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77" r:id="rId3"/>
    <p:sldId id="257" r:id="rId4"/>
    <p:sldId id="258" r:id="rId5"/>
    <p:sldId id="259" r:id="rId6"/>
    <p:sldId id="261" r:id="rId7"/>
    <p:sldId id="263" r:id="rId8"/>
    <p:sldId id="264" r:id="rId9"/>
    <p:sldId id="265" r:id="rId10"/>
    <p:sldId id="262" r:id="rId11"/>
    <p:sldId id="260" r:id="rId12"/>
    <p:sldId id="267" r:id="rId13"/>
    <p:sldId id="268" r:id="rId14"/>
    <p:sldId id="271" r:id="rId15"/>
    <p:sldId id="269" r:id="rId16"/>
    <p:sldId id="278" r:id="rId17"/>
    <p:sldId id="286" r:id="rId18"/>
    <p:sldId id="270" r:id="rId19"/>
    <p:sldId id="279" r:id="rId20"/>
    <p:sldId id="280" r:id="rId21"/>
    <p:sldId id="281" r:id="rId22"/>
    <p:sldId id="284" r:id="rId23"/>
    <p:sldId id="283" r:id="rId24"/>
    <p:sldId id="273" r:id="rId25"/>
    <p:sldId id="274" r:id="rId26"/>
    <p:sldId id="275" r:id="rId27"/>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FC24"/>
    <a:srgbClr val="76FA34"/>
    <a:srgbClr val="11FB05"/>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09334-A293-4177-8EED-59EF3D6B94B4}" type="datetimeFigureOut">
              <a:rPr lang="en-US" smtClean="0"/>
              <a:t>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F1B6A4-93A9-45BD-A595-D3F4799D741F}" type="slidenum">
              <a:rPr lang="en-US" smtClean="0"/>
              <a:t>‹#›</a:t>
            </a:fld>
            <a:endParaRPr lang="en-US"/>
          </a:p>
        </p:txBody>
      </p:sp>
    </p:spTree>
    <p:extLst>
      <p:ext uri="{BB962C8B-B14F-4D97-AF65-F5344CB8AC3E}">
        <p14:creationId xmlns:p14="http://schemas.microsoft.com/office/powerpoint/2010/main" val="3375215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7326F5-87B4-4BAA-89FE-39088F522109}"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7326F5-87B4-4BAA-89FE-39088F522109}" type="slidenum">
              <a:rPr lang="en-US" smtClean="0"/>
              <a:pPr/>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501DC-B8B3-4C97-89F8-99C62F0131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a-IR"/>
          </a:p>
        </p:txBody>
      </p:sp>
      <p:sp>
        <p:nvSpPr>
          <p:cNvPr id="3" name="Subtitle 2">
            <a:extLst>
              <a:ext uri="{FF2B5EF4-FFF2-40B4-BE49-F238E27FC236}">
                <a16:creationId xmlns:a16="http://schemas.microsoft.com/office/drawing/2014/main" id="{4CD19A20-AC86-460F-931B-888D13671D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4" name="Date Placeholder 3">
            <a:extLst>
              <a:ext uri="{FF2B5EF4-FFF2-40B4-BE49-F238E27FC236}">
                <a16:creationId xmlns:a16="http://schemas.microsoft.com/office/drawing/2014/main" id="{C6320F36-E04C-4200-941E-A3A02013D05E}"/>
              </a:ext>
            </a:extLst>
          </p:cNvPr>
          <p:cNvSpPr>
            <a:spLocks noGrp="1"/>
          </p:cNvSpPr>
          <p:nvPr>
            <p:ph type="dt" sz="half" idx="10"/>
          </p:nvPr>
        </p:nvSpPr>
        <p:spPr/>
        <p:txBody>
          <a:bodyPr/>
          <a:lstStyle/>
          <a:p>
            <a:fld id="{6DCB2A5F-2715-47C5-A5D8-411BE80EC356}" type="datetimeFigureOut">
              <a:rPr lang="fa-IR" smtClean="0"/>
              <a:t>13/04/1444</a:t>
            </a:fld>
            <a:endParaRPr lang="fa-IR"/>
          </a:p>
        </p:txBody>
      </p:sp>
      <p:sp>
        <p:nvSpPr>
          <p:cNvPr id="5" name="Footer Placeholder 4">
            <a:extLst>
              <a:ext uri="{FF2B5EF4-FFF2-40B4-BE49-F238E27FC236}">
                <a16:creationId xmlns:a16="http://schemas.microsoft.com/office/drawing/2014/main" id="{476C84DD-333F-4FF3-954F-65D112A43648}"/>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D8904B51-6DA6-4A05-BED4-C4B0898CC51E}"/>
              </a:ext>
            </a:extLst>
          </p:cNvPr>
          <p:cNvSpPr>
            <a:spLocks noGrp="1"/>
          </p:cNvSpPr>
          <p:nvPr>
            <p:ph type="sldNum" sz="quarter" idx="12"/>
          </p:nvPr>
        </p:nvSpPr>
        <p:spPr/>
        <p:txBody>
          <a:bodyPr/>
          <a:lstStyle/>
          <a:p>
            <a:fld id="{D176E5BD-C18F-4224-B086-6C5BC513C82D}" type="slidenum">
              <a:rPr lang="fa-IR" smtClean="0"/>
              <a:t>‹#›</a:t>
            </a:fld>
            <a:endParaRPr lang="fa-IR"/>
          </a:p>
        </p:txBody>
      </p:sp>
    </p:spTree>
    <p:extLst>
      <p:ext uri="{BB962C8B-B14F-4D97-AF65-F5344CB8AC3E}">
        <p14:creationId xmlns:p14="http://schemas.microsoft.com/office/powerpoint/2010/main" val="46347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B4BAA-1740-4D8C-B0CA-FBB8F2C000A6}"/>
              </a:ext>
            </a:extLst>
          </p:cNvPr>
          <p:cNvSpPr>
            <a:spLocks noGrp="1"/>
          </p:cNvSpPr>
          <p:nvPr>
            <p:ph type="title"/>
          </p:nvPr>
        </p:nvSpPr>
        <p:spPr/>
        <p:txBody>
          <a:bodyPr/>
          <a:lstStyle/>
          <a:p>
            <a:r>
              <a:rPr lang="en-US"/>
              <a:t>Click to edit Master title style</a:t>
            </a:r>
            <a:endParaRPr lang="fa-IR"/>
          </a:p>
        </p:txBody>
      </p:sp>
      <p:sp>
        <p:nvSpPr>
          <p:cNvPr id="3" name="Vertical Text Placeholder 2">
            <a:extLst>
              <a:ext uri="{FF2B5EF4-FFF2-40B4-BE49-F238E27FC236}">
                <a16:creationId xmlns:a16="http://schemas.microsoft.com/office/drawing/2014/main" id="{4A848926-A7B0-4CCD-A2B8-1E52131165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7DB17A07-316E-41FA-997D-50ED0411E465}"/>
              </a:ext>
            </a:extLst>
          </p:cNvPr>
          <p:cNvSpPr>
            <a:spLocks noGrp="1"/>
          </p:cNvSpPr>
          <p:nvPr>
            <p:ph type="dt" sz="half" idx="10"/>
          </p:nvPr>
        </p:nvSpPr>
        <p:spPr/>
        <p:txBody>
          <a:bodyPr/>
          <a:lstStyle/>
          <a:p>
            <a:fld id="{6DCB2A5F-2715-47C5-A5D8-411BE80EC356}" type="datetimeFigureOut">
              <a:rPr lang="fa-IR" smtClean="0"/>
              <a:t>13/04/1444</a:t>
            </a:fld>
            <a:endParaRPr lang="fa-IR"/>
          </a:p>
        </p:txBody>
      </p:sp>
      <p:sp>
        <p:nvSpPr>
          <p:cNvPr id="5" name="Footer Placeholder 4">
            <a:extLst>
              <a:ext uri="{FF2B5EF4-FFF2-40B4-BE49-F238E27FC236}">
                <a16:creationId xmlns:a16="http://schemas.microsoft.com/office/drawing/2014/main" id="{20E9B2DD-2B75-4D0B-B3E1-F8A9E5689809}"/>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2580FF11-8C37-4B0E-9AEE-EE3F706824E7}"/>
              </a:ext>
            </a:extLst>
          </p:cNvPr>
          <p:cNvSpPr>
            <a:spLocks noGrp="1"/>
          </p:cNvSpPr>
          <p:nvPr>
            <p:ph type="sldNum" sz="quarter" idx="12"/>
          </p:nvPr>
        </p:nvSpPr>
        <p:spPr/>
        <p:txBody>
          <a:bodyPr/>
          <a:lstStyle/>
          <a:p>
            <a:fld id="{D176E5BD-C18F-4224-B086-6C5BC513C82D}" type="slidenum">
              <a:rPr lang="fa-IR" smtClean="0"/>
              <a:t>‹#›</a:t>
            </a:fld>
            <a:endParaRPr lang="fa-IR"/>
          </a:p>
        </p:txBody>
      </p:sp>
    </p:spTree>
    <p:extLst>
      <p:ext uri="{BB962C8B-B14F-4D97-AF65-F5344CB8AC3E}">
        <p14:creationId xmlns:p14="http://schemas.microsoft.com/office/powerpoint/2010/main" val="1504119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FB0420-0FAE-421A-B784-B00A2554A82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a:extLst>
              <a:ext uri="{FF2B5EF4-FFF2-40B4-BE49-F238E27FC236}">
                <a16:creationId xmlns:a16="http://schemas.microsoft.com/office/drawing/2014/main" id="{E7B5C561-AD10-4D14-8F6B-9E3D244DF4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7BA55416-D194-43DC-8B1F-F5A33C53FE2F}"/>
              </a:ext>
            </a:extLst>
          </p:cNvPr>
          <p:cNvSpPr>
            <a:spLocks noGrp="1"/>
          </p:cNvSpPr>
          <p:nvPr>
            <p:ph type="dt" sz="half" idx="10"/>
          </p:nvPr>
        </p:nvSpPr>
        <p:spPr/>
        <p:txBody>
          <a:bodyPr/>
          <a:lstStyle/>
          <a:p>
            <a:fld id="{6DCB2A5F-2715-47C5-A5D8-411BE80EC356}" type="datetimeFigureOut">
              <a:rPr lang="fa-IR" smtClean="0"/>
              <a:t>13/04/1444</a:t>
            </a:fld>
            <a:endParaRPr lang="fa-IR"/>
          </a:p>
        </p:txBody>
      </p:sp>
      <p:sp>
        <p:nvSpPr>
          <p:cNvPr id="5" name="Footer Placeholder 4">
            <a:extLst>
              <a:ext uri="{FF2B5EF4-FFF2-40B4-BE49-F238E27FC236}">
                <a16:creationId xmlns:a16="http://schemas.microsoft.com/office/drawing/2014/main" id="{CCC26823-0DEC-4218-AC6F-FFA1B2A0F568}"/>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83F1AF01-65B5-49F4-9D73-AE15E5908120}"/>
              </a:ext>
            </a:extLst>
          </p:cNvPr>
          <p:cNvSpPr>
            <a:spLocks noGrp="1"/>
          </p:cNvSpPr>
          <p:nvPr>
            <p:ph type="sldNum" sz="quarter" idx="12"/>
          </p:nvPr>
        </p:nvSpPr>
        <p:spPr/>
        <p:txBody>
          <a:bodyPr/>
          <a:lstStyle/>
          <a:p>
            <a:fld id="{D176E5BD-C18F-4224-B086-6C5BC513C82D}" type="slidenum">
              <a:rPr lang="fa-IR" smtClean="0"/>
              <a:t>‹#›</a:t>
            </a:fld>
            <a:endParaRPr lang="fa-IR"/>
          </a:p>
        </p:txBody>
      </p:sp>
    </p:spTree>
    <p:extLst>
      <p:ext uri="{BB962C8B-B14F-4D97-AF65-F5344CB8AC3E}">
        <p14:creationId xmlns:p14="http://schemas.microsoft.com/office/powerpoint/2010/main" val="1527139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BAF4-58BE-4AA3-96C0-400692A03BAB}"/>
              </a:ext>
            </a:extLst>
          </p:cNvPr>
          <p:cNvSpPr>
            <a:spLocks noGrp="1"/>
          </p:cNvSpPr>
          <p:nvPr>
            <p:ph type="title"/>
          </p:nvPr>
        </p:nvSpPr>
        <p:spPr/>
        <p:txBody>
          <a:bodyPr/>
          <a:lstStyle/>
          <a:p>
            <a:r>
              <a:rPr lang="en-US"/>
              <a:t>Click to edit Master title style</a:t>
            </a:r>
            <a:endParaRPr lang="fa-IR"/>
          </a:p>
        </p:txBody>
      </p:sp>
      <p:sp>
        <p:nvSpPr>
          <p:cNvPr id="3" name="Content Placeholder 2">
            <a:extLst>
              <a:ext uri="{FF2B5EF4-FFF2-40B4-BE49-F238E27FC236}">
                <a16:creationId xmlns:a16="http://schemas.microsoft.com/office/drawing/2014/main" id="{78FA183F-2910-4690-AC66-3714B6F4AC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3FF7875E-3F3D-4C96-85A9-736DCC126290}"/>
              </a:ext>
            </a:extLst>
          </p:cNvPr>
          <p:cNvSpPr>
            <a:spLocks noGrp="1"/>
          </p:cNvSpPr>
          <p:nvPr>
            <p:ph type="dt" sz="half" idx="10"/>
          </p:nvPr>
        </p:nvSpPr>
        <p:spPr/>
        <p:txBody>
          <a:bodyPr/>
          <a:lstStyle/>
          <a:p>
            <a:fld id="{6DCB2A5F-2715-47C5-A5D8-411BE80EC356}" type="datetimeFigureOut">
              <a:rPr lang="fa-IR" smtClean="0"/>
              <a:t>13/04/1444</a:t>
            </a:fld>
            <a:endParaRPr lang="fa-IR"/>
          </a:p>
        </p:txBody>
      </p:sp>
      <p:sp>
        <p:nvSpPr>
          <p:cNvPr id="5" name="Footer Placeholder 4">
            <a:extLst>
              <a:ext uri="{FF2B5EF4-FFF2-40B4-BE49-F238E27FC236}">
                <a16:creationId xmlns:a16="http://schemas.microsoft.com/office/drawing/2014/main" id="{12CB4BD3-0459-4FEC-9465-0E82149C0C18}"/>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B995B6C0-5FAD-4470-912D-BDF7DEF262A2}"/>
              </a:ext>
            </a:extLst>
          </p:cNvPr>
          <p:cNvSpPr>
            <a:spLocks noGrp="1"/>
          </p:cNvSpPr>
          <p:nvPr>
            <p:ph type="sldNum" sz="quarter" idx="12"/>
          </p:nvPr>
        </p:nvSpPr>
        <p:spPr/>
        <p:txBody>
          <a:bodyPr/>
          <a:lstStyle/>
          <a:p>
            <a:fld id="{D176E5BD-C18F-4224-B086-6C5BC513C82D}" type="slidenum">
              <a:rPr lang="fa-IR" smtClean="0"/>
              <a:t>‹#›</a:t>
            </a:fld>
            <a:endParaRPr lang="fa-IR"/>
          </a:p>
        </p:txBody>
      </p:sp>
    </p:spTree>
    <p:extLst>
      <p:ext uri="{BB962C8B-B14F-4D97-AF65-F5344CB8AC3E}">
        <p14:creationId xmlns:p14="http://schemas.microsoft.com/office/powerpoint/2010/main" val="2608353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23FB1-7A17-45C9-9861-2B5F67F842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a:extLst>
              <a:ext uri="{FF2B5EF4-FFF2-40B4-BE49-F238E27FC236}">
                <a16:creationId xmlns:a16="http://schemas.microsoft.com/office/drawing/2014/main" id="{590262A3-D2BB-4433-B5E8-7707347E86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94B0AA-2780-4AB4-BC92-594DA594E844}"/>
              </a:ext>
            </a:extLst>
          </p:cNvPr>
          <p:cNvSpPr>
            <a:spLocks noGrp="1"/>
          </p:cNvSpPr>
          <p:nvPr>
            <p:ph type="dt" sz="half" idx="10"/>
          </p:nvPr>
        </p:nvSpPr>
        <p:spPr/>
        <p:txBody>
          <a:bodyPr/>
          <a:lstStyle/>
          <a:p>
            <a:fld id="{6DCB2A5F-2715-47C5-A5D8-411BE80EC356}" type="datetimeFigureOut">
              <a:rPr lang="fa-IR" smtClean="0"/>
              <a:t>13/04/1444</a:t>
            </a:fld>
            <a:endParaRPr lang="fa-IR"/>
          </a:p>
        </p:txBody>
      </p:sp>
      <p:sp>
        <p:nvSpPr>
          <p:cNvPr id="5" name="Footer Placeholder 4">
            <a:extLst>
              <a:ext uri="{FF2B5EF4-FFF2-40B4-BE49-F238E27FC236}">
                <a16:creationId xmlns:a16="http://schemas.microsoft.com/office/drawing/2014/main" id="{1826E01E-1AE8-43AB-9B29-D22780F0BCCB}"/>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8ACFEA39-5E0C-4B87-96C3-A197F107E138}"/>
              </a:ext>
            </a:extLst>
          </p:cNvPr>
          <p:cNvSpPr>
            <a:spLocks noGrp="1"/>
          </p:cNvSpPr>
          <p:nvPr>
            <p:ph type="sldNum" sz="quarter" idx="12"/>
          </p:nvPr>
        </p:nvSpPr>
        <p:spPr/>
        <p:txBody>
          <a:bodyPr/>
          <a:lstStyle/>
          <a:p>
            <a:fld id="{D176E5BD-C18F-4224-B086-6C5BC513C82D}" type="slidenum">
              <a:rPr lang="fa-IR" smtClean="0"/>
              <a:t>‹#›</a:t>
            </a:fld>
            <a:endParaRPr lang="fa-IR"/>
          </a:p>
        </p:txBody>
      </p:sp>
    </p:spTree>
    <p:extLst>
      <p:ext uri="{BB962C8B-B14F-4D97-AF65-F5344CB8AC3E}">
        <p14:creationId xmlns:p14="http://schemas.microsoft.com/office/powerpoint/2010/main" val="921651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FEEBA-5AE7-41FD-9019-82EDE09B96E1}"/>
              </a:ext>
            </a:extLst>
          </p:cNvPr>
          <p:cNvSpPr>
            <a:spLocks noGrp="1"/>
          </p:cNvSpPr>
          <p:nvPr>
            <p:ph type="title"/>
          </p:nvPr>
        </p:nvSpPr>
        <p:spPr/>
        <p:txBody>
          <a:bodyPr/>
          <a:lstStyle/>
          <a:p>
            <a:r>
              <a:rPr lang="en-US"/>
              <a:t>Click to edit Master title style</a:t>
            </a:r>
            <a:endParaRPr lang="fa-IR"/>
          </a:p>
        </p:txBody>
      </p:sp>
      <p:sp>
        <p:nvSpPr>
          <p:cNvPr id="3" name="Content Placeholder 2">
            <a:extLst>
              <a:ext uri="{FF2B5EF4-FFF2-40B4-BE49-F238E27FC236}">
                <a16:creationId xmlns:a16="http://schemas.microsoft.com/office/drawing/2014/main" id="{3377287A-7101-4D4A-8B19-D507C2D05F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a:extLst>
              <a:ext uri="{FF2B5EF4-FFF2-40B4-BE49-F238E27FC236}">
                <a16:creationId xmlns:a16="http://schemas.microsoft.com/office/drawing/2014/main" id="{9EA41C10-3CB6-444D-A77B-EFBC0286D5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a:extLst>
              <a:ext uri="{FF2B5EF4-FFF2-40B4-BE49-F238E27FC236}">
                <a16:creationId xmlns:a16="http://schemas.microsoft.com/office/drawing/2014/main" id="{FFB82E0B-0A6F-4DDE-AE89-74758D6011EE}"/>
              </a:ext>
            </a:extLst>
          </p:cNvPr>
          <p:cNvSpPr>
            <a:spLocks noGrp="1"/>
          </p:cNvSpPr>
          <p:nvPr>
            <p:ph type="dt" sz="half" idx="10"/>
          </p:nvPr>
        </p:nvSpPr>
        <p:spPr/>
        <p:txBody>
          <a:bodyPr/>
          <a:lstStyle/>
          <a:p>
            <a:fld id="{6DCB2A5F-2715-47C5-A5D8-411BE80EC356}" type="datetimeFigureOut">
              <a:rPr lang="fa-IR" smtClean="0"/>
              <a:t>13/04/1444</a:t>
            </a:fld>
            <a:endParaRPr lang="fa-IR"/>
          </a:p>
        </p:txBody>
      </p:sp>
      <p:sp>
        <p:nvSpPr>
          <p:cNvPr id="6" name="Footer Placeholder 5">
            <a:extLst>
              <a:ext uri="{FF2B5EF4-FFF2-40B4-BE49-F238E27FC236}">
                <a16:creationId xmlns:a16="http://schemas.microsoft.com/office/drawing/2014/main" id="{E6ACB3D7-43D2-4F3D-917C-2BE2E485A173}"/>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E489E32A-7BBA-4B0B-AD64-53875563AE2C}"/>
              </a:ext>
            </a:extLst>
          </p:cNvPr>
          <p:cNvSpPr>
            <a:spLocks noGrp="1"/>
          </p:cNvSpPr>
          <p:nvPr>
            <p:ph type="sldNum" sz="quarter" idx="12"/>
          </p:nvPr>
        </p:nvSpPr>
        <p:spPr/>
        <p:txBody>
          <a:bodyPr/>
          <a:lstStyle/>
          <a:p>
            <a:fld id="{D176E5BD-C18F-4224-B086-6C5BC513C82D}" type="slidenum">
              <a:rPr lang="fa-IR" smtClean="0"/>
              <a:t>‹#›</a:t>
            </a:fld>
            <a:endParaRPr lang="fa-IR"/>
          </a:p>
        </p:txBody>
      </p:sp>
    </p:spTree>
    <p:extLst>
      <p:ext uri="{BB962C8B-B14F-4D97-AF65-F5344CB8AC3E}">
        <p14:creationId xmlns:p14="http://schemas.microsoft.com/office/powerpoint/2010/main" val="409162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BC03-D39F-45D9-8DD8-61B002BEBC06}"/>
              </a:ext>
            </a:extLst>
          </p:cNvPr>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a:extLst>
              <a:ext uri="{FF2B5EF4-FFF2-40B4-BE49-F238E27FC236}">
                <a16:creationId xmlns:a16="http://schemas.microsoft.com/office/drawing/2014/main" id="{48C7BA8A-4DEB-4E62-BE7E-C2C8AC111E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505EF0-CA4C-4818-B9F1-F13D80D355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a:extLst>
              <a:ext uri="{FF2B5EF4-FFF2-40B4-BE49-F238E27FC236}">
                <a16:creationId xmlns:a16="http://schemas.microsoft.com/office/drawing/2014/main" id="{8D239070-507C-4EA6-857C-61AF2A8A30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77E6F3-0BB1-4888-9637-330255283E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a:extLst>
              <a:ext uri="{FF2B5EF4-FFF2-40B4-BE49-F238E27FC236}">
                <a16:creationId xmlns:a16="http://schemas.microsoft.com/office/drawing/2014/main" id="{54293A2E-0796-48B8-8CCD-4B65F2747024}"/>
              </a:ext>
            </a:extLst>
          </p:cNvPr>
          <p:cNvSpPr>
            <a:spLocks noGrp="1"/>
          </p:cNvSpPr>
          <p:nvPr>
            <p:ph type="dt" sz="half" idx="10"/>
          </p:nvPr>
        </p:nvSpPr>
        <p:spPr/>
        <p:txBody>
          <a:bodyPr/>
          <a:lstStyle/>
          <a:p>
            <a:fld id="{6DCB2A5F-2715-47C5-A5D8-411BE80EC356}" type="datetimeFigureOut">
              <a:rPr lang="fa-IR" smtClean="0"/>
              <a:t>13/04/1444</a:t>
            </a:fld>
            <a:endParaRPr lang="fa-IR"/>
          </a:p>
        </p:txBody>
      </p:sp>
      <p:sp>
        <p:nvSpPr>
          <p:cNvPr id="8" name="Footer Placeholder 7">
            <a:extLst>
              <a:ext uri="{FF2B5EF4-FFF2-40B4-BE49-F238E27FC236}">
                <a16:creationId xmlns:a16="http://schemas.microsoft.com/office/drawing/2014/main" id="{1831FA55-1F7F-49A6-8295-E8CAC93BB08F}"/>
              </a:ext>
            </a:extLst>
          </p:cNvPr>
          <p:cNvSpPr>
            <a:spLocks noGrp="1"/>
          </p:cNvSpPr>
          <p:nvPr>
            <p:ph type="ftr" sz="quarter" idx="11"/>
          </p:nvPr>
        </p:nvSpPr>
        <p:spPr/>
        <p:txBody>
          <a:bodyPr/>
          <a:lstStyle/>
          <a:p>
            <a:endParaRPr lang="fa-IR"/>
          </a:p>
        </p:txBody>
      </p:sp>
      <p:sp>
        <p:nvSpPr>
          <p:cNvPr id="9" name="Slide Number Placeholder 8">
            <a:extLst>
              <a:ext uri="{FF2B5EF4-FFF2-40B4-BE49-F238E27FC236}">
                <a16:creationId xmlns:a16="http://schemas.microsoft.com/office/drawing/2014/main" id="{1FF3CADE-5F59-4975-A2EC-AE187F8647D9}"/>
              </a:ext>
            </a:extLst>
          </p:cNvPr>
          <p:cNvSpPr>
            <a:spLocks noGrp="1"/>
          </p:cNvSpPr>
          <p:nvPr>
            <p:ph type="sldNum" sz="quarter" idx="12"/>
          </p:nvPr>
        </p:nvSpPr>
        <p:spPr/>
        <p:txBody>
          <a:bodyPr/>
          <a:lstStyle/>
          <a:p>
            <a:fld id="{D176E5BD-C18F-4224-B086-6C5BC513C82D}" type="slidenum">
              <a:rPr lang="fa-IR" smtClean="0"/>
              <a:t>‹#›</a:t>
            </a:fld>
            <a:endParaRPr lang="fa-IR"/>
          </a:p>
        </p:txBody>
      </p:sp>
    </p:spTree>
    <p:extLst>
      <p:ext uri="{BB962C8B-B14F-4D97-AF65-F5344CB8AC3E}">
        <p14:creationId xmlns:p14="http://schemas.microsoft.com/office/powerpoint/2010/main" val="2434656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84AA-AFA8-4718-8788-AE385E1D7114}"/>
              </a:ext>
            </a:extLst>
          </p:cNvPr>
          <p:cNvSpPr>
            <a:spLocks noGrp="1"/>
          </p:cNvSpPr>
          <p:nvPr>
            <p:ph type="title"/>
          </p:nvPr>
        </p:nvSpPr>
        <p:spPr/>
        <p:txBody>
          <a:bodyPr/>
          <a:lstStyle/>
          <a:p>
            <a:r>
              <a:rPr lang="en-US"/>
              <a:t>Click to edit Master title style</a:t>
            </a:r>
            <a:endParaRPr lang="fa-IR"/>
          </a:p>
        </p:txBody>
      </p:sp>
      <p:sp>
        <p:nvSpPr>
          <p:cNvPr id="3" name="Date Placeholder 2">
            <a:extLst>
              <a:ext uri="{FF2B5EF4-FFF2-40B4-BE49-F238E27FC236}">
                <a16:creationId xmlns:a16="http://schemas.microsoft.com/office/drawing/2014/main" id="{E34C375C-DCFB-4119-B1E1-6F0F96FFBBCA}"/>
              </a:ext>
            </a:extLst>
          </p:cNvPr>
          <p:cNvSpPr>
            <a:spLocks noGrp="1"/>
          </p:cNvSpPr>
          <p:nvPr>
            <p:ph type="dt" sz="half" idx="10"/>
          </p:nvPr>
        </p:nvSpPr>
        <p:spPr/>
        <p:txBody>
          <a:bodyPr/>
          <a:lstStyle/>
          <a:p>
            <a:fld id="{6DCB2A5F-2715-47C5-A5D8-411BE80EC356}" type="datetimeFigureOut">
              <a:rPr lang="fa-IR" smtClean="0"/>
              <a:t>13/04/1444</a:t>
            </a:fld>
            <a:endParaRPr lang="fa-IR"/>
          </a:p>
        </p:txBody>
      </p:sp>
      <p:sp>
        <p:nvSpPr>
          <p:cNvPr id="4" name="Footer Placeholder 3">
            <a:extLst>
              <a:ext uri="{FF2B5EF4-FFF2-40B4-BE49-F238E27FC236}">
                <a16:creationId xmlns:a16="http://schemas.microsoft.com/office/drawing/2014/main" id="{D8CED070-65C1-43BC-94E1-90D1DB96BA20}"/>
              </a:ext>
            </a:extLst>
          </p:cNvPr>
          <p:cNvSpPr>
            <a:spLocks noGrp="1"/>
          </p:cNvSpPr>
          <p:nvPr>
            <p:ph type="ftr" sz="quarter" idx="11"/>
          </p:nvPr>
        </p:nvSpPr>
        <p:spPr/>
        <p:txBody>
          <a:bodyPr/>
          <a:lstStyle/>
          <a:p>
            <a:endParaRPr lang="fa-IR"/>
          </a:p>
        </p:txBody>
      </p:sp>
      <p:sp>
        <p:nvSpPr>
          <p:cNvPr id="5" name="Slide Number Placeholder 4">
            <a:extLst>
              <a:ext uri="{FF2B5EF4-FFF2-40B4-BE49-F238E27FC236}">
                <a16:creationId xmlns:a16="http://schemas.microsoft.com/office/drawing/2014/main" id="{A2CDFC86-E015-401F-B94B-3C9EC0443D7D}"/>
              </a:ext>
            </a:extLst>
          </p:cNvPr>
          <p:cNvSpPr>
            <a:spLocks noGrp="1"/>
          </p:cNvSpPr>
          <p:nvPr>
            <p:ph type="sldNum" sz="quarter" idx="12"/>
          </p:nvPr>
        </p:nvSpPr>
        <p:spPr/>
        <p:txBody>
          <a:bodyPr/>
          <a:lstStyle/>
          <a:p>
            <a:fld id="{D176E5BD-C18F-4224-B086-6C5BC513C82D}" type="slidenum">
              <a:rPr lang="fa-IR" smtClean="0"/>
              <a:t>‹#›</a:t>
            </a:fld>
            <a:endParaRPr lang="fa-IR"/>
          </a:p>
        </p:txBody>
      </p:sp>
    </p:spTree>
    <p:extLst>
      <p:ext uri="{BB962C8B-B14F-4D97-AF65-F5344CB8AC3E}">
        <p14:creationId xmlns:p14="http://schemas.microsoft.com/office/powerpoint/2010/main" val="3547904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64393F-4CE9-4E2F-89ED-3140B078CE51}"/>
              </a:ext>
            </a:extLst>
          </p:cNvPr>
          <p:cNvSpPr>
            <a:spLocks noGrp="1"/>
          </p:cNvSpPr>
          <p:nvPr>
            <p:ph type="dt" sz="half" idx="10"/>
          </p:nvPr>
        </p:nvSpPr>
        <p:spPr/>
        <p:txBody>
          <a:bodyPr/>
          <a:lstStyle/>
          <a:p>
            <a:fld id="{6DCB2A5F-2715-47C5-A5D8-411BE80EC356}" type="datetimeFigureOut">
              <a:rPr lang="fa-IR" smtClean="0"/>
              <a:t>13/04/1444</a:t>
            </a:fld>
            <a:endParaRPr lang="fa-IR"/>
          </a:p>
        </p:txBody>
      </p:sp>
      <p:sp>
        <p:nvSpPr>
          <p:cNvPr id="3" name="Footer Placeholder 2">
            <a:extLst>
              <a:ext uri="{FF2B5EF4-FFF2-40B4-BE49-F238E27FC236}">
                <a16:creationId xmlns:a16="http://schemas.microsoft.com/office/drawing/2014/main" id="{1CBEE043-8A9F-41FF-8810-D94F3DE7D2AF}"/>
              </a:ext>
            </a:extLst>
          </p:cNvPr>
          <p:cNvSpPr>
            <a:spLocks noGrp="1"/>
          </p:cNvSpPr>
          <p:nvPr>
            <p:ph type="ftr" sz="quarter" idx="11"/>
          </p:nvPr>
        </p:nvSpPr>
        <p:spPr/>
        <p:txBody>
          <a:bodyPr/>
          <a:lstStyle/>
          <a:p>
            <a:endParaRPr lang="fa-IR"/>
          </a:p>
        </p:txBody>
      </p:sp>
      <p:sp>
        <p:nvSpPr>
          <p:cNvPr id="4" name="Slide Number Placeholder 3">
            <a:extLst>
              <a:ext uri="{FF2B5EF4-FFF2-40B4-BE49-F238E27FC236}">
                <a16:creationId xmlns:a16="http://schemas.microsoft.com/office/drawing/2014/main" id="{A89D609E-A8CC-4900-B815-E27E2591613F}"/>
              </a:ext>
            </a:extLst>
          </p:cNvPr>
          <p:cNvSpPr>
            <a:spLocks noGrp="1"/>
          </p:cNvSpPr>
          <p:nvPr>
            <p:ph type="sldNum" sz="quarter" idx="12"/>
          </p:nvPr>
        </p:nvSpPr>
        <p:spPr/>
        <p:txBody>
          <a:bodyPr/>
          <a:lstStyle/>
          <a:p>
            <a:fld id="{D176E5BD-C18F-4224-B086-6C5BC513C82D}" type="slidenum">
              <a:rPr lang="fa-IR" smtClean="0"/>
              <a:t>‹#›</a:t>
            </a:fld>
            <a:endParaRPr lang="fa-IR"/>
          </a:p>
        </p:txBody>
      </p:sp>
    </p:spTree>
    <p:extLst>
      <p:ext uri="{BB962C8B-B14F-4D97-AF65-F5344CB8AC3E}">
        <p14:creationId xmlns:p14="http://schemas.microsoft.com/office/powerpoint/2010/main" val="1013454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2F249-D6E4-4341-A331-DC9C2E74EB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a:extLst>
              <a:ext uri="{FF2B5EF4-FFF2-40B4-BE49-F238E27FC236}">
                <a16:creationId xmlns:a16="http://schemas.microsoft.com/office/drawing/2014/main" id="{25043506-15EC-487A-B906-2BBC549E03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a:extLst>
              <a:ext uri="{FF2B5EF4-FFF2-40B4-BE49-F238E27FC236}">
                <a16:creationId xmlns:a16="http://schemas.microsoft.com/office/drawing/2014/main" id="{8DAD0C8E-1F0B-4407-8C4F-6B93069CCA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B5B80-9E8D-4C4C-A954-4A32AD265BD5}"/>
              </a:ext>
            </a:extLst>
          </p:cNvPr>
          <p:cNvSpPr>
            <a:spLocks noGrp="1"/>
          </p:cNvSpPr>
          <p:nvPr>
            <p:ph type="dt" sz="half" idx="10"/>
          </p:nvPr>
        </p:nvSpPr>
        <p:spPr/>
        <p:txBody>
          <a:bodyPr/>
          <a:lstStyle/>
          <a:p>
            <a:fld id="{6DCB2A5F-2715-47C5-A5D8-411BE80EC356}" type="datetimeFigureOut">
              <a:rPr lang="fa-IR" smtClean="0"/>
              <a:t>13/04/1444</a:t>
            </a:fld>
            <a:endParaRPr lang="fa-IR"/>
          </a:p>
        </p:txBody>
      </p:sp>
      <p:sp>
        <p:nvSpPr>
          <p:cNvPr id="6" name="Footer Placeholder 5">
            <a:extLst>
              <a:ext uri="{FF2B5EF4-FFF2-40B4-BE49-F238E27FC236}">
                <a16:creationId xmlns:a16="http://schemas.microsoft.com/office/drawing/2014/main" id="{C40F8363-49BC-4B1F-94A5-0EA0E5A191F1}"/>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C51967B6-4FE7-4459-9F00-4B1781D673B3}"/>
              </a:ext>
            </a:extLst>
          </p:cNvPr>
          <p:cNvSpPr>
            <a:spLocks noGrp="1"/>
          </p:cNvSpPr>
          <p:nvPr>
            <p:ph type="sldNum" sz="quarter" idx="12"/>
          </p:nvPr>
        </p:nvSpPr>
        <p:spPr/>
        <p:txBody>
          <a:bodyPr/>
          <a:lstStyle/>
          <a:p>
            <a:fld id="{D176E5BD-C18F-4224-B086-6C5BC513C82D}" type="slidenum">
              <a:rPr lang="fa-IR" smtClean="0"/>
              <a:t>‹#›</a:t>
            </a:fld>
            <a:endParaRPr lang="fa-IR"/>
          </a:p>
        </p:txBody>
      </p:sp>
    </p:spTree>
    <p:extLst>
      <p:ext uri="{BB962C8B-B14F-4D97-AF65-F5344CB8AC3E}">
        <p14:creationId xmlns:p14="http://schemas.microsoft.com/office/powerpoint/2010/main" val="4003464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2CE5D-0E5C-4372-BA3C-901ED54275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Picture Placeholder 2">
            <a:extLst>
              <a:ext uri="{FF2B5EF4-FFF2-40B4-BE49-F238E27FC236}">
                <a16:creationId xmlns:a16="http://schemas.microsoft.com/office/drawing/2014/main" id="{FE40A664-CCB8-4280-A330-D69BAD96AC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a:extLst>
              <a:ext uri="{FF2B5EF4-FFF2-40B4-BE49-F238E27FC236}">
                <a16:creationId xmlns:a16="http://schemas.microsoft.com/office/drawing/2014/main" id="{0467110C-A82B-4F7A-9027-A7F6C9308F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66188F-0851-4DA6-82A0-B2BB2E780C5E}"/>
              </a:ext>
            </a:extLst>
          </p:cNvPr>
          <p:cNvSpPr>
            <a:spLocks noGrp="1"/>
          </p:cNvSpPr>
          <p:nvPr>
            <p:ph type="dt" sz="half" idx="10"/>
          </p:nvPr>
        </p:nvSpPr>
        <p:spPr/>
        <p:txBody>
          <a:bodyPr/>
          <a:lstStyle/>
          <a:p>
            <a:fld id="{6DCB2A5F-2715-47C5-A5D8-411BE80EC356}" type="datetimeFigureOut">
              <a:rPr lang="fa-IR" smtClean="0"/>
              <a:t>13/04/1444</a:t>
            </a:fld>
            <a:endParaRPr lang="fa-IR"/>
          </a:p>
        </p:txBody>
      </p:sp>
      <p:sp>
        <p:nvSpPr>
          <p:cNvPr id="6" name="Footer Placeholder 5">
            <a:extLst>
              <a:ext uri="{FF2B5EF4-FFF2-40B4-BE49-F238E27FC236}">
                <a16:creationId xmlns:a16="http://schemas.microsoft.com/office/drawing/2014/main" id="{0681B9B4-1A7D-47D6-9BCD-F8E4C6355CA7}"/>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92BDA834-3FB6-47C2-8B1D-574DE47D6D64}"/>
              </a:ext>
            </a:extLst>
          </p:cNvPr>
          <p:cNvSpPr>
            <a:spLocks noGrp="1"/>
          </p:cNvSpPr>
          <p:nvPr>
            <p:ph type="sldNum" sz="quarter" idx="12"/>
          </p:nvPr>
        </p:nvSpPr>
        <p:spPr/>
        <p:txBody>
          <a:bodyPr/>
          <a:lstStyle/>
          <a:p>
            <a:fld id="{D176E5BD-C18F-4224-B086-6C5BC513C82D}" type="slidenum">
              <a:rPr lang="fa-IR" smtClean="0"/>
              <a:t>‹#›</a:t>
            </a:fld>
            <a:endParaRPr lang="fa-IR"/>
          </a:p>
        </p:txBody>
      </p:sp>
    </p:spTree>
    <p:extLst>
      <p:ext uri="{BB962C8B-B14F-4D97-AF65-F5344CB8AC3E}">
        <p14:creationId xmlns:p14="http://schemas.microsoft.com/office/powerpoint/2010/main" val="593277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263D74-7225-489A-BAF7-7A689B7223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a-IR"/>
          </a:p>
        </p:txBody>
      </p:sp>
      <p:sp>
        <p:nvSpPr>
          <p:cNvPr id="3" name="Text Placeholder 2">
            <a:extLst>
              <a:ext uri="{FF2B5EF4-FFF2-40B4-BE49-F238E27FC236}">
                <a16:creationId xmlns:a16="http://schemas.microsoft.com/office/drawing/2014/main" id="{319FFF70-7561-4582-9BF4-EC622B89A5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0BAB8A9A-D3F4-411D-82DB-AD24A43684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CB2A5F-2715-47C5-A5D8-411BE80EC356}" type="datetimeFigureOut">
              <a:rPr lang="fa-IR" smtClean="0"/>
              <a:t>13/04/1444</a:t>
            </a:fld>
            <a:endParaRPr lang="fa-IR"/>
          </a:p>
        </p:txBody>
      </p:sp>
      <p:sp>
        <p:nvSpPr>
          <p:cNvPr id="5" name="Footer Placeholder 4">
            <a:extLst>
              <a:ext uri="{FF2B5EF4-FFF2-40B4-BE49-F238E27FC236}">
                <a16:creationId xmlns:a16="http://schemas.microsoft.com/office/drawing/2014/main" id="{853C3D7A-6960-4BEB-9BEA-3D0ED037AD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a:extLst>
              <a:ext uri="{FF2B5EF4-FFF2-40B4-BE49-F238E27FC236}">
                <a16:creationId xmlns:a16="http://schemas.microsoft.com/office/drawing/2014/main" id="{D31F22FA-1120-4CEE-850A-0D8231C31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76E5BD-C18F-4224-B086-6C5BC513C82D}" type="slidenum">
              <a:rPr lang="fa-IR" smtClean="0"/>
              <a:t>‹#›</a:t>
            </a:fld>
            <a:endParaRPr lang="fa-IR"/>
          </a:p>
        </p:txBody>
      </p:sp>
    </p:spTree>
    <p:extLst>
      <p:ext uri="{BB962C8B-B14F-4D97-AF65-F5344CB8AC3E}">
        <p14:creationId xmlns:p14="http://schemas.microsoft.com/office/powerpoint/2010/main" val="1290963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image" Target="../media/image18.wmf"/><Relationship Id="rId7" Type="http://schemas.openxmlformats.org/officeDocument/2006/relationships/image" Target="../media/image21.jpeg"/><Relationship Id="rId2" Type="http://schemas.openxmlformats.org/officeDocument/2006/relationships/oleObject" Target="../embeddings/oleObject12.bin"/><Relationship Id="rId1" Type="http://schemas.openxmlformats.org/officeDocument/2006/relationships/slideLayout" Target="../slideLayouts/slideLayout7.xml"/><Relationship Id="rId6" Type="http://schemas.openxmlformats.org/officeDocument/2006/relationships/image" Target="../media/image20.wmf"/><Relationship Id="rId5" Type="http://schemas.openxmlformats.org/officeDocument/2006/relationships/oleObject" Target="../embeddings/oleObject13.bin"/><Relationship Id="rId4" Type="http://schemas.openxmlformats.org/officeDocument/2006/relationships/image" Target="../media/image19.jpeg"/><Relationship Id="rId9" Type="http://schemas.openxmlformats.org/officeDocument/2006/relationships/image" Target="../media/image22.wmf"/></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image" Target="../media/image23.emf"/><Relationship Id="rId1" Type="http://schemas.openxmlformats.org/officeDocument/2006/relationships/slideLayout" Target="../slideLayouts/slideLayout7.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4.tif"/><Relationship Id="rId3" Type="http://schemas.openxmlformats.org/officeDocument/2006/relationships/image" Target="../media/image30.wmf"/><Relationship Id="rId7" Type="http://schemas.openxmlformats.org/officeDocument/2006/relationships/image" Target="../media/image33.tif"/><Relationship Id="rId2" Type="http://schemas.openxmlformats.org/officeDocument/2006/relationships/oleObject" Target="../embeddings/oleObject15.bin"/><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wmf"/><Relationship Id="rId4" Type="http://schemas.openxmlformats.org/officeDocument/2006/relationships/oleObject" Target="../embeddings/oleObject16.bin"/><Relationship Id="rId9"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oleObject" Target="../embeddings/oleObject17.bin"/><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image" Target="../media/image4.wmf"/><Relationship Id="rId7" Type="http://schemas.openxmlformats.org/officeDocument/2006/relationships/oleObject" Target="../embeddings/oleObject3.bin"/><Relationship Id="rId12" Type="http://schemas.openxmlformats.org/officeDocument/2006/relationships/image" Target="../media/image9.wmf"/><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6.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8.wmf"/><Relationship Id="rId4" Type="http://schemas.openxmlformats.org/officeDocument/2006/relationships/image" Target="../media/image5.png"/><Relationship Id="rId9"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wmf"/></Relationships>
</file>

<file path=ppt/slides/_rels/slide8.xml.rels><?xml version="1.0" encoding="UTF-8" standalone="yes"?>
<Relationships xmlns="http://schemas.openxmlformats.org/package/2006/relationships"><Relationship Id="rId3" Type="http://schemas.openxmlformats.org/officeDocument/2006/relationships/image" Target="../media/image12.wmf"/><Relationship Id="rId7" Type="http://schemas.openxmlformats.org/officeDocument/2006/relationships/image" Target="../media/image14.wmf"/><Relationship Id="rId2" Type="http://schemas.openxmlformats.org/officeDocument/2006/relationships/oleObject" Target="../embeddings/oleObject7.bin"/><Relationship Id="rId1" Type="http://schemas.openxmlformats.org/officeDocument/2006/relationships/slideLayout" Target="../slideLayouts/slideLayout7.xml"/><Relationship Id="rId6" Type="http://schemas.openxmlformats.org/officeDocument/2006/relationships/oleObject" Target="../embeddings/oleObject9.bin"/><Relationship Id="rId5" Type="http://schemas.openxmlformats.org/officeDocument/2006/relationships/image" Target="../media/image13.wmf"/><Relationship Id="rId4" Type="http://schemas.openxmlformats.org/officeDocument/2006/relationships/oleObject" Target="../embeddings/oleObject8.bin"/></Relationships>
</file>

<file path=ppt/slides/_rels/slide9.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oleObject" Target="../embeddings/oleObject10.bin"/><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wmf"/><Relationship Id="rId4" Type="http://schemas.openxmlformats.org/officeDocument/2006/relationships/oleObject" Target="../embeddings/oleObject11.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4000" t="-8000" r="-21000" b="-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237AD3-8E43-4332-809D-BD28881AA8F5}"/>
              </a:ext>
            </a:extLst>
          </p:cNvPr>
          <p:cNvSpPr txBox="1"/>
          <p:nvPr/>
        </p:nvSpPr>
        <p:spPr>
          <a:xfrm>
            <a:off x="3176851" y="1567267"/>
            <a:ext cx="6096000" cy="1323439"/>
          </a:xfrm>
          <a:prstGeom prst="rect">
            <a:avLst/>
          </a:prstGeom>
          <a:solidFill>
            <a:schemeClr val="accent6">
              <a:lumMod val="40000"/>
              <a:lumOff val="60000"/>
            </a:schemeClr>
          </a:solidFill>
          <a:ln w="57150">
            <a:solidFill>
              <a:srgbClr val="00B0F0"/>
            </a:solidFill>
          </a:ln>
          <a:effectLst>
            <a:glow rad="139700">
              <a:schemeClr val="accent2">
                <a:satMod val="175000"/>
                <a:alpha val="40000"/>
              </a:schemeClr>
            </a:glow>
            <a:innerShdw blurRad="63500" dist="50800" dir="5400000">
              <a:prstClr val="black">
                <a:alpha val="50000"/>
              </a:prstClr>
            </a:innerShdw>
          </a:effectLst>
          <a:scene3d>
            <a:camera prst="orthographicFront"/>
            <a:lightRig rig="threePt" dir="t"/>
          </a:scene3d>
          <a:sp3d>
            <a:bevelT w="101600" prst="riblet"/>
          </a:sp3d>
        </p:spPr>
        <p:txBody>
          <a:bodyPr wrap="square" rtlCol="1">
            <a:spAutoFit/>
          </a:bodyPr>
          <a:lstStyle/>
          <a:p>
            <a:pPr algn="ctr"/>
            <a:r>
              <a:rPr lang="en-US" sz="4000" b="1" dirty="0" err="1">
                <a:solidFill>
                  <a:srgbClr val="FF0000"/>
                </a:solidFill>
                <a:cs typeface="2  Baran Outline" panose="00000400000000000000" pitchFamily="2" charset="-78"/>
              </a:rPr>
              <a:t>Femtolaser</a:t>
            </a:r>
            <a:r>
              <a:rPr lang="en-US" sz="4000" b="1" dirty="0">
                <a:solidFill>
                  <a:srgbClr val="FF0000"/>
                </a:solidFill>
                <a:cs typeface="2  Baran Outline" panose="00000400000000000000" pitchFamily="2" charset="-78"/>
              </a:rPr>
              <a:t> Amplifier</a:t>
            </a:r>
          </a:p>
          <a:p>
            <a:pPr algn="ctr"/>
            <a:r>
              <a:rPr lang="fa-IR" sz="4000" b="1" dirty="0">
                <a:solidFill>
                  <a:srgbClr val="FF0000"/>
                </a:solidFill>
                <a:cs typeface="2  Baran Outline" panose="00000400000000000000" pitchFamily="2" charset="-78"/>
              </a:rPr>
              <a:t>تقویت کننده لیزر فمتوثانیه</a:t>
            </a:r>
            <a:r>
              <a:rPr lang="en-US" sz="4000" b="1" dirty="0">
                <a:solidFill>
                  <a:srgbClr val="FF0000"/>
                </a:solidFill>
                <a:cs typeface="2  Baran Outline" panose="00000400000000000000" pitchFamily="2" charset="-78"/>
              </a:rPr>
              <a:t> </a:t>
            </a:r>
            <a:endParaRPr lang="fa-IR" sz="4000" b="1" dirty="0">
              <a:solidFill>
                <a:srgbClr val="FF0000"/>
              </a:solidFill>
              <a:cs typeface="2  Baran Outline" panose="00000400000000000000" pitchFamily="2" charset="-78"/>
            </a:endParaRPr>
          </a:p>
        </p:txBody>
      </p:sp>
      <p:sp>
        <p:nvSpPr>
          <p:cNvPr id="3" name="TextBox 2">
            <a:extLst>
              <a:ext uri="{FF2B5EF4-FFF2-40B4-BE49-F238E27FC236}">
                <a16:creationId xmlns:a16="http://schemas.microsoft.com/office/drawing/2014/main" id="{F9BADB9E-9817-45B7-A838-2BAE3CA4616C}"/>
              </a:ext>
            </a:extLst>
          </p:cNvPr>
          <p:cNvSpPr txBox="1"/>
          <p:nvPr/>
        </p:nvSpPr>
        <p:spPr>
          <a:xfrm>
            <a:off x="325901" y="4740812"/>
            <a:ext cx="5444197" cy="1694695"/>
          </a:xfrm>
          <a:prstGeom prst="rect">
            <a:avLst/>
          </a:prstGeom>
          <a:noFill/>
        </p:spPr>
        <p:txBody>
          <a:bodyPr wrap="square" rtlCol="1">
            <a:spAutoFit/>
          </a:bodyPr>
          <a:lstStyle/>
          <a:p>
            <a:pPr>
              <a:lnSpc>
                <a:spcPct val="150000"/>
              </a:lnSpc>
            </a:pPr>
            <a:r>
              <a:rPr lang="en-US" sz="2400" b="1" dirty="0">
                <a:solidFill>
                  <a:srgbClr val="7030A0"/>
                </a:solidFill>
              </a:rPr>
              <a:t>Dr. </a:t>
            </a:r>
            <a:r>
              <a:rPr lang="en-US" sz="2400" b="1" dirty="0" err="1">
                <a:solidFill>
                  <a:srgbClr val="7030A0"/>
                </a:solidFill>
              </a:rPr>
              <a:t>Aliasghar</a:t>
            </a:r>
            <a:r>
              <a:rPr lang="en-US" sz="2400" b="1" dirty="0">
                <a:solidFill>
                  <a:srgbClr val="7030A0"/>
                </a:solidFill>
              </a:rPr>
              <a:t> </a:t>
            </a:r>
            <a:r>
              <a:rPr lang="en-US" sz="2400" b="1" dirty="0" err="1">
                <a:solidFill>
                  <a:srgbClr val="7030A0"/>
                </a:solidFill>
              </a:rPr>
              <a:t>Ajami</a:t>
            </a:r>
            <a:endParaRPr lang="en-US" sz="2400" b="1" dirty="0">
              <a:solidFill>
                <a:srgbClr val="7030A0"/>
              </a:solidFill>
            </a:endParaRPr>
          </a:p>
          <a:p>
            <a:pPr>
              <a:lnSpc>
                <a:spcPct val="150000"/>
              </a:lnSpc>
            </a:pPr>
            <a:r>
              <a:rPr lang="en-US" sz="2400" b="1" dirty="0">
                <a:solidFill>
                  <a:srgbClr val="7030A0"/>
                </a:solidFill>
              </a:rPr>
              <a:t>Faculty of Physics, Semnan University</a:t>
            </a:r>
          </a:p>
          <a:p>
            <a:pPr>
              <a:lnSpc>
                <a:spcPct val="150000"/>
              </a:lnSpc>
            </a:pPr>
            <a:r>
              <a:rPr lang="en-US" sz="2400" b="1" dirty="0">
                <a:solidFill>
                  <a:srgbClr val="7030A0"/>
                </a:solidFill>
              </a:rPr>
              <a:t>03/08/1400              October 25, 2021</a:t>
            </a:r>
            <a:endParaRPr lang="fa-IR" sz="2400" b="1" dirty="0">
              <a:solidFill>
                <a:srgbClr val="7030A0"/>
              </a:solidFill>
            </a:endParaRPr>
          </a:p>
        </p:txBody>
      </p:sp>
      <p:pic>
        <p:nvPicPr>
          <p:cNvPr id="6" name="Picture 5">
            <a:extLst>
              <a:ext uri="{FF2B5EF4-FFF2-40B4-BE49-F238E27FC236}">
                <a16:creationId xmlns:a16="http://schemas.microsoft.com/office/drawing/2014/main" id="{C1F35CB1-D4BC-4DD4-9CDC-E1E4C3D34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
            <a:ext cx="1440000" cy="1567260"/>
          </a:xfrm>
          <a:prstGeom prst="rect">
            <a:avLst/>
          </a:prstGeom>
        </p:spPr>
      </p:pic>
      <p:pic>
        <p:nvPicPr>
          <p:cNvPr id="9" name="Picture 8">
            <a:extLst>
              <a:ext uri="{FF2B5EF4-FFF2-40B4-BE49-F238E27FC236}">
                <a16:creationId xmlns:a16="http://schemas.microsoft.com/office/drawing/2014/main" id="{75B99A34-DD58-4413-A0B3-0D324BC05B20}"/>
              </a:ext>
            </a:extLst>
          </p:cNvPr>
          <p:cNvPicPr>
            <a:picLocks noChangeAspect="1"/>
          </p:cNvPicPr>
          <p:nvPr/>
        </p:nvPicPr>
        <p:blipFill rotWithShape="1">
          <a:blip r:embed="rId4">
            <a:extLst>
              <a:ext uri="{28A0092B-C50C-407E-A947-70E740481C1C}">
                <a14:useLocalDpi xmlns:a14="http://schemas.microsoft.com/office/drawing/2010/main" val="0"/>
              </a:ext>
            </a:extLst>
          </a:blip>
          <a:srcRect l="13092" t="6161" r="16183" b="13236"/>
          <a:stretch/>
        </p:blipFill>
        <p:spPr>
          <a:xfrm>
            <a:off x="10752000" y="0"/>
            <a:ext cx="1440000" cy="1641124"/>
          </a:xfrm>
          <a:prstGeom prst="rect">
            <a:avLst/>
          </a:prstGeom>
        </p:spPr>
      </p:pic>
    </p:spTree>
    <p:extLst>
      <p:ext uri="{BB962C8B-B14F-4D97-AF65-F5344CB8AC3E}">
        <p14:creationId xmlns:p14="http://schemas.microsoft.com/office/powerpoint/2010/main" val="1926095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76A334-0032-49E7-A240-A8AC98C6265D}"/>
              </a:ext>
            </a:extLst>
          </p:cNvPr>
          <p:cNvSpPr/>
          <p:nvPr/>
        </p:nvSpPr>
        <p:spPr>
          <a:xfrm>
            <a:off x="4759116" y="256149"/>
            <a:ext cx="3645550" cy="461665"/>
          </a:xfrm>
          <a:prstGeom prst="rect">
            <a:avLst/>
          </a:prstGeom>
        </p:spPr>
        <p:txBody>
          <a:bodyPr wrap="none">
            <a:spAutoFit/>
          </a:bodyPr>
          <a:lstStyle/>
          <a:p>
            <a:r>
              <a:rPr lang="en-US" sz="2400" b="1" dirty="0">
                <a:solidFill>
                  <a:srgbClr val="FF0000"/>
                </a:solidFill>
                <a:latin typeface="Times New Roman" pitchFamily="18" charset="0"/>
                <a:cs typeface="Times New Roman" pitchFamily="18" charset="0"/>
              </a:rPr>
              <a:t>Mode-locking  </a:t>
            </a:r>
            <a:r>
              <a:rPr lang="fa-IR" sz="2400" b="1" dirty="0">
                <a:solidFill>
                  <a:srgbClr val="FF0000"/>
                </a:solidFill>
                <a:latin typeface="Times New Roman" pitchFamily="18" charset="0"/>
                <a:cs typeface="Times New Roman" pitchFamily="18" charset="0"/>
              </a:rPr>
              <a:t>قفل شدگی مدها</a:t>
            </a:r>
            <a:endParaRPr lang="en-US" sz="2400" dirty="0">
              <a:solidFill>
                <a:srgbClr val="FF0000"/>
              </a:solidFill>
            </a:endParaRPr>
          </a:p>
        </p:txBody>
      </p:sp>
      <p:grpSp>
        <p:nvGrpSpPr>
          <p:cNvPr id="16" name="Group 15">
            <a:extLst>
              <a:ext uri="{FF2B5EF4-FFF2-40B4-BE49-F238E27FC236}">
                <a16:creationId xmlns:a16="http://schemas.microsoft.com/office/drawing/2014/main" id="{FBB23B4A-B42C-4183-9047-24DF13529CFF}"/>
              </a:ext>
            </a:extLst>
          </p:cNvPr>
          <p:cNvGrpSpPr/>
          <p:nvPr/>
        </p:nvGrpSpPr>
        <p:grpSpPr>
          <a:xfrm>
            <a:off x="736029" y="486982"/>
            <a:ext cx="5915537" cy="5867400"/>
            <a:chOff x="736029" y="486982"/>
            <a:chExt cx="5915537" cy="5867400"/>
          </a:xfrm>
        </p:grpSpPr>
        <p:grpSp>
          <p:nvGrpSpPr>
            <p:cNvPr id="14" name="Group 13">
              <a:extLst>
                <a:ext uri="{FF2B5EF4-FFF2-40B4-BE49-F238E27FC236}">
                  <a16:creationId xmlns:a16="http://schemas.microsoft.com/office/drawing/2014/main" id="{6386756D-7D89-45EB-A24B-ED8D38C1545C}"/>
                </a:ext>
              </a:extLst>
            </p:cNvPr>
            <p:cNvGrpSpPr/>
            <p:nvPr/>
          </p:nvGrpSpPr>
          <p:grpSpPr>
            <a:xfrm>
              <a:off x="736029" y="486982"/>
              <a:ext cx="5915537" cy="5867400"/>
              <a:chOff x="736029" y="486982"/>
              <a:chExt cx="5915537" cy="5867400"/>
            </a:xfrm>
          </p:grpSpPr>
          <p:graphicFrame>
            <p:nvGraphicFramePr>
              <p:cNvPr id="4" name="Object 3">
                <a:extLst>
                  <a:ext uri="{FF2B5EF4-FFF2-40B4-BE49-F238E27FC236}">
                    <a16:creationId xmlns:a16="http://schemas.microsoft.com/office/drawing/2014/main" id="{BF670ADC-C846-48E0-9219-2E490C860D34}"/>
                  </a:ext>
                </a:extLst>
              </p:cNvPr>
              <p:cNvGraphicFramePr>
                <a:graphicFrameLocks noChangeAspect="1"/>
              </p:cNvGraphicFramePr>
              <p:nvPr>
                <p:extLst>
                  <p:ext uri="{D42A27DB-BD31-4B8C-83A1-F6EECF244321}">
                    <p14:modId xmlns:p14="http://schemas.microsoft.com/office/powerpoint/2010/main" val="402205422"/>
                  </p:ext>
                </p:extLst>
              </p:nvPr>
            </p:nvGraphicFramePr>
            <p:xfrm>
              <a:off x="736029" y="486982"/>
              <a:ext cx="2794000" cy="5867400"/>
            </p:xfrm>
            <a:graphic>
              <a:graphicData uri="http://schemas.openxmlformats.org/presentationml/2006/ole">
                <mc:AlternateContent xmlns:mc="http://schemas.openxmlformats.org/markup-compatibility/2006">
                  <mc:Choice xmlns:v="urn:schemas-microsoft-com:vml" Requires="v">
                    <p:oleObj name="Equation" r:id="rId2" imgW="2793960" imgH="5867280" progId="Equation.DSMT4">
                      <p:embed/>
                    </p:oleObj>
                  </mc:Choice>
                  <mc:Fallback>
                    <p:oleObj name="Equation" r:id="rId2" imgW="2793960" imgH="5867280" progId="Equation.DSMT4">
                      <p:embed/>
                      <p:pic>
                        <p:nvPicPr>
                          <p:cNvPr id="0" name=""/>
                          <p:cNvPicPr/>
                          <p:nvPr/>
                        </p:nvPicPr>
                        <p:blipFill>
                          <a:blip r:embed="rId3"/>
                          <a:stretch>
                            <a:fillRect/>
                          </a:stretch>
                        </p:blipFill>
                        <p:spPr>
                          <a:xfrm>
                            <a:off x="736029" y="486982"/>
                            <a:ext cx="2794000" cy="5867400"/>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20603282-D627-4EB2-9718-74069C343896}"/>
                  </a:ext>
                </a:extLst>
              </p:cNvPr>
              <p:cNvSpPr txBox="1"/>
              <p:nvPr/>
            </p:nvSpPr>
            <p:spPr>
              <a:xfrm>
                <a:off x="2777016" y="3286234"/>
                <a:ext cx="3874550" cy="515526"/>
              </a:xfrm>
              <a:prstGeom prst="rect">
                <a:avLst/>
              </a:prstGeom>
              <a:noFill/>
            </p:spPr>
            <p:txBody>
              <a:bodyPr wrap="square" rtlCol="0">
                <a:spAutoFit/>
              </a:bodyPr>
              <a:lstStyle/>
              <a:p>
                <a:pPr algn="r" rtl="1">
                  <a:lnSpc>
                    <a:spcPct val="150000"/>
                  </a:lnSpc>
                </a:pPr>
                <a:r>
                  <a:rPr lang="fa-IR" sz="2000" dirty="0">
                    <a:solidFill>
                      <a:srgbClr val="7030A0"/>
                    </a:solidFill>
                    <a:cs typeface="B Nazanin" panose="00000400000000000000" pitchFamily="2" charset="-78"/>
                  </a:rPr>
                  <a:t>تمام امواج هم دامنه و همفاز فرض شده اند:</a:t>
                </a:r>
                <a:endParaRPr lang="en-US" sz="2000" dirty="0">
                  <a:solidFill>
                    <a:srgbClr val="7030A0"/>
                  </a:solidFill>
                  <a:cs typeface="B Nazanin" panose="00000400000000000000" pitchFamily="2" charset="-78"/>
                </a:endParaRPr>
              </a:p>
            </p:txBody>
          </p:sp>
        </p:grpSp>
        <p:sp>
          <p:nvSpPr>
            <p:cNvPr id="15" name="TextBox 14">
              <a:extLst>
                <a:ext uri="{FF2B5EF4-FFF2-40B4-BE49-F238E27FC236}">
                  <a16:creationId xmlns:a16="http://schemas.microsoft.com/office/drawing/2014/main" id="{45DC5B37-46D9-4C37-BCA1-981ED1C5EAA4}"/>
                </a:ext>
              </a:extLst>
            </p:cNvPr>
            <p:cNvSpPr txBox="1"/>
            <p:nvPr/>
          </p:nvSpPr>
          <p:spPr>
            <a:xfrm>
              <a:off x="2497591" y="1545627"/>
              <a:ext cx="2794000" cy="977191"/>
            </a:xfrm>
            <a:prstGeom prst="rect">
              <a:avLst/>
            </a:prstGeom>
            <a:noFill/>
          </p:spPr>
          <p:txBody>
            <a:bodyPr wrap="square" rtlCol="0">
              <a:spAutoFit/>
            </a:bodyPr>
            <a:lstStyle/>
            <a:p>
              <a:pPr algn="r" rtl="1">
                <a:lnSpc>
                  <a:spcPct val="150000"/>
                </a:lnSpc>
              </a:pPr>
              <a:r>
                <a:rPr lang="fa-IR" sz="2000" dirty="0">
                  <a:solidFill>
                    <a:srgbClr val="7030A0"/>
                  </a:solidFill>
                  <a:cs typeface="B Nazanin" panose="00000400000000000000" pitchFamily="2" charset="-78"/>
                </a:rPr>
                <a:t>فرض کنیم که امواج دارای فاصله بسامدی یکسان هستند:</a:t>
              </a:r>
              <a:endParaRPr lang="en-US" sz="2000" dirty="0">
                <a:solidFill>
                  <a:srgbClr val="7030A0"/>
                </a:solidFill>
                <a:cs typeface="B Nazanin" panose="00000400000000000000" pitchFamily="2" charset="-78"/>
              </a:endParaRPr>
            </a:p>
          </p:txBody>
        </p:sp>
      </p:grpSp>
      <p:grpSp>
        <p:nvGrpSpPr>
          <p:cNvPr id="23" name="Group 22">
            <a:extLst>
              <a:ext uri="{FF2B5EF4-FFF2-40B4-BE49-F238E27FC236}">
                <a16:creationId xmlns:a16="http://schemas.microsoft.com/office/drawing/2014/main" id="{CB6DEA78-B572-462D-BEF1-886BAED7B1EE}"/>
              </a:ext>
            </a:extLst>
          </p:cNvPr>
          <p:cNvGrpSpPr/>
          <p:nvPr/>
        </p:nvGrpSpPr>
        <p:grpSpPr>
          <a:xfrm>
            <a:off x="6533035" y="1004749"/>
            <a:ext cx="5360890" cy="2606325"/>
            <a:chOff x="6533035" y="1049574"/>
            <a:chExt cx="5360890" cy="2606325"/>
          </a:xfrm>
        </p:grpSpPr>
        <p:grpSp>
          <p:nvGrpSpPr>
            <p:cNvPr id="11" name="Group 10">
              <a:extLst>
                <a:ext uri="{FF2B5EF4-FFF2-40B4-BE49-F238E27FC236}">
                  <a16:creationId xmlns:a16="http://schemas.microsoft.com/office/drawing/2014/main" id="{1523E0AE-1C2F-4A5C-AE3B-26A8D50D6977}"/>
                </a:ext>
              </a:extLst>
            </p:cNvPr>
            <p:cNvGrpSpPr/>
            <p:nvPr/>
          </p:nvGrpSpPr>
          <p:grpSpPr>
            <a:xfrm>
              <a:off x="6533035" y="1290651"/>
              <a:ext cx="5235385" cy="2365248"/>
              <a:chOff x="6183410" y="1290651"/>
              <a:chExt cx="5235385" cy="2365248"/>
            </a:xfrm>
          </p:grpSpPr>
          <p:pic>
            <p:nvPicPr>
              <p:cNvPr id="7" name="Picture 6">
                <a:extLst>
                  <a:ext uri="{FF2B5EF4-FFF2-40B4-BE49-F238E27FC236}">
                    <a16:creationId xmlns:a16="http://schemas.microsoft.com/office/drawing/2014/main" id="{1C8629DF-4BD0-482B-AA13-D13CA47F4A37}"/>
                  </a:ext>
                </a:extLst>
              </p:cNvPr>
              <p:cNvPicPr>
                <a:picLocks noChangeAspect="1"/>
              </p:cNvPicPr>
              <p:nvPr/>
            </p:nvPicPr>
            <p:blipFill>
              <a:blip r:embed="rId4"/>
              <a:stretch>
                <a:fillRect/>
              </a:stretch>
            </p:blipFill>
            <p:spPr>
              <a:xfrm>
                <a:off x="7761195" y="1290651"/>
                <a:ext cx="3657600" cy="2365248"/>
              </a:xfrm>
              <a:prstGeom prst="rect">
                <a:avLst/>
              </a:prstGeom>
            </p:spPr>
          </p:pic>
          <p:graphicFrame>
            <p:nvGraphicFramePr>
              <p:cNvPr id="9" name="Object 8">
                <a:extLst>
                  <a:ext uri="{FF2B5EF4-FFF2-40B4-BE49-F238E27FC236}">
                    <a16:creationId xmlns:a16="http://schemas.microsoft.com/office/drawing/2014/main" id="{D75DB569-2985-4476-95BC-1B59C4E73E47}"/>
                  </a:ext>
                </a:extLst>
              </p:cNvPr>
              <p:cNvGraphicFramePr>
                <a:graphicFrameLocks noChangeAspect="1"/>
              </p:cNvGraphicFramePr>
              <p:nvPr>
                <p:extLst>
                  <p:ext uri="{D42A27DB-BD31-4B8C-83A1-F6EECF244321}">
                    <p14:modId xmlns:p14="http://schemas.microsoft.com/office/powerpoint/2010/main" val="2797895356"/>
                  </p:ext>
                </p:extLst>
              </p:nvPr>
            </p:nvGraphicFramePr>
            <p:xfrm>
              <a:off x="6183410" y="1784350"/>
              <a:ext cx="1676400" cy="711200"/>
            </p:xfrm>
            <a:graphic>
              <a:graphicData uri="http://schemas.openxmlformats.org/presentationml/2006/ole">
                <mc:AlternateContent xmlns:mc="http://schemas.openxmlformats.org/markup-compatibility/2006">
                  <mc:Choice xmlns:v="urn:schemas-microsoft-com:vml" Requires="v">
                    <p:oleObj name="Equation" r:id="rId5" imgW="1676160" imgH="711000" progId="Equation.DSMT4">
                      <p:embed/>
                    </p:oleObj>
                  </mc:Choice>
                  <mc:Fallback>
                    <p:oleObj name="Equation" r:id="rId5" imgW="1676160" imgH="711000" progId="Equation.DSMT4">
                      <p:embed/>
                      <p:pic>
                        <p:nvPicPr>
                          <p:cNvPr id="0" name=""/>
                          <p:cNvPicPr/>
                          <p:nvPr/>
                        </p:nvPicPr>
                        <p:blipFill>
                          <a:blip r:embed="rId6"/>
                          <a:stretch>
                            <a:fillRect/>
                          </a:stretch>
                        </p:blipFill>
                        <p:spPr>
                          <a:xfrm>
                            <a:off x="6183410" y="1784350"/>
                            <a:ext cx="1676400" cy="711200"/>
                          </a:xfrm>
                          <a:prstGeom prst="rect">
                            <a:avLst/>
                          </a:prstGeom>
                        </p:spPr>
                      </p:pic>
                    </p:oleObj>
                  </mc:Fallback>
                </mc:AlternateContent>
              </a:graphicData>
            </a:graphic>
          </p:graphicFrame>
        </p:grpSp>
        <p:cxnSp>
          <p:nvCxnSpPr>
            <p:cNvPr id="20" name="Straight Arrow Connector 19">
              <a:extLst>
                <a:ext uri="{FF2B5EF4-FFF2-40B4-BE49-F238E27FC236}">
                  <a16:creationId xmlns:a16="http://schemas.microsoft.com/office/drawing/2014/main" id="{79822346-8DD8-4D65-BC99-91475318B574}"/>
                </a:ext>
              </a:extLst>
            </p:cNvPr>
            <p:cNvCxnSpPr/>
            <p:nvPr/>
          </p:nvCxnSpPr>
          <p:spPr>
            <a:xfrm>
              <a:off x="9906000" y="1461247"/>
              <a:ext cx="1335741" cy="0"/>
            </a:xfrm>
            <a:prstGeom prst="straightConnector1">
              <a:avLst/>
            </a:prstGeom>
            <a:ln w="285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D3D42F4-7D74-43FF-BFB6-BF62E50D3FE8}"/>
                </a:ext>
              </a:extLst>
            </p:cNvPr>
            <p:cNvSpPr txBox="1"/>
            <p:nvPr/>
          </p:nvSpPr>
          <p:spPr>
            <a:xfrm>
              <a:off x="10085292" y="1049574"/>
              <a:ext cx="1808633" cy="430887"/>
            </a:xfrm>
            <a:prstGeom prst="rect">
              <a:avLst/>
            </a:prstGeom>
            <a:noFill/>
          </p:spPr>
          <p:txBody>
            <a:bodyPr wrap="square" rtlCol="0">
              <a:spAutoFit/>
            </a:bodyPr>
            <a:lstStyle/>
            <a:p>
              <a:pPr algn="r" rtl="1">
                <a:lnSpc>
                  <a:spcPct val="150000"/>
                </a:lnSpc>
              </a:pPr>
              <a:r>
                <a:rPr lang="fa-IR" sz="1600" dirty="0">
                  <a:cs typeface="B Nazanin" panose="00000400000000000000" pitchFamily="2" charset="-78"/>
                </a:rPr>
                <a:t>فاصله بین پالسهای متوالی</a:t>
              </a:r>
              <a:endParaRPr lang="en-US" sz="1600" dirty="0">
                <a:cs typeface="B Nazanin" panose="00000400000000000000" pitchFamily="2" charset="-78"/>
              </a:endParaRPr>
            </a:p>
          </p:txBody>
        </p:sp>
      </p:grpSp>
      <p:grpSp>
        <p:nvGrpSpPr>
          <p:cNvPr id="24" name="Group 23">
            <a:extLst>
              <a:ext uri="{FF2B5EF4-FFF2-40B4-BE49-F238E27FC236}">
                <a16:creationId xmlns:a16="http://schemas.microsoft.com/office/drawing/2014/main" id="{8EBAF0FF-308E-4CCC-A726-646348602EF3}"/>
              </a:ext>
            </a:extLst>
          </p:cNvPr>
          <p:cNvGrpSpPr/>
          <p:nvPr/>
        </p:nvGrpSpPr>
        <p:grpSpPr>
          <a:xfrm>
            <a:off x="6612220" y="3890310"/>
            <a:ext cx="5156200" cy="2365248"/>
            <a:chOff x="6612220" y="3890310"/>
            <a:chExt cx="5156200" cy="2365248"/>
          </a:xfrm>
        </p:grpSpPr>
        <p:grpSp>
          <p:nvGrpSpPr>
            <p:cNvPr id="12" name="Group 11">
              <a:extLst>
                <a:ext uri="{FF2B5EF4-FFF2-40B4-BE49-F238E27FC236}">
                  <a16:creationId xmlns:a16="http://schemas.microsoft.com/office/drawing/2014/main" id="{B40E83C7-0E91-4A71-A9BA-CF98913265B9}"/>
                </a:ext>
              </a:extLst>
            </p:cNvPr>
            <p:cNvGrpSpPr/>
            <p:nvPr/>
          </p:nvGrpSpPr>
          <p:grpSpPr>
            <a:xfrm>
              <a:off x="6612220" y="3890310"/>
              <a:ext cx="5156200" cy="2365248"/>
              <a:chOff x="6262595" y="3890310"/>
              <a:chExt cx="5156200" cy="2365248"/>
            </a:xfrm>
          </p:grpSpPr>
          <p:pic>
            <p:nvPicPr>
              <p:cNvPr id="8" name="Picture 7">
                <a:extLst>
                  <a:ext uri="{FF2B5EF4-FFF2-40B4-BE49-F238E27FC236}">
                    <a16:creationId xmlns:a16="http://schemas.microsoft.com/office/drawing/2014/main" id="{67B191B5-10C5-4D14-B651-FABCCA58CC80}"/>
                  </a:ext>
                </a:extLst>
              </p:cNvPr>
              <p:cNvPicPr>
                <a:picLocks noChangeAspect="1"/>
              </p:cNvPicPr>
              <p:nvPr/>
            </p:nvPicPr>
            <p:blipFill>
              <a:blip r:embed="rId7"/>
              <a:stretch>
                <a:fillRect/>
              </a:stretch>
            </p:blipFill>
            <p:spPr>
              <a:xfrm>
                <a:off x="7761195" y="3890310"/>
                <a:ext cx="3657600" cy="2365248"/>
              </a:xfrm>
              <a:prstGeom prst="rect">
                <a:avLst/>
              </a:prstGeom>
            </p:spPr>
          </p:pic>
          <p:graphicFrame>
            <p:nvGraphicFramePr>
              <p:cNvPr id="10" name="Object 9">
                <a:extLst>
                  <a:ext uri="{FF2B5EF4-FFF2-40B4-BE49-F238E27FC236}">
                    <a16:creationId xmlns:a16="http://schemas.microsoft.com/office/drawing/2014/main" id="{CAFC567C-C0F0-4C82-A9A7-FAB9392142EC}"/>
                  </a:ext>
                </a:extLst>
              </p:cNvPr>
              <p:cNvGraphicFramePr>
                <a:graphicFrameLocks noChangeAspect="1"/>
              </p:cNvGraphicFramePr>
              <p:nvPr>
                <p:extLst>
                  <p:ext uri="{D42A27DB-BD31-4B8C-83A1-F6EECF244321}">
                    <p14:modId xmlns:p14="http://schemas.microsoft.com/office/powerpoint/2010/main" val="2092784177"/>
                  </p:ext>
                </p:extLst>
              </p:nvPr>
            </p:nvGraphicFramePr>
            <p:xfrm>
              <a:off x="6262595" y="4228736"/>
              <a:ext cx="1498600" cy="711200"/>
            </p:xfrm>
            <a:graphic>
              <a:graphicData uri="http://schemas.openxmlformats.org/presentationml/2006/ole">
                <mc:AlternateContent xmlns:mc="http://schemas.openxmlformats.org/markup-compatibility/2006">
                  <mc:Choice xmlns:v="urn:schemas-microsoft-com:vml" Requires="v">
                    <p:oleObj name="Equation" r:id="rId8" imgW="1498320" imgH="711000" progId="Equation.DSMT4">
                      <p:embed/>
                    </p:oleObj>
                  </mc:Choice>
                  <mc:Fallback>
                    <p:oleObj name="Equation" r:id="rId8" imgW="1498320" imgH="711000" progId="Equation.DSMT4">
                      <p:embed/>
                      <p:pic>
                        <p:nvPicPr>
                          <p:cNvPr id="0" name=""/>
                          <p:cNvPicPr/>
                          <p:nvPr/>
                        </p:nvPicPr>
                        <p:blipFill>
                          <a:blip r:embed="rId9"/>
                          <a:stretch>
                            <a:fillRect/>
                          </a:stretch>
                        </p:blipFill>
                        <p:spPr>
                          <a:xfrm>
                            <a:off x="6262595" y="4228736"/>
                            <a:ext cx="1498600" cy="711200"/>
                          </a:xfrm>
                          <a:prstGeom prst="rect">
                            <a:avLst/>
                          </a:prstGeom>
                        </p:spPr>
                      </p:pic>
                    </p:oleObj>
                  </mc:Fallback>
                </mc:AlternateContent>
              </a:graphicData>
            </a:graphic>
          </p:graphicFrame>
        </p:grpSp>
        <p:cxnSp>
          <p:nvCxnSpPr>
            <p:cNvPr id="18" name="Straight Arrow Connector 17">
              <a:extLst>
                <a:ext uri="{FF2B5EF4-FFF2-40B4-BE49-F238E27FC236}">
                  <a16:creationId xmlns:a16="http://schemas.microsoft.com/office/drawing/2014/main" id="{49786313-80E9-4AA4-953C-7CD28209E3D0}"/>
                </a:ext>
              </a:extLst>
            </p:cNvPr>
            <p:cNvCxnSpPr/>
            <p:nvPr/>
          </p:nvCxnSpPr>
          <p:spPr>
            <a:xfrm>
              <a:off x="11103686" y="5280212"/>
              <a:ext cx="274320" cy="0"/>
            </a:xfrm>
            <a:prstGeom prst="straightConnector1">
              <a:avLst/>
            </a:prstGeom>
            <a:ln w="285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DBF2F89-2CAE-4376-A1A6-EC15C9C503E5}"/>
                </a:ext>
              </a:extLst>
            </p:cNvPr>
            <p:cNvSpPr txBox="1"/>
            <p:nvPr/>
          </p:nvSpPr>
          <p:spPr>
            <a:xfrm>
              <a:off x="10811659" y="5211488"/>
              <a:ext cx="858373" cy="430887"/>
            </a:xfrm>
            <a:prstGeom prst="rect">
              <a:avLst/>
            </a:prstGeom>
            <a:noFill/>
          </p:spPr>
          <p:txBody>
            <a:bodyPr wrap="square" rtlCol="0">
              <a:spAutoFit/>
            </a:bodyPr>
            <a:lstStyle/>
            <a:p>
              <a:pPr algn="r" rtl="1">
                <a:lnSpc>
                  <a:spcPct val="150000"/>
                </a:lnSpc>
              </a:pPr>
              <a:r>
                <a:rPr lang="fa-IR" sz="1600" dirty="0">
                  <a:cs typeface="B Nazanin" panose="00000400000000000000" pitchFamily="2" charset="-78"/>
                </a:rPr>
                <a:t>طول پالس</a:t>
              </a:r>
              <a:endParaRPr lang="en-US" sz="1600" dirty="0">
                <a:cs typeface="B Nazanin" panose="00000400000000000000" pitchFamily="2" charset="-78"/>
              </a:endParaRPr>
            </a:p>
          </p:txBody>
        </p:sp>
      </p:grpSp>
    </p:spTree>
    <p:extLst>
      <p:ext uri="{BB962C8B-B14F-4D97-AF65-F5344CB8AC3E}">
        <p14:creationId xmlns:p14="http://schemas.microsoft.com/office/powerpoint/2010/main" val="1259981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A333FF7-1BD2-4F3A-95EF-9835E2D61048}"/>
              </a:ext>
            </a:extLst>
          </p:cNvPr>
          <p:cNvGrpSpPr/>
          <p:nvPr/>
        </p:nvGrpSpPr>
        <p:grpSpPr>
          <a:xfrm>
            <a:off x="583097" y="403412"/>
            <a:ext cx="11237842" cy="6143161"/>
            <a:chOff x="2091068" y="3733800"/>
            <a:chExt cx="5071732" cy="3276600"/>
          </a:xfrm>
        </p:grpSpPr>
        <p:pic>
          <p:nvPicPr>
            <p:cNvPr id="3" name="Picture 2">
              <a:extLst>
                <a:ext uri="{FF2B5EF4-FFF2-40B4-BE49-F238E27FC236}">
                  <a16:creationId xmlns:a16="http://schemas.microsoft.com/office/drawing/2014/main" id="{C1E7260E-8E08-4BB7-A987-AD008D03D223}"/>
                </a:ext>
              </a:extLst>
            </p:cNvPr>
            <p:cNvPicPr>
              <a:picLocks noChangeArrowheads="1"/>
            </p:cNvPicPr>
            <p:nvPr/>
          </p:nvPicPr>
          <p:blipFill>
            <a:blip r:embed="rId2" cstate="print"/>
            <a:srcRect/>
            <a:stretch>
              <a:fillRect/>
            </a:stretch>
          </p:blipFill>
          <p:spPr bwMode="auto">
            <a:xfrm>
              <a:off x="2133600" y="3733800"/>
              <a:ext cx="5010150" cy="274320"/>
            </a:xfrm>
            <a:prstGeom prst="rect">
              <a:avLst/>
            </a:prstGeom>
            <a:noFill/>
            <a:ln w="9525">
              <a:noFill/>
              <a:miter lim="800000"/>
              <a:headEnd/>
              <a:tailEnd/>
            </a:ln>
            <a:effectLst/>
          </p:spPr>
        </p:pic>
        <p:pic>
          <p:nvPicPr>
            <p:cNvPr id="4" name="Picture 3">
              <a:extLst>
                <a:ext uri="{FF2B5EF4-FFF2-40B4-BE49-F238E27FC236}">
                  <a16:creationId xmlns:a16="http://schemas.microsoft.com/office/drawing/2014/main" id="{B857864F-0CA2-41B5-AF34-D615417F3887}"/>
                </a:ext>
              </a:extLst>
            </p:cNvPr>
            <p:cNvPicPr>
              <a:picLocks noChangeArrowheads="1"/>
            </p:cNvPicPr>
            <p:nvPr/>
          </p:nvPicPr>
          <p:blipFill>
            <a:blip r:embed="rId3" cstate="print"/>
            <a:srcRect/>
            <a:stretch>
              <a:fillRect/>
            </a:stretch>
          </p:blipFill>
          <p:spPr bwMode="auto">
            <a:xfrm>
              <a:off x="2091068" y="4114800"/>
              <a:ext cx="5071732" cy="274320"/>
            </a:xfrm>
            <a:prstGeom prst="rect">
              <a:avLst/>
            </a:prstGeom>
            <a:noFill/>
            <a:ln w="9525">
              <a:noFill/>
              <a:miter lim="800000"/>
              <a:headEnd/>
              <a:tailEnd/>
            </a:ln>
            <a:effectLst/>
          </p:spPr>
        </p:pic>
        <p:pic>
          <p:nvPicPr>
            <p:cNvPr id="5" name="Picture 4">
              <a:extLst>
                <a:ext uri="{FF2B5EF4-FFF2-40B4-BE49-F238E27FC236}">
                  <a16:creationId xmlns:a16="http://schemas.microsoft.com/office/drawing/2014/main" id="{A58641DF-8ABA-45C7-A27C-983ED93791E5}"/>
                </a:ext>
              </a:extLst>
            </p:cNvPr>
            <p:cNvPicPr>
              <a:picLocks noChangeArrowheads="1"/>
            </p:cNvPicPr>
            <p:nvPr/>
          </p:nvPicPr>
          <p:blipFill>
            <a:blip r:embed="rId4" cstate="print"/>
            <a:srcRect/>
            <a:stretch>
              <a:fillRect/>
            </a:stretch>
          </p:blipFill>
          <p:spPr bwMode="auto">
            <a:xfrm>
              <a:off x="2101701" y="4526280"/>
              <a:ext cx="4953000" cy="274320"/>
            </a:xfrm>
            <a:prstGeom prst="rect">
              <a:avLst/>
            </a:prstGeom>
            <a:noFill/>
            <a:ln w="9525">
              <a:noFill/>
              <a:miter lim="800000"/>
              <a:headEnd/>
              <a:tailEnd/>
            </a:ln>
            <a:effectLst/>
          </p:spPr>
        </p:pic>
        <p:pic>
          <p:nvPicPr>
            <p:cNvPr id="6" name="Picture 5">
              <a:extLst>
                <a:ext uri="{FF2B5EF4-FFF2-40B4-BE49-F238E27FC236}">
                  <a16:creationId xmlns:a16="http://schemas.microsoft.com/office/drawing/2014/main" id="{0EB38E61-AB65-46AD-AFAC-2BEE8ED8B950}"/>
                </a:ext>
              </a:extLst>
            </p:cNvPr>
            <p:cNvPicPr>
              <a:picLocks noChangeArrowheads="1"/>
            </p:cNvPicPr>
            <p:nvPr/>
          </p:nvPicPr>
          <p:blipFill>
            <a:blip r:embed="rId5" cstate="print"/>
            <a:srcRect/>
            <a:stretch>
              <a:fillRect/>
            </a:stretch>
          </p:blipFill>
          <p:spPr bwMode="auto">
            <a:xfrm>
              <a:off x="2101701" y="4907280"/>
              <a:ext cx="4953000" cy="274320"/>
            </a:xfrm>
            <a:prstGeom prst="rect">
              <a:avLst/>
            </a:prstGeom>
            <a:noFill/>
            <a:ln w="9525">
              <a:noFill/>
              <a:miter lim="800000"/>
              <a:headEnd/>
              <a:tailEnd/>
            </a:ln>
            <a:effectLst/>
          </p:spPr>
        </p:pic>
        <p:pic>
          <p:nvPicPr>
            <p:cNvPr id="7" name="Picture 6">
              <a:extLst>
                <a:ext uri="{FF2B5EF4-FFF2-40B4-BE49-F238E27FC236}">
                  <a16:creationId xmlns:a16="http://schemas.microsoft.com/office/drawing/2014/main" id="{A2107E4D-EB76-44A1-949E-BCD0532F1977}"/>
                </a:ext>
              </a:extLst>
            </p:cNvPr>
            <p:cNvPicPr>
              <a:picLocks noChangeArrowheads="1"/>
            </p:cNvPicPr>
            <p:nvPr/>
          </p:nvPicPr>
          <p:blipFill>
            <a:blip r:embed="rId6" cstate="print"/>
            <a:srcRect/>
            <a:stretch>
              <a:fillRect/>
            </a:stretch>
          </p:blipFill>
          <p:spPr bwMode="auto">
            <a:xfrm>
              <a:off x="2101700" y="5288280"/>
              <a:ext cx="4942367" cy="274320"/>
            </a:xfrm>
            <a:prstGeom prst="rect">
              <a:avLst/>
            </a:prstGeom>
            <a:noFill/>
            <a:ln w="9525">
              <a:noFill/>
              <a:miter lim="800000"/>
              <a:headEnd/>
              <a:tailEnd/>
            </a:ln>
            <a:effectLst/>
          </p:spPr>
        </p:pic>
        <p:pic>
          <p:nvPicPr>
            <p:cNvPr id="8" name="Picture 7">
              <a:extLst>
                <a:ext uri="{FF2B5EF4-FFF2-40B4-BE49-F238E27FC236}">
                  <a16:creationId xmlns:a16="http://schemas.microsoft.com/office/drawing/2014/main" id="{40FB8A79-AC2F-462D-94B6-CE8091BA557E}"/>
                </a:ext>
              </a:extLst>
            </p:cNvPr>
            <p:cNvPicPr>
              <a:picLocks noChangeArrowheads="1"/>
            </p:cNvPicPr>
            <p:nvPr/>
          </p:nvPicPr>
          <p:blipFill>
            <a:blip r:embed="rId7" cstate="print"/>
            <a:srcRect/>
            <a:stretch>
              <a:fillRect/>
            </a:stretch>
          </p:blipFill>
          <p:spPr bwMode="auto">
            <a:xfrm>
              <a:off x="2231066" y="5638800"/>
              <a:ext cx="4931734" cy="1371600"/>
            </a:xfrm>
            <a:prstGeom prst="rect">
              <a:avLst/>
            </a:prstGeom>
            <a:noFill/>
            <a:ln w="9525">
              <a:noFill/>
              <a:miter lim="800000"/>
              <a:headEnd/>
              <a:tailEnd/>
            </a:ln>
            <a:effectLst/>
          </p:spPr>
        </p:pic>
      </p:grpSp>
    </p:spTree>
    <p:extLst>
      <p:ext uri="{BB962C8B-B14F-4D97-AF65-F5344CB8AC3E}">
        <p14:creationId xmlns:p14="http://schemas.microsoft.com/office/powerpoint/2010/main" val="3492072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76C40AE-A49F-40BA-A0C0-A8691E7F1F7E}"/>
              </a:ext>
            </a:extLst>
          </p:cNvPr>
          <p:cNvGrpSpPr/>
          <p:nvPr/>
        </p:nvGrpSpPr>
        <p:grpSpPr>
          <a:xfrm>
            <a:off x="1104900" y="1093696"/>
            <a:ext cx="9982200" cy="5638800"/>
            <a:chOff x="1104900" y="1030941"/>
            <a:chExt cx="9982200" cy="5638800"/>
          </a:xfrm>
        </p:grpSpPr>
        <p:pic>
          <p:nvPicPr>
            <p:cNvPr id="2" name="Picture 1">
              <a:extLst>
                <a:ext uri="{FF2B5EF4-FFF2-40B4-BE49-F238E27FC236}">
                  <a16:creationId xmlns:a16="http://schemas.microsoft.com/office/drawing/2014/main" id="{9F5F6652-9CFB-4BBF-8F7C-399691C309DF}"/>
                </a:ext>
              </a:extLst>
            </p:cNvPr>
            <p:cNvPicPr>
              <a:picLocks noChangeAspect="1"/>
            </p:cNvPicPr>
            <p:nvPr/>
          </p:nvPicPr>
          <p:blipFill>
            <a:blip r:embed="rId2"/>
            <a:stretch>
              <a:fillRect/>
            </a:stretch>
          </p:blipFill>
          <p:spPr>
            <a:xfrm>
              <a:off x="1104900" y="1030941"/>
              <a:ext cx="9982200" cy="5638800"/>
            </a:xfrm>
            <a:prstGeom prst="rect">
              <a:avLst/>
            </a:prstGeom>
          </p:spPr>
        </p:pic>
        <p:cxnSp>
          <p:nvCxnSpPr>
            <p:cNvPr id="4" name="Straight Connector 3">
              <a:extLst>
                <a:ext uri="{FF2B5EF4-FFF2-40B4-BE49-F238E27FC236}">
                  <a16:creationId xmlns:a16="http://schemas.microsoft.com/office/drawing/2014/main" id="{0D9D7C90-A86F-4685-BA29-912D341B4CC8}"/>
                </a:ext>
              </a:extLst>
            </p:cNvPr>
            <p:cNvCxnSpPr/>
            <p:nvPr/>
          </p:nvCxnSpPr>
          <p:spPr>
            <a:xfrm flipH="1">
              <a:off x="6831115" y="1586754"/>
              <a:ext cx="753035" cy="0"/>
            </a:xfrm>
            <a:prstGeom prst="line">
              <a:avLst/>
            </a:prstGeom>
            <a:ln w="76200">
              <a:solidFill>
                <a:srgbClr val="90FC2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D98058F-3988-442B-86B6-8FE9C9727A0D}"/>
                </a:ext>
              </a:extLst>
            </p:cNvPr>
            <p:cNvSpPr txBox="1"/>
            <p:nvPr/>
          </p:nvSpPr>
          <p:spPr>
            <a:xfrm>
              <a:off x="3061703" y="1090705"/>
              <a:ext cx="3789960" cy="967957"/>
            </a:xfrm>
            <a:prstGeom prst="rect">
              <a:avLst/>
            </a:prstGeom>
            <a:noFill/>
            <a:ln w="38100">
              <a:solidFill>
                <a:srgbClr val="002060"/>
              </a:solidFill>
            </a:ln>
          </p:spPr>
          <p:txBody>
            <a:bodyPr wrap="square" rtlCol="0">
              <a:spAutoFit/>
            </a:bodyPr>
            <a:lstStyle/>
            <a:p>
              <a:pPr algn="ctr" rtl="1">
                <a:lnSpc>
                  <a:spcPct val="150000"/>
                </a:lnSpc>
              </a:pPr>
              <a:r>
                <a:rPr lang="en-US" sz="2000" dirty="0">
                  <a:solidFill>
                    <a:srgbClr val="11FB05"/>
                  </a:solidFill>
                  <a:cs typeface="B Nazanin" panose="00000400000000000000" pitchFamily="2" charset="-78"/>
                </a:rPr>
                <a:t>Second Harmonic </a:t>
              </a:r>
              <a:r>
                <a:rPr lang="en-US" sz="2000" dirty="0">
                  <a:cs typeface="B Nazanin" panose="00000400000000000000" pitchFamily="2" charset="-78"/>
                </a:rPr>
                <a:t>of</a:t>
              </a:r>
              <a:r>
                <a:rPr lang="en-US" sz="2000" dirty="0">
                  <a:solidFill>
                    <a:srgbClr val="11FB05"/>
                  </a:solidFill>
                  <a:cs typeface="B Nazanin" panose="00000400000000000000" pitchFamily="2" charset="-78"/>
                </a:rPr>
                <a:t> </a:t>
              </a:r>
              <a:r>
                <a:rPr lang="en-US" sz="2000" dirty="0">
                  <a:solidFill>
                    <a:srgbClr val="C00000"/>
                  </a:solidFill>
                  <a:cs typeface="B Nazanin" panose="00000400000000000000" pitchFamily="2" charset="-78"/>
                </a:rPr>
                <a:t>Nd-YAG Laser</a:t>
              </a:r>
            </a:p>
            <a:p>
              <a:pPr algn="ctr" rtl="1">
                <a:lnSpc>
                  <a:spcPct val="150000"/>
                </a:lnSpc>
              </a:pPr>
              <a:r>
                <a:rPr lang="en-US" sz="2000" dirty="0">
                  <a:solidFill>
                    <a:srgbClr val="7030A0"/>
                  </a:solidFill>
                  <a:cs typeface="B Nazanin" panose="00000400000000000000" pitchFamily="2" charset="-78"/>
                </a:rPr>
                <a:t>5 W – CW Laser </a:t>
              </a:r>
            </a:p>
          </p:txBody>
        </p:sp>
      </p:grpSp>
      <p:sp>
        <p:nvSpPr>
          <p:cNvPr id="6" name="TextBox 3">
            <a:extLst>
              <a:ext uri="{FF2B5EF4-FFF2-40B4-BE49-F238E27FC236}">
                <a16:creationId xmlns:a16="http://schemas.microsoft.com/office/drawing/2014/main" id="{80C85ED8-0B3B-42B5-A717-6333EAF5D452}"/>
              </a:ext>
            </a:extLst>
          </p:cNvPr>
          <p:cNvSpPr txBox="1"/>
          <p:nvPr/>
        </p:nvSpPr>
        <p:spPr>
          <a:xfrm>
            <a:off x="2402542" y="139110"/>
            <a:ext cx="6669747" cy="600164"/>
          </a:xfrm>
          <a:prstGeom prst="rect">
            <a:avLst/>
          </a:prstGeom>
          <a:solidFill>
            <a:schemeClr val="accent6">
              <a:lumMod val="40000"/>
              <a:lumOff val="60000"/>
            </a:schemeClr>
          </a:solidFill>
          <a:ln w="57150">
            <a:solidFill>
              <a:srgbClr val="00B0F0"/>
            </a:solidFill>
          </a:ln>
          <a:effectLst>
            <a:glow rad="139700">
              <a:schemeClr val="accent2">
                <a:satMod val="175000"/>
                <a:alpha val="40000"/>
              </a:schemeClr>
            </a:glow>
            <a:innerShdw blurRad="63500" dist="50800" dir="5400000">
              <a:prstClr val="black">
                <a:alpha val="50000"/>
              </a:prstClr>
            </a:innerShdw>
          </a:effectLst>
          <a:scene3d>
            <a:camera prst="orthographicFront"/>
            <a:lightRig rig="threePt" dir="t"/>
          </a:scene3d>
          <a:sp3d>
            <a:bevelT w="101600" prst="riblet"/>
          </a:sp3d>
        </p:spPr>
        <p:txBody>
          <a:bodyPr wrap="square" rtlCol="1">
            <a:spAutoFit/>
          </a:bodyPr>
          <a:ls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lnSpc>
                <a:spcPct val="150000"/>
              </a:lnSpc>
            </a:pPr>
            <a:r>
              <a:rPr lang="en-US" sz="2400" b="1" dirty="0">
                <a:solidFill>
                  <a:srgbClr val="C00000"/>
                </a:solidFill>
                <a:cs typeface="B Nazanin" panose="00000400000000000000" pitchFamily="2" charset="-78"/>
              </a:rPr>
              <a:t>Kerr Lens Mode-Locked </a:t>
            </a:r>
            <a:r>
              <a:rPr lang="en-US" sz="2400" b="1" dirty="0" err="1">
                <a:solidFill>
                  <a:srgbClr val="C00000"/>
                </a:solidFill>
                <a:cs typeface="B Nazanin" panose="00000400000000000000" pitchFamily="2" charset="-78"/>
              </a:rPr>
              <a:t>Ti</a:t>
            </a:r>
            <a:r>
              <a:rPr lang="en-US" sz="2400" b="1" dirty="0">
                <a:solidFill>
                  <a:srgbClr val="C00000"/>
                </a:solidFill>
                <a:cs typeface="B Nazanin" panose="00000400000000000000" pitchFamily="2" charset="-78"/>
              </a:rPr>
              <a:t>-Sapphire femto-laser</a:t>
            </a:r>
            <a:endParaRPr lang="fa-IR" sz="2400" b="1" dirty="0">
              <a:solidFill>
                <a:srgbClr val="C00000"/>
              </a:solidFill>
              <a:cs typeface="B Nazanin" panose="00000400000000000000" pitchFamily="2" charset="-78"/>
            </a:endParaRPr>
          </a:p>
        </p:txBody>
      </p:sp>
    </p:spTree>
    <p:extLst>
      <p:ext uri="{BB962C8B-B14F-4D97-AF65-F5344CB8AC3E}">
        <p14:creationId xmlns:p14="http://schemas.microsoft.com/office/powerpoint/2010/main" val="2065016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8C7D6C5-1951-4F95-ABB3-DB49B01B5797}"/>
              </a:ext>
            </a:extLst>
          </p:cNvPr>
          <p:cNvGrpSpPr/>
          <p:nvPr/>
        </p:nvGrpSpPr>
        <p:grpSpPr>
          <a:xfrm>
            <a:off x="1145986" y="349058"/>
            <a:ext cx="2510117" cy="3500477"/>
            <a:chOff x="1166534" y="1389770"/>
            <a:chExt cx="2510117" cy="3500477"/>
          </a:xfrm>
        </p:grpSpPr>
        <p:graphicFrame>
          <p:nvGraphicFramePr>
            <p:cNvPr id="2" name="Object 1">
              <a:extLst>
                <a:ext uri="{FF2B5EF4-FFF2-40B4-BE49-F238E27FC236}">
                  <a16:creationId xmlns:a16="http://schemas.microsoft.com/office/drawing/2014/main" id="{C545935A-388E-464D-92EB-82081E15F2F6}"/>
                </a:ext>
              </a:extLst>
            </p:cNvPr>
            <p:cNvGraphicFramePr>
              <a:graphicFrameLocks noChangeAspect="1"/>
            </p:cNvGraphicFramePr>
            <p:nvPr>
              <p:extLst>
                <p:ext uri="{D42A27DB-BD31-4B8C-83A1-F6EECF244321}">
                  <p14:modId xmlns:p14="http://schemas.microsoft.com/office/powerpoint/2010/main" val="543952020"/>
                </p:ext>
              </p:extLst>
            </p:nvPr>
          </p:nvGraphicFramePr>
          <p:xfrm>
            <a:off x="1265892" y="2337547"/>
            <a:ext cx="2374900" cy="2552700"/>
          </p:xfrm>
          <a:graphic>
            <a:graphicData uri="http://schemas.openxmlformats.org/presentationml/2006/ole">
              <mc:AlternateContent xmlns:mc="http://schemas.openxmlformats.org/markup-compatibility/2006">
                <mc:Choice xmlns:v="urn:schemas-microsoft-com:vml" Requires="v">
                  <p:oleObj name="Equation" r:id="rId2" imgW="2374560" imgH="2552400" progId="Equation.DSMT4">
                    <p:embed/>
                  </p:oleObj>
                </mc:Choice>
                <mc:Fallback>
                  <p:oleObj name="Equation" r:id="rId2" imgW="2374560" imgH="2552400" progId="Equation.DSMT4">
                    <p:embed/>
                    <p:pic>
                      <p:nvPicPr>
                        <p:cNvPr id="0" name=""/>
                        <p:cNvPicPr/>
                        <p:nvPr/>
                      </p:nvPicPr>
                      <p:blipFill>
                        <a:blip r:embed="rId3"/>
                        <a:stretch>
                          <a:fillRect/>
                        </a:stretch>
                      </p:blipFill>
                      <p:spPr>
                        <a:xfrm>
                          <a:off x="1265892" y="2337547"/>
                          <a:ext cx="2374900" cy="2552700"/>
                        </a:xfrm>
                        <a:prstGeom prst="rect">
                          <a:avLst/>
                        </a:prstGeom>
                      </p:spPr>
                    </p:pic>
                  </p:oleObj>
                </mc:Fallback>
              </mc:AlternateContent>
            </a:graphicData>
          </a:graphic>
        </p:graphicFrame>
        <p:sp>
          <p:nvSpPr>
            <p:cNvPr id="3" name="TextBox 3">
              <a:extLst>
                <a:ext uri="{FF2B5EF4-FFF2-40B4-BE49-F238E27FC236}">
                  <a16:creationId xmlns:a16="http://schemas.microsoft.com/office/drawing/2014/main" id="{6F2F5370-5163-4038-B034-2CC3D057E5E8}"/>
                </a:ext>
              </a:extLst>
            </p:cNvPr>
            <p:cNvSpPr txBox="1"/>
            <p:nvPr/>
          </p:nvSpPr>
          <p:spPr>
            <a:xfrm>
              <a:off x="1166534" y="1389770"/>
              <a:ext cx="2510117" cy="600164"/>
            </a:xfrm>
            <a:prstGeom prst="rect">
              <a:avLst/>
            </a:prstGeom>
            <a:solidFill>
              <a:schemeClr val="accent6">
                <a:lumMod val="40000"/>
                <a:lumOff val="60000"/>
              </a:schemeClr>
            </a:solidFill>
            <a:ln w="57150">
              <a:solidFill>
                <a:srgbClr val="00B0F0"/>
              </a:solidFill>
            </a:ln>
            <a:effectLst>
              <a:glow rad="139700">
                <a:schemeClr val="accent2">
                  <a:satMod val="175000"/>
                  <a:alpha val="40000"/>
                </a:schemeClr>
              </a:glow>
              <a:innerShdw blurRad="63500" dist="50800" dir="5400000">
                <a:prstClr val="black">
                  <a:alpha val="50000"/>
                </a:prstClr>
              </a:innerShdw>
            </a:effectLst>
            <a:scene3d>
              <a:camera prst="orthographicFront"/>
              <a:lightRig rig="threePt" dir="t"/>
            </a:scene3d>
            <a:sp3d>
              <a:bevelT w="101600" prst="riblet"/>
            </a:sp3d>
          </p:spPr>
          <p:txBody>
            <a:bodyPr wrap="square" rtlCol="1">
              <a:spAutoFit/>
            </a:bodyPr>
            <a:ls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lnSpc>
                  <a:spcPct val="150000"/>
                </a:lnSpc>
              </a:pPr>
              <a:r>
                <a:rPr lang="en-US" sz="2400" b="1" dirty="0">
                  <a:solidFill>
                    <a:srgbClr val="C00000"/>
                  </a:solidFill>
                  <a:cs typeface="B Nazanin" panose="00000400000000000000" pitchFamily="2" charset="-78"/>
                </a:rPr>
                <a:t>femto-Oscillator</a:t>
              </a:r>
              <a:endParaRPr lang="fa-IR" sz="2400" b="1" dirty="0">
                <a:solidFill>
                  <a:srgbClr val="C00000"/>
                </a:solidFill>
                <a:cs typeface="B Nazanin" panose="00000400000000000000" pitchFamily="2" charset="-78"/>
              </a:endParaRPr>
            </a:p>
          </p:txBody>
        </p:sp>
      </p:grpSp>
      <p:grpSp>
        <p:nvGrpSpPr>
          <p:cNvPr id="18" name="Group 17">
            <a:extLst>
              <a:ext uri="{FF2B5EF4-FFF2-40B4-BE49-F238E27FC236}">
                <a16:creationId xmlns:a16="http://schemas.microsoft.com/office/drawing/2014/main" id="{DC4AA0CA-1E42-4D1B-A51F-9C1259E1C0BB}"/>
              </a:ext>
            </a:extLst>
          </p:cNvPr>
          <p:cNvGrpSpPr/>
          <p:nvPr/>
        </p:nvGrpSpPr>
        <p:grpSpPr>
          <a:xfrm>
            <a:off x="8200806" y="434784"/>
            <a:ext cx="3657600" cy="6297706"/>
            <a:chOff x="8200806" y="434784"/>
            <a:chExt cx="3657600" cy="6297706"/>
          </a:xfrm>
        </p:grpSpPr>
        <p:grpSp>
          <p:nvGrpSpPr>
            <p:cNvPr id="6" name="Group 5">
              <a:extLst>
                <a:ext uri="{FF2B5EF4-FFF2-40B4-BE49-F238E27FC236}">
                  <a16:creationId xmlns:a16="http://schemas.microsoft.com/office/drawing/2014/main" id="{A79F4899-7F0C-4B2D-A725-F960C275D616}"/>
                </a:ext>
              </a:extLst>
            </p:cNvPr>
            <p:cNvGrpSpPr/>
            <p:nvPr/>
          </p:nvGrpSpPr>
          <p:grpSpPr>
            <a:xfrm>
              <a:off x="8602310" y="434784"/>
              <a:ext cx="2510117" cy="3454776"/>
              <a:chOff x="7996144" y="963704"/>
              <a:chExt cx="2510117" cy="3454776"/>
            </a:xfrm>
          </p:grpSpPr>
          <p:sp>
            <p:nvSpPr>
              <p:cNvPr id="4" name="TextBox 3">
                <a:extLst>
                  <a:ext uri="{FF2B5EF4-FFF2-40B4-BE49-F238E27FC236}">
                    <a16:creationId xmlns:a16="http://schemas.microsoft.com/office/drawing/2014/main" id="{3E4A8A68-9002-444B-AB87-5CB9377F13C9}"/>
                  </a:ext>
                </a:extLst>
              </p:cNvPr>
              <p:cNvSpPr txBox="1"/>
              <p:nvPr/>
            </p:nvSpPr>
            <p:spPr>
              <a:xfrm>
                <a:off x="7996144" y="963704"/>
                <a:ext cx="2510117" cy="600164"/>
              </a:xfrm>
              <a:prstGeom prst="rect">
                <a:avLst/>
              </a:prstGeom>
              <a:solidFill>
                <a:schemeClr val="accent6">
                  <a:lumMod val="40000"/>
                  <a:lumOff val="60000"/>
                </a:schemeClr>
              </a:solidFill>
              <a:ln w="57150">
                <a:solidFill>
                  <a:srgbClr val="00B0F0"/>
                </a:solidFill>
              </a:ln>
              <a:effectLst>
                <a:glow rad="139700">
                  <a:schemeClr val="accent2">
                    <a:satMod val="175000"/>
                    <a:alpha val="40000"/>
                  </a:schemeClr>
                </a:glow>
                <a:innerShdw blurRad="63500" dist="50800" dir="5400000">
                  <a:prstClr val="black">
                    <a:alpha val="50000"/>
                  </a:prstClr>
                </a:innerShdw>
              </a:effectLst>
              <a:scene3d>
                <a:camera prst="orthographicFront"/>
                <a:lightRig rig="threePt" dir="t"/>
              </a:scene3d>
              <a:sp3d>
                <a:bevelT w="101600" prst="riblet"/>
              </a:sp3d>
            </p:spPr>
            <p:txBody>
              <a:bodyPr wrap="square" rtlCol="1">
                <a:spAutoFit/>
              </a:bodyPr>
              <a:ls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lnSpc>
                    <a:spcPct val="150000"/>
                  </a:lnSpc>
                </a:pPr>
                <a:r>
                  <a:rPr lang="en-US" sz="2400" b="1" dirty="0">
                    <a:solidFill>
                      <a:srgbClr val="C00000"/>
                    </a:solidFill>
                    <a:cs typeface="B Nazanin" panose="00000400000000000000" pitchFamily="2" charset="-78"/>
                  </a:rPr>
                  <a:t>femto-Amplifier</a:t>
                </a:r>
                <a:endParaRPr lang="fa-IR" sz="2400" b="1" dirty="0">
                  <a:solidFill>
                    <a:srgbClr val="C00000"/>
                  </a:solidFill>
                  <a:cs typeface="B Nazanin" panose="00000400000000000000" pitchFamily="2" charset="-78"/>
                </a:endParaRPr>
              </a:p>
            </p:txBody>
          </p:sp>
          <p:graphicFrame>
            <p:nvGraphicFramePr>
              <p:cNvPr id="5" name="Object 4">
                <a:extLst>
                  <a:ext uri="{FF2B5EF4-FFF2-40B4-BE49-F238E27FC236}">
                    <a16:creationId xmlns:a16="http://schemas.microsoft.com/office/drawing/2014/main" id="{6E5037B2-349D-434F-8BDB-ADE659300110}"/>
                  </a:ext>
                </a:extLst>
              </p:cNvPr>
              <p:cNvGraphicFramePr>
                <a:graphicFrameLocks noChangeAspect="1"/>
              </p:cNvGraphicFramePr>
              <p:nvPr>
                <p:extLst>
                  <p:ext uri="{D42A27DB-BD31-4B8C-83A1-F6EECF244321}">
                    <p14:modId xmlns:p14="http://schemas.microsoft.com/office/powerpoint/2010/main" val="598294526"/>
                  </p:ext>
                </p:extLst>
              </p:nvPr>
            </p:nvGraphicFramePr>
            <p:xfrm>
              <a:off x="8089153" y="1865780"/>
              <a:ext cx="2324100" cy="2552700"/>
            </p:xfrm>
            <a:graphic>
              <a:graphicData uri="http://schemas.openxmlformats.org/presentationml/2006/ole">
                <mc:AlternateContent xmlns:mc="http://schemas.openxmlformats.org/markup-compatibility/2006">
                  <mc:Choice xmlns:v="urn:schemas-microsoft-com:vml" Requires="v">
                    <p:oleObj name="Equation" r:id="rId4" imgW="2323800" imgH="2552400" progId="Equation.DSMT4">
                      <p:embed/>
                    </p:oleObj>
                  </mc:Choice>
                  <mc:Fallback>
                    <p:oleObj name="Equation" r:id="rId4" imgW="2323800" imgH="2552400" progId="Equation.DSMT4">
                      <p:embed/>
                      <p:pic>
                        <p:nvPicPr>
                          <p:cNvPr id="0" name=""/>
                          <p:cNvPicPr/>
                          <p:nvPr/>
                        </p:nvPicPr>
                        <p:blipFill>
                          <a:blip r:embed="rId5"/>
                          <a:stretch>
                            <a:fillRect/>
                          </a:stretch>
                        </p:blipFill>
                        <p:spPr>
                          <a:xfrm>
                            <a:off x="8089153" y="1865780"/>
                            <a:ext cx="2324100" cy="2552700"/>
                          </a:xfrm>
                          <a:prstGeom prst="rect">
                            <a:avLst/>
                          </a:prstGeom>
                        </p:spPr>
                      </p:pic>
                    </p:oleObj>
                  </mc:Fallback>
                </mc:AlternateContent>
              </a:graphicData>
            </a:graphic>
          </p:graphicFrame>
        </p:grpSp>
        <p:pic>
          <p:nvPicPr>
            <p:cNvPr id="10" name="Picture 9">
              <a:extLst>
                <a:ext uri="{FF2B5EF4-FFF2-40B4-BE49-F238E27FC236}">
                  <a16:creationId xmlns:a16="http://schemas.microsoft.com/office/drawing/2014/main" id="{E4C43E7E-883A-4C33-9B56-700F6D9D08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0806" y="3933562"/>
              <a:ext cx="3657600" cy="2798928"/>
            </a:xfrm>
            <a:prstGeom prst="rect">
              <a:avLst/>
            </a:prstGeom>
          </p:spPr>
        </p:pic>
      </p:grpSp>
      <p:pic>
        <p:nvPicPr>
          <p:cNvPr id="13" name="Picture 12">
            <a:extLst>
              <a:ext uri="{FF2B5EF4-FFF2-40B4-BE49-F238E27FC236}">
                <a16:creationId xmlns:a16="http://schemas.microsoft.com/office/drawing/2014/main" id="{870D6F1D-04C1-40EB-BABA-0EDEAFE0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394" y="4056695"/>
            <a:ext cx="3657600" cy="2552662"/>
          </a:xfrm>
          <a:prstGeom prst="rect">
            <a:avLst/>
          </a:prstGeom>
        </p:spPr>
      </p:pic>
      <p:grpSp>
        <p:nvGrpSpPr>
          <p:cNvPr id="25" name="Group 24">
            <a:extLst>
              <a:ext uri="{FF2B5EF4-FFF2-40B4-BE49-F238E27FC236}">
                <a16:creationId xmlns:a16="http://schemas.microsoft.com/office/drawing/2014/main" id="{C1933346-9E9E-40F2-AA65-36471EBD7AF7}"/>
              </a:ext>
            </a:extLst>
          </p:cNvPr>
          <p:cNvGrpSpPr/>
          <p:nvPr/>
        </p:nvGrpSpPr>
        <p:grpSpPr>
          <a:xfrm>
            <a:off x="4077675" y="899671"/>
            <a:ext cx="4114800" cy="2867665"/>
            <a:chOff x="4077675" y="1290085"/>
            <a:chExt cx="4114800" cy="2867665"/>
          </a:xfrm>
        </p:grpSpPr>
        <p:pic>
          <p:nvPicPr>
            <p:cNvPr id="17" name="Picture 16">
              <a:extLst>
                <a:ext uri="{FF2B5EF4-FFF2-40B4-BE49-F238E27FC236}">
                  <a16:creationId xmlns:a16="http://schemas.microsoft.com/office/drawing/2014/main" id="{5EDE4752-9A2F-4DDB-A732-DE37208780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77675" y="1290085"/>
              <a:ext cx="4114800" cy="2867665"/>
            </a:xfrm>
            <a:prstGeom prst="rect">
              <a:avLst/>
            </a:prstGeom>
          </p:spPr>
        </p:pic>
        <p:cxnSp>
          <p:nvCxnSpPr>
            <p:cNvPr id="20" name="Straight Arrow Connector 19">
              <a:extLst>
                <a:ext uri="{FF2B5EF4-FFF2-40B4-BE49-F238E27FC236}">
                  <a16:creationId xmlns:a16="http://schemas.microsoft.com/office/drawing/2014/main" id="{E06D9C34-4782-4E5B-83AB-A4BF6186AB75}"/>
                </a:ext>
              </a:extLst>
            </p:cNvPr>
            <p:cNvCxnSpPr/>
            <p:nvPr/>
          </p:nvCxnSpPr>
          <p:spPr>
            <a:xfrm>
              <a:off x="6096000" y="2723917"/>
              <a:ext cx="397267" cy="0"/>
            </a:xfrm>
            <a:prstGeom prst="straightConnector1">
              <a:avLst/>
            </a:prstGeom>
            <a:ln w="28575">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0D44635-3631-4603-8690-88AAECE78F74}"/>
                </a:ext>
              </a:extLst>
            </p:cNvPr>
            <p:cNvCxnSpPr>
              <a:cxnSpLocks/>
            </p:cNvCxnSpPr>
            <p:nvPr/>
          </p:nvCxnSpPr>
          <p:spPr>
            <a:xfrm flipV="1">
              <a:off x="5881955" y="2573185"/>
              <a:ext cx="991456" cy="19030"/>
            </a:xfrm>
            <a:prstGeom prst="straightConnector1">
              <a:avLst/>
            </a:prstGeom>
            <a:ln w="28575">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FD9E5B0-7CF4-43DE-9D1A-3B56C4BD0F41}"/>
                </a:ext>
              </a:extLst>
            </p:cNvPr>
            <p:cNvSpPr txBox="1"/>
            <p:nvPr/>
          </p:nvSpPr>
          <p:spPr>
            <a:xfrm>
              <a:off x="5563456" y="2572589"/>
              <a:ext cx="1065088" cy="506292"/>
            </a:xfrm>
            <a:prstGeom prst="rect">
              <a:avLst/>
            </a:prstGeom>
            <a:noFill/>
          </p:spPr>
          <p:txBody>
            <a:bodyPr wrap="square" rtlCol="0">
              <a:spAutoFit/>
            </a:bodyPr>
            <a:lstStyle/>
            <a:p>
              <a:pPr algn="r" rtl="1">
                <a:lnSpc>
                  <a:spcPct val="150000"/>
                </a:lnSpc>
              </a:pPr>
              <a:r>
                <a:rPr lang="en-US" sz="2000" dirty="0">
                  <a:cs typeface="B Nazanin" panose="00000400000000000000" pitchFamily="2" charset="-78"/>
                </a:rPr>
                <a:t>43 nm</a:t>
              </a:r>
            </a:p>
          </p:txBody>
        </p:sp>
        <p:sp>
          <p:nvSpPr>
            <p:cNvPr id="24" name="TextBox 23">
              <a:extLst>
                <a:ext uri="{FF2B5EF4-FFF2-40B4-BE49-F238E27FC236}">
                  <a16:creationId xmlns:a16="http://schemas.microsoft.com/office/drawing/2014/main" id="{228A279F-B77A-47A6-9ABE-51E15228505E}"/>
                </a:ext>
              </a:extLst>
            </p:cNvPr>
            <p:cNvSpPr txBox="1"/>
            <p:nvPr/>
          </p:nvSpPr>
          <p:spPr>
            <a:xfrm>
              <a:off x="5904768" y="2128864"/>
              <a:ext cx="971741" cy="506292"/>
            </a:xfrm>
            <a:prstGeom prst="rect">
              <a:avLst/>
            </a:prstGeom>
            <a:noFill/>
          </p:spPr>
          <p:txBody>
            <a:bodyPr wrap="none" rtlCol="0">
              <a:spAutoFit/>
            </a:bodyPr>
            <a:lstStyle/>
            <a:p>
              <a:pPr algn="r" rtl="1">
                <a:lnSpc>
                  <a:spcPct val="150000"/>
                </a:lnSpc>
              </a:pPr>
              <a:r>
                <a:rPr lang="en-US" sz="2000" dirty="0">
                  <a:cs typeface="B Nazanin" panose="00000400000000000000" pitchFamily="2" charset="-78"/>
                </a:rPr>
                <a:t>112 nm</a:t>
              </a:r>
            </a:p>
          </p:txBody>
        </p:sp>
      </p:grpSp>
      <p:pic>
        <p:nvPicPr>
          <p:cNvPr id="26" name="Picture 25">
            <a:extLst>
              <a:ext uri="{FF2B5EF4-FFF2-40B4-BE49-F238E27FC236}">
                <a16:creationId xmlns:a16="http://schemas.microsoft.com/office/drawing/2014/main" id="{543E3838-A6B0-4565-88C0-E722597CC7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1755" y="4132876"/>
            <a:ext cx="3200400" cy="2400300"/>
          </a:xfrm>
          <a:prstGeom prst="rect">
            <a:avLst/>
          </a:prstGeom>
        </p:spPr>
      </p:pic>
    </p:spTree>
    <p:extLst>
      <p:ext uri="{BB962C8B-B14F-4D97-AF65-F5344CB8AC3E}">
        <p14:creationId xmlns:p14="http://schemas.microsoft.com/office/powerpoint/2010/main" val="424591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ircle(in)">
                                      <p:cBhvr>
                                        <p:cTn id="1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42EB2AF-6869-4C91-ABF9-A6A736162F77}"/>
              </a:ext>
            </a:extLst>
          </p:cNvPr>
          <p:cNvGrpSpPr/>
          <p:nvPr/>
        </p:nvGrpSpPr>
        <p:grpSpPr>
          <a:xfrm>
            <a:off x="249901" y="719189"/>
            <a:ext cx="11719492" cy="1049109"/>
            <a:chOff x="249901" y="441789"/>
            <a:chExt cx="11719492" cy="1049109"/>
          </a:xfrm>
        </p:grpSpPr>
        <p:graphicFrame>
          <p:nvGraphicFramePr>
            <p:cNvPr id="2" name="Object 1">
              <a:extLst>
                <a:ext uri="{FF2B5EF4-FFF2-40B4-BE49-F238E27FC236}">
                  <a16:creationId xmlns:a16="http://schemas.microsoft.com/office/drawing/2014/main" id="{868B97D8-5239-4810-87B4-F585BB6BBF5D}"/>
                </a:ext>
              </a:extLst>
            </p:cNvPr>
            <p:cNvGraphicFramePr>
              <a:graphicFrameLocks noChangeAspect="1"/>
            </p:cNvGraphicFramePr>
            <p:nvPr>
              <p:extLst>
                <p:ext uri="{D42A27DB-BD31-4B8C-83A1-F6EECF244321}">
                  <p14:modId xmlns:p14="http://schemas.microsoft.com/office/powerpoint/2010/main" val="4026846740"/>
                </p:ext>
              </p:extLst>
            </p:nvPr>
          </p:nvGraphicFramePr>
          <p:xfrm>
            <a:off x="249901" y="441789"/>
            <a:ext cx="3009900" cy="787400"/>
          </p:xfrm>
          <a:graphic>
            <a:graphicData uri="http://schemas.openxmlformats.org/presentationml/2006/ole">
              <mc:AlternateContent xmlns:mc="http://schemas.openxmlformats.org/markup-compatibility/2006">
                <mc:Choice xmlns:v="urn:schemas-microsoft-com:vml" Requires="v">
                  <p:oleObj name="Equation" r:id="rId2" imgW="3009600" imgH="787320" progId="Equation.DSMT4">
                    <p:embed/>
                  </p:oleObj>
                </mc:Choice>
                <mc:Fallback>
                  <p:oleObj name="Equation" r:id="rId2" imgW="3009600" imgH="787320" progId="Equation.DSMT4">
                    <p:embed/>
                    <p:pic>
                      <p:nvPicPr>
                        <p:cNvPr id="0" name=""/>
                        <p:cNvPicPr/>
                        <p:nvPr/>
                      </p:nvPicPr>
                      <p:blipFill>
                        <a:blip r:embed="rId3"/>
                        <a:stretch>
                          <a:fillRect/>
                        </a:stretch>
                      </p:blipFill>
                      <p:spPr>
                        <a:xfrm>
                          <a:off x="249901" y="441789"/>
                          <a:ext cx="3009900" cy="787400"/>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6FCBB402-DC71-49FD-B45E-12F5A895900B}"/>
                </a:ext>
              </a:extLst>
            </p:cNvPr>
            <p:cNvSpPr txBox="1"/>
            <p:nvPr/>
          </p:nvSpPr>
          <p:spPr>
            <a:xfrm>
              <a:off x="3453044" y="513707"/>
              <a:ext cx="8516349" cy="977191"/>
            </a:xfrm>
            <a:prstGeom prst="rect">
              <a:avLst/>
            </a:prstGeom>
            <a:noFill/>
          </p:spPr>
          <p:txBody>
            <a:bodyPr wrap="square" rtlCol="0">
              <a:spAutoFit/>
            </a:bodyPr>
            <a:lstStyle/>
            <a:p>
              <a:pPr algn="just" rtl="1">
                <a:lnSpc>
                  <a:spcPct val="150000"/>
                </a:lnSpc>
              </a:pPr>
              <a:r>
                <a:rPr lang="fa-IR" sz="2000" dirty="0">
                  <a:cs typeface="B Nazanin" panose="00000400000000000000" pitchFamily="2" charset="-78"/>
                </a:rPr>
                <a:t>قرار است انرژی پالس 150000 بار تقویت گردد. اگر طول پالس ثابت بماند شدت نیز 150000بار افزایش یافته و باعث آسب دیدن کریستال خواهد شد.</a:t>
              </a:r>
            </a:p>
          </p:txBody>
        </p:sp>
      </p:grpSp>
      <p:sp>
        <p:nvSpPr>
          <p:cNvPr id="4" name="Rectangle 3">
            <a:extLst>
              <a:ext uri="{FF2B5EF4-FFF2-40B4-BE49-F238E27FC236}">
                <a16:creationId xmlns:a16="http://schemas.microsoft.com/office/drawing/2014/main" id="{BAB8B4C5-9D57-41E5-BB6C-9071355DD266}"/>
              </a:ext>
            </a:extLst>
          </p:cNvPr>
          <p:cNvSpPr/>
          <p:nvPr/>
        </p:nvSpPr>
        <p:spPr>
          <a:xfrm>
            <a:off x="595901" y="1718660"/>
            <a:ext cx="11486508" cy="1438855"/>
          </a:xfrm>
          <a:prstGeom prst="rect">
            <a:avLst/>
          </a:prstGeom>
        </p:spPr>
        <p:txBody>
          <a:bodyPr wrap="square">
            <a:spAutoFit/>
          </a:bodyPr>
          <a:lstStyle/>
          <a:p>
            <a:pPr algn="just" rtl="1">
              <a:lnSpc>
                <a:spcPct val="150000"/>
              </a:lnSpc>
            </a:pPr>
            <a:r>
              <a:rPr lang="fa-IR" sz="2000" dirty="0">
                <a:cs typeface="B Nazanin" panose="00000400000000000000" pitchFamily="2" charset="-78"/>
              </a:rPr>
              <a:t>برای جلوگیری از آسیب اپتیک بکار رفته در امپلیفایر طول پالسهای خروجی از اسیلاتور را قبل از ارسال به قسمت امپلیفار افزایش می دهند. این کار با انتشار باریکه لیزر از درون یک قطعه شیشه ای به طول چند سانتی متر انجام می گیرد. پالسهای خروجی از استرچر چیرپ شده هستند یعنی طیف تابش تابع زمان است. طول موجهای بلندتر در ابتدای پالس و طول موجهای کوتاهتر در انتهای پالس مشاهده می شوند.  </a:t>
            </a:r>
            <a:endParaRPr lang="en-US" sz="2000" dirty="0">
              <a:cs typeface="B Nazanin" panose="00000400000000000000" pitchFamily="2" charset="-78"/>
            </a:endParaRPr>
          </a:p>
        </p:txBody>
      </p:sp>
      <p:grpSp>
        <p:nvGrpSpPr>
          <p:cNvPr id="6" name="Group 5">
            <a:extLst>
              <a:ext uri="{FF2B5EF4-FFF2-40B4-BE49-F238E27FC236}">
                <a16:creationId xmlns:a16="http://schemas.microsoft.com/office/drawing/2014/main" id="{0051D605-4CEE-4C15-A52A-D3D38223BF49}"/>
              </a:ext>
            </a:extLst>
          </p:cNvPr>
          <p:cNvGrpSpPr/>
          <p:nvPr/>
        </p:nvGrpSpPr>
        <p:grpSpPr>
          <a:xfrm>
            <a:off x="167710" y="3289820"/>
            <a:ext cx="8709164" cy="3506536"/>
            <a:chOff x="249901" y="3289820"/>
            <a:chExt cx="9109559" cy="3506536"/>
          </a:xfrm>
        </p:grpSpPr>
        <p:pic>
          <p:nvPicPr>
            <p:cNvPr id="7173" name="Picture 5" descr="3: Schematic of the technique of chirped pulse amplification. | Download  Scientific Diagram">
              <a:extLst>
                <a:ext uri="{FF2B5EF4-FFF2-40B4-BE49-F238E27FC236}">
                  <a16:creationId xmlns:a16="http://schemas.microsoft.com/office/drawing/2014/main" id="{93F68432-8652-42F7-A6B3-65D329DB9F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901" y="3357831"/>
              <a:ext cx="8096250" cy="34385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FAE72E1-DF02-4FCE-99B6-63DDEB25350D}"/>
                </a:ext>
              </a:extLst>
            </p:cNvPr>
            <p:cNvSpPr txBox="1"/>
            <p:nvPr/>
          </p:nvSpPr>
          <p:spPr>
            <a:xfrm>
              <a:off x="2363055" y="3289820"/>
              <a:ext cx="2866490" cy="967957"/>
            </a:xfrm>
            <a:prstGeom prst="rect">
              <a:avLst/>
            </a:prstGeom>
            <a:noFill/>
          </p:spPr>
          <p:txBody>
            <a:bodyPr wrap="square" rtlCol="0">
              <a:spAutoFit/>
            </a:bodyPr>
            <a:lstStyle/>
            <a:p>
              <a:pPr rtl="1">
                <a:lnSpc>
                  <a:spcPct val="150000"/>
                </a:lnSpc>
              </a:pPr>
              <a:r>
                <a:rPr lang="en-US" sz="2000" dirty="0">
                  <a:solidFill>
                    <a:srgbClr val="7030A0"/>
                  </a:solidFill>
                  <a:cs typeface="B Nazanin" panose="00000400000000000000" pitchFamily="2" charset="-78"/>
                </a:rPr>
                <a:t>Fourier transformed</a:t>
              </a:r>
            </a:p>
            <a:p>
              <a:pPr rtl="1">
                <a:lnSpc>
                  <a:spcPct val="150000"/>
                </a:lnSpc>
              </a:pPr>
              <a:r>
                <a:rPr lang="en-US" sz="2000" dirty="0">
                  <a:solidFill>
                    <a:srgbClr val="7030A0"/>
                  </a:solidFill>
                  <a:cs typeface="B Nazanin" panose="00000400000000000000" pitchFamily="2" charset="-78"/>
                </a:rPr>
                <a:t> fs pulses</a:t>
              </a:r>
            </a:p>
          </p:txBody>
        </p:sp>
        <p:sp>
          <p:nvSpPr>
            <p:cNvPr id="7" name="TextBox 6">
              <a:extLst>
                <a:ext uri="{FF2B5EF4-FFF2-40B4-BE49-F238E27FC236}">
                  <a16:creationId xmlns:a16="http://schemas.microsoft.com/office/drawing/2014/main" id="{43B45459-1E6D-4FCE-BE13-8AC9B713282F}"/>
                </a:ext>
              </a:extLst>
            </p:cNvPr>
            <p:cNvSpPr txBox="1"/>
            <p:nvPr/>
          </p:nvSpPr>
          <p:spPr>
            <a:xfrm>
              <a:off x="3453044" y="4357669"/>
              <a:ext cx="2866490" cy="506292"/>
            </a:xfrm>
            <a:prstGeom prst="rect">
              <a:avLst/>
            </a:prstGeom>
            <a:noFill/>
          </p:spPr>
          <p:txBody>
            <a:bodyPr wrap="square" rtlCol="0">
              <a:spAutoFit/>
            </a:bodyPr>
            <a:lstStyle/>
            <a:p>
              <a:pPr rtl="1">
                <a:lnSpc>
                  <a:spcPct val="150000"/>
                </a:lnSpc>
              </a:pPr>
              <a:r>
                <a:rPr lang="en-US" sz="2000" dirty="0">
                  <a:solidFill>
                    <a:srgbClr val="7030A0"/>
                  </a:solidFill>
                  <a:cs typeface="B Nazanin" panose="00000400000000000000" pitchFamily="2" charset="-78"/>
                </a:rPr>
                <a:t>Chirped </a:t>
              </a:r>
              <a:r>
                <a:rPr lang="en-US" sz="2000" dirty="0" err="1">
                  <a:solidFill>
                    <a:srgbClr val="7030A0"/>
                  </a:solidFill>
                  <a:cs typeface="B Nazanin" panose="00000400000000000000" pitchFamily="2" charset="-78"/>
                </a:rPr>
                <a:t>ps</a:t>
              </a:r>
              <a:r>
                <a:rPr lang="en-US" sz="2000" dirty="0">
                  <a:solidFill>
                    <a:srgbClr val="7030A0"/>
                  </a:solidFill>
                  <a:cs typeface="B Nazanin" panose="00000400000000000000" pitchFamily="2" charset="-78"/>
                </a:rPr>
                <a:t> pulses</a:t>
              </a:r>
            </a:p>
          </p:txBody>
        </p:sp>
        <p:sp>
          <p:nvSpPr>
            <p:cNvPr id="8" name="TextBox 7">
              <a:extLst>
                <a:ext uri="{FF2B5EF4-FFF2-40B4-BE49-F238E27FC236}">
                  <a16:creationId xmlns:a16="http://schemas.microsoft.com/office/drawing/2014/main" id="{F0D32D87-0CC0-4163-BF86-688DB86AAAAF}"/>
                </a:ext>
              </a:extLst>
            </p:cNvPr>
            <p:cNvSpPr txBox="1"/>
            <p:nvPr/>
          </p:nvSpPr>
          <p:spPr>
            <a:xfrm>
              <a:off x="5015505" y="5116539"/>
              <a:ext cx="2866490" cy="506292"/>
            </a:xfrm>
            <a:prstGeom prst="rect">
              <a:avLst/>
            </a:prstGeom>
            <a:noFill/>
          </p:spPr>
          <p:txBody>
            <a:bodyPr wrap="square" rtlCol="0">
              <a:spAutoFit/>
            </a:bodyPr>
            <a:lstStyle/>
            <a:p>
              <a:pPr rtl="1">
                <a:lnSpc>
                  <a:spcPct val="150000"/>
                </a:lnSpc>
              </a:pPr>
              <a:r>
                <a:rPr lang="en-US" sz="2000" dirty="0">
                  <a:solidFill>
                    <a:srgbClr val="7030A0"/>
                  </a:solidFill>
                  <a:cs typeface="B Nazanin" panose="00000400000000000000" pitchFamily="2" charset="-78"/>
                </a:rPr>
                <a:t>Chirped amplified Pulses</a:t>
              </a:r>
            </a:p>
          </p:txBody>
        </p:sp>
        <p:sp>
          <p:nvSpPr>
            <p:cNvPr id="9" name="TextBox 8">
              <a:extLst>
                <a:ext uri="{FF2B5EF4-FFF2-40B4-BE49-F238E27FC236}">
                  <a16:creationId xmlns:a16="http://schemas.microsoft.com/office/drawing/2014/main" id="{141091FE-12F2-4171-962B-A89A9F7C1C58}"/>
                </a:ext>
              </a:extLst>
            </p:cNvPr>
            <p:cNvSpPr txBox="1"/>
            <p:nvPr/>
          </p:nvSpPr>
          <p:spPr>
            <a:xfrm>
              <a:off x="6492970" y="3873690"/>
              <a:ext cx="2866490" cy="967957"/>
            </a:xfrm>
            <a:prstGeom prst="rect">
              <a:avLst/>
            </a:prstGeom>
            <a:noFill/>
          </p:spPr>
          <p:txBody>
            <a:bodyPr wrap="square" rtlCol="0">
              <a:spAutoFit/>
            </a:bodyPr>
            <a:lstStyle/>
            <a:p>
              <a:pPr rtl="1">
                <a:lnSpc>
                  <a:spcPct val="150000"/>
                </a:lnSpc>
              </a:pPr>
              <a:r>
                <a:rPr lang="en-US" sz="2000" dirty="0">
                  <a:solidFill>
                    <a:srgbClr val="7030A0"/>
                  </a:solidFill>
                  <a:cs typeface="B Nazanin" panose="00000400000000000000" pitchFamily="2" charset="-78"/>
                </a:rPr>
                <a:t>Fourier transformed</a:t>
              </a:r>
            </a:p>
            <a:p>
              <a:pPr rtl="1">
                <a:lnSpc>
                  <a:spcPct val="150000"/>
                </a:lnSpc>
              </a:pPr>
              <a:r>
                <a:rPr lang="en-US" sz="2000" dirty="0">
                  <a:solidFill>
                    <a:srgbClr val="7030A0"/>
                  </a:solidFill>
                  <a:cs typeface="B Nazanin" panose="00000400000000000000" pitchFamily="2" charset="-78"/>
                </a:rPr>
                <a:t> and amplified fs pulses</a:t>
              </a:r>
            </a:p>
          </p:txBody>
        </p:sp>
      </p:grpSp>
      <p:sp>
        <p:nvSpPr>
          <p:cNvPr id="12" name="TextBox 3">
            <a:extLst>
              <a:ext uri="{FF2B5EF4-FFF2-40B4-BE49-F238E27FC236}">
                <a16:creationId xmlns:a16="http://schemas.microsoft.com/office/drawing/2014/main" id="{7C81A3B0-EAFE-412B-807F-756A983761A5}"/>
              </a:ext>
            </a:extLst>
          </p:cNvPr>
          <p:cNvSpPr txBox="1"/>
          <p:nvPr/>
        </p:nvSpPr>
        <p:spPr>
          <a:xfrm>
            <a:off x="4069494" y="119025"/>
            <a:ext cx="3918958" cy="600164"/>
          </a:xfrm>
          <a:prstGeom prst="rect">
            <a:avLst/>
          </a:prstGeom>
          <a:solidFill>
            <a:schemeClr val="accent6">
              <a:lumMod val="40000"/>
              <a:lumOff val="60000"/>
            </a:schemeClr>
          </a:solidFill>
          <a:ln w="57150">
            <a:solidFill>
              <a:srgbClr val="00B0F0"/>
            </a:solidFill>
          </a:ln>
          <a:effectLst>
            <a:glow rad="139700">
              <a:schemeClr val="accent2">
                <a:satMod val="175000"/>
                <a:alpha val="40000"/>
              </a:schemeClr>
            </a:glow>
            <a:innerShdw blurRad="63500" dist="50800" dir="5400000">
              <a:prstClr val="black">
                <a:alpha val="50000"/>
              </a:prstClr>
            </a:innerShdw>
          </a:effectLst>
          <a:scene3d>
            <a:camera prst="orthographicFront"/>
            <a:lightRig rig="threePt" dir="t"/>
          </a:scene3d>
          <a:sp3d>
            <a:bevelT w="101600" prst="riblet"/>
          </a:sp3d>
        </p:spPr>
        <p:txBody>
          <a:bodyPr wrap="square" rtlCol="1">
            <a:spAutoFit/>
          </a:bodyPr>
          <a:ls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lnSpc>
                <a:spcPct val="150000"/>
              </a:lnSpc>
            </a:pPr>
            <a:r>
              <a:rPr lang="en-US" sz="2400" b="1" dirty="0">
                <a:solidFill>
                  <a:srgbClr val="C00000"/>
                </a:solidFill>
                <a:cs typeface="B Nazanin" panose="00000400000000000000" pitchFamily="2" charset="-78"/>
              </a:rPr>
              <a:t>Chirped pulse Amplification</a:t>
            </a:r>
            <a:endParaRPr lang="fa-IR" sz="2400" b="1" dirty="0">
              <a:solidFill>
                <a:srgbClr val="C00000"/>
              </a:solidFill>
              <a:cs typeface="B Nazanin" panose="00000400000000000000" pitchFamily="2" charset="-78"/>
            </a:endParaRPr>
          </a:p>
        </p:txBody>
      </p:sp>
      <p:grpSp>
        <p:nvGrpSpPr>
          <p:cNvPr id="21" name="Group 20">
            <a:extLst>
              <a:ext uri="{FF2B5EF4-FFF2-40B4-BE49-F238E27FC236}">
                <a16:creationId xmlns:a16="http://schemas.microsoft.com/office/drawing/2014/main" id="{7E3482F4-3757-4CAA-9CA5-EB6C308464BB}"/>
              </a:ext>
            </a:extLst>
          </p:cNvPr>
          <p:cNvGrpSpPr/>
          <p:nvPr/>
        </p:nvGrpSpPr>
        <p:grpSpPr>
          <a:xfrm>
            <a:off x="8877554" y="3727089"/>
            <a:ext cx="3173755" cy="2998309"/>
            <a:chOff x="8877554" y="3727089"/>
            <a:chExt cx="3173755" cy="2998309"/>
          </a:xfrm>
        </p:grpSpPr>
        <p:grpSp>
          <p:nvGrpSpPr>
            <p:cNvPr id="15" name="Group 14">
              <a:extLst>
                <a:ext uri="{FF2B5EF4-FFF2-40B4-BE49-F238E27FC236}">
                  <a16:creationId xmlns:a16="http://schemas.microsoft.com/office/drawing/2014/main" id="{4BF99599-559A-4355-8A4C-C5C353DBB179}"/>
                </a:ext>
              </a:extLst>
            </p:cNvPr>
            <p:cNvGrpSpPr/>
            <p:nvPr/>
          </p:nvGrpSpPr>
          <p:grpSpPr>
            <a:xfrm>
              <a:off x="8877554" y="3727089"/>
              <a:ext cx="3173755" cy="2924507"/>
              <a:chOff x="8877554" y="3727089"/>
              <a:chExt cx="3173755" cy="2924507"/>
            </a:xfrm>
          </p:grpSpPr>
          <p:pic>
            <p:nvPicPr>
              <p:cNvPr id="13" name="Picture 12">
                <a:extLst>
                  <a:ext uri="{FF2B5EF4-FFF2-40B4-BE49-F238E27FC236}">
                    <a16:creationId xmlns:a16="http://schemas.microsoft.com/office/drawing/2014/main" id="{06FBE08D-D88E-431A-B3C5-E31945BF8A97}"/>
                  </a:ext>
                </a:extLst>
              </p:cNvPr>
              <p:cNvPicPr>
                <a:picLocks noChangeAspect="1"/>
              </p:cNvPicPr>
              <p:nvPr/>
            </p:nvPicPr>
            <p:blipFill rotWithShape="1">
              <a:blip r:embed="rId5"/>
              <a:srcRect r="8642"/>
              <a:stretch/>
            </p:blipFill>
            <p:spPr>
              <a:xfrm>
                <a:off x="9146818" y="4169306"/>
                <a:ext cx="2904491" cy="2482290"/>
              </a:xfrm>
              <a:prstGeom prst="rect">
                <a:avLst/>
              </a:prstGeom>
            </p:spPr>
          </p:pic>
          <p:sp>
            <p:nvSpPr>
              <p:cNvPr id="14" name="TextBox 13">
                <a:extLst>
                  <a:ext uri="{FF2B5EF4-FFF2-40B4-BE49-F238E27FC236}">
                    <a16:creationId xmlns:a16="http://schemas.microsoft.com/office/drawing/2014/main" id="{E007AA97-7842-4142-A585-A079B32F3E71}"/>
                  </a:ext>
                </a:extLst>
              </p:cNvPr>
              <p:cNvSpPr txBox="1"/>
              <p:nvPr/>
            </p:nvSpPr>
            <p:spPr>
              <a:xfrm>
                <a:off x="8877554" y="3727089"/>
                <a:ext cx="2414427" cy="506292"/>
              </a:xfrm>
              <a:prstGeom prst="rect">
                <a:avLst/>
              </a:prstGeom>
              <a:noFill/>
            </p:spPr>
            <p:txBody>
              <a:bodyPr wrap="square" rtlCol="0">
                <a:spAutoFit/>
              </a:bodyPr>
              <a:lstStyle/>
              <a:p>
                <a:pPr algn="just" rtl="1">
                  <a:lnSpc>
                    <a:spcPct val="150000"/>
                  </a:lnSpc>
                </a:pPr>
                <a:r>
                  <a:rPr lang="en-US" sz="2000" dirty="0">
                    <a:cs typeface="B Nazanin" panose="00000400000000000000" pitchFamily="2" charset="-78"/>
                  </a:rPr>
                  <a:t>Chirped pulse</a:t>
                </a:r>
              </a:p>
            </p:txBody>
          </p:sp>
        </p:grpSp>
        <p:cxnSp>
          <p:nvCxnSpPr>
            <p:cNvPr id="17" name="Straight Arrow Connector 16">
              <a:extLst>
                <a:ext uri="{FF2B5EF4-FFF2-40B4-BE49-F238E27FC236}">
                  <a16:creationId xmlns:a16="http://schemas.microsoft.com/office/drawing/2014/main" id="{BFD9F47D-7DF5-4AAB-ACFB-2C913A4542DF}"/>
                </a:ext>
              </a:extLst>
            </p:cNvPr>
            <p:cNvCxnSpPr/>
            <p:nvPr/>
          </p:nvCxnSpPr>
          <p:spPr>
            <a:xfrm>
              <a:off x="9115996" y="6651596"/>
              <a:ext cx="2904491" cy="0"/>
            </a:xfrm>
            <a:prstGeom prst="straightConnector1">
              <a:avLst/>
            </a:prstGeom>
            <a:ln w="28575">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1A43B30-A07A-4F8C-927B-D15C108B3078}"/>
                </a:ext>
              </a:extLst>
            </p:cNvPr>
            <p:cNvCxnSpPr>
              <a:cxnSpLocks/>
            </p:cNvCxnSpPr>
            <p:nvPr/>
          </p:nvCxnSpPr>
          <p:spPr>
            <a:xfrm rot="16200000">
              <a:off x="7717006" y="5273153"/>
              <a:ext cx="2904491" cy="0"/>
            </a:xfrm>
            <a:prstGeom prst="straightConnector1">
              <a:avLst/>
            </a:prstGeom>
            <a:ln w="28575">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EA89C41-C81E-467D-929E-ECD1BFEFC48A}"/>
                </a:ext>
              </a:extLst>
            </p:cNvPr>
            <p:cNvSpPr txBox="1"/>
            <p:nvPr/>
          </p:nvSpPr>
          <p:spPr>
            <a:xfrm>
              <a:off x="11527878" y="6208833"/>
              <a:ext cx="390415" cy="506292"/>
            </a:xfrm>
            <a:prstGeom prst="rect">
              <a:avLst/>
            </a:prstGeom>
            <a:noFill/>
          </p:spPr>
          <p:txBody>
            <a:bodyPr wrap="square" rtlCol="0">
              <a:spAutoFit/>
            </a:bodyPr>
            <a:lstStyle/>
            <a:p>
              <a:pPr algn="just" rtl="1">
                <a:lnSpc>
                  <a:spcPct val="150000"/>
                </a:lnSpc>
              </a:pPr>
              <a:r>
                <a:rPr lang="en-US" sz="2000" i="1" dirty="0">
                  <a:cs typeface="B Nazanin" panose="00000400000000000000" pitchFamily="2" charset="-78"/>
                </a:rPr>
                <a:t>t</a:t>
              </a:r>
            </a:p>
          </p:txBody>
        </p:sp>
        <p:sp>
          <p:nvSpPr>
            <p:cNvPr id="19" name="TextBox 18">
              <a:extLst>
                <a:ext uri="{FF2B5EF4-FFF2-40B4-BE49-F238E27FC236}">
                  <a16:creationId xmlns:a16="http://schemas.microsoft.com/office/drawing/2014/main" id="{B2BF9874-4FDE-4EF4-BDA3-E53309A6C3BC}"/>
                </a:ext>
              </a:extLst>
            </p:cNvPr>
            <p:cNvSpPr txBox="1"/>
            <p:nvPr/>
          </p:nvSpPr>
          <p:spPr>
            <a:xfrm>
              <a:off x="8947417" y="3820906"/>
              <a:ext cx="221834" cy="506292"/>
            </a:xfrm>
            <a:prstGeom prst="rect">
              <a:avLst/>
            </a:prstGeom>
            <a:noFill/>
          </p:spPr>
          <p:txBody>
            <a:bodyPr wrap="square" rtlCol="0">
              <a:spAutoFit/>
            </a:bodyPr>
            <a:lstStyle/>
            <a:p>
              <a:pPr algn="just" rtl="1">
                <a:lnSpc>
                  <a:spcPct val="150000"/>
                </a:lnSpc>
              </a:pPr>
              <a:r>
                <a:rPr lang="en-US" sz="2000" i="1" dirty="0">
                  <a:cs typeface="B Nazanin" panose="00000400000000000000" pitchFamily="2" charset="-78"/>
                </a:rPr>
                <a:t>I</a:t>
              </a:r>
            </a:p>
          </p:txBody>
        </p:sp>
      </p:grpSp>
    </p:spTree>
    <p:extLst>
      <p:ext uri="{BB962C8B-B14F-4D97-AF65-F5344CB8AC3E}">
        <p14:creationId xmlns:p14="http://schemas.microsoft.com/office/powerpoint/2010/main" val="1303797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9DEC1E-9C64-4815-86DB-D320608855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924" y="-26849"/>
            <a:ext cx="9839218" cy="6912437"/>
          </a:xfrm>
          <a:prstGeom prst="rect">
            <a:avLst/>
          </a:prstGeom>
        </p:spPr>
      </p:pic>
    </p:spTree>
    <p:extLst>
      <p:ext uri="{BB962C8B-B14F-4D97-AF65-F5344CB8AC3E}">
        <p14:creationId xmlns:p14="http://schemas.microsoft.com/office/powerpoint/2010/main" val="3243526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56815C9-E001-4766-B9AA-064A31DC5DF9}"/>
              </a:ext>
            </a:extLst>
          </p:cNvPr>
          <p:cNvGrpSpPr/>
          <p:nvPr/>
        </p:nvGrpSpPr>
        <p:grpSpPr>
          <a:xfrm>
            <a:off x="934025" y="2276408"/>
            <a:ext cx="10387467" cy="4145395"/>
            <a:chOff x="1725132" y="1711329"/>
            <a:chExt cx="10387467" cy="4145395"/>
          </a:xfrm>
        </p:grpSpPr>
        <p:grpSp>
          <p:nvGrpSpPr>
            <p:cNvPr id="2" name="Group 1">
              <a:extLst>
                <a:ext uri="{FF2B5EF4-FFF2-40B4-BE49-F238E27FC236}">
                  <a16:creationId xmlns:a16="http://schemas.microsoft.com/office/drawing/2014/main" id="{D937C443-ECA4-4186-B312-09769CF5EE7B}"/>
                </a:ext>
              </a:extLst>
            </p:cNvPr>
            <p:cNvGrpSpPr/>
            <p:nvPr/>
          </p:nvGrpSpPr>
          <p:grpSpPr>
            <a:xfrm>
              <a:off x="1725132" y="1711329"/>
              <a:ext cx="7189762" cy="4145395"/>
              <a:chOff x="3332957" y="838605"/>
              <a:chExt cx="9016581" cy="5076616"/>
            </a:xfrm>
          </p:grpSpPr>
          <p:sp>
            <p:nvSpPr>
              <p:cNvPr id="64" name="Cube 63"/>
              <p:cNvSpPr/>
              <p:nvPr/>
            </p:nvSpPr>
            <p:spPr>
              <a:xfrm rot="619378">
                <a:off x="7158253" y="2826602"/>
                <a:ext cx="586080" cy="947525"/>
              </a:xfrm>
              <a:prstGeom prst="cub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p:cNvSpPr/>
              <p:nvPr/>
            </p:nvSpPr>
            <p:spPr>
              <a:xfrm rot="5640000" flipH="1">
                <a:off x="5356858" y="1274108"/>
                <a:ext cx="640080" cy="3812172"/>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Isosceles Triangle 64"/>
              <p:cNvSpPr/>
              <p:nvPr/>
            </p:nvSpPr>
            <p:spPr>
              <a:xfrm rot="16440000">
                <a:off x="9181293" y="1059161"/>
                <a:ext cx="548640" cy="4766875"/>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lowchart: Connector 57"/>
              <p:cNvSpPr/>
              <p:nvPr/>
            </p:nvSpPr>
            <p:spPr>
              <a:xfrm rot="9836722">
                <a:off x="5246020" y="4578576"/>
                <a:ext cx="457200" cy="457200"/>
              </a:xfrm>
              <a:prstGeom prst="flowChartConnector">
                <a:avLst/>
              </a:prstGeom>
              <a:solidFill>
                <a:srgbClr val="FFC000"/>
              </a:solidFill>
              <a:scene3d>
                <a:camera prst="isometricOffAxis2Righ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p:cNvSpPr/>
              <p:nvPr/>
            </p:nvSpPr>
            <p:spPr>
              <a:xfrm rot="9836722">
                <a:off x="8717714" y="2640064"/>
                <a:ext cx="1920240" cy="1463040"/>
              </a:xfrm>
              <a:prstGeom prst="flowChartConnector">
                <a:avLst/>
              </a:prstGeom>
              <a:solidFill>
                <a:srgbClr val="FFC000"/>
              </a:solidFill>
              <a:scene3d>
                <a:camera prst="isometricOffAxis2Righ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Connector 2"/>
              <p:cNvSpPr/>
              <p:nvPr/>
            </p:nvSpPr>
            <p:spPr>
              <a:xfrm rot="20466904">
                <a:off x="3662353" y="2294145"/>
                <a:ext cx="1524001" cy="1447800"/>
              </a:xfrm>
              <a:prstGeom prst="flowChartConnector">
                <a:avLst/>
              </a:prstGeom>
              <a:solidFill>
                <a:srgbClr val="FFC000"/>
              </a:solidFill>
              <a:scene3d>
                <a:camera prst="isometricOffAxis2Righ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rot="1800000">
                <a:off x="6463556" y="1456770"/>
                <a:ext cx="533400" cy="838200"/>
                <a:chOff x="4572000" y="1066800"/>
                <a:chExt cx="533400" cy="838200"/>
              </a:xfrm>
            </p:grpSpPr>
            <p:sp>
              <p:nvSpPr>
                <p:cNvPr id="14" name="Right Triangle 13"/>
                <p:cNvSpPr/>
                <p:nvPr/>
              </p:nvSpPr>
              <p:spPr>
                <a:xfrm rot="5400000">
                  <a:off x="4610100" y="1028700"/>
                  <a:ext cx="457200" cy="5334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p:cNvSpPr/>
                <p:nvPr/>
              </p:nvSpPr>
              <p:spPr>
                <a:xfrm>
                  <a:off x="4572000" y="1371600"/>
                  <a:ext cx="457200" cy="5334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rot="11730870">
                <a:off x="5985013" y="3438683"/>
                <a:ext cx="533430" cy="838349"/>
                <a:chOff x="4464388" y="1017617"/>
                <a:chExt cx="533430" cy="838349"/>
              </a:xfrm>
            </p:grpSpPr>
            <p:sp>
              <p:nvSpPr>
                <p:cNvPr id="36" name="Right Triangle 35"/>
                <p:cNvSpPr/>
                <p:nvPr/>
              </p:nvSpPr>
              <p:spPr>
                <a:xfrm rot="5400000">
                  <a:off x="4502519" y="979516"/>
                  <a:ext cx="457197" cy="5334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Triangle 36"/>
                <p:cNvSpPr/>
                <p:nvPr/>
              </p:nvSpPr>
              <p:spPr>
                <a:xfrm>
                  <a:off x="4464388" y="1322566"/>
                  <a:ext cx="457201" cy="5334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TextBox 69"/>
              <p:cNvSpPr txBox="1"/>
              <p:nvPr/>
            </p:nvSpPr>
            <p:spPr>
              <a:xfrm>
                <a:off x="8743628" y="2025855"/>
                <a:ext cx="2376969" cy="489991"/>
              </a:xfrm>
              <a:prstGeom prst="rect">
                <a:avLst/>
              </a:prstGeom>
              <a:solidFill>
                <a:schemeClr val="accent4">
                  <a:lumMod val="40000"/>
                  <a:lumOff val="60000"/>
                </a:schemeClr>
              </a:solidFill>
            </p:spPr>
            <p:txBody>
              <a:bodyPr wrap="square" rtlCol="0">
                <a:spAutoFit/>
              </a:bodyPr>
              <a:lstStyle/>
              <a:p>
                <a:r>
                  <a:rPr lang="en-US" sz="2000" b="1" dirty="0"/>
                  <a:t>Concave Mirror</a:t>
                </a:r>
              </a:p>
            </p:txBody>
          </p:sp>
          <p:sp>
            <p:nvSpPr>
              <p:cNvPr id="71" name="TextBox 70"/>
              <p:cNvSpPr txBox="1"/>
              <p:nvPr/>
            </p:nvSpPr>
            <p:spPr>
              <a:xfrm>
                <a:off x="3332957" y="1791824"/>
                <a:ext cx="2362915" cy="489991"/>
              </a:xfrm>
              <a:prstGeom prst="rect">
                <a:avLst/>
              </a:prstGeom>
              <a:solidFill>
                <a:schemeClr val="accent4">
                  <a:lumMod val="40000"/>
                  <a:lumOff val="60000"/>
                </a:schemeClr>
              </a:solidFill>
            </p:spPr>
            <p:txBody>
              <a:bodyPr wrap="square" rtlCol="0">
                <a:spAutoFit/>
              </a:bodyPr>
              <a:lstStyle/>
              <a:p>
                <a:r>
                  <a:rPr lang="en-US" sz="2000" b="1" dirty="0"/>
                  <a:t>Concave Mirror</a:t>
                </a:r>
              </a:p>
            </p:txBody>
          </p:sp>
          <p:sp>
            <p:nvSpPr>
              <p:cNvPr id="72" name="TextBox 71"/>
              <p:cNvSpPr txBox="1"/>
              <p:nvPr/>
            </p:nvSpPr>
            <p:spPr>
              <a:xfrm rot="356667">
                <a:off x="10517909" y="4368517"/>
                <a:ext cx="1831629" cy="866905"/>
              </a:xfrm>
              <a:prstGeom prst="rect">
                <a:avLst/>
              </a:prstGeom>
              <a:solidFill>
                <a:schemeClr val="accent4">
                  <a:lumMod val="40000"/>
                  <a:lumOff val="60000"/>
                </a:schemeClr>
              </a:solidFill>
            </p:spPr>
            <p:txBody>
              <a:bodyPr wrap="square" rtlCol="0">
                <a:spAutoFit/>
              </a:bodyPr>
              <a:lstStyle/>
              <a:p>
                <a:pPr algn="ctr"/>
                <a:r>
                  <a:rPr lang="en-US" sz="2000" b="1" dirty="0"/>
                  <a:t>Pump Beam</a:t>
                </a:r>
              </a:p>
              <a:p>
                <a:pPr algn="ctr"/>
                <a:r>
                  <a:rPr lang="en-US" sz="2000" b="1" dirty="0">
                    <a:solidFill>
                      <a:srgbClr val="00B050"/>
                    </a:solidFill>
                  </a:rPr>
                  <a:t>532 nm</a:t>
                </a:r>
              </a:p>
            </p:txBody>
          </p:sp>
          <p:sp>
            <p:nvSpPr>
              <p:cNvPr id="73" name="TextBox 72"/>
              <p:cNvSpPr txBox="1"/>
              <p:nvPr/>
            </p:nvSpPr>
            <p:spPr>
              <a:xfrm>
                <a:off x="7248652" y="3810565"/>
                <a:ext cx="1238268" cy="866905"/>
              </a:xfrm>
              <a:prstGeom prst="rect">
                <a:avLst/>
              </a:prstGeom>
              <a:solidFill>
                <a:schemeClr val="accent4">
                  <a:lumMod val="40000"/>
                  <a:lumOff val="60000"/>
                </a:schemeClr>
              </a:solidFill>
            </p:spPr>
            <p:txBody>
              <a:bodyPr wrap="square" rtlCol="0">
                <a:spAutoFit/>
              </a:bodyPr>
              <a:lstStyle/>
              <a:p>
                <a:pPr algn="ctr"/>
                <a:r>
                  <a:rPr lang="en-US" sz="2000" b="1" dirty="0" err="1"/>
                  <a:t>Ti-sapp</a:t>
                </a:r>
                <a:endParaRPr lang="en-US" sz="2000" b="1" dirty="0"/>
              </a:p>
              <a:p>
                <a:pPr algn="ctr"/>
                <a:r>
                  <a:rPr lang="en-US" sz="2000" b="1" dirty="0"/>
                  <a:t>Crystal</a:t>
                </a:r>
              </a:p>
            </p:txBody>
          </p:sp>
          <p:sp>
            <p:nvSpPr>
              <p:cNvPr id="74" name="TextBox 73"/>
              <p:cNvSpPr txBox="1"/>
              <p:nvPr/>
            </p:nvSpPr>
            <p:spPr>
              <a:xfrm>
                <a:off x="5725485" y="838605"/>
                <a:ext cx="2204624" cy="489991"/>
              </a:xfrm>
              <a:prstGeom prst="rect">
                <a:avLst/>
              </a:prstGeom>
              <a:solidFill>
                <a:schemeClr val="accent4">
                  <a:lumMod val="40000"/>
                  <a:lumOff val="60000"/>
                </a:schemeClr>
              </a:solidFill>
            </p:spPr>
            <p:txBody>
              <a:bodyPr wrap="square" rtlCol="0">
                <a:spAutoFit/>
              </a:bodyPr>
              <a:lstStyle/>
              <a:p>
                <a:r>
                  <a:rPr lang="en-US" sz="2000" b="1" dirty="0"/>
                  <a:t>Retro reflector</a:t>
                </a:r>
              </a:p>
            </p:txBody>
          </p:sp>
          <p:sp>
            <p:nvSpPr>
              <p:cNvPr id="75" name="TextBox 74"/>
              <p:cNvSpPr txBox="1"/>
              <p:nvPr/>
            </p:nvSpPr>
            <p:spPr>
              <a:xfrm>
                <a:off x="5376526" y="5057671"/>
                <a:ext cx="1246080" cy="489991"/>
              </a:xfrm>
              <a:prstGeom prst="rect">
                <a:avLst/>
              </a:prstGeom>
              <a:solidFill>
                <a:schemeClr val="accent4">
                  <a:lumMod val="40000"/>
                  <a:lumOff val="60000"/>
                </a:schemeClr>
              </a:solidFill>
            </p:spPr>
            <p:txBody>
              <a:bodyPr wrap="square" rtlCol="0">
                <a:spAutoFit/>
              </a:bodyPr>
              <a:lstStyle/>
              <a:p>
                <a:r>
                  <a:rPr lang="en-US" sz="2000" b="1" dirty="0"/>
                  <a:t>Mirror</a:t>
                </a:r>
              </a:p>
            </p:txBody>
          </p:sp>
          <p:grpSp>
            <p:nvGrpSpPr>
              <p:cNvPr id="77" name="Group 76"/>
              <p:cNvGrpSpPr/>
              <p:nvPr/>
            </p:nvGrpSpPr>
            <p:grpSpPr>
              <a:xfrm>
                <a:off x="3456015" y="5093283"/>
                <a:ext cx="1939058" cy="821938"/>
                <a:chOff x="1236147" y="4789681"/>
                <a:chExt cx="1939058" cy="821938"/>
              </a:xfrm>
            </p:grpSpPr>
            <p:sp>
              <p:nvSpPr>
                <p:cNvPr id="61" name="Flowchart: Process 60"/>
                <p:cNvSpPr/>
                <p:nvPr/>
              </p:nvSpPr>
              <p:spPr>
                <a:xfrm rot="1774308">
                  <a:off x="1236147" y="4789681"/>
                  <a:ext cx="1939058" cy="82193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rot="1740000">
                  <a:off x="1275169" y="4967573"/>
                  <a:ext cx="1840172" cy="489991"/>
                </a:xfrm>
                <a:prstGeom prst="rect">
                  <a:avLst/>
                </a:prstGeom>
                <a:solidFill>
                  <a:schemeClr val="accent4">
                    <a:lumMod val="40000"/>
                    <a:lumOff val="60000"/>
                  </a:schemeClr>
                </a:solidFill>
              </p:spPr>
              <p:txBody>
                <a:bodyPr wrap="square" rtlCol="0">
                  <a:spAutoFit/>
                </a:bodyPr>
                <a:lstStyle/>
                <a:p>
                  <a:r>
                    <a:rPr lang="en-US" sz="2000" b="1" dirty="0" err="1"/>
                    <a:t>Pockels</a:t>
                  </a:r>
                  <a:r>
                    <a:rPr lang="en-US" sz="2000" b="1" dirty="0"/>
                    <a:t> cell</a:t>
                  </a:r>
                </a:p>
              </p:txBody>
            </p:sp>
          </p:grpSp>
        </p:grpSp>
        <p:pic>
          <p:nvPicPr>
            <p:cNvPr id="14338" name="Picture 2" descr="Biconvex Lenses - Java Tutorial | Olympus LS">
              <a:extLst>
                <a:ext uri="{FF2B5EF4-FFF2-40B4-BE49-F238E27FC236}">
                  <a16:creationId xmlns:a16="http://schemas.microsoft.com/office/drawing/2014/main" id="{4FECAAB0-78B6-4266-A0FA-BF41F79DF0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6929">
              <a:off x="8170985" y="3363941"/>
              <a:ext cx="391755" cy="11732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D018A23-6918-46BC-A31F-F8C42068D50D}"/>
                </a:ext>
              </a:extLst>
            </p:cNvPr>
            <p:cNvSpPr/>
            <p:nvPr/>
          </p:nvSpPr>
          <p:spPr>
            <a:xfrm rot="168424">
              <a:off x="8148451" y="3786187"/>
              <a:ext cx="1723868" cy="41224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0226DD6D-4D3E-448E-8E94-AA3F8F27D4EA}"/>
                </a:ext>
              </a:extLst>
            </p:cNvPr>
            <p:cNvSpPr txBox="1"/>
            <p:nvPr/>
          </p:nvSpPr>
          <p:spPr>
            <a:xfrm rot="184428">
              <a:off x="9851231" y="3406163"/>
              <a:ext cx="2261368" cy="1429622"/>
            </a:xfrm>
            <a:prstGeom prst="rect">
              <a:avLst/>
            </a:prstGeom>
            <a:noFill/>
            <a:ln w="38100">
              <a:solidFill>
                <a:srgbClr val="002060"/>
              </a:solidFill>
            </a:ln>
          </p:spPr>
          <p:txBody>
            <a:bodyPr wrap="square" rtlCol="0">
              <a:spAutoFit/>
            </a:bodyPr>
            <a:lstStyle/>
            <a:p>
              <a:pPr algn="ctr" rtl="1">
                <a:lnSpc>
                  <a:spcPct val="150000"/>
                </a:lnSpc>
              </a:pPr>
              <a:r>
                <a:rPr lang="en-US" sz="2000" dirty="0">
                  <a:solidFill>
                    <a:srgbClr val="11FB05"/>
                  </a:solidFill>
                  <a:cs typeface="B Nazanin" panose="00000400000000000000" pitchFamily="2" charset="-78"/>
                </a:rPr>
                <a:t>Second Harmonic </a:t>
              </a:r>
            </a:p>
            <a:p>
              <a:pPr algn="ctr" rtl="1">
                <a:lnSpc>
                  <a:spcPct val="150000"/>
                </a:lnSpc>
              </a:pPr>
              <a:r>
                <a:rPr lang="en-US" sz="2000" dirty="0">
                  <a:solidFill>
                    <a:srgbClr val="11FB05"/>
                  </a:solidFill>
                  <a:cs typeface="B Nazanin" panose="00000400000000000000" pitchFamily="2" charset="-78"/>
                </a:rPr>
                <a:t> </a:t>
              </a:r>
              <a:r>
                <a:rPr lang="en-US" sz="2000" dirty="0">
                  <a:solidFill>
                    <a:srgbClr val="C00000"/>
                  </a:solidFill>
                  <a:cs typeface="B Nazanin" panose="00000400000000000000" pitchFamily="2" charset="-78"/>
                </a:rPr>
                <a:t>Nd-YAG Laser</a:t>
              </a:r>
            </a:p>
            <a:p>
              <a:pPr algn="ctr" rtl="1">
                <a:lnSpc>
                  <a:spcPct val="150000"/>
                </a:lnSpc>
              </a:pPr>
              <a:r>
                <a:rPr lang="en-US" sz="2000" dirty="0">
                  <a:solidFill>
                    <a:srgbClr val="7030A0"/>
                  </a:solidFill>
                  <a:cs typeface="B Nazanin" panose="00000400000000000000" pitchFamily="2" charset="-78"/>
                </a:rPr>
                <a:t>10 W, 250 ns, 1kHz</a:t>
              </a:r>
            </a:p>
          </p:txBody>
        </p:sp>
      </p:grpSp>
      <p:sp>
        <p:nvSpPr>
          <p:cNvPr id="62" name="TextBox 61">
            <a:extLst>
              <a:ext uri="{FF2B5EF4-FFF2-40B4-BE49-F238E27FC236}">
                <a16:creationId xmlns:a16="http://schemas.microsoft.com/office/drawing/2014/main" id="{9FCEDAE8-B722-4401-AC09-246EAEAD7135}"/>
              </a:ext>
            </a:extLst>
          </p:cNvPr>
          <p:cNvSpPr txBox="1"/>
          <p:nvPr/>
        </p:nvSpPr>
        <p:spPr>
          <a:xfrm>
            <a:off x="4379632" y="213652"/>
            <a:ext cx="3233519" cy="600164"/>
          </a:xfrm>
          <a:prstGeom prst="rect">
            <a:avLst/>
          </a:prstGeom>
          <a:solidFill>
            <a:schemeClr val="accent6">
              <a:lumMod val="40000"/>
              <a:lumOff val="60000"/>
            </a:schemeClr>
          </a:solidFill>
          <a:ln w="57150">
            <a:solidFill>
              <a:srgbClr val="00B0F0"/>
            </a:solidFill>
          </a:ln>
          <a:effectLst>
            <a:glow rad="139700">
              <a:schemeClr val="accent2">
                <a:satMod val="175000"/>
                <a:alpha val="40000"/>
              </a:schemeClr>
            </a:glow>
            <a:innerShdw blurRad="63500" dist="50800" dir="5400000">
              <a:prstClr val="black">
                <a:alpha val="50000"/>
              </a:prstClr>
            </a:innerShdw>
          </a:effectLst>
          <a:scene3d>
            <a:camera prst="orthographicFront"/>
            <a:lightRig rig="threePt" dir="t"/>
          </a:scene3d>
          <a:sp3d>
            <a:bevelT w="101600" prst="riblet"/>
          </a:sp3d>
        </p:spPr>
        <p:txBody>
          <a:bodyPr wrap="square" rtlCol="1">
            <a:spAutoFit/>
          </a:bodyPr>
          <a:ls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lnSpc>
                <a:spcPct val="150000"/>
              </a:lnSpc>
            </a:pPr>
            <a:r>
              <a:rPr lang="en-US" sz="2400" b="1" dirty="0">
                <a:solidFill>
                  <a:srgbClr val="C00000"/>
                </a:solidFill>
                <a:cs typeface="B Nazanin" panose="00000400000000000000" pitchFamily="2" charset="-78"/>
              </a:rPr>
              <a:t>Amplifying Section</a:t>
            </a:r>
            <a:endParaRPr lang="fa-IR" sz="2400" b="1" dirty="0">
              <a:solidFill>
                <a:srgbClr val="C00000"/>
              </a:solidFill>
              <a:cs typeface="B Nazanin" panose="00000400000000000000" pitchFamily="2" charset="-78"/>
            </a:endParaRPr>
          </a:p>
        </p:txBody>
      </p:sp>
      <p:grpSp>
        <p:nvGrpSpPr>
          <p:cNvPr id="13" name="Group 12">
            <a:extLst>
              <a:ext uri="{FF2B5EF4-FFF2-40B4-BE49-F238E27FC236}">
                <a16:creationId xmlns:a16="http://schemas.microsoft.com/office/drawing/2014/main" id="{9C7D98CA-6D08-4163-81C8-4E13ECC493FF}"/>
              </a:ext>
            </a:extLst>
          </p:cNvPr>
          <p:cNvGrpSpPr/>
          <p:nvPr/>
        </p:nvGrpSpPr>
        <p:grpSpPr>
          <a:xfrm>
            <a:off x="719191" y="955498"/>
            <a:ext cx="11229654" cy="1438855"/>
            <a:chOff x="719191" y="1027416"/>
            <a:chExt cx="11229654" cy="1438855"/>
          </a:xfrm>
        </p:grpSpPr>
        <p:sp>
          <p:nvSpPr>
            <p:cNvPr id="9" name="TextBox 8">
              <a:extLst>
                <a:ext uri="{FF2B5EF4-FFF2-40B4-BE49-F238E27FC236}">
                  <a16:creationId xmlns:a16="http://schemas.microsoft.com/office/drawing/2014/main" id="{34CA8475-895D-450B-9BE3-E087CB8DE52C}"/>
                </a:ext>
              </a:extLst>
            </p:cNvPr>
            <p:cNvSpPr txBox="1"/>
            <p:nvPr/>
          </p:nvSpPr>
          <p:spPr>
            <a:xfrm>
              <a:off x="719191" y="1027416"/>
              <a:ext cx="11229654" cy="1438855"/>
            </a:xfrm>
            <a:prstGeom prst="rect">
              <a:avLst/>
            </a:prstGeom>
            <a:noFill/>
          </p:spPr>
          <p:txBody>
            <a:bodyPr wrap="square" rtlCol="0">
              <a:spAutoFit/>
            </a:bodyPr>
            <a:lstStyle/>
            <a:p>
              <a:pPr algn="just" rtl="1">
                <a:lnSpc>
                  <a:spcPct val="150000"/>
                </a:lnSpc>
              </a:pPr>
              <a:r>
                <a:rPr lang="fa-IR" sz="2000" dirty="0">
                  <a:cs typeface="B Nazanin" panose="00000400000000000000" pitchFamily="2" charset="-78"/>
                </a:rPr>
                <a:t>قلب قسمت امپلیفایر یک کریستال </a:t>
              </a:r>
              <a:r>
                <a:rPr lang="en-US" sz="2000" dirty="0" err="1">
                  <a:cs typeface="B Nazanin" panose="00000400000000000000" pitchFamily="2" charset="-78"/>
                </a:rPr>
                <a:t>Ti</a:t>
              </a:r>
              <a:r>
                <a:rPr lang="en-US" sz="2000" dirty="0">
                  <a:cs typeface="B Nazanin" panose="00000400000000000000" pitchFamily="2" charset="-78"/>
                </a:rPr>
                <a:t>-sapphire</a:t>
              </a:r>
              <a:r>
                <a:rPr lang="fa-IR" sz="2000" dirty="0">
                  <a:cs typeface="B Nazanin" panose="00000400000000000000" pitchFamily="2" charset="-78"/>
                </a:rPr>
                <a:t> به ابعاد حدود         </a:t>
              </a:r>
              <a:r>
                <a:rPr lang="en-US" sz="2000" dirty="0">
                  <a:cs typeface="B Nazanin" panose="00000400000000000000" pitchFamily="2" charset="-78"/>
                </a:rPr>
                <a:t>               </a:t>
              </a:r>
              <a:r>
                <a:rPr lang="fa-IR" sz="2000" dirty="0">
                  <a:cs typeface="B Nazanin" panose="00000400000000000000" pitchFamily="2" charset="-78"/>
                </a:rPr>
                <a:t>    است. این کریستال در یک محفظه خلا و بر روی یک خنک کننده پلتیر قرار دارد. کریستال توسط یک لیزر پالسی با تکرار پالس یک کیلو هرتز، طول پالس حدود 250 نانوثانیه، انرژی پالس 10 میلی ژول و طول موج 532 نانومتر پمپ می شود. </a:t>
              </a:r>
              <a:endParaRPr lang="en-US" sz="2000" dirty="0">
                <a:cs typeface="B Nazanin" panose="00000400000000000000" pitchFamily="2" charset="-78"/>
              </a:endParaRPr>
            </a:p>
          </p:txBody>
        </p:sp>
        <p:graphicFrame>
          <p:nvGraphicFramePr>
            <p:cNvPr id="12" name="Object 11">
              <a:extLst>
                <a:ext uri="{FF2B5EF4-FFF2-40B4-BE49-F238E27FC236}">
                  <a16:creationId xmlns:a16="http://schemas.microsoft.com/office/drawing/2014/main" id="{C9A7CCA3-0DB3-43C5-B1EB-F3C958A5FF91}"/>
                </a:ext>
              </a:extLst>
            </p:cNvPr>
            <p:cNvGraphicFramePr>
              <a:graphicFrameLocks noChangeAspect="1"/>
            </p:cNvGraphicFramePr>
            <p:nvPr>
              <p:extLst>
                <p:ext uri="{D42A27DB-BD31-4B8C-83A1-F6EECF244321}">
                  <p14:modId xmlns:p14="http://schemas.microsoft.com/office/powerpoint/2010/main" val="3988416066"/>
                </p:ext>
              </p:extLst>
            </p:nvPr>
          </p:nvGraphicFramePr>
          <p:xfrm>
            <a:off x="5092459" y="1187792"/>
            <a:ext cx="1638300" cy="292100"/>
          </p:xfrm>
          <a:graphic>
            <a:graphicData uri="http://schemas.openxmlformats.org/presentationml/2006/ole">
              <mc:AlternateContent xmlns:mc="http://schemas.openxmlformats.org/markup-compatibility/2006">
                <mc:Choice xmlns:v="urn:schemas-microsoft-com:vml" Requires="v">
                  <p:oleObj name="Equation" r:id="rId3" imgW="1638000" imgH="291960" progId="Equation.DSMT4">
                    <p:embed/>
                  </p:oleObj>
                </mc:Choice>
                <mc:Fallback>
                  <p:oleObj name="Equation" r:id="rId3" imgW="1638000" imgH="291960" progId="Equation.DSMT4">
                    <p:embed/>
                    <p:pic>
                      <p:nvPicPr>
                        <p:cNvPr id="0" name=""/>
                        <p:cNvPicPr/>
                        <p:nvPr/>
                      </p:nvPicPr>
                      <p:blipFill>
                        <a:blip r:embed="rId4"/>
                        <a:stretch>
                          <a:fillRect/>
                        </a:stretch>
                      </p:blipFill>
                      <p:spPr>
                        <a:xfrm>
                          <a:off x="5092459" y="1187792"/>
                          <a:ext cx="1638300" cy="292100"/>
                        </a:xfrm>
                        <a:prstGeom prst="rect">
                          <a:avLst/>
                        </a:prstGeom>
                      </p:spPr>
                    </p:pic>
                  </p:oleObj>
                </mc:Fallback>
              </mc:AlternateContent>
            </a:graphicData>
          </a:graphic>
        </p:graphicFrame>
      </p:grpSp>
      <p:sp>
        <p:nvSpPr>
          <p:cNvPr id="17" name="TextBox 16">
            <a:extLst>
              <a:ext uri="{FF2B5EF4-FFF2-40B4-BE49-F238E27FC236}">
                <a16:creationId xmlns:a16="http://schemas.microsoft.com/office/drawing/2014/main" id="{33A270E5-B7D6-4439-A46C-AAFF9C8F2337}"/>
              </a:ext>
            </a:extLst>
          </p:cNvPr>
          <p:cNvSpPr txBox="1"/>
          <p:nvPr/>
        </p:nvSpPr>
        <p:spPr>
          <a:xfrm>
            <a:off x="8156517" y="2558265"/>
            <a:ext cx="3792328" cy="977191"/>
          </a:xfrm>
          <a:prstGeom prst="rect">
            <a:avLst/>
          </a:prstGeom>
          <a:noFill/>
        </p:spPr>
        <p:txBody>
          <a:bodyPr wrap="square" rtlCol="0">
            <a:spAutoFit/>
          </a:bodyPr>
          <a:lstStyle/>
          <a:p>
            <a:pPr algn="just" rtl="1">
              <a:lnSpc>
                <a:spcPct val="150000"/>
              </a:lnSpc>
            </a:pPr>
            <a:r>
              <a:rPr lang="fa-IR" sz="2000" dirty="0">
                <a:cs typeface="B Nazanin" panose="00000400000000000000" pitchFamily="2" charset="-78"/>
              </a:rPr>
              <a:t>پالسهای لیزر اسیلاتور 9 بار از درون این کریستال عبور کرده و تقویت می گردد </a:t>
            </a:r>
            <a:endParaRPr lang="en-US" sz="2000" dirty="0">
              <a:cs typeface="B Nazanin" panose="00000400000000000000" pitchFamily="2" charset="-7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ube 63"/>
          <p:cNvSpPr/>
          <p:nvPr/>
        </p:nvSpPr>
        <p:spPr>
          <a:xfrm rot="619378">
            <a:off x="7016524" y="2826602"/>
            <a:ext cx="586079" cy="947525"/>
          </a:xfrm>
          <a:prstGeom prst="cub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p:cNvSpPr/>
          <p:nvPr/>
        </p:nvSpPr>
        <p:spPr>
          <a:xfrm rot="5640000" flipH="1">
            <a:off x="4540371" y="399876"/>
            <a:ext cx="640080" cy="5449133"/>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Isosceles Triangle 64"/>
          <p:cNvSpPr/>
          <p:nvPr/>
        </p:nvSpPr>
        <p:spPr>
          <a:xfrm rot="16440000">
            <a:off x="8780035" y="1434002"/>
            <a:ext cx="548640" cy="3962400"/>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Connector 57"/>
          <p:cNvSpPr/>
          <p:nvPr/>
        </p:nvSpPr>
        <p:spPr>
          <a:xfrm rot="9836722">
            <a:off x="4885251" y="3949475"/>
            <a:ext cx="457200" cy="457200"/>
          </a:xfrm>
          <a:prstGeom prst="flowChartConnector">
            <a:avLst/>
          </a:prstGeom>
          <a:solidFill>
            <a:srgbClr val="FFC000"/>
          </a:solidFill>
          <a:scene3d>
            <a:camera prst="isometricOffAxis2Righ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p:cNvSpPr/>
          <p:nvPr/>
        </p:nvSpPr>
        <p:spPr>
          <a:xfrm rot="9836722">
            <a:off x="8717714" y="2640064"/>
            <a:ext cx="1920240" cy="1463040"/>
          </a:xfrm>
          <a:prstGeom prst="flowChartConnector">
            <a:avLst/>
          </a:prstGeom>
          <a:solidFill>
            <a:srgbClr val="FFC000"/>
          </a:solidFill>
          <a:scene3d>
            <a:camera prst="isometricOffAxis2Righ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Connector 2"/>
          <p:cNvSpPr/>
          <p:nvPr/>
        </p:nvSpPr>
        <p:spPr>
          <a:xfrm rot="20466904">
            <a:off x="2296581" y="2231235"/>
            <a:ext cx="1524000" cy="1447800"/>
          </a:xfrm>
          <a:prstGeom prst="flowChartConnector">
            <a:avLst/>
          </a:prstGeom>
          <a:solidFill>
            <a:srgbClr val="FFC000"/>
          </a:solidFill>
          <a:scene3d>
            <a:camera prst="isometricOffAxis2Righ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flipV="1">
            <a:off x="3011978" y="2683872"/>
            <a:ext cx="7132320" cy="393192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034556" y="2675970"/>
            <a:ext cx="6706164" cy="990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rot="1800000">
            <a:off x="6463556" y="1456770"/>
            <a:ext cx="533400" cy="838200"/>
            <a:chOff x="4572000" y="1066800"/>
            <a:chExt cx="533400" cy="838200"/>
          </a:xfrm>
        </p:grpSpPr>
        <p:sp>
          <p:nvSpPr>
            <p:cNvPr id="14" name="Right Triangle 13"/>
            <p:cNvSpPr/>
            <p:nvPr/>
          </p:nvSpPr>
          <p:spPr>
            <a:xfrm rot="5400000">
              <a:off x="4610100" y="1028700"/>
              <a:ext cx="457200" cy="5334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p:cNvSpPr/>
            <p:nvPr/>
          </p:nvSpPr>
          <p:spPr>
            <a:xfrm>
              <a:off x="4572000" y="1371600"/>
              <a:ext cx="457200" cy="5334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Arrow Connector 17"/>
          <p:cNvCxnSpPr>
            <a:endCxn id="15" idx="5"/>
          </p:cNvCxnSpPr>
          <p:nvPr/>
        </p:nvCxnSpPr>
        <p:spPr>
          <a:xfrm flipH="1" flipV="1">
            <a:off x="6621060" y="1988802"/>
            <a:ext cx="3119096" cy="167776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6615956" y="1685370"/>
            <a:ext cx="228600"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4" idx="5"/>
          </p:cNvCxnSpPr>
          <p:nvPr/>
        </p:nvCxnSpPr>
        <p:spPr>
          <a:xfrm>
            <a:off x="6825506" y="1710892"/>
            <a:ext cx="2680946" cy="180464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2958356" y="2904570"/>
            <a:ext cx="6477000" cy="60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rot="11730870">
            <a:off x="5894487" y="3362656"/>
            <a:ext cx="533400" cy="838200"/>
            <a:chOff x="4572000" y="1066800"/>
            <a:chExt cx="533400" cy="838200"/>
          </a:xfrm>
        </p:grpSpPr>
        <p:sp>
          <p:nvSpPr>
            <p:cNvPr id="36" name="Right Triangle 35"/>
            <p:cNvSpPr/>
            <p:nvPr/>
          </p:nvSpPr>
          <p:spPr>
            <a:xfrm rot="5400000">
              <a:off x="4610100" y="1028700"/>
              <a:ext cx="457200" cy="5334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Triangle 36"/>
            <p:cNvSpPr/>
            <p:nvPr/>
          </p:nvSpPr>
          <p:spPr>
            <a:xfrm>
              <a:off x="4572000" y="1371600"/>
              <a:ext cx="457200" cy="5334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9" name="Straight Arrow Connector 38"/>
          <p:cNvCxnSpPr>
            <a:endCxn id="36" idx="5"/>
          </p:cNvCxnSpPr>
          <p:nvPr/>
        </p:nvCxnSpPr>
        <p:spPr>
          <a:xfrm>
            <a:off x="2958356" y="2904571"/>
            <a:ext cx="3151876" cy="106074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6" idx="5"/>
            <a:endCxn id="37" idx="5"/>
          </p:cNvCxnSpPr>
          <p:nvPr/>
        </p:nvCxnSpPr>
        <p:spPr>
          <a:xfrm flipV="1">
            <a:off x="6110233" y="3645101"/>
            <a:ext cx="128431" cy="32021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7" idx="5"/>
          </p:cNvCxnSpPr>
          <p:nvPr/>
        </p:nvCxnSpPr>
        <p:spPr>
          <a:xfrm flipH="1" flipV="1">
            <a:off x="3034557" y="2447370"/>
            <a:ext cx="3204107" cy="119773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3034556" y="2447370"/>
            <a:ext cx="6858000" cy="1371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flipV="1">
            <a:off x="6615956" y="2142570"/>
            <a:ext cx="3276600" cy="1676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6615956" y="1685370"/>
            <a:ext cx="381000" cy="457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6996956" y="1685370"/>
            <a:ext cx="2362200" cy="1676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flipV="1">
            <a:off x="2882156" y="3133170"/>
            <a:ext cx="64770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85" idx="3"/>
          </p:cNvCxnSpPr>
          <p:nvPr/>
        </p:nvCxnSpPr>
        <p:spPr>
          <a:xfrm>
            <a:off x="2965875" y="3154803"/>
            <a:ext cx="2191648" cy="103453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cxnSpLocks/>
          </p:cNvCxnSpPr>
          <p:nvPr/>
        </p:nvCxnSpPr>
        <p:spPr>
          <a:xfrm flipH="1">
            <a:off x="4591969" y="4193425"/>
            <a:ext cx="543480" cy="99847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8917633" y="2138670"/>
            <a:ext cx="1754914" cy="369332"/>
          </a:xfrm>
          <a:prstGeom prst="rect">
            <a:avLst/>
          </a:prstGeom>
          <a:solidFill>
            <a:schemeClr val="accent4">
              <a:lumMod val="40000"/>
              <a:lumOff val="60000"/>
            </a:schemeClr>
          </a:solidFill>
        </p:spPr>
        <p:txBody>
          <a:bodyPr wrap="square" rtlCol="0">
            <a:spAutoFit/>
          </a:bodyPr>
          <a:lstStyle/>
          <a:p>
            <a:r>
              <a:rPr lang="en-US" b="1" dirty="0"/>
              <a:t>Concave Mirror</a:t>
            </a:r>
          </a:p>
        </p:txBody>
      </p:sp>
      <p:sp>
        <p:nvSpPr>
          <p:cNvPr id="71" name="TextBox 70"/>
          <p:cNvSpPr txBox="1"/>
          <p:nvPr/>
        </p:nvSpPr>
        <p:spPr>
          <a:xfrm>
            <a:off x="2036254" y="1732458"/>
            <a:ext cx="1828799" cy="400110"/>
          </a:xfrm>
          <a:prstGeom prst="rect">
            <a:avLst/>
          </a:prstGeom>
          <a:solidFill>
            <a:schemeClr val="accent4">
              <a:lumMod val="40000"/>
              <a:lumOff val="60000"/>
            </a:schemeClr>
          </a:solidFill>
        </p:spPr>
        <p:txBody>
          <a:bodyPr wrap="square" rtlCol="0">
            <a:spAutoFit/>
          </a:bodyPr>
          <a:lstStyle/>
          <a:p>
            <a:r>
              <a:rPr lang="en-US" sz="2000" b="1" dirty="0"/>
              <a:t>Concave Mirror</a:t>
            </a:r>
          </a:p>
        </p:txBody>
      </p:sp>
      <p:sp>
        <p:nvSpPr>
          <p:cNvPr id="72" name="TextBox 71"/>
          <p:cNvSpPr txBox="1"/>
          <p:nvPr/>
        </p:nvSpPr>
        <p:spPr>
          <a:xfrm>
            <a:off x="10185462" y="3922292"/>
            <a:ext cx="1655241" cy="400110"/>
          </a:xfrm>
          <a:prstGeom prst="rect">
            <a:avLst/>
          </a:prstGeom>
          <a:solidFill>
            <a:schemeClr val="accent4">
              <a:lumMod val="40000"/>
              <a:lumOff val="60000"/>
            </a:schemeClr>
          </a:solidFill>
        </p:spPr>
        <p:txBody>
          <a:bodyPr wrap="square" rtlCol="0">
            <a:spAutoFit/>
          </a:bodyPr>
          <a:lstStyle/>
          <a:p>
            <a:r>
              <a:rPr lang="en-US" sz="2000" b="1" dirty="0"/>
              <a:t>Pump Beam</a:t>
            </a:r>
          </a:p>
        </p:txBody>
      </p:sp>
      <p:sp>
        <p:nvSpPr>
          <p:cNvPr id="73" name="TextBox 72"/>
          <p:cNvSpPr txBox="1"/>
          <p:nvPr/>
        </p:nvSpPr>
        <p:spPr>
          <a:xfrm>
            <a:off x="6844556" y="3818970"/>
            <a:ext cx="1049784" cy="400110"/>
          </a:xfrm>
          <a:prstGeom prst="rect">
            <a:avLst/>
          </a:prstGeom>
          <a:solidFill>
            <a:schemeClr val="accent4">
              <a:lumMod val="40000"/>
              <a:lumOff val="60000"/>
            </a:schemeClr>
          </a:solidFill>
        </p:spPr>
        <p:txBody>
          <a:bodyPr wrap="square" rtlCol="0">
            <a:spAutoFit/>
          </a:bodyPr>
          <a:lstStyle/>
          <a:p>
            <a:r>
              <a:rPr lang="en-US" sz="2000" b="1" dirty="0"/>
              <a:t>Crystal</a:t>
            </a:r>
          </a:p>
        </p:txBody>
      </p:sp>
      <p:sp>
        <p:nvSpPr>
          <p:cNvPr id="74" name="TextBox 73"/>
          <p:cNvSpPr txBox="1"/>
          <p:nvPr/>
        </p:nvSpPr>
        <p:spPr>
          <a:xfrm>
            <a:off x="5934633" y="893931"/>
            <a:ext cx="1738105" cy="400110"/>
          </a:xfrm>
          <a:prstGeom prst="rect">
            <a:avLst/>
          </a:prstGeom>
          <a:solidFill>
            <a:schemeClr val="accent4">
              <a:lumMod val="40000"/>
              <a:lumOff val="60000"/>
            </a:schemeClr>
          </a:solidFill>
        </p:spPr>
        <p:txBody>
          <a:bodyPr wrap="none" rtlCol="0">
            <a:spAutoFit/>
          </a:bodyPr>
          <a:lstStyle/>
          <a:p>
            <a:r>
              <a:rPr lang="en-US" sz="2000" b="1" dirty="0"/>
              <a:t>Retro reflector</a:t>
            </a:r>
          </a:p>
        </p:txBody>
      </p:sp>
      <p:sp>
        <p:nvSpPr>
          <p:cNvPr id="75" name="TextBox 74"/>
          <p:cNvSpPr txBox="1"/>
          <p:nvPr/>
        </p:nvSpPr>
        <p:spPr>
          <a:xfrm>
            <a:off x="5077401" y="4459392"/>
            <a:ext cx="880434" cy="400110"/>
          </a:xfrm>
          <a:prstGeom prst="rect">
            <a:avLst/>
          </a:prstGeom>
          <a:solidFill>
            <a:schemeClr val="accent4">
              <a:lumMod val="40000"/>
              <a:lumOff val="60000"/>
            </a:schemeClr>
          </a:solidFill>
        </p:spPr>
        <p:txBody>
          <a:bodyPr wrap="none" rtlCol="0">
            <a:spAutoFit/>
          </a:bodyPr>
          <a:lstStyle/>
          <a:p>
            <a:r>
              <a:rPr lang="en-US" sz="2000" b="1" dirty="0"/>
              <a:t>Mirror</a:t>
            </a:r>
          </a:p>
        </p:txBody>
      </p:sp>
      <p:grpSp>
        <p:nvGrpSpPr>
          <p:cNvPr id="77" name="Group 76"/>
          <p:cNvGrpSpPr/>
          <p:nvPr/>
        </p:nvGrpSpPr>
        <p:grpSpPr>
          <a:xfrm>
            <a:off x="3481240" y="5162579"/>
            <a:ext cx="1946354" cy="765621"/>
            <a:chOff x="1221443" y="4834700"/>
            <a:chExt cx="1946354" cy="765621"/>
          </a:xfrm>
        </p:grpSpPr>
        <p:sp>
          <p:nvSpPr>
            <p:cNvPr id="61" name="Flowchart: Process 60"/>
            <p:cNvSpPr/>
            <p:nvPr/>
          </p:nvSpPr>
          <p:spPr>
            <a:xfrm rot="1774308">
              <a:off x="1221443" y="4834700"/>
              <a:ext cx="1946354" cy="765621"/>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extBox 75"/>
            <p:cNvSpPr txBox="1"/>
            <p:nvPr/>
          </p:nvSpPr>
          <p:spPr>
            <a:xfrm rot="1740000">
              <a:off x="1259977" y="4947862"/>
              <a:ext cx="1876982" cy="523220"/>
            </a:xfrm>
            <a:prstGeom prst="rect">
              <a:avLst/>
            </a:prstGeom>
            <a:solidFill>
              <a:schemeClr val="accent4">
                <a:lumMod val="40000"/>
                <a:lumOff val="60000"/>
              </a:schemeClr>
            </a:solidFill>
          </p:spPr>
          <p:txBody>
            <a:bodyPr wrap="square" rtlCol="0">
              <a:spAutoFit/>
            </a:bodyPr>
            <a:lstStyle/>
            <a:p>
              <a:r>
                <a:rPr lang="en-US" sz="2800" b="1" dirty="0" err="1"/>
                <a:t>Pockels</a:t>
              </a:r>
              <a:r>
                <a:rPr lang="en-US" sz="2800" b="1" dirty="0"/>
                <a:t> cell</a:t>
              </a:r>
            </a:p>
          </p:txBody>
        </p:sp>
      </p:grpSp>
      <p:sp>
        <p:nvSpPr>
          <p:cNvPr id="82" name="Rectangle 81"/>
          <p:cNvSpPr/>
          <p:nvPr/>
        </p:nvSpPr>
        <p:spPr>
          <a:xfrm>
            <a:off x="2805956" y="2230438"/>
            <a:ext cx="301686" cy="369332"/>
          </a:xfrm>
          <a:prstGeom prst="rect">
            <a:avLst/>
          </a:prstGeom>
        </p:spPr>
        <p:txBody>
          <a:bodyPr wrap="none">
            <a:spAutoFit/>
          </a:bodyPr>
          <a:lstStyle/>
          <a:p>
            <a:r>
              <a:rPr lang="en-US" b="1" dirty="0"/>
              <a:t>3</a:t>
            </a:r>
          </a:p>
        </p:txBody>
      </p:sp>
      <p:sp>
        <p:nvSpPr>
          <p:cNvPr id="83" name="Rectangle 82"/>
          <p:cNvSpPr/>
          <p:nvPr/>
        </p:nvSpPr>
        <p:spPr>
          <a:xfrm>
            <a:off x="2729756" y="2707869"/>
            <a:ext cx="301686" cy="369332"/>
          </a:xfrm>
          <a:prstGeom prst="rect">
            <a:avLst/>
          </a:prstGeom>
        </p:spPr>
        <p:txBody>
          <a:bodyPr wrap="none">
            <a:spAutoFit/>
          </a:bodyPr>
          <a:lstStyle/>
          <a:p>
            <a:r>
              <a:rPr lang="en-US" b="1" dirty="0"/>
              <a:t>2</a:t>
            </a:r>
          </a:p>
        </p:txBody>
      </p:sp>
      <p:sp>
        <p:nvSpPr>
          <p:cNvPr id="84" name="Rectangle 83"/>
          <p:cNvSpPr/>
          <p:nvPr/>
        </p:nvSpPr>
        <p:spPr>
          <a:xfrm>
            <a:off x="2751022" y="2501570"/>
            <a:ext cx="301686" cy="369332"/>
          </a:xfrm>
          <a:prstGeom prst="rect">
            <a:avLst/>
          </a:prstGeom>
        </p:spPr>
        <p:txBody>
          <a:bodyPr wrap="square">
            <a:spAutoFit/>
          </a:bodyPr>
          <a:lstStyle/>
          <a:p>
            <a:r>
              <a:rPr lang="en-US" b="1" dirty="0"/>
              <a:t>1</a:t>
            </a:r>
          </a:p>
        </p:txBody>
      </p:sp>
      <p:sp>
        <p:nvSpPr>
          <p:cNvPr id="85" name="Rectangle 84"/>
          <p:cNvSpPr/>
          <p:nvPr/>
        </p:nvSpPr>
        <p:spPr>
          <a:xfrm>
            <a:off x="2664189" y="2970137"/>
            <a:ext cx="301686" cy="369332"/>
          </a:xfrm>
          <a:prstGeom prst="rect">
            <a:avLst/>
          </a:prstGeom>
        </p:spPr>
        <p:txBody>
          <a:bodyPr wrap="none">
            <a:spAutoFit/>
          </a:bodyPr>
          <a:lstStyle/>
          <a:p>
            <a:r>
              <a:rPr lang="en-US" b="1" dirty="0"/>
              <a:t>4</a:t>
            </a:r>
          </a:p>
        </p:txBody>
      </p:sp>
      <p:sp>
        <p:nvSpPr>
          <p:cNvPr id="44" name="Rectangle 43"/>
          <p:cNvSpPr/>
          <p:nvPr/>
        </p:nvSpPr>
        <p:spPr>
          <a:xfrm>
            <a:off x="9286070" y="3111904"/>
            <a:ext cx="301686" cy="369332"/>
          </a:xfrm>
          <a:prstGeom prst="rect">
            <a:avLst/>
          </a:prstGeom>
        </p:spPr>
        <p:txBody>
          <a:bodyPr wrap="none">
            <a:spAutoFit/>
          </a:bodyPr>
          <a:lstStyle/>
          <a:p>
            <a:r>
              <a:rPr lang="en-US" b="1" dirty="0"/>
              <a:t>4</a:t>
            </a:r>
          </a:p>
        </p:txBody>
      </p:sp>
      <p:sp>
        <p:nvSpPr>
          <p:cNvPr id="45" name="Rectangle 44"/>
          <p:cNvSpPr/>
          <p:nvPr/>
        </p:nvSpPr>
        <p:spPr>
          <a:xfrm>
            <a:off x="9795090" y="3535436"/>
            <a:ext cx="301686" cy="369332"/>
          </a:xfrm>
          <a:prstGeom prst="rect">
            <a:avLst/>
          </a:prstGeom>
        </p:spPr>
        <p:txBody>
          <a:bodyPr wrap="none">
            <a:spAutoFit/>
          </a:bodyPr>
          <a:lstStyle/>
          <a:p>
            <a:r>
              <a:rPr lang="en-US" b="1" dirty="0"/>
              <a:t>3</a:t>
            </a:r>
          </a:p>
        </p:txBody>
      </p:sp>
      <p:sp>
        <p:nvSpPr>
          <p:cNvPr id="46" name="Rectangle 45"/>
          <p:cNvSpPr/>
          <p:nvPr/>
        </p:nvSpPr>
        <p:spPr>
          <a:xfrm>
            <a:off x="9424723" y="3220003"/>
            <a:ext cx="301686" cy="369332"/>
          </a:xfrm>
          <a:prstGeom prst="rect">
            <a:avLst/>
          </a:prstGeom>
        </p:spPr>
        <p:txBody>
          <a:bodyPr wrap="none">
            <a:spAutoFit/>
          </a:bodyPr>
          <a:lstStyle/>
          <a:p>
            <a:r>
              <a:rPr lang="en-US" b="1" dirty="0"/>
              <a:t>2</a:t>
            </a:r>
          </a:p>
        </p:txBody>
      </p:sp>
      <p:sp>
        <p:nvSpPr>
          <p:cNvPr id="48" name="Rectangle 47"/>
          <p:cNvSpPr/>
          <p:nvPr/>
        </p:nvSpPr>
        <p:spPr>
          <a:xfrm>
            <a:off x="9610791" y="3373438"/>
            <a:ext cx="301686" cy="369332"/>
          </a:xfrm>
          <a:prstGeom prst="rect">
            <a:avLst/>
          </a:prstGeom>
        </p:spPr>
        <p:txBody>
          <a:bodyPr wrap="none">
            <a:spAutoFit/>
          </a:bodyPr>
          <a:lstStyle/>
          <a:p>
            <a:r>
              <a:rPr lang="en-US" b="1" dirty="0"/>
              <a:t>1</a:t>
            </a:r>
          </a:p>
        </p:txBody>
      </p:sp>
      <p:sp>
        <p:nvSpPr>
          <p:cNvPr id="50" name="TextBox 3">
            <a:extLst>
              <a:ext uri="{FF2B5EF4-FFF2-40B4-BE49-F238E27FC236}">
                <a16:creationId xmlns:a16="http://schemas.microsoft.com/office/drawing/2014/main" id="{54148B11-E2AC-4ABF-8EEB-F1A1382DF8A4}"/>
              </a:ext>
            </a:extLst>
          </p:cNvPr>
          <p:cNvSpPr txBox="1"/>
          <p:nvPr/>
        </p:nvSpPr>
        <p:spPr>
          <a:xfrm>
            <a:off x="248016" y="260809"/>
            <a:ext cx="2253137" cy="600164"/>
          </a:xfrm>
          <a:prstGeom prst="rect">
            <a:avLst/>
          </a:prstGeom>
          <a:solidFill>
            <a:schemeClr val="accent6">
              <a:lumMod val="40000"/>
              <a:lumOff val="60000"/>
            </a:schemeClr>
          </a:solidFill>
          <a:ln w="57150">
            <a:solidFill>
              <a:srgbClr val="00B0F0"/>
            </a:solidFill>
          </a:ln>
          <a:effectLst>
            <a:glow rad="139700">
              <a:schemeClr val="accent2">
                <a:satMod val="175000"/>
                <a:alpha val="40000"/>
              </a:schemeClr>
            </a:glow>
            <a:innerShdw blurRad="63500" dist="50800" dir="5400000">
              <a:prstClr val="black">
                <a:alpha val="50000"/>
              </a:prstClr>
            </a:innerShdw>
          </a:effectLst>
          <a:scene3d>
            <a:camera prst="orthographicFront"/>
            <a:lightRig rig="threePt" dir="t"/>
          </a:scene3d>
          <a:sp3d>
            <a:bevelT w="101600" prst="riblet"/>
          </a:sp3d>
        </p:spPr>
        <p:txBody>
          <a:bodyPr wrap="square" rtlCol="1">
            <a:spAutoFit/>
          </a:bodyPr>
          <a:ls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lnSpc>
                <a:spcPct val="150000"/>
              </a:lnSpc>
            </a:pPr>
            <a:r>
              <a:rPr lang="en-US" sz="2400" b="1" dirty="0">
                <a:solidFill>
                  <a:srgbClr val="C00000"/>
                </a:solidFill>
                <a:cs typeface="B Nazanin" panose="00000400000000000000" pitchFamily="2" charset="-78"/>
              </a:rPr>
              <a:t>1</a:t>
            </a:r>
            <a:r>
              <a:rPr lang="en-US" sz="2400" b="1" baseline="30000" dirty="0">
                <a:solidFill>
                  <a:srgbClr val="C00000"/>
                </a:solidFill>
                <a:cs typeface="B Nazanin" panose="00000400000000000000" pitchFamily="2" charset="-78"/>
              </a:rPr>
              <a:t>st</a:t>
            </a:r>
            <a:r>
              <a:rPr lang="en-US" sz="2400" b="1" dirty="0">
                <a:solidFill>
                  <a:srgbClr val="C00000"/>
                </a:solidFill>
                <a:cs typeface="B Nazanin" panose="00000400000000000000" pitchFamily="2" charset="-78"/>
              </a:rPr>
              <a:t> to 4</a:t>
            </a:r>
            <a:r>
              <a:rPr lang="en-US" sz="2400" b="1" baseline="30000" dirty="0">
                <a:solidFill>
                  <a:srgbClr val="C00000"/>
                </a:solidFill>
                <a:cs typeface="B Nazanin" panose="00000400000000000000" pitchFamily="2" charset="-78"/>
              </a:rPr>
              <a:t>th</a:t>
            </a:r>
            <a:r>
              <a:rPr lang="en-US" sz="2400" b="1" dirty="0">
                <a:solidFill>
                  <a:srgbClr val="C00000"/>
                </a:solidFill>
                <a:cs typeface="B Nazanin" panose="00000400000000000000" pitchFamily="2" charset="-78"/>
              </a:rPr>
              <a:t> pass</a:t>
            </a:r>
            <a:endParaRPr lang="fa-IR" sz="2400" b="1" dirty="0">
              <a:solidFill>
                <a:srgbClr val="C00000"/>
              </a:solidFill>
              <a:cs typeface="B Nazanin" panose="00000400000000000000" pitchFamily="2" charset="-78"/>
            </a:endParaRPr>
          </a:p>
        </p:txBody>
      </p:sp>
      <p:sp>
        <p:nvSpPr>
          <p:cNvPr id="68" name="TextBox 67"/>
          <p:cNvSpPr txBox="1"/>
          <p:nvPr/>
        </p:nvSpPr>
        <p:spPr>
          <a:xfrm>
            <a:off x="7809134" y="5514385"/>
            <a:ext cx="1370888" cy="400110"/>
          </a:xfrm>
          <a:prstGeom prst="rect">
            <a:avLst/>
          </a:prstGeom>
          <a:solidFill>
            <a:schemeClr val="accent4">
              <a:lumMod val="40000"/>
              <a:lumOff val="60000"/>
            </a:schemeClr>
          </a:solidFill>
        </p:spPr>
        <p:txBody>
          <a:bodyPr wrap="none" rtlCol="0">
            <a:spAutoFit/>
          </a:bodyPr>
          <a:lstStyle/>
          <a:p>
            <a:r>
              <a:rPr lang="en-US" sz="2000" b="1" dirty="0"/>
              <a:t>Seed Beam</a:t>
            </a:r>
          </a:p>
        </p:txBody>
      </p:sp>
    </p:spTree>
    <p:extLst>
      <p:ext uri="{BB962C8B-B14F-4D97-AF65-F5344CB8AC3E}">
        <p14:creationId xmlns:p14="http://schemas.microsoft.com/office/powerpoint/2010/main" val="375734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right)">
                                      <p:cBhvr>
                                        <p:cTn id="7" dur="1000"/>
                                        <p:tgtEl>
                                          <p:spTgt spid="6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wipe(right)">
                                      <p:cBhvr>
                                        <p:cTn id="13" dur="500"/>
                                        <p:tgtEl>
                                          <p:spTgt spid="6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1000"/>
                                        <p:tgtEl>
                                          <p:spTgt spid="8"/>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84"/>
                                        </p:tgtEl>
                                        <p:attrNameLst>
                                          <p:attrName>style.visibility</p:attrName>
                                        </p:attrNameLst>
                                      </p:cBhvr>
                                      <p:to>
                                        <p:strVal val="visible"/>
                                      </p:to>
                                    </p:se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1000"/>
                                        <p:tgtEl>
                                          <p:spTgt spid="10"/>
                                        </p:tgtEl>
                                      </p:cBhvr>
                                    </p:animEffect>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par>
                          <p:cTn id="31" fill="hold">
                            <p:stCondLst>
                              <p:cond delay="2000"/>
                            </p:stCondLst>
                            <p:childTnLst>
                              <p:par>
                                <p:cTn id="32" presetID="22" presetClass="entr" presetSubtype="4"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1000"/>
                                        <p:tgtEl>
                                          <p:spTgt spid="18"/>
                                        </p:tgtEl>
                                      </p:cBhvr>
                                    </p:animEffect>
                                  </p:childTnLst>
                                </p:cTn>
                              </p:par>
                            </p:childTnLst>
                          </p:cTn>
                        </p:par>
                        <p:par>
                          <p:cTn id="35" fill="hold">
                            <p:stCondLst>
                              <p:cond delay="3000"/>
                            </p:stCondLst>
                            <p:childTnLst>
                              <p:par>
                                <p:cTn id="36" presetID="22" presetClass="entr" presetSubtype="4"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1000"/>
                                        <p:tgtEl>
                                          <p:spTgt spid="20"/>
                                        </p:tgtEl>
                                      </p:cBhvr>
                                    </p:animEffect>
                                  </p:childTnLst>
                                </p:cTn>
                              </p:par>
                            </p:childTnLst>
                          </p:cTn>
                        </p:par>
                        <p:par>
                          <p:cTn id="39" fill="hold">
                            <p:stCondLst>
                              <p:cond delay="4000"/>
                            </p:stCondLst>
                            <p:childTnLst>
                              <p:par>
                                <p:cTn id="40" presetID="22" presetClass="entr" presetSubtype="1"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up)">
                                      <p:cBhvr>
                                        <p:cTn id="42" dur="1000"/>
                                        <p:tgtEl>
                                          <p:spTgt spid="22"/>
                                        </p:tgtEl>
                                      </p:cBhvr>
                                    </p:animEffect>
                                  </p:childTnLst>
                                </p:cTn>
                              </p:par>
                            </p:childTnLst>
                          </p:cTn>
                        </p:par>
                        <p:par>
                          <p:cTn id="43" fill="hold">
                            <p:stCondLst>
                              <p:cond delay="5000"/>
                            </p:stCondLst>
                            <p:childTnLst>
                              <p:par>
                                <p:cTn id="44" presetID="1" presetClass="entr" presetSubtype="0" fill="hold" grpId="0" nodeType="afterEffect">
                                  <p:stCondLst>
                                    <p:cond delay="0"/>
                                  </p:stCondLst>
                                  <p:childTnLst>
                                    <p:set>
                                      <p:cBhvr>
                                        <p:cTn id="45" dur="1" fill="hold">
                                          <p:stCondLst>
                                            <p:cond delay="0"/>
                                          </p:stCondLst>
                                        </p:cTn>
                                        <p:tgtEl>
                                          <p:spTgt spid="46"/>
                                        </p:tgtEl>
                                        <p:attrNameLst>
                                          <p:attrName>style.visibility</p:attrName>
                                        </p:attrNameLst>
                                      </p:cBhvr>
                                      <p:to>
                                        <p:strVal val="visible"/>
                                      </p:to>
                                    </p:set>
                                  </p:childTnLst>
                                </p:cTn>
                              </p:par>
                            </p:childTnLst>
                          </p:cTn>
                        </p:par>
                        <p:par>
                          <p:cTn id="46" fill="hold">
                            <p:stCondLst>
                              <p:cond delay="5000"/>
                            </p:stCondLst>
                            <p:childTnLst>
                              <p:par>
                                <p:cTn id="47" presetID="22" presetClass="entr" presetSubtype="4"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down)">
                                      <p:cBhvr>
                                        <p:cTn id="49" dur="1000"/>
                                        <p:tgtEl>
                                          <p:spTgt spid="24"/>
                                        </p:tgtEl>
                                      </p:cBhvr>
                                    </p:animEffect>
                                  </p:childTnLst>
                                </p:cTn>
                              </p:par>
                            </p:childTnLst>
                          </p:cTn>
                        </p:par>
                        <p:par>
                          <p:cTn id="50" fill="hold">
                            <p:stCondLst>
                              <p:cond delay="6000"/>
                            </p:stCondLst>
                            <p:childTnLst>
                              <p:par>
                                <p:cTn id="51" presetID="1" presetClass="entr" presetSubtype="0" fill="hold" grpId="0" nodeType="afterEffect">
                                  <p:stCondLst>
                                    <p:cond delay="0"/>
                                  </p:stCondLst>
                                  <p:childTnLst>
                                    <p:set>
                                      <p:cBhvr>
                                        <p:cTn id="52" dur="1" fill="hold">
                                          <p:stCondLst>
                                            <p:cond delay="0"/>
                                          </p:stCondLst>
                                        </p:cTn>
                                        <p:tgtEl>
                                          <p:spTgt spid="83"/>
                                        </p:tgtEl>
                                        <p:attrNameLst>
                                          <p:attrName>style.visibility</p:attrName>
                                        </p:attrNameLst>
                                      </p:cBhvr>
                                      <p:to>
                                        <p:strVal val="visible"/>
                                      </p:to>
                                    </p:set>
                                  </p:childTnLst>
                                </p:cTn>
                              </p:par>
                            </p:childTnLst>
                          </p:cTn>
                        </p:par>
                        <p:par>
                          <p:cTn id="53" fill="hold">
                            <p:stCondLst>
                              <p:cond delay="6000"/>
                            </p:stCondLst>
                            <p:childTnLst>
                              <p:par>
                                <p:cTn id="54" presetID="22" presetClass="entr" presetSubtype="1" fill="hold" nodeType="after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wipe(up)">
                                      <p:cBhvr>
                                        <p:cTn id="56" dur="1000"/>
                                        <p:tgtEl>
                                          <p:spTgt spid="39"/>
                                        </p:tgtEl>
                                      </p:cBhvr>
                                    </p:animEffect>
                                  </p:childTnLst>
                                </p:cTn>
                              </p:par>
                            </p:childTnLst>
                          </p:cTn>
                        </p:par>
                        <p:par>
                          <p:cTn id="57" fill="hold">
                            <p:stCondLst>
                              <p:cond delay="7000"/>
                            </p:stCondLst>
                            <p:childTnLst>
                              <p:par>
                                <p:cTn id="58" presetID="22" presetClass="entr" presetSubtype="4" fill="hold" nodeType="after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wipe(down)">
                                      <p:cBhvr>
                                        <p:cTn id="60" dur="1000"/>
                                        <p:tgtEl>
                                          <p:spTgt spid="41"/>
                                        </p:tgtEl>
                                      </p:cBhvr>
                                    </p:animEffect>
                                  </p:childTnLst>
                                </p:cTn>
                              </p:par>
                            </p:childTnLst>
                          </p:cTn>
                        </p:par>
                        <p:par>
                          <p:cTn id="61" fill="hold">
                            <p:stCondLst>
                              <p:cond delay="8000"/>
                            </p:stCondLst>
                            <p:childTnLst>
                              <p:par>
                                <p:cTn id="62" presetID="22" presetClass="entr" presetSubtype="4" fill="hold" nodeType="after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wipe(down)">
                                      <p:cBhvr>
                                        <p:cTn id="64" dur="1000"/>
                                        <p:tgtEl>
                                          <p:spTgt spid="43"/>
                                        </p:tgtEl>
                                      </p:cBhvr>
                                    </p:animEffect>
                                  </p:childTnLst>
                                </p:cTn>
                              </p:par>
                            </p:childTnLst>
                          </p:cTn>
                        </p:par>
                        <p:par>
                          <p:cTn id="65" fill="hold">
                            <p:stCondLst>
                              <p:cond delay="9000"/>
                            </p:stCondLst>
                            <p:childTnLst>
                              <p:par>
                                <p:cTn id="66" presetID="1" presetClass="entr" presetSubtype="0" fill="hold" grpId="0" nodeType="afterEffect">
                                  <p:stCondLst>
                                    <p:cond delay="0"/>
                                  </p:stCondLst>
                                  <p:childTnLst>
                                    <p:set>
                                      <p:cBhvr>
                                        <p:cTn id="67" dur="1" fill="hold">
                                          <p:stCondLst>
                                            <p:cond delay="0"/>
                                          </p:stCondLst>
                                        </p:cTn>
                                        <p:tgtEl>
                                          <p:spTgt spid="82"/>
                                        </p:tgtEl>
                                        <p:attrNameLst>
                                          <p:attrName>style.visibility</p:attrName>
                                        </p:attrNameLst>
                                      </p:cBhvr>
                                      <p:to>
                                        <p:strVal val="visible"/>
                                      </p:to>
                                    </p:set>
                                  </p:childTnLst>
                                </p:cTn>
                              </p:par>
                            </p:childTnLst>
                          </p:cTn>
                        </p:par>
                        <p:par>
                          <p:cTn id="68" fill="hold">
                            <p:stCondLst>
                              <p:cond delay="9000"/>
                            </p:stCondLst>
                            <p:childTnLst>
                              <p:par>
                                <p:cTn id="69" presetID="22" presetClass="entr" presetSubtype="1" fill="hold" nodeType="after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wipe(up)">
                                      <p:cBhvr>
                                        <p:cTn id="71" dur="1000"/>
                                        <p:tgtEl>
                                          <p:spTgt spid="47"/>
                                        </p:tgtEl>
                                      </p:cBhvr>
                                    </p:animEffect>
                                  </p:childTnLst>
                                </p:cTn>
                              </p:par>
                            </p:childTnLst>
                          </p:cTn>
                        </p:par>
                        <p:par>
                          <p:cTn id="72" fill="hold">
                            <p:stCondLst>
                              <p:cond delay="10000"/>
                            </p:stCondLst>
                            <p:childTnLst>
                              <p:par>
                                <p:cTn id="73" presetID="1" presetClass="entr" presetSubtype="0" fill="hold" grpId="0" nodeType="after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par>
                          <p:cTn id="75" fill="hold">
                            <p:stCondLst>
                              <p:cond delay="10000"/>
                            </p:stCondLst>
                            <p:childTnLst>
                              <p:par>
                                <p:cTn id="76" presetID="22" presetClass="entr" presetSubtype="4" fill="hold" nodeType="after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wipe(down)">
                                      <p:cBhvr>
                                        <p:cTn id="78" dur="1000"/>
                                        <p:tgtEl>
                                          <p:spTgt spid="49"/>
                                        </p:tgtEl>
                                      </p:cBhvr>
                                    </p:animEffect>
                                  </p:childTnLst>
                                </p:cTn>
                              </p:par>
                            </p:childTnLst>
                          </p:cTn>
                        </p:par>
                        <p:par>
                          <p:cTn id="79" fill="hold">
                            <p:stCondLst>
                              <p:cond delay="11000"/>
                            </p:stCondLst>
                            <p:childTnLst>
                              <p:par>
                                <p:cTn id="80" presetID="22" presetClass="entr" presetSubtype="4" fill="hold" nodeType="after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wipe(down)">
                                      <p:cBhvr>
                                        <p:cTn id="82" dur="1000"/>
                                        <p:tgtEl>
                                          <p:spTgt spid="51"/>
                                        </p:tgtEl>
                                      </p:cBhvr>
                                    </p:animEffect>
                                  </p:childTnLst>
                                </p:cTn>
                              </p:par>
                            </p:childTnLst>
                          </p:cTn>
                        </p:par>
                        <p:par>
                          <p:cTn id="83" fill="hold">
                            <p:stCondLst>
                              <p:cond delay="12000"/>
                            </p:stCondLst>
                            <p:childTnLst>
                              <p:par>
                                <p:cTn id="84" presetID="22" presetClass="entr" presetSubtype="1" fill="hold" nodeType="after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wipe(up)">
                                      <p:cBhvr>
                                        <p:cTn id="86" dur="1000"/>
                                        <p:tgtEl>
                                          <p:spTgt spid="53"/>
                                        </p:tgtEl>
                                      </p:cBhvr>
                                    </p:animEffect>
                                  </p:childTnLst>
                                </p:cTn>
                              </p:par>
                            </p:childTnLst>
                          </p:cTn>
                        </p:par>
                        <p:par>
                          <p:cTn id="87" fill="hold">
                            <p:stCondLst>
                              <p:cond delay="13000"/>
                            </p:stCondLst>
                            <p:childTnLst>
                              <p:par>
                                <p:cTn id="88" presetID="1" presetClass="entr" presetSubtype="0" fill="hold" grpId="0" nodeType="afterEffect">
                                  <p:stCondLst>
                                    <p:cond delay="0"/>
                                  </p:stCondLst>
                                  <p:childTnLst>
                                    <p:set>
                                      <p:cBhvr>
                                        <p:cTn id="89" dur="1" fill="hold">
                                          <p:stCondLst>
                                            <p:cond delay="0"/>
                                          </p:stCondLst>
                                        </p:cTn>
                                        <p:tgtEl>
                                          <p:spTgt spid="44"/>
                                        </p:tgtEl>
                                        <p:attrNameLst>
                                          <p:attrName>style.visibility</p:attrName>
                                        </p:attrNameLst>
                                      </p:cBhvr>
                                      <p:to>
                                        <p:strVal val="visible"/>
                                      </p:to>
                                    </p:set>
                                  </p:childTnLst>
                                </p:cTn>
                              </p:par>
                            </p:childTnLst>
                          </p:cTn>
                        </p:par>
                        <p:par>
                          <p:cTn id="90" fill="hold">
                            <p:stCondLst>
                              <p:cond delay="13000"/>
                            </p:stCondLst>
                            <p:childTnLst>
                              <p:par>
                                <p:cTn id="91" presetID="22" presetClass="entr" presetSubtype="4" fill="hold" nodeType="afterEffect">
                                  <p:stCondLst>
                                    <p:cond delay="0"/>
                                  </p:stCondLst>
                                  <p:childTnLst>
                                    <p:set>
                                      <p:cBhvr>
                                        <p:cTn id="92" dur="1" fill="hold">
                                          <p:stCondLst>
                                            <p:cond delay="0"/>
                                          </p:stCondLst>
                                        </p:cTn>
                                        <p:tgtEl>
                                          <p:spTgt spid="55"/>
                                        </p:tgtEl>
                                        <p:attrNameLst>
                                          <p:attrName>style.visibility</p:attrName>
                                        </p:attrNameLst>
                                      </p:cBhvr>
                                      <p:to>
                                        <p:strVal val="visible"/>
                                      </p:to>
                                    </p:set>
                                    <p:animEffect transition="in" filter="wipe(down)">
                                      <p:cBhvr>
                                        <p:cTn id="93" dur="1000"/>
                                        <p:tgtEl>
                                          <p:spTgt spid="55"/>
                                        </p:tgtEl>
                                      </p:cBhvr>
                                    </p:animEffect>
                                  </p:childTnLst>
                                </p:cTn>
                              </p:par>
                            </p:childTnLst>
                          </p:cTn>
                        </p:par>
                        <p:par>
                          <p:cTn id="94" fill="hold">
                            <p:stCondLst>
                              <p:cond delay="14000"/>
                            </p:stCondLst>
                            <p:childTnLst>
                              <p:par>
                                <p:cTn id="95" presetID="1" presetClass="entr" presetSubtype="0" fill="hold" grpId="0" nodeType="afterEffect">
                                  <p:stCondLst>
                                    <p:cond delay="0"/>
                                  </p:stCondLst>
                                  <p:childTnLst>
                                    <p:set>
                                      <p:cBhvr>
                                        <p:cTn id="96" dur="1" fill="hold">
                                          <p:stCondLst>
                                            <p:cond delay="0"/>
                                          </p:stCondLst>
                                        </p:cTn>
                                        <p:tgtEl>
                                          <p:spTgt spid="85"/>
                                        </p:tgtEl>
                                        <p:attrNameLst>
                                          <p:attrName>style.visibility</p:attrName>
                                        </p:attrNameLst>
                                      </p:cBhvr>
                                      <p:to>
                                        <p:strVal val="visible"/>
                                      </p:to>
                                    </p:set>
                                  </p:childTnLst>
                                </p:cTn>
                              </p:par>
                            </p:childTnLst>
                          </p:cTn>
                        </p:par>
                        <p:par>
                          <p:cTn id="97" fill="hold">
                            <p:stCondLst>
                              <p:cond delay="14000"/>
                            </p:stCondLst>
                            <p:childTnLst>
                              <p:par>
                                <p:cTn id="98" presetID="22" presetClass="entr" presetSubtype="1" fill="hold" nodeType="afterEffect">
                                  <p:stCondLst>
                                    <p:cond delay="0"/>
                                  </p:stCondLst>
                                  <p:childTnLst>
                                    <p:set>
                                      <p:cBhvr>
                                        <p:cTn id="99" dur="1" fill="hold">
                                          <p:stCondLst>
                                            <p:cond delay="0"/>
                                          </p:stCondLst>
                                        </p:cTn>
                                        <p:tgtEl>
                                          <p:spTgt spid="57"/>
                                        </p:tgtEl>
                                        <p:attrNameLst>
                                          <p:attrName>style.visibility</p:attrName>
                                        </p:attrNameLst>
                                      </p:cBhvr>
                                      <p:to>
                                        <p:strVal val="visible"/>
                                      </p:to>
                                    </p:set>
                                    <p:animEffect transition="in" filter="wipe(up)">
                                      <p:cBhvr>
                                        <p:cTn id="100" dur="1000"/>
                                        <p:tgtEl>
                                          <p:spTgt spid="57"/>
                                        </p:tgtEl>
                                      </p:cBhvr>
                                    </p:animEffect>
                                  </p:childTnLst>
                                </p:cTn>
                              </p:par>
                            </p:childTnLst>
                          </p:cTn>
                        </p:par>
                        <p:par>
                          <p:cTn id="101" fill="hold">
                            <p:stCondLst>
                              <p:cond delay="15000"/>
                            </p:stCondLst>
                            <p:childTnLst>
                              <p:par>
                                <p:cTn id="102" presetID="22" presetClass="entr" presetSubtype="1" fill="hold" nodeType="afterEffect">
                                  <p:stCondLst>
                                    <p:cond delay="0"/>
                                  </p:stCondLst>
                                  <p:childTnLst>
                                    <p:set>
                                      <p:cBhvr>
                                        <p:cTn id="103" dur="1" fill="hold">
                                          <p:stCondLst>
                                            <p:cond delay="0"/>
                                          </p:stCondLst>
                                        </p:cTn>
                                        <p:tgtEl>
                                          <p:spTgt spid="60"/>
                                        </p:tgtEl>
                                        <p:attrNameLst>
                                          <p:attrName>style.visibility</p:attrName>
                                        </p:attrNameLst>
                                      </p:cBhvr>
                                      <p:to>
                                        <p:strVal val="visible"/>
                                      </p:to>
                                    </p:set>
                                    <p:animEffect transition="in" filter="wipe(up)">
                                      <p:cBhvr>
                                        <p:cTn id="104"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5" grpId="0" animBg="1"/>
      <p:bldP spid="72" grpId="0" animBg="1"/>
      <p:bldP spid="82" grpId="0"/>
      <p:bldP spid="83" grpId="0"/>
      <p:bldP spid="84" grpId="0"/>
      <p:bldP spid="85" grpId="0"/>
      <p:bldP spid="44" grpId="0"/>
      <p:bldP spid="45" grpId="0"/>
      <p:bldP spid="46" grpId="0"/>
      <p:bldP spid="48" grpId="0"/>
      <p:bldP spid="6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18826D-06B6-4746-8611-22AD879C97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0595" y="1462811"/>
            <a:ext cx="5486400" cy="4114800"/>
          </a:xfrm>
          <a:prstGeom prst="rect">
            <a:avLst/>
          </a:prstGeom>
        </p:spPr>
      </p:pic>
      <p:pic>
        <p:nvPicPr>
          <p:cNvPr id="9" name="Picture 8">
            <a:extLst>
              <a:ext uri="{FF2B5EF4-FFF2-40B4-BE49-F238E27FC236}">
                <a16:creationId xmlns:a16="http://schemas.microsoft.com/office/drawing/2014/main" id="{2168713D-8191-4BAF-83D6-037A49107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96" y="1462811"/>
            <a:ext cx="5486400" cy="4114800"/>
          </a:xfrm>
          <a:prstGeom prst="rect">
            <a:avLst/>
          </a:prstGeom>
        </p:spPr>
      </p:pic>
      <p:sp>
        <p:nvSpPr>
          <p:cNvPr id="10" name="TextBox 9">
            <a:extLst>
              <a:ext uri="{FF2B5EF4-FFF2-40B4-BE49-F238E27FC236}">
                <a16:creationId xmlns:a16="http://schemas.microsoft.com/office/drawing/2014/main" id="{4C26A2AD-E188-4542-89DF-FE2EE6167D2A}"/>
              </a:ext>
            </a:extLst>
          </p:cNvPr>
          <p:cNvSpPr txBox="1"/>
          <p:nvPr/>
        </p:nvSpPr>
        <p:spPr>
          <a:xfrm>
            <a:off x="1528281" y="10275"/>
            <a:ext cx="3051425" cy="1429622"/>
          </a:xfrm>
          <a:prstGeom prst="rect">
            <a:avLst/>
          </a:prstGeom>
          <a:noFill/>
        </p:spPr>
        <p:txBody>
          <a:bodyPr wrap="square" rtlCol="0">
            <a:spAutoFit/>
          </a:bodyPr>
          <a:lstStyle/>
          <a:p>
            <a:pPr algn="just" rtl="1">
              <a:lnSpc>
                <a:spcPct val="150000"/>
              </a:lnSpc>
            </a:pPr>
            <a:r>
              <a:rPr lang="fa-IR" sz="2000" dirty="0">
                <a:cs typeface="B Nazanin" panose="00000400000000000000" pitchFamily="2" charset="-78"/>
              </a:rPr>
              <a:t>قطار موج تابش ورودی به امپلیفایر</a:t>
            </a:r>
          </a:p>
          <a:p>
            <a:pPr algn="just" rtl="1">
              <a:lnSpc>
                <a:spcPct val="150000"/>
              </a:lnSpc>
            </a:pPr>
            <a:r>
              <a:rPr lang="fa-IR" sz="2000" dirty="0">
                <a:cs typeface="B Nazanin" panose="00000400000000000000" pitchFamily="2" charset="-78"/>
              </a:rPr>
              <a:t>تکرار پالس 73.85 مگا هرتز</a:t>
            </a:r>
          </a:p>
          <a:p>
            <a:pPr algn="just" rtl="1">
              <a:lnSpc>
                <a:spcPct val="150000"/>
              </a:lnSpc>
            </a:pPr>
            <a:r>
              <a:rPr lang="fa-IR" sz="2000" dirty="0">
                <a:cs typeface="B Nazanin" panose="00000400000000000000" pitchFamily="2" charset="-78"/>
              </a:rPr>
              <a:t>زمان جدایی پالسها  13.54 نانوثانیه</a:t>
            </a:r>
            <a:endParaRPr lang="en-US" sz="2000" dirty="0">
              <a:cs typeface="B Nazanin" panose="00000400000000000000" pitchFamily="2" charset="-78"/>
            </a:endParaRPr>
          </a:p>
        </p:txBody>
      </p:sp>
      <p:sp>
        <p:nvSpPr>
          <p:cNvPr id="11" name="TextBox 10">
            <a:extLst>
              <a:ext uri="{FF2B5EF4-FFF2-40B4-BE49-F238E27FC236}">
                <a16:creationId xmlns:a16="http://schemas.microsoft.com/office/drawing/2014/main" id="{F362C8A6-B56E-4C1A-8A43-9B409EEFFACF}"/>
              </a:ext>
            </a:extLst>
          </p:cNvPr>
          <p:cNvSpPr txBox="1"/>
          <p:nvPr/>
        </p:nvSpPr>
        <p:spPr>
          <a:xfrm>
            <a:off x="7415146" y="573642"/>
            <a:ext cx="3954694" cy="515526"/>
          </a:xfrm>
          <a:prstGeom prst="rect">
            <a:avLst/>
          </a:prstGeom>
          <a:noFill/>
        </p:spPr>
        <p:txBody>
          <a:bodyPr wrap="square" rtlCol="0">
            <a:spAutoFit/>
          </a:bodyPr>
          <a:lstStyle/>
          <a:p>
            <a:pPr algn="just" rtl="1">
              <a:lnSpc>
                <a:spcPct val="150000"/>
              </a:lnSpc>
            </a:pPr>
            <a:r>
              <a:rPr lang="fa-IR" sz="2000" dirty="0">
                <a:cs typeface="B Nazanin" panose="00000400000000000000" pitchFamily="2" charset="-78"/>
              </a:rPr>
              <a:t>قطار موج پس از چهار بار عبور از درون کریستال </a:t>
            </a:r>
          </a:p>
        </p:txBody>
      </p:sp>
      <p:sp>
        <p:nvSpPr>
          <p:cNvPr id="12" name="TextBox 11">
            <a:extLst>
              <a:ext uri="{FF2B5EF4-FFF2-40B4-BE49-F238E27FC236}">
                <a16:creationId xmlns:a16="http://schemas.microsoft.com/office/drawing/2014/main" id="{1A517B9E-98BF-441B-B789-BA0C6049CF47}"/>
              </a:ext>
            </a:extLst>
          </p:cNvPr>
          <p:cNvSpPr txBox="1"/>
          <p:nvPr/>
        </p:nvSpPr>
        <p:spPr>
          <a:xfrm>
            <a:off x="6308333" y="5856270"/>
            <a:ext cx="5688662" cy="515526"/>
          </a:xfrm>
          <a:prstGeom prst="rect">
            <a:avLst/>
          </a:prstGeom>
          <a:noFill/>
        </p:spPr>
        <p:txBody>
          <a:bodyPr wrap="square" rtlCol="0">
            <a:spAutoFit/>
          </a:bodyPr>
          <a:lstStyle/>
          <a:p>
            <a:pPr algn="just" rtl="1">
              <a:lnSpc>
                <a:spcPct val="150000"/>
              </a:lnSpc>
            </a:pPr>
            <a:r>
              <a:rPr lang="fa-IR" sz="2000" dirty="0">
                <a:cs typeface="B Nazanin" panose="00000400000000000000" pitchFamily="2" charset="-78"/>
              </a:rPr>
              <a:t>پوش این سیگنال شکل پالس لیزر پمپ 250 نانوثانیه را نشان می دهد. </a:t>
            </a:r>
            <a:endParaRPr lang="en-US" sz="2000" dirty="0">
              <a:cs typeface="B Nazanin" panose="00000400000000000000" pitchFamily="2" charset="-78"/>
            </a:endParaRPr>
          </a:p>
        </p:txBody>
      </p:sp>
    </p:spTree>
    <p:extLst>
      <p:ext uri="{BB962C8B-B14F-4D97-AF65-F5344CB8AC3E}">
        <p14:creationId xmlns:p14="http://schemas.microsoft.com/office/powerpoint/2010/main" val="3501703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Flowchart: Connector 66"/>
          <p:cNvSpPr/>
          <p:nvPr/>
        </p:nvSpPr>
        <p:spPr>
          <a:xfrm rot="14945750" flipH="1">
            <a:off x="4687827" y="6334280"/>
            <a:ext cx="457200" cy="457200"/>
          </a:xfrm>
          <a:prstGeom prst="flowChartConnector">
            <a:avLst/>
          </a:prstGeom>
          <a:solidFill>
            <a:srgbClr val="FFC000"/>
          </a:solidFill>
          <a:scene3d>
            <a:camera prst="isometricOffAxis2Righ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p:cNvSpPr/>
          <p:nvPr/>
        </p:nvSpPr>
        <p:spPr>
          <a:xfrm rot="619378">
            <a:off x="6682661" y="2559445"/>
            <a:ext cx="586079" cy="947525"/>
          </a:xfrm>
          <a:prstGeom prst="cub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p:cNvSpPr/>
          <p:nvPr/>
        </p:nvSpPr>
        <p:spPr>
          <a:xfrm rot="5520000" flipH="1">
            <a:off x="4489775" y="323745"/>
            <a:ext cx="794736" cy="531921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Isosceles Triangle 64"/>
          <p:cNvSpPr/>
          <p:nvPr/>
        </p:nvSpPr>
        <p:spPr>
          <a:xfrm rot="16440000">
            <a:off x="8459176" y="941999"/>
            <a:ext cx="820810" cy="4497476"/>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Connector 57"/>
          <p:cNvSpPr/>
          <p:nvPr/>
        </p:nvSpPr>
        <p:spPr>
          <a:xfrm rot="9836722">
            <a:off x="5786202" y="4289095"/>
            <a:ext cx="457200" cy="457200"/>
          </a:xfrm>
          <a:prstGeom prst="flowChartConnector">
            <a:avLst/>
          </a:prstGeom>
          <a:solidFill>
            <a:srgbClr val="FFC000"/>
          </a:solidFill>
          <a:scene3d>
            <a:camera prst="isometricOffAxis2Righ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p:cNvSpPr/>
          <p:nvPr/>
        </p:nvSpPr>
        <p:spPr>
          <a:xfrm rot="9836722">
            <a:off x="8865529" y="2553125"/>
            <a:ext cx="1920240" cy="1463040"/>
          </a:xfrm>
          <a:prstGeom prst="flowChartConnector">
            <a:avLst/>
          </a:prstGeom>
          <a:solidFill>
            <a:srgbClr val="FFC000"/>
          </a:solidFill>
          <a:scene3d>
            <a:camera prst="isometricOffAxis2Righ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Connector 2"/>
          <p:cNvSpPr/>
          <p:nvPr/>
        </p:nvSpPr>
        <p:spPr>
          <a:xfrm rot="20466904">
            <a:off x="2306167" y="2027333"/>
            <a:ext cx="1524000" cy="1447800"/>
          </a:xfrm>
          <a:prstGeom prst="flowChartConnector">
            <a:avLst/>
          </a:prstGeom>
          <a:solidFill>
            <a:srgbClr val="FFC000"/>
          </a:solidFill>
          <a:scene3d>
            <a:camera prst="isometricOffAxis2Righ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3173507" y="2895600"/>
            <a:ext cx="6400800" cy="381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15"/>
          <p:cNvGrpSpPr/>
          <p:nvPr/>
        </p:nvGrpSpPr>
        <p:grpSpPr>
          <a:xfrm rot="1800000">
            <a:off x="6526307" y="1295400"/>
            <a:ext cx="533400" cy="838200"/>
            <a:chOff x="4572000" y="1066800"/>
            <a:chExt cx="533400" cy="838200"/>
          </a:xfrm>
        </p:grpSpPr>
        <p:sp>
          <p:nvSpPr>
            <p:cNvPr id="14" name="Right Triangle 13"/>
            <p:cNvSpPr/>
            <p:nvPr/>
          </p:nvSpPr>
          <p:spPr>
            <a:xfrm rot="5400000">
              <a:off x="4610100" y="1028700"/>
              <a:ext cx="457200" cy="5334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p:cNvSpPr/>
            <p:nvPr/>
          </p:nvSpPr>
          <p:spPr>
            <a:xfrm>
              <a:off x="4572000" y="1371600"/>
              <a:ext cx="457200" cy="5334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Arrow Connector 17"/>
          <p:cNvCxnSpPr/>
          <p:nvPr/>
        </p:nvCxnSpPr>
        <p:spPr>
          <a:xfrm flipH="1" flipV="1">
            <a:off x="7059707" y="1524000"/>
            <a:ext cx="2514600" cy="1371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4" idx="5"/>
            <a:endCxn id="15" idx="5"/>
          </p:cNvCxnSpPr>
          <p:nvPr/>
        </p:nvCxnSpPr>
        <p:spPr>
          <a:xfrm flipH="1">
            <a:off x="6683811" y="1549522"/>
            <a:ext cx="204446" cy="27791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302873" y="2690036"/>
            <a:ext cx="2842435" cy="8151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3173507" y="2895600"/>
            <a:ext cx="6705602" cy="30480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6678707" y="1828800"/>
            <a:ext cx="3200400" cy="1371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5880086" y="3488380"/>
            <a:ext cx="228601" cy="533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3160807" y="3073400"/>
            <a:ext cx="27432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3217809" y="3048000"/>
            <a:ext cx="6508899" cy="2126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14" idx="5"/>
          </p:cNvCxnSpPr>
          <p:nvPr/>
        </p:nvCxnSpPr>
        <p:spPr>
          <a:xfrm flipH="1" flipV="1">
            <a:off x="6888257" y="1549522"/>
            <a:ext cx="2838450" cy="149847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6678707" y="1524000"/>
            <a:ext cx="381000" cy="533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6678707" y="2046768"/>
            <a:ext cx="3429000" cy="130603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flipV="1">
            <a:off x="3249707" y="2667000"/>
            <a:ext cx="6781800"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flipV="1">
            <a:off x="3173507" y="3276600"/>
            <a:ext cx="2895600" cy="1219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9087821" y="2020206"/>
            <a:ext cx="1887372" cy="400110"/>
          </a:xfrm>
          <a:prstGeom prst="rect">
            <a:avLst/>
          </a:prstGeom>
          <a:solidFill>
            <a:schemeClr val="accent4">
              <a:lumMod val="40000"/>
              <a:lumOff val="60000"/>
            </a:schemeClr>
          </a:solidFill>
        </p:spPr>
        <p:txBody>
          <a:bodyPr wrap="square" rtlCol="0">
            <a:spAutoFit/>
          </a:bodyPr>
          <a:lstStyle/>
          <a:p>
            <a:r>
              <a:rPr lang="en-US" sz="2000" b="1" dirty="0"/>
              <a:t>Concave Mirror</a:t>
            </a:r>
          </a:p>
        </p:txBody>
      </p:sp>
      <p:sp>
        <p:nvSpPr>
          <p:cNvPr id="71" name="TextBox 70"/>
          <p:cNvSpPr txBox="1"/>
          <p:nvPr/>
        </p:nvSpPr>
        <p:spPr>
          <a:xfrm>
            <a:off x="1995795" y="1581509"/>
            <a:ext cx="1910572" cy="400110"/>
          </a:xfrm>
          <a:prstGeom prst="rect">
            <a:avLst/>
          </a:prstGeom>
          <a:solidFill>
            <a:schemeClr val="accent4">
              <a:lumMod val="40000"/>
              <a:lumOff val="60000"/>
            </a:schemeClr>
          </a:solidFill>
        </p:spPr>
        <p:txBody>
          <a:bodyPr wrap="square" rtlCol="0">
            <a:spAutoFit/>
          </a:bodyPr>
          <a:lstStyle/>
          <a:p>
            <a:r>
              <a:rPr lang="en-US" sz="2000" b="1" dirty="0"/>
              <a:t>Concave Mirror</a:t>
            </a:r>
          </a:p>
        </p:txBody>
      </p:sp>
      <p:sp>
        <p:nvSpPr>
          <p:cNvPr id="72" name="TextBox 71"/>
          <p:cNvSpPr txBox="1"/>
          <p:nvPr/>
        </p:nvSpPr>
        <p:spPr>
          <a:xfrm>
            <a:off x="10325674" y="3821725"/>
            <a:ext cx="1543187" cy="400110"/>
          </a:xfrm>
          <a:prstGeom prst="rect">
            <a:avLst/>
          </a:prstGeom>
          <a:solidFill>
            <a:schemeClr val="accent4">
              <a:lumMod val="40000"/>
              <a:lumOff val="60000"/>
            </a:schemeClr>
          </a:solidFill>
        </p:spPr>
        <p:txBody>
          <a:bodyPr wrap="square" rtlCol="0">
            <a:spAutoFit/>
          </a:bodyPr>
          <a:lstStyle/>
          <a:p>
            <a:r>
              <a:rPr lang="en-US" sz="2000" b="1" dirty="0"/>
              <a:t>Pump Beam</a:t>
            </a:r>
          </a:p>
        </p:txBody>
      </p:sp>
      <p:sp>
        <p:nvSpPr>
          <p:cNvPr id="73" name="TextBox 72"/>
          <p:cNvSpPr txBox="1"/>
          <p:nvPr/>
        </p:nvSpPr>
        <p:spPr>
          <a:xfrm>
            <a:off x="7130502" y="3496141"/>
            <a:ext cx="966909" cy="400110"/>
          </a:xfrm>
          <a:prstGeom prst="rect">
            <a:avLst/>
          </a:prstGeom>
          <a:solidFill>
            <a:schemeClr val="accent4">
              <a:lumMod val="40000"/>
              <a:lumOff val="60000"/>
            </a:schemeClr>
          </a:solidFill>
        </p:spPr>
        <p:txBody>
          <a:bodyPr wrap="square" rtlCol="0">
            <a:spAutoFit/>
          </a:bodyPr>
          <a:lstStyle/>
          <a:p>
            <a:r>
              <a:rPr lang="en-US" sz="2000" b="1" dirty="0"/>
              <a:t>Crystal</a:t>
            </a:r>
          </a:p>
        </p:txBody>
      </p:sp>
      <p:sp>
        <p:nvSpPr>
          <p:cNvPr id="74" name="TextBox 73"/>
          <p:cNvSpPr txBox="1"/>
          <p:nvPr/>
        </p:nvSpPr>
        <p:spPr>
          <a:xfrm>
            <a:off x="6069107" y="763532"/>
            <a:ext cx="1738105" cy="400110"/>
          </a:xfrm>
          <a:prstGeom prst="rect">
            <a:avLst/>
          </a:prstGeom>
          <a:solidFill>
            <a:schemeClr val="accent4">
              <a:lumMod val="40000"/>
              <a:lumOff val="60000"/>
            </a:schemeClr>
          </a:solidFill>
        </p:spPr>
        <p:txBody>
          <a:bodyPr wrap="none" rtlCol="0">
            <a:spAutoFit/>
          </a:bodyPr>
          <a:lstStyle/>
          <a:p>
            <a:r>
              <a:rPr lang="en-US" sz="2000" b="1" dirty="0"/>
              <a:t>Retro reflector</a:t>
            </a:r>
          </a:p>
        </p:txBody>
      </p:sp>
      <p:sp>
        <p:nvSpPr>
          <p:cNvPr id="75" name="TextBox 74"/>
          <p:cNvSpPr txBox="1"/>
          <p:nvPr/>
        </p:nvSpPr>
        <p:spPr>
          <a:xfrm>
            <a:off x="2759114" y="6065178"/>
            <a:ext cx="880434" cy="400110"/>
          </a:xfrm>
          <a:prstGeom prst="rect">
            <a:avLst/>
          </a:prstGeom>
          <a:solidFill>
            <a:schemeClr val="accent4">
              <a:lumMod val="40000"/>
              <a:lumOff val="60000"/>
            </a:schemeClr>
          </a:solidFill>
        </p:spPr>
        <p:txBody>
          <a:bodyPr wrap="none" rtlCol="0">
            <a:spAutoFit/>
          </a:bodyPr>
          <a:lstStyle/>
          <a:p>
            <a:r>
              <a:rPr lang="en-US" sz="2000" b="1" dirty="0"/>
              <a:t>Mirror</a:t>
            </a:r>
          </a:p>
        </p:txBody>
      </p:sp>
      <p:sp>
        <p:nvSpPr>
          <p:cNvPr id="82" name="Rectangle 81"/>
          <p:cNvSpPr/>
          <p:nvPr/>
        </p:nvSpPr>
        <p:spPr>
          <a:xfrm>
            <a:off x="3021107" y="2395868"/>
            <a:ext cx="381000" cy="381000"/>
          </a:xfrm>
          <a:prstGeom prst="rect">
            <a:avLst/>
          </a:prstGeom>
        </p:spPr>
        <p:txBody>
          <a:bodyPr wrap="square">
            <a:spAutoFit/>
          </a:bodyPr>
          <a:lstStyle/>
          <a:p>
            <a:r>
              <a:rPr lang="en-US" b="1" dirty="0"/>
              <a:t>6</a:t>
            </a:r>
          </a:p>
        </p:txBody>
      </p:sp>
      <p:sp>
        <p:nvSpPr>
          <p:cNvPr id="83" name="Rectangle 82"/>
          <p:cNvSpPr/>
          <p:nvPr/>
        </p:nvSpPr>
        <p:spPr>
          <a:xfrm>
            <a:off x="2978955" y="2643965"/>
            <a:ext cx="159919" cy="369332"/>
          </a:xfrm>
          <a:prstGeom prst="rect">
            <a:avLst/>
          </a:prstGeom>
        </p:spPr>
        <p:txBody>
          <a:bodyPr wrap="square">
            <a:spAutoFit/>
          </a:bodyPr>
          <a:lstStyle/>
          <a:p>
            <a:r>
              <a:rPr lang="en-US" b="1" dirty="0"/>
              <a:t>8</a:t>
            </a:r>
          </a:p>
        </p:txBody>
      </p:sp>
      <p:sp>
        <p:nvSpPr>
          <p:cNvPr id="84" name="Rectangle 83"/>
          <p:cNvSpPr/>
          <p:nvPr/>
        </p:nvSpPr>
        <p:spPr>
          <a:xfrm>
            <a:off x="2941557" y="2859972"/>
            <a:ext cx="161688" cy="369332"/>
          </a:xfrm>
          <a:prstGeom prst="rect">
            <a:avLst/>
          </a:prstGeom>
        </p:spPr>
        <p:txBody>
          <a:bodyPr wrap="square">
            <a:spAutoFit/>
          </a:bodyPr>
          <a:lstStyle/>
          <a:p>
            <a:r>
              <a:rPr lang="en-US" b="1" dirty="0"/>
              <a:t>7</a:t>
            </a:r>
          </a:p>
        </p:txBody>
      </p:sp>
      <p:sp>
        <p:nvSpPr>
          <p:cNvPr id="85" name="Rectangle 84"/>
          <p:cNvSpPr/>
          <p:nvPr/>
        </p:nvSpPr>
        <p:spPr>
          <a:xfrm>
            <a:off x="2927999" y="3071752"/>
            <a:ext cx="181185" cy="369332"/>
          </a:xfrm>
          <a:prstGeom prst="rect">
            <a:avLst/>
          </a:prstGeom>
        </p:spPr>
        <p:txBody>
          <a:bodyPr wrap="square">
            <a:spAutoFit/>
          </a:bodyPr>
          <a:lstStyle/>
          <a:p>
            <a:r>
              <a:rPr lang="en-US" b="1" dirty="0"/>
              <a:t>5</a:t>
            </a:r>
          </a:p>
        </p:txBody>
      </p:sp>
      <p:sp>
        <p:nvSpPr>
          <p:cNvPr id="44" name="Rectangle 43"/>
          <p:cNvSpPr/>
          <p:nvPr/>
        </p:nvSpPr>
        <p:spPr>
          <a:xfrm>
            <a:off x="10020874" y="3102934"/>
            <a:ext cx="304800" cy="369332"/>
          </a:xfrm>
          <a:prstGeom prst="rect">
            <a:avLst/>
          </a:prstGeom>
        </p:spPr>
        <p:txBody>
          <a:bodyPr wrap="square">
            <a:spAutoFit/>
          </a:bodyPr>
          <a:lstStyle/>
          <a:p>
            <a:r>
              <a:rPr lang="en-US" b="1" dirty="0"/>
              <a:t>6</a:t>
            </a:r>
          </a:p>
        </p:txBody>
      </p:sp>
      <p:sp>
        <p:nvSpPr>
          <p:cNvPr id="45" name="Rectangle 44"/>
          <p:cNvSpPr/>
          <p:nvPr/>
        </p:nvSpPr>
        <p:spPr>
          <a:xfrm>
            <a:off x="9802907" y="2927499"/>
            <a:ext cx="228600" cy="369332"/>
          </a:xfrm>
          <a:prstGeom prst="rect">
            <a:avLst/>
          </a:prstGeom>
        </p:spPr>
        <p:txBody>
          <a:bodyPr wrap="square">
            <a:spAutoFit/>
          </a:bodyPr>
          <a:lstStyle/>
          <a:p>
            <a:r>
              <a:rPr lang="en-US" b="1" dirty="0"/>
              <a:t>8</a:t>
            </a:r>
          </a:p>
        </p:txBody>
      </p:sp>
      <p:sp>
        <p:nvSpPr>
          <p:cNvPr id="46" name="Rectangle 45"/>
          <p:cNvSpPr/>
          <p:nvPr/>
        </p:nvSpPr>
        <p:spPr>
          <a:xfrm>
            <a:off x="9498107" y="2590800"/>
            <a:ext cx="301686" cy="369332"/>
          </a:xfrm>
          <a:prstGeom prst="rect">
            <a:avLst/>
          </a:prstGeom>
        </p:spPr>
        <p:txBody>
          <a:bodyPr wrap="square">
            <a:spAutoFit/>
          </a:bodyPr>
          <a:lstStyle/>
          <a:p>
            <a:r>
              <a:rPr lang="en-US" b="1" dirty="0"/>
              <a:t>5</a:t>
            </a:r>
          </a:p>
        </p:txBody>
      </p:sp>
      <p:sp>
        <p:nvSpPr>
          <p:cNvPr id="48" name="Rectangle 47"/>
          <p:cNvSpPr/>
          <p:nvPr/>
        </p:nvSpPr>
        <p:spPr>
          <a:xfrm>
            <a:off x="9705441" y="2808767"/>
            <a:ext cx="76200" cy="369332"/>
          </a:xfrm>
          <a:prstGeom prst="rect">
            <a:avLst/>
          </a:prstGeom>
        </p:spPr>
        <p:txBody>
          <a:bodyPr wrap="square">
            <a:spAutoFit/>
          </a:bodyPr>
          <a:lstStyle/>
          <a:p>
            <a:r>
              <a:rPr lang="en-US" b="1" dirty="0"/>
              <a:t>7</a:t>
            </a:r>
          </a:p>
        </p:txBody>
      </p:sp>
      <p:sp>
        <p:nvSpPr>
          <p:cNvPr id="50" name="Flowchart: Connector 49"/>
          <p:cNvSpPr/>
          <p:nvPr/>
        </p:nvSpPr>
        <p:spPr>
          <a:xfrm rot="19444716" flipH="1">
            <a:off x="3081098" y="5520337"/>
            <a:ext cx="457200" cy="457200"/>
          </a:xfrm>
          <a:prstGeom prst="flowChartConnector">
            <a:avLst/>
          </a:prstGeom>
          <a:solidFill>
            <a:srgbClr val="FFC000"/>
          </a:solidFill>
          <a:scene3d>
            <a:camera prst="isometricOffAxis2Righ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Arrow Connector 59"/>
          <p:cNvCxnSpPr/>
          <p:nvPr/>
        </p:nvCxnSpPr>
        <p:spPr>
          <a:xfrm flipH="1">
            <a:off x="3249707" y="4572000"/>
            <a:ext cx="762000" cy="1143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3249707" y="5706136"/>
            <a:ext cx="1676400" cy="84706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5" name="Group 76"/>
          <p:cNvGrpSpPr/>
          <p:nvPr/>
        </p:nvGrpSpPr>
        <p:grpSpPr>
          <a:xfrm>
            <a:off x="3116396" y="4474432"/>
            <a:ext cx="1672463" cy="636817"/>
            <a:chOff x="1271065" y="4785779"/>
            <a:chExt cx="1672463" cy="636817"/>
          </a:xfrm>
        </p:grpSpPr>
        <p:sp>
          <p:nvSpPr>
            <p:cNvPr id="61" name="Flowchart: Process 60"/>
            <p:cNvSpPr/>
            <p:nvPr/>
          </p:nvSpPr>
          <p:spPr>
            <a:xfrm rot="1774308">
              <a:off x="1271065" y="4785779"/>
              <a:ext cx="1672463" cy="63681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rot="1740000">
              <a:off x="1356574" y="4913986"/>
              <a:ext cx="1483299" cy="400110"/>
            </a:xfrm>
            <a:prstGeom prst="rect">
              <a:avLst/>
            </a:prstGeom>
            <a:solidFill>
              <a:schemeClr val="accent4">
                <a:lumMod val="40000"/>
                <a:lumOff val="60000"/>
              </a:schemeClr>
            </a:solidFill>
          </p:spPr>
          <p:txBody>
            <a:bodyPr wrap="square" rtlCol="0">
              <a:spAutoFit/>
            </a:bodyPr>
            <a:lstStyle/>
            <a:p>
              <a:r>
                <a:rPr lang="en-US" sz="2000" b="1" dirty="0" err="1"/>
                <a:t>Pockels</a:t>
              </a:r>
              <a:r>
                <a:rPr lang="en-US" sz="2000" b="1" dirty="0"/>
                <a:t> cell</a:t>
              </a:r>
            </a:p>
          </p:txBody>
        </p:sp>
      </p:grpSp>
      <p:cxnSp>
        <p:nvCxnSpPr>
          <p:cNvPr id="77" name="Straight Arrow Connector 76"/>
          <p:cNvCxnSpPr/>
          <p:nvPr/>
        </p:nvCxnSpPr>
        <p:spPr>
          <a:xfrm flipV="1">
            <a:off x="4926107" y="4495800"/>
            <a:ext cx="1143000" cy="2057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6" name="Flowchart: Magnetic Disk 85"/>
          <p:cNvSpPr/>
          <p:nvPr/>
        </p:nvSpPr>
        <p:spPr>
          <a:xfrm rot="12645171">
            <a:off x="5192013" y="5417568"/>
            <a:ext cx="457200" cy="533400"/>
          </a:xfrm>
          <a:prstGeom prst="flowChartMagneticDisk">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5747567" y="5715000"/>
            <a:ext cx="1116781" cy="400110"/>
          </a:xfrm>
          <a:prstGeom prst="rect">
            <a:avLst/>
          </a:prstGeom>
          <a:solidFill>
            <a:schemeClr val="accent4">
              <a:lumMod val="40000"/>
              <a:lumOff val="60000"/>
            </a:schemeClr>
          </a:solidFill>
        </p:spPr>
        <p:txBody>
          <a:bodyPr wrap="none" rtlCol="0">
            <a:spAutoFit/>
          </a:bodyPr>
          <a:lstStyle/>
          <a:p>
            <a:r>
              <a:rPr lang="en-US" sz="2000" b="1" dirty="0"/>
              <a:t>Polarizer</a:t>
            </a:r>
          </a:p>
        </p:txBody>
      </p:sp>
      <p:grpSp>
        <p:nvGrpSpPr>
          <p:cNvPr id="4" name="Group 34"/>
          <p:cNvGrpSpPr/>
          <p:nvPr/>
        </p:nvGrpSpPr>
        <p:grpSpPr>
          <a:xfrm rot="11730870">
            <a:off x="5820664" y="3325984"/>
            <a:ext cx="533400" cy="838200"/>
            <a:chOff x="4572000" y="1066800"/>
            <a:chExt cx="533400" cy="838200"/>
          </a:xfrm>
        </p:grpSpPr>
        <p:sp>
          <p:nvSpPr>
            <p:cNvPr id="36" name="Right Triangle 35"/>
            <p:cNvSpPr/>
            <p:nvPr/>
          </p:nvSpPr>
          <p:spPr>
            <a:xfrm rot="5400000">
              <a:off x="4610100" y="1028700"/>
              <a:ext cx="457200" cy="5334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Triangle 36"/>
            <p:cNvSpPr/>
            <p:nvPr/>
          </p:nvSpPr>
          <p:spPr>
            <a:xfrm>
              <a:off x="4572000" y="1371600"/>
              <a:ext cx="457200" cy="5334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TextBox 3">
            <a:extLst>
              <a:ext uri="{FF2B5EF4-FFF2-40B4-BE49-F238E27FC236}">
                <a16:creationId xmlns:a16="http://schemas.microsoft.com/office/drawing/2014/main" id="{AE39119F-2426-4E06-B6BE-0A0BCC1F1113}"/>
              </a:ext>
            </a:extLst>
          </p:cNvPr>
          <p:cNvSpPr txBox="1"/>
          <p:nvPr/>
        </p:nvSpPr>
        <p:spPr>
          <a:xfrm>
            <a:off x="248016" y="260809"/>
            <a:ext cx="2253137" cy="600164"/>
          </a:xfrm>
          <a:prstGeom prst="rect">
            <a:avLst/>
          </a:prstGeom>
          <a:solidFill>
            <a:schemeClr val="accent6">
              <a:lumMod val="40000"/>
              <a:lumOff val="60000"/>
            </a:schemeClr>
          </a:solidFill>
          <a:ln w="57150">
            <a:solidFill>
              <a:srgbClr val="00B0F0"/>
            </a:solidFill>
          </a:ln>
          <a:effectLst>
            <a:glow rad="139700">
              <a:schemeClr val="accent2">
                <a:satMod val="175000"/>
                <a:alpha val="40000"/>
              </a:schemeClr>
            </a:glow>
            <a:innerShdw blurRad="63500" dist="50800" dir="5400000">
              <a:prstClr val="black">
                <a:alpha val="50000"/>
              </a:prstClr>
            </a:innerShdw>
          </a:effectLst>
          <a:scene3d>
            <a:camera prst="orthographicFront"/>
            <a:lightRig rig="threePt" dir="t"/>
          </a:scene3d>
          <a:sp3d>
            <a:bevelT w="101600" prst="riblet"/>
          </a:sp3d>
        </p:spPr>
        <p:txBody>
          <a:bodyPr wrap="square" rtlCol="1">
            <a:spAutoFit/>
          </a:bodyPr>
          <a:ls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400" b="1" dirty="0">
                <a:solidFill>
                  <a:srgbClr val="C00000"/>
                </a:solidFill>
                <a:cs typeface="B Nazanin" panose="00000400000000000000" pitchFamily="2" charset="-78"/>
              </a:rPr>
              <a:t>5</a:t>
            </a:r>
            <a:r>
              <a:rPr lang="en-US" sz="2400" b="1" baseline="30000" dirty="0">
                <a:solidFill>
                  <a:srgbClr val="C00000"/>
                </a:solidFill>
                <a:cs typeface="B Nazanin" panose="00000400000000000000" pitchFamily="2" charset="-78"/>
              </a:rPr>
              <a:t>th</a:t>
            </a:r>
            <a:r>
              <a:rPr lang="en-US" sz="2400" b="1" dirty="0">
                <a:solidFill>
                  <a:srgbClr val="C00000"/>
                </a:solidFill>
                <a:cs typeface="B Nazanin" panose="00000400000000000000" pitchFamily="2" charset="-78"/>
              </a:rPr>
              <a:t> to 8</a:t>
            </a:r>
            <a:r>
              <a:rPr lang="en-US" sz="2400" b="1" baseline="30000" dirty="0">
                <a:solidFill>
                  <a:srgbClr val="C00000"/>
                </a:solidFill>
                <a:cs typeface="B Nazanin" panose="00000400000000000000" pitchFamily="2" charset="-78"/>
              </a:rPr>
              <a:t>th</a:t>
            </a:r>
            <a:r>
              <a:rPr lang="en-US" sz="2400" b="1" dirty="0">
                <a:solidFill>
                  <a:srgbClr val="C00000"/>
                </a:solidFill>
                <a:cs typeface="B Nazanin" panose="00000400000000000000" pitchFamily="2" charset="-78"/>
              </a:rPr>
              <a:t> pass</a:t>
            </a:r>
            <a:endParaRPr lang="fa-IR" sz="2400" b="1" dirty="0">
              <a:solidFill>
                <a:srgbClr val="C00000"/>
              </a:solidFill>
              <a:cs typeface="B Nazanin" panose="00000400000000000000"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1000"/>
                                        <p:tgtEl>
                                          <p:spTgt spid="60"/>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up)">
                                      <p:cBhvr>
                                        <p:cTn id="11" dur="1000"/>
                                        <p:tgtEl>
                                          <p:spTgt spid="52"/>
                                        </p:tgtEl>
                                      </p:cBhvr>
                                    </p:animEffect>
                                  </p:childTnLst>
                                </p:cTn>
                              </p:par>
                            </p:childTnLst>
                          </p:cTn>
                        </p:par>
                        <p:par>
                          <p:cTn id="12" fill="hold">
                            <p:stCondLst>
                              <p:cond delay="2000"/>
                            </p:stCondLst>
                            <p:childTnLst>
                              <p:par>
                                <p:cTn id="13" presetID="22" presetClass="entr" presetSubtype="4" fill="hold" nodeType="after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wipe(down)">
                                      <p:cBhvr>
                                        <p:cTn id="15" dur="1000"/>
                                        <p:tgtEl>
                                          <p:spTgt spid="77"/>
                                        </p:tgtEl>
                                      </p:cBhvr>
                                    </p:animEffect>
                                  </p:childTnLst>
                                </p:cTn>
                              </p:par>
                            </p:childTnLst>
                          </p:cTn>
                        </p:par>
                        <p:par>
                          <p:cTn id="16" fill="hold">
                            <p:stCondLst>
                              <p:cond delay="3000"/>
                            </p:stCondLst>
                            <p:childTnLst>
                              <p:par>
                                <p:cTn id="17" presetID="22" presetClass="entr" presetSubtype="4"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wipe(down)">
                                      <p:cBhvr>
                                        <p:cTn id="19" dur="1000"/>
                                        <p:tgtEl>
                                          <p:spTgt spid="57"/>
                                        </p:tgtEl>
                                      </p:cBhvr>
                                    </p:animEffect>
                                  </p:childTnLst>
                                </p:cTn>
                              </p:par>
                            </p:childTnLst>
                          </p:cTn>
                        </p:par>
                        <p:par>
                          <p:cTn id="20" fill="hold">
                            <p:stCondLst>
                              <p:cond delay="4000"/>
                            </p:stCondLst>
                            <p:childTnLst>
                              <p:par>
                                <p:cTn id="21" presetID="1" presetClass="entr" presetSubtype="0" fill="hold" grpId="0" nodeType="after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childTnLst>
                          </p:cTn>
                        </p:par>
                        <p:par>
                          <p:cTn id="23" fill="hold">
                            <p:stCondLst>
                              <p:cond delay="4000"/>
                            </p:stCondLst>
                            <p:childTnLst>
                              <p:par>
                                <p:cTn id="24" presetID="22" presetClass="entr" presetSubtype="4"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1000"/>
                                        <p:tgtEl>
                                          <p:spTgt spid="10"/>
                                        </p:tgtEl>
                                      </p:cBhvr>
                                    </p:animEffect>
                                  </p:childTnLst>
                                </p:cTn>
                              </p:par>
                            </p:childTnLst>
                          </p:cTn>
                        </p:par>
                        <p:par>
                          <p:cTn id="27" fill="hold">
                            <p:stCondLst>
                              <p:cond delay="5000"/>
                            </p:stCondLst>
                            <p:childTnLst>
                              <p:par>
                                <p:cTn id="28" presetID="1" presetClass="entr" presetSubtype="0" fill="hold" grpId="0" nodeType="afterEffect">
                                  <p:stCondLst>
                                    <p:cond delay="0"/>
                                  </p:stCondLst>
                                  <p:childTnLst>
                                    <p:set>
                                      <p:cBhvr>
                                        <p:cTn id="29" dur="1" fill="hold">
                                          <p:stCondLst>
                                            <p:cond delay="0"/>
                                          </p:stCondLst>
                                        </p:cTn>
                                        <p:tgtEl>
                                          <p:spTgt spid="46"/>
                                        </p:tgtEl>
                                        <p:attrNameLst>
                                          <p:attrName>style.visibility</p:attrName>
                                        </p:attrNameLst>
                                      </p:cBhvr>
                                      <p:to>
                                        <p:strVal val="visible"/>
                                      </p:to>
                                    </p:set>
                                  </p:childTnLst>
                                </p:cTn>
                              </p:par>
                            </p:childTnLst>
                          </p:cTn>
                        </p:par>
                        <p:par>
                          <p:cTn id="30" fill="hold">
                            <p:stCondLst>
                              <p:cond delay="5000"/>
                            </p:stCondLst>
                            <p:childTnLst>
                              <p:par>
                                <p:cTn id="31" presetID="22" presetClass="entr" presetSubtype="4"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1000"/>
                                        <p:tgtEl>
                                          <p:spTgt spid="18"/>
                                        </p:tgtEl>
                                      </p:cBhvr>
                                    </p:animEffect>
                                  </p:childTnLst>
                                </p:cTn>
                              </p:par>
                            </p:childTnLst>
                          </p:cTn>
                        </p:par>
                        <p:par>
                          <p:cTn id="34" fill="hold">
                            <p:stCondLst>
                              <p:cond delay="6000"/>
                            </p:stCondLst>
                            <p:childTnLst>
                              <p:par>
                                <p:cTn id="35" presetID="22" presetClass="entr" presetSubtype="1" fill="hold" nodeType="after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up)">
                                      <p:cBhvr>
                                        <p:cTn id="37" dur="1000"/>
                                        <p:tgtEl>
                                          <p:spTgt spid="51"/>
                                        </p:tgtEl>
                                      </p:cBhvr>
                                    </p:animEffect>
                                  </p:childTnLst>
                                </p:cTn>
                              </p:par>
                            </p:childTnLst>
                          </p:cTn>
                        </p:par>
                        <p:par>
                          <p:cTn id="38" fill="hold">
                            <p:stCondLst>
                              <p:cond delay="7000"/>
                            </p:stCondLst>
                            <p:childTnLst>
                              <p:par>
                                <p:cTn id="39" presetID="22" presetClass="entr" presetSubtype="1" fill="hold" nodeType="after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wipe(up)">
                                      <p:cBhvr>
                                        <p:cTn id="41" dur="1000"/>
                                        <p:tgtEl>
                                          <p:spTgt spid="53"/>
                                        </p:tgtEl>
                                      </p:cBhvr>
                                    </p:animEffect>
                                  </p:childTnLst>
                                </p:cTn>
                              </p:par>
                            </p:childTnLst>
                          </p:cTn>
                        </p:par>
                        <p:par>
                          <p:cTn id="42" fill="hold">
                            <p:stCondLst>
                              <p:cond delay="8000"/>
                            </p:stCondLst>
                            <p:childTnLst>
                              <p:par>
                                <p:cTn id="43" presetID="1" presetClass="entr" presetSubtype="0" fill="hold" grpId="0" nodeType="after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par>
                          <p:cTn id="45" fill="hold">
                            <p:stCondLst>
                              <p:cond delay="8000"/>
                            </p:stCondLst>
                            <p:childTnLst>
                              <p:par>
                                <p:cTn id="46" presetID="22" presetClass="entr" presetSubtype="4" fill="hold" nodeType="after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wipe(down)">
                                      <p:cBhvr>
                                        <p:cTn id="48" dur="1000"/>
                                        <p:tgtEl>
                                          <p:spTgt spid="55"/>
                                        </p:tgtEl>
                                      </p:cBhvr>
                                    </p:animEffect>
                                  </p:child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0"/>
                                          </p:stCondLst>
                                        </p:cTn>
                                        <p:tgtEl>
                                          <p:spTgt spid="82"/>
                                        </p:tgtEl>
                                        <p:attrNameLst>
                                          <p:attrName>style.visibility</p:attrName>
                                        </p:attrNameLst>
                                      </p:cBhvr>
                                      <p:to>
                                        <p:strVal val="visible"/>
                                      </p:to>
                                    </p:set>
                                  </p:childTnLst>
                                </p:cTn>
                              </p:par>
                            </p:childTnLst>
                          </p:cTn>
                        </p:par>
                        <p:par>
                          <p:cTn id="52" fill="hold">
                            <p:stCondLst>
                              <p:cond delay="9000"/>
                            </p:stCondLst>
                            <p:childTnLst>
                              <p:par>
                                <p:cTn id="53" presetID="22" presetClass="entr" presetSubtype="1"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up)">
                                      <p:cBhvr>
                                        <p:cTn id="55" dur="1000"/>
                                        <p:tgtEl>
                                          <p:spTgt spid="22"/>
                                        </p:tgtEl>
                                      </p:cBhvr>
                                    </p:animEffect>
                                  </p:childTnLst>
                                </p:cTn>
                              </p:par>
                            </p:childTnLst>
                          </p:cTn>
                        </p:par>
                        <p:par>
                          <p:cTn id="56" fill="hold">
                            <p:stCondLst>
                              <p:cond delay="10000"/>
                            </p:stCondLst>
                            <p:childTnLst>
                              <p:par>
                                <p:cTn id="57" presetID="22" presetClass="entr" presetSubtype="1" fill="hold" nodeType="after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up)">
                                      <p:cBhvr>
                                        <p:cTn id="59" dur="1000"/>
                                        <p:tgtEl>
                                          <p:spTgt spid="41"/>
                                        </p:tgtEl>
                                      </p:cBhvr>
                                    </p:animEffect>
                                  </p:childTnLst>
                                </p:cTn>
                              </p:par>
                            </p:childTnLst>
                          </p:cTn>
                        </p:par>
                        <p:par>
                          <p:cTn id="60" fill="hold">
                            <p:stCondLst>
                              <p:cond delay="11000"/>
                            </p:stCondLst>
                            <p:childTnLst>
                              <p:par>
                                <p:cTn id="61" presetID="22" presetClass="entr" presetSubtype="4" fill="hold" nodeType="after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wipe(down)">
                                      <p:cBhvr>
                                        <p:cTn id="63" dur="1000"/>
                                        <p:tgtEl>
                                          <p:spTgt spid="43"/>
                                        </p:tgtEl>
                                      </p:cBhvr>
                                    </p:animEffect>
                                  </p:childTnLst>
                                </p:cTn>
                              </p:par>
                            </p:childTnLst>
                          </p:cTn>
                        </p:par>
                        <p:par>
                          <p:cTn id="64" fill="hold">
                            <p:stCondLst>
                              <p:cond delay="12000"/>
                            </p:stCondLst>
                            <p:childTnLst>
                              <p:par>
                                <p:cTn id="65" presetID="1" presetClass="entr" presetSubtype="0" fill="hold" grpId="0" nodeType="afterEffect">
                                  <p:stCondLst>
                                    <p:cond delay="0"/>
                                  </p:stCondLst>
                                  <p:childTnLst>
                                    <p:set>
                                      <p:cBhvr>
                                        <p:cTn id="66" dur="1" fill="hold">
                                          <p:stCondLst>
                                            <p:cond delay="0"/>
                                          </p:stCondLst>
                                        </p:cTn>
                                        <p:tgtEl>
                                          <p:spTgt spid="84"/>
                                        </p:tgtEl>
                                        <p:attrNameLst>
                                          <p:attrName>style.visibility</p:attrName>
                                        </p:attrNameLst>
                                      </p:cBhvr>
                                      <p:to>
                                        <p:strVal val="visible"/>
                                      </p:to>
                                    </p:set>
                                  </p:childTnLst>
                                </p:cTn>
                              </p:par>
                            </p:childTnLst>
                          </p:cTn>
                        </p:par>
                        <p:par>
                          <p:cTn id="67" fill="hold">
                            <p:stCondLst>
                              <p:cond delay="12000"/>
                            </p:stCondLst>
                            <p:childTnLst>
                              <p:par>
                                <p:cTn id="68" presetID="22" presetClass="entr" presetSubtype="8" fill="hold" nodeType="after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wipe(left)">
                                      <p:cBhvr>
                                        <p:cTn id="70" dur="1000"/>
                                        <p:tgtEl>
                                          <p:spTgt spid="47"/>
                                        </p:tgtEl>
                                      </p:cBhvr>
                                    </p:animEffect>
                                  </p:childTnLst>
                                </p:cTn>
                              </p:par>
                            </p:childTnLst>
                          </p:cTn>
                        </p:par>
                        <p:par>
                          <p:cTn id="71" fill="hold">
                            <p:stCondLst>
                              <p:cond delay="13000"/>
                            </p:stCondLst>
                            <p:childTnLst>
                              <p:par>
                                <p:cTn id="72" presetID="1" presetClass="entr" presetSubtype="0" fill="hold" grpId="0" nodeType="afterEffect">
                                  <p:stCondLst>
                                    <p:cond delay="0"/>
                                  </p:stCondLst>
                                  <p:childTnLst>
                                    <p:set>
                                      <p:cBhvr>
                                        <p:cTn id="73" dur="1" fill="hold">
                                          <p:stCondLst>
                                            <p:cond delay="0"/>
                                          </p:stCondLst>
                                        </p:cTn>
                                        <p:tgtEl>
                                          <p:spTgt spid="48"/>
                                        </p:tgtEl>
                                        <p:attrNameLst>
                                          <p:attrName>style.visibility</p:attrName>
                                        </p:attrNameLst>
                                      </p:cBhvr>
                                      <p:to>
                                        <p:strVal val="visible"/>
                                      </p:to>
                                    </p:set>
                                  </p:childTnLst>
                                </p:cTn>
                              </p:par>
                            </p:childTnLst>
                          </p:cTn>
                        </p:par>
                        <p:par>
                          <p:cTn id="74" fill="hold">
                            <p:stCondLst>
                              <p:cond delay="13000"/>
                            </p:stCondLst>
                            <p:childTnLst>
                              <p:par>
                                <p:cTn id="75" presetID="22" presetClass="entr" presetSubtype="4" fill="hold" nodeType="after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wipe(down)">
                                      <p:cBhvr>
                                        <p:cTn id="77" dur="1000"/>
                                        <p:tgtEl>
                                          <p:spTgt spid="49"/>
                                        </p:tgtEl>
                                      </p:cBhvr>
                                    </p:animEffect>
                                  </p:childTnLst>
                                </p:cTn>
                              </p:par>
                            </p:childTnLst>
                          </p:cTn>
                        </p:par>
                        <p:par>
                          <p:cTn id="78" fill="hold">
                            <p:stCondLst>
                              <p:cond delay="14000"/>
                            </p:stCondLst>
                            <p:childTnLst>
                              <p:par>
                                <p:cTn id="79" presetID="22" presetClass="entr" presetSubtype="1" fill="hold" nodeType="after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wipe(up)">
                                      <p:cBhvr>
                                        <p:cTn id="81" dur="1000"/>
                                        <p:tgtEl>
                                          <p:spTgt spid="20"/>
                                        </p:tgtEl>
                                      </p:cBhvr>
                                    </p:animEffect>
                                  </p:childTnLst>
                                </p:cTn>
                              </p:par>
                            </p:childTnLst>
                          </p:cTn>
                        </p:par>
                        <p:par>
                          <p:cTn id="82" fill="hold">
                            <p:stCondLst>
                              <p:cond delay="15000"/>
                            </p:stCondLst>
                            <p:childTnLst>
                              <p:par>
                                <p:cTn id="83" presetID="22" presetClass="entr" presetSubtype="1" fill="hold" nodeType="after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wipe(up)">
                                      <p:cBhvr>
                                        <p:cTn id="85" dur="1000"/>
                                        <p:tgtEl>
                                          <p:spTgt spid="39"/>
                                        </p:tgtEl>
                                      </p:cBhvr>
                                    </p:animEffect>
                                  </p:childTnLst>
                                </p:cTn>
                              </p:par>
                            </p:childTnLst>
                          </p:cTn>
                        </p:par>
                        <p:par>
                          <p:cTn id="86" fill="hold">
                            <p:stCondLst>
                              <p:cond delay="16000"/>
                            </p:stCondLst>
                            <p:childTnLst>
                              <p:par>
                                <p:cTn id="87" presetID="1" presetClass="entr" presetSubtype="0" fill="hold" grpId="0" nodeType="afterEffect">
                                  <p:stCondLst>
                                    <p:cond delay="0"/>
                                  </p:stCondLst>
                                  <p:childTnLst>
                                    <p:set>
                                      <p:cBhvr>
                                        <p:cTn id="88" dur="1" fill="hold">
                                          <p:stCondLst>
                                            <p:cond delay="0"/>
                                          </p:stCondLst>
                                        </p:cTn>
                                        <p:tgtEl>
                                          <p:spTgt spid="45"/>
                                        </p:tgtEl>
                                        <p:attrNameLst>
                                          <p:attrName>style.visibility</p:attrName>
                                        </p:attrNameLst>
                                      </p:cBhvr>
                                      <p:to>
                                        <p:strVal val="visible"/>
                                      </p:to>
                                    </p:set>
                                  </p:childTnLst>
                                </p:cTn>
                              </p:par>
                            </p:childTnLst>
                          </p:cTn>
                        </p:par>
                        <p:par>
                          <p:cTn id="89" fill="hold">
                            <p:stCondLst>
                              <p:cond delay="16000"/>
                            </p:stCondLst>
                            <p:childTnLst>
                              <p:par>
                                <p:cTn id="90" presetID="22" presetClass="entr" presetSubtype="4" fill="hold" nodeType="after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wipe(down)">
                                      <p:cBhvr>
                                        <p:cTn id="92" dur="1000"/>
                                        <p:tgtEl>
                                          <p:spTgt spid="24"/>
                                        </p:tgtEl>
                                      </p:cBhvr>
                                    </p:animEffect>
                                  </p:childTnLst>
                                </p:cTn>
                              </p:par>
                            </p:childTnLst>
                          </p:cTn>
                        </p:par>
                        <p:par>
                          <p:cTn id="93" fill="hold">
                            <p:stCondLst>
                              <p:cond delay="17000"/>
                            </p:stCondLst>
                            <p:childTnLst>
                              <p:par>
                                <p:cTn id="94" presetID="1" presetClass="entr" presetSubtype="0" fill="hold" grpId="1" nodeType="afterEffect">
                                  <p:stCondLst>
                                    <p:cond delay="0"/>
                                  </p:stCondLst>
                                  <p:childTnLst>
                                    <p:set>
                                      <p:cBhvr>
                                        <p:cTn id="95" dur="1" fill="hold">
                                          <p:stCondLst>
                                            <p:cond delay="0"/>
                                          </p:stCondLst>
                                        </p:cTn>
                                        <p:tgtEl>
                                          <p:spTgt spid="84"/>
                                        </p:tgtEl>
                                        <p:attrNameLst>
                                          <p:attrName>style.visibility</p:attrName>
                                        </p:attrNameLst>
                                      </p:cBhvr>
                                      <p:to>
                                        <p:strVal val="visible"/>
                                      </p:to>
                                    </p:set>
                                  </p:childTnLst>
                                </p:cTn>
                              </p:par>
                            </p:childTnLst>
                          </p:cTn>
                        </p:par>
                        <p:par>
                          <p:cTn id="96" fill="hold">
                            <p:stCondLst>
                              <p:cond delay="17000"/>
                            </p:stCondLst>
                            <p:childTnLst>
                              <p:par>
                                <p:cTn id="97" presetID="1" presetClass="entr" presetSubtype="0" fill="hold" grpId="0" nodeType="afterEffect">
                                  <p:stCondLst>
                                    <p:cond delay="0"/>
                                  </p:stCondLst>
                                  <p:childTnLst>
                                    <p:set>
                                      <p:cBhvr>
                                        <p:cTn id="9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4" grpId="0"/>
      <p:bldP spid="84" grpId="1"/>
      <p:bldP spid="85" grpId="0"/>
      <p:bldP spid="44" grpId="0"/>
      <p:bldP spid="45" grpId="0"/>
      <p:bldP spid="46" grpId="0"/>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06016" y="3534489"/>
            <a:ext cx="8779968" cy="646331"/>
          </a:xfrm>
          <a:prstGeom prst="rect">
            <a:avLst/>
          </a:prstGeom>
          <a:solidFill>
            <a:schemeClr val="accent3">
              <a:lumMod val="40000"/>
              <a:lumOff val="60000"/>
            </a:schemeClr>
          </a:solidFill>
          <a:ln w="57150">
            <a:solidFill>
              <a:srgbClr val="00B0F0"/>
            </a:solidFill>
          </a:ln>
          <a:effectLst>
            <a:glow rad="139700">
              <a:schemeClr val="accent4">
                <a:satMod val="175000"/>
                <a:alpha val="40000"/>
              </a:schemeClr>
            </a:glow>
          </a:effectLst>
          <a:scene3d>
            <a:camera prst="orthographicFront"/>
            <a:lightRig rig="threePt" dir="t"/>
          </a:scene3d>
          <a:sp3d>
            <a:bevelT prst="slope"/>
          </a:sp3d>
        </p:spPr>
        <p:txBody>
          <a:bodyPr wrap="none" rtlCol="0">
            <a:spAutoFit/>
          </a:bodyPr>
          <a:lstStyle/>
          <a:p>
            <a:r>
              <a:rPr lang="en-US" sz="3600" b="1" dirty="0">
                <a:solidFill>
                  <a:srgbClr val="FF0000"/>
                </a:solidFill>
                <a:latin typeface="Times New Roman" pitchFamily="18" charset="0"/>
                <a:cs typeface="Times New Roman" pitchFamily="18" charset="0"/>
              </a:rPr>
              <a:t>L</a:t>
            </a:r>
            <a:r>
              <a:rPr lang="en-US" sz="2800" dirty="0">
                <a:latin typeface="Times New Roman" pitchFamily="18" charset="0"/>
                <a:cs typeface="Times New Roman" pitchFamily="18" charset="0"/>
              </a:rPr>
              <a:t>ight </a:t>
            </a:r>
            <a:r>
              <a:rPr lang="en-US" sz="3600" b="1" dirty="0">
                <a:solidFill>
                  <a:srgbClr val="FF0000"/>
                </a:solidFill>
                <a:latin typeface="Times New Roman" pitchFamily="18" charset="0"/>
                <a:cs typeface="Times New Roman" pitchFamily="18" charset="0"/>
              </a:rPr>
              <a:t>A</a:t>
            </a:r>
            <a:r>
              <a:rPr lang="en-US" sz="2800" dirty="0">
                <a:latin typeface="Times New Roman" pitchFamily="18" charset="0"/>
                <a:cs typeface="Times New Roman" pitchFamily="18" charset="0"/>
              </a:rPr>
              <a:t>mplification by </a:t>
            </a:r>
            <a:r>
              <a:rPr lang="en-US" sz="3600" b="1" dirty="0">
                <a:solidFill>
                  <a:srgbClr val="FF0000"/>
                </a:solidFill>
                <a:latin typeface="Times New Roman" pitchFamily="18" charset="0"/>
                <a:cs typeface="Times New Roman" pitchFamily="18" charset="0"/>
              </a:rPr>
              <a:t>S</a:t>
            </a:r>
            <a:r>
              <a:rPr lang="en-US" sz="2800" dirty="0">
                <a:latin typeface="Times New Roman" pitchFamily="18" charset="0"/>
                <a:cs typeface="Times New Roman" pitchFamily="18" charset="0"/>
              </a:rPr>
              <a:t>timulated </a:t>
            </a:r>
            <a:r>
              <a:rPr lang="en-US" sz="3600" b="1" dirty="0">
                <a:solidFill>
                  <a:srgbClr val="FF0000"/>
                </a:solidFill>
                <a:latin typeface="Times New Roman" pitchFamily="18" charset="0"/>
                <a:cs typeface="Times New Roman" pitchFamily="18" charset="0"/>
              </a:rPr>
              <a:t>E</a:t>
            </a:r>
            <a:r>
              <a:rPr lang="en-US" sz="2800" dirty="0">
                <a:latin typeface="Times New Roman" pitchFamily="18" charset="0"/>
                <a:cs typeface="Times New Roman" pitchFamily="18" charset="0"/>
              </a:rPr>
              <a:t>mission of </a:t>
            </a:r>
            <a:r>
              <a:rPr lang="en-US" sz="3600" b="1" dirty="0">
                <a:solidFill>
                  <a:srgbClr val="FF0000"/>
                </a:solidFill>
                <a:latin typeface="Times New Roman" pitchFamily="18" charset="0"/>
                <a:cs typeface="Times New Roman" pitchFamily="18" charset="0"/>
              </a:rPr>
              <a:t>R</a:t>
            </a:r>
            <a:r>
              <a:rPr lang="en-US" sz="2800" dirty="0">
                <a:latin typeface="Times New Roman" pitchFamily="18" charset="0"/>
                <a:cs typeface="Times New Roman" pitchFamily="18" charset="0"/>
              </a:rPr>
              <a:t>adiation</a:t>
            </a:r>
          </a:p>
        </p:txBody>
      </p:sp>
      <p:cxnSp>
        <p:nvCxnSpPr>
          <p:cNvPr id="5" name="Straight Arrow Connector 4"/>
          <p:cNvCxnSpPr>
            <a:cxnSpLocks/>
          </p:cNvCxnSpPr>
          <p:nvPr/>
        </p:nvCxnSpPr>
        <p:spPr>
          <a:xfrm flipH="1">
            <a:off x="2014330" y="1282435"/>
            <a:ext cx="2414055" cy="245136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cxnSpLocks/>
          </p:cNvCxnSpPr>
          <p:nvPr/>
        </p:nvCxnSpPr>
        <p:spPr>
          <a:xfrm flipH="1">
            <a:off x="2963762" y="1282434"/>
            <a:ext cx="1839338" cy="245136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a:off x="5353581" y="1282434"/>
            <a:ext cx="161340" cy="238534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p:cNvCxnSpPr>
          <p:nvPr/>
        </p:nvCxnSpPr>
        <p:spPr>
          <a:xfrm>
            <a:off x="5936752" y="1282434"/>
            <a:ext cx="1219422" cy="238534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p:cNvCxnSpPr>
          <p:nvPr/>
        </p:nvCxnSpPr>
        <p:spPr>
          <a:xfrm>
            <a:off x="6400800" y="1282434"/>
            <a:ext cx="2600573" cy="238534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flipH="1">
            <a:off x="4139578" y="624242"/>
            <a:ext cx="3016596" cy="769441"/>
          </a:xfrm>
          <a:prstGeom prst="rect">
            <a:avLst/>
          </a:prstGeom>
          <a:noFill/>
        </p:spPr>
        <p:txBody>
          <a:bodyPr wrap="square" rtlCol="0">
            <a:spAutoFit/>
          </a:bodyPr>
          <a:lstStyle/>
          <a:p>
            <a:r>
              <a:rPr lang="en-US" sz="4400" b="1" dirty="0">
                <a:solidFill>
                  <a:srgbClr val="FF0000"/>
                </a:solidFill>
                <a:latin typeface="Times New Roman" pitchFamily="18" charset="0"/>
                <a:cs typeface="Times New Roman" pitchFamily="18" charset="0"/>
              </a:rPr>
              <a:t>L A S E R</a:t>
            </a:r>
          </a:p>
        </p:txBody>
      </p:sp>
      <p:sp>
        <p:nvSpPr>
          <p:cNvPr id="27" name="TextBox 26"/>
          <p:cNvSpPr txBox="1"/>
          <p:nvPr/>
        </p:nvSpPr>
        <p:spPr>
          <a:xfrm>
            <a:off x="3652082" y="5708375"/>
            <a:ext cx="1025625" cy="584775"/>
          </a:xfrm>
          <a:prstGeom prst="rect">
            <a:avLst/>
          </a:prstGeom>
          <a:noFill/>
        </p:spPr>
        <p:txBody>
          <a:bodyPr wrap="square" rtlCol="0">
            <a:spAutoFit/>
          </a:bodyPr>
          <a:lstStyle/>
          <a:p>
            <a:pPr algn="r" rtl="1"/>
            <a:r>
              <a:rPr lang="fa-IR" sz="3200" b="1" dirty="0">
                <a:solidFill>
                  <a:srgbClr val="00B050"/>
                </a:solidFill>
                <a:latin typeface="Times New Roman" pitchFamily="18" charset="0"/>
                <a:cs typeface="Times New Roman" pitchFamily="18" charset="0"/>
              </a:rPr>
              <a:t>تابش</a:t>
            </a:r>
            <a:endParaRPr lang="en-US" sz="3200" b="1" dirty="0">
              <a:solidFill>
                <a:srgbClr val="00B050"/>
              </a:solidFill>
              <a:latin typeface="Times New Roman" pitchFamily="18" charset="0"/>
              <a:cs typeface="Times New Roman" pitchFamily="18" charset="0"/>
            </a:endParaRPr>
          </a:p>
        </p:txBody>
      </p:sp>
      <p:cxnSp>
        <p:nvCxnSpPr>
          <p:cNvPr id="29" name="Straight Arrow Connector 28"/>
          <p:cNvCxnSpPr>
            <a:cxnSpLocks/>
          </p:cNvCxnSpPr>
          <p:nvPr/>
        </p:nvCxnSpPr>
        <p:spPr>
          <a:xfrm>
            <a:off x="3546786" y="4110113"/>
            <a:ext cx="5008791" cy="1716118"/>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109782" y="5705302"/>
            <a:ext cx="891591" cy="523220"/>
          </a:xfrm>
          <a:prstGeom prst="rect">
            <a:avLst/>
          </a:prstGeom>
          <a:noFill/>
        </p:spPr>
        <p:txBody>
          <a:bodyPr wrap="none" rtlCol="0">
            <a:spAutoFit/>
          </a:bodyPr>
          <a:lstStyle/>
          <a:p>
            <a:r>
              <a:rPr lang="fa-IR" sz="2800" b="1" dirty="0">
                <a:solidFill>
                  <a:srgbClr val="00B050"/>
                </a:solidFill>
                <a:latin typeface="Times New Roman" pitchFamily="18" charset="0"/>
                <a:cs typeface="Times New Roman" pitchFamily="18" charset="0"/>
              </a:rPr>
              <a:t>تقویت</a:t>
            </a:r>
            <a:endParaRPr lang="en-US" sz="2800" dirty="0">
              <a:latin typeface="Times New Roman" pitchFamily="18" charset="0"/>
              <a:cs typeface="Times New Roman" pitchFamily="18" charset="0"/>
            </a:endParaRPr>
          </a:p>
        </p:txBody>
      </p:sp>
      <p:sp>
        <p:nvSpPr>
          <p:cNvPr id="35" name="TextBox 34"/>
          <p:cNvSpPr txBox="1"/>
          <p:nvPr/>
        </p:nvSpPr>
        <p:spPr>
          <a:xfrm>
            <a:off x="7366830" y="5695122"/>
            <a:ext cx="599844" cy="523220"/>
          </a:xfrm>
          <a:prstGeom prst="rect">
            <a:avLst/>
          </a:prstGeom>
          <a:noFill/>
        </p:spPr>
        <p:txBody>
          <a:bodyPr wrap="none" rtlCol="0">
            <a:spAutoFit/>
          </a:bodyPr>
          <a:lstStyle/>
          <a:p>
            <a:r>
              <a:rPr lang="fa-IR" sz="2800" b="1" dirty="0">
                <a:solidFill>
                  <a:srgbClr val="00B050"/>
                </a:solidFill>
                <a:latin typeface="Times New Roman" pitchFamily="18" charset="0"/>
                <a:cs typeface="Times New Roman" pitchFamily="18" charset="0"/>
              </a:rPr>
              <a:t>نور</a:t>
            </a:r>
            <a:endParaRPr lang="en-US" sz="2800" dirty="0">
              <a:latin typeface="Times New Roman" pitchFamily="18" charset="0"/>
              <a:cs typeface="Times New Roman" pitchFamily="18" charset="0"/>
            </a:endParaRPr>
          </a:p>
        </p:txBody>
      </p:sp>
      <p:sp>
        <p:nvSpPr>
          <p:cNvPr id="39" name="TextBox 38"/>
          <p:cNvSpPr txBox="1"/>
          <p:nvPr/>
        </p:nvSpPr>
        <p:spPr>
          <a:xfrm>
            <a:off x="6272581" y="5732405"/>
            <a:ext cx="1083951" cy="461665"/>
          </a:xfrm>
          <a:prstGeom prst="rect">
            <a:avLst/>
          </a:prstGeom>
          <a:noFill/>
        </p:spPr>
        <p:txBody>
          <a:bodyPr wrap="none" rtlCol="0">
            <a:spAutoFit/>
          </a:bodyPr>
          <a:lstStyle/>
          <a:p>
            <a:r>
              <a:rPr lang="fa-IR" sz="2400" b="1" dirty="0">
                <a:solidFill>
                  <a:srgbClr val="00B050"/>
                </a:solidFill>
                <a:latin typeface="Times New Roman" pitchFamily="18" charset="0"/>
                <a:cs typeface="Times New Roman" pitchFamily="18" charset="0"/>
              </a:rPr>
              <a:t>به وسیله</a:t>
            </a:r>
            <a:endParaRPr lang="en-US" sz="2400" dirty="0">
              <a:latin typeface="Times New Roman" pitchFamily="18" charset="0"/>
              <a:cs typeface="Times New Roman" pitchFamily="18" charset="0"/>
            </a:endParaRPr>
          </a:p>
        </p:txBody>
      </p:sp>
      <p:sp>
        <p:nvSpPr>
          <p:cNvPr id="40" name="TextBox 39"/>
          <p:cNvSpPr txBox="1"/>
          <p:nvPr/>
        </p:nvSpPr>
        <p:spPr>
          <a:xfrm>
            <a:off x="5468181" y="5710193"/>
            <a:ext cx="792205" cy="523220"/>
          </a:xfrm>
          <a:prstGeom prst="rect">
            <a:avLst/>
          </a:prstGeom>
          <a:noFill/>
        </p:spPr>
        <p:txBody>
          <a:bodyPr wrap="none" rtlCol="0">
            <a:spAutoFit/>
          </a:bodyPr>
          <a:lstStyle/>
          <a:p>
            <a:r>
              <a:rPr lang="fa-IR" sz="2800" b="1" dirty="0">
                <a:solidFill>
                  <a:srgbClr val="00B050"/>
                </a:solidFill>
                <a:latin typeface="Times New Roman" pitchFamily="18" charset="0"/>
                <a:cs typeface="Times New Roman" pitchFamily="18" charset="0"/>
              </a:rPr>
              <a:t>گسیل</a:t>
            </a:r>
            <a:endParaRPr lang="en-US" sz="2800" dirty="0">
              <a:latin typeface="Times New Roman" pitchFamily="18" charset="0"/>
              <a:cs typeface="Times New Roman" pitchFamily="18" charset="0"/>
            </a:endParaRPr>
          </a:p>
        </p:txBody>
      </p:sp>
      <p:sp>
        <p:nvSpPr>
          <p:cNvPr id="42" name="Rectangle 41"/>
          <p:cNvSpPr/>
          <p:nvPr/>
        </p:nvSpPr>
        <p:spPr>
          <a:xfrm>
            <a:off x="4642682" y="5734878"/>
            <a:ext cx="846707" cy="523220"/>
          </a:xfrm>
          <a:prstGeom prst="rect">
            <a:avLst/>
          </a:prstGeom>
        </p:spPr>
        <p:txBody>
          <a:bodyPr wrap="none">
            <a:spAutoFit/>
          </a:bodyPr>
          <a:lstStyle/>
          <a:p>
            <a:r>
              <a:rPr lang="fa-IR" sz="2800" b="1" dirty="0">
                <a:solidFill>
                  <a:srgbClr val="00B050"/>
                </a:solidFill>
                <a:latin typeface="Times New Roman" pitchFamily="18" charset="0"/>
                <a:cs typeface="Times New Roman" pitchFamily="18" charset="0"/>
              </a:rPr>
              <a:t>القایی</a:t>
            </a:r>
            <a:endParaRPr lang="en-US" sz="2800" dirty="0"/>
          </a:p>
        </p:txBody>
      </p:sp>
      <p:cxnSp>
        <p:nvCxnSpPr>
          <p:cNvPr id="21" name="Straight Arrow Connector 20">
            <a:extLst>
              <a:ext uri="{FF2B5EF4-FFF2-40B4-BE49-F238E27FC236}">
                <a16:creationId xmlns:a16="http://schemas.microsoft.com/office/drawing/2014/main" id="{B14CEBDD-E9F0-4E5F-B62D-30FB8FF56A90}"/>
              </a:ext>
            </a:extLst>
          </p:cNvPr>
          <p:cNvCxnSpPr>
            <a:cxnSpLocks/>
          </p:cNvCxnSpPr>
          <p:nvPr/>
        </p:nvCxnSpPr>
        <p:spPr>
          <a:xfrm flipH="1">
            <a:off x="4280452" y="4109132"/>
            <a:ext cx="5145842" cy="1702969"/>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1B43368-5A27-427A-9B0D-A930C84B3105}"/>
              </a:ext>
            </a:extLst>
          </p:cNvPr>
          <p:cNvCxnSpPr>
            <a:cxnSpLocks/>
          </p:cNvCxnSpPr>
          <p:nvPr/>
        </p:nvCxnSpPr>
        <p:spPr>
          <a:xfrm flipH="1">
            <a:off x="5066035" y="4089221"/>
            <a:ext cx="870717" cy="1758743"/>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402ACB5-6B46-4ACC-909E-9E800B2E1643}"/>
              </a:ext>
            </a:extLst>
          </p:cNvPr>
          <p:cNvCxnSpPr>
            <a:cxnSpLocks/>
          </p:cNvCxnSpPr>
          <p:nvPr/>
        </p:nvCxnSpPr>
        <p:spPr>
          <a:xfrm flipH="1">
            <a:off x="5936752" y="4110113"/>
            <a:ext cx="1558252" cy="1723592"/>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089DD7E-5DE3-4FC5-B356-073D1A4A448A}"/>
              </a:ext>
            </a:extLst>
          </p:cNvPr>
          <p:cNvCxnSpPr>
            <a:cxnSpLocks/>
          </p:cNvCxnSpPr>
          <p:nvPr/>
        </p:nvCxnSpPr>
        <p:spPr>
          <a:xfrm>
            <a:off x="2239617" y="4142385"/>
            <a:ext cx="5476559" cy="1691320"/>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40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30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500"/>
                                  </p:stCondLst>
                                  <p:childTnLst>
                                    <p:set>
                                      <p:cBhvr>
                                        <p:cTn id="55"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P spid="34" grpId="0"/>
      <p:bldP spid="35" grpId="0"/>
      <p:bldP spid="39" grpId="0"/>
      <p:bldP spid="40" grpId="0"/>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Group 107"/>
          <p:cNvGrpSpPr/>
          <p:nvPr/>
        </p:nvGrpSpPr>
        <p:grpSpPr>
          <a:xfrm>
            <a:off x="5071449" y="1126004"/>
            <a:ext cx="3281180" cy="842883"/>
            <a:chOff x="2895600" y="457200"/>
            <a:chExt cx="4038600" cy="1143000"/>
          </a:xfrm>
        </p:grpSpPr>
        <p:sp>
          <p:nvSpPr>
            <p:cNvPr id="106" name="Rectangle 105"/>
            <p:cNvSpPr/>
            <p:nvPr/>
          </p:nvSpPr>
          <p:spPr>
            <a:xfrm>
              <a:off x="2895600" y="457200"/>
              <a:ext cx="4038600" cy="1143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p:cNvSpPr txBox="1"/>
            <p:nvPr/>
          </p:nvSpPr>
          <p:spPr>
            <a:xfrm>
              <a:off x="4074836" y="780991"/>
              <a:ext cx="1967639" cy="542573"/>
            </a:xfrm>
            <a:prstGeom prst="rect">
              <a:avLst/>
            </a:prstGeom>
            <a:solidFill>
              <a:schemeClr val="accent4">
                <a:lumMod val="40000"/>
                <a:lumOff val="60000"/>
              </a:schemeClr>
            </a:solidFill>
          </p:spPr>
          <p:txBody>
            <a:bodyPr wrap="square" rtlCol="0">
              <a:spAutoFit/>
            </a:bodyPr>
            <a:lstStyle/>
            <a:p>
              <a:r>
                <a:rPr lang="en-US" sz="2000" b="1" dirty="0"/>
                <a:t>Compressor</a:t>
              </a:r>
            </a:p>
          </p:txBody>
        </p:sp>
      </p:grpSp>
      <p:sp>
        <p:nvSpPr>
          <p:cNvPr id="96" name="Flowchart: Connector 95"/>
          <p:cNvSpPr/>
          <p:nvPr/>
        </p:nvSpPr>
        <p:spPr>
          <a:xfrm rot="14945750" flipH="1">
            <a:off x="8371801" y="4041222"/>
            <a:ext cx="457200" cy="457200"/>
          </a:xfrm>
          <a:prstGeom prst="flowChartConnector">
            <a:avLst/>
          </a:prstGeom>
          <a:solidFill>
            <a:srgbClr val="FFC000"/>
          </a:solidFill>
          <a:scene3d>
            <a:camera prst="isometricOffAxis2Righ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Arrow Connector 77"/>
          <p:cNvCxnSpPr/>
          <p:nvPr/>
        </p:nvCxnSpPr>
        <p:spPr>
          <a:xfrm flipH="1" flipV="1">
            <a:off x="6965580" y="1819836"/>
            <a:ext cx="1676400" cy="2438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7" name="Flowchart: Connector 66"/>
          <p:cNvSpPr/>
          <p:nvPr/>
        </p:nvSpPr>
        <p:spPr>
          <a:xfrm rot="14945750" flipH="1">
            <a:off x="6574898" y="4934356"/>
            <a:ext cx="457200" cy="457200"/>
          </a:xfrm>
          <a:prstGeom prst="flowChartConnector">
            <a:avLst/>
          </a:prstGeom>
          <a:solidFill>
            <a:srgbClr val="FFC000"/>
          </a:solidFill>
          <a:scene3d>
            <a:camera prst="isometricOffAxis2Righ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p:cNvSpPr/>
          <p:nvPr/>
        </p:nvSpPr>
        <p:spPr>
          <a:xfrm rot="619378">
            <a:off x="6207534" y="3342068"/>
            <a:ext cx="586079" cy="947525"/>
          </a:xfrm>
          <a:prstGeom prst="cub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p:cNvSpPr/>
          <p:nvPr/>
        </p:nvSpPr>
        <p:spPr>
          <a:xfrm rot="5520000" flipH="1">
            <a:off x="4014648" y="1032482"/>
            <a:ext cx="794736" cy="531921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Isosceles Triangle 64"/>
          <p:cNvSpPr/>
          <p:nvPr/>
        </p:nvSpPr>
        <p:spPr>
          <a:xfrm rot="16440000">
            <a:off x="7984049" y="1671828"/>
            <a:ext cx="820810" cy="4497476"/>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Connector 57"/>
          <p:cNvSpPr/>
          <p:nvPr/>
        </p:nvSpPr>
        <p:spPr>
          <a:xfrm rot="9836722">
            <a:off x="6835075" y="4388741"/>
            <a:ext cx="457200" cy="457200"/>
          </a:xfrm>
          <a:prstGeom prst="flowChartConnector">
            <a:avLst/>
          </a:prstGeom>
          <a:solidFill>
            <a:srgbClr val="FFC000"/>
          </a:solidFill>
          <a:scene3d>
            <a:camera prst="isometricOffAxis2Righ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p:cNvSpPr/>
          <p:nvPr/>
        </p:nvSpPr>
        <p:spPr>
          <a:xfrm rot="9836722">
            <a:off x="8390402" y="3153761"/>
            <a:ext cx="1920240" cy="1463040"/>
          </a:xfrm>
          <a:prstGeom prst="flowChartConnector">
            <a:avLst/>
          </a:prstGeom>
          <a:solidFill>
            <a:srgbClr val="FFC000"/>
          </a:solidFill>
          <a:scene3d>
            <a:camera prst="isometricOffAxis2Righ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Connector 2"/>
          <p:cNvSpPr/>
          <p:nvPr/>
        </p:nvSpPr>
        <p:spPr>
          <a:xfrm rot="20466904">
            <a:off x="1831040" y="2627969"/>
            <a:ext cx="1524000" cy="1447800"/>
          </a:xfrm>
          <a:prstGeom prst="flowChartConnector">
            <a:avLst/>
          </a:prstGeom>
          <a:solidFill>
            <a:srgbClr val="FFC000"/>
          </a:solidFill>
          <a:scene3d>
            <a:camera prst="isometricOffAxis2Righ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Arrow Connector 56"/>
          <p:cNvCxnSpPr/>
          <p:nvPr/>
        </p:nvCxnSpPr>
        <p:spPr>
          <a:xfrm>
            <a:off x="2774580" y="3648636"/>
            <a:ext cx="4038600" cy="1524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8544038" y="2600095"/>
            <a:ext cx="1848791" cy="400110"/>
          </a:xfrm>
          <a:prstGeom prst="rect">
            <a:avLst/>
          </a:prstGeom>
          <a:solidFill>
            <a:schemeClr val="accent4">
              <a:lumMod val="40000"/>
              <a:lumOff val="60000"/>
            </a:schemeClr>
          </a:solidFill>
        </p:spPr>
        <p:txBody>
          <a:bodyPr wrap="square" rtlCol="0">
            <a:spAutoFit/>
          </a:bodyPr>
          <a:lstStyle/>
          <a:p>
            <a:r>
              <a:rPr lang="en-US" sz="2000" b="1" dirty="0"/>
              <a:t>Concave Mirror</a:t>
            </a:r>
          </a:p>
        </p:txBody>
      </p:sp>
      <p:sp>
        <p:nvSpPr>
          <p:cNvPr id="71" name="TextBox 70"/>
          <p:cNvSpPr txBox="1"/>
          <p:nvPr/>
        </p:nvSpPr>
        <p:spPr>
          <a:xfrm>
            <a:off x="1519027" y="2181726"/>
            <a:ext cx="1840546" cy="400110"/>
          </a:xfrm>
          <a:prstGeom prst="rect">
            <a:avLst/>
          </a:prstGeom>
          <a:solidFill>
            <a:schemeClr val="accent4">
              <a:lumMod val="40000"/>
              <a:lumOff val="60000"/>
            </a:schemeClr>
          </a:solidFill>
        </p:spPr>
        <p:txBody>
          <a:bodyPr wrap="square" rtlCol="0">
            <a:spAutoFit/>
          </a:bodyPr>
          <a:lstStyle/>
          <a:p>
            <a:r>
              <a:rPr lang="en-US" sz="2000" b="1" dirty="0"/>
              <a:t>Concave Mirror</a:t>
            </a:r>
          </a:p>
        </p:txBody>
      </p:sp>
      <p:sp>
        <p:nvSpPr>
          <p:cNvPr id="72" name="TextBox 71"/>
          <p:cNvSpPr txBox="1"/>
          <p:nvPr/>
        </p:nvSpPr>
        <p:spPr>
          <a:xfrm>
            <a:off x="9879317" y="4543908"/>
            <a:ext cx="1472228" cy="400110"/>
          </a:xfrm>
          <a:prstGeom prst="rect">
            <a:avLst/>
          </a:prstGeom>
          <a:solidFill>
            <a:schemeClr val="accent4">
              <a:lumMod val="40000"/>
              <a:lumOff val="60000"/>
            </a:schemeClr>
          </a:solidFill>
        </p:spPr>
        <p:txBody>
          <a:bodyPr wrap="square" rtlCol="0">
            <a:spAutoFit/>
          </a:bodyPr>
          <a:lstStyle/>
          <a:p>
            <a:r>
              <a:rPr lang="en-US" sz="2000" b="1" dirty="0"/>
              <a:t>Pump Beam</a:t>
            </a:r>
          </a:p>
        </p:txBody>
      </p:sp>
      <p:sp>
        <p:nvSpPr>
          <p:cNvPr id="73" name="TextBox 72"/>
          <p:cNvSpPr txBox="1"/>
          <p:nvPr/>
        </p:nvSpPr>
        <p:spPr>
          <a:xfrm>
            <a:off x="6071193" y="2815684"/>
            <a:ext cx="974987" cy="400110"/>
          </a:xfrm>
          <a:prstGeom prst="rect">
            <a:avLst/>
          </a:prstGeom>
          <a:solidFill>
            <a:schemeClr val="accent4">
              <a:lumMod val="40000"/>
              <a:lumOff val="60000"/>
            </a:schemeClr>
          </a:solidFill>
        </p:spPr>
        <p:txBody>
          <a:bodyPr wrap="square" rtlCol="0">
            <a:spAutoFit/>
          </a:bodyPr>
          <a:lstStyle/>
          <a:p>
            <a:r>
              <a:rPr lang="en-US" sz="2000" b="1" dirty="0"/>
              <a:t>Crystal</a:t>
            </a:r>
          </a:p>
        </p:txBody>
      </p:sp>
      <p:sp>
        <p:nvSpPr>
          <p:cNvPr id="46" name="Rectangle 45"/>
          <p:cNvSpPr/>
          <p:nvPr/>
        </p:nvSpPr>
        <p:spPr>
          <a:xfrm>
            <a:off x="9022980" y="3191436"/>
            <a:ext cx="301686" cy="369332"/>
          </a:xfrm>
          <a:prstGeom prst="rect">
            <a:avLst/>
          </a:prstGeom>
        </p:spPr>
        <p:txBody>
          <a:bodyPr wrap="square">
            <a:spAutoFit/>
          </a:bodyPr>
          <a:lstStyle/>
          <a:p>
            <a:endParaRPr lang="en-US" b="1" dirty="0"/>
          </a:p>
        </p:txBody>
      </p:sp>
      <p:cxnSp>
        <p:nvCxnSpPr>
          <p:cNvPr id="77" name="Straight Arrow Connector 76"/>
          <p:cNvCxnSpPr/>
          <p:nvPr/>
        </p:nvCxnSpPr>
        <p:spPr>
          <a:xfrm flipH="1" flipV="1">
            <a:off x="2469780" y="2962836"/>
            <a:ext cx="4572000" cy="1676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6813180" y="4639236"/>
            <a:ext cx="228600" cy="533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2469780" y="2962836"/>
            <a:ext cx="6172200" cy="1295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a:off x="2164981" y="2822104"/>
            <a:ext cx="181185" cy="369332"/>
          </a:xfrm>
          <a:prstGeom prst="rect">
            <a:avLst/>
          </a:prstGeom>
        </p:spPr>
        <p:txBody>
          <a:bodyPr wrap="square">
            <a:spAutoFit/>
          </a:bodyPr>
          <a:lstStyle/>
          <a:p>
            <a:r>
              <a:rPr lang="en-US" b="1" dirty="0"/>
              <a:t>9</a:t>
            </a:r>
          </a:p>
        </p:txBody>
      </p:sp>
      <p:sp>
        <p:nvSpPr>
          <p:cNvPr id="91" name="Rectangle 90"/>
          <p:cNvSpPr/>
          <p:nvPr/>
        </p:nvSpPr>
        <p:spPr>
          <a:xfrm>
            <a:off x="2545981" y="3365102"/>
            <a:ext cx="181185" cy="369332"/>
          </a:xfrm>
          <a:prstGeom prst="rect">
            <a:avLst/>
          </a:prstGeom>
        </p:spPr>
        <p:txBody>
          <a:bodyPr wrap="square">
            <a:spAutoFit/>
          </a:bodyPr>
          <a:lstStyle/>
          <a:p>
            <a:r>
              <a:rPr lang="en-US" b="1" dirty="0"/>
              <a:t>8</a:t>
            </a:r>
          </a:p>
        </p:txBody>
      </p:sp>
      <p:sp>
        <p:nvSpPr>
          <p:cNvPr id="109" name="Oval 108"/>
          <p:cNvSpPr/>
          <p:nvPr/>
        </p:nvSpPr>
        <p:spPr>
          <a:xfrm>
            <a:off x="9022980" y="395343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9175380" y="408457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9317147" y="419443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9469547" y="431317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9554611" y="3900271"/>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9391578" y="376913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9239178" y="364863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9076145" y="3519271"/>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
            <a:extLst>
              <a:ext uri="{FF2B5EF4-FFF2-40B4-BE49-F238E27FC236}">
                <a16:creationId xmlns:a16="http://schemas.microsoft.com/office/drawing/2014/main" id="{E6D47CD3-2E93-437B-882E-AB41E6F98F8C}"/>
              </a:ext>
            </a:extLst>
          </p:cNvPr>
          <p:cNvSpPr txBox="1"/>
          <p:nvPr/>
        </p:nvSpPr>
        <p:spPr>
          <a:xfrm>
            <a:off x="248016" y="260809"/>
            <a:ext cx="1910573" cy="600164"/>
          </a:xfrm>
          <a:prstGeom prst="rect">
            <a:avLst/>
          </a:prstGeom>
          <a:solidFill>
            <a:schemeClr val="accent6">
              <a:lumMod val="40000"/>
              <a:lumOff val="60000"/>
            </a:schemeClr>
          </a:solidFill>
          <a:ln w="57150">
            <a:solidFill>
              <a:srgbClr val="00B0F0"/>
            </a:solidFill>
          </a:ln>
          <a:effectLst>
            <a:glow rad="139700">
              <a:schemeClr val="accent2">
                <a:satMod val="175000"/>
                <a:alpha val="40000"/>
              </a:schemeClr>
            </a:glow>
            <a:innerShdw blurRad="63500" dist="50800" dir="5400000">
              <a:prstClr val="black">
                <a:alpha val="50000"/>
              </a:prstClr>
            </a:innerShdw>
          </a:effectLst>
          <a:scene3d>
            <a:camera prst="orthographicFront"/>
            <a:lightRig rig="threePt" dir="t"/>
          </a:scene3d>
          <a:sp3d>
            <a:bevelT w="101600" prst="riblet"/>
          </a:sp3d>
        </p:spPr>
        <p:txBody>
          <a:bodyPr wrap="square" rtlCol="1">
            <a:spAutoFit/>
          </a:bodyPr>
          <a:ls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lnSpc>
                <a:spcPct val="150000"/>
              </a:lnSpc>
            </a:pPr>
            <a:r>
              <a:rPr lang="en-US" sz="2400" b="1" dirty="0">
                <a:solidFill>
                  <a:srgbClr val="C00000"/>
                </a:solidFill>
                <a:cs typeface="B Nazanin" panose="00000400000000000000" pitchFamily="2" charset="-78"/>
              </a:rPr>
              <a:t>9</a:t>
            </a:r>
            <a:r>
              <a:rPr lang="en-US" sz="2400" b="1" baseline="30000" dirty="0">
                <a:solidFill>
                  <a:srgbClr val="C00000"/>
                </a:solidFill>
                <a:cs typeface="B Nazanin" panose="00000400000000000000" pitchFamily="2" charset="-78"/>
              </a:rPr>
              <a:t>th</a:t>
            </a:r>
            <a:r>
              <a:rPr lang="en-US" sz="2400" b="1" dirty="0">
                <a:solidFill>
                  <a:srgbClr val="C00000"/>
                </a:solidFill>
                <a:cs typeface="B Nazanin" panose="00000400000000000000" pitchFamily="2" charset="-78"/>
              </a:rPr>
              <a:t> pass</a:t>
            </a:r>
            <a:endParaRPr lang="fa-IR" sz="2400" b="1" dirty="0">
              <a:solidFill>
                <a:srgbClr val="C00000"/>
              </a:solidFill>
              <a:cs typeface="B Nazanin" panose="00000400000000000000"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1000"/>
                                        <p:tgtEl>
                                          <p:spTgt spid="57"/>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68"/>
                                        </p:tgtEl>
                                        <p:attrNameLst>
                                          <p:attrName>style.visibility</p:attrName>
                                        </p:attrNameLst>
                                      </p:cBhvr>
                                      <p:to>
                                        <p:strVal val="visible"/>
                                      </p:to>
                                    </p:set>
                                    <p:animEffect transition="in" filter="wipe(down)">
                                      <p:cBhvr>
                                        <p:cTn id="14" dur="1000"/>
                                        <p:tgtEl>
                                          <p:spTgt spid="68"/>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77"/>
                                        </p:tgtEl>
                                        <p:attrNameLst>
                                          <p:attrName>style.visibility</p:attrName>
                                        </p:attrNameLst>
                                      </p:cBhvr>
                                      <p:to>
                                        <p:strVal val="visible"/>
                                      </p:to>
                                    </p:set>
                                    <p:animEffect transition="in" filter="wipe(down)">
                                      <p:cBhvr>
                                        <p:cTn id="18" dur="1000"/>
                                        <p:tgtEl>
                                          <p:spTgt spid="77"/>
                                        </p:tgtEl>
                                      </p:cBhvr>
                                    </p:animEffec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90"/>
                                        </p:tgtEl>
                                        <p:attrNameLst>
                                          <p:attrName>style.visibility</p:attrName>
                                        </p:attrNameLst>
                                      </p:cBhvr>
                                      <p:to>
                                        <p:strVal val="visible"/>
                                      </p:to>
                                    </p:set>
                                  </p:childTnLst>
                                </p:cTn>
                              </p:par>
                            </p:childTnLst>
                          </p:cTn>
                        </p:par>
                        <p:par>
                          <p:cTn id="22" fill="hold">
                            <p:stCondLst>
                              <p:cond delay="3000"/>
                            </p:stCondLst>
                            <p:childTnLst>
                              <p:par>
                                <p:cTn id="23" presetID="22" presetClass="entr" presetSubtype="1" fill="hold" nodeType="after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wipe(up)">
                                      <p:cBhvr>
                                        <p:cTn id="25" dur="1000"/>
                                        <p:tgtEl>
                                          <p:spTgt spid="69"/>
                                        </p:tgtEl>
                                      </p:cBhvr>
                                    </p:animEffect>
                                  </p:childTnLst>
                                </p:cTn>
                              </p:par>
                            </p:childTnLst>
                          </p:cTn>
                        </p:par>
                        <p:par>
                          <p:cTn id="26" fill="hold">
                            <p:stCondLst>
                              <p:cond delay="4000"/>
                            </p:stCondLst>
                            <p:childTnLst>
                              <p:par>
                                <p:cTn id="27" presetID="22" presetClass="entr" presetSubtype="4" fill="hold"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wipe(down)">
                                      <p:cBhvr>
                                        <p:cTn id="29" dur="1000"/>
                                        <p:tgtEl>
                                          <p:spTgt spid="78"/>
                                        </p:tgtEl>
                                      </p:cBhvr>
                                    </p:animEffect>
                                  </p:childTnLst>
                                </p:cTn>
                              </p:par>
                            </p:childTnLst>
                          </p:cTn>
                        </p:par>
                        <p:par>
                          <p:cTn id="30" fill="hold">
                            <p:stCondLst>
                              <p:cond delay="5000"/>
                            </p:stCondLst>
                            <p:childTnLst>
                              <p:par>
                                <p:cTn id="31" presetID="4" presetClass="entr" presetSubtype="16" fill="hold" nodeType="afterEffect">
                                  <p:stCondLst>
                                    <p:cond delay="0"/>
                                  </p:stCondLst>
                                  <p:childTnLst>
                                    <p:set>
                                      <p:cBhvr>
                                        <p:cTn id="32" dur="1" fill="hold">
                                          <p:stCondLst>
                                            <p:cond delay="0"/>
                                          </p:stCondLst>
                                        </p:cTn>
                                        <p:tgtEl>
                                          <p:spTgt spid="108"/>
                                        </p:tgtEl>
                                        <p:attrNameLst>
                                          <p:attrName>style.visibility</p:attrName>
                                        </p:attrNameLst>
                                      </p:cBhvr>
                                      <p:to>
                                        <p:strVal val="visible"/>
                                      </p:to>
                                    </p:set>
                                    <p:animEffect transition="in" filter="box(in)">
                                      <p:cBhvr>
                                        <p:cTn id="33"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rot="-2700000">
            <a:off x="2208224" y="2441391"/>
            <a:ext cx="2172971" cy="1491480"/>
            <a:chOff x="1981200" y="1524000"/>
            <a:chExt cx="2172971" cy="1159336"/>
          </a:xfrm>
        </p:grpSpPr>
        <p:sp>
          <p:nvSpPr>
            <p:cNvPr id="14" name="Isosceles Triangle 13"/>
            <p:cNvSpPr/>
            <p:nvPr/>
          </p:nvSpPr>
          <p:spPr>
            <a:xfrm rot="900000">
              <a:off x="3148331" y="1677496"/>
              <a:ext cx="1005840" cy="100584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a:off x="1981200" y="1524000"/>
              <a:ext cx="1005840" cy="100584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rot="10140000">
            <a:off x="7498380" y="2085162"/>
            <a:ext cx="2172970" cy="1491480"/>
            <a:chOff x="1981200" y="1524000"/>
            <a:chExt cx="2172970" cy="1159336"/>
          </a:xfrm>
        </p:grpSpPr>
        <p:sp>
          <p:nvSpPr>
            <p:cNvPr id="20" name="Isosceles Triangle 19"/>
            <p:cNvSpPr/>
            <p:nvPr/>
          </p:nvSpPr>
          <p:spPr>
            <a:xfrm rot="1080000">
              <a:off x="3148330" y="1677496"/>
              <a:ext cx="1005840" cy="100584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1981200" y="1524000"/>
              <a:ext cx="1005840" cy="100584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Rectangle 57"/>
          <p:cNvSpPr/>
          <p:nvPr/>
        </p:nvSpPr>
        <p:spPr>
          <a:xfrm rot="-1440000">
            <a:off x="10222699" y="1739152"/>
            <a:ext cx="228600" cy="1143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3">
            <a:extLst>
              <a:ext uri="{FF2B5EF4-FFF2-40B4-BE49-F238E27FC236}">
                <a16:creationId xmlns:a16="http://schemas.microsoft.com/office/drawing/2014/main" id="{7046B4AA-71A0-4E95-BA40-9E6ED5DEC795}"/>
              </a:ext>
            </a:extLst>
          </p:cNvPr>
          <p:cNvSpPr txBox="1"/>
          <p:nvPr/>
        </p:nvSpPr>
        <p:spPr>
          <a:xfrm>
            <a:off x="4720661" y="251845"/>
            <a:ext cx="3580858" cy="600164"/>
          </a:xfrm>
          <a:prstGeom prst="rect">
            <a:avLst/>
          </a:prstGeom>
          <a:solidFill>
            <a:schemeClr val="accent6">
              <a:lumMod val="40000"/>
              <a:lumOff val="60000"/>
            </a:schemeClr>
          </a:solidFill>
          <a:ln w="57150">
            <a:solidFill>
              <a:srgbClr val="00B0F0"/>
            </a:solidFill>
          </a:ln>
          <a:effectLst>
            <a:glow rad="139700">
              <a:schemeClr val="accent2">
                <a:satMod val="175000"/>
                <a:alpha val="40000"/>
              </a:schemeClr>
            </a:glow>
            <a:innerShdw blurRad="63500" dist="50800" dir="5400000">
              <a:prstClr val="black">
                <a:alpha val="50000"/>
              </a:prstClr>
            </a:innerShdw>
          </a:effectLst>
          <a:scene3d>
            <a:camera prst="orthographicFront"/>
            <a:lightRig rig="threePt" dir="t"/>
          </a:scene3d>
          <a:sp3d>
            <a:bevelT w="101600" prst="riblet"/>
          </a:sp3d>
        </p:spPr>
        <p:txBody>
          <a:bodyPr wrap="square" rtlCol="1">
            <a:spAutoFit/>
          </a:bodyPr>
          <a:ls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lnSpc>
                <a:spcPct val="150000"/>
              </a:lnSpc>
            </a:pPr>
            <a:r>
              <a:rPr lang="en-US" sz="2400" b="1" dirty="0">
                <a:solidFill>
                  <a:srgbClr val="C00000"/>
                </a:solidFill>
                <a:cs typeface="B Nazanin" panose="00000400000000000000" pitchFamily="2" charset="-78"/>
              </a:rPr>
              <a:t>Compressing Section</a:t>
            </a:r>
            <a:endParaRPr lang="fa-IR" sz="2400" b="1" dirty="0">
              <a:solidFill>
                <a:srgbClr val="C00000"/>
              </a:solidFill>
              <a:cs typeface="B Nazanin" panose="00000400000000000000" pitchFamily="2" charset="-78"/>
            </a:endParaRPr>
          </a:p>
        </p:txBody>
      </p:sp>
      <p:sp>
        <p:nvSpPr>
          <p:cNvPr id="24" name="TextBox 23">
            <a:extLst>
              <a:ext uri="{FF2B5EF4-FFF2-40B4-BE49-F238E27FC236}">
                <a16:creationId xmlns:a16="http://schemas.microsoft.com/office/drawing/2014/main" id="{06009E24-B9EB-4AA0-9008-D1EFD3678CB1}"/>
              </a:ext>
            </a:extLst>
          </p:cNvPr>
          <p:cNvSpPr txBox="1"/>
          <p:nvPr/>
        </p:nvSpPr>
        <p:spPr>
          <a:xfrm rot="19459472">
            <a:off x="3028318" y="3746436"/>
            <a:ext cx="1767155" cy="506292"/>
          </a:xfrm>
          <a:prstGeom prst="rect">
            <a:avLst/>
          </a:prstGeom>
          <a:noFill/>
        </p:spPr>
        <p:txBody>
          <a:bodyPr wrap="square" rtlCol="0">
            <a:spAutoFit/>
          </a:bodyPr>
          <a:lstStyle/>
          <a:p>
            <a:pPr algn="r" rtl="1">
              <a:lnSpc>
                <a:spcPct val="150000"/>
              </a:lnSpc>
            </a:pPr>
            <a:r>
              <a:rPr lang="en-US" sz="2000" dirty="0">
                <a:solidFill>
                  <a:srgbClr val="FF0000"/>
                </a:solidFill>
                <a:latin typeface="Arial" panose="020B0604020202020204" pitchFamily="34" charset="0"/>
                <a:cs typeface="Arial" panose="020B0604020202020204" pitchFamily="34" charset="0"/>
              </a:rPr>
              <a:t>1</a:t>
            </a:r>
            <a:r>
              <a:rPr lang="en-US" sz="2000" baseline="30000" dirty="0">
                <a:solidFill>
                  <a:srgbClr val="FF0000"/>
                </a:solidFill>
                <a:latin typeface="Arial" panose="020B0604020202020204" pitchFamily="34" charset="0"/>
                <a:cs typeface="Arial" panose="020B0604020202020204" pitchFamily="34" charset="0"/>
              </a:rPr>
              <a:t>st</a:t>
            </a:r>
            <a:r>
              <a:rPr lang="en-US" sz="2000" dirty="0">
                <a:solidFill>
                  <a:srgbClr val="FF0000"/>
                </a:solidFill>
                <a:latin typeface="Arial" panose="020B0604020202020204" pitchFamily="34" charset="0"/>
                <a:cs typeface="Arial" panose="020B0604020202020204" pitchFamily="34" charset="0"/>
              </a:rPr>
              <a:t> Prism pair</a:t>
            </a:r>
          </a:p>
        </p:txBody>
      </p:sp>
      <p:sp>
        <p:nvSpPr>
          <p:cNvPr id="56" name="TextBox 55">
            <a:extLst>
              <a:ext uri="{FF2B5EF4-FFF2-40B4-BE49-F238E27FC236}">
                <a16:creationId xmlns:a16="http://schemas.microsoft.com/office/drawing/2014/main" id="{3CA6DF37-84D5-44CA-B4D1-68B1CCF5D4FF}"/>
              </a:ext>
            </a:extLst>
          </p:cNvPr>
          <p:cNvSpPr txBox="1"/>
          <p:nvPr/>
        </p:nvSpPr>
        <p:spPr>
          <a:xfrm>
            <a:off x="7571942" y="1526231"/>
            <a:ext cx="1767155" cy="506292"/>
          </a:xfrm>
          <a:prstGeom prst="rect">
            <a:avLst/>
          </a:prstGeom>
          <a:noFill/>
        </p:spPr>
        <p:txBody>
          <a:bodyPr wrap="square" rtlCol="0">
            <a:spAutoFit/>
          </a:bodyPr>
          <a:lstStyle/>
          <a:p>
            <a:pPr algn="r" rtl="1">
              <a:lnSpc>
                <a:spcPct val="150000"/>
              </a:lnSpc>
            </a:pPr>
            <a:r>
              <a:rPr lang="en-US" sz="2000" dirty="0">
                <a:solidFill>
                  <a:srgbClr val="FF0000"/>
                </a:solidFill>
                <a:latin typeface="Arial" panose="020B0604020202020204" pitchFamily="34" charset="0"/>
                <a:cs typeface="Arial" panose="020B0604020202020204" pitchFamily="34" charset="0"/>
              </a:rPr>
              <a:t>2</a:t>
            </a:r>
            <a:r>
              <a:rPr lang="en-US" sz="2000" baseline="30000" dirty="0">
                <a:solidFill>
                  <a:srgbClr val="FF0000"/>
                </a:solidFill>
                <a:latin typeface="Arial" panose="020B0604020202020204" pitchFamily="34" charset="0"/>
                <a:cs typeface="Arial" panose="020B0604020202020204" pitchFamily="34" charset="0"/>
              </a:rPr>
              <a:t>nd</a:t>
            </a:r>
            <a:r>
              <a:rPr lang="en-US" sz="2000" dirty="0">
                <a:solidFill>
                  <a:srgbClr val="FF0000"/>
                </a:solidFill>
                <a:latin typeface="Arial" panose="020B0604020202020204" pitchFamily="34" charset="0"/>
                <a:cs typeface="Arial" panose="020B0604020202020204" pitchFamily="34" charset="0"/>
              </a:rPr>
              <a:t> Prism pair</a:t>
            </a:r>
          </a:p>
        </p:txBody>
      </p:sp>
      <p:sp>
        <p:nvSpPr>
          <p:cNvPr id="26" name="TextBox 25">
            <a:extLst>
              <a:ext uri="{FF2B5EF4-FFF2-40B4-BE49-F238E27FC236}">
                <a16:creationId xmlns:a16="http://schemas.microsoft.com/office/drawing/2014/main" id="{E6B1A819-85EB-4AAA-AA57-30C94C51AC59}"/>
              </a:ext>
            </a:extLst>
          </p:cNvPr>
          <p:cNvSpPr txBox="1"/>
          <p:nvPr/>
        </p:nvSpPr>
        <p:spPr>
          <a:xfrm>
            <a:off x="10078949" y="2772354"/>
            <a:ext cx="945222" cy="506292"/>
          </a:xfrm>
          <a:prstGeom prst="rect">
            <a:avLst/>
          </a:prstGeom>
          <a:noFill/>
        </p:spPr>
        <p:txBody>
          <a:bodyPr wrap="square" rtlCol="0">
            <a:spAutoFit/>
          </a:bodyPr>
          <a:lstStyle/>
          <a:p>
            <a:pPr algn="r" rtl="1">
              <a:lnSpc>
                <a:spcPct val="150000"/>
              </a:lnSpc>
            </a:pPr>
            <a:r>
              <a:rPr lang="en-US" sz="2000" dirty="0">
                <a:solidFill>
                  <a:srgbClr val="FF0000"/>
                </a:solidFill>
                <a:cs typeface="B Nazanin" panose="00000400000000000000" pitchFamily="2" charset="-78"/>
              </a:rPr>
              <a:t>Mirror</a:t>
            </a:r>
          </a:p>
        </p:txBody>
      </p:sp>
      <p:sp>
        <p:nvSpPr>
          <p:cNvPr id="59" name="TextBox 58">
            <a:extLst>
              <a:ext uri="{FF2B5EF4-FFF2-40B4-BE49-F238E27FC236}">
                <a16:creationId xmlns:a16="http://schemas.microsoft.com/office/drawing/2014/main" id="{913F4664-28FC-4070-A522-CE4BF12BF862}"/>
              </a:ext>
            </a:extLst>
          </p:cNvPr>
          <p:cNvSpPr txBox="1"/>
          <p:nvPr/>
        </p:nvSpPr>
        <p:spPr>
          <a:xfrm>
            <a:off x="914400" y="5027391"/>
            <a:ext cx="10952252" cy="1438855"/>
          </a:xfrm>
          <a:prstGeom prst="rect">
            <a:avLst/>
          </a:prstGeom>
          <a:noFill/>
        </p:spPr>
        <p:txBody>
          <a:bodyPr wrap="square" rtlCol="0">
            <a:spAutoFit/>
          </a:bodyPr>
          <a:lstStyle/>
          <a:p>
            <a:pPr algn="r" rtl="1">
              <a:lnSpc>
                <a:spcPct val="150000"/>
              </a:lnSpc>
            </a:pPr>
            <a:r>
              <a:rPr lang="fa-IR" sz="2000" dirty="0">
                <a:cs typeface="B Nazanin" panose="00000400000000000000" pitchFamily="2" charset="-78"/>
              </a:rPr>
              <a:t>سیستم فشرده ساز از دو جفت منشور از شیشه </a:t>
            </a:r>
            <a:r>
              <a:rPr lang="en-US" sz="2000" dirty="0">
                <a:cs typeface="B Nazanin" panose="00000400000000000000" pitchFamily="2" charset="-78"/>
              </a:rPr>
              <a:t>SF</a:t>
            </a:r>
            <a:r>
              <a:rPr lang="en-US" sz="2000" baseline="-25000" dirty="0">
                <a:cs typeface="B Nazanin" panose="00000400000000000000" pitchFamily="2" charset="-78"/>
              </a:rPr>
              <a:t>11</a:t>
            </a:r>
            <a:r>
              <a:rPr lang="fa-IR" sz="2000" dirty="0">
                <a:cs typeface="B Nazanin" panose="00000400000000000000" pitchFamily="2" charset="-78"/>
              </a:rPr>
              <a:t> تشکیل شده است. در این شیشه تغییرات ضریب شکست بر حسب طول موج زیاد است. چیدمان به گونه ای است که پس از پاشیده شدن باریکه لیزری در اولین منشور راه اپتیکی برای مولفه قرمز نسبت به مولفه آبی بیشتر است در نتیجه در رفت و برگشت زمان بیشتری صرف می کند و همزمان با مولفه آبی می شود. </a:t>
            </a:r>
            <a:endParaRPr lang="en-US" sz="2000" dirty="0">
              <a:cs typeface="B Nazanin" panose="00000400000000000000" pitchFamily="2" charset="-7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rot="-2700000">
            <a:off x="2208224" y="2441391"/>
            <a:ext cx="2172971" cy="1491480"/>
            <a:chOff x="1981200" y="1524000"/>
            <a:chExt cx="2172971" cy="1159336"/>
          </a:xfrm>
        </p:grpSpPr>
        <p:sp>
          <p:nvSpPr>
            <p:cNvPr id="14" name="Isosceles Triangle 13"/>
            <p:cNvSpPr/>
            <p:nvPr/>
          </p:nvSpPr>
          <p:spPr>
            <a:xfrm rot="900000">
              <a:off x="3148331" y="1677496"/>
              <a:ext cx="1005840" cy="100584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a:off x="1981200" y="1524000"/>
              <a:ext cx="1005840" cy="100584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rot="10140000">
            <a:off x="7498380" y="2085162"/>
            <a:ext cx="2172970" cy="1491480"/>
            <a:chOff x="1981200" y="1524000"/>
            <a:chExt cx="2172970" cy="1159336"/>
          </a:xfrm>
        </p:grpSpPr>
        <p:sp>
          <p:nvSpPr>
            <p:cNvPr id="20" name="Isosceles Triangle 19"/>
            <p:cNvSpPr/>
            <p:nvPr/>
          </p:nvSpPr>
          <p:spPr>
            <a:xfrm rot="1080000">
              <a:off x="3148330" y="1677496"/>
              <a:ext cx="1005840" cy="100584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1981200" y="1524000"/>
              <a:ext cx="1005840" cy="100584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3" name="Straight Arrow Connector 22"/>
          <p:cNvCxnSpPr/>
          <p:nvPr/>
        </p:nvCxnSpPr>
        <p:spPr>
          <a:xfrm flipV="1">
            <a:off x="2532530" y="2577352"/>
            <a:ext cx="10668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837330" y="2958352"/>
            <a:ext cx="1066800" cy="53340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8" idx="0"/>
          </p:cNvCxnSpPr>
          <p:nvPr/>
        </p:nvCxnSpPr>
        <p:spPr>
          <a:xfrm flipV="1">
            <a:off x="2684930" y="2805952"/>
            <a:ext cx="1066800" cy="6858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588698" y="2619884"/>
            <a:ext cx="4277833" cy="10986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751730" y="2805952"/>
            <a:ext cx="4191000" cy="1524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3904130" y="2958352"/>
            <a:ext cx="4038600" cy="22860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7942730" y="3034552"/>
            <a:ext cx="1295400" cy="15240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7942730" y="2805952"/>
            <a:ext cx="1219200" cy="1524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7866530" y="2577352"/>
            <a:ext cx="1219200" cy="152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9161930" y="2577352"/>
            <a:ext cx="1219200" cy="45720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endCxn id="58" idx="1"/>
          </p:cNvCxnSpPr>
          <p:nvPr/>
        </p:nvCxnSpPr>
        <p:spPr>
          <a:xfrm flipV="1">
            <a:off x="9161931" y="2357142"/>
            <a:ext cx="1070651" cy="44881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9085730" y="2120152"/>
            <a:ext cx="1066800" cy="457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rot="-1440000">
            <a:off x="10222699" y="1739152"/>
            <a:ext cx="228600" cy="1143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3">
            <a:extLst>
              <a:ext uri="{FF2B5EF4-FFF2-40B4-BE49-F238E27FC236}">
                <a16:creationId xmlns:a16="http://schemas.microsoft.com/office/drawing/2014/main" id="{7046B4AA-71A0-4E95-BA40-9E6ED5DEC795}"/>
              </a:ext>
            </a:extLst>
          </p:cNvPr>
          <p:cNvSpPr txBox="1"/>
          <p:nvPr/>
        </p:nvSpPr>
        <p:spPr>
          <a:xfrm>
            <a:off x="3625370" y="330901"/>
            <a:ext cx="5193901" cy="600164"/>
          </a:xfrm>
          <a:prstGeom prst="rect">
            <a:avLst/>
          </a:prstGeom>
          <a:solidFill>
            <a:schemeClr val="accent6">
              <a:lumMod val="40000"/>
              <a:lumOff val="60000"/>
            </a:schemeClr>
          </a:solidFill>
          <a:ln w="57150">
            <a:solidFill>
              <a:srgbClr val="00B0F0"/>
            </a:solidFill>
          </a:ln>
          <a:effectLst>
            <a:glow rad="139700">
              <a:schemeClr val="accent2">
                <a:satMod val="175000"/>
                <a:alpha val="40000"/>
              </a:schemeClr>
            </a:glow>
            <a:innerShdw blurRad="63500" dist="50800" dir="5400000">
              <a:prstClr val="black">
                <a:alpha val="50000"/>
              </a:prstClr>
            </a:innerShdw>
          </a:effectLst>
          <a:scene3d>
            <a:camera prst="orthographicFront"/>
            <a:lightRig rig="threePt" dir="t"/>
          </a:scene3d>
          <a:sp3d>
            <a:bevelT w="101600" prst="riblet"/>
          </a:sp3d>
        </p:spPr>
        <p:txBody>
          <a:bodyPr wrap="square" rtlCol="1">
            <a:spAutoFit/>
          </a:bodyPr>
          <a:ls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lnSpc>
                <a:spcPct val="150000"/>
              </a:lnSpc>
            </a:pPr>
            <a:r>
              <a:rPr lang="en-US" sz="2400" b="1" dirty="0">
                <a:solidFill>
                  <a:srgbClr val="C00000"/>
                </a:solidFill>
                <a:cs typeface="B Nazanin" panose="00000400000000000000" pitchFamily="2" charset="-78"/>
              </a:rPr>
              <a:t>Compressing the pulse using prism pair</a:t>
            </a:r>
            <a:endParaRPr lang="fa-IR" sz="2400" b="1" dirty="0">
              <a:solidFill>
                <a:srgbClr val="C00000"/>
              </a:solidFill>
              <a:cs typeface="B Nazanin" panose="00000400000000000000" pitchFamily="2" charset="-78"/>
            </a:endParaRPr>
          </a:p>
        </p:txBody>
      </p:sp>
      <p:grpSp>
        <p:nvGrpSpPr>
          <p:cNvPr id="5" name="Group 4">
            <a:extLst>
              <a:ext uri="{FF2B5EF4-FFF2-40B4-BE49-F238E27FC236}">
                <a16:creationId xmlns:a16="http://schemas.microsoft.com/office/drawing/2014/main" id="{39CB03F8-9F48-40C2-A6E2-83FE52D4371A}"/>
              </a:ext>
            </a:extLst>
          </p:cNvPr>
          <p:cNvGrpSpPr/>
          <p:nvPr/>
        </p:nvGrpSpPr>
        <p:grpSpPr>
          <a:xfrm>
            <a:off x="2532530" y="3491752"/>
            <a:ext cx="304800" cy="2362200"/>
            <a:chOff x="2532530" y="3491752"/>
            <a:chExt cx="304800" cy="2362200"/>
          </a:xfrm>
        </p:grpSpPr>
        <p:sp>
          <p:nvSpPr>
            <p:cNvPr id="18" name="Rectangle 17"/>
            <p:cNvSpPr/>
            <p:nvPr/>
          </p:nvSpPr>
          <p:spPr>
            <a:xfrm>
              <a:off x="2532530" y="3491752"/>
              <a:ext cx="304800" cy="2362200"/>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8EC08F69-4655-40A4-A624-1810D0A08797}"/>
                </a:ext>
              </a:extLst>
            </p:cNvPr>
            <p:cNvCxnSpPr>
              <a:cxnSpLocks/>
            </p:cNvCxnSpPr>
            <p:nvPr/>
          </p:nvCxnSpPr>
          <p:spPr>
            <a:xfrm flipV="1">
              <a:off x="2689417" y="4377306"/>
              <a:ext cx="0" cy="1028929"/>
            </a:xfrm>
            <a:prstGeom prst="straightConnector1">
              <a:avLst/>
            </a:prstGeom>
            <a:ln w="139700">
              <a:solidFill>
                <a:schemeClr val="accent2">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B5A61B07-D024-4D62-AB17-6BAAE2BEA13F}"/>
              </a:ext>
            </a:extLst>
          </p:cNvPr>
          <p:cNvSpPr txBox="1"/>
          <p:nvPr/>
        </p:nvSpPr>
        <p:spPr>
          <a:xfrm>
            <a:off x="1976820" y="6129589"/>
            <a:ext cx="1393910" cy="515526"/>
          </a:xfrm>
          <a:prstGeom prst="rect">
            <a:avLst/>
          </a:prstGeom>
          <a:noFill/>
        </p:spPr>
        <p:txBody>
          <a:bodyPr wrap="square" rtlCol="0">
            <a:spAutoFit/>
          </a:bodyPr>
          <a:lstStyle/>
          <a:p>
            <a:pPr algn="r" rtl="1">
              <a:lnSpc>
                <a:spcPct val="150000"/>
              </a:lnSpc>
            </a:pPr>
            <a:r>
              <a:rPr lang="fa-IR" sz="2000" dirty="0">
                <a:cs typeface="B Nazanin" panose="00000400000000000000" pitchFamily="2" charset="-78"/>
              </a:rPr>
              <a:t>تابش پیکوثانیه</a:t>
            </a:r>
            <a:endParaRPr lang="en-US" sz="2000" dirty="0">
              <a:cs typeface="B Nazanin" panose="00000400000000000000" pitchFamily="2" charset="-78"/>
            </a:endParaRPr>
          </a:p>
        </p:txBody>
      </p:sp>
    </p:spTree>
    <p:extLst>
      <p:ext uri="{BB962C8B-B14F-4D97-AF65-F5344CB8AC3E}">
        <p14:creationId xmlns:p14="http://schemas.microsoft.com/office/powerpoint/2010/main" val="3130938989"/>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1000"/>
                                        <p:tgtEl>
                                          <p:spTgt spid="23"/>
                                        </p:tgtEl>
                                      </p:cBhvr>
                                    </p:animEffect>
                                  </p:childTnLst>
                                </p:cTn>
                              </p:par>
                              <p:par>
                                <p:cTn id="12" presetID="22" presetClass="entr" presetSubtype="4"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1000"/>
                                        <p:tgtEl>
                                          <p:spTgt spid="27"/>
                                        </p:tgtEl>
                                      </p:cBhvr>
                                    </p:animEffect>
                                  </p:childTnLst>
                                </p:cTn>
                              </p:par>
                              <p:par>
                                <p:cTn id="15" presetID="22" presetClass="entr" presetSubtype="4"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1000"/>
                                        <p:tgtEl>
                                          <p:spTgt spid="25"/>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1000"/>
                                        <p:tgtEl>
                                          <p:spTgt spid="29"/>
                                        </p:tgtEl>
                                      </p:cBhvr>
                                    </p:animEffect>
                                  </p:childTnLst>
                                </p:cTn>
                              </p:par>
                              <p:par>
                                <p:cTn id="22" presetID="22" presetClass="entr" presetSubtype="8"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1100"/>
                                        <p:tgtEl>
                                          <p:spTgt spid="34"/>
                                        </p:tgtEl>
                                      </p:cBhvr>
                                    </p:animEffect>
                                  </p:childTnLst>
                                </p:cTn>
                              </p:par>
                              <p:par>
                                <p:cTn id="25" presetID="22" presetClass="entr" presetSubtype="8"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1000"/>
                                        <p:tgtEl>
                                          <p:spTgt spid="37"/>
                                        </p:tgtEl>
                                      </p:cBhvr>
                                    </p:animEffect>
                                  </p:childTnLst>
                                </p:cTn>
                              </p:par>
                            </p:childTnLst>
                          </p:cTn>
                        </p:par>
                        <p:par>
                          <p:cTn id="28" fill="hold">
                            <p:stCondLst>
                              <p:cond delay="3100"/>
                            </p:stCondLst>
                            <p:childTnLst>
                              <p:par>
                                <p:cTn id="29" presetID="22" presetClass="entr" presetSubtype="4" fill="hold"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down)">
                                      <p:cBhvr>
                                        <p:cTn id="31" dur="1000"/>
                                        <p:tgtEl>
                                          <p:spTgt spid="46"/>
                                        </p:tgtEl>
                                      </p:cBhvr>
                                    </p:animEffect>
                                  </p:childTnLst>
                                </p:cTn>
                              </p:par>
                              <p:par>
                                <p:cTn id="32" presetID="22" presetClass="entr" presetSubtype="4" fill="hold"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down)">
                                      <p:cBhvr>
                                        <p:cTn id="34" dur="1000"/>
                                        <p:tgtEl>
                                          <p:spTgt spid="43"/>
                                        </p:tgtEl>
                                      </p:cBhvr>
                                    </p:animEffect>
                                  </p:childTnLst>
                                </p:cTn>
                              </p:par>
                              <p:par>
                                <p:cTn id="35" presetID="22" presetClass="entr" presetSubtype="4"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down)">
                                      <p:cBhvr>
                                        <p:cTn id="37" dur="1000"/>
                                        <p:tgtEl>
                                          <p:spTgt spid="40"/>
                                        </p:tgtEl>
                                      </p:cBhvr>
                                    </p:animEffect>
                                  </p:childTnLst>
                                </p:cTn>
                              </p:par>
                            </p:childTnLst>
                          </p:cTn>
                        </p:par>
                        <p:par>
                          <p:cTn id="38" fill="hold">
                            <p:stCondLst>
                              <p:cond delay="4100"/>
                            </p:stCondLst>
                            <p:childTnLst>
                              <p:par>
                                <p:cTn id="39" presetID="22" presetClass="entr" presetSubtype="4" fill="hold" nodeType="after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10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wipe(down)">
                                      <p:cBhvr>
                                        <p:cTn id="44" dur="1000"/>
                                        <p:tgtEl>
                                          <p:spTgt spid="52"/>
                                        </p:tgtEl>
                                      </p:cBhvr>
                                    </p:animEffect>
                                  </p:childTnLst>
                                </p:cTn>
                              </p:par>
                              <p:par>
                                <p:cTn id="45" presetID="22" presetClass="entr" presetSubtype="4" fill="hold" nodeType="with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wipe(down)">
                                      <p:cBhvr>
                                        <p:cTn id="47"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rot="-2700000">
            <a:off x="2208224" y="2441391"/>
            <a:ext cx="2172971" cy="1491480"/>
            <a:chOff x="1981200" y="1524000"/>
            <a:chExt cx="2172971" cy="1159336"/>
          </a:xfrm>
        </p:grpSpPr>
        <p:sp>
          <p:nvSpPr>
            <p:cNvPr id="14" name="Isosceles Triangle 13"/>
            <p:cNvSpPr/>
            <p:nvPr/>
          </p:nvSpPr>
          <p:spPr>
            <a:xfrm rot="900000">
              <a:off x="3148331" y="1677496"/>
              <a:ext cx="1005840" cy="100584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a:off x="1981200" y="1524000"/>
              <a:ext cx="1005840" cy="100584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rot="10140000">
            <a:off x="7498380" y="2085162"/>
            <a:ext cx="2172970" cy="1491480"/>
            <a:chOff x="1981200" y="1524000"/>
            <a:chExt cx="2172970" cy="1159336"/>
          </a:xfrm>
        </p:grpSpPr>
        <p:sp>
          <p:nvSpPr>
            <p:cNvPr id="20" name="Isosceles Triangle 19"/>
            <p:cNvSpPr/>
            <p:nvPr/>
          </p:nvSpPr>
          <p:spPr>
            <a:xfrm rot="1080000">
              <a:off x="3148330" y="1677496"/>
              <a:ext cx="1005840" cy="100584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1981200" y="1524000"/>
              <a:ext cx="1005840" cy="100584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3" name="Straight Arrow Connector 22"/>
          <p:cNvCxnSpPr>
            <a:cxnSpLocks/>
          </p:cNvCxnSpPr>
          <p:nvPr/>
        </p:nvCxnSpPr>
        <p:spPr>
          <a:xfrm flipH="1">
            <a:off x="2398317" y="2514600"/>
            <a:ext cx="1170836" cy="85819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rot="-1440000">
            <a:off x="10222699" y="1739152"/>
            <a:ext cx="228600" cy="1143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7D123C6E-4EF2-4E0A-BFDE-6D02EB7DB231}"/>
              </a:ext>
            </a:extLst>
          </p:cNvPr>
          <p:cNvCxnSpPr>
            <a:cxnSpLocks/>
          </p:cNvCxnSpPr>
          <p:nvPr/>
        </p:nvCxnSpPr>
        <p:spPr>
          <a:xfrm flipH="1">
            <a:off x="9013383" y="2126288"/>
            <a:ext cx="1103293" cy="31535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5E23B5B-9287-4DBB-9FB9-0A81110D5724}"/>
              </a:ext>
            </a:extLst>
          </p:cNvPr>
          <p:cNvCxnSpPr>
            <a:cxnSpLocks/>
          </p:cNvCxnSpPr>
          <p:nvPr/>
        </p:nvCxnSpPr>
        <p:spPr>
          <a:xfrm rot="10800000" flipV="1">
            <a:off x="7803374" y="2446218"/>
            <a:ext cx="1219200" cy="152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A172724-8FC8-4110-ABDF-3646D03FC155}"/>
              </a:ext>
            </a:extLst>
          </p:cNvPr>
          <p:cNvCxnSpPr>
            <a:cxnSpLocks/>
          </p:cNvCxnSpPr>
          <p:nvPr/>
        </p:nvCxnSpPr>
        <p:spPr>
          <a:xfrm rot="10800000">
            <a:off x="3535916" y="2495208"/>
            <a:ext cx="4277833" cy="10986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7A865A8-F9C5-4E5E-86FD-667CEB101205}"/>
              </a:ext>
            </a:extLst>
          </p:cNvPr>
          <p:cNvCxnSpPr>
            <a:cxnSpLocks/>
          </p:cNvCxnSpPr>
          <p:nvPr/>
        </p:nvCxnSpPr>
        <p:spPr>
          <a:xfrm flipH="1">
            <a:off x="9085730" y="2357573"/>
            <a:ext cx="1137359" cy="35176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3839F71-F984-4285-A649-32402ABD57F1}"/>
              </a:ext>
            </a:extLst>
          </p:cNvPr>
          <p:cNvCxnSpPr>
            <a:cxnSpLocks/>
          </p:cNvCxnSpPr>
          <p:nvPr/>
        </p:nvCxnSpPr>
        <p:spPr>
          <a:xfrm rot="10800000" flipV="1">
            <a:off x="7915830" y="2707339"/>
            <a:ext cx="1219200" cy="1524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FEFBC80-3CE1-4E0E-94BC-E3A5CB646350}"/>
              </a:ext>
            </a:extLst>
          </p:cNvPr>
          <p:cNvCxnSpPr>
            <a:cxnSpLocks/>
          </p:cNvCxnSpPr>
          <p:nvPr/>
        </p:nvCxnSpPr>
        <p:spPr>
          <a:xfrm flipH="1" flipV="1">
            <a:off x="3648629" y="2728605"/>
            <a:ext cx="4303068" cy="122167"/>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16F2ED4-A274-4E1C-AB49-9AFD62A19F83}"/>
              </a:ext>
            </a:extLst>
          </p:cNvPr>
          <p:cNvCxnSpPr>
            <a:cxnSpLocks/>
          </p:cNvCxnSpPr>
          <p:nvPr/>
        </p:nvCxnSpPr>
        <p:spPr>
          <a:xfrm flipH="1">
            <a:off x="9131794" y="2598618"/>
            <a:ext cx="1174389" cy="34561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EBE4F0A-FAD7-42FB-B246-EB525CB70AC0}"/>
              </a:ext>
            </a:extLst>
          </p:cNvPr>
          <p:cNvCxnSpPr>
            <a:cxnSpLocks/>
          </p:cNvCxnSpPr>
          <p:nvPr/>
        </p:nvCxnSpPr>
        <p:spPr>
          <a:xfrm rot="10800000" flipV="1">
            <a:off x="7869534" y="2935939"/>
            <a:ext cx="1295400" cy="15240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3EF2CE9-C01F-444B-BD77-C1CF1569AA7D}"/>
              </a:ext>
            </a:extLst>
          </p:cNvPr>
          <p:cNvCxnSpPr>
            <a:cxnSpLocks/>
          </p:cNvCxnSpPr>
          <p:nvPr/>
        </p:nvCxnSpPr>
        <p:spPr>
          <a:xfrm flipH="1" flipV="1">
            <a:off x="3769917" y="2888871"/>
            <a:ext cx="4110308" cy="199468"/>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CF0A6DE3-E880-4D48-B229-3563BC7CD593}"/>
              </a:ext>
            </a:extLst>
          </p:cNvPr>
          <p:cNvCxnSpPr>
            <a:cxnSpLocks/>
            <a:endCxn id="53" idx="0"/>
          </p:cNvCxnSpPr>
          <p:nvPr/>
        </p:nvCxnSpPr>
        <p:spPr>
          <a:xfrm flipH="1">
            <a:off x="2558059" y="2744179"/>
            <a:ext cx="1119862" cy="677054"/>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7D5654B6-BC31-49A4-9475-55A77F622C81}"/>
              </a:ext>
            </a:extLst>
          </p:cNvPr>
          <p:cNvGrpSpPr/>
          <p:nvPr/>
        </p:nvGrpSpPr>
        <p:grpSpPr>
          <a:xfrm rot="1111924">
            <a:off x="2030264" y="3359988"/>
            <a:ext cx="304800" cy="2362200"/>
            <a:chOff x="2532530" y="3491752"/>
            <a:chExt cx="304800" cy="2362200"/>
          </a:xfrm>
        </p:grpSpPr>
        <p:sp>
          <p:nvSpPr>
            <p:cNvPr id="53" name="Rectangle 52">
              <a:extLst>
                <a:ext uri="{FF2B5EF4-FFF2-40B4-BE49-F238E27FC236}">
                  <a16:creationId xmlns:a16="http://schemas.microsoft.com/office/drawing/2014/main" id="{7A4C4807-F937-4CF0-B222-7B1E1629B072}"/>
                </a:ext>
              </a:extLst>
            </p:cNvPr>
            <p:cNvSpPr/>
            <p:nvPr/>
          </p:nvSpPr>
          <p:spPr>
            <a:xfrm>
              <a:off x="2532530" y="3491752"/>
              <a:ext cx="304800" cy="2362200"/>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Arrow Connector 53">
              <a:extLst>
                <a:ext uri="{FF2B5EF4-FFF2-40B4-BE49-F238E27FC236}">
                  <a16:creationId xmlns:a16="http://schemas.microsoft.com/office/drawing/2014/main" id="{A086449E-C06D-4BA7-BAC3-BA64C2E4E97C}"/>
                </a:ext>
              </a:extLst>
            </p:cNvPr>
            <p:cNvCxnSpPr>
              <a:cxnSpLocks/>
            </p:cNvCxnSpPr>
            <p:nvPr/>
          </p:nvCxnSpPr>
          <p:spPr>
            <a:xfrm rot="10800000" flipV="1">
              <a:off x="2689417" y="4377306"/>
              <a:ext cx="0" cy="1028929"/>
            </a:xfrm>
            <a:prstGeom prst="straightConnector1">
              <a:avLst/>
            </a:prstGeom>
            <a:ln w="139700">
              <a:solidFill>
                <a:schemeClr val="accent2">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47" name="Straight Arrow Connector 46">
            <a:extLst>
              <a:ext uri="{FF2B5EF4-FFF2-40B4-BE49-F238E27FC236}">
                <a16:creationId xmlns:a16="http://schemas.microsoft.com/office/drawing/2014/main" id="{CBD49986-51EF-4E74-9CDA-3595EC4498C5}"/>
              </a:ext>
            </a:extLst>
          </p:cNvPr>
          <p:cNvCxnSpPr>
            <a:cxnSpLocks/>
          </p:cNvCxnSpPr>
          <p:nvPr/>
        </p:nvCxnSpPr>
        <p:spPr>
          <a:xfrm flipH="1">
            <a:off x="2702557" y="2892416"/>
            <a:ext cx="1095161" cy="544352"/>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56" name="TextBox 3">
            <a:extLst>
              <a:ext uri="{FF2B5EF4-FFF2-40B4-BE49-F238E27FC236}">
                <a16:creationId xmlns:a16="http://schemas.microsoft.com/office/drawing/2014/main" id="{07E34549-E184-4741-A657-B6268208E6CA}"/>
              </a:ext>
            </a:extLst>
          </p:cNvPr>
          <p:cNvSpPr txBox="1"/>
          <p:nvPr/>
        </p:nvSpPr>
        <p:spPr>
          <a:xfrm>
            <a:off x="3625370" y="330901"/>
            <a:ext cx="5193901" cy="600164"/>
          </a:xfrm>
          <a:prstGeom prst="rect">
            <a:avLst/>
          </a:prstGeom>
          <a:solidFill>
            <a:schemeClr val="accent6">
              <a:lumMod val="40000"/>
              <a:lumOff val="60000"/>
            </a:schemeClr>
          </a:solidFill>
          <a:ln w="57150">
            <a:solidFill>
              <a:srgbClr val="00B0F0"/>
            </a:solidFill>
          </a:ln>
          <a:effectLst>
            <a:glow rad="139700">
              <a:schemeClr val="accent2">
                <a:satMod val="175000"/>
                <a:alpha val="40000"/>
              </a:schemeClr>
            </a:glow>
            <a:innerShdw blurRad="63500" dist="50800" dir="5400000">
              <a:prstClr val="black">
                <a:alpha val="50000"/>
              </a:prstClr>
            </a:innerShdw>
          </a:effectLst>
          <a:scene3d>
            <a:camera prst="orthographicFront"/>
            <a:lightRig rig="threePt" dir="t"/>
          </a:scene3d>
          <a:sp3d>
            <a:bevelT w="101600" prst="riblet"/>
          </a:sp3d>
        </p:spPr>
        <p:txBody>
          <a:bodyPr wrap="square" rtlCol="1">
            <a:spAutoFit/>
          </a:bodyPr>
          <a:ls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lnSpc>
                <a:spcPct val="150000"/>
              </a:lnSpc>
            </a:pPr>
            <a:r>
              <a:rPr lang="en-US" sz="2400" b="1" dirty="0">
                <a:solidFill>
                  <a:srgbClr val="C00000"/>
                </a:solidFill>
                <a:cs typeface="B Nazanin" panose="00000400000000000000" pitchFamily="2" charset="-78"/>
              </a:rPr>
              <a:t>Compressing the pulse using prism pair</a:t>
            </a:r>
            <a:endParaRPr lang="fa-IR" sz="2400" b="1" dirty="0">
              <a:solidFill>
                <a:srgbClr val="C00000"/>
              </a:solidFill>
              <a:cs typeface="B Nazanin" panose="00000400000000000000" pitchFamily="2" charset="-78"/>
            </a:endParaRPr>
          </a:p>
        </p:txBody>
      </p:sp>
      <p:sp>
        <p:nvSpPr>
          <p:cNvPr id="10" name="TextBox 9">
            <a:extLst>
              <a:ext uri="{FF2B5EF4-FFF2-40B4-BE49-F238E27FC236}">
                <a16:creationId xmlns:a16="http://schemas.microsoft.com/office/drawing/2014/main" id="{6CE6DC3F-F4D0-414F-8F6A-05FA50833FA0}"/>
              </a:ext>
            </a:extLst>
          </p:cNvPr>
          <p:cNvSpPr txBox="1"/>
          <p:nvPr/>
        </p:nvSpPr>
        <p:spPr>
          <a:xfrm rot="17273812">
            <a:off x="823306" y="5945178"/>
            <a:ext cx="1376561" cy="589072"/>
          </a:xfrm>
          <a:prstGeom prst="rect">
            <a:avLst/>
          </a:prstGeom>
          <a:noFill/>
        </p:spPr>
        <p:txBody>
          <a:bodyPr wrap="square" rtlCol="0">
            <a:spAutoFit/>
          </a:bodyPr>
          <a:lstStyle/>
          <a:p>
            <a:pPr algn="r" rtl="1">
              <a:lnSpc>
                <a:spcPct val="150000"/>
              </a:lnSpc>
            </a:pPr>
            <a:r>
              <a:rPr lang="en-US" sz="2400" b="1" dirty="0">
                <a:solidFill>
                  <a:srgbClr val="FF0000"/>
                </a:solidFill>
                <a:cs typeface="B Nazanin" panose="00000400000000000000" pitchFamily="2" charset="-78"/>
              </a:rPr>
              <a:t>fs Pulses</a:t>
            </a:r>
          </a:p>
        </p:txBody>
      </p:sp>
    </p:spTree>
    <p:extLst>
      <p:ext uri="{BB962C8B-B14F-4D97-AF65-F5344CB8AC3E}">
        <p14:creationId xmlns:p14="http://schemas.microsoft.com/office/powerpoint/2010/main" val="216794194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1000"/>
                                        <p:tgtEl>
                                          <p:spTgt spid="28"/>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1000"/>
                                        <p:tgtEl>
                                          <p:spTgt spid="35"/>
                                        </p:tgtEl>
                                      </p:cBhvr>
                                    </p:animEffect>
                                  </p:childTnLst>
                                </p:cTn>
                              </p:par>
                              <p:par>
                                <p:cTn id="11" presetID="22" presetClass="entr" presetSubtype="2"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right)">
                                      <p:cBhvr>
                                        <p:cTn id="13" dur="1000"/>
                                        <p:tgtEl>
                                          <p:spTgt spid="41"/>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right)">
                                      <p:cBhvr>
                                        <p:cTn id="17" dur="1000"/>
                                        <p:tgtEl>
                                          <p:spTgt spid="31"/>
                                        </p:tgtEl>
                                      </p:cBhvr>
                                    </p:animEffect>
                                  </p:childTnLst>
                                </p:cTn>
                              </p:par>
                              <p:par>
                                <p:cTn id="18" presetID="22" presetClass="entr" presetSubtype="2" fill="hold"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right)">
                                      <p:cBhvr>
                                        <p:cTn id="20" dur="1000"/>
                                        <p:tgtEl>
                                          <p:spTgt spid="38"/>
                                        </p:tgtEl>
                                      </p:cBhvr>
                                    </p:animEffect>
                                  </p:childTnLst>
                                </p:cTn>
                              </p:par>
                              <p:par>
                                <p:cTn id="21" presetID="22" presetClass="entr" presetSubtype="2"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right)">
                                      <p:cBhvr>
                                        <p:cTn id="23" dur="1000"/>
                                        <p:tgtEl>
                                          <p:spTgt spid="44"/>
                                        </p:tgtEl>
                                      </p:cBhvr>
                                    </p:animEffect>
                                  </p:childTnLst>
                                </p:cTn>
                              </p:par>
                            </p:childTnLst>
                          </p:cTn>
                        </p:par>
                        <p:par>
                          <p:cTn id="24" fill="hold">
                            <p:stCondLst>
                              <p:cond delay="2000"/>
                            </p:stCondLst>
                            <p:childTnLst>
                              <p:par>
                                <p:cTn id="25" presetID="22" presetClass="entr" presetSubtype="4"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1250"/>
                                        <p:tgtEl>
                                          <p:spTgt spid="32"/>
                                        </p:tgtEl>
                                      </p:cBhvr>
                                    </p:animEffect>
                                  </p:childTnLst>
                                </p:cTn>
                              </p:par>
                              <p:par>
                                <p:cTn id="28" presetID="22" presetClass="entr" presetSubtype="4"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down)">
                                      <p:cBhvr>
                                        <p:cTn id="30" dur="1250"/>
                                        <p:tgtEl>
                                          <p:spTgt spid="39"/>
                                        </p:tgtEl>
                                      </p:cBhvr>
                                    </p:animEffect>
                                  </p:childTnLst>
                                </p:cTn>
                              </p:par>
                              <p:par>
                                <p:cTn id="31" presetID="22" presetClass="entr" presetSubtype="4"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down)">
                                      <p:cBhvr>
                                        <p:cTn id="33" dur="1250"/>
                                        <p:tgtEl>
                                          <p:spTgt spid="45"/>
                                        </p:tgtEl>
                                      </p:cBhvr>
                                    </p:animEffect>
                                  </p:childTnLst>
                                </p:cTn>
                              </p:par>
                            </p:childTnLst>
                          </p:cTn>
                        </p:par>
                        <p:par>
                          <p:cTn id="34" fill="hold">
                            <p:stCondLst>
                              <p:cond delay="3250"/>
                            </p:stCondLst>
                            <p:childTnLst>
                              <p:par>
                                <p:cTn id="35" presetID="22" presetClass="entr" presetSubtype="2"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right)">
                                      <p:cBhvr>
                                        <p:cTn id="37" dur="1000"/>
                                        <p:tgtEl>
                                          <p:spTgt spid="23"/>
                                        </p:tgtEl>
                                      </p:cBhvr>
                                    </p:animEffect>
                                  </p:childTnLst>
                                </p:cTn>
                              </p:par>
                              <p:par>
                                <p:cTn id="38" presetID="22" presetClass="entr" presetSubtype="2" fill="hold"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wipe(right)">
                                      <p:cBhvr>
                                        <p:cTn id="40" dur="1000"/>
                                        <p:tgtEl>
                                          <p:spTgt spid="48"/>
                                        </p:tgtEl>
                                      </p:cBhvr>
                                    </p:animEffect>
                                  </p:childTnLst>
                                </p:cTn>
                              </p:par>
                              <p:par>
                                <p:cTn id="41" presetID="22" presetClass="entr" presetSubtype="2"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right)">
                                      <p:cBhvr>
                                        <p:cTn id="43" dur="1000"/>
                                        <p:tgtEl>
                                          <p:spTgt spid="47"/>
                                        </p:tgtEl>
                                      </p:cBhvr>
                                    </p:animEffect>
                                  </p:childTnLst>
                                </p:cTn>
                              </p:par>
                            </p:childTnLst>
                          </p:cTn>
                        </p:par>
                        <p:par>
                          <p:cTn id="44" fill="hold">
                            <p:stCondLst>
                              <p:cond delay="4250"/>
                            </p:stCondLst>
                            <p:childTnLst>
                              <p:par>
                                <p:cTn id="45" presetID="22" presetClass="entr" presetSubtype="1" fill="hold" nodeType="after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wipe(up)">
                                      <p:cBhvr>
                                        <p:cTn id="47" dur="1000"/>
                                        <p:tgtEl>
                                          <p:spTgt spid="51"/>
                                        </p:tgtEl>
                                      </p:cBhvr>
                                    </p:animEffect>
                                  </p:childTnLst>
                                </p:cTn>
                              </p:par>
                            </p:childTnLst>
                          </p:cTn>
                        </p:par>
                        <p:par>
                          <p:cTn id="48" fill="hold">
                            <p:stCondLst>
                              <p:cond delay="5250"/>
                            </p:stCondLst>
                            <p:childTnLst>
                              <p:par>
                                <p:cTn id="49" presetID="53" presetClass="entr" presetSubtype="16"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animEffect transition="in" filter="fade">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BBEF7A-21D1-4471-8499-06299C50FB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353213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FD363B-5817-4833-9F5F-85056880C2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137422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8CD632-C4D7-4B7B-8421-425A7E9862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1301" y="0"/>
            <a:ext cx="4849398" cy="6858000"/>
          </a:xfrm>
          <a:prstGeom prst="rect">
            <a:avLst/>
          </a:prstGeom>
        </p:spPr>
      </p:pic>
    </p:spTree>
    <p:extLst>
      <p:ext uri="{BB962C8B-B14F-4D97-AF65-F5344CB8AC3E}">
        <p14:creationId xmlns:p14="http://schemas.microsoft.com/office/powerpoint/2010/main" val="3718845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F02DBB-2700-46D4-9352-C8D79348AF19}"/>
              </a:ext>
            </a:extLst>
          </p:cNvPr>
          <p:cNvSpPr txBox="1"/>
          <p:nvPr/>
        </p:nvSpPr>
        <p:spPr>
          <a:xfrm>
            <a:off x="4362174" y="311426"/>
            <a:ext cx="3101391" cy="523220"/>
          </a:xfrm>
          <a:prstGeom prst="rect">
            <a:avLst/>
          </a:prstGeom>
          <a:solidFill>
            <a:schemeClr val="accent3">
              <a:lumMod val="40000"/>
              <a:lumOff val="60000"/>
            </a:schemeClr>
          </a:solidFill>
          <a:ln w="57150">
            <a:solidFill>
              <a:srgbClr val="00B0F0"/>
            </a:solidFill>
          </a:ln>
          <a:effectLst>
            <a:glow rad="139700">
              <a:schemeClr val="accent4">
                <a:satMod val="175000"/>
                <a:alpha val="40000"/>
              </a:schemeClr>
            </a:glow>
          </a:effectLst>
          <a:scene3d>
            <a:camera prst="orthographicFront"/>
            <a:lightRig rig="threePt" dir="t"/>
          </a:scene3d>
          <a:sp3d>
            <a:bevelT prst="slope"/>
          </a:sp3d>
        </p:spPr>
        <p:txBody>
          <a:bodyPr wrap="square" rtlCol="0">
            <a:spAutoFit/>
          </a:bodyPr>
          <a:lstStyle/>
          <a:p>
            <a:pPr algn="ctr" rtl="1"/>
            <a:r>
              <a:rPr lang="fa-IR" sz="2800" b="1" dirty="0">
                <a:solidFill>
                  <a:srgbClr val="FF0000"/>
                </a:solidFill>
                <a:latin typeface="Times New Roman" pitchFamily="18" charset="0"/>
                <a:cs typeface="Times New Roman" pitchFamily="18" charset="0"/>
              </a:rPr>
              <a:t>خواص نور لیزر</a:t>
            </a:r>
            <a:endParaRPr lang="en-US" sz="2800" dirty="0">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77A0D52B-A48C-45B9-8341-DA43625D7EB2}"/>
              </a:ext>
            </a:extLst>
          </p:cNvPr>
          <p:cNvSpPr txBox="1"/>
          <p:nvPr/>
        </p:nvSpPr>
        <p:spPr>
          <a:xfrm>
            <a:off x="291548" y="1351961"/>
            <a:ext cx="11237844" cy="4293483"/>
          </a:xfrm>
          <a:prstGeom prst="rect">
            <a:avLst/>
          </a:prstGeom>
          <a:noFill/>
        </p:spPr>
        <p:txBody>
          <a:bodyPr wrap="square" rtlCol="1">
            <a:spAutoFit/>
          </a:bodyPr>
          <a:lstStyle/>
          <a:p>
            <a:pPr marL="285750" indent="-285750" algn="r" rtl="1">
              <a:lnSpc>
                <a:spcPct val="150000"/>
              </a:lnSpc>
              <a:buFont typeface="Wingdings" panose="05000000000000000000" pitchFamily="2" charset="2"/>
              <a:buChar char="ü"/>
            </a:pPr>
            <a:r>
              <a:rPr lang="fa-IR" sz="2400" b="1" dirty="0">
                <a:solidFill>
                  <a:srgbClr val="0070C0"/>
                </a:solidFill>
                <a:cs typeface="B Nazanin" panose="00000400000000000000" pitchFamily="2" charset="-78"/>
              </a:rPr>
              <a:t>طول موج</a:t>
            </a:r>
          </a:p>
          <a:p>
            <a:pPr algn="r" rtl="1">
              <a:lnSpc>
                <a:spcPct val="150000"/>
              </a:lnSpc>
            </a:pPr>
            <a:r>
              <a:rPr lang="fa-IR" sz="2400" dirty="0">
                <a:cs typeface="B Nazanin" panose="00000400000000000000" pitchFamily="2" charset="-78"/>
              </a:rPr>
              <a:t> </a:t>
            </a:r>
            <a:r>
              <a:rPr lang="fa-IR" sz="2000" dirty="0">
                <a:latin typeface="Times New Roman" pitchFamily="18" charset="0"/>
                <a:cs typeface="Times New Roman" pitchFamily="18" charset="0"/>
              </a:rPr>
              <a:t>ناحیه اشعه ایکس نرم به طول موج حدود 10 نانومتر تا فرو سرخ دور با طول موج حدود چند صد میکرومتر</a:t>
            </a:r>
            <a:r>
              <a:rPr lang="fa-IR" sz="2000" dirty="0">
                <a:cs typeface="B Nazanin" panose="00000400000000000000" pitchFamily="2" charset="-78"/>
              </a:rPr>
              <a:t>       </a:t>
            </a:r>
          </a:p>
          <a:p>
            <a:pPr marL="285750" indent="-285750" algn="r" rtl="1">
              <a:lnSpc>
                <a:spcPct val="150000"/>
              </a:lnSpc>
              <a:buFont typeface="Wingdings" panose="05000000000000000000" pitchFamily="2" charset="2"/>
              <a:buChar char="ü"/>
            </a:pPr>
            <a:r>
              <a:rPr lang="fa-IR" sz="2400" b="1" dirty="0">
                <a:solidFill>
                  <a:srgbClr val="0070C0"/>
                </a:solidFill>
                <a:cs typeface="B Nazanin" panose="00000400000000000000" pitchFamily="2" charset="-78"/>
              </a:rPr>
              <a:t>پهنای طیف (تکفامی)</a:t>
            </a:r>
          </a:p>
          <a:p>
            <a:pPr algn="r" rtl="1">
              <a:lnSpc>
                <a:spcPct val="150000"/>
              </a:lnSpc>
            </a:pPr>
            <a:r>
              <a:rPr lang="fa-IR" sz="2000" dirty="0">
                <a:cs typeface="B Nazanin" panose="00000400000000000000" pitchFamily="2" charset="-78"/>
              </a:rPr>
              <a:t>از 0/01 نانو متر (لیزر هلیم-نئون) تا بیش از 100 نانومتر (لیزر فمتوثانیه یاقوت کبود)</a:t>
            </a:r>
          </a:p>
          <a:p>
            <a:pPr marL="285750" indent="-285750" algn="r" rtl="1">
              <a:lnSpc>
                <a:spcPct val="150000"/>
              </a:lnSpc>
              <a:buFont typeface="Wingdings" panose="05000000000000000000" pitchFamily="2" charset="2"/>
              <a:buChar char="ü"/>
            </a:pPr>
            <a:r>
              <a:rPr lang="fa-IR" sz="2400" b="1" dirty="0">
                <a:solidFill>
                  <a:srgbClr val="0070C0"/>
                </a:solidFill>
                <a:cs typeface="B Nazanin" panose="00000400000000000000" pitchFamily="2" charset="-78"/>
              </a:rPr>
              <a:t>جهتمندی</a:t>
            </a:r>
          </a:p>
          <a:p>
            <a:pPr algn="r" rtl="1">
              <a:lnSpc>
                <a:spcPct val="150000"/>
              </a:lnSpc>
            </a:pPr>
            <a:r>
              <a:rPr lang="fa-IR" sz="2000" dirty="0">
                <a:cs typeface="B Nazanin" panose="00000400000000000000" pitchFamily="2" charset="-78"/>
              </a:rPr>
              <a:t>واگرایی از 0/01 درجه (لیزر یگ) تا 50 درجه (لیزر دیود)</a:t>
            </a:r>
          </a:p>
          <a:p>
            <a:pPr marL="285750" indent="-285750" algn="r" rtl="1">
              <a:lnSpc>
                <a:spcPct val="150000"/>
              </a:lnSpc>
              <a:buFont typeface="Wingdings" panose="05000000000000000000" pitchFamily="2" charset="2"/>
              <a:buChar char="ü"/>
            </a:pPr>
            <a:r>
              <a:rPr lang="fa-IR" sz="2400" b="1" dirty="0">
                <a:solidFill>
                  <a:srgbClr val="0070C0"/>
                </a:solidFill>
                <a:cs typeface="B Nazanin" panose="00000400000000000000" pitchFamily="2" charset="-78"/>
              </a:rPr>
              <a:t>درخشایی</a:t>
            </a:r>
          </a:p>
          <a:p>
            <a:pPr marL="285750" indent="-285750" algn="r" rtl="1">
              <a:lnSpc>
                <a:spcPct val="150000"/>
              </a:lnSpc>
              <a:buFont typeface="Wingdings" panose="05000000000000000000" pitchFamily="2" charset="2"/>
              <a:buChar char="ü"/>
            </a:pPr>
            <a:r>
              <a:rPr lang="fa-IR" sz="2400" b="1" dirty="0">
                <a:solidFill>
                  <a:srgbClr val="0070C0"/>
                </a:solidFill>
                <a:cs typeface="B Nazanin" panose="00000400000000000000" pitchFamily="2" charset="-78"/>
              </a:rPr>
              <a:t>همدوسی</a:t>
            </a:r>
          </a:p>
        </p:txBody>
      </p:sp>
    </p:spTree>
    <p:extLst>
      <p:ext uri="{BB962C8B-B14F-4D97-AF65-F5344CB8AC3E}">
        <p14:creationId xmlns:p14="http://schemas.microsoft.com/office/powerpoint/2010/main" val="101994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3F1069-AF97-4D70-88FE-8057C416240F}"/>
              </a:ext>
            </a:extLst>
          </p:cNvPr>
          <p:cNvSpPr txBox="1"/>
          <p:nvPr/>
        </p:nvSpPr>
        <p:spPr>
          <a:xfrm>
            <a:off x="4383432" y="361362"/>
            <a:ext cx="2523541" cy="523220"/>
          </a:xfrm>
          <a:prstGeom prst="rect">
            <a:avLst/>
          </a:prstGeom>
          <a:solidFill>
            <a:schemeClr val="accent3">
              <a:lumMod val="40000"/>
              <a:lumOff val="60000"/>
            </a:schemeClr>
          </a:solidFill>
          <a:ln w="57150">
            <a:solidFill>
              <a:srgbClr val="00B0F0"/>
            </a:solidFill>
          </a:ln>
          <a:effectLst>
            <a:glow rad="139700">
              <a:schemeClr val="accent4">
                <a:satMod val="175000"/>
                <a:alpha val="40000"/>
              </a:schemeClr>
            </a:glow>
          </a:effectLst>
          <a:scene3d>
            <a:camera prst="orthographicFront"/>
            <a:lightRig rig="threePt" dir="t"/>
          </a:scene3d>
          <a:sp3d>
            <a:bevelT prst="slope"/>
          </a:sp3d>
        </p:spPr>
        <p:txBody>
          <a:bodyPr wrap="square" rtlCol="0">
            <a:spAutoFit/>
          </a:bodyPr>
          <a:lstStyle/>
          <a:p>
            <a:pPr algn="ctr" rtl="1"/>
            <a:r>
              <a:rPr lang="fa-IR" sz="2800" b="1" dirty="0">
                <a:solidFill>
                  <a:srgbClr val="0000FF"/>
                </a:solidFill>
                <a:latin typeface="Times New Roman" pitchFamily="18" charset="0"/>
                <a:cs typeface="Times New Roman" pitchFamily="18" charset="0"/>
              </a:rPr>
              <a:t>انواع لیزر</a:t>
            </a:r>
            <a:endParaRPr lang="en-US" sz="2800" dirty="0">
              <a:solidFill>
                <a:srgbClr val="0000FF"/>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33603A1A-4C56-4898-B8FE-7F5849A732E9}"/>
              </a:ext>
            </a:extLst>
          </p:cNvPr>
          <p:cNvSpPr txBox="1"/>
          <p:nvPr/>
        </p:nvSpPr>
        <p:spPr>
          <a:xfrm>
            <a:off x="6612836" y="1611402"/>
            <a:ext cx="4863548" cy="4431983"/>
          </a:xfrm>
          <a:prstGeom prst="rect">
            <a:avLst/>
          </a:prstGeom>
          <a:noFill/>
        </p:spPr>
        <p:txBody>
          <a:bodyPr wrap="square" rtlCol="1">
            <a:spAutoFit/>
          </a:bodyPr>
          <a:lstStyle/>
          <a:p>
            <a:pPr marL="342900" indent="-342900" algn="r" rtl="1">
              <a:lnSpc>
                <a:spcPct val="200000"/>
              </a:lnSpc>
              <a:buFont typeface="Wingdings" panose="05000000000000000000" pitchFamily="2" charset="2"/>
              <a:buChar char="ü"/>
            </a:pPr>
            <a:r>
              <a:rPr lang="fa-IR" sz="2400" b="1" dirty="0">
                <a:solidFill>
                  <a:srgbClr val="0000FF"/>
                </a:solidFill>
                <a:cs typeface="B Nazanin" panose="00000400000000000000" pitchFamily="2" charset="-78"/>
              </a:rPr>
              <a:t>لیزر حالت جامد </a:t>
            </a:r>
            <a:r>
              <a:rPr lang="fa-IR" sz="2000" dirty="0">
                <a:cs typeface="B Nazanin" panose="00000400000000000000" pitchFamily="2" charset="-78"/>
              </a:rPr>
              <a:t>مانند لیزر یگ و یاقوت</a:t>
            </a:r>
          </a:p>
          <a:p>
            <a:pPr marL="342900" indent="-342900" algn="r" rtl="1">
              <a:lnSpc>
                <a:spcPct val="200000"/>
              </a:lnSpc>
              <a:buFont typeface="Wingdings" panose="05000000000000000000" pitchFamily="2" charset="2"/>
              <a:buChar char="ü"/>
            </a:pPr>
            <a:r>
              <a:rPr lang="fa-IR" sz="2400" b="1" dirty="0">
                <a:solidFill>
                  <a:srgbClr val="0000FF"/>
                </a:solidFill>
                <a:cs typeface="B Nazanin" panose="00000400000000000000" pitchFamily="2" charset="-78"/>
              </a:rPr>
              <a:t>لیزر گازی </a:t>
            </a:r>
            <a:r>
              <a:rPr lang="fa-IR" sz="2000" dirty="0">
                <a:cs typeface="B Nazanin" panose="00000400000000000000" pitchFamily="2" charset="-78"/>
              </a:rPr>
              <a:t>مانند کربن دی اکسید و هلیم-نئون</a:t>
            </a:r>
          </a:p>
          <a:p>
            <a:pPr marL="342900" indent="-342900" algn="r" rtl="1">
              <a:lnSpc>
                <a:spcPct val="200000"/>
              </a:lnSpc>
              <a:buFont typeface="Wingdings" panose="05000000000000000000" pitchFamily="2" charset="2"/>
              <a:buChar char="ü"/>
            </a:pPr>
            <a:r>
              <a:rPr lang="fa-IR" sz="2400" b="1" dirty="0">
                <a:solidFill>
                  <a:srgbClr val="0000FF"/>
                </a:solidFill>
                <a:cs typeface="B Nazanin" panose="00000400000000000000" pitchFamily="2" charset="-78"/>
              </a:rPr>
              <a:t>لیزر رزینه ای </a:t>
            </a:r>
            <a:r>
              <a:rPr lang="fa-IR" sz="2000" dirty="0">
                <a:cs typeface="B Nazanin" panose="00000400000000000000" pitchFamily="2" charset="-78"/>
              </a:rPr>
              <a:t>مانند رودامین بی</a:t>
            </a:r>
          </a:p>
          <a:p>
            <a:pPr marL="342900" indent="-342900" algn="r" rtl="1">
              <a:lnSpc>
                <a:spcPct val="200000"/>
              </a:lnSpc>
              <a:buFont typeface="Wingdings" panose="05000000000000000000" pitchFamily="2" charset="2"/>
              <a:buChar char="ü"/>
            </a:pPr>
            <a:r>
              <a:rPr lang="fa-IR" sz="2400" b="1" dirty="0">
                <a:solidFill>
                  <a:srgbClr val="0000FF"/>
                </a:solidFill>
                <a:cs typeface="B Nazanin" panose="00000400000000000000" pitchFamily="2" charset="-78"/>
              </a:rPr>
              <a:t>لیزر فیبر نوری </a:t>
            </a:r>
          </a:p>
          <a:p>
            <a:pPr marL="342900" indent="-342900" algn="r" rtl="1">
              <a:lnSpc>
                <a:spcPct val="200000"/>
              </a:lnSpc>
              <a:buFont typeface="Wingdings" panose="05000000000000000000" pitchFamily="2" charset="2"/>
              <a:buChar char="ü"/>
            </a:pPr>
            <a:r>
              <a:rPr lang="fa-IR" sz="2400" b="1" dirty="0">
                <a:solidFill>
                  <a:srgbClr val="0000FF"/>
                </a:solidFill>
                <a:cs typeface="B Nazanin" panose="00000400000000000000" pitchFamily="2" charset="-78"/>
              </a:rPr>
              <a:t>لیزر بخار فلز </a:t>
            </a:r>
            <a:r>
              <a:rPr lang="fa-IR" sz="2000" dirty="0">
                <a:cs typeface="B Nazanin" panose="00000400000000000000" pitchFamily="2" charset="-78"/>
              </a:rPr>
              <a:t>مانند بخار مس</a:t>
            </a:r>
          </a:p>
          <a:p>
            <a:pPr marL="342900" indent="-342900" algn="r" rtl="1">
              <a:lnSpc>
                <a:spcPct val="200000"/>
              </a:lnSpc>
              <a:buFont typeface="Wingdings" panose="05000000000000000000" pitchFamily="2" charset="2"/>
              <a:buChar char="ü"/>
            </a:pPr>
            <a:r>
              <a:rPr lang="fa-IR" sz="2400" b="1" dirty="0">
                <a:solidFill>
                  <a:srgbClr val="0000FF"/>
                </a:solidFill>
                <a:cs typeface="B Nazanin" panose="00000400000000000000" pitchFamily="2" charset="-78"/>
              </a:rPr>
              <a:t>لیزر دیودی </a:t>
            </a:r>
            <a:r>
              <a:rPr lang="fa-IR" sz="2000" dirty="0">
                <a:cs typeface="B Nazanin" panose="00000400000000000000" pitchFamily="2" charset="-78"/>
              </a:rPr>
              <a:t>مانند گالیم-آرسناید</a:t>
            </a:r>
          </a:p>
        </p:txBody>
      </p:sp>
      <p:sp>
        <p:nvSpPr>
          <p:cNvPr id="4" name="TextBox 3">
            <a:extLst>
              <a:ext uri="{FF2B5EF4-FFF2-40B4-BE49-F238E27FC236}">
                <a16:creationId xmlns:a16="http://schemas.microsoft.com/office/drawing/2014/main" id="{91D210E6-6490-4D7C-9AC8-F3414C2562ED}"/>
              </a:ext>
            </a:extLst>
          </p:cNvPr>
          <p:cNvSpPr txBox="1"/>
          <p:nvPr/>
        </p:nvSpPr>
        <p:spPr>
          <a:xfrm>
            <a:off x="1749286" y="2190765"/>
            <a:ext cx="3273287" cy="1331134"/>
          </a:xfrm>
          <a:prstGeom prst="rect">
            <a:avLst/>
          </a:prstGeom>
          <a:noFill/>
        </p:spPr>
        <p:txBody>
          <a:bodyPr wrap="square" rtlCol="1">
            <a:spAutoFit/>
          </a:bodyPr>
          <a:lstStyle/>
          <a:p>
            <a:pPr algn="ctr" rtl="1">
              <a:lnSpc>
                <a:spcPct val="150000"/>
              </a:lnSpc>
            </a:pPr>
            <a:r>
              <a:rPr lang="fa-IR" sz="2800" b="1" dirty="0">
                <a:solidFill>
                  <a:srgbClr val="FF0000"/>
                </a:solidFill>
                <a:cs typeface="B Nazanin" panose="00000400000000000000" pitchFamily="2" charset="-78"/>
              </a:rPr>
              <a:t>لیزر فمتو</a:t>
            </a:r>
          </a:p>
          <a:p>
            <a:pPr algn="ctr" rtl="1">
              <a:lnSpc>
                <a:spcPct val="150000"/>
              </a:lnSpc>
            </a:pPr>
            <a:r>
              <a:rPr lang="en-US" sz="2800" b="1" dirty="0" err="1">
                <a:solidFill>
                  <a:srgbClr val="FF0000"/>
                </a:solidFill>
                <a:cs typeface="B Nazanin" panose="00000400000000000000" pitchFamily="2" charset="-78"/>
              </a:rPr>
              <a:t>Femtolaser</a:t>
            </a:r>
            <a:endParaRPr lang="fa-IR" sz="2800" b="1" dirty="0">
              <a:solidFill>
                <a:srgbClr val="FF0000"/>
              </a:solidFill>
              <a:cs typeface="B Nazanin" panose="00000400000000000000" pitchFamily="2" charset="-78"/>
            </a:endParaRPr>
          </a:p>
        </p:txBody>
      </p:sp>
      <p:sp>
        <p:nvSpPr>
          <p:cNvPr id="5" name="TextBox 4">
            <a:extLst>
              <a:ext uri="{FF2B5EF4-FFF2-40B4-BE49-F238E27FC236}">
                <a16:creationId xmlns:a16="http://schemas.microsoft.com/office/drawing/2014/main" id="{C510D697-B94A-4531-9A50-A2A7892BC87F}"/>
              </a:ext>
            </a:extLst>
          </p:cNvPr>
          <p:cNvSpPr txBox="1"/>
          <p:nvPr/>
        </p:nvSpPr>
        <p:spPr>
          <a:xfrm>
            <a:off x="874644" y="4001668"/>
            <a:ext cx="5022573" cy="1787477"/>
          </a:xfrm>
          <a:prstGeom prst="rect">
            <a:avLst/>
          </a:prstGeom>
          <a:noFill/>
        </p:spPr>
        <p:txBody>
          <a:bodyPr wrap="square" rtlCol="1">
            <a:spAutoFit/>
          </a:bodyPr>
          <a:lstStyle/>
          <a:p>
            <a:pPr algn="ctr" rtl="1">
              <a:lnSpc>
                <a:spcPct val="150000"/>
              </a:lnSpc>
            </a:pPr>
            <a:r>
              <a:rPr lang="en-US" sz="2800" dirty="0">
                <a:cs typeface="+mj-cs"/>
              </a:rPr>
              <a:t>1 fs=10</a:t>
            </a:r>
            <a:r>
              <a:rPr lang="en-US" sz="2800" baseline="30000" dirty="0">
                <a:cs typeface="+mj-cs"/>
              </a:rPr>
              <a:t>-15  </a:t>
            </a:r>
            <a:r>
              <a:rPr lang="en-US" sz="2800" dirty="0">
                <a:cs typeface="+mj-cs"/>
              </a:rPr>
              <a:t>s</a:t>
            </a:r>
          </a:p>
          <a:p>
            <a:pPr algn="ctr" rtl="1">
              <a:lnSpc>
                <a:spcPct val="150000"/>
              </a:lnSpc>
            </a:pPr>
            <a:r>
              <a:rPr lang="fa-IR" sz="2400" dirty="0">
                <a:cs typeface="+mj-cs"/>
              </a:rPr>
              <a:t>یک فمتو ثانیه در مقایسه با یک ثانیه مانند</a:t>
            </a:r>
          </a:p>
          <a:p>
            <a:pPr algn="ctr" rtl="1">
              <a:lnSpc>
                <a:spcPct val="150000"/>
              </a:lnSpc>
            </a:pPr>
            <a:r>
              <a:rPr lang="fa-IR" sz="2400" dirty="0">
                <a:cs typeface="+mj-cs"/>
              </a:rPr>
              <a:t> یک دقیقه در مقایسه با عمر جهان است.</a:t>
            </a:r>
            <a:r>
              <a:rPr lang="en-US" sz="2400" dirty="0">
                <a:cs typeface="+mj-cs"/>
              </a:rPr>
              <a:t>   </a:t>
            </a:r>
            <a:endParaRPr lang="fa-IR" sz="2400" dirty="0">
              <a:cs typeface="+mj-cs"/>
            </a:endParaRPr>
          </a:p>
        </p:txBody>
      </p:sp>
    </p:spTree>
    <p:extLst>
      <p:ext uri="{BB962C8B-B14F-4D97-AF65-F5344CB8AC3E}">
        <p14:creationId xmlns:p14="http://schemas.microsoft.com/office/powerpoint/2010/main" val="235472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down)">
                                      <p:cBhvr>
                                        <p:cTn id="43" dur="580">
                                          <p:stCondLst>
                                            <p:cond delay="0"/>
                                          </p:stCondLst>
                                        </p:cTn>
                                        <p:tgtEl>
                                          <p:spTgt spid="4"/>
                                        </p:tgtEl>
                                      </p:cBhvr>
                                    </p:animEffect>
                                    <p:anim calcmode="lin" valueType="num">
                                      <p:cBhvr>
                                        <p:cTn id="4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tgtEl>
                                      </p:cBhvr>
                                      <p:to x="100000" y="60000"/>
                                    </p:animScale>
                                    <p:animScale>
                                      <p:cBhvr>
                                        <p:cTn id="50" dur="166" decel="50000">
                                          <p:stCondLst>
                                            <p:cond delay="676"/>
                                          </p:stCondLst>
                                        </p:cTn>
                                        <p:tgtEl>
                                          <p:spTgt spid="4"/>
                                        </p:tgtEl>
                                      </p:cBhvr>
                                      <p:to x="100000" y="100000"/>
                                    </p:animScale>
                                    <p:animScale>
                                      <p:cBhvr>
                                        <p:cTn id="51" dur="26">
                                          <p:stCondLst>
                                            <p:cond delay="1312"/>
                                          </p:stCondLst>
                                        </p:cTn>
                                        <p:tgtEl>
                                          <p:spTgt spid="4"/>
                                        </p:tgtEl>
                                      </p:cBhvr>
                                      <p:to x="100000" y="80000"/>
                                    </p:animScale>
                                    <p:animScale>
                                      <p:cBhvr>
                                        <p:cTn id="52" dur="166" decel="50000">
                                          <p:stCondLst>
                                            <p:cond delay="1338"/>
                                          </p:stCondLst>
                                        </p:cTn>
                                        <p:tgtEl>
                                          <p:spTgt spid="4"/>
                                        </p:tgtEl>
                                      </p:cBhvr>
                                      <p:to x="100000" y="100000"/>
                                    </p:animScale>
                                    <p:animScale>
                                      <p:cBhvr>
                                        <p:cTn id="53" dur="26">
                                          <p:stCondLst>
                                            <p:cond delay="1642"/>
                                          </p:stCondLst>
                                        </p:cTn>
                                        <p:tgtEl>
                                          <p:spTgt spid="4"/>
                                        </p:tgtEl>
                                      </p:cBhvr>
                                      <p:to x="100000" y="90000"/>
                                    </p:animScale>
                                    <p:animScale>
                                      <p:cBhvr>
                                        <p:cTn id="54" dur="166" decel="50000">
                                          <p:stCondLst>
                                            <p:cond delay="1668"/>
                                          </p:stCondLst>
                                        </p:cTn>
                                        <p:tgtEl>
                                          <p:spTgt spid="4"/>
                                        </p:tgtEl>
                                      </p:cBhvr>
                                      <p:to x="100000" y="100000"/>
                                    </p:animScale>
                                    <p:animScale>
                                      <p:cBhvr>
                                        <p:cTn id="55" dur="26">
                                          <p:stCondLst>
                                            <p:cond delay="1808"/>
                                          </p:stCondLst>
                                        </p:cTn>
                                        <p:tgtEl>
                                          <p:spTgt spid="4"/>
                                        </p:tgtEl>
                                      </p:cBhvr>
                                      <p:to x="100000" y="95000"/>
                                    </p:animScale>
                                    <p:animScale>
                                      <p:cBhvr>
                                        <p:cTn id="56" dur="166" decel="50000">
                                          <p:stCondLst>
                                            <p:cond delay="1834"/>
                                          </p:stCondLst>
                                        </p:cTn>
                                        <p:tgtEl>
                                          <p:spTgt spid="4"/>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p:cTn id="61" dur="1000" fill="hold"/>
                                        <p:tgtEl>
                                          <p:spTgt spid="5"/>
                                        </p:tgtEl>
                                        <p:attrNameLst>
                                          <p:attrName>ppt_w</p:attrName>
                                        </p:attrNameLst>
                                      </p:cBhvr>
                                      <p:tavLst>
                                        <p:tav tm="0">
                                          <p:val>
                                            <p:fltVal val="0"/>
                                          </p:val>
                                        </p:tav>
                                        <p:tav tm="100000">
                                          <p:val>
                                            <p:strVal val="#ppt_w"/>
                                          </p:val>
                                        </p:tav>
                                      </p:tavLst>
                                    </p:anim>
                                    <p:anim calcmode="lin" valueType="num">
                                      <p:cBhvr>
                                        <p:cTn id="62" dur="1000" fill="hold"/>
                                        <p:tgtEl>
                                          <p:spTgt spid="5"/>
                                        </p:tgtEl>
                                        <p:attrNameLst>
                                          <p:attrName>ppt_h</p:attrName>
                                        </p:attrNameLst>
                                      </p:cBhvr>
                                      <p:tavLst>
                                        <p:tav tm="0">
                                          <p:val>
                                            <p:fltVal val="0"/>
                                          </p:val>
                                        </p:tav>
                                        <p:tav tm="100000">
                                          <p:val>
                                            <p:strVal val="#ppt_h"/>
                                          </p:val>
                                        </p:tav>
                                      </p:tavLst>
                                    </p:anim>
                                    <p:anim calcmode="lin" valueType="num">
                                      <p:cBhvr>
                                        <p:cTn id="63" dur="1000" fill="hold"/>
                                        <p:tgtEl>
                                          <p:spTgt spid="5"/>
                                        </p:tgtEl>
                                        <p:attrNameLst>
                                          <p:attrName>style.rotation</p:attrName>
                                        </p:attrNameLst>
                                      </p:cBhvr>
                                      <p:tavLst>
                                        <p:tav tm="0">
                                          <p:val>
                                            <p:fltVal val="90"/>
                                          </p:val>
                                        </p:tav>
                                        <p:tav tm="100000">
                                          <p:val>
                                            <p:fltVal val="0"/>
                                          </p:val>
                                        </p:tav>
                                      </p:tavLst>
                                    </p:anim>
                                    <p:animEffect transition="in" filter="fade">
                                      <p:cBhvr>
                                        <p:cTn id="6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30E137-6A00-4355-97DF-D29671EC5767}"/>
              </a:ext>
            </a:extLst>
          </p:cNvPr>
          <p:cNvSpPr txBox="1"/>
          <p:nvPr/>
        </p:nvSpPr>
        <p:spPr>
          <a:xfrm>
            <a:off x="410817" y="402283"/>
            <a:ext cx="11304105" cy="515526"/>
          </a:xfrm>
          <a:prstGeom prst="rect">
            <a:avLst/>
          </a:prstGeom>
          <a:noFill/>
        </p:spPr>
        <p:txBody>
          <a:bodyPr wrap="square" rtlCol="1">
            <a:spAutoFit/>
          </a:bodyPr>
          <a:lstStyle/>
          <a:p>
            <a:pPr algn="r" rtl="1">
              <a:lnSpc>
                <a:spcPct val="150000"/>
              </a:lnSpc>
            </a:pPr>
            <a:r>
              <a:rPr lang="fa-IR" sz="2000" dirty="0">
                <a:cs typeface="B Nazanin" panose="00000400000000000000" pitchFamily="2" charset="-78"/>
              </a:rPr>
              <a:t>فمتو لیزر یک لیزر پالسی با طول پالس کمتر از پیکو ثانیه یعنی در محدوده چند فمتوثانیه تا چند صد فمتو ثانیه است.</a:t>
            </a:r>
          </a:p>
        </p:txBody>
      </p:sp>
      <p:sp>
        <p:nvSpPr>
          <p:cNvPr id="4" name="TextBox 3">
            <a:extLst>
              <a:ext uri="{FF2B5EF4-FFF2-40B4-BE49-F238E27FC236}">
                <a16:creationId xmlns:a16="http://schemas.microsoft.com/office/drawing/2014/main" id="{80C85ED8-0B3B-42B5-A717-6333EAF5D452}"/>
              </a:ext>
            </a:extLst>
          </p:cNvPr>
          <p:cNvSpPr txBox="1"/>
          <p:nvPr/>
        </p:nvSpPr>
        <p:spPr>
          <a:xfrm>
            <a:off x="3949148" y="1617762"/>
            <a:ext cx="3693686" cy="684803"/>
          </a:xfrm>
          <a:prstGeom prst="rect">
            <a:avLst/>
          </a:prstGeom>
          <a:solidFill>
            <a:schemeClr val="accent6">
              <a:lumMod val="40000"/>
              <a:lumOff val="60000"/>
            </a:schemeClr>
          </a:solidFill>
          <a:ln w="57150">
            <a:solidFill>
              <a:srgbClr val="00B0F0"/>
            </a:solidFill>
          </a:ln>
          <a:effectLst>
            <a:glow rad="139700">
              <a:schemeClr val="accent2">
                <a:satMod val="175000"/>
                <a:alpha val="40000"/>
              </a:schemeClr>
            </a:glow>
            <a:innerShdw blurRad="63500" dist="50800" dir="5400000">
              <a:prstClr val="black">
                <a:alpha val="50000"/>
              </a:prstClr>
            </a:innerShdw>
          </a:effectLst>
          <a:scene3d>
            <a:camera prst="orthographicFront"/>
            <a:lightRig rig="threePt" dir="t"/>
          </a:scene3d>
          <a:sp3d>
            <a:bevelT w="101600" prst="riblet"/>
          </a:sp3d>
        </p:spPr>
        <p:txBody>
          <a:bodyPr wrap="square" rtlCol="1">
            <a:spAutoFit/>
          </a:bodyPr>
          <a:lstStyle/>
          <a:p>
            <a:pPr algn="ctr" rtl="1">
              <a:lnSpc>
                <a:spcPct val="150000"/>
              </a:lnSpc>
            </a:pPr>
            <a:r>
              <a:rPr lang="fa-IR" sz="2800" b="1" dirty="0">
                <a:solidFill>
                  <a:srgbClr val="C00000"/>
                </a:solidFill>
                <a:cs typeface="B Nazanin" panose="00000400000000000000" pitchFamily="2" charset="-78"/>
              </a:rPr>
              <a:t>روشهای پالسی کردن لیزر</a:t>
            </a:r>
          </a:p>
        </p:txBody>
      </p:sp>
      <p:sp>
        <p:nvSpPr>
          <p:cNvPr id="6" name="TextBox 5">
            <a:extLst>
              <a:ext uri="{FF2B5EF4-FFF2-40B4-BE49-F238E27FC236}">
                <a16:creationId xmlns:a16="http://schemas.microsoft.com/office/drawing/2014/main" id="{5AD078C3-2EB5-405C-A06B-70CD546D9384}"/>
              </a:ext>
            </a:extLst>
          </p:cNvPr>
          <p:cNvSpPr txBox="1"/>
          <p:nvPr/>
        </p:nvSpPr>
        <p:spPr>
          <a:xfrm>
            <a:off x="662609" y="2862017"/>
            <a:ext cx="3286539" cy="1133965"/>
          </a:xfrm>
          <a:prstGeom prst="rect">
            <a:avLst/>
          </a:prstGeom>
          <a:noFill/>
        </p:spPr>
        <p:txBody>
          <a:bodyPr wrap="square">
            <a:spAutoFit/>
          </a:bodyPr>
          <a:lstStyle/>
          <a:p>
            <a:pPr algn="just">
              <a:lnSpc>
                <a:spcPct val="150000"/>
              </a:lnSpc>
              <a:buFont typeface="Wingdings" pitchFamily="2" charset="2"/>
              <a:buChar char="Ø"/>
            </a:pPr>
            <a:r>
              <a:rPr lang="en-US" sz="2400" b="1" dirty="0">
                <a:latin typeface="Times New Roman" pitchFamily="18" charset="0"/>
                <a:cs typeface="Times New Roman" pitchFamily="18" charset="0"/>
              </a:rPr>
              <a:t>   Q-switching</a:t>
            </a:r>
            <a:endParaRPr lang="en-US" sz="2400" dirty="0">
              <a:latin typeface="Times New Roman" pitchFamily="18" charset="0"/>
              <a:cs typeface="Times New Roman" pitchFamily="18" charset="0"/>
            </a:endParaRPr>
          </a:p>
          <a:p>
            <a:pPr algn="just">
              <a:lnSpc>
                <a:spcPct val="150000"/>
              </a:lnSpc>
              <a:buFont typeface="Wingdings" pitchFamily="2" charset="2"/>
              <a:buChar char="Ø"/>
            </a:pP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Mode-locking</a:t>
            </a:r>
            <a:endParaRPr lang="fa-IR" sz="2400" b="1" dirty="0">
              <a:latin typeface="Times New Roman" pitchFamily="18" charset="0"/>
              <a:cs typeface="Times New Roman" pitchFamily="18" charset="0"/>
            </a:endParaRPr>
          </a:p>
        </p:txBody>
      </p:sp>
      <p:grpSp>
        <p:nvGrpSpPr>
          <p:cNvPr id="10" name="Group 9">
            <a:extLst>
              <a:ext uri="{FF2B5EF4-FFF2-40B4-BE49-F238E27FC236}">
                <a16:creationId xmlns:a16="http://schemas.microsoft.com/office/drawing/2014/main" id="{6ABBC98C-20B5-44D2-A1F7-ABEE2481D483}"/>
              </a:ext>
            </a:extLst>
          </p:cNvPr>
          <p:cNvGrpSpPr/>
          <p:nvPr/>
        </p:nvGrpSpPr>
        <p:grpSpPr>
          <a:xfrm>
            <a:off x="5901829" y="3136263"/>
            <a:ext cx="3971041" cy="2958166"/>
            <a:chOff x="5066942" y="2990489"/>
            <a:chExt cx="5151783" cy="2958166"/>
          </a:xfrm>
        </p:grpSpPr>
        <p:sp>
          <p:nvSpPr>
            <p:cNvPr id="7" name="TextBox 6">
              <a:extLst>
                <a:ext uri="{FF2B5EF4-FFF2-40B4-BE49-F238E27FC236}">
                  <a16:creationId xmlns:a16="http://schemas.microsoft.com/office/drawing/2014/main" id="{20DF41A2-9F3E-4D7A-A016-C470688156D5}"/>
                </a:ext>
              </a:extLst>
            </p:cNvPr>
            <p:cNvSpPr txBox="1"/>
            <p:nvPr/>
          </p:nvSpPr>
          <p:spPr>
            <a:xfrm>
              <a:off x="5066942" y="3603333"/>
              <a:ext cx="5151783" cy="2345322"/>
            </a:xfrm>
            <a:prstGeom prst="rect">
              <a:avLst/>
            </a:prstGeom>
            <a:noFill/>
          </p:spPr>
          <p:txBody>
            <a:bodyPr wrap="square" rtlCol="0">
              <a:spAutoFit/>
            </a:bodyPr>
            <a:lstStyle/>
            <a:p>
              <a:pPr algn="just">
                <a:lnSpc>
                  <a:spcPct val="150000"/>
                </a:lnSpc>
                <a:buFont typeface="Wingdings" pitchFamily="2" charset="2"/>
                <a:buChar char="Ø"/>
              </a:pPr>
              <a:r>
                <a:rPr lang="en-US" sz="2000" dirty="0">
                  <a:latin typeface="Times New Roman" pitchFamily="18" charset="0"/>
                  <a:cs typeface="Times New Roman" pitchFamily="18" charset="0"/>
                </a:rPr>
                <a:t>   </a:t>
              </a:r>
              <a:r>
                <a:rPr lang="en-US" sz="2000" dirty="0">
                  <a:solidFill>
                    <a:srgbClr val="0070C0"/>
                  </a:solidFill>
                  <a:latin typeface="Times New Roman" pitchFamily="18" charset="0"/>
                  <a:cs typeface="Times New Roman" pitchFamily="18" charset="0"/>
                </a:rPr>
                <a:t>Rotating Mirrors</a:t>
              </a:r>
            </a:p>
            <a:p>
              <a:pPr algn="just">
                <a:lnSpc>
                  <a:spcPct val="150000"/>
                </a:lnSpc>
                <a:buFont typeface="Wingdings" pitchFamily="2" charset="2"/>
                <a:buChar char="Ø"/>
              </a:pPr>
              <a:r>
                <a:rPr lang="en-US" sz="2000" dirty="0">
                  <a:latin typeface="Times New Roman" pitchFamily="18" charset="0"/>
                  <a:cs typeface="Times New Roman" pitchFamily="18" charset="0"/>
                </a:rPr>
                <a:t>   </a:t>
              </a:r>
              <a:r>
                <a:rPr lang="en-US" sz="2000" dirty="0">
                  <a:solidFill>
                    <a:srgbClr val="0070C0"/>
                  </a:solidFill>
                  <a:latin typeface="Times New Roman" pitchFamily="18" charset="0"/>
                  <a:cs typeface="Times New Roman" pitchFamily="18" charset="0"/>
                </a:rPr>
                <a:t>Electro-optic modulators</a:t>
              </a:r>
            </a:p>
            <a:p>
              <a:pPr algn="just">
                <a:lnSpc>
                  <a:spcPct val="150000"/>
                </a:lnSpc>
                <a:buFont typeface="Wingdings" pitchFamily="2" charset="2"/>
                <a:buChar char="ü"/>
              </a:pPr>
              <a:r>
                <a:rPr lang="en-US" sz="2000" dirty="0">
                  <a:latin typeface="Times New Roman" pitchFamily="18" charset="0"/>
                  <a:cs typeface="Times New Roman" pitchFamily="18" charset="0"/>
                </a:rPr>
                <a:t>       </a:t>
              </a:r>
              <a:r>
                <a:rPr lang="en-US" sz="2000" dirty="0">
                  <a:solidFill>
                    <a:srgbClr val="00B050"/>
                  </a:solidFill>
                  <a:latin typeface="Times New Roman" pitchFamily="18" charset="0"/>
                  <a:cs typeface="Times New Roman" pitchFamily="18" charset="0"/>
                </a:rPr>
                <a:t>Pockels cell</a:t>
              </a:r>
            </a:p>
            <a:p>
              <a:pPr algn="just">
                <a:lnSpc>
                  <a:spcPct val="150000"/>
                </a:lnSpc>
                <a:buFont typeface="Wingdings" pitchFamily="2" charset="2"/>
                <a:buChar char="ü"/>
              </a:pPr>
              <a:r>
                <a:rPr lang="en-US" sz="2000" dirty="0">
                  <a:latin typeface="Times New Roman" pitchFamily="18" charset="0"/>
                  <a:cs typeface="Times New Roman" pitchFamily="18" charset="0"/>
                </a:rPr>
                <a:t>        </a:t>
              </a:r>
              <a:r>
                <a:rPr lang="en-US" sz="2000" dirty="0">
                  <a:solidFill>
                    <a:srgbClr val="00B050"/>
                  </a:solidFill>
                  <a:latin typeface="Times New Roman" pitchFamily="18" charset="0"/>
                  <a:cs typeface="Times New Roman" pitchFamily="18" charset="0"/>
                </a:rPr>
                <a:t>Kerr cell</a:t>
              </a:r>
            </a:p>
            <a:p>
              <a:pPr algn="just">
                <a:lnSpc>
                  <a:spcPct val="150000"/>
                </a:lnSpc>
                <a:buFont typeface="Wingdings" pitchFamily="2" charset="2"/>
                <a:buChar char="Ø"/>
              </a:pPr>
              <a:r>
                <a:rPr lang="en-US" sz="2000" dirty="0">
                  <a:latin typeface="Times New Roman" pitchFamily="18" charset="0"/>
                  <a:cs typeface="Times New Roman" pitchFamily="18" charset="0"/>
                </a:rPr>
                <a:t>   </a:t>
              </a:r>
              <a:r>
                <a:rPr lang="en-US" sz="2000" dirty="0">
                  <a:solidFill>
                    <a:srgbClr val="0070C0"/>
                  </a:solidFill>
                  <a:latin typeface="Times New Roman" pitchFamily="18" charset="0"/>
                  <a:cs typeface="Times New Roman" pitchFamily="18" charset="0"/>
                </a:rPr>
                <a:t>Acousto-optic modulator </a:t>
              </a:r>
            </a:p>
          </p:txBody>
        </p:sp>
        <p:sp>
          <p:nvSpPr>
            <p:cNvPr id="9" name="TextBox 8">
              <a:extLst>
                <a:ext uri="{FF2B5EF4-FFF2-40B4-BE49-F238E27FC236}">
                  <a16:creationId xmlns:a16="http://schemas.microsoft.com/office/drawing/2014/main" id="{5279C8B2-E7E4-4533-AB5B-F76B0886A58A}"/>
                </a:ext>
              </a:extLst>
            </p:cNvPr>
            <p:cNvSpPr txBox="1"/>
            <p:nvPr/>
          </p:nvSpPr>
          <p:spPr>
            <a:xfrm>
              <a:off x="5623891" y="2990489"/>
              <a:ext cx="3563283" cy="400110"/>
            </a:xfrm>
            <a:prstGeom prst="rect">
              <a:avLst/>
            </a:prstGeom>
            <a:noFill/>
          </p:spPr>
          <p:txBody>
            <a:bodyPr wrap="square">
              <a:spAutoFit/>
            </a:bodyPr>
            <a:lstStyle/>
            <a:p>
              <a:pPr algn="ctr"/>
              <a:r>
                <a:rPr lang="en-US" sz="2000" b="1" dirty="0">
                  <a:solidFill>
                    <a:srgbClr val="C00000"/>
                  </a:solidFill>
                  <a:latin typeface="Times New Roman" pitchFamily="18" charset="0"/>
                  <a:cs typeface="Times New Roman" pitchFamily="18" charset="0"/>
                </a:rPr>
                <a:t>Q-switching</a:t>
              </a:r>
              <a:endParaRPr lang="fa-IR" sz="2000" b="1" dirty="0">
                <a:solidFill>
                  <a:srgbClr val="C00000"/>
                </a:solidFill>
              </a:endParaRPr>
            </a:p>
          </p:txBody>
        </p:sp>
      </p:grpSp>
    </p:spTree>
    <p:extLst>
      <p:ext uri="{BB962C8B-B14F-4D97-AF65-F5344CB8AC3E}">
        <p14:creationId xmlns:p14="http://schemas.microsoft.com/office/powerpoint/2010/main" val="270994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par>
                          <p:cTn id="8" fill="hold">
                            <p:stCondLst>
                              <p:cond delay="1000"/>
                            </p:stCondLst>
                            <p:childTnLst>
                              <p:par>
                                <p:cTn id="9" presetID="6" presetClass="entr" presetSubtype="16"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CDE341-B385-4DB1-AEA5-B89E6EC817CC}"/>
              </a:ext>
            </a:extLst>
          </p:cNvPr>
          <p:cNvSpPr/>
          <p:nvPr/>
        </p:nvSpPr>
        <p:spPr>
          <a:xfrm>
            <a:off x="3406588" y="1321855"/>
            <a:ext cx="8570259" cy="977191"/>
          </a:xfrm>
          <a:prstGeom prst="rect">
            <a:avLst/>
          </a:prstGeom>
        </p:spPr>
        <p:txBody>
          <a:bodyPr wrap="square">
            <a:spAutoFit/>
          </a:bodyPr>
          <a:lstStyle/>
          <a:p>
            <a:pPr algn="r" rtl="1">
              <a:lnSpc>
                <a:spcPct val="150000"/>
              </a:lnSpc>
            </a:pPr>
            <a:r>
              <a:rPr lang="fa-IR" sz="2000" dirty="0">
                <a:latin typeface="Times New Roman" panose="02020603050405020304" pitchFamily="18" charset="0"/>
                <a:cs typeface="B Nazanin" panose="00000400000000000000" pitchFamily="2" charset="-78"/>
              </a:rPr>
              <a:t>برای طول خاصی از یک تشدیدگر بسامدها یا طول موج های خاصی تشدید شده و بقیه تقویت نمی شوند.</a:t>
            </a:r>
          </a:p>
          <a:p>
            <a:pPr algn="r" rtl="1">
              <a:lnSpc>
                <a:spcPct val="150000"/>
              </a:lnSpc>
            </a:pPr>
            <a:r>
              <a:rPr lang="fa-IR" sz="2000" dirty="0">
                <a:latin typeface="Times New Roman" panose="02020603050405020304" pitchFamily="18" charset="0"/>
                <a:cs typeface="B Nazanin" panose="00000400000000000000" pitchFamily="2" charset="-78"/>
              </a:rPr>
              <a:t> منظور از مدهای طولی همان طول موجهایی هستند که عملا درون تشدیدگر تقویت می شوند.</a:t>
            </a:r>
            <a:endParaRPr lang="en-US" sz="2000" dirty="0">
              <a:cs typeface="B Nazanin" panose="00000400000000000000" pitchFamily="2" charset="-78"/>
            </a:endParaRPr>
          </a:p>
        </p:txBody>
      </p:sp>
      <p:graphicFrame>
        <p:nvGraphicFramePr>
          <p:cNvPr id="11" name="Object 10">
            <a:extLst>
              <a:ext uri="{FF2B5EF4-FFF2-40B4-BE49-F238E27FC236}">
                <a16:creationId xmlns:a16="http://schemas.microsoft.com/office/drawing/2014/main" id="{6A3AE07D-0404-4786-A6F6-E30102272452}"/>
              </a:ext>
            </a:extLst>
          </p:cNvPr>
          <p:cNvGraphicFramePr>
            <a:graphicFrameLocks noChangeAspect="1"/>
          </p:cNvGraphicFramePr>
          <p:nvPr>
            <p:extLst>
              <p:ext uri="{D42A27DB-BD31-4B8C-83A1-F6EECF244321}">
                <p14:modId xmlns:p14="http://schemas.microsoft.com/office/powerpoint/2010/main" val="3531233354"/>
              </p:ext>
            </p:extLst>
          </p:nvPr>
        </p:nvGraphicFramePr>
        <p:xfrm>
          <a:off x="8170941" y="3242701"/>
          <a:ext cx="2235200" cy="2895600"/>
        </p:xfrm>
        <a:graphic>
          <a:graphicData uri="http://schemas.openxmlformats.org/presentationml/2006/ole">
            <mc:AlternateContent xmlns:mc="http://schemas.openxmlformats.org/markup-compatibility/2006">
              <mc:Choice xmlns:v="urn:schemas-microsoft-com:vml" Requires="v">
                <p:oleObj name="Equation" r:id="rId2" imgW="2234880" imgH="2895480" progId="Equation.DSMT4">
                  <p:embed/>
                </p:oleObj>
              </mc:Choice>
              <mc:Fallback>
                <p:oleObj name="Equation" r:id="rId2" imgW="2234880" imgH="2895480" progId="Equation.DSMT4">
                  <p:embed/>
                  <p:pic>
                    <p:nvPicPr>
                      <p:cNvPr id="0" name=""/>
                      <p:cNvPicPr/>
                      <p:nvPr/>
                    </p:nvPicPr>
                    <p:blipFill>
                      <a:blip r:embed="rId3"/>
                      <a:stretch>
                        <a:fillRect/>
                      </a:stretch>
                    </p:blipFill>
                    <p:spPr>
                      <a:xfrm>
                        <a:off x="8170941" y="3242701"/>
                        <a:ext cx="2235200" cy="2895600"/>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D6601249-616D-4553-8538-72ABE8B43DDB}"/>
              </a:ext>
            </a:extLst>
          </p:cNvPr>
          <p:cNvSpPr txBox="1"/>
          <p:nvPr/>
        </p:nvSpPr>
        <p:spPr>
          <a:xfrm>
            <a:off x="3406588" y="330010"/>
            <a:ext cx="4446494" cy="600164"/>
          </a:xfrm>
          <a:prstGeom prst="rect">
            <a:avLst/>
          </a:prstGeom>
          <a:noFill/>
        </p:spPr>
        <p:txBody>
          <a:bodyPr wrap="square" rtlCol="0">
            <a:spAutoFit/>
          </a:bodyPr>
          <a:lstStyle/>
          <a:p>
            <a:pPr algn="r" rtl="1">
              <a:lnSpc>
                <a:spcPct val="150000"/>
              </a:lnSpc>
            </a:pPr>
            <a:r>
              <a:rPr lang="fa-IR" sz="2400" b="1" dirty="0">
                <a:solidFill>
                  <a:srgbClr val="FF0000"/>
                </a:solidFill>
                <a:cs typeface="B Nazanin" panose="00000400000000000000" pitchFamily="2" charset="-78"/>
              </a:rPr>
              <a:t>مدهای طولی   </a:t>
            </a:r>
            <a:r>
              <a:rPr lang="en-US" sz="2400" b="1" dirty="0">
                <a:solidFill>
                  <a:srgbClr val="FF0000"/>
                </a:solidFill>
                <a:latin typeface="Times New Roman" pitchFamily="18" charset="0"/>
                <a:cs typeface="Times New Roman" pitchFamily="18" charset="0"/>
              </a:rPr>
              <a:t>Longitudinal Mode  </a:t>
            </a:r>
            <a:r>
              <a:rPr lang="fa-IR" sz="2400" b="1" dirty="0">
                <a:solidFill>
                  <a:srgbClr val="FF0000"/>
                </a:solidFill>
                <a:latin typeface="Times New Roman" pitchFamily="18" charset="0"/>
                <a:cs typeface="Times New Roman" pitchFamily="18" charset="0"/>
              </a:rPr>
              <a:t>  </a:t>
            </a:r>
            <a:endParaRPr lang="en-US" sz="2400" b="1" dirty="0">
              <a:solidFill>
                <a:srgbClr val="FF0000"/>
              </a:solidFill>
            </a:endParaRPr>
          </a:p>
        </p:txBody>
      </p:sp>
      <p:grpSp>
        <p:nvGrpSpPr>
          <p:cNvPr id="15" name="Group 14">
            <a:extLst>
              <a:ext uri="{FF2B5EF4-FFF2-40B4-BE49-F238E27FC236}">
                <a16:creationId xmlns:a16="http://schemas.microsoft.com/office/drawing/2014/main" id="{DF19B14A-623C-4B7D-8F08-478471B5575A}"/>
              </a:ext>
            </a:extLst>
          </p:cNvPr>
          <p:cNvGrpSpPr/>
          <p:nvPr/>
        </p:nvGrpSpPr>
        <p:grpSpPr>
          <a:xfrm>
            <a:off x="63704" y="2230725"/>
            <a:ext cx="6491837" cy="4405439"/>
            <a:chOff x="63704" y="2230725"/>
            <a:chExt cx="6491837" cy="4405439"/>
          </a:xfrm>
        </p:grpSpPr>
        <p:grpSp>
          <p:nvGrpSpPr>
            <p:cNvPr id="12" name="Group 11">
              <a:extLst>
                <a:ext uri="{FF2B5EF4-FFF2-40B4-BE49-F238E27FC236}">
                  <a16:creationId xmlns:a16="http://schemas.microsoft.com/office/drawing/2014/main" id="{DEF43BA7-CFC4-4BC9-8058-40B6E90E3E92}"/>
                </a:ext>
              </a:extLst>
            </p:cNvPr>
            <p:cNvGrpSpPr/>
            <p:nvPr/>
          </p:nvGrpSpPr>
          <p:grpSpPr>
            <a:xfrm>
              <a:off x="1640547" y="2230725"/>
              <a:ext cx="4914994" cy="4405439"/>
              <a:chOff x="179294" y="2273268"/>
              <a:chExt cx="4914994" cy="4405439"/>
            </a:xfrm>
          </p:grpSpPr>
          <p:pic>
            <p:nvPicPr>
              <p:cNvPr id="1026" name="Picture 2" descr="Longitudinal mode - Wikipedia">
                <a:extLst>
                  <a:ext uri="{FF2B5EF4-FFF2-40B4-BE49-F238E27FC236}">
                    <a16:creationId xmlns:a16="http://schemas.microsoft.com/office/drawing/2014/main" id="{EF37DF19-85CE-4ED5-9F12-E82B18D8C1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56" t="8366" r="14313" b="35555"/>
              <a:stretch/>
            </p:blipFill>
            <p:spPr bwMode="auto">
              <a:xfrm>
                <a:off x="179294" y="2832847"/>
                <a:ext cx="3818965" cy="384586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6F0705F1-0E49-4DF4-87E8-65B5AAFEA11E}"/>
                  </a:ext>
                </a:extLst>
              </p:cNvPr>
              <p:cNvCxnSpPr/>
              <p:nvPr/>
            </p:nvCxnSpPr>
            <p:spPr>
              <a:xfrm>
                <a:off x="277906" y="2832847"/>
                <a:ext cx="3612776"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A846BF2-1A12-47C4-90DD-18E215E0058F}"/>
                  </a:ext>
                </a:extLst>
              </p:cNvPr>
              <p:cNvSpPr txBox="1"/>
              <p:nvPr/>
            </p:nvSpPr>
            <p:spPr>
              <a:xfrm>
                <a:off x="1766047" y="2273268"/>
                <a:ext cx="336176" cy="589072"/>
              </a:xfrm>
              <a:prstGeom prst="rect">
                <a:avLst/>
              </a:prstGeom>
              <a:noFill/>
            </p:spPr>
            <p:txBody>
              <a:bodyPr wrap="square" rtlCol="0">
                <a:spAutoFit/>
              </a:bodyPr>
              <a:lstStyle/>
              <a:p>
                <a:pPr algn="r" rtl="1">
                  <a:lnSpc>
                    <a:spcPct val="150000"/>
                  </a:lnSpc>
                </a:pPr>
                <a:r>
                  <a:rPr lang="de-DE" sz="2400" dirty="0">
                    <a:cs typeface="B Nazanin" panose="00000400000000000000" pitchFamily="2" charset="-78"/>
                  </a:rPr>
                  <a:t>L</a:t>
                </a:r>
                <a:endParaRPr lang="en-US" sz="2400" dirty="0">
                  <a:cs typeface="B Nazanin" panose="00000400000000000000" pitchFamily="2" charset="-78"/>
                </a:endParaRPr>
              </a:p>
            </p:txBody>
          </p:sp>
          <p:graphicFrame>
            <p:nvGraphicFramePr>
              <p:cNvPr id="7" name="Object 6">
                <a:extLst>
                  <a:ext uri="{FF2B5EF4-FFF2-40B4-BE49-F238E27FC236}">
                    <a16:creationId xmlns:a16="http://schemas.microsoft.com/office/drawing/2014/main" id="{90BA8EEA-7EBF-4624-9ED5-6429A292A287}"/>
                  </a:ext>
                </a:extLst>
              </p:cNvPr>
              <p:cNvGraphicFramePr>
                <a:graphicFrameLocks noChangeAspect="1"/>
              </p:cNvGraphicFramePr>
              <p:nvPr>
                <p:extLst>
                  <p:ext uri="{D42A27DB-BD31-4B8C-83A1-F6EECF244321}">
                    <p14:modId xmlns:p14="http://schemas.microsoft.com/office/powerpoint/2010/main" val="2547831898"/>
                  </p:ext>
                </p:extLst>
              </p:nvPr>
            </p:nvGraphicFramePr>
            <p:xfrm>
              <a:off x="4007676" y="2976376"/>
              <a:ext cx="660400" cy="622300"/>
            </p:xfrm>
            <a:graphic>
              <a:graphicData uri="http://schemas.openxmlformats.org/presentationml/2006/ole">
                <mc:AlternateContent xmlns:mc="http://schemas.openxmlformats.org/markup-compatibility/2006">
                  <mc:Choice xmlns:v="urn:schemas-microsoft-com:vml" Requires="v">
                    <p:oleObj name="Equation" r:id="rId5" imgW="660240" imgH="622080" progId="Equation.DSMT4">
                      <p:embed/>
                    </p:oleObj>
                  </mc:Choice>
                  <mc:Fallback>
                    <p:oleObj name="Equation" r:id="rId5" imgW="660240" imgH="622080" progId="Equation.DSMT4">
                      <p:embed/>
                      <p:pic>
                        <p:nvPicPr>
                          <p:cNvPr id="0" name=""/>
                          <p:cNvPicPr/>
                          <p:nvPr/>
                        </p:nvPicPr>
                        <p:blipFill>
                          <a:blip r:embed="rId6"/>
                          <a:stretch>
                            <a:fillRect/>
                          </a:stretch>
                        </p:blipFill>
                        <p:spPr>
                          <a:xfrm>
                            <a:off x="4007676" y="2976376"/>
                            <a:ext cx="660400" cy="6223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377A2BE9-BCC8-49A0-84DC-9F9EF5CFA2BA}"/>
                  </a:ext>
                </a:extLst>
              </p:cNvPr>
              <p:cNvGraphicFramePr>
                <a:graphicFrameLocks noChangeAspect="1"/>
              </p:cNvGraphicFramePr>
              <p:nvPr>
                <p:extLst>
                  <p:ext uri="{D42A27DB-BD31-4B8C-83A1-F6EECF244321}">
                    <p14:modId xmlns:p14="http://schemas.microsoft.com/office/powerpoint/2010/main" val="2551314227"/>
                  </p:ext>
                </p:extLst>
              </p:nvPr>
            </p:nvGraphicFramePr>
            <p:xfrm>
              <a:off x="4026741" y="3955305"/>
              <a:ext cx="1066800" cy="685800"/>
            </p:xfrm>
            <a:graphic>
              <a:graphicData uri="http://schemas.openxmlformats.org/presentationml/2006/ole">
                <mc:AlternateContent xmlns:mc="http://schemas.openxmlformats.org/markup-compatibility/2006">
                  <mc:Choice xmlns:v="urn:schemas-microsoft-com:vml" Requires="v">
                    <p:oleObj name="Equation" r:id="rId7" imgW="1066680" imgH="685800" progId="Equation.DSMT4">
                      <p:embed/>
                    </p:oleObj>
                  </mc:Choice>
                  <mc:Fallback>
                    <p:oleObj name="Equation" r:id="rId7" imgW="1066680" imgH="685800" progId="Equation.DSMT4">
                      <p:embed/>
                      <p:pic>
                        <p:nvPicPr>
                          <p:cNvPr id="0" name=""/>
                          <p:cNvPicPr/>
                          <p:nvPr/>
                        </p:nvPicPr>
                        <p:blipFill>
                          <a:blip r:embed="rId8"/>
                          <a:stretch>
                            <a:fillRect/>
                          </a:stretch>
                        </p:blipFill>
                        <p:spPr>
                          <a:xfrm>
                            <a:off x="4026741" y="3955305"/>
                            <a:ext cx="1066800" cy="6858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B4DB5D17-70D2-4879-888E-EF19D3950030}"/>
                  </a:ext>
                </a:extLst>
              </p:cNvPr>
              <p:cNvGraphicFramePr>
                <a:graphicFrameLocks noChangeAspect="1"/>
              </p:cNvGraphicFramePr>
              <p:nvPr>
                <p:extLst>
                  <p:ext uri="{D42A27DB-BD31-4B8C-83A1-F6EECF244321}">
                    <p14:modId xmlns:p14="http://schemas.microsoft.com/office/powerpoint/2010/main" val="3250777641"/>
                  </p:ext>
                </p:extLst>
              </p:nvPr>
            </p:nvGraphicFramePr>
            <p:xfrm>
              <a:off x="3998259" y="4912192"/>
              <a:ext cx="1041400" cy="685800"/>
            </p:xfrm>
            <a:graphic>
              <a:graphicData uri="http://schemas.openxmlformats.org/presentationml/2006/ole">
                <mc:AlternateContent xmlns:mc="http://schemas.openxmlformats.org/markup-compatibility/2006">
                  <mc:Choice xmlns:v="urn:schemas-microsoft-com:vml" Requires="v">
                    <p:oleObj name="Equation" r:id="rId9" imgW="1041120" imgH="685800" progId="Equation.DSMT4">
                      <p:embed/>
                    </p:oleObj>
                  </mc:Choice>
                  <mc:Fallback>
                    <p:oleObj name="Equation" r:id="rId9" imgW="1041120" imgH="685800" progId="Equation.DSMT4">
                      <p:embed/>
                      <p:pic>
                        <p:nvPicPr>
                          <p:cNvPr id="0" name=""/>
                          <p:cNvPicPr/>
                          <p:nvPr/>
                        </p:nvPicPr>
                        <p:blipFill>
                          <a:blip r:embed="rId10"/>
                          <a:stretch>
                            <a:fillRect/>
                          </a:stretch>
                        </p:blipFill>
                        <p:spPr>
                          <a:xfrm>
                            <a:off x="3998259" y="4912192"/>
                            <a:ext cx="1041400" cy="6858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52AE8D28-B30A-47BD-96DE-828AF82FF78B}"/>
                  </a:ext>
                </a:extLst>
              </p:cNvPr>
              <p:cNvGraphicFramePr>
                <a:graphicFrameLocks noChangeAspect="1"/>
              </p:cNvGraphicFramePr>
              <p:nvPr>
                <p:extLst>
                  <p:ext uri="{D42A27DB-BD31-4B8C-83A1-F6EECF244321}">
                    <p14:modId xmlns:p14="http://schemas.microsoft.com/office/powerpoint/2010/main" val="1800003096"/>
                  </p:ext>
                </p:extLst>
              </p:nvPr>
            </p:nvGraphicFramePr>
            <p:xfrm>
              <a:off x="4027488" y="5887015"/>
              <a:ext cx="1066800" cy="685800"/>
            </p:xfrm>
            <a:graphic>
              <a:graphicData uri="http://schemas.openxmlformats.org/presentationml/2006/ole">
                <mc:AlternateContent xmlns:mc="http://schemas.openxmlformats.org/markup-compatibility/2006">
                  <mc:Choice xmlns:v="urn:schemas-microsoft-com:vml" Requires="v">
                    <p:oleObj name="Equation" r:id="rId11" imgW="1066680" imgH="685800" progId="Equation.DSMT4">
                      <p:embed/>
                    </p:oleObj>
                  </mc:Choice>
                  <mc:Fallback>
                    <p:oleObj name="Equation" r:id="rId11" imgW="1066680" imgH="685800" progId="Equation.DSMT4">
                      <p:embed/>
                      <p:pic>
                        <p:nvPicPr>
                          <p:cNvPr id="0" name=""/>
                          <p:cNvPicPr/>
                          <p:nvPr/>
                        </p:nvPicPr>
                        <p:blipFill>
                          <a:blip r:embed="rId12"/>
                          <a:stretch>
                            <a:fillRect/>
                          </a:stretch>
                        </p:blipFill>
                        <p:spPr>
                          <a:xfrm>
                            <a:off x="4027488" y="5887015"/>
                            <a:ext cx="1066800" cy="685800"/>
                          </a:xfrm>
                          <a:prstGeom prst="rect">
                            <a:avLst/>
                          </a:prstGeom>
                        </p:spPr>
                      </p:pic>
                    </p:oleObj>
                  </mc:Fallback>
                </mc:AlternateContent>
              </a:graphicData>
            </a:graphic>
          </p:graphicFrame>
        </p:grpSp>
        <p:sp>
          <p:nvSpPr>
            <p:cNvPr id="14" name="TextBox 13">
              <a:extLst>
                <a:ext uri="{FF2B5EF4-FFF2-40B4-BE49-F238E27FC236}">
                  <a16:creationId xmlns:a16="http://schemas.microsoft.com/office/drawing/2014/main" id="{CDEDF378-54DF-4E7D-8EA8-10CBE64B48B6}"/>
                </a:ext>
              </a:extLst>
            </p:cNvPr>
            <p:cNvSpPr txBox="1"/>
            <p:nvPr/>
          </p:nvSpPr>
          <p:spPr>
            <a:xfrm>
              <a:off x="136360" y="2841145"/>
              <a:ext cx="1649499" cy="600164"/>
            </a:xfrm>
            <a:prstGeom prst="rect">
              <a:avLst/>
            </a:prstGeom>
            <a:noFill/>
          </p:spPr>
          <p:txBody>
            <a:bodyPr wrap="square" rtlCol="0">
              <a:spAutoFit/>
            </a:bodyPr>
            <a:lstStyle/>
            <a:p>
              <a:pPr algn="r" rtl="1">
                <a:lnSpc>
                  <a:spcPct val="150000"/>
                </a:lnSpc>
              </a:pPr>
              <a:r>
                <a:rPr lang="fa-IR" sz="2400" dirty="0">
                  <a:cs typeface="B Nazanin" panose="00000400000000000000" pitchFamily="2" charset="-78"/>
                </a:rPr>
                <a:t>هماهنگ اصلی</a:t>
              </a:r>
              <a:endParaRPr lang="en-US" sz="2400" dirty="0">
                <a:cs typeface="B Nazanin" panose="00000400000000000000" pitchFamily="2" charset="-78"/>
              </a:endParaRPr>
            </a:p>
          </p:txBody>
        </p:sp>
        <p:sp>
          <p:nvSpPr>
            <p:cNvPr id="16" name="TextBox 15">
              <a:extLst>
                <a:ext uri="{FF2B5EF4-FFF2-40B4-BE49-F238E27FC236}">
                  <a16:creationId xmlns:a16="http://schemas.microsoft.com/office/drawing/2014/main" id="{726EFF80-2B84-41CB-BE07-CCA9BFA2014F}"/>
                </a:ext>
              </a:extLst>
            </p:cNvPr>
            <p:cNvSpPr txBox="1"/>
            <p:nvPr/>
          </p:nvSpPr>
          <p:spPr>
            <a:xfrm>
              <a:off x="89660" y="3807057"/>
              <a:ext cx="1649499" cy="600164"/>
            </a:xfrm>
            <a:prstGeom prst="rect">
              <a:avLst/>
            </a:prstGeom>
            <a:noFill/>
          </p:spPr>
          <p:txBody>
            <a:bodyPr wrap="square" rtlCol="0">
              <a:spAutoFit/>
            </a:bodyPr>
            <a:lstStyle/>
            <a:p>
              <a:pPr algn="r" rtl="1">
                <a:lnSpc>
                  <a:spcPct val="150000"/>
                </a:lnSpc>
              </a:pPr>
              <a:r>
                <a:rPr lang="fa-IR" sz="2400" dirty="0">
                  <a:cs typeface="B Nazanin" panose="00000400000000000000" pitchFamily="2" charset="-78"/>
                </a:rPr>
                <a:t>هماهنگ دوم</a:t>
              </a:r>
              <a:endParaRPr lang="en-US" sz="2400" dirty="0">
                <a:cs typeface="B Nazanin" panose="00000400000000000000" pitchFamily="2" charset="-78"/>
              </a:endParaRPr>
            </a:p>
          </p:txBody>
        </p:sp>
        <p:sp>
          <p:nvSpPr>
            <p:cNvPr id="17" name="TextBox 16">
              <a:extLst>
                <a:ext uri="{FF2B5EF4-FFF2-40B4-BE49-F238E27FC236}">
                  <a16:creationId xmlns:a16="http://schemas.microsoft.com/office/drawing/2014/main" id="{368074DA-D6D5-49DE-8FB9-DCC0765500F3}"/>
                </a:ext>
              </a:extLst>
            </p:cNvPr>
            <p:cNvSpPr txBox="1"/>
            <p:nvPr/>
          </p:nvSpPr>
          <p:spPr>
            <a:xfrm>
              <a:off x="89659" y="4772969"/>
              <a:ext cx="1649499" cy="600164"/>
            </a:xfrm>
            <a:prstGeom prst="rect">
              <a:avLst/>
            </a:prstGeom>
            <a:noFill/>
          </p:spPr>
          <p:txBody>
            <a:bodyPr wrap="square" rtlCol="0">
              <a:spAutoFit/>
            </a:bodyPr>
            <a:lstStyle/>
            <a:p>
              <a:pPr algn="r" rtl="1">
                <a:lnSpc>
                  <a:spcPct val="150000"/>
                </a:lnSpc>
              </a:pPr>
              <a:r>
                <a:rPr lang="fa-IR" sz="2400" dirty="0">
                  <a:cs typeface="B Nazanin" panose="00000400000000000000" pitchFamily="2" charset="-78"/>
                </a:rPr>
                <a:t>هماهنگ سوم</a:t>
              </a:r>
              <a:endParaRPr lang="en-US" sz="2400" dirty="0">
                <a:cs typeface="B Nazanin" panose="00000400000000000000" pitchFamily="2" charset="-78"/>
              </a:endParaRPr>
            </a:p>
          </p:txBody>
        </p:sp>
        <p:sp>
          <p:nvSpPr>
            <p:cNvPr id="18" name="TextBox 17">
              <a:extLst>
                <a:ext uri="{FF2B5EF4-FFF2-40B4-BE49-F238E27FC236}">
                  <a16:creationId xmlns:a16="http://schemas.microsoft.com/office/drawing/2014/main" id="{C1C8CA43-5356-439F-8132-EC932443CF15}"/>
                </a:ext>
              </a:extLst>
            </p:cNvPr>
            <p:cNvSpPr txBox="1"/>
            <p:nvPr/>
          </p:nvSpPr>
          <p:spPr>
            <a:xfrm>
              <a:off x="63704" y="5745766"/>
              <a:ext cx="1649499" cy="600164"/>
            </a:xfrm>
            <a:prstGeom prst="rect">
              <a:avLst/>
            </a:prstGeom>
            <a:noFill/>
          </p:spPr>
          <p:txBody>
            <a:bodyPr wrap="square" rtlCol="0">
              <a:spAutoFit/>
            </a:bodyPr>
            <a:lstStyle/>
            <a:p>
              <a:pPr algn="r" rtl="1">
                <a:lnSpc>
                  <a:spcPct val="150000"/>
                </a:lnSpc>
              </a:pPr>
              <a:r>
                <a:rPr lang="fa-IR" sz="2400" dirty="0">
                  <a:cs typeface="B Nazanin" panose="00000400000000000000" pitchFamily="2" charset="-78"/>
                </a:rPr>
                <a:t>هماهنگ چهارم</a:t>
              </a:r>
              <a:endParaRPr lang="en-US" sz="2400" dirty="0">
                <a:cs typeface="B Nazanin" panose="00000400000000000000" pitchFamily="2" charset="-78"/>
              </a:endParaRPr>
            </a:p>
          </p:txBody>
        </p:sp>
      </p:grpSp>
    </p:spTree>
    <p:extLst>
      <p:ext uri="{BB962C8B-B14F-4D97-AF65-F5344CB8AC3E}">
        <p14:creationId xmlns:p14="http://schemas.microsoft.com/office/powerpoint/2010/main" val="120832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D030C6-569D-461B-959C-A0DDFF81173A}"/>
              </a:ext>
            </a:extLst>
          </p:cNvPr>
          <p:cNvGrpSpPr/>
          <p:nvPr/>
        </p:nvGrpSpPr>
        <p:grpSpPr>
          <a:xfrm>
            <a:off x="161366" y="873333"/>
            <a:ext cx="4849906" cy="5345657"/>
            <a:chOff x="161366" y="469918"/>
            <a:chExt cx="4849906" cy="5345657"/>
          </a:xfrm>
        </p:grpSpPr>
        <p:pic>
          <p:nvPicPr>
            <p:cNvPr id="3" name="Picture 2">
              <a:extLst>
                <a:ext uri="{FF2B5EF4-FFF2-40B4-BE49-F238E27FC236}">
                  <a16:creationId xmlns:a16="http://schemas.microsoft.com/office/drawing/2014/main" id="{BA0E238B-F027-4691-B4BE-08D099FF2EB8}"/>
                </a:ext>
              </a:extLst>
            </p:cNvPr>
            <p:cNvPicPr>
              <a:picLocks noChangeAspect="1"/>
            </p:cNvPicPr>
            <p:nvPr/>
          </p:nvPicPr>
          <p:blipFill>
            <a:blip r:embed="rId2"/>
            <a:stretch>
              <a:fillRect/>
            </a:stretch>
          </p:blipFill>
          <p:spPr>
            <a:xfrm>
              <a:off x="637053" y="469918"/>
              <a:ext cx="4024594" cy="3445137"/>
            </a:xfrm>
            <a:prstGeom prst="rect">
              <a:avLst/>
            </a:prstGeom>
          </p:spPr>
        </p:pic>
        <p:sp>
          <p:nvSpPr>
            <p:cNvPr id="4" name="TextBox 3">
              <a:extLst>
                <a:ext uri="{FF2B5EF4-FFF2-40B4-BE49-F238E27FC236}">
                  <a16:creationId xmlns:a16="http://schemas.microsoft.com/office/drawing/2014/main" id="{5FA8CEFC-AD26-4B77-B7A7-AD2F33370EFC}"/>
                </a:ext>
              </a:extLst>
            </p:cNvPr>
            <p:cNvSpPr txBox="1"/>
            <p:nvPr/>
          </p:nvSpPr>
          <p:spPr>
            <a:xfrm>
              <a:off x="161366" y="3915055"/>
              <a:ext cx="4849906" cy="1900520"/>
            </a:xfrm>
            <a:prstGeom prst="rect">
              <a:avLst/>
            </a:prstGeom>
            <a:noFill/>
          </p:spPr>
          <p:txBody>
            <a:bodyPr wrap="square" rtlCol="0">
              <a:spAutoFit/>
            </a:bodyPr>
            <a:lstStyle/>
            <a:p>
              <a:pPr algn="ctr">
                <a:lnSpc>
                  <a:spcPct val="150000"/>
                </a:lnSpc>
              </a:pPr>
              <a:r>
                <a:rPr lang="en-US" sz="2000" dirty="0" err="1">
                  <a:cs typeface="B Nazanin" panose="00000400000000000000" pitchFamily="2" charset="-78"/>
                </a:rPr>
                <a:t>Ti</a:t>
              </a:r>
              <a:r>
                <a:rPr lang="en-US" sz="2000" dirty="0">
                  <a:cs typeface="B Nazanin" panose="00000400000000000000" pitchFamily="2" charset="-78"/>
                </a:rPr>
                <a:t>-Sapphire crystal </a:t>
              </a:r>
            </a:p>
            <a:p>
              <a:pPr algn="ctr">
                <a:lnSpc>
                  <a:spcPct val="150000"/>
                </a:lnSpc>
              </a:pPr>
              <a:r>
                <a:rPr lang="en-US" sz="2000" dirty="0">
                  <a:cs typeface="B Nazanin" panose="00000400000000000000" pitchFamily="2" charset="-78"/>
                </a:rPr>
                <a:t>Absorption and Emission Spectrum</a:t>
              </a:r>
            </a:p>
            <a:p>
              <a:pPr algn="ctr">
                <a:lnSpc>
                  <a:spcPct val="150000"/>
                </a:lnSpc>
              </a:pPr>
              <a:r>
                <a:rPr lang="fa-IR" sz="2000" dirty="0">
                  <a:solidFill>
                    <a:srgbClr val="C00000"/>
                  </a:solidFill>
                  <a:cs typeface="B Nazanin" panose="00000400000000000000" pitchFamily="2" charset="-78"/>
                </a:rPr>
                <a:t>طیف جذب و تابش کریستال</a:t>
              </a:r>
            </a:p>
            <a:p>
              <a:pPr algn="ctr">
                <a:lnSpc>
                  <a:spcPct val="150000"/>
                </a:lnSpc>
              </a:pPr>
              <a:r>
                <a:rPr lang="fa-IR" sz="2000" dirty="0">
                  <a:solidFill>
                    <a:srgbClr val="C00000"/>
                  </a:solidFill>
                  <a:cs typeface="B Nazanin" panose="00000400000000000000" pitchFamily="2" charset="-78"/>
                </a:rPr>
                <a:t>یاقوت کبود</a:t>
              </a:r>
              <a:endParaRPr lang="en-US" sz="2000" dirty="0">
                <a:solidFill>
                  <a:srgbClr val="C00000"/>
                </a:solidFill>
                <a:cs typeface="B Nazanin" panose="00000400000000000000" pitchFamily="2" charset="-78"/>
              </a:endParaRPr>
            </a:p>
          </p:txBody>
        </p:sp>
      </p:grpSp>
      <p:sp>
        <p:nvSpPr>
          <p:cNvPr id="5" name="TextBox 4">
            <a:extLst>
              <a:ext uri="{FF2B5EF4-FFF2-40B4-BE49-F238E27FC236}">
                <a16:creationId xmlns:a16="http://schemas.microsoft.com/office/drawing/2014/main" id="{7F45F5B5-E3F5-4764-B38C-3459046E4165}"/>
              </a:ext>
            </a:extLst>
          </p:cNvPr>
          <p:cNvSpPr txBox="1"/>
          <p:nvPr/>
        </p:nvSpPr>
        <p:spPr>
          <a:xfrm>
            <a:off x="1506071" y="286871"/>
            <a:ext cx="10434917" cy="600164"/>
          </a:xfrm>
          <a:prstGeom prst="rect">
            <a:avLst/>
          </a:prstGeom>
          <a:noFill/>
        </p:spPr>
        <p:txBody>
          <a:bodyPr wrap="square" rtlCol="0">
            <a:spAutoFit/>
          </a:bodyPr>
          <a:lstStyle/>
          <a:p>
            <a:pPr algn="r" rtl="1">
              <a:lnSpc>
                <a:spcPct val="150000"/>
              </a:lnSpc>
            </a:pPr>
            <a:r>
              <a:rPr lang="fa-IR" sz="2000" dirty="0">
                <a:cs typeface="B Nazanin" panose="00000400000000000000" pitchFamily="2" charset="-78"/>
              </a:rPr>
              <a:t>لیزر </a:t>
            </a:r>
            <a:r>
              <a:rPr lang="en-US" sz="2400" dirty="0" err="1">
                <a:solidFill>
                  <a:srgbClr val="C00000"/>
                </a:solidFill>
                <a:cs typeface="B Nazanin" panose="00000400000000000000" pitchFamily="2" charset="-78"/>
              </a:rPr>
              <a:t>Ti</a:t>
            </a:r>
            <a:r>
              <a:rPr lang="en-US" sz="2400" dirty="0">
                <a:solidFill>
                  <a:srgbClr val="C00000"/>
                </a:solidFill>
                <a:cs typeface="B Nazanin" panose="00000400000000000000" pitchFamily="2" charset="-78"/>
              </a:rPr>
              <a:t>-Sapphire</a:t>
            </a:r>
            <a:r>
              <a:rPr lang="fa-IR" sz="2000" dirty="0">
                <a:cs typeface="B Nazanin" panose="00000400000000000000" pitchFamily="2" charset="-78"/>
              </a:rPr>
              <a:t> معروفترین فمتولیزر است که کوتاهترین پالسها را تولید می کند.</a:t>
            </a:r>
            <a:endParaRPr lang="en-US" sz="2000" dirty="0">
              <a:cs typeface="B Nazanin" panose="00000400000000000000" pitchFamily="2" charset="-78"/>
            </a:endParaRPr>
          </a:p>
        </p:txBody>
      </p:sp>
      <p:sp>
        <p:nvSpPr>
          <p:cNvPr id="7" name="TextBox 6">
            <a:extLst>
              <a:ext uri="{FF2B5EF4-FFF2-40B4-BE49-F238E27FC236}">
                <a16:creationId xmlns:a16="http://schemas.microsoft.com/office/drawing/2014/main" id="{9ED0772A-3065-4DA7-B477-81BF87975556}"/>
              </a:ext>
            </a:extLst>
          </p:cNvPr>
          <p:cNvSpPr txBox="1"/>
          <p:nvPr/>
        </p:nvSpPr>
        <p:spPr>
          <a:xfrm>
            <a:off x="5137334" y="1422400"/>
            <a:ext cx="6391835" cy="1438855"/>
          </a:xfrm>
          <a:prstGeom prst="rect">
            <a:avLst/>
          </a:prstGeom>
          <a:noFill/>
        </p:spPr>
        <p:txBody>
          <a:bodyPr wrap="square" rtlCol="0">
            <a:spAutoFit/>
          </a:bodyPr>
          <a:lstStyle/>
          <a:p>
            <a:pPr algn="r" rtl="1">
              <a:lnSpc>
                <a:spcPct val="150000"/>
              </a:lnSpc>
            </a:pPr>
            <a:r>
              <a:rPr lang="fa-IR" sz="2000" dirty="0">
                <a:cs typeface="B Nazanin" panose="00000400000000000000" pitchFamily="2" charset="-78"/>
              </a:rPr>
              <a:t>پهنای طیف تابشی کریستال یاقوت کبود بیش از 200 نانومتر است.</a:t>
            </a:r>
          </a:p>
          <a:p>
            <a:pPr algn="r" rtl="1">
              <a:lnSpc>
                <a:spcPct val="150000"/>
              </a:lnSpc>
            </a:pPr>
            <a:r>
              <a:rPr lang="fa-IR" sz="2000" dirty="0">
                <a:cs typeface="B Nazanin" panose="00000400000000000000" pitchFamily="2" charset="-78"/>
              </a:rPr>
              <a:t>بیشینه تابش روی طول موج حدود 800 نانومتر است. </a:t>
            </a:r>
          </a:p>
          <a:p>
            <a:pPr algn="r" rtl="1">
              <a:lnSpc>
                <a:spcPct val="150000"/>
              </a:lnSpc>
            </a:pPr>
            <a:r>
              <a:rPr lang="fa-IR" sz="2000" dirty="0">
                <a:cs typeface="B Nazanin" panose="00000400000000000000" pitchFamily="2" charset="-78"/>
              </a:rPr>
              <a:t>طول کاواک فمتولیزر </a:t>
            </a:r>
            <a:r>
              <a:rPr lang="en-US" sz="2000" dirty="0" err="1">
                <a:solidFill>
                  <a:srgbClr val="C00000"/>
                </a:solidFill>
                <a:cs typeface="B Nazanin" panose="00000400000000000000" pitchFamily="2" charset="-78"/>
              </a:rPr>
              <a:t>Ti</a:t>
            </a:r>
            <a:r>
              <a:rPr lang="en-US" sz="2000" dirty="0">
                <a:solidFill>
                  <a:srgbClr val="C00000"/>
                </a:solidFill>
                <a:cs typeface="B Nazanin" panose="00000400000000000000" pitchFamily="2" charset="-78"/>
              </a:rPr>
              <a:t>-Sapp</a:t>
            </a:r>
            <a:r>
              <a:rPr lang="fa-IR" sz="2000" dirty="0">
                <a:solidFill>
                  <a:srgbClr val="C00000"/>
                </a:solidFill>
                <a:cs typeface="B Nazanin" panose="00000400000000000000" pitchFamily="2" charset="-78"/>
              </a:rPr>
              <a:t> </a:t>
            </a:r>
            <a:r>
              <a:rPr lang="fa-IR" sz="2000" dirty="0">
                <a:cs typeface="B Nazanin" panose="00000400000000000000" pitchFamily="2" charset="-78"/>
              </a:rPr>
              <a:t>حدود 2 متر است.</a:t>
            </a:r>
            <a:endParaRPr lang="en-US" sz="2000" dirty="0">
              <a:cs typeface="B Nazanin" panose="00000400000000000000" pitchFamily="2" charset="-78"/>
            </a:endParaRPr>
          </a:p>
        </p:txBody>
      </p:sp>
      <p:graphicFrame>
        <p:nvGraphicFramePr>
          <p:cNvPr id="8" name="Object 7">
            <a:extLst>
              <a:ext uri="{FF2B5EF4-FFF2-40B4-BE49-F238E27FC236}">
                <a16:creationId xmlns:a16="http://schemas.microsoft.com/office/drawing/2014/main" id="{860124B7-1892-4E61-9D11-FC8A1DEE1951}"/>
              </a:ext>
            </a:extLst>
          </p:cNvPr>
          <p:cNvGraphicFramePr>
            <a:graphicFrameLocks noChangeAspect="1"/>
          </p:cNvGraphicFramePr>
          <p:nvPr>
            <p:extLst>
              <p:ext uri="{D42A27DB-BD31-4B8C-83A1-F6EECF244321}">
                <p14:modId xmlns:p14="http://schemas.microsoft.com/office/powerpoint/2010/main" val="3262887810"/>
              </p:ext>
            </p:extLst>
          </p:nvPr>
        </p:nvGraphicFramePr>
        <p:xfrm>
          <a:off x="7267387" y="3429000"/>
          <a:ext cx="1460500" cy="2006600"/>
        </p:xfrm>
        <a:graphic>
          <a:graphicData uri="http://schemas.openxmlformats.org/presentationml/2006/ole">
            <mc:AlternateContent xmlns:mc="http://schemas.openxmlformats.org/markup-compatibility/2006">
              <mc:Choice xmlns:v="urn:schemas-microsoft-com:vml" Requires="v">
                <p:oleObj name="Equation" r:id="rId3" imgW="1460160" imgH="2006280" progId="Equation.DSMT4">
                  <p:embed/>
                </p:oleObj>
              </mc:Choice>
              <mc:Fallback>
                <p:oleObj name="Equation" r:id="rId3" imgW="1460160" imgH="2006280" progId="Equation.DSMT4">
                  <p:embed/>
                  <p:pic>
                    <p:nvPicPr>
                      <p:cNvPr id="0" name=""/>
                      <p:cNvPicPr/>
                      <p:nvPr/>
                    </p:nvPicPr>
                    <p:blipFill>
                      <a:blip r:embed="rId4"/>
                      <a:stretch>
                        <a:fillRect/>
                      </a:stretch>
                    </p:blipFill>
                    <p:spPr>
                      <a:xfrm>
                        <a:off x="7267387" y="3429000"/>
                        <a:ext cx="1460500" cy="2006600"/>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A41A8349-30F6-4C9B-B0CF-A80E50CC12D6}"/>
              </a:ext>
            </a:extLst>
          </p:cNvPr>
          <p:cNvSpPr txBox="1"/>
          <p:nvPr/>
        </p:nvSpPr>
        <p:spPr>
          <a:xfrm>
            <a:off x="4519704" y="5544383"/>
            <a:ext cx="5495366" cy="977191"/>
          </a:xfrm>
          <a:prstGeom prst="rect">
            <a:avLst/>
          </a:prstGeom>
          <a:noFill/>
        </p:spPr>
        <p:txBody>
          <a:bodyPr wrap="square" rtlCol="0">
            <a:spAutoFit/>
          </a:bodyPr>
          <a:lstStyle/>
          <a:p>
            <a:pPr algn="r" rtl="1">
              <a:lnSpc>
                <a:spcPct val="150000"/>
              </a:lnSpc>
            </a:pPr>
            <a:r>
              <a:rPr lang="fa-IR" sz="2000" dirty="0">
                <a:cs typeface="B Nazanin" panose="00000400000000000000" pitchFamily="2" charset="-78"/>
              </a:rPr>
              <a:t>خیلی ساده این عدد را شماره مد مرکزی بنامیم.</a:t>
            </a:r>
          </a:p>
          <a:p>
            <a:pPr algn="r" rtl="1">
              <a:lnSpc>
                <a:spcPct val="150000"/>
              </a:lnSpc>
            </a:pPr>
            <a:r>
              <a:rPr lang="fa-IR" sz="2000" dirty="0">
                <a:cs typeface="B Nazanin" panose="00000400000000000000" pitchFamily="2" charset="-78"/>
              </a:rPr>
              <a:t>به عبارتی مرکز تابش هماهنگ شماره 5000000 است.</a:t>
            </a:r>
            <a:endParaRPr lang="en-US" sz="2000" dirty="0">
              <a:cs typeface="B Nazanin" panose="00000400000000000000" pitchFamily="2" charset="-78"/>
            </a:endParaRPr>
          </a:p>
        </p:txBody>
      </p:sp>
    </p:spTree>
    <p:extLst>
      <p:ext uri="{BB962C8B-B14F-4D97-AF65-F5344CB8AC3E}">
        <p14:creationId xmlns:p14="http://schemas.microsoft.com/office/powerpoint/2010/main" val="1344013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DA71DF4-5819-4BDC-BE83-A8444DF10C00}"/>
              </a:ext>
            </a:extLst>
          </p:cNvPr>
          <p:cNvGrpSpPr/>
          <p:nvPr/>
        </p:nvGrpSpPr>
        <p:grpSpPr>
          <a:xfrm>
            <a:off x="1001618" y="177665"/>
            <a:ext cx="10188763" cy="1637591"/>
            <a:chOff x="614829" y="663673"/>
            <a:chExt cx="10188763" cy="1637591"/>
          </a:xfrm>
        </p:grpSpPr>
        <p:graphicFrame>
          <p:nvGraphicFramePr>
            <p:cNvPr id="2" name="Object 1">
              <a:extLst>
                <a:ext uri="{FF2B5EF4-FFF2-40B4-BE49-F238E27FC236}">
                  <a16:creationId xmlns:a16="http://schemas.microsoft.com/office/drawing/2014/main" id="{2F98E4F5-1396-4A30-A409-E073CBE3E182}"/>
                </a:ext>
              </a:extLst>
            </p:cNvPr>
            <p:cNvGraphicFramePr>
              <a:graphicFrameLocks noChangeAspect="1"/>
            </p:cNvGraphicFramePr>
            <p:nvPr>
              <p:extLst>
                <p:ext uri="{D42A27DB-BD31-4B8C-83A1-F6EECF244321}">
                  <p14:modId xmlns:p14="http://schemas.microsoft.com/office/powerpoint/2010/main" val="785304119"/>
                </p:ext>
              </p:extLst>
            </p:nvPr>
          </p:nvGraphicFramePr>
          <p:xfrm>
            <a:off x="614829" y="663673"/>
            <a:ext cx="3479800" cy="1320800"/>
          </p:xfrm>
          <a:graphic>
            <a:graphicData uri="http://schemas.openxmlformats.org/presentationml/2006/ole">
              <mc:AlternateContent xmlns:mc="http://schemas.openxmlformats.org/markup-compatibility/2006">
                <mc:Choice xmlns:v="urn:schemas-microsoft-com:vml" Requires="v">
                  <p:oleObj name="Equation" r:id="rId2" imgW="3479760" imgH="1320480" progId="Equation.DSMT4">
                    <p:embed/>
                  </p:oleObj>
                </mc:Choice>
                <mc:Fallback>
                  <p:oleObj name="Equation" r:id="rId2" imgW="3479760" imgH="1320480" progId="Equation.DSMT4">
                    <p:embed/>
                    <p:pic>
                      <p:nvPicPr>
                        <p:cNvPr id="0" name=""/>
                        <p:cNvPicPr/>
                        <p:nvPr/>
                      </p:nvPicPr>
                      <p:blipFill>
                        <a:blip r:embed="rId3"/>
                        <a:stretch>
                          <a:fillRect/>
                        </a:stretch>
                      </p:blipFill>
                      <p:spPr>
                        <a:xfrm>
                          <a:off x="614829" y="663673"/>
                          <a:ext cx="3479800" cy="1320800"/>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49557EF1-C361-48C1-995D-9DA2AB94E6A2}"/>
                </a:ext>
              </a:extLst>
            </p:cNvPr>
            <p:cNvSpPr txBox="1"/>
            <p:nvPr/>
          </p:nvSpPr>
          <p:spPr>
            <a:xfrm>
              <a:off x="4452098" y="1324073"/>
              <a:ext cx="6351494" cy="977191"/>
            </a:xfrm>
            <a:prstGeom prst="rect">
              <a:avLst/>
            </a:prstGeom>
            <a:noFill/>
          </p:spPr>
          <p:txBody>
            <a:bodyPr wrap="square" rtlCol="0">
              <a:spAutoFit/>
            </a:bodyPr>
            <a:lstStyle/>
            <a:p>
              <a:pPr algn="r" rtl="1">
                <a:lnSpc>
                  <a:spcPct val="150000"/>
                </a:lnSpc>
              </a:pPr>
              <a:r>
                <a:rPr lang="fa-IR" sz="2000" dirty="0">
                  <a:cs typeface="B Nazanin" panose="00000400000000000000" pitchFamily="2" charset="-78"/>
                </a:rPr>
                <a:t>طول موج مد مجاور مد مرکزی: اختلاف کمتر از 0.0002 نانومتر است که با هیچ طیف سنجی قابل تفکیک نیست درنتیجه طیف را پیوسته مشاهده می کنیم. </a:t>
              </a:r>
              <a:endParaRPr lang="en-US" sz="2000" dirty="0">
                <a:cs typeface="B Nazanin" panose="00000400000000000000" pitchFamily="2" charset="-78"/>
              </a:endParaRPr>
            </a:p>
          </p:txBody>
        </p:sp>
      </p:grpSp>
      <p:grpSp>
        <p:nvGrpSpPr>
          <p:cNvPr id="6" name="Group 5">
            <a:extLst>
              <a:ext uri="{FF2B5EF4-FFF2-40B4-BE49-F238E27FC236}">
                <a16:creationId xmlns:a16="http://schemas.microsoft.com/office/drawing/2014/main" id="{7AD04410-271F-4ED7-B3B8-D0C51DDCBE8A}"/>
              </a:ext>
            </a:extLst>
          </p:cNvPr>
          <p:cNvGrpSpPr/>
          <p:nvPr/>
        </p:nvGrpSpPr>
        <p:grpSpPr>
          <a:xfrm>
            <a:off x="1001618" y="2226956"/>
            <a:ext cx="9663206" cy="1672115"/>
            <a:chOff x="615950" y="3243263"/>
            <a:chExt cx="9663206" cy="1672115"/>
          </a:xfrm>
        </p:grpSpPr>
        <p:graphicFrame>
          <p:nvGraphicFramePr>
            <p:cNvPr id="4" name="Object 3">
              <a:extLst>
                <a:ext uri="{FF2B5EF4-FFF2-40B4-BE49-F238E27FC236}">
                  <a16:creationId xmlns:a16="http://schemas.microsoft.com/office/drawing/2014/main" id="{1E622FFA-4B8D-4964-B0D0-BECAF0DD49A3}"/>
                </a:ext>
              </a:extLst>
            </p:cNvPr>
            <p:cNvGraphicFramePr>
              <a:graphicFrameLocks noChangeAspect="1"/>
            </p:cNvGraphicFramePr>
            <p:nvPr>
              <p:extLst>
                <p:ext uri="{D42A27DB-BD31-4B8C-83A1-F6EECF244321}">
                  <p14:modId xmlns:p14="http://schemas.microsoft.com/office/powerpoint/2010/main" val="3351995656"/>
                </p:ext>
              </p:extLst>
            </p:nvPr>
          </p:nvGraphicFramePr>
          <p:xfrm>
            <a:off x="615950" y="3243263"/>
            <a:ext cx="4432300" cy="1549400"/>
          </p:xfrm>
          <a:graphic>
            <a:graphicData uri="http://schemas.openxmlformats.org/presentationml/2006/ole">
              <mc:AlternateContent xmlns:mc="http://schemas.openxmlformats.org/markup-compatibility/2006">
                <mc:Choice xmlns:v="urn:schemas-microsoft-com:vml" Requires="v">
                  <p:oleObj name="Equation" r:id="rId4" imgW="4431960" imgH="1549080" progId="Equation.DSMT4">
                    <p:embed/>
                  </p:oleObj>
                </mc:Choice>
                <mc:Fallback>
                  <p:oleObj name="Equation" r:id="rId4" imgW="4431960" imgH="1549080" progId="Equation.DSMT4">
                    <p:embed/>
                    <p:pic>
                      <p:nvPicPr>
                        <p:cNvPr id="0" name=""/>
                        <p:cNvPicPr/>
                        <p:nvPr/>
                      </p:nvPicPr>
                      <p:blipFill>
                        <a:blip r:embed="rId5"/>
                        <a:stretch>
                          <a:fillRect/>
                        </a:stretch>
                      </p:blipFill>
                      <p:spPr>
                        <a:xfrm>
                          <a:off x="615950" y="3243263"/>
                          <a:ext cx="4432300" cy="154940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9848F118-8171-4945-AA76-320F343C9C35}"/>
                </a:ext>
              </a:extLst>
            </p:cNvPr>
            <p:cNvSpPr txBox="1"/>
            <p:nvPr/>
          </p:nvSpPr>
          <p:spPr>
            <a:xfrm>
              <a:off x="5048250" y="3938187"/>
              <a:ext cx="5230906" cy="977191"/>
            </a:xfrm>
            <a:prstGeom prst="rect">
              <a:avLst/>
            </a:prstGeom>
            <a:noFill/>
          </p:spPr>
          <p:txBody>
            <a:bodyPr wrap="square" rtlCol="0">
              <a:spAutoFit/>
            </a:bodyPr>
            <a:lstStyle/>
            <a:p>
              <a:pPr algn="r" rtl="1">
                <a:lnSpc>
                  <a:spcPct val="150000"/>
                </a:lnSpc>
              </a:pPr>
              <a:r>
                <a:rPr lang="fa-IR" sz="2000" dirty="0">
                  <a:cs typeface="B Nazanin" panose="00000400000000000000" pitchFamily="2" charset="-78"/>
                </a:rPr>
                <a:t>تعداد مدهای تشدیدی در بازه طول موجی 700 تا 900 نانومتر</a:t>
              </a:r>
            </a:p>
            <a:p>
              <a:pPr algn="r" rtl="1">
                <a:lnSpc>
                  <a:spcPct val="150000"/>
                </a:lnSpc>
              </a:pPr>
              <a:r>
                <a:rPr lang="fa-IR" sz="2000" dirty="0">
                  <a:cs typeface="B Nazanin" panose="00000400000000000000" pitchFamily="2" charset="-78"/>
                </a:rPr>
                <a:t> درون رزوناتور با طول 2 متر </a:t>
              </a:r>
              <a:endParaRPr lang="en-US" sz="2000" dirty="0">
                <a:cs typeface="B Nazanin" panose="00000400000000000000" pitchFamily="2" charset="-78"/>
              </a:endParaRPr>
            </a:p>
          </p:txBody>
        </p:sp>
      </p:grpSp>
      <p:grpSp>
        <p:nvGrpSpPr>
          <p:cNvPr id="13" name="Group 12">
            <a:extLst>
              <a:ext uri="{FF2B5EF4-FFF2-40B4-BE49-F238E27FC236}">
                <a16:creationId xmlns:a16="http://schemas.microsoft.com/office/drawing/2014/main" id="{E7FDF418-0E4D-4916-92AF-EF54B3976784}"/>
              </a:ext>
            </a:extLst>
          </p:cNvPr>
          <p:cNvGrpSpPr/>
          <p:nvPr/>
        </p:nvGrpSpPr>
        <p:grpSpPr>
          <a:xfrm>
            <a:off x="1001618" y="4307195"/>
            <a:ext cx="6781982" cy="1397000"/>
            <a:chOff x="-228506" y="4615580"/>
            <a:chExt cx="6781982" cy="1397000"/>
          </a:xfrm>
        </p:grpSpPr>
        <p:graphicFrame>
          <p:nvGraphicFramePr>
            <p:cNvPr id="9" name="Object 8">
              <a:extLst>
                <a:ext uri="{FF2B5EF4-FFF2-40B4-BE49-F238E27FC236}">
                  <a16:creationId xmlns:a16="http://schemas.microsoft.com/office/drawing/2014/main" id="{FFCDF0F7-9B21-487B-A8F6-90BF972154A0}"/>
                </a:ext>
              </a:extLst>
            </p:cNvPr>
            <p:cNvGraphicFramePr>
              <a:graphicFrameLocks noChangeAspect="1"/>
            </p:cNvGraphicFramePr>
            <p:nvPr>
              <p:extLst>
                <p:ext uri="{D42A27DB-BD31-4B8C-83A1-F6EECF244321}">
                  <p14:modId xmlns:p14="http://schemas.microsoft.com/office/powerpoint/2010/main" val="3648303981"/>
                </p:ext>
              </p:extLst>
            </p:nvPr>
          </p:nvGraphicFramePr>
          <p:xfrm>
            <a:off x="-228506" y="4615580"/>
            <a:ext cx="4254501" cy="1397000"/>
          </p:xfrm>
          <a:graphic>
            <a:graphicData uri="http://schemas.openxmlformats.org/presentationml/2006/ole">
              <mc:AlternateContent xmlns:mc="http://schemas.openxmlformats.org/markup-compatibility/2006">
                <mc:Choice xmlns:v="urn:schemas-microsoft-com:vml" Requires="v">
                  <p:oleObj name="Equation" r:id="rId6" imgW="4254480" imgH="1396800" progId="Equation.DSMT4">
                    <p:embed/>
                  </p:oleObj>
                </mc:Choice>
                <mc:Fallback>
                  <p:oleObj name="Equation" r:id="rId6" imgW="4254480" imgH="1396800" progId="Equation.DSMT4">
                    <p:embed/>
                    <p:pic>
                      <p:nvPicPr>
                        <p:cNvPr id="0" name=""/>
                        <p:cNvPicPr/>
                        <p:nvPr/>
                      </p:nvPicPr>
                      <p:blipFill>
                        <a:blip r:embed="rId7"/>
                        <a:stretch>
                          <a:fillRect/>
                        </a:stretch>
                      </p:blipFill>
                      <p:spPr>
                        <a:xfrm>
                          <a:off x="-228506" y="4615580"/>
                          <a:ext cx="4254501" cy="1397000"/>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1475D1AF-C47A-4C80-B133-D30463D11902}"/>
                </a:ext>
              </a:extLst>
            </p:cNvPr>
            <p:cNvSpPr txBox="1"/>
            <p:nvPr/>
          </p:nvSpPr>
          <p:spPr>
            <a:xfrm>
              <a:off x="3771989" y="5314080"/>
              <a:ext cx="2781487" cy="515526"/>
            </a:xfrm>
            <a:prstGeom prst="rect">
              <a:avLst/>
            </a:prstGeom>
            <a:noFill/>
          </p:spPr>
          <p:txBody>
            <a:bodyPr wrap="square" rtlCol="0">
              <a:spAutoFit/>
            </a:bodyPr>
            <a:lstStyle/>
            <a:p>
              <a:pPr algn="r" rtl="1">
                <a:lnSpc>
                  <a:spcPct val="150000"/>
                </a:lnSpc>
              </a:pPr>
              <a:r>
                <a:rPr lang="fa-IR" sz="2000" dirty="0">
                  <a:cs typeface="B Nazanin" panose="00000400000000000000" pitchFamily="2" charset="-78"/>
                </a:rPr>
                <a:t>اختلاف بسامد مدهای مجاور.</a:t>
              </a:r>
            </a:p>
          </p:txBody>
        </p:sp>
      </p:grpSp>
      <p:sp>
        <p:nvSpPr>
          <p:cNvPr id="12" name="Rectangle 11">
            <a:extLst>
              <a:ext uri="{FF2B5EF4-FFF2-40B4-BE49-F238E27FC236}">
                <a16:creationId xmlns:a16="http://schemas.microsoft.com/office/drawing/2014/main" id="{5B228EF3-76AC-47D0-BF22-6B7F1AA1BA31}"/>
              </a:ext>
            </a:extLst>
          </p:cNvPr>
          <p:cNvSpPr/>
          <p:nvPr/>
        </p:nvSpPr>
        <p:spPr>
          <a:xfrm>
            <a:off x="2741518" y="5982253"/>
            <a:ext cx="9045388" cy="473206"/>
          </a:xfrm>
          <a:prstGeom prst="rect">
            <a:avLst/>
          </a:prstGeom>
        </p:spPr>
        <p:txBody>
          <a:bodyPr wrap="square">
            <a:spAutoFit/>
          </a:bodyPr>
          <a:lstStyle/>
          <a:p>
            <a:pPr algn="r" rtl="1">
              <a:lnSpc>
                <a:spcPct val="150000"/>
              </a:lnSpc>
            </a:pPr>
            <a:r>
              <a:rPr lang="fa-IR" dirty="0">
                <a:cs typeface="B Nazanin" panose="00000400000000000000" pitchFamily="2" charset="-78"/>
              </a:rPr>
              <a:t>این مقدار دقیقا مساوی تکرار پالس لیزر یعنی عکس فاصله زمانی بین پالسها (زمان یک رفت و برگشت کامل درون رزناتور) است. </a:t>
            </a:r>
            <a:endParaRPr lang="en-US" dirty="0">
              <a:cs typeface="B Nazanin" panose="00000400000000000000" pitchFamily="2" charset="-78"/>
            </a:endParaRPr>
          </a:p>
        </p:txBody>
      </p:sp>
    </p:spTree>
    <p:extLst>
      <p:ext uri="{BB962C8B-B14F-4D97-AF65-F5344CB8AC3E}">
        <p14:creationId xmlns:p14="http://schemas.microsoft.com/office/powerpoint/2010/main" val="1850202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2CF04FD-E1C0-4152-A38E-85452BFE1340}"/>
              </a:ext>
            </a:extLst>
          </p:cNvPr>
          <p:cNvGrpSpPr/>
          <p:nvPr/>
        </p:nvGrpSpPr>
        <p:grpSpPr>
          <a:xfrm>
            <a:off x="976027" y="225125"/>
            <a:ext cx="3998258" cy="1540330"/>
            <a:chOff x="896471" y="802551"/>
            <a:chExt cx="3998258" cy="1540330"/>
          </a:xfrm>
        </p:grpSpPr>
        <p:cxnSp>
          <p:nvCxnSpPr>
            <p:cNvPr id="4" name="Straight Connector 3">
              <a:extLst>
                <a:ext uri="{FF2B5EF4-FFF2-40B4-BE49-F238E27FC236}">
                  <a16:creationId xmlns:a16="http://schemas.microsoft.com/office/drawing/2014/main" id="{EBB0B7F6-9AF1-4C63-8180-51AD30E32356}"/>
                </a:ext>
              </a:extLst>
            </p:cNvPr>
            <p:cNvCxnSpPr/>
            <p:nvPr/>
          </p:nvCxnSpPr>
          <p:spPr>
            <a:xfrm>
              <a:off x="896471" y="1398494"/>
              <a:ext cx="0" cy="914400"/>
            </a:xfrm>
            <a:prstGeom prst="line">
              <a:avLst/>
            </a:prstGeom>
            <a:ln w="762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0350CF2-7504-4FFD-BC09-2F9EA023150D}"/>
                </a:ext>
              </a:extLst>
            </p:cNvPr>
            <p:cNvCxnSpPr/>
            <p:nvPr/>
          </p:nvCxnSpPr>
          <p:spPr>
            <a:xfrm>
              <a:off x="4894729" y="1398494"/>
              <a:ext cx="0" cy="914400"/>
            </a:xfrm>
            <a:prstGeom prst="line">
              <a:avLst/>
            </a:prstGeom>
            <a:ln w="762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9AF95ACB-AD98-411F-A464-14CE89B376F5}"/>
                </a:ext>
              </a:extLst>
            </p:cNvPr>
            <p:cNvSpPr/>
            <p:nvPr/>
          </p:nvSpPr>
          <p:spPr>
            <a:xfrm>
              <a:off x="2286004" y="1775011"/>
              <a:ext cx="663388" cy="22411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14CA0BA-071F-4346-8C63-88E3605079A8}"/>
                </a:ext>
              </a:extLst>
            </p:cNvPr>
            <p:cNvSpPr txBox="1"/>
            <p:nvPr/>
          </p:nvSpPr>
          <p:spPr>
            <a:xfrm>
              <a:off x="1981204" y="1217066"/>
              <a:ext cx="1111615" cy="506292"/>
            </a:xfrm>
            <a:prstGeom prst="rect">
              <a:avLst/>
            </a:prstGeom>
            <a:noFill/>
          </p:spPr>
          <p:txBody>
            <a:bodyPr wrap="square" rtlCol="0">
              <a:spAutoFit/>
            </a:bodyPr>
            <a:lstStyle/>
            <a:p>
              <a:pPr algn="r" rtl="1">
                <a:lnSpc>
                  <a:spcPct val="150000"/>
                </a:lnSpc>
              </a:pPr>
              <a:r>
                <a:rPr lang="en-US" sz="2000" dirty="0" err="1">
                  <a:cs typeface="B Nazanin" panose="00000400000000000000" pitchFamily="2" charset="-78"/>
                </a:rPr>
                <a:t>Ti-sapp</a:t>
              </a:r>
              <a:endParaRPr lang="en-US" sz="2000" dirty="0">
                <a:cs typeface="B Nazanin" panose="00000400000000000000" pitchFamily="2" charset="-78"/>
              </a:endParaRPr>
            </a:p>
          </p:txBody>
        </p:sp>
        <p:graphicFrame>
          <p:nvGraphicFramePr>
            <p:cNvPr id="9" name="Object 8">
              <a:extLst>
                <a:ext uri="{FF2B5EF4-FFF2-40B4-BE49-F238E27FC236}">
                  <a16:creationId xmlns:a16="http://schemas.microsoft.com/office/drawing/2014/main" id="{968217B5-0658-4856-B6EF-53B34FA02794}"/>
                </a:ext>
              </a:extLst>
            </p:cNvPr>
            <p:cNvGraphicFramePr>
              <a:graphicFrameLocks noChangeAspect="1"/>
            </p:cNvGraphicFramePr>
            <p:nvPr>
              <p:extLst>
                <p:ext uri="{D42A27DB-BD31-4B8C-83A1-F6EECF244321}">
                  <p14:modId xmlns:p14="http://schemas.microsoft.com/office/powerpoint/2010/main" val="3298712104"/>
                </p:ext>
              </p:extLst>
            </p:nvPr>
          </p:nvGraphicFramePr>
          <p:xfrm>
            <a:off x="1720482" y="2050781"/>
            <a:ext cx="1955800" cy="292100"/>
          </p:xfrm>
          <a:graphic>
            <a:graphicData uri="http://schemas.openxmlformats.org/presentationml/2006/ole">
              <mc:AlternateContent xmlns:mc="http://schemas.openxmlformats.org/markup-compatibility/2006">
                <mc:Choice xmlns:v="urn:schemas-microsoft-com:vml" Requires="v">
                  <p:oleObj name="Equation" r:id="rId2" imgW="1955520" imgH="291960" progId="Equation.DSMT4">
                    <p:embed/>
                  </p:oleObj>
                </mc:Choice>
                <mc:Fallback>
                  <p:oleObj name="Equation" r:id="rId2" imgW="1955520" imgH="291960" progId="Equation.DSMT4">
                    <p:embed/>
                    <p:pic>
                      <p:nvPicPr>
                        <p:cNvPr id="0" name=""/>
                        <p:cNvPicPr/>
                        <p:nvPr/>
                      </p:nvPicPr>
                      <p:blipFill>
                        <a:blip r:embed="rId3"/>
                        <a:stretch>
                          <a:fillRect/>
                        </a:stretch>
                      </p:blipFill>
                      <p:spPr>
                        <a:xfrm>
                          <a:off x="1720482" y="2050781"/>
                          <a:ext cx="1955800" cy="292100"/>
                        </a:xfrm>
                        <a:prstGeom prst="rect">
                          <a:avLst/>
                        </a:prstGeom>
                      </p:spPr>
                    </p:pic>
                  </p:oleObj>
                </mc:Fallback>
              </mc:AlternateContent>
            </a:graphicData>
          </a:graphic>
        </p:graphicFrame>
        <p:cxnSp>
          <p:nvCxnSpPr>
            <p:cNvPr id="11" name="Straight Arrow Connector 10">
              <a:extLst>
                <a:ext uri="{FF2B5EF4-FFF2-40B4-BE49-F238E27FC236}">
                  <a16:creationId xmlns:a16="http://schemas.microsoft.com/office/drawing/2014/main" id="{8F5BB0EF-9012-41D4-B646-2BF54B094FAA}"/>
                </a:ext>
              </a:extLst>
            </p:cNvPr>
            <p:cNvCxnSpPr/>
            <p:nvPr/>
          </p:nvCxnSpPr>
          <p:spPr>
            <a:xfrm>
              <a:off x="896471" y="1272984"/>
              <a:ext cx="3998258" cy="35859"/>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8147E55-6963-4E90-84A3-483939C97C14}"/>
                </a:ext>
              </a:extLst>
            </p:cNvPr>
            <p:cNvSpPr txBox="1"/>
            <p:nvPr/>
          </p:nvSpPr>
          <p:spPr>
            <a:xfrm>
              <a:off x="1658466" y="802551"/>
              <a:ext cx="1434353" cy="506292"/>
            </a:xfrm>
            <a:prstGeom prst="rect">
              <a:avLst/>
            </a:prstGeom>
            <a:noFill/>
          </p:spPr>
          <p:txBody>
            <a:bodyPr wrap="square" rtlCol="0">
              <a:spAutoFit/>
            </a:bodyPr>
            <a:lstStyle/>
            <a:p>
              <a:pPr algn="r" rtl="1">
                <a:lnSpc>
                  <a:spcPct val="150000"/>
                </a:lnSpc>
              </a:pPr>
              <a:r>
                <a:rPr lang="en-US" sz="2000" dirty="0">
                  <a:cs typeface="B Nazanin" panose="00000400000000000000" pitchFamily="2" charset="-78"/>
                </a:rPr>
                <a:t>L=2 m</a:t>
              </a:r>
            </a:p>
          </p:txBody>
        </p:sp>
      </p:grpSp>
      <p:grpSp>
        <p:nvGrpSpPr>
          <p:cNvPr id="20" name="Group 19">
            <a:extLst>
              <a:ext uri="{FF2B5EF4-FFF2-40B4-BE49-F238E27FC236}">
                <a16:creationId xmlns:a16="http://schemas.microsoft.com/office/drawing/2014/main" id="{5E62C397-5F97-4F93-A215-EBB9C368C742}"/>
              </a:ext>
            </a:extLst>
          </p:cNvPr>
          <p:cNvGrpSpPr/>
          <p:nvPr/>
        </p:nvGrpSpPr>
        <p:grpSpPr>
          <a:xfrm>
            <a:off x="5656724" y="225125"/>
            <a:ext cx="5898222" cy="2996465"/>
            <a:chOff x="5181599" y="1793018"/>
            <a:chExt cx="5898222" cy="2996465"/>
          </a:xfrm>
        </p:grpSpPr>
        <p:grpSp>
          <p:nvGrpSpPr>
            <p:cNvPr id="17" name="Group 16">
              <a:extLst>
                <a:ext uri="{FF2B5EF4-FFF2-40B4-BE49-F238E27FC236}">
                  <a16:creationId xmlns:a16="http://schemas.microsoft.com/office/drawing/2014/main" id="{88562662-B985-489B-B707-922C0DF90E6F}"/>
                </a:ext>
              </a:extLst>
            </p:cNvPr>
            <p:cNvGrpSpPr/>
            <p:nvPr/>
          </p:nvGrpSpPr>
          <p:grpSpPr>
            <a:xfrm>
              <a:off x="6892742" y="1793018"/>
              <a:ext cx="4167468" cy="515526"/>
              <a:chOff x="6034363" y="1207832"/>
              <a:chExt cx="4167468" cy="515526"/>
            </a:xfrm>
          </p:grpSpPr>
          <p:graphicFrame>
            <p:nvGraphicFramePr>
              <p:cNvPr id="14" name="Object 13">
                <a:extLst>
                  <a:ext uri="{FF2B5EF4-FFF2-40B4-BE49-F238E27FC236}">
                    <a16:creationId xmlns:a16="http://schemas.microsoft.com/office/drawing/2014/main" id="{303275A2-CAF0-4B3A-A66C-C01DE90DF956}"/>
                  </a:ext>
                </a:extLst>
              </p:cNvPr>
              <p:cNvGraphicFramePr>
                <a:graphicFrameLocks noChangeAspect="1"/>
              </p:cNvGraphicFramePr>
              <p:nvPr>
                <p:extLst>
                  <p:ext uri="{D42A27DB-BD31-4B8C-83A1-F6EECF244321}">
                    <p14:modId xmlns:p14="http://schemas.microsoft.com/office/powerpoint/2010/main" val="3450652042"/>
                  </p:ext>
                </p:extLst>
              </p:nvPr>
            </p:nvGraphicFramePr>
            <p:xfrm>
              <a:off x="6034363" y="1398494"/>
              <a:ext cx="1485900" cy="241300"/>
            </p:xfrm>
            <a:graphic>
              <a:graphicData uri="http://schemas.openxmlformats.org/presentationml/2006/ole">
                <mc:AlternateContent xmlns:mc="http://schemas.openxmlformats.org/markup-compatibility/2006">
                  <mc:Choice xmlns:v="urn:schemas-microsoft-com:vml" Requires="v">
                    <p:oleObj name="Equation" r:id="rId4" imgW="1485720" imgH="241200" progId="Equation.DSMT4">
                      <p:embed/>
                    </p:oleObj>
                  </mc:Choice>
                  <mc:Fallback>
                    <p:oleObj name="Equation" r:id="rId4" imgW="1485720" imgH="241200" progId="Equation.DSMT4">
                      <p:embed/>
                      <p:pic>
                        <p:nvPicPr>
                          <p:cNvPr id="0" name=""/>
                          <p:cNvPicPr/>
                          <p:nvPr/>
                        </p:nvPicPr>
                        <p:blipFill>
                          <a:blip r:embed="rId5"/>
                          <a:stretch>
                            <a:fillRect/>
                          </a:stretch>
                        </p:blipFill>
                        <p:spPr>
                          <a:xfrm>
                            <a:off x="6034363" y="1398494"/>
                            <a:ext cx="1485900" cy="241300"/>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B4E446E0-E2B4-42C5-8301-2C389CAC8C2E}"/>
                  </a:ext>
                </a:extLst>
              </p:cNvPr>
              <p:cNvSpPr txBox="1"/>
              <p:nvPr/>
            </p:nvSpPr>
            <p:spPr>
              <a:xfrm>
                <a:off x="7420344" y="1207832"/>
                <a:ext cx="2781487" cy="515526"/>
              </a:xfrm>
              <a:prstGeom prst="rect">
                <a:avLst/>
              </a:prstGeom>
              <a:noFill/>
            </p:spPr>
            <p:txBody>
              <a:bodyPr wrap="square" rtlCol="0">
                <a:spAutoFit/>
              </a:bodyPr>
              <a:lstStyle/>
              <a:p>
                <a:pPr marL="342900" indent="-342900" algn="r" rtl="1">
                  <a:lnSpc>
                    <a:spcPct val="150000"/>
                  </a:lnSpc>
                  <a:buFont typeface="Wingdings" panose="05000000000000000000" pitchFamily="2" charset="2"/>
                  <a:buChar char="ü"/>
                </a:pPr>
                <a:r>
                  <a:rPr lang="fa-IR" sz="2000" dirty="0">
                    <a:cs typeface="B Nazanin" panose="00000400000000000000" pitchFamily="2" charset="-78"/>
                  </a:rPr>
                  <a:t>اختلاف بسامد مدهای مجاور</a:t>
                </a:r>
              </a:p>
            </p:txBody>
          </p:sp>
        </p:grpSp>
        <p:sp>
          <p:nvSpPr>
            <p:cNvPr id="19" name="TextBox 18">
              <a:extLst>
                <a:ext uri="{FF2B5EF4-FFF2-40B4-BE49-F238E27FC236}">
                  <a16:creationId xmlns:a16="http://schemas.microsoft.com/office/drawing/2014/main" id="{2D668B8C-DE8F-4587-9730-7C95804209DB}"/>
                </a:ext>
              </a:extLst>
            </p:cNvPr>
            <p:cNvSpPr txBox="1"/>
            <p:nvPr/>
          </p:nvSpPr>
          <p:spPr>
            <a:xfrm>
              <a:off x="5181599" y="2427298"/>
              <a:ext cx="5898222" cy="2362185"/>
            </a:xfrm>
            <a:prstGeom prst="rect">
              <a:avLst/>
            </a:prstGeom>
            <a:noFill/>
          </p:spPr>
          <p:txBody>
            <a:bodyPr wrap="square" rtlCol="0">
              <a:spAutoFit/>
            </a:bodyPr>
            <a:lstStyle/>
            <a:p>
              <a:pPr marL="342900" indent="-342900" algn="r" rtl="1">
                <a:lnSpc>
                  <a:spcPct val="150000"/>
                </a:lnSpc>
                <a:buFont typeface="Wingdings" panose="05000000000000000000" pitchFamily="2" charset="2"/>
                <a:buChar char="ü"/>
              </a:pPr>
              <a:r>
                <a:rPr lang="fa-IR" sz="2000" dirty="0">
                  <a:cs typeface="B Nazanin" panose="00000400000000000000" pitchFamily="2" charset="-78"/>
                </a:rPr>
                <a:t>تکرار پالس 75 مگا هرتز</a:t>
              </a:r>
            </a:p>
            <a:p>
              <a:pPr marL="342900" indent="-342900" algn="r" rtl="1">
                <a:lnSpc>
                  <a:spcPct val="150000"/>
                </a:lnSpc>
                <a:buFont typeface="Wingdings" panose="05000000000000000000" pitchFamily="2" charset="2"/>
                <a:buChar char="ü"/>
              </a:pPr>
              <a:r>
                <a:rPr lang="fa-IR" sz="2000" dirty="0">
                  <a:cs typeface="B Nazanin" panose="00000400000000000000" pitchFamily="2" charset="-78"/>
                </a:rPr>
                <a:t>فاصله بین پالسها 13.3 نانوثانیه</a:t>
              </a:r>
            </a:p>
            <a:p>
              <a:pPr marL="342900" indent="-342900" algn="r" rtl="1">
                <a:lnSpc>
                  <a:spcPct val="150000"/>
                </a:lnSpc>
                <a:buFont typeface="Wingdings" panose="05000000000000000000" pitchFamily="2" charset="2"/>
                <a:buChar char="ü"/>
              </a:pPr>
              <a:r>
                <a:rPr lang="fa-IR" sz="2000" dirty="0">
                  <a:cs typeface="B Nazanin" panose="00000400000000000000" pitchFamily="2" charset="-78"/>
                </a:rPr>
                <a:t>پهنای طیف 10</a:t>
              </a:r>
              <a:r>
                <a:rPr lang="fa-IR" sz="2000" baseline="30000" dirty="0">
                  <a:cs typeface="B Nazanin" panose="00000400000000000000" pitchFamily="2" charset="-78"/>
                </a:rPr>
                <a:t>13</a:t>
              </a:r>
              <a:r>
                <a:rPr lang="fa-IR" sz="2000" dirty="0">
                  <a:cs typeface="B Nazanin" panose="00000400000000000000" pitchFamily="2" charset="-78"/>
                </a:rPr>
                <a:t>×9.375 هرتز، 200 نانومتر</a:t>
              </a:r>
              <a:r>
                <a:rPr lang="fa-IR" sz="2000" baseline="30000" dirty="0">
                  <a:cs typeface="B Nazanin" panose="00000400000000000000" pitchFamily="2" charset="-78"/>
                </a:rPr>
                <a:t> </a:t>
              </a:r>
              <a:endParaRPr lang="fa-IR" sz="2000" dirty="0">
                <a:cs typeface="B Nazanin" panose="00000400000000000000" pitchFamily="2" charset="-78"/>
              </a:endParaRPr>
            </a:p>
            <a:p>
              <a:pPr marL="342900" indent="-342900" algn="r" rtl="1">
                <a:lnSpc>
                  <a:spcPct val="150000"/>
                </a:lnSpc>
                <a:buFont typeface="Wingdings" panose="05000000000000000000" pitchFamily="2" charset="2"/>
                <a:buChar char="ü"/>
              </a:pPr>
              <a:r>
                <a:rPr lang="fa-IR" sz="2000" dirty="0">
                  <a:cs typeface="B Nazanin" panose="00000400000000000000" pitchFamily="2" charset="-78"/>
                </a:rPr>
                <a:t>تعداد مدهای تشدید شده 1250000</a:t>
              </a:r>
            </a:p>
            <a:p>
              <a:pPr marL="342900" indent="-342900" algn="r" rtl="1">
                <a:lnSpc>
                  <a:spcPct val="150000"/>
                </a:lnSpc>
                <a:buFont typeface="Wingdings" panose="05000000000000000000" pitchFamily="2" charset="2"/>
                <a:buChar char="ü"/>
              </a:pPr>
              <a:r>
                <a:rPr lang="fa-IR" sz="2000" dirty="0">
                  <a:cs typeface="B Nazanin" panose="00000400000000000000" pitchFamily="2" charset="-78"/>
                </a:rPr>
                <a:t>طول پالس حدود 10 فمتوثانیه (متناسب با عکس پهنای طیف)</a:t>
              </a:r>
            </a:p>
          </p:txBody>
        </p:sp>
      </p:grpSp>
      <p:sp>
        <p:nvSpPr>
          <p:cNvPr id="22" name="TextBox 21">
            <a:extLst>
              <a:ext uri="{FF2B5EF4-FFF2-40B4-BE49-F238E27FC236}">
                <a16:creationId xmlns:a16="http://schemas.microsoft.com/office/drawing/2014/main" id="{E3A1D013-CB88-4F50-A558-BD9087E94F45}"/>
              </a:ext>
            </a:extLst>
          </p:cNvPr>
          <p:cNvSpPr txBox="1"/>
          <p:nvPr/>
        </p:nvSpPr>
        <p:spPr>
          <a:xfrm>
            <a:off x="5411626" y="5264421"/>
            <a:ext cx="5234263" cy="977191"/>
          </a:xfrm>
          <a:prstGeom prst="rect">
            <a:avLst/>
          </a:prstGeom>
          <a:noFill/>
        </p:spPr>
        <p:txBody>
          <a:bodyPr wrap="square" rtlCol="0">
            <a:spAutoFit/>
          </a:bodyPr>
          <a:lstStyle/>
          <a:p>
            <a:pPr algn="r" rtl="1">
              <a:lnSpc>
                <a:spcPct val="150000"/>
              </a:lnSpc>
            </a:pPr>
            <a:r>
              <a:rPr lang="fa-IR" sz="2000" dirty="0">
                <a:cs typeface="B Nazanin" panose="00000400000000000000" pitchFamily="2" charset="-78"/>
              </a:rPr>
              <a:t>هرگاه تمام مدها همفاز باشد حاصل برهمنهی آنها دارای چنین شدتی خواهد شد که نشان دهنده خروجی پالسی می باشد </a:t>
            </a:r>
            <a:endParaRPr lang="en-US" sz="2000" dirty="0">
              <a:cs typeface="B Nazanin" panose="00000400000000000000" pitchFamily="2" charset="-78"/>
            </a:endParaRPr>
          </a:p>
        </p:txBody>
      </p:sp>
      <p:grpSp>
        <p:nvGrpSpPr>
          <p:cNvPr id="32" name="Group 31">
            <a:extLst>
              <a:ext uri="{FF2B5EF4-FFF2-40B4-BE49-F238E27FC236}">
                <a16:creationId xmlns:a16="http://schemas.microsoft.com/office/drawing/2014/main" id="{BC4BA72D-A1C4-48DA-858F-9A9CB3D30539}"/>
              </a:ext>
            </a:extLst>
          </p:cNvPr>
          <p:cNvGrpSpPr/>
          <p:nvPr/>
        </p:nvGrpSpPr>
        <p:grpSpPr>
          <a:xfrm>
            <a:off x="655548" y="3515253"/>
            <a:ext cx="4587688" cy="3140018"/>
            <a:chOff x="655548" y="3402239"/>
            <a:chExt cx="4587688" cy="3140018"/>
          </a:xfrm>
        </p:grpSpPr>
        <p:grpSp>
          <p:nvGrpSpPr>
            <p:cNvPr id="26" name="Group 25">
              <a:extLst>
                <a:ext uri="{FF2B5EF4-FFF2-40B4-BE49-F238E27FC236}">
                  <a16:creationId xmlns:a16="http://schemas.microsoft.com/office/drawing/2014/main" id="{9975E12C-32A4-4A14-B318-AEE9094F5347}"/>
                </a:ext>
              </a:extLst>
            </p:cNvPr>
            <p:cNvGrpSpPr/>
            <p:nvPr/>
          </p:nvGrpSpPr>
          <p:grpSpPr>
            <a:xfrm>
              <a:off x="655548" y="3402239"/>
              <a:ext cx="4587688" cy="3140018"/>
              <a:chOff x="655548" y="3278951"/>
              <a:chExt cx="4587688" cy="3140018"/>
            </a:xfrm>
          </p:grpSpPr>
          <p:pic>
            <p:nvPicPr>
              <p:cNvPr id="21" name="Picture 20">
                <a:extLst>
                  <a:ext uri="{FF2B5EF4-FFF2-40B4-BE49-F238E27FC236}">
                    <a16:creationId xmlns:a16="http://schemas.microsoft.com/office/drawing/2014/main" id="{3570A13F-965A-4329-ABEB-5A3E6D74886C}"/>
                  </a:ext>
                </a:extLst>
              </p:cNvPr>
              <p:cNvPicPr>
                <a:picLocks noChangeAspect="1"/>
              </p:cNvPicPr>
              <p:nvPr/>
            </p:nvPicPr>
            <p:blipFill>
              <a:blip r:embed="rId6"/>
              <a:stretch>
                <a:fillRect/>
              </a:stretch>
            </p:blipFill>
            <p:spPr>
              <a:xfrm>
                <a:off x="655548" y="3278951"/>
                <a:ext cx="4587688" cy="3140018"/>
              </a:xfrm>
              <a:prstGeom prst="rect">
                <a:avLst/>
              </a:prstGeom>
            </p:spPr>
          </p:pic>
          <p:cxnSp>
            <p:nvCxnSpPr>
              <p:cNvPr id="24" name="Straight Arrow Connector 23">
                <a:extLst>
                  <a:ext uri="{FF2B5EF4-FFF2-40B4-BE49-F238E27FC236}">
                    <a16:creationId xmlns:a16="http://schemas.microsoft.com/office/drawing/2014/main" id="{BD23DEB2-5A60-41F3-B689-6175C4C32C13}"/>
                  </a:ext>
                </a:extLst>
              </p:cNvPr>
              <p:cNvCxnSpPr/>
              <p:nvPr/>
            </p:nvCxnSpPr>
            <p:spPr>
              <a:xfrm>
                <a:off x="2815943" y="4037744"/>
                <a:ext cx="1456763" cy="0"/>
              </a:xfrm>
              <a:prstGeom prst="straightConnector1">
                <a:avLst/>
              </a:prstGeom>
              <a:ln w="28575">
                <a:solidFill>
                  <a:srgbClr val="FFC0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DADD03D4-37EF-4F67-BBDD-DE8663DBBD22}"/>
                  </a:ext>
                </a:extLst>
              </p:cNvPr>
              <p:cNvSpPr/>
              <p:nvPr/>
            </p:nvSpPr>
            <p:spPr>
              <a:xfrm>
                <a:off x="2815943" y="4100884"/>
                <a:ext cx="1414170" cy="369332"/>
              </a:xfrm>
              <a:prstGeom prst="rect">
                <a:avLst/>
              </a:prstGeom>
            </p:spPr>
            <p:txBody>
              <a:bodyPr wrap="none">
                <a:spAutoFit/>
              </a:bodyPr>
              <a:lstStyle/>
              <a:p>
                <a:r>
                  <a:rPr lang="fa-IR" dirty="0">
                    <a:cs typeface="B Nazanin" panose="00000400000000000000" pitchFamily="2" charset="-78"/>
                  </a:rPr>
                  <a:t>فاصله بین پالسها </a:t>
                </a:r>
                <a:endParaRPr lang="en-US" dirty="0"/>
              </a:p>
            </p:txBody>
          </p:sp>
        </p:grpSp>
        <p:cxnSp>
          <p:nvCxnSpPr>
            <p:cNvPr id="28" name="Straight Arrow Connector 27">
              <a:extLst>
                <a:ext uri="{FF2B5EF4-FFF2-40B4-BE49-F238E27FC236}">
                  <a16:creationId xmlns:a16="http://schemas.microsoft.com/office/drawing/2014/main" id="{FC311C24-E7F1-45F7-B814-A6C1DAEFF2C9}"/>
                </a:ext>
              </a:extLst>
            </p:cNvPr>
            <p:cNvCxnSpPr>
              <a:cxnSpLocks/>
            </p:cNvCxnSpPr>
            <p:nvPr/>
          </p:nvCxnSpPr>
          <p:spPr>
            <a:xfrm>
              <a:off x="2711669" y="5239820"/>
              <a:ext cx="182880"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BBCD55F3-07CE-4EFE-A3B9-A6AF3DB4267C}"/>
                </a:ext>
              </a:extLst>
            </p:cNvPr>
            <p:cNvSpPr/>
            <p:nvPr/>
          </p:nvSpPr>
          <p:spPr>
            <a:xfrm>
              <a:off x="2255182" y="5208998"/>
              <a:ext cx="979755" cy="369332"/>
            </a:xfrm>
            <a:prstGeom prst="rect">
              <a:avLst/>
            </a:prstGeom>
          </p:spPr>
          <p:txBody>
            <a:bodyPr wrap="none">
              <a:spAutoFit/>
            </a:bodyPr>
            <a:lstStyle/>
            <a:p>
              <a:r>
                <a:rPr lang="fa-IR" dirty="0">
                  <a:cs typeface="B Nazanin" panose="00000400000000000000" pitchFamily="2" charset="-78"/>
                </a:rPr>
                <a:t>طول پالس </a:t>
              </a:r>
              <a:endParaRPr lang="en-US" dirty="0"/>
            </a:p>
          </p:txBody>
        </p:sp>
      </p:grpSp>
      <p:sp>
        <p:nvSpPr>
          <p:cNvPr id="33" name="TextBox 32">
            <a:extLst>
              <a:ext uri="{FF2B5EF4-FFF2-40B4-BE49-F238E27FC236}">
                <a16:creationId xmlns:a16="http://schemas.microsoft.com/office/drawing/2014/main" id="{96B2D72A-E269-4E4F-B0BB-33B5F604A63F}"/>
              </a:ext>
            </a:extLst>
          </p:cNvPr>
          <p:cNvSpPr txBox="1"/>
          <p:nvPr/>
        </p:nvSpPr>
        <p:spPr>
          <a:xfrm>
            <a:off x="5411627" y="3626778"/>
            <a:ext cx="5982414" cy="977191"/>
          </a:xfrm>
          <a:prstGeom prst="rect">
            <a:avLst/>
          </a:prstGeom>
          <a:noFill/>
        </p:spPr>
        <p:txBody>
          <a:bodyPr wrap="square" rtlCol="0">
            <a:spAutoFit/>
          </a:bodyPr>
          <a:lstStyle/>
          <a:p>
            <a:pPr algn="r" rtl="1">
              <a:lnSpc>
                <a:spcPct val="150000"/>
              </a:lnSpc>
            </a:pPr>
            <a:r>
              <a:rPr lang="fa-IR" sz="2000" b="1" dirty="0">
                <a:solidFill>
                  <a:srgbClr val="0000FF"/>
                </a:solidFill>
                <a:cs typeface="B Nazanin" panose="00000400000000000000" pitchFamily="2" charset="-78"/>
              </a:rPr>
              <a:t>طول رزوناتور تعیین کننده فاصله بسامدی مدها، تکرار پالس لیزر، فاصله زمانی بین پالسها و تعداد کل مدهای تشدید شده است.</a:t>
            </a:r>
            <a:endParaRPr lang="en-US" sz="2000" b="1" dirty="0">
              <a:solidFill>
                <a:srgbClr val="0000FF"/>
              </a:solidFill>
              <a:cs typeface="B Nazanin" panose="00000400000000000000" pitchFamily="2" charset="-78"/>
            </a:endParaRPr>
          </a:p>
        </p:txBody>
      </p:sp>
    </p:spTree>
    <p:extLst>
      <p:ext uri="{BB962C8B-B14F-4D97-AF65-F5344CB8AC3E}">
        <p14:creationId xmlns:p14="http://schemas.microsoft.com/office/powerpoint/2010/main" val="264117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1+#ppt_w/2"/>
                                          </p:val>
                                        </p:tav>
                                        <p:tav tm="100000">
                                          <p:val>
                                            <p:strVal val="#ppt_x"/>
                                          </p:val>
                                        </p:tav>
                                      </p:tavLst>
                                    </p:anim>
                                    <p:anim calcmode="lin" valueType="num">
                                      <p:cBhvr additive="base">
                                        <p:cTn id="21" dur="500" fill="hold"/>
                                        <p:tgtEl>
                                          <p:spTgt spid="22"/>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10" presetClass="entr" presetSubtype="0" fill="hold" nodeType="afterEffect">
                                  <p:stCondLst>
                                    <p:cond delay="300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headEnd type="triangle"/>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just" rtl="1">
          <a:lnSpc>
            <a:spcPct val="150000"/>
          </a:lnSpc>
          <a:defRPr sz="2000" dirty="0" smtClean="0">
            <a:cs typeface="B Nazanin" panose="00000400000000000000" pitchFamily="2" charset="-7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2122</TotalTime>
  <Words>1001</Words>
  <Application>Microsoft Office PowerPoint</Application>
  <PresentationFormat>Widescreen</PresentationFormat>
  <Paragraphs>176</Paragraphs>
  <Slides>26</Slides>
  <Notes>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3" baseType="lpstr">
      <vt:lpstr>Arial</vt:lpstr>
      <vt:lpstr>Calibri</vt:lpstr>
      <vt:lpstr>Calibri Light</vt:lpstr>
      <vt:lpstr>Times New Roman</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dc:creator>
  <cp:lastModifiedBy>Ali</cp:lastModifiedBy>
  <cp:revision>84</cp:revision>
  <dcterms:created xsi:type="dcterms:W3CDTF">2021-10-20T14:18:09Z</dcterms:created>
  <dcterms:modified xsi:type="dcterms:W3CDTF">2022-11-07T06:18:18Z</dcterms:modified>
</cp:coreProperties>
</file>