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1"/>
  </p:notesMasterIdLst>
  <p:sldIdLst>
    <p:sldId id="294" r:id="rId2"/>
    <p:sldId id="556" r:id="rId3"/>
    <p:sldId id="557" r:id="rId4"/>
    <p:sldId id="558" r:id="rId5"/>
    <p:sldId id="559" r:id="rId6"/>
    <p:sldId id="273" r:id="rId7"/>
    <p:sldId id="600" r:id="rId8"/>
    <p:sldId id="276" r:id="rId9"/>
    <p:sldId id="560" r:id="rId10"/>
    <p:sldId id="561" r:id="rId11"/>
    <p:sldId id="423" r:id="rId12"/>
    <p:sldId id="425" r:id="rId13"/>
    <p:sldId id="424" r:id="rId14"/>
    <p:sldId id="565" r:id="rId15"/>
    <p:sldId id="566" r:id="rId16"/>
    <p:sldId id="319" r:id="rId17"/>
    <p:sldId id="320" r:id="rId18"/>
    <p:sldId id="305" r:id="rId19"/>
    <p:sldId id="321" r:id="rId20"/>
    <p:sldId id="731" r:id="rId21"/>
    <p:sldId id="623" r:id="rId22"/>
    <p:sldId id="732" r:id="rId23"/>
    <p:sldId id="733" r:id="rId24"/>
    <p:sldId id="734" r:id="rId25"/>
    <p:sldId id="705" r:id="rId26"/>
    <p:sldId id="706" r:id="rId27"/>
    <p:sldId id="707" r:id="rId28"/>
    <p:sldId id="708" r:id="rId29"/>
    <p:sldId id="709" r:id="rId30"/>
    <p:sldId id="710" r:id="rId31"/>
    <p:sldId id="711" r:id="rId32"/>
    <p:sldId id="712" r:id="rId33"/>
    <p:sldId id="713" r:id="rId34"/>
    <p:sldId id="714" r:id="rId35"/>
    <p:sldId id="715" r:id="rId36"/>
    <p:sldId id="716" r:id="rId37"/>
    <p:sldId id="717" r:id="rId38"/>
    <p:sldId id="718" r:id="rId39"/>
    <p:sldId id="719" r:id="rId40"/>
    <p:sldId id="720" r:id="rId41"/>
    <p:sldId id="721" r:id="rId42"/>
    <p:sldId id="722" r:id="rId43"/>
    <p:sldId id="723" r:id="rId44"/>
    <p:sldId id="724" r:id="rId45"/>
    <p:sldId id="725" r:id="rId46"/>
    <p:sldId id="726" r:id="rId47"/>
    <p:sldId id="727" r:id="rId48"/>
    <p:sldId id="728" r:id="rId49"/>
    <p:sldId id="729" r:id="rId50"/>
    <p:sldId id="650" r:id="rId51"/>
    <p:sldId id="651" r:id="rId52"/>
    <p:sldId id="653" r:id="rId53"/>
    <p:sldId id="652" r:id="rId54"/>
    <p:sldId id="654" r:id="rId55"/>
    <p:sldId id="655" r:id="rId56"/>
    <p:sldId id="656" r:id="rId57"/>
    <p:sldId id="657" r:id="rId58"/>
    <p:sldId id="658" r:id="rId59"/>
    <p:sldId id="659" r:id="rId60"/>
    <p:sldId id="660" r:id="rId61"/>
    <p:sldId id="661" r:id="rId62"/>
    <p:sldId id="662" r:id="rId63"/>
    <p:sldId id="663" r:id="rId64"/>
    <p:sldId id="664" r:id="rId65"/>
    <p:sldId id="665" r:id="rId66"/>
    <p:sldId id="666" r:id="rId67"/>
    <p:sldId id="667" r:id="rId68"/>
    <p:sldId id="668" r:id="rId69"/>
    <p:sldId id="669" r:id="rId70"/>
    <p:sldId id="670" r:id="rId71"/>
    <p:sldId id="671" r:id="rId72"/>
    <p:sldId id="672" r:id="rId73"/>
    <p:sldId id="673" r:id="rId74"/>
    <p:sldId id="674" r:id="rId75"/>
    <p:sldId id="675" r:id="rId76"/>
    <p:sldId id="676" r:id="rId77"/>
    <p:sldId id="677" r:id="rId78"/>
    <p:sldId id="678" r:id="rId79"/>
    <p:sldId id="679" r:id="rId80"/>
    <p:sldId id="680" r:id="rId81"/>
    <p:sldId id="681" r:id="rId82"/>
    <p:sldId id="682" r:id="rId83"/>
    <p:sldId id="683" r:id="rId84"/>
    <p:sldId id="684" r:id="rId85"/>
    <p:sldId id="685" r:id="rId86"/>
    <p:sldId id="686" r:id="rId87"/>
    <p:sldId id="687" r:id="rId88"/>
    <p:sldId id="688" r:id="rId89"/>
    <p:sldId id="689" r:id="rId90"/>
    <p:sldId id="690" r:id="rId91"/>
    <p:sldId id="691" r:id="rId92"/>
    <p:sldId id="692" r:id="rId93"/>
    <p:sldId id="693" r:id="rId94"/>
    <p:sldId id="703" r:id="rId95"/>
    <p:sldId id="704" r:id="rId96"/>
    <p:sldId id="695" r:id="rId97"/>
    <p:sldId id="696" r:id="rId98"/>
    <p:sldId id="697" r:id="rId99"/>
    <p:sldId id="698" r:id="rId100"/>
    <p:sldId id="699" r:id="rId101"/>
    <p:sldId id="700" r:id="rId102"/>
    <p:sldId id="701" r:id="rId103"/>
    <p:sldId id="702" r:id="rId104"/>
    <p:sldId id="439" r:id="rId105"/>
    <p:sldId id="440" r:id="rId106"/>
    <p:sldId id="441" r:id="rId107"/>
    <p:sldId id="442" r:id="rId108"/>
    <p:sldId id="443" r:id="rId109"/>
    <p:sldId id="444" r:id="rId110"/>
    <p:sldId id="445" r:id="rId111"/>
    <p:sldId id="446" r:id="rId112"/>
    <p:sldId id="447" r:id="rId113"/>
    <p:sldId id="448" r:id="rId114"/>
    <p:sldId id="449" r:id="rId115"/>
    <p:sldId id="450" r:id="rId116"/>
    <p:sldId id="451" r:id="rId117"/>
    <p:sldId id="452" r:id="rId118"/>
    <p:sldId id="453" r:id="rId119"/>
    <p:sldId id="454" r:id="rId120"/>
    <p:sldId id="455" r:id="rId121"/>
    <p:sldId id="456" r:id="rId122"/>
    <p:sldId id="457" r:id="rId123"/>
    <p:sldId id="458" r:id="rId124"/>
    <p:sldId id="459" r:id="rId125"/>
    <p:sldId id="460" r:id="rId126"/>
    <p:sldId id="461" r:id="rId127"/>
    <p:sldId id="462" r:id="rId128"/>
    <p:sldId id="463" r:id="rId129"/>
    <p:sldId id="465" r:id="rId130"/>
    <p:sldId id="466" r:id="rId131"/>
    <p:sldId id="467" r:id="rId132"/>
    <p:sldId id="468" r:id="rId133"/>
    <p:sldId id="469" r:id="rId134"/>
    <p:sldId id="470" r:id="rId135"/>
    <p:sldId id="471" r:id="rId136"/>
    <p:sldId id="472" r:id="rId137"/>
    <p:sldId id="473" r:id="rId138"/>
    <p:sldId id="474" r:id="rId139"/>
    <p:sldId id="475" r:id="rId140"/>
    <p:sldId id="476" r:id="rId141"/>
    <p:sldId id="477" r:id="rId142"/>
    <p:sldId id="478" r:id="rId143"/>
    <p:sldId id="479" r:id="rId144"/>
    <p:sldId id="480" r:id="rId145"/>
    <p:sldId id="481" r:id="rId146"/>
    <p:sldId id="482" r:id="rId147"/>
    <p:sldId id="483" r:id="rId148"/>
    <p:sldId id="484" r:id="rId149"/>
    <p:sldId id="485" r:id="rId150"/>
    <p:sldId id="486" r:id="rId151"/>
    <p:sldId id="487" r:id="rId152"/>
    <p:sldId id="488" r:id="rId153"/>
    <p:sldId id="489" r:id="rId154"/>
    <p:sldId id="490" r:id="rId155"/>
    <p:sldId id="491" r:id="rId156"/>
    <p:sldId id="492" r:id="rId157"/>
    <p:sldId id="493" r:id="rId158"/>
    <p:sldId id="494" r:id="rId159"/>
    <p:sldId id="495" r:id="rId160"/>
    <p:sldId id="496" r:id="rId161"/>
    <p:sldId id="497" r:id="rId162"/>
    <p:sldId id="730" r:id="rId163"/>
    <p:sldId id="498" r:id="rId164"/>
    <p:sldId id="499" r:id="rId165"/>
    <p:sldId id="500" r:id="rId166"/>
    <p:sldId id="501" r:id="rId167"/>
    <p:sldId id="502" r:id="rId168"/>
    <p:sldId id="503" r:id="rId169"/>
    <p:sldId id="504" r:id="rId170"/>
    <p:sldId id="505" r:id="rId171"/>
    <p:sldId id="506" r:id="rId172"/>
    <p:sldId id="507" r:id="rId173"/>
    <p:sldId id="508" r:id="rId174"/>
    <p:sldId id="509" r:id="rId175"/>
    <p:sldId id="510" r:id="rId176"/>
    <p:sldId id="511" r:id="rId177"/>
    <p:sldId id="512" r:id="rId178"/>
    <p:sldId id="513" r:id="rId179"/>
    <p:sldId id="514" r:id="rId180"/>
    <p:sldId id="515" r:id="rId181"/>
    <p:sldId id="516" r:id="rId182"/>
    <p:sldId id="517" r:id="rId183"/>
    <p:sldId id="518" r:id="rId184"/>
    <p:sldId id="519" r:id="rId185"/>
    <p:sldId id="520" r:id="rId186"/>
    <p:sldId id="521" r:id="rId187"/>
    <p:sldId id="522" r:id="rId188"/>
    <p:sldId id="523" r:id="rId189"/>
    <p:sldId id="524" r:id="rId190"/>
    <p:sldId id="525" r:id="rId191"/>
    <p:sldId id="574" r:id="rId192"/>
    <p:sldId id="575" r:id="rId193"/>
    <p:sldId id="576" r:id="rId194"/>
    <p:sldId id="577" r:id="rId195"/>
    <p:sldId id="578" r:id="rId196"/>
    <p:sldId id="579" r:id="rId197"/>
    <p:sldId id="580" r:id="rId198"/>
    <p:sldId id="581" r:id="rId199"/>
    <p:sldId id="582" r:id="rId200"/>
    <p:sldId id="583" r:id="rId201"/>
    <p:sldId id="584" r:id="rId202"/>
    <p:sldId id="585" r:id="rId203"/>
    <p:sldId id="586" r:id="rId204"/>
    <p:sldId id="587" r:id="rId205"/>
    <p:sldId id="588" r:id="rId206"/>
    <p:sldId id="589" r:id="rId207"/>
    <p:sldId id="594" r:id="rId208"/>
    <p:sldId id="590" r:id="rId209"/>
    <p:sldId id="591" r:id="rId210"/>
    <p:sldId id="592" r:id="rId211"/>
    <p:sldId id="593" r:id="rId212"/>
    <p:sldId id="573" r:id="rId213"/>
    <p:sldId id="569" r:id="rId214"/>
    <p:sldId id="570" r:id="rId215"/>
    <p:sldId id="571" r:id="rId216"/>
    <p:sldId id="572" r:id="rId217"/>
    <p:sldId id="548" r:id="rId218"/>
    <p:sldId id="549" r:id="rId219"/>
    <p:sldId id="599" r:id="rId220"/>
    <p:sldId id="598" r:id="rId221"/>
    <p:sldId id="550" r:id="rId222"/>
    <p:sldId id="551" r:id="rId223"/>
    <p:sldId id="552" r:id="rId224"/>
    <p:sldId id="553" r:id="rId225"/>
    <p:sldId id="595" r:id="rId226"/>
    <p:sldId id="596" r:id="rId227"/>
    <p:sldId id="597" r:id="rId228"/>
    <p:sldId id="554" r:id="rId229"/>
    <p:sldId id="555" r:id="rId230"/>
  </p:sldIdLst>
  <p:sldSz cx="12192000" cy="6858000"/>
  <p:notesSz cx="7315200" cy="9601200"/>
  <p:custDataLst>
    <p:tags r:id="rId2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28FA"/>
    <a:srgbClr val="38CD03"/>
    <a:srgbClr val="A162D0"/>
    <a:srgbClr val="FF6600"/>
    <a:srgbClr val="5725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6377" autoAdjust="0"/>
  </p:normalViewPr>
  <p:slideViewPr>
    <p:cSldViewPr snapToGrid="0">
      <p:cViewPr varScale="1">
        <p:scale>
          <a:sx n="107" d="100"/>
          <a:sy n="107" d="100"/>
        </p:scale>
        <p:origin x="138" y="168"/>
      </p:cViewPr>
      <p:guideLst>
        <p:guide orient="horz" pos="2160"/>
        <p:guide pos="3840"/>
      </p:guideLst>
    </p:cSldViewPr>
  </p:slideViewPr>
  <p:outlineViewPr>
    <p:cViewPr>
      <p:scale>
        <a:sx n="33" d="100"/>
        <a:sy n="33" d="100"/>
      </p:scale>
      <p:origin x="0" y="1546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gs" Target="tags/tag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presProps" Target="pres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heme" Target="theme/theme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00.vml.rels><?xml version="1.0" encoding="UTF-8" standalone="yes"?>
<Relationships xmlns="http://schemas.openxmlformats.org/package/2006/relationships"><Relationship Id="rId3" Type="http://schemas.openxmlformats.org/officeDocument/2006/relationships/image" Target="../media/image512.wmf"/><Relationship Id="rId2" Type="http://schemas.openxmlformats.org/officeDocument/2006/relationships/image" Target="../media/image511.wmf"/><Relationship Id="rId1" Type="http://schemas.openxmlformats.org/officeDocument/2006/relationships/image" Target="../media/image510.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556.w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616.wmf"/></Relationships>
</file>

<file path=ppt/drawings/_rels/vmlDrawing103.vml.rels><?xml version="1.0" encoding="UTF-8" standalone="yes"?>
<Relationships xmlns="http://schemas.openxmlformats.org/package/2006/relationships"><Relationship Id="rId3" Type="http://schemas.openxmlformats.org/officeDocument/2006/relationships/image" Target="../media/image622.wmf"/><Relationship Id="rId2" Type="http://schemas.openxmlformats.org/officeDocument/2006/relationships/image" Target="../media/image621.wmf"/><Relationship Id="rId1" Type="http://schemas.openxmlformats.org/officeDocument/2006/relationships/image" Target="../media/image620.wmf"/><Relationship Id="rId4" Type="http://schemas.openxmlformats.org/officeDocument/2006/relationships/image" Target="../media/image623.wmf"/></Relationships>
</file>

<file path=ppt/drawings/_rels/vmlDrawing104.vml.rels><?xml version="1.0" encoding="UTF-8" standalone="yes"?>
<Relationships xmlns="http://schemas.openxmlformats.org/package/2006/relationships"><Relationship Id="rId3" Type="http://schemas.openxmlformats.org/officeDocument/2006/relationships/image" Target="../media/image626.wmf"/><Relationship Id="rId2" Type="http://schemas.openxmlformats.org/officeDocument/2006/relationships/image" Target="../media/image625.wmf"/><Relationship Id="rId1" Type="http://schemas.openxmlformats.org/officeDocument/2006/relationships/image" Target="../media/image624.wmf"/></Relationships>
</file>

<file path=ppt/drawings/_rels/vmlDrawing105.vml.rels><?xml version="1.0" encoding="UTF-8" standalone="yes"?>
<Relationships xmlns="http://schemas.openxmlformats.org/package/2006/relationships"><Relationship Id="rId2" Type="http://schemas.openxmlformats.org/officeDocument/2006/relationships/image" Target="../media/image628.wmf"/><Relationship Id="rId1" Type="http://schemas.openxmlformats.org/officeDocument/2006/relationships/image" Target="../media/image627.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631.wmf"/><Relationship Id="rId2" Type="http://schemas.openxmlformats.org/officeDocument/2006/relationships/image" Target="../media/image630.wmf"/><Relationship Id="rId1" Type="http://schemas.openxmlformats.org/officeDocument/2006/relationships/image" Target="../media/image629.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634.wmf"/><Relationship Id="rId2" Type="http://schemas.openxmlformats.org/officeDocument/2006/relationships/image" Target="../media/image633.wmf"/><Relationship Id="rId1" Type="http://schemas.openxmlformats.org/officeDocument/2006/relationships/image" Target="../media/image632.wmf"/></Relationships>
</file>

<file path=ppt/drawings/_rels/vmlDrawing108.vml.rels><?xml version="1.0" encoding="UTF-8" standalone="yes"?>
<Relationships xmlns="http://schemas.openxmlformats.org/package/2006/relationships"><Relationship Id="rId3" Type="http://schemas.openxmlformats.org/officeDocument/2006/relationships/image" Target="../media/image638.wmf"/><Relationship Id="rId2" Type="http://schemas.openxmlformats.org/officeDocument/2006/relationships/image" Target="../media/image637.wmf"/><Relationship Id="rId1" Type="http://schemas.openxmlformats.org/officeDocument/2006/relationships/image" Target="../media/image636.w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63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10.vml.rels><?xml version="1.0" encoding="UTF-8" standalone="yes"?>
<Relationships xmlns="http://schemas.openxmlformats.org/package/2006/relationships"><Relationship Id="rId2" Type="http://schemas.openxmlformats.org/officeDocument/2006/relationships/image" Target="../media/image644.wmf"/><Relationship Id="rId1" Type="http://schemas.openxmlformats.org/officeDocument/2006/relationships/image" Target="../media/image308.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647.wmf"/><Relationship Id="rId2" Type="http://schemas.openxmlformats.org/officeDocument/2006/relationships/image" Target="../media/image646.wmf"/><Relationship Id="rId1" Type="http://schemas.openxmlformats.org/officeDocument/2006/relationships/image" Target="../media/image645.wmf"/><Relationship Id="rId4" Type="http://schemas.openxmlformats.org/officeDocument/2006/relationships/image" Target="../media/image648.w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649.w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654.w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658.wmf"/></Relationships>
</file>

<file path=ppt/drawings/_rels/vmlDrawing115.vml.rels><?xml version="1.0" encoding="UTF-8" standalone="yes"?>
<Relationships xmlns="http://schemas.openxmlformats.org/package/2006/relationships"><Relationship Id="rId2" Type="http://schemas.openxmlformats.org/officeDocument/2006/relationships/image" Target="../media/image660.wmf"/><Relationship Id="rId1" Type="http://schemas.openxmlformats.org/officeDocument/2006/relationships/image" Target="../media/image659.w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661.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668.wmf"/><Relationship Id="rId2" Type="http://schemas.openxmlformats.org/officeDocument/2006/relationships/image" Target="../media/image667.wmf"/><Relationship Id="rId1" Type="http://schemas.openxmlformats.org/officeDocument/2006/relationships/image" Target="../media/image666.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671.wmf"/><Relationship Id="rId2" Type="http://schemas.openxmlformats.org/officeDocument/2006/relationships/image" Target="../media/image670.wmf"/><Relationship Id="rId1" Type="http://schemas.openxmlformats.org/officeDocument/2006/relationships/image" Target="../media/image669.w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67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20.vml.rels><?xml version="1.0" encoding="UTF-8" standalone="yes"?>
<Relationships xmlns="http://schemas.openxmlformats.org/package/2006/relationships"><Relationship Id="rId2" Type="http://schemas.openxmlformats.org/officeDocument/2006/relationships/image" Target="../media/image674.wmf"/><Relationship Id="rId1" Type="http://schemas.openxmlformats.org/officeDocument/2006/relationships/image" Target="../media/image673.w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675.w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676.w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677.wmf"/></Relationships>
</file>

<file path=ppt/drawings/_rels/vmlDrawing124.vml.rels><?xml version="1.0" encoding="UTF-8" standalone="yes"?>
<Relationships xmlns="http://schemas.openxmlformats.org/package/2006/relationships"><Relationship Id="rId2" Type="http://schemas.openxmlformats.org/officeDocument/2006/relationships/image" Target="../media/image679.wmf"/><Relationship Id="rId1" Type="http://schemas.openxmlformats.org/officeDocument/2006/relationships/image" Target="../media/image678.w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680.wmf"/></Relationships>
</file>

<file path=ppt/drawings/_rels/vmlDrawing126.vml.rels><?xml version="1.0" encoding="UTF-8" standalone="yes"?>
<Relationships xmlns="http://schemas.openxmlformats.org/package/2006/relationships"><Relationship Id="rId3" Type="http://schemas.openxmlformats.org/officeDocument/2006/relationships/image" Target="../media/image683.wmf"/><Relationship Id="rId2" Type="http://schemas.openxmlformats.org/officeDocument/2006/relationships/image" Target="../media/image682.wmf"/><Relationship Id="rId1" Type="http://schemas.openxmlformats.org/officeDocument/2006/relationships/image" Target="../media/image681.wmf"/><Relationship Id="rId4" Type="http://schemas.openxmlformats.org/officeDocument/2006/relationships/image" Target="../media/image684.wmf"/></Relationships>
</file>

<file path=ppt/drawings/_rels/vmlDrawing127.vml.rels><?xml version="1.0" encoding="UTF-8" standalone="yes"?>
<Relationships xmlns="http://schemas.openxmlformats.org/package/2006/relationships"><Relationship Id="rId3" Type="http://schemas.openxmlformats.org/officeDocument/2006/relationships/image" Target="../media/image687.wmf"/><Relationship Id="rId2" Type="http://schemas.openxmlformats.org/officeDocument/2006/relationships/image" Target="../media/image686.wmf"/><Relationship Id="rId1" Type="http://schemas.openxmlformats.org/officeDocument/2006/relationships/image" Target="../media/image685.wmf"/></Relationships>
</file>

<file path=ppt/drawings/_rels/vmlDrawing128.vml.rels><?xml version="1.0" encoding="UTF-8" standalone="yes"?>
<Relationships xmlns="http://schemas.openxmlformats.org/package/2006/relationships"><Relationship Id="rId3" Type="http://schemas.openxmlformats.org/officeDocument/2006/relationships/image" Target="../media/image690.wmf"/><Relationship Id="rId2" Type="http://schemas.openxmlformats.org/officeDocument/2006/relationships/image" Target="../media/image689.wmf"/><Relationship Id="rId1" Type="http://schemas.openxmlformats.org/officeDocument/2006/relationships/image" Target="../media/image688.wmf"/><Relationship Id="rId6" Type="http://schemas.openxmlformats.org/officeDocument/2006/relationships/image" Target="../media/image693.wmf"/><Relationship Id="rId5" Type="http://schemas.openxmlformats.org/officeDocument/2006/relationships/image" Target="../media/image692.wmf"/><Relationship Id="rId4" Type="http://schemas.openxmlformats.org/officeDocument/2006/relationships/image" Target="../media/image691.w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69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drawings/_rels/vmlDrawing130.vml.rels><?xml version="1.0" encoding="UTF-8" standalone="yes"?>
<Relationships xmlns="http://schemas.openxmlformats.org/package/2006/relationships"><Relationship Id="rId3" Type="http://schemas.openxmlformats.org/officeDocument/2006/relationships/image" Target="../media/image702.wmf"/><Relationship Id="rId2" Type="http://schemas.openxmlformats.org/officeDocument/2006/relationships/image" Target="../media/image701.wmf"/><Relationship Id="rId1" Type="http://schemas.openxmlformats.org/officeDocument/2006/relationships/image" Target="../media/image700.wmf"/></Relationships>
</file>

<file path=ppt/drawings/_rels/vmlDrawing131.vml.rels><?xml version="1.0" encoding="UTF-8" standalone="yes"?>
<Relationships xmlns="http://schemas.openxmlformats.org/package/2006/relationships"><Relationship Id="rId3" Type="http://schemas.openxmlformats.org/officeDocument/2006/relationships/image" Target="../media/image705.wmf"/><Relationship Id="rId2" Type="http://schemas.openxmlformats.org/officeDocument/2006/relationships/image" Target="../media/image704.wmf"/><Relationship Id="rId1" Type="http://schemas.openxmlformats.org/officeDocument/2006/relationships/image" Target="../media/image703.wmf"/></Relationships>
</file>

<file path=ppt/drawings/_rels/vmlDrawing132.vml.rels><?xml version="1.0" encoding="UTF-8" standalone="yes"?>
<Relationships xmlns="http://schemas.openxmlformats.org/package/2006/relationships"><Relationship Id="rId3" Type="http://schemas.openxmlformats.org/officeDocument/2006/relationships/image" Target="../media/image709.wmf"/><Relationship Id="rId2" Type="http://schemas.openxmlformats.org/officeDocument/2006/relationships/image" Target="../media/image708.wmf"/><Relationship Id="rId1" Type="http://schemas.openxmlformats.org/officeDocument/2006/relationships/image" Target="../media/image707.w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71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5" Type="http://schemas.openxmlformats.org/officeDocument/2006/relationships/image" Target="../media/image96.wmf"/><Relationship Id="rId4" Type="http://schemas.openxmlformats.org/officeDocument/2006/relationships/image" Target="../media/image95.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4" Type="http://schemas.openxmlformats.org/officeDocument/2006/relationships/image" Target="../media/image104.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115.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25.wmf"/><Relationship Id="rId3" Type="http://schemas.openxmlformats.org/officeDocument/2006/relationships/image" Target="../media/image120.wmf"/><Relationship Id="rId7" Type="http://schemas.openxmlformats.org/officeDocument/2006/relationships/image" Target="../media/image124.wmf"/><Relationship Id="rId2" Type="http://schemas.openxmlformats.org/officeDocument/2006/relationships/image" Target="../media/image119.wmf"/><Relationship Id="rId1" Type="http://schemas.openxmlformats.org/officeDocument/2006/relationships/image" Target="../media/image118.wmf"/><Relationship Id="rId6" Type="http://schemas.openxmlformats.org/officeDocument/2006/relationships/image" Target="../media/image123.wmf"/><Relationship Id="rId5" Type="http://schemas.openxmlformats.org/officeDocument/2006/relationships/image" Target="../media/image122.wmf"/><Relationship Id="rId4" Type="http://schemas.openxmlformats.org/officeDocument/2006/relationships/image" Target="../media/image121.w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8.wmf"/><Relationship Id="rId7" Type="http://schemas.openxmlformats.org/officeDocument/2006/relationships/image" Target="../media/image132.wmf"/><Relationship Id="rId2" Type="http://schemas.openxmlformats.org/officeDocument/2006/relationships/image" Target="../media/image127.wmf"/><Relationship Id="rId1" Type="http://schemas.openxmlformats.org/officeDocument/2006/relationships/image" Target="../media/image126.wmf"/><Relationship Id="rId6" Type="http://schemas.openxmlformats.org/officeDocument/2006/relationships/image" Target="../media/image131.wmf"/><Relationship Id="rId11" Type="http://schemas.openxmlformats.org/officeDocument/2006/relationships/image" Target="../media/image136.wmf"/><Relationship Id="rId5" Type="http://schemas.openxmlformats.org/officeDocument/2006/relationships/image" Target="../media/image13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4" Type="http://schemas.openxmlformats.org/officeDocument/2006/relationships/image" Target="../media/image140.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44.wmf"/><Relationship Id="rId7" Type="http://schemas.openxmlformats.org/officeDocument/2006/relationships/image" Target="../media/image148.wmf"/><Relationship Id="rId2" Type="http://schemas.openxmlformats.org/officeDocument/2006/relationships/image" Target="../media/image143.wmf"/><Relationship Id="rId1" Type="http://schemas.openxmlformats.org/officeDocument/2006/relationships/image" Target="../media/image142.wmf"/><Relationship Id="rId6" Type="http://schemas.openxmlformats.org/officeDocument/2006/relationships/image" Target="../media/image147.wmf"/><Relationship Id="rId5" Type="http://schemas.openxmlformats.org/officeDocument/2006/relationships/image" Target="../media/image146.wmf"/><Relationship Id="rId4" Type="http://schemas.openxmlformats.org/officeDocument/2006/relationships/image" Target="../media/image14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image" Target="../media/image152.wmf"/><Relationship Id="rId4" Type="http://schemas.openxmlformats.org/officeDocument/2006/relationships/image" Target="../media/image155.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60.wmf"/><Relationship Id="rId1" Type="http://schemas.openxmlformats.org/officeDocument/2006/relationships/image" Target="../media/image15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image" Target="../media/image166.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 Id="rId4" Type="http://schemas.openxmlformats.org/officeDocument/2006/relationships/image" Target="../media/image172.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image" Target="../media/image174.wmf"/><Relationship Id="rId4" Type="http://schemas.openxmlformats.org/officeDocument/2006/relationships/image" Target="../media/image17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image" Target="../media/image178.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4" Type="http://schemas.openxmlformats.org/officeDocument/2006/relationships/image" Target="../media/image184.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image" Target="../media/image186.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90.wmf"/><Relationship Id="rId1" Type="http://schemas.openxmlformats.org/officeDocument/2006/relationships/image" Target="../media/image189.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image" Target="../media/image193.wmf"/><Relationship Id="rId1" Type="http://schemas.openxmlformats.org/officeDocument/2006/relationships/image" Target="../media/image192.wmf"/><Relationship Id="rId5" Type="http://schemas.openxmlformats.org/officeDocument/2006/relationships/image" Target="../media/image196.wmf"/><Relationship Id="rId4" Type="http://schemas.openxmlformats.org/officeDocument/2006/relationships/image" Target="../media/image19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image" Target="../media/image199.wmf"/><Relationship Id="rId1" Type="http://schemas.openxmlformats.org/officeDocument/2006/relationships/image" Target="../media/image198.wmf"/><Relationship Id="rId6" Type="http://schemas.openxmlformats.org/officeDocument/2006/relationships/image" Target="../media/image203.wmf"/><Relationship Id="rId5" Type="http://schemas.openxmlformats.org/officeDocument/2006/relationships/image" Target="../media/image202.wmf"/><Relationship Id="rId4" Type="http://schemas.openxmlformats.org/officeDocument/2006/relationships/image" Target="../media/image201.wmf"/></Relationships>
</file>

<file path=ppt/drawings/_rels/vmlDrawing46.v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image" Target="../media/image206.wmf"/><Relationship Id="rId7" Type="http://schemas.openxmlformats.org/officeDocument/2006/relationships/image" Target="../media/image210.wmf"/><Relationship Id="rId2" Type="http://schemas.openxmlformats.org/officeDocument/2006/relationships/image" Target="../media/image205.wmf"/><Relationship Id="rId1" Type="http://schemas.openxmlformats.org/officeDocument/2006/relationships/image" Target="../media/image204.wmf"/><Relationship Id="rId6" Type="http://schemas.openxmlformats.org/officeDocument/2006/relationships/image" Target="../media/image209.wmf"/><Relationship Id="rId5" Type="http://schemas.openxmlformats.org/officeDocument/2006/relationships/image" Target="../media/image208.wmf"/><Relationship Id="rId4" Type="http://schemas.openxmlformats.org/officeDocument/2006/relationships/image" Target="../media/image207.wmf"/><Relationship Id="rId9" Type="http://schemas.openxmlformats.org/officeDocument/2006/relationships/image" Target="../media/image212.wmf"/></Relationships>
</file>

<file path=ppt/drawings/_rels/vmlDrawing47.vml.rels><?xml version="1.0" encoding="UTF-8" standalone="yes"?>
<Relationships xmlns="http://schemas.openxmlformats.org/package/2006/relationships"><Relationship Id="rId8" Type="http://schemas.openxmlformats.org/officeDocument/2006/relationships/image" Target="../media/image220.wmf"/><Relationship Id="rId13" Type="http://schemas.openxmlformats.org/officeDocument/2006/relationships/image" Target="../media/image225.png"/><Relationship Id="rId3" Type="http://schemas.openxmlformats.org/officeDocument/2006/relationships/image" Target="../media/image215.wmf"/><Relationship Id="rId7" Type="http://schemas.openxmlformats.org/officeDocument/2006/relationships/image" Target="../media/image219.wmf"/><Relationship Id="rId12" Type="http://schemas.openxmlformats.org/officeDocument/2006/relationships/image" Target="../media/image224.wmf"/><Relationship Id="rId2" Type="http://schemas.openxmlformats.org/officeDocument/2006/relationships/image" Target="../media/image214.wmf"/><Relationship Id="rId1" Type="http://schemas.openxmlformats.org/officeDocument/2006/relationships/image" Target="../media/image213.wmf"/><Relationship Id="rId6" Type="http://schemas.openxmlformats.org/officeDocument/2006/relationships/image" Target="../media/image218.wmf"/><Relationship Id="rId11" Type="http://schemas.openxmlformats.org/officeDocument/2006/relationships/image" Target="../media/image223.wmf"/><Relationship Id="rId5" Type="http://schemas.openxmlformats.org/officeDocument/2006/relationships/image" Target="../media/image217.wmf"/><Relationship Id="rId10" Type="http://schemas.openxmlformats.org/officeDocument/2006/relationships/image" Target="../media/image222.wmf"/><Relationship Id="rId4" Type="http://schemas.openxmlformats.org/officeDocument/2006/relationships/image" Target="../media/image216.wmf"/><Relationship Id="rId9" Type="http://schemas.openxmlformats.org/officeDocument/2006/relationships/image" Target="../media/image221.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image" Target="../media/image227.wmf"/><Relationship Id="rId1" Type="http://schemas.openxmlformats.org/officeDocument/2006/relationships/image" Target="../media/image226.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231.wmf"/><Relationship Id="rId2" Type="http://schemas.openxmlformats.org/officeDocument/2006/relationships/image" Target="../media/image230.wmf"/><Relationship Id="rId1" Type="http://schemas.openxmlformats.org/officeDocument/2006/relationships/image" Target="../media/image229.wmf"/><Relationship Id="rId4" Type="http://schemas.openxmlformats.org/officeDocument/2006/relationships/image" Target="../media/image23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5" Type="http://schemas.openxmlformats.org/officeDocument/2006/relationships/image" Target="../media/image21.wmf"/><Relationship Id="rId4" Type="http://schemas.openxmlformats.org/officeDocument/2006/relationships/image" Target="../media/image20.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image" Target="../media/image233.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36.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238.wmf"/><Relationship Id="rId1" Type="http://schemas.openxmlformats.org/officeDocument/2006/relationships/image" Target="../media/image237.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241.wmf"/><Relationship Id="rId1" Type="http://schemas.openxmlformats.org/officeDocument/2006/relationships/image" Target="../media/image240.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image" Target="../media/image242.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image" Target="../media/image246.wmf"/><Relationship Id="rId1" Type="http://schemas.openxmlformats.org/officeDocument/2006/relationships/image" Target="../media/image245.wmf"/><Relationship Id="rId5" Type="http://schemas.openxmlformats.org/officeDocument/2006/relationships/image" Target="../media/image249.wmf"/><Relationship Id="rId4" Type="http://schemas.openxmlformats.org/officeDocument/2006/relationships/image" Target="../media/image248.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50.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52.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256.wmf"/><Relationship Id="rId2" Type="http://schemas.openxmlformats.org/officeDocument/2006/relationships/image" Target="../media/image255.wmf"/><Relationship Id="rId1" Type="http://schemas.openxmlformats.org/officeDocument/2006/relationships/image" Target="../media/image254.wmf"/><Relationship Id="rId4" Type="http://schemas.openxmlformats.org/officeDocument/2006/relationships/image" Target="../media/image257.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262.wmf"/><Relationship Id="rId2" Type="http://schemas.openxmlformats.org/officeDocument/2006/relationships/image" Target="../media/image261.wmf"/><Relationship Id="rId1" Type="http://schemas.openxmlformats.org/officeDocument/2006/relationships/image" Target="../media/image260.wmf"/><Relationship Id="rId6" Type="http://schemas.openxmlformats.org/officeDocument/2006/relationships/image" Target="../media/image265.wmf"/><Relationship Id="rId5" Type="http://schemas.openxmlformats.org/officeDocument/2006/relationships/image" Target="../media/image264.wmf"/><Relationship Id="rId4" Type="http://schemas.openxmlformats.org/officeDocument/2006/relationships/image" Target="../media/image263.w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271.wmf"/><Relationship Id="rId1" Type="http://schemas.openxmlformats.org/officeDocument/2006/relationships/image" Target="../media/image270.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74.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279.wmf"/><Relationship Id="rId7" Type="http://schemas.openxmlformats.org/officeDocument/2006/relationships/image" Target="../media/image283.wmf"/><Relationship Id="rId2" Type="http://schemas.openxmlformats.org/officeDocument/2006/relationships/image" Target="../media/image278.wmf"/><Relationship Id="rId1" Type="http://schemas.openxmlformats.org/officeDocument/2006/relationships/image" Target="../media/image277.wmf"/><Relationship Id="rId6" Type="http://schemas.openxmlformats.org/officeDocument/2006/relationships/image" Target="../media/image282.wmf"/><Relationship Id="rId5" Type="http://schemas.openxmlformats.org/officeDocument/2006/relationships/image" Target="../media/image281.wmf"/><Relationship Id="rId4" Type="http://schemas.openxmlformats.org/officeDocument/2006/relationships/image" Target="../media/image280.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286.wmf"/><Relationship Id="rId1" Type="http://schemas.openxmlformats.org/officeDocument/2006/relationships/image" Target="../media/image285.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image" Target="../media/image292.wmf"/><Relationship Id="rId1" Type="http://schemas.openxmlformats.org/officeDocument/2006/relationships/image" Target="../media/image291.wmf"/><Relationship Id="rId4" Type="http://schemas.openxmlformats.org/officeDocument/2006/relationships/image" Target="../media/image29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299.wmf"/><Relationship Id="rId2" Type="http://schemas.openxmlformats.org/officeDocument/2006/relationships/image" Target="../media/image298.wmf"/><Relationship Id="rId1" Type="http://schemas.openxmlformats.org/officeDocument/2006/relationships/image" Target="../media/image297.wmf"/><Relationship Id="rId6" Type="http://schemas.openxmlformats.org/officeDocument/2006/relationships/image" Target="../media/image302.wmf"/><Relationship Id="rId5" Type="http://schemas.openxmlformats.org/officeDocument/2006/relationships/image" Target="../media/image301.wmf"/><Relationship Id="rId4" Type="http://schemas.openxmlformats.org/officeDocument/2006/relationships/image" Target="../media/image300.jpeg"/></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305.wmf"/><Relationship Id="rId2" Type="http://schemas.openxmlformats.org/officeDocument/2006/relationships/image" Target="../media/image304.wmf"/><Relationship Id="rId1" Type="http://schemas.openxmlformats.org/officeDocument/2006/relationships/image" Target="../media/image303.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306.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309.wmf"/><Relationship Id="rId2" Type="http://schemas.openxmlformats.org/officeDocument/2006/relationships/image" Target="../media/image308.wmf"/><Relationship Id="rId1" Type="http://schemas.openxmlformats.org/officeDocument/2006/relationships/image" Target="../media/image307.wmf"/><Relationship Id="rId5" Type="http://schemas.openxmlformats.org/officeDocument/2006/relationships/image" Target="../media/image311.wmf"/><Relationship Id="rId4" Type="http://schemas.openxmlformats.org/officeDocument/2006/relationships/image" Target="../media/image31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314.wmf"/><Relationship Id="rId2" Type="http://schemas.openxmlformats.org/officeDocument/2006/relationships/image" Target="../media/image313.wmf"/><Relationship Id="rId1" Type="http://schemas.openxmlformats.org/officeDocument/2006/relationships/image" Target="../media/image312.wmf"/><Relationship Id="rId6" Type="http://schemas.openxmlformats.org/officeDocument/2006/relationships/image" Target="../media/image317.wmf"/><Relationship Id="rId5" Type="http://schemas.openxmlformats.org/officeDocument/2006/relationships/image" Target="../media/image316.wmf"/><Relationship Id="rId4" Type="http://schemas.openxmlformats.org/officeDocument/2006/relationships/image" Target="../media/image315.wmf"/></Relationships>
</file>

<file path=ppt/drawings/_rels/vmlDrawing71.vml.rels><?xml version="1.0" encoding="UTF-8" standalone="yes"?>
<Relationships xmlns="http://schemas.openxmlformats.org/package/2006/relationships"><Relationship Id="rId8" Type="http://schemas.openxmlformats.org/officeDocument/2006/relationships/image" Target="../media/image324.wmf"/><Relationship Id="rId3" Type="http://schemas.openxmlformats.org/officeDocument/2006/relationships/image" Target="../media/image320.wmf"/><Relationship Id="rId7" Type="http://schemas.openxmlformats.org/officeDocument/2006/relationships/image" Target="../media/image323.wmf"/><Relationship Id="rId2" Type="http://schemas.openxmlformats.org/officeDocument/2006/relationships/image" Target="../media/image319.jpeg"/><Relationship Id="rId1" Type="http://schemas.openxmlformats.org/officeDocument/2006/relationships/image" Target="../media/image318.wmf"/><Relationship Id="rId6" Type="http://schemas.openxmlformats.org/officeDocument/2006/relationships/image" Target="../media/image296.jpeg"/><Relationship Id="rId5" Type="http://schemas.openxmlformats.org/officeDocument/2006/relationships/image" Target="../media/image322.wmf"/><Relationship Id="rId4" Type="http://schemas.openxmlformats.org/officeDocument/2006/relationships/image" Target="../media/image321.jpeg"/><Relationship Id="rId9" Type="http://schemas.openxmlformats.org/officeDocument/2006/relationships/image" Target="../media/image325.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326.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327.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328.emf"/></Relationships>
</file>

<file path=ppt/drawings/_rels/vmlDrawing75.vml.rels><?xml version="1.0" encoding="UTF-8" standalone="yes"?>
<Relationships xmlns="http://schemas.openxmlformats.org/package/2006/relationships"><Relationship Id="rId2" Type="http://schemas.openxmlformats.org/officeDocument/2006/relationships/image" Target="../media/image330.wmf"/><Relationship Id="rId1" Type="http://schemas.openxmlformats.org/officeDocument/2006/relationships/image" Target="../media/image329.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331.wmf"/></Relationships>
</file>

<file path=ppt/drawings/_rels/vmlDrawing77.vml.rels><?xml version="1.0" encoding="UTF-8" standalone="yes"?>
<Relationships xmlns="http://schemas.openxmlformats.org/package/2006/relationships"><Relationship Id="rId2" Type="http://schemas.openxmlformats.org/officeDocument/2006/relationships/image" Target="../media/image333.wmf"/><Relationship Id="rId1" Type="http://schemas.openxmlformats.org/officeDocument/2006/relationships/image" Target="../media/image332.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336.wmf"/><Relationship Id="rId2" Type="http://schemas.openxmlformats.org/officeDocument/2006/relationships/image" Target="../media/image335.wmf"/><Relationship Id="rId1" Type="http://schemas.openxmlformats.org/officeDocument/2006/relationships/image" Target="../media/image334.wmf"/><Relationship Id="rId4" Type="http://schemas.openxmlformats.org/officeDocument/2006/relationships/image" Target="../media/image337.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339.wmf"/><Relationship Id="rId1" Type="http://schemas.openxmlformats.org/officeDocument/2006/relationships/image" Target="../media/image33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4" Type="http://schemas.openxmlformats.org/officeDocument/2006/relationships/image" Target="../media/image36.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342.wmf"/><Relationship Id="rId7" Type="http://schemas.openxmlformats.org/officeDocument/2006/relationships/image" Target="../media/image344.wmf"/><Relationship Id="rId2" Type="http://schemas.openxmlformats.org/officeDocument/2006/relationships/image" Target="../media/image341.jpeg"/><Relationship Id="rId1" Type="http://schemas.openxmlformats.org/officeDocument/2006/relationships/image" Target="../media/image340.wmf"/><Relationship Id="rId6" Type="http://schemas.openxmlformats.org/officeDocument/2006/relationships/image" Target="../media/image296.jpeg"/><Relationship Id="rId5" Type="http://schemas.openxmlformats.org/officeDocument/2006/relationships/image" Target="../media/image343.wmf"/><Relationship Id="rId4" Type="http://schemas.openxmlformats.org/officeDocument/2006/relationships/image" Target="../media/image321.jpeg"/></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347.wmf"/><Relationship Id="rId2" Type="http://schemas.openxmlformats.org/officeDocument/2006/relationships/image" Target="../media/image346.wmf"/><Relationship Id="rId1" Type="http://schemas.openxmlformats.org/officeDocument/2006/relationships/image" Target="../media/image345.wmf"/><Relationship Id="rId4" Type="http://schemas.openxmlformats.org/officeDocument/2006/relationships/image" Target="../media/image348.w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349.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350.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358.wmf"/><Relationship Id="rId2" Type="http://schemas.openxmlformats.org/officeDocument/2006/relationships/image" Target="../media/image357.wmf"/><Relationship Id="rId1" Type="http://schemas.openxmlformats.org/officeDocument/2006/relationships/image" Target="../media/image356.wmf"/><Relationship Id="rId5" Type="http://schemas.openxmlformats.org/officeDocument/2006/relationships/image" Target="../media/image360.wmf"/><Relationship Id="rId4" Type="http://schemas.openxmlformats.org/officeDocument/2006/relationships/image" Target="../media/image359.wmf"/></Relationships>
</file>

<file path=ppt/drawings/_rels/vmlDrawing85.v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image" Target="../media/image385.w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406.w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409.wmf"/><Relationship Id="rId2" Type="http://schemas.openxmlformats.org/officeDocument/2006/relationships/image" Target="../media/image408.wmf"/><Relationship Id="rId1" Type="http://schemas.openxmlformats.org/officeDocument/2006/relationships/image" Target="../media/image407.wmf"/></Relationships>
</file>

<file path=ppt/drawings/_rels/vmlDrawing88.vml.rels><?xml version="1.0" encoding="UTF-8" standalone="yes"?>
<Relationships xmlns="http://schemas.openxmlformats.org/package/2006/relationships"><Relationship Id="rId3" Type="http://schemas.openxmlformats.org/officeDocument/2006/relationships/image" Target="../media/image413.wmf"/><Relationship Id="rId2" Type="http://schemas.openxmlformats.org/officeDocument/2006/relationships/image" Target="../media/image412.wmf"/><Relationship Id="rId1" Type="http://schemas.openxmlformats.org/officeDocument/2006/relationships/image" Target="../media/image411.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423.wmf"/><Relationship Id="rId1" Type="http://schemas.openxmlformats.org/officeDocument/2006/relationships/image" Target="../media/image42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426.wmf"/><Relationship Id="rId1" Type="http://schemas.openxmlformats.org/officeDocument/2006/relationships/image" Target="../media/image425.wmf"/></Relationships>
</file>

<file path=ppt/drawings/_rels/vmlDrawing91.vml.rels><?xml version="1.0" encoding="UTF-8" standalone="yes"?>
<Relationships xmlns="http://schemas.openxmlformats.org/package/2006/relationships"><Relationship Id="rId2" Type="http://schemas.openxmlformats.org/officeDocument/2006/relationships/image" Target="../media/image449.wmf"/><Relationship Id="rId1" Type="http://schemas.openxmlformats.org/officeDocument/2006/relationships/image" Target="../media/image448.w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450.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451.wmf"/></Relationships>
</file>

<file path=ppt/drawings/_rels/vmlDrawing94.vml.rels><?xml version="1.0" encoding="UTF-8" standalone="yes"?>
<Relationships xmlns="http://schemas.openxmlformats.org/package/2006/relationships"><Relationship Id="rId3" Type="http://schemas.openxmlformats.org/officeDocument/2006/relationships/image" Target="../media/image456.wmf"/><Relationship Id="rId2" Type="http://schemas.openxmlformats.org/officeDocument/2006/relationships/image" Target="../media/image455.wmf"/><Relationship Id="rId1" Type="http://schemas.openxmlformats.org/officeDocument/2006/relationships/image" Target="../media/image454.wmf"/></Relationships>
</file>

<file path=ppt/drawings/_rels/vmlDrawing95.vml.rels><?xml version="1.0" encoding="UTF-8" standalone="yes"?>
<Relationships xmlns="http://schemas.openxmlformats.org/package/2006/relationships"><Relationship Id="rId2" Type="http://schemas.openxmlformats.org/officeDocument/2006/relationships/image" Target="../media/image458.wmf"/><Relationship Id="rId1" Type="http://schemas.openxmlformats.org/officeDocument/2006/relationships/image" Target="../media/image457.wmf"/></Relationships>
</file>

<file path=ppt/drawings/_rels/vmlDrawing96.vml.rels><?xml version="1.0" encoding="UTF-8" standalone="yes"?>
<Relationships xmlns="http://schemas.openxmlformats.org/package/2006/relationships"><Relationship Id="rId3" Type="http://schemas.openxmlformats.org/officeDocument/2006/relationships/image" Target="../media/image464.wmf"/><Relationship Id="rId2" Type="http://schemas.openxmlformats.org/officeDocument/2006/relationships/image" Target="../media/image463.wmf"/><Relationship Id="rId1" Type="http://schemas.openxmlformats.org/officeDocument/2006/relationships/image" Target="../media/image462.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467.w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472.wmf"/></Relationships>
</file>

<file path=ppt/drawings/_rels/vmlDrawing99.vml.rels><?xml version="1.0" encoding="UTF-8" standalone="yes"?>
<Relationships xmlns="http://schemas.openxmlformats.org/package/2006/relationships"><Relationship Id="rId3" Type="http://schemas.openxmlformats.org/officeDocument/2006/relationships/image" Target="../media/image482.wmf"/><Relationship Id="rId2" Type="http://schemas.openxmlformats.org/officeDocument/2006/relationships/image" Target="../media/image481.wmf"/><Relationship Id="rId1" Type="http://schemas.openxmlformats.org/officeDocument/2006/relationships/image" Target="../media/image4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C9BFBA2-982E-4E7A-B0B3-96366C720CA7}" type="datetimeFigureOut">
              <a:rPr lang="en-US" smtClean="0"/>
              <a:pPr/>
              <a:t>5/20/2025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A63DE24-916F-4D3C-AA4A-99DEE9396C78}" type="slidenum">
              <a:rPr lang="en-US" smtClean="0"/>
              <a:pPr/>
              <a:t>‹#›</a:t>
            </a:fld>
            <a:endParaRPr lang="en-US"/>
          </a:p>
        </p:txBody>
      </p:sp>
    </p:spTree>
    <p:extLst>
      <p:ext uri="{BB962C8B-B14F-4D97-AF65-F5344CB8AC3E}">
        <p14:creationId xmlns:p14="http://schemas.microsoft.com/office/powerpoint/2010/main" val="1165623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6</a:t>
            </a:fld>
            <a:endParaRPr lang="en-US"/>
          </a:p>
        </p:txBody>
      </p:sp>
    </p:spTree>
    <p:extLst>
      <p:ext uri="{BB962C8B-B14F-4D97-AF65-F5344CB8AC3E}">
        <p14:creationId xmlns:p14="http://schemas.microsoft.com/office/powerpoint/2010/main" val="367535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7</a:t>
            </a:fld>
            <a:endParaRPr lang="en-US"/>
          </a:p>
        </p:txBody>
      </p:sp>
    </p:spTree>
    <p:extLst>
      <p:ext uri="{BB962C8B-B14F-4D97-AF65-F5344CB8AC3E}">
        <p14:creationId xmlns:p14="http://schemas.microsoft.com/office/powerpoint/2010/main" val="440459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134</a:t>
            </a:fld>
            <a:endParaRPr lang="en-US"/>
          </a:p>
        </p:txBody>
      </p:sp>
    </p:spTree>
    <p:extLst>
      <p:ext uri="{BB962C8B-B14F-4D97-AF65-F5344CB8AC3E}">
        <p14:creationId xmlns:p14="http://schemas.microsoft.com/office/powerpoint/2010/main" val="341305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138</a:t>
            </a:fld>
            <a:endParaRPr lang="en-US"/>
          </a:p>
        </p:txBody>
      </p:sp>
    </p:spTree>
    <p:extLst>
      <p:ext uri="{BB962C8B-B14F-4D97-AF65-F5344CB8AC3E}">
        <p14:creationId xmlns:p14="http://schemas.microsoft.com/office/powerpoint/2010/main" val="208322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63DE24-916F-4D3C-AA4A-99DEE9396C78}" type="slidenum">
              <a:rPr lang="en-US" smtClean="0"/>
              <a:pPr/>
              <a:t>214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D8D7F5A-8CAD-42BC-A968-3F32E9C322C4}" type="datetime1">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44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B0BE3-90AB-45E3-86AF-02BB5B769D45}" type="datetime1">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300481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1BF7AD-65E6-4022-82D8-CB4B64185F2C}" type="datetime1">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219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C1649-1A93-4C9F-80C7-40C0DF30D097}" type="datetime1">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107903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352D31-0AE0-46A4-892A-6FC233E3ECF7}" type="datetime1">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B609-6235-4DF7-8376-3B4225D7EDE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428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C00BE5-0155-4889-A7C1-9BC6987E1DC8}" type="datetime1">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240268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F24E54-40B8-4C6B-9CD1-0C28FBEE3C7A}" type="datetime1">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118555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A54CF1-17B6-45F5-9B45-3DE546A21A1B}" type="datetime1">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2662451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4A0B1-D1EF-49E5-AD78-D033FD3B6062}" type="datetime1">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1800" baseline="0">
                <a:solidFill>
                  <a:srgbClr val="FF0000"/>
                </a:solidFill>
              </a:defRPr>
            </a:lvl1pPr>
          </a:lstStyle>
          <a:p>
            <a:fld id="{8AC7B609-6235-4DF7-8376-3B4225D7EDEF}" type="slidenum">
              <a:rPr lang="en-US" smtClean="0"/>
              <a:pPr/>
              <a:t>‹#›</a:t>
            </a:fld>
            <a:endParaRPr lang="en-US" dirty="0"/>
          </a:p>
        </p:txBody>
      </p:sp>
    </p:spTree>
    <p:extLst>
      <p:ext uri="{BB962C8B-B14F-4D97-AF65-F5344CB8AC3E}">
        <p14:creationId xmlns:p14="http://schemas.microsoft.com/office/powerpoint/2010/main" val="2704407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2191E-E3AE-4499-A154-347442BE9742}" type="datetime1">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7B609-6235-4DF7-8376-3B4225D7EDEF}" type="slidenum">
              <a:rPr lang="en-US" smtClean="0"/>
              <a:pPr/>
              <a:t>‹#›</a:t>
            </a:fld>
            <a:endParaRPr lang="en-US"/>
          </a:p>
        </p:txBody>
      </p:sp>
    </p:spTree>
    <p:extLst>
      <p:ext uri="{BB962C8B-B14F-4D97-AF65-F5344CB8AC3E}">
        <p14:creationId xmlns:p14="http://schemas.microsoft.com/office/powerpoint/2010/main" val="1587498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F5919-BD55-4262-AC3A-509F974CF390}" type="datetime1">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7B609-6235-4DF7-8376-3B4225D7EDE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00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78BD303-2487-45D3-9590-1FF4A99F0DD2}" type="datetime1">
              <a:rPr lang="en-US" smtClean="0"/>
              <a:pPr/>
              <a:t>5/20/2025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AC7B609-6235-4DF7-8376-3B4225D7EDEF}"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417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66.bin"/><Relationship Id="rId2" Type="http://schemas.openxmlformats.org/officeDocument/2006/relationships/slideLayout" Target="../slideLayouts/slideLayout7.xml"/><Relationship Id="rId1" Type="http://schemas.openxmlformats.org/officeDocument/2006/relationships/vmlDrawing" Target="../drawings/vmlDrawing79.vml"/><Relationship Id="rId6" Type="http://schemas.openxmlformats.org/officeDocument/2006/relationships/image" Target="../media/image339.wmf"/><Relationship Id="rId5" Type="http://schemas.openxmlformats.org/officeDocument/2006/relationships/oleObject" Target="../embeddings/oleObject267.bin"/><Relationship Id="rId4" Type="http://schemas.openxmlformats.org/officeDocument/2006/relationships/image" Target="../media/image338.wmf"/></Relationships>
</file>

<file path=ppt/slides/_rels/slide101.xml.rels><?xml version="1.0" encoding="UTF-8" standalone="yes"?>
<Relationships xmlns="http://schemas.openxmlformats.org/package/2006/relationships"><Relationship Id="rId8" Type="http://schemas.openxmlformats.org/officeDocument/2006/relationships/oleObject" Target="../embeddings/oleObject270.bin"/><Relationship Id="rId13" Type="http://schemas.openxmlformats.org/officeDocument/2006/relationships/image" Target="../media/image296.jpeg"/><Relationship Id="rId3" Type="http://schemas.openxmlformats.org/officeDocument/2006/relationships/oleObject" Target="../embeddings/oleObject268.bin"/><Relationship Id="rId7" Type="http://schemas.openxmlformats.org/officeDocument/2006/relationships/image" Target="../media/image341.jpeg"/><Relationship Id="rId12" Type="http://schemas.openxmlformats.org/officeDocument/2006/relationships/image" Target="../media/image344.wmf"/><Relationship Id="rId2" Type="http://schemas.openxmlformats.org/officeDocument/2006/relationships/slideLayout" Target="../slideLayouts/slideLayout7.xml"/><Relationship Id="rId1" Type="http://schemas.openxmlformats.org/officeDocument/2006/relationships/vmlDrawing" Target="../drawings/vmlDrawing80.vml"/><Relationship Id="rId6" Type="http://schemas.openxmlformats.org/officeDocument/2006/relationships/image" Target="../media/image342.wmf"/><Relationship Id="rId11" Type="http://schemas.openxmlformats.org/officeDocument/2006/relationships/oleObject" Target="../embeddings/oleObject271.bin"/><Relationship Id="rId5" Type="http://schemas.openxmlformats.org/officeDocument/2006/relationships/oleObject" Target="../embeddings/oleObject269.bin"/><Relationship Id="rId10" Type="http://schemas.openxmlformats.org/officeDocument/2006/relationships/image" Target="../media/image321.jpeg"/><Relationship Id="rId4" Type="http://schemas.openxmlformats.org/officeDocument/2006/relationships/image" Target="../media/image340.wmf"/><Relationship Id="rId9" Type="http://schemas.openxmlformats.org/officeDocument/2006/relationships/image" Target="../media/image343.wmf"/></Relationships>
</file>

<file path=ppt/slides/_rels/slide102.xml.rels><?xml version="1.0" encoding="UTF-8" standalone="yes"?>
<Relationships xmlns="http://schemas.openxmlformats.org/package/2006/relationships"><Relationship Id="rId8" Type="http://schemas.openxmlformats.org/officeDocument/2006/relationships/image" Target="../media/image347.wmf"/><Relationship Id="rId3" Type="http://schemas.openxmlformats.org/officeDocument/2006/relationships/oleObject" Target="../embeddings/oleObject272.bin"/><Relationship Id="rId7" Type="http://schemas.openxmlformats.org/officeDocument/2006/relationships/oleObject" Target="../embeddings/oleObject274.bin"/><Relationship Id="rId2" Type="http://schemas.openxmlformats.org/officeDocument/2006/relationships/slideLayout" Target="../slideLayouts/slideLayout7.xml"/><Relationship Id="rId1" Type="http://schemas.openxmlformats.org/officeDocument/2006/relationships/vmlDrawing" Target="../drawings/vmlDrawing81.vml"/><Relationship Id="rId6" Type="http://schemas.openxmlformats.org/officeDocument/2006/relationships/image" Target="../media/image346.wmf"/><Relationship Id="rId5" Type="http://schemas.openxmlformats.org/officeDocument/2006/relationships/oleObject" Target="../embeddings/oleObject273.bin"/><Relationship Id="rId10" Type="http://schemas.openxmlformats.org/officeDocument/2006/relationships/image" Target="../media/image348.wmf"/><Relationship Id="rId4" Type="http://schemas.openxmlformats.org/officeDocument/2006/relationships/image" Target="../media/image345.wmf"/><Relationship Id="rId9" Type="http://schemas.openxmlformats.org/officeDocument/2006/relationships/oleObject" Target="../embeddings/oleObject275.bin"/></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76.bin"/><Relationship Id="rId2" Type="http://schemas.openxmlformats.org/officeDocument/2006/relationships/slideLayout" Target="../slideLayouts/slideLayout7.xml"/><Relationship Id="rId1" Type="http://schemas.openxmlformats.org/officeDocument/2006/relationships/vmlDrawing" Target="../drawings/vmlDrawing82.vml"/><Relationship Id="rId4" Type="http://schemas.openxmlformats.org/officeDocument/2006/relationships/image" Target="../media/image349.wmf"/></Relationships>
</file>

<file path=ppt/slides/_rels/slide104.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slideLayout" Target="../slideLayouts/slideLayout7.xml"/><Relationship Id="rId1" Type="http://schemas.openxmlformats.org/officeDocument/2006/relationships/vmlDrawing" Target="../drawings/vmlDrawing83.vml"/><Relationship Id="rId6" Type="http://schemas.openxmlformats.org/officeDocument/2006/relationships/image" Target="../media/image350.wmf"/><Relationship Id="rId5" Type="http://schemas.openxmlformats.org/officeDocument/2006/relationships/oleObject" Target="../embeddings/oleObject277.bin"/><Relationship Id="rId4" Type="http://schemas.openxmlformats.org/officeDocument/2006/relationships/image" Target="../media/image352.png"/></Relationships>
</file>

<file path=ppt/slides/_rels/slide105.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hyperlink" Target="https://en.wikipedia.org/wiki/Extremely_high_frequency" TargetMode="External"/><Relationship Id="rId13" Type="http://schemas.openxmlformats.org/officeDocument/2006/relationships/hyperlink" Target="https://en.wikipedia.org/wiki/Medium_frequency" TargetMode="External"/><Relationship Id="rId18" Type="http://schemas.openxmlformats.org/officeDocument/2006/relationships/hyperlink" Target="https://en.wikipedia.org/wiki/Super-low_frequency" TargetMode="External"/><Relationship Id="rId3" Type="http://schemas.openxmlformats.org/officeDocument/2006/relationships/hyperlink" Target="https://en.wikipedia.org/wiki/Gamma_ray" TargetMode="External"/><Relationship Id="rId7" Type="http://schemas.openxmlformats.org/officeDocument/2006/relationships/hyperlink" Target="https://en.wikipedia.org/wiki/Infrared" TargetMode="External"/><Relationship Id="rId12" Type="http://schemas.openxmlformats.org/officeDocument/2006/relationships/hyperlink" Target="https://en.wikipedia.org/wiki/High_frequency" TargetMode="External"/><Relationship Id="rId17" Type="http://schemas.openxmlformats.org/officeDocument/2006/relationships/hyperlink" Target="https://en.wikipedia.org/wiki/Ultra-low_frequency" TargetMode="External"/><Relationship Id="rId2" Type="http://schemas.openxmlformats.org/officeDocument/2006/relationships/image" Target="../media/image355.png"/><Relationship Id="rId16" Type="http://schemas.openxmlformats.org/officeDocument/2006/relationships/hyperlink" Target="https://en.wikipedia.org/wiki/Voice_frequency" TargetMode="External"/><Relationship Id="rId1" Type="http://schemas.openxmlformats.org/officeDocument/2006/relationships/slideLayout" Target="../slideLayouts/slideLayout7.xml"/><Relationship Id="rId6" Type="http://schemas.openxmlformats.org/officeDocument/2006/relationships/hyperlink" Target="https://en.wikipedia.org/wiki/Visible_light" TargetMode="External"/><Relationship Id="rId11" Type="http://schemas.openxmlformats.org/officeDocument/2006/relationships/hyperlink" Target="https://en.wikipedia.org/wiki/Very_high_frequency" TargetMode="External"/><Relationship Id="rId5" Type="http://schemas.openxmlformats.org/officeDocument/2006/relationships/hyperlink" Target="https://en.wikipedia.org/wiki/Ultraviolet" TargetMode="External"/><Relationship Id="rId15" Type="http://schemas.openxmlformats.org/officeDocument/2006/relationships/hyperlink" Target="https://en.wikipedia.org/wiki/Very_low_frequency" TargetMode="External"/><Relationship Id="rId10" Type="http://schemas.openxmlformats.org/officeDocument/2006/relationships/hyperlink" Target="https://en.wikipedia.org/wiki/Ultrahigh_frequency" TargetMode="External"/><Relationship Id="rId19" Type="http://schemas.openxmlformats.org/officeDocument/2006/relationships/hyperlink" Target="https://en.wikipedia.org/wiki/Extremely_low_frequency" TargetMode="External"/><Relationship Id="rId4" Type="http://schemas.openxmlformats.org/officeDocument/2006/relationships/hyperlink" Target="https://en.wikipedia.org/wiki/X-ray" TargetMode="External"/><Relationship Id="rId9" Type="http://schemas.openxmlformats.org/officeDocument/2006/relationships/hyperlink" Target="https://en.wikipedia.org/wiki/Super-high_frequency" TargetMode="External"/><Relationship Id="rId14" Type="http://schemas.openxmlformats.org/officeDocument/2006/relationships/hyperlink" Target="https://en.wikipedia.org/wiki/Low_frequency"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356.wmf"/><Relationship Id="rId13" Type="http://schemas.openxmlformats.org/officeDocument/2006/relationships/oleObject" Target="../embeddings/oleObject281.bin"/><Relationship Id="rId3" Type="http://schemas.openxmlformats.org/officeDocument/2006/relationships/image" Target="../media/image361.png"/><Relationship Id="rId7" Type="http://schemas.openxmlformats.org/officeDocument/2006/relationships/oleObject" Target="../embeddings/oleObject278.bin"/><Relationship Id="rId12" Type="http://schemas.openxmlformats.org/officeDocument/2006/relationships/image" Target="../media/image358.wmf"/><Relationship Id="rId2" Type="http://schemas.openxmlformats.org/officeDocument/2006/relationships/slideLayout" Target="../slideLayouts/slideLayout7.xml"/><Relationship Id="rId16" Type="http://schemas.openxmlformats.org/officeDocument/2006/relationships/image" Target="../media/image360.wmf"/><Relationship Id="rId1" Type="http://schemas.openxmlformats.org/officeDocument/2006/relationships/vmlDrawing" Target="../drawings/vmlDrawing84.vml"/><Relationship Id="rId6" Type="http://schemas.openxmlformats.org/officeDocument/2006/relationships/image" Target="../media/image364.png"/><Relationship Id="rId11" Type="http://schemas.openxmlformats.org/officeDocument/2006/relationships/oleObject" Target="../embeddings/oleObject280.bin"/><Relationship Id="rId5" Type="http://schemas.openxmlformats.org/officeDocument/2006/relationships/image" Target="../media/image363.png"/><Relationship Id="rId15" Type="http://schemas.openxmlformats.org/officeDocument/2006/relationships/oleObject" Target="../embeddings/oleObject282.bin"/><Relationship Id="rId10" Type="http://schemas.openxmlformats.org/officeDocument/2006/relationships/image" Target="../media/image357.wmf"/><Relationship Id="rId4" Type="http://schemas.openxmlformats.org/officeDocument/2006/relationships/image" Target="../media/image362.png"/><Relationship Id="rId9" Type="http://schemas.openxmlformats.org/officeDocument/2006/relationships/oleObject" Target="../embeddings/oleObject279.bin"/><Relationship Id="rId14" Type="http://schemas.openxmlformats.org/officeDocument/2006/relationships/image" Target="../media/image359.wmf"/></Relationships>
</file>

<file path=ppt/slides/_rels/slide109.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5.png"/><Relationship Id="rId1" Type="http://schemas.openxmlformats.org/officeDocument/2006/relationships/slideLayout" Target="../slideLayouts/slideLayout7.xml"/><Relationship Id="rId4" Type="http://schemas.openxmlformats.org/officeDocument/2006/relationships/image" Target="../media/image36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32.png"/><Relationship Id="rId7" Type="http://schemas.openxmlformats.org/officeDocument/2006/relationships/image" Target="../media/image30.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image" Target="../media/image29.wmf"/><Relationship Id="rId4" Type="http://schemas.openxmlformats.org/officeDocument/2006/relationships/oleObject" Target="../embeddings/oleObject19.bin"/><Relationship Id="rId9" Type="http://schemas.openxmlformats.org/officeDocument/2006/relationships/image" Target="../media/image31.wmf"/></Relationships>
</file>

<file path=ppt/slides/_rels/slide110.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379.png"/><Relationship Id="rId3" Type="http://schemas.openxmlformats.org/officeDocument/2006/relationships/image" Target="../media/image374.png"/><Relationship Id="rId7" Type="http://schemas.openxmlformats.org/officeDocument/2006/relationships/image" Target="../media/image378.png"/><Relationship Id="rId2" Type="http://schemas.openxmlformats.org/officeDocument/2006/relationships/image" Target="../media/image373.png"/><Relationship Id="rId1" Type="http://schemas.openxmlformats.org/officeDocument/2006/relationships/slideLayout" Target="../slideLayouts/slideLayout7.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s>
</file>

<file path=ppt/slides/_rels/slide115.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7.xml"/><Relationship Id="rId6" Type="http://schemas.openxmlformats.org/officeDocument/2006/relationships/image" Target="../media/image384.png"/><Relationship Id="rId5" Type="http://schemas.openxmlformats.org/officeDocument/2006/relationships/image" Target="../media/image383.png"/><Relationship Id="rId4" Type="http://schemas.openxmlformats.org/officeDocument/2006/relationships/image" Target="../media/image382.png"/></Relationships>
</file>

<file path=ppt/slides/_rels/slide116.xml.rels><?xml version="1.0" encoding="UTF-8" standalone="yes"?>
<Relationships xmlns="http://schemas.openxmlformats.org/package/2006/relationships"><Relationship Id="rId8" Type="http://schemas.openxmlformats.org/officeDocument/2006/relationships/image" Target="../media/image392.png"/><Relationship Id="rId13" Type="http://schemas.openxmlformats.org/officeDocument/2006/relationships/oleObject" Target="../embeddings/oleObject284.bin"/><Relationship Id="rId3" Type="http://schemas.openxmlformats.org/officeDocument/2006/relationships/image" Target="../media/image387.png"/><Relationship Id="rId7" Type="http://schemas.openxmlformats.org/officeDocument/2006/relationships/image" Target="../media/image391.png"/><Relationship Id="rId12" Type="http://schemas.openxmlformats.org/officeDocument/2006/relationships/image" Target="../media/image394.png"/><Relationship Id="rId2" Type="http://schemas.openxmlformats.org/officeDocument/2006/relationships/slideLayout" Target="../slideLayouts/slideLayout7.xml"/><Relationship Id="rId16" Type="http://schemas.openxmlformats.org/officeDocument/2006/relationships/oleObject" Target="../embeddings/oleObject286.bin"/><Relationship Id="rId1" Type="http://schemas.openxmlformats.org/officeDocument/2006/relationships/vmlDrawing" Target="../drawings/vmlDrawing85.vml"/><Relationship Id="rId6" Type="http://schemas.openxmlformats.org/officeDocument/2006/relationships/image" Target="../media/image390.png"/><Relationship Id="rId11" Type="http://schemas.openxmlformats.org/officeDocument/2006/relationships/image" Target="../media/image385.wmf"/><Relationship Id="rId5" Type="http://schemas.openxmlformats.org/officeDocument/2006/relationships/image" Target="../media/image389.png"/><Relationship Id="rId15" Type="http://schemas.openxmlformats.org/officeDocument/2006/relationships/oleObject" Target="../embeddings/oleObject285.bin"/><Relationship Id="rId10" Type="http://schemas.openxmlformats.org/officeDocument/2006/relationships/oleObject" Target="../embeddings/oleObject283.bin"/><Relationship Id="rId4" Type="http://schemas.openxmlformats.org/officeDocument/2006/relationships/image" Target="../media/image388.png"/><Relationship Id="rId9" Type="http://schemas.openxmlformats.org/officeDocument/2006/relationships/image" Target="../media/image393.png"/><Relationship Id="rId14" Type="http://schemas.openxmlformats.org/officeDocument/2006/relationships/image" Target="../media/image386.png"/></Relationships>
</file>

<file path=ppt/slides/_rels/slide117.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png"/><Relationship Id="rId1" Type="http://schemas.openxmlformats.org/officeDocument/2006/relationships/slideLayout" Target="../slideLayouts/slideLayout7.xml"/><Relationship Id="rId4" Type="http://schemas.openxmlformats.org/officeDocument/2006/relationships/image" Target="../media/image397.png"/></Relationships>
</file>

<file path=ppt/slides/_rels/slide118.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98.png"/><Relationship Id="rId1" Type="http://schemas.openxmlformats.org/officeDocument/2006/relationships/slideLayout" Target="../slideLayouts/slideLayout7.xml"/><Relationship Id="rId4" Type="http://schemas.openxmlformats.org/officeDocument/2006/relationships/image" Target="../media/image400.png"/></Relationships>
</file>

<file path=ppt/slides/_rels/slide119.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4.wmf"/><Relationship Id="rId5" Type="http://schemas.openxmlformats.org/officeDocument/2006/relationships/oleObject" Target="../embeddings/oleObject23.bin"/><Relationship Id="rId10" Type="http://schemas.openxmlformats.org/officeDocument/2006/relationships/image" Target="../media/image36.wmf"/><Relationship Id="rId4" Type="http://schemas.openxmlformats.org/officeDocument/2006/relationships/image" Target="../media/image33.wmf"/><Relationship Id="rId9" Type="http://schemas.openxmlformats.org/officeDocument/2006/relationships/oleObject" Target="../embeddings/oleObject25.bin"/></Relationships>
</file>

<file path=ppt/slides/_rels/slide120.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05.png"/></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287.bin"/><Relationship Id="rId2" Type="http://schemas.openxmlformats.org/officeDocument/2006/relationships/slideLayout" Target="../slideLayouts/slideLayout7.xml"/><Relationship Id="rId1" Type="http://schemas.openxmlformats.org/officeDocument/2006/relationships/vmlDrawing" Target="../drawings/vmlDrawing86.vml"/><Relationship Id="rId4" Type="http://schemas.openxmlformats.org/officeDocument/2006/relationships/image" Target="../media/image406.wmf"/></Relationships>
</file>

<file path=ppt/slides/_rels/slide122.xml.rels><?xml version="1.0" encoding="UTF-8" standalone="yes"?>
<Relationships xmlns="http://schemas.openxmlformats.org/package/2006/relationships"><Relationship Id="rId8" Type="http://schemas.openxmlformats.org/officeDocument/2006/relationships/oleObject" Target="../embeddings/oleObject290.bin"/><Relationship Id="rId3" Type="http://schemas.openxmlformats.org/officeDocument/2006/relationships/image" Target="../media/image410.emf"/><Relationship Id="rId7" Type="http://schemas.openxmlformats.org/officeDocument/2006/relationships/image" Target="../media/image408.wmf"/><Relationship Id="rId2" Type="http://schemas.openxmlformats.org/officeDocument/2006/relationships/slideLayout" Target="../slideLayouts/slideLayout7.xml"/><Relationship Id="rId1" Type="http://schemas.openxmlformats.org/officeDocument/2006/relationships/vmlDrawing" Target="../drawings/vmlDrawing87.vml"/><Relationship Id="rId6" Type="http://schemas.openxmlformats.org/officeDocument/2006/relationships/oleObject" Target="../embeddings/oleObject289.bin"/><Relationship Id="rId5" Type="http://schemas.openxmlformats.org/officeDocument/2006/relationships/image" Target="../media/image407.wmf"/><Relationship Id="rId4" Type="http://schemas.openxmlformats.org/officeDocument/2006/relationships/oleObject" Target="../embeddings/oleObject288.bin"/><Relationship Id="rId9" Type="http://schemas.openxmlformats.org/officeDocument/2006/relationships/image" Target="../media/image409.wmf"/></Relationships>
</file>

<file path=ppt/slides/_rels/slide123.xml.rels><?xml version="1.0" encoding="UTF-8" standalone="yes"?>
<Relationships xmlns="http://schemas.openxmlformats.org/package/2006/relationships"><Relationship Id="rId8" Type="http://schemas.openxmlformats.org/officeDocument/2006/relationships/image" Target="../media/image416.png"/><Relationship Id="rId13" Type="http://schemas.openxmlformats.org/officeDocument/2006/relationships/image" Target="../media/image413.wmf"/><Relationship Id="rId3" Type="http://schemas.openxmlformats.org/officeDocument/2006/relationships/image" Target="../media/image414.png"/><Relationship Id="rId7" Type="http://schemas.openxmlformats.org/officeDocument/2006/relationships/image" Target="../media/image411.wmf"/><Relationship Id="rId12" Type="http://schemas.openxmlformats.org/officeDocument/2006/relationships/oleObject" Target="../embeddings/oleObject293.bin"/><Relationship Id="rId2" Type="http://schemas.openxmlformats.org/officeDocument/2006/relationships/slideLayout" Target="../slideLayouts/slideLayout7.xml"/><Relationship Id="rId1" Type="http://schemas.openxmlformats.org/officeDocument/2006/relationships/vmlDrawing" Target="../drawings/vmlDrawing88.vml"/><Relationship Id="rId6" Type="http://schemas.openxmlformats.org/officeDocument/2006/relationships/oleObject" Target="../embeddings/oleObject291.bin"/><Relationship Id="rId11" Type="http://schemas.openxmlformats.org/officeDocument/2006/relationships/image" Target="../media/image412.wmf"/><Relationship Id="rId5" Type="http://schemas.openxmlformats.org/officeDocument/2006/relationships/image" Target="../media/image415.png"/><Relationship Id="rId10" Type="http://schemas.openxmlformats.org/officeDocument/2006/relationships/oleObject" Target="../embeddings/oleObject292.bin"/><Relationship Id="rId4" Type="http://schemas.openxmlformats.org/officeDocument/2006/relationships/image" Target="../media/image404.png"/><Relationship Id="rId9" Type="http://schemas.openxmlformats.org/officeDocument/2006/relationships/image" Target="../media/image417.png"/></Relationships>
</file>

<file path=ppt/slides/_rels/slide124.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image" Target="../media/image418.png"/><Relationship Id="rId1" Type="http://schemas.openxmlformats.org/officeDocument/2006/relationships/slideLayout" Target="../slideLayouts/slideLayout7.xml"/><Relationship Id="rId5" Type="http://schemas.openxmlformats.org/officeDocument/2006/relationships/image" Target="../media/image421.png"/><Relationship Id="rId4" Type="http://schemas.openxmlformats.org/officeDocument/2006/relationships/image" Target="../media/image420.png"/></Relationships>
</file>

<file path=ppt/slides/_rels/slide125.xml.rels><?xml version="1.0" encoding="UTF-8" standalone="yes"?>
<Relationships xmlns="http://schemas.openxmlformats.org/package/2006/relationships"><Relationship Id="rId3" Type="http://schemas.openxmlformats.org/officeDocument/2006/relationships/image" Target="../media/image424.png"/><Relationship Id="rId7" Type="http://schemas.openxmlformats.org/officeDocument/2006/relationships/image" Target="../media/image423.wmf"/><Relationship Id="rId2" Type="http://schemas.openxmlformats.org/officeDocument/2006/relationships/slideLayout" Target="../slideLayouts/slideLayout7.xml"/><Relationship Id="rId1" Type="http://schemas.openxmlformats.org/officeDocument/2006/relationships/vmlDrawing" Target="../drawings/vmlDrawing89.vml"/><Relationship Id="rId6" Type="http://schemas.openxmlformats.org/officeDocument/2006/relationships/oleObject" Target="../embeddings/oleObject295.bin"/><Relationship Id="rId5" Type="http://schemas.openxmlformats.org/officeDocument/2006/relationships/image" Target="../media/image422.wmf"/><Relationship Id="rId4" Type="http://schemas.openxmlformats.org/officeDocument/2006/relationships/oleObject" Target="../embeddings/oleObject294.bin"/></Relationships>
</file>

<file path=ppt/slides/_rels/slide126.xml.rels><?xml version="1.0" encoding="UTF-8" standalone="yes"?>
<Relationships xmlns="http://schemas.openxmlformats.org/package/2006/relationships"><Relationship Id="rId8" Type="http://schemas.openxmlformats.org/officeDocument/2006/relationships/image" Target="../media/image432.emf"/><Relationship Id="rId13" Type="http://schemas.openxmlformats.org/officeDocument/2006/relationships/image" Target="../media/image425.wmf"/><Relationship Id="rId3" Type="http://schemas.openxmlformats.org/officeDocument/2006/relationships/image" Target="../media/image427.emf"/><Relationship Id="rId7" Type="http://schemas.openxmlformats.org/officeDocument/2006/relationships/image" Target="../media/image431.emf"/><Relationship Id="rId12" Type="http://schemas.openxmlformats.org/officeDocument/2006/relationships/oleObject" Target="../embeddings/oleObject296.bin"/><Relationship Id="rId2" Type="http://schemas.openxmlformats.org/officeDocument/2006/relationships/slideLayout" Target="../slideLayouts/slideLayout7.xml"/><Relationship Id="rId1" Type="http://schemas.openxmlformats.org/officeDocument/2006/relationships/vmlDrawing" Target="../drawings/vmlDrawing90.vml"/><Relationship Id="rId6" Type="http://schemas.openxmlformats.org/officeDocument/2006/relationships/image" Target="../media/image430.emf"/><Relationship Id="rId11" Type="http://schemas.openxmlformats.org/officeDocument/2006/relationships/image" Target="../media/image435.emf"/><Relationship Id="rId5" Type="http://schemas.openxmlformats.org/officeDocument/2006/relationships/image" Target="../media/image429.emf"/><Relationship Id="rId15" Type="http://schemas.openxmlformats.org/officeDocument/2006/relationships/image" Target="../media/image426.wmf"/><Relationship Id="rId10" Type="http://schemas.openxmlformats.org/officeDocument/2006/relationships/image" Target="../media/image434.emf"/><Relationship Id="rId4" Type="http://schemas.openxmlformats.org/officeDocument/2006/relationships/image" Target="../media/image428.emf"/><Relationship Id="rId9" Type="http://schemas.openxmlformats.org/officeDocument/2006/relationships/image" Target="../media/image433.emf"/><Relationship Id="rId14" Type="http://schemas.openxmlformats.org/officeDocument/2006/relationships/oleObject" Target="../embeddings/oleObject297.bin"/></Relationships>
</file>

<file path=ppt/slides/_rels/slide127.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7.xml"/><Relationship Id="rId4" Type="http://schemas.openxmlformats.org/officeDocument/2006/relationships/image" Target="../media/image438.png"/></Relationships>
</file>

<file path=ppt/slides/_rels/slide128.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6.png"/><Relationship Id="rId1" Type="http://schemas.openxmlformats.org/officeDocument/2006/relationships/slideLayout" Target="../slideLayouts/slideLayout7.xml"/><Relationship Id="rId4" Type="http://schemas.openxmlformats.org/officeDocument/2006/relationships/image" Target="../media/image439.jpeg"/></Relationships>
</file>

<file path=ppt/slides/_rels/slide129.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40.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38.wmf"/><Relationship Id="rId5" Type="http://schemas.openxmlformats.org/officeDocument/2006/relationships/oleObject" Target="../embeddings/oleObject27.bin"/><Relationship Id="rId10" Type="http://schemas.openxmlformats.org/officeDocument/2006/relationships/image" Target="../media/image40.wmf"/><Relationship Id="rId4" Type="http://schemas.openxmlformats.org/officeDocument/2006/relationships/image" Target="../media/image37.wmf"/><Relationship Id="rId9" Type="http://schemas.openxmlformats.org/officeDocument/2006/relationships/oleObject" Target="../embeddings/oleObject29.bin"/></Relationships>
</file>

<file path=ppt/slides/_rels/slide130.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image" Target="../media/image441.png"/><Relationship Id="rId1" Type="http://schemas.openxmlformats.org/officeDocument/2006/relationships/slideLayout" Target="../slideLayouts/slideLayout7.xml"/><Relationship Id="rId4" Type="http://schemas.openxmlformats.org/officeDocument/2006/relationships/image" Target="../media/image443.png"/></Relationships>
</file>

<file path=ppt/slides/_rels/slide131.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444.png"/><Relationship Id="rId1" Type="http://schemas.openxmlformats.org/officeDocument/2006/relationships/slideLayout" Target="../slideLayouts/slideLayout7.xml"/><Relationship Id="rId5" Type="http://schemas.openxmlformats.org/officeDocument/2006/relationships/image" Target="../media/image447.png"/><Relationship Id="rId4" Type="http://schemas.openxmlformats.org/officeDocument/2006/relationships/image" Target="../media/image446.png"/></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298.bin"/><Relationship Id="rId2" Type="http://schemas.openxmlformats.org/officeDocument/2006/relationships/slideLayout" Target="../slideLayouts/slideLayout7.xml"/><Relationship Id="rId1" Type="http://schemas.openxmlformats.org/officeDocument/2006/relationships/vmlDrawing" Target="../drawings/vmlDrawing91.vml"/><Relationship Id="rId6" Type="http://schemas.openxmlformats.org/officeDocument/2006/relationships/image" Target="../media/image449.wmf"/><Relationship Id="rId5" Type="http://schemas.openxmlformats.org/officeDocument/2006/relationships/oleObject" Target="../embeddings/oleObject299.bin"/><Relationship Id="rId4" Type="http://schemas.openxmlformats.org/officeDocument/2006/relationships/image" Target="../media/image448.w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300.bin"/><Relationship Id="rId2" Type="http://schemas.openxmlformats.org/officeDocument/2006/relationships/slideLayout" Target="../slideLayouts/slideLayout7.xml"/><Relationship Id="rId1" Type="http://schemas.openxmlformats.org/officeDocument/2006/relationships/vmlDrawing" Target="../drawings/vmlDrawing92.vml"/><Relationship Id="rId4" Type="http://schemas.openxmlformats.org/officeDocument/2006/relationships/image" Target="../media/image450.wmf"/></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53.png"/><Relationship Id="rId2" Type="http://schemas.openxmlformats.org/officeDocument/2006/relationships/slideLayout" Target="../slideLayouts/slideLayout7.xml"/><Relationship Id="rId1" Type="http://schemas.openxmlformats.org/officeDocument/2006/relationships/vmlDrawing" Target="../drawings/vmlDrawing93.vml"/><Relationship Id="rId6" Type="http://schemas.openxmlformats.org/officeDocument/2006/relationships/image" Target="../media/image452.png"/><Relationship Id="rId5" Type="http://schemas.openxmlformats.org/officeDocument/2006/relationships/image" Target="../media/image451.wmf"/><Relationship Id="rId4" Type="http://schemas.openxmlformats.org/officeDocument/2006/relationships/oleObject" Target="../embeddings/oleObject301.bin"/></Relationships>
</file>

<file path=ppt/slides/_rels/slide135.xml.rels><?xml version="1.0" encoding="UTF-8" standalone="yes"?>
<Relationships xmlns="http://schemas.openxmlformats.org/package/2006/relationships"><Relationship Id="rId8" Type="http://schemas.openxmlformats.org/officeDocument/2006/relationships/image" Target="../media/image456.wmf"/><Relationship Id="rId3" Type="http://schemas.openxmlformats.org/officeDocument/2006/relationships/oleObject" Target="../embeddings/oleObject302.bin"/><Relationship Id="rId7" Type="http://schemas.openxmlformats.org/officeDocument/2006/relationships/oleObject" Target="../embeddings/oleObject304.bin"/><Relationship Id="rId2" Type="http://schemas.openxmlformats.org/officeDocument/2006/relationships/slideLayout" Target="../slideLayouts/slideLayout7.xml"/><Relationship Id="rId1" Type="http://schemas.openxmlformats.org/officeDocument/2006/relationships/vmlDrawing" Target="../drawings/vmlDrawing94.vml"/><Relationship Id="rId6" Type="http://schemas.openxmlformats.org/officeDocument/2006/relationships/image" Target="../media/image455.wmf"/><Relationship Id="rId5" Type="http://schemas.openxmlformats.org/officeDocument/2006/relationships/oleObject" Target="../embeddings/oleObject303.bin"/><Relationship Id="rId4" Type="http://schemas.openxmlformats.org/officeDocument/2006/relationships/image" Target="../media/image454.wmf"/></Relationships>
</file>

<file path=ppt/slides/_rels/slide1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305.bin"/><Relationship Id="rId7" Type="http://schemas.openxmlformats.org/officeDocument/2006/relationships/image" Target="../media/image459.png"/><Relationship Id="rId2" Type="http://schemas.openxmlformats.org/officeDocument/2006/relationships/slideLayout" Target="../slideLayouts/slideLayout7.xml"/><Relationship Id="rId1" Type="http://schemas.openxmlformats.org/officeDocument/2006/relationships/vmlDrawing" Target="../drawings/vmlDrawing95.vml"/><Relationship Id="rId6" Type="http://schemas.openxmlformats.org/officeDocument/2006/relationships/image" Target="../media/image458.wmf"/><Relationship Id="rId5" Type="http://schemas.openxmlformats.org/officeDocument/2006/relationships/oleObject" Target="../embeddings/oleObject306.bin"/><Relationship Id="rId10" Type="http://schemas.microsoft.com/office/2007/relationships/hdphoto" Target="../media/hdphoto2.wdp"/><Relationship Id="rId4" Type="http://schemas.openxmlformats.org/officeDocument/2006/relationships/image" Target="../media/image457.wmf"/><Relationship Id="rId9" Type="http://schemas.openxmlformats.org/officeDocument/2006/relationships/image" Target="../media/image460.png"/></Relationships>
</file>

<file path=ppt/slides/_rels/slide137.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image" Target="../media/image464.wmf"/><Relationship Id="rId3" Type="http://schemas.openxmlformats.org/officeDocument/2006/relationships/oleObject" Target="../embeddings/oleObject307.bin"/><Relationship Id="rId7" Type="http://schemas.openxmlformats.org/officeDocument/2006/relationships/oleObject" Target="../embeddings/oleObject309.bin"/><Relationship Id="rId2" Type="http://schemas.openxmlformats.org/officeDocument/2006/relationships/slideLayout" Target="../slideLayouts/slideLayout7.xml"/><Relationship Id="rId1" Type="http://schemas.openxmlformats.org/officeDocument/2006/relationships/vmlDrawing" Target="../drawings/vmlDrawing96.vml"/><Relationship Id="rId6" Type="http://schemas.openxmlformats.org/officeDocument/2006/relationships/image" Target="../media/image463.wmf"/><Relationship Id="rId5" Type="http://schemas.openxmlformats.org/officeDocument/2006/relationships/oleObject" Target="../embeddings/oleObject308.bin"/><Relationship Id="rId4" Type="http://schemas.openxmlformats.org/officeDocument/2006/relationships/image" Target="../media/image462.wmf"/></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41.wmf"/><Relationship Id="rId4" Type="http://schemas.openxmlformats.org/officeDocument/2006/relationships/oleObject" Target="../embeddings/oleObject30.bin"/></Relationships>
</file>

<file path=ppt/slides/_rels/slide1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5.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46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310.bin"/><Relationship Id="rId2" Type="http://schemas.openxmlformats.org/officeDocument/2006/relationships/slideLayout" Target="../slideLayouts/slideLayout7.xml"/><Relationship Id="rId1" Type="http://schemas.openxmlformats.org/officeDocument/2006/relationships/vmlDrawing" Target="../drawings/vmlDrawing97.vml"/><Relationship Id="rId4" Type="http://schemas.openxmlformats.org/officeDocument/2006/relationships/image" Target="../media/image467.wmf"/></Relationships>
</file>

<file path=ppt/slides/_rels/slide143.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image" Target="../media/image468.png"/><Relationship Id="rId1" Type="http://schemas.openxmlformats.org/officeDocument/2006/relationships/slideLayout" Target="../slideLayouts/slideLayout7.xml"/><Relationship Id="rId5" Type="http://schemas.openxmlformats.org/officeDocument/2006/relationships/image" Target="../media/image471.png"/><Relationship Id="rId4" Type="http://schemas.openxmlformats.org/officeDocument/2006/relationships/image" Target="../media/image470.png"/></Relationships>
</file>

<file path=ppt/slides/_rels/slide144.xml.rels><?xml version="1.0" encoding="UTF-8" standalone="yes"?>
<Relationships xmlns="http://schemas.openxmlformats.org/package/2006/relationships"><Relationship Id="rId3" Type="http://schemas.openxmlformats.org/officeDocument/2006/relationships/image" Target="../media/image473.png"/><Relationship Id="rId7" Type="http://schemas.openxmlformats.org/officeDocument/2006/relationships/image" Target="../media/image475.png"/><Relationship Id="rId2" Type="http://schemas.openxmlformats.org/officeDocument/2006/relationships/slideLayout" Target="../slideLayouts/slideLayout7.xml"/><Relationship Id="rId1" Type="http://schemas.openxmlformats.org/officeDocument/2006/relationships/vmlDrawing" Target="../drawings/vmlDrawing98.vml"/><Relationship Id="rId6" Type="http://schemas.openxmlformats.org/officeDocument/2006/relationships/image" Target="../media/image474.png"/><Relationship Id="rId5" Type="http://schemas.openxmlformats.org/officeDocument/2006/relationships/image" Target="../media/image472.wmf"/><Relationship Id="rId4" Type="http://schemas.openxmlformats.org/officeDocument/2006/relationships/oleObject" Target="../embeddings/oleObject311.bin"/></Relationships>
</file>

<file path=ppt/slides/_rels/slide145.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image" Target="../media/image476.png"/><Relationship Id="rId1" Type="http://schemas.openxmlformats.org/officeDocument/2006/relationships/slideLayout" Target="../slideLayouts/slideLayout7.xml"/><Relationship Id="rId5" Type="http://schemas.openxmlformats.org/officeDocument/2006/relationships/image" Target="../media/image479.png"/><Relationship Id="rId4" Type="http://schemas.openxmlformats.org/officeDocument/2006/relationships/image" Target="../media/image478.png"/></Relationships>
</file>

<file path=ppt/slides/_rels/slide146.xml.rels><?xml version="1.0" encoding="UTF-8" standalone="yes"?>
<Relationships xmlns="http://schemas.openxmlformats.org/package/2006/relationships"><Relationship Id="rId8" Type="http://schemas.openxmlformats.org/officeDocument/2006/relationships/image" Target="../media/image481.wmf"/><Relationship Id="rId13" Type="http://schemas.openxmlformats.org/officeDocument/2006/relationships/image" Target="../media/image486.png"/><Relationship Id="rId3" Type="http://schemas.openxmlformats.org/officeDocument/2006/relationships/image" Target="../media/image483.png"/><Relationship Id="rId7" Type="http://schemas.openxmlformats.org/officeDocument/2006/relationships/oleObject" Target="../embeddings/oleObject313.bin"/><Relationship Id="rId12" Type="http://schemas.openxmlformats.org/officeDocument/2006/relationships/image" Target="../media/image482.wmf"/><Relationship Id="rId17" Type="http://schemas.openxmlformats.org/officeDocument/2006/relationships/image" Target="../media/image490.png"/><Relationship Id="rId2" Type="http://schemas.openxmlformats.org/officeDocument/2006/relationships/slideLayout" Target="../slideLayouts/slideLayout7.xml"/><Relationship Id="rId16" Type="http://schemas.openxmlformats.org/officeDocument/2006/relationships/image" Target="../media/image489.png"/><Relationship Id="rId1" Type="http://schemas.openxmlformats.org/officeDocument/2006/relationships/vmlDrawing" Target="../drawings/vmlDrawing99.vml"/><Relationship Id="rId6" Type="http://schemas.openxmlformats.org/officeDocument/2006/relationships/image" Target="../media/image480.wmf"/><Relationship Id="rId11" Type="http://schemas.openxmlformats.org/officeDocument/2006/relationships/oleObject" Target="../embeddings/oleObject314.bin"/><Relationship Id="rId5" Type="http://schemas.openxmlformats.org/officeDocument/2006/relationships/oleObject" Target="../embeddings/oleObject312.bin"/><Relationship Id="rId15" Type="http://schemas.openxmlformats.org/officeDocument/2006/relationships/image" Target="../media/image488.png"/><Relationship Id="rId10" Type="http://schemas.openxmlformats.org/officeDocument/2006/relationships/image" Target="../media/image479.png"/><Relationship Id="rId4" Type="http://schemas.openxmlformats.org/officeDocument/2006/relationships/image" Target="../media/image484.png"/><Relationship Id="rId9" Type="http://schemas.openxmlformats.org/officeDocument/2006/relationships/image" Target="../media/image485.png"/><Relationship Id="rId14" Type="http://schemas.openxmlformats.org/officeDocument/2006/relationships/image" Target="../media/image487.png"/></Relationships>
</file>

<file path=ppt/slides/_rels/slide147.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image" Target="../media/image491.png"/><Relationship Id="rId1" Type="http://schemas.openxmlformats.org/officeDocument/2006/relationships/slideLayout" Target="../slideLayouts/slideLayout7.xml"/><Relationship Id="rId4" Type="http://schemas.openxmlformats.org/officeDocument/2006/relationships/image" Target="../media/image493.png"/></Relationships>
</file>

<file path=ppt/slides/_rels/slide148.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image" Target="../media/image494.png"/><Relationship Id="rId1" Type="http://schemas.openxmlformats.org/officeDocument/2006/relationships/slideLayout" Target="../slideLayouts/slideLayout7.xml"/><Relationship Id="rId6" Type="http://schemas.openxmlformats.org/officeDocument/2006/relationships/image" Target="../media/image498.png"/><Relationship Id="rId5" Type="http://schemas.openxmlformats.org/officeDocument/2006/relationships/image" Target="../media/image497.png"/><Relationship Id="rId4" Type="http://schemas.openxmlformats.org/officeDocument/2006/relationships/image" Target="../media/image496.png"/></Relationships>
</file>

<file path=ppt/slides/_rels/slide14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501.png"/><Relationship Id="rId1" Type="http://schemas.openxmlformats.org/officeDocument/2006/relationships/slideLayout" Target="../slideLayouts/slideLayout7.xml"/><Relationship Id="rId5" Type="http://schemas.openxmlformats.org/officeDocument/2006/relationships/image" Target="../media/image504.png"/><Relationship Id="rId4" Type="http://schemas.openxmlformats.org/officeDocument/2006/relationships/image" Target="../media/image503.png"/></Relationships>
</file>

<file path=ppt/slides/_rels/slide151.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image" Target="../media/image505.png"/><Relationship Id="rId1" Type="http://schemas.openxmlformats.org/officeDocument/2006/relationships/slideLayout" Target="../slideLayouts/slideLayout7.xml"/><Relationship Id="rId6" Type="http://schemas.openxmlformats.org/officeDocument/2006/relationships/image" Target="../media/image509.png"/><Relationship Id="rId5" Type="http://schemas.openxmlformats.org/officeDocument/2006/relationships/image" Target="../media/image508.png"/><Relationship Id="rId4" Type="http://schemas.openxmlformats.org/officeDocument/2006/relationships/image" Target="../media/image507.png"/></Relationships>
</file>

<file path=ppt/slides/_rels/slide152.xml.rels><?xml version="1.0" encoding="UTF-8" standalone="yes"?>
<Relationships xmlns="http://schemas.openxmlformats.org/package/2006/relationships"><Relationship Id="rId8" Type="http://schemas.openxmlformats.org/officeDocument/2006/relationships/image" Target="../media/image512.wmf"/><Relationship Id="rId3" Type="http://schemas.openxmlformats.org/officeDocument/2006/relationships/oleObject" Target="../embeddings/oleObject315.bin"/><Relationship Id="rId7" Type="http://schemas.openxmlformats.org/officeDocument/2006/relationships/oleObject" Target="../embeddings/oleObject317.bin"/><Relationship Id="rId2" Type="http://schemas.openxmlformats.org/officeDocument/2006/relationships/slideLayout" Target="../slideLayouts/slideLayout7.xml"/><Relationship Id="rId1" Type="http://schemas.openxmlformats.org/officeDocument/2006/relationships/vmlDrawing" Target="../drawings/vmlDrawing100.vml"/><Relationship Id="rId6" Type="http://schemas.openxmlformats.org/officeDocument/2006/relationships/image" Target="../media/image511.wmf"/><Relationship Id="rId5" Type="http://schemas.openxmlformats.org/officeDocument/2006/relationships/oleObject" Target="../embeddings/oleObject316.bin"/><Relationship Id="rId4" Type="http://schemas.openxmlformats.org/officeDocument/2006/relationships/image" Target="../media/image510.wmf"/></Relationships>
</file>

<file path=ppt/slides/_rels/slide153.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image" Target="../media/image513.png"/><Relationship Id="rId1" Type="http://schemas.openxmlformats.org/officeDocument/2006/relationships/slideLayout" Target="../slideLayouts/slideLayout7.xml"/><Relationship Id="rId4" Type="http://schemas.openxmlformats.org/officeDocument/2006/relationships/image" Target="../media/image515.png"/></Relationships>
</file>

<file path=ppt/slides/_rels/slide154.xml.rels><?xml version="1.0" encoding="UTF-8" standalone="yes"?>
<Relationships xmlns="http://schemas.openxmlformats.org/package/2006/relationships"><Relationship Id="rId3" Type="http://schemas.openxmlformats.org/officeDocument/2006/relationships/image" Target="../media/image517.png"/><Relationship Id="rId2" Type="http://schemas.openxmlformats.org/officeDocument/2006/relationships/image" Target="../media/image516.png"/><Relationship Id="rId1" Type="http://schemas.openxmlformats.org/officeDocument/2006/relationships/slideLayout" Target="../slideLayouts/slideLayout7.xml"/><Relationship Id="rId5" Type="http://schemas.openxmlformats.org/officeDocument/2006/relationships/image" Target="../media/image519.png"/><Relationship Id="rId4" Type="http://schemas.openxmlformats.org/officeDocument/2006/relationships/image" Target="../media/image518.png"/></Relationships>
</file>

<file path=ppt/slides/_rels/slide155.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image" Target="../media/image520.png"/><Relationship Id="rId1" Type="http://schemas.openxmlformats.org/officeDocument/2006/relationships/slideLayout" Target="../slideLayouts/slideLayout7.xml"/><Relationship Id="rId6" Type="http://schemas.openxmlformats.org/officeDocument/2006/relationships/image" Target="../media/image524.png"/><Relationship Id="rId5" Type="http://schemas.openxmlformats.org/officeDocument/2006/relationships/image" Target="../media/image523.png"/><Relationship Id="rId4" Type="http://schemas.openxmlformats.org/officeDocument/2006/relationships/image" Target="../media/image522.png"/></Relationships>
</file>

<file path=ppt/slides/_rels/slide156.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image" Target="../media/image525.png"/><Relationship Id="rId1" Type="http://schemas.openxmlformats.org/officeDocument/2006/relationships/slideLayout" Target="../slideLayouts/slideLayout7.xml"/><Relationship Id="rId6" Type="http://schemas.openxmlformats.org/officeDocument/2006/relationships/image" Target="../media/image529.png"/><Relationship Id="rId5" Type="http://schemas.openxmlformats.org/officeDocument/2006/relationships/image" Target="../media/image528.png"/><Relationship Id="rId4" Type="http://schemas.openxmlformats.org/officeDocument/2006/relationships/image" Target="../media/image527.png"/></Relationships>
</file>

<file path=ppt/slides/_rels/slide157.xml.rels><?xml version="1.0" encoding="UTF-8" standalone="yes"?>
<Relationships xmlns="http://schemas.openxmlformats.org/package/2006/relationships"><Relationship Id="rId8" Type="http://schemas.openxmlformats.org/officeDocument/2006/relationships/image" Target="../media/image536.png"/><Relationship Id="rId3" Type="http://schemas.openxmlformats.org/officeDocument/2006/relationships/image" Target="../media/image531.png"/><Relationship Id="rId7" Type="http://schemas.openxmlformats.org/officeDocument/2006/relationships/image" Target="../media/image535.png"/><Relationship Id="rId2" Type="http://schemas.openxmlformats.org/officeDocument/2006/relationships/image" Target="../media/image530.png"/><Relationship Id="rId1" Type="http://schemas.openxmlformats.org/officeDocument/2006/relationships/slideLayout" Target="../slideLayouts/slideLayout7.xml"/><Relationship Id="rId6" Type="http://schemas.openxmlformats.org/officeDocument/2006/relationships/image" Target="../media/image534.png"/><Relationship Id="rId5" Type="http://schemas.openxmlformats.org/officeDocument/2006/relationships/image" Target="../media/image533.png"/><Relationship Id="rId4" Type="http://schemas.openxmlformats.org/officeDocument/2006/relationships/image" Target="../media/image532.png"/></Relationships>
</file>

<file path=ppt/slides/_rels/slide158.xml.rels><?xml version="1.0" encoding="UTF-8" standalone="yes"?>
<Relationships xmlns="http://schemas.openxmlformats.org/package/2006/relationships"><Relationship Id="rId3" Type="http://schemas.openxmlformats.org/officeDocument/2006/relationships/image" Target="../media/image538.png"/><Relationship Id="rId2" Type="http://schemas.openxmlformats.org/officeDocument/2006/relationships/image" Target="../media/image537.png"/><Relationship Id="rId1" Type="http://schemas.openxmlformats.org/officeDocument/2006/relationships/slideLayout" Target="../slideLayouts/slideLayout7.xml"/><Relationship Id="rId4" Type="http://schemas.openxmlformats.org/officeDocument/2006/relationships/image" Target="../media/image539.png"/></Relationships>
</file>

<file path=ppt/slides/_rels/slide159.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44.wmf"/><Relationship Id="rId4" Type="http://schemas.openxmlformats.org/officeDocument/2006/relationships/oleObject" Target="../embeddings/oleObject31.bin"/></Relationships>
</file>

<file path=ppt/slides/_rels/slide160.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image" Target="../media/image541.png"/><Relationship Id="rId1" Type="http://schemas.openxmlformats.org/officeDocument/2006/relationships/slideLayout" Target="../slideLayouts/slideLayout7.xml"/><Relationship Id="rId4" Type="http://schemas.openxmlformats.org/officeDocument/2006/relationships/image" Target="../media/image543.png"/></Relationships>
</file>

<file path=ppt/slides/_rels/slide161.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image" Target="../media/image544.png"/><Relationship Id="rId1" Type="http://schemas.openxmlformats.org/officeDocument/2006/relationships/slideLayout" Target="../slideLayouts/slideLayout7.xml"/><Relationship Id="rId5" Type="http://schemas.openxmlformats.org/officeDocument/2006/relationships/image" Target="../media/image547.jpeg"/><Relationship Id="rId4" Type="http://schemas.openxmlformats.org/officeDocument/2006/relationships/image" Target="../media/image546.png"/></Relationships>
</file>

<file path=ppt/slides/_rels/slide162.xml.rels><?xml version="1.0" encoding="UTF-8" standalone="yes"?>
<Relationships xmlns="http://schemas.openxmlformats.org/package/2006/relationships"><Relationship Id="rId3" Type="http://schemas.openxmlformats.org/officeDocument/2006/relationships/image" Target="../media/image549.gif"/><Relationship Id="rId2" Type="http://schemas.openxmlformats.org/officeDocument/2006/relationships/image" Target="../media/image548.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image" Target="../media/image550.png"/><Relationship Id="rId1" Type="http://schemas.openxmlformats.org/officeDocument/2006/relationships/slideLayout" Target="../slideLayouts/slideLayout7.xml"/><Relationship Id="rId4" Type="http://schemas.openxmlformats.org/officeDocument/2006/relationships/image" Target="../media/image552.png"/></Relationships>
</file>

<file path=ppt/slides/_rels/slide164.xml.rels><?xml version="1.0" encoding="UTF-8" standalone="yes"?>
<Relationships xmlns="http://schemas.openxmlformats.org/package/2006/relationships"><Relationship Id="rId3" Type="http://schemas.openxmlformats.org/officeDocument/2006/relationships/image" Target="../media/image554.png"/><Relationship Id="rId2" Type="http://schemas.openxmlformats.org/officeDocument/2006/relationships/image" Target="../media/image553.png"/><Relationship Id="rId1" Type="http://schemas.openxmlformats.org/officeDocument/2006/relationships/slideLayout" Target="../slideLayouts/slideLayout7.xml"/><Relationship Id="rId4" Type="http://schemas.openxmlformats.org/officeDocument/2006/relationships/image" Target="../media/image555.png"/></Relationships>
</file>

<file path=ppt/slides/_rels/slide165.xml.rels><?xml version="1.0" encoding="UTF-8" standalone="yes"?>
<Relationships xmlns="http://schemas.openxmlformats.org/package/2006/relationships"><Relationship Id="rId3" Type="http://schemas.openxmlformats.org/officeDocument/2006/relationships/image" Target="../media/image557.png"/><Relationship Id="rId2" Type="http://schemas.openxmlformats.org/officeDocument/2006/relationships/slideLayout" Target="../slideLayouts/slideLayout7.xml"/><Relationship Id="rId1" Type="http://schemas.openxmlformats.org/officeDocument/2006/relationships/vmlDrawing" Target="../drawings/vmlDrawing101.vml"/><Relationship Id="rId5" Type="http://schemas.openxmlformats.org/officeDocument/2006/relationships/image" Target="../media/image556.wmf"/><Relationship Id="rId4" Type="http://schemas.openxmlformats.org/officeDocument/2006/relationships/oleObject" Target="../embeddings/oleObject318.bin"/></Relationships>
</file>

<file path=ppt/slides/_rels/slide166.xml.rels><?xml version="1.0" encoding="UTF-8" standalone="yes"?>
<Relationships xmlns="http://schemas.openxmlformats.org/package/2006/relationships"><Relationship Id="rId3" Type="http://schemas.openxmlformats.org/officeDocument/2006/relationships/image" Target="../media/image559.png"/><Relationship Id="rId2" Type="http://schemas.openxmlformats.org/officeDocument/2006/relationships/image" Target="../media/image558.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8" Type="http://schemas.openxmlformats.org/officeDocument/2006/relationships/image" Target="../media/image566.png"/><Relationship Id="rId3" Type="http://schemas.openxmlformats.org/officeDocument/2006/relationships/image" Target="../media/image561.png"/><Relationship Id="rId7" Type="http://schemas.openxmlformats.org/officeDocument/2006/relationships/image" Target="../media/image565.png"/><Relationship Id="rId2" Type="http://schemas.openxmlformats.org/officeDocument/2006/relationships/image" Target="../media/image560.png"/><Relationship Id="rId1" Type="http://schemas.openxmlformats.org/officeDocument/2006/relationships/slideLayout" Target="../slideLayouts/slideLayout7.xml"/><Relationship Id="rId6" Type="http://schemas.openxmlformats.org/officeDocument/2006/relationships/image" Target="../media/image564.png"/><Relationship Id="rId5" Type="http://schemas.openxmlformats.org/officeDocument/2006/relationships/image" Target="../media/image563.png"/><Relationship Id="rId4" Type="http://schemas.openxmlformats.org/officeDocument/2006/relationships/image" Target="../media/image562.png"/></Relationships>
</file>

<file path=ppt/slides/_rels/slide168.xml.rels><?xml version="1.0" encoding="UTF-8" standalone="yes"?>
<Relationships xmlns="http://schemas.openxmlformats.org/package/2006/relationships"><Relationship Id="rId2" Type="http://schemas.openxmlformats.org/officeDocument/2006/relationships/image" Target="../media/image567.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56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0.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569.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571.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572.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574.png"/><Relationship Id="rId2" Type="http://schemas.openxmlformats.org/officeDocument/2006/relationships/image" Target="../media/image573.png"/><Relationship Id="rId1" Type="http://schemas.openxmlformats.org/officeDocument/2006/relationships/slideLayout" Target="../slideLayouts/slideLayout7.xml"/><Relationship Id="rId5" Type="http://schemas.openxmlformats.org/officeDocument/2006/relationships/image" Target="../media/image576.png"/><Relationship Id="rId4" Type="http://schemas.openxmlformats.org/officeDocument/2006/relationships/image" Target="../media/image575.png"/></Relationships>
</file>

<file path=ppt/slides/_rels/slide174.xml.rels><?xml version="1.0" encoding="UTF-8" standalone="yes"?>
<Relationships xmlns="http://schemas.openxmlformats.org/package/2006/relationships"><Relationship Id="rId3" Type="http://schemas.openxmlformats.org/officeDocument/2006/relationships/image" Target="../media/image578.png"/><Relationship Id="rId2" Type="http://schemas.openxmlformats.org/officeDocument/2006/relationships/image" Target="../media/image577.png"/><Relationship Id="rId1" Type="http://schemas.openxmlformats.org/officeDocument/2006/relationships/slideLayout" Target="../slideLayouts/slideLayout7.xml"/><Relationship Id="rId4" Type="http://schemas.openxmlformats.org/officeDocument/2006/relationships/image" Target="../media/image579.png"/></Relationships>
</file>

<file path=ppt/slides/_rels/slide175.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image" Target="../media/image580.png"/><Relationship Id="rId1" Type="http://schemas.openxmlformats.org/officeDocument/2006/relationships/slideLayout" Target="../slideLayouts/slideLayout7.xml"/><Relationship Id="rId5" Type="http://schemas.openxmlformats.org/officeDocument/2006/relationships/image" Target="../media/image583.png"/><Relationship Id="rId4" Type="http://schemas.openxmlformats.org/officeDocument/2006/relationships/image" Target="../media/image582.png"/></Relationships>
</file>

<file path=ppt/slides/_rels/slide176.xml.rels><?xml version="1.0" encoding="UTF-8" standalone="yes"?>
<Relationships xmlns="http://schemas.openxmlformats.org/package/2006/relationships"><Relationship Id="rId2" Type="http://schemas.openxmlformats.org/officeDocument/2006/relationships/image" Target="../media/image584.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586.png"/><Relationship Id="rId2" Type="http://schemas.openxmlformats.org/officeDocument/2006/relationships/image" Target="../media/image585.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587.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58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49.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2.bin"/><Relationship Id="rId5" Type="http://schemas.openxmlformats.org/officeDocument/2006/relationships/image" Target="../media/image52.emf"/><Relationship Id="rId4" Type="http://schemas.openxmlformats.org/officeDocument/2006/relationships/image" Target="../media/image51.emf"/></Relationships>
</file>

<file path=ppt/slides/_rels/slide180.xml.rels><?xml version="1.0" encoding="UTF-8" standalone="yes"?>
<Relationships xmlns="http://schemas.openxmlformats.org/package/2006/relationships"><Relationship Id="rId2" Type="http://schemas.openxmlformats.org/officeDocument/2006/relationships/image" Target="../media/image589.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591.png"/><Relationship Id="rId2" Type="http://schemas.openxmlformats.org/officeDocument/2006/relationships/image" Target="../media/image590.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593.png"/><Relationship Id="rId2" Type="http://schemas.openxmlformats.org/officeDocument/2006/relationships/image" Target="../media/image592.png"/><Relationship Id="rId1" Type="http://schemas.openxmlformats.org/officeDocument/2006/relationships/slideLayout" Target="../slideLayouts/slideLayout7.xml"/><Relationship Id="rId5" Type="http://schemas.openxmlformats.org/officeDocument/2006/relationships/image" Target="../media/image595.png"/><Relationship Id="rId4" Type="http://schemas.openxmlformats.org/officeDocument/2006/relationships/image" Target="../media/image594.png"/></Relationships>
</file>

<file path=ppt/slides/_rels/slide183.xml.rels><?xml version="1.0" encoding="UTF-8" standalone="yes"?>
<Relationships xmlns="http://schemas.openxmlformats.org/package/2006/relationships"><Relationship Id="rId3" Type="http://schemas.openxmlformats.org/officeDocument/2006/relationships/image" Target="../media/image597.png"/><Relationship Id="rId2" Type="http://schemas.openxmlformats.org/officeDocument/2006/relationships/image" Target="../media/image596.png"/><Relationship Id="rId1" Type="http://schemas.openxmlformats.org/officeDocument/2006/relationships/slideLayout" Target="../slideLayouts/slideLayout7.xml"/><Relationship Id="rId4" Type="http://schemas.openxmlformats.org/officeDocument/2006/relationships/image" Target="../media/image598.png"/></Relationships>
</file>

<file path=ppt/slides/_rels/slide184.xml.rels><?xml version="1.0" encoding="UTF-8" standalone="yes"?>
<Relationships xmlns="http://schemas.openxmlformats.org/package/2006/relationships"><Relationship Id="rId3" Type="http://schemas.openxmlformats.org/officeDocument/2006/relationships/image" Target="../media/image600.png"/><Relationship Id="rId7" Type="http://schemas.openxmlformats.org/officeDocument/2006/relationships/image" Target="../media/image604.png"/><Relationship Id="rId2" Type="http://schemas.openxmlformats.org/officeDocument/2006/relationships/image" Target="../media/image599.png"/><Relationship Id="rId1" Type="http://schemas.openxmlformats.org/officeDocument/2006/relationships/slideLayout" Target="../slideLayouts/slideLayout7.xml"/><Relationship Id="rId6" Type="http://schemas.openxmlformats.org/officeDocument/2006/relationships/image" Target="../media/image603.png"/><Relationship Id="rId5" Type="http://schemas.openxmlformats.org/officeDocument/2006/relationships/image" Target="../media/image602.png"/><Relationship Id="rId4" Type="http://schemas.openxmlformats.org/officeDocument/2006/relationships/image" Target="../media/image601.png"/></Relationships>
</file>

<file path=ppt/slides/_rels/slide185.xml.rels><?xml version="1.0" encoding="UTF-8" standalone="yes"?>
<Relationships xmlns="http://schemas.openxmlformats.org/package/2006/relationships"><Relationship Id="rId3" Type="http://schemas.openxmlformats.org/officeDocument/2006/relationships/image" Target="../media/image606.png"/><Relationship Id="rId2" Type="http://schemas.openxmlformats.org/officeDocument/2006/relationships/image" Target="../media/image605.png"/><Relationship Id="rId1" Type="http://schemas.openxmlformats.org/officeDocument/2006/relationships/slideLayout" Target="../slideLayouts/slideLayout7.xml"/><Relationship Id="rId5" Type="http://schemas.openxmlformats.org/officeDocument/2006/relationships/image" Target="../media/image608.png"/><Relationship Id="rId4" Type="http://schemas.openxmlformats.org/officeDocument/2006/relationships/image" Target="../media/image607.png"/></Relationships>
</file>

<file path=ppt/slides/_rels/slide186.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09.png"/><Relationship Id="rId1" Type="http://schemas.openxmlformats.org/officeDocument/2006/relationships/slideLayout" Target="../slideLayouts/slideLayout7.xml"/><Relationship Id="rId4" Type="http://schemas.openxmlformats.org/officeDocument/2006/relationships/image" Target="../media/image611.png"/></Relationships>
</file>

<file path=ppt/slides/_rels/slide187.xml.rels><?xml version="1.0" encoding="UTF-8" standalone="yes"?>
<Relationships xmlns="http://schemas.openxmlformats.org/package/2006/relationships"><Relationship Id="rId3" Type="http://schemas.openxmlformats.org/officeDocument/2006/relationships/image" Target="../media/image613.png"/><Relationship Id="rId2" Type="http://schemas.openxmlformats.org/officeDocument/2006/relationships/image" Target="../media/image612.png"/><Relationship Id="rId1" Type="http://schemas.openxmlformats.org/officeDocument/2006/relationships/slideLayout" Target="../slideLayouts/slideLayout7.xml"/><Relationship Id="rId4" Type="http://schemas.openxmlformats.org/officeDocument/2006/relationships/image" Target="../media/image614.png"/></Relationships>
</file>

<file path=ppt/slides/_rels/slide188.xml.rels><?xml version="1.0" encoding="UTF-8" standalone="yes"?>
<Relationships xmlns="http://schemas.openxmlformats.org/package/2006/relationships"><Relationship Id="rId2" Type="http://schemas.openxmlformats.org/officeDocument/2006/relationships/image" Target="../media/image615.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617.png"/><Relationship Id="rId2" Type="http://schemas.openxmlformats.org/officeDocument/2006/relationships/slideLayout" Target="../slideLayouts/slideLayout7.xml"/><Relationship Id="rId1" Type="http://schemas.openxmlformats.org/officeDocument/2006/relationships/vmlDrawing" Target="../drawings/vmlDrawing102.vml"/><Relationship Id="rId6" Type="http://schemas.openxmlformats.org/officeDocument/2006/relationships/image" Target="../media/image616.wmf"/><Relationship Id="rId5" Type="http://schemas.openxmlformats.org/officeDocument/2006/relationships/oleObject" Target="../embeddings/oleObject319.bin"/><Relationship Id="rId4" Type="http://schemas.openxmlformats.org/officeDocument/2006/relationships/image" Target="../media/image618.png"/></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619.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8" Type="http://schemas.openxmlformats.org/officeDocument/2006/relationships/image" Target="../media/image622.wmf"/><Relationship Id="rId3" Type="http://schemas.openxmlformats.org/officeDocument/2006/relationships/oleObject" Target="../embeddings/oleObject320.bin"/><Relationship Id="rId7" Type="http://schemas.openxmlformats.org/officeDocument/2006/relationships/oleObject" Target="../embeddings/oleObject322.bin"/><Relationship Id="rId2" Type="http://schemas.openxmlformats.org/officeDocument/2006/relationships/slideLayout" Target="../slideLayouts/slideLayout7.xml"/><Relationship Id="rId1" Type="http://schemas.openxmlformats.org/officeDocument/2006/relationships/vmlDrawing" Target="../drawings/vmlDrawing103.vml"/><Relationship Id="rId6" Type="http://schemas.openxmlformats.org/officeDocument/2006/relationships/image" Target="../media/image621.wmf"/><Relationship Id="rId5" Type="http://schemas.openxmlformats.org/officeDocument/2006/relationships/oleObject" Target="../embeddings/oleObject321.bin"/><Relationship Id="rId10" Type="http://schemas.openxmlformats.org/officeDocument/2006/relationships/image" Target="../media/image623.wmf"/><Relationship Id="rId4" Type="http://schemas.openxmlformats.org/officeDocument/2006/relationships/image" Target="../media/image620.wmf"/><Relationship Id="rId9" Type="http://schemas.openxmlformats.org/officeDocument/2006/relationships/oleObject" Target="../embeddings/oleObject323.bin"/></Relationships>
</file>

<file path=ppt/slides/_rels/slide192.xml.rels><?xml version="1.0" encoding="UTF-8" standalone="yes"?>
<Relationships xmlns="http://schemas.openxmlformats.org/package/2006/relationships"><Relationship Id="rId8" Type="http://schemas.openxmlformats.org/officeDocument/2006/relationships/image" Target="../media/image626.wmf"/><Relationship Id="rId3" Type="http://schemas.openxmlformats.org/officeDocument/2006/relationships/oleObject" Target="../embeddings/oleObject324.bin"/><Relationship Id="rId7" Type="http://schemas.openxmlformats.org/officeDocument/2006/relationships/oleObject" Target="../embeddings/oleObject326.bin"/><Relationship Id="rId2" Type="http://schemas.openxmlformats.org/officeDocument/2006/relationships/slideLayout" Target="../slideLayouts/slideLayout7.xml"/><Relationship Id="rId1" Type="http://schemas.openxmlformats.org/officeDocument/2006/relationships/vmlDrawing" Target="../drawings/vmlDrawing104.vml"/><Relationship Id="rId6" Type="http://schemas.openxmlformats.org/officeDocument/2006/relationships/image" Target="../media/image625.wmf"/><Relationship Id="rId5" Type="http://schemas.openxmlformats.org/officeDocument/2006/relationships/oleObject" Target="../embeddings/oleObject325.bin"/><Relationship Id="rId4" Type="http://schemas.openxmlformats.org/officeDocument/2006/relationships/image" Target="../media/image624.wmf"/></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327.bin"/><Relationship Id="rId2" Type="http://schemas.openxmlformats.org/officeDocument/2006/relationships/slideLayout" Target="../slideLayouts/slideLayout7.xml"/><Relationship Id="rId1" Type="http://schemas.openxmlformats.org/officeDocument/2006/relationships/vmlDrawing" Target="../drawings/vmlDrawing105.vml"/><Relationship Id="rId6" Type="http://schemas.openxmlformats.org/officeDocument/2006/relationships/image" Target="../media/image628.wmf"/><Relationship Id="rId5" Type="http://schemas.openxmlformats.org/officeDocument/2006/relationships/oleObject" Target="../embeddings/oleObject328.bin"/><Relationship Id="rId4" Type="http://schemas.openxmlformats.org/officeDocument/2006/relationships/image" Target="../media/image627.wmf"/></Relationships>
</file>

<file path=ppt/slides/_rels/slide194.xml.rels><?xml version="1.0" encoding="UTF-8" standalone="yes"?>
<Relationships xmlns="http://schemas.openxmlformats.org/package/2006/relationships"><Relationship Id="rId8" Type="http://schemas.openxmlformats.org/officeDocument/2006/relationships/image" Target="../media/image631.wmf"/><Relationship Id="rId3" Type="http://schemas.openxmlformats.org/officeDocument/2006/relationships/oleObject" Target="../embeddings/oleObject329.bin"/><Relationship Id="rId7" Type="http://schemas.openxmlformats.org/officeDocument/2006/relationships/oleObject" Target="../embeddings/oleObject331.bin"/><Relationship Id="rId2" Type="http://schemas.openxmlformats.org/officeDocument/2006/relationships/slideLayout" Target="../slideLayouts/slideLayout7.xml"/><Relationship Id="rId1" Type="http://schemas.openxmlformats.org/officeDocument/2006/relationships/vmlDrawing" Target="../drawings/vmlDrawing106.vml"/><Relationship Id="rId6" Type="http://schemas.openxmlformats.org/officeDocument/2006/relationships/image" Target="../media/image630.wmf"/><Relationship Id="rId5" Type="http://schemas.openxmlformats.org/officeDocument/2006/relationships/oleObject" Target="../embeddings/oleObject330.bin"/><Relationship Id="rId4" Type="http://schemas.openxmlformats.org/officeDocument/2006/relationships/image" Target="../media/image629.wmf"/></Relationships>
</file>

<file path=ppt/slides/_rels/slide195.xml.rels><?xml version="1.0" encoding="UTF-8" standalone="yes"?>
<Relationships xmlns="http://schemas.openxmlformats.org/package/2006/relationships"><Relationship Id="rId8" Type="http://schemas.openxmlformats.org/officeDocument/2006/relationships/oleObject" Target="../embeddings/oleObject334.bin"/><Relationship Id="rId3" Type="http://schemas.openxmlformats.org/officeDocument/2006/relationships/image" Target="../media/image635.png"/><Relationship Id="rId7" Type="http://schemas.openxmlformats.org/officeDocument/2006/relationships/image" Target="../media/image633.wmf"/><Relationship Id="rId2" Type="http://schemas.openxmlformats.org/officeDocument/2006/relationships/slideLayout" Target="../slideLayouts/slideLayout7.xml"/><Relationship Id="rId1" Type="http://schemas.openxmlformats.org/officeDocument/2006/relationships/vmlDrawing" Target="../drawings/vmlDrawing107.vml"/><Relationship Id="rId6" Type="http://schemas.openxmlformats.org/officeDocument/2006/relationships/oleObject" Target="../embeddings/oleObject333.bin"/><Relationship Id="rId5" Type="http://schemas.openxmlformats.org/officeDocument/2006/relationships/image" Target="../media/image632.wmf"/><Relationship Id="rId4" Type="http://schemas.openxmlformats.org/officeDocument/2006/relationships/oleObject" Target="../embeddings/oleObject332.bin"/><Relationship Id="rId9" Type="http://schemas.openxmlformats.org/officeDocument/2006/relationships/image" Target="../media/image634.wmf"/></Relationships>
</file>

<file path=ppt/slides/_rels/slide196.xml.rels><?xml version="1.0" encoding="UTF-8" standalone="yes"?>
<Relationships xmlns="http://schemas.openxmlformats.org/package/2006/relationships"><Relationship Id="rId8" Type="http://schemas.openxmlformats.org/officeDocument/2006/relationships/image" Target="../media/image638.wmf"/><Relationship Id="rId3" Type="http://schemas.openxmlformats.org/officeDocument/2006/relationships/oleObject" Target="../embeddings/oleObject335.bin"/><Relationship Id="rId7" Type="http://schemas.openxmlformats.org/officeDocument/2006/relationships/oleObject" Target="../embeddings/oleObject337.bin"/><Relationship Id="rId2" Type="http://schemas.openxmlformats.org/officeDocument/2006/relationships/slideLayout" Target="../slideLayouts/slideLayout7.xml"/><Relationship Id="rId1" Type="http://schemas.openxmlformats.org/officeDocument/2006/relationships/vmlDrawing" Target="../drawings/vmlDrawing108.vml"/><Relationship Id="rId6" Type="http://schemas.openxmlformats.org/officeDocument/2006/relationships/image" Target="../media/image637.wmf"/><Relationship Id="rId5" Type="http://schemas.openxmlformats.org/officeDocument/2006/relationships/oleObject" Target="../embeddings/oleObject336.bin"/><Relationship Id="rId4" Type="http://schemas.openxmlformats.org/officeDocument/2006/relationships/image" Target="../media/image636.wmf"/></Relationships>
</file>

<file path=ppt/slides/_rels/slide197.xml.rels><?xml version="1.0" encoding="UTF-8" standalone="yes"?>
<Relationships xmlns="http://schemas.openxmlformats.org/package/2006/relationships"><Relationship Id="rId8" Type="http://schemas.openxmlformats.org/officeDocument/2006/relationships/image" Target="../media/image6330.png"/><Relationship Id="rId3" Type="http://schemas.openxmlformats.org/officeDocument/2006/relationships/image" Target="../media/image640.png"/><Relationship Id="rId7" Type="http://schemas.openxmlformats.org/officeDocument/2006/relationships/image" Target="../media/image642.jpeg"/><Relationship Id="rId12" Type="http://schemas.openxmlformats.org/officeDocument/2006/relationships/image" Target="../media/image637.png"/><Relationship Id="rId2" Type="http://schemas.openxmlformats.org/officeDocument/2006/relationships/slideLayout" Target="../slideLayouts/slideLayout7.xml"/><Relationship Id="rId1" Type="http://schemas.openxmlformats.org/officeDocument/2006/relationships/vmlDrawing" Target="../drawings/vmlDrawing109.vml"/><Relationship Id="rId6" Type="http://schemas.openxmlformats.org/officeDocument/2006/relationships/image" Target="../media/image641.png"/><Relationship Id="rId11" Type="http://schemas.openxmlformats.org/officeDocument/2006/relationships/image" Target="../media/image6360.png"/><Relationship Id="rId5" Type="http://schemas.openxmlformats.org/officeDocument/2006/relationships/image" Target="../media/image639.wmf"/><Relationship Id="rId10" Type="http://schemas.openxmlformats.org/officeDocument/2006/relationships/image" Target="../media/image643.png"/><Relationship Id="rId4" Type="http://schemas.openxmlformats.org/officeDocument/2006/relationships/oleObject" Target="../embeddings/oleObject338.bin"/><Relationship Id="rId9" Type="http://schemas.openxmlformats.org/officeDocument/2006/relationships/image" Target="../media/image6340.png"/></Relationships>
</file>

<file path=ppt/slides/_rels/slide198.xml.rels><?xml version="1.0" encoding="UTF-8" standalone="yes"?>
<Relationships xmlns="http://schemas.openxmlformats.org/package/2006/relationships"><Relationship Id="rId3" Type="http://schemas.openxmlformats.org/officeDocument/2006/relationships/image" Target="../media/image635.png"/><Relationship Id="rId7" Type="http://schemas.openxmlformats.org/officeDocument/2006/relationships/image" Target="../media/image644.wmf"/><Relationship Id="rId2" Type="http://schemas.openxmlformats.org/officeDocument/2006/relationships/slideLayout" Target="../slideLayouts/slideLayout7.xml"/><Relationship Id="rId1" Type="http://schemas.openxmlformats.org/officeDocument/2006/relationships/vmlDrawing" Target="../drawings/vmlDrawing110.vml"/><Relationship Id="rId6" Type="http://schemas.openxmlformats.org/officeDocument/2006/relationships/oleObject" Target="../embeddings/oleObject340.bin"/><Relationship Id="rId5" Type="http://schemas.openxmlformats.org/officeDocument/2006/relationships/image" Target="../media/image308.wmf"/><Relationship Id="rId4" Type="http://schemas.openxmlformats.org/officeDocument/2006/relationships/oleObject" Target="../embeddings/oleObject339.bin"/></Relationships>
</file>

<file path=ppt/slides/_rels/slide199.xml.rels><?xml version="1.0" encoding="UTF-8" standalone="yes"?>
<Relationships xmlns="http://schemas.openxmlformats.org/package/2006/relationships"><Relationship Id="rId8" Type="http://schemas.openxmlformats.org/officeDocument/2006/relationships/image" Target="../media/image647.wmf"/><Relationship Id="rId3" Type="http://schemas.openxmlformats.org/officeDocument/2006/relationships/oleObject" Target="../embeddings/oleObject341.bin"/><Relationship Id="rId7" Type="http://schemas.openxmlformats.org/officeDocument/2006/relationships/oleObject" Target="../embeddings/oleObject343.bin"/><Relationship Id="rId2" Type="http://schemas.openxmlformats.org/officeDocument/2006/relationships/slideLayout" Target="../slideLayouts/slideLayout7.xml"/><Relationship Id="rId1" Type="http://schemas.openxmlformats.org/officeDocument/2006/relationships/vmlDrawing" Target="../drawings/vmlDrawing111.vml"/><Relationship Id="rId6" Type="http://schemas.openxmlformats.org/officeDocument/2006/relationships/image" Target="../media/image646.wmf"/><Relationship Id="rId5" Type="http://schemas.openxmlformats.org/officeDocument/2006/relationships/oleObject" Target="../embeddings/oleObject342.bin"/><Relationship Id="rId10" Type="http://schemas.openxmlformats.org/officeDocument/2006/relationships/image" Target="../media/image648.wmf"/><Relationship Id="rId4" Type="http://schemas.openxmlformats.org/officeDocument/2006/relationships/image" Target="../media/image645.wmf"/><Relationship Id="rId9" Type="http://schemas.openxmlformats.org/officeDocument/2006/relationships/oleObject" Target="../embeddings/oleObject344.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57.wmf"/><Relationship Id="rId3" Type="http://schemas.openxmlformats.org/officeDocument/2006/relationships/oleObject" Target="../embeddings/oleObject33.bin"/><Relationship Id="rId7" Type="http://schemas.openxmlformats.org/officeDocument/2006/relationships/image" Target="../media/image54.wmf"/><Relationship Id="rId12"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34.bin"/><Relationship Id="rId11" Type="http://schemas.openxmlformats.org/officeDocument/2006/relationships/image" Target="../media/image56.wmf"/><Relationship Id="rId5" Type="http://schemas.openxmlformats.org/officeDocument/2006/relationships/image" Target="../media/image58.png"/><Relationship Id="rId10" Type="http://schemas.openxmlformats.org/officeDocument/2006/relationships/oleObject" Target="../embeddings/oleObject36.bin"/><Relationship Id="rId4" Type="http://schemas.openxmlformats.org/officeDocument/2006/relationships/image" Target="../media/image53.wmf"/><Relationship Id="rId9" Type="http://schemas.openxmlformats.org/officeDocument/2006/relationships/image" Target="../media/image55.wmf"/></Relationships>
</file>

<file path=ppt/slides/_rels/slide200.xml.rels><?xml version="1.0" encoding="UTF-8" standalone="yes"?>
<Relationships xmlns="http://schemas.openxmlformats.org/package/2006/relationships"><Relationship Id="rId8" Type="http://schemas.openxmlformats.org/officeDocument/2006/relationships/image" Target="../media/image6470.png"/><Relationship Id="rId3" Type="http://schemas.openxmlformats.org/officeDocument/2006/relationships/image" Target="../media/image650.png"/><Relationship Id="rId7" Type="http://schemas.openxmlformats.org/officeDocument/2006/relationships/image" Target="../media/image652.jpeg"/><Relationship Id="rId12" Type="http://schemas.openxmlformats.org/officeDocument/2006/relationships/image" Target="../media/image6510.png"/><Relationship Id="rId2" Type="http://schemas.openxmlformats.org/officeDocument/2006/relationships/slideLayout" Target="../slideLayouts/slideLayout7.xml"/><Relationship Id="rId1" Type="http://schemas.openxmlformats.org/officeDocument/2006/relationships/vmlDrawing" Target="../drawings/vmlDrawing112.vml"/><Relationship Id="rId6" Type="http://schemas.openxmlformats.org/officeDocument/2006/relationships/image" Target="../media/image649.wmf"/><Relationship Id="rId11" Type="http://schemas.openxmlformats.org/officeDocument/2006/relationships/image" Target="../media/image6500.png"/><Relationship Id="rId5" Type="http://schemas.openxmlformats.org/officeDocument/2006/relationships/oleObject" Target="../embeddings/oleObject345.bin"/><Relationship Id="rId10" Type="http://schemas.openxmlformats.org/officeDocument/2006/relationships/image" Target="../media/image653.jpeg"/><Relationship Id="rId4" Type="http://schemas.openxmlformats.org/officeDocument/2006/relationships/image" Target="../media/image651.png"/><Relationship Id="rId9" Type="http://schemas.openxmlformats.org/officeDocument/2006/relationships/image" Target="../media/image648.png"/></Relationships>
</file>

<file path=ppt/slides/_rels/slide201.xml.rels><?xml version="1.0" encoding="UTF-8" standalone="yes"?>
<Relationships xmlns="http://schemas.openxmlformats.org/package/2006/relationships"><Relationship Id="rId3" Type="http://schemas.openxmlformats.org/officeDocument/2006/relationships/image" Target="../media/image635.png"/><Relationship Id="rId2" Type="http://schemas.openxmlformats.org/officeDocument/2006/relationships/slideLayout" Target="../slideLayouts/slideLayout7.xml"/><Relationship Id="rId1" Type="http://schemas.openxmlformats.org/officeDocument/2006/relationships/vmlDrawing" Target="../drawings/vmlDrawing113.vml"/><Relationship Id="rId5" Type="http://schemas.openxmlformats.org/officeDocument/2006/relationships/image" Target="../media/image654.wmf"/><Relationship Id="rId4" Type="http://schemas.openxmlformats.org/officeDocument/2006/relationships/oleObject" Target="../embeddings/oleObject346.bin"/></Relationships>
</file>

<file path=ppt/slides/_rels/slide202.xml.rels><?xml version="1.0" encoding="UTF-8" standalone="yes"?>
<Relationships xmlns="http://schemas.openxmlformats.org/package/2006/relationships"><Relationship Id="rId3" Type="http://schemas.openxmlformats.org/officeDocument/2006/relationships/image" Target="../media/image656.jpeg"/><Relationship Id="rId2" Type="http://schemas.openxmlformats.org/officeDocument/2006/relationships/image" Target="../media/image655.jpeg"/><Relationship Id="rId1" Type="http://schemas.openxmlformats.org/officeDocument/2006/relationships/slideLayout" Target="../slideLayouts/slideLayout7.xml"/><Relationship Id="rId4" Type="http://schemas.openxmlformats.org/officeDocument/2006/relationships/image" Target="../media/image657.jpeg"/></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347.bin"/><Relationship Id="rId2" Type="http://schemas.openxmlformats.org/officeDocument/2006/relationships/slideLayout" Target="../slideLayouts/slideLayout7.xml"/><Relationship Id="rId1" Type="http://schemas.openxmlformats.org/officeDocument/2006/relationships/vmlDrawing" Target="../drawings/vmlDrawing114.vml"/><Relationship Id="rId4" Type="http://schemas.openxmlformats.org/officeDocument/2006/relationships/image" Target="../media/image658.wmf"/></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348.bin"/><Relationship Id="rId2" Type="http://schemas.openxmlformats.org/officeDocument/2006/relationships/slideLayout" Target="../slideLayouts/slideLayout7.xml"/><Relationship Id="rId1" Type="http://schemas.openxmlformats.org/officeDocument/2006/relationships/vmlDrawing" Target="../drawings/vmlDrawing115.vml"/><Relationship Id="rId6" Type="http://schemas.openxmlformats.org/officeDocument/2006/relationships/image" Target="../media/image660.wmf"/><Relationship Id="rId5" Type="http://schemas.openxmlformats.org/officeDocument/2006/relationships/oleObject" Target="../embeddings/oleObject349.bin"/><Relationship Id="rId4" Type="http://schemas.openxmlformats.org/officeDocument/2006/relationships/image" Target="../media/image659.wmf"/></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350.bin"/><Relationship Id="rId2" Type="http://schemas.openxmlformats.org/officeDocument/2006/relationships/slideLayout" Target="../slideLayouts/slideLayout7.xml"/><Relationship Id="rId1" Type="http://schemas.openxmlformats.org/officeDocument/2006/relationships/vmlDrawing" Target="../drawings/vmlDrawing116.vml"/><Relationship Id="rId4" Type="http://schemas.openxmlformats.org/officeDocument/2006/relationships/image" Target="../media/image661.wmf"/></Relationships>
</file>

<file path=ppt/slides/_rels/slide206.xml.rels><?xml version="1.0" encoding="UTF-8" standalone="yes"?>
<Relationships xmlns="http://schemas.openxmlformats.org/package/2006/relationships"><Relationship Id="rId2" Type="http://schemas.openxmlformats.org/officeDocument/2006/relationships/image" Target="../media/image662.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664.png"/><Relationship Id="rId2" Type="http://schemas.openxmlformats.org/officeDocument/2006/relationships/image" Target="../media/image663.png"/><Relationship Id="rId1" Type="http://schemas.openxmlformats.org/officeDocument/2006/relationships/slideLayout" Target="../slideLayouts/slideLayout7.xml"/><Relationship Id="rId4" Type="http://schemas.openxmlformats.org/officeDocument/2006/relationships/image" Target="../media/image665.png"/></Relationships>
</file>

<file path=ppt/slides/_rels/slide208.xml.rels><?xml version="1.0" encoding="UTF-8" standalone="yes"?>
<Relationships xmlns="http://schemas.openxmlformats.org/package/2006/relationships"><Relationship Id="rId8" Type="http://schemas.openxmlformats.org/officeDocument/2006/relationships/image" Target="../media/image668.wmf"/><Relationship Id="rId3" Type="http://schemas.openxmlformats.org/officeDocument/2006/relationships/oleObject" Target="../embeddings/oleObject351.bin"/><Relationship Id="rId7" Type="http://schemas.openxmlformats.org/officeDocument/2006/relationships/oleObject" Target="../embeddings/oleObject353.bin"/><Relationship Id="rId2" Type="http://schemas.openxmlformats.org/officeDocument/2006/relationships/slideLayout" Target="../slideLayouts/slideLayout7.xml"/><Relationship Id="rId1" Type="http://schemas.openxmlformats.org/officeDocument/2006/relationships/vmlDrawing" Target="../drawings/vmlDrawing117.vml"/><Relationship Id="rId6" Type="http://schemas.openxmlformats.org/officeDocument/2006/relationships/image" Target="../media/image667.wmf"/><Relationship Id="rId5" Type="http://schemas.openxmlformats.org/officeDocument/2006/relationships/oleObject" Target="../embeddings/oleObject352.bin"/><Relationship Id="rId4" Type="http://schemas.openxmlformats.org/officeDocument/2006/relationships/image" Target="../media/image666.wmf"/></Relationships>
</file>

<file path=ppt/slides/_rels/slide209.xml.rels><?xml version="1.0" encoding="UTF-8" standalone="yes"?>
<Relationships xmlns="http://schemas.openxmlformats.org/package/2006/relationships"><Relationship Id="rId8" Type="http://schemas.openxmlformats.org/officeDocument/2006/relationships/image" Target="../media/image671.wmf"/><Relationship Id="rId3" Type="http://schemas.openxmlformats.org/officeDocument/2006/relationships/oleObject" Target="../embeddings/oleObject354.bin"/><Relationship Id="rId7" Type="http://schemas.openxmlformats.org/officeDocument/2006/relationships/oleObject" Target="../embeddings/oleObject356.bin"/><Relationship Id="rId2" Type="http://schemas.openxmlformats.org/officeDocument/2006/relationships/slideLayout" Target="../slideLayouts/slideLayout7.xml"/><Relationship Id="rId1" Type="http://schemas.openxmlformats.org/officeDocument/2006/relationships/vmlDrawing" Target="../drawings/vmlDrawing118.vml"/><Relationship Id="rId6" Type="http://schemas.openxmlformats.org/officeDocument/2006/relationships/image" Target="../media/image670.wmf"/><Relationship Id="rId5" Type="http://schemas.openxmlformats.org/officeDocument/2006/relationships/oleObject" Target="../embeddings/oleObject355.bin"/><Relationship Id="rId4" Type="http://schemas.openxmlformats.org/officeDocument/2006/relationships/image" Target="../media/image669.wmf"/></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38.bin"/><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60.wmf"/><Relationship Id="rId5" Type="http://schemas.openxmlformats.org/officeDocument/2006/relationships/oleObject" Target="../embeddings/oleObject39.bin"/><Relationship Id="rId10" Type="http://schemas.openxmlformats.org/officeDocument/2006/relationships/image" Target="../media/image61.wmf"/><Relationship Id="rId4" Type="http://schemas.openxmlformats.org/officeDocument/2006/relationships/image" Target="../media/image59.wmf"/><Relationship Id="rId9" Type="http://schemas.openxmlformats.org/officeDocument/2006/relationships/oleObject" Target="../embeddings/oleObject40.bin"/></Relationships>
</file>

<file path=ppt/slides/_rels/slide210.xml.rels><?xml version="1.0" encoding="UTF-8" standalone="yes"?>
<Relationships xmlns="http://schemas.openxmlformats.org/package/2006/relationships"><Relationship Id="rId3" Type="http://schemas.openxmlformats.org/officeDocument/2006/relationships/oleObject" Target="../embeddings/oleObject357.bin"/><Relationship Id="rId2" Type="http://schemas.openxmlformats.org/officeDocument/2006/relationships/slideLayout" Target="../slideLayouts/slideLayout7.xml"/><Relationship Id="rId1" Type="http://schemas.openxmlformats.org/officeDocument/2006/relationships/vmlDrawing" Target="../drawings/vmlDrawing119.vml"/><Relationship Id="rId4" Type="http://schemas.openxmlformats.org/officeDocument/2006/relationships/image" Target="../media/image672.wmf"/></Relationships>
</file>

<file path=ppt/slides/_rels/slide211.xml.rels><?xml version="1.0" encoding="UTF-8" standalone="yes"?>
<Relationships xmlns="http://schemas.openxmlformats.org/package/2006/relationships"><Relationship Id="rId3" Type="http://schemas.openxmlformats.org/officeDocument/2006/relationships/oleObject" Target="../embeddings/oleObject358.bin"/><Relationship Id="rId2" Type="http://schemas.openxmlformats.org/officeDocument/2006/relationships/slideLayout" Target="../slideLayouts/slideLayout7.xml"/><Relationship Id="rId1" Type="http://schemas.openxmlformats.org/officeDocument/2006/relationships/vmlDrawing" Target="../drawings/vmlDrawing120.vml"/><Relationship Id="rId6" Type="http://schemas.openxmlformats.org/officeDocument/2006/relationships/image" Target="../media/image674.wmf"/><Relationship Id="rId5" Type="http://schemas.openxmlformats.org/officeDocument/2006/relationships/oleObject" Target="../embeddings/oleObject359.bin"/><Relationship Id="rId4" Type="http://schemas.openxmlformats.org/officeDocument/2006/relationships/image" Target="../media/image673.wmf"/></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21.vml"/><Relationship Id="rId5" Type="http://schemas.openxmlformats.org/officeDocument/2006/relationships/image" Target="../media/image675.wmf"/><Relationship Id="rId4" Type="http://schemas.openxmlformats.org/officeDocument/2006/relationships/oleObject" Target="../embeddings/oleObject360.bin"/></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361.bin"/><Relationship Id="rId2" Type="http://schemas.openxmlformats.org/officeDocument/2006/relationships/slideLayout" Target="../slideLayouts/slideLayout7.xml"/><Relationship Id="rId1" Type="http://schemas.openxmlformats.org/officeDocument/2006/relationships/vmlDrawing" Target="../drawings/vmlDrawing122.vml"/><Relationship Id="rId4" Type="http://schemas.openxmlformats.org/officeDocument/2006/relationships/image" Target="../media/image676.wmf"/></Relationships>
</file>

<file path=ppt/slides/_rels/slide216.xml.rels><?xml version="1.0" encoding="UTF-8" standalone="yes"?>
<Relationships xmlns="http://schemas.openxmlformats.org/package/2006/relationships"><Relationship Id="rId3" Type="http://schemas.openxmlformats.org/officeDocument/2006/relationships/oleObject" Target="../embeddings/oleObject362.bin"/><Relationship Id="rId2" Type="http://schemas.openxmlformats.org/officeDocument/2006/relationships/slideLayout" Target="../slideLayouts/slideLayout7.xml"/><Relationship Id="rId1" Type="http://schemas.openxmlformats.org/officeDocument/2006/relationships/vmlDrawing" Target="../drawings/vmlDrawing123.vml"/><Relationship Id="rId4" Type="http://schemas.openxmlformats.org/officeDocument/2006/relationships/image" Target="../media/image677.wmf"/></Relationships>
</file>

<file path=ppt/slides/_rels/slide217.xml.rels><?xml version="1.0" encoding="UTF-8" standalone="yes"?>
<Relationships xmlns="http://schemas.openxmlformats.org/package/2006/relationships"><Relationship Id="rId3" Type="http://schemas.openxmlformats.org/officeDocument/2006/relationships/oleObject" Target="../embeddings/oleObject363.bin"/><Relationship Id="rId2" Type="http://schemas.openxmlformats.org/officeDocument/2006/relationships/slideLayout" Target="../slideLayouts/slideLayout7.xml"/><Relationship Id="rId1" Type="http://schemas.openxmlformats.org/officeDocument/2006/relationships/vmlDrawing" Target="../drawings/vmlDrawing124.vml"/><Relationship Id="rId6" Type="http://schemas.openxmlformats.org/officeDocument/2006/relationships/image" Target="../media/image679.wmf"/><Relationship Id="rId5" Type="http://schemas.openxmlformats.org/officeDocument/2006/relationships/oleObject" Target="../embeddings/oleObject364.bin"/><Relationship Id="rId4" Type="http://schemas.openxmlformats.org/officeDocument/2006/relationships/image" Target="../media/image678.wmf"/></Relationships>
</file>

<file path=ppt/slides/_rels/slide218.xml.rels><?xml version="1.0" encoding="UTF-8" standalone="yes"?>
<Relationships xmlns="http://schemas.openxmlformats.org/package/2006/relationships"><Relationship Id="rId3" Type="http://schemas.openxmlformats.org/officeDocument/2006/relationships/oleObject" Target="../embeddings/oleObject365.bin"/><Relationship Id="rId2" Type="http://schemas.openxmlformats.org/officeDocument/2006/relationships/slideLayout" Target="../slideLayouts/slideLayout7.xml"/><Relationship Id="rId1" Type="http://schemas.openxmlformats.org/officeDocument/2006/relationships/vmlDrawing" Target="../drawings/vmlDrawing125.vml"/><Relationship Id="rId4" Type="http://schemas.openxmlformats.org/officeDocument/2006/relationships/image" Target="../media/image680.wmf"/></Relationships>
</file>

<file path=ppt/slides/_rels/slide219.xml.rels><?xml version="1.0" encoding="UTF-8" standalone="yes"?>
<Relationships xmlns="http://schemas.openxmlformats.org/package/2006/relationships"><Relationship Id="rId8" Type="http://schemas.openxmlformats.org/officeDocument/2006/relationships/image" Target="../media/image683.wmf"/><Relationship Id="rId3" Type="http://schemas.openxmlformats.org/officeDocument/2006/relationships/oleObject" Target="../embeddings/oleObject366.bin"/><Relationship Id="rId7" Type="http://schemas.openxmlformats.org/officeDocument/2006/relationships/oleObject" Target="../embeddings/oleObject368.bin"/><Relationship Id="rId2" Type="http://schemas.openxmlformats.org/officeDocument/2006/relationships/slideLayout" Target="../slideLayouts/slideLayout7.xml"/><Relationship Id="rId1" Type="http://schemas.openxmlformats.org/officeDocument/2006/relationships/vmlDrawing" Target="../drawings/vmlDrawing126.vml"/><Relationship Id="rId6" Type="http://schemas.openxmlformats.org/officeDocument/2006/relationships/image" Target="../media/image682.wmf"/><Relationship Id="rId5" Type="http://schemas.openxmlformats.org/officeDocument/2006/relationships/oleObject" Target="../embeddings/oleObject367.bin"/><Relationship Id="rId10" Type="http://schemas.openxmlformats.org/officeDocument/2006/relationships/image" Target="../media/image684.wmf"/><Relationship Id="rId4" Type="http://schemas.openxmlformats.org/officeDocument/2006/relationships/image" Target="../media/image681.wmf"/><Relationship Id="rId9" Type="http://schemas.openxmlformats.org/officeDocument/2006/relationships/oleObject" Target="../embeddings/oleObject369.bin"/></Relationships>
</file>

<file path=ppt/slides/_rels/slide22.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image" Target="../media/image65.jpeg"/><Relationship Id="rId7"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63.wmf"/><Relationship Id="rId5" Type="http://schemas.openxmlformats.org/officeDocument/2006/relationships/oleObject" Target="../embeddings/oleObject41.bin"/><Relationship Id="rId4" Type="http://schemas.openxmlformats.org/officeDocument/2006/relationships/hyperlink" Target="https://www.edmundoptics.de/" TargetMode="External"/></Relationships>
</file>

<file path=ppt/slides/_rels/slide220.xml.rels><?xml version="1.0" encoding="UTF-8" standalone="yes"?>
<Relationships xmlns="http://schemas.openxmlformats.org/package/2006/relationships"><Relationship Id="rId8" Type="http://schemas.openxmlformats.org/officeDocument/2006/relationships/image" Target="../media/image687.wmf"/><Relationship Id="rId3" Type="http://schemas.openxmlformats.org/officeDocument/2006/relationships/oleObject" Target="../embeddings/oleObject370.bin"/><Relationship Id="rId7" Type="http://schemas.openxmlformats.org/officeDocument/2006/relationships/oleObject" Target="../embeddings/oleObject372.bin"/><Relationship Id="rId2" Type="http://schemas.openxmlformats.org/officeDocument/2006/relationships/slideLayout" Target="../slideLayouts/slideLayout7.xml"/><Relationship Id="rId1" Type="http://schemas.openxmlformats.org/officeDocument/2006/relationships/vmlDrawing" Target="../drawings/vmlDrawing127.vml"/><Relationship Id="rId6" Type="http://schemas.openxmlformats.org/officeDocument/2006/relationships/image" Target="../media/image686.wmf"/><Relationship Id="rId5" Type="http://schemas.openxmlformats.org/officeDocument/2006/relationships/oleObject" Target="../embeddings/oleObject371.bin"/><Relationship Id="rId4" Type="http://schemas.openxmlformats.org/officeDocument/2006/relationships/image" Target="../media/image685.wmf"/></Relationships>
</file>

<file path=ppt/slides/_rels/slide221.xml.rels><?xml version="1.0" encoding="UTF-8" standalone="yes"?>
<Relationships xmlns="http://schemas.openxmlformats.org/package/2006/relationships"><Relationship Id="rId8" Type="http://schemas.openxmlformats.org/officeDocument/2006/relationships/image" Target="../media/image690.wmf"/><Relationship Id="rId13" Type="http://schemas.openxmlformats.org/officeDocument/2006/relationships/oleObject" Target="../embeddings/oleObject378.bin"/><Relationship Id="rId3" Type="http://schemas.openxmlformats.org/officeDocument/2006/relationships/oleObject" Target="../embeddings/oleObject373.bin"/><Relationship Id="rId7" Type="http://schemas.openxmlformats.org/officeDocument/2006/relationships/oleObject" Target="../embeddings/oleObject375.bin"/><Relationship Id="rId12" Type="http://schemas.openxmlformats.org/officeDocument/2006/relationships/image" Target="../media/image692.wmf"/><Relationship Id="rId2" Type="http://schemas.openxmlformats.org/officeDocument/2006/relationships/slideLayout" Target="../slideLayouts/slideLayout7.xml"/><Relationship Id="rId1" Type="http://schemas.openxmlformats.org/officeDocument/2006/relationships/vmlDrawing" Target="../drawings/vmlDrawing128.vml"/><Relationship Id="rId6" Type="http://schemas.openxmlformats.org/officeDocument/2006/relationships/image" Target="../media/image689.wmf"/><Relationship Id="rId11" Type="http://schemas.openxmlformats.org/officeDocument/2006/relationships/oleObject" Target="../embeddings/oleObject377.bin"/><Relationship Id="rId5" Type="http://schemas.openxmlformats.org/officeDocument/2006/relationships/oleObject" Target="../embeddings/oleObject374.bin"/><Relationship Id="rId10" Type="http://schemas.openxmlformats.org/officeDocument/2006/relationships/image" Target="../media/image691.wmf"/><Relationship Id="rId4" Type="http://schemas.openxmlformats.org/officeDocument/2006/relationships/image" Target="../media/image688.wmf"/><Relationship Id="rId9" Type="http://schemas.openxmlformats.org/officeDocument/2006/relationships/oleObject" Target="../embeddings/oleObject376.bin"/><Relationship Id="rId14" Type="http://schemas.openxmlformats.org/officeDocument/2006/relationships/image" Target="../media/image693.wmf"/></Relationships>
</file>

<file path=ppt/slides/_rels/slide222.xml.rels><?xml version="1.0" encoding="UTF-8" standalone="yes"?>
<Relationships xmlns="http://schemas.openxmlformats.org/package/2006/relationships"><Relationship Id="rId2" Type="http://schemas.openxmlformats.org/officeDocument/2006/relationships/image" Target="../media/image694.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379.bin"/><Relationship Id="rId2" Type="http://schemas.openxmlformats.org/officeDocument/2006/relationships/slideLayout" Target="../slideLayouts/slideLayout7.xml"/><Relationship Id="rId1" Type="http://schemas.openxmlformats.org/officeDocument/2006/relationships/vmlDrawing" Target="../drawings/vmlDrawing129.vml"/><Relationship Id="rId4" Type="http://schemas.openxmlformats.org/officeDocument/2006/relationships/image" Target="../media/image695.wmf"/></Relationships>
</file>

<file path=ppt/slides/_rels/slide224.xml.rels><?xml version="1.0" encoding="UTF-8" standalone="yes"?>
<Relationships xmlns="http://schemas.openxmlformats.org/package/2006/relationships"><Relationship Id="rId3" Type="http://schemas.openxmlformats.org/officeDocument/2006/relationships/image" Target="../media/image697.jpeg"/><Relationship Id="rId2" Type="http://schemas.openxmlformats.org/officeDocument/2006/relationships/image" Target="../media/image696.jpeg"/><Relationship Id="rId1" Type="http://schemas.openxmlformats.org/officeDocument/2006/relationships/slideLayout" Target="../slideLayouts/slideLayout7.xml"/><Relationship Id="rId5" Type="http://schemas.openxmlformats.org/officeDocument/2006/relationships/image" Target="../media/image699.jpeg"/><Relationship Id="rId4" Type="http://schemas.openxmlformats.org/officeDocument/2006/relationships/image" Target="../media/image698.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8" Type="http://schemas.openxmlformats.org/officeDocument/2006/relationships/image" Target="../media/image702.wmf"/><Relationship Id="rId3" Type="http://schemas.openxmlformats.org/officeDocument/2006/relationships/oleObject" Target="../embeddings/oleObject380.bin"/><Relationship Id="rId7" Type="http://schemas.openxmlformats.org/officeDocument/2006/relationships/oleObject" Target="../embeddings/oleObject382.bin"/><Relationship Id="rId2" Type="http://schemas.openxmlformats.org/officeDocument/2006/relationships/slideLayout" Target="../slideLayouts/slideLayout7.xml"/><Relationship Id="rId1" Type="http://schemas.openxmlformats.org/officeDocument/2006/relationships/vmlDrawing" Target="../drawings/vmlDrawing130.vml"/><Relationship Id="rId6" Type="http://schemas.openxmlformats.org/officeDocument/2006/relationships/image" Target="../media/image701.wmf"/><Relationship Id="rId5" Type="http://schemas.openxmlformats.org/officeDocument/2006/relationships/oleObject" Target="../embeddings/oleObject381.bin"/><Relationship Id="rId4" Type="http://schemas.openxmlformats.org/officeDocument/2006/relationships/image" Target="../media/image700.wmf"/></Relationships>
</file>

<file path=ppt/slides/_rels/slide227.xml.rels><?xml version="1.0" encoding="UTF-8" standalone="yes"?>
<Relationships xmlns="http://schemas.openxmlformats.org/package/2006/relationships"><Relationship Id="rId8" Type="http://schemas.openxmlformats.org/officeDocument/2006/relationships/oleObject" Target="../embeddings/oleObject385.bin"/><Relationship Id="rId3" Type="http://schemas.openxmlformats.org/officeDocument/2006/relationships/image" Target="../media/image706.jpeg"/><Relationship Id="rId7" Type="http://schemas.openxmlformats.org/officeDocument/2006/relationships/image" Target="../media/image704.wmf"/><Relationship Id="rId2" Type="http://schemas.openxmlformats.org/officeDocument/2006/relationships/slideLayout" Target="../slideLayouts/slideLayout7.xml"/><Relationship Id="rId1" Type="http://schemas.openxmlformats.org/officeDocument/2006/relationships/vmlDrawing" Target="../drawings/vmlDrawing131.vml"/><Relationship Id="rId6" Type="http://schemas.openxmlformats.org/officeDocument/2006/relationships/oleObject" Target="../embeddings/oleObject384.bin"/><Relationship Id="rId5" Type="http://schemas.openxmlformats.org/officeDocument/2006/relationships/image" Target="../media/image703.wmf"/><Relationship Id="rId4" Type="http://schemas.openxmlformats.org/officeDocument/2006/relationships/oleObject" Target="../embeddings/oleObject383.bin"/><Relationship Id="rId9" Type="http://schemas.openxmlformats.org/officeDocument/2006/relationships/image" Target="../media/image705.wmf"/></Relationships>
</file>

<file path=ppt/slides/_rels/slide228.xml.rels><?xml version="1.0" encoding="UTF-8" standalone="yes"?>
<Relationships xmlns="http://schemas.openxmlformats.org/package/2006/relationships"><Relationship Id="rId8" Type="http://schemas.openxmlformats.org/officeDocument/2006/relationships/image" Target="../media/image709.wmf"/><Relationship Id="rId3" Type="http://schemas.openxmlformats.org/officeDocument/2006/relationships/oleObject" Target="../embeddings/oleObject386.bin"/><Relationship Id="rId7" Type="http://schemas.openxmlformats.org/officeDocument/2006/relationships/oleObject" Target="../embeddings/oleObject388.bin"/><Relationship Id="rId2" Type="http://schemas.openxmlformats.org/officeDocument/2006/relationships/slideLayout" Target="../slideLayouts/slideLayout7.xml"/><Relationship Id="rId1" Type="http://schemas.openxmlformats.org/officeDocument/2006/relationships/vmlDrawing" Target="../drawings/vmlDrawing132.vml"/><Relationship Id="rId6" Type="http://schemas.openxmlformats.org/officeDocument/2006/relationships/image" Target="../media/image708.wmf"/><Relationship Id="rId5" Type="http://schemas.openxmlformats.org/officeDocument/2006/relationships/oleObject" Target="../embeddings/oleObject387.bin"/><Relationship Id="rId4" Type="http://schemas.openxmlformats.org/officeDocument/2006/relationships/image" Target="../media/image707.wmf"/></Relationships>
</file>

<file path=ppt/slides/_rels/slide229.xml.rels><?xml version="1.0" encoding="UTF-8" standalone="yes"?>
<Relationships xmlns="http://schemas.openxmlformats.org/package/2006/relationships"><Relationship Id="rId3" Type="http://schemas.openxmlformats.org/officeDocument/2006/relationships/image" Target="../media/image711.png"/><Relationship Id="rId7" Type="http://schemas.openxmlformats.org/officeDocument/2006/relationships/image" Target="../media/image710.wmf"/><Relationship Id="rId2" Type="http://schemas.openxmlformats.org/officeDocument/2006/relationships/slideLayout" Target="../slideLayouts/slideLayout7.xml"/><Relationship Id="rId1" Type="http://schemas.openxmlformats.org/officeDocument/2006/relationships/vmlDrawing" Target="../drawings/vmlDrawing133.vml"/><Relationship Id="rId6" Type="http://schemas.openxmlformats.org/officeDocument/2006/relationships/oleObject" Target="../embeddings/oleObject389.bin"/><Relationship Id="rId5" Type="http://schemas.openxmlformats.org/officeDocument/2006/relationships/image" Target="../media/image713.png"/><Relationship Id="rId4" Type="http://schemas.openxmlformats.org/officeDocument/2006/relationships/image" Target="../media/image712.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67.wmf"/><Relationship Id="rId5" Type="http://schemas.openxmlformats.org/officeDocument/2006/relationships/oleObject" Target="../embeddings/oleObject44.bin"/><Relationship Id="rId4" Type="http://schemas.openxmlformats.org/officeDocument/2006/relationships/image" Target="../media/image66.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69.wmf"/><Relationship Id="rId5" Type="http://schemas.openxmlformats.org/officeDocument/2006/relationships/oleObject" Target="../embeddings/oleObject46.bin"/><Relationship Id="rId4" Type="http://schemas.openxmlformats.org/officeDocument/2006/relationships/image" Target="../media/image68.wmf"/></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75.png"/><Relationship Id="rId7" Type="http://schemas.openxmlformats.org/officeDocument/2006/relationships/image" Target="../media/image73.wmf"/><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48.bin"/><Relationship Id="rId5" Type="http://schemas.openxmlformats.org/officeDocument/2006/relationships/image" Target="../media/image72.wmf"/><Relationship Id="rId4" Type="http://schemas.openxmlformats.org/officeDocument/2006/relationships/oleObject" Target="../embeddings/oleObject47.bin"/><Relationship Id="rId9" Type="http://schemas.openxmlformats.org/officeDocument/2006/relationships/image" Target="../media/image74.wmf"/></Relationships>
</file>

<file path=ppt/slides/_rels/slide27.xml.rels><?xml version="1.0" encoding="UTF-8" standalone="yes"?>
<Relationships xmlns="http://schemas.openxmlformats.org/package/2006/relationships"><Relationship Id="rId8" Type="http://schemas.openxmlformats.org/officeDocument/2006/relationships/image" Target="../media/image78.wmf"/><Relationship Id="rId13" Type="http://schemas.openxmlformats.org/officeDocument/2006/relationships/oleObject" Target="../embeddings/oleObject55.bin"/><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80.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77.wmf"/><Relationship Id="rId11" Type="http://schemas.openxmlformats.org/officeDocument/2006/relationships/oleObject" Target="../embeddings/oleObject54.bin"/><Relationship Id="rId5" Type="http://schemas.openxmlformats.org/officeDocument/2006/relationships/oleObject" Target="../embeddings/oleObject51.bin"/><Relationship Id="rId10" Type="http://schemas.openxmlformats.org/officeDocument/2006/relationships/image" Target="../media/image79.wmf"/><Relationship Id="rId4" Type="http://schemas.openxmlformats.org/officeDocument/2006/relationships/image" Target="../media/image76.wmf"/><Relationship Id="rId9" Type="http://schemas.openxmlformats.org/officeDocument/2006/relationships/oleObject" Target="../embeddings/oleObject53.bin"/><Relationship Id="rId14" Type="http://schemas.openxmlformats.org/officeDocument/2006/relationships/image" Target="../media/image81.wmf"/></Relationships>
</file>

<file path=ppt/slides/_rels/slide28.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84.png"/><Relationship Id="rId7" Type="http://schemas.openxmlformats.org/officeDocument/2006/relationships/oleObject" Target="../embeddings/oleObject57.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85.png"/><Relationship Id="rId5" Type="http://schemas.openxmlformats.org/officeDocument/2006/relationships/image" Target="../media/image82.wmf"/><Relationship Id="rId10" Type="http://schemas.openxmlformats.org/officeDocument/2006/relationships/image" Target="../media/image87.png"/><Relationship Id="rId4" Type="http://schemas.openxmlformats.org/officeDocument/2006/relationships/oleObject" Target="../embeddings/oleObject56.bin"/><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89.wmf"/><Relationship Id="rId5" Type="http://schemas.openxmlformats.org/officeDocument/2006/relationships/oleObject" Target="../embeddings/oleObject59.bin"/><Relationship Id="rId4" Type="http://schemas.openxmlformats.org/officeDocument/2006/relationships/image" Target="../media/image88.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4.bin"/><Relationship Id="rId4" Type="http://schemas.openxmlformats.org/officeDocument/2006/relationships/image" Target="../media/image7.wmf"/></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image" Target="../media/image97.png"/><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image" Target="../media/image96.w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93.wmf"/><Relationship Id="rId11" Type="http://schemas.openxmlformats.org/officeDocument/2006/relationships/oleObject" Target="../embeddings/oleObject64.bin"/><Relationship Id="rId5" Type="http://schemas.openxmlformats.org/officeDocument/2006/relationships/oleObject" Target="../embeddings/oleObject61.bin"/><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63.bin"/><Relationship Id="rId1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65.bin"/><Relationship Id="rId7"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02.wmf"/><Relationship Id="rId11" Type="http://schemas.openxmlformats.org/officeDocument/2006/relationships/image" Target="../media/image105.png"/><Relationship Id="rId5" Type="http://schemas.openxmlformats.org/officeDocument/2006/relationships/oleObject" Target="../embeddings/oleObject66.bin"/><Relationship Id="rId10" Type="http://schemas.openxmlformats.org/officeDocument/2006/relationships/image" Target="../media/image104.wmf"/><Relationship Id="rId4" Type="http://schemas.openxmlformats.org/officeDocument/2006/relationships/image" Target="../media/image101.wmf"/><Relationship Id="rId9" Type="http://schemas.openxmlformats.org/officeDocument/2006/relationships/oleObject" Target="../embeddings/oleObject68.bin"/></Relationships>
</file>

<file path=ppt/slides/_rels/slide35.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69.bin"/><Relationship Id="rId7" Type="http://schemas.openxmlformats.org/officeDocument/2006/relationships/oleObject" Target="../embeddings/oleObject71.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07.wmf"/><Relationship Id="rId5" Type="http://schemas.openxmlformats.org/officeDocument/2006/relationships/oleObject" Target="../embeddings/oleObject70.bin"/><Relationship Id="rId4" Type="http://schemas.openxmlformats.org/officeDocument/2006/relationships/image" Target="../media/image106.wmf"/></Relationships>
</file>

<file path=ppt/slides/_rels/slide36.xml.rels><?xml version="1.0" encoding="UTF-8" standalone="yes"?>
<Relationships xmlns="http://schemas.openxmlformats.org/package/2006/relationships"><Relationship Id="rId8" Type="http://schemas.openxmlformats.org/officeDocument/2006/relationships/image" Target="../media/image111.wmf"/><Relationship Id="rId13" Type="http://schemas.openxmlformats.org/officeDocument/2006/relationships/oleObject" Target="../embeddings/oleObject77.bin"/><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113.wmf"/><Relationship Id="rId2" Type="http://schemas.openxmlformats.org/officeDocument/2006/relationships/slideLayout" Target="../slideLayouts/slideLayout7.xml"/><Relationship Id="rId16" Type="http://schemas.openxmlformats.org/officeDocument/2006/relationships/image" Target="../media/image115.wmf"/><Relationship Id="rId1" Type="http://schemas.openxmlformats.org/officeDocument/2006/relationships/vmlDrawing" Target="../drawings/vmlDrawing25.vml"/><Relationship Id="rId6" Type="http://schemas.openxmlformats.org/officeDocument/2006/relationships/image" Target="../media/image110.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112.wmf"/><Relationship Id="rId4" Type="http://schemas.openxmlformats.org/officeDocument/2006/relationships/image" Target="../media/image109.wmf"/><Relationship Id="rId9" Type="http://schemas.openxmlformats.org/officeDocument/2006/relationships/oleObject" Target="../embeddings/oleObject75.bin"/><Relationship Id="rId14" Type="http://schemas.openxmlformats.org/officeDocument/2006/relationships/image" Target="../media/image114.wmf"/></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20.wmf"/><Relationship Id="rId13" Type="http://schemas.openxmlformats.org/officeDocument/2006/relationships/oleObject" Target="../embeddings/oleObject84.bin"/><Relationship Id="rId18" Type="http://schemas.openxmlformats.org/officeDocument/2006/relationships/image" Target="../media/image125.wmf"/><Relationship Id="rId3" Type="http://schemas.openxmlformats.org/officeDocument/2006/relationships/oleObject" Target="../embeddings/oleObject79.bin"/><Relationship Id="rId7" Type="http://schemas.openxmlformats.org/officeDocument/2006/relationships/oleObject" Target="../embeddings/oleObject81.bin"/><Relationship Id="rId12" Type="http://schemas.openxmlformats.org/officeDocument/2006/relationships/image" Target="../media/image122.wmf"/><Relationship Id="rId17" Type="http://schemas.openxmlformats.org/officeDocument/2006/relationships/oleObject" Target="../embeddings/oleObject86.bin"/><Relationship Id="rId2" Type="http://schemas.openxmlformats.org/officeDocument/2006/relationships/slideLayout" Target="../slideLayouts/slideLayout7.xml"/><Relationship Id="rId16" Type="http://schemas.openxmlformats.org/officeDocument/2006/relationships/image" Target="../media/image124.wmf"/><Relationship Id="rId1" Type="http://schemas.openxmlformats.org/officeDocument/2006/relationships/vmlDrawing" Target="../drawings/vmlDrawing26.vml"/><Relationship Id="rId6" Type="http://schemas.openxmlformats.org/officeDocument/2006/relationships/image" Target="../media/image119.wmf"/><Relationship Id="rId11" Type="http://schemas.openxmlformats.org/officeDocument/2006/relationships/oleObject" Target="../embeddings/oleObject83.bin"/><Relationship Id="rId5" Type="http://schemas.openxmlformats.org/officeDocument/2006/relationships/oleObject" Target="../embeddings/oleObject80.bin"/><Relationship Id="rId15" Type="http://schemas.openxmlformats.org/officeDocument/2006/relationships/oleObject" Target="../embeddings/oleObject85.bin"/><Relationship Id="rId10" Type="http://schemas.openxmlformats.org/officeDocument/2006/relationships/image" Target="../media/image121.wmf"/><Relationship Id="rId4" Type="http://schemas.openxmlformats.org/officeDocument/2006/relationships/image" Target="../media/image118.wmf"/><Relationship Id="rId9" Type="http://schemas.openxmlformats.org/officeDocument/2006/relationships/oleObject" Target="../embeddings/oleObject82.bin"/><Relationship Id="rId14" Type="http://schemas.openxmlformats.org/officeDocument/2006/relationships/image" Target="../media/image123.wmf"/></Relationships>
</file>

<file path=ppt/slides/_rels/slide39.xml.rels><?xml version="1.0" encoding="UTF-8" standalone="yes"?>
<Relationships xmlns="http://schemas.openxmlformats.org/package/2006/relationships"><Relationship Id="rId8" Type="http://schemas.openxmlformats.org/officeDocument/2006/relationships/image" Target="../media/image128.wmf"/><Relationship Id="rId13" Type="http://schemas.openxmlformats.org/officeDocument/2006/relationships/oleObject" Target="../embeddings/oleObject92.bin"/><Relationship Id="rId18" Type="http://schemas.openxmlformats.org/officeDocument/2006/relationships/image" Target="../media/image133.wmf"/><Relationship Id="rId3" Type="http://schemas.openxmlformats.org/officeDocument/2006/relationships/oleObject" Target="../embeddings/oleObject87.bin"/><Relationship Id="rId21" Type="http://schemas.openxmlformats.org/officeDocument/2006/relationships/oleObject" Target="../embeddings/oleObject96.bin"/><Relationship Id="rId7" Type="http://schemas.openxmlformats.org/officeDocument/2006/relationships/oleObject" Target="../embeddings/oleObject89.bin"/><Relationship Id="rId12" Type="http://schemas.openxmlformats.org/officeDocument/2006/relationships/image" Target="../media/image130.wmf"/><Relationship Id="rId17" Type="http://schemas.openxmlformats.org/officeDocument/2006/relationships/oleObject" Target="../embeddings/oleObject94.bin"/><Relationship Id="rId2" Type="http://schemas.openxmlformats.org/officeDocument/2006/relationships/slideLayout" Target="../slideLayouts/slideLayout7.xml"/><Relationship Id="rId16" Type="http://schemas.openxmlformats.org/officeDocument/2006/relationships/image" Target="../media/image132.wmf"/><Relationship Id="rId20" Type="http://schemas.openxmlformats.org/officeDocument/2006/relationships/image" Target="../media/image134.wmf"/><Relationship Id="rId1" Type="http://schemas.openxmlformats.org/officeDocument/2006/relationships/vmlDrawing" Target="../drawings/vmlDrawing27.vml"/><Relationship Id="rId6" Type="http://schemas.openxmlformats.org/officeDocument/2006/relationships/image" Target="../media/image127.wmf"/><Relationship Id="rId11" Type="http://schemas.openxmlformats.org/officeDocument/2006/relationships/oleObject" Target="../embeddings/oleObject91.bin"/><Relationship Id="rId24" Type="http://schemas.openxmlformats.org/officeDocument/2006/relationships/image" Target="../media/image136.wmf"/><Relationship Id="rId5" Type="http://schemas.openxmlformats.org/officeDocument/2006/relationships/oleObject" Target="../embeddings/oleObject88.bin"/><Relationship Id="rId15" Type="http://schemas.openxmlformats.org/officeDocument/2006/relationships/oleObject" Target="../embeddings/oleObject93.bin"/><Relationship Id="rId23" Type="http://schemas.openxmlformats.org/officeDocument/2006/relationships/oleObject" Target="../embeddings/oleObject97.bin"/><Relationship Id="rId10" Type="http://schemas.openxmlformats.org/officeDocument/2006/relationships/image" Target="../media/image129.wmf"/><Relationship Id="rId19" Type="http://schemas.openxmlformats.org/officeDocument/2006/relationships/oleObject" Target="../embeddings/oleObject95.bin"/><Relationship Id="rId4" Type="http://schemas.openxmlformats.org/officeDocument/2006/relationships/image" Target="../media/image126.wmf"/><Relationship Id="rId9" Type="http://schemas.openxmlformats.org/officeDocument/2006/relationships/oleObject" Target="../embeddings/oleObject90.bin"/><Relationship Id="rId14" Type="http://schemas.openxmlformats.org/officeDocument/2006/relationships/image" Target="../media/image131.wmf"/><Relationship Id="rId22" Type="http://schemas.openxmlformats.org/officeDocument/2006/relationships/image" Target="../media/image135.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2.png"/><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9.wmf"/><Relationship Id="rId4" Type="http://schemas.openxmlformats.org/officeDocument/2006/relationships/oleObject" Target="../embeddings/oleObject5.bin"/><Relationship Id="rId9" Type="http://schemas.openxmlformats.org/officeDocument/2006/relationships/image" Target="../media/image11.wmf"/></Relationships>
</file>

<file path=ppt/slides/_rels/slide40.x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oleObject" Target="../embeddings/oleObject98.bin"/><Relationship Id="rId7" Type="http://schemas.openxmlformats.org/officeDocument/2006/relationships/oleObject" Target="../embeddings/oleObject100.bin"/><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138.wmf"/><Relationship Id="rId11" Type="http://schemas.openxmlformats.org/officeDocument/2006/relationships/image" Target="../media/image141.png"/><Relationship Id="rId5" Type="http://schemas.openxmlformats.org/officeDocument/2006/relationships/oleObject" Target="../embeddings/oleObject99.bin"/><Relationship Id="rId10" Type="http://schemas.openxmlformats.org/officeDocument/2006/relationships/image" Target="../media/image140.wmf"/><Relationship Id="rId4" Type="http://schemas.openxmlformats.org/officeDocument/2006/relationships/image" Target="../media/image137.wmf"/><Relationship Id="rId9" Type="http://schemas.openxmlformats.org/officeDocument/2006/relationships/oleObject" Target="../embeddings/oleObject101.bin"/></Relationships>
</file>

<file path=ppt/slides/_rels/slide41.xml.rels><?xml version="1.0" encoding="UTF-8" standalone="yes"?>
<Relationships xmlns="http://schemas.openxmlformats.org/package/2006/relationships"><Relationship Id="rId8" Type="http://schemas.openxmlformats.org/officeDocument/2006/relationships/image" Target="../media/image144.wmf"/><Relationship Id="rId13" Type="http://schemas.openxmlformats.org/officeDocument/2006/relationships/oleObject" Target="../embeddings/oleObject107.bin"/><Relationship Id="rId3" Type="http://schemas.openxmlformats.org/officeDocument/2006/relationships/oleObject" Target="../embeddings/oleObject102.bin"/><Relationship Id="rId7" Type="http://schemas.openxmlformats.org/officeDocument/2006/relationships/oleObject" Target="../embeddings/oleObject104.bin"/><Relationship Id="rId12" Type="http://schemas.openxmlformats.org/officeDocument/2006/relationships/image" Target="../media/image146.wmf"/><Relationship Id="rId2" Type="http://schemas.openxmlformats.org/officeDocument/2006/relationships/slideLayout" Target="../slideLayouts/slideLayout7.xml"/><Relationship Id="rId16" Type="http://schemas.openxmlformats.org/officeDocument/2006/relationships/image" Target="../media/image148.wmf"/><Relationship Id="rId1" Type="http://schemas.openxmlformats.org/officeDocument/2006/relationships/vmlDrawing" Target="../drawings/vmlDrawing29.vml"/><Relationship Id="rId6" Type="http://schemas.openxmlformats.org/officeDocument/2006/relationships/image" Target="../media/image143.wmf"/><Relationship Id="rId11" Type="http://schemas.openxmlformats.org/officeDocument/2006/relationships/oleObject" Target="../embeddings/oleObject106.bin"/><Relationship Id="rId5" Type="http://schemas.openxmlformats.org/officeDocument/2006/relationships/oleObject" Target="../embeddings/oleObject103.bin"/><Relationship Id="rId15" Type="http://schemas.openxmlformats.org/officeDocument/2006/relationships/oleObject" Target="../embeddings/oleObject108.bin"/><Relationship Id="rId10" Type="http://schemas.openxmlformats.org/officeDocument/2006/relationships/image" Target="../media/image145.wmf"/><Relationship Id="rId4" Type="http://schemas.openxmlformats.org/officeDocument/2006/relationships/image" Target="../media/image142.wmf"/><Relationship Id="rId9" Type="http://schemas.openxmlformats.org/officeDocument/2006/relationships/oleObject" Target="../embeddings/oleObject105.bin"/><Relationship Id="rId14" Type="http://schemas.openxmlformats.org/officeDocument/2006/relationships/image" Target="../media/image147.wmf"/></Relationships>
</file>

<file path=ppt/slides/_rels/slide42.xml.rels><?xml version="1.0" encoding="UTF-8" standalone="yes"?>
<Relationships xmlns="http://schemas.openxmlformats.org/package/2006/relationships"><Relationship Id="rId8" Type="http://schemas.openxmlformats.org/officeDocument/2006/relationships/image" Target="../media/image150.wmf"/><Relationship Id="rId3" Type="http://schemas.openxmlformats.org/officeDocument/2006/relationships/image" Target="../media/image100.emf"/><Relationship Id="rId7" Type="http://schemas.openxmlformats.org/officeDocument/2006/relationships/oleObject" Target="../embeddings/oleObject110.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149.wmf"/><Relationship Id="rId5" Type="http://schemas.openxmlformats.org/officeDocument/2006/relationships/oleObject" Target="../embeddings/oleObject109.bin"/><Relationship Id="rId10" Type="http://schemas.openxmlformats.org/officeDocument/2006/relationships/image" Target="../media/image151.wmf"/><Relationship Id="rId4" Type="http://schemas.openxmlformats.org/officeDocument/2006/relationships/image" Target="../media/image99.emf"/><Relationship Id="rId9" Type="http://schemas.openxmlformats.org/officeDocument/2006/relationships/oleObject" Target="../embeddings/oleObject111.bin"/></Relationships>
</file>

<file path=ppt/slides/_rels/slide43.xml.rels><?xml version="1.0" encoding="UTF-8" standalone="yes"?>
<Relationships xmlns="http://schemas.openxmlformats.org/package/2006/relationships"><Relationship Id="rId8" Type="http://schemas.openxmlformats.org/officeDocument/2006/relationships/image" Target="../media/image154.wmf"/><Relationship Id="rId3" Type="http://schemas.openxmlformats.org/officeDocument/2006/relationships/oleObject" Target="../embeddings/oleObject112.bin"/><Relationship Id="rId7" Type="http://schemas.openxmlformats.org/officeDocument/2006/relationships/oleObject" Target="../embeddings/oleObject114.bin"/><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153.wmf"/><Relationship Id="rId5" Type="http://schemas.openxmlformats.org/officeDocument/2006/relationships/oleObject" Target="../embeddings/oleObject113.bin"/><Relationship Id="rId10" Type="http://schemas.openxmlformats.org/officeDocument/2006/relationships/image" Target="../media/image155.wmf"/><Relationship Id="rId4" Type="http://schemas.openxmlformats.org/officeDocument/2006/relationships/image" Target="../media/image152.wmf"/><Relationship Id="rId9" Type="http://schemas.openxmlformats.org/officeDocument/2006/relationships/oleObject" Target="../embeddings/oleObject115.bin"/></Relationships>
</file>

<file path=ppt/slides/_rels/slide4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image" Target="../media/image157.wmf"/><Relationship Id="rId4" Type="http://schemas.openxmlformats.org/officeDocument/2006/relationships/oleObject" Target="../embeddings/oleObject116.bin"/></Relationships>
</file>

<file path=ppt/slides/_rels/slide4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slideLayout" Target="../slideLayouts/slideLayout7.xml"/><Relationship Id="rId1" Type="http://schemas.openxmlformats.org/officeDocument/2006/relationships/vmlDrawing" Target="../drawings/vmlDrawing33.vml"/><Relationship Id="rId5" Type="http://schemas.openxmlformats.org/officeDocument/2006/relationships/image" Target="../media/image158.wmf"/><Relationship Id="rId4" Type="http://schemas.openxmlformats.org/officeDocument/2006/relationships/oleObject" Target="../embeddings/oleObject117.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20.bin"/><Relationship Id="rId3" Type="http://schemas.openxmlformats.org/officeDocument/2006/relationships/image" Target="../media/image162.png"/><Relationship Id="rId7" Type="http://schemas.openxmlformats.org/officeDocument/2006/relationships/image" Target="../media/image160.wmf"/><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oleObject" Target="../embeddings/oleObject119.bin"/><Relationship Id="rId5" Type="http://schemas.openxmlformats.org/officeDocument/2006/relationships/image" Target="../media/image159.wmf"/><Relationship Id="rId4" Type="http://schemas.openxmlformats.org/officeDocument/2006/relationships/oleObject" Target="../embeddings/oleObject118.bin"/><Relationship Id="rId9" Type="http://schemas.openxmlformats.org/officeDocument/2006/relationships/image" Target="../media/image161.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Layout" Target="../slideLayouts/slideLayout7.xml"/><Relationship Id="rId1" Type="http://schemas.openxmlformats.org/officeDocument/2006/relationships/vmlDrawing" Target="../drawings/vmlDrawing35.vml"/><Relationship Id="rId4" Type="http://schemas.openxmlformats.org/officeDocument/2006/relationships/image" Target="../media/image163.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image" Target="../media/image165.wmf"/><Relationship Id="rId5" Type="http://schemas.openxmlformats.org/officeDocument/2006/relationships/oleObject" Target="../embeddings/oleObject123.bin"/><Relationship Id="rId4" Type="http://schemas.openxmlformats.org/officeDocument/2006/relationships/image" Target="../media/image164.wmf"/></Relationships>
</file>

<file path=ppt/slides/_rels/slide5.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wmf"/><Relationship Id="rId5" Type="http://schemas.openxmlformats.org/officeDocument/2006/relationships/oleObject" Target="../embeddings/oleObject9.bin"/><Relationship Id="rId4" Type="http://schemas.openxmlformats.org/officeDocument/2006/relationships/image" Target="../media/image13.wmf"/></Relationships>
</file>

<file path=ppt/slides/_rels/slide50.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67.wmf"/><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oleObject" Target="../embeddings/oleObject125.bin"/><Relationship Id="rId5" Type="http://schemas.openxmlformats.org/officeDocument/2006/relationships/image" Target="../media/image166.wmf"/><Relationship Id="rId4" Type="http://schemas.openxmlformats.org/officeDocument/2006/relationships/oleObject" Target="../embeddings/oleObject124.bin"/></Relationships>
</file>

<file path=ppt/slides/_rels/slide51.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oleObject" Target="../embeddings/oleObject126.bin"/><Relationship Id="rId7" Type="http://schemas.openxmlformats.org/officeDocument/2006/relationships/oleObject" Target="../embeddings/oleObject128.bin"/><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170.wmf"/><Relationship Id="rId5" Type="http://schemas.openxmlformats.org/officeDocument/2006/relationships/oleObject" Target="../embeddings/oleObject127.bin"/><Relationship Id="rId10" Type="http://schemas.openxmlformats.org/officeDocument/2006/relationships/image" Target="../media/image172.wmf"/><Relationship Id="rId4" Type="http://schemas.openxmlformats.org/officeDocument/2006/relationships/image" Target="../media/image169.wmf"/><Relationship Id="rId9" Type="http://schemas.openxmlformats.org/officeDocument/2006/relationships/oleObject" Target="../embeddings/oleObject129.bin"/></Relationships>
</file>

<file path=ppt/slides/_rels/slide5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oleObject" Target="../embeddings/oleObject130.bin"/><Relationship Id="rId7" Type="http://schemas.openxmlformats.org/officeDocument/2006/relationships/oleObject" Target="../embeddings/oleObject132.bin"/><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175.wmf"/><Relationship Id="rId5" Type="http://schemas.openxmlformats.org/officeDocument/2006/relationships/oleObject" Target="../embeddings/oleObject131.bin"/><Relationship Id="rId10" Type="http://schemas.openxmlformats.org/officeDocument/2006/relationships/image" Target="../media/image177.wmf"/><Relationship Id="rId4" Type="http://schemas.openxmlformats.org/officeDocument/2006/relationships/image" Target="../media/image174.wmf"/><Relationship Id="rId9" Type="http://schemas.openxmlformats.org/officeDocument/2006/relationships/oleObject" Target="../embeddings/oleObject133.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34.bin"/><Relationship Id="rId7" Type="http://schemas.openxmlformats.org/officeDocument/2006/relationships/image" Target="../media/image179.wmf"/><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oleObject" Target="../embeddings/oleObject135.bin"/><Relationship Id="rId5" Type="http://schemas.openxmlformats.org/officeDocument/2006/relationships/image" Target="../media/image180.jpeg"/><Relationship Id="rId4" Type="http://schemas.openxmlformats.org/officeDocument/2006/relationships/image" Target="../media/image178.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38.bin"/><Relationship Id="rId3" Type="http://schemas.openxmlformats.org/officeDocument/2006/relationships/image" Target="../media/image185.png"/><Relationship Id="rId7" Type="http://schemas.openxmlformats.org/officeDocument/2006/relationships/image" Target="../media/image182.wmf"/><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oleObject" Target="../embeddings/oleObject137.bin"/><Relationship Id="rId11" Type="http://schemas.openxmlformats.org/officeDocument/2006/relationships/image" Target="../media/image184.wmf"/><Relationship Id="rId5" Type="http://schemas.openxmlformats.org/officeDocument/2006/relationships/image" Target="../media/image181.wmf"/><Relationship Id="rId10" Type="http://schemas.openxmlformats.org/officeDocument/2006/relationships/oleObject" Target="../embeddings/oleObject139.bin"/><Relationship Id="rId4" Type="http://schemas.openxmlformats.org/officeDocument/2006/relationships/oleObject" Target="../embeddings/oleObject136.bin"/><Relationship Id="rId9" Type="http://schemas.openxmlformats.org/officeDocument/2006/relationships/image" Target="../media/image183.wmf"/></Relationships>
</file>

<file path=ppt/slides/_rels/slide56.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87.wmf"/><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oleObject" Target="../embeddings/oleObject141.bin"/><Relationship Id="rId5" Type="http://schemas.openxmlformats.org/officeDocument/2006/relationships/image" Target="../media/image186.wmf"/><Relationship Id="rId4" Type="http://schemas.openxmlformats.org/officeDocument/2006/relationships/oleObject" Target="../embeddings/oleObject140.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42.bin"/><Relationship Id="rId7" Type="http://schemas.openxmlformats.org/officeDocument/2006/relationships/image" Target="../media/image191.png"/><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image" Target="../media/image190.wmf"/><Relationship Id="rId5" Type="http://schemas.openxmlformats.org/officeDocument/2006/relationships/oleObject" Target="../embeddings/oleObject143.bin"/><Relationship Id="rId4" Type="http://schemas.openxmlformats.org/officeDocument/2006/relationships/image" Target="../media/image189.wmf"/></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46.bin"/><Relationship Id="rId13" Type="http://schemas.openxmlformats.org/officeDocument/2006/relationships/image" Target="../media/image196.wmf"/><Relationship Id="rId3" Type="http://schemas.openxmlformats.org/officeDocument/2006/relationships/image" Target="../media/image197.png"/><Relationship Id="rId7" Type="http://schemas.openxmlformats.org/officeDocument/2006/relationships/image" Target="../media/image193.wmf"/><Relationship Id="rId12" Type="http://schemas.openxmlformats.org/officeDocument/2006/relationships/oleObject" Target="../embeddings/oleObject148.bin"/><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oleObject" Target="../embeddings/oleObject145.bin"/><Relationship Id="rId11" Type="http://schemas.openxmlformats.org/officeDocument/2006/relationships/image" Target="../media/image195.wmf"/><Relationship Id="rId5" Type="http://schemas.openxmlformats.org/officeDocument/2006/relationships/image" Target="../media/image192.wmf"/><Relationship Id="rId10" Type="http://schemas.openxmlformats.org/officeDocument/2006/relationships/oleObject" Target="../embeddings/oleObject147.bin"/><Relationship Id="rId4" Type="http://schemas.openxmlformats.org/officeDocument/2006/relationships/oleObject" Target="../embeddings/oleObject144.bin"/><Relationship Id="rId9" Type="http://schemas.openxmlformats.org/officeDocument/2006/relationships/image" Target="../media/image194.wmf"/></Relationships>
</file>

<file path=ppt/slides/_rels/slide59.xml.rels><?xml version="1.0" encoding="UTF-8" standalone="yes"?>
<Relationships xmlns="http://schemas.openxmlformats.org/package/2006/relationships"><Relationship Id="rId8" Type="http://schemas.openxmlformats.org/officeDocument/2006/relationships/image" Target="../media/image200.wmf"/><Relationship Id="rId13" Type="http://schemas.openxmlformats.org/officeDocument/2006/relationships/oleObject" Target="../embeddings/oleObject154.bin"/><Relationship Id="rId3" Type="http://schemas.openxmlformats.org/officeDocument/2006/relationships/oleObject" Target="../embeddings/oleObject149.bin"/><Relationship Id="rId7" Type="http://schemas.openxmlformats.org/officeDocument/2006/relationships/oleObject" Target="../embeddings/oleObject151.bin"/><Relationship Id="rId12" Type="http://schemas.openxmlformats.org/officeDocument/2006/relationships/image" Target="../media/image202.wmf"/><Relationship Id="rId2" Type="http://schemas.openxmlformats.org/officeDocument/2006/relationships/slideLayout" Target="../slideLayouts/slideLayout7.xml"/><Relationship Id="rId1" Type="http://schemas.openxmlformats.org/officeDocument/2006/relationships/vmlDrawing" Target="../drawings/vmlDrawing45.vml"/><Relationship Id="rId6" Type="http://schemas.openxmlformats.org/officeDocument/2006/relationships/image" Target="../media/image199.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201.wmf"/><Relationship Id="rId4" Type="http://schemas.openxmlformats.org/officeDocument/2006/relationships/image" Target="../media/image198.wmf"/><Relationship Id="rId9" Type="http://schemas.openxmlformats.org/officeDocument/2006/relationships/oleObject" Target="../embeddings/oleObject152.bin"/><Relationship Id="rId14" Type="http://schemas.openxmlformats.org/officeDocument/2006/relationships/image" Target="../media/image203.w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206.wmf"/><Relationship Id="rId13" Type="http://schemas.openxmlformats.org/officeDocument/2006/relationships/oleObject" Target="../embeddings/oleObject160.bin"/><Relationship Id="rId18" Type="http://schemas.openxmlformats.org/officeDocument/2006/relationships/image" Target="../media/image211.wmf"/><Relationship Id="rId3" Type="http://schemas.openxmlformats.org/officeDocument/2006/relationships/oleObject" Target="../embeddings/oleObject155.bin"/><Relationship Id="rId7" Type="http://schemas.openxmlformats.org/officeDocument/2006/relationships/oleObject" Target="../embeddings/oleObject157.bin"/><Relationship Id="rId12" Type="http://schemas.openxmlformats.org/officeDocument/2006/relationships/image" Target="../media/image208.wmf"/><Relationship Id="rId17" Type="http://schemas.openxmlformats.org/officeDocument/2006/relationships/oleObject" Target="../embeddings/oleObject162.bin"/><Relationship Id="rId2" Type="http://schemas.openxmlformats.org/officeDocument/2006/relationships/slideLayout" Target="../slideLayouts/slideLayout7.xml"/><Relationship Id="rId16" Type="http://schemas.openxmlformats.org/officeDocument/2006/relationships/image" Target="../media/image210.wmf"/><Relationship Id="rId20" Type="http://schemas.openxmlformats.org/officeDocument/2006/relationships/image" Target="../media/image212.wmf"/><Relationship Id="rId1" Type="http://schemas.openxmlformats.org/officeDocument/2006/relationships/vmlDrawing" Target="../drawings/vmlDrawing46.vml"/><Relationship Id="rId6" Type="http://schemas.openxmlformats.org/officeDocument/2006/relationships/image" Target="../media/image205.wmf"/><Relationship Id="rId11" Type="http://schemas.openxmlformats.org/officeDocument/2006/relationships/oleObject" Target="../embeddings/oleObject159.bin"/><Relationship Id="rId5" Type="http://schemas.openxmlformats.org/officeDocument/2006/relationships/oleObject" Target="../embeddings/oleObject156.bin"/><Relationship Id="rId15" Type="http://schemas.openxmlformats.org/officeDocument/2006/relationships/oleObject" Target="../embeddings/oleObject161.bin"/><Relationship Id="rId10" Type="http://schemas.openxmlformats.org/officeDocument/2006/relationships/image" Target="../media/image207.wmf"/><Relationship Id="rId19" Type="http://schemas.openxmlformats.org/officeDocument/2006/relationships/oleObject" Target="../embeddings/oleObject163.bin"/><Relationship Id="rId4" Type="http://schemas.openxmlformats.org/officeDocument/2006/relationships/image" Target="../media/image204.wmf"/><Relationship Id="rId9" Type="http://schemas.openxmlformats.org/officeDocument/2006/relationships/oleObject" Target="../embeddings/oleObject158.bin"/><Relationship Id="rId14" Type="http://schemas.openxmlformats.org/officeDocument/2006/relationships/image" Target="../media/image209.wmf"/></Relationships>
</file>

<file path=ppt/slides/_rels/slide61.xml.rels><?xml version="1.0" encoding="UTF-8" standalone="yes"?>
<Relationships xmlns="http://schemas.openxmlformats.org/package/2006/relationships"><Relationship Id="rId8" Type="http://schemas.openxmlformats.org/officeDocument/2006/relationships/image" Target="../media/image215.wmf"/><Relationship Id="rId13" Type="http://schemas.openxmlformats.org/officeDocument/2006/relationships/oleObject" Target="../embeddings/oleObject169.bin"/><Relationship Id="rId18" Type="http://schemas.openxmlformats.org/officeDocument/2006/relationships/oleObject" Target="../embeddings/oleObject171.bin"/><Relationship Id="rId26" Type="http://schemas.openxmlformats.org/officeDocument/2006/relationships/oleObject" Target="../embeddings/oleObject175.bin"/><Relationship Id="rId3" Type="http://schemas.openxmlformats.org/officeDocument/2006/relationships/oleObject" Target="../embeddings/oleObject164.bin"/><Relationship Id="rId21" Type="http://schemas.openxmlformats.org/officeDocument/2006/relationships/image" Target="../media/image221.wmf"/><Relationship Id="rId7" Type="http://schemas.openxmlformats.org/officeDocument/2006/relationships/oleObject" Target="../embeddings/oleObject166.bin"/><Relationship Id="rId12" Type="http://schemas.openxmlformats.org/officeDocument/2006/relationships/image" Target="../media/image217.wmf"/><Relationship Id="rId17" Type="http://schemas.openxmlformats.org/officeDocument/2006/relationships/image" Target="../media/image219.wmf"/><Relationship Id="rId25" Type="http://schemas.openxmlformats.org/officeDocument/2006/relationships/image" Target="../media/image223.wmf"/><Relationship Id="rId2" Type="http://schemas.openxmlformats.org/officeDocument/2006/relationships/slideLayout" Target="../slideLayouts/slideLayout7.xml"/><Relationship Id="rId16" Type="http://schemas.openxmlformats.org/officeDocument/2006/relationships/oleObject" Target="../embeddings/oleObject170.bin"/><Relationship Id="rId20" Type="http://schemas.openxmlformats.org/officeDocument/2006/relationships/oleObject" Target="../embeddings/oleObject172.bin"/><Relationship Id="rId29" Type="http://schemas.openxmlformats.org/officeDocument/2006/relationships/image" Target="../media/image225.png"/><Relationship Id="rId1" Type="http://schemas.openxmlformats.org/officeDocument/2006/relationships/vmlDrawing" Target="../drawings/vmlDrawing47.vml"/><Relationship Id="rId6" Type="http://schemas.openxmlformats.org/officeDocument/2006/relationships/image" Target="../media/image214.wmf"/><Relationship Id="rId11" Type="http://schemas.openxmlformats.org/officeDocument/2006/relationships/oleObject" Target="../embeddings/oleObject168.bin"/><Relationship Id="rId24" Type="http://schemas.openxmlformats.org/officeDocument/2006/relationships/oleObject" Target="../embeddings/oleObject174.bin"/><Relationship Id="rId5" Type="http://schemas.openxmlformats.org/officeDocument/2006/relationships/oleObject" Target="../embeddings/oleObject165.bin"/><Relationship Id="rId15" Type="http://schemas.openxmlformats.org/officeDocument/2006/relationships/image" Target="../media/image99.emf"/><Relationship Id="rId23" Type="http://schemas.openxmlformats.org/officeDocument/2006/relationships/image" Target="../media/image222.wmf"/><Relationship Id="rId28" Type="http://schemas.openxmlformats.org/officeDocument/2006/relationships/oleObject" Target="../embeddings/oleObject176.bin"/><Relationship Id="rId10" Type="http://schemas.openxmlformats.org/officeDocument/2006/relationships/image" Target="../media/image216.wmf"/><Relationship Id="rId19" Type="http://schemas.openxmlformats.org/officeDocument/2006/relationships/image" Target="../media/image220.wmf"/><Relationship Id="rId4" Type="http://schemas.openxmlformats.org/officeDocument/2006/relationships/image" Target="../media/image213.wmf"/><Relationship Id="rId9" Type="http://schemas.openxmlformats.org/officeDocument/2006/relationships/oleObject" Target="../embeddings/oleObject167.bin"/><Relationship Id="rId14" Type="http://schemas.openxmlformats.org/officeDocument/2006/relationships/image" Target="../media/image218.wmf"/><Relationship Id="rId22" Type="http://schemas.openxmlformats.org/officeDocument/2006/relationships/oleObject" Target="../embeddings/oleObject173.bin"/><Relationship Id="rId27" Type="http://schemas.openxmlformats.org/officeDocument/2006/relationships/image" Target="../media/image224.wmf"/></Relationships>
</file>

<file path=ppt/slides/_rels/slide62.x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oleObject" Target="../embeddings/oleObject177.bin"/><Relationship Id="rId7" Type="http://schemas.openxmlformats.org/officeDocument/2006/relationships/oleObject" Target="../embeddings/oleObject179.bin"/><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image" Target="../media/image227.wmf"/><Relationship Id="rId5" Type="http://schemas.openxmlformats.org/officeDocument/2006/relationships/oleObject" Target="../embeddings/oleObject178.bin"/><Relationship Id="rId4" Type="http://schemas.openxmlformats.org/officeDocument/2006/relationships/image" Target="../media/image226.wmf"/></Relationships>
</file>

<file path=ppt/slides/_rels/slide63.xml.rels><?xml version="1.0" encoding="UTF-8" standalone="yes"?>
<Relationships xmlns="http://schemas.openxmlformats.org/package/2006/relationships"><Relationship Id="rId8" Type="http://schemas.openxmlformats.org/officeDocument/2006/relationships/image" Target="../media/image231.wmf"/><Relationship Id="rId3" Type="http://schemas.openxmlformats.org/officeDocument/2006/relationships/oleObject" Target="../embeddings/oleObject180.bin"/><Relationship Id="rId7" Type="http://schemas.openxmlformats.org/officeDocument/2006/relationships/oleObject" Target="../embeddings/oleObject182.bin"/><Relationship Id="rId2" Type="http://schemas.openxmlformats.org/officeDocument/2006/relationships/slideLayout" Target="../slideLayouts/slideLayout7.xml"/><Relationship Id="rId1" Type="http://schemas.openxmlformats.org/officeDocument/2006/relationships/vmlDrawing" Target="../drawings/vmlDrawing49.vml"/><Relationship Id="rId6" Type="http://schemas.openxmlformats.org/officeDocument/2006/relationships/image" Target="../media/image230.wmf"/><Relationship Id="rId5" Type="http://schemas.openxmlformats.org/officeDocument/2006/relationships/oleObject" Target="../embeddings/oleObject181.bin"/><Relationship Id="rId10" Type="http://schemas.openxmlformats.org/officeDocument/2006/relationships/image" Target="../media/image232.wmf"/><Relationship Id="rId4" Type="http://schemas.openxmlformats.org/officeDocument/2006/relationships/image" Target="../media/image229.wmf"/><Relationship Id="rId9" Type="http://schemas.openxmlformats.org/officeDocument/2006/relationships/oleObject" Target="../embeddings/oleObject183.bin"/></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84.bin"/><Relationship Id="rId7" Type="http://schemas.openxmlformats.org/officeDocument/2006/relationships/image" Target="../media/image235.png"/><Relationship Id="rId2" Type="http://schemas.openxmlformats.org/officeDocument/2006/relationships/slideLayout" Target="../slideLayouts/slideLayout7.xml"/><Relationship Id="rId1" Type="http://schemas.openxmlformats.org/officeDocument/2006/relationships/vmlDrawing" Target="../drawings/vmlDrawing50.vml"/><Relationship Id="rId6" Type="http://schemas.openxmlformats.org/officeDocument/2006/relationships/image" Target="../media/image234.wmf"/><Relationship Id="rId5" Type="http://schemas.openxmlformats.org/officeDocument/2006/relationships/oleObject" Target="../embeddings/oleObject185.bin"/><Relationship Id="rId4" Type="http://schemas.openxmlformats.org/officeDocument/2006/relationships/image" Target="../media/image233.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Layout" Target="../slideLayouts/slideLayout7.xml"/><Relationship Id="rId1" Type="http://schemas.openxmlformats.org/officeDocument/2006/relationships/vmlDrawing" Target="../drawings/vmlDrawing51.vml"/><Relationship Id="rId5" Type="http://schemas.openxmlformats.org/officeDocument/2006/relationships/image" Target="../media/image99.emf"/><Relationship Id="rId4" Type="http://schemas.openxmlformats.org/officeDocument/2006/relationships/image" Target="../media/image236.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87.bin"/><Relationship Id="rId7" Type="http://schemas.openxmlformats.org/officeDocument/2006/relationships/image" Target="../media/image238.wmf"/><Relationship Id="rId2" Type="http://schemas.openxmlformats.org/officeDocument/2006/relationships/slideLayout" Target="../slideLayouts/slideLayout7.xml"/><Relationship Id="rId1" Type="http://schemas.openxmlformats.org/officeDocument/2006/relationships/vmlDrawing" Target="../drawings/vmlDrawing52.vml"/><Relationship Id="rId6" Type="http://schemas.openxmlformats.org/officeDocument/2006/relationships/oleObject" Target="../embeddings/oleObject188.bin"/><Relationship Id="rId5" Type="http://schemas.openxmlformats.org/officeDocument/2006/relationships/image" Target="../media/image239.png"/><Relationship Id="rId4" Type="http://schemas.openxmlformats.org/officeDocument/2006/relationships/image" Target="../media/image237.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Layout" Target="../slideLayouts/slideLayout7.xml"/><Relationship Id="rId1" Type="http://schemas.openxmlformats.org/officeDocument/2006/relationships/vmlDrawing" Target="../drawings/vmlDrawing53.vml"/><Relationship Id="rId6" Type="http://schemas.openxmlformats.org/officeDocument/2006/relationships/image" Target="../media/image241.wmf"/><Relationship Id="rId5" Type="http://schemas.openxmlformats.org/officeDocument/2006/relationships/oleObject" Target="../embeddings/oleObject190.bin"/><Relationship Id="rId4" Type="http://schemas.openxmlformats.org/officeDocument/2006/relationships/image" Target="../media/image240.wmf"/></Relationships>
</file>

<file path=ppt/slides/_rels/slide68.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243.wmf"/><Relationship Id="rId2" Type="http://schemas.openxmlformats.org/officeDocument/2006/relationships/slideLayout" Target="../slideLayouts/slideLayout7.xml"/><Relationship Id="rId1" Type="http://schemas.openxmlformats.org/officeDocument/2006/relationships/vmlDrawing" Target="../drawings/vmlDrawing54.vml"/><Relationship Id="rId6" Type="http://schemas.openxmlformats.org/officeDocument/2006/relationships/oleObject" Target="../embeddings/oleObject192.bin"/><Relationship Id="rId5" Type="http://schemas.openxmlformats.org/officeDocument/2006/relationships/image" Target="../media/image242.wmf"/><Relationship Id="rId4" Type="http://schemas.openxmlformats.org/officeDocument/2006/relationships/oleObject" Target="../embeddings/oleObject191.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95.bin"/><Relationship Id="rId13" Type="http://schemas.openxmlformats.org/officeDocument/2006/relationships/image" Target="../media/image249.wmf"/><Relationship Id="rId3" Type="http://schemas.openxmlformats.org/officeDocument/2006/relationships/oleObject" Target="../embeddings/oleObject193.bin"/><Relationship Id="rId7" Type="http://schemas.openxmlformats.org/officeDocument/2006/relationships/image" Target="../media/image246.wmf"/><Relationship Id="rId12" Type="http://schemas.openxmlformats.org/officeDocument/2006/relationships/oleObject" Target="../embeddings/oleObject197.bin"/><Relationship Id="rId2" Type="http://schemas.openxmlformats.org/officeDocument/2006/relationships/slideLayout" Target="../slideLayouts/slideLayout7.xml"/><Relationship Id="rId1" Type="http://schemas.openxmlformats.org/officeDocument/2006/relationships/vmlDrawing" Target="../drawings/vmlDrawing55.vml"/><Relationship Id="rId6" Type="http://schemas.openxmlformats.org/officeDocument/2006/relationships/oleObject" Target="../embeddings/oleObject194.bin"/><Relationship Id="rId11" Type="http://schemas.openxmlformats.org/officeDocument/2006/relationships/image" Target="../media/image248.wmf"/><Relationship Id="rId5" Type="http://schemas.openxmlformats.org/officeDocument/2006/relationships/image" Target="../media/image99.emf"/><Relationship Id="rId10" Type="http://schemas.openxmlformats.org/officeDocument/2006/relationships/oleObject" Target="../embeddings/oleObject196.bin"/><Relationship Id="rId4" Type="http://schemas.openxmlformats.org/officeDocument/2006/relationships/image" Target="../media/image245.wmf"/><Relationship Id="rId9" Type="http://schemas.openxmlformats.org/officeDocument/2006/relationships/image" Target="../media/image247.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1.wmf"/><Relationship Id="rId3" Type="http://schemas.openxmlformats.org/officeDocument/2006/relationships/notesSlide" Target="../notesSlides/notesSlide2.xml"/><Relationship Id="rId7" Type="http://schemas.openxmlformats.org/officeDocument/2006/relationships/image" Target="../media/image18.wmf"/><Relationship Id="rId12"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20.wmf"/><Relationship Id="rId5" Type="http://schemas.openxmlformats.org/officeDocument/2006/relationships/image" Target="../media/image17.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19.wmf"/></Relationships>
</file>

<file path=ppt/slides/_rels/slide7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slideLayout" Target="../slideLayouts/slideLayout7.xml"/><Relationship Id="rId1" Type="http://schemas.openxmlformats.org/officeDocument/2006/relationships/vmlDrawing" Target="../drawings/vmlDrawing56.vml"/><Relationship Id="rId5" Type="http://schemas.openxmlformats.org/officeDocument/2006/relationships/image" Target="../media/image250.wmf"/><Relationship Id="rId4" Type="http://schemas.openxmlformats.org/officeDocument/2006/relationships/oleObject" Target="../embeddings/oleObject198.bin"/></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99.bin"/><Relationship Id="rId2" Type="http://schemas.openxmlformats.org/officeDocument/2006/relationships/slideLayout" Target="../slideLayouts/slideLayout7.xml"/><Relationship Id="rId1" Type="http://schemas.openxmlformats.org/officeDocument/2006/relationships/vmlDrawing" Target="../drawings/vmlDrawing57.vml"/><Relationship Id="rId5" Type="http://schemas.openxmlformats.org/officeDocument/2006/relationships/image" Target="../media/image99.emf"/><Relationship Id="rId4" Type="http://schemas.openxmlformats.org/officeDocument/2006/relationships/image" Target="../media/image252.wmf"/></Relationships>
</file>

<file path=ppt/slides/_rels/slide7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202.bin"/><Relationship Id="rId3" Type="http://schemas.openxmlformats.org/officeDocument/2006/relationships/image" Target="../media/image253.png"/><Relationship Id="rId7" Type="http://schemas.openxmlformats.org/officeDocument/2006/relationships/image" Target="../media/image255.wmf"/><Relationship Id="rId2" Type="http://schemas.openxmlformats.org/officeDocument/2006/relationships/slideLayout" Target="../slideLayouts/slideLayout7.xml"/><Relationship Id="rId1" Type="http://schemas.openxmlformats.org/officeDocument/2006/relationships/vmlDrawing" Target="../drawings/vmlDrawing58.vml"/><Relationship Id="rId6" Type="http://schemas.openxmlformats.org/officeDocument/2006/relationships/oleObject" Target="../embeddings/oleObject201.bin"/><Relationship Id="rId11" Type="http://schemas.openxmlformats.org/officeDocument/2006/relationships/image" Target="../media/image257.wmf"/><Relationship Id="rId5" Type="http://schemas.openxmlformats.org/officeDocument/2006/relationships/image" Target="../media/image254.wmf"/><Relationship Id="rId10" Type="http://schemas.openxmlformats.org/officeDocument/2006/relationships/oleObject" Target="../embeddings/oleObject203.bin"/><Relationship Id="rId4" Type="http://schemas.openxmlformats.org/officeDocument/2006/relationships/oleObject" Target="../embeddings/oleObject200.bin"/><Relationship Id="rId9" Type="http://schemas.openxmlformats.org/officeDocument/2006/relationships/image" Target="../media/image256.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Layout" Target="../slideLayouts/slideLayout7.xml"/><Relationship Id="rId1" Type="http://schemas.openxmlformats.org/officeDocument/2006/relationships/vmlDrawing" Target="../drawings/vmlDrawing59.vml"/><Relationship Id="rId6" Type="http://schemas.openxmlformats.org/officeDocument/2006/relationships/image" Target="../media/image259.wmf"/><Relationship Id="rId5" Type="http://schemas.openxmlformats.org/officeDocument/2006/relationships/oleObject" Target="../embeddings/oleObject205.bin"/><Relationship Id="rId4" Type="http://schemas.openxmlformats.org/officeDocument/2006/relationships/image" Target="../media/image258.wmf"/></Relationships>
</file>

<file path=ppt/slides/_rels/slide75.xml.rels><?xml version="1.0" encoding="UTF-8" standalone="yes"?>
<Relationships xmlns="http://schemas.openxmlformats.org/package/2006/relationships"><Relationship Id="rId8" Type="http://schemas.openxmlformats.org/officeDocument/2006/relationships/image" Target="../media/image262.wmf"/><Relationship Id="rId13" Type="http://schemas.openxmlformats.org/officeDocument/2006/relationships/oleObject" Target="../embeddings/oleObject211.bin"/><Relationship Id="rId3" Type="http://schemas.openxmlformats.org/officeDocument/2006/relationships/oleObject" Target="../embeddings/oleObject206.bin"/><Relationship Id="rId7" Type="http://schemas.openxmlformats.org/officeDocument/2006/relationships/oleObject" Target="../embeddings/oleObject208.bin"/><Relationship Id="rId12" Type="http://schemas.openxmlformats.org/officeDocument/2006/relationships/image" Target="../media/image264.wmf"/><Relationship Id="rId2" Type="http://schemas.openxmlformats.org/officeDocument/2006/relationships/slideLayout" Target="../slideLayouts/slideLayout7.xml"/><Relationship Id="rId1" Type="http://schemas.openxmlformats.org/officeDocument/2006/relationships/vmlDrawing" Target="../drawings/vmlDrawing60.vml"/><Relationship Id="rId6" Type="http://schemas.openxmlformats.org/officeDocument/2006/relationships/image" Target="../media/image261.wmf"/><Relationship Id="rId11" Type="http://schemas.openxmlformats.org/officeDocument/2006/relationships/oleObject" Target="../embeddings/oleObject210.bin"/><Relationship Id="rId5" Type="http://schemas.openxmlformats.org/officeDocument/2006/relationships/oleObject" Target="../embeddings/oleObject207.bin"/><Relationship Id="rId10" Type="http://schemas.openxmlformats.org/officeDocument/2006/relationships/image" Target="../media/image263.wmf"/><Relationship Id="rId4" Type="http://schemas.openxmlformats.org/officeDocument/2006/relationships/image" Target="../media/image260.wmf"/><Relationship Id="rId9" Type="http://schemas.openxmlformats.org/officeDocument/2006/relationships/oleObject" Target="../embeddings/oleObject209.bin"/><Relationship Id="rId14" Type="http://schemas.openxmlformats.org/officeDocument/2006/relationships/image" Target="../media/image265.wmf"/></Relationships>
</file>

<file path=ppt/slides/_rels/slide7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25.jpeg"/><Relationship Id="rId7"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7.bin"/><Relationship Id="rId5" Type="http://schemas.openxmlformats.org/officeDocument/2006/relationships/image" Target="../media/image22.wmf"/><Relationship Id="rId4" Type="http://schemas.openxmlformats.org/officeDocument/2006/relationships/oleObject" Target="../embeddings/oleObject16.bin"/><Relationship Id="rId9" Type="http://schemas.openxmlformats.org/officeDocument/2006/relationships/image" Target="../media/image24.wmf"/></Relationships>
</file>

<file path=ppt/slides/_rels/slide80.xml.rels><?xml version="1.0" encoding="UTF-8" standalone="yes"?>
<Relationships xmlns="http://schemas.openxmlformats.org/package/2006/relationships"><Relationship Id="rId8" Type="http://schemas.openxmlformats.org/officeDocument/2006/relationships/image" Target="../media/image271.wmf"/><Relationship Id="rId3" Type="http://schemas.openxmlformats.org/officeDocument/2006/relationships/image" Target="../media/image272.png"/><Relationship Id="rId7" Type="http://schemas.openxmlformats.org/officeDocument/2006/relationships/oleObject" Target="../embeddings/oleObject213.bin"/><Relationship Id="rId2" Type="http://schemas.openxmlformats.org/officeDocument/2006/relationships/slideLayout" Target="../slideLayouts/slideLayout7.xml"/><Relationship Id="rId1" Type="http://schemas.openxmlformats.org/officeDocument/2006/relationships/vmlDrawing" Target="../drawings/vmlDrawing61.vml"/><Relationship Id="rId6" Type="http://schemas.openxmlformats.org/officeDocument/2006/relationships/image" Target="../media/image270.wmf"/><Relationship Id="rId5" Type="http://schemas.openxmlformats.org/officeDocument/2006/relationships/oleObject" Target="../embeddings/oleObject212.bin"/><Relationship Id="rId4" Type="http://schemas.openxmlformats.org/officeDocument/2006/relationships/image" Target="../media/image273.png"/></Relationships>
</file>

<file path=ppt/slides/_rels/slide8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7.xml"/><Relationship Id="rId1" Type="http://schemas.openxmlformats.org/officeDocument/2006/relationships/vmlDrawing" Target="../drawings/vmlDrawing62.vml"/><Relationship Id="rId6" Type="http://schemas.openxmlformats.org/officeDocument/2006/relationships/image" Target="../media/image274.wmf"/><Relationship Id="rId5" Type="http://schemas.openxmlformats.org/officeDocument/2006/relationships/oleObject" Target="../embeddings/oleObject214.bin"/><Relationship Id="rId4" Type="http://schemas.openxmlformats.org/officeDocument/2006/relationships/image" Target="../media/image276.png"/></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217.bin"/><Relationship Id="rId13" Type="http://schemas.openxmlformats.org/officeDocument/2006/relationships/image" Target="../media/image281.wmf"/><Relationship Id="rId3" Type="http://schemas.openxmlformats.org/officeDocument/2006/relationships/image" Target="../media/image284.png"/><Relationship Id="rId7" Type="http://schemas.openxmlformats.org/officeDocument/2006/relationships/image" Target="../media/image278.wmf"/><Relationship Id="rId12" Type="http://schemas.openxmlformats.org/officeDocument/2006/relationships/oleObject" Target="../embeddings/oleObject219.bin"/><Relationship Id="rId17" Type="http://schemas.openxmlformats.org/officeDocument/2006/relationships/image" Target="../media/image283.wmf"/><Relationship Id="rId2" Type="http://schemas.openxmlformats.org/officeDocument/2006/relationships/slideLayout" Target="../slideLayouts/slideLayout7.xml"/><Relationship Id="rId16" Type="http://schemas.openxmlformats.org/officeDocument/2006/relationships/oleObject" Target="../embeddings/oleObject221.bin"/><Relationship Id="rId1" Type="http://schemas.openxmlformats.org/officeDocument/2006/relationships/vmlDrawing" Target="../drawings/vmlDrawing63.vml"/><Relationship Id="rId6" Type="http://schemas.openxmlformats.org/officeDocument/2006/relationships/oleObject" Target="../embeddings/oleObject216.bin"/><Relationship Id="rId11" Type="http://schemas.openxmlformats.org/officeDocument/2006/relationships/image" Target="../media/image280.wmf"/><Relationship Id="rId5" Type="http://schemas.openxmlformats.org/officeDocument/2006/relationships/image" Target="../media/image277.wmf"/><Relationship Id="rId15" Type="http://schemas.openxmlformats.org/officeDocument/2006/relationships/image" Target="../media/image282.wmf"/><Relationship Id="rId10" Type="http://schemas.openxmlformats.org/officeDocument/2006/relationships/oleObject" Target="../embeddings/oleObject218.bin"/><Relationship Id="rId4" Type="http://schemas.openxmlformats.org/officeDocument/2006/relationships/oleObject" Target="../embeddings/oleObject215.bin"/><Relationship Id="rId9" Type="http://schemas.openxmlformats.org/officeDocument/2006/relationships/image" Target="../media/image279.wmf"/><Relationship Id="rId14" Type="http://schemas.openxmlformats.org/officeDocument/2006/relationships/oleObject" Target="../embeddings/oleObject220.bin"/></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223.bin"/><Relationship Id="rId3" Type="http://schemas.openxmlformats.org/officeDocument/2006/relationships/image" Target="../media/image287.png"/><Relationship Id="rId7" Type="http://schemas.openxmlformats.org/officeDocument/2006/relationships/image" Target="../media/image285.wmf"/><Relationship Id="rId2" Type="http://schemas.openxmlformats.org/officeDocument/2006/relationships/slideLayout" Target="../slideLayouts/slideLayout7.xml"/><Relationship Id="rId1" Type="http://schemas.openxmlformats.org/officeDocument/2006/relationships/vmlDrawing" Target="../drawings/vmlDrawing64.vml"/><Relationship Id="rId6" Type="http://schemas.openxmlformats.org/officeDocument/2006/relationships/oleObject" Target="../embeddings/oleObject222.bin"/><Relationship Id="rId5" Type="http://schemas.openxmlformats.org/officeDocument/2006/relationships/image" Target="../media/image289.png"/><Relationship Id="rId4" Type="http://schemas.openxmlformats.org/officeDocument/2006/relationships/image" Target="../media/image288.png"/><Relationship Id="rId9" Type="http://schemas.openxmlformats.org/officeDocument/2006/relationships/image" Target="../media/image286.wmf"/></Relationships>
</file>

<file path=ppt/slides/_rels/slide84.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293.wmf"/><Relationship Id="rId3" Type="http://schemas.openxmlformats.org/officeDocument/2006/relationships/oleObject" Target="../embeddings/oleObject224.bin"/><Relationship Id="rId7" Type="http://schemas.openxmlformats.org/officeDocument/2006/relationships/oleObject" Target="../embeddings/oleObject226.bin"/><Relationship Id="rId2" Type="http://schemas.openxmlformats.org/officeDocument/2006/relationships/slideLayout" Target="../slideLayouts/slideLayout7.xml"/><Relationship Id="rId1" Type="http://schemas.openxmlformats.org/officeDocument/2006/relationships/vmlDrawing" Target="../drawings/vmlDrawing65.vml"/><Relationship Id="rId6" Type="http://schemas.openxmlformats.org/officeDocument/2006/relationships/image" Target="../media/image292.wmf"/><Relationship Id="rId5" Type="http://schemas.openxmlformats.org/officeDocument/2006/relationships/oleObject" Target="../embeddings/oleObject225.bin"/><Relationship Id="rId10" Type="http://schemas.openxmlformats.org/officeDocument/2006/relationships/image" Target="../media/image294.wmf"/><Relationship Id="rId4" Type="http://schemas.openxmlformats.org/officeDocument/2006/relationships/image" Target="../media/image291.wmf"/><Relationship Id="rId9" Type="http://schemas.openxmlformats.org/officeDocument/2006/relationships/oleObject" Target="../embeddings/oleObject227.bin"/></Relationships>
</file>

<file path=ppt/slides/_rels/slide86.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299.wmf"/><Relationship Id="rId13" Type="http://schemas.openxmlformats.org/officeDocument/2006/relationships/image" Target="../media/image302.wmf"/><Relationship Id="rId3" Type="http://schemas.openxmlformats.org/officeDocument/2006/relationships/oleObject" Target="../embeddings/oleObject228.bin"/><Relationship Id="rId7" Type="http://schemas.openxmlformats.org/officeDocument/2006/relationships/oleObject" Target="../embeddings/oleObject230.bin"/><Relationship Id="rId12" Type="http://schemas.openxmlformats.org/officeDocument/2006/relationships/oleObject" Target="../embeddings/oleObject232.bin"/><Relationship Id="rId2" Type="http://schemas.openxmlformats.org/officeDocument/2006/relationships/slideLayout" Target="../slideLayouts/slideLayout7.xml"/><Relationship Id="rId1" Type="http://schemas.openxmlformats.org/officeDocument/2006/relationships/vmlDrawing" Target="../drawings/vmlDrawing66.vml"/><Relationship Id="rId6" Type="http://schemas.openxmlformats.org/officeDocument/2006/relationships/image" Target="../media/image298.wmf"/><Relationship Id="rId11" Type="http://schemas.openxmlformats.org/officeDocument/2006/relationships/image" Target="../media/image300.jpeg"/><Relationship Id="rId5" Type="http://schemas.openxmlformats.org/officeDocument/2006/relationships/oleObject" Target="../embeddings/oleObject229.bin"/><Relationship Id="rId10" Type="http://schemas.openxmlformats.org/officeDocument/2006/relationships/image" Target="../media/image301.wmf"/><Relationship Id="rId4" Type="http://schemas.openxmlformats.org/officeDocument/2006/relationships/image" Target="../media/image297.wmf"/><Relationship Id="rId9" Type="http://schemas.openxmlformats.org/officeDocument/2006/relationships/oleObject" Target="../embeddings/oleObject231.bin"/></Relationships>
</file>

<file path=ppt/slides/_rels/slide88.xml.rels><?xml version="1.0" encoding="UTF-8" standalone="yes"?>
<Relationships xmlns="http://schemas.openxmlformats.org/package/2006/relationships"><Relationship Id="rId8" Type="http://schemas.openxmlformats.org/officeDocument/2006/relationships/image" Target="../media/image305.wmf"/><Relationship Id="rId3" Type="http://schemas.openxmlformats.org/officeDocument/2006/relationships/oleObject" Target="../embeddings/oleObject233.bin"/><Relationship Id="rId7" Type="http://schemas.openxmlformats.org/officeDocument/2006/relationships/oleObject" Target="../embeddings/oleObject235.bin"/><Relationship Id="rId2" Type="http://schemas.openxmlformats.org/officeDocument/2006/relationships/slideLayout" Target="../slideLayouts/slideLayout7.xml"/><Relationship Id="rId1" Type="http://schemas.openxmlformats.org/officeDocument/2006/relationships/vmlDrawing" Target="../drawings/vmlDrawing67.vml"/><Relationship Id="rId6" Type="http://schemas.openxmlformats.org/officeDocument/2006/relationships/image" Target="../media/image304.wmf"/><Relationship Id="rId5" Type="http://schemas.openxmlformats.org/officeDocument/2006/relationships/oleObject" Target="../embeddings/oleObject234.bin"/><Relationship Id="rId4" Type="http://schemas.openxmlformats.org/officeDocument/2006/relationships/image" Target="../media/image303.w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36.bin"/><Relationship Id="rId2" Type="http://schemas.openxmlformats.org/officeDocument/2006/relationships/slideLayout" Target="../slideLayouts/slideLayout7.xml"/><Relationship Id="rId1" Type="http://schemas.openxmlformats.org/officeDocument/2006/relationships/vmlDrawing" Target="../drawings/vmlDrawing68.vml"/><Relationship Id="rId4" Type="http://schemas.openxmlformats.org/officeDocument/2006/relationships/image" Target="../media/image306.wmf"/></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oleObject" Target="../embeddings/oleObject237.bin"/><Relationship Id="rId7" Type="http://schemas.openxmlformats.org/officeDocument/2006/relationships/oleObject" Target="../embeddings/oleObject239.bin"/><Relationship Id="rId12" Type="http://schemas.openxmlformats.org/officeDocument/2006/relationships/image" Target="../media/image311.wmf"/><Relationship Id="rId2" Type="http://schemas.openxmlformats.org/officeDocument/2006/relationships/slideLayout" Target="../slideLayouts/slideLayout7.xml"/><Relationship Id="rId1" Type="http://schemas.openxmlformats.org/officeDocument/2006/relationships/vmlDrawing" Target="../drawings/vmlDrawing69.vml"/><Relationship Id="rId6" Type="http://schemas.openxmlformats.org/officeDocument/2006/relationships/image" Target="../media/image308.wmf"/><Relationship Id="rId11" Type="http://schemas.openxmlformats.org/officeDocument/2006/relationships/oleObject" Target="../embeddings/oleObject241.bin"/><Relationship Id="rId5" Type="http://schemas.openxmlformats.org/officeDocument/2006/relationships/oleObject" Target="../embeddings/oleObject238.bin"/><Relationship Id="rId10" Type="http://schemas.openxmlformats.org/officeDocument/2006/relationships/image" Target="../media/image310.wmf"/><Relationship Id="rId4" Type="http://schemas.openxmlformats.org/officeDocument/2006/relationships/image" Target="../media/image307.wmf"/><Relationship Id="rId9" Type="http://schemas.openxmlformats.org/officeDocument/2006/relationships/oleObject" Target="../embeddings/oleObject240.bin"/></Relationships>
</file>

<file path=ppt/slides/_rels/slide91.xml.rels><?xml version="1.0" encoding="UTF-8" standalone="yes"?>
<Relationships xmlns="http://schemas.openxmlformats.org/package/2006/relationships"><Relationship Id="rId8" Type="http://schemas.openxmlformats.org/officeDocument/2006/relationships/image" Target="../media/image314.wmf"/><Relationship Id="rId13" Type="http://schemas.openxmlformats.org/officeDocument/2006/relationships/oleObject" Target="../embeddings/oleObject247.bin"/><Relationship Id="rId3" Type="http://schemas.openxmlformats.org/officeDocument/2006/relationships/oleObject" Target="../embeddings/oleObject242.bin"/><Relationship Id="rId7" Type="http://schemas.openxmlformats.org/officeDocument/2006/relationships/oleObject" Target="../embeddings/oleObject244.bin"/><Relationship Id="rId12" Type="http://schemas.openxmlformats.org/officeDocument/2006/relationships/image" Target="../media/image316.wmf"/><Relationship Id="rId2" Type="http://schemas.openxmlformats.org/officeDocument/2006/relationships/slideLayout" Target="../slideLayouts/slideLayout7.xml"/><Relationship Id="rId1" Type="http://schemas.openxmlformats.org/officeDocument/2006/relationships/vmlDrawing" Target="../drawings/vmlDrawing70.vml"/><Relationship Id="rId6" Type="http://schemas.openxmlformats.org/officeDocument/2006/relationships/image" Target="../media/image313.wmf"/><Relationship Id="rId11" Type="http://schemas.openxmlformats.org/officeDocument/2006/relationships/oleObject" Target="../embeddings/oleObject246.bin"/><Relationship Id="rId5" Type="http://schemas.openxmlformats.org/officeDocument/2006/relationships/oleObject" Target="../embeddings/oleObject243.bin"/><Relationship Id="rId10" Type="http://schemas.openxmlformats.org/officeDocument/2006/relationships/image" Target="../media/image315.wmf"/><Relationship Id="rId4" Type="http://schemas.openxmlformats.org/officeDocument/2006/relationships/image" Target="../media/image312.wmf"/><Relationship Id="rId9" Type="http://schemas.openxmlformats.org/officeDocument/2006/relationships/oleObject" Target="../embeddings/oleObject245.bin"/><Relationship Id="rId14" Type="http://schemas.openxmlformats.org/officeDocument/2006/relationships/image" Target="../media/image317.wmf"/></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250.bin"/><Relationship Id="rId13" Type="http://schemas.openxmlformats.org/officeDocument/2006/relationships/image" Target="../media/image296.jpeg"/><Relationship Id="rId3" Type="http://schemas.openxmlformats.org/officeDocument/2006/relationships/oleObject" Target="../embeddings/oleObject248.bin"/><Relationship Id="rId7" Type="http://schemas.openxmlformats.org/officeDocument/2006/relationships/image" Target="../media/image319.jpeg"/><Relationship Id="rId12" Type="http://schemas.openxmlformats.org/officeDocument/2006/relationships/image" Target="../media/image323.wmf"/><Relationship Id="rId17" Type="http://schemas.openxmlformats.org/officeDocument/2006/relationships/image" Target="../media/image325.wmf"/><Relationship Id="rId2" Type="http://schemas.openxmlformats.org/officeDocument/2006/relationships/slideLayout" Target="../slideLayouts/slideLayout7.xml"/><Relationship Id="rId16" Type="http://schemas.openxmlformats.org/officeDocument/2006/relationships/oleObject" Target="../embeddings/oleObject253.bin"/><Relationship Id="rId1" Type="http://schemas.openxmlformats.org/officeDocument/2006/relationships/vmlDrawing" Target="../drawings/vmlDrawing71.vml"/><Relationship Id="rId6" Type="http://schemas.openxmlformats.org/officeDocument/2006/relationships/image" Target="../media/image320.wmf"/><Relationship Id="rId11" Type="http://schemas.openxmlformats.org/officeDocument/2006/relationships/oleObject" Target="../embeddings/oleObject251.bin"/><Relationship Id="rId5" Type="http://schemas.openxmlformats.org/officeDocument/2006/relationships/oleObject" Target="../embeddings/oleObject249.bin"/><Relationship Id="rId15" Type="http://schemas.openxmlformats.org/officeDocument/2006/relationships/image" Target="../media/image324.wmf"/><Relationship Id="rId10" Type="http://schemas.openxmlformats.org/officeDocument/2006/relationships/image" Target="../media/image321.jpeg"/><Relationship Id="rId4" Type="http://schemas.openxmlformats.org/officeDocument/2006/relationships/image" Target="../media/image318.wmf"/><Relationship Id="rId9" Type="http://schemas.openxmlformats.org/officeDocument/2006/relationships/image" Target="../media/image322.wmf"/><Relationship Id="rId14" Type="http://schemas.openxmlformats.org/officeDocument/2006/relationships/oleObject" Target="../embeddings/oleObject252.bin"/></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54.bin"/><Relationship Id="rId2" Type="http://schemas.openxmlformats.org/officeDocument/2006/relationships/slideLayout" Target="../slideLayouts/slideLayout7.xml"/><Relationship Id="rId1" Type="http://schemas.openxmlformats.org/officeDocument/2006/relationships/vmlDrawing" Target="../drawings/vmlDrawing72.vml"/><Relationship Id="rId4" Type="http://schemas.openxmlformats.org/officeDocument/2006/relationships/image" Target="../media/image326.w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55.bin"/><Relationship Id="rId2" Type="http://schemas.openxmlformats.org/officeDocument/2006/relationships/slideLayout" Target="../slideLayouts/slideLayout7.xml"/><Relationship Id="rId1" Type="http://schemas.openxmlformats.org/officeDocument/2006/relationships/vmlDrawing" Target="../drawings/vmlDrawing73.vml"/><Relationship Id="rId4" Type="http://schemas.openxmlformats.org/officeDocument/2006/relationships/image" Target="../media/image327.e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56.bin"/><Relationship Id="rId2" Type="http://schemas.openxmlformats.org/officeDocument/2006/relationships/slideLayout" Target="../slideLayouts/slideLayout7.xml"/><Relationship Id="rId1" Type="http://schemas.openxmlformats.org/officeDocument/2006/relationships/vmlDrawing" Target="../drawings/vmlDrawing74.vml"/><Relationship Id="rId4" Type="http://schemas.openxmlformats.org/officeDocument/2006/relationships/image" Target="../media/image328.e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257.bin"/><Relationship Id="rId2" Type="http://schemas.openxmlformats.org/officeDocument/2006/relationships/slideLayout" Target="../slideLayouts/slideLayout7.xml"/><Relationship Id="rId1" Type="http://schemas.openxmlformats.org/officeDocument/2006/relationships/vmlDrawing" Target="../drawings/vmlDrawing75.vml"/><Relationship Id="rId6" Type="http://schemas.openxmlformats.org/officeDocument/2006/relationships/image" Target="../media/image330.wmf"/><Relationship Id="rId5" Type="http://schemas.openxmlformats.org/officeDocument/2006/relationships/oleObject" Target="../embeddings/oleObject258.bin"/><Relationship Id="rId4" Type="http://schemas.openxmlformats.org/officeDocument/2006/relationships/image" Target="../media/image329.w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59.bin"/><Relationship Id="rId2" Type="http://schemas.openxmlformats.org/officeDocument/2006/relationships/slideLayout" Target="../slideLayouts/slideLayout7.xml"/><Relationship Id="rId1" Type="http://schemas.openxmlformats.org/officeDocument/2006/relationships/vmlDrawing" Target="../drawings/vmlDrawing76.vml"/><Relationship Id="rId4" Type="http://schemas.openxmlformats.org/officeDocument/2006/relationships/image" Target="../media/image331.w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60.bin"/><Relationship Id="rId2" Type="http://schemas.openxmlformats.org/officeDocument/2006/relationships/slideLayout" Target="../slideLayouts/slideLayout7.xml"/><Relationship Id="rId1" Type="http://schemas.openxmlformats.org/officeDocument/2006/relationships/vmlDrawing" Target="../drawings/vmlDrawing77.vml"/><Relationship Id="rId6" Type="http://schemas.openxmlformats.org/officeDocument/2006/relationships/image" Target="../media/image333.wmf"/><Relationship Id="rId5" Type="http://schemas.openxmlformats.org/officeDocument/2006/relationships/oleObject" Target="../embeddings/oleObject261.bin"/><Relationship Id="rId4" Type="http://schemas.openxmlformats.org/officeDocument/2006/relationships/image" Target="../media/image332.wmf"/></Relationships>
</file>

<file path=ppt/slides/_rels/slide99.xml.rels><?xml version="1.0" encoding="UTF-8" standalone="yes"?>
<Relationships xmlns="http://schemas.openxmlformats.org/package/2006/relationships"><Relationship Id="rId8" Type="http://schemas.openxmlformats.org/officeDocument/2006/relationships/image" Target="../media/image336.wmf"/><Relationship Id="rId3" Type="http://schemas.openxmlformats.org/officeDocument/2006/relationships/oleObject" Target="../embeddings/oleObject262.bin"/><Relationship Id="rId7" Type="http://schemas.openxmlformats.org/officeDocument/2006/relationships/oleObject" Target="../embeddings/oleObject264.bin"/><Relationship Id="rId2" Type="http://schemas.openxmlformats.org/officeDocument/2006/relationships/slideLayout" Target="../slideLayouts/slideLayout7.xml"/><Relationship Id="rId1" Type="http://schemas.openxmlformats.org/officeDocument/2006/relationships/vmlDrawing" Target="../drawings/vmlDrawing78.vml"/><Relationship Id="rId6" Type="http://schemas.openxmlformats.org/officeDocument/2006/relationships/image" Target="../media/image335.wmf"/><Relationship Id="rId5" Type="http://schemas.openxmlformats.org/officeDocument/2006/relationships/oleObject" Target="../embeddings/oleObject263.bin"/><Relationship Id="rId10" Type="http://schemas.openxmlformats.org/officeDocument/2006/relationships/image" Target="../media/image337.wmf"/><Relationship Id="rId4" Type="http://schemas.openxmlformats.org/officeDocument/2006/relationships/image" Target="../media/image334.wmf"/><Relationship Id="rId9" Type="http://schemas.openxmlformats.org/officeDocument/2006/relationships/oleObject" Target="../embeddings/oleObject26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04965" y="172919"/>
            <a:ext cx="4871228"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Advanced Optics   </a:t>
            </a:r>
            <a:r>
              <a:rPr lang="fa-I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اپتیک پیشرفته</a:t>
            </a:r>
            <a:endParaRPr lang="en-US" altLang="en-US" sz="2800" dirty="0">
              <a:solidFill>
                <a:srgbClr val="FF0000"/>
              </a:solidFill>
            </a:endParaRPr>
          </a:p>
        </p:txBody>
      </p:sp>
      <p:sp>
        <p:nvSpPr>
          <p:cNvPr id="4" name="TextBox 3"/>
          <p:cNvSpPr txBox="1"/>
          <p:nvPr/>
        </p:nvSpPr>
        <p:spPr>
          <a:xfrm>
            <a:off x="0" y="1011449"/>
            <a:ext cx="3541985" cy="451406"/>
          </a:xfrm>
          <a:prstGeom prst="rect">
            <a:avLst/>
          </a:prstGeom>
          <a:noFill/>
        </p:spPr>
        <p:txBody>
          <a:bodyPr wrap="square" rtlCol="0">
            <a:spAutoFit/>
          </a:bodyPr>
          <a:lstStyle/>
          <a:p>
            <a:pPr algn="r" rtl="1">
              <a:lnSpc>
                <a:spcPts val="2800"/>
              </a:lnSpc>
            </a:pPr>
            <a:r>
              <a:rPr lang="en-US" sz="2800" b="1" dirty="0">
                <a:solidFill>
                  <a:srgbClr val="0070C0"/>
                </a:solidFill>
                <a:latin typeface="Times New Roman" panose="02020603050405020304" pitchFamily="18" charset="0"/>
                <a:cs typeface="Times New Roman" panose="02020603050405020304" pitchFamily="18" charset="0"/>
              </a:rPr>
              <a:t>References</a:t>
            </a:r>
            <a:r>
              <a:rPr lang="fa-IR" sz="2800" dirty="0">
                <a:latin typeface="Times New Roman" panose="02020603050405020304" pitchFamily="18" charset="0"/>
                <a:cs typeface="Times New Roman" panose="02020603050405020304" pitchFamily="18" charset="0"/>
              </a:rPr>
              <a:t>    </a:t>
            </a:r>
            <a:r>
              <a:rPr lang="fa-IR" sz="2800" dirty="0">
                <a:solidFill>
                  <a:srgbClr val="FF0000"/>
                </a:solidFill>
                <a:latin typeface="Times New Roman" panose="02020603050405020304" pitchFamily="18" charset="0"/>
                <a:cs typeface="Times New Roman" panose="02020603050405020304" pitchFamily="18" charset="0"/>
              </a:rPr>
              <a:t>منابع</a:t>
            </a:r>
            <a:r>
              <a:rPr lang="en-US" sz="2800" i="1" dirty="0">
                <a:solidFill>
                  <a:srgbClr val="FF0000"/>
                </a:solidFill>
                <a:latin typeface="Times New Roman" panose="02020603050405020304" pitchFamily="18" charset="0"/>
                <a:cs typeface="Times New Roman" panose="02020603050405020304" pitchFamily="18" charset="0"/>
              </a:rPr>
              <a:t>      </a:t>
            </a:r>
            <a:r>
              <a:rPr lang="fa-IR" sz="2800" i="1"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stretch>
            <a:fillRect/>
          </a:stretch>
        </p:blipFill>
        <p:spPr>
          <a:xfrm>
            <a:off x="4172288" y="2023355"/>
            <a:ext cx="3566160" cy="4565432"/>
          </a:xfrm>
          <a:prstGeom prst="rect">
            <a:avLst/>
          </a:prstGeom>
        </p:spPr>
      </p:pic>
      <p:pic>
        <p:nvPicPr>
          <p:cNvPr id="54273" name="Picture 1"/>
          <p:cNvPicPr>
            <a:picLocks noChangeAspect="1" noChangeArrowheads="1"/>
          </p:cNvPicPr>
          <p:nvPr/>
        </p:nvPicPr>
        <p:blipFill>
          <a:blip r:embed="rId3" cstate="print"/>
          <a:srcRect/>
          <a:stretch>
            <a:fillRect/>
          </a:stretch>
        </p:blipFill>
        <p:spPr bwMode="auto">
          <a:xfrm>
            <a:off x="7861385" y="1871202"/>
            <a:ext cx="4114800" cy="4636903"/>
          </a:xfrm>
          <a:prstGeom prst="rect">
            <a:avLst/>
          </a:prstGeom>
          <a:noFill/>
          <a:ln w="9525">
            <a:noFill/>
            <a:miter lim="800000"/>
            <a:headEnd/>
            <a:tailEnd/>
          </a:ln>
        </p:spPr>
      </p:pic>
      <p:pic>
        <p:nvPicPr>
          <p:cNvPr id="2" name="Picture 1"/>
          <p:cNvPicPr>
            <a:picLocks noChangeAspect="1"/>
          </p:cNvPicPr>
          <p:nvPr/>
        </p:nvPicPr>
        <p:blipFill>
          <a:blip r:embed="rId4" cstate="print"/>
          <a:stretch>
            <a:fillRect/>
          </a:stretch>
        </p:blipFill>
        <p:spPr>
          <a:xfrm>
            <a:off x="126417" y="1996467"/>
            <a:ext cx="3708000" cy="4306146"/>
          </a:xfrm>
          <a:prstGeom prst="rect">
            <a:avLst/>
          </a:prstGeom>
        </p:spPr>
      </p:pic>
      <p:sp>
        <p:nvSpPr>
          <p:cNvPr id="7" name="Slide Number Placeholder 6"/>
          <p:cNvSpPr>
            <a:spLocks noGrp="1"/>
          </p:cNvSpPr>
          <p:nvPr>
            <p:ph type="sldNum" sz="quarter" idx="12"/>
          </p:nvPr>
        </p:nvSpPr>
        <p:spPr/>
        <p:txBody>
          <a:bodyPr/>
          <a:lstStyle/>
          <a:p>
            <a:fld id="{8AC7B609-6235-4DF7-8376-3B4225D7EDEF}" type="slidenum">
              <a:rPr lang="en-US" smtClean="0"/>
              <a:pPr/>
              <a:t>1</a:t>
            </a:fld>
            <a:endParaRPr lang="en-US"/>
          </a:p>
        </p:txBody>
      </p:sp>
    </p:spTree>
    <p:extLst>
      <p:ext uri="{BB962C8B-B14F-4D97-AF65-F5344CB8AC3E}">
        <p14:creationId xmlns:p14="http://schemas.microsoft.com/office/powerpoint/2010/main" val="139985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0484" y="183564"/>
            <a:ext cx="6453350" cy="6186309"/>
          </a:xfrm>
          <a:prstGeom prst="rect">
            <a:avLst/>
          </a:prstGeom>
          <a:noFill/>
        </p:spPr>
        <p:txBody>
          <a:bodyPr wrap="square" rtlCol="0">
            <a:spAutoFit/>
          </a:bodyPr>
          <a:lstStyle/>
          <a:p>
            <a:pPr algn="just" rtl="1">
              <a:lnSpc>
                <a:spcPct val="150000"/>
              </a:lnSpc>
            </a:pPr>
            <a:r>
              <a:rPr lang="fa-IR" sz="2400" b="1" dirty="0">
                <a:solidFill>
                  <a:srgbClr val="00B0F0"/>
                </a:solidFill>
                <a:latin typeface="Times New Roman" panose="02020603050405020304" pitchFamily="18" charset="0"/>
                <a:cs typeface="Times New Roman" panose="02020603050405020304" pitchFamily="18" charset="0"/>
              </a:rPr>
              <a:t>ویژگیهای سطوح بازتابی دکارتی:</a:t>
            </a:r>
          </a:p>
          <a:p>
            <a:pPr algn="just" rtl="1">
              <a:lnSpc>
                <a:spcPct val="150000"/>
              </a:lnSpc>
            </a:pPr>
            <a:r>
              <a:rPr lang="fa-IR" sz="2400" dirty="0">
                <a:solidFill>
                  <a:srgbClr val="FF0000"/>
                </a:solidFill>
                <a:latin typeface="Times New Roman" panose="02020603050405020304" pitchFamily="18" charset="0"/>
                <a:cs typeface="Times New Roman" panose="02020603050405020304" pitchFamily="18" charset="0"/>
              </a:rPr>
              <a:t>آینه هذلولوی</a:t>
            </a:r>
            <a:r>
              <a:rPr lang="fa-IR" sz="2400" dirty="0">
                <a:latin typeface="Times New Roman" panose="02020603050405020304" pitchFamily="18" charset="0"/>
                <a:cs typeface="Times New Roman" panose="02020603050405020304" pitchFamily="18" charset="0"/>
              </a:rPr>
              <a:t>: هرگاه یک چشمه نقطه ای در کانون این آینه قرار گیرد تصویر آن در کانون دوم هذلولی تشکیل خواهد شد.</a:t>
            </a: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solidFill>
                  <a:srgbClr val="FF0000"/>
                </a:solidFill>
                <a:latin typeface="Times New Roman" panose="02020603050405020304" pitchFamily="18" charset="0"/>
                <a:cs typeface="Times New Roman" panose="02020603050405020304" pitchFamily="18" charset="0"/>
              </a:rPr>
              <a:t>آینه بیضوی</a:t>
            </a:r>
            <a:r>
              <a:rPr lang="fa-IR" sz="2400" dirty="0">
                <a:latin typeface="Times New Roman" panose="02020603050405020304" pitchFamily="18" charset="0"/>
                <a:cs typeface="Times New Roman" panose="02020603050405020304" pitchFamily="18" charset="0"/>
              </a:rPr>
              <a:t>: هرگاه یک چشمه نقطه ای در یک کانون  این آینه قرار گیرد تصویر آن در کانون دیگر آن تشکیل خواهد شد. این خاصیت باعث شده تا مقطع کاواک لیزرها را بیضوی بسازند. لامپ در یک کانون و میله کریستال لیزری در کانون دیگر قرار می گیرد در نتیجه تمام نور لامپ به محیط فعال لیزری می رسد.</a:t>
            </a:r>
            <a:endParaRPr lang="en-US" sz="24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307881" y="10510"/>
            <a:ext cx="4737082" cy="3195082"/>
            <a:chOff x="4354366" y="2439440"/>
            <a:chExt cx="4320000" cy="3195082"/>
          </a:xfrm>
        </p:grpSpPr>
        <p:pic>
          <p:nvPicPr>
            <p:cNvPr id="7" name="Picture 6"/>
            <p:cNvPicPr>
              <a:picLocks noChangeAspect="1"/>
            </p:cNvPicPr>
            <p:nvPr/>
          </p:nvPicPr>
          <p:blipFill>
            <a:blip r:embed="rId2" cstate="print"/>
            <a:srcRect t="5064"/>
            <a:stretch>
              <a:fillRect/>
            </a:stretch>
          </p:blipFill>
          <p:spPr>
            <a:xfrm>
              <a:off x="4354366" y="2439440"/>
              <a:ext cx="4320000" cy="3195082"/>
            </a:xfrm>
            <a:prstGeom prst="rect">
              <a:avLst/>
            </a:prstGeom>
          </p:spPr>
        </p:pic>
        <p:sp>
          <p:nvSpPr>
            <p:cNvPr id="8" name="TextBox 7"/>
            <p:cNvSpPr txBox="1"/>
            <p:nvPr/>
          </p:nvSpPr>
          <p:spPr>
            <a:xfrm>
              <a:off x="5798438" y="4498426"/>
              <a:ext cx="1018227"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هذلولوی</a:t>
              </a:r>
              <a:endParaRPr lang="en-US" sz="2400" dirty="0">
                <a:latin typeface="Times New Roman" panose="02020603050405020304" pitchFamily="18" charset="0"/>
                <a:cs typeface="Times New Roman" panose="02020603050405020304" pitchFamily="18" charset="0"/>
              </a:endParaRPr>
            </a:p>
          </p:txBody>
        </p:sp>
      </p:grpSp>
      <p:sp>
        <p:nvSpPr>
          <p:cNvPr id="9" name="Slide Number Placeholder 8"/>
          <p:cNvSpPr>
            <a:spLocks noGrp="1"/>
          </p:cNvSpPr>
          <p:nvPr>
            <p:ph type="sldNum" sz="quarter" idx="12"/>
          </p:nvPr>
        </p:nvSpPr>
        <p:spPr/>
        <p:txBody>
          <a:bodyPr/>
          <a:lstStyle/>
          <a:p>
            <a:fld id="{8AC7B609-6235-4DF7-8376-3B4225D7EDEF}" type="slidenum">
              <a:rPr lang="en-US" smtClean="0"/>
              <a:pPr/>
              <a:t>10</a:t>
            </a:fld>
            <a:endParaRPr lang="en-US"/>
          </a:p>
        </p:txBody>
      </p:sp>
      <p:grpSp>
        <p:nvGrpSpPr>
          <p:cNvPr id="24" name="Group 23"/>
          <p:cNvGrpSpPr/>
          <p:nvPr/>
        </p:nvGrpSpPr>
        <p:grpSpPr>
          <a:xfrm>
            <a:off x="378371" y="3090044"/>
            <a:ext cx="4288222" cy="3531474"/>
            <a:chOff x="378371" y="3090043"/>
            <a:chExt cx="4320000" cy="3767957"/>
          </a:xfrm>
        </p:grpSpPr>
        <p:grpSp>
          <p:nvGrpSpPr>
            <p:cNvPr id="3" name="Group 2"/>
            <p:cNvGrpSpPr/>
            <p:nvPr/>
          </p:nvGrpSpPr>
          <p:grpSpPr>
            <a:xfrm>
              <a:off x="378371" y="3184634"/>
              <a:ext cx="4320000" cy="3673366"/>
              <a:chOff x="131620" y="2046890"/>
              <a:chExt cx="4320000" cy="3809765"/>
            </a:xfrm>
          </p:grpSpPr>
          <p:pic>
            <p:nvPicPr>
              <p:cNvPr id="4" name="Picture 3"/>
              <p:cNvPicPr>
                <a:picLocks noChangeAspect="1"/>
              </p:cNvPicPr>
              <p:nvPr/>
            </p:nvPicPr>
            <p:blipFill>
              <a:blip r:embed="rId3" cstate="print"/>
              <a:stretch>
                <a:fillRect/>
              </a:stretch>
            </p:blipFill>
            <p:spPr>
              <a:xfrm>
                <a:off x="131620" y="2046890"/>
                <a:ext cx="4320000" cy="3809765"/>
              </a:xfrm>
              <a:prstGeom prst="rect">
                <a:avLst/>
              </a:prstGeom>
            </p:spPr>
          </p:pic>
          <p:sp>
            <p:nvSpPr>
              <p:cNvPr id="5" name="TextBox 4"/>
              <p:cNvSpPr txBox="1"/>
              <p:nvPr/>
            </p:nvSpPr>
            <p:spPr>
              <a:xfrm>
                <a:off x="3220113" y="5248641"/>
                <a:ext cx="925254"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بیضوی</a:t>
                </a:r>
                <a:endParaRPr lang="en-US" sz="2400" dirty="0">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702677" y="3090043"/>
              <a:ext cx="609600"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p</a:t>
              </a:r>
            </a:p>
          </p:txBody>
        </p:sp>
        <p:sp>
          <p:nvSpPr>
            <p:cNvPr id="11" name="TextBox 10"/>
            <p:cNvSpPr txBox="1"/>
            <p:nvPr/>
          </p:nvSpPr>
          <p:spPr>
            <a:xfrm>
              <a:off x="3126834" y="3242445"/>
              <a:ext cx="609600"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q</a:t>
              </a:r>
            </a:p>
          </p:txBody>
        </p:sp>
        <p:cxnSp>
          <p:nvCxnSpPr>
            <p:cNvPr id="13" name="Straight Arrow Connector 12"/>
            <p:cNvCxnSpPr/>
            <p:nvPr/>
          </p:nvCxnSpPr>
          <p:spPr>
            <a:xfrm flipH="1" flipV="1">
              <a:off x="1376855" y="3909848"/>
              <a:ext cx="168166" cy="8408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376855" y="3920359"/>
              <a:ext cx="2385848" cy="8198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030014" y="4729655"/>
              <a:ext cx="525517" cy="4939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61545" y="4729655"/>
              <a:ext cx="2659117" cy="4624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545021" y="3626069"/>
              <a:ext cx="1345324" cy="11035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869324" y="3636579"/>
              <a:ext cx="861848" cy="11246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47909" y="646591"/>
            <a:ext cx="6461596" cy="3713560"/>
            <a:chOff x="2796981" y="1021973"/>
            <a:chExt cx="6461596" cy="3713560"/>
          </a:xfrm>
        </p:grpSpPr>
        <p:grpSp>
          <p:nvGrpSpPr>
            <p:cNvPr id="4" name="Group 8"/>
            <p:cNvGrpSpPr/>
            <p:nvPr/>
          </p:nvGrpSpPr>
          <p:grpSpPr>
            <a:xfrm>
              <a:off x="3805509" y="1479177"/>
              <a:ext cx="3778589" cy="2274721"/>
              <a:chOff x="5325022" y="1479177"/>
              <a:chExt cx="3778589" cy="2274721"/>
            </a:xfrm>
          </p:grpSpPr>
          <p:sp>
            <p:nvSpPr>
              <p:cNvPr id="5" name="Rectangle 4"/>
              <p:cNvSpPr/>
              <p:nvPr/>
            </p:nvSpPr>
            <p:spPr>
              <a:xfrm>
                <a:off x="6468033" y="1479177"/>
                <a:ext cx="1156445" cy="2272552"/>
              </a:xfrm>
              <a:prstGeom prst="rect">
                <a:avLst/>
              </a:prstGeom>
              <a:solidFill>
                <a:srgbClr val="FFC000"/>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ln>
                    <a:solidFill>
                      <a:srgbClr val="92D050"/>
                    </a:solidFill>
                  </a:ln>
                  <a:solidFill>
                    <a:srgbClr val="FF0000"/>
                  </a:solidFill>
                </a:endParaRPr>
              </a:p>
            </p:txBody>
          </p:sp>
          <p:grpSp>
            <p:nvGrpSpPr>
              <p:cNvPr id="8" name="Group 7"/>
              <p:cNvGrpSpPr/>
              <p:nvPr/>
            </p:nvGrpSpPr>
            <p:grpSpPr>
              <a:xfrm>
                <a:off x="5325022" y="1479177"/>
                <a:ext cx="3778589" cy="2274721"/>
                <a:chOff x="4827483" y="1479177"/>
                <a:chExt cx="3778589" cy="2274721"/>
              </a:xfrm>
            </p:grpSpPr>
            <p:sp>
              <p:nvSpPr>
                <p:cNvPr id="6" name="Oval 5"/>
                <p:cNvSpPr/>
                <p:nvPr/>
              </p:nvSpPr>
              <p:spPr>
                <a:xfrm>
                  <a:off x="4827483" y="1479177"/>
                  <a:ext cx="2191870" cy="22725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62072" y="1485898"/>
                  <a:ext cx="2844000" cy="226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 name="Straight Connector 2"/>
            <p:cNvCxnSpPr/>
            <p:nvPr/>
          </p:nvCxnSpPr>
          <p:spPr>
            <a:xfrm flipH="1" flipV="1">
              <a:off x="2796981" y="2568388"/>
              <a:ext cx="6414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05509" y="1021973"/>
              <a:ext cx="0" cy="324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561718" y="1039903"/>
              <a:ext cx="0" cy="324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17482" y="4074464"/>
              <a:ext cx="157607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13" name="TextBox 12"/>
            <p:cNvSpPr txBox="1"/>
            <p:nvPr/>
          </p:nvSpPr>
          <p:spPr>
            <a:xfrm>
              <a:off x="6671089" y="4155566"/>
              <a:ext cx="1781258"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sp>
          <p:nvSpPr>
            <p:cNvPr id="14" name="TextBox 13"/>
            <p:cNvSpPr txBox="1"/>
            <p:nvPr/>
          </p:nvSpPr>
          <p:spPr>
            <a:xfrm>
              <a:off x="7597545" y="1966508"/>
              <a:ext cx="1661032"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Optical axis</a:t>
              </a:r>
            </a:p>
          </p:txBody>
        </p:sp>
      </p:grpSp>
      <p:sp>
        <p:nvSpPr>
          <p:cNvPr id="16" name="TextBox 15"/>
          <p:cNvSpPr txBox="1"/>
          <p:nvPr/>
        </p:nvSpPr>
        <p:spPr>
          <a:xfrm>
            <a:off x="7593" y="24212"/>
            <a:ext cx="12021670"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محاسبه مکان نقاط اصلی و گرهی یک عدسی ضخیم به شعاع های انحنائ 30 و 50 سانتی متر و ضخامت 20 سانتی متر </a:t>
            </a:r>
            <a:endParaRPr lang="en-US" sz="2400" dirty="0">
              <a:latin typeface="Times New Roman" panose="02020603050405020304" pitchFamily="18" charset="0"/>
              <a:cs typeface="Times New Roman" panose="02020603050405020304" pitchFamily="18" charset="0"/>
            </a:endParaRPr>
          </a:p>
        </p:txBody>
      </p:sp>
      <p:sp>
        <p:nvSpPr>
          <p:cNvPr id="19" name="Slide Number Placeholder 18"/>
          <p:cNvSpPr>
            <a:spLocks noGrp="1"/>
          </p:cNvSpPr>
          <p:nvPr>
            <p:ph type="sldNum" sz="quarter" idx="12"/>
          </p:nvPr>
        </p:nvSpPr>
        <p:spPr/>
        <p:txBody>
          <a:bodyPr/>
          <a:lstStyle/>
          <a:p>
            <a:fld id="{8AC7B609-6235-4DF7-8376-3B4225D7EDEF}" type="slidenum">
              <a:rPr lang="en-US" smtClean="0"/>
              <a:pPr/>
              <a:t>100</a:t>
            </a:fld>
            <a:endParaRPr lang="en-US"/>
          </a:p>
        </p:txBody>
      </p:sp>
      <p:graphicFrame>
        <p:nvGraphicFramePr>
          <p:cNvPr id="141414" name="Object 102"/>
          <p:cNvGraphicFramePr>
            <a:graphicFrameLocks noChangeAspect="1"/>
          </p:cNvGraphicFramePr>
          <p:nvPr>
            <p:extLst>
              <p:ext uri="{D42A27DB-BD31-4B8C-83A1-F6EECF244321}">
                <p14:modId xmlns:p14="http://schemas.microsoft.com/office/powerpoint/2010/main" val="1302419931"/>
              </p:ext>
            </p:extLst>
          </p:nvPr>
        </p:nvGraphicFramePr>
        <p:xfrm>
          <a:off x="6999288" y="2689225"/>
          <a:ext cx="5003800" cy="889000"/>
        </p:xfrm>
        <a:graphic>
          <a:graphicData uri="http://schemas.openxmlformats.org/presentationml/2006/ole">
            <mc:AlternateContent xmlns:mc="http://schemas.openxmlformats.org/markup-compatibility/2006">
              <mc:Choice xmlns:v="urn:schemas-microsoft-com:vml" Requires="v">
                <p:oleObj spid="_x0000_s80900" name="Equation" r:id="rId3" imgW="5003640" imgH="888840" progId="Equation.DSMT4">
                  <p:embed/>
                </p:oleObj>
              </mc:Choice>
              <mc:Fallback>
                <p:oleObj name="Equation" r:id="rId3" imgW="5003640" imgH="888840" progId="Equation.DSMT4">
                  <p:embed/>
                  <p:pic>
                    <p:nvPicPr>
                      <p:cNvPr id="141414" name="Object 102"/>
                      <p:cNvPicPr>
                        <a:picLocks noChangeAspect="1" noChangeArrowheads="1"/>
                      </p:cNvPicPr>
                      <p:nvPr/>
                    </p:nvPicPr>
                    <p:blipFill>
                      <a:blip r:embed="rId4"/>
                      <a:srcRect/>
                      <a:stretch>
                        <a:fillRect/>
                      </a:stretch>
                    </p:blipFill>
                    <p:spPr bwMode="auto">
                      <a:xfrm>
                        <a:off x="6999288" y="2689225"/>
                        <a:ext cx="50038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1415" name="Object 103"/>
          <p:cNvGraphicFramePr>
            <a:graphicFrameLocks noChangeAspect="1"/>
          </p:cNvGraphicFramePr>
          <p:nvPr>
            <p:extLst>
              <p:ext uri="{D42A27DB-BD31-4B8C-83A1-F6EECF244321}">
                <p14:modId xmlns:p14="http://schemas.microsoft.com/office/powerpoint/2010/main" val="2861401787"/>
              </p:ext>
            </p:extLst>
          </p:nvPr>
        </p:nvGraphicFramePr>
        <p:xfrm>
          <a:off x="1368425" y="4740275"/>
          <a:ext cx="9017000" cy="1828800"/>
        </p:xfrm>
        <a:graphic>
          <a:graphicData uri="http://schemas.openxmlformats.org/presentationml/2006/ole">
            <mc:AlternateContent xmlns:mc="http://schemas.openxmlformats.org/markup-compatibility/2006">
              <mc:Choice xmlns:v="urn:schemas-microsoft-com:vml" Requires="v">
                <p:oleObj spid="_x0000_s80901" name="Equation" r:id="rId5" imgW="9016920" imgH="1828800" progId="Equation.DSMT4">
                  <p:embed/>
                </p:oleObj>
              </mc:Choice>
              <mc:Fallback>
                <p:oleObj name="Equation" r:id="rId5" imgW="9016920" imgH="1828800" progId="Equation.DSMT4">
                  <p:embed/>
                  <p:pic>
                    <p:nvPicPr>
                      <p:cNvPr id="141415" name="Object 103"/>
                      <p:cNvPicPr>
                        <a:picLocks noChangeAspect="1" noChangeArrowheads="1"/>
                      </p:cNvPicPr>
                      <p:nvPr/>
                    </p:nvPicPr>
                    <p:blipFill>
                      <a:blip r:embed="rId6"/>
                      <a:srcRect/>
                      <a:stretch>
                        <a:fillRect/>
                      </a:stretch>
                    </p:blipFill>
                    <p:spPr bwMode="auto">
                      <a:xfrm>
                        <a:off x="1368425" y="4740275"/>
                        <a:ext cx="9017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705494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3882482512"/>
              </p:ext>
            </p:extLst>
          </p:nvPr>
        </p:nvGraphicFramePr>
        <p:xfrm>
          <a:off x="514350" y="596900"/>
          <a:ext cx="2743200" cy="1600200"/>
        </p:xfrm>
        <a:graphic>
          <a:graphicData uri="http://schemas.openxmlformats.org/presentationml/2006/ole">
            <mc:AlternateContent xmlns:mc="http://schemas.openxmlformats.org/markup-compatibility/2006">
              <mc:Choice xmlns:v="urn:schemas-microsoft-com:vml" Requires="v">
                <p:oleObj spid="_x0000_s81926" name="Equation" r:id="rId3" imgW="2743200" imgH="1600200" progId="Equation.DSMT4">
                  <p:embed/>
                </p:oleObj>
              </mc:Choice>
              <mc:Fallback>
                <p:oleObj name="Equation" r:id="rId3" imgW="2743200" imgH="1600200" progId="Equation.DSMT4">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596900"/>
                        <a:ext cx="27432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16636525"/>
              </p:ext>
            </p:extLst>
          </p:nvPr>
        </p:nvGraphicFramePr>
        <p:xfrm>
          <a:off x="5537200" y="530225"/>
          <a:ext cx="3975100" cy="1549400"/>
        </p:xfrm>
        <a:graphic>
          <a:graphicData uri="http://schemas.openxmlformats.org/presentationml/2006/ole">
            <mc:AlternateContent xmlns:mc="http://schemas.openxmlformats.org/markup-compatibility/2006">
              <mc:Choice xmlns:v="urn:schemas-microsoft-com:vml" Requires="v">
                <p:oleObj spid="_x0000_s81927" name="Equation" r:id="rId5" imgW="3975100" imgH="1549400" progId="Equation.DSMT4">
                  <p:embed/>
                </p:oleObj>
              </mc:Choice>
              <mc:Fallback>
                <p:oleObj name="Equation" r:id="rId5" imgW="3975100" imgH="154940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7200" y="530225"/>
                        <a:ext cx="3975100" cy="1549400"/>
                      </a:xfrm>
                      <a:prstGeom prst="rect">
                        <a:avLst/>
                      </a:prstGeom>
                      <a:blipFill dpi="0" rotWithShape="1">
                        <a:blip r:embed="rId7"/>
                        <a:srcRect/>
                        <a:tile tx="0" ty="0" sx="100000" sy="100000" flip="none" algn="tl"/>
                      </a:blip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98967455"/>
              </p:ext>
            </p:extLst>
          </p:nvPr>
        </p:nvGraphicFramePr>
        <p:xfrm>
          <a:off x="4940300" y="5029200"/>
          <a:ext cx="4583113" cy="1404938"/>
        </p:xfrm>
        <a:graphic>
          <a:graphicData uri="http://schemas.openxmlformats.org/presentationml/2006/ole">
            <mc:AlternateContent xmlns:mc="http://schemas.openxmlformats.org/markup-compatibility/2006">
              <mc:Choice xmlns:v="urn:schemas-microsoft-com:vml" Requires="v">
                <p:oleObj spid="_x0000_s81928" name="Equation" r:id="rId8" imgW="4724400" imgH="1447800" progId="Equation.DSMT4">
                  <p:embed/>
                </p:oleObj>
              </mc:Choice>
              <mc:Fallback>
                <p:oleObj name="Equation" r:id="rId8" imgW="4724400" imgH="1447800" progId="Equation.DSMT4">
                  <p:embed/>
                  <p:pic>
                    <p:nvPicPr>
                      <p:cNvPr id="6"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0300" y="5029200"/>
                        <a:ext cx="4583113" cy="1404938"/>
                      </a:xfrm>
                      <a:prstGeom prst="rect">
                        <a:avLst/>
                      </a:prstGeom>
                      <a:blipFill dpi="0" rotWithShape="1">
                        <a:blip r:embed="rId10"/>
                        <a:srcRect/>
                        <a:tile tx="0" ty="0" sx="100000" sy="100000" flip="none" algn="tl"/>
                      </a:blip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667827"/>
              </p:ext>
            </p:extLst>
          </p:nvPr>
        </p:nvGraphicFramePr>
        <p:xfrm>
          <a:off x="809625" y="3090863"/>
          <a:ext cx="4349750" cy="1400175"/>
        </p:xfrm>
        <a:graphic>
          <a:graphicData uri="http://schemas.openxmlformats.org/presentationml/2006/ole">
            <mc:AlternateContent xmlns:mc="http://schemas.openxmlformats.org/markup-compatibility/2006">
              <mc:Choice xmlns:v="urn:schemas-microsoft-com:vml" Requires="v">
                <p:oleObj spid="_x0000_s81929" name="Equation" r:id="rId11" imgW="4483100" imgH="1447800" progId="Equation.DSMT4">
                  <p:embed/>
                </p:oleObj>
              </mc:Choice>
              <mc:Fallback>
                <p:oleObj name="Equation" r:id="rId11" imgW="4483100" imgH="1447800" progId="Equation.DSMT4">
                  <p:embed/>
                  <p:pic>
                    <p:nvPicPr>
                      <p:cNvPr id="7"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9625" y="3090863"/>
                        <a:ext cx="4349750" cy="1400175"/>
                      </a:xfrm>
                      <a:prstGeom prst="rect">
                        <a:avLst/>
                      </a:prstGeom>
                      <a:blipFill dpi="0" rotWithShape="1">
                        <a:blip r:embed="rId13"/>
                        <a:srcRect/>
                        <a:tile tx="0" ty="0" sx="100000" sy="100000" flip="none" algn="tl"/>
                      </a:blipFill>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101</a:t>
            </a:fld>
            <a:endParaRPr lang="en-US"/>
          </a:p>
        </p:txBody>
      </p:sp>
    </p:spTree>
    <p:extLst>
      <p:ext uri="{BB962C8B-B14F-4D97-AF65-F5344CB8AC3E}">
        <p14:creationId xmlns:p14="http://schemas.microsoft.com/office/powerpoint/2010/main" val="37215152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p:nvPr/>
        </p:nvGrpSpPr>
        <p:grpSpPr>
          <a:xfrm>
            <a:off x="160480" y="469547"/>
            <a:ext cx="11844000" cy="4641761"/>
            <a:chOff x="160480" y="129291"/>
            <a:chExt cx="11844000" cy="4641761"/>
          </a:xfrm>
        </p:grpSpPr>
        <p:grpSp>
          <p:nvGrpSpPr>
            <p:cNvPr id="3" name="Group 32"/>
            <p:cNvGrpSpPr/>
            <p:nvPr/>
          </p:nvGrpSpPr>
          <p:grpSpPr>
            <a:xfrm>
              <a:off x="160480" y="129291"/>
              <a:ext cx="11844000" cy="4641761"/>
              <a:chOff x="-2723401" y="1296909"/>
              <a:chExt cx="11844000" cy="4641761"/>
            </a:xfrm>
          </p:grpSpPr>
          <p:grpSp>
            <p:nvGrpSpPr>
              <p:cNvPr id="10" name="Group 13"/>
              <p:cNvGrpSpPr/>
              <p:nvPr/>
            </p:nvGrpSpPr>
            <p:grpSpPr>
              <a:xfrm>
                <a:off x="3215195" y="2119047"/>
                <a:ext cx="2191870" cy="2272552"/>
                <a:chOff x="8408861" y="1126031"/>
                <a:chExt cx="2191870" cy="2272552"/>
              </a:xfrm>
            </p:grpSpPr>
            <p:sp>
              <p:nvSpPr>
                <p:cNvPr id="12" name="Oval 11"/>
                <p:cNvSpPr/>
                <p:nvPr/>
              </p:nvSpPr>
              <p:spPr>
                <a:xfrm>
                  <a:off x="8408861" y="1126031"/>
                  <a:ext cx="2191870" cy="22725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904737" y="1152925"/>
                  <a:ext cx="1692000" cy="223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Connector 3"/>
              <p:cNvCxnSpPr/>
              <p:nvPr/>
            </p:nvCxnSpPr>
            <p:spPr>
              <a:xfrm flipH="1" flipV="1">
                <a:off x="-2723401" y="3255323"/>
                <a:ext cx="118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215195" y="2170589"/>
                <a:ext cx="0" cy="3240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403071" y="2157142"/>
                <a:ext cx="0" cy="3240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27158" y="5358703"/>
                <a:ext cx="157607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8" name="TextBox 7"/>
              <p:cNvSpPr txBox="1"/>
              <p:nvPr/>
            </p:nvSpPr>
            <p:spPr>
              <a:xfrm>
                <a:off x="4526283" y="5285832"/>
                <a:ext cx="1781257"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sp>
            <p:nvSpPr>
              <p:cNvPr id="9" name="TextBox 8"/>
              <p:cNvSpPr txBox="1"/>
              <p:nvPr/>
            </p:nvSpPr>
            <p:spPr>
              <a:xfrm>
                <a:off x="51620" y="2664716"/>
                <a:ext cx="1661032"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Optical axis</a:t>
                </a:r>
              </a:p>
            </p:txBody>
          </p:sp>
          <p:cxnSp>
            <p:nvCxnSpPr>
              <p:cNvPr id="16" name="Straight Connector 15"/>
              <p:cNvCxnSpPr/>
              <p:nvPr/>
            </p:nvCxnSpPr>
            <p:spPr>
              <a:xfrm>
                <a:off x="3670730" y="1949001"/>
                <a:ext cx="0" cy="2628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62715" y="1872802"/>
                <a:ext cx="0" cy="2808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15195" y="4957908"/>
                <a:ext cx="2201716"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90943" y="4415213"/>
                <a:ext cx="372218"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a:t>
                </a:r>
              </a:p>
            </p:txBody>
          </p:sp>
          <p:sp>
            <p:nvSpPr>
              <p:cNvPr id="21" name="TextBox 20"/>
              <p:cNvSpPr txBox="1"/>
              <p:nvPr/>
            </p:nvSpPr>
            <p:spPr>
              <a:xfrm>
                <a:off x="3320702" y="2678426"/>
                <a:ext cx="843960"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22" name="TextBox 21"/>
              <p:cNvSpPr txBox="1"/>
              <p:nvPr/>
            </p:nvSpPr>
            <p:spPr>
              <a:xfrm>
                <a:off x="4214765" y="2670702"/>
                <a:ext cx="843960"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cxnSp>
            <p:nvCxnSpPr>
              <p:cNvPr id="23" name="Straight Arrow Connector 22"/>
              <p:cNvCxnSpPr/>
              <p:nvPr/>
            </p:nvCxnSpPr>
            <p:spPr>
              <a:xfrm>
                <a:off x="3225991" y="3496661"/>
                <a:ext cx="432000"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584152" y="3477251"/>
                <a:ext cx="828000"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320702" y="3261941"/>
                <a:ext cx="290154" cy="579967"/>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r</a:t>
                </a:r>
              </a:p>
            </p:txBody>
          </p:sp>
          <p:sp>
            <p:nvSpPr>
              <p:cNvPr id="26" name="TextBox 25"/>
              <p:cNvSpPr txBox="1"/>
              <p:nvPr/>
            </p:nvSpPr>
            <p:spPr>
              <a:xfrm>
                <a:off x="4849391" y="3255426"/>
                <a:ext cx="304891" cy="579967"/>
              </a:xfrm>
              <a:prstGeom prst="rect">
                <a:avLst/>
              </a:prstGeom>
              <a:noFill/>
            </p:spPr>
            <p:txBody>
              <a:bodyPr wrap="non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s</a:t>
                </a:r>
              </a:p>
            </p:txBody>
          </p:sp>
          <p:sp>
            <p:nvSpPr>
              <p:cNvPr id="27" name="Oval 26"/>
              <p:cNvSpPr/>
              <p:nvPr/>
            </p:nvSpPr>
            <p:spPr>
              <a:xfrm>
                <a:off x="8501034" y="3168659"/>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4569331" y="3764121"/>
                <a:ext cx="4114800" cy="0"/>
              </a:xfrm>
              <a:prstGeom prst="straightConnector1">
                <a:avLst/>
              </a:prstGeom>
              <a:ln w="28575">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355579" y="1343226"/>
                <a:ext cx="630301"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32" name="TextBox 30"/>
              <p:cNvSpPr txBox="1"/>
              <p:nvPr/>
            </p:nvSpPr>
            <p:spPr>
              <a:xfrm>
                <a:off x="4255367" y="1296909"/>
                <a:ext cx="63030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grpSp>
        <p:cxnSp>
          <p:nvCxnSpPr>
            <p:cNvPr id="35" name="Straight Arrow Connector 34"/>
            <p:cNvCxnSpPr/>
            <p:nvPr/>
          </p:nvCxnSpPr>
          <p:spPr>
            <a:xfrm flipV="1">
              <a:off x="844062" y="1343301"/>
              <a:ext cx="0" cy="720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40320" y="775622"/>
              <a:ext cx="407484"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a:t>
              </a:r>
            </a:p>
          </p:txBody>
        </p:sp>
      </p:grpSp>
      <p:sp>
        <p:nvSpPr>
          <p:cNvPr id="38" name="TextBox 37"/>
          <p:cNvSpPr txBox="1"/>
          <p:nvPr/>
        </p:nvSpPr>
        <p:spPr>
          <a:xfrm>
            <a:off x="256562" y="20355"/>
            <a:ext cx="11935438"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جسمی در فاصله 50 سانتی متر از ورودي این عدسی باشد محل تصویر را پیدا کنید. </a:t>
            </a:r>
            <a:endParaRPr lang="en-US" sz="2400" dirty="0">
              <a:latin typeface="Times New Roman" panose="02020603050405020304" pitchFamily="18" charset="0"/>
              <a:cs typeface="Times New Roman" panose="02020603050405020304" pitchFamily="18" charset="0"/>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455027734"/>
              </p:ext>
            </p:extLst>
          </p:nvPr>
        </p:nvGraphicFramePr>
        <p:xfrm>
          <a:off x="398463" y="2754313"/>
          <a:ext cx="2552700" cy="2616200"/>
        </p:xfrm>
        <a:graphic>
          <a:graphicData uri="http://schemas.openxmlformats.org/presentationml/2006/ole">
            <mc:AlternateContent xmlns:mc="http://schemas.openxmlformats.org/markup-compatibility/2006">
              <mc:Choice xmlns:v="urn:schemas-microsoft-com:vml" Requires="v">
                <p:oleObj spid="_x0000_s82950" name="Equation" r:id="rId3" imgW="2552700" imgH="2616200" progId="Equation.DSMT4">
                  <p:embed/>
                </p:oleObj>
              </mc:Choice>
              <mc:Fallback>
                <p:oleObj name="Equation" r:id="rId3" imgW="2552700" imgH="2616200" progId="Equation.DSMT4">
                  <p:embed/>
                  <p:pic>
                    <p:nvPicPr>
                      <p:cNvPr id="39" name="Object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3" y="2754313"/>
                        <a:ext cx="2552700" cy="261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4571821" y="5269207"/>
            <a:ext cx="6790642" cy="646331"/>
          </a:xfrm>
          <a:prstGeom prst="rect">
            <a:avLst/>
          </a:prstGeom>
          <a:noFill/>
        </p:spPr>
        <p:txBody>
          <a:bodyPr wrap="non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155.9</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9.1=146.8 cm </a:t>
            </a:r>
            <a:r>
              <a:rPr lang="fa-IR" sz="2400" dirty="0">
                <a:latin typeface="Times New Roman" panose="02020603050405020304" pitchFamily="18" charset="0"/>
                <a:cs typeface="Times New Roman" panose="02020603050405020304" pitchFamily="18" charset="0"/>
              </a:rPr>
              <a:t>فاصله تصویر تا سطح خروجي عدسي  </a:t>
            </a:r>
            <a:endParaRPr lang="en-US" sz="2400" dirty="0">
              <a:latin typeface="Times New Roman" panose="02020603050405020304" pitchFamily="18" charset="0"/>
              <a:cs typeface="Times New Roman" panose="02020603050405020304" pitchFamily="18" charset="0"/>
            </a:endParaRPr>
          </a:p>
        </p:txBody>
      </p:sp>
      <p:sp>
        <p:nvSpPr>
          <p:cNvPr id="37" name="Slide Number Placeholder 36"/>
          <p:cNvSpPr>
            <a:spLocks noGrp="1"/>
          </p:cNvSpPr>
          <p:nvPr>
            <p:ph type="sldNum" sz="quarter" idx="12"/>
          </p:nvPr>
        </p:nvSpPr>
        <p:spPr/>
        <p:txBody>
          <a:bodyPr/>
          <a:lstStyle/>
          <a:p>
            <a:fld id="{8AC7B609-6235-4DF7-8376-3B4225D7EDEF}" type="slidenum">
              <a:rPr lang="en-US" smtClean="0"/>
              <a:pPr/>
              <a:t>102</a:t>
            </a:fld>
            <a:endParaRPr lang="en-US"/>
          </a:p>
        </p:txBody>
      </p:sp>
      <p:graphicFrame>
        <p:nvGraphicFramePr>
          <p:cNvPr id="660483" name="Object 3"/>
          <p:cNvGraphicFramePr>
            <a:graphicFrameLocks noChangeAspect="1"/>
          </p:cNvGraphicFramePr>
          <p:nvPr/>
        </p:nvGraphicFramePr>
        <p:xfrm>
          <a:off x="290436" y="5929790"/>
          <a:ext cx="2997201" cy="736600"/>
        </p:xfrm>
        <a:graphic>
          <a:graphicData uri="http://schemas.openxmlformats.org/presentationml/2006/ole">
            <mc:AlternateContent xmlns:mc="http://schemas.openxmlformats.org/markup-compatibility/2006">
              <mc:Choice xmlns:v="urn:schemas-microsoft-com:vml" Requires="v">
                <p:oleObj spid="_x0000_s82951" name="Equation" r:id="rId5" imgW="2997200" imgH="736600" progId="Equation.DSMT4">
                  <p:embed/>
                </p:oleObj>
              </mc:Choice>
              <mc:Fallback>
                <p:oleObj name="Equation" r:id="rId5" imgW="2997200" imgH="736600" progId="Equation.DSMT4">
                  <p:embed/>
                  <p:pic>
                    <p:nvPicPr>
                      <p:cNvPr id="66048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436" y="5929790"/>
                        <a:ext cx="2997201"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 name="TextBox 40"/>
          <p:cNvSpPr txBox="1"/>
          <p:nvPr/>
        </p:nvSpPr>
        <p:spPr>
          <a:xfrm>
            <a:off x="3040902" y="5964865"/>
            <a:ext cx="395531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تصوير نسبت به جسم وارون است.</a:t>
            </a:r>
            <a:endParaRPr lang="en-US" sz="2400" dirty="0">
              <a:latin typeface="Times New Roman" panose="02020603050405020304" pitchFamily="18" charset="0"/>
              <a:cs typeface="Times New Roman" panose="02020603050405020304" pitchFamily="18" charset="0"/>
            </a:endParaRPr>
          </a:p>
        </p:txBody>
      </p:sp>
      <p:graphicFrame>
        <p:nvGraphicFramePr>
          <p:cNvPr id="42" name="Object 41"/>
          <p:cNvGraphicFramePr>
            <a:graphicFrameLocks noChangeAspect="1"/>
          </p:cNvGraphicFramePr>
          <p:nvPr/>
        </p:nvGraphicFramePr>
        <p:xfrm>
          <a:off x="11377434" y="1938782"/>
          <a:ext cx="457200" cy="381000"/>
        </p:xfrm>
        <a:graphic>
          <a:graphicData uri="http://schemas.openxmlformats.org/presentationml/2006/ole">
            <mc:AlternateContent xmlns:mc="http://schemas.openxmlformats.org/markup-compatibility/2006">
              <mc:Choice xmlns:v="urn:schemas-microsoft-com:vml" Requires="v">
                <p:oleObj spid="_x0000_s82952" name="Equation" r:id="rId7" imgW="457200" imgH="381000" progId="Equation.DSMT4">
                  <p:embed/>
                </p:oleObj>
              </mc:Choice>
              <mc:Fallback>
                <p:oleObj name="Equation" r:id="rId7" imgW="457200" imgH="381000" progId="Equation.DSMT4">
                  <p:embed/>
                  <p:pic>
                    <p:nvPicPr>
                      <p:cNvPr id="42" name="Object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7434" y="1938782"/>
                        <a:ext cx="457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2"/>
          <p:cNvGraphicFramePr>
            <a:graphicFrameLocks noChangeAspect="1"/>
          </p:cNvGraphicFramePr>
          <p:nvPr/>
        </p:nvGraphicFramePr>
        <p:xfrm>
          <a:off x="9756997" y="2523571"/>
          <a:ext cx="444500" cy="381000"/>
        </p:xfrm>
        <a:graphic>
          <a:graphicData uri="http://schemas.openxmlformats.org/presentationml/2006/ole">
            <mc:AlternateContent xmlns:mc="http://schemas.openxmlformats.org/markup-compatibility/2006">
              <mc:Choice xmlns:v="urn:schemas-microsoft-com:vml" Requires="v">
                <p:oleObj spid="_x0000_s82953" name="Equation" r:id="rId9" imgW="444307" imgH="380835" progId="Equation.DSMT4">
                  <p:embed/>
                </p:oleObj>
              </mc:Choice>
              <mc:Fallback>
                <p:oleObj name="Equation" r:id="rId9" imgW="444307" imgH="380835" progId="Equation.DSMT4">
                  <p:embed/>
                  <p:pic>
                    <p:nvPicPr>
                      <p:cNvPr id="43" name="Object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6997" y="2523571"/>
                        <a:ext cx="44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845423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1222763343"/>
              </p:ext>
            </p:extLst>
          </p:nvPr>
        </p:nvGraphicFramePr>
        <p:xfrm>
          <a:off x="581025" y="285750"/>
          <a:ext cx="8140700" cy="6324600"/>
        </p:xfrm>
        <a:graphic>
          <a:graphicData uri="http://schemas.openxmlformats.org/presentationml/2006/ole">
            <mc:AlternateContent xmlns:mc="http://schemas.openxmlformats.org/markup-compatibility/2006">
              <mc:Choice xmlns:v="urn:schemas-microsoft-com:vml" Requires="v">
                <p:oleObj spid="_x0000_s83971" name="Equation" r:id="rId3" imgW="8140680" imgH="6324480" progId="Equation.DSMT4">
                  <p:embed/>
                </p:oleObj>
              </mc:Choice>
              <mc:Fallback>
                <p:oleObj name="Equation" r:id="rId3" imgW="8140680" imgH="6324480" progId="Equation.DSMT4">
                  <p:embed/>
                  <p:pic>
                    <p:nvPicPr>
                      <p:cNvPr id="4" name="Object 2"/>
                      <p:cNvPicPr>
                        <a:picLocks noChangeAspect="1" noChangeArrowheads="1"/>
                      </p:cNvPicPr>
                      <p:nvPr/>
                    </p:nvPicPr>
                    <p:blipFill>
                      <a:blip r:embed="rId4"/>
                      <a:srcRect/>
                      <a:stretch>
                        <a:fillRect/>
                      </a:stretch>
                    </p:blipFill>
                    <p:spPr bwMode="auto">
                      <a:xfrm>
                        <a:off x="581025" y="285750"/>
                        <a:ext cx="8140700" cy="632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8059479" y="890557"/>
            <a:ext cx="3798751"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حل مسئله با روش ماتریسی </a:t>
            </a:r>
            <a:r>
              <a:rPr lang="en-US" sz="2400" dirty="0">
                <a:latin typeface="Times New Roman" panose="02020603050405020304" pitchFamily="18" charset="0"/>
                <a:cs typeface="Times New Roman" panose="02020603050405020304" pitchFamily="18" charset="0"/>
              </a:rPr>
              <a:t>(B=0)</a:t>
            </a:r>
          </a:p>
        </p:txBody>
      </p:sp>
      <p:sp>
        <p:nvSpPr>
          <p:cNvPr id="6" name="Slide Number Placeholder 5"/>
          <p:cNvSpPr>
            <a:spLocks noGrp="1"/>
          </p:cNvSpPr>
          <p:nvPr>
            <p:ph type="sldNum" sz="quarter" idx="12"/>
          </p:nvPr>
        </p:nvSpPr>
        <p:spPr/>
        <p:txBody>
          <a:bodyPr/>
          <a:lstStyle/>
          <a:p>
            <a:fld id="{8AC7B609-6235-4DF7-8376-3B4225D7EDEF}" type="slidenum">
              <a:rPr lang="en-US" smtClean="0"/>
              <a:pPr/>
              <a:t>103</a:t>
            </a:fld>
            <a:endParaRPr lang="en-US"/>
          </a:p>
        </p:txBody>
      </p:sp>
      <p:sp>
        <p:nvSpPr>
          <p:cNvPr id="7" name="TextBox 6"/>
          <p:cNvSpPr txBox="1"/>
          <p:nvPr/>
        </p:nvSpPr>
        <p:spPr>
          <a:xfrm>
            <a:off x="4651375" y="5890737"/>
            <a:ext cx="395531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تصوير نسبت به جسم وارون است.</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38841" y="5001070"/>
            <a:ext cx="4062331" cy="579967"/>
          </a:xfrm>
          <a:prstGeom prst="rect">
            <a:avLst/>
          </a:prstGeom>
          <a:noFill/>
        </p:spPr>
        <p:txBody>
          <a:bodyPr wrap="none" rtlCol="0">
            <a:spAutoFit/>
          </a:bodyPr>
          <a:lstStyle/>
          <a:p>
            <a:pPr algn="just">
              <a:lnSpc>
                <a:spcPct val="150000"/>
              </a:lnSpc>
            </a:pPr>
            <a:r>
              <a:rPr lang="fa-IR" sz="2400" dirty="0">
                <a:latin typeface="Times New Roman" panose="02020603050405020304" pitchFamily="18" charset="0"/>
                <a:cs typeface="Times New Roman" panose="02020603050405020304" pitchFamily="18" charset="0"/>
              </a:rPr>
              <a:t>فاصله تصویر تا سطح خروجي عدسي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414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39431" t="35981" r="39139" b="27499"/>
          <a:stretch/>
        </p:blipFill>
        <p:spPr>
          <a:xfrm>
            <a:off x="410817" y="1258957"/>
            <a:ext cx="5400000" cy="5173750"/>
          </a:xfrm>
          <a:prstGeom prst="rect">
            <a:avLst/>
          </a:prstGeom>
        </p:spPr>
      </p:pic>
      <p:sp>
        <p:nvSpPr>
          <p:cNvPr id="5" name="TextBox 4"/>
          <p:cNvSpPr txBox="1"/>
          <p:nvPr/>
        </p:nvSpPr>
        <p:spPr>
          <a:xfrm>
            <a:off x="2998693" y="77574"/>
            <a:ext cx="4871228"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Wave optics </a:t>
            </a:r>
            <a:r>
              <a:rPr lang="fa-I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اپتیک موجی</a:t>
            </a:r>
            <a:endParaRPr lang="en-US" altLang="en-US" sz="2800" dirty="0">
              <a:solidFill>
                <a:srgbClr val="FF0000"/>
              </a:solidFill>
            </a:endParaRPr>
          </a:p>
        </p:txBody>
      </p:sp>
      <p:grpSp>
        <p:nvGrpSpPr>
          <p:cNvPr id="3" name="Group 9"/>
          <p:cNvGrpSpPr/>
          <p:nvPr/>
        </p:nvGrpSpPr>
        <p:grpSpPr>
          <a:xfrm>
            <a:off x="6454004" y="1463040"/>
            <a:ext cx="5400000" cy="4941739"/>
            <a:chOff x="6440557" y="1476487"/>
            <a:chExt cx="5400000" cy="4941739"/>
          </a:xfrm>
        </p:grpSpPr>
        <p:pic>
          <p:nvPicPr>
            <p:cNvPr id="4" name="Picture 3"/>
            <p:cNvPicPr>
              <a:picLocks noChangeAspect="1"/>
            </p:cNvPicPr>
            <p:nvPr/>
          </p:nvPicPr>
          <p:blipFill rotWithShape="1">
            <a:blip r:embed="rId4" cstate="print"/>
            <a:srcRect l="-9" t="16580" r="64870" b="26223"/>
            <a:stretch/>
          </p:blipFill>
          <p:spPr>
            <a:xfrm>
              <a:off x="6440557" y="1476487"/>
              <a:ext cx="5400000" cy="4941739"/>
            </a:xfrm>
            <a:prstGeom prst="rect">
              <a:avLst/>
            </a:prstGeom>
          </p:spPr>
        </p:pic>
        <p:cxnSp>
          <p:nvCxnSpPr>
            <p:cNvPr id="7" name="Straight Arrow Connector 6"/>
            <p:cNvCxnSpPr/>
            <p:nvPr/>
          </p:nvCxnSpPr>
          <p:spPr>
            <a:xfrm>
              <a:off x="8834718" y="4208930"/>
              <a:ext cx="2326341" cy="0"/>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val="3378909897"/>
                </p:ext>
              </p:extLst>
            </p:nvPr>
          </p:nvGraphicFramePr>
          <p:xfrm>
            <a:off x="9843994" y="4262718"/>
            <a:ext cx="254000" cy="317500"/>
          </p:xfrm>
          <a:graphic>
            <a:graphicData uri="http://schemas.openxmlformats.org/presentationml/2006/ole">
              <mc:AlternateContent xmlns:mc="http://schemas.openxmlformats.org/markup-compatibility/2006">
                <mc:Choice xmlns:v="urn:schemas-microsoft-com:vml" Requires="v">
                  <p:oleObj spid="_x0000_s84995" name="Equation" r:id="rId5" imgW="253780" imgH="317225" progId="Equation.DSMT4">
                    <p:embed/>
                  </p:oleObj>
                </mc:Choice>
                <mc:Fallback>
                  <p:oleObj name="Equation" r:id="rId5" imgW="253780" imgH="317225" progId="Equation.DSMT4">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3994" y="4262718"/>
                          <a:ext cx="2540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Slide Number Placeholder 7"/>
          <p:cNvSpPr>
            <a:spLocks noGrp="1"/>
          </p:cNvSpPr>
          <p:nvPr>
            <p:ph type="sldNum" sz="quarter" idx="12"/>
          </p:nvPr>
        </p:nvSpPr>
        <p:spPr/>
        <p:txBody>
          <a:bodyPr/>
          <a:lstStyle/>
          <a:p>
            <a:fld id="{8AC7B609-6235-4DF7-8376-3B4225D7EDEF}" type="slidenum">
              <a:rPr lang="en-US" smtClean="0"/>
              <a:pPr/>
              <a:t>104</a:t>
            </a:fld>
            <a:endParaRPr lang="en-US"/>
          </a:p>
        </p:txBody>
      </p:sp>
    </p:spTree>
    <p:extLst>
      <p:ext uri="{BB962C8B-B14F-4D97-AF65-F5344CB8AC3E}">
        <p14:creationId xmlns:p14="http://schemas.microsoft.com/office/powerpoint/2010/main" val="14811325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918" b="13705"/>
          <a:stretch/>
        </p:blipFill>
        <p:spPr>
          <a:xfrm>
            <a:off x="-51517" y="1004551"/>
            <a:ext cx="12240000" cy="5459830"/>
          </a:xfrm>
          <a:prstGeom prst="rect">
            <a:avLst/>
          </a:prstGeom>
        </p:spPr>
      </p:pic>
      <p:sp>
        <p:nvSpPr>
          <p:cNvPr id="4" name="Rectangle 3"/>
          <p:cNvSpPr/>
          <p:nvPr/>
        </p:nvSpPr>
        <p:spPr>
          <a:xfrm>
            <a:off x="257581" y="333708"/>
            <a:ext cx="7450309"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Electromagnetic spectrum with visible light highlighted</a:t>
            </a:r>
          </a:p>
        </p:txBody>
      </p:sp>
      <p:sp>
        <p:nvSpPr>
          <p:cNvPr id="5" name="Slide Number Placeholder 4"/>
          <p:cNvSpPr>
            <a:spLocks noGrp="1"/>
          </p:cNvSpPr>
          <p:nvPr>
            <p:ph type="sldNum" sz="quarter" idx="12"/>
          </p:nvPr>
        </p:nvSpPr>
        <p:spPr/>
        <p:txBody>
          <a:bodyPr/>
          <a:lstStyle/>
          <a:p>
            <a:fld id="{8AC7B609-6235-4DF7-8376-3B4225D7EDEF}" type="slidenum">
              <a:rPr lang="en-US" smtClean="0"/>
              <a:pPr/>
              <a:t>105</a:t>
            </a:fld>
            <a:endParaRPr lang="en-US"/>
          </a:p>
        </p:txBody>
      </p:sp>
    </p:spTree>
    <p:extLst>
      <p:ext uri="{BB962C8B-B14F-4D97-AF65-F5344CB8AC3E}">
        <p14:creationId xmlns:p14="http://schemas.microsoft.com/office/powerpoint/2010/main" val="20232788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t="15625" r="50132" b="32263"/>
          <a:stretch/>
        </p:blipFill>
        <p:spPr>
          <a:xfrm>
            <a:off x="311639" y="64371"/>
            <a:ext cx="11556000" cy="6789515"/>
          </a:xfrm>
          <a:prstGeom prst="rect">
            <a:avLst/>
          </a:prstGeom>
        </p:spPr>
      </p:pic>
      <p:sp>
        <p:nvSpPr>
          <p:cNvPr id="3" name="Slide Number Placeholder 2"/>
          <p:cNvSpPr>
            <a:spLocks noGrp="1"/>
          </p:cNvSpPr>
          <p:nvPr>
            <p:ph type="sldNum" sz="quarter" idx="12"/>
          </p:nvPr>
        </p:nvSpPr>
        <p:spPr/>
        <p:txBody>
          <a:bodyPr/>
          <a:lstStyle/>
          <a:p>
            <a:fld id="{8AC7B609-6235-4DF7-8376-3B4225D7EDEF}" type="slidenum">
              <a:rPr lang="en-US" smtClean="0"/>
              <a:pPr/>
              <a:t>106</a:t>
            </a:fld>
            <a:endParaRPr lang="en-US"/>
          </a:p>
        </p:txBody>
      </p:sp>
    </p:spTree>
    <p:extLst>
      <p:ext uri="{BB962C8B-B14F-4D97-AF65-F5344CB8AC3E}">
        <p14:creationId xmlns:p14="http://schemas.microsoft.com/office/powerpoint/2010/main" val="4637607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t="15801" r="76165" b="25044"/>
          <a:stretch/>
        </p:blipFill>
        <p:spPr>
          <a:xfrm>
            <a:off x="28303" y="64388"/>
            <a:ext cx="5112000" cy="6815550"/>
          </a:xfrm>
          <a:prstGeom prst="rect">
            <a:avLst/>
          </a:prstGeom>
        </p:spPr>
      </p:pic>
      <p:sp>
        <p:nvSpPr>
          <p:cNvPr id="3" name="Rectangle 2"/>
          <p:cNvSpPr/>
          <p:nvPr/>
        </p:nvSpPr>
        <p:spPr>
          <a:xfrm>
            <a:off x="5752563" y="64388"/>
            <a:ext cx="6096000" cy="6878806"/>
          </a:xfrm>
          <a:prstGeom prst="rect">
            <a:avLst/>
          </a:prstGeom>
        </p:spPr>
        <p:txBody>
          <a:bodyPr>
            <a:spAutoFit/>
          </a:bodyPr>
          <a:lstStyle/>
          <a:p>
            <a:r>
              <a:rPr lang="el-GR" sz="2100" dirty="0">
                <a:latin typeface="Times New Roman" panose="02020603050405020304" pitchFamily="18" charset="0"/>
                <a:cs typeface="Times New Roman" panose="02020603050405020304" pitchFamily="18" charset="0"/>
              </a:rPr>
              <a:t>γ = </a:t>
            </a:r>
            <a:r>
              <a:rPr lang="en-US" sz="2100" dirty="0">
                <a:latin typeface="Times New Roman" panose="02020603050405020304" pitchFamily="18" charset="0"/>
                <a:cs typeface="Times New Roman" panose="02020603050405020304" pitchFamily="18" charset="0"/>
                <a:hlinkClick r:id="rId3" tooltip="Gamma ray"/>
              </a:rPr>
              <a:t>Gamma rays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HX = Hard </a:t>
            </a:r>
            <a:r>
              <a:rPr lang="en-US" sz="2100" dirty="0">
                <a:latin typeface="Times New Roman" panose="02020603050405020304" pitchFamily="18" charset="0"/>
                <a:cs typeface="Times New Roman" panose="02020603050405020304" pitchFamily="18" charset="0"/>
                <a:hlinkClick r:id="rId4" tooltip="X-ray"/>
              </a:rPr>
              <a:t>X-rays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SX = Soft X-Rays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EUV = Extreme-</a:t>
            </a:r>
            <a:r>
              <a:rPr lang="en-US" sz="2100" dirty="0">
                <a:latin typeface="Times New Roman" panose="02020603050405020304" pitchFamily="18" charset="0"/>
                <a:cs typeface="Times New Roman" panose="02020603050405020304" pitchFamily="18" charset="0"/>
                <a:hlinkClick r:id="rId5" tooltip="Ultraviolet"/>
              </a:rPr>
              <a:t>ultraviolet</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NUV = Near-ultraviolet</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hlinkClick r:id="rId6" tooltip="Visible light"/>
              </a:rPr>
              <a:t>Visible light</a:t>
            </a:r>
            <a:r>
              <a:rPr lang="en-US" sz="2100" dirty="0">
                <a:latin typeface="Times New Roman" panose="02020603050405020304" pitchFamily="18" charset="0"/>
                <a:cs typeface="Times New Roman" panose="02020603050405020304" pitchFamily="18" charset="0"/>
              </a:rPr>
              <a:t> (colored bands)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NIR = Near-</a:t>
            </a:r>
            <a:r>
              <a:rPr lang="en-US" sz="2100" dirty="0">
                <a:latin typeface="Times New Roman" panose="02020603050405020304" pitchFamily="18" charset="0"/>
                <a:cs typeface="Times New Roman" panose="02020603050405020304" pitchFamily="18" charset="0"/>
                <a:hlinkClick r:id="rId7" tooltip="Infrared"/>
              </a:rPr>
              <a:t>infrared</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MIR = Mid-infrared</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FIR = Far-infrared</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EHF = </a:t>
            </a:r>
            <a:r>
              <a:rPr lang="en-US" sz="2100" dirty="0">
                <a:latin typeface="Times New Roman" panose="02020603050405020304" pitchFamily="18" charset="0"/>
                <a:cs typeface="Times New Roman" panose="02020603050405020304" pitchFamily="18" charset="0"/>
                <a:hlinkClick r:id="rId8" tooltip="Extremely high frequency"/>
              </a:rPr>
              <a:t>Extremely high frequency</a:t>
            </a:r>
            <a:r>
              <a:rPr lang="en-US" sz="2100" dirty="0">
                <a:latin typeface="Times New Roman" panose="02020603050405020304" pitchFamily="18" charset="0"/>
                <a:cs typeface="Times New Roman" panose="02020603050405020304" pitchFamily="18" charset="0"/>
              </a:rPr>
              <a:t> (microwaves)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SHF = </a:t>
            </a:r>
            <a:r>
              <a:rPr lang="en-US" sz="2100" dirty="0">
                <a:latin typeface="Times New Roman" panose="02020603050405020304" pitchFamily="18" charset="0"/>
                <a:cs typeface="Times New Roman" panose="02020603050405020304" pitchFamily="18" charset="0"/>
                <a:hlinkClick r:id="rId9" tooltip="Super-high frequency"/>
              </a:rPr>
              <a:t>Super-high frequency</a:t>
            </a:r>
            <a:r>
              <a:rPr lang="en-US" sz="2100" dirty="0">
                <a:latin typeface="Times New Roman" panose="02020603050405020304" pitchFamily="18" charset="0"/>
                <a:cs typeface="Times New Roman" panose="02020603050405020304" pitchFamily="18" charset="0"/>
              </a:rPr>
              <a:t> (microwaves)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UHF = </a:t>
            </a:r>
            <a:r>
              <a:rPr lang="en-US" sz="2100" dirty="0">
                <a:latin typeface="Times New Roman" panose="02020603050405020304" pitchFamily="18" charset="0"/>
                <a:cs typeface="Times New Roman" panose="02020603050405020304" pitchFamily="18" charset="0"/>
                <a:hlinkClick r:id="rId10" tooltip="Ultrahigh frequency"/>
              </a:rPr>
              <a:t>Ultrahigh frequency</a:t>
            </a:r>
            <a:r>
              <a:rPr lang="en-US" sz="2100" dirty="0">
                <a:latin typeface="Times New Roman" panose="02020603050405020304" pitchFamily="18" charset="0"/>
                <a:cs typeface="Times New Roman" panose="02020603050405020304" pitchFamily="18" charset="0"/>
              </a:rPr>
              <a:t> (radio waves)</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VHF = </a:t>
            </a:r>
            <a:r>
              <a:rPr lang="en-US" sz="2100" dirty="0">
                <a:latin typeface="Times New Roman" panose="02020603050405020304" pitchFamily="18" charset="0"/>
                <a:cs typeface="Times New Roman" panose="02020603050405020304" pitchFamily="18" charset="0"/>
                <a:hlinkClick r:id="rId11" tooltip="Very high frequency"/>
              </a:rPr>
              <a:t>Very high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HF = </a:t>
            </a:r>
            <a:r>
              <a:rPr lang="en-US" sz="2100" dirty="0">
                <a:latin typeface="Times New Roman" panose="02020603050405020304" pitchFamily="18" charset="0"/>
                <a:cs typeface="Times New Roman" panose="02020603050405020304" pitchFamily="18" charset="0"/>
                <a:hlinkClick r:id="rId12" tooltip="High frequency"/>
              </a:rPr>
              <a:t>High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MF = </a:t>
            </a:r>
            <a:r>
              <a:rPr lang="en-US" sz="2100" dirty="0">
                <a:latin typeface="Times New Roman" panose="02020603050405020304" pitchFamily="18" charset="0"/>
                <a:cs typeface="Times New Roman" panose="02020603050405020304" pitchFamily="18" charset="0"/>
                <a:hlinkClick r:id="rId13" tooltip="Medium frequency"/>
              </a:rPr>
              <a:t>Medium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LF = </a:t>
            </a:r>
            <a:r>
              <a:rPr lang="en-US" sz="2100" dirty="0">
                <a:latin typeface="Times New Roman" panose="02020603050405020304" pitchFamily="18" charset="0"/>
                <a:cs typeface="Times New Roman" panose="02020603050405020304" pitchFamily="18" charset="0"/>
                <a:hlinkClick r:id="rId14" tooltip="Low frequency"/>
              </a:rPr>
              <a:t>Low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VLF = </a:t>
            </a:r>
            <a:r>
              <a:rPr lang="en-US" sz="2100" dirty="0">
                <a:latin typeface="Times New Roman" panose="02020603050405020304" pitchFamily="18" charset="0"/>
                <a:cs typeface="Times New Roman" panose="02020603050405020304" pitchFamily="18" charset="0"/>
                <a:hlinkClick r:id="rId15" tooltip="Very low frequency"/>
              </a:rPr>
              <a:t>Very low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VF = </a:t>
            </a:r>
            <a:r>
              <a:rPr lang="en-US" sz="2100" dirty="0">
                <a:latin typeface="Times New Roman" panose="02020603050405020304" pitchFamily="18" charset="0"/>
                <a:cs typeface="Times New Roman" panose="02020603050405020304" pitchFamily="18" charset="0"/>
                <a:hlinkClick r:id="rId16" tooltip="Voice frequency"/>
              </a:rPr>
              <a:t>Voice frequency</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ULF = </a:t>
            </a:r>
            <a:r>
              <a:rPr lang="en-US" sz="2100" dirty="0">
                <a:latin typeface="Times New Roman" panose="02020603050405020304" pitchFamily="18" charset="0"/>
                <a:cs typeface="Times New Roman" panose="02020603050405020304" pitchFamily="18" charset="0"/>
                <a:hlinkClick r:id="rId17" tooltip="Ultra-low frequency"/>
              </a:rPr>
              <a:t>Ultra-low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SLF = </a:t>
            </a:r>
            <a:r>
              <a:rPr lang="en-US" sz="2100" dirty="0">
                <a:latin typeface="Times New Roman" panose="02020603050405020304" pitchFamily="18" charset="0"/>
                <a:cs typeface="Times New Roman" panose="02020603050405020304" pitchFamily="18" charset="0"/>
                <a:hlinkClick r:id="rId18" tooltip="Super-low frequency"/>
              </a:rPr>
              <a:t>Super-low frequency</a:t>
            </a:r>
            <a:r>
              <a:rPr lang="en-US" sz="2100" dirty="0">
                <a:latin typeface="Times New Roman" panose="02020603050405020304" pitchFamily="18" charset="0"/>
                <a:cs typeface="Times New Roman" panose="02020603050405020304" pitchFamily="18" charset="0"/>
              </a:rPr>
              <a:t> (radio)</a:t>
            </a:r>
            <a:br>
              <a:rPr lang="en-US" sz="2100" dirty="0">
                <a:latin typeface="Times New Roman" panose="02020603050405020304" pitchFamily="18" charset="0"/>
                <a:cs typeface="Times New Roman" panose="02020603050405020304" pitchFamily="18" charset="0"/>
              </a:rPr>
            </a:br>
            <a:r>
              <a:rPr lang="en-US" sz="2100" dirty="0">
                <a:latin typeface="Times New Roman" panose="02020603050405020304" pitchFamily="18" charset="0"/>
                <a:cs typeface="Times New Roman" panose="02020603050405020304" pitchFamily="18" charset="0"/>
              </a:rPr>
              <a:t>ELF = </a:t>
            </a:r>
            <a:r>
              <a:rPr lang="en-US" sz="2100" dirty="0">
                <a:latin typeface="Times New Roman" panose="02020603050405020304" pitchFamily="18" charset="0"/>
                <a:cs typeface="Times New Roman" panose="02020603050405020304" pitchFamily="18" charset="0"/>
                <a:hlinkClick r:id="rId19" tooltip="Extremely low frequency"/>
              </a:rPr>
              <a:t>Extremely low frequency</a:t>
            </a:r>
            <a:r>
              <a:rPr lang="en-US" sz="2100" dirty="0">
                <a:latin typeface="Times New Roman" panose="02020603050405020304" pitchFamily="18" charset="0"/>
                <a:cs typeface="Times New Roman" panose="02020603050405020304" pitchFamily="18" charset="0"/>
              </a:rPr>
              <a:t>(radio)</a:t>
            </a:r>
          </a:p>
        </p:txBody>
      </p:sp>
      <p:sp>
        <p:nvSpPr>
          <p:cNvPr id="4" name="Slide Number Placeholder 3"/>
          <p:cNvSpPr>
            <a:spLocks noGrp="1"/>
          </p:cNvSpPr>
          <p:nvPr>
            <p:ph type="sldNum" sz="quarter" idx="12"/>
          </p:nvPr>
        </p:nvSpPr>
        <p:spPr/>
        <p:txBody>
          <a:bodyPr/>
          <a:lstStyle/>
          <a:p>
            <a:fld id="{8AC7B609-6235-4DF7-8376-3B4225D7EDEF}" type="slidenum">
              <a:rPr lang="en-US" smtClean="0"/>
              <a:pPr/>
              <a:t>107</a:t>
            </a:fld>
            <a:endParaRPr lang="en-US"/>
          </a:p>
        </p:txBody>
      </p:sp>
    </p:spTree>
    <p:extLst>
      <p:ext uri="{BB962C8B-B14F-4D97-AF65-F5344CB8AC3E}">
        <p14:creationId xmlns:p14="http://schemas.microsoft.com/office/powerpoint/2010/main" val="37672792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2301348" y="818082"/>
            <a:ext cx="6737549" cy="470778"/>
            <a:chOff x="939948" y="2542704"/>
            <a:chExt cx="10703225" cy="858191"/>
          </a:xfrm>
        </p:grpSpPr>
        <p:pic>
          <p:nvPicPr>
            <p:cNvPr id="2" name="Picture 1"/>
            <p:cNvPicPr>
              <a:picLocks noChangeAspect="1"/>
            </p:cNvPicPr>
            <p:nvPr/>
          </p:nvPicPr>
          <p:blipFill>
            <a:blip r:embed="rId3" cstate="print"/>
            <a:stretch>
              <a:fillRect/>
            </a:stretch>
          </p:blipFill>
          <p:spPr>
            <a:xfrm>
              <a:off x="939948" y="2542704"/>
              <a:ext cx="3669086" cy="858191"/>
            </a:xfrm>
            <a:prstGeom prst="rect">
              <a:avLst/>
            </a:prstGeom>
          </p:spPr>
        </p:pic>
        <p:pic>
          <p:nvPicPr>
            <p:cNvPr id="3" name="Picture 2"/>
            <p:cNvPicPr>
              <a:picLocks noChangeAspect="1"/>
            </p:cNvPicPr>
            <p:nvPr/>
          </p:nvPicPr>
          <p:blipFill>
            <a:blip r:embed="rId4" cstate="print"/>
            <a:stretch>
              <a:fillRect/>
            </a:stretch>
          </p:blipFill>
          <p:spPr>
            <a:xfrm>
              <a:off x="4859497" y="2636833"/>
              <a:ext cx="6783676" cy="539496"/>
            </a:xfrm>
            <a:prstGeom prst="rect">
              <a:avLst/>
            </a:prstGeom>
          </p:spPr>
        </p:pic>
      </p:grpSp>
      <p:sp>
        <p:nvSpPr>
          <p:cNvPr id="5" name="TextBox 4"/>
          <p:cNvSpPr txBox="1"/>
          <p:nvPr/>
        </p:nvSpPr>
        <p:spPr>
          <a:xfrm>
            <a:off x="3294527" y="91021"/>
            <a:ext cx="4871228"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Wave optics </a:t>
            </a:r>
            <a:r>
              <a:rPr lang="fa-I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اپتیک موجی</a:t>
            </a:r>
            <a:endParaRPr lang="en-US" altLang="en-US" sz="2800" dirty="0">
              <a:solidFill>
                <a:srgbClr val="FF0000"/>
              </a:solidFill>
            </a:endParaRPr>
          </a:p>
        </p:txBody>
      </p:sp>
      <p:grpSp>
        <p:nvGrpSpPr>
          <p:cNvPr id="9" name="Group 10"/>
          <p:cNvGrpSpPr>
            <a:grpSpLocks noChangeAspect="1"/>
          </p:cNvGrpSpPr>
          <p:nvPr/>
        </p:nvGrpSpPr>
        <p:grpSpPr>
          <a:xfrm>
            <a:off x="5187332" y="2850477"/>
            <a:ext cx="6573715" cy="1511310"/>
            <a:chOff x="1034077" y="1906077"/>
            <a:chExt cx="8118461" cy="2007019"/>
          </a:xfrm>
        </p:grpSpPr>
        <p:sp>
          <p:nvSpPr>
            <p:cNvPr id="7" name="TextBox 6"/>
            <p:cNvSpPr txBox="1"/>
            <p:nvPr/>
          </p:nvSpPr>
          <p:spPr>
            <a:xfrm>
              <a:off x="1034077" y="2465831"/>
              <a:ext cx="1814920"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For example:</a:t>
              </a:r>
            </a:p>
          </p:txBody>
        </p:sp>
        <p:grpSp>
          <p:nvGrpSpPr>
            <p:cNvPr id="11" name="Group 8"/>
            <p:cNvGrpSpPr/>
            <p:nvPr/>
          </p:nvGrpSpPr>
          <p:grpSpPr>
            <a:xfrm>
              <a:off x="3186951" y="1906077"/>
              <a:ext cx="5965587" cy="2007019"/>
              <a:chOff x="3294527" y="2390169"/>
              <a:chExt cx="5965587" cy="2007019"/>
            </a:xfrm>
          </p:grpSpPr>
          <p:pic>
            <p:nvPicPr>
              <p:cNvPr id="6" name="Picture 5"/>
              <p:cNvPicPr>
                <a:picLocks noChangeAspect="1"/>
              </p:cNvPicPr>
              <p:nvPr/>
            </p:nvPicPr>
            <p:blipFill>
              <a:blip r:embed="rId5" cstate="print"/>
              <a:stretch>
                <a:fillRect/>
              </a:stretch>
            </p:blipFill>
            <p:spPr>
              <a:xfrm>
                <a:off x="3294527" y="2390169"/>
                <a:ext cx="3554488" cy="2007019"/>
              </a:xfrm>
              <a:prstGeom prst="rect">
                <a:avLst/>
              </a:prstGeom>
            </p:spPr>
          </p:pic>
          <p:pic>
            <p:nvPicPr>
              <p:cNvPr id="8" name="Picture 7"/>
              <p:cNvPicPr>
                <a:picLocks noChangeAspect="1"/>
              </p:cNvPicPr>
              <p:nvPr/>
            </p:nvPicPr>
            <p:blipFill>
              <a:blip r:embed="rId6" cstate="print"/>
              <a:stretch>
                <a:fillRect/>
              </a:stretch>
            </p:blipFill>
            <p:spPr>
              <a:xfrm>
                <a:off x="6883138" y="2430510"/>
                <a:ext cx="2376976" cy="416680"/>
              </a:xfrm>
              <a:prstGeom prst="rect">
                <a:avLst/>
              </a:prstGeom>
              <a:ln>
                <a:solidFill>
                  <a:srgbClr val="FF0000"/>
                </a:solidFill>
              </a:ln>
            </p:spPr>
          </p:pic>
        </p:grpSp>
      </p:grpSp>
      <p:graphicFrame>
        <p:nvGraphicFramePr>
          <p:cNvPr id="10" name="Object 9"/>
          <p:cNvGraphicFramePr>
            <a:graphicFrameLocks noChangeAspect="1"/>
          </p:cNvGraphicFramePr>
          <p:nvPr>
            <p:extLst>
              <p:ext uri="{D42A27DB-BD31-4B8C-83A1-F6EECF244321}">
                <p14:modId xmlns:p14="http://schemas.microsoft.com/office/powerpoint/2010/main" val="2361148248"/>
              </p:ext>
            </p:extLst>
          </p:nvPr>
        </p:nvGraphicFramePr>
        <p:xfrm>
          <a:off x="698500" y="4070350"/>
          <a:ext cx="4902200" cy="2463800"/>
        </p:xfrm>
        <a:graphic>
          <a:graphicData uri="http://schemas.openxmlformats.org/presentationml/2006/ole">
            <mc:AlternateContent xmlns:mc="http://schemas.openxmlformats.org/markup-compatibility/2006">
              <mc:Choice xmlns:v="urn:schemas-microsoft-com:vml" Requires="v">
                <p:oleObj spid="_x0000_s86023" name="Equation" r:id="rId7" imgW="4902120" imgH="2463480" progId="Equation.DSMT4">
                  <p:embed/>
                </p:oleObj>
              </mc:Choice>
              <mc:Fallback>
                <p:oleObj name="Equation" r:id="rId7" imgW="4902120" imgH="2463480" progId="Equation.DSMT4">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500" y="4070350"/>
                        <a:ext cx="4902200" cy="246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729507"/>
              </p:ext>
            </p:extLst>
          </p:nvPr>
        </p:nvGraphicFramePr>
        <p:xfrm>
          <a:off x="6921281" y="5017376"/>
          <a:ext cx="4356100" cy="736600"/>
        </p:xfrm>
        <a:graphic>
          <a:graphicData uri="http://schemas.openxmlformats.org/presentationml/2006/ole">
            <mc:AlternateContent xmlns:mc="http://schemas.openxmlformats.org/markup-compatibility/2006">
              <mc:Choice xmlns:v="urn:schemas-microsoft-com:vml" Requires="v">
                <p:oleObj spid="_x0000_s86024" name="Equation" r:id="rId9" imgW="4356000" imgH="736560" progId="Equation.DSMT4">
                  <p:embed/>
                </p:oleObj>
              </mc:Choice>
              <mc:Fallback>
                <p:oleObj name="Equation" r:id="rId9" imgW="4356000" imgH="736560" progId="Equation.DSMT4">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1281" y="5017376"/>
                        <a:ext cx="4356100" cy="736600"/>
                      </a:xfrm>
                      <a:prstGeom prst="rect">
                        <a:avLst/>
                      </a:prstGeom>
                      <a:solidFill>
                        <a:srgbClr val="92D050"/>
                      </a:solidFill>
                      <a:ln w="38100">
                        <a:solidFill>
                          <a:srgbClr val="0070C0"/>
                        </a:solidFill>
                        <a:prstDash val="dash"/>
                        <a:miter lim="800000"/>
                        <a:headEnd/>
                        <a:tailEnd/>
                      </a:ln>
                    </p:spPr>
                  </p:pic>
                </p:oleObj>
              </mc:Fallback>
            </mc:AlternateContent>
          </a:graphicData>
        </a:graphic>
      </p:graphicFrame>
      <p:sp>
        <p:nvSpPr>
          <p:cNvPr id="13" name="Slide Number Placeholder 12"/>
          <p:cNvSpPr>
            <a:spLocks noGrp="1"/>
          </p:cNvSpPr>
          <p:nvPr>
            <p:ph type="sldNum" sz="quarter" idx="12"/>
          </p:nvPr>
        </p:nvSpPr>
        <p:spPr/>
        <p:txBody>
          <a:bodyPr/>
          <a:lstStyle/>
          <a:p>
            <a:fld id="{8AC7B609-6235-4DF7-8376-3B4225D7EDEF}" type="slidenum">
              <a:rPr lang="en-US" smtClean="0"/>
              <a:pPr/>
              <a:t>108</a:t>
            </a:fld>
            <a:endParaRPr lang="en-US"/>
          </a:p>
        </p:txBody>
      </p:sp>
      <p:grpSp>
        <p:nvGrpSpPr>
          <p:cNvPr id="28" name="Group 27"/>
          <p:cNvGrpSpPr/>
          <p:nvPr/>
        </p:nvGrpSpPr>
        <p:grpSpPr>
          <a:xfrm>
            <a:off x="630619" y="1450432"/>
            <a:ext cx="9848217" cy="1518736"/>
            <a:chOff x="630619" y="1450432"/>
            <a:chExt cx="9848217" cy="1518736"/>
          </a:xfrm>
        </p:grpSpPr>
        <p:grpSp>
          <p:nvGrpSpPr>
            <p:cNvPr id="26" name="Group 25"/>
            <p:cNvGrpSpPr/>
            <p:nvPr/>
          </p:nvGrpSpPr>
          <p:grpSpPr>
            <a:xfrm>
              <a:off x="630619" y="1450432"/>
              <a:ext cx="7982590" cy="1518736"/>
              <a:chOff x="630619" y="1450432"/>
              <a:chExt cx="7982590" cy="1518736"/>
            </a:xfrm>
          </p:grpSpPr>
          <p:grpSp>
            <p:nvGrpSpPr>
              <p:cNvPr id="23" name="Group 22"/>
              <p:cNvGrpSpPr/>
              <p:nvPr/>
            </p:nvGrpSpPr>
            <p:grpSpPr>
              <a:xfrm>
                <a:off x="840809" y="1597568"/>
                <a:ext cx="7772400" cy="1371600"/>
                <a:chOff x="315309" y="1492468"/>
                <a:chExt cx="7772400" cy="1371600"/>
              </a:xfrm>
            </p:grpSpPr>
            <p:cxnSp>
              <p:nvCxnSpPr>
                <p:cNvPr id="15" name="Straight Arrow Connector 14"/>
                <p:cNvCxnSpPr/>
                <p:nvPr/>
              </p:nvCxnSpPr>
              <p:spPr>
                <a:xfrm flipV="1">
                  <a:off x="620110" y="1492468"/>
                  <a:ext cx="0" cy="1371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15309" y="2249214"/>
                  <a:ext cx="77724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0" name="Object 19"/>
                <p:cNvGraphicFramePr>
                  <a:graphicFrameLocks noChangeAspect="1"/>
                </p:cNvGraphicFramePr>
                <p:nvPr/>
              </p:nvGraphicFramePr>
              <p:xfrm>
                <a:off x="1946394" y="2268760"/>
                <a:ext cx="241300" cy="381000"/>
              </p:xfrm>
              <a:graphic>
                <a:graphicData uri="http://schemas.openxmlformats.org/presentationml/2006/ole">
                  <mc:AlternateContent xmlns:mc="http://schemas.openxmlformats.org/markup-compatibility/2006">
                    <mc:Choice xmlns:v="urn:schemas-microsoft-com:vml" Requires="v">
                      <p:oleObj spid="_x0000_s86025" name="Equation" r:id="rId11" imgW="241200" imgH="380880" progId="Equation.DSMT4">
                        <p:embed/>
                      </p:oleObj>
                    </mc:Choice>
                    <mc:Fallback>
                      <p:oleObj name="Equation" r:id="rId11" imgW="241200" imgH="380880" progId="Equation.DSMT4">
                        <p:embed/>
                        <p:pic>
                          <p:nvPicPr>
                            <p:cNvPr id="20"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6394" y="2268760"/>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647" name="Object 23"/>
                <p:cNvGraphicFramePr>
                  <a:graphicFrameLocks noChangeAspect="1"/>
                </p:cNvGraphicFramePr>
                <p:nvPr/>
              </p:nvGraphicFramePr>
              <p:xfrm>
                <a:off x="5451838" y="2301713"/>
                <a:ext cx="279400" cy="381000"/>
              </p:xfrm>
              <a:graphic>
                <a:graphicData uri="http://schemas.openxmlformats.org/presentationml/2006/ole">
                  <mc:AlternateContent xmlns:mc="http://schemas.openxmlformats.org/markup-compatibility/2006">
                    <mc:Choice xmlns:v="urn:schemas-microsoft-com:vml" Requires="v">
                      <p:oleObj spid="_x0000_s86026" name="Equation" r:id="rId13" imgW="279360" imgH="380880" progId="Equation.DSMT4">
                        <p:embed/>
                      </p:oleObj>
                    </mc:Choice>
                    <mc:Fallback>
                      <p:oleObj name="Equation" r:id="rId13" imgW="279360" imgH="380880" progId="Equation.DSMT4">
                        <p:embed/>
                        <p:pic>
                          <p:nvPicPr>
                            <p:cNvPr id="410647"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51838" y="2301713"/>
                              <a:ext cx="279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 name="Object 21"/>
                <p:cNvGraphicFramePr>
                  <a:graphicFrameLocks noChangeAspect="1"/>
                </p:cNvGraphicFramePr>
                <p:nvPr/>
              </p:nvGraphicFramePr>
              <p:xfrm>
                <a:off x="2283379" y="1498218"/>
                <a:ext cx="3098800" cy="723900"/>
              </p:xfrm>
              <a:graphic>
                <a:graphicData uri="http://schemas.openxmlformats.org/presentationml/2006/ole">
                  <mc:AlternateContent xmlns:mc="http://schemas.openxmlformats.org/markup-compatibility/2006">
                    <mc:Choice xmlns:v="urn:schemas-microsoft-com:vml" Requires="v">
                      <p:oleObj spid="_x0000_s86027" name="Equation" r:id="rId15" imgW="3098520" imgH="723600" progId="Equation.DSMT4">
                        <p:embed/>
                      </p:oleObj>
                    </mc:Choice>
                    <mc:Fallback>
                      <p:oleObj name="Equation" r:id="rId15" imgW="3098520" imgH="723600" progId="Equation.DSMT4">
                        <p:embed/>
                        <p:pic>
                          <p:nvPicPr>
                            <p:cNvPr id="22" name="Object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3379" y="1498218"/>
                              <a:ext cx="30988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TextBox 23"/>
              <p:cNvSpPr txBox="1"/>
              <p:nvPr/>
            </p:nvSpPr>
            <p:spPr>
              <a:xfrm>
                <a:off x="630619" y="1450432"/>
                <a:ext cx="49398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y</a:t>
                </a:r>
              </a:p>
            </p:txBody>
          </p:sp>
          <p:sp>
            <p:nvSpPr>
              <p:cNvPr id="25" name="TextBox 24"/>
              <p:cNvSpPr txBox="1"/>
              <p:nvPr/>
            </p:nvSpPr>
            <p:spPr>
              <a:xfrm>
                <a:off x="7630499" y="1807780"/>
                <a:ext cx="714704"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x</a:t>
                </a:r>
              </a:p>
            </p:txBody>
          </p:sp>
        </p:grpSp>
        <p:sp>
          <p:nvSpPr>
            <p:cNvPr id="27" name="TextBox 26"/>
            <p:cNvSpPr txBox="1"/>
            <p:nvPr/>
          </p:nvSpPr>
          <p:spPr>
            <a:xfrm>
              <a:off x="8029926" y="1755225"/>
              <a:ext cx="2448910"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امواج رونده</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1841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719736" y="391395"/>
            <a:ext cx="6353718" cy="538201"/>
            <a:chOff x="446475" y="671095"/>
            <a:chExt cx="8471612" cy="728090"/>
          </a:xfrm>
        </p:grpSpPr>
        <p:pic>
          <p:nvPicPr>
            <p:cNvPr id="2" name="Picture 1"/>
            <p:cNvPicPr>
              <a:picLocks noChangeAspect="1"/>
            </p:cNvPicPr>
            <p:nvPr/>
          </p:nvPicPr>
          <p:blipFill>
            <a:blip r:embed="rId2" cstate="print"/>
            <a:stretch>
              <a:fillRect/>
            </a:stretch>
          </p:blipFill>
          <p:spPr>
            <a:xfrm>
              <a:off x="446475" y="782348"/>
              <a:ext cx="3336364" cy="522015"/>
            </a:xfrm>
            <a:prstGeom prst="rect">
              <a:avLst/>
            </a:prstGeom>
          </p:spPr>
        </p:pic>
        <p:pic>
          <p:nvPicPr>
            <p:cNvPr id="3" name="Picture 2"/>
            <p:cNvPicPr>
              <a:picLocks noChangeAspect="1"/>
            </p:cNvPicPr>
            <p:nvPr/>
          </p:nvPicPr>
          <p:blipFill>
            <a:blip r:embed="rId3" cstate="print"/>
            <a:stretch>
              <a:fillRect/>
            </a:stretch>
          </p:blipFill>
          <p:spPr>
            <a:xfrm>
              <a:off x="4437527" y="671095"/>
              <a:ext cx="4480560" cy="728090"/>
            </a:xfrm>
            <a:prstGeom prst="rect">
              <a:avLst/>
            </a:prstGeom>
          </p:spPr>
        </p:pic>
      </p:grpSp>
      <p:pic>
        <p:nvPicPr>
          <p:cNvPr id="5" name="Picture 4"/>
          <p:cNvPicPr>
            <a:picLocks noChangeAspect="1"/>
          </p:cNvPicPr>
          <p:nvPr/>
        </p:nvPicPr>
        <p:blipFill>
          <a:blip r:embed="rId4" cstate="print"/>
          <a:stretch>
            <a:fillRect/>
          </a:stretch>
        </p:blipFill>
        <p:spPr>
          <a:xfrm>
            <a:off x="817581" y="1288411"/>
            <a:ext cx="10564010" cy="3309564"/>
          </a:xfrm>
          <a:prstGeom prst="rect">
            <a:avLst/>
          </a:prstGeom>
        </p:spPr>
      </p:pic>
      <p:sp>
        <p:nvSpPr>
          <p:cNvPr id="6" name="Rectangle 5"/>
          <p:cNvSpPr/>
          <p:nvPr/>
        </p:nvSpPr>
        <p:spPr>
          <a:xfrm>
            <a:off x="422332" y="5043582"/>
            <a:ext cx="11286182"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Because of this periodicity, increasing all x by </a:t>
            </a:r>
            <a:r>
              <a:rPr lang="el-GR" sz="2400" dirty="0">
                <a:latin typeface="Times New Roman" panose="02020603050405020304" pitchFamily="18" charset="0"/>
                <a:cs typeface="Times New Roman" panose="02020603050405020304" pitchFamily="18" charset="0"/>
              </a:rPr>
              <a:t>λ</a:t>
            </a:r>
            <a:r>
              <a:rPr lang="en-US" sz="2400" dirty="0">
                <a:latin typeface="Times New Roman" panose="02020603050405020304" pitchFamily="18" charset="0"/>
                <a:cs typeface="Times New Roman" panose="02020603050405020304" pitchFamily="18" charset="0"/>
              </a:rPr>
              <a:t> should reproduce the same wave. Mathematically, the wave is reproduced because the argument of the sine function is advanced by 2</a:t>
            </a:r>
            <a:r>
              <a:rPr lang="el-GR" sz="2400" dirty="0">
                <a:latin typeface="Times New Roman" panose="02020603050405020304" pitchFamily="18" charset="0"/>
                <a:cs typeface="Times New Roman" panose="02020603050405020304" pitchFamily="18" charset="0"/>
              </a:rPr>
              <a:t>π</a:t>
            </a:r>
            <a:r>
              <a:rPr lang="en-US" sz="2400" dirty="0">
                <a:latin typeface="Times New Roman" panose="02020603050405020304" pitchFamily="18" charset="0"/>
                <a:cs typeface="Times New Roman" panose="02020603050405020304" pitchFamily="18" charset="0"/>
              </a:rPr>
              <a:t>. Symbolically, </a:t>
            </a:r>
          </a:p>
        </p:txBody>
      </p:sp>
      <p:sp>
        <p:nvSpPr>
          <p:cNvPr id="7" name="Slide Number Placeholder 6"/>
          <p:cNvSpPr>
            <a:spLocks noGrp="1"/>
          </p:cNvSpPr>
          <p:nvPr>
            <p:ph type="sldNum" sz="quarter" idx="12"/>
          </p:nvPr>
        </p:nvSpPr>
        <p:spPr/>
        <p:txBody>
          <a:bodyPr/>
          <a:lstStyle/>
          <a:p>
            <a:fld id="{8AC7B609-6235-4DF7-8376-3B4225D7EDEF}" type="slidenum">
              <a:rPr lang="en-US" smtClean="0"/>
              <a:pPr/>
              <a:t>109</a:t>
            </a:fld>
            <a:endParaRPr lang="en-US"/>
          </a:p>
        </p:txBody>
      </p:sp>
    </p:spTree>
    <p:extLst>
      <p:ext uri="{BB962C8B-B14F-4D97-AF65-F5344CB8AC3E}">
        <p14:creationId xmlns:p14="http://schemas.microsoft.com/office/powerpoint/2010/main" val="1921040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3" cstate="print"/>
          <a:srcRect/>
          <a:stretch>
            <a:fillRect/>
          </a:stretch>
        </p:blipFill>
        <p:spPr bwMode="auto">
          <a:xfrm>
            <a:off x="0" y="1073585"/>
            <a:ext cx="6400800" cy="4451353"/>
          </a:xfrm>
          <a:prstGeom prst="rect">
            <a:avLst/>
          </a:prstGeom>
          <a:noFill/>
          <a:ln w="9525">
            <a:noFill/>
            <a:miter lim="800000"/>
            <a:headEnd/>
            <a:tailEnd/>
          </a:ln>
        </p:spPr>
      </p:pic>
      <p:sp>
        <p:nvSpPr>
          <p:cNvPr id="2" name="TextBox 1"/>
          <p:cNvSpPr txBox="1"/>
          <p:nvPr/>
        </p:nvSpPr>
        <p:spPr>
          <a:xfrm>
            <a:off x="1699547" y="152694"/>
            <a:ext cx="9959394" cy="430887"/>
          </a:xfrm>
          <a:prstGeom prst="rect">
            <a:avLst/>
          </a:prstGeom>
          <a:noFill/>
        </p:spPr>
        <p:txBody>
          <a:bodyPr wrap="none" lIns="0" tIns="0" rIns="0" bIns="0" rtlCol="0">
            <a:spAutoFit/>
          </a:bodyPr>
          <a:lstStyle/>
          <a:p>
            <a:pPr algn="r" rtl="1"/>
            <a:r>
              <a:rPr lang="fa-IR" sz="2400" b="1" dirty="0">
                <a:solidFill>
                  <a:srgbClr val="FF0000"/>
                </a:solidFill>
                <a:latin typeface="Cambria Math" panose="02040503050406030204" pitchFamily="18" charset="0"/>
              </a:rPr>
              <a:t>اثبات رابطه بین فاصله کانونی و شعاع آینه کروی برای پرتوهای پیرامحوری</a:t>
            </a:r>
            <a:r>
              <a:rPr lang="en-US" sz="2400" b="1" dirty="0">
                <a:solidFill>
                  <a:srgbClr val="FF0000"/>
                </a:solidFill>
                <a:latin typeface="Cambria Math" panose="02040503050406030204" pitchFamily="18" charset="0"/>
              </a:rPr>
              <a:t>  </a:t>
            </a:r>
            <a:r>
              <a:rPr lang="en-US" sz="2800" b="1" dirty="0">
                <a:solidFill>
                  <a:srgbClr val="00B050"/>
                </a:solidFill>
                <a:latin typeface="Cambria Math" panose="02040503050406030204" pitchFamily="18" charset="0"/>
              </a:rPr>
              <a:t>(paraxial ray) </a:t>
            </a:r>
          </a:p>
        </p:txBody>
      </p:sp>
      <p:sp>
        <p:nvSpPr>
          <p:cNvPr id="3" name="TextBox 2"/>
          <p:cNvSpPr txBox="1"/>
          <p:nvPr/>
        </p:nvSpPr>
        <p:spPr>
          <a:xfrm>
            <a:off x="726234" y="802444"/>
            <a:ext cx="11084766" cy="369332"/>
          </a:xfrm>
          <a:prstGeom prst="rect">
            <a:avLst/>
          </a:prstGeom>
          <a:noFill/>
        </p:spPr>
        <p:txBody>
          <a:bodyPr wrap="none" lIns="0" tIns="0" rIns="0" bIns="0" rtlCol="0">
            <a:spAutoFit/>
          </a:bodyPr>
          <a:lstStyle/>
          <a:p>
            <a:r>
              <a:rPr lang="fa-IR" sz="2400" dirty="0">
                <a:latin typeface="Cambria Math" panose="02040503050406030204" pitchFamily="18" charset="0"/>
              </a:rPr>
              <a:t>برای آینه های با </a:t>
            </a:r>
            <a:r>
              <a:rPr lang="fa-IR" sz="2400" dirty="0">
                <a:solidFill>
                  <a:srgbClr val="1228FA"/>
                </a:solidFill>
                <a:latin typeface="Cambria Math" panose="02040503050406030204" pitchFamily="18" charset="0"/>
              </a:rPr>
              <a:t>شعاع خمیدگی بزرگ </a:t>
            </a:r>
            <a:r>
              <a:rPr lang="fa-IR" sz="2400" dirty="0">
                <a:latin typeface="Cambria Math" panose="02040503050406030204" pitchFamily="18" charset="0"/>
              </a:rPr>
              <a:t>و </a:t>
            </a:r>
            <a:r>
              <a:rPr lang="fa-IR" sz="2400" dirty="0">
                <a:solidFill>
                  <a:srgbClr val="1228FA"/>
                </a:solidFill>
                <a:latin typeface="Cambria Math" panose="02040503050406030204" pitchFamily="18" charset="0"/>
              </a:rPr>
              <a:t>قطر روزنه (ورودی) کوچک </a:t>
            </a:r>
            <a:r>
              <a:rPr lang="fa-IR" sz="2400" dirty="0">
                <a:latin typeface="Cambria Math" panose="02040503050406030204" pitchFamily="18" charset="0"/>
              </a:rPr>
              <a:t>می توان تقریب پیرامحوری را بکار برد.</a:t>
            </a:r>
            <a:endParaRPr lang="en-US" sz="2400" dirty="0">
              <a:latin typeface="Cambria Math" panose="02040503050406030204"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657777011"/>
              </p:ext>
            </p:extLst>
          </p:nvPr>
        </p:nvGraphicFramePr>
        <p:xfrm>
          <a:off x="6846888" y="1470025"/>
          <a:ext cx="4660900" cy="2527300"/>
        </p:xfrm>
        <a:graphic>
          <a:graphicData uri="http://schemas.openxmlformats.org/presentationml/2006/ole">
            <mc:AlternateContent xmlns:mc="http://schemas.openxmlformats.org/markup-compatibility/2006">
              <mc:Choice xmlns:v="urn:schemas-microsoft-com:vml" Requires="v">
                <p:oleObj spid="_x0000_s7173" name="Equation" r:id="rId4" imgW="4660560" imgH="2527200" progId="Equation.DSMT4">
                  <p:embed/>
                </p:oleObj>
              </mc:Choice>
              <mc:Fallback>
                <p:oleObj name="Equation" r:id="rId4" imgW="4660560" imgH="2527200" progId="Equation.DSMT4">
                  <p:embed/>
                  <p:pic>
                    <p:nvPicPr>
                      <p:cNvPr id="1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888" y="1470025"/>
                        <a:ext cx="4660900" cy="252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61586658"/>
              </p:ext>
            </p:extLst>
          </p:nvPr>
        </p:nvGraphicFramePr>
        <p:xfrm>
          <a:off x="5475288" y="4430713"/>
          <a:ext cx="6134100" cy="863600"/>
        </p:xfrm>
        <a:graphic>
          <a:graphicData uri="http://schemas.openxmlformats.org/presentationml/2006/ole">
            <mc:AlternateContent xmlns:mc="http://schemas.openxmlformats.org/markup-compatibility/2006">
              <mc:Choice xmlns:v="urn:schemas-microsoft-com:vml" Requires="v">
                <p:oleObj spid="_x0000_s7174" name="Equation" r:id="rId6" imgW="6134040" imgH="863280" progId="Equation.DSMT4">
                  <p:embed/>
                </p:oleObj>
              </mc:Choice>
              <mc:Fallback>
                <p:oleObj name="Equation" r:id="rId6" imgW="6134040" imgH="863280" progId="Equation.DSMT4">
                  <p:embed/>
                  <p:pic>
                    <p:nvPicPr>
                      <p:cNvPr id="12"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4430713"/>
                        <a:ext cx="61341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4197" name="Object 5"/>
          <p:cNvGraphicFramePr>
            <a:graphicFrameLocks noChangeAspect="1"/>
          </p:cNvGraphicFramePr>
          <p:nvPr>
            <p:extLst>
              <p:ext uri="{D42A27DB-BD31-4B8C-83A1-F6EECF244321}">
                <p14:modId xmlns:p14="http://schemas.microsoft.com/office/powerpoint/2010/main" val="2146114956"/>
              </p:ext>
            </p:extLst>
          </p:nvPr>
        </p:nvGraphicFramePr>
        <p:xfrm>
          <a:off x="6254750" y="5832255"/>
          <a:ext cx="4000500" cy="736600"/>
        </p:xfrm>
        <a:graphic>
          <a:graphicData uri="http://schemas.openxmlformats.org/presentationml/2006/ole">
            <mc:AlternateContent xmlns:mc="http://schemas.openxmlformats.org/markup-compatibility/2006">
              <mc:Choice xmlns:v="urn:schemas-microsoft-com:vml" Requires="v">
                <p:oleObj spid="_x0000_s7175" name="Equation" r:id="rId8" imgW="4000320" imgH="736560" progId="Equation.DSMT4">
                  <p:embed/>
                </p:oleObj>
              </mc:Choice>
              <mc:Fallback>
                <p:oleObj name="Equation" r:id="rId8" imgW="4000320" imgH="736560" progId="Equation.DSMT4">
                  <p:embed/>
                  <p:pic>
                    <p:nvPicPr>
                      <p:cNvPr id="264197"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4750" y="5832255"/>
                        <a:ext cx="40005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11</a:t>
            </a:fld>
            <a:endParaRPr lang="en-US"/>
          </a:p>
        </p:txBody>
      </p:sp>
    </p:spTree>
    <p:extLst>
      <p:ext uri="{BB962C8B-B14F-4D97-AF65-F5344CB8AC3E}">
        <p14:creationId xmlns:p14="http://schemas.microsoft.com/office/powerpoint/2010/main" val="20488612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738060" y="2865944"/>
            <a:ext cx="8640000" cy="3942898"/>
          </a:xfrm>
          <a:prstGeom prst="rect">
            <a:avLst/>
          </a:prstGeom>
        </p:spPr>
      </p:pic>
      <p:cxnSp>
        <p:nvCxnSpPr>
          <p:cNvPr id="5" name="Straight Connector 4"/>
          <p:cNvCxnSpPr/>
          <p:nvPr/>
        </p:nvCxnSpPr>
        <p:spPr>
          <a:xfrm>
            <a:off x="-14068" y="2711196"/>
            <a:ext cx="12192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605186" name="Picture 2"/>
          <p:cNvPicPr>
            <a:picLocks noChangeAspect="1" noChangeArrowheads="1"/>
          </p:cNvPicPr>
          <p:nvPr/>
        </p:nvPicPr>
        <p:blipFill>
          <a:blip r:embed="rId3" cstate="print"/>
          <a:srcRect/>
          <a:stretch>
            <a:fillRect/>
          </a:stretch>
        </p:blipFill>
        <p:spPr bwMode="auto">
          <a:xfrm>
            <a:off x="1721725" y="28746"/>
            <a:ext cx="8496300" cy="26384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AC7B609-6235-4DF7-8376-3B4225D7EDEF}" type="slidenum">
              <a:rPr lang="en-US" smtClean="0"/>
              <a:pPr/>
              <a:t>110</a:t>
            </a:fld>
            <a:endParaRPr lang="en-US"/>
          </a:p>
        </p:txBody>
      </p:sp>
    </p:spTree>
    <p:extLst>
      <p:ext uri="{BB962C8B-B14F-4D97-AF65-F5344CB8AC3E}">
        <p14:creationId xmlns:p14="http://schemas.microsoft.com/office/powerpoint/2010/main" val="30959102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t="330" b="46856"/>
          <a:stretch>
            <a:fillRect/>
          </a:stretch>
        </p:blipFill>
        <p:spPr>
          <a:xfrm>
            <a:off x="386054" y="152043"/>
            <a:ext cx="10241311" cy="6110534"/>
          </a:xfrm>
          <a:prstGeom prst="rect">
            <a:avLst/>
          </a:prstGeom>
        </p:spPr>
      </p:pic>
      <p:sp>
        <p:nvSpPr>
          <p:cNvPr id="3" name="Slide Number Placeholder 2"/>
          <p:cNvSpPr>
            <a:spLocks noGrp="1"/>
          </p:cNvSpPr>
          <p:nvPr>
            <p:ph type="sldNum" sz="quarter" idx="12"/>
          </p:nvPr>
        </p:nvSpPr>
        <p:spPr/>
        <p:txBody>
          <a:bodyPr/>
          <a:lstStyle/>
          <a:p>
            <a:fld id="{8AC7B609-6235-4DF7-8376-3B4225D7EDEF}" type="slidenum">
              <a:rPr lang="en-US" smtClean="0"/>
              <a:pPr/>
              <a:t>111</a:t>
            </a:fld>
            <a:endParaRPr lang="en-US"/>
          </a:p>
        </p:txBody>
      </p:sp>
      <p:sp>
        <p:nvSpPr>
          <p:cNvPr id="5" name="TextBox 4">
            <a:extLst>
              <a:ext uri="{FF2B5EF4-FFF2-40B4-BE49-F238E27FC236}">
                <a16:creationId xmlns:a16="http://schemas.microsoft.com/office/drawing/2014/main" id="{D3FC034B-8AA2-9DD8-7908-91A4213A48D8}"/>
              </a:ext>
            </a:extLst>
          </p:cNvPr>
          <p:cNvSpPr txBox="1"/>
          <p:nvPr/>
        </p:nvSpPr>
        <p:spPr>
          <a:xfrm>
            <a:off x="3733374" y="6165057"/>
            <a:ext cx="1244009" cy="579967"/>
          </a:xfrm>
          <a:prstGeom prst="rect">
            <a:avLst/>
          </a:prstGeom>
          <a:noFill/>
        </p:spPr>
        <p:txBody>
          <a:bodyPr wrap="square" rtlCol="0">
            <a:spAutoFit/>
          </a:bodyPr>
          <a:lstStyle/>
          <a:p>
            <a:pPr algn="just" rtl="1">
              <a:lnSpc>
                <a:spcPct val="150000"/>
              </a:lnSpc>
            </a:pPr>
            <a:r>
              <a:rPr lang="en-US" sz="2400" dirty="0">
                <a:solidFill>
                  <a:srgbClr val="1228FA"/>
                </a:solidFill>
                <a:latin typeface="Times New Roman" panose="02020603050405020304" pitchFamily="18" charset="0"/>
                <a:cs typeface="Times New Roman" panose="02020603050405020304" pitchFamily="18" charset="0"/>
              </a:rPr>
              <a:t>Fig. 8-3</a:t>
            </a:r>
          </a:p>
        </p:txBody>
      </p:sp>
    </p:spTree>
    <p:extLst>
      <p:ext uri="{BB962C8B-B14F-4D97-AF65-F5344CB8AC3E}">
        <p14:creationId xmlns:p14="http://schemas.microsoft.com/office/powerpoint/2010/main" val="29546885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t="61069"/>
          <a:stretch>
            <a:fillRect/>
          </a:stretch>
        </p:blipFill>
        <p:spPr>
          <a:xfrm>
            <a:off x="276692" y="168165"/>
            <a:ext cx="10108603" cy="4445875"/>
          </a:xfrm>
          <a:prstGeom prst="rect">
            <a:avLst/>
          </a:prstGeom>
        </p:spPr>
      </p:pic>
      <p:sp>
        <p:nvSpPr>
          <p:cNvPr id="3" name="Slide Number Placeholder 2"/>
          <p:cNvSpPr>
            <a:spLocks noGrp="1"/>
          </p:cNvSpPr>
          <p:nvPr>
            <p:ph type="sldNum" sz="quarter" idx="12"/>
          </p:nvPr>
        </p:nvSpPr>
        <p:spPr/>
        <p:txBody>
          <a:bodyPr/>
          <a:lstStyle/>
          <a:p>
            <a:fld id="{8AC7B609-6235-4DF7-8376-3B4225D7EDEF}" type="slidenum">
              <a:rPr lang="en-US" smtClean="0"/>
              <a:pPr/>
              <a:t>112</a:t>
            </a:fld>
            <a:endParaRPr lang="en-US"/>
          </a:p>
        </p:txBody>
      </p:sp>
    </p:spTree>
    <p:extLst>
      <p:ext uri="{BB962C8B-B14F-4D97-AF65-F5344CB8AC3E}">
        <p14:creationId xmlns:p14="http://schemas.microsoft.com/office/powerpoint/2010/main" val="29546885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t="2613"/>
          <a:stretch/>
        </p:blipFill>
        <p:spPr>
          <a:xfrm>
            <a:off x="1295038" y="255494"/>
            <a:ext cx="9000000" cy="2349983"/>
          </a:xfrm>
          <a:prstGeom prst="rect">
            <a:avLst/>
          </a:prstGeom>
        </p:spPr>
      </p:pic>
      <p:pic>
        <p:nvPicPr>
          <p:cNvPr id="3" name="Picture 2"/>
          <p:cNvPicPr>
            <a:picLocks noChangeAspect="1"/>
          </p:cNvPicPr>
          <p:nvPr/>
        </p:nvPicPr>
        <p:blipFill>
          <a:blip r:embed="rId3" cstate="print"/>
          <a:stretch>
            <a:fillRect/>
          </a:stretch>
        </p:blipFill>
        <p:spPr>
          <a:xfrm>
            <a:off x="1913600" y="3415010"/>
            <a:ext cx="9000000" cy="3337560"/>
          </a:xfrm>
          <a:prstGeom prst="rect">
            <a:avLst/>
          </a:prstGeom>
        </p:spPr>
      </p:pic>
      <p:sp>
        <p:nvSpPr>
          <p:cNvPr id="4" name="Slide Number Placeholder 3"/>
          <p:cNvSpPr>
            <a:spLocks noGrp="1"/>
          </p:cNvSpPr>
          <p:nvPr>
            <p:ph type="sldNum" sz="quarter" idx="12"/>
          </p:nvPr>
        </p:nvSpPr>
        <p:spPr/>
        <p:txBody>
          <a:bodyPr/>
          <a:lstStyle/>
          <a:p>
            <a:fld id="{8AC7B609-6235-4DF7-8376-3B4225D7EDEF}" type="slidenum">
              <a:rPr lang="en-US" smtClean="0"/>
              <a:pPr/>
              <a:t>113</a:t>
            </a:fld>
            <a:endParaRPr lang="en-US"/>
          </a:p>
        </p:txBody>
      </p:sp>
    </p:spTree>
    <p:extLst>
      <p:ext uri="{BB962C8B-B14F-4D97-AF65-F5344CB8AC3E}">
        <p14:creationId xmlns:p14="http://schemas.microsoft.com/office/powerpoint/2010/main" val="137284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82566" y="1024288"/>
            <a:ext cx="10036712" cy="541754"/>
            <a:chOff x="410670" y="538474"/>
            <a:chExt cx="10379327" cy="696983"/>
          </a:xfrm>
        </p:grpSpPr>
        <p:pic>
          <p:nvPicPr>
            <p:cNvPr id="2" name="Picture 1"/>
            <p:cNvPicPr>
              <a:picLocks noChangeAspect="1"/>
            </p:cNvPicPr>
            <p:nvPr/>
          </p:nvPicPr>
          <p:blipFill>
            <a:blip r:embed="rId2" cstate="print"/>
            <a:stretch>
              <a:fillRect/>
            </a:stretch>
          </p:blipFill>
          <p:spPr>
            <a:xfrm>
              <a:off x="410670" y="538474"/>
              <a:ext cx="4032000" cy="696983"/>
            </a:xfrm>
            <a:prstGeom prst="rect">
              <a:avLst/>
            </a:prstGeom>
          </p:spPr>
        </p:pic>
        <p:pic>
          <p:nvPicPr>
            <p:cNvPr id="3" name="Picture 2"/>
            <p:cNvPicPr>
              <a:picLocks noChangeAspect="1"/>
            </p:cNvPicPr>
            <p:nvPr/>
          </p:nvPicPr>
          <p:blipFill>
            <a:blip r:embed="rId3" cstate="print"/>
            <a:stretch>
              <a:fillRect/>
            </a:stretch>
          </p:blipFill>
          <p:spPr>
            <a:xfrm>
              <a:off x="5533997" y="719935"/>
              <a:ext cx="5256000" cy="441635"/>
            </a:xfrm>
            <a:prstGeom prst="rect">
              <a:avLst/>
            </a:prstGeom>
          </p:spPr>
        </p:pic>
      </p:grpSp>
      <p:grpSp>
        <p:nvGrpSpPr>
          <p:cNvPr id="7" name="Group 6"/>
          <p:cNvGrpSpPr/>
          <p:nvPr/>
        </p:nvGrpSpPr>
        <p:grpSpPr>
          <a:xfrm>
            <a:off x="1860331" y="2041434"/>
            <a:ext cx="7341348" cy="943504"/>
            <a:chOff x="1023679" y="2014546"/>
            <a:chExt cx="7589718" cy="1006832"/>
          </a:xfrm>
        </p:grpSpPr>
        <p:pic>
          <p:nvPicPr>
            <p:cNvPr id="5" name="Picture 4"/>
            <p:cNvPicPr>
              <a:picLocks noChangeAspect="1"/>
            </p:cNvPicPr>
            <p:nvPr/>
          </p:nvPicPr>
          <p:blipFill>
            <a:blip r:embed="rId4" cstate="print"/>
            <a:stretch>
              <a:fillRect/>
            </a:stretch>
          </p:blipFill>
          <p:spPr>
            <a:xfrm>
              <a:off x="1023679" y="2039176"/>
              <a:ext cx="2592000" cy="964284"/>
            </a:xfrm>
            <a:prstGeom prst="rect">
              <a:avLst/>
            </a:prstGeom>
          </p:spPr>
        </p:pic>
        <p:pic>
          <p:nvPicPr>
            <p:cNvPr id="6" name="Picture 5"/>
            <p:cNvPicPr>
              <a:picLocks noChangeAspect="1"/>
            </p:cNvPicPr>
            <p:nvPr/>
          </p:nvPicPr>
          <p:blipFill>
            <a:blip r:embed="rId5" cstate="print"/>
            <a:stretch>
              <a:fillRect/>
            </a:stretch>
          </p:blipFill>
          <p:spPr>
            <a:xfrm>
              <a:off x="5337397" y="2014546"/>
              <a:ext cx="3276000" cy="1006832"/>
            </a:xfrm>
            <a:prstGeom prst="rect">
              <a:avLst/>
            </a:prstGeom>
          </p:spPr>
        </p:pic>
      </p:grpSp>
      <p:pic>
        <p:nvPicPr>
          <p:cNvPr id="8" name="Picture 7"/>
          <p:cNvPicPr>
            <a:picLocks noChangeAspect="1"/>
          </p:cNvPicPr>
          <p:nvPr/>
        </p:nvPicPr>
        <p:blipFill>
          <a:blip r:embed="rId6" cstate="print"/>
          <a:stretch>
            <a:fillRect/>
          </a:stretch>
        </p:blipFill>
        <p:spPr>
          <a:xfrm>
            <a:off x="367862" y="197759"/>
            <a:ext cx="2192458" cy="495258"/>
          </a:xfrm>
          <a:prstGeom prst="rect">
            <a:avLst/>
          </a:prstGeom>
          <a:ln w="57150">
            <a:solidFill>
              <a:srgbClr val="FF0000"/>
            </a:solidFill>
          </a:ln>
          <a:effectLst>
            <a:glow rad="228600">
              <a:schemeClr val="accent5">
                <a:satMod val="175000"/>
                <a:alpha val="40000"/>
              </a:schemeClr>
            </a:glow>
          </a:effectLst>
          <a:scene3d>
            <a:camera prst="orthographicFront"/>
            <a:lightRig rig="threePt" dir="t"/>
          </a:scene3d>
          <a:sp3d>
            <a:bevelT prst="angle"/>
          </a:sp3d>
        </p:spPr>
      </p:pic>
      <p:pic>
        <p:nvPicPr>
          <p:cNvPr id="9" name="Picture 8"/>
          <p:cNvPicPr>
            <a:picLocks noChangeAspect="1"/>
          </p:cNvPicPr>
          <p:nvPr/>
        </p:nvPicPr>
        <p:blipFill>
          <a:blip r:embed="rId7" cstate="print"/>
          <a:stretch>
            <a:fillRect/>
          </a:stretch>
        </p:blipFill>
        <p:spPr>
          <a:xfrm>
            <a:off x="331994" y="3307628"/>
            <a:ext cx="2507178" cy="388270"/>
          </a:xfrm>
          <a:prstGeom prst="rect">
            <a:avLst/>
          </a:prstGeom>
          <a:ln w="57150">
            <a:solidFill>
              <a:srgbClr val="FF0000"/>
            </a:solidFill>
          </a:ln>
          <a:effectLst>
            <a:glow rad="228600">
              <a:schemeClr val="accent5">
                <a:satMod val="175000"/>
                <a:alpha val="40000"/>
              </a:schemeClr>
            </a:glow>
          </a:effectLst>
          <a:scene3d>
            <a:camera prst="orthographicFront"/>
            <a:lightRig rig="threePt" dir="t"/>
          </a:scene3d>
          <a:sp3d>
            <a:bevelT/>
          </a:sp3d>
        </p:spPr>
      </p:pic>
      <p:pic>
        <p:nvPicPr>
          <p:cNvPr id="10" name="Picture 9"/>
          <p:cNvPicPr>
            <a:picLocks noChangeAspect="1"/>
          </p:cNvPicPr>
          <p:nvPr/>
        </p:nvPicPr>
        <p:blipFill>
          <a:blip r:embed="rId8" cstate="print"/>
          <a:stretch>
            <a:fillRect/>
          </a:stretch>
        </p:blipFill>
        <p:spPr>
          <a:xfrm>
            <a:off x="4193451" y="4729286"/>
            <a:ext cx="2785418" cy="1028353"/>
          </a:xfrm>
          <a:prstGeom prst="rect">
            <a:avLst/>
          </a:prstGeom>
        </p:spPr>
      </p:pic>
      <p:sp>
        <p:nvSpPr>
          <p:cNvPr id="11" name="Rectangle 10"/>
          <p:cNvSpPr/>
          <p:nvPr/>
        </p:nvSpPr>
        <p:spPr>
          <a:xfrm>
            <a:off x="234294" y="3865743"/>
            <a:ext cx="11562769" cy="830997"/>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Spherical waves may also  be represented by the harmonic wave equations developed for plane waves, with one  modification: The amplitude must be divided by the distance r to give </a:t>
            </a:r>
          </a:p>
        </p:txBody>
      </p:sp>
      <p:sp>
        <p:nvSpPr>
          <p:cNvPr id="12" name="Rectangle 11"/>
          <p:cNvSpPr/>
          <p:nvPr/>
        </p:nvSpPr>
        <p:spPr>
          <a:xfrm>
            <a:off x="237559" y="5821725"/>
            <a:ext cx="12002039"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The spherical wave, as it propagates further from the source, decreases in amplitude,  in contrast to a plane wave for which amplitude is constant. </a:t>
            </a:r>
          </a:p>
        </p:txBody>
      </p:sp>
      <p:sp>
        <p:nvSpPr>
          <p:cNvPr id="13" name="Slide Number Placeholder 12"/>
          <p:cNvSpPr>
            <a:spLocks noGrp="1"/>
          </p:cNvSpPr>
          <p:nvPr>
            <p:ph type="sldNum" sz="quarter" idx="12"/>
          </p:nvPr>
        </p:nvSpPr>
        <p:spPr/>
        <p:txBody>
          <a:bodyPr/>
          <a:lstStyle/>
          <a:p>
            <a:fld id="{8AC7B609-6235-4DF7-8376-3B4225D7EDEF}" type="slidenum">
              <a:rPr lang="en-US" smtClean="0"/>
              <a:pPr/>
              <a:t>114</a:t>
            </a:fld>
            <a:endParaRPr lang="en-US"/>
          </a:p>
        </p:txBody>
      </p:sp>
    </p:spTree>
    <p:extLst>
      <p:ext uri="{BB962C8B-B14F-4D97-AF65-F5344CB8AC3E}">
        <p14:creationId xmlns:p14="http://schemas.microsoft.com/office/powerpoint/2010/main" val="22121960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51945" y="288638"/>
            <a:ext cx="3537349" cy="491449"/>
          </a:xfrm>
          <a:prstGeom prst="rect">
            <a:avLst/>
          </a:prstGeom>
          <a:ln w="57150">
            <a:solidFill>
              <a:srgbClr val="FF0000"/>
            </a:solidFill>
          </a:ln>
          <a:effectLst>
            <a:glow rad="228600">
              <a:schemeClr val="accent5">
                <a:satMod val="175000"/>
                <a:alpha val="40000"/>
              </a:schemeClr>
            </a:glow>
          </a:effectLst>
        </p:spPr>
      </p:pic>
      <p:pic>
        <p:nvPicPr>
          <p:cNvPr id="3" name="Picture 2"/>
          <p:cNvPicPr>
            <a:picLocks noChangeAspect="1"/>
          </p:cNvPicPr>
          <p:nvPr/>
        </p:nvPicPr>
        <p:blipFill>
          <a:blip r:embed="rId3" cstate="print"/>
          <a:stretch>
            <a:fillRect/>
          </a:stretch>
        </p:blipFill>
        <p:spPr>
          <a:xfrm>
            <a:off x="5491867" y="492924"/>
            <a:ext cx="2384464" cy="1045554"/>
          </a:xfrm>
          <a:prstGeom prst="rect">
            <a:avLst/>
          </a:prstGeom>
        </p:spPr>
      </p:pic>
      <p:pic>
        <p:nvPicPr>
          <p:cNvPr id="4" name="Picture 3"/>
          <p:cNvPicPr>
            <a:picLocks noChangeAspect="1"/>
          </p:cNvPicPr>
          <p:nvPr/>
        </p:nvPicPr>
        <p:blipFill>
          <a:blip r:embed="rId4" cstate="print"/>
          <a:stretch>
            <a:fillRect/>
          </a:stretch>
        </p:blipFill>
        <p:spPr>
          <a:xfrm>
            <a:off x="1895541" y="1801906"/>
            <a:ext cx="5980790" cy="1801905"/>
          </a:xfrm>
          <a:prstGeom prst="rect">
            <a:avLst/>
          </a:prstGeom>
        </p:spPr>
      </p:pic>
      <p:sp>
        <p:nvSpPr>
          <p:cNvPr id="5" name="Rectangle 4"/>
          <p:cNvSpPr/>
          <p:nvPr/>
        </p:nvSpPr>
        <p:spPr>
          <a:xfrm>
            <a:off x="451387" y="3900068"/>
            <a:ext cx="9338072"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The energy density associated with the electric field in free space is </a:t>
            </a:r>
          </a:p>
        </p:txBody>
      </p:sp>
      <p:sp>
        <p:nvSpPr>
          <p:cNvPr id="6" name="Rectangle 5"/>
          <p:cNvSpPr/>
          <p:nvPr/>
        </p:nvSpPr>
        <p:spPr>
          <a:xfrm>
            <a:off x="290687" y="5405716"/>
            <a:ext cx="9659472"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and the energy density associated with the magnetic field in free space is </a:t>
            </a:r>
          </a:p>
        </p:txBody>
      </p:sp>
      <p:pic>
        <p:nvPicPr>
          <p:cNvPr id="7" name="Picture 6"/>
          <p:cNvPicPr>
            <a:picLocks noChangeAspect="1"/>
          </p:cNvPicPr>
          <p:nvPr/>
        </p:nvPicPr>
        <p:blipFill>
          <a:blip r:embed="rId5" cstate="print"/>
          <a:stretch>
            <a:fillRect/>
          </a:stretch>
        </p:blipFill>
        <p:spPr>
          <a:xfrm>
            <a:off x="4250558" y="4525673"/>
            <a:ext cx="2275836" cy="716103"/>
          </a:xfrm>
          <a:prstGeom prst="rect">
            <a:avLst/>
          </a:prstGeom>
        </p:spPr>
      </p:pic>
      <p:pic>
        <p:nvPicPr>
          <p:cNvPr id="8" name="Picture 7"/>
          <p:cNvPicPr>
            <a:picLocks noChangeAspect="1"/>
          </p:cNvPicPr>
          <p:nvPr/>
        </p:nvPicPr>
        <p:blipFill>
          <a:blip r:embed="rId6" cstate="print"/>
          <a:stretch>
            <a:fillRect/>
          </a:stretch>
        </p:blipFill>
        <p:spPr>
          <a:xfrm>
            <a:off x="4457340" y="5831749"/>
            <a:ext cx="2069054" cy="1026251"/>
          </a:xfrm>
          <a:prstGeom prst="rect">
            <a:avLst/>
          </a:prstGeom>
        </p:spPr>
      </p:pic>
      <p:sp>
        <p:nvSpPr>
          <p:cNvPr id="9" name="Slide Number Placeholder 8"/>
          <p:cNvSpPr>
            <a:spLocks noGrp="1"/>
          </p:cNvSpPr>
          <p:nvPr>
            <p:ph type="sldNum" sz="quarter" idx="12"/>
          </p:nvPr>
        </p:nvSpPr>
        <p:spPr/>
        <p:txBody>
          <a:bodyPr/>
          <a:lstStyle/>
          <a:p>
            <a:fld id="{8AC7B609-6235-4DF7-8376-3B4225D7EDEF}" type="slidenum">
              <a:rPr lang="en-US" smtClean="0"/>
              <a:pPr/>
              <a:t>115</a:t>
            </a:fld>
            <a:endParaRPr lang="en-US"/>
          </a:p>
        </p:txBody>
      </p:sp>
    </p:spTree>
    <p:extLst>
      <p:ext uri="{BB962C8B-B14F-4D97-AF65-F5344CB8AC3E}">
        <p14:creationId xmlns:p14="http://schemas.microsoft.com/office/powerpoint/2010/main" val="11543094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73288" y="188259"/>
            <a:ext cx="4232048" cy="881141"/>
          </a:xfrm>
          <a:prstGeom prst="rect">
            <a:avLst/>
          </a:prstGeom>
        </p:spPr>
      </p:pic>
      <p:pic>
        <p:nvPicPr>
          <p:cNvPr id="4" name="Picture 3"/>
          <p:cNvPicPr>
            <a:picLocks noChangeAspect="1"/>
          </p:cNvPicPr>
          <p:nvPr/>
        </p:nvPicPr>
        <p:blipFill>
          <a:blip r:embed="rId4" cstate="print"/>
          <a:stretch>
            <a:fillRect/>
          </a:stretch>
        </p:blipFill>
        <p:spPr>
          <a:xfrm>
            <a:off x="847168" y="1599213"/>
            <a:ext cx="3284287" cy="1870128"/>
          </a:xfrm>
          <a:prstGeom prst="rect">
            <a:avLst/>
          </a:prstGeom>
        </p:spPr>
      </p:pic>
      <p:pic>
        <p:nvPicPr>
          <p:cNvPr id="5" name="Picture 4"/>
          <p:cNvPicPr>
            <a:picLocks noChangeAspect="1"/>
          </p:cNvPicPr>
          <p:nvPr/>
        </p:nvPicPr>
        <p:blipFill>
          <a:blip r:embed="rId5" cstate="print"/>
          <a:stretch>
            <a:fillRect/>
          </a:stretch>
        </p:blipFill>
        <p:spPr>
          <a:xfrm>
            <a:off x="158135" y="3636812"/>
            <a:ext cx="5543418" cy="921740"/>
          </a:xfrm>
          <a:prstGeom prst="rect">
            <a:avLst/>
          </a:prstGeom>
        </p:spPr>
      </p:pic>
      <p:pic>
        <p:nvPicPr>
          <p:cNvPr id="6" name="Picture 5"/>
          <p:cNvPicPr>
            <a:picLocks noChangeAspect="1"/>
          </p:cNvPicPr>
          <p:nvPr/>
        </p:nvPicPr>
        <p:blipFill>
          <a:blip r:embed="rId6" cstate="print"/>
          <a:stretch>
            <a:fillRect/>
          </a:stretch>
        </p:blipFill>
        <p:spPr>
          <a:xfrm>
            <a:off x="166531" y="4726023"/>
            <a:ext cx="5331258" cy="935189"/>
          </a:xfrm>
          <a:prstGeom prst="rect">
            <a:avLst/>
          </a:prstGeom>
        </p:spPr>
      </p:pic>
      <p:pic>
        <p:nvPicPr>
          <p:cNvPr id="7" name="Picture 6"/>
          <p:cNvPicPr>
            <a:picLocks noChangeAspect="1"/>
          </p:cNvPicPr>
          <p:nvPr/>
        </p:nvPicPr>
        <p:blipFill>
          <a:blip r:embed="rId7" cstate="print"/>
          <a:stretch>
            <a:fillRect/>
          </a:stretch>
        </p:blipFill>
        <p:spPr>
          <a:xfrm>
            <a:off x="166531" y="5936260"/>
            <a:ext cx="5570594" cy="814164"/>
          </a:xfrm>
          <a:prstGeom prst="rect">
            <a:avLst/>
          </a:prstGeom>
        </p:spPr>
      </p:pic>
      <p:cxnSp>
        <p:nvCxnSpPr>
          <p:cNvPr id="9" name="Straight Connector 8"/>
          <p:cNvCxnSpPr/>
          <p:nvPr/>
        </p:nvCxnSpPr>
        <p:spPr>
          <a:xfrm flipH="1">
            <a:off x="6158753" y="0"/>
            <a:ext cx="0" cy="675042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8" cstate="print"/>
          <a:stretch>
            <a:fillRect/>
          </a:stretch>
        </p:blipFill>
        <p:spPr>
          <a:xfrm>
            <a:off x="7516907" y="584374"/>
            <a:ext cx="2173632" cy="531176"/>
          </a:xfrm>
          <a:prstGeom prst="rect">
            <a:avLst/>
          </a:prstGeom>
        </p:spPr>
      </p:pic>
      <p:sp>
        <p:nvSpPr>
          <p:cNvPr id="13" name="Slide Number Placeholder 12"/>
          <p:cNvSpPr>
            <a:spLocks noGrp="1"/>
          </p:cNvSpPr>
          <p:nvPr>
            <p:ph type="sldNum" sz="quarter" idx="12"/>
          </p:nvPr>
        </p:nvSpPr>
        <p:spPr/>
        <p:txBody>
          <a:bodyPr/>
          <a:lstStyle/>
          <a:p>
            <a:fld id="{8AC7B609-6235-4DF7-8376-3B4225D7EDEF}" type="slidenum">
              <a:rPr lang="en-US" smtClean="0"/>
              <a:pPr/>
              <a:t>116</a:t>
            </a:fld>
            <a:endParaRPr lang="en-US"/>
          </a:p>
        </p:txBody>
      </p:sp>
      <p:grpSp>
        <p:nvGrpSpPr>
          <p:cNvPr id="15" name="Group 14"/>
          <p:cNvGrpSpPr/>
          <p:nvPr/>
        </p:nvGrpSpPr>
        <p:grpSpPr>
          <a:xfrm>
            <a:off x="6701440" y="1859310"/>
            <a:ext cx="5490560" cy="584744"/>
            <a:chOff x="6701440" y="1911862"/>
            <a:chExt cx="5490560" cy="584744"/>
          </a:xfrm>
        </p:grpSpPr>
        <p:pic>
          <p:nvPicPr>
            <p:cNvPr id="11" name="Picture 10"/>
            <p:cNvPicPr>
              <a:picLocks noChangeAspect="1"/>
            </p:cNvPicPr>
            <p:nvPr/>
          </p:nvPicPr>
          <p:blipFill>
            <a:blip r:embed="rId9" cstate="print"/>
            <a:srcRect l="8018"/>
            <a:stretch>
              <a:fillRect/>
            </a:stretch>
          </p:blipFill>
          <p:spPr>
            <a:xfrm>
              <a:off x="6852745" y="1911862"/>
              <a:ext cx="5339255" cy="584744"/>
            </a:xfrm>
            <a:prstGeom prst="rect">
              <a:avLst/>
            </a:prstGeom>
          </p:spPr>
        </p:pic>
        <p:graphicFrame>
          <p:nvGraphicFramePr>
            <p:cNvPr id="14" name="Object 13"/>
            <p:cNvGraphicFramePr>
              <a:graphicFrameLocks noChangeAspect="1"/>
            </p:cNvGraphicFramePr>
            <p:nvPr/>
          </p:nvGraphicFramePr>
          <p:xfrm>
            <a:off x="6701440" y="2009008"/>
            <a:ext cx="190500" cy="266700"/>
          </p:xfrm>
          <a:graphic>
            <a:graphicData uri="http://schemas.openxmlformats.org/presentationml/2006/ole">
              <mc:AlternateContent xmlns:mc="http://schemas.openxmlformats.org/markup-compatibility/2006">
                <mc:Choice xmlns:v="urn:schemas-microsoft-com:vml" Requires="v">
                  <p:oleObj spid="_x0000_s87046" name="Equation" r:id="rId10" imgW="190440" imgH="266400" progId="Equation.DSMT4">
                    <p:embed/>
                  </p:oleObj>
                </mc:Choice>
                <mc:Fallback>
                  <p:oleObj name="Equation" r:id="rId10" imgW="190440" imgH="266400" progId="Equation.DSMT4">
                    <p:embed/>
                    <p:pic>
                      <p:nvPicPr>
                        <p:cNvPr id="14"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1440" y="2009008"/>
                          <a:ext cx="1905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 name="Group 16"/>
          <p:cNvGrpSpPr/>
          <p:nvPr/>
        </p:nvGrpSpPr>
        <p:grpSpPr>
          <a:xfrm>
            <a:off x="8261458" y="3531369"/>
            <a:ext cx="2327652" cy="2129843"/>
            <a:chOff x="8261458" y="3531369"/>
            <a:chExt cx="2327652" cy="2129843"/>
          </a:xfrm>
        </p:grpSpPr>
        <p:pic>
          <p:nvPicPr>
            <p:cNvPr id="12" name="Picture 11"/>
            <p:cNvPicPr>
              <a:picLocks noChangeAspect="1"/>
            </p:cNvPicPr>
            <p:nvPr/>
          </p:nvPicPr>
          <p:blipFill>
            <a:blip r:embed="rId12" cstate="print"/>
            <a:srcRect l="19321"/>
            <a:stretch>
              <a:fillRect/>
            </a:stretch>
          </p:blipFill>
          <p:spPr>
            <a:xfrm>
              <a:off x="8492359" y="3531369"/>
              <a:ext cx="2096751" cy="2129843"/>
            </a:xfrm>
            <a:prstGeom prst="rect">
              <a:avLst/>
            </a:prstGeom>
          </p:spPr>
        </p:pic>
        <p:graphicFrame>
          <p:nvGraphicFramePr>
            <p:cNvPr id="1011714" name="Object 2"/>
            <p:cNvGraphicFramePr>
              <a:graphicFrameLocks noChangeAspect="1"/>
            </p:cNvGraphicFramePr>
            <p:nvPr/>
          </p:nvGraphicFramePr>
          <p:xfrm>
            <a:off x="8261460" y="4958858"/>
            <a:ext cx="207963" cy="280987"/>
          </p:xfrm>
          <a:graphic>
            <a:graphicData uri="http://schemas.openxmlformats.org/presentationml/2006/ole">
              <mc:AlternateContent xmlns:mc="http://schemas.openxmlformats.org/markup-compatibility/2006">
                <mc:Choice xmlns:v="urn:schemas-microsoft-com:vml" Requires="v">
                  <p:oleObj spid="_x0000_s87047" name="Equation" r:id="rId13" imgW="207282" imgH="280440" progId="Equation.DSMT4">
                    <p:embed/>
                  </p:oleObj>
                </mc:Choice>
                <mc:Fallback>
                  <p:oleObj name="Equation" r:id="rId13" imgW="207282" imgH="280440" progId="Equation.DSMT4">
                    <p:embed/>
                    <p:pic>
                      <p:nvPicPr>
                        <p:cNvPr id="1011714"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61460" y="4958858"/>
                          <a:ext cx="207963"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1715" name="Object 3"/>
            <p:cNvGraphicFramePr>
              <a:graphicFrameLocks noChangeAspect="1"/>
            </p:cNvGraphicFramePr>
            <p:nvPr/>
          </p:nvGraphicFramePr>
          <p:xfrm>
            <a:off x="8271969" y="4275685"/>
            <a:ext cx="207963" cy="280987"/>
          </p:xfrm>
          <a:graphic>
            <a:graphicData uri="http://schemas.openxmlformats.org/presentationml/2006/ole">
              <mc:AlternateContent xmlns:mc="http://schemas.openxmlformats.org/markup-compatibility/2006">
                <mc:Choice xmlns:v="urn:schemas-microsoft-com:vml" Requires="v">
                  <p:oleObj spid="_x0000_s87048" name="Equation" r:id="rId15" imgW="207282" imgH="280440" progId="Equation.DSMT4">
                    <p:embed/>
                  </p:oleObj>
                </mc:Choice>
                <mc:Fallback>
                  <p:oleObj name="Equation" r:id="rId15" imgW="207282" imgH="280440" progId="Equation.DSMT4">
                    <p:embed/>
                    <p:pic>
                      <p:nvPicPr>
                        <p:cNvPr id="1011715" name="Object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71969" y="4275685"/>
                          <a:ext cx="207963"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1716" name="Object 4"/>
            <p:cNvGraphicFramePr>
              <a:graphicFrameLocks noChangeAspect="1"/>
            </p:cNvGraphicFramePr>
            <p:nvPr/>
          </p:nvGraphicFramePr>
          <p:xfrm>
            <a:off x="8261458" y="3571491"/>
            <a:ext cx="207963" cy="280987"/>
          </p:xfrm>
          <a:graphic>
            <a:graphicData uri="http://schemas.openxmlformats.org/presentationml/2006/ole">
              <mc:AlternateContent xmlns:mc="http://schemas.openxmlformats.org/markup-compatibility/2006">
                <mc:Choice xmlns:v="urn:schemas-microsoft-com:vml" Requires="v">
                  <p:oleObj spid="_x0000_s87049" name="Equation" r:id="rId16" imgW="207282" imgH="280440" progId="Equation.DSMT4">
                    <p:embed/>
                  </p:oleObj>
                </mc:Choice>
                <mc:Fallback>
                  <p:oleObj name="Equation" r:id="rId16" imgW="207282" imgH="280440" progId="Equation.DSMT4">
                    <p:embed/>
                    <p:pic>
                      <p:nvPicPr>
                        <p:cNvPr id="1011716"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61458" y="3571491"/>
                          <a:ext cx="207963"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23866195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89647" y="353209"/>
            <a:ext cx="3412778" cy="419736"/>
          </a:xfrm>
          <a:prstGeom prst="rect">
            <a:avLst/>
          </a:prstGeom>
          <a:ln w="57150">
            <a:solidFill>
              <a:srgbClr val="FF0000"/>
            </a:solidFill>
          </a:ln>
          <a:effectLst>
            <a:glow rad="228600">
              <a:schemeClr val="accent5">
                <a:satMod val="175000"/>
                <a:alpha val="40000"/>
              </a:schemeClr>
            </a:glow>
          </a:effectLst>
        </p:spPr>
      </p:pic>
      <p:sp>
        <p:nvSpPr>
          <p:cNvPr id="3" name="Rectangle 2"/>
          <p:cNvSpPr/>
          <p:nvPr/>
        </p:nvSpPr>
        <p:spPr>
          <a:xfrm>
            <a:off x="289646" y="1196352"/>
            <a:ext cx="11678236"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The resultant displacement is the sum of the separate displacements of the constituent waves: </a:t>
            </a:r>
          </a:p>
        </p:txBody>
      </p:sp>
      <p:pic>
        <p:nvPicPr>
          <p:cNvPr id="4" name="Picture 3"/>
          <p:cNvPicPr>
            <a:picLocks noChangeAspect="1"/>
          </p:cNvPicPr>
          <p:nvPr/>
        </p:nvPicPr>
        <p:blipFill>
          <a:blip r:embed="rId3" cstate="print"/>
          <a:stretch>
            <a:fillRect/>
          </a:stretch>
        </p:blipFill>
        <p:spPr>
          <a:xfrm>
            <a:off x="5002894" y="2064184"/>
            <a:ext cx="2186212" cy="634167"/>
          </a:xfrm>
          <a:prstGeom prst="rect">
            <a:avLst/>
          </a:prstGeom>
        </p:spPr>
      </p:pic>
      <p:pic>
        <p:nvPicPr>
          <p:cNvPr id="5" name="Picture 4"/>
          <p:cNvPicPr>
            <a:picLocks noChangeAspect="1"/>
          </p:cNvPicPr>
          <p:nvPr/>
        </p:nvPicPr>
        <p:blipFill>
          <a:blip r:embed="rId4" cstate="print"/>
          <a:stretch>
            <a:fillRect/>
          </a:stretch>
        </p:blipFill>
        <p:spPr>
          <a:xfrm>
            <a:off x="1499926" y="3602453"/>
            <a:ext cx="7227216" cy="2004970"/>
          </a:xfrm>
          <a:prstGeom prst="rect">
            <a:avLst/>
          </a:prstGeom>
        </p:spPr>
      </p:pic>
      <p:sp>
        <p:nvSpPr>
          <p:cNvPr id="6" name="Rectangle 5"/>
          <p:cNvSpPr/>
          <p:nvPr/>
        </p:nvSpPr>
        <p:spPr>
          <a:xfrm>
            <a:off x="289647" y="2967335"/>
            <a:ext cx="11557212"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The same principle can be stated more formally as follows. If </a:t>
            </a:r>
            <a:r>
              <a:rPr lang="el-GR" sz="2400" i="1" dirty="0">
                <a:latin typeface="Times New Roman" panose="02020603050405020304" pitchFamily="18" charset="0"/>
                <a:cs typeface="Times New Roman" panose="02020603050405020304" pitchFamily="18" charset="0"/>
              </a:rPr>
              <a:t>Ψ</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and </a:t>
            </a:r>
            <a:r>
              <a:rPr lang="el-GR" sz="2400" i="1" dirty="0">
                <a:latin typeface="Times New Roman" panose="02020603050405020304" pitchFamily="18" charset="0"/>
                <a:cs typeface="Times New Roman" panose="02020603050405020304" pitchFamily="18" charset="0"/>
              </a:rPr>
              <a:t>Ψ</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are  independently solutions of the wave equation, </a:t>
            </a:r>
          </a:p>
        </p:txBody>
      </p:sp>
      <p:sp>
        <p:nvSpPr>
          <p:cNvPr id="7" name="Rectangle 6"/>
          <p:cNvSpPr/>
          <p:nvPr/>
        </p:nvSpPr>
        <p:spPr>
          <a:xfrm>
            <a:off x="742219" y="5805900"/>
            <a:ext cx="5968557"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where </a:t>
            </a:r>
            <a:r>
              <a:rPr lang="en-US" sz="2400" i="1"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are constants, is also a solution. </a:t>
            </a:r>
          </a:p>
        </p:txBody>
      </p:sp>
      <p:sp>
        <p:nvSpPr>
          <p:cNvPr id="8" name="Slide Number Placeholder 7"/>
          <p:cNvSpPr>
            <a:spLocks noGrp="1"/>
          </p:cNvSpPr>
          <p:nvPr>
            <p:ph type="sldNum" sz="quarter" idx="12"/>
          </p:nvPr>
        </p:nvSpPr>
        <p:spPr/>
        <p:txBody>
          <a:bodyPr/>
          <a:lstStyle/>
          <a:p>
            <a:fld id="{8AC7B609-6235-4DF7-8376-3B4225D7EDEF}" type="slidenum">
              <a:rPr lang="en-US" smtClean="0"/>
              <a:pPr/>
              <a:t>117</a:t>
            </a:fld>
            <a:endParaRPr lang="en-US"/>
          </a:p>
        </p:txBody>
      </p:sp>
    </p:spTree>
    <p:extLst>
      <p:ext uri="{BB962C8B-B14F-4D97-AF65-F5344CB8AC3E}">
        <p14:creationId xmlns:p14="http://schemas.microsoft.com/office/powerpoint/2010/main" val="10061733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24471" y="168147"/>
            <a:ext cx="7127668" cy="517653"/>
          </a:xfrm>
          <a:prstGeom prst="rect">
            <a:avLst/>
          </a:prstGeom>
        </p:spPr>
      </p:pic>
      <p:grpSp>
        <p:nvGrpSpPr>
          <p:cNvPr id="5" name="Group 4"/>
          <p:cNvGrpSpPr/>
          <p:nvPr/>
        </p:nvGrpSpPr>
        <p:grpSpPr>
          <a:xfrm>
            <a:off x="416859" y="954741"/>
            <a:ext cx="9585965" cy="2785785"/>
            <a:chOff x="416859" y="954741"/>
            <a:chExt cx="9585965" cy="2785785"/>
          </a:xfrm>
        </p:grpSpPr>
        <p:pic>
          <p:nvPicPr>
            <p:cNvPr id="3" name="Picture 2"/>
            <p:cNvPicPr>
              <a:picLocks noChangeAspect="1"/>
            </p:cNvPicPr>
            <p:nvPr/>
          </p:nvPicPr>
          <p:blipFill>
            <a:blip r:embed="rId3" cstate="print"/>
            <a:stretch>
              <a:fillRect/>
            </a:stretch>
          </p:blipFill>
          <p:spPr>
            <a:xfrm>
              <a:off x="416859" y="1095048"/>
              <a:ext cx="9585965" cy="2645478"/>
            </a:xfrm>
            <a:prstGeom prst="rect">
              <a:avLst/>
            </a:prstGeom>
          </p:spPr>
        </p:pic>
        <p:sp>
          <p:nvSpPr>
            <p:cNvPr id="4" name="TextBox 3"/>
            <p:cNvSpPr txBox="1"/>
            <p:nvPr/>
          </p:nvSpPr>
          <p:spPr>
            <a:xfrm>
              <a:off x="1246923" y="954741"/>
              <a:ext cx="1863011"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Electric field:</a:t>
              </a:r>
            </a:p>
          </p:txBody>
        </p:sp>
      </p:grpSp>
      <p:pic>
        <p:nvPicPr>
          <p:cNvPr id="6" name="Picture 5"/>
          <p:cNvPicPr>
            <a:picLocks noChangeAspect="1"/>
          </p:cNvPicPr>
          <p:nvPr/>
        </p:nvPicPr>
        <p:blipFill>
          <a:blip r:embed="rId4" cstate="print"/>
          <a:stretch>
            <a:fillRect/>
          </a:stretch>
        </p:blipFill>
        <p:spPr>
          <a:xfrm>
            <a:off x="1341755" y="3888444"/>
            <a:ext cx="8661069" cy="2754404"/>
          </a:xfrm>
          <a:prstGeom prst="rect">
            <a:avLst/>
          </a:prstGeom>
        </p:spPr>
      </p:pic>
      <p:sp>
        <p:nvSpPr>
          <p:cNvPr id="7" name="Slide Number Placeholder 6"/>
          <p:cNvSpPr>
            <a:spLocks noGrp="1"/>
          </p:cNvSpPr>
          <p:nvPr>
            <p:ph type="sldNum" sz="quarter" idx="12"/>
          </p:nvPr>
        </p:nvSpPr>
        <p:spPr/>
        <p:txBody>
          <a:bodyPr/>
          <a:lstStyle/>
          <a:p>
            <a:fld id="{8AC7B609-6235-4DF7-8376-3B4225D7EDEF}" type="slidenum">
              <a:rPr lang="en-US" smtClean="0"/>
              <a:pPr/>
              <a:t>118</a:t>
            </a:fld>
            <a:endParaRPr lang="en-US"/>
          </a:p>
        </p:txBody>
      </p:sp>
    </p:spTree>
    <p:extLst>
      <p:ext uri="{BB962C8B-B14F-4D97-AF65-F5344CB8AC3E}">
        <p14:creationId xmlns:p14="http://schemas.microsoft.com/office/powerpoint/2010/main" val="31982782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t="6507"/>
          <a:stretch/>
        </p:blipFill>
        <p:spPr>
          <a:xfrm>
            <a:off x="1277471" y="185321"/>
            <a:ext cx="9624006" cy="3671047"/>
          </a:xfrm>
          <a:prstGeom prst="rect">
            <a:avLst/>
          </a:prstGeom>
        </p:spPr>
      </p:pic>
      <p:pic>
        <p:nvPicPr>
          <p:cNvPr id="3" name="Picture 2"/>
          <p:cNvPicPr>
            <a:picLocks noChangeAspect="1"/>
          </p:cNvPicPr>
          <p:nvPr/>
        </p:nvPicPr>
        <p:blipFill>
          <a:blip r:embed="rId3" cstate="print"/>
          <a:stretch>
            <a:fillRect/>
          </a:stretch>
        </p:blipFill>
        <p:spPr>
          <a:xfrm>
            <a:off x="1997756" y="3729058"/>
            <a:ext cx="8183436" cy="3115495"/>
          </a:xfrm>
          <a:prstGeom prst="rect">
            <a:avLst/>
          </a:prstGeom>
        </p:spPr>
      </p:pic>
      <p:sp>
        <p:nvSpPr>
          <p:cNvPr id="4" name="Slide Number Placeholder 3"/>
          <p:cNvSpPr>
            <a:spLocks noGrp="1"/>
          </p:cNvSpPr>
          <p:nvPr>
            <p:ph type="sldNum" sz="quarter" idx="12"/>
          </p:nvPr>
        </p:nvSpPr>
        <p:spPr/>
        <p:txBody>
          <a:bodyPr/>
          <a:lstStyle/>
          <a:p>
            <a:fld id="{8AC7B609-6235-4DF7-8376-3B4225D7EDEF}" type="slidenum">
              <a:rPr lang="en-US" smtClean="0"/>
              <a:pPr/>
              <a:t>119</a:t>
            </a:fld>
            <a:endParaRPr lang="en-US"/>
          </a:p>
        </p:txBody>
      </p:sp>
    </p:spTree>
    <p:extLst>
      <p:ext uri="{BB962C8B-B14F-4D97-AF65-F5344CB8AC3E}">
        <p14:creationId xmlns:p14="http://schemas.microsoft.com/office/powerpoint/2010/main" val="628046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8" name="Object 2"/>
          <p:cNvGraphicFramePr>
            <a:graphicFrameLocks noChangeAspect="1"/>
          </p:cNvGraphicFramePr>
          <p:nvPr>
            <p:extLst>
              <p:ext uri="{D42A27DB-BD31-4B8C-83A1-F6EECF244321}">
                <p14:modId xmlns:p14="http://schemas.microsoft.com/office/powerpoint/2010/main" val="3948650441"/>
              </p:ext>
            </p:extLst>
          </p:nvPr>
        </p:nvGraphicFramePr>
        <p:xfrm>
          <a:off x="4459452" y="1939871"/>
          <a:ext cx="1638300" cy="736600"/>
        </p:xfrm>
        <a:graphic>
          <a:graphicData uri="http://schemas.openxmlformats.org/presentationml/2006/ole">
            <mc:AlternateContent xmlns:mc="http://schemas.openxmlformats.org/markup-compatibility/2006">
              <mc:Choice xmlns:v="urn:schemas-microsoft-com:vml" Requires="v">
                <p:oleObj spid="_x0000_s8198" name="Equation" r:id="rId3" imgW="1638000" imgH="736560" progId="Equation.DSMT4">
                  <p:embed/>
                </p:oleObj>
              </mc:Choice>
              <mc:Fallback>
                <p:oleObj name="Equation" r:id="rId3" imgW="1638000" imgH="736560" progId="Equation.DSMT4">
                  <p:embed/>
                  <p:pic>
                    <p:nvPicPr>
                      <p:cNvPr id="2652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452" y="1939871"/>
                        <a:ext cx="16383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379142" y="356839"/>
            <a:ext cx="11463454"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با استفاده از یک قرارداد علامتی می توان از رابطه زیر برای تمام حالات متفاوت جسم، تصویر و آینه از تک رابطه زیر استفاده کرد.</a:t>
            </a:r>
            <a:endParaRPr lang="en-US" sz="240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379141" y="3323059"/>
            <a:ext cx="11597269" cy="2308324"/>
            <a:chOff x="379141" y="3088888"/>
            <a:chExt cx="11597269" cy="2308324"/>
          </a:xfrm>
        </p:grpSpPr>
        <p:sp>
          <p:nvSpPr>
            <p:cNvPr id="7" name="TextBox 6"/>
            <p:cNvSpPr txBox="1"/>
            <p:nvPr/>
          </p:nvSpPr>
          <p:spPr>
            <a:xfrm>
              <a:off x="379141" y="3088888"/>
              <a:ext cx="11597269"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قرارداد علامتی برای بکار بردن رابطه بالا با این فرض که نور از چپ به راست منتشر می شود:</a:t>
              </a:r>
            </a:p>
            <a:p>
              <a:pPr algn="just" rtl="1">
                <a:lnSpc>
                  <a:spcPct val="150000"/>
                </a:lnSpc>
              </a:pPr>
              <a:r>
                <a:rPr lang="fa-IR" sz="2400" dirty="0">
                  <a:latin typeface="Times New Roman" panose="02020603050405020304" pitchFamily="18" charset="0"/>
                  <a:cs typeface="Times New Roman" panose="02020603050405020304" pitchFamily="18" charset="0"/>
                </a:rPr>
                <a:t>1- علامت    برای جسم حقیقی مثبت و برای جسم مجازی منفی می باشد.</a:t>
              </a:r>
            </a:p>
            <a:p>
              <a:pPr algn="just" rtl="1">
                <a:lnSpc>
                  <a:spcPct val="150000"/>
                </a:lnSpc>
              </a:pPr>
              <a:r>
                <a:rPr lang="fa-IR" sz="2400" dirty="0">
                  <a:latin typeface="Times New Roman" panose="02020603050405020304" pitchFamily="18" charset="0"/>
                  <a:cs typeface="Times New Roman" panose="02020603050405020304" pitchFamily="18" charset="0"/>
                </a:rPr>
                <a:t>2- علامت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برای تصویر حقیقی مثبت و برای تصویر مجازی منفی می باشد.</a:t>
              </a:r>
            </a:p>
            <a:p>
              <a:pPr algn="just" rtl="1">
                <a:lnSpc>
                  <a:spcPct val="150000"/>
                </a:lnSpc>
              </a:pPr>
              <a:r>
                <a:rPr lang="fa-IR" sz="2400" dirty="0">
                  <a:latin typeface="Times New Roman" panose="02020603050405020304" pitchFamily="18" charset="0"/>
                  <a:cs typeface="Times New Roman" panose="02020603050405020304" pitchFamily="18" charset="0"/>
                </a:rPr>
                <a:t>3-علامت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هرگاه مرکز خمیدگی آینه سمت راست آن باشد مثبت و اگر سمت چپ آن باشد منفی خواهد بود.</a:t>
              </a:r>
              <a:endParaRPr lang="en-US" sz="2400" dirty="0">
                <a:latin typeface="Times New Roman" panose="02020603050405020304" pitchFamily="18" charset="0"/>
                <a:cs typeface="Times New Roman" panose="02020603050405020304" pitchFamily="18" charset="0"/>
              </a:endParaRPr>
            </a:p>
          </p:txBody>
        </p:sp>
        <p:graphicFrame>
          <p:nvGraphicFramePr>
            <p:cNvPr id="265219" name="Object 3"/>
            <p:cNvGraphicFramePr>
              <a:graphicFrameLocks noChangeAspect="1"/>
            </p:cNvGraphicFramePr>
            <p:nvPr>
              <p:extLst>
                <p:ext uri="{D42A27DB-BD31-4B8C-83A1-F6EECF244321}">
                  <p14:modId xmlns:p14="http://schemas.microsoft.com/office/powerpoint/2010/main" val="3303661780"/>
                </p:ext>
              </p:extLst>
            </p:nvPr>
          </p:nvGraphicFramePr>
          <p:xfrm>
            <a:off x="10563225" y="4304492"/>
            <a:ext cx="254000" cy="336550"/>
          </p:xfrm>
          <a:graphic>
            <a:graphicData uri="http://schemas.openxmlformats.org/presentationml/2006/ole">
              <mc:AlternateContent xmlns:mc="http://schemas.openxmlformats.org/markup-compatibility/2006">
                <mc:Choice xmlns:v="urn:schemas-microsoft-com:vml" Requires="v">
                  <p:oleObj spid="_x0000_s8199" name="Equation" r:id="rId5" imgW="253800" imgH="291960" progId="Equation.DSMT4">
                    <p:embed/>
                  </p:oleObj>
                </mc:Choice>
                <mc:Fallback>
                  <p:oleObj name="Equation" r:id="rId5" imgW="253800" imgH="291960" progId="Equation.DSMT4">
                    <p:embed/>
                    <p:pic>
                      <p:nvPicPr>
                        <p:cNvPr id="2652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3225" y="4304492"/>
                          <a:ext cx="25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5220" name="Object 4"/>
            <p:cNvGraphicFramePr>
              <a:graphicFrameLocks noChangeAspect="1"/>
            </p:cNvGraphicFramePr>
            <p:nvPr>
              <p:extLst>
                <p:ext uri="{D42A27DB-BD31-4B8C-83A1-F6EECF244321}">
                  <p14:modId xmlns:p14="http://schemas.microsoft.com/office/powerpoint/2010/main" val="4100605583"/>
                </p:ext>
              </p:extLst>
            </p:nvPr>
          </p:nvGraphicFramePr>
          <p:xfrm>
            <a:off x="10639424" y="3853197"/>
            <a:ext cx="211903" cy="240157"/>
          </p:xfrm>
          <a:graphic>
            <a:graphicData uri="http://schemas.openxmlformats.org/presentationml/2006/ole">
              <mc:AlternateContent xmlns:mc="http://schemas.openxmlformats.org/markup-compatibility/2006">
                <mc:Choice xmlns:v="urn:schemas-microsoft-com:vml" Requires="v">
                  <p:oleObj spid="_x0000_s8200" name="Equation" r:id="rId7" imgW="190440" imgH="215640" progId="Equation.DSMT4">
                    <p:embed/>
                  </p:oleObj>
                </mc:Choice>
                <mc:Fallback>
                  <p:oleObj name="Equation" r:id="rId7" imgW="190440" imgH="215640" progId="Equation.DSMT4">
                    <p:embed/>
                    <p:pic>
                      <p:nvPicPr>
                        <p:cNvPr id="2652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9424" y="3853197"/>
                          <a:ext cx="211903" cy="240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5221" name="Object 5"/>
            <p:cNvGraphicFramePr>
              <a:graphicFrameLocks noChangeAspect="1"/>
            </p:cNvGraphicFramePr>
            <p:nvPr>
              <p:extLst>
                <p:ext uri="{D42A27DB-BD31-4B8C-83A1-F6EECF244321}">
                  <p14:modId xmlns:p14="http://schemas.microsoft.com/office/powerpoint/2010/main" val="2018333206"/>
                </p:ext>
              </p:extLst>
            </p:nvPr>
          </p:nvGraphicFramePr>
          <p:xfrm>
            <a:off x="10617200" y="4910917"/>
            <a:ext cx="279400" cy="266700"/>
          </p:xfrm>
          <a:graphic>
            <a:graphicData uri="http://schemas.openxmlformats.org/presentationml/2006/ole">
              <mc:AlternateContent xmlns:mc="http://schemas.openxmlformats.org/markup-compatibility/2006">
                <mc:Choice xmlns:v="urn:schemas-microsoft-com:vml" Requires="v">
                  <p:oleObj spid="_x0000_s8201" name="Equation" r:id="rId9" imgW="279360" imgH="266400" progId="Equation.DSMT4">
                    <p:embed/>
                  </p:oleObj>
                </mc:Choice>
                <mc:Fallback>
                  <p:oleObj name="Equation" r:id="rId9" imgW="279360" imgH="266400" progId="Equation.DSMT4">
                    <p:embed/>
                    <p:pic>
                      <p:nvPicPr>
                        <p:cNvPr id="2652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17200" y="4910917"/>
                          <a:ext cx="2794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 name="Slide Number Placeholder 8"/>
          <p:cNvSpPr>
            <a:spLocks noGrp="1"/>
          </p:cNvSpPr>
          <p:nvPr>
            <p:ph type="sldNum" sz="quarter" idx="12"/>
          </p:nvPr>
        </p:nvSpPr>
        <p:spPr/>
        <p:txBody>
          <a:bodyPr/>
          <a:lstStyle/>
          <a:p>
            <a:fld id="{8AC7B609-6235-4DF7-8376-3B4225D7EDEF}" type="slidenum">
              <a:rPr lang="en-US" smtClean="0"/>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024" y="264476"/>
            <a:ext cx="11802035"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We conclude that the resultant wave </a:t>
            </a:r>
            <a:r>
              <a:rPr lang="en-US" sz="2400" i="1" dirty="0">
                <a:latin typeface="Times New Roman" panose="02020603050405020304" pitchFamily="18" charset="0"/>
                <a:cs typeface="Times New Roman" panose="02020603050405020304" pitchFamily="18" charset="0"/>
              </a:rPr>
              <a:t>E</a:t>
            </a:r>
            <a:r>
              <a:rPr lang="en-US" sz="2400" baseline="-25000"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is another harmonic wave of the same  frequency </a:t>
            </a:r>
            <a:r>
              <a:rPr lang="el-GR" sz="2400" i="1" dirty="0">
                <a:latin typeface="Times New Roman" panose="02020603050405020304" pitchFamily="18" charset="0"/>
                <a:cs typeface="Times New Roman" panose="02020603050405020304" pitchFamily="18" charset="0"/>
              </a:rPr>
              <a:t>ω</a:t>
            </a:r>
            <a:r>
              <a:rPr lang="en-US" sz="2400" dirty="0">
                <a:latin typeface="Times New Roman" panose="02020603050405020304" pitchFamily="18" charset="0"/>
                <a:cs typeface="Times New Roman" panose="02020603050405020304" pitchFamily="18" charset="0"/>
              </a:rPr>
              <a:t> with amplitude </a:t>
            </a:r>
            <a:r>
              <a:rPr lang="en-US" sz="2400" i="1" dirty="0">
                <a:latin typeface="Times New Roman" panose="02020603050405020304" pitchFamily="18" charset="0"/>
                <a:cs typeface="Times New Roman" panose="02020603050405020304" pitchFamily="18" charset="0"/>
              </a:rPr>
              <a:t>E</a:t>
            </a:r>
            <a:r>
              <a:rPr lang="en-US" sz="2400" baseline="-25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and phase </a:t>
            </a:r>
            <a:r>
              <a:rPr lang="el-GR" sz="2400" i="1" dirty="0">
                <a:latin typeface="Times New Roman" panose="02020603050405020304" pitchFamily="18" charset="0"/>
                <a:cs typeface="Times New Roman" panose="02020603050405020304" pitchFamily="18" charset="0"/>
              </a:rPr>
              <a:t>α</a:t>
            </a:r>
            <a:r>
              <a:rPr lang="en-US" sz="2400" i="1"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2" cstate="print"/>
          <a:stretch>
            <a:fillRect/>
          </a:stretch>
        </p:blipFill>
        <p:spPr>
          <a:xfrm>
            <a:off x="1640542" y="1068579"/>
            <a:ext cx="8176442" cy="2206453"/>
          </a:xfrm>
          <a:prstGeom prst="rect">
            <a:avLst/>
          </a:prstGeom>
        </p:spPr>
      </p:pic>
      <p:sp>
        <p:nvSpPr>
          <p:cNvPr id="4" name="Rectangle 3"/>
          <p:cNvSpPr/>
          <p:nvPr/>
        </p:nvSpPr>
        <p:spPr>
          <a:xfrm>
            <a:off x="309282" y="3248138"/>
            <a:ext cx="11613777"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The diagram makes apparent the proper generalization of above </a:t>
            </a:r>
            <a:r>
              <a:rPr lang="en-US" sz="2400" dirty="0" err="1">
                <a:latin typeface="Times New Roman" panose="02020603050405020304" pitchFamily="18" charset="0"/>
                <a:cs typeface="Times New Roman" panose="02020603050405020304" pitchFamily="18" charset="0"/>
              </a:rPr>
              <a:t>Eqs</a:t>
            </a:r>
            <a:r>
              <a:rPr lang="en-US" sz="2400" dirty="0">
                <a:latin typeface="Times New Roman" panose="02020603050405020304" pitchFamily="18" charset="0"/>
                <a:cs typeface="Times New Roman" panose="02020603050405020304" pitchFamily="18" charset="0"/>
              </a:rPr>
              <a:t>. for </a:t>
            </a:r>
            <a:r>
              <a:rPr lang="en-US" sz="2400" i="1" dirty="0">
                <a:latin typeface="Times New Roman" panose="02020603050405020304" pitchFamily="18" charset="0"/>
                <a:cs typeface="Times New Roman" panose="02020603050405020304" pitchFamily="18" charset="0"/>
              </a:rPr>
              <a:t>N </a:t>
            </a:r>
            <a:r>
              <a:rPr lang="en-US" sz="2400" dirty="0">
                <a:latin typeface="Times New Roman" panose="02020603050405020304" pitchFamily="18" charset="0"/>
                <a:cs typeface="Times New Roman" panose="02020603050405020304" pitchFamily="18" charset="0"/>
              </a:rPr>
              <a:t>such harmonic waves: </a:t>
            </a:r>
          </a:p>
        </p:txBody>
      </p:sp>
      <p:pic>
        <p:nvPicPr>
          <p:cNvPr id="5" name="Picture 4"/>
          <p:cNvPicPr>
            <a:picLocks noChangeAspect="1"/>
          </p:cNvPicPr>
          <p:nvPr/>
        </p:nvPicPr>
        <p:blipFill>
          <a:blip r:embed="rId3" cstate="print"/>
          <a:stretch>
            <a:fillRect/>
          </a:stretch>
        </p:blipFill>
        <p:spPr>
          <a:xfrm>
            <a:off x="3014686" y="3971559"/>
            <a:ext cx="5487444" cy="916805"/>
          </a:xfrm>
          <a:prstGeom prst="rect">
            <a:avLst/>
          </a:prstGeom>
        </p:spPr>
      </p:pic>
      <p:pic>
        <p:nvPicPr>
          <p:cNvPr id="6" name="Picture 5"/>
          <p:cNvPicPr>
            <a:picLocks noChangeAspect="1"/>
          </p:cNvPicPr>
          <p:nvPr/>
        </p:nvPicPr>
        <p:blipFill>
          <a:blip r:embed="rId4" cstate="print"/>
          <a:stretch>
            <a:fillRect/>
          </a:stretch>
        </p:blipFill>
        <p:spPr>
          <a:xfrm>
            <a:off x="5317409" y="4842897"/>
            <a:ext cx="3709157" cy="1947868"/>
          </a:xfrm>
          <a:prstGeom prst="rect">
            <a:avLst/>
          </a:prstGeom>
        </p:spPr>
      </p:pic>
      <p:sp>
        <p:nvSpPr>
          <p:cNvPr id="7" name="Slide Number Placeholder 6"/>
          <p:cNvSpPr>
            <a:spLocks noGrp="1"/>
          </p:cNvSpPr>
          <p:nvPr>
            <p:ph type="sldNum" sz="quarter" idx="12"/>
          </p:nvPr>
        </p:nvSpPr>
        <p:spPr/>
        <p:txBody>
          <a:bodyPr/>
          <a:lstStyle/>
          <a:p>
            <a:fld id="{8AC7B609-6235-4DF7-8376-3B4225D7EDEF}" type="slidenum">
              <a:rPr lang="en-US" smtClean="0"/>
              <a:pPr/>
              <a:t>120</a:t>
            </a:fld>
            <a:endParaRPr lang="en-US"/>
          </a:p>
        </p:txBody>
      </p:sp>
    </p:spTree>
    <p:extLst>
      <p:ext uri="{BB962C8B-B14F-4D97-AF65-F5344CB8AC3E}">
        <p14:creationId xmlns:p14="http://schemas.microsoft.com/office/powerpoint/2010/main" val="3764849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508131939"/>
              </p:ext>
            </p:extLst>
          </p:nvPr>
        </p:nvGraphicFramePr>
        <p:xfrm>
          <a:off x="654050" y="876300"/>
          <a:ext cx="10464800" cy="5880100"/>
        </p:xfrm>
        <a:graphic>
          <a:graphicData uri="http://schemas.openxmlformats.org/presentationml/2006/ole">
            <mc:AlternateContent xmlns:mc="http://schemas.openxmlformats.org/markup-compatibility/2006">
              <mc:Choice xmlns:v="urn:schemas-microsoft-com:vml" Requires="v">
                <p:oleObj spid="_x0000_s88067" name="Equation" r:id="rId3" imgW="10464480" imgH="5879880" progId="Equation.DSMT4">
                  <p:embed/>
                </p:oleObj>
              </mc:Choice>
              <mc:Fallback>
                <p:oleObj name="Equation" r:id="rId3" imgW="10464480" imgH="5879880" progId="Equation.DSMT4">
                  <p:embed/>
                  <p:pic>
                    <p:nvPicPr>
                      <p:cNvPr id="2" name="Object 1"/>
                      <p:cNvPicPr>
                        <a:picLocks noChangeAspect="1" noChangeArrowheads="1"/>
                      </p:cNvPicPr>
                      <p:nvPr/>
                    </p:nvPicPr>
                    <p:blipFill>
                      <a:blip r:embed="rId4"/>
                      <a:srcRect/>
                      <a:stretch>
                        <a:fillRect/>
                      </a:stretch>
                    </p:blipFill>
                    <p:spPr bwMode="auto">
                      <a:xfrm>
                        <a:off x="654050" y="876300"/>
                        <a:ext cx="10464800" cy="588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346842" y="325820"/>
            <a:ext cx="10447283" cy="579967"/>
          </a:xfrm>
          <a:prstGeom prst="rect">
            <a:avLst/>
          </a:prstGeom>
          <a:noFill/>
        </p:spPr>
        <p:txBody>
          <a:bodyPr wrap="square" rtlCol="0">
            <a:spAutoFit/>
          </a:bodyPr>
          <a:lstStyle/>
          <a:p>
            <a:pPr algn="just" rtl="1">
              <a:lnSpc>
                <a:spcPct val="150000"/>
              </a:lnSpc>
            </a:pPr>
            <a:r>
              <a:rPr lang="fa-IR" sz="2400" dirty="0">
                <a:latin typeface="Times New Roman" pitchFamily="18" charset="0"/>
                <a:cs typeface="Times New Roman" pitchFamily="18" charset="0"/>
              </a:rPr>
              <a:t>برآیند دو موج زیر را حساب کنید:</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121</a:t>
            </a:fld>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607" y="3244334"/>
            <a:ext cx="248786" cy="369332"/>
          </a:xfrm>
          <a:prstGeom prst="rect">
            <a:avLst/>
          </a:prstGeom>
        </p:spPr>
        <p:txBody>
          <a:bodyPr wrap="none">
            <a:spAutoFit/>
          </a:bodyPr>
          <a:lstStyle/>
          <a:p>
            <a:r>
              <a:rPr lang="en-US" dirty="0"/>
              <a:t> </a:t>
            </a:r>
          </a:p>
        </p:txBody>
      </p:sp>
      <p:pic>
        <p:nvPicPr>
          <p:cNvPr id="404482" name="Picture 2"/>
          <p:cNvPicPr>
            <a:picLocks noChangeAspect="1" noChangeArrowheads="1"/>
          </p:cNvPicPr>
          <p:nvPr/>
        </p:nvPicPr>
        <p:blipFill>
          <a:blip r:embed="rId3" cstate="print"/>
          <a:srcRect/>
          <a:stretch>
            <a:fillRect/>
          </a:stretch>
        </p:blipFill>
        <p:spPr bwMode="auto">
          <a:xfrm>
            <a:off x="994479" y="325821"/>
            <a:ext cx="10016720" cy="6327227"/>
          </a:xfrm>
          <a:prstGeom prst="rect">
            <a:avLst/>
          </a:prstGeom>
          <a:noFill/>
          <a:ln w="9525">
            <a:noFill/>
            <a:miter lim="800000"/>
            <a:headEnd/>
            <a:tailEnd/>
          </a:ln>
          <a:effectLst/>
        </p:spPr>
      </p:pic>
      <p:graphicFrame>
        <p:nvGraphicFramePr>
          <p:cNvPr id="4" name="Object 3"/>
          <p:cNvGraphicFramePr>
            <a:graphicFrameLocks noChangeAspect="1"/>
          </p:cNvGraphicFramePr>
          <p:nvPr/>
        </p:nvGraphicFramePr>
        <p:xfrm>
          <a:off x="706438" y="2581275"/>
          <a:ext cx="1943100" cy="774700"/>
        </p:xfrm>
        <a:graphic>
          <a:graphicData uri="http://schemas.openxmlformats.org/presentationml/2006/ole">
            <mc:AlternateContent xmlns:mc="http://schemas.openxmlformats.org/markup-compatibility/2006">
              <mc:Choice xmlns:v="urn:schemas-microsoft-com:vml" Requires="v">
                <p:oleObj spid="_x0000_s89093" name="Equation" r:id="rId4" imgW="1943100" imgH="774700" progId="Equation.DSMT4">
                  <p:embed/>
                </p:oleObj>
              </mc:Choice>
              <mc:Fallback>
                <p:oleObj name="Equation" r:id="rId4" imgW="1943100" imgH="7747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438" y="2581275"/>
                        <a:ext cx="1943100"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4484" name="Object 4"/>
          <p:cNvGraphicFramePr>
            <a:graphicFrameLocks noChangeAspect="1"/>
          </p:cNvGraphicFramePr>
          <p:nvPr/>
        </p:nvGraphicFramePr>
        <p:xfrm>
          <a:off x="3205000" y="4698943"/>
          <a:ext cx="1981200" cy="774700"/>
        </p:xfrm>
        <a:graphic>
          <a:graphicData uri="http://schemas.openxmlformats.org/presentationml/2006/ole">
            <mc:AlternateContent xmlns:mc="http://schemas.openxmlformats.org/markup-compatibility/2006">
              <mc:Choice xmlns:v="urn:schemas-microsoft-com:vml" Requires="v">
                <p:oleObj spid="_x0000_s89094" name="Equation" r:id="rId6" imgW="1981200" imgH="774700" progId="Equation.DSMT4">
                  <p:embed/>
                </p:oleObj>
              </mc:Choice>
              <mc:Fallback>
                <p:oleObj name="Equation" r:id="rId6" imgW="1981200" imgH="774700" progId="Equation.DSMT4">
                  <p:embed/>
                  <p:pic>
                    <p:nvPicPr>
                      <p:cNvPr id="40448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000" y="4698943"/>
                        <a:ext cx="1981200"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4485" name="Object 5"/>
          <p:cNvGraphicFramePr>
            <a:graphicFrameLocks noChangeAspect="1"/>
          </p:cNvGraphicFramePr>
          <p:nvPr>
            <p:extLst>
              <p:ext uri="{D42A27DB-BD31-4B8C-83A1-F6EECF244321}">
                <p14:modId xmlns:p14="http://schemas.microsoft.com/office/powerpoint/2010/main" val="2736608749"/>
              </p:ext>
            </p:extLst>
          </p:nvPr>
        </p:nvGraphicFramePr>
        <p:xfrm>
          <a:off x="4090988" y="603853"/>
          <a:ext cx="3898900" cy="736600"/>
        </p:xfrm>
        <a:graphic>
          <a:graphicData uri="http://schemas.openxmlformats.org/presentationml/2006/ole">
            <mc:AlternateContent xmlns:mc="http://schemas.openxmlformats.org/markup-compatibility/2006">
              <mc:Choice xmlns:v="urn:schemas-microsoft-com:vml" Requires="v">
                <p:oleObj spid="_x0000_s89095" name="Equation" r:id="rId8" imgW="3898800" imgH="736560" progId="Equation.DSMT4">
                  <p:embed/>
                </p:oleObj>
              </mc:Choice>
              <mc:Fallback>
                <p:oleObj name="Equation" r:id="rId8" imgW="3898800" imgH="736560" progId="Equation.DSMT4">
                  <p:embed/>
                  <p:pic>
                    <p:nvPicPr>
                      <p:cNvPr id="40448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0988" y="603853"/>
                        <a:ext cx="38989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97862" y="147897"/>
            <a:ext cx="4707220" cy="408592"/>
          </a:xfrm>
          <a:prstGeom prst="rect">
            <a:avLst/>
          </a:prstGeom>
        </p:spPr>
      </p:pic>
      <p:pic>
        <p:nvPicPr>
          <p:cNvPr id="3" name="Picture 2"/>
          <p:cNvPicPr>
            <a:picLocks noChangeAspect="1"/>
          </p:cNvPicPr>
          <p:nvPr/>
        </p:nvPicPr>
        <p:blipFill>
          <a:blip r:embed="rId4" cstate="print"/>
          <a:stretch>
            <a:fillRect/>
          </a:stretch>
        </p:blipFill>
        <p:spPr>
          <a:xfrm>
            <a:off x="2818612" y="677030"/>
            <a:ext cx="5487444" cy="916805"/>
          </a:xfrm>
          <a:prstGeom prst="rect">
            <a:avLst/>
          </a:prstGeom>
        </p:spPr>
      </p:pic>
      <p:sp>
        <p:nvSpPr>
          <p:cNvPr id="4" name="Rectangle 3"/>
          <p:cNvSpPr/>
          <p:nvPr/>
        </p:nvSpPr>
        <p:spPr>
          <a:xfrm>
            <a:off x="313627" y="1695882"/>
            <a:ext cx="11672047"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if phases are random, the phase  </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differences are also random. The sum of cosine terms in Eq. above then  approaches zero as </a:t>
            </a:r>
            <a:r>
              <a:rPr lang="en-US" sz="2400" i="1" dirty="0">
                <a:latin typeface="Times New Roman" panose="02020603050405020304" pitchFamily="18" charset="0"/>
                <a:cs typeface="Times New Roman" panose="02020603050405020304" pitchFamily="18" charset="0"/>
              </a:rPr>
              <a:t>N </a:t>
            </a:r>
            <a:r>
              <a:rPr lang="en-US" sz="2400" dirty="0">
                <a:latin typeface="Times New Roman" panose="02020603050405020304" pitchFamily="18" charset="0"/>
                <a:cs typeface="Times New Roman" panose="02020603050405020304" pitchFamily="18" charset="0"/>
              </a:rPr>
              <a:t>increases, because terms are equally divided between  positive and negative fractions ranging from — 1 to +1. This leaves </a:t>
            </a:r>
          </a:p>
        </p:txBody>
      </p:sp>
      <p:grpSp>
        <p:nvGrpSpPr>
          <p:cNvPr id="7" name="Group 6"/>
          <p:cNvGrpSpPr/>
          <p:nvPr/>
        </p:nvGrpSpPr>
        <p:grpSpPr>
          <a:xfrm>
            <a:off x="2217683" y="2963917"/>
            <a:ext cx="5954767" cy="862763"/>
            <a:chOff x="0" y="3374861"/>
            <a:chExt cx="5978809" cy="930469"/>
          </a:xfrm>
        </p:grpSpPr>
        <p:pic>
          <p:nvPicPr>
            <p:cNvPr id="5" name="Picture 4"/>
            <p:cNvPicPr>
              <a:picLocks noChangeAspect="1"/>
            </p:cNvPicPr>
            <p:nvPr/>
          </p:nvPicPr>
          <p:blipFill>
            <a:blip r:embed="rId5" cstate="print"/>
            <a:stretch>
              <a:fillRect/>
            </a:stretch>
          </p:blipFill>
          <p:spPr>
            <a:xfrm>
              <a:off x="0" y="3374861"/>
              <a:ext cx="3924886" cy="930469"/>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871877304"/>
                </p:ext>
              </p:extLst>
            </p:nvPr>
          </p:nvGraphicFramePr>
          <p:xfrm>
            <a:off x="4061109" y="3653060"/>
            <a:ext cx="1917700" cy="431800"/>
          </p:xfrm>
          <a:graphic>
            <a:graphicData uri="http://schemas.openxmlformats.org/presentationml/2006/ole">
              <mc:AlternateContent xmlns:mc="http://schemas.openxmlformats.org/markup-compatibility/2006">
                <mc:Choice xmlns:v="urn:schemas-microsoft-com:vml" Requires="v">
                  <p:oleObj spid="_x0000_s90117" name="Equation" r:id="rId6" imgW="1917700" imgH="431800" progId="Equation.DSMT4">
                    <p:embed/>
                  </p:oleObj>
                </mc:Choice>
                <mc:Fallback>
                  <p:oleObj name="Equation" r:id="rId6" imgW="1917700" imgH="431800" progId="Equation.DSMT4">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1109" y="3653060"/>
                          <a:ext cx="19177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Rectangle 7"/>
          <p:cNvSpPr/>
          <p:nvPr/>
        </p:nvSpPr>
        <p:spPr>
          <a:xfrm>
            <a:off x="189638" y="4066050"/>
            <a:ext cx="11920024"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On the other hand, if the </a:t>
            </a:r>
            <a:r>
              <a:rPr lang="en-US" sz="2400" i="1"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 sources are coherent, and in  phase, so that all </a:t>
            </a:r>
            <a:r>
              <a:rPr lang="el-GR" sz="2400" i="1" dirty="0">
                <a:latin typeface="Times New Roman" panose="02020603050405020304" pitchFamily="18" charset="0"/>
                <a:cs typeface="Times New Roman" panose="02020603050405020304" pitchFamily="18" charset="0"/>
              </a:rPr>
              <a:t>α</a:t>
            </a:r>
            <a:r>
              <a:rPr lang="en-US" sz="2400" dirty="0">
                <a:latin typeface="Times New Roman" panose="02020603050405020304" pitchFamily="18" charset="0"/>
                <a:cs typeface="Times New Roman" panose="02020603050405020304" pitchFamily="18" charset="0"/>
              </a:rPr>
              <a:t> are equal, then </a:t>
            </a:r>
          </a:p>
        </p:txBody>
      </p:sp>
      <p:grpSp>
        <p:nvGrpSpPr>
          <p:cNvPr id="10" name="Group 15"/>
          <p:cNvGrpSpPr/>
          <p:nvPr/>
        </p:nvGrpSpPr>
        <p:grpSpPr>
          <a:xfrm>
            <a:off x="903890" y="4645572"/>
            <a:ext cx="9795642" cy="914400"/>
            <a:chOff x="367453" y="4935480"/>
            <a:chExt cx="10400171" cy="982557"/>
          </a:xfrm>
        </p:grpSpPr>
        <p:grpSp>
          <p:nvGrpSpPr>
            <p:cNvPr id="11" name="Group 13"/>
            <p:cNvGrpSpPr/>
            <p:nvPr/>
          </p:nvGrpSpPr>
          <p:grpSpPr>
            <a:xfrm>
              <a:off x="367453" y="4935480"/>
              <a:ext cx="8323615" cy="982557"/>
              <a:chOff x="1563206" y="4780732"/>
              <a:chExt cx="8323615" cy="982557"/>
            </a:xfrm>
          </p:grpSpPr>
          <p:pic>
            <p:nvPicPr>
              <p:cNvPr id="9" name="Picture 8"/>
              <p:cNvPicPr>
                <a:picLocks noChangeAspect="1"/>
              </p:cNvPicPr>
              <p:nvPr/>
            </p:nvPicPr>
            <p:blipFill>
              <a:blip r:embed="rId8" cstate="print"/>
              <a:stretch>
                <a:fillRect/>
              </a:stretch>
            </p:blipFill>
            <p:spPr>
              <a:xfrm>
                <a:off x="1563206" y="4780732"/>
                <a:ext cx="3824720" cy="982557"/>
              </a:xfrm>
              <a:prstGeom prst="rect">
                <a:avLst/>
              </a:prstGeom>
            </p:spPr>
          </p:pic>
          <p:pic>
            <p:nvPicPr>
              <p:cNvPr id="13" name="Picture 12"/>
              <p:cNvPicPr>
                <a:picLocks noChangeAspect="1"/>
              </p:cNvPicPr>
              <p:nvPr/>
            </p:nvPicPr>
            <p:blipFill>
              <a:blip r:embed="rId9" cstate="print"/>
              <a:stretch>
                <a:fillRect/>
              </a:stretch>
            </p:blipFill>
            <p:spPr>
              <a:xfrm>
                <a:off x="5370604" y="4815144"/>
                <a:ext cx="4516217" cy="909206"/>
              </a:xfrm>
              <a:prstGeom prst="rect">
                <a:avLst/>
              </a:prstGeom>
            </p:spPr>
          </p:pic>
        </p:grpSp>
        <p:graphicFrame>
          <p:nvGraphicFramePr>
            <p:cNvPr id="15" name="Object 14"/>
            <p:cNvGraphicFramePr>
              <a:graphicFrameLocks noChangeAspect="1"/>
            </p:cNvGraphicFramePr>
            <p:nvPr>
              <p:extLst>
                <p:ext uri="{D42A27DB-BD31-4B8C-83A1-F6EECF244321}">
                  <p14:modId xmlns:p14="http://schemas.microsoft.com/office/powerpoint/2010/main" val="2553620594"/>
                </p:ext>
              </p:extLst>
            </p:nvPr>
          </p:nvGraphicFramePr>
          <p:xfrm>
            <a:off x="8697524" y="5200650"/>
            <a:ext cx="2070100" cy="469900"/>
          </p:xfrm>
          <a:graphic>
            <a:graphicData uri="http://schemas.openxmlformats.org/presentationml/2006/ole">
              <mc:AlternateContent xmlns:mc="http://schemas.openxmlformats.org/markup-compatibility/2006">
                <mc:Choice xmlns:v="urn:schemas-microsoft-com:vml" Requires="v">
                  <p:oleObj spid="_x0000_s90118" name="Equation" r:id="rId10" imgW="2070100" imgH="469900" progId="Equation.DSMT4">
                    <p:embed/>
                  </p:oleObj>
                </mc:Choice>
                <mc:Fallback>
                  <p:oleObj name="Equation" r:id="rId10" imgW="2070100" imgH="469900" progId="Equation.DSMT4">
                    <p:embed/>
                    <p:pic>
                      <p:nvPicPr>
                        <p:cNvPr id="15"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7524" y="5200650"/>
                          <a:ext cx="20701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7" name="Object 16"/>
          <p:cNvGraphicFramePr>
            <a:graphicFrameLocks noChangeAspect="1"/>
          </p:cNvGraphicFramePr>
          <p:nvPr>
            <p:extLst>
              <p:ext uri="{D42A27DB-BD31-4B8C-83A1-F6EECF244321}">
                <p14:modId xmlns:p14="http://schemas.microsoft.com/office/powerpoint/2010/main" val="751729629"/>
              </p:ext>
            </p:extLst>
          </p:nvPr>
        </p:nvGraphicFramePr>
        <p:xfrm>
          <a:off x="4191000" y="5868988"/>
          <a:ext cx="4483100" cy="800100"/>
        </p:xfrm>
        <a:graphic>
          <a:graphicData uri="http://schemas.openxmlformats.org/presentationml/2006/ole">
            <mc:AlternateContent xmlns:mc="http://schemas.openxmlformats.org/markup-compatibility/2006">
              <mc:Choice xmlns:v="urn:schemas-microsoft-com:vml" Requires="v">
                <p:oleObj spid="_x0000_s90119" name="Equation" r:id="rId12" imgW="4483080" imgH="799920" progId="Equation.DSMT4">
                  <p:embed/>
                </p:oleObj>
              </mc:Choice>
              <mc:Fallback>
                <p:oleObj name="Equation" r:id="rId12" imgW="4483080" imgH="799920" progId="Equation.DSMT4">
                  <p:embed/>
                  <p:pic>
                    <p:nvPicPr>
                      <p:cNvPr id="17"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1000" y="5868988"/>
                        <a:ext cx="44831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Slide Number Placeholder 15"/>
          <p:cNvSpPr>
            <a:spLocks noGrp="1"/>
          </p:cNvSpPr>
          <p:nvPr>
            <p:ph type="sldNum" sz="quarter" idx="12"/>
          </p:nvPr>
        </p:nvSpPr>
        <p:spPr/>
        <p:txBody>
          <a:bodyPr/>
          <a:lstStyle/>
          <a:p>
            <a:fld id="{8AC7B609-6235-4DF7-8376-3B4225D7EDEF}" type="slidenum">
              <a:rPr lang="en-US" smtClean="0"/>
              <a:pPr/>
              <a:t>123</a:t>
            </a:fld>
            <a:endParaRPr lang="en-US"/>
          </a:p>
        </p:txBody>
      </p:sp>
    </p:spTree>
    <p:extLst>
      <p:ext uri="{BB962C8B-B14F-4D97-AF65-F5344CB8AC3E}">
        <p14:creationId xmlns:p14="http://schemas.microsoft.com/office/powerpoint/2010/main" val="22689098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32143" y="157655"/>
            <a:ext cx="2652706" cy="447018"/>
          </a:xfrm>
          <a:prstGeom prst="rect">
            <a:avLst/>
          </a:prstGeom>
        </p:spPr>
      </p:pic>
      <p:sp>
        <p:nvSpPr>
          <p:cNvPr id="3" name="Rectangle 2"/>
          <p:cNvSpPr/>
          <p:nvPr/>
        </p:nvSpPr>
        <p:spPr>
          <a:xfrm>
            <a:off x="178189" y="752389"/>
            <a:ext cx="11901267" cy="1938992"/>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a given wave exists in both forward and reverse directions along the same medium. This condition occurs most  frequently when the forward wave experiences a reflection at some point along its  path. In an ideal situation,  none of the energy is lost on reflection nor absorbed by the transmitting medium. This permits us to write both waves with the same amplitude. Forward and reverse waves are, respectively. </a:t>
            </a:r>
          </a:p>
        </p:txBody>
      </p:sp>
      <p:pic>
        <p:nvPicPr>
          <p:cNvPr id="4" name="Picture 3"/>
          <p:cNvPicPr>
            <a:picLocks noChangeAspect="1"/>
          </p:cNvPicPr>
          <p:nvPr/>
        </p:nvPicPr>
        <p:blipFill>
          <a:blip r:embed="rId3" cstate="print"/>
          <a:stretch>
            <a:fillRect/>
          </a:stretch>
        </p:blipFill>
        <p:spPr>
          <a:xfrm>
            <a:off x="6273209" y="2611331"/>
            <a:ext cx="3093815" cy="1109363"/>
          </a:xfrm>
          <a:prstGeom prst="rect">
            <a:avLst/>
          </a:prstGeom>
        </p:spPr>
      </p:pic>
      <p:sp>
        <p:nvSpPr>
          <p:cNvPr id="5" name="Rectangle 4"/>
          <p:cNvSpPr/>
          <p:nvPr/>
        </p:nvSpPr>
        <p:spPr>
          <a:xfrm>
            <a:off x="490653" y="3797210"/>
            <a:ext cx="11173522" cy="461665"/>
          </a:xfrm>
          <a:prstGeom prst="rect">
            <a:avLst/>
          </a:prstGeom>
        </p:spPr>
        <p:txBody>
          <a:bodyPr wrap="square">
            <a:spAutoFit/>
          </a:bodyPr>
          <a:lstStyle/>
          <a:p>
            <a:r>
              <a:rPr lang="en-US" sz="2400" dirty="0">
                <a:latin typeface="Times New Roman" pitchFamily="18" charset="0"/>
                <a:cs typeface="Times New Roman" pitchFamily="18" charset="0"/>
              </a:rPr>
              <a:t>The resultant wave in the medium, by the principle of superposition, is </a:t>
            </a:r>
          </a:p>
        </p:txBody>
      </p:sp>
      <p:pic>
        <p:nvPicPr>
          <p:cNvPr id="211969" name="Picture 1"/>
          <p:cNvPicPr>
            <a:picLocks noChangeAspect="1" noChangeArrowheads="1"/>
          </p:cNvPicPr>
          <p:nvPr/>
        </p:nvPicPr>
        <p:blipFill>
          <a:blip r:embed="rId4" cstate="print"/>
          <a:srcRect/>
          <a:stretch>
            <a:fillRect/>
          </a:stretch>
        </p:blipFill>
        <p:spPr bwMode="auto">
          <a:xfrm>
            <a:off x="2671413" y="4376656"/>
            <a:ext cx="7099908" cy="493678"/>
          </a:xfrm>
          <a:prstGeom prst="rect">
            <a:avLst/>
          </a:prstGeom>
          <a:noFill/>
          <a:ln w="9525">
            <a:noFill/>
            <a:miter lim="800000"/>
            <a:headEnd/>
            <a:tailEnd/>
          </a:ln>
        </p:spPr>
      </p:pic>
      <p:pic>
        <p:nvPicPr>
          <p:cNvPr id="211970" name="Picture 2"/>
          <p:cNvPicPr>
            <a:picLocks noChangeAspect="1" noChangeArrowheads="1"/>
          </p:cNvPicPr>
          <p:nvPr/>
        </p:nvPicPr>
        <p:blipFill>
          <a:blip r:embed="rId5" cstate="print"/>
          <a:srcRect/>
          <a:stretch>
            <a:fillRect/>
          </a:stretch>
        </p:blipFill>
        <p:spPr bwMode="auto">
          <a:xfrm>
            <a:off x="4119988" y="5071708"/>
            <a:ext cx="3269640" cy="439047"/>
          </a:xfrm>
          <a:prstGeom prst="rect">
            <a:avLst/>
          </a:prstGeom>
          <a:noFill/>
          <a:ln w="9525">
            <a:noFill/>
            <a:miter lim="800000"/>
            <a:headEnd/>
            <a:tailEnd/>
          </a:ln>
        </p:spPr>
      </p:pic>
      <p:sp>
        <p:nvSpPr>
          <p:cNvPr id="8" name="TextBox 7"/>
          <p:cNvSpPr txBox="1"/>
          <p:nvPr/>
        </p:nvSpPr>
        <p:spPr>
          <a:xfrm>
            <a:off x="144966" y="5556768"/>
            <a:ext cx="11522927" cy="1133965"/>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This is not a moving wave whereas, a standing wave. This shows a space-dependent amplitude of an oscillation.</a:t>
            </a:r>
          </a:p>
        </p:txBody>
      </p:sp>
      <p:sp>
        <p:nvSpPr>
          <p:cNvPr id="9" name="Slide Number Placeholder 8"/>
          <p:cNvSpPr>
            <a:spLocks noGrp="1"/>
          </p:cNvSpPr>
          <p:nvPr>
            <p:ph type="sldNum" sz="quarter" idx="12"/>
          </p:nvPr>
        </p:nvSpPr>
        <p:spPr/>
        <p:txBody>
          <a:bodyPr/>
          <a:lstStyle/>
          <a:p>
            <a:fld id="{8AC7B609-6235-4DF7-8376-3B4225D7EDEF}" type="slidenum">
              <a:rPr lang="en-US" smtClean="0"/>
              <a:pPr/>
              <a:t>124</a:t>
            </a:fld>
            <a:endParaRPr lang="en-US"/>
          </a:p>
        </p:txBody>
      </p:sp>
    </p:spTree>
    <p:extLst>
      <p:ext uri="{BB962C8B-B14F-4D97-AF65-F5344CB8AC3E}">
        <p14:creationId xmlns:p14="http://schemas.microsoft.com/office/powerpoint/2010/main" val="39388346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083" y="412595"/>
            <a:ext cx="11890917" cy="1133965"/>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There exist values of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 where the amplitude of standing wave is zero for all </a:t>
            </a:r>
            <a:r>
              <a:rPr lang="en-US" sz="2400" i="1" dirty="0">
                <a:latin typeface="Times New Roman" panose="02020603050405020304" pitchFamily="18" charset="0"/>
                <a:cs typeface="Times New Roman" panose="02020603050405020304" pitchFamily="18" charset="0"/>
              </a:rPr>
              <a:t>t. </a:t>
            </a:r>
            <a:r>
              <a:rPr lang="en-US" sz="2400" dirty="0">
                <a:latin typeface="Times New Roman" panose="02020603050405020304" pitchFamily="18" charset="0"/>
                <a:cs typeface="Times New Roman" panose="02020603050405020304" pitchFamily="18" charset="0"/>
              </a:rPr>
              <a:t>these values occur whenever:</a:t>
            </a:r>
          </a:p>
        </p:txBody>
      </p:sp>
      <p:pic>
        <p:nvPicPr>
          <p:cNvPr id="217090" name="Picture 2"/>
          <p:cNvPicPr>
            <a:picLocks noChangeAspect="1" noChangeArrowheads="1"/>
          </p:cNvPicPr>
          <p:nvPr/>
        </p:nvPicPr>
        <p:blipFill>
          <a:blip r:embed="rId3" cstate="print"/>
          <a:srcRect b="56783"/>
          <a:stretch>
            <a:fillRect/>
          </a:stretch>
        </p:blipFill>
        <p:spPr bwMode="auto">
          <a:xfrm>
            <a:off x="2559788" y="1372568"/>
            <a:ext cx="7270440" cy="891130"/>
          </a:xfrm>
          <a:prstGeom prst="rect">
            <a:avLst/>
          </a:prstGeom>
          <a:noFill/>
          <a:ln w="9525">
            <a:noFill/>
            <a:miter lim="800000"/>
            <a:headEnd/>
            <a:tailEnd/>
          </a:ln>
        </p:spPr>
      </p:pic>
      <p:graphicFrame>
        <p:nvGraphicFramePr>
          <p:cNvPr id="4" name="Object 3"/>
          <p:cNvGraphicFramePr>
            <a:graphicFrameLocks noChangeAspect="1"/>
          </p:cNvGraphicFramePr>
          <p:nvPr>
            <p:extLst>
              <p:ext uri="{D42A27DB-BD31-4B8C-83A1-F6EECF244321}">
                <p14:modId xmlns:p14="http://schemas.microsoft.com/office/powerpoint/2010/main" val="3541475754"/>
              </p:ext>
            </p:extLst>
          </p:nvPr>
        </p:nvGraphicFramePr>
        <p:xfrm>
          <a:off x="3579813" y="2381250"/>
          <a:ext cx="4953000" cy="723900"/>
        </p:xfrm>
        <a:graphic>
          <a:graphicData uri="http://schemas.openxmlformats.org/presentationml/2006/ole">
            <mc:AlternateContent xmlns:mc="http://schemas.openxmlformats.org/markup-compatibility/2006">
              <mc:Choice xmlns:v="urn:schemas-microsoft-com:vml" Requires="v">
                <p:oleObj spid="_x0000_s91140" name="Equation" r:id="rId4" imgW="4952880" imgH="723600" progId="Equation.DSMT4">
                  <p:embed/>
                </p:oleObj>
              </mc:Choice>
              <mc:Fallback>
                <p:oleObj name="Equation" r:id="rId4" imgW="4952880" imgH="7236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813" y="2381250"/>
                        <a:ext cx="49530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53484" y="3274688"/>
            <a:ext cx="11478322" cy="1200329"/>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There exist also values of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 where the amplitude of standing wave is maximum for all </a:t>
            </a:r>
            <a:r>
              <a:rPr lang="en-US" sz="2400" i="1" dirty="0">
                <a:latin typeface="Times New Roman" panose="02020603050405020304" pitchFamily="18" charset="0"/>
                <a:cs typeface="Times New Roman" panose="02020603050405020304" pitchFamily="18" charset="0"/>
              </a:rPr>
              <a:t>t. </a:t>
            </a:r>
            <a:r>
              <a:rPr lang="en-US" sz="2400" dirty="0">
                <a:latin typeface="Times New Roman" panose="02020603050405020304" pitchFamily="18" charset="0"/>
                <a:cs typeface="Times New Roman" panose="02020603050405020304" pitchFamily="18" charset="0"/>
              </a:rPr>
              <a:t>these values occur whenever:</a:t>
            </a:r>
          </a:p>
        </p:txBody>
      </p:sp>
      <p:graphicFrame>
        <p:nvGraphicFramePr>
          <p:cNvPr id="7" name="Object 6"/>
          <p:cNvGraphicFramePr>
            <a:graphicFrameLocks noChangeAspect="1"/>
          </p:cNvGraphicFramePr>
          <p:nvPr>
            <p:extLst>
              <p:ext uri="{D42A27DB-BD31-4B8C-83A1-F6EECF244321}">
                <p14:modId xmlns:p14="http://schemas.microsoft.com/office/powerpoint/2010/main" val="1326117375"/>
              </p:ext>
            </p:extLst>
          </p:nvPr>
        </p:nvGraphicFramePr>
        <p:xfrm>
          <a:off x="4597400" y="4602163"/>
          <a:ext cx="5257800" cy="1549400"/>
        </p:xfrm>
        <a:graphic>
          <a:graphicData uri="http://schemas.openxmlformats.org/presentationml/2006/ole">
            <mc:AlternateContent xmlns:mc="http://schemas.openxmlformats.org/markup-compatibility/2006">
              <mc:Choice xmlns:v="urn:schemas-microsoft-com:vml" Requires="v">
                <p:oleObj spid="_x0000_s91141" name="Equation" r:id="rId6" imgW="5257800" imgH="1549080" progId="Equation.DSMT4">
                  <p:embed/>
                </p:oleObj>
              </mc:Choice>
              <mc:Fallback>
                <p:oleObj name="Equation" r:id="rId6" imgW="5257800" imgH="1549080" progId="Equation.DSMT4">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7400" y="4602163"/>
                        <a:ext cx="5257800" cy="154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cstate="print"/>
          <a:srcRect/>
          <a:stretch>
            <a:fillRect/>
          </a:stretch>
        </p:blipFill>
        <p:spPr bwMode="auto">
          <a:xfrm>
            <a:off x="306929" y="22306"/>
            <a:ext cx="3640603" cy="2275377"/>
          </a:xfrm>
          <a:prstGeom prst="rect">
            <a:avLst/>
          </a:prstGeom>
          <a:noFill/>
          <a:ln w="9525">
            <a:noFill/>
            <a:miter lim="800000"/>
            <a:headEnd/>
            <a:tailEnd/>
          </a:ln>
          <a:effectLst/>
        </p:spPr>
      </p:pic>
      <p:pic>
        <p:nvPicPr>
          <p:cNvPr id="219139" name="Picture 3"/>
          <p:cNvPicPr>
            <a:picLocks noChangeAspect="1" noChangeArrowheads="1"/>
          </p:cNvPicPr>
          <p:nvPr/>
        </p:nvPicPr>
        <p:blipFill>
          <a:blip r:embed="rId4" cstate="print"/>
          <a:srcRect/>
          <a:stretch>
            <a:fillRect/>
          </a:stretch>
        </p:blipFill>
        <p:spPr bwMode="auto">
          <a:xfrm>
            <a:off x="4031437" y="48790"/>
            <a:ext cx="3562544" cy="2226590"/>
          </a:xfrm>
          <a:prstGeom prst="rect">
            <a:avLst/>
          </a:prstGeom>
          <a:noFill/>
          <a:ln w="9525">
            <a:noFill/>
            <a:miter lim="800000"/>
            <a:headEnd/>
            <a:tailEnd/>
          </a:ln>
          <a:effectLst/>
        </p:spPr>
      </p:pic>
      <p:pic>
        <p:nvPicPr>
          <p:cNvPr id="219140" name="Picture 4"/>
          <p:cNvPicPr>
            <a:picLocks noChangeAspect="1" noChangeArrowheads="1"/>
          </p:cNvPicPr>
          <p:nvPr/>
        </p:nvPicPr>
        <p:blipFill>
          <a:blip r:embed="rId5" cstate="print"/>
          <a:srcRect/>
          <a:stretch>
            <a:fillRect/>
          </a:stretch>
        </p:blipFill>
        <p:spPr bwMode="auto">
          <a:xfrm>
            <a:off x="7945516" y="59942"/>
            <a:ext cx="3495636" cy="2184773"/>
          </a:xfrm>
          <a:prstGeom prst="rect">
            <a:avLst/>
          </a:prstGeom>
          <a:noFill/>
          <a:ln w="9525">
            <a:noFill/>
            <a:miter lim="800000"/>
            <a:headEnd/>
            <a:tailEnd/>
          </a:ln>
          <a:effectLst/>
        </p:spPr>
      </p:pic>
      <p:pic>
        <p:nvPicPr>
          <p:cNvPr id="219141" name="Picture 5"/>
          <p:cNvPicPr>
            <a:picLocks noChangeAspect="1" noChangeArrowheads="1"/>
          </p:cNvPicPr>
          <p:nvPr/>
        </p:nvPicPr>
        <p:blipFill>
          <a:blip r:embed="rId6" cstate="print"/>
          <a:srcRect/>
          <a:stretch>
            <a:fillRect/>
          </a:stretch>
        </p:blipFill>
        <p:spPr bwMode="auto">
          <a:xfrm>
            <a:off x="340383" y="2357096"/>
            <a:ext cx="3561699" cy="2226062"/>
          </a:xfrm>
          <a:prstGeom prst="rect">
            <a:avLst/>
          </a:prstGeom>
          <a:noFill/>
          <a:ln w="9525">
            <a:noFill/>
            <a:miter lim="800000"/>
            <a:headEnd/>
            <a:tailEnd/>
          </a:ln>
          <a:effectLst/>
        </p:spPr>
      </p:pic>
      <p:sp>
        <p:nvSpPr>
          <p:cNvPr id="6" name="Rectangle 5"/>
          <p:cNvSpPr/>
          <p:nvPr/>
        </p:nvSpPr>
        <p:spPr>
          <a:xfrm>
            <a:off x="5971607" y="3244334"/>
            <a:ext cx="248786" cy="369332"/>
          </a:xfrm>
          <a:prstGeom prst="rect">
            <a:avLst/>
          </a:prstGeom>
        </p:spPr>
        <p:txBody>
          <a:bodyPr wrap="none">
            <a:spAutoFit/>
          </a:bodyPr>
          <a:lstStyle/>
          <a:p>
            <a:r>
              <a:rPr lang="en-US" dirty="0"/>
              <a:t> </a:t>
            </a:r>
          </a:p>
        </p:txBody>
      </p:sp>
      <p:pic>
        <p:nvPicPr>
          <p:cNvPr id="219142" name="Picture 6"/>
          <p:cNvPicPr>
            <a:picLocks noChangeAspect="1" noChangeArrowheads="1"/>
          </p:cNvPicPr>
          <p:nvPr/>
        </p:nvPicPr>
        <p:blipFill>
          <a:blip r:embed="rId7" cstate="print"/>
          <a:srcRect/>
          <a:stretch>
            <a:fillRect/>
          </a:stretch>
        </p:blipFill>
        <p:spPr bwMode="auto">
          <a:xfrm>
            <a:off x="4020286" y="2379392"/>
            <a:ext cx="3540241" cy="2212651"/>
          </a:xfrm>
          <a:prstGeom prst="rect">
            <a:avLst/>
          </a:prstGeom>
          <a:noFill/>
          <a:ln w="9525">
            <a:noFill/>
            <a:miter lim="800000"/>
            <a:headEnd/>
            <a:tailEnd/>
          </a:ln>
          <a:effectLst/>
        </p:spPr>
      </p:pic>
      <p:pic>
        <p:nvPicPr>
          <p:cNvPr id="219143" name="Picture 7"/>
          <p:cNvPicPr>
            <a:picLocks noChangeAspect="1" noChangeArrowheads="1"/>
          </p:cNvPicPr>
          <p:nvPr/>
        </p:nvPicPr>
        <p:blipFill>
          <a:blip r:embed="rId8" cstate="print"/>
          <a:srcRect/>
          <a:stretch>
            <a:fillRect/>
          </a:stretch>
        </p:blipFill>
        <p:spPr bwMode="auto">
          <a:xfrm flipV="1">
            <a:off x="7923213" y="2320320"/>
            <a:ext cx="3573694" cy="2233559"/>
          </a:xfrm>
          <a:prstGeom prst="rect">
            <a:avLst/>
          </a:prstGeom>
          <a:noFill/>
          <a:ln w="9525">
            <a:noFill/>
            <a:miter lim="800000"/>
            <a:headEnd/>
            <a:tailEnd/>
          </a:ln>
          <a:effectLst/>
        </p:spPr>
      </p:pic>
      <p:pic>
        <p:nvPicPr>
          <p:cNvPr id="219144" name="Picture 8"/>
          <p:cNvPicPr>
            <a:picLocks noChangeAspect="1" noChangeArrowheads="1"/>
          </p:cNvPicPr>
          <p:nvPr/>
        </p:nvPicPr>
        <p:blipFill>
          <a:blip r:embed="rId9" cstate="print"/>
          <a:srcRect/>
          <a:stretch>
            <a:fillRect/>
          </a:stretch>
        </p:blipFill>
        <p:spPr bwMode="auto">
          <a:xfrm>
            <a:off x="318078" y="4631409"/>
            <a:ext cx="3562546" cy="2226591"/>
          </a:xfrm>
          <a:prstGeom prst="rect">
            <a:avLst/>
          </a:prstGeom>
          <a:noFill/>
          <a:ln w="9525">
            <a:noFill/>
            <a:miter lim="800000"/>
            <a:headEnd/>
            <a:tailEnd/>
          </a:ln>
          <a:effectLst/>
        </p:spPr>
      </p:pic>
      <p:pic>
        <p:nvPicPr>
          <p:cNvPr id="219146" name="Picture 10"/>
          <p:cNvPicPr>
            <a:picLocks noChangeAspect="1" noChangeArrowheads="1"/>
          </p:cNvPicPr>
          <p:nvPr/>
        </p:nvPicPr>
        <p:blipFill>
          <a:blip r:embed="rId10" cstate="print"/>
          <a:srcRect/>
          <a:stretch>
            <a:fillRect/>
          </a:stretch>
        </p:blipFill>
        <p:spPr bwMode="auto">
          <a:xfrm>
            <a:off x="7978969" y="4631411"/>
            <a:ext cx="3562543" cy="2226589"/>
          </a:xfrm>
          <a:prstGeom prst="rect">
            <a:avLst/>
          </a:prstGeom>
          <a:noFill/>
          <a:ln w="9525">
            <a:noFill/>
            <a:miter lim="800000"/>
            <a:headEnd/>
            <a:tailEnd/>
          </a:ln>
          <a:effectLst/>
        </p:spPr>
      </p:pic>
      <p:pic>
        <p:nvPicPr>
          <p:cNvPr id="219148" name="Picture 12"/>
          <p:cNvPicPr>
            <a:picLocks noChangeAspect="1" noChangeArrowheads="1"/>
          </p:cNvPicPr>
          <p:nvPr/>
        </p:nvPicPr>
        <p:blipFill>
          <a:blip r:embed="rId11" cstate="print"/>
          <a:srcRect/>
          <a:stretch>
            <a:fillRect/>
          </a:stretch>
        </p:blipFill>
        <p:spPr bwMode="auto">
          <a:xfrm>
            <a:off x="3986835" y="4609634"/>
            <a:ext cx="3561700" cy="2226062"/>
          </a:xfrm>
          <a:prstGeom prst="rect">
            <a:avLst/>
          </a:prstGeom>
          <a:noFill/>
          <a:ln w="9525">
            <a:noFill/>
            <a:miter lim="800000"/>
            <a:headEnd/>
            <a:tailEnd/>
          </a:ln>
          <a:effectLst/>
        </p:spPr>
      </p:pic>
      <p:graphicFrame>
        <p:nvGraphicFramePr>
          <p:cNvPr id="14" name="Object 13"/>
          <p:cNvGraphicFramePr>
            <a:graphicFrameLocks noChangeAspect="1"/>
          </p:cNvGraphicFramePr>
          <p:nvPr/>
        </p:nvGraphicFramePr>
        <p:xfrm>
          <a:off x="810632" y="204285"/>
          <a:ext cx="1701800" cy="419100"/>
        </p:xfrm>
        <a:graphic>
          <a:graphicData uri="http://schemas.openxmlformats.org/presentationml/2006/ole">
            <mc:AlternateContent xmlns:mc="http://schemas.openxmlformats.org/markup-compatibility/2006">
              <mc:Choice xmlns:v="urn:schemas-microsoft-com:vml" Requires="v">
                <p:oleObj spid="_x0000_s92164" name="Equation" r:id="rId12" imgW="1701800" imgH="419100" progId="Equation.DSMT4">
                  <p:embed/>
                </p:oleObj>
              </mc:Choice>
              <mc:Fallback>
                <p:oleObj name="Equation" r:id="rId12" imgW="1701800" imgH="419100" progId="Equation.DSMT4">
                  <p:embed/>
                  <p:pic>
                    <p:nvPicPr>
                      <p:cNvPr id="14"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0632" y="204285"/>
                        <a:ext cx="17018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9150" name="Object 14"/>
          <p:cNvGraphicFramePr>
            <a:graphicFrameLocks noChangeAspect="1"/>
          </p:cNvGraphicFramePr>
          <p:nvPr/>
        </p:nvGraphicFramePr>
        <p:xfrm>
          <a:off x="854075" y="1625600"/>
          <a:ext cx="1714500" cy="419100"/>
        </p:xfrm>
        <a:graphic>
          <a:graphicData uri="http://schemas.openxmlformats.org/presentationml/2006/ole">
            <mc:AlternateContent xmlns:mc="http://schemas.openxmlformats.org/markup-compatibility/2006">
              <mc:Choice xmlns:v="urn:schemas-microsoft-com:vml" Requires="v">
                <p:oleObj spid="_x0000_s92165" name="Equation" r:id="rId14" imgW="1714500" imgH="419100" progId="Equation.DSMT4">
                  <p:embed/>
                </p:oleObj>
              </mc:Choice>
              <mc:Fallback>
                <p:oleObj name="Equation" r:id="rId14" imgW="1714500" imgH="419100" progId="Equation.DSMT4">
                  <p:embed/>
                  <p:pic>
                    <p:nvPicPr>
                      <p:cNvPr id="219150"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4075" y="1625600"/>
                        <a:ext cx="17145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Slide Number Placeholder 14"/>
          <p:cNvSpPr>
            <a:spLocks noGrp="1"/>
          </p:cNvSpPr>
          <p:nvPr>
            <p:ph type="sldNum" sz="quarter" idx="12"/>
          </p:nvPr>
        </p:nvSpPr>
        <p:spPr/>
        <p:txBody>
          <a:bodyPr/>
          <a:lstStyle/>
          <a:p>
            <a:fld id="{8AC7B609-6235-4DF7-8376-3B4225D7EDEF}" type="slidenum">
              <a:rPr lang="en-US" smtClean="0"/>
              <a:pPr/>
              <a:t>126</a:t>
            </a:fld>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2274"/>
            <a:ext cx="12192000" cy="461665"/>
          </a:xfrm>
          <a:prstGeom prst="rect">
            <a:avLst/>
          </a:prstGeom>
        </p:spPr>
        <p:txBody>
          <a:bodyPr wrap="square">
            <a:spAutoFit/>
          </a:bodyPr>
          <a:lstStyle/>
          <a:p>
            <a:r>
              <a:rPr lang="en-US" sz="2400" dirty="0">
                <a:latin typeface="Times New Roman" pitchFamily="18" charset="0"/>
                <a:cs typeface="Times New Roman" pitchFamily="18" charset="0"/>
              </a:rPr>
              <a:t>two waves with the same amplitude but differing in frequency and wave number be represented </a:t>
            </a:r>
          </a:p>
        </p:txBody>
      </p:sp>
      <p:pic>
        <p:nvPicPr>
          <p:cNvPr id="220162" name="Picture 2"/>
          <p:cNvPicPr>
            <a:picLocks noChangeAspect="1" noChangeArrowheads="1"/>
          </p:cNvPicPr>
          <p:nvPr/>
        </p:nvPicPr>
        <p:blipFill>
          <a:blip r:embed="rId2" cstate="print"/>
          <a:srcRect/>
          <a:stretch>
            <a:fillRect/>
          </a:stretch>
        </p:blipFill>
        <p:spPr bwMode="auto">
          <a:xfrm>
            <a:off x="4348716" y="874995"/>
            <a:ext cx="3334474" cy="1137253"/>
          </a:xfrm>
          <a:prstGeom prst="rect">
            <a:avLst/>
          </a:prstGeom>
          <a:noFill/>
          <a:ln w="9525">
            <a:noFill/>
            <a:miter lim="800000"/>
            <a:headEnd/>
            <a:tailEnd/>
          </a:ln>
        </p:spPr>
      </p:pic>
      <p:pic>
        <p:nvPicPr>
          <p:cNvPr id="220163" name="Picture 3"/>
          <p:cNvPicPr>
            <a:picLocks noChangeAspect="1" noChangeArrowheads="1"/>
          </p:cNvPicPr>
          <p:nvPr/>
        </p:nvPicPr>
        <p:blipFill>
          <a:blip r:embed="rId3" cstate="print"/>
          <a:srcRect/>
          <a:stretch>
            <a:fillRect/>
          </a:stretch>
        </p:blipFill>
        <p:spPr bwMode="auto">
          <a:xfrm>
            <a:off x="1112079" y="2115099"/>
            <a:ext cx="9488581" cy="1023104"/>
          </a:xfrm>
          <a:prstGeom prst="rect">
            <a:avLst/>
          </a:prstGeom>
          <a:noFill/>
          <a:ln w="9525">
            <a:noFill/>
            <a:miter lim="800000"/>
            <a:headEnd/>
            <a:tailEnd/>
          </a:ln>
        </p:spPr>
      </p:pic>
      <p:pic>
        <p:nvPicPr>
          <p:cNvPr id="220164" name="Picture 4"/>
          <p:cNvPicPr>
            <a:picLocks noChangeAspect="1" noChangeArrowheads="1"/>
          </p:cNvPicPr>
          <p:nvPr/>
        </p:nvPicPr>
        <p:blipFill>
          <a:blip r:embed="rId4" cstate="print"/>
          <a:srcRect/>
          <a:stretch>
            <a:fillRect/>
          </a:stretch>
        </p:blipFill>
        <p:spPr bwMode="auto">
          <a:xfrm>
            <a:off x="3032836" y="3175232"/>
            <a:ext cx="5747975" cy="368276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AC7B609-6235-4DF7-8376-3B4225D7EDEF}" type="slidenum">
              <a:rPr lang="en-US" smtClean="0"/>
              <a:pPr/>
              <a:t>127</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607" y="3244334"/>
            <a:ext cx="248786" cy="369332"/>
          </a:xfrm>
          <a:prstGeom prst="rect">
            <a:avLst/>
          </a:prstGeom>
        </p:spPr>
        <p:txBody>
          <a:bodyPr wrap="none">
            <a:spAutoFit/>
          </a:bodyPr>
          <a:lstStyle/>
          <a:p>
            <a:r>
              <a:rPr lang="en-US" dirty="0"/>
              <a:t> </a:t>
            </a:r>
          </a:p>
        </p:txBody>
      </p:sp>
      <p:sp>
        <p:nvSpPr>
          <p:cNvPr id="4" name="Rectangle 3"/>
          <p:cNvSpPr/>
          <p:nvPr/>
        </p:nvSpPr>
        <p:spPr>
          <a:xfrm>
            <a:off x="5971607" y="3244334"/>
            <a:ext cx="248786" cy="369332"/>
          </a:xfrm>
          <a:prstGeom prst="rect">
            <a:avLst/>
          </a:prstGeom>
        </p:spPr>
        <p:txBody>
          <a:bodyPr wrap="none">
            <a:spAutoFit/>
          </a:bodyPr>
          <a:lstStyle/>
          <a:p>
            <a:r>
              <a:rPr lang="en-US" dirty="0"/>
              <a:t> </a:t>
            </a:r>
          </a:p>
        </p:txBody>
      </p:sp>
      <p:sp>
        <p:nvSpPr>
          <p:cNvPr id="5" name="Slide Number Placeholder 4"/>
          <p:cNvSpPr>
            <a:spLocks noGrp="1"/>
          </p:cNvSpPr>
          <p:nvPr>
            <p:ph type="sldNum" sz="quarter" idx="12"/>
          </p:nvPr>
        </p:nvSpPr>
        <p:spPr/>
        <p:txBody>
          <a:bodyPr/>
          <a:lstStyle/>
          <a:p>
            <a:fld id="{8AC7B609-6235-4DF7-8376-3B4225D7EDEF}" type="slidenum">
              <a:rPr lang="en-US" smtClean="0"/>
              <a:pPr/>
              <a:t>128</a:t>
            </a:fld>
            <a:endParaRPr lang="en-US"/>
          </a:p>
        </p:txBody>
      </p:sp>
      <p:grpSp>
        <p:nvGrpSpPr>
          <p:cNvPr id="10" name="Group 9">
            <a:extLst>
              <a:ext uri="{FF2B5EF4-FFF2-40B4-BE49-F238E27FC236}">
                <a16:creationId xmlns:a16="http://schemas.microsoft.com/office/drawing/2014/main" id="{FDD9CF96-7894-4F96-A101-8FE30EAF2A1B}"/>
              </a:ext>
            </a:extLst>
          </p:cNvPr>
          <p:cNvGrpSpPr/>
          <p:nvPr/>
        </p:nvGrpSpPr>
        <p:grpSpPr>
          <a:xfrm>
            <a:off x="139534" y="-58069"/>
            <a:ext cx="2989148" cy="579967"/>
            <a:chOff x="139534" y="-58069"/>
            <a:chExt cx="2989148" cy="579967"/>
          </a:xfrm>
        </p:grpSpPr>
        <p:pic>
          <p:nvPicPr>
            <p:cNvPr id="7" name="Picture 2">
              <a:extLst>
                <a:ext uri="{FF2B5EF4-FFF2-40B4-BE49-F238E27FC236}">
                  <a16:creationId xmlns:a16="http://schemas.microsoft.com/office/drawing/2014/main" id="{B9FB80E7-081A-4AA8-9940-99DAA435CD2A}"/>
                </a:ext>
              </a:extLst>
            </p:cNvPr>
            <p:cNvPicPr>
              <a:picLocks noChangeAspect="1" noChangeArrowheads="1"/>
            </p:cNvPicPr>
            <p:nvPr/>
          </p:nvPicPr>
          <p:blipFill rotWithShape="1">
            <a:blip r:embed="rId2" cstate="print"/>
            <a:srcRect b="53312"/>
            <a:stretch/>
          </p:blipFill>
          <p:spPr bwMode="auto">
            <a:xfrm>
              <a:off x="139534" y="69671"/>
              <a:ext cx="2263007" cy="360349"/>
            </a:xfrm>
            <a:prstGeom prst="rect">
              <a:avLst/>
            </a:prstGeom>
            <a:noFill/>
            <a:ln w="9525">
              <a:noFill/>
              <a:miter lim="800000"/>
              <a:headEnd/>
              <a:tailEnd/>
            </a:ln>
          </p:spPr>
        </p:pic>
        <p:sp>
          <p:nvSpPr>
            <p:cNvPr id="3" name="TextBox 2">
              <a:extLst>
                <a:ext uri="{FF2B5EF4-FFF2-40B4-BE49-F238E27FC236}">
                  <a16:creationId xmlns:a16="http://schemas.microsoft.com/office/drawing/2014/main" id="{5AE30CE0-C079-498B-99DA-D6E4711697B7}"/>
                </a:ext>
              </a:extLst>
            </p:cNvPr>
            <p:cNvSpPr txBox="1"/>
            <p:nvPr/>
          </p:nvSpPr>
          <p:spPr>
            <a:xfrm>
              <a:off x="2115670" y="-58069"/>
              <a:ext cx="1013012" cy="579967"/>
            </a:xfrm>
            <a:prstGeom prst="rect">
              <a:avLst/>
            </a:prstGeom>
            <a:noFill/>
          </p:spPr>
          <p:txBody>
            <a:bodyPr wrap="square" rtlCol="0">
              <a:spAutoFit/>
            </a:bodyPr>
            <a:lstStyle/>
            <a:p>
              <a:pPr algn="just" rtl="1">
                <a:lnSpc>
                  <a:spcPct val="150000"/>
                </a:lnSpc>
              </a:pPr>
              <a:r>
                <a:rPr lang="en-US" sz="2400" dirty="0">
                  <a:solidFill>
                    <a:srgbClr val="1228FA"/>
                  </a:solidFill>
                  <a:latin typeface="Times New Roman" panose="02020603050405020304" pitchFamily="18" charset="0"/>
                  <a:cs typeface="Times New Roman" panose="02020603050405020304" pitchFamily="18" charset="0"/>
                </a:rPr>
                <a:t>Blue</a:t>
              </a:r>
            </a:p>
          </p:txBody>
        </p:sp>
      </p:grpSp>
      <p:grpSp>
        <p:nvGrpSpPr>
          <p:cNvPr id="9" name="Group 8">
            <a:extLst>
              <a:ext uri="{FF2B5EF4-FFF2-40B4-BE49-F238E27FC236}">
                <a16:creationId xmlns:a16="http://schemas.microsoft.com/office/drawing/2014/main" id="{ED6EDB5C-28BA-44F3-AF4D-D6452C4F319D}"/>
              </a:ext>
            </a:extLst>
          </p:cNvPr>
          <p:cNvGrpSpPr/>
          <p:nvPr/>
        </p:nvGrpSpPr>
        <p:grpSpPr>
          <a:xfrm>
            <a:off x="3460376" y="-49715"/>
            <a:ext cx="2985244" cy="579967"/>
            <a:chOff x="3460376" y="-49715"/>
            <a:chExt cx="2985244" cy="579967"/>
          </a:xfrm>
        </p:grpSpPr>
        <p:pic>
          <p:nvPicPr>
            <p:cNvPr id="6" name="Picture 2">
              <a:extLst>
                <a:ext uri="{FF2B5EF4-FFF2-40B4-BE49-F238E27FC236}">
                  <a16:creationId xmlns:a16="http://schemas.microsoft.com/office/drawing/2014/main" id="{43AC2D2D-47BB-4991-A8C6-022DD1328996}"/>
                </a:ext>
              </a:extLst>
            </p:cNvPr>
            <p:cNvPicPr>
              <a:picLocks noChangeAspect="1" noChangeArrowheads="1"/>
            </p:cNvPicPr>
            <p:nvPr/>
          </p:nvPicPr>
          <p:blipFill rotWithShape="1">
            <a:blip r:embed="rId2" cstate="print"/>
            <a:srcRect t="51640"/>
            <a:stretch/>
          </p:blipFill>
          <p:spPr bwMode="auto">
            <a:xfrm>
              <a:off x="3460376" y="137253"/>
              <a:ext cx="2250141" cy="371130"/>
            </a:xfrm>
            <a:prstGeom prst="rect">
              <a:avLst/>
            </a:prstGeom>
            <a:noFill/>
            <a:ln w="9525">
              <a:noFill/>
              <a:miter lim="800000"/>
              <a:headEnd/>
              <a:tailEnd/>
            </a:ln>
          </p:spPr>
        </p:pic>
        <p:sp>
          <p:nvSpPr>
            <p:cNvPr id="8" name="TextBox 7">
              <a:extLst>
                <a:ext uri="{FF2B5EF4-FFF2-40B4-BE49-F238E27FC236}">
                  <a16:creationId xmlns:a16="http://schemas.microsoft.com/office/drawing/2014/main" id="{3DDED7F2-79A9-4F15-9514-A82B038EC1E1}"/>
                </a:ext>
              </a:extLst>
            </p:cNvPr>
            <p:cNvSpPr txBox="1"/>
            <p:nvPr/>
          </p:nvSpPr>
          <p:spPr>
            <a:xfrm>
              <a:off x="5549149" y="-49715"/>
              <a:ext cx="896471"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Red</a:t>
              </a:r>
            </a:p>
          </p:txBody>
        </p:sp>
      </p:grpSp>
      <p:grpSp>
        <p:nvGrpSpPr>
          <p:cNvPr id="13" name="Group 12">
            <a:extLst>
              <a:ext uri="{FF2B5EF4-FFF2-40B4-BE49-F238E27FC236}">
                <a16:creationId xmlns:a16="http://schemas.microsoft.com/office/drawing/2014/main" id="{6F2EC0CE-79CF-48DA-B41B-349DAEB7A16C}"/>
              </a:ext>
            </a:extLst>
          </p:cNvPr>
          <p:cNvGrpSpPr/>
          <p:nvPr/>
        </p:nvGrpSpPr>
        <p:grpSpPr>
          <a:xfrm>
            <a:off x="6774211" y="-53789"/>
            <a:ext cx="4935770" cy="631604"/>
            <a:chOff x="6774211" y="-53789"/>
            <a:chExt cx="4935770" cy="631604"/>
          </a:xfrm>
        </p:grpSpPr>
        <p:pic>
          <p:nvPicPr>
            <p:cNvPr id="12" name="Picture 4">
              <a:extLst>
                <a:ext uri="{FF2B5EF4-FFF2-40B4-BE49-F238E27FC236}">
                  <a16:creationId xmlns:a16="http://schemas.microsoft.com/office/drawing/2014/main" id="{223FABE5-52E5-478A-B794-DCBCA5276EE4}"/>
                </a:ext>
              </a:extLst>
            </p:cNvPr>
            <p:cNvPicPr>
              <a:picLocks noChangeAspect="1" noChangeArrowheads="1"/>
            </p:cNvPicPr>
            <p:nvPr/>
          </p:nvPicPr>
          <p:blipFill rotWithShape="1">
            <a:blip r:embed="rId3" cstate="print"/>
            <a:srcRect t="80526"/>
            <a:stretch/>
          </p:blipFill>
          <p:spPr bwMode="auto">
            <a:xfrm>
              <a:off x="6774211" y="69671"/>
              <a:ext cx="4072634" cy="508144"/>
            </a:xfrm>
            <a:prstGeom prst="rect">
              <a:avLst/>
            </a:prstGeom>
            <a:noFill/>
            <a:ln w="9525">
              <a:noFill/>
              <a:miter lim="800000"/>
              <a:headEnd/>
              <a:tailEnd/>
            </a:ln>
          </p:spPr>
        </p:pic>
        <p:sp>
          <p:nvSpPr>
            <p:cNvPr id="11" name="TextBox 10">
              <a:extLst>
                <a:ext uri="{FF2B5EF4-FFF2-40B4-BE49-F238E27FC236}">
                  <a16:creationId xmlns:a16="http://schemas.microsoft.com/office/drawing/2014/main" id="{EB9B5069-F992-4AF8-9F25-FAE3493F9E8E}"/>
                </a:ext>
              </a:extLst>
            </p:cNvPr>
            <p:cNvSpPr txBox="1"/>
            <p:nvPr/>
          </p:nvSpPr>
          <p:spPr>
            <a:xfrm>
              <a:off x="10773506" y="-53789"/>
              <a:ext cx="936475" cy="579967"/>
            </a:xfrm>
            <a:prstGeom prst="rect">
              <a:avLst/>
            </a:prstGeom>
            <a:noFill/>
          </p:spPr>
          <p:txBody>
            <a:bodyPr wrap="none" rtlCol="0">
              <a:spAutoFit/>
            </a:bodyPr>
            <a:lstStyle/>
            <a:p>
              <a:pPr algn="just" rtl="1">
                <a:lnSpc>
                  <a:spcPct val="150000"/>
                </a:lnSpc>
              </a:pPr>
              <a:r>
                <a:rPr lang="en-US" sz="2400" dirty="0">
                  <a:solidFill>
                    <a:srgbClr val="38CD03"/>
                  </a:solidFill>
                  <a:latin typeface="Times New Roman" panose="02020603050405020304" pitchFamily="18" charset="0"/>
                  <a:cs typeface="Times New Roman" panose="02020603050405020304" pitchFamily="18" charset="0"/>
                </a:rPr>
                <a:t>Green</a:t>
              </a:r>
            </a:p>
          </p:txBody>
        </p:sp>
      </p:grpSp>
      <p:sp>
        <p:nvSpPr>
          <p:cNvPr id="14" name="Rectangle 13">
            <a:extLst>
              <a:ext uri="{FF2B5EF4-FFF2-40B4-BE49-F238E27FC236}">
                <a16:creationId xmlns:a16="http://schemas.microsoft.com/office/drawing/2014/main" id="{BC089593-6AF1-4DE2-9D32-99265CC3AAB6}"/>
              </a:ext>
            </a:extLst>
          </p:cNvPr>
          <p:cNvSpPr/>
          <p:nvPr/>
        </p:nvSpPr>
        <p:spPr>
          <a:xfrm>
            <a:off x="5977217" y="3244334"/>
            <a:ext cx="237566" cy="369332"/>
          </a:xfrm>
          <a:prstGeom prst="rect">
            <a:avLst/>
          </a:prstGeom>
        </p:spPr>
        <p:txBody>
          <a:bodyPr wrap="none">
            <a:spAutoFit/>
          </a:bodyPr>
          <a:lstStyle/>
          <a:p>
            <a:r>
              <a:rPr lang="en-US" dirty="0">
                <a:latin typeface="Inherited"/>
              </a:rPr>
              <a:t> </a:t>
            </a:r>
            <a:endParaRPr lang="en-US" dirty="0"/>
          </a:p>
        </p:txBody>
      </p:sp>
      <p:pic>
        <p:nvPicPr>
          <p:cNvPr id="15" name="Picture 14">
            <a:extLst>
              <a:ext uri="{FF2B5EF4-FFF2-40B4-BE49-F238E27FC236}">
                <a16:creationId xmlns:a16="http://schemas.microsoft.com/office/drawing/2014/main" id="{D285A7D6-5F6D-4C75-9FC7-24892F2EC60A}"/>
              </a:ext>
            </a:extLst>
          </p:cNvPr>
          <p:cNvPicPr>
            <a:picLocks noChangeAspect="1"/>
          </p:cNvPicPr>
          <p:nvPr/>
        </p:nvPicPr>
        <p:blipFill>
          <a:blip r:embed="rId4"/>
          <a:stretch>
            <a:fillRect/>
          </a:stretch>
        </p:blipFill>
        <p:spPr>
          <a:xfrm>
            <a:off x="691271" y="764782"/>
            <a:ext cx="10809457" cy="6093217"/>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2" cstate="print"/>
          <a:srcRect/>
          <a:stretch>
            <a:fillRect/>
          </a:stretch>
        </p:blipFill>
        <p:spPr bwMode="auto">
          <a:xfrm>
            <a:off x="295834" y="878541"/>
            <a:ext cx="11645153" cy="5756979"/>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8AC7B609-6235-4DF7-8376-3B4225D7EDEF}" type="slidenum">
              <a:rPr lang="en-US" smtClean="0"/>
              <a:pPr/>
              <a:t>129</a:t>
            </a:fld>
            <a:endParaRPr lang="en-US"/>
          </a:p>
        </p:txBody>
      </p:sp>
      <p:grpSp>
        <p:nvGrpSpPr>
          <p:cNvPr id="4" name="Group 3">
            <a:extLst>
              <a:ext uri="{FF2B5EF4-FFF2-40B4-BE49-F238E27FC236}">
                <a16:creationId xmlns:a16="http://schemas.microsoft.com/office/drawing/2014/main" id="{8B48E6F6-933A-4657-9AB4-5275617B13E9}"/>
              </a:ext>
            </a:extLst>
          </p:cNvPr>
          <p:cNvGrpSpPr/>
          <p:nvPr/>
        </p:nvGrpSpPr>
        <p:grpSpPr>
          <a:xfrm>
            <a:off x="7799505" y="80686"/>
            <a:ext cx="4161488" cy="673422"/>
            <a:chOff x="7548493" y="-53789"/>
            <a:chExt cx="4161488" cy="673422"/>
          </a:xfrm>
        </p:grpSpPr>
        <p:pic>
          <p:nvPicPr>
            <p:cNvPr id="5" name="Picture 4">
              <a:extLst>
                <a:ext uri="{FF2B5EF4-FFF2-40B4-BE49-F238E27FC236}">
                  <a16:creationId xmlns:a16="http://schemas.microsoft.com/office/drawing/2014/main" id="{81185725-AB0E-41C4-BA37-0BABC67D1959}"/>
                </a:ext>
              </a:extLst>
            </p:cNvPr>
            <p:cNvPicPr>
              <a:picLocks noChangeAspect="1" noChangeArrowheads="1"/>
            </p:cNvPicPr>
            <p:nvPr/>
          </p:nvPicPr>
          <p:blipFill rotWithShape="1">
            <a:blip r:embed="rId3" cstate="print"/>
            <a:srcRect l="25170" t="80526"/>
            <a:stretch/>
          </p:blipFill>
          <p:spPr bwMode="auto">
            <a:xfrm>
              <a:off x="7548493" y="69671"/>
              <a:ext cx="3298351" cy="549962"/>
            </a:xfrm>
            <a:prstGeom prst="rect">
              <a:avLst/>
            </a:prstGeom>
            <a:noFill/>
            <a:ln w="9525">
              <a:noFill/>
              <a:miter lim="800000"/>
              <a:headEnd/>
              <a:tailEnd/>
            </a:ln>
          </p:spPr>
        </p:pic>
        <p:sp>
          <p:nvSpPr>
            <p:cNvPr id="6" name="TextBox 5">
              <a:extLst>
                <a:ext uri="{FF2B5EF4-FFF2-40B4-BE49-F238E27FC236}">
                  <a16:creationId xmlns:a16="http://schemas.microsoft.com/office/drawing/2014/main" id="{CA1762BB-8C04-4BCB-8387-0F86BE03658E}"/>
                </a:ext>
              </a:extLst>
            </p:cNvPr>
            <p:cNvSpPr txBox="1"/>
            <p:nvPr/>
          </p:nvSpPr>
          <p:spPr>
            <a:xfrm>
              <a:off x="10773506" y="-53789"/>
              <a:ext cx="936475" cy="579967"/>
            </a:xfrm>
            <a:prstGeom prst="rect">
              <a:avLst/>
            </a:prstGeom>
            <a:noFill/>
          </p:spPr>
          <p:txBody>
            <a:bodyPr wrap="none" rtlCol="0">
              <a:spAutoFit/>
            </a:bodyPr>
            <a:lstStyle/>
            <a:p>
              <a:pPr algn="just" rtl="1">
                <a:lnSpc>
                  <a:spcPct val="150000"/>
                </a:lnSpc>
              </a:pPr>
              <a:r>
                <a:rPr lang="en-US" sz="2400" dirty="0">
                  <a:solidFill>
                    <a:srgbClr val="38CD03"/>
                  </a:solidFill>
                  <a:latin typeface="Times New Roman" panose="02020603050405020304" pitchFamily="18" charset="0"/>
                  <a:cs typeface="Times New Roman" panose="02020603050405020304" pitchFamily="18" charset="0"/>
                </a:rPr>
                <a:t>Green</a:t>
              </a:r>
            </a:p>
          </p:txBody>
        </p:sp>
      </p:grpSp>
      <p:grpSp>
        <p:nvGrpSpPr>
          <p:cNvPr id="7" name="Group 6">
            <a:extLst>
              <a:ext uri="{FF2B5EF4-FFF2-40B4-BE49-F238E27FC236}">
                <a16:creationId xmlns:a16="http://schemas.microsoft.com/office/drawing/2014/main" id="{BB23B36C-4E93-46A1-8209-712A1A51AFF5}"/>
              </a:ext>
            </a:extLst>
          </p:cNvPr>
          <p:cNvGrpSpPr/>
          <p:nvPr/>
        </p:nvGrpSpPr>
        <p:grpSpPr>
          <a:xfrm>
            <a:off x="753034" y="65713"/>
            <a:ext cx="2614688" cy="703324"/>
            <a:chOff x="7620000" y="-125509"/>
            <a:chExt cx="2614688" cy="703324"/>
          </a:xfrm>
        </p:grpSpPr>
        <p:pic>
          <p:nvPicPr>
            <p:cNvPr id="8" name="Picture 4">
              <a:extLst>
                <a:ext uri="{FF2B5EF4-FFF2-40B4-BE49-F238E27FC236}">
                  <a16:creationId xmlns:a16="http://schemas.microsoft.com/office/drawing/2014/main" id="{A4A1DAFD-C648-4873-8D39-3269F29FC968}"/>
                </a:ext>
              </a:extLst>
            </p:cNvPr>
            <p:cNvPicPr>
              <a:picLocks noChangeAspect="1" noChangeArrowheads="1"/>
            </p:cNvPicPr>
            <p:nvPr/>
          </p:nvPicPr>
          <p:blipFill rotWithShape="1">
            <a:blip r:embed="rId3" cstate="print"/>
            <a:srcRect l="25170" t="80526" r="37189"/>
            <a:stretch/>
          </p:blipFill>
          <p:spPr bwMode="auto">
            <a:xfrm>
              <a:off x="7620000" y="10239"/>
              <a:ext cx="1712260" cy="567576"/>
            </a:xfrm>
            <a:prstGeom prst="rect">
              <a:avLst/>
            </a:prstGeom>
            <a:noFill/>
            <a:ln w="9525">
              <a:noFill/>
              <a:miter lim="800000"/>
              <a:headEnd/>
              <a:tailEnd/>
            </a:ln>
          </p:spPr>
        </p:pic>
        <p:sp>
          <p:nvSpPr>
            <p:cNvPr id="9" name="TextBox 8">
              <a:extLst>
                <a:ext uri="{FF2B5EF4-FFF2-40B4-BE49-F238E27FC236}">
                  <a16:creationId xmlns:a16="http://schemas.microsoft.com/office/drawing/2014/main" id="{66488C34-BEFE-4C6C-B8F7-B1E7B8353813}"/>
                </a:ext>
              </a:extLst>
            </p:cNvPr>
            <p:cNvSpPr txBox="1"/>
            <p:nvPr/>
          </p:nvSpPr>
          <p:spPr>
            <a:xfrm>
              <a:off x="9469735" y="-125509"/>
              <a:ext cx="764953" cy="579967"/>
            </a:xfrm>
            <a:prstGeom prst="rect">
              <a:avLst/>
            </a:prstGeom>
            <a:noFill/>
          </p:spPr>
          <p:txBody>
            <a:bodyPr wrap="none" rtlCol="0">
              <a:spAutoFit/>
            </a:bodyPr>
            <a:lstStyle/>
            <a:p>
              <a:pPr algn="just" rtl="1">
                <a:lnSpc>
                  <a:spcPct val="150000"/>
                </a:lnSpc>
              </a:pPr>
              <a:r>
                <a:rPr lang="en-US" sz="2400" dirty="0">
                  <a:solidFill>
                    <a:srgbClr val="1228FA"/>
                  </a:solidFill>
                  <a:latin typeface="Times New Roman" panose="02020603050405020304" pitchFamily="18" charset="0"/>
                  <a:cs typeface="Times New Roman" panose="02020603050405020304" pitchFamily="18" charset="0"/>
                </a:rPr>
                <a:t>Blue</a:t>
              </a:r>
            </a:p>
          </p:txBody>
        </p:sp>
      </p:grpSp>
      <p:grpSp>
        <p:nvGrpSpPr>
          <p:cNvPr id="13" name="Group 12">
            <a:extLst>
              <a:ext uri="{FF2B5EF4-FFF2-40B4-BE49-F238E27FC236}">
                <a16:creationId xmlns:a16="http://schemas.microsoft.com/office/drawing/2014/main" id="{A2B27D66-BBE3-46E8-B7CC-0F1F433D13F3}"/>
              </a:ext>
            </a:extLst>
          </p:cNvPr>
          <p:cNvGrpSpPr/>
          <p:nvPr/>
        </p:nvGrpSpPr>
        <p:grpSpPr>
          <a:xfrm>
            <a:off x="4231340" y="108657"/>
            <a:ext cx="2585992" cy="676429"/>
            <a:chOff x="8995748" y="-98614"/>
            <a:chExt cx="2585992" cy="676429"/>
          </a:xfrm>
        </p:grpSpPr>
        <p:pic>
          <p:nvPicPr>
            <p:cNvPr id="14" name="Picture 13">
              <a:extLst>
                <a:ext uri="{FF2B5EF4-FFF2-40B4-BE49-F238E27FC236}">
                  <a16:creationId xmlns:a16="http://schemas.microsoft.com/office/drawing/2014/main" id="{827100A4-8864-4495-848C-0867A51F7333}"/>
                </a:ext>
              </a:extLst>
            </p:cNvPr>
            <p:cNvPicPr>
              <a:picLocks noChangeAspect="1" noChangeArrowheads="1"/>
            </p:cNvPicPr>
            <p:nvPr/>
          </p:nvPicPr>
          <p:blipFill rotWithShape="1">
            <a:blip r:embed="rId3" cstate="print"/>
            <a:srcRect l="61372" t="80526"/>
            <a:stretch/>
          </p:blipFill>
          <p:spPr bwMode="auto">
            <a:xfrm>
              <a:off x="8995748" y="-20093"/>
              <a:ext cx="1851096" cy="597908"/>
            </a:xfrm>
            <a:prstGeom prst="rect">
              <a:avLst/>
            </a:prstGeom>
            <a:noFill/>
            <a:ln w="9525">
              <a:noFill/>
              <a:miter lim="800000"/>
              <a:headEnd/>
              <a:tailEnd/>
            </a:ln>
          </p:spPr>
        </p:pic>
        <p:sp>
          <p:nvSpPr>
            <p:cNvPr id="15" name="TextBox 14">
              <a:extLst>
                <a:ext uri="{FF2B5EF4-FFF2-40B4-BE49-F238E27FC236}">
                  <a16:creationId xmlns:a16="http://schemas.microsoft.com/office/drawing/2014/main" id="{88A680BF-2E86-4C1B-99B5-79939F25B08D}"/>
                </a:ext>
              </a:extLst>
            </p:cNvPr>
            <p:cNvSpPr txBox="1"/>
            <p:nvPr/>
          </p:nvSpPr>
          <p:spPr>
            <a:xfrm>
              <a:off x="10901746" y="-98614"/>
              <a:ext cx="679994" cy="579967"/>
            </a:xfrm>
            <a:prstGeom prst="rect">
              <a:avLst/>
            </a:prstGeom>
            <a:noFill/>
          </p:spPr>
          <p:txBody>
            <a:bodyPr wrap="non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Red</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20788" y="12807085"/>
            <a:ext cx="1510350"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42278" y="88335"/>
            <a:ext cx="10596282" cy="1226298"/>
          </a:xfrm>
          <a:prstGeom prst="rect">
            <a:avLst/>
          </a:prstGeom>
          <a:noFill/>
        </p:spPr>
        <p:txBody>
          <a:bodyPr wrap="squar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تعریف کانون آینه کروی</a:t>
            </a:r>
            <a:r>
              <a:rPr lang="fa-IR" sz="2400" dirty="0">
                <a:latin typeface="Times New Roman" panose="02020603050405020304" pitchFamily="18" charset="0"/>
                <a:cs typeface="Times New Roman" panose="02020603050405020304" pitchFamily="18" charset="0"/>
              </a:rPr>
              <a:t>: محل تصویر جسمی که در بینهایت قرار دارد یا محل جسمی که تصویر آن در بینهایت تشکیل می شود.</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425667431"/>
              </p:ext>
            </p:extLst>
          </p:nvPr>
        </p:nvGraphicFramePr>
        <p:xfrm>
          <a:off x="1277060" y="1153421"/>
          <a:ext cx="2057400" cy="863600"/>
        </p:xfrm>
        <a:graphic>
          <a:graphicData uri="http://schemas.openxmlformats.org/presentationml/2006/ole">
            <mc:AlternateContent xmlns:mc="http://schemas.openxmlformats.org/markup-compatibility/2006">
              <mc:Choice xmlns:v="urn:schemas-microsoft-com:vml" Requires="v">
                <p:oleObj spid="_x0000_s9222" name="Equation" r:id="rId3" imgW="2057400" imgH="863280" progId="Equation.DSMT4">
                  <p:embed/>
                </p:oleObj>
              </mc:Choice>
              <mc:Fallback>
                <p:oleObj name="Equation" r:id="rId3" imgW="2057400" imgH="863280" progId="Equation.DSMT4">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060" y="1153421"/>
                        <a:ext cx="20574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43" name="Object 3"/>
          <p:cNvGraphicFramePr>
            <a:graphicFrameLocks noChangeAspect="1"/>
          </p:cNvGraphicFramePr>
          <p:nvPr>
            <p:extLst>
              <p:ext uri="{D42A27DB-BD31-4B8C-83A1-F6EECF244321}">
                <p14:modId xmlns:p14="http://schemas.microsoft.com/office/powerpoint/2010/main" val="2192257849"/>
              </p:ext>
            </p:extLst>
          </p:nvPr>
        </p:nvGraphicFramePr>
        <p:xfrm>
          <a:off x="4777198" y="2175268"/>
          <a:ext cx="3187700" cy="723900"/>
        </p:xfrm>
        <a:graphic>
          <a:graphicData uri="http://schemas.openxmlformats.org/presentationml/2006/ole">
            <mc:AlternateContent xmlns:mc="http://schemas.openxmlformats.org/markup-compatibility/2006">
              <mc:Choice xmlns:v="urn:schemas-microsoft-com:vml" Requires="v">
                <p:oleObj spid="_x0000_s9223" name="Equation" r:id="rId5" imgW="3187440" imgH="723600" progId="Equation.DSMT4">
                  <p:embed/>
                </p:oleObj>
              </mc:Choice>
              <mc:Fallback>
                <p:oleObj name="Equation" r:id="rId5" imgW="3187440" imgH="723600" progId="Equation.DSMT4">
                  <p:embed/>
                  <p:pic>
                    <p:nvPicPr>
                      <p:cNvPr id="26624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198" y="2175268"/>
                        <a:ext cx="31877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1134319" y="3310360"/>
            <a:ext cx="1070658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آینه های کروی برای پرتوهای پیرامحوری به اندازه نصف شعاع خمیدگی آینه است.</a:t>
            </a:r>
            <a:endParaRPr lang="en-US" sz="24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1253061" y="4801860"/>
            <a:ext cx="4065185" cy="752635"/>
            <a:chOff x="4222270" y="4844890"/>
            <a:chExt cx="4065185" cy="752635"/>
          </a:xfrm>
        </p:grpSpPr>
        <p:graphicFrame>
          <p:nvGraphicFramePr>
            <p:cNvPr id="266244" name="Object 4"/>
            <p:cNvGraphicFramePr>
              <a:graphicFrameLocks noChangeAspect="1"/>
            </p:cNvGraphicFramePr>
            <p:nvPr>
              <p:extLst>
                <p:ext uri="{D42A27DB-BD31-4B8C-83A1-F6EECF244321}">
                  <p14:modId xmlns:p14="http://schemas.microsoft.com/office/powerpoint/2010/main" val="1902796572"/>
                </p:ext>
              </p:extLst>
            </p:nvPr>
          </p:nvGraphicFramePr>
          <p:xfrm>
            <a:off x="4222270" y="4860925"/>
            <a:ext cx="1397000" cy="736600"/>
          </p:xfrm>
          <a:graphic>
            <a:graphicData uri="http://schemas.openxmlformats.org/presentationml/2006/ole">
              <mc:AlternateContent xmlns:mc="http://schemas.openxmlformats.org/markup-compatibility/2006">
                <mc:Choice xmlns:v="urn:schemas-microsoft-com:vml" Requires="v">
                  <p:oleObj spid="_x0000_s9224" name="Equation" r:id="rId7" imgW="1396800" imgH="736560" progId="Equation.DSMT4">
                    <p:embed/>
                  </p:oleObj>
                </mc:Choice>
                <mc:Fallback>
                  <p:oleObj name="Equation" r:id="rId7" imgW="1396800" imgH="736560" progId="Equation.DSMT4">
                    <p:embed/>
                    <p:pic>
                      <p:nvPicPr>
                        <p:cNvPr id="26624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2270" y="4860925"/>
                          <a:ext cx="13970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5173865" y="4844890"/>
              <a:ext cx="3113590"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فرمول آینه های کروی</a:t>
              </a:r>
              <a:endParaRPr lang="en-US" sz="24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5895192" y="4550484"/>
            <a:ext cx="5507932" cy="1007354"/>
            <a:chOff x="5895192" y="4550484"/>
            <a:chExt cx="5507932" cy="1007354"/>
          </a:xfrm>
        </p:grpSpPr>
        <p:grpSp>
          <p:nvGrpSpPr>
            <p:cNvPr id="14" name="Group 13"/>
            <p:cNvGrpSpPr/>
            <p:nvPr/>
          </p:nvGrpSpPr>
          <p:grpSpPr>
            <a:xfrm>
              <a:off x="7308850" y="4550484"/>
              <a:ext cx="4094274" cy="1007354"/>
              <a:chOff x="6620338" y="4550484"/>
              <a:chExt cx="4094274" cy="1007354"/>
            </a:xfrm>
          </p:grpSpPr>
          <p:graphicFrame>
            <p:nvGraphicFramePr>
              <p:cNvPr id="10" name="Object 9"/>
              <p:cNvGraphicFramePr>
                <a:graphicFrameLocks noChangeAspect="1"/>
              </p:cNvGraphicFramePr>
              <p:nvPr>
                <p:extLst>
                  <p:ext uri="{D42A27DB-BD31-4B8C-83A1-F6EECF244321}">
                    <p14:modId xmlns:p14="http://schemas.microsoft.com/office/powerpoint/2010/main" val="2236142057"/>
                  </p:ext>
                </p:extLst>
              </p:nvPr>
            </p:nvGraphicFramePr>
            <p:xfrm>
              <a:off x="6620338" y="4694238"/>
              <a:ext cx="2413000" cy="863600"/>
            </p:xfrm>
            <a:graphic>
              <a:graphicData uri="http://schemas.openxmlformats.org/presentationml/2006/ole">
                <mc:AlternateContent xmlns:mc="http://schemas.openxmlformats.org/markup-compatibility/2006">
                  <mc:Choice xmlns:v="urn:schemas-microsoft-com:vml" Requires="v">
                    <p:oleObj spid="_x0000_s9225" name="Equation" r:id="rId9" imgW="2412720" imgH="863280" progId="Equation.DSMT4">
                      <p:embed/>
                    </p:oleObj>
                  </mc:Choice>
                  <mc:Fallback>
                    <p:oleObj name="Equation" r:id="rId9" imgW="2412720" imgH="863280" progId="Equation.DSMT4">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0338" y="4694238"/>
                            <a:ext cx="2413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8326415" y="4550484"/>
                <a:ext cx="2388197" cy="972382"/>
              </a:xfrm>
              <a:prstGeom prst="rect">
                <a:avLst/>
              </a:prstGeom>
              <a:noFill/>
            </p:spPr>
            <p:txBody>
              <a:bodyPr wrap="square" rtlCol="0">
                <a:spAutoFit/>
              </a:bodyPr>
              <a:lstStyle/>
              <a:p>
                <a:pPr algn="just" rtl="1">
                  <a:lnSpc>
                    <a:spcPts val="3600"/>
                  </a:lnSpc>
                </a:pPr>
                <a:r>
                  <a:rPr lang="fa-IR" sz="2400" dirty="0">
                    <a:latin typeface="Times New Roman" panose="02020603050405020304" pitchFamily="18" charset="0"/>
                    <a:cs typeface="Times New Roman" panose="02020603050405020304" pitchFamily="18" charset="0"/>
                  </a:rPr>
                  <a:t>تصویر مستقیم</a:t>
                </a:r>
              </a:p>
              <a:p>
                <a:pPr algn="just" rtl="1">
                  <a:lnSpc>
                    <a:spcPts val="3600"/>
                  </a:lnSpc>
                </a:pPr>
                <a:r>
                  <a:rPr lang="fa-IR" sz="2400" dirty="0">
                    <a:latin typeface="Times New Roman" panose="02020603050405020304" pitchFamily="18" charset="0"/>
                    <a:cs typeface="Times New Roman" panose="02020603050405020304" pitchFamily="18" charset="0"/>
                  </a:rPr>
                  <a:t>تصویر وارون</a:t>
                </a:r>
                <a:endParaRPr lang="en-US" sz="2400" dirty="0">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5895192" y="4776395"/>
              <a:ext cx="1559852" cy="579967"/>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  بزرگنمایی</a:t>
              </a:r>
              <a:endParaRPr lang="en-US" sz="2400" b="1" dirty="0">
                <a:solidFill>
                  <a:srgbClr val="FF0000"/>
                </a:solidFill>
                <a:latin typeface="Times New Roman" panose="02020603050405020304" pitchFamily="18" charset="0"/>
                <a:cs typeface="Times New Roman" panose="02020603050405020304" pitchFamily="18" charset="0"/>
              </a:endParaRPr>
            </a:p>
          </p:txBody>
        </p:sp>
      </p:grpSp>
      <p:sp>
        <p:nvSpPr>
          <p:cNvPr id="17" name="Slide Number Placeholder 16"/>
          <p:cNvSpPr>
            <a:spLocks noGrp="1"/>
          </p:cNvSpPr>
          <p:nvPr>
            <p:ph type="sldNum" sz="quarter" idx="12"/>
          </p:nvPr>
        </p:nvSpPr>
        <p:spPr/>
        <p:txBody>
          <a:bodyPr/>
          <a:lstStyle/>
          <a:p>
            <a:fld id="{8AC7B609-6235-4DF7-8376-3B4225D7EDEF}" type="slidenum">
              <a:rPr lang="en-US" smtClean="0"/>
              <a:pPr/>
              <a:t>13</a:t>
            </a:fld>
            <a:endParaRPr lang="en-US"/>
          </a:p>
        </p:txBody>
      </p:sp>
    </p:spTree>
    <p:extLst>
      <p:ext uri="{BB962C8B-B14F-4D97-AF65-F5344CB8AC3E}">
        <p14:creationId xmlns:p14="http://schemas.microsoft.com/office/powerpoint/2010/main" val="14610075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83838" y="100371"/>
            <a:ext cx="8835292" cy="1018335"/>
            <a:chOff x="783837" y="535260"/>
            <a:chExt cx="10144351" cy="1207584"/>
          </a:xfrm>
        </p:grpSpPr>
        <p:pic>
          <p:nvPicPr>
            <p:cNvPr id="222210" name="Picture 2"/>
            <p:cNvPicPr>
              <a:picLocks noChangeAspect="1" noChangeArrowheads="1"/>
            </p:cNvPicPr>
            <p:nvPr/>
          </p:nvPicPr>
          <p:blipFill>
            <a:blip r:embed="rId2" cstate="print"/>
            <a:srcRect/>
            <a:stretch>
              <a:fillRect/>
            </a:stretch>
          </p:blipFill>
          <p:spPr bwMode="auto">
            <a:xfrm>
              <a:off x="783837" y="535260"/>
              <a:ext cx="6229320" cy="1207584"/>
            </a:xfrm>
            <a:prstGeom prst="rect">
              <a:avLst/>
            </a:prstGeom>
            <a:noFill/>
            <a:ln w="9525">
              <a:noFill/>
              <a:miter lim="800000"/>
              <a:headEnd/>
              <a:tailEnd/>
            </a:ln>
          </p:spPr>
        </p:pic>
        <p:sp>
          <p:nvSpPr>
            <p:cNvPr id="3" name="TextBox 2"/>
            <p:cNvSpPr txBox="1"/>
            <p:nvPr/>
          </p:nvSpPr>
          <p:spPr>
            <a:xfrm>
              <a:off x="7147925" y="847494"/>
              <a:ext cx="3780263" cy="661207"/>
            </a:xfrm>
            <a:prstGeom prst="rect">
              <a:avLst/>
            </a:prstGeom>
            <a:noFill/>
          </p:spPr>
          <p:txBody>
            <a:bodyPr wrap="square" rtlCol="0">
              <a:spAutoFit/>
            </a:bodyPr>
            <a:lstStyle/>
            <a:p>
              <a:pPr algn="just">
                <a:lnSpc>
                  <a:spcPct val="150000"/>
                </a:lnSpc>
              </a:pPr>
              <a:r>
                <a:rPr lang="en-US" sz="2800" b="1" dirty="0">
                  <a:solidFill>
                    <a:srgbClr val="A162D0"/>
                  </a:solidFill>
                  <a:latin typeface="Times New Roman" panose="02020603050405020304" pitchFamily="18" charset="0"/>
                  <a:cs typeface="Times New Roman" panose="02020603050405020304" pitchFamily="18" charset="0"/>
                </a:rPr>
                <a:t>Beat frequency</a:t>
              </a:r>
            </a:p>
          </p:txBody>
        </p:sp>
      </p:grpSp>
      <p:sp>
        <p:nvSpPr>
          <p:cNvPr id="5" name="Rectangle 4"/>
          <p:cNvSpPr/>
          <p:nvPr/>
        </p:nvSpPr>
        <p:spPr>
          <a:xfrm>
            <a:off x="224154" y="1293955"/>
            <a:ext cx="11084312" cy="830997"/>
          </a:xfrm>
          <a:prstGeom prst="rect">
            <a:avLst/>
          </a:prstGeom>
        </p:spPr>
        <p:txBody>
          <a:bodyPr wrap="square">
            <a:spAutoFit/>
          </a:bodyPr>
          <a:lstStyle/>
          <a:p>
            <a:r>
              <a:rPr lang="en-US" sz="2400" dirty="0">
                <a:latin typeface="Times New Roman" pitchFamily="18" charset="0"/>
                <a:cs typeface="Times New Roman" pitchFamily="18" charset="0"/>
              </a:rPr>
              <a:t>The overall effect is that the low-frequency wave serves as an envelope modulating the high-frequency wave. </a:t>
            </a:r>
          </a:p>
        </p:txBody>
      </p:sp>
      <p:sp>
        <p:nvSpPr>
          <p:cNvPr id="6" name="Rectangle 5"/>
          <p:cNvSpPr/>
          <p:nvPr/>
        </p:nvSpPr>
        <p:spPr>
          <a:xfrm>
            <a:off x="460917" y="3056542"/>
            <a:ext cx="9753600" cy="461665"/>
          </a:xfrm>
          <a:prstGeom prst="rect">
            <a:avLst/>
          </a:prstGeom>
        </p:spPr>
        <p:txBody>
          <a:bodyPr wrap="square">
            <a:spAutoFit/>
          </a:bodyPr>
          <a:lstStyle/>
          <a:p>
            <a:r>
              <a:rPr lang="en-US" sz="2400" dirty="0">
                <a:latin typeface="Times New Roman" pitchFamily="18" charset="0"/>
                <a:cs typeface="Times New Roman" pitchFamily="18" charset="0"/>
              </a:rPr>
              <a:t>The velocity of the higher-frequency wave is then the phase velocity, </a:t>
            </a:r>
          </a:p>
        </p:txBody>
      </p:sp>
      <p:pic>
        <p:nvPicPr>
          <p:cNvPr id="222211" name="Picture 3"/>
          <p:cNvPicPr>
            <a:picLocks noChangeAspect="1" noChangeArrowheads="1"/>
          </p:cNvPicPr>
          <p:nvPr/>
        </p:nvPicPr>
        <p:blipFill>
          <a:blip r:embed="rId3" cstate="print"/>
          <a:srcRect/>
          <a:stretch>
            <a:fillRect/>
          </a:stretch>
        </p:blipFill>
        <p:spPr bwMode="auto">
          <a:xfrm>
            <a:off x="4040372" y="3640647"/>
            <a:ext cx="3587620" cy="1026659"/>
          </a:xfrm>
          <a:prstGeom prst="rect">
            <a:avLst/>
          </a:prstGeom>
          <a:noFill/>
          <a:ln w="9525">
            <a:noFill/>
            <a:miter lim="800000"/>
            <a:headEnd/>
            <a:tailEnd/>
          </a:ln>
        </p:spPr>
      </p:pic>
      <p:pic>
        <p:nvPicPr>
          <p:cNvPr id="222212" name="Picture 4"/>
          <p:cNvPicPr>
            <a:picLocks noChangeAspect="1" noChangeArrowheads="1"/>
          </p:cNvPicPr>
          <p:nvPr/>
        </p:nvPicPr>
        <p:blipFill>
          <a:blip r:embed="rId4" cstate="print"/>
          <a:srcRect/>
          <a:stretch>
            <a:fillRect/>
          </a:stretch>
        </p:blipFill>
        <p:spPr bwMode="auto">
          <a:xfrm>
            <a:off x="4264008" y="5456043"/>
            <a:ext cx="4018057" cy="1026659"/>
          </a:xfrm>
          <a:prstGeom prst="rect">
            <a:avLst/>
          </a:prstGeom>
          <a:noFill/>
          <a:ln w="9525">
            <a:noFill/>
            <a:miter lim="800000"/>
            <a:headEnd/>
            <a:tailEnd/>
          </a:ln>
        </p:spPr>
      </p:pic>
      <p:sp>
        <p:nvSpPr>
          <p:cNvPr id="9" name="Rectangle 8"/>
          <p:cNvSpPr/>
          <p:nvPr/>
        </p:nvSpPr>
        <p:spPr>
          <a:xfrm>
            <a:off x="598675" y="4794353"/>
            <a:ext cx="6872844" cy="461665"/>
          </a:xfrm>
          <a:prstGeom prst="rect">
            <a:avLst/>
          </a:prstGeom>
        </p:spPr>
        <p:txBody>
          <a:bodyPr wrap="none">
            <a:spAutoFit/>
          </a:bodyPr>
          <a:lstStyle/>
          <a:p>
            <a:r>
              <a:rPr lang="en-US" sz="2400" dirty="0">
                <a:latin typeface="Times New Roman" pitchFamily="18" charset="0"/>
                <a:cs typeface="Times New Roman" pitchFamily="18" charset="0"/>
              </a:rPr>
              <a:t>the velocity of the envelope, called the group velocity, </a:t>
            </a:r>
          </a:p>
        </p:txBody>
      </p:sp>
      <p:sp>
        <p:nvSpPr>
          <p:cNvPr id="10" name="TextBox 9"/>
          <p:cNvSpPr txBox="1"/>
          <p:nvPr/>
        </p:nvSpPr>
        <p:spPr>
          <a:xfrm>
            <a:off x="3508432" y="2281762"/>
            <a:ext cx="4118372" cy="661207"/>
          </a:xfrm>
          <a:prstGeom prst="rect">
            <a:avLst/>
          </a:prstGeom>
          <a:noFill/>
        </p:spPr>
        <p:txBody>
          <a:bodyPr wrap="none" rtlCol="0">
            <a:spAutoFit/>
          </a:bodyPr>
          <a:lstStyle/>
          <a:p>
            <a:pPr algn="just" rtl="1">
              <a:lnSpc>
                <a:spcPct val="150000"/>
              </a:lnSpc>
            </a:pPr>
            <a:r>
              <a:rPr lang="en-US" sz="2800" b="1" dirty="0">
                <a:solidFill>
                  <a:srgbClr val="FF0000"/>
                </a:solidFill>
                <a:latin typeface="Times New Roman" panose="02020603050405020304" pitchFamily="18" charset="0"/>
                <a:cs typeface="Times New Roman" panose="02020603050405020304" pitchFamily="18" charset="0"/>
              </a:rPr>
              <a:t>Phase and Group velocity</a:t>
            </a:r>
          </a:p>
        </p:txBody>
      </p:sp>
      <p:sp>
        <p:nvSpPr>
          <p:cNvPr id="11" name="Slide Number Placeholder 10"/>
          <p:cNvSpPr>
            <a:spLocks noGrp="1"/>
          </p:cNvSpPr>
          <p:nvPr>
            <p:ph type="sldNum" sz="quarter" idx="12"/>
          </p:nvPr>
        </p:nvSpPr>
        <p:spPr/>
        <p:txBody>
          <a:bodyPr/>
          <a:lstStyle/>
          <a:p>
            <a:fld id="{8AC7B609-6235-4DF7-8376-3B4225D7EDEF}" type="slidenum">
              <a:rPr lang="en-US" smtClean="0"/>
              <a:pPr/>
              <a:t>130</a:t>
            </a:fld>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srcRect/>
          <a:stretch>
            <a:fillRect/>
          </a:stretch>
        </p:blipFill>
        <p:spPr bwMode="auto">
          <a:xfrm>
            <a:off x="4795025" y="154039"/>
            <a:ext cx="3065386" cy="2188491"/>
          </a:xfrm>
          <a:prstGeom prst="rect">
            <a:avLst/>
          </a:prstGeom>
          <a:noFill/>
          <a:ln w="9525">
            <a:noFill/>
            <a:miter lim="800000"/>
            <a:headEnd/>
            <a:tailEnd/>
          </a:ln>
        </p:spPr>
      </p:pic>
      <p:sp>
        <p:nvSpPr>
          <p:cNvPr id="3" name="Rectangle 2"/>
          <p:cNvSpPr/>
          <p:nvPr/>
        </p:nvSpPr>
        <p:spPr>
          <a:xfrm>
            <a:off x="267629" y="2274838"/>
            <a:ext cx="11675327" cy="1569660"/>
          </a:xfrm>
          <a:prstGeom prst="rect">
            <a:avLst/>
          </a:prstGeom>
        </p:spPr>
        <p:txBody>
          <a:bodyPr wrap="square">
            <a:spAutoFit/>
          </a:bodyPr>
          <a:lstStyle/>
          <a:p>
            <a:r>
              <a:rPr lang="en-US" sz="2400" dirty="0">
                <a:latin typeface="Times New Roman" pitchFamily="18" charset="0"/>
                <a:cs typeface="Times New Roman" pitchFamily="18" charset="0"/>
              </a:rPr>
              <a:t>When the velocity of a wave does not depend on wavelength, that is, in a non-dispersive medium, </a:t>
            </a:r>
            <a:r>
              <a:rPr lang="en-US" sz="2400" i="1" dirty="0" err="1">
                <a:latin typeface="Times New Roman" pitchFamily="18" charset="0"/>
                <a:cs typeface="Times New Roman" pitchFamily="18" charset="0"/>
              </a:rPr>
              <a:t>dv</a:t>
            </a:r>
            <a:r>
              <a:rPr lang="en-US" sz="2400" i="1" baseline="-25000" dirty="0" err="1">
                <a:latin typeface="Times New Roman" pitchFamily="18" charset="0"/>
                <a:cs typeface="Times New Roman" pitchFamily="18" charset="0"/>
              </a:rPr>
              <a:t>p</a:t>
            </a:r>
            <a:r>
              <a:rPr lang="en-US" sz="2400" i="1" dirty="0">
                <a:latin typeface="Times New Roman" pitchFamily="18" charset="0"/>
                <a:cs typeface="Times New Roman" pitchFamily="18" charset="0"/>
              </a:rPr>
              <a:t>/</a:t>
            </a:r>
            <a:r>
              <a:rPr lang="en-US" sz="2400" i="1" dirty="0" err="1">
                <a:latin typeface="Times New Roman" pitchFamily="18" charset="0"/>
                <a:cs typeface="Times New Roman" pitchFamily="18" charset="0"/>
              </a:rPr>
              <a:t>dk</a:t>
            </a:r>
            <a:r>
              <a:rPr lang="en-US" sz="2400" dirty="0">
                <a:latin typeface="Times New Roman" pitchFamily="18" charset="0"/>
                <a:cs typeface="Times New Roman" pitchFamily="18" charset="0"/>
              </a:rPr>
              <a:t> = 0, and phase and group velocities are equal. This is the case of light propagating in a vacuum, where </a:t>
            </a:r>
            <a:r>
              <a:rPr lang="en-US" sz="2400" i="1" dirty="0" err="1">
                <a:latin typeface="Times New Roman" pitchFamily="18" charset="0"/>
                <a:cs typeface="Times New Roman" pitchFamily="18" charset="0"/>
              </a:rPr>
              <a:t>Vp</a:t>
            </a:r>
            <a:r>
              <a:rPr lang="en-US" sz="2400" i="1" dirty="0">
                <a:latin typeface="Times New Roman" pitchFamily="18" charset="0"/>
                <a:cs typeface="Times New Roman" pitchFamily="18" charset="0"/>
              </a:rPr>
              <a:t> = Vg = с</a:t>
            </a:r>
            <a:r>
              <a:rPr lang="en-US" sz="2400" dirty="0">
                <a:latin typeface="Times New Roman" pitchFamily="18" charset="0"/>
                <a:cs typeface="Times New Roman" pitchFamily="18" charset="0"/>
              </a:rPr>
              <a:t>. In dispersive media, however, </a:t>
            </a:r>
            <a:r>
              <a:rPr lang="en-US" sz="2400" i="1" dirty="0" err="1">
                <a:latin typeface="Times New Roman" pitchFamily="18" charset="0"/>
                <a:cs typeface="Times New Roman" pitchFamily="18" charset="0"/>
              </a:rPr>
              <a:t>Vp</a:t>
            </a:r>
            <a:r>
              <a:rPr lang="en-US" sz="2400" i="1" dirty="0">
                <a:latin typeface="Times New Roman" pitchFamily="18" charset="0"/>
                <a:cs typeface="Times New Roman" pitchFamily="18" charset="0"/>
              </a:rPr>
              <a:t> = с /n</a:t>
            </a:r>
            <a:r>
              <a:rPr lang="en-US" sz="2400" dirty="0">
                <a:latin typeface="Times New Roman" pitchFamily="18" charset="0"/>
                <a:cs typeface="Times New Roman" pitchFamily="18" charset="0"/>
              </a:rPr>
              <a:t>, where the refractive index </a:t>
            </a:r>
            <a:r>
              <a:rPr lang="en-US" sz="2400" i="1" dirty="0">
                <a:latin typeface="Times New Roman" pitchFamily="18" charset="0"/>
                <a:cs typeface="Times New Roman" pitchFamily="18" charset="0"/>
              </a:rPr>
              <a:t>n</a:t>
            </a:r>
            <a:r>
              <a:rPr lang="en-US" sz="2400" dirty="0">
                <a:latin typeface="Times New Roman" pitchFamily="18" charset="0"/>
                <a:cs typeface="Times New Roman" pitchFamily="18" charset="0"/>
              </a:rPr>
              <a:t> is a function of </a:t>
            </a:r>
            <a:r>
              <a:rPr lang="el-GR" sz="2400" i="1" dirty="0">
                <a:latin typeface="Times New Roman"/>
                <a:cs typeface="Times New Roman"/>
              </a:rPr>
              <a:t>λ</a:t>
            </a:r>
            <a:r>
              <a:rPr lang="en-US" sz="2400" dirty="0">
                <a:latin typeface="Times New Roman" pitchFamily="18" charset="0"/>
                <a:cs typeface="Times New Roman" pitchFamily="18" charset="0"/>
              </a:rPr>
              <a:t> or </a:t>
            </a:r>
            <a:r>
              <a:rPr lang="en-US" sz="2400" i="1" dirty="0">
                <a:latin typeface="Times New Roman" pitchFamily="18" charset="0"/>
                <a:cs typeface="Times New Roman" pitchFamily="18" charset="0"/>
              </a:rPr>
              <a:t>k</a:t>
            </a:r>
            <a:r>
              <a:rPr lang="en-US" sz="2400" dirty="0">
                <a:latin typeface="Times New Roman" pitchFamily="18" charset="0"/>
                <a:cs typeface="Times New Roman" pitchFamily="18" charset="0"/>
              </a:rPr>
              <a:t>. Then </a:t>
            </a:r>
            <a:r>
              <a:rPr lang="en-US" sz="2400" i="1" dirty="0">
                <a:latin typeface="Times New Roman" pitchFamily="18" charset="0"/>
                <a:cs typeface="Times New Roman" pitchFamily="18" charset="0"/>
              </a:rPr>
              <a:t>n=n(k)</a:t>
            </a:r>
            <a:r>
              <a:rPr lang="en-US" sz="2400" dirty="0">
                <a:latin typeface="Times New Roman" pitchFamily="18" charset="0"/>
                <a:cs typeface="Times New Roman" pitchFamily="18" charset="0"/>
              </a:rPr>
              <a:t>, and </a:t>
            </a:r>
          </a:p>
        </p:txBody>
      </p:sp>
      <p:pic>
        <p:nvPicPr>
          <p:cNvPr id="225283" name="Picture 3"/>
          <p:cNvPicPr>
            <a:picLocks noChangeAspect="1" noChangeArrowheads="1"/>
          </p:cNvPicPr>
          <p:nvPr/>
        </p:nvPicPr>
        <p:blipFill>
          <a:blip r:embed="rId3" cstate="print"/>
          <a:srcRect/>
          <a:stretch>
            <a:fillRect/>
          </a:stretch>
        </p:blipFill>
        <p:spPr bwMode="auto">
          <a:xfrm>
            <a:off x="1318437" y="4041617"/>
            <a:ext cx="2912986" cy="1032188"/>
          </a:xfrm>
          <a:prstGeom prst="rect">
            <a:avLst/>
          </a:prstGeom>
          <a:noFill/>
          <a:ln w="9525">
            <a:noFill/>
            <a:miter lim="800000"/>
            <a:headEnd/>
            <a:tailEnd/>
          </a:ln>
        </p:spPr>
      </p:pic>
      <p:pic>
        <p:nvPicPr>
          <p:cNvPr id="225284" name="Picture 4"/>
          <p:cNvPicPr>
            <a:picLocks noChangeAspect="1" noChangeArrowheads="1"/>
          </p:cNvPicPr>
          <p:nvPr/>
        </p:nvPicPr>
        <p:blipFill>
          <a:blip r:embed="rId4" cstate="print"/>
          <a:srcRect/>
          <a:stretch>
            <a:fillRect/>
          </a:stretch>
        </p:blipFill>
        <p:spPr bwMode="auto">
          <a:xfrm>
            <a:off x="5805376" y="4020009"/>
            <a:ext cx="3415091" cy="1076098"/>
          </a:xfrm>
          <a:prstGeom prst="rect">
            <a:avLst/>
          </a:prstGeom>
          <a:noFill/>
          <a:ln w="9525">
            <a:noFill/>
            <a:miter lim="800000"/>
            <a:headEnd/>
            <a:tailEnd/>
          </a:ln>
        </p:spPr>
      </p:pic>
      <p:pic>
        <p:nvPicPr>
          <p:cNvPr id="225285" name="Picture 5"/>
          <p:cNvPicPr>
            <a:picLocks noChangeAspect="1" noChangeArrowheads="1"/>
          </p:cNvPicPr>
          <p:nvPr/>
        </p:nvPicPr>
        <p:blipFill>
          <a:blip r:embed="rId5" cstate="print"/>
          <a:srcRect/>
          <a:stretch>
            <a:fillRect/>
          </a:stretch>
        </p:blipFill>
        <p:spPr bwMode="auto">
          <a:xfrm>
            <a:off x="1318437" y="5484524"/>
            <a:ext cx="7673672" cy="49253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AC7B609-6235-4DF7-8376-3B4225D7EDEF}" type="slidenum">
              <a:rPr lang="en-US" smtClean="0"/>
              <a:pPr/>
              <a:t>131</a:t>
            </a:fld>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717" y="231233"/>
            <a:ext cx="10846676" cy="579967"/>
          </a:xfrm>
          <a:prstGeom prst="rect">
            <a:avLst/>
          </a:prstGeom>
          <a:noFill/>
        </p:spPr>
        <p:txBody>
          <a:bodyPr wrap="square" rtlCol="0">
            <a:spAutoFit/>
          </a:bodyPr>
          <a:lstStyle/>
          <a:p>
            <a:pPr algn="just" rtl="1">
              <a:lnSpc>
                <a:spcPct val="150000"/>
              </a:lnSpc>
            </a:pPr>
            <a:r>
              <a:rPr lang="fa-IR" sz="2400" dirty="0">
                <a:latin typeface="Times New Roman" pitchFamily="18" charset="0"/>
                <a:cs typeface="Times New Roman" pitchFamily="18" charset="0"/>
              </a:rPr>
              <a:t>تابع ضریب شکست شیشه معمولی بر حسب طول موج به صورت زیر است:</a:t>
            </a:r>
            <a:endParaRPr lang="en-US" sz="2400" dirty="0">
              <a:latin typeface="Times New Roman" pitchFamily="18" charset="0"/>
              <a:cs typeface="Times New Roman"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561183378"/>
              </p:ext>
            </p:extLst>
          </p:nvPr>
        </p:nvGraphicFramePr>
        <p:xfrm>
          <a:off x="996950" y="965200"/>
          <a:ext cx="3987800" cy="800100"/>
        </p:xfrm>
        <a:graphic>
          <a:graphicData uri="http://schemas.openxmlformats.org/presentationml/2006/ole">
            <mc:AlternateContent xmlns:mc="http://schemas.openxmlformats.org/markup-compatibility/2006">
              <mc:Choice xmlns:v="urn:schemas-microsoft-com:vml" Requires="v">
                <p:oleObj spid="_x0000_s93188" name="Equation" r:id="rId3" imgW="3987720" imgH="799920" progId="Equation.DSMT4">
                  <p:embed/>
                </p:oleObj>
              </mc:Choice>
              <mc:Fallback>
                <p:oleObj name="Equation" r:id="rId3" imgW="3987720" imgH="79992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950" y="965200"/>
                        <a:ext cx="39878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360967" y="2017965"/>
            <a:ext cx="9506730" cy="646331"/>
          </a:xfrm>
          <a:prstGeom prst="rect">
            <a:avLst/>
          </a:prstGeom>
          <a:noFill/>
        </p:spPr>
        <p:txBody>
          <a:bodyPr wrap="square" rtlCol="0">
            <a:spAutoFit/>
          </a:bodyPr>
          <a:lstStyle/>
          <a:p>
            <a:pPr algn="just" rtl="1">
              <a:lnSpc>
                <a:spcPct val="150000"/>
              </a:lnSpc>
            </a:pPr>
            <a:r>
              <a:rPr lang="fa-IR" sz="2400" dirty="0">
                <a:latin typeface="Times New Roman" pitchFamily="18" charset="0"/>
                <a:cs typeface="Times New Roman" pitchFamily="18" charset="0"/>
              </a:rPr>
              <a:t>سرعت فاز را در به ازاء طول موج 400 نانومتر (آبی) و 700 نانومتر (قرمز) را حساب کنید:</a:t>
            </a:r>
            <a:endParaRPr lang="en-US" sz="2400" dirty="0">
              <a:latin typeface="Times New Roman" pitchFamily="18" charset="0"/>
              <a:cs typeface="Times New Roman" pitchFamily="18" charset="0"/>
            </a:endParaRPr>
          </a:p>
        </p:txBody>
      </p:sp>
      <p:graphicFrame>
        <p:nvGraphicFramePr>
          <p:cNvPr id="328707" name="Object 3"/>
          <p:cNvGraphicFramePr>
            <a:graphicFrameLocks noChangeAspect="1"/>
          </p:cNvGraphicFramePr>
          <p:nvPr>
            <p:extLst>
              <p:ext uri="{D42A27DB-BD31-4B8C-83A1-F6EECF244321}">
                <p14:modId xmlns:p14="http://schemas.microsoft.com/office/powerpoint/2010/main" val="57319973"/>
              </p:ext>
            </p:extLst>
          </p:nvPr>
        </p:nvGraphicFramePr>
        <p:xfrm>
          <a:off x="1671638" y="2867025"/>
          <a:ext cx="8877300" cy="3797300"/>
        </p:xfrm>
        <a:graphic>
          <a:graphicData uri="http://schemas.openxmlformats.org/presentationml/2006/ole">
            <mc:AlternateContent xmlns:mc="http://schemas.openxmlformats.org/markup-compatibility/2006">
              <mc:Choice xmlns:v="urn:schemas-microsoft-com:vml" Requires="v">
                <p:oleObj spid="_x0000_s93189" name="Equation" r:id="rId5" imgW="8877240" imgH="3797280" progId="Equation.DSMT4">
                  <p:embed/>
                </p:oleObj>
              </mc:Choice>
              <mc:Fallback>
                <p:oleObj name="Equation" r:id="rId5" imgW="8877240" imgH="3797280" progId="Equation.DSMT4">
                  <p:embed/>
                  <p:pic>
                    <p:nvPicPr>
                      <p:cNvPr id="32870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1638" y="2867025"/>
                        <a:ext cx="8877300" cy="379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132</a:t>
            </a:fld>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2359" y="462455"/>
            <a:ext cx="10384220" cy="579967"/>
          </a:xfrm>
          <a:prstGeom prst="rect">
            <a:avLst/>
          </a:prstGeom>
          <a:noFill/>
        </p:spPr>
        <p:txBody>
          <a:bodyPr wrap="square" rtlCol="0">
            <a:spAutoFit/>
          </a:bodyPr>
          <a:lstStyle/>
          <a:p>
            <a:pPr algn="just" rtl="1">
              <a:lnSpc>
                <a:spcPct val="150000"/>
              </a:lnSpc>
            </a:pPr>
            <a:r>
              <a:rPr lang="fa-IR" sz="2400" dirty="0">
                <a:latin typeface="Times New Roman" pitchFamily="18" charset="0"/>
                <a:cs typeface="Times New Roman" pitchFamily="18" charset="0"/>
              </a:rPr>
              <a:t>سرعت گروه را برای طول موج 400 و 700 نانومتر حساب کنید.</a:t>
            </a:r>
            <a:endParaRPr lang="en-US" sz="2400" dirty="0">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860430988"/>
              </p:ext>
            </p:extLst>
          </p:nvPr>
        </p:nvGraphicFramePr>
        <p:xfrm>
          <a:off x="954088" y="1365250"/>
          <a:ext cx="8839200" cy="4978400"/>
        </p:xfrm>
        <a:graphic>
          <a:graphicData uri="http://schemas.openxmlformats.org/presentationml/2006/ole">
            <mc:AlternateContent xmlns:mc="http://schemas.openxmlformats.org/markup-compatibility/2006">
              <mc:Choice xmlns:v="urn:schemas-microsoft-com:vml" Requires="v">
                <p:oleObj spid="_x0000_s94211" name="Equation" r:id="rId3" imgW="8839080" imgH="4978080" progId="Equation.DSMT4">
                  <p:embed/>
                </p:oleObj>
              </mc:Choice>
              <mc:Fallback>
                <p:oleObj name="Equation" r:id="rId3" imgW="8839080" imgH="497808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88" y="1365250"/>
                        <a:ext cx="8839200" cy="497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8AC7B609-6235-4DF7-8376-3B4225D7EDEF}" type="slidenum">
              <a:rPr lang="en-US" smtClean="0"/>
              <a:pPr/>
              <a:t>133</a:t>
            </a:fld>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a:off x="466725" y="119063"/>
            <a:ext cx="6713901" cy="889000"/>
            <a:chOff x="771525" y="402502"/>
            <a:chExt cx="6713901" cy="889000"/>
          </a:xfrm>
        </p:grpSpPr>
        <p:graphicFrame>
          <p:nvGraphicFramePr>
            <p:cNvPr id="2" name="Object 1"/>
            <p:cNvGraphicFramePr>
              <a:graphicFrameLocks noChangeAspect="1"/>
            </p:cNvGraphicFramePr>
            <p:nvPr>
              <p:extLst>
                <p:ext uri="{D42A27DB-BD31-4B8C-83A1-F6EECF244321}">
                  <p14:modId xmlns:p14="http://schemas.microsoft.com/office/powerpoint/2010/main" val="3351575889"/>
                </p:ext>
              </p:extLst>
            </p:nvPr>
          </p:nvGraphicFramePr>
          <p:xfrm>
            <a:off x="771525" y="402502"/>
            <a:ext cx="4559300" cy="889000"/>
          </p:xfrm>
          <a:graphic>
            <a:graphicData uri="http://schemas.openxmlformats.org/presentationml/2006/ole">
              <mc:AlternateContent xmlns:mc="http://schemas.openxmlformats.org/markup-compatibility/2006">
                <mc:Choice xmlns:v="urn:schemas-microsoft-com:vml" Requires="v">
                  <p:oleObj spid="_x0000_s95235" name="Equation" r:id="rId4" imgW="4559040" imgH="888840" progId="Equation.DSMT4">
                    <p:embed/>
                  </p:oleObj>
                </mc:Choice>
                <mc:Fallback>
                  <p:oleObj name="Equation" r:id="rId4" imgW="4559040" imgH="888840" progId="Equation.DSMT4">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 y="402502"/>
                          <a:ext cx="45593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979886" y="616666"/>
              <a:ext cx="1505540" cy="461665"/>
            </a:xfrm>
            <a:prstGeom prst="rect">
              <a:avLst/>
            </a:prstGeom>
            <a:noFill/>
          </p:spPr>
          <p:txBody>
            <a:bodyPr wrap="none" rtlCol="0">
              <a:spAutoFit/>
            </a:bodyPr>
            <a:lstStyle/>
            <a:p>
              <a:pPr algn="r" rtl="1"/>
              <a:r>
                <a:rPr lang="fa-IR" sz="2400" dirty="0">
                  <a:latin typeface="Times New Roman" panose="02020603050405020304" pitchFamily="18" charset="0"/>
                  <a:cs typeface="Times New Roman" panose="02020603050405020304" pitchFamily="18" charset="0"/>
                </a:rPr>
                <a:t>زاویه شکست</a:t>
              </a:r>
              <a:endParaRPr lang="en-US" sz="2400" dirty="0">
                <a:latin typeface="Times New Roman" panose="02020603050405020304" pitchFamily="18" charset="0"/>
                <a:cs typeface="Times New Roman" panose="02020603050405020304" pitchFamily="18" charset="0"/>
              </a:endParaRPr>
            </a:p>
          </p:txBody>
        </p:sp>
      </p:grpSp>
      <p:sp>
        <p:nvSpPr>
          <p:cNvPr id="9" name="TextBox 8"/>
          <p:cNvSpPr txBox="1"/>
          <p:nvPr/>
        </p:nvSpPr>
        <p:spPr>
          <a:xfrm>
            <a:off x="47606" y="1142816"/>
            <a:ext cx="12061315" cy="1754326"/>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از آنجایی که </a:t>
            </a:r>
            <a:r>
              <a:rPr lang="fa-IR" sz="2400" b="1" dirty="0">
                <a:latin typeface="Times New Roman" panose="02020603050405020304" pitchFamily="18" charset="0"/>
                <a:cs typeface="Times New Roman" panose="02020603050405020304" pitchFamily="18" charset="0"/>
              </a:rPr>
              <a:t>ضریب شکست </a:t>
            </a:r>
            <a:r>
              <a:rPr lang="fa-IR" sz="2400" dirty="0">
                <a:latin typeface="Times New Roman" panose="02020603050405020304" pitchFamily="18" charset="0"/>
                <a:cs typeface="Times New Roman" panose="02020603050405020304" pitchFamily="18" charset="0"/>
              </a:rPr>
              <a:t>هر محیط شفاف تابع </a:t>
            </a:r>
            <a:r>
              <a:rPr lang="fa-IR" sz="2400" b="1" dirty="0">
                <a:solidFill>
                  <a:srgbClr val="7030A0"/>
                </a:solidFill>
                <a:latin typeface="Times New Roman" panose="02020603050405020304" pitchFamily="18" charset="0"/>
                <a:cs typeface="Times New Roman" panose="02020603050405020304" pitchFamily="18" charset="0"/>
              </a:rPr>
              <a:t>طول موج </a:t>
            </a:r>
            <a:r>
              <a:rPr lang="fa-IR" sz="2400" dirty="0">
                <a:latin typeface="Times New Roman" panose="02020603050405020304" pitchFamily="18" charset="0"/>
                <a:cs typeface="Times New Roman" panose="02020603050405020304" pitchFamily="18" charset="0"/>
              </a:rPr>
              <a:t>نور منتشر شده درون آن است پس هنگام عبور یک پرتو نور</a:t>
            </a:r>
            <a:endParaRPr lang="en-US"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 سفید از مرز مشترک دو محیط شفاف، طول موجهای مختلف تحت زوایهای مختلف شکسته می شوند طوری</a:t>
            </a:r>
          </a:p>
          <a:p>
            <a:pPr algn="just" rtl="1">
              <a:lnSpc>
                <a:spcPct val="150000"/>
              </a:lnSpc>
            </a:pPr>
            <a:r>
              <a:rPr lang="fa-IR" sz="2400" dirty="0">
                <a:latin typeface="Times New Roman" panose="02020603050405020304" pitchFamily="18" charset="0"/>
                <a:cs typeface="Times New Roman" panose="02020603050405020304" pitchFamily="18" charset="0"/>
              </a:rPr>
              <a:t>که رنگهای مختلف نور از یکدیگر جدا می شوند. به این پدیده پاشندگی نور گویند.</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603634" y="27597"/>
            <a:ext cx="3501280"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lang="fa-IR" sz="2800" b="1" dirty="0">
                <a:solidFill>
                  <a:srgbClr val="FF0000"/>
                </a:solidFill>
              </a:rPr>
              <a:t>پاشندگی    </a:t>
            </a:r>
            <a:r>
              <a:rPr lang="en-US" sz="2800" b="1" dirty="0">
                <a:solidFill>
                  <a:srgbClr val="FF0000"/>
                </a:solidFill>
              </a:rPr>
              <a:t> Dispersion </a:t>
            </a:r>
            <a:r>
              <a:rPr lang="fa-IR" sz="2800" b="1" dirty="0">
                <a:solidFill>
                  <a:srgbClr val="FF0000"/>
                </a:solidFill>
              </a:rPr>
              <a:t>  </a:t>
            </a:r>
            <a:endParaRPr lang="en-US" sz="2800" b="1" dirty="0">
              <a:solidFill>
                <a:srgbClr val="FF0000"/>
              </a:solidFil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2500" y="2989980"/>
            <a:ext cx="5960270" cy="37440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42" y="2846264"/>
            <a:ext cx="4716000" cy="3949650"/>
          </a:xfrm>
          <a:prstGeom prst="rect">
            <a:avLst/>
          </a:prstGeom>
        </p:spPr>
      </p:pic>
      <p:sp>
        <p:nvSpPr>
          <p:cNvPr id="10" name="Slide Number Placeholder 9"/>
          <p:cNvSpPr>
            <a:spLocks noGrp="1"/>
          </p:cNvSpPr>
          <p:nvPr>
            <p:ph type="sldNum" sz="quarter" idx="12"/>
          </p:nvPr>
        </p:nvSpPr>
        <p:spPr/>
        <p:txBody>
          <a:bodyPr/>
          <a:lstStyle/>
          <a:p>
            <a:fld id="{8AC7B609-6235-4DF7-8376-3B4225D7EDEF}" type="slidenum">
              <a:rPr lang="en-US" smtClean="0"/>
              <a:pPr/>
              <a:t>134</a:t>
            </a:fld>
            <a:endParaRPr lang="en-US"/>
          </a:p>
        </p:txBody>
      </p:sp>
    </p:spTree>
    <p:extLst>
      <p:ext uri="{BB962C8B-B14F-4D97-AF65-F5344CB8AC3E}">
        <p14:creationId xmlns:p14="http://schemas.microsoft.com/office/powerpoint/2010/main" val="31206711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808"/>
            <a:ext cx="10140287" cy="830997"/>
          </a:xfrm>
          <a:prstGeom prst="rect">
            <a:avLst/>
          </a:prstGeom>
        </p:spPr>
        <p:txBody>
          <a:bodyPr wrap="square">
            <a:spAutoFit/>
          </a:bodyPr>
          <a:lstStyle/>
          <a:p>
            <a:r>
              <a:rPr lang="en-US" sz="2400" dirty="0">
                <a:latin typeface="Times New Roman" panose="02020603050405020304" pitchFamily="18" charset="0"/>
              </a:rPr>
              <a:t>it is shown that for a given small angle</a:t>
            </a:r>
          </a:p>
          <a:p>
            <a:endParaRPr lang="en-US" sz="2400" dirty="0">
              <a:latin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470492358"/>
              </p:ext>
            </p:extLst>
          </p:nvPr>
        </p:nvGraphicFramePr>
        <p:xfrm>
          <a:off x="798513" y="1041400"/>
          <a:ext cx="5880100" cy="3556000"/>
        </p:xfrm>
        <a:graphic>
          <a:graphicData uri="http://schemas.openxmlformats.org/presentationml/2006/ole">
            <mc:AlternateContent xmlns:mc="http://schemas.openxmlformats.org/markup-compatibility/2006">
              <mc:Choice xmlns:v="urn:schemas-microsoft-com:vml" Requires="v">
                <p:oleObj spid="_x0000_s96261" name="Equation" r:id="rId3" imgW="5879880" imgH="3555720" progId="Equation.DSMT4">
                  <p:embed/>
                </p:oleObj>
              </mc:Choice>
              <mc:Fallback>
                <p:oleObj name="Equation" r:id="rId3" imgW="5879880" imgH="3555720"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513" y="1041400"/>
                        <a:ext cx="5880100" cy="355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729803" y="4614551"/>
            <a:ext cx="6096000" cy="461665"/>
          </a:xfrm>
          <a:prstGeom prst="rect">
            <a:avLst/>
          </a:prstGeom>
        </p:spPr>
        <p:txBody>
          <a:bodyPr>
            <a:spAutoFit/>
          </a:bodyPr>
          <a:lstStyle/>
          <a:p>
            <a:r>
              <a:rPr lang="en-US" sz="2400" dirty="0">
                <a:latin typeface="Times New Roman" panose="02020603050405020304" pitchFamily="18" charset="0"/>
              </a:rPr>
              <a:t>while the deviation of the D ray depends on </a:t>
            </a:r>
          </a:p>
        </p:txBody>
      </p:sp>
      <p:sp>
        <p:nvSpPr>
          <p:cNvPr id="6" name="Rectangle 5"/>
          <p:cNvSpPr/>
          <p:nvPr/>
        </p:nvSpPr>
        <p:spPr>
          <a:xfrm>
            <a:off x="109183" y="5646161"/>
            <a:ext cx="6418868" cy="1200329"/>
          </a:xfrm>
          <a:prstGeom prst="rect">
            <a:avLst/>
          </a:prstGeom>
        </p:spPr>
        <p:txBody>
          <a:bodyPr wrap="square">
            <a:spAutoFit/>
          </a:bodyPr>
          <a:lstStyle/>
          <a:p>
            <a:pPr>
              <a:lnSpc>
                <a:spcPct val="150000"/>
              </a:lnSpc>
            </a:pPr>
            <a:r>
              <a:rPr lang="en-US" sz="2400" dirty="0">
                <a:latin typeface="Times New Roman" panose="02020603050405020304" pitchFamily="18" charset="0"/>
              </a:rPr>
              <a:t>The ratio of these two quantities  is called the </a:t>
            </a:r>
            <a:r>
              <a:rPr lang="en-US" sz="2400" i="1" dirty="0">
                <a:solidFill>
                  <a:srgbClr val="0070C0"/>
                </a:solidFill>
                <a:latin typeface="Times New Roman" panose="02020603050405020304" pitchFamily="18" charset="0"/>
              </a:rPr>
              <a:t>dispersive power </a:t>
            </a:r>
            <a:r>
              <a:rPr lang="en-US" sz="2400" dirty="0">
                <a:latin typeface="Times New Roman" panose="02020603050405020304" pitchFamily="18" charset="0"/>
              </a:rPr>
              <a:t>and is defined by the equation</a:t>
            </a:r>
          </a:p>
        </p:txBody>
      </p:sp>
      <p:graphicFrame>
        <p:nvGraphicFramePr>
          <p:cNvPr id="7" name="Object 6"/>
          <p:cNvGraphicFramePr>
            <a:graphicFrameLocks noChangeAspect="1"/>
          </p:cNvGraphicFramePr>
          <p:nvPr>
            <p:extLst>
              <p:ext uri="{D42A27DB-BD31-4B8C-83A1-F6EECF244321}">
                <p14:modId xmlns:p14="http://schemas.microsoft.com/office/powerpoint/2010/main" val="1894865036"/>
              </p:ext>
            </p:extLst>
          </p:nvPr>
        </p:nvGraphicFramePr>
        <p:xfrm>
          <a:off x="1450975" y="5238750"/>
          <a:ext cx="2667000" cy="431800"/>
        </p:xfrm>
        <a:graphic>
          <a:graphicData uri="http://schemas.openxmlformats.org/presentationml/2006/ole">
            <mc:AlternateContent xmlns:mc="http://schemas.openxmlformats.org/markup-compatibility/2006">
              <mc:Choice xmlns:v="urn:schemas-microsoft-com:vml" Requires="v">
                <p:oleObj spid="_x0000_s96262" name="Equation" r:id="rId5" imgW="2666880" imgH="431640" progId="Equation.DSMT4">
                  <p:embed/>
                </p:oleObj>
              </mc:Choice>
              <mc:Fallback>
                <p:oleObj name="Equation" r:id="rId5" imgW="2666880" imgH="431640" progId="Equation.DSMT4">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0975" y="5238750"/>
                        <a:ext cx="26670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94316898"/>
              </p:ext>
            </p:extLst>
          </p:nvPr>
        </p:nvGraphicFramePr>
        <p:xfrm>
          <a:off x="6946900" y="5584825"/>
          <a:ext cx="3556000" cy="901700"/>
        </p:xfrm>
        <a:graphic>
          <a:graphicData uri="http://schemas.openxmlformats.org/presentationml/2006/ole">
            <mc:AlternateContent xmlns:mc="http://schemas.openxmlformats.org/markup-compatibility/2006">
              <mc:Choice xmlns:v="urn:schemas-microsoft-com:vml" Requires="v">
                <p:oleObj spid="_x0000_s96263" name="Equation" r:id="rId7" imgW="3555720" imgH="901440" progId="Equation.DSMT4">
                  <p:embed/>
                </p:oleObj>
              </mc:Choice>
              <mc:Fallback>
                <p:oleObj name="Equation" r:id="rId7" imgW="3555720" imgH="901440" progId="Equation.DSMT4">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6900" y="5584825"/>
                        <a:ext cx="35560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1"/>
          <p:cNvGrpSpPr>
            <a:grpSpLocks noChangeAspect="1"/>
          </p:cNvGrpSpPr>
          <p:nvPr/>
        </p:nvGrpSpPr>
        <p:grpSpPr>
          <a:xfrm>
            <a:off x="7051610" y="974325"/>
            <a:ext cx="4983915" cy="3525010"/>
            <a:chOff x="2162629" y="2389800"/>
            <a:chExt cx="5024144" cy="3634025"/>
          </a:xfrm>
        </p:grpSpPr>
        <p:sp>
          <p:nvSpPr>
            <p:cNvPr id="13" name="TextBox 12"/>
            <p:cNvSpPr txBox="1"/>
            <p:nvPr/>
          </p:nvSpPr>
          <p:spPr>
            <a:xfrm>
              <a:off x="2162629" y="2389800"/>
              <a:ext cx="1574470"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White light</a:t>
              </a:r>
            </a:p>
          </p:txBody>
        </p:sp>
        <p:grpSp>
          <p:nvGrpSpPr>
            <p:cNvPr id="9" name="Group 13"/>
            <p:cNvGrpSpPr/>
            <p:nvPr/>
          </p:nvGrpSpPr>
          <p:grpSpPr>
            <a:xfrm>
              <a:off x="2365834" y="2465787"/>
              <a:ext cx="4820939" cy="3558038"/>
              <a:chOff x="2699656" y="2465790"/>
              <a:chExt cx="4820939" cy="3558038"/>
            </a:xfrm>
          </p:grpSpPr>
          <p:cxnSp>
            <p:nvCxnSpPr>
              <p:cNvPr id="15" name="Straight Connector 14"/>
              <p:cNvCxnSpPr/>
              <p:nvPr/>
            </p:nvCxnSpPr>
            <p:spPr>
              <a:xfrm>
                <a:off x="3976913" y="3280222"/>
                <a:ext cx="3222743" cy="1142333"/>
              </a:xfrm>
              <a:prstGeom prst="line">
                <a:avLst/>
              </a:prstGeom>
              <a:ln w="28575">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99656" y="3454400"/>
                <a:ext cx="4500000"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26857" y="2465790"/>
                <a:ext cx="0" cy="270927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17"/>
              <p:cNvGrpSpPr/>
              <p:nvPr/>
            </p:nvGrpSpPr>
            <p:grpSpPr>
              <a:xfrm>
                <a:off x="2699656" y="2830286"/>
                <a:ext cx="1712686" cy="609598"/>
                <a:chOff x="1857827" y="1828798"/>
                <a:chExt cx="2554515" cy="1611086"/>
              </a:xfrm>
            </p:grpSpPr>
            <p:cxnSp>
              <p:nvCxnSpPr>
                <p:cNvPr id="27" name="Straight Connector 26"/>
                <p:cNvCxnSpPr/>
                <p:nvPr/>
              </p:nvCxnSpPr>
              <p:spPr>
                <a:xfrm>
                  <a:off x="1857827" y="1828798"/>
                  <a:ext cx="2554515" cy="161108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17486" y="1923144"/>
                  <a:ext cx="653143" cy="4064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a:off x="4412340" y="3454400"/>
                <a:ext cx="2415229" cy="16546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426857" y="3454399"/>
                <a:ext cx="2104572" cy="190137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26857" y="3468917"/>
                <a:ext cx="1840344" cy="211366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67856" y="4802935"/>
                <a:ext cx="679994"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Red</a:t>
                </a:r>
              </a:p>
            </p:txBody>
          </p:sp>
          <p:sp>
            <p:nvSpPr>
              <p:cNvPr id="23" name="TextBox 22"/>
              <p:cNvSpPr txBox="1"/>
              <p:nvPr/>
            </p:nvSpPr>
            <p:spPr>
              <a:xfrm>
                <a:off x="6461010" y="5255568"/>
                <a:ext cx="1059585"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Yellow</a:t>
                </a:r>
              </a:p>
            </p:txBody>
          </p:sp>
          <p:sp>
            <p:nvSpPr>
              <p:cNvPr id="24" name="TextBox 23"/>
              <p:cNvSpPr txBox="1"/>
              <p:nvPr/>
            </p:nvSpPr>
            <p:spPr>
              <a:xfrm>
                <a:off x="6035285" y="5562163"/>
                <a:ext cx="764953" cy="461665"/>
              </a:xfrm>
              <a:prstGeom prst="rect">
                <a:avLst/>
              </a:prstGeom>
              <a:noFill/>
            </p:spPr>
            <p:txBody>
              <a:bodyPr wrap="none" rtlCol="0">
                <a:spAutoFit/>
              </a:bodyPr>
              <a:lstStyle/>
              <a:p>
                <a:pPr algn="r" rtl="1"/>
                <a:r>
                  <a:rPr lang="en-US" sz="2400" dirty="0">
                    <a:latin typeface="Times New Roman" panose="02020603050405020304" pitchFamily="18" charset="0"/>
                    <a:cs typeface="Times New Roman" panose="02020603050405020304" pitchFamily="18" charset="0"/>
                  </a:rPr>
                  <a:t>Blue</a:t>
                </a:r>
              </a:p>
            </p:txBody>
          </p:sp>
          <p:sp>
            <p:nvSpPr>
              <p:cNvPr id="25" name="TextBox 24"/>
              <p:cNvSpPr txBox="1"/>
              <p:nvPr/>
            </p:nvSpPr>
            <p:spPr>
              <a:xfrm>
                <a:off x="3962923" y="2851157"/>
                <a:ext cx="418878" cy="464457"/>
              </a:xfrm>
              <a:prstGeom prst="rect">
                <a:avLst/>
              </a:prstGeom>
              <a:noFill/>
            </p:spPr>
            <p:txBody>
              <a:bodyPr wrap="square" rtlCol="0">
                <a:spAutoFit/>
              </a:bodyPr>
              <a:lstStyle/>
              <a:p>
                <a:pPr algn="r" rtl="1"/>
                <a:r>
                  <a:rPr lang="el-GR" sz="2400" i="1" dirty="0">
                    <a:latin typeface="Times New Roman" panose="02020603050405020304" pitchFamily="18" charset="0"/>
                    <a:cs typeface="Times New Roman" panose="02020603050405020304" pitchFamily="18" charset="0"/>
                  </a:rPr>
                  <a:t>θ</a:t>
                </a:r>
                <a:r>
                  <a:rPr lang="en-US" sz="2400" baseline="-25000" dirty="0" err="1">
                    <a:latin typeface="Times New Roman" panose="02020603050405020304" pitchFamily="18" charset="0"/>
                    <a:cs typeface="Times New Roman" panose="02020603050405020304" pitchFamily="18" charset="0"/>
                  </a:rPr>
                  <a:t>i</a:t>
                </a:r>
                <a:endParaRPr lang="en-US" sz="2400" baseline="-250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4367170" y="3739025"/>
                <a:ext cx="418878" cy="464457"/>
              </a:xfrm>
              <a:prstGeom prst="rect">
                <a:avLst/>
              </a:prstGeom>
              <a:noFill/>
            </p:spPr>
            <p:txBody>
              <a:bodyPr wrap="square" rtlCol="0">
                <a:spAutoFit/>
              </a:bodyPr>
              <a:lstStyle/>
              <a:p>
                <a:pPr algn="r" rtl="1"/>
                <a:r>
                  <a:rPr lang="el-GR" sz="2400" i="1" dirty="0">
                    <a:latin typeface="Times New Roman" panose="02020603050405020304" pitchFamily="18" charset="0"/>
                    <a:cs typeface="Times New Roman" panose="02020603050405020304" pitchFamily="18" charset="0"/>
                  </a:rPr>
                  <a:t>θ</a:t>
                </a:r>
                <a:r>
                  <a:rPr lang="en-US" sz="2400" baseline="-25000" dirty="0">
                    <a:latin typeface="Times New Roman" panose="02020603050405020304" pitchFamily="18" charset="0"/>
                    <a:cs typeface="Times New Roman" panose="02020603050405020304" pitchFamily="18" charset="0"/>
                  </a:rPr>
                  <a:t>r</a:t>
                </a:r>
              </a:p>
            </p:txBody>
          </p:sp>
        </p:grpSp>
      </p:grpSp>
      <p:sp>
        <p:nvSpPr>
          <p:cNvPr id="29" name="Slide Number Placeholder 28"/>
          <p:cNvSpPr>
            <a:spLocks noGrp="1"/>
          </p:cNvSpPr>
          <p:nvPr>
            <p:ph type="sldNum" sz="quarter" idx="12"/>
          </p:nvPr>
        </p:nvSpPr>
        <p:spPr/>
        <p:txBody>
          <a:bodyPr/>
          <a:lstStyle/>
          <a:p>
            <a:fld id="{8AC7B609-6235-4DF7-8376-3B4225D7EDEF}" type="slidenum">
              <a:rPr lang="en-US" smtClean="0"/>
              <a:pPr/>
              <a:t>135</a:t>
            </a:fld>
            <a:endParaRPr lang="en-US"/>
          </a:p>
        </p:txBody>
      </p:sp>
    </p:spTree>
    <p:extLst>
      <p:ext uri="{BB962C8B-B14F-4D97-AF65-F5344CB8AC3E}">
        <p14:creationId xmlns:p14="http://schemas.microsoft.com/office/powerpoint/2010/main" val="14496129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23" y="365653"/>
            <a:ext cx="2948243" cy="1569660"/>
          </a:xfrm>
          <a:prstGeom prst="rect">
            <a:avLst/>
          </a:prstGeom>
        </p:spPr>
        <p:txBody>
          <a:bodyPr wrap="none">
            <a:spAutoFit/>
          </a:bodyPr>
          <a:lstStyle/>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=400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1.5308</a:t>
            </a:r>
          </a:p>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=550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1.5185</a:t>
            </a:r>
            <a:endParaRPr lang="en-US" sz="2400" dirty="0">
              <a:solidFill>
                <a:srgbClr val="AA4643"/>
              </a:solidFill>
              <a:latin typeface="Times New Roman" panose="02020603050405020304" pitchFamily="18" charset="0"/>
              <a:cs typeface="Times New Roman" panose="02020603050405020304" pitchFamily="18" charset="0"/>
            </a:endParaRPr>
          </a:p>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=700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1.5131</a:t>
            </a:r>
            <a:endParaRPr lang="en-US" sz="2400" dirty="0">
              <a:solidFill>
                <a:srgbClr val="AA4643"/>
              </a:solidFill>
              <a:latin typeface="Times New Roman" panose="02020603050405020304" pitchFamily="18" charset="0"/>
              <a:cs typeface="Times New Roman" panose="02020603050405020304" pitchFamily="18" charset="0"/>
            </a:endParaRPr>
          </a:p>
          <a:p>
            <a:endParaRPr lang="en-US" sz="2400" dirty="0">
              <a:solidFill>
                <a:srgbClr val="AA4643"/>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8124610" y="72898"/>
            <a:ext cx="2948243" cy="1569660"/>
          </a:xfrm>
          <a:prstGeom prst="rect">
            <a:avLst/>
          </a:prstGeom>
        </p:spPr>
        <p:txBody>
          <a:bodyPr wrap="none">
            <a:spAutoFit/>
          </a:bodyPr>
          <a:lstStyle/>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=400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1.8454</a:t>
            </a:r>
            <a:endParaRPr lang="en-US" sz="2400" dirty="0">
              <a:solidFill>
                <a:srgbClr val="AA4643"/>
              </a:solidFill>
              <a:latin typeface="Times New Roman" panose="02020603050405020304" pitchFamily="18" charset="0"/>
              <a:cs typeface="Times New Roman" panose="02020603050405020304" pitchFamily="18" charset="0"/>
            </a:endParaRPr>
          </a:p>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=550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1.7912</a:t>
            </a:r>
            <a:endParaRPr lang="en-US" sz="2400" dirty="0">
              <a:solidFill>
                <a:srgbClr val="AA4643"/>
              </a:solidFill>
              <a:latin typeface="Times New Roman" panose="02020603050405020304" pitchFamily="18" charset="0"/>
              <a:cs typeface="Times New Roman" panose="02020603050405020304" pitchFamily="18" charset="0"/>
            </a:endParaRPr>
          </a:p>
          <a:p>
            <a:r>
              <a:rPr lang="el-GR" sz="2400" i="1" dirty="0">
                <a:solidFill>
                  <a:srgbClr val="AA4643"/>
                </a:solidFill>
                <a:latin typeface="Times New Roman" panose="02020603050405020304" pitchFamily="18" charset="0"/>
                <a:cs typeface="Times New Roman" panose="02020603050405020304" pitchFamily="18" charset="0"/>
              </a:rPr>
              <a:t>λ</a:t>
            </a:r>
            <a:r>
              <a:rPr lang="en-US" sz="2400" i="1" dirty="0">
                <a:solidFill>
                  <a:srgbClr val="AA4643"/>
                </a:solidFill>
                <a:latin typeface="Times New Roman" panose="02020603050405020304" pitchFamily="18" charset="0"/>
                <a:cs typeface="Times New Roman" panose="02020603050405020304" pitchFamily="18" charset="0"/>
              </a:rPr>
              <a:t>=700 nm: n</a:t>
            </a:r>
            <a:r>
              <a:rPr lang="en-US" sz="2400" dirty="0">
                <a:solidFill>
                  <a:srgbClr val="AA4643"/>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1.7718</a:t>
            </a:r>
            <a:endParaRPr lang="en-US" sz="2400" dirty="0">
              <a:solidFill>
                <a:srgbClr val="AA4643"/>
              </a:solidFill>
              <a:latin typeface="Times New Roman" panose="02020603050405020304" pitchFamily="18" charset="0"/>
              <a:cs typeface="Times New Roman" panose="02020603050405020304" pitchFamily="18" charset="0"/>
            </a:endParaRPr>
          </a:p>
          <a:p>
            <a:endParaRPr lang="en-US" sz="2400" dirty="0">
              <a:solidFill>
                <a:srgbClr val="AA4643"/>
              </a:solidFill>
              <a:effectLst/>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757660997"/>
              </p:ext>
            </p:extLst>
          </p:nvPr>
        </p:nvGraphicFramePr>
        <p:xfrm>
          <a:off x="3390900" y="649288"/>
          <a:ext cx="3454400" cy="736600"/>
        </p:xfrm>
        <a:graphic>
          <a:graphicData uri="http://schemas.openxmlformats.org/presentationml/2006/ole">
            <mc:AlternateContent xmlns:mc="http://schemas.openxmlformats.org/markup-compatibility/2006">
              <mc:Choice xmlns:v="urn:schemas-microsoft-com:vml" Requires="v">
                <p:oleObj spid="_x0000_s97284" name="Equation" r:id="rId3" imgW="3454200" imgH="736560" progId="Equation.DSMT4">
                  <p:embed/>
                </p:oleObj>
              </mc:Choice>
              <mc:Fallback>
                <p:oleObj name="Equation" r:id="rId3" imgW="3454200" imgH="736560" progId="Equation.DSMT4">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900" y="649288"/>
                        <a:ext cx="34544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89078969"/>
              </p:ext>
            </p:extLst>
          </p:nvPr>
        </p:nvGraphicFramePr>
        <p:xfrm>
          <a:off x="8643938" y="1389063"/>
          <a:ext cx="1384300" cy="296862"/>
        </p:xfrm>
        <a:graphic>
          <a:graphicData uri="http://schemas.openxmlformats.org/presentationml/2006/ole">
            <mc:AlternateContent xmlns:mc="http://schemas.openxmlformats.org/markup-compatibility/2006">
              <mc:Choice xmlns:v="urn:schemas-microsoft-com:vml" Requires="v">
                <p:oleObj spid="_x0000_s97285" name="Equation" r:id="rId5" imgW="1244520" imgH="279360" progId="Equation.DSMT4">
                  <p:embed/>
                </p:oleObj>
              </mc:Choice>
              <mc:Fallback>
                <p:oleObj name="Equation" r:id="rId5" imgW="1244520" imgH="279360" progId="Equation.DSMT4">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938" y="1389063"/>
                        <a:ext cx="1384300"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10"/>
          <p:cNvGrpSpPr/>
          <p:nvPr/>
        </p:nvGrpSpPr>
        <p:grpSpPr>
          <a:xfrm>
            <a:off x="309093" y="1832448"/>
            <a:ext cx="4842456" cy="4739427"/>
            <a:chOff x="309093" y="1996224"/>
            <a:chExt cx="4842456" cy="4739427"/>
          </a:xfrm>
        </p:grpSpPr>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rcRect l="46799" t="26364" r="15983" b="8847"/>
            <a:stretch/>
          </p:blipFill>
          <p:spPr>
            <a:xfrm>
              <a:off x="309093" y="1996224"/>
              <a:ext cx="4842456" cy="4739427"/>
            </a:xfrm>
            <a:prstGeom prst="rect">
              <a:avLst/>
            </a:prstGeom>
          </p:spPr>
        </p:pic>
        <p:sp>
          <p:nvSpPr>
            <p:cNvPr id="10" name="TextBox 9"/>
            <p:cNvSpPr txBox="1"/>
            <p:nvPr/>
          </p:nvSpPr>
          <p:spPr>
            <a:xfrm>
              <a:off x="2095515" y="3242220"/>
              <a:ext cx="1459053" cy="451406"/>
            </a:xfrm>
            <a:prstGeom prst="rect">
              <a:avLst/>
            </a:prstGeom>
            <a:noFill/>
          </p:spPr>
          <p:txBody>
            <a:bodyPr wrap="none" rtlCol="0">
              <a:spAutoFit/>
            </a:bodyPr>
            <a:lstStyle/>
            <a:p>
              <a:pPr algn="r" rtl="1">
                <a:lnSpc>
                  <a:spcPts val="2800"/>
                </a:lnSpc>
              </a:pPr>
              <a:r>
                <a:rPr lang="en-US" sz="2400" dirty="0">
                  <a:solidFill>
                    <a:srgbClr val="FF0000"/>
                  </a:solidFill>
                  <a:latin typeface="Times New Roman" panose="02020603050405020304" pitchFamily="18" charset="0"/>
                  <a:cs typeface="Times New Roman" panose="02020603050405020304" pitchFamily="18" charset="0"/>
                </a:rPr>
                <a:t>BK7 glass</a:t>
              </a:r>
            </a:p>
          </p:txBody>
        </p:sp>
      </p:grpSp>
      <p:grpSp>
        <p:nvGrpSpPr>
          <p:cNvPr id="7" name="Group 12"/>
          <p:cNvGrpSpPr/>
          <p:nvPr/>
        </p:nvGrpSpPr>
        <p:grpSpPr>
          <a:xfrm>
            <a:off x="6722772" y="1716110"/>
            <a:ext cx="4775513" cy="4787721"/>
            <a:chOff x="6722772" y="1716110"/>
            <a:chExt cx="4775513" cy="4787721"/>
          </a:xfrm>
        </p:grpSpPr>
        <p:pic>
          <p:nvPicPr>
            <p:cNvPr id="5" name="Picture 4"/>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rcRect l="47413" t="24252" r="15884" b="10300"/>
            <a:stretch/>
          </p:blipFill>
          <p:spPr>
            <a:xfrm>
              <a:off x="6722772" y="1716110"/>
              <a:ext cx="4775513" cy="4787721"/>
            </a:xfrm>
            <a:prstGeom prst="rect">
              <a:avLst/>
            </a:prstGeom>
          </p:spPr>
        </p:pic>
        <p:sp>
          <p:nvSpPr>
            <p:cNvPr id="12" name="TextBox 11"/>
            <p:cNvSpPr txBox="1"/>
            <p:nvPr/>
          </p:nvSpPr>
          <p:spPr>
            <a:xfrm>
              <a:off x="8876680" y="3467923"/>
              <a:ext cx="1516569" cy="451406"/>
            </a:xfrm>
            <a:prstGeom prst="rect">
              <a:avLst/>
            </a:prstGeom>
            <a:noFill/>
          </p:spPr>
          <p:txBody>
            <a:bodyPr wrap="none" rtlCol="0">
              <a:spAutoFit/>
            </a:bodyPr>
            <a:lstStyle/>
            <a:p>
              <a:pPr algn="r" rtl="1">
                <a:lnSpc>
                  <a:spcPts val="2800"/>
                </a:lnSpc>
              </a:pPr>
              <a:r>
                <a:rPr lang="en-US" sz="2400" dirty="0">
                  <a:solidFill>
                    <a:srgbClr val="FF0000"/>
                  </a:solidFill>
                  <a:latin typeface="Times New Roman" panose="02020603050405020304" pitchFamily="18" charset="0"/>
                  <a:cs typeface="Times New Roman" panose="02020603050405020304" pitchFamily="18" charset="0"/>
                </a:rPr>
                <a:t>SF11 glass</a:t>
              </a:r>
            </a:p>
          </p:txBody>
        </p:sp>
      </p:grpSp>
      <p:sp>
        <p:nvSpPr>
          <p:cNvPr id="13" name="Slide Number Placeholder 12"/>
          <p:cNvSpPr>
            <a:spLocks noGrp="1"/>
          </p:cNvSpPr>
          <p:nvPr>
            <p:ph type="sldNum" sz="quarter" idx="12"/>
          </p:nvPr>
        </p:nvSpPr>
        <p:spPr/>
        <p:txBody>
          <a:bodyPr/>
          <a:lstStyle/>
          <a:p>
            <a:fld id="{8AC7B609-6235-4DF7-8376-3B4225D7EDEF}" type="slidenum">
              <a:rPr lang="en-US" smtClean="0"/>
              <a:pPr/>
              <a:t>136</a:t>
            </a:fld>
            <a:endParaRPr lang="en-US"/>
          </a:p>
        </p:txBody>
      </p:sp>
    </p:spTree>
    <p:extLst>
      <p:ext uri="{BB962C8B-B14F-4D97-AF65-F5344CB8AC3E}">
        <p14:creationId xmlns:p14="http://schemas.microsoft.com/office/powerpoint/2010/main" val="10419942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476" t="17914" r="47261" b="40361"/>
          <a:stretch/>
        </p:blipFill>
        <p:spPr>
          <a:xfrm>
            <a:off x="437883" y="3626462"/>
            <a:ext cx="6840000" cy="3070229"/>
          </a:xfrm>
          <a:prstGeom prst="rect">
            <a:avLst/>
          </a:prstGeom>
        </p:spPr>
      </p:pic>
      <p:sp>
        <p:nvSpPr>
          <p:cNvPr id="3" name="Rectangle 2"/>
          <p:cNvSpPr/>
          <p:nvPr/>
        </p:nvSpPr>
        <p:spPr>
          <a:xfrm>
            <a:off x="7462481" y="3995067"/>
            <a:ext cx="4480530" cy="2554545"/>
          </a:xfrm>
          <a:prstGeom prst="rect">
            <a:avLst/>
          </a:prstGeom>
        </p:spPr>
        <p:txBody>
          <a:bodyPr wrap="square">
            <a:spAutoFit/>
          </a:bodyPr>
          <a:lstStyle/>
          <a:p>
            <a:pPr algn="just">
              <a:lnSpc>
                <a:spcPts val="3200"/>
              </a:lnSpc>
            </a:pPr>
            <a:r>
              <a:rPr lang="en-US" sz="2400" dirty="0">
                <a:latin typeface="Times New Roman" panose="02020603050405020304" pitchFamily="18" charset="0"/>
                <a:cs typeface="Times New Roman" panose="02020603050405020304" pitchFamily="18" charset="0"/>
              </a:rPr>
              <a:t>Polarized light with its electric field along the plane of incidence is thus denoted </a:t>
            </a:r>
            <a:r>
              <a:rPr lang="en-US" sz="2400" b="1" i="1" dirty="0">
                <a:solidFill>
                  <a:srgbClr val="0070C0"/>
                </a:solidFill>
                <a:latin typeface="Times New Roman" panose="02020603050405020304" pitchFamily="18" charset="0"/>
                <a:cs typeface="Times New Roman" panose="02020603050405020304" pitchFamily="18" charset="0"/>
              </a:rPr>
              <a:t>p-polarized</a:t>
            </a:r>
            <a:r>
              <a:rPr lang="en-US" sz="2400" dirty="0">
                <a:latin typeface="Times New Roman" panose="02020603050405020304" pitchFamily="18" charset="0"/>
                <a:cs typeface="Times New Roman" panose="02020603050405020304" pitchFamily="18" charset="0"/>
              </a:rPr>
              <a:t>, while light whose electric field is normal to the plane of incidence is called </a:t>
            </a:r>
            <a:r>
              <a:rPr lang="en-US" sz="2400" b="1" i="1" dirty="0">
                <a:solidFill>
                  <a:srgbClr val="0070C0"/>
                </a:solidFill>
                <a:latin typeface="Times New Roman" panose="02020603050405020304" pitchFamily="18" charset="0"/>
                <a:cs typeface="Times New Roman" panose="02020603050405020304" pitchFamily="18" charset="0"/>
              </a:rPr>
              <a:t>s-polarized</a:t>
            </a:r>
            <a:r>
              <a:rPr lang="en-US" sz="2400" dirty="0">
                <a:latin typeface="Times New Roman" panose="02020603050405020304" pitchFamily="18" charset="0"/>
                <a:cs typeface="Times New Roman" panose="02020603050405020304" pitchFamily="18" charset="0"/>
              </a:rPr>
              <a:t>.</a:t>
            </a:r>
          </a:p>
        </p:txBody>
      </p:sp>
      <p:sp>
        <p:nvSpPr>
          <p:cNvPr id="4" name="Rectangle 3"/>
          <p:cNvSpPr/>
          <p:nvPr/>
        </p:nvSpPr>
        <p:spPr>
          <a:xfrm>
            <a:off x="116620" y="737221"/>
            <a:ext cx="12075380" cy="2964914"/>
          </a:xfrm>
          <a:prstGeom prst="rect">
            <a:avLst/>
          </a:prstGeom>
        </p:spPr>
        <p:txBody>
          <a:bodyPr wrap="square">
            <a:spAutoFit/>
          </a:bodyPr>
          <a:lstStyle/>
          <a:p>
            <a:pPr algn="just">
              <a:lnSpc>
                <a:spcPts val="3200"/>
              </a:lnSpc>
            </a:pPr>
            <a:r>
              <a:rPr lang="en-US" sz="2400" dirty="0">
                <a:latin typeface="Times New Roman" panose="02020603050405020304" pitchFamily="18" charset="0"/>
                <a:cs typeface="Times New Roman" panose="02020603050405020304" pitchFamily="18" charset="0"/>
              </a:rPr>
              <a:t>An electromagnetic wave such as light consists of a coupled oscillating electric field and magnetic field which are always perpendicular; by convention, the "polarization" of electromagnetic waves refers to the direction of the electric field. In linear polarization, the fields oscillate in a single direction. In circular or elliptical polarization, the fields rotate at a constant rate in a plane as the wave travels. The rotation can have two possible directions; if the fields rotate in a right hand sense with respect to the direction of wave travel, it is called right circular polarization, or, if the fields rotate in a left hand sense, it is called left circular polarization.</a:t>
            </a:r>
          </a:p>
        </p:txBody>
      </p:sp>
      <p:sp>
        <p:nvSpPr>
          <p:cNvPr id="5" name="TextBox 4"/>
          <p:cNvSpPr txBox="1"/>
          <p:nvPr/>
        </p:nvSpPr>
        <p:spPr>
          <a:xfrm>
            <a:off x="116620" y="123585"/>
            <a:ext cx="2972352"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b="1" dirty="0">
                <a:solidFill>
                  <a:srgbClr val="FF0000"/>
                </a:solidFill>
              </a:rPr>
              <a:t>Polarization  </a:t>
            </a:r>
            <a:r>
              <a:rPr lang="fa-IR" sz="2800" b="1" dirty="0">
                <a:solidFill>
                  <a:srgbClr val="FF0000"/>
                </a:solidFill>
              </a:rPr>
              <a:t>قطبش</a:t>
            </a:r>
            <a:r>
              <a:rPr lang="en-US" sz="2800" b="1" dirty="0">
                <a:solidFill>
                  <a:srgbClr val="FF0000"/>
                </a:solidFill>
              </a:rPr>
              <a:t> </a:t>
            </a:r>
          </a:p>
        </p:txBody>
      </p:sp>
      <p:sp>
        <p:nvSpPr>
          <p:cNvPr id="6" name="Slide Number Placeholder 5"/>
          <p:cNvSpPr>
            <a:spLocks noGrp="1"/>
          </p:cNvSpPr>
          <p:nvPr>
            <p:ph type="sldNum" sz="quarter" idx="12"/>
          </p:nvPr>
        </p:nvSpPr>
        <p:spPr/>
        <p:txBody>
          <a:bodyPr/>
          <a:lstStyle/>
          <a:p>
            <a:fld id="{8AC7B609-6235-4DF7-8376-3B4225D7EDEF}" type="slidenum">
              <a:rPr lang="en-US" smtClean="0"/>
              <a:pPr/>
              <a:t>137</a:t>
            </a:fld>
            <a:endParaRPr lang="en-US"/>
          </a:p>
        </p:txBody>
      </p:sp>
    </p:spTree>
    <p:extLst>
      <p:ext uri="{BB962C8B-B14F-4D97-AF65-F5344CB8AC3E}">
        <p14:creationId xmlns:p14="http://schemas.microsoft.com/office/powerpoint/2010/main" val="17224335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292" y="614118"/>
            <a:ext cx="11781825" cy="4452501"/>
          </a:xfrm>
          <a:prstGeom prst="rect">
            <a:avLst/>
          </a:prstGeom>
          <a:noFill/>
        </p:spPr>
        <p:txBody>
          <a:bodyPr wrap="square" rtlCol="0">
            <a:spAutoFit/>
          </a:bodyPr>
          <a:lstStyle/>
          <a:p>
            <a:pPr algn="just" rtl="1">
              <a:lnSpc>
                <a:spcPts val="3400"/>
              </a:lnSpc>
            </a:pPr>
            <a:r>
              <a:rPr lang="fa-IR" sz="2400" dirty="0">
                <a:latin typeface="Times New Roman" panose="02020603050405020304" pitchFamily="18" charset="0"/>
                <a:cs typeface="Times New Roman" panose="02020603050405020304" pitchFamily="18" charset="0"/>
              </a:rPr>
              <a:t>موج الکترومغناطیس متشکل از دو میدان نوسانی الکتریکی و مغناطیسی است که عمود بر یکدیگر و همچنین عمود بر</a:t>
            </a:r>
          </a:p>
          <a:p>
            <a:pPr algn="just" rtl="1">
              <a:lnSpc>
                <a:spcPts val="3400"/>
              </a:lnSpc>
            </a:pPr>
            <a:r>
              <a:rPr lang="fa-IR" sz="2400" dirty="0">
                <a:latin typeface="Times New Roman" panose="02020603050405020304" pitchFamily="18" charset="0"/>
                <a:cs typeface="Times New Roman" panose="02020603050405020304" pitchFamily="18" charset="0"/>
              </a:rPr>
              <a:t>جهت انتشار موج نوسان می کنند. راستای قطبش موج الکترومغناطیس همان راستای ارتعاش میدان الکتریکی قرار داد شده است. در قطبش خطی میدان الکتریکی در یک راستای ثابت نوسان می کند. در قطبش دایره ای یا بیضوی، همانطور که موج منتشر می شود راستای ارتعاش میدان الکتریکی در یک صفحه با سرعت ثابت می چرخد. </a:t>
            </a:r>
          </a:p>
          <a:p>
            <a:pPr algn="just" rtl="1">
              <a:lnSpc>
                <a:spcPts val="3400"/>
              </a:lnSpc>
            </a:pPr>
            <a:r>
              <a:rPr lang="fa-IR" sz="2400" b="1" dirty="0">
                <a:solidFill>
                  <a:srgbClr val="FF0000"/>
                </a:solidFill>
                <a:latin typeface="Times New Roman" panose="02020603050405020304" pitchFamily="18" charset="0"/>
                <a:cs typeface="Times New Roman" panose="02020603050405020304" pitchFamily="18" charset="0"/>
              </a:rPr>
              <a:t>صفحه تابش: </a:t>
            </a:r>
            <a:r>
              <a:rPr lang="fa-IR" sz="2400" dirty="0">
                <a:latin typeface="Times New Roman" panose="02020603050405020304" pitchFamily="18" charset="0"/>
                <a:cs typeface="Times New Roman" panose="02020603050405020304" pitchFamily="18" charset="0"/>
              </a:rPr>
              <a:t>صفحه ای که توسط راستای پرتو تابشی و خط عمود بر نقطه تابش تشکیل می شود.</a:t>
            </a:r>
          </a:p>
          <a:p>
            <a:pPr algn="just" rtl="1">
              <a:lnSpc>
                <a:spcPts val="3400"/>
              </a:lnSpc>
            </a:pPr>
            <a:r>
              <a:rPr lang="fa-IR" sz="2600" b="1" dirty="0">
                <a:solidFill>
                  <a:srgbClr val="7030A0"/>
                </a:solidFill>
                <a:latin typeface="Times New Roman" panose="02020603050405020304" pitchFamily="18" charset="0"/>
                <a:cs typeface="Times New Roman" panose="02020603050405020304" pitchFamily="18" charset="0"/>
              </a:rPr>
              <a:t>قطبش نوع </a:t>
            </a:r>
            <a:r>
              <a:rPr lang="en-US" sz="2600" b="1" dirty="0">
                <a:solidFill>
                  <a:srgbClr val="7030A0"/>
                </a:solidFill>
                <a:latin typeface="Times New Roman" panose="02020603050405020304" pitchFamily="18" charset="0"/>
                <a:cs typeface="Times New Roman" panose="02020603050405020304" pitchFamily="18" charset="0"/>
              </a:rPr>
              <a:t> S</a:t>
            </a:r>
            <a:r>
              <a:rPr lang="fa-IR" sz="2600" b="1" dirty="0">
                <a:solidFill>
                  <a:srgbClr val="7030A0"/>
                </a:solidFill>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هرگاه راستای ارتعاش میدان الکتریکی عمود بر صفحه تابش باشد.</a:t>
            </a:r>
          </a:p>
          <a:p>
            <a:pPr algn="just" rtl="1">
              <a:lnSpc>
                <a:spcPts val="3400"/>
              </a:lnSpc>
            </a:pPr>
            <a:r>
              <a:rPr lang="fa-IR" sz="2600" b="1" dirty="0">
                <a:solidFill>
                  <a:srgbClr val="7030A0"/>
                </a:solidFill>
                <a:latin typeface="Times New Roman" panose="02020603050405020304" pitchFamily="18" charset="0"/>
                <a:cs typeface="Times New Roman" panose="02020603050405020304" pitchFamily="18" charset="0"/>
              </a:rPr>
              <a:t>قطبش نوع </a:t>
            </a:r>
            <a:r>
              <a:rPr lang="en-US" sz="2600" b="1" dirty="0">
                <a:solidFill>
                  <a:srgbClr val="7030A0"/>
                </a:solidFill>
                <a:latin typeface="Times New Roman" panose="02020603050405020304" pitchFamily="18" charset="0"/>
                <a:cs typeface="Times New Roman" panose="02020603050405020304" pitchFamily="18" charset="0"/>
              </a:rPr>
              <a:t> P</a:t>
            </a:r>
            <a:r>
              <a:rPr lang="fa-IR" sz="2600" b="1" dirty="0">
                <a:solidFill>
                  <a:srgbClr val="7030A0"/>
                </a:solidFill>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هرگاه راستای ارتعاش میدان الکتریکی مماس بر صفحه تابش باشد.</a:t>
            </a:r>
          </a:p>
          <a:p>
            <a:pPr algn="just" rtl="1">
              <a:lnSpc>
                <a:spcPts val="3400"/>
              </a:lnSpc>
            </a:pPr>
            <a:endParaRPr lang="fa-IR" sz="2400" dirty="0">
              <a:latin typeface="Times New Roman" panose="02020603050405020304" pitchFamily="18" charset="0"/>
              <a:cs typeface="Times New Roman" panose="02020603050405020304" pitchFamily="18" charset="0"/>
            </a:endParaRPr>
          </a:p>
          <a:p>
            <a:pPr algn="just" rtl="1">
              <a:lnSpc>
                <a:spcPts val="3400"/>
              </a:lnSpc>
            </a:pPr>
            <a:endParaRPr lang="fa-IR" sz="2400" dirty="0">
              <a:latin typeface="Times New Roman" panose="02020603050405020304" pitchFamily="18" charset="0"/>
              <a:cs typeface="Times New Roman" panose="02020603050405020304" pitchFamily="18" charset="0"/>
            </a:endParaRPr>
          </a:p>
          <a:p>
            <a:pPr algn="just" rtl="1">
              <a:lnSpc>
                <a:spcPts val="3400"/>
              </a:lnSpc>
            </a:pP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03614" y="48635"/>
            <a:ext cx="2972352"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b="1" dirty="0">
                <a:solidFill>
                  <a:srgbClr val="FF0000"/>
                </a:solidFill>
              </a:rPr>
              <a:t>Polarization  </a:t>
            </a:r>
            <a:r>
              <a:rPr lang="fa-IR" sz="2800" b="1" dirty="0">
                <a:solidFill>
                  <a:srgbClr val="FF0000"/>
                </a:solidFill>
              </a:rPr>
              <a:t>قطبش</a:t>
            </a:r>
            <a:r>
              <a:rPr lang="en-US" sz="2800" b="1" dirty="0">
                <a:solidFill>
                  <a:srgbClr val="FF0000"/>
                </a:solidFill>
              </a:rPr>
              <a:t> </a:t>
            </a:r>
          </a:p>
        </p:txBody>
      </p:sp>
      <p:pic>
        <p:nvPicPr>
          <p:cNvPr id="6" name="Picture 5"/>
          <p:cNvPicPr>
            <a:picLocks noChangeAspect="1"/>
          </p:cNvPicPr>
          <p:nvPr/>
        </p:nvPicPr>
        <p:blipFill rotWithShape="1">
          <a:blip r:embed="rId3" cstate="print"/>
          <a:srcRect l="476" t="17914" r="47261" b="40361"/>
          <a:stretch/>
        </p:blipFill>
        <p:spPr>
          <a:xfrm>
            <a:off x="33151" y="3932294"/>
            <a:ext cx="6300000" cy="2827844"/>
          </a:xfrm>
          <a:prstGeom prst="rect">
            <a:avLst/>
          </a:prstGeom>
        </p:spPr>
      </p:pic>
      <p:sp>
        <p:nvSpPr>
          <p:cNvPr id="7" name="TextBox 6"/>
          <p:cNvSpPr txBox="1"/>
          <p:nvPr/>
        </p:nvSpPr>
        <p:spPr>
          <a:xfrm>
            <a:off x="6160957" y="3762534"/>
            <a:ext cx="5954761" cy="3046988"/>
          </a:xfrm>
          <a:prstGeom prst="rect">
            <a:avLst/>
          </a:prstGeom>
          <a:noFill/>
        </p:spPr>
        <p:txBody>
          <a:bodyPr wrap="square" rtlCol="0">
            <a:spAutoFit/>
          </a:bodyPr>
          <a:lstStyle/>
          <a:p>
            <a:pPr algn="just" rtl="1"/>
            <a:r>
              <a:rPr lang="fa-IR" sz="2400" dirty="0">
                <a:latin typeface="Times New Roman" panose="02020603050405020304" pitchFamily="18" charset="0"/>
                <a:cs typeface="Times New Roman" panose="02020603050405020304" pitchFamily="18" charset="0"/>
              </a:rPr>
              <a:t>در شکل مقابل صفحه تابش مماس بر صفحه اسلاید است. پس نقاط نماینده قطبش </a:t>
            </a:r>
            <a:r>
              <a:rPr lang="en-US" sz="2400" dirty="0">
                <a:latin typeface="Times New Roman" panose="02020603050405020304" pitchFamily="18" charset="0"/>
                <a:cs typeface="Times New Roman" panose="02020603050405020304" pitchFamily="18" charset="0"/>
              </a:rPr>
              <a:t> S</a:t>
            </a:r>
            <a:r>
              <a:rPr lang="fa-IR" sz="2400" dirty="0">
                <a:latin typeface="Times New Roman" panose="02020603050405020304" pitchFamily="18" charset="0"/>
                <a:cs typeface="Times New Roman" panose="02020603050405020304" pitchFamily="18" charset="0"/>
              </a:rPr>
              <a:t>است که عمود بر صفحه است و پیکانها نماینده قطبش </a:t>
            </a:r>
            <a:r>
              <a:rPr lang="en-US" sz="2400" dirty="0">
                <a:latin typeface="Times New Roman" panose="02020603050405020304" pitchFamily="18" charset="0"/>
                <a:cs typeface="Times New Roman" panose="02020603050405020304" pitchFamily="18" charset="0"/>
              </a:rPr>
              <a:t> P</a:t>
            </a:r>
            <a:r>
              <a:rPr lang="fa-IR" sz="2400" dirty="0">
                <a:latin typeface="Times New Roman" panose="02020603050405020304" pitchFamily="18" charset="0"/>
                <a:cs typeface="Times New Roman" panose="02020603050405020304" pitchFamily="18" charset="0"/>
              </a:rPr>
              <a:t>است که در صفحه است. پرتو نور تحت زاویه بروستر بر تیغه شفاف فرود آمده است پس نور بازتابیده دارای قطبش خالص </a:t>
            </a:r>
            <a:r>
              <a:rPr lang="en-US" sz="2400" dirty="0">
                <a:latin typeface="Times New Roman" panose="02020603050405020304" pitchFamily="18" charset="0"/>
                <a:cs typeface="Times New Roman" panose="02020603050405020304" pitchFamily="18" charset="0"/>
              </a:rPr>
              <a:t> S</a:t>
            </a:r>
            <a:r>
              <a:rPr lang="fa-IR" sz="2400" dirty="0">
                <a:latin typeface="Times New Roman" panose="02020603050405020304" pitchFamily="18" charset="0"/>
                <a:cs typeface="Times New Roman" panose="02020603050405020304" pitchFamily="18" charset="0"/>
              </a:rPr>
              <a:t>است و نور عبوری به طور جزئی قطبیده از نوع </a:t>
            </a:r>
            <a:r>
              <a:rPr lang="en-US" sz="2400" dirty="0">
                <a:latin typeface="Times New Roman" panose="02020603050405020304" pitchFamily="18" charset="0"/>
                <a:cs typeface="Times New Roman" panose="02020603050405020304" pitchFamily="18" charset="0"/>
              </a:rPr>
              <a:t> P</a:t>
            </a:r>
            <a:r>
              <a:rPr lang="fa-IR" sz="2400" dirty="0">
                <a:latin typeface="Times New Roman" panose="02020603050405020304" pitchFamily="18" charset="0"/>
                <a:cs typeface="Times New Roman" panose="02020603050405020304" pitchFamily="18" charset="0"/>
              </a:rPr>
              <a:t>است. با عبور متوالی از تیغه های موازی درصد بیشتری از قطبش </a:t>
            </a:r>
            <a:r>
              <a:rPr lang="en-US" sz="2400" dirty="0">
                <a:latin typeface="Times New Roman" panose="02020603050405020304" pitchFamily="18" charset="0"/>
                <a:cs typeface="Times New Roman" panose="02020603050405020304" pitchFamily="18" charset="0"/>
              </a:rPr>
              <a:t> S</a:t>
            </a:r>
            <a:r>
              <a:rPr lang="fa-IR" sz="2400" dirty="0">
                <a:latin typeface="Times New Roman" panose="02020603050405020304" pitchFamily="18" charset="0"/>
                <a:cs typeface="Times New Roman" panose="02020603050405020304" pitchFamily="18" charset="0"/>
              </a:rPr>
              <a:t>بازتاب شده و نور عبوری دارای قطبش </a:t>
            </a:r>
            <a:r>
              <a:rPr lang="en-US" sz="2400" dirty="0">
                <a:latin typeface="Times New Roman" panose="02020603050405020304" pitchFamily="18" charset="0"/>
                <a:cs typeface="Times New Roman" panose="02020603050405020304" pitchFamily="18" charset="0"/>
              </a:rPr>
              <a:t> P</a:t>
            </a:r>
            <a:r>
              <a:rPr lang="fa-IR" sz="2400" dirty="0">
                <a:latin typeface="Times New Roman" panose="02020603050405020304" pitchFamily="18" charset="0"/>
                <a:cs typeface="Times New Roman" panose="02020603050405020304" pitchFamily="18" charset="0"/>
              </a:rPr>
              <a:t>با خلوص بیشتر می شود. </a:t>
            </a:r>
            <a:endParaRPr lang="en-US" sz="2400" dirty="0">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a:xfrm>
            <a:off x="230293" y="6406158"/>
            <a:ext cx="973667" cy="274320"/>
          </a:xfrm>
        </p:spPr>
        <p:txBody>
          <a:bodyPr/>
          <a:lstStyle/>
          <a:p>
            <a:fld id="{8AC7B609-6235-4DF7-8376-3B4225D7EDEF}" type="slidenum">
              <a:rPr lang="en-US" smtClean="0"/>
              <a:pPr/>
              <a:t>138</a:t>
            </a:fld>
            <a:endParaRPr lang="en-US" dirty="0"/>
          </a:p>
        </p:txBody>
      </p:sp>
      <p:cxnSp>
        <p:nvCxnSpPr>
          <p:cNvPr id="10" name="Straight Connector 9"/>
          <p:cNvCxnSpPr/>
          <p:nvPr/>
        </p:nvCxnSpPr>
        <p:spPr>
          <a:xfrm flipH="1" flipV="1">
            <a:off x="499730" y="3870251"/>
            <a:ext cx="1105786" cy="1743740"/>
          </a:xfrm>
          <a:prstGeom prst="line">
            <a:avLst/>
          </a:prstGeom>
          <a:ln w="19050">
            <a:solidFill>
              <a:schemeClr val="accent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8430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238" y="89847"/>
            <a:ext cx="2641621"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b="1" dirty="0">
                <a:solidFill>
                  <a:srgbClr val="FF0000"/>
                </a:solidFill>
              </a:rPr>
              <a:t>Brewster's angle</a:t>
            </a:r>
          </a:p>
        </p:txBody>
      </p:sp>
      <p:sp>
        <p:nvSpPr>
          <p:cNvPr id="3" name="TextBox 2"/>
          <p:cNvSpPr txBox="1"/>
          <p:nvPr/>
        </p:nvSpPr>
        <p:spPr>
          <a:xfrm>
            <a:off x="283779" y="641138"/>
            <a:ext cx="11487807" cy="1754326"/>
          </a:xfrm>
          <a:prstGeom prst="rect">
            <a:avLst/>
          </a:prstGeom>
          <a:noFill/>
        </p:spPr>
        <p:txBody>
          <a:bodyPr wrap="square" rtlCol="0">
            <a:spAutoFit/>
          </a:bodyPr>
          <a:lstStyle/>
          <a:p>
            <a:pPr algn="just" rtl="1">
              <a:lnSpc>
                <a:spcPct val="150000"/>
              </a:lnSpc>
            </a:pPr>
            <a:r>
              <a:rPr lang="fa-IR" sz="2400" dirty="0">
                <a:latin typeface="Times New Roman" pitchFamily="18" charset="0"/>
                <a:cs typeface="Times New Roman" pitchFamily="18" charset="0"/>
              </a:rPr>
              <a:t>هرگاه موج الکترومغناطیس بخواهد از یک محیط شفاف وارد محیط شفاف دیگر شود در مرز بین دو محیط درصدی از آن بازتاب شده و بقیه عبور می کند. ضرایب فرنل بازتاب و عبور به ضریب شکست دو محیط، زاویه تابش و نوع قبطش بستگی دارند.  </a:t>
            </a:r>
            <a:endParaRPr lang="en-US" sz="2400" dirty="0">
              <a:latin typeface="Times New Roman" pitchFamily="18" charset="0"/>
              <a:cs typeface="Times New Roman" pitchFamily="18" charset="0"/>
            </a:endParaRPr>
          </a:p>
        </p:txBody>
      </p:sp>
      <p:sp>
        <p:nvSpPr>
          <p:cNvPr id="326658" name="AutoShape 2" descr="{\displaystyle r_{\text{s}}=-{\frac {\sin(\theta _{\text{i}}-\theta _{\text{t}})}{\sin(\theta _{\text{i}}+\theta _{\text{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6661" name="AutoShape 5" descr="{\displaystyle r_{\text{p}}={\frac {\tan(\theta _{\text{i}}-\theta _{\text{t}})}{\tan(\theta _{\text{i}}+\theta _{\text{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6664" name="AutoShape 8" descr="{\displaystyle r_{\text{p}}={\frac {\tan(\theta _{\text{i}}-\theta _{\text{t}})}{\tan(\theta _{\text{i}}+\theta _{\text{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6666" name="AutoShape 10" descr="{\displaystyle r_{\text{p}}={\frac {\tan(\theta _{\text{i}}-\theta _{\text{t}})}{\tan(\theta _{\text{i}}+\theta _{\text{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6668" name="AutoShape 12" descr="{\displaystyle r_{\text{p}}={\frac {\tan(\theta _{\text{i}}-\theta _{\text{t}})}{\tan(\theta _{\text{i}}+\theta _{\text{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6670" name="AutoShape 14" descr="{\displaystyle r_{\text{s}}=-{\frac {\sin(\theta _{\text{i}}-\theta _{\text{t}})}{\sin(\theta _{\text{i}}+\theta _{\text{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6672" name="AutoShape 16" descr="{\displaystyle r_{\text{s}}=-{\frac {\sin(\theta _{\text{i}}-\theta _{\text{t}})}{\sin(\theta _{\text{i}}+\theta _{\text{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031091007"/>
              </p:ext>
            </p:extLst>
          </p:nvPr>
        </p:nvGraphicFramePr>
        <p:xfrm>
          <a:off x="103188" y="1919288"/>
          <a:ext cx="8699500" cy="2438400"/>
        </p:xfrm>
        <a:graphic>
          <a:graphicData uri="http://schemas.openxmlformats.org/presentationml/2006/ole">
            <mc:AlternateContent xmlns:mc="http://schemas.openxmlformats.org/markup-compatibility/2006">
              <mc:Choice xmlns:v="urn:schemas-microsoft-com:vml" Requires="v">
                <p:oleObj spid="_x0000_s98309" name="Equation" r:id="rId3" imgW="8699400" imgH="2438280" progId="Equation.DSMT4">
                  <p:embed/>
                </p:oleObj>
              </mc:Choice>
              <mc:Fallback>
                <p:oleObj name="Equation" r:id="rId3" imgW="8699400" imgH="2438280" progId="Equation.DSMT4">
                  <p:embed/>
                  <p:pic>
                    <p:nvPicPr>
                      <p:cNvPr id="13"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 y="1919288"/>
                        <a:ext cx="8699500"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15"/>
          <p:cNvGrpSpPr/>
          <p:nvPr/>
        </p:nvGrpSpPr>
        <p:grpSpPr>
          <a:xfrm>
            <a:off x="128473" y="4361399"/>
            <a:ext cx="11246069" cy="1754326"/>
            <a:chOff x="-985376" y="7194733"/>
            <a:chExt cx="11246069" cy="1754326"/>
          </a:xfrm>
        </p:grpSpPr>
        <p:graphicFrame>
          <p:nvGraphicFramePr>
            <p:cNvPr id="14" name="Object 13"/>
            <p:cNvGraphicFramePr>
              <a:graphicFrameLocks noChangeAspect="1"/>
            </p:cNvGraphicFramePr>
            <p:nvPr/>
          </p:nvGraphicFramePr>
          <p:xfrm>
            <a:off x="7291954" y="7368376"/>
            <a:ext cx="1422400" cy="381000"/>
          </p:xfrm>
          <a:graphic>
            <a:graphicData uri="http://schemas.openxmlformats.org/presentationml/2006/ole">
              <mc:AlternateContent xmlns:mc="http://schemas.openxmlformats.org/markup-compatibility/2006">
                <mc:Choice xmlns:v="urn:schemas-microsoft-com:vml" Requires="v">
                  <p:oleObj spid="_x0000_s98310" name="Equation" r:id="rId5" imgW="1422400" imgH="381000" progId="Equation.DSMT4">
                    <p:embed/>
                  </p:oleObj>
                </mc:Choice>
                <mc:Fallback>
                  <p:oleObj name="Equation" r:id="rId5" imgW="1422400" imgH="381000" progId="Equation.DSMT4">
                    <p:embed/>
                    <p:pic>
                      <p:nvPicPr>
                        <p:cNvPr id="14"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1954" y="7368376"/>
                          <a:ext cx="1422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985376" y="7194733"/>
              <a:ext cx="11246069" cy="1754326"/>
            </a:xfrm>
            <a:prstGeom prst="rect">
              <a:avLst/>
            </a:prstGeom>
            <a:noFill/>
          </p:spPr>
          <p:txBody>
            <a:bodyPr wrap="square" rtlCol="0">
              <a:spAutoFit/>
            </a:bodyPr>
            <a:lstStyle/>
            <a:p>
              <a:pPr algn="just" rtl="1">
                <a:lnSpc>
                  <a:spcPct val="150000"/>
                </a:lnSpc>
              </a:pPr>
              <a:r>
                <a:rPr lang="fa-IR" sz="2400" dirty="0">
                  <a:latin typeface="Times New Roman" pitchFamily="18" charset="0"/>
                  <a:cs typeface="Times New Roman" pitchFamily="18" charset="0"/>
                </a:rPr>
                <a:t>در حالتی که                  </a:t>
              </a:r>
              <a:r>
                <a:rPr lang="en-US" sz="2400" dirty="0">
                  <a:latin typeface="Times New Roman" pitchFamily="18" charset="0"/>
                  <a:cs typeface="Times New Roman" pitchFamily="18" charset="0"/>
                </a:rPr>
                <a:t> </a:t>
              </a:r>
              <a:r>
                <a:rPr lang="fa-IR" sz="2400" dirty="0">
                  <a:latin typeface="Times New Roman" pitchFamily="18" charset="0"/>
                  <a:cs typeface="Times New Roman" pitchFamily="18" charset="0"/>
                </a:rPr>
                <a:t>حاصل معادله (4) یعنی ضریب بازتاب قطبش نوع </a:t>
              </a:r>
              <a:r>
                <a:rPr lang="en-US" sz="2400" dirty="0">
                  <a:latin typeface="Times New Roman" pitchFamily="18" charset="0"/>
                  <a:cs typeface="Times New Roman" pitchFamily="18" charset="0"/>
                </a:rPr>
                <a:t> P</a:t>
              </a:r>
              <a:r>
                <a:rPr lang="fa-IR" sz="2400" dirty="0">
                  <a:latin typeface="Times New Roman" pitchFamily="18" charset="0"/>
                  <a:cs typeface="Times New Roman" pitchFamily="18" charset="0"/>
                </a:rPr>
                <a:t>صفر می شود. یعنی موج بازتابیده قطبیده کامل از نوع </a:t>
              </a:r>
              <a:r>
                <a:rPr lang="en-US" sz="2400" dirty="0">
                  <a:latin typeface="Times New Roman" pitchFamily="18" charset="0"/>
                  <a:cs typeface="Times New Roman" pitchFamily="18" charset="0"/>
                </a:rPr>
                <a:t> S</a:t>
              </a:r>
              <a:r>
                <a:rPr lang="fa-IR" sz="2400" dirty="0">
                  <a:latin typeface="Times New Roman" pitchFamily="18" charset="0"/>
                  <a:cs typeface="Times New Roman" pitchFamily="18" charset="0"/>
                </a:rPr>
                <a:t>است و موج عبوری قطبیده جزئی از نوع </a:t>
              </a:r>
              <a:r>
                <a:rPr lang="en-US" sz="2400" dirty="0">
                  <a:latin typeface="Times New Roman" pitchFamily="18" charset="0"/>
                  <a:cs typeface="Times New Roman" pitchFamily="18" charset="0"/>
                </a:rPr>
                <a:t> P</a:t>
              </a:r>
              <a:r>
                <a:rPr lang="fa-IR" sz="2400" dirty="0">
                  <a:latin typeface="Times New Roman" pitchFamily="18" charset="0"/>
                  <a:cs typeface="Times New Roman" pitchFamily="18" charset="0"/>
                </a:rPr>
                <a:t>است. زاویه تابشی که این پدیده رخ می دهد به زاویه بروستر معروف است. </a:t>
              </a:r>
              <a:endParaRPr lang="en-US" sz="2400" dirty="0">
                <a:latin typeface="Times New Roman" pitchFamily="18" charset="0"/>
                <a:cs typeface="Times New Roman" pitchFamily="18" charset="0"/>
              </a:endParaRPr>
            </a:p>
          </p:txBody>
        </p:sp>
      </p:grpSp>
      <p:graphicFrame>
        <p:nvGraphicFramePr>
          <p:cNvPr id="17" name="Object 16"/>
          <p:cNvGraphicFramePr>
            <a:graphicFrameLocks noChangeAspect="1"/>
          </p:cNvGraphicFramePr>
          <p:nvPr>
            <p:extLst>
              <p:ext uri="{D42A27DB-BD31-4B8C-83A1-F6EECF244321}">
                <p14:modId xmlns:p14="http://schemas.microsoft.com/office/powerpoint/2010/main" val="1433067072"/>
              </p:ext>
            </p:extLst>
          </p:nvPr>
        </p:nvGraphicFramePr>
        <p:xfrm>
          <a:off x="247650" y="5524500"/>
          <a:ext cx="9626600" cy="1270000"/>
        </p:xfrm>
        <a:graphic>
          <a:graphicData uri="http://schemas.openxmlformats.org/presentationml/2006/ole">
            <mc:AlternateContent xmlns:mc="http://schemas.openxmlformats.org/markup-compatibility/2006">
              <mc:Choice xmlns:v="urn:schemas-microsoft-com:vml" Requires="v">
                <p:oleObj spid="_x0000_s98311" name="Equation" r:id="rId7" imgW="9626400" imgH="1269720" progId="Equation.DSMT4">
                  <p:embed/>
                </p:oleObj>
              </mc:Choice>
              <mc:Fallback>
                <p:oleObj name="Equation" r:id="rId7" imgW="9626400" imgH="1269720" progId="Equation.DSMT4">
                  <p:embed/>
                  <p:pic>
                    <p:nvPicPr>
                      <p:cNvPr id="17"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650" y="5524500"/>
                        <a:ext cx="9626600"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Slide Number Placeholder 15"/>
          <p:cNvSpPr>
            <a:spLocks noGrp="1"/>
          </p:cNvSpPr>
          <p:nvPr>
            <p:ph type="sldNum" sz="quarter" idx="12"/>
          </p:nvPr>
        </p:nvSpPr>
        <p:spPr/>
        <p:txBody>
          <a:bodyPr/>
          <a:lstStyle/>
          <a:p>
            <a:fld id="{8AC7B609-6235-4DF7-8376-3B4225D7EDEF}" type="slidenum">
              <a:rPr lang="en-US" smtClean="0"/>
              <a:pPr/>
              <a:t>139</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5007" y="189190"/>
            <a:ext cx="11277600" cy="1200329"/>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مثال: </a:t>
            </a:r>
            <a:r>
              <a:rPr lang="fa-IR" sz="2400" dirty="0">
                <a:latin typeface="Times New Roman" panose="02020603050405020304" pitchFamily="18" charset="0"/>
                <a:cs typeface="Times New Roman" panose="02020603050405020304" pitchFamily="18" charset="0"/>
              </a:rPr>
              <a:t>در شکل زیر شعاع آینه کاو 40 سانتی متر و جسم در فاصله 25 سانتی متری از آینه است. تصویر نهایی آینه کاو کجا و چگونه تشکیل می شود. فاصله آینه تخت تا آینه کاو 90 سانتی متر است.</a:t>
            </a:r>
            <a:endParaRPr lang="en-US" sz="2400" dirty="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3457848" y="1345329"/>
            <a:ext cx="4206240" cy="1865579"/>
            <a:chOff x="3089998" y="1439919"/>
            <a:chExt cx="4206240" cy="1865579"/>
          </a:xfrm>
        </p:grpSpPr>
        <p:pic>
          <p:nvPicPr>
            <p:cNvPr id="574467" name="Picture 3"/>
            <p:cNvPicPr>
              <a:picLocks noChangeAspect="1" noChangeArrowheads="1"/>
            </p:cNvPicPr>
            <p:nvPr/>
          </p:nvPicPr>
          <p:blipFill>
            <a:blip r:embed="rId3" cstate="print"/>
            <a:srcRect/>
            <a:stretch>
              <a:fillRect/>
            </a:stretch>
          </p:blipFill>
          <p:spPr bwMode="auto">
            <a:xfrm>
              <a:off x="6698539" y="1488695"/>
              <a:ext cx="548640" cy="1805718"/>
            </a:xfrm>
            <a:prstGeom prst="rect">
              <a:avLst/>
            </a:prstGeom>
            <a:noFill/>
            <a:ln w="9525">
              <a:noFill/>
              <a:miter lim="800000"/>
              <a:headEnd/>
              <a:tailEnd/>
            </a:ln>
          </p:spPr>
        </p:pic>
        <p:cxnSp>
          <p:nvCxnSpPr>
            <p:cNvPr id="7" name="Straight Connector 6"/>
            <p:cNvCxnSpPr/>
            <p:nvPr/>
          </p:nvCxnSpPr>
          <p:spPr>
            <a:xfrm flipH="1" flipV="1">
              <a:off x="3089998" y="2385848"/>
              <a:ext cx="4206240" cy="57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6138040" y="234380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12529" y="1786764"/>
              <a:ext cx="70419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a:t>
              </a:r>
            </a:p>
          </p:txBody>
        </p:sp>
        <p:grpSp>
          <p:nvGrpSpPr>
            <p:cNvPr id="12" name="Group 11"/>
            <p:cNvGrpSpPr/>
            <p:nvPr/>
          </p:nvGrpSpPr>
          <p:grpSpPr>
            <a:xfrm>
              <a:off x="3347551" y="1471438"/>
              <a:ext cx="138730" cy="1834060"/>
              <a:chOff x="3347551" y="1471438"/>
              <a:chExt cx="138730" cy="1834060"/>
            </a:xfrm>
          </p:grpSpPr>
          <p:sp>
            <p:nvSpPr>
              <p:cNvPr id="10" name="Rectangle 9"/>
              <p:cNvSpPr/>
              <p:nvPr/>
            </p:nvSpPr>
            <p:spPr>
              <a:xfrm>
                <a:off x="3394841" y="1471438"/>
                <a:ext cx="91440" cy="182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47551" y="1476698"/>
                <a:ext cx="45720" cy="18288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flipV="1">
              <a:off x="6579476" y="1944414"/>
              <a:ext cx="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37740" y="1965433"/>
              <a:ext cx="546538" cy="498663"/>
            </a:xfrm>
            <a:prstGeom prst="rect">
              <a:avLst/>
            </a:prstGeom>
            <a:noFill/>
          </p:spPr>
          <p:txBody>
            <a:bodyPr wrap="square" rtlCol="0">
              <a:spAutoFit/>
            </a:bodyPr>
            <a:lstStyle/>
            <a:p>
              <a:pPr algn="just" rtl="1">
                <a:lnSpc>
                  <a:spcPct val="150000"/>
                </a:lnSpc>
              </a:pPr>
              <a:r>
                <a:rPr lang="en-US" sz="2000" dirty="0">
                  <a:latin typeface="Times New Roman" panose="02020603050405020304" pitchFamily="18" charset="0"/>
                  <a:cs typeface="Times New Roman" panose="02020603050405020304" pitchFamily="18" charset="0"/>
                </a:rPr>
                <a:t>A</a:t>
              </a:r>
            </a:p>
          </p:txBody>
        </p:sp>
        <p:sp>
          <p:nvSpPr>
            <p:cNvPr id="17" name="TextBox 16"/>
            <p:cNvSpPr txBox="1"/>
            <p:nvPr/>
          </p:nvSpPr>
          <p:spPr>
            <a:xfrm>
              <a:off x="6342995" y="1623847"/>
              <a:ext cx="546538" cy="498663"/>
            </a:xfrm>
            <a:prstGeom prst="rect">
              <a:avLst/>
            </a:prstGeom>
            <a:noFill/>
          </p:spPr>
          <p:txBody>
            <a:bodyPr wrap="square" rtlCol="0">
              <a:spAutoFit/>
            </a:bodyPr>
            <a:lstStyle/>
            <a:p>
              <a:pPr algn="just" rtl="1">
                <a:lnSpc>
                  <a:spcPct val="150000"/>
                </a:lnSpc>
              </a:pPr>
              <a:r>
                <a:rPr lang="en-US" sz="2000" dirty="0">
                  <a:latin typeface="Times New Roman" panose="02020603050405020304" pitchFamily="18" charset="0"/>
                  <a:cs typeface="Times New Roman" panose="02020603050405020304" pitchFamily="18" charset="0"/>
                </a:rPr>
                <a:t>B</a:t>
              </a:r>
            </a:p>
          </p:txBody>
        </p:sp>
        <p:sp>
          <p:nvSpPr>
            <p:cNvPr id="18" name="TextBox 17"/>
            <p:cNvSpPr txBox="1"/>
            <p:nvPr/>
          </p:nvSpPr>
          <p:spPr>
            <a:xfrm>
              <a:off x="4382858" y="2659112"/>
              <a:ext cx="2490951"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Concave Mirror</a:t>
              </a:r>
            </a:p>
          </p:txBody>
        </p:sp>
        <p:sp>
          <p:nvSpPr>
            <p:cNvPr id="19" name="TextBox 18"/>
            <p:cNvSpPr txBox="1"/>
            <p:nvPr/>
          </p:nvSpPr>
          <p:spPr>
            <a:xfrm>
              <a:off x="3426373" y="1439919"/>
              <a:ext cx="1597573"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Flat Mirror</a:t>
              </a:r>
            </a:p>
          </p:txBody>
        </p:sp>
      </p:grpSp>
      <p:sp>
        <p:nvSpPr>
          <p:cNvPr id="21" name="TextBox 20"/>
          <p:cNvSpPr txBox="1"/>
          <p:nvPr/>
        </p:nvSpPr>
        <p:spPr>
          <a:xfrm>
            <a:off x="7977343" y="1450439"/>
            <a:ext cx="3983421" cy="3970318"/>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چون دو آینه روبروی یکدیگر هستند ممکن است چندین تصویر تشکیل شود:</a:t>
            </a:r>
          </a:p>
          <a:p>
            <a:pPr algn="just" rtl="1">
              <a:lnSpc>
                <a:spcPct val="150000"/>
              </a:lnSpc>
              <a:buFont typeface="Wingdings" pitchFamily="2" charset="2"/>
              <a:buChar char="ü"/>
            </a:pPr>
            <a:r>
              <a:rPr lang="fa-IR" sz="2400" dirty="0">
                <a:latin typeface="Times New Roman" panose="02020603050405020304" pitchFamily="18" charset="0"/>
                <a:cs typeface="Times New Roman" panose="02020603050405020304" pitchFamily="18" charset="0"/>
              </a:rPr>
              <a:t> تصویر جسم در آینه تخت </a:t>
            </a:r>
          </a:p>
          <a:p>
            <a:pPr algn="just" rtl="1">
              <a:lnSpc>
                <a:spcPct val="150000"/>
              </a:lnSpc>
              <a:buFont typeface="Wingdings" pitchFamily="2" charset="2"/>
              <a:buChar char="ü"/>
            </a:pPr>
            <a:r>
              <a:rPr lang="fa-IR" sz="2400" dirty="0">
                <a:latin typeface="Times New Roman" panose="02020603050405020304" pitchFamily="18" charset="0"/>
                <a:cs typeface="Times New Roman" panose="02020603050405020304" pitchFamily="18" charset="0"/>
              </a:rPr>
              <a:t>  تصویر این تصویر در آینه کاو</a:t>
            </a:r>
          </a:p>
          <a:p>
            <a:pPr algn="just" rtl="1">
              <a:lnSpc>
                <a:spcPct val="150000"/>
              </a:lnSpc>
            </a:pPr>
            <a:r>
              <a:rPr lang="fa-IR" sz="2400" dirty="0">
                <a:latin typeface="Times New Roman" panose="02020603050405020304" pitchFamily="18" charset="0"/>
                <a:cs typeface="Times New Roman" panose="02020603050405020304" pitchFamily="18" charset="0"/>
              </a:rPr>
              <a:t>..</a:t>
            </a:r>
          </a:p>
          <a:p>
            <a:pPr algn="just" rtl="1">
              <a:lnSpc>
                <a:spcPct val="150000"/>
              </a:lnSpc>
              <a:buFont typeface="Wingdings" pitchFamily="2" charset="2"/>
              <a:buChar char="ü"/>
            </a:pPr>
            <a:r>
              <a:rPr lang="fa-IR" sz="2400" dirty="0">
                <a:latin typeface="Times New Roman" panose="02020603050405020304" pitchFamily="18" charset="0"/>
                <a:cs typeface="Times New Roman" panose="02020603050405020304" pitchFamily="18" charset="0"/>
              </a:rPr>
              <a:t> تصویر در آینه کاو</a:t>
            </a:r>
          </a:p>
          <a:p>
            <a:pPr algn="just" rtl="1">
              <a:lnSpc>
                <a:spcPct val="150000"/>
              </a:lnSpc>
              <a:buFont typeface="Wingdings" pitchFamily="2" charset="2"/>
              <a:buChar char="ü"/>
            </a:pPr>
            <a:r>
              <a:rPr lang="fa-IR" sz="2400" dirty="0">
                <a:latin typeface="Times New Roman" panose="02020603050405020304" pitchFamily="18" charset="0"/>
                <a:cs typeface="Times New Roman" panose="02020603050405020304" pitchFamily="18" charset="0"/>
              </a:rPr>
              <a:t> تصویر این تصویر در آینه تخت</a:t>
            </a:r>
            <a:endParaRPr lang="en-US" sz="2400" dirty="0">
              <a:latin typeface="Times New Roman" panose="02020603050405020304" pitchFamily="18" charset="0"/>
              <a:cs typeface="Times New Roman" panose="02020603050405020304" pitchFamily="18" charset="0"/>
            </a:endParaRPr>
          </a:p>
        </p:txBody>
      </p:sp>
      <p:graphicFrame>
        <p:nvGraphicFramePr>
          <p:cNvPr id="574469" name="Object 5"/>
          <p:cNvGraphicFramePr>
            <a:graphicFrameLocks noChangeAspect="1"/>
          </p:cNvGraphicFramePr>
          <p:nvPr>
            <p:extLst>
              <p:ext uri="{D42A27DB-BD31-4B8C-83A1-F6EECF244321}">
                <p14:modId xmlns:p14="http://schemas.microsoft.com/office/powerpoint/2010/main" val="2891395571"/>
              </p:ext>
            </p:extLst>
          </p:nvPr>
        </p:nvGraphicFramePr>
        <p:xfrm>
          <a:off x="387350" y="2546350"/>
          <a:ext cx="2717800" cy="3708400"/>
        </p:xfrm>
        <a:graphic>
          <a:graphicData uri="http://schemas.openxmlformats.org/presentationml/2006/ole">
            <mc:AlternateContent xmlns:mc="http://schemas.openxmlformats.org/markup-compatibility/2006">
              <mc:Choice xmlns:v="urn:schemas-microsoft-com:vml" Requires="v">
                <p:oleObj spid="_x0000_s10243" name="Equation" r:id="rId4" imgW="2717640" imgH="3708360" progId="Equation.DSMT4">
                  <p:embed/>
                </p:oleObj>
              </mc:Choice>
              <mc:Fallback>
                <p:oleObj name="Equation" r:id="rId4" imgW="2717640" imgH="3708360" progId="Equation.DSMT4">
                  <p:embed/>
                  <p:pic>
                    <p:nvPicPr>
                      <p:cNvPr id="57446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 y="2546350"/>
                        <a:ext cx="2717800"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Box 23"/>
          <p:cNvSpPr txBox="1"/>
          <p:nvPr/>
        </p:nvSpPr>
        <p:spPr>
          <a:xfrm>
            <a:off x="3037486" y="5938341"/>
            <a:ext cx="8681545"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آینه کاو تصویری وارون در فاصله 100 سانتی متری با بزرگنمایی 4 می دهد. </a:t>
            </a:r>
            <a:endParaRPr lang="en-US" sz="2400" dirty="0">
              <a:latin typeface="Times New Roman" panose="02020603050405020304" pitchFamily="18" charset="0"/>
              <a:cs typeface="Times New Roman" panose="02020603050405020304" pitchFamily="18" charset="0"/>
            </a:endParaRPr>
          </a:p>
        </p:txBody>
      </p:sp>
      <p:sp>
        <p:nvSpPr>
          <p:cNvPr id="22" name="Slide Number Placeholder 21"/>
          <p:cNvSpPr>
            <a:spLocks noGrp="1"/>
          </p:cNvSpPr>
          <p:nvPr>
            <p:ph type="sldNum" sz="quarter" idx="12"/>
          </p:nvPr>
        </p:nvSpPr>
        <p:spPr/>
        <p:txBody>
          <a:bodyPr/>
          <a:lstStyle/>
          <a:p>
            <a:fld id="{8AC7B609-6235-4DF7-8376-3B4225D7EDEF}" type="slidenum">
              <a:rPr lang="en-US" smtClean="0"/>
              <a:pPr/>
              <a:t>14</a:t>
            </a:fld>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9055" y="746195"/>
            <a:ext cx="7393371" cy="451406"/>
          </a:xfrm>
          <a:prstGeom prst="rect">
            <a:avLst/>
          </a:prstGeom>
          <a:noFill/>
        </p:spPr>
        <p:txBody>
          <a:bodyPr wrap="none" rtlCol="0">
            <a:spAutoFit/>
          </a:bodyPr>
          <a:lstStyle/>
          <a:p>
            <a:pPr algn="r" rtl="1">
              <a:lnSpc>
                <a:spcPts val="2800"/>
              </a:lnSpc>
            </a:pPr>
            <a:r>
              <a:rPr lang="en-US" sz="2400" dirty="0">
                <a:latin typeface="Times New Roman" panose="02020603050405020304" pitchFamily="18" charset="0"/>
                <a:cs typeface="Times New Roman" panose="02020603050405020304" pitchFamily="18" charset="0"/>
              </a:rPr>
              <a:t>At normal incident (incident angle=0): </a:t>
            </a:r>
            <a:r>
              <a:rPr lang="en-US" sz="2400" i="1" dirty="0"/>
              <a:t>R</a:t>
            </a:r>
            <a:r>
              <a:rPr lang="en-US" sz="2400" dirty="0"/>
              <a:t> = 0.043996=4.4%</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7628" y="37297"/>
            <a:ext cx="2641621"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b="1" dirty="0">
                <a:solidFill>
                  <a:srgbClr val="FF0000"/>
                </a:solidFill>
              </a:rPr>
              <a:t>Brewster's angle</a:t>
            </a:r>
          </a:p>
        </p:txBody>
      </p:sp>
      <p:grpSp>
        <p:nvGrpSpPr>
          <p:cNvPr id="4" name="Group 7"/>
          <p:cNvGrpSpPr/>
          <p:nvPr/>
        </p:nvGrpSpPr>
        <p:grpSpPr>
          <a:xfrm>
            <a:off x="69168" y="1141878"/>
            <a:ext cx="11952000" cy="5716122"/>
            <a:chOff x="69168" y="1323914"/>
            <a:chExt cx="11952000" cy="5716122"/>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3280" t="26012" r="4401" b="9728"/>
            <a:stretch/>
          </p:blipFill>
          <p:spPr>
            <a:xfrm>
              <a:off x="69168" y="1323914"/>
              <a:ext cx="11952000" cy="5716122"/>
            </a:xfrm>
            <a:prstGeom prst="rect">
              <a:avLst/>
            </a:prstGeom>
          </p:spPr>
        </p:pic>
        <p:sp>
          <p:nvSpPr>
            <p:cNvPr id="6" name="TextBox 5"/>
            <p:cNvSpPr txBox="1"/>
            <p:nvPr/>
          </p:nvSpPr>
          <p:spPr>
            <a:xfrm>
              <a:off x="8380405" y="2675549"/>
              <a:ext cx="1459053" cy="451406"/>
            </a:xfrm>
            <a:prstGeom prst="rect">
              <a:avLst/>
            </a:prstGeom>
            <a:noFill/>
          </p:spPr>
          <p:txBody>
            <a:bodyPr wrap="none" rtlCol="0">
              <a:spAutoFit/>
            </a:bodyPr>
            <a:lstStyle/>
            <a:p>
              <a:pPr algn="r" rtl="1">
                <a:lnSpc>
                  <a:spcPts val="2800"/>
                </a:lnSpc>
              </a:pPr>
              <a:r>
                <a:rPr lang="en-US" sz="2400" dirty="0">
                  <a:solidFill>
                    <a:srgbClr val="FF0000"/>
                  </a:solidFill>
                  <a:latin typeface="Times New Roman" panose="02020603050405020304" pitchFamily="18" charset="0"/>
                  <a:cs typeface="Times New Roman" panose="02020603050405020304" pitchFamily="18" charset="0"/>
                </a:rPr>
                <a:t>BK7 glass</a:t>
              </a:r>
            </a:p>
          </p:txBody>
        </p:sp>
        <p:sp>
          <p:nvSpPr>
            <p:cNvPr id="7" name="TextBox 6"/>
            <p:cNvSpPr txBox="1"/>
            <p:nvPr/>
          </p:nvSpPr>
          <p:spPr>
            <a:xfrm>
              <a:off x="2320319" y="1415689"/>
              <a:ext cx="2771721" cy="451406"/>
            </a:xfrm>
            <a:prstGeom prst="rect">
              <a:avLst/>
            </a:prstGeom>
            <a:noFill/>
          </p:spPr>
          <p:txBody>
            <a:bodyPr wrap="none" rtlCol="0">
              <a:spAutoFit/>
            </a:bodyPr>
            <a:lstStyle/>
            <a:p>
              <a:pPr algn="r" rtl="1">
                <a:lnSpc>
                  <a:spcPts val="2800"/>
                </a:lnSpc>
              </a:pPr>
              <a:r>
                <a:rPr lang="en-US" sz="2400" b="1" dirty="0">
                  <a:solidFill>
                    <a:srgbClr val="0070C0"/>
                  </a:solidFill>
                  <a:latin typeface="Times New Roman" panose="02020603050405020304" pitchFamily="18" charset="0"/>
                  <a:cs typeface="Times New Roman" panose="02020603050405020304" pitchFamily="18" charset="0"/>
                </a:rPr>
                <a:t>At Brewster’s angle</a:t>
              </a:r>
            </a:p>
          </p:txBody>
        </p:sp>
      </p:grpSp>
      <p:sp>
        <p:nvSpPr>
          <p:cNvPr id="9" name="TextBox 8"/>
          <p:cNvSpPr txBox="1"/>
          <p:nvPr/>
        </p:nvSpPr>
        <p:spPr>
          <a:xfrm>
            <a:off x="2301767" y="5255190"/>
            <a:ext cx="8923292" cy="1200329"/>
          </a:xfrm>
          <a:prstGeom prst="rect">
            <a:avLst/>
          </a:prstGeom>
          <a:noFill/>
        </p:spPr>
        <p:txBody>
          <a:bodyPr wrap="square" rtlCol="0">
            <a:spAutoFit/>
          </a:bodyPr>
          <a:lstStyle/>
          <a:p>
            <a:pPr algn="just" rtl="1">
              <a:lnSpc>
                <a:spcPct val="150000"/>
              </a:lnSpc>
            </a:pPr>
            <a:r>
              <a:rPr lang="fa-IR" sz="2400" dirty="0">
                <a:solidFill>
                  <a:srgbClr val="0F00D6"/>
                </a:solidFill>
                <a:latin typeface="Times New Roman" pitchFamily="18" charset="0"/>
                <a:cs typeface="Times New Roman" pitchFamily="18" charset="0"/>
              </a:rPr>
              <a:t>در طول موج 400 نانومتر (آبی) حدود 8% نور</a:t>
            </a:r>
            <a:r>
              <a:rPr lang="en-US" sz="2400" dirty="0">
                <a:solidFill>
                  <a:srgbClr val="0F00D6"/>
                </a:solidFill>
                <a:latin typeface="Times New Roman" pitchFamily="18" charset="0"/>
                <a:cs typeface="Times New Roman" pitchFamily="18" charset="0"/>
              </a:rPr>
              <a:t> </a:t>
            </a:r>
            <a:r>
              <a:rPr lang="fa-IR" sz="2400" dirty="0">
                <a:solidFill>
                  <a:srgbClr val="0F00D6"/>
                </a:solidFill>
                <a:latin typeface="Times New Roman" pitchFamily="18" charset="0"/>
                <a:cs typeface="Times New Roman" pitchFamily="18" charset="0"/>
              </a:rPr>
              <a:t>ناقطبیده  تابیده شده تحت زاویه بروستر به این شیشه از سطح آن بازتاب می شود که این نور قطبیده کامل از نوع </a:t>
            </a:r>
            <a:r>
              <a:rPr lang="en-US" sz="2400" dirty="0">
                <a:solidFill>
                  <a:srgbClr val="0F00D6"/>
                </a:solidFill>
                <a:latin typeface="Times New Roman" pitchFamily="18" charset="0"/>
                <a:cs typeface="Times New Roman" pitchFamily="18" charset="0"/>
              </a:rPr>
              <a:t> S</a:t>
            </a:r>
            <a:r>
              <a:rPr lang="fa-IR" sz="2400" dirty="0">
                <a:solidFill>
                  <a:srgbClr val="0F00D6"/>
                </a:solidFill>
                <a:latin typeface="Times New Roman" pitchFamily="18" charset="0"/>
                <a:cs typeface="Times New Roman" pitchFamily="18" charset="0"/>
              </a:rPr>
              <a:t>است. </a:t>
            </a:r>
            <a:endParaRPr lang="en-US" sz="2400" dirty="0">
              <a:solidFill>
                <a:srgbClr val="0F00D6"/>
              </a:solidFill>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8AC7B609-6235-4DF7-8376-3B4225D7EDEF}" type="slidenum">
              <a:rPr lang="en-US" smtClean="0"/>
              <a:pPr/>
              <a:t>140</a:t>
            </a:fld>
            <a:endParaRPr lang="en-US"/>
          </a:p>
        </p:txBody>
      </p:sp>
    </p:spTree>
    <p:extLst>
      <p:ext uri="{BB962C8B-B14F-4D97-AF65-F5344CB8AC3E}">
        <p14:creationId xmlns:p14="http://schemas.microsoft.com/office/powerpoint/2010/main" val="10173417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620" y="84948"/>
            <a:ext cx="2641621"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b="1" dirty="0">
                <a:solidFill>
                  <a:srgbClr val="FF0000"/>
                </a:solidFill>
              </a:rPr>
              <a:t>Brewster's angle</a:t>
            </a:r>
          </a:p>
        </p:txBody>
      </p:sp>
      <p:sp>
        <p:nvSpPr>
          <p:cNvPr id="9" name="Slide Number Placeholder 8"/>
          <p:cNvSpPr>
            <a:spLocks noGrp="1"/>
          </p:cNvSpPr>
          <p:nvPr>
            <p:ph type="sldNum" sz="quarter" idx="12"/>
          </p:nvPr>
        </p:nvSpPr>
        <p:spPr/>
        <p:txBody>
          <a:bodyPr/>
          <a:lstStyle/>
          <a:p>
            <a:fld id="{8AC7B609-6235-4DF7-8376-3B4225D7EDEF}" type="slidenum">
              <a:rPr lang="en-US" smtClean="0"/>
              <a:pPr/>
              <a:t>141</a:t>
            </a:fld>
            <a:endParaRPr lang="en-US"/>
          </a:p>
        </p:txBody>
      </p:sp>
      <p:pic>
        <p:nvPicPr>
          <p:cNvPr id="11" name="Picture 10"/>
          <p:cNvPicPr>
            <a:picLocks noChangeAspect="1"/>
          </p:cNvPicPr>
          <p:nvPr/>
        </p:nvPicPr>
        <p:blipFill>
          <a:blip r:embed="rId2"/>
          <a:stretch>
            <a:fillRect/>
          </a:stretch>
        </p:blipFill>
        <p:spPr>
          <a:xfrm>
            <a:off x="252244" y="1167784"/>
            <a:ext cx="11887200" cy="5245695"/>
          </a:xfrm>
          <a:prstGeom prst="rect">
            <a:avLst/>
          </a:prstGeom>
        </p:spPr>
      </p:pic>
      <p:grpSp>
        <p:nvGrpSpPr>
          <p:cNvPr id="2" name="Group 7"/>
          <p:cNvGrpSpPr/>
          <p:nvPr/>
        </p:nvGrpSpPr>
        <p:grpSpPr>
          <a:xfrm>
            <a:off x="2518371" y="1225608"/>
            <a:ext cx="6635566" cy="1751489"/>
            <a:chOff x="3132144" y="1343673"/>
            <a:chExt cx="6707314" cy="1654492"/>
          </a:xfrm>
        </p:grpSpPr>
        <p:sp>
          <p:nvSpPr>
            <p:cNvPr id="6" name="TextBox 5"/>
            <p:cNvSpPr txBox="1"/>
            <p:nvPr/>
          </p:nvSpPr>
          <p:spPr>
            <a:xfrm>
              <a:off x="3132144" y="1343673"/>
              <a:ext cx="2771721" cy="426407"/>
            </a:xfrm>
            <a:prstGeom prst="rect">
              <a:avLst/>
            </a:prstGeom>
            <a:noFill/>
          </p:spPr>
          <p:txBody>
            <a:bodyPr wrap="none" rtlCol="0">
              <a:spAutoFit/>
            </a:bodyPr>
            <a:lstStyle/>
            <a:p>
              <a:pPr algn="r" rtl="1">
                <a:lnSpc>
                  <a:spcPts val="2800"/>
                </a:lnSpc>
              </a:pPr>
              <a:r>
                <a:rPr lang="en-US" sz="2400" b="1" dirty="0">
                  <a:solidFill>
                    <a:srgbClr val="0070C0"/>
                  </a:solidFill>
                  <a:latin typeface="Times New Roman" panose="02020603050405020304" pitchFamily="18" charset="0"/>
                  <a:cs typeface="Times New Roman" panose="02020603050405020304" pitchFamily="18" charset="0"/>
                </a:rPr>
                <a:t>At Brewster’s angle</a:t>
              </a:r>
            </a:p>
          </p:txBody>
        </p:sp>
        <p:sp>
          <p:nvSpPr>
            <p:cNvPr id="7" name="TextBox 6"/>
            <p:cNvSpPr txBox="1"/>
            <p:nvPr/>
          </p:nvSpPr>
          <p:spPr>
            <a:xfrm>
              <a:off x="8322889" y="2546759"/>
              <a:ext cx="1516569" cy="451406"/>
            </a:xfrm>
            <a:prstGeom prst="rect">
              <a:avLst/>
            </a:prstGeom>
            <a:noFill/>
          </p:spPr>
          <p:txBody>
            <a:bodyPr wrap="none" rtlCol="0">
              <a:spAutoFit/>
            </a:bodyPr>
            <a:lstStyle/>
            <a:p>
              <a:pPr algn="r" rtl="1">
                <a:lnSpc>
                  <a:spcPts val="2800"/>
                </a:lnSpc>
              </a:pPr>
              <a:r>
                <a:rPr lang="en-US" sz="2400" dirty="0">
                  <a:solidFill>
                    <a:srgbClr val="FF0000"/>
                  </a:solidFill>
                  <a:latin typeface="Times New Roman" panose="02020603050405020304" pitchFamily="18" charset="0"/>
                  <a:cs typeface="Times New Roman" panose="02020603050405020304" pitchFamily="18" charset="0"/>
                </a:rPr>
                <a:t>SF11 glass</a:t>
              </a:r>
            </a:p>
          </p:txBody>
        </p:sp>
      </p:grpSp>
      <p:sp>
        <p:nvSpPr>
          <p:cNvPr id="10" name="TextBox 9"/>
          <p:cNvSpPr txBox="1"/>
          <p:nvPr/>
        </p:nvSpPr>
        <p:spPr>
          <a:xfrm>
            <a:off x="2638094" y="5150090"/>
            <a:ext cx="9312167" cy="1200329"/>
          </a:xfrm>
          <a:prstGeom prst="rect">
            <a:avLst/>
          </a:prstGeom>
          <a:noFill/>
        </p:spPr>
        <p:txBody>
          <a:bodyPr wrap="square" rtlCol="0">
            <a:spAutoFit/>
          </a:bodyPr>
          <a:lstStyle/>
          <a:p>
            <a:pPr algn="just" rtl="1">
              <a:lnSpc>
                <a:spcPct val="150000"/>
              </a:lnSpc>
            </a:pPr>
            <a:r>
              <a:rPr lang="fa-IR" sz="2400" dirty="0">
                <a:solidFill>
                  <a:srgbClr val="0F00D6"/>
                </a:solidFill>
                <a:latin typeface="Times New Roman" pitchFamily="18" charset="0"/>
                <a:cs typeface="Times New Roman" pitchFamily="18" charset="0"/>
              </a:rPr>
              <a:t>در طول موج 400 نانومتر (آبی) حدود 15% نور</a:t>
            </a:r>
            <a:r>
              <a:rPr lang="en-US" sz="2400" dirty="0">
                <a:solidFill>
                  <a:srgbClr val="0F00D6"/>
                </a:solidFill>
                <a:latin typeface="Times New Roman" pitchFamily="18" charset="0"/>
                <a:cs typeface="Times New Roman" pitchFamily="18" charset="0"/>
              </a:rPr>
              <a:t> </a:t>
            </a:r>
            <a:r>
              <a:rPr lang="fa-IR" sz="2400" dirty="0">
                <a:solidFill>
                  <a:srgbClr val="0F00D6"/>
                </a:solidFill>
                <a:latin typeface="Times New Roman" pitchFamily="18" charset="0"/>
                <a:cs typeface="Times New Roman" pitchFamily="18" charset="0"/>
              </a:rPr>
              <a:t>غیرقطبیده که تحت زاویه بروستر به این شیشه تابیده شده است از سطح آن بازتاب می شود که این بازتابش قطبیده کامل از نوع </a:t>
            </a:r>
            <a:r>
              <a:rPr lang="en-US" sz="2400" dirty="0">
                <a:solidFill>
                  <a:srgbClr val="0F00D6"/>
                </a:solidFill>
                <a:latin typeface="Times New Roman" pitchFamily="18" charset="0"/>
                <a:cs typeface="Times New Roman" pitchFamily="18" charset="0"/>
              </a:rPr>
              <a:t> S</a:t>
            </a:r>
            <a:r>
              <a:rPr lang="fa-IR" sz="2400" dirty="0">
                <a:solidFill>
                  <a:srgbClr val="0F00D6"/>
                </a:solidFill>
                <a:latin typeface="Times New Roman" pitchFamily="18" charset="0"/>
                <a:cs typeface="Times New Roman" pitchFamily="18" charset="0"/>
              </a:rPr>
              <a:t>است. </a:t>
            </a:r>
            <a:endParaRPr lang="en-US" sz="2400" dirty="0">
              <a:solidFill>
                <a:srgbClr val="0F00D6"/>
              </a:solidFill>
              <a:latin typeface="Times New Roman" pitchFamily="18" charset="0"/>
              <a:cs typeface="Times New Roman" pitchFamily="18" charset="0"/>
            </a:endParaRPr>
          </a:p>
        </p:txBody>
      </p:sp>
      <p:sp>
        <p:nvSpPr>
          <p:cNvPr id="4" name="TextBox 3"/>
          <p:cNvSpPr txBox="1"/>
          <p:nvPr/>
        </p:nvSpPr>
        <p:spPr>
          <a:xfrm>
            <a:off x="222040" y="737742"/>
            <a:ext cx="7393371" cy="451406"/>
          </a:xfrm>
          <a:prstGeom prst="rect">
            <a:avLst/>
          </a:prstGeom>
          <a:noFill/>
        </p:spPr>
        <p:txBody>
          <a:bodyPr wrap="none" rtlCol="0">
            <a:spAutoFit/>
          </a:bodyPr>
          <a:lstStyle/>
          <a:p>
            <a:pPr algn="r" rtl="1">
              <a:lnSpc>
                <a:spcPts val="2800"/>
              </a:lnSpc>
            </a:pPr>
            <a:r>
              <a:rPr lang="en-US" sz="2400" dirty="0">
                <a:latin typeface="Times New Roman" panose="02020603050405020304" pitchFamily="18" charset="0"/>
                <a:cs typeface="Times New Roman" panose="02020603050405020304" pitchFamily="18" charset="0"/>
              </a:rPr>
              <a:t>At normal incident (incident angle=0): </a:t>
            </a:r>
            <a:r>
              <a:rPr lang="en-US" sz="2400" i="1" dirty="0"/>
              <a:t>R</a:t>
            </a:r>
            <a:r>
              <a:rPr lang="en-US" sz="2400" dirty="0"/>
              <a:t> = 0.088278=8.8%</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37040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048" y="220717"/>
            <a:ext cx="10373711" cy="1133965"/>
          </a:xfrm>
          <a:prstGeom prst="rect">
            <a:avLst/>
          </a:prstGeom>
          <a:noFill/>
        </p:spPr>
        <p:txBody>
          <a:bodyPr wrap="square" rtlCol="0">
            <a:spAutoFit/>
          </a:bodyPr>
          <a:lstStyle/>
          <a:p>
            <a:pPr algn="just" rtl="1">
              <a:lnSpc>
                <a:spcPct val="150000"/>
              </a:lnSpc>
            </a:pPr>
            <a:r>
              <a:rPr lang="fa-IR" sz="2400" dirty="0">
                <a:latin typeface="Times New Roman" pitchFamily="18" charset="0"/>
                <a:cs typeface="Times New Roman" pitchFamily="18" charset="0"/>
              </a:rPr>
              <a:t>ضریب شکست یک شیشه برای طول موج 532 نانومتر (هارمونیک دوم لیزر نئودیمیم-یگ) 1.63 است. زاویه بروستر برای این شیشه را وقتی در هوا قرار دارد را حساب کنید.</a:t>
            </a:r>
          </a:p>
        </p:txBody>
      </p:sp>
      <p:graphicFrame>
        <p:nvGraphicFramePr>
          <p:cNvPr id="405506" name="Object 2"/>
          <p:cNvGraphicFramePr>
            <a:graphicFrameLocks noChangeAspect="1"/>
          </p:cNvGraphicFramePr>
          <p:nvPr>
            <p:extLst>
              <p:ext uri="{D42A27DB-BD31-4B8C-83A1-F6EECF244321}">
                <p14:modId xmlns:p14="http://schemas.microsoft.com/office/powerpoint/2010/main" val="3228860287"/>
              </p:ext>
            </p:extLst>
          </p:nvPr>
        </p:nvGraphicFramePr>
        <p:xfrm>
          <a:off x="814593" y="1512421"/>
          <a:ext cx="5867400" cy="723900"/>
        </p:xfrm>
        <a:graphic>
          <a:graphicData uri="http://schemas.openxmlformats.org/presentationml/2006/ole">
            <mc:AlternateContent xmlns:mc="http://schemas.openxmlformats.org/markup-compatibility/2006">
              <mc:Choice xmlns:v="urn:schemas-microsoft-com:vml" Requires="v">
                <p:oleObj spid="_x0000_s99331" name="Equation" r:id="rId3" imgW="5867280" imgH="723600" progId="Equation.DSMT4">
                  <p:embed/>
                </p:oleObj>
              </mc:Choice>
              <mc:Fallback>
                <p:oleObj name="Equation" r:id="rId3" imgW="5867280" imgH="723600" progId="Equation.DSMT4">
                  <p:embed/>
                  <p:pic>
                    <p:nvPicPr>
                      <p:cNvPr id="4055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93" y="1512421"/>
                        <a:ext cx="58674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441434" y="2448913"/>
            <a:ext cx="10731063" cy="3970318"/>
          </a:xfrm>
          <a:prstGeom prst="rect">
            <a:avLst/>
          </a:prstGeom>
          <a:noFill/>
        </p:spPr>
        <p:txBody>
          <a:bodyPr wrap="square" rtlCol="0">
            <a:spAutoFit/>
          </a:bodyPr>
          <a:lstStyle/>
          <a:p>
            <a:pPr algn="just" rtl="1">
              <a:lnSpc>
                <a:spcPct val="150000"/>
              </a:lnSpc>
            </a:pPr>
            <a:r>
              <a:rPr lang="fa-IR" sz="2400" dirty="0">
                <a:latin typeface="Times New Roman" pitchFamily="18" charset="0"/>
                <a:cs typeface="Times New Roman" pitchFamily="18" charset="0"/>
              </a:rPr>
              <a:t>استفاده از این پدیده برای قطبیده کردن خروجی لیزرها نقش اساسی دارد. در لیزرهای گازی که دارای تیوب است پنجره ها  در دو انتها  طوری نصب می شوند که پرتو لیزر تحت زاویه بروستر بر آنها بتابد. آنگاه پرتو عبوری از پنجره به طور جزئی قطبیده است. این پرتو در بازگشت از آینه ها و عبور از محیط فعال تقویت می گردد.  قطبش غالب بیشتر تقویت شده و در چند رفت و برگشت درون تشدیدگر درصد قطبش غالب به تدریج افزایش می یابد طوری که خروجی لیزر می تواند بیش از 99% قطبیده باشد. در لیزرهای حالت جامد معمولا خود کریستال با زاویه بورستر برش می خورد. در بعضی موارد کریستال درون یک اتاقک خلا قرار می گیرد که پنجره های دو انتهای آن با زاویه بروستر نصب شده اند.   </a:t>
            </a:r>
            <a:endParaRPr lang="en-US" sz="24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8AC7B609-6235-4DF7-8376-3B4225D7EDEF}" type="slidenum">
              <a:rPr lang="en-US" smtClean="0"/>
              <a:pPr/>
              <a:t>142</a:t>
            </a:fld>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cstate="print"/>
          <a:srcRect/>
          <a:stretch>
            <a:fillRect/>
          </a:stretch>
        </p:blipFill>
        <p:spPr bwMode="auto">
          <a:xfrm>
            <a:off x="209643" y="221324"/>
            <a:ext cx="2916329" cy="404955"/>
          </a:xfrm>
          <a:prstGeom prst="rect">
            <a:avLst/>
          </a:prstGeom>
          <a:noFill/>
          <a:ln w="57150">
            <a:solidFill>
              <a:srgbClr val="FF0000"/>
            </a:solidFill>
            <a:miter lim="800000"/>
            <a:headEnd/>
            <a:tailEnd/>
          </a:ln>
          <a:effectLst>
            <a:glow rad="228600">
              <a:schemeClr val="accent5">
                <a:satMod val="175000"/>
                <a:alpha val="40000"/>
              </a:schemeClr>
            </a:glow>
          </a:effectLst>
        </p:spPr>
      </p:pic>
      <p:grpSp>
        <p:nvGrpSpPr>
          <p:cNvPr id="2" name="Group 4"/>
          <p:cNvGrpSpPr/>
          <p:nvPr/>
        </p:nvGrpSpPr>
        <p:grpSpPr>
          <a:xfrm>
            <a:off x="469002" y="936705"/>
            <a:ext cx="10905241" cy="1133965"/>
            <a:chOff x="524758" y="1338149"/>
            <a:chExt cx="10905241" cy="1133965"/>
          </a:xfrm>
        </p:grpSpPr>
        <p:pic>
          <p:nvPicPr>
            <p:cNvPr id="231427" name="Picture 3"/>
            <p:cNvPicPr>
              <a:picLocks noChangeAspect="1" noChangeArrowheads="1"/>
            </p:cNvPicPr>
            <p:nvPr/>
          </p:nvPicPr>
          <p:blipFill>
            <a:blip r:embed="rId3" cstate="print"/>
            <a:srcRect/>
            <a:stretch>
              <a:fillRect/>
            </a:stretch>
          </p:blipFill>
          <p:spPr bwMode="auto">
            <a:xfrm>
              <a:off x="524758" y="1406641"/>
              <a:ext cx="4204288" cy="1002022"/>
            </a:xfrm>
            <a:prstGeom prst="rect">
              <a:avLst/>
            </a:prstGeom>
            <a:noFill/>
            <a:ln w="9525">
              <a:noFill/>
              <a:miter lim="800000"/>
              <a:headEnd/>
              <a:tailEnd/>
            </a:ln>
          </p:spPr>
        </p:pic>
        <p:sp>
          <p:nvSpPr>
            <p:cNvPr id="4" name="TextBox 3"/>
            <p:cNvSpPr txBox="1"/>
            <p:nvPr/>
          </p:nvSpPr>
          <p:spPr>
            <a:xfrm>
              <a:off x="4861931" y="1338149"/>
              <a:ext cx="6568068" cy="1133965"/>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Two waves with the same frequency traveling in different direction when coming together in a point </a:t>
              </a:r>
            </a:p>
          </p:txBody>
        </p:sp>
      </p:grpSp>
      <p:pic>
        <p:nvPicPr>
          <p:cNvPr id="231428" name="Picture 4"/>
          <p:cNvPicPr>
            <a:picLocks noChangeAspect="1" noChangeArrowheads="1"/>
          </p:cNvPicPr>
          <p:nvPr/>
        </p:nvPicPr>
        <p:blipFill>
          <a:blip r:embed="rId4" cstate="print"/>
          <a:srcRect/>
          <a:stretch>
            <a:fillRect/>
          </a:stretch>
        </p:blipFill>
        <p:spPr bwMode="auto">
          <a:xfrm>
            <a:off x="1187669" y="2274434"/>
            <a:ext cx="9566676" cy="1269913"/>
          </a:xfrm>
          <a:prstGeom prst="rect">
            <a:avLst/>
          </a:prstGeom>
          <a:noFill/>
          <a:ln w="9525">
            <a:noFill/>
            <a:miter lim="800000"/>
            <a:headEnd/>
            <a:tailEnd/>
          </a:ln>
        </p:spPr>
      </p:pic>
      <p:sp>
        <p:nvSpPr>
          <p:cNvPr id="7" name="Rectangle 6"/>
          <p:cNvSpPr/>
          <p:nvPr/>
        </p:nvSpPr>
        <p:spPr>
          <a:xfrm>
            <a:off x="312233" y="3827075"/>
            <a:ext cx="11731083" cy="461665"/>
          </a:xfrm>
          <a:prstGeom prst="rect">
            <a:avLst/>
          </a:prstGeom>
        </p:spPr>
        <p:txBody>
          <a:bodyPr wrap="square">
            <a:spAutoFit/>
          </a:bodyPr>
          <a:lstStyle/>
          <a:p>
            <a:r>
              <a:rPr lang="en-US" sz="2400" dirty="0">
                <a:latin typeface="Times New Roman" pitchFamily="18" charset="0"/>
                <a:cs typeface="Times New Roman" pitchFamily="18" charset="0"/>
              </a:rPr>
              <a:t>The irradiance measures the time average of the square of the wave amplitude. </a:t>
            </a:r>
          </a:p>
        </p:txBody>
      </p:sp>
      <p:pic>
        <p:nvPicPr>
          <p:cNvPr id="231429" name="Picture 5"/>
          <p:cNvPicPr>
            <a:picLocks noChangeAspect="1" noChangeArrowheads="1"/>
          </p:cNvPicPr>
          <p:nvPr/>
        </p:nvPicPr>
        <p:blipFill>
          <a:blip r:embed="rId5" cstate="print"/>
          <a:srcRect/>
          <a:stretch>
            <a:fillRect/>
          </a:stretch>
        </p:blipFill>
        <p:spPr bwMode="auto">
          <a:xfrm>
            <a:off x="1879872" y="4393579"/>
            <a:ext cx="7987364" cy="231504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8AC7B609-6235-4DF7-8376-3B4225D7EDEF}" type="slidenum">
              <a:rPr lang="en-US" smtClean="0"/>
              <a:pPr/>
              <a:t>143</a:t>
            </a:fld>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435" y="1110716"/>
            <a:ext cx="10760927" cy="830997"/>
          </a:xfrm>
          <a:prstGeom prst="rect">
            <a:avLst/>
          </a:prstGeom>
        </p:spPr>
        <p:txBody>
          <a:bodyPr wrap="square">
            <a:spAutoFit/>
          </a:bodyPr>
          <a:lstStyle/>
          <a:p>
            <a:r>
              <a:rPr lang="en-US" sz="2400" dirty="0">
                <a:latin typeface="Times New Roman" pitchFamily="18" charset="0"/>
                <a:cs typeface="Times New Roman" pitchFamily="18" charset="0"/>
              </a:rPr>
              <a:t>the first two terms correspond to the irradiances of the individual waves, </a:t>
            </a:r>
            <a:r>
              <a:rPr lang="en-US" sz="2400" i="1" dirty="0">
                <a:latin typeface="Times New Roman" pitchFamily="18" charset="0"/>
                <a:cs typeface="Times New Roman" pitchFamily="18" charset="0"/>
              </a:rPr>
              <a:t>I</a:t>
            </a:r>
            <a:r>
              <a:rPr lang="en-US" sz="2400" baseline="-25000" dirty="0">
                <a:latin typeface="Times New Roman" pitchFamily="18" charset="0"/>
                <a:cs typeface="Times New Roman" pitchFamily="18" charset="0"/>
              </a:rPr>
              <a:t>1 </a:t>
            </a:r>
            <a:r>
              <a:rPr lang="en-US" sz="2400" dirty="0">
                <a:latin typeface="Times New Roman" pitchFamily="18" charset="0"/>
                <a:cs typeface="Times New Roman" pitchFamily="18" charset="0"/>
              </a:rPr>
              <a:t>and </a:t>
            </a:r>
            <a:r>
              <a:rPr lang="en-US" sz="2400" i="1" dirty="0">
                <a:latin typeface="Times New Roman" pitchFamily="18" charset="0"/>
                <a:cs typeface="Times New Roman" pitchFamily="18" charset="0"/>
              </a:rPr>
              <a:t>I</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The last term depends on an interaction of the waves and is called the interference term, </a:t>
            </a:r>
            <a:r>
              <a:rPr lang="en-US" sz="2400" i="1" dirty="0">
                <a:latin typeface="Times New Roman" pitchFamily="18" charset="0"/>
                <a:cs typeface="Times New Roman" pitchFamily="18" charset="0"/>
              </a:rPr>
              <a:t>I</a:t>
            </a:r>
            <a:r>
              <a:rPr lang="en-US" sz="2400" baseline="-25000" dirty="0">
                <a:latin typeface="Times New Roman" pitchFamily="18" charset="0"/>
                <a:cs typeface="Times New Roman" pitchFamily="18" charset="0"/>
              </a:rPr>
              <a:t>12</a:t>
            </a:r>
            <a:r>
              <a:rPr lang="en-US" sz="2400" dirty="0">
                <a:latin typeface="Times New Roman" pitchFamily="18" charset="0"/>
                <a:cs typeface="Times New Roman" pitchFamily="18" charset="0"/>
              </a:rPr>
              <a:t> </a:t>
            </a:r>
          </a:p>
        </p:txBody>
      </p:sp>
      <p:grpSp>
        <p:nvGrpSpPr>
          <p:cNvPr id="3" name="Group 4"/>
          <p:cNvGrpSpPr/>
          <p:nvPr/>
        </p:nvGrpSpPr>
        <p:grpSpPr>
          <a:xfrm>
            <a:off x="598217" y="434909"/>
            <a:ext cx="10343257" cy="530845"/>
            <a:chOff x="152168" y="1014760"/>
            <a:chExt cx="10343257" cy="530845"/>
          </a:xfrm>
        </p:grpSpPr>
        <p:pic>
          <p:nvPicPr>
            <p:cNvPr id="232450" name="Picture 2"/>
            <p:cNvPicPr>
              <a:picLocks noChangeAspect="1" noChangeArrowheads="1"/>
            </p:cNvPicPr>
            <p:nvPr/>
          </p:nvPicPr>
          <p:blipFill>
            <a:blip r:embed="rId3" cstate="print"/>
            <a:srcRect/>
            <a:stretch>
              <a:fillRect/>
            </a:stretch>
          </p:blipFill>
          <p:spPr bwMode="auto">
            <a:xfrm>
              <a:off x="152168" y="1014760"/>
              <a:ext cx="3611106" cy="530845"/>
            </a:xfrm>
            <a:prstGeom prst="rect">
              <a:avLst/>
            </a:prstGeom>
            <a:noFill/>
            <a:ln w="9525">
              <a:noFill/>
              <a:miter lim="800000"/>
              <a:headEnd/>
              <a:tailEnd/>
            </a:ln>
          </p:spPr>
        </p:pic>
        <p:graphicFrame>
          <p:nvGraphicFramePr>
            <p:cNvPr id="4" name="Object 3"/>
            <p:cNvGraphicFramePr>
              <a:graphicFrameLocks noChangeAspect="1"/>
            </p:cNvGraphicFramePr>
            <p:nvPr/>
          </p:nvGraphicFramePr>
          <p:xfrm>
            <a:off x="3777125" y="1027526"/>
            <a:ext cx="6718300" cy="444500"/>
          </p:xfrm>
          <a:graphic>
            <a:graphicData uri="http://schemas.openxmlformats.org/presentationml/2006/ole">
              <mc:AlternateContent xmlns:mc="http://schemas.openxmlformats.org/markup-compatibility/2006">
                <mc:Choice xmlns:v="urn:schemas-microsoft-com:vml" Requires="v">
                  <p:oleObj spid="_x0000_s100355" name="Equation" r:id="rId4" imgW="6718300" imgH="444500" progId="Equation.DSMT4">
                    <p:embed/>
                  </p:oleObj>
                </mc:Choice>
                <mc:Fallback>
                  <p:oleObj name="Equation" r:id="rId4" imgW="6718300" imgH="4445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7125" y="1027526"/>
                          <a:ext cx="671830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 name="Rectangle 5"/>
          <p:cNvSpPr/>
          <p:nvPr/>
        </p:nvSpPr>
        <p:spPr>
          <a:xfrm>
            <a:off x="532435" y="2389394"/>
            <a:ext cx="10624007" cy="830997"/>
          </a:xfrm>
          <a:prstGeom prst="rect">
            <a:avLst/>
          </a:prstGeom>
        </p:spPr>
        <p:txBody>
          <a:bodyPr wrap="square">
            <a:spAutoFit/>
          </a:bodyPr>
          <a:lstStyle/>
          <a:p>
            <a:r>
              <a:rPr lang="en-US" sz="2400" dirty="0">
                <a:latin typeface="Times New Roman" pitchFamily="18" charset="0"/>
                <a:cs typeface="Times New Roman" pitchFamily="18" charset="0"/>
              </a:rPr>
              <a:t>The presence of the third term </a:t>
            </a:r>
            <a:r>
              <a:rPr lang="en-US" sz="2400" i="1" dirty="0">
                <a:latin typeface="Times New Roman" pitchFamily="18" charset="0"/>
                <a:cs typeface="Times New Roman" pitchFamily="18" charset="0"/>
              </a:rPr>
              <a:t>I</a:t>
            </a:r>
            <a:r>
              <a:rPr lang="en-US" sz="2400" baseline="-25000" dirty="0">
                <a:latin typeface="Times New Roman" pitchFamily="18" charset="0"/>
                <a:cs typeface="Times New Roman" pitchFamily="18" charset="0"/>
              </a:rPr>
              <a:t>12  </a:t>
            </a:r>
            <a:r>
              <a:rPr lang="en-US" sz="2400" dirty="0">
                <a:latin typeface="Times New Roman" pitchFamily="18" charset="0"/>
                <a:cs typeface="Times New Roman" pitchFamily="18" charset="0"/>
              </a:rPr>
              <a:t>is indicative of the wave nature of light, which can produce enhancement or diminution of the irradiance through  interference. </a:t>
            </a:r>
          </a:p>
        </p:txBody>
      </p:sp>
      <p:pic>
        <p:nvPicPr>
          <p:cNvPr id="232452" name="Picture 4"/>
          <p:cNvPicPr>
            <a:picLocks noChangeAspect="1" noChangeArrowheads="1"/>
          </p:cNvPicPr>
          <p:nvPr/>
        </p:nvPicPr>
        <p:blipFill>
          <a:blip r:embed="rId6" cstate="print"/>
          <a:srcRect/>
          <a:stretch>
            <a:fillRect/>
          </a:stretch>
        </p:blipFill>
        <p:spPr bwMode="auto">
          <a:xfrm>
            <a:off x="2196437" y="3387871"/>
            <a:ext cx="8266000" cy="1851861"/>
          </a:xfrm>
          <a:prstGeom prst="rect">
            <a:avLst/>
          </a:prstGeom>
          <a:noFill/>
          <a:ln w="9525">
            <a:noFill/>
            <a:miter lim="800000"/>
            <a:headEnd/>
            <a:tailEnd/>
          </a:ln>
        </p:spPr>
      </p:pic>
      <p:pic>
        <p:nvPicPr>
          <p:cNvPr id="232453" name="Picture 5"/>
          <p:cNvPicPr>
            <a:picLocks noChangeAspect="1" noChangeArrowheads="1"/>
          </p:cNvPicPr>
          <p:nvPr/>
        </p:nvPicPr>
        <p:blipFill>
          <a:blip r:embed="rId7" cstate="print"/>
          <a:srcRect/>
          <a:stretch>
            <a:fillRect/>
          </a:stretch>
        </p:blipFill>
        <p:spPr bwMode="auto">
          <a:xfrm>
            <a:off x="1603860" y="5464999"/>
            <a:ext cx="9550461" cy="1178869"/>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8AC7B609-6235-4DF7-8376-3B4225D7EDEF}" type="slidenum">
              <a:rPr lang="en-US" smtClean="0"/>
              <a:pPr/>
              <a:t>144</a:t>
            </a:fld>
            <a:endParaRPr 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433264" y="0"/>
            <a:ext cx="9262662" cy="5969011"/>
            <a:chOff x="1433264" y="0"/>
            <a:chExt cx="9262662" cy="5969011"/>
          </a:xfrm>
        </p:grpSpPr>
        <p:pic>
          <p:nvPicPr>
            <p:cNvPr id="233474" name="Picture 2"/>
            <p:cNvPicPr>
              <a:picLocks noChangeAspect="1" noChangeArrowheads="1"/>
            </p:cNvPicPr>
            <p:nvPr/>
          </p:nvPicPr>
          <p:blipFill>
            <a:blip r:embed="rId2" cstate="print"/>
            <a:srcRect/>
            <a:stretch>
              <a:fillRect/>
            </a:stretch>
          </p:blipFill>
          <p:spPr bwMode="auto">
            <a:xfrm>
              <a:off x="1433264" y="0"/>
              <a:ext cx="9262662" cy="5263376"/>
            </a:xfrm>
            <a:prstGeom prst="rect">
              <a:avLst/>
            </a:prstGeom>
            <a:noFill/>
            <a:ln w="9525">
              <a:noFill/>
              <a:miter lim="800000"/>
              <a:headEnd/>
              <a:tailEnd/>
            </a:ln>
          </p:spPr>
        </p:pic>
        <p:pic>
          <p:nvPicPr>
            <p:cNvPr id="233475" name="Picture 3"/>
            <p:cNvPicPr>
              <a:picLocks noChangeAspect="1" noChangeArrowheads="1"/>
            </p:cNvPicPr>
            <p:nvPr/>
          </p:nvPicPr>
          <p:blipFill>
            <a:blip r:embed="rId3" cstate="print"/>
            <a:srcRect/>
            <a:stretch>
              <a:fillRect/>
            </a:stretch>
          </p:blipFill>
          <p:spPr bwMode="auto">
            <a:xfrm>
              <a:off x="2987749" y="5446359"/>
              <a:ext cx="6324408" cy="522652"/>
            </a:xfrm>
            <a:prstGeom prst="rect">
              <a:avLst/>
            </a:prstGeom>
            <a:noFill/>
            <a:ln w="9525">
              <a:noFill/>
              <a:miter lim="800000"/>
              <a:headEnd/>
              <a:tailEnd/>
            </a:ln>
          </p:spPr>
        </p:pic>
      </p:grpSp>
      <p:pic>
        <p:nvPicPr>
          <p:cNvPr id="233476" name="Picture 4"/>
          <p:cNvPicPr>
            <a:picLocks noChangeAspect="1" noChangeArrowheads="1"/>
          </p:cNvPicPr>
          <p:nvPr/>
        </p:nvPicPr>
        <p:blipFill>
          <a:blip r:embed="rId4" cstate="print"/>
          <a:srcRect/>
          <a:stretch>
            <a:fillRect/>
          </a:stretch>
        </p:blipFill>
        <p:spPr bwMode="auto">
          <a:xfrm>
            <a:off x="407136" y="6233532"/>
            <a:ext cx="3841173" cy="468777"/>
          </a:xfrm>
          <a:prstGeom prst="rect">
            <a:avLst/>
          </a:prstGeom>
          <a:noFill/>
          <a:ln w="9525">
            <a:noFill/>
            <a:miter lim="800000"/>
            <a:headEnd/>
            <a:tailEnd/>
          </a:ln>
        </p:spPr>
      </p:pic>
      <p:pic>
        <p:nvPicPr>
          <p:cNvPr id="233477" name="Picture 5"/>
          <p:cNvPicPr>
            <a:picLocks noChangeAspect="1" noChangeArrowheads="1"/>
          </p:cNvPicPr>
          <p:nvPr/>
        </p:nvPicPr>
        <p:blipFill>
          <a:blip r:embed="rId5" cstate="print"/>
          <a:srcRect/>
          <a:stretch>
            <a:fillRect/>
          </a:stretch>
        </p:blipFill>
        <p:spPr bwMode="auto">
          <a:xfrm>
            <a:off x="5812221" y="6126690"/>
            <a:ext cx="3384331" cy="511275"/>
          </a:xfrm>
          <a:prstGeom prst="rect">
            <a:avLst/>
          </a:prstGeom>
          <a:noFill/>
          <a:ln w="9525">
            <a:solidFill>
              <a:srgbClr val="FF0000"/>
            </a:solidFill>
            <a:miter lim="800000"/>
            <a:headEnd/>
            <a:tailEnd/>
          </a:ln>
        </p:spPr>
      </p:pic>
      <p:sp>
        <p:nvSpPr>
          <p:cNvPr id="7" name="Slide Number Placeholder 6"/>
          <p:cNvSpPr>
            <a:spLocks noGrp="1"/>
          </p:cNvSpPr>
          <p:nvPr>
            <p:ph type="sldNum" sz="quarter" idx="12"/>
          </p:nvPr>
        </p:nvSpPr>
        <p:spPr/>
        <p:txBody>
          <a:bodyPr/>
          <a:lstStyle/>
          <a:p>
            <a:fld id="{8AC7B609-6235-4DF7-8376-3B4225D7EDEF}" type="slidenum">
              <a:rPr lang="en-US" smtClean="0"/>
              <a:pPr/>
              <a:t>145</a:t>
            </a:fld>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204091" y="92075"/>
            <a:ext cx="10771884" cy="1881188"/>
            <a:chOff x="204091" y="92075"/>
            <a:chExt cx="10771884" cy="1881188"/>
          </a:xfrm>
        </p:grpSpPr>
        <p:pic>
          <p:nvPicPr>
            <p:cNvPr id="234498" name="Picture 2"/>
            <p:cNvPicPr>
              <a:picLocks noChangeAspect="1" noChangeArrowheads="1"/>
            </p:cNvPicPr>
            <p:nvPr/>
          </p:nvPicPr>
          <p:blipFill>
            <a:blip r:embed="rId3" cstate="print"/>
            <a:srcRect/>
            <a:stretch>
              <a:fillRect/>
            </a:stretch>
          </p:blipFill>
          <p:spPr bwMode="auto">
            <a:xfrm>
              <a:off x="204091" y="211880"/>
              <a:ext cx="5377817" cy="484730"/>
            </a:xfrm>
            <a:prstGeom prst="rect">
              <a:avLst/>
            </a:prstGeom>
            <a:noFill/>
            <a:ln w="9525">
              <a:noFill/>
              <a:miter lim="800000"/>
              <a:headEnd/>
              <a:tailEnd/>
            </a:ln>
          </p:spPr>
        </p:pic>
        <p:grpSp>
          <p:nvGrpSpPr>
            <p:cNvPr id="3" name="Group 7"/>
            <p:cNvGrpSpPr/>
            <p:nvPr/>
          </p:nvGrpSpPr>
          <p:grpSpPr>
            <a:xfrm>
              <a:off x="6006092" y="92075"/>
              <a:ext cx="4969883" cy="1881188"/>
              <a:chOff x="6006092" y="92075"/>
              <a:chExt cx="4969883" cy="1881188"/>
            </a:xfrm>
          </p:grpSpPr>
          <p:pic>
            <p:nvPicPr>
              <p:cNvPr id="234499" name="Picture 3"/>
              <p:cNvPicPr>
                <a:picLocks noChangeAspect="1" noChangeArrowheads="1"/>
              </p:cNvPicPr>
              <p:nvPr/>
            </p:nvPicPr>
            <p:blipFill>
              <a:blip r:embed="rId4" cstate="print"/>
              <a:srcRect/>
              <a:stretch>
                <a:fillRect/>
              </a:stretch>
            </p:blipFill>
            <p:spPr bwMode="auto">
              <a:xfrm>
                <a:off x="6006092" y="245325"/>
                <a:ext cx="3153380" cy="1506615"/>
              </a:xfrm>
              <a:prstGeom prst="rect">
                <a:avLst/>
              </a:prstGeom>
              <a:noFill/>
              <a:ln w="9525">
                <a:noFill/>
                <a:miter lim="800000"/>
                <a:headEnd/>
                <a:tailEnd/>
              </a:ln>
            </p:spPr>
          </p:pic>
          <p:graphicFrame>
            <p:nvGraphicFramePr>
              <p:cNvPr id="6" name="Object 5"/>
              <p:cNvGraphicFramePr>
                <a:graphicFrameLocks noChangeAspect="1"/>
              </p:cNvGraphicFramePr>
              <p:nvPr>
                <p:extLst>
                  <p:ext uri="{D42A27DB-BD31-4B8C-83A1-F6EECF244321}">
                    <p14:modId xmlns:p14="http://schemas.microsoft.com/office/powerpoint/2010/main" val="1315414586"/>
                  </p:ext>
                </p:extLst>
              </p:nvPr>
            </p:nvGraphicFramePr>
            <p:xfrm>
              <a:off x="9104313" y="92075"/>
              <a:ext cx="1803400" cy="901700"/>
            </p:xfrm>
            <a:graphic>
              <a:graphicData uri="http://schemas.openxmlformats.org/presentationml/2006/ole">
                <mc:AlternateContent xmlns:mc="http://schemas.openxmlformats.org/markup-compatibility/2006">
                  <mc:Choice xmlns:v="urn:schemas-microsoft-com:vml" Requires="v">
                    <p:oleObj spid="_x0000_s101381" name="Equation" r:id="rId5" imgW="1803240" imgH="901440" progId="Equation.DSMT4">
                      <p:embed/>
                    </p:oleObj>
                  </mc:Choice>
                  <mc:Fallback>
                    <p:oleObj name="Equation" r:id="rId5" imgW="1803240" imgH="90144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313" y="92075"/>
                            <a:ext cx="18034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4502" name="Object 6"/>
              <p:cNvGraphicFramePr>
                <a:graphicFrameLocks noChangeAspect="1"/>
              </p:cNvGraphicFramePr>
              <p:nvPr>
                <p:extLst>
                  <p:ext uri="{D42A27DB-BD31-4B8C-83A1-F6EECF244321}">
                    <p14:modId xmlns:p14="http://schemas.microsoft.com/office/powerpoint/2010/main" val="464936437"/>
                  </p:ext>
                </p:extLst>
              </p:nvPr>
            </p:nvGraphicFramePr>
            <p:xfrm>
              <a:off x="9134475" y="1071563"/>
              <a:ext cx="1841500" cy="901700"/>
            </p:xfrm>
            <a:graphic>
              <a:graphicData uri="http://schemas.openxmlformats.org/presentationml/2006/ole">
                <mc:AlternateContent xmlns:mc="http://schemas.openxmlformats.org/markup-compatibility/2006">
                  <mc:Choice xmlns:v="urn:schemas-microsoft-com:vml" Requires="v">
                    <p:oleObj spid="_x0000_s101382" name="Equation" r:id="rId7" imgW="1841400" imgH="901440" progId="Equation.DSMT4">
                      <p:embed/>
                    </p:oleObj>
                  </mc:Choice>
                  <mc:Fallback>
                    <p:oleObj name="Equation" r:id="rId7" imgW="1841400" imgH="901440" progId="Equation.DSMT4">
                      <p:embed/>
                      <p:pic>
                        <p:nvPicPr>
                          <p:cNvPr id="234502"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4475" y="1071563"/>
                            <a:ext cx="18415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4" name="Group 18"/>
          <p:cNvGrpSpPr/>
          <p:nvPr/>
        </p:nvGrpSpPr>
        <p:grpSpPr>
          <a:xfrm>
            <a:off x="178110" y="1736353"/>
            <a:ext cx="10720760" cy="2192251"/>
            <a:chOff x="178110" y="1646703"/>
            <a:chExt cx="11139178" cy="2458142"/>
          </a:xfrm>
        </p:grpSpPr>
        <p:pic>
          <p:nvPicPr>
            <p:cNvPr id="234500" name="Picture 4"/>
            <p:cNvPicPr>
              <a:picLocks noChangeAspect="1" noChangeArrowheads="1"/>
            </p:cNvPicPr>
            <p:nvPr/>
          </p:nvPicPr>
          <p:blipFill>
            <a:blip r:embed="rId9" cstate="print"/>
            <a:srcRect/>
            <a:stretch>
              <a:fillRect/>
            </a:stretch>
          </p:blipFill>
          <p:spPr bwMode="auto">
            <a:xfrm>
              <a:off x="178110" y="1646703"/>
              <a:ext cx="2791989" cy="427424"/>
            </a:xfrm>
            <a:prstGeom prst="rect">
              <a:avLst/>
            </a:prstGeom>
            <a:noFill/>
            <a:ln w="9525">
              <a:noFill/>
              <a:miter lim="800000"/>
              <a:headEnd/>
              <a:tailEnd/>
            </a:ln>
          </p:spPr>
        </p:pic>
        <p:grpSp>
          <p:nvGrpSpPr>
            <p:cNvPr id="7" name="Group 17"/>
            <p:cNvGrpSpPr/>
            <p:nvPr/>
          </p:nvGrpSpPr>
          <p:grpSpPr>
            <a:xfrm>
              <a:off x="2657021" y="2227263"/>
              <a:ext cx="8660267" cy="1877582"/>
              <a:chOff x="2657021" y="2227263"/>
              <a:chExt cx="8660267" cy="1877582"/>
            </a:xfrm>
          </p:grpSpPr>
          <p:grpSp>
            <p:nvGrpSpPr>
              <p:cNvPr id="8" name="Group 9"/>
              <p:cNvGrpSpPr/>
              <p:nvPr/>
            </p:nvGrpSpPr>
            <p:grpSpPr>
              <a:xfrm>
                <a:off x="2657021" y="2227263"/>
                <a:ext cx="8660267" cy="901700"/>
                <a:chOff x="3482195" y="1981941"/>
                <a:chExt cx="8660267" cy="901700"/>
              </a:xfrm>
            </p:grpSpPr>
            <p:pic>
              <p:nvPicPr>
                <p:cNvPr id="5" name="Picture 5"/>
                <p:cNvPicPr>
                  <a:picLocks noChangeAspect="1" noChangeArrowheads="1"/>
                </p:cNvPicPr>
                <p:nvPr/>
              </p:nvPicPr>
              <p:blipFill>
                <a:blip r:embed="rId10" cstate="print"/>
                <a:srcRect/>
                <a:stretch>
                  <a:fillRect/>
                </a:stretch>
              </p:blipFill>
              <p:spPr bwMode="auto">
                <a:xfrm>
                  <a:off x="3482195" y="2167617"/>
                  <a:ext cx="3710351" cy="587162"/>
                </a:xfrm>
                <a:prstGeom prst="rect">
                  <a:avLst/>
                </a:prstGeom>
                <a:noFill/>
                <a:ln w="9525">
                  <a:solidFill>
                    <a:srgbClr val="FF0000"/>
                  </a:solidFill>
                  <a:miter lim="800000"/>
                  <a:headEnd/>
                  <a:tailEnd/>
                </a:ln>
              </p:spPr>
            </p:pic>
            <p:graphicFrame>
              <p:nvGraphicFramePr>
                <p:cNvPr id="9" name="Object 8"/>
                <p:cNvGraphicFramePr>
                  <a:graphicFrameLocks noChangeAspect="1"/>
                </p:cNvGraphicFramePr>
                <p:nvPr>
                  <p:extLst>
                    <p:ext uri="{D42A27DB-BD31-4B8C-83A1-F6EECF244321}">
                      <p14:modId xmlns:p14="http://schemas.microsoft.com/office/powerpoint/2010/main" val="2383368737"/>
                    </p:ext>
                  </p:extLst>
                </p:nvPr>
              </p:nvGraphicFramePr>
              <p:xfrm>
                <a:off x="7392662" y="1981941"/>
                <a:ext cx="4749800" cy="901700"/>
              </p:xfrm>
              <a:graphic>
                <a:graphicData uri="http://schemas.openxmlformats.org/presentationml/2006/ole">
                  <mc:AlternateContent xmlns:mc="http://schemas.openxmlformats.org/markup-compatibility/2006">
                    <mc:Choice xmlns:v="urn:schemas-microsoft-com:vml" Requires="v">
                      <p:oleObj spid="_x0000_s101383" name="Equation" r:id="rId11" imgW="4749480" imgH="901440" progId="Equation.DSMT4">
                        <p:embed/>
                      </p:oleObj>
                    </mc:Choice>
                    <mc:Fallback>
                      <p:oleObj name="Equation" r:id="rId11" imgW="4749480" imgH="901440" progId="Equation.DSMT4">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2662" y="1981941"/>
                              <a:ext cx="47498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234504" name="Picture 8"/>
              <p:cNvPicPr>
                <a:picLocks noChangeAspect="1" noChangeArrowheads="1"/>
              </p:cNvPicPr>
              <p:nvPr/>
            </p:nvPicPr>
            <p:blipFill>
              <a:blip r:embed="rId13" cstate="print"/>
              <a:srcRect/>
              <a:stretch>
                <a:fillRect/>
              </a:stretch>
            </p:blipFill>
            <p:spPr bwMode="auto">
              <a:xfrm>
                <a:off x="3221431" y="3425512"/>
                <a:ext cx="3886665" cy="679333"/>
              </a:xfrm>
              <a:prstGeom prst="rect">
                <a:avLst/>
              </a:prstGeom>
              <a:noFill/>
              <a:ln w="9525">
                <a:noFill/>
                <a:miter lim="800000"/>
                <a:headEnd/>
                <a:tailEnd/>
              </a:ln>
            </p:spPr>
          </p:pic>
        </p:grpSp>
      </p:grpSp>
      <p:grpSp>
        <p:nvGrpSpPr>
          <p:cNvPr id="10" name="Group 16"/>
          <p:cNvGrpSpPr/>
          <p:nvPr/>
        </p:nvGrpSpPr>
        <p:grpSpPr>
          <a:xfrm>
            <a:off x="288358" y="4193076"/>
            <a:ext cx="10610511" cy="1123030"/>
            <a:chOff x="246796" y="4294208"/>
            <a:chExt cx="10652074" cy="1021898"/>
          </a:xfrm>
        </p:grpSpPr>
        <p:pic>
          <p:nvPicPr>
            <p:cNvPr id="234505" name="Picture 9"/>
            <p:cNvPicPr>
              <a:picLocks noChangeAspect="1" noChangeArrowheads="1"/>
            </p:cNvPicPr>
            <p:nvPr/>
          </p:nvPicPr>
          <p:blipFill>
            <a:blip r:embed="rId14" cstate="print"/>
            <a:srcRect t="7253"/>
            <a:stretch>
              <a:fillRect/>
            </a:stretch>
          </p:blipFill>
          <p:spPr bwMode="auto">
            <a:xfrm>
              <a:off x="246796" y="4294208"/>
              <a:ext cx="10652074" cy="740074"/>
            </a:xfrm>
            <a:prstGeom prst="rect">
              <a:avLst/>
            </a:prstGeom>
            <a:noFill/>
            <a:ln w="9525">
              <a:noFill/>
              <a:miter lim="800000"/>
              <a:headEnd/>
              <a:tailEnd/>
            </a:ln>
          </p:spPr>
        </p:pic>
        <p:pic>
          <p:nvPicPr>
            <p:cNvPr id="234506" name="Picture 10"/>
            <p:cNvPicPr>
              <a:picLocks noChangeAspect="1" noChangeArrowheads="1"/>
            </p:cNvPicPr>
            <p:nvPr/>
          </p:nvPicPr>
          <p:blipFill>
            <a:blip r:embed="rId15" cstate="print"/>
            <a:srcRect/>
            <a:stretch>
              <a:fillRect/>
            </a:stretch>
          </p:blipFill>
          <p:spPr bwMode="auto">
            <a:xfrm>
              <a:off x="4023939" y="4739155"/>
              <a:ext cx="3596061" cy="576951"/>
            </a:xfrm>
            <a:prstGeom prst="rect">
              <a:avLst/>
            </a:prstGeom>
            <a:noFill/>
            <a:ln w="9525">
              <a:noFill/>
              <a:miter lim="800000"/>
              <a:headEnd/>
              <a:tailEnd/>
            </a:ln>
          </p:spPr>
        </p:pic>
      </p:grpSp>
      <p:grpSp>
        <p:nvGrpSpPr>
          <p:cNvPr id="11" name="Group 15"/>
          <p:cNvGrpSpPr/>
          <p:nvPr/>
        </p:nvGrpSpPr>
        <p:grpSpPr>
          <a:xfrm>
            <a:off x="240911" y="5442592"/>
            <a:ext cx="8469319" cy="1362596"/>
            <a:chOff x="240911" y="5442592"/>
            <a:chExt cx="8469319" cy="1362596"/>
          </a:xfrm>
        </p:grpSpPr>
        <p:pic>
          <p:nvPicPr>
            <p:cNvPr id="234507" name="Picture 11"/>
            <p:cNvPicPr>
              <a:picLocks noChangeAspect="1" noChangeArrowheads="1"/>
            </p:cNvPicPr>
            <p:nvPr/>
          </p:nvPicPr>
          <p:blipFill>
            <a:blip r:embed="rId16" cstate="print"/>
            <a:srcRect/>
            <a:stretch>
              <a:fillRect/>
            </a:stretch>
          </p:blipFill>
          <p:spPr bwMode="auto">
            <a:xfrm>
              <a:off x="240911" y="5442592"/>
              <a:ext cx="8469319" cy="310025"/>
            </a:xfrm>
            <a:prstGeom prst="rect">
              <a:avLst/>
            </a:prstGeom>
            <a:noFill/>
            <a:ln w="9525">
              <a:noFill/>
              <a:miter lim="800000"/>
              <a:headEnd/>
              <a:tailEnd/>
            </a:ln>
          </p:spPr>
        </p:pic>
        <p:pic>
          <p:nvPicPr>
            <p:cNvPr id="234508" name="Picture 12"/>
            <p:cNvPicPr>
              <a:picLocks noChangeAspect="1" noChangeArrowheads="1"/>
            </p:cNvPicPr>
            <p:nvPr/>
          </p:nvPicPr>
          <p:blipFill>
            <a:blip r:embed="rId17" cstate="print"/>
            <a:srcRect/>
            <a:stretch>
              <a:fillRect/>
            </a:stretch>
          </p:blipFill>
          <p:spPr bwMode="auto">
            <a:xfrm>
              <a:off x="288359" y="5879015"/>
              <a:ext cx="6830072" cy="926173"/>
            </a:xfrm>
            <a:prstGeom prst="rect">
              <a:avLst/>
            </a:prstGeom>
            <a:noFill/>
            <a:ln w="9525">
              <a:noFill/>
              <a:miter lim="800000"/>
              <a:headEnd/>
              <a:tailEnd/>
            </a:ln>
          </p:spPr>
        </p:pic>
      </p:grpSp>
      <p:sp>
        <p:nvSpPr>
          <p:cNvPr id="21" name="Slide Number Placeholder 20"/>
          <p:cNvSpPr>
            <a:spLocks noGrp="1"/>
          </p:cNvSpPr>
          <p:nvPr>
            <p:ph type="sldNum" sz="quarter" idx="12"/>
          </p:nvPr>
        </p:nvSpPr>
        <p:spPr/>
        <p:txBody>
          <a:bodyPr/>
          <a:lstStyle/>
          <a:p>
            <a:fld id="{8AC7B609-6235-4DF7-8376-3B4225D7EDEF}" type="slidenum">
              <a:rPr lang="en-US" smtClean="0"/>
              <a:pPr/>
              <a:t>146</a:t>
            </a:fld>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3300482" y="325167"/>
            <a:ext cx="5368779" cy="1236004"/>
          </a:xfrm>
          <a:prstGeom prst="rect">
            <a:avLst/>
          </a:prstGeom>
          <a:noFill/>
          <a:ln w="9525">
            <a:noFill/>
            <a:miter lim="800000"/>
            <a:headEnd/>
            <a:tailEnd/>
          </a:ln>
        </p:spPr>
      </p:pic>
      <p:grpSp>
        <p:nvGrpSpPr>
          <p:cNvPr id="2" name="Group 4"/>
          <p:cNvGrpSpPr/>
          <p:nvPr/>
        </p:nvGrpSpPr>
        <p:grpSpPr>
          <a:xfrm>
            <a:off x="3086944" y="1546456"/>
            <a:ext cx="6876361" cy="5144274"/>
            <a:chOff x="3086944" y="1546456"/>
            <a:chExt cx="6876361" cy="5144274"/>
          </a:xfrm>
        </p:grpSpPr>
        <p:pic>
          <p:nvPicPr>
            <p:cNvPr id="241667" name="Picture 3"/>
            <p:cNvPicPr>
              <a:picLocks noChangeAspect="1" noChangeArrowheads="1"/>
            </p:cNvPicPr>
            <p:nvPr/>
          </p:nvPicPr>
          <p:blipFill>
            <a:blip r:embed="rId3" cstate="print"/>
            <a:srcRect/>
            <a:stretch>
              <a:fillRect/>
            </a:stretch>
          </p:blipFill>
          <p:spPr bwMode="auto">
            <a:xfrm>
              <a:off x="3086944" y="1546456"/>
              <a:ext cx="6876361" cy="5144274"/>
            </a:xfrm>
            <a:prstGeom prst="rect">
              <a:avLst/>
            </a:prstGeom>
            <a:noFill/>
            <a:ln w="9525">
              <a:noFill/>
              <a:miter lim="800000"/>
              <a:headEnd/>
              <a:tailEnd/>
            </a:ln>
          </p:spPr>
        </p:pic>
        <p:pic>
          <p:nvPicPr>
            <p:cNvPr id="241668" name="Picture 4"/>
            <p:cNvPicPr>
              <a:picLocks noChangeAspect="1" noChangeArrowheads="1"/>
            </p:cNvPicPr>
            <p:nvPr/>
          </p:nvPicPr>
          <p:blipFill>
            <a:blip r:embed="rId4" cstate="print"/>
            <a:srcRect/>
            <a:stretch>
              <a:fillRect/>
            </a:stretch>
          </p:blipFill>
          <p:spPr bwMode="auto">
            <a:xfrm>
              <a:off x="8027910" y="5514549"/>
              <a:ext cx="1873103" cy="440202"/>
            </a:xfrm>
            <a:prstGeom prst="rect">
              <a:avLst/>
            </a:prstGeom>
            <a:noFill/>
            <a:ln w="9525">
              <a:noFill/>
              <a:miter lim="800000"/>
              <a:headEnd/>
              <a:tailEnd/>
            </a:ln>
          </p:spPr>
        </p:pic>
      </p:grpSp>
      <p:sp>
        <p:nvSpPr>
          <p:cNvPr id="6" name="Slide Number Placeholder 5"/>
          <p:cNvSpPr>
            <a:spLocks noGrp="1"/>
          </p:cNvSpPr>
          <p:nvPr>
            <p:ph type="sldNum" sz="quarter" idx="12"/>
          </p:nvPr>
        </p:nvSpPr>
        <p:spPr/>
        <p:txBody>
          <a:bodyPr/>
          <a:lstStyle/>
          <a:p>
            <a:fld id="{8AC7B609-6235-4DF7-8376-3B4225D7EDEF}" type="slidenum">
              <a:rPr lang="en-US" smtClean="0"/>
              <a:pPr/>
              <a:t>147</a:t>
            </a:fld>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29770" y="468351"/>
            <a:ext cx="10513883" cy="1136331"/>
            <a:chOff x="374014" y="457200"/>
            <a:chExt cx="10513883" cy="1136331"/>
          </a:xfrm>
        </p:grpSpPr>
        <p:pic>
          <p:nvPicPr>
            <p:cNvPr id="242690" name="Picture 2"/>
            <p:cNvPicPr>
              <a:picLocks noChangeAspect="1" noChangeArrowheads="1"/>
            </p:cNvPicPr>
            <p:nvPr/>
          </p:nvPicPr>
          <p:blipFill>
            <a:blip r:embed="rId2" cstate="print"/>
            <a:srcRect/>
            <a:stretch>
              <a:fillRect/>
            </a:stretch>
          </p:blipFill>
          <p:spPr bwMode="auto">
            <a:xfrm>
              <a:off x="374014" y="875642"/>
              <a:ext cx="5454010" cy="417899"/>
            </a:xfrm>
            <a:prstGeom prst="rect">
              <a:avLst/>
            </a:prstGeom>
            <a:noFill/>
            <a:ln w="9525">
              <a:noFill/>
              <a:miter lim="800000"/>
              <a:headEnd/>
              <a:tailEnd/>
            </a:ln>
          </p:spPr>
        </p:pic>
        <p:pic>
          <p:nvPicPr>
            <p:cNvPr id="242691" name="Picture 3"/>
            <p:cNvPicPr>
              <a:picLocks noChangeAspect="1" noChangeArrowheads="1"/>
            </p:cNvPicPr>
            <p:nvPr/>
          </p:nvPicPr>
          <p:blipFill>
            <a:blip r:embed="rId3" cstate="print"/>
            <a:srcRect/>
            <a:stretch>
              <a:fillRect/>
            </a:stretch>
          </p:blipFill>
          <p:spPr bwMode="auto">
            <a:xfrm>
              <a:off x="6983385" y="457200"/>
              <a:ext cx="3904512" cy="1136331"/>
            </a:xfrm>
            <a:prstGeom prst="rect">
              <a:avLst/>
            </a:prstGeom>
            <a:noFill/>
            <a:ln w="38100">
              <a:solidFill>
                <a:srgbClr val="0070C0"/>
              </a:solidFill>
              <a:miter lim="800000"/>
              <a:headEnd/>
              <a:tailEnd/>
            </a:ln>
          </p:spPr>
        </p:pic>
      </p:grpSp>
      <p:grpSp>
        <p:nvGrpSpPr>
          <p:cNvPr id="3" name="Group 6"/>
          <p:cNvGrpSpPr/>
          <p:nvPr/>
        </p:nvGrpSpPr>
        <p:grpSpPr>
          <a:xfrm>
            <a:off x="595637" y="1751228"/>
            <a:ext cx="9258919" cy="3431905"/>
            <a:chOff x="595637" y="1742263"/>
            <a:chExt cx="9258919" cy="3431905"/>
          </a:xfrm>
        </p:grpSpPr>
        <p:pic>
          <p:nvPicPr>
            <p:cNvPr id="242692" name="Picture 4"/>
            <p:cNvPicPr>
              <a:picLocks noChangeAspect="1" noChangeArrowheads="1"/>
            </p:cNvPicPr>
            <p:nvPr/>
          </p:nvPicPr>
          <p:blipFill>
            <a:blip r:embed="rId4" cstate="print"/>
            <a:srcRect/>
            <a:stretch>
              <a:fillRect/>
            </a:stretch>
          </p:blipFill>
          <p:spPr bwMode="auto">
            <a:xfrm>
              <a:off x="2519565" y="2134880"/>
              <a:ext cx="7334991" cy="3039288"/>
            </a:xfrm>
            <a:prstGeom prst="rect">
              <a:avLst/>
            </a:prstGeom>
            <a:noFill/>
            <a:ln w="9525">
              <a:noFill/>
              <a:miter lim="800000"/>
              <a:headEnd/>
              <a:tailEnd/>
            </a:ln>
          </p:spPr>
        </p:pic>
        <p:pic>
          <p:nvPicPr>
            <p:cNvPr id="242693" name="Picture 5"/>
            <p:cNvPicPr>
              <a:picLocks noChangeAspect="1" noChangeArrowheads="1"/>
            </p:cNvPicPr>
            <p:nvPr/>
          </p:nvPicPr>
          <p:blipFill>
            <a:blip r:embed="rId5" cstate="print"/>
            <a:srcRect/>
            <a:stretch>
              <a:fillRect/>
            </a:stretch>
          </p:blipFill>
          <p:spPr bwMode="auto">
            <a:xfrm>
              <a:off x="595637" y="1742263"/>
              <a:ext cx="2703375" cy="426189"/>
            </a:xfrm>
            <a:prstGeom prst="rect">
              <a:avLst/>
            </a:prstGeom>
            <a:noFill/>
            <a:ln w="9525">
              <a:noFill/>
              <a:miter lim="800000"/>
              <a:headEnd/>
              <a:tailEnd/>
            </a:ln>
          </p:spPr>
        </p:pic>
      </p:grpSp>
      <p:pic>
        <p:nvPicPr>
          <p:cNvPr id="242694" name="Picture 6"/>
          <p:cNvPicPr>
            <a:picLocks noChangeAspect="1" noChangeArrowheads="1"/>
          </p:cNvPicPr>
          <p:nvPr/>
        </p:nvPicPr>
        <p:blipFill>
          <a:blip r:embed="rId6" cstate="print"/>
          <a:srcRect/>
          <a:stretch>
            <a:fillRect/>
          </a:stretch>
        </p:blipFill>
        <p:spPr bwMode="auto">
          <a:xfrm>
            <a:off x="225790" y="5118410"/>
            <a:ext cx="9141233" cy="1538868"/>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8AC7B609-6235-4DF7-8376-3B4225D7EDEF}" type="slidenum">
              <a:rPr lang="en-US" smtClean="0"/>
              <a:pPr/>
              <a:t>148</a:t>
            </a:fld>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srcRect/>
          <a:stretch>
            <a:fillRect/>
          </a:stretch>
        </p:blipFill>
        <p:spPr bwMode="auto">
          <a:xfrm>
            <a:off x="850479" y="1081668"/>
            <a:ext cx="10799244" cy="5575610"/>
          </a:xfrm>
          <a:prstGeom prst="rect">
            <a:avLst/>
          </a:prstGeom>
          <a:noFill/>
          <a:ln w="9525">
            <a:noFill/>
            <a:miter lim="800000"/>
            <a:headEnd/>
            <a:tailEnd/>
          </a:ln>
        </p:spPr>
      </p:pic>
      <p:pic>
        <p:nvPicPr>
          <p:cNvPr id="243715" name="Picture 3"/>
          <p:cNvPicPr>
            <a:picLocks noChangeAspect="1" noChangeArrowheads="1"/>
          </p:cNvPicPr>
          <p:nvPr/>
        </p:nvPicPr>
        <p:blipFill>
          <a:blip r:embed="rId3" cstate="print"/>
          <a:srcRect/>
          <a:stretch>
            <a:fillRect/>
          </a:stretch>
        </p:blipFill>
        <p:spPr bwMode="auto">
          <a:xfrm>
            <a:off x="241377" y="401444"/>
            <a:ext cx="4626458" cy="592477"/>
          </a:xfrm>
          <a:prstGeom prst="rect">
            <a:avLst/>
          </a:prstGeom>
          <a:noFill/>
          <a:ln w="57150">
            <a:solidFill>
              <a:srgbClr val="A162D0"/>
            </a:solidFill>
            <a:miter lim="800000"/>
            <a:headEnd/>
            <a:tailEnd/>
          </a:ln>
        </p:spPr>
      </p:pic>
      <p:sp>
        <p:nvSpPr>
          <p:cNvPr id="4" name="Slide Number Placeholder 3"/>
          <p:cNvSpPr>
            <a:spLocks noGrp="1"/>
          </p:cNvSpPr>
          <p:nvPr>
            <p:ph type="sldNum" sz="quarter" idx="12"/>
          </p:nvPr>
        </p:nvSpPr>
        <p:spPr/>
        <p:txBody>
          <a:bodyPr/>
          <a:lstStyle/>
          <a:p>
            <a:fld id="{8AC7B609-6235-4DF7-8376-3B4225D7EDEF}" type="slidenum">
              <a:rPr lang="en-US" smtClean="0"/>
              <a:pPr/>
              <a:t>149</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46862" y="415150"/>
            <a:ext cx="5498619" cy="3231944"/>
            <a:chOff x="2995382" y="888100"/>
            <a:chExt cx="5498619" cy="3231944"/>
          </a:xfrm>
        </p:grpSpPr>
        <p:pic>
          <p:nvPicPr>
            <p:cNvPr id="575490" name="Picture 2"/>
            <p:cNvPicPr>
              <a:picLocks noChangeAspect="1" noChangeArrowheads="1"/>
            </p:cNvPicPr>
            <p:nvPr/>
          </p:nvPicPr>
          <p:blipFill>
            <a:blip r:embed="rId2" cstate="print"/>
            <a:srcRect/>
            <a:stretch>
              <a:fillRect/>
            </a:stretch>
          </p:blipFill>
          <p:spPr bwMode="auto">
            <a:xfrm>
              <a:off x="4664951" y="1115738"/>
              <a:ext cx="3829050" cy="1809750"/>
            </a:xfrm>
            <a:prstGeom prst="rect">
              <a:avLst/>
            </a:prstGeom>
            <a:noFill/>
            <a:ln w="9525">
              <a:noFill/>
              <a:miter lim="800000"/>
              <a:headEnd/>
              <a:tailEnd/>
            </a:ln>
          </p:spPr>
        </p:pic>
        <p:cxnSp>
          <p:nvCxnSpPr>
            <p:cNvPr id="4" name="Straight Connector 3"/>
            <p:cNvCxnSpPr/>
            <p:nvPr/>
          </p:nvCxnSpPr>
          <p:spPr>
            <a:xfrm>
              <a:off x="2995382" y="2039008"/>
              <a:ext cx="1828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897771" y="888100"/>
              <a:ext cx="115660" cy="32266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50481" y="893360"/>
              <a:ext cx="57830" cy="322668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930869" y="1881353"/>
              <a:ext cx="462456" cy="2224770"/>
              <a:chOff x="3930869" y="1881353"/>
              <a:chExt cx="462456" cy="2224770"/>
            </a:xfrm>
          </p:grpSpPr>
          <p:cxnSp>
            <p:nvCxnSpPr>
              <p:cNvPr id="6" name="Straight Arrow Connector 5"/>
              <p:cNvCxnSpPr/>
              <p:nvPr/>
            </p:nvCxnSpPr>
            <p:spPr>
              <a:xfrm>
                <a:off x="4382814" y="2049517"/>
                <a:ext cx="10510" cy="1860332"/>
              </a:xfrm>
              <a:prstGeom prst="straightConnector1">
                <a:avLst/>
              </a:prstGeom>
              <a:ln w="28575">
                <a:solidFill>
                  <a:srgbClr val="A162D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30869" y="1881353"/>
                <a:ext cx="462456" cy="553998"/>
              </a:xfrm>
              <a:prstGeom prst="rect">
                <a:avLst/>
              </a:prstGeom>
              <a:noFill/>
            </p:spPr>
            <p:txBody>
              <a:bodyPr wrap="square" rtlCol="0">
                <a:spAutoFit/>
              </a:bodyPr>
              <a:lstStyle/>
              <a:p>
                <a:pPr algn="just" rtl="1">
                  <a:lnSpc>
                    <a:spcPct val="150000"/>
                  </a:lnSpc>
                </a:pPr>
                <a:r>
                  <a:rPr lang="en-US" sz="2000" dirty="0">
                    <a:latin typeface="Times New Roman" panose="02020603050405020304" pitchFamily="18" charset="0"/>
                    <a:cs typeface="Times New Roman" panose="02020603050405020304" pitchFamily="18" charset="0"/>
                  </a:rPr>
                  <a:t>A</a:t>
                </a:r>
                <a:r>
                  <a:rPr lang="en-US" sz="2000" dirty="0">
                    <a:latin typeface="Times New Roman"/>
                    <a:cs typeface="Times New Roman"/>
                  </a:rPr>
                  <a:t>'</a:t>
                </a:r>
                <a:endParaRPr lang="en-US" sz="2000" dirty="0">
                  <a:latin typeface="Times New Roman" panose="02020603050405020304" pitchFamily="18" charset="0"/>
                  <a:cs typeface="Times New Roman" panose="02020603050405020304" pitchFamily="18" charset="0"/>
                </a:endParaRPr>
              </a:p>
            </p:txBody>
          </p:sp>
          <p:sp>
            <p:nvSpPr>
              <p:cNvPr id="10" name="Rectangle 9"/>
              <p:cNvSpPr/>
              <p:nvPr/>
            </p:nvSpPr>
            <p:spPr>
              <a:xfrm>
                <a:off x="3971980" y="3648049"/>
                <a:ext cx="380232" cy="458074"/>
              </a:xfrm>
              <a:prstGeom prst="rect">
                <a:avLst/>
              </a:prstGeom>
            </p:spPr>
            <p:txBody>
              <a:bodyPr wrap="none">
                <a:spAutoFit/>
              </a:bodyPr>
              <a:lstStyle/>
              <a:p>
                <a:pPr algn="just" rtl="1">
                  <a:lnSpc>
                    <a:spcPct val="150000"/>
                  </a:lnSpc>
                </a:pPr>
                <a:r>
                  <a:rPr lang="en-US" dirty="0">
                    <a:latin typeface="Times New Roman" panose="02020603050405020304" pitchFamily="18" charset="0"/>
                    <a:cs typeface="Times New Roman" panose="02020603050405020304" pitchFamily="18" charset="0"/>
                  </a:rPr>
                  <a:t>B</a:t>
                </a:r>
                <a:r>
                  <a:rPr lang="en-US" dirty="0">
                    <a:latin typeface="Times New Roman"/>
                    <a:cs typeface="Times New Roman"/>
                  </a:rPr>
                  <a:t>'</a:t>
                </a:r>
                <a:endParaRPr lang="en-US"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81757" y="1876100"/>
              <a:ext cx="462456" cy="2224770"/>
              <a:chOff x="3930869" y="1881353"/>
              <a:chExt cx="462456" cy="2224770"/>
            </a:xfrm>
          </p:grpSpPr>
          <p:cxnSp>
            <p:nvCxnSpPr>
              <p:cNvPr id="14" name="Straight Arrow Connector 13"/>
              <p:cNvCxnSpPr/>
              <p:nvPr/>
            </p:nvCxnSpPr>
            <p:spPr>
              <a:xfrm>
                <a:off x="4382814" y="2049517"/>
                <a:ext cx="10510" cy="1860332"/>
              </a:xfrm>
              <a:prstGeom prst="straightConnector1">
                <a:avLst/>
              </a:prstGeom>
              <a:ln w="28575">
                <a:solidFill>
                  <a:srgbClr val="A162D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30869" y="1881353"/>
                <a:ext cx="462456" cy="498663"/>
              </a:xfrm>
              <a:prstGeom prst="rect">
                <a:avLst/>
              </a:prstGeom>
              <a:noFill/>
            </p:spPr>
            <p:txBody>
              <a:bodyPr wrap="square" rtlCol="0">
                <a:spAutoFit/>
              </a:bodyPr>
              <a:lstStyle/>
              <a:p>
                <a:pPr algn="just" rtl="1">
                  <a:lnSpc>
                    <a:spcPct val="150000"/>
                  </a:lnSpc>
                </a:pPr>
                <a:r>
                  <a:rPr lang="en-US" sz="2000" dirty="0">
                    <a:latin typeface="Times New Roman" panose="02020603050405020304" pitchFamily="18" charset="0"/>
                    <a:cs typeface="Times New Roman" panose="02020603050405020304" pitchFamily="18" charset="0"/>
                  </a:rPr>
                  <a:t>A</a:t>
                </a:r>
                <a:r>
                  <a:rPr lang="en-US" sz="2000" dirty="0">
                    <a:latin typeface="Times New Roman"/>
                    <a:cs typeface="Times New Roman"/>
                  </a:rPr>
                  <a:t>''</a:t>
                </a:r>
                <a:endParaRPr lang="en-US" sz="2000" dirty="0">
                  <a:latin typeface="Times New Roman" panose="02020603050405020304" pitchFamily="18" charset="0"/>
                  <a:cs typeface="Times New Roman" panose="02020603050405020304" pitchFamily="18" charset="0"/>
                </a:endParaRPr>
              </a:p>
            </p:txBody>
          </p:sp>
          <p:sp>
            <p:nvSpPr>
              <p:cNvPr id="16" name="Rectangle 15"/>
              <p:cNvSpPr/>
              <p:nvPr/>
            </p:nvSpPr>
            <p:spPr>
              <a:xfrm>
                <a:off x="3951141" y="3648049"/>
                <a:ext cx="421910" cy="458074"/>
              </a:xfrm>
              <a:prstGeom prst="rect">
                <a:avLst/>
              </a:prstGeom>
            </p:spPr>
            <p:txBody>
              <a:bodyPr wrap="none">
                <a:spAutoFit/>
              </a:bodyPr>
              <a:lstStyle/>
              <a:p>
                <a:pPr algn="just" rtl="1">
                  <a:lnSpc>
                    <a:spcPct val="150000"/>
                  </a:lnSpc>
                </a:pPr>
                <a:r>
                  <a:rPr lang="en-US" dirty="0">
                    <a:latin typeface="Times New Roman" panose="02020603050405020304" pitchFamily="18" charset="0"/>
                    <a:cs typeface="Times New Roman" panose="02020603050405020304" pitchFamily="18" charset="0"/>
                  </a:rPr>
                  <a:t>B</a:t>
                </a:r>
                <a:r>
                  <a:rPr lang="en-US" dirty="0">
                    <a:latin typeface="Times New Roman"/>
                    <a:cs typeface="Times New Roman"/>
                  </a:rPr>
                  <a:t>''</a:t>
                </a:r>
                <a:endParaRPr lang="en-US" dirty="0">
                  <a:latin typeface="Times New Roman" panose="02020603050405020304" pitchFamily="18" charset="0"/>
                  <a:cs typeface="Times New Roman" panose="02020603050405020304" pitchFamily="18" charset="0"/>
                </a:endParaRPr>
              </a:p>
            </p:txBody>
          </p:sp>
        </p:grpSp>
      </p:grpSp>
      <p:sp>
        <p:nvSpPr>
          <p:cNvPr id="18" name="TextBox 17"/>
          <p:cNvSpPr txBox="1"/>
          <p:nvPr/>
        </p:nvSpPr>
        <p:spPr>
          <a:xfrm>
            <a:off x="6127527" y="399396"/>
            <a:ext cx="5864773" cy="3416320"/>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  A</a:t>
            </a:r>
            <a:r>
              <a:rPr lang="en-US" sz="2400" dirty="0">
                <a:latin typeface="Times New Roman"/>
                <a:cs typeface="Times New Roman"/>
              </a:rPr>
              <a:t>'B' </a:t>
            </a:r>
            <a:r>
              <a:rPr lang="fa-IR" sz="2400" dirty="0">
                <a:latin typeface="Times New Roman" panose="02020603050405020304" pitchFamily="18" charset="0"/>
                <a:cs typeface="Times New Roman" panose="02020603050405020304" pitchFamily="18" charset="0"/>
              </a:rPr>
              <a:t>تصویر حقیقی جسم </a:t>
            </a:r>
            <a:r>
              <a:rPr lang="en-US" sz="2400" dirty="0">
                <a:latin typeface="Times New Roman" panose="02020603050405020304" pitchFamily="18" charset="0"/>
                <a:cs typeface="Times New Roman" panose="02020603050405020304" pitchFamily="18" charset="0"/>
              </a:rPr>
              <a:t>A</a:t>
            </a:r>
            <a:r>
              <a:rPr lang="en-US" sz="2400" dirty="0">
                <a:latin typeface="Times New Roman"/>
                <a:cs typeface="Times New Roman"/>
              </a:rPr>
              <a:t>B </a:t>
            </a:r>
            <a:r>
              <a:rPr lang="fa-IR" sz="2400" dirty="0">
                <a:latin typeface="Times New Roman" panose="02020603050405020304" pitchFamily="18" charset="0"/>
                <a:cs typeface="Times New Roman" panose="02020603050405020304" pitchFamily="18" charset="0"/>
              </a:rPr>
              <a:t>در آینه کاو است</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آینه تخت مانع تشکیل این تصویر حقیقی شده است. آینه تخت پرتوهایی که قرار است تصویر </a:t>
            </a:r>
            <a:r>
              <a:rPr lang="en-US" sz="2400" dirty="0">
                <a:latin typeface="Times New Roman" panose="02020603050405020304" pitchFamily="18" charset="0"/>
                <a:cs typeface="Times New Roman" panose="02020603050405020304" pitchFamily="18" charset="0"/>
              </a:rPr>
              <a:t> A</a:t>
            </a:r>
            <a:r>
              <a:rPr lang="en-US" sz="2400" dirty="0">
                <a:latin typeface="Times New Roman"/>
                <a:cs typeface="Times New Roman"/>
              </a:rPr>
              <a:t>'B' </a:t>
            </a:r>
            <a:r>
              <a:rPr lang="fa-IR" sz="2400" dirty="0">
                <a:latin typeface="Times New Roman" panose="02020603050405020304" pitchFamily="18" charset="0"/>
                <a:cs typeface="Times New Roman" panose="02020603050405020304" pitchFamily="18" charset="0"/>
              </a:rPr>
              <a:t>را تشکیل بدهند بازتاب کرده و تصویر </a:t>
            </a:r>
            <a:r>
              <a:rPr lang="en-US" sz="2400" dirty="0">
                <a:latin typeface="Times New Roman" panose="02020603050405020304" pitchFamily="18" charset="0"/>
                <a:cs typeface="Times New Roman" panose="02020603050405020304" pitchFamily="18" charset="0"/>
              </a:rPr>
              <a:t> A</a:t>
            </a:r>
            <a:r>
              <a:rPr lang="en-US" sz="2400" dirty="0">
                <a:latin typeface="Times New Roman"/>
                <a:cs typeface="Times New Roman"/>
              </a:rPr>
              <a:t>''B''</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در جلو آینه تخت تشکیل می شود. این تصویر حقیقی است</a:t>
            </a:r>
            <a:r>
              <a:rPr lang="fa-IR"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Times New Roman" panose="02020603050405020304" pitchFamily="18" charset="0"/>
                <a:cs typeface="Times New Roman" panose="02020603050405020304" pitchFamily="18" charset="0"/>
              </a:rPr>
              <a:t> A</a:t>
            </a:r>
            <a:r>
              <a:rPr lang="en-US" sz="2400" dirty="0">
                <a:solidFill>
                  <a:srgbClr val="0070C0"/>
                </a:solidFill>
                <a:latin typeface="Times New Roman"/>
                <a:cs typeface="Times New Roman"/>
              </a:rPr>
              <a:t>''B''</a:t>
            </a:r>
            <a:r>
              <a:rPr lang="en-US" sz="2400" dirty="0">
                <a:solidFill>
                  <a:srgbClr val="0070C0"/>
                </a:solidFill>
                <a:latin typeface="Times New Roman" panose="02020603050405020304" pitchFamily="18" charset="0"/>
                <a:cs typeface="Times New Roman" panose="02020603050405020304" pitchFamily="18" charset="0"/>
              </a:rPr>
              <a:t> </a:t>
            </a:r>
            <a:r>
              <a:rPr lang="fa-IR" sz="2400" dirty="0">
                <a:solidFill>
                  <a:srgbClr val="0070C0"/>
                </a:solidFill>
                <a:latin typeface="Times New Roman" panose="02020603050405020304" pitchFamily="18" charset="0"/>
                <a:cs typeface="Times New Roman" panose="02020603050405020304" pitchFamily="18" charset="0"/>
              </a:rPr>
              <a:t>تصویری حقیقی از جسم مجازی </a:t>
            </a:r>
            <a:r>
              <a:rPr lang="en-US" sz="2400" dirty="0">
                <a:solidFill>
                  <a:srgbClr val="0070C0"/>
                </a:solidFill>
                <a:latin typeface="Times New Roman" panose="02020603050405020304" pitchFamily="18" charset="0"/>
                <a:cs typeface="Times New Roman" panose="02020603050405020304" pitchFamily="18" charset="0"/>
              </a:rPr>
              <a:t> A</a:t>
            </a:r>
            <a:r>
              <a:rPr lang="en-US" sz="2400" dirty="0">
                <a:solidFill>
                  <a:srgbClr val="0070C0"/>
                </a:solidFill>
                <a:latin typeface="Times New Roman"/>
                <a:cs typeface="Times New Roman"/>
              </a:rPr>
              <a:t>'B' </a:t>
            </a:r>
            <a:r>
              <a:rPr lang="fa-IR" sz="2400" dirty="0">
                <a:solidFill>
                  <a:srgbClr val="0070C0"/>
                </a:solidFill>
                <a:latin typeface="Times New Roman" panose="02020603050405020304" pitchFamily="18" charset="0"/>
                <a:cs typeface="Times New Roman" panose="02020603050405020304" pitchFamily="18" charset="0"/>
              </a:rPr>
              <a:t>توسط آینه تخت است. </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78677" y="4267200"/>
            <a:ext cx="11655972"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از آنجایی که فاصله تصویر در آینه تخت به اندازه فاصله جسم از آینه است و تصویر هم اندازه جسم و مستقیم است در نتیجه تصویر نهایی در فاصله 80 سانتی متری از آینه کاو، وارون و 4 برابر جسم تشکیل می شود. </a:t>
            </a:r>
          </a:p>
          <a:p>
            <a:pPr algn="just" rtl="1">
              <a:lnSpc>
                <a:spcPct val="150000"/>
              </a:lnSpc>
            </a:pPr>
            <a:r>
              <a:rPr lang="fa-IR" sz="2400" dirty="0">
                <a:latin typeface="Times New Roman" panose="02020603050405020304" pitchFamily="18" charset="0"/>
                <a:cs typeface="Times New Roman" panose="02020603050405020304" pitchFamily="18" charset="0"/>
              </a:rPr>
              <a:t>این مثالی از مفهوم </a:t>
            </a:r>
            <a:r>
              <a:rPr lang="fa-IR" sz="2400" b="1" dirty="0">
                <a:solidFill>
                  <a:srgbClr val="FF0000"/>
                </a:solidFill>
                <a:latin typeface="Times New Roman" panose="02020603050405020304" pitchFamily="18" charset="0"/>
                <a:cs typeface="Times New Roman" panose="02020603050405020304" pitchFamily="18" charset="0"/>
              </a:rPr>
              <a:t>جسم مجازی </a:t>
            </a:r>
            <a:r>
              <a:rPr lang="fa-IR" sz="2400" dirty="0">
                <a:latin typeface="Times New Roman" panose="02020603050405020304" pitchFamily="18" charset="0"/>
                <a:cs typeface="Times New Roman" panose="02020603050405020304" pitchFamily="18" charset="0"/>
              </a:rPr>
              <a:t>است. در مکان </a:t>
            </a:r>
            <a:r>
              <a:rPr lang="en-US" sz="2400" dirty="0">
                <a:latin typeface="Times New Roman" panose="02020603050405020304" pitchFamily="18" charset="0"/>
                <a:cs typeface="Times New Roman" panose="02020603050405020304" pitchFamily="18" charset="0"/>
              </a:rPr>
              <a:t>A</a:t>
            </a:r>
            <a:r>
              <a:rPr lang="en-US" sz="2400" dirty="0">
                <a:latin typeface="Times New Roman"/>
                <a:cs typeface="Times New Roman"/>
              </a:rPr>
              <a:t>'B'</a:t>
            </a:r>
            <a:r>
              <a:rPr lang="fa-IR" sz="2400" dirty="0">
                <a:latin typeface="Times New Roman"/>
                <a:cs typeface="Times New Roman"/>
              </a:rPr>
              <a:t> هیچ شی ای وجود ندارد. در این مکان جسمی مجازی فرض شده که تصویر آن توسط آینه تخت </a:t>
            </a:r>
            <a:r>
              <a:rPr lang="en-US" sz="2400" dirty="0">
                <a:latin typeface="Times New Roman" panose="02020603050405020304" pitchFamily="18" charset="0"/>
                <a:cs typeface="Times New Roman" panose="02020603050405020304" pitchFamily="18" charset="0"/>
              </a:rPr>
              <a:t>A</a:t>
            </a:r>
            <a:r>
              <a:rPr lang="en-US" sz="2400" dirty="0">
                <a:latin typeface="Times New Roman"/>
                <a:cs typeface="Times New Roman"/>
              </a:rPr>
              <a:t>''B''</a:t>
            </a:r>
            <a:r>
              <a:rPr lang="fa-IR" sz="2400" dirty="0">
                <a:latin typeface="Times New Roman"/>
                <a:cs typeface="Times New Roman"/>
              </a:rPr>
              <a:t> است. </a:t>
            </a:r>
            <a:endParaRPr lang="en-US" sz="2400" dirty="0">
              <a:latin typeface="Times New Roman" panose="02020603050405020304" pitchFamily="18" charset="0"/>
              <a:cs typeface="Times New Roman" panose="02020603050405020304" pitchFamily="18" charset="0"/>
            </a:endParaRPr>
          </a:p>
        </p:txBody>
      </p:sp>
      <p:sp>
        <p:nvSpPr>
          <p:cNvPr id="19" name="Slide Number Placeholder 18"/>
          <p:cNvSpPr>
            <a:spLocks noGrp="1"/>
          </p:cNvSpPr>
          <p:nvPr>
            <p:ph type="sldNum" sz="quarter" idx="12"/>
          </p:nvPr>
        </p:nvSpPr>
        <p:spPr/>
        <p:txBody>
          <a:bodyPr/>
          <a:lstStyle/>
          <a:p>
            <a:fld id="{8AC7B609-6235-4DF7-8376-3B4225D7EDEF}" type="slidenum">
              <a:rPr lang="en-US" smtClean="0"/>
              <a:pPr/>
              <a:t>15</a:t>
            </a:fld>
            <a:endParaRPr 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61669" y="480633"/>
            <a:ext cx="9818916" cy="2620467"/>
            <a:chOff x="361669" y="480633"/>
            <a:chExt cx="9818916" cy="2620467"/>
          </a:xfrm>
        </p:grpSpPr>
        <p:pic>
          <p:nvPicPr>
            <p:cNvPr id="244738" name="Picture 2"/>
            <p:cNvPicPr>
              <a:picLocks noChangeAspect="1" noChangeArrowheads="1"/>
            </p:cNvPicPr>
            <p:nvPr/>
          </p:nvPicPr>
          <p:blipFill>
            <a:blip r:embed="rId2" cstate="print"/>
            <a:srcRect/>
            <a:stretch>
              <a:fillRect/>
            </a:stretch>
          </p:blipFill>
          <p:spPr bwMode="auto">
            <a:xfrm>
              <a:off x="361669" y="480633"/>
              <a:ext cx="9818916" cy="705934"/>
            </a:xfrm>
            <a:prstGeom prst="rect">
              <a:avLst/>
            </a:prstGeom>
            <a:noFill/>
            <a:ln w="9525">
              <a:noFill/>
              <a:miter lim="800000"/>
              <a:headEnd/>
              <a:tailEnd/>
            </a:ln>
          </p:spPr>
        </p:pic>
        <p:pic>
          <p:nvPicPr>
            <p:cNvPr id="244739" name="Picture 3"/>
            <p:cNvPicPr>
              <a:picLocks noChangeAspect="1" noChangeArrowheads="1"/>
            </p:cNvPicPr>
            <p:nvPr/>
          </p:nvPicPr>
          <p:blipFill>
            <a:blip r:embed="rId3" cstate="print"/>
            <a:srcRect/>
            <a:stretch>
              <a:fillRect/>
            </a:stretch>
          </p:blipFill>
          <p:spPr bwMode="auto">
            <a:xfrm>
              <a:off x="1795346" y="1126274"/>
              <a:ext cx="7977847" cy="1974826"/>
            </a:xfrm>
            <a:prstGeom prst="rect">
              <a:avLst/>
            </a:prstGeom>
            <a:noFill/>
            <a:ln w="9525">
              <a:noFill/>
              <a:miter lim="800000"/>
              <a:headEnd/>
              <a:tailEnd/>
            </a:ln>
          </p:spPr>
        </p:pic>
      </p:grpSp>
      <p:pic>
        <p:nvPicPr>
          <p:cNvPr id="244740" name="Picture 4"/>
          <p:cNvPicPr>
            <a:picLocks noChangeAspect="1" noChangeArrowheads="1"/>
          </p:cNvPicPr>
          <p:nvPr/>
        </p:nvPicPr>
        <p:blipFill>
          <a:blip r:embed="rId4" cstate="print"/>
          <a:srcRect/>
          <a:stretch>
            <a:fillRect/>
          </a:stretch>
        </p:blipFill>
        <p:spPr bwMode="auto">
          <a:xfrm>
            <a:off x="1539724" y="3071349"/>
            <a:ext cx="8418315" cy="2477844"/>
          </a:xfrm>
          <a:prstGeom prst="rect">
            <a:avLst/>
          </a:prstGeom>
          <a:noFill/>
          <a:ln w="9525">
            <a:noFill/>
            <a:miter lim="800000"/>
            <a:headEnd/>
            <a:tailEnd/>
          </a:ln>
        </p:spPr>
      </p:pic>
      <p:pic>
        <p:nvPicPr>
          <p:cNvPr id="244741" name="Picture 5"/>
          <p:cNvPicPr>
            <a:picLocks noChangeAspect="1" noChangeArrowheads="1"/>
          </p:cNvPicPr>
          <p:nvPr/>
        </p:nvPicPr>
        <p:blipFill>
          <a:blip r:embed="rId5" cstate="print"/>
          <a:srcRect/>
          <a:stretch>
            <a:fillRect/>
          </a:stretch>
        </p:blipFill>
        <p:spPr bwMode="auto">
          <a:xfrm>
            <a:off x="5433848" y="5722676"/>
            <a:ext cx="2984012" cy="934601"/>
          </a:xfrm>
          <a:prstGeom prst="rect">
            <a:avLst/>
          </a:prstGeom>
          <a:noFill/>
          <a:ln w="38100">
            <a:solidFill>
              <a:srgbClr val="FF0000"/>
            </a:solidFill>
            <a:miter lim="800000"/>
            <a:headEnd/>
            <a:tailEnd/>
          </a:ln>
        </p:spPr>
      </p:pic>
      <p:sp>
        <p:nvSpPr>
          <p:cNvPr id="7" name="Slide Number Placeholder 6"/>
          <p:cNvSpPr>
            <a:spLocks noGrp="1"/>
          </p:cNvSpPr>
          <p:nvPr>
            <p:ph type="sldNum" sz="quarter" idx="12"/>
          </p:nvPr>
        </p:nvSpPr>
        <p:spPr/>
        <p:txBody>
          <a:bodyPr/>
          <a:lstStyle/>
          <a:p>
            <a:fld id="{8AC7B609-6235-4DF7-8376-3B4225D7EDEF}" type="slidenum">
              <a:rPr lang="en-US" smtClean="0"/>
              <a:pPr/>
              <a:t>150</a:t>
            </a:fld>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029076" y="345690"/>
            <a:ext cx="10189919" cy="1132817"/>
            <a:chOff x="772603" y="423747"/>
            <a:chExt cx="10189919" cy="1132817"/>
          </a:xfrm>
        </p:grpSpPr>
        <p:pic>
          <p:nvPicPr>
            <p:cNvPr id="245762" name="Picture 2"/>
            <p:cNvPicPr>
              <a:picLocks noChangeAspect="1" noChangeArrowheads="1"/>
            </p:cNvPicPr>
            <p:nvPr/>
          </p:nvPicPr>
          <p:blipFill>
            <a:blip r:embed="rId2" cstate="print"/>
            <a:srcRect/>
            <a:stretch>
              <a:fillRect/>
            </a:stretch>
          </p:blipFill>
          <p:spPr bwMode="auto">
            <a:xfrm>
              <a:off x="772603" y="735981"/>
              <a:ext cx="3347463" cy="417900"/>
            </a:xfrm>
            <a:prstGeom prst="rect">
              <a:avLst/>
            </a:prstGeom>
            <a:noFill/>
            <a:ln w="9525">
              <a:noFill/>
              <a:miter lim="800000"/>
              <a:headEnd/>
              <a:tailEnd/>
            </a:ln>
          </p:spPr>
        </p:pic>
        <p:pic>
          <p:nvPicPr>
            <p:cNvPr id="245763" name="Picture 3"/>
            <p:cNvPicPr>
              <a:picLocks noChangeAspect="1" noChangeArrowheads="1"/>
            </p:cNvPicPr>
            <p:nvPr/>
          </p:nvPicPr>
          <p:blipFill>
            <a:blip r:embed="rId3" cstate="print"/>
            <a:srcRect/>
            <a:stretch>
              <a:fillRect/>
            </a:stretch>
          </p:blipFill>
          <p:spPr bwMode="auto">
            <a:xfrm>
              <a:off x="4764475" y="423747"/>
              <a:ext cx="6198047" cy="1132817"/>
            </a:xfrm>
            <a:prstGeom prst="rect">
              <a:avLst/>
            </a:prstGeom>
            <a:noFill/>
            <a:ln w="9525">
              <a:noFill/>
              <a:miter lim="800000"/>
              <a:headEnd/>
              <a:tailEnd/>
            </a:ln>
          </p:spPr>
        </p:pic>
      </p:grpSp>
      <p:grpSp>
        <p:nvGrpSpPr>
          <p:cNvPr id="3" name="Group 6"/>
          <p:cNvGrpSpPr/>
          <p:nvPr/>
        </p:nvGrpSpPr>
        <p:grpSpPr>
          <a:xfrm>
            <a:off x="348094" y="1615944"/>
            <a:ext cx="9817122" cy="994912"/>
            <a:chOff x="180825" y="1794363"/>
            <a:chExt cx="9817122" cy="994912"/>
          </a:xfrm>
        </p:grpSpPr>
        <p:pic>
          <p:nvPicPr>
            <p:cNvPr id="245764" name="Picture 4"/>
            <p:cNvPicPr>
              <a:picLocks noChangeAspect="1" noChangeArrowheads="1"/>
            </p:cNvPicPr>
            <p:nvPr/>
          </p:nvPicPr>
          <p:blipFill>
            <a:blip r:embed="rId4" cstate="print"/>
            <a:srcRect/>
            <a:stretch>
              <a:fillRect/>
            </a:stretch>
          </p:blipFill>
          <p:spPr bwMode="auto">
            <a:xfrm>
              <a:off x="8322306" y="1794363"/>
              <a:ext cx="1675641" cy="994912"/>
            </a:xfrm>
            <a:prstGeom prst="rect">
              <a:avLst/>
            </a:prstGeom>
            <a:noFill/>
            <a:ln w="57150">
              <a:solidFill>
                <a:srgbClr val="A162D0"/>
              </a:solid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180825" y="2051826"/>
              <a:ext cx="7296417" cy="347856"/>
            </a:xfrm>
            <a:prstGeom prst="rect">
              <a:avLst/>
            </a:prstGeom>
            <a:noFill/>
            <a:ln w="9525">
              <a:noFill/>
              <a:miter lim="800000"/>
              <a:headEnd/>
              <a:tailEnd/>
            </a:ln>
          </p:spPr>
        </p:pic>
      </p:grpSp>
      <p:pic>
        <p:nvPicPr>
          <p:cNvPr id="245766" name="Picture 6"/>
          <p:cNvPicPr>
            <a:picLocks noChangeAspect="1" noChangeArrowheads="1"/>
          </p:cNvPicPr>
          <p:nvPr/>
        </p:nvPicPr>
        <p:blipFill>
          <a:blip r:embed="rId6" cstate="print"/>
          <a:srcRect/>
          <a:stretch>
            <a:fillRect/>
          </a:stretch>
        </p:blipFill>
        <p:spPr bwMode="auto">
          <a:xfrm>
            <a:off x="2959308" y="2157374"/>
            <a:ext cx="4079327" cy="4594303"/>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8AC7B609-6235-4DF7-8376-3B4225D7EDEF}" type="slidenum">
              <a:rPr lang="en-US" smtClean="0"/>
              <a:pPr/>
              <a:t>151</a:t>
            </a:fld>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664" y="195072"/>
            <a:ext cx="10680192" cy="1754326"/>
          </a:xfrm>
          <a:prstGeom prst="rect">
            <a:avLst/>
          </a:prstGeom>
          <a:noFill/>
        </p:spPr>
        <p:txBody>
          <a:bodyPr wrap="square" rtlCol="0">
            <a:spAutoFit/>
          </a:bodyPr>
          <a:lstStyle/>
          <a:p>
            <a:pPr algn="just" rtl="1">
              <a:lnSpc>
                <a:spcPct val="150000"/>
              </a:lnSpc>
            </a:pPr>
            <a:r>
              <a:rPr lang="fa-IR" sz="2400"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a:t>
            </a:r>
          </a:p>
          <a:p>
            <a:pPr algn="just" rtl="1">
              <a:lnSpc>
                <a:spcPct val="150000"/>
              </a:lnSpc>
            </a:pPr>
            <a:r>
              <a:rPr lang="fa-IR" sz="2400" dirty="0">
                <a:latin typeface="Times New Roman" panose="02020603050405020304" pitchFamily="18" charset="0"/>
                <a:cs typeface="Times New Roman" panose="02020603050405020304" pitchFamily="18" charset="0"/>
              </a:rPr>
              <a:t>در آزمايش دو شكاف يانگ فاصله دو روزنه از يكديگر 1 ميلي متر و فاصله تا پرده 5 متر است. اگر چشمه ليزر هليون – نئون با طول موج 633 نانومتر باشد فاصله دو بيشينه مجاور را حساب كنيد</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335098096"/>
              </p:ext>
            </p:extLst>
          </p:nvPr>
        </p:nvGraphicFramePr>
        <p:xfrm>
          <a:off x="785813" y="2057400"/>
          <a:ext cx="3898900" cy="1549400"/>
        </p:xfrm>
        <a:graphic>
          <a:graphicData uri="http://schemas.openxmlformats.org/presentationml/2006/ole">
            <mc:AlternateContent xmlns:mc="http://schemas.openxmlformats.org/markup-compatibility/2006">
              <mc:Choice xmlns:v="urn:schemas-microsoft-com:vml" Requires="v">
                <p:oleObj spid="_x0000_s102405" name="Equation" r:id="rId3" imgW="3898800" imgH="1549080" progId="Equation.DSMT4">
                  <p:embed/>
                </p:oleObj>
              </mc:Choice>
              <mc:Fallback>
                <p:oleObj name="Equation" r:id="rId3" imgW="3898800" imgH="1549080"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057400"/>
                        <a:ext cx="3898900" cy="154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oup 6"/>
          <p:cNvGrpSpPr/>
          <p:nvPr/>
        </p:nvGrpSpPr>
        <p:grpSpPr>
          <a:xfrm>
            <a:off x="1388301" y="5614861"/>
            <a:ext cx="8084883" cy="723900"/>
            <a:chOff x="985965" y="4224973"/>
            <a:chExt cx="8084883" cy="723900"/>
          </a:xfrm>
        </p:grpSpPr>
        <p:graphicFrame>
          <p:nvGraphicFramePr>
            <p:cNvPr id="658434" name="Object 2"/>
            <p:cNvGraphicFramePr>
              <a:graphicFrameLocks noChangeAspect="1"/>
            </p:cNvGraphicFramePr>
            <p:nvPr/>
          </p:nvGraphicFramePr>
          <p:xfrm>
            <a:off x="985965" y="4224973"/>
            <a:ext cx="2514600" cy="723900"/>
          </p:xfrm>
          <a:graphic>
            <a:graphicData uri="http://schemas.openxmlformats.org/presentationml/2006/ole">
              <mc:AlternateContent xmlns:mc="http://schemas.openxmlformats.org/markup-compatibility/2006">
                <mc:Choice xmlns:v="urn:schemas-microsoft-com:vml" Requires="v">
                  <p:oleObj spid="_x0000_s102406" name="Equation" r:id="rId5" imgW="2514600" imgH="723900" progId="Equation.DSMT4">
                    <p:embed/>
                  </p:oleObj>
                </mc:Choice>
                <mc:Fallback>
                  <p:oleObj name="Equation" r:id="rId5" imgW="2514600" imgH="723900" progId="Equation.DSMT4">
                    <p:embed/>
                    <p:pic>
                      <p:nvPicPr>
                        <p:cNvPr id="65843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965" y="4224973"/>
                          <a:ext cx="25146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1389888" y="4315968"/>
              <a:ext cx="768096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دو بيشينه</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(دو كمينه)  از يكديگر</a:t>
              </a:r>
              <a:endParaRPr lang="en-US" sz="24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617073" y="4246563"/>
            <a:ext cx="7379415" cy="800100"/>
            <a:chOff x="4864185" y="5422041"/>
            <a:chExt cx="7379415" cy="800100"/>
          </a:xfrm>
        </p:grpSpPr>
        <p:graphicFrame>
          <p:nvGraphicFramePr>
            <p:cNvPr id="658435" name="Object 3"/>
            <p:cNvGraphicFramePr>
              <a:graphicFrameLocks noChangeAspect="1"/>
            </p:cNvGraphicFramePr>
            <p:nvPr>
              <p:extLst>
                <p:ext uri="{D42A27DB-BD31-4B8C-83A1-F6EECF244321}">
                  <p14:modId xmlns:p14="http://schemas.microsoft.com/office/powerpoint/2010/main" val="2354932550"/>
                </p:ext>
              </p:extLst>
            </p:nvPr>
          </p:nvGraphicFramePr>
          <p:xfrm>
            <a:off x="6795300" y="5422041"/>
            <a:ext cx="5448300" cy="800100"/>
          </p:xfrm>
          <a:graphic>
            <a:graphicData uri="http://schemas.openxmlformats.org/presentationml/2006/ole">
              <mc:AlternateContent xmlns:mc="http://schemas.openxmlformats.org/markup-compatibility/2006">
                <mc:Choice xmlns:v="urn:schemas-microsoft-com:vml" Requires="v">
                  <p:oleObj spid="_x0000_s102407" name="Equation" r:id="rId7" imgW="5448240" imgH="799920" progId="Equation.DSMT4">
                    <p:embed/>
                  </p:oleObj>
                </mc:Choice>
                <mc:Fallback>
                  <p:oleObj name="Equation" r:id="rId7" imgW="5448240" imgH="799920" progId="Equation.DSMT4">
                    <p:embed/>
                    <p:pic>
                      <p:nvPicPr>
                        <p:cNvPr id="65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5300" y="5422041"/>
                          <a:ext cx="54483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4864185" y="5504478"/>
              <a:ext cx="1786759"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مكان كمينه ها</a:t>
              </a:r>
              <a:endParaRPr lang="en-US" sz="2400" dirty="0">
                <a:latin typeface="Times New Roman" panose="02020603050405020304" pitchFamily="18" charset="0"/>
                <a:cs typeface="Times New Roman" panose="02020603050405020304" pitchFamily="18" charset="0"/>
              </a:endParaRPr>
            </a:p>
          </p:txBody>
        </p:sp>
      </p:grpSp>
      <p:sp>
        <p:nvSpPr>
          <p:cNvPr id="11" name="Slide Number Placeholder 10"/>
          <p:cNvSpPr>
            <a:spLocks noGrp="1"/>
          </p:cNvSpPr>
          <p:nvPr>
            <p:ph type="sldNum" sz="quarter" idx="12"/>
          </p:nvPr>
        </p:nvSpPr>
        <p:spPr/>
        <p:txBody>
          <a:bodyPr/>
          <a:lstStyle/>
          <a:p>
            <a:fld id="{8AC7B609-6235-4DF7-8376-3B4225D7EDEF}" type="slidenum">
              <a:rPr lang="en-US" smtClean="0"/>
              <a:pPr/>
              <a:t>152</a:t>
            </a:fld>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cstate="print"/>
          <a:srcRect/>
          <a:stretch>
            <a:fillRect/>
          </a:stretch>
        </p:blipFill>
        <p:spPr bwMode="auto">
          <a:xfrm>
            <a:off x="412853" y="211234"/>
            <a:ext cx="8537937" cy="6389648"/>
          </a:xfrm>
          <a:prstGeom prst="rect">
            <a:avLst/>
          </a:prstGeom>
          <a:noFill/>
          <a:ln w="9525">
            <a:noFill/>
            <a:miter lim="800000"/>
            <a:headEnd/>
            <a:tailEnd/>
          </a:ln>
        </p:spPr>
      </p:pic>
      <p:pic>
        <p:nvPicPr>
          <p:cNvPr id="246787" name="Picture 3"/>
          <p:cNvPicPr>
            <a:picLocks noChangeAspect="1" noChangeArrowheads="1"/>
          </p:cNvPicPr>
          <p:nvPr/>
        </p:nvPicPr>
        <p:blipFill>
          <a:blip r:embed="rId3" cstate="print"/>
          <a:srcRect/>
          <a:stretch>
            <a:fillRect/>
          </a:stretch>
        </p:blipFill>
        <p:spPr bwMode="auto">
          <a:xfrm>
            <a:off x="7294182" y="726610"/>
            <a:ext cx="4824248" cy="433980"/>
          </a:xfrm>
          <a:prstGeom prst="rect">
            <a:avLst/>
          </a:prstGeom>
          <a:noFill/>
          <a:ln w="38100">
            <a:solidFill>
              <a:srgbClr val="FF0000"/>
            </a:solidFill>
            <a:miter lim="800000"/>
            <a:headEnd/>
            <a:tailEnd/>
          </a:ln>
        </p:spPr>
      </p:pic>
      <p:pic>
        <p:nvPicPr>
          <p:cNvPr id="246788" name="Picture 4"/>
          <p:cNvPicPr>
            <a:picLocks noChangeAspect="1" noChangeArrowheads="1"/>
          </p:cNvPicPr>
          <p:nvPr/>
        </p:nvPicPr>
        <p:blipFill>
          <a:blip r:embed="rId4" cstate="print"/>
          <a:srcRect t="7671"/>
          <a:stretch>
            <a:fillRect/>
          </a:stretch>
        </p:blipFill>
        <p:spPr bwMode="auto">
          <a:xfrm>
            <a:off x="7053960" y="4884234"/>
            <a:ext cx="5000508" cy="63610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AC7B609-6235-4DF7-8376-3B4225D7EDEF}" type="slidenum">
              <a:rPr lang="en-US" smtClean="0"/>
              <a:pPr/>
              <a:t>153</a:t>
            </a:fld>
            <a:endParaRPr lang="en-US"/>
          </a:p>
        </p:txBody>
      </p:sp>
      <p:cxnSp>
        <p:nvCxnSpPr>
          <p:cNvPr id="9" name="Straight Arrow Connector 8"/>
          <p:cNvCxnSpPr/>
          <p:nvPr/>
        </p:nvCxnSpPr>
        <p:spPr>
          <a:xfrm>
            <a:off x="1052623" y="3530009"/>
            <a:ext cx="1148317" cy="6592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211572" y="2073349"/>
            <a:ext cx="4774019" cy="21158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095153" y="2052084"/>
            <a:ext cx="5890438" cy="1456660"/>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2" cstate="print"/>
          <a:srcRect/>
          <a:stretch>
            <a:fillRect/>
          </a:stretch>
        </p:blipFill>
        <p:spPr bwMode="auto">
          <a:xfrm>
            <a:off x="735769" y="1518989"/>
            <a:ext cx="10047463" cy="5049074"/>
          </a:xfrm>
          <a:prstGeom prst="rect">
            <a:avLst/>
          </a:prstGeom>
          <a:noFill/>
          <a:ln w="9525">
            <a:noFill/>
            <a:miter lim="800000"/>
            <a:headEnd/>
            <a:tailEnd/>
          </a:ln>
        </p:spPr>
      </p:pic>
      <p:pic>
        <p:nvPicPr>
          <p:cNvPr id="247811" name="Picture 3"/>
          <p:cNvPicPr>
            <a:picLocks noChangeAspect="1" noChangeArrowheads="1"/>
          </p:cNvPicPr>
          <p:nvPr/>
        </p:nvPicPr>
        <p:blipFill>
          <a:blip r:embed="rId3" cstate="print"/>
          <a:srcRect/>
          <a:stretch>
            <a:fillRect/>
          </a:stretch>
        </p:blipFill>
        <p:spPr bwMode="auto">
          <a:xfrm>
            <a:off x="148147" y="122665"/>
            <a:ext cx="5490654" cy="440091"/>
          </a:xfrm>
          <a:prstGeom prst="rect">
            <a:avLst/>
          </a:prstGeom>
          <a:noFill/>
          <a:ln w="38100">
            <a:solidFill>
              <a:srgbClr val="FF0000"/>
            </a:solidFill>
            <a:miter lim="800000"/>
            <a:headEnd/>
            <a:tailEnd/>
          </a:ln>
        </p:spPr>
      </p:pic>
      <p:grpSp>
        <p:nvGrpSpPr>
          <p:cNvPr id="2" name="Group 5"/>
          <p:cNvGrpSpPr/>
          <p:nvPr/>
        </p:nvGrpSpPr>
        <p:grpSpPr>
          <a:xfrm>
            <a:off x="100362" y="858651"/>
            <a:ext cx="12047034" cy="610414"/>
            <a:chOff x="144966" y="1226634"/>
            <a:chExt cx="12047034" cy="610414"/>
          </a:xfrm>
        </p:grpSpPr>
        <p:pic>
          <p:nvPicPr>
            <p:cNvPr id="247812" name="Picture 4"/>
            <p:cNvPicPr>
              <a:picLocks noChangeAspect="1" noChangeArrowheads="1"/>
            </p:cNvPicPr>
            <p:nvPr/>
          </p:nvPicPr>
          <p:blipFill>
            <a:blip r:embed="rId4" cstate="print"/>
            <a:srcRect/>
            <a:stretch>
              <a:fillRect/>
            </a:stretch>
          </p:blipFill>
          <p:spPr bwMode="auto">
            <a:xfrm>
              <a:off x="144966" y="1237787"/>
              <a:ext cx="3601966" cy="314858"/>
            </a:xfrm>
            <a:prstGeom prst="rect">
              <a:avLst/>
            </a:prstGeom>
            <a:noFill/>
            <a:ln w="9525">
              <a:noFill/>
              <a:miter lim="800000"/>
              <a:headEnd/>
              <a:tailEnd/>
            </a:ln>
          </p:spPr>
        </p:pic>
        <p:pic>
          <p:nvPicPr>
            <p:cNvPr id="247813" name="Picture 5"/>
            <p:cNvPicPr>
              <a:picLocks noChangeAspect="1" noChangeArrowheads="1"/>
            </p:cNvPicPr>
            <p:nvPr/>
          </p:nvPicPr>
          <p:blipFill>
            <a:blip r:embed="rId5" cstate="print"/>
            <a:srcRect t="9878"/>
            <a:stretch>
              <a:fillRect/>
            </a:stretch>
          </p:blipFill>
          <p:spPr bwMode="auto">
            <a:xfrm>
              <a:off x="3758261" y="1226634"/>
              <a:ext cx="8433739" cy="610414"/>
            </a:xfrm>
            <a:prstGeom prst="rect">
              <a:avLst/>
            </a:prstGeom>
            <a:noFill/>
            <a:ln w="9525">
              <a:noFill/>
              <a:miter lim="800000"/>
              <a:headEnd/>
              <a:tailEnd/>
            </a:ln>
          </p:spPr>
        </p:pic>
      </p:grpSp>
      <p:sp>
        <p:nvSpPr>
          <p:cNvPr id="7" name="Slide Number Placeholder 6"/>
          <p:cNvSpPr>
            <a:spLocks noGrp="1"/>
          </p:cNvSpPr>
          <p:nvPr>
            <p:ph type="sldNum" sz="quarter" idx="12"/>
          </p:nvPr>
        </p:nvSpPr>
        <p:spPr/>
        <p:txBody>
          <a:bodyPr/>
          <a:lstStyle/>
          <a:p>
            <a:fld id="{8AC7B609-6235-4DF7-8376-3B4225D7EDEF}" type="slidenum">
              <a:rPr lang="en-US" smtClean="0"/>
              <a:pPr/>
              <a:t>154</a:t>
            </a:fld>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Picture 3"/>
          <p:cNvPicPr>
            <a:picLocks noChangeAspect="1" noChangeArrowheads="1"/>
          </p:cNvPicPr>
          <p:nvPr/>
        </p:nvPicPr>
        <p:blipFill>
          <a:blip r:embed="rId2" cstate="print"/>
          <a:srcRect/>
          <a:stretch>
            <a:fillRect/>
          </a:stretch>
        </p:blipFill>
        <p:spPr bwMode="auto">
          <a:xfrm>
            <a:off x="143275" y="144966"/>
            <a:ext cx="5316231" cy="464115"/>
          </a:xfrm>
          <a:prstGeom prst="rect">
            <a:avLst/>
          </a:prstGeom>
          <a:noFill/>
          <a:ln w="38100">
            <a:solidFill>
              <a:srgbClr val="FF0000"/>
            </a:solidFill>
            <a:miter lim="800000"/>
            <a:headEnd/>
            <a:tailEnd/>
          </a:ln>
        </p:spPr>
      </p:pic>
      <p:grpSp>
        <p:nvGrpSpPr>
          <p:cNvPr id="2" name="Group 5"/>
          <p:cNvGrpSpPr/>
          <p:nvPr/>
        </p:nvGrpSpPr>
        <p:grpSpPr>
          <a:xfrm>
            <a:off x="346153" y="936703"/>
            <a:ext cx="11703383" cy="5776333"/>
            <a:chOff x="167734" y="1182030"/>
            <a:chExt cx="11703383" cy="5776333"/>
          </a:xfrm>
        </p:grpSpPr>
        <p:pic>
          <p:nvPicPr>
            <p:cNvPr id="248834" name="Picture 2"/>
            <p:cNvPicPr>
              <a:picLocks noChangeAspect="1" noChangeArrowheads="1"/>
            </p:cNvPicPr>
            <p:nvPr/>
          </p:nvPicPr>
          <p:blipFill>
            <a:blip r:embed="rId3" cstate="print"/>
            <a:srcRect/>
            <a:stretch>
              <a:fillRect/>
            </a:stretch>
          </p:blipFill>
          <p:spPr bwMode="auto">
            <a:xfrm>
              <a:off x="1045797" y="1505415"/>
              <a:ext cx="7895471" cy="5452948"/>
            </a:xfrm>
            <a:prstGeom prst="rect">
              <a:avLst/>
            </a:prstGeom>
            <a:noFill/>
            <a:ln w="9525">
              <a:noFill/>
              <a:miter lim="800000"/>
              <a:headEnd/>
              <a:tailEnd/>
            </a:ln>
          </p:spPr>
        </p:pic>
        <p:pic>
          <p:nvPicPr>
            <p:cNvPr id="248836" name="Picture 4"/>
            <p:cNvPicPr>
              <a:picLocks noChangeAspect="1" noChangeArrowheads="1"/>
            </p:cNvPicPr>
            <p:nvPr/>
          </p:nvPicPr>
          <p:blipFill>
            <a:blip r:embed="rId4" cstate="print"/>
            <a:srcRect/>
            <a:stretch>
              <a:fillRect/>
            </a:stretch>
          </p:blipFill>
          <p:spPr bwMode="auto">
            <a:xfrm>
              <a:off x="167734" y="1182030"/>
              <a:ext cx="3228773" cy="312233"/>
            </a:xfrm>
            <a:prstGeom prst="rect">
              <a:avLst/>
            </a:prstGeom>
            <a:noFill/>
            <a:ln w="9525">
              <a:noFill/>
              <a:miter lim="800000"/>
              <a:headEnd/>
              <a:tailEnd/>
            </a:ln>
          </p:spPr>
        </p:pic>
        <p:pic>
          <p:nvPicPr>
            <p:cNvPr id="248837" name="Picture 5"/>
            <p:cNvPicPr>
              <a:picLocks noChangeAspect="1" noChangeArrowheads="1"/>
            </p:cNvPicPr>
            <p:nvPr/>
          </p:nvPicPr>
          <p:blipFill>
            <a:blip r:embed="rId5" cstate="print"/>
            <a:srcRect/>
            <a:stretch>
              <a:fillRect/>
            </a:stretch>
          </p:blipFill>
          <p:spPr bwMode="auto">
            <a:xfrm>
              <a:off x="3371927" y="1204332"/>
              <a:ext cx="8499190" cy="276188"/>
            </a:xfrm>
            <a:prstGeom prst="rect">
              <a:avLst/>
            </a:prstGeom>
            <a:noFill/>
            <a:ln w="9525">
              <a:noFill/>
              <a:miter lim="800000"/>
              <a:headEnd/>
              <a:tailEnd/>
            </a:ln>
          </p:spPr>
        </p:pic>
      </p:grpSp>
      <p:pic>
        <p:nvPicPr>
          <p:cNvPr id="248838" name="Picture 6"/>
          <p:cNvPicPr>
            <a:picLocks noChangeAspect="1" noChangeArrowheads="1"/>
          </p:cNvPicPr>
          <p:nvPr/>
        </p:nvPicPr>
        <p:blipFill>
          <a:blip r:embed="rId6" cstate="print"/>
          <a:srcRect/>
          <a:stretch>
            <a:fillRect/>
          </a:stretch>
        </p:blipFill>
        <p:spPr bwMode="auto">
          <a:xfrm>
            <a:off x="8668594" y="1561171"/>
            <a:ext cx="3392202" cy="1884556"/>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AC7B609-6235-4DF7-8376-3B4225D7EDEF}" type="slidenum">
              <a:rPr lang="en-US" smtClean="0"/>
              <a:pPr/>
              <a:t>155</a:t>
            </a:fld>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cstate="print"/>
          <a:srcRect/>
          <a:stretch>
            <a:fillRect/>
          </a:stretch>
        </p:blipFill>
        <p:spPr bwMode="auto">
          <a:xfrm>
            <a:off x="235230" y="334536"/>
            <a:ext cx="5219640" cy="364761"/>
          </a:xfrm>
          <a:prstGeom prst="rect">
            <a:avLst/>
          </a:prstGeom>
          <a:noFill/>
          <a:ln w="57150">
            <a:solidFill>
              <a:srgbClr val="A162D0"/>
            </a:solidFill>
            <a:miter lim="800000"/>
            <a:headEnd/>
            <a:tailEnd/>
          </a:ln>
        </p:spPr>
      </p:pic>
      <p:pic>
        <p:nvPicPr>
          <p:cNvPr id="249859" name="Picture 3"/>
          <p:cNvPicPr>
            <a:picLocks noChangeAspect="1" noChangeArrowheads="1"/>
          </p:cNvPicPr>
          <p:nvPr/>
        </p:nvPicPr>
        <p:blipFill>
          <a:blip r:embed="rId3" cstate="print"/>
          <a:srcRect/>
          <a:stretch>
            <a:fillRect/>
          </a:stretch>
        </p:blipFill>
        <p:spPr bwMode="auto">
          <a:xfrm>
            <a:off x="71841" y="1205887"/>
            <a:ext cx="7969035" cy="4861932"/>
          </a:xfrm>
          <a:prstGeom prst="rect">
            <a:avLst/>
          </a:prstGeom>
          <a:noFill/>
          <a:ln w="9525">
            <a:noFill/>
            <a:miter lim="800000"/>
            <a:headEnd/>
            <a:tailEnd/>
          </a:ln>
        </p:spPr>
      </p:pic>
      <p:pic>
        <p:nvPicPr>
          <p:cNvPr id="249860" name="Picture 4"/>
          <p:cNvPicPr>
            <a:picLocks noChangeAspect="1" noChangeArrowheads="1"/>
          </p:cNvPicPr>
          <p:nvPr/>
        </p:nvPicPr>
        <p:blipFill>
          <a:blip r:embed="rId4" cstate="print"/>
          <a:srcRect/>
          <a:stretch>
            <a:fillRect/>
          </a:stretch>
        </p:blipFill>
        <p:spPr bwMode="auto">
          <a:xfrm>
            <a:off x="5703152" y="1672682"/>
            <a:ext cx="6187876" cy="1551453"/>
          </a:xfrm>
          <a:prstGeom prst="rect">
            <a:avLst/>
          </a:prstGeom>
          <a:noFill/>
          <a:ln w="9525">
            <a:noFill/>
            <a:miter lim="800000"/>
            <a:headEnd/>
            <a:tailEnd/>
          </a:ln>
        </p:spPr>
      </p:pic>
      <p:grpSp>
        <p:nvGrpSpPr>
          <p:cNvPr id="2" name="Group 6"/>
          <p:cNvGrpSpPr/>
          <p:nvPr/>
        </p:nvGrpSpPr>
        <p:grpSpPr>
          <a:xfrm>
            <a:off x="7973122" y="5241074"/>
            <a:ext cx="3927230" cy="1193180"/>
            <a:chOff x="7973122" y="5241074"/>
            <a:chExt cx="3927230" cy="1193180"/>
          </a:xfrm>
        </p:grpSpPr>
        <p:pic>
          <p:nvPicPr>
            <p:cNvPr id="249861" name="Picture 5"/>
            <p:cNvPicPr>
              <a:picLocks noChangeAspect="1" noChangeArrowheads="1"/>
            </p:cNvPicPr>
            <p:nvPr/>
          </p:nvPicPr>
          <p:blipFill>
            <a:blip r:embed="rId5" cstate="print"/>
            <a:srcRect/>
            <a:stretch>
              <a:fillRect/>
            </a:stretch>
          </p:blipFill>
          <p:spPr bwMode="auto">
            <a:xfrm>
              <a:off x="7973122" y="5241074"/>
              <a:ext cx="3927230" cy="311410"/>
            </a:xfrm>
            <a:prstGeom prst="rect">
              <a:avLst/>
            </a:prstGeom>
            <a:noFill/>
            <a:ln w="9525">
              <a:noFill/>
              <a:miter lim="800000"/>
              <a:headEnd/>
              <a:tailEnd/>
            </a:ln>
          </p:spPr>
        </p:pic>
        <p:pic>
          <p:nvPicPr>
            <p:cNvPr id="249862" name="Picture 6"/>
            <p:cNvPicPr>
              <a:picLocks noChangeAspect="1" noChangeArrowheads="1"/>
            </p:cNvPicPr>
            <p:nvPr/>
          </p:nvPicPr>
          <p:blipFill>
            <a:blip r:embed="rId6" cstate="print"/>
            <a:srcRect/>
            <a:stretch>
              <a:fillRect/>
            </a:stretch>
          </p:blipFill>
          <p:spPr bwMode="auto">
            <a:xfrm>
              <a:off x="8069223" y="5911308"/>
              <a:ext cx="3787397" cy="522946"/>
            </a:xfrm>
            <a:prstGeom prst="rect">
              <a:avLst/>
            </a:prstGeom>
            <a:noFill/>
            <a:ln w="9525">
              <a:noFill/>
              <a:miter lim="800000"/>
              <a:headEnd/>
              <a:tailEnd/>
            </a:ln>
          </p:spPr>
        </p:pic>
      </p:grpSp>
      <p:sp>
        <p:nvSpPr>
          <p:cNvPr id="8" name="Slide Number Placeholder 7"/>
          <p:cNvSpPr>
            <a:spLocks noGrp="1"/>
          </p:cNvSpPr>
          <p:nvPr>
            <p:ph type="sldNum" sz="quarter" idx="12"/>
          </p:nvPr>
        </p:nvSpPr>
        <p:spPr/>
        <p:txBody>
          <a:bodyPr/>
          <a:lstStyle/>
          <a:p>
            <a:fld id="{8AC7B609-6235-4DF7-8376-3B4225D7EDEF}" type="slidenum">
              <a:rPr lang="en-US" smtClean="0"/>
              <a:pPr/>
              <a:t>156</a:t>
            </a:fld>
            <a:endParaRPr lang="en-US"/>
          </a:p>
        </p:txBody>
      </p:sp>
      <p:cxnSp>
        <p:nvCxnSpPr>
          <p:cNvPr id="10" name="Straight Arrow Connector 9"/>
          <p:cNvCxnSpPr/>
          <p:nvPr/>
        </p:nvCxnSpPr>
        <p:spPr>
          <a:xfrm>
            <a:off x="3359894" y="4104167"/>
            <a:ext cx="138218" cy="6592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74828" y="2339162"/>
            <a:ext cx="212651"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1</a:t>
            </a:r>
          </a:p>
        </p:txBody>
      </p:sp>
      <p:sp>
        <p:nvSpPr>
          <p:cNvPr id="13" name="TextBox 12"/>
          <p:cNvSpPr txBox="1"/>
          <p:nvPr/>
        </p:nvSpPr>
        <p:spPr>
          <a:xfrm>
            <a:off x="3799373" y="2661686"/>
            <a:ext cx="212651"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2</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12594" y="278786"/>
            <a:ext cx="4204825" cy="579967"/>
            <a:chOff x="5898994" y="2910470"/>
            <a:chExt cx="4204825" cy="579967"/>
          </a:xfrm>
        </p:grpSpPr>
        <p:pic>
          <p:nvPicPr>
            <p:cNvPr id="250882" name="Picture 2"/>
            <p:cNvPicPr>
              <a:picLocks noChangeAspect="1" noChangeArrowheads="1"/>
            </p:cNvPicPr>
            <p:nvPr/>
          </p:nvPicPr>
          <p:blipFill>
            <a:blip r:embed="rId2" cstate="print"/>
            <a:srcRect r="13292"/>
            <a:stretch>
              <a:fillRect/>
            </a:stretch>
          </p:blipFill>
          <p:spPr bwMode="auto">
            <a:xfrm>
              <a:off x="5898994" y="3056013"/>
              <a:ext cx="3066585" cy="433235"/>
            </a:xfrm>
            <a:prstGeom prst="rect">
              <a:avLst/>
            </a:prstGeom>
            <a:noFill/>
            <a:ln w="9525">
              <a:noFill/>
              <a:miter lim="800000"/>
              <a:headEnd/>
              <a:tailEnd/>
            </a:ln>
          </p:spPr>
        </p:pic>
        <p:sp>
          <p:nvSpPr>
            <p:cNvPr id="3" name="TextBox 2"/>
            <p:cNvSpPr txBox="1"/>
            <p:nvPr/>
          </p:nvSpPr>
          <p:spPr>
            <a:xfrm>
              <a:off x="8859568" y="2910470"/>
              <a:ext cx="1244251" cy="579967"/>
            </a:xfrm>
            <a:prstGeom prst="rect">
              <a:avLst/>
            </a:prstGeom>
            <a:noFill/>
          </p:spPr>
          <p:txBody>
            <a:bodyPr wrap="none" rtlCol="0">
              <a:spAutoFit/>
            </a:bodyPr>
            <a:lstStyle/>
            <a:p>
              <a:pPr algn="just" rtl="1">
                <a:lnSpc>
                  <a:spcPct val="150000"/>
                </a:lnSpc>
              </a:pPr>
              <a:r>
                <a:rPr lang="en-US" sz="2400" b="1" dirty="0">
                  <a:latin typeface="Times New Roman" panose="02020603050405020304" pitchFamily="18" charset="0"/>
                  <a:cs typeface="Times New Roman" panose="02020603050405020304" pitchFamily="18" charset="0"/>
                </a:rPr>
                <a:t>incident</a:t>
              </a:r>
            </a:p>
          </p:txBody>
        </p:sp>
      </p:grpSp>
      <p:grpSp>
        <p:nvGrpSpPr>
          <p:cNvPr id="4" name="Group 6"/>
          <p:cNvGrpSpPr/>
          <p:nvPr/>
        </p:nvGrpSpPr>
        <p:grpSpPr>
          <a:xfrm>
            <a:off x="295919" y="1014761"/>
            <a:ext cx="11283108" cy="579967"/>
            <a:chOff x="295919" y="1014761"/>
            <a:chExt cx="11283108" cy="579967"/>
          </a:xfrm>
        </p:grpSpPr>
        <p:pic>
          <p:nvPicPr>
            <p:cNvPr id="250883" name="Picture 3"/>
            <p:cNvPicPr>
              <a:picLocks noChangeAspect="1" noChangeArrowheads="1"/>
            </p:cNvPicPr>
            <p:nvPr/>
          </p:nvPicPr>
          <p:blipFill>
            <a:blip r:embed="rId3" cstate="print"/>
            <a:srcRect/>
            <a:stretch>
              <a:fillRect/>
            </a:stretch>
          </p:blipFill>
          <p:spPr bwMode="auto">
            <a:xfrm>
              <a:off x="295919" y="1204332"/>
              <a:ext cx="8362966" cy="325515"/>
            </a:xfrm>
            <a:prstGeom prst="rect">
              <a:avLst/>
            </a:prstGeom>
            <a:noFill/>
            <a:ln w="9525">
              <a:noFill/>
              <a:miter lim="800000"/>
              <a:headEnd/>
              <a:tailEnd/>
            </a:ln>
          </p:spPr>
        </p:pic>
        <p:sp>
          <p:nvSpPr>
            <p:cNvPr id="6" name="TextBox 5"/>
            <p:cNvSpPr txBox="1"/>
            <p:nvPr/>
          </p:nvSpPr>
          <p:spPr>
            <a:xfrm>
              <a:off x="8521780" y="1014761"/>
              <a:ext cx="3057247" cy="579967"/>
            </a:xfrm>
            <a:prstGeom prst="rect">
              <a:avLst/>
            </a:prstGeom>
            <a:noFill/>
          </p:spPr>
          <p:txBody>
            <a:bodyPr wrap="none" rtlCol="0">
              <a:spAutoFit/>
            </a:bodyPr>
            <a:lstStyle/>
            <a:p>
              <a:pPr algn="just" rtl="1">
                <a:lnSpc>
                  <a:spcPct val="150000"/>
                </a:lnSpc>
              </a:pPr>
              <a:r>
                <a:rPr lang="en-US" sz="2400" b="1" dirty="0">
                  <a:latin typeface="Times New Roman" panose="02020603050405020304" pitchFamily="18" charset="0"/>
                  <a:cs typeface="Times New Roman" panose="02020603050405020304" pitchFamily="18" charset="0"/>
                </a:rPr>
                <a:t>amplitude is given by </a:t>
              </a:r>
            </a:p>
          </p:txBody>
        </p:sp>
      </p:grpSp>
      <p:pic>
        <p:nvPicPr>
          <p:cNvPr id="250884" name="Picture 4"/>
          <p:cNvPicPr>
            <a:picLocks noChangeAspect="1" noChangeArrowheads="1"/>
          </p:cNvPicPr>
          <p:nvPr/>
        </p:nvPicPr>
        <p:blipFill>
          <a:blip r:embed="rId4" cstate="print"/>
          <a:srcRect/>
          <a:stretch>
            <a:fillRect/>
          </a:stretch>
        </p:blipFill>
        <p:spPr bwMode="auto">
          <a:xfrm>
            <a:off x="4966447" y="1747777"/>
            <a:ext cx="1686602" cy="912298"/>
          </a:xfrm>
          <a:prstGeom prst="rect">
            <a:avLst/>
          </a:prstGeom>
          <a:noFill/>
          <a:ln w="9525">
            <a:noFill/>
            <a:miter lim="800000"/>
            <a:headEnd/>
            <a:tailEnd/>
          </a:ln>
        </p:spPr>
      </p:pic>
      <p:pic>
        <p:nvPicPr>
          <p:cNvPr id="250885" name="Picture 5"/>
          <p:cNvPicPr>
            <a:picLocks noChangeAspect="1" noChangeArrowheads="1"/>
          </p:cNvPicPr>
          <p:nvPr/>
        </p:nvPicPr>
        <p:blipFill>
          <a:blip r:embed="rId5" cstate="print"/>
          <a:srcRect/>
          <a:stretch>
            <a:fillRect/>
          </a:stretch>
        </p:blipFill>
        <p:spPr bwMode="auto">
          <a:xfrm>
            <a:off x="595319" y="2863740"/>
            <a:ext cx="11251000" cy="1073731"/>
          </a:xfrm>
          <a:prstGeom prst="rect">
            <a:avLst/>
          </a:prstGeom>
          <a:noFill/>
          <a:ln w="9525">
            <a:noFill/>
            <a:miter lim="800000"/>
            <a:headEnd/>
            <a:tailEnd/>
          </a:ln>
        </p:spPr>
      </p:pic>
      <p:pic>
        <p:nvPicPr>
          <p:cNvPr id="250886" name="Picture 6"/>
          <p:cNvPicPr>
            <a:picLocks noChangeAspect="1" noChangeArrowheads="1"/>
          </p:cNvPicPr>
          <p:nvPr/>
        </p:nvPicPr>
        <p:blipFill>
          <a:blip r:embed="rId6" cstate="print"/>
          <a:srcRect/>
          <a:stretch>
            <a:fillRect/>
          </a:stretch>
        </p:blipFill>
        <p:spPr bwMode="auto">
          <a:xfrm>
            <a:off x="3998258" y="4141137"/>
            <a:ext cx="4159425" cy="949390"/>
          </a:xfrm>
          <a:prstGeom prst="rect">
            <a:avLst/>
          </a:prstGeom>
          <a:noFill/>
          <a:ln w="9525">
            <a:noFill/>
            <a:miter lim="800000"/>
            <a:headEnd/>
            <a:tailEnd/>
          </a:ln>
        </p:spPr>
      </p:pic>
      <p:pic>
        <p:nvPicPr>
          <p:cNvPr id="250887" name="Picture 7"/>
          <p:cNvPicPr>
            <a:picLocks noChangeAspect="1" noChangeArrowheads="1"/>
          </p:cNvPicPr>
          <p:nvPr/>
        </p:nvPicPr>
        <p:blipFill>
          <a:blip r:embed="rId7" cstate="print"/>
          <a:srcRect/>
          <a:stretch>
            <a:fillRect/>
          </a:stretch>
        </p:blipFill>
        <p:spPr bwMode="auto">
          <a:xfrm>
            <a:off x="1468866" y="5352585"/>
            <a:ext cx="8770432" cy="403535"/>
          </a:xfrm>
          <a:prstGeom prst="rect">
            <a:avLst/>
          </a:prstGeom>
          <a:noFill/>
          <a:ln w="9525">
            <a:noFill/>
            <a:miter lim="800000"/>
            <a:headEnd/>
            <a:tailEnd/>
          </a:ln>
        </p:spPr>
      </p:pic>
      <p:pic>
        <p:nvPicPr>
          <p:cNvPr id="250888" name="Picture 8"/>
          <p:cNvPicPr>
            <a:picLocks noChangeAspect="1" noChangeArrowheads="1"/>
          </p:cNvPicPr>
          <p:nvPr/>
        </p:nvPicPr>
        <p:blipFill>
          <a:blip r:embed="rId8" cstate="print"/>
          <a:srcRect/>
          <a:stretch>
            <a:fillRect/>
          </a:stretch>
        </p:blipFill>
        <p:spPr bwMode="auto">
          <a:xfrm>
            <a:off x="730351" y="6039714"/>
            <a:ext cx="10971680" cy="381271"/>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8AC7B609-6235-4DF7-8376-3B4225D7EDEF}" type="slidenum">
              <a:rPr lang="en-US" smtClean="0"/>
              <a:pPr/>
              <a:t>157</a:t>
            </a:fld>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829956" y="579863"/>
            <a:ext cx="10009715" cy="1125190"/>
            <a:chOff x="829956" y="579863"/>
            <a:chExt cx="10009715" cy="1125190"/>
          </a:xfrm>
        </p:grpSpPr>
        <p:pic>
          <p:nvPicPr>
            <p:cNvPr id="251906" name="Picture 2"/>
            <p:cNvPicPr>
              <a:picLocks noChangeAspect="1" noChangeArrowheads="1"/>
            </p:cNvPicPr>
            <p:nvPr/>
          </p:nvPicPr>
          <p:blipFill>
            <a:blip r:embed="rId2" cstate="print"/>
            <a:srcRect t="5538"/>
            <a:stretch>
              <a:fillRect/>
            </a:stretch>
          </p:blipFill>
          <p:spPr bwMode="auto">
            <a:xfrm>
              <a:off x="829956" y="579863"/>
              <a:ext cx="10009715" cy="690902"/>
            </a:xfrm>
            <a:prstGeom prst="rect">
              <a:avLst/>
            </a:prstGeom>
            <a:noFill/>
            <a:ln w="9525">
              <a:noFill/>
              <a:miter lim="800000"/>
              <a:headEnd/>
              <a:tailEnd/>
            </a:ln>
          </p:spPr>
        </p:pic>
        <p:pic>
          <p:nvPicPr>
            <p:cNvPr id="251907" name="Picture 3"/>
            <p:cNvPicPr>
              <a:picLocks noChangeAspect="1" noChangeArrowheads="1"/>
            </p:cNvPicPr>
            <p:nvPr/>
          </p:nvPicPr>
          <p:blipFill>
            <a:blip r:embed="rId3" cstate="print"/>
            <a:srcRect/>
            <a:stretch>
              <a:fillRect/>
            </a:stretch>
          </p:blipFill>
          <p:spPr bwMode="auto">
            <a:xfrm>
              <a:off x="891400" y="1282391"/>
              <a:ext cx="6778848" cy="422662"/>
            </a:xfrm>
            <a:prstGeom prst="rect">
              <a:avLst/>
            </a:prstGeom>
            <a:noFill/>
            <a:ln w="9525">
              <a:noFill/>
              <a:miter lim="800000"/>
              <a:headEnd/>
              <a:tailEnd/>
            </a:ln>
          </p:spPr>
        </p:pic>
      </p:grpSp>
      <p:pic>
        <p:nvPicPr>
          <p:cNvPr id="251908" name="Picture 4"/>
          <p:cNvPicPr>
            <a:picLocks noChangeAspect="1" noChangeArrowheads="1"/>
          </p:cNvPicPr>
          <p:nvPr/>
        </p:nvPicPr>
        <p:blipFill>
          <a:blip r:embed="rId4" cstate="print"/>
          <a:srcRect/>
          <a:stretch>
            <a:fillRect/>
          </a:stretch>
        </p:blipFill>
        <p:spPr bwMode="auto">
          <a:xfrm>
            <a:off x="1583473" y="1839951"/>
            <a:ext cx="7861432" cy="491570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AC7B609-6235-4DF7-8376-3B4225D7EDEF}" type="slidenum">
              <a:rPr lang="en-US" smtClean="0"/>
              <a:pPr/>
              <a:t>158</a:t>
            </a:fld>
            <a:endParaRPr lang="en-US"/>
          </a:p>
        </p:txBody>
      </p:sp>
      <p:sp>
        <p:nvSpPr>
          <p:cNvPr id="7" name="TextBox 6"/>
          <p:cNvSpPr txBox="1"/>
          <p:nvPr/>
        </p:nvSpPr>
        <p:spPr>
          <a:xfrm>
            <a:off x="8452884" y="3327991"/>
            <a:ext cx="616688"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2</a:t>
            </a:r>
          </a:p>
        </p:txBody>
      </p:sp>
      <p:sp>
        <p:nvSpPr>
          <p:cNvPr id="8" name="TextBox 7"/>
          <p:cNvSpPr txBox="1"/>
          <p:nvPr/>
        </p:nvSpPr>
        <p:spPr>
          <a:xfrm>
            <a:off x="6294475" y="2562447"/>
            <a:ext cx="659219"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1</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cstate="print"/>
          <a:srcRect/>
          <a:stretch>
            <a:fillRect/>
          </a:stretch>
        </p:blipFill>
        <p:spPr bwMode="auto">
          <a:xfrm>
            <a:off x="2564780" y="221129"/>
            <a:ext cx="7069874" cy="640900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159</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rcRect t="4489" r="4233" b="18663"/>
          <a:stretch>
            <a:fillRect/>
          </a:stretch>
        </p:blipFill>
        <p:spPr>
          <a:xfrm>
            <a:off x="222716" y="3026979"/>
            <a:ext cx="6409312" cy="3678601"/>
          </a:xfrm>
          <a:prstGeom prst="rect">
            <a:avLst/>
          </a:prstGeom>
        </p:spPr>
      </p:pic>
      <p:sp>
        <p:nvSpPr>
          <p:cNvPr id="6" name="TextBox 5"/>
          <p:cNvSpPr txBox="1"/>
          <p:nvPr/>
        </p:nvSpPr>
        <p:spPr>
          <a:xfrm>
            <a:off x="2614411" y="489397"/>
            <a:ext cx="184731" cy="369332"/>
          </a:xfrm>
          <a:prstGeom prst="rect">
            <a:avLst/>
          </a:prstGeom>
          <a:noFill/>
        </p:spPr>
        <p:txBody>
          <a:bodyPr wrap="none" rtlCol="0">
            <a:spAutoFit/>
          </a:bodyPr>
          <a:lstStyle/>
          <a:p>
            <a:endParaRPr lang="en-US" dirty="0"/>
          </a:p>
        </p:txBody>
      </p:sp>
      <p:sp>
        <p:nvSpPr>
          <p:cNvPr id="8" name="TextBox 7"/>
          <p:cNvSpPr txBox="1"/>
          <p:nvPr/>
        </p:nvSpPr>
        <p:spPr>
          <a:xfrm>
            <a:off x="8564447" y="139923"/>
            <a:ext cx="3409395"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Critical angle   </a:t>
            </a:r>
            <a:r>
              <a:rPr lang="fa-IR" sz="2800" b="1" dirty="0">
                <a:solidFill>
                  <a:srgbClr val="FF0000"/>
                </a:solidFill>
              </a:rPr>
              <a:t>زاویه حد</a:t>
            </a:r>
            <a:endParaRPr lang="en-US" sz="2800" b="1" dirty="0">
              <a:solidFill>
                <a:srgbClr val="FF0000"/>
              </a:solidFill>
            </a:endParaRPr>
          </a:p>
        </p:txBody>
      </p:sp>
      <p:sp>
        <p:nvSpPr>
          <p:cNvPr id="3" name="TextBox 2"/>
          <p:cNvSpPr txBox="1"/>
          <p:nvPr/>
        </p:nvSpPr>
        <p:spPr>
          <a:xfrm>
            <a:off x="188685" y="673551"/>
            <a:ext cx="11828699" cy="2241960"/>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طبق قانون اسنل-دکارت و مطابق شکل هر چقدر زاویه تابش افزایش یابد زاویه شکست نیز افزایش می یابد. برای حالتی که ضریب شکست محیط دوم کمتر از اول است زاویه شکست زودتر از زاویه تابش به 90 درجه خواهد رسید (زاویه شکست 90:  پرتو شکست مماس بر مرز مشترک). </a:t>
            </a:r>
          </a:p>
          <a:p>
            <a:pPr algn="r" rtl="1">
              <a:lnSpc>
                <a:spcPct val="150000"/>
              </a:lnSpc>
            </a:pPr>
            <a:r>
              <a:rPr lang="fa-IR" sz="2400" dirty="0">
                <a:latin typeface="Times New Roman" panose="02020603050405020304" pitchFamily="18" charset="0"/>
                <a:cs typeface="Times New Roman" panose="02020603050405020304" pitchFamily="18" charset="0"/>
              </a:rPr>
              <a:t>به زاویه تابشی که زاویه شکست متناظر با آن 90 درجه باشد زاویه حد گویند. مطابق قانون اسنل: </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80160151"/>
              </p:ext>
            </p:extLst>
          </p:nvPr>
        </p:nvGraphicFramePr>
        <p:xfrm>
          <a:off x="7920038" y="3938588"/>
          <a:ext cx="2933700" cy="1739900"/>
        </p:xfrm>
        <a:graphic>
          <a:graphicData uri="http://schemas.openxmlformats.org/presentationml/2006/ole">
            <mc:AlternateContent xmlns:mc="http://schemas.openxmlformats.org/markup-compatibility/2006">
              <mc:Choice xmlns:v="urn:schemas-microsoft-com:vml" Requires="v">
                <p:oleObj spid="_x0000_s11267" name="Equation" r:id="rId4" imgW="2933640" imgH="1739880" progId="Equation.DSMT4">
                  <p:embed/>
                </p:oleObj>
              </mc:Choice>
              <mc:Fallback>
                <p:oleObj name="Equation" r:id="rId4" imgW="2933640" imgH="1739880" progId="Equation.DSMT4">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0038" y="3938588"/>
                        <a:ext cx="2933700" cy="173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16</a:t>
            </a:fld>
            <a:endParaRPr lang="en-US"/>
          </a:p>
        </p:txBody>
      </p:sp>
    </p:spTree>
    <p:extLst>
      <p:ext uri="{BB962C8B-B14F-4D97-AF65-F5344CB8AC3E}">
        <p14:creationId xmlns:p14="http://schemas.microsoft.com/office/powerpoint/2010/main" val="1808321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cstate="print"/>
          <a:srcRect/>
          <a:stretch>
            <a:fillRect/>
          </a:stretch>
        </p:blipFill>
        <p:spPr bwMode="auto">
          <a:xfrm>
            <a:off x="1348414" y="3289611"/>
            <a:ext cx="9643559" cy="2174488"/>
          </a:xfrm>
          <a:prstGeom prst="rect">
            <a:avLst/>
          </a:prstGeom>
          <a:noFill/>
          <a:ln w="9525">
            <a:noFill/>
            <a:miter lim="800000"/>
            <a:headEnd/>
            <a:tailEnd/>
          </a:ln>
        </p:spPr>
      </p:pic>
      <p:grpSp>
        <p:nvGrpSpPr>
          <p:cNvPr id="2" name="Group 4"/>
          <p:cNvGrpSpPr/>
          <p:nvPr/>
        </p:nvGrpSpPr>
        <p:grpSpPr>
          <a:xfrm>
            <a:off x="1075785" y="698059"/>
            <a:ext cx="9790839" cy="1944281"/>
            <a:chOff x="1142692" y="408127"/>
            <a:chExt cx="9790839" cy="1944281"/>
          </a:xfrm>
        </p:grpSpPr>
        <p:pic>
          <p:nvPicPr>
            <p:cNvPr id="253955" name="Picture 3"/>
            <p:cNvPicPr>
              <a:picLocks noChangeAspect="1" noChangeArrowheads="1"/>
            </p:cNvPicPr>
            <p:nvPr/>
          </p:nvPicPr>
          <p:blipFill>
            <a:blip r:embed="rId3" cstate="print"/>
            <a:srcRect/>
            <a:stretch>
              <a:fillRect/>
            </a:stretch>
          </p:blipFill>
          <p:spPr bwMode="auto">
            <a:xfrm>
              <a:off x="3989001" y="408127"/>
              <a:ext cx="6805380" cy="344309"/>
            </a:xfrm>
            <a:prstGeom prst="rect">
              <a:avLst/>
            </a:prstGeom>
            <a:noFill/>
            <a:ln w="9525">
              <a:noFill/>
              <a:miter lim="800000"/>
              <a:headEnd/>
              <a:tailEnd/>
            </a:ln>
          </p:spPr>
        </p:pic>
        <p:pic>
          <p:nvPicPr>
            <p:cNvPr id="253956" name="Picture 4"/>
            <p:cNvPicPr>
              <a:picLocks noChangeAspect="1" noChangeArrowheads="1"/>
            </p:cNvPicPr>
            <p:nvPr/>
          </p:nvPicPr>
          <p:blipFill>
            <a:blip r:embed="rId4" cstate="print"/>
            <a:srcRect/>
            <a:stretch>
              <a:fillRect/>
            </a:stretch>
          </p:blipFill>
          <p:spPr bwMode="auto">
            <a:xfrm>
              <a:off x="1142692" y="769438"/>
              <a:ext cx="9790839" cy="1582970"/>
            </a:xfrm>
            <a:prstGeom prst="rect">
              <a:avLst/>
            </a:prstGeom>
            <a:noFill/>
            <a:ln w="9525">
              <a:noFill/>
              <a:miter lim="800000"/>
              <a:headEnd/>
              <a:tailEnd/>
            </a:ln>
          </p:spPr>
        </p:pic>
      </p:grpSp>
      <p:sp>
        <p:nvSpPr>
          <p:cNvPr id="6" name="Slide Number Placeholder 5"/>
          <p:cNvSpPr>
            <a:spLocks noGrp="1"/>
          </p:cNvSpPr>
          <p:nvPr>
            <p:ph type="sldNum" sz="quarter" idx="12"/>
          </p:nvPr>
        </p:nvSpPr>
        <p:spPr/>
        <p:txBody>
          <a:bodyPr/>
          <a:lstStyle/>
          <a:p>
            <a:fld id="{8AC7B609-6235-4DF7-8376-3B4225D7EDEF}" type="slidenum">
              <a:rPr lang="en-US" smtClean="0"/>
              <a:pPr/>
              <a:t>160</a:t>
            </a:fld>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614300" y="242124"/>
            <a:ext cx="3337590" cy="536985"/>
          </a:xfrm>
          <a:prstGeom prst="rect">
            <a:avLst/>
          </a:prstGeom>
          <a:noFill/>
          <a:ln w="57150">
            <a:solidFill>
              <a:srgbClr val="FF0000"/>
            </a:solidFill>
            <a:miter lim="800000"/>
            <a:headEnd/>
            <a:tailEnd/>
          </a:ln>
        </p:spPr>
      </p:pic>
      <p:sp>
        <p:nvSpPr>
          <p:cNvPr id="3" name="Rectangle 2"/>
          <p:cNvSpPr/>
          <p:nvPr/>
        </p:nvSpPr>
        <p:spPr>
          <a:xfrm>
            <a:off x="223025" y="1196073"/>
            <a:ext cx="11563814" cy="830997"/>
          </a:xfrm>
          <a:prstGeom prst="rect">
            <a:avLst/>
          </a:prstGeom>
        </p:spPr>
        <p:txBody>
          <a:bodyPr wrap="square">
            <a:spAutoFit/>
          </a:bodyPr>
          <a:lstStyle/>
          <a:p>
            <a:r>
              <a:rPr lang="en-US" sz="2400" dirty="0">
                <a:latin typeface="Times New Roman" pitchFamily="18" charset="0"/>
                <a:cs typeface="Times New Roman" pitchFamily="18" charset="0"/>
              </a:rPr>
              <a:t>An instrument designed to exploit the interference of light and the fringe patterns that result from optical path differences, in any of a variety of ways, is called an  optical interferometer. </a:t>
            </a:r>
          </a:p>
        </p:txBody>
      </p:sp>
      <p:pic>
        <p:nvPicPr>
          <p:cNvPr id="241667" name="Picture 3"/>
          <p:cNvPicPr>
            <a:picLocks noChangeAspect="1" noChangeArrowheads="1"/>
          </p:cNvPicPr>
          <p:nvPr/>
        </p:nvPicPr>
        <p:blipFill>
          <a:blip r:embed="rId3" cstate="print"/>
          <a:srcRect/>
          <a:stretch>
            <a:fillRect/>
          </a:stretch>
        </p:blipFill>
        <p:spPr bwMode="auto">
          <a:xfrm>
            <a:off x="328596" y="2397511"/>
            <a:ext cx="4474368" cy="422547"/>
          </a:xfrm>
          <a:prstGeom prst="rect">
            <a:avLst/>
          </a:prstGeom>
          <a:noFill/>
          <a:ln w="9525">
            <a:noFill/>
            <a:miter lim="800000"/>
            <a:headEnd/>
            <a:tailEnd/>
          </a:ln>
        </p:spPr>
      </p:pic>
      <p:sp>
        <p:nvSpPr>
          <p:cNvPr id="6" name="Rectangle 5"/>
          <p:cNvSpPr/>
          <p:nvPr/>
        </p:nvSpPr>
        <p:spPr>
          <a:xfrm>
            <a:off x="293648" y="3223813"/>
            <a:ext cx="6096000" cy="830997"/>
          </a:xfrm>
          <a:prstGeom prst="rect">
            <a:avLst/>
          </a:prstGeom>
        </p:spPr>
        <p:txBody>
          <a:bodyPr>
            <a:spAutoFit/>
          </a:bodyPr>
          <a:lstStyle/>
          <a:p>
            <a:r>
              <a:rPr lang="en-US" sz="2400" dirty="0">
                <a:latin typeface="Times New Roman" pitchFamily="18" charset="0"/>
                <a:cs typeface="Times New Roman" pitchFamily="18" charset="0"/>
              </a:rPr>
              <a:t>the  optical path difference between the two beams emerging from the interferometer is </a:t>
            </a:r>
          </a:p>
        </p:txBody>
      </p:sp>
      <p:sp>
        <p:nvSpPr>
          <p:cNvPr id="7" name="Rectangle 6"/>
          <p:cNvSpPr/>
          <p:nvPr/>
        </p:nvSpPr>
        <p:spPr>
          <a:xfrm>
            <a:off x="321097" y="5457886"/>
            <a:ext cx="5583044" cy="830997"/>
          </a:xfrm>
          <a:prstGeom prst="rect">
            <a:avLst/>
          </a:prstGeom>
        </p:spPr>
        <p:txBody>
          <a:bodyPr wrap="square">
            <a:spAutoFit/>
          </a:bodyPr>
          <a:lstStyle/>
          <a:p>
            <a:r>
              <a:rPr lang="en-US" sz="2400" dirty="0">
                <a:latin typeface="Times New Roman" pitchFamily="18" charset="0"/>
                <a:cs typeface="Times New Roman" pitchFamily="18" charset="0"/>
              </a:rPr>
              <a:t>where the angle </a:t>
            </a:r>
            <a:r>
              <a:rPr lang="el-GR" sz="2400" dirty="0">
                <a:latin typeface="Times New Roman"/>
                <a:cs typeface="Times New Roman"/>
              </a:rPr>
              <a:t>θ</a:t>
            </a:r>
            <a:r>
              <a:rPr lang="en-US" sz="2400" dirty="0">
                <a:latin typeface="Times New Roman" pitchFamily="18" charset="0"/>
                <a:cs typeface="Times New Roman" pitchFamily="18" charset="0"/>
              </a:rPr>
              <a:t> measures the inclination of the beams relative to the optical axis. </a:t>
            </a:r>
          </a:p>
        </p:txBody>
      </p:sp>
      <p:pic>
        <p:nvPicPr>
          <p:cNvPr id="241669" name="Picture 5"/>
          <p:cNvPicPr>
            <a:picLocks noChangeAspect="1" noChangeArrowheads="1"/>
          </p:cNvPicPr>
          <p:nvPr/>
        </p:nvPicPr>
        <p:blipFill>
          <a:blip r:embed="rId4" cstate="print"/>
          <a:srcRect/>
          <a:stretch>
            <a:fillRect/>
          </a:stretch>
        </p:blipFill>
        <p:spPr bwMode="auto">
          <a:xfrm>
            <a:off x="1008552" y="4404945"/>
            <a:ext cx="2406995" cy="635977"/>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8AC7B609-6235-4DF7-8376-3B4225D7EDEF}" type="slidenum">
              <a:rPr lang="en-US" smtClean="0"/>
              <a:pPr/>
              <a:t>161</a:t>
            </a:fld>
            <a:endParaRPr lang="en-US"/>
          </a:p>
        </p:txBody>
      </p:sp>
      <p:pic>
        <p:nvPicPr>
          <p:cNvPr id="1232898" name="Picture 2" descr="Michelson Interferometer (Standard Model)"/>
          <p:cNvPicPr>
            <a:picLocks noChangeAspect="1" noChangeArrowheads="1"/>
          </p:cNvPicPr>
          <p:nvPr/>
        </p:nvPicPr>
        <p:blipFill>
          <a:blip r:embed="rId5" cstate="print"/>
          <a:srcRect/>
          <a:stretch>
            <a:fillRect/>
          </a:stretch>
        </p:blipFill>
        <p:spPr bwMode="auto">
          <a:xfrm>
            <a:off x="6262575" y="2214193"/>
            <a:ext cx="5413375" cy="4051010"/>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7B609-6235-4DF7-8376-3B4225D7EDEF}" type="slidenum">
              <a:rPr lang="en-US" smtClean="0"/>
              <a:pPr/>
              <a:t>162</a:t>
            </a:fld>
            <a:endParaRPr lang="en-US" dirty="0"/>
          </a:p>
        </p:txBody>
      </p:sp>
      <p:pic>
        <p:nvPicPr>
          <p:cNvPr id="1252354" name="Picture 2" descr="Scheme of a Michelson interferometer. When the end mirrors of the... |  Download Scientific Diagram"/>
          <p:cNvPicPr>
            <a:picLocks noChangeAspect="1" noChangeArrowheads="1"/>
          </p:cNvPicPr>
          <p:nvPr/>
        </p:nvPicPr>
        <p:blipFill>
          <a:blip r:embed="rId2" cstate="print"/>
          <a:srcRect/>
          <a:stretch>
            <a:fillRect/>
          </a:stretch>
        </p:blipFill>
        <p:spPr bwMode="auto">
          <a:xfrm>
            <a:off x="357594" y="261384"/>
            <a:ext cx="5958146" cy="6259558"/>
          </a:xfrm>
          <a:prstGeom prst="rect">
            <a:avLst/>
          </a:prstGeom>
          <a:noFill/>
        </p:spPr>
      </p:pic>
      <p:pic>
        <p:nvPicPr>
          <p:cNvPr id="1252356" name="Picture 4" descr="Interferometers"/>
          <p:cNvPicPr>
            <a:picLocks noChangeAspect="1" noChangeArrowheads="1"/>
          </p:cNvPicPr>
          <p:nvPr/>
        </p:nvPicPr>
        <p:blipFill>
          <a:blip r:embed="rId3" cstate="print"/>
          <a:srcRect/>
          <a:stretch>
            <a:fillRect/>
          </a:stretch>
        </p:blipFill>
        <p:spPr bwMode="auto">
          <a:xfrm>
            <a:off x="6960416" y="818703"/>
            <a:ext cx="4644562" cy="5471522"/>
          </a:xfrm>
          <a:prstGeom prst="rect">
            <a:avLst/>
          </a:prstGeom>
          <a:noFill/>
        </p:spPr>
      </p:pic>
      <p:cxnSp>
        <p:nvCxnSpPr>
          <p:cNvPr id="11" name="Straight Arrow Connector 10"/>
          <p:cNvCxnSpPr/>
          <p:nvPr/>
        </p:nvCxnSpPr>
        <p:spPr>
          <a:xfrm flipV="1">
            <a:off x="7198242" y="2339163"/>
            <a:ext cx="2636874" cy="2658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155712" y="3402419"/>
            <a:ext cx="1626781" cy="2020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198242" y="2860158"/>
            <a:ext cx="2137144" cy="2551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cstate="print"/>
          <a:srcRect/>
          <a:stretch>
            <a:fillRect/>
          </a:stretch>
        </p:blipFill>
        <p:spPr bwMode="auto">
          <a:xfrm>
            <a:off x="1768633" y="1191357"/>
            <a:ext cx="5715575" cy="2044212"/>
          </a:xfrm>
          <a:prstGeom prst="rect">
            <a:avLst/>
          </a:prstGeom>
          <a:noFill/>
          <a:ln w="9525">
            <a:noFill/>
            <a:miter lim="800000"/>
            <a:headEnd/>
            <a:tailEnd/>
          </a:ln>
        </p:spPr>
      </p:pic>
      <p:sp>
        <p:nvSpPr>
          <p:cNvPr id="3" name="Rectangle 2"/>
          <p:cNvSpPr/>
          <p:nvPr/>
        </p:nvSpPr>
        <p:spPr>
          <a:xfrm>
            <a:off x="199292" y="320098"/>
            <a:ext cx="11711354" cy="830997"/>
          </a:xfrm>
          <a:prstGeom prst="rect">
            <a:avLst/>
          </a:prstGeom>
        </p:spPr>
        <p:txBody>
          <a:bodyPr wrap="square">
            <a:spAutoFit/>
          </a:bodyPr>
          <a:lstStyle/>
          <a:p>
            <a:r>
              <a:rPr lang="en-US" sz="2400" dirty="0">
                <a:latin typeface="Times New Roman" pitchFamily="18" charset="0"/>
                <a:cs typeface="Times New Roman" pitchFamily="18" charset="0"/>
              </a:rPr>
              <a:t>Assuming that the two interfering beams are of equal amplitude, the irradiance of the fringe system of circles  concentric with the optical axis is given by </a:t>
            </a:r>
          </a:p>
        </p:txBody>
      </p:sp>
      <p:pic>
        <p:nvPicPr>
          <p:cNvPr id="242691" name="Picture 3"/>
          <p:cNvPicPr>
            <a:picLocks noChangeAspect="1" noChangeArrowheads="1"/>
          </p:cNvPicPr>
          <p:nvPr/>
        </p:nvPicPr>
        <p:blipFill>
          <a:blip r:embed="rId3" cstate="print"/>
          <a:srcRect/>
          <a:stretch>
            <a:fillRect/>
          </a:stretch>
        </p:blipFill>
        <p:spPr bwMode="auto">
          <a:xfrm>
            <a:off x="187944" y="3452690"/>
            <a:ext cx="9179161" cy="744171"/>
          </a:xfrm>
          <a:prstGeom prst="rect">
            <a:avLst/>
          </a:prstGeom>
          <a:noFill/>
          <a:ln w="9525">
            <a:noFill/>
            <a:miter lim="800000"/>
            <a:headEnd/>
            <a:tailEnd/>
          </a:ln>
        </p:spPr>
      </p:pic>
      <p:pic>
        <p:nvPicPr>
          <p:cNvPr id="242692" name="Picture 4"/>
          <p:cNvPicPr>
            <a:picLocks noChangeAspect="1" noChangeArrowheads="1"/>
          </p:cNvPicPr>
          <p:nvPr/>
        </p:nvPicPr>
        <p:blipFill>
          <a:blip r:embed="rId4" cstate="print"/>
          <a:srcRect/>
          <a:stretch>
            <a:fillRect/>
          </a:stretch>
        </p:blipFill>
        <p:spPr bwMode="auto">
          <a:xfrm>
            <a:off x="634591" y="4352070"/>
            <a:ext cx="8134271" cy="227146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AC7B609-6235-4DF7-8376-3B4225D7EDEF}" type="slidenum">
              <a:rPr lang="en-US" smtClean="0"/>
              <a:pPr/>
              <a:t>163</a:t>
            </a:fld>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srcRect/>
          <a:stretch>
            <a:fillRect/>
          </a:stretch>
        </p:blipFill>
        <p:spPr bwMode="auto">
          <a:xfrm>
            <a:off x="6356414" y="1013473"/>
            <a:ext cx="1786325" cy="966910"/>
          </a:xfrm>
          <a:prstGeom prst="rect">
            <a:avLst/>
          </a:prstGeom>
          <a:noFill/>
          <a:ln w="9525">
            <a:noFill/>
            <a:miter lim="800000"/>
            <a:headEnd/>
            <a:tailEnd/>
          </a:ln>
        </p:spPr>
      </p:pic>
      <p:sp>
        <p:nvSpPr>
          <p:cNvPr id="3" name="Rectangle 2"/>
          <p:cNvSpPr/>
          <p:nvPr/>
        </p:nvSpPr>
        <p:spPr>
          <a:xfrm>
            <a:off x="199292" y="202866"/>
            <a:ext cx="11277600" cy="830997"/>
          </a:xfrm>
          <a:prstGeom prst="rect">
            <a:avLst/>
          </a:prstGeom>
        </p:spPr>
        <p:txBody>
          <a:bodyPr wrap="square">
            <a:spAutoFit/>
          </a:bodyPr>
          <a:lstStyle/>
          <a:p>
            <a:r>
              <a:rPr lang="en-US" sz="2400" dirty="0">
                <a:latin typeface="Times New Roman" pitchFamily="18" charset="0"/>
                <a:cs typeface="Times New Roman" pitchFamily="18" charset="0"/>
              </a:rPr>
              <a:t>If </a:t>
            </a:r>
            <a:r>
              <a:rPr lang="en-US" sz="2400" b="1" i="1" dirty="0">
                <a:latin typeface="Times New Roman" pitchFamily="18" charset="0"/>
                <a:cs typeface="Times New Roman" pitchFamily="18" charset="0"/>
              </a:rPr>
              <a:t>d</a:t>
            </a:r>
            <a:r>
              <a:rPr lang="en-US" sz="2400" dirty="0">
                <a:latin typeface="Times New Roman" pitchFamily="18" charset="0"/>
                <a:cs typeface="Times New Roman" pitchFamily="18" charset="0"/>
              </a:rPr>
              <a:t> is of such magnitude that the normal rays forming the center of the fringe system that is, the center fringe is dark, then its order, given by </a:t>
            </a:r>
          </a:p>
        </p:txBody>
      </p:sp>
      <p:sp>
        <p:nvSpPr>
          <p:cNvPr id="4" name="Rectangle 3"/>
          <p:cNvSpPr/>
          <p:nvPr/>
        </p:nvSpPr>
        <p:spPr>
          <a:xfrm>
            <a:off x="152399" y="2090282"/>
            <a:ext cx="11769969" cy="830997"/>
          </a:xfrm>
          <a:prstGeom prst="rect">
            <a:avLst/>
          </a:prstGeom>
        </p:spPr>
        <p:txBody>
          <a:bodyPr wrap="square">
            <a:spAutoFit/>
          </a:bodyPr>
          <a:lstStyle/>
          <a:p>
            <a:r>
              <a:rPr lang="en-US" sz="2400" dirty="0">
                <a:latin typeface="Times New Roman" pitchFamily="18" charset="0"/>
                <a:cs typeface="Times New Roman" pitchFamily="18" charset="0"/>
              </a:rPr>
              <a:t>is a larger integer. Neighboring dark fringes decrease in order outwards from the center of the pattern, as </a:t>
            </a:r>
            <a:r>
              <a:rPr lang="en-US" sz="2400" dirty="0" err="1">
                <a:latin typeface="Times New Roman" pitchFamily="18" charset="0"/>
                <a:cs typeface="Times New Roman" pitchFamily="18" charset="0"/>
              </a:rPr>
              <a:t>cos</a:t>
            </a:r>
            <a:r>
              <a:rPr lang="en-US" sz="2400" dirty="0">
                <a:latin typeface="Times New Roman" pitchFamily="18" charset="0"/>
                <a:cs typeface="Times New Roman" pitchFamily="18" charset="0"/>
              </a:rPr>
              <a:t>(</a:t>
            </a:r>
            <a:r>
              <a:rPr lang="el-GR" sz="2400" i="1" dirty="0">
                <a:latin typeface="Times New Roman"/>
                <a:cs typeface="Times New Roman"/>
              </a:rPr>
              <a:t>θ</a:t>
            </a:r>
            <a:r>
              <a:rPr lang="en-US" sz="2400" dirty="0">
                <a:latin typeface="Times New Roman" pitchFamily="18" charset="0"/>
                <a:cs typeface="Times New Roman" pitchFamily="18" charset="0"/>
              </a:rPr>
              <a:t>) decreases from its maximum value of 1. </a:t>
            </a:r>
          </a:p>
        </p:txBody>
      </p:sp>
      <p:sp>
        <p:nvSpPr>
          <p:cNvPr id="5" name="Rectangle 4"/>
          <p:cNvSpPr/>
          <p:nvPr/>
        </p:nvSpPr>
        <p:spPr>
          <a:xfrm>
            <a:off x="257907" y="3248688"/>
            <a:ext cx="11078308" cy="830997"/>
          </a:xfrm>
          <a:prstGeom prst="rect">
            <a:avLst/>
          </a:prstGeom>
        </p:spPr>
        <p:txBody>
          <a:bodyPr wrap="square">
            <a:spAutoFit/>
          </a:bodyPr>
          <a:lstStyle/>
          <a:p>
            <a:r>
              <a:rPr lang="en-US" sz="2400" dirty="0">
                <a:latin typeface="Times New Roman" pitchFamily="18" charset="0"/>
                <a:cs typeface="Times New Roman" pitchFamily="18" charset="0"/>
              </a:rPr>
              <a:t>an increase in the angular separation </a:t>
            </a:r>
            <a:r>
              <a:rPr lang="en-US" sz="2400" i="1" dirty="0">
                <a:latin typeface="Times New Roman"/>
                <a:cs typeface="Times New Roman"/>
              </a:rPr>
              <a:t>∆</a:t>
            </a:r>
            <a:r>
              <a:rPr lang="el-GR" sz="2400" i="1" dirty="0">
                <a:latin typeface="Times New Roman"/>
                <a:cs typeface="Times New Roman"/>
              </a:rPr>
              <a:t>θ</a:t>
            </a:r>
            <a:r>
              <a:rPr lang="en-US" sz="2400" i="1" dirty="0">
                <a:latin typeface="Times New Roman" pitchFamily="18" charset="0"/>
                <a:cs typeface="Times New Roman" pitchFamily="18" charset="0"/>
              </a:rPr>
              <a:t> </a:t>
            </a:r>
            <a:r>
              <a:rPr lang="en-US" sz="2400" dirty="0">
                <a:latin typeface="Times New Roman" pitchFamily="18" charset="0"/>
                <a:cs typeface="Times New Roman" pitchFamily="18" charset="0"/>
              </a:rPr>
              <a:t>of a given small fringe interval </a:t>
            </a:r>
            <a:r>
              <a:rPr lang="en-US" sz="2400" i="1" dirty="0">
                <a:latin typeface="Times New Roman"/>
                <a:cs typeface="Times New Roman"/>
              </a:rPr>
              <a:t>∆</a:t>
            </a:r>
            <a:r>
              <a:rPr lang="en-US" sz="2400" i="1" dirty="0">
                <a:latin typeface="Times New Roman" pitchFamily="18" charset="0"/>
                <a:cs typeface="Times New Roman" pitchFamily="18" charset="0"/>
              </a:rPr>
              <a:t>m </a:t>
            </a:r>
            <a:r>
              <a:rPr lang="en-US" sz="2400" dirty="0">
                <a:latin typeface="Times New Roman" pitchFamily="18" charset="0"/>
                <a:cs typeface="Times New Roman" pitchFamily="18" charset="0"/>
              </a:rPr>
              <a:t>as </a:t>
            </a:r>
          </a:p>
          <a:p>
            <a:r>
              <a:rPr lang="en-US" sz="2400" dirty="0">
                <a:latin typeface="Times New Roman" pitchFamily="18" charset="0"/>
                <a:cs typeface="Times New Roman" pitchFamily="18" charset="0"/>
              </a:rPr>
              <a:t>the mirror spacing d becomes smaller, since </a:t>
            </a:r>
          </a:p>
        </p:txBody>
      </p:sp>
      <p:pic>
        <p:nvPicPr>
          <p:cNvPr id="243715" name="Picture 3"/>
          <p:cNvPicPr>
            <a:picLocks noChangeAspect="1" noChangeArrowheads="1"/>
          </p:cNvPicPr>
          <p:nvPr/>
        </p:nvPicPr>
        <p:blipFill>
          <a:blip r:embed="rId3" cstate="print"/>
          <a:srcRect/>
          <a:stretch>
            <a:fillRect/>
          </a:stretch>
        </p:blipFill>
        <p:spPr bwMode="auto">
          <a:xfrm>
            <a:off x="5943599" y="3658332"/>
            <a:ext cx="2659673" cy="934369"/>
          </a:xfrm>
          <a:prstGeom prst="rect">
            <a:avLst/>
          </a:prstGeom>
          <a:noFill/>
          <a:ln w="9525">
            <a:noFill/>
            <a:miter lim="800000"/>
            <a:headEnd/>
            <a:tailEnd/>
          </a:ln>
        </p:spPr>
      </p:pic>
      <p:pic>
        <p:nvPicPr>
          <p:cNvPr id="243716" name="Picture 4"/>
          <p:cNvPicPr>
            <a:picLocks noChangeAspect="1" noChangeArrowheads="1"/>
          </p:cNvPicPr>
          <p:nvPr/>
        </p:nvPicPr>
        <p:blipFill>
          <a:blip r:embed="rId4" cstate="print"/>
          <a:srcRect/>
          <a:stretch>
            <a:fillRect/>
          </a:stretch>
        </p:blipFill>
        <p:spPr bwMode="auto">
          <a:xfrm>
            <a:off x="5100639" y="5926260"/>
            <a:ext cx="1846328" cy="896571"/>
          </a:xfrm>
          <a:prstGeom prst="rect">
            <a:avLst/>
          </a:prstGeom>
          <a:noFill/>
          <a:ln w="9525">
            <a:noFill/>
            <a:miter lim="800000"/>
            <a:headEnd/>
            <a:tailEnd/>
          </a:ln>
        </p:spPr>
      </p:pic>
      <p:sp>
        <p:nvSpPr>
          <p:cNvPr id="8" name="Rectangle 7"/>
          <p:cNvSpPr/>
          <p:nvPr/>
        </p:nvSpPr>
        <p:spPr>
          <a:xfrm>
            <a:off x="328247" y="4810036"/>
            <a:ext cx="11547230" cy="830997"/>
          </a:xfrm>
          <a:prstGeom prst="rect">
            <a:avLst/>
          </a:prstGeom>
        </p:spPr>
        <p:txBody>
          <a:bodyPr wrap="square">
            <a:spAutoFit/>
          </a:bodyPr>
          <a:lstStyle/>
          <a:p>
            <a:r>
              <a:rPr lang="en-US" sz="2400" dirty="0">
                <a:latin typeface="Times New Roman" pitchFamily="18" charset="0"/>
                <a:cs typeface="Times New Roman" pitchFamily="18" charset="0"/>
              </a:rPr>
              <a:t>Equation below suggests an experimental way of either measuring </a:t>
            </a:r>
            <a:r>
              <a:rPr lang="el-GR" sz="2400" i="1" dirty="0">
                <a:latin typeface="Times New Roman"/>
                <a:cs typeface="Times New Roman"/>
              </a:rPr>
              <a:t>λ</a:t>
            </a:r>
            <a:r>
              <a:rPr lang="en-US" sz="2400" dirty="0">
                <a:latin typeface="Times New Roman" pitchFamily="18" charset="0"/>
                <a:cs typeface="Times New Roman" pitchFamily="18" charset="0"/>
              </a:rPr>
              <a:t> when </a:t>
            </a:r>
            <a:r>
              <a:rPr lang="en-US" sz="2400" i="1" dirty="0">
                <a:latin typeface="Times New Roman"/>
                <a:cs typeface="Times New Roman"/>
              </a:rPr>
              <a:t>∆</a:t>
            </a:r>
            <a:r>
              <a:rPr lang="en-US" sz="2400" i="1" dirty="0">
                <a:latin typeface="Times New Roman" pitchFamily="18" charset="0"/>
                <a:cs typeface="Times New Roman" pitchFamily="18" charset="0"/>
              </a:rPr>
              <a:t>d </a:t>
            </a:r>
            <a:r>
              <a:rPr lang="en-US" sz="2400" dirty="0">
                <a:latin typeface="Times New Roman" pitchFamily="18" charset="0"/>
                <a:cs typeface="Times New Roman" pitchFamily="18" charset="0"/>
              </a:rPr>
              <a:t>is known or calibrating the micrometer translation screw when </a:t>
            </a:r>
            <a:r>
              <a:rPr lang="el-GR" sz="2400" i="1" dirty="0">
                <a:latin typeface="Times New Roman"/>
                <a:cs typeface="Times New Roman"/>
              </a:rPr>
              <a:t>λ</a:t>
            </a:r>
            <a:r>
              <a:rPr lang="en-US" sz="2400" dirty="0">
                <a:latin typeface="Times New Roman" pitchFamily="18" charset="0"/>
                <a:cs typeface="Times New Roman" pitchFamily="18" charset="0"/>
              </a:rPr>
              <a:t> is known. </a:t>
            </a:r>
          </a:p>
        </p:txBody>
      </p:sp>
      <p:sp>
        <p:nvSpPr>
          <p:cNvPr id="9" name="Slide Number Placeholder 8"/>
          <p:cNvSpPr>
            <a:spLocks noGrp="1"/>
          </p:cNvSpPr>
          <p:nvPr>
            <p:ph type="sldNum" sz="quarter" idx="12"/>
          </p:nvPr>
        </p:nvSpPr>
        <p:spPr/>
        <p:txBody>
          <a:bodyPr/>
          <a:lstStyle/>
          <a:p>
            <a:fld id="{8AC7B609-6235-4DF7-8376-3B4225D7EDEF}" type="slidenum">
              <a:rPr lang="en-US" smtClean="0"/>
              <a:pPr/>
              <a:t>164</a:t>
            </a:fld>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569" y="198513"/>
            <a:ext cx="4575817" cy="523220"/>
          </a:xfrm>
          <a:prstGeom prst="rect">
            <a:avLst/>
          </a:prstGeom>
          <a:ln w="38100">
            <a:solidFill>
              <a:srgbClr val="FF0000"/>
            </a:solidFill>
          </a:ln>
        </p:spPr>
        <p:txBody>
          <a:bodyPr wrap="square">
            <a:spAutoFit/>
          </a:bodyPr>
          <a:lstStyle/>
          <a:p>
            <a:r>
              <a:rPr lang="en-US" sz="2800" dirty="0">
                <a:latin typeface="Times New Roman" pitchFamily="18" charset="0"/>
                <a:cs typeface="Times New Roman" pitchFamily="18" charset="0"/>
              </a:rPr>
              <a:t>Mach-Zehnder  interferometer </a:t>
            </a:r>
          </a:p>
        </p:txBody>
      </p:sp>
      <p:sp>
        <p:nvSpPr>
          <p:cNvPr id="3" name="Rectangle 2"/>
          <p:cNvSpPr/>
          <p:nvPr/>
        </p:nvSpPr>
        <p:spPr>
          <a:xfrm>
            <a:off x="281354" y="1081262"/>
            <a:ext cx="11265876" cy="1569660"/>
          </a:xfrm>
          <a:prstGeom prst="rect">
            <a:avLst/>
          </a:prstGeom>
        </p:spPr>
        <p:txBody>
          <a:bodyPr wrap="square">
            <a:spAutoFit/>
          </a:bodyPr>
          <a:lstStyle/>
          <a:p>
            <a:r>
              <a:rPr lang="en-US" sz="2400" dirty="0">
                <a:latin typeface="Times New Roman" pitchFamily="18" charset="0"/>
                <a:cs typeface="Times New Roman" pitchFamily="18" charset="0"/>
              </a:rPr>
              <a:t>The incident beam of roughly parallel light is divided into two beams at beam splitter BS. Each beam is again totally reflected by mirrors </a:t>
            </a:r>
            <a:r>
              <a:rPr lang="en-US" sz="2400" i="1" dirty="0">
                <a:latin typeface="Times New Roman" pitchFamily="18" charset="0"/>
                <a:cs typeface="Times New Roman" pitchFamily="18" charset="0"/>
              </a:rPr>
              <a:t>M</a:t>
            </a:r>
            <a:r>
              <a:rPr lang="en-US" sz="2400" dirty="0">
                <a:latin typeface="Times New Roman" pitchFamily="18" charset="0"/>
                <a:cs typeface="Times New Roman" pitchFamily="18" charset="0"/>
              </a:rPr>
              <a:t>1 and </a:t>
            </a:r>
            <a:r>
              <a:rPr lang="en-US" sz="2400" i="1" dirty="0">
                <a:latin typeface="Times New Roman" pitchFamily="18" charset="0"/>
                <a:cs typeface="Times New Roman" pitchFamily="18" charset="0"/>
              </a:rPr>
              <a:t>M </a:t>
            </a:r>
            <a:r>
              <a:rPr lang="en-US" sz="2400" dirty="0">
                <a:latin typeface="Times New Roman" pitchFamily="18" charset="0"/>
                <a:cs typeface="Times New Roman" pitchFamily="18" charset="0"/>
              </a:rPr>
              <a:t>2, and the beams are made coincident again by the semitransparent mirror </a:t>
            </a:r>
            <a:r>
              <a:rPr lang="en-US" sz="2400" i="1" dirty="0">
                <a:latin typeface="Times New Roman" pitchFamily="18" charset="0"/>
                <a:cs typeface="Times New Roman" pitchFamily="18" charset="0"/>
              </a:rPr>
              <a:t>M</a:t>
            </a:r>
            <a:r>
              <a:rPr lang="en-US" sz="2400" dirty="0">
                <a:latin typeface="Times New Roman" pitchFamily="18" charset="0"/>
                <a:cs typeface="Times New Roman" pitchFamily="18" charset="0"/>
              </a:rPr>
              <a:t>3. Path lengths of beams 1 and 2 around the rectangular system and through the glass of the beam splitters are identical. </a:t>
            </a:r>
          </a:p>
        </p:txBody>
      </p:sp>
      <p:pic>
        <p:nvPicPr>
          <p:cNvPr id="244738" name="Picture 2"/>
          <p:cNvPicPr>
            <a:picLocks noChangeAspect="1" noChangeArrowheads="1"/>
          </p:cNvPicPr>
          <p:nvPr/>
        </p:nvPicPr>
        <p:blipFill>
          <a:blip r:embed="rId3" cstate="print"/>
          <a:srcRect/>
          <a:stretch>
            <a:fillRect/>
          </a:stretch>
        </p:blipFill>
        <p:spPr bwMode="auto">
          <a:xfrm>
            <a:off x="2148998" y="2709710"/>
            <a:ext cx="6205157" cy="398853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AC7B609-6235-4DF7-8376-3B4225D7EDEF}" type="slidenum">
              <a:rPr lang="en-US" smtClean="0"/>
              <a:pPr/>
              <a:t>165</a:t>
            </a:fld>
            <a:endParaRPr lang="en-US"/>
          </a:p>
        </p:txBody>
      </p:sp>
      <p:cxnSp>
        <p:nvCxnSpPr>
          <p:cNvPr id="9" name="Straight Connector 8"/>
          <p:cNvCxnSpPr/>
          <p:nvPr/>
        </p:nvCxnSpPr>
        <p:spPr>
          <a:xfrm>
            <a:off x="8431618" y="2785730"/>
            <a:ext cx="0" cy="1371600"/>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383068" y="1981189"/>
            <a:ext cx="0" cy="1371600"/>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392326" y="4019107"/>
            <a:ext cx="2062716" cy="1233376"/>
            <a:chOff x="2147777" y="4051005"/>
            <a:chExt cx="2062716" cy="1233376"/>
          </a:xfrm>
        </p:grpSpPr>
        <p:sp>
          <p:nvSpPr>
            <p:cNvPr id="11" name="Rectangle 10"/>
            <p:cNvSpPr/>
            <p:nvPr/>
          </p:nvSpPr>
          <p:spPr>
            <a:xfrm>
              <a:off x="3072810" y="4051005"/>
              <a:ext cx="1137683" cy="123337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47777" y="4401879"/>
              <a:ext cx="691116"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a:t>
              </a:r>
            </a:p>
          </p:txBody>
        </p:sp>
        <p:sp>
          <p:nvSpPr>
            <p:cNvPr id="13" name="TextBox 12"/>
            <p:cNvSpPr txBox="1"/>
            <p:nvPr/>
          </p:nvSpPr>
          <p:spPr>
            <a:xfrm>
              <a:off x="3710763" y="4199860"/>
              <a:ext cx="382772"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n</a:t>
              </a:r>
            </a:p>
          </p:txBody>
        </p:sp>
      </p:grpSp>
      <p:graphicFrame>
        <p:nvGraphicFramePr>
          <p:cNvPr id="14" name="Object 13"/>
          <p:cNvGraphicFramePr>
            <a:graphicFrameLocks noChangeAspect="1"/>
          </p:cNvGraphicFramePr>
          <p:nvPr>
            <p:extLst>
              <p:ext uri="{D42A27DB-BD31-4B8C-83A1-F6EECF244321}">
                <p14:modId xmlns:p14="http://schemas.microsoft.com/office/powerpoint/2010/main" val="2587547942"/>
              </p:ext>
            </p:extLst>
          </p:nvPr>
        </p:nvGraphicFramePr>
        <p:xfrm>
          <a:off x="9002713" y="2921000"/>
          <a:ext cx="2654300" cy="3327400"/>
        </p:xfrm>
        <a:graphic>
          <a:graphicData uri="http://schemas.openxmlformats.org/presentationml/2006/ole">
            <mc:AlternateContent xmlns:mc="http://schemas.openxmlformats.org/markup-compatibility/2006">
              <mc:Choice xmlns:v="urn:schemas-microsoft-com:vml" Requires="v">
                <p:oleObj spid="_x0000_s103427" name="Equation" r:id="rId4" imgW="2654280" imgH="3327120" progId="Equation.DSMT4">
                  <p:embed/>
                </p:oleObj>
              </mc:Choice>
              <mc:Fallback>
                <p:oleObj name="Equation" r:id="rId4" imgW="2654280" imgH="3327120" progId="Equation.DSMT4">
                  <p:embed/>
                  <p:pic>
                    <p:nvPicPr>
                      <p:cNvPr id="14" name="Object 13"/>
                      <p:cNvPicPr>
                        <a:picLocks noChangeAspect="1" noChangeArrowheads="1"/>
                      </p:cNvPicPr>
                      <p:nvPr/>
                    </p:nvPicPr>
                    <p:blipFill>
                      <a:blip r:embed="rId5"/>
                      <a:srcRect/>
                      <a:stretch>
                        <a:fillRect/>
                      </a:stretch>
                    </p:blipFill>
                    <p:spPr bwMode="auto">
                      <a:xfrm>
                        <a:off x="9002713" y="2921000"/>
                        <a:ext cx="2654300" cy="332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cstate="print"/>
          <a:srcRect/>
          <a:stretch>
            <a:fillRect/>
          </a:stretch>
        </p:blipFill>
        <p:spPr bwMode="auto">
          <a:xfrm>
            <a:off x="286398" y="156294"/>
            <a:ext cx="1702836" cy="417447"/>
          </a:xfrm>
          <a:prstGeom prst="rect">
            <a:avLst/>
          </a:prstGeom>
          <a:noFill/>
          <a:ln w="57150">
            <a:solidFill>
              <a:srgbClr val="FF0000"/>
            </a:solidFill>
            <a:miter lim="800000"/>
            <a:headEnd/>
            <a:tailEnd/>
          </a:ln>
        </p:spPr>
      </p:pic>
      <p:sp>
        <p:nvSpPr>
          <p:cNvPr id="3" name="Rectangle 2"/>
          <p:cNvSpPr/>
          <p:nvPr/>
        </p:nvSpPr>
        <p:spPr>
          <a:xfrm>
            <a:off x="257907" y="762262"/>
            <a:ext cx="11723077" cy="1200329"/>
          </a:xfrm>
          <a:prstGeom prst="rect">
            <a:avLst/>
          </a:prstGeom>
        </p:spPr>
        <p:txBody>
          <a:bodyPr wrap="square">
            <a:spAutoFit/>
          </a:bodyPr>
          <a:lstStyle/>
          <a:p>
            <a:r>
              <a:rPr lang="en-US" sz="2400" dirty="0">
                <a:latin typeface="Times New Roman" pitchFamily="18" charset="0"/>
                <a:cs typeface="Times New Roman" pitchFamily="18" charset="0"/>
              </a:rPr>
              <a:t>The term coherence is used to describe the correlation between phases of  monochromatic radiations. Beams with random phase relationships are, generally speaking, incoherent beams, whereas beams with a constant phase relationship are coherent beams. </a:t>
            </a:r>
          </a:p>
        </p:txBody>
      </p:sp>
      <p:pic>
        <p:nvPicPr>
          <p:cNvPr id="241666" name="Picture 2"/>
          <p:cNvPicPr>
            <a:picLocks noChangeAspect="1" noChangeArrowheads="1"/>
          </p:cNvPicPr>
          <p:nvPr/>
        </p:nvPicPr>
        <p:blipFill>
          <a:blip r:embed="rId3" cstate="print"/>
          <a:srcRect b="46849"/>
          <a:stretch>
            <a:fillRect/>
          </a:stretch>
        </p:blipFill>
        <p:spPr bwMode="auto">
          <a:xfrm>
            <a:off x="701973" y="2081606"/>
            <a:ext cx="11048038" cy="277977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4104" t="52011" r="40594" b="3825"/>
          <a:stretch>
            <a:fillRect/>
          </a:stretch>
        </p:blipFill>
        <p:spPr bwMode="auto">
          <a:xfrm>
            <a:off x="3035807" y="4693920"/>
            <a:ext cx="6949441" cy="2115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AC7B609-6235-4DF7-8376-3B4225D7EDEF}" type="slidenum">
              <a:rPr lang="en-US" smtClean="0"/>
              <a:pPr/>
              <a:t>166</a:t>
            </a:fld>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10992" y="422031"/>
            <a:ext cx="7688944" cy="418031"/>
            <a:chOff x="610992" y="422031"/>
            <a:chExt cx="7688944" cy="418031"/>
          </a:xfrm>
        </p:grpSpPr>
        <p:pic>
          <p:nvPicPr>
            <p:cNvPr id="242690" name="Picture 2"/>
            <p:cNvPicPr>
              <a:picLocks noChangeAspect="1" noChangeArrowheads="1"/>
            </p:cNvPicPr>
            <p:nvPr/>
          </p:nvPicPr>
          <p:blipFill>
            <a:blip r:embed="rId2" cstate="print"/>
            <a:srcRect/>
            <a:stretch>
              <a:fillRect/>
            </a:stretch>
          </p:blipFill>
          <p:spPr bwMode="auto">
            <a:xfrm>
              <a:off x="610992" y="422031"/>
              <a:ext cx="4755951" cy="339969"/>
            </a:xfrm>
            <a:prstGeom prst="rect">
              <a:avLst/>
            </a:prstGeom>
            <a:noFill/>
            <a:ln w="9525">
              <a:noFill/>
              <a:miter lim="800000"/>
              <a:headEnd/>
              <a:tailEnd/>
            </a:ln>
          </p:spPr>
        </p:pic>
        <p:pic>
          <p:nvPicPr>
            <p:cNvPr id="242691" name="Picture 3"/>
            <p:cNvPicPr>
              <a:picLocks noChangeAspect="1" noChangeArrowheads="1"/>
            </p:cNvPicPr>
            <p:nvPr/>
          </p:nvPicPr>
          <p:blipFill>
            <a:blip r:embed="rId3" cstate="print"/>
            <a:srcRect/>
            <a:stretch>
              <a:fillRect/>
            </a:stretch>
          </p:blipFill>
          <p:spPr bwMode="auto">
            <a:xfrm>
              <a:off x="5416059" y="424229"/>
              <a:ext cx="2883877" cy="415833"/>
            </a:xfrm>
            <a:prstGeom prst="rect">
              <a:avLst/>
            </a:prstGeom>
            <a:noFill/>
            <a:ln w="9525">
              <a:noFill/>
              <a:miter lim="800000"/>
              <a:headEnd/>
              <a:tailEnd/>
            </a:ln>
          </p:spPr>
        </p:pic>
      </p:grpSp>
      <p:grpSp>
        <p:nvGrpSpPr>
          <p:cNvPr id="3" name="Group 9"/>
          <p:cNvGrpSpPr/>
          <p:nvPr/>
        </p:nvGrpSpPr>
        <p:grpSpPr>
          <a:xfrm>
            <a:off x="263079" y="5282574"/>
            <a:ext cx="11598102" cy="1165104"/>
            <a:chOff x="263079" y="2926251"/>
            <a:chExt cx="11598102" cy="1165104"/>
          </a:xfrm>
        </p:grpSpPr>
        <p:pic>
          <p:nvPicPr>
            <p:cNvPr id="242693" name="Picture 5"/>
            <p:cNvPicPr>
              <a:picLocks noChangeAspect="1" noChangeArrowheads="1"/>
            </p:cNvPicPr>
            <p:nvPr/>
          </p:nvPicPr>
          <p:blipFill>
            <a:blip r:embed="rId4" cstate="print"/>
            <a:srcRect/>
            <a:stretch>
              <a:fillRect/>
            </a:stretch>
          </p:blipFill>
          <p:spPr bwMode="auto">
            <a:xfrm>
              <a:off x="263079" y="2926251"/>
              <a:ext cx="2612862" cy="1165102"/>
            </a:xfrm>
            <a:prstGeom prst="rect">
              <a:avLst/>
            </a:prstGeom>
            <a:noFill/>
            <a:ln w="9525">
              <a:noFill/>
              <a:miter lim="800000"/>
              <a:headEnd/>
              <a:tailEnd/>
            </a:ln>
          </p:spPr>
        </p:pic>
        <p:pic>
          <p:nvPicPr>
            <p:cNvPr id="242694" name="Picture 6"/>
            <p:cNvPicPr>
              <a:picLocks noChangeAspect="1" noChangeArrowheads="1"/>
            </p:cNvPicPr>
            <p:nvPr/>
          </p:nvPicPr>
          <p:blipFill>
            <a:blip r:embed="rId5" cstate="print"/>
            <a:srcRect/>
            <a:stretch>
              <a:fillRect/>
            </a:stretch>
          </p:blipFill>
          <p:spPr bwMode="auto">
            <a:xfrm>
              <a:off x="3826324" y="3061312"/>
              <a:ext cx="3677180" cy="1030043"/>
            </a:xfrm>
            <a:prstGeom prst="rect">
              <a:avLst/>
            </a:prstGeom>
            <a:noFill/>
            <a:ln w="9525">
              <a:noFill/>
              <a:miter lim="800000"/>
              <a:headEnd/>
              <a:tailEnd/>
            </a:ln>
          </p:spPr>
        </p:pic>
        <p:pic>
          <p:nvPicPr>
            <p:cNvPr id="242695" name="Picture 7"/>
            <p:cNvPicPr>
              <a:picLocks noChangeAspect="1" noChangeArrowheads="1"/>
            </p:cNvPicPr>
            <p:nvPr/>
          </p:nvPicPr>
          <p:blipFill>
            <a:blip r:embed="rId6" cstate="print"/>
            <a:srcRect/>
            <a:stretch>
              <a:fillRect/>
            </a:stretch>
          </p:blipFill>
          <p:spPr bwMode="auto">
            <a:xfrm>
              <a:off x="8232037" y="3130061"/>
              <a:ext cx="3629144" cy="910859"/>
            </a:xfrm>
            <a:prstGeom prst="rect">
              <a:avLst/>
            </a:prstGeom>
            <a:noFill/>
            <a:ln w="9525">
              <a:noFill/>
              <a:miter lim="800000"/>
              <a:headEnd/>
              <a:tailEnd/>
            </a:ln>
          </p:spPr>
        </p:pic>
      </p:grpSp>
      <p:pic>
        <p:nvPicPr>
          <p:cNvPr id="242696" name="Picture 8"/>
          <p:cNvPicPr>
            <a:picLocks noChangeAspect="1" noChangeArrowheads="1"/>
          </p:cNvPicPr>
          <p:nvPr/>
        </p:nvPicPr>
        <p:blipFill>
          <a:blip r:embed="rId7" cstate="print"/>
          <a:srcRect/>
          <a:stretch>
            <a:fillRect/>
          </a:stretch>
        </p:blipFill>
        <p:spPr bwMode="auto">
          <a:xfrm>
            <a:off x="438636" y="2262554"/>
            <a:ext cx="11537943" cy="2754924"/>
          </a:xfrm>
          <a:prstGeom prst="rect">
            <a:avLst/>
          </a:prstGeom>
          <a:noFill/>
          <a:ln w="9525">
            <a:noFill/>
            <a:miter lim="800000"/>
            <a:headEnd/>
            <a:tailEnd/>
          </a:ln>
        </p:spPr>
      </p:pic>
      <p:grpSp>
        <p:nvGrpSpPr>
          <p:cNvPr id="14" name="Group 13"/>
          <p:cNvGrpSpPr/>
          <p:nvPr/>
        </p:nvGrpSpPr>
        <p:grpSpPr>
          <a:xfrm>
            <a:off x="243840" y="1055078"/>
            <a:ext cx="10168128" cy="897182"/>
            <a:chOff x="243840" y="1055078"/>
            <a:chExt cx="10168128" cy="897182"/>
          </a:xfrm>
        </p:grpSpPr>
        <p:grpSp>
          <p:nvGrpSpPr>
            <p:cNvPr id="12" name="Group 11"/>
            <p:cNvGrpSpPr/>
            <p:nvPr/>
          </p:nvGrpSpPr>
          <p:grpSpPr>
            <a:xfrm>
              <a:off x="3136319" y="1055078"/>
              <a:ext cx="7275649" cy="897182"/>
              <a:chOff x="3136319" y="1055078"/>
              <a:chExt cx="7275649" cy="897182"/>
            </a:xfrm>
          </p:grpSpPr>
          <p:pic>
            <p:nvPicPr>
              <p:cNvPr id="242692" name="Picture 4"/>
              <p:cNvPicPr>
                <a:picLocks noChangeAspect="1" noChangeArrowheads="1"/>
              </p:cNvPicPr>
              <p:nvPr/>
            </p:nvPicPr>
            <p:blipFill>
              <a:blip r:embed="rId8" cstate="print"/>
              <a:srcRect/>
              <a:stretch>
                <a:fillRect/>
              </a:stretch>
            </p:blipFill>
            <p:spPr bwMode="auto">
              <a:xfrm>
                <a:off x="3136319" y="1055078"/>
                <a:ext cx="5994616" cy="897182"/>
              </a:xfrm>
              <a:prstGeom prst="rect">
                <a:avLst/>
              </a:prstGeom>
              <a:noFill/>
              <a:ln w="9525">
                <a:noFill/>
                <a:miter lim="800000"/>
                <a:headEnd/>
                <a:tailEnd/>
              </a:ln>
            </p:spPr>
          </p:pic>
          <p:sp>
            <p:nvSpPr>
              <p:cNvPr id="11" name="TextBox 10"/>
              <p:cNvSpPr txBox="1"/>
              <p:nvPr/>
            </p:nvSpPr>
            <p:spPr>
              <a:xfrm>
                <a:off x="8717280" y="1097280"/>
                <a:ext cx="1694688"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(12-1)</a:t>
                </a:r>
              </a:p>
            </p:txBody>
          </p:sp>
        </p:grpSp>
        <p:sp>
          <p:nvSpPr>
            <p:cNvPr id="13" name="TextBox 12"/>
            <p:cNvSpPr txBox="1"/>
            <p:nvPr/>
          </p:nvSpPr>
          <p:spPr>
            <a:xfrm>
              <a:off x="243840" y="1109472"/>
              <a:ext cx="2731008" cy="579967"/>
            </a:xfrm>
            <a:prstGeom prst="rect">
              <a:avLst/>
            </a:prstGeom>
            <a:noFill/>
          </p:spPr>
          <p:txBody>
            <a:bodyPr wrap="square" rtlCol="0">
              <a:spAutoFit/>
            </a:bodyPr>
            <a:lstStyle/>
            <a:p>
              <a:pPr algn="just" rtl="1">
                <a:lnSpc>
                  <a:spcPct val="150000"/>
                </a:lnSpc>
              </a:pPr>
              <a:r>
                <a:rPr lang="fa-IR" sz="2400" dirty="0">
                  <a:solidFill>
                    <a:srgbClr val="0070C0"/>
                  </a:solidFill>
                  <a:latin typeface="Times New Roman" panose="02020603050405020304" pitchFamily="18" charset="0"/>
                  <a:cs typeface="Times New Roman" panose="02020603050405020304" pitchFamily="18" charset="0"/>
                </a:rPr>
                <a:t>:تابع متنهاهي دوره اي</a:t>
              </a:r>
              <a:endParaRPr lang="en-US" sz="2400" dirty="0">
                <a:solidFill>
                  <a:srgbClr val="0070C0"/>
                </a:solidFill>
                <a:latin typeface="Times New Roman" panose="02020603050405020304" pitchFamily="18" charset="0"/>
                <a:cs typeface="Times New Roman" panose="02020603050405020304" pitchFamily="18" charset="0"/>
              </a:endParaRPr>
            </a:p>
          </p:txBody>
        </p:sp>
      </p:grpSp>
      <p:sp>
        <p:nvSpPr>
          <p:cNvPr id="15" name="Slide Number Placeholder 14"/>
          <p:cNvSpPr>
            <a:spLocks noGrp="1"/>
          </p:cNvSpPr>
          <p:nvPr>
            <p:ph type="sldNum" sz="quarter" idx="12"/>
          </p:nvPr>
        </p:nvSpPr>
        <p:spPr/>
        <p:txBody>
          <a:bodyPr/>
          <a:lstStyle/>
          <a:p>
            <a:fld id="{8AC7B609-6235-4DF7-8376-3B4225D7EDEF}" type="slidenum">
              <a:rPr lang="en-US" smtClean="0"/>
              <a:pPr/>
              <a:t>167</a:t>
            </a:fld>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srcRect/>
          <a:stretch>
            <a:fillRect/>
          </a:stretch>
        </p:blipFill>
        <p:spPr bwMode="auto">
          <a:xfrm>
            <a:off x="1291142" y="175846"/>
            <a:ext cx="9715901" cy="6435969"/>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168</a:t>
            </a:fld>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2" cstate="print"/>
          <a:srcRect/>
          <a:stretch>
            <a:fillRect/>
          </a:stretch>
        </p:blipFill>
        <p:spPr bwMode="auto">
          <a:xfrm>
            <a:off x="1191516" y="633046"/>
            <a:ext cx="10206204" cy="538089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169</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5944" y="116115"/>
            <a:ext cx="8298570" cy="7386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lnSpc>
                <a:spcPct val="150000"/>
              </a:lnSpc>
            </a:pPr>
            <a:r>
              <a:rPr lang="en-US" sz="2800" b="1" dirty="0">
                <a:solidFill>
                  <a:srgbClr val="FF0000"/>
                </a:solidFill>
                <a:latin typeface="Times New Roman" panose="02020603050405020304" pitchFamily="18" charset="0"/>
                <a:cs typeface="Times New Roman" panose="02020603050405020304" pitchFamily="18" charset="0"/>
              </a:rPr>
              <a:t>Total internal reflection</a:t>
            </a:r>
            <a:r>
              <a:rPr lang="fa-IR" sz="2800" b="1" dirty="0">
                <a:solidFill>
                  <a:srgbClr val="FF0000"/>
                </a:solidFill>
                <a:latin typeface="Times New Roman" panose="02020603050405020304" pitchFamily="18" charset="0"/>
                <a:cs typeface="Times New Roman" panose="02020603050405020304" pitchFamily="18" charset="0"/>
              </a:rPr>
              <a:t>       بازتابش کلی داخلی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90286" y="1320800"/>
            <a:ext cx="11611427"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هنگامی که نور از محیط با ضریب شکست بیشتر به محیط با ضریب شکست کمتر وارد می شود چنانچه زاویه تابش بیشتر از زاویه حد شود نور به طور کامل به محیط اول بازتاب خواهد شد یعنی سطح جدایی دو محیط همانند یک آینه 100 درصد بازتابنده عمل می کند. به این پدیده بازتابش کلی داخلی گویند. </a:t>
            </a:r>
          </a:p>
          <a:p>
            <a:pPr algn="just" rtl="1">
              <a:lnSpc>
                <a:spcPct val="150000"/>
              </a:lnSpc>
            </a:pPr>
            <a:r>
              <a:rPr lang="fa-IR" sz="2400" dirty="0">
                <a:latin typeface="Times New Roman" panose="02020603050405020304" pitchFamily="18" charset="0"/>
                <a:cs typeface="Times New Roman" panose="02020603050405020304" pitchFamily="18" charset="0"/>
              </a:rPr>
              <a:t>پدیده بازتابش کلی داخلی اساس انتقال نور در تارهای نوری طی بازتابهای متعدد درون تار می باشد. </a:t>
            </a:r>
          </a:p>
        </p:txBody>
      </p:sp>
      <p:pic>
        <p:nvPicPr>
          <p:cNvPr id="4" name="Picture 3"/>
          <p:cNvPicPr>
            <a:picLocks noChangeAspect="1"/>
          </p:cNvPicPr>
          <p:nvPr/>
        </p:nvPicPr>
        <p:blipFill rotWithShape="1">
          <a:blip r:embed="rId2" cstate="print"/>
          <a:srcRect t="25809" b="36603"/>
          <a:stretch/>
        </p:blipFill>
        <p:spPr>
          <a:xfrm>
            <a:off x="0" y="4095145"/>
            <a:ext cx="4572000" cy="2240696"/>
          </a:xfrm>
          <a:prstGeom prst="rect">
            <a:avLst/>
          </a:prstGeom>
        </p:spPr>
      </p:pic>
      <p:pic>
        <p:nvPicPr>
          <p:cNvPr id="5" name="Picture 4"/>
          <p:cNvPicPr>
            <a:picLocks noChangeAspect="1"/>
          </p:cNvPicPr>
          <p:nvPr/>
        </p:nvPicPr>
        <p:blipFill>
          <a:blip r:embed="rId3" cstate="print"/>
          <a:stretch>
            <a:fillRect/>
          </a:stretch>
        </p:blipFill>
        <p:spPr>
          <a:xfrm>
            <a:off x="8320948" y="3710153"/>
            <a:ext cx="3787371" cy="2938172"/>
          </a:xfrm>
          <a:prstGeom prst="rect">
            <a:avLst/>
          </a:prstGeom>
        </p:spPr>
      </p:pic>
      <p:pic>
        <p:nvPicPr>
          <p:cNvPr id="6" name="Picture 5"/>
          <p:cNvPicPr>
            <a:picLocks noChangeAspect="1"/>
          </p:cNvPicPr>
          <p:nvPr/>
        </p:nvPicPr>
        <p:blipFill>
          <a:blip r:embed="rId4" cstate="print"/>
          <a:stretch>
            <a:fillRect/>
          </a:stretch>
        </p:blipFill>
        <p:spPr>
          <a:xfrm>
            <a:off x="4442137" y="3683766"/>
            <a:ext cx="3780000" cy="3068300"/>
          </a:xfrm>
          <a:prstGeom prst="rect">
            <a:avLst/>
          </a:prstGeom>
        </p:spPr>
      </p:pic>
      <p:sp>
        <p:nvSpPr>
          <p:cNvPr id="7" name="Slide Number Placeholder 6"/>
          <p:cNvSpPr>
            <a:spLocks noGrp="1"/>
          </p:cNvSpPr>
          <p:nvPr>
            <p:ph type="sldNum" sz="quarter" idx="12"/>
          </p:nvPr>
        </p:nvSpPr>
        <p:spPr/>
        <p:txBody>
          <a:bodyPr/>
          <a:lstStyle/>
          <a:p>
            <a:fld id="{8AC7B609-6235-4DF7-8376-3B4225D7EDEF}" type="slidenum">
              <a:rPr lang="en-US" smtClean="0"/>
              <a:pPr/>
              <a:t>17</a:t>
            </a:fld>
            <a:endParaRPr lang="en-US"/>
          </a:p>
        </p:txBody>
      </p:sp>
    </p:spTree>
    <p:extLst>
      <p:ext uri="{BB962C8B-B14F-4D97-AF65-F5344CB8AC3E}">
        <p14:creationId xmlns:p14="http://schemas.microsoft.com/office/powerpoint/2010/main" val="364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cstate="print"/>
          <a:srcRect/>
          <a:stretch>
            <a:fillRect/>
          </a:stretch>
        </p:blipFill>
        <p:spPr bwMode="auto">
          <a:xfrm>
            <a:off x="376442" y="808893"/>
            <a:ext cx="11034543" cy="2097320"/>
          </a:xfrm>
          <a:prstGeom prst="rect">
            <a:avLst/>
          </a:prstGeom>
          <a:noFill/>
          <a:ln w="9525">
            <a:noFill/>
            <a:miter lim="800000"/>
            <a:headEnd/>
            <a:tailEnd/>
          </a:ln>
        </p:spPr>
      </p:pic>
      <p:pic>
        <p:nvPicPr>
          <p:cNvPr id="245763" name="Picture 3"/>
          <p:cNvPicPr>
            <a:picLocks noChangeAspect="1" noChangeArrowheads="1"/>
          </p:cNvPicPr>
          <p:nvPr/>
        </p:nvPicPr>
        <p:blipFill>
          <a:blip r:embed="rId3" cstate="print"/>
          <a:srcRect/>
          <a:stretch>
            <a:fillRect/>
          </a:stretch>
        </p:blipFill>
        <p:spPr bwMode="auto">
          <a:xfrm>
            <a:off x="31578" y="3063625"/>
            <a:ext cx="11964593" cy="174222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AC7B609-6235-4DF7-8376-3B4225D7EDEF}" type="slidenum">
              <a:rPr lang="en-US" smtClean="0"/>
              <a:pPr/>
              <a:t>170</a:t>
            </a:fld>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cstate="print"/>
          <a:srcRect/>
          <a:stretch>
            <a:fillRect/>
          </a:stretch>
        </p:blipFill>
        <p:spPr bwMode="auto">
          <a:xfrm>
            <a:off x="712018" y="984738"/>
            <a:ext cx="10303159" cy="467750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171</a:t>
            </a:fld>
            <a:endParaRPr lang="en-US"/>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2" cstate="print"/>
          <a:srcRect/>
          <a:stretch>
            <a:fillRect/>
          </a:stretch>
        </p:blipFill>
        <p:spPr bwMode="auto">
          <a:xfrm>
            <a:off x="93784" y="867508"/>
            <a:ext cx="11796333" cy="422030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172</a:t>
            </a:fld>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2" cstate="print"/>
          <a:srcRect/>
          <a:stretch>
            <a:fillRect/>
          </a:stretch>
        </p:blipFill>
        <p:spPr bwMode="auto">
          <a:xfrm>
            <a:off x="272856" y="269632"/>
            <a:ext cx="7802514" cy="544146"/>
          </a:xfrm>
          <a:prstGeom prst="rect">
            <a:avLst/>
          </a:prstGeom>
          <a:noFill/>
          <a:ln w="9525">
            <a:noFill/>
            <a:miter lim="800000"/>
            <a:headEnd/>
            <a:tailEnd/>
          </a:ln>
        </p:spPr>
      </p:pic>
      <p:pic>
        <p:nvPicPr>
          <p:cNvPr id="248835" name="Picture 3"/>
          <p:cNvPicPr>
            <a:picLocks noChangeAspect="1" noChangeArrowheads="1"/>
          </p:cNvPicPr>
          <p:nvPr/>
        </p:nvPicPr>
        <p:blipFill>
          <a:blip r:embed="rId3" cstate="print"/>
          <a:srcRect/>
          <a:stretch>
            <a:fillRect/>
          </a:stretch>
        </p:blipFill>
        <p:spPr bwMode="auto">
          <a:xfrm>
            <a:off x="254557" y="750277"/>
            <a:ext cx="11193396" cy="3928086"/>
          </a:xfrm>
          <a:prstGeom prst="rect">
            <a:avLst/>
          </a:prstGeom>
          <a:noFill/>
          <a:ln w="9525">
            <a:noFill/>
            <a:miter lim="800000"/>
            <a:headEnd/>
            <a:tailEnd/>
          </a:ln>
        </p:spPr>
      </p:pic>
      <p:pic>
        <p:nvPicPr>
          <p:cNvPr id="248836" name="Picture 4"/>
          <p:cNvPicPr>
            <a:picLocks noChangeAspect="1" noChangeArrowheads="1"/>
          </p:cNvPicPr>
          <p:nvPr/>
        </p:nvPicPr>
        <p:blipFill>
          <a:blip r:embed="rId4" cstate="print"/>
          <a:srcRect/>
          <a:stretch>
            <a:fillRect/>
          </a:stretch>
        </p:blipFill>
        <p:spPr bwMode="auto">
          <a:xfrm>
            <a:off x="218299" y="4644536"/>
            <a:ext cx="7483641" cy="396387"/>
          </a:xfrm>
          <a:prstGeom prst="rect">
            <a:avLst/>
          </a:prstGeom>
          <a:noFill/>
          <a:ln w="9525">
            <a:noFill/>
            <a:miter lim="800000"/>
            <a:headEnd/>
            <a:tailEnd/>
          </a:ln>
        </p:spPr>
      </p:pic>
      <p:pic>
        <p:nvPicPr>
          <p:cNvPr id="248837" name="Picture 5"/>
          <p:cNvPicPr>
            <a:picLocks noChangeAspect="1" noChangeArrowheads="1"/>
          </p:cNvPicPr>
          <p:nvPr/>
        </p:nvPicPr>
        <p:blipFill>
          <a:blip r:embed="rId5" cstate="print"/>
          <a:srcRect/>
          <a:stretch>
            <a:fillRect/>
          </a:stretch>
        </p:blipFill>
        <p:spPr bwMode="auto">
          <a:xfrm>
            <a:off x="3012995" y="5068643"/>
            <a:ext cx="4592230" cy="144938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AC7B609-6235-4DF7-8376-3B4225D7EDEF}" type="slidenum">
              <a:rPr lang="en-US" smtClean="0"/>
              <a:pPr/>
              <a:t>173</a:t>
            </a:fld>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cstate="print"/>
          <a:srcRect/>
          <a:stretch>
            <a:fillRect/>
          </a:stretch>
        </p:blipFill>
        <p:spPr bwMode="auto">
          <a:xfrm>
            <a:off x="2006059" y="433754"/>
            <a:ext cx="6568274" cy="1178048"/>
          </a:xfrm>
          <a:prstGeom prst="rect">
            <a:avLst/>
          </a:prstGeom>
          <a:noFill/>
          <a:ln w="9525">
            <a:noFill/>
            <a:miter lim="800000"/>
            <a:headEnd/>
            <a:tailEnd/>
          </a:ln>
        </p:spPr>
      </p:pic>
      <p:pic>
        <p:nvPicPr>
          <p:cNvPr id="249859" name="Picture 3"/>
          <p:cNvPicPr>
            <a:picLocks noChangeAspect="1" noChangeArrowheads="1"/>
          </p:cNvPicPr>
          <p:nvPr/>
        </p:nvPicPr>
        <p:blipFill>
          <a:blip r:embed="rId3" cstate="print"/>
          <a:srcRect/>
          <a:stretch>
            <a:fillRect/>
          </a:stretch>
        </p:blipFill>
        <p:spPr bwMode="auto">
          <a:xfrm>
            <a:off x="1868502" y="1781908"/>
            <a:ext cx="6372952" cy="2075717"/>
          </a:xfrm>
          <a:prstGeom prst="rect">
            <a:avLst/>
          </a:prstGeom>
          <a:noFill/>
          <a:ln w="9525">
            <a:noFill/>
            <a:miter lim="800000"/>
            <a:headEnd/>
            <a:tailEnd/>
          </a:ln>
        </p:spPr>
      </p:pic>
      <p:pic>
        <p:nvPicPr>
          <p:cNvPr id="249860" name="Picture 4"/>
          <p:cNvPicPr>
            <a:picLocks noChangeAspect="1" noChangeArrowheads="1"/>
          </p:cNvPicPr>
          <p:nvPr/>
        </p:nvPicPr>
        <p:blipFill>
          <a:blip r:embed="rId4" cstate="print"/>
          <a:srcRect/>
          <a:stretch>
            <a:fillRect/>
          </a:stretch>
        </p:blipFill>
        <p:spPr bwMode="auto">
          <a:xfrm>
            <a:off x="1598622" y="4179758"/>
            <a:ext cx="8580550" cy="205801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AC7B609-6235-4DF7-8376-3B4225D7EDEF}" type="slidenum">
              <a:rPr lang="en-US" smtClean="0"/>
              <a:pPr/>
              <a:t>174</a:t>
            </a:fld>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116418" y="213209"/>
            <a:ext cx="9377918" cy="977417"/>
            <a:chOff x="758418" y="508528"/>
            <a:chExt cx="9772257" cy="1022065"/>
          </a:xfrm>
        </p:grpSpPr>
        <p:pic>
          <p:nvPicPr>
            <p:cNvPr id="250882" name="Picture 2"/>
            <p:cNvPicPr>
              <a:picLocks noChangeAspect="1" noChangeArrowheads="1"/>
            </p:cNvPicPr>
            <p:nvPr/>
          </p:nvPicPr>
          <p:blipFill>
            <a:blip r:embed="rId2" cstate="print"/>
            <a:srcRect/>
            <a:stretch>
              <a:fillRect/>
            </a:stretch>
          </p:blipFill>
          <p:spPr bwMode="auto">
            <a:xfrm>
              <a:off x="758418" y="597876"/>
              <a:ext cx="2635047" cy="836002"/>
            </a:xfrm>
            <a:prstGeom prst="rect">
              <a:avLst/>
            </a:prstGeom>
            <a:noFill/>
            <a:ln w="9525">
              <a:noFill/>
              <a:miter lim="800000"/>
              <a:headEnd/>
              <a:tailEnd/>
            </a:ln>
          </p:spPr>
        </p:pic>
        <p:pic>
          <p:nvPicPr>
            <p:cNvPr id="250883" name="Picture 3"/>
            <p:cNvPicPr>
              <a:picLocks noChangeAspect="1" noChangeArrowheads="1"/>
            </p:cNvPicPr>
            <p:nvPr/>
          </p:nvPicPr>
          <p:blipFill>
            <a:blip r:embed="rId3" cstate="print"/>
            <a:srcRect/>
            <a:stretch>
              <a:fillRect/>
            </a:stretch>
          </p:blipFill>
          <p:spPr bwMode="auto">
            <a:xfrm>
              <a:off x="5323010" y="508528"/>
              <a:ext cx="5207665" cy="1022065"/>
            </a:xfrm>
            <a:prstGeom prst="rect">
              <a:avLst/>
            </a:prstGeom>
            <a:noFill/>
            <a:ln w="9525">
              <a:noFill/>
              <a:miter lim="800000"/>
              <a:headEnd/>
              <a:tailEnd/>
            </a:ln>
          </p:spPr>
        </p:pic>
      </p:grpSp>
      <p:pic>
        <p:nvPicPr>
          <p:cNvPr id="250884" name="Picture 4"/>
          <p:cNvPicPr>
            <a:picLocks noChangeAspect="1" noChangeArrowheads="1"/>
          </p:cNvPicPr>
          <p:nvPr/>
        </p:nvPicPr>
        <p:blipFill>
          <a:blip r:embed="rId4" cstate="print"/>
          <a:srcRect/>
          <a:stretch>
            <a:fillRect/>
          </a:stretch>
        </p:blipFill>
        <p:spPr bwMode="auto">
          <a:xfrm>
            <a:off x="1281781" y="1281830"/>
            <a:ext cx="9889410" cy="343144"/>
          </a:xfrm>
          <a:prstGeom prst="rect">
            <a:avLst/>
          </a:prstGeom>
          <a:noFill/>
          <a:ln w="9525">
            <a:noFill/>
            <a:miter lim="800000"/>
            <a:headEnd/>
            <a:tailEnd/>
          </a:ln>
        </p:spPr>
      </p:pic>
      <p:sp>
        <p:nvSpPr>
          <p:cNvPr id="5" name="Rectangle 4"/>
          <p:cNvSpPr/>
          <p:nvPr/>
        </p:nvSpPr>
        <p:spPr>
          <a:xfrm>
            <a:off x="234462" y="1845445"/>
            <a:ext cx="11676183" cy="1569660"/>
          </a:xfrm>
          <a:prstGeom prst="rect">
            <a:avLst/>
          </a:prstGeom>
        </p:spPr>
        <p:txBody>
          <a:bodyPr wrap="square">
            <a:spAutoFit/>
          </a:bodyPr>
          <a:lstStyle/>
          <a:p>
            <a:r>
              <a:rPr lang="en-US" sz="2400" dirty="0">
                <a:latin typeface="Times New Roman" pitchFamily="18" charset="0"/>
                <a:cs typeface="Times New Roman" pitchFamily="18" charset="0"/>
              </a:rPr>
              <a:t>Notice that the shorter the wave train of  (the smaller the lifetime), the wider is the central maximum. This means that the harmonic waves making important contributions  to the actual wave train span a greater frequency interval. We take the half-width of  the central maximum, or 2</a:t>
            </a:r>
            <a:r>
              <a:rPr lang="el-GR" sz="2400" i="1" dirty="0">
                <a:latin typeface="Times New Roman"/>
                <a:cs typeface="Times New Roman"/>
              </a:rPr>
              <a:t>π</a:t>
            </a:r>
            <a:r>
              <a:rPr lang="en-US" sz="2400" i="1" dirty="0">
                <a:latin typeface="Times New Roman"/>
                <a:cs typeface="Times New Roman"/>
              </a:rPr>
              <a:t>/</a:t>
            </a:r>
            <a:r>
              <a:rPr lang="el-GR" sz="2400" i="1" dirty="0">
                <a:latin typeface="Times New Roman"/>
                <a:cs typeface="Times New Roman"/>
              </a:rPr>
              <a:t>τ</a:t>
            </a:r>
            <a:r>
              <a:rPr lang="en-US" sz="2400" baseline="-25000" dirty="0">
                <a:latin typeface="Times New Roman"/>
                <a:cs typeface="Times New Roman"/>
              </a:rPr>
              <a:t>0</a:t>
            </a:r>
            <a:r>
              <a:rPr lang="en-US" sz="2400" dirty="0">
                <a:latin typeface="Times New Roman" pitchFamily="18" charset="0"/>
                <a:cs typeface="Times New Roman" pitchFamily="18" charset="0"/>
              </a:rPr>
              <a:t>, to indicate in a rough way the range of dominant frequencies required. </a:t>
            </a:r>
          </a:p>
        </p:txBody>
      </p:sp>
      <p:pic>
        <p:nvPicPr>
          <p:cNvPr id="250885" name="Picture 5"/>
          <p:cNvPicPr>
            <a:picLocks noChangeAspect="1" noChangeArrowheads="1"/>
          </p:cNvPicPr>
          <p:nvPr/>
        </p:nvPicPr>
        <p:blipFill>
          <a:blip r:embed="rId5" cstate="print"/>
          <a:srcRect/>
          <a:stretch>
            <a:fillRect/>
          </a:stretch>
        </p:blipFill>
        <p:spPr bwMode="auto">
          <a:xfrm>
            <a:off x="2666094" y="3401158"/>
            <a:ext cx="6677803" cy="3292719"/>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AC7B609-6235-4DF7-8376-3B4225D7EDEF}" type="slidenum">
              <a:rPr lang="en-US" smtClean="0"/>
              <a:pPr/>
              <a:t>175</a:t>
            </a:fld>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cstate="print"/>
          <a:srcRect/>
          <a:stretch>
            <a:fillRect/>
          </a:stretch>
        </p:blipFill>
        <p:spPr bwMode="auto">
          <a:xfrm>
            <a:off x="708065" y="1755764"/>
            <a:ext cx="10757498" cy="3565281"/>
          </a:xfrm>
          <a:prstGeom prst="rect">
            <a:avLst/>
          </a:prstGeom>
          <a:noFill/>
          <a:ln w="9525">
            <a:noFill/>
            <a:miter lim="800000"/>
            <a:headEnd/>
            <a:tailEnd/>
          </a:ln>
        </p:spPr>
      </p:pic>
      <p:sp>
        <p:nvSpPr>
          <p:cNvPr id="3" name="Rectangle 2"/>
          <p:cNvSpPr/>
          <p:nvPr/>
        </p:nvSpPr>
        <p:spPr>
          <a:xfrm>
            <a:off x="422031" y="495944"/>
            <a:ext cx="11383107" cy="830997"/>
          </a:xfrm>
          <a:prstGeom prst="rect">
            <a:avLst/>
          </a:prstGeom>
        </p:spPr>
        <p:txBody>
          <a:bodyPr wrap="square">
            <a:spAutoFit/>
          </a:bodyPr>
          <a:lstStyle/>
          <a:p>
            <a:r>
              <a:rPr lang="en-US" sz="2400" dirty="0">
                <a:latin typeface="Times New Roman" pitchFamily="18" charset="0"/>
                <a:cs typeface="Times New Roman" pitchFamily="18" charset="0"/>
              </a:rPr>
              <a:t>a measure of the frequency band centered around </a:t>
            </a:r>
            <a:r>
              <a:rPr lang="el-GR" sz="2400" i="1" dirty="0">
                <a:latin typeface="Times New Roman"/>
                <a:cs typeface="Times New Roman"/>
              </a:rPr>
              <a:t>ω</a:t>
            </a:r>
            <a:r>
              <a:rPr lang="en-US" sz="2400" baseline="-25000" dirty="0">
                <a:latin typeface="Times New Roman"/>
                <a:cs typeface="Times New Roman"/>
              </a:rPr>
              <a:t>0</a:t>
            </a:r>
            <a:r>
              <a:rPr lang="en-US" sz="2400" dirty="0">
                <a:latin typeface="Times New Roman" pitchFamily="18" charset="0"/>
                <a:cs typeface="Times New Roman" pitchFamily="18" charset="0"/>
              </a:rPr>
              <a:t> required to represent the harmonic wave train of frequency </a:t>
            </a:r>
            <a:r>
              <a:rPr lang="el-GR" sz="2400" i="1" dirty="0">
                <a:latin typeface="Times New Roman"/>
                <a:cs typeface="Times New Roman"/>
              </a:rPr>
              <a:t>ω</a:t>
            </a:r>
            <a:r>
              <a:rPr lang="en-US" sz="2400" baseline="-25000" dirty="0">
                <a:latin typeface="Times New Roman"/>
                <a:cs typeface="Times New Roman"/>
              </a:rPr>
              <a:t>0</a:t>
            </a:r>
            <a:r>
              <a:rPr lang="en-US" sz="2400" dirty="0">
                <a:latin typeface="Times New Roman" pitchFamily="18" charset="0"/>
                <a:cs typeface="Times New Roman" pitchFamily="18" charset="0"/>
              </a:rPr>
              <a:t> and  lifetime </a:t>
            </a:r>
            <a:r>
              <a:rPr lang="el-GR" sz="2400" i="1" dirty="0">
                <a:latin typeface="Times New Roman"/>
                <a:cs typeface="Times New Roman"/>
              </a:rPr>
              <a:t>τ</a:t>
            </a:r>
            <a:r>
              <a:rPr lang="en-US" sz="2400" baseline="-25000" dirty="0">
                <a:latin typeface="Times New Roman"/>
                <a:cs typeface="Times New Roman"/>
              </a:rPr>
              <a:t>0</a:t>
            </a:r>
            <a:r>
              <a:rPr lang="en-US" sz="2400" dirty="0">
                <a:latin typeface="Times New Roman" pitchFamily="18" charset="0"/>
                <a:cs typeface="Times New Roman" pitchFamily="18" charset="0"/>
              </a:rPr>
              <a:t>, </a:t>
            </a:r>
          </a:p>
        </p:txBody>
      </p:sp>
      <p:sp>
        <p:nvSpPr>
          <p:cNvPr id="4" name="Slide Number Placeholder 3"/>
          <p:cNvSpPr>
            <a:spLocks noGrp="1"/>
          </p:cNvSpPr>
          <p:nvPr>
            <p:ph type="sldNum" sz="quarter" idx="12"/>
          </p:nvPr>
        </p:nvSpPr>
        <p:spPr/>
        <p:txBody>
          <a:bodyPr/>
          <a:lstStyle/>
          <a:p>
            <a:fld id="{8AC7B609-6235-4DF7-8376-3B4225D7EDEF}" type="slidenum">
              <a:rPr lang="en-US" smtClean="0"/>
              <a:pPr/>
              <a:t>176</a:t>
            </a:fld>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cstate="print"/>
          <a:srcRect/>
          <a:stretch>
            <a:fillRect/>
          </a:stretch>
        </p:blipFill>
        <p:spPr bwMode="auto">
          <a:xfrm>
            <a:off x="323315" y="422032"/>
            <a:ext cx="6991886" cy="455596"/>
          </a:xfrm>
          <a:prstGeom prst="rect">
            <a:avLst/>
          </a:prstGeom>
          <a:noFill/>
          <a:ln w="9525">
            <a:noFill/>
            <a:miter lim="800000"/>
            <a:headEnd/>
            <a:tailEnd/>
          </a:ln>
        </p:spPr>
      </p:pic>
      <p:pic>
        <p:nvPicPr>
          <p:cNvPr id="252931" name="Picture 3"/>
          <p:cNvPicPr>
            <a:picLocks noChangeAspect="1" noChangeArrowheads="1"/>
          </p:cNvPicPr>
          <p:nvPr/>
        </p:nvPicPr>
        <p:blipFill>
          <a:blip r:embed="rId3" cstate="print"/>
          <a:srcRect/>
          <a:stretch>
            <a:fillRect/>
          </a:stretch>
        </p:blipFill>
        <p:spPr bwMode="auto">
          <a:xfrm>
            <a:off x="1477108" y="952537"/>
            <a:ext cx="9854920" cy="530649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AC7B609-6235-4DF7-8376-3B4225D7EDEF}" type="slidenum">
              <a:rPr lang="en-US" smtClean="0"/>
              <a:pPr/>
              <a:t>177</a:t>
            </a:fld>
            <a:endParaRPr lang="en-US"/>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cstate="print"/>
          <a:srcRect/>
          <a:stretch>
            <a:fillRect/>
          </a:stretch>
        </p:blipFill>
        <p:spPr bwMode="auto">
          <a:xfrm>
            <a:off x="684707" y="397495"/>
            <a:ext cx="10825409" cy="60842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178</a:t>
            </a:fld>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140960" y="117230"/>
            <a:ext cx="9456702" cy="6682155"/>
            <a:chOff x="1140960" y="117230"/>
            <a:chExt cx="9456702" cy="6682155"/>
          </a:xfrm>
        </p:grpSpPr>
        <p:pic>
          <p:nvPicPr>
            <p:cNvPr id="254978" name="Picture 2"/>
            <p:cNvPicPr>
              <a:picLocks noChangeAspect="1" noChangeArrowheads="1"/>
            </p:cNvPicPr>
            <p:nvPr/>
          </p:nvPicPr>
          <p:blipFill>
            <a:blip r:embed="rId2" cstate="print"/>
            <a:srcRect b="4958"/>
            <a:stretch>
              <a:fillRect/>
            </a:stretch>
          </p:blipFill>
          <p:spPr bwMode="auto">
            <a:xfrm>
              <a:off x="1227256" y="117230"/>
              <a:ext cx="9370406" cy="6271847"/>
            </a:xfrm>
            <a:prstGeom prst="rect">
              <a:avLst/>
            </a:prstGeom>
            <a:noFill/>
            <a:ln w="9525">
              <a:noFill/>
              <a:miter lim="800000"/>
              <a:headEnd/>
              <a:tailEnd/>
            </a:ln>
          </p:spPr>
        </p:pic>
        <p:sp>
          <p:nvSpPr>
            <p:cNvPr id="3" name="TextBox 2"/>
            <p:cNvSpPr txBox="1"/>
            <p:nvPr/>
          </p:nvSpPr>
          <p:spPr>
            <a:xfrm>
              <a:off x="1140960" y="6219418"/>
              <a:ext cx="1958998" cy="579967"/>
            </a:xfrm>
            <a:prstGeom prst="rect">
              <a:avLst/>
            </a:prstGeom>
            <a:noFill/>
          </p:spPr>
          <p:txBody>
            <a:bodyPr wrap="non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around 11 km.</a:t>
              </a:r>
            </a:p>
          </p:txBody>
        </p:sp>
      </p:grpSp>
      <p:sp>
        <p:nvSpPr>
          <p:cNvPr id="5" name="Slide Number Placeholder 4"/>
          <p:cNvSpPr>
            <a:spLocks noGrp="1"/>
          </p:cNvSpPr>
          <p:nvPr>
            <p:ph type="sldNum" sz="quarter" idx="12"/>
          </p:nvPr>
        </p:nvSpPr>
        <p:spPr/>
        <p:txBody>
          <a:bodyPr/>
          <a:lstStyle/>
          <a:p>
            <a:fld id="{8AC7B609-6235-4DF7-8376-3B4225D7EDEF}" type="slidenum">
              <a:rPr lang="en-US" smtClean="0"/>
              <a:pPr/>
              <a:t>179</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510" y="2869178"/>
            <a:ext cx="12137748" cy="3999332"/>
            <a:chOff x="-10510" y="2827083"/>
            <a:chExt cx="12137748" cy="3999332"/>
          </a:xfrm>
        </p:grpSpPr>
        <p:pic>
          <p:nvPicPr>
            <p:cNvPr id="3" name="Picture 2"/>
            <p:cNvPicPr>
              <a:picLocks noChangeAspect="1"/>
            </p:cNvPicPr>
            <p:nvPr/>
          </p:nvPicPr>
          <p:blipFill>
            <a:blip r:embed="rId3" cstate="print"/>
            <a:stretch>
              <a:fillRect/>
            </a:stretch>
          </p:blipFill>
          <p:spPr>
            <a:xfrm>
              <a:off x="-10510" y="2911336"/>
              <a:ext cx="3780000" cy="3915079"/>
            </a:xfrm>
            <a:prstGeom prst="rect">
              <a:avLst/>
            </a:prstGeom>
          </p:spPr>
        </p:pic>
        <p:pic>
          <p:nvPicPr>
            <p:cNvPr id="7" name="Picture 6"/>
            <p:cNvPicPr>
              <a:picLocks noChangeAspect="1"/>
            </p:cNvPicPr>
            <p:nvPr/>
          </p:nvPicPr>
          <p:blipFill>
            <a:blip r:embed="rId4" cstate="print"/>
            <a:stretch>
              <a:fillRect/>
            </a:stretch>
          </p:blipFill>
          <p:spPr>
            <a:xfrm>
              <a:off x="3829466" y="2827083"/>
              <a:ext cx="3780000" cy="3945290"/>
            </a:xfrm>
            <a:prstGeom prst="rect">
              <a:avLst/>
            </a:prstGeom>
          </p:spPr>
        </p:pic>
        <p:pic>
          <p:nvPicPr>
            <p:cNvPr id="8" name="Picture 7"/>
            <p:cNvPicPr>
              <a:picLocks noChangeAspect="1"/>
            </p:cNvPicPr>
            <p:nvPr/>
          </p:nvPicPr>
          <p:blipFill>
            <a:blip r:embed="rId5" cstate="print"/>
            <a:stretch>
              <a:fillRect/>
            </a:stretch>
          </p:blipFill>
          <p:spPr>
            <a:xfrm>
              <a:off x="7447238" y="2902755"/>
              <a:ext cx="4680000" cy="3342412"/>
            </a:xfrm>
            <a:prstGeom prst="rect">
              <a:avLst/>
            </a:prstGeom>
          </p:spPr>
        </p:pic>
      </p:grpSp>
      <p:sp>
        <p:nvSpPr>
          <p:cNvPr id="6" name="TextBox 5"/>
          <p:cNvSpPr txBox="1"/>
          <p:nvPr/>
        </p:nvSpPr>
        <p:spPr>
          <a:xfrm>
            <a:off x="159658" y="1059548"/>
            <a:ext cx="11754594"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بازتابش کلی به این معنی کلی گفته می شود که تمام نور در سطح جداکننده دو محیط بازتابیده و هیچ مقدار آن وارد محیط دوم (با ضریب شکست کمتر) نمی شود. البته در وسایلی که برای استفاده از این خاصیت بکار می رود مقدار کمی اتلاف بخاطر جذب درون محیط و همینطور مقداری اتلاف در اثر بازتاب در سطوح ورودی و خروجی این وسایل رخ می دهد. </a:t>
            </a:r>
            <a:endParaRPr lang="en-US" sz="24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917575" y="160338"/>
            <a:ext cx="9878722" cy="889000"/>
            <a:chOff x="917575" y="160338"/>
            <a:chExt cx="9878722" cy="889000"/>
          </a:xfrm>
        </p:grpSpPr>
        <p:graphicFrame>
          <p:nvGraphicFramePr>
            <p:cNvPr id="5" name="Object 4"/>
            <p:cNvGraphicFramePr>
              <a:graphicFrameLocks noChangeAspect="1"/>
            </p:cNvGraphicFramePr>
            <p:nvPr>
              <p:extLst>
                <p:ext uri="{D42A27DB-BD31-4B8C-83A1-F6EECF244321}">
                  <p14:modId xmlns:p14="http://schemas.microsoft.com/office/powerpoint/2010/main" val="2396203591"/>
                </p:ext>
              </p:extLst>
            </p:nvPr>
          </p:nvGraphicFramePr>
          <p:xfrm>
            <a:off x="917575" y="160338"/>
            <a:ext cx="5803900" cy="889000"/>
          </p:xfrm>
          <a:graphic>
            <a:graphicData uri="http://schemas.openxmlformats.org/presentationml/2006/ole">
              <mc:AlternateContent xmlns:mc="http://schemas.openxmlformats.org/markup-compatibility/2006">
                <mc:Choice xmlns:v="urn:schemas-microsoft-com:vml" Requires="v">
                  <p:oleObj spid="_x0000_s12291" name="Equation" r:id="rId6" imgW="5803560" imgH="888840" progId="Equation.DSMT4">
                    <p:embed/>
                  </p:oleObj>
                </mc:Choice>
                <mc:Fallback>
                  <p:oleObj name="Equation" r:id="rId6" imgW="5803560" imgH="888840" progId="Equation.DSMT4">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75" y="160338"/>
                          <a:ext cx="5803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7303032" y="227844"/>
              <a:ext cx="3493265"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نور از شیشه وارد هوا شود</a:t>
              </a:r>
              <a:endParaRPr lang="en-US" sz="2400" dirty="0">
                <a:latin typeface="Times New Roman" panose="02020603050405020304" pitchFamily="18" charset="0"/>
                <a:cs typeface="Times New Roman" panose="02020603050405020304" pitchFamily="18" charset="0"/>
              </a:endParaRPr>
            </a:p>
          </p:txBody>
        </p:sp>
      </p:grpSp>
      <p:sp>
        <p:nvSpPr>
          <p:cNvPr id="11" name="Slide Number Placeholder 10"/>
          <p:cNvSpPr>
            <a:spLocks noGrp="1"/>
          </p:cNvSpPr>
          <p:nvPr>
            <p:ph type="sldNum" sz="quarter" idx="12"/>
          </p:nvPr>
        </p:nvSpPr>
        <p:spPr/>
        <p:txBody>
          <a:bodyPr/>
          <a:lstStyle/>
          <a:p>
            <a:fld id="{8AC7B609-6235-4DF7-8376-3B4225D7EDEF}" type="slidenum">
              <a:rPr lang="en-US" smtClean="0"/>
              <a:pPr/>
              <a:t>18</a:t>
            </a:fld>
            <a:endParaRPr lang="en-US"/>
          </a:p>
        </p:txBody>
      </p:sp>
    </p:spTree>
    <p:extLst>
      <p:ext uri="{BB962C8B-B14F-4D97-AF65-F5344CB8AC3E}">
        <p14:creationId xmlns:p14="http://schemas.microsoft.com/office/powerpoint/2010/main" val="315821053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2" cstate="print"/>
          <a:srcRect/>
          <a:stretch>
            <a:fillRect/>
          </a:stretch>
        </p:blipFill>
        <p:spPr bwMode="auto">
          <a:xfrm>
            <a:off x="277321" y="626568"/>
            <a:ext cx="11518531" cy="494189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180</a:t>
            </a:fld>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289283" y="126373"/>
            <a:ext cx="4300646" cy="443453"/>
          </a:xfrm>
          <a:prstGeom prst="rect">
            <a:avLst/>
          </a:prstGeom>
          <a:noFill/>
          <a:ln w="38100">
            <a:solidFill>
              <a:srgbClr val="FF0000"/>
            </a:solidFill>
            <a:miter lim="800000"/>
            <a:headEnd/>
            <a:tailEnd/>
          </a:ln>
        </p:spPr>
      </p:pic>
      <p:sp>
        <p:nvSpPr>
          <p:cNvPr id="3" name="Rectangle 2"/>
          <p:cNvSpPr/>
          <p:nvPr/>
        </p:nvSpPr>
        <p:spPr>
          <a:xfrm>
            <a:off x="212867" y="749351"/>
            <a:ext cx="11711354" cy="1938992"/>
          </a:xfrm>
          <a:prstGeom prst="rect">
            <a:avLst/>
          </a:prstGeom>
        </p:spPr>
        <p:txBody>
          <a:bodyPr wrap="square">
            <a:spAutoFit/>
          </a:bodyPr>
          <a:lstStyle/>
          <a:p>
            <a:pPr algn="just"/>
            <a:r>
              <a:rPr lang="en-US" sz="2400" dirty="0">
                <a:latin typeface="Times New Roman" pitchFamily="18" charset="0"/>
                <a:cs typeface="Times New Roman" pitchFamily="18" charset="0"/>
              </a:rPr>
              <a:t>For </a:t>
            </a:r>
            <a:r>
              <a:rPr lang="en-US" sz="2400" dirty="0" err="1">
                <a:latin typeface="Times New Roman" pitchFamily="18" charset="0"/>
                <a:cs typeface="Times New Roman" pitchFamily="18" charset="0"/>
              </a:rPr>
              <a:t>Fraunhofer</a:t>
            </a:r>
            <a:r>
              <a:rPr lang="en-US" sz="2400" dirty="0">
                <a:latin typeface="Times New Roman" pitchFamily="18" charset="0"/>
                <a:cs typeface="Times New Roman" pitchFamily="18" charset="0"/>
              </a:rPr>
              <a:t> diffraction, the source must be far enough away so that </a:t>
            </a:r>
            <a:r>
              <a:rPr lang="en-US" sz="2400">
                <a:latin typeface="Times New Roman" pitchFamily="18" charset="0"/>
                <a:cs typeface="Times New Roman" pitchFamily="18" charset="0"/>
              </a:rPr>
              <a:t>the wave fronts </a:t>
            </a:r>
            <a:r>
              <a:rPr lang="en-US" sz="2400" dirty="0">
                <a:latin typeface="Times New Roman" pitchFamily="18" charset="0"/>
                <a:cs typeface="Times New Roman" pitchFamily="18" charset="0"/>
              </a:rPr>
              <a:t>of light reaching the slit are essentially plane. Of course, this is easily accomplished in practice by placing the source in the focal plane of a positive lens. Similarly, we consider the observation screen to be effectively at infinity by using another lens on the other side of the slit, </a:t>
            </a:r>
          </a:p>
        </p:txBody>
      </p:sp>
      <p:pic>
        <p:nvPicPr>
          <p:cNvPr id="241667" name="Picture 3"/>
          <p:cNvPicPr>
            <a:picLocks noChangeAspect="1" noChangeArrowheads="1"/>
          </p:cNvPicPr>
          <p:nvPr/>
        </p:nvPicPr>
        <p:blipFill>
          <a:blip r:embed="rId3" cstate="print"/>
          <a:srcRect/>
          <a:stretch>
            <a:fillRect/>
          </a:stretch>
        </p:blipFill>
        <p:spPr bwMode="auto">
          <a:xfrm>
            <a:off x="2348847" y="2307246"/>
            <a:ext cx="6779639" cy="455075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AC7B609-6235-4DF7-8376-3B4225D7EDEF}" type="slidenum">
              <a:rPr lang="en-US" smtClean="0"/>
              <a:pPr/>
              <a:t>181</a:t>
            </a:fld>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cstate="print"/>
          <a:srcRect/>
          <a:stretch>
            <a:fillRect/>
          </a:stretch>
        </p:blipFill>
        <p:spPr bwMode="auto">
          <a:xfrm>
            <a:off x="62774" y="82854"/>
            <a:ext cx="12004906" cy="1841617"/>
          </a:xfrm>
          <a:prstGeom prst="rect">
            <a:avLst/>
          </a:prstGeom>
          <a:noFill/>
          <a:ln w="9525">
            <a:noFill/>
            <a:miter lim="800000"/>
            <a:headEnd/>
            <a:tailEnd/>
          </a:ln>
        </p:spPr>
      </p:pic>
      <p:pic>
        <p:nvPicPr>
          <p:cNvPr id="242691" name="Picture 3"/>
          <p:cNvPicPr>
            <a:picLocks noChangeAspect="1" noChangeArrowheads="1"/>
          </p:cNvPicPr>
          <p:nvPr/>
        </p:nvPicPr>
        <p:blipFill>
          <a:blip r:embed="rId3" cstate="print"/>
          <a:srcRect/>
          <a:stretch>
            <a:fillRect/>
          </a:stretch>
        </p:blipFill>
        <p:spPr bwMode="auto">
          <a:xfrm>
            <a:off x="4403758" y="2107532"/>
            <a:ext cx="3112583" cy="965142"/>
          </a:xfrm>
          <a:prstGeom prst="rect">
            <a:avLst/>
          </a:prstGeom>
          <a:noFill/>
          <a:ln w="9525">
            <a:noFill/>
            <a:miter lim="800000"/>
            <a:headEnd/>
            <a:tailEnd/>
          </a:ln>
        </p:spPr>
      </p:pic>
      <p:pic>
        <p:nvPicPr>
          <p:cNvPr id="242692" name="Picture 4"/>
          <p:cNvPicPr>
            <a:picLocks noChangeAspect="1" noChangeArrowheads="1"/>
          </p:cNvPicPr>
          <p:nvPr/>
        </p:nvPicPr>
        <p:blipFill>
          <a:blip r:embed="rId4" cstate="print"/>
          <a:srcRect/>
          <a:stretch>
            <a:fillRect/>
          </a:stretch>
        </p:blipFill>
        <p:spPr bwMode="auto">
          <a:xfrm>
            <a:off x="1464580" y="3218197"/>
            <a:ext cx="9219713" cy="439403"/>
          </a:xfrm>
          <a:prstGeom prst="rect">
            <a:avLst/>
          </a:prstGeom>
          <a:noFill/>
          <a:ln w="9525">
            <a:noFill/>
            <a:miter lim="800000"/>
            <a:headEnd/>
            <a:tailEnd/>
          </a:ln>
        </p:spPr>
      </p:pic>
      <p:sp>
        <p:nvSpPr>
          <p:cNvPr id="5" name="Rectangle 4"/>
          <p:cNvSpPr/>
          <p:nvPr/>
        </p:nvSpPr>
        <p:spPr>
          <a:xfrm>
            <a:off x="360948" y="3803124"/>
            <a:ext cx="11381873" cy="1200329"/>
          </a:xfrm>
          <a:prstGeom prst="rect">
            <a:avLst/>
          </a:prstGeom>
        </p:spPr>
        <p:txBody>
          <a:bodyPr wrap="square">
            <a:spAutoFit/>
          </a:bodyPr>
          <a:lstStyle/>
          <a:p>
            <a:r>
              <a:rPr lang="en-US" sz="2400" dirty="0">
                <a:latin typeface="Times New Roman" pitchFamily="18" charset="0"/>
                <a:cs typeface="Times New Roman" pitchFamily="18" charset="0"/>
              </a:rPr>
              <a:t>Let us set </a:t>
            </a:r>
            <a:r>
              <a:rPr lang="en-US" sz="2400" i="1" dirty="0">
                <a:latin typeface="Times New Roman" pitchFamily="18" charset="0"/>
                <a:cs typeface="Times New Roman" pitchFamily="18" charset="0"/>
              </a:rPr>
              <a:t>r </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r</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 for the wave from the interval </a:t>
            </a:r>
            <a:r>
              <a:rPr lang="en-US" sz="2400" i="1" dirty="0" err="1">
                <a:latin typeface="Times New Roman" pitchFamily="18" charset="0"/>
                <a:cs typeface="Times New Roman" pitchFamily="18" charset="0"/>
              </a:rPr>
              <a:t>ds</a:t>
            </a:r>
            <a:r>
              <a:rPr lang="en-US" sz="2400" dirty="0">
                <a:latin typeface="Times New Roman" pitchFamily="18" charset="0"/>
                <a:cs typeface="Times New Roman" pitchFamily="18" charset="0"/>
              </a:rPr>
              <a:t> at </a:t>
            </a:r>
            <a:r>
              <a:rPr lang="en-US" sz="2400" i="1" dirty="0">
                <a:latin typeface="Times New Roman" pitchFamily="18" charset="0"/>
                <a:cs typeface="Times New Roman" pitchFamily="18" charset="0"/>
              </a:rPr>
              <a:t>s</a:t>
            </a:r>
            <a:r>
              <a:rPr lang="en-US" sz="2400" dirty="0">
                <a:latin typeface="Times New Roman" pitchFamily="18" charset="0"/>
                <a:cs typeface="Times New Roman" pitchFamily="18" charset="0"/>
              </a:rPr>
              <a:t> = 0. Then for any other wave originating at the interval </a:t>
            </a:r>
            <a:r>
              <a:rPr lang="en-US" sz="2400" i="1" dirty="0" err="1">
                <a:latin typeface="Times New Roman" pitchFamily="18" charset="0"/>
                <a:cs typeface="Times New Roman" pitchFamily="18" charset="0"/>
              </a:rPr>
              <a:t>ds</a:t>
            </a:r>
            <a:r>
              <a:rPr lang="en-US" sz="2400" dirty="0">
                <a:latin typeface="Times New Roman" pitchFamily="18" charset="0"/>
                <a:cs typeface="Times New Roman" pitchFamily="18" charset="0"/>
              </a:rPr>
              <a:t> at height s, taking the difference in phase into account, the differential field at P is </a:t>
            </a:r>
          </a:p>
        </p:txBody>
      </p:sp>
      <p:pic>
        <p:nvPicPr>
          <p:cNvPr id="242693" name="Picture 5"/>
          <p:cNvPicPr>
            <a:picLocks noChangeAspect="1" noChangeArrowheads="1"/>
          </p:cNvPicPr>
          <p:nvPr/>
        </p:nvPicPr>
        <p:blipFill>
          <a:blip r:embed="rId5" cstate="print"/>
          <a:srcRect/>
          <a:stretch>
            <a:fillRect/>
          </a:stretch>
        </p:blipFill>
        <p:spPr bwMode="auto">
          <a:xfrm>
            <a:off x="4331368" y="5238698"/>
            <a:ext cx="3547358" cy="96042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AC7B609-6235-4DF7-8376-3B4225D7EDEF}" type="slidenum">
              <a:rPr lang="en-US" smtClean="0"/>
              <a:pPr/>
              <a:t>182</a:t>
            </a:fld>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srcRect/>
          <a:stretch>
            <a:fillRect/>
          </a:stretch>
        </p:blipFill>
        <p:spPr bwMode="auto">
          <a:xfrm>
            <a:off x="445477" y="266897"/>
            <a:ext cx="11500094" cy="2816028"/>
          </a:xfrm>
          <a:prstGeom prst="rect">
            <a:avLst/>
          </a:prstGeom>
          <a:noFill/>
          <a:ln w="9525">
            <a:noFill/>
            <a:miter lim="800000"/>
            <a:headEnd/>
            <a:tailEnd/>
          </a:ln>
        </p:spPr>
      </p:pic>
      <p:pic>
        <p:nvPicPr>
          <p:cNvPr id="243715" name="Picture 3"/>
          <p:cNvPicPr>
            <a:picLocks noChangeAspect="1" noChangeArrowheads="1"/>
          </p:cNvPicPr>
          <p:nvPr/>
        </p:nvPicPr>
        <p:blipFill>
          <a:blip r:embed="rId3" cstate="print"/>
          <a:srcRect/>
          <a:stretch>
            <a:fillRect/>
          </a:stretch>
        </p:blipFill>
        <p:spPr bwMode="auto">
          <a:xfrm>
            <a:off x="4457204" y="3179834"/>
            <a:ext cx="2262573" cy="548103"/>
          </a:xfrm>
          <a:prstGeom prst="rect">
            <a:avLst/>
          </a:prstGeom>
          <a:noFill/>
          <a:ln w="9525">
            <a:noFill/>
            <a:miter lim="800000"/>
            <a:headEnd/>
            <a:tailEnd/>
          </a:ln>
        </p:spPr>
      </p:pic>
      <p:pic>
        <p:nvPicPr>
          <p:cNvPr id="243716" name="Picture 4"/>
          <p:cNvPicPr>
            <a:picLocks noChangeAspect="1" noChangeArrowheads="1"/>
          </p:cNvPicPr>
          <p:nvPr/>
        </p:nvPicPr>
        <p:blipFill>
          <a:blip r:embed="rId4" cstate="print"/>
          <a:srcRect/>
          <a:stretch>
            <a:fillRect/>
          </a:stretch>
        </p:blipFill>
        <p:spPr bwMode="auto">
          <a:xfrm>
            <a:off x="257908" y="3962330"/>
            <a:ext cx="11571409" cy="262127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AC7B609-6235-4DF7-8376-3B4225D7EDEF}" type="slidenum">
              <a:rPr lang="en-US" smtClean="0"/>
              <a:pPr/>
              <a:t>183</a:t>
            </a:fld>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2" cstate="print"/>
          <a:srcRect/>
          <a:stretch>
            <a:fillRect/>
          </a:stretch>
        </p:blipFill>
        <p:spPr bwMode="auto">
          <a:xfrm>
            <a:off x="668215" y="174292"/>
            <a:ext cx="8996779" cy="1814146"/>
          </a:xfrm>
          <a:prstGeom prst="rect">
            <a:avLst/>
          </a:prstGeom>
          <a:noFill/>
          <a:ln w="9525">
            <a:noFill/>
            <a:miter lim="800000"/>
            <a:headEnd/>
            <a:tailEnd/>
          </a:ln>
        </p:spPr>
      </p:pic>
      <p:pic>
        <p:nvPicPr>
          <p:cNvPr id="244739" name="Picture 3"/>
          <p:cNvPicPr>
            <a:picLocks noChangeAspect="1" noChangeArrowheads="1"/>
          </p:cNvPicPr>
          <p:nvPr/>
        </p:nvPicPr>
        <p:blipFill>
          <a:blip r:embed="rId3" cstate="print"/>
          <a:srcRect/>
          <a:stretch>
            <a:fillRect/>
          </a:stretch>
        </p:blipFill>
        <p:spPr bwMode="auto">
          <a:xfrm>
            <a:off x="412262" y="2297725"/>
            <a:ext cx="7942508" cy="370376"/>
          </a:xfrm>
          <a:prstGeom prst="rect">
            <a:avLst/>
          </a:prstGeom>
          <a:noFill/>
          <a:ln w="9525">
            <a:noFill/>
            <a:miter lim="800000"/>
            <a:headEnd/>
            <a:tailEnd/>
          </a:ln>
        </p:spPr>
      </p:pic>
      <p:grpSp>
        <p:nvGrpSpPr>
          <p:cNvPr id="2" name="Group 8"/>
          <p:cNvGrpSpPr/>
          <p:nvPr/>
        </p:nvGrpSpPr>
        <p:grpSpPr>
          <a:xfrm>
            <a:off x="668216" y="2952017"/>
            <a:ext cx="10566766" cy="1148496"/>
            <a:chOff x="668216" y="2952017"/>
            <a:chExt cx="10566766" cy="1148496"/>
          </a:xfrm>
        </p:grpSpPr>
        <p:pic>
          <p:nvPicPr>
            <p:cNvPr id="244740" name="Picture 4"/>
            <p:cNvPicPr>
              <a:picLocks noChangeAspect="1" noChangeArrowheads="1"/>
            </p:cNvPicPr>
            <p:nvPr/>
          </p:nvPicPr>
          <p:blipFill>
            <a:blip r:embed="rId4" cstate="print"/>
            <a:srcRect/>
            <a:stretch>
              <a:fillRect/>
            </a:stretch>
          </p:blipFill>
          <p:spPr bwMode="auto">
            <a:xfrm>
              <a:off x="668216" y="2952017"/>
              <a:ext cx="3487249" cy="1148496"/>
            </a:xfrm>
            <a:prstGeom prst="rect">
              <a:avLst/>
            </a:prstGeom>
            <a:noFill/>
            <a:ln w="9525">
              <a:noFill/>
              <a:miter lim="800000"/>
              <a:headEnd/>
              <a:tailEnd/>
            </a:ln>
          </p:spPr>
        </p:pic>
        <p:pic>
          <p:nvPicPr>
            <p:cNvPr id="244741" name="Picture 5"/>
            <p:cNvPicPr>
              <a:picLocks noChangeAspect="1" noChangeArrowheads="1"/>
            </p:cNvPicPr>
            <p:nvPr/>
          </p:nvPicPr>
          <p:blipFill>
            <a:blip r:embed="rId5" cstate="print"/>
            <a:srcRect/>
            <a:stretch>
              <a:fillRect/>
            </a:stretch>
          </p:blipFill>
          <p:spPr bwMode="auto">
            <a:xfrm>
              <a:off x="5287108" y="2953971"/>
              <a:ext cx="5947874" cy="1009236"/>
            </a:xfrm>
            <a:prstGeom prst="rect">
              <a:avLst/>
            </a:prstGeom>
            <a:noFill/>
            <a:ln w="9525">
              <a:noFill/>
              <a:miter lim="800000"/>
              <a:headEnd/>
              <a:tailEnd/>
            </a:ln>
          </p:spPr>
        </p:pic>
        <p:sp>
          <p:nvSpPr>
            <p:cNvPr id="8" name="Right Arrow 7"/>
            <p:cNvSpPr/>
            <p:nvPr/>
          </p:nvSpPr>
          <p:spPr>
            <a:xfrm>
              <a:off x="4185139" y="3341076"/>
              <a:ext cx="890953" cy="199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0"/>
          <p:cNvGrpSpPr/>
          <p:nvPr/>
        </p:nvGrpSpPr>
        <p:grpSpPr>
          <a:xfrm>
            <a:off x="357798" y="4302369"/>
            <a:ext cx="10645949" cy="2157045"/>
            <a:chOff x="357798" y="4302369"/>
            <a:chExt cx="10645949" cy="2157045"/>
          </a:xfrm>
        </p:grpSpPr>
        <p:pic>
          <p:nvPicPr>
            <p:cNvPr id="244742" name="Picture 6"/>
            <p:cNvPicPr>
              <a:picLocks noChangeAspect="1" noChangeArrowheads="1"/>
            </p:cNvPicPr>
            <p:nvPr/>
          </p:nvPicPr>
          <p:blipFill>
            <a:blip r:embed="rId6" cstate="print"/>
            <a:srcRect/>
            <a:stretch>
              <a:fillRect/>
            </a:stretch>
          </p:blipFill>
          <p:spPr bwMode="auto">
            <a:xfrm>
              <a:off x="357798" y="4302369"/>
              <a:ext cx="6796177" cy="2028092"/>
            </a:xfrm>
            <a:prstGeom prst="rect">
              <a:avLst/>
            </a:prstGeom>
            <a:noFill/>
            <a:ln w="9525">
              <a:noFill/>
              <a:miter lim="800000"/>
              <a:headEnd/>
              <a:tailEnd/>
            </a:ln>
          </p:spPr>
        </p:pic>
        <p:pic>
          <p:nvPicPr>
            <p:cNvPr id="244743" name="Picture 7"/>
            <p:cNvPicPr>
              <a:picLocks noChangeAspect="1" noChangeArrowheads="1"/>
            </p:cNvPicPr>
            <p:nvPr/>
          </p:nvPicPr>
          <p:blipFill>
            <a:blip r:embed="rId7" cstate="print"/>
            <a:srcRect/>
            <a:stretch>
              <a:fillRect/>
            </a:stretch>
          </p:blipFill>
          <p:spPr bwMode="auto">
            <a:xfrm>
              <a:off x="7974419" y="5385959"/>
              <a:ext cx="3029328" cy="1073455"/>
            </a:xfrm>
            <a:prstGeom prst="rect">
              <a:avLst/>
            </a:prstGeom>
            <a:noFill/>
            <a:ln w="28575">
              <a:solidFill>
                <a:srgbClr val="FF0000"/>
              </a:solidFill>
              <a:miter lim="800000"/>
              <a:headEnd/>
              <a:tailEnd/>
            </a:ln>
          </p:spPr>
        </p:pic>
        <p:sp>
          <p:nvSpPr>
            <p:cNvPr id="10" name="Right Arrow 9"/>
            <p:cNvSpPr/>
            <p:nvPr/>
          </p:nvSpPr>
          <p:spPr>
            <a:xfrm>
              <a:off x="7033846" y="5756031"/>
              <a:ext cx="644769" cy="175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11"/>
          <p:cNvSpPr>
            <a:spLocks noGrp="1"/>
          </p:cNvSpPr>
          <p:nvPr>
            <p:ph type="sldNum" sz="quarter" idx="12"/>
          </p:nvPr>
        </p:nvSpPr>
        <p:spPr>
          <a:xfrm>
            <a:off x="11218333" y="6464865"/>
            <a:ext cx="973667" cy="274320"/>
          </a:xfrm>
        </p:spPr>
        <p:txBody>
          <a:bodyPr/>
          <a:lstStyle/>
          <a:p>
            <a:fld id="{8AC7B609-6235-4DF7-8376-3B4225D7EDEF}" type="slidenum">
              <a:rPr lang="en-US" smtClean="0"/>
              <a:pPr/>
              <a:t>184</a:t>
            </a:fld>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cstate="print"/>
          <a:srcRect/>
          <a:stretch>
            <a:fillRect/>
          </a:stretch>
        </p:blipFill>
        <p:spPr bwMode="auto">
          <a:xfrm>
            <a:off x="388675" y="303257"/>
            <a:ext cx="11582744" cy="1724835"/>
          </a:xfrm>
          <a:prstGeom prst="rect">
            <a:avLst/>
          </a:prstGeom>
          <a:noFill/>
          <a:ln w="9525">
            <a:noFill/>
            <a:miter lim="800000"/>
            <a:headEnd/>
            <a:tailEnd/>
          </a:ln>
        </p:spPr>
      </p:pic>
      <p:pic>
        <p:nvPicPr>
          <p:cNvPr id="245763" name="Picture 3"/>
          <p:cNvPicPr>
            <a:picLocks noChangeAspect="1" noChangeArrowheads="1"/>
          </p:cNvPicPr>
          <p:nvPr/>
        </p:nvPicPr>
        <p:blipFill>
          <a:blip r:embed="rId3" cstate="print"/>
          <a:srcRect/>
          <a:stretch>
            <a:fillRect/>
          </a:stretch>
        </p:blipFill>
        <p:spPr bwMode="auto">
          <a:xfrm>
            <a:off x="3934338" y="2145323"/>
            <a:ext cx="4352780" cy="1155823"/>
          </a:xfrm>
          <a:prstGeom prst="rect">
            <a:avLst/>
          </a:prstGeom>
          <a:noFill/>
          <a:ln w="9525">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1558382" y="3331794"/>
            <a:ext cx="9066851" cy="1978759"/>
          </a:xfrm>
          <a:prstGeom prst="rect">
            <a:avLst/>
          </a:prstGeom>
          <a:noFill/>
          <a:ln w="9525">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5427785" y="5768916"/>
            <a:ext cx="2429676" cy="53207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AC7B609-6235-4DF7-8376-3B4225D7EDEF}" type="slidenum">
              <a:rPr lang="en-US" smtClean="0"/>
              <a:pPr/>
              <a:t>185</a:t>
            </a:fld>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cstate="print"/>
          <a:srcRect/>
          <a:stretch>
            <a:fillRect/>
          </a:stretch>
        </p:blipFill>
        <p:spPr bwMode="auto">
          <a:xfrm>
            <a:off x="164123" y="214100"/>
            <a:ext cx="11638033" cy="910907"/>
          </a:xfrm>
          <a:prstGeom prst="rect">
            <a:avLst/>
          </a:prstGeom>
          <a:noFill/>
          <a:ln w="9525">
            <a:noFill/>
            <a:miter lim="800000"/>
            <a:headEnd/>
            <a:tailEnd/>
          </a:ln>
        </p:spPr>
      </p:pic>
      <p:pic>
        <p:nvPicPr>
          <p:cNvPr id="246787" name="Picture 3"/>
          <p:cNvPicPr>
            <a:picLocks noChangeAspect="1" noChangeArrowheads="1"/>
          </p:cNvPicPr>
          <p:nvPr/>
        </p:nvPicPr>
        <p:blipFill>
          <a:blip r:embed="rId3" cstate="print"/>
          <a:srcRect/>
          <a:stretch>
            <a:fillRect/>
          </a:stretch>
        </p:blipFill>
        <p:spPr bwMode="auto">
          <a:xfrm>
            <a:off x="5231302" y="999460"/>
            <a:ext cx="1912259" cy="1033274"/>
          </a:xfrm>
          <a:prstGeom prst="rect">
            <a:avLst/>
          </a:prstGeom>
          <a:noFill/>
          <a:ln w="9525">
            <a:noFill/>
            <a:miter lim="800000"/>
            <a:headEnd/>
            <a:tailEnd/>
          </a:ln>
        </p:spPr>
      </p:pic>
      <p:pic>
        <p:nvPicPr>
          <p:cNvPr id="246788" name="Picture 4"/>
          <p:cNvPicPr>
            <a:picLocks noChangeAspect="1" noChangeArrowheads="1"/>
          </p:cNvPicPr>
          <p:nvPr/>
        </p:nvPicPr>
        <p:blipFill>
          <a:blip r:embed="rId4" cstate="print"/>
          <a:srcRect/>
          <a:stretch>
            <a:fillRect/>
          </a:stretch>
        </p:blipFill>
        <p:spPr bwMode="auto">
          <a:xfrm>
            <a:off x="981474" y="1909648"/>
            <a:ext cx="10235798" cy="472684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AC7B609-6235-4DF7-8376-3B4225D7EDEF}" type="slidenum">
              <a:rPr lang="en-US" smtClean="0"/>
              <a:pPr/>
              <a:t>186</a:t>
            </a:fld>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2" cstate="print"/>
          <a:srcRect/>
          <a:stretch>
            <a:fillRect/>
          </a:stretch>
        </p:blipFill>
        <p:spPr bwMode="auto">
          <a:xfrm>
            <a:off x="187569" y="0"/>
            <a:ext cx="11539171" cy="2779593"/>
          </a:xfrm>
          <a:prstGeom prst="rect">
            <a:avLst/>
          </a:prstGeom>
          <a:noFill/>
          <a:ln w="9525">
            <a:noFill/>
            <a:miter lim="800000"/>
            <a:headEnd/>
            <a:tailEnd/>
          </a:ln>
        </p:spPr>
      </p:pic>
      <p:pic>
        <p:nvPicPr>
          <p:cNvPr id="247811" name="Picture 3"/>
          <p:cNvPicPr>
            <a:picLocks noChangeAspect="1" noChangeArrowheads="1"/>
          </p:cNvPicPr>
          <p:nvPr/>
        </p:nvPicPr>
        <p:blipFill>
          <a:blip r:embed="rId3" cstate="print"/>
          <a:srcRect/>
          <a:stretch>
            <a:fillRect/>
          </a:stretch>
        </p:blipFill>
        <p:spPr bwMode="auto">
          <a:xfrm>
            <a:off x="8795604" y="1969479"/>
            <a:ext cx="2376096" cy="540238"/>
          </a:xfrm>
          <a:prstGeom prst="rect">
            <a:avLst/>
          </a:prstGeom>
          <a:noFill/>
          <a:ln w="9525">
            <a:solidFill>
              <a:srgbClr val="FF0000"/>
            </a:solidFill>
            <a:miter lim="800000"/>
            <a:headEnd/>
            <a:tailEnd/>
          </a:ln>
        </p:spPr>
      </p:pic>
      <p:pic>
        <p:nvPicPr>
          <p:cNvPr id="247812" name="Picture 4"/>
          <p:cNvPicPr>
            <a:picLocks noChangeAspect="1" noChangeArrowheads="1"/>
          </p:cNvPicPr>
          <p:nvPr/>
        </p:nvPicPr>
        <p:blipFill>
          <a:blip r:embed="rId4" cstate="print"/>
          <a:srcRect/>
          <a:stretch>
            <a:fillRect/>
          </a:stretch>
        </p:blipFill>
        <p:spPr bwMode="auto">
          <a:xfrm>
            <a:off x="281355" y="3169280"/>
            <a:ext cx="11726374" cy="347550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AC7B609-6235-4DF7-8376-3B4225D7EDEF}" type="slidenum">
              <a:rPr lang="en-US" smtClean="0"/>
              <a:pPr/>
              <a:t>187</a:t>
            </a:fld>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2" cstate="print"/>
          <a:srcRect/>
          <a:stretch>
            <a:fillRect/>
          </a:stretch>
        </p:blipFill>
        <p:spPr bwMode="auto">
          <a:xfrm>
            <a:off x="468923" y="93784"/>
            <a:ext cx="9401908" cy="668477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188</a:t>
            </a:fld>
            <a:endParaRPr lang="en-US"/>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3" cstate="print"/>
          <a:srcRect/>
          <a:stretch>
            <a:fillRect/>
          </a:stretch>
        </p:blipFill>
        <p:spPr bwMode="auto">
          <a:xfrm>
            <a:off x="272541" y="48128"/>
            <a:ext cx="11713475" cy="3012831"/>
          </a:xfrm>
          <a:prstGeom prst="rect">
            <a:avLst/>
          </a:prstGeom>
          <a:noFill/>
          <a:ln w="9525">
            <a:noFill/>
            <a:miter lim="800000"/>
            <a:headEnd/>
            <a:tailEnd/>
          </a:ln>
        </p:spPr>
      </p:pic>
      <p:pic>
        <p:nvPicPr>
          <p:cNvPr id="250883" name="Picture 3"/>
          <p:cNvPicPr>
            <a:picLocks noChangeAspect="1" noChangeArrowheads="1"/>
          </p:cNvPicPr>
          <p:nvPr/>
        </p:nvPicPr>
        <p:blipFill>
          <a:blip r:embed="rId4" cstate="print"/>
          <a:srcRect/>
          <a:stretch>
            <a:fillRect/>
          </a:stretch>
        </p:blipFill>
        <p:spPr bwMode="auto">
          <a:xfrm>
            <a:off x="5909498" y="3440358"/>
            <a:ext cx="1670397" cy="929868"/>
          </a:xfrm>
          <a:prstGeom prst="rect">
            <a:avLst/>
          </a:prstGeom>
          <a:noFill/>
          <a:ln w="9525">
            <a:noFill/>
            <a:miter lim="800000"/>
            <a:headEnd/>
            <a:tailEnd/>
          </a:ln>
        </p:spPr>
      </p:pic>
      <p:grpSp>
        <p:nvGrpSpPr>
          <p:cNvPr id="2" name="Group 5"/>
          <p:cNvGrpSpPr/>
          <p:nvPr/>
        </p:nvGrpSpPr>
        <p:grpSpPr>
          <a:xfrm>
            <a:off x="2408238" y="4623521"/>
            <a:ext cx="5865986" cy="810492"/>
            <a:chOff x="2468396" y="4900247"/>
            <a:chExt cx="5865986" cy="810492"/>
          </a:xfrm>
        </p:grpSpPr>
        <p:graphicFrame>
          <p:nvGraphicFramePr>
            <p:cNvPr id="4" name="Object 3"/>
            <p:cNvGraphicFramePr>
              <a:graphicFrameLocks noChangeAspect="1"/>
            </p:cNvGraphicFramePr>
            <p:nvPr>
              <p:extLst>
                <p:ext uri="{D42A27DB-BD31-4B8C-83A1-F6EECF244321}">
                  <p14:modId xmlns:p14="http://schemas.microsoft.com/office/powerpoint/2010/main" val="4018212106"/>
                </p:ext>
              </p:extLst>
            </p:nvPr>
          </p:nvGraphicFramePr>
          <p:xfrm>
            <a:off x="2468396" y="4974139"/>
            <a:ext cx="1981200" cy="736600"/>
          </p:xfrm>
          <a:graphic>
            <a:graphicData uri="http://schemas.openxmlformats.org/presentationml/2006/ole">
              <mc:AlternateContent xmlns:mc="http://schemas.openxmlformats.org/markup-compatibility/2006">
                <mc:Choice xmlns:v="urn:schemas-microsoft-com:vml" Requires="v">
                  <p:oleObj spid="_x0000_s104451" name="Equation" r:id="rId5" imgW="1981080" imgH="736560" progId="Equation.DSMT4">
                    <p:embed/>
                  </p:oleObj>
                </mc:Choice>
                <mc:Fallback>
                  <p:oleObj name="Equation" r:id="rId5" imgW="1981080" imgH="736560" progId="Equation.DSMT4">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8396" y="4974139"/>
                          <a:ext cx="19812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4651964" y="4900247"/>
              <a:ext cx="3682418"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Diameter of the central peak</a:t>
              </a:r>
            </a:p>
          </p:txBody>
        </p:sp>
      </p:grpSp>
      <p:sp>
        <p:nvSpPr>
          <p:cNvPr id="7" name="TextBox 6"/>
          <p:cNvSpPr txBox="1"/>
          <p:nvPr/>
        </p:nvSpPr>
        <p:spPr>
          <a:xfrm>
            <a:off x="251580" y="5456783"/>
            <a:ext cx="11940420" cy="1200329"/>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rPr>
              <a:t>The beam diameter cannot be smaller than the limit applied by the relation above. This limit is called “diffraction limit”</a:t>
            </a:r>
          </a:p>
        </p:txBody>
      </p:sp>
      <p:sp>
        <p:nvSpPr>
          <p:cNvPr id="8" name="Slide Number Placeholder 7"/>
          <p:cNvSpPr>
            <a:spLocks noGrp="1"/>
          </p:cNvSpPr>
          <p:nvPr>
            <p:ph type="sldNum" sz="quarter" idx="12"/>
          </p:nvPr>
        </p:nvSpPr>
        <p:spPr/>
        <p:txBody>
          <a:bodyPr/>
          <a:lstStyle/>
          <a:p>
            <a:fld id="{8AC7B609-6235-4DF7-8376-3B4225D7EDEF}" type="slidenum">
              <a:rPr lang="en-US" smtClean="0"/>
              <a:pPr/>
              <a:t>189</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8685" y="122945"/>
            <a:ext cx="11754594"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مثلا از یک منشور شیشه ای قائم الزاویه متساوی الساقین برای تغییر مسیر پرتو نور به اندازه 90 یا 180 درجه و همینطور برای وارون کردن فضایی باریکه نوری می توان به صورتهای زیر از بازتابش کلی داخلی استفاده کرد. </a:t>
            </a:r>
            <a:endParaRPr lang="en-US" sz="2400" dirty="0">
              <a:latin typeface="Times New Roman" panose="02020603050405020304" pitchFamily="18" charset="0"/>
              <a:cs typeface="Times New Roman" panose="02020603050405020304" pitchFamily="18" charset="0"/>
            </a:endParaRPr>
          </a:p>
        </p:txBody>
      </p:sp>
      <p:grpSp>
        <p:nvGrpSpPr>
          <p:cNvPr id="37" name="Group 36"/>
          <p:cNvGrpSpPr/>
          <p:nvPr/>
        </p:nvGrpSpPr>
        <p:grpSpPr>
          <a:xfrm>
            <a:off x="5234838" y="1671604"/>
            <a:ext cx="6778476" cy="4505388"/>
            <a:chOff x="4919538" y="1671604"/>
            <a:chExt cx="6778476" cy="4505388"/>
          </a:xfrm>
        </p:grpSpPr>
        <p:grpSp>
          <p:nvGrpSpPr>
            <p:cNvPr id="35" name="Group 34"/>
            <p:cNvGrpSpPr/>
            <p:nvPr/>
          </p:nvGrpSpPr>
          <p:grpSpPr>
            <a:xfrm>
              <a:off x="4919538" y="2231702"/>
              <a:ext cx="6778476" cy="3945290"/>
              <a:chOff x="6385478" y="1709188"/>
              <a:chExt cx="6778476" cy="3945290"/>
            </a:xfrm>
          </p:grpSpPr>
          <p:pic>
            <p:nvPicPr>
              <p:cNvPr id="7" name="Picture 6"/>
              <p:cNvPicPr>
                <a:picLocks noChangeAspect="1"/>
              </p:cNvPicPr>
              <p:nvPr/>
            </p:nvPicPr>
            <p:blipFill>
              <a:blip r:embed="rId2" cstate="print"/>
              <a:srcRect r="5256"/>
              <a:stretch>
                <a:fillRect/>
              </a:stretch>
            </p:blipFill>
            <p:spPr>
              <a:xfrm>
                <a:off x="9582646" y="1709188"/>
                <a:ext cx="3581308" cy="3945290"/>
              </a:xfrm>
              <a:prstGeom prst="rect">
                <a:avLst/>
              </a:prstGeom>
            </p:spPr>
          </p:pic>
          <p:grpSp>
            <p:nvGrpSpPr>
              <p:cNvPr id="34" name="Group 33"/>
              <p:cNvGrpSpPr/>
              <p:nvPr/>
            </p:nvGrpSpPr>
            <p:grpSpPr>
              <a:xfrm>
                <a:off x="6385478" y="2425260"/>
                <a:ext cx="2635894" cy="2767465"/>
                <a:chOff x="5848448" y="2642968"/>
                <a:chExt cx="2635894" cy="2767465"/>
              </a:xfrm>
            </p:grpSpPr>
            <p:grpSp>
              <p:nvGrpSpPr>
                <p:cNvPr id="28" name="Group 27"/>
                <p:cNvGrpSpPr/>
                <p:nvPr/>
              </p:nvGrpSpPr>
              <p:grpSpPr>
                <a:xfrm>
                  <a:off x="5848448" y="2642968"/>
                  <a:ext cx="2635894" cy="2767465"/>
                  <a:chOff x="5443056" y="1581011"/>
                  <a:chExt cx="2635894" cy="2767465"/>
                </a:xfrm>
              </p:grpSpPr>
              <p:sp>
                <p:nvSpPr>
                  <p:cNvPr id="19" name="Right Triangle 18"/>
                  <p:cNvSpPr/>
                  <p:nvPr/>
                </p:nvSpPr>
                <p:spPr>
                  <a:xfrm rot="18900000" flipH="1">
                    <a:off x="5558950" y="1780449"/>
                    <a:ext cx="2520000" cy="25200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443056" y="1581011"/>
                    <a:ext cx="2581020" cy="2767465"/>
                    <a:chOff x="5443056" y="1581011"/>
                    <a:chExt cx="2581020" cy="2767465"/>
                  </a:xfrm>
                </p:grpSpPr>
                <p:cxnSp>
                  <p:nvCxnSpPr>
                    <p:cNvPr id="21" name="Straight Arrow Connector 20"/>
                    <p:cNvCxnSpPr/>
                    <p:nvPr/>
                  </p:nvCxnSpPr>
                  <p:spPr>
                    <a:xfrm>
                      <a:off x="5656836" y="2021579"/>
                      <a:ext cx="19202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6582511" y="3022679"/>
                      <a:ext cx="198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443056" y="4030484"/>
                      <a:ext cx="210312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124076" y="1581011"/>
                      <a:ext cx="900000" cy="90000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V="1">
                      <a:off x="6986198" y="3448476"/>
                      <a:ext cx="900000" cy="90000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3" name="Group 32"/>
                <p:cNvGrpSpPr/>
                <p:nvPr/>
              </p:nvGrpSpPr>
              <p:grpSpPr>
                <a:xfrm>
                  <a:off x="7116781" y="2949461"/>
                  <a:ext cx="950143" cy="2161446"/>
                  <a:chOff x="7116781" y="2949461"/>
                  <a:chExt cx="950143" cy="2161446"/>
                </a:xfrm>
              </p:grpSpPr>
              <p:sp>
                <p:nvSpPr>
                  <p:cNvPr id="29" name="TextBox 28"/>
                  <p:cNvSpPr txBox="1"/>
                  <p:nvPr/>
                </p:nvSpPr>
                <p:spPr>
                  <a:xfrm>
                    <a:off x="7142758" y="2949461"/>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7116781" y="4530940"/>
                    <a:ext cx="63190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7435021" y="4203094"/>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7415507" y="3323753"/>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grpSp>
          </p:grpSp>
        </p:grpSp>
        <p:sp>
          <p:nvSpPr>
            <p:cNvPr id="36" name="TextBox 35"/>
            <p:cNvSpPr txBox="1"/>
            <p:nvPr/>
          </p:nvSpPr>
          <p:spPr>
            <a:xfrm>
              <a:off x="5831746" y="1671604"/>
              <a:ext cx="4705135"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تغییر جهت 180 درجه ای و وارونگی فضایی</a:t>
              </a:r>
              <a:endParaRPr lang="en-US" sz="2400"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390387" y="1202935"/>
            <a:ext cx="3152339" cy="5574689"/>
            <a:chOff x="348346" y="1236011"/>
            <a:chExt cx="3152339" cy="5574689"/>
          </a:xfrm>
        </p:grpSpPr>
        <p:grpSp>
          <p:nvGrpSpPr>
            <p:cNvPr id="18" name="Group 17"/>
            <p:cNvGrpSpPr/>
            <p:nvPr/>
          </p:nvGrpSpPr>
          <p:grpSpPr>
            <a:xfrm>
              <a:off x="348346" y="1236011"/>
              <a:ext cx="3152339" cy="5574689"/>
              <a:chOff x="348346" y="1236011"/>
              <a:chExt cx="3152339" cy="5574689"/>
            </a:xfrm>
          </p:grpSpPr>
          <p:pic>
            <p:nvPicPr>
              <p:cNvPr id="3" name="Picture 2"/>
              <p:cNvPicPr>
                <a:picLocks noChangeAspect="1"/>
              </p:cNvPicPr>
              <p:nvPr/>
            </p:nvPicPr>
            <p:blipFill>
              <a:blip r:embed="rId3" cstate="print"/>
              <a:srcRect l="10170" t="15241" b="6016"/>
              <a:stretch>
                <a:fillRect/>
              </a:stretch>
            </p:blipFill>
            <p:spPr>
              <a:xfrm>
                <a:off x="525517" y="4109542"/>
                <a:ext cx="2975168" cy="2701158"/>
              </a:xfrm>
              <a:prstGeom prst="rect">
                <a:avLst/>
              </a:prstGeom>
            </p:spPr>
          </p:pic>
          <p:grpSp>
            <p:nvGrpSpPr>
              <p:cNvPr id="17" name="Group 16"/>
              <p:cNvGrpSpPr/>
              <p:nvPr/>
            </p:nvGrpSpPr>
            <p:grpSpPr>
              <a:xfrm>
                <a:off x="348346" y="1236011"/>
                <a:ext cx="2892777" cy="2259028"/>
                <a:chOff x="522514" y="1294073"/>
                <a:chExt cx="2892777" cy="2259028"/>
              </a:xfrm>
            </p:grpSpPr>
            <p:sp>
              <p:nvSpPr>
                <p:cNvPr id="2" name="Right Triangle 1"/>
                <p:cNvSpPr/>
                <p:nvPr/>
              </p:nvSpPr>
              <p:spPr>
                <a:xfrm>
                  <a:off x="1484891" y="1294073"/>
                  <a:ext cx="1930400" cy="1915886"/>
                </a:xfrm>
                <a:prstGeom prst="r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522514" y="2128051"/>
                  <a:ext cx="90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182913" y="2126339"/>
                  <a:ext cx="119017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609544" y="2833101"/>
                  <a:ext cx="144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596575" y="1582056"/>
                  <a:ext cx="1277257" cy="1277258"/>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41182" y="2464708"/>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462047" y="2006945"/>
                  <a:ext cx="63190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°45</a:t>
                  </a:r>
                  <a:endParaRPr lang="en-US" sz="2400" dirty="0">
                    <a:latin typeface="Times New Roman" panose="02020603050405020304" pitchFamily="18" charset="0"/>
                    <a:cs typeface="Times New Roman" panose="02020603050405020304" pitchFamily="18" charset="0"/>
                  </a:endParaRPr>
                </a:p>
              </p:txBody>
            </p:sp>
          </p:grpSp>
        </p:grpSp>
        <p:sp>
          <p:nvSpPr>
            <p:cNvPr id="38" name="TextBox 37"/>
            <p:cNvSpPr txBox="1"/>
            <p:nvPr/>
          </p:nvSpPr>
          <p:spPr>
            <a:xfrm>
              <a:off x="455448" y="3419514"/>
              <a:ext cx="2614819"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تغییر جهت 90 درجه ای</a:t>
              </a:r>
              <a:endParaRPr lang="en-US" sz="2400" dirty="0">
                <a:latin typeface="Times New Roman" panose="02020603050405020304" pitchFamily="18" charset="0"/>
                <a:cs typeface="Times New Roman" panose="02020603050405020304" pitchFamily="18" charset="0"/>
              </a:endParaRPr>
            </a:p>
          </p:txBody>
        </p:sp>
      </p:grpSp>
      <p:sp>
        <p:nvSpPr>
          <p:cNvPr id="40" name="Slide Number Placeholder 39"/>
          <p:cNvSpPr>
            <a:spLocks noGrp="1"/>
          </p:cNvSpPr>
          <p:nvPr>
            <p:ph type="sldNum" sz="quarter" idx="12"/>
          </p:nvPr>
        </p:nvSpPr>
        <p:spPr/>
        <p:txBody>
          <a:bodyPr/>
          <a:lstStyle/>
          <a:p>
            <a:fld id="{8AC7B609-6235-4DF7-8376-3B4225D7EDEF}" type="slidenum">
              <a:rPr lang="en-US" smtClean="0"/>
              <a:pPr/>
              <a:t>19</a:t>
            </a:fld>
            <a:endParaRPr lang="en-US"/>
          </a:p>
        </p:txBody>
      </p:sp>
    </p:spTree>
    <p:extLst>
      <p:ext uri="{BB962C8B-B14F-4D97-AF65-F5344CB8AC3E}">
        <p14:creationId xmlns:p14="http://schemas.microsoft.com/office/powerpoint/2010/main" val="31011687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cstate="print"/>
          <a:srcRect/>
          <a:stretch>
            <a:fillRect/>
          </a:stretch>
        </p:blipFill>
        <p:spPr bwMode="auto">
          <a:xfrm>
            <a:off x="376734" y="798576"/>
            <a:ext cx="11815266" cy="50257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7B609-6235-4DF7-8376-3B4225D7EDEF}" type="slidenum">
              <a:rPr lang="en-US" smtClean="0"/>
              <a:pPr/>
              <a:t>190</a:t>
            </a:fld>
            <a:endParaRPr 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383" y="617480"/>
            <a:ext cx="11480800" cy="2308324"/>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When a medium is placed in an applied external electric field, the electron cloud is deformed leading to create a dipole moment due to electric force arising from Coulomb law. </a:t>
            </a:r>
          </a:p>
          <a:p>
            <a:pPr algn="just">
              <a:lnSpc>
                <a:spcPct val="150000"/>
              </a:lnSpc>
            </a:pPr>
            <a:r>
              <a:rPr lang="en-US" sz="2400" dirty="0">
                <a:latin typeface="Times New Roman" pitchFamily="18" charset="0"/>
                <a:cs typeface="Times New Roman" pitchFamily="18" charset="0"/>
              </a:rPr>
              <a:t>The induced polarization can be written as a function of applied electric field using the Tylor expansion:</a:t>
            </a:r>
          </a:p>
        </p:txBody>
      </p:sp>
      <p:sp>
        <p:nvSpPr>
          <p:cNvPr id="7" name="Rectangle 6"/>
          <p:cNvSpPr/>
          <p:nvPr/>
        </p:nvSpPr>
        <p:spPr>
          <a:xfrm>
            <a:off x="4401125" y="2924499"/>
            <a:ext cx="4214615" cy="584775"/>
          </a:xfrm>
          <a:prstGeom prst="rect">
            <a:avLst/>
          </a:prstGeom>
          <a:solidFill>
            <a:srgbClr val="92D050"/>
          </a:solidFill>
          <a:effectLst>
            <a:glow rad="228600">
              <a:schemeClr val="accent5">
                <a:satMod val="175000"/>
                <a:alpha val="40000"/>
              </a:schemeClr>
            </a:glow>
          </a:effectLst>
        </p:spPr>
        <p:txBody>
          <a:bodyPr wrap="none">
            <a:spAutoFit/>
          </a:bodyPr>
          <a:lstStyle/>
          <a:p>
            <a:pPr marL="457200" indent="-457200"/>
            <a:r>
              <a:rPr lang="en-US" sz="3200" b="1" dirty="0">
                <a:solidFill>
                  <a:srgbClr val="FF0000"/>
                </a:solidFill>
              </a:rPr>
              <a:t>Nonlinear susceptibility</a:t>
            </a:r>
          </a:p>
        </p:txBody>
      </p:sp>
      <p:sp>
        <p:nvSpPr>
          <p:cNvPr id="8" name="TextBox 7"/>
          <p:cNvSpPr txBox="1"/>
          <p:nvPr/>
        </p:nvSpPr>
        <p:spPr>
          <a:xfrm>
            <a:off x="4021015" y="99552"/>
            <a:ext cx="3525549"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solidFill>
                  <a:srgbClr val="FF0000"/>
                </a:solidFill>
                <a:latin typeface="Times New Roman" pitchFamily="18" charset="0"/>
                <a:cs typeface="Times New Roman" pitchFamily="18" charset="0"/>
              </a:rPr>
              <a:t>Nonlinear Optics</a:t>
            </a:r>
          </a:p>
        </p:txBody>
      </p:sp>
      <p:sp>
        <p:nvSpPr>
          <p:cNvPr id="9" name="Slide Number Placeholder 8"/>
          <p:cNvSpPr>
            <a:spLocks noGrp="1"/>
          </p:cNvSpPr>
          <p:nvPr>
            <p:ph type="sldNum" sz="quarter" idx="12"/>
          </p:nvPr>
        </p:nvSpPr>
        <p:spPr/>
        <p:txBody>
          <a:bodyPr/>
          <a:lstStyle/>
          <a:p>
            <a:fld id="{8AC7B609-6235-4DF7-8376-3B4225D7EDEF}" type="slidenum">
              <a:rPr lang="en-US" smtClean="0"/>
              <a:pPr/>
              <a:t>191</a:t>
            </a:fld>
            <a:endParaRPr lang="en-US"/>
          </a:p>
        </p:txBody>
      </p:sp>
      <p:graphicFrame>
        <p:nvGraphicFramePr>
          <p:cNvPr id="10" name="Object 9">
            <a:extLst>
              <a:ext uri="{FF2B5EF4-FFF2-40B4-BE49-F238E27FC236}">
                <a16:creationId xmlns:a16="http://schemas.microsoft.com/office/drawing/2014/main" id="{E65FA1B7-3789-26C5-E4DA-B01FE28717E2}"/>
              </a:ext>
            </a:extLst>
          </p:cNvPr>
          <p:cNvGraphicFramePr>
            <a:graphicFrameLocks noChangeAspect="1"/>
          </p:cNvGraphicFramePr>
          <p:nvPr>
            <p:extLst>
              <p:ext uri="{D42A27DB-BD31-4B8C-83A1-F6EECF244321}">
                <p14:modId xmlns:p14="http://schemas.microsoft.com/office/powerpoint/2010/main" val="2989719925"/>
              </p:ext>
            </p:extLst>
          </p:nvPr>
        </p:nvGraphicFramePr>
        <p:xfrm>
          <a:off x="778097" y="6127751"/>
          <a:ext cx="3771900" cy="368300"/>
        </p:xfrm>
        <a:graphic>
          <a:graphicData uri="http://schemas.openxmlformats.org/presentationml/2006/ole">
            <mc:AlternateContent xmlns:mc="http://schemas.openxmlformats.org/markup-compatibility/2006">
              <mc:Choice xmlns:v="urn:schemas-microsoft-com:vml" Requires="v">
                <p:oleObj spid="_x0000_s105478" name="Equation" r:id="rId3" imgW="3771720" imgH="368280" progId="Equation.DSMT4">
                  <p:embed/>
                </p:oleObj>
              </mc:Choice>
              <mc:Fallback>
                <p:oleObj name="Equation" r:id="rId3" imgW="3771720" imgH="368280" progId="Equation.DSMT4">
                  <p:embed/>
                  <p:pic>
                    <p:nvPicPr>
                      <p:cNvPr id="0" name=""/>
                      <p:cNvPicPr/>
                      <p:nvPr/>
                    </p:nvPicPr>
                    <p:blipFill>
                      <a:blip r:embed="rId4"/>
                      <a:stretch>
                        <a:fillRect/>
                      </a:stretch>
                    </p:blipFill>
                    <p:spPr>
                      <a:xfrm>
                        <a:off x="778097" y="6127751"/>
                        <a:ext cx="3771900" cy="3683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690E87B-1501-0198-2008-6C4E267D727E}"/>
              </a:ext>
            </a:extLst>
          </p:cNvPr>
          <p:cNvGraphicFramePr>
            <a:graphicFrameLocks noChangeAspect="1"/>
          </p:cNvGraphicFramePr>
          <p:nvPr>
            <p:extLst>
              <p:ext uri="{D42A27DB-BD31-4B8C-83A1-F6EECF244321}">
                <p14:modId xmlns:p14="http://schemas.microsoft.com/office/powerpoint/2010/main" val="3210002813"/>
              </p:ext>
            </p:extLst>
          </p:nvPr>
        </p:nvGraphicFramePr>
        <p:xfrm>
          <a:off x="778097" y="5317646"/>
          <a:ext cx="4521200" cy="431800"/>
        </p:xfrm>
        <a:graphic>
          <a:graphicData uri="http://schemas.openxmlformats.org/presentationml/2006/ole">
            <mc:AlternateContent xmlns:mc="http://schemas.openxmlformats.org/markup-compatibility/2006">
              <mc:Choice xmlns:v="urn:schemas-microsoft-com:vml" Requires="v">
                <p:oleObj spid="_x0000_s105479" name="Equation" r:id="rId5" imgW="4520880" imgH="431640" progId="Equation.DSMT4">
                  <p:embed/>
                </p:oleObj>
              </mc:Choice>
              <mc:Fallback>
                <p:oleObj name="Equation" r:id="rId5" imgW="4520880" imgH="431640" progId="Equation.DSMT4">
                  <p:embed/>
                  <p:pic>
                    <p:nvPicPr>
                      <p:cNvPr id="0" name=""/>
                      <p:cNvPicPr/>
                      <p:nvPr/>
                    </p:nvPicPr>
                    <p:blipFill>
                      <a:blip r:embed="rId6"/>
                      <a:stretch>
                        <a:fillRect/>
                      </a:stretch>
                    </p:blipFill>
                    <p:spPr>
                      <a:xfrm>
                        <a:off x="778097" y="5317646"/>
                        <a:ext cx="4521200" cy="4318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1153CAC-C266-2C24-AC89-5763EA4BB226}"/>
              </a:ext>
            </a:extLst>
          </p:cNvPr>
          <p:cNvGraphicFramePr>
            <a:graphicFrameLocks noChangeAspect="1"/>
          </p:cNvGraphicFramePr>
          <p:nvPr>
            <p:extLst>
              <p:ext uri="{D42A27DB-BD31-4B8C-83A1-F6EECF244321}">
                <p14:modId xmlns:p14="http://schemas.microsoft.com/office/powerpoint/2010/main" val="3896688649"/>
              </p:ext>
            </p:extLst>
          </p:nvPr>
        </p:nvGraphicFramePr>
        <p:xfrm>
          <a:off x="396875" y="4114800"/>
          <a:ext cx="5715000" cy="825500"/>
        </p:xfrm>
        <a:graphic>
          <a:graphicData uri="http://schemas.openxmlformats.org/presentationml/2006/ole">
            <mc:AlternateContent xmlns:mc="http://schemas.openxmlformats.org/markup-compatibility/2006">
              <mc:Choice xmlns:v="urn:schemas-microsoft-com:vml" Requires="v">
                <p:oleObj spid="_x0000_s105480" name="Equation" r:id="rId7" imgW="5715000" imgH="825480" progId="Equation.DSMT4">
                  <p:embed/>
                </p:oleObj>
              </mc:Choice>
              <mc:Fallback>
                <p:oleObj name="Equation" r:id="rId7" imgW="5715000" imgH="825480" progId="Equation.DSMT4">
                  <p:embed/>
                  <p:pic>
                    <p:nvPicPr>
                      <p:cNvPr id="0" name=""/>
                      <p:cNvPicPr/>
                      <p:nvPr/>
                    </p:nvPicPr>
                    <p:blipFill>
                      <a:blip r:embed="rId8"/>
                      <a:stretch>
                        <a:fillRect/>
                      </a:stretch>
                    </p:blipFill>
                    <p:spPr>
                      <a:xfrm>
                        <a:off x="396875" y="4114800"/>
                        <a:ext cx="5715000" cy="8255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43AE35E-2945-2838-7EAC-C7F243EAD374}"/>
              </a:ext>
            </a:extLst>
          </p:cNvPr>
          <p:cNvGraphicFramePr>
            <a:graphicFrameLocks noChangeAspect="1"/>
          </p:cNvGraphicFramePr>
          <p:nvPr>
            <p:extLst>
              <p:ext uri="{D42A27DB-BD31-4B8C-83A1-F6EECF244321}">
                <p14:modId xmlns:p14="http://schemas.microsoft.com/office/powerpoint/2010/main" val="4115025057"/>
              </p:ext>
            </p:extLst>
          </p:nvPr>
        </p:nvGraphicFramePr>
        <p:xfrm>
          <a:off x="8424863" y="3798888"/>
          <a:ext cx="2222500" cy="2654300"/>
        </p:xfrm>
        <a:graphic>
          <a:graphicData uri="http://schemas.openxmlformats.org/presentationml/2006/ole">
            <mc:AlternateContent xmlns:mc="http://schemas.openxmlformats.org/markup-compatibility/2006">
              <mc:Choice xmlns:v="urn:schemas-microsoft-com:vml" Requires="v">
                <p:oleObj spid="_x0000_s105481" name="Equation" r:id="rId9" imgW="2222280" imgH="2654280" progId="Equation.DSMT4">
                  <p:embed/>
                </p:oleObj>
              </mc:Choice>
              <mc:Fallback>
                <p:oleObj name="Equation" r:id="rId9" imgW="2222280" imgH="2654280" progId="Equation.DSMT4">
                  <p:embed/>
                  <p:pic>
                    <p:nvPicPr>
                      <p:cNvPr id="0" name=""/>
                      <p:cNvPicPr/>
                      <p:nvPr/>
                    </p:nvPicPr>
                    <p:blipFill>
                      <a:blip r:embed="rId10"/>
                      <a:stretch>
                        <a:fillRect/>
                      </a:stretch>
                    </p:blipFill>
                    <p:spPr>
                      <a:xfrm>
                        <a:off x="8424863" y="3798888"/>
                        <a:ext cx="2222500" cy="2654300"/>
                      </a:xfrm>
                      <a:prstGeom prst="rect">
                        <a:avLst/>
                      </a:prstGeom>
                    </p:spPr>
                  </p:pic>
                </p:oleObj>
              </mc:Fallback>
            </mc:AlternateContent>
          </a:graphicData>
        </a:graphic>
      </p:graphicFrame>
    </p:spTree>
    <p:extLst>
      <p:ext uri="{BB962C8B-B14F-4D97-AF65-F5344CB8AC3E}">
        <p14:creationId xmlns:p14="http://schemas.microsoft.com/office/powerpoint/2010/main" val="21577672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3177" y="2902423"/>
            <a:ext cx="11887200" cy="964367"/>
          </a:xfrm>
          <a:prstGeom prst="rect">
            <a:avLst/>
          </a:prstGeom>
          <a:noFill/>
        </p:spPr>
        <p:txBody>
          <a:bodyPr wrap="square" rtlCol="0">
            <a:spAutoFit/>
          </a:bodyPr>
          <a:lstStyle/>
          <a:p>
            <a:pPr algn="just">
              <a:lnSpc>
                <a:spcPts val="3400"/>
              </a:lnSpc>
            </a:pPr>
            <a:r>
              <a:rPr lang="en-US" sz="2400" dirty="0">
                <a:latin typeface="Times New Roman" pitchFamily="18" charset="0"/>
                <a:cs typeface="Times New Roman" pitchFamily="18" charset="0"/>
              </a:rPr>
              <a:t>It means that the polarization is a linear function of the applied electric field. The area of optics in which this approximation is held is called </a:t>
            </a:r>
            <a:r>
              <a:rPr lang="en-US" sz="2400" b="1" dirty="0">
                <a:solidFill>
                  <a:srgbClr val="FF0000"/>
                </a:solidFill>
                <a:latin typeface="Times New Roman" pitchFamily="18" charset="0"/>
                <a:cs typeface="Times New Roman" pitchFamily="18" charset="0"/>
              </a:rPr>
              <a:t>linear optics.  </a:t>
            </a:r>
          </a:p>
        </p:txBody>
      </p:sp>
      <p:sp>
        <p:nvSpPr>
          <p:cNvPr id="6" name="TextBox 5"/>
          <p:cNvSpPr txBox="1"/>
          <p:nvPr/>
        </p:nvSpPr>
        <p:spPr>
          <a:xfrm>
            <a:off x="163177" y="4494759"/>
            <a:ext cx="11807155" cy="1400383"/>
          </a:xfrm>
          <a:prstGeom prst="rect">
            <a:avLst/>
          </a:prstGeom>
          <a:noFill/>
        </p:spPr>
        <p:txBody>
          <a:bodyPr wrap="square" rtlCol="0">
            <a:spAutoFit/>
          </a:bodyPr>
          <a:lstStyle/>
          <a:p>
            <a:pPr algn="just">
              <a:lnSpc>
                <a:spcPts val="3400"/>
              </a:lnSpc>
            </a:pPr>
            <a:r>
              <a:rPr lang="en-US" sz="2400" dirty="0">
                <a:latin typeface="Times New Roman" pitchFamily="18" charset="0"/>
                <a:cs typeface="Times New Roman" pitchFamily="18" charset="0"/>
              </a:rPr>
              <a:t>When a medium interact with high enough intense light the other terms in Tylor expansion of polarization versus electric field is no longer negligible and thus the polarization is a nonlinear function of applied electric field. This area of optics is called </a:t>
            </a:r>
            <a:r>
              <a:rPr lang="en-US" sz="2600" b="1" dirty="0">
                <a:solidFill>
                  <a:srgbClr val="FF0000"/>
                </a:solidFill>
                <a:latin typeface="Times New Roman" pitchFamily="18" charset="0"/>
                <a:cs typeface="Times New Roman" pitchFamily="18" charset="0"/>
              </a:rPr>
              <a:t>nonlinear optics</a:t>
            </a:r>
            <a:r>
              <a:rPr lang="en-US" sz="2400" dirty="0">
                <a:solidFill>
                  <a:srgbClr val="FF0000"/>
                </a:solidFill>
                <a:latin typeface="Times New Roman" pitchFamily="18" charset="0"/>
                <a:cs typeface="Times New Roman" pitchFamily="18" charset="0"/>
              </a:rPr>
              <a:t>. </a:t>
            </a:r>
          </a:p>
        </p:txBody>
      </p:sp>
      <p:grpSp>
        <p:nvGrpSpPr>
          <p:cNvPr id="4" name="Group 10"/>
          <p:cNvGrpSpPr/>
          <p:nvPr/>
        </p:nvGrpSpPr>
        <p:grpSpPr>
          <a:xfrm>
            <a:off x="196193" y="181302"/>
            <a:ext cx="11480800" cy="1836400"/>
            <a:chOff x="304800" y="76200"/>
            <a:chExt cx="8610600" cy="1836400"/>
          </a:xfrm>
        </p:grpSpPr>
        <p:grpSp>
          <p:nvGrpSpPr>
            <p:cNvPr id="7" name="Group 8"/>
            <p:cNvGrpSpPr/>
            <p:nvPr/>
          </p:nvGrpSpPr>
          <p:grpSpPr>
            <a:xfrm>
              <a:off x="304800" y="76200"/>
              <a:ext cx="8610600" cy="1836400"/>
              <a:chOff x="304800" y="76200"/>
              <a:chExt cx="8610600" cy="1836400"/>
            </a:xfrm>
          </p:grpSpPr>
          <p:sp>
            <p:nvSpPr>
              <p:cNvPr id="2" name="TextBox 1"/>
              <p:cNvSpPr txBox="1"/>
              <p:nvPr/>
            </p:nvSpPr>
            <p:spPr>
              <a:xfrm>
                <a:off x="304800" y="76200"/>
                <a:ext cx="8610600" cy="1836400"/>
              </a:xfrm>
              <a:prstGeom prst="rect">
                <a:avLst/>
              </a:prstGeom>
              <a:noFill/>
            </p:spPr>
            <p:txBody>
              <a:bodyPr wrap="square" rtlCol="0">
                <a:spAutoFit/>
              </a:bodyPr>
              <a:lstStyle/>
              <a:p>
                <a:pPr algn="just">
                  <a:lnSpc>
                    <a:spcPts val="3400"/>
                  </a:lnSpc>
                </a:pPr>
                <a:r>
                  <a:rPr lang="en-US" sz="2400" dirty="0">
                    <a:latin typeface="Times New Roman" pitchFamily="18" charset="0"/>
                    <a:cs typeface="Times New Roman" pitchFamily="18" charset="0"/>
                  </a:rPr>
                  <a:t>The second order </a:t>
                </a:r>
                <a:r>
                  <a:rPr lang="en-US" sz="2400" b="1" dirty="0">
                    <a:solidFill>
                      <a:srgbClr val="FF0000"/>
                    </a:solidFill>
                    <a:latin typeface="Times New Roman" pitchFamily="18" charset="0"/>
                    <a:cs typeface="Times New Roman" pitchFamily="18" charset="0"/>
                  </a:rPr>
                  <a:t>susceptibility </a:t>
                </a:r>
                <a:r>
                  <a:rPr lang="en-US" sz="2400" dirty="0">
                    <a:latin typeface="Times New Roman" pitchFamily="18" charset="0"/>
                    <a:cs typeface="Times New Roman" pitchFamily="18" charset="0"/>
                  </a:rPr>
                  <a:t>   </a:t>
                </a:r>
                <a:r>
                  <a:rPr lang="fa-IR" sz="2400" dirty="0">
                    <a:latin typeface="Times New Roman" pitchFamily="18" charset="0"/>
                    <a:cs typeface="Times New Roman" pitchFamily="18" charset="0"/>
                  </a:rPr>
                  <a:t>       </a:t>
                </a:r>
                <a:r>
                  <a:rPr lang="en-US" sz="2400" dirty="0">
                    <a:latin typeface="Times New Roman" pitchFamily="18" charset="0"/>
                    <a:cs typeface="Times New Roman" pitchFamily="18" charset="0"/>
                  </a:rPr>
                  <a:t>       is about 8 order of magnitude smaller than the first order        </a:t>
                </a:r>
                <a:r>
                  <a:rPr lang="fa-IR" sz="2400" dirty="0">
                    <a:latin typeface="Times New Roman" pitchFamily="18" charset="0"/>
                    <a:cs typeface="Times New Roman" pitchFamily="18" charset="0"/>
                  </a:rPr>
                  <a:t>      </a:t>
                </a:r>
                <a:r>
                  <a:rPr lang="en-US" sz="2400" dirty="0">
                    <a:latin typeface="Times New Roman" pitchFamily="18" charset="0"/>
                    <a:cs typeface="Times New Roman" pitchFamily="18" charset="0"/>
                  </a:rPr>
                  <a:t>. Thus, for common light sources where the light intensity is low the second and also other terms in polarization expansion is negligible with respect to the first term. Therefore: </a:t>
                </a:r>
              </a:p>
            </p:txBody>
          </p:sp>
          <p:graphicFrame>
            <p:nvGraphicFramePr>
              <p:cNvPr id="8" name="Object 7"/>
              <p:cNvGraphicFramePr>
                <a:graphicFrameLocks noChangeAspect="1"/>
              </p:cNvGraphicFramePr>
              <p:nvPr>
                <p:extLst>
                  <p:ext uri="{D42A27DB-BD31-4B8C-83A1-F6EECF244321}">
                    <p14:modId xmlns:p14="http://schemas.microsoft.com/office/powerpoint/2010/main" val="1495499918"/>
                  </p:ext>
                </p:extLst>
              </p:nvPr>
            </p:nvGraphicFramePr>
            <p:xfrm>
              <a:off x="3515744" y="100946"/>
              <a:ext cx="838200" cy="457200"/>
            </p:xfrm>
            <a:graphic>
              <a:graphicData uri="http://schemas.openxmlformats.org/presentationml/2006/ole">
                <mc:AlternateContent xmlns:mc="http://schemas.openxmlformats.org/markup-compatibility/2006">
                  <mc:Choice xmlns:v="urn:schemas-microsoft-com:vml" Requires="v">
                    <p:oleObj spid="_x0000_s106501" name="Equation" r:id="rId3" imgW="838200" imgH="457200" progId="Equation.DSMT4">
                      <p:embed/>
                    </p:oleObj>
                  </mc:Choice>
                  <mc:Fallback>
                    <p:oleObj name="Equation" r:id="rId3" imgW="838200" imgH="457200" progId="Equation.DSMT4">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744" y="100946"/>
                            <a:ext cx="838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0" name="Object 9"/>
            <p:cNvGraphicFramePr>
              <a:graphicFrameLocks noChangeAspect="1"/>
            </p:cNvGraphicFramePr>
            <p:nvPr>
              <p:extLst>
                <p:ext uri="{D42A27DB-BD31-4B8C-83A1-F6EECF244321}">
                  <p14:modId xmlns:p14="http://schemas.microsoft.com/office/powerpoint/2010/main" val="3953028599"/>
                </p:ext>
              </p:extLst>
            </p:nvPr>
          </p:nvGraphicFramePr>
          <p:xfrm>
            <a:off x="1441984" y="505046"/>
            <a:ext cx="800100" cy="457200"/>
          </p:xfrm>
          <a:graphic>
            <a:graphicData uri="http://schemas.openxmlformats.org/presentationml/2006/ole">
              <mc:AlternateContent xmlns:mc="http://schemas.openxmlformats.org/markup-compatibility/2006">
                <mc:Choice xmlns:v="urn:schemas-microsoft-com:vml" Requires="v">
                  <p:oleObj spid="_x0000_s106502" name="Equation" r:id="rId5" imgW="800100" imgH="457200" progId="Equation.DSMT4">
                    <p:embed/>
                  </p:oleObj>
                </mc:Choice>
                <mc:Fallback>
                  <p:oleObj name="Equation" r:id="rId5" imgW="800100" imgH="457200" progId="Equation.DSMT4">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1984" y="505046"/>
                          <a:ext cx="8001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Slide Number Placeholder 10"/>
          <p:cNvSpPr>
            <a:spLocks noGrp="1"/>
          </p:cNvSpPr>
          <p:nvPr>
            <p:ph type="sldNum" sz="quarter" idx="12"/>
          </p:nvPr>
        </p:nvSpPr>
        <p:spPr/>
        <p:txBody>
          <a:bodyPr/>
          <a:lstStyle/>
          <a:p>
            <a:fld id="{8AC7B609-6235-4DF7-8376-3B4225D7EDEF}" type="slidenum">
              <a:rPr lang="en-US" smtClean="0"/>
              <a:pPr/>
              <a:t>192</a:t>
            </a:fld>
            <a:endParaRPr lang="en-US"/>
          </a:p>
        </p:txBody>
      </p:sp>
      <p:graphicFrame>
        <p:nvGraphicFramePr>
          <p:cNvPr id="9" name="Object 8">
            <a:extLst>
              <a:ext uri="{FF2B5EF4-FFF2-40B4-BE49-F238E27FC236}">
                <a16:creationId xmlns:a16="http://schemas.microsoft.com/office/drawing/2014/main" id="{E35E0735-B641-C669-AE1F-6EED081B4146}"/>
              </a:ext>
            </a:extLst>
          </p:cNvPr>
          <p:cNvGraphicFramePr>
            <a:graphicFrameLocks noChangeAspect="1"/>
          </p:cNvGraphicFramePr>
          <p:nvPr>
            <p:extLst>
              <p:ext uri="{D42A27DB-BD31-4B8C-83A1-F6EECF244321}">
                <p14:modId xmlns:p14="http://schemas.microsoft.com/office/powerpoint/2010/main" val="3441801168"/>
              </p:ext>
            </p:extLst>
          </p:nvPr>
        </p:nvGraphicFramePr>
        <p:xfrm>
          <a:off x="4622800" y="2119044"/>
          <a:ext cx="1930400" cy="406400"/>
        </p:xfrm>
        <a:graphic>
          <a:graphicData uri="http://schemas.openxmlformats.org/presentationml/2006/ole">
            <mc:AlternateContent xmlns:mc="http://schemas.openxmlformats.org/markup-compatibility/2006">
              <mc:Choice xmlns:v="urn:schemas-microsoft-com:vml" Requires="v">
                <p:oleObj spid="_x0000_s106503" name="Equation" r:id="rId7" imgW="1930320" imgH="406080" progId="Equation.DSMT4">
                  <p:embed/>
                </p:oleObj>
              </mc:Choice>
              <mc:Fallback>
                <p:oleObj name="Equation" r:id="rId7" imgW="1930320" imgH="406080" progId="Equation.DSMT4">
                  <p:embed/>
                  <p:pic>
                    <p:nvPicPr>
                      <p:cNvPr id="0" name=""/>
                      <p:cNvPicPr/>
                      <p:nvPr/>
                    </p:nvPicPr>
                    <p:blipFill>
                      <a:blip r:embed="rId8"/>
                      <a:stretch>
                        <a:fillRect/>
                      </a:stretch>
                    </p:blipFill>
                    <p:spPr>
                      <a:xfrm>
                        <a:off x="4622800" y="2119044"/>
                        <a:ext cx="1930400" cy="406400"/>
                      </a:xfrm>
                      <a:prstGeom prst="rect">
                        <a:avLst/>
                      </a:prstGeom>
                    </p:spPr>
                  </p:pic>
                </p:oleObj>
              </mc:Fallback>
            </mc:AlternateContent>
          </a:graphicData>
        </a:graphic>
      </p:graphicFrame>
    </p:spTree>
    <p:extLst>
      <p:ext uri="{BB962C8B-B14F-4D97-AF65-F5344CB8AC3E}">
        <p14:creationId xmlns:p14="http://schemas.microsoft.com/office/powerpoint/2010/main" val="203335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912204"/>
            <a:ext cx="11277600" cy="830997"/>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The net force applied to the electron in an oscillating external electric field considering a  damp factor is:</a:t>
            </a:r>
          </a:p>
        </p:txBody>
      </p:sp>
      <p:sp>
        <p:nvSpPr>
          <p:cNvPr id="3" name="TextBox 2"/>
          <p:cNvSpPr txBox="1"/>
          <p:nvPr/>
        </p:nvSpPr>
        <p:spPr>
          <a:xfrm>
            <a:off x="402104" y="4872336"/>
            <a:ext cx="11582400"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The motion of an electron bound to the nucleus is then: </a:t>
            </a:r>
          </a:p>
        </p:txBody>
      </p:sp>
      <p:sp>
        <p:nvSpPr>
          <p:cNvPr id="5" name="TextBox 4"/>
          <p:cNvSpPr txBox="1"/>
          <p:nvPr/>
        </p:nvSpPr>
        <p:spPr>
          <a:xfrm>
            <a:off x="207496" y="3908048"/>
            <a:ext cx="11882904" cy="892552"/>
          </a:xfrm>
          <a:prstGeom prst="rect">
            <a:avLst/>
          </a:prstGeom>
          <a:noFill/>
        </p:spPr>
        <p:txBody>
          <a:bodyPr wrap="square" rtlCol="0">
            <a:spAutoFit/>
          </a:bodyPr>
          <a:lstStyle/>
          <a:p>
            <a:pPr algn="just"/>
            <a:r>
              <a:rPr lang="en-US" sz="2400" i="1" dirty="0">
                <a:latin typeface="Times New Roman" pitchFamily="18" charset="0"/>
                <a:cs typeface="Times New Roman" pitchFamily="18" charset="0"/>
              </a:rPr>
              <a:t>k</a:t>
            </a:r>
            <a:r>
              <a:rPr lang="en-US" sz="2400" dirty="0">
                <a:latin typeface="Times New Roman" pitchFamily="18" charset="0"/>
                <a:cs typeface="Times New Roman" pitchFamily="18" charset="0"/>
              </a:rPr>
              <a:t> is the spring constant, </a:t>
            </a:r>
            <a:r>
              <a:rPr lang="en-US" sz="2400" i="1" dirty="0">
                <a:latin typeface="Times New Roman" pitchFamily="18" charset="0"/>
                <a:cs typeface="Times New Roman" pitchFamily="18" charset="0"/>
              </a:rPr>
              <a:t>m </a:t>
            </a:r>
            <a:r>
              <a:rPr lang="en-US" sz="2400" dirty="0">
                <a:latin typeface="Times New Roman" pitchFamily="18" charset="0"/>
                <a:cs typeface="Times New Roman" pitchFamily="18" charset="0"/>
              </a:rPr>
              <a:t>is the electron mass, </a:t>
            </a:r>
            <a:r>
              <a:rPr lang="el-GR" sz="2400" dirty="0">
                <a:latin typeface="Times New Roman" pitchFamily="18" charset="0"/>
                <a:cs typeface="Times New Roman" pitchFamily="18" charset="0"/>
              </a:rPr>
              <a:t>Γ</a:t>
            </a:r>
            <a:r>
              <a:rPr lang="en-US" sz="2400" dirty="0">
                <a:latin typeface="Times New Roman" pitchFamily="18" charset="0"/>
                <a:cs typeface="Times New Roman" pitchFamily="18" charset="0"/>
              </a:rPr>
              <a:t> is the damping factor, </a:t>
            </a:r>
            <a:r>
              <a:rPr lang="en-US" sz="2800" i="1" dirty="0">
                <a:latin typeface="Times New Roman" pitchFamily="18" charset="0"/>
                <a:cs typeface="Times New Roman" pitchFamily="18" charset="0"/>
              </a:rPr>
              <a:t>e</a:t>
            </a:r>
            <a:r>
              <a:rPr lang="en-US" sz="2400" dirty="0">
                <a:latin typeface="Times New Roman" pitchFamily="18" charset="0"/>
                <a:cs typeface="Times New Roman" pitchFamily="18" charset="0"/>
              </a:rPr>
              <a:t> is the electron electric charge and </a:t>
            </a:r>
            <a:r>
              <a:rPr lang="en-US" sz="2400" i="1" dirty="0">
                <a:latin typeface="Times New Roman" pitchFamily="18" charset="0"/>
                <a:cs typeface="Times New Roman" pitchFamily="18" charset="0"/>
              </a:rPr>
              <a:t>E</a:t>
            </a:r>
            <a:r>
              <a:rPr lang="en-US" sz="2400" dirty="0">
                <a:latin typeface="Times New Roman" pitchFamily="18" charset="0"/>
                <a:cs typeface="Times New Roman" pitchFamily="18" charset="0"/>
              </a:rPr>
              <a:t> is the applied electric field </a:t>
            </a:r>
          </a:p>
        </p:txBody>
      </p:sp>
      <p:sp>
        <p:nvSpPr>
          <p:cNvPr id="8" name="Rectangle 7"/>
          <p:cNvSpPr/>
          <p:nvPr/>
        </p:nvSpPr>
        <p:spPr>
          <a:xfrm>
            <a:off x="609600" y="628472"/>
            <a:ext cx="11277600" cy="830997"/>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Consider an atom with electrons bound to the nucleus in much the same way as a small mass can be bound to a large mass by a spring. This is the Lorentz model. </a:t>
            </a:r>
          </a:p>
        </p:txBody>
      </p:sp>
      <p:sp>
        <p:nvSpPr>
          <p:cNvPr id="9" name="Rectangle 8"/>
          <p:cNvSpPr/>
          <p:nvPr/>
        </p:nvSpPr>
        <p:spPr>
          <a:xfrm>
            <a:off x="4673601" y="86380"/>
            <a:ext cx="2420791" cy="523220"/>
          </a:xfrm>
          <a:prstGeom prst="rect">
            <a:avLst/>
          </a:prstGeom>
          <a:solidFill>
            <a:schemeClr val="accent1">
              <a:lumMod val="40000"/>
              <a:lumOff val="60000"/>
            </a:schemeClr>
          </a:solidFill>
          <a:ln w="38100">
            <a:solidFill>
              <a:srgbClr val="00B050"/>
            </a:solidFill>
          </a:ln>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Lorentz model</a:t>
            </a:r>
            <a:endParaRPr lang="en-US" sz="2800" b="1" dirty="0">
              <a:solidFill>
                <a:srgbClr val="FF0000"/>
              </a:solidFill>
            </a:endParaRPr>
          </a:p>
        </p:txBody>
      </p:sp>
      <p:sp>
        <p:nvSpPr>
          <p:cNvPr id="10" name="Slide Number Placeholder 9"/>
          <p:cNvSpPr>
            <a:spLocks noGrp="1"/>
          </p:cNvSpPr>
          <p:nvPr>
            <p:ph type="sldNum" sz="quarter" idx="12"/>
          </p:nvPr>
        </p:nvSpPr>
        <p:spPr/>
        <p:txBody>
          <a:bodyPr/>
          <a:lstStyle/>
          <a:p>
            <a:fld id="{8AC7B609-6235-4DF7-8376-3B4225D7EDEF}" type="slidenum">
              <a:rPr lang="en-US" smtClean="0"/>
              <a:pPr/>
              <a:t>193</a:t>
            </a:fld>
            <a:endParaRPr lang="en-US"/>
          </a:p>
        </p:txBody>
      </p:sp>
      <p:graphicFrame>
        <p:nvGraphicFramePr>
          <p:cNvPr id="6" name="Object 5">
            <a:extLst>
              <a:ext uri="{FF2B5EF4-FFF2-40B4-BE49-F238E27FC236}">
                <a16:creationId xmlns:a16="http://schemas.microsoft.com/office/drawing/2014/main" id="{D85B118D-BE15-878A-D95C-EB73074EB4AE}"/>
              </a:ext>
            </a:extLst>
          </p:cNvPr>
          <p:cNvGraphicFramePr>
            <a:graphicFrameLocks noChangeAspect="1"/>
          </p:cNvGraphicFramePr>
          <p:nvPr>
            <p:extLst>
              <p:ext uri="{D42A27DB-BD31-4B8C-83A1-F6EECF244321}">
                <p14:modId xmlns:p14="http://schemas.microsoft.com/office/powerpoint/2010/main" val="1362171767"/>
              </p:ext>
            </p:extLst>
          </p:nvPr>
        </p:nvGraphicFramePr>
        <p:xfrm>
          <a:off x="4137987" y="2772669"/>
          <a:ext cx="3771900" cy="736600"/>
        </p:xfrm>
        <a:graphic>
          <a:graphicData uri="http://schemas.openxmlformats.org/presentationml/2006/ole">
            <mc:AlternateContent xmlns:mc="http://schemas.openxmlformats.org/markup-compatibility/2006">
              <mc:Choice xmlns:v="urn:schemas-microsoft-com:vml" Requires="v">
                <p:oleObj spid="_x0000_s107524" name="Equation" r:id="rId3" imgW="3771720" imgH="736560" progId="Equation.DSMT4">
                  <p:embed/>
                </p:oleObj>
              </mc:Choice>
              <mc:Fallback>
                <p:oleObj name="Equation" r:id="rId3" imgW="3771720" imgH="736560" progId="Equation.DSMT4">
                  <p:embed/>
                  <p:pic>
                    <p:nvPicPr>
                      <p:cNvPr id="0" name=""/>
                      <p:cNvPicPr/>
                      <p:nvPr/>
                    </p:nvPicPr>
                    <p:blipFill>
                      <a:blip r:embed="rId4"/>
                      <a:stretch>
                        <a:fillRect/>
                      </a:stretch>
                    </p:blipFill>
                    <p:spPr>
                      <a:xfrm>
                        <a:off x="4137987" y="2772669"/>
                        <a:ext cx="3771900" cy="7366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F26A469-A612-2740-3604-506E18C387FD}"/>
              </a:ext>
            </a:extLst>
          </p:cNvPr>
          <p:cNvGraphicFramePr>
            <a:graphicFrameLocks noChangeAspect="1"/>
          </p:cNvGraphicFramePr>
          <p:nvPr>
            <p:extLst>
              <p:ext uri="{D42A27DB-BD31-4B8C-83A1-F6EECF244321}">
                <p14:modId xmlns:p14="http://schemas.microsoft.com/office/powerpoint/2010/main" val="3369750859"/>
              </p:ext>
            </p:extLst>
          </p:nvPr>
        </p:nvGraphicFramePr>
        <p:xfrm>
          <a:off x="3423534" y="5616302"/>
          <a:ext cx="6540500" cy="939800"/>
        </p:xfrm>
        <a:graphic>
          <a:graphicData uri="http://schemas.openxmlformats.org/presentationml/2006/ole">
            <mc:AlternateContent xmlns:mc="http://schemas.openxmlformats.org/markup-compatibility/2006">
              <mc:Choice xmlns:v="urn:schemas-microsoft-com:vml" Requires="v">
                <p:oleObj spid="_x0000_s107525" name="Equation" r:id="rId5" imgW="6540480" imgH="939600" progId="Equation.DSMT4">
                  <p:embed/>
                </p:oleObj>
              </mc:Choice>
              <mc:Fallback>
                <p:oleObj name="Equation" r:id="rId5" imgW="6540480" imgH="939600" progId="Equation.DSMT4">
                  <p:embed/>
                  <p:pic>
                    <p:nvPicPr>
                      <p:cNvPr id="0" name=""/>
                      <p:cNvPicPr/>
                      <p:nvPr/>
                    </p:nvPicPr>
                    <p:blipFill>
                      <a:blip r:embed="rId6"/>
                      <a:stretch>
                        <a:fillRect/>
                      </a:stretch>
                    </p:blipFill>
                    <p:spPr>
                      <a:xfrm>
                        <a:off x="3423534" y="5616302"/>
                        <a:ext cx="6540500" cy="939800"/>
                      </a:xfrm>
                      <a:prstGeom prst="rect">
                        <a:avLst/>
                      </a:prstGeom>
                    </p:spPr>
                  </p:pic>
                </p:oleObj>
              </mc:Fallback>
            </mc:AlternateContent>
          </a:graphicData>
        </a:graphic>
      </p:graphicFrame>
    </p:spTree>
    <p:extLst>
      <p:ext uri="{BB962C8B-B14F-4D97-AF65-F5344CB8AC3E}">
        <p14:creationId xmlns:p14="http://schemas.microsoft.com/office/powerpoint/2010/main" val="322399647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228601"/>
            <a:ext cx="11785600" cy="461665"/>
          </a:xfrm>
          <a:prstGeom prst="rect">
            <a:avLst/>
          </a:prstGeom>
          <a:noFill/>
        </p:spPr>
        <p:txBody>
          <a:bodyPr wrap="square" rtlCol="0">
            <a:spAutoFit/>
          </a:bodyPr>
          <a:lstStyle/>
          <a:p>
            <a:r>
              <a:rPr lang="en-US" sz="2400" dirty="0">
                <a:latin typeface="Times New Roman" pitchFamily="18" charset="0"/>
                <a:cs typeface="Times New Roman" pitchFamily="18" charset="0"/>
              </a:rPr>
              <a:t>The oscillation amplitude of electron is then derived as:</a:t>
            </a:r>
          </a:p>
        </p:txBody>
      </p:sp>
      <p:sp>
        <p:nvSpPr>
          <p:cNvPr id="4" name="TextBox 3"/>
          <p:cNvSpPr txBox="1"/>
          <p:nvPr/>
        </p:nvSpPr>
        <p:spPr>
          <a:xfrm>
            <a:off x="609600" y="2133601"/>
            <a:ext cx="10972800" cy="461665"/>
          </a:xfrm>
          <a:prstGeom prst="rect">
            <a:avLst/>
          </a:prstGeom>
          <a:noFill/>
        </p:spPr>
        <p:txBody>
          <a:bodyPr wrap="square" rtlCol="0">
            <a:spAutoFit/>
          </a:bodyPr>
          <a:lstStyle/>
          <a:p>
            <a:r>
              <a:rPr lang="en-US" sz="2400" dirty="0">
                <a:latin typeface="Times New Roman" pitchFamily="18" charset="0"/>
                <a:cs typeface="Times New Roman" pitchFamily="18" charset="0"/>
              </a:rPr>
              <a:t>Then the dipole moment of the oscillating electron can be written:</a:t>
            </a:r>
          </a:p>
        </p:txBody>
      </p:sp>
      <p:sp>
        <p:nvSpPr>
          <p:cNvPr id="6" name="TextBox 5"/>
          <p:cNvSpPr txBox="1"/>
          <p:nvPr/>
        </p:nvSpPr>
        <p:spPr>
          <a:xfrm>
            <a:off x="752144" y="3886201"/>
            <a:ext cx="7680657" cy="461665"/>
          </a:xfrm>
          <a:prstGeom prst="rect">
            <a:avLst/>
          </a:prstGeom>
          <a:noFill/>
        </p:spPr>
        <p:txBody>
          <a:bodyPr wrap="square" rtlCol="0">
            <a:spAutoFit/>
          </a:bodyPr>
          <a:lstStyle/>
          <a:p>
            <a:r>
              <a:rPr lang="en-US" sz="2400" dirty="0">
                <a:latin typeface="Times New Roman" pitchFamily="18" charset="0"/>
                <a:cs typeface="Times New Roman" pitchFamily="18" charset="0"/>
              </a:rPr>
              <a:t>The polarization in then given by:</a:t>
            </a:r>
          </a:p>
        </p:txBody>
      </p:sp>
      <p:sp>
        <p:nvSpPr>
          <p:cNvPr id="8" name="TextBox 7"/>
          <p:cNvSpPr txBox="1"/>
          <p:nvPr/>
        </p:nvSpPr>
        <p:spPr>
          <a:xfrm>
            <a:off x="406400" y="5874604"/>
            <a:ext cx="11480800" cy="830997"/>
          </a:xfrm>
          <a:prstGeom prst="rect">
            <a:avLst/>
          </a:prstGeom>
          <a:noFill/>
        </p:spPr>
        <p:txBody>
          <a:bodyPr wrap="square" rtlCol="0">
            <a:spAutoFit/>
          </a:bodyPr>
          <a:lstStyle/>
          <a:p>
            <a:r>
              <a:rPr lang="en-US" sz="2400" dirty="0">
                <a:latin typeface="Times New Roman" pitchFamily="18" charset="0"/>
                <a:cs typeface="Times New Roman" pitchFamily="18" charset="0"/>
              </a:rPr>
              <a:t>The polarization oscillates with frequency of </a:t>
            </a:r>
            <a:r>
              <a:rPr lang="el-GR" sz="2400" i="1" dirty="0">
                <a:latin typeface="Times New Roman" pitchFamily="18" charset="0"/>
                <a:cs typeface="Times New Roman" pitchFamily="18" charset="0"/>
              </a:rPr>
              <a:t>ω</a:t>
            </a:r>
            <a:r>
              <a:rPr lang="en-US" sz="2400" dirty="0">
                <a:latin typeface="Times New Roman" pitchFamily="18" charset="0"/>
                <a:cs typeface="Times New Roman" pitchFamily="18" charset="0"/>
              </a:rPr>
              <a:t> thus the atom radiate only with frequency of </a:t>
            </a:r>
            <a:r>
              <a:rPr lang="el-GR" sz="2400" i="1" dirty="0">
                <a:latin typeface="Times New Roman" pitchFamily="18" charset="0"/>
                <a:cs typeface="Times New Roman" pitchFamily="18" charset="0"/>
              </a:rPr>
              <a:t>ω</a:t>
            </a:r>
            <a:r>
              <a:rPr lang="en-US" sz="2400" dirty="0">
                <a:latin typeface="Times New Roman" pitchFamily="18" charset="0"/>
                <a:cs typeface="Times New Roman" pitchFamily="18" charset="0"/>
              </a:rPr>
              <a:t>. this explain the scattering and reflecting</a:t>
            </a:r>
          </a:p>
        </p:txBody>
      </p:sp>
      <p:sp>
        <p:nvSpPr>
          <p:cNvPr id="9" name="Slide Number Placeholder 8"/>
          <p:cNvSpPr>
            <a:spLocks noGrp="1"/>
          </p:cNvSpPr>
          <p:nvPr>
            <p:ph type="sldNum" sz="quarter" idx="12"/>
          </p:nvPr>
        </p:nvSpPr>
        <p:spPr/>
        <p:txBody>
          <a:bodyPr/>
          <a:lstStyle/>
          <a:p>
            <a:fld id="{8AC7B609-6235-4DF7-8376-3B4225D7EDEF}" type="slidenum">
              <a:rPr lang="en-US" smtClean="0"/>
              <a:pPr/>
              <a:t>194</a:t>
            </a:fld>
            <a:endParaRPr lang="en-US"/>
          </a:p>
        </p:txBody>
      </p:sp>
      <p:graphicFrame>
        <p:nvGraphicFramePr>
          <p:cNvPr id="10" name="Object 9">
            <a:extLst>
              <a:ext uri="{FF2B5EF4-FFF2-40B4-BE49-F238E27FC236}">
                <a16:creationId xmlns:a16="http://schemas.microsoft.com/office/drawing/2014/main" id="{B8C0A819-36B0-EC46-9FCF-79F3485F2986}"/>
              </a:ext>
            </a:extLst>
          </p:cNvPr>
          <p:cNvGraphicFramePr>
            <a:graphicFrameLocks noChangeAspect="1"/>
          </p:cNvGraphicFramePr>
          <p:nvPr>
            <p:extLst>
              <p:ext uri="{D42A27DB-BD31-4B8C-83A1-F6EECF244321}">
                <p14:modId xmlns:p14="http://schemas.microsoft.com/office/powerpoint/2010/main" val="161986990"/>
              </p:ext>
            </p:extLst>
          </p:nvPr>
        </p:nvGraphicFramePr>
        <p:xfrm>
          <a:off x="3670300" y="1054608"/>
          <a:ext cx="3835400" cy="812800"/>
        </p:xfrm>
        <a:graphic>
          <a:graphicData uri="http://schemas.openxmlformats.org/presentationml/2006/ole">
            <mc:AlternateContent xmlns:mc="http://schemas.openxmlformats.org/markup-compatibility/2006">
              <mc:Choice xmlns:v="urn:schemas-microsoft-com:vml" Requires="v">
                <p:oleObj spid="_x0000_s108549" name="Equation" r:id="rId3" imgW="3835080" imgH="812520" progId="Equation.DSMT4">
                  <p:embed/>
                </p:oleObj>
              </mc:Choice>
              <mc:Fallback>
                <p:oleObj name="Equation" r:id="rId3" imgW="3835080" imgH="812520" progId="Equation.DSMT4">
                  <p:embed/>
                  <p:pic>
                    <p:nvPicPr>
                      <p:cNvPr id="0" name=""/>
                      <p:cNvPicPr/>
                      <p:nvPr/>
                    </p:nvPicPr>
                    <p:blipFill>
                      <a:blip r:embed="rId4"/>
                      <a:stretch>
                        <a:fillRect/>
                      </a:stretch>
                    </p:blipFill>
                    <p:spPr>
                      <a:xfrm>
                        <a:off x="3670300" y="1054608"/>
                        <a:ext cx="3835400" cy="8128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4BA025D-F6D8-E4A4-26D0-217AE79A39FA}"/>
              </a:ext>
            </a:extLst>
          </p:cNvPr>
          <p:cNvGraphicFramePr>
            <a:graphicFrameLocks noChangeAspect="1"/>
          </p:cNvGraphicFramePr>
          <p:nvPr>
            <p:extLst>
              <p:ext uri="{D42A27DB-BD31-4B8C-83A1-F6EECF244321}">
                <p14:modId xmlns:p14="http://schemas.microsoft.com/office/powerpoint/2010/main" val="126883559"/>
              </p:ext>
            </p:extLst>
          </p:nvPr>
        </p:nvGraphicFramePr>
        <p:xfrm>
          <a:off x="3086100" y="2781379"/>
          <a:ext cx="5003800" cy="825500"/>
        </p:xfrm>
        <a:graphic>
          <a:graphicData uri="http://schemas.openxmlformats.org/presentationml/2006/ole">
            <mc:AlternateContent xmlns:mc="http://schemas.openxmlformats.org/markup-compatibility/2006">
              <mc:Choice xmlns:v="urn:schemas-microsoft-com:vml" Requires="v">
                <p:oleObj spid="_x0000_s108550" name="Equation" r:id="rId5" imgW="5003640" imgH="825480" progId="Equation.DSMT4">
                  <p:embed/>
                </p:oleObj>
              </mc:Choice>
              <mc:Fallback>
                <p:oleObj name="Equation" r:id="rId5" imgW="5003640" imgH="825480" progId="Equation.DSMT4">
                  <p:embed/>
                  <p:pic>
                    <p:nvPicPr>
                      <p:cNvPr id="0" name=""/>
                      <p:cNvPicPr/>
                      <p:nvPr/>
                    </p:nvPicPr>
                    <p:blipFill>
                      <a:blip r:embed="rId6"/>
                      <a:stretch>
                        <a:fillRect/>
                      </a:stretch>
                    </p:blipFill>
                    <p:spPr>
                      <a:xfrm>
                        <a:off x="3086100" y="2781379"/>
                        <a:ext cx="5003800" cy="8255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2FF3428-27D2-FFE0-3484-5D731523CBE4}"/>
              </a:ext>
            </a:extLst>
          </p:cNvPr>
          <p:cNvGraphicFramePr>
            <a:graphicFrameLocks noChangeAspect="1"/>
          </p:cNvGraphicFramePr>
          <p:nvPr>
            <p:extLst>
              <p:ext uri="{D42A27DB-BD31-4B8C-83A1-F6EECF244321}">
                <p14:modId xmlns:p14="http://schemas.microsoft.com/office/powerpoint/2010/main" val="450332188"/>
              </p:ext>
            </p:extLst>
          </p:nvPr>
        </p:nvGraphicFramePr>
        <p:xfrm>
          <a:off x="2762250" y="4712223"/>
          <a:ext cx="5651500" cy="812800"/>
        </p:xfrm>
        <a:graphic>
          <a:graphicData uri="http://schemas.openxmlformats.org/presentationml/2006/ole">
            <mc:AlternateContent xmlns:mc="http://schemas.openxmlformats.org/markup-compatibility/2006">
              <mc:Choice xmlns:v="urn:schemas-microsoft-com:vml" Requires="v">
                <p:oleObj spid="_x0000_s108551" name="Equation" r:id="rId7" imgW="5651280" imgH="812520" progId="Equation.DSMT4">
                  <p:embed/>
                </p:oleObj>
              </mc:Choice>
              <mc:Fallback>
                <p:oleObj name="Equation" r:id="rId7" imgW="5651280" imgH="812520" progId="Equation.DSMT4">
                  <p:embed/>
                  <p:pic>
                    <p:nvPicPr>
                      <p:cNvPr id="0" name=""/>
                      <p:cNvPicPr/>
                      <p:nvPr/>
                    </p:nvPicPr>
                    <p:blipFill>
                      <a:blip r:embed="rId8"/>
                      <a:stretch>
                        <a:fillRect/>
                      </a:stretch>
                    </p:blipFill>
                    <p:spPr>
                      <a:xfrm>
                        <a:off x="2762250" y="4712223"/>
                        <a:ext cx="5651500" cy="812800"/>
                      </a:xfrm>
                      <a:prstGeom prst="rect">
                        <a:avLst/>
                      </a:prstGeom>
                    </p:spPr>
                  </p:pic>
                </p:oleObj>
              </mc:Fallback>
            </mc:AlternateContent>
          </a:graphicData>
        </a:graphic>
      </p:graphicFrame>
    </p:spTree>
    <p:extLst>
      <p:ext uri="{BB962C8B-B14F-4D97-AF65-F5344CB8AC3E}">
        <p14:creationId xmlns:p14="http://schemas.microsoft.com/office/powerpoint/2010/main" val="46594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8601"/>
            <a:ext cx="10769600" cy="461665"/>
          </a:xfrm>
          <a:prstGeom prst="rect">
            <a:avLst/>
          </a:prstGeom>
          <a:noFill/>
        </p:spPr>
        <p:txBody>
          <a:bodyPr wrap="square" rtlCol="0">
            <a:spAutoFit/>
          </a:bodyPr>
          <a:lstStyle/>
          <a:p>
            <a:r>
              <a:rPr lang="en-US" sz="2400" dirty="0">
                <a:latin typeface="Times New Roman" pitchFamily="18" charset="0"/>
                <a:cs typeface="Times New Roman" pitchFamily="18" charset="0"/>
              </a:rPr>
              <a:t>Now the first order (linear) susceptibility can be derived as: </a:t>
            </a:r>
          </a:p>
        </p:txBody>
      </p:sp>
      <p:pic>
        <p:nvPicPr>
          <p:cNvPr id="6" name="Picture 2"/>
          <p:cNvPicPr>
            <a:picLocks noChangeAspect="1" noChangeArrowheads="1"/>
          </p:cNvPicPr>
          <p:nvPr/>
        </p:nvPicPr>
        <p:blipFill rotWithShape="1">
          <a:blip r:embed="rId3" cstate="print"/>
          <a:srcRect b="69488"/>
          <a:stretch/>
        </p:blipFill>
        <p:spPr bwMode="auto">
          <a:xfrm>
            <a:off x="42400" y="4114800"/>
            <a:ext cx="12048000" cy="2667000"/>
          </a:xfrm>
          <a:prstGeom prst="rect">
            <a:avLst/>
          </a:prstGeom>
          <a:noFill/>
          <a:ln w="9525">
            <a:noFill/>
            <a:miter lim="800000"/>
            <a:headEnd/>
            <a:tailEnd/>
          </a:ln>
        </p:spPr>
      </p:pic>
      <p:sp>
        <p:nvSpPr>
          <p:cNvPr id="7" name="TextBox 6"/>
          <p:cNvSpPr txBox="1"/>
          <p:nvPr/>
        </p:nvSpPr>
        <p:spPr>
          <a:xfrm>
            <a:off x="203200" y="2819401"/>
            <a:ext cx="11887200" cy="461665"/>
          </a:xfrm>
          <a:prstGeom prst="rect">
            <a:avLst/>
          </a:prstGeom>
          <a:noFill/>
        </p:spPr>
        <p:txBody>
          <a:bodyPr wrap="square" rtlCol="0">
            <a:spAutoFit/>
          </a:bodyPr>
          <a:lstStyle/>
          <a:p>
            <a:r>
              <a:rPr lang="en-US" sz="2400" dirty="0">
                <a:latin typeface="Times New Roman" pitchFamily="18" charset="0"/>
                <a:cs typeface="Times New Roman" pitchFamily="18" charset="0"/>
              </a:rPr>
              <a:t>From which the linear refractive index and linear absorption coefficient can be calculated. </a:t>
            </a:r>
          </a:p>
        </p:txBody>
      </p:sp>
      <p:sp>
        <p:nvSpPr>
          <p:cNvPr id="9" name="Slide Number Placeholder 8"/>
          <p:cNvSpPr>
            <a:spLocks noGrp="1"/>
          </p:cNvSpPr>
          <p:nvPr>
            <p:ph type="sldNum" sz="quarter" idx="12"/>
          </p:nvPr>
        </p:nvSpPr>
        <p:spPr/>
        <p:txBody>
          <a:bodyPr/>
          <a:lstStyle/>
          <a:p>
            <a:fld id="{8AC7B609-6235-4DF7-8376-3B4225D7EDEF}" type="slidenum">
              <a:rPr lang="en-US" smtClean="0"/>
              <a:pPr/>
              <a:t>195</a:t>
            </a:fld>
            <a:endParaRPr lang="en-US"/>
          </a:p>
        </p:txBody>
      </p:sp>
      <p:graphicFrame>
        <p:nvGraphicFramePr>
          <p:cNvPr id="3" name="Object 2">
            <a:extLst>
              <a:ext uri="{FF2B5EF4-FFF2-40B4-BE49-F238E27FC236}">
                <a16:creationId xmlns:a16="http://schemas.microsoft.com/office/drawing/2014/main" id="{19769F38-24FA-0F79-5A31-30FB5C1508F5}"/>
              </a:ext>
            </a:extLst>
          </p:cNvPr>
          <p:cNvGraphicFramePr>
            <a:graphicFrameLocks noChangeAspect="1"/>
          </p:cNvGraphicFramePr>
          <p:nvPr>
            <p:extLst>
              <p:ext uri="{D42A27DB-BD31-4B8C-83A1-F6EECF244321}">
                <p14:modId xmlns:p14="http://schemas.microsoft.com/office/powerpoint/2010/main" val="1662176143"/>
              </p:ext>
            </p:extLst>
          </p:nvPr>
        </p:nvGraphicFramePr>
        <p:xfrm>
          <a:off x="4483100" y="972801"/>
          <a:ext cx="2209800" cy="381000"/>
        </p:xfrm>
        <a:graphic>
          <a:graphicData uri="http://schemas.openxmlformats.org/presentationml/2006/ole">
            <mc:AlternateContent xmlns:mc="http://schemas.openxmlformats.org/markup-compatibility/2006">
              <mc:Choice xmlns:v="urn:schemas-microsoft-com:vml" Requires="v">
                <p:oleObj spid="_x0000_s109573" name="Equation" r:id="rId4" imgW="2209680" imgH="380880" progId="Equation.DSMT4">
                  <p:embed/>
                </p:oleObj>
              </mc:Choice>
              <mc:Fallback>
                <p:oleObj name="Equation" r:id="rId4" imgW="2209680" imgH="380880" progId="Equation.DSMT4">
                  <p:embed/>
                  <p:pic>
                    <p:nvPicPr>
                      <p:cNvPr id="0" name=""/>
                      <p:cNvPicPr/>
                      <p:nvPr/>
                    </p:nvPicPr>
                    <p:blipFill>
                      <a:blip r:embed="rId5"/>
                      <a:stretch>
                        <a:fillRect/>
                      </a:stretch>
                    </p:blipFill>
                    <p:spPr>
                      <a:xfrm>
                        <a:off x="4483100" y="972801"/>
                        <a:ext cx="2209800" cy="3810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0FEFF32-5B90-A597-46F4-2C7BE72A69A2}"/>
              </a:ext>
            </a:extLst>
          </p:cNvPr>
          <p:cNvGraphicFramePr>
            <a:graphicFrameLocks noChangeAspect="1"/>
          </p:cNvGraphicFramePr>
          <p:nvPr>
            <p:extLst>
              <p:ext uri="{D42A27DB-BD31-4B8C-83A1-F6EECF244321}">
                <p14:modId xmlns:p14="http://schemas.microsoft.com/office/powerpoint/2010/main" val="246172433"/>
              </p:ext>
            </p:extLst>
          </p:nvPr>
        </p:nvGraphicFramePr>
        <p:xfrm>
          <a:off x="4011873" y="1830786"/>
          <a:ext cx="3492500" cy="812800"/>
        </p:xfrm>
        <a:graphic>
          <a:graphicData uri="http://schemas.openxmlformats.org/presentationml/2006/ole">
            <mc:AlternateContent xmlns:mc="http://schemas.openxmlformats.org/markup-compatibility/2006">
              <mc:Choice xmlns:v="urn:schemas-microsoft-com:vml" Requires="v">
                <p:oleObj spid="_x0000_s109574" name="Equation" r:id="rId6" imgW="3492360" imgH="812520" progId="Equation.DSMT4">
                  <p:embed/>
                </p:oleObj>
              </mc:Choice>
              <mc:Fallback>
                <p:oleObj name="Equation" r:id="rId6" imgW="3492360" imgH="812520" progId="Equation.DSMT4">
                  <p:embed/>
                  <p:pic>
                    <p:nvPicPr>
                      <p:cNvPr id="0" name=""/>
                      <p:cNvPicPr/>
                      <p:nvPr/>
                    </p:nvPicPr>
                    <p:blipFill>
                      <a:blip r:embed="rId7"/>
                      <a:stretch>
                        <a:fillRect/>
                      </a:stretch>
                    </p:blipFill>
                    <p:spPr>
                      <a:xfrm>
                        <a:off x="4011873" y="1830786"/>
                        <a:ext cx="3492500" cy="8128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B842F50-8A54-AEB0-FF08-CDEDA1A34194}"/>
              </a:ext>
            </a:extLst>
          </p:cNvPr>
          <p:cNvGraphicFramePr>
            <a:graphicFrameLocks noChangeAspect="1"/>
          </p:cNvGraphicFramePr>
          <p:nvPr>
            <p:extLst>
              <p:ext uri="{D42A27DB-BD31-4B8C-83A1-F6EECF244321}">
                <p14:modId xmlns:p14="http://schemas.microsoft.com/office/powerpoint/2010/main" val="2078287686"/>
              </p:ext>
            </p:extLst>
          </p:nvPr>
        </p:nvGraphicFramePr>
        <p:xfrm>
          <a:off x="5436340" y="3512216"/>
          <a:ext cx="1536700" cy="533400"/>
        </p:xfrm>
        <a:graphic>
          <a:graphicData uri="http://schemas.openxmlformats.org/presentationml/2006/ole">
            <mc:AlternateContent xmlns:mc="http://schemas.openxmlformats.org/markup-compatibility/2006">
              <mc:Choice xmlns:v="urn:schemas-microsoft-com:vml" Requires="v">
                <p:oleObj spid="_x0000_s109575" name="Equation" r:id="rId8" imgW="1536480" imgH="533160" progId="Equation.DSMT4">
                  <p:embed/>
                </p:oleObj>
              </mc:Choice>
              <mc:Fallback>
                <p:oleObj name="Equation" r:id="rId8" imgW="1536480" imgH="533160" progId="Equation.DSMT4">
                  <p:embed/>
                  <p:pic>
                    <p:nvPicPr>
                      <p:cNvPr id="0" name=""/>
                      <p:cNvPicPr/>
                      <p:nvPr/>
                    </p:nvPicPr>
                    <p:blipFill>
                      <a:blip r:embed="rId9"/>
                      <a:stretch>
                        <a:fillRect/>
                      </a:stretch>
                    </p:blipFill>
                    <p:spPr>
                      <a:xfrm>
                        <a:off x="5436340" y="3512216"/>
                        <a:ext cx="1536700" cy="533400"/>
                      </a:xfrm>
                      <a:prstGeom prst="rect">
                        <a:avLst/>
                      </a:prstGeom>
                    </p:spPr>
                  </p:pic>
                </p:oleObj>
              </mc:Fallback>
            </mc:AlternateContent>
          </a:graphicData>
        </a:graphic>
      </p:graphicFrame>
    </p:spTree>
    <p:extLst>
      <p:ext uri="{BB962C8B-B14F-4D97-AF65-F5344CB8AC3E}">
        <p14:creationId xmlns:p14="http://schemas.microsoft.com/office/powerpoint/2010/main" val="27703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52400"/>
            <a:ext cx="11988800"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we extend  the Lorentz model by allowing the possibility of a </a:t>
            </a:r>
            <a:r>
              <a:rPr lang="en-US" sz="2400" b="1" dirty="0">
                <a:latin typeface="Times New Roman" panose="02020603050405020304" pitchFamily="18" charset="0"/>
                <a:cs typeface="Times New Roman" panose="02020603050405020304" pitchFamily="18" charset="0"/>
              </a:rPr>
              <a:t>nonlinearity in the restoring force</a:t>
            </a:r>
            <a:r>
              <a:rPr lang="en-US" sz="2400" dirty="0">
                <a:latin typeface="Times New Roman" panose="02020603050405020304" pitchFamily="18" charset="0"/>
                <a:cs typeface="Times New Roman" panose="02020603050405020304" pitchFamily="18" charset="0"/>
              </a:rPr>
              <a:t> exerted on the electron. The details of the analysis differ depending upon  whether or not the medium possesses </a:t>
            </a:r>
            <a:r>
              <a:rPr lang="en-US" sz="2400" b="1" dirty="0">
                <a:latin typeface="Times New Roman" panose="02020603050405020304" pitchFamily="18" charset="0"/>
                <a:cs typeface="Times New Roman" panose="02020603050405020304" pitchFamily="18" charset="0"/>
              </a:rPr>
              <a:t>inversion symmetry</a:t>
            </a:r>
            <a:r>
              <a:rPr lang="en-US" sz="2400" dirty="0">
                <a:latin typeface="Times New Roman" panose="02020603050405020304" pitchFamily="18" charset="0"/>
                <a:cs typeface="Times New Roman" panose="02020603050405020304" pitchFamily="18" charset="0"/>
              </a:rPr>
              <a:t>. </a:t>
            </a:r>
          </a:p>
        </p:txBody>
      </p:sp>
      <p:sp>
        <p:nvSpPr>
          <p:cNvPr id="3" name="Rectangle 2"/>
          <p:cNvSpPr/>
          <p:nvPr/>
        </p:nvSpPr>
        <p:spPr>
          <a:xfrm>
            <a:off x="203201" y="2212033"/>
            <a:ext cx="4804457"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Non-</a:t>
            </a:r>
            <a:r>
              <a:rPr lang="en-US" sz="2800" b="1" dirty="0" err="1">
                <a:solidFill>
                  <a:srgbClr val="0070C0"/>
                </a:solidFill>
                <a:latin typeface="Times New Roman" panose="02020603050405020304" pitchFamily="18" charset="0"/>
                <a:cs typeface="Times New Roman" panose="02020603050405020304" pitchFamily="18" charset="0"/>
              </a:rPr>
              <a:t>centro</a:t>
            </a:r>
            <a:r>
              <a:rPr lang="en-US" sz="2800" b="1" dirty="0">
                <a:solidFill>
                  <a:srgbClr val="0070C0"/>
                </a:solidFill>
                <a:latin typeface="Times New Roman" panose="02020603050405020304" pitchFamily="18" charset="0"/>
                <a:cs typeface="Times New Roman" panose="02020603050405020304" pitchFamily="18" charset="0"/>
              </a:rPr>
              <a:t>-symmetric Media </a:t>
            </a:r>
          </a:p>
        </p:txBody>
      </p:sp>
      <p:sp>
        <p:nvSpPr>
          <p:cNvPr id="4" name="Rectangle 3"/>
          <p:cNvSpPr/>
          <p:nvPr/>
        </p:nvSpPr>
        <p:spPr>
          <a:xfrm>
            <a:off x="406400" y="4648201"/>
            <a:ext cx="4735592"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Then the restoring force is given by: </a:t>
            </a:r>
          </a:p>
        </p:txBody>
      </p:sp>
      <p:sp>
        <p:nvSpPr>
          <p:cNvPr id="7" name="Rectangle 6"/>
          <p:cNvSpPr/>
          <p:nvPr/>
        </p:nvSpPr>
        <p:spPr>
          <a:xfrm>
            <a:off x="723899" y="2804949"/>
            <a:ext cx="7562851"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the potential energy function is of the form </a:t>
            </a:r>
          </a:p>
        </p:txBody>
      </p:sp>
      <p:sp>
        <p:nvSpPr>
          <p:cNvPr id="11" name="TextBox 10"/>
          <p:cNvSpPr txBox="1"/>
          <p:nvPr/>
        </p:nvSpPr>
        <p:spPr>
          <a:xfrm>
            <a:off x="374649" y="5328411"/>
            <a:ext cx="10029155" cy="646331"/>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And then the polarization posses a nonlinear term as:</a:t>
            </a:r>
          </a:p>
        </p:txBody>
      </p:sp>
      <p:sp>
        <p:nvSpPr>
          <p:cNvPr id="12" name="Rectangle 11"/>
          <p:cNvSpPr/>
          <p:nvPr/>
        </p:nvSpPr>
        <p:spPr>
          <a:xfrm>
            <a:off x="7721600" y="3662501"/>
            <a:ext cx="3288914" cy="461665"/>
          </a:xfrm>
          <a:prstGeom prst="rect">
            <a:avLst/>
          </a:prstGeom>
        </p:spPr>
        <p:txBody>
          <a:bodyPr wrap="non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Anharmonic</a:t>
            </a:r>
            <a:r>
              <a:rPr lang="en-US" sz="2400" b="1" dirty="0">
                <a:solidFill>
                  <a:srgbClr val="FF0000"/>
                </a:solidFill>
                <a:latin typeface="Times New Roman" panose="02020603050405020304" pitchFamily="18" charset="0"/>
                <a:cs typeface="Times New Roman" panose="02020603050405020304" pitchFamily="18" charset="0"/>
              </a:rPr>
              <a:t> Oscillator </a:t>
            </a:r>
          </a:p>
        </p:txBody>
      </p:sp>
      <p:sp>
        <p:nvSpPr>
          <p:cNvPr id="13" name="Slide Number Placeholder 12"/>
          <p:cNvSpPr>
            <a:spLocks noGrp="1"/>
          </p:cNvSpPr>
          <p:nvPr>
            <p:ph type="sldNum" sz="quarter" idx="12"/>
          </p:nvPr>
        </p:nvSpPr>
        <p:spPr/>
        <p:txBody>
          <a:bodyPr/>
          <a:lstStyle/>
          <a:p>
            <a:fld id="{8AC7B609-6235-4DF7-8376-3B4225D7EDEF}" type="slidenum">
              <a:rPr lang="en-US" smtClean="0"/>
              <a:pPr/>
              <a:t>196</a:t>
            </a:fld>
            <a:endParaRPr lang="en-US"/>
          </a:p>
        </p:txBody>
      </p:sp>
      <p:graphicFrame>
        <p:nvGraphicFramePr>
          <p:cNvPr id="6" name="Object 5">
            <a:extLst>
              <a:ext uri="{FF2B5EF4-FFF2-40B4-BE49-F238E27FC236}">
                <a16:creationId xmlns:a16="http://schemas.microsoft.com/office/drawing/2014/main" id="{EAC4B22C-C916-4181-AD94-5EB79F2EDEFB}"/>
              </a:ext>
            </a:extLst>
          </p:cNvPr>
          <p:cNvGraphicFramePr>
            <a:graphicFrameLocks noChangeAspect="1"/>
          </p:cNvGraphicFramePr>
          <p:nvPr>
            <p:extLst>
              <p:ext uri="{D42A27DB-BD31-4B8C-83A1-F6EECF244321}">
                <p14:modId xmlns:p14="http://schemas.microsoft.com/office/powerpoint/2010/main" val="2732542612"/>
              </p:ext>
            </p:extLst>
          </p:nvPr>
        </p:nvGraphicFramePr>
        <p:xfrm>
          <a:off x="8286750" y="4670167"/>
          <a:ext cx="1866900" cy="393700"/>
        </p:xfrm>
        <a:graphic>
          <a:graphicData uri="http://schemas.openxmlformats.org/presentationml/2006/ole">
            <mc:AlternateContent xmlns:mc="http://schemas.openxmlformats.org/markup-compatibility/2006">
              <mc:Choice xmlns:v="urn:schemas-microsoft-com:vml" Requires="v">
                <p:oleObj spid="_x0000_s110597" name="Equation" r:id="rId3" imgW="1866600" imgH="393480" progId="Equation.DSMT4">
                  <p:embed/>
                </p:oleObj>
              </mc:Choice>
              <mc:Fallback>
                <p:oleObj name="Equation" r:id="rId3" imgW="1866600" imgH="393480" progId="Equation.DSMT4">
                  <p:embed/>
                  <p:pic>
                    <p:nvPicPr>
                      <p:cNvPr id="0" name=""/>
                      <p:cNvPicPr/>
                      <p:nvPr/>
                    </p:nvPicPr>
                    <p:blipFill>
                      <a:blip r:embed="rId4"/>
                      <a:stretch>
                        <a:fillRect/>
                      </a:stretch>
                    </p:blipFill>
                    <p:spPr>
                      <a:xfrm>
                        <a:off x="8286750" y="4670167"/>
                        <a:ext cx="1866900" cy="3937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620D947-2767-4598-B96A-E08184469CDD}"/>
              </a:ext>
            </a:extLst>
          </p:cNvPr>
          <p:cNvGraphicFramePr>
            <a:graphicFrameLocks noChangeAspect="1"/>
          </p:cNvGraphicFramePr>
          <p:nvPr>
            <p:extLst>
              <p:ext uri="{D42A27DB-BD31-4B8C-83A1-F6EECF244321}">
                <p14:modId xmlns:p14="http://schemas.microsoft.com/office/powerpoint/2010/main" val="412805036"/>
              </p:ext>
            </p:extLst>
          </p:nvPr>
        </p:nvGraphicFramePr>
        <p:xfrm>
          <a:off x="7237080" y="6083256"/>
          <a:ext cx="2781300" cy="406400"/>
        </p:xfrm>
        <a:graphic>
          <a:graphicData uri="http://schemas.openxmlformats.org/presentationml/2006/ole">
            <mc:AlternateContent xmlns:mc="http://schemas.openxmlformats.org/markup-compatibility/2006">
              <mc:Choice xmlns:v="urn:schemas-microsoft-com:vml" Requires="v">
                <p:oleObj spid="_x0000_s110598" name="Equation" r:id="rId5" imgW="2781000" imgH="406080" progId="Equation.DSMT4">
                  <p:embed/>
                </p:oleObj>
              </mc:Choice>
              <mc:Fallback>
                <p:oleObj name="Equation" r:id="rId5" imgW="2781000" imgH="406080" progId="Equation.DSMT4">
                  <p:embed/>
                  <p:pic>
                    <p:nvPicPr>
                      <p:cNvPr id="0" name=""/>
                      <p:cNvPicPr/>
                      <p:nvPr/>
                    </p:nvPicPr>
                    <p:blipFill>
                      <a:blip r:embed="rId6"/>
                      <a:stretch>
                        <a:fillRect/>
                      </a:stretch>
                    </p:blipFill>
                    <p:spPr>
                      <a:xfrm>
                        <a:off x="7237080" y="6083256"/>
                        <a:ext cx="2781300" cy="4064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B7BD70C-7100-4B37-9EE3-73046F685042}"/>
              </a:ext>
            </a:extLst>
          </p:cNvPr>
          <p:cNvGraphicFramePr>
            <a:graphicFrameLocks noChangeAspect="1"/>
          </p:cNvGraphicFramePr>
          <p:nvPr>
            <p:extLst>
              <p:ext uri="{D42A27DB-BD31-4B8C-83A1-F6EECF244321}">
                <p14:modId xmlns:p14="http://schemas.microsoft.com/office/powerpoint/2010/main" val="1917768374"/>
              </p:ext>
            </p:extLst>
          </p:nvPr>
        </p:nvGraphicFramePr>
        <p:xfrm>
          <a:off x="1637546" y="3525033"/>
          <a:ext cx="2273300" cy="736600"/>
        </p:xfrm>
        <a:graphic>
          <a:graphicData uri="http://schemas.openxmlformats.org/presentationml/2006/ole">
            <mc:AlternateContent xmlns:mc="http://schemas.openxmlformats.org/markup-compatibility/2006">
              <mc:Choice xmlns:v="urn:schemas-microsoft-com:vml" Requires="v">
                <p:oleObj spid="_x0000_s110599" name="Equation" r:id="rId7" imgW="2273040" imgH="736560" progId="Equation.DSMT4">
                  <p:embed/>
                </p:oleObj>
              </mc:Choice>
              <mc:Fallback>
                <p:oleObj name="Equation" r:id="rId7" imgW="2273040" imgH="736560" progId="Equation.DSMT4">
                  <p:embed/>
                  <p:pic>
                    <p:nvPicPr>
                      <p:cNvPr id="0" name=""/>
                      <p:cNvPicPr/>
                      <p:nvPr/>
                    </p:nvPicPr>
                    <p:blipFill>
                      <a:blip r:embed="rId8"/>
                      <a:stretch>
                        <a:fillRect/>
                      </a:stretch>
                    </p:blipFill>
                    <p:spPr>
                      <a:xfrm>
                        <a:off x="1637546" y="3525033"/>
                        <a:ext cx="2273300" cy="736600"/>
                      </a:xfrm>
                      <a:prstGeom prst="rect">
                        <a:avLst/>
                      </a:prstGeom>
                    </p:spPr>
                  </p:pic>
                </p:oleObj>
              </mc:Fallback>
            </mc:AlternateContent>
          </a:graphicData>
        </a:graphic>
      </p:graphicFrame>
    </p:spTree>
    <p:extLst>
      <p:ext uri="{BB962C8B-B14F-4D97-AF65-F5344CB8AC3E}">
        <p14:creationId xmlns:p14="http://schemas.microsoft.com/office/powerpoint/2010/main" val="15483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2"/>
                                          </p:val>
                                        </p:tav>
                                        <p:tav tm="100000">
                                          <p:val>
                                            <p:strVal val="#ppt_x"/>
                                          </p:val>
                                        </p:tav>
                                      </p:tavLst>
                                    </p:anim>
                                    <p:anim calcmode="lin" valueType="num">
                                      <p:cBhvr>
                                        <p:cTn id="1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8" presetClass="entr" presetSubtype="0" accel="50000" fill="hold" grpId="1"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5"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fade">
                                      <p:cBhvr>
                                        <p:cTn id="27" dur="1000"/>
                                        <p:tgtEl>
                                          <p:spTgt spid="7"/>
                                        </p:tgtEl>
                                      </p:cBhvr>
                                    </p:animEffect>
                                  </p:childTnLst>
                                </p:cTn>
                              </p:par>
                              <p:par>
                                <p:cTn id="28" presetID="48" presetClass="entr" presetSubtype="0" accel="50000" fill="hold" grpId="1"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32" dur="1000" fill="hold"/>
                                        <p:tgtEl>
                                          <p:spTgt spid="3"/>
                                        </p:tgtEl>
                                        <p:attrNameLst>
                                          <p:attrName>ppt_y</p:attrName>
                                        </p:attrNameLst>
                                      </p:cBhvr>
                                      <p:tavLst>
                                        <p:tav tm="0">
                                          <p:val>
                                            <p:strVal val="#ppt_y"/>
                                          </p:val>
                                        </p:tav>
                                        <p:tav tm="100000">
                                          <p:val>
                                            <p:strVal val="#ppt_y"/>
                                          </p:val>
                                        </p:tav>
                                      </p:tavLst>
                                    </p:anim>
                                    <p:animEffect transition="in" filter="fade">
                                      <p:cBhvr>
                                        <p:cTn id="33" dur="1000"/>
                                        <p:tgtEl>
                                          <p:spTgt spid="3"/>
                                        </p:tgtEl>
                                      </p:cBhvr>
                                    </p:animEffect>
                                  </p:childTnLst>
                                </p:cTn>
                              </p:par>
                              <p:par>
                                <p:cTn id="34" presetID="48" presetClass="entr" presetSubtype="0" accel="50000" fill="hold" grpId="1"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7"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38" dur="1000" fill="hold"/>
                                        <p:tgtEl>
                                          <p:spTgt spid="12"/>
                                        </p:tgtEl>
                                        <p:attrNameLst>
                                          <p:attrName>ppt_y</p:attrName>
                                        </p:attrNameLst>
                                      </p:cBhvr>
                                      <p:tavLst>
                                        <p:tav tm="0">
                                          <p:val>
                                            <p:strVal val="#ppt_y"/>
                                          </p:val>
                                        </p:tav>
                                        <p:tav tm="100000">
                                          <p:val>
                                            <p:strVal val="#ppt_y"/>
                                          </p:val>
                                        </p:tav>
                                      </p:tavLst>
                                    </p:anim>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7" grpId="0"/>
      <p:bldP spid="7" grpId="1"/>
      <p:bldP spid="11" grpId="0"/>
      <p:bldP spid="12" grpId="0"/>
      <p:bldP spid="12" grpId="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1"/>
          <p:cNvGrpSpPr/>
          <p:nvPr/>
        </p:nvGrpSpPr>
        <p:grpSpPr>
          <a:xfrm>
            <a:off x="6228800" y="3587264"/>
            <a:ext cx="5760000" cy="2965937"/>
            <a:chOff x="4647158" y="3567657"/>
            <a:chExt cx="4573042" cy="2965937"/>
          </a:xfrm>
        </p:grpSpPr>
        <p:pic>
          <p:nvPicPr>
            <p:cNvPr id="31" name="Picture 30"/>
            <p:cNvPicPr>
              <a:picLocks noChangeAspect="1"/>
            </p:cNvPicPr>
            <p:nvPr/>
          </p:nvPicPr>
          <p:blipFill>
            <a:blip r:embed="rId3" cstate="print"/>
            <a:stretch>
              <a:fillRect/>
            </a:stretch>
          </p:blipFill>
          <p:spPr>
            <a:xfrm>
              <a:off x="4647158" y="3567657"/>
              <a:ext cx="4573042" cy="2921666"/>
            </a:xfrm>
            <a:prstGeom prst="rect">
              <a:avLst/>
            </a:prstGeom>
          </p:spPr>
        </p:pic>
        <p:grpSp>
          <p:nvGrpSpPr>
            <p:cNvPr id="7" name="Group 25"/>
            <p:cNvGrpSpPr/>
            <p:nvPr/>
          </p:nvGrpSpPr>
          <p:grpSpPr>
            <a:xfrm>
              <a:off x="6259499" y="3810000"/>
              <a:ext cx="1134702" cy="2723594"/>
              <a:chOff x="6259499" y="3810000"/>
              <a:chExt cx="1134702" cy="2723594"/>
            </a:xfrm>
          </p:grpSpPr>
          <p:sp>
            <p:nvSpPr>
              <p:cNvPr id="13" name="TextBox 12"/>
              <p:cNvSpPr txBox="1"/>
              <p:nvPr/>
            </p:nvSpPr>
            <p:spPr>
              <a:xfrm>
                <a:off x="6259499" y="6071929"/>
                <a:ext cx="295515" cy="461665"/>
              </a:xfrm>
              <a:prstGeom prst="rect">
                <a:avLst/>
              </a:prstGeom>
              <a:noFill/>
            </p:spPr>
            <p:txBody>
              <a:bodyPr wrap="none" rtlCol="0">
                <a:spAutoFit/>
              </a:bodyPr>
              <a:lstStyle/>
              <a:p>
                <a:r>
                  <a:rPr lang="en-US" sz="2400" dirty="0">
                    <a:solidFill>
                      <a:prstClr val="black"/>
                    </a:solidFill>
                    <a:latin typeface="Times New Roman" panose="02020603050405020304" pitchFamily="18" charset="0"/>
                    <a:cs typeface="Times New Roman" panose="02020603050405020304" pitchFamily="18" charset="0"/>
                  </a:rPr>
                  <a:t>E</a:t>
                </a:r>
              </a:p>
            </p:txBody>
          </p:sp>
          <p:sp>
            <p:nvSpPr>
              <p:cNvPr id="14" name="TextBox 13"/>
              <p:cNvSpPr txBox="1"/>
              <p:nvPr/>
            </p:nvSpPr>
            <p:spPr>
              <a:xfrm>
                <a:off x="7111412" y="3810000"/>
                <a:ext cx="282789" cy="461665"/>
              </a:xfrm>
              <a:prstGeom prst="rect">
                <a:avLst/>
              </a:prstGeom>
              <a:noFill/>
            </p:spPr>
            <p:txBody>
              <a:bodyPr wrap="non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a:t>
                </a:r>
              </a:p>
            </p:txBody>
          </p:sp>
        </p:grpSp>
      </p:grpSp>
      <p:graphicFrame>
        <p:nvGraphicFramePr>
          <p:cNvPr id="16" name="Object 15"/>
          <p:cNvGraphicFramePr>
            <a:graphicFrameLocks noChangeAspect="1"/>
          </p:cNvGraphicFramePr>
          <p:nvPr>
            <p:extLst>
              <p:ext uri="{D42A27DB-BD31-4B8C-83A1-F6EECF244321}">
                <p14:modId xmlns:p14="http://schemas.microsoft.com/office/powerpoint/2010/main" val="569055198"/>
              </p:ext>
            </p:extLst>
          </p:nvPr>
        </p:nvGraphicFramePr>
        <p:xfrm>
          <a:off x="7818438" y="3221038"/>
          <a:ext cx="3262312" cy="368300"/>
        </p:xfrm>
        <a:graphic>
          <a:graphicData uri="http://schemas.openxmlformats.org/presentationml/2006/ole">
            <mc:AlternateContent xmlns:mc="http://schemas.openxmlformats.org/markup-compatibility/2006">
              <mc:Choice xmlns:v="urn:schemas-microsoft-com:vml" Requires="v">
                <p:oleObj spid="_x0000_s111619" name="Equation" r:id="rId4" imgW="2806560" imgH="380880" progId="Equation.DSMT4">
                  <p:embed/>
                </p:oleObj>
              </mc:Choice>
              <mc:Fallback>
                <p:oleObj name="Equation" r:id="rId4" imgW="2806560" imgH="380880" progId="Equation.DSMT4">
                  <p:embed/>
                  <p:pic>
                    <p:nvPicPr>
                      <p:cNvPr id="16"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438" y="3221038"/>
                        <a:ext cx="3262312"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5880984" y="3244334"/>
            <a:ext cx="322524" cy="369332"/>
          </a:xfrm>
          <a:prstGeom prst="rect">
            <a:avLst/>
          </a:prstGeom>
        </p:spPr>
        <p:txBody>
          <a:bodyPr wrap="none">
            <a:spAutoFit/>
          </a:bodyPr>
          <a:lstStyle/>
          <a:p>
            <a:r>
              <a:rPr lang="en-US" dirty="0">
                <a:latin typeface="Courier"/>
              </a:rPr>
              <a:t> </a:t>
            </a:r>
            <a:endParaRPr lang="en-US" dirty="0"/>
          </a:p>
        </p:txBody>
      </p:sp>
      <p:sp>
        <p:nvSpPr>
          <p:cNvPr id="11" name="Rectangle 10"/>
          <p:cNvSpPr/>
          <p:nvPr/>
        </p:nvSpPr>
        <p:spPr>
          <a:xfrm>
            <a:off x="5880984" y="3244334"/>
            <a:ext cx="322524" cy="369332"/>
          </a:xfrm>
          <a:prstGeom prst="rect">
            <a:avLst/>
          </a:prstGeom>
        </p:spPr>
        <p:txBody>
          <a:bodyPr wrap="none">
            <a:spAutoFit/>
          </a:bodyPr>
          <a:lstStyle/>
          <a:p>
            <a:r>
              <a:rPr lang="en-US" dirty="0">
                <a:latin typeface="Courier"/>
              </a:rPr>
              <a:t> </a:t>
            </a:r>
            <a:endParaRPr lang="en-US" dirty="0"/>
          </a:p>
        </p:txBody>
      </p:sp>
      <p:sp>
        <p:nvSpPr>
          <p:cNvPr id="24" name="Rectangle 23"/>
          <p:cNvSpPr/>
          <p:nvPr/>
        </p:nvSpPr>
        <p:spPr>
          <a:xfrm>
            <a:off x="5880984" y="3244334"/>
            <a:ext cx="322524" cy="369332"/>
          </a:xfrm>
          <a:prstGeom prst="rect">
            <a:avLst/>
          </a:prstGeom>
        </p:spPr>
        <p:txBody>
          <a:bodyPr wrap="none">
            <a:spAutoFit/>
          </a:bodyPr>
          <a:lstStyle/>
          <a:p>
            <a:r>
              <a:rPr lang="en-US" dirty="0">
                <a:latin typeface="Courier"/>
              </a:rPr>
              <a:t> </a:t>
            </a:r>
            <a:endParaRPr lang="en-US" dirty="0"/>
          </a:p>
        </p:txBody>
      </p:sp>
      <p:grpSp>
        <p:nvGrpSpPr>
          <p:cNvPr id="8" name="Group 28"/>
          <p:cNvGrpSpPr/>
          <p:nvPr/>
        </p:nvGrpSpPr>
        <p:grpSpPr>
          <a:xfrm>
            <a:off x="6810400" y="50134"/>
            <a:ext cx="5280000" cy="3052534"/>
            <a:chOff x="5107800" y="50134"/>
            <a:chExt cx="3960000" cy="3052534"/>
          </a:xfrm>
        </p:grpSpPr>
        <p:pic>
          <p:nvPicPr>
            <p:cNvPr id="10" name="Picture 9"/>
            <p:cNvPicPr>
              <a:picLocks noChangeAspect="1"/>
            </p:cNvPicPr>
            <p:nvPr/>
          </p:nvPicPr>
          <p:blipFill>
            <a:blip r:embed="rId6" cstate="print"/>
            <a:stretch>
              <a:fillRect/>
            </a:stretch>
          </p:blipFill>
          <p:spPr>
            <a:xfrm>
              <a:off x="5107800" y="50134"/>
              <a:ext cx="3960000" cy="3052534"/>
            </a:xfrm>
            <a:prstGeom prst="rect">
              <a:avLst/>
            </a:prstGeom>
          </p:spPr>
        </p:pic>
        <p:sp>
          <p:nvSpPr>
            <p:cNvPr id="27" name="TextBox 26"/>
            <p:cNvSpPr txBox="1"/>
            <p:nvPr/>
          </p:nvSpPr>
          <p:spPr>
            <a:xfrm>
              <a:off x="6477000" y="2438400"/>
              <a:ext cx="267141" cy="461665"/>
            </a:xfrm>
            <a:prstGeom prst="rect">
              <a:avLst/>
            </a:prstGeom>
            <a:noFill/>
          </p:spPr>
          <p:txBody>
            <a:bodyPr wrap="non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a:t>
              </a:r>
            </a:p>
          </p:txBody>
        </p:sp>
        <p:sp>
          <p:nvSpPr>
            <p:cNvPr id="28" name="TextBox 27"/>
            <p:cNvSpPr txBox="1"/>
            <p:nvPr/>
          </p:nvSpPr>
          <p:spPr>
            <a:xfrm>
              <a:off x="7019182" y="381000"/>
              <a:ext cx="279164" cy="461665"/>
            </a:xfrm>
            <a:prstGeom prst="rect">
              <a:avLst/>
            </a:prstGeom>
            <a:noFill/>
          </p:spPr>
          <p:txBody>
            <a:bodyPr wrap="none" rtlCol="0">
              <a:spAutoFit/>
            </a:bodyPr>
            <a:lstStyle/>
            <a:p>
              <a:r>
                <a:rPr lang="en-US" sz="2400" dirty="0">
                  <a:solidFill>
                    <a:prstClr val="black"/>
                  </a:solidFill>
                  <a:latin typeface="Times New Roman" panose="02020603050405020304" pitchFamily="18" charset="0"/>
                  <a:cs typeface="Times New Roman" panose="02020603050405020304" pitchFamily="18" charset="0"/>
                </a:rPr>
                <a:t>E</a:t>
              </a:r>
            </a:p>
          </p:txBody>
        </p:sp>
      </p:grpSp>
      <p:sp>
        <p:nvSpPr>
          <p:cNvPr id="30" name="Rectangle 29"/>
          <p:cNvSpPr/>
          <p:nvPr/>
        </p:nvSpPr>
        <p:spPr>
          <a:xfrm>
            <a:off x="5880984" y="3244334"/>
            <a:ext cx="322524" cy="369332"/>
          </a:xfrm>
          <a:prstGeom prst="rect">
            <a:avLst/>
          </a:prstGeom>
        </p:spPr>
        <p:txBody>
          <a:bodyPr wrap="none">
            <a:spAutoFit/>
          </a:bodyPr>
          <a:lstStyle/>
          <a:p>
            <a:r>
              <a:rPr lang="en-US" dirty="0">
                <a:latin typeface="Courier"/>
              </a:rPr>
              <a:t> </a:t>
            </a:r>
            <a:endParaRPr lang="en-US" dirty="0"/>
          </a:p>
        </p:txBody>
      </p:sp>
      <p:grpSp>
        <p:nvGrpSpPr>
          <p:cNvPr id="9" name="Group 33"/>
          <p:cNvGrpSpPr/>
          <p:nvPr/>
        </p:nvGrpSpPr>
        <p:grpSpPr>
          <a:xfrm>
            <a:off x="353488" y="2936416"/>
            <a:ext cx="5566109" cy="3540585"/>
            <a:chOff x="265116" y="2936415"/>
            <a:chExt cx="4174582" cy="3540585"/>
          </a:xfrm>
        </p:grpSpPr>
        <p:grpSp>
          <p:nvGrpSpPr>
            <p:cNvPr id="12" name="Group 8"/>
            <p:cNvGrpSpPr>
              <a:grpSpLocks noChangeAspect="1"/>
            </p:cNvGrpSpPr>
            <p:nvPr/>
          </p:nvGrpSpPr>
          <p:grpSpPr>
            <a:xfrm>
              <a:off x="265116" y="3006015"/>
              <a:ext cx="4118479" cy="3470985"/>
              <a:chOff x="645160" y="1296924"/>
              <a:chExt cx="4775200" cy="359548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160" y="1296924"/>
                <a:ext cx="4775200" cy="3276600"/>
              </a:xfrm>
              <a:prstGeom prst="rect">
                <a:avLst/>
              </a:prstGeom>
            </p:spPr>
          </p:pic>
          <p:cxnSp>
            <p:nvCxnSpPr>
              <p:cNvPr id="3" name="Straight Connector 2"/>
              <p:cNvCxnSpPr/>
              <p:nvPr/>
            </p:nvCxnSpPr>
            <p:spPr>
              <a:xfrm>
                <a:off x="691172" y="3314511"/>
                <a:ext cx="44662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48117" y="3344404"/>
                <a:ext cx="309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242361" y="3335440"/>
                <a:ext cx="309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Rectangle 1"/>
                <p:cNvSpPr/>
                <p:nvPr/>
              </p:nvSpPr>
              <p:spPr>
                <a:xfrm>
                  <a:off x="2756738" y="2936415"/>
                  <a:ext cx="1682960"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3</m:t>
                            </m:r>
                          </m:den>
                        </m:f>
                        <m:r>
                          <a:rPr lang="en-US" i="1">
                            <a:latin typeface="Cambria Math" panose="02040503050406030204" pitchFamily="18" charset="0"/>
                          </a:rPr>
                          <m:t>𝐴</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3</m:t>
                            </m:r>
                          </m:sup>
                        </m:sSup>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756738" y="2936415"/>
                  <a:ext cx="1682960" cy="612732"/>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623702" y="3818372"/>
                  <a:ext cx="81278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3623702" y="3818372"/>
                  <a:ext cx="812787" cy="610936"/>
                </a:xfrm>
                <a:prstGeom prst="rect">
                  <a:avLst/>
                </a:prstGeom>
                <a:blipFill rotWithShape="0">
                  <a:blip r:embed="rId9" cstate="print"/>
                  <a:stretch>
                    <a:fillRect/>
                  </a:stretch>
                </a:blipFill>
              </p:spPr>
              <p:txBody>
                <a:bodyPr/>
                <a:lstStyle/>
                <a:p>
                  <a:r>
                    <a:rPr lang="en-US">
                      <a:noFill/>
                    </a:rPr>
                    <a:t> </a:t>
                  </a:r>
                </a:p>
              </p:txBody>
            </p:sp>
          </mc:Fallback>
        </mc:AlternateContent>
      </p:grpSp>
      <p:grpSp>
        <p:nvGrpSpPr>
          <p:cNvPr id="22" name="Group 32"/>
          <p:cNvGrpSpPr/>
          <p:nvPr/>
        </p:nvGrpSpPr>
        <p:grpSpPr>
          <a:xfrm>
            <a:off x="164000" y="50135"/>
            <a:ext cx="6440000" cy="2797947"/>
            <a:chOff x="123000" y="50134"/>
            <a:chExt cx="4830000" cy="2797947"/>
          </a:xfrm>
        </p:grpSpPr>
        <p:pic>
          <p:nvPicPr>
            <p:cNvPr id="21" name="Picture 20"/>
            <p:cNvPicPr>
              <a:picLocks noChangeAspect="1"/>
            </p:cNvPicPr>
            <p:nvPr/>
          </p:nvPicPr>
          <p:blipFill>
            <a:blip r:embed="rId10" cstate="print"/>
            <a:stretch>
              <a:fillRect/>
            </a:stretch>
          </p:blipFill>
          <p:spPr>
            <a:xfrm>
              <a:off x="123000" y="50134"/>
              <a:ext cx="4068000" cy="2797947"/>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3710612" y="94789"/>
                  <a:ext cx="81278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3710612" y="94789"/>
                  <a:ext cx="812787" cy="610936"/>
                </a:xfrm>
                <a:prstGeom prst="rect">
                  <a:avLst/>
                </a:prstGeom>
                <a:blipFill rotWithShape="0">
                  <a:blip r:embed="rId11"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270040" y="1066800"/>
                  <a:ext cx="1682960"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3</m:t>
                            </m:r>
                          </m:den>
                        </m:f>
                        <m:r>
                          <a:rPr lang="en-US" i="1">
                            <a:latin typeface="Cambria Math" panose="02040503050406030204" pitchFamily="18" charset="0"/>
                          </a:rPr>
                          <m:t>𝐴</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3</m:t>
                            </m:r>
                          </m:sup>
                        </m:sSup>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3270040" y="1066800"/>
                  <a:ext cx="1682960" cy="612732"/>
                </a:xfrm>
                <a:prstGeom prst="rect">
                  <a:avLst/>
                </a:prstGeom>
                <a:blipFill rotWithShape="0">
                  <a:blip r:embed="rId12" cstate="print"/>
                  <a:stretch>
                    <a:fillRect/>
                  </a:stretch>
                </a:blipFill>
              </p:spPr>
              <p:txBody>
                <a:bodyPr/>
                <a:lstStyle/>
                <a:p>
                  <a:r>
                    <a:rPr lang="en-US">
                      <a:noFill/>
                    </a:rPr>
                    <a:t> </a:t>
                  </a:r>
                </a:p>
              </p:txBody>
            </p:sp>
          </mc:Fallback>
        </mc:AlternateContent>
      </p:grpSp>
      <p:sp>
        <p:nvSpPr>
          <p:cNvPr id="29" name="Slide Number Placeholder 28"/>
          <p:cNvSpPr>
            <a:spLocks noGrp="1"/>
          </p:cNvSpPr>
          <p:nvPr>
            <p:ph type="sldNum" sz="quarter" idx="12"/>
          </p:nvPr>
        </p:nvSpPr>
        <p:spPr/>
        <p:txBody>
          <a:bodyPr/>
          <a:lstStyle/>
          <a:p>
            <a:fld id="{8AC7B609-6235-4DF7-8376-3B4225D7EDEF}" type="slidenum">
              <a:rPr lang="en-US" smtClean="0"/>
              <a:pPr/>
              <a:t>197</a:t>
            </a:fld>
            <a:endParaRPr lang="en-US"/>
          </a:p>
        </p:txBody>
      </p:sp>
    </p:spTree>
    <p:extLst>
      <p:ext uri="{BB962C8B-B14F-4D97-AF65-F5344CB8AC3E}">
        <p14:creationId xmlns:p14="http://schemas.microsoft.com/office/powerpoint/2010/main" val="291283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3" cstate="print"/>
          <a:srcRect l="2020" t="67410" r="-2"/>
          <a:stretch/>
        </p:blipFill>
        <p:spPr bwMode="auto">
          <a:xfrm>
            <a:off x="133349" y="3657600"/>
            <a:ext cx="11957051" cy="2895600"/>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2246571995"/>
              </p:ext>
            </p:extLst>
          </p:nvPr>
        </p:nvGraphicFramePr>
        <p:xfrm>
          <a:off x="6324600" y="2363788"/>
          <a:ext cx="287867" cy="368300"/>
        </p:xfrm>
        <a:graphic>
          <a:graphicData uri="http://schemas.openxmlformats.org/presentationml/2006/ole">
            <mc:AlternateContent xmlns:mc="http://schemas.openxmlformats.org/markup-compatibility/2006">
              <mc:Choice xmlns:v="urn:schemas-microsoft-com:vml" Requires="v">
                <p:oleObj spid="_x0000_s112644" name="Equation" r:id="rId4" imgW="215806" imgH="368140" progId="Equation.DSMT4">
                  <p:embed/>
                </p:oleObj>
              </mc:Choice>
              <mc:Fallback>
                <p:oleObj name="Equation" r:id="rId4" imgW="215806" imgH="368140" progId="Equation.DSMT4">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363788"/>
                        <a:ext cx="287867"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8AC7B609-6235-4DF7-8376-3B4225D7EDEF}" type="slidenum">
              <a:rPr lang="en-US" smtClean="0"/>
              <a:pPr/>
              <a:t>198</a:t>
            </a:fld>
            <a:endParaRPr lang="en-US"/>
          </a:p>
        </p:txBody>
      </p:sp>
      <p:graphicFrame>
        <p:nvGraphicFramePr>
          <p:cNvPr id="3" name="Object 2">
            <a:extLst>
              <a:ext uri="{FF2B5EF4-FFF2-40B4-BE49-F238E27FC236}">
                <a16:creationId xmlns:a16="http://schemas.microsoft.com/office/drawing/2014/main" id="{4760C8A3-AA89-BAF3-3B07-A401E8DAD93E}"/>
              </a:ext>
            </a:extLst>
          </p:cNvPr>
          <p:cNvGraphicFramePr>
            <a:graphicFrameLocks noChangeAspect="1"/>
          </p:cNvGraphicFramePr>
          <p:nvPr>
            <p:extLst>
              <p:ext uri="{D42A27DB-BD31-4B8C-83A1-F6EECF244321}">
                <p14:modId xmlns:p14="http://schemas.microsoft.com/office/powerpoint/2010/main" val="2761935140"/>
              </p:ext>
            </p:extLst>
          </p:nvPr>
        </p:nvGraphicFramePr>
        <p:xfrm>
          <a:off x="2421419" y="954936"/>
          <a:ext cx="8140700" cy="1841500"/>
        </p:xfrm>
        <a:graphic>
          <a:graphicData uri="http://schemas.openxmlformats.org/presentationml/2006/ole">
            <mc:AlternateContent xmlns:mc="http://schemas.openxmlformats.org/markup-compatibility/2006">
              <mc:Choice xmlns:v="urn:schemas-microsoft-com:vml" Requires="v">
                <p:oleObj spid="_x0000_s112645" name="Equation" r:id="rId6" imgW="8140680" imgH="1841400" progId="Equation.DSMT4">
                  <p:embed/>
                </p:oleObj>
              </mc:Choice>
              <mc:Fallback>
                <p:oleObj name="Equation" r:id="rId6" imgW="8140680" imgH="1841400" progId="Equation.DSMT4">
                  <p:embed/>
                  <p:pic>
                    <p:nvPicPr>
                      <p:cNvPr id="0" name=""/>
                      <p:cNvPicPr/>
                      <p:nvPr/>
                    </p:nvPicPr>
                    <p:blipFill>
                      <a:blip r:embed="rId7"/>
                      <a:stretch>
                        <a:fillRect/>
                      </a:stretch>
                    </p:blipFill>
                    <p:spPr>
                      <a:xfrm>
                        <a:off x="2421419" y="954936"/>
                        <a:ext cx="8140700" cy="1841500"/>
                      </a:xfrm>
                      <a:prstGeom prst="rect">
                        <a:avLst/>
                      </a:prstGeom>
                    </p:spPr>
                  </p:pic>
                </p:oleObj>
              </mc:Fallback>
            </mc:AlternateContent>
          </a:graphicData>
        </a:graphic>
      </p:graphicFrame>
    </p:spTree>
    <p:extLst>
      <p:ext uri="{BB962C8B-B14F-4D97-AF65-F5344CB8AC3E}">
        <p14:creationId xmlns:p14="http://schemas.microsoft.com/office/powerpoint/2010/main" val="147324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128" y="219931"/>
            <a:ext cx="4145622" cy="523220"/>
          </a:xfrm>
          <a:prstGeom prst="rect">
            <a:avLst/>
          </a:prstGeom>
        </p:spPr>
        <p:txBody>
          <a:bodyPr wrap="none">
            <a:spAutoFit/>
          </a:bodyPr>
          <a:lstStyle/>
          <a:p>
            <a:r>
              <a:rPr lang="en-US" sz="2800" b="1" dirty="0">
                <a:solidFill>
                  <a:srgbClr val="0070C0"/>
                </a:solidFill>
                <a:latin typeface="Times New Roman" panose="02020603050405020304" pitchFamily="18" charset="0"/>
                <a:cs typeface="Times New Roman" panose="02020603050405020304" pitchFamily="18" charset="0"/>
              </a:rPr>
              <a:t>Centro-symmetric Media </a:t>
            </a:r>
          </a:p>
        </p:txBody>
      </p:sp>
      <p:sp>
        <p:nvSpPr>
          <p:cNvPr id="4" name="Rectangle 3"/>
          <p:cNvSpPr/>
          <p:nvPr/>
        </p:nvSpPr>
        <p:spPr>
          <a:xfrm>
            <a:off x="551390" y="3358118"/>
            <a:ext cx="4735592"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Then the restoring force is given by: </a:t>
            </a:r>
          </a:p>
        </p:txBody>
      </p:sp>
      <p:sp>
        <p:nvSpPr>
          <p:cNvPr id="11" name="TextBox 10"/>
          <p:cNvSpPr txBox="1"/>
          <p:nvPr/>
        </p:nvSpPr>
        <p:spPr>
          <a:xfrm>
            <a:off x="551390" y="4230715"/>
            <a:ext cx="10029155" cy="1200329"/>
          </a:xfrm>
          <a:prstGeom prst="rect">
            <a:avLst/>
          </a:prstGeom>
          <a:noFill/>
        </p:spPr>
        <p:txBody>
          <a:bodyPr wrap="square" rtlCol="0">
            <a:spAutoFit/>
          </a:bodyPr>
          <a:lstStyle/>
          <a:p>
            <a:pPr algn="just">
              <a:lnSpc>
                <a:spcPct val="150000"/>
              </a:lnSpc>
            </a:pPr>
            <a:r>
              <a:rPr lang="en-US" sz="2400" dirty="0">
                <a:latin typeface="Times New Roman" pitchFamily="18" charset="0"/>
                <a:cs typeface="Times New Roman" pitchFamily="18" charset="0"/>
              </a:rPr>
              <a:t>For </a:t>
            </a:r>
            <a:r>
              <a:rPr lang="en-US" sz="2400" dirty="0" err="1">
                <a:latin typeface="Times New Roman" pitchFamily="18" charset="0"/>
                <a:cs typeface="Times New Roman" pitchFamily="18" charset="0"/>
              </a:rPr>
              <a:t>centrosymmetric</a:t>
            </a:r>
            <a:r>
              <a:rPr lang="en-US" sz="2400" dirty="0">
                <a:latin typeface="Times New Roman" pitchFamily="18" charset="0"/>
                <a:cs typeface="Times New Roman" pitchFamily="18" charset="0"/>
              </a:rPr>
              <a:t> it can be shown that the first nonlinear term appeared in the polarization is of the third order </a:t>
            </a:r>
          </a:p>
        </p:txBody>
      </p:sp>
      <p:sp>
        <p:nvSpPr>
          <p:cNvPr id="12" name="Rectangle 11"/>
          <p:cNvSpPr/>
          <p:nvPr/>
        </p:nvSpPr>
        <p:spPr>
          <a:xfrm>
            <a:off x="6018585" y="2271048"/>
            <a:ext cx="3288914" cy="461665"/>
          </a:xfrm>
          <a:prstGeom prst="rect">
            <a:avLst/>
          </a:prstGeom>
        </p:spPr>
        <p:txBody>
          <a:bodyPr wrap="non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Anharmonic</a:t>
            </a:r>
            <a:r>
              <a:rPr lang="en-US" sz="2400" b="1" dirty="0">
                <a:solidFill>
                  <a:srgbClr val="FF0000"/>
                </a:solidFill>
                <a:latin typeface="Times New Roman" panose="02020603050405020304" pitchFamily="18" charset="0"/>
                <a:cs typeface="Times New Roman" panose="02020603050405020304" pitchFamily="18" charset="0"/>
              </a:rPr>
              <a:t> Oscillator </a:t>
            </a:r>
          </a:p>
        </p:txBody>
      </p:sp>
      <p:grpSp>
        <p:nvGrpSpPr>
          <p:cNvPr id="2" name="Group 7"/>
          <p:cNvGrpSpPr/>
          <p:nvPr/>
        </p:nvGrpSpPr>
        <p:grpSpPr>
          <a:xfrm>
            <a:off x="354349" y="939133"/>
            <a:ext cx="10947472" cy="792830"/>
            <a:chOff x="265762" y="939132"/>
            <a:chExt cx="8210604" cy="792830"/>
          </a:xfrm>
        </p:grpSpPr>
        <p:sp>
          <p:nvSpPr>
            <p:cNvPr id="7" name="Rectangle 6"/>
            <p:cNvSpPr/>
            <p:nvPr/>
          </p:nvSpPr>
          <p:spPr>
            <a:xfrm>
              <a:off x="265762" y="939132"/>
              <a:ext cx="8210604"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the potential energy function is of the form which is symmetric under the operation of  </a:t>
              </a:r>
            </a:p>
          </p:txBody>
        </p:sp>
        <p:graphicFrame>
          <p:nvGraphicFramePr>
            <p:cNvPr id="6" name="Object 5"/>
            <p:cNvGraphicFramePr>
              <a:graphicFrameLocks noChangeAspect="1"/>
            </p:cNvGraphicFramePr>
            <p:nvPr>
              <p:extLst>
                <p:ext uri="{D42A27DB-BD31-4B8C-83A1-F6EECF244321}">
                  <p14:modId xmlns:p14="http://schemas.microsoft.com/office/powerpoint/2010/main" val="2940628891"/>
                </p:ext>
              </p:extLst>
            </p:nvPr>
          </p:nvGraphicFramePr>
          <p:xfrm>
            <a:off x="3301604" y="1452562"/>
            <a:ext cx="1193006" cy="279400"/>
          </p:xfrm>
          <a:graphic>
            <a:graphicData uri="http://schemas.openxmlformats.org/presentationml/2006/ole">
              <mc:AlternateContent xmlns:mc="http://schemas.openxmlformats.org/markup-compatibility/2006">
                <mc:Choice xmlns:v="urn:schemas-microsoft-com:vml" Requires="v">
                  <p:oleObj spid="_x0000_s113670" name="Equation" r:id="rId3" imgW="1193760" imgH="279360" progId="Equation.DSMT4">
                    <p:embed/>
                  </p:oleObj>
                </mc:Choice>
                <mc:Fallback>
                  <p:oleObj name="Equation" r:id="rId3" imgW="1193760" imgH="27936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604" y="1452562"/>
                          <a:ext cx="1193006"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Slide Number Placeholder 12"/>
          <p:cNvSpPr>
            <a:spLocks noGrp="1"/>
          </p:cNvSpPr>
          <p:nvPr>
            <p:ph type="sldNum" sz="quarter" idx="12"/>
          </p:nvPr>
        </p:nvSpPr>
        <p:spPr/>
        <p:txBody>
          <a:bodyPr/>
          <a:lstStyle/>
          <a:p>
            <a:fld id="{8AC7B609-6235-4DF7-8376-3B4225D7EDEF}" type="slidenum">
              <a:rPr lang="en-US" smtClean="0"/>
              <a:pPr/>
              <a:t>199</a:t>
            </a:fld>
            <a:endParaRPr lang="en-US"/>
          </a:p>
        </p:txBody>
      </p:sp>
      <p:graphicFrame>
        <p:nvGraphicFramePr>
          <p:cNvPr id="8" name="Object 7">
            <a:extLst>
              <a:ext uri="{FF2B5EF4-FFF2-40B4-BE49-F238E27FC236}">
                <a16:creationId xmlns:a16="http://schemas.microsoft.com/office/drawing/2014/main" id="{DA03D484-6C16-4B00-B9AB-C2D6071D3954}"/>
              </a:ext>
            </a:extLst>
          </p:cNvPr>
          <p:cNvGraphicFramePr>
            <a:graphicFrameLocks noChangeAspect="1"/>
          </p:cNvGraphicFramePr>
          <p:nvPr>
            <p:extLst>
              <p:ext uri="{D42A27DB-BD31-4B8C-83A1-F6EECF244321}">
                <p14:modId xmlns:p14="http://schemas.microsoft.com/office/powerpoint/2010/main" val="933013796"/>
              </p:ext>
            </p:extLst>
          </p:nvPr>
        </p:nvGraphicFramePr>
        <p:xfrm>
          <a:off x="2315240" y="2246469"/>
          <a:ext cx="2311400" cy="723900"/>
        </p:xfrm>
        <a:graphic>
          <a:graphicData uri="http://schemas.openxmlformats.org/presentationml/2006/ole">
            <mc:AlternateContent xmlns:mc="http://schemas.openxmlformats.org/markup-compatibility/2006">
              <mc:Choice xmlns:v="urn:schemas-microsoft-com:vml" Requires="v">
                <p:oleObj spid="_x0000_s113671" name="Equation" r:id="rId5" imgW="2311200" imgH="723600" progId="Equation.DSMT4">
                  <p:embed/>
                </p:oleObj>
              </mc:Choice>
              <mc:Fallback>
                <p:oleObj name="Equation" r:id="rId5" imgW="2311200" imgH="723600" progId="Equation.DSMT4">
                  <p:embed/>
                  <p:pic>
                    <p:nvPicPr>
                      <p:cNvPr id="0" name=""/>
                      <p:cNvPicPr/>
                      <p:nvPr/>
                    </p:nvPicPr>
                    <p:blipFill>
                      <a:blip r:embed="rId6"/>
                      <a:stretch>
                        <a:fillRect/>
                      </a:stretch>
                    </p:blipFill>
                    <p:spPr>
                      <a:xfrm>
                        <a:off x="2315240" y="2246469"/>
                        <a:ext cx="2311400" cy="7239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EC5189E-F9C5-4EF4-9E2D-9B3308955287}"/>
              </a:ext>
            </a:extLst>
          </p:cNvPr>
          <p:cNvGraphicFramePr>
            <a:graphicFrameLocks noChangeAspect="1"/>
          </p:cNvGraphicFramePr>
          <p:nvPr>
            <p:extLst>
              <p:ext uri="{D42A27DB-BD31-4B8C-83A1-F6EECF244321}">
                <p14:modId xmlns:p14="http://schemas.microsoft.com/office/powerpoint/2010/main" val="742838184"/>
              </p:ext>
            </p:extLst>
          </p:nvPr>
        </p:nvGraphicFramePr>
        <p:xfrm>
          <a:off x="6573579" y="3434699"/>
          <a:ext cx="1854200" cy="393700"/>
        </p:xfrm>
        <a:graphic>
          <a:graphicData uri="http://schemas.openxmlformats.org/presentationml/2006/ole">
            <mc:AlternateContent xmlns:mc="http://schemas.openxmlformats.org/markup-compatibility/2006">
              <mc:Choice xmlns:v="urn:schemas-microsoft-com:vml" Requires="v">
                <p:oleObj spid="_x0000_s113672" name="Equation" r:id="rId7" imgW="1854000" imgH="393480" progId="Equation.DSMT4">
                  <p:embed/>
                </p:oleObj>
              </mc:Choice>
              <mc:Fallback>
                <p:oleObj name="Equation" r:id="rId7" imgW="1854000" imgH="393480" progId="Equation.DSMT4">
                  <p:embed/>
                  <p:pic>
                    <p:nvPicPr>
                      <p:cNvPr id="0" name=""/>
                      <p:cNvPicPr/>
                      <p:nvPr/>
                    </p:nvPicPr>
                    <p:blipFill>
                      <a:blip r:embed="rId8"/>
                      <a:stretch>
                        <a:fillRect/>
                      </a:stretch>
                    </p:blipFill>
                    <p:spPr>
                      <a:xfrm>
                        <a:off x="6573579" y="3434699"/>
                        <a:ext cx="1854200" cy="3937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5E73F348-58C5-4AD1-96F8-8B77F1BB50F8}"/>
              </a:ext>
            </a:extLst>
          </p:cNvPr>
          <p:cNvGraphicFramePr>
            <a:graphicFrameLocks noChangeAspect="1"/>
          </p:cNvGraphicFramePr>
          <p:nvPr>
            <p:extLst>
              <p:ext uri="{D42A27DB-BD31-4B8C-83A1-F6EECF244321}">
                <p14:modId xmlns:p14="http://schemas.microsoft.com/office/powerpoint/2010/main" val="4040061298"/>
              </p:ext>
            </p:extLst>
          </p:nvPr>
        </p:nvGraphicFramePr>
        <p:xfrm>
          <a:off x="5341588" y="5841976"/>
          <a:ext cx="2755900" cy="406400"/>
        </p:xfrm>
        <a:graphic>
          <a:graphicData uri="http://schemas.openxmlformats.org/presentationml/2006/ole">
            <mc:AlternateContent xmlns:mc="http://schemas.openxmlformats.org/markup-compatibility/2006">
              <mc:Choice xmlns:v="urn:schemas-microsoft-com:vml" Requires="v">
                <p:oleObj spid="_x0000_s113673" name="Equation" r:id="rId9" imgW="2755800" imgH="406080" progId="Equation.DSMT4">
                  <p:embed/>
                </p:oleObj>
              </mc:Choice>
              <mc:Fallback>
                <p:oleObj name="Equation" r:id="rId9" imgW="2755800" imgH="406080" progId="Equation.DSMT4">
                  <p:embed/>
                  <p:pic>
                    <p:nvPicPr>
                      <p:cNvPr id="0" name=""/>
                      <p:cNvPicPr/>
                      <p:nvPr/>
                    </p:nvPicPr>
                    <p:blipFill>
                      <a:blip r:embed="rId10"/>
                      <a:stretch>
                        <a:fillRect/>
                      </a:stretch>
                    </p:blipFill>
                    <p:spPr>
                      <a:xfrm>
                        <a:off x="5341588" y="5841976"/>
                        <a:ext cx="2755900" cy="406400"/>
                      </a:xfrm>
                      <a:prstGeom prst="rect">
                        <a:avLst/>
                      </a:prstGeom>
                    </p:spPr>
                  </p:pic>
                </p:oleObj>
              </mc:Fallback>
            </mc:AlternateContent>
          </a:graphicData>
        </a:graphic>
      </p:graphicFrame>
    </p:spTree>
    <p:extLst>
      <p:ext uri="{BB962C8B-B14F-4D97-AF65-F5344CB8AC3E}">
        <p14:creationId xmlns:p14="http://schemas.microsoft.com/office/powerpoint/2010/main" val="1910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4"/>
                                        </p:tgtEl>
                                        <p:attrNameLst>
                                          <p:attrName>ppt_y</p:attrName>
                                        </p:attrNameLst>
                                      </p:cBhvr>
                                      <p:tavLst>
                                        <p:tav tm="0">
                                          <p:val>
                                            <p:strVal val="#ppt_y"/>
                                          </p:val>
                                        </p:tav>
                                        <p:tav tm="100000">
                                          <p:val>
                                            <p:strVal val="#ppt_y"/>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5709" y="808952"/>
            <a:ext cx="11217498" cy="1133965"/>
          </a:xfrm>
          <a:prstGeom prst="rect">
            <a:avLst/>
          </a:prstGeom>
        </p:spPr>
        <p:txBody>
          <a:bodyPr wrap="square">
            <a:spAutoFit/>
          </a:bodyPr>
          <a:lstStyle/>
          <a:p>
            <a:pPr>
              <a:lnSpc>
                <a:spcPct val="150000"/>
              </a:lnSpc>
            </a:pPr>
            <a:r>
              <a:rPr lang="en-US" sz="2400" dirty="0">
                <a:latin typeface="Times New Roman" panose="02020603050405020304" pitchFamily="18" charset="0"/>
              </a:rPr>
              <a:t>The index of refraction, or refractive index, of any optical medium is defined as the ratio between the speed of light in a vacuum and the speed of light in the medium:</a:t>
            </a:r>
          </a:p>
        </p:txBody>
      </p:sp>
      <p:graphicFrame>
        <p:nvGraphicFramePr>
          <p:cNvPr id="7" name="Object 6"/>
          <p:cNvGraphicFramePr>
            <a:graphicFrameLocks noChangeAspect="1"/>
          </p:cNvGraphicFramePr>
          <p:nvPr>
            <p:extLst>
              <p:ext uri="{D42A27DB-BD31-4B8C-83A1-F6EECF244321}">
                <p14:modId xmlns:p14="http://schemas.microsoft.com/office/powerpoint/2010/main" val="4229406248"/>
              </p:ext>
            </p:extLst>
          </p:nvPr>
        </p:nvGraphicFramePr>
        <p:xfrm>
          <a:off x="1651000" y="3695700"/>
          <a:ext cx="5397500" cy="1625600"/>
        </p:xfrm>
        <a:graphic>
          <a:graphicData uri="http://schemas.openxmlformats.org/presentationml/2006/ole">
            <mc:AlternateContent xmlns:mc="http://schemas.openxmlformats.org/markup-compatibility/2006">
              <mc:Choice xmlns:v="urn:schemas-microsoft-com:vml" Requires="v">
                <p:oleObj spid="_x0000_s1028" name="Equation" r:id="rId3" imgW="5397480" imgH="1625400" progId="Equation.DSMT4">
                  <p:embed/>
                </p:oleObj>
              </mc:Choice>
              <mc:Fallback>
                <p:oleObj name="Equation" r:id="rId3" imgW="5397480" imgH="1625400" progId="Equation.DSMT4">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3695700"/>
                        <a:ext cx="5397500" cy="162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502228" y="2228922"/>
            <a:ext cx="9829800"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ضریب شکست هر محیط شفاف به صورت خارج قسمت سرعت نور در خلا به سرعت نور در محیط شفاف تعریف می شود. </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nvGraphicFramePr>
        <p:xfrm>
          <a:off x="5530850" y="3029475"/>
          <a:ext cx="114300" cy="177800"/>
        </p:xfrm>
        <a:graphic>
          <a:graphicData uri="http://schemas.openxmlformats.org/presentationml/2006/ole">
            <mc:AlternateContent xmlns:mc="http://schemas.openxmlformats.org/markup-compatibility/2006">
              <mc:Choice xmlns:v="urn:schemas-microsoft-com:vml" Requires="v">
                <p:oleObj spid="_x0000_s1029" name="Equation" r:id="rId5" imgW="114102" imgH="177492" progId="Equation.DSMT4">
                  <p:embed/>
                </p:oleObj>
              </mc:Choice>
              <mc:Fallback>
                <p:oleObj name="Equation" r:id="rId5" imgW="114102" imgH="177492" progId="Equation.DSMT4">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850" y="302947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359229" y="5494636"/>
            <a:ext cx="1124494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طبق این قرار داد ضریب شکست خلا مساوی 1 و ضریب شکست هر محیط شفاف بیشتر از 1 خواهد بود.</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121572" y="163551"/>
            <a:ext cx="5623034"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fa-I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ضریب شکست   </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Refractive Index     </a:t>
            </a:r>
            <a:endParaRPr lang="en-US" altLang="en-US" sz="2800" dirty="0">
              <a:solidFill>
                <a:srgbClr val="FF0000"/>
              </a:solidFill>
            </a:endParaRPr>
          </a:p>
        </p:txBody>
      </p:sp>
      <p:sp>
        <p:nvSpPr>
          <p:cNvPr id="12" name="Slide Number Placeholder 11"/>
          <p:cNvSpPr>
            <a:spLocks noGrp="1"/>
          </p:cNvSpPr>
          <p:nvPr>
            <p:ph type="sldNum" sz="quarter" idx="12"/>
          </p:nvPr>
        </p:nvSpPr>
        <p:spPr/>
        <p:txBody>
          <a:bodyPr/>
          <a:lstStyle/>
          <a:p>
            <a:fld id="{8AC7B609-6235-4DF7-8376-3B4225D7EDEF}" type="slidenum">
              <a:rPr lang="en-US" smtClean="0"/>
              <a:pPr/>
              <a:t>2</a:t>
            </a:fld>
            <a:endParaRPr lang="en-US"/>
          </a:p>
        </p:txBody>
      </p:sp>
    </p:spTree>
    <p:extLst>
      <p:ext uri="{BB962C8B-B14F-4D97-AF65-F5344CB8AC3E}">
        <p14:creationId xmlns:p14="http://schemas.microsoft.com/office/powerpoint/2010/main" val="39833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9990" y="249042"/>
            <a:ext cx="5809958" cy="579967"/>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روزنه عددی </a:t>
            </a:r>
            <a:r>
              <a:rPr lang="en-US" sz="2400" b="1" dirty="0">
                <a:solidFill>
                  <a:srgbClr val="FF0000"/>
                </a:solidFill>
                <a:latin typeface="Times New Roman" panose="02020603050405020304" pitchFamily="18" charset="0"/>
                <a:cs typeface="Times New Roman" panose="02020603050405020304" pitchFamily="18" charset="0"/>
              </a:rPr>
              <a:t>Numerical Aperture</a:t>
            </a:r>
            <a:r>
              <a:rPr lang="en-US" sz="2400" b="1" dirty="0">
                <a:latin typeface="Times New Roman" panose="02020603050405020304" pitchFamily="18" charset="0"/>
                <a:cs typeface="Times New Roman" panose="02020603050405020304" pitchFamily="18" charset="0"/>
              </a:rPr>
              <a:t> (</a:t>
            </a:r>
            <a:r>
              <a:rPr lang="en-US" sz="2400" b="1" dirty="0">
                <a:solidFill>
                  <a:srgbClr val="A162D0"/>
                </a:solidFill>
                <a:latin typeface="Times New Roman" panose="02020603050405020304" pitchFamily="18" charset="0"/>
                <a:cs typeface="Times New Roman" panose="02020603050405020304" pitchFamily="18" charset="0"/>
              </a:rPr>
              <a:t>NA</a:t>
            </a:r>
            <a:r>
              <a:rPr lang="en-US" sz="2400" b="1" dirty="0">
                <a:latin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571396" name="Object 4"/>
          <p:cNvGraphicFramePr>
            <a:graphicFrameLocks noChangeAspect="1"/>
          </p:cNvGraphicFramePr>
          <p:nvPr/>
        </p:nvGraphicFramePr>
        <p:xfrm>
          <a:off x="6846888" y="2157581"/>
          <a:ext cx="2108200" cy="381000"/>
        </p:xfrm>
        <a:graphic>
          <a:graphicData uri="http://schemas.openxmlformats.org/presentationml/2006/ole">
            <mc:AlternateContent xmlns:mc="http://schemas.openxmlformats.org/markup-compatibility/2006">
              <mc:Choice xmlns:v="urn:schemas-microsoft-com:vml" Requires="v">
                <p:oleObj spid="_x0000_s13319" name="Equation" r:id="rId3" imgW="2108160" imgH="380880" progId="Equation.DSMT4">
                  <p:embed/>
                </p:oleObj>
              </mc:Choice>
              <mc:Fallback>
                <p:oleObj name="Equation" r:id="rId3" imgW="2108160" imgH="380880" progId="Equation.DSMT4">
                  <p:embed/>
                  <p:pic>
                    <p:nvPicPr>
                      <p:cNvPr id="571396" name="Object 4"/>
                      <p:cNvPicPr>
                        <a:picLocks noChangeAspect="1" noChangeArrowheads="1"/>
                      </p:cNvPicPr>
                      <p:nvPr/>
                    </p:nvPicPr>
                    <p:blipFill>
                      <a:blip r:embed="rId4"/>
                      <a:srcRect/>
                      <a:stretch>
                        <a:fillRect/>
                      </a:stretch>
                    </p:blipFill>
                    <p:spPr bwMode="auto">
                      <a:xfrm>
                        <a:off x="6846888" y="2157581"/>
                        <a:ext cx="2108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fld id="{8AC7B609-6235-4DF7-8376-3B4225D7EDEF}" type="slidenum">
              <a:rPr lang="en-US" smtClean="0"/>
              <a:pPr/>
              <a:t>20</a:t>
            </a:fld>
            <a:endParaRPr lang="en-US"/>
          </a:p>
        </p:txBody>
      </p:sp>
      <p:grpSp>
        <p:nvGrpSpPr>
          <p:cNvPr id="8" name="Group 16">
            <a:extLst>
              <a:ext uri="{FF2B5EF4-FFF2-40B4-BE49-F238E27FC236}">
                <a16:creationId xmlns:a16="http://schemas.microsoft.com/office/drawing/2014/main" id="{196CEA35-7C63-00BF-488F-CE8B897A2124}"/>
              </a:ext>
            </a:extLst>
          </p:cNvPr>
          <p:cNvGrpSpPr/>
          <p:nvPr/>
        </p:nvGrpSpPr>
        <p:grpSpPr>
          <a:xfrm>
            <a:off x="262597" y="1903185"/>
            <a:ext cx="5234155" cy="2286327"/>
            <a:chOff x="367859" y="1271752"/>
            <a:chExt cx="5234155" cy="2286327"/>
          </a:xfrm>
        </p:grpSpPr>
        <p:grpSp>
          <p:nvGrpSpPr>
            <p:cNvPr id="10" name="Group 19">
              <a:extLst>
                <a:ext uri="{FF2B5EF4-FFF2-40B4-BE49-F238E27FC236}">
                  <a16:creationId xmlns:a16="http://schemas.microsoft.com/office/drawing/2014/main" id="{B7528845-170E-DAAF-5AF1-B74763C86D15}"/>
                </a:ext>
              </a:extLst>
            </p:cNvPr>
            <p:cNvGrpSpPr/>
            <p:nvPr/>
          </p:nvGrpSpPr>
          <p:grpSpPr>
            <a:xfrm>
              <a:off x="367859" y="1271752"/>
              <a:ext cx="5234155" cy="2286327"/>
              <a:chOff x="4698121" y="1986456"/>
              <a:chExt cx="5234155" cy="2286327"/>
            </a:xfrm>
          </p:grpSpPr>
          <p:grpSp>
            <p:nvGrpSpPr>
              <p:cNvPr id="15" name="Group 14">
                <a:extLst>
                  <a:ext uri="{FF2B5EF4-FFF2-40B4-BE49-F238E27FC236}">
                    <a16:creationId xmlns:a16="http://schemas.microsoft.com/office/drawing/2014/main" id="{114DBCBC-F0AF-7612-CB12-9AF2AE78BCDF}"/>
                  </a:ext>
                </a:extLst>
              </p:cNvPr>
              <p:cNvGrpSpPr/>
              <p:nvPr/>
            </p:nvGrpSpPr>
            <p:grpSpPr>
              <a:xfrm>
                <a:off x="4698121" y="1986456"/>
                <a:ext cx="5234155" cy="2286327"/>
                <a:chOff x="4698121" y="1986456"/>
                <a:chExt cx="5234155" cy="2286327"/>
              </a:xfrm>
            </p:grpSpPr>
            <p:pic>
              <p:nvPicPr>
                <p:cNvPr id="18" name="Picture 2" descr="https://upload.wikimedia.org/wikipedia/commons/thumb/0/08/Numerical_aperture_for_a_lens.svg/1024px-Numerical_aperture_for_a_lens.svg.png">
                  <a:extLst>
                    <a:ext uri="{FF2B5EF4-FFF2-40B4-BE49-F238E27FC236}">
                      <a16:creationId xmlns:a16="http://schemas.microsoft.com/office/drawing/2014/main" id="{B4CDC79C-0B85-4DB5-501B-371122B7EC4C}"/>
                    </a:ext>
                  </a:extLst>
                </p:cNvPr>
                <p:cNvPicPr>
                  <a:picLocks noChangeAspect="1" noChangeArrowheads="1"/>
                </p:cNvPicPr>
                <p:nvPr/>
              </p:nvPicPr>
              <p:blipFill>
                <a:blip r:embed="rId5" cstate="print"/>
                <a:srcRect l="76225" t="16655"/>
                <a:stretch>
                  <a:fillRect/>
                </a:stretch>
              </p:blipFill>
              <p:spPr bwMode="auto">
                <a:xfrm>
                  <a:off x="5990897" y="1986456"/>
                  <a:ext cx="823494" cy="2286327"/>
                </a:xfrm>
                <a:prstGeom prst="rect">
                  <a:avLst/>
                </a:prstGeom>
                <a:noFill/>
              </p:spPr>
            </p:pic>
            <p:cxnSp>
              <p:nvCxnSpPr>
                <p:cNvPr id="19" name="Straight Arrow Connector 18">
                  <a:extLst>
                    <a:ext uri="{FF2B5EF4-FFF2-40B4-BE49-F238E27FC236}">
                      <a16:creationId xmlns:a16="http://schemas.microsoft.com/office/drawing/2014/main" id="{6606EC0D-CAA7-9298-397C-7ABDBDFC9508}"/>
                    </a:ext>
                  </a:extLst>
                </p:cNvPr>
                <p:cNvCxnSpPr/>
                <p:nvPr/>
              </p:nvCxnSpPr>
              <p:spPr>
                <a:xfrm flipV="1">
                  <a:off x="4792714" y="2060027"/>
                  <a:ext cx="128016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4">
                  <a:extLst>
                    <a:ext uri="{FF2B5EF4-FFF2-40B4-BE49-F238E27FC236}">
                      <a16:creationId xmlns:a16="http://schemas.microsoft.com/office/drawing/2014/main" id="{8EA4DCA6-2B8D-EC34-01A4-31E663F498F5}"/>
                    </a:ext>
                  </a:extLst>
                </p:cNvPr>
                <p:cNvCxnSpPr/>
                <p:nvPr/>
              </p:nvCxnSpPr>
              <p:spPr>
                <a:xfrm flipV="1">
                  <a:off x="4698121" y="4088524"/>
                  <a:ext cx="1371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F8ABFC-AD3F-3B72-A9F8-6C73B93F2CE6}"/>
                    </a:ext>
                  </a:extLst>
                </p:cNvPr>
                <p:cNvCxnSpPr/>
                <p:nvPr/>
              </p:nvCxnSpPr>
              <p:spPr>
                <a:xfrm>
                  <a:off x="6053959" y="2049518"/>
                  <a:ext cx="3878317" cy="17131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B5C4EAD-7037-CA32-5ED0-D93A2233AD60}"/>
                    </a:ext>
                  </a:extLst>
                </p:cNvPr>
                <p:cNvCxnSpPr/>
                <p:nvPr/>
              </p:nvCxnSpPr>
              <p:spPr>
                <a:xfrm flipV="1">
                  <a:off x="6043449" y="2375338"/>
                  <a:ext cx="3867806" cy="17131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3" name="Object 3">
                  <a:extLst>
                    <a:ext uri="{FF2B5EF4-FFF2-40B4-BE49-F238E27FC236}">
                      <a16:creationId xmlns:a16="http://schemas.microsoft.com/office/drawing/2014/main" id="{CFE07CE3-42E5-A056-6B4B-DFBAD097FA0B}"/>
                    </a:ext>
                  </a:extLst>
                </p:cNvPr>
                <p:cNvGraphicFramePr>
                  <a:graphicFrameLocks noChangeAspect="1"/>
                </p:cNvGraphicFramePr>
                <p:nvPr/>
              </p:nvGraphicFramePr>
              <p:xfrm>
                <a:off x="9136121" y="2721465"/>
                <a:ext cx="407274" cy="339395"/>
              </p:xfrm>
              <a:graphic>
                <a:graphicData uri="http://schemas.openxmlformats.org/presentationml/2006/ole">
                  <mc:AlternateContent xmlns:mc="http://schemas.openxmlformats.org/markup-compatibility/2006">
                    <mc:Choice xmlns:v="urn:schemas-microsoft-com:vml" Requires="v">
                      <p:oleObj spid="_x0000_s13320" name="Equation" r:id="rId6" imgW="457200" imgH="381000" progId="Equation.DSMT4">
                        <p:embed/>
                      </p:oleObj>
                    </mc:Choice>
                    <mc:Fallback>
                      <p:oleObj name="Equation" r:id="rId6" imgW="457200" imgH="381000" progId="Equation.DSMT4">
                        <p:embed/>
                        <p:pic>
                          <p:nvPicPr>
                            <p:cNvPr id="23" name="Object 3">
                              <a:extLst>
                                <a:ext uri="{FF2B5EF4-FFF2-40B4-BE49-F238E27FC236}">
                                  <a16:creationId xmlns:a16="http://schemas.microsoft.com/office/drawing/2014/main" id="{CFE07CE3-42E5-A056-6B4B-DFBAD097FA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6121" y="2721465"/>
                              <a:ext cx="407274" cy="33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16" name="Straight Arrow Connector 15">
                <a:extLst>
                  <a:ext uri="{FF2B5EF4-FFF2-40B4-BE49-F238E27FC236}">
                    <a16:creationId xmlns:a16="http://schemas.microsoft.com/office/drawing/2014/main" id="{61CFF966-26D0-86FC-8569-51EE2D1EB4D7}"/>
                  </a:ext>
                </a:extLst>
              </p:cNvPr>
              <p:cNvCxnSpPr/>
              <p:nvPr/>
            </p:nvCxnSpPr>
            <p:spPr>
              <a:xfrm flipV="1">
                <a:off x="6148552" y="3058510"/>
                <a:ext cx="2217682" cy="21021"/>
              </a:xfrm>
              <a:prstGeom prst="straightConnector1">
                <a:avLst/>
              </a:prstGeom>
              <a:ln w="19050">
                <a:solidFill>
                  <a:schemeClr val="tx1">
                    <a:lumMod val="65000"/>
                    <a:lumOff val="35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8055E83-22A9-0F8D-EBA7-E039AC11BF6E}"/>
                  </a:ext>
                </a:extLst>
              </p:cNvPr>
              <p:cNvSpPr txBox="1"/>
              <p:nvPr/>
            </p:nvSpPr>
            <p:spPr>
              <a:xfrm>
                <a:off x="6558462" y="2564529"/>
                <a:ext cx="893379" cy="661207"/>
              </a:xfrm>
              <a:prstGeom prst="rect">
                <a:avLst/>
              </a:prstGeom>
              <a:noFill/>
            </p:spPr>
            <p:txBody>
              <a:bodyPr wrap="square" rtlCol="0">
                <a:spAutoFit/>
              </a:bodyPr>
              <a:lstStyle/>
              <a:p>
                <a:pPr algn="just" rtl="1">
                  <a:lnSpc>
                    <a:spcPct val="150000"/>
                  </a:lnSpc>
                </a:pPr>
                <a:r>
                  <a:rPr lang="en-US" sz="2800" i="1" dirty="0">
                    <a:latin typeface="Times New Roman" panose="02020603050405020304" pitchFamily="18" charset="0"/>
                    <a:cs typeface="Times New Roman" panose="02020603050405020304" pitchFamily="18" charset="0"/>
                  </a:rPr>
                  <a:t>f</a:t>
                </a:r>
              </a:p>
            </p:txBody>
          </p:sp>
        </p:grpSp>
        <p:cxnSp>
          <p:nvCxnSpPr>
            <p:cNvPr id="14" name="Straight Connector 13">
              <a:extLst>
                <a:ext uri="{FF2B5EF4-FFF2-40B4-BE49-F238E27FC236}">
                  <a16:creationId xmlns:a16="http://schemas.microsoft.com/office/drawing/2014/main" id="{AE1A35B8-B566-4917-FFBE-98C955684C33}"/>
                </a:ext>
              </a:extLst>
            </p:cNvPr>
            <p:cNvCxnSpPr/>
            <p:nvPr/>
          </p:nvCxnSpPr>
          <p:spPr>
            <a:xfrm>
              <a:off x="4099033" y="2354318"/>
              <a:ext cx="146304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7334BAF6-A090-8B3E-A84F-688EEACA2351}"/>
              </a:ext>
            </a:extLst>
          </p:cNvPr>
          <p:cNvSpPr txBox="1"/>
          <p:nvPr/>
        </p:nvSpPr>
        <p:spPr>
          <a:xfrm>
            <a:off x="633046" y="1167616"/>
            <a:ext cx="11177954" cy="579967"/>
          </a:xfrm>
          <a:prstGeom prst="rect">
            <a:avLst/>
          </a:prstGeom>
          <a:noFill/>
        </p:spPr>
        <p:txBody>
          <a:bodyPr wrap="square" rtlCol="1">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هر عدسی یا شی‌ای روزنه عددی به صورت زیر تعریف می گردد:</a:t>
            </a:r>
          </a:p>
        </p:txBody>
      </p:sp>
      <p:grpSp>
        <p:nvGrpSpPr>
          <p:cNvPr id="29" name="Group 28">
            <a:extLst>
              <a:ext uri="{FF2B5EF4-FFF2-40B4-BE49-F238E27FC236}">
                <a16:creationId xmlns:a16="http://schemas.microsoft.com/office/drawing/2014/main" id="{2E74CF0A-56AA-BA51-43F1-BA4BE2555648}"/>
              </a:ext>
            </a:extLst>
          </p:cNvPr>
          <p:cNvGrpSpPr/>
          <p:nvPr/>
        </p:nvGrpSpPr>
        <p:grpSpPr>
          <a:xfrm>
            <a:off x="3594712" y="2898328"/>
            <a:ext cx="8318343" cy="579967"/>
            <a:chOff x="3186747" y="3278164"/>
            <a:chExt cx="8318343" cy="579967"/>
          </a:xfrm>
        </p:grpSpPr>
        <p:sp>
          <p:nvSpPr>
            <p:cNvPr id="25" name="TextBox 24">
              <a:extLst>
                <a:ext uri="{FF2B5EF4-FFF2-40B4-BE49-F238E27FC236}">
                  <a16:creationId xmlns:a16="http://schemas.microsoft.com/office/drawing/2014/main" id="{3D4272EB-02A9-7D96-AF6F-4547371AF9C7}"/>
                </a:ext>
              </a:extLst>
            </p:cNvPr>
            <p:cNvSpPr txBox="1"/>
            <p:nvPr/>
          </p:nvSpPr>
          <p:spPr>
            <a:xfrm>
              <a:off x="3186747" y="3278164"/>
              <a:ext cx="8018585" cy="579967"/>
            </a:xfrm>
            <a:prstGeom prst="rect">
              <a:avLst/>
            </a:prstGeom>
            <a:noFill/>
          </p:spPr>
          <p:txBody>
            <a:bodyPr wrap="square" rtlCol="1">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ضریب شکست و        زاویه مطابق شکل تعریف می شود. </a:t>
              </a:r>
            </a:p>
          </p:txBody>
        </p:sp>
        <p:graphicFrame>
          <p:nvGraphicFramePr>
            <p:cNvPr id="27" name="Object 26">
              <a:extLst>
                <a:ext uri="{FF2B5EF4-FFF2-40B4-BE49-F238E27FC236}">
                  <a16:creationId xmlns:a16="http://schemas.microsoft.com/office/drawing/2014/main" id="{33849CE3-7F24-1E31-2A84-E179DCCCE48B}"/>
                </a:ext>
              </a:extLst>
            </p:cNvPr>
            <p:cNvGraphicFramePr>
              <a:graphicFrameLocks noChangeAspect="1"/>
            </p:cNvGraphicFramePr>
            <p:nvPr/>
          </p:nvGraphicFramePr>
          <p:xfrm>
            <a:off x="11225690" y="3426185"/>
            <a:ext cx="279400" cy="381000"/>
          </p:xfrm>
          <a:graphic>
            <a:graphicData uri="http://schemas.openxmlformats.org/presentationml/2006/ole">
              <mc:AlternateContent xmlns:mc="http://schemas.openxmlformats.org/markup-compatibility/2006">
                <mc:Choice xmlns:v="urn:schemas-microsoft-com:vml" Requires="v">
                  <p:oleObj spid="_x0000_s13321" name="Equation" r:id="rId8" imgW="279360" imgH="380880" progId="Equation.DSMT4">
                    <p:embed/>
                  </p:oleObj>
                </mc:Choice>
                <mc:Fallback>
                  <p:oleObj name="Equation" r:id="rId8" imgW="279360" imgH="380880" progId="Equation.DSMT4">
                    <p:embed/>
                    <p:pic>
                      <p:nvPicPr>
                        <p:cNvPr id="27" name="Object 26">
                          <a:extLst>
                            <a:ext uri="{FF2B5EF4-FFF2-40B4-BE49-F238E27FC236}">
                              <a16:creationId xmlns:a16="http://schemas.microsoft.com/office/drawing/2014/main" id="{33849CE3-7F24-1E31-2A84-E179DCCCE48B}"/>
                            </a:ext>
                          </a:extLst>
                        </p:cNvPr>
                        <p:cNvPicPr/>
                        <p:nvPr/>
                      </p:nvPicPr>
                      <p:blipFill>
                        <a:blip r:embed="rId9"/>
                        <a:stretch>
                          <a:fillRect/>
                        </a:stretch>
                      </p:blipFill>
                      <p:spPr>
                        <a:xfrm>
                          <a:off x="11225690" y="3426185"/>
                          <a:ext cx="279400" cy="3810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2C12FB38-3444-8127-D013-78BEF32D2DA3}"/>
                </a:ext>
              </a:extLst>
            </p:cNvPr>
            <p:cNvGraphicFramePr>
              <a:graphicFrameLocks noChangeAspect="1"/>
            </p:cNvGraphicFramePr>
            <p:nvPr/>
          </p:nvGraphicFramePr>
          <p:xfrm>
            <a:off x="8898816" y="3450350"/>
            <a:ext cx="495300" cy="381000"/>
          </p:xfrm>
          <a:graphic>
            <a:graphicData uri="http://schemas.openxmlformats.org/presentationml/2006/ole">
              <mc:AlternateContent xmlns:mc="http://schemas.openxmlformats.org/markup-compatibility/2006">
                <mc:Choice xmlns:v="urn:schemas-microsoft-com:vml" Requires="v">
                  <p:oleObj spid="_x0000_s13322" name="Equation" r:id="rId10" imgW="495000" imgH="380880" progId="Equation.DSMT4">
                    <p:embed/>
                  </p:oleObj>
                </mc:Choice>
                <mc:Fallback>
                  <p:oleObj name="Equation" r:id="rId10" imgW="495000" imgH="380880" progId="Equation.DSMT4">
                    <p:embed/>
                    <p:pic>
                      <p:nvPicPr>
                        <p:cNvPr id="28" name="Object 27">
                          <a:extLst>
                            <a:ext uri="{FF2B5EF4-FFF2-40B4-BE49-F238E27FC236}">
                              <a16:creationId xmlns:a16="http://schemas.microsoft.com/office/drawing/2014/main" id="{2C12FB38-3444-8127-D013-78BEF32D2DA3}"/>
                            </a:ext>
                          </a:extLst>
                        </p:cNvPr>
                        <p:cNvPicPr/>
                        <p:nvPr/>
                      </p:nvPicPr>
                      <p:blipFill>
                        <a:blip r:embed="rId11"/>
                        <a:stretch>
                          <a:fillRect/>
                        </a:stretch>
                      </p:blipFill>
                      <p:spPr>
                        <a:xfrm>
                          <a:off x="8898816" y="3450350"/>
                          <a:ext cx="495300" cy="381000"/>
                        </a:xfrm>
                        <a:prstGeom prst="rect">
                          <a:avLst/>
                        </a:prstGeom>
                      </p:spPr>
                    </p:pic>
                  </p:oleObj>
                </mc:Fallback>
              </mc:AlternateContent>
            </a:graphicData>
          </a:graphic>
        </p:graphicFrame>
      </p:grpSp>
      <p:sp>
        <p:nvSpPr>
          <p:cNvPr id="30" name="TextBox 29">
            <a:extLst>
              <a:ext uri="{FF2B5EF4-FFF2-40B4-BE49-F238E27FC236}">
                <a16:creationId xmlns:a16="http://schemas.microsoft.com/office/drawing/2014/main" id="{9F1B02DC-D500-D6CA-611C-C577BC2EE726}"/>
              </a:ext>
            </a:extLst>
          </p:cNvPr>
          <p:cNvSpPr txBox="1"/>
          <p:nvPr/>
        </p:nvSpPr>
        <p:spPr>
          <a:xfrm>
            <a:off x="2122938" y="4080515"/>
            <a:ext cx="9806465" cy="579967"/>
          </a:xfrm>
          <a:prstGeom prst="rect">
            <a:avLst/>
          </a:prstGeom>
          <a:noFill/>
        </p:spPr>
        <p:txBody>
          <a:bodyPr wrap="square" rtlCol="1">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حالتی که روزنه عددی کوچک است می توان  تقریب زیر را بکار برد:</a:t>
            </a:r>
          </a:p>
        </p:txBody>
      </p:sp>
      <p:graphicFrame>
        <p:nvGraphicFramePr>
          <p:cNvPr id="31" name="Object 30">
            <a:extLst>
              <a:ext uri="{FF2B5EF4-FFF2-40B4-BE49-F238E27FC236}">
                <a16:creationId xmlns:a16="http://schemas.microsoft.com/office/drawing/2014/main" id="{AEDDC2EB-B4F3-F6E2-A854-B933C1E94AA4}"/>
              </a:ext>
            </a:extLst>
          </p:cNvPr>
          <p:cNvGraphicFramePr>
            <a:graphicFrameLocks noChangeAspect="1"/>
          </p:cNvGraphicFramePr>
          <p:nvPr/>
        </p:nvGraphicFramePr>
        <p:xfrm>
          <a:off x="6846888" y="4863842"/>
          <a:ext cx="1460500" cy="787400"/>
        </p:xfrm>
        <a:graphic>
          <a:graphicData uri="http://schemas.openxmlformats.org/presentationml/2006/ole">
            <mc:AlternateContent xmlns:mc="http://schemas.openxmlformats.org/markup-compatibility/2006">
              <mc:Choice xmlns:v="urn:schemas-microsoft-com:vml" Requires="v">
                <p:oleObj spid="_x0000_s13323" name="Equation" r:id="rId12" imgW="1460160" imgH="787320" progId="Equation.DSMT4">
                  <p:embed/>
                </p:oleObj>
              </mc:Choice>
              <mc:Fallback>
                <p:oleObj name="Equation" r:id="rId12" imgW="1460160" imgH="787320" progId="Equation.DSMT4">
                  <p:embed/>
                  <p:pic>
                    <p:nvPicPr>
                      <p:cNvPr id="31" name="Object 30">
                        <a:extLst>
                          <a:ext uri="{FF2B5EF4-FFF2-40B4-BE49-F238E27FC236}">
                            <a16:creationId xmlns:a16="http://schemas.microsoft.com/office/drawing/2014/main" id="{AEDDC2EB-B4F3-F6E2-A854-B933C1E94AA4}"/>
                          </a:ext>
                        </a:extLst>
                      </p:cNvPr>
                      <p:cNvPicPr/>
                      <p:nvPr/>
                    </p:nvPicPr>
                    <p:blipFill>
                      <a:blip r:embed="rId13"/>
                      <a:stretch>
                        <a:fillRect/>
                      </a:stretch>
                    </p:blipFill>
                    <p:spPr>
                      <a:xfrm>
                        <a:off x="6846888" y="4863842"/>
                        <a:ext cx="1460500" cy="787400"/>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BAF7E054-A956-7E4F-3432-38CAF6708A5E}"/>
              </a:ext>
            </a:extLst>
          </p:cNvPr>
          <p:cNvSpPr txBox="1"/>
          <p:nvPr/>
        </p:nvSpPr>
        <p:spPr>
          <a:xfrm>
            <a:off x="633046" y="5767754"/>
            <a:ext cx="11000609" cy="579967"/>
          </a:xfrm>
          <a:prstGeom prst="rect">
            <a:avLst/>
          </a:prstGeom>
          <a:noFill/>
        </p:spPr>
        <p:txBody>
          <a:bodyPr wrap="square" rtlCol="1">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در واقع قطر باریکه ورودی به عدسی است که حداکثر می‌تواند برابر با قطر دهانه عدسی باشد.</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20"/>
          <p:cNvGrpSpPr/>
          <p:nvPr/>
        </p:nvGrpSpPr>
        <p:grpSpPr>
          <a:xfrm>
            <a:off x="5891411" y="3555334"/>
            <a:ext cx="6097389" cy="2921666"/>
            <a:chOff x="4306424" y="3402934"/>
            <a:chExt cx="4573042" cy="2921666"/>
          </a:xfrm>
        </p:grpSpPr>
        <p:pic>
          <p:nvPicPr>
            <p:cNvPr id="20" name="Picture 19"/>
            <p:cNvPicPr>
              <a:picLocks noChangeAspect="1"/>
            </p:cNvPicPr>
            <p:nvPr/>
          </p:nvPicPr>
          <p:blipFill>
            <a:blip r:embed="rId3" cstate="print"/>
            <a:stretch>
              <a:fillRect/>
            </a:stretch>
          </p:blipFill>
          <p:spPr>
            <a:xfrm>
              <a:off x="4306424" y="3402934"/>
              <a:ext cx="4573042" cy="2921666"/>
            </a:xfrm>
            <a:prstGeom prst="rect">
              <a:avLst/>
            </a:prstGeom>
          </p:spPr>
        </p:pic>
        <p:grpSp>
          <p:nvGrpSpPr>
            <p:cNvPr id="6" name="Group 18"/>
            <p:cNvGrpSpPr/>
            <p:nvPr/>
          </p:nvGrpSpPr>
          <p:grpSpPr>
            <a:xfrm>
              <a:off x="4915707" y="3500735"/>
              <a:ext cx="1266934" cy="2442865"/>
              <a:chOff x="4915707" y="3500735"/>
              <a:chExt cx="1266934" cy="2442865"/>
            </a:xfrm>
          </p:grpSpPr>
          <p:sp>
            <p:nvSpPr>
              <p:cNvPr id="12" name="TextBox 11"/>
              <p:cNvSpPr txBox="1"/>
              <p:nvPr/>
            </p:nvSpPr>
            <p:spPr>
              <a:xfrm>
                <a:off x="4915707" y="3500735"/>
                <a:ext cx="26714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a:t>
                </a:r>
              </a:p>
            </p:txBody>
          </p:sp>
          <p:sp>
            <p:nvSpPr>
              <p:cNvPr id="13" name="TextBox 12"/>
              <p:cNvSpPr txBox="1"/>
              <p:nvPr/>
            </p:nvSpPr>
            <p:spPr>
              <a:xfrm>
                <a:off x="5903478" y="5481935"/>
                <a:ext cx="27916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E</a:t>
                </a:r>
              </a:p>
            </p:txBody>
          </p:sp>
        </p:grpSp>
      </p:grpSp>
      <p:pic>
        <p:nvPicPr>
          <p:cNvPr id="15" name="Picture 14"/>
          <p:cNvPicPr>
            <a:picLocks noChangeAspect="1"/>
          </p:cNvPicPr>
          <p:nvPr/>
        </p:nvPicPr>
        <p:blipFill>
          <a:blip r:embed="rId4" cstate="print"/>
          <a:stretch>
            <a:fillRect/>
          </a:stretch>
        </p:blipFill>
        <p:spPr>
          <a:xfrm>
            <a:off x="6234400" y="-46647"/>
            <a:ext cx="5856000" cy="2806000"/>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1603985054"/>
              </p:ext>
            </p:extLst>
          </p:nvPr>
        </p:nvGraphicFramePr>
        <p:xfrm>
          <a:off x="7269163" y="3041650"/>
          <a:ext cx="3708400" cy="381000"/>
        </p:xfrm>
        <a:graphic>
          <a:graphicData uri="http://schemas.openxmlformats.org/presentationml/2006/ole">
            <mc:AlternateContent xmlns:mc="http://schemas.openxmlformats.org/markup-compatibility/2006">
              <mc:Choice xmlns:v="urn:schemas-microsoft-com:vml" Requires="v">
                <p:oleObj spid="_x0000_s114691" name="Equation" r:id="rId5" imgW="2781000" imgH="380880" progId="Equation.DSMT4">
                  <p:embed/>
                </p:oleObj>
              </mc:Choice>
              <mc:Fallback>
                <p:oleObj name="Equation" r:id="rId5" imgW="2781000" imgH="380880" progId="Equation.DSMT4">
                  <p:embed/>
                  <p:pic>
                    <p:nvPicPr>
                      <p:cNvPr id="16"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9163" y="3041650"/>
                        <a:ext cx="3708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p:nvPr/>
        </p:nvSpPr>
        <p:spPr>
          <a:xfrm>
            <a:off x="5880984" y="3244334"/>
            <a:ext cx="322524" cy="369332"/>
          </a:xfrm>
          <a:prstGeom prst="rect">
            <a:avLst/>
          </a:prstGeom>
        </p:spPr>
        <p:txBody>
          <a:bodyPr wrap="none">
            <a:spAutoFit/>
          </a:bodyPr>
          <a:lstStyle/>
          <a:p>
            <a:r>
              <a:rPr lang="en-US" dirty="0">
                <a:latin typeface="Courier"/>
              </a:rPr>
              <a:t> </a:t>
            </a:r>
            <a:endParaRPr lang="en-US" dirty="0"/>
          </a:p>
        </p:txBody>
      </p:sp>
      <p:grpSp>
        <p:nvGrpSpPr>
          <p:cNvPr id="7" name="Group 22"/>
          <p:cNvGrpSpPr/>
          <p:nvPr/>
        </p:nvGrpSpPr>
        <p:grpSpPr>
          <a:xfrm>
            <a:off x="203201" y="3514129"/>
            <a:ext cx="5205260" cy="2581873"/>
            <a:chOff x="152400" y="3514128"/>
            <a:chExt cx="3903945" cy="2581873"/>
          </a:xfrm>
        </p:grpSpPr>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3773755"/>
              <a:ext cx="3140983" cy="23222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702047" y="3514128"/>
                  <a:ext cx="2153923"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4</m:t>
                            </m:r>
                          </m:den>
                        </m:f>
                        <m:r>
                          <a:rPr lang="en-US" i="1">
                            <a:latin typeface="Cambria Math" panose="02040503050406030204" pitchFamily="18" charset="0"/>
                          </a:rPr>
                          <m:t>𝐵</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4</m:t>
                            </m:r>
                          </m:sup>
                        </m:sSup>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702047" y="3514128"/>
                  <a:ext cx="2153923" cy="610936"/>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779008" y="4316980"/>
                  <a:ext cx="127733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779008" y="4316980"/>
                  <a:ext cx="1277337" cy="610936"/>
                </a:xfrm>
                <a:prstGeom prst="rect">
                  <a:avLst/>
                </a:prstGeom>
                <a:blipFill rotWithShape="0">
                  <a:blip r:embed="rId9" cstate="print"/>
                  <a:stretch>
                    <a:fillRect/>
                  </a:stretch>
                </a:blipFill>
              </p:spPr>
              <p:txBody>
                <a:bodyPr/>
                <a:lstStyle/>
                <a:p>
                  <a:r>
                    <a:rPr lang="en-US">
                      <a:noFill/>
                    </a:rPr>
                    <a:t> </a:t>
                  </a:r>
                </a:p>
              </p:txBody>
            </p:sp>
          </mc:Fallback>
        </mc:AlternateContent>
      </p:grpSp>
      <p:grpSp>
        <p:nvGrpSpPr>
          <p:cNvPr id="8" name="Group 21"/>
          <p:cNvGrpSpPr/>
          <p:nvPr/>
        </p:nvGrpSpPr>
        <p:grpSpPr>
          <a:xfrm>
            <a:off x="101600" y="315874"/>
            <a:ext cx="5994400" cy="3062606"/>
            <a:chOff x="76200" y="315874"/>
            <a:chExt cx="4495800" cy="3062606"/>
          </a:xfrm>
        </p:grpSpPr>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00" y="533400"/>
              <a:ext cx="3412942" cy="284508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406265" y="315874"/>
                  <a:ext cx="127733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2406265" y="315874"/>
                  <a:ext cx="1277337" cy="610936"/>
                </a:xfrm>
                <a:prstGeom prst="rect">
                  <a:avLst/>
                </a:prstGeom>
                <a:blipFill rotWithShape="0">
                  <a:blip r:embed="rId11"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418077" y="2133600"/>
                  <a:ext cx="2153923"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𝑈</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r>
                          <a:rPr lang="en-US" i="1">
                            <a:latin typeface="Cambria Math" panose="02040503050406030204" pitchFamily="18" charset="0"/>
                          </a:rPr>
                          <m:t>𝑘</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4</m:t>
                            </m:r>
                          </m:den>
                        </m:f>
                        <m:r>
                          <a:rPr lang="en-US" i="1">
                            <a:latin typeface="Cambria Math" panose="02040503050406030204" pitchFamily="18" charset="0"/>
                          </a:rPr>
                          <m:t>𝐵</m:t>
                        </m:r>
                        <m:r>
                          <m:rPr>
                            <m:nor/>
                          </m:rP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4</m:t>
                            </m:r>
                          </m:sup>
                        </m:sSup>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2418077" y="2133600"/>
                  <a:ext cx="2153923" cy="610936"/>
                </a:xfrm>
                <a:prstGeom prst="rect">
                  <a:avLst/>
                </a:prstGeom>
                <a:blipFill rotWithShape="0">
                  <a:blip r:embed="rId12" cstate="print"/>
                  <a:stretch>
                    <a:fillRect/>
                  </a:stretch>
                </a:blipFill>
              </p:spPr>
              <p:txBody>
                <a:bodyPr/>
                <a:lstStyle/>
                <a:p>
                  <a:r>
                    <a:rPr lang="en-US">
                      <a:noFill/>
                    </a:rPr>
                    <a:t> </a:t>
                  </a:r>
                </a:p>
              </p:txBody>
            </p:sp>
          </mc:Fallback>
        </mc:AlternateContent>
      </p:grpSp>
      <p:sp>
        <p:nvSpPr>
          <p:cNvPr id="19" name="Slide Number Placeholder 18"/>
          <p:cNvSpPr>
            <a:spLocks noGrp="1"/>
          </p:cNvSpPr>
          <p:nvPr>
            <p:ph type="sldNum" sz="quarter" idx="12"/>
          </p:nvPr>
        </p:nvSpPr>
        <p:spPr/>
        <p:txBody>
          <a:bodyPr/>
          <a:lstStyle/>
          <a:p>
            <a:fld id="{8AC7B609-6235-4DF7-8376-3B4225D7EDEF}" type="slidenum">
              <a:rPr lang="en-US" smtClean="0"/>
              <a:pPr/>
              <a:t>200</a:t>
            </a:fld>
            <a:endParaRPr lang="en-US"/>
          </a:p>
        </p:txBody>
      </p:sp>
    </p:spTree>
    <p:extLst>
      <p:ext uri="{BB962C8B-B14F-4D97-AF65-F5344CB8AC3E}">
        <p14:creationId xmlns:p14="http://schemas.microsoft.com/office/powerpoint/2010/main" val="514968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3" cstate="print"/>
          <a:srcRect l="2500" t="33367" b="32153"/>
          <a:stretch/>
        </p:blipFill>
        <p:spPr bwMode="auto">
          <a:xfrm>
            <a:off x="203200" y="3962400"/>
            <a:ext cx="11887200" cy="2743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AC7B609-6235-4DF7-8376-3B4225D7EDEF}" type="slidenum">
              <a:rPr lang="en-US" smtClean="0"/>
              <a:pPr/>
              <a:t>201</a:t>
            </a:fld>
            <a:endParaRPr lang="en-US"/>
          </a:p>
        </p:txBody>
      </p:sp>
      <p:graphicFrame>
        <p:nvGraphicFramePr>
          <p:cNvPr id="2" name="Object 1">
            <a:extLst>
              <a:ext uri="{FF2B5EF4-FFF2-40B4-BE49-F238E27FC236}">
                <a16:creationId xmlns:a16="http://schemas.microsoft.com/office/drawing/2014/main" id="{916AC106-6AD8-CE60-E86B-964292623DBB}"/>
              </a:ext>
            </a:extLst>
          </p:cNvPr>
          <p:cNvGraphicFramePr>
            <a:graphicFrameLocks noChangeAspect="1"/>
          </p:cNvGraphicFramePr>
          <p:nvPr>
            <p:extLst>
              <p:ext uri="{D42A27DB-BD31-4B8C-83A1-F6EECF244321}">
                <p14:modId xmlns:p14="http://schemas.microsoft.com/office/powerpoint/2010/main" val="446572984"/>
              </p:ext>
            </p:extLst>
          </p:nvPr>
        </p:nvGraphicFramePr>
        <p:xfrm>
          <a:off x="2089595" y="836052"/>
          <a:ext cx="8102600" cy="1930400"/>
        </p:xfrm>
        <a:graphic>
          <a:graphicData uri="http://schemas.openxmlformats.org/presentationml/2006/ole">
            <mc:AlternateContent xmlns:mc="http://schemas.openxmlformats.org/markup-compatibility/2006">
              <mc:Choice xmlns:v="urn:schemas-microsoft-com:vml" Requires="v">
                <p:oleObj spid="_x0000_s115715" name="Equation" r:id="rId4" imgW="8102520" imgH="1930320" progId="Equation.DSMT4">
                  <p:embed/>
                </p:oleObj>
              </mc:Choice>
              <mc:Fallback>
                <p:oleObj name="Equation" r:id="rId4" imgW="8102520" imgH="1930320" progId="Equation.DSMT4">
                  <p:embed/>
                  <p:pic>
                    <p:nvPicPr>
                      <p:cNvPr id="0" name=""/>
                      <p:cNvPicPr/>
                      <p:nvPr/>
                    </p:nvPicPr>
                    <p:blipFill>
                      <a:blip r:embed="rId5"/>
                      <a:stretch>
                        <a:fillRect/>
                      </a:stretch>
                    </p:blipFill>
                    <p:spPr>
                      <a:xfrm>
                        <a:off x="2089595" y="836052"/>
                        <a:ext cx="8102600" cy="19304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406400" y="246703"/>
            <a:ext cx="11379200"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p>
            <a:pPr algn="l">
              <a:spcBef>
                <a:spcPct val="0"/>
              </a:spcBef>
              <a:spcAft>
                <a:spcPct val="50000"/>
              </a:spcAft>
              <a:tabLst>
                <a:tab pos="288925" algn="l"/>
              </a:tabLst>
            </a:pPr>
            <a:r>
              <a:rPr lang="en-US" sz="2800" b="1" dirty="0">
                <a:solidFill>
                  <a:srgbClr val="7030A0"/>
                </a:solidFill>
              </a:rPr>
              <a:t>Nonlinear phenomena and their Applications</a:t>
            </a:r>
            <a:endParaRPr lang="en-US" sz="2400" b="1" dirty="0">
              <a:solidFill>
                <a:srgbClr val="7030A0"/>
              </a:solidFill>
            </a:endParaRPr>
          </a:p>
          <a:p>
            <a:pPr algn="l">
              <a:spcBef>
                <a:spcPct val="0"/>
              </a:spcBef>
              <a:spcAft>
                <a:spcPct val="50000"/>
              </a:spcAft>
              <a:buFont typeface="Wingdings" pitchFamily="2" charset="2"/>
              <a:buChar char="v"/>
              <a:tabLst>
                <a:tab pos="288925" algn="l"/>
              </a:tabLst>
            </a:pPr>
            <a:r>
              <a:rPr lang="en-US" sz="2400" dirty="0"/>
              <a:t>   </a:t>
            </a:r>
            <a:r>
              <a:rPr lang="en-US" sz="2600" dirty="0">
                <a:solidFill>
                  <a:srgbClr val="0070C0"/>
                </a:solidFill>
                <a:latin typeface="Times New Roman" pitchFamily="18" charset="0"/>
                <a:cs typeface="Times New Roman" pitchFamily="18" charset="0"/>
              </a:rPr>
              <a:t>Higher harmonic generation: </a:t>
            </a:r>
          </a:p>
          <a:p>
            <a:pPr algn="l">
              <a:spcBef>
                <a:spcPct val="0"/>
              </a:spcBef>
              <a:spcAft>
                <a:spcPct val="50000"/>
              </a:spcAft>
              <a:buFont typeface="Wingdings" pitchFamily="2" charset="2"/>
              <a:buChar char="ü"/>
              <a:tabLst>
                <a:tab pos="288925" algn="l"/>
              </a:tabLst>
            </a:pPr>
            <a:r>
              <a:rPr lang="en-US" sz="2400" dirty="0">
                <a:solidFill>
                  <a:srgbClr val="FF0000"/>
                </a:solidFill>
              </a:rPr>
              <a:t>   second harmonic generation (SHG): </a:t>
            </a:r>
            <a:r>
              <a:rPr lang="en-US" sz="2400" dirty="0"/>
              <a:t>in this process two photons of the same frequency are annihilated and one photon at double frequency is created.  </a:t>
            </a:r>
          </a:p>
        </p:txBody>
      </p:sp>
      <p:sp>
        <p:nvSpPr>
          <p:cNvPr id="23558" name="AutoShape 6" descr="Bildergebnis für second harmonic generation"/>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0" name="AutoShape 8" descr="Bildergebnis für second harmonic generation"/>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2" name="AutoShape 10" descr="Bildergebnis für second harmonic generation"/>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4" name="AutoShape 12" descr="Bildergebnis für second harmonic generation"/>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6" name="AutoShape 14" descr="Bildergebnis für second harmonic generation"/>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8" name="AutoShape 16" descr="Bildergebnis für second harmonic generation"/>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0" name="AutoShape 18" descr="Bildergebnis für second harmonic generation"/>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2" name="AutoShape 20" descr="Bildergebnis für second harmonic generation"/>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573" name="Picture 21" descr="C:\Users\Ali\Pictures\shg.jpg"/>
          <p:cNvPicPr>
            <a:picLocks noChangeAspect="1" noChangeArrowheads="1"/>
          </p:cNvPicPr>
          <p:nvPr/>
        </p:nvPicPr>
        <p:blipFill>
          <a:blip r:embed="rId2" cstate="print"/>
          <a:srcRect/>
          <a:stretch>
            <a:fillRect/>
          </a:stretch>
        </p:blipFill>
        <p:spPr bwMode="auto">
          <a:xfrm>
            <a:off x="4775200" y="2286001"/>
            <a:ext cx="7010400" cy="2304283"/>
          </a:xfrm>
          <a:prstGeom prst="rect">
            <a:avLst/>
          </a:prstGeom>
          <a:noFill/>
        </p:spPr>
      </p:pic>
      <p:grpSp>
        <p:nvGrpSpPr>
          <p:cNvPr id="5" name="Group 16"/>
          <p:cNvGrpSpPr/>
          <p:nvPr/>
        </p:nvGrpSpPr>
        <p:grpSpPr>
          <a:xfrm>
            <a:off x="203200" y="4648200"/>
            <a:ext cx="5730240" cy="2073862"/>
            <a:chOff x="152400" y="4648200"/>
            <a:chExt cx="4297680" cy="2073862"/>
          </a:xfrm>
        </p:grpSpPr>
        <p:pic>
          <p:nvPicPr>
            <p:cNvPr id="3" name="Picture 2" descr="Beschreibung: 1.3. two-photon absorption - up converted fluorescence - seconnd harmonic generation.jpg"/>
            <p:cNvPicPr>
              <a:picLocks noChangeAspect="1"/>
            </p:cNvPicPr>
            <p:nvPr/>
          </p:nvPicPr>
          <p:blipFill>
            <a:blip r:embed="rId3" cstate="print"/>
            <a:srcRect l="50173"/>
            <a:stretch>
              <a:fillRect/>
            </a:stretch>
          </p:blipFill>
          <p:spPr bwMode="auto">
            <a:xfrm>
              <a:off x="152400" y="4648200"/>
              <a:ext cx="4297680" cy="2073862"/>
            </a:xfrm>
            <a:prstGeom prst="rect">
              <a:avLst/>
            </a:prstGeom>
            <a:noFill/>
            <a:ln w="9525">
              <a:noFill/>
              <a:miter lim="800000"/>
              <a:headEnd/>
              <a:tailEnd/>
            </a:ln>
          </p:spPr>
        </p:pic>
        <p:sp>
          <p:nvSpPr>
            <p:cNvPr id="16" name="TextBox 15"/>
            <p:cNvSpPr txBox="1"/>
            <p:nvPr/>
          </p:nvSpPr>
          <p:spPr>
            <a:xfrm>
              <a:off x="3352800" y="5481935"/>
              <a:ext cx="601367" cy="461665"/>
            </a:xfrm>
            <a:prstGeom prst="rect">
              <a:avLst/>
            </a:prstGeom>
            <a:noFill/>
          </p:spPr>
          <p:txBody>
            <a:bodyPr wrap="none" rtlCol="0">
              <a:spAutoFit/>
            </a:bodyPr>
            <a:lstStyle/>
            <a:p>
              <a:r>
                <a:rPr lang="en-US" sz="2400" dirty="0">
                  <a:solidFill>
                    <a:srgbClr val="00B050"/>
                  </a:solidFill>
                  <a:latin typeface="Times New Roman" pitchFamily="18" charset="0"/>
                  <a:cs typeface="Times New Roman" pitchFamily="18" charset="0"/>
                </a:rPr>
                <a:t>SHG</a:t>
              </a:r>
            </a:p>
          </p:txBody>
        </p:sp>
      </p:grpSp>
      <p:grpSp>
        <p:nvGrpSpPr>
          <p:cNvPr id="6" name="Group 18"/>
          <p:cNvGrpSpPr/>
          <p:nvPr/>
        </p:nvGrpSpPr>
        <p:grpSpPr>
          <a:xfrm>
            <a:off x="7112000" y="4648200"/>
            <a:ext cx="4632960" cy="2034422"/>
            <a:chOff x="5334000" y="4648200"/>
            <a:chExt cx="3474720" cy="2034422"/>
          </a:xfrm>
        </p:grpSpPr>
        <p:pic>
          <p:nvPicPr>
            <p:cNvPr id="4" name="Picture 3" descr="Beschreibung: 1.1. third ahrmonic generation.jpg"/>
            <p:cNvPicPr>
              <a:picLocks noChangeAspect="1"/>
            </p:cNvPicPr>
            <p:nvPr/>
          </p:nvPicPr>
          <p:blipFill>
            <a:blip r:embed="rId4" cstate="print"/>
            <a:stretch>
              <a:fillRect/>
            </a:stretch>
          </p:blipFill>
          <p:spPr bwMode="auto">
            <a:xfrm>
              <a:off x="5334000" y="4648200"/>
              <a:ext cx="3474720" cy="2034422"/>
            </a:xfrm>
            <a:prstGeom prst="rect">
              <a:avLst/>
            </a:prstGeom>
            <a:noFill/>
            <a:ln w="9525">
              <a:noFill/>
              <a:miter lim="800000"/>
              <a:headEnd/>
              <a:tailEnd/>
            </a:ln>
          </p:spPr>
        </p:pic>
        <p:sp>
          <p:nvSpPr>
            <p:cNvPr id="18" name="TextBox 17"/>
            <p:cNvSpPr txBox="1"/>
            <p:nvPr/>
          </p:nvSpPr>
          <p:spPr>
            <a:xfrm>
              <a:off x="7792747" y="5410200"/>
              <a:ext cx="613390" cy="461665"/>
            </a:xfrm>
            <a:prstGeom prst="rect">
              <a:avLst/>
            </a:prstGeom>
            <a:noFill/>
          </p:spPr>
          <p:txBody>
            <a:bodyPr wrap="none" rtlCol="0">
              <a:spAutoFit/>
            </a:bodyPr>
            <a:lstStyle/>
            <a:p>
              <a:r>
                <a:rPr lang="en-US" sz="2400" dirty="0">
                  <a:solidFill>
                    <a:srgbClr val="00B050"/>
                  </a:solidFill>
                  <a:latin typeface="Times New Roman" pitchFamily="18" charset="0"/>
                  <a:cs typeface="Times New Roman" pitchFamily="18" charset="0"/>
                </a:rPr>
                <a:t>THG</a:t>
              </a:r>
            </a:p>
          </p:txBody>
        </p:sp>
      </p:grpSp>
      <p:sp>
        <p:nvSpPr>
          <p:cNvPr id="19" name="Slide Number Placeholder 18"/>
          <p:cNvSpPr>
            <a:spLocks noGrp="1"/>
          </p:cNvSpPr>
          <p:nvPr>
            <p:ph type="sldNum" sz="quarter" idx="12"/>
          </p:nvPr>
        </p:nvSpPr>
        <p:spPr/>
        <p:txBody>
          <a:bodyPr/>
          <a:lstStyle/>
          <a:p>
            <a:fld id="{8AC7B609-6235-4DF7-8376-3B4225D7EDEF}" type="slidenum">
              <a:rPr lang="en-US" smtClean="0"/>
              <a:pPr/>
              <a:t>202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573"/>
                                        </p:tgtEl>
                                        <p:attrNameLst>
                                          <p:attrName>style.visibility</p:attrName>
                                        </p:attrNameLst>
                                      </p:cBhvr>
                                      <p:to>
                                        <p:strVal val="visible"/>
                                      </p:to>
                                    </p:set>
                                    <p:animEffect transition="in" filter="circle(in)">
                                      <p:cBhvr>
                                        <p:cTn id="13" dur="2000"/>
                                        <p:tgtEl>
                                          <p:spTgt spid="2357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336800" y="833736"/>
            <a:ext cx="9956800" cy="5929194"/>
            <a:chOff x="1828800" y="833735"/>
            <a:chExt cx="7467600" cy="5929194"/>
          </a:xfrm>
        </p:grpSpPr>
        <p:sp>
          <p:nvSpPr>
            <p:cNvPr id="4" name="TextBox 3"/>
            <p:cNvSpPr txBox="1"/>
            <p:nvPr/>
          </p:nvSpPr>
          <p:spPr>
            <a:xfrm>
              <a:off x="2676088" y="833735"/>
              <a:ext cx="5705912" cy="461665"/>
            </a:xfrm>
            <a:prstGeom prst="rect">
              <a:avLst/>
            </a:prstGeom>
            <a:noFill/>
          </p:spPr>
          <p:txBody>
            <a:bodyPr wrap="square" rtlCol="0">
              <a:spAutoFit/>
            </a:bodyPr>
            <a:lstStyle/>
            <a:p>
              <a:r>
                <a:rPr lang="en-US" sz="2400" dirty="0">
                  <a:latin typeface="Times New Roman" pitchFamily="18" charset="0"/>
                  <a:cs typeface="Times New Roman" pitchFamily="18" charset="0"/>
                </a:rPr>
                <a:t>The electric field oscillate at frequency </a:t>
              </a:r>
              <a:r>
                <a:rPr lang="el-GR" sz="2400" i="1" dirty="0">
                  <a:latin typeface="Times New Roman"/>
                  <a:cs typeface="Times New Roman"/>
                </a:rPr>
                <a:t>ω</a:t>
              </a:r>
              <a:endParaRPr lang="en-US" sz="2400" i="1" dirty="0">
                <a:latin typeface="Times New Roman" pitchFamily="18" charset="0"/>
                <a:cs typeface="Times New Roman" pitchFamily="18" charset="0"/>
              </a:endParaRPr>
            </a:p>
          </p:txBody>
        </p:sp>
        <p:sp>
          <p:nvSpPr>
            <p:cNvPr id="6" name="TextBox 5"/>
            <p:cNvSpPr txBox="1"/>
            <p:nvPr/>
          </p:nvSpPr>
          <p:spPr>
            <a:xfrm>
              <a:off x="1828800" y="3588603"/>
              <a:ext cx="7467600" cy="830997"/>
            </a:xfrm>
            <a:prstGeom prst="rect">
              <a:avLst/>
            </a:prstGeom>
            <a:noFill/>
          </p:spPr>
          <p:txBody>
            <a:bodyPr wrap="square" rtlCol="0">
              <a:spAutoFit/>
            </a:bodyPr>
            <a:lstStyle/>
            <a:p>
              <a:r>
                <a:rPr lang="en-US" sz="2400" dirty="0">
                  <a:latin typeface="Times New Roman" pitchFamily="18" charset="0"/>
                  <a:cs typeface="Times New Roman" pitchFamily="18" charset="0"/>
                </a:rPr>
                <a:t>Optical Rectification. Non-oscillating term of polarization. Charge separation caused by high intensity light beam</a:t>
              </a:r>
            </a:p>
          </p:txBody>
        </p:sp>
        <p:sp>
          <p:nvSpPr>
            <p:cNvPr id="7" name="TextBox 6"/>
            <p:cNvSpPr txBox="1"/>
            <p:nvPr/>
          </p:nvSpPr>
          <p:spPr>
            <a:xfrm>
              <a:off x="2362200" y="4648200"/>
              <a:ext cx="6705600" cy="830997"/>
            </a:xfrm>
            <a:prstGeom prst="rect">
              <a:avLst/>
            </a:prstGeom>
            <a:noFill/>
          </p:spPr>
          <p:txBody>
            <a:bodyPr wrap="square" rtlCol="0">
              <a:spAutoFit/>
            </a:bodyPr>
            <a:lstStyle/>
            <a:p>
              <a:r>
                <a:rPr lang="en-US" sz="2400" dirty="0">
                  <a:latin typeface="Times New Roman" pitchFamily="18" charset="0"/>
                  <a:cs typeface="Times New Roman" pitchFamily="18" charset="0"/>
                </a:rPr>
                <a:t>Oscillating term at frequency </a:t>
              </a:r>
              <a:r>
                <a:rPr lang="el-GR" sz="2400" i="1" dirty="0">
                  <a:latin typeface="Times New Roman"/>
                  <a:cs typeface="Times New Roman"/>
                </a:rPr>
                <a:t>ω</a:t>
              </a:r>
              <a:r>
                <a:rPr lang="en-US" sz="2400" i="1" dirty="0">
                  <a:latin typeface="Times New Roman"/>
                  <a:cs typeface="Times New Roman"/>
                </a:rPr>
                <a:t>. </a:t>
              </a:r>
              <a:r>
                <a:rPr lang="en-US" sz="2400" dirty="0">
                  <a:latin typeface="Times New Roman"/>
                  <a:cs typeface="Times New Roman"/>
                </a:rPr>
                <a:t>This terms is the origin of reemitting leading to normal scattering.</a:t>
              </a:r>
              <a:r>
                <a:rPr lang="en-US" sz="2400" dirty="0">
                  <a:latin typeface="Times New Roman" pitchFamily="18" charset="0"/>
                  <a:cs typeface="Times New Roman" pitchFamily="18" charset="0"/>
                </a:rPr>
                <a:t> </a:t>
              </a:r>
            </a:p>
          </p:txBody>
        </p:sp>
        <p:sp>
          <p:nvSpPr>
            <p:cNvPr id="8" name="TextBox 7"/>
            <p:cNvSpPr txBox="1"/>
            <p:nvPr/>
          </p:nvSpPr>
          <p:spPr>
            <a:xfrm>
              <a:off x="2667000" y="5562600"/>
              <a:ext cx="6096000" cy="1200329"/>
            </a:xfrm>
            <a:prstGeom prst="rect">
              <a:avLst/>
            </a:prstGeom>
            <a:noFill/>
          </p:spPr>
          <p:txBody>
            <a:bodyPr wrap="square" rtlCol="0">
              <a:spAutoFit/>
            </a:bodyPr>
            <a:lstStyle/>
            <a:p>
              <a:r>
                <a:rPr lang="en-US" sz="2400" dirty="0">
                  <a:latin typeface="Times New Roman" pitchFamily="18" charset="0"/>
                  <a:cs typeface="Times New Roman" pitchFamily="18" charset="0"/>
                </a:rPr>
                <a:t>This term shows the contribution of nonlinear polarization oscillating at frequency 2</a:t>
              </a:r>
              <a:r>
                <a:rPr lang="el-GR" sz="2400" i="1" dirty="0">
                  <a:latin typeface="Times New Roman"/>
                  <a:cs typeface="Times New Roman"/>
                </a:rPr>
                <a:t> ω</a:t>
              </a:r>
              <a:r>
                <a:rPr lang="en-US" sz="2400" i="1" dirty="0">
                  <a:latin typeface="Times New Roman"/>
                  <a:cs typeface="Times New Roman"/>
                </a:rPr>
                <a:t> </a:t>
              </a:r>
              <a:r>
                <a:rPr lang="en-US" sz="2400" dirty="0">
                  <a:latin typeface="Times New Roman"/>
                  <a:cs typeface="Times New Roman"/>
                </a:rPr>
                <a:t>which is the origin of second harmonic generation. </a:t>
              </a:r>
              <a:endParaRPr lang="en-US" sz="2400" dirty="0">
                <a:latin typeface="Times New Roman" pitchFamily="18" charset="0"/>
                <a:cs typeface="Times New Roman" pitchFamily="18" charset="0"/>
              </a:endParaRPr>
            </a:p>
          </p:txBody>
        </p:sp>
      </p:grpSp>
      <p:sp>
        <p:nvSpPr>
          <p:cNvPr id="9" name="Slide Number Placeholder 8"/>
          <p:cNvSpPr>
            <a:spLocks noGrp="1"/>
          </p:cNvSpPr>
          <p:nvPr>
            <p:ph type="sldNum" sz="quarter" idx="12"/>
          </p:nvPr>
        </p:nvSpPr>
        <p:spPr/>
        <p:txBody>
          <a:bodyPr/>
          <a:lstStyle/>
          <a:p>
            <a:fld id="{8AC7B609-6235-4DF7-8376-3B4225D7EDEF}" type="slidenum">
              <a:rPr lang="en-US" smtClean="0"/>
              <a:pPr/>
              <a:t>203</a:t>
            </a:fld>
            <a:endParaRPr lang="en-US"/>
          </a:p>
        </p:txBody>
      </p:sp>
      <p:graphicFrame>
        <p:nvGraphicFramePr>
          <p:cNvPr id="5" name="Object 4">
            <a:extLst>
              <a:ext uri="{FF2B5EF4-FFF2-40B4-BE49-F238E27FC236}">
                <a16:creationId xmlns:a16="http://schemas.microsoft.com/office/drawing/2014/main" id="{553300B3-17EF-C0F2-CC37-B7C76F5590E0}"/>
              </a:ext>
            </a:extLst>
          </p:cNvPr>
          <p:cNvGraphicFramePr>
            <a:graphicFrameLocks noChangeAspect="1"/>
          </p:cNvGraphicFramePr>
          <p:nvPr>
            <p:extLst>
              <p:ext uri="{D42A27DB-BD31-4B8C-83A1-F6EECF244321}">
                <p14:modId xmlns:p14="http://schemas.microsoft.com/office/powerpoint/2010/main" val="3197506479"/>
              </p:ext>
            </p:extLst>
          </p:nvPr>
        </p:nvGraphicFramePr>
        <p:xfrm>
          <a:off x="169863" y="420688"/>
          <a:ext cx="7264400" cy="5588000"/>
        </p:xfrm>
        <a:graphic>
          <a:graphicData uri="http://schemas.openxmlformats.org/presentationml/2006/ole">
            <mc:AlternateContent xmlns:mc="http://schemas.openxmlformats.org/markup-compatibility/2006">
              <mc:Choice xmlns:v="urn:schemas-microsoft-com:vml" Requires="v">
                <p:oleObj spid="_x0000_s116739" name="Equation" r:id="rId3" imgW="7264080" imgH="5587920" progId="Equation.DSMT4">
                  <p:embed/>
                </p:oleObj>
              </mc:Choice>
              <mc:Fallback>
                <p:oleObj name="Equation" r:id="rId3" imgW="7264080" imgH="5587920" progId="Equation.DSMT4">
                  <p:embed/>
                  <p:pic>
                    <p:nvPicPr>
                      <p:cNvPr id="0" name=""/>
                      <p:cNvPicPr/>
                      <p:nvPr/>
                    </p:nvPicPr>
                    <p:blipFill>
                      <a:blip r:embed="rId4"/>
                      <a:stretch>
                        <a:fillRect/>
                      </a:stretch>
                    </p:blipFill>
                    <p:spPr>
                      <a:xfrm>
                        <a:off x="169863" y="420688"/>
                        <a:ext cx="7264400" cy="5588000"/>
                      </a:xfrm>
                      <a:prstGeom prst="rect">
                        <a:avLst/>
                      </a:prstGeom>
                    </p:spPr>
                  </p:pic>
                </p:oleObj>
              </mc:Fallback>
            </mc:AlternateContent>
          </a:graphicData>
        </a:graphic>
      </p:graphicFrame>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10744" y="246702"/>
            <a:ext cx="11969419" cy="570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p>
            <a:pPr algn="l">
              <a:spcBef>
                <a:spcPct val="0"/>
              </a:spcBef>
              <a:spcAft>
                <a:spcPct val="50000"/>
              </a:spcAft>
              <a:buFont typeface="Wingdings" pitchFamily="2" charset="2"/>
              <a:buChar char="v"/>
              <a:tabLst>
                <a:tab pos="288925" algn="l"/>
              </a:tabLst>
            </a:pPr>
            <a:r>
              <a:rPr lang="en-US" altLang="ko-KR" sz="2600" dirty="0">
                <a:latin typeface="Times New Roman" pitchFamily="18" charset="0"/>
                <a:ea typeface="굴림" charset="-127"/>
                <a:cs typeface="Times New Roman" pitchFamily="18" charset="0"/>
              </a:rPr>
              <a:t>   </a:t>
            </a:r>
            <a:r>
              <a:rPr lang="en-US" altLang="ko-KR" sz="2800" b="1" dirty="0">
                <a:solidFill>
                  <a:srgbClr val="0070C0"/>
                </a:solidFill>
                <a:latin typeface="Times New Roman" pitchFamily="18" charset="0"/>
                <a:ea typeface="굴림" charset="-127"/>
                <a:cs typeface="Times New Roman" pitchFamily="18" charset="0"/>
              </a:rPr>
              <a:t>Optical Parametric Amplification</a:t>
            </a:r>
          </a:p>
          <a:p>
            <a:pPr algn="just">
              <a:spcBef>
                <a:spcPct val="0"/>
              </a:spcBef>
              <a:spcAft>
                <a:spcPct val="50000"/>
              </a:spcAft>
              <a:tabLst>
                <a:tab pos="288925" algn="l"/>
              </a:tabLst>
            </a:pPr>
            <a:r>
              <a:rPr lang="en-US" altLang="ko-KR" sz="2600" dirty="0">
                <a:solidFill>
                  <a:srgbClr val="002060"/>
                </a:solidFill>
                <a:latin typeface="Times New Roman" pitchFamily="18" charset="0"/>
                <a:ea typeface="굴림" charset="-127"/>
                <a:cs typeface="Times New Roman" pitchFamily="18" charset="0"/>
              </a:rPr>
              <a:t>     </a:t>
            </a:r>
            <a:r>
              <a:rPr lang="en-US" altLang="ko-KR" sz="2600" dirty="0">
                <a:latin typeface="Times New Roman" pitchFamily="18" charset="0"/>
                <a:ea typeface="굴림" charset="-127"/>
                <a:cs typeface="Times New Roman" pitchFamily="18" charset="0"/>
              </a:rPr>
              <a:t>in this process photon at new frequencies can be generated. Devices such as Optical Parametric Oscillator (OPO) and Optical Parametric Amplifier (OPA) work based on this phenomena. When two intense laser beam with different frequencies travel through a special nonlinear crystal, two different processes might be occurred depending on the system alignment</a:t>
            </a:r>
          </a:p>
          <a:p>
            <a:pPr>
              <a:spcBef>
                <a:spcPct val="0"/>
              </a:spcBef>
              <a:spcAft>
                <a:spcPct val="50000"/>
              </a:spcAft>
              <a:buFont typeface="Wingdings" pitchFamily="2" charset="2"/>
              <a:buChar char="ü"/>
              <a:tabLst>
                <a:tab pos="288925" algn="l"/>
              </a:tabLst>
            </a:pPr>
            <a:r>
              <a:rPr lang="en-US" sz="2400" dirty="0">
                <a:solidFill>
                  <a:srgbClr val="FF0000"/>
                </a:solidFill>
              </a:rPr>
              <a:t>   </a:t>
            </a:r>
            <a:r>
              <a:rPr lang="en-US" sz="2400" dirty="0">
                <a:solidFill>
                  <a:srgbClr val="FF0000"/>
                </a:solidFill>
                <a:latin typeface="Times New Roman" pitchFamily="18" charset="0"/>
                <a:cs typeface="Times New Roman" pitchFamily="18" charset="0"/>
              </a:rPr>
              <a:t>sum frequency generation:  </a:t>
            </a:r>
            <a:r>
              <a:rPr lang="en-US" sz="2400" dirty="0">
                <a:latin typeface="Times New Roman" pitchFamily="18" charset="0"/>
                <a:cs typeface="Times New Roman" pitchFamily="18" charset="0"/>
              </a:rPr>
              <a:t>frequency of the new generated photon equals to sum of the two incident photons</a:t>
            </a:r>
          </a:p>
          <a:p>
            <a:pPr>
              <a:spcBef>
                <a:spcPct val="0"/>
              </a:spcBef>
              <a:spcAft>
                <a:spcPct val="50000"/>
              </a:spcAft>
              <a:tabLst>
                <a:tab pos="288925" algn="l"/>
              </a:tabLst>
            </a:pPr>
            <a:endParaRPr lang="en-US" sz="2400" dirty="0">
              <a:latin typeface="Times New Roman" pitchFamily="18" charset="0"/>
              <a:cs typeface="Times New Roman" pitchFamily="18" charset="0"/>
            </a:endParaRPr>
          </a:p>
          <a:p>
            <a:pPr>
              <a:spcBef>
                <a:spcPct val="0"/>
              </a:spcBef>
              <a:spcAft>
                <a:spcPct val="50000"/>
              </a:spcAft>
              <a:buFont typeface="Wingdings" pitchFamily="2" charset="2"/>
              <a:buChar char="ü"/>
              <a:tabLst>
                <a:tab pos="288925" algn="l"/>
              </a:tabLst>
            </a:pPr>
            <a:r>
              <a:rPr lang="en-US" sz="2400" dirty="0">
                <a:solidFill>
                  <a:srgbClr val="FF0000"/>
                </a:solidFill>
                <a:latin typeface="Times New Roman" pitchFamily="18" charset="0"/>
                <a:cs typeface="Times New Roman" pitchFamily="18" charset="0"/>
              </a:rPr>
              <a:t>   difference frequency generation: </a:t>
            </a:r>
            <a:r>
              <a:rPr lang="en-US" sz="2400" dirty="0">
                <a:latin typeface="Times New Roman" pitchFamily="18" charset="0"/>
                <a:cs typeface="Times New Roman" pitchFamily="18" charset="0"/>
              </a:rPr>
              <a:t>frequency of the new generated photon equals to difference of the two incident photons</a:t>
            </a:r>
            <a:endParaRPr lang="en-US" altLang="ko-KR" sz="2400" dirty="0">
              <a:latin typeface="Times New Roman" pitchFamily="18" charset="0"/>
              <a:ea typeface="굴림" charset="-127"/>
              <a:cs typeface="Times New Roman" pitchFamily="18" charset="0"/>
            </a:endParaRPr>
          </a:p>
          <a:p>
            <a:pPr algn="l">
              <a:spcBef>
                <a:spcPct val="0"/>
              </a:spcBef>
              <a:spcAft>
                <a:spcPct val="50000"/>
              </a:spcAft>
              <a:tabLst>
                <a:tab pos="288925" algn="l"/>
              </a:tabLst>
            </a:pPr>
            <a:endParaRPr lang="en-US" sz="2400" dirty="0">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11473343"/>
              </p:ext>
            </p:extLst>
          </p:nvPr>
        </p:nvGraphicFramePr>
        <p:xfrm>
          <a:off x="3630613" y="4011613"/>
          <a:ext cx="2270125" cy="381000"/>
        </p:xfrm>
        <a:graphic>
          <a:graphicData uri="http://schemas.openxmlformats.org/presentationml/2006/ole">
            <mc:AlternateContent xmlns:mc="http://schemas.openxmlformats.org/markup-compatibility/2006">
              <mc:Choice xmlns:v="urn:schemas-microsoft-com:vml" Requires="v">
                <p:oleObj spid="_x0000_s117764" name="Equation" r:id="rId3" imgW="1701720" imgH="380880" progId="Equation.DSMT4">
                  <p:embed/>
                </p:oleObj>
              </mc:Choice>
              <mc:Fallback>
                <p:oleObj name="Equation" r:id="rId3" imgW="1701720" imgH="38088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613" y="4011613"/>
                        <a:ext cx="22701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620468422"/>
              </p:ext>
            </p:extLst>
          </p:nvPr>
        </p:nvGraphicFramePr>
        <p:xfrm>
          <a:off x="3952875" y="5880100"/>
          <a:ext cx="2422525" cy="431800"/>
        </p:xfrm>
        <a:graphic>
          <a:graphicData uri="http://schemas.openxmlformats.org/presentationml/2006/ole">
            <mc:AlternateContent xmlns:mc="http://schemas.openxmlformats.org/markup-compatibility/2006">
              <mc:Choice xmlns:v="urn:schemas-microsoft-com:vml" Requires="v">
                <p:oleObj spid="_x0000_s117765" name="Equation" r:id="rId5" imgW="1815840" imgH="431640" progId="Equation.DSMT4">
                  <p:embed/>
                </p:oleObj>
              </mc:Choice>
              <mc:Fallback>
                <p:oleObj name="Equation" r:id="rId5" imgW="1815840" imgH="431640" progId="Equation.DSMT4">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5880100"/>
                        <a:ext cx="242252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8AC7B609-6235-4DF7-8376-3B4225D7EDEF}" type="slidenum">
              <a:rPr lang="en-US" smtClean="0"/>
              <a:pPr/>
              <a:t>204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01183" y="3394840"/>
            <a:ext cx="6718815" cy="3346755"/>
            <a:chOff x="2719549" y="3394840"/>
            <a:chExt cx="5039109" cy="3346755"/>
          </a:xfrm>
        </p:grpSpPr>
        <p:sp>
          <p:nvSpPr>
            <p:cNvPr id="3" name="Rectangle 2"/>
            <p:cNvSpPr/>
            <p:nvPr/>
          </p:nvSpPr>
          <p:spPr>
            <a:xfrm>
              <a:off x="2719549" y="3394840"/>
              <a:ext cx="2149867" cy="461665"/>
            </a:xfrm>
            <a:prstGeom prst="rect">
              <a:avLst/>
            </a:prstGeom>
          </p:spPr>
          <p:txBody>
            <a:bodyPr wrap="none">
              <a:spAutoFit/>
            </a:bodyPr>
            <a:lstStyle/>
            <a:p>
              <a:r>
                <a:rPr lang="en-US" sz="2400" dirty="0">
                  <a:latin typeface="Times New Roman" pitchFamily="18" charset="0"/>
                  <a:cs typeface="Times New Roman" pitchFamily="18" charset="0"/>
                </a:rPr>
                <a:t>Optical Rectification</a:t>
              </a:r>
              <a:r>
                <a:rPr lang="en-US" dirty="0">
                  <a:latin typeface="Times New Roman" pitchFamily="18" charset="0"/>
                  <a:cs typeface="Times New Roman" pitchFamily="18" charset="0"/>
                </a:rPr>
                <a:t>. </a:t>
              </a:r>
              <a:endParaRPr lang="en-US" dirty="0"/>
            </a:p>
          </p:txBody>
        </p:sp>
        <p:sp>
          <p:nvSpPr>
            <p:cNvPr id="4" name="Rectangle 3"/>
            <p:cNvSpPr/>
            <p:nvPr/>
          </p:nvSpPr>
          <p:spPr>
            <a:xfrm>
              <a:off x="2825153" y="4373095"/>
              <a:ext cx="3566121" cy="461665"/>
            </a:xfrm>
            <a:prstGeom prst="rect">
              <a:avLst/>
            </a:prstGeom>
          </p:spPr>
          <p:txBody>
            <a:bodyPr wrap="none">
              <a:spAutoFit/>
            </a:bodyPr>
            <a:lstStyle/>
            <a:p>
              <a:r>
                <a:rPr lang="en-US" sz="2400" dirty="0">
                  <a:latin typeface="Times New Roman"/>
                  <a:cs typeface="Times New Roman"/>
                </a:rPr>
                <a:t>Second harmonic generation (SHG). </a:t>
              </a:r>
              <a:endParaRPr lang="en-US" sz="2400" dirty="0"/>
            </a:p>
          </p:txBody>
        </p:sp>
        <p:sp>
          <p:nvSpPr>
            <p:cNvPr id="5" name="Rectangle 4"/>
            <p:cNvSpPr/>
            <p:nvPr/>
          </p:nvSpPr>
          <p:spPr>
            <a:xfrm>
              <a:off x="3937352" y="5289330"/>
              <a:ext cx="3265558" cy="461665"/>
            </a:xfrm>
            <a:prstGeom prst="rect">
              <a:avLst/>
            </a:prstGeom>
          </p:spPr>
          <p:txBody>
            <a:bodyPr wrap="none">
              <a:spAutoFit/>
            </a:bodyPr>
            <a:lstStyle/>
            <a:p>
              <a:r>
                <a:rPr lang="en-US" sz="2400" dirty="0">
                  <a:latin typeface="Times New Roman" pitchFamily="18" charset="0"/>
                  <a:cs typeface="Times New Roman" pitchFamily="18" charset="0"/>
                </a:rPr>
                <a:t>Sum frequency generation (SFG).</a:t>
              </a:r>
              <a:endParaRPr lang="en-US" sz="2400" dirty="0"/>
            </a:p>
          </p:txBody>
        </p:sp>
        <p:sp>
          <p:nvSpPr>
            <p:cNvPr id="6" name="Rectangle 5"/>
            <p:cNvSpPr/>
            <p:nvPr/>
          </p:nvSpPr>
          <p:spPr>
            <a:xfrm>
              <a:off x="3896158" y="6279930"/>
              <a:ext cx="3862500" cy="461665"/>
            </a:xfrm>
            <a:prstGeom prst="rect">
              <a:avLst/>
            </a:prstGeom>
          </p:spPr>
          <p:txBody>
            <a:bodyPr wrap="none">
              <a:spAutoFit/>
            </a:bodyPr>
            <a:lstStyle/>
            <a:p>
              <a:r>
                <a:rPr lang="en-US" sz="2400" dirty="0">
                  <a:latin typeface="Times New Roman" pitchFamily="18" charset="0"/>
                  <a:cs typeface="Times New Roman" pitchFamily="18" charset="0"/>
                </a:rPr>
                <a:t>Difference frequency generation (DFG).</a:t>
              </a:r>
              <a:endParaRPr lang="en-US" sz="2400" dirty="0"/>
            </a:p>
          </p:txBody>
        </p:sp>
      </p:grpSp>
      <p:sp>
        <p:nvSpPr>
          <p:cNvPr id="8" name="Slide Number Placeholder 7"/>
          <p:cNvSpPr>
            <a:spLocks noGrp="1"/>
          </p:cNvSpPr>
          <p:nvPr>
            <p:ph type="sldNum" sz="quarter" idx="12"/>
          </p:nvPr>
        </p:nvSpPr>
        <p:spPr/>
        <p:txBody>
          <a:bodyPr/>
          <a:lstStyle/>
          <a:p>
            <a:fld id="{8AC7B609-6235-4DF7-8376-3B4225D7EDEF}" type="slidenum">
              <a:rPr lang="en-US" smtClean="0"/>
              <a:pPr/>
              <a:t>205</a:t>
            </a:fld>
            <a:endParaRPr lang="en-US"/>
          </a:p>
        </p:txBody>
      </p:sp>
      <p:graphicFrame>
        <p:nvGraphicFramePr>
          <p:cNvPr id="9" name="Object 8">
            <a:extLst>
              <a:ext uri="{FF2B5EF4-FFF2-40B4-BE49-F238E27FC236}">
                <a16:creationId xmlns:a16="http://schemas.microsoft.com/office/drawing/2014/main" id="{D8569004-46D0-DDAE-A4D0-A337E6D0E129}"/>
              </a:ext>
            </a:extLst>
          </p:cNvPr>
          <p:cNvGraphicFramePr>
            <a:graphicFrameLocks noChangeAspect="1"/>
          </p:cNvGraphicFramePr>
          <p:nvPr>
            <p:extLst>
              <p:ext uri="{D42A27DB-BD31-4B8C-83A1-F6EECF244321}">
                <p14:modId xmlns:p14="http://schemas.microsoft.com/office/powerpoint/2010/main" val="2004999366"/>
              </p:ext>
            </p:extLst>
          </p:nvPr>
        </p:nvGraphicFramePr>
        <p:xfrm>
          <a:off x="879512" y="393700"/>
          <a:ext cx="9842500" cy="6464300"/>
        </p:xfrm>
        <a:graphic>
          <a:graphicData uri="http://schemas.openxmlformats.org/presentationml/2006/ole">
            <mc:AlternateContent xmlns:mc="http://schemas.openxmlformats.org/markup-compatibility/2006">
              <mc:Choice xmlns:v="urn:schemas-microsoft-com:vml" Requires="v">
                <p:oleObj spid="_x0000_s118787" name="Equation" r:id="rId3" imgW="9842400" imgH="6464160" progId="Equation.DSMT4">
                  <p:embed/>
                </p:oleObj>
              </mc:Choice>
              <mc:Fallback>
                <p:oleObj name="Equation" r:id="rId3" imgW="9842400" imgH="6464160" progId="Equation.DSMT4">
                  <p:embed/>
                  <p:pic>
                    <p:nvPicPr>
                      <p:cNvPr id="0" name=""/>
                      <p:cNvPicPr/>
                      <p:nvPr/>
                    </p:nvPicPr>
                    <p:blipFill>
                      <a:blip r:embed="rId4"/>
                      <a:stretch>
                        <a:fillRect/>
                      </a:stretch>
                    </p:blipFill>
                    <p:spPr>
                      <a:xfrm>
                        <a:off x="879512" y="393700"/>
                        <a:ext cx="9842500" cy="6464300"/>
                      </a:xfrm>
                      <a:prstGeom prst="rect">
                        <a:avLst/>
                      </a:prstGeom>
                    </p:spPr>
                  </p:pic>
                </p:oleObj>
              </mc:Fallback>
            </mc:AlternateContent>
          </a:graphicData>
        </a:graphic>
      </p:graphicFrame>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ildergebnis für optical parametric amplifier"/>
          <p:cNvPicPr>
            <a:picLocks noChangeAspect="1" noChangeArrowheads="1"/>
          </p:cNvPicPr>
          <p:nvPr/>
        </p:nvPicPr>
        <p:blipFill>
          <a:blip r:embed="rId2" cstate="print">
            <a:lum bright="-30000" contrast="40000"/>
          </a:blip>
          <a:srcRect r="2525"/>
          <a:stretch>
            <a:fillRect/>
          </a:stretch>
        </p:blipFill>
        <p:spPr bwMode="auto">
          <a:xfrm>
            <a:off x="31667" y="533400"/>
            <a:ext cx="12070080" cy="5867422"/>
          </a:xfrm>
          <a:prstGeom prst="rect">
            <a:avLst/>
          </a:prstGeom>
          <a:noFill/>
        </p:spPr>
      </p:pic>
      <p:sp>
        <p:nvSpPr>
          <p:cNvPr id="3" name="Slide Number Placeholder 2"/>
          <p:cNvSpPr>
            <a:spLocks noGrp="1"/>
          </p:cNvSpPr>
          <p:nvPr>
            <p:ph type="sldNum" sz="quarter" idx="12"/>
          </p:nvPr>
        </p:nvSpPr>
        <p:spPr/>
        <p:txBody>
          <a:bodyPr/>
          <a:lstStyle/>
          <a:p>
            <a:fld id="{8AC7B609-6235-4DF7-8376-3B4225D7EDEF}" type="slidenum">
              <a:rPr lang="en-US" smtClean="0"/>
              <a:pPr/>
              <a:t>206</a:t>
            </a:fld>
            <a:endParaRPr 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29406" y="90508"/>
            <a:ext cx="8334703" cy="2990513"/>
            <a:chOff x="1429406" y="90508"/>
            <a:chExt cx="8334703" cy="2990513"/>
          </a:xfrm>
        </p:grpSpPr>
        <p:pic>
          <p:nvPicPr>
            <p:cNvPr id="2" name="Picture 4"/>
            <p:cNvPicPr>
              <a:picLocks noChangeAspect="1" noChangeArrowheads="1"/>
            </p:cNvPicPr>
            <p:nvPr/>
          </p:nvPicPr>
          <p:blipFill>
            <a:blip r:embed="rId2" cstate="print"/>
            <a:srcRect l="4973" r="6916" b="20704"/>
            <a:stretch>
              <a:fillRect/>
            </a:stretch>
          </p:blipFill>
          <p:spPr bwMode="auto">
            <a:xfrm>
              <a:off x="1429406" y="90508"/>
              <a:ext cx="8334703" cy="2990513"/>
            </a:xfrm>
            <a:prstGeom prst="rect">
              <a:avLst/>
            </a:prstGeom>
            <a:noFill/>
            <a:ln w="9525">
              <a:noFill/>
              <a:miter lim="800000"/>
              <a:headEnd/>
              <a:tailEnd/>
            </a:ln>
          </p:spPr>
        </p:pic>
        <p:sp>
          <p:nvSpPr>
            <p:cNvPr id="5" name="TextBox 4"/>
            <p:cNvSpPr txBox="1"/>
            <p:nvPr/>
          </p:nvSpPr>
          <p:spPr>
            <a:xfrm>
              <a:off x="2333297" y="294289"/>
              <a:ext cx="4498427"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Second Harmonic Generation</a:t>
              </a:r>
            </a:p>
          </p:txBody>
        </p:sp>
      </p:grpSp>
      <p:grpSp>
        <p:nvGrpSpPr>
          <p:cNvPr id="8" name="Group 7"/>
          <p:cNvGrpSpPr/>
          <p:nvPr/>
        </p:nvGrpSpPr>
        <p:grpSpPr>
          <a:xfrm>
            <a:off x="73584" y="3531489"/>
            <a:ext cx="6138029" cy="2921862"/>
            <a:chOff x="73584" y="3531489"/>
            <a:chExt cx="6138029" cy="2921862"/>
          </a:xfrm>
        </p:grpSpPr>
        <p:pic>
          <p:nvPicPr>
            <p:cNvPr id="4" name="Picture 3"/>
            <p:cNvPicPr>
              <a:picLocks noChangeAspect="1" noChangeArrowheads="1"/>
            </p:cNvPicPr>
            <p:nvPr/>
          </p:nvPicPr>
          <p:blipFill>
            <a:blip r:embed="rId3" cstate="print"/>
            <a:srcRect l="5258" b="20262"/>
            <a:stretch>
              <a:fillRect/>
            </a:stretch>
          </p:blipFill>
          <p:spPr bwMode="auto">
            <a:xfrm>
              <a:off x="115618" y="4014553"/>
              <a:ext cx="6095995" cy="2438798"/>
            </a:xfrm>
            <a:prstGeom prst="rect">
              <a:avLst/>
            </a:prstGeom>
            <a:noFill/>
            <a:ln w="9525">
              <a:noFill/>
              <a:miter lim="800000"/>
              <a:headEnd/>
              <a:tailEnd/>
            </a:ln>
          </p:spPr>
        </p:pic>
        <p:sp>
          <p:nvSpPr>
            <p:cNvPr id="7" name="TextBox 6"/>
            <p:cNvSpPr txBox="1"/>
            <p:nvPr/>
          </p:nvSpPr>
          <p:spPr>
            <a:xfrm>
              <a:off x="73584" y="3531489"/>
              <a:ext cx="4256688" cy="646331"/>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difference frequency generation</a:t>
              </a:r>
            </a:p>
          </p:txBody>
        </p:sp>
      </p:grpSp>
      <p:grpSp>
        <p:nvGrpSpPr>
          <p:cNvPr id="10" name="Group 9"/>
          <p:cNvGrpSpPr/>
          <p:nvPr/>
        </p:nvGrpSpPr>
        <p:grpSpPr>
          <a:xfrm>
            <a:off x="6432333" y="3694400"/>
            <a:ext cx="5738648" cy="2695888"/>
            <a:chOff x="6432333" y="3694400"/>
            <a:chExt cx="5738648" cy="2695888"/>
          </a:xfrm>
        </p:grpSpPr>
        <p:pic>
          <p:nvPicPr>
            <p:cNvPr id="3" name="Picture 2"/>
            <p:cNvPicPr>
              <a:picLocks noChangeAspect="1" noChangeArrowheads="1"/>
            </p:cNvPicPr>
            <p:nvPr/>
          </p:nvPicPr>
          <p:blipFill>
            <a:blip r:embed="rId4" cstate="print"/>
            <a:srcRect l="5787" b="21103"/>
            <a:stretch>
              <a:fillRect/>
            </a:stretch>
          </p:blipFill>
          <p:spPr bwMode="auto">
            <a:xfrm>
              <a:off x="6432333" y="4154967"/>
              <a:ext cx="5738648" cy="2235321"/>
            </a:xfrm>
            <a:prstGeom prst="rect">
              <a:avLst/>
            </a:prstGeom>
            <a:noFill/>
            <a:ln w="9525">
              <a:noFill/>
              <a:miter lim="800000"/>
              <a:headEnd/>
              <a:tailEnd/>
            </a:ln>
          </p:spPr>
        </p:pic>
        <p:sp>
          <p:nvSpPr>
            <p:cNvPr id="9" name="TextBox 8"/>
            <p:cNvSpPr txBox="1"/>
            <p:nvPr/>
          </p:nvSpPr>
          <p:spPr>
            <a:xfrm>
              <a:off x="6574225" y="3694400"/>
              <a:ext cx="3636580" cy="579967"/>
            </a:xfrm>
            <a:prstGeom prst="rect">
              <a:avLst/>
            </a:prstGeom>
            <a:noFill/>
          </p:spPr>
          <p:txBody>
            <a:bodyPr wrap="square" rtlCol="0">
              <a:spAutoFit/>
            </a:bodyPr>
            <a:lstStyle/>
            <a:p>
              <a:pPr algn="just" rtl="1">
                <a:lnSpc>
                  <a:spcPct val="150000"/>
                </a:lnSpc>
              </a:pPr>
              <a:r>
                <a:rPr lang="en-US" sz="2400" dirty="0">
                  <a:solidFill>
                    <a:srgbClr val="FF0000"/>
                  </a:solidFill>
                  <a:latin typeface="Times New Roman" panose="02020603050405020304" pitchFamily="18" charset="0"/>
                  <a:cs typeface="Times New Roman" panose="02020603050405020304" pitchFamily="18" charset="0"/>
                </a:rPr>
                <a:t>Sum frequency generation</a:t>
              </a:r>
            </a:p>
          </p:txBody>
        </p:sp>
      </p:grpSp>
      <p:sp>
        <p:nvSpPr>
          <p:cNvPr id="11" name="Slide Number Placeholder 10"/>
          <p:cNvSpPr>
            <a:spLocks noGrp="1"/>
          </p:cNvSpPr>
          <p:nvPr>
            <p:ph type="sldNum" sz="quarter" idx="12"/>
          </p:nvPr>
        </p:nvSpPr>
        <p:spPr/>
        <p:txBody>
          <a:bodyPr/>
          <a:lstStyle/>
          <a:p>
            <a:fld id="{8AC7B609-6235-4DF7-8376-3B4225D7EDEF}" type="slidenum">
              <a:rPr lang="en-US" smtClean="0"/>
              <a:pPr/>
              <a:t>207</a:t>
            </a:fld>
            <a:endParaRPr lang="en-US"/>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744" y="152401"/>
            <a:ext cx="11988800" cy="7109639"/>
          </a:xfrm>
          <a:prstGeom prst="rect">
            <a:avLst/>
          </a:prstGeom>
        </p:spPr>
        <p:txBody>
          <a:bodyPr wrap="square">
            <a:spAutoFit/>
          </a:bodyPr>
          <a:lstStyle/>
          <a:p>
            <a:pPr algn="just">
              <a:buFont typeface="Wingdings" pitchFamily="2" charset="2"/>
              <a:buChar char="Ø"/>
            </a:pPr>
            <a:r>
              <a:rPr lang="en-US" sz="2400" dirty="0">
                <a:solidFill>
                  <a:srgbClr val="0070C0"/>
                </a:solidFill>
                <a:latin typeface="Times New Roman" pitchFamily="18" charset="0"/>
                <a:cs typeface="Times New Roman" pitchFamily="18" charset="0"/>
              </a:rPr>
              <a:t>  Some typical applications of sum frequency generation are:</a:t>
            </a:r>
          </a:p>
          <a:p>
            <a:pPr algn="just">
              <a:buFont typeface="Wingdings" pitchFamily="2" charset="2"/>
              <a:buChar char="Ø"/>
            </a:pPr>
            <a:endParaRPr lang="en-US" sz="2400" dirty="0">
              <a:solidFill>
                <a:srgbClr val="0070C0"/>
              </a:solidFill>
              <a:latin typeface="Times New Roman" pitchFamily="18" charset="0"/>
              <a:cs typeface="Times New Roman" pitchFamily="18" charset="0"/>
            </a:endParaRPr>
          </a:p>
          <a:p>
            <a:pPr algn="just">
              <a:buFont typeface="Wingdings" pitchFamily="2" charset="2"/>
              <a:buChar char="Ø"/>
            </a:pPr>
            <a:endParaRPr lang="en-US" sz="2400" dirty="0">
              <a:solidFill>
                <a:srgbClr val="0070C0"/>
              </a:solidFill>
              <a:latin typeface="Times New Roman" pitchFamily="18" charset="0"/>
              <a:cs typeface="Times New Roman" pitchFamily="18" charset="0"/>
            </a:endParaRPr>
          </a:p>
          <a:p>
            <a:pPr algn="just">
              <a:buFont typeface="Wingdings" pitchFamily="2" charset="2"/>
              <a:buChar char="Ø"/>
            </a:pPr>
            <a:endParaRPr lang="en-US" sz="2400" dirty="0">
              <a:solidFill>
                <a:srgbClr val="0070C0"/>
              </a:solidFill>
              <a:latin typeface="Times New Roman" pitchFamily="18" charset="0"/>
              <a:cs typeface="Times New Roman" pitchFamily="18" charset="0"/>
            </a:endParaRPr>
          </a:p>
          <a:p>
            <a:pPr algn="just">
              <a:buFont typeface="Wingdings" pitchFamily="2" charset="2"/>
              <a:buChar char="ü"/>
            </a:pP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 generation of red light (→ </a:t>
            </a:r>
            <a:r>
              <a:rPr lang="en-US" sz="2400" i="1" dirty="0">
                <a:latin typeface="Times New Roman" pitchFamily="18" charset="0"/>
                <a:cs typeface="Times New Roman" pitchFamily="18" charset="0"/>
              </a:rPr>
              <a:t>red lasers</a:t>
            </a:r>
            <a:r>
              <a:rPr lang="en-US" sz="2400" dirty="0">
                <a:latin typeface="Times New Roman" pitchFamily="18" charset="0"/>
                <a:cs typeface="Times New Roman" pitchFamily="18" charset="0"/>
              </a:rPr>
              <a:t>), e.g. by mixing the outputs of a </a:t>
            </a:r>
            <a:r>
              <a:rPr lang="en-US" sz="2400" b="1" dirty="0">
                <a:solidFill>
                  <a:srgbClr val="7030A0"/>
                </a:solidFill>
                <a:latin typeface="Times New Roman" pitchFamily="18" charset="0"/>
                <a:cs typeface="Times New Roman" pitchFamily="18" charset="0"/>
              </a:rPr>
              <a:t>1064-nm</a:t>
            </a:r>
            <a:r>
              <a:rPr lang="en-US" sz="2400" dirty="0">
                <a:latin typeface="Times New Roman" pitchFamily="18" charset="0"/>
                <a:cs typeface="Times New Roman" pitchFamily="18" charset="0"/>
              </a:rPr>
              <a:t> Nd:YAG laser and a </a:t>
            </a:r>
            <a:r>
              <a:rPr lang="en-US" sz="2400" b="1" dirty="0">
                <a:solidFill>
                  <a:srgbClr val="7030A0"/>
                </a:solidFill>
                <a:latin typeface="Times New Roman" pitchFamily="18" charset="0"/>
                <a:cs typeface="Times New Roman" pitchFamily="18" charset="0"/>
              </a:rPr>
              <a:t>1535-nm</a:t>
            </a:r>
            <a:r>
              <a:rPr lang="en-US" sz="2400" dirty="0">
                <a:latin typeface="Times New Roman" pitchFamily="18" charset="0"/>
                <a:cs typeface="Times New Roman" pitchFamily="18" charset="0"/>
              </a:rPr>
              <a:t> fiber laser, resulting in an output at </a:t>
            </a:r>
            <a:r>
              <a:rPr lang="en-US" sz="2400" b="1" dirty="0">
                <a:solidFill>
                  <a:srgbClr val="7030A0"/>
                </a:solidFill>
                <a:latin typeface="Times New Roman" pitchFamily="18" charset="0"/>
                <a:cs typeface="Times New Roman" pitchFamily="18" charset="0"/>
              </a:rPr>
              <a:t>628.4 nm</a:t>
            </a: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generation of ultraviolet light, e.g. by mixing the output of a </a:t>
            </a:r>
            <a:r>
              <a:rPr lang="en-US" sz="2400" b="1" dirty="0">
                <a:solidFill>
                  <a:srgbClr val="7030A0"/>
                </a:solidFill>
                <a:latin typeface="Times New Roman" pitchFamily="18" charset="0"/>
                <a:cs typeface="Times New Roman" pitchFamily="18" charset="0"/>
              </a:rPr>
              <a:t>1064-nm</a:t>
            </a:r>
            <a:r>
              <a:rPr lang="en-US" sz="2400" dirty="0">
                <a:latin typeface="Times New Roman" pitchFamily="18" charset="0"/>
                <a:cs typeface="Times New Roman" pitchFamily="18" charset="0"/>
              </a:rPr>
              <a:t> Nd:YAG laser with frequency-doubled light at </a:t>
            </a:r>
            <a:r>
              <a:rPr lang="en-US" sz="2400" b="1" dirty="0">
                <a:solidFill>
                  <a:srgbClr val="7030A0"/>
                </a:solidFill>
                <a:latin typeface="Times New Roman" pitchFamily="18" charset="0"/>
                <a:cs typeface="Times New Roman" pitchFamily="18" charset="0"/>
              </a:rPr>
              <a:t>532 nm</a:t>
            </a:r>
            <a:r>
              <a:rPr lang="en-US" sz="2400" dirty="0">
                <a:latin typeface="Times New Roman" pitchFamily="18" charset="0"/>
                <a:cs typeface="Times New Roman" pitchFamily="18" charset="0"/>
              </a:rPr>
              <a:t>, resulting in </a:t>
            </a:r>
            <a:r>
              <a:rPr lang="en-US" sz="2400" b="1" dirty="0">
                <a:solidFill>
                  <a:srgbClr val="7030A0"/>
                </a:solidFill>
                <a:latin typeface="Times New Roman" pitchFamily="18" charset="0"/>
                <a:cs typeface="Times New Roman" pitchFamily="18" charset="0"/>
              </a:rPr>
              <a:t>355-nm</a:t>
            </a:r>
            <a:r>
              <a:rPr lang="en-US" sz="2400" dirty="0">
                <a:latin typeface="Times New Roman" pitchFamily="18" charset="0"/>
                <a:cs typeface="Times New Roman" pitchFamily="18" charset="0"/>
              </a:rPr>
              <a:t> UV light</a:t>
            </a:r>
          </a:p>
          <a:p>
            <a:pPr algn="just"/>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8AC7B609-6235-4DF7-8376-3B4225D7EDEF}" type="slidenum">
              <a:rPr lang="en-US" smtClean="0"/>
              <a:pPr/>
              <a:t>208</a:t>
            </a:fld>
            <a:endParaRPr lang="en-US"/>
          </a:p>
        </p:txBody>
      </p:sp>
      <p:graphicFrame>
        <p:nvGraphicFramePr>
          <p:cNvPr id="4" name="Object 3">
            <a:extLst>
              <a:ext uri="{FF2B5EF4-FFF2-40B4-BE49-F238E27FC236}">
                <a16:creationId xmlns:a16="http://schemas.microsoft.com/office/drawing/2014/main" id="{B36EBAE6-8A0B-CFDC-8286-D77F6AB57D89}"/>
              </a:ext>
            </a:extLst>
          </p:cNvPr>
          <p:cNvGraphicFramePr>
            <a:graphicFrameLocks noChangeAspect="1"/>
          </p:cNvGraphicFramePr>
          <p:nvPr>
            <p:extLst>
              <p:ext uri="{D42A27DB-BD31-4B8C-83A1-F6EECF244321}">
                <p14:modId xmlns:p14="http://schemas.microsoft.com/office/powerpoint/2010/main" val="2224273635"/>
              </p:ext>
            </p:extLst>
          </p:nvPr>
        </p:nvGraphicFramePr>
        <p:xfrm>
          <a:off x="2736999" y="756899"/>
          <a:ext cx="5765800" cy="812800"/>
        </p:xfrm>
        <a:graphic>
          <a:graphicData uri="http://schemas.openxmlformats.org/presentationml/2006/ole">
            <mc:AlternateContent xmlns:mc="http://schemas.openxmlformats.org/markup-compatibility/2006">
              <mc:Choice xmlns:v="urn:schemas-microsoft-com:vml" Requires="v">
                <p:oleObj spid="_x0000_s119813" name="Equation" r:id="rId3" imgW="5765760" imgH="812520" progId="Equation.DSMT4">
                  <p:embed/>
                </p:oleObj>
              </mc:Choice>
              <mc:Fallback>
                <p:oleObj name="Equation" r:id="rId3" imgW="5765760" imgH="812520" progId="Equation.DSMT4">
                  <p:embed/>
                  <p:pic>
                    <p:nvPicPr>
                      <p:cNvPr id="0" name=""/>
                      <p:cNvPicPr/>
                      <p:nvPr/>
                    </p:nvPicPr>
                    <p:blipFill>
                      <a:blip r:embed="rId4"/>
                      <a:stretch>
                        <a:fillRect/>
                      </a:stretch>
                    </p:blipFill>
                    <p:spPr>
                      <a:xfrm>
                        <a:off x="2736999" y="756899"/>
                        <a:ext cx="5765800" cy="812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BB708BD-F327-633B-1053-35649FD94F4D}"/>
              </a:ext>
            </a:extLst>
          </p:cNvPr>
          <p:cNvGraphicFramePr>
            <a:graphicFrameLocks noChangeAspect="1"/>
          </p:cNvGraphicFramePr>
          <p:nvPr>
            <p:extLst>
              <p:ext uri="{D42A27DB-BD31-4B8C-83A1-F6EECF244321}">
                <p14:modId xmlns:p14="http://schemas.microsoft.com/office/powerpoint/2010/main" val="3551989779"/>
              </p:ext>
            </p:extLst>
          </p:nvPr>
        </p:nvGraphicFramePr>
        <p:xfrm>
          <a:off x="2495257" y="2866587"/>
          <a:ext cx="6972300" cy="889000"/>
        </p:xfrm>
        <a:graphic>
          <a:graphicData uri="http://schemas.openxmlformats.org/presentationml/2006/ole">
            <mc:AlternateContent xmlns:mc="http://schemas.openxmlformats.org/markup-compatibility/2006">
              <mc:Choice xmlns:v="urn:schemas-microsoft-com:vml" Requires="v">
                <p:oleObj spid="_x0000_s119814" name="Equation" r:id="rId5" imgW="6972120" imgH="888840" progId="Equation.DSMT4">
                  <p:embed/>
                </p:oleObj>
              </mc:Choice>
              <mc:Fallback>
                <p:oleObj name="Equation" r:id="rId5" imgW="6972120" imgH="888840" progId="Equation.DSMT4">
                  <p:embed/>
                  <p:pic>
                    <p:nvPicPr>
                      <p:cNvPr id="0" name=""/>
                      <p:cNvPicPr/>
                      <p:nvPr/>
                    </p:nvPicPr>
                    <p:blipFill>
                      <a:blip r:embed="rId6"/>
                      <a:stretch>
                        <a:fillRect/>
                      </a:stretch>
                    </p:blipFill>
                    <p:spPr>
                      <a:xfrm>
                        <a:off x="2495257" y="2866587"/>
                        <a:ext cx="6972300" cy="8890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37C6B1B-5EDE-AAB8-70F1-D85A57CF31E5}"/>
              </a:ext>
            </a:extLst>
          </p:cNvPr>
          <p:cNvGraphicFramePr>
            <a:graphicFrameLocks noChangeAspect="1"/>
          </p:cNvGraphicFramePr>
          <p:nvPr>
            <p:extLst>
              <p:ext uri="{D42A27DB-BD31-4B8C-83A1-F6EECF244321}">
                <p14:modId xmlns:p14="http://schemas.microsoft.com/office/powerpoint/2010/main" val="97274095"/>
              </p:ext>
            </p:extLst>
          </p:nvPr>
        </p:nvGraphicFramePr>
        <p:xfrm>
          <a:off x="2690928" y="5482199"/>
          <a:ext cx="6070600" cy="889000"/>
        </p:xfrm>
        <a:graphic>
          <a:graphicData uri="http://schemas.openxmlformats.org/presentationml/2006/ole">
            <mc:AlternateContent xmlns:mc="http://schemas.openxmlformats.org/markup-compatibility/2006">
              <mc:Choice xmlns:v="urn:schemas-microsoft-com:vml" Requires="v">
                <p:oleObj spid="_x0000_s119815" name="Equation" r:id="rId7" imgW="6070320" imgH="888840" progId="Equation.DSMT4">
                  <p:embed/>
                </p:oleObj>
              </mc:Choice>
              <mc:Fallback>
                <p:oleObj name="Equation" r:id="rId7" imgW="6070320" imgH="888840" progId="Equation.DSMT4">
                  <p:embed/>
                  <p:pic>
                    <p:nvPicPr>
                      <p:cNvPr id="0" name=""/>
                      <p:cNvPicPr/>
                      <p:nvPr/>
                    </p:nvPicPr>
                    <p:blipFill>
                      <a:blip r:embed="rId8"/>
                      <a:stretch>
                        <a:fillRect/>
                      </a:stretch>
                    </p:blipFill>
                    <p:spPr>
                      <a:xfrm>
                        <a:off x="2690928" y="5482199"/>
                        <a:ext cx="6070600" cy="8890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 y="152400"/>
            <a:ext cx="11988800" cy="4524315"/>
          </a:xfrm>
          <a:prstGeom prst="rect">
            <a:avLst/>
          </a:prstGeom>
        </p:spPr>
        <p:txBody>
          <a:bodyPr wrap="square">
            <a:spAutoFit/>
          </a:bodyPr>
          <a:lstStyle/>
          <a:p>
            <a:pPr algn="just">
              <a:buFont typeface="Wingdings" pitchFamily="2" charset="2"/>
              <a:buChar char="Ø"/>
            </a:pPr>
            <a:r>
              <a:rPr lang="en-US" sz="2400" dirty="0">
                <a:latin typeface="Times New Roman" pitchFamily="18" charset="0"/>
                <a:cs typeface="Times New Roman" pitchFamily="18" charset="0"/>
              </a:rPr>
              <a:t>  </a:t>
            </a:r>
            <a:r>
              <a:rPr lang="en-US" sz="2400" dirty="0">
                <a:solidFill>
                  <a:srgbClr val="0070C0"/>
                </a:solidFill>
                <a:latin typeface="Times New Roman" pitchFamily="18" charset="0"/>
                <a:cs typeface="Times New Roman" pitchFamily="18" charset="0"/>
              </a:rPr>
              <a:t>Some typical applications of difference frequency generation are:</a:t>
            </a:r>
          </a:p>
          <a:p>
            <a:pPr algn="just">
              <a:buFont typeface="Wingdings" pitchFamily="2" charset="2"/>
              <a:buChar char="Ø"/>
            </a:pPr>
            <a:endParaRPr lang="en-US" sz="2400" dirty="0">
              <a:solidFill>
                <a:srgbClr val="0070C0"/>
              </a:solidFill>
              <a:latin typeface="Times New Roman" pitchFamily="18" charset="0"/>
              <a:cs typeface="Times New Roman" pitchFamily="18" charset="0"/>
            </a:endParaRPr>
          </a:p>
          <a:p>
            <a:pPr algn="just">
              <a:buFont typeface="Wingdings" pitchFamily="2" charset="2"/>
              <a:buChar char="Ø"/>
            </a:pPr>
            <a:endParaRPr lang="en-US" sz="2400" dirty="0">
              <a:solidFill>
                <a:srgbClr val="0070C0"/>
              </a:solidFill>
              <a:latin typeface="Times New Roman" pitchFamily="18" charset="0"/>
              <a:cs typeface="Times New Roman" pitchFamily="18" charset="0"/>
            </a:endParaRPr>
          </a:p>
          <a:p>
            <a:pPr algn="just"/>
            <a:endParaRPr lang="en-US" sz="2400" dirty="0">
              <a:solidFill>
                <a:srgbClr val="0070C0"/>
              </a:solidFill>
              <a:latin typeface="Times New Roman" pitchFamily="18" charset="0"/>
              <a:cs typeface="Times New Roman" pitchFamily="18" charset="0"/>
            </a:endParaRPr>
          </a:p>
          <a:p>
            <a:pPr algn="just"/>
            <a:endParaRPr lang="en-US" sz="2400" dirty="0">
              <a:solidFill>
                <a:srgbClr val="0070C0"/>
              </a:solidFill>
              <a:latin typeface="Times New Roman" pitchFamily="18" charset="0"/>
              <a:cs typeface="Times New Roman" pitchFamily="18" charset="0"/>
            </a:endParaRPr>
          </a:p>
          <a:p>
            <a:pPr algn="just">
              <a:buFont typeface="Wingdings" pitchFamily="2" charset="2"/>
              <a:buChar char="ü"/>
            </a:pP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generation of light around </a:t>
            </a:r>
            <a:r>
              <a:rPr lang="en-US" sz="2400" b="1" dirty="0">
                <a:solidFill>
                  <a:srgbClr val="7030A0"/>
                </a:solidFill>
                <a:latin typeface="Times New Roman" pitchFamily="18" charset="0"/>
                <a:cs typeface="Times New Roman" pitchFamily="18" charset="0"/>
              </a:rPr>
              <a:t>3.3 </a:t>
            </a:r>
            <a:r>
              <a:rPr lang="en-US" sz="2400" b="1" dirty="0" err="1">
                <a:solidFill>
                  <a:srgbClr val="7030A0"/>
                </a:solidFill>
                <a:latin typeface="Times New Roman" pitchFamily="18" charset="0"/>
                <a:cs typeface="Times New Roman" pitchFamily="18" charset="0"/>
              </a:rPr>
              <a:t>μm</a:t>
            </a:r>
            <a:r>
              <a:rPr lang="en-US" sz="2400" b="1" dirty="0">
                <a:solidFill>
                  <a:srgbClr val="7030A0"/>
                </a:solidFill>
                <a:latin typeface="Times New Roman" pitchFamily="18" charset="0"/>
                <a:cs typeface="Times New Roman" pitchFamily="18" charset="0"/>
              </a:rPr>
              <a:t> </a:t>
            </a:r>
            <a:r>
              <a:rPr lang="en-US" sz="2400" dirty="0">
                <a:latin typeface="Times New Roman" pitchFamily="18" charset="0"/>
                <a:cs typeface="Times New Roman" pitchFamily="18" charset="0"/>
              </a:rPr>
              <a:t>by mixing </a:t>
            </a:r>
            <a:r>
              <a:rPr lang="en-US" sz="2400" b="1" dirty="0">
                <a:solidFill>
                  <a:srgbClr val="7030A0"/>
                </a:solidFill>
                <a:latin typeface="Times New Roman" pitchFamily="18" charset="0"/>
                <a:cs typeface="Times New Roman" pitchFamily="18" charset="0"/>
              </a:rPr>
              <a:t>1570 nm </a:t>
            </a:r>
            <a:r>
              <a:rPr lang="en-US" sz="2400" dirty="0">
                <a:latin typeface="Times New Roman" pitchFamily="18" charset="0"/>
                <a:cs typeface="Times New Roman" pitchFamily="18" charset="0"/>
              </a:rPr>
              <a:t>from a fiber laser and </a:t>
            </a:r>
            <a:r>
              <a:rPr lang="en-US" sz="2400" b="1" dirty="0">
                <a:solidFill>
                  <a:srgbClr val="7030A0"/>
                </a:solidFill>
                <a:latin typeface="Times New Roman" pitchFamily="18" charset="0"/>
                <a:cs typeface="Times New Roman" pitchFamily="18" charset="0"/>
              </a:rPr>
              <a:t>1064 nm</a:t>
            </a: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endParaRPr lang="en-US" sz="2400" b="1" dirty="0">
              <a:solidFill>
                <a:srgbClr val="7030A0"/>
              </a:solidFill>
              <a:latin typeface="Times New Roman" pitchFamily="18" charset="0"/>
              <a:cs typeface="Times New Roman" pitchFamily="18" charset="0"/>
            </a:endParaRPr>
          </a:p>
          <a:p>
            <a:pPr algn="just">
              <a:buFont typeface="Wingdings" pitchFamily="2" charset="2"/>
              <a:buChar char="ü"/>
            </a:pP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generation of light around </a:t>
            </a:r>
            <a:r>
              <a:rPr lang="en-US" sz="2400" b="1" dirty="0">
                <a:solidFill>
                  <a:srgbClr val="7030A0"/>
                </a:solidFill>
                <a:latin typeface="Times New Roman" pitchFamily="18" charset="0"/>
                <a:cs typeface="Times New Roman" pitchFamily="18" charset="0"/>
              </a:rPr>
              <a:t>4.48 </a:t>
            </a:r>
            <a:r>
              <a:rPr lang="en-US" sz="2400" b="1" dirty="0" err="1">
                <a:solidFill>
                  <a:srgbClr val="7030A0"/>
                </a:solidFill>
                <a:latin typeface="Times New Roman" pitchFamily="18" charset="0"/>
                <a:cs typeface="Times New Roman" pitchFamily="18" charset="0"/>
              </a:rPr>
              <a:t>μm</a:t>
            </a:r>
            <a:r>
              <a:rPr lang="en-US" sz="2400" b="1" dirty="0">
                <a:solidFill>
                  <a:srgbClr val="7030A0"/>
                </a:solidFill>
                <a:latin typeface="Times New Roman" pitchFamily="18" charset="0"/>
                <a:cs typeface="Times New Roman" pitchFamily="18" charset="0"/>
              </a:rPr>
              <a:t> </a:t>
            </a:r>
            <a:r>
              <a:rPr lang="en-US" sz="2400" dirty="0">
                <a:latin typeface="Times New Roman" pitchFamily="18" charset="0"/>
                <a:cs typeface="Times New Roman" pitchFamily="18" charset="0"/>
              </a:rPr>
              <a:t>by mixing </a:t>
            </a:r>
            <a:r>
              <a:rPr lang="en-US" sz="2400" b="1" dirty="0">
                <a:solidFill>
                  <a:srgbClr val="7030A0"/>
                </a:solidFill>
                <a:latin typeface="Times New Roman" pitchFamily="18" charset="0"/>
                <a:cs typeface="Times New Roman" pitchFamily="18" charset="0"/>
              </a:rPr>
              <a:t>860 nm </a:t>
            </a:r>
            <a:r>
              <a:rPr lang="en-US" sz="2400" dirty="0">
                <a:latin typeface="Times New Roman" pitchFamily="18" charset="0"/>
                <a:cs typeface="Times New Roman" pitchFamily="18" charset="0"/>
              </a:rPr>
              <a:t>from a laser diode and </a:t>
            </a:r>
            <a:r>
              <a:rPr lang="en-US" sz="2400" b="1" dirty="0">
                <a:solidFill>
                  <a:srgbClr val="7030A0"/>
                </a:solidFill>
                <a:latin typeface="Times New Roman" pitchFamily="18" charset="0"/>
                <a:cs typeface="Times New Roman" pitchFamily="18" charset="0"/>
              </a:rPr>
              <a:t>1064 nm</a:t>
            </a:r>
          </a:p>
        </p:txBody>
      </p:sp>
      <p:graphicFrame>
        <p:nvGraphicFramePr>
          <p:cNvPr id="734212" name="Object 4"/>
          <p:cNvGraphicFramePr>
            <a:graphicFrameLocks noChangeAspect="1"/>
          </p:cNvGraphicFramePr>
          <p:nvPr>
            <p:extLst>
              <p:ext uri="{D42A27DB-BD31-4B8C-83A1-F6EECF244321}">
                <p14:modId xmlns:p14="http://schemas.microsoft.com/office/powerpoint/2010/main" val="2868335228"/>
              </p:ext>
            </p:extLst>
          </p:nvPr>
        </p:nvGraphicFramePr>
        <p:xfrm>
          <a:off x="1255713" y="2874963"/>
          <a:ext cx="7556500" cy="800100"/>
        </p:xfrm>
        <a:graphic>
          <a:graphicData uri="http://schemas.openxmlformats.org/presentationml/2006/ole">
            <mc:AlternateContent xmlns:mc="http://schemas.openxmlformats.org/markup-compatibility/2006">
              <mc:Choice xmlns:v="urn:schemas-microsoft-com:vml" Requires="v">
                <p:oleObj spid="_x0000_s120837" name="Equation" r:id="rId3" imgW="7556400" imgH="799920" progId="Equation.DSMT4">
                  <p:embed/>
                </p:oleObj>
              </mc:Choice>
              <mc:Fallback>
                <p:oleObj name="Equation" r:id="rId3" imgW="7556400" imgH="799920" progId="Equation.DSMT4">
                  <p:embed/>
                  <p:pic>
                    <p:nvPicPr>
                      <p:cNvPr id="7342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713" y="2874963"/>
                        <a:ext cx="75565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4213" name="Object 5"/>
          <p:cNvGraphicFramePr>
            <a:graphicFrameLocks noChangeAspect="1"/>
          </p:cNvGraphicFramePr>
          <p:nvPr>
            <p:extLst>
              <p:ext uri="{D42A27DB-BD31-4B8C-83A1-F6EECF244321}">
                <p14:modId xmlns:p14="http://schemas.microsoft.com/office/powerpoint/2010/main" val="3543252486"/>
              </p:ext>
            </p:extLst>
          </p:nvPr>
        </p:nvGraphicFramePr>
        <p:xfrm>
          <a:off x="1463675" y="5181600"/>
          <a:ext cx="8026400" cy="800100"/>
        </p:xfrm>
        <a:graphic>
          <a:graphicData uri="http://schemas.openxmlformats.org/presentationml/2006/ole">
            <mc:AlternateContent xmlns:mc="http://schemas.openxmlformats.org/markup-compatibility/2006">
              <mc:Choice xmlns:v="urn:schemas-microsoft-com:vml" Requires="v">
                <p:oleObj spid="_x0000_s120838" name="Equation" r:id="rId5" imgW="8026200" imgH="799920" progId="Equation.DSMT4">
                  <p:embed/>
                </p:oleObj>
              </mc:Choice>
              <mc:Fallback>
                <p:oleObj name="Equation" r:id="rId5" imgW="8026200" imgH="799920" progId="Equation.DSMT4">
                  <p:embed/>
                  <p:pic>
                    <p:nvPicPr>
                      <p:cNvPr id="73421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3675" y="5181600"/>
                        <a:ext cx="80264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8AC7B609-6235-4DF7-8376-3B4225D7EDEF}" type="slidenum">
              <a:rPr lang="en-US" smtClean="0"/>
              <a:pPr/>
              <a:t>209</a:t>
            </a:fld>
            <a:endParaRPr lang="en-US"/>
          </a:p>
        </p:txBody>
      </p:sp>
      <p:graphicFrame>
        <p:nvGraphicFramePr>
          <p:cNvPr id="4" name="Object 3">
            <a:extLst>
              <a:ext uri="{FF2B5EF4-FFF2-40B4-BE49-F238E27FC236}">
                <a16:creationId xmlns:a16="http://schemas.microsoft.com/office/drawing/2014/main" id="{2D0EBFEF-66EC-A2F4-0EC4-E150A3DEFC25}"/>
              </a:ext>
            </a:extLst>
          </p:cNvPr>
          <p:cNvGraphicFramePr>
            <a:graphicFrameLocks noChangeAspect="1"/>
          </p:cNvGraphicFramePr>
          <p:nvPr>
            <p:extLst>
              <p:ext uri="{D42A27DB-BD31-4B8C-83A1-F6EECF244321}">
                <p14:modId xmlns:p14="http://schemas.microsoft.com/office/powerpoint/2010/main" val="1864458196"/>
              </p:ext>
            </p:extLst>
          </p:nvPr>
        </p:nvGraphicFramePr>
        <p:xfrm>
          <a:off x="2711450" y="958922"/>
          <a:ext cx="5753100" cy="812800"/>
        </p:xfrm>
        <a:graphic>
          <a:graphicData uri="http://schemas.openxmlformats.org/presentationml/2006/ole">
            <mc:AlternateContent xmlns:mc="http://schemas.openxmlformats.org/markup-compatibility/2006">
              <mc:Choice xmlns:v="urn:schemas-microsoft-com:vml" Requires="v">
                <p:oleObj spid="_x0000_s120839" name="Equation" r:id="rId7" imgW="5752800" imgH="812520" progId="Equation.DSMT4">
                  <p:embed/>
                </p:oleObj>
              </mc:Choice>
              <mc:Fallback>
                <p:oleObj name="Equation" r:id="rId7" imgW="5752800" imgH="812520" progId="Equation.DSMT4">
                  <p:embed/>
                  <p:pic>
                    <p:nvPicPr>
                      <p:cNvPr id="0" name=""/>
                      <p:cNvPicPr/>
                      <p:nvPr/>
                    </p:nvPicPr>
                    <p:blipFill>
                      <a:blip r:embed="rId8"/>
                      <a:stretch>
                        <a:fillRect/>
                      </a:stretch>
                    </p:blipFill>
                    <p:spPr>
                      <a:xfrm>
                        <a:off x="2711450" y="958922"/>
                        <a:ext cx="5753100" cy="8128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399" y="210207"/>
            <a:ext cx="10247587" cy="646331"/>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روزنه عددی </a:t>
            </a:r>
            <a:r>
              <a:rPr lang="fa-IR" sz="2400" b="1" dirty="0">
                <a:latin typeface="Times New Roman" panose="02020603050405020304" pitchFamily="18" charset="0"/>
                <a:cs typeface="Times New Roman" panose="02020603050405020304" pitchFamily="18" charset="0"/>
              </a:rPr>
              <a:t>برای </a:t>
            </a:r>
            <a:r>
              <a:rPr lang="fa-IR" sz="2400" b="1" dirty="0">
                <a:solidFill>
                  <a:srgbClr val="0070C0"/>
                </a:solidFill>
                <a:latin typeface="Times New Roman" panose="02020603050405020304" pitchFamily="18" charset="0"/>
                <a:cs typeface="Times New Roman" panose="02020603050405020304" pitchFamily="18" charset="0"/>
              </a:rPr>
              <a:t>تار نوری </a:t>
            </a:r>
            <a:r>
              <a:rPr lang="en-US" sz="2400" b="1" dirty="0">
                <a:solidFill>
                  <a:srgbClr val="0070C0"/>
                </a:solidFill>
                <a:latin typeface="Times New Roman" panose="02020603050405020304" pitchFamily="18" charset="0"/>
                <a:cs typeface="Times New Roman" panose="02020603050405020304" pitchFamily="18" charset="0"/>
              </a:rPr>
              <a:t>              </a:t>
            </a:r>
            <a:r>
              <a:rPr lang="fa-IR" sz="2400" b="1" dirty="0">
                <a:solidFill>
                  <a:srgbClr val="0070C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Numerical Aperture</a:t>
            </a:r>
            <a:r>
              <a:rPr lang="en-US" sz="2400" b="1" dirty="0">
                <a:latin typeface="Times New Roman" panose="02020603050405020304" pitchFamily="18" charset="0"/>
                <a:cs typeface="Times New Roman" panose="02020603050405020304" pitchFamily="18" charset="0"/>
              </a:rPr>
              <a:t> (</a:t>
            </a:r>
            <a:r>
              <a:rPr lang="en-US" sz="2400" b="1" dirty="0">
                <a:solidFill>
                  <a:srgbClr val="A162D0"/>
                </a:solidFill>
                <a:latin typeface="Times New Roman" panose="02020603050405020304" pitchFamily="18" charset="0"/>
                <a:cs typeface="Times New Roman" panose="02020603050405020304" pitchFamily="18" charset="0"/>
              </a:rPr>
              <a:t>NA</a:t>
            </a:r>
            <a:r>
              <a:rPr lang="en-US" sz="2400" b="1" dirty="0">
                <a:latin typeface="Times New Roman" panose="02020603050405020304" pitchFamily="18" charset="0"/>
                <a:cs typeface="Times New Roman" panose="02020603050405020304" pitchFamily="18" charset="0"/>
              </a:rPr>
              <a:t>) of an </a:t>
            </a:r>
            <a:r>
              <a:rPr lang="en-US" sz="2400" b="1" dirty="0">
                <a:solidFill>
                  <a:srgbClr val="0070C0"/>
                </a:solidFill>
                <a:latin typeface="Times New Roman" panose="02020603050405020304" pitchFamily="18" charset="0"/>
                <a:cs typeface="Times New Roman" panose="02020603050405020304" pitchFamily="18" charset="0"/>
              </a:rPr>
              <a:t>optical fiber</a:t>
            </a:r>
          </a:p>
        </p:txBody>
      </p:sp>
      <p:graphicFrame>
        <p:nvGraphicFramePr>
          <p:cNvPr id="9" name="Object 8"/>
          <p:cNvGraphicFramePr>
            <a:graphicFrameLocks noChangeAspect="1"/>
          </p:cNvGraphicFramePr>
          <p:nvPr/>
        </p:nvGraphicFramePr>
        <p:xfrm>
          <a:off x="369888" y="4205802"/>
          <a:ext cx="6819900" cy="2451100"/>
        </p:xfrm>
        <a:graphic>
          <a:graphicData uri="http://schemas.openxmlformats.org/presentationml/2006/ole">
            <mc:AlternateContent xmlns:mc="http://schemas.openxmlformats.org/markup-compatibility/2006">
              <mc:Choice xmlns:v="urn:schemas-microsoft-com:vml" Requires="v">
                <p:oleObj spid="_x0000_s14341" name="Equation" r:id="rId3" imgW="6819900" imgH="2451100" progId="Equation.DSMT4">
                  <p:embed/>
                </p:oleObj>
              </mc:Choice>
              <mc:Fallback>
                <p:oleObj name="Equation" r:id="rId3" imgW="6819900" imgH="2451100" progId="Equation.DSMT4">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8" y="4205802"/>
                        <a:ext cx="6819900" cy="245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1396" name="Object 4"/>
          <p:cNvGraphicFramePr>
            <a:graphicFrameLocks noChangeAspect="1"/>
          </p:cNvGraphicFramePr>
          <p:nvPr/>
        </p:nvGraphicFramePr>
        <p:xfrm>
          <a:off x="8232775" y="4098639"/>
          <a:ext cx="3403600" cy="2006600"/>
        </p:xfrm>
        <a:graphic>
          <a:graphicData uri="http://schemas.openxmlformats.org/presentationml/2006/ole">
            <mc:AlternateContent xmlns:mc="http://schemas.openxmlformats.org/markup-compatibility/2006">
              <mc:Choice xmlns:v="urn:schemas-microsoft-com:vml" Requires="v">
                <p:oleObj spid="_x0000_s14342" name="Equation" r:id="rId5" imgW="3403600" imgH="2006600" progId="Equation.DSMT4">
                  <p:embed/>
                </p:oleObj>
              </mc:Choice>
              <mc:Fallback>
                <p:oleObj name="Equation" r:id="rId5" imgW="3403600" imgH="2006600" progId="Equation.DSMT4">
                  <p:embed/>
                  <p:pic>
                    <p:nvPicPr>
                      <p:cNvPr id="57139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2775" y="4098639"/>
                        <a:ext cx="3403600" cy="200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2"/>
          <p:cNvGrpSpPr/>
          <p:nvPr/>
        </p:nvGrpSpPr>
        <p:grpSpPr>
          <a:xfrm>
            <a:off x="4587297" y="1123950"/>
            <a:ext cx="4803228" cy="579975"/>
            <a:chOff x="3310758" y="966951"/>
            <a:chExt cx="4803228" cy="579975"/>
          </a:xfrm>
        </p:grpSpPr>
        <p:sp>
          <p:nvSpPr>
            <p:cNvPr id="11" name="TextBox 10"/>
            <p:cNvSpPr txBox="1"/>
            <p:nvPr/>
          </p:nvSpPr>
          <p:spPr>
            <a:xfrm>
              <a:off x="3310758" y="966951"/>
              <a:ext cx="2207173"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هسته: </a:t>
              </a:r>
              <a:r>
                <a:rPr lang="en-US" sz="2400" dirty="0">
                  <a:latin typeface="Times New Roman" panose="02020603050405020304" pitchFamily="18" charset="0"/>
                  <a:cs typeface="Times New Roman" panose="02020603050405020304" pitchFamily="18" charset="0"/>
                </a:rPr>
                <a:t>core</a:t>
              </a:r>
            </a:p>
          </p:txBody>
        </p:sp>
        <p:sp>
          <p:nvSpPr>
            <p:cNvPr id="12" name="TextBox 11"/>
            <p:cNvSpPr txBox="1"/>
            <p:nvPr/>
          </p:nvSpPr>
          <p:spPr>
            <a:xfrm>
              <a:off x="6085490" y="966959"/>
              <a:ext cx="202849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پوسته: </a:t>
              </a:r>
              <a:r>
                <a:rPr lang="en-US" sz="2400" dirty="0">
                  <a:latin typeface="Times New Roman" panose="02020603050405020304" pitchFamily="18" charset="0"/>
                  <a:cs typeface="Times New Roman" panose="02020603050405020304" pitchFamily="18" charset="0"/>
                </a:rPr>
                <a:t>cladding</a:t>
              </a:r>
            </a:p>
          </p:txBody>
        </p:sp>
      </p:grpSp>
      <p:sp>
        <p:nvSpPr>
          <p:cNvPr id="13" name="Slide Number Placeholder 12"/>
          <p:cNvSpPr>
            <a:spLocks noGrp="1"/>
          </p:cNvSpPr>
          <p:nvPr>
            <p:ph type="sldNum" sz="quarter" idx="12"/>
          </p:nvPr>
        </p:nvSpPr>
        <p:spPr/>
        <p:txBody>
          <a:bodyPr/>
          <a:lstStyle/>
          <a:p>
            <a:fld id="{8AC7B609-6235-4DF7-8376-3B4225D7EDEF}" type="slidenum">
              <a:rPr lang="en-US" smtClean="0"/>
              <a:pPr/>
              <a:t>21</a:t>
            </a:fld>
            <a:endParaRPr lang="en-US"/>
          </a:p>
        </p:txBody>
      </p:sp>
      <p:grpSp>
        <p:nvGrpSpPr>
          <p:cNvPr id="52" name="Group 51">
            <a:extLst>
              <a:ext uri="{FF2B5EF4-FFF2-40B4-BE49-F238E27FC236}">
                <a16:creationId xmlns:a16="http://schemas.microsoft.com/office/drawing/2014/main" id="{99E11894-C93F-410E-9DEC-2E2849E05E8D}"/>
              </a:ext>
            </a:extLst>
          </p:cNvPr>
          <p:cNvGrpSpPr/>
          <p:nvPr/>
        </p:nvGrpSpPr>
        <p:grpSpPr>
          <a:xfrm>
            <a:off x="1143789" y="1097566"/>
            <a:ext cx="10267169" cy="2785730"/>
            <a:chOff x="1329057" y="3965940"/>
            <a:chExt cx="10267169" cy="2785730"/>
          </a:xfrm>
        </p:grpSpPr>
        <p:grpSp>
          <p:nvGrpSpPr>
            <p:cNvPr id="53" name="Group 46">
              <a:extLst>
                <a:ext uri="{FF2B5EF4-FFF2-40B4-BE49-F238E27FC236}">
                  <a16:creationId xmlns:a16="http://schemas.microsoft.com/office/drawing/2014/main" id="{0521D286-78CB-4545-AE6A-672D637D0431}"/>
                </a:ext>
              </a:extLst>
            </p:cNvPr>
            <p:cNvGrpSpPr/>
            <p:nvPr/>
          </p:nvGrpSpPr>
          <p:grpSpPr>
            <a:xfrm>
              <a:off x="1401924" y="3965940"/>
              <a:ext cx="10194302" cy="2785730"/>
              <a:chOff x="1114833" y="3849722"/>
              <a:chExt cx="10194302" cy="2945218"/>
            </a:xfrm>
          </p:grpSpPr>
          <p:grpSp>
            <p:nvGrpSpPr>
              <p:cNvPr id="55" name="Group 41">
                <a:extLst>
                  <a:ext uri="{FF2B5EF4-FFF2-40B4-BE49-F238E27FC236}">
                    <a16:creationId xmlns:a16="http://schemas.microsoft.com/office/drawing/2014/main" id="{D26454C5-32BC-479F-97BA-26FC8066B97E}"/>
                  </a:ext>
                </a:extLst>
              </p:cNvPr>
              <p:cNvGrpSpPr/>
              <p:nvPr/>
            </p:nvGrpSpPr>
            <p:grpSpPr>
              <a:xfrm>
                <a:off x="1114833" y="3849722"/>
                <a:ext cx="9878987" cy="2945218"/>
                <a:chOff x="1882088" y="3650069"/>
                <a:chExt cx="9878987" cy="2945218"/>
              </a:xfrm>
            </p:grpSpPr>
            <p:grpSp>
              <p:nvGrpSpPr>
                <p:cNvPr id="58" name="Group 7">
                  <a:extLst>
                    <a:ext uri="{FF2B5EF4-FFF2-40B4-BE49-F238E27FC236}">
                      <a16:creationId xmlns:a16="http://schemas.microsoft.com/office/drawing/2014/main" id="{4C31FC84-A251-4A69-AAFA-9EE87946E1FA}"/>
                    </a:ext>
                  </a:extLst>
                </p:cNvPr>
                <p:cNvGrpSpPr/>
                <p:nvPr/>
              </p:nvGrpSpPr>
              <p:grpSpPr>
                <a:xfrm>
                  <a:off x="2327916" y="3791028"/>
                  <a:ext cx="9433159" cy="2743200"/>
                  <a:chOff x="128337" y="1351771"/>
                  <a:chExt cx="9433159" cy="2743200"/>
                </a:xfrm>
              </p:grpSpPr>
              <p:pic>
                <p:nvPicPr>
                  <p:cNvPr id="69" name="Picture 2" descr="https://upload.wikimedia.org/wikipedia/commons/thumb/b/b3/Optic_fibre-numerical_aperture_diagram.svg/1920px-Optic_fibre-numerical_aperture_diagram.svg.png">
                    <a:extLst>
                      <a:ext uri="{FF2B5EF4-FFF2-40B4-BE49-F238E27FC236}">
                        <a16:creationId xmlns:a16="http://schemas.microsoft.com/office/drawing/2014/main" id="{80426DE3-DA68-4B35-BDDB-BAE0C3775554}"/>
                      </a:ext>
                    </a:extLst>
                  </p:cNvPr>
                  <p:cNvPicPr>
                    <a:picLocks noChangeAspect="1" noChangeArrowheads="1"/>
                  </p:cNvPicPr>
                  <p:nvPr/>
                </p:nvPicPr>
                <p:blipFill>
                  <a:blip r:embed="rId7" cstate="print"/>
                  <a:srcRect l="10301"/>
                  <a:stretch>
                    <a:fillRect/>
                  </a:stretch>
                </p:blipFill>
                <p:spPr bwMode="auto">
                  <a:xfrm>
                    <a:off x="2424972" y="1351771"/>
                    <a:ext cx="7136524" cy="2743200"/>
                  </a:xfrm>
                  <a:prstGeom prst="rect">
                    <a:avLst/>
                  </a:prstGeom>
                  <a:noFill/>
                </p:spPr>
              </p:pic>
              <p:sp>
                <p:nvSpPr>
                  <p:cNvPr id="70" name="TextBox 69">
                    <a:extLst>
                      <a:ext uri="{FF2B5EF4-FFF2-40B4-BE49-F238E27FC236}">
                        <a16:creationId xmlns:a16="http://schemas.microsoft.com/office/drawing/2014/main" id="{A26E4F36-AA02-46BB-9772-B36FC2ACF48E}"/>
                      </a:ext>
                    </a:extLst>
                  </p:cNvPr>
                  <p:cNvSpPr txBox="1"/>
                  <p:nvPr/>
                </p:nvSpPr>
                <p:spPr>
                  <a:xfrm>
                    <a:off x="128337" y="1738945"/>
                    <a:ext cx="451945" cy="579967"/>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0</a:t>
                    </a:r>
                  </a:p>
                </p:txBody>
              </p:sp>
            </p:grpSp>
            <p:grpSp>
              <p:nvGrpSpPr>
                <p:cNvPr id="59" name="Group 19">
                  <a:extLst>
                    <a:ext uri="{FF2B5EF4-FFF2-40B4-BE49-F238E27FC236}">
                      <a16:creationId xmlns:a16="http://schemas.microsoft.com/office/drawing/2014/main" id="{D3A59192-7098-4671-8A4C-0B062BF9F13C}"/>
                    </a:ext>
                  </a:extLst>
                </p:cNvPr>
                <p:cNvGrpSpPr/>
                <p:nvPr/>
              </p:nvGrpSpPr>
              <p:grpSpPr>
                <a:xfrm>
                  <a:off x="1882088" y="3650069"/>
                  <a:ext cx="3787602" cy="2945218"/>
                  <a:chOff x="4757026" y="1663245"/>
                  <a:chExt cx="3497014" cy="2945218"/>
                </a:xfrm>
              </p:grpSpPr>
              <p:grpSp>
                <p:nvGrpSpPr>
                  <p:cNvPr id="61" name="Group 14">
                    <a:extLst>
                      <a:ext uri="{FF2B5EF4-FFF2-40B4-BE49-F238E27FC236}">
                        <a16:creationId xmlns:a16="http://schemas.microsoft.com/office/drawing/2014/main" id="{B2FECD7C-25C1-4CCB-8554-A0A30DB30729}"/>
                      </a:ext>
                    </a:extLst>
                  </p:cNvPr>
                  <p:cNvGrpSpPr/>
                  <p:nvPr/>
                </p:nvGrpSpPr>
                <p:grpSpPr>
                  <a:xfrm>
                    <a:off x="4757026" y="1663245"/>
                    <a:ext cx="3497014" cy="2945218"/>
                    <a:chOff x="4757026" y="1663245"/>
                    <a:chExt cx="3497014" cy="2945218"/>
                  </a:xfrm>
                </p:grpSpPr>
                <p:pic>
                  <p:nvPicPr>
                    <p:cNvPr id="64" name="Picture 2" descr="https://upload.wikimedia.org/wikipedia/commons/thumb/0/08/Numerical_aperture_for_a_lens.svg/1024px-Numerical_aperture_for_a_lens.svg.png">
                      <a:extLst>
                        <a:ext uri="{FF2B5EF4-FFF2-40B4-BE49-F238E27FC236}">
                          <a16:creationId xmlns:a16="http://schemas.microsoft.com/office/drawing/2014/main" id="{5F77B938-3D15-492D-9DFC-0AC7A47792FF}"/>
                        </a:ext>
                      </a:extLst>
                    </p:cNvPr>
                    <p:cNvPicPr>
                      <a:picLocks noChangeAspect="1" noChangeArrowheads="1"/>
                    </p:cNvPicPr>
                    <p:nvPr/>
                  </p:nvPicPr>
                  <p:blipFill>
                    <a:blip r:embed="rId8" cstate="print"/>
                    <a:srcRect l="76225" t="16655" r="13442"/>
                    <a:stretch>
                      <a:fillRect/>
                    </a:stretch>
                  </p:blipFill>
                  <p:spPr bwMode="auto">
                    <a:xfrm>
                      <a:off x="5990897" y="1663245"/>
                      <a:ext cx="495340" cy="2945218"/>
                    </a:xfrm>
                    <a:prstGeom prst="rect">
                      <a:avLst/>
                    </a:prstGeom>
                    <a:noFill/>
                  </p:spPr>
                </p:pic>
                <p:cxnSp>
                  <p:nvCxnSpPr>
                    <p:cNvPr id="65" name="Straight Arrow Connector 64">
                      <a:extLst>
                        <a:ext uri="{FF2B5EF4-FFF2-40B4-BE49-F238E27FC236}">
                          <a16:creationId xmlns:a16="http://schemas.microsoft.com/office/drawing/2014/main" id="{052B32E1-4DCD-4796-A40A-85767F04CFCC}"/>
                        </a:ext>
                      </a:extLst>
                    </p:cNvPr>
                    <p:cNvCxnSpPr/>
                    <p:nvPr/>
                  </p:nvCxnSpPr>
                  <p:spPr>
                    <a:xfrm flipV="1">
                      <a:off x="4841799" y="2083119"/>
                      <a:ext cx="135079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8D36848-5ECC-4774-98AC-092D6235BCBF}"/>
                        </a:ext>
                      </a:extLst>
                    </p:cNvPr>
                    <p:cNvCxnSpPr/>
                    <p:nvPr/>
                  </p:nvCxnSpPr>
                  <p:spPr>
                    <a:xfrm flipV="1">
                      <a:off x="4757026" y="4099765"/>
                      <a:ext cx="1371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1D81362-B0A3-4DC7-A36B-AEB4B30D7759}"/>
                        </a:ext>
                      </a:extLst>
                    </p:cNvPr>
                    <p:cNvCxnSpPr/>
                    <p:nvPr/>
                  </p:nvCxnSpPr>
                  <p:spPr>
                    <a:xfrm>
                      <a:off x="6172099" y="2079177"/>
                      <a:ext cx="2076900" cy="1021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AF90DBD-2296-4615-AA78-78A8B4C20F5B}"/>
                        </a:ext>
                      </a:extLst>
                    </p:cNvPr>
                    <p:cNvCxnSpPr/>
                    <p:nvPr/>
                  </p:nvCxnSpPr>
                  <p:spPr>
                    <a:xfrm flipV="1">
                      <a:off x="6093567" y="3110695"/>
                      <a:ext cx="2160473" cy="989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88DA42FB-3A30-43AB-8CA1-FEC863ACCFA5}"/>
                      </a:ext>
                    </a:extLst>
                  </p:cNvPr>
                  <p:cNvCxnSpPr/>
                  <p:nvPr/>
                </p:nvCxnSpPr>
                <p:spPr>
                  <a:xfrm>
                    <a:off x="6128626" y="3058619"/>
                    <a:ext cx="2111129" cy="75867"/>
                  </a:xfrm>
                  <a:prstGeom prst="straightConnector1">
                    <a:avLst/>
                  </a:prstGeom>
                  <a:ln w="19050">
                    <a:solidFill>
                      <a:schemeClr val="tx1">
                        <a:lumMod val="65000"/>
                        <a:lumOff val="35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F5C1048-3ABB-482F-B77D-90B33B2BB44A}"/>
                      </a:ext>
                    </a:extLst>
                  </p:cNvPr>
                  <p:cNvSpPr txBox="1"/>
                  <p:nvPr/>
                </p:nvSpPr>
                <p:spPr>
                  <a:xfrm>
                    <a:off x="6849575" y="2598875"/>
                    <a:ext cx="893379" cy="699062"/>
                  </a:xfrm>
                  <a:prstGeom prst="rect">
                    <a:avLst/>
                  </a:prstGeom>
                  <a:noFill/>
                </p:spPr>
                <p:txBody>
                  <a:bodyPr wrap="square" rtlCol="0">
                    <a:spAutoFit/>
                  </a:bodyPr>
                  <a:lstStyle/>
                  <a:p>
                    <a:pPr algn="just" rtl="1">
                      <a:lnSpc>
                        <a:spcPct val="150000"/>
                      </a:lnSpc>
                    </a:pPr>
                    <a:r>
                      <a:rPr lang="en-US" sz="2800" b="1" i="1" dirty="0">
                        <a:latin typeface="Times New Roman" panose="02020603050405020304" pitchFamily="18" charset="0"/>
                        <a:cs typeface="Times New Roman" panose="02020603050405020304" pitchFamily="18" charset="0"/>
                      </a:rPr>
                      <a:t>f</a:t>
                    </a:r>
                  </a:p>
                </p:txBody>
              </p:sp>
            </p:grpSp>
            <p:graphicFrame>
              <p:nvGraphicFramePr>
                <p:cNvPr id="60" name="Object 3">
                  <a:extLst>
                    <a:ext uri="{FF2B5EF4-FFF2-40B4-BE49-F238E27FC236}">
                      <a16:creationId xmlns:a16="http://schemas.microsoft.com/office/drawing/2014/main" id="{0AEF5CF8-D989-4CA9-8343-DBECA4A6668F}"/>
                    </a:ext>
                  </a:extLst>
                </p:cNvPr>
                <p:cNvGraphicFramePr>
                  <a:graphicFrameLocks noChangeAspect="1"/>
                </p:cNvGraphicFramePr>
                <p:nvPr/>
              </p:nvGraphicFramePr>
              <p:xfrm>
                <a:off x="4289751" y="5153366"/>
                <a:ext cx="407274" cy="339395"/>
              </p:xfrm>
              <a:graphic>
                <a:graphicData uri="http://schemas.openxmlformats.org/presentationml/2006/ole">
                  <mc:AlternateContent xmlns:mc="http://schemas.openxmlformats.org/markup-compatibility/2006">
                    <mc:Choice xmlns:v="urn:schemas-microsoft-com:vml" Requires="v">
                      <p:oleObj spid="_x0000_s14343" name="Equation" r:id="rId9" imgW="457200" imgH="381000" progId="Equation.DSMT4">
                        <p:embed/>
                      </p:oleObj>
                    </mc:Choice>
                    <mc:Fallback>
                      <p:oleObj name="Equation" r:id="rId9" imgW="457200" imgH="381000" progId="Equation.DSMT4">
                        <p:embed/>
                        <p:pic>
                          <p:nvPicPr>
                            <p:cNvPr id="60" name="Object 3">
                              <a:extLst>
                                <a:ext uri="{FF2B5EF4-FFF2-40B4-BE49-F238E27FC236}">
                                  <a16:creationId xmlns:a16="http://schemas.microsoft.com/office/drawing/2014/main" id="{0AEF5CF8-D989-4CA9-8343-DBECA4A666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9751" y="5153366"/>
                              <a:ext cx="407274" cy="33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56" name="Straight Arrow Connector 55">
                <a:extLst>
                  <a:ext uri="{FF2B5EF4-FFF2-40B4-BE49-F238E27FC236}">
                    <a16:creationId xmlns:a16="http://schemas.microsoft.com/office/drawing/2014/main" id="{94F7EE87-DC91-4F99-BC76-6F2F4E89832E}"/>
                  </a:ext>
                </a:extLst>
              </p:cNvPr>
              <p:cNvCxnSpPr/>
              <p:nvPr/>
            </p:nvCxnSpPr>
            <p:spPr>
              <a:xfrm flipH="1">
                <a:off x="10993818" y="4897821"/>
                <a:ext cx="0" cy="73152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89539E4-8A86-4B47-A3F6-F91D9ED2A92E}"/>
                  </a:ext>
                </a:extLst>
              </p:cNvPr>
              <p:cNvSpPr txBox="1"/>
              <p:nvPr/>
            </p:nvSpPr>
            <p:spPr>
              <a:xfrm>
                <a:off x="10710046" y="4845272"/>
                <a:ext cx="599089" cy="579967"/>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d</a:t>
                </a:r>
              </a:p>
            </p:txBody>
          </p:sp>
        </p:grpSp>
        <p:pic>
          <p:nvPicPr>
            <p:cNvPr id="54" name="Picture 2" descr="https://upload.wikimedia.org/wikipedia/commons/thumb/0/08/Numerical_aperture_for_a_lens.svg/1024px-Numerical_aperture_for_a_lens.svg.png">
              <a:extLst>
                <a:ext uri="{FF2B5EF4-FFF2-40B4-BE49-F238E27FC236}">
                  <a16:creationId xmlns:a16="http://schemas.microsoft.com/office/drawing/2014/main" id="{FD237030-3235-40D3-AB4C-9DB64F26A08A}"/>
                </a:ext>
              </a:extLst>
            </p:cNvPr>
            <p:cNvPicPr>
              <a:picLocks noChangeAspect="1" noChangeArrowheads="1"/>
            </p:cNvPicPr>
            <p:nvPr/>
          </p:nvPicPr>
          <p:blipFill>
            <a:blip r:embed="rId8" cstate="print"/>
            <a:srcRect l="90431" t="16655"/>
            <a:stretch>
              <a:fillRect/>
            </a:stretch>
          </p:blipFill>
          <p:spPr bwMode="auto">
            <a:xfrm>
              <a:off x="1329057" y="4327451"/>
              <a:ext cx="358967" cy="2062716"/>
            </a:xfrm>
            <a:prstGeom prst="rect">
              <a:avLst/>
            </a:prstGeom>
            <a:noFill/>
          </p:spPr>
        </p:pic>
      </p:grpSp>
    </p:spTree>
    <p:extLst>
      <p:ext uri="{BB962C8B-B14F-4D97-AF65-F5344CB8AC3E}">
        <p14:creationId xmlns:p14="http://schemas.microsoft.com/office/powerpoint/2010/main" val="261705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00" y="76200"/>
            <a:ext cx="7721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Third  Harmonic Generation</a:t>
            </a:r>
          </a:p>
        </p:txBody>
      </p:sp>
      <p:sp>
        <p:nvSpPr>
          <p:cNvPr id="4" name="Slide Number Placeholder 3"/>
          <p:cNvSpPr>
            <a:spLocks noGrp="1"/>
          </p:cNvSpPr>
          <p:nvPr>
            <p:ph type="sldNum" sz="quarter" idx="12"/>
          </p:nvPr>
        </p:nvSpPr>
        <p:spPr/>
        <p:txBody>
          <a:bodyPr/>
          <a:lstStyle/>
          <a:p>
            <a:fld id="{8AC7B609-6235-4DF7-8376-3B4225D7EDEF}" type="slidenum">
              <a:rPr lang="en-US" smtClean="0"/>
              <a:pPr/>
              <a:t>210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501073163"/>
              </p:ext>
            </p:extLst>
          </p:nvPr>
        </p:nvGraphicFramePr>
        <p:xfrm>
          <a:off x="635000" y="1046158"/>
          <a:ext cx="9906000" cy="5499100"/>
        </p:xfrm>
        <a:graphic>
          <a:graphicData uri="http://schemas.openxmlformats.org/presentationml/2006/ole">
            <mc:AlternateContent xmlns:mc="http://schemas.openxmlformats.org/markup-compatibility/2006">
              <mc:Choice xmlns:v="urn:schemas-microsoft-com:vml" Requires="v">
                <p:oleObj spid="_x0000_s121859" name="Equation" r:id="rId3" imgW="9905760" imgH="5499000" progId="Equation.DSMT4">
                  <p:embed/>
                </p:oleObj>
              </mc:Choice>
              <mc:Fallback>
                <p:oleObj name="Equation" r:id="rId3" imgW="9905760" imgH="5499000" progId="Equation.DSMT4">
                  <p:embed/>
                  <p:pic>
                    <p:nvPicPr>
                      <p:cNvPr id="0" name=""/>
                      <p:cNvPicPr/>
                      <p:nvPr/>
                    </p:nvPicPr>
                    <p:blipFill>
                      <a:blip r:embed="rId4"/>
                      <a:stretch>
                        <a:fillRect/>
                      </a:stretch>
                    </p:blipFill>
                    <p:spPr>
                      <a:xfrm>
                        <a:off x="635000" y="1046158"/>
                        <a:ext cx="9906000" cy="5499100"/>
                      </a:xfrm>
                      <a:prstGeom prst="rect">
                        <a:avLst/>
                      </a:prstGeom>
                    </p:spPr>
                  </p:pic>
                </p:oleObj>
              </mc:Fallback>
            </mc:AlternateContent>
          </a:graphicData>
        </a:graphic>
      </p:graphicFrame>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1"/>
            <a:ext cx="11277600" cy="830997"/>
          </a:xfrm>
          <a:prstGeom prst="rect">
            <a:avLst/>
          </a:prstGeom>
          <a:noFill/>
        </p:spPr>
        <p:txBody>
          <a:bodyPr wrap="square" rtlCol="0">
            <a:spAutoFit/>
          </a:bodyPr>
          <a:lstStyle/>
          <a:p>
            <a:pPr algn="just" rtl="1"/>
            <a:r>
              <a:rPr lang="fa-IR" sz="2400" dirty="0">
                <a:latin typeface="Times New Roman" pitchFamily="18" charset="0"/>
                <a:cs typeface="Times New Roman" pitchFamily="18" charset="0"/>
              </a:rPr>
              <a:t>این جمله قطبش غیر خطی دارای 216=6</a:t>
            </a:r>
            <a:r>
              <a:rPr lang="fa-IR" sz="2400" baseline="30000" dirty="0">
                <a:latin typeface="Times New Roman" pitchFamily="18" charset="0"/>
                <a:cs typeface="Times New Roman" pitchFamily="18" charset="0"/>
              </a:rPr>
              <a:t>3  </a:t>
            </a:r>
            <a:r>
              <a:rPr lang="fa-IR" sz="2400" dirty="0">
                <a:latin typeface="Times New Roman" pitchFamily="18" charset="0"/>
                <a:cs typeface="Times New Roman" pitchFamily="18" charset="0"/>
              </a:rPr>
              <a:t>جمله است. در آنها جملاتی شامل هارمونیک سوم هر یک از بسامدها تابش ورودی به محیط غیر خطی و همچنین بسیار بسامدهای تولید شده متفاوت خواهد بود:</a:t>
            </a:r>
            <a:endParaRPr lang="en-US" sz="2400" baseline="300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8AC7B609-6235-4DF7-8376-3B4225D7EDEF}" type="slidenum">
              <a:rPr lang="en-US" smtClean="0"/>
              <a:pPr/>
              <a:t>211</a:t>
            </a:fld>
            <a:endParaRPr lang="en-US"/>
          </a:p>
        </p:txBody>
      </p:sp>
      <p:graphicFrame>
        <p:nvGraphicFramePr>
          <p:cNvPr id="2" name="Object 1">
            <a:extLst>
              <a:ext uri="{FF2B5EF4-FFF2-40B4-BE49-F238E27FC236}">
                <a16:creationId xmlns:a16="http://schemas.microsoft.com/office/drawing/2014/main" id="{A8438D89-ACCB-07FB-1B73-EAA19449B457}"/>
              </a:ext>
            </a:extLst>
          </p:cNvPr>
          <p:cNvGraphicFramePr>
            <a:graphicFrameLocks noChangeAspect="1"/>
          </p:cNvGraphicFramePr>
          <p:nvPr>
            <p:extLst>
              <p:ext uri="{D42A27DB-BD31-4B8C-83A1-F6EECF244321}">
                <p14:modId xmlns:p14="http://schemas.microsoft.com/office/powerpoint/2010/main" val="1142933498"/>
              </p:ext>
            </p:extLst>
          </p:nvPr>
        </p:nvGraphicFramePr>
        <p:xfrm>
          <a:off x="2457600" y="409574"/>
          <a:ext cx="7239000" cy="2336800"/>
        </p:xfrm>
        <a:graphic>
          <a:graphicData uri="http://schemas.openxmlformats.org/presentationml/2006/ole">
            <mc:AlternateContent xmlns:mc="http://schemas.openxmlformats.org/markup-compatibility/2006">
              <mc:Choice xmlns:v="urn:schemas-microsoft-com:vml" Requires="v">
                <p:oleObj spid="_x0000_s122884" name="Equation" r:id="rId3" imgW="7238880" imgH="2336760" progId="Equation.DSMT4">
                  <p:embed/>
                </p:oleObj>
              </mc:Choice>
              <mc:Fallback>
                <p:oleObj name="Equation" r:id="rId3" imgW="7238880" imgH="2336760" progId="Equation.DSMT4">
                  <p:embed/>
                  <p:pic>
                    <p:nvPicPr>
                      <p:cNvPr id="0" name=""/>
                      <p:cNvPicPr/>
                      <p:nvPr/>
                    </p:nvPicPr>
                    <p:blipFill>
                      <a:blip r:embed="rId4"/>
                      <a:stretch>
                        <a:fillRect/>
                      </a:stretch>
                    </p:blipFill>
                    <p:spPr>
                      <a:xfrm>
                        <a:off x="2457600" y="409574"/>
                        <a:ext cx="7239000" cy="23368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105E347E-67AC-8FAE-6ABA-24196CF3C7DA}"/>
              </a:ext>
            </a:extLst>
          </p:cNvPr>
          <p:cNvGraphicFramePr>
            <a:graphicFrameLocks noChangeAspect="1"/>
          </p:cNvGraphicFramePr>
          <p:nvPr>
            <p:extLst>
              <p:ext uri="{D42A27DB-BD31-4B8C-83A1-F6EECF244321}">
                <p14:modId xmlns:p14="http://schemas.microsoft.com/office/powerpoint/2010/main" val="3273556343"/>
              </p:ext>
            </p:extLst>
          </p:nvPr>
        </p:nvGraphicFramePr>
        <p:xfrm>
          <a:off x="3169685" y="4713403"/>
          <a:ext cx="6197600" cy="1320800"/>
        </p:xfrm>
        <a:graphic>
          <a:graphicData uri="http://schemas.openxmlformats.org/presentationml/2006/ole">
            <mc:AlternateContent xmlns:mc="http://schemas.openxmlformats.org/markup-compatibility/2006">
              <mc:Choice xmlns:v="urn:schemas-microsoft-com:vml" Requires="v">
                <p:oleObj spid="_x0000_s122885" name="Equation" r:id="rId5" imgW="6197400" imgH="1320480" progId="Equation.DSMT4">
                  <p:embed/>
                </p:oleObj>
              </mc:Choice>
              <mc:Fallback>
                <p:oleObj name="Equation" r:id="rId5" imgW="6197400" imgH="1320480" progId="Equation.DSMT4">
                  <p:embed/>
                  <p:pic>
                    <p:nvPicPr>
                      <p:cNvPr id="0" name=""/>
                      <p:cNvPicPr/>
                      <p:nvPr/>
                    </p:nvPicPr>
                    <p:blipFill>
                      <a:blip r:embed="rId6"/>
                      <a:stretch>
                        <a:fillRect/>
                      </a:stretch>
                    </p:blipFill>
                    <p:spPr>
                      <a:xfrm>
                        <a:off x="3169685" y="4713403"/>
                        <a:ext cx="6197600" cy="1320800"/>
                      </a:xfrm>
                      <a:prstGeom prst="rect">
                        <a:avLst/>
                      </a:prstGeom>
                    </p:spPr>
                  </p:pic>
                </p:oleObj>
              </mc:Fallback>
            </mc:AlternateContent>
          </a:graphicData>
        </a:graphic>
      </p:graphicFrame>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0934" y="1238985"/>
            <a:ext cx="9795641" cy="1200329"/>
          </a:xfrm>
          <a:prstGeom prst="rect">
            <a:avLst/>
          </a:prstGeom>
        </p:spPr>
        <p:txBody>
          <a:bodyPr wrap="square">
            <a:spAutoFit/>
          </a:bodyPr>
          <a:lstStyle/>
          <a:p>
            <a:pPr>
              <a:lnSpc>
                <a:spcPct val="150000"/>
              </a:lnSpc>
            </a:pPr>
            <a:r>
              <a:rPr lang="en-US" sz="2400" dirty="0">
                <a:latin typeface="Times New Roman" pitchFamily="18" charset="0"/>
                <a:cs typeface="Times New Roman" pitchFamily="18" charset="0"/>
              </a:rPr>
              <a:t>The electro-optic effect (or electro optic effect) is the modification of the </a:t>
            </a:r>
            <a:r>
              <a:rPr lang="en-US" sz="2400" b="1" dirty="0">
                <a:latin typeface="Times New Roman" pitchFamily="18" charset="0"/>
                <a:cs typeface="Times New Roman" pitchFamily="18" charset="0"/>
              </a:rPr>
              <a:t>refractive index</a:t>
            </a:r>
            <a:r>
              <a:rPr lang="en-US" sz="2400" dirty="0">
                <a:latin typeface="Times New Roman" pitchFamily="18" charset="0"/>
                <a:cs typeface="Times New Roman" pitchFamily="18" charset="0"/>
              </a:rPr>
              <a:t> of a medium, caused by an electric field.</a:t>
            </a:r>
          </a:p>
        </p:txBody>
      </p:sp>
      <p:sp>
        <p:nvSpPr>
          <p:cNvPr id="4" name="TextBox 3"/>
          <p:cNvSpPr txBox="1"/>
          <p:nvPr/>
        </p:nvSpPr>
        <p:spPr>
          <a:xfrm>
            <a:off x="3417271" y="216156"/>
            <a:ext cx="4623143"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solidFill>
                  <a:srgbClr val="FF0000"/>
                </a:solidFill>
                <a:latin typeface="Times New Roman" pitchFamily="18" charset="0"/>
                <a:cs typeface="Times New Roman" pitchFamily="18" charset="0"/>
              </a:rPr>
              <a:t>Electro-optic  Effects</a:t>
            </a:r>
          </a:p>
        </p:txBody>
      </p:sp>
      <p:sp>
        <p:nvSpPr>
          <p:cNvPr id="5" name="TextBox 4"/>
          <p:cNvSpPr txBox="1"/>
          <p:nvPr/>
        </p:nvSpPr>
        <p:spPr>
          <a:xfrm>
            <a:off x="936815" y="3610997"/>
            <a:ext cx="3155057"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err="1">
                <a:solidFill>
                  <a:srgbClr val="FF0000"/>
                </a:solidFill>
                <a:latin typeface="Times New Roman" pitchFamily="18" charset="0"/>
                <a:cs typeface="Times New Roman" pitchFamily="18" charset="0"/>
              </a:rPr>
              <a:t>Pockels</a:t>
            </a:r>
            <a:r>
              <a:rPr lang="en-US" sz="3200" b="1" dirty="0">
                <a:solidFill>
                  <a:srgbClr val="FF0000"/>
                </a:solidFill>
                <a:latin typeface="Times New Roman" pitchFamily="18" charset="0"/>
                <a:cs typeface="Times New Roman" pitchFamily="18" charset="0"/>
              </a:rPr>
              <a:t> Effect </a:t>
            </a:r>
          </a:p>
        </p:txBody>
      </p:sp>
      <p:sp>
        <p:nvSpPr>
          <p:cNvPr id="6" name="TextBox 5"/>
          <p:cNvSpPr txBox="1"/>
          <p:nvPr/>
        </p:nvSpPr>
        <p:spPr>
          <a:xfrm>
            <a:off x="8146911" y="3589977"/>
            <a:ext cx="2603134"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solidFill>
                  <a:srgbClr val="FF0000"/>
                </a:solidFill>
                <a:latin typeface="Times New Roman" pitchFamily="18" charset="0"/>
                <a:cs typeface="Times New Roman" pitchFamily="18" charset="0"/>
              </a:rPr>
              <a:t>Kerr Effect </a:t>
            </a:r>
          </a:p>
        </p:txBody>
      </p:sp>
      <p:sp>
        <p:nvSpPr>
          <p:cNvPr id="7" name="Rectangle 6"/>
          <p:cNvSpPr/>
          <p:nvPr/>
        </p:nvSpPr>
        <p:spPr>
          <a:xfrm>
            <a:off x="683173" y="4440649"/>
            <a:ext cx="3741682" cy="1200329"/>
          </a:xfrm>
          <a:prstGeom prst="rect">
            <a:avLst/>
          </a:prstGeom>
        </p:spPr>
        <p:txBody>
          <a:bodyPr wrap="square">
            <a:spAutoFit/>
          </a:bodyPr>
          <a:lstStyle/>
          <a:p>
            <a:pPr algn="just"/>
            <a:r>
              <a:rPr lang="en-US" sz="2400" dirty="0">
                <a:latin typeface="Times New Roman" pitchFamily="18" charset="0"/>
                <a:cs typeface="Times New Roman" pitchFamily="18" charset="0"/>
              </a:rPr>
              <a:t>Change in the refractive index is proportional to the applied electric field. </a:t>
            </a:r>
            <a:endParaRPr lang="en-US" sz="2400" dirty="0"/>
          </a:p>
        </p:txBody>
      </p:sp>
      <p:sp>
        <p:nvSpPr>
          <p:cNvPr id="8" name="Rectangle 7"/>
          <p:cNvSpPr/>
          <p:nvPr/>
        </p:nvSpPr>
        <p:spPr>
          <a:xfrm>
            <a:off x="7330966" y="4361821"/>
            <a:ext cx="4177862" cy="1200329"/>
          </a:xfrm>
          <a:prstGeom prst="rect">
            <a:avLst/>
          </a:prstGeom>
        </p:spPr>
        <p:txBody>
          <a:bodyPr wrap="square">
            <a:spAutoFit/>
          </a:bodyPr>
          <a:lstStyle/>
          <a:p>
            <a:pPr algn="just"/>
            <a:r>
              <a:rPr lang="en-US" sz="2400" dirty="0">
                <a:latin typeface="Times New Roman" pitchFamily="18" charset="0"/>
                <a:cs typeface="Times New Roman" pitchFamily="18" charset="0"/>
              </a:rPr>
              <a:t>Change in the refractive index is proportional to the </a:t>
            </a:r>
            <a:r>
              <a:rPr lang="en-US" sz="2400" b="1" dirty="0">
                <a:latin typeface="Times New Roman" pitchFamily="18" charset="0"/>
                <a:cs typeface="Times New Roman" pitchFamily="18" charset="0"/>
              </a:rPr>
              <a:t>square</a:t>
            </a:r>
            <a:r>
              <a:rPr lang="en-US" sz="2400" dirty="0">
                <a:latin typeface="Times New Roman" pitchFamily="18" charset="0"/>
                <a:cs typeface="Times New Roman" pitchFamily="18" charset="0"/>
              </a:rPr>
              <a:t> of the applied electric field. </a:t>
            </a:r>
            <a:endParaRPr lang="en-US" sz="2400" dirty="0"/>
          </a:p>
        </p:txBody>
      </p:sp>
      <p:sp>
        <p:nvSpPr>
          <p:cNvPr id="9" name="Slide Number Placeholder 8"/>
          <p:cNvSpPr>
            <a:spLocks noGrp="1"/>
          </p:cNvSpPr>
          <p:nvPr>
            <p:ph type="sldNum" sz="quarter" idx="12"/>
          </p:nvPr>
        </p:nvSpPr>
        <p:spPr/>
        <p:txBody>
          <a:bodyPr/>
          <a:lstStyle/>
          <a:p>
            <a:fld id="{8AC7B609-6235-4DF7-8376-3B4225D7EDEF}" type="slidenum">
              <a:rPr lang="en-US" smtClean="0"/>
              <a:pPr/>
              <a:t>212</a:t>
            </a:fld>
            <a:endParaRPr lang="en-US"/>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126" y="205646"/>
            <a:ext cx="3155057"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err="1">
                <a:solidFill>
                  <a:srgbClr val="FF0000"/>
                </a:solidFill>
                <a:latin typeface="Times New Roman" pitchFamily="18" charset="0"/>
                <a:cs typeface="Times New Roman" pitchFamily="18" charset="0"/>
              </a:rPr>
              <a:t>Pockels</a:t>
            </a:r>
            <a:r>
              <a:rPr lang="en-US" sz="3200" b="1" dirty="0">
                <a:solidFill>
                  <a:srgbClr val="FF0000"/>
                </a:solidFill>
                <a:latin typeface="Times New Roman" pitchFamily="18" charset="0"/>
                <a:cs typeface="Times New Roman" pitchFamily="18" charset="0"/>
              </a:rPr>
              <a:t> Effect </a:t>
            </a:r>
          </a:p>
        </p:txBody>
      </p:sp>
      <p:sp>
        <p:nvSpPr>
          <p:cNvPr id="3" name="Rectangle 2"/>
          <p:cNvSpPr/>
          <p:nvPr/>
        </p:nvSpPr>
        <p:spPr>
          <a:xfrm>
            <a:off x="296728" y="1053711"/>
            <a:ext cx="10692384" cy="5078313"/>
          </a:xfrm>
          <a:prstGeom prst="rect">
            <a:avLst/>
          </a:prstGeom>
        </p:spPr>
        <p:txBody>
          <a:bodyPr wrap="square">
            <a:spAutoFit/>
          </a:bodyPr>
          <a:lstStyle/>
          <a:p>
            <a:pPr algn="just">
              <a:lnSpc>
                <a:spcPct val="150000"/>
              </a:lnSpc>
            </a:pPr>
            <a:r>
              <a:rPr lang="en-US" sz="2400" dirty="0">
                <a:latin typeface="Times New Roman" pitchFamily="18" charset="0"/>
                <a:cs typeface="Times New Roman" pitchFamily="18" charset="0"/>
              </a:rPr>
              <a:t>The </a:t>
            </a:r>
            <a:r>
              <a:rPr lang="en-US" sz="2400" dirty="0" err="1">
                <a:latin typeface="Times New Roman" pitchFamily="18" charset="0"/>
                <a:cs typeface="Times New Roman" pitchFamily="18" charset="0"/>
              </a:rPr>
              <a:t>Pockels</a:t>
            </a:r>
            <a:r>
              <a:rPr lang="en-US" sz="2400" dirty="0">
                <a:latin typeface="Times New Roman" pitchFamily="18" charset="0"/>
                <a:cs typeface="Times New Roman" pitchFamily="18" charset="0"/>
              </a:rPr>
              <a:t> effect is the linear electro-optic effect, where the refractive index of a medium is modified in proportion to the applied electric field strength. This effect can occur only in non-</a:t>
            </a:r>
            <a:r>
              <a:rPr lang="en-US" sz="2400" dirty="0" err="1">
                <a:latin typeface="Times New Roman" pitchFamily="18" charset="0"/>
                <a:cs typeface="Times New Roman" pitchFamily="18" charset="0"/>
              </a:rPr>
              <a:t>centrosymmetric</a:t>
            </a:r>
            <a:r>
              <a:rPr lang="en-US" sz="2400" dirty="0">
                <a:latin typeface="Times New Roman" pitchFamily="18" charset="0"/>
                <a:cs typeface="Times New Roman" pitchFamily="18" charset="0"/>
              </a:rPr>
              <a:t> materials. The most important materials of this type are crystal materials such as KDP, BBO, KTP.</a:t>
            </a:r>
          </a:p>
          <a:p>
            <a:pPr algn="just">
              <a:lnSpc>
                <a:spcPct val="150000"/>
              </a:lnSpc>
            </a:pPr>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Pockels</a:t>
            </a:r>
            <a:r>
              <a:rPr lang="en-US" sz="2400" dirty="0">
                <a:latin typeface="Times New Roman" pitchFamily="18" charset="0"/>
                <a:cs typeface="Times New Roman" pitchFamily="18" charset="0"/>
              </a:rPr>
              <a:t> cell is a device consisting of an electro-optic crystal through which a light beam can propagate. The phase delay in the crystal can be modulated by applying a variable electric voltage. The </a:t>
            </a:r>
            <a:r>
              <a:rPr lang="en-US" sz="2400" dirty="0" err="1">
                <a:latin typeface="Times New Roman" pitchFamily="18" charset="0"/>
                <a:cs typeface="Times New Roman" pitchFamily="18" charset="0"/>
              </a:rPr>
              <a:t>Pockels</a:t>
            </a:r>
            <a:r>
              <a:rPr lang="en-US" sz="2400" dirty="0">
                <a:latin typeface="Times New Roman" pitchFamily="18" charset="0"/>
                <a:cs typeface="Times New Roman" pitchFamily="18" charset="0"/>
              </a:rPr>
              <a:t> cell thus acts as a voltage-controlled wave plate. </a:t>
            </a:r>
            <a:r>
              <a:rPr lang="en-US" sz="2400" dirty="0" err="1">
                <a:latin typeface="Times New Roman" pitchFamily="18" charset="0"/>
                <a:cs typeface="Times New Roman" pitchFamily="18" charset="0"/>
              </a:rPr>
              <a:t>Pockels</a:t>
            </a:r>
            <a:r>
              <a:rPr lang="en-US" sz="2400" dirty="0">
                <a:latin typeface="Times New Roman" pitchFamily="18" charset="0"/>
                <a:cs typeface="Times New Roman" pitchFamily="18" charset="0"/>
              </a:rPr>
              <a:t> cells are the basic components of electro-optic modulators, used for Q switching lasers.</a:t>
            </a:r>
          </a:p>
        </p:txBody>
      </p:sp>
      <p:sp>
        <p:nvSpPr>
          <p:cNvPr id="4" name="Slide Number Placeholder 3"/>
          <p:cNvSpPr>
            <a:spLocks noGrp="1"/>
          </p:cNvSpPr>
          <p:nvPr>
            <p:ph type="sldNum" sz="quarter" idx="12"/>
          </p:nvPr>
        </p:nvSpPr>
        <p:spPr/>
        <p:txBody>
          <a:bodyPr/>
          <a:lstStyle/>
          <a:p>
            <a:fld id="{8AC7B609-6235-4DF7-8376-3B4225D7EDEF}" type="slidenum">
              <a:rPr lang="en-US" smtClean="0"/>
              <a:pPr/>
              <a:t>213</a:t>
            </a:fld>
            <a:endParaRPr lang="en-US"/>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AC7B609-6235-4DF7-8376-3B4225D7EDEF}" type="slidenum">
              <a:rPr lang="en-US" smtClean="0"/>
              <a:pPr/>
              <a:t>214</a:t>
            </a:fld>
            <a:endParaRPr lang="en-US"/>
          </a:p>
        </p:txBody>
      </p:sp>
      <p:graphicFrame>
        <p:nvGraphicFramePr>
          <p:cNvPr id="2" name="Object 1">
            <a:extLst>
              <a:ext uri="{FF2B5EF4-FFF2-40B4-BE49-F238E27FC236}">
                <a16:creationId xmlns:a16="http://schemas.microsoft.com/office/drawing/2014/main" id="{FC0AE815-46D8-5902-FB90-66CBB5A8BFD9}"/>
              </a:ext>
            </a:extLst>
          </p:cNvPr>
          <p:cNvGraphicFramePr>
            <a:graphicFrameLocks noChangeAspect="1"/>
          </p:cNvGraphicFramePr>
          <p:nvPr>
            <p:extLst>
              <p:ext uri="{D42A27DB-BD31-4B8C-83A1-F6EECF244321}">
                <p14:modId xmlns:p14="http://schemas.microsoft.com/office/powerpoint/2010/main" val="4163152379"/>
              </p:ext>
            </p:extLst>
          </p:nvPr>
        </p:nvGraphicFramePr>
        <p:xfrm>
          <a:off x="1058975" y="806374"/>
          <a:ext cx="9334500" cy="5626100"/>
        </p:xfrm>
        <a:graphic>
          <a:graphicData uri="http://schemas.openxmlformats.org/presentationml/2006/ole">
            <mc:AlternateContent xmlns:mc="http://schemas.openxmlformats.org/markup-compatibility/2006">
              <mc:Choice xmlns:v="urn:schemas-microsoft-com:vml" Requires="v">
                <p:oleObj spid="_x0000_s123907" name="Equation" r:id="rId4" imgW="9334440" imgH="5626080" progId="Equation.DSMT4">
                  <p:embed/>
                </p:oleObj>
              </mc:Choice>
              <mc:Fallback>
                <p:oleObj name="Equation" r:id="rId4" imgW="9334440" imgH="5626080" progId="Equation.DSMT4">
                  <p:embed/>
                  <p:pic>
                    <p:nvPicPr>
                      <p:cNvPr id="0" name=""/>
                      <p:cNvPicPr/>
                      <p:nvPr/>
                    </p:nvPicPr>
                    <p:blipFill>
                      <a:blip r:embed="rId5"/>
                      <a:stretch>
                        <a:fillRect/>
                      </a:stretch>
                    </p:blipFill>
                    <p:spPr>
                      <a:xfrm>
                        <a:off x="1058975" y="806374"/>
                        <a:ext cx="9334500" cy="5626100"/>
                      </a:xfrm>
                      <a:prstGeom prst="rect">
                        <a:avLst/>
                      </a:prstGeom>
                    </p:spPr>
                  </p:pic>
                </p:oleObj>
              </mc:Fallback>
            </mc:AlternateContent>
          </a:graphicData>
        </a:graphic>
      </p:graphicFrame>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AC7B609-6235-4DF7-8376-3B4225D7EDEF}" type="slidenum">
              <a:rPr lang="en-US" smtClean="0"/>
              <a:pPr/>
              <a:t>215</a:t>
            </a:fld>
            <a:endParaRPr lang="en-US"/>
          </a:p>
        </p:txBody>
      </p:sp>
      <p:graphicFrame>
        <p:nvGraphicFramePr>
          <p:cNvPr id="2" name="Object 1">
            <a:extLst>
              <a:ext uri="{FF2B5EF4-FFF2-40B4-BE49-F238E27FC236}">
                <a16:creationId xmlns:a16="http://schemas.microsoft.com/office/drawing/2014/main" id="{7C78A276-E755-6068-0160-B97B4821C222}"/>
              </a:ext>
            </a:extLst>
          </p:cNvPr>
          <p:cNvGraphicFramePr>
            <a:graphicFrameLocks noChangeAspect="1"/>
          </p:cNvGraphicFramePr>
          <p:nvPr>
            <p:extLst>
              <p:ext uri="{D42A27DB-BD31-4B8C-83A1-F6EECF244321}">
                <p14:modId xmlns:p14="http://schemas.microsoft.com/office/powerpoint/2010/main" val="3737887311"/>
              </p:ext>
            </p:extLst>
          </p:nvPr>
        </p:nvGraphicFramePr>
        <p:xfrm>
          <a:off x="2222500" y="958923"/>
          <a:ext cx="6731000" cy="5384800"/>
        </p:xfrm>
        <a:graphic>
          <a:graphicData uri="http://schemas.openxmlformats.org/presentationml/2006/ole">
            <mc:AlternateContent xmlns:mc="http://schemas.openxmlformats.org/markup-compatibility/2006">
              <mc:Choice xmlns:v="urn:schemas-microsoft-com:vml" Requires="v">
                <p:oleObj spid="_x0000_s124931" name="Equation" r:id="rId3" imgW="6730920" imgH="5384520" progId="Equation.DSMT4">
                  <p:embed/>
                </p:oleObj>
              </mc:Choice>
              <mc:Fallback>
                <p:oleObj name="Equation" r:id="rId3" imgW="6730920" imgH="5384520" progId="Equation.DSMT4">
                  <p:embed/>
                  <p:pic>
                    <p:nvPicPr>
                      <p:cNvPr id="0" name=""/>
                      <p:cNvPicPr/>
                      <p:nvPr/>
                    </p:nvPicPr>
                    <p:blipFill>
                      <a:blip r:embed="rId4"/>
                      <a:stretch>
                        <a:fillRect/>
                      </a:stretch>
                    </p:blipFill>
                    <p:spPr>
                      <a:xfrm>
                        <a:off x="2222500" y="958923"/>
                        <a:ext cx="6731000" cy="5384800"/>
                      </a:xfrm>
                      <a:prstGeom prst="rect">
                        <a:avLst/>
                      </a:prstGeom>
                    </p:spPr>
                  </p:pic>
                </p:oleObj>
              </mc:Fallback>
            </mc:AlternateContent>
          </a:graphicData>
        </a:graphic>
      </p:graphicFrame>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AC7B609-6235-4DF7-8376-3B4225D7EDEF}" type="slidenum">
              <a:rPr lang="en-US" smtClean="0"/>
              <a:pPr/>
              <a:t>216</a:t>
            </a:fld>
            <a:endParaRPr lang="en-US"/>
          </a:p>
        </p:txBody>
      </p:sp>
      <p:graphicFrame>
        <p:nvGraphicFramePr>
          <p:cNvPr id="2" name="Object 1">
            <a:extLst>
              <a:ext uri="{FF2B5EF4-FFF2-40B4-BE49-F238E27FC236}">
                <a16:creationId xmlns:a16="http://schemas.microsoft.com/office/drawing/2014/main" id="{4EB52C7B-781E-54B6-EA0D-D12ECA6D06B6}"/>
              </a:ext>
            </a:extLst>
          </p:cNvPr>
          <p:cNvGraphicFramePr>
            <a:graphicFrameLocks noChangeAspect="1"/>
          </p:cNvGraphicFramePr>
          <p:nvPr>
            <p:extLst>
              <p:ext uri="{D42A27DB-BD31-4B8C-83A1-F6EECF244321}">
                <p14:modId xmlns:p14="http://schemas.microsoft.com/office/powerpoint/2010/main" val="3087505934"/>
              </p:ext>
            </p:extLst>
          </p:nvPr>
        </p:nvGraphicFramePr>
        <p:xfrm>
          <a:off x="2508250" y="874160"/>
          <a:ext cx="6159500" cy="5511800"/>
        </p:xfrm>
        <a:graphic>
          <a:graphicData uri="http://schemas.openxmlformats.org/presentationml/2006/ole">
            <mc:AlternateContent xmlns:mc="http://schemas.openxmlformats.org/markup-compatibility/2006">
              <mc:Choice xmlns:v="urn:schemas-microsoft-com:vml" Requires="v">
                <p:oleObj spid="_x0000_s125955" name="Equation" r:id="rId3" imgW="6159240" imgH="5511600" progId="Equation.DSMT4">
                  <p:embed/>
                </p:oleObj>
              </mc:Choice>
              <mc:Fallback>
                <p:oleObj name="Equation" r:id="rId3" imgW="6159240" imgH="5511600" progId="Equation.DSMT4">
                  <p:embed/>
                  <p:pic>
                    <p:nvPicPr>
                      <p:cNvPr id="0" name=""/>
                      <p:cNvPicPr/>
                      <p:nvPr/>
                    </p:nvPicPr>
                    <p:blipFill>
                      <a:blip r:embed="rId4"/>
                      <a:stretch>
                        <a:fillRect/>
                      </a:stretch>
                    </p:blipFill>
                    <p:spPr>
                      <a:xfrm>
                        <a:off x="2508250" y="874160"/>
                        <a:ext cx="6159500" cy="5511800"/>
                      </a:xfrm>
                      <a:prstGeom prst="rect">
                        <a:avLst/>
                      </a:prstGeom>
                    </p:spPr>
                  </p:pic>
                </p:oleObj>
              </mc:Fallback>
            </mc:AlternateContent>
          </a:graphicData>
        </a:graphic>
      </p:graphicFrame>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01600" y="1917803"/>
            <a:ext cx="118872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p>
            <a:pPr algn="just">
              <a:spcBef>
                <a:spcPct val="0"/>
              </a:spcBef>
              <a:spcAft>
                <a:spcPct val="50000"/>
              </a:spcAft>
              <a:tabLst>
                <a:tab pos="288925" algn="l"/>
              </a:tabLst>
            </a:pPr>
            <a:r>
              <a:rPr lang="en-US" sz="2400" dirty="0">
                <a:latin typeface="Times New Roman" pitchFamily="18" charset="0"/>
                <a:cs typeface="Times New Roman" pitchFamily="18" charset="0"/>
              </a:rPr>
              <a:t>In the linear regime, where the intensity of light is low, the refractive index is a constant, not depending on the intensity of the shining light. When a high intense laser beam travel through a transparent medium the refractive index is no longer remain constant but alter proportionally with the intensity of light. If the refractive index increases with intensity it leads to </a:t>
            </a:r>
            <a:r>
              <a:rPr lang="en-US" sz="2400" dirty="0">
                <a:solidFill>
                  <a:srgbClr val="FF0000"/>
                </a:solidFill>
                <a:latin typeface="Times New Roman" pitchFamily="18" charset="0"/>
                <a:cs typeface="Times New Roman" pitchFamily="18" charset="0"/>
              </a:rPr>
              <a:t>self focusing</a:t>
            </a:r>
            <a:r>
              <a:rPr lang="en-US" sz="2400" dirty="0">
                <a:latin typeface="Times New Roman" pitchFamily="18" charset="0"/>
                <a:cs typeface="Times New Roman" pitchFamily="18" charset="0"/>
              </a:rPr>
              <a:t> but when the refractive index decreases with intensity it results in </a:t>
            </a:r>
            <a:r>
              <a:rPr lang="en-US" sz="2400" dirty="0">
                <a:solidFill>
                  <a:srgbClr val="0070C0"/>
                </a:solidFill>
                <a:latin typeface="Times New Roman" pitchFamily="18" charset="0"/>
                <a:cs typeface="Times New Roman" pitchFamily="18" charset="0"/>
              </a:rPr>
              <a:t>self defocusing</a:t>
            </a:r>
            <a:r>
              <a:rPr lang="en-US" sz="2400" dirty="0">
                <a:latin typeface="Times New Roman" pitchFamily="18" charset="0"/>
                <a:cs typeface="Times New Roman" pitchFamily="18" charset="0"/>
              </a:rPr>
              <a:t>.</a:t>
            </a:r>
          </a:p>
          <a:p>
            <a:pPr algn="just">
              <a:spcBef>
                <a:spcPct val="0"/>
              </a:spcBef>
              <a:spcAft>
                <a:spcPct val="50000"/>
              </a:spcAft>
              <a:tabLst>
                <a:tab pos="288925" algn="l"/>
              </a:tabLst>
            </a:pPr>
            <a:endParaRPr lang="en-US" sz="2400" dirty="0">
              <a:latin typeface="Times New Roman" pitchFamily="18" charset="0"/>
              <a:cs typeface="Times New Roman" pitchFamily="18" charset="0"/>
            </a:endParaRPr>
          </a:p>
          <a:p>
            <a:pPr algn="l">
              <a:spcBef>
                <a:spcPct val="0"/>
              </a:spcBef>
              <a:spcAft>
                <a:spcPct val="50000"/>
              </a:spcAft>
              <a:buFont typeface="Wingdings" pitchFamily="2" charset="2"/>
              <a:buChar char="ü"/>
              <a:tabLst>
                <a:tab pos="288925" algn="l"/>
              </a:tabLst>
            </a:pPr>
            <a:r>
              <a:rPr lang="en-US" sz="2400" dirty="0">
                <a:solidFill>
                  <a:srgbClr val="FF0000"/>
                </a:solidFill>
                <a:latin typeface="Times New Roman" pitchFamily="18" charset="0"/>
                <a:cs typeface="Times New Roman" pitchFamily="18" charset="0"/>
              </a:rPr>
              <a:t>   Self-focusing (positive </a:t>
            </a:r>
            <a:r>
              <a:rPr lang="en-US" sz="2400" dirty="0" err="1">
                <a:solidFill>
                  <a:srgbClr val="FF0000"/>
                </a:solidFill>
                <a:latin typeface="Times New Roman" pitchFamily="18" charset="0"/>
                <a:cs typeface="Times New Roman" pitchFamily="18" charset="0"/>
              </a:rPr>
              <a:t>lensing</a:t>
            </a:r>
            <a:r>
              <a:rPr lang="en-US" sz="2400" dirty="0">
                <a:solidFill>
                  <a:srgbClr val="FF0000"/>
                </a:solidFill>
                <a:latin typeface="Times New Roman" pitchFamily="18" charset="0"/>
                <a:cs typeface="Times New Roman" pitchFamily="18" charset="0"/>
              </a:rPr>
              <a:t>)</a:t>
            </a:r>
          </a:p>
          <a:p>
            <a:pPr algn="l">
              <a:spcBef>
                <a:spcPct val="0"/>
              </a:spcBef>
              <a:spcAft>
                <a:spcPct val="50000"/>
              </a:spcAft>
              <a:buFont typeface="Wingdings" pitchFamily="2" charset="2"/>
              <a:buChar char="ü"/>
              <a:tabLst>
                <a:tab pos="288925" algn="l"/>
              </a:tabLst>
            </a:pPr>
            <a:endParaRPr lang="en-US" sz="2400" dirty="0">
              <a:solidFill>
                <a:srgbClr val="FF0000"/>
              </a:solidFill>
              <a:latin typeface="Times New Roman" pitchFamily="18" charset="0"/>
              <a:cs typeface="Times New Roman" pitchFamily="18" charset="0"/>
            </a:endParaRPr>
          </a:p>
          <a:p>
            <a:pPr algn="l">
              <a:spcBef>
                <a:spcPct val="0"/>
              </a:spcBef>
              <a:spcAft>
                <a:spcPct val="50000"/>
              </a:spcAft>
              <a:buFont typeface="Wingdings" pitchFamily="2" charset="2"/>
              <a:buChar char="ü"/>
              <a:tabLst>
                <a:tab pos="288925" algn="l"/>
              </a:tabLst>
            </a:pPr>
            <a:r>
              <a:rPr lang="en-US" sz="2400" dirty="0">
                <a:solidFill>
                  <a:srgbClr val="FF0000"/>
                </a:solidFill>
                <a:latin typeface="Times New Roman" pitchFamily="18" charset="0"/>
                <a:cs typeface="Times New Roman" pitchFamily="18" charset="0"/>
              </a:rPr>
              <a:t>   </a:t>
            </a:r>
            <a:r>
              <a:rPr lang="en-US" sz="2400" dirty="0">
                <a:solidFill>
                  <a:srgbClr val="0070C0"/>
                </a:solidFill>
                <a:latin typeface="Times New Roman" pitchFamily="18" charset="0"/>
                <a:cs typeface="Times New Roman" pitchFamily="18" charset="0"/>
              </a:rPr>
              <a:t>Self-defocusing (negative </a:t>
            </a:r>
            <a:r>
              <a:rPr lang="en-US" sz="2400" dirty="0" err="1">
                <a:solidFill>
                  <a:srgbClr val="0070C0"/>
                </a:solidFill>
                <a:latin typeface="Times New Roman" pitchFamily="18" charset="0"/>
                <a:cs typeface="Times New Roman" pitchFamily="18" charset="0"/>
              </a:rPr>
              <a:t>lensing</a:t>
            </a:r>
            <a:r>
              <a:rPr lang="en-US" sz="2400" dirty="0">
                <a:solidFill>
                  <a:srgbClr val="0070C0"/>
                </a:solidFill>
                <a:latin typeface="Times New Roman" pitchFamily="18" charset="0"/>
                <a:cs typeface="Times New Roman" pitchFamily="18" charset="0"/>
              </a:rPr>
              <a:t>)</a:t>
            </a:r>
          </a:p>
        </p:txBody>
      </p:sp>
      <p:sp>
        <p:nvSpPr>
          <p:cNvPr id="3" name="TextBox 2"/>
          <p:cNvSpPr txBox="1"/>
          <p:nvPr/>
        </p:nvSpPr>
        <p:spPr>
          <a:xfrm>
            <a:off x="10057638" y="4876801"/>
            <a:ext cx="1689117" cy="646331"/>
          </a:xfrm>
          <a:prstGeom prst="rect">
            <a:avLst/>
          </a:prstGeom>
          <a:noFill/>
        </p:spPr>
        <p:txBody>
          <a:bodyPr wrap="none" rtlCol="0">
            <a:spAutoFit/>
          </a:bodyPr>
          <a:lstStyle/>
          <a:p>
            <a:pPr algn="just">
              <a:lnSpc>
                <a:spcPct val="150000"/>
              </a:lnSpc>
            </a:pPr>
            <a:r>
              <a:rPr lang="en-US" sz="2400" b="1" dirty="0">
                <a:solidFill>
                  <a:srgbClr val="FF0000"/>
                </a:solidFill>
                <a:latin typeface="Times New Roman" pitchFamily="18" charset="0"/>
                <a:cs typeface="Times New Roman" pitchFamily="18" charset="0"/>
              </a:rPr>
              <a:t>Kerr Effect</a:t>
            </a:r>
          </a:p>
        </p:txBody>
      </p:sp>
      <p:sp>
        <p:nvSpPr>
          <p:cNvPr id="6" name="TextBox 5"/>
          <p:cNvSpPr txBox="1"/>
          <p:nvPr/>
        </p:nvSpPr>
        <p:spPr>
          <a:xfrm>
            <a:off x="222127" y="205646"/>
            <a:ext cx="2603134"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solidFill>
                  <a:srgbClr val="FF0000"/>
                </a:solidFill>
                <a:latin typeface="Times New Roman" pitchFamily="18" charset="0"/>
                <a:cs typeface="Times New Roman" pitchFamily="18" charset="0"/>
              </a:rPr>
              <a:t>Kerr Effect </a:t>
            </a:r>
          </a:p>
        </p:txBody>
      </p:sp>
      <p:sp>
        <p:nvSpPr>
          <p:cNvPr id="8" name="Slide Number Placeholder 7"/>
          <p:cNvSpPr>
            <a:spLocks noGrp="1"/>
          </p:cNvSpPr>
          <p:nvPr>
            <p:ph type="sldNum" sz="quarter" idx="12"/>
          </p:nvPr>
        </p:nvSpPr>
        <p:spPr/>
        <p:txBody>
          <a:bodyPr/>
          <a:lstStyle/>
          <a:p>
            <a:fld id="{8AC7B609-6235-4DF7-8376-3B4225D7EDEF}" type="slidenum">
              <a:rPr lang="en-US" smtClean="0"/>
              <a:pPr/>
              <a:t>217</a:t>
            </a:fld>
            <a:endParaRPr lang="en-US"/>
          </a:p>
        </p:txBody>
      </p:sp>
      <p:graphicFrame>
        <p:nvGraphicFramePr>
          <p:cNvPr id="4" name="Object 3">
            <a:extLst>
              <a:ext uri="{FF2B5EF4-FFF2-40B4-BE49-F238E27FC236}">
                <a16:creationId xmlns:a16="http://schemas.microsoft.com/office/drawing/2014/main" id="{C789036C-FDF9-C5CA-62FF-3B87F6E56918}"/>
              </a:ext>
            </a:extLst>
          </p:cNvPr>
          <p:cNvGraphicFramePr>
            <a:graphicFrameLocks noChangeAspect="1"/>
          </p:cNvGraphicFramePr>
          <p:nvPr>
            <p:extLst>
              <p:ext uri="{D42A27DB-BD31-4B8C-83A1-F6EECF244321}">
                <p14:modId xmlns:p14="http://schemas.microsoft.com/office/powerpoint/2010/main" val="1952802844"/>
              </p:ext>
            </p:extLst>
          </p:nvPr>
        </p:nvGraphicFramePr>
        <p:xfrm>
          <a:off x="6321204" y="4505184"/>
          <a:ext cx="1638300" cy="482600"/>
        </p:xfrm>
        <a:graphic>
          <a:graphicData uri="http://schemas.openxmlformats.org/presentationml/2006/ole">
            <mc:AlternateContent xmlns:mc="http://schemas.openxmlformats.org/markup-compatibility/2006">
              <mc:Choice xmlns:v="urn:schemas-microsoft-com:vml" Requires="v">
                <p:oleObj spid="_x0000_s126980" name="Equation" r:id="rId3" imgW="1638000" imgH="482400" progId="Equation.DSMT4">
                  <p:embed/>
                </p:oleObj>
              </mc:Choice>
              <mc:Fallback>
                <p:oleObj name="Equation" r:id="rId3" imgW="1638000" imgH="482400" progId="Equation.DSMT4">
                  <p:embed/>
                  <p:pic>
                    <p:nvPicPr>
                      <p:cNvPr id="0" name=""/>
                      <p:cNvPicPr/>
                      <p:nvPr/>
                    </p:nvPicPr>
                    <p:blipFill>
                      <a:blip r:embed="rId4"/>
                      <a:stretch>
                        <a:fillRect/>
                      </a:stretch>
                    </p:blipFill>
                    <p:spPr>
                      <a:xfrm>
                        <a:off x="6321204" y="4505184"/>
                        <a:ext cx="1638300" cy="4826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65C7A26-A204-8A59-4439-AC720926A8F0}"/>
              </a:ext>
            </a:extLst>
          </p:cNvPr>
          <p:cNvGraphicFramePr>
            <a:graphicFrameLocks noChangeAspect="1"/>
          </p:cNvGraphicFramePr>
          <p:nvPr>
            <p:extLst>
              <p:ext uri="{D42A27DB-BD31-4B8C-83A1-F6EECF244321}">
                <p14:modId xmlns:p14="http://schemas.microsoft.com/office/powerpoint/2010/main" val="2007087284"/>
              </p:ext>
            </p:extLst>
          </p:nvPr>
        </p:nvGraphicFramePr>
        <p:xfrm>
          <a:off x="6374363" y="5589709"/>
          <a:ext cx="1638300" cy="482600"/>
        </p:xfrm>
        <a:graphic>
          <a:graphicData uri="http://schemas.openxmlformats.org/presentationml/2006/ole">
            <mc:AlternateContent xmlns:mc="http://schemas.openxmlformats.org/markup-compatibility/2006">
              <mc:Choice xmlns:v="urn:schemas-microsoft-com:vml" Requires="v">
                <p:oleObj spid="_x0000_s126981" name="Equation" r:id="rId5" imgW="1638000" imgH="482400" progId="Equation.DSMT4">
                  <p:embed/>
                </p:oleObj>
              </mc:Choice>
              <mc:Fallback>
                <p:oleObj name="Equation" r:id="rId5" imgW="1638000" imgH="482400" progId="Equation.DSMT4">
                  <p:embed/>
                  <p:pic>
                    <p:nvPicPr>
                      <p:cNvPr id="0" name=""/>
                      <p:cNvPicPr/>
                      <p:nvPr/>
                    </p:nvPicPr>
                    <p:blipFill>
                      <a:blip r:embed="rId6"/>
                      <a:stretch>
                        <a:fillRect/>
                      </a:stretch>
                    </p:blipFill>
                    <p:spPr>
                      <a:xfrm>
                        <a:off x="6374363" y="5589709"/>
                        <a:ext cx="1638300" cy="4826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12"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14" name="Rectangle 6"/>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16" name="Rectangle 8"/>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Slide Number Placeholder 6"/>
          <p:cNvSpPr>
            <a:spLocks noGrp="1"/>
          </p:cNvSpPr>
          <p:nvPr>
            <p:ph type="sldNum" sz="quarter" idx="12"/>
          </p:nvPr>
        </p:nvSpPr>
        <p:spPr/>
        <p:txBody>
          <a:bodyPr/>
          <a:lstStyle/>
          <a:p>
            <a:fld id="{8AC7B609-6235-4DF7-8376-3B4225D7EDEF}" type="slidenum">
              <a:rPr lang="en-US" smtClean="0"/>
              <a:pPr/>
              <a:t>218</a:t>
            </a:fld>
            <a:endParaRPr lang="en-US"/>
          </a:p>
        </p:txBody>
      </p:sp>
      <p:graphicFrame>
        <p:nvGraphicFramePr>
          <p:cNvPr id="2" name="Object 1">
            <a:extLst>
              <a:ext uri="{FF2B5EF4-FFF2-40B4-BE49-F238E27FC236}">
                <a16:creationId xmlns:a16="http://schemas.microsoft.com/office/drawing/2014/main" id="{D35A6665-1095-9A88-876D-101CDD9BD1BA}"/>
              </a:ext>
            </a:extLst>
          </p:cNvPr>
          <p:cNvGraphicFramePr>
            <a:graphicFrameLocks noChangeAspect="1"/>
          </p:cNvGraphicFramePr>
          <p:nvPr>
            <p:extLst>
              <p:ext uri="{D42A27DB-BD31-4B8C-83A1-F6EECF244321}">
                <p14:modId xmlns:p14="http://schemas.microsoft.com/office/powerpoint/2010/main" val="1925381093"/>
              </p:ext>
            </p:extLst>
          </p:nvPr>
        </p:nvGraphicFramePr>
        <p:xfrm>
          <a:off x="1136650" y="109206"/>
          <a:ext cx="8902700" cy="6680200"/>
        </p:xfrm>
        <a:graphic>
          <a:graphicData uri="http://schemas.openxmlformats.org/presentationml/2006/ole">
            <mc:AlternateContent xmlns:mc="http://schemas.openxmlformats.org/markup-compatibility/2006">
              <mc:Choice xmlns:v="urn:schemas-microsoft-com:vml" Requires="v">
                <p:oleObj spid="_x0000_s128003" name="Equation" r:id="rId3" imgW="8902440" imgH="6680160" progId="Equation.DSMT4">
                  <p:embed/>
                </p:oleObj>
              </mc:Choice>
              <mc:Fallback>
                <p:oleObj name="Equation" r:id="rId3" imgW="8902440" imgH="6680160" progId="Equation.DSMT4">
                  <p:embed/>
                  <p:pic>
                    <p:nvPicPr>
                      <p:cNvPr id="0" name=""/>
                      <p:cNvPicPr/>
                      <p:nvPr/>
                    </p:nvPicPr>
                    <p:blipFill>
                      <a:blip r:embed="rId4"/>
                      <a:stretch>
                        <a:fillRect/>
                      </a:stretch>
                    </p:blipFill>
                    <p:spPr>
                      <a:xfrm>
                        <a:off x="1136650" y="109206"/>
                        <a:ext cx="8902700" cy="6680200"/>
                      </a:xfrm>
                      <a:prstGeom prst="rect">
                        <a:avLst/>
                      </a:prstGeom>
                    </p:spPr>
                  </p:pic>
                </p:oleObj>
              </mc:Fallback>
            </mc:AlternateContent>
          </a:graphicData>
        </a:graphic>
      </p:graphicFrame>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406400" y="381001"/>
            <a:ext cx="8748110" cy="461665"/>
          </a:xfrm>
          <a:prstGeom prst="rect">
            <a:avLst/>
          </a:prstGeom>
        </p:spPr>
        <p:txBody>
          <a:bodyPr wrap="square">
            <a:spAutoFit/>
          </a:bodyPr>
          <a:lstStyle/>
          <a:p>
            <a:r>
              <a:rPr lang="en-US" sz="2400" dirty="0">
                <a:latin typeface="Times New Roman" pitchFamily="18" charset="0"/>
                <a:cs typeface="Times New Roman" pitchFamily="18" charset="0"/>
              </a:rPr>
              <a:t>at the presence of a monochromatic field the polarization is given by: </a:t>
            </a:r>
          </a:p>
        </p:txBody>
      </p:sp>
      <p:sp>
        <p:nvSpPr>
          <p:cNvPr id="17412"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14" name="Rectangle 6"/>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16" name="Rectangle 8"/>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p:cNvSpPr txBox="1"/>
          <p:nvPr/>
        </p:nvSpPr>
        <p:spPr>
          <a:xfrm>
            <a:off x="203200" y="3463920"/>
            <a:ext cx="3512494" cy="461665"/>
          </a:xfrm>
          <a:prstGeom prst="rect">
            <a:avLst/>
          </a:prstGeom>
          <a:noFill/>
        </p:spPr>
        <p:txBody>
          <a:bodyPr wrap="none" rtlCol="0">
            <a:spAutoFit/>
          </a:bodyPr>
          <a:lstStyle/>
          <a:p>
            <a:r>
              <a:rPr lang="en-US" sz="2400" dirty="0">
                <a:solidFill>
                  <a:srgbClr val="FF0000"/>
                </a:solidFill>
                <a:latin typeface="Times New Roman" pitchFamily="18" charset="0"/>
                <a:cs typeface="Times New Roman" pitchFamily="18" charset="0"/>
              </a:rPr>
              <a:t>Complex Refractive index:</a:t>
            </a:r>
          </a:p>
        </p:txBody>
      </p:sp>
      <p:sp>
        <p:nvSpPr>
          <p:cNvPr id="13" name="TextBox 12"/>
          <p:cNvSpPr txBox="1"/>
          <p:nvPr/>
        </p:nvSpPr>
        <p:spPr>
          <a:xfrm>
            <a:off x="1219200" y="5867401"/>
            <a:ext cx="7580088"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Both refractive index and susceptibility are complex</a:t>
            </a:r>
          </a:p>
        </p:txBody>
      </p:sp>
      <p:sp>
        <p:nvSpPr>
          <p:cNvPr id="14" name="Slide Number Placeholder 13"/>
          <p:cNvSpPr>
            <a:spLocks noGrp="1"/>
          </p:cNvSpPr>
          <p:nvPr>
            <p:ph type="sldNum" sz="quarter" idx="12"/>
          </p:nvPr>
        </p:nvSpPr>
        <p:spPr/>
        <p:txBody>
          <a:bodyPr/>
          <a:lstStyle/>
          <a:p>
            <a:fld id="{8AC7B609-6235-4DF7-8376-3B4225D7EDEF}" type="slidenum">
              <a:rPr lang="en-US" smtClean="0"/>
              <a:pPr/>
              <a:t>219</a:t>
            </a:fld>
            <a:endParaRPr lang="en-US"/>
          </a:p>
        </p:txBody>
      </p:sp>
      <p:graphicFrame>
        <p:nvGraphicFramePr>
          <p:cNvPr id="3" name="Object 2">
            <a:extLst>
              <a:ext uri="{FF2B5EF4-FFF2-40B4-BE49-F238E27FC236}">
                <a16:creationId xmlns:a16="http://schemas.microsoft.com/office/drawing/2014/main" id="{8CFF2173-CA9B-DACE-AE9C-539DC2F85C04}"/>
              </a:ext>
            </a:extLst>
          </p:cNvPr>
          <p:cNvGraphicFramePr>
            <a:graphicFrameLocks noChangeAspect="1"/>
          </p:cNvGraphicFramePr>
          <p:nvPr>
            <p:extLst>
              <p:ext uri="{D42A27DB-BD31-4B8C-83A1-F6EECF244321}">
                <p14:modId xmlns:p14="http://schemas.microsoft.com/office/powerpoint/2010/main" val="802265125"/>
              </p:ext>
            </p:extLst>
          </p:nvPr>
        </p:nvGraphicFramePr>
        <p:xfrm>
          <a:off x="2889250" y="1171571"/>
          <a:ext cx="5397500" cy="812800"/>
        </p:xfrm>
        <a:graphic>
          <a:graphicData uri="http://schemas.openxmlformats.org/presentationml/2006/ole">
            <mc:AlternateContent xmlns:mc="http://schemas.openxmlformats.org/markup-compatibility/2006">
              <mc:Choice xmlns:v="urn:schemas-microsoft-com:vml" Requires="v">
                <p:oleObj spid="_x0000_s129030" name="Equation" r:id="rId3" imgW="5397480" imgH="812520" progId="Equation.DSMT4">
                  <p:embed/>
                </p:oleObj>
              </mc:Choice>
              <mc:Fallback>
                <p:oleObj name="Equation" r:id="rId3" imgW="5397480" imgH="812520" progId="Equation.DSMT4">
                  <p:embed/>
                  <p:pic>
                    <p:nvPicPr>
                      <p:cNvPr id="0" name=""/>
                      <p:cNvPicPr/>
                      <p:nvPr/>
                    </p:nvPicPr>
                    <p:blipFill>
                      <a:blip r:embed="rId4"/>
                      <a:stretch>
                        <a:fillRect/>
                      </a:stretch>
                    </p:blipFill>
                    <p:spPr>
                      <a:xfrm>
                        <a:off x="2889250" y="1171571"/>
                        <a:ext cx="5397500" cy="812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56CF63E-8D9A-7962-9F0F-7BBCF029C774}"/>
              </a:ext>
            </a:extLst>
          </p:cNvPr>
          <p:cNvGraphicFramePr>
            <a:graphicFrameLocks noChangeAspect="1"/>
          </p:cNvGraphicFramePr>
          <p:nvPr>
            <p:extLst>
              <p:ext uri="{D42A27DB-BD31-4B8C-83A1-F6EECF244321}">
                <p14:modId xmlns:p14="http://schemas.microsoft.com/office/powerpoint/2010/main" val="3577327903"/>
              </p:ext>
            </p:extLst>
          </p:nvPr>
        </p:nvGraphicFramePr>
        <p:xfrm>
          <a:off x="4159250" y="2279274"/>
          <a:ext cx="2857500" cy="723900"/>
        </p:xfrm>
        <a:graphic>
          <a:graphicData uri="http://schemas.openxmlformats.org/presentationml/2006/ole">
            <mc:AlternateContent xmlns:mc="http://schemas.openxmlformats.org/markup-compatibility/2006">
              <mc:Choice xmlns:v="urn:schemas-microsoft-com:vml" Requires="v">
                <p:oleObj spid="_x0000_s129031" name="Equation" r:id="rId5" imgW="2857320" imgH="723600" progId="Equation.DSMT4">
                  <p:embed/>
                </p:oleObj>
              </mc:Choice>
              <mc:Fallback>
                <p:oleObj name="Equation" r:id="rId5" imgW="2857320" imgH="723600" progId="Equation.DSMT4">
                  <p:embed/>
                  <p:pic>
                    <p:nvPicPr>
                      <p:cNvPr id="0" name=""/>
                      <p:cNvPicPr/>
                      <p:nvPr/>
                    </p:nvPicPr>
                    <p:blipFill>
                      <a:blip r:embed="rId6"/>
                      <a:stretch>
                        <a:fillRect/>
                      </a:stretch>
                    </p:blipFill>
                    <p:spPr>
                      <a:xfrm>
                        <a:off x="4159250" y="2279274"/>
                        <a:ext cx="2857500" cy="723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0B026D88-EDB9-6E92-2EC2-4FA139376428}"/>
              </a:ext>
            </a:extLst>
          </p:cNvPr>
          <p:cNvGraphicFramePr>
            <a:graphicFrameLocks noChangeAspect="1"/>
          </p:cNvGraphicFramePr>
          <p:nvPr>
            <p:extLst>
              <p:ext uri="{D42A27DB-BD31-4B8C-83A1-F6EECF244321}">
                <p14:modId xmlns:p14="http://schemas.microsoft.com/office/powerpoint/2010/main" val="2478492200"/>
              </p:ext>
            </p:extLst>
          </p:nvPr>
        </p:nvGraphicFramePr>
        <p:xfrm>
          <a:off x="3829790" y="3298097"/>
          <a:ext cx="4749800" cy="812800"/>
        </p:xfrm>
        <a:graphic>
          <a:graphicData uri="http://schemas.openxmlformats.org/presentationml/2006/ole">
            <mc:AlternateContent xmlns:mc="http://schemas.openxmlformats.org/markup-compatibility/2006">
              <mc:Choice xmlns:v="urn:schemas-microsoft-com:vml" Requires="v">
                <p:oleObj spid="_x0000_s129032" name="Equation" r:id="rId7" imgW="4749480" imgH="812520" progId="Equation.DSMT4">
                  <p:embed/>
                </p:oleObj>
              </mc:Choice>
              <mc:Fallback>
                <p:oleObj name="Equation" r:id="rId7" imgW="4749480" imgH="812520" progId="Equation.DSMT4">
                  <p:embed/>
                  <p:pic>
                    <p:nvPicPr>
                      <p:cNvPr id="0" name=""/>
                      <p:cNvPicPr/>
                      <p:nvPr/>
                    </p:nvPicPr>
                    <p:blipFill>
                      <a:blip r:embed="rId8"/>
                      <a:stretch>
                        <a:fillRect/>
                      </a:stretch>
                    </p:blipFill>
                    <p:spPr>
                      <a:xfrm>
                        <a:off x="3829790" y="3298097"/>
                        <a:ext cx="4749800" cy="8128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169A790-5B92-9896-6B6A-100B042CE5B7}"/>
              </a:ext>
            </a:extLst>
          </p:cNvPr>
          <p:cNvGraphicFramePr>
            <a:graphicFrameLocks noChangeAspect="1"/>
          </p:cNvGraphicFramePr>
          <p:nvPr>
            <p:extLst>
              <p:ext uri="{D42A27DB-BD31-4B8C-83A1-F6EECF244321}">
                <p14:modId xmlns:p14="http://schemas.microsoft.com/office/powerpoint/2010/main" val="3582238432"/>
              </p:ext>
            </p:extLst>
          </p:nvPr>
        </p:nvGraphicFramePr>
        <p:xfrm>
          <a:off x="2533650" y="4603974"/>
          <a:ext cx="6108700" cy="901700"/>
        </p:xfrm>
        <a:graphic>
          <a:graphicData uri="http://schemas.openxmlformats.org/presentationml/2006/ole">
            <mc:AlternateContent xmlns:mc="http://schemas.openxmlformats.org/markup-compatibility/2006">
              <mc:Choice xmlns:v="urn:schemas-microsoft-com:vml" Requires="v">
                <p:oleObj spid="_x0000_s129033" name="Equation" r:id="rId9" imgW="6108480" imgH="901440" progId="Equation.DSMT4">
                  <p:embed/>
                </p:oleObj>
              </mc:Choice>
              <mc:Fallback>
                <p:oleObj name="Equation" r:id="rId9" imgW="6108480" imgH="901440" progId="Equation.DSMT4">
                  <p:embed/>
                  <p:pic>
                    <p:nvPicPr>
                      <p:cNvPr id="0" name=""/>
                      <p:cNvPicPr/>
                      <p:nvPr/>
                    </p:nvPicPr>
                    <p:blipFill>
                      <a:blip r:embed="rId10"/>
                      <a:stretch>
                        <a:fillRect/>
                      </a:stretch>
                    </p:blipFill>
                    <p:spPr>
                      <a:xfrm>
                        <a:off x="2533650" y="4603974"/>
                        <a:ext cx="6108700" cy="9017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2" descr="I:\Backup of Computers\Semnan Uni\E\Lecturs\Advanced Optics\figures\400u fiber_Edmund optics.JPG"/>
          <p:cNvPicPr>
            <a:picLocks noChangeAspect="1" noChangeArrowheads="1"/>
          </p:cNvPicPr>
          <p:nvPr/>
        </p:nvPicPr>
        <p:blipFill>
          <a:blip r:embed="rId3" cstate="print"/>
          <a:srcRect/>
          <a:stretch>
            <a:fillRect/>
          </a:stretch>
        </p:blipFill>
        <p:spPr bwMode="auto">
          <a:xfrm>
            <a:off x="264463" y="809303"/>
            <a:ext cx="11687173" cy="3153102"/>
          </a:xfrm>
          <a:prstGeom prst="rect">
            <a:avLst/>
          </a:prstGeom>
          <a:noFill/>
        </p:spPr>
      </p:pic>
      <p:sp>
        <p:nvSpPr>
          <p:cNvPr id="3" name="TextBox 2"/>
          <p:cNvSpPr txBox="1"/>
          <p:nvPr/>
        </p:nvSpPr>
        <p:spPr>
          <a:xfrm>
            <a:off x="1124607" y="157662"/>
            <a:ext cx="10321159"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مشخصات یک تار نوری از سایت </a:t>
            </a:r>
            <a:r>
              <a:rPr lang="de-DE" sz="2400" dirty="0">
                <a:latin typeface="Times New Roman" panose="02020603050405020304" pitchFamily="18" charset="0"/>
                <a:cs typeface="Times New Roman" panose="02020603050405020304" pitchFamily="18" charset="0"/>
              </a:rPr>
              <a:t>Edmund Optics:   </a:t>
            </a:r>
            <a:r>
              <a:rPr lang="en-US" sz="2400" dirty="0">
                <a:hlinkClick r:id="rId4"/>
              </a:rPr>
              <a:t>https://www.edmundoptics.de</a:t>
            </a:r>
            <a:r>
              <a:rPr lang="en-US" sz="2400" dirty="0"/>
              <a:t>  </a:t>
            </a:r>
            <a:endParaRPr lang="en-US" sz="2400" dirty="0">
              <a:latin typeface="Times New Roman" panose="02020603050405020304" pitchFamily="18" charset="0"/>
              <a:cs typeface="Times New Roman" panose="02020603050405020304" pitchFamily="18" charset="0"/>
            </a:endParaRPr>
          </a:p>
        </p:txBody>
      </p:sp>
      <p:graphicFrame>
        <p:nvGraphicFramePr>
          <p:cNvPr id="572419" name="Object 3"/>
          <p:cNvGraphicFramePr>
            <a:graphicFrameLocks noChangeAspect="1"/>
          </p:cNvGraphicFramePr>
          <p:nvPr/>
        </p:nvGraphicFramePr>
        <p:xfrm>
          <a:off x="674493" y="4658975"/>
          <a:ext cx="2844800" cy="1422400"/>
        </p:xfrm>
        <a:graphic>
          <a:graphicData uri="http://schemas.openxmlformats.org/presentationml/2006/ole">
            <mc:AlternateContent xmlns:mc="http://schemas.openxmlformats.org/markup-compatibility/2006">
              <mc:Choice xmlns:v="urn:schemas-microsoft-com:vml" Requires="v">
                <p:oleObj spid="_x0000_s15364" name="Equation" r:id="rId5" imgW="2844800" imgH="1422400" progId="Equation.DSMT4">
                  <p:embed/>
                </p:oleObj>
              </mc:Choice>
              <mc:Fallback>
                <p:oleObj name="Equation" r:id="rId5" imgW="2844800" imgH="1422400" progId="Equation.DSMT4">
                  <p:embed/>
                  <p:pic>
                    <p:nvPicPr>
                      <p:cNvPr id="5724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493" y="4658975"/>
                        <a:ext cx="28448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2420" name="Object 4"/>
          <p:cNvGraphicFramePr>
            <a:graphicFrameLocks noChangeAspect="1"/>
          </p:cNvGraphicFramePr>
          <p:nvPr/>
        </p:nvGraphicFramePr>
        <p:xfrm>
          <a:off x="5424195" y="4308475"/>
          <a:ext cx="3251200" cy="2336800"/>
        </p:xfrm>
        <a:graphic>
          <a:graphicData uri="http://schemas.openxmlformats.org/presentationml/2006/ole">
            <mc:AlternateContent xmlns:mc="http://schemas.openxmlformats.org/markup-compatibility/2006">
              <mc:Choice xmlns:v="urn:schemas-microsoft-com:vml" Requires="v">
                <p:oleObj spid="_x0000_s15365" name="Equation" r:id="rId7" imgW="3251200" imgH="2336800" progId="Equation.DSMT4">
                  <p:embed/>
                </p:oleObj>
              </mc:Choice>
              <mc:Fallback>
                <p:oleObj name="Equation" r:id="rId7" imgW="3251200" imgH="2336800" progId="Equation.DSMT4">
                  <p:embed/>
                  <p:pic>
                    <p:nvPicPr>
                      <p:cNvPr id="5724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4195" y="4308475"/>
                        <a:ext cx="3251200"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Slide Number Placeholder 17"/>
          <p:cNvSpPr>
            <a:spLocks noGrp="1"/>
          </p:cNvSpPr>
          <p:nvPr>
            <p:ph type="sldNum" sz="quarter" idx="12"/>
          </p:nvPr>
        </p:nvSpPr>
        <p:spPr/>
        <p:txBody>
          <a:bodyPr/>
          <a:lstStyle/>
          <a:p>
            <a:fld id="{8AC7B609-6235-4DF7-8376-3B4225D7EDEF}" type="slidenum">
              <a:rPr lang="en-US" smtClean="0"/>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C7B609-6235-4DF7-8376-3B4225D7EDEF}" type="slidenum">
              <a:rPr lang="en-US" smtClean="0"/>
              <a:pPr/>
              <a:t>220</a:t>
            </a:fld>
            <a:endParaRPr lang="en-US"/>
          </a:p>
        </p:txBody>
      </p:sp>
      <p:graphicFrame>
        <p:nvGraphicFramePr>
          <p:cNvPr id="2" name="Object 1">
            <a:extLst>
              <a:ext uri="{FF2B5EF4-FFF2-40B4-BE49-F238E27FC236}">
                <a16:creationId xmlns:a16="http://schemas.microsoft.com/office/drawing/2014/main" id="{35468CED-CA24-4886-A442-6C276A277383}"/>
              </a:ext>
            </a:extLst>
          </p:cNvPr>
          <p:cNvGraphicFramePr>
            <a:graphicFrameLocks noChangeAspect="1"/>
          </p:cNvGraphicFramePr>
          <p:nvPr>
            <p:extLst>
              <p:ext uri="{D42A27DB-BD31-4B8C-83A1-F6EECF244321}">
                <p14:modId xmlns:p14="http://schemas.microsoft.com/office/powerpoint/2010/main" val="3930505551"/>
              </p:ext>
            </p:extLst>
          </p:nvPr>
        </p:nvGraphicFramePr>
        <p:xfrm>
          <a:off x="2139950" y="414597"/>
          <a:ext cx="6896100" cy="1752600"/>
        </p:xfrm>
        <a:graphic>
          <a:graphicData uri="http://schemas.openxmlformats.org/presentationml/2006/ole">
            <mc:AlternateContent xmlns:mc="http://schemas.openxmlformats.org/markup-compatibility/2006">
              <mc:Choice xmlns:v="urn:schemas-microsoft-com:vml" Requires="v">
                <p:oleObj spid="_x0000_s130053" name="Equation" r:id="rId3" imgW="6895800" imgH="1752480" progId="Equation.DSMT4">
                  <p:embed/>
                </p:oleObj>
              </mc:Choice>
              <mc:Fallback>
                <p:oleObj name="Equation" r:id="rId3" imgW="6895800" imgH="1752480" progId="Equation.DSMT4">
                  <p:embed/>
                  <p:pic>
                    <p:nvPicPr>
                      <p:cNvPr id="0" name=""/>
                      <p:cNvPicPr/>
                      <p:nvPr/>
                    </p:nvPicPr>
                    <p:blipFill>
                      <a:blip r:embed="rId4"/>
                      <a:stretch>
                        <a:fillRect/>
                      </a:stretch>
                    </p:blipFill>
                    <p:spPr>
                      <a:xfrm>
                        <a:off x="2139950" y="414597"/>
                        <a:ext cx="6896100" cy="17526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4DBA4DB0-19E7-6D9D-B60F-EE1CD62DB6CE}"/>
              </a:ext>
            </a:extLst>
          </p:cNvPr>
          <p:cNvGraphicFramePr>
            <a:graphicFrameLocks noChangeAspect="1"/>
          </p:cNvGraphicFramePr>
          <p:nvPr>
            <p:extLst>
              <p:ext uri="{D42A27DB-BD31-4B8C-83A1-F6EECF244321}">
                <p14:modId xmlns:p14="http://schemas.microsoft.com/office/powerpoint/2010/main" val="938664815"/>
              </p:ext>
            </p:extLst>
          </p:nvPr>
        </p:nvGraphicFramePr>
        <p:xfrm>
          <a:off x="2119131" y="2634451"/>
          <a:ext cx="7086600" cy="1651000"/>
        </p:xfrm>
        <a:graphic>
          <a:graphicData uri="http://schemas.openxmlformats.org/presentationml/2006/ole">
            <mc:AlternateContent xmlns:mc="http://schemas.openxmlformats.org/markup-compatibility/2006">
              <mc:Choice xmlns:v="urn:schemas-microsoft-com:vml" Requires="v">
                <p:oleObj spid="_x0000_s130054" name="Equation" r:id="rId5" imgW="7086600" imgH="1650960" progId="Equation.DSMT4">
                  <p:embed/>
                </p:oleObj>
              </mc:Choice>
              <mc:Fallback>
                <p:oleObj name="Equation" r:id="rId5" imgW="7086600" imgH="1650960" progId="Equation.DSMT4">
                  <p:embed/>
                  <p:pic>
                    <p:nvPicPr>
                      <p:cNvPr id="0" name=""/>
                      <p:cNvPicPr/>
                      <p:nvPr/>
                    </p:nvPicPr>
                    <p:blipFill>
                      <a:blip r:embed="rId6"/>
                      <a:stretch>
                        <a:fillRect/>
                      </a:stretch>
                    </p:blipFill>
                    <p:spPr>
                      <a:xfrm>
                        <a:off x="2119131" y="2634451"/>
                        <a:ext cx="7086600" cy="16510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281F74C-7825-E888-690D-A51CB42911B9}"/>
              </a:ext>
            </a:extLst>
          </p:cNvPr>
          <p:cNvGraphicFramePr>
            <a:graphicFrameLocks noChangeAspect="1"/>
          </p:cNvGraphicFramePr>
          <p:nvPr>
            <p:extLst>
              <p:ext uri="{D42A27DB-BD31-4B8C-83A1-F6EECF244321}">
                <p14:modId xmlns:p14="http://schemas.microsoft.com/office/powerpoint/2010/main" val="2770998084"/>
              </p:ext>
            </p:extLst>
          </p:nvPr>
        </p:nvGraphicFramePr>
        <p:xfrm>
          <a:off x="2227229" y="4792993"/>
          <a:ext cx="6934200" cy="1714500"/>
        </p:xfrm>
        <a:graphic>
          <a:graphicData uri="http://schemas.openxmlformats.org/presentationml/2006/ole">
            <mc:AlternateContent xmlns:mc="http://schemas.openxmlformats.org/markup-compatibility/2006">
              <mc:Choice xmlns:v="urn:schemas-microsoft-com:vml" Requires="v">
                <p:oleObj spid="_x0000_s130055" name="Equation" r:id="rId7" imgW="6933960" imgH="1714320" progId="Equation.DSMT4">
                  <p:embed/>
                </p:oleObj>
              </mc:Choice>
              <mc:Fallback>
                <p:oleObj name="Equation" r:id="rId7" imgW="6933960" imgH="1714320" progId="Equation.DSMT4">
                  <p:embed/>
                  <p:pic>
                    <p:nvPicPr>
                      <p:cNvPr id="0" name=""/>
                      <p:cNvPicPr/>
                      <p:nvPr/>
                    </p:nvPicPr>
                    <p:blipFill>
                      <a:blip r:embed="rId8"/>
                      <a:stretch>
                        <a:fillRect/>
                      </a:stretch>
                    </p:blipFill>
                    <p:spPr>
                      <a:xfrm>
                        <a:off x="2227229" y="4792993"/>
                        <a:ext cx="6934200" cy="1714500"/>
                      </a:xfrm>
                      <a:prstGeom prst="rect">
                        <a:avLst/>
                      </a:prstGeom>
                    </p:spPr>
                  </p:pic>
                </p:oleObj>
              </mc:Fallback>
            </mc:AlternateContent>
          </a:graphicData>
        </a:graphic>
      </p:graphicFrame>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436"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438" name="Rectangle 6"/>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440" name="Rectangle 8"/>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p:nvPr/>
        </p:nvSpPr>
        <p:spPr>
          <a:xfrm>
            <a:off x="5992620" y="5957687"/>
            <a:ext cx="3427541" cy="461665"/>
          </a:xfrm>
          <a:prstGeom prst="rect">
            <a:avLst/>
          </a:prstGeom>
          <a:noFill/>
        </p:spPr>
        <p:txBody>
          <a:bodyPr wrap="none" rtlCol="0">
            <a:spAutoFit/>
          </a:bodyPr>
          <a:lstStyle/>
          <a:p>
            <a:r>
              <a:rPr lang="en-US" sz="2400" dirty="0">
                <a:solidFill>
                  <a:srgbClr val="FF0000"/>
                </a:solidFill>
                <a:latin typeface="Times New Roman" pitchFamily="18" charset="0"/>
                <a:cs typeface="Times New Roman" pitchFamily="18" charset="0"/>
              </a:rPr>
              <a:t>Nonlinear refractive index</a:t>
            </a:r>
          </a:p>
        </p:txBody>
      </p:sp>
      <p:sp>
        <p:nvSpPr>
          <p:cNvPr id="12" name="TextBox 11"/>
          <p:cNvSpPr txBox="1"/>
          <p:nvPr/>
        </p:nvSpPr>
        <p:spPr>
          <a:xfrm>
            <a:off x="1016000" y="1902323"/>
            <a:ext cx="10668000" cy="461665"/>
          </a:xfrm>
          <a:prstGeom prst="rect">
            <a:avLst/>
          </a:prstGeom>
          <a:noFill/>
        </p:spPr>
        <p:txBody>
          <a:bodyPr wrap="square" rtlCol="0">
            <a:spAutoFit/>
          </a:bodyPr>
          <a:lstStyle/>
          <a:p>
            <a:pPr algn="ctr"/>
            <a:r>
              <a:rPr lang="en-US" sz="2400" dirty="0">
                <a:solidFill>
                  <a:srgbClr val="FF0000"/>
                </a:solidFill>
                <a:latin typeface="Times New Roman" pitchFamily="18" charset="0"/>
                <a:cs typeface="Times New Roman" pitchFamily="18" charset="0"/>
              </a:rPr>
              <a:t>Refractive Index =Real part  of complex refractive index:</a:t>
            </a:r>
          </a:p>
        </p:txBody>
      </p:sp>
      <p:grpSp>
        <p:nvGrpSpPr>
          <p:cNvPr id="20" name="Group 19"/>
          <p:cNvGrpSpPr/>
          <p:nvPr/>
        </p:nvGrpSpPr>
        <p:grpSpPr>
          <a:xfrm>
            <a:off x="887938" y="3789770"/>
            <a:ext cx="8350386" cy="487941"/>
            <a:chOff x="887938" y="3789770"/>
            <a:chExt cx="8350386" cy="487941"/>
          </a:xfrm>
        </p:grpSpPr>
        <p:sp>
          <p:nvSpPr>
            <p:cNvPr id="15" name="TextBox 14"/>
            <p:cNvSpPr txBox="1"/>
            <p:nvPr/>
          </p:nvSpPr>
          <p:spPr>
            <a:xfrm>
              <a:off x="887938" y="3816046"/>
              <a:ext cx="3084498" cy="461665"/>
            </a:xfrm>
            <a:prstGeom prst="rect">
              <a:avLst/>
            </a:prstGeom>
            <a:noFill/>
          </p:spPr>
          <p:txBody>
            <a:bodyPr wrap="none" rtlCol="0">
              <a:spAutoFit/>
            </a:bodyPr>
            <a:lstStyle/>
            <a:p>
              <a:r>
                <a:rPr lang="en-US" sz="2400" dirty="0">
                  <a:solidFill>
                    <a:srgbClr val="FF0000"/>
                  </a:solidFill>
                  <a:latin typeface="Times New Roman" pitchFamily="18" charset="0"/>
                  <a:cs typeface="Times New Roman" pitchFamily="18" charset="0"/>
                </a:rPr>
                <a:t>Linear refractive index:</a:t>
              </a:r>
            </a:p>
          </p:txBody>
        </p:sp>
        <p:sp>
          <p:nvSpPr>
            <p:cNvPr id="19" name="TextBox 18"/>
            <p:cNvSpPr txBox="1"/>
            <p:nvPr/>
          </p:nvSpPr>
          <p:spPr>
            <a:xfrm>
              <a:off x="7893084" y="3789770"/>
              <a:ext cx="1345240" cy="461665"/>
            </a:xfrm>
            <a:prstGeom prst="rect">
              <a:avLst/>
            </a:prstGeom>
            <a:noFill/>
          </p:spPr>
          <p:txBody>
            <a:bodyPr wrap="none" rtlCol="0">
              <a:spAutoFit/>
            </a:bodyPr>
            <a:lstStyle/>
            <a:p>
              <a:r>
                <a:rPr lang="en-US" sz="2400" dirty="0">
                  <a:solidFill>
                    <a:srgbClr val="FF0000"/>
                  </a:solidFill>
                  <a:latin typeface="Times New Roman" pitchFamily="18" charset="0"/>
                  <a:cs typeface="Times New Roman" pitchFamily="18" charset="0"/>
                </a:rPr>
                <a:t>Intensity:</a:t>
              </a:r>
            </a:p>
          </p:txBody>
        </p:sp>
      </p:grpSp>
      <p:sp>
        <p:nvSpPr>
          <p:cNvPr id="21" name="Slide Number Placeholder 20"/>
          <p:cNvSpPr>
            <a:spLocks noGrp="1"/>
          </p:cNvSpPr>
          <p:nvPr>
            <p:ph type="sldNum" sz="quarter" idx="12"/>
          </p:nvPr>
        </p:nvSpPr>
        <p:spPr/>
        <p:txBody>
          <a:bodyPr/>
          <a:lstStyle/>
          <a:p>
            <a:fld id="{8AC7B609-6235-4DF7-8376-3B4225D7EDEF}" type="slidenum">
              <a:rPr lang="en-US" smtClean="0"/>
              <a:pPr/>
              <a:t>221</a:t>
            </a:fld>
            <a:endParaRPr lang="en-US"/>
          </a:p>
        </p:txBody>
      </p:sp>
      <p:graphicFrame>
        <p:nvGraphicFramePr>
          <p:cNvPr id="6" name="Object 5">
            <a:extLst>
              <a:ext uri="{FF2B5EF4-FFF2-40B4-BE49-F238E27FC236}">
                <a16:creationId xmlns:a16="http://schemas.microsoft.com/office/drawing/2014/main" id="{B25F9DC8-B68A-6163-E256-426C23DB4713}"/>
              </a:ext>
            </a:extLst>
          </p:cNvPr>
          <p:cNvGraphicFramePr>
            <a:graphicFrameLocks noChangeAspect="1"/>
          </p:cNvGraphicFramePr>
          <p:nvPr>
            <p:extLst>
              <p:ext uri="{D42A27DB-BD31-4B8C-83A1-F6EECF244321}">
                <p14:modId xmlns:p14="http://schemas.microsoft.com/office/powerpoint/2010/main" val="1379928635"/>
              </p:ext>
            </p:extLst>
          </p:nvPr>
        </p:nvGraphicFramePr>
        <p:xfrm>
          <a:off x="2164761" y="203567"/>
          <a:ext cx="7505700" cy="1536700"/>
        </p:xfrm>
        <a:graphic>
          <a:graphicData uri="http://schemas.openxmlformats.org/presentationml/2006/ole">
            <mc:AlternateContent xmlns:mc="http://schemas.openxmlformats.org/markup-compatibility/2006">
              <mc:Choice xmlns:v="urn:schemas-microsoft-com:vml" Requires="v">
                <p:oleObj spid="_x0000_s131080" name="Equation" r:id="rId3" imgW="7505640" imgH="1536480" progId="Equation.DSMT4">
                  <p:embed/>
                </p:oleObj>
              </mc:Choice>
              <mc:Fallback>
                <p:oleObj name="Equation" r:id="rId3" imgW="7505640" imgH="1536480" progId="Equation.DSMT4">
                  <p:embed/>
                  <p:pic>
                    <p:nvPicPr>
                      <p:cNvPr id="0" name=""/>
                      <p:cNvPicPr/>
                      <p:nvPr/>
                    </p:nvPicPr>
                    <p:blipFill>
                      <a:blip r:embed="rId4"/>
                      <a:stretch>
                        <a:fillRect/>
                      </a:stretch>
                    </p:blipFill>
                    <p:spPr>
                      <a:xfrm>
                        <a:off x="2164761" y="203567"/>
                        <a:ext cx="7505700" cy="15367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ED607F6-C3B9-80A8-8B65-5A91D15F4B0A}"/>
              </a:ext>
            </a:extLst>
          </p:cNvPr>
          <p:cNvGraphicFramePr>
            <a:graphicFrameLocks noChangeAspect="1"/>
          </p:cNvGraphicFramePr>
          <p:nvPr>
            <p:extLst>
              <p:ext uri="{D42A27DB-BD31-4B8C-83A1-F6EECF244321}">
                <p14:modId xmlns:p14="http://schemas.microsoft.com/office/powerpoint/2010/main" val="3878184740"/>
              </p:ext>
            </p:extLst>
          </p:nvPr>
        </p:nvGraphicFramePr>
        <p:xfrm>
          <a:off x="3440521" y="2484107"/>
          <a:ext cx="4699000" cy="1016000"/>
        </p:xfrm>
        <a:graphic>
          <a:graphicData uri="http://schemas.openxmlformats.org/presentationml/2006/ole">
            <mc:AlternateContent xmlns:mc="http://schemas.openxmlformats.org/markup-compatibility/2006">
              <mc:Choice xmlns:v="urn:schemas-microsoft-com:vml" Requires="v">
                <p:oleObj spid="_x0000_s131081" name="Equation" r:id="rId5" imgW="4698720" imgH="1015920" progId="Equation.DSMT4">
                  <p:embed/>
                </p:oleObj>
              </mc:Choice>
              <mc:Fallback>
                <p:oleObj name="Equation" r:id="rId5" imgW="4698720" imgH="1015920" progId="Equation.DSMT4">
                  <p:embed/>
                  <p:pic>
                    <p:nvPicPr>
                      <p:cNvPr id="0" name=""/>
                      <p:cNvPicPr/>
                      <p:nvPr/>
                    </p:nvPicPr>
                    <p:blipFill>
                      <a:blip r:embed="rId6"/>
                      <a:stretch>
                        <a:fillRect/>
                      </a:stretch>
                    </p:blipFill>
                    <p:spPr>
                      <a:xfrm>
                        <a:off x="3440521" y="2484107"/>
                        <a:ext cx="4699000" cy="1016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B81C0A9-5BA0-938F-586C-39888B9DD0F3}"/>
              </a:ext>
            </a:extLst>
          </p:cNvPr>
          <p:cNvGraphicFramePr>
            <a:graphicFrameLocks noChangeAspect="1"/>
          </p:cNvGraphicFramePr>
          <p:nvPr>
            <p:extLst>
              <p:ext uri="{D42A27DB-BD31-4B8C-83A1-F6EECF244321}">
                <p14:modId xmlns:p14="http://schemas.microsoft.com/office/powerpoint/2010/main" val="926672928"/>
              </p:ext>
            </p:extLst>
          </p:nvPr>
        </p:nvGraphicFramePr>
        <p:xfrm>
          <a:off x="4127055" y="3782172"/>
          <a:ext cx="1816100" cy="482600"/>
        </p:xfrm>
        <a:graphic>
          <a:graphicData uri="http://schemas.openxmlformats.org/presentationml/2006/ole">
            <mc:AlternateContent xmlns:mc="http://schemas.openxmlformats.org/markup-compatibility/2006">
              <mc:Choice xmlns:v="urn:schemas-microsoft-com:vml" Requires="v">
                <p:oleObj spid="_x0000_s131082" name="Equation" r:id="rId7" imgW="1815840" imgH="482400" progId="Equation.DSMT4">
                  <p:embed/>
                </p:oleObj>
              </mc:Choice>
              <mc:Fallback>
                <p:oleObj name="Equation" r:id="rId7" imgW="1815840" imgH="482400" progId="Equation.DSMT4">
                  <p:embed/>
                  <p:pic>
                    <p:nvPicPr>
                      <p:cNvPr id="0" name=""/>
                      <p:cNvPicPr/>
                      <p:nvPr/>
                    </p:nvPicPr>
                    <p:blipFill>
                      <a:blip r:embed="rId8"/>
                      <a:stretch>
                        <a:fillRect/>
                      </a:stretch>
                    </p:blipFill>
                    <p:spPr>
                      <a:xfrm>
                        <a:off x="4127055" y="3782172"/>
                        <a:ext cx="1816100" cy="4826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D9F69E6-F4B3-6856-C5A0-AACFCCED0E8C}"/>
              </a:ext>
            </a:extLst>
          </p:cNvPr>
          <p:cNvGraphicFramePr>
            <a:graphicFrameLocks noChangeAspect="1"/>
          </p:cNvGraphicFramePr>
          <p:nvPr>
            <p:extLst>
              <p:ext uri="{D42A27DB-BD31-4B8C-83A1-F6EECF244321}">
                <p14:modId xmlns:p14="http://schemas.microsoft.com/office/powerpoint/2010/main" val="1975103573"/>
              </p:ext>
            </p:extLst>
          </p:nvPr>
        </p:nvGraphicFramePr>
        <p:xfrm>
          <a:off x="9192303" y="3693413"/>
          <a:ext cx="1765300" cy="723900"/>
        </p:xfrm>
        <a:graphic>
          <a:graphicData uri="http://schemas.openxmlformats.org/presentationml/2006/ole">
            <mc:AlternateContent xmlns:mc="http://schemas.openxmlformats.org/markup-compatibility/2006">
              <mc:Choice xmlns:v="urn:schemas-microsoft-com:vml" Requires="v">
                <p:oleObj spid="_x0000_s131083" name="Equation" r:id="rId9" imgW="1765080" imgH="723600" progId="Equation.DSMT4">
                  <p:embed/>
                </p:oleObj>
              </mc:Choice>
              <mc:Fallback>
                <p:oleObj name="Equation" r:id="rId9" imgW="1765080" imgH="723600" progId="Equation.DSMT4">
                  <p:embed/>
                  <p:pic>
                    <p:nvPicPr>
                      <p:cNvPr id="0" name=""/>
                      <p:cNvPicPr/>
                      <p:nvPr/>
                    </p:nvPicPr>
                    <p:blipFill>
                      <a:blip r:embed="rId10"/>
                      <a:stretch>
                        <a:fillRect/>
                      </a:stretch>
                    </p:blipFill>
                    <p:spPr>
                      <a:xfrm>
                        <a:off x="9192303" y="3693413"/>
                        <a:ext cx="1765300" cy="7239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0A64774-7FC0-1548-FCA3-4FC30F22CC53}"/>
              </a:ext>
            </a:extLst>
          </p:cNvPr>
          <p:cNvGraphicFramePr>
            <a:graphicFrameLocks noChangeAspect="1"/>
          </p:cNvGraphicFramePr>
          <p:nvPr>
            <p:extLst>
              <p:ext uri="{D42A27DB-BD31-4B8C-83A1-F6EECF244321}">
                <p14:modId xmlns:p14="http://schemas.microsoft.com/office/powerpoint/2010/main" val="390180612"/>
              </p:ext>
            </p:extLst>
          </p:nvPr>
        </p:nvGraphicFramePr>
        <p:xfrm>
          <a:off x="3925040" y="4657285"/>
          <a:ext cx="4559300" cy="965200"/>
        </p:xfrm>
        <a:graphic>
          <a:graphicData uri="http://schemas.openxmlformats.org/presentationml/2006/ole">
            <mc:AlternateContent xmlns:mc="http://schemas.openxmlformats.org/markup-compatibility/2006">
              <mc:Choice xmlns:v="urn:schemas-microsoft-com:vml" Requires="v">
                <p:oleObj spid="_x0000_s131084" name="Equation" r:id="rId11" imgW="4559040" imgH="965160" progId="Equation.DSMT4">
                  <p:embed/>
                </p:oleObj>
              </mc:Choice>
              <mc:Fallback>
                <p:oleObj name="Equation" r:id="rId11" imgW="4559040" imgH="965160" progId="Equation.DSMT4">
                  <p:embed/>
                  <p:pic>
                    <p:nvPicPr>
                      <p:cNvPr id="0" name=""/>
                      <p:cNvPicPr/>
                      <p:nvPr/>
                    </p:nvPicPr>
                    <p:blipFill>
                      <a:blip r:embed="rId12"/>
                      <a:stretch>
                        <a:fillRect/>
                      </a:stretch>
                    </p:blipFill>
                    <p:spPr>
                      <a:xfrm>
                        <a:off x="3925040" y="4657285"/>
                        <a:ext cx="4559300" cy="9652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486060F-FA09-70F9-FF0A-0202B18E64DC}"/>
              </a:ext>
            </a:extLst>
          </p:cNvPr>
          <p:cNvGraphicFramePr>
            <a:graphicFrameLocks noChangeAspect="1"/>
          </p:cNvGraphicFramePr>
          <p:nvPr>
            <p:extLst>
              <p:ext uri="{D42A27DB-BD31-4B8C-83A1-F6EECF244321}">
                <p14:modId xmlns:p14="http://schemas.microsoft.com/office/powerpoint/2010/main" val="2518687505"/>
              </p:ext>
            </p:extLst>
          </p:nvPr>
        </p:nvGraphicFramePr>
        <p:xfrm>
          <a:off x="4101360" y="5858469"/>
          <a:ext cx="1739900" cy="838200"/>
        </p:xfrm>
        <a:graphic>
          <a:graphicData uri="http://schemas.openxmlformats.org/presentationml/2006/ole">
            <mc:AlternateContent xmlns:mc="http://schemas.openxmlformats.org/markup-compatibility/2006">
              <mc:Choice xmlns:v="urn:schemas-microsoft-com:vml" Requires="v">
                <p:oleObj spid="_x0000_s131085" name="Equation" r:id="rId13" imgW="1739880" imgH="838080" progId="Equation.DSMT4">
                  <p:embed/>
                </p:oleObj>
              </mc:Choice>
              <mc:Fallback>
                <p:oleObj name="Equation" r:id="rId13" imgW="1739880" imgH="838080" progId="Equation.DSMT4">
                  <p:embed/>
                  <p:pic>
                    <p:nvPicPr>
                      <p:cNvPr id="0" name=""/>
                      <p:cNvPicPr/>
                      <p:nvPr/>
                    </p:nvPicPr>
                    <p:blipFill>
                      <a:blip r:embed="rId14"/>
                      <a:stretch>
                        <a:fillRect/>
                      </a:stretch>
                    </p:blipFill>
                    <p:spPr>
                      <a:xfrm>
                        <a:off x="4101360" y="5858469"/>
                        <a:ext cx="1739900" cy="838200"/>
                      </a:xfrm>
                      <a:prstGeom prst="rect">
                        <a:avLst/>
                      </a:prstGeom>
                    </p:spPr>
                  </p:pic>
                </p:oleObj>
              </mc:Fallback>
            </mc:AlternateContent>
          </a:graphicData>
        </a:graphic>
      </p:graphicFrame>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p:cNvGrpSpPr/>
          <p:nvPr/>
        </p:nvGrpSpPr>
        <p:grpSpPr>
          <a:xfrm>
            <a:off x="662168" y="1187669"/>
            <a:ext cx="11025352" cy="4298731"/>
            <a:chOff x="0" y="838200"/>
            <a:chExt cx="9144000" cy="4419600"/>
          </a:xfrm>
        </p:grpSpPr>
        <p:grpSp>
          <p:nvGrpSpPr>
            <p:cNvPr id="7" name="Group 6"/>
            <p:cNvGrpSpPr/>
            <p:nvPr/>
          </p:nvGrpSpPr>
          <p:grpSpPr>
            <a:xfrm>
              <a:off x="0" y="1371600"/>
              <a:ext cx="9144000" cy="3886200"/>
              <a:chOff x="0" y="685800"/>
              <a:chExt cx="9144000" cy="3886200"/>
            </a:xfrm>
          </p:grpSpPr>
          <p:pic>
            <p:nvPicPr>
              <p:cNvPr id="2" name="Picture 1" descr="Beschreibung: E:\Dissertation\Ali\figures\chapter 1\1.14. gradiant   lens.jpg"/>
              <p:cNvPicPr/>
              <p:nvPr/>
            </p:nvPicPr>
            <p:blipFill>
              <a:blip r:embed="rId2" cstate="print"/>
              <a:srcRect/>
              <a:stretch>
                <a:fillRect/>
              </a:stretch>
            </p:blipFill>
            <p:spPr bwMode="auto">
              <a:xfrm>
                <a:off x="0" y="685800"/>
                <a:ext cx="9144000" cy="3886200"/>
              </a:xfrm>
              <a:prstGeom prst="rect">
                <a:avLst/>
              </a:prstGeom>
              <a:noFill/>
              <a:ln w="9525">
                <a:noFill/>
                <a:miter lim="800000"/>
                <a:headEnd/>
                <a:tailEnd/>
              </a:ln>
            </p:spPr>
          </p:pic>
          <p:sp>
            <p:nvSpPr>
              <p:cNvPr id="3" name="TextBox 2"/>
              <p:cNvSpPr txBox="1"/>
              <p:nvPr/>
            </p:nvSpPr>
            <p:spPr>
              <a:xfrm>
                <a:off x="6248400" y="1905000"/>
                <a:ext cx="1752600" cy="400110"/>
              </a:xfrm>
              <a:prstGeom prst="rect">
                <a:avLst/>
              </a:prstGeom>
              <a:noFill/>
            </p:spPr>
            <p:txBody>
              <a:bodyPr wrap="square" rtlCol="0">
                <a:spAutoFit/>
              </a:bodyPr>
              <a:lstStyle/>
              <a:p>
                <a:r>
                  <a:rPr lang="en-US" sz="2000" dirty="0">
                    <a:solidFill>
                      <a:srgbClr val="00B050"/>
                    </a:solidFill>
                    <a:latin typeface="Times New Roman" pitchFamily="18" charset="0"/>
                    <a:cs typeface="Times New Roman" pitchFamily="18" charset="0"/>
                  </a:rPr>
                  <a:t>Self  focusing</a:t>
                </a:r>
              </a:p>
            </p:txBody>
          </p:sp>
          <p:sp>
            <p:nvSpPr>
              <p:cNvPr id="4" name="TextBox 3"/>
              <p:cNvSpPr txBox="1"/>
              <p:nvPr/>
            </p:nvSpPr>
            <p:spPr>
              <a:xfrm>
                <a:off x="3769425" y="2362200"/>
                <a:ext cx="1929855" cy="400110"/>
              </a:xfrm>
              <a:prstGeom prst="rect">
                <a:avLst/>
              </a:prstGeom>
              <a:noFill/>
            </p:spPr>
            <p:txBody>
              <a:bodyPr wrap="none" rtlCol="0">
                <a:spAutoFit/>
              </a:bodyPr>
              <a:lstStyle/>
              <a:p>
                <a:r>
                  <a:rPr lang="en-US" sz="2000" dirty="0">
                    <a:latin typeface="Times New Roman" pitchFamily="18" charset="0"/>
                    <a:cs typeface="Times New Roman" pitchFamily="18" charset="0"/>
                  </a:rPr>
                  <a:t>Higher refractive index</a:t>
                </a:r>
              </a:p>
            </p:txBody>
          </p:sp>
          <p:sp>
            <p:nvSpPr>
              <p:cNvPr id="6" name="Rectangle 5"/>
              <p:cNvSpPr/>
              <p:nvPr/>
            </p:nvSpPr>
            <p:spPr>
              <a:xfrm>
                <a:off x="3803500" y="3486090"/>
                <a:ext cx="1833675" cy="400110"/>
              </a:xfrm>
              <a:prstGeom prst="rect">
                <a:avLst/>
              </a:prstGeom>
            </p:spPr>
            <p:txBody>
              <a:bodyPr wrap="none">
                <a:spAutoFit/>
              </a:bodyPr>
              <a:lstStyle/>
              <a:p>
                <a:r>
                  <a:rPr lang="en-US" sz="2000" dirty="0">
                    <a:latin typeface="Times New Roman" pitchFamily="18" charset="0"/>
                    <a:cs typeface="Times New Roman" pitchFamily="18" charset="0"/>
                  </a:rPr>
                  <a:t>lower refractive index</a:t>
                </a:r>
              </a:p>
            </p:txBody>
          </p:sp>
        </p:grpSp>
        <p:sp>
          <p:nvSpPr>
            <p:cNvPr id="8" name="Rectangle 7"/>
            <p:cNvSpPr/>
            <p:nvPr/>
          </p:nvSpPr>
          <p:spPr>
            <a:xfrm>
              <a:off x="3581400" y="838200"/>
              <a:ext cx="2331407" cy="523220"/>
            </a:xfrm>
            <a:prstGeom prst="rect">
              <a:avLst/>
            </a:prstGeom>
          </p:spPr>
          <p:txBody>
            <a:bodyPr wrap="none">
              <a:spAutoFit/>
            </a:bodyPr>
            <a:lstStyle/>
            <a:p>
              <a:r>
                <a:rPr lang="en-US" sz="2800" dirty="0">
                  <a:solidFill>
                    <a:srgbClr val="C00000"/>
                  </a:solidFill>
                  <a:latin typeface="Times New Roman" pitchFamily="18" charset="0"/>
                  <a:cs typeface="Times New Roman" pitchFamily="18" charset="0"/>
                </a:rPr>
                <a:t>Self focusing: n</a:t>
              </a:r>
              <a:r>
                <a:rPr lang="en-US" sz="2800" baseline="-25000" dirty="0">
                  <a:solidFill>
                    <a:srgbClr val="C00000"/>
                  </a:solidFill>
                  <a:latin typeface="Times New Roman" pitchFamily="18" charset="0"/>
                  <a:cs typeface="Times New Roman" pitchFamily="18" charset="0"/>
                </a:rPr>
                <a:t>2 </a:t>
              </a:r>
              <a:r>
                <a:rPr lang="en-US" sz="2800" dirty="0">
                  <a:solidFill>
                    <a:srgbClr val="C00000"/>
                  </a:solidFill>
                  <a:latin typeface="Times New Roman" pitchFamily="18" charset="0"/>
                  <a:cs typeface="Times New Roman" pitchFamily="18" charset="0"/>
                </a:rPr>
                <a:t>&gt; 0</a:t>
              </a:r>
            </a:p>
          </p:txBody>
        </p:sp>
      </p:grpSp>
      <p:sp>
        <p:nvSpPr>
          <p:cNvPr id="9" name="Slide Number Placeholder 8"/>
          <p:cNvSpPr>
            <a:spLocks noGrp="1"/>
          </p:cNvSpPr>
          <p:nvPr>
            <p:ph type="sldNum" sz="quarter" idx="12"/>
          </p:nvPr>
        </p:nvSpPr>
        <p:spPr/>
        <p:txBody>
          <a:bodyPr/>
          <a:lstStyle/>
          <a:p>
            <a:fld id="{8AC7B609-6235-4DF7-8376-3B4225D7EDEF}" type="slidenum">
              <a:rPr lang="en-US" smtClean="0"/>
              <a:pPr/>
              <a:t>222</a:t>
            </a:fld>
            <a:endParaRPr lang="en-US"/>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 name="Object 133"/>
          <p:cNvGraphicFramePr>
            <a:graphicFrameLocks noChangeAspect="1"/>
          </p:cNvGraphicFramePr>
          <p:nvPr>
            <p:extLst>
              <p:ext uri="{D42A27DB-BD31-4B8C-83A1-F6EECF244321}">
                <p14:modId xmlns:p14="http://schemas.microsoft.com/office/powerpoint/2010/main" val="3150662039"/>
              </p:ext>
            </p:extLst>
          </p:nvPr>
        </p:nvGraphicFramePr>
        <p:xfrm>
          <a:off x="422275" y="5911850"/>
          <a:ext cx="4810125" cy="736600"/>
        </p:xfrm>
        <a:graphic>
          <a:graphicData uri="http://schemas.openxmlformats.org/presentationml/2006/ole">
            <mc:AlternateContent xmlns:mc="http://schemas.openxmlformats.org/markup-compatibility/2006">
              <mc:Choice xmlns:v="urn:schemas-microsoft-com:vml" Requires="v">
                <p:oleObj spid="_x0000_s132099" name="Equation" r:id="rId3" imgW="3606480" imgH="736560" progId="Equation.DSMT4">
                  <p:embed/>
                </p:oleObj>
              </mc:Choice>
              <mc:Fallback>
                <p:oleObj name="Equation" r:id="rId3" imgW="3606480" imgH="736560" progId="Equation.DSMT4">
                  <p:embed/>
                  <p:pic>
                    <p:nvPicPr>
                      <p:cNvPr id="134" name="Object 1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5911850"/>
                        <a:ext cx="4810125"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 name="Rectangle 132"/>
          <p:cNvSpPr/>
          <p:nvPr/>
        </p:nvSpPr>
        <p:spPr>
          <a:xfrm>
            <a:off x="4165601" y="304800"/>
            <a:ext cx="3108543" cy="523220"/>
          </a:xfrm>
          <a:prstGeom prst="rect">
            <a:avLst/>
          </a:prstGeom>
        </p:spPr>
        <p:txBody>
          <a:bodyPr wrap="none">
            <a:spAutoFit/>
          </a:bodyPr>
          <a:lstStyle/>
          <a:p>
            <a:r>
              <a:rPr lang="en-US" sz="2800" dirty="0">
                <a:solidFill>
                  <a:srgbClr val="C00000"/>
                </a:solidFill>
                <a:latin typeface="Times New Roman" pitchFamily="18" charset="0"/>
                <a:cs typeface="Times New Roman" pitchFamily="18" charset="0"/>
              </a:rPr>
              <a:t>Self focusing: n</a:t>
            </a:r>
            <a:r>
              <a:rPr lang="en-US" sz="2800" baseline="-25000" dirty="0">
                <a:solidFill>
                  <a:srgbClr val="C00000"/>
                </a:solidFill>
                <a:latin typeface="Times New Roman" pitchFamily="18" charset="0"/>
                <a:cs typeface="Times New Roman" pitchFamily="18" charset="0"/>
              </a:rPr>
              <a:t>2 </a:t>
            </a:r>
            <a:r>
              <a:rPr lang="en-US" sz="2800" dirty="0">
                <a:solidFill>
                  <a:srgbClr val="C00000"/>
                </a:solidFill>
                <a:latin typeface="Times New Roman" pitchFamily="18" charset="0"/>
                <a:cs typeface="Times New Roman" pitchFamily="18" charset="0"/>
              </a:rPr>
              <a:t>&gt; 0</a:t>
            </a:r>
          </a:p>
        </p:txBody>
      </p:sp>
      <p:sp>
        <p:nvSpPr>
          <p:cNvPr id="2055" name="Rectangle 86"/>
          <p:cNvSpPr>
            <a:spLocks noChangeArrowheads="1"/>
          </p:cNvSpPr>
          <p:nvPr/>
        </p:nvSpPr>
        <p:spPr bwMode="auto">
          <a:xfrm>
            <a:off x="4881755" y="1368760"/>
            <a:ext cx="6798733" cy="3835400"/>
          </a:xfrm>
          <a:prstGeom prst="rect">
            <a:avLst/>
          </a:prstGeom>
          <a:solidFill>
            <a:schemeClr val="tx2">
              <a:lumMod val="40000"/>
              <a:lumOff val="60000"/>
            </a:schemeClr>
          </a:solidFill>
          <a:ln w="12700">
            <a:noFill/>
            <a:miter lim="800000"/>
            <a:headEnd/>
            <a:tailEnd/>
          </a:ln>
        </p:spPr>
        <p:txBody>
          <a:bodyPr wrap="none" anchor="ctr"/>
          <a:lstStyle/>
          <a:p>
            <a:endParaRPr lang="en-US">
              <a:latin typeface="Calibri" pitchFamily="34" charset="0"/>
            </a:endParaRPr>
          </a:p>
        </p:txBody>
      </p:sp>
      <p:grpSp>
        <p:nvGrpSpPr>
          <p:cNvPr id="3" name="Group 42"/>
          <p:cNvGrpSpPr>
            <a:grpSpLocks/>
          </p:cNvGrpSpPr>
          <p:nvPr/>
        </p:nvGrpSpPr>
        <p:grpSpPr bwMode="auto">
          <a:xfrm>
            <a:off x="2923620" y="1802530"/>
            <a:ext cx="1574800" cy="3024188"/>
            <a:chOff x="888" y="1248"/>
            <a:chExt cx="744" cy="1905"/>
          </a:xfrm>
        </p:grpSpPr>
        <p:sp>
          <p:nvSpPr>
            <p:cNvPr id="2104" name="Line 43"/>
            <p:cNvSpPr>
              <a:spLocks noChangeShapeType="1"/>
            </p:cNvSpPr>
            <p:nvPr/>
          </p:nvSpPr>
          <p:spPr bwMode="auto">
            <a:xfrm>
              <a:off x="888" y="1248"/>
              <a:ext cx="1"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5" name="Line 44"/>
            <p:cNvSpPr>
              <a:spLocks noChangeShapeType="1"/>
            </p:cNvSpPr>
            <p:nvPr/>
          </p:nvSpPr>
          <p:spPr bwMode="auto">
            <a:xfrm>
              <a:off x="889" y="1297"/>
              <a:ext cx="3"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6" name="Line 45"/>
            <p:cNvSpPr>
              <a:spLocks noChangeShapeType="1"/>
            </p:cNvSpPr>
            <p:nvPr/>
          </p:nvSpPr>
          <p:spPr bwMode="auto">
            <a:xfrm>
              <a:off x="892" y="1345"/>
              <a:ext cx="4"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7" name="Line 46"/>
            <p:cNvSpPr>
              <a:spLocks noChangeShapeType="1"/>
            </p:cNvSpPr>
            <p:nvPr/>
          </p:nvSpPr>
          <p:spPr bwMode="auto">
            <a:xfrm>
              <a:off x="896" y="1395"/>
              <a:ext cx="5"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8" name="Line 47"/>
            <p:cNvSpPr>
              <a:spLocks noChangeShapeType="1"/>
            </p:cNvSpPr>
            <p:nvPr/>
          </p:nvSpPr>
          <p:spPr bwMode="auto">
            <a:xfrm>
              <a:off x="901" y="1444"/>
              <a:ext cx="9"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9" name="Line 48"/>
            <p:cNvSpPr>
              <a:spLocks noChangeShapeType="1"/>
            </p:cNvSpPr>
            <p:nvPr/>
          </p:nvSpPr>
          <p:spPr bwMode="auto">
            <a:xfrm>
              <a:off x="910" y="1492"/>
              <a:ext cx="14"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0" name="Line 49"/>
            <p:cNvSpPr>
              <a:spLocks noChangeShapeType="1"/>
            </p:cNvSpPr>
            <p:nvPr/>
          </p:nvSpPr>
          <p:spPr bwMode="auto">
            <a:xfrm>
              <a:off x="924" y="1541"/>
              <a:ext cx="20"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1" name="Line 50"/>
            <p:cNvSpPr>
              <a:spLocks noChangeShapeType="1"/>
            </p:cNvSpPr>
            <p:nvPr/>
          </p:nvSpPr>
          <p:spPr bwMode="auto">
            <a:xfrm>
              <a:off x="944" y="1589"/>
              <a:ext cx="28"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2" name="Line 51"/>
            <p:cNvSpPr>
              <a:spLocks noChangeShapeType="1"/>
            </p:cNvSpPr>
            <p:nvPr/>
          </p:nvSpPr>
          <p:spPr bwMode="auto">
            <a:xfrm>
              <a:off x="972" y="1639"/>
              <a:ext cx="37"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3" name="Line 52"/>
            <p:cNvSpPr>
              <a:spLocks noChangeShapeType="1"/>
            </p:cNvSpPr>
            <p:nvPr/>
          </p:nvSpPr>
          <p:spPr bwMode="auto">
            <a:xfrm>
              <a:off x="1009" y="1687"/>
              <a:ext cx="47" cy="50"/>
            </a:xfrm>
            <a:prstGeom prst="line">
              <a:avLst/>
            </a:prstGeom>
            <a:noFill/>
            <a:ln w="38100">
              <a:solidFill>
                <a:srgbClr val="FF0000"/>
              </a:solidFill>
              <a:round/>
              <a:headEnd type="none" w="sm" len="sm"/>
              <a:tailEnd type="none" w="sm" len="sm"/>
            </a:ln>
          </p:spPr>
          <p:txBody>
            <a:bodyPr wrap="none" anchor="ctr"/>
            <a:lstStyle/>
            <a:p>
              <a:endParaRPr lang="en-US">
                <a:ln w="38100">
                  <a:solidFill>
                    <a:schemeClr val="tx1"/>
                  </a:solidFill>
                </a:ln>
              </a:endParaRPr>
            </a:p>
          </p:txBody>
        </p:sp>
        <p:sp>
          <p:nvSpPr>
            <p:cNvPr id="2114" name="Line 53"/>
            <p:cNvSpPr>
              <a:spLocks noChangeShapeType="1"/>
            </p:cNvSpPr>
            <p:nvPr/>
          </p:nvSpPr>
          <p:spPr bwMode="auto">
            <a:xfrm>
              <a:off x="1056" y="1737"/>
              <a:ext cx="59"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5" name="Line 54"/>
            <p:cNvSpPr>
              <a:spLocks noChangeShapeType="1"/>
            </p:cNvSpPr>
            <p:nvPr/>
          </p:nvSpPr>
          <p:spPr bwMode="auto">
            <a:xfrm>
              <a:off x="1115" y="1786"/>
              <a:ext cx="68"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6" name="Line 55"/>
            <p:cNvSpPr>
              <a:spLocks noChangeShapeType="1"/>
            </p:cNvSpPr>
            <p:nvPr/>
          </p:nvSpPr>
          <p:spPr bwMode="auto">
            <a:xfrm>
              <a:off x="1183" y="1835"/>
              <a:ext cx="77"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7" name="Line 56"/>
            <p:cNvSpPr>
              <a:spLocks noChangeShapeType="1"/>
            </p:cNvSpPr>
            <p:nvPr/>
          </p:nvSpPr>
          <p:spPr bwMode="auto">
            <a:xfrm>
              <a:off x="1260" y="1883"/>
              <a:ext cx="82"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8" name="Line 57"/>
            <p:cNvSpPr>
              <a:spLocks noChangeShapeType="1"/>
            </p:cNvSpPr>
            <p:nvPr/>
          </p:nvSpPr>
          <p:spPr bwMode="auto">
            <a:xfrm>
              <a:off x="1342" y="1932"/>
              <a:ext cx="81"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19" name="Line 58"/>
            <p:cNvSpPr>
              <a:spLocks noChangeShapeType="1"/>
            </p:cNvSpPr>
            <p:nvPr/>
          </p:nvSpPr>
          <p:spPr bwMode="auto">
            <a:xfrm>
              <a:off x="1423" y="1980"/>
              <a:ext cx="76"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0" name="Line 59"/>
            <p:cNvSpPr>
              <a:spLocks noChangeShapeType="1"/>
            </p:cNvSpPr>
            <p:nvPr/>
          </p:nvSpPr>
          <p:spPr bwMode="auto">
            <a:xfrm>
              <a:off x="1499" y="2030"/>
              <a:ext cx="63"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1" name="Line 60"/>
            <p:cNvSpPr>
              <a:spLocks noChangeShapeType="1"/>
            </p:cNvSpPr>
            <p:nvPr/>
          </p:nvSpPr>
          <p:spPr bwMode="auto">
            <a:xfrm>
              <a:off x="1562" y="2079"/>
              <a:ext cx="46"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2" name="Line 61"/>
            <p:cNvSpPr>
              <a:spLocks noChangeShapeType="1"/>
            </p:cNvSpPr>
            <p:nvPr/>
          </p:nvSpPr>
          <p:spPr bwMode="auto">
            <a:xfrm>
              <a:off x="1608" y="2127"/>
              <a:ext cx="24"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3" name="Line 62"/>
            <p:cNvSpPr>
              <a:spLocks noChangeShapeType="1"/>
            </p:cNvSpPr>
            <p:nvPr/>
          </p:nvSpPr>
          <p:spPr bwMode="auto">
            <a:xfrm>
              <a:off x="1632" y="2176"/>
              <a:ext cx="0"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4" name="Line 63"/>
            <p:cNvSpPr>
              <a:spLocks noChangeShapeType="1"/>
            </p:cNvSpPr>
            <p:nvPr/>
          </p:nvSpPr>
          <p:spPr bwMode="auto">
            <a:xfrm flipH="1">
              <a:off x="1608" y="2226"/>
              <a:ext cx="24"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5" name="Line 64"/>
            <p:cNvSpPr>
              <a:spLocks noChangeShapeType="1"/>
            </p:cNvSpPr>
            <p:nvPr/>
          </p:nvSpPr>
          <p:spPr bwMode="auto">
            <a:xfrm flipH="1">
              <a:off x="1562" y="2274"/>
              <a:ext cx="46"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6" name="Line 65"/>
            <p:cNvSpPr>
              <a:spLocks noChangeShapeType="1"/>
            </p:cNvSpPr>
            <p:nvPr/>
          </p:nvSpPr>
          <p:spPr bwMode="auto">
            <a:xfrm flipH="1">
              <a:off x="1499" y="2322"/>
              <a:ext cx="63"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7" name="Line 66"/>
            <p:cNvSpPr>
              <a:spLocks noChangeShapeType="1"/>
            </p:cNvSpPr>
            <p:nvPr/>
          </p:nvSpPr>
          <p:spPr bwMode="auto">
            <a:xfrm flipH="1">
              <a:off x="1423" y="2372"/>
              <a:ext cx="76"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8" name="Line 67"/>
            <p:cNvSpPr>
              <a:spLocks noChangeShapeType="1"/>
            </p:cNvSpPr>
            <p:nvPr/>
          </p:nvSpPr>
          <p:spPr bwMode="auto">
            <a:xfrm flipH="1">
              <a:off x="1342" y="2421"/>
              <a:ext cx="81"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29" name="Line 68"/>
            <p:cNvSpPr>
              <a:spLocks noChangeShapeType="1"/>
            </p:cNvSpPr>
            <p:nvPr/>
          </p:nvSpPr>
          <p:spPr bwMode="auto">
            <a:xfrm flipH="1">
              <a:off x="1260" y="2469"/>
              <a:ext cx="82"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0" name="Line 69"/>
            <p:cNvSpPr>
              <a:spLocks noChangeShapeType="1"/>
            </p:cNvSpPr>
            <p:nvPr/>
          </p:nvSpPr>
          <p:spPr bwMode="auto">
            <a:xfrm flipH="1">
              <a:off x="1183" y="2518"/>
              <a:ext cx="77"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1" name="Line 70"/>
            <p:cNvSpPr>
              <a:spLocks noChangeShapeType="1"/>
            </p:cNvSpPr>
            <p:nvPr/>
          </p:nvSpPr>
          <p:spPr bwMode="auto">
            <a:xfrm flipH="1">
              <a:off x="1115" y="2567"/>
              <a:ext cx="68"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2" name="Line 71"/>
            <p:cNvSpPr>
              <a:spLocks noChangeShapeType="1"/>
            </p:cNvSpPr>
            <p:nvPr/>
          </p:nvSpPr>
          <p:spPr bwMode="auto">
            <a:xfrm flipH="1">
              <a:off x="1056" y="2616"/>
              <a:ext cx="59"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3" name="Line 72"/>
            <p:cNvSpPr>
              <a:spLocks noChangeShapeType="1"/>
            </p:cNvSpPr>
            <p:nvPr/>
          </p:nvSpPr>
          <p:spPr bwMode="auto">
            <a:xfrm flipH="1">
              <a:off x="1009" y="2665"/>
              <a:ext cx="47"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4" name="Line 73"/>
            <p:cNvSpPr>
              <a:spLocks noChangeShapeType="1"/>
            </p:cNvSpPr>
            <p:nvPr/>
          </p:nvSpPr>
          <p:spPr bwMode="auto">
            <a:xfrm flipH="1">
              <a:off x="972" y="2714"/>
              <a:ext cx="37"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5" name="Line 74"/>
            <p:cNvSpPr>
              <a:spLocks noChangeShapeType="1"/>
            </p:cNvSpPr>
            <p:nvPr/>
          </p:nvSpPr>
          <p:spPr bwMode="auto">
            <a:xfrm flipH="1">
              <a:off x="944" y="2762"/>
              <a:ext cx="28"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6" name="Line 75"/>
            <p:cNvSpPr>
              <a:spLocks noChangeShapeType="1"/>
            </p:cNvSpPr>
            <p:nvPr/>
          </p:nvSpPr>
          <p:spPr bwMode="auto">
            <a:xfrm flipH="1">
              <a:off x="924" y="2812"/>
              <a:ext cx="20"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7" name="Line 76"/>
            <p:cNvSpPr>
              <a:spLocks noChangeShapeType="1"/>
            </p:cNvSpPr>
            <p:nvPr/>
          </p:nvSpPr>
          <p:spPr bwMode="auto">
            <a:xfrm flipH="1">
              <a:off x="910" y="2861"/>
              <a:ext cx="14"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8" name="Line 77"/>
            <p:cNvSpPr>
              <a:spLocks noChangeShapeType="1"/>
            </p:cNvSpPr>
            <p:nvPr/>
          </p:nvSpPr>
          <p:spPr bwMode="auto">
            <a:xfrm flipH="1">
              <a:off x="901" y="2909"/>
              <a:ext cx="9"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39" name="Line 78"/>
            <p:cNvSpPr>
              <a:spLocks noChangeShapeType="1"/>
            </p:cNvSpPr>
            <p:nvPr/>
          </p:nvSpPr>
          <p:spPr bwMode="auto">
            <a:xfrm flipH="1">
              <a:off x="896" y="2957"/>
              <a:ext cx="5" cy="5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40" name="Line 79"/>
            <p:cNvSpPr>
              <a:spLocks noChangeShapeType="1"/>
            </p:cNvSpPr>
            <p:nvPr/>
          </p:nvSpPr>
          <p:spPr bwMode="auto">
            <a:xfrm flipH="1">
              <a:off x="892" y="3007"/>
              <a:ext cx="4" cy="4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41" name="Line 80"/>
            <p:cNvSpPr>
              <a:spLocks noChangeShapeType="1"/>
            </p:cNvSpPr>
            <p:nvPr/>
          </p:nvSpPr>
          <p:spPr bwMode="auto">
            <a:xfrm flipH="1">
              <a:off x="889" y="3056"/>
              <a:ext cx="3" cy="4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42" name="Line 81"/>
            <p:cNvSpPr>
              <a:spLocks noChangeShapeType="1"/>
            </p:cNvSpPr>
            <p:nvPr/>
          </p:nvSpPr>
          <p:spPr bwMode="auto">
            <a:xfrm flipH="1">
              <a:off x="888" y="3104"/>
              <a:ext cx="1" cy="49"/>
            </a:xfrm>
            <a:prstGeom prst="line">
              <a:avLst/>
            </a:prstGeom>
            <a:noFill/>
            <a:ln w="38100">
              <a:solidFill>
                <a:srgbClr val="FF0000"/>
              </a:solidFill>
              <a:round/>
              <a:headEnd type="none" w="sm" len="sm"/>
              <a:tailEnd type="none" w="sm" len="sm"/>
            </a:ln>
          </p:spPr>
          <p:txBody>
            <a:bodyPr wrap="none" anchor="ctr"/>
            <a:lstStyle/>
            <a:p>
              <a:endParaRPr lang="en-US"/>
            </a:p>
          </p:txBody>
        </p:sp>
      </p:grpSp>
      <p:sp>
        <p:nvSpPr>
          <p:cNvPr id="2102" name="Rectangle 84"/>
          <p:cNvSpPr>
            <a:spLocks noChangeArrowheads="1"/>
          </p:cNvSpPr>
          <p:nvPr/>
        </p:nvSpPr>
        <p:spPr bwMode="auto">
          <a:xfrm>
            <a:off x="8460820" y="4698131"/>
            <a:ext cx="2414122" cy="462307"/>
          </a:xfrm>
          <a:prstGeom prst="rect">
            <a:avLst/>
          </a:prstGeom>
          <a:noFill/>
          <a:ln w="9525">
            <a:noFill/>
            <a:miter lim="800000"/>
            <a:headEnd/>
            <a:tailEnd/>
          </a:ln>
        </p:spPr>
        <p:txBody>
          <a:bodyPr wrap="none" lIns="92075" tIns="46038" rIns="92075" bIns="46038">
            <a:spAutoFit/>
          </a:bodyPr>
          <a:lstStyle/>
          <a:p>
            <a:r>
              <a:rPr lang="en-US" sz="2400" dirty="0">
                <a:latin typeface="Times New Roman" pitchFamily="18" charset="0"/>
                <a:cs typeface="Times New Roman" pitchFamily="18" charset="0"/>
              </a:rPr>
              <a:t>Nonlinear Sample</a:t>
            </a:r>
          </a:p>
        </p:txBody>
      </p:sp>
      <p:grpSp>
        <p:nvGrpSpPr>
          <p:cNvPr id="139" name="Group 138"/>
          <p:cNvGrpSpPr/>
          <p:nvPr/>
        </p:nvGrpSpPr>
        <p:grpSpPr>
          <a:xfrm>
            <a:off x="4528887" y="2231756"/>
            <a:ext cx="2863805" cy="2154264"/>
            <a:chOff x="4528887" y="2031130"/>
            <a:chExt cx="2407933" cy="2566996"/>
          </a:xfrm>
        </p:grpSpPr>
        <p:grpSp>
          <p:nvGrpSpPr>
            <p:cNvPr id="2" name="Group 2"/>
            <p:cNvGrpSpPr>
              <a:grpSpLocks/>
            </p:cNvGrpSpPr>
            <p:nvPr/>
          </p:nvGrpSpPr>
          <p:grpSpPr bwMode="auto">
            <a:xfrm>
              <a:off x="5006420" y="2031130"/>
              <a:ext cx="1930400" cy="2566996"/>
              <a:chOff x="2591" y="1272"/>
              <a:chExt cx="444" cy="1905"/>
            </a:xfrm>
          </p:grpSpPr>
          <p:sp>
            <p:nvSpPr>
              <p:cNvPr id="2143" name="Line 3"/>
              <p:cNvSpPr>
                <a:spLocks noChangeShapeType="1"/>
              </p:cNvSpPr>
              <p:nvPr/>
            </p:nvSpPr>
            <p:spPr bwMode="auto">
              <a:xfrm>
                <a:off x="2591" y="1272"/>
                <a:ext cx="1"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4" name="Line 4"/>
              <p:cNvSpPr>
                <a:spLocks noChangeShapeType="1"/>
              </p:cNvSpPr>
              <p:nvPr/>
            </p:nvSpPr>
            <p:spPr bwMode="auto">
              <a:xfrm>
                <a:off x="2592" y="1321"/>
                <a:ext cx="1"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5" name="Line 5"/>
              <p:cNvSpPr>
                <a:spLocks noChangeShapeType="1"/>
              </p:cNvSpPr>
              <p:nvPr/>
            </p:nvSpPr>
            <p:spPr bwMode="auto">
              <a:xfrm>
                <a:off x="2593" y="1369"/>
                <a:ext cx="3"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6" name="Line 6"/>
              <p:cNvSpPr>
                <a:spLocks noChangeShapeType="1"/>
              </p:cNvSpPr>
              <p:nvPr/>
            </p:nvSpPr>
            <p:spPr bwMode="auto">
              <a:xfrm>
                <a:off x="2596" y="1419"/>
                <a:ext cx="3"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7" name="Line 7"/>
              <p:cNvSpPr>
                <a:spLocks noChangeShapeType="1"/>
              </p:cNvSpPr>
              <p:nvPr/>
            </p:nvSpPr>
            <p:spPr bwMode="auto">
              <a:xfrm>
                <a:off x="2599" y="1468"/>
                <a:ext cx="5"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8" name="Line 8"/>
              <p:cNvSpPr>
                <a:spLocks noChangeShapeType="1"/>
              </p:cNvSpPr>
              <p:nvPr/>
            </p:nvSpPr>
            <p:spPr bwMode="auto">
              <a:xfrm>
                <a:off x="2604" y="1516"/>
                <a:ext cx="8"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49" name="Line 9"/>
              <p:cNvSpPr>
                <a:spLocks noChangeShapeType="1"/>
              </p:cNvSpPr>
              <p:nvPr/>
            </p:nvSpPr>
            <p:spPr bwMode="auto">
              <a:xfrm>
                <a:off x="2612" y="1565"/>
                <a:ext cx="12"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0" name="Line 10"/>
              <p:cNvSpPr>
                <a:spLocks noChangeShapeType="1"/>
              </p:cNvSpPr>
              <p:nvPr/>
            </p:nvSpPr>
            <p:spPr bwMode="auto">
              <a:xfrm>
                <a:off x="2624" y="1613"/>
                <a:ext cx="17"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1" name="Line 11"/>
              <p:cNvSpPr>
                <a:spLocks noChangeShapeType="1"/>
              </p:cNvSpPr>
              <p:nvPr/>
            </p:nvSpPr>
            <p:spPr bwMode="auto">
              <a:xfrm>
                <a:off x="2641" y="1663"/>
                <a:ext cx="22"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2" name="Line 12"/>
              <p:cNvSpPr>
                <a:spLocks noChangeShapeType="1"/>
              </p:cNvSpPr>
              <p:nvPr/>
            </p:nvSpPr>
            <p:spPr bwMode="auto">
              <a:xfrm>
                <a:off x="2663" y="1711"/>
                <a:ext cx="28"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3" name="Line 13"/>
              <p:cNvSpPr>
                <a:spLocks noChangeShapeType="1"/>
              </p:cNvSpPr>
              <p:nvPr/>
            </p:nvSpPr>
            <p:spPr bwMode="auto">
              <a:xfrm>
                <a:off x="2691" y="1761"/>
                <a:ext cx="35"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4" name="Line 14"/>
              <p:cNvSpPr>
                <a:spLocks noChangeShapeType="1"/>
              </p:cNvSpPr>
              <p:nvPr/>
            </p:nvSpPr>
            <p:spPr bwMode="auto">
              <a:xfrm>
                <a:off x="2726" y="1810"/>
                <a:ext cx="41"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5" name="Line 15"/>
              <p:cNvSpPr>
                <a:spLocks noChangeShapeType="1"/>
              </p:cNvSpPr>
              <p:nvPr/>
            </p:nvSpPr>
            <p:spPr bwMode="auto">
              <a:xfrm>
                <a:off x="2767" y="1859"/>
                <a:ext cx="46"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6" name="Line 16"/>
              <p:cNvSpPr>
                <a:spLocks noChangeShapeType="1"/>
              </p:cNvSpPr>
              <p:nvPr/>
            </p:nvSpPr>
            <p:spPr bwMode="auto">
              <a:xfrm>
                <a:off x="2813" y="1907"/>
                <a:ext cx="49"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7" name="Line 17"/>
              <p:cNvSpPr>
                <a:spLocks noChangeShapeType="1"/>
              </p:cNvSpPr>
              <p:nvPr/>
            </p:nvSpPr>
            <p:spPr bwMode="auto">
              <a:xfrm>
                <a:off x="2862" y="1956"/>
                <a:ext cx="4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8" name="Line 18"/>
              <p:cNvSpPr>
                <a:spLocks noChangeShapeType="1"/>
              </p:cNvSpPr>
              <p:nvPr/>
            </p:nvSpPr>
            <p:spPr bwMode="auto">
              <a:xfrm>
                <a:off x="2910" y="2004"/>
                <a:ext cx="46"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59" name="Line 19"/>
              <p:cNvSpPr>
                <a:spLocks noChangeShapeType="1"/>
              </p:cNvSpPr>
              <p:nvPr/>
            </p:nvSpPr>
            <p:spPr bwMode="auto">
              <a:xfrm>
                <a:off x="2956" y="2054"/>
                <a:ext cx="37"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0" name="Line 20"/>
              <p:cNvSpPr>
                <a:spLocks noChangeShapeType="1"/>
              </p:cNvSpPr>
              <p:nvPr/>
            </p:nvSpPr>
            <p:spPr bwMode="auto">
              <a:xfrm>
                <a:off x="2993" y="2103"/>
                <a:ext cx="2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1" name="Line 21"/>
              <p:cNvSpPr>
                <a:spLocks noChangeShapeType="1"/>
              </p:cNvSpPr>
              <p:nvPr/>
            </p:nvSpPr>
            <p:spPr bwMode="auto">
              <a:xfrm>
                <a:off x="3021" y="2151"/>
                <a:ext cx="14"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2" name="Line 22"/>
              <p:cNvSpPr>
                <a:spLocks noChangeShapeType="1"/>
              </p:cNvSpPr>
              <p:nvPr/>
            </p:nvSpPr>
            <p:spPr bwMode="auto">
              <a:xfrm>
                <a:off x="3035" y="2200"/>
                <a:ext cx="0"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3" name="Line 23"/>
              <p:cNvSpPr>
                <a:spLocks noChangeShapeType="1"/>
              </p:cNvSpPr>
              <p:nvPr/>
            </p:nvSpPr>
            <p:spPr bwMode="auto">
              <a:xfrm flipH="1">
                <a:off x="3021" y="2250"/>
                <a:ext cx="14"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4" name="Line 24"/>
              <p:cNvSpPr>
                <a:spLocks noChangeShapeType="1"/>
              </p:cNvSpPr>
              <p:nvPr/>
            </p:nvSpPr>
            <p:spPr bwMode="auto">
              <a:xfrm flipH="1">
                <a:off x="2993" y="2298"/>
                <a:ext cx="2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5" name="Line 25"/>
              <p:cNvSpPr>
                <a:spLocks noChangeShapeType="1"/>
              </p:cNvSpPr>
              <p:nvPr/>
            </p:nvSpPr>
            <p:spPr bwMode="auto">
              <a:xfrm flipH="1">
                <a:off x="2956" y="2346"/>
                <a:ext cx="37"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6" name="Line 26"/>
              <p:cNvSpPr>
                <a:spLocks noChangeShapeType="1"/>
              </p:cNvSpPr>
              <p:nvPr/>
            </p:nvSpPr>
            <p:spPr bwMode="auto">
              <a:xfrm flipH="1">
                <a:off x="2910" y="2396"/>
                <a:ext cx="46"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7" name="Line 27"/>
              <p:cNvSpPr>
                <a:spLocks noChangeShapeType="1"/>
              </p:cNvSpPr>
              <p:nvPr/>
            </p:nvSpPr>
            <p:spPr bwMode="auto">
              <a:xfrm flipH="1">
                <a:off x="2862" y="2445"/>
                <a:ext cx="4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8" name="Line 28"/>
              <p:cNvSpPr>
                <a:spLocks noChangeShapeType="1"/>
              </p:cNvSpPr>
              <p:nvPr/>
            </p:nvSpPr>
            <p:spPr bwMode="auto">
              <a:xfrm flipH="1">
                <a:off x="2813" y="2493"/>
                <a:ext cx="49"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69" name="Line 29"/>
              <p:cNvSpPr>
                <a:spLocks noChangeShapeType="1"/>
              </p:cNvSpPr>
              <p:nvPr/>
            </p:nvSpPr>
            <p:spPr bwMode="auto">
              <a:xfrm flipH="1">
                <a:off x="2767" y="2542"/>
                <a:ext cx="46"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0" name="Line 30"/>
              <p:cNvSpPr>
                <a:spLocks noChangeShapeType="1"/>
              </p:cNvSpPr>
              <p:nvPr/>
            </p:nvSpPr>
            <p:spPr bwMode="auto">
              <a:xfrm flipH="1">
                <a:off x="2726" y="2591"/>
                <a:ext cx="41"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1" name="Line 31"/>
              <p:cNvSpPr>
                <a:spLocks noChangeShapeType="1"/>
              </p:cNvSpPr>
              <p:nvPr/>
            </p:nvSpPr>
            <p:spPr bwMode="auto">
              <a:xfrm flipH="1">
                <a:off x="2691" y="2640"/>
                <a:ext cx="35"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2" name="Line 32"/>
              <p:cNvSpPr>
                <a:spLocks noChangeShapeType="1"/>
              </p:cNvSpPr>
              <p:nvPr/>
            </p:nvSpPr>
            <p:spPr bwMode="auto">
              <a:xfrm flipH="1">
                <a:off x="2663" y="2689"/>
                <a:ext cx="28"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3" name="Line 33"/>
              <p:cNvSpPr>
                <a:spLocks noChangeShapeType="1"/>
              </p:cNvSpPr>
              <p:nvPr/>
            </p:nvSpPr>
            <p:spPr bwMode="auto">
              <a:xfrm flipH="1">
                <a:off x="2641" y="2738"/>
                <a:ext cx="22"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4" name="Line 34"/>
              <p:cNvSpPr>
                <a:spLocks noChangeShapeType="1"/>
              </p:cNvSpPr>
              <p:nvPr/>
            </p:nvSpPr>
            <p:spPr bwMode="auto">
              <a:xfrm flipH="1">
                <a:off x="2624" y="2786"/>
                <a:ext cx="17"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5" name="Line 35"/>
              <p:cNvSpPr>
                <a:spLocks noChangeShapeType="1"/>
              </p:cNvSpPr>
              <p:nvPr/>
            </p:nvSpPr>
            <p:spPr bwMode="auto">
              <a:xfrm flipH="1">
                <a:off x="2612" y="2836"/>
                <a:ext cx="12"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6" name="Line 36"/>
              <p:cNvSpPr>
                <a:spLocks noChangeShapeType="1"/>
              </p:cNvSpPr>
              <p:nvPr/>
            </p:nvSpPr>
            <p:spPr bwMode="auto">
              <a:xfrm flipH="1">
                <a:off x="2604" y="2885"/>
                <a:ext cx="8"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7" name="Line 37"/>
              <p:cNvSpPr>
                <a:spLocks noChangeShapeType="1"/>
              </p:cNvSpPr>
              <p:nvPr/>
            </p:nvSpPr>
            <p:spPr bwMode="auto">
              <a:xfrm flipH="1">
                <a:off x="2599" y="2933"/>
                <a:ext cx="5"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8" name="Line 38"/>
              <p:cNvSpPr>
                <a:spLocks noChangeShapeType="1"/>
              </p:cNvSpPr>
              <p:nvPr/>
            </p:nvSpPr>
            <p:spPr bwMode="auto">
              <a:xfrm flipH="1">
                <a:off x="2596" y="2981"/>
                <a:ext cx="3" cy="50"/>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79" name="Line 39"/>
              <p:cNvSpPr>
                <a:spLocks noChangeShapeType="1"/>
              </p:cNvSpPr>
              <p:nvPr/>
            </p:nvSpPr>
            <p:spPr bwMode="auto">
              <a:xfrm flipH="1">
                <a:off x="2593" y="3031"/>
                <a:ext cx="3"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80" name="Line 40"/>
              <p:cNvSpPr>
                <a:spLocks noChangeShapeType="1"/>
              </p:cNvSpPr>
              <p:nvPr/>
            </p:nvSpPr>
            <p:spPr bwMode="auto">
              <a:xfrm flipH="1">
                <a:off x="2592" y="3080"/>
                <a:ext cx="1" cy="48"/>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sp>
            <p:nvSpPr>
              <p:cNvPr id="2181" name="Line 41"/>
              <p:cNvSpPr>
                <a:spLocks noChangeShapeType="1"/>
              </p:cNvSpPr>
              <p:nvPr/>
            </p:nvSpPr>
            <p:spPr bwMode="auto">
              <a:xfrm flipH="1">
                <a:off x="2592" y="3128"/>
                <a:ext cx="1" cy="49"/>
              </a:xfrm>
              <a:prstGeom prst="line">
                <a:avLst/>
              </a:prstGeom>
              <a:noFill/>
              <a:ln w="38100">
                <a:solidFill>
                  <a:srgbClr val="EC0849"/>
                </a:solidFill>
                <a:round/>
                <a:headEnd type="none" w="sm" len="sm"/>
                <a:tailEnd type="none" w="sm" len="sm"/>
              </a:ln>
            </p:spPr>
            <p:txBody>
              <a:bodyPr wrap="none" anchor="ctr"/>
              <a:lstStyle/>
              <a:p>
                <a:endParaRPr lang="en-US">
                  <a:ln w="38100">
                    <a:solidFill>
                      <a:srgbClr val="00B050"/>
                    </a:solidFill>
                  </a:ln>
                </a:endParaRPr>
              </a:p>
            </p:txBody>
          </p:sp>
        </p:grpSp>
        <p:sp>
          <p:nvSpPr>
            <p:cNvPr id="2057" name="Line 88"/>
            <p:cNvSpPr>
              <a:spLocks noChangeShapeType="1"/>
            </p:cNvSpPr>
            <p:nvPr/>
          </p:nvSpPr>
          <p:spPr bwMode="auto">
            <a:xfrm>
              <a:off x="4528887" y="3326530"/>
              <a:ext cx="2286000" cy="0"/>
            </a:xfrm>
            <a:prstGeom prst="line">
              <a:avLst/>
            </a:prstGeom>
            <a:noFill/>
            <a:ln w="127000">
              <a:solidFill>
                <a:srgbClr val="FFFF00"/>
              </a:solidFill>
              <a:round/>
              <a:headEnd type="none" w="sm" len="sm"/>
              <a:tailEnd type="stealth" w="med" len="lg"/>
            </a:ln>
          </p:spPr>
          <p:txBody>
            <a:bodyPr wrap="none" anchor="ctr"/>
            <a:lstStyle/>
            <a:p>
              <a:endParaRPr lang="en-US"/>
            </a:p>
          </p:txBody>
        </p:sp>
      </p:grpSp>
      <p:sp>
        <p:nvSpPr>
          <p:cNvPr id="2061" name="Rectangle 131"/>
          <p:cNvSpPr>
            <a:spLocks noChangeArrowheads="1"/>
          </p:cNvSpPr>
          <p:nvPr/>
        </p:nvSpPr>
        <p:spPr bwMode="auto">
          <a:xfrm>
            <a:off x="875840" y="2656501"/>
            <a:ext cx="3759200" cy="462307"/>
          </a:xfrm>
          <a:prstGeom prst="rect">
            <a:avLst/>
          </a:prstGeom>
          <a:noFill/>
          <a:ln w="9525">
            <a:noFill/>
            <a:miter lim="800000"/>
            <a:headEnd/>
            <a:tailEnd/>
          </a:ln>
        </p:spPr>
        <p:txBody>
          <a:bodyPr wrap="square" lIns="92075" tIns="46038" rIns="92075" bIns="46038">
            <a:spAutoFit/>
          </a:bodyPr>
          <a:lstStyle/>
          <a:p>
            <a:r>
              <a:rPr lang="en-US" sz="2400" dirty="0">
                <a:latin typeface="Times New Roman" pitchFamily="18" charset="0"/>
                <a:cs typeface="Times New Roman" pitchFamily="18" charset="0"/>
              </a:rPr>
              <a:t>Gaussian Input beam</a:t>
            </a:r>
          </a:p>
        </p:txBody>
      </p:sp>
      <p:sp>
        <p:nvSpPr>
          <p:cNvPr id="136" name="Line 88"/>
          <p:cNvSpPr>
            <a:spLocks noChangeShapeType="1"/>
          </p:cNvSpPr>
          <p:nvPr/>
        </p:nvSpPr>
        <p:spPr bwMode="auto">
          <a:xfrm>
            <a:off x="3076020" y="3326530"/>
            <a:ext cx="1737360" cy="0"/>
          </a:xfrm>
          <a:prstGeom prst="line">
            <a:avLst/>
          </a:prstGeom>
          <a:noFill/>
          <a:ln w="171450">
            <a:solidFill>
              <a:srgbClr val="FFFF00"/>
            </a:solidFill>
            <a:round/>
            <a:headEnd type="none" w="sm" len="sm"/>
            <a:tailEnd type="stealth" w="med" len="lg"/>
          </a:ln>
        </p:spPr>
        <p:txBody>
          <a:bodyPr wrap="none" anchor="ctr"/>
          <a:lstStyle/>
          <a:p>
            <a:endParaRPr lang="en-US"/>
          </a:p>
        </p:txBody>
      </p:sp>
      <p:sp>
        <p:nvSpPr>
          <p:cNvPr id="137" name="Line 88"/>
          <p:cNvSpPr>
            <a:spLocks noChangeShapeType="1"/>
          </p:cNvSpPr>
          <p:nvPr/>
        </p:nvSpPr>
        <p:spPr bwMode="auto">
          <a:xfrm>
            <a:off x="1160424" y="3326530"/>
            <a:ext cx="2194560" cy="0"/>
          </a:xfrm>
          <a:prstGeom prst="line">
            <a:avLst/>
          </a:prstGeom>
          <a:noFill/>
          <a:ln w="171450">
            <a:solidFill>
              <a:srgbClr val="FFFF00"/>
            </a:solidFill>
            <a:round/>
            <a:headEnd type="none" w="sm" len="sm"/>
            <a:tailEnd type="stealth" w="med" len="lg"/>
          </a:ln>
        </p:spPr>
        <p:txBody>
          <a:bodyPr wrap="none" anchor="ctr"/>
          <a:lstStyle/>
          <a:p>
            <a:endParaRPr lang="en-US"/>
          </a:p>
        </p:txBody>
      </p:sp>
      <p:grpSp>
        <p:nvGrpSpPr>
          <p:cNvPr id="140" name="Group 139"/>
          <p:cNvGrpSpPr/>
          <p:nvPr/>
        </p:nvGrpSpPr>
        <p:grpSpPr>
          <a:xfrm>
            <a:off x="5928636" y="2483224"/>
            <a:ext cx="5478584" cy="1605306"/>
            <a:chOff x="5928636" y="2483224"/>
            <a:chExt cx="5478584" cy="1605306"/>
          </a:xfrm>
        </p:grpSpPr>
        <p:grpSp>
          <p:nvGrpSpPr>
            <p:cNvPr id="4" name="Group 90"/>
            <p:cNvGrpSpPr>
              <a:grpSpLocks/>
            </p:cNvGrpSpPr>
            <p:nvPr/>
          </p:nvGrpSpPr>
          <p:grpSpPr bwMode="auto">
            <a:xfrm>
              <a:off x="7394020" y="2564530"/>
              <a:ext cx="4013200" cy="1524000"/>
              <a:chOff x="3384" y="1644"/>
              <a:chExt cx="2016" cy="1128"/>
            </a:xfrm>
          </p:grpSpPr>
          <p:sp>
            <p:nvSpPr>
              <p:cNvPr id="2063" name="Line 91"/>
              <p:cNvSpPr>
                <a:spLocks noChangeShapeType="1"/>
              </p:cNvSpPr>
              <p:nvPr/>
            </p:nvSpPr>
            <p:spPr bwMode="auto">
              <a:xfrm>
                <a:off x="3384" y="1644"/>
                <a:ext cx="3"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4" name="Line 92"/>
              <p:cNvSpPr>
                <a:spLocks noChangeShapeType="1"/>
              </p:cNvSpPr>
              <p:nvPr/>
            </p:nvSpPr>
            <p:spPr bwMode="auto">
              <a:xfrm>
                <a:off x="3387" y="1673"/>
                <a:ext cx="8"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5" name="Line 93"/>
              <p:cNvSpPr>
                <a:spLocks noChangeShapeType="1"/>
              </p:cNvSpPr>
              <p:nvPr/>
            </p:nvSpPr>
            <p:spPr bwMode="auto">
              <a:xfrm>
                <a:off x="3395" y="1701"/>
                <a:ext cx="10"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6" name="Line 94"/>
              <p:cNvSpPr>
                <a:spLocks noChangeShapeType="1"/>
              </p:cNvSpPr>
              <p:nvPr/>
            </p:nvSpPr>
            <p:spPr bwMode="auto">
              <a:xfrm>
                <a:off x="3405" y="1731"/>
                <a:ext cx="14"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7" name="Line 95"/>
              <p:cNvSpPr>
                <a:spLocks noChangeShapeType="1"/>
              </p:cNvSpPr>
              <p:nvPr/>
            </p:nvSpPr>
            <p:spPr bwMode="auto">
              <a:xfrm>
                <a:off x="3419" y="1760"/>
                <a:ext cx="25"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8" name="Line 96"/>
              <p:cNvSpPr>
                <a:spLocks noChangeShapeType="1"/>
              </p:cNvSpPr>
              <p:nvPr/>
            </p:nvSpPr>
            <p:spPr bwMode="auto">
              <a:xfrm>
                <a:off x="3444" y="1789"/>
                <a:ext cx="38"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69" name="Line 97"/>
              <p:cNvSpPr>
                <a:spLocks noChangeShapeType="1"/>
              </p:cNvSpPr>
              <p:nvPr/>
            </p:nvSpPr>
            <p:spPr bwMode="auto">
              <a:xfrm>
                <a:off x="3482" y="1818"/>
                <a:ext cx="54" cy="27"/>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0" name="Line 98"/>
              <p:cNvSpPr>
                <a:spLocks noChangeShapeType="1"/>
              </p:cNvSpPr>
              <p:nvPr/>
            </p:nvSpPr>
            <p:spPr bwMode="auto">
              <a:xfrm>
                <a:off x="3536" y="1845"/>
                <a:ext cx="76"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1" name="Line 99"/>
              <p:cNvSpPr>
                <a:spLocks noChangeShapeType="1"/>
              </p:cNvSpPr>
              <p:nvPr/>
            </p:nvSpPr>
            <p:spPr bwMode="auto">
              <a:xfrm>
                <a:off x="3612" y="1875"/>
                <a:ext cx="10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2" name="Line 100"/>
              <p:cNvSpPr>
                <a:spLocks noChangeShapeType="1"/>
              </p:cNvSpPr>
              <p:nvPr/>
            </p:nvSpPr>
            <p:spPr bwMode="auto">
              <a:xfrm>
                <a:off x="3713" y="1904"/>
                <a:ext cx="126"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3" name="Line 101"/>
              <p:cNvSpPr>
                <a:spLocks noChangeShapeType="1"/>
              </p:cNvSpPr>
              <p:nvPr/>
            </p:nvSpPr>
            <p:spPr bwMode="auto">
              <a:xfrm>
                <a:off x="3839" y="1934"/>
                <a:ext cx="16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4" name="Line 102"/>
              <p:cNvSpPr>
                <a:spLocks noChangeShapeType="1"/>
              </p:cNvSpPr>
              <p:nvPr/>
            </p:nvSpPr>
            <p:spPr bwMode="auto">
              <a:xfrm>
                <a:off x="4000" y="1963"/>
                <a:ext cx="184"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5" name="Line 103"/>
              <p:cNvSpPr>
                <a:spLocks noChangeShapeType="1"/>
              </p:cNvSpPr>
              <p:nvPr/>
            </p:nvSpPr>
            <p:spPr bwMode="auto">
              <a:xfrm>
                <a:off x="4184" y="1991"/>
                <a:ext cx="208"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6" name="Line 104"/>
              <p:cNvSpPr>
                <a:spLocks noChangeShapeType="1"/>
              </p:cNvSpPr>
              <p:nvPr/>
            </p:nvSpPr>
            <p:spPr bwMode="auto">
              <a:xfrm>
                <a:off x="4392" y="2020"/>
                <a:ext cx="222"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7" name="Line 105"/>
              <p:cNvSpPr>
                <a:spLocks noChangeShapeType="1"/>
              </p:cNvSpPr>
              <p:nvPr/>
            </p:nvSpPr>
            <p:spPr bwMode="auto">
              <a:xfrm>
                <a:off x="4614" y="2049"/>
                <a:ext cx="219"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8" name="Line 106"/>
              <p:cNvSpPr>
                <a:spLocks noChangeShapeType="1"/>
              </p:cNvSpPr>
              <p:nvPr/>
            </p:nvSpPr>
            <p:spPr bwMode="auto">
              <a:xfrm>
                <a:off x="4833" y="2077"/>
                <a:ext cx="207"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79" name="Line 107"/>
              <p:cNvSpPr>
                <a:spLocks noChangeShapeType="1"/>
              </p:cNvSpPr>
              <p:nvPr/>
            </p:nvSpPr>
            <p:spPr bwMode="auto">
              <a:xfrm>
                <a:off x="5040" y="2107"/>
                <a:ext cx="17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0" name="Line 108"/>
              <p:cNvSpPr>
                <a:spLocks noChangeShapeType="1"/>
              </p:cNvSpPr>
              <p:nvPr/>
            </p:nvSpPr>
            <p:spPr bwMode="auto">
              <a:xfrm>
                <a:off x="5211" y="2136"/>
                <a:ext cx="124"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1" name="Line 109"/>
              <p:cNvSpPr>
                <a:spLocks noChangeShapeType="1"/>
              </p:cNvSpPr>
              <p:nvPr/>
            </p:nvSpPr>
            <p:spPr bwMode="auto">
              <a:xfrm>
                <a:off x="5335" y="2165"/>
                <a:ext cx="65"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2" name="Line 110"/>
              <p:cNvSpPr>
                <a:spLocks noChangeShapeType="1"/>
              </p:cNvSpPr>
              <p:nvPr/>
            </p:nvSpPr>
            <p:spPr bwMode="auto">
              <a:xfrm>
                <a:off x="5400" y="2194"/>
                <a:ext cx="0"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3" name="Line 111"/>
              <p:cNvSpPr>
                <a:spLocks noChangeShapeType="1"/>
              </p:cNvSpPr>
              <p:nvPr/>
            </p:nvSpPr>
            <p:spPr bwMode="auto">
              <a:xfrm flipH="1">
                <a:off x="5335" y="2223"/>
                <a:ext cx="65"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4" name="Line 112"/>
              <p:cNvSpPr>
                <a:spLocks noChangeShapeType="1"/>
              </p:cNvSpPr>
              <p:nvPr/>
            </p:nvSpPr>
            <p:spPr bwMode="auto">
              <a:xfrm flipH="1">
                <a:off x="5211" y="2251"/>
                <a:ext cx="124"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5" name="Line 113"/>
              <p:cNvSpPr>
                <a:spLocks noChangeShapeType="1"/>
              </p:cNvSpPr>
              <p:nvPr/>
            </p:nvSpPr>
            <p:spPr bwMode="auto">
              <a:xfrm flipH="1">
                <a:off x="5040" y="2280"/>
                <a:ext cx="171"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6" name="Line 114"/>
              <p:cNvSpPr>
                <a:spLocks noChangeShapeType="1"/>
              </p:cNvSpPr>
              <p:nvPr/>
            </p:nvSpPr>
            <p:spPr bwMode="auto">
              <a:xfrm flipH="1">
                <a:off x="4833" y="2310"/>
                <a:ext cx="207"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7" name="Line 115"/>
              <p:cNvSpPr>
                <a:spLocks noChangeShapeType="1"/>
              </p:cNvSpPr>
              <p:nvPr/>
            </p:nvSpPr>
            <p:spPr bwMode="auto">
              <a:xfrm flipH="1">
                <a:off x="4614" y="2339"/>
                <a:ext cx="219"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8" name="Line 116"/>
              <p:cNvSpPr>
                <a:spLocks noChangeShapeType="1"/>
              </p:cNvSpPr>
              <p:nvPr/>
            </p:nvSpPr>
            <p:spPr bwMode="auto">
              <a:xfrm flipH="1">
                <a:off x="4392" y="2367"/>
                <a:ext cx="222"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89" name="Line 117"/>
              <p:cNvSpPr>
                <a:spLocks noChangeShapeType="1"/>
              </p:cNvSpPr>
              <p:nvPr/>
            </p:nvSpPr>
            <p:spPr bwMode="auto">
              <a:xfrm flipH="1">
                <a:off x="4184" y="2396"/>
                <a:ext cx="208"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0" name="Line 118"/>
              <p:cNvSpPr>
                <a:spLocks noChangeShapeType="1"/>
              </p:cNvSpPr>
              <p:nvPr/>
            </p:nvSpPr>
            <p:spPr bwMode="auto">
              <a:xfrm flipH="1">
                <a:off x="4000" y="2425"/>
                <a:ext cx="184"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1" name="Line 119"/>
              <p:cNvSpPr>
                <a:spLocks noChangeShapeType="1"/>
              </p:cNvSpPr>
              <p:nvPr/>
            </p:nvSpPr>
            <p:spPr bwMode="auto">
              <a:xfrm flipH="1">
                <a:off x="3839" y="2454"/>
                <a:ext cx="16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2" name="Line 120"/>
              <p:cNvSpPr>
                <a:spLocks noChangeShapeType="1"/>
              </p:cNvSpPr>
              <p:nvPr/>
            </p:nvSpPr>
            <p:spPr bwMode="auto">
              <a:xfrm flipH="1">
                <a:off x="3713" y="2483"/>
                <a:ext cx="126"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3" name="Line 121"/>
              <p:cNvSpPr>
                <a:spLocks noChangeShapeType="1"/>
              </p:cNvSpPr>
              <p:nvPr/>
            </p:nvSpPr>
            <p:spPr bwMode="auto">
              <a:xfrm flipH="1">
                <a:off x="3612" y="2512"/>
                <a:ext cx="101"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4" name="Line 122"/>
              <p:cNvSpPr>
                <a:spLocks noChangeShapeType="1"/>
              </p:cNvSpPr>
              <p:nvPr/>
            </p:nvSpPr>
            <p:spPr bwMode="auto">
              <a:xfrm flipH="1">
                <a:off x="3536" y="2541"/>
                <a:ext cx="76"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5" name="Line 123"/>
              <p:cNvSpPr>
                <a:spLocks noChangeShapeType="1"/>
              </p:cNvSpPr>
              <p:nvPr/>
            </p:nvSpPr>
            <p:spPr bwMode="auto">
              <a:xfrm flipH="1">
                <a:off x="3482" y="2571"/>
                <a:ext cx="54"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6" name="Line 124"/>
              <p:cNvSpPr>
                <a:spLocks noChangeShapeType="1"/>
              </p:cNvSpPr>
              <p:nvPr/>
            </p:nvSpPr>
            <p:spPr bwMode="auto">
              <a:xfrm flipH="1">
                <a:off x="3444" y="2599"/>
                <a:ext cx="38"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7" name="Line 125"/>
              <p:cNvSpPr>
                <a:spLocks noChangeShapeType="1"/>
              </p:cNvSpPr>
              <p:nvPr/>
            </p:nvSpPr>
            <p:spPr bwMode="auto">
              <a:xfrm flipH="1">
                <a:off x="3419" y="2627"/>
                <a:ext cx="25"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8" name="Line 126"/>
              <p:cNvSpPr>
                <a:spLocks noChangeShapeType="1"/>
              </p:cNvSpPr>
              <p:nvPr/>
            </p:nvSpPr>
            <p:spPr bwMode="auto">
              <a:xfrm flipH="1">
                <a:off x="3405" y="2656"/>
                <a:ext cx="14" cy="30"/>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099" name="Line 127"/>
              <p:cNvSpPr>
                <a:spLocks noChangeShapeType="1"/>
              </p:cNvSpPr>
              <p:nvPr/>
            </p:nvSpPr>
            <p:spPr bwMode="auto">
              <a:xfrm flipH="1">
                <a:off x="3395" y="2686"/>
                <a:ext cx="10" cy="29"/>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0" name="Line 128"/>
              <p:cNvSpPr>
                <a:spLocks noChangeShapeType="1"/>
              </p:cNvSpPr>
              <p:nvPr/>
            </p:nvSpPr>
            <p:spPr bwMode="auto">
              <a:xfrm flipH="1">
                <a:off x="3387" y="2715"/>
                <a:ext cx="8" cy="28"/>
              </a:xfrm>
              <a:prstGeom prst="line">
                <a:avLst/>
              </a:prstGeom>
              <a:noFill/>
              <a:ln w="38100">
                <a:solidFill>
                  <a:srgbClr val="FF0000"/>
                </a:solidFill>
                <a:round/>
                <a:headEnd type="none" w="sm" len="sm"/>
                <a:tailEnd type="none" w="sm" len="sm"/>
              </a:ln>
            </p:spPr>
            <p:txBody>
              <a:bodyPr wrap="none" anchor="ctr"/>
              <a:lstStyle/>
              <a:p>
                <a:endParaRPr lang="en-US"/>
              </a:p>
            </p:txBody>
          </p:sp>
          <p:sp>
            <p:nvSpPr>
              <p:cNvPr id="2101" name="Line 129"/>
              <p:cNvSpPr>
                <a:spLocks noChangeShapeType="1"/>
              </p:cNvSpPr>
              <p:nvPr/>
            </p:nvSpPr>
            <p:spPr bwMode="auto">
              <a:xfrm flipH="1">
                <a:off x="3384" y="2743"/>
                <a:ext cx="3" cy="29"/>
              </a:xfrm>
              <a:prstGeom prst="line">
                <a:avLst/>
              </a:prstGeom>
              <a:noFill/>
              <a:ln w="38100">
                <a:solidFill>
                  <a:srgbClr val="FF0000"/>
                </a:solidFill>
                <a:round/>
                <a:headEnd type="none" w="sm" len="sm"/>
                <a:tailEnd type="none" w="sm" len="sm"/>
              </a:ln>
            </p:spPr>
            <p:txBody>
              <a:bodyPr wrap="none" anchor="ctr"/>
              <a:lstStyle/>
              <a:p>
                <a:endParaRPr lang="en-US"/>
              </a:p>
            </p:txBody>
          </p:sp>
        </p:grpSp>
        <p:sp>
          <p:nvSpPr>
            <p:cNvPr id="2060" name="Rectangle 130"/>
            <p:cNvSpPr>
              <a:spLocks noChangeArrowheads="1"/>
            </p:cNvSpPr>
            <p:nvPr/>
          </p:nvSpPr>
          <p:spPr bwMode="auto">
            <a:xfrm>
              <a:off x="8257621" y="2483224"/>
              <a:ext cx="2551981" cy="462307"/>
            </a:xfrm>
            <a:prstGeom prst="rect">
              <a:avLst/>
            </a:prstGeom>
            <a:noFill/>
            <a:ln w="9525">
              <a:noFill/>
              <a:miter lim="800000"/>
              <a:headEnd/>
              <a:tailEnd/>
            </a:ln>
          </p:spPr>
          <p:txBody>
            <a:bodyPr wrap="none" lIns="92075" tIns="46038" rIns="92075" bIns="46038">
              <a:spAutoFit/>
            </a:bodyPr>
            <a:lstStyle/>
            <a:p>
              <a:r>
                <a:rPr lang="en-US" sz="2400" dirty="0">
                  <a:latin typeface="Times New Roman" pitchFamily="18" charset="0"/>
                  <a:cs typeface="Times New Roman" pitchFamily="18" charset="0"/>
                </a:rPr>
                <a:t>Self-Focused beam</a:t>
              </a:r>
            </a:p>
          </p:txBody>
        </p:sp>
        <p:sp>
          <p:nvSpPr>
            <p:cNvPr id="138" name="Line 88"/>
            <p:cNvSpPr>
              <a:spLocks noChangeShapeType="1"/>
            </p:cNvSpPr>
            <p:nvPr/>
          </p:nvSpPr>
          <p:spPr bwMode="auto">
            <a:xfrm>
              <a:off x="5928636" y="3316020"/>
              <a:ext cx="4876800" cy="0"/>
            </a:xfrm>
            <a:prstGeom prst="line">
              <a:avLst/>
            </a:prstGeom>
            <a:noFill/>
            <a:ln w="57150">
              <a:solidFill>
                <a:srgbClr val="FFFF00"/>
              </a:solidFill>
              <a:round/>
              <a:headEnd type="none" w="sm" len="sm"/>
              <a:tailEnd type="stealth" w="med" len="lg"/>
            </a:ln>
          </p:spPr>
          <p:txBody>
            <a:bodyPr wrap="none" anchor="ctr"/>
            <a:lstStyle/>
            <a:p>
              <a:endParaRPr lang="en-US"/>
            </a:p>
          </p:txBody>
        </p:sp>
      </p:grpSp>
      <p:sp>
        <p:nvSpPr>
          <p:cNvPr id="132" name="Slide Number Placeholder 131"/>
          <p:cNvSpPr>
            <a:spLocks noGrp="1"/>
          </p:cNvSpPr>
          <p:nvPr>
            <p:ph type="sldNum" sz="quarter" idx="12"/>
          </p:nvPr>
        </p:nvSpPr>
        <p:spPr/>
        <p:txBody>
          <a:bodyPr/>
          <a:lstStyle/>
          <a:p>
            <a:fld id="{8AC7B609-6235-4DF7-8376-3B4225D7EDEF}" type="slidenum">
              <a:rPr lang="en-US" smtClean="0"/>
              <a:pPr/>
              <a:t>223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139"/>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1000"/>
                                  </p:stCondLst>
                                  <p:childTnLst>
                                    <p:set>
                                      <p:cBhvr>
                                        <p:cTn id="18" dur="1" fill="hold">
                                          <p:stCondLst>
                                            <p:cond delay="0"/>
                                          </p:stCondLst>
                                        </p:cTn>
                                        <p:tgtEl>
                                          <p:spTgt spid="1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p:bldP spid="136" grpId="0" animBg="1"/>
      <p:bldP spid="137"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p:nvPr/>
        </p:nvGrpSpPr>
        <p:grpSpPr>
          <a:xfrm>
            <a:off x="584944" y="176150"/>
            <a:ext cx="10981625" cy="3496094"/>
            <a:chOff x="438708" y="176150"/>
            <a:chExt cx="8236219" cy="3496094"/>
          </a:xfrm>
        </p:grpSpPr>
        <p:grpSp>
          <p:nvGrpSpPr>
            <p:cNvPr id="3" name="Group 46"/>
            <p:cNvGrpSpPr/>
            <p:nvPr/>
          </p:nvGrpSpPr>
          <p:grpSpPr>
            <a:xfrm>
              <a:off x="899160" y="176150"/>
              <a:ext cx="7775767" cy="3496094"/>
              <a:chOff x="441960" y="99950"/>
              <a:chExt cx="7775767" cy="3496094"/>
            </a:xfrm>
          </p:grpSpPr>
          <p:grpSp>
            <p:nvGrpSpPr>
              <p:cNvPr id="4" name="Group 37"/>
              <p:cNvGrpSpPr/>
              <p:nvPr/>
            </p:nvGrpSpPr>
            <p:grpSpPr>
              <a:xfrm>
                <a:off x="441960" y="99950"/>
                <a:ext cx="7775767" cy="3496094"/>
                <a:chOff x="441960" y="99950"/>
                <a:chExt cx="7775767" cy="3496094"/>
              </a:xfrm>
            </p:grpSpPr>
            <p:grpSp>
              <p:nvGrpSpPr>
                <p:cNvPr id="5" name="Group 34"/>
                <p:cNvGrpSpPr/>
                <p:nvPr/>
              </p:nvGrpSpPr>
              <p:grpSpPr>
                <a:xfrm>
                  <a:off x="441960" y="265093"/>
                  <a:ext cx="2377440" cy="3330951"/>
                  <a:chOff x="609600" y="265093"/>
                  <a:chExt cx="2377440" cy="3330951"/>
                </a:xfrm>
              </p:grpSpPr>
              <p:grpSp>
                <p:nvGrpSpPr>
                  <p:cNvPr id="9" name="Group 21"/>
                  <p:cNvGrpSpPr/>
                  <p:nvPr/>
                </p:nvGrpSpPr>
                <p:grpSpPr>
                  <a:xfrm>
                    <a:off x="609600" y="265093"/>
                    <a:ext cx="1828800" cy="3330951"/>
                    <a:chOff x="1371599" y="265093"/>
                    <a:chExt cx="1828800" cy="3330951"/>
                  </a:xfrm>
                </p:grpSpPr>
                <p:pic>
                  <p:nvPicPr>
                    <p:cNvPr id="40962" name="Picture 2" descr="C:\Users\Ali\Pictures\pl.jpg"/>
                    <p:cNvPicPr>
                      <a:picLocks noChangeArrowheads="1"/>
                    </p:cNvPicPr>
                    <p:nvPr/>
                  </p:nvPicPr>
                  <p:blipFill>
                    <a:blip r:embed="rId2" cstate="print"/>
                    <a:srcRect/>
                    <a:stretch>
                      <a:fillRect/>
                    </a:stretch>
                  </p:blipFill>
                  <p:spPr bwMode="auto">
                    <a:xfrm>
                      <a:off x="1371599" y="457200"/>
                      <a:ext cx="1828800" cy="2743200"/>
                    </a:xfrm>
                    <a:prstGeom prst="rect">
                      <a:avLst/>
                    </a:prstGeom>
                    <a:noFill/>
                  </p:spPr>
                </p:pic>
                <p:sp>
                  <p:nvSpPr>
                    <p:cNvPr id="6" name="TextBox 5"/>
                    <p:cNvSpPr txBox="1"/>
                    <p:nvPr/>
                  </p:nvSpPr>
                  <p:spPr>
                    <a:xfrm>
                      <a:off x="1600200" y="1447800"/>
                      <a:ext cx="1007729" cy="584775"/>
                    </a:xfrm>
                    <a:prstGeom prst="rect">
                      <a:avLst/>
                    </a:prstGeom>
                    <a:noFill/>
                  </p:spPr>
                  <p:txBody>
                    <a:bodyPr wrap="none" rtlCol="0">
                      <a:spAutoFit/>
                    </a:bodyPr>
                    <a:lstStyle/>
                    <a:p>
                      <a:r>
                        <a:rPr lang="en-US" sz="2400" dirty="0">
                          <a:solidFill>
                            <a:srgbClr val="0070C0"/>
                          </a:solidFill>
                          <a:latin typeface="Times New Roman" pitchFamily="18" charset="0"/>
                          <a:cs typeface="Times New Roman" pitchFamily="18" charset="0"/>
                        </a:rPr>
                        <a:t>Higher </a:t>
                      </a:r>
                      <a:r>
                        <a:rPr lang="en-US" sz="3200" b="1" i="1" dirty="0">
                          <a:solidFill>
                            <a:srgbClr val="0070C0"/>
                          </a:solidFill>
                          <a:latin typeface="Times New Roman" pitchFamily="18" charset="0"/>
                          <a:cs typeface="Times New Roman" pitchFamily="18" charset="0"/>
                        </a:rPr>
                        <a:t>n</a:t>
                      </a:r>
                    </a:p>
                  </p:txBody>
                </p:sp>
                <p:sp>
                  <p:nvSpPr>
                    <p:cNvPr id="11" name="TextBox 10"/>
                    <p:cNvSpPr txBox="1"/>
                    <p:nvPr/>
                  </p:nvSpPr>
                  <p:spPr>
                    <a:xfrm>
                      <a:off x="1524000" y="2641937"/>
                      <a:ext cx="1026965" cy="954107"/>
                    </a:xfrm>
                    <a:prstGeom prst="rect">
                      <a:avLst/>
                    </a:prstGeom>
                    <a:noFill/>
                  </p:spPr>
                  <p:txBody>
                    <a:bodyPr wrap="none" rtlCol="0">
                      <a:spAutoFit/>
                    </a:bodyPr>
                    <a:lstStyle/>
                    <a:p>
                      <a:r>
                        <a:rPr lang="en-US" sz="2400" dirty="0">
                          <a:solidFill>
                            <a:srgbClr val="0070C0"/>
                          </a:solidFill>
                          <a:latin typeface="Times New Roman" pitchFamily="18" charset="0"/>
                          <a:cs typeface="Times New Roman" pitchFamily="18" charset="0"/>
                        </a:rPr>
                        <a:t>Lower  </a:t>
                      </a:r>
                      <a:r>
                        <a:rPr lang="en-US" sz="3200" b="1" i="1" dirty="0">
                          <a:solidFill>
                            <a:srgbClr val="0070C0"/>
                          </a:solidFill>
                          <a:latin typeface="Times New Roman" pitchFamily="18" charset="0"/>
                          <a:cs typeface="Times New Roman" pitchFamily="18" charset="0"/>
                        </a:rPr>
                        <a:t>n</a:t>
                      </a:r>
                    </a:p>
                    <a:p>
                      <a:endParaRPr lang="en-US" sz="2400" dirty="0">
                        <a:solidFill>
                          <a:srgbClr val="0070C0"/>
                        </a:solidFill>
                        <a:latin typeface="Times New Roman" pitchFamily="18" charset="0"/>
                        <a:cs typeface="Times New Roman" pitchFamily="18" charset="0"/>
                      </a:endParaRPr>
                    </a:p>
                  </p:txBody>
                </p:sp>
                <p:sp>
                  <p:nvSpPr>
                    <p:cNvPr id="12" name="TextBox 11"/>
                    <p:cNvSpPr txBox="1"/>
                    <p:nvPr/>
                  </p:nvSpPr>
                  <p:spPr>
                    <a:xfrm>
                      <a:off x="1524000" y="265093"/>
                      <a:ext cx="1026965" cy="954107"/>
                    </a:xfrm>
                    <a:prstGeom prst="rect">
                      <a:avLst/>
                    </a:prstGeom>
                    <a:noFill/>
                  </p:spPr>
                  <p:txBody>
                    <a:bodyPr wrap="none" rtlCol="0">
                      <a:spAutoFit/>
                    </a:bodyPr>
                    <a:lstStyle/>
                    <a:p>
                      <a:r>
                        <a:rPr lang="en-US" sz="2400" dirty="0">
                          <a:solidFill>
                            <a:srgbClr val="0070C0"/>
                          </a:solidFill>
                          <a:latin typeface="Times New Roman" pitchFamily="18" charset="0"/>
                          <a:cs typeface="Times New Roman" pitchFamily="18" charset="0"/>
                        </a:rPr>
                        <a:t>Lower  </a:t>
                      </a:r>
                      <a:r>
                        <a:rPr lang="en-US" sz="3200" b="1" i="1" dirty="0">
                          <a:solidFill>
                            <a:srgbClr val="0070C0"/>
                          </a:solidFill>
                          <a:latin typeface="Times New Roman" pitchFamily="18" charset="0"/>
                          <a:cs typeface="Times New Roman" pitchFamily="18" charset="0"/>
                        </a:rPr>
                        <a:t>n</a:t>
                      </a:r>
                    </a:p>
                    <a:p>
                      <a:endParaRPr lang="en-US" sz="2400" dirty="0">
                        <a:solidFill>
                          <a:srgbClr val="0070C0"/>
                        </a:solidFill>
                        <a:latin typeface="Times New Roman" pitchFamily="18" charset="0"/>
                        <a:cs typeface="Times New Roman" pitchFamily="18" charset="0"/>
                      </a:endParaRPr>
                    </a:p>
                  </p:txBody>
                </p:sp>
              </p:grpSp>
              <p:cxnSp>
                <p:nvCxnSpPr>
                  <p:cNvPr id="29" name="Straight Arrow Connector 28"/>
                  <p:cNvCxnSpPr>
                    <a:stCxn id="40962" idx="3"/>
                  </p:cNvCxnSpPr>
                  <p:nvPr/>
                </p:nvCxnSpPr>
                <p:spPr>
                  <a:xfrm>
                    <a:off x="2438400" y="1828800"/>
                    <a:ext cx="5486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33"/>
                <p:cNvGrpSpPr/>
                <p:nvPr/>
              </p:nvGrpSpPr>
              <p:grpSpPr>
                <a:xfrm>
                  <a:off x="5354275" y="99950"/>
                  <a:ext cx="2863452" cy="3459480"/>
                  <a:chOff x="4776850" y="152400"/>
                  <a:chExt cx="2863452" cy="3459480"/>
                </a:xfrm>
              </p:grpSpPr>
              <p:grpSp>
                <p:nvGrpSpPr>
                  <p:cNvPr id="22" name="Group 23"/>
                  <p:cNvGrpSpPr/>
                  <p:nvPr/>
                </p:nvGrpSpPr>
                <p:grpSpPr>
                  <a:xfrm>
                    <a:off x="5151759" y="152400"/>
                    <a:ext cx="2488543" cy="3459480"/>
                    <a:chOff x="5151759" y="152400"/>
                    <a:chExt cx="2488543" cy="3459480"/>
                  </a:xfrm>
                </p:grpSpPr>
                <p:pic>
                  <p:nvPicPr>
                    <p:cNvPr id="40964" name="Picture 4" descr="C:\Users\Ali\Pictures\pl 2.jpg"/>
                    <p:cNvPicPr>
                      <a:picLocks noChangeAspect="1" noChangeArrowheads="1"/>
                    </p:cNvPicPr>
                    <p:nvPr/>
                  </p:nvPicPr>
                  <p:blipFill>
                    <a:blip r:embed="rId3" cstate="print"/>
                    <a:srcRect/>
                    <a:stretch>
                      <a:fillRect/>
                    </a:stretch>
                  </p:blipFill>
                  <p:spPr bwMode="auto">
                    <a:xfrm>
                      <a:off x="5151759" y="228600"/>
                      <a:ext cx="1782441" cy="3383280"/>
                    </a:xfrm>
                    <a:prstGeom prst="rect">
                      <a:avLst/>
                    </a:prstGeom>
                    <a:noFill/>
                  </p:spPr>
                </p:pic>
                <p:sp>
                  <p:nvSpPr>
                    <p:cNvPr id="13" name="TextBox 12"/>
                    <p:cNvSpPr txBox="1"/>
                    <p:nvPr/>
                  </p:nvSpPr>
                  <p:spPr>
                    <a:xfrm>
                      <a:off x="5350742" y="152400"/>
                      <a:ext cx="1040189" cy="523220"/>
                    </a:xfrm>
                    <a:prstGeom prst="rect">
                      <a:avLst/>
                    </a:prstGeom>
                    <a:noFill/>
                  </p:spPr>
                  <p:txBody>
                    <a:bodyPr wrap="none" rtlCol="0">
                      <a:spAutoFit/>
                    </a:bodyPr>
                    <a:lstStyle/>
                    <a:p>
                      <a:r>
                        <a:rPr lang="en-US" sz="2400" dirty="0">
                          <a:latin typeface="Times New Roman" pitchFamily="18" charset="0"/>
                          <a:cs typeface="Times New Roman" pitchFamily="18" charset="0"/>
                        </a:rPr>
                        <a:t>Shorter </a:t>
                      </a:r>
                      <a:r>
                        <a:rPr lang="en-US" sz="2800" b="1" i="1" dirty="0">
                          <a:latin typeface="Times New Roman" pitchFamily="18" charset="0"/>
                          <a:cs typeface="Times New Roman" pitchFamily="18" charset="0"/>
                        </a:rPr>
                        <a:t>L</a:t>
                      </a:r>
                    </a:p>
                  </p:txBody>
                </p:sp>
                <p:cxnSp>
                  <p:nvCxnSpPr>
                    <p:cNvPr id="15" name="Straight Arrow Connector 14"/>
                    <p:cNvCxnSpPr/>
                    <p:nvPr/>
                  </p:nvCxnSpPr>
                  <p:spPr>
                    <a:xfrm>
                      <a:off x="5715000" y="762000"/>
                      <a:ext cx="533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298375" y="1905000"/>
                      <a:ext cx="13716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90282" y="1610380"/>
                      <a:ext cx="950020" cy="523220"/>
                    </a:xfrm>
                    <a:prstGeom prst="rect">
                      <a:avLst/>
                    </a:prstGeom>
                    <a:noFill/>
                  </p:spPr>
                  <p:txBody>
                    <a:bodyPr wrap="none" rtlCol="0">
                      <a:spAutoFit/>
                    </a:bodyPr>
                    <a:lstStyle/>
                    <a:p>
                      <a:r>
                        <a:rPr lang="en-US" sz="2400" dirty="0">
                          <a:latin typeface="Times New Roman" pitchFamily="18" charset="0"/>
                          <a:cs typeface="Times New Roman" pitchFamily="18" charset="0"/>
                        </a:rPr>
                        <a:t>longer </a:t>
                      </a:r>
                      <a:r>
                        <a:rPr lang="en-US" sz="2800" b="1" i="1" dirty="0">
                          <a:latin typeface="Times New Roman" pitchFamily="18" charset="0"/>
                          <a:cs typeface="Times New Roman" pitchFamily="18" charset="0"/>
                        </a:rPr>
                        <a:t>L</a:t>
                      </a:r>
                    </a:p>
                  </p:txBody>
                </p:sp>
              </p:grpSp>
              <p:cxnSp>
                <p:nvCxnSpPr>
                  <p:cNvPr id="31" name="Straight Arrow Connector 30"/>
                  <p:cNvCxnSpPr/>
                  <p:nvPr/>
                </p:nvCxnSpPr>
                <p:spPr>
                  <a:xfrm flipH="1">
                    <a:off x="4776850" y="1905000"/>
                    <a:ext cx="45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2819400" y="1600200"/>
                  <a:ext cx="1943081" cy="830997"/>
                </a:xfrm>
                <a:prstGeom prst="rect">
                  <a:avLst/>
                </a:prstGeom>
                <a:noFill/>
              </p:spPr>
              <p:txBody>
                <a:bodyPr wrap="none" rtlCol="0">
                  <a:spAutoFit/>
                </a:bodyPr>
                <a:lstStyle/>
                <a:p>
                  <a:r>
                    <a:rPr lang="en-US" sz="2400" dirty="0">
                      <a:solidFill>
                        <a:srgbClr val="7030A0"/>
                      </a:solidFill>
                      <a:latin typeface="Times New Roman" pitchFamily="18" charset="0"/>
                      <a:cs typeface="Times New Roman" pitchFamily="18" charset="0"/>
                    </a:rPr>
                    <a:t>Longer optical path</a:t>
                  </a:r>
                </a:p>
                <a:p>
                  <a:r>
                    <a:rPr lang="en-US" sz="2400" dirty="0">
                      <a:solidFill>
                        <a:srgbClr val="7030A0"/>
                      </a:solidFill>
                      <a:latin typeface="Times New Roman" pitchFamily="18" charset="0"/>
                      <a:cs typeface="Times New Roman" pitchFamily="18" charset="0"/>
                    </a:rPr>
                    <a:t>        ∆ = </a:t>
                  </a:r>
                  <a:r>
                    <a:rPr lang="en-US" sz="2400" i="1" dirty="0">
                      <a:solidFill>
                        <a:srgbClr val="7030A0"/>
                      </a:solidFill>
                      <a:latin typeface="Times New Roman" pitchFamily="18" charset="0"/>
                      <a:cs typeface="Times New Roman" pitchFamily="18" charset="0"/>
                    </a:rPr>
                    <a:t>n L</a:t>
                  </a:r>
                </a:p>
              </p:txBody>
            </p:sp>
          </p:grpSp>
          <p:cxnSp>
            <p:nvCxnSpPr>
              <p:cNvPr id="41" name="Straight Arrow Connector 40"/>
              <p:cNvCxnSpPr/>
              <p:nvPr/>
            </p:nvCxnSpPr>
            <p:spPr>
              <a:xfrm>
                <a:off x="2270760" y="685800"/>
                <a:ext cx="5486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5410200" y="685800"/>
                <a:ext cx="8229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895600" y="457200"/>
                <a:ext cx="1917833" cy="461665"/>
              </a:xfrm>
              <a:prstGeom prst="rect">
                <a:avLst/>
              </a:prstGeom>
              <a:noFill/>
            </p:spPr>
            <p:txBody>
              <a:bodyPr wrap="none" rtlCol="0">
                <a:spAutoFit/>
              </a:bodyPr>
              <a:lstStyle/>
              <a:p>
                <a:r>
                  <a:rPr lang="en-US" sz="2400" dirty="0">
                    <a:solidFill>
                      <a:srgbClr val="7030A0"/>
                    </a:solidFill>
                    <a:latin typeface="Times New Roman" pitchFamily="18" charset="0"/>
                    <a:cs typeface="Times New Roman" pitchFamily="18" charset="0"/>
                  </a:rPr>
                  <a:t>shorter optical path</a:t>
                </a:r>
              </a:p>
            </p:txBody>
          </p:sp>
        </p:grpSp>
        <p:sp>
          <p:nvSpPr>
            <p:cNvPr id="48" name="TextBox 47"/>
            <p:cNvSpPr txBox="1"/>
            <p:nvPr/>
          </p:nvSpPr>
          <p:spPr>
            <a:xfrm rot="16200000">
              <a:off x="-309253" y="1738561"/>
              <a:ext cx="1842171" cy="346249"/>
            </a:xfrm>
            <a:prstGeom prst="rect">
              <a:avLst/>
            </a:prstGeom>
            <a:noFill/>
          </p:spPr>
          <p:txBody>
            <a:bodyPr wrap="none" rtlCol="0">
              <a:spAutoFit/>
            </a:bodyPr>
            <a:lstStyle/>
            <a:p>
              <a:r>
                <a:rPr lang="en-US" sz="2400" dirty="0">
                  <a:latin typeface="Times New Roman" pitchFamily="18" charset="0"/>
                  <a:cs typeface="Times New Roman" pitchFamily="18" charset="0"/>
                </a:rPr>
                <a:t>Self-focusing</a:t>
              </a:r>
            </a:p>
          </p:txBody>
        </p:sp>
      </p:grpSp>
      <p:grpSp>
        <p:nvGrpSpPr>
          <p:cNvPr id="23" name="Group 50"/>
          <p:cNvGrpSpPr/>
          <p:nvPr/>
        </p:nvGrpSpPr>
        <p:grpSpPr>
          <a:xfrm>
            <a:off x="483344" y="3733800"/>
            <a:ext cx="11083225" cy="3229690"/>
            <a:chOff x="362508" y="3733800"/>
            <a:chExt cx="8312419" cy="3229690"/>
          </a:xfrm>
        </p:grpSpPr>
        <p:grpSp>
          <p:nvGrpSpPr>
            <p:cNvPr id="24" name="Group 45"/>
            <p:cNvGrpSpPr/>
            <p:nvPr/>
          </p:nvGrpSpPr>
          <p:grpSpPr>
            <a:xfrm>
              <a:off x="838200" y="3733800"/>
              <a:ext cx="7836727" cy="3229690"/>
              <a:chOff x="609600" y="3505200"/>
              <a:chExt cx="7836727" cy="3229690"/>
            </a:xfrm>
          </p:grpSpPr>
          <p:grpSp>
            <p:nvGrpSpPr>
              <p:cNvPr id="25" name="Group 35"/>
              <p:cNvGrpSpPr/>
              <p:nvPr/>
            </p:nvGrpSpPr>
            <p:grpSpPr>
              <a:xfrm>
                <a:off x="609600" y="3505200"/>
                <a:ext cx="2362200" cy="3229690"/>
                <a:chOff x="609600" y="3505200"/>
                <a:chExt cx="2362200" cy="3229690"/>
              </a:xfrm>
            </p:grpSpPr>
            <p:grpSp>
              <p:nvGrpSpPr>
                <p:cNvPr id="26" name="Group 22"/>
                <p:cNvGrpSpPr/>
                <p:nvPr/>
              </p:nvGrpSpPr>
              <p:grpSpPr>
                <a:xfrm>
                  <a:off x="609600" y="3505200"/>
                  <a:ext cx="1828800" cy="3229690"/>
                  <a:chOff x="1371600" y="3505200"/>
                  <a:chExt cx="1828800" cy="3229690"/>
                </a:xfrm>
              </p:grpSpPr>
              <p:pic>
                <p:nvPicPr>
                  <p:cNvPr id="40963" name="Picture 3" descr="C:\Users\Ali\Pictures\nL.jpg"/>
                  <p:cNvPicPr>
                    <a:picLocks noChangeArrowheads="1"/>
                  </p:cNvPicPr>
                  <p:nvPr/>
                </p:nvPicPr>
                <p:blipFill>
                  <a:blip r:embed="rId4" cstate="print"/>
                  <a:srcRect/>
                  <a:stretch>
                    <a:fillRect/>
                  </a:stretch>
                </p:blipFill>
                <p:spPr bwMode="auto">
                  <a:xfrm>
                    <a:off x="1371600" y="3657600"/>
                    <a:ext cx="1828800" cy="2743200"/>
                  </a:xfrm>
                  <a:prstGeom prst="rect">
                    <a:avLst/>
                  </a:prstGeom>
                  <a:noFill/>
                </p:spPr>
              </p:pic>
              <p:sp>
                <p:nvSpPr>
                  <p:cNvPr id="7" name="Rectangle 6"/>
                  <p:cNvSpPr/>
                  <p:nvPr/>
                </p:nvSpPr>
                <p:spPr>
                  <a:xfrm>
                    <a:off x="1600200" y="5719227"/>
                    <a:ext cx="1017347" cy="1015663"/>
                  </a:xfrm>
                  <a:prstGeom prst="rect">
                    <a:avLst/>
                  </a:prstGeom>
                </p:spPr>
                <p:txBody>
                  <a:bodyPr wrap="none">
                    <a:spAutoFit/>
                  </a:bodyPr>
                  <a:lstStyle/>
                  <a:p>
                    <a:r>
                      <a:rPr lang="en-US" sz="2400" dirty="0">
                        <a:solidFill>
                          <a:srgbClr val="0070C0"/>
                        </a:solidFill>
                        <a:latin typeface="Times New Roman" pitchFamily="18" charset="0"/>
                        <a:cs typeface="Times New Roman" pitchFamily="18" charset="0"/>
                      </a:rPr>
                      <a:t>Higher</a:t>
                    </a:r>
                    <a:r>
                      <a:rPr lang="en-US" sz="2800" dirty="0">
                        <a:solidFill>
                          <a:srgbClr val="0070C0"/>
                        </a:solidFill>
                        <a:latin typeface="Times New Roman" pitchFamily="18" charset="0"/>
                        <a:cs typeface="Times New Roman" pitchFamily="18" charset="0"/>
                      </a:rPr>
                      <a:t> </a:t>
                    </a:r>
                    <a:r>
                      <a:rPr lang="en-US" sz="3200" b="1" i="1" dirty="0">
                        <a:solidFill>
                          <a:srgbClr val="0070C0"/>
                        </a:solidFill>
                        <a:latin typeface="Times New Roman" pitchFamily="18" charset="0"/>
                        <a:cs typeface="Times New Roman" pitchFamily="18" charset="0"/>
                      </a:rPr>
                      <a:t>n</a:t>
                    </a:r>
                  </a:p>
                  <a:p>
                    <a:endParaRPr lang="en-US" sz="2800" b="1" i="1" dirty="0">
                      <a:solidFill>
                        <a:srgbClr val="0070C0"/>
                      </a:solidFill>
                      <a:latin typeface="Times New Roman" pitchFamily="18" charset="0"/>
                      <a:cs typeface="Times New Roman" pitchFamily="18" charset="0"/>
                    </a:endParaRPr>
                  </a:p>
                </p:txBody>
              </p:sp>
              <p:sp>
                <p:nvSpPr>
                  <p:cNvPr id="8" name="TextBox 7"/>
                  <p:cNvSpPr txBox="1"/>
                  <p:nvPr/>
                </p:nvSpPr>
                <p:spPr>
                  <a:xfrm>
                    <a:off x="1600200" y="3505200"/>
                    <a:ext cx="1372492" cy="954107"/>
                  </a:xfrm>
                  <a:prstGeom prst="rect">
                    <a:avLst/>
                  </a:prstGeom>
                  <a:noFill/>
                </p:spPr>
                <p:txBody>
                  <a:bodyPr wrap="square" rtlCol="0">
                    <a:spAutoFit/>
                  </a:bodyPr>
                  <a:lstStyle/>
                  <a:p>
                    <a:r>
                      <a:rPr lang="en-US" sz="2400" dirty="0">
                        <a:solidFill>
                          <a:srgbClr val="0070C0"/>
                        </a:solidFill>
                        <a:latin typeface="Times New Roman" pitchFamily="18" charset="0"/>
                        <a:cs typeface="Times New Roman" pitchFamily="18" charset="0"/>
                      </a:rPr>
                      <a:t>Higher </a:t>
                    </a:r>
                    <a:r>
                      <a:rPr lang="en-US" sz="3200" b="1" i="1" dirty="0">
                        <a:solidFill>
                          <a:srgbClr val="0070C0"/>
                        </a:solidFill>
                        <a:latin typeface="Times New Roman" pitchFamily="18" charset="0"/>
                        <a:cs typeface="Times New Roman" pitchFamily="18" charset="0"/>
                      </a:rPr>
                      <a:t>n</a:t>
                    </a:r>
                  </a:p>
                  <a:p>
                    <a:endParaRPr lang="en-US" sz="2400" dirty="0">
                      <a:solidFill>
                        <a:srgbClr val="0070C0"/>
                      </a:solidFill>
                      <a:latin typeface="Times New Roman" pitchFamily="18" charset="0"/>
                      <a:cs typeface="Times New Roman" pitchFamily="18" charset="0"/>
                    </a:endParaRPr>
                  </a:p>
                </p:txBody>
              </p:sp>
              <p:sp>
                <p:nvSpPr>
                  <p:cNvPr id="10" name="TextBox 9"/>
                  <p:cNvSpPr txBox="1"/>
                  <p:nvPr/>
                </p:nvSpPr>
                <p:spPr>
                  <a:xfrm>
                    <a:off x="1649860" y="4546937"/>
                    <a:ext cx="1026965" cy="954107"/>
                  </a:xfrm>
                  <a:prstGeom prst="rect">
                    <a:avLst/>
                  </a:prstGeom>
                  <a:noFill/>
                </p:spPr>
                <p:txBody>
                  <a:bodyPr wrap="none" rtlCol="0">
                    <a:spAutoFit/>
                  </a:bodyPr>
                  <a:lstStyle/>
                  <a:p>
                    <a:r>
                      <a:rPr lang="en-US" sz="2400" dirty="0">
                        <a:solidFill>
                          <a:srgbClr val="0070C0"/>
                        </a:solidFill>
                        <a:latin typeface="Times New Roman" pitchFamily="18" charset="0"/>
                        <a:cs typeface="Times New Roman" pitchFamily="18" charset="0"/>
                      </a:rPr>
                      <a:t>Lower  </a:t>
                    </a:r>
                    <a:r>
                      <a:rPr lang="en-US" sz="3200" b="1" i="1" dirty="0">
                        <a:solidFill>
                          <a:srgbClr val="0070C0"/>
                        </a:solidFill>
                        <a:latin typeface="Times New Roman" pitchFamily="18" charset="0"/>
                        <a:cs typeface="Times New Roman" pitchFamily="18" charset="0"/>
                      </a:rPr>
                      <a:t>n</a:t>
                    </a:r>
                  </a:p>
                  <a:p>
                    <a:endParaRPr lang="en-US" sz="2400" dirty="0">
                      <a:solidFill>
                        <a:srgbClr val="0070C0"/>
                      </a:solidFill>
                      <a:latin typeface="Times New Roman" pitchFamily="18" charset="0"/>
                      <a:cs typeface="Times New Roman" pitchFamily="18" charset="0"/>
                    </a:endParaRPr>
                  </a:p>
                </p:txBody>
              </p:sp>
            </p:grpSp>
            <p:cxnSp>
              <p:nvCxnSpPr>
                <p:cNvPr id="30" name="Straight Arrow Connector 29"/>
                <p:cNvCxnSpPr/>
                <p:nvPr/>
              </p:nvCxnSpPr>
              <p:spPr>
                <a:xfrm>
                  <a:off x="2423160" y="4953000"/>
                  <a:ext cx="5486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32"/>
              <p:cNvGrpSpPr/>
              <p:nvPr/>
            </p:nvGrpSpPr>
            <p:grpSpPr>
              <a:xfrm>
                <a:off x="5562600" y="3581400"/>
                <a:ext cx="2883727" cy="2834640"/>
                <a:chOff x="4724400" y="3581400"/>
                <a:chExt cx="2883727" cy="2834640"/>
              </a:xfrm>
            </p:grpSpPr>
            <p:grpSp>
              <p:nvGrpSpPr>
                <p:cNvPr id="28" name="Group 24"/>
                <p:cNvGrpSpPr/>
                <p:nvPr/>
              </p:nvGrpSpPr>
              <p:grpSpPr>
                <a:xfrm>
                  <a:off x="5147228" y="3581400"/>
                  <a:ext cx="2460899" cy="2834640"/>
                  <a:chOff x="5147228" y="3657600"/>
                  <a:chExt cx="2460899" cy="2834640"/>
                </a:xfrm>
              </p:grpSpPr>
              <p:pic>
                <p:nvPicPr>
                  <p:cNvPr id="40965" name="Picture 5" descr="C:\Users\Ali\Pictures\nl 2.jpg"/>
                  <p:cNvPicPr>
                    <a:picLocks noChangeAspect="1" noChangeArrowheads="1"/>
                  </p:cNvPicPr>
                  <p:nvPr/>
                </p:nvPicPr>
                <p:blipFill>
                  <a:blip r:embed="rId5" cstate="print"/>
                  <a:srcRect/>
                  <a:stretch>
                    <a:fillRect/>
                  </a:stretch>
                </p:blipFill>
                <p:spPr bwMode="auto">
                  <a:xfrm>
                    <a:off x="5147228" y="3657600"/>
                    <a:ext cx="1710772" cy="2834640"/>
                  </a:xfrm>
                  <a:prstGeom prst="rect">
                    <a:avLst/>
                  </a:prstGeom>
                  <a:noFill/>
                </p:spPr>
              </p:pic>
              <p:sp>
                <p:nvSpPr>
                  <p:cNvPr id="17" name="TextBox 16"/>
                  <p:cNvSpPr txBox="1"/>
                  <p:nvPr/>
                </p:nvSpPr>
                <p:spPr>
                  <a:xfrm>
                    <a:off x="6233082" y="4734580"/>
                    <a:ext cx="1040189" cy="523220"/>
                  </a:xfrm>
                  <a:prstGeom prst="rect">
                    <a:avLst/>
                  </a:prstGeom>
                  <a:noFill/>
                </p:spPr>
                <p:txBody>
                  <a:bodyPr wrap="none" rtlCol="0">
                    <a:spAutoFit/>
                  </a:bodyPr>
                  <a:lstStyle/>
                  <a:p>
                    <a:r>
                      <a:rPr lang="en-US" sz="2400" dirty="0">
                        <a:latin typeface="Times New Roman" pitchFamily="18" charset="0"/>
                        <a:cs typeface="Times New Roman" pitchFamily="18" charset="0"/>
                      </a:rPr>
                      <a:t>Shorter </a:t>
                    </a:r>
                    <a:r>
                      <a:rPr lang="en-US" sz="2800" b="1" i="1" dirty="0">
                        <a:latin typeface="Times New Roman" pitchFamily="18" charset="0"/>
                        <a:cs typeface="Times New Roman" pitchFamily="18" charset="0"/>
                      </a:rPr>
                      <a:t>L</a:t>
                    </a:r>
                  </a:p>
                </p:txBody>
              </p:sp>
              <p:sp>
                <p:nvSpPr>
                  <p:cNvPr id="19" name="TextBox 18"/>
                  <p:cNvSpPr txBox="1"/>
                  <p:nvPr/>
                </p:nvSpPr>
                <p:spPr>
                  <a:xfrm>
                    <a:off x="6658107" y="5943600"/>
                    <a:ext cx="950020" cy="523220"/>
                  </a:xfrm>
                  <a:prstGeom prst="rect">
                    <a:avLst/>
                  </a:prstGeom>
                  <a:noFill/>
                </p:spPr>
                <p:txBody>
                  <a:bodyPr wrap="none" rtlCol="0">
                    <a:spAutoFit/>
                  </a:bodyPr>
                  <a:lstStyle/>
                  <a:p>
                    <a:r>
                      <a:rPr lang="en-US" sz="2400" dirty="0">
                        <a:latin typeface="Times New Roman" pitchFamily="18" charset="0"/>
                        <a:cs typeface="Times New Roman" pitchFamily="18" charset="0"/>
                      </a:rPr>
                      <a:t>longer </a:t>
                    </a:r>
                    <a:r>
                      <a:rPr lang="en-US" sz="2800" b="1" i="1" dirty="0">
                        <a:latin typeface="Times New Roman" pitchFamily="18" charset="0"/>
                        <a:cs typeface="Times New Roman" pitchFamily="18" charset="0"/>
                      </a:rPr>
                      <a:t>L</a:t>
                    </a:r>
                  </a:p>
                </p:txBody>
              </p:sp>
              <p:cxnSp>
                <p:nvCxnSpPr>
                  <p:cNvPr id="20" name="Straight Arrow Connector 19"/>
                  <p:cNvCxnSpPr/>
                  <p:nvPr/>
                </p:nvCxnSpPr>
                <p:spPr>
                  <a:xfrm>
                    <a:off x="5715000" y="5029200"/>
                    <a:ext cx="457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337365" y="6324600"/>
                    <a:ext cx="128016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p:cNvCxnSpPr/>
                <p:nvPr/>
              </p:nvCxnSpPr>
              <p:spPr>
                <a:xfrm flipH="1">
                  <a:off x="4724400" y="4953000"/>
                  <a:ext cx="914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2971800" y="3588603"/>
                <a:ext cx="1943081" cy="461665"/>
              </a:xfrm>
              <a:prstGeom prst="rect">
                <a:avLst/>
              </a:prstGeom>
              <a:noFill/>
            </p:spPr>
            <p:txBody>
              <a:bodyPr wrap="none" rtlCol="0">
                <a:spAutoFit/>
              </a:bodyPr>
              <a:lstStyle/>
              <a:p>
                <a:r>
                  <a:rPr lang="en-US" sz="2400" dirty="0">
                    <a:solidFill>
                      <a:srgbClr val="7030A0"/>
                    </a:solidFill>
                    <a:latin typeface="Times New Roman" pitchFamily="18" charset="0"/>
                    <a:cs typeface="Times New Roman" pitchFamily="18" charset="0"/>
                  </a:rPr>
                  <a:t>Longer optical path</a:t>
                </a:r>
              </a:p>
            </p:txBody>
          </p:sp>
          <p:cxnSp>
            <p:nvCxnSpPr>
              <p:cNvPr id="40" name="Straight Arrow Connector 39"/>
              <p:cNvCxnSpPr/>
              <p:nvPr/>
            </p:nvCxnSpPr>
            <p:spPr>
              <a:xfrm>
                <a:off x="2423160" y="3810000"/>
                <a:ext cx="5486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598225" y="3810000"/>
                <a:ext cx="45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005490" y="4719935"/>
                <a:ext cx="1917833" cy="461665"/>
              </a:xfrm>
              <a:prstGeom prst="rect">
                <a:avLst/>
              </a:prstGeom>
              <a:noFill/>
            </p:spPr>
            <p:txBody>
              <a:bodyPr wrap="none" rtlCol="0">
                <a:spAutoFit/>
              </a:bodyPr>
              <a:lstStyle/>
              <a:p>
                <a:r>
                  <a:rPr lang="en-US" sz="2400" dirty="0">
                    <a:solidFill>
                      <a:srgbClr val="7030A0"/>
                    </a:solidFill>
                    <a:latin typeface="Times New Roman" pitchFamily="18" charset="0"/>
                    <a:cs typeface="Times New Roman" pitchFamily="18" charset="0"/>
                  </a:rPr>
                  <a:t>shorter optical path</a:t>
                </a:r>
              </a:p>
            </p:txBody>
          </p:sp>
        </p:grpSp>
        <p:sp>
          <p:nvSpPr>
            <p:cNvPr id="50" name="TextBox 49"/>
            <p:cNvSpPr txBox="1"/>
            <p:nvPr/>
          </p:nvSpPr>
          <p:spPr>
            <a:xfrm rot="16200000">
              <a:off x="-530525" y="5001790"/>
              <a:ext cx="2132315" cy="346249"/>
            </a:xfrm>
            <a:prstGeom prst="rect">
              <a:avLst/>
            </a:prstGeom>
            <a:noFill/>
          </p:spPr>
          <p:txBody>
            <a:bodyPr wrap="none" rtlCol="0">
              <a:spAutoFit/>
            </a:bodyPr>
            <a:lstStyle/>
            <a:p>
              <a:r>
                <a:rPr lang="en-US" sz="2400" dirty="0">
                  <a:latin typeface="Times New Roman" pitchFamily="18" charset="0"/>
                  <a:cs typeface="Times New Roman" pitchFamily="18" charset="0"/>
                </a:rPr>
                <a:t>Self-defocusing</a:t>
              </a:r>
            </a:p>
          </p:txBody>
        </p:sp>
      </p:grpSp>
      <p:cxnSp>
        <p:nvCxnSpPr>
          <p:cNvPr id="53" name="Straight Connector 52"/>
          <p:cNvCxnSpPr/>
          <p:nvPr/>
        </p:nvCxnSpPr>
        <p:spPr>
          <a:xfrm flipV="1">
            <a:off x="0" y="3505200"/>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9" name="Slide Number Placeholder 48"/>
          <p:cNvSpPr>
            <a:spLocks noGrp="1"/>
          </p:cNvSpPr>
          <p:nvPr>
            <p:ph type="sldNum" sz="quarter" idx="12"/>
          </p:nvPr>
        </p:nvSpPr>
        <p:spPr/>
        <p:txBody>
          <a:bodyPr/>
          <a:lstStyle/>
          <a:p>
            <a:fld id="{8AC7B609-6235-4DF7-8376-3B4225D7EDEF}" type="slidenum">
              <a:rPr lang="en-US" smtClean="0"/>
              <a:pPr/>
              <a:t>224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6000" y="381000"/>
            <a:ext cx="3621504" cy="523220"/>
          </a:xfrm>
          <a:prstGeom prst="rect">
            <a:avLst/>
          </a:prstGeom>
          <a:ln w="38100">
            <a:solidFill>
              <a:srgbClr val="FF0000"/>
            </a:solidFill>
          </a:ln>
          <a:effectLst>
            <a:glow rad="139700">
              <a:schemeClr val="accent1">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none">
            <a:spAutoFit/>
          </a:bodyPr>
          <a:lstStyle/>
          <a:p>
            <a:pPr marL="457200" indent="-457200"/>
            <a:r>
              <a:rPr lang="en-US" sz="2800" dirty="0">
                <a:solidFill>
                  <a:srgbClr val="002060"/>
                </a:solidFill>
                <a:latin typeface="Times New Roman" pitchFamily="18" charset="0"/>
                <a:cs typeface="Times New Roman" pitchFamily="18" charset="0"/>
              </a:rPr>
              <a:t>Two-photon Absorption</a:t>
            </a:r>
            <a:endParaRPr lang="en-US" sz="2800" dirty="0"/>
          </a:p>
        </p:txBody>
      </p:sp>
      <p:grpSp>
        <p:nvGrpSpPr>
          <p:cNvPr id="2" name="Group 18"/>
          <p:cNvGrpSpPr/>
          <p:nvPr/>
        </p:nvGrpSpPr>
        <p:grpSpPr>
          <a:xfrm>
            <a:off x="1117601" y="2819401"/>
            <a:ext cx="4396231" cy="2322731"/>
            <a:chOff x="838200" y="2819400"/>
            <a:chExt cx="3297173" cy="2322731"/>
          </a:xfrm>
        </p:grpSpPr>
        <p:grpSp>
          <p:nvGrpSpPr>
            <p:cNvPr id="4" name="Group 14"/>
            <p:cNvGrpSpPr/>
            <p:nvPr/>
          </p:nvGrpSpPr>
          <p:grpSpPr>
            <a:xfrm>
              <a:off x="838200" y="2871344"/>
              <a:ext cx="1800000" cy="2005456"/>
              <a:chOff x="838200" y="2261744"/>
              <a:chExt cx="1800000" cy="2005456"/>
            </a:xfrm>
          </p:grpSpPr>
          <p:grpSp>
            <p:nvGrpSpPr>
              <p:cNvPr id="5" name="Group 8"/>
              <p:cNvGrpSpPr/>
              <p:nvPr/>
            </p:nvGrpSpPr>
            <p:grpSpPr>
              <a:xfrm>
                <a:off x="838200" y="2590800"/>
                <a:ext cx="1800000" cy="1676400"/>
                <a:chOff x="838200" y="2590800"/>
                <a:chExt cx="1800000" cy="1676400"/>
              </a:xfrm>
            </p:grpSpPr>
            <p:cxnSp>
              <p:nvCxnSpPr>
                <p:cNvPr id="6" name="Straight Connector 5"/>
                <p:cNvCxnSpPr/>
                <p:nvPr/>
              </p:nvCxnSpPr>
              <p:spPr>
                <a:xfrm>
                  <a:off x="838200" y="4267200"/>
                  <a:ext cx="180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8200" y="2590800"/>
                  <a:ext cx="180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38200" y="3200400"/>
                  <a:ext cx="1800000"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flipV="1">
                <a:off x="1524000" y="3200400"/>
                <a:ext cx="0" cy="1066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752600" y="2590800"/>
                <a:ext cx="0" cy="576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28008" y="3166800"/>
                <a:ext cx="538850" cy="1015663"/>
              </a:xfrm>
              <a:prstGeom prst="rect">
                <a:avLst/>
              </a:prstGeom>
              <a:noFill/>
            </p:spPr>
            <p:txBody>
              <a:bodyPr wrap="none" rtlCol="0">
                <a:spAutoFit/>
              </a:bodyPr>
              <a:lstStyle/>
              <a:p>
                <a:pPr algn="just">
                  <a:lnSpc>
                    <a:spcPct val="150000"/>
                  </a:lnSpc>
                </a:pPr>
                <a:r>
                  <a:rPr lang="el-GR" sz="4000" i="1" dirty="0">
                    <a:latin typeface="Times New Roman" pitchFamily="18" charset="0"/>
                    <a:cs typeface="Times New Roman" pitchFamily="18" charset="0"/>
                  </a:rPr>
                  <a:t>ω</a:t>
                </a:r>
                <a:r>
                  <a:rPr lang="en-US" sz="4000" baseline="-25000" dirty="0">
                    <a:latin typeface="Times New Roman" pitchFamily="18" charset="0"/>
                    <a:cs typeface="Times New Roman" pitchFamily="18" charset="0"/>
                  </a:rPr>
                  <a:t>1</a:t>
                </a:r>
              </a:p>
            </p:txBody>
          </p:sp>
          <p:sp>
            <p:nvSpPr>
              <p:cNvPr id="14" name="TextBox 13"/>
              <p:cNvSpPr txBox="1"/>
              <p:nvPr/>
            </p:nvSpPr>
            <p:spPr>
              <a:xfrm>
                <a:off x="1918608" y="2261744"/>
                <a:ext cx="538850" cy="1015663"/>
              </a:xfrm>
              <a:prstGeom prst="rect">
                <a:avLst/>
              </a:prstGeom>
              <a:noFill/>
            </p:spPr>
            <p:txBody>
              <a:bodyPr wrap="none" rtlCol="0">
                <a:spAutoFit/>
              </a:bodyPr>
              <a:lstStyle/>
              <a:p>
                <a:pPr algn="just">
                  <a:lnSpc>
                    <a:spcPct val="150000"/>
                  </a:lnSpc>
                </a:pPr>
                <a:r>
                  <a:rPr lang="el-GR" sz="4000" i="1" dirty="0">
                    <a:latin typeface="Times New Roman" pitchFamily="18" charset="0"/>
                    <a:cs typeface="Times New Roman" pitchFamily="18" charset="0"/>
                  </a:rPr>
                  <a:t>ω</a:t>
                </a:r>
                <a:r>
                  <a:rPr lang="en-US" sz="4000" baseline="-25000" dirty="0">
                    <a:latin typeface="Times New Roman" pitchFamily="18" charset="0"/>
                    <a:cs typeface="Times New Roman" pitchFamily="18" charset="0"/>
                  </a:rPr>
                  <a:t>2</a:t>
                </a:r>
              </a:p>
            </p:txBody>
          </p:sp>
        </p:grpSp>
        <p:sp>
          <p:nvSpPr>
            <p:cNvPr id="16" name="TextBox 15"/>
            <p:cNvSpPr txBox="1"/>
            <p:nvPr/>
          </p:nvSpPr>
          <p:spPr>
            <a:xfrm>
              <a:off x="2811453" y="4495800"/>
              <a:ext cx="1323920" cy="646331"/>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Ground state</a:t>
              </a:r>
            </a:p>
          </p:txBody>
        </p:sp>
        <p:sp>
          <p:nvSpPr>
            <p:cNvPr id="17" name="TextBox 16"/>
            <p:cNvSpPr txBox="1"/>
            <p:nvPr/>
          </p:nvSpPr>
          <p:spPr>
            <a:xfrm>
              <a:off x="2800500" y="3429000"/>
              <a:ext cx="1257171" cy="646331"/>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Virtual state</a:t>
              </a:r>
            </a:p>
          </p:txBody>
        </p:sp>
        <p:sp>
          <p:nvSpPr>
            <p:cNvPr id="18" name="TextBox 17"/>
            <p:cNvSpPr txBox="1"/>
            <p:nvPr/>
          </p:nvSpPr>
          <p:spPr>
            <a:xfrm>
              <a:off x="2801632" y="2819400"/>
              <a:ext cx="1321516" cy="646331"/>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Excited state</a:t>
              </a:r>
            </a:p>
          </p:txBody>
        </p:sp>
      </p:grpSp>
      <p:grpSp>
        <p:nvGrpSpPr>
          <p:cNvPr id="9" name="Group 19"/>
          <p:cNvGrpSpPr/>
          <p:nvPr/>
        </p:nvGrpSpPr>
        <p:grpSpPr>
          <a:xfrm>
            <a:off x="6790364" y="2819401"/>
            <a:ext cx="4413067" cy="2475131"/>
            <a:chOff x="838200" y="2819400"/>
            <a:chExt cx="3309800" cy="2475131"/>
          </a:xfrm>
        </p:grpSpPr>
        <p:grpSp>
          <p:nvGrpSpPr>
            <p:cNvPr id="10" name="Group 20"/>
            <p:cNvGrpSpPr/>
            <p:nvPr/>
          </p:nvGrpSpPr>
          <p:grpSpPr>
            <a:xfrm>
              <a:off x="838200" y="3057344"/>
              <a:ext cx="1800000" cy="2006263"/>
              <a:chOff x="838200" y="2447744"/>
              <a:chExt cx="1800000" cy="2006263"/>
            </a:xfrm>
          </p:grpSpPr>
          <p:grpSp>
            <p:nvGrpSpPr>
              <p:cNvPr id="15" name="Group 24"/>
              <p:cNvGrpSpPr/>
              <p:nvPr/>
            </p:nvGrpSpPr>
            <p:grpSpPr>
              <a:xfrm>
                <a:off x="838200" y="2590800"/>
                <a:ext cx="1800000" cy="1828800"/>
                <a:chOff x="838200" y="2590800"/>
                <a:chExt cx="1800000" cy="1828800"/>
              </a:xfrm>
            </p:grpSpPr>
            <p:cxnSp>
              <p:nvCxnSpPr>
                <p:cNvPr id="30" name="Straight Connector 29"/>
                <p:cNvCxnSpPr/>
                <p:nvPr/>
              </p:nvCxnSpPr>
              <p:spPr>
                <a:xfrm>
                  <a:off x="838200" y="4419600"/>
                  <a:ext cx="180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38200" y="2590800"/>
                  <a:ext cx="1800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38200" y="3505200"/>
                  <a:ext cx="1800000"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p:cNvCxnSpPr/>
              <p:nvPr/>
            </p:nvCxnSpPr>
            <p:spPr>
              <a:xfrm flipV="1">
                <a:off x="1524000" y="3519600"/>
                <a:ext cx="0" cy="900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52600" y="2590800"/>
                <a:ext cx="0" cy="900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92328" y="3438344"/>
                <a:ext cx="410209" cy="1015663"/>
              </a:xfrm>
              <a:prstGeom prst="rect">
                <a:avLst/>
              </a:prstGeom>
              <a:noFill/>
            </p:spPr>
            <p:txBody>
              <a:bodyPr wrap="none" rtlCol="0">
                <a:spAutoFit/>
              </a:bodyPr>
              <a:lstStyle/>
              <a:p>
                <a:pPr algn="just">
                  <a:lnSpc>
                    <a:spcPct val="150000"/>
                  </a:lnSpc>
                </a:pPr>
                <a:r>
                  <a:rPr lang="el-GR" sz="4000" i="1" dirty="0">
                    <a:latin typeface="Times New Roman" pitchFamily="18" charset="0"/>
                    <a:cs typeface="Times New Roman" pitchFamily="18" charset="0"/>
                  </a:rPr>
                  <a:t>ω</a:t>
                </a:r>
                <a:endParaRPr lang="en-US" sz="4000" baseline="-25000" dirty="0">
                  <a:latin typeface="Times New Roman" pitchFamily="18" charset="0"/>
                  <a:cs typeface="Times New Roman" pitchFamily="18" charset="0"/>
                </a:endParaRPr>
              </a:p>
            </p:txBody>
          </p:sp>
          <p:sp>
            <p:nvSpPr>
              <p:cNvPr id="29" name="TextBox 28"/>
              <p:cNvSpPr txBox="1"/>
              <p:nvPr/>
            </p:nvSpPr>
            <p:spPr>
              <a:xfrm>
                <a:off x="1833595" y="2447744"/>
                <a:ext cx="410209" cy="1015663"/>
              </a:xfrm>
              <a:prstGeom prst="rect">
                <a:avLst/>
              </a:prstGeom>
              <a:noFill/>
            </p:spPr>
            <p:txBody>
              <a:bodyPr wrap="none" rtlCol="0">
                <a:spAutoFit/>
              </a:bodyPr>
              <a:lstStyle/>
              <a:p>
                <a:pPr algn="just">
                  <a:lnSpc>
                    <a:spcPct val="150000"/>
                  </a:lnSpc>
                </a:pPr>
                <a:r>
                  <a:rPr lang="el-GR" sz="4000" i="1" dirty="0">
                    <a:latin typeface="Times New Roman" pitchFamily="18" charset="0"/>
                    <a:cs typeface="Times New Roman" pitchFamily="18" charset="0"/>
                  </a:rPr>
                  <a:t>ω</a:t>
                </a:r>
                <a:endParaRPr lang="en-US" sz="4000" baseline="-25000" dirty="0">
                  <a:latin typeface="Times New Roman" pitchFamily="18" charset="0"/>
                  <a:cs typeface="Times New Roman" pitchFamily="18" charset="0"/>
                </a:endParaRPr>
              </a:p>
            </p:txBody>
          </p:sp>
        </p:grpSp>
        <p:sp>
          <p:nvSpPr>
            <p:cNvPr id="22" name="TextBox 21"/>
            <p:cNvSpPr txBox="1"/>
            <p:nvPr/>
          </p:nvSpPr>
          <p:spPr>
            <a:xfrm>
              <a:off x="2824080" y="4648200"/>
              <a:ext cx="1323920" cy="646331"/>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Ground state</a:t>
              </a:r>
            </a:p>
          </p:txBody>
        </p:sp>
        <p:sp>
          <p:nvSpPr>
            <p:cNvPr id="23" name="TextBox 22"/>
            <p:cNvSpPr txBox="1"/>
            <p:nvPr/>
          </p:nvSpPr>
          <p:spPr>
            <a:xfrm>
              <a:off x="2800500" y="3763433"/>
              <a:ext cx="1257171" cy="646331"/>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Virtual state</a:t>
              </a:r>
            </a:p>
          </p:txBody>
        </p:sp>
        <p:sp>
          <p:nvSpPr>
            <p:cNvPr id="24" name="TextBox 23"/>
            <p:cNvSpPr txBox="1"/>
            <p:nvPr/>
          </p:nvSpPr>
          <p:spPr>
            <a:xfrm>
              <a:off x="2801632" y="2819400"/>
              <a:ext cx="1321516" cy="646331"/>
            </a:xfrm>
            <a:prstGeom prst="rect">
              <a:avLst/>
            </a:prstGeom>
            <a:noFill/>
          </p:spPr>
          <p:txBody>
            <a:bodyPr wrap="none" rtlCol="0">
              <a:spAutoFit/>
            </a:bodyPr>
            <a:lstStyle/>
            <a:p>
              <a:pPr algn="just">
                <a:lnSpc>
                  <a:spcPct val="150000"/>
                </a:lnSpc>
              </a:pPr>
              <a:r>
                <a:rPr lang="en-US" sz="2400" dirty="0">
                  <a:latin typeface="Times New Roman" pitchFamily="18" charset="0"/>
                  <a:cs typeface="Times New Roman" pitchFamily="18" charset="0"/>
                </a:rPr>
                <a:t>Excited state</a:t>
              </a:r>
            </a:p>
          </p:txBody>
        </p:sp>
      </p:grpSp>
      <p:sp>
        <p:nvSpPr>
          <p:cNvPr id="33" name="TextBox 32"/>
          <p:cNvSpPr txBox="1"/>
          <p:nvPr/>
        </p:nvSpPr>
        <p:spPr>
          <a:xfrm>
            <a:off x="1542275" y="1823624"/>
            <a:ext cx="3316164" cy="646331"/>
          </a:xfrm>
          <a:prstGeom prst="rect">
            <a:avLst/>
          </a:prstGeom>
          <a:noFill/>
        </p:spPr>
        <p:txBody>
          <a:bodyPr wrap="none" rtlCol="0">
            <a:spAutoFit/>
          </a:bodyPr>
          <a:lstStyle/>
          <a:p>
            <a:pPr algn="just">
              <a:lnSpc>
                <a:spcPct val="150000"/>
              </a:lnSpc>
            </a:pPr>
            <a:r>
              <a:rPr lang="en-US" sz="2400" b="1" dirty="0">
                <a:solidFill>
                  <a:srgbClr val="7030A0"/>
                </a:solidFill>
                <a:latin typeface="Times New Roman" pitchFamily="18" charset="0"/>
                <a:cs typeface="Times New Roman" pitchFamily="18" charset="0"/>
              </a:rPr>
              <a:t>Non-degenerate process</a:t>
            </a:r>
          </a:p>
        </p:txBody>
      </p:sp>
      <p:sp>
        <p:nvSpPr>
          <p:cNvPr id="34" name="TextBox 33"/>
          <p:cNvSpPr txBox="1"/>
          <p:nvPr/>
        </p:nvSpPr>
        <p:spPr>
          <a:xfrm>
            <a:off x="7498586" y="1842860"/>
            <a:ext cx="2716641" cy="646331"/>
          </a:xfrm>
          <a:prstGeom prst="rect">
            <a:avLst/>
          </a:prstGeom>
          <a:noFill/>
        </p:spPr>
        <p:txBody>
          <a:bodyPr wrap="none" rtlCol="0">
            <a:spAutoFit/>
          </a:bodyPr>
          <a:lstStyle/>
          <a:p>
            <a:pPr algn="just">
              <a:lnSpc>
                <a:spcPct val="150000"/>
              </a:lnSpc>
            </a:pPr>
            <a:r>
              <a:rPr lang="en-US" sz="2400" b="1" dirty="0">
                <a:solidFill>
                  <a:srgbClr val="7030A0"/>
                </a:solidFill>
                <a:latin typeface="Times New Roman" pitchFamily="18" charset="0"/>
                <a:cs typeface="Times New Roman" pitchFamily="18" charset="0"/>
              </a:rPr>
              <a:t>Degenerate process</a:t>
            </a:r>
          </a:p>
        </p:txBody>
      </p:sp>
      <p:sp>
        <p:nvSpPr>
          <p:cNvPr id="35" name="Slide Number Placeholder 34"/>
          <p:cNvSpPr>
            <a:spLocks noGrp="1"/>
          </p:cNvSpPr>
          <p:nvPr>
            <p:ph type="sldNum" sz="quarter" idx="12"/>
          </p:nvPr>
        </p:nvSpPr>
        <p:spPr/>
        <p:txBody>
          <a:bodyPr/>
          <a:lstStyle/>
          <a:p>
            <a:fld id="{8AC7B609-6235-4DF7-8376-3B4225D7EDEF}" type="slidenum">
              <a:rPr lang="en-US" smtClean="0"/>
              <a:pPr/>
              <a:t>225</a:t>
            </a:fld>
            <a:endParaRPr lang="en-US"/>
          </a:p>
        </p:txBody>
      </p:sp>
    </p:spTree>
    <p:extLst>
      <p:ext uri="{BB962C8B-B14F-4D97-AF65-F5344CB8AC3E}">
        <p14:creationId xmlns:p14="http://schemas.microsoft.com/office/powerpoint/2010/main" val="42867957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460"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462" name="Rectangle 6"/>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7"/>
          <p:cNvGrpSpPr/>
          <p:nvPr/>
        </p:nvGrpSpPr>
        <p:grpSpPr>
          <a:xfrm>
            <a:off x="6791242" y="3886200"/>
            <a:ext cx="4384759" cy="1821597"/>
            <a:chOff x="5093431" y="3886200"/>
            <a:chExt cx="3288569" cy="1821597"/>
          </a:xfrm>
        </p:grpSpPr>
        <p:sp>
          <p:nvSpPr>
            <p:cNvPr id="13" name="TextBox 12"/>
            <p:cNvSpPr txBox="1"/>
            <p:nvPr/>
          </p:nvSpPr>
          <p:spPr>
            <a:xfrm>
              <a:off x="5486400" y="4876800"/>
              <a:ext cx="2895600" cy="830997"/>
            </a:xfrm>
            <a:prstGeom prst="rect">
              <a:avLst/>
            </a:prstGeom>
            <a:noFill/>
          </p:spPr>
          <p:txBody>
            <a:bodyPr wrap="square" rtlCol="0">
              <a:spAutoFit/>
            </a:bodyPr>
            <a:lstStyle/>
            <a:p>
              <a:r>
                <a:rPr lang="en-US" sz="2400" dirty="0">
                  <a:solidFill>
                    <a:srgbClr val="FF0000"/>
                  </a:solidFill>
                  <a:latin typeface="Times New Roman" pitchFamily="18" charset="0"/>
                  <a:cs typeface="Times New Roman" pitchFamily="18" charset="0"/>
                </a:rPr>
                <a:t>Two-photon </a:t>
              </a:r>
              <a:r>
                <a:rPr lang="en-US" sz="2400" dirty="0">
                  <a:latin typeface="Times New Roman" pitchFamily="18" charset="0"/>
                  <a:cs typeface="Times New Roman" pitchFamily="18" charset="0"/>
                </a:rPr>
                <a:t>absorption coefficient</a:t>
              </a:r>
            </a:p>
          </p:txBody>
        </p:sp>
        <p:sp>
          <p:nvSpPr>
            <p:cNvPr id="17" name="TextBox 16"/>
            <p:cNvSpPr txBox="1"/>
            <p:nvPr/>
          </p:nvSpPr>
          <p:spPr>
            <a:xfrm>
              <a:off x="5093431" y="3886200"/>
              <a:ext cx="2809327" cy="461665"/>
            </a:xfrm>
            <a:prstGeom prst="rect">
              <a:avLst/>
            </a:prstGeom>
            <a:noFill/>
          </p:spPr>
          <p:txBody>
            <a:bodyPr wrap="none" rtlCol="0">
              <a:spAutoFit/>
            </a:bodyPr>
            <a:lstStyle/>
            <a:p>
              <a:r>
                <a:rPr lang="en-US" sz="2400" dirty="0">
                  <a:solidFill>
                    <a:srgbClr val="FF0000"/>
                  </a:solidFill>
                  <a:latin typeface="Times New Roman" pitchFamily="18" charset="0"/>
                  <a:cs typeface="Times New Roman" pitchFamily="18" charset="0"/>
                </a:rPr>
                <a:t>Linear</a:t>
              </a:r>
              <a:r>
                <a:rPr lang="en-US" sz="2400" dirty="0">
                  <a:latin typeface="Times New Roman" pitchFamily="18" charset="0"/>
                  <a:cs typeface="Times New Roman" pitchFamily="18" charset="0"/>
                </a:rPr>
                <a:t> absorption coefficient</a:t>
              </a:r>
            </a:p>
          </p:txBody>
        </p:sp>
      </p:grpSp>
      <p:sp>
        <p:nvSpPr>
          <p:cNvPr id="12" name="Slide Number Placeholder 11"/>
          <p:cNvSpPr>
            <a:spLocks noGrp="1"/>
          </p:cNvSpPr>
          <p:nvPr>
            <p:ph type="sldNum" sz="quarter" idx="12"/>
          </p:nvPr>
        </p:nvSpPr>
        <p:spPr/>
        <p:txBody>
          <a:bodyPr/>
          <a:lstStyle/>
          <a:p>
            <a:fld id="{8AC7B609-6235-4DF7-8376-3B4225D7EDEF}" type="slidenum">
              <a:rPr lang="en-US" smtClean="0"/>
              <a:pPr/>
              <a:t>226</a:t>
            </a:fld>
            <a:endParaRPr lang="en-US"/>
          </a:p>
        </p:txBody>
      </p:sp>
      <p:graphicFrame>
        <p:nvGraphicFramePr>
          <p:cNvPr id="4" name="Object 3">
            <a:extLst>
              <a:ext uri="{FF2B5EF4-FFF2-40B4-BE49-F238E27FC236}">
                <a16:creationId xmlns:a16="http://schemas.microsoft.com/office/drawing/2014/main" id="{A8CBFFE4-A61A-B5B2-86A6-59EAD91DD025}"/>
              </a:ext>
            </a:extLst>
          </p:cNvPr>
          <p:cNvGraphicFramePr>
            <a:graphicFrameLocks noChangeAspect="1"/>
          </p:cNvGraphicFramePr>
          <p:nvPr>
            <p:extLst>
              <p:ext uri="{D42A27DB-BD31-4B8C-83A1-F6EECF244321}">
                <p14:modId xmlns:p14="http://schemas.microsoft.com/office/powerpoint/2010/main" val="706804669"/>
              </p:ext>
            </p:extLst>
          </p:nvPr>
        </p:nvGraphicFramePr>
        <p:xfrm>
          <a:off x="2806700" y="563893"/>
          <a:ext cx="5562600" cy="1028700"/>
        </p:xfrm>
        <a:graphic>
          <a:graphicData uri="http://schemas.openxmlformats.org/presentationml/2006/ole">
            <mc:AlternateContent xmlns:mc="http://schemas.openxmlformats.org/markup-compatibility/2006">
              <mc:Choice xmlns:v="urn:schemas-microsoft-com:vml" Requires="v">
                <p:oleObj spid="_x0000_s133125" name="Equation" r:id="rId3" imgW="5562360" imgH="1028520" progId="Equation.DSMT4">
                  <p:embed/>
                </p:oleObj>
              </mc:Choice>
              <mc:Fallback>
                <p:oleObj name="Equation" r:id="rId3" imgW="5562360" imgH="1028520" progId="Equation.DSMT4">
                  <p:embed/>
                  <p:pic>
                    <p:nvPicPr>
                      <p:cNvPr id="0" name=""/>
                      <p:cNvPicPr/>
                      <p:nvPr/>
                    </p:nvPicPr>
                    <p:blipFill>
                      <a:blip r:embed="rId4"/>
                      <a:stretch>
                        <a:fillRect/>
                      </a:stretch>
                    </p:blipFill>
                    <p:spPr>
                      <a:xfrm>
                        <a:off x="2806700" y="563893"/>
                        <a:ext cx="5562600" cy="10287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2C3F6CA-BA2E-65D1-2F58-A454C8A54224}"/>
              </a:ext>
            </a:extLst>
          </p:cNvPr>
          <p:cNvGraphicFramePr>
            <a:graphicFrameLocks noChangeAspect="1"/>
          </p:cNvGraphicFramePr>
          <p:nvPr>
            <p:extLst>
              <p:ext uri="{D42A27DB-BD31-4B8C-83A1-F6EECF244321}">
                <p14:modId xmlns:p14="http://schemas.microsoft.com/office/powerpoint/2010/main" val="2742750481"/>
              </p:ext>
            </p:extLst>
          </p:nvPr>
        </p:nvGraphicFramePr>
        <p:xfrm>
          <a:off x="2731831" y="2328750"/>
          <a:ext cx="6286500" cy="965200"/>
        </p:xfrm>
        <a:graphic>
          <a:graphicData uri="http://schemas.openxmlformats.org/presentationml/2006/ole">
            <mc:AlternateContent xmlns:mc="http://schemas.openxmlformats.org/markup-compatibility/2006">
              <mc:Choice xmlns:v="urn:schemas-microsoft-com:vml" Requires="v">
                <p:oleObj spid="_x0000_s133126" name="Equation" r:id="rId5" imgW="6286320" imgH="965160" progId="Equation.DSMT4">
                  <p:embed/>
                </p:oleObj>
              </mc:Choice>
              <mc:Fallback>
                <p:oleObj name="Equation" r:id="rId5" imgW="6286320" imgH="965160" progId="Equation.DSMT4">
                  <p:embed/>
                  <p:pic>
                    <p:nvPicPr>
                      <p:cNvPr id="0" name=""/>
                      <p:cNvPicPr/>
                      <p:nvPr/>
                    </p:nvPicPr>
                    <p:blipFill>
                      <a:blip r:embed="rId6"/>
                      <a:stretch>
                        <a:fillRect/>
                      </a:stretch>
                    </p:blipFill>
                    <p:spPr>
                      <a:xfrm>
                        <a:off x="2731831" y="2328750"/>
                        <a:ext cx="6286500" cy="9652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0623210E-46BE-3251-DF75-F59DE91490D8}"/>
              </a:ext>
            </a:extLst>
          </p:cNvPr>
          <p:cNvGraphicFramePr>
            <a:graphicFrameLocks noChangeAspect="1"/>
          </p:cNvGraphicFramePr>
          <p:nvPr>
            <p:extLst>
              <p:ext uri="{D42A27DB-BD31-4B8C-83A1-F6EECF244321}">
                <p14:modId xmlns:p14="http://schemas.microsoft.com/office/powerpoint/2010/main" val="3444641574"/>
              </p:ext>
            </p:extLst>
          </p:nvPr>
        </p:nvGraphicFramePr>
        <p:xfrm>
          <a:off x="2247010" y="3768282"/>
          <a:ext cx="4470400" cy="1828800"/>
        </p:xfrm>
        <a:graphic>
          <a:graphicData uri="http://schemas.openxmlformats.org/presentationml/2006/ole">
            <mc:AlternateContent xmlns:mc="http://schemas.openxmlformats.org/markup-compatibility/2006">
              <mc:Choice xmlns:v="urn:schemas-microsoft-com:vml" Requires="v">
                <p:oleObj spid="_x0000_s133127" name="Equation" r:id="rId7" imgW="4470120" imgH="1828800" progId="Equation.DSMT4">
                  <p:embed/>
                </p:oleObj>
              </mc:Choice>
              <mc:Fallback>
                <p:oleObj name="Equation" r:id="rId7" imgW="4470120" imgH="1828800" progId="Equation.DSMT4">
                  <p:embed/>
                  <p:pic>
                    <p:nvPicPr>
                      <p:cNvPr id="0" name=""/>
                      <p:cNvPicPr/>
                      <p:nvPr/>
                    </p:nvPicPr>
                    <p:blipFill>
                      <a:blip r:embed="rId8"/>
                      <a:stretch>
                        <a:fillRect/>
                      </a:stretch>
                    </p:blipFill>
                    <p:spPr>
                      <a:xfrm>
                        <a:off x="2247010" y="3768282"/>
                        <a:ext cx="4470400" cy="1828800"/>
                      </a:xfrm>
                      <a:prstGeom prst="rect">
                        <a:avLst/>
                      </a:prstGeom>
                    </p:spPr>
                  </p:pic>
                </p:oleObj>
              </mc:Fallback>
            </mc:AlternateContent>
          </a:graphicData>
        </a:graphic>
      </p:graphicFrame>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1508"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p:nvPr/>
        </p:nvSpPr>
        <p:spPr>
          <a:xfrm>
            <a:off x="8636002" y="4626937"/>
            <a:ext cx="248016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Beer–Lambert law</a:t>
            </a:r>
          </a:p>
        </p:txBody>
      </p:sp>
      <p:grpSp>
        <p:nvGrpSpPr>
          <p:cNvPr id="3" name="Group 16"/>
          <p:cNvGrpSpPr/>
          <p:nvPr/>
        </p:nvGrpSpPr>
        <p:grpSpPr>
          <a:xfrm>
            <a:off x="273269" y="3165190"/>
            <a:ext cx="6339840" cy="3474720"/>
            <a:chOff x="152400" y="3307080"/>
            <a:chExt cx="4754880" cy="3474720"/>
          </a:xfrm>
        </p:grpSpPr>
        <p:pic>
          <p:nvPicPr>
            <p:cNvPr id="7" name="Picture 6" descr="Beschreibung: E:\Dissertation\Ali\figures\chapter 2\comparing intensity at the presnce and absence of 2PA.jpg"/>
            <p:cNvPicPr/>
            <p:nvPr/>
          </p:nvPicPr>
          <p:blipFill>
            <a:blip r:embed="rId3" cstate="print"/>
            <a:srcRect/>
            <a:stretch>
              <a:fillRect/>
            </a:stretch>
          </p:blipFill>
          <p:spPr bwMode="auto">
            <a:xfrm>
              <a:off x="152400" y="3307080"/>
              <a:ext cx="4754880" cy="3474720"/>
            </a:xfrm>
            <a:prstGeom prst="rect">
              <a:avLst/>
            </a:prstGeom>
            <a:noFill/>
            <a:ln w="9525">
              <a:noFill/>
              <a:miter lim="800000"/>
              <a:headEnd/>
              <a:tailEnd/>
            </a:ln>
          </p:spPr>
        </p:pic>
        <p:cxnSp>
          <p:nvCxnSpPr>
            <p:cNvPr id="12" name="Straight Arrow Connector 11"/>
            <p:cNvCxnSpPr/>
            <p:nvPr/>
          </p:nvCxnSpPr>
          <p:spPr>
            <a:xfrm flipV="1">
              <a:off x="1024268" y="3886200"/>
              <a:ext cx="457200" cy="990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286000" y="5029200"/>
              <a:ext cx="457200" cy="5334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09739" y="4800600"/>
              <a:ext cx="1364797" cy="369332"/>
            </a:xfrm>
            <a:prstGeom prst="rect">
              <a:avLst/>
            </a:prstGeom>
            <a:noFill/>
          </p:spPr>
          <p:txBody>
            <a:bodyPr wrap="none" rtlCol="0">
              <a:spAutoFit/>
            </a:bodyPr>
            <a:lstStyle/>
            <a:p>
              <a:r>
                <a:rPr lang="en-US" dirty="0">
                  <a:latin typeface="Times New Roman" pitchFamily="18" charset="0"/>
                  <a:cs typeface="Times New Roman" pitchFamily="18" charset="0"/>
                </a:rPr>
                <a:t>Linear absorption</a:t>
              </a:r>
            </a:p>
          </p:txBody>
        </p:sp>
        <p:sp>
          <p:nvSpPr>
            <p:cNvPr id="16" name="TextBox 15"/>
            <p:cNvSpPr txBox="1"/>
            <p:nvPr/>
          </p:nvSpPr>
          <p:spPr>
            <a:xfrm>
              <a:off x="1447800" y="3657600"/>
              <a:ext cx="2159486" cy="369332"/>
            </a:xfrm>
            <a:prstGeom prst="rect">
              <a:avLst/>
            </a:prstGeom>
            <a:noFill/>
          </p:spPr>
          <p:txBody>
            <a:bodyPr wrap="none" rtlCol="0">
              <a:spAutoFit/>
            </a:bodyPr>
            <a:lstStyle/>
            <a:p>
              <a:r>
                <a:rPr lang="en-US" dirty="0">
                  <a:latin typeface="Times New Roman" pitchFamily="18" charset="0"/>
                  <a:cs typeface="Times New Roman" pitchFamily="18" charset="0"/>
                </a:rPr>
                <a:t>Linear +nonlinear absorption</a:t>
              </a:r>
            </a:p>
          </p:txBody>
        </p:sp>
      </p:grpSp>
      <p:sp>
        <p:nvSpPr>
          <p:cNvPr id="17" name="Slide Number Placeholder 16"/>
          <p:cNvSpPr>
            <a:spLocks noGrp="1"/>
          </p:cNvSpPr>
          <p:nvPr>
            <p:ph type="sldNum" sz="quarter" idx="12"/>
          </p:nvPr>
        </p:nvSpPr>
        <p:spPr/>
        <p:txBody>
          <a:bodyPr/>
          <a:lstStyle/>
          <a:p>
            <a:fld id="{8AC7B609-6235-4DF7-8376-3B4225D7EDEF}" type="slidenum">
              <a:rPr lang="en-US" smtClean="0"/>
              <a:pPr/>
              <a:t>227</a:t>
            </a:fld>
            <a:endParaRPr lang="en-US"/>
          </a:p>
        </p:txBody>
      </p:sp>
      <p:graphicFrame>
        <p:nvGraphicFramePr>
          <p:cNvPr id="4" name="Object 3">
            <a:extLst>
              <a:ext uri="{FF2B5EF4-FFF2-40B4-BE49-F238E27FC236}">
                <a16:creationId xmlns:a16="http://schemas.microsoft.com/office/drawing/2014/main" id="{D9ECD4C9-6C5E-DC5E-AE81-9C842A072DAB}"/>
              </a:ext>
            </a:extLst>
          </p:cNvPr>
          <p:cNvGraphicFramePr>
            <a:graphicFrameLocks noChangeAspect="1"/>
          </p:cNvGraphicFramePr>
          <p:nvPr>
            <p:extLst>
              <p:ext uri="{D42A27DB-BD31-4B8C-83A1-F6EECF244321}">
                <p14:modId xmlns:p14="http://schemas.microsoft.com/office/powerpoint/2010/main" val="180882153"/>
              </p:ext>
            </p:extLst>
          </p:nvPr>
        </p:nvGraphicFramePr>
        <p:xfrm>
          <a:off x="3676650" y="508071"/>
          <a:ext cx="3822700" cy="800100"/>
        </p:xfrm>
        <a:graphic>
          <a:graphicData uri="http://schemas.openxmlformats.org/presentationml/2006/ole">
            <mc:AlternateContent xmlns:mc="http://schemas.openxmlformats.org/markup-compatibility/2006">
              <mc:Choice xmlns:v="urn:schemas-microsoft-com:vml" Requires="v">
                <p:oleObj spid="_x0000_s134149" name="Equation" r:id="rId4" imgW="3822480" imgH="799920" progId="Equation.DSMT4">
                  <p:embed/>
                </p:oleObj>
              </mc:Choice>
              <mc:Fallback>
                <p:oleObj name="Equation" r:id="rId4" imgW="3822480" imgH="799920" progId="Equation.DSMT4">
                  <p:embed/>
                  <p:pic>
                    <p:nvPicPr>
                      <p:cNvPr id="0" name=""/>
                      <p:cNvPicPr/>
                      <p:nvPr/>
                    </p:nvPicPr>
                    <p:blipFill>
                      <a:blip r:embed="rId5"/>
                      <a:stretch>
                        <a:fillRect/>
                      </a:stretch>
                    </p:blipFill>
                    <p:spPr>
                      <a:xfrm>
                        <a:off x="3676650" y="508071"/>
                        <a:ext cx="3822700" cy="8001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6994A4B3-9926-756B-64FC-F73A5D4EFFEA}"/>
              </a:ext>
            </a:extLst>
          </p:cNvPr>
          <p:cNvGraphicFramePr>
            <a:graphicFrameLocks noChangeAspect="1"/>
          </p:cNvGraphicFramePr>
          <p:nvPr>
            <p:extLst>
              <p:ext uri="{D42A27DB-BD31-4B8C-83A1-F6EECF244321}">
                <p14:modId xmlns:p14="http://schemas.microsoft.com/office/powerpoint/2010/main" val="1427362170"/>
              </p:ext>
            </p:extLst>
          </p:nvPr>
        </p:nvGraphicFramePr>
        <p:xfrm>
          <a:off x="3790950" y="1907579"/>
          <a:ext cx="3594100" cy="914400"/>
        </p:xfrm>
        <a:graphic>
          <a:graphicData uri="http://schemas.openxmlformats.org/presentationml/2006/ole">
            <mc:AlternateContent xmlns:mc="http://schemas.openxmlformats.org/markup-compatibility/2006">
              <mc:Choice xmlns:v="urn:schemas-microsoft-com:vml" Requires="v">
                <p:oleObj spid="_x0000_s134150" name="Equation" r:id="rId6" imgW="3593880" imgH="914400" progId="Equation.DSMT4">
                  <p:embed/>
                </p:oleObj>
              </mc:Choice>
              <mc:Fallback>
                <p:oleObj name="Equation" r:id="rId6" imgW="3593880" imgH="914400" progId="Equation.DSMT4">
                  <p:embed/>
                  <p:pic>
                    <p:nvPicPr>
                      <p:cNvPr id="0" name=""/>
                      <p:cNvPicPr/>
                      <p:nvPr/>
                    </p:nvPicPr>
                    <p:blipFill>
                      <a:blip r:embed="rId7"/>
                      <a:stretch>
                        <a:fillRect/>
                      </a:stretch>
                    </p:blipFill>
                    <p:spPr>
                      <a:xfrm>
                        <a:off x="3790950" y="1907579"/>
                        <a:ext cx="3594100" cy="9144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EB77BD1-3DA5-7D40-602E-010F31CA1526}"/>
              </a:ext>
            </a:extLst>
          </p:cNvPr>
          <p:cNvGraphicFramePr>
            <a:graphicFrameLocks noChangeAspect="1"/>
          </p:cNvGraphicFramePr>
          <p:nvPr>
            <p:extLst>
              <p:ext uri="{D42A27DB-BD31-4B8C-83A1-F6EECF244321}">
                <p14:modId xmlns:p14="http://schemas.microsoft.com/office/powerpoint/2010/main" val="284237970"/>
              </p:ext>
            </p:extLst>
          </p:nvPr>
        </p:nvGraphicFramePr>
        <p:xfrm>
          <a:off x="7297931" y="4035281"/>
          <a:ext cx="3746500" cy="508000"/>
        </p:xfrm>
        <a:graphic>
          <a:graphicData uri="http://schemas.openxmlformats.org/presentationml/2006/ole">
            <mc:AlternateContent xmlns:mc="http://schemas.openxmlformats.org/markup-compatibility/2006">
              <mc:Choice xmlns:v="urn:schemas-microsoft-com:vml" Requires="v">
                <p:oleObj spid="_x0000_s134151" name="Equation" r:id="rId8" imgW="3746160" imgH="507960" progId="Equation.DSMT4">
                  <p:embed/>
                </p:oleObj>
              </mc:Choice>
              <mc:Fallback>
                <p:oleObj name="Equation" r:id="rId8" imgW="3746160" imgH="507960" progId="Equation.DSMT4">
                  <p:embed/>
                  <p:pic>
                    <p:nvPicPr>
                      <p:cNvPr id="0" name=""/>
                      <p:cNvPicPr/>
                      <p:nvPr/>
                    </p:nvPicPr>
                    <p:blipFill>
                      <a:blip r:embed="rId9"/>
                      <a:stretch>
                        <a:fillRect/>
                      </a:stretch>
                    </p:blipFill>
                    <p:spPr>
                      <a:xfrm>
                        <a:off x="7297931" y="4035281"/>
                        <a:ext cx="3746500" cy="5080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711200" y="246703"/>
            <a:ext cx="1036915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p>
            <a:pPr algn="l">
              <a:spcBef>
                <a:spcPct val="0"/>
              </a:spcBef>
              <a:spcAft>
                <a:spcPct val="50000"/>
              </a:spcAft>
              <a:buFont typeface="Wingdings" pitchFamily="2" charset="2"/>
              <a:buChar char="v"/>
              <a:tabLst>
                <a:tab pos="288925" algn="l"/>
              </a:tabLst>
            </a:pPr>
            <a:r>
              <a:rPr lang="en-US" sz="2400" dirty="0"/>
              <a:t>   </a:t>
            </a:r>
            <a:r>
              <a:rPr lang="en-US" sz="2600" dirty="0">
                <a:solidFill>
                  <a:srgbClr val="002060"/>
                </a:solidFill>
                <a:latin typeface="Times New Roman" pitchFamily="18" charset="0"/>
                <a:cs typeface="Times New Roman" pitchFamily="18" charset="0"/>
              </a:rPr>
              <a:t>White light continuum generation</a:t>
            </a:r>
          </a:p>
        </p:txBody>
      </p:sp>
      <p:sp>
        <p:nvSpPr>
          <p:cNvPr id="5" name="TextBox 4"/>
          <p:cNvSpPr txBox="1"/>
          <p:nvPr/>
        </p:nvSpPr>
        <p:spPr>
          <a:xfrm>
            <a:off x="203200" y="2819400"/>
            <a:ext cx="11785600" cy="1600438"/>
          </a:xfrm>
          <a:prstGeom prst="rect">
            <a:avLst/>
          </a:prstGeom>
          <a:noFill/>
        </p:spPr>
        <p:txBody>
          <a:bodyPr wrap="square" rtlCol="0">
            <a:spAutoFit/>
          </a:bodyPr>
          <a:lstStyle/>
          <a:p>
            <a:pPr algn="just">
              <a:buFont typeface="Wingdings" pitchFamily="2" charset="2"/>
              <a:buChar char="ü"/>
            </a:pPr>
            <a:r>
              <a:rPr lang="en-US" sz="2400" b="1" dirty="0">
                <a:solidFill>
                  <a:srgbClr val="FF0000"/>
                </a:solidFill>
                <a:latin typeface="Times New Roman" pitchFamily="18" charset="0"/>
                <a:cs typeface="Times New Roman" pitchFamily="18" charset="0"/>
              </a:rPr>
              <a:t>   </a:t>
            </a:r>
            <a:r>
              <a:rPr lang="en-US" sz="2600" dirty="0">
                <a:solidFill>
                  <a:srgbClr val="FF0000"/>
                </a:solidFill>
                <a:latin typeface="Times New Roman" pitchFamily="18" charset="0"/>
                <a:cs typeface="Times New Roman" pitchFamily="18" charset="0"/>
              </a:rPr>
              <a:t>self-phase modulation</a:t>
            </a:r>
            <a:r>
              <a:rPr lang="en-US" sz="2600" dirty="0">
                <a:solidFill>
                  <a:srgbClr val="0070C0"/>
                </a:solidFill>
                <a:latin typeface="Times New Roman" pitchFamily="18" charset="0"/>
                <a:cs typeface="Times New Roman" pitchFamily="18" charset="0"/>
              </a:rPr>
              <a:t>: </a:t>
            </a:r>
            <a:r>
              <a:rPr lang="en-US" sz="2400" dirty="0">
                <a:latin typeface="Times New Roman" pitchFamily="18" charset="0"/>
                <a:cs typeface="Times New Roman" pitchFamily="18" charset="0"/>
              </a:rPr>
              <a:t>If an optical pulse is transmitted through a medium, the Kerr effect causes a time-dependent phase shift according to the time-dependent pulse intensity. In this way, an initial </a:t>
            </a:r>
            <a:r>
              <a:rPr lang="en-US" sz="2400" dirty="0" err="1">
                <a:latin typeface="Times New Roman" pitchFamily="18" charset="0"/>
                <a:cs typeface="Times New Roman" pitchFamily="18" charset="0"/>
              </a:rPr>
              <a:t>unchirped</a:t>
            </a:r>
            <a:r>
              <a:rPr lang="en-US" sz="2400" dirty="0">
                <a:latin typeface="Times New Roman" pitchFamily="18" charset="0"/>
                <a:cs typeface="Times New Roman" pitchFamily="18" charset="0"/>
              </a:rPr>
              <a:t> optical pulse acquires a so-called chirp, i.e., a temporally varying instantaneous frequency. </a:t>
            </a:r>
          </a:p>
        </p:txBody>
      </p:sp>
      <p:sp>
        <p:nvSpPr>
          <p:cNvPr id="6" name="TextBox 5"/>
          <p:cNvSpPr txBox="1"/>
          <p:nvPr/>
        </p:nvSpPr>
        <p:spPr>
          <a:xfrm>
            <a:off x="203200" y="838200"/>
            <a:ext cx="11785600" cy="1261884"/>
          </a:xfrm>
          <a:prstGeom prst="rect">
            <a:avLst/>
          </a:prstGeom>
          <a:noFill/>
        </p:spPr>
        <p:txBody>
          <a:bodyPr wrap="square" rtlCol="0">
            <a:spAutoFit/>
          </a:bodyPr>
          <a:lstStyle/>
          <a:p>
            <a:pPr algn="just">
              <a:buFont typeface="Wingdings" pitchFamily="2" charset="2"/>
              <a:buChar char="ü"/>
            </a:pPr>
            <a:r>
              <a:rPr lang="en-US" sz="2400" dirty="0">
                <a:solidFill>
                  <a:srgbClr val="FF0000"/>
                </a:solidFill>
                <a:latin typeface="Times New Roman" pitchFamily="18" charset="0"/>
                <a:cs typeface="Times New Roman" pitchFamily="18" charset="0"/>
              </a:rPr>
              <a:t>   </a:t>
            </a:r>
            <a:r>
              <a:rPr lang="en-US" sz="2600" dirty="0">
                <a:solidFill>
                  <a:srgbClr val="FF0000"/>
                </a:solidFill>
                <a:latin typeface="Times New Roman" pitchFamily="18" charset="0"/>
                <a:cs typeface="Times New Roman" pitchFamily="18" charset="0"/>
              </a:rPr>
              <a:t>Supercontinuum generation </a:t>
            </a:r>
            <a:r>
              <a:rPr lang="en-US" sz="2400" dirty="0">
                <a:latin typeface="Times New Roman" pitchFamily="18" charset="0"/>
                <a:cs typeface="Times New Roman" pitchFamily="18" charset="0"/>
              </a:rPr>
              <a:t>is a process where laser light is converted to light with a very broad spectral bandwidth, a super-wide continuous optical spectrum. When </a:t>
            </a:r>
            <a:r>
              <a:rPr lang="en-US" sz="2400" dirty="0" err="1">
                <a:latin typeface="Times New Roman" pitchFamily="18" charset="0"/>
                <a:cs typeface="Times New Roman" pitchFamily="18" charset="0"/>
              </a:rPr>
              <a:t>femtosecond</a:t>
            </a:r>
            <a:r>
              <a:rPr lang="en-US" sz="2400" dirty="0">
                <a:latin typeface="Times New Roman" pitchFamily="18" charset="0"/>
                <a:cs typeface="Times New Roman" pitchFamily="18" charset="0"/>
              </a:rPr>
              <a:t> pulses are used, the spectral broadening can be dominantly caused by </a:t>
            </a:r>
            <a:r>
              <a:rPr lang="en-US" sz="2600" dirty="0">
                <a:solidFill>
                  <a:srgbClr val="0070C0"/>
                </a:solidFill>
                <a:latin typeface="Times New Roman" pitchFamily="18" charset="0"/>
                <a:cs typeface="Times New Roman" pitchFamily="18" charset="0"/>
              </a:rPr>
              <a:t>self-phase modulation.</a:t>
            </a:r>
          </a:p>
        </p:txBody>
      </p:sp>
      <p:graphicFrame>
        <p:nvGraphicFramePr>
          <p:cNvPr id="10" name="Object 9"/>
          <p:cNvGraphicFramePr>
            <a:graphicFrameLocks noChangeAspect="1"/>
          </p:cNvGraphicFramePr>
          <p:nvPr/>
        </p:nvGraphicFramePr>
        <p:xfrm>
          <a:off x="5909733" y="2336800"/>
          <a:ext cx="1219200" cy="336550"/>
        </p:xfrm>
        <a:graphic>
          <a:graphicData uri="http://schemas.openxmlformats.org/presentationml/2006/ole">
            <mc:AlternateContent xmlns:mc="http://schemas.openxmlformats.org/markup-compatibility/2006">
              <mc:Choice xmlns:v="urn:schemas-microsoft-com:vml" Requires="v">
                <p:oleObj spid="_x0000_s135173" name="Equation" r:id="rId3" imgW="457677" imgH="793306" progId="Equation.DSMT4">
                  <p:embed/>
                </p:oleObj>
              </mc:Choice>
              <mc:Fallback>
                <p:oleObj name="Equation" r:id="rId3" imgW="457677" imgH="793306" progId="Equation.DSMT4">
                  <p:embed/>
                  <p:pic>
                    <p:nvPicPr>
                      <p:cNvPr id="1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733" y="2336800"/>
                        <a:ext cx="12192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228</a:t>
            </a:fld>
            <a:endParaRPr lang="en-US"/>
          </a:p>
        </p:txBody>
      </p:sp>
      <p:graphicFrame>
        <p:nvGraphicFramePr>
          <p:cNvPr id="3" name="Object 2">
            <a:extLst>
              <a:ext uri="{FF2B5EF4-FFF2-40B4-BE49-F238E27FC236}">
                <a16:creationId xmlns:a16="http://schemas.microsoft.com/office/drawing/2014/main" id="{87D5E4E3-76FD-DFDF-C0E7-31F902BBA0DA}"/>
              </a:ext>
            </a:extLst>
          </p:cNvPr>
          <p:cNvGraphicFramePr>
            <a:graphicFrameLocks noChangeAspect="1"/>
          </p:cNvGraphicFramePr>
          <p:nvPr>
            <p:extLst>
              <p:ext uri="{D42A27DB-BD31-4B8C-83A1-F6EECF244321}">
                <p14:modId xmlns:p14="http://schemas.microsoft.com/office/powerpoint/2010/main" val="2369721067"/>
              </p:ext>
            </p:extLst>
          </p:nvPr>
        </p:nvGraphicFramePr>
        <p:xfrm>
          <a:off x="842180" y="4883229"/>
          <a:ext cx="2984500" cy="1193800"/>
        </p:xfrm>
        <a:graphic>
          <a:graphicData uri="http://schemas.openxmlformats.org/presentationml/2006/ole">
            <mc:AlternateContent xmlns:mc="http://schemas.openxmlformats.org/markup-compatibility/2006">
              <mc:Choice xmlns:v="urn:schemas-microsoft-com:vml" Requires="v">
                <p:oleObj spid="_x0000_s135174" name="Equation" r:id="rId5" imgW="2984400" imgH="1193760" progId="Equation.DSMT4">
                  <p:embed/>
                </p:oleObj>
              </mc:Choice>
              <mc:Fallback>
                <p:oleObj name="Equation" r:id="rId5" imgW="2984400" imgH="1193760" progId="Equation.DSMT4">
                  <p:embed/>
                  <p:pic>
                    <p:nvPicPr>
                      <p:cNvPr id="0" name=""/>
                      <p:cNvPicPr/>
                      <p:nvPr/>
                    </p:nvPicPr>
                    <p:blipFill>
                      <a:blip r:embed="rId6"/>
                      <a:stretch>
                        <a:fillRect/>
                      </a:stretch>
                    </p:blipFill>
                    <p:spPr>
                      <a:xfrm>
                        <a:off x="842180" y="4883229"/>
                        <a:ext cx="2984500" cy="11938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509842E-6CA8-05E9-01C8-E0758100FA9A}"/>
              </a:ext>
            </a:extLst>
          </p:cNvPr>
          <p:cNvGraphicFramePr>
            <a:graphicFrameLocks noChangeAspect="1"/>
          </p:cNvGraphicFramePr>
          <p:nvPr>
            <p:extLst>
              <p:ext uri="{D42A27DB-BD31-4B8C-83A1-F6EECF244321}">
                <p14:modId xmlns:p14="http://schemas.microsoft.com/office/powerpoint/2010/main" val="1329283040"/>
              </p:ext>
            </p:extLst>
          </p:nvPr>
        </p:nvGraphicFramePr>
        <p:xfrm>
          <a:off x="6065288" y="4303316"/>
          <a:ext cx="4064000" cy="2374900"/>
        </p:xfrm>
        <a:graphic>
          <a:graphicData uri="http://schemas.openxmlformats.org/presentationml/2006/ole">
            <mc:AlternateContent xmlns:mc="http://schemas.openxmlformats.org/markup-compatibility/2006">
              <mc:Choice xmlns:v="urn:schemas-microsoft-com:vml" Requires="v">
                <p:oleObj spid="_x0000_s135175" name="Equation" r:id="rId7" imgW="4063680" imgH="2374560" progId="Equation.DSMT4">
                  <p:embed/>
                </p:oleObj>
              </mc:Choice>
              <mc:Fallback>
                <p:oleObj name="Equation" r:id="rId7" imgW="4063680" imgH="2374560" progId="Equation.DSMT4">
                  <p:embed/>
                  <p:pic>
                    <p:nvPicPr>
                      <p:cNvPr id="0" name=""/>
                      <p:cNvPicPr/>
                      <p:nvPr/>
                    </p:nvPicPr>
                    <p:blipFill>
                      <a:blip r:embed="rId8"/>
                      <a:stretch>
                        <a:fillRect/>
                      </a:stretch>
                    </p:blipFill>
                    <p:spPr>
                      <a:xfrm>
                        <a:off x="6065288" y="4303316"/>
                        <a:ext cx="4064000" cy="23749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a:off x="0" y="3124201"/>
            <a:ext cx="6583680" cy="3698487"/>
            <a:chOff x="0" y="3124200"/>
            <a:chExt cx="4937760" cy="3698487"/>
          </a:xfrm>
        </p:grpSpPr>
        <p:pic>
          <p:nvPicPr>
            <p:cNvPr id="2" name="Picture 4" descr="Ähnliches Foto"/>
            <p:cNvPicPr>
              <a:picLocks noChangeAspect="1" noChangeArrowheads="1"/>
            </p:cNvPicPr>
            <p:nvPr/>
          </p:nvPicPr>
          <p:blipFill>
            <a:blip r:embed="rId3" cstate="print"/>
            <a:srcRect/>
            <a:stretch>
              <a:fillRect/>
            </a:stretch>
          </p:blipFill>
          <p:spPr bwMode="auto">
            <a:xfrm>
              <a:off x="0" y="3124200"/>
              <a:ext cx="4937760" cy="3698487"/>
            </a:xfrm>
            <a:prstGeom prst="rect">
              <a:avLst/>
            </a:prstGeom>
            <a:noFill/>
          </p:spPr>
        </p:pic>
        <p:sp>
          <p:nvSpPr>
            <p:cNvPr id="4" name="TextBox 3"/>
            <p:cNvSpPr txBox="1"/>
            <p:nvPr/>
          </p:nvSpPr>
          <p:spPr>
            <a:xfrm>
              <a:off x="660120" y="3429000"/>
              <a:ext cx="1105110" cy="369332"/>
            </a:xfrm>
            <a:prstGeom prst="rect">
              <a:avLst/>
            </a:prstGeom>
            <a:noFill/>
          </p:spPr>
          <p:txBody>
            <a:bodyPr wrap="none" rtlCol="0">
              <a:spAutoFit/>
            </a:bodyPr>
            <a:lstStyle/>
            <a:p>
              <a:r>
                <a:rPr lang="en-US" dirty="0">
                  <a:solidFill>
                    <a:srgbClr val="7030A0"/>
                  </a:solidFill>
                  <a:latin typeface="Times New Roman" pitchFamily="18" charset="0"/>
                  <a:cs typeface="Times New Roman" pitchFamily="18" charset="0"/>
                </a:rPr>
                <a:t>Chirped pulse</a:t>
              </a:r>
            </a:p>
          </p:txBody>
        </p:sp>
      </p:grpSp>
      <p:grpSp>
        <p:nvGrpSpPr>
          <p:cNvPr id="5" name="Group 7"/>
          <p:cNvGrpSpPr/>
          <p:nvPr/>
        </p:nvGrpSpPr>
        <p:grpSpPr>
          <a:xfrm>
            <a:off x="6705600" y="3429000"/>
            <a:ext cx="5364480" cy="3429000"/>
            <a:chOff x="5029200" y="3429000"/>
            <a:chExt cx="4023360" cy="3429000"/>
          </a:xfrm>
        </p:grpSpPr>
        <p:pic>
          <p:nvPicPr>
            <p:cNvPr id="41986" name="Picture 2" descr="Ähnliches Foto"/>
            <p:cNvPicPr>
              <a:picLocks noChangeAspect="1" noChangeArrowheads="1"/>
            </p:cNvPicPr>
            <p:nvPr/>
          </p:nvPicPr>
          <p:blipFill>
            <a:blip r:embed="rId4" cstate="print"/>
            <a:srcRect t="11052" r="10000"/>
            <a:stretch>
              <a:fillRect/>
            </a:stretch>
          </p:blipFill>
          <p:spPr bwMode="auto">
            <a:xfrm>
              <a:off x="5029200" y="3429000"/>
              <a:ext cx="4023360" cy="3429000"/>
            </a:xfrm>
            <a:prstGeom prst="rect">
              <a:avLst/>
            </a:prstGeom>
            <a:noFill/>
          </p:spPr>
        </p:pic>
        <p:sp>
          <p:nvSpPr>
            <p:cNvPr id="6" name="TextBox 5"/>
            <p:cNvSpPr txBox="1"/>
            <p:nvPr/>
          </p:nvSpPr>
          <p:spPr>
            <a:xfrm>
              <a:off x="5334000" y="3581400"/>
              <a:ext cx="1278235" cy="369332"/>
            </a:xfrm>
            <a:prstGeom prst="rect">
              <a:avLst/>
            </a:prstGeom>
            <a:noFill/>
          </p:spPr>
          <p:txBody>
            <a:bodyPr wrap="none" rtlCol="0">
              <a:spAutoFit/>
            </a:bodyPr>
            <a:lstStyle/>
            <a:p>
              <a:r>
                <a:rPr lang="en-US" dirty="0" err="1">
                  <a:solidFill>
                    <a:srgbClr val="7030A0"/>
                  </a:solidFill>
                  <a:latin typeface="Times New Roman" pitchFamily="18" charset="0"/>
                  <a:cs typeface="Times New Roman" pitchFamily="18" charset="0"/>
                </a:rPr>
                <a:t>Unchirped</a:t>
              </a:r>
              <a:r>
                <a:rPr lang="en-US" dirty="0">
                  <a:solidFill>
                    <a:srgbClr val="7030A0"/>
                  </a:solidFill>
                  <a:latin typeface="Times New Roman" pitchFamily="18" charset="0"/>
                  <a:cs typeface="Times New Roman" pitchFamily="18" charset="0"/>
                </a:rPr>
                <a:t> pulse</a:t>
              </a:r>
            </a:p>
          </p:txBody>
        </p:sp>
        <p:sp>
          <p:nvSpPr>
            <p:cNvPr id="7" name="TextBox 6"/>
            <p:cNvSpPr txBox="1"/>
            <p:nvPr/>
          </p:nvSpPr>
          <p:spPr>
            <a:xfrm>
              <a:off x="6858000" y="6248400"/>
              <a:ext cx="1066800" cy="338554"/>
            </a:xfrm>
            <a:prstGeom prst="rect">
              <a:avLst/>
            </a:prstGeom>
            <a:noFill/>
          </p:spPr>
          <p:txBody>
            <a:bodyPr wrap="square" rtlCol="0">
              <a:spAutoFit/>
            </a:bodyPr>
            <a:lstStyle/>
            <a:p>
              <a:r>
                <a:rPr lang="en-US" sz="1600" dirty="0">
                  <a:latin typeface="Times New Roman" pitchFamily="18" charset="0"/>
                  <a:cs typeface="Times New Roman" pitchFamily="18" charset="0"/>
                </a:rPr>
                <a:t>Time [</a:t>
              </a:r>
              <a:r>
                <a:rPr lang="en-US" sz="1600" dirty="0" err="1">
                  <a:latin typeface="Times New Roman" pitchFamily="18" charset="0"/>
                  <a:cs typeface="Times New Roman" pitchFamily="18" charset="0"/>
                </a:rPr>
                <a:t>ps</a:t>
              </a:r>
              <a:r>
                <a:rPr lang="en-US" sz="1600" dirty="0">
                  <a:latin typeface="Times New Roman" pitchFamily="18" charset="0"/>
                  <a:cs typeface="Times New Roman" pitchFamily="18" charset="0"/>
                </a:rPr>
                <a:t>]</a:t>
              </a:r>
            </a:p>
          </p:txBody>
        </p:sp>
      </p:grpSp>
      <p:pic>
        <p:nvPicPr>
          <p:cNvPr id="41989" name="Picture 5" descr="https://upload.wikimedia.org/wikipedia/commons/thumb/d/d0/Self-phase-modulation-en.svg/445px-Self-phase-modulation-en.svg.png"/>
          <p:cNvPicPr>
            <a:picLocks noChangeAspect="1" noChangeArrowheads="1"/>
          </p:cNvPicPr>
          <p:nvPr/>
        </p:nvPicPr>
        <p:blipFill>
          <a:blip r:embed="rId5" cstate="print"/>
          <a:srcRect/>
          <a:stretch>
            <a:fillRect/>
          </a:stretch>
        </p:blipFill>
        <p:spPr bwMode="auto">
          <a:xfrm>
            <a:off x="6664960" y="15645"/>
            <a:ext cx="5527040" cy="3254030"/>
          </a:xfrm>
          <a:prstGeom prst="rect">
            <a:avLst/>
          </a:prstGeom>
          <a:noFill/>
        </p:spPr>
      </p:pic>
      <p:sp>
        <p:nvSpPr>
          <p:cNvPr id="11" name="Slide Number Placeholder 10"/>
          <p:cNvSpPr>
            <a:spLocks noGrp="1"/>
          </p:cNvSpPr>
          <p:nvPr>
            <p:ph type="sldNum" sz="quarter" idx="12"/>
          </p:nvPr>
        </p:nvSpPr>
        <p:spPr/>
        <p:txBody>
          <a:bodyPr/>
          <a:lstStyle/>
          <a:p>
            <a:fld id="{8AC7B609-6235-4DF7-8376-3B4225D7EDEF}" type="slidenum">
              <a:rPr lang="en-US" smtClean="0"/>
              <a:pPr/>
              <a:t>229</a:t>
            </a:fld>
            <a:endParaRPr lang="en-US"/>
          </a:p>
        </p:txBody>
      </p:sp>
      <p:graphicFrame>
        <p:nvGraphicFramePr>
          <p:cNvPr id="8" name="Object 7">
            <a:extLst>
              <a:ext uri="{FF2B5EF4-FFF2-40B4-BE49-F238E27FC236}">
                <a16:creationId xmlns:a16="http://schemas.microsoft.com/office/drawing/2014/main" id="{8597F83F-087E-61F6-9C18-5F485C5A00DD}"/>
              </a:ext>
            </a:extLst>
          </p:cNvPr>
          <p:cNvGraphicFramePr>
            <a:graphicFrameLocks noChangeAspect="1"/>
          </p:cNvGraphicFramePr>
          <p:nvPr>
            <p:extLst>
              <p:ext uri="{D42A27DB-BD31-4B8C-83A1-F6EECF244321}">
                <p14:modId xmlns:p14="http://schemas.microsoft.com/office/powerpoint/2010/main" val="2880677364"/>
              </p:ext>
            </p:extLst>
          </p:nvPr>
        </p:nvGraphicFramePr>
        <p:xfrm>
          <a:off x="821360" y="164140"/>
          <a:ext cx="4089400" cy="2870200"/>
        </p:xfrm>
        <a:graphic>
          <a:graphicData uri="http://schemas.openxmlformats.org/presentationml/2006/ole">
            <mc:AlternateContent xmlns:mc="http://schemas.openxmlformats.org/markup-compatibility/2006">
              <mc:Choice xmlns:v="urn:schemas-microsoft-com:vml" Requires="v">
                <p:oleObj spid="_x0000_s136195" name="Equation" r:id="rId6" imgW="4089240" imgH="2869920" progId="Equation.DSMT4">
                  <p:embed/>
                </p:oleObj>
              </mc:Choice>
              <mc:Fallback>
                <p:oleObj name="Equation" r:id="rId6" imgW="4089240" imgH="2869920" progId="Equation.DSMT4">
                  <p:embed/>
                  <p:pic>
                    <p:nvPicPr>
                      <p:cNvPr id="0" name=""/>
                      <p:cNvPicPr/>
                      <p:nvPr/>
                    </p:nvPicPr>
                    <p:blipFill>
                      <a:blip r:embed="rId7"/>
                      <a:stretch>
                        <a:fillRect/>
                      </a:stretch>
                    </p:blipFill>
                    <p:spPr>
                      <a:xfrm>
                        <a:off x="821360" y="164140"/>
                        <a:ext cx="4089400" cy="28702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41989"/>
                                        </p:tgtEl>
                                        <p:attrNameLst>
                                          <p:attrName>style.visibility</p:attrName>
                                        </p:attrNameLst>
                                      </p:cBhvr>
                                      <p:to>
                                        <p:strVal val="visible"/>
                                      </p:to>
                                    </p:set>
                                    <p:anim calcmode="lin" valueType="num">
                                      <p:cBhvr>
                                        <p:cTn id="13" dur="1000" fill="hold"/>
                                        <p:tgtEl>
                                          <p:spTgt spid="41989"/>
                                        </p:tgtEl>
                                        <p:attrNameLst>
                                          <p:attrName>ppt_x</p:attrName>
                                        </p:attrNameLst>
                                      </p:cBhvr>
                                      <p:tavLst>
                                        <p:tav tm="0">
                                          <p:val>
                                            <p:strVal val="#ppt_x-.2"/>
                                          </p:val>
                                        </p:tav>
                                        <p:tav tm="100000">
                                          <p:val>
                                            <p:strVal val="#ppt_x"/>
                                          </p:val>
                                        </p:tav>
                                      </p:tavLst>
                                    </p:anim>
                                    <p:anim calcmode="lin" valueType="num">
                                      <p:cBhvr>
                                        <p:cTn id="14" dur="1000" fill="hold"/>
                                        <p:tgtEl>
                                          <p:spTgt spid="4198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4198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3"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upRight)">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46" name="Object 6"/>
          <p:cNvGraphicFramePr>
            <a:graphicFrameLocks noChangeAspect="1"/>
          </p:cNvGraphicFramePr>
          <p:nvPr/>
        </p:nvGraphicFramePr>
        <p:xfrm>
          <a:off x="623888" y="2603500"/>
          <a:ext cx="3746500" cy="3810000"/>
        </p:xfrm>
        <a:graphic>
          <a:graphicData uri="http://schemas.openxmlformats.org/presentationml/2006/ole">
            <mc:AlternateContent xmlns:mc="http://schemas.openxmlformats.org/markup-compatibility/2006">
              <mc:Choice xmlns:v="urn:schemas-microsoft-com:vml" Requires="v">
                <p:oleObj spid="_x0000_s16388" name="Equation" r:id="rId3" imgW="3746160" imgH="3809880" progId="Equation.DSMT4">
                  <p:embed/>
                </p:oleObj>
              </mc:Choice>
              <mc:Fallback>
                <p:oleObj name="Equation" r:id="rId3" imgW="3746160" imgH="3809880" progId="Equation.DSMT4">
                  <p:embed/>
                  <p:pic>
                    <p:nvPicPr>
                      <p:cNvPr id="573446" name="Object 6"/>
                      <p:cNvPicPr>
                        <a:picLocks noChangeAspect="1" noChangeArrowheads="1"/>
                      </p:cNvPicPr>
                      <p:nvPr/>
                    </p:nvPicPr>
                    <p:blipFill>
                      <a:blip r:embed="rId4"/>
                      <a:srcRect/>
                      <a:stretch>
                        <a:fillRect/>
                      </a:stretch>
                    </p:blipFill>
                    <p:spPr bwMode="auto">
                      <a:xfrm>
                        <a:off x="623888" y="2603500"/>
                        <a:ext cx="3746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 name="TextBox 47"/>
          <p:cNvSpPr txBox="1"/>
          <p:nvPr/>
        </p:nvSpPr>
        <p:spPr>
          <a:xfrm>
            <a:off x="406235" y="52560"/>
            <a:ext cx="11659636" cy="2241960"/>
          </a:xfrm>
          <a:prstGeom prst="rect">
            <a:avLst/>
          </a:prstGeom>
          <a:noFill/>
        </p:spPr>
        <p:txBody>
          <a:bodyPr wrap="square" rtlCol="0">
            <a:spAutoFit/>
          </a:bodyPr>
          <a:lstStyle/>
          <a:p>
            <a:pPr algn="just" rtl="1">
              <a:lnSpc>
                <a:spcPct val="150000"/>
              </a:lnSpc>
            </a:pPr>
            <a:r>
              <a:rPr lang="en-US" sz="2400" b="1" dirty="0">
                <a:solidFill>
                  <a:srgbClr val="FF0000"/>
                </a:solidFill>
                <a:latin typeface="Times New Roman" panose="02020603050405020304" pitchFamily="18" charset="0"/>
                <a:cs typeface="Times New Roman" panose="02020603050405020304" pitchFamily="18" charset="0"/>
              </a:rPr>
              <a:t>Fiber coupling</a:t>
            </a:r>
          </a:p>
          <a:p>
            <a:pPr algn="just" rtl="1">
              <a:lnSpc>
                <a:spcPct val="150000"/>
              </a:lnSpc>
            </a:pPr>
            <a:r>
              <a:rPr lang="fa-IR" sz="2400" dirty="0">
                <a:latin typeface="Times New Roman" panose="02020603050405020304" pitchFamily="18" charset="0"/>
                <a:cs typeface="Times New Roman" panose="02020603050405020304" pitchFamily="18" charset="0"/>
              </a:rPr>
              <a:t>برای کوپل (جفت) کردن یک باریکه لیزر درون یک تار نوری باید باریکه توسط یک عدسی مناسب در ورودی تار کانونی شود. قطر عدسی باید از قطر باریکه بیشتر باشد و فاصله کانونی آن بین یک مقدار کمینه و بیشنیه باشد. مقدار کمینه آن توسط روزنه عددی تار تعیین می شود و مقدار بیشنیه آن توسط قطر هسته تار تعیین می شود.</a:t>
            </a:r>
            <a:endParaRPr lang="en-US" sz="2400" dirty="0">
              <a:latin typeface="Times New Roman" panose="02020603050405020304" pitchFamily="18" charset="0"/>
              <a:cs typeface="Times New Roman" panose="02020603050405020304" pitchFamily="18" charset="0"/>
            </a:endParaRPr>
          </a:p>
        </p:txBody>
      </p:sp>
      <p:grpSp>
        <p:nvGrpSpPr>
          <p:cNvPr id="11" name="Group 50"/>
          <p:cNvGrpSpPr/>
          <p:nvPr/>
        </p:nvGrpSpPr>
        <p:grpSpPr>
          <a:xfrm>
            <a:off x="4952580" y="3429000"/>
            <a:ext cx="6583582" cy="800100"/>
            <a:chOff x="4298731" y="3100388"/>
            <a:chExt cx="6583582" cy="800100"/>
          </a:xfrm>
        </p:grpSpPr>
        <p:graphicFrame>
          <p:nvGraphicFramePr>
            <p:cNvPr id="49" name="Object 48"/>
            <p:cNvGraphicFramePr>
              <a:graphicFrameLocks noChangeAspect="1"/>
            </p:cNvGraphicFramePr>
            <p:nvPr/>
          </p:nvGraphicFramePr>
          <p:xfrm>
            <a:off x="7440613" y="3100388"/>
            <a:ext cx="3441700" cy="800100"/>
          </p:xfrm>
          <a:graphic>
            <a:graphicData uri="http://schemas.openxmlformats.org/presentationml/2006/ole">
              <mc:AlternateContent xmlns:mc="http://schemas.openxmlformats.org/markup-compatibility/2006">
                <mc:Choice xmlns:v="urn:schemas-microsoft-com:vml" Requires="v">
                  <p:oleObj spid="_x0000_s16389" name="Equation" r:id="rId5" imgW="3441700" imgH="800100" progId="Equation.DSMT4">
                    <p:embed/>
                  </p:oleObj>
                </mc:Choice>
                <mc:Fallback>
                  <p:oleObj name="Equation" r:id="rId5" imgW="3441700" imgH="800100" progId="Equation.DSMT4">
                    <p:embed/>
                    <p:pic>
                      <p:nvPicPr>
                        <p:cNvPr id="49" name="Object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0613" y="3100388"/>
                          <a:ext cx="34417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 name="TextBox 49"/>
            <p:cNvSpPr txBox="1"/>
            <p:nvPr/>
          </p:nvSpPr>
          <p:spPr>
            <a:xfrm>
              <a:off x="4298731" y="3111062"/>
              <a:ext cx="293238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 </a:t>
              </a:r>
              <a:r>
                <a:rPr lang="fa-IR" sz="2400" b="1" dirty="0">
                  <a:solidFill>
                    <a:srgbClr val="0070C0"/>
                  </a:solidFill>
                  <a:latin typeface="Times New Roman" panose="02020603050405020304" pitchFamily="18" charset="0"/>
                  <a:cs typeface="Times New Roman" panose="02020603050405020304" pitchFamily="18" charset="0"/>
                </a:rPr>
                <a:t>برای پرتو گاوسی</a:t>
              </a:r>
              <a:endParaRPr lang="en-US" sz="2400" b="1" dirty="0">
                <a:solidFill>
                  <a:srgbClr val="0070C0"/>
                </a:solidFill>
                <a:latin typeface="Times New Roman" panose="02020603050405020304" pitchFamily="18" charset="0"/>
                <a:cs typeface="Times New Roman" panose="02020603050405020304" pitchFamily="18" charset="0"/>
              </a:endParaRPr>
            </a:p>
          </p:txBody>
        </p:sp>
      </p:grpSp>
      <p:sp>
        <p:nvSpPr>
          <p:cNvPr id="28" name="Slide Number Placeholder 27"/>
          <p:cNvSpPr>
            <a:spLocks noGrp="1"/>
          </p:cNvSpPr>
          <p:nvPr>
            <p:ph type="sldNum" sz="quarter" idx="12"/>
          </p:nvPr>
        </p:nvSpPr>
        <p:spPr/>
        <p:txBody>
          <a:bodyPr/>
          <a:lstStyle/>
          <a:p>
            <a:fld id="{8AC7B609-6235-4DF7-8376-3B4225D7EDEF}" type="slidenum">
              <a:rPr lang="en-US" smtClean="0"/>
              <a:pPr/>
              <a:t>23</a:t>
            </a:fld>
            <a:endParaRPr lang="en-US"/>
          </a:p>
        </p:txBody>
      </p:sp>
      <p:sp>
        <p:nvSpPr>
          <p:cNvPr id="12" name="Rectangle 11">
            <a:extLst>
              <a:ext uri="{FF2B5EF4-FFF2-40B4-BE49-F238E27FC236}">
                <a16:creationId xmlns:a16="http://schemas.microsoft.com/office/drawing/2014/main" id="{A4CC517F-94D3-486A-95DB-C3AA516F6B99}"/>
              </a:ext>
            </a:extLst>
          </p:cNvPr>
          <p:cNvSpPr/>
          <p:nvPr/>
        </p:nvSpPr>
        <p:spPr>
          <a:xfrm>
            <a:off x="5975498" y="4562168"/>
            <a:ext cx="6152708" cy="960328"/>
          </a:xfrm>
          <a:prstGeom prst="rect">
            <a:avLst/>
          </a:prstGeom>
        </p:spPr>
        <p:txBody>
          <a:bodyPr wrap="square">
            <a:spAutoFit/>
          </a:bodyPr>
          <a:lstStyle/>
          <a:p>
            <a:pPr algn="just" rtl="1">
              <a:lnSpc>
                <a:spcPct val="150000"/>
              </a:lnSpc>
            </a:pPr>
            <a:r>
              <a:rPr lang="fa-IR" sz="2000" dirty="0">
                <a:latin typeface="Times New Roman" panose="02020603050405020304" pitchFamily="18" charset="0"/>
                <a:cs typeface="Times New Roman" panose="02020603050405020304" pitchFamily="18" charset="0"/>
              </a:rPr>
              <a:t>در اين رابطه </a:t>
            </a:r>
            <a:r>
              <a:rPr lang="en-US" sz="2000"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d</a:t>
            </a:r>
            <a:r>
              <a:rPr lang="fa-IR" sz="2000" dirty="0">
                <a:latin typeface="Times New Roman" panose="02020603050405020304" pitchFamily="18" charset="0"/>
                <a:cs typeface="Times New Roman" panose="02020603050405020304" pitchFamily="18" charset="0"/>
              </a:rPr>
              <a:t>قطر</a:t>
            </a:r>
            <a:r>
              <a:rPr lang="en-US" sz="2000" dirty="0">
                <a:latin typeface="Times New Roman" panose="02020603050405020304" pitchFamily="18" charset="0"/>
                <a:cs typeface="Times New Roman" panose="02020603050405020304" pitchFamily="18" charset="0"/>
              </a:rPr>
              <a:t> </a:t>
            </a:r>
            <a:r>
              <a:rPr lang="fa-IR" sz="2000" dirty="0">
                <a:latin typeface="Times New Roman" panose="02020603050405020304" pitchFamily="18" charset="0"/>
                <a:cs typeface="Times New Roman" panose="02020603050405020304" pitchFamily="18" charset="0"/>
              </a:rPr>
              <a:t>هسته تار نوري است. </a:t>
            </a:r>
            <a:r>
              <a:rPr lang="en-US" sz="2000"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D</a:t>
            </a:r>
            <a:r>
              <a:rPr lang="fa-IR" sz="2000" dirty="0">
                <a:latin typeface="Times New Roman" panose="02020603050405020304" pitchFamily="18" charset="0"/>
                <a:cs typeface="Times New Roman" panose="02020603050405020304" pitchFamily="18" charset="0"/>
              </a:rPr>
              <a:t>قطر باریکه ليزر قبل از عدسي جفت كننده است. </a:t>
            </a:r>
            <a:r>
              <a:rPr lang="en-US" sz="2000" dirty="0">
                <a:latin typeface="Times New Roman" panose="02020603050405020304" pitchFamily="18" charset="0"/>
                <a:cs typeface="Times New Roman" panose="02020603050405020304" pitchFamily="18" charset="0"/>
              </a:rPr>
              <a:t> </a:t>
            </a:r>
            <a:r>
              <a:rPr lang="el-GR" sz="2000" b="1" i="1" dirty="0">
                <a:latin typeface="Times New Roman"/>
                <a:cs typeface="Times New Roman"/>
              </a:rPr>
              <a:t>λ</a:t>
            </a:r>
            <a:r>
              <a:rPr lang="fa-IR" sz="2000" dirty="0">
                <a:latin typeface="Times New Roman" panose="02020603050405020304" pitchFamily="18" charset="0"/>
                <a:cs typeface="Times New Roman" panose="02020603050405020304" pitchFamily="18" charset="0"/>
              </a:rPr>
              <a:t>طول موج ليزر است.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46" name="Object 6"/>
          <p:cNvGraphicFramePr>
            <a:graphicFrameLocks noChangeAspect="1"/>
          </p:cNvGraphicFramePr>
          <p:nvPr>
            <p:extLst>
              <p:ext uri="{D42A27DB-BD31-4B8C-83A1-F6EECF244321}">
                <p14:modId xmlns:p14="http://schemas.microsoft.com/office/powerpoint/2010/main" val="457676956"/>
              </p:ext>
            </p:extLst>
          </p:nvPr>
        </p:nvGraphicFramePr>
        <p:xfrm>
          <a:off x="469900" y="3657489"/>
          <a:ext cx="11341100" cy="800100"/>
        </p:xfrm>
        <a:graphic>
          <a:graphicData uri="http://schemas.openxmlformats.org/presentationml/2006/ole">
            <mc:AlternateContent xmlns:mc="http://schemas.openxmlformats.org/markup-compatibility/2006">
              <mc:Choice xmlns:v="urn:schemas-microsoft-com:vml" Requires="v">
                <p:oleObj spid="_x0000_s17412" name="Equation" r:id="rId3" imgW="11341100" imgH="800100" progId="Equation.DSMT4">
                  <p:embed/>
                </p:oleObj>
              </mc:Choice>
              <mc:Fallback>
                <p:oleObj name="Equation" r:id="rId3" imgW="11341100" imgH="800100" progId="Equation.DSMT4">
                  <p:embed/>
                  <p:pic>
                    <p:nvPicPr>
                      <p:cNvPr id="573446"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3657489"/>
                        <a:ext cx="113411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 name="TextBox 47"/>
          <p:cNvSpPr txBox="1"/>
          <p:nvPr/>
        </p:nvSpPr>
        <p:spPr>
          <a:xfrm>
            <a:off x="418214" y="156671"/>
            <a:ext cx="11596577"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براي يك ليزر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-YAG</a:t>
            </a:r>
            <a:r>
              <a:rPr lang="fa-IR" sz="2400" dirty="0">
                <a:latin typeface="Times New Roman" panose="02020603050405020304" pitchFamily="18" charset="0"/>
                <a:cs typeface="Times New Roman" panose="02020603050405020304" pitchFamily="18" charset="0"/>
              </a:rPr>
              <a:t>با طول موج 1064 نانومتر و قطر باریکه 3 ميلي متر كه قرار است درون يك تار نوري با قطر 100 ميكرون كوپل شود حداكثر فاصله كانوني عدسي كوپل كننده مساوي است با:</a:t>
            </a:r>
            <a:endParaRPr lang="en-US" sz="2400" dirty="0">
              <a:latin typeface="Times New Roman" panose="02020603050405020304" pitchFamily="18" charset="0"/>
              <a:cs typeface="Times New Roman" panose="02020603050405020304" pitchFamily="18" charset="0"/>
            </a:endParaRPr>
          </a:p>
        </p:txBody>
      </p:sp>
      <p:graphicFrame>
        <p:nvGraphicFramePr>
          <p:cNvPr id="942085" name="Object 5"/>
          <p:cNvGraphicFramePr>
            <a:graphicFrameLocks noChangeAspect="1"/>
          </p:cNvGraphicFramePr>
          <p:nvPr>
            <p:extLst>
              <p:ext uri="{D42A27DB-BD31-4B8C-83A1-F6EECF244321}">
                <p14:modId xmlns:p14="http://schemas.microsoft.com/office/powerpoint/2010/main" val="1368548017"/>
              </p:ext>
            </p:extLst>
          </p:nvPr>
        </p:nvGraphicFramePr>
        <p:xfrm>
          <a:off x="1214474" y="1695732"/>
          <a:ext cx="5080000" cy="800100"/>
        </p:xfrm>
        <a:graphic>
          <a:graphicData uri="http://schemas.openxmlformats.org/presentationml/2006/ole">
            <mc:AlternateContent xmlns:mc="http://schemas.openxmlformats.org/markup-compatibility/2006">
              <mc:Choice xmlns:v="urn:schemas-microsoft-com:vml" Requires="v">
                <p:oleObj spid="_x0000_s17413" name="Equation" r:id="rId5" imgW="5080000" imgH="800100" progId="Equation.DSMT4">
                  <p:embed/>
                </p:oleObj>
              </mc:Choice>
              <mc:Fallback>
                <p:oleObj name="Equation" r:id="rId5" imgW="5080000" imgH="800100" progId="Equation.DSMT4">
                  <p:embed/>
                  <p:pic>
                    <p:nvPicPr>
                      <p:cNvPr id="94208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474" y="1695732"/>
                        <a:ext cx="50800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TextBox 27"/>
          <p:cNvSpPr txBox="1"/>
          <p:nvPr/>
        </p:nvSpPr>
        <p:spPr>
          <a:xfrm>
            <a:off x="418214" y="2852343"/>
            <a:ext cx="11440633"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اگر روزنه عددي </a:t>
            </a:r>
            <a:r>
              <a:rPr lang="en-US" sz="2400" dirty="0">
                <a:latin typeface="Times New Roman" panose="02020603050405020304" pitchFamily="18" charset="0"/>
                <a:cs typeface="Times New Roman" panose="02020603050405020304" pitchFamily="18" charset="0"/>
              </a:rPr>
              <a:t>(NA)</a:t>
            </a:r>
            <a:r>
              <a:rPr lang="fa-IR" sz="2400" dirty="0">
                <a:latin typeface="Times New Roman" panose="02020603050405020304" pitchFamily="18" charset="0"/>
                <a:cs typeface="Times New Roman" panose="02020603050405020304" pitchFamily="18" charset="0"/>
              </a:rPr>
              <a:t> فيبر مورد استفاده 0.22 باشد حداقل فاصله كانوني عدسي كوپل كننده مساوي است با:  </a:t>
            </a:r>
            <a:endParaRPr lang="en-US" sz="2400" dirty="0">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a:xfrm>
            <a:off x="11472530" y="6427009"/>
            <a:ext cx="542261" cy="274320"/>
          </a:xfrm>
        </p:spPr>
        <p:txBody>
          <a:bodyPr/>
          <a:lstStyle/>
          <a:p>
            <a:fld id="{8AC7B609-6235-4DF7-8376-3B4225D7EDEF}" type="slidenum">
              <a:rPr lang="en-US" smtClean="0"/>
              <a:pPr/>
              <a:t>24</a:t>
            </a:fld>
            <a:endParaRPr lang="en-US" dirty="0"/>
          </a:p>
        </p:txBody>
      </p:sp>
      <p:sp>
        <p:nvSpPr>
          <p:cNvPr id="3" name="TextBox 2">
            <a:extLst>
              <a:ext uri="{FF2B5EF4-FFF2-40B4-BE49-F238E27FC236}">
                <a16:creationId xmlns:a16="http://schemas.microsoft.com/office/drawing/2014/main" id="{4028D1C8-C0C2-4B59-8D0B-CEF2D4FB5A7E}"/>
              </a:ext>
            </a:extLst>
          </p:cNvPr>
          <p:cNvSpPr txBox="1"/>
          <p:nvPr/>
        </p:nvSpPr>
        <p:spPr>
          <a:xfrm>
            <a:off x="1031358" y="4994017"/>
            <a:ext cx="9856381" cy="1687963"/>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بین کمینه و بیشنیه مجاز برای عدسی مورد استفاده جهت جفت کردن باریکه با تار نوریی بسیار زیاد است و در عمل انتخاب فاصله کانونی مناسب بسیار راحت خواهد بود. در این مثال فاصله کانونی 50 تا 100 میلیمتر مطلوب خواهد بود.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0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3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30628" y="799611"/>
            <a:ext cx="5400000" cy="3239644"/>
          </a:xfrm>
          <a:prstGeom prst="rect">
            <a:avLst/>
          </a:prstGeom>
        </p:spPr>
      </p:pic>
      <p:pic>
        <p:nvPicPr>
          <p:cNvPr id="3" name="Picture 2"/>
          <p:cNvPicPr>
            <a:picLocks noChangeAspect="1"/>
          </p:cNvPicPr>
          <p:nvPr/>
        </p:nvPicPr>
        <p:blipFill>
          <a:blip r:embed="rId3" cstate="print"/>
          <a:stretch>
            <a:fillRect/>
          </a:stretch>
        </p:blipFill>
        <p:spPr>
          <a:xfrm>
            <a:off x="6628624" y="1177274"/>
            <a:ext cx="5400000" cy="2494840"/>
          </a:xfrm>
          <a:prstGeom prst="rect">
            <a:avLst/>
          </a:prstGeom>
        </p:spPr>
      </p:pic>
      <p:sp>
        <p:nvSpPr>
          <p:cNvPr id="4" name="Rectangle 3"/>
          <p:cNvSpPr/>
          <p:nvPr/>
        </p:nvSpPr>
        <p:spPr>
          <a:xfrm>
            <a:off x="390644" y="4039254"/>
            <a:ext cx="5572536" cy="2308324"/>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Hyperbolic surface images object point О at infinity when О is at one focus and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&gt;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o</a:t>
            </a:r>
            <a:r>
              <a:rPr lang="en-US" sz="2400" dirty="0">
                <a:latin typeface="Times New Roman" panose="02020603050405020304" pitchFamily="18" charset="0"/>
                <a:cs typeface="Times New Roman" panose="02020603050405020304" pitchFamily="18" charset="0"/>
              </a:rPr>
              <a:t>. </a:t>
            </a:r>
            <a:endParaRPr lang="fa-IR" sz="2400" dirty="0">
              <a:latin typeface="Times New Roman" panose="02020603050405020304" pitchFamily="18" charset="0"/>
              <a:cs typeface="Times New Roman" panose="02020603050405020304" pitchFamily="18" charset="0"/>
            </a:endParaRPr>
          </a:p>
          <a:p>
            <a:pPr algn="r" rtl="1">
              <a:lnSpc>
                <a:spcPct val="150000"/>
              </a:lnSpc>
            </a:pPr>
            <a:r>
              <a:rPr lang="fa-IR" sz="2400" dirty="0">
                <a:latin typeface="Times New Roman" panose="02020603050405020304" pitchFamily="18" charset="0"/>
                <a:cs typeface="Times New Roman" panose="02020603050405020304" pitchFamily="18" charset="0"/>
              </a:rPr>
              <a:t>سطح هذلولوی از شی نقطه ای که در یک کانون آن باشد تصویری در بینهایت می دهد وقتی که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&gt;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o</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630302" y="276390"/>
            <a:ext cx="7440435"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Refracting at curved surfaces  </a:t>
            </a:r>
            <a:r>
              <a:rPr lang="fa-IR" sz="2800" b="1" dirty="0">
                <a:solidFill>
                  <a:srgbClr val="FF0000"/>
                </a:solidFill>
              </a:rPr>
              <a:t>شکست درسطوح خمیده</a:t>
            </a:r>
            <a:endParaRPr lang="en-US" sz="2800" b="1" dirty="0">
              <a:solidFill>
                <a:srgbClr val="FF0000"/>
              </a:solidFill>
            </a:endParaRPr>
          </a:p>
        </p:txBody>
      </p:sp>
      <p:sp>
        <p:nvSpPr>
          <p:cNvPr id="6" name="Rectangle 5"/>
          <p:cNvSpPr/>
          <p:nvPr/>
        </p:nvSpPr>
        <p:spPr>
          <a:xfrm>
            <a:off x="6570401" y="4039254"/>
            <a:ext cx="5516446" cy="2308324"/>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Ellipsoid surface images object point О at infinity when О is at one focus and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o</a:t>
            </a:r>
            <a:r>
              <a:rPr lang="en-US" sz="2400" dirty="0">
                <a:latin typeface="Times New Roman" panose="02020603050405020304" pitchFamily="18" charset="0"/>
                <a:cs typeface="Times New Roman" panose="02020603050405020304" pitchFamily="18" charset="0"/>
              </a:rPr>
              <a:t> &gt;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a:t>
            </a:r>
            <a:endParaRPr lang="fa-IR" sz="2400" dirty="0">
              <a:latin typeface="Times New Roman" panose="02020603050405020304" pitchFamily="18" charset="0"/>
              <a:cs typeface="Times New Roman" panose="02020603050405020304" pitchFamily="18" charset="0"/>
            </a:endParaRPr>
          </a:p>
          <a:p>
            <a:pPr algn="r" rtl="1">
              <a:lnSpc>
                <a:spcPct val="150000"/>
              </a:lnSpc>
            </a:pPr>
            <a:r>
              <a:rPr lang="fa-IR" sz="2400" dirty="0">
                <a:latin typeface="Times New Roman" panose="02020603050405020304" pitchFamily="18" charset="0"/>
                <a:cs typeface="Times New Roman" panose="02020603050405020304" pitchFamily="18" charset="0"/>
              </a:rPr>
              <a:t>سطح بیضوی از شی نقطه ای که در یک کانون آن باشد تصویری در بینهایت می دهد وقتی که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o</a:t>
            </a:r>
            <a:r>
              <a:rPr lang="en-US" sz="2400" dirty="0">
                <a:latin typeface="Times New Roman" panose="02020603050405020304" pitchFamily="18" charset="0"/>
                <a:cs typeface="Times New Roman" panose="02020603050405020304" pitchFamily="18" charset="0"/>
              </a:rPr>
              <a:t> &gt;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a:t>
            </a:r>
          </a:p>
        </p:txBody>
      </p:sp>
      <p:sp>
        <p:nvSpPr>
          <p:cNvPr id="7" name="Slide Number Placeholder 6"/>
          <p:cNvSpPr>
            <a:spLocks noGrp="1"/>
          </p:cNvSpPr>
          <p:nvPr>
            <p:ph type="sldNum" sz="quarter" idx="12"/>
          </p:nvPr>
        </p:nvSpPr>
        <p:spPr/>
        <p:txBody>
          <a:bodyPr/>
          <a:lstStyle/>
          <a:p>
            <a:fld id="{8AC7B609-6235-4DF7-8376-3B4225D7EDEF}" type="slidenum">
              <a:rPr lang="en-US" smtClean="0"/>
              <a:pPr/>
              <a:t>25</a:t>
            </a:fld>
            <a:endParaRPr lang="en-US"/>
          </a:p>
        </p:txBody>
      </p:sp>
    </p:spTree>
    <p:extLst>
      <p:ext uri="{BB962C8B-B14F-4D97-AF65-F5344CB8AC3E}">
        <p14:creationId xmlns:p14="http://schemas.microsoft.com/office/powerpoint/2010/main" val="168324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3" cstate="print"/>
          <a:srcRect/>
          <a:stretch>
            <a:fillRect/>
          </a:stretch>
        </p:blipFill>
        <p:spPr bwMode="auto">
          <a:xfrm>
            <a:off x="174723" y="170886"/>
            <a:ext cx="6736440" cy="6687114"/>
          </a:xfrm>
          <a:prstGeom prst="rect">
            <a:avLst/>
          </a:prstGeom>
          <a:noFill/>
          <a:ln w="9525">
            <a:noFill/>
            <a:miter lim="800000"/>
            <a:headEnd/>
            <a:tailEnd/>
          </a:ln>
        </p:spPr>
      </p:pic>
      <p:graphicFrame>
        <p:nvGraphicFramePr>
          <p:cNvPr id="269315" name="Object 3"/>
          <p:cNvGraphicFramePr>
            <a:graphicFrameLocks noChangeAspect="1"/>
          </p:cNvGraphicFramePr>
          <p:nvPr/>
        </p:nvGraphicFramePr>
        <p:xfrm>
          <a:off x="6832600" y="565150"/>
          <a:ext cx="4572000" cy="2552700"/>
        </p:xfrm>
        <a:graphic>
          <a:graphicData uri="http://schemas.openxmlformats.org/presentationml/2006/ole">
            <mc:AlternateContent xmlns:mc="http://schemas.openxmlformats.org/markup-compatibility/2006">
              <mc:Choice xmlns:v="urn:schemas-microsoft-com:vml" Requires="v">
                <p:oleObj spid="_x0000_s18437" name="Equation" r:id="rId4" imgW="4572000" imgH="2552700" progId="Equation.DSMT4">
                  <p:embed/>
                </p:oleObj>
              </mc:Choice>
              <mc:Fallback>
                <p:oleObj name="Equation" r:id="rId4" imgW="4572000" imgH="2552700" progId="Equation.DSMT4">
                  <p:embed/>
                  <p:pic>
                    <p:nvPicPr>
                      <p:cNvPr id="26931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600" y="565150"/>
                        <a:ext cx="4572000" cy="255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7531100" y="3829050"/>
          <a:ext cx="3111500" cy="838200"/>
        </p:xfrm>
        <a:graphic>
          <a:graphicData uri="http://schemas.openxmlformats.org/presentationml/2006/ole">
            <mc:AlternateContent xmlns:mc="http://schemas.openxmlformats.org/markup-compatibility/2006">
              <mc:Choice xmlns:v="urn:schemas-microsoft-com:vml" Requires="v">
                <p:oleObj spid="_x0000_s18438" name="Equation" r:id="rId6" imgW="3111500" imgH="838200" progId="Equation.DSMT4">
                  <p:embed/>
                </p:oleObj>
              </mc:Choice>
              <mc:Fallback>
                <p:oleObj name="Equation" r:id="rId6" imgW="3111500" imgH="838200" progId="Equation.DSMT4">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1100" y="3829050"/>
                        <a:ext cx="31115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5102225" y="6140450"/>
          <a:ext cx="4648200" cy="381000"/>
        </p:xfrm>
        <a:graphic>
          <a:graphicData uri="http://schemas.openxmlformats.org/presentationml/2006/ole">
            <mc:AlternateContent xmlns:mc="http://schemas.openxmlformats.org/markup-compatibility/2006">
              <mc:Choice xmlns:v="urn:schemas-microsoft-com:vml" Requires="v">
                <p:oleObj spid="_x0000_s18439" name="Equation" r:id="rId8" imgW="4648200" imgH="381000" progId="Equation.DSMT4">
                  <p:embed/>
                </p:oleObj>
              </mc:Choice>
              <mc:Fallback>
                <p:oleObj name="Equation" r:id="rId8" imgW="4648200" imgH="381000" progId="Equation.DSMT4">
                  <p:embed/>
                  <p:pic>
                    <p:nvPicPr>
                      <p:cNvPr id="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2225" y="6140450"/>
                        <a:ext cx="4648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6690731" y="5419228"/>
            <a:ext cx="5013209"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قانون اسنل در تقریب پیرامحوری</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3435350" y="146050"/>
            <a:ext cx="5962650" cy="2844800"/>
            <a:chOff x="3435350" y="146050"/>
            <a:chExt cx="5962650" cy="2844800"/>
          </a:xfrm>
        </p:grpSpPr>
        <p:graphicFrame>
          <p:nvGraphicFramePr>
            <p:cNvPr id="5" name="Object 4"/>
            <p:cNvGraphicFramePr>
              <a:graphicFrameLocks noChangeAspect="1"/>
            </p:cNvGraphicFramePr>
            <p:nvPr/>
          </p:nvGraphicFramePr>
          <p:xfrm>
            <a:off x="6489700" y="146050"/>
            <a:ext cx="2908300" cy="2844800"/>
          </p:xfrm>
          <a:graphic>
            <a:graphicData uri="http://schemas.openxmlformats.org/presentationml/2006/ole">
              <mc:AlternateContent xmlns:mc="http://schemas.openxmlformats.org/markup-compatibility/2006">
                <mc:Choice xmlns:v="urn:schemas-microsoft-com:vml" Requires="v">
                  <p:oleObj spid="_x0000_s19464" name="Equation" r:id="rId3" imgW="2908300" imgH="2844800" progId="Equation.DSMT4">
                    <p:embed/>
                  </p:oleObj>
                </mc:Choice>
                <mc:Fallback>
                  <p:oleObj name="Equation" r:id="rId3" imgW="2908300" imgH="28448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700" y="146050"/>
                          <a:ext cx="2908300" cy="284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0341" name="Object 5"/>
            <p:cNvGraphicFramePr>
              <a:graphicFrameLocks noChangeAspect="1"/>
            </p:cNvGraphicFramePr>
            <p:nvPr/>
          </p:nvGraphicFramePr>
          <p:xfrm>
            <a:off x="3435350" y="1352550"/>
            <a:ext cx="1384300" cy="381000"/>
          </p:xfrm>
          <a:graphic>
            <a:graphicData uri="http://schemas.openxmlformats.org/presentationml/2006/ole">
              <mc:AlternateContent xmlns:mc="http://schemas.openxmlformats.org/markup-compatibility/2006">
                <mc:Choice xmlns:v="urn:schemas-microsoft-com:vml" Requires="v">
                  <p:oleObj spid="_x0000_s19465" name="Equation" r:id="rId5" imgW="1384300" imgH="381000" progId="Equation.DSMT4">
                    <p:embed/>
                  </p:oleObj>
                </mc:Choice>
                <mc:Fallback>
                  <p:oleObj name="Equation" r:id="rId5" imgW="1384300" imgH="381000" progId="Equation.DSMT4">
                    <p:embed/>
                    <p:pic>
                      <p:nvPicPr>
                        <p:cNvPr id="27034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5350" y="1352550"/>
                          <a:ext cx="1384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70342" name="Object 6"/>
          <p:cNvGraphicFramePr>
            <a:graphicFrameLocks noChangeAspect="1"/>
          </p:cNvGraphicFramePr>
          <p:nvPr/>
        </p:nvGraphicFramePr>
        <p:xfrm>
          <a:off x="4911725" y="5835650"/>
          <a:ext cx="2679700" cy="736600"/>
        </p:xfrm>
        <a:graphic>
          <a:graphicData uri="http://schemas.openxmlformats.org/presentationml/2006/ole">
            <mc:AlternateContent xmlns:mc="http://schemas.openxmlformats.org/markup-compatibility/2006">
              <mc:Choice xmlns:v="urn:schemas-microsoft-com:vml" Requires="v">
                <p:oleObj spid="_x0000_s19466" name="Equation" r:id="rId7" imgW="2679700" imgH="736600" progId="Equation.DSMT4">
                  <p:embed/>
                </p:oleObj>
              </mc:Choice>
              <mc:Fallback>
                <p:oleObj name="Equation" r:id="rId7" imgW="2679700" imgH="736600" progId="Equation.DSMT4">
                  <p:embed/>
                  <p:pic>
                    <p:nvPicPr>
                      <p:cNvPr id="270342"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1725" y="5835650"/>
                        <a:ext cx="26797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6"/>
          <p:cNvGrpSpPr/>
          <p:nvPr/>
        </p:nvGrpSpPr>
        <p:grpSpPr>
          <a:xfrm>
            <a:off x="449765" y="3378818"/>
            <a:ext cx="11597269" cy="2308324"/>
            <a:chOff x="379141" y="3088888"/>
            <a:chExt cx="11597269" cy="2308324"/>
          </a:xfrm>
        </p:grpSpPr>
        <p:sp>
          <p:nvSpPr>
            <p:cNvPr id="8" name="TextBox 7"/>
            <p:cNvSpPr txBox="1"/>
            <p:nvPr/>
          </p:nvSpPr>
          <p:spPr>
            <a:xfrm>
              <a:off x="379141" y="3088888"/>
              <a:ext cx="11597269"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قرارداد علامتی: با استفاده از قرارداد قبلی می توان را رابطه زیر را برای هر نوع خمیدگی و هر نوع تصویر نوشت</a:t>
              </a:r>
            </a:p>
            <a:p>
              <a:pPr algn="just" rtl="1">
                <a:lnSpc>
                  <a:spcPct val="150000"/>
                </a:lnSpc>
              </a:pPr>
              <a:r>
                <a:rPr lang="fa-IR" sz="2400" dirty="0">
                  <a:latin typeface="Times New Roman" panose="02020603050405020304" pitchFamily="18" charset="0"/>
                  <a:cs typeface="Times New Roman" panose="02020603050405020304" pitchFamily="18" charset="0"/>
                </a:rPr>
                <a:t>1- علامت    : برای جسم حقیقی مثبت و برای جسم مجازی منفی می باشد.</a:t>
              </a:r>
            </a:p>
            <a:p>
              <a:pPr algn="just" rtl="1">
                <a:lnSpc>
                  <a:spcPct val="150000"/>
                </a:lnSpc>
              </a:pPr>
              <a:r>
                <a:rPr lang="fa-IR" sz="2400" dirty="0">
                  <a:latin typeface="Times New Roman" panose="02020603050405020304" pitchFamily="18" charset="0"/>
                  <a:cs typeface="Times New Roman" panose="02020603050405020304" pitchFamily="18" charset="0"/>
                </a:rPr>
                <a:t>2- علامت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 برای تصویر حقیقی مثبت و برای تصویر مجازی منفی می باشد.</a:t>
              </a:r>
            </a:p>
            <a:p>
              <a:pPr algn="just" rtl="1">
                <a:lnSpc>
                  <a:spcPct val="150000"/>
                </a:lnSpc>
              </a:pPr>
              <a:r>
                <a:rPr lang="fa-IR" sz="2400" dirty="0">
                  <a:latin typeface="Times New Roman" panose="02020603050405020304" pitchFamily="18" charset="0"/>
                  <a:cs typeface="Times New Roman" panose="02020603050405020304" pitchFamily="18" charset="0"/>
                </a:rPr>
                <a:t>3-علامت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هرگاه مرکز خمیدگی سطح شکننده سمت راست آن باشد مثبت و سمت چپ آن باشد منفی خواهد بود.</a:t>
              </a:r>
              <a:endParaRPr lang="en-US" sz="2400" dirty="0">
                <a:latin typeface="Times New Roman" panose="02020603050405020304" pitchFamily="18" charset="0"/>
                <a:cs typeface="Times New Roman" panose="02020603050405020304" pitchFamily="18" charset="0"/>
              </a:endParaRPr>
            </a:p>
          </p:txBody>
        </p:sp>
        <p:graphicFrame>
          <p:nvGraphicFramePr>
            <p:cNvPr id="9" name="Object 3"/>
            <p:cNvGraphicFramePr>
              <a:graphicFrameLocks noChangeAspect="1"/>
            </p:cNvGraphicFramePr>
            <p:nvPr/>
          </p:nvGraphicFramePr>
          <p:xfrm>
            <a:off x="10604024" y="4266195"/>
            <a:ext cx="292100" cy="385763"/>
          </p:xfrm>
          <a:graphic>
            <a:graphicData uri="http://schemas.openxmlformats.org/presentationml/2006/ole">
              <mc:AlternateContent xmlns:mc="http://schemas.openxmlformats.org/markup-compatibility/2006">
                <mc:Choice xmlns:v="urn:schemas-microsoft-com:vml" Requires="v">
                  <p:oleObj spid="_x0000_s19467" name="Equation" r:id="rId9" imgW="291973" imgH="342751" progId="Equation.DSMT4">
                    <p:embed/>
                  </p:oleObj>
                </mc:Choice>
                <mc:Fallback>
                  <p:oleObj name="Equation" r:id="rId9" imgW="291973" imgH="342751" progId="Equation.DSMT4">
                    <p:embed/>
                    <p:pic>
                      <p:nvPicPr>
                        <p:cNvPr id="9"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04024" y="4266195"/>
                          <a:ext cx="29210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4"/>
            <p:cNvGraphicFramePr>
              <a:graphicFrameLocks noChangeAspect="1"/>
            </p:cNvGraphicFramePr>
            <p:nvPr/>
          </p:nvGraphicFramePr>
          <p:xfrm>
            <a:off x="10633306" y="3864325"/>
            <a:ext cx="203200" cy="241300"/>
          </p:xfrm>
          <a:graphic>
            <a:graphicData uri="http://schemas.openxmlformats.org/presentationml/2006/ole">
              <mc:AlternateContent xmlns:mc="http://schemas.openxmlformats.org/markup-compatibility/2006">
                <mc:Choice xmlns:v="urn:schemas-microsoft-com:vml" Requires="v">
                  <p:oleObj spid="_x0000_s19468" name="Equation" r:id="rId11" imgW="203112" imgH="241195" progId="Equation.DSMT4">
                    <p:embed/>
                  </p:oleObj>
                </mc:Choice>
                <mc:Fallback>
                  <p:oleObj name="Equation" r:id="rId11" imgW="203112" imgH="241195" progId="Equation.DSMT4">
                    <p:embed/>
                    <p:pic>
                      <p:nvPicPr>
                        <p:cNvPr id="1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33306" y="3864325"/>
                          <a:ext cx="2032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10604810" y="4891941"/>
            <a:ext cx="304800" cy="304800"/>
          </p:xfrm>
          <a:graphic>
            <a:graphicData uri="http://schemas.openxmlformats.org/presentationml/2006/ole">
              <mc:AlternateContent xmlns:mc="http://schemas.openxmlformats.org/markup-compatibility/2006">
                <mc:Choice xmlns:v="urn:schemas-microsoft-com:vml" Requires="v">
                  <p:oleObj spid="_x0000_s19469" name="Equation" r:id="rId13" imgW="304536" imgH="304536" progId="Equation.DSMT4">
                    <p:embed/>
                  </p:oleObj>
                </mc:Choice>
                <mc:Fallback>
                  <p:oleObj name="Equation" r:id="rId13" imgW="304536" imgH="304536" progId="Equation.DSMT4">
                    <p:embed/>
                    <p:pic>
                      <p:nvPicPr>
                        <p:cNvPr id="11"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04810" y="4891941"/>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 name="Slide Number Placeholder 12"/>
          <p:cNvSpPr>
            <a:spLocks noGrp="1"/>
          </p:cNvSpPr>
          <p:nvPr>
            <p:ph type="sldNum" sz="quarter" idx="12"/>
          </p:nvPr>
        </p:nvSpPr>
        <p:spPr/>
        <p:txBody>
          <a:bodyPr/>
          <a:lstStyle/>
          <a:p>
            <a:fld id="{8AC7B609-6235-4DF7-8376-3B4225D7EDEF}"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p:cNvPicPr>
            <a:picLocks noChangeAspect="1" noChangeArrowheads="1"/>
          </p:cNvPicPr>
          <p:nvPr/>
        </p:nvPicPr>
        <p:blipFill>
          <a:blip r:embed="rId3" cstate="print"/>
          <a:srcRect l="4917" t="12175" r="9113"/>
          <a:stretch>
            <a:fillRect/>
          </a:stretch>
        </p:blipFill>
        <p:spPr bwMode="auto">
          <a:xfrm>
            <a:off x="285749" y="2732124"/>
            <a:ext cx="7302499" cy="3899741"/>
          </a:xfrm>
          <a:prstGeom prst="rect">
            <a:avLst/>
          </a:prstGeom>
          <a:noFill/>
          <a:ln w="9525">
            <a:noFill/>
            <a:miter lim="800000"/>
            <a:headEnd/>
            <a:tailEnd/>
          </a:ln>
        </p:spPr>
      </p:pic>
      <p:sp>
        <p:nvSpPr>
          <p:cNvPr id="3" name="TextBox 2"/>
          <p:cNvSpPr txBox="1"/>
          <p:nvPr/>
        </p:nvSpPr>
        <p:spPr>
          <a:xfrm>
            <a:off x="357352" y="219000"/>
            <a:ext cx="11666482"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شکست در مرز کروی باعث تغییر مسیر پرتوهای رسیده از جسم شده و در محل تلاقی پرتوهای شکست یا امتداد آنها تصویر حقیقی یا مجازی تشکیل می شود. نسبت طول تصویر به طول جسم بزرگنمایی قرارداد شده است:</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4824413" y="1558925"/>
          <a:ext cx="876300" cy="812800"/>
        </p:xfrm>
        <a:graphic>
          <a:graphicData uri="http://schemas.openxmlformats.org/presentationml/2006/ole">
            <mc:AlternateContent xmlns:mc="http://schemas.openxmlformats.org/markup-compatibility/2006">
              <mc:Choice xmlns:v="urn:schemas-microsoft-com:vml" Requires="v">
                <p:oleObj spid="_x0000_s20484" name="Equation" r:id="rId4" imgW="876300" imgH="812800" progId="Equation.DSMT4">
                  <p:embed/>
                </p:oleObj>
              </mc:Choice>
              <mc:Fallback>
                <p:oleObj name="Equation" r:id="rId4" imgW="876300" imgH="8128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413" y="1558925"/>
                        <a:ext cx="8763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7396" name="Picture 4"/>
          <p:cNvPicPr>
            <a:picLocks noChangeAspect="1" noChangeArrowheads="1"/>
          </p:cNvPicPr>
          <p:nvPr/>
        </p:nvPicPr>
        <p:blipFill>
          <a:blip r:embed="rId6" cstate="print"/>
          <a:srcRect/>
          <a:stretch>
            <a:fillRect/>
          </a:stretch>
        </p:blipFill>
        <p:spPr bwMode="auto">
          <a:xfrm>
            <a:off x="8394371" y="2905326"/>
            <a:ext cx="1802252" cy="475827"/>
          </a:xfrm>
          <a:prstGeom prst="rect">
            <a:avLst/>
          </a:prstGeom>
          <a:noFill/>
          <a:ln w="9525">
            <a:noFill/>
            <a:miter lim="800000"/>
            <a:headEnd/>
            <a:tailEnd/>
          </a:ln>
        </p:spPr>
      </p:pic>
      <p:graphicFrame>
        <p:nvGraphicFramePr>
          <p:cNvPr id="827397" name="Object 5"/>
          <p:cNvGraphicFramePr>
            <a:graphicFrameLocks noChangeAspect="1"/>
          </p:cNvGraphicFramePr>
          <p:nvPr/>
        </p:nvGraphicFramePr>
        <p:xfrm>
          <a:off x="7978775" y="2112963"/>
          <a:ext cx="2540000" cy="381000"/>
        </p:xfrm>
        <a:graphic>
          <a:graphicData uri="http://schemas.openxmlformats.org/presentationml/2006/ole">
            <mc:AlternateContent xmlns:mc="http://schemas.openxmlformats.org/markup-compatibility/2006">
              <mc:Choice xmlns:v="urn:schemas-microsoft-com:vml" Requires="v">
                <p:oleObj spid="_x0000_s20485" name="Equation" r:id="rId7" imgW="2540000" imgH="381000" progId="Equation.DSMT4">
                  <p:embed/>
                </p:oleObj>
              </mc:Choice>
              <mc:Fallback>
                <p:oleObj name="Equation" r:id="rId7" imgW="2540000" imgH="381000" progId="Equation.DSMT4">
                  <p:embed/>
                  <p:pic>
                    <p:nvPicPr>
                      <p:cNvPr id="82739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8775" y="2112963"/>
                        <a:ext cx="2540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27398" name="Picture 6"/>
          <p:cNvPicPr>
            <a:picLocks noChangeAspect="1" noChangeArrowheads="1"/>
          </p:cNvPicPr>
          <p:nvPr/>
        </p:nvPicPr>
        <p:blipFill>
          <a:blip r:embed="rId9" cstate="print"/>
          <a:srcRect/>
          <a:stretch>
            <a:fillRect/>
          </a:stretch>
        </p:blipFill>
        <p:spPr bwMode="auto">
          <a:xfrm>
            <a:off x="8270326" y="3619226"/>
            <a:ext cx="2117951" cy="984304"/>
          </a:xfrm>
          <a:prstGeom prst="rect">
            <a:avLst/>
          </a:prstGeom>
          <a:noFill/>
          <a:ln w="9525">
            <a:noFill/>
            <a:miter lim="800000"/>
            <a:headEnd/>
            <a:tailEnd/>
          </a:ln>
        </p:spPr>
      </p:pic>
      <p:pic>
        <p:nvPicPr>
          <p:cNvPr id="827399" name="Picture 7"/>
          <p:cNvPicPr>
            <a:picLocks noChangeAspect="1" noChangeArrowheads="1"/>
          </p:cNvPicPr>
          <p:nvPr/>
        </p:nvPicPr>
        <p:blipFill>
          <a:blip r:embed="rId10" cstate="print"/>
          <a:srcRect/>
          <a:stretch>
            <a:fillRect/>
          </a:stretch>
        </p:blipFill>
        <p:spPr bwMode="auto">
          <a:xfrm>
            <a:off x="8166593" y="4942161"/>
            <a:ext cx="2672179" cy="1017204"/>
          </a:xfrm>
          <a:prstGeom prst="rect">
            <a:avLst/>
          </a:prstGeom>
          <a:noFill/>
          <a:ln w="9525">
            <a:noFill/>
            <a:miter lim="800000"/>
            <a:headEnd/>
            <a:tailEnd/>
          </a:ln>
        </p:spPr>
      </p:pic>
      <p:cxnSp>
        <p:nvCxnSpPr>
          <p:cNvPr id="14" name="Straight Connector 13"/>
          <p:cNvCxnSpPr/>
          <p:nvPr/>
        </p:nvCxnSpPr>
        <p:spPr>
          <a:xfrm flipH="1">
            <a:off x="1031371" y="4540100"/>
            <a:ext cx="4093535" cy="10526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8AC7B609-6235-4DF7-8376-3B4225D7EDEF}"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934" y="457200"/>
            <a:ext cx="11557591"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مثال: روي تيله اي بلوري به قطر 20 ميلي متر يك نقطه رنگي قرار دارد. اگر درست از طرف مقابل به آن نگاه شود در چه فاصله اي از سطح مقابل تيله و چند برابر ديده مي شود.</a:t>
            </a:r>
            <a:endParaRPr lang="en-US" sz="2400" dirty="0">
              <a:latin typeface="Times New Roman" panose="02020603050405020304" pitchFamily="18" charset="0"/>
              <a:cs typeface="Times New Roman" panose="02020603050405020304" pitchFamily="18" charset="0"/>
            </a:endParaRPr>
          </a:p>
        </p:txBody>
      </p:sp>
      <p:graphicFrame>
        <p:nvGraphicFramePr>
          <p:cNvPr id="991234" name="Object 2"/>
          <p:cNvGraphicFramePr>
            <a:graphicFrameLocks noChangeAspect="1"/>
          </p:cNvGraphicFramePr>
          <p:nvPr/>
        </p:nvGraphicFramePr>
        <p:xfrm>
          <a:off x="850900" y="1939925"/>
          <a:ext cx="3238500" cy="3721100"/>
        </p:xfrm>
        <a:graphic>
          <a:graphicData uri="http://schemas.openxmlformats.org/presentationml/2006/ole">
            <mc:AlternateContent xmlns:mc="http://schemas.openxmlformats.org/markup-compatibility/2006">
              <mc:Choice xmlns:v="urn:schemas-microsoft-com:vml" Requires="v">
                <p:oleObj spid="_x0000_s21508" name="Equation" r:id="rId3" imgW="3238500" imgH="3721100" progId="Equation.DSMT4">
                  <p:embed/>
                </p:oleObj>
              </mc:Choice>
              <mc:Fallback>
                <p:oleObj name="Equation" r:id="rId3" imgW="3238500" imgH="3721100" progId="Equation.DSMT4">
                  <p:embed/>
                  <p:pic>
                    <p:nvPicPr>
                      <p:cNvPr id="99123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00" y="1939925"/>
                        <a:ext cx="3238500"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2"/>
          <p:cNvGraphicFramePr>
            <a:graphicFrameLocks noChangeAspect="1"/>
          </p:cNvGraphicFramePr>
          <p:nvPr/>
        </p:nvGraphicFramePr>
        <p:xfrm>
          <a:off x="5853113" y="4600575"/>
          <a:ext cx="3530600" cy="800100"/>
        </p:xfrm>
        <a:graphic>
          <a:graphicData uri="http://schemas.openxmlformats.org/presentationml/2006/ole">
            <mc:AlternateContent xmlns:mc="http://schemas.openxmlformats.org/markup-compatibility/2006">
              <mc:Choice xmlns:v="urn:schemas-microsoft-com:vml" Requires="v">
                <p:oleObj spid="_x0000_s21509" name="Equation" r:id="rId5" imgW="3530600" imgH="800100" progId="Equation.DSMT4">
                  <p:embed/>
                </p:oleObj>
              </mc:Choice>
              <mc:Fallback>
                <p:oleObj name="Equation" r:id="rId5" imgW="3530600" imgH="800100" progId="Equation.DSMT4">
                  <p:embed/>
                  <p:pic>
                    <p:nvPicPr>
                      <p:cNvPr id="13"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3113" y="4600575"/>
                        <a:ext cx="35306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15"/>
          <p:cNvGrpSpPr/>
          <p:nvPr/>
        </p:nvGrpSpPr>
        <p:grpSpPr>
          <a:xfrm>
            <a:off x="5380186" y="1754367"/>
            <a:ext cx="6583680" cy="2020155"/>
            <a:chOff x="5380186" y="1754367"/>
            <a:chExt cx="6583680" cy="2020155"/>
          </a:xfrm>
        </p:grpSpPr>
        <p:grpSp>
          <p:nvGrpSpPr>
            <p:cNvPr id="8" name="Group 11"/>
            <p:cNvGrpSpPr/>
            <p:nvPr/>
          </p:nvGrpSpPr>
          <p:grpSpPr>
            <a:xfrm>
              <a:off x="5380186" y="1754367"/>
              <a:ext cx="6583680" cy="2020155"/>
              <a:chOff x="5380186" y="1754367"/>
              <a:chExt cx="6583680" cy="2020155"/>
            </a:xfrm>
          </p:grpSpPr>
          <p:sp>
            <p:nvSpPr>
              <p:cNvPr id="3" name="Oval 2"/>
              <p:cNvSpPr/>
              <p:nvPr/>
            </p:nvSpPr>
            <p:spPr>
              <a:xfrm>
                <a:off x="8123362" y="1945722"/>
                <a:ext cx="1828800" cy="1828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5380186" y="2849490"/>
                <a:ext cx="6583680" cy="212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flipH="1">
                <a:off x="8102105" y="2764436"/>
                <a:ext cx="9144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15023" y="2615576"/>
                <a:ext cx="329609" cy="742511"/>
              </a:xfrm>
              <a:prstGeom prst="rect">
                <a:avLst/>
              </a:prstGeom>
              <a:noFill/>
            </p:spPr>
            <p:txBody>
              <a:bodyPr wrap="square" rtlCol="0">
                <a:spAutoFit/>
              </a:bodyPr>
              <a:lstStyle/>
              <a:p>
                <a:pPr algn="just" rtl="1">
                  <a:lnSpc>
                    <a:spcPct val="150000"/>
                  </a:lnSpc>
                </a:pPr>
                <a:r>
                  <a:rPr lang="en-US" sz="3200" dirty="0">
                    <a:solidFill>
                      <a:srgbClr val="00B0F0"/>
                    </a:solidFill>
                    <a:latin typeface="Times New Roman" panose="02020603050405020304" pitchFamily="18" charset="0"/>
                    <a:cs typeface="Times New Roman" panose="02020603050405020304" pitchFamily="18" charset="0"/>
                  </a:rPr>
                  <a:t>o</a:t>
                </a:r>
              </a:p>
            </p:txBody>
          </p:sp>
          <p:cxnSp>
            <p:nvCxnSpPr>
              <p:cNvPr id="9" name="Straight Arrow Connector 8"/>
              <p:cNvCxnSpPr/>
              <p:nvPr/>
            </p:nvCxnSpPr>
            <p:spPr>
              <a:xfrm flipV="1">
                <a:off x="9059028" y="1998921"/>
                <a:ext cx="414670" cy="8612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090928" y="1754367"/>
                <a:ext cx="276446"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p>
            </p:txBody>
          </p:sp>
        </p:grpSp>
        <p:sp>
          <p:nvSpPr>
            <p:cNvPr id="14" name="TextBox 13"/>
            <p:cNvSpPr txBox="1"/>
            <p:nvPr/>
          </p:nvSpPr>
          <p:spPr>
            <a:xfrm>
              <a:off x="5635249" y="2700671"/>
              <a:ext cx="946298" cy="742511"/>
            </a:xfrm>
            <a:prstGeom prst="rect">
              <a:avLst/>
            </a:prstGeom>
            <a:noFill/>
          </p:spPr>
          <p:txBody>
            <a:bodyPr wrap="square" rtlCol="0">
              <a:spAutoFit/>
            </a:bodyPr>
            <a:lstStyle/>
            <a:p>
              <a:pPr algn="just" rtl="1">
                <a:lnSpc>
                  <a:spcPct val="150000"/>
                </a:lnSpc>
              </a:pPr>
              <a:r>
                <a:rPr lang="en-US" sz="3200" dirty="0">
                  <a:solidFill>
                    <a:srgbClr val="FF0000"/>
                  </a:solidFill>
                  <a:latin typeface="Times New Roman" panose="02020603050405020304" pitchFamily="18" charset="0"/>
                  <a:cs typeface="Times New Roman" panose="02020603050405020304" pitchFamily="18" charset="0"/>
                </a:rPr>
                <a:t>I</a:t>
              </a:r>
            </a:p>
          </p:txBody>
        </p:sp>
        <p:sp>
          <p:nvSpPr>
            <p:cNvPr id="15" name="Oval 14"/>
            <p:cNvSpPr/>
            <p:nvPr/>
          </p:nvSpPr>
          <p:spPr>
            <a:xfrm flipH="1">
              <a:off x="6553296" y="2672284"/>
              <a:ext cx="27432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1073888" y="5890443"/>
            <a:ext cx="1047307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تصوير در فاصله 40 سانتي متري از سطح مقابل و سه برابر اندازه واقعي مشاهده مي شود.</a:t>
            </a:r>
            <a:endParaRPr lang="en-US" sz="2400" dirty="0">
              <a:latin typeface="Times New Roman" panose="02020603050405020304" pitchFamily="18" charset="0"/>
              <a:cs typeface="Times New Roman" panose="02020603050405020304" pitchFamily="18" charset="0"/>
            </a:endParaRPr>
          </a:p>
        </p:txBody>
      </p:sp>
      <p:sp>
        <p:nvSpPr>
          <p:cNvPr id="18" name="Slide Number Placeholder 17"/>
          <p:cNvSpPr>
            <a:spLocks noGrp="1"/>
          </p:cNvSpPr>
          <p:nvPr>
            <p:ph type="sldNum" sz="quarter" idx="12"/>
          </p:nvPr>
        </p:nvSpPr>
        <p:spPr/>
        <p:txBody>
          <a:bodyPr/>
          <a:lstStyle/>
          <a:p>
            <a:fld id="{8AC7B609-6235-4DF7-8376-3B4225D7EDEF}"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6324603" y="250372"/>
            <a:ext cx="3773715" cy="1611086"/>
            <a:chOff x="1494972" y="631371"/>
            <a:chExt cx="3773715" cy="1611086"/>
          </a:xfrm>
        </p:grpSpPr>
        <p:sp>
          <p:nvSpPr>
            <p:cNvPr id="2" name="Rectangle 1"/>
            <p:cNvSpPr/>
            <p:nvPr/>
          </p:nvSpPr>
          <p:spPr>
            <a:xfrm>
              <a:off x="1494972" y="631371"/>
              <a:ext cx="3773715" cy="16110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51322" y="1436914"/>
              <a:ext cx="312907" cy="421719"/>
            </a:xfrm>
            <a:prstGeom prst="rect">
              <a:avLst/>
            </a:prstGeom>
            <a:noFill/>
          </p:spPr>
          <p:txBody>
            <a:bodyPr wrap="none" rtlCol="0">
              <a:spAutoFit/>
            </a:bodyPr>
            <a:lstStyle/>
            <a:p>
              <a:pPr algn="r" rtl="1">
                <a:lnSpc>
                  <a:spcPts val="2800"/>
                </a:lnSpc>
              </a:pPr>
              <a:r>
                <a:rPr lang="en-US" sz="2000" dirty="0">
                  <a:latin typeface="Times New Roman" panose="02020603050405020304" pitchFamily="18" charset="0"/>
                  <a:cs typeface="Times New Roman" panose="02020603050405020304" pitchFamily="18" charset="0"/>
                </a:rPr>
                <a:t>n</a:t>
              </a:r>
            </a:p>
          </p:txBody>
        </p:sp>
        <p:cxnSp>
          <p:nvCxnSpPr>
            <p:cNvPr id="5" name="Straight Connector 4"/>
            <p:cNvCxnSpPr/>
            <p:nvPr/>
          </p:nvCxnSpPr>
          <p:spPr>
            <a:xfrm>
              <a:off x="2757713" y="1110344"/>
              <a:ext cx="222068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50417" y="761195"/>
              <a:ext cx="298480" cy="421719"/>
            </a:xfrm>
            <a:prstGeom prst="rect">
              <a:avLst/>
            </a:prstGeom>
            <a:noFill/>
          </p:spPr>
          <p:txBody>
            <a:bodyPr wrap="none" rtlCol="0">
              <a:spAutoFit/>
            </a:bodyPr>
            <a:lstStyle/>
            <a:p>
              <a:pPr algn="r" rtl="1">
                <a:lnSpc>
                  <a:spcPts val="2800"/>
                </a:lnSpc>
              </a:pPr>
              <a:r>
                <a:rPr lang="en-US" sz="2000"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4799325" y="761194"/>
              <a:ext cx="312907" cy="421719"/>
            </a:xfrm>
            <a:prstGeom prst="rect">
              <a:avLst/>
            </a:prstGeom>
            <a:noFill/>
          </p:spPr>
          <p:txBody>
            <a:bodyPr wrap="none" rtlCol="0">
              <a:spAutoFit/>
            </a:bodyPr>
            <a:lstStyle/>
            <a:p>
              <a:pPr algn="r" rtl="1">
                <a:lnSpc>
                  <a:spcPts val="2800"/>
                </a:lnSpc>
              </a:pPr>
              <a:r>
                <a:rPr lang="en-US" sz="2000" dirty="0">
                  <a:latin typeface="Times New Roman" panose="02020603050405020304" pitchFamily="18" charset="0"/>
                  <a:cs typeface="Times New Roman" panose="02020603050405020304" pitchFamily="18" charset="0"/>
                </a:rPr>
                <a:t>b</a:t>
              </a:r>
            </a:p>
          </p:txBody>
        </p:sp>
        <p:sp>
          <p:nvSpPr>
            <p:cNvPr id="8" name="TextBox 7"/>
            <p:cNvSpPr txBox="1"/>
            <p:nvPr/>
          </p:nvSpPr>
          <p:spPr>
            <a:xfrm>
              <a:off x="2202118" y="1451428"/>
              <a:ext cx="2650085" cy="421719"/>
            </a:xfrm>
            <a:prstGeom prst="rect">
              <a:avLst/>
            </a:prstGeom>
            <a:noFill/>
          </p:spPr>
          <p:txBody>
            <a:bodyPr wrap="none" rtlCol="0">
              <a:spAutoFit/>
            </a:bodyPr>
            <a:lstStyle/>
            <a:p>
              <a:pPr algn="r" rtl="1">
                <a:lnSpc>
                  <a:spcPts val="2800"/>
                </a:lnSpc>
              </a:pPr>
              <a:r>
                <a:rPr lang="fa-IR" sz="2000" dirty="0">
                  <a:latin typeface="Times New Roman" panose="02020603050405020304" pitchFamily="18" charset="0"/>
                  <a:cs typeface="Times New Roman" panose="02020603050405020304" pitchFamily="18" charset="0"/>
                </a:rPr>
                <a:t>محیط شفاف با ضریب شکست</a:t>
              </a:r>
              <a:endParaRPr lang="en-US" sz="2000" dirty="0">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362857" y="1973940"/>
            <a:ext cx="11393714" cy="1895712"/>
          </a:xfrm>
          <a:prstGeom prst="rect">
            <a:avLst/>
          </a:prstGeom>
          <a:noFill/>
        </p:spPr>
        <p:txBody>
          <a:bodyPr wrap="square" rtlCol="0">
            <a:spAutoFit/>
          </a:bodyPr>
          <a:lstStyle/>
          <a:p>
            <a:pPr algn="r" rtl="1">
              <a:lnSpc>
                <a:spcPts val="3600"/>
              </a:lnSpc>
            </a:pPr>
            <a:r>
              <a:rPr lang="fa-IR" sz="2400" dirty="0">
                <a:latin typeface="Times New Roman" panose="02020603050405020304" pitchFamily="18" charset="0"/>
                <a:cs typeface="Times New Roman" panose="02020603050405020304" pitchFamily="18" charset="0"/>
              </a:rPr>
              <a:t>اگر فاصله بین دو نقطه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در محیط مادی با ضریب شکست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fa-IR" sz="2400" dirty="0">
                <a:latin typeface="Times New Roman" panose="02020603050405020304" pitchFamily="18" charset="0"/>
                <a:cs typeface="Times New Roman" panose="02020603050405020304" pitchFamily="18" charset="0"/>
              </a:rPr>
              <a:t>مساوی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a:t>
            </a:r>
            <a:r>
              <a:rPr lang="fa-IR" sz="2400" dirty="0">
                <a:latin typeface="Times New Roman" panose="02020603050405020304" pitchFamily="18" charset="0"/>
                <a:cs typeface="Times New Roman" panose="02020603050405020304" pitchFamily="18" charset="0"/>
              </a:rPr>
              <a:t>باشد راه اپتیکی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مساوی فاصله ای است که نور در خلاء طی میکند در همان مدت زمانی که مسیر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a:t>
            </a:r>
            <a:r>
              <a:rPr lang="fa-IR" sz="2400" dirty="0">
                <a:latin typeface="Times New Roman" panose="02020603050405020304" pitchFamily="18" charset="0"/>
                <a:cs typeface="Times New Roman" panose="02020603050405020304" pitchFamily="18" charset="0"/>
              </a:rPr>
              <a:t>را در محیط مادی طی می کند. </a:t>
            </a:r>
          </a:p>
          <a:p>
            <a:pPr algn="r" rtl="1">
              <a:lnSpc>
                <a:spcPts val="3600"/>
              </a:lnSpc>
            </a:pPr>
            <a:r>
              <a:rPr lang="fa-IR" sz="2400" dirty="0">
                <a:latin typeface="Times New Roman" panose="02020603050405020304" pitchFamily="18" charset="0"/>
                <a:cs typeface="Times New Roman" panose="02020603050405020304" pitchFamily="18" charset="0"/>
              </a:rPr>
              <a:t>به عبارت دیگر اگر مدت زمان انتشار نور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به اندازه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t</a:t>
            </a:r>
            <a:r>
              <a:rPr lang="fa-IR" sz="2400" dirty="0">
                <a:latin typeface="Times New Roman" panose="02020603050405020304" pitchFamily="18" charset="0"/>
                <a:cs typeface="Times New Roman" panose="02020603050405020304" pitchFamily="18" charset="0"/>
              </a:rPr>
              <a:t>باشد راه اپتیکی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مساوی طول مسیری است که نور در خلاء</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در مدت زمان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t</a:t>
            </a:r>
            <a:r>
              <a:rPr lang="fa-IR" sz="2400" dirty="0">
                <a:latin typeface="Times New Roman" panose="02020603050405020304" pitchFamily="18" charset="0"/>
                <a:cs typeface="Times New Roman" panose="02020603050405020304" pitchFamily="18" charset="0"/>
              </a:rPr>
              <a:t>طی می کند. </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62857" y="3939237"/>
            <a:ext cx="11393714" cy="972382"/>
          </a:xfrm>
          <a:prstGeom prst="rect">
            <a:avLst/>
          </a:prstGeom>
          <a:noFill/>
        </p:spPr>
        <p:txBody>
          <a:bodyPr wrap="square" rtlCol="0">
            <a:spAutoFit/>
          </a:bodyPr>
          <a:lstStyle/>
          <a:p>
            <a:pPr algn="r" rtl="1">
              <a:lnSpc>
                <a:spcPts val="3600"/>
              </a:lnSpc>
            </a:pPr>
            <a:r>
              <a:rPr lang="fa-IR" sz="2400" dirty="0">
                <a:latin typeface="Times New Roman" panose="02020603050405020304" pitchFamily="18" charset="0"/>
                <a:cs typeface="Times New Roman" panose="02020603050405020304" pitchFamily="18" charset="0"/>
              </a:rPr>
              <a:t>اگر فاصله واقعی بین دو نقطه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dirty="0">
                <a:latin typeface="Times New Roman" panose="02020603050405020304" pitchFamily="18" charset="0"/>
                <a:cs typeface="Times New Roman" panose="02020603050405020304" pitchFamily="18" charset="0"/>
              </a:rPr>
              <a:t>در محیط مادی با ضریب شکست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fa-IR" sz="2400" dirty="0">
                <a:latin typeface="Times New Roman" panose="02020603050405020304" pitchFamily="18" charset="0"/>
                <a:cs typeface="Times New Roman" panose="02020603050405020304" pitchFamily="18" charset="0"/>
              </a:rPr>
              <a:t>مساوی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a:t>
            </a:r>
            <a:r>
              <a:rPr lang="fa-IR" sz="2400" dirty="0">
                <a:latin typeface="Times New Roman" panose="02020603050405020304" pitchFamily="18" charset="0"/>
                <a:cs typeface="Times New Roman" panose="02020603050405020304" pitchFamily="18" charset="0"/>
              </a:rPr>
              <a:t>باشد راه اپتیکی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r>
              <a:rPr lang="fa-IR" sz="2400" i="1"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مساوی </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nd</a:t>
            </a:r>
            <a:r>
              <a:rPr lang="fa-IR" sz="2400" dirty="0">
                <a:latin typeface="Times New Roman" panose="02020603050405020304" pitchFamily="18" charset="0"/>
                <a:cs typeface="Times New Roman" panose="02020603050405020304" pitchFamily="18" charset="0"/>
              </a:rPr>
              <a:t>خواهد بود. اثبات</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9" name="Group 16"/>
          <p:cNvGrpSpPr/>
          <p:nvPr/>
        </p:nvGrpSpPr>
        <p:grpSpPr>
          <a:xfrm>
            <a:off x="1255713" y="4779848"/>
            <a:ext cx="6273226" cy="838200"/>
            <a:chOff x="1255713" y="4727800"/>
            <a:chExt cx="6273226" cy="838200"/>
          </a:xfrm>
        </p:grpSpPr>
        <p:graphicFrame>
          <p:nvGraphicFramePr>
            <p:cNvPr id="13" name="Object 12"/>
            <p:cNvGraphicFramePr>
              <a:graphicFrameLocks noChangeAspect="1"/>
            </p:cNvGraphicFramePr>
            <p:nvPr>
              <p:extLst>
                <p:ext uri="{D42A27DB-BD31-4B8C-83A1-F6EECF244321}">
                  <p14:modId xmlns:p14="http://schemas.microsoft.com/office/powerpoint/2010/main" val="976044245"/>
                </p:ext>
              </p:extLst>
            </p:nvPr>
          </p:nvGraphicFramePr>
          <p:xfrm>
            <a:off x="1255713" y="4727800"/>
            <a:ext cx="2451100" cy="838200"/>
          </p:xfrm>
          <a:graphic>
            <a:graphicData uri="http://schemas.openxmlformats.org/presentationml/2006/ole">
              <mc:AlternateContent xmlns:mc="http://schemas.openxmlformats.org/markup-compatibility/2006">
                <mc:Choice xmlns:v="urn:schemas-microsoft-com:vml" Requires="v">
                  <p:oleObj spid="_x0000_s2052" name="Equation" r:id="rId3" imgW="2450880" imgH="838080" progId="Equation.DSMT4">
                    <p:embed/>
                  </p:oleObj>
                </mc:Choice>
                <mc:Fallback>
                  <p:oleObj name="Equation" r:id="rId3" imgW="2450880" imgH="838080" progId="Equation.DSMT4">
                    <p:embed/>
                    <p:pic>
                      <p:nvPicPr>
                        <p:cNvPr id="13"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713" y="4727800"/>
                          <a:ext cx="24511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4151091" y="4829963"/>
              <a:ext cx="3377848" cy="461665"/>
            </a:xfrm>
            <a:prstGeom prst="rect">
              <a:avLst/>
            </a:prstGeom>
          </p:spPr>
          <p:txBody>
            <a:bodyPr wrap="none">
              <a:spAutoFit/>
            </a:bodyPr>
            <a:lstStyle/>
            <a:p>
              <a:pPr algn="l" rtl="1"/>
              <a:r>
                <a:rPr lang="fa-IR" sz="2400" dirty="0">
                  <a:latin typeface="Times New Roman" panose="02020603050405020304" pitchFamily="18" charset="0"/>
                  <a:cs typeface="Times New Roman" panose="02020603050405020304" pitchFamily="18" charset="0"/>
                </a:rPr>
                <a:t>مدت زمان انتشار نور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endParaRPr lang="en-US" sz="2400" dirty="0"/>
            </a:p>
          </p:txBody>
        </p:sp>
      </p:grpSp>
      <p:grpSp>
        <p:nvGrpSpPr>
          <p:cNvPr id="11" name="Group 18"/>
          <p:cNvGrpSpPr/>
          <p:nvPr/>
        </p:nvGrpSpPr>
        <p:grpSpPr>
          <a:xfrm>
            <a:off x="1274763" y="5924435"/>
            <a:ext cx="5574183" cy="812800"/>
            <a:chOff x="1274763" y="5886901"/>
            <a:chExt cx="5574183" cy="812800"/>
          </a:xfrm>
        </p:grpSpPr>
        <p:graphicFrame>
          <p:nvGraphicFramePr>
            <p:cNvPr id="15" name="Object 14"/>
            <p:cNvGraphicFramePr>
              <a:graphicFrameLocks noChangeAspect="1"/>
            </p:cNvGraphicFramePr>
            <p:nvPr>
              <p:extLst>
                <p:ext uri="{D42A27DB-BD31-4B8C-83A1-F6EECF244321}">
                  <p14:modId xmlns:p14="http://schemas.microsoft.com/office/powerpoint/2010/main" val="1485517780"/>
                </p:ext>
              </p:extLst>
            </p:nvPr>
          </p:nvGraphicFramePr>
          <p:xfrm>
            <a:off x="1274763" y="5886901"/>
            <a:ext cx="2667000" cy="812800"/>
          </p:xfrm>
          <a:graphic>
            <a:graphicData uri="http://schemas.openxmlformats.org/presentationml/2006/ole">
              <mc:AlternateContent xmlns:mc="http://schemas.openxmlformats.org/markup-compatibility/2006">
                <mc:Choice xmlns:v="urn:schemas-microsoft-com:vml" Requires="v">
                  <p:oleObj spid="_x0000_s2053" name="Equation" r:id="rId5" imgW="2666880" imgH="812520" progId="Equation.DSMT4">
                    <p:embed/>
                  </p:oleObj>
                </mc:Choice>
                <mc:Fallback>
                  <p:oleObj name="Equation" r:id="rId5" imgW="2666880" imgH="812520" progId="Equation.DSMT4">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763" y="5886901"/>
                          <a:ext cx="26670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7"/>
            <p:cNvSpPr/>
            <p:nvPr/>
          </p:nvSpPr>
          <p:spPr>
            <a:xfrm>
              <a:off x="4602817" y="6062267"/>
              <a:ext cx="2246129" cy="461665"/>
            </a:xfrm>
            <a:prstGeom prst="rect">
              <a:avLst/>
            </a:prstGeom>
          </p:spPr>
          <p:txBody>
            <a:bodyPr wrap="none">
              <a:spAutoFit/>
            </a:bodyPr>
            <a:lstStyle/>
            <a:p>
              <a:pPr algn="r" rtl="1"/>
              <a:r>
                <a:rPr lang="fa-IR" sz="2400" dirty="0">
                  <a:latin typeface="Times New Roman" panose="02020603050405020304" pitchFamily="18" charset="0"/>
                  <a:cs typeface="Times New Roman" panose="02020603050405020304" pitchFamily="18" charset="0"/>
                </a:rPr>
                <a:t>راه اپتیکی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تا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a:t>
              </a:r>
              <a:endParaRPr lang="en-US" sz="2400" dirty="0"/>
            </a:p>
          </p:txBody>
        </p:sp>
      </p:grpSp>
      <p:sp>
        <p:nvSpPr>
          <p:cNvPr id="20" name="TextBox 19"/>
          <p:cNvSpPr txBox="1"/>
          <p:nvPr/>
        </p:nvSpPr>
        <p:spPr>
          <a:xfrm>
            <a:off x="497370" y="447331"/>
            <a:ext cx="2779230"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Optical path</a:t>
            </a:r>
            <a:endParaRPr lang="en-US" altLang="en-US" sz="2800" dirty="0">
              <a:solidFill>
                <a:srgbClr val="FF0000"/>
              </a:solidFill>
            </a:endParaRPr>
          </a:p>
        </p:txBody>
      </p:sp>
      <p:sp>
        <p:nvSpPr>
          <p:cNvPr id="19" name="Slide Number Placeholder 18"/>
          <p:cNvSpPr>
            <a:spLocks noGrp="1"/>
          </p:cNvSpPr>
          <p:nvPr>
            <p:ph type="sldNum" sz="quarter" idx="12"/>
          </p:nvPr>
        </p:nvSpPr>
        <p:spPr/>
        <p:txBody>
          <a:bodyPr/>
          <a:lstStyle/>
          <a:p>
            <a:fld id="{8AC7B609-6235-4DF7-8376-3B4225D7EDEF}" type="slidenum">
              <a:rPr lang="en-US" smtClean="0"/>
              <a:pPr/>
              <a:t>3</a:t>
            </a:fld>
            <a:endParaRPr lang="en-US"/>
          </a:p>
        </p:txBody>
      </p:sp>
    </p:spTree>
    <p:extLst>
      <p:ext uri="{BB962C8B-B14F-4D97-AF65-F5344CB8AC3E}">
        <p14:creationId xmlns:p14="http://schemas.microsoft.com/office/powerpoint/2010/main" val="48487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84" name="Picture 4"/>
          <p:cNvPicPr>
            <a:picLocks noChangeAspect="1" noChangeArrowheads="1"/>
          </p:cNvPicPr>
          <p:nvPr/>
        </p:nvPicPr>
        <p:blipFill>
          <a:blip r:embed="rId2" cstate="print"/>
          <a:srcRect/>
          <a:stretch>
            <a:fillRect/>
          </a:stretch>
        </p:blipFill>
        <p:spPr bwMode="auto">
          <a:xfrm>
            <a:off x="181088" y="3250902"/>
            <a:ext cx="10277475" cy="3543300"/>
          </a:xfrm>
          <a:prstGeom prst="rect">
            <a:avLst/>
          </a:prstGeom>
          <a:noFill/>
          <a:ln w="9525">
            <a:noFill/>
            <a:miter lim="800000"/>
            <a:headEnd/>
            <a:tailEnd/>
          </a:ln>
        </p:spPr>
      </p:pic>
      <p:sp>
        <p:nvSpPr>
          <p:cNvPr id="2" name="Rectangle 1"/>
          <p:cNvSpPr/>
          <p:nvPr/>
        </p:nvSpPr>
        <p:spPr>
          <a:xfrm>
            <a:off x="116113" y="35451"/>
            <a:ext cx="11872685" cy="579582"/>
          </a:xfrm>
          <a:prstGeom prst="rect">
            <a:avLst/>
          </a:prstGeom>
        </p:spPr>
        <p:txBody>
          <a:bodyPr wrap="square">
            <a:spAutoFit/>
          </a:bodyPr>
          <a:lstStyle/>
          <a:p>
            <a:pPr algn="r">
              <a:lnSpc>
                <a:spcPct val="150000"/>
              </a:lnSpc>
              <a:spcAft>
                <a:spcPts val="800"/>
              </a:spcAft>
            </a:pPr>
            <a:r>
              <a:rPr lang="fa-IR" sz="2400" b="1" dirty="0">
                <a:solidFill>
                  <a:srgbClr val="FF0000"/>
                </a:solidFill>
                <a:latin typeface="Times New Roman" panose="02020603050405020304" pitchFamily="18" charset="0"/>
                <a:ea typeface="Calibri" panose="020F0502020204030204" pitchFamily="34" charset="0"/>
              </a:rPr>
              <a:t>تعریف کانون اولیه و ثانویه</a:t>
            </a:r>
            <a:endParaRPr lang="en-US" sz="2400" dirty="0">
              <a:solidFill>
                <a:srgbClr val="0070C0"/>
              </a:solidFill>
              <a:latin typeface="Times New Roman" panose="02020603050405020304" pitchFamily="18" charset="0"/>
              <a:ea typeface="Calibri" panose="020F0502020204030204" pitchFamily="34" charset="0"/>
            </a:endParaRPr>
          </a:p>
        </p:txBody>
      </p:sp>
      <p:sp>
        <p:nvSpPr>
          <p:cNvPr id="4" name="TextBox 3"/>
          <p:cNvSpPr txBox="1"/>
          <p:nvPr/>
        </p:nvSpPr>
        <p:spPr>
          <a:xfrm>
            <a:off x="58056" y="522128"/>
            <a:ext cx="12075887" cy="2862322"/>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شکل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دسته پرتو واگر از چشمه نقطه ای واقع در نقطه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به سطح شکننده کروی رسیده و در محیط دوم (شکست) تبدیل به یک دسته پرتو موازی محور اصلی شده است. در شکل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یک دسته پرتو همگرا طوری به سطح شکننده کروی می رسند که امتداد آنها از  نقطه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روی محور اصلی در محیط دوم می گذرد. این دسته پرتو همگرا در سطح شکننده طوری می شکنند که در محیط دوم تبدیل به یک دسته پرتو موازی محور اصلی می شود. در هر دو مورد نقطه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کانون اولیه نامیده می شود و فاصله کانون تا راس (نقطه </a:t>
            </a:r>
            <a:r>
              <a:rPr lang="en-US" sz="2400"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 مساوی فاصله کانونی اولیه می باشد.  </a:t>
            </a:r>
            <a:endParaRPr lang="en-US" sz="2400" dirty="0">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8AC7B609-6235-4DF7-8376-3B4225D7EDEF}" type="slidenum">
              <a:rPr lang="en-US" smtClean="0"/>
              <a:pPr/>
              <a:t>30</a:t>
            </a:fld>
            <a:endParaRPr lang="en-US"/>
          </a:p>
        </p:txBody>
      </p:sp>
      <p:grpSp>
        <p:nvGrpSpPr>
          <p:cNvPr id="3" name="Group 7"/>
          <p:cNvGrpSpPr/>
          <p:nvPr/>
        </p:nvGrpSpPr>
        <p:grpSpPr>
          <a:xfrm>
            <a:off x="233842" y="3622403"/>
            <a:ext cx="4348751" cy="3094658"/>
            <a:chOff x="856043" y="3664934"/>
            <a:chExt cx="3329208" cy="3094658"/>
          </a:xfrm>
        </p:grpSpPr>
        <p:sp>
          <p:nvSpPr>
            <p:cNvPr id="5" name="TextBox 4"/>
            <p:cNvSpPr txBox="1"/>
            <p:nvPr/>
          </p:nvSpPr>
          <p:spPr>
            <a:xfrm>
              <a:off x="856043" y="3664934"/>
              <a:ext cx="1276310" cy="579967"/>
            </a:xfrm>
            <a:prstGeom prst="rect">
              <a:avLst/>
            </a:prstGeom>
            <a:noFill/>
          </p:spPr>
          <p:txBody>
            <a:bodyPr wrap="none" rtlCol="0">
              <a:spAutoFit/>
            </a:bodyPr>
            <a:lstStyle/>
            <a:p>
              <a:pPr algn="just" rtl="1">
                <a:lnSpc>
                  <a:spcPct val="150000"/>
                </a:lnSpc>
              </a:pPr>
              <a:r>
                <a:rPr lang="fa-IR" sz="2400" dirty="0">
                  <a:solidFill>
                    <a:srgbClr val="0070C0"/>
                  </a:solidFill>
                  <a:latin typeface="Times New Roman" panose="02020603050405020304" pitchFamily="18" charset="0"/>
                  <a:cs typeface="Times New Roman" panose="02020603050405020304" pitchFamily="18" charset="0"/>
                </a:rPr>
                <a:t>محیط تابش</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78104" y="6179625"/>
              <a:ext cx="1507147" cy="579967"/>
            </a:xfrm>
            <a:prstGeom prst="rect">
              <a:avLst/>
            </a:prstGeom>
            <a:noFill/>
          </p:spPr>
          <p:txBody>
            <a:bodyPr wrap="none" rtlCol="0">
              <a:spAutoFit/>
            </a:bodyPr>
            <a:lstStyle/>
            <a:p>
              <a:pPr algn="just" rtl="1">
                <a:lnSpc>
                  <a:spcPct val="150000"/>
                </a:lnSpc>
              </a:pPr>
              <a:r>
                <a:rPr lang="fa-IR" sz="2400" dirty="0">
                  <a:solidFill>
                    <a:srgbClr val="0070C0"/>
                  </a:solidFill>
                  <a:latin typeface="Times New Roman" panose="02020603050405020304" pitchFamily="18" charset="0"/>
                  <a:cs typeface="Times New Roman" panose="02020603050405020304" pitchFamily="18" charset="0"/>
                </a:rPr>
                <a:t>محیط شکست</a:t>
              </a:r>
              <a:endParaRPr lang="en-US" sz="2400"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71236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30" name="Picture 2"/>
          <p:cNvPicPr>
            <a:picLocks noChangeAspect="1" noChangeArrowheads="1"/>
          </p:cNvPicPr>
          <p:nvPr/>
        </p:nvPicPr>
        <p:blipFill>
          <a:blip r:embed="rId2" cstate="print"/>
          <a:srcRect/>
          <a:stretch>
            <a:fillRect/>
          </a:stretch>
        </p:blipFill>
        <p:spPr bwMode="auto">
          <a:xfrm>
            <a:off x="483327" y="2503455"/>
            <a:ext cx="10500095" cy="4205683"/>
          </a:xfrm>
          <a:prstGeom prst="rect">
            <a:avLst/>
          </a:prstGeom>
          <a:noFill/>
          <a:ln w="9525">
            <a:noFill/>
            <a:miter lim="800000"/>
            <a:headEnd/>
            <a:tailEnd/>
          </a:ln>
        </p:spPr>
      </p:pic>
      <p:sp>
        <p:nvSpPr>
          <p:cNvPr id="3" name="TextBox 2"/>
          <p:cNvSpPr txBox="1"/>
          <p:nvPr/>
        </p:nvSpPr>
        <p:spPr>
          <a:xfrm>
            <a:off x="58056" y="14137"/>
            <a:ext cx="12075887"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شکل </a:t>
            </a:r>
            <a:r>
              <a:rPr lang="en-US" sz="2400" dirty="0">
                <a:latin typeface="Times New Roman" panose="02020603050405020304" pitchFamily="18" charset="0"/>
                <a:cs typeface="Times New Roman" panose="02020603050405020304" pitchFamily="18" charset="0"/>
              </a:rPr>
              <a:t> (c)</a:t>
            </a:r>
            <a:r>
              <a:rPr lang="fa-IR" sz="2400" dirty="0">
                <a:latin typeface="Times New Roman" panose="02020603050405020304" pitchFamily="18" charset="0"/>
                <a:cs typeface="Times New Roman" panose="02020603050405020304" pitchFamily="18" charset="0"/>
              </a:rPr>
              <a:t>دسته پرتو موازی محور اصلی به سطح شکننده کروی رسیده و در محیط دوم تبدیل به یک دسته پرتو همگرا شده است طوری که از نقطه </a:t>
            </a:r>
            <a:r>
              <a:rPr lang="en-US" sz="2400" dirty="0">
                <a:latin typeface="Times New Roman" panose="02020603050405020304" pitchFamily="18" charset="0"/>
                <a:cs typeface="Times New Roman" panose="02020603050405020304" pitchFamily="18" charset="0"/>
              </a:rPr>
              <a:t>F'</a:t>
            </a:r>
            <a:r>
              <a:rPr lang="fa-IR" sz="2400" dirty="0">
                <a:latin typeface="Times New Roman" panose="02020603050405020304" pitchFamily="18" charset="0"/>
                <a:cs typeface="Times New Roman" panose="02020603050405020304" pitchFamily="18" charset="0"/>
              </a:rPr>
              <a:t> می گذرد. در شکل </a:t>
            </a:r>
            <a:r>
              <a:rPr lang="en-US" sz="2400" dirty="0">
                <a:latin typeface="Times New Roman" panose="02020603050405020304" pitchFamily="18" charset="0"/>
                <a:cs typeface="Times New Roman" panose="02020603050405020304" pitchFamily="18" charset="0"/>
              </a:rPr>
              <a:t> (d)</a:t>
            </a:r>
            <a:r>
              <a:rPr lang="fa-IR" sz="2400" dirty="0">
                <a:latin typeface="Times New Roman" panose="02020603050405020304" pitchFamily="18" charset="0"/>
                <a:cs typeface="Times New Roman" panose="02020603050405020304" pitchFamily="18" charset="0"/>
              </a:rPr>
              <a:t> دسته پرتو موازی محور اصلی به سطح شکننده کروی رسیده و در محیط دوم تبدیل به یک دسته پرتو واگر شده است طوری که امتداد آنها از نقطه </a:t>
            </a:r>
            <a:r>
              <a:rPr lang="en-US" sz="2400" dirty="0">
                <a:latin typeface="Times New Roman" panose="02020603050405020304" pitchFamily="18" charset="0"/>
                <a:cs typeface="Times New Roman" panose="02020603050405020304" pitchFamily="18" charset="0"/>
              </a:rPr>
              <a:t>F'</a:t>
            </a:r>
            <a:r>
              <a:rPr lang="fa-IR" sz="2400" dirty="0">
                <a:latin typeface="Times New Roman" panose="02020603050405020304" pitchFamily="18" charset="0"/>
                <a:cs typeface="Times New Roman" panose="02020603050405020304" pitchFamily="18" charset="0"/>
              </a:rPr>
              <a:t> می گذرد. در هر دو مورد نقطه </a:t>
            </a:r>
            <a:r>
              <a:rPr lang="en-US" sz="2400" dirty="0">
                <a:latin typeface="Times New Roman" panose="02020603050405020304" pitchFamily="18" charset="0"/>
                <a:cs typeface="Times New Roman" panose="02020603050405020304" pitchFamily="18" charset="0"/>
              </a:rPr>
              <a:t> F'</a:t>
            </a:r>
            <a:r>
              <a:rPr lang="fa-IR" sz="2400" dirty="0">
                <a:latin typeface="Times New Roman" panose="02020603050405020304" pitchFamily="18" charset="0"/>
                <a:cs typeface="Times New Roman" panose="02020603050405020304" pitchFamily="18" charset="0"/>
              </a:rPr>
              <a:t> کانون ثانویه نامیده می شود و فاصله کانون ثانویه (</a:t>
            </a:r>
            <a:r>
              <a:rPr lang="en-US" sz="2400" dirty="0">
                <a:latin typeface="Times New Roman" panose="02020603050405020304" pitchFamily="18" charset="0"/>
                <a:cs typeface="Times New Roman" panose="02020603050405020304" pitchFamily="18" charset="0"/>
              </a:rPr>
              <a:t>F'</a:t>
            </a:r>
            <a:r>
              <a:rPr lang="fa-IR" sz="2400" dirty="0">
                <a:latin typeface="Times New Roman" panose="02020603050405020304" pitchFamily="18" charset="0"/>
                <a:cs typeface="Times New Roman" panose="02020603050405020304" pitchFamily="18" charset="0"/>
              </a:rPr>
              <a:t> ) تا راس (نقطه </a:t>
            </a:r>
            <a:r>
              <a:rPr lang="en-US" sz="2400"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 مساوی فاصله کانونی ثانویه می باشد.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31</a:t>
            </a:fld>
            <a:endParaRPr lang="en-US"/>
          </a:p>
        </p:txBody>
      </p:sp>
    </p:spTree>
    <p:extLst>
      <p:ext uri="{BB962C8B-B14F-4D97-AF65-F5344CB8AC3E}">
        <p14:creationId xmlns:p14="http://schemas.microsoft.com/office/powerpoint/2010/main" val="3073545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3497833973"/>
              </p:ext>
            </p:extLst>
          </p:nvPr>
        </p:nvGraphicFramePr>
        <p:xfrm>
          <a:off x="641350" y="1606550"/>
          <a:ext cx="9842500" cy="1905000"/>
        </p:xfrm>
        <a:graphic>
          <a:graphicData uri="http://schemas.openxmlformats.org/presentationml/2006/ole">
            <mc:AlternateContent xmlns:mc="http://schemas.openxmlformats.org/markup-compatibility/2006">
              <mc:Choice xmlns:v="urn:schemas-microsoft-com:vml" Requires="v">
                <p:oleObj spid="_x0000_s22535" name="Equation" r:id="rId3" imgW="9842400" imgH="1904760" progId="Equation.DSMT4">
                  <p:embed/>
                </p:oleObj>
              </mc:Choice>
              <mc:Fallback>
                <p:oleObj name="Equation" r:id="rId3" imgW="9842400" imgH="1904760" progId="Equation.DSMT4">
                  <p:embed/>
                  <p:pic>
                    <p:nvPicPr>
                      <p:cNvPr id="8" name="Object 7"/>
                      <p:cNvPicPr>
                        <a:picLocks noChangeAspect="1" noChangeArrowheads="1"/>
                      </p:cNvPicPr>
                      <p:nvPr/>
                    </p:nvPicPr>
                    <p:blipFill>
                      <a:blip r:embed="rId4"/>
                      <a:srcRect/>
                      <a:stretch>
                        <a:fillRect/>
                      </a:stretch>
                    </p:blipFill>
                    <p:spPr bwMode="auto">
                      <a:xfrm>
                        <a:off x="641350" y="1606550"/>
                        <a:ext cx="9842500"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53284228"/>
              </p:ext>
            </p:extLst>
          </p:nvPr>
        </p:nvGraphicFramePr>
        <p:xfrm>
          <a:off x="10702925" y="2120900"/>
          <a:ext cx="1219200" cy="812800"/>
        </p:xfrm>
        <a:graphic>
          <a:graphicData uri="http://schemas.openxmlformats.org/presentationml/2006/ole">
            <mc:AlternateContent xmlns:mc="http://schemas.openxmlformats.org/markup-compatibility/2006">
              <mc:Choice xmlns:v="urn:schemas-microsoft-com:vml" Requires="v">
                <p:oleObj spid="_x0000_s22536" name="Equation" r:id="rId5" imgW="1218960" imgH="812520" progId="Equation.DSMT4">
                  <p:embed/>
                </p:oleObj>
              </mc:Choice>
              <mc:Fallback>
                <p:oleObj name="Equation" r:id="rId5" imgW="1218960" imgH="812520" progId="Equation.DSMT4">
                  <p:embed/>
                  <p:pic>
                    <p:nvPicPr>
                      <p:cNvPr id="11" name="Object 10"/>
                      <p:cNvPicPr>
                        <a:picLocks noChangeAspect="1" noChangeArrowheads="1"/>
                      </p:cNvPicPr>
                      <p:nvPr/>
                    </p:nvPicPr>
                    <p:blipFill>
                      <a:blip r:embed="rId6"/>
                      <a:srcRect/>
                      <a:stretch>
                        <a:fillRect/>
                      </a:stretch>
                    </p:blipFill>
                    <p:spPr bwMode="auto">
                      <a:xfrm>
                        <a:off x="10702925" y="2120900"/>
                        <a:ext cx="1219200" cy="812800"/>
                      </a:xfrm>
                      <a:prstGeom prst="rect">
                        <a:avLst/>
                      </a:prstGeom>
                      <a:solidFill>
                        <a:srgbClr val="A0C1D5"/>
                      </a:solidFill>
                      <a:ln w="28575">
                        <a:solidFill>
                          <a:srgbClr val="FF0000"/>
                        </a:solidFill>
                        <a:miter lim="800000"/>
                        <a:headEnd/>
                        <a:tailEnd/>
                      </a:ln>
                    </p:spPr>
                  </p:pic>
                </p:oleObj>
              </mc:Fallback>
            </mc:AlternateContent>
          </a:graphicData>
        </a:graphic>
      </p:graphicFrame>
      <p:graphicFrame>
        <p:nvGraphicFramePr>
          <p:cNvPr id="27045" name="Object 421"/>
          <p:cNvGraphicFramePr>
            <a:graphicFrameLocks noChangeAspect="1"/>
          </p:cNvGraphicFramePr>
          <p:nvPr/>
        </p:nvGraphicFramePr>
        <p:xfrm>
          <a:off x="438150" y="292100"/>
          <a:ext cx="2438400" cy="736600"/>
        </p:xfrm>
        <a:graphic>
          <a:graphicData uri="http://schemas.openxmlformats.org/presentationml/2006/ole">
            <mc:AlternateContent xmlns:mc="http://schemas.openxmlformats.org/markup-compatibility/2006">
              <mc:Choice xmlns:v="urn:schemas-microsoft-com:vml" Requires="v">
                <p:oleObj spid="_x0000_s22537" name="Equation" r:id="rId7" imgW="2438400" imgH="736600" progId="Equation.DSMT4">
                  <p:embed/>
                </p:oleObj>
              </mc:Choice>
              <mc:Fallback>
                <p:oleObj name="Equation" r:id="rId7" imgW="2438400" imgH="736600" progId="Equation.DSMT4">
                  <p:embed/>
                  <p:pic>
                    <p:nvPicPr>
                      <p:cNvPr id="27045" name="Object 4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150" y="292100"/>
                        <a:ext cx="24384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Slide Number Placeholder 8"/>
          <p:cNvSpPr>
            <a:spLocks noGrp="1"/>
          </p:cNvSpPr>
          <p:nvPr>
            <p:ph type="sldNum" sz="quarter" idx="12"/>
          </p:nvPr>
        </p:nvSpPr>
        <p:spPr>
          <a:xfrm>
            <a:off x="11472540" y="6470704"/>
            <a:ext cx="561753" cy="274320"/>
          </a:xfrm>
        </p:spPr>
        <p:txBody>
          <a:bodyPr/>
          <a:lstStyle/>
          <a:p>
            <a:fld id="{8AC7B609-6235-4DF7-8376-3B4225D7EDEF}" type="slidenum">
              <a:rPr lang="en-US" smtClean="0"/>
              <a:pPr/>
              <a:t>32</a:t>
            </a:fld>
            <a:endParaRPr lang="en-US" dirty="0"/>
          </a:p>
        </p:txBody>
      </p:sp>
      <p:grpSp>
        <p:nvGrpSpPr>
          <p:cNvPr id="4" name="Group 3">
            <a:extLst>
              <a:ext uri="{FF2B5EF4-FFF2-40B4-BE49-F238E27FC236}">
                <a16:creationId xmlns:a16="http://schemas.microsoft.com/office/drawing/2014/main" id="{42E23350-ACC6-47AF-9125-8C6F76F436D3}"/>
              </a:ext>
            </a:extLst>
          </p:cNvPr>
          <p:cNvGrpSpPr/>
          <p:nvPr/>
        </p:nvGrpSpPr>
        <p:grpSpPr>
          <a:xfrm>
            <a:off x="3966210" y="28166"/>
            <a:ext cx="8174961" cy="1133965"/>
            <a:chOff x="3966210" y="28166"/>
            <a:chExt cx="8174961" cy="1133965"/>
          </a:xfrm>
        </p:grpSpPr>
        <p:sp>
          <p:nvSpPr>
            <p:cNvPr id="5" name="TextBox 4"/>
            <p:cNvSpPr txBox="1"/>
            <p:nvPr/>
          </p:nvSpPr>
          <p:spPr>
            <a:xfrm>
              <a:off x="3966210" y="28166"/>
              <a:ext cx="8174961" cy="1133965"/>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ضریب شکست محیط 1 ،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ضریب شکست محیط 2 ، </a:t>
              </a:r>
              <a:r>
                <a:rPr lang="en-US" sz="2400" dirty="0">
                  <a:latin typeface="Times New Roman" panose="02020603050405020304" pitchFamily="18" charset="0"/>
                  <a:cs typeface="Times New Roman" panose="02020603050405020304" pitchFamily="18" charset="0"/>
                </a:rPr>
                <a:t>   R</a:t>
              </a:r>
              <a:r>
                <a:rPr lang="fa-IR" sz="2400" dirty="0">
                  <a:latin typeface="Times New Roman" panose="02020603050405020304" pitchFamily="18" charset="0"/>
                  <a:cs typeface="Times New Roman" panose="02020603050405020304" pitchFamily="18" charset="0"/>
                </a:rPr>
                <a:t>شعاع انحناء مرز دو محیط ،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s</a:t>
              </a:r>
              <a:r>
                <a:rPr lang="fa-IR" sz="2400" dirty="0">
                  <a:latin typeface="Times New Roman" panose="02020603050405020304" pitchFamily="18" charset="0"/>
                  <a:cs typeface="Times New Roman" panose="02020603050405020304" pitchFamily="18" charset="0"/>
                </a:rPr>
                <a:t>فاصله جسم تا مرز مشترک و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s</a:t>
              </a:r>
              <a:r>
                <a:rPr lang="en-US" sz="2400" i="1" dirty="0">
                  <a:latin typeface="Times New Roman"/>
                  <a:cs typeface="Times New Roman"/>
                </a:rPr>
                <a:t>'</a:t>
              </a:r>
              <a:r>
                <a:rPr lang="fa-IR" sz="2400" dirty="0">
                  <a:latin typeface="Times New Roman" panose="02020603050405020304" pitchFamily="18" charset="0"/>
                  <a:cs typeface="Times New Roman" panose="02020603050405020304" pitchFamily="18" charset="0"/>
                </a:rPr>
                <a:t>فاصله تصویر تا مرز مشترک</a:t>
              </a:r>
              <a:endParaRPr lang="en-US" sz="2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C882FD02-3A54-4F3B-8CD9-7BDDE079531B}"/>
                </a:ext>
              </a:extLst>
            </p:cNvPr>
            <p:cNvGraphicFramePr>
              <a:graphicFrameLocks noChangeAspect="1"/>
            </p:cNvGraphicFramePr>
            <p:nvPr>
              <p:extLst>
                <p:ext uri="{D42A27DB-BD31-4B8C-83A1-F6EECF244321}">
                  <p14:modId xmlns:p14="http://schemas.microsoft.com/office/powerpoint/2010/main" val="2265177084"/>
                </p:ext>
              </p:extLst>
            </p:nvPr>
          </p:nvGraphicFramePr>
          <p:xfrm>
            <a:off x="11620500" y="133323"/>
            <a:ext cx="317500" cy="444500"/>
          </p:xfrm>
          <a:graphic>
            <a:graphicData uri="http://schemas.openxmlformats.org/presentationml/2006/ole">
              <mc:AlternateContent xmlns:mc="http://schemas.openxmlformats.org/markup-compatibility/2006">
                <mc:Choice xmlns:v="urn:schemas-microsoft-com:vml" Requires="v">
                  <p:oleObj spid="_x0000_s22538" name="Equation" r:id="rId9" imgW="317160" imgH="444240" progId="Equation.DSMT4">
                    <p:embed/>
                  </p:oleObj>
                </mc:Choice>
                <mc:Fallback>
                  <p:oleObj name="Equation" r:id="rId9" imgW="317160" imgH="444240" progId="Equation.DSMT4">
                    <p:embed/>
                    <p:pic>
                      <p:nvPicPr>
                        <p:cNvPr id="0" name=""/>
                        <p:cNvPicPr/>
                        <p:nvPr/>
                      </p:nvPicPr>
                      <p:blipFill>
                        <a:blip r:embed="rId10"/>
                        <a:stretch>
                          <a:fillRect/>
                        </a:stretch>
                      </p:blipFill>
                      <p:spPr>
                        <a:xfrm>
                          <a:off x="11620500" y="133323"/>
                          <a:ext cx="317500" cy="4445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82803BA-6FFA-4DC4-AB3C-6D07BDFBA27B}"/>
                </a:ext>
              </a:extLst>
            </p:cNvPr>
            <p:cNvGraphicFramePr>
              <a:graphicFrameLocks noChangeAspect="1"/>
            </p:cNvGraphicFramePr>
            <p:nvPr>
              <p:extLst>
                <p:ext uri="{D42A27DB-BD31-4B8C-83A1-F6EECF244321}">
                  <p14:modId xmlns:p14="http://schemas.microsoft.com/office/powerpoint/2010/main" val="3932077330"/>
                </p:ext>
              </p:extLst>
            </p:nvPr>
          </p:nvGraphicFramePr>
          <p:xfrm>
            <a:off x="8497047" y="115357"/>
            <a:ext cx="355600" cy="444500"/>
          </p:xfrm>
          <a:graphic>
            <a:graphicData uri="http://schemas.openxmlformats.org/presentationml/2006/ole">
              <mc:AlternateContent xmlns:mc="http://schemas.openxmlformats.org/markup-compatibility/2006">
                <mc:Choice xmlns:v="urn:schemas-microsoft-com:vml" Requires="v">
                  <p:oleObj spid="_x0000_s22539" name="Equation" r:id="rId11" imgW="355320" imgH="444240" progId="Equation.DSMT4">
                    <p:embed/>
                  </p:oleObj>
                </mc:Choice>
                <mc:Fallback>
                  <p:oleObj name="Equation" r:id="rId11" imgW="355320" imgH="444240" progId="Equation.DSMT4">
                    <p:embed/>
                    <p:pic>
                      <p:nvPicPr>
                        <p:cNvPr id="0" name=""/>
                        <p:cNvPicPr/>
                        <p:nvPr/>
                      </p:nvPicPr>
                      <p:blipFill>
                        <a:blip r:embed="rId12"/>
                        <a:stretch>
                          <a:fillRect/>
                        </a:stretch>
                      </p:blipFill>
                      <p:spPr>
                        <a:xfrm>
                          <a:off x="8497047" y="115357"/>
                          <a:ext cx="355600" cy="444500"/>
                        </a:xfrm>
                        <a:prstGeom prst="rect">
                          <a:avLst/>
                        </a:prstGeom>
                      </p:spPr>
                    </p:pic>
                  </p:oleObj>
                </mc:Fallback>
              </mc:AlternateContent>
            </a:graphicData>
          </a:graphic>
        </p:graphicFrame>
      </p:grpSp>
      <p:pic>
        <p:nvPicPr>
          <p:cNvPr id="7" name="Picture 6">
            <a:extLst>
              <a:ext uri="{FF2B5EF4-FFF2-40B4-BE49-F238E27FC236}">
                <a16:creationId xmlns:a16="http://schemas.microsoft.com/office/drawing/2014/main" id="{DFBCB1D1-F1F9-4FEE-B78A-5512017D8E7A}"/>
              </a:ext>
            </a:extLst>
          </p:cNvPr>
          <p:cNvPicPr>
            <a:picLocks noChangeAspect="1"/>
          </p:cNvPicPr>
          <p:nvPr/>
        </p:nvPicPr>
        <p:blipFill>
          <a:blip r:embed="rId13"/>
          <a:stretch>
            <a:fillRect/>
          </a:stretch>
        </p:blipFill>
        <p:spPr>
          <a:xfrm>
            <a:off x="495300" y="3769414"/>
            <a:ext cx="4752975" cy="2838450"/>
          </a:xfrm>
          <a:prstGeom prst="rect">
            <a:avLst/>
          </a:prstGeom>
        </p:spPr>
      </p:pic>
      <p:pic>
        <p:nvPicPr>
          <p:cNvPr id="14" name="Picture 13">
            <a:extLst>
              <a:ext uri="{FF2B5EF4-FFF2-40B4-BE49-F238E27FC236}">
                <a16:creationId xmlns:a16="http://schemas.microsoft.com/office/drawing/2014/main" id="{8D9EC52A-06C4-44BB-B555-9845F9122B03}"/>
              </a:ext>
            </a:extLst>
          </p:cNvPr>
          <p:cNvPicPr>
            <a:picLocks noChangeAspect="1"/>
          </p:cNvPicPr>
          <p:nvPr/>
        </p:nvPicPr>
        <p:blipFill>
          <a:blip r:embed="rId14"/>
          <a:stretch>
            <a:fillRect/>
          </a:stretch>
        </p:blipFill>
        <p:spPr>
          <a:xfrm>
            <a:off x="6709522" y="3540814"/>
            <a:ext cx="4286250" cy="3067050"/>
          </a:xfrm>
          <a:prstGeom prst="rect">
            <a:avLst/>
          </a:prstGeom>
        </p:spPr>
      </p:pic>
    </p:spTree>
    <p:extLst>
      <p:ext uri="{BB962C8B-B14F-4D97-AF65-F5344CB8AC3E}">
        <p14:creationId xmlns:p14="http://schemas.microsoft.com/office/powerpoint/2010/main" val="3149036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035404" y="-155460"/>
            <a:ext cx="1962397" cy="738664"/>
          </a:xfrm>
          <a:prstGeom prst="rect">
            <a:avLst/>
          </a:prstGeom>
          <a:noFill/>
        </p:spPr>
        <p:txBody>
          <a:bodyPr wrap="non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انواع عدسی ها</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2" name="Group 24"/>
          <p:cNvGrpSpPr/>
          <p:nvPr/>
        </p:nvGrpSpPr>
        <p:grpSpPr>
          <a:xfrm>
            <a:off x="81905" y="771703"/>
            <a:ext cx="12153003" cy="5672074"/>
            <a:chOff x="81905" y="771703"/>
            <a:chExt cx="12153003" cy="5672074"/>
          </a:xfrm>
        </p:grpSpPr>
        <p:grpSp>
          <p:nvGrpSpPr>
            <p:cNvPr id="13" name="Group 17"/>
            <p:cNvGrpSpPr/>
            <p:nvPr/>
          </p:nvGrpSpPr>
          <p:grpSpPr>
            <a:xfrm>
              <a:off x="81905" y="771703"/>
              <a:ext cx="12153003" cy="5097383"/>
              <a:chOff x="81905" y="771703"/>
              <a:chExt cx="12153003" cy="5097383"/>
            </a:xfrm>
          </p:grpSpPr>
          <p:grpSp>
            <p:nvGrpSpPr>
              <p:cNvPr id="14" name="Group 13"/>
              <p:cNvGrpSpPr/>
              <p:nvPr/>
            </p:nvGrpSpPr>
            <p:grpSpPr>
              <a:xfrm>
                <a:off x="81905" y="1392651"/>
                <a:ext cx="12153003" cy="4476435"/>
                <a:chOff x="81905" y="1015283"/>
                <a:chExt cx="12153003" cy="4476435"/>
              </a:xfrm>
            </p:grpSpPr>
            <p:grpSp>
              <p:nvGrpSpPr>
                <p:cNvPr id="18" name="Group 11"/>
                <p:cNvGrpSpPr/>
                <p:nvPr/>
              </p:nvGrpSpPr>
              <p:grpSpPr>
                <a:xfrm>
                  <a:off x="81905" y="1030514"/>
                  <a:ext cx="6071964" cy="4461204"/>
                  <a:chOff x="81905" y="0"/>
                  <a:chExt cx="6071964" cy="4461204"/>
                </a:xfrm>
              </p:grpSpPr>
              <p:pic>
                <p:nvPicPr>
                  <p:cNvPr id="2" name="Picture 1"/>
                  <p:cNvPicPr>
                    <a:picLocks noChangeAspect="1"/>
                  </p:cNvPicPr>
                  <p:nvPr/>
                </p:nvPicPr>
                <p:blipFill>
                  <a:blip r:embed="rId2" cstate="print">
                    <a:lum contrast="20000"/>
                  </a:blip>
                  <a:stretch>
                    <a:fillRect/>
                  </a:stretch>
                </p:blipFill>
                <p:spPr>
                  <a:xfrm>
                    <a:off x="196846" y="537019"/>
                    <a:ext cx="5400000" cy="3535090"/>
                  </a:xfrm>
                  <a:prstGeom prst="rect">
                    <a:avLst/>
                  </a:prstGeom>
                </p:spPr>
              </p:pic>
              <p:sp>
                <p:nvSpPr>
                  <p:cNvPr id="4" name="Rectangle 3"/>
                  <p:cNvSpPr/>
                  <p:nvPr/>
                </p:nvSpPr>
                <p:spPr>
                  <a:xfrm>
                    <a:off x="81905" y="3999539"/>
                    <a:ext cx="1362874" cy="461665"/>
                  </a:xfrm>
                  <a:prstGeom prst="rect">
                    <a:avLst/>
                  </a:prstGeom>
                </p:spPr>
                <p:txBody>
                  <a:bodyPr wrap="none">
                    <a:spAutoFit/>
                  </a:bodyPr>
                  <a:lstStyle/>
                  <a:p>
                    <a:r>
                      <a:rPr lang="en-US" sz="2400" dirty="0">
                        <a:latin typeface="Times New Roman" panose="02020603050405020304" pitchFamily="18" charset="0"/>
                      </a:rPr>
                      <a:t>Biconvex</a:t>
                    </a:r>
                    <a:endParaRPr lang="en-US" dirty="0"/>
                  </a:p>
                </p:txBody>
              </p:sp>
              <p:sp>
                <p:nvSpPr>
                  <p:cNvPr id="5" name="Rectangle 4"/>
                  <p:cNvSpPr/>
                  <p:nvPr/>
                </p:nvSpPr>
                <p:spPr>
                  <a:xfrm>
                    <a:off x="1801859" y="3999539"/>
                    <a:ext cx="1915909" cy="461665"/>
                  </a:xfrm>
                  <a:prstGeom prst="rect">
                    <a:avLst/>
                  </a:prstGeom>
                </p:spPr>
                <p:txBody>
                  <a:bodyPr wrap="none">
                    <a:spAutoFit/>
                  </a:bodyPr>
                  <a:lstStyle/>
                  <a:p>
                    <a:r>
                      <a:rPr lang="en-US" sz="2400" dirty="0" err="1">
                        <a:latin typeface="Times New Roman" panose="02020603050405020304" pitchFamily="18" charset="0"/>
                      </a:rPr>
                      <a:t>plano</a:t>
                    </a:r>
                    <a:r>
                      <a:rPr lang="en-US" sz="2400" dirty="0">
                        <a:latin typeface="Times New Roman" panose="02020603050405020304" pitchFamily="18" charset="0"/>
                      </a:rPr>
                      <a:t>-convex</a:t>
                    </a:r>
                    <a:r>
                      <a:rPr lang="en-US" i="1" dirty="0">
                        <a:latin typeface="Times New Roman" panose="02020603050405020304" pitchFamily="18" charset="0"/>
                      </a:rPr>
                      <a:t>,</a:t>
                    </a:r>
                    <a:endParaRPr lang="en-US" dirty="0"/>
                  </a:p>
                </p:txBody>
              </p:sp>
              <p:sp>
                <p:nvSpPr>
                  <p:cNvPr id="6" name="Rectangle 5"/>
                  <p:cNvSpPr/>
                  <p:nvPr/>
                </p:nvSpPr>
                <p:spPr>
                  <a:xfrm>
                    <a:off x="3697747" y="3999078"/>
                    <a:ext cx="2456122" cy="461665"/>
                  </a:xfrm>
                  <a:prstGeom prst="rect">
                    <a:avLst/>
                  </a:prstGeom>
                </p:spPr>
                <p:txBody>
                  <a:bodyPr wrap="none">
                    <a:spAutoFit/>
                  </a:bodyPr>
                  <a:lstStyle/>
                  <a:p>
                    <a:r>
                      <a:rPr lang="en-US" sz="2400" dirty="0">
                        <a:latin typeface="Times New Roman" panose="02020603050405020304" pitchFamily="18" charset="0"/>
                      </a:rPr>
                      <a:t>positive meniscus</a:t>
                    </a:r>
                    <a:endParaRPr lang="en-US" sz="2400" dirty="0"/>
                  </a:p>
                </p:txBody>
              </p:sp>
              <p:sp>
                <p:nvSpPr>
                  <p:cNvPr id="10" name="Rectangle 9"/>
                  <p:cNvSpPr/>
                  <p:nvPr/>
                </p:nvSpPr>
                <p:spPr>
                  <a:xfrm>
                    <a:off x="484222" y="0"/>
                    <a:ext cx="4551182" cy="523220"/>
                  </a:xfrm>
                  <a:prstGeom prst="rect">
                    <a:avLst/>
                  </a:prstGeom>
                </p:spPr>
                <p:txBody>
                  <a:bodyPr wrap="none">
                    <a:spAutoFit/>
                  </a:bodyPr>
                  <a:lstStyle/>
                  <a:p>
                    <a:r>
                      <a:rPr lang="en-US" sz="2800" dirty="0">
                        <a:latin typeface="Times New Roman" panose="02020603050405020304" pitchFamily="18" charset="0"/>
                      </a:rPr>
                      <a:t>converging, or positive lenses</a:t>
                    </a:r>
                    <a:endParaRPr lang="en-US" sz="2800" dirty="0"/>
                  </a:p>
                </p:txBody>
              </p:sp>
            </p:grpSp>
            <p:grpSp>
              <p:nvGrpSpPr>
                <p:cNvPr id="25" name="Group 12"/>
                <p:cNvGrpSpPr/>
                <p:nvPr/>
              </p:nvGrpSpPr>
              <p:grpSpPr>
                <a:xfrm>
                  <a:off x="6182897" y="1015283"/>
                  <a:ext cx="6052011" cy="4446943"/>
                  <a:chOff x="6182897" y="13799"/>
                  <a:chExt cx="6052011" cy="4446943"/>
                </a:xfrm>
              </p:grpSpPr>
              <p:pic>
                <p:nvPicPr>
                  <p:cNvPr id="3" name="Picture 2"/>
                  <p:cNvPicPr>
                    <a:picLocks noChangeAspect="1"/>
                  </p:cNvPicPr>
                  <p:nvPr/>
                </p:nvPicPr>
                <p:blipFill>
                  <a:blip r:embed="rId3" cstate="print">
                    <a:lum contrast="20000"/>
                  </a:blip>
                  <a:stretch>
                    <a:fillRect/>
                  </a:stretch>
                </p:blipFill>
                <p:spPr>
                  <a:xfrm>
                    <a:off x="6749767" y="650415"/>
                    <a:ext cx="5400000" cy="3436208"/>
                  </a:xfrm>
                  <a:prstGeom prst="rect">
                    <a:avLst/>
                  </a:prstGeom>
                </p:spPr>
              </p:pic>
              <p:sp>
                <p:nvSpPr>
                  <p:cNvPr id="7" name="Rectangle 6"/>
                  <p:cNvSpPr/>
                  <p:nvPr/>
                </p:nvSpPr>
                <p:spPr>
                  <a:xfrm>
                    <a:off x="6182897" y="3999077"/>
                    <a:ext cx="1481496" cy="461665"/>
                  </a:xfrm>
                  <a:prstGeom prst="rect">
                    <a:avLst/>
                  </a:prstGeom>
                </p:spPr>
                <p:txBody>
                  <a:bodyPr wrap="none">
                    <a:spAutoFit/>
                  </a:bodyPr>
                  <a:lstStyle/>
                  <a:p>
                    <a:r>
                      <a:rPr lang="en-US" sz="2400" dirty="0">
                        <a:latin typeface="Times New Roman" panose="02020603050405020304" pitchFamily="18" charset="0"/>
                      </a:rPr>
                      <a:t>Biconcave</a:t>
                    </a:r>
                    <a:endParaRPr lang="en-US" dirty="0"/>
                  </a:p>
                </p:txBody>
              </p:sp>
              <p:sp>
                <p:nvSpPr>
                  <p:cNvPr id="8" name="Rectangle 7"/>
                  <p:cNvSpPr/>
                  <p:nvPr/>
                </p:nvSpPr>
                <p:spPr>
                  <a:xfrm>
                    <a:off x="7832056" y="3995694"/>
                    <a:ext cx="2053767" cy="461665"/>
                  </a:xfrm>
                  <a:prstGeom prst="rect">
                    <a:avLst/>
                  </a:prstGeom>
                </p:spPr>
                <p:txBody>
                  <a:bodyPr wrap="none">
                    <a:spAutoFit/>
                  </a:bodyPr>
                  <a:lstStyle/>
                  <a:p>
                    <a:r>
                      <a:rPr lang="en-US" sz="2400" dirty="0" err="1">
                        <a:latin typeface="Times New Roman" panose="02020603050405020304" pitchFamily="18" charset="0"/>
                      </a:rPr>
                      <a:t>plano</a:t>
                    </a:r>
                    <a:r>
                      <a:rPr lang="en-US" sz="2400" dirty="0">
                        <a:latin typeface="Times New Roman" panose="02020603050405020304" pitchFamily="18" charset="0"/>
                      </a:rPr>
                      <a:t>-concave</a:t>
                    </a:r>
                    <a:endParaRPr lang="en-US" sz="2400" dirty="0"/>
                  </a:p>
                </p:txBody>
              </p:sp>
              <p:sp>
                <p:nvSpPr>
                  <p:cNvPr id="9" name="Rectangle 8"/>
                  <p:cNvSpPr/>
                  <p:nvPr/>
                </p:nvSpPr>
                <p:spPr>
                  <a:xfrm>
                    <a:off x="9788404" y="3964974"/>
                    <a:ext cx="2446504" cy="461665"/>
                  </a:xfrm>
                  <a:prstGeom prst="rect">
                    <a:avLst/>
                  </a:prstGeom>
                </p:spPr>
                <p:txBody>
                  <a:bodyPr wrap="none">
                    <a:spAutoFit/>
                  </a:bodyPr>
                  <a:lstStyle/>
                  <a:p>
                    <a:r>
                      <a:rPr lang="en-US" sz="2400" dirty="0">
                        <a:latin typeface="Times New Roman" panose="02020603050405020304" pitchFamily="18" charset="0"/>
                      </a:rPr>
                      <a:t>negative meniscus</a:t>
                    </a:r>
                    <a:endParaRPr lang="en-US" sz="2400" dirty="0"/>
                  </a:p>
                </p:txBody>
              </p:sp>
              <p:sp>
                <p:nvSpPr>
                  <p:cNvPr id="11" name="Rectangle 10"/>
                  <p:cNvSpPr/>
                  <p:nvPr/>
                </p:nvSpPr>
                <p:spPr>
                  <a:xfrm>
                    <a:off x="7071922" y="13799"/>
                    <a:ext cx="4390882" cy="523220"/>
                  </a:xfrm>
                  <a:prstGeom prst="rect">
                    <a:avLst/>
                  </a:prstGeom>
                </p:spPr>
                <p:txBody>
                  <a:bodyPr wrap="none">
                    <a:spAutoFit/>
                  </a:bodyPr>
                  <a:lstStyle/>
                  <a:p>
                    <a:r>
                      <a:rPr lang="en-US" sz="2800" dirty="0">
                        <a:latin typeface="Times New Roman" panose="02020603050405020304" pitchFamily="18" charset="0"/>
                      </a:rPr>
                      <a:t>diverging, or negative lenses</a:t>
                    </a:r>
                    <a:endParaRPr lang="en-US" sz="2800" dirty="0"/>
                  </a:p>
                </p:txBody>
              </p:sp>
            </p:grpSp>
          </p:grpSp>
          <p:sp>
            <p:nvSpPr>
              <p:cNvPr id="16" name="TextBox 15"/>
              <p:cNvSpPr txBox="1"/>
              <p:nvPr/>
            </p:nvSpPr>
            <p:spPr>
              <a:xfrm>
                <a:off x="1546107" y="771703"/>
                <a:ext cx="2297424"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عدسی همگرا یا مثبت</a:t>
                </a:r>
                <a:endParaRPr lang="en-US" sz="2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8194793" y="779309"/>
                <a:ext cx="2145139"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عدسی واگرا یا منفی</a:t>
                </a:r>
                <a:endParaRPr lang="en-US" sz="2400" dirty="0">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218349" y="5797446"/>
              <a:ext cx="904415"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دو کوژ</a:t>
              </a:r>
              <a:endParaRPr lang="en-US" sz="2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895216" y="5792669"/>
              <a:ext cx="1356462"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تخت – کوژ</a:t>
              </a:r>
              <a:endParaRPr lang="en-US" sz="2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019607" y="5792668"/>
              <a:ext cx="1321196"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هلالی مثبت</a:t>
              </a:r>
              <a:endParaRPr lang="en-US" sz="24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6457397" y="5776463"/>
              <a:ext cx="824265"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دو کاو</a:t>
              </a:r>
              <a:endParaRPr lang="en-US" sz="24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979591" y="5761948"/>
              <a:ext cx="1225015"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تخت - کاو</a:t>
              </a:r>
              <a:endParaRPr lang="en-US"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197759" y="5756384"/>
              <a:ext cx="1287532"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هلالی منفی</a:t>
              </a:r>
              <a:endParaRPr lang="en-US" sz="2400" dirty="0">
                <a:latin typeface="Times New Roman" panose="02020603050405020304" pitchFamily="18" charset="0"/>
                <a:cs typeface="Times New Roman" panose="02020603050405020304" pitchFamily="18" charset="0"/>
              </a:endParaRPr>
            </a:p>
          </p:txBody>
        </p:sp>
      </p:grpSp>
      <p:sp>
        <p:nvSpPr>
          <p:cNvPr id="26" name="Slide Number Placeholder 25"/>
          <p:cNvSpPr>
            <a:spLocks noGrp="1"/>
          </p:cNvSpPr>
          <p:nvPr>
            <p:ph type="sldNum" sz="quarter" idx="12"/>
          </p:nvPr>
        </p:nvSpPr>
        <p:spPr/>
        <p:txBody>
          <a:bodyPr/>
          <a:lstStyle/>
          <a:p>
            <a:fld id="{8AC7B609-6235-4DF7-8376-3B4225D7EDEF}" type="slidenum">
              <a:rPr lang="en-US" smtClean="0"/>
              <a:pPr/>
              <a:t>33</a:t>
            </a:fld>
            <a:endParaRPr lang="en-US"/>
          </a:p>
        </p:txBody>
      </p:sp>
    </p:spTree>
    <p:extLst>
      <p:ext uri="{BB962C8B-B14F-4D97-AF65-F5344CB8AC3E}">
        <p14:creationId xmlns:p14="http://schemas.microsoft.com/office/powerpoint/2010/main" val="3193509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432372967"/>
              </p:ext>
            </p:extLst>
          </p:nvPr>
        </p:nvGraphicFramePr>
        <p:xfrm>
          <a:off x="738188" y="5781675"/>
          <a:ext cx="5118100" cy="889000"/>
        </p:xfrm>
        <a:graphic>
          <a:graphicData uri="http://schemas.openxmlformats.org/presentationml/2006/ole">
            <mc:AlternateContent xmlns:mc="http://schemas.openxmlformats.org/markup-compatibility/2006">
              <mc:Choice xmlns:v="urn:schemas-microsoft-com:vml" Requires="v">
                <p:oleObj spid="_x0000_s23558" name="Equation" r:id="rId3" imgW="5117760" imgH="888840" progId="Equation.DSMT4">
                  <p:embed/>
                </p:oleObj>
              </mc:Choice>
              <mc:Fallback>
                <p:oleObj name="Equation" r:id="rId3" imgW="5117760" imgH="888840" progId="Equation.DSMT4">
                  <p:embed/>
                  <p:pic>
                    <p:nvPicPr>
                      <p:cNvPr id="8" name="Object 7"/>
                      <p:cNvPicPr>
                        <a:picLocks noChangeAspect="1" noChangeArrowheads="1"/>
                      </p:cNvPicPr>
                      <p:nvPr/>
                    </p:nvPicPr>
                    <p:blipFill>
                      <a:blip r:embed="rId4"/>
                      <a:srcRect/>
                      <a:stretch>
                        <a:fillRect/>
                      </a:stretch>
                    </p:blipFill>
                    <p:spPr bwMode="auto">
                      <a:xfrm>
                        <a:off x="738188" y="5781675"/>
                        <a:ext cx="5118100" cy="889000"/>
                      </a:xfrm>
                      <a:prstGeom prst="rect">
                        <a:avLst/>
                      </a:prstGeom>
                      <a:solidFill>
                        <a:srgbClr val="A0C1D5"/>
                      </a:solidFill>
                      <a:ln w="38100">
                        <a:solidFill>
                          <a:srgbClr val="FF0000"/>
                        </a:solidFill>
                        <a:miter lim="800000"/>
                        <a:headEnd/>
                        <a:tailEnd/>
                      </a:ln>
                    </p:spPr>
                  </p:pic>
                </p:oleObj>
              </mc:Fallback>
            </mc:AlternateContent>
          </a:graphicData>
        </a:graphic>
      </p:graphicFrame>
      <p:sp>
        <p:nvSpPr>
          <p:cNvPr id="16" name="TextBox 15"/>
          <p:cNvSpPr txBox="1"/>
          <p:nvPr/>
        </p:nvSpPr>
        <p:spPr>
          <a:xfrm>
            <a:off x="5932958" y="5795927"/>
            <a:ext cx="4340771"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دو طرف عدسی یکسان باشد.</a:t>
            </a:r>
            <a:endParaRPr lang="en-US" sz="2400" dirty="0">
              <a:latin typeface="Times New Roman" panose="02020603050405020304" pitchFamily="18" charset="0"/>
              <a:cs typeface="Times New Roman" panose="02020603050405020304" pitchFamily="18" charset="0"/>
            </a:endParaRPr>
          </a:p>
        </p:txBody>
      </p:sp>
      <p:grpSp>
        <p:nvGrpSpPr>
          <p:cNvPr id="2" name="Group 23"/>
          <p:cNvGrpSpPr/>
          <p:nvPr/>
        </p:nvGrpSpPr>
        <p:grpSpPr>
          <a:xfrm>
            <a:off x="690193" y="3678909"/>
            <a:ext cx="6644057" cy="1752600"/>
            <a:chOff x="-2302578" y="343420"/>
            <a:chExt cx="6644057" cy="1752600"/>
          </a:xfrm>
        </p:grpSpPr>
        <p:graphicFrame>
          <p:nvGraphicFramePr>
            <p:cNvPr id="26" name="Object 25"/>
            <p:cNvGraphicFramePr>
              <a:graphicFrameLocks noChangeAspect="1"/>
            </p:cNvGraphicFramePr>
            <p:nvPr>
              <p:extLst>
                <p:ext uri="{D42A27DB-BD31-4B8C-83A1-F6EECF244321}">
                  <p14:modId xmlns:p14="http://schemas.microsoft.com/office/powerpoint/2010/main" val="2990405628"/>
                </p:ext>
              </p:extLst>
            </p:nvPr>
          </p:nvGraphicFramePr>
          <p:xfrm>
            <a:off x="-2302578" y="343420"/>
            <a:ext cx="3136900" cy="1752600"/>
          </p:xfrm>
          <a:graphic>
            <a:graphicData uri="http://schemas.openxmlformats.org/presentationml/2006/ole">
              <mc:AlternateContent xmlns:mc="http://schemas.openxmlformats.org/markup-compatibility/2006">
                <mc:Choice xmlns:v="urn:schemas-microsoft-com:vml" Requires="v">
                  <p:oleObj spid="_x0000_s23559" name="Equation" r:id="rId5" imgW="3136680" imgH="1752480" progId="Equation.DSMT4">
                    <p:embed/>
                  </p:oleObj>
                </mc:Choice>
                <mc:Fallback>
                  <p:oleObj name="Equation" r:id="rId5" imgW="3136680" imgH="1752480" progId="Equation.DSMT4">
                    <p:embed/>
                    <p:pic>
                      <p:nvPicPr>
                        <p:cNvPr id="26" name="Object 25"/>
                        <p:cNvPicPr>
                          <a:picLocks noChangeAspect="1" noChangeArrowheads="1"/>
                        </p:cNvPicPr>
                        <p:nvPr/>
                      </p:nvPicPr>
                      <p:blipFill>
                        <a:blip r:embed="rId6"/>
                        <a:srcRect/>
                        <a:stretch>
                          <a:fillRect/>
                        </a:stretch>
                      </p:blipFill>
                      <p:spPr bwMode="auto">
                        <a:xfrm>
                          <a:off x="-2302578" y="343420"/>
                          <a:ext cx="3136900" cy="17526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620495856"/>
                </p:ext>
              </p:extLst>
            </p:nvPr>
          </p:nvGraphicFramePr>
          <p:xfrm>
            <a:off x="747379" y="844399"/>
            <a:ext cx="3594100" cy="800100"/>
          </p:xfrm>
          <a:graphic>
            <a:graphicData uri="http://schemas.openxmlformats.org/presentationml/2006/ole">
              <mc:AlternateContent xmlns:mc="http://schemas.openxmlformats.org/markup-compatibility/2006">
                <mc:Choice xmlns:v="urn:schemas-microsoft-com:vml" Requires="v">
                  <p:oleObj spid="_x0000_s23560" name="Equation" r:id="rId7" imgW="3593880" imgH="799920" progId="Equation.DSMT4">
                    <p:embed/>
                  </p:oleObj>
                </mc:Choice>
                <mc:Fallback>
                  <p:oleObj name="Equation" r:id="rId7" imgW="3593880" imgH="799920" progId="Equation.DSMT4">
                    <p:embed/>
                    <p:pic>
                      <p:nvPicPr>
                        <p:cNvPr id="27" name="Object 26"/>
                        <p:cNvPicPr>
                          <a:picLocks noChangeAspect="1" noChangeArrowheads="1"/>
                        </p:cNvPicPr>
                        <p:nvPr/>
                      </p:nvPicPr>
                      <p:blipFill>
                        <a:blip r:embed="rId8"/>
                        <a:srcRect/>
                        <a:stretch>
                          <a:fillRect/>
                        </a:stretch>
                      </p:blipFill>
                      <p:spPr bwMode="auto">
                        <a:xfrm>
                          <a:off x="747379" y="844399"/>
                          <a:ext cx="3594100" cy="800100"/>
                        </a:xfrm>
                        <a:prstGeom prst="rect">
                          <a:avLst/>
                        </a:prstGeom>
                        <a:solidFill>
                          <a:srgbClr val="A0C1D5"/>
                        </a:solidFill>
                        <a:ln w="38100">
                          <a:solidFill>
                            <a:srgbClr val="FF0000"/>
                          </a:solidFill>
                          <a:miter lim="800000"/>
                          <a:headEnd/>
                          <a:tailEnd/>
                        </a:ln>
                      </p:spPr>
                    </p:pic>
                  </p:oleObj>
                </mc:Fallback>
              </mc:AlternateContent>
            </a:graphicData>
          </a:graphic>
        </p:graphicFrame>
      </p:grpSp>
      <p:sp>
        <p:nvSpPr>
          <p:cNvPr id="25" name="TextBox 24"/>
          <p:cNvSpPr txBox="1"/>
          <p:nvPr/>
        </p:nvSpPr>
        <p:spPr>
          <a:xfrm>
            <a:off x="8523818" y="252614"/>
            <a:ext cx="3668182" cy="579967"/>
          </a:xfrm>
          <a:prstGeom prst="rect">
            <a:avLst/>
          </a:prstGeom>
          <a:noFill/>
        </p:spPr>
        <p:txBody>
          <a:bodyPr wrap="square" rtlCol="0">
            <a:spAutoFit/>
          </a:bodyPr>
          <a:lstStyle/>
          <a:p>
            <a:pPr algn="just" rtl="1">
              <a:lnSpc>
                <a:spcPct val="150000"/>
              </a:lnSpc>
            </a:pPr>
            <a:r>
              <a:rPr lang="fa-IR" sz="2400" b="1" dirty="0">
                <a:solidFill>
                  <a:srgbClr val="0070C0"/>
                </a:solidFill>
                <a:latin typeface="Times New Roman" panose="02020603050405020304" pitchFamily="18" charset="0"/>
                <a:cs typeface="Times New Roman" panose="02020603050405020304" pitchFamily="18" charset="0"/>
              </a:rPr>
              <a:t>برای یک عدسی نازک</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407969" y="4253074"/>
            <a:ext cx="4365298"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دو طرف عدسی متفاوت باشد.</a:t>
            </a:r>
            <a:endParaRPr lang="en-US" sz="2400" dirty="0">
              <a:latin typeface="Times New Roman" panose="02020603050405020304" pitchFamily="18" charset="0"/>
              <a:cs typeface="Times New Roman" panose="02020603050405020304" pitchFamily="18" charset="0"/>
            </a:endParaRPr>
          </a:p>
        </p:txBody>
      </p:sp>
      <p:sp>
        <p:nvSpPr>
          <p:cNvPr id="11" name="Slide Number Placeholder 10"/>
          <p:cNvSpPr>
            <a:spLocks noGrp="1"/>
          </p:cNvSpPr>
          <p:nvPr>
            <p:ph type="sldNum" sz="quarter" idx="12"/>
          </p:nvPr>
        </p:nvSpPr>
        <p:spPr/>
        <p:txBody>
          <a:bodyPr/>
          <a:lstStyle/>
          <a:p>
            <a:fld id="{8AC7B609-6235-4DF7-8376-3B4225D7EDEF}" type="slidenum">
              <a:rPr lang="en-US" smtClean="0"/>
              <a:pPr/>
              <a:t>34</a:t>
            </a:fld>
            <a:endParaRPr lang="en-US"/>
          </a:p>
        </p:txBody>
      </p:sp>
      <p:graphicFrame>
        <p:nvGraphicFramePr>
          <p:cNvPr id="14" name="Object 13"/>
          <p:cNvGraphicFramePr>
            <a:graphicFrameLocks noChangeAspect="1"/>
          </p:cNvGraphicFramePr>
          <p:nvPr/>
        </p:nvGraphicFramePr>
        <p:xfrm>
          <a:off x="6777966" y="3310385"/>
          <a:ext cx="5105400" cy="381000"/>
        </p:xfrm>
        <a:graphic>
          <a:graphicData uri="http://schemas.openxmlformats.org/presentationml/2006/ole">
            <mc:AlternateContent xmlns:mc="http://schemas.openxmlformats.org/markup-compatibility/2006">
              <mc:Choice xmlns:v="urn:schemas-microsoft-com:vml" Requires="v">
                <p:oleObj spid="_x0000_s23561" name="Equation" r:id="rId9" imgW="5105400" imgH="381000" progId="Equation.DSMT4">
                  <p:embed/>
                </p:oleObj>
              </mc:Choice>
              <mc:Fallback>
                <p:oleObj name="Equation" r:id="rId9" imgW="5105400" imgH="381000" progId="Equation.DSMT4">
                  <p:embed/>
                  <p:pic>
                    <p:nvPicPr>
                      <p:cNvPr id="14"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7966" y="3310385"/>
                        <a:ext cx="5105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a:blip r:embed="rId11"/>
          <a:stretch>
            <a:fillRect/>
          </a:stretch>
        </p:blipFill>
        <p:spPr>
          <a:xfrm>
            <a:off x="264234" y="64557"/>
            <a:ext cx="8867775" cy="3162300"/>
          </a:xfrm>
          <a:prstGeom prst="rect">
            <a:avLst/>
          </a:prstGeom>
        </p:spPr>
      </p:pic>
    </p:spTree>
    <p:extLst>
      <p:ext uri="{BB962C8B-B14F-4D97-AF65-F5344CB8AC3E}">
        <p14:creationId xmlns:p14="http://schemas.microsoft.com/office/powerpoint/2010/main" val="4106252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5688" y="189193"/>
            <a:ext cx="11334682" cy="1959511"/>
          </a:xfrm>
          <a:prstGeom prst="rect">
            <a:avLst/>
          </a:prstGeom>
        </p:spPr>
        <p:txBody>
          <a:bodyPr wrap="square">
            <a:spAutoFit/>
          </a:bodyPr>
          <a:lstStyle/>
          <a:p>
            <a:pPr algn="r" rtl="1">
              <a:lnSpc>
                <a:spcPct val="150000"/>
              </a:lnSpc>
              <a:spcAft>
                <a:spcPts val="800"/>
              </a:spcAft>
            </a:pPr>
            <a:r>
              <a:rPr lang="fa-IR" sz="2400" b="1" dirty="0">
                <a:solidFill>
                  <a:srgbClr val="FF0000"/>
                </a:solidFill>
                <a:latin typeface="Times New Roman" panose="02020603050405020304" pitchFamily="18" charset="0"/>
                <a:ea typeface="Calibri" panose="020F0502020204030204" pitchFamily="34" charset="0"/>
              </a:rPr>
              <a:t>تعریف کانون عدسی های نازک: </a:t>
            </a:r>
          </a:p>
          <a:p>
            <a:pPr algn="r" rtl="1">
              <a:lnSpc>
                <a:spcPct val="150000"/>
              </a:lnSpc>
              <a:spcAft>
                <a:spcPts val="800"/>
              </a:spcAft>
            </a:pPr>
            <a:r>
              <a:rPr lang="fa-IR" sz="2400" b="1" dirty="0">
                <a:solidFill>
                  <a:srgbClr val="0070C0"/>
                </a:solidFill>
                <a:latin typeface="Times New Roman" panose="02020603050405020304" pitchFamily="18" charset="0"/>
                <a:ea typeface="Calibri" panose="020F0502020204030204" pitchFamily="34" charset="0"/>
              </a:rPr>
              <a:t>کانون اولیه: </a:t>
            </a:r>
            <a:r>
              <a:rPr lang="fa-IR" sz="2400" dirty="0">
                <a:solidFill>
                  <a:srgbClr val="0070C0"/>
                </a:solidFill>
                <a:latin typeface="Times New Roman" panose="02020603050405020304" pitchFamily="18" charset="0"/>
                <a:ea typeface="Calibri" panose="020F0502020204030204" pitchFamily="34" charset="0"/>
              </a:rPr>
              <a:t>مکان جسم هرگاه تصویر آن در فاصله بینهایت از عدسی تشکیل شود.</a:t>
            </a:r>
            <a:endParaRPr lang="fa-IR" sz="2400" b="1" dirty="0">
              <a:solidFill>
                <a:srgbClr val="FF0000"/>
              </a:solidFill>
              <a:latin typeface="Times New Roman" panose="02020603050405020304" pitchFamily="18" charset="0"/>
              <a:ea typeface="Calibri" panose="020F0502020204030204" pitchFamily="34" charset="0"/>
            </a:endParaRPr>
          </a:p>
          <a:p>
            <a:pPr algn="r" rtl="1">
              <a:lnSpc>
                <a:spcPct val="150000"/>
              </a:lnSpc>
              <a:spcAft>
                <a:spcPts val="800"/>
              </a:spcAft>
            </a:pPr>
            <a:r>
              <a:rPr lang="fa-IR" sz="2400" b="1" dirty="0">
                <a:solidFill>
                  <a:srgbClr val="0070C0"/>
                </a:solidFill>
                <a:latin typeface="Times New Roman" panose="02020603050405020304" pitchFamily="18" charset="0"/>
                <a:ea typeface="Calibri" panose="020F0502020204030204" pitchFamily="34" charset="0"/>
              </a:rPr>
              <a:t>کانون ثانویه: </a:t>
            </a:r>
            <a:r>
              <a:rPr lang="fa-IR" sz="2400" dirty="0">
                <a:solidFill>
                  <a:srgbClr val="0070C0"/>
                </a:solidFill>
                <a:latin typeface="Times New Roman" panose="02020603050405020304" pitchFamily="18" charset="0"/>
                <a:ea typeface="Calibri" panose="020F0502020204030204" pitchFamily="34" charset="0"/>
              </a:rPr>
              <a:t>مکان تصویر</a:t>
            </a:r>
            <a:r>
              <a:rPr lang="en-US" sz="2400" dirty="0">
                <a:solidFill>
                  <a:srgbClr val="0070C0"/>
                </a:solidFill>
                <a:latin typeface="Times New Roman" panose="02020603050405020304" pitchFamily="18" charset="0"/>
                <a:ea typeface="Calibri" panose="020F0502020204030204" pitchFamily="34" charset="0"/>
              </a:rPr>
              <a:t> </a:t>
            </a:r>
            <a:r>
              <a:rPr lang="fa-IR" sz="2400" dirty="0">
                <a:solidFill>
                  <a:srgbClr val="0070C0"/>
                </a:solidFill>
                <a:latin typeface="Times New Roman" panose="02020603050405020304" pitchFamily="18" charset="0"/>
                <a:ea typeface="Calibri" panose="020F0502020204030204" pitchFamily="34" charset="0"/>
              </a:rPr>
              <a:t> هرگاه جسم در فاصله بینهایت از عدسی قرار گرفته باشد. </a:t>
            </a:r>
            <a:endParaRPr lang="en-US" sz="2400" dirty="0">
              <a:solidFill>
                <a:srgbClr val="0070C0"/>
              </a:solidFill>
              <a:latin typeface="Times New Roman" panose="02020603050405020304" pitchFamily="18" charset="0"/>
              <a:ea typeface="Calibri" panose="020F0502020204030204"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558701381"/>
              </p:ext>
            </p:extLst>
          </p:nvPr>
        </p:nvGraphicFramePr>
        <p:xfrm>
          <a:off x="2043113" y="4405313"/>
          <a:ext cx="6438900" cy="889000"/>
        </p:xfrm>
        <a:graphic>
          <a:graphicData uri="http://schemas.openxmlformats.org/presentationml/2006/ole">
            <mc:AlternateContent xmlns:mc="http://schemas.openxmlformats.org/markup-compatibility/2006">
              <mc:Choice xmlns:v="urn:schemas-microsoft-com:vml" Requires="v">
                <p:oleObj spid="_x0000_s24581" name="Equation" r:id="rId3" imgW="6438600" imgH="888840" progId="Equation.DSMT4">
                  <p:embed/>
                </p:oleObj>
              </mc:Choice>
              <mc:Fallback>
                <p:oleObj name="Equation" r:id="rId3" imgW="6438600" imgH="888840" progId="Equation.DSMT4">
                  <p:embed/>
                  <p:pic>
                    <p:nvPicPr>
                      <p:cNvPr id="13" name="Object 12"/>
                      <p:cNvPicPr>
                        <a:picLocks noChangeAspect="1" noChangeArrowheads="1"/>
                      </p:cNvPicPr>
                      <p:nvPr/>
                    </p:nvPicPr>
                    <p:blipFill>
                      <a:blip r:embed="rId4"/>
                      <a:srcRect/>
                      <a:stretch>
                        <a:fillRect/>
                      </a:stretch>
                    </p:blipFill>
                    <p:spPr bwMode="auto">
                      <a:xfrm>
                        <a:off x="2043113" y="4405313"/>
                        <a:ext cx="6438900" cy="8890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2" name="Group 8"/>
          <p:cNvGrpSpPr/>
          <p:nvPr/>
        </p:nvGrpSpPr>
        <p:grpSpPr>
          <a:xfrm>
            <a:off x="2522538" y="5694363"/>
            <a:ext cx="5691953" cy="889000"/>
            <a:chOff x="1216847" y="3673435"/>
            <a:chExt cx="5691953" cy="889000"/>
          </a:xfrm>
        </p:grpSpPr>
        <p:sp>
          <p:nvSpPr>
            <p:cNvPr id="14" name="TextBox 13"/>
            <p:cNvSpPr txBox="1"/>
            <p:nvPr/>
          </p:nvSpPr>
          <p:spPr>
            <a:xfrm>
              <a:off x="4629830" y="3878237"/>
              <a:ext cx="2278970" cy="461665"/>
            </a:xfrm>
            <a:prstGeom prst="rect">
              <a:avLst/>
            </a:prstGeom>
            <a:noFill/>
          </p:spPr>
          <p:txBody>
            <a:bodyPr wrap="square" rtlCol="0">
              <a:spAutoFit/>
            </a:bodyPr>
            <a:lstStyle/>
            <a:p>
              <a:r>
                <a:rPr lang="fa-IR" sz="2400" b="1" dirty="0">
                  <a:solidFill>
                    <a:srgbClr val="FF0000"/>
                  </a:solidFill>
                </a:rPr>
                <a:t>فرمول عدسی سازان</a:t>
              </a:r>
              <a:endParaRPr lang="en-US" sz="2400" b="1" dirty="0">
                <a:solidFill>
                  <a:srgbClr val="FF0000"/>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269323291"/>
                </p:ext>
              </p:extLst>
            </p:nvPr>
          </p:nvGraphicFramePr>
          <p:xfrm>
            <a:off x="1216847" y="3673435"/>
            <a:ext cx="2921000" cy="889000"/>
          </p:xfrm>
          <a:graphic>
            <a:graphicData uri="http://schemas.openxmlformats.org/presentationml/2006/ole">
              <mc:AlternateContent xmlns:mc="http://schemas.openxmlformats.org/markup-compatibility/2006">
                <mc:Choice xmlns:v="urn:schemas-microsoft-com:vml" Requires="v">
                  <p:oleObj spid="_x0000_s24582" name="Equation" r:id="rId5" imgW="2920680" imgH="888840" progId="Equation.DSMT4">
                    <p:embed/>
                  </p:oleObj>
                </mc:Choice>
                <mc:Fallback>
                  <p:oleObj name="Equation" r:id="rId5" imgW="2920680" imgH="888840" progId="Equation.DSMT4">
                    <p:embed/>
                    <p:pic>
                      <p:nvPicPr>
                        <p:cNvPr id="18" name="Object 17"/>
                        <p:cNvPicPr>
                          <a:picLocks noChangeAspect="1" noChangeArrowheads="1"/>
                        </p:cNvPicPr>
                        <p:nvPr/>
                      </p:nvPicPr>
                      <p:blipFill>
                        <a:blip r:embed="rId6"/>
                        <a:srcRect/>
                        <a:stretch>
                          <a:fillRect/>
                        </a:stretch>
                      </p:blipFill>
                      <p:spPr bwMode="auto">
                        <a:xfrm>
                          <a:off x="1216847" y="3673435"/>
                          <a:ext cx="2921000" cy="889000"/>
                        </a:xfrm>
                        <a:prstGeom prst="rect">
                          <a:avLst/>
                        </a:prstGeom>
                        <a:solidFill>
                          <a:srgbClr val="A0C1D5"/>
                        </a:solidFill>
                        <a:ln w="38100">
                          <a:solidFill>
                            <a:srgbClr val="FF0000"/>
                          </a:solidFill>
                          <a:miter lim="800000"/>
                          <a:headEnd/>
                          <a:tailEnd/>
                        </a:ln>
                      </p:spPr>
                    </p:pic>
                  </p:oleObj>
                </mc:Fallback>
              </mc:AlternateContent>
            </a:graphicData>
          </a:graphic>
        </p:graphicFrame>
      </p:grpSp>
      <p:graphicFrame>
        <p:nvGraphicFramePr>
          <p:cNvPr id="3" name="Object 2"/>
          <p:cNvGraphicFramePr>
            <a:graphicFrameLocks noChangeAspect="1"/>
          </p:cNvGraphicFramePr>
          <p:nvPr>
            <p:extLst>
              <p:ext uri="{D42A27DB-BD31-4B8C-83A1-F6EECF244321}">
                <p14:modId xmlns:p14="http://schemas.microsoft.com/office/powerpoint/2010/main" val="2896234830"/>
              </p:ext>
            </p:extLst>
          </p:nvPr>
        </p:nvGraphicFramePr>
        <p:xfrm>
          <a:off x="3365500" y="2355850"/>
          <a:ext cx="4927600" cy="889000"/>
        </p:xfrm>
        <a:graphic>
          <a:graphicData uri="http://schemas.openxmlformats.org/presentationml/2006/ole">
            <mc:AlternateContent xmlns:mc="http://schemas.openxmlformats.org/markup-compatibility/2006">
              <mc:Choice xmlns:v="urn:schemas-microsoft-com:vml" Requires="v">
                <p:oleObj spid="_x0000_s24583" name="Equation" r:id="rId7" imgW="4927320" imgH="888840" progId="Equation.DSMT4">
                  <p:embed/>
                </p:oleObj>
              </mc:Choice>
              <mc:Fallback>
                <p:oleObj name="Equation" r:id="rId7" imgW="4927320" imgH="888840" progId="Equation.DSMT4">
                  <p:embed/>
                  <p:pic>
                    <p:nvPicPr>
                      <p:cNvPr id="3" name="Object 2"/>
                      <p:cNvPicPr>
                        <a:picLocks noChangeAspect="1" noChangeArrowheads="1"/>
                      </p:cNvPicPr>
                      <p:nvPr/>
                    </p:nvPicPr>
                    <p:blipFill>
                      <a:blip r:embed="rId8"/>
                      <a:srcRect/>
                      <a:stretch>
                        <a:fillRect/>
                      </a:stretch>
                    </p:blipFill>
                    <p:spPr bwMode="auto">
                      <a:xfrm>
                        <a:off x="3365500" y="2355850"/>
                        <a:ext cx="49276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726141" y="3459770"/>
            <a:ext cx="1123548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دو طرف عدسی یکسان باشد فاصله کانونی دو طرف آن با یکدیگر برابر خواهند بود.</a:t>
            </a:r>
            <a:endParaRPr lang="en-US" sz="2400" dirty="0">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8AC7B609-6235-4DF7-8376-3B4225D7EDEF}" type="slidenum">
              <a:rPr lang="en-US" smtClean="0"/>
              <a:pPr/>
              <a:t>35</a:t>
            </a:fld>
            <a:endParaRPr lang="en-US"/>
          </a:p>
        </p:txBody>
      </p:sp>
    </p:spTree>
    <p:extLst>
      <p:ext uri="{BB962C8B-B14F-4D97-AF65-F5344CB8AC3E}">
        <p14:creationId xmlns:p14="http://schemas.microsoft.com/office/powerpoint/2010/main" val="301151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ext uri="{D42A27DB-BD31-4B8C-83A1-F6EECF244321}">
                <p14:modId xmlns:p14="http://schemas.microsoft.com/office/powerpoint/2010/main" val="3522194817"/>
              </p:ext>
            </p:extLst>
          </p:nvPr>
        </p:nvGraphicFramePr>
        <p:xfrm>
          <a:off x="7353300" y="1579563"/>
          <a:ext cx="4660900" cy="381000"/>
        </p:xfrm>
        <a:graphic>
          <a:graphicData uri="http://schemas.openxmlformats.org/presentationml/2006/ole">
            <mc:AlternateContent xmlns:mc="http://schemas.openxmlformats.org/markup-compatibility/2006">
              <mc:Choice xmlns:v="urn:schemas-microsoft-com:vml" Requires="v">
                <p:oleObj spid="_x0000_s25609" name="Equation" r:id="rId3" imgW="4660900" imgH="381000" progId="Equation.DSMT4">
                  <p:embed/>
                </p:oleObj>
              </mc:Choice>
              <mc:Fallback>
                <p:oleObj name="Equation" r:id="rId3" imgW="4660900" imgH="381000" progId="Equation.DSMT4">
                  <p:embed/>
                  <p:pic>
                    <p:nvPicPr>
                      <p:cNvPr id="12"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300" y="1579563"/>
                        <a:ext cx="46609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606056" y="118312"/>
            <a:ext cx="1143139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دو طرف عدسی متفاوت باشد فاصله کانونی اوليه و ثانويه آن (واقع در دو طرف عدسي) با هم برابر نخواهند بود.</a:t>
            </a:r>
            <a:endParaRPr lang="en-US" sz="2400" dirty="0">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4007092754"/>
              </p:ext>
            </p:extLst>
          </p:nvPr>
        </p:nvGraphicFramePr>
        <p:xfrm>
          <a:off x="7740650" y="2617788"/>
          <a:ext cx="3771900" cy="812800"/>
        </p:xfrm>
        <a:graphic>
          <a:graphicData uri="http://schemas.openxmlformats.org/presentationml/2006/ole">
            <mc:AlternateContent xmlns:mc="http://schemas.openxmlformats.org/markup-compatibility/2006">
              <mc:Choice xmlns:v="urn:schemas-microsoft-com:vml" Requires="v">
                <p:oleObj spid="_x0000_s25610" name="Equation" r:id="rId5" imgW="3771720" imgH="812520" progId="Equation.DSMT4">
                  <p:embed/>
                </p:oleObj>
              </mc:Choice>
              <mc:Fallback>
                <p:oleObj name="Equation" r:id="rId5" imgW="3771720" imgH="812520" progId="Equation.DSMT4">
                  <p:embed/>
                  <p:pic>
                    <p:nvPicPr>
                      <p:cNvPr id="15" name="Object 14"/>
                      <p:cNvPicPr>
                        <a:picLocks noChangeAspect="1" noChangeArrowheads="1"/>
                      </p:cNvPicPr>
                      <p:nvPr/>
                    </p:nvPicPr>
                    <p:blipFill>
                      <a:blip r:embed="rId6"/>
                      <a:srcRect/>
                      <a:stretch>
                        <a:fillRect/>
                      </a:stretch>
                    </p:blipFill>
                    <p:spPr bwMode="auto">
                      <a:xfrm>
                        <a:off x="7740650" y="2617788"/>
                        <a:ext cx="37719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2" name="Group 9"/>
          <p:cNvGrpSpPr/>
          <p:nvPr/>
        </p:nvGrpSpPr>
        <p:grpSpPr>
          <a:xfrm>
            <a:off x="7904163" y="4198938"/>
            <a:ext cx="3213100" cy="1658886"/>
            <a:chOff x="8191254" y="4826285"/>
            <a:chExt cx="3213100" cy="1658886"/>
          </a:xfrm>
        </p:grpSpPr>
        <p:graphicFrame>
          <p:nvGraphicFramePr>
            <p:cNvPr id="16" name="Object 15"/>
            <p:cNvGraphicFramePr>
              <a:graphicFrameLocks noChangeAspect="1"/>
            </p:cNvGraphicFramePr>
            <p:nvPr>
              <p:extLst>
                <p:ext uri="{D42A27DB-BD31-4B8C-83A1-F6EECF244321}">
                  <p14:modId xmlns:p14="http://schemas.microsoft.com/office/powerpoint/2010/main" val="390885053"/>
                </p:ext>
              </p:extLst>
            </p:nvPr>
          </p:nvGraphicFramePr>
          <p:xfrm>
            <a:off x="8191254" y="4826285"/>
            <a:ext cx="3213100" cy="812800"/>
          </p:xfrm>
          <a:graphic>
            <a:graphicData uri="http://schemas.openxmlformats.org/presentationml/2006/ole">
              <mc:AlternateContent xmlns:mc="http://schemas.openxmlformats.org/markup-compatibility/2006">
                <mc:Choice xmlns:v="urn:schemas-microsoft-com:vml" Requires="v">
                  <p:oleObj spid="_x0000_s25611" name="Equation" r:id="rId7" imgW="3213000" imgH="812520" progId="Equation.DSMT4">
                    <p:embed/>
                  </p:oleObj>
                </mc:Choice>
                <mc:Fallback>
                  <p:oleObj name="Equation" r:id="rId7" imgW="3213000" imgH="812520" progId="Equation.DSMT4">
                    <p:embed/>
                    <p:pic>
                      <p:nvPicPr>
                        <p:cNvPr id="16" name="Object 15"/>
                        <p:cNvPicPr>
                          <a:picLocks noChangeAspect="1" noChangeArrowheads="1"/>
                        </p:cNvPicPr>
                        <p:nvPr/>
                      </p:nvPicPr>
                      <p:blipFill>
                        <a:blip r:embed="rId8"/>
                        <a:srcRect/>
                        <a:stretch>
                          <a:fillRect/>
                        </a:stretch>
                      </p:blipFill>
                      <p:spPr bwMode="auto">
                        <a:xfrm>
                          <a:off x="8191254" y="4826285"/>
                          <a:ext cx="3213100" cy="812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8289272" y="5823964"/>
              <a:ext cx="2860078" cy="66120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  : </a:t>
              </a:r>
              <a:r>
                <a:rPr lang="en-US" sz="2800" b="1" i="1" dirty="0">
                  <a:solidFill>
                    <a:srgbClr val="FF0000"/>
                  </a:solidFill>
                  <a:latin typeface="Times New Roman" panose="02020603050405020304" pitchFamily="18" charset="0"/>
                  <a:cs typeface="Times New Roman" panose="02020603050405020304" pitchFamily="18" charset="0"/>
                </a:rPr>
                <a:t>f</a:t>
              </a:r>
              <a:r>
                <a:rPr lang="en-US" sz="2800" b="1" baseline="-25000" dirty="0">
                  <a:solidFill>
                    <a:srgbClr val="FF0000"/>
                  </a:solidFill>
                  <a:latin typeface="Times New Roman" panose="02020603050405020304" pitchFamily="18" charset="0"/>
                  <a:cs typeface="Times New Roman" panose="02020603050405020304" pitchFamily="18" charset="0"/>
                </a:rPr>
                <a:t>2nd</a:t>
              </a:r>
              <a:r>
                <a:rPr lang="fa-IR" sz="2400" dirty="0">
                  <a:latin typeface="Times New Roman" panose="02020603050405020304" pitchFamily="18" charset="0"/>
                  <a:cs typeface="Times New Roman" panose="02020603050405020304" pitchFamily="18" charset="0"/>
                </a:rPr>
                <a:t>فاصله کانون ثانویه</a:t>
              </a:r>
              <a:endParaRPr lang="en-US" sz="2400" dirty="0">
                <a:latin typeface="Times New Roman" panose="02020603050405020304" pitchFamily="18" charset="0"/>
                <a:cs typeface="Times New Roman" panose="02020603050405020304" pitchFamily="18" charset="0"/>
              </a:endParaRPr>
            </a:p>
          </p:txBody>
        </p:sp>
      </p:grpSp>
      <p:cxnSp>
        <p:nvCxnSpPr>
          <p:cNvPr id="17" name="Straight Connector 16"/>
          <p:cNvCxnSpPr/>
          <p:nvPr/>
        </p:nvCxnSpPr>
        <p:spPr>
          <a:xfrm flipH="1">
            <a:off x="6475227" y="1103949"/>
            <a:ext cx="10849" cy="420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3983594821"/>
              </p:ext>
            </p:extLst>
          </p:nvPr>
        </p:nvGraphicFramePr>
        <p:xfrm>
          <a:off x="1155700" y="1631950"/>
          <a:ext cx="4381500" cy="381000"/>
        </p:xfrm>
        <a:graphic>
          <a:graphicData uri="http://schemas.openxmlformats.org/presentationml/2006/ole">
            <mc:AlternateContent xmlns:mc="http://schemas.openxmlformats.org/markup-compatibility/2006">
              <mc:Choice xmlns:v="urn:schemas-microsoft-com:vml" Requires="v">
                <p:oleObj spid="_x0000_s25612" name="Equation" r:id="rId9" imgW="4381500" imgH="381000" progId="Equation.DSMT4">
                  <p:embed/>
                </p:oleObj>
              </mc:Choice>
              <mc:Fallback>
                <p:oleObj name="Equation" r:id="rId9" imgW="4381500" imgH="381000" progId="Equation.DSMT4">
                  <p:embed/>
                  <p:pic>
                    <p:nvPicPr>
                      <p:cNvPr id="19"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5700" y="1631950"/>
                        <a:ext cx="4381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133623521"/>
              </p:ext>
            </p:extLst>
          </p:nvPr>
        </p:nvGraphicFramePr>
        <p:xfrm>
          <a:off x="1422400" y="2578100"/>
          <a:ext cx="3733800" cy="812800"/>
        </p:xfrm>
        <a:graphic>
          <a:graphicData uri="http://schemas.openxmlformats.org/presentationml/2006/ole">
            <mc:AlternateContent xmlns:mc="http://schemas.openxmlformats.org/markup-compatibility/2006">
              <mc:Choice xmlns:v="urn:schemas-microsoft-com:vml" Requires="v">
                <p:oleObj spid="_x0000_s25613" name="Equation" r:id="rId11" imgW="3733560" imgH="812520" progId="Equation.DSMT4">
                  <p:embed/>
                </p:oleObj>
              </mc:Choice>
              <mc:Fallback>
                <p:oleObj name="Equation" r:id="rId11" imgW="3733560" imgH="812520" progId="Equation.DSMT4">
                  <p:embed/>
                  <p:pic>
                    <p:nvPicPr>
                      <p:cNvPr id="20" name="Object 19"/>
                      <p:cNvPicPr>
                        <a:picLocks noChangeAspect="1" noChangeArrowheads="1"/>
                      </p:cNvPicPr>
                      <p:nvPr/>
                    </p:nvPicPr>
                    <p:blipFill>
                      <a:blip r:embed="rId12"/>
                      <a:srcRect/>
                      <a:stretch>
                        <a:fillRect/>
                      </a:stretch>
                    </p:blipFill>
                    <p:spPr bwMode="auto">
                      <a:xfrm>
                        <a:off x="1422400" y="2578100"/>
                        <a:ext cx="3733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3" name="Group 21"/>
          <p:cNvGrpSpPr/>
          <p:nvPr/>
        </p:nvGrpSpPr>
        <p:grpSpPr>
          <a:xfrm>
            <a:off x="1719263" y="3913188"/>
            <a:ext cx="3149600" cy="1640821"/>
            <a:chOff x="8047167" y="4445103"/>
            <a:chExt cx="3149600" cy="1640821"/>
          </a:xfrm>
        </p:grpSpPr>
        <p:graphicFrame>
          <p:nvGraphicFramePr>
            <p:cNvPr id="23" name="Object 22"/>
            <p:cNvGraphicFramePr>
              <a:graphicFrameLocks noChangeAspect="1"/>
            </p:cNvGraphicFramePr>
            <p:nvPr>
              <p:extLst>
                <p:ext uri="{D42A27DB-BD31-4B8C-83A1-F6EECF244321}">
                  <p14:modId xmlns:p14="http://schemas.microsoft.com/office/powerpoint/2010/main" val="38021824"/>
                </p:ext>
              </p:extLst>
            </p:nvPr>
          </p:nvGraphicFramePr>
          <p:xfrm>
            <a:off x="8047167" y="4445103"/>
            <a:ext cx="3149600" cy="812800"/>
          </p:xfrm>
          <a:graphic>
            <a:graphicData uri="http://schemas.openxmlformats.org/presentationml/2006/ole">
              <mc:AlternateContent xmlns:mc="http://schemas.openxmlformats.org/markup-compatibility/2006">
                <mc:Choice xmlns:v="urn:schemas-microsoft-com:vml" Requires="v">
                  <p:oleObj spid="_x0000_s25614" name="Equation" r:id="rId13" imgW="3149280" imgH="812520" progId="Equation.DSMT4">
                    <p:embed/>
                  </p:oleObj>
                </mc:Choice>
                <mc:Fallback>
                  <p:oleObj name="Equation" r:id="rId13" imgW="3149280" imgH="812520" progId="Equation.DSMT4">
                    <p:embed/>
                    <p:pic>
                      <p:nvPicPr>
                        <p:cNvPr id="23" name="Object 22"/>
                        <p:cNvPicPr>
                          <a:picLocks noChangeAspect="1" noChangeArrowheads="1"/>
                        </p:cNvPicPr>
                        <p:nvPr/>
                      </p:nvPicPr>
                      <p:blipFill>
                        <a:blip r:embed="rId14"/>
                        <a:srcRect/>
                        <a:stretch>
                          <a:fillRect/>
                        </a:stretch>
                      </p:blipFill>
                      <p:spPr bwMode="auto">
                        <a:xfrm>
                          <a:off x="8047167" y="4445103"/>
                          <a:ext cx="3149600" cy="812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8300625" y="5424717"/>
              <a:ext cx="2674130" cy="66120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  : </a:t>
              </a:r>
              <a:r>
                <a:rPr lang="en-US" sz="2800" b="1" i="1" dirty="0">
                  <a:solidFill>
                    <a:srgbClr val="FF0000"/>
                  </a:solidFill>
                  <a:latin typeface="Times New Roman" panose="02020603050405020304" pitchFamily="18" charset="0"/>
                  <a:cs typeface="Times New Roman" panose="02020603050405020304" pitchFamily="18" charset="0"/>
                </a:rPr>
                <a:t>f</a:t>
              </a:r>
              <a:r>
                <a:rPr lang="en-US" sz="2800" b="1" baseline="-25000" dirty="0">
                  <a:solidFill>
                    <a:srgbClr val="FF0000"/>
                  </a:solidFill>
                  <a:latin typeface="Times New Roman" panose="02020603050405020304" pitchFamily="18" charset="0"/>
                  <a:cs typeface="Times New Roman" panose="02020603050405020304" pitchFamily="18" charset="0"/>
                </a:rPr>
                <a:t>1st</a:t>
              </a:r>
              <a:r>
                <a:rPr lang="fa-IR" sz="2400" dirty="0">
                  <a:latin typeface="Times New Roman" panose="02020603050405020304" pitchFamily="18" charset="0"/>
                  <a:cs typeface="Times New Roman" panose="02020603050405020304" pitchFamily="18" charset="0"/>
                </a:rPr>
                <a:t>فاصله کانون اولیه</a:t>
              </a:r>
              <a:endParaRPr lang="en-US" sz="2400" dirty="0">
                <a:latin typeface="Times New Roman" panose="02020603050405020304" pitchFamily="18" charset="0"/>
                <a:cs typeface="Times New Roman" panose="02020603050405020304" pitchFamily="18" charset="0"/>
              </a:endParaRPr>
            </a:p>
          </p:txBody>
        </p:sp>
      </p:grpSp>
      <p:graphicFrame>
        <p:nvGraphicFramePr>
          <p:cNvPr id="25" name="Object 24"/>
          <p:cNvGraphicFramePr>
            <a:graphicFrameLocks noChangeAspect="1"/>
          </p:cNvGraphicFramePr>
          <p:nvPr>
            <p:extLst>
              <p:ext uri="{D42A27DB-BD31-4B8C-83A1-F6EECF244321}">
                <p14:modId xmlns:p14="http://schemas.microsoft.com/office/powerpoint/2010/main" val="2834971787"/>
              </p:ext>
            </p:extLst>
          </p:nvPr>
        </p:nvGraphicFramePr>
        <p:xfrm>
          <a:off x="5872163" y="5535613"/>
          <a:ext cx="1193800" cy="812800"/>
        </p:xfrm>
        <a:graphic>
          <a:graphicData uri="http://schemas.openxmlformats.org/presentationml/2006/ole">
            <mc:AlternateContent xmlns:mc="http://schemas.openxmlformats.org/markup-compatibility/2006">
              <mc:Choice xmlns:v="urn:schemas-microsoft-com:vml" Requires="v">
                <p:oleObj spid="_x0000_s25615" name="Equation" r:id="rId15" imgW="1193760" imgH="812520" progId="Equation.DSMT4">
                  <p:embed/>
                </p:oleObj>
              </mc:Choice>
              <mc:Fallback>
                <p:oleObj name="Equation" r:id="rId15" imgW="1193760" imgH="812520" progId="Equation.DSMT4">
                  <p:embed/>
                  <p:pic>
                    <p:nvPicPr>
                      <p:cNvPr id="25" name="Object 24"/>
                      <p:cNvPicPr>
                        <a:picLocks noChangeAspect="1" noChangeArrowheads="1"/>
                      </p:cNvPicPr>
                      <p:nvPr/>
                    </p:nvPicPr>
                    <p:blipFill>
                      <a:blip r:embed="rId16"/>
                      <a:srcRect/>
                      <a:stretch>
                        <a:fillRect/>
                      </a:stretch>
                    </p:blipFill>
                    <p:spPr bwMode="auto">
                      <a:xfrm>
                        <a:off x="5872163" y="5535613"/>
                        <a:ext cx="1193800" cy="812800"/>
                      </a:xfrm>
                      <a:prstGeom prst="rect">
                        <a:avLst/>
                      </a:prstGeom>
                      <a:solidFill>
                        <a:srgbClr val="A0C1D5"/>
                      </a:solidFill>
                      <a:ln w="28575">
                        <a:solidFill>
                          <a:srgbClr val="FF0000"/>
                        </a:solidFill>
                        <a:miter lim="800000"/>
                        <a:headEnd/>
                        <a:tailEnd/>
                      </a:ln>
                    </p:spPr>
                  </p:pic>
                </p:oleObj>
              </mc:Fallback>
            </mc:AlternateContent>
          </a:graphicData>
        </a:graphic>
      </p:graphicFrame>
      <p:sp>
        <p:nvSpPr>
          <p:cNvPr id="18" name="Slide Number Placeholder 17"/>
          <p:cNvSpPr>
            <a:spLocks noGrp="1"/>
          </p:cNvSpPr>
          <p:nvPr>
            <p:ph type="sldNum" sz="quarter" idx="12"/>
          </p:nvPr>
        </p:nvSpPr>
        <p:spPr/>
        <p:txBody>
          <a:bodyPr/>
          <a:lstStyle/>
          <a:p>
            <a:fld id="{8AC7B609-6235-4DF7-8376-3B4225D7EDEF}" type="slidenum">
              <a:rPr lang="en-US" smtClean="0"/>
              <a:pPr/>
              <a:t>36</a:t>
            </a:fld>
            <a:endParaRPr lang="en-US"/>
          </a:p>
        </p:txBody>
      </p:sp>
    </p:spTree>
    <p:extLst>
      <p:ext uri="{BB962C8B-B14F-4D97-AF65-F5344CB8AC3E}">
        <p14:creationId xmlns:p14="http://schemas.microsoft.com/office/powerpoint/2010/main" val="301151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7B609-6235-4DF7-8376-3B4225D7EDEF}" type="slidenum">
              <a:rPr lang="en-US" smtClean="0"/>
              <a:pPr/>
              <a:t>37</a:t>
            </a:fld>
            <a:endParaRPr lang="en-US" dirty="0"/>
          </a:p>
        </p:txBody>
      </p:sp>
      <p:sp>
        <p:nvSpPr>
          <p:cNvPr id="9" name="TextBox 8"/>
          <p:cNvSpPr txBox="1"/>
          <p:nvPr/>
        </p:nvSpPr>
        <p:spPr>
          <a:xfrm>
            <a:off x="7388773" y="147144"/>
            <a:ext cx="4435366" cy="579967"/>
          </a:xfrm>
          <a:prstGeom prst="rect">
            <a:avLst/>
          </a:prstGeom>
          <a:noFill/>
        </p:spPr>
        <p:txBody>
          <a:bodyPr wrap="square" rtlCol="0">
            <a:spAutoFit/>
          </a:bodyPr>
          <a:lstStyle/>
          <a:p>
            <a:pPr algn="just" rtl="1">
              <a:lnSpc>
                <a:spcPct val="150000"/>
              </a:lnSpc>
            </a:pPr>
            <a:r>
              <a:rPr lang="en-US" sz="2400" dirty="0">
                <a:solidFill>
                  <a:srgbClr val="0070C0"/>
                </a:solidFill>
                <a:latin typeface="Times New Roman" panose="02020603050405020304" pitchFamily="18" charset="0"/>
                <a:cs typeface="Times New Roman" panose="02020603050405020304" pitchFamily="18" charset="0"/>
              </a:rPr>
              <a:t>F</a:t>
            </a:r>
            <a:r>
              <a:rPr lang="en-US" sz="2400" baseline="-25000" dirty="0">
                <a:solidFill>
                  <a:srgbClr val="0070C0"/>
                </a:solidFill>
                <a:latin typeface="Times New Roman" panose="02020603050405020304" pitchFamily="18" charset="0"/>
                <a:cs typeface="Times New Roman" panose="02020603050405020304" pitchFamily="18" charset="0"/>
              </a:rPr>
              <a:t>1</a:t>
            </a:r>
            <a:r>
              <a:rPr lang="en-US" sz="2400" dirty="0">
                <a:solidFill>
                  <a:srgbClr val="0070C0"/>
                </a:solidFill>
                <a:latin typeface="Times New Roman" panose="02020603050405020304" pitchFamily="18" charset="0"/>
                <a:cs typeface="Times New Roman" panose="02020603050405020304" pitchFamily="18" charset="0"/>
              </a:rPr>
              <a:t>  </a:t>
            </a:r>
            <a:r>
              <a:rPr lang="fa-IR" sz="2400" dirty="0">
                <a:solidFill>
                  <a:srgbClr val="0070C0"/>
                </a:solidFill>
                <a:latin typeface="Times New Roman" panose="02020603050405020304" pitchFamily="18" charset="0"/>
                <a:cs typeface="Times New Roman" panose="02020603050405020304" pitchFamily="18" charset="0"/>
              </a:rPr>
              <a:t> كانون اوليه و </a:t>
            </a:r>
            <a:r>
              <a:rPr lang="en-US" sz="2400" dirty="0">
                <a:solidFill>
                  <a:srgbClr val="0070C0"/>
                </a:solidFill>
                <a:latin typeface="Times New Roman" panose="02020603050405020304" pitchFamily="18" charset="0"/>
                <a:cs typeface="Times New Roman" panose="02020603050405020304" pitchFamily="18" charset="0"/>
              </a:rPr>
              <a:t> F</a:t>
            </a:r>
            <a:r>
              <a:rPr lang="en-US" sz="2400" baseline="-25000" dirty="0">
                <a:solidFill>
                  <a:srgbClr val="0070C0"/>
                </a:solidFill>
                <a:latin typeface="Times New Roman" panose="02020603050405020304" pitchFamily="18" charset="0"/>
                <a:cs typeface="Times New Roman" panose="02020603050405020304" pitchFamily="18" charset="0"/>
              </a:rPr>
              <a:t>3</a:t>
            </a:r>
            <a:r>
              <a:rPr lang="fa-IR" sz="2400" dirty="0">
                <a:solidFill>
                  <a:srgbClr val="0070C0"/>
                </a:solidFill>
                <a:latin typeface="Times New Roman" panose="02020603050405020304" pitchFamily="18" charset="0"/>
                <a:cs typeface="Times New Roman" panose="02020603050405020304" pitchFamily="18" charset="0"/>
              </a:rPr>
              <a:t>كانون ثانويه است.</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180083" y="819821"/>
            <a:ext cx="5812219" cy="2862322"/>
          </a:xfrm>
          <a:prstGeom prst="rect">
            <a:avLst/>
          </a:prstGeom>
          <a:noFill/>
        </p:spPr>
        <p:txBody>
          <a:bodyPr wrap="square" rtlCol="0">
            <a:spAutoFit/>
          </a:bodyPr>
          <a:lstStyle/>
          <a:p>
            <a:pPr algn="just" rtl="1">
              <a:lnSpc>
                <a:spcPts val="3600"/>
              </a:lnSpc>
            </a:pPr>
            <a:r>
              <a:rPr lang="fa-IR" sz="2400" dirty="0">
                <a:latin typeface="Times New Roman" panose="02020603050405020304" pitchFamily="18" charset="0"/>
                <a:cs typeface="Times New Roman" panose="02020603050405020304" pitchFamily="18" charset="0"/>
              </a:rPr>
              <a:t>در عدسي همگرا، كانون اوليه مكان جسم حقيقي است كه تصوير آن در بينهايت تشكيل مي شود. اين كانون در سمت چپ عدسي (فضاي جسم) قرار دارد. كانون ثانويه مكان تصوير حقيقي جسمي است كه در بينهايت قرار دارد. اين كانون در سمت راست عدسي (فضاي تصوير) قرار دارد.</a:t>
            </a:r>
            <a:endParaRPr lang="en-US" sz="2400" dirty="0">
              <a:latin typeface="Times New Roman" panose="02020603050405020304" pitchFamily="18" charset="0"/>
              <a:cs typeface="Times New Roman" panose="02020603050405020304" pitchFamily="18" charset="0"/>
            </a:endParaRPr>
          </a:p>
          <a:p>
            <a:pPr algn="just" rtl="1">
              <a:lnSpc>
                <a:spcPts val="3600"/>
              </a:lnSpc>
            </a:pP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126014" y="3578786"/>
            <a:ext cx="4903074" cy="2862322"/>
          </a:xfrm>
          <a:prstGeom prst="rect">
            <a:avLst/>
          </a:prstGeom>
          <a:noFill/>
        </p:spPr>
        <p:txBody>
          <a:bodyPr wrap="square" rtlCol="0">
            <a:spAutoFit/>
          </a:bodyPr>
          <a:lstStyle/>
          <a:p>
            <a:pPr algn="just" rtl="1">
              <a:lnSpc>
                <a:spcPts val="3600"/>
              </a:lnSpc>
            </a:pPr>
            <a:r>
              <a:rPr lang="fa-IR" sz="2400" dirty="0">
                <a:latin typeface="Times New Roman" panose="02020603050405020304" pitchFamily="18" charset="0"/>
                <a:cs typeface="Times New Roman" panose="02020603050405020304" pitchFamily="18" charset="0"/>
              </a:rPr>
              <a:t>در عدسي واگرا، كانون اوليه مكان جسم مجازي است كه تصوير آن در بينهايت تشكيل مي شود. اين كانون در سمت راست عدسي قرار دارد. كانون ثانويه اين عدسي مكان تصوير مجازي جسمي است كه در بينهايت قرار دارد. اين كانون در سمت چپ عدسي قرار دارد.</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15613" y="490539"/>
            <a:ext cx="6096000" cy="2219325"/>
          </a:xfrm>
          <a:prstGeom prst="rect">
            <a:avLst/>
          </a:prstGeom>
        </p:spPr>
      </p:pic>
      <p:pic>
        <p:nvPicPr>
          <p:cNvPr id="11" name="Picture 10"/>
          <p:cNvPicPr>
            <a:picLocks noChangeAspect="1"/>
          </p:cNvPicPr>
          <p:nvPr/>
        </p:nvPicPr>
        <p:blipFill>
          <a:blip r:embed="rId3"/>
          <a:stretch>
            <a:fillRect/>
          </a:stretch>
        </p:blipFill>
        <p:spPr>
          <a:xfrm>
            <a:off x="115613" y="3711784"/>
            <a:ext cx="6800850" cy="24193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8941" y="138992"/>
            <a:ext cx="11724015"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مثال: یک عدسی دو کوژ با ضریب شکست 1.5 طوری نصب شده که یک طرف آن هوا و طرف دیگر آن آب است. مرز مشترک با هوا دارای شعاع انحنا 40 سانتی متر و مرز مشترک با آب دارای شعاع خمیدگی 60 سانتی متر است. فاصله کانونی دوطرف آن را حساب کنید. </a:t>
            </a:r>
            <a:endParaRPr lang="en-US" sz="2400"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462049100"/>
              </p:ext>
            </p:extLst>
          </p:nvPr>
        </p:nvGraphicFramePr>
        <p:xfrm>
          <a:off x="900113" y="1911350"/>
          <a:ext cx="2971800" cy="533400"/>
        </p:xfrm>
        <a:graphic>
          <a:graphicData uri="http://schemas.openxmlformats.org/presentationml/2006/ole">
            <mc:AlternateContent xmlns:mc="http://schemas.openxmlformats.org/markup-compatibility/2006">
              <mc:Choice xmlns:v="urn:schemas-microsoft-com:vml" Requires="v">
                <p:oleObj spid="_x0000_s26634" name="Equation" r:id="rId3" imgW="2971800" imgH="533160" progId="Equation.DSMT4">
                  <p:embed/>
                </p:oleObj>
              </mc:Choice>
              <mc:Fallback>
                <p:oleObj name="Equation" r:id="rId3" imgW="2971800" imgH="533160" progId="Equation.DSMT4">
                  <p:embed/>
                  <p:pic>
                    <p:nvPicPr>
                      <p:cNvPr id="12" name="Object 11"/>
                      <p:cNvPicPr>
                        <a:picLocks noChangeAspect="1" noChangeArrowheads="1"/>
                      </p:cNvPicPr>
                      <p:nvPr/>
                    </p:nvPicPr>
                    <p:blipFill>
                      <a:blip r:embed="rId4"/>
                      <a:srcRect/>
                      <a:stretch>
                        <a:fillRect/>
                      </a:stretch>
                    </p:blipFill>
                    <p:spPr bwMode="auto">
                      <a:xfrm>
                        <a:off x="900113" y="1911350"/>
                        <a:ext cx="2971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650012244"/>
              </p:ext>
            </p:extLst>
          </p:nvPr>
        </p:nvGraphicFramePr>
        <p:xfrm>
          <a:off x="887413" y="2598738"/>
          <a:ext cx="2984500" cy="381000"/>
        </p:xfrm>
        <a:graphic>
          <a:graphicData uri="http://schemas.openxmlformats.org/presentationml/2006/ole">
            <mc:AlternateContent xmlns:mc="http://schemas.openxmlformats.org/markup-compatibility/2006">
              <mc:Choice xmlns:v="urn:schemas-microsoft-com:vml" Requires="v">
                <p:oleObj spid="_x0000_s26635" name="Equation" r:id="rId5" imgW="2984500" imgH="381000" progId="Equation.DSMT4">
                  <p:embed/>
                </p:oleObj>
              </mc:Choice>
              <mc:Fallback>
                <p:oleObj name="Equation" r:id="rId5" imgW="2984500" imgH="381000" progId="Equation.DSMT4">
                  <p:embed/>
                  <p:pic>
                    <p:nvPicPr>
                      <p:cNvPr id="16"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413" y="2598738"/>
                        <a:ext cx="298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272606805"/>
              </p:ext>
            </p:extLst>
          </p:nvPr>
        </p:nvGraphicFramePr>
        <p:xfrm>
          <a:off x="742950" y="3314700"/>
          <a:ext cx="3149600" cy="812800"/>
        </p:xfrm>
        <a:graphic>
          <a:graphicData uri="http://schemas.openxmlformats.org/presentationml/2006/ole">
            <mc:AlternateContent xmlns:mc="http://schemas.openxmlformats.org/markup-compatibility/2006">
              <mc:Choice xmlns:v="urn:schemas-microsoft-com:vml" Requires="v">
                <p:oleObj spid="_x0000_s26636" name="Equation" r:id="rId7" imgW="3149280" imgH="812520" progId="Equation.DSMT4">
                  <p:embed/>
                </p:oleObj>
              </mc:Choice>
              <mc:Fallback>
                <p:oleObj name="Equation" r:id="rId7" imgW="3149280" imgH="812520" progId="Equation.DSMT4">
                  <p:embed/>
                  <p:pic>
                    <p:nvPicPr>
                      <p:cNvPr id="18" name="Object 17"/>
                      <p:cNvPicPr>
                        <a:picLocks noChangeAspect="1" noChangeArrowheads="1"/>
                      </p:cNvPicPr>
                      <p:nvPr/>
                    </p:nvPicPr>
                    <p:blipFill>
                      <a:blip r:embed="rId8"/>
                      <a:srcRect/>
                      <a:stretch>
                        <a:fillRect/>
                      </a:stretch>
                    </p:blipFill>
                    <p:spPr bwMode="auto">
                      <a:xfrm>
                        <a:off x="742950" y="3314700"/>
                        <a:ext cx="314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741851584"/>
              </p:ext>
            </p:extLst>
          </p:nvPr>
        </p:nvGraphicFramePr>
        <p:xfrm>
          <a:off x="863600" y="4686300"/>
          <a:ext cx="3314700" cy="812800"/>
        </p:xfrm>
        <a:graphic>
          <a:graphicData uri="http://schemas.openxmlformats.org/presentationml/2006/ole">
            <mc:AlternateContent xmlns:mc="http://schemas.openxmlformats.org/markup-compatibility/2006">
              <mc:Choice xmlns:v="urn:schemas-microsoft-com:vml" Requires="v">
                <p:oleObj spid="_x0000_s26637" name="Equation" r:id="rId9" imgW="3314520" imgH="812520" progId="Equation.DSMT4">
                  <p:embed/>
                </p:oleObj>
              </mc:Choice>
              <mc:Fallback>
                <p:oleObj name="Equation" r:id="rId9" imgW="3314520" imgH="812520" progId="Equation.DSMT4">
                  <p:embed/>
                  <p:pic>
                    <p:nvPicPr>
                      <p:cNvPr id="19"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600" y="4686300"/>
                        <a:ext cx="33147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98128252"/>
              </p:ext>
            </p:extLst>
          </p:nvPr>
        </p:nvGraphicFramePr>
        <p:xfrm>
          <a:off x="927100" y="5803900"/>
          <a:ext cx="4838700" cy="812800"/>
        </p:xfrm>
        <a:graphic>
          <a:graphicData uri="http://schemas.openxmlformats.org/presentationml/2006/ole">
            <mc:AlternateContent xmlns:mc="http://schemas.openxmlformats.org/markup-compatibility/2006">
              <mc:Choice xmlns:v="urn:schemas-microsoft-com:vml" Requires="v">
                <p:oleObj spid="_x0000_s26638" name="Equation" r:id="rId11" imgW="4838700" imgH="812800" progId="Equation.DSMT4">
                  <p:embed/>
                </p:oleObj>
              </mc:Choice>
              <mc:Fallback>
                <p:oleObj name="Equation" r:id="rId11" imgW="4838700" imgH="812800" progId="Equation.DSMT4">
                  <p:embed/>
                  <p:pic>
                    <p:nvPicPr>
                      <p:cNvPr id="20"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7100" y="5803900"/>
                        <a:ext cx="48387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9720" name="Object 1480"/>
          <p:cNvGraphicFramePr>
            <a:graphicFrameLocks noChangeAspect="1"/>
          </p:cNvGraphicFramePr>
          <p:nvPr/>
        </p:nvGraphicFramePr>
        <p:xfrm>
          <a:off x="6699250" y="2324100"/>
          <a:ext cx="3606800" cy="1270000"/>
        </p:xfrm>
        <a:graphic>
          <a:graphicData uri="http://schemas.openxmlformats.org/presentationml/2006/ole">
            <mc:AlternateContent xmlns:mc="http://schemas.openxmlformats.org/markup-compatibility/2006">
              <mc:Choice xmlns:v="urn:schemas-microsoft-com:vml" Requires="v">
                <p:oleObj spid="_x0000_s26639" name="Equation" r:id="rId13" imgW="3606800" imgH="1270000" progId="Equation.DSMT4">
                  <p:embed/>
                </p:oleObj>
              </mc:Choice>
              <mc:Fallback>
                <p:oleObj name="Equation" r:id="rId13" imgW="3606800" imgH="1270000" progId="Equation.DSMT4">
                  <p:embed/>
                  <p:pic>
                    <p:nvPicPr>
                      <p:cNvPr id="139720" name="Object 148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99250" y="2324100"/>
                        <a:ext cx="3606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9721" name="Object 1481"/>
          <p:cNvGraphicFramePr>
            <a:graphicFrameLocks noChangeAspect="1"/>
          </p:cNvGraphicFramePr>
          <p:nvPr/>
        </p:nvGraphicFramePr>
        <p:xfrm>
          <a:off x="7143750" y="4260850"/>
          <a:ext cx="3403600" cy="736600"/>
        </p:xfrm>
        <a:graphic>
          <a:graphicData uri="http://schemas.openxmlformats.org/presentationml/2006/ole">
            <mc:AlternateContent xmlns:mc="http://schemas.openxmlformats.org/markup-compatibility/2006">
              <mc:Choice xmlns:v="urn:schemas-microsoft-com:vml" Requires="v">
                <p:oleObj spid="_x0000_s26640" name="Equation" r:id="rId15" imgW="3403600" imgH="736600" progId="Equation.DSMT4">
                  <p:embed/>
                </p:oleObj>
              </mc:Choice>
              <mc:Fallback>
                <p:oleObj name="Equation" r:id="rId15" imgW="3403600" imgH="736600" progId="Equation.DSMT4">
                  <p:embed/>
                  <p:pic>
                    <p:nvPicPr>
                      <p:cNvPr id="139721" name="Object 148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43750" y="4260850"/>
                        <a:ext cx="3403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A162D0"/>
                            </a:solidFill>
                            <a:miter lim="800000"/>
                            <a:headEnd/>
                            <a:tailEnd/>
                          </a14:hiddenLine>
                        </a:ext>
                      </a:extLst>
                    </p:spPr>
                  </p:pic>
                </p:oleObj>
              </mc:Fallback>
            </mc:AlternateContent>
          </a:graphicData>
        </a:graphic>
      </p:graphicFrame>
      <p:sp>
        <p:nvSpPr>
          <p:cNvPr id="13" name="Slide Number Placeholder 12"/>
          <p:cNvSpPr>
            <a:spLocks noGrp="1"/>
          </p:cNvSpPr>
          <p:nvPr>
            <p:ph type="sldNum" sz="quarter" idx="12"/>
          </p:nvPr>
        </p:nvSpPr>
        <p:spPr/>
        <p:txBody>
          <a:bodyPr/>
          <a:lstStyle/>
          <a:p>
            <a:fld id="{8AC7B609-6235-4DF7-8376-3B4225D7EDEF}" type="slidenum">
              <a:rPr lang="en-US" smtClean="0"/>
              <a:pPr/>
              <a:t>38</a:t>
            </a:fld>
            <a:endParaRPr lang="en-US"/>
          </a:p>
        </p:txBody>
      </p:sp>
      <p:graphicFrame>
        <p:nvGraphicFramePr>
          <p:cNvPr id="139754" name="Object 1514"/>
          <p:cNvGraphicFramePr>
            <a:graphicFrameLocks noChangeAspect="1"/>
          </p:cNvGraphicFramePr>
          <p:nvPr/>
        </p:nvGraphicFramePr>
        <p:xfrm>
          <a:off x="8388350" y="5651500"/>
          <a:ext cx="1381125" cy="506413"/>
        </p:xfrm>
        <a:graphic>
          <a:graphicData uri="http://schemas.openxmlformats.org/presentationml/2006/ole">
            <mc:AlternateContent xmlns:mc="http://schemas.openxmlformats.org/markup-compatibility/2006">
              <mc:Choice xmlns:v="urn:schemas-microsoft-com:vml" Requires="v">
                <p:oleObj spid="_x0000_s26641" name="Equation" r:id="rId17" imgW="1040948" imgH="380835" progId="Equation.DSMT4">
                  <p:embed/>
                </p:oleObj>
              </mc:Choice>
              <mc:Fallback>
                <p:oleObj name="Equation" r:id="rId17" imgW="1040948" imgH="380835" progId="Equation.DSMT4">
                  <p:embed/>
                  <p:pic>
                    <p:nvPicPr>
                      <p:cNvPr id="139754" name="Object 15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8350" y="5651500"/>
                        <a:ext cx="138112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4017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7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9721"/>
                                        </p:tgtEl>
                                        <p:attrNameLst>
                                          <p:attrName>style.visibility</p:attrName>
                                        </p:attrNameLst>
                                      </p:cBhvr>
                                      <p:to>
                                        <p:strVal val="visible"/>
                                      </p:to>
                                    </p:set>
                                    <p:animEffect transition="in" filter="barn(inVertical)">
                                      <p:cBhvr>
                                        <p:cTn id="23" dur="500"/>
                                        <p:tgtEl>
                                          <p:spTgt spid="139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093" y="85587"/>
            <a:ext cx="11767065"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مثال قبل عدسی را بچرخانید طوری که مرز مشترک با هوا دارای شعاع انحنا 60 سانتی متر و مرز مشترک با آب دارای شعاع خمیدگی  40 سانتی متر است. فاصله کانونی دوطرف آن را حساب کنید. </a:t>
            </a:r>
            <a:endParaRPr lang="en-US" sz="24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444500" y="790575"/>
            <a:ext cx="2984500" cy="1068388"/>
            <a:chOff x="530067" y="2774215"/>
            <a:chExt cx="2984500" cy="1068388"/>
          </a:xfrm>
        </p:grpSpPr>
        <p:graphicFrame>
          <p:nvGraphicFramePr>
            <p:cNvPr id="4" name="Object 3"/>
            <p:cNvGraphicFramePr>
              <a:graphicFrameLocks noChangeAspect="1"/>
            </p:cNvGraphicFramePr>
            <p:nvPr>
              <p:extLst>
                <p:ext uri="{D42A27DB-BD31-4B8C-83A1-F6EECF244321}">
                  <p14:modId xmlns:p14="http://schemas.microsoft.com/office/powerpoint/2010/main" val="938716693"/>
                </p:ext>
              </p:extLst>
            </p:nvPr>
          </p:nvGraphicFramePr>
          <p:xfrm>
            <a:off x="542767" y="2774215"/>
            <a:ext cx="2971800" cy="533400"/>
          </p:xfrm>
          <a:graphic>
            <a:graphicData uri="http://schemas.openxmlformats.org/presentationml/2006/ole">
              <mc:AlternateContent xmlns:mc="http://schemas.openxmlformats.org/markup-compatibility/2006">
                <mc:Choice xmlns:v="urn:schemas-microsoft-com:vml" Requires="v">
                  <p:oleObj spid="_x0000_s27661" name="Equation" r:id="rId3" imgW="2971800" imgH="533160" progId="Equation.DSMT4">
                    <p:embed/>
                  </p:oleObj>
                </mc:Choice>
                <mc:Fallback>
                  <p:oleObj name="Equation" r:id="rId3" imgW="2971800" imgH="533160" progId="Equation.DSMT4">
                    <p:embed/>
                    <p:pic>
                      <p:nvPicPr>
                        <p:cNvPr id="4" name="Object 3"/>
                        <p:cNvPicPr>
                          <a:picLocks noChangeAspect="1" noChangeArrowheads="1"/>
                        </p:cNvPicPr>
                        <p:nvPr/>
                      </p:nvPicPr>
                      <p:blipFill>
                        <a:blip r:embed="rId4"/>
                        <a:srcRect/>
                        <a:stretch>
                          <a:fillRect/>
                        </a:stretch>
                      </p:blipFill>
                      <p:spPr bwMode="auto">
                        <a:xfrm>
                          <a:off x="542767" y="2774215"/>
                          <a:ext cx="2971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19470556"/>
                </p:ext>
              </p:extLst>
            </p:nvPr>
          </p:nvGraphicFramePr>
          <p:xfrm>
            <a:off x="530067" y="3461603"/>
            <a:ext cx="2984500" cy="381000"/>
          </p:xfrm>
          <a:graphic>
            <a:graphicData uri="http://schemas.openxmlformats.org/presentationml/2006/ole">
              <mc:AlternateContent xmlns:mc="http://schemas.openxmlformats.org/markup-compatibility/2006">
                <mc:Choice xmlns:v="urn:schemas-microsoft-com:vml" Requires="v">
                  <p:oleObj spid="_x0000_s27662" name="Equation" r:id="rId5" imgW="2984500" imgH="381000" progId="Equation.DSMT4">
                    <p:embed/>
                  </p:oleObj>
                </mc:Choice>
                <mc:Fallback>
                  <p:oleObj name="Equation" r:id="rId5" imgW="2984500" imgH="38100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067" y="3461603"/>
                          <a:ext cx="298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6" name="Object 5"/>
          <p:cNvGraphicFramePr>
            <a:graphicFrameLocks noChangeAspect="1"/>
          </p:cNvGraphicFramePr>
          <p:nvPr>
            <p:extLst>
              <p:ext uri="{D42A27DB-BD31-4B8C-83A1-F6EECF244321}">
                <p14:modId xmlns:p14="http://schemas.microsoft.com/office/powerpoint/2010/main" val="1309067066"/>
              </p:ext>
            </p:extLst>
          </p:nvPr>
        </p:nvGraphicFramePr>
        <p:xfrm>
          <a:off x="463550" y="2400300"/>
          <a:ext cx="3149600" cy="812800"/>
        </p:xfrm>
        <a:graphic>
          <a:graphicData uri="http://schemas.openxmlformats.org/presentationml/2006/ole">
            <mc:AlternateContent xmlns:mc="http://schemas.openxmlformats.org/markup-compatibility/2006">
              <mc:Choice xmlns:v="urn:schemas-microsoft-com:vml" Requires="v">
                <p:oleObj spid="_x0000_s27663" name="Equation" r:id="rId7" imgW="3149280" imgH="812520" progId="Equation.DSMT4">
                  <p:embed/>
                </p:oleObj>
              </mc:Choice>
              <mc:Fallback>
                <p:oleObj name="Equation" r:id="rId7" imgW="3149280" imgH="812520" progId="Equation.DSMT4">
                  <p:embed/>
                  <p:pic>
                    <p:nvPicPr>
                      <p:cNvPr id="6" name="Object 5"/>
                      <p:cNvPicPr>
                        <a:picLocks noChangeAspect="1" noChangeArrowheads="1"/>
                      </p:cNvPicPr>
                      <p:nvPr/>
                    </p:nvPicPr>
                    <p:blipFill>
                      <a:blip r:embed="rId8"/>
                      <a:srcRect/>
                      <a:stretch>
                        <a:fillRect/>
                      </a:stretch>
                    </p:blipFill>
                    <p:spPr bwMode="auto">
                      <a:xfrm>
                        <a:off x="463550" y="2400300"/>
                        <a:ext cx="314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90687693"/>
              </p:ext>
            </p:extLst>
          </p:nvPr>
        </p:nvGraphicFramePr>
        <p:xfrm>
          <a:off x="508000" y="3822700"/>
          <a:ext cx="3314700" cy="812800"/>
        </p:xfrm>
        <a:graphic>
          <a:graphicData uri="http://schemas.openxmlformats.org/presentationml/2006/ole">
            <mc:AlternateContent xmlns:mc="http://schemas.openxmlformats.org/markup-compatibility/2006">
              <mc:Choice xmlns:v="urn:schemas-microsoft-com:vml" Requires="v">
                <p:oleObj spid="_x0000_s27664" name="Equation" r:id="rId9" imgW="3314520" imgH="812520" progId="Equation.DSMT4">
                  <p:embed/>
                </p:oleObj>
              </mc:Choice>
              <mc:Fallback>
                <p:oleObj name="Equation" r:id="rId9" imgW="3314520" imgH="812520" progId="Equation.DSMT4">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00" y="3822700"/>
                        <a:ext cx="33147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47257437"/>
              </p:ext>
            </p:extLst>
          </p:nvPr>
        </p:nvGraphicFramePr>
        <p:xfrm>
          <a:off x="406400" y="5041900"/>
          <a:ext cx="2870200" cy="812800"/>
        </p:xfrm>
        <a:graphic>
          <a:graphicData uri="http://schemas.openxmlformats.org/presentationml/2006/ole">
            <mc:AlternateContent xmlns:mc="http://schemas.openxmlformats.org/markup-compatibility/2006">
              <mc:Choice xmlns:v="urn:schemas-microsoft-com:vml" Requires="v">
                <p:oleObj spid="_x0000_s27665" name="Equation" r:id="rId11" imgW="2870200" imgH="812800" progId="Equation.DSMT4">
                  <p:embed/>
                </p:oleObj>
              </mc:Choice>
              <mc:Fallback>
                <p:oleObj name="Equation" r:id="rId11" imgW="2870200" imgH="812800" progId="Equation.DSMT4">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6400" y="5041900"/>
                        <a:ext cx="2870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09634756"/>
              </p:ext>
            </p:extLst>
          </p:nvPr>
        </p:nvGraphicFramePr>
        <p:xfrm>
          <a:off x="596900" y="6273800"/>
          <a:ext cx="1397000" cy="381000"/>
        </p:xfrm>
        <a:graphic>
          <a:graphicData uri="http://schemas.openxmlformats.org/presentationml/2006/ole">
            <mc:AlternateContent xmlns:mc="http://schemas.openxmlformats.org/markup-compatibility/2006">
              <mc:Choice xmlns:v="urn:schemas-microsoft-com:vml" Requires="v">
                <p:oleObj spid="_x0000_s27666" name="Equation" r:id="rId13" imgW="1396800" imgH="380880" progId="Equation.DSMT4">
                  <p:embed/>
                </p:oleObj>
              </mc:Choice>
              <mc:Fallback>
                <p:oleObj name="Equation" r:id="rId13" imgW="1396800" imgH="380880" progId="Equation.DSMT4">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6900" y="6273800"/>
                        <a:ext cx="1397000" cy="381000"/>
                      </a:xfrm>
                      <a:prstGeom prst="rect">
                        <a:avLst/>
                      </a:prstGeom>
                      <a:noFill/>
                      <a:ln w="38100">
                        <a:solidFill>
                          <a:srgbClr val="A162D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590018184"/>
              </p:ext>
            </p:extLst>
          </p:nvPr>
        </p:nvGraphicFramePr>
        <p:xfrm>
          <a:off x="7080250" y="1435100"/>
          <a:ext cx="3213100" cy="812800"/>
        </p:xfrm>
        <a:graphic>
          <a:graphicData uri="http://schemas.openxmlformats.org/presentationml/2006/ole">
            <mc:AlternateContent xmlns:mc="http://schemas.openxmlformats.org/markup-compatibility/2006">
              <mc:Choice xmlns:v="urn:schemas-microsoft-com:vml" Requires="v">
                <p:oleObj spid="_x0000_s27667" name="Equation" r:id="rId15" imgW="3213000" imgH="812520" progId="Equation.DSMT4">
                  <p:embed/>
                </p:oleObj>
              </mc:Choice>
              <mc:Fallback>
                <p:oleObj name="Equation" r:id="rId15" imgW="3213000" imgH="812520" progId="Equation.DSMT4">
                  <p:embed/>
                  <p:pic>
                    <p:nvPicPr>
                      <p:cNvPr id="12" name="Object 11"/>
                      <p:cNvPicPr>
                        <a:picLocks noChangeAspect="1" noChangeArrowheads="1"/>
                      </p:cNvPicPr>
                      <p:nvPr/>
                    </p:nvPicPr>
                    <p:blipFill>
                      <a:blip r:embed="rId16"/>
                      <a:srcRect/>
                      <a:stretch>
                        <a:fillRect/>
                      </a:stretch>
                    </p:blipFill>
                    <p:spPr bwMode="auto">
                      <a:xfrm>
                        <a:off x="7080250" y="1435100"/>
                        <a:ext cx="32131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97258407"/>
              </p:ext>
            </p:extLst>
          </p:nvPr>
        </p:nvGraphicFramePr>
        <p:xfrm>
          <a:off x="6953250" y="2667000"/>
          <a:ext cx="3606800" cy="812800"/>
        </p:xfrm>
        <a:graphic>
          <a:graphicData uri="http://schemas.openxmlformats.org/presentationml/2006/ole">
            <mc:AlternateContent xmlns:mc="http://schemas.openxmlformats.org/markup-compatibility/2006">
              <mc:Choice xmlns:v="urn:schemas-microsoft-com:vml" Requires="v">
                <p:oleObj spid="_x0000_s27668" name="Equation" r:id="rId17" imgW="3606800" imgH="812800" progId="Equation.DSMT4">
                  <p:embed/>
                </p:oleObj>
              </mc:Choice>
              <mc:Fallback>
                <p:oleObj name="Equation" r:id="rId17" imgW="3606800" imgH="812800" progId="Equation.DSMT4">
                  <p:embed/>
                  <p:pic>
                    <p:nvPicPr>
                      <p:cNvPr id="13" name="Object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53250" y="2667000"/>
                        <a:ext cx="3606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89403373"/>
              </p:ext>
            </p:extLst>
          </p:nvPr>
        </p:nvGraphicFramePr>
        <p:xfrm>
          <a:off x="7353300" y="3879850"/>
          <a:ext cx="2921000" cy="812800"/>
        </p:xfrm>
        <a:graphic>
          <a:graphicData uri="http://schemas.openxmlformats.org/presentationml/2006/ole">
            <mc:AlternateContent xmlns:mc="http://schemas.openxmlformats.org/markup-compatibility/2006">
              <mc:Choice xmlns:v="urn:schemas-microsoft-com:vml" Requires="v">
                <p:oleObj spid="_x0000_s27669" name="Equation" r:id="rId19" imgW="2921000" imgH="812800" progId="Equation.DSMT4">
                  <p:embed/>
                </p:oleObj>
              </mc:Choice>
              <mc:Fallback>
                <p:oleObj name="Equation" r:id="rId19" imgW="2921000" imgH="812800" progId="Equation.DSMT4">
                  <p:embed/>
                  <p:pic>
                    <p:nvPicPr>
                      <p:cNvPr id="14" name="Object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53300" y="3879850"/>
                        <a:ext cx="2921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21467924"/>
              </p:ext>
            </p:extLst>
          </p:nvPr>
        </p:nvGraphicFramePr>
        <p:xfrm>
          <a:off x="7816850" y="5124450"/>
          <a:ext cx="1968500" cy="381000"/>
        </p:xfrm>
        <a:graphic>
          <a:graphicData uri="http://schemas.openxmlformats.org/presentationml/2006/ole">
            <mc:AlternateContent xmlns:mc="http://schemas.openxmlformats.org/markup-compatibility/2006">
              <mc:Choice xmlns:v="urn:schemas-microsoft-com:vml" Requires="v">
                <p:oleObj spid="_x0000_s27670" name="Equation" r:id="rId21" imgW="1968500" imgH="381000" progId="Equation.DSMT4">
                  <p:embed/>
                </p:oleObj>
              </mc:Choice>
              <mc:Fallback>
                <p:oleObj name="Equation" r:id="rId21" imgW="1968500" imgH="381000" progId="Equation.DSMT4">
                  <p:embed/>
                  <p:pic>
                    <p:nvPicPr>
                      <p:cNvPr id="17" name="Object 1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16850" y="5124450"/>
                        <a:ext cx="1968500" cy="381000"/>
                      </a:xfrm>
                      <a:prstGeom prst="rect">
                        <a:avLst/>
                      </a:prstGeom>
                      <a:noFill/>
                      <a:ln w="38100">
                        <a:solidFill>
                          <a:srgbClr val="A162D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oup 19"/>
          <p:cNvGrpSpPr/>
          <p:nvPr/>
        </p:nvGrpSpPr>
        <p:grpSpPr>
          <a:xfrm>
            <a:off x="5536214" y="5886272"/>
            <a:ext cx="6359951" cy="599843"/>
            <a:chOff x="5536214" y="6003235"/>
            <a:chExt cx="6359951" cy="599843"/>
          </a:xfrm>
        </p:grpSpPr>
        <p:graphicFrame>
          <p:nvGraphicFramePr>
            <p:cNvPr id="10" name="Object 9"/>
            <p:cNvGraphicFramePr>
              <a:graphicFrameLocks noChangeAspect="1"/>
            </p:cNvGraphicFramePr>
            <p:nvPr>
              <p:extLst>
                <p:ext uri="{D42A27DB-BD31-4B8C-83A1-F6EECF244321}">
                  <p14:modId xmlns:p14="http://schemas.microsoft.com/office/powerpoint/2010/main" val="1012398234"/>
                </p:ext>
              </p:extLst>
            </p:nvPr>
          </p:nvGraphicFramePr>
          <p:xfrm>
            <a:off x="8029575" y="6108188"/>
            <a:ext cx="1265238" cy="461963"/>
          </p:xfrm>
          <a:graphic>
            <a:graphicData uri="http://schemas.openxmlformats.org/presentationml/2006/ole">
              <mc:AlternateContent xmlns:mc="http://schemas.openxmlformats.org/markup-compatibility/2006">
                <mc:Choice xmlns:v="urn:schemas-microsoft-com:vml" Requires="v">
                  <p:oleObj spid="_x0000_s27671" name="Equation" r:id="rId23" imgW="1040948" imgH="380835" progId="Equation.DSMT4">
                    <p:embed/>
                  </p:oleObj>
                </mc:Choice>
                <mc:Fallback>
                  <p:oleObj name="Equation" r:id="rId23" imgW="1040948" imgH="380835" progId="Equation.DSMT4">
                    <p:embed/>
                    <p:pic>
                      <p:nvPicPr>
                        <p:cNvPr id="10" name="Object 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29575" y="6108188"/>
                          <a:ext cx="1265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A162D0"/>
                              </a:solidFill>
                              <a:miter lim="800000"/>
                              <a:headEnd/>
                              <a:tailEnd/>
                            </a14:hiddenLine>
                          </a:ext>
                        </a:extLst>
                      </p:spPr>
                    </p:pic>
                  </p:oleObj>
                </mc:Fallback>
              </mc:AlternateContent>
            </a:graphicData>
          </a:graphic>
        </p:graphicFrame>
        <p:sp>
          <p:nvSpPr>
            <p:cNvPr id="18" name="TextBox 17"/>
            <p:cNvSpPr txBox="1"/>
            <p:nvPr/>
          </p:nvSpPr>
          <p:spPr>
            <a:xfrm>
              <a:off x="9347069" y="6003235"/>
              <a:ext cx="2549096"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درون هوا</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5536214" y="6023111"/>
              <a:ext cx="2497800"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درون آب</a:t>
              </a:r>
              <a:endParaRPr lang="en-US" sz="2400" dirty="0">
                <a:latin typeface="Times New Roman" panose="02020603050405020304" pitchFamily="18" charset="0"/>
                <a:cs typeface="Times New Roman" panose="02020603050405020304" pitchFamily="18" charset="0"/>
              </a:endParaRPr>
            </a:p>
          </p:txBody>
        </p:sp>
      </p:grpSp>
      <p:sp>
        <p:nvSpPr>
          <p:cNvPr id="21" name="Slide Number Placeholder 20"/>
          <p:cNvSpPr>
            <a:spLocks noGrp="1"/>
          </p:cNvSpPr>
          <p:nvPr>
            <p:ph type="sldNum" sz="quarter" idx="12"/>
          </p:nvPr>
        </p:nvSpPr>
        <p:spPr/>
        <p:txBody>
          <a:bodyPr/>
          <a:lstStyle/>
          <a:p>
            <a:fld id="{8AC7B609-6235-4DF7-8376-3B4225D7EDEF}" type="slidenum">
              <a:rPr lang="en-US" smtClean="0"/>
              <a:pPr/>
              <a:t>39</a:t>
            </a:fld>
            <a:endParaRPr lang="en-US"/>
          </a:p>
        </p:txBody>
      </p:sp>
    </p:spTree>
    <p:extLst>
      <p:ext uri="{BB962C8B-B14F-4D97-AF65-F5344CB8AC3E}">
        <p14:creationId xmlns:p14="http://schemas.microsoft.com/office/powerpoint/2010/main" val="8684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b="20878"/>
          <a:stretch>
            <a:fillRect/>
          </a:stretch>
        </p:blipFill>
        <p:spPr bwMode="auto">
          <a:xfrm>
            <a:off x="252248" y="231075"/>
            <a:ext cx="11610952" cy="19200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8343" y="2634343"/>
            <a:ext cx="11625943"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نور از درون یک سری از محیطهای شفاف با ضخامت و ضریب شکست متفاوت عبور کند راه اپتیکی مسیر انتشار نور را می توان از رابطه زیر بدست آورد:</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74171" y="4517571"/>
            <a:ext cx="11713029"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ضریب شکست یک محیط در یک راستایی مانند راستای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x</a:t>
            </a:r>
            <a:r>
              <a:rPr lang="fa-IR" sz="2400" dirty="0">
                <a:latin typeface="Times New Roman" panose="02020603050405020304" pitchFamily="18" charset="0"/>
                <a:cs typeface="Times New Roman" panose="02020603050405020304" pitchFamily="18" charset="0"/>
              </a:rPr>
              <a:t>متغییر یعنی تابع مکان باشد راه اپتیکی بین دو نقطه در راستای مورد نظر را می توان از رابطه زیر بدست آورد که همان جمع پیوسته رابطه بالایی است:</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107965965"/>
              </p:ext>
            </p:extLst>
          </p:nvPr>
        </p:nvGraphicFramePr>
        <p:xfrm>
          <a:off x="1757363" y="3794125"/>
          <a:ext cx="4165600" cy="812800"/>
        </p:xfrm>
        <a:graphic>
          <a:graphicData uri="http://schemas.openxmlformats.org/presentationml/2006/ole">
            <mc:AlternateContent xmlns:mc="http://schemas.openxmlformats.org/markup-compatibility/2006">
              <mc:Choice xmlns:v="urn:schemas-microsoft-com:vml" Requires="v">
                <p:oleObj spid="_x0000_s3077" name="Equation" r:id="rId4" imgW="4165560" imgH="812520" progId="Equation.DSMT4">
                  <p:embed/>
                </p:oleObj>
              </mc:Choice>
              <mc:Fallback>
                <p:oleObj name="Equation" r:id="rId4" imgW="4165560" imgH="812520" progId="Equation.DSMT4">
                  <p:embed/>
                  <p:pic>
                    <p:nvPicPr>
                      <p:cNvPr id="2" name="Object 1"/>
                      <p:cNvPicPr>
                        <a:picLocks noChangeAspect="1" noChangeArrowheads="1"/>
                      </p:cNvPicPr>
                      <p:nvPr/>
                    </p:nvPicPr>
                    <p:blipFill>
                      <a:blip r:embed="rId5"/>
                      <a:srcRect/>
                      <a:stretch>
                        <a:fillRect/>
                      </a:stretch>
                    </p:blipFill>
                    <p:spPr bwMode="auto">
                      <a:xfrm>
                        <a:off x="1757363" y="3794125"/>
                        <a:ext cx="41656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863801250"/>
              </p:ext>
            </p:extLst>
          </p:nvPr>
        </p:nvGraphicFramePr>
        <p:xfrm>
          <a:off x="5753100" y="3257550"/>
          <a:ext cx="177800" cy="292100"/>
        </p:xfrm>
        <a:graphic>
          <a:graphicData uri="http://schemas.openxmlformats.org/presentationml/2006/ole">
            <mc:AlternateContent xmlns:mc="http://schemas.openxmlformats.org/markup-compatibility/2006">
              <mc:Choice xmlns:v="urn:schemas-microsoft-com:vml" Requires="v">
                <p:oleObj spid="_x0000_s3078" name="Equation" r:id="rId6" imgW="177480" imgH="291960" progId="Equation.DSMT4">
                  <p:embed/>
                </p:oleObj>
              </mc:Choice>
              <mc:Fallback>
                <p:oleObj name="Equation" r:id="rId6" imgW="177480" imgH="291960" progId="Equation.DSMT4">
                  <p:embed/>
                  <p:pic>
                    <p:nvPicPr>
                      <p:cNvPr id="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3100" y="3257550"/>
                        <a:ext cx="1778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16915407"/>
              </p:ext>
            </p:extLst>
          </p:nvPr>
        </p:nvGraphicFramePr>
        <p:xfrm>
          <a:off x="2952750" y="5918200"/>
          <a:ext cx="1765300" cy="647700"/>
        </p:xfrm>
        <a:graphic>
          <a:graphicData uri="http://schemas.openxmlformats.org/presentationml/2006/ole">
            <mc:AlternateContent xmlns:mc="http://schemas.openxmlformats.org/markup-compatibility/2006">
              <mc:Choice xmlns:v="urn:schemas-microsoft-com:vml" Requires="v">
                <p:oleObj spid="_x0000_s3079" name="Equation" r:id="rId8" imgW="1765080" imgH="647640" progId="Equation.DSMT4">
                  <p:embed/>
                </p:oleObj>
              </mc:Choice>
              <mc:Fallback>
                <p:oleObj name="Equation" r:id="rId8" imgW="1765080" imgH="647640" progId="Equation.DSMT4">
                  <p:embed/>
                  <p:pic>
                    <p:nvPicPr>
                      <p:cNvPr id="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2750" y="5918200"/>
                        <a:ext cx="17653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83397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2262" name="Object 6"/>
          <p:cNvGraphicFramePr>
            <a:graphicFrameLocks noChangeAspect="1"/>
          </p:cNvGraphicFramePr>
          <p:nvPr>
            <p:extLst>
              <p:ext uri="{D42A27DB-BD31-4B8C-83A1-F6EECF244321}">
                <p14:modId xmlns:p14="http://schemas.microsoft.com/office/powerpoint/2010/main" val="1831578126"/>
              </p:ext>
            </p:extLst>
          </p:nvPr>
        </p:nvGraphicFramePr>
        <p:xfrm>
          <a:off x="555625" y="4032250"/>
          <a:ext cx="2971800" cy="533400"/>
        </p:xfrm>
        <a:graphic>
          <a:graphicData uri="http://schemas.openxmlformats.org/presentationml/2006/ole">
            <mc:AlternateContent xmlns:mc="http://schemas.openxmlformats.org/markup-compatibility/2006">
              <mc:Choice xmlns:v="urn:schemas-microsoft-com:vml" Requires="v">
                <p:oleObj spid="_x0000_s28678" name="Equation" r:id="rId3" imgW="2971800" imgH="533160" progId="Equation.DSMT4">
                  <p:embed/>
                </p:oleObj>
              </mc:Choice>
              <mc:Fallback>
                <p:oleObj name="Equation" r:id="rId3" imgW="2971800" imgH="533160" progId="Equation.DSMT4">
                  <p:embed/>
                  <p:pic>
                    <p:nvPicPr>
                      <p:cNvPr id="992262" name="Object 6"/>
                      <p:cNvPicPr>
                        <a:picLocks noChangeAspect="1" noChangeArrowheads="1"/>
                      </p:cNvPicPr>
                      <p:nvPr/>
                    </p:nvPicPr>
                    <p:blipFill>
                      <a:blip r:embed="rId4"/>
                      <a:srcRect/>
                      <a:stretch>
                        <a:fillRect/>
                      </a:stretch>
                    </p:blipFill>
                    <p:spPr bwMode="auto">
                      <a:xfrm>
                        <a:off x="555625" y="4032250"/>
                        <a:ext cx="2971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2264" name="Object 8"/>
          <p:cNvGraphicFramePr>
            <a:graphicFrameLocks noChangeAspect="1"/>
          </p:cNvGraphicFramePr>
          <p:nvPr/>
        </p:nvGraphicFramePr>
        <p:xfrm>
          <a:off x="514350" y="4852988"/>
          <a:ext cx="3251200" cy="381000"/>
        </p:xfrm>
        <a:graphic>
          <a:graphicData uri="http://schemas.openxmlformats.org/presentationml/2006/ole">
            <mc:AlternateContent xmlns:mc="http://schemas.openxmlformats.org/markup-compatibility/2006">
              <mc:Choice xmlns:v="urn:schemas-microsoft-com:vml" Requires="v">
                <p:oleObj spid="_x0000_s28679" name="Equation" r:id="rId5" imgW="3251200" imgH="381000" progId="Equation.DSMT4">
                  <p:embed/>
                </p:oleObj>
              </mc:Choice>
              <mc:Fallback>
                <p:oleObj name="Equation" r:id="rId5" imgW="3251200" imgH="381000" progId="Equation.DSMT4">
                  <p:embed/>
                  <p:pic>
                    <p:nvPicPr>
                      <p:cNvPr id="992264"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4852988"/>
                        <a:ext cx="3251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2265" name="Object 9"/>
          <p:cNvGraphicFramePr>
            <a:graphicFrameLocks noChangeAspect="1"/>
          </p:cNvGraphicFramePr>
          <p:nvPr/>
        </p:nvGraphicFramePr>
        <p:xfrm>
          <a:off x="417513" y="5703888"/>
          <a:ext cx="4508500" cy="381000"/>
        </p:xfrm>
        <a:graphic>
          <a:graphicData uri="http://schemas.openxmlformats.org/presentationml/2006/ole">
            <mc:AlternateContent xmlns:mc="http://schemas.openxmlformats.org/markup-compatibility/2006">
              <mc:Choice xmlns:v="urn:schemas-microsoft-com:vml" Requires="v">
                <p:oleObj spid="_x0000_s28680" name="Equation" r:id="rId7" imgW="4508500" imgH="381000" progId="Equation.DSMT4">
                  <p:embed/>
                </p:oleObj>
              </mc:Choice>
              <mc:Fallback>
                <p:oleObj name="Equation" r:id="rId7" imgW="4508500" imgH="381000" progId="Equation.DSMT4">
                  <p:embed/>
                  <p:pic>
                    <p:nvPicPr>
                      <p:cNvPr id="992265"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513" y="5703888"/>
                        <a:ext cx="45085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2267" name="Object 11"/>
          <p:cNvGraphicFramePr>
            <a:graphicFrameLocks noChangeAspect="1"/>
          </p:cNvGraphicFramePr>
          <p:nvPr/>
        </p:nvGraphicFramePr>
        <p:xfrm>
          <a:off x="8178800" y="4991100"/>
          <a:ext cx="1041400" cy="381000"/>
        </p:xfrm>
        <a:graphic>
          <a:graphicData uri="http://schemas.openxmlformats.org/presentationml/2006/ole">
            <mc:AlternateContent xmlns:mc="http://schemas.openxmlformats.org/markup-compatibility/2006">
              <mc:Choice xmlns:v="urn:schemas-microsoft-com:vml" Requires="v">
                <p:oleObj spid="_x0000_s28681" name="Equation" r:id="rId9" imgW="1040948" imgH="380835" progId="Equation.DSMT4">
                  <p:embed/>
                </p:oleObj>
              </mc:Choice>
              <mc:Fallback>
                <p:oleObj name="Equation" r:id="rId9" imgW="1040948" imgH="380835" progId="Equation.DSMT4">
                  <p:embed/>
                  <p:pic>
                    <p:nvPicPr>
                      <p:cNvPr id="992267"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8800" y="4991100"/>
                        <a:ext cx="1041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 name="TextBox 59"/>
          <p:cNvSpPr txBox="1"/>
          <p:nvPr/>
        </p:nvSpPr>
        <p:spPr>
          <a:xfrm>
            <a:off x="5869167" y="3997854"/>
            <a:ext cx="590107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كانون اوليه درون هوا و كانون ثانويه درون آب قرار دارد.</a:t>
            </a:r>
            <a:endParaRPr lang="en-US" sz="2400" dirty="0">
              <a:latin typeface="Times New Roman" panose="02020603050405020304" pitchFamily="18" charset="0"/>
              <a:cs typeface="Times New Roman" panose="02020603050405020304" pitchFamily="18" charset="0"/>
            </a:endParaRPr>
          </a:p>
        </p:txBody>
      </p:sp>
      <p:sp>
        <p:nvSpPr>
          <p:cNvPr id="38" name="Slide Number Placeholder 37"/>
          <p:cNvSpPr>
            <a:spLocks noGrp="1"/>
          </p:cNvSpPr>
          <p:nvPr>
            <p:ph type="sldNum" sz="quarter" idx="12"/>
          </p:nvPr>
        </p:nvSpPr>
        <p:spPr/>
        <p:txBody>
          <a:bodyPr/>
          <a:lstStyle/>
          <a:p>
            <a:fld id="{8AC7B609-6235-4DF7-8376-3B4225D7EDEF}" type="slidenum">
              <a:rPr lang="en-US" smtClean="0"/>
              <a:pPr/>
              <a:t>40</a:t>
            </a:fld>
            <a:endParaRPr lang="en-US"/>
          </a:p>
        </p:txBody>
      </p:sp>
      <p:pic>
        <p:nvPicPr>
          <p:cNvPr id="6" name="Picture 5"/>
          <p:cNvPicPr>
            <a:picLocks noChangeAspect="1"/>
          </p:cNvPicPr>
          <p:nvPr/>
        </p:nvPicPr>
        <p:blipFill>
          <a:blip r:embed="rId11"/>
          <a:stretch>
            <a:fillRect/>
          </a:stretch>
        </p:blipFill>
        <p:spPr>
          <a:xfrm>
            <a:off x="223671" y="140254"/>
            <a:ext cx="11887200" cy="356800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008815" y="3215090"/>
            <a:ext cx="9652835" cy="861774"/>
            <a:chOff x="116114" y="4202356"/>
            <a:chExt cx="9652835" cy="861774"/>
          </a:xfrm>
        </p:grpSpPr>
        <p:graphicFrame>
          <p:nvGraphicFramePr>
            <p:cNvPr id="15" name="Object 14"/>
            <p:cNvGraphicFramePr>
              <a:graphicFrameLocks noChangeAspect="1"/>
            </p:cNvGraphicFramePr>
            <p:nvPr>
              <p:extLst>
                <p:ext uri="{D42A27DB-BD31-4B8C-83A1-F6EECF244321}">
                  <p14:modId xmlns:p14="http://schemas.microsoft.com/office/powerpoint/2010/main" val="2542898246"/>
                </p:ext>
              </p:extLst>
            </p:nvPr>
          </p:nvGraphicFramePr>
          <p:xfrm>
            <a:off x="6111349" y="4428966"/>
            <a:ext cx="3657600" cy="381000"/>
          </p:xfrm>
          <a:graphic>
            <a:graphicData uri="http://schemas.openxmlformats.org/presentationml/2006/ole">
              <mc:AlternateContent xmlns:mc="http://schemas.openxmlformats.org/markup-compatibility/2006">
                <mc:Choice xmlns:v="urn:schemas-microsoft-com:vml" Requires="v">
                  <p:oleObj spid="_x0000_s29705" name="Equation" r:id="rId3" imgW="3657600" imgH="380880" progId="Equation.DSMT4">
                    <p:embed/>
                  </p:oleObj>
                </mc:Choice>
                <mc:Fallback>
                  <p:oleObj name="Equation" r:id="rId3" imgW="3657600" imgH="380880" progId="Equation.DSMT4">
                    <p:embed/>
                    <p:pic>
                      <p:nvPicPr>
                        <p:cNvPr id="15" name="Object 14"/>
                        <p:cNvPicPr>
                          <a:picLocks noChangeAspect="1" noChangeArrowheads="1"/>
                        </p:cNvPicPr>
                        <p:nvPr/>
                      </p:nvPicPr>
                      <p:blipFill>
                        <a:blip r:embed="rId4"/>
                        <a:srcRect/>
                        <a:stretch>
                          <a:fillRect/>
                        </a:stretch>
                      </p:blipFill>
                      <p:spPr bwMode="auto">
                        <a:xfrm>
                          <a:off x="6111349" y="4428966"/>
                          <a:ext cx="36576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p:nvPr/>
          </p:nvSpPr>
          <p:spPr>
            <a:xfrm>
              <a:off x="116114" y="4202356"/>
              <a:ext cx="5543936" cy="861774"/>
            </a:xfrm>
            <a:prstGeom prst="rect">
              <a:avLst/>
            </a:prstGeom>
          </p:spPr>
          <p:txBody>
            <a:bodyPr wrap="square">
              <a:spAutoFit/>
            </a:bodyPr>
            <a:lstStyle/>
            <a:p>
              <a:pPr algn="r"/>
              <a:r>
                <a:rPr lang="fa-IR" sz="2400" dirty="0"/>
                <a:t>برای یک عدسی </a:t>
              </a:r>
              <a:r>
                <a:rPr lang="fa-IR" sz="2600" dirty="0">
                  <a:solidFill>
                    <a:srgbClr val="FF0000"/>
                  </a:solidFill>
                </a:rPr>
                <a:t>شیشه</a:t>
              </a:r>
              <a:r>
                <a:rPr lang="fa-IR" sz="2400" dirty="0"/>
                <a:t> ای دوکوژ که خمیدگی دو طرف آن یکسان بوده و در هوا قرار داشته باشد</a:t>
              </a:r>
              <a:endParaRPr lang="en-US" sz="2400" dirty="0"/>
            </a:p>
          </p:txBody>
        </p:sp>
      </p:grpSp>
      <p:grpSp>
        <p:nvGrpSpPr>
          <p:cNvPr id="4" name="Group 18"/>
          <p:cNvGrpSpPr/>
          <p:nvPr/>
        </p:nvGrpSpPr>
        <p:grpSpPr>
          <a:xfrm>
            <a:off x="1770742" y="5856309"/>
            <a:ext cx="8592458" cy="861774"/>
            <a:chOff x="1258077" y="4329945"/>
            <a:chExt cx="8592458" cy="861774"/>
          </a:xfrm>
        </p:grpSpPr>
        <p:graphicFrame>
          <p:nvGraphicFramePr>
            <p:cNvPr id="20" name="Object 19"/>
            <p:cNvGraphicFramePr>
              <a:graphicFrameLocks noChangeAspect="1"/>
            </p:cNvGraphicFramePr>
            <p:nvPr>
              <p:extLst>
                <p:ext uri="{D42A27DB-BD31-4B8C-83A1-F6EECF244321}">
                  <p14:modId xmlns:p14="http://schemas.microsoft.com/office/powerpoint/2010/main" val="3314810854"/>
                </p:ext>
              </p:extLst>
            </p:nvPr>
          </p:nvGraphicFramePr>
          <p:xfrm>
            <a:off x="6027835" y="4429936"/>
            <a:ext cx="3822700" cy="381000"/>
          </p:xfrm>
          <a:graphic>
            <a:graphicData uri="http://schemas.openxmlformats.org/presentationml/2006/ole">
              <mc:AlternateContent xmlns:mc="http://schemas.openxmlformats.org/markup-compatibility/2006">
                <mc:Choice xmlns:v="urn:schemas-microsoft-com:vml" Requires="v">
                  <p:oleObj spid="_x0000_s29706" name="Equation" r:id="rId5" imgW="3822480" imgH="380880" progId="Equation.DSMT4">
                    <p:embed/>
                  </p:oleObj>
                </mc:Choice>
                <mc:Fallback>
                  <p:oleObj name="Equation" r:id="rId5" imgW="3822480" imgH="380880" progId="Equation.DSMT4">
                    <p:embed/>
                    <p:pic>
                      <p:nvPicPr>
                        <p:cNvPr id="20" name="Object 19"/>
                        <p:cNvPicPr>
                          <a:picLocks noChangeAspect="1" noChangeArrowheads="1"/>
                        </p:cNvPicPr>
                        <p:nvPr/>
                      </p:nvPicPr>
                      <p:blipFill>
                        <a:blip r:embed="rId6"/>
                        <a:srcRect/>
                        <a:stretch>
                          <a:fillRect/>
                        </a:stretch>
                      </p:blipFill>
                      <p:spPr bwMode="auto">
                        <a:xfrm>
                          <a:off x="6027835" y="4429936"/>
                          <a:ext cx="38227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0"/>
            <p:cNvSpPr/>
            <p:nvPr/>
          </p:nvSpPr>
          <p:spPr>
            <a:xfrm>
              <a:off x="1258077" y="4329945"/>
              <a:ext cx="4152777" cy="861774"/>
            </a:xfrm>
            <a:prstGeom prst="rect">
              <a:avLst/>
            </a:prstGeom>
          </p:spPr>
          <p:txBody>
            <a:bodyPr wrap="square">
              <a:spAutoFit/>
            </a:bodyPr>
            <a:lstStyle/>
            <a:p>
              <a:pPr algn="r"/>
              <a:r>
                <a:rPr lang="fa-IR" sz="2400" dirty="0"/>
                <a:t>برای یک عدسی </a:t>
              </a:r>
              <a:r>
                <a:rPr lang="fa-IR" sz="2600" dirty="0">
                  <a:solidFill>
                    <a:srgbClr val="FF0000"/>
                  </a:solidFill>
                </a:rPr>
                <a:t>شیشه</a:t>
              </a:r>
              <a:r>
                <a:rPr lang="fa-IR" sz="2400" dirty="0"/>
                <a:t> ای تخت - کوژ که در هوا قرار داشته باشد</a:t>
              </a:r>
              <a:endParaRPr lang="en-US" sz="2400" dirty="0"/>
            </a:p>
          </p:txBody>
        </p:sp>
      </p:grpSp>
      <p:grpSp>
        <p:nvGrpSpPr>
          <p:cNvPr id="5" name="Group 16"/>
          <p:cNvGrpSpPr/>
          <p:nvPr/>
        </p:nvGrpSpPr>
        <p:grpSpPr>
          <a:xfrm>
            <a:off x="742950" y="349250"/>
            <a:ext cx="5658054" cy="889000"/>
            <a:chOff x="1250746" y="3670597"/>
            <a:chExt cx="5658054" cy="889000"/>
          </a:xfrm>
        </p:grpSpPr>
        <p:sp>
          <p:nvSpPr>
            <p:cNvPr id="22" name="TextBox 21"/>
            <p:cNvSpPr txBox="1"/>
            <p:nvPr/>
          </p:nvSpPr>
          <p:spPr>
            <a:xfrm>
              <a:off x="4629830" y="3878237"/>
              <a:ext cx="2278970" cy="461665"/>
            </a:xfrm>
            <a:prstGeom prst="rect">
              <a:avLst/>
            </a:prstGeom>
            <a:noFill/>
          </p:spPr>
          <p:txBody>
            <a:bodyPr wrap="square" rtlCol="0">
              <a:spAutoFit/>
            </a:bodyPr>
            <a:lstStyle/>
            <a:p>
              <a:r>
                <a:rPr lang="fa-IR" sz="2400" b="1" dirty="0">
                  <a:solidFill>
                    <a:srgbClr val="FF0000"/>
                  </a:solidFill>
                </a:rPr>
                <a:t>فرمول عدسی سازان</a:t>
              </a:r>
              <a:endParaRPr lang="en-US" sz="2400" b="1" dirty="0">
                <a:solidFill>
                  <a:srgbClr val="FF0000"/>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735498589"/>
                </p:ext>
              </p:extLst>
            </p:nvPr>
          </p:nvGraphicFramePr>
          <p:xfrm>
            <a:off x="1250746" y="3670597"/>
            <a:ext cx="2844800" cy="889000"/>
          </p:xfrm>
          <a:graphic>
            <a:graphicData uri="http://schemas.openxmlformats.org/presentationml/2006/ole">
              <mc:AlternateContent xmlns:mc="http://schemas.openxmlformats.org/markup-compatibility/2006">
                <mc:Choice xmlns:v="urn:schemas-microsoft-com:vml" Requires="v">
                  <p:oleObj spid="_x0000_s29707" name="Equation" r:id="rId7" imgW="2844720" imgH="888840" progId="Equation.DSMT4">
                    <p:embed/>
                  </p:oleObj>
                </mc:Choice>
                <mc:Fallback>
                  <p:oleObj name="Equation" r:id="rId7" imgW="2844720" imgH="888840" progId="Equation.DSMT4">
                    <p:embed/>
                    <p:pic>
                      <p:nvPicPr>
                        <p:cNvPr id="23" name="Object 22"/>
                        <p:cNvPicPr>
                          <a:picLocks noChangeAspect="1" noChangeArrowheads="1"/>
                        </p:cNvPicPr>
                        <p:nvPr/>
                      </p:nvPicPr>
                      <p:blipFill>
                        <a:blip r:embed="rId8"/>
                        <a:srcRect/>
                        <a:stretch>
                          <a:fillRect/>
                        </a:stretch>
                      </p:blipFill>
                      <p:spPr bwMode="auto">
                        <a:xfrm>
                          <a:off x="1250746" y="3670597"/>
                          <a:ext cx="2844800" cy="889000"/>
                        </a:xfrm>
                        <a:prstGeom prst="rect">
                          <a:avLst/>
                        </a:prstGeom>
                        <a:solidFill>
                          <a:srgbClr val="A0C1D5"/>
                        </a:solidFill>
                        <a:ln w="38100">
                          <a:solidFill>
                            <a:srgbClr val="FF0000"/>
                          </a:solidFill>
                          <a:miter lim="800000"/>
                          <a:headEnd/>
                          <a:tailEnd/>
                        </a:ln>
                      </p:spPr>
                    </p:pic>
                  </p:oleObj>
                </mc:Fallback>
              </mc:AlternateContent>
            </a:graphicData>
          </a:graphic>
        </p:graphicFrame>
      </p:grpSp>
      <p:grpSp>
        <p:nvGrpSpPr>
          <p:cNvPr id="6" name="Group 31"/>
          <p:cNvGrpSpPr/>
          <p:nvPr/>
        </p:nvGrpSpPr>
        <p:grpSpPr>
          <a:xfrm>
            <a:off x="504910" y="1930400"/>
            <a:ext cx="11244179" cy="868679"/>
            <a:chOff x="504910" y="1930400"/>
            <a:chExt cx="11244179" cy="868679"/>
          </a:xfrm>
        </p:grpSpPr>
        <p:grpSp>
          <p:nvGrpSpPr>
            <p:cNvPr id="7" name="Group 7"/>
            <p:cNvGrpSpPr/>
            <p:nvPr/>
          </p:nvGrpSpPr>
          <p:grpSpPr>
            <a:xfrm>
              <a:off x="8970382" y="1930400"/>
              <a:ext cx="2778707" cy="800100"/>
              <a:chOff x="4836696" y="2508793"/>
              <a:chExt cx="3074114" cy="800100"/>
            </a:xfrm>
          </p:grpSpPr>
          <p:sp>
            <p:nvSpPr>
              <p:cNvPr id="9" name="Rectangle 8"/>
              <p:cNvSpPr/>
              <p:nvPr/>
            </p:nvSpPr>
            <p:spPr>
              <a:xfrm>
                <a:off x="4836696" y="2677091"/>
                <a:ext cx="1152469" cy="461665"/>
              </a:xfrm>
              <a:prstGeom prst="rect">
                <a:avLst/>
              </a:prstGeom>
            </p:spPr>
            <p:txBody>
              <a:bodyPr wrap="square">
                <a:spAutoFit/>
              </a:bodyPr>
              <a:lstStyle/>
              <a:p>
                <a:pPr algn="r"/>
                <a:r>
                  <a:rPr lang="fa-IR" sz="2400" dirty="0"/>
                  <a:t>: در هوا</a:t>
                </a:r>
                <a:r>
                  <a:rPr lang="en-US" sz="2400" dirty="0"/>
                  <a:t> </a:t>
                </a:r>
              </a:p>
            </p:txBody>
          </p:sp>
          <p:graphicFrame>
            <p:nvGraphicFramePr>
              <p:cNvPr id="3" name="Object 2"/>
              <p:cNvGraphicFramePr>
                <a:graphicFrameLocks noChangeAspect="1"/>
              </p:cNvGraphicFramePr>
              <p:nvPr>
                <p:extLst>
                  <p:ext uri="{D42A27DB-BD31-4B8C-83A1-F6EECF244321}">
                    <p14:modId xmlns:p14="http://schemas.microsoft.com/office/powerpoint/2010/main" val="3373365112"/>
                  </p:ext>
                </p:extLst>
              </p:nvPr>
            </p:nvGraphicFramePr>
            <p:xfrm>
              <a:off x="6208985" y="2508793"/>
              <a:ext cx="1701825" cy="800100"/>
            </p:xfrm>
            <a:graphic>
              <a:graphicData uri="http://schemas.openxmlformats.org/presentationml/2006/ole">
                <mc:AlternateContent xmlns:mc="http://schemas.openxmlformats.org/markup-compatibility/2006">
                  <mc:Choice xmlns:v="urn:schemas-microsoft-com:vml" Requires="v">
                    <p:oleObj spid="_x0000_s29708" name="Equation" r:id="rId9" imgW="1701720" imgH="799920" progId="Equation.DSMT4">
                      <p:embed/>
                    </p:oleObj>
                  </mc:Choice>
                  <mc:Fallback>
                    <p:oleObj name="Equation" r:id="rId9" imgW="1701720" imgH="799920" progId="Equation.DSMT4">
                      <p:embed/>
                      <p:pic>
                        <p:nvPicPr>
                          <p:cNvPr id="3" name="Object 2"/>
                          <p:cNvPicPr>
                            <a:picLocks noChangeAspect="1" noChangeArrowheads="1"/>
                          </p:cNvPicPr>
                          <p:nvPr/>
                        </p:nvPicPr>
                        <p:blipFill>
                          <a:blip r:embed="rId10"/>
                          <a:srcRect/>
                          <a:stretch>
                            <a:fillRect/>
                          </a:stretch>
                        </p:blipFill>
                        <p:spPr bwMode="auto">
                          <a:xfrm>
                            <a:off x="6208985" y="2508793"/>
                            <a:ext cx="1701825"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25"/>
            <p:cNvGrpSpPr/>
            <p:nvPr/>
          </p:nvGrpSpPr>
          <p:grpSpPr>
            <a:xfrm>
              <a:off x="504910" y="1962150"/>
              <a:ext cx="7305590" cy="836929"/>
              <a:chOff x="3523785" y="1042527"/>
              <a:chExt cx="7305590" cy="836929"/>
            </a:xfrm>
          </p:grpSpPr>
          <p:graphicFrame>
            <p:nvGraphicFramePr>
              <p:cNvPr id="24" name="Object 23"/>
              <p:cNvGraphicFramePr>
                <a:graphicFrameLocks noChangeAspect="1"/>
              </p:cNvGraphicFramePr>
              <p:nvPr>
                <p:extLst>
                  <p:ext uri="{D42A27DB-BD31-4B8C-83A1-F6EECF244321}">
                    <p14:modId xmlns:p14="http://schemas.microsoft.com/office/powerpoint/2010/main" val="4251201121"/>
                  </p:ext>
                </p:extLst>
              </p:nvPr>
            </p:nvGraphicFramePr>
            <p:xfrm>
              <a:off x="7552775" y="1042527"/>
              <a:ext cx="3276600" cy="800100"/>
            </p:xfrm>
            <a:graphic>
              <a:graphicData uri="http://schemas.openxmlformats.org/presentationml/2006/ole">
                <mc:AlternateContent xmlns:mc="http://schemas.openxmlformats.org/markup-compatibility/2006">
                  <mc:Choice xmlns:v="urn:schemas-microsoft-com:vml" Requires="v">
                    <p:oleObj spid="_x0000_s29709" name="Equation" r:id="rId11" imgW="3276360" imgH="799920" progId="Equation.DSMT4">
                      <p:embed/>
                    </p:oleObj>
                  </mc:Choice>
                  <mc:Fallback>
                    <p:oleObj name="Equation" r:id="rId11" imgW="3276360" imgH="799920" progId="Equation.DSMT4">
                      <p:embed/>
                      <p:pic>
                        <p:nvPicPr>
                          <p:cNvPr id="24" name="Object 23"/>
                          <p:cNvPicPr>
                            <a:picLocks noChangeAspect="1" noChangeArrowheads="1"/>
                          </p:cNvPicPr>
                          <p:nvPr/>
                        </p:nvPicPr>
                        <p:blipFill>
                          <a:blip r:embed="rId12"/>
                          <a:srcRect/>
                          <a:stretch>
                            <a:fillRect/>
                          </a:stretch>
                        </p:blipFill>
                        <p:spPr bwMode="auto">
                          <a:xfrm>
                            <a:off x="7552775" y="1042527"/>
                            <a:ext cx="32766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4"/>
              <p:cNvSpPr/>
              <p:nvPr/>
            </p:nvSpPr>
            <p:spPr>
              <a:xfrm>
                <a:off x="3523785" y="1048459"/>
                <a:ext cx="3455596" cy="830997"/>
              </a:xfrm>
              <a:prstGeom prst="rect">
                <a:avLst/>
              </a:prstGeom>
            </p:spPr>
            <p:txBody>
              <a:bodyPr wrap="square">
                <a:spAutoFit/>
              </a:bodyPr>
              <a:lstStyle/>
              <a:p>
                <a:pPr algn="r"/>
                <a:r>
                  <a:rPr lang="fa-IR" sz="2400" dirty="0"/>
                  <a:t>برای یک عدسی دوکوژ که شعاع خمیدگی دو طرف آن یکسان باشد</a:t>
                </a:r>
                <a:endParaRPr lang="en-US" sz="2400" dirty="0"/>
              </a:p>
            </p:txBody>
          </p:sp>
        </p:grpSp>
      </p:grpSp>
      <p:grpSp>
        <p:nvGrpSpPr>
          <p:cNvPr id="10" name="Group 30"/>
          <p:cNvGrpSpPr/>
          <p:nvPr/>
        </p:nvGrpSpPr>
        <p:grpSpPr>
          <a:xfrm>
            <a:off x="298495" y="4362450"/>
            <a:ext cx="11201355" cy="927100"/>
            <a:chOff x="321644" y="3806849"/>
            <a:chExt cx="11201355" cy="927100"/>
          </a:xfrm>
        </p:grpSpPr>
        <p:grpSp>
          <p:nvGrpSpPr>
            <p:cNvPr id="12" name="Group 12"/>
            <p:cNvGrpSpPr/>
            <p:nvPr/>
          </p:nvGrpSpPr>
          <p:grpSpPr>
            <a:xfrm>
              <a:off x="8750471" y="3806849"/>
              <a:ext cx="2772528" cy="800100"/>
              <a:chOff x="5381281" y="2448087"/>
              <a:chExt cx="2772528" cy="800100"/>
            </a:xfrm>
          </p:grpSpPr>
          <p:sp>
            <p:nvSpPr>
              <p:cNvPr id="14" name="Rectangle 13"/>
              <p:cNvSpPr/>
              <p:nvPr/>
            </p:nvSpPr>
            <p:spPr>
              <a:xfrm>
                <a:off x="5381281" y="2677091"/>
                <a:ext cx="1029756" cy="461665"/>
              </a:xfrm>
              <a:prstGeom prst="rect">
                <a:avLst/>
              </a:prstGeom>
            </p:spPr>
            <p:txBody>
              <a:bodyPr wrap="square">
                <a:spAutoFit/>
              </a:bodyPr>
              <a:lstStyle/>
              <a:p>
                <a:pPr algn="r"/>
                <a:r>
                  <a:rPr lang="fa-IR" sz="2400" dirty="0"/>
                  <a:t>: در هوا</a:t>
                </a:r>
                <a:endParaRPr lang="en-US" sz="2400" dirty="0"/>
              </a:p>
            </p:txBody>
          </p:sp>
          <p:graphicFrame>
            <p:nvGraphicFramePr>
              <p:cNvPr id="18" name="Object 17"/>
              <p:cNvGraphicFramePr>
                <a:graphicFrameLocks noChangeAspect="1"/>
              </p:cNvGraphicFramePr>
              <p:nvPr>
                <p:extLst>
                  <p:ext uri="{D42A27DB-BD31-4B8C-83A1-F6EECF244321}">
                    <p14:modId xmlns:p14="http://schemas.microsoft.com/office/powerpoint/2010/main" val="1655508007"/>
                  </p:ext>
                </p:extLst>
              </p:nvPr>
            </p:nvGraphicFramePr>
            <p:xfrm>
              <a:off x="6642509" y="2448087"/>
              <a:ext cx="1511300" cy="800100"/>
            </p:xfrm>
            <a:graphic>
              <a:graphicData uri="http://schemas.openxmlformats.org/presentationml/2006/ole">
                <mc:AlternateContent xmlns:mc="http://schemas.openxmlformats.org/markup-compatibility/2006">
                  <mc:Choice xmlns:v="urn:schemas-microsoft-com:vml" Requires="v">
                    <p:oleObj spid="_x0000_s29710" name="Equation" r:id="rId13" imgW="1511280" imgH="799920" progId="Equation.DSMT4">
                      <p:embed/>
                    </p:oleObj>
                  </mc:Choice>
                  <mc:Fallback>
                    <p:oleObj name="Equation" r:id="rId13" imgW="1511280" imgH="799920" progId="Equation.DSMT4">
                      <p:embed/>
                      <p:pic>
                        <p:nvPicPr>
                          <p:cNvPr id="18" name="Object 17"/>
                          <p:cNvPicPr>
                            <a:picLocks noChangeAspect="1" noChangeArrowheads="1"/>
                          </p:cNvPicPr>
                          <p:nvPr/>
                        </p:nvPicPr>
                        <p:blipFill>
                          <a:blip r:embed="rId14"/>
                          <a:srcRect/>
                          <a:stretch>
                            <a:fillRect/>
                          </a:stretch>
                        </p:blipFill>
                        <p:spPr bwMode="auto">
                          <a:xfrm>
                            <a:off x="6642509" y="2448087"/>
                            <a:ext cx="15113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3" name="Group 27"/>
            <p:cNvGrpSpPr/>
            <p:nvPr/>
          </p:nvGrpSpPr>
          <p:grpSpPr>
            <a:xfrm>
              <a:off x="321644" y="3933849"/>
              <a:ext cx="7270705" cy="800100"/>
              <a:chOff x="3465911" y="1044552"/>
              <a:chExt cx="7270705" cy="800100"/>
            </a:xfrm>
          </p:grpSpPr>
          <p:graphicFrame>
            <p:nvGraphicFramePr>
              <p:cNvPr id="29" name="Object 28"/>
              <p:cNvGraphicFramePr>
                <a:graphicFrameLocks noChangeAspect="1"/>
              </p:cNvGraphicFramePr>
              <p:nvPr>
                <p:extLst>
                  <p:ext uri="{D42A27DB-BD31-4B8C-83A1-F6EECF244321}">
                    <p14:modId xmlns:p14="http://schemas.microsoft.com/office/powerpoint/2010/main" val="882347688"/>
                  </p:ext>
                </p:extLst>
              </p:nvPr>
            </p:nvGraphicFramePr>
            <p:xfrm>
              <a:off x="7650516" y="1044552"/>
              <a:ext cx="3086100" cy="800100"/>
            </p:xfrm>
            <a:graphic>
              <a:graphicData uri="http://schemas.openxmlformats.org/presentationml/2006/ole">
                <mc:AlternateContent xmlns:mc="http://schemas.openxmlformats.org/markup-compatibility/2006">
                  <mc:Choice xmlns:v="urn:schemas-microsoft-com:vml" Requires="v">
                    <p:oleObj spid="_x0000_s29711" name="Equation" r:id="rId15" imgW="3085920" imgH="799920" progId="Equation.DSMT4">
                      <p:embed/>
                    </p:oleObj>
                  </mc:Choice>
                  <mc:Fallback>
                    <p:oleObj name="Equation" r:id="rId15" imgW="3085920" imgH="799920" progId="Equation.DSMT4">
                      <p:embed/>
                      <p:pic>
                        <p:nvPicPr>
                          <p:cNvPr id="29" name="Object 28"/>
                          <p:cNvPicPr>
                            <a:picLocks noChangeAspect="1" noChangeArrowheads="1"/>
                          </p:cNvPicPr>
                          <p:nvPr/>
                        </p:nvPicPr>
                        <p:blipFill>
                          <a:blip r:embed="rId16"/>
                          <a:srcRect/>
                          <a:stretch>
                            <a:fillRect/>
                          </a:stretch>
                        </p:blipFill>
                        <p:spPr bwMode="auto">
                          <a:xfrm>
                            <a:off x="7650516" y="1044552"/>
                            <a:ext cx="30861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29"/>
              <p:cNvSpPr/>
              <p:nvPr/>
            </p:nvSpPr>
            <p:spPr>
              <a:xfrm>
                <a:off x="3465911" y="1187355"/>
                <a:ext cx="3455596" cy="461665"/>
              </a:xfrm>
              <a:prstGeom prst="rect">
                <a:avLst/>
              </a:prstGeom>
            </p:spPr>
            <p:txBody>
              <a:bodyPr wrap="square">
                <a:spAutoFit/>
              </a:bodyPr>
              <a:lstStyle/>
              <a:p>
                <a:pPr algn="r"/>
                <a:r>
                  <a:rPr lang="fa-IR" sz="2400" dirty="0"/>
                  <a:t>برای یک عدسی تخت - کوژ</a:t>
                </a:r>
                <a:endParaRPr lang="en-US" sz="2400" dirty="0"/>
              </a:p>
            </p:txBody>
          </p:sp>
        </p:grpSp>
      </p:grpSp>
      <p:sp>
        <p:nvSpPr>
          <p:cNvPr id="27" name="Slide Number Placeholder 26"/>
          <p:cNvSpPr>
            <a:spLocks noGrp="1"/>
          </p:cNvSpPr>
          <p:nvPr>
            <p:ph type="sldNum" sz="quarter" idx="12"/>
          </p:nvPr>
        </p:nvSpPr>
        <p:spPr/>
        <p:txBody>
          <a:bodyPr/>
          <a:lstStyle/>
          <a:p>
            <a:fld id="{8AC7B609-6235-4DF7-8376-3B4225D7EDEF}" type="slidenum">
              <a:rPr lang="en-US" smtClean="0"/>
              <a:pPr/>
              <a:t>41</a:t>
            </a:fld>
            <a:endParaRPr lang="en-US"/>
          </a:p>
        </p:txBody>
      </p:sp>
    </p:spTree>
    <p:extLst>
      <p:ext uri="{BB962C8B-B14F-4D97-AF65-F5344CB8AC3E}">
        <p14:creationId xmlns:p14="http://schemas.microsoft.com/office/powerpoint/2010/main" val="2735367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713060" y="56931"/>
            <a:ext cx="9423108"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دو عدسی شیشه ای در شکل مقابل را پیدا کنید. این دو عدسی در هوا قرار دارند. </a:t>
            </a:r>
            <a:endParaRPr lang="en-US" sz="2400" dirty="0">
              <a:latin typeface="Times New Roman" panose="02020603050405020304" pitchFamily="18" charset="0"/>
              <a:cs typeface="Times New Roman" panose="02020603050405020304" pitchFamily="18" charset="0"/>
            </a:endParaRPr>
          </a:p>
        </p:txBody>
      </p:sp>
      <p:grpSp>
        <p:nvGrpSpPr>
          <p:cNvPr id="2" name="Group 17"/>
          <p:cNvGrpSpPr/>
          <p:nvPr/>
        </p:nvGrpSpPr>
        <p:grpSpPr>
          <a:xfrm>
            <a:off x="183993" y="139426"/>
            <a:ext cx="2970588" cy="3263452"/>
            <a:chOff x="456698" y="128793"/>
            <a:chExt cx="2970588" cy="3263452"/>
          </a:xfrm>
        </p:grpSpPr>
        <p:grpSp>
          <p:nvGrpSpPr>
            <p:cNvPr id="3" name="Group 8"/>
            <p:cNvGrpSpPr/>
            <p:nvPr/>
          </p:nvGrpSpPr>
          <p:grpSpPr>
            <a:xfrm>
              <a:off x="456698" y="128793"/>
              <a:ext cx="2970588" cy="3263452"/>
              <a:chOff x="8827972" y="1303152"/>
              <a:chExt cx="2970588" cy="3936316"/>
            </a:xfrm>
          </p:grpSpPr>
          <p:sp>
            <p:nvSpPr>
              <p:cNvPr id="10" name="Rectangle 9"/>
              <p:cNvSpPr/>
              <p:nvPr/>
            </p:nvSpPr>
            <p:spPr>
              <a:xfrm>
                <a:off x="9283128" y="4154214"/>
                <a:ext cx="2515432" cy="556852"/>
              </a:xfrm>
              <a:prstGeom prst="rect">
                <a:avLst/>
              </a:prstGeom>
            </p:spPr>
            <p:txBody>
              <a:bodyPr wrap="none">
                <a:spAutoFit/>
              </a:bodyPr>
              <a:lstStyle/>
              <a:p>
                <a:r>
                  <a:rPr lang="en-US" sz="2400" dirty="0">
                    <a:latin typeface="Times New Roman" panose="02020603050405020304" pitchFamily="18" charset="0"/>
                  </a:rPr>
                  <a:t>Negative meniscus</a:t>
                </a:r>
                <a:endParaRPr lang="en-US" sz="2400" dirty="0"/>
              </a:p>
            </p:txBody>
          </p:sp>
          <p:grpSp>
            <p:nvGrpSpPr>
              <p:cNvPr id="9" name="Group 10"/>
              <p:cNvGrpSpPr/>
              <p:nvPr/>
            </p:nvGrpSpPr>
            <p:grpSpPr>
              <a:xfrm>
                <a:off x="8827972" y="1303152"/>
                <a:ext cx="2807154" cy="3936316"/>
                <a:chOff x="8827972" y="1303152"/>
                <a:chExt cx="2807154" cy="3936316"/>
              </a:xfrm>
            </p:grpSpPr>
            <p:pic>
              <p:nvPicPr>
                <p:cNvPr id="12" name="Picture 11"/>
                <p:cNvPicPr>
                  <a:picLocks noChangeAspect="1"/>
                </p:cNvPicPr>
                <p:nvPr/>
              </p:nvPicPr>
              <p:blipFill rotWithShape="1">
                <a:blip r:embed="rId3" cstate="print">
                  <a:lum contrast="20000"/>
                </a:blip>
                <a:srcRect l="74388" t="17029" r="9156"/>
                <a:stretch/>
              </p:blipFill>
              <p:spPr>
                <a:xfrm>
                  <a:off x="9994007" y="1303152"/>
                  <a:ext cx="888642" cy="2851063"/>
                </a:xfrm>
                <a:prstGeom prst="rect">
                  <a:avLst/>
                </a:prstGeom>
              </p:spPr>
            </p:pic>
            <p:sp>
              <p:nvSpPr>
                <p:cNvPr id="13" name="TextBox 12"/>
                <p:cNvSpPr txBox="1"/>
                <p:nvPr/>
              </p:nvSpPr>
              <p:spPr>
                <a:xfrm>
                  <a:off x="8827972" y="1964310"/>
                  <a:ext cx="1204176" cy="779593"/>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 60 </a:t>
                  </a:r>
                  <a:endParaRPr lang="en-US" sz="2400" baseline="-25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0533542" y="1982855"/>
                  <a:ext cx="1101584" cy="699546"/>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 30</a:t>
                  </a:r>
                  <a:endParaRPr lang="en-US" sz="2400" baseline="-250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643759" y="4539922"/>
                  <a:ext cx="1758815" cy="699546"/>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کاو – کوژ منفی</a:t>
                  </a:r>
                  <a:endParaRPr lang="en-US" sz="2400" dirty="0">
                    <a:latin typeface="Times New Roman" panose="02020603050405020304" pitchFamily="18" charset="0"/>
                    <a:cs typeface="Times New Roman" panose="02020603050405020304" pitchFamily="18" charset="0"/>
                  </a:endParaRPr>
                </a:p>
              </p:txBody>
            </p:sp>
          </p:grpSp>
        </p:grpSp>
        <p:sp>
          <p:nvSpPr>
            <p:cNvPr id="17" name="TextBox 16"/>
            <p:cNvSpPr txBox="1"/>
            <p:nvPr/>
          </p:nvSpPr>
          <p:spPr>
            <a:xfrm>
              <a:off x="831967" y="1323265"/>
              <a:ext cx="415498" cy="823752"/>
            </a:xfrm>
            <a:prstGeom prst="rect">
              <a:avLst/>
            </a:prstGeom>
            <a:noFill/>
          </p:spPr>
          <p:txBody>
            <a:bodyPr wrap="none" rtlCol="0">
              <a:spAutoFit/>
            </a:bodyPr>
            <a:lstStyle/>
            <a:p>
              <a:pPr algn="just" rtl="1">
                <a:lnSpc>
                  <a:spcPct val="150000"/>
                </a:lnSpc>
              </a:pPr>
              <a:r>
                <a:rPr lang="en-US" sz="3600" b="1" dirty="0">
                  <a:solidFill>
                    <a:srgbClr val="FF0000"/>
                  </a:solidFill>
                  <a:latin typeface="Times New Roman" panose="02020603050405020304" pitchFamily="18" charset="0"/>
                  <a:cs typeface="Times New Roman" panose="02020603050405020304" pitchFamily="18" charset="0"/>
                </a:rPr>
                <a:t>a</a:t>
              </a:r>
            </a:p>
          </p:txBody>
        </p:sp>
      </p:grpSp>
      <p:grpSp>
        <p:nvGrpSpPr>
          <p:cNvPr id="11" name="Group 19"/>
          <p:cNvGrpSpPr/>
          <p:nvPr/>
        </p:nvGrpSpPr>
        <p:grpSpPr>
          <a:xfrm>
            <a:off x="160563" y="3572988"/>
            <a:ext cx="2988470" cy="3136129"/>
            <a:chOff x="392385" y="3572988"/>
            <a:chExt cx="2988470" cy="3136129"/>
          </a:xfrm>
        </p:grpSpPr>
        <p:grpSp>
          <p:nvGrpSpPr>
            <p:cNvPr id="18" name="Group 1"/>
            <p:cNvGrpSpPr/>
            <p:nvPr/>
          </p:nvGrpSpPr>
          <p:grpSpPr>
            <a:xfrm>
              <a:off x="392385" y="3572988"/>
              <a:ext cx="2988470" cy="3136129"/>
              <a:chOff x="8583353" y="754742"/>
              <a:chExt cx="2988470" cy="3783350"/>
            </a:xfrm>
          </p:grpSpPr>
          <p:grpSp>
            <p:nvGrpSpPr>
              <p:cNvPr id="20" name="Group 2"/>
              <p:cNvGrpSpPr/>
              <p:nvPr/>
            </p:nvGrpSpPr>
            <p:grpSpPr>
              <a:xfrm>
                <a:off x="9115701" y="754742"/>
                <a:ext cx="2456122" cy="3783350"/>
                <a:chOff x="9738104" y="537028"/>
                <a:chExt cx="2456122" cy="3783350"/>
              </a:xfrm>
            </p:grpSpPr>
            <p:pic>
              <p:nvPicPr>
                <p:cNvPr id="6" name="Picture 5"/>
                <p:cNvPicPr>
                  <a:picLocks noChangeAspect="1"/>
                </p:cNvPicPr>
                <p:nvPr/>
              </p:nvPicPr>
              <p:blipFill rotWithShape="1">
                <a:blip r:embed="rId4" cstate="print">
                  <a:lum contrast="20000"/>
                </a:blip>
                <a:srcRect l="75221" t="20734" r="9458"/>
                <a:stretch/>
              </p:blipFill>
              <p:spPr>
                <a:xfrm>
                  <a:off x="10130970" y="537028"/>
                  <a:ext cx="827315" cy="2802119"/>
                </a:xfrm>
                <a:prstGeom prst="rect">
                  <a:avLst/>
                </a:prstGeom>
              </p:spPr>
            </p:pic>
            <p:sp>
              <p:nvSpPr>
                <p:cNvPr id="7" name="Rectangle 6"/>
                <p:cNvSpPr/>
                <p:nvPr/>
              </p:nvSpPr>
              <p:spPr>
                <a:xfrm>
                  <a:off x="9738104" y="3288339"/>
                  <a:ext cx="2456122" cy="461665"/>
                </a:xfrm>
                <a:prstGeom prst="rect">
                  <a:avLst/>
                </a:prstGeom>
              </p:spPr>
              <p:txBody>
                <a:bodyPr wrap="none">
                  <a:spAutoFit/>
                </a:bodyPr>
                <a:lstStyle/>
                <a:p>
                  <a:r>
                    <a:rPr lang="en-US" sz="2400" dirty="0">
                      <a:latin typeface="Times New Roman" panose="02020603050405020304" pitchFamily="18" charset="0"/>
                    </a:rPr>
                    <a:t>positive meniscus</a:t>
                  </a:r>
                  <a:endParaRPr lang="en-US" sz="2400" dirty="0"/>
                </a:p>
              </p:txBody>
            </p:sp>
            <p:sp>
              <p:nvSpPr>
                <p:cNvPr id="8" name="TextBox 7"/>
                <p:cNvSpPr txBox="1"/>
                <p:nvPr/>
              </p:nvSpPr>
              <p:spPr>
                <a:xfrm>
                  <a:off x="9824323" y="3674047"/>
                  <a:ext cx="1792478"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کاو – کوژ مثبت</a:t>
                  </a:r>
                  <a:endParaRPr lang="en-US" sz="2400" dirty="0">
                    <a:latin typeface="Times New Roman" panose="02020603050405020304" pitchFamily="18" charset="0"/>
                    <a:cs typeface="Times New Roman" panose="02020603050405020304" pitchFamily="18" charset="0"/>
                  </a:endParaRPr>
                </a:p>
              </p:txBody>
            </p:sp>
          </p:grpSp>
          <p:sp>
            <p:nvSpPr>
              <p:cNvPr id="4" name="TextBox 3"/>
              <p:cNvSpPr txBox="1"/>
              <p:nvPr/>
            </p:nvSpPr>
            <p:spPr>
              <a:xfrm>
                <a:off x="8583353" y="1371719"/>
                <a:ext cx="1050288" cy="77971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30</a:t>
                </a:r>
                <a:endParaRPr lang="en-US" sz="2400" baseline="-25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120435" y="1319033"/>
                <a:ext cx="1101584" cy="77971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 60</a:t>
                </a:r>
                <a:endParaRPr lang="en-US" sz="2400" baseline="-25000" dirty="0">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572299" y="4798419"/>
              <a:ext cx="441146" cy="823752"/>
            </a:xfrm>
            <a:prstGeom prst="rect">
              <a:avLst/>
            </a:prstGeom>
            <a:noFill/>
          </p:spPr>
          <p:txBody>
            <a:bodyPr wrap="none" rtlCol="0">
              <a:spAutoFit/>
            </a:bodyPr>
            <a:lstStyle/>
            <a:p>
              <a:pPr algn="just" rtl="1">
                <a:lnSpc>
                  <a:spcPct val="150000"/>
                </a:lnSpc>
              </a:pPr>
              <a:r>
                <a:rPr lang="en-US" sz="3600" b="1" dirty="0">
                  <a:solidFill>
                    <a:srgbClr val="FF0000"/>
                  </a:solidFill>
                  <a:latin typeface="Times New Roman" panose="02020603050405020304" pitchFamily="18" charset="0"/>
                  <a:cs typeface="Times New Roman" panose="02020603050405020304" pitchFamily="18" charset="0"/>
                </a:rPr>
                <a:t>b</a:t>
              </a:r>
            </a:p>
          </p:txBody>
        </p:sp>
      </p:grpSp>
      <p:graphicFrame>
        <p:nvGraphicFramePr>
          <p:cNvPr id="21" name="Object 20"/>
          <p:cNvGraphicFramePr>
            <a:graphicFrameLocks noChangeAspect="1"/>
          </p:cNvGraphicFramePr>
          <p:nvPr>
            <p:extLst>
              <p:ext uri="{D42A27DB-BD31-4B8C-83A1-F6EECF244321}">
                <p14:modId xmlns:p14="http://schemas.microsoft.com/office/powerpoint/2010/main" val="1582105399"/>
              </p:ext>
            </p:extLst>
          </p:nvPr>
        </p:nvGraphicFramePr>
        <p:xfrm>
          <a:off x="6445250" y="1073150"/>
          <a:ext cx="2921000" cy="889000"/>
        </p:xfrm>
        <a:graphic>
          <a:graphicData uri="http://schemas.openxmlformats.org/presentationml/2006/ole">
            <mc:AlternateContent xmlns:mc="http://schemas.openxmlformats.org/markup-compatibility/2006">
              <mc:Choice xmlns:v="urn:schemas-microsoft-com:vml" Requires="v">
                <p:oleObj spid="_x0000_s30725" name="Equation" r:id="rId5" imgW="2920680" imgH="888840" progId="Equation.DSMT4">
                  <p:embed/>
                </p:oleObj>
              </mc:Choice>
              <mc:Fallback>
                <p:oleObj name="Equation" r:id="rId5" imgW="2920680" imgH="888840" progId="Equation.DSMT4">
                  <p:embed/>
                  <p:pic>
                    <p:nvPicPr>
                      <p:cNvPr id="21" name="Object 20"/>
                      <p:cNvPicPr>
                        <a:picLocks noChangeAspect="1" noChangeArrowheads="1"/>
                      </p:cNvPicPr>
                      <p:nvPr/>
                    </p:nvPicPr>
                    <p:blipFill>
                      <a:blip r:embed="rId6"/>
                      <a:srcRect/>
                      <a:stretch>
                        <a:fillRect/>
                      </a:stretch>
                    </p:blipFill>
                    <p:spPr bwMode="auto">
                      <a:xfrm>
                        <a:off x="6445250" y="1073150"/>
                        <a:ext cx="2921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851481454"/>
              </p:ext>
            </p:extLst>
          </p:nvPr>
        </p:nvGraphicFramePr>
        <p:xfrm>
          <a:off x="4349750" y="3911600"/>
          <a:ext cx="2870200" cy="2146300"/>
        </p:xfrm>
        <a:graphic>
          <a:graphicData uri="http://schemas.openxmlformats.org/presentationml/2006/ole">
            <mc:AlternateContent xmlns:mc="http://schemas.openxmlformats.org/markup-compatibility/2006">
              <mc:Choice xmlns:v="urn:schemas-microsoft-com:vml" Requires="v">
                <p:oleObj spid="_x0000_s30726" name="Equation" r:id="rId7" imgW="2870200" imgH="2146300" progId="Equation.DSMT4">
                  <p:embed/>
                </p:oleObj>
              </mc:Choice>
              <mc:Fallback>
                <p:oleObj name="Equation" r:id="rId7" imgW="2870200" imgH="2146300" progId="Equation.DSMT4">
                  <p:embed/>
                  <p:pic>
                    <p:nvPicPr>
                      <p:cNvPr id="22"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9750" y="3911600"/>
                        <a:ext cx="2870200" cy="214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 name="Straight Connector 23"/>
          <p:cNvCxnSpPr/>
          <p:nvPr/>
        </p:nvCxnSpPr>
        <p:spPr>
          <a:xfrm flipH="1">
            <a:off x="7817476" y="2875251"/>
            <a:ext cx="0" cy="3982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05741" y="2726677"/>
            <a:ext cx="604654" cy="661207"/>
          </a:xfrm>
          <a:prstGeom prst="rect">
            <a:avLst/>
          </a:prstGeom>
          <a:noFill/>
        </p:spPr>
        <p:txBody>
          <a:bodyPr wrap="none" rtlCol="0">
            <a:spAutoFit/>
          </a:bodyPr>
          <a:lstStyle/>
          <a:p>
            <a:pPr algn="just" rtl="1">
              <a:lnSpc>
                <a:spcPct val="150000"/>
              </a:lnSpc>
            </a:pPr>
            <a:r>
              <a:rPr lang="en-US" sz="2800" b="1" dirty="0">
                <a:solidFill>
                  <a:srgbClr val="FF0000"/>
                </a:solidFill>
                <a:latin typeface="Times New Roman" panose="02020603050405020304" pitchFamily="18" charset="0"/>
                <a:cs typeface="Times New Roman" panose="02020603050405020304" pitchFamily="18" charset="0"/>
              </a:rPr>
              <a:t>(a)</a:t>
            </a:r>
          </a:p>
        </p:txBody>
      </p:sp>
      <p:sp>
        <p:nvSpPr>
          <p:cNvPr id="26" name="TextBox 25"/>
          <p:cNvSpPr txBox="1"/>
          <p:nvPr/>
        </p:nvSpPr>
        <p:spPr>
          <a:xfrm>
            <a:off x="8371603" y="2645980"/>
            <a:ext cx="625492" cy="738664"/>
          </a:xfrm>
          <a:prstGeom prst="rect">
            <a:avLst/>
          </a:prstGeom>
          <a:noFill/>
        </p:spPr>
        <p:txBody>
          <a:bodyPr wrap="none" rtlCol="0">
            <a:spAutoFit/>
          </a:bodyPr>
          <a:lstStyle/>
          <a:p>
            <a:pPr algn="just" rtl="1">
              <a:lnSpc>
                <a:spcPct val="150000"/>
              </a:lnSpc>
            </a:pPr>
            <a:r>
              <a:rPr lang="en-US" sz="2800" b="1" dirty="0">
                <a:solidFill>
                  <a:srgbClr val="FF0000"/>
                </a:solidFill>
                <a:latin typeface="Times New Roman" panose="02020603050405020304" pitchFamily="18" charset="0"/>
                <a:cs typeface="Times New Roman" panose="02020603050405020304" pitchFamily="18" charset="0"/>
              </a:rPr>
              <a:t>(b)</a:t>
            </a:r>
          </a:p>
        </p:txBody>
      </p:sp>
      <p:graphicFrame>
        <p:nvGraphicFramePr>
          <p:cNvPr id="27" name="Object 26"/>
          <p:cNvGraphicFramePr>
            <a:graphicFrameLocks noChangeAspect="1"/>
          </p:cNvGraphicFramePr>
          <p:nvPr>
            <p:extLst>
              <p:ext uri="{D42A27DB-BD31-4B8C-83A1-F6EECF244321}">
                <p14:modId xmlns:p14="http://schemas.microsoft.com/office/powerpoint/2010/main" val="918905876"/>
              </p:ext>
            </p:extLst>
          </p:nvPr>
        </p:nvGraphicFramePr>
        <p:xfrm>
          <a:off x="8413750" y="3860800"/>
          <a:ext cx="2870200" cy="2146300"/>
        </p:xfrm>
        <a:graphic>
          <a:graphicData uri="http://schemas.openxmlformats.org/presentationml/2006/ole">
            <mc:AlternateContent xmlns:mc="http://schemas.openxmlformats.org/markup-compatibility/2006">
              <mc:Choice xmlns:v="urn:schemas-microsoft-com:vml" Requires="v">
                <p:oleObj spid="_x0000_s30727" name="Equation" r:id="rId9" imgW="2870200" imgH="2146300" progId="Equation.DSMT4">
                  <p:embed/>
                </p:oleObj>
              </mc:Choice>
              <mc:Fallback>
                <p:oleObj name="Equation" r:id="rId9" imgW="2870200" imgH="2146300" progId="Equation.DSMT4">
                  <p:embed/>
                  <p:pic>
                    <p:nvPicPr>
                      <p:cNvPr id="27" name="Object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3750" y="3860800"/>
                        <a:ext cx="2870200" cy="214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9" name="Straight Connector 28"/>
          <p:cNvCxnSpPr/>
          <p:nvPr/>
        </p:nvCxnSpPr>
        <p:spPr>
          <a:xfrm>
            <a:off x="0" y="3449039"/>
            <a:ext cx="37477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Slide Number Placeholder 27"/>
          <p:cNvSpPr>
            <a:spLocks noGrp="1"/>
          </p:cNvSpPr>
          <p:nvPr>
            <p:ph type="sldNum" sz="quarter" idx="12"/>
          </p:nvPr>
        </p:nvSpPr>
        <p:spPr/>
        <p:txBody>
          <a:bodyPr/>
          <a:lstStyle/>
          <a:p>
            <a:fld id="{8AC7B609-6235-4DF7-8376-3B4225D7EDEF}" type="slidenum">
              <a:rPr lang="en-US" smtClean="0"/>
              <a:pPr/>
              <a:t>42</a:t>
            </a:fld>
            <a:endParaRPr lang="en-US"/>
          </a:p>
        </p:txBody>
      </p:sp>
    </p:spTree>
    <p:extLst>
      <p:ext uri="{BB962C8B-B14F-4D97-AF65-F5344CB8AC3E}">
        <p14:creationId xmlns:p14="http://schemas.microsoft.com/office/powerpoint/2010/main" val="3928651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9071" y="37492"/>
            <a:ext cx="6952544"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Oil immersion objectives   </a:t>
            </a:r>
            <a:r>
              <a:rPr lang="fa-IR" sz="2800" b="1" dirty="0">
                <a:solidFill>
                  <a:srgbClr val="FF0000"/>
                </a:solidFill>
                <a:latin typeface="Times New Roman" panose="02020603050405020304" pitchFamily="18" charset="0"/>
                <a:cs typeface="Times New Roman" panose="02020603050405020304" pitchFamily="18" charset="0"/>
              </a:rPr>
              <a:t>لنز غوطه ور در روغن</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2389" y="631065"/>
            <a:ext cx="11328917"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افزایش توان تفکیک پذیری یک میکروسکوپ باید از عدسی های با فاصله کانونی کوتاه استفاده کرد. هر چقدر فاصله کانونی کوتاهتر باشد کار با میکروسکوپ سختتر شده چرا که برای داشتن تصویر مجازی از یک جسم، آن جسم باید در فاصله کانونی عدسی قرار گیرد. برای آنکه بتوان همزمان تفکیک پذیری و فاصله کاری شی ای میکروسکووپ را افزایش داد می توان بین عدسی و جسمی که قرار است مشاهده شود را با روغنی که ضریب شکست آن تقریبا برابر شیشه است پر کرد و البته این کار سختی نیست چرا که در این موارد فاصله کانونی شی ای بسیار کوتاه و در حد چند میلی متر است. در مثال قبل دیدیم که فاصله کانونی یک عدسی در آب بیشتر از هوا بود. </a:t>
            </a:r>
          </a:p>
        </p:txBody>
      </p:sp>
      <p:grpSp>
        <p:nvGrpSpPr>
          <p:cNvPr id="2" name="Group 11"/>
          <p:cNvGrpSpPr/>
          <p:nvPr/>
        </p:nvGrpSpPr>
        <p:grpSpPr>
          <a:xfrm>
            <a:off x="682580" y="4067314"/>
            <a:ext cx="11256367" cy="2619236"/>
            <a:chOff x="682580" y="4067314"/>
            <a:chExt cx="11256367" cy="2619236"/>
          </a:xfrm>
        </p:grpSpPr>
        <p:graphicFrame>
          <p:nvGraphicFramePr>
            <p:cNvPr id="7" name="Object 6"/>
            <p:cNvGraphicFramePr>
              <a:graphicFrameLocks noChangeAspect="1"/>
            </p:cNvGraphicFramePr>
            <p:nvPr>
              <p:extLst>
                <p:ext uri="{D42A27DB-BD31-4B8C-83A1-F6EECF244321}">
                  <p14:modId xmlns:p14="http://schemas.microsoft.com/office/powerpoint/2010/main" val="736735726"/>
                </p:ext>
              </p:extLst>
            </p:nvPr>
          </p:nvGraphicFramePr>
          <p:xfrm>
            <a:off x="831850" y="5003800"/>
            <a:ext cx="1765300" cy="800100"/>
          </p:xfrm>
          <a:graphic>
            <a:graphicData uri="http://schemas.openxmlformats.org/presentationml/2006/ole">
              <mc:AlternateContent xmlns:mc="http://schemas.openxmlformats.org/markup-compatibility/2006">
                <mc:Choice xmlns:v="urn:schemas-microsoft-com:vml" Requires="v">
                  <p:oleObj spid="_x0000_s31750" name="Equation" r:id="rId3" imgW="1765080" imgH="799920" progId="Equation.DSMT4">
                    <p:embed/>
                  </p:oleObj>
                </mc:Choice>
                <mc:Fallback>
                  <p:oleObj name="Equation" r:id="rId3" imgW="1765080" imgH="799920" progId="Equation.DSMT4">
                    <p:embed/>
                    <p:pic>
                      <p:nvPicPr>
                        <p:cNvPr id="7" name="Object 6"/>
                        <p:cNvPicPr>
                          <a:picLocks noChangeAspect="1" noChangeArrowheads="1"/>
                        </p:cNvPicPr>
                        <p:nvPr/>
                      </p:nvPicPr>
                      <p:blipFill>
                        <a:blip r:embed="rId4"/>
                        <a:srcRect/>
                        <a:stretch>
                          <a:fillRect/>
                        </a:stretch>
                      </p:blipFill>
                      <p:spPr bwMode="auto">
                        <a:xfrm>
                          <a:off x="831850" y="5003800"/>
                          <a:ext cx="17653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50548383"/>
                </p:ext>
              </p:extLst>
            </p:nvPr>
          </p:nvGraphicFramePr>
          <p:xfrm>
            <a:off x="3663950" y="5016500"/>
            <a:ext cx="2654300" cy="876300"/>
          </p:xfrm>
          <a:graphic>
            <a:graphicData uri="http://schemas.openxmlformats.org/presentationml/2006/ole">
              <mc:AlternateContent xmlns:mc="http://schemas.openxmlformats.org/markup-compatibility/2006">
                <mc:Choice xmlns:v="urn:schemas-microsoft-com:vml" Requires="v">
                  <p:oleObj spid="_x0000_s31751" name="Equation" r:id="rId5" imgW="2654300" imgH="876300" progId="Equation.DSMT4">
                    <p:embed/>
                  </p:oleObj>
                </mc:Choice>
                <mc:Fallback>
                  <p:oleObj name="Equation" r:id="rId5" imgW="2654300" imgH="876300" progId="Equation.DSMT4">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3950" y="5016500"/>
                          <a:ext cx="26543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50717479"/>
                </p:ext>
              </p:extLst>
            </p:nvPr>
          </p:nvGraphicFramePr>
          <p:xfrm>
            <a:off x="7696200" y="5080000"/>
            <a:ext cx="2184400" cy="812800"/>
          </p:xfrm>
          <a:graphic>
            <a:graphicData uri="http://schemas.openxmlformats.org/presentationml/2006/ole">
              <mc:AlternateContent xmlns:mc="http://schemas.openxmlformats.org/markup-compatibility/2006">
                <mc:Choice xmlns:v="urn:schemas-microsoft-com:vml" Requires="v">
                  <p:oleObj spid="_x0000_s31752" name="Equation" r:id="rId7" imgW="2184400" imgH="812800" progId="Equation.DSMT4">
                    <p:embed/>
                  </p:oleObj>
                </mc:Choice>
                <mc:Fallback>
                  <p:oleObj name="Equation" r:id="rId7" imgW="2184400" imgH="812800" progId="Equation.DSMT4">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5080000"/>
                          <a:ext cx="21844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308371"/>
                </p:ext>
              </p:extLst>
            </p:nvPr>
          </p:nvGraphicFramePr>
          <p:xfrm>
            <a:off x="8185150" y="6305550"/>
            <a:ext cx="1219200" cy="381000"/>
          </p:xfrm>
          <a:graphic>
            <a:graphicData uri="http://schemas.openxmlformats.org/presentationml/2006/ole">
              <mc:AlternateContent xmlns:mc="http://schemas.openxmlformats.org/markup-compatibility/2006">
                <mc:Choice xmlns:v="urn:schemas-microsoft-com:vml" Requires="v">
                  <p:oleObj spid="_x0000_s31753" name="Equation" r:id="rId9" imgW="1218671" imgH="380835" progId="Equation.DSMT4">
                    <p:embed/>
                  </p:oleObj>
                </mc:Choice>
                <mc:Fallback>
                  <p:oleObj name="Equation" r:id="rId9" imgW="1218671" imgH="380835" progId="Equation.DSMT4">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5150" y="6305550"/>
                          <a:ext cx="1219200" cy="381000"/>
                        </a:xfrm>
                        <a:prstGeom prst="rect">
                          <a:avLst/>
                        </a:prstGeom>
                        <a:noFill/>
                        <a:ln w="38100">
                          <a:solidFill>
                            <a:srgbClr val="A162D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682580" y="4067314"/>
              <a:ext cx="1125636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مثال: فاصله کانونی یک عدسی دو کوژ با شعاع خمیدگی 10 میلی متر در روغن با ضریب شکست 1.4 را با هوا مقایسه کنید. </a:t>
              </a:r>
              <a:endParaRPr lang="en-US" sz="2400" dirty="0">
                <a:latin typeface="Times New Roman" panose="02020603050405020304" pitchFamily="18" charset="0"/>
                <a:cs typeface="Times New Roman" panose="02020603050405020304" pitchFamily="18" charset="0"/>
              </a:endParaRPr>
            </a:p>
          </p:txBody>
        </p:sp>
      </p:grpSp>
      <p:sp>
        <p:nvSpPr>
          <p:cNvPr id="13" name="Slide Number Placeholder 12"/>
          <p:cNvSpPr>
            <a:spLocks noGrp="1"/>
          </p:cNvSpPr>
          <p:nvPr>
            <p:ph type="sldNum" sz="quarter" idx="12"/>
          </p:nvPr>
        </p:nvSpPr>
        <p:spPr/>
        <p:txBody>
          <a:bodyPr/>
          <a:lstStyle/>
          <a:p>
            <a:fld id="{8AC7B609-6235-4DF7-8376-3B4225D7EDEF}" type="slidenum">
              <a:rPr lang="en-US" smtClean="0"/>
              <a:pPr/>
              <a:t>43</a:t>
            </a:fld>
            <a:endParaRPr lang="en-US"/>
          </a:p>
        </p:txBody>
      </p:sp>
    </p:spTree>
    <p:extLst>
      <p:ext uri="{BB962C8B-B14F-4D97-AF65-F5344CB8AC3E}">
        <p14:creationId xmlns:p14="http://schemas.microsoft.com/office/powerpoint/2010/main" val="24777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172" y="872359"/>
            <a:ext cx="5917325"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ناحیه زرد رنگ با روغن پر شده است. پرتوهایی مثل</a:t>
            </a:r>
            <a:r>
              <a:rPr lang="en-US" sz="2400" dirty="0">
                <a:latin typeface="Times New Roman" panose="02020603050405020304" pitchFamily="18" charset="0"/>
                <a:cs typeface="Times New Roman" panose="02020603050405020304" pitchFamily="18" charset="0"/>
              </a:rPr>
              <a:t> B </a:t>
            </a:r>
            <a:r>
              <a:rPr lang="fa-IR" sz="2400" dirty="0">
                <a:latin typeface="Times New Roman" panose="02020603050405020304" pitchFamily="18" charset="0"/>
                <a:cs typeface="Times New Roman" panose="02020603050405020304" pitchFamily="18" charset="0"/>
              </a:rPr>
              <a:t> که از شیشه نازک روی نمونه وارد هوا شده بسیار شکسته و وارد شی ای نشده در حالی که پرتویی مثل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که از شیشه وارد روغن شده بسیار کم شکسته شده و وارد شی ای خواهد شده. بدین طریق می توان پرتوهایی بیشتری از جسم را دریافت کرد تا تصویر نهایی واضح تر باشد. </a:t>
            </a:r>
            <a:endParaRPr lang="en-US" sz="2400" dirty="0">
              <a:latin typeface="Times New Roman" panose="02020603050405020304" pitchFamily="18" charset="0"/>
              <a:cs typeface="Times New Roman" panose="02020603050405020304" pitchFamily="18" charset="0"/>
            </a:endParaRPr>
          </a:p>
        </p:txBody>
      </p:sp>
      <p:grpSp>
        <p:nvGrpSpPr>
          <p:cNvPr id="6" name="Group 14"/>
          <p:cNvGrpSpPr/>
          <p:nvPr/>
        </p:nvGrpSpPr>
        <p:grpSpPr>
          <a:xfrm>
            <a:off x="7315192" y="896340"/>
            <a:ext cx="4431727" cy="5052430"/>
            <a:chOff x="7315192" y="896340"/>
            <a:chExt cx="4431727" cy="5052430"/>
          </a:xfrm>
        </p:grpSpPr>
        <p:grpSp>
          <p:nvGrpSpPr>
            <p:cNvPr id="8" name="Group 12"/>
            <p:cNvGrpSpPr/>
            <p:nvPr/>
          </p:nvGrpSpPr>
          <p:grpSpPr>
            <a:xfrm>
              <a:off x="7315192" y="896340"/>
              <a:ext cx="4431727" cy="5052430"/>
              <a:chOff x="7315192" y="896340"/>
              <a:chExt cx="4431727" cy="5052430"/>
            </a:xfrm>
          </p:grpSpPr>
          <p:grpSp>
            <p:nvGrpSpPr>
              <p:cNvPr id="10" name="Group 9"/>
              <p:cNvGrpSpPr/>
              <p:nvPr/>
            </p:nvGrpSpPr>
            <p:grpSpPr>
              <a:xfrm>
                <a:off x="7357241" y="896340"/>
                <a:ext cx="4389678" cy="5025103"/>
                <a:chOff x="7357241" y="896340"/>
                <a:chExt cx="4389678" cy="5025103"/>
              </a:xfrm>
            </p:grpSpPr>
            <p:grpSp>
              <p:nvGrpSpPr>
                <p:cNvPr id="13" name="Group 7"/>
                <p:cNvGrpSpPr/>
                <p:nvPr/>
              </p:nvGrpSpPr>
              <p:grpSpPr>
                <a:xfrm>
                  <a:off x="7357241" y="896340"/>
                  <a:ext cx="4389678" cy="5025103"/>
                  <a:chOff x="7357241" y="896340"/>
                  <a:chExt cx="4389678" cy="5025103"/>
                </a:xfrm>
              </p:grpSpPr>
              <p:grpSp>
                <p:nvGrpSpPr>
                  <p:cNvPr id="15" name="Group 5"/>
                  <p:cNvGrpSpPr/>
                  <p:nvPr/>
                </p:nvGrpSpPr>
                <p:grpSpPr>
                  <a:xfrm>
                    <a:off x="7426919" y="896340"/>
                    <a:ext cx="4320000" cy="5025103"/>
                    <a:chOff x="7426919" y="896340"/>
                    <a:chExt cx="4320000" cy="5025103"/>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6919" y="896340"/>
                      <a:ext cx="4320000" cy="5025103"/>
                    </a:xfrm>
                    <a:prstGeom prst="rect">
                      <a:avLst/>
                    </a:prstGeom>
                  </p:spPr>
                </p:pic>
                <p:sp>
                  <p:nvSpPr>
                    <p:cNvPr id="4" name="TextBox 3"/>
                    <p:cNvSpPr txBox="1"/>
                    <p:nvPr/>
                  </p:nvSpPr>
                  <p:spPr>
                    <a:xfrm>
                      <a:off x="8324196" y="3373822"/>
                      <a:ext cx="651642"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A</a:t>
                      </a:r>
                    </a:p>
                  </p:txBody>
                </p:sp>
                <p:sp>
                  <p:nvSpPr>
                    <p:cNvPr id="5" name="TextBox 4"/>
                    <p:cNvSpPr txBox="1"/>
                    <p:nvPr/>
                  </p:nvSpPr>
                  <p:spPr>
                    <a:xfrm>
                      <a:off x="10489323" y="3415865"/>
                      <a:ext cx="472965"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B</a:t>
                      </a:r>
                    </a:p>
                  </p:txBody>
                </p:sp>
              </p:grpSp>
              <p:sp>
                <p:nvSpPr>
                  <p:cNvPr id="7" name="TextBox 6"/>
                  <p:cNvSpPr txBox="1"/>
                  <p:nvPr/>
                </p:nvSpPr>
                <p:spPr>
                  <a:xfrm>
                    <a:off x="7357241" y="3132075"/>
                    <a:ext cx="956440"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روغن</a:t>
                    </a:r>
                    <a:endParaRPr lang="en-US" sz="2400" dirty="0">
                      <a:latin typeface="Times New Roman" panose="02020603050405020304" pitchFamily="18" charset="0"/>
                      <a:cs typeface="Times New Roman" panose="02020603050405020304" pitchFamily="18" charset="0"/>
                    </a:endParaRPr>
                  </a:p>
                </p:txBody>
              </p:sp>
            </p:grpSp>
            <p:sp>
              <p:nvSpPr>
                <p:cNvPr id="9" name="Rectangle 8"/>
                <p:cNvSpPr/>
                <p:nvPr/>
              </p:nvSpPr>
              <p:spPr>
                <a:xfrm>
                  <a:off x="8416631" y="1608083"/>
                  <a:ext cx="1193533" cy="523220"/>
                </a:xfrm>
                <a:prstGeom prst="rect">
                  <a:avLst/>
                </a:prstGeom>
              </p:spPr>
              <p:txBody>
                <a:bodyPr wrap="square">
                  <a:spAutoFit/>
                </a:bodyPr>
                <a:lstStyle/>
                <a:p>
                  <a:r>
                    <a:rPr lang="fa-IR" sz="2800" b="1" dirty="0">
                      <a:solidFill>
                        <a:srgbClr val="FFFF00"/>
                      </a:solidFill>
                      <a:latin typeface="Times New Roman" panose="02020603050405020304" pitchFamily="18" charset="0"/>
                      <a:cs typeface="Times New Roman" panose="02020603050405020304" pitchFamily="18" charset="0"/>
                    </a:rPr>
                    <a:t>شی  ای</a:t>
                  </a:r>
                  <a:endParaRPr lang="en-US" sz="2800" b="1" dirty="0">
                    <a:solidFill>
                      <a:srgbClr val="FFFF00"/>
                    </a:solidFill>
                  </a:endParaRPr>
                </a:p>
              </p:txBody>
            </p:sp>
          </p:grpSp>
          <p:sp>
            <p:nvSpPr>
              <p:cNvPr id="11" name="TextBox 10"/>
              <p:cNvSpPr txBox="1"/>
              <p:nvPr/>
            </p:nvSpPr>
            <p:spPr>
              <a:xfrm>
                <a:off x="7315192" y="4235669"/>
                <a:ext cx="851338"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شیشه</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404532" y="5302439"/>
                <a:ext cx="851338"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شیشه</a:t>
                </a:r>
                <a:endParaRPr lang="en-US" sz="2400" dirty="0">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8177047" y="4792718"/>
              <a:ext cx="1324303"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نمونه</a:t>
              </a:r>
              <a:endParaRPr lang="en-US" sz="2400" dirty="0">
                <a:latin typeface="Times New Roman" panose="02020603050405020304" pitchFamily="18" charset="0"/>
                <a:cs typeface="Times New Roman" panose="02020603050405020304" pitchFamily="18" charset="0"/>
              </a:endParaRPr>
            </a:p>
          </p:txBody>
        </p:sp>
      </p:grpSp>
      <p:sp>
        <p:nvSpPr>
          <p:cNvPr id="16" name="Slide Number Placeholder 15"/>
          <p:cNvSpPr>
            <a:spLocks noGrp="1"/>
          </p:cNvSpPr>
          <p:nvPr>
            <p:ph type="sldNum" sz="quarter" idx="12"/>
          </p:nvPr>
        </p:nvSpPr>
        <p:spPr/>
        <p:txBody>
          <a:bodyPr/>
          <a:lstStyle/>
          <a:p>
            <a:fld id="{8AC7B609-6235-4DF7-8376-3B4225D7EDEF}" type="slidenum">
              <a:rPr lang="en-US" smtClean="0"/>
              <a:pPr/>
              <a:t>44</a:t>
            </a:fld>
            <a:endParaRPr lang="en-US"/>
          </a:p>
        </p:txBody>
      </p:sp>
    </p:spTree>
    <p:extLst>
      <p:ext uri="{BB962C8B-B14F-4D97-AF65-F5344CB8AC3E}">
        <p14:creationId xmlns:p14="http://schemas.microsoft.com/office/powerpoint/2010/main" val="1620291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7"/>
          <p:cNvGrpSpPr/>
          <p:nvPr/>
        </p:nvGrpSpPr>
        <p:grpSpPr>
          <a:xfrm>
            <a:off x="681730" y="754742"/>
            <a:ext cx="2516811" cy="3932216"/>
            <a:chOff x="681730" y="754742"/>
            <a:chExt cx="2516811" cy="3932216"/>
          </a:xfrm>
        </p:grpSpPr>
        <p:grpSp>
          <p:nvGrpSpPr>
            <p:cNvPr id="4" name="Group 16"/>
            <p:cNvGrpSpPr/>
            <p:nvPr/>
          </p:nvGrpSpPr>
          <p:grpSpPr>
            <a:xfrm>
              <a:off x="1214019" y="754742"/>
              <a:ext cx="1362874" cy="3932216"/>
              <a:chOff x="1214019" y="754742"/>
              <a:chExt cx="1362874" cy="3932216"/>
            </a:xfrm>
          </p:grpSpPr>
          <p:pic>
            <p:nvPicPr>
              <p:cNvPr id="6" name="Picture 5"/>
              <p:cNvPicPr>
                <a:picLocks noChangeAspect="1"/>
              </p:cNvPicPr>
              <p:nvPr/>
            </p:nvPicPr>
            <p:blipFill rotWithShape="1">
              <a:blip r:embed="rId3" cstate="print">
                <a:lum contrast="20000"/>
              </a:blip>
              <a:srcRect l="10847" t="21350" r="70876"/>
              <a:stretch/>
            </p:blipFill>
            <p:spPr>
              <a:xfrm>
                <a:off x="1378858" y="754742"/>
                <a:ext cx="986971" cy="2780347"/>
              </a:xfrm>
              <a:prstGeom prst="rect">
                <a:avLst/>
              </a:prstGeom>
            </p:spPr>
          </p:pic>
          <p:sp>
            <p:nvSpPr>
              <p:cNvPr id="11" name="Rectangle 10"/>
              <p:cNvSpPr/>
              <p:nvPr/>
            </p:nvSpPr>
            <p:spPr>
              <a:xfrm>
                <a:off x="1214019" y="3650602"/>
                <a:ext cx="1362874" cy="461665"/>
              </a:xfrm>
              <a:prstGeom prst="rect">
                <a:avLst/>
              </a:prstGeom>
            </p:spPr>
            <p:txBody>
              <a:bodyPr wrap="none">
                <a:spAutoFit/>
              </a:bodyPr>
              <a:lstStyle/>
              <a:p>
                <a:r>
                  <a:rPr lang="en-US" sz="2400" dirty="0">
                    <a:latin typeface="Times New Roman" panose="02020603050405020304" pitchFamily="18" charset="0"/>
                  </a:rPr>
                  <a:t>Biconvex</a:t>
                </a:r>
                <a:endParaRPr lang="en-US" dirty="0"/>
              </a:p>
            </p:txBody>
          </p:sp>
          <p:sp>
            <p:nvSpPr>
              <p:cNvPr id="14" name="TextBox 13"/>
              <p:cNvSpPr txBox="1"/>
              <p:nvPr/>
            </p:nvSpPr>
            <p:spPr>
              <a:xfrm>
                <a:off x="1350463" y="4040627"/>
                <a:ext cx="904415"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دو کوژ</a:t>
                </a:r>
                <a:endParaRPr lang="en-US" sz="2400" dirty="0">
                  <a:latin typeface="Times New Roman" panose="02020603050405020304" pitchFamily="18" charset="0"/>
                  <a:cs typeface="Times New Roman" panose="02020603050405020304" pitchFamily="18" charset="0"/>
                </a:endParaRPr>
              </a:p>
            </p:txBody>
          </p:sp>
        </p:grpSp>
        <p:sp>
          <p:nvSpPr>
            <p:cNvPr id="20" name="TextBox 19"/>
            <p:cNvSpPr txBox="1"/>
            <p:nvPr/>
          </p:nvSpPr>
          <p:spPr>
            <a:xfrm>
              <a:off x="681730" y="1117600"/>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&gt; 0</a:t>
              </a:r>
              <a:endParaRPr lang="en-US" sz="2400" baseline="-250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2225198" y="1117600"/>
              <a:ext cx="97334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&lt; 0</a:t>
              </a:r>
              <a:endParaRPr lang="en-US" sz="2400" baseline="-25000" dirty="0">
                <a:latin typeface="Times New Roman" panose="02020603050405020304" pitchFamily="18" charset="0"/>
                <a:cs typeface="Times New Roman" panose="02020603050405020304" pitchFamily="18" charset="0"/>
              </a:endParaRPr>
            </a:p>
          </p:txBody>
        </p:sp>
      </p:grpSp>
      <p:grpSp>
        <p:nvGrpSpPr>
          <p:cNvPr id="5" name="Group 26"/>
          <p:cNvGrpSpPr/>
          <p:nvPr/>
        </p:nvGrpSpPr>
        <p:grpSpPr>
          <a:xfrm>
            <a:off x="4853451" y="754742"/>
            <a:ext cx="2678228" cy="3812385"/>
            <a:chOff x="4853451" y="754742"/>
            <a:chExt cx="2678228" cy="3812385"/>
          </a:xfrm>
        </p:grpSpPr>
        <p:grpSp>
          <p:nvGrpSpPr>
            <p:cNvPr id="7" name="Group 17"/>
            <p:cNvGrpSpPr/>
            <p:nvPr/>
          </p:nvGrpSpPr>
          <p:grpSpPr>
            <a:xfrm>
              <a:off x="5483087" y="754742"/>
              <a:ext cx="1915909" cy="3812385"/>
              <a:chOff x="5483087" y="754742"/>
              <a:chExt cx="1915909" cy="3812385"/>
            </a:xfrm>
          </p:grpSpPr>
          <p:pic>
            <p:nvPicPr>
              <p:cNvPr id="8" name="Picture 7"/>
              <p:cNvPicPr>
                <a:picLocks noChangeAspect="1"/>
              </p:cNvPicPr>
              <p:nvPr/>
            </p:nvPicPr>
            <p:blipFill rotWithShape="1">
              <a:blip r:embed="rId3" cstate="print">
                <a:lum contrast="20000"/>
              </a:blip>
              <a:srcRect l="45117" t="21350" r="41175"/>
              <a:stretch/>
            </p:blipFill>
            <p:spPr>
              <a:xfrm>
                <a:off x="5776685" y="754742"/>
                <a:ext cx="740230" cy="2780346"/>
              </a:xfrm>
              <a:prstGeom prst="rect">
                <a:avLst/>
              </a:prstGeom>
            </p:spPr>
          </p:pic>
          <p:sp>
            <p:nvSpPr>
              <p:cNvPr id="12" name="Rectangle 11"/>
              <p:cNvSpPr/>
              <p:nvPr/>
            </p:nvSpPr>
            <p:spPr>
              <a:xfrm>
                <a:off x="5483087" y="3535548"/>
                <a:ext cx="1915909" cy="461665"/>
              </a:xfrm>
              <a:prstGeom prst="rect">
                <a:avLst/>
              </a:prstGeom>
            </p:spPr>
            <p:txBody>
              <a:bodyPr wrap="none">
                <a:spAutoFit/>
              </a:bodyPr>
              <a:lstStyle/>
              <a:p>
                <a:r>
                  <a:rPr lang="en-US" sz="2400" dirty="0" err="1">
                    <a:latin typeface="Times New Roman" panose="02020603050405020304" pitchFamily="18" charset="0"/>
                  </a:rPr>
                  <a:t>plano</a:t>
                </a:r>
                <a:r>
                  <a:rPr lang="en-US" sz="2400" dirty="0">
                    <a:latin typeface="Times New Roman" panose="02020603050405020304" pitchFamily="18" charset="0"/>
                  </a:rPr>
                  <a:t>-convex</a:t>
                </a:r>
                <a:endParaRPr lang="en-US" dirty="0"/>
              </a:p>
            </p:txBody>
          </p:sp>
          <p:sp>
            <p:nvSpPr>
              <p:cNvPr id="15" name="TextBox 14"/>
              <p:cNvSpPr txBox="1"/>
              <p:nvPr/>
            </p:nvSpPr>
            <p:spPr>
              <a:xfrm>
                <a:off x="5576444" y="3920796"/>
                <a:ext cx="1356462"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تخت – کوژ</a:t>
                </a:r>
                <a:endParaRPr lang="en-US" sz="2400" dirty="0">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4853451" y="1248225"/>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&gt; 0</a:t>
              </a:r>
              <a:endParaRPr lang="en-US" sz="2400" baseline="-250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6569556" y="1239301"/>
              <a:ext cx="96212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baseline="-25000" dirty="0">
                <a:latin typeface="Times New Roman" panose="02020603050405020304" pitchFamily="18" charset="0"/>
                <a:cs typeface="Times New Roman" panose="02020603050405020304" pitchFamily="18" charset="0"/>
              </a:endParaRPr>
            </a:p>
          </p:txBody>
        </p:sp>
      </p:grpSp>
      <p:grpSp>
        <p:nvGrpSpPr>
          <p:cNvPr id="10" name="Group 25"/>
          <p:cNvGrpSpPr/>
          <p:nvPr/>
        </p:nvGrpSpPr>
        <p:grpSpPr>
          <a:xfrm>
            <a:off x="8686220" y="754742"/>
            <a:ext cx="2885603" cy="3716986"/>
            <a:chOff x="8686220" y="754742"/>
            <a:chExt cx="2885603" cy="3716986"/>
          </a:xfrm>
        </p:grpSpPr>
        <p:grpSp>
          <p:nvGrpSpPr>
            <p:cNvPr id="17" name="Group 18"/>
            <p:cNvGrpSpPr/>
            <p:nvPr/>
          </p:nvGrpSpPr>
          <p:grpSpPr>
            <a:xfrm>
              <a:off x="9115701" y="754742"/>
              <a:ext cx="2456122" cy="3716986"/>
              <a:chOff x="9738104" y="537028"/>
              <a:chExt cx="2456122" cy="3716986"/>
            </a:xfrm>
          </p:grpSpPr>
          <p:pic>
            <p:nvPicPr>
              <p:cNvPr id="9" name="Picture 8"/>
              <p:cNvPicPr>
                <a:picLocks noChangeAspect="1"/>
              </p:cNvPicPr>
              <p:nvPr/>
            </p:nvPicPr>
            <p:blipFill rotWithShape="1">
              <a:blip r:embed="rId3" cstate="print">
                <a:lum contrast="20000"/>
              </a:blip>
              <a:srcRect l="75221" t="20734" r="9458"/>
              <a:stretch/>
            </p:blipFill>
            <p:spPr>
              <a:xfrm>
                <a:off x="10130970" y="537028"/>
                <a:ext cx="827315" cy="2802119"/>
              </a:xfrm>
              <a:prstGeom prst="rect">
                <a:avLst/>
              </a:prstGeom>
            </p:spPr>
          </p:pic>
          <p:sp>
            <p:nvSpPr>
              <p:cNvPr id="13" name="Rectangle 12"/>
              <p:cNvSpPr/>
              <p:nvPr/>
            </p:nvSpPr>
            <p:spPr>
              <a:xfrm>
                <a:off x="9738104" y="3288339"/>
                <a:ext cx="2456122" cy="461665"/>
              </a:xfrm>
              <a:prstGeom prst="rect">
                <a:avLst/>
              </a:prstGeom>
            </p:spPr>
            <p:txBody>
              <a:bodyPr wrap="none">
                <a:spAutoFit/>
              </a:bodyPr>
              <a:lstStyle/>
              <a:p>
                <a:r>
                  <a:rPr lang="en-US" sz="2400" dirty="0">
                    <a:latin typeface="Times New Roman" panose="02020603050405020304" pitchFamily="18" charset="0"/>
                  </a:rPr>
                  <a:t>positive meniscus</a:t>
                </a:r>
                <a:endParaRPr lang="en-US" sz="2400" dirty="0"/>
              </a:p>
            </p:txBody>
          </p:sp>
          <p:sp>
            <p:nvSpPr>
              <p:cNvPr id="16" name="TextBox 15"/>
              <p:cNvSpPr txBox="1"/>
              <p:nvPr/>
            </p:nvSpPr>
            <p:spPr>
              <a:xfrm>
                <a:off x="10059964" y="3674047"/>
                <a:ext cx="1321196"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هلالی مثبت</a:t>
                </a:r>
                <a:endParaRPr lang="en-US" sz="2400" dirty="0">
                  <a:latin typeface="Times New Roman" panose="02020603050405020304" pitchFamily="18" charset="0"/>
                  <a:cs typeface="Times New Roman" panose="02020603050405020304" pitchFamily="18" charset="0"/>
                </a:endParaRPr>
              </a:p>
            </p:txBody>
          </p:sp>
        </p:grpSp>
        <p:sp>
          <p:nvSpPr>
            <p:cNvPr id="22" name="TextBox 21"/>
            <p:cNvSpPr txBox="1"/>
            <p:nvPr/>
          </p:nvSpPr>
          <p:spPr>
            <a:xfrm>
              <a:off x="8686220" y="1231886"/>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&gt; 0</a:t>
              </a:r>
              <a:endParaRPr lang="en-US" sz="2400" baseline="-250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197379" y="1210274"/>
              <a:ext cx="94769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&gt; 0</a:t>
              </a:r>
              <a:endParaRPr lang="en-US" sz="2400" baseline="-25000" dirty="0">
                <a:latin typeface="Times New Roman" panose="02020603050405020304" pitchFamily="18" charset="0"/>
                <a:cs typeface="Times New Roman" panose="02020603050405020304" pitchFamily="18" charset="0"/>
              </a:endParaRPr>
            </a:p>
          </p:txBody>
        </p:sp>
      </p:grpSp>
      <p:graphicFrame>
        <p:nvGraphicFramePr>
          <p:cNvPr id="30" name="Object 29"/>
          <p:cNvGraphicFramePr>
            <a:graphicFrameLocks noChangeAspect="1"/>
          </p:cNvGraphicFramePr>
          <p:nvPr>
            <p:extLst>
              <p:ext uri="{D42A27DB-BD31-4B8C-83A1-F6EECF244321}">
                <p14:modId xmlns:p14="http://schemas.microsoft.com/office/powerpoint/2010/main" val="3435097473"/>
              </p:ext>
            </p:extLst>
          </p:nvPr>
        </p:nvGraphicFramePr>
        <p:xfrm>
          <a:off x="622300" y="5200650"/>
          <a:ext cx="3251200" cy="889000"/>
        </p:xfrm>
        <a:graphic>
          <a:graphicData uri="http://schemas.openxmlformats.org/presentationml/2006/ole">
            <mc:AlternateContent xmlns:mc="http://schemas.openxmlformats.org/markup-compatibility/2006">
              <mc:Choice xmlns:v="urn:schemas-microsoft-com:vml" Requires="v">
                <p:oleObj spid="_x0000_s32771" name="Equation" r:id="rId4" imgW="3251160" imgH="888840" progId="Equation.DSMT4">
                  <p:embed/>
                </p:oleObj>
              </mc:Choice>
              <mc:Fallback>
                <p:oleObj name="Equation" r:id="rId4" imgW="3251160" imgH="888840" progId="Equation.DSMT4">
                  <p:embed/>
                  <p:pic>
                    <p:nvPicPr>
                      <p:cNvPr id="30" name="Object 29"/>
                      <p:cNvPicPr>
                        <a:picLocks noChangeAspect="1" noChangeArrowheads="1"/>
                      </p:cNvPicPr>
                      <p:nvPr/>
                    </p:nvPicPr>
                    <p:blipFill>
                      <a:blip r:embed="rId5"/>
                      <a:srcRect/>
                      <a:stretch>
                        <a:fillRect/>
                      </a:stretch>
                    </p:blipFill>
                    <p:spPr bwMode="auto">
                      <a:xfrm>
                        <a:off x="622300" y="5200650"/>
                        <a:ext cx="32512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 name="TextBox 1"/>
          <p:cNvSpPr txBox="1"/>
          <p:nvPr/>
        </p:nvSpPr>
        <p:spPr>
          <a:xfrm>
            <a:off x="5146157" y="5165986"/>
            <a:ext cx="673109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عدسي </a:t>
            </a:r>
            <a:r>
              <a:rPr lang="fa-IR" sz="2400" b="1" dirty="0">
                <a:solidFill>
                  <a:srgbClr val="FF0000"/>
                </a:solidFill>
                <a:latin typeface="Times New Roman" panose="02020603050405020304" pitchFamily="18" charset="0"/>
                <a:cs typeface="Times New Roman" panose="02020603050405020304" pitchFamily="18" charset="0"/>
              </a:rPr>
              <a:t>همگرا</a:t>
            </a:r>
            <a:r>
              <a:rPr lang="en-US" sz="2400" dirty="0">
                <a:solidFill>
                  <a:srgbClr val="0070C0"/>
                </a:solidFill>
                <a:latin typeface="Times New Roman" panose="02020603050405020304" pitchFamily="18" charset="0"/>
                <a:cs typeface="Times New Roman" panose="02020603050405020304" pitchFamily="18" charset="0"/>
              </a:rPr>
              <a:t>(converging</a:t>
            </a:r>
            <a:r>
              <a:rPr lang="en-US" sz="2400" dirty="0">
                <a:latin typeface="Times New Roman" panose="02020603050405020304" pitchFamily="18" charset="0"/>
                <a:cs typeface="Times New Roman" panose="02020603050405020304" pitchFamily="18" charset="0"/>
              </a:rPr>
              <a:t> lens) </a:t>
            </a:r>
            <a:r>
              <a:rPr lang="fa-IR" sz="2400" dirty="0">
                <a:latin typeface="Times New Roman" panose="02020603050405020304" pitchFamily="18" charset="0"/>
                <a:cs typeface="Times New Roman" panose="02020603050405020304" pitchFamily="18" charset="0"/>
              </a:rPr>
              <a:t> به اين دليل عدسي </a:t>
            </a:r>
            <a:r>
              <a:rPr lang="fa-IR" sz="2400" b="1" dirty="0">
                <a:solidFill>
                  <a:srgbClr val="FF0000"/>
                </a:solidFill>
                <a:latin typeface="Times New Roman" panose="02020603050405020304" pitchFamily="18" charset="0"/>
                <a:cs typeface="Times New Roman" panose="02020603050405020304" pitchFamily="18" charset="0"/>
              </a:rPr>
              <a:t>مثبت</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a:solidFill>
                  <a:srgbClr val="0070C0"/>
                </a:solidFill>
                <a:latin typeface="Times New Roman" panose="02020603050405020304" pitchFamily="18" charset="0"/>
                <a:cs typeface="Times New Roman" panose="02020603050405020304" pitchFamily="18" charset="0"/>
              </a:rPr>
              <a:t>Positive</a:t>
            </a:r>
            <a:r>
              <a:rPr lang="en-US" sz="2400" dirty="0">
                <a:latin typeface="Times New Roman" panose="02020603050405020304" pitchFamily="18" charset="0"/>
                <a:cs typeface="Times New Roman" panose="02020603050405020304" pitchFamily="18" charset="0"/>
              </a:rPr>
              <a:t> lens)</a:t>
            </a:r>
            <a:r>
              <a:rPr lang="fa-IR" sz="2400" dirty="0">
                <a:latin typeface="Times New Roman" panose="02020603050405020304" pitchFamily="18" charset="0"/>
                <a:cs typeface="Times New Roman" panose="02020603050405020304" pitchFamily="18" charset="0"/>
              </a:rPr>
              <a:t> ناميده مي شوند كه فاصله كانوني آن مثبت است.</a:t>
            </a:r>
            <a:endParaRPr lang="en-US" sz="2400" dirty="0">
              <a:latin typeface="Times New Roman" panose="02020603050405020304" pitchFamily="18" charset="0"/>
              <a:cs typeface="Times New Roman" panose="02020603050405020304" pitchFamily="18" charset="0"/>
            </a:endParaRPr>
          </a:p>
        </p:txBody>
      </p:sp>
      <p:sp>
        <p:nvSpPr>
          <p:cNvPr id="29" name="Slide Number Placeholder 28"/>
          <p:cNvSpPr>
            <a:spLocks noGrp="1"/>
          </p:cNvSpPr>
          <p:nvPr>
            <p:ph type="sldNum" sz="quarter" idx="12"/>
          </p:nvPr>
        </p:nvSpPr>
        <p:spPr/>
        <p:txBody>
          <a:bodyPr/>
          <a:lstStyle/>
          <a:p>
            <a:fld id="{8AC7B609-6235-4DF7-8376-3B4225D7EDEF}" type="slidenum">
              <a:rPr lang="en-US" smtClean="0"/>
              <a:pPr/>
              <a:t>45</a:t>
            </a:fld>
            <a:endParaRPr lang="en-US"/>
          </a:p>
        </p:txBody>
      </p:sp>
    </p:spTree>
    <p:extLst>
      <p:ext uri="{BB962C8B-B14F-4D97-AF65-F5344CB8AC3E}">
        <p14:creationId xmlns:p14="http://schemas.microsoft.com/office/powerpoint/2010/main" val="1919994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681375" y="563880"/>
            <a:ext cx="2327016" cy="3834985"/>
            <a:chOff x="385513" y="463638"/>
            <a:chExt cx="2327016" cy="3834985"/>
          </a:xfrm>
        </p:grpSpPr>
        <p:pic>
          <p:nvPicPr>
            <p:cNvPr id="3" name="Picture 2"/>
            <p:cNvPicPr>
              <a:picLocks noChangeAspect="1"/>
            </p:cNvPicPr>
            <p:nvPr/>
          </p:nvPicPr>
          <p:blipFill rotWithShape="1">
            <a:blip r:embed="rId3" cstate="print">
              <a:lum contrast="20000"/>
            </a:blip>
            <a:srcRect l="3316" t="17029" r="80228"/>
            <a:stretch/>
          </p:blipFill>
          <p:spPr>
            <a:xfrm>
              <a:off x="1043190" y="463638"/>
              <a:ext cx="888642" cy="2851063"/>
            </a:xfrm>
            <a:prstGeom prst="rect">
              <a:avLst/>
            </a:prstGeom>
          </p:spPr>
        </p:pic>
        <p:sp>
          <p:nvSpPr>
            <p:cNvPr id="6" name="Rectangle 5"/>
            <p:cNvSpPr/>
            <p:nvPr/>
          </p:nvSpPr>
          <p:spPr>
            <a:xfrm>
              <a:off x="621591" y="3328631"/>
              <a:ext cx="1481496" cy="461665"/>
            </a:xfrm>
            <a:prstGeom prst="rect">
              <a:avLst/>
            </a:prstGeom>
          </p:spPr>
          <p:txBody>
            <a:bodyPr wrap="none">
              <a:spAutoFit/>
            </a:bodyPr>
            <a:lstStyle/>
            <a:p>
              <a:r>
                <a:rPr lang="en-US" sz="2400" dirty="0">
                  <a:latin typeface="Times New Roman" panose="02020603050405020304" pitchFamily="18" charset="0"/>
                </a:rPr>
                <a:t>Biconcave</a:t>
              </a:r>
              <a:endParaRPr lang="en-US" dirty="0"/>
            </a:p>
          </p:txBody>
        </p:sp>
        <p:sp>
          <p:nvSpPr>
            <p:cNvPr id="7" name="TextBox 6"/>
            <p:cNvSpPr txBox="1"/>
            <p:nvPr/>
          </p:nvSpPr>
          <p:spPr>
            <a:xfrm>
              <a:off x="1017053" y="3718656"/>
              <a:ext cx="824265"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دو کاو</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5513" y="1259269"/>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&lt; 0</a:t>
              </a:r>
              <a:endParaRPr lang="en-US" sz="2400" baseline="-25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764834" y="1272147"/>
              <a:ext cx="94769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&gt; 0</a:t>
              </a:r>
              <a:endParaRPr lang="en-US" sz="2400" baseline="-25000" dirty="0">
                <a:latin typeface="Times New Roman" panose="02020603050405020304" pitchFamily="18" charset="0"/>
                <a:cs typeface="Times New Roman" panose="02020603050405020304" pitchFamily="18" charset="0"/>
              </a:endParaRPr>
            </a:p>
          </p:txBody>
        </p:sp>
      </p:grpSp>
      <p:grpSp>
        <p:nvGrpSpPr>
          <p:cNvPr id="11" name="Group 22"/>
          <p:cNvGrpSpPr/>
          <p:nvPr/>
        </p:nvGrpSpPr>
        <p:grpSpPr>
          <a:xfrm>
            <a:off x="4410157" y="563880"/>
            <a:ext cx="2254113" cy="3783275"/>
            <a:chOff x="4577581" y="563880"/>
            <a:chExt cx="2254113" cy="3783275"/>
          </a:xfrm>
        </p:grpSpPr>
        <p:sp>
          <p:nvSpPr>
            <p:cNvPr id="16" name="Rectangle 15"/>
            <p:cNvSpPr/>
            <p:nvPr/>
          </p:nvSpPr>
          <p:spPr>
            <a:xfrm>
              <a:off x="4838346" y="3357039"/>
              <a:ext cx="1976823" cy="461665"/>
            </a:xfrm>
            <a:prstGeom prst="rect">
              <a:avLst/>
            </a:prstGeom>
          </p:spPr>
          <p:txBody>
            <a:bodyPr wrap="none">
              <a:spAutoFit/>
            </a:bodyPr>
            <a:lstStyle/>
            <a:p>
              <a:r>
                <a:rPr lang="en-US" sz="2400" dirty="0">
                  <a:latin typeface="Times New Roman" panose="02020603050405020304" pitchFamily="18" charset="0"/>
                </a:rPr>
                <a:t>Plano-concave</a:t>
              </a:r>
              <a:endParaRPr lang="en-US" dirty="0"/>
            </a:p>
          </p:txBody>
        </p:sp>
        <p:grpSp>
          <p:nvGrpSpPr>
            <p:cNvPr id="14" name="Group 17"/>
            <p:cNvGrpSpPr/>
            <p:nvPr/>
          </p:nvGrpSpPr>
          <p:grpSpPr>
            <a:xfrm>
              <a:off x="4577581" y="563880"/>
              <a:ext cx="2254113" cy="3783275"/>
              <a:chOff x="3560079" y="477568"/>
              <a:chExt cx="2254113" cy="3783275"/>
            </a:xfrm>
          </p:grpSpPr>
          <p:grpSp>
            <p:nvGrpSpPr>
              <p:cNvPr id="18" name="Group 13"/>
              <p:cNvGrpSpPr/>
              <p:nvPr/>
            </p:nvGrpSpPr>
            <p:grpSpPr>
              <a:xfrm>
                <a:off x="4428603" y="477568"/>
                <a:ext cx="1385589" cy="2851063"/>
                <a:chOff x="3424052" y="477568"/>
                <a:chExt cx="1385589" cy="2851063"/>
              </a:xfrm>
            </p:grpSpPr>
            <p:pic>
              <p:nvPicPr>
                <p:cNvPr id="5" name="Picture 4"/>
                <p:cNvPicPr>
                  <a:picLocks noChangeAspect="1"/>
                </p:cNvPicPr>
                <p:nvPr/>
              </p:nvPicPr>
              <p:blipFill rotWithShape="1">
                <a:blip r:embed="rId3" cstate="print">
                  <a:lum contrast="20000"/>
                </a:blip>
                <a:srcRect l="41238" t="17029" r="46122"/>
                <a:stretch/>
              </p:blipFill>
              <p:spPr>
                <a:xfrm>
                  <a:off x="3424052" y="477568"/>
                  <a:ext cx="682580" cy="2851063"/>
                </a:xfrm>
                <a:prstGeom prst="rect">
                  <a:avLst/>
                </a:prstGeom>
              </p:spPr>
            </p:pic>
            <p:sp>
              <p:nvSpPr>
                <p:cNvPr id="13" name="TextBox 12"/>
                <p:cNvSpPr txBox="1"/>
                <p:nvPr/>
              </p:nvSpPr>
              <p:spPr>
                <a:xfrm>
                  <a:off x="3861946" y="1269999"/>
                  <a:ext cx="94769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&gt; 0</a:t>
                  </a:r>
                  <a:endParaRPr lang="en-US" sz="2400" baseline="-25000" dirty="0">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3560079" y="1281634"/>
                <a:ext cx="962123"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en-US" sz="2400" baseline="-25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108825" y="3680876"/>
                <a:ext cx="1276311"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تخت – کاو</a:t>
                </a:r>
                <a:endParaRPr lang="en-US" sz="2400" dirty="0">
                  <a:latin typeface="Times New Roman" panose="02020603050405020304" pitchFamily="18" charset="0"/>
                  <a:cs typeface="Times New Roman" panose="02020603050405020304" pitchFamily="18" charset="0"/>
                </a:endParaRPr>
              </a:p>
            </p:txBody>
          </p:sp>
        </p:grpSp>
      </p:grpSp>
      <p:grpSp>
        <p:nvGrpSpPr>
          <p:cNvPr id="21" name="Group 21"/>
          <p:cNvGrpSpPr/>
          <p:nvPr/>
        </p:nvGrpSpPr>
        <p:grpSpPr>
          <a:xfrm>
            <a:off x="8647172" y="453143"/>
            <a:ext cx="2871202" cy="3816738"/>
            <a:chOff x="8943388" y="1303152"/>
            <a:chExt cx="2871202" cy="3816738"/>
          </a:xfrm>
        </p:grpSpPr>
        <p:sp>
          <p:nvSpPr>
            <p:cNvPr id="19" name="Rectangle 18"/>
            <p:cNvSpPr/>
            <p:nvPr/>
          </p:nvSpPr>
          <p:spPr>
            <a:xfrm>
              <a:off x="9283128" y="4154215"/>
              <a:ext cx="2531462" cy="461665"/>
            </a:xfrm>
            <a:prstGeom prst="rect">
              <a:avLst/>
            </a:prstGeom>
          </p:spPr>
          <p:txBody>
            <a:bodyPr wrap="none">
              <a:spAutoFit/>
            </a:bodyPr>
            <a:lstStyle/>
            <a:p>
              <a:r>
                <a:rPr lang="fa-IR" sz="2400" dirty="0">
                  <a:latin typeface="Times New Roman" panose="02020603050405020304" pitchFamily="18" charset="0"/>
                </a:rPr>
                <a:t> </a:t>
              </a:r>
              <a:r>
                <a:rPr lang="en-US" sz="2400" dirty="0">
                  <a:latin typeface="Times New Roman" panose="02020603050405020304" pitchFamily="18" charset="0"/>
                </a:rPr>
                <a:t>negative meniscus</a:t>
              </a:r>
              <a:endParaRPr lang="en-US" sz="2400" dirty="0"/>
            </a:p>
          </p:txBody>
        </p:sp>
        <p:grpSp>
          <p:nvGrpSpPr>
            <p:cNvPr id="22" name="Group 20"/>
            <p:cNvGrpSpPr/>
            <p:nvPr/>
          </p:nvGrpSpPr>
          <p:grpSpPr>
            <a:xfrm>
              <a:off x="8943388" y="1303152"/>
              <a:ext cx="2614793" cy="3816738"/>
              <a:chOff x="8943388" y="1303152"/>
              <a:chExt cx="2614793" cy="3816738"/>
            </a:xfrm>
          </p:grpSpPr>
          <p:pic>
            <p:nvPicPr>
              <p:cNvPr id="4" name="Picture 3"/>
              <p:cNvPicPr>
                <a:picLocks noChangeAspect="1"/>
              </p:cNvPicPr>
              <p:nvPr/>
            </p:nvPicPr>
            <p:blipFill rotWithShape="1">
              <a:blip r:embed="rId3" cstate="print">
                <a:lum contrast="20000"/>
              </a:blip>
              <a:srcRect l="74388" t="17029" r="9156"/>
              <a:stretch/>
            </p:blipFill>
            <p:spPr>
              <a:xfrm>
                <a:off x="9994007" y="1303152"/>
                <a:ext cx="888642" cy="2851063"/>
              </a:xfrm>
              <a:prstGeom prst="rect">
                <a:avLst/>
              </a:prstGeom>
            </p:spPr>
          </p:pic>
          <p:sp>
            <p:nvSpPr>
              <p:cNvPr id="9" name="TextBox 8"/>
              <p:cNvSpPr txBox="1"/>
              <p:nvPr/>
            </p:nvSpPr>
            <p:spPr>
              <a:xfrm>
                <a:off x="8943388" y="2088585"/>
                <a:ext cx="973344"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&gt; 0</a:t>
                </a:r>
                <a:endParaRPr lang="en-US" sz="2400" baseline="-25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0610486" y="2107130"/>
                <a:ext cx="94769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&gt; 0</a:t>
                </a:r>
                <a:endParaRPr lang="en-US" sz="2400" baseline="-250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9879400" y="4539923"/>
                <a:ext cx="1287532"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هلالی منفی</a:t>
                </a:r>
                <a:endParaRPr lang="en-US" sz="2400" dirty="0">
                  <a:latin typeface="Times New Roman" panose="02020603050405020304" pitchFamily="18" charset="0"/>
                  <a:cs typeface="Times New Roman" panose="02020603050405020304" pitchFamily="18" charset="0"/>
                </a:endParaRPr>
              </a:p>
            </p:txBody>
          </p:sp>
        </p:grpSp>
      </p:grpSp>
      <p:graphicFrame>
        <p:nvGraphicFramePr>
          <p:cNvPr id="24" name="Object 23"/>
          <p:cNvGraphicFramePr>
            <a:graphicFrameLocks noChangeAspect="1"/>
          </p:cNvGraphicFramePr>
          <p:nvPr>
            <p:extLst>
              <p:ext uri="{D42A27DB-BD31-4B8C-83A1-F6EECF244321}">
                <p14:modId xmlns:p14="http://schemas.microsoft.com/office/powerpoint/2010/main" val="1038705249"/>
              </p:ext>
            </p:extLst>
          </p:nvPr>
        </p:nvGraphicFramePr>
        <p:xfrm>
          <a:off x="723900" y="5200650"/>
          <a:ext cx="3251200" cy="889000"/>
        </p:xfrm>
        <a:graphic>
          <a:graphicData uri="http://schemas.openxmlformats.org/presentationml/2006/ole">
            <mc:AlternateContent xmlns:mc="http://schemas.openxmlformats.org/markup-compatibility/2006">
              <mc:Choice xmlns:v="urn:schemas-microsoft-com:vml" Requires="v">
                <p:oleObj spid="_x0000_s33795" name="Equation" r:id="rId4" imgW="3251160" imgH="888840" progId="Equation.DSMT4">
                  <p:embed/>
                </p:oleObj>
              </mc:Choice>
              <mc:Fallback>
                <p:oleObj name="Equation" r:id="rId4" imgW="3251160" imgH="888840" progId="Equation.DSMT4">
                  <p:embed/>
                  <p:pic>
                    <p:nvPicPr>
                      <p:cNvPr id="24" name="Object 23"/>
                      <p:cNvPicPr>
                        <a:picLocks noChangeAspect="1" noChangeArrowheads="1"/>
                      </p:cNvPicPr>
                      <p:nvPr/>
                    </p:nvPicPr>
                    <p:blipFill>
                      <a:blip r:embed="rId5"/>
                      <a:srcRect/>
                      <a:stretch>
                        <a:fillRect/>
                      </a:stretch>
                    </p:blipFill>
                    <p:spPr bwMode="auto">
                      <a:xfrm>
                        <a:off x="723900" y="5200650"/>
                        <a:ext cx="32512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6" name="TextBox 25"/>
          <p:cNvSpPr txBox="1"/>
          <p:nvPr/>
        </p:nvSpPr>
        <p:spPr>
          <a:xfrm>
            <a:off x="5146157" y="5165986"/>
            <a:ext cx="673109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عدسي </a:t>
            </a:r>
            <a:r>
              <a:rPr lang="fa-IR" sz="2400" b="1" dirty="0">
                <a:solidFill>
                  <a:srgbClr val="FF0000"/>
                </a:solidFill>
                <a:latin typeface="Times New Roman" panose="02020603050405020304" pitchFamily="18" charset="0"/>
                <a:cs typeface="Times New Roman" panose="02020603050405020304" pitchFamily="18" charset="0"/>
              </a:rPr>
              <a:t>واگرا</a:t>
            </a:r>
            <a:r>
              <a:rPr lang="en-US" sz="2400" dirty="0">
                <a:solidFill>
                  <a:srgbClr val="0070C0"/>
                </a:solidFill>
                <a:latin typeface="Times New Roman" panose="02020603050405020304" pitchFamily="18" charset="0"/>
                <a:cs typeface="Times New Roman" panose="02020603050405020304" pitchFamily="18" charset="0"/>
              </a:rPr>
              <a:t>(diverging</a:t>
            </a:r>
            <a:r>
              <a:rPr lang="en-US" sz="2400" dirty="0">
                <a:latin typeface="Times New Roman" panose="02020603050405020304" pitchFamily="18" charset="0"/>
                <a:cs typeface="Times New Roman" panose="02020603050405020304" pitchFamily="18" charset="0"/>
              </a:rPr>
              <a:t> lens) </a:t>
            </a:r>
            <a:r>
              <a:rPr lang="fa-IR" sz="2400" dirty="0">
                <a:latin typeface="Times New Roman" panose="02020603050405020304" pitchFamily="18" charset="0"/>
                <a:cs typeface="Times New Roman" panose="02020603050405020304" pitchFamily="18" charset="0"/>
              </a:rPr>
              <a:t> به اين دليل عدسي </a:t>
            </a:r>
            <a:r>
              <a:rPr lang="fa-IR" sz="2400" b="1" dirty="0">
                <a:solidFill>
                  <a:srgbClr val="FF0000"/>
                </a:solidFill>
                <a:latin typeface="Times New Roman" panose="02020603050405020304" pitchFamily="18" charset="0"/>
                <a:cs typeface="Times New Roman" panose="02020603050405020304" pitchFamily="18" charset="0"/>
              </a:rPr>
              <a:t>منفي</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a:solidFill>
                  <a:srgbClr val="0070C0"/>
                </a:solidFill>
                <a:latin typeface="Times New Roman" panose="02020603050405020304" pitchFamily="18" charset="0"/>
                <a:cs typeface="Times New Roman" panose="02020603050405020304" pitchFamily="18" charset="0"/>
              </a:rPr>
              <a:t>Negative</a:t>
            </a:r>
            <a:r>
              <a:rPr lang="en-US" sz="2400" dirty="0">
                <a:latin typeface="Times New Roman" panose="02020603050405020304" pitchFamily="18" charset="0"/>
                <a:cs typeface="Times New Roman" panose="02020603050405020304" pitchFamily="18" charset="0"/>
              </a:rPr>
              <a:t> lens)</a:t>
            </a:r>
            <a:r>
              <a:rPr lang="fa-IR" sz="2400" dirty="0">
                <a:latin typeface="Times New Roman" panose="02020603050405020304" pitchFamily="18" charset="0"/>
                <a:cs typeface="Times New Roman" panose="02020603050405020304" pitchFamily="18" charset="0"/>
              </a:rPr>
              <a:t> ناميده مي شود كه فاصله كانوني آن منفي است.</a:t>
            </a:r>
            <a:endParaRPr lang="en-US" sz="2400" dirty="0">
              <a:latin typeface="Times New Roman" panose="02020603050405020304" pitchFamily="18" charset="0"/>
              <a:cs typeface="Times New Roman" panose="02020603050405020304" pitchFamily="18" charset="0"/>
            </a:endParaRPr>
          </a:p>
        </p:txBody>
      </p:sp>
      <p:sp>
        <p:nvSpPr>
          <p:cNvPr id="25" name="Slide Number Placeholder 24"/>
          <p:cNvSpPr>
            <a:spLocks noGrp="1"/>
          </p:cNvSpPr>
          <p:nvPr>
            <p:ph type="sldNum" sz="quarter" idx="12"/>
          </p:nvPr>
        </p:nvSpPr>
        <p:spPr/>
        <p:txBody>
          <a:bodyPr/>
          <a:lstStyle/>
          <a:p>
            <a:fld id="{8AC7B609-6235-4DF7-8376-3B4225D7EDEF}" type="slidenum">
              <a:rPr lang="en-US" smtClean="0"/>
              <a:pPr/>
              <a:t>46</a:t>
            </a:fld>
            <a:endParaRPr lang="en-US"/>
          </a:p>
        </p:txBody>
      </p:sp>
    </p:spTree>
    <p:extLst>
      <p:ext uri="{BB962C8B-B14F-4D97-AF65-F5344CB8AC3E}">
        <p14:creationId xmlns:p14="http://schemas.microsoft.com/office/powerpoint/2010/main" val="2927322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429" y="67383"/>
            <a:ext cx="11777076" cy="1292983"/>
          </a:xfrm>
          <a:prstGeom prst="rect">
            <a:avLst/>
          </a:prstGeom>
          <a:noFill/>
        </p:spPr>
        <p:txBody>
          <a:bodyPr wrap="square" rtlCol="0">
            <a:spAutoFit/>
          </a:bodyPr>
          <a:lstStyle/>
          <a:p>
            <a:pPr algn="r" rtl="1">
              <a:lnSpc>
                <a:spcPts val="3200"/>
              </a:lnSpc>
            </a:pPr>
            <a:r>
              <a:rPr lang="fa-IR" sz="2400" dirty="0">
                <a:latin typeface="Times New Roman" panose="02020603050405020304" pitchFamily="18" charset="0"/>
                <a:cs typeface="Times New Roman" panose="02020603050405020304" pitchFamily="18" charset="0"/>
              </a:rPr>
              <a:t>در شرایط پیرامحوری تصویر هر نقطه یک نقطه خواهد بود. به عبارتی تمام پرتوهایی که از یک شی نقطه‌ای روی محور اصلی گسیل می شوند پس از بازتاب یا شکست در یک نقطه روی محور اصلی به یکدیگر خواهند رسید بدون توجه به زاویه تابش آنها.</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stretch>
            <a:fillRect/>
          </a:stretch>
        </p:blipFill>
        <p:spPr>
          <a:xfrm>
            <a:off x="-1" y="3098800"/>
            <a:ext cx="6626231" cy="3728574"/>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884916107"/>
              </p:ext>
            </p:extLst>
          </p:nvPr>
        </p:nvGraphicFramePr>
        <p:xfrm>
          <a:off x="2632075" y="1174750"/>
          <a:ext cx="4241800" cy="1752600"/>
        </p:xfrm>
        <a:graphic>
          <a:graphicData uri="http://schemas.openxmlformats.org/presentationml/2006/ole">
            <mc:AlternateContent xmlns:mc="http://schemas.openxmlformats.org/markup-compatibility/2006">
              <mc:Choice xmlns:v="urn:schemas-microsoft-com:vml" Requires="v">
                <p:oleObj spid="_x0000_s34821" name="Equation" r:id="rId4" imgW="4241800" imgH="1752600" progId="Equation.DSMT4">
                  <p:embed/>
                </p:oleObj>
              </mc:Choice>
              <mc:Fallback>
                <p:oleObj name="Equation" r:id="rId4" imgW="4241800" imgH="17526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2075" y="1174750"/>
                        <a:ext cx="4241800"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60775530"/>
              </p:ext>
            </p:extLst>
          </p:nvPr>
        </p:nvGraphicFramePr>
        <p:xfrm>
          <a:off x="7321550" y="3467100"/>
          <a:ext cx="4279900" cy="889000"/>
        </p:xfrm>
        <a:graphic>
          <a:graphicData uri="http://schemas.openxmlformats.org/presentationml/2006/ole">
            <mc:AlternateContent xmlns:mc="http://schemas.openxmlformats.org/markup-compatibility/2006">
              <mc:Choice xmlns:v="urn:schemas-microsoft-com:vml" Requires="v">
                <p:oleObj spid="_x0000_s34822" name="Equation" r:id="rId6" imgW="4279900" imgH="889000" progId="Equation.DSMT4">
                  <p:embed/>
                </p:oleObj>
              </mc:Choice>
              <mc:Fallback>
                <p:oleObj name="Equation" r:id="rId6" imgW="4279900" imgH="889000" progId="Equation.DSMT4">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1550" y="3467100"/>
                        <a:ext cx="4279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55152461"/>
              </p:ext>
            </p:extLst>
          </p:nvPr>
        </p:nvGraphicFramePr>
        <p:xfrm>
          <a:off x="7346950" y="4721225"/>
          <a:ext cx="3683000" cy="1714500"/>
        </p:xfrm>
        <a:graphic>
          <a:graphicData uri="http://schemas.openxmlformats.org/presentationml/2006/ole">
            <mc:AlternateContent xmlns:mc="http://schemas.openxmlformats.org/markup-compatibility/2006">
              <mc:Choice xmlns:v="urn:schemas-microsoft-com:vml" Requires="v">
                <p:oleObj spid="_x0000_s34823" name="Equation" r:id="rId8" imgW="3683000" imgH="1714500" progId="Equation.DSMT4">
                  <p:embed/>
                </p:oleObj>
              </mc:Choice>
              <mc:Fallback>
                <p:oleObj name="Equation" r:id="rId8" imgW="3683000" imgH="1714500" progId="Equation.DSMT4">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6950" y="4721225"/>
                        <a:ext cx="3683000" cy="171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7358093" y="1840647"/>
            <a:ext cx="4232249" cy="810478"/>
          </a:xfrm>
          <a:prstGeom prst="rect">
            <a:avLst/>
          </a:prstGeom>
          <a:noFill/>
        </p:spPr>
        <p:txBody>
          <a:bodyPr wrap="none" rtlCol="0">
            <a:spAutoFit/>
          </a:bodyPr>
          <a:lstStyle/>
          <a:p>
            <a:pPr algn="r" rtl="1">
              <a:lnSpc>
                <a:spcPts val="2800"/>
              </a:lnSpc>
            </a:pPr>
            <a:r>
              <a:rPr lang="en-US" sz="2400" dirty="0">
                <a:solidFill>
                  <a:srgbClr val="FF0000"/>
                </a:solidFill>
                <a:latin typeface="Times New Roman" panose="02020603050405020304" pitchFamily="18" charset="0"/>
                <a:cs typeface="Times New Roman" panose="02020603050405020304" pitchFamily="18" charset="0"/>
              </a:rPr>
              <a:t>Newtonian equation for thin lens</a:t>
            </a:r>
          </a:p>
          <a:p>
            <a:pPr algn="r" rtl="1">
              <a:lnSpc>
                <a:spcPts val="2800"/>
              </a:lnSpc>
            </a:pPr>
            <a:r>
              <a:rPr lang="fa-IR" sz="2400" dirty="0">
                <a:solidFill>
                  <a:srgbClr val="FF0000"/>
                </a:solidFill>
                <a:latin typeface="Times New Roman" panose="02020603050405020304" pitchFamily="18" charset="0"/>
                <a:cs typeface="Times New Roman" panose="02020603050405020304" pitchFamily="18" charset="0"/>
              </a:rPr>
              <a:t>قانون نیوتن برای عدسی نازک</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8AC7B609-6235-4DF7-8376-3B4225D7EDEF}" type="slidenum">
              <a:rPr lang="en-US" smtClean="0"/>
              <a:pPr/>
              <a:t>47</a:t>
            </a:fld>
            <a:endParaRPr lang="en-US"/>
          </a:p>
        </p:txBody>
      </p:sp>
    </p:spTree>
    <p:extLst>
      <p:ext uri="{BB962C8B-B14F-4D97-AF65-F5344CB8AC3E}">
        <p14:creationId xmlns:p14="http://schemas.microsoft.com/office/powerpoint/2010/main" val="201462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3170" y="117364"/>
            <a:ext cx="1704313"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Problem 2</a:t>
            </a:r>
          </a:p>
        </p:txBody>
      </p:sp>
      <p:sp>
        <p:nvSpPr>
          <p:cNvPr id="4" name="TextBox 3"/>
          <p:cNvSpPr txBox="1"/>
          <p:nvPr/>
        </p:nvSpPr>
        <p:spPr>
          <a:xfrm>
            <a:off x="391682" y="798285"/>
            <a:ext cx="11435483"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یک تیر چوبی یک متری روی محور اصلی یک عدسی همگرا طوری قرار گرفته که نزدیکترین انتهای آن به عدسی 60 سانتی متر تا عدسی فاصله دارد. اگر فاصله کانونی عدسی 40 سانتی متر باشد طول تصویر این جسم چقدر خواهد بود. </a:t>
            </a:r>
            <a:endParaRPr lang="en-US" sz="2400" dirty="0">
              <a:latin typeface="Times New Roman" panose="02020603050405020304" pitchFamily="18" charset="0"/>
              <a:cs typeface="Times New Roman" panose="02020603050405020304" pitchFamily="18" charset="0"/>
            </a:endParaRPr>
          </a:p>
        </p:txBody>
      </p:sp>
      <p:grpSp>
        <p:nvGrpSpPr>
          <p:cNvPr id="2" name="Group 9"/>
          <p:cNvGrpSpPr/>
          <p:nvPr/>
        </p:nvGrpSpPr>
        <p:grpSpPr>
          <a:xfrm>
            <a:off x="1593850" y="2762250"/>
            <a:ext cx="6509619" cy="3251200"/>
            <a:chOff x="1593850" y="2762250"/>
            <a:chExt cx="6509619" cy="3251200"/>
          </a:xfrm>
        </p:grpSpPr>
        <p:grpSp>
          <p:nvGrpSpPr>
            <p:cNvPr id="8" name="Group 6"/>
            <p:cNvGrpSpPr/>
            <p:nvPr/>
          </p:nvGrpSpPr>
          <p:grpSpPr>
            <a:xfrm>
              <a:off x="1593850" y="2762250"/>
              <a:ext cx="4688127" cy="3251200"/>
              <a:chOff x="1593850" y="2762250"/>
              <a:chExt cx="4688127" cy="3251200"/>
            </a:xfrm>
          </p:grpSpPr>
          <p:graphicFrame>
            <p:nvGraphicFramePr>
              <p:cNvPr id="5" name="Object 4"/>
              <p:cNvGraphicFramePr>
                <a:graphicFrameLocks noChangeAspect="1"/>
              </p:cNvGraphicFramePr>
              <p:nvPr>
                <p:extLst>
                  <p:ext uri="{D42A27DB-BD31-4B8C-83A1-F6EECF244321}">
                    <p14:modId xmlns:p14="http://schemas.microsoft.com/office/powerpoint/2010/main" val="487770508"/>
                  </p:ext>
                </p:extLst>
              </p:nvPr>
            </p:nvGraphicFramePr>
            <p:xfrm>
              <a:off x="1593850" y="2762250"/>
              <a:ext cx="3568700" cy="3251200"/>
            </p:xfrm>
            <a:graphic>
              <a:graphicData uri="http://schemas.openxmlformats.org/presentationml/2006/ole">
                <mc:AlternateContent xmlns:mc="http://schemas.openxmlformats.org/markup-compatibility/2006">
                  <mc:Choice xmlns:v="urn:schemas-microsoft-com:vml" Requires="v">
                    <p:oleObj spid="_x0000_s35843" name="Equation" r:id="rId3" imgW="3568700" imgH="3251200" progId="Equation.DSMT4">
                      <p:embed/>
                    </p:oleObj>
                  </mc:Choice>
                  <mc:Fallback>
                    <p:oleObj name="Equation" r:id="rId3" imgW="3568700" imgH="32512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850" y="2762250"/>
                            <a:ext cx="3568700" cy="325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858189" y="5302931"/>
                <a:ext cx="1423788"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طول تصویر</a:t>
                </a:r>
                <a:endParaRPr lang="en-US" sz="2400" dirty="0">
                  <a:latin typeface="Times New Roman" panose="02020603050405020304" pitchFamily="18" charset="0"/>
                  <a:cs typeface="Times New Roman" panose="02020603050405020304" pitchFamily="18" charset="0"/>
                </a:endParaRPr>
              </a:p>
            </p:txBody>
          </p:sp>
        </p:grpSp>
        <p:sp>
          <p:nvSpPr>
            <p:cNvPr id="7" name="TextBox 6"/>
            <p:cNvSpPr txBox="1"/>
            <p:nvPr/>
          </p:nvSpPr>
          <p:spPr>
            <a:xfrm>
              <a:off x="5475883" y="3658828"/>
              <a:ext cx="2627586"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مكان ابتداي تير چوبي</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758929" y="4477038"/>
              <a:ext cx="2343807"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مكان انتهاي تير چوبي</a:t>
              </a:r>
              <a:endParaRPr lang="en-US" sz="2400" dirty="0">
                <a:latin typeface="Times New Roman" panose="02020603050405020304" pitchFamily="18" charset="0"/>
                <a:cs typeface="Times New Roman" panose="02020603050405020304" pitchFamily="18" charset="0"/>
              </a:endParaRPr>
            </a:p>
          </p:txBody>
        </p:sp>
      </p:grpSp>
      <p:sp>
        <p:nvSpPr>
          <p:cNvPr id="11" name="Slide Number Placeholder 10"/>
          <p:cNvSpPr>
            <a:spLocks noGrp="1"/>
          </p:cNvSpPr>
          <p:nvPr>
            <p:ph type="sldNum" sz="quarter" idx="12"/>
          </p:nvPr>
        </p:nvSpPr>
        <p:spPr/>
        <p:txBody>
          <a:bodyPr/>
          <a:lstStyle/>
          <a:p>
            <a:fld id="{8AC7B609-6235-4DF7-8376-3B4225D7EDEF}" type="slidenum">
              <a:rPr lang="en-US" smtClean="0"/>
              <a:pPr/>
              <a:t>48</a:t>
            </a:fld>
            <a:endParaRPr lang="en-US"/>
          </a:p>
        </p:txBody>
      </p:sp>
    </p:spTree>
    <p:extLst>
      <p:ext uri="{BB962C8B-B14F-4D97-AF65-F5344CB8AC3E}">
        <p14:creationId xmlns:p14="http://schemas.microsoft.com/office/powerpoint/2010/main" val="81651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837333" y="6109182"/>
            <a:ext cx="973667" cy="274320"/>
          </a:xfrm>
        </p:spPr>
        <p:txBody>
          <a:bodyPr/>
          <a:lstStyle/>
          <a:p>
            <a:fld id="{8AC7B609-6235-4DF7-8376-3B4225D7EDEF}" type="slidenum">
              <a:rPr lang="en-US" smtClean="0"/>
              <a:pPr/>
              <a:t>49</a:t>
            </a:fld>
            <a:endParaRPr lang="en-US" dirty="0"/>
          </a:p>
        </p:txBody>
      </p:sp>
      <p:sp>
        <p:nvSpPr>
          <p:cNvPr id="3" name="TextBox 2"/>
          <p:cNvSpPr txBox="1"/>
          <p:nvPr/>
        </p:nvSpPr>
        <p:spPr>
          <a:xfrm>
            <a:off x="3859619" y="85057"/>
            <a:ext cx="4306186" cy="579967"/>
          </a:xfrm>
          <a:prstGeom prst="rect">
            <a:avLst/>
          </a:prstGeom>
          <a:ln>
            <a:solidFill>
              <a:srgbClr val="A162D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50000"/>
              </a:lnSpc>
            </a:pPr>
            <a:r>
              <a:rPr lang="en-US" sz="2400" b="1" dirty="0">
                <a:solidFill>
                  <a:srgbClr val="FF0000"/>
                </a:solidFill>
                <a:latin typeface="Times New Roman" panose="02020603050405020304" pitchFamily="18" charset="0"/>
                <a:cs typeface="Times New Roman" panose="02020603050405020304" pitchFamily="18" charset="0"/>
              </a:rPr>
              <a:t>Refraction power      </a:t>
            </a:r>
            <a:r>
              <a:rPr lang="fa-IR" sz="2400" b="1" dirty="0">
                <a:solidFill>
                  <a:srgbClr val="FF0000"/>
                </a:solidFill>
                <a:latin typeface="Times New Roman" panose="02020603050405020304" pitchFamily="18" charset="0"/>
                <a:cs typeface="Times New Roman" panose="02020603050405020304" pitchFamily="18" charset="0"/>
              </a:rPr>
              <a:t>توان شکست</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12651" y="1010078"/>
            <a:ext cx="1166391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معکوس فاصله کانونی برای یک سیستم اپتیکی را توان شکست آن گویند. </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5294276" y="1661138"/>
          <a:ext cx="800100" cy="787400"/>
        </p:xfrm>
        <a:graphic>
          <a:graphicData uri="http://schemas.openxmlformats.org/presentationml/2006/ole">
            <mc:AlternateContent xmlns:mc="http://schemas.openxmlformats.org/markup-compatibility/2006">
              <mc:Choice xmlns:v="urn:schemas-microsoft-com:vml" Requires="v">
                <p:oleObj spid="_x0000_s36868" name="Equation" r:id="rId3" imgW="800100" imgH="787400" progId="Equation.DSMT4">
                  <p:embed/>
                </p:oleObj>
              </mc:Choice>
              <mc:Fallback>
                <p:oleObj name="Equation" r:id="rId3" imgW="800100" imgH="7874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276" y="1661138"/>
                        <a:ext cx="8001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308344" y="2615590"/>
            <a:ext cx="11419368"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چنانچه فاصله کانونی بر حسب متر جایگزین شود توان شکست بر حسب </a:t>
            </a:r>
            <a:r>
              <a:rPr lang="fa-IR" sz="2400" dirty="0">
                <a:solidFill>
                  <a:srgbClr val="FF0000"/>
                </a:solidFill>
                <a:latin typeface="Times New Roman" panose="02020603050405020304" pitchFamily="18" charset="0"/>
                <a:cs typeface="Times New Roman" panose="02020603050405020304" pitchFamily="18" charset="0"/>
              </a:rPr>
              <a:t>دیوپتر</a:t>
            </a:r>
            <a:r>
              <a:rPr lang="fa-I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محاسبه خواهد شد.</a:t>
            </a:r>
            <a:endParaRPr lang="en-US"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علامت توان شکست همان علامت فاصله کانونی است. پس توان شکست یک عدسی همگرا، مثبت و یک عدسی واگرا، منفی می باشد. </a:t>
            </a:r>
          </a:p>
          <a:p>
            <a:pPr algn="just" rtl="1">
              <a:lnSpc>
                <a:spcPct val="150000"/>
              </a:lnSpc>
              <a:buClr>
                <a:srgbClr val="FF0000"/>
              </a:buClr>
              <a:buSzPct val="140000"/>
              <a:buFont typeface="Wingdings" pitchFamily="2" charset="2"/>
              <a:buChar char="v"/>
            </a:pPr>
            <a:r>
              <a:rPr lang="fa-IR" sz="2400" dirty="0">
                <a:latin typeface="Times New Roman" panose="02020603050405020304" pitchFamily="18" charset="0"/>
                <a:cs typeface="Times New Roman" panose="02020603050405020304" pitchFamily="18" charset="0"/>
              </a:rPr>
              <a:t>  شماره عینکها همان توان شکست عدسی بکار رفته در عینک می باشد.</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4672" y="5082359"/>
            <a:ext cx="11270512" cy="579967"/>
          </a:xfrm>
          <a:prstGeom prst="rect">
            <a:avLst/>
          </a:prstGeom>
          <a:noFill/>
        </p:spPr>
        <p:txBody>
          <a:bodyPr wrap="square" rtlCol="0">
            <a:spAutoFit/>
          </a:bodyPr>
          <a:lstStyle/>
          <a:p>
            <a:pPr algn="just" rtl="1">
              <a:lnSpc>
                <a:spcPct val="150000"/>
              </a:lnSpc>
            </a:pPr>
            <a:r>
              <a:rPr lang="fa-IR" sz="2400" dirty="0">
                <a:solidFill>
                  <a:srgbClr val="C00000"/>
                </a:solidFill>
                <a:latin typeface="Times New Roman" panose="02020603050405020304" pitchFamily="18" charset="0"/>
                <a:cs typeface="Times New Roman" panose="02020603050405020304" pitchFamily="18" charset="0"/>
              </a:rPr>
              <a:t>سوال؟ </a:t>
            </a:r>
            <a:r>
              <a:rPr lang="fa-IR" sz="2400" dirty="0">
                <a:latin typeface="Times New Roman" panose="02020603050405020304" pitchFamily="18" charset="0"/>
                <a:cs typeface="Times New Roman" panose="02020603050405020304" pitchFamily="18" charset="0"/>
              </a:rPr>
              <a:t>شماره یک عینک 0.8 است. فاصله کانونی عدسی آن چند سانتی متر است.</a:t>
            </a:r>
            <a:endParaRPr lang="en-US" sz="24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483782" y="5807850"/>
          <a:ext cx="5232400" cy="787400"/>
        </p:xfrm>
        <a:graphic>
          <a:graphicData uri="http://schemas.openxmlformats.org/presentationml/2006/ole">
            <mc:AlternateContent xmlns:mc="http://schemas.openxmlformats.org/markup-compatibility/2006">
              <mc:Choice xmlns:v="urn:schemas-microsoft-com:vml" Requires="v">
                <p:oleObj spid="_x0000_s36869" name="Equation" r:id="rId5" imgW="5232400" imgH="787400" progId="Equation.DSMT4">
                  <p:embed/>
                </p:oleObj>
              </mc:Choice>
              <mc:Fallback>
                <p:oleObj name="Equation" r:id="rId5" imgW="5232400" imgH="787400" progId="Equation.DSMT4">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782" y="5807850"/>
                        <a:ext cx="5232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143" y="97962"/>
            <a:ext cx="11680371" cy="1754326"/>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بین دو نقطه به فاصله 20 سانتی متر یک تیغه شیشه ای به ضخامت 6 سانتی متر و ضریب شکست 1.53 و یک تیغه کریستالی با ضخامت 4 سانتی متر و ضریب شکست 1.86 قرار گرفته است. راه اپتیکی بین این دو نقطه را حساب کنید.</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076104259"/>
              </p:ext>
            </p:extLst>
          </p:nvPr>
        </p:nvGraphicFramePr>
        <p:xfrm>
          <a:off x="800100" y="1854200"/>
          <a:ext cx="9474200" cy="381000"/>
        </p:xfrm>
        <a:graphic>
          <a:graphicData uri="http://schemas.openxmlformats.org/presentationml/2006/ole">
            <mc:AlternateContent xmlns:mc="http://schemas.openxmlformats.org/markup-compatibility/2006">
              <mc:Choice xmlns:v="urn:schemas-microsoft-com:vml" Requires="v">
                <p:oleObj spid="_x0000_s4101" name="Equation" r:id="rId3" imgW="9474120" imgH="380880" progId="Equation.DSMT4">
                  <p:embed/>
                </p:oleObj>
              </mc:Choice>
              <mc:Fallback>
                <p:oleObj name="Equation" r:id="rId3" imgW="9474120" imgH="380880"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854200"/>
                        <a:ext cx="9474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2"/>
          <p:cNvGrpSpPr/>
          <p:nvPr/>
        </p:nvGrpSpPr>
        <p:grpSpPr>
          <a:xfrm>
            <a:off x="272143" y="3439886"/>
            <a:ext cx="3407228" cy="1875367"/>
            <a:chOff x="478973" y="4005943"/>
            <a:chExt cx="3407228" cy="1875367"/>
          </a:xfrm>
        </p:grpSpPr>
        <p:grpSp>
          <p:nvGrpSpPr>
            <p:cNvPr id="6" name="Group 9"/>
            <p:cNvGrpSpPr/>
            <p:nvPr/>
          </p:nvGrpSpPr>
          <p:grpSpPr>
            <a:xfrm>
              <a:off x="478973" y="4005943"/>
              <a:ext cx="3407228" cy="1687290"/>
              <a:chOff x="478971" y="3124205"/>
              <a:chExt cx="4931229" cy="2569028"/>
            </a:xfrm>
          </p:grpSpPr>
          <p:sp>
            <p:nvSpPr>
              <p:cNvPr id="5" name="Rectangle 4"/>
              <p:cNvSpPr/>
              <p:nvPr/>
            </p:nvSpPr>
            <p:spPr>
              <a:xfrm>
                <a:off x="838200" y="4528457"/>
                <a:ext cx="3733800" cy="9579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838202" y="3124205"/>
                <a:ext cx="0" cy="25690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78971" y="5268681"/>
                <a:ext cx="493122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480648" y="5301343"/>
              <a:ext cx="320921" cy="579967"/>
            </a:xfrm>
            <a:prstGeom prst="rect">
              <a:avLst/>
            </a:prstGeom>
            <a:noFill/>
          </p:spPr>
          <p:txBody>
            <a:bodyPr wrap="non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x</a:t>
              </a:r>
            </a:p>
          </p:txBody>
        </p:sp>
      </p:grpSp>
      <p:sp>
        <p:nvSpPr>
          <p:cNvPr id="14" name="TextBox 13"/>
          <p:cNvSpPr txBox="1"/>
          <p:nvPr/>
        </p:nvSpPr>
        <p:spPr>
          <a:xfrm>
            <a:off x="511629" y="2699657"/>
            <a:ext cx="11419114" cy="1133965"/>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در بلور زیر ضریب شکست تابعی از </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x</a:t>
            </a:r>
            <a:r>
              <a:rPr lang="fa-IR" sz="2400" dirty="0">
                <a:latin typeface="Times New Roman" panose="02020603050405020304" pitchFamily="18" charset="0"/>
                <a:cs typeface="Times New Roman" panose="02020603050405020304" pitchFamily="18" charset="0"/>
              </a:rPr>
              <a:t>و تابعیت آن به صورت زیر داده شده است. راه اپتیکی بین مکانهای 2 تا 8 سانتی متر را حساب کنید. </a:t>
            </a:r>
            <a:endParaRPr lang="en-US" sz="2400" dirty="0">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291268836"/>
              </p:ext>
            </p:extLst>
          </p:nvPr>
        </p:nvGraphicFramePr>
        <p:xfrm>
          <a:off x="2032000" y="3708400"/>
          <a:ext cx="5029200" cy="368300"/>
        </p:xfrm>
        <a:graphic>
          <a:graphicData uri="http://schemas.openxmlformats.org/presentationml/2006/ole">
            <mc:AlternateContent xmlns:mc="http://schemas.openxmlformats.org/markup-compatibility/2006">
              <mc:Choice xmlns:v="urn:schemas-microsoft-com:vml" Requires="v">
                <p:oleObj spid="_x0000_s4102" name="Equation" r:id="rId5" imgW="5029200" imgH="368280" progId="Equation.DSMT4">
                  <p:embed/>
                </p:oleObj>
              </mc:Choice>
              <mc:Fallback>
                <p:oleObj name="Equation" r:id="rId5" imgW="5029200" imgH="368280" progId="Equation.DSMT4">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0" y="3708400"/>
                        <a:ext cx="50292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3300" name="Object 4"/>
          <p:cNvGraphicFramePr>
            <a:graphicFrameLocks noChangeAspect="1"/>
          </p:cNvGraphicFramePr>
          <p:nvPr>
            <p:extLst>
              <p:ext uri="{D42A27DB-BD31-4B8C-83A1-F6EECF244321}">
                <p14:modId xmlns:p14="http://schemas.microsoft.com/office/powerpoint/2010/main" val="466146734"/>
              </p:ext>
            </p:extLst>
          </p:nvPr>
        </p:nvGraphicFramePr>
        <p:xfrm>
          <a:off x="933450" y="5499100"/>
          <a:ext cx="9093200" cy="647700"/>
        </p:xfrm>
        <a:graphic>
          <a:graphicData uri="http://schemas.openxmlformats.org/presentationml/2006/ole">
            <mc:AlternateContent xmlns:mc="http://schemas.openxmlformats.org/markup-compatibility/2006">
              <mc:Choice xmlns:v="urn:schemas-microsoft-com:vml" Requires="v">
                <p:oleObj spid="_x0000_s4103" name="Equation" r:id="rId7" imgW="9092880" imgH="647640" progId="Equation.DSMT4">
                  <p:embed/>
                </p:oleObj>
              </mc:Choice>
              <mc:Fallback>
                <p:oleObj name="Equation" r:id="rId7" imgW="9092880" imgH="647640" progId="Equation.DSMT4">
                  <p:embed/>
                  <p:pic>
                    <p:nvPicPr>
                      <p:cNvPr id="18330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5499100"/>
                        <a:ext cx="909320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2"/>
          </p:nvPr>
        </p:nvSpPr>
        <p:spPr/>
        <p:txBody>
          <a:bodyPr/>
          <a:lstStyle/>
          <a:p>
            <a:fld id="{8AC7B609-6235-4DF7-8376-3B4225D7EDEF}"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57651" y="2973214"/>
            <a:ext cx="5400000" cy="3255277"/>
          </a:xfrm>
          <a:prstGeom prst="rect">
            <a:avLst/>
          </a:prstGeom>
        </p:spPr>
      </p:pic>
      <p:sp>
        <p:nvSpPr>
          <p:cNvPr id="4" name="TextBox 3"/>
          <p:cNvSpPr txBox="1"/>
          <p:nvPr/>
        </p:nvSpPr>
        <p:spPr>
          <a:xfrm>
            <a:off x="3864371" y="116681"/>
            <a:ext cx="4571291" cy="661207"/>
          </a:xfrm>
          <a:prstGeom prst="rect">
            <a:avLst/>
          </a:prstGeom>
          <a:ln w="381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50000"/>
              </a:lnSpc>
            </a:pPr>
            <a:r>
              <a:rPr lang="en-US" sz="2800" dirty="0">
                <a:latin typeface="Times New Roman" panose="02020603050405020304" pitchFamily="18" charset="0"/>
                <a:cs typeface="Times New Roman" panose="02020603050405020304" pitchFamily="18" charset="0"/>
              </a:rPr>
              <a:t>Matrix method    </a:t>
            </a:r>
            <a:r>
              <a:rPr lang="fa-IR" sz="2800" dirty="0">
                <a:latin typeface="Times New Roman" panose="02020603050405020304" pitchFamily="18" charset="0"/>
                <a:cs typeface="Times New Roman" panose="02020603050405020304" pitchFamily="18" charset="0"/>
              </a:rPr>
              <a:t>روش ماتریسی</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6189" y="888641"/>
            <a:ext cx="10819442" cy="2862322"/>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این روش هر نقطه از هر پرتو را با دو مشخصه، ارتفاع آن نقطه نسبت به محور اپتیکی و زاویه ای که پرتو با محور اپتیکی می سازد، مشخص می کنیم. در شکل زیر</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پرتو در یک محیط همگن بدون بازتاب یا شکست از نقطه </a:t>
            </a:r>
            <a:r>
              <a:rPr lang="en-US" sz="2400" dirty="0">
                <a:latin typeface="Times New Roman" panose="02020603050405020304" pitchFamily="18" charset="0"/>
                <a:cs typeface="Times New Roman" panose="02020603050405020304" pitchFamily="18" charset="0"/>
              </a:rPr>
              <a:t>0</a:t>
            </a:r>
            <a:r>
              <a:rPr lang="fa-IR" sz="2400" dirty="0">
                <a:latin typeface="Times New Roman" panose="02020603050405020304" pitchFamily="18" charset="0"/>
                <a:cs typeface="Times New Roman" panose="02020603050405020304" pitchFamily="18" charset="0"/>
              </a:rPr>
              <a:t> به نقطه </a:t>
            </a:r>
            <a:r>
              <a:rPr lang="en-US" sz="24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رفته است.   نقطه </a:t>
            </a:r>
            <a:r>
              <a:rPr lang="en-US" sz="2400" dirty="0">
                <a:latin typeface="Times New Roman" panose="02020603050405020304" pitchFamily="18" charset="0"/>
                <a:cs typeface="Times New Roman" panose="02020603050405020304" pitchFamily="18" charset="0"/>
              </a:rPr>
              <a:t>0 </a:t>
            </a:r>
            <a:r>
              <a:rPr lang="fa-IR" sz="2400" dirty="0">
                <a:latin typeface="Times New Roman" panose="02020603050405020304" pitchFamily="18" charset="0"/>
                <a:cs typeface="Times New Roman" panose="02020603050405020304" pitchFamily="18" charset="0"/>
              </a:rPr>
              <a:t> با مشخصات </a:t>
            </a:r>
            <a:r>
              <a:rPr lang="el-GR" sz="2400" i="1" dirty="0">
                <a:latin typeface="Times New Roman" panose="02020603050405020304" pitchFamily="18" charset="0"/>
                <a:cs typeface="Times New Roman" panose="02020603050405020304" pitchFamily="18" charset="0"/>
              </a:rPr>
              <a:t>α</a:t>
            </a:r>
            <a:r>
              <a:rPr lang="en-US" sz="2400" baseline="-25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y</a:t>
            </a:r>
            <a:r>
              <a:rPr lang="en-US" sz="2400" baseline="-25000" dirty="0">
                <a:latin typeface="Times New Roman" panose="02020603050405020304" pitchFamily="18" charset="0"/>
                <a:cs typeface="Times New Roman" panose="02020603050405020304" pitchFamily="18" charset="0"/>
              </a:rPr>
              <a:t>0</a:t>
            </a:r>
            <a:r>
              <a:rPr lang="fa-IR" sz="2400" dirty="0">
                <a:latin typeface="Times New Roman" panose="02020603050405020304" pitchFamily="18" charset="0"/>
                <a:cs typeface="Times New Roman" panose="02020603050405020304" pitchFamily="18" charset="0"/>
              </a:rPr>
              <a:t> نشان داده می شود و نقطه </a:t>
            </a:r>
            <a:r>
              <a:rPr lang="en-US" sz="2400" dirty="0">
                <a:latin typeface="Times New Roman" panose="02020603050405020304" pitchFamily="18" charset="0"/>
                <a:cs typeface="Times New Roman" panose="02020603050405020304" pitchFamily="18" charset="0"/>
              </a:rPr>
              <a:t> 1</a:t>
            </a:r>
            <a:r>
              <a:rPr lang="fa-IR" sz="2400" dirty="0">
                <a:latin typeface="Times New Roman" panose="02020603050405020304" pitchFamily="18" charset="0"/>
                <a:cs typeface="Times New Roman" panose="02020603050405020304" pitchFamily="18" charset="0"/>
              </a:rPr>
              <a:t>با مشخصات </a:t>
            </a:r>
            <a:r>
              <a:rPr lang="el-GR" sz="2400" i="1" dirty="0">
                <a:latin typeface="Times New Roman" panose="02020603050405020304" pitchFamily="18" charset="0"/>
                <a:cs typeface="Times New Roman" panose="02020603050405020304" pitchFamily="18" charset="0"/>
              </a:rPr>
              <a:t>α</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y</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نشان داده می شود</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ماتریس انتقال ماتریسی است که مختصات اولیه </a:t>
            </a:r>
            <a:r>
              <a:rPr lang="el-GR" sz="2400" i="1" dirty="0">
                <a:latin typeface="Times New Roman" panose="02020603050405020304" pitchFamily="18" charset="0"/>
                <a:cs typeface="Times New Roman" panose="02020603050405020304" pitchFamily="18" charset="0"/>
              </a:rPr>
              <a:t>α</a:t>
            </a:r>
            <a:r>
              <a:rPr lang="en-US" sz="2400" baseline="-25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و</a:t>
            </a:r>
            <a:r>
              <a:rPr lang="en-US" sz="2400" i="1" dirty="0">
                <a:latin typeface="Times New Roman" panose="02020603050405020304" pitchFamily="18" charset="0"/>
                <a:cs typeface="Times New Roman" panose="02020603050405020304" pitchFamily="18" charset="0"/>
              </a:rPr>
              <a:t>y</a:t>
            </a:r>
            <a:r>
              <a:rPr lang="en-US" sz="2400" baseline="-25000" dirty="0">
                <a:latin typeface="Times New Roman" panose="02020603050405020304" pitchFamily="18" charset="0"/>
                <a:cs typeface="Times New Roman" panose="02020603050405020304" pitchFamily="18" charset="0"/>
              </a:rPr>
              <a:t>0 </a:t>
            </a:r>
            <a:r>
              <a:rPr lang="fa-IR" sz="2400" baseline="-250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را به مختصات ثانویه </a:t>
            </a:r>
            <a:r>
              <a:rPr lang="el-GR" sz="2400" i="1" dirty="0">
                <a:latin typeface="Times New Roman" panose="02020603050405020304" pitchFamily="18" charset="0"/>
                <a:cs typeface="Times New Roman" panose="02020603050405020304" pitchFamily="18" charset="0"/>
              </a:rPr>
              <a:t>α</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y</a:t>
            </a:r>
            <a:r>
              <a:rPr lang="en-US" sz="2400" baseline="-25000" dirty="0">
                <a:latin typeface="Times New Roman" panose="02020603050405020304" pitchFamily="18" charset="0"/>
                <a:cs typeface="Times New Roman" panose="02020603050405020304" pitchFamily="18" charset="0"/>
              </a:rPr>
              <a:t>1</a:t>
            </a:r>
            <a:r>
              <a:rPr lang="fa-IR" sz="2400" baseline="-250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تبدیل می کند. مطابق شکل می توان نوشت:</a:t>
            </a:r>
            <a:endParaRPr lang="en-US" sz="2400"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55412192"/>
              </p:ext>
            </p:extLst>
          </p:nvPr>
        </p:nvGraphicFramePr>
        <p:xfrm>
          <a:off x="5357813" y="3725863"/>
          <a:ext cx="2578100" cy="889000"/>
        </p:xfrm>
        <a:graphic>
          <a:graphicData uri="http://schemas.openxmlformats.org/presentationml/2006/ole">
            <mc:AlternateContent xmlns:mc="http://schemas.openxmlformats.org/markup-compatibility/2006">
              <mc:Choice xmlns:v="urn:schemas-microsoft-com:vml" Requires="v">
                <p:oleObj spid="_x0000_s37892" name="Equation" r:id="rId4" imgW="2578100" imgH="889000" progId="Equation.DSMT4">
                  <p:embed/>
                </p:oleObj>
              </mc:Choice>
              <mc:Fallback>
                <p:oleObj name="Equation" r:id="rId4" imgW="2578100" imgH="889000" progId="Equation.DSMT4">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813" y="3725863"/>
                        <a:ext cx="25781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4501264" y="4753074"/>
            <a:ext cx="5958692"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تقریب پیرامحوری را بکار ببریم زاویه باریکه ها با محور اپتیکی بسیار کوچک است طوری که:</a:t>
            </a:r>
            <a:endParaRPr lang="en-US" sz="24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436107201"/>
              </p:ext>
            </p:extLst>
          </p:nvPr>
        </p:nvGraphicFramePr>
        <p:xfrm>
          <a:off x="6592888" y="6178550"/>
          <a:ext cx="2794000" cy="381000"/>
        </p:xfrm>
        <a:graphic>
          <a:graphicData uri="http://schemas.openxmlformats.org/presentationml/2006/ole">
            <mc:AlternateContent xmlns:mc="http://schemas.openxmlformats.org/markup-compatibility/2006">
              <mc:Choice xmlns:v="urn:schemas-microsoft-com:vml" Requires="v">
                <p:oleObj spid="_x0000_s37893" name="Equation" r:id="rId6" imgW="2794000" imgH="381000" progId="Equation.DSMT4">
                  <p:embed/>
                </p:oleObj>
              </mc:Choice>
              <mc:Fallback>
                <p:oleObj name="Equation" r:id="rId6" imgW="2794000" imgH="381000" progId="Equation.DSMT4">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2888" y="6178550"/>
                        <a:ext cx="2794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50</a:t>
            </a:fld>
            <a:endParaRPr lang="en-US"/>
          </a:p>
        </p:txBody>
      </p:sp>
      <p:cxnSp>
        <p:nvCxnSpPr>
          <p:cNvPr id="11" name="Straight Arrow Connector 10"/>
          <p:cNvCxnSpPr/>
          <p:nvPr/>
        </p:nvCxnSpPr>
        <p:spPr>
          <a:xfrm flipV="1">
            <a:off x="2562441" y="3710763"/>
            <a:ext cx="21265" cy="96756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400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7159" y="141668"/>
            <a:ext cx="8282177"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نتیجه روابط تبدیلی قبلی به شکل زیر ساده می شوند: </a:t>
            </a:r>
            <a:endParaRPr lang="en-US" sz="24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495300" y="1160463"/>
            <a:ext cx="5154613" cy="889000"/>
            <a:chOff x="1737268" y="1160463"/>
            <a:chExt cx="5154613" cy="889000"/>
          </a:xfrm>
        </p:grpSpPr>
        <p:graphicFrame>
          <p:nvGraphicFramePr>
            <p:cNvPr id="2" name="Object 1"/>
            <p:cNvGraphicFramePr>
              <a:graphicFrameLocks noChangeAspect="1"/>
            </p:cNvGraphicFramePr>
            <p:nvPr>
              <p:extLst>
                <p:ext uri="{D42A27DB-BD31-4B8C-83A1-F6EECF244321}">
                  <p14:modId xmlns:p14="http://schemas.microsoft.com/office/powerpoint/2010/main" val="950277343"/>
                </p:ext>
              </p:extLst>
            </p:nvPr>
          </p:nvGraphicFramePr>
          <p:xfrm>
            <a:off x="1737268" y="1160463"/>
            <a:ext cx="2336800" cy="889000"/>
          </p:xfrm>
          <a:graphic>
            <a:graphicData uri="http://schemas.openxmlformats.org/presentationml/2006/ole">
              <mc:AlternateContent xmlns:mc="http://schemas.openxmlformats.org/markup-compatibility/2006">
                <mc:Choice xmlns:v="urn:schemas-microsoft-com:vml" Requires="v">
                  <p:oleObj spid="_x0000_s38918" name="Equation" r:id="rId3" imgW="2336800" imgH="889000" progId="Equation.DSMT4">
                    <p:embed/>
                  </p:oleObj>
                </mc:Choice>
                <mc:Fallback>
                  <p:oleObj name="Equation" r:id="rId3" imgW="2336800" imgH="889000" progId="Equation.DSMT4">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268" y="1160463"/>
                          <a:ext cx="23368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15495841"/>
                </p:ext>
              </p:extLst>
            </p:nvPr>
          </p:nvGraphicFramePr>
          <p:xfrm>
            <a:off x="4516981" y="1160463"/>
            <a:ext cx="2374900" cy="889000"/>
          </p:xfrm>
          <a:graphic>
            <a:graphicData uri="http://schemas.openxmlformats.org/presentationml/2006/ole">
              <mc:AlternateContent xmlns:mc="http://schemas.openxmlformats.org/markup-compatibility/2006">
                <mc:Choice xmlns:v="urn:schemas-microsoft-com:vml" Requires="v">
                  <p:oleObj spid="_x0000_s38919" name="Equation" r:id="rId5" imgW="2374900" imgH="889000" progId="Equation.DSMT4">
                    <p:embed/>
                  </p:oleObj>
                </mc:Choice>
                <mc:Fallback>
                  <p:oleObj name="Equation" r:id="rId5" imgW="2374900" imgH="889000" progId="Equation.DSMT4">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6981" y="1160463"/>
                          <a:ext cx="2374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 name="TextBox 5"/>
          <p:cNvSpPr txBox="1"/>
          <p:nvPr/>
        </p:nvSpPr>
        <p:spPr>
          <a:xfrm>
            <a:off x="2129041" y="2318846"/>
            <a:ext cx="8167299"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روابط تبدیلی بالا را می توان به روش ماتریسی به صورت زیر نمایش داد:</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399700900"/>
              </p:ext>
            </p:extLst>
          </p:nvPr>
        </p:nvGraphicFramePr>
        <p:xfrm>
          <a:off x="2792413" y="3278188"/>
          <a:ext cx="2730500" cy="889000"/>
        </p:xfrm>
        <a:graphic>
          <a:graphicData uri="http://schemas.openxmlformats.org/presentationml/2006/ole">
            <mc:AlternateContent xmlns:mc="http://schemas.openxmlformats.org/markup-compatibility/2006">
              <mc:Choice xmlns:v="urn:schemas-microsoft-com:vml" Requires="v">
                <p:oleObj spid="_x0000_s38920" name="Equation" r:id="rId7" imgW="2730500" imgH="889000" progId="Equation.DSMT4">
                  <p:embed/>
                </p:oleObj>
              </mc:Choice>
              <mc:Fallback>
                <p:oleObj name="Equation" r:id="rId7" imgW="2730500" imgH="8890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2413" y="3278188"/>
                        <a:ext cx="27305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614147" y="4559121"/>
            <a:ext cx="9697964"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در این نمادگذاری ماتریس 2*2 بالا را ماتریس انتقال باریکه (</a:t>
            </a:r>
            <a:r>
              <a:rPr lang="en-US" sz="2400" dirty="0">
                <a:latin typeface="Times New Roman" panose="02020603050405020304" pitchFamily="18" charset="0"/>
                <a:cs typeface="Times New Roman" panose="02020603050405020304" pitchFamily="18" charset="0"/>
              </a:rPr>
              <a:t>ray-transfer matrix</a:t>
            </a:r>
            <a:r>
              <a:rPr lang="fa-IR" sz="2400" dirty="0">
                <a:latin typeface="Times New Roman" panose="02020603050405020304" pitchFamily="18" charset="0"/>
                <a:cs typeface="Times New Roman" panose="02020603050405020304" pitchFamily="18" charset="0"/>
              </a:rPr>
              <a:t>) در محیط همگن گویند. </a:t>
            </a:r>
            <a:r>
              <a:rPr lang="en-US" sz="2400" dirty="0">
                <a:latin typeface="Times New Roman" panose="02020603050405020304" pitchFamily="18" charset="0"/>
                <a:cs typeface="Times New Roman" panose="02020603050405020304" pitchFamily="18" charset="0"/>
              </a:rPr>
              <a:t>L</a:t>
            </a:r>
            <a:r>
              <a:rPr lang="fa-IR" sz="2400" dirty="0">
                <a:latin typeface="Times New Roman" panose="02020603050405020304" pitchFamily="18" charset="0"/>
                <a:cs typeface="Times New Roman" panose="02020603050405020304" pitchFamily="18" charset="0"/>
              </a:rPr>
              <a:t> طول انتشار در راستای محور اپتیکی است. </a:t>
            </a:r>
            <a:endParaRPr lang="en-US" sz="24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581846451"/>
              </p:ext>
            </p:extLst>
          </p:nvPr>
        </p:nvGraphicFramePr>
        <p:xfrm>
          <a:off x="2271745" y="5472113"/>
          <a:ext cx="1765300" cy="863600"/>
        </p:xfrm>
        <a:graphic>
          <a:graphicData uri="http://schemas.openxmlformats.org/presentationml/2006/ole">
            <mc:AlternateContent xmlns:mc="http://schemas.openxmlformats.org/markup-compatibility/2006">
              <mc:Choice xmlns:v="urn:schemas-microsoft-com:vml" Requires="v">
                <p:oleObj spid="_x0000_s38921" name="Equation" r:id="rId9" imgW="1765300" imgH="863600" progId="Equation.DSMT4">
                  <p:embed/>
                </p:oleObj>
              </mc:Choice>
              <mc:Fallback>
                <p:oleObj name="Equation" r:id="rId9" imgW="1765300" imgH="863600"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1745" y="5472113"/>
                        <a:ext cx="1765300" cy="863600"/>
                      </a:xfrm>
                      <a:prstGeom prst="rect">
                        <a:avLst/>
                      </a:prstGeom>
                      <a:solidFill>
                        <a:schemeClr val="accent1">
                          <a:lumMod val="20000"/>
                          <a:lumOff val="80000"/>
                        </a:schemeClr>
                      </a:solidFill>
                    </p:spPr>
                  </p:pic>
                </p:oleObj>
              </mc:Fallback>
            </mc:AlternateContent>
          </a:graphicData>
        </a:graphic>
      </p:graphicFrame>
      <p:sp>
        <p:nvSpPr>
          <p:cNvPr id="10" name="Slide Number Placeholder 9"/>
          <p:cNvSpPr>
            <a:spLocks noGrp="1"/>
          </p:cNvSpPr>
          <p:nvPr>
            <p:ph type="sldNum" sz="quarter" idx="12"/>
          </p:nvPr>
        </p:nvSpPr>
        <p:spPr/>
        <p:txBody>
          <a:bodyPr/>
          <a:lstStyle/>
          <a:p>
            <a:fld id="{8AC7B609-6235-4DF7-8376-3B4225D7EDEF}" type="slidenum">
              <a:rPr lang="en-US" smtClean="0"/>
              <a:pPr/>
              <a:t>51</a:t>
            </a:fld>
            <a:endParaRPr lang="en-US"/>
          </a:p>
        </p:txBody>
      </p:sp>
    </p:spTree>
    <p:extLst>
      <p:ext uri="{BB962C8B-B14F-4D97-AF65-F5344CB8AC3E}">
        <p14:creationId xmlns:p14="http://schemas.microsoft.com/office/powerpoint/2010/main" val="1582500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285617" y="4023465"/>
            <a:ext cx="5440913"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قرارداد علامتی برای</a:t>
            </a:r>
            <a:r>
              <a:rPr lang="de-DE"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ارتفاع یک نقطه روی یک پرتو</a:t>
            </a:r>
            <a:endParaRPr lang="en-US" sz="2400" dirty="0">
              <a:latin typeface="Times New Roman" panose="02020603050405020304" pitchFamily="18" charset="0"/>
              <a:cs typeface="Times New Roman" panose="02020603050405020304" pitchFamily="18" charset="0"/>
            </a:endParaRPr>
          </a:p>
        </p:txBody>
      </p:sp>
      <p:grpSp>
        <p:nvGrpSpPr>
          <p:cNvPr id="2" name="Group 20"/>
          <p:cNvGrpSpPr/>
          <p:nvPr/>
        </p:nvGrpSpPr>
        <p:grpSpPr>
          <a:xfrm>
            <a:off x="4913237" y="3575713"/>
            <a:ext cx="7001258" cy="2497541"/>
            <a:chOff x="4913237" y="3575713"/>
            <a:chExt cx="7001258" cy="2497541"/>
          </a:xfrm>
        </p:grpSpPr>
        <p:grpSp>
          <p:nvGrpSpPr>
            <p:cNvPr id="5" name="Group 15"/>
            <p:cNvGrpSpPr/>
            <p:nvPr/>
          </p:nvGrpSpPr>
          <p:grpSpPr>
            <a:xfrm>
              <a:off x="4913237" y="3575713"/>
              <a:ext cx="5303520" cy="2497541"/>
              <a:chOff x="2456597" y="3575713"/>
              <a:chExt cx="5303520" cy="2497541"/>
            </a:xfrm>
          </p:grpSpPr>
          <p:cxnSp>
            <p:nvCxnSpPr>
              <p:cNvPr id="6" name="Straight Connector 5"/>
              <p:cNvCxnSpPr/>
              <p:nvPr/>
            </p:nvCxnSpPr>
            <p:spPr>
              <a:xfrm flipV="1">
                <a:off x="2456597" y="4913194"/>
                <a:ext cx="5303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25588" y="3575713"/>
                <a:ext cx="3548418" cy="24975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414448" y="3848669"/>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28364" y="5556914"/>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9" idx="4"/>
              </p:cNvCxnSpPr>
              <p:nvPr/>
            </p:nvCxnSpPr>
            <p:spPr>
              <a:xfrm flipH="1">
                <a:off x="6482687" y="3985829"/>
                <a:ext cx="341" cy="927365"/>
              </a:xfrm>
              <a:prstGeom prst="straightConnector1">
                <a:avLst/>
              </a:prstGeom>
              <a:ln w="28575">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096603" y="4929799"/>
                <a:ext cx="341" cy="731520"/>
              </a:xfrm>
              <a:prstGeom prst="straightConnector1">
                <a:avLst/>
              </a:prstGeom>
              <a:ln w="28575">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55394" y="4080680"/>
                <a:ext cx="832513" cy="579967"/>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y </a:t>
                </a:r>
                <a:r>
                  <a:rPr lang="en-US" sz="2400" dirty="0">
                    <a:latin typeface="Times New Roman"/>
                    <a:cs typeface="Times New Roman"/>
                  </a:rPr>
                  <a:t>&gt; 0</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141263" y="4901819"/>
                <a:ext cx="832513" cy="579967"/>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y </a:t>
                </a:r>
                <a:r>
                  <a:rPr lang="en-US" sz="2400" dirty="0">
                    <a:latin typeface="Times New Roman"/>
                    <a:cs typeface="Times New Roman"/>
                  </a:rPr>
                  <a:t>&lt; 0</a:t>
                </a:r>
                <a:endParaRPr lang="en-US" sz="2400"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9880978" y="4503760"/>
              <a:ext cx="2033517" cy="646331"/>
            </a:xfrm>
            <a:prstGeom prst="rect">
              <a:avLst/>
            </a:prstGeom>
            <a:noFill/>
            <a:ln>
              <a:noFill/>
            </a:ln>
          </p:spPr>
          <p:txBody>
            <a:bodyPr wrap="square" rtlCol="0">
              <a:spAutoFit/>
            </a:bodyPr>
            <a:lstStyle/>
            <a:p>
              <a:pPr algn="just" rtl="1">
                <a:lnSpc>
                  <a:spcPct val="150000"/>
                </a:lnSpc>
              </a:pPr>
              <a:r>
                <a:rPr lang="de-DE" sz="2400" dirty="0">
                  <a:latin typeface="Times New Roman" panose="02020603050405020304" pitchFamily="18" charset="0"/>
                  <a:cs typeface="Times New Roman" panose="02020603050405020304" pitchFamily="18" charset="0"/>
                </a:rPr>
                <a:t>Optical axis</a:t>
              </a:r>
              <a:endParaRPr lang="en-US" sz="2400" dirty="0">
                <a:latin typeface="Times New Roman" panose="02020603050405020304" pitchFamily="18" charset="0"/>
                <a:cs typeface="Times New Roman" panose="02020603050405020304" pitchFamily="18" charset="0"/>
              </a:endParaRPr>
            </a:p>
          </p:txBody>
        </p:sp>
      </p:grpSp>
      <p:grpSp>
        <p:nvGrpSpPr>
          <p:cNvPr id="7" name="Group 19"/>
          <p:cNvGrpSpPr/>
          <p:nvPr/>
        </p:nvGrpSpPr>
        <p:grpSpPr>
          <a:xfrm>
            <a:off x="1110252" y="709959"/>
            <a:ext cx="10137057" cy="1572551"/>
            <a:chOff x="1877519" y="1477399"/>
            <a:chExt cx="10137057" cy="1572551"/>
          </a:xfrm>
        </p:grpSpPr>
        <p:grpSp>
          <p:nvGrpSpPr>
            <p:cNvPr id="11" name="Group 1"/>
            <p:cNvGrpSpPr/>
            <p:nvPr/>
          </p:nvGrpSpPr>
          <p:grpSpPr>
            <a:xfrm>
              <a:off x="1877519" y="1477399"/>
              <a:ext cx="8446896" cy="1572551"/>
              <a:chOff x="1440777" y="5025817"/>
              <a:chExt cx="8446896" cy="1572551"/>
            </a:xfrm>
          </p:grpSpPr>
          <p:pic>
            <p:nvPicPr>
              <p:cNvPr id="3" name="Picture 2"/>
              <p:cNvPicPr>
                <a:picLocks noChangeAspect="1"/>
              </p:cNvPicPr>
              <p:nvPr/>
            </p:nvPicPr>
            <p:blipFill rotWithShape="1">
              <a:blip r:embed="rId2" cstate="print"/>
              <a:srcRect l="9882" t="13429" r="10080" b="9939"/>
              <a:stretch/>
            </p:blipFill>
            <p:spPr>
              <a:xfrm>
                <a:off x="7655673" y="5025817"/>
                <a:ext cx="2232000" cy="1572551"/>
              </a:xfrm>
              <a:prstGeom prst="rect">
                <a:avLst/>
              </a:prstGeom>
            </p:spPr>
          </p:pic>
          <p:sp>
            <p:nvSpPr>
              <p:cNvPr id="4" name="TextBox 3"/>
              <p:cNvSpPr txBox="1"/>
              <p:nvPr/>
            </p:nvSpPr>
            <p:spPr>
              <a:xfrm>
                <a:off x="1440777" y="5495149"/>
                <a:ext cx="5562741"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قرارداد علامتی برای زاویه یک پرتو با محور اصلی</a:t>
                </a:r>
                <a:endParaRPr lang="en-US" sz="2400" dirty="0">
                  <a:latin typeface="Times New Roman" panose="02020603050405020304" pitchFamily="18" charset="0"/>
                  <a:cs typeface="Times New Roman" panose="02020603050405020304" pitchFamily="18" charset="0"/>
                </a:endParaRPr>
              </a:p>
            </p:txBody>
          </p:sp>
        </p:grpSp>
        <p:sp>
          <p:nvSpPr>
            <p:cNvPr id="19" name="TextBox 18"/>
            <p:cNvSpPr txBox="1"/>
            <p:nvPr/>
          </p:nvSpPr>
          <p:spPr>
            <a:xfrm>
              <a:off x="9981059" y="1912960"/>
              <a:ext cx="2033517" cy="646331"/>
            </a:xfrm>
            <a:prstGeom prst="rect">
              <a:avLst/>
            </a:prstGeom>
            <a:noFill/>
            <a:ln>
              <a:noFill/>
            </a:ln>
          </p:spPr>
          <p:txBody>
            <a:bodyPr wrap="square" rtlCol="0">
              <a:spAutoFit/>
            </a:bodyPr>
            <a:lstStyle/>
            <a:p>
              <a:pPr algn="just" rtl="1">
                <a:lnSpc>
                  <a:spcPct val="150000"/>
                </a:lnSpc>
              </a:pPr>
              <a:r>
                <a:rPr lang="de-DE" sz="2400" dirty="0">
                  <a:latin typeface="Times New Roman" panose="02020603050405020304" pitchFamily="18" charset="0"/>
                  <a:cs typeface="Times New Roman" panose="02020603050405020304" pitchFamily="18" charset="0"/>
                </a:rPr>
                <a:t>Optical axis</a:t>
              </a:r>
              <a:endParaRPr lang="en-US" sz="2400" dirty="0">
                <a:latin typeface="Times New Roman" panose="02020603050405020304" pitchFamily="18" charset="0"/>
                <a:cs typeface="Times New Roman" panose="02020603050405020304" pitchFamily="18" charset="0"/>
              </a:endParaRPr>
            </a:p>
          </p:txBody>
        </p:sp>
      </p:grpSp>
      <p:cxnSp>
        <p:nvCxnSpPr>
          <p:cNvPr id="21" name="Straight Arrow Connector 20"/>
          <p:cNvCxnSpPr/>
          <p:nvPr/>
        </p:nvCxnSpPr>
        <p:spPr>
          <a:xfrm>
            <a:off x="6684579" y="3321269"/>
            <a:ext cx="1702676" cy="31320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2"/>
          </p:nvPr>
        </p:nvSpPr>
        <p:spPr/>
        <p:txBody>
          <a:bodyPr/>
          <a:lstStyle/>
          <a:p>
            <a:fld id="{8AC7B609-6235-4DF7-8376-3B4225D7EDEF}"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7B609-6235-4DF7-8376-3B4225D7EDEF}" type="slidenum">
              <a:rPr lang="en-US" smtClean="0"/>
              <a:pPr/>
              <a:t>53</a:t>
            </a:fld>
            <a:endParaRPr lang="en-US" dirty="0"/>
          </a:p>
        </p:txBody>
      </p:sp>
      <p:grpSp>
        <p:nvGrpSpPr>
          <p:cNvPr id="3" name="Group 30"/>
          <p:cNvGrpSpPr/>
          <p:nvPr/>
        </p:nvGrpSpPr>
        <p:grpSpPr>
          <a:xfrm>
            <a:off x="350878" y="95682"/>
            <a:ext cx="11089758" cy="3841189"/>
            <a:chOff x="265814" y="425305"/>
            <a:chExt cx="11089758" cy="3841189"/>
          </a:xfrm>
        </p:grpSpPr>
        <p:cxnSp>
          <p:nvCxnSpPr>
            <p:cNvPr id="4" name="Straight Connector 3"/>
            <p:cNvCxnSpPr/>
            <p:nvPr/>
          </p:nvCxnSpPr>
          <p:spPr>
            <a:xfrm flipV="1">
              <a:off x="265814" y="1605516"/>
              <a:ext cx="110897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733647" y="669852"/>
              <a:ext cx="10069032" cy="30090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435395" y="2881423"/>
              <a:ext cx="1967024" cy="5847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16419" y="3498112"/>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83888" y="237460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69795" y="857693"/>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1158948" y="1190846"/>
              <a:ext cx="0" cy="2892056"/>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937051" y="1236938"/>
              <a:ext cx="0" cy="2892056"/>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012326" y="517454"/>
              <a:ext cx="0" cy="3749040"/>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158949" y="3838350"/>
              <a:ext cx="3785191" cy="0"/>
            </a:xfrm>
            <a:prstGeom prst="straightConnector1">
              <a:avLst/>
            </a:prstGeom>
            <a:ln w="190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151853" y="3990750"/>
              <a:ext cx="8869680" cy="0"/>
            </a:xfrm>
            <a:prstGeom prst="straightConnector1">
              <a:avLst/>
            </a:prstGeom>
            <a:ln w="190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06985" y="3359890"/>
              <a:ext cx="160551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100 cm</a:t>
              </a:r>
            </a:p>
          </p:txBody>
        </p:sp>
        <p:sp>
          <p:nvSpPr>
            <p:cNvPr id="21" name="TextBox 20"/>
            <p:cNvSpPr txBox="1"/>
            <p:nvPr/>
          </p:nvSpPr>
          <p:spPr>
            <a:xfrm>
              <a:off x="5146159" y="3615067"/>
              <a:ext cx="2105246"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220 cm</a:t>
              </a:r>
            </a:p>
          </p:txBody>
        </p:sp>
        <p:cxnSp>
          <p:nvCxnSpPr>
            <p:cNvPr id="22" name="Straight Arrow Connector 21"/>
            <p:cNvCxnSpPr/>
            <p:nvPr/>
          </p:nvCxnSpPr>
          <p:spPr>
            <a:xfrm flipH="1" flipV="1">
              <a:off x="1148315" y="1626781"/>
              <a:ext cx="0" cy="1884722"/>
            </a:xfrm>
            <a:prstGeom prst="straightConnector1">
              <a:avLst/>
            </a:prstGeom>
            <a:ln w="190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0868" y="2307265"/>
              <a:ext cx="127590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80 cm</a:t>
              </a:r>
            </a:p>
          </p:txBody>
        </p:sp>
        <p:graphicFrame>
          <p:nvGraphicFramePr>
            <p:cNvPr id="27" name="Object 26"/>
            <p:cNvGraphicFramePr>
              <a:graphicFrameLocks noChangeAspect="1"/>
            </p:cNvGraphicFramePr>
            <p:nvPr/>
          </p:nvGraphicFramePr>
          <p:xfrm>
            <a:off x="8583274" y="1284401"/>
            <a:ext cx="454394" cy="314580"/>
          </p:xfrm>
          <a:graphic>
            <a:graphicData uri="http://schemas.openxmlformats.org/presentationml/2006/ole">
              <mc:AlternateContent xmlns:mc="http://schemas.openxmlformats.org/markup-compatibility/2006">
                <mc:Choice xmlns:v="urn:schemas-microsoft-com:vml" Requires="v">
                  <p:oleObj spid="_x0000_s39942" name="Equation" r:id="rId3" imgW="495085" imgH="342751" progId="Equation.DSMT4">
                    <p:embed/>
                  </p:oleObj>
                </mc:Choice>
                <mc:Fallback>
                  <p:oleObj name="Equation" r:id="rId3" imgW="495085" imgH="342751" progId="Equation.DSMT4">
                    <p:embed/>
                    <p:pic>
                      <p:nvPicPr>
                        <p:cNvPr id="27" name="Object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3274" y="1284401"/>
                          <a:ext cx="454394" cy="3145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808075" y="3179131"/>
              <a:ext cx="36150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a</a:t>
              </a:r>
            </a:p>
          </p:txBody>
        </p:sp>
        <p:sp>
          <p:nvSpPr>
            <p:cNvPr id="29" name="TextBox 28"/>
            <p:cNvSpPr txBox="1"/>
            <p:nvPr/>
          </p:nvSpPr>
          <p:spPr>
            <a:xfrm>
              <a:off x="4284915" y="2009547"/>
              <a:ext cx="659219"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b</a:t>
              </a:r>
            </a:p>
          </p:txBody>
        </p:sp>
        <p:sp>
          <p:nvSpPr>
            <p:cNvPr id="30" name="TextBox 29"/>
            <p:cNvSpPr txBox="1"/>
            <p:nvPr/>
          </p:nvSpPr>
          <p:spPr>
            <a:xfrm>
              <a:off x="9590567" y="425305"/>
              <a:ext cx="446567"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a:t>
              </a:r>
            </a:p>
          </p:txBody>
        </p:sp>
      </p:grpSp>
      <p:sp>
        <p:nvSpPr>
          <p:cNvPr id="32" name="TextBox 31"/>
          <p:cNvSpPr txBox="1"/>
          <p:nvPr/>
        </p:nvSpPr>
        <p:spPr>
          <a:xfrm>
            <a:off x="584791" y="85054"/>
            <a:ext cx="744279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مشخصات پرتویی دو نقطه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و </a:t>
            </a:r>
            <a:r>
              <a:rPr lang="en-US" sz="2400" dirty="0">
                <a:latin typeface="Times New Roman" panose="02020603050405020304" pitchFamily="18" charset="0"/>
                <a:cs typeface="Times New Roman" panose="02020603050405020304" pitchFamily="18" charset="0"/>
              </a:rPr>
              <a:t> c</a:t>
            </a:r>
            <a:r>
              <a:rPr lang="fa-IR" sz="2400" dirty="0">
                <a:latin typeface="Times New Roman" panose="02020603050405020304" pitchFamily="18" charset="0"/>
                <a:cs typeface="Times New Roman" panose="02020603050405020304" pitchFamily="18" charset="0"/>
              </a:rPr>
              <a:t>را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33" name="Object 32"/>
          <p:cNvGraphicFramePr>
            <a:graphicFrameLocks noChangeAspect="1"/>
          </p:cNvGraphicFramePr>
          <p:nvPr/>
        </p:nvGraphicFramePr>
        <p:xfrm>
          <a:off x="344745" y="4217398"/>
          <a:ext cx="6743700" cy="863600"/>
        </p:xfrm>
        <a:graphic>
          <a:graphicData uri="http://schemas.openxmlformats.org/presentationml/2006/ole">
            <mc:AlternateContent xmlns:mc="http://schemas.openxmlformats.org/markup-compatibility/2006">
              <mc:Choice xmlns:v="urn:schemas-microsoft-com:vml" Requires="v">
                <p:oleObj spid="_x0000_s39943" name="Equation" r:id="rId5" imgW="6743700" imgH="863600" progId="Equation.DSMT4">
                  <p:embed/>
                </p:oleObj>
              </mc:Choice>
              <mc:Fallback>
                <p:oleObj name="Equation" r:id="rId5" imgW="6743700" imgH="863600" progId="Equation.DSMT4">
                  <p:embed/>
                  <p:pic>
                    <p:nvPicPr>
                      <p:cNvPr id="33" name="Object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745" y="4217398"/>
                        <a:ext cx="67437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9300" name="Object 4"/>
          <p:cNvGraphicFramePr>
            <a:graphicFrameLocks noChangeAspect="1"/>
          </p:cNvGraphicFramePr>
          <p:nvPr/>
        </p:nvGraphicFramePr>
        <p:xfrm>
          <a:off x="311074" y="5451294"/>
          <a:ext cx="6807200" cy="863600"/>
        </p:xfrm>
        <a:graphic>
          <a:graphicData uri="http://schemas.openxmlformats.org/presentationml/2006/ole">
            <mc:AlternateContent xmlns:mc="http://schemas.openxmlformats.org/markup-compatibility/2006">
              <mc:Choice xmlns:v="urn:schemas-microsoft-com:vml" Requires="v">
                <p:oleObj spid="_x0000_s39944" name="Equation" r:id="rId7" imgW="6807200" imgH="863600" progId="Equation.DSMT4">
                  <p:embed/>
                </p:oleObj>
              </mc:Choice>
              <mc:Fallback>
                <p:oleObj name="Equation" r:id="rId7" imgW="6807200" imgH="863600" progId="Equation.DSMT4">
                  <p:embed/>
                  <p:pic>
                    <p:nvPicPr>
                      <p:cNvPr id="107930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74" y="5451294"/>
                        <a:ext cx="68072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 name="Object 34"/>
          <p:cNvGraphicFramePr>
            <a:graphicFrameLocks noChangeAspect="1"/>
          </p:cNvGraphicFramePr>
          <p:nvPr/>
        </p:nvGraphicFramePr>
        <p:xfrm>
          <a:off x="6702634" y="2043771"/>
          <a:ext cx="2895600" cy="723900"/>
        </p:xfrm>
        <a:graphic>
          <a:graphicData uri="http://schemas.openxmlformats.org/presentationml/2006/ole">
            <mc:AlternateContent xmlns:mc="http://schemas.openxmlformats.org/markup-compatibility/2006">
              <mc:Choice xmlns:v="urn:schemas-microsoft-com:vml" Requires="v">
                <p:oleObj spid="_x0000_s39945" name="Equation" r:id="rId9" imgW="2895600" imgH="723900" progId="Equation.DSMT4">
                  <p:embed/>
                </p:oleObj>
              </mc:Choice>
              <mc:Fallback>
                <p:oleObj name="Equation" r:id="rId9" imgW="2895600" imgH="723900" progId="Equation.DSMT4">
                  <p:embed/>
                  <p:pic>
                    <p:nvPicPr>
                      <p:cNvPr id="35" name="Object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2634" y="2043771"/>
                        <a:ext cx="28956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TextBox 35"/>
          <p:cNvSpPr txBox="1"/>
          <p:nvPr/>
        </p:nvSpPr>
        <p:spPr>
          <a:xfrm>
            <a:off x="7347101" y="4284921"/>
            <a:ext cx="4763387"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نقطه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28 سانتی متر پایینتر از محور اپتیکی</a:t>
            </a:r>
            <a:endParaRPr lang="en-US" sz="24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7038754" y="5553786"/>
            <a:ext cx="510717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نقطه </a:t>
            </a:r>
            <a:r>
              <a:rPr lang="en-US" sz="2400" dirty="0">
                <a:latin typeface="Times New Roman" panose="02020603050405020304" pitchFamily="18" charset="0"/>
                <a:cs typeface="Times New Roman" panose="02020603050405020304" pitchFamily="18" charset="0"/>
              </a:rPr>
              <a:t> 34.4 :c</a:t>
            </a:r>
            <a:r>
              <a:rPr lang="fa-IR" sz="2400" dirty="0">
                <a:latin typeface="Times New Roman" panose="02020603050405020304" pitchFamily="18" charset="0"/>
                <a:cs typeface="Times New Roman" panose="02020603050405020304" pitchFamily="18" charset="0"/>
              </a:rPr>
              <a:t>سانتی متر بالاتر از محور اپتیکی</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79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2097" y="13648"/>
            <a:ext cx="4468969" cy="579967"/>
          </a:xfrm>
          <a:prstGeom prst="rect">
            <a:avLst/>
          </a:prstGeom>
          <a:noFill/>
        </p:spPr>
        <p:txBody>
          <a:bodyPr wrap="square" rtlCol="0">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rPr>
              <a:t>The reflection matrix  </a:t>
            </a:r>
            <a:r>
              <a:rPr lang="fa-IR" sz="2400" dirty="0">
                <a:solidFill>
                  <a:srgbClr val="FF0000"/>
                </a:solidFill>
                <a:latin typeface="Times New Roman" panose="02020603050405020304" pitchFamily="18" charset="0"/>
                <a:cs typeface="Times New Roman" panose="02020603050405020304" pitchFamily="18" charset="0"/>
              </a:rPr>
              <a:t>ماتریس بازتاب</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0072" y="532640"/>
            <a:ext cx="9814806"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پرتو به آینه کاو/کوژ کروی برخورد کرده و سپس بازتاب شده است. در نقطه بازتاب ارتفاع پرتو تغییر نمی کند ولی جهت آن تغییر می کند. پس می توان نوشت: </a:t>
            </a:r>
            <a:endParaRPr lang="en-US" sz="2400" dirty="0">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178247331"/>
              </p:ext>
            </p:extLst>
          </p:nvPr>
        </p:nvGraphicFramePr>
        <p:xfrm>
          <a:off x="935702" y="2575036"/>
          <a:ext cx="3276600" cy="355600"/>
        </p:xfrm>
        <a:graphic>
          <a:graphicData uri="http://schemas.openxmlformats.org/presentationml/2006/ole">
            <mc:AlternateContent xmlns:mc="http://schemas.openxmlformats.org/markup-compatibility/2006">
              <mc:Choice xmlns:v="urn:schemas-microsoft-com:vml" Requires="v">
                <p:oleObj spid="_x0000_s40964" name="Equation" r:id="rId3" imgW="3276600" imgH="355600" progId="Equation.DSMT4">
                  <p:embed/>
                </p:oleObj>
              </mc:Choice>
              <mc:Fallback>
                <p:oleObj name="Equation" r:id="rId3" imgW="3276600" imgH="355600" progId="Equation.DSMT4">
                  <p:embed/>
                  <p:pic>
                    <p:nvPicPr>
                      <p:cNvPr id="13"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702" y="2575036"/>
                        <a:ext cx="32766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6"/>
          <p:cNvGrpSpPr/>
          <p:nvPr/>
        </p:nvGrpSpPr>
        <p:grpSpPr>
          <a:xfrm>
            <a:off x="5494635" y="1651545"/>
            <a:ext cx="6188927" cy="4873083"/>
            <a:chOff x="7297206" y="3199055"/>
            <a:chExt cx="4533059" cy="3514815"/>
          </a:xfrm>
        </p:grpSpPr>
        <p:grpSp>
          <p:nvGrpSpPr>
            <p:cNvPr id="4" name="Group 10"/>
            <p:cNvGrpSpPr/>
            <p:nvPr/>
          </p:nvGrpSpPr>
          <p:grpSpPr>
            <a:xfrm>
              <a:off x="7297206" y="3199055"/>
              <a:ext cx="4533059" cy="3514815"/>
              <a:chOff x="7133433" y="2598554"/>
              <a:chExt cx="4533059" cy="3514815"/>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3433" y="2598554"/>
                <a:ext cx="4320000" cy="3514815"/>
              </a:xfrm>
              <a:prstGeom prst="rect">
                <a:avLst/>
              </a:prstGeom>
            </p:spPr>
          </p:pic>
          <p:sp>
            <p:nvSpPr>
              <p:cNvPr id="10" name="TextBox 9"/>
              <p:cNvSpPr txBox="1"/>
              <p:nvPr/>
            </p:nvSpPr>
            <p:spPr>
              <a:xfrm>
                <a:off x="9662417" y="5021469"/>
                <a:ext cx="2004075"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Convex mirror</a:t>
                </a:r>
              </a:p>
            </p:txBody>
          </p:sp>
        </p:grpSp>
        <p:sp>
          <p:nvSpPr>
            <p:cNvPr id="16" name="TextBox 15"/>
            <p:cNvSpPr txBox="1"/>
            <p:nvPr/>
          </p:nvSpPr>
          <p:spPr>
            <a:xfrm>
              <a:off x="10358823" y="6053511"/>
              <a:ext cx="99738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آینه کوژ</a:t>
              </a:r>
              <a:endParaRPr lang="en-US" sz="2400"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196577" y="4498448"/>
            <a:ext cx="609600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آینه کوژ (مرکز سمت راست </a:t>
            </a:r>
            <a:r>
              <a:rPr lang="en-US" sz="2400" dirty="0">
                <a:latin typeface="Times New Roman" panose="02020603050405020304" pitchFamily="18" charset="0"/>
                <a:cs typeface="Times New Roman" panose="02020603050405020304" pitchFamily="18" charset="0"/>
              </a:rPr>
              <a:t>  (R&gt; 0</a:t>
            </a:r>
            <a:r>
              <a:rPr lang="fa-IR" sz="2400" dirty="0">
                <a:latin typeface="Times New Roman" panose="02020603050405020304" pitchFamily="18" charset="0"/>
                <a:cs typeface="Times New Roman" panose="02020603050405020304" pitchFamily="18" charset="0"/>
              </a:rPr>
              <a:t>می توان نوشت:</a:t>
            </a:r>
            <a:endParaRPr lang="en-US" sz="2400" dirty="0">
              <a:latin typeface="Times New Roman" panose="02020603050405020304" pitchFamily="18" charset="0"/>
              <a:cs typeface="Times New Roman" panose="02020603050405020304" pitchFamily="18"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2722560352"/>
              </p:ext>
            </p:extLst>
          </p:nvPr>
        </p:nvGraphicFramePr>
        <p:xfrm>
          <a:off x="512763" y="5203825"/>
          <a:ext cx="7162800" cy="1446213"/>
        </p:xfrm>
        <a:graphic>
          <a:graphicData uri="http://schemas.openxmlformats.org/presentationml/2006/ole">
            <mc:AlternateContent xmlns:mc="http://schemas.openxmlformats.org/markup-compatibility/2006">
              <mc:Choice xmlns:v="urn:schemas-microsoft-com:vml" Requires="v">
                <p:oleObj spid="_x0000_s40965" name="Equation" r:id="rId6" imgW="7162800" imgH="1625600" progId="Equation.DSMT4">
                  <p:embed/>
                </p:oleObj>
              </mc:Choice>
              <mc:Fallback>
                <p:oleObj name="Equation" r:id="rId6" imgW="7162800" imgH="1625600" progId="Equation.DSMT4">
                  <p:embed/>
                  <p:pic>
                    <p:nvPicPr>
                      <p:cNvPr id="19"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763" y="5203825"/>
                        <a:ext cx="7162800" cy="1446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13"/>
          <p:cNvSpPr>
            <a:spLocks noGrp="1"/>
          </p:cNvSpPr>
          <p:nvPr>
            <p:ph type="sldNum" sz="quarter" idx="12"/>
          </p:nvPr>
        </p:nvSpPr>
        <p:spPr/>
        <p:txBody>
          <a:bodyPr/>
          <a:lstStyle/>
          <a:p>
            <a:fld id="{8AC7B609-6235-4DF7-8376-3B4225D7EDEF}" type="slidenum">
              <a:rPr lang="en-US" smtClean="0"/>
              <a:pPr/>
              <a:t>54</a:t>
            </a:fld>
            <a:endParaRPr lang="en-US"/>
          </a:p>
        </p:txBody>
      </p:sp>
    </p:spTree>
    <p:extLst>
      <p:ext uri="{BB962C8B-B14F-4D97-AF65-F5344CB8AC3E}">
        <p14:creationId xmlns:p14="http://schemas.microsoft.com/office/powerpoint/2010/main" val="1350750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59774" y="3002512"/>
            <a:ext cx="4616942" cy="3714060"/>
            <a:chOff x="611353" y="3134232"/>
            <a:chExt cx="4172446" cy="3331346"/>
          </a:xfrm>
        </p:grpSpPr>
        <p:grpSp>
          <p:nvGrpSpPr>
            <p:cNvPr id="6" name="Group 8"/>
            <p:cNvGrpSpPr/>
            <p:nvPr/>
          </p:nvGrpSpPr>
          <p:grpSpPr>
            <a:xfrm>
              <a:off x="611353" y="3134232"/>
              <a:ext cx="4172446" cy="3292945"/>
              <a:chOff x="979843" y="2533731"/>
              <a:chExt cx="4172446" cy="3292945"/>
            </a:xfrm>
          </p:grpSpPr>
          <p:pic>
            <p:nvPicPr>
              <p:cNvPr id="11" name="Picture 10"/>
              <p:cNvPicPr>
                <a:picLocks noChangeAspect="1"/>
              </p:cNvPicPr>
              <p:nvPr/>
            </p:nvPicPr>
            <p:blipFill rotWithShape="1">
              <a:blip r:embed="rId3" cstate="print"/>
              <a:srcRect l="3759" t="13831" r="3287" b="7343"/>
              <a:stretch/>
            </p:blipFill>
            <p:spPr>
              <a:xfrm>
                <a:off x="979843" y="2533731"/>
                <a:ext cx="4172446" cy="3292945"/>
              </a:xfrm>
              <a:prstGeom prst="rect">
                <a:avLst/>
              </a:prstGeom>
            </p:spPr>
          </p:pic>
          <p:sp>
            <p:nvSpPr>
              <p:cNvPr id="12" name="TextBox 11"/>
              <p:cNvSpPr txBox="1"/>
              <p:nvPr/>
            </p:nvSpPr>
            <p:spPr>
              <a:xfrm>
                <a:off x="1777547" y="4818451"/>
                <a:ext cx="2122697"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Concave mirror</a:t>
                </a:r>
              </a:p>
            </p:txBody>
          </p:sp>
        </p:grpSp>
        <p:sp>
          <p:nvSpPr>
            <p:cNvPr id="10" name="TextBox 9"/>
            <p:cNvSpPr txBox="1"/>
            <p:nvPr/>
          </p:nvSpPr>
          <p:spPr>
            <a:xfrm>
              <a:off x="1930418" y="5885611"/>
              <a:ext cx="91723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آینه کاو</a:t>
              </a:r>
              <a:endParaRPr lang="en-US" sz="2400" dirty="0">
                <a:latin typeface="Times New Roman" panose="02020603050405020304" pitchFamily="18" charset="0"/>
                <a:cs typeface="Times New Roman" panose="02020603050405020304" pitchFamily="18" charset="0"/>
              </a:endParaRPr>
            </a:p>
          </p:txBody>
        </p:sp>
      </p:grpSp>
      <p:sp>
        <p:nvSpPr>
          <p:cNvPr id="4" name="TextBox 3"/>
          <p:cNvSpPr txBox="1"/>
          <p:nvPr/>
        </p:nvSpPr>
        <p:spPr>
          <a:xfrm>
            <a:off x="5045111" y="364953"/>
            <a:ext cx="6080053"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آینه کاو (مرکز سمت چپ</a:t>
            </a:r>
            <a:r>
              <a:rPr lang="en-US" sz="2400" dirty="0">
                <a:latin typeface="Times New Roman" panose="02020603050405020304" pitchFamily="18" charset="0"/>
                <a:cs typeface="Times New Roman" panose="02020603050405020304" pitchFamily="18" charset="0"/>
              </a:rPr>
              <a:t> (R&lt; 0 </a:t>
            </a:r>
            <a:r>
              <a:rPr lang="fa-IR" sz="2400" dirty="0">
                <a:latin typeface="Times New Roman" panose="02020603050405020304" pitchFamily="18" charset="0"/>
                <a:cs typeface="Times New Roman" panose="02020603050405020304" pitchFamily="18" charset="0"/>
              </a:rPr>
              <a:t>می توان نوشت:</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34382163"/>
              </p:ext>
            </p:extLst>
          </p:nvPr>
        </p:nvGraphicFramePr>
        <p:xfrm>
          <a:off x="911225" y="369888"/>
          <a:ext cx="6946900" cy="2006600"/>
        </p:xfrm>
        <a:graphic>
          <a:graphicData uri="http://schemas.openxmlformats.org/presentationml/2006/ole">
            <mc:AlternateContent xmlns:mc="http://schemas.openxmlformats.org/markup-compatibility/2006">
              <mc:Choice xmlns:v="urn:schemas-microsoft-com:vml" Requires="v">
                <p:oleObj spid="_x0000_s41990" name="Equation" r:id="rId4" imgW="6946900" imgH="2006600" progId="Equation.DSMT4">
                  <p:embed/>
                </p:oleObj>
              </mc:Choice>
              <mc:Fallback>
                <p:oleObj name="Equation" r:id="rId4" imgW="6946900" imgH="2006600" progId="Equation.DSMT4">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25" y="369888"/>
                        <a:ext cx="6946900" cy="200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06463" y="2191974"/>
            <a:ext cx="8545849"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پس برای بازتاب توسط هر آینه کروی ماتریس انتقال به صورت زیر خواهد بود:</a:t>
            </a:r>
            <a:endParaRPr lang="en-US" sz="2400" dirty="0">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263340822"/>
              </p:ext>
            </p:extLst>
          </p:nvPr>
        </p:nvGraphicFramePr>
        <p:xfrm>
          <a:off x="5265738" y="3522663"/>
          <a:ext cx="5638800" cy="1346200"/>
        </p:xfrm>
        <a:graphic>
          <a:graphicData uri="http://schemas.openxmlformats.org/presentationml/2006/ole">
            <mc:AlternateContent xmlns:mc="http://schemas.openxmlformats.org/markup-compatibility/2006">
              <mc:Choice xmlns:v="urn:schemas-microsoft-com:vml" Requires="v">
                <p:oleObj spid="_x0000_s41991" name="Equation" r:id="rId6" imgW="5638680" imgH="1346040" progId="Equation.DSMT4">
                  <p:embed/>
                </p:oleObj>
              </mc:Choice>
              <mc:Fallback>
                <p:oleObj name="Equation" r:id="rId6" imgW="5638680" imgH="1346040" progId="Equation.DSMT4">
                  <p:embed/>
                  <p:pic>
                    <p:nvPicPr>
                      <p:cNvPr id="13" name="Object 12"/>
                      <p:cNvPicPr>
                        <a:picLocks noChangeAspect="1" noChangeArrowheads="1"/>
                      </p:cNvPicPr>
                      <p:nvPr/>
                    </p:nvPicPr>
                    <p:blipFill>
                      <a:blip r:embed="rId7"/>
                      <a:srcRect/>
                      <a:stretch>
                        <a:fillRect/>
                      </a:stretch>
                    </p:blipFill>
                    <p:spPr bwMode="auto">
                      <a:xfrm>
                        <a:off x="5265738" y="3522663"/>
                        <a:ext cx="5638800"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 name="Group 2"/>
          <p:cNvGrpSpPr/>
          <p:nvPr/>
        </p:nvGrpSpPr>
        <p:grpSpPr>
          <a:xfrm>
            <a:off x="5102224" y="5332413"/>
            <a:ext cx="5478463" cy="1296987"/>
            <a:chOff x="5971561" y="5332413"/>
            <a:chExt cx="4924644" cy="1296987"/>
          </a:xfrm>
        </p:grpSpPr>
        <p:graphicFrame>
          <p:nvGraphicFramePr>
            <p:cNvPr id="14" name="Object 13"/>
            <p:cNvGraphicFramePr>
              <a:graphicFrameLocks noChangeAspect="1"/>
            </p:cNvGraphicFramePr>
            <p:nvPr>
              <p:extLst>
                <p:ext uri="{D42A27DB-BD31-4B8C-83A1-F6EECF244321}">
                  <p14:modId xmlns:p14="http://schemas.microsoft.com/office/powerpoint/2010/main" val="2888145432"/>
                </p:ext>
              </p:extLst>
            </p:nvPr>
          </p:nvGraphicFramePr>
          <p:xfrm>
            <a:off x="5971561" y="5332413"/>
            <a:ext cx="2757001" cy="1244600"/>
          </p:xfrm>
          <a:graphic>
            <a:graphicData uri="http://schemas.openxmlformats.org/presentationml/2006/ole">
              <mc:AlternateContent xmlns:mc="http://schemas.openxmlformats.org/markup-compatibility/2006">
                <mc:Choice xmlns:v="urn:schemas-microsoft-com:vml" Requires="v">
                  <p:oleObj spid="_x0000_s41992" name="Equation" r:id="rId8" imgW="2755900" imgH="1244600" progId="Equation.DSMT4">
                    <p:embed/>
                  </p:oleObj>
                </mc:Choice>
                <mc:Fallback>
                  <p:oleObj name="Equation" r:id="rId8" imgW="2755900" imgH="1244600" progId="Equation.DSMT4">
                    <p:embed/>
                    <p:pic>
                      <p:nvPicPr>
                        <p:cNvPr id="14"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1561" y="5332413"/>
                          <a:ext cx="2757001" cy="124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20642783"/>
                </p:ext>
              </p:extLst>
            </p:nvPr>
          </p:nvGraphicFramePr>
          <p:xfrm>
            <a:off x="8825600" y="5334000"/>
            <a:ext cx="2070605" cy="1295400"/>
          </p:xfrm>
          <a:graphic>
            <a:graphicData uri="http://schemas.openxmlformats.org/presentationml/2006/ole">
              <mc:AlternateContent xmlns:mc="http://schemas.openxmlformats.org/markup-compatibility/2006">
                <mc:Choice xmlns:v="urn:schemas-microsoft-com:vml" Requires="v">
                  <p:oleObj spid="_x0000_s41993" name="Equation" r:id="rId10" imgW="2070100" imgH="1295400" progId="Equation.DSMT4">
                    <p:embed/>
                  </p:oleObj>
                </mc:Choice>
                <mc:Fallback>
                  <p:oleObj name="Equation" r:id="rId10" imgW="2070100" imgH="1295400" progId="Equation.DSMT4">
                    <p:embed/>
                    <p:pic>
                      <p:nvPicPr>
                        <p:cNvPr id="2"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5600" y="5334000"/>
                          <a:ext cx="2070605" cy="1295400"/>
                        </a:xfrm>
                        <a:prstGeom prst="rect">
                          <a:avLst/>
                        </a:prstGeom>
                        <a:solidFill>
                          <a:schemeClr val="accent1">
                            <a:lumMod val="20000"/>
                            <a:lumOff val="80000"/>
                          </a:schemeClr>
                        </a:solidFill>
                      </p:spPr>
                    </p:pic>
                  </p:oleObj>
                </mc:Fallback>
              </mc:AlternateContent>
            </a:graphicData>
          </a:graphic>
        </p:graphicFrame>
      </p:grpSp>
      <p:sp>
        <p:nvSpPr>
          <p:cNvPr id="15" name="Slide Number Placeholder 14"/>
          <p:cNvSpPr>
            <a:spLocks noGrp="1"/>
          </p:cNvSpPr>
          <p:nvPr>
            <p:ph type="sldNum" sz="quarter" idx="12"/>
          </p:nvPr>
        </p:nvSpPr>
        <p:spPr/>
        <p:txBody>
          <a:bodyPr/>
          <a:lstStyle/>
          <a:p>
            <a:fld id="{8AC7B609-6235-4DF7-8376-3B4225D7EDEF}" type="slidenum">
              <a:rPr lang="en-US" smtClean="0"/>
              <a:pPr/>
              <a:t>55</a:t>
            </a:fld>
            <a:endParaRPr lang="en-US"/>
          </a:p>
        </p:txBody>
      </p:sp>
    </p:spTree>
    <p:extLst>
      <p:ext uri="{BB962C8B-B14F-4D97-AF65-F5344CB8AC3E}">
        <p14:creationId xmlns:p14="http://schemas.microsoft.com/office/powerpoint/2010/main" val="1677037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7B609-6235-4DF7-8376-3B4225D7EDEF}" type="slidenum">
              <a:rPr lang="en-US" smtClean="0"/>
              <a:pPr/>
              <a:t>56</a:t>
            </a:fld>
            <a:endParaRPr lang="en-US" dirty="0"/>
          </a:p>
        </p:txBody>
      </p:sp>
      <p:pic>
        <p:nvPicPr>
          <p:cNvPr id="1038342" name="Picture 6"/>
          <p:cNvPicPr>
            <a:picLocks noChangeAspect="1" noChangeArrowheads="1"/>
          </p:cNvPicPr>
          <p:nvPr/>
        </p:nvPicPr>
        <p:blipFill>
          <a:blip r:embed="rId3" cstate="print"/>
          <a:srcRect/>
          <a:stretch>
            <a:fillRect/>
          </a:stretch>
        </p:blipFill>
        <p:spPr bwMode="auto">
          <a:xfrm>
            <a:off x="606057" y="1033528"/>
            <a:ext cx="4170954" cy="4152900"/>
          </a:xfrm>
          <a:prstGeom prst="rect">
            <a:avLst/>
          </a:prstGeom>
          <a:noFill/>
          <a:ln w="9525">
            <a:noFill/>
            <a:miter lim="800000"/>
            <a:headEnd/>
            <a:tailEnd/>
          </a:ln>
        </p:spPr>
      </p:pic>
      <p:graphicFrame>
        <p:nvGraphicFramePr>
          <p:cNvPr id="1038344" name="Object 8"/>
          <p:cNvGraphicFramePr>
            <a:graphicFrameLocks noChangeAspect="1"/>
          </p:cNvGraphicFramePr>
          <p:nvPr>
            <p:extLst>
              <p:ext uri="{D42A27DB-BD31-4B8C-83A1-F6EECF244321}">
                <p14:modId xmlns:p14="http://schemas.microsoft.com/office/powerpoint/2010/main" val="1577147517"/>
              </p:ext>
            </p:extLst>
          </p:nvPr>
        </p:nvGraphicFramePr>
        <p:xfrm>
          <a:off x="6007100" y="1447800"/>
          <a:ext cx="2857500" cy="4216400"/>
        </p:xfrm>
        <a:graphic>
          <a:graphicData uri="http://schemas.openxmlformats.org/presentationml/2006/ole">
            <mc:AlternateContent xmlns:mc="http://schemas.openxmlformats.org/markup-compatibility/2006">
              <mc:Choice xmlns:v="urn:schemas-microsoft-com:vml" Requires="v">
                <p:oleObj spid="_x0000_s43012" name="Equation" r:id="rId4" imgW="2857320" imgH="4216320" progId="Equation.DSMT4">
                  <p:embed/>
                </p:oleObj>
              </mc:Choice>
              <mc:Fallback>
                <p:oleObj name="Equation" r:id="rId4" imgW="2857320" imgH="4216320" progId="Equation.DSMT4">
                  <p:embed/>
                  <p:pic>
                    <p:nvPicPr>
                      <p:cNvPr id="1038344" name="Object 8"/>
                      <p:cNvPicPr>
                        <a:picLocks noChangeAspect="1" noChangeArrowheads="1"/>
                      </p:cNvPicPr>
                      <p:nvPr/>
                    </p:nvPicPr>
                    <p:blipFill>
                      <a:blip r:embed="rId5"/>
                      <a:srcRect/>
                      <a:stretch>
                        <a:fillRect/>
                      </a:stretch>
                    </p:blipFill>
                    <p:spPr bwMode="auto">
                      <a:xfrm>
                        <a:off x="6007100" y="1447800"/>
                        <a:ext cx="285750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350874" y="393405"/>
            <a:ext cx="11589489" cy="579967"/>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تمرین</a:t>
            </a:r>
            <a:r>
              <a:rPr lang="fa-IR" sz="2400" dirty="0">
                <a:latin typeface="Times New Roman" panose="02020603050405020304" pitchFamily="18" charset="0"/>
                <a:cs typeface="Times New Roman" panose="02020603050405020304" pitchFamily="18" charset="0"/>
              </a:rPr>
              <a:t>: ثابت کنید که پرتویی که از کانون عبور کرده و به آینه کروی تابیده موازی با محور اصلی بازتاب خواهد شد.</a:t>
            </a:r>
            <a:endParaRPr lang="en-US" sz="24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1239431" y="4707381"/>
          <a:ext cx="977900" cy="1244600"/>
        </p:xfrm>
        <a:graphic>
          <a:graphicData uri="http://schemas.openxmlformats.org/presentationml/2006/ole">
            <mc:AlternateContent xmlns:mc="http://schemas.openxmlformats.org/markup-compatibility/2006">
              <mc:Choice xmlns:v="urn:schemas-microsoft-com:vml" Requires="v">
                <p:oleObj spid="_x0000_s43013" name="Equation" r:id="rId6" imgW="977900" imgH="1244600" progId="Equation.DSMT4">
                  <p:embed/>
                </p:oleObj>
              </mc:Choice>
              <mc:Fallback>
                <p:oleObj name="Equation" r:id="rId6" imgW="977900" imgH="1244600" progId="Equation.DSMT4">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9431" y="4707381"/>
                        <a:ext cx="977900" cy="124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923972" y="5762845"/>
            <a:ext cx="8654884"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زاویه پرتو بازتاب با محور اصلی صفر یعنی</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این پرتو موازی محور اصلی است.</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C7B609-6235-4DF7-8376-3B4225D7EDEF}" type="slidenum">
              <a:rPr lang="en-US" smtClean="0"/>
              <a:pPr/>
              <a:t>57</a:t>
            </a:fld>
            <a:endParaRPr lang="en-US" dirty="0"/>
          </a:p>
        </p:txBody>
      </p:sp>
      <p:graphicFrame>
        <p:nvGraphicFramePr>
          <p:cNvPr id="1038344" name="Object 8"/>
          <p:cNvGraphicFramePr>
            <a:graphicFrameLocks noChangeAspect="1"/>
          </p:cNvGraphicFramePr>
          <p:nvPr>
            <p:extLst>
              <p:ext uri="{D42A27DB-BD31-4B8C-83A1-F6EECF244321}">
                <p14:modId xmlns:p14="http://schemas.microsoft.com/office/powerpoint/2010/main" val="2164713730"/>
              </p:ext>
            </p:extLst>
          </p:nvPr>
        </p:nvGraphicFramePr>
        <p:xfrm>
          <a:off x="4826000" y="2057400"/>
          <a:ext cx="5219700" cy="3187700"/>
        </p:xfrm>
        <a:graphic>
          <a:graphicData uri="http://schemas.openxmlformats.org/presentationml/2006/ole">
            <mc:AlternateContent xmlns:mc="http://schemas.openxmlformats.org/markup-compatibility/2006">
              <mc:Choice xmlns:v="urn:schemas-microsoft-com:vml" Requires="v">
                <p:oleObj spid="_x0000_s44036" name="Equation" r:id="rId3" imgW="5219640" imgH="3187440" progId="Equation.DSMT4">
                  <p:embed/>
                </p:oleObj>
              </mc:Choice>
              <mc:Fallback>
                <p:oleObj name="Equation" r:id="rId3" imgW="5219640" imgH="3187440" progId="Equation.DSMT4">
                  <p:embed/>
                  <p:pic>
                    <p:nvPicPr>
                      <p:cNvPr id="1038344" name="Object 8"/>
                      <p:cNvPicPr>
                        <a:picLocks noChangeAspect="1" noChangeArrowheads="1"/>
                      </p:cNvPicPr>
                      <p:nvPr/>
                    </p:nvPicPr>
                    <p:blipFill>
                      <a:blip r:embed="rId4"/>
                      <a:srcRect/>
                      <a:stretch>
                        <a:fillRect/>
                      </a:stretch>
                    </p:blipFill>
                    <p:spPr bwMode="auto">
                      <a:xfrm>
                        <a:off x="4826000" y="2057400"/>
                        <a:ext cx="52197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223284" y="180747"/>
            <a:ext cx="11834037" cy="646331"/>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تمرین</a:t>
            </a:r>
            <a:r>
              <a:rPr lang="fa-IR" sz="2400" dirty="0">
                <a:latin typeface="Times New Roman" panose="02020603050405020304" pitchFamily="18" charset="0"/>
                <a:cs typeface="Times New Roman" panose="02020603050405020304" pitchFamily="18" charset="0"/>
              </a:rPr>
              <a:t>: ثابت کنید که پرتویی که موازی با محور اصلی به آینه کروی تابیده بازتاب آن   از کانون عبور کرده خواهد کرد.</a:t>
            </a:r>
            <a:endParaRPr lang="en-US" sz="24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547688" y="4903788"/>
          <a:ext cx="977900" cy="787400"/>
        </p:xfrm>
        <a:graphic>
          <a:graphicData uri="http://schemas.openxmlformats.org/presentationml/2006/ole">
            <mc:AlternateContent xmlns:mc="http://schemas.openxmlformats.org/markup-compatibility/2006">
              <mc:Choice xmlns:v="urn:schemas-microsoft-com:vml" Requires="v">
                <p:oleObj spid="_x0000_s44037" name="Equation" r:id="rId5" imgW="977900" imgH="787400" progId="Equation.DSMT4">
                  <p:embed/>
                </p:oleObj>
              </mc:Choice>
              <mc:Fallback>
                <p:oleObj name="Equation" r:id="rId5" imgW="977900" imgH="787400" progId="Equation.DSMT4">
                  <p:embed/>
                  <p:pic>
                    <p:nvPicPr>
                      <p:cNvPr id="1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688" y="4903788"/>
                        <a:ext cx="9779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285476" y="5231217"/>
            <a:ext cx="8654884"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زاویه پرتو تابش با محور اصلی صفر بوده است. زاویه پرتو بازتابش با محور اصلی نشان می دهد که  این پرتو از کانون عبور خواهد کرد. </a:t>
            </a:r>
            <a:endParaRPr lang="en-US" sz="2400" dirty="0">
              <a:latin typeface="Times New Roman" panose="02020603050405020304" pitchFamily="18" charset="0"/>
              <a:cs typeface="Times New Roman" panose="02020603050405020304" pitchFamily="18" charset="0"/>
            </a:endParaRPr>
          </a:p>
        </p:txBody>
      </p:sp>
      <p:pic>
        <p:nvPicPr>
          <p:cNvPr id="1080330" name="Picture 10"/>
          <p:cNvPicPr>
            <a:picLocks noChangeAspect="1" noChangeArrowheads="1"/>
          </p:cNvPicPr>
          <p:nvPr/>
        </p:nvPicPr>
        <p:blipFill>
          <a:blip r:embed="rId7" cstate="print"/>
          <a:srcRect/>
          <a:stretch>
            <a:fillRect/>
          </a:stretch>
        </p:blipFill>
        <p:spPr bwMode="auto">
          <a:xfrm>
            <a:off x="321747" y="1000125"/>
            <a:ext cx="3552825" cy="394335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23883" t="9956" b="22491"/>
          <a:stretch/>
        </p:blipFill>
        <p:spPr>
          <a:xfrm>
            <a:off x="250242" y="2499333"/>
            <a:ext cx="4977680" cy="3646285"/>
          </a:xfrm>
          <a:prstGeom prst="rect">
            <a:avLst/>
          </a:prstGeom>
        </p:spPr>
      </p:pic>
      <p:sp>
        <p:nvSpPr>
          <p:cNvPr id="3" name="TextBox 2"/>
          <p:cNvSpPr txBox="1"/>
          <p:nvPr/>
        </p:nvSpPr>
        <p:spPr>
          <a:xfrm>
            <a:off x="3840211" y="0"/>
            <a:ext cx="4468969" cy="579967"/>
          </a:xfrm>
          <a:prstGeom prst="rect">
            <a:avLst/>
          </a:prstGeom>
          <a:noFill/>
        </p:spPr>
        <p:txBody>
          <a:bodyPr wrap="square" rtlCol="0">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rPr>
              <a:t>The refraction matrix  </a:t>
            </a:r>
            <a:r>
              <a:rPr lang="fa-IR" sz="2400" dirty="0">
                <a:solidFill>
                  <a:srgbClr val="FF0000"/>
                </a:solidFill>
                <a:latin typeface="Times New Roman" panose="02020603050405020304" pitchFamily="18" charset="0"/>
                <a:cs typeface="Times New Roman" panose="02020603050405020304" pitchFamily="18" charset="0"/>
              </a:rPr>
              <a:t>ماتریس شکست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7578" y="734094"/>
            <a:ext cx="9923652"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فرض کنیم باریکه</a:t>
            </a:r>
            <a:r>
              <a:rPr lang="de-DE"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ای</a:t>
            </a:r>
            <a:r>
              <a:rPr lang="de-DE"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در مرز مشترک کروی دو محیط شفاف شکسته شود. در نقطه شکست ارتفاع باریکه تغییر نمی کند بلکه فقط جهت آن تغییر می کند. پس:</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80128204"/>
              </p:ext>
            </p:extLst>
          </p:nvPr>
        </p:nvGraphicFramePr>
        <p:xfrm>
          <a:off x="1273175" y="2051050"/>
          <a:ext cx="3352800" cy="355600"/>
        </p:xfrm>
        <a:graphic>
          <a:graphicData uri="http://schemas.openxmlformats.org/presentationml/2006/ole">
            <mc:AlternateContent xmlns:mc="http://schemas.openxmlformats.org/markup-compatibility/2006">
              <mc:Choice xmlns:v="urn:schemas-microsoft-com:vml" Requires="v">
                <p:oleObj spid="_x0000_s45063" name="Equation" r:id="rId4" imgW="3352800" imgH="355600" progId="Equation.DSMT4">
                  <p:embed/>
                </p:oleObj>
              </mc:Choice>
              <mc:Fallback>
                <p:oleObj name="Equation" r:id="rId4" imgW="3352800" imgH="355600" progId="Equation.DSMT4">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175" y="2051050"/>
                        <a:ext cx="33528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87771492"/>
              </p:ext>
            </p:extLst>
          </p:nvPr>
        </p:nvGraphicFramePr>
        <p:xfrm>
          <a:off x="5686425" y="2530475"/>
          <a:ext cx="4673600" cy="3911600"/>
        </p:xfrm>
        <a:graphic>
          <a:graphicData uri="http://schemas.openxmlformats.org/presentationml/2006/ole">
            <mc:AlternateContent xmlns:mc="http://schemas.openxmlformats.org/markup-compatibility/2006">
              <mc:Choice xmlns:v="urn:schemas-microsoft-com:vml" Requires="v">
                <p:oleObj spid="_x0000_s45064" name="Equation" r:id="rId6" imgW="4673520" imgH="3911400" progId="Equation.DSMT4">
                  <p:embed/>
                </p:oleObj>
              </mc:Choice>
              <mc:Fallback>
                <p:oleObj name="Equation" r:id="rId6" imgW="4673520" imgH="3911400" progId="Equation.DSMT4">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6425" y="2530475"/>
                        <a:ext cx="4673600" cy="391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71898783"/>
              </p:ext>
            </p:extLst>
          </p:nvPr>
        </p:nvGraphicFramePr>
        <p:xfrm>
          <a:off x="4394200" y="2362200"/>
          <a:ext cx="914400" cy="336550"/>
        </p:xfrm>
        <a:graphic>
          <a:graphicData uri="http://schemas.openxmlformats.org/presentationml/2006/ole">
            <mc:AlternateContent xmlns:mc="http://schemas.openxmlformats.org/markup-compatibility/2006">
              <mc:Choice xmlns:v="urn:schemas-microsoft-com:vml" Requires="v">
                <p:oleObj spid="_x0000_s45065" name="Equation" r:id="rId8" imgW="457677" imgH="793306" progId="Equation.DSMT4">
                  <p:embed/>
                </p:oleObj>
              </mc:Choice>
              <mc:Fallback>
                <p:oleObj name="Equation" r:id="rId8" imgW="457677" imgH="793306" progId="Equation.DSMT4">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4200" y="2362200"/>
                        <a:ext cx="9144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58</a:t>
            </a:fld>
            <a:endParaRPr lang="en-US"/>
          </a:p>
        </p:txBody>
      </p:sp>
      <p:graphicFrame>
        <p:nvGraphicFramePr>
          <p:cNvPr id="10" name="Object 9"/>
          <p:cNvGraphicFramePr>
            <a:graphicFrameLocks noChangeAspect="1"/>
          </p:cNvGraphicFramePr>
          <p:nvPr/>
        </p:nvGraphicFramePr>
        <p:xfrm>
          <a:off x="1671638" y="5551488"/>
          <a:ext cx="241300" cy="381000"/>
        </p:xfrm>
        <a:graphic>
          <a:graphicData uri="http://schemas.openxmlformats.org/presentationml/2006/ole">
            <mc:AlternateContent xmlns:mc="http://schemas.openxmlformats.org/markup-compatibility/2006">
              <mc:Choice xmlns:v="urn:schemas-microsoft-com:vml" Requires="v">
                <p:oleObj spid="_x0000_s45066" name="Equation" r:id="rId10" imgW="241195" imgH="380835" progId="Equation.DSMT4">
                  <p:embed/>
                </p:oleObj>
              </mc:Choice>
              <mc:Fallback>
                <p:oleObj name="Equation" r:id="rId10" imgW="241195" imgH="380835" progId="Equation.DSMT4">
                  <p:embed/>
                  <p:pic>
                    <p:nvPicPr>
                      <p:cNvPr id="1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1638" y="5551488"/>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2428875" y="5551488"/>
          <a:ext cx="279400" cy="381000"/>
        </p:xfrm>
        <a:graphic>
          <a:graphicData uri="http://schemas.openxmlformats.org/presentationml/2006/ole">
            <mc:AlternateContent xmlns:mc="http://schemas.openxmlformats.org/markup-compatibility/2006">
              <mc:Choice xmlns:v="urn:schemas-microsoft-com:vml" Requires="v">
                <p:oleObj spid="_x0000_s45067" name="Equation" r:id="rId12" imgW="279279" imgH="380835" progId="Equation.DSMT4">
                  <p:embed/>
                </p:oleObj>
              </mc:Choice>
              <mc:Fallback>
                <p:oleObj name="Equation" r:id="rId12" imgW="279279" imgH="380835" progId="Equation.DSMT4">
                  <p:embed/>
                  <p:pic>
                    <p:nvPicPr>
                      <p:cNvPr id="11"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28875" y="5551488"/>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54330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94116649"/>
              </p:ext>
            </p:extLst>
          </p:nvPr>
        </p:nvGraphicFramePr>
        <p:xfrm>
          <a:off x="920750" y="558800"/>
          <a:ext cx="8115300" cy="1397000"/>
        </p:xfrm>
        <a:graphic>
          <a:graphicData uri="http://schemas.openxmlformats.org/presentationml/2006/ole">
            <mc:AlternateContent xmlns:mc="http://schemas.openxmlformats.org/markup-compatibility/2006">
              <mc:Choice xmlns:v="urn:schemas-microsoft-com:vml" Requires="v">
                <p:oleObj spid="_x0000_s46088" name="Equation" r:id="rId3" imgW="8115120" imgH="1396800" progId="Equation.DSMT4">
                  <p:embed/>
                </p:oleObj>
              </mc:Choice>
              <mc:Fallback>
                <p:oleObj name="Equation" r:id="rId3" imgW="8115120" imgH="1396800" progId="Equation.DSMT4">
                  <p:embed/>
                  <p:pic>
                    <p:nvPicPr>
                      <p:cNvPr id="2" name="Object 1"/>
                      <p:cNvPicPr>
                        <a:picLocks noChangeAspect="1" noChangeArrowheads="1"/>
                      </p:cNvPicPr>
                      <p:nvPr/>
                    </p:nvPicPr>
                    <p:blipFill>
                      <a:blip r:embed="rId4"/>
                      <a:srcRect/>
                      <a:stretch>
                        <a:fillRect/>
                      </a:stretch>
                    </p:blipFill>
                    <p:spPr bwMode="auto">
                      <a:xfrm>
                        <a:off x="920750" y="558800"/>
                        <a:ext cx="81153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01359472"/>
              </p:ext>
            </p:extLst>
          </p:nvPr>
        </p:nvGraphicFramePr>
        <p:xfrm>
          <a:off x="971550" y="2819400"/>
          <a:ext cx="3149600" cy="1320800"/>
        </p:xfrm>
        <a:graphic>
          <a:graphicData uri="http://schemas.openxmlformats.org/presentationml/2006/ole">
            <mc:AlternateContent xmlns:mc="http://schemas.openxmlformats.org/markup-compatibility/2006">
              <mc:Choice xmlns:v="urn:schemas-microsoft-com:vml" Requires="v">
                <p:oleObj spid="_x0000_s46089" name="Equation" r:id="rId5" imgW="3149600" imgH="1320800" progId="Equation.DSMT4">
                  <p:embed/>
                </p:oleObj>
              </mc:Choice>
              <mc:Fallback>
                <p:oleObj name="Equation" r:id="rId5" imgW="3149600" imgH="1320800" progId="Equation.DSMT4">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2819400"/>
                        <a:ext cx="3149600" cy="1320800"/>
                      </a:xfrm>
                      <a:prstGeom prst="rect">
                        <a:avLst/>
                      </a:prstGeom>
                      <a:solidFill>
                        <a:schemeClr val="accent1">
                          <a:lumMod val="20000"/>
                          <a:lumOff val="80000"/>
                        </a:schemeClr>
                      </a:solidFill>
                    </p:spPr>
                  </p:pic>
                </p:oleObj>
              </mc:Fallback>
            </mc:AlternateContent>
          </a:graphicData>
        </a:graphic>
      </p:graphicFrame>
      <p:grpSp>
        <p:nvGrpSpPr>
          <p:cNvPr id="3" name="Group 14"/>
          <p:cNvGrpSpPr/>
          <p:nvPr/>
        </p:nvGrpSpPr>
        <p:grpSpPr>
          <a:xfrm>
            <a:off x="1555842" y="4981432"/>
            <a:ext cx="9312183" cy="1200329"/>
            <a:chOff x="1733266" y="5049672"/>
            <a:chExt cx="9312183" cy="1200329"/>
          </a:xfrm>
        </p:grpSpPr>
        <p:sp>
          <p:nvSpPr>
            <p:cNvPr id="11" name="TextBox 10"/>
            <p:cNvSpPr txBox="1"/>
            <p:nvPr/>
          </p:nvSpPr>
          <p:spPr>
            <a:xfrm>
              <a:off x="1733266" y="5049672"/>
              <a:ext cx="9144000"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 شعاع خمیدگی مرز مشترک،    ضریب شکست محیط اولیه (تابش) و   ضریب شکست محیط ثانویه (شکست) می باشد. </a:t>
              </a:r>
              <a:endParaRPr lang="en-US" sz="2400"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nvGraphicFramePr>
          <p:xfrm>
            <a:off x="10804149" y="5229352"/>
            <a:ext cx="241300" cy="266700"/>
          </p:xfrm>
          <a:graphic>
            <a:graphicData uri="http://schemas.openxmlformats.org/presentationml/2006/ole">
              <mc:AlternateContent xmlns:mc="http://schemas.openxmlformats.org/markup-compatibility/2006">
                <mc:Choice xmlns:v="urn:schemas-microsoft-com:vml" Requires="v">
                  <p:oleObj spid="_x0000_s46090" name="Equation" r:id="rId7" imgW="241091" imgH="266469" progId="Equation.DSMT4">
                    <p:embed/>
                  </p:oleObj>
                </mc:Choice>
                <mc:Fallback>
                  <p:oleObj name="Equation" r:id="rId7" imgW="241091" imgH="266469" progId="Equation.DSMT4">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4149" y="5229352"/>
                          <a:ext cx="2413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7487862" y="5214915"/>
            <a:ext cx="241300" cy="381000"/>
          </p:xfrm>
          <a:graphic>
            <a:graphicData uri="http://schemas.openxmlformats.org/presentationml/2006/ole">
              <mc:AlternateContent xmlns:mc="http://schemas.openxmlformats.org/markup-compatibility/2006">
                <mc:Choice xmlns:v="urn:schemas-microsoft-com:vml" Requires="v">
                  <p:oleObj spid="_x0000_s46091" name="Equation" r:id="rId9" imgW="241195" imgH="380835" progId="Equation.DSMT4">
                    <p:embed/>
                  </p:oleObj>
                </mc:Choice>
                <mc:Fallback>
                  <p:oleObj name="Equation" r:id="rId9" imgW="241195" imgH="380835" progId="Equation.DSMT4">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7862" y="5214915"/>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3373062" y="5197453"/>
            <a:ext cx="279400" cy="381000"/>
          </p:xfrm>
          <a:graphic>
            <a:graphicData uri="http://schemas.openxmlformats.org/presentationml/2006/ole">
              <mc:AlternateContent xmlns:mc="http://schemas.openxmlformats.org/markup-compatibility/2006">
                <mc:Choice xmlns:v="urn:schemas-microsoft-com:vml" Requires="v">
                  <p:oleObj spid="_x0000_s46092" name="Equation" r:id="rId11" imgW="279279" imgH="380835" progId="Equation.DSMT4">
                    <p:embed/>
                  </p:oleObj>
                </mc:Choice>
                <mc:Fallback>
                  <p:oleObj name="Equation" r:id="rId11" imgW="279279" imgH="380835" progId="Equation.DSMT4">
                    <p:embed/>
                    <p:pic>
                      <p:nvPicPr>
                        <p:cNvPr id="14"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3062" y="5197453"/>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 name="Slide Number Placeholder 9"/>
          <p:cNvSpPr>
            <a:spLocks noGrp="1"/>
          </p:cNvSpPr>
          <p:nvPr>
            <p:ph type="sldNum" sz="quarter" idx="12"/>
          </p:nvPr>
        </p:nvSpPr>
        <p:spPr/>
        <p:txBody>
          <a:bodyPr/>
          <a:lstStyle/>
          <a:p>
            <a:fld id="{8AC7B609-6235-4DF7-8376-3B4225D7EDEF}" type="slidenum">
              <a:rPr lang="en-US" smtClean="0"/>
              <a:pPr/>
              <a:t>59</a:t>
            </a:fld>
            <a:endParaRPr lang="en-US"/>
          </a:p>
        </p:txBody>
      </p:sp>
      <p:grpSp>
        <p:nvGrpSpPr>
          <p:cNvPr id="4" name="Group 15"/>
          <p:cNvGrpSpPr/>
          <p:nvPr/>
        </p:nvGrpSpPr>
        <p:grpSpPr>
          <a:xfrm>
            <a:off x="5034988" y="2879684"/>
            <a:ext cx="5363654" cy="1133965"/>
            <a:chOff x="5034988" y="2879684"/>
            <a:chExt cx="5363654" cy="1133965"/>
          </a:xfrm>
        </p:grpSpPr>
        <p:sp>
          <p:nvSpPr>
            <p:cNvPr id="6" name="TextBox 5"/>
            <p:cNvSpPr txBox="1"/>
            <p:nvPr/>
          </p:nvSpPr>
          <p:spPr>
            <a:xfrm>
              <a:off x="5034988" y="2879684"/>
              <a:ext cx="5363654"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پس ماتریس </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مقابل ماتریس تبدیل باریکه هنگام شکست در سطح کروی خواهد بود. </a:t>
              </a:r>
              <a:endParaRPr lang="en-US" sz="2400" dirty="0">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8432513" y="3089497"/>
            <a:ext cx="584200" cy="266700"/>
          </p:xfrm>
          <a:graphic>
            <a:graphicData uri="http://schemas.openxmlformats.org/presentationml/2006/ole">
              <mc:AlternateContent xmlns:mc="http://schemas.openxmlformats.org/markup-compatibility/2006">
                <mc:Choice xmlns:v="urn:schemas-microsoft-com:vml" Requires="v">
                  <p:oleObj spid="_x0000_s46093" name="Equation" r:id="rId13" imgW="583693" imgH="266469" progId="Equation.DSMT4">
                    <p:embed/>
                  </p:oleObj>
                </mc:Choice>
                <mc:Fallback>
                  <p:oleObj name="Equation" r:id="rId13" imgW="583693" imgH="266469" progId="Equation.DSMT4">
                    <p:embed/>
                    <p:pic>
                      <p:nvPicPr>
                        <p:cNvPr id="15"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2513" y="3089497"/>
                          <a:ext cx="5842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30700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83" y="5210202"/>
            <a:ext cx="12085443" cy="1754326"/>
          </a:xfrm>
          <a:prstGeom prst="rect">
            <a:avLst/>
          </a:prstGeom>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Appealing to  the "economy of nature," Fermat supposed instead that the ray of light traveled the  path of least time from A to B, a generalization that included Hero's principle as a  special case.</a:t>
            </a:r>
          </a:p>
          <a:p>
            <a:pPr algn="just">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4631970" y="0"/>
            <a:ext cx="303269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Fermat’s principle</a:t>
            </a:r>
            <a:endParaRPr kumimoji="0" lang="en-US" altLang="en-US" sz="28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FF0000"/>
              </a:solidFill>
              <a:effectLst/>
              <a:latin typeface="Arial" panose="020B0604020202020204" pitchFamily="34" charset="0"/>
            </a:endParaRPr>
          </a:p>
        </p:txBody>
      </p:sp>
      <p:sp>
        <p:nvSpPr>
          <p:cNvPr id="4" name="Text Box 25"/>
          <p:cNvSpPr txBox="1"/>
          <p:nvPr/>
        </p:nvSpPr>
        <p:spPr>
          <a:xfrm>
            <a:off x="1729570" y="1884739"/>
            <a:ext cx="2371090" cy="914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fa-IR" sz="2400" dirty="0">
                <a:effectLst/>
                <a:ea typeface="Calibri" panose="020F0502020204030204" pitchFamily="34" charset="0"/>
                <a:cs typeface="Arial" panose="020B0604020202020204" pitchFamily="34" charset="0"/>
              </a:rPr>
              <a:t>سرعت شنا کردن </a:t>
            </a:r>
            <a:r>
              <a:rPr lang="en-US" sz="2400" dirty="0">
                <a:effectLst/>
                <a:ea typeface="Calibri" panose="020F0502020204030204" pitchFamily="34" charset="0"/>
                <a:cs typeface="Arial" panose="020B0604020202020204" pitchFamily="34" charset="0"/>
              </a:rPr>
              <a:t>: </a:t>
            </a:r>
            <a:r>
              <a:rPr lang="en-US" sz="2400" b="1" i="1" dirty="0" err="1">
                <a:solidFill>
                  <a:srgbClr val="0070C0"/>
                </a:solidFill>
                <a:effectLst/>
                <a:ea typeface="Calibri" panose="020F0502020204030204" pitchFamily="34" charset="0"/>
                <a:cs typeface="Arial" panose="020B0604020202020204" pitchFamily="34" charset="0"/>
              </a:rPr>
              <a:t>V</a:t>
            </a:r>
            <a:r>
              <a:rPr lang="en-US" sz="2400" b="1" baseline="-25000" dirty="0" err="1">
                <a:solidFill>
                  <a:srgbClr val="0070C0"/>
                </a:solidFill>
                <a:effectLst/>
                <a:ea typeface="Calibri" panose="020F0502020204030204" pitchFamily="34" charset="0"/>
                <a:cs typeface="Arial" panose="020B0604020202020204" pitchFamily="34" charset="0"/>
              </a:rPr>
              <a:t>r</a:t>
            </a:r>
            <a:endParaRPr lang="en-US" sz="1100" dirty="0">
              <a:effectLst/>
              <a:ea typeface="Calibri" panose="020F0502020204030204" pitchFamily="34" charset="0"/>
              <a:cs typeface="Arial" panose="020B0604020202020204" pitchFamily="34" charset="0"/>
            </a:endParaRPr>
          </a:p>
        </p:txBody>
      </p:sp>
      <p:sp>
        <p:nvSpPr>
          <p:cNvPr id="5" name="Text Box 24"/>
          <p:cNvSpPr txBox="1"/>
          <p:nvPr/>
        </p:nvSpPr>
        <p:spPr>
          <a:xfrm>
            <a:off x="2139780" y="2972341"/>
            <a:ext cx="1960880" cy="914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fa-IR" sz="2400" dirty="0">
                <a:effectLst/>
                <a:ea typeface="Calibri" panose="020F0502020204030204" pitchFamily="34" charset="0"/>
                <a:cs typeface="Arial" panose="020B0604020202020204" pitchFamily="34" charset="0"/>
              </a:rPr>
              <a:t>سرعت دویدن</a:t>
            </a:r>
            <a:r>
              <a:rPr lang="en-US" sz="2400" dirty="0">
                <a:effectLst/>
                <a:ea typeface="Calibri" panose="020F0502020204030204" pitchFamily="34" charset="0"/>
                <a:cs typeface="Arial" panose="020B0604020202020204" pitchFamily="34" charset="0"/>
              </a:rPr>
              <a:t>: </a:t>
            </a:r>
            <a:r>
              <a:rPr lang="en-US" sz="2400" b="1" i="1" dirty="0">
                <a:solidFill>
                  <a:srgbClr val="0070C0"/>
                </a:solidFill>
                <a:effectLst/>
                <a:ea typeface="Calibri" panose="020F0502020204030204" pitchFamily="34" charset="0"/>
                <a:cs typeface="Arial" panose="020B0604020202020204" pitchFamily="34" charset="0"/>
              </a:rPr>
              <a:t>V</a:t>
            </a:r>
            <a:r>
              <a:rPr lang="en-US" sz="2400" b="1" i="1" baseline="-25000" dirty="0">
                <a:solidFill>
                  <a:srgbClr val="0070C0"/>
                </a:solidFill>
                <a:effectLst/>
                <a:ea typeface="Calibri" panose="020F0502020204030204" pitchFamily="34" charset="0"/>
                <a:cs typeface="Arial" panose="020B0604020202020204" pitchFamily="34" charset="0"/>
              </a:rPr>
              <a:t>i</a:t>
            </a:r>
            <a:endParaRPr lang="en-US" sz="1100" dirty="0">
              <a:effectLst/>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0660" y="987523"/>
            <a:ext cx="7884000" cy="3883407"/>
          </a:xfrm>
          <a:prstGeom prst="rect">
            <a:avLst/>
          </a:prstGeom>
        </p:spPr>
      </p:pic>
      <p:sp>
        <p:nvSpPr>
          <p:cNvPr id="7" name="Slide Number Placeholder 6"/>
          <p:cNvSpPr>
            <a:spLocks noGrp="1"/>
          </p:cNvSpPr>
          <p:nvPr>
            <p:ph type="sldNum" sz="quarter" idx="12"/>
          </p:nvPr>
        </p:nvSpPr>
        <p:spPr/>
        <p:txBody>
          <a:bodyPr/>
          <a:lstStyle/>
          <a:p>
            <a:fld id="{8AC7B609-6235-4DF7-8376-3B4225D7EDEF}" type="slidenum">
              <a:rPr lang="en-US" smtClean="0"/>
              <a:pPr/>
              <a:t>6</a:t>
            </a:fld>
            <a:endParaRPr lang="en-US"/>
          </a:p>
        </p:txBody>
      </p:sp>
    </p:spTree>
    <p:extLst>
      <p:ext uri="{BB962C8B-B14F-4D97-AF65-F5344CB8AC3E}">
        <p14:creationId xmlns:p14="http://schemas.microsoft.com/office/powerpoint/2010/main" val="34446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50" y="95533"/>
            <a:ext cx="9799092"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چند انتقال پیاپی برای یک پرتو رخ دهد آنگاه ماتریس انتقال نهایی مساوی حاصلضرب ماتریسهای انتقالی</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طی مراحل مختلف خواهد بود. در این حاصلضرب ماتریس اولین انتقال، اولین ماتریس از سمت راست خواهد بود:</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217570938"/>
              </p:ext>
            </p:extLst>
          </p:nvPr>
        </p:nvGraphicFramePr>
        <p:xfrm>
          <a:off x="3460676" y="1647198"/>
          <a:ext cx="2628900" cy="381000"/>
        </p:xfrm>
        <a:graphic>
          <a:graphicData uri="http://schemas.openxmlformats.org/presentationml/2006/ole">
            <mc:AlternateContent xmlns:mc="http://schemas.openxmlformats.org/markup-compatibility/2006">
              <mc:Choice xmlns:v="urn:schemas-microsoft-com:vml" Requires="v">
                <p:oleObj spid="_x0000_s47115" name="Equation" r:id="rId3" imgW="2628900" imgH="381000" progId="Equation.DSMT4">
                  <p:embed/>
                </p:oleObj>
              </mc:Choice>
              <mc:Fallback>
                <p:oleObj name="Equation" r:id="rId3" imgW="2628900" imgH="3810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676" y="1647198"/>
                        <a:ext cx="26289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677220312"/>
              </p:ext>
            </p:extLst>
          </p:nvPr>
        </p:nvGraphicFramePr>
        <p:xfrm>
          <a:off x="5678488" y="4457700"/>
          <a:ext cx="5245100" cy="1346200"/>
        </p:xfrm>
        <a:graphic>
          <a:graphicData uri="http://schemas.openxmlformats.org/presentationml/2006/ole">
            <mc:AlternateContent xmlns:mc="http://schemas.openxmlformats.org/markup-compatibility/2006">
              <mc:Choice xmlns:v="urn:schemas-microsoft-com:vml" Requires="v">
                <p:oleObj spid="_x0000_s47116" name="Equation" r:id="rId5" imgW="4749480" imgH="1346040" progId="Equation.DSMT4">
                  <p:embed/>
                </p:oleObj>
              </mc:Choice>
              <mc:Fallback>
                <p:oleObj name="Equation" r:id="rId5" imgW="4749480" imgH="1346040" progId="Equation.DSMT4">
                  <p:embed/>
                  <p:pic>
                    <p:nvPicPr>
                      <p:cNvPr id="20" name="Object 19"/>
                      <p:cNvPicPr>
                        <a:picLocks noChangeAspect="1" noChangeArrowheads="1"/>
                      </p:cNvPicPr>
                      <p:nvPr/>
                    </p:nvPicPr>
                    <p:blipFill>
                      <a:blip r:embed="rId6"/>
                      <a:srcRect/>
                      <a:stretch>
                        <a:fillRect/>
                      </a:stretch>
                    </p:blipFill>
                    <p:spPr bwMode="auto">
                      <a:xfrm>
                        <a:off x="5678488" y="4457700"/>
                        <a:ext cx="5245100"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8"/>
          <p:cNvGrpSpPr/>
          <p:nvPr/>
        </p:nvGrpSpPr>
        <p:grpSpPr>
          <a:xfrm>
            <a:off x="283779" y="3677147"/>
            <a:ext cx="3478924" cy="3101917"/>
            <a:chOff x="283779" y="3804743"/>
            <a:chExt cx="3478924" cy="3101917"/>
          </a:xfrm>
        </p:grpSpPr>
        <p:sp>
          <p:nvSpPr>
            <p:cNvPr id="23" name="TextBox 22"/>
            <p:cNvSpPr txBox="1"/>
            <p:nvPr/>
          </p:nvSpPr>
          <p:spPr>
            <a:xfrm>
              <a:off x="1154913" y="6232628"/>
              <a:ext cx="378372"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grpSp>
          <p:nvGrpSpPr>
            <p:cNvPr id="5" name="Group 27"/>
            <p:cNvGrpSpPr/>
            <p:nvPr/>
          </p:nvGrpSpPr>
          <p:grpSpPr>
            <a:xfrm>
              <a:off x="283779" y="3804743"/>
              <a:ext cx="3478924" cy="3101917"/>
              <a:chOff x="283779" y="3720663"/>
              <a:chExt cx="3478924" cy="3101917"/>
            </a:xfrm>
          </p:grpSpPr>
          <p:cxnSp>
            <p:nvCxnSpPr>
              <p:cNvPr id="11" name="Straight Connector 10"/>
              <p:cNvCxnSpPr/>
              <p:nvPr/>
            </p:nvCxnSpPr>
            <p:spPr>
              <a:xfrm flipV="1">
                <a:off x="283779" y="5171090"/>
                <a:ext cx="34789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nvGraphicFramePr>
            <p:xfrm>
              <a:off x="432895" y="5508899"/>
              <a:ext cx="241300" cy="381000"/>
            </p:xfrm>
            <a:graphic>
              <a:graphicData uri="http://schemas.openxmlformats.org/presentationml/2006/ole">
                <mc:AlternateContent xmlns:mc="http://schemas.openxmlformats.org/markup-compatibility/2006">
                  <mc:Choice xmlns:v="urn:schemas-microsoft-com:vml" Requires="v">
                    <p:oleObj spid="_x0000_s47117" name="Equation" r:id="rId7" imgW="241195" imgH="380835" progId="Equation.DSMT4">
                      <p:embed/>
                    </p:oleObj>
                  </mc:Choice>
                  <mc:Fallback>
                    <p:oleObj name="Equation" r:id="rId7" imgW="241195" imgH="380835" progId="Equation.DSMT4">
                      <p:embed/>
                      <p:pic>
                        <p:nvPicPr>
                          <p:cNvPr id="13"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895" y="5508899"/>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9766" name="Object 6"/>
              <p:cNvGraphicFramePr>
                <a:graphicFrameLocks noChangeAspect="1"/>
              </p:cNvGraphicFramePr>
              <p:nvPr/>
            </p:nvGraphicFramePr>
            <p:xfrm>
              <a:off x="392113" y="4400550"/>
              <a:ext cx="246062" cy="381000"/>
            </p:xfrm>
            <a:graphic>
              <a:graphicData uri="http://schemas.openxmlformats.org/presentationml/2006/ole">
                <mc:AlternateContent xmlns:mc="http://schemas.openxmlformats.org/markup-compatibility/2006">
                  <mc:Choice xmlns:v="urn:schemas-microsoft-com:vml" Requires="v">
                    <p:oleObj spid="_x0000_s47118" name="Equation" r:id="rId9" imgW="279279" imgH="380835" progId="Equation.DSMT4">
                      <p:embed/>
                    </p:oleObj>
                  </mc:Choice>
                  <mc:Fallback>
                    <p:oleObj name="Equation" r:id="rId9" imgW="279279" imgH="380835" progId="Equation.DSMT4">
                      <p:embed/>
                      <p:pic>
                        <p:nvPicPr>
                          <p:cNvPr id="62976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113" y="4400550"/>
                            <a:ext cx="246062"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Arrow Connector 14"/>
              <p:cNvCxnSpPr/>
              <p:nvPr/>
            </p:nvCxnSpPr>
            <p:spPr>
              <a:xfrm flipV="1">
                <a:off x="1562986" y="5170723"/>
                <a:ext cx="444490" cy="13692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007353" y="4099157"/>
                <a:ext cx="1166648" cy="1082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028497" y="3896500"/>
                <a:ext cx="0" cy="292608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142594" y="4046483"/>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518009" y="6479382"/>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26676" y="3720663"/>
                <a:ext cx="283779"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graphicFrame>
            <p:nvGraphicFramePr>
              <p:cNvPr id="26" name="Object 25"/>
              <p:cNvGraphicFramePr>
                <a:graphicFrameLocks noChangeAspect="1"/>
              </p:cNvGraphicFramePr>
              <p:nvPr/>
            </p:nvGraphicFramePr>
            <p:xfrm>
              <a:off x="2049297" y="5726661"/>
              <a:ext cx="266700" cy="381000"/>
            </p:xfrm>
            <a:graphic>
              <a:graphicData uri="http://schemas.openxmlformats.org/presentationml/2006/ole">
                <mc:AlternateContent xmlns:mc="http://schemas.openxmlformats.org/markup-compatibility/2006">
                  <mc:Choice xmlns:v="urn:schemas-microsoft-com:vml" Requires="v">
                    <p:oleObj spid="_x0000_s47119" name="Equation" r:id="rId11" imgW="266584" imgH="380835" progId="Equation.DSMT4">
                      <p:embed/>
                    </p:oleObj>
                  </mc:Choice>
                  <mc:Fallback>
                    <p:oleObj name="Equation" r:id="rId11" imgW="266584" imgH="380835" progId="Equation.DSMT4">
                      <p:embed/>
                      <p:pic>
                        <p:nvPicPr>
                          <p:cNvPr id="26" name="Object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9297" y="5726661"/>
                            <a:ext cx="2667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nvGraphicFramePr>
            <p:xfrm>
              <a:off x="1700268" y="4360316"/>
              <a:ext cx="292100" cy="381000"/>
            </p:xfrm>
            <a:graphic>
              <a:graphicData uri="http://schemas.openxmlformats.org/presentationml/2006/ole">
                <mc:AlternateContent xmlns:mc="http://schemas.openxmlformats.org/markup-compatibility/2006">
                  <mc:Choice xmlns:v="urn:schemas-microsoft-com:vml" Requires="v">
                    <p:oleObj spid="_x0000_s47120" name="Equation" r:id="rId13" imgW="291973" imgH="380835" progId="Equation.DSMT4">
                      <p:embed/>
                    </p:oleObj>
                  </mc:Choice>
                  <mc:Fallback>
                    <p:oleObj name="Equation" r:id="rId13" imgW="291973" imgH="380835" progId="Equation.DSMT4">
                      <p:embed/>
                      <p:pic>
                        <p:nvPicPr>
                          <p:cNvPr id="27" name="Object 2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00268" y="4360316"/>
                            <a:ext cx="2921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30" name="TextBox 29"/>
          <p:cNvSpPr txBox="1"/>
          <p:nvPr/>
        </p:nvSpPr>
        <p:spPr>
          <a:xfrm>
            <a:off x="4992414" y="5917322"/>
            <a:ext cx="3668110"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از نقطه 1 تا نقطه 2</a:t>
            </a:r>
            <a:endParaRPr lang="en-US" sz="2400" dirty="0">
              <a:latin typeface="Times New Roman" panose="02020603050405020304" pitchFamily="18" charset="0"/>
              <a:cs typeface="Times New Roman" panose="02020603050405020304" pitchFamily="18" charset="0"/>
            </a:endParaRPr>
          </a:p>
        </p:txBody>
      </p:sp>
      <p:sp>
        <p:nvSpPr>
          <p:cNvPr id="25" name="Slide Number Placeholder 24"/>
          <p:cNvSpPr>
            <a:spLocks noGrp="1"/>
          </p:cNvSpPr>
          <p:nvPr>
            <p:ph type="sldNum" sz="quarter" idx="12"/>
          </p:nvPr>
        </p:nvSpPr>
        <p:spPr/>
        <p:txBody>
          <a:bodyPr/>
          <a:lstStyle/>
          <a:p>
            <a:fld id="{8AC7B609-6235-4DF7-8376-3B4225D7EDEF}" type="slidenum">
              <a:rPr lang="en-US" smtClean="0"/>
              <a:pPr/>
              <a:t>60</a:t>
            </a:fld>
            <a:endParaRPr lang="en-US"/>
          </a:p>
        </p:txBody>
      </p:sp>
      <p:grpSp>
        <p:nvGrpSpPr>
          <p:cNvPr id="6" name="Group 32"/>
          <p:cNvGrpSpPr/>
          <p:nvPr/>
        </p:nvGrpSpPr>
        <p:grpSpPr>
          <a:xfrm>
            <a:off x="900392" y="2447925"/>
            <a:ext cx="10731609" cy="1320800"/>
            <a:chOff x="1315079" y="2447925"/>
            <a:chExt cx="10731609" cy="1320800"/>
          </a:xfrm>
        </p:grpSpPr>
        <p:grpSp>
          <p:nvGrpSpPr>
            <p:cNvPr id="7" name="Group 10"/>
            <p:cNvGrpSpPr/>
            <p:nvPr/>
          </p:nvGrpSpPr>
          <p:grpSpPr>
            <a:xfrm>
              <a:off x="1315079" y="2447925"/>
              <a:ext cx="10731609" cy="1320800"/>
              <a:chOff x="666128" y="5238188"/>
              <a:chExt cx="9179387" cy="1320800"/>
            </a:xfrm>
          </p:grpSpPr>
          <p:graphicFrame>
            <p:nvGraphicFramePr>
              <p:cNvPr id="9" name="Object 8"/>
              <p:cNvGraphicFramePr>
                <a:graphicFrameLocks noChangeAspect="1"/>
              </p:cNvGraphicFramePr>
              <p:nvPr>
                <p:extLst>
                  <p:ext uri="{D42A27DB-BD31-4B8C-83A1-F6EECF244321}">
                    <p14:modId xmlns:p14="http://schemas.microsoft.com/office/powerpoint/2010/main" val="273240186"/>
                  </p:ext>
                </p:extLst>
              </p:nvPr>
            </p:nvGraphicFramePr>
            <p:xfrm>
              <a:off x="666128" y="5238188"/>
              <a:ext cx="3125078" cy="1320800"/>
            </p:xfrm>
            <a:graphic>
              <a:graphicData uri="http://schemas.openxmlformats.org/presentationml/2006/ole">
                <mc:AlternateContent xmlns:mc="http://schemas.openxmlformats.org/markup-compatibility/2006">
                  <mc:Choice xmlns:v="urn:schemas-microsoft-com:vml" Requires="v">
                    <p:oleObj spid="_x0000_s47121" name="Equation" r:id="rId15" imgW="3124200" imgH="1320800" progId="Equation.DSMT4">
                      <p:embed/>
                    </p:oleObj>
                  </mc:Choice>
                  <mc:Fallback>
                    <p:oleObj name="Equation" r:id="rId15" imgW="3124200" imgH="1320800" progId="Equation.DSMT4">
                      <p:embed/>
                      <p:pic>
                        <p:nvPicPr>
                          <p:cNvPr id="9"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6128" y="5238188"/>
                            <a:ext cx="3125078"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4421358" y="5278793"/>
                <a:ext cx="5424157"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شعاع خمیدگی سطح تخت بینهایت است در نتیجه:</a:t>
                </a:r>
                <a:endParaRPr lang="en-US"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شکست در سطح تخت از محیط     به  </a:t>
                </a:r>
                <a:endParaRPr lang="en-US" sz="2400" i="1" dirty="0">
                  <a:latin typeface="Times New Roman" panose="02020603050405020304" pitchFamily="18" charset="0"/>
                  <a:cs typeface="Times New Roman" panose="02020603050405020304" pitchFamily="18" charset="0"/>
                </a:endParaRPr>
              </a:p>
            </p:txBody>
          </p:sp>
        </p:grpSp>
        <p:graphicFrame>
          <p:nvGraphicFramePr>
            <p:cNvPr id="31" name="Object 30"/>
            <p:cNvGraphicFramePr>
              <a:graphicFrameLocks noChangeAspect="1"/>
            </p:cNvGraphicFramePr>
            <p:nvPr/>
          </p:nvGraphicFramePr>
          <p:xfrm>
            <a:off x="6626299" y="3193426"/>
            <a:ext cx="241300" cy="381000"/>
          </p:xfrm>
          <a:graphic>
            <a:graphicData uri="http://schemas.openxmlformats.org/presentationml/2006/ole">
              <mc:AlternateContent xmlns:mc="http://schemas.openxmlformats.org/markup-compatibility/2006">
                <mc:Choice xmlns:v="urn:schemas-microsoft-com:vml" Requires="v">
                  <p:oleObj spid="_x0000_s47122" name="Equation" r:id="rId17" imgW="241195" imgH="380835" progId="Equation.DSMT4">
                    <p:embed/>
                  </p:oleObj>
                </mc:Choice>
                <mc:Fallback>
                  <p:oleObj name="Equation" r:id="rId17" imgW="241195" imgH="380835" progId="Equation.DSMT4">
                    <p:embed/>
                    <p:pic>
                      <p:nvPicPr>
                        <p:cNvPr id="31" name="Object 3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26299" y="3193426"/>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1"/>
            <p:cNvGraphicFramePr>
              <a:graphicFrameLocks noChangeAspect="1"/>
            </p:cNvGraphicFramePr>
            <p:nvPr/>
          </p:nvGraphicFramePr>
          <p:xfrm>
            <a:off x="6064990" y="3182793"/>
            <a:ext cx="279400" cy="381000"/>
          </p:xfrm>
          <a:graphic>
            <a:graphicData uri="http://schemas.openxmlformats.org/presentationml/2006/ole">
              <mc:AlternateContent xmlns:mc="http://schemas.openxmlformats.org/markup-compatibility/2006">
                <mc:Choice xmlns:v="urn:schemas-microsoft-com:vml" Requires="v">
                  <p:oleObj spid="_x0000_s47123" name="Equation" r:id="rId19" imgW="279279" imgH="380835" progId="Equation.DSMT4">
                    <p:embed/>
                  </p:oleObj>
                </mc:Choice>
                <mc:Fallback>
                  <p:oleObj name="Equation" r:id="rId19" imgW="279279" imgH="380835" progId="Equation.DSMT4">
                    <p:embed/>
                    <p:pic>
                      <p:nvPicPr>
                        <p:cNvPr id="32" name="Object 3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64990" y="3182793"/>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246641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14441" y="2245527"/>
            <a:ext cx="3920359"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عدسی نازک</a:t>
            </a:r>
          </a:p>
          <a:p>
            <a:pPr algn="just" rtl="1">
              <a:lnSpc>
                <a:spcPct val="150000"/>
              </a:lnSpc>
            </a:pPr>
            <a:r>
              <a:rPr lang="fa-IR" sz="2400" dirty="0">
                <a:latin typeface="Times New Roman" panose="02020603050405020304" pitchFamily="18" charset="0"/>
                <a:cs typeface="Times New Roman" panose="02020603050405020304" pitchFamily="18" charset="0"/>
              </a:rPr>
              <a:t> هرگاه محیط دو سوی آن یکسان باشد.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87411959"/>
              </p:ext>
            </p:extLst>
          </p:nvPr>
        </p:nvGraphicFramePr>
        <p:xfrm>
          <a:off x="438150" y="265113"/>
          <a:ext cx="3316288" cy="1363662"/>
        </p:xfrm>
        <a:graphic>
          <a:graphicData uri="http://schemas.openxmlformats.org/presentationml/2006/ole">
            <mc:AlternateContent xmlns:mc="http://schemas.openxmlformats.org/markup-compatibility/2006">
              <mc:Choice xmlns:v="urn:schemas-microsoft-com:vml" Requires="v">
                <p:oleObj spid="_x0000_s48143" name="Equation" r:id="rId3" imgW="3200400" imgH="1320480" progId="Equation.DSMT4">
                  <p:embed/>
                </p:oleObj>
              </mc:Choice>
              <mc:Fallback>
                <p:oleObj name="Equation" r:id="rId3" imgW="3200400" imgH="1320480" progId="Equation.DSMT4">
                  <p:embed/>
                  <p:pic>
                    <p:nvPicPr>
                      <p:cNvPr id="4" name="Object 3"/>
                      <p:cNvPicPr>
                        <a:picLocks noChangeAspect="1" noChangeArrowheads="1"/>
                      </p:cNvPicPr>
                      <p:nvPr/>
                    </p:nvPicPr>
                    <p:blipFill>
                      <a:blip r:embed="rId4"/>
                      <a:srcRect/>
                      <a:stretch>
                        <a:fillRect/>
                      </a:stretch>
                    </p:blipFill>
                    <p:spPr bwMode="auto">
                      <a:xfrm>
                        <a:off x="438150" y="265113"/>
                        <a:ext cx="3316288" cy="1363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24591338"/>
              </p:ext>
            </p:extLst>
          </p:nvPr>
        </p:nvGraphicFramePr>
        <p:xfrm>
          <a:off x="6500813" y="254000"/>
          <a:ext cx="3328987" cy="1371600"/>
        </p:xfrm>
        <a:graphic>
          <a:graphicData uri="http://schemas.openxmlformats.org/presentationml/2006/ole">
            <mc:AlternateContent xmlns:mc="http://schemas.openxmlformats.org/markup-compatibility/2006">
              <mc:Choice xmlns:v="urn:schemas-microsoft-com:vml" Requires="v">
                <p:oleObj spid="_x0000_s48144" name="Equation" r:id="rId5" imgW="3200400" imgH="1320480" progId="Equation.DSMT4">
                  <p:embed/>
                </p:oleObj>
              </mc:Choice>
              <mc:Fallback>
                <p:oleObj name="Equation" r:id="rId5" imgW="3200400" imgH="1320480" progId="Equation.DSMT4">
                  <p:embed/>
                  <p:pic>
                    <p:nvPicPr>
                      <p:cNvPr id="5" name="Object 4"/>
                      <p:cNvPicPr>
                        <a:picLocks noChangeAspect="1" noChangeArrowheads="1"/>
                      </p:cNvPicPr>
                      <p:nvPr/>
                    </p:nvPicPr>
                    <p:blipFill>
                      <a:blip r:embed="rId6"/>
                      <a:srcRect/>
                      <a:stretch>
                        <a:fillRect/>
                      </a:stretch>
                    </p:blipFill>
                    <p:spPr bwMode="auto">
                      <a:xfrm>
                        <a:off x="6500813" y="254000"/>
                        <a:ext cx="3328987"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00624329"/>
              </p:ext>
            </p:extLst>
          </p:nvPr>
        </p:nvGraphicFramePr>
        <p:xfrm>
          <a:off x="627063" y="2098675"/>
          <a:ext cx="6807200" cy="1320800"/>
        </p:xfrm>
        <a:graphic>
          <a:graphicData uri="http://schemas.openxmlformats.org/presentationml/2006/ole">
            <mc:AlternateContent xmlns:mc="http://schemas.openxmlformats.org/markup-compatibility/2006">
              <mc:Choice xmlns:v="urn:schemas-microsoft-com:vml" Requires="v">
                <p:oleObj spid="_x0000_s48145" name="Equation" r:id="rId7" imgW="6806880" imgH="1320480" progId="Equation.DSMT4">
                  <p:embed/>
                </p:oleObj>
              </mc:Choice>
              <mc:Fallback>
                <p:oleObj name="Equation" r:id="rId7" imgW="6806880" imgH="1320480" progId="Equation.DSMT4">
                  <p:embed/>
                  <p:pic>
                    <p:nvPicPr>
                      <p:cNvPr id="6" name="Object 5"/>
                      <p:cNvPicPr>
                        <a:picLocks noChangeAspect="1" noChangeArrowheads="1"/>
                      </p:cNvPicPr>
                      <p:nvPr/>
                    </p:nvPicPr>
                    <p:blipFill>
                      <a:blip r:embed="rId8"/>
                      <a:srcRect/>
                      <a:stretch>
                        <a:fillRect/>
                      </a:stretch>
                    </p:blipFill>
                    <p:spPr bwMode="auto">
                      <a:xfrm>
                        <a:off x="627063" y="2098675"/>
                        <a:ext cx="68072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803515963"/>
              </p:ext>
            </p:extLst>
          </p:nvPr>
        </p:nvGraphicFramePr>
        <p:xfrm>
          <a:off x="371475" y="3976688"/>
          <a:ext cx="8331200" cy="2438400"/>
        </p:xfrm>
        <a:graphic>
          <a:graphicData uri="http://schemas.openxmlformats.org/presentationml/2006/ole">
            <mc:AlternateContent xmlns:mc="http://schemas.openxmlformats.org/markup-compatibility/2006">
              <mc:Choice xmlns:v="urn:schemas-microsoft-com:vml" Requires="v">
                <p:oleObj spid="_x0000_s48146" name="Equation" r:id="rId9" imgW="8331120" imgH="2438280" progId="Equation.DSMT4">
                  <p:embed/>
                </p:oleObj>
              </mc:Choice>
              <mc:Fallback>
                <p:oleObj name="Equation" r:id="rId9" imgW="8331120" imgH="2438280" progId="Equation.DSMT4">
                  <p:embed/>
                  <p:pic>
                    <p:nvPicPr>
                      <p:cNvPr id="7" name="Object 6"/>
                      <p:cNvPicPr>
                        <a:picLocks noChangeAspect="1" noChangeArrowheads="1"/>
                      </p:cNvPicPr>
                      <p:nvPr/>
                    </p:nvPicPr>
                    <p:blipFill>
                      <a:blip r:embed="rId10"/>
                      <a:srcRect/>
                      <a:stretch>
                        <a:fillRect/>
                      </a:stretch>
                    </p:blipFill>
                    <p:spPr bwMode="auto">
                      <a:xfrm>
                        <a:off x="371475" y="3976688"/>
                        <a:ext cx="8331200"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61</a:t>
            </a:fld>
            <a:endParaRPr lang="en-US"/>
          </a:p>
        </p:txBody>
      </p:sp>
      <p:grpSp>
        <p:nvGrpSpPr>
          <p:cNvPr id="2" name="Group 13"/>
          <p:cNvGrpSpPr/>
          <p:nvPr/>
        </p:nvGrpSpPr>
        <p:grpSpPr>
          <a:xfrm>
            <a:off x="9983972" y="362020"/>
            <a:ext cx="2009418" cy="1200329"/>
            <a:chOff x="7538484" y="1627290"/>
            <a:chExt cx="2009418" cy="1200329"/>
          </a:xfrm>
        </p:grpSpPr>
        <p:sp>
          <p:nvSpPr>
            <p:cNvPr id="11" name="TextBox 10"/>
            <p:cNvSpPr txBox="1"/>
            <p:nvPr/>
          </p:nvSpPr>
          <p:spPr>
            <a:xfrm>
              <a:off x="7538484" y="1627290"/>
              <a:ext cx="2009418"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a:t>
              </a:r>
            </a:p>
            <a:p>
              <a:pPr algn="just" rtl="1">
                <a:lnSpc>
                  <a:spcPct val="150000"/>
                </a:lnSpc>
              </a:pPr>
              <a:r>
                <a:rPr lang="fa-IR" sz="2400" dirty="0">
                  <a:latin typeface="Times New Roman" panose="02020603050405020304" pitchFamily="18" charset="0"/>
                  <a:cs typeface="Times New Roman" panose="02020603050405020304" pitchFamily="18" charset="0"/>
                </a:rPr>
                <a:t> از محیط     به  </a:t>
              </a:r>
              <a:endParaRPr lang="en-US" sz="2400" i="1"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nvGraphicFramePr>
          <p:xfrm>
            <a:off x="8253063" y="2321557"/>
            <a:ext cx="241300" cy="381000"/>
          </p:xfrm>
          <a:graphic>
            <a:graphicData uri="http://schemas.openxmlformats.org/presentationml/2006/ole">
              <mc:AlternateContent xmlns:mc="http://schemas.openxmlformats.org/markup-compatibility/2006">
                <mc:Choice xmlns:v="urn:schemas-microsoft-com:vml" Requires="v">
                  <p:oleObj spid="_x0000_s48147" name="Equation" r:id="rId11" imgW="241195" imgH="380835" progId="Equation.DSMT4">
                    <p:embed/>
                  </p:oleObj>
                </mc:Choice>
                <mc:Fallback>
                  <p:oleObj name="Equation" r:id="rId11" imgW="241195" imgH="380835" progId="Equation.DSMT4">
                    <p:embed/>
                    <p:pic>
                      <p:nvPicPr>
                        <p:cNvPr id="12"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53063" y="2321557"/>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7649224" y="2289657"/>
            <a:ext cx="279400" cy="381000"/>
          </p:xfrm>
          <a:graphic>
            <a:graphicData uri="http://schemas.openxmlformats.org/presentationml/2006/ole">
              <mc:AlternateContent xmlns:mc="http://schemas.openxmlformats.org/markup-compatibility/2006">
                <mc:Choice xmlns:v="urn:schemas-microsoft-com:vml" Requires="v">
                  <p:oleObj spid="_x0000_s48148" name="Equation" r:id="rId13" imgW="279279" imgH="380835" progId="Equation.DSMT4">
                    <p:embed/>
                  </p:oleObj>
                </mc:Choice>
                <mc:Fallback>
                  <p:oleObj name="Equation" r:id="rId13" imgW="279279" imgH="380835" progId="Equation.DSMT4">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49224" y="2289657"/>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19"/>
          <p:cNvGrpSpPr/>
          <p:nvPr/>
        </p:nvGrpSpPr>
        <p:grpSpPr>
          <a:xfrm>
            <a:off x="9649717" y="3789356"/>
            <a:ext cx="1744990" cy="2780347"/>
            <a:chOff x="9511493" y="1577736"/>
            <a:chExt cx="1744990" cy="2780347"/>
          </a:xfrm>
        </p:grpSpPr>
        <p:pic>
          <p:nvPicPr>
            <p:cNvPr id="15" name="Picture 14"/>
            <p:cNvPicPr>
              <a:picLocks noChangeAspect="1"/>
            </p:cNvPicPr>
            <p:nvPr/>
          </p:nvPicPr>
          <p:blipFill rotWithShape="1">
            <a:blip r:embed="rId15" cstate="print">
              <a:lum contrast="20000"/>
            </a:blip>
            <a:srcRect l="10847" t="21350" r="70876"/>
            <a:stretch/>
          </p:blipFill>
          <p:spPr>
            <a:xfrm>
              <a:off x="9511493" y="1577736"/>
              <a:ext cx="1737754" cy="2780347"/>
            </a:xfrm>
            <a:prstGeom prst="rect">
              <a:avLst/>
            </a:prstGeom>
          </p:spPr>
        </p:pic>
        <p:graphicFrame>
          <p:nvGraphicFramePr>
            <p:cNvPr id="16" name="Object 15"/>
            <p:cNvGraphicFramePr>
              <a:graphicFrameLocks noChangeAspect="1"/>
            </p:cNvGraphicFramePr>
            <p:nvPr/>
          </p:nvGraphicFramePr>
          <p:xfrm>
            <a:off x="9582151" y="2438511"/>
            <a:ext cx="241300" cy="381000"/>
          </p:xfrm>
          <a:graphic>
            <a:graphicData uri="http://schemas.openxmlformats.org/presentationml/2006/ole">
              <mc:AlternateContent xmlns:mc="http://schemas.openxmlformats.org/markup-compatibility/2006">
                <mc:Choice xmlns:v="urn:schemas-microsoft-com:vml" Requires="v">
                  <p:oleObj spid="_x0000_s48149" name="Equation" r:id="rId16" imgW="241195" imgH="380835" progId="Equation.DSMT4">
                    <p:embed/>
                  </p:oleObj>
                </mc:Choice>
                <mc:Fallback>
                  <p:oleObj name="Equation" r:id="rId16" imgW="241195" imgH="380835" progId="Equation.DSMT4">
                    <p:embed/>
                    <p:pic>
                      <p:nvPicPr>
                        <p:cNvPr id="16"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82151" y="2438511"/>
                          <a:ext cx="241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0794" name="Object 10"/>
            <p:cNvGraphicFramePr>
              <a:graphicFrameLocks noChangeAspect="1"/>
            </p:cNvGraphicFramePr>
            <p:nvPr/>
          </p:nvGraphicFramePr>
          <p:xfrm>
            <a:off x="11015183" y="2439472"/>
            <a:ext cx="241300" cy="381000"/>
          </p:xfrm>
          <a:graphic>
            <a:graphicData uri="http://schemas.openxmlformats.org/presentationml/2006/ole">
              <mc:AlternateContent xmlns:mc="http://schemas.openxmlformats.org/markup-compatibility/2006">
                <mc:Choice xmlns:v="urn:schemas-microsoft-com:vml" Requires="v">
                  <p:oleObj spid="_x0000_s48150" name="Equation" r:id="rId18" imgW="241300" imgH="381000" progId="Equation.DSMT4">
                    <p:embed/>
                  </p:oleObj>
                </mc:Choice>
                <mc:Fallback>
                  <p:oleObj name="Equation" r:id="rId18" imgW="241300" imgH="381000" progId="Equation.DSMT4">
                    <p:embed/>
                    <p:pic>
                      <p:nvPicPr>
                        <p:cNvPr id="630794" name="Object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15183" y="2439472"/>
                          <a:ext cx="2413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0795" name="Object 11"/>
            <p:cNvGraphicFramePr>
              <a:graphicFrameLocks noChangeAspect="1"/>
            </p:cNvGraphicFramePr>
            <p:nvPr/>
          </p:nvGraphicFramePr>
          <p:xfrm>
            <a:off x="9805284" y="3407034"/>
            <a:ext cx="279400" cy="381000"/>
          </p:xfrm>
          <a:graphic>
            <a:graphicData uri="http://schemas.openxmlformats.org/presentationml/2006/ole">
              <mc:AlternateContent xmlns:mc="http://schemas.openxmlformats.org/markup-compatibility/2006">
                <mc:Choice xmlns:v="urn:schemas-microsoft-com:vml" Requires="v">
                  <p:oleObj spid="_x0000_s48151" name="Equation" r:id="rId20" imgW="279279" imgH="380835" progId="Equation.DSMT4">
                    <p:embed/>
                  </p:oleObj>
                </mc:Choice>
                <mc:Fallback>
                  <p:oleObj name="Equation" r:id="rId20" imgW="279279" imgH="380835" progId="Equation.DSMT4">
                    <p:embed/>
                    <p:pic>
                      <p:nvPicPr>
                        <p:cNvPr id="630795" name="Object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05284" y="3407034"/>
                          <a:ext cx="279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0796" name="Object 12"/>
            <p:cNvGraphicFramePr>
              <a:graphicFrameLocks noChangeAspect="1"/>
            </p:cNvGraphicFramePr>
            <p:nvPr/>
          </p:nvGraphicFramePr>
          <p:xfrm>
            <a:off x="10828375" y="3417112"/>
            <a:ext cx="317500" cy="381000"/>
          </p:xfrm>
          <a:graphic>
            <a:graphicData uri="http://schemas.openxmlformats.org/presentationml/2006/ole">
              <mc:AlternateContent xmlns:mc="http://schemas.openxmlformats.org/markup-compatibility/2006">
                <mc:Choice xmlns:v="urn:schemas-microsoft-com:vml" Requires="v">
                  <p:oleObj spid="_x0000_s48152" name="Equation" r:id="rId22" imgW="317225" imgH="380670" progId="Equation.DSMT4">
                    <p:embed/>
                  </p:oleObj>
                </mc:Choice>
                <mc:Fallback>
                  <p:oleObj name="Equation" r:id="rId22" imgW="317225" imgH="380670" progId="Equation.DSMT4">
                    <p:embed/>
                    <p:pic>
                      <p:nvPicPr>
                        <p:cNvPr id="630796" name="Object 1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828375" y="3417112"/>
                          <a:ext cx="3175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0797" name="Object 13"/>
            <p:cNvGraphicFramePr>
              <a:graphicFrameLocks noChangeAspect="1"/>
            </p:cNvGraphicFramePr>
            <p:nvPr>
              <p:extLst>
                <p:ext uri="{D42A27DB-BD31-4B8C-83A1-F6EECF244321}">
                  <p14:modId xmlns:p14="http://schemas.microsoft.com/office/powerpoint/2010/main" val="2416795855"/>
                </p:ext>
              </p:extLst>
            </p:nvPr>
          </p:nvGraphicFramePr>
          <p:xfrm>
            <a:off x="10272554" y="2377392"/>
            <a:ext cx="385762" cy="503237"/>
          </p:xfrm>
          <a:graphic>
            <a:graphicData uri="http://schemas.openxmlformats.org/presentationml/2006/ole">
              <mc:AlternateContent xmlns:mc="http://schemas.openxmlformats.org/markup-compatibility/2006">
                <mc:Choice xmlns:v="urn:schemas-microsoft-com:vml" Requires="v">
                  <p:oleObj spid="_x0000_s48153" name="Equation" r:id="rId24" imgW="291960" imgH="380880" progId="Equation.DSMT4">
                    <p:embed/>
                  </p:oleObj>
                </mc:Choice>
                <mc:Fallback>
                  <p:oleObj name="Equation" r:id="rId24" imgW="291960" imgH="380880" progId="Equation.DSMT4">
                    <p:embed/>
                    <p:pic>
                      <p:nvPicPr>
                        <p:cNvPr id="630797" name="Object 13"/>
                        <p:cNvPicPr>
                          <a:picLocks noChangeAspect="1" noChangeArrowheads="1"/>
                        </p:cNvPicPr>
                        <p:nvPr/>
                      </p:nvPicPr>
                      <p:blipFill>
                        <a:blip r:embed="rId25"/>
                        <a:srcRect/>
                        <a:stretch>
                          <a:fillRect/>
                        </a:stretch>
                      </p:blipFill>
                      <p:spPr bwMode="auto">
                        <a:xfrm>
                          <a:off x="10272554" y="2377392"/>
                          <a:ext cx="3857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0" name="Group 23"/>
          <p:cNvGrpSpPr/>
          <p:nvPr/>
        </p:nvGrpSpPr>
        <p:grpSpPr>
          <a:xfrm>
            <a:off x="3958856" y="354931"/>
            <a:ext cx="2009418" cy="1200329"/>
            <a:chOff x="3958856" y="354931"/>
            <a:chExt cx="2009418" cy="1200329"/>
          </a:xfrm>
        </p:grpSpPr>
        <p:graphicFrame>
          <p:nvGraphicFramePr>
            <p:cNvPr id="630798" name="Object 14"/>
            <p:cNvGraphicFramePr>
              <a:graphicFrameLocks noChangeAspect="1"/>
            </p:cNvGraphicFramePr>
            <p:nvPr/>
          </p:nvGraphicFramePr>
          <p:xfrm>
            <a:off x="4668617" y="1046864"/>
            <a:ext cx="279400" cy="381000"/>
          </p:xfrm>
          <a:graphic>
            <a:graphicData uri="http://schemas.openxmlformats.org/presentationml/2006/ole">
              <mc:AlternateContent xmlns:mc="http://schemas.openxmlformats.org/markup-compatibility/2006">
                <mc:Choice xmlns:v="urn:schemas-microsoft-com:vml" Requires="v">
                  <p:oleObj spid="_x0000_s48154" name="Equation" r:id="rId26" imgW="279279" imgH="380835" progId="Equation.DSMT4">
                    <p:embed/>
                  </p:oleObj>
                </mc:Choice>
                <mc:Fallback>
                  <p:oleObj name="Equation" r:id="rId26" imgW="279279" imgH="380835" progId="Equation.DSMT4">
                    <p:embed/>
                    <p:pic>
                      <p:nvPicPr>
                        <p:cNvPr id="630798" name="Object 1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668617" y="1046864"/>
                          <a:ext cx="279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Box 21"/>
            <p:cNvSpPr txBox="1"/>
            <p:nvPr/>
          </p:nvSpPr>
          <p:spPr>
            <a:xfrm>
              <a:off x="3958856" y="354931"/>
              <a:ext cx="2009418"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a:t>
              </a:r>
            </a:p>
            <a:p>
              <a:pPr algn="just" rtl="1">
                <a:lnSpc>
                  <a:spcPct val="150000"/>
                </a:lnSpc>
              </a:pPr>
              <a:r>
                <a:rPr lang="fa-IR" sz="2400" dirty="0">
                  <a:latin typeface="Times New Roman" panose="02020603050405020304" pitchFamily="18" charset="0"/>
                  <a:cs typeface="Times New Roman" panose="02020603050405020304" pitchFamily="18" charset="0"/>
                </a:rPr>
                <a:t> از محیط     به  </a:t>
              </a:r>
              <a:endParaRPr lang="en-US" sz="2400" i="1" dirty="0">
                <a:latin typeface="Times New Roman" panose="02020603050405020304" pitchFamily="18" charset="0"/>
                <a:cs typeface="Times New Roman" panose="02020603050405020304" pitchFamily="18" charset="0"/>
              </a:endParaRPr>
            </a:p>
          </p:txBody>
        </p:sp>
        <p:graphicFrame>
          <p:nvGraphicFramePr>
            <p:cNvPr id="630799" name="Object 15"/>
            <p:cNvGraphicFramePr>
              <a:graphicFrameLocks noChangeAspect="1"/>
            </p:cNvGraphicFramePr>
            <p:nvPr/>
          </p:nvGraphicFramePr>
          <p:xfrm>
            <a:off x="4127981" y="1028035"/>
            <a:ext cx="255587" cy="396875"/>
          </p:xfrm>
          <a:graphic>
            <a:graphicData uri="http://schemas.openxmlformats.org/presentationml/2006/ole">
              <mc:AlternateContent xmlns:mc="http://schemas.openxmlformats.org/markup-compatibility/2006">
                <mc:Choice xmlns:v="urn:schemas-microsoft-com:vml" Requires="v">
                  <p:oleObj spid="_x0000_s48155" name="Equation" r:id="rId28" imgW="256054" imgH="396274" progId="Equation.DSMT4">
                    <p:embed/>
                  </p:oleObj>
                </mc:Choice>
                <mc:Fallback>
                  <p:oleObj name="Equation" r:id="rId28" imgW="256054" imgH="396274" progId="Equation.DSMT4">
                    <p:embed/>
                    <p:pic>
                      <p:nvPicPr>
                        <p:cNvPr id="630799" name="Object 1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27981" y="1028035"/>
                          <a:ext cx="255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4205424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7684" y="262635"/>
            <a:ext cx="4661854" cy="579967"/>
          </a:xfrm>
          <a:prstGeom prst="rect">
            <a:avLst/>
          </a:prstGeom>
          <a:noFill/>
        </p:spPr>
        <p:txBody>
          <a:bodyPr wrap="non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Ray transfer matrix   </a:t>
            </a:r>
            <a:r>
              <a:rPr lang="fa-IR" sz="2400" dirty="0">
                <a:latin typeface="Times New Roman" panose="02020603050405020304" pitchFamily="18" charset="0"/>
                <a:cs typeface="Times New Roman" panose="02020603050405020304" pitchFamily="18" charset="0"/>
              </a:rPr>
              <a:t>ماتریس انتقال پرتو</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51068352"/>
              </p:ext>
            </p:extLst>
          </p:nvPr>
        </p:nvGraphicFramePr>
        <p:xfrm>
          <a:off x="3924300" y="838200"/>
          <a:ext cx="1892300" cy="863600"/>
        </p:xfrm>
        <a:graphic>
          <a:graphicData uri="http://schemas.openxmlformats.org/presentationml/2006/ole">
            <mc:AlternateContent xmlns:mc="http://schemas.openxmlformats.org/markup-compatibility/2006">
              <mc:Choice xmlns:v="urn:schemas-microsoft-com:vml" Requires="v">
                <p:oleObj spid="_x0000_s49157" name="Equation" r:id="rId3" imgW="1892300" imgH="863600" progId="Equation.DSMT4">
                  <p:embed/>
                </p:oleObj>
              </mc:Choice>
              <mc:Fallback>
                <p:oleObj name="Equation" r:id="rId3" imgW="1892300" imgH="8636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838200"/>
                        <a:ext cx="18923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1268770" y="2074156"/>
            <a:ext cx="9794871"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دترمینان ماتریس انتقال پرتو برای هر سیستم اپتیکی مساوی نسبت ضریب شکست محیط ورودی به محیط خروجی می باشد. </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3581400" y="3397250"/>
          <a:ext cx="3073400" cy="838200"/>
        </p:xfrm>
        <a:graphic>
          <a:graphicData uri="http://schemas.openxmlformats.org/presentationml/2006/ole">
            <mc:AlternateContent xmlns:mc="http://schemas.openxmlformats.org/markup-compatibility/2006">
              <mc:Choice xmlns:v="urn:schemas-microsoft-com:vml" Requires="v">
                <p:oleObj spid="_x0000_s49158" name="Equation" r:id="rId5" imgW="3073400" imgH="838200" progId="Equation.DSMT4">
                  <p:embed/>
                </p:oleObj>
              </mc:Choice>
              <mc:Fallback>
                <p:oleObj name="Equation" r:id="rId5" imgW="3073400" imgH="83820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397250"/>
                        <a:ext cx="3073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240220" y="4351283"/>
            <a:ext cx="9381283"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هرگاه محیط  ورودی و خروجی یکسان باشد آنگاه دترمینان ماتریس انتقال سیستم اپتیکی مساوی واحد خواهد بود. </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2641600" y="5715000"/>
          <a:ext cx="2819400" cy="342900"/>
        </p:xfrm>
        <a:graphic>
          <a:graphicData uri="http://schemas.openxmlformats.org/presentationml/2006/ole">
            <mc:AlternateContent xmlns:mc="http://schemas.openxmlformats.org/markup-compatibility/2006">
              <mc:Choice xmlns:v="urn:schemas-microsoft-com:vml" Requires="v">
                <p:oleObj spid="_x0000_s49159" name="Equation" r:id="rId7" imgW="2819400" imgH="342900" progId="Equation.DSMT4">
                  <p:embed/>
                </p:oleObj>
              </mc:Choice>
              <mc:Fallback>
                <p:oleObj name="Equation" r:id="rId7" imgW="2819400" imgH="3429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1600" y="5715000"/>
                        <a:ext cx="28194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96534" y="390849"/>
            <a:ext cx="4035972"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عدسی نازک</a:t>
            </a:r>
          </a:p>
          <a:p>
            <a:pPr algn="just" rtl="1">
              <a:lnSpc>
                <a:spcPct val="150000"/>
              </a:lnSpc>
            </a:pPr>
            <a:r>
              <a:rPr lang="fa-IR" sz="2400" dirty="0">
                <a:latin typeface="Times New Roman" panose="02020603050405020304" pitchFamily="18" charset="0"/>
                <a:cs typeface="Times New Roman" panose="02020603050405020304" pitchFamily="18" charset="0"/>
              </a:rPr>
              <a:t> هرگاه محیط دو سوی آن </a:t>
            </a:r>
            <a:r>
              <a:rPr lang="fa-IR" sz="2400" dirty="0">
                <a:solidFill>
                  <a:srgbClr val="FF0000"/>
                </a:solidFill>
                <a:latin typeface="Times New Roman" panose="02020603050405020304" pitchFamily="18" charset="0"/>
                <a:cs typeface="Times New Roman" panose="02020603050405020304" pitchFamily="18" charset="0"/>
              </a:rPr>
              <a:t>متفاوت</a:t>
            </a:r>
            <a:r>
              <a:rPr lang="fa-IR" sz="2400" dirty="0">
                <a:latin typeface="Times New Roman" panose="02020603050405020304" pitchFamily="18" charset="0"/>
                <a:cs typeface="Times New Roman" panose="02020603050405020304" pitchFamily="18" charset="0"/>
              </a:rPr>
              <a:t> باشد. </a:t>
            </a:r>
            <a:endParaRPr lang="en-US" sz="2400" dirty="0">
              <a:latin typeface="Times New Roman" panose="02020603050405020304" pitchFamily="18" charset="0"/>
              <a:cs typeface="Times New Roman" panose="02020603050405020304" pitchFamily="18" charset="0"/>
            </a:endParaRPr>
          </a:p>
        </p:txBody>
      </p:sp>
      <p:graphicFrame>
        <p:nvGraphicFramePr>
          <p:cNvPr id="117762" name="Object 2"/>
          <p:cNvGraphicFramePr>
            <a:graphicFrameLocks noChangeAspect="1"/>
          </p:cNvGraphicFramePr>
          <p:nvPr>
            <p:extLst>
              <p:ext uri="{D42A27DB-BD31-4B8C-83A1-F6EECF244321}">
                <p14:modId xmlns:p14="http://schemas.microsoft.com/office/powerpoint/2010/main" val="635481911"/>
              </p:ext>
            </p:extLst>
          </p:nvPr>
        </p:nvGraphicFramePr>
        <p:xfrm>
          <a:off x="609600" y="304800"/>
          <a:ext cx="6959600" cy="1320800"/>
        </p:xfrm>
        <a:graphic>
          <a:graphicData uri="http://schemas.openxmlformats.org/presentationml/2006/ole">
            <mc:AlternateContent xmlns:mc="http://schemas.openxmlformats.org/markup-compatibility/2006">
              <mc:Choice xmlns:v="urn:schemas-microsoft-com:vml" Requires="v">
                <p:oleObj spid="_x0000_s50182" name="Equation" r:id="rId3" imgW="6959520" imgH="1320480" progId="Equation.DSMT4">
                  <p:embed/>
                </p:oleObj>
              </mc:Choice>
              <mc:Fallback>
                <p:oleObj name="Equation" r:id="rId3" imgW="6959520" imgH="1320480" progId="Equation.DSMT4">
                  <p:embed/>
                  <p:pic>
                    <p:nvPicPr>
                      <p:cNvPr id="117762" name="Object 2"/>
                      <p:cNvPicPr>
                        <a:picLocks noChangeAspect="1" noChangeArrowheads="1"/>
                      </p:cNvPicPr>
                      <p:nvPr/>
                    </p:nvPicPr>
                    <p:blipFill>
                      <a:blip r:embed="rId4"/>
                      <a:srcRect/>
                      <a:stretch>
                        <a:fillRect/>
                      </a:stretch>
                    </p:blipFill>
                    <p:spPr bwMode="auto">
                      <a:xfrm>
                        <a:off x="609600" y="304800"/>
                        <a:ext cx="69596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763" name="Object 3"/>
          <p:cNvGraphicFramePr>
            <a:graphicFrameLocks noChangeAspect="1"/>
          </p:cNvGraphicFramePr>
          <p:nvPr>
            <p:extLst>
              <p:ext uri="{D42A27DB-BD31-4B8C-83A1-F6EECF244321}">
                <p14:modId xmlns:p14="http://schemas.microsoft.com/office/powerpoint/2010/main" val="2682683735"/>
              </p:ext>
            </p:extLst>
          </p:nvPr>
        </p:nvGraphicFramePr>
        <p:xfrm>
          <a:off x="1403350" y="3365500"/>
          <a:ext cx="5956300" cy="1320800"/>
        </p:xfrm>
        <a:graphic>
          <a:graphicData uri="http://schemas.openxmlformats.org/presentationml/2006/ole">
            <mc:AlternateContent xmlns:mc="http://schemas.openxmlformats.org/markup-compatibility/2006">
              <mc:Choice xmlns:v="urn:schemas-microsoft-com:vml" Requires="v">
                <p:oleObj spid="_x0000_s50183" name="Equation" r:id="rId5" imgW="5956200" imgH="1320480" progId="Equation.DSMT4">
                  <p:embed/>
                </p:oleObj>
              </mc:Choice>
              <mc:Fallback>
                <p:oleObj name="Equation" r:id="rId5" imgW="5956200" imgH="1320480" progId="Equation.DSMT4">
                  <p:embed/>
                  <p:pic>
                    <p:nvPicPr>
                      <p:cNvPr id="117763" name="Object 3"/>
                      <p:cNvPicPr>
                        <a:picLocks noChangeAspect="1" noChangeArrowheads="1"/>
                      </p:cNvPicPr>
                      <p:nvPr/>
                    </p:nvPicPr>
                    <p:blipFill>
                      <a:blip r:embed="rId6"/>
                      <a:srcRect/>
                      <a:stretch>
                        <a:fillRect/>
                      </a:stretch>
                    </p:blipFill>
                    <p:spPr bwMode="auto">
                      <a:xfrm>
                        <a:off x="1403350" y="3365500"/>
                        <a:ext cx="59563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303282" y="2060028"/>
            <a:ext cx="10285173" cy="579967"/>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ضریب شکست محیط ورودی،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ضریب شکست محیط خروجی و</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L</a:t>
            </a:r>
            <a:r>
              <a:rPr lang="en-US" sz="2400" i="1" baseline="-250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ضریب شکست عدسی است.</a:t>
            </a:r>
            <a:endParaRPr lang="en-US" sz="2400" dirty="0">
              <a:latin typeface="Times New Roman" panose="02020603050405020304" pitchFamily="18" charset="0"/>
              <a:cs typeface="Times New Roman" panose="02020603050405020304" pitchFamily="18" charset="0"/>
            </a:endParaRPr>
          </a:p>
        </p:txBody>
      </p:sp>
      <p:graphicFrame>
        <p:nvGraphicFramePr>
          <p:cNvPr id="117765" name="Object 5"/>
          <p:cNvGraphicFramePr>
            <a:graphicFrameLocks noChangeAspect="1"/>
          </p:cNvGraphicFramePr>
          <p:nvPr>
            <p:extLst>
              <p:ext uri="{D42A27DB-BD31-4B8C-83A1-F6EECF244321}">
                <p14:modId xmlns:p14="http://schemas.microsoft.com/office/powerpoint/2010/main" val="3201260029"/>
              </p:ext>
            </p:extLst>
          </p:nvPr>
        </p:nvGraphicFramePr>
        <p:xfrm>
          <a:off x="8410575" y="5489575"/>
          <a:ext cx="1574800" cy="800100"/>
        </p:xfrm>
        <a:graphic>
          <a:graphicData uri="http://schemas.openxmlformats.org/presentationml/2006/ole">
            <mc:AlternateContent xmlns:mc="http://schemas.openxmlformats.org/markup-compatibility/2006">
              <mc:Choice xmlns:v="urn:schemas-microsoft-com:vml" Requires="v">
                <p:oleObj spid="_x0000_s50184" name="Equation" r:id="rId7" imgW="1574640" imgH="799920" progId="Equation.DSMT4">
                  <p:embed/>
                </p:oleObj>
              </mc:Choice>
              <mc:Fallback>
                <p:oleObj name="Equation" r:id="rId7" imgW="1574640" imgH="799920" progId="Equation.DSMT4">
                  <p:embed/>
                  <p:pic>
                    <p:nvPicPr>
                      <p:cNvPr id="117765" name="Object 5"/>
                      <p:cNvPicPr>
                        <a:picLocks noChangeAspect="1" noChangeArrowheads="1"/>
                      </p:cNvPicPr>
                      <p:nvPr/>
                    </p:nvPicPr>
                    <p:blipFill>
                      <a:blip r:embed="rId8"/>
                      <a:srcRect/>
                      <a:stretch>
                        <a:fillRect/>
                      </a:stretch>
                    </p:blipFill>
                    <p:spPr bwMode="auto">
                      <a:xfrm>
                        <a:off x="8410575" y="5489575"/>
                        <a:ext cx="15748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8102" name="Object 342"/>
          <p:cNvGraphicFramePr>
            <a:graphicFrameLocks noChangeAspect="1"/>
          </p:cNvGraphicFramePr>
          <p:nvPr>
            <p:extLst>
              <p:ext uri="{D42A27DB-BD31-4B8C-83A1-F6EECF244321}">
                <p14:modId xmlns:p14="http://schemas.microsoft.com/office/powerpoint/2010/main" val="3072662770"/>
              </p:ext>
            </p:extLst>
          </p:nvPr>
        </p:nvGraphicFramePr>
        <p:xfrm>
          <a:off x="1016000" y="5092700"/>
          <a:ext cx="5435600" cy="1397000"/>
        </p:xfrm>
        <a:graphic>
          <a:graphicData uri="http://schemas.openxmlformats.org/presentationml/2006/ole">
            <mc:AlternateContent xmlns:mc="http://schemas.openxmlformats.org/markup-compatibility/2006">
              <mc:Choice xmlns:v="urn:schemas-microsoft-com:vml" Requires="v">
                <p:oleObj spid="_x0000_s50185" name="Equation" r:id="rId9" imgW="5435280" imgH="1396800" progId="Equation.DSMT4">
                  <p:embed/>
                </p:oleObj>
              </mc:Choice>
              <mc:Fallback>
                <p:oleObj name="Equation" r:id="rId9" imgW="5435280" imgH="1396800" progId="Equation.DSMT4">
                  <p:embed/>
                  <p:pic>
                    <p:nvPicPr>
                      <p:cNvPr id="118102" name="Object 342"/>
                      <p:cNvPicPr>
                        <a:picLocks noChangeAspect="1" noChangeArrowheads="1"/>
                      </p:cNvPicPr>
                      <p:nvPr/>
                    </p:nvPicPr>
                    <p:blipFill>
                      <a:blip r:embed="rId10"/>
                      <a:srcRect/>
                      <a:stretch>
                        <a:fillRect/>
                      </a:stretch>
                    </p:blipFill>
                    <p:spPr bwMode="auto">
                      <a:xfrm>
                        <a:off x="1016000" y="5092700"/>
                        <a:ext cx="54356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790671044"/>
              </p:ext>
            </p:extLst>
          </p:nvPr>
        </p:nvGraphicFramePr>
        <p:xfrm>
          <a:off x="2451100" y="1003300"/>
          <a:ext cx="5295900" cy="889000"/>
        </p:xfrm>
        <a:graphic>
          <a:graphicData uri="http://schemas.openxmlformats.org/presentationml/2006/ole">
            <mc:AlternateContent xmlns:mc="http://schemas.openxmlformats.org/markup-compatibility/2006">
              <mc:Choice xmlns:v="urn:schemas-microsoft-com:vml" Requires="v">
                <p:oleObj spid="_x0000_s51204" name="Equation" r:id="rId3" imgW="5295900" imgH="889000" progId="Equation.DSMT4">
                  <p:embed/>
                </p:oleObj>
              </mc:Choice>
              <mc:Fallback>
                <p:oleObj name="Equation" r:id="rId3" imgW="5295900" imgH="889000" progId="Equation.DSMT4">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100" y="1003300"/>
                        <a:ext cx="5295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1088092" y="161365"/>
            <a:ext cx="10662874" cy="646331"/>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صفر</a:t>
            </a:r>
            <a:r>
              <a:rPr lang="fa-IR" sz="2400" dirty="0">
                <a:latin typeface="Times New Roman" panose="02020603050405020304" pitchFamily="18" charset="0"/>
                <a:cs typeface="Times New Roman" panose="02020603050405020304" pitchFamily="18" charset="0"/>
              </a:rPr>
              <a:t> بودن هر کدام از عناصر ماتریس انتقال معادل یک وضعیت خاص است که به آن می پردازیم: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493632684"/>
              </p:ext>
            </p:extLst>
          </p:nvPr>
        </p:nvGraphicFramePr>
        <p:xfrm>
          <a:off x="565150" y="2463800"/>
          <a:ext cx="2870200" cy="381000"/>
        </p:xfrm>
        <a:graphic>
          <a:graphicData uri="http://schemas.openxmlformats.org/presentationml/2006/ole">
            <mc:AlternateContent xmlns:mc="http://schemas.openxmlformats.org/markup-compatibility/2006">
              <mc:Choice xmlns:v="urn:schemas-microsoft-com:vml" Requires="v">
                <p:oleObj spid="_x0000_s51205" name="Equation" r:id="rId5" imgW="2870200" imgH="381000" progId="Equation.DSMT4">
                  <p:embed/>
                </p:oleObj>
              </mc:Choice>
              <mc:Fallback>
                <p:oleObj name="Equation" r:id="rId5" imgW="2870200" imgH="381000" progId="Equation.DSMT4">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 y="2463800"/>
                        <a:ext cx="2870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4129" y="3152309"/>
            <a:ext cx="5390507"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حالت معادل وضعیتی است که در آن ارتفاع نهایی تابع ارتفاع اولیه نیست. به عبارتی تمام پرتوهایی که با زاویه یکسان (موازی) به صفحه ورودی می رسند بدون توجه به ارتفاع اولیه آنها همگی در یک ارتفاع به صفحه خروجی خواهند رسید. یعنی صفحه خروجی همان صفحه کانونی ثانویه است. </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cstate="print"/>
          <a:stretch>
            <a:fillRect/>
          </a:stretch>
        </p:blipFill>
        <p:spPr>
          <a:xfrm>
            <a:off x="5709684" y="2105170"/>
            <a:ext cx="6369574" cy="4477436"/>
          </a:xfrm>
          <a:prstGeom prst="rect">
            <a:avLst/>
          </a:prstGeom>
        </p:spPr>
      </p:pic>
      <p:sp>
        <p:nvSpPr>
          <p:cNvPr id="8" name="Slide Number Placeholder 7"/>
          <p:cNvSpPr>
            <a:spLocks noGrp="1"/>
          </p:cNvSpPr>
          <p:nvPr>
            <p:ph type="sldNum" sz="quarter" idx="12"/>
          </p:nvPr>
        </p:nvSpPr>
        <p:spPr/>
        <p:txBody>
          <a:bodyPr/>
          <a:lstStyle/>
          <a:p>
            <a:fld id="{8AC7B609-6235-4DF7-8376-3B4225D7EDEF}" type="slidenum">
              <a:rPr lang="en-US" smtClean="0"/>
              <a:pPr/>
              <a:t>64</a:t>
            </a:fld>
            <a:endParaRPr lang="en-US"/>
          </a:p>
        </p:txBody>
      </p:sp>
    </p:spTree>
    <p:extLst>
      <p:ext uri="{BB962C8B-B14F-4D97-AF65-F5344CB8AC3E}">
        <p14:creationId xmlns:p14="http://schemas.microsoft.com/office/powerpoint/2010/main" val="3548724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244435" y="491319"/>
            <a:ext cx="648268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سیستم شکل مقابل را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228082840"/>
              </p:ext>
            </p:extLst>
          </p:nvPr>
        </p:nvGraphicFramePr>
        <p:xfrm>
          <a:off x="7248525" y="1754188"/>
          <a:ext cx="3365500" cy="3657600"/>
        </p:xfrm>
        <a:graphic>
          <a:graphicData uri="http://schemas.openxmlformats.org/presentationml/2006/ole">
            <mc:AlternateContent xmlns:mc="http://schemas.openxmlformats.org/markup-compatibility/2006">
              <mc:Choice xmlns:v="urn:schemas-microsoft-com:vml" Requires="v">
                <p:oleObj spid="_x0000_s52227" name="Equation" r:id="rId3" imgW="3365280" imgH="3657600" progId="Equation.DSMT4">
                  <p:embed/>
                </p:oleObj>
              </mc:Choice>
              <mc:Fallback>
                <p:oleObj name="Equation" r:id="rId3" imgW="3365280" imgH="3657600" progId="Equation.DSMT4">
                  <p:embed/>
                  <p:pic>
                    <p:nvPicPr>
                      <p:cNvPr id="14" name="Object 13"/>
                      <p:cNvPicPr>
                        <a:picLocks noChangeAspect="1" noChangeArrowheads="1"/>
                      </p:cNvPicPr>
                      <p:nvPr/>
                    </p:nvPicPr>
                    <p:blipFill>
                      <a:blip r:embed="rId4"/>
                      <a:srcRect/>
                      <a:stretch>
                        <a:fillRect/>
                      </a:stretch>
                    </p:blipFill>
                    <p:spPr bwMode="auto">
                      <a:xfrm>
                        <a:off x="7248525" y="1754188"/>
                        <a:ext cx="3365500" cy="365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655090" y="5841236"/>
            <a:ext cx="1035865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صفحه خروجی منطبق بر کانون ثانویه است. </a:t>
            </a:r>
            <a:endParaRPr lang="en-US" sz="2400" dirty="0">
              <a:latin typeface="Times New Roman" panose="02020603050405020304" pitchFamily="18" charset="0"/>
              <a:cs typeface="Times New Roman" panose="02020603050405020304" pitchFamily="18" charset="0"/>
            </a:endParaRPr>
          </a:p>
        </p:txBody>
      </p:sp>
      <p:grpSp>
        <p:nvGrpSpPr>
          <p:cNvPr id="3" name="Group 16"/>
          <p:cNvGrpSpPr/>
          <p:nvPr/>
        </p:nvGrpSpPr>
        <p:grpSpPr>
          <a:xfrm>
            <a:off x="164187" y="329820"/>
            <a:ext cx="6309360" cy="5122796"/>
            <a:chOff x="164187" y="329820"/>
            <a:chExt cx="6309360" cy="5122796"/>
          </a:xfrm>
        </p:grpSpPr>
        <p:grpSp>
          <p:nvGrpSpPr>
            <p:cNvPr id="5" name="Group 11"/>
            <p:cNvGrpSpPr/>
            <p:nvPr/>
          </p:nvGrpSpPr>
          <p:grpSpPr>
            <a:xfrm>
              <a:off x="164187" y="329820"/>
              <a:ext cx="6309360" cy="5122796"/>
              <a:chOff x="246075" y="166044"/>
              <a:chExt cx="6309360" cy="5122796"/>
            </a:xfrm>
          </p:grpSpPr>
          <p:pic>
            <p:nvPicPr>
              <p:cNvPr id="2" name="Picture 1"/>
              <p:cNvPicPr>
                <a:picLocks noChangeAspect="1"/>
              </p:cNvPicPr>
              <p:nvPr/>
            </p:nvPicPr>
            <p:blipFill rotWithShape="1">
              <a:blip r:embed="rId5" cstate="print">
                <a:lum contrast="20000"/>
              </a:blip>
              <a:srcRect l="10847" t="21350" r="70876"/>
              <a:stretch/>
            </p:blipFill>
            <p:spPr>
              <a:xfrm>
                <a:off x="1310619" y="754742"/>
                <a:ext cx="449941" cy="2780347"/>
              </a:xfrm>
              <a:prstGeom prst="rect">
                <a:avLst/>
              </a:prstGeom>
            </p:spPr>
          </p:pic>
          <p:cxnSp>
            <p:nvCxnSpPr>
              <p:cNvPr id="4" name="Straight Connector 3"/>
              <p:cNvCxnSpPr/>
              <p:nvPr/>
            </p:nvCxnSpPr>
            <p:spPr>
              <a:xfrm flipV="1">
                <a:off x="246075" y="2142699"/>
                <a:ext cx="63093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42197" y="204716"/>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0677" y="166044"/>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80926" y="2047161"/>
                <a:ext cx="573210"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p>
            </p:txBody>
          </p:sp>
          <p:sp>
            <p:nvSpPr>
              <p:cNvPr id="9" name="Oval 8"/>
              <p:cNvSpPr/>
              <p:nvPr/>
            </p:nvSpPr>
            <p:spPr>
              <a:xfrm>
                <a:off x="4490113" y="2088108"/>
                <a:ext cx="136477"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9116" y="4642509"/>
                <a:ext cx="1758292"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11" name="TextBox 10"/>
              <p:cNvSpPr txBox="1"/>
              <p:nvPr/>
            </p:nvSpPr>
            <p:spPr>
              <a:xfrm>
                <a:off x="3320959" y="4631136"/>
                <a:ext cx="2138145"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grpSp>
        <p:sp>
          <p:nvSpPr>
            <p:cNvPr id="16" name="TextBox 15"/>
            <p:cNvSpPr txBox="1"/>
            <p:nvPr/>
          </p:nvSpPr>
          <p:spPr>
            <a:xfrm flipH="1">
              <a:off x="1562985" y="651474"/>
              <a:ext cx="1215158" cy="579967"/>
            </a:xfrm>
            <a:prstGeom prst="rect">
              <a:avLst/>
            </a:prstGeom>
            <a:noFill/>
            <a:ln>
              <a:noFill/>
            </a:ln>
          </p:spPr>
          <p:txBody>
            <a:bodyPr wrap="square" rtlCol="0">
              <a:spAutoFit/>
            </a:bodyPr>
            <a:lstStyle/>
            <a:p>
              <a:pPr algn="just" rtl="1">
                <a:lnSpc>
                  <a:spcPct val="150000"/>
                </a:lnSpc>
              </a:pPr>
              <a:r>
                <a:rPr lang="de-DE" sz="2400" dirty="0">
                  <a:latin typeface="Times New Roman" panose="02020603050405020304" pitchFamily="18" charset="0"/>
                  <a:cs typeface="Times New Roman" panose="02020603050405020304" pitchFamily="18" charset="0"/>
                </a:rPr>
                <a:t>Lens </a:t>
              </a:r>
              <a:r>
                <a:rPr lang="de-DE" sz="2400" i="1" dirty="0">
                  <a:latin typeface="Times New Roman" panose="02020603050405020304" pitchFamily="18" charset="0"/>
                  <a:cs typeface="Times New Roman" panose="02020603050405020304" pitchFamily="18" charset="0"/>
                </a:rPr>
                <a:t>f</a:t>
              </a:r>
              <a:r>
                <a:rPr lang="de-DE" sz="2400" baseline="-25000" dirty="0">
                  <a:latin typeface="Times New Roman" panose="02020603050405020304" pitchFamily="18" charset="0"/>
                  <a:cs typeface="Times New Roman" panose="02020603050405020304" pitchFamily="18" charset="0"/>
                </a:rPr>
                <a:t>1</a:t>
              </a:r>
              <a:endParaRPr lang="en-US" sz="2400" baseline="-25000" dirty="0">
                <a:latin typeface="Times New Roman" panose="02020603050405020304" pitchFamily="18" charset="0"/>
                <a:cs typeface="Times New Roman" panose="02020603050405020304" pitchFamily="18" charset="0"/>
              </a:endParaRPr>
            </a:p>
          </p:txBody>
        </p:sp>
      </p:grpSp>
      <p:sp>
        <p:nvSpPr>
          <p:cNvPr id="17" name="Slide Number Placeholder 16"/>
          <p:cNvSpPr>
            <a:spLocks noGrp="1"/>
          </p:cNvSpPr>
          <p:nvPr>
            <p:ph type="sldNum" sz="quarter" idx="12"/>
          </p:nvPr>
        </p:nvSpPr>
        <p:spPr/>
        <p:txBody>
          <a:bodyPr/>
          <a:lstStyle/>
          <a:p>
            <a:fld id="{8AC7B609-6235-4DF7-8376-3B4225D7EDEF}" type="slidenum">
              <a:rPr lang="en-US" smtClean="0"/>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992468782"/>
              </p:ext>
            </p:extLst>
          </p:nvPr>
        </p:nvGraphicFramePr>
        <p:xfrm>
          <a:off x="1060450" y="863600"/>
          <a:ext cx="2908300" cy="381000"/>
        </p:xfrm>
        <a:graphic>
          <a:graphicData uri="http://schemas.openxmlformats.org/presentationml/2006/ole">
            <mc:AlternateContent xmlns:mc="http://schemas.openxmlformats.org/markup-compatibility/2006">
              <mc:Choice xmlns:v="urn:schemas-microsoft-com:vml" Requires="v">
                <p:oleObj spid="_x0000_s53252" name="Equation" r:id="rId3" imgW="2908300" imgH="381000" progId="Equation.DSMT4">
                  <p:embed/>
                </p:oleObj>
              </mc:Choice>
              <mc:Fallback>
                <p:oleObj name="Equation" r:id="rId3" imgW="2908300" imgH="3810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450" y="863600"/>
                        <a:ext cx="2908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548716" y="206562"/>
            <a:ext cx="5390507" cy="563231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حالت معادل وضعیتی است که در آن ارتفاع نهایی تابع</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زاویه اولیه نیست. به عبارتی تمام پرتوهایی که از یک نقطه روی صفحه ورودی گسیل می شوند بدون توجه به جهت اولیه آنها همگی در یک نقطه روی صفحه خروجی بهم خواهند رسید. این دو نقطه مکان شی و مکان تصویر در یک سیستم تصویر دهی ایده‌آل می باشند. در این حالت صفحات ورودی و خروجی مزدوج یکدیگر می باشند و همچنین عنصر ماتریسی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بزرگنمایی خطی می باشد. </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cstate="print"/>
          <a:stretch>
            <a:fillRect/>
          </a:stretch>
        </p:blipFill>
        <p:spPr>
          <a:xfrm>
            <a:off x="132230" y="2559444"/>
            <a:ext cx="6120000" cy="3903567"/>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901658499"/>
              </p:ext>
            </p:extLst>
          </p:nvPr>
        </p:nvGraphicFramePr>
        <p:xfrm>
          <a:off x="8807450" y="5543550"/>
          <a:ext cx="850900" cy="812800"/>
        </p:xfrm>
        <a:graphic>
          <a:graphicData uri="http://schemas.openxmlformats.org/presentationml/2006/ole">
            <mc:AlternateContent xmlns:mc="http://schemas.openxmlformats.org/markup-compatibility/2006">
              <mc:Choice xmlns:v="urn:schemas-microsoft-com:vml" Requires="v">
                <p:oleObj spid="_x0000_s53253" name="Equation" r:id="rId6" imgW="850531" imgH="812447" progId="Equation.DSMT4">
                  <p:embed/>
                </p:oleObj>
              </mc:Choice>
              <mc:Fallback>
                <p:oleObj name="Equation" r:id="rId6" imgW="850531" imgH="812447" progId="Equation.DSMT4">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7450" y="5543550"/>
                        <a:ext cx="8509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66</a:t>
            </a:fld>
            <a:endParaRPr lang="en-US"/>
          </a:p>
        </p:txBody>
      </p:sp>
    </p:spTree>
    <p:extLst>
      <p:ext uri="{BB962C8B-B14F-4D97-AF65-F5344CB8AC3E}">
        <p14:creationId xmlns:p14="http://schemas.microsoft.com/office/powerpoint/2010/main" val="1841251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3" y="245652"/>
            <a:ext cx="8952932"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جسمی در فاصله 50 سانتی متری یک آینه مقعر با شعاع خمیدگی 40 سانتی متر است. مکان تصویر را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432130" name="Object 2"/>
          <p:cNvGraphicFramePr>
            <a:graphicFrameLocks noChangeAspect="1"/>
          </p:cNvGraphicFramePr>
          <p:nvPr>
            <p:extLst>
              <p:ext uri="{D42A27DB-BD31-4B8C-83A1-F6EECF244321}">
                <p14:modId xmlns:p14="http://schemas.microsoft.com/office/powerpoint/2010/main" val="2304401780"/>
              </p:ext>
            </p:extLst>
          </p:nvPr>
        </p:nvGraphicFramePr>
        <p:xfrm>
          <a:off x="530225" y="1392238"/>
          <a:ext cx="5232400" cy="5130800"/>
        </p:xfrm>
        <a:graphic>
          <a:graphicData uri="http://schemas.openxmlformats.org/presentationml/2006/ole">
            <mc:AlternateContent xmlns:mc="http://schemas.openxmlformats.org/markup-compatibility/2006">
              <mc:Choice xmlns:v="urn:schemas-microsoft-com:vml" Requires="v">
                <p:oleObj spid="_x0000_s54276" name="Equation" r:id="rId3" imgW="5232240" imgH="5130720" progId="Equation.DSMT4">
                  <p:embed/>
                </p:oleObj>
              </mc:Choice>
              <mc:Fallback>
                <p:oleObj name="Equation" r:id="rId3" imgW="5232240" imgH="5130720" progId="Equation.DSMT4">
                  <p:embed/>
                  <p:pic>
                    <p:nvPicPr>
                      <p:cNvPr id="432130" name="Object 2"/>
                      <p:cNvPicPr>
                        <a:picLocks noChangeAspect="1" noChangeArrowheads="1"/>
                      </p:cNvPicPr>
                      <p:nvPr/>
                    </p:nvPicPr>
                    <p:blipFill>
                      <a:blip r:embed="rId4"/>
                      <a:srcRect/>
                      <a:stretch>
                        <a:fillRect/>
                      </a:stretch>
                    </p:blipFill>
                    <p:spPr bwMode="auto">
                      <a:xfrm>
                        <a:off x="530225" y="1392238"/>
                        <a:ext cx="5232400" cy="513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1" name="Object 3"/>
          <p:cNvGraphicFramePr>
            <a:graphicFrameLocks noChangeAspect="1"/>
          </p:cNvGraphicFramePr>
          <p:nvPr/>
        </p:nvGraphicFramePr>
        <p:xfrm>
          <a:off x="6975475" y="2476500"/>
          <a:ext cx="3454400" cy="3429000"/>
        </p:xfrm>
        <a:graphic>
          <a:graphicData uri="http://schemas.openxmlformats.org/presentationml/2006/ole">
            <mc:AlternateContent xmlns:mc="http://schemas.openxmlformats.org/markup-compatibility/2006">
              <mc:Choice xmlns:v="urn:schemas-microsoft-com:vml" Requires="v">
                <p:oleObj spid="_x0000_s54277" name="Equation" r:id="rId5" imgW="3454400" imgH="3429000" progId="Equation.DSMT4">
                  <p:embed/>
                </p:oleObj>
              </mc:Choice>
              <mc:Fallback>
                <p:oleObj name="Equation" r:id="rId5" imgW="3454400" imgH="3429000" progId="Equation.DSMT4">
                  <p:embed/>
                  <p:pic>
                    <p:nvPicPr>
                      <p:cNvPr id="43213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5475" y="2476500"/>
                        <a:ext cx="3454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8AC7B609-6235-4DF7-8376-3B4225D7EDEF}" type="slidenum">
              <a:rPr lang="en-US" smtClean="0"/>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52130" y="1616040"/>
            <a:ext cx="6120000" cy="4944236"/>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376742035"/>
              </p:ext>
            </p:extLst>
          </p:nvPr>
        </p:nvGraphicFramePr>
        <p:xfrm>
          <a:off x="1022350" y="863600"/>
          <a:ext cx="2984500" cy="381000"/>
        </p:xfrm>
        <a:graphic>
          <a:graphicData uri="http://schemas.openxmlformats.org/presentationml/2006/ole">
            <mc:AlternateContent xmlns:mc="http://schemas.openxmlformats.org/markup-compatibility/2006">
              <mc:Choice xmlns:v="urn:schemas-microsoft-com:vml" Requires="v">
                <p:oleObj spid="_x0000_s55300" name="Equation" r:id="rId4" imgW="2984500" imgH="381000" progId="Equation.DSMT4">
                  <p:embed/>
                </p:oleObj>
              </mc:Choice>
              <mc:Fallback>
                <p:oleObj name="Equation" r:id="rId4" imgW="2984500" imgH="381000" progId="Equation.DSMT4">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350" y="863600"/>
                        <a:ext cx="298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352812" y="273797"/>
            <a:ext cx="5722646" cy="618630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حالت معادل وضعیتی است که در آن زاویه نهایی تابع</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ارتفاع اولیه نیست. به عبارتی تمام پرتوهایی که با زاویه یکسان صفحه ورودی را ترک می کنند بدون توجه به ارتفاع اولیه آنها همگی تحت زاویه یکسانی به صفحه خروجی خواهند رسید. در چنین سیستمی که به سیستم تلسکوپی مشهور است هرگاه پرتوهای ورودی موازی باشند پرتوهای خروجی نیز موازی و البته در جهتی دیگر خواهند بود، اتفاقی که در یک تلسکوپ می افتد. در چنین سیستمی عنصر ماتریسی </a:t>
            </a:r>
            <a:r>
              <a:rPr lang="en-US" sz="2400" dirty="0">
                <a:latin typeface="Times New Roman" panose="02020603050405020304" pitchFamily="18" charset="0"/>
                <a:cs typeface="Times New Roman" panose="02020603050405020304" pitchFamily="18" charset="0"/>
              </a:rPr>
              <a:t> D </a:t>
            </a:r>
            <a:r>
              <a:rPr lang="fa-IR" sz="2400" dirty="0">
                <a:latin typeface="Times New Roman" panose="02020603050405020304" pitchFamily="18" charset="0"/>
                <a:cs typeface="Times New Roman" panose="02020603050405020304" pitchFamily="18" charset="0"/>
              </a:rPr>
              <a:t>همان بزرگنمایی زاویه ای می باشد.   </a:t>
            </a: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84412564"/>
              </p:ext>
            </p:extLst>
          </p:nvPr>
        </p:nvGraphicFramePr>
        <p:xfrm>
          <a:off x="8305800" y="5645150"/>
          <a:ext cx="901700" cy="812800"/>
        </p:xfrm>
        <a:graphic>
          <a:graphicData uri="http://schemas.openxmlformats.org/presentationml/2006/ole">
            <mc:AlternateContent xmlns:mc="http://schemas.openxmlformats.org/markup-compatibility/2006">
              <mc:Choice xmlns:v="urn:schemas-microsoft-com:vml" Requires="v">
                <p:oleObj spid="_x0000_s55301" name="Equation" r:id="rId6" imgW="901309" imgH="812447" progId="Equation.DSMT4">
                  <p:embed/>
                </p:oleObj>
              </mc:Choice>
              <mc:Fallback>
                <p:oleObj name="Equation" r:id="rId6" imgW="901309" imgH="812447" progId="Equation.DSMT4">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5645150"/>
                        <a:ext cx="9017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8AC7B609-6235-4DF7-8376-3B4225D7EDEF}" type="slidenum">
              <a:rPr lang="en-US" smtClean="0"/>
              <a:pPr/>
              <a:t>68</a:t>
            </a:fld>
            <a:endParaRPr lang="en-US"/>
          </a:p>
        </p:txBody>
      </p:sp>
    </p:spTree>
    <p:extLst>
      <p:ext uri="{BB962C8B-B14F-4D97-AF65-F5344CB8AC3E}">
        <p14:creationId xmlns:p14="http://schemas.microsoft.com/office/powerpoint/2010/main" val="3369429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540990" y="7293"/>
            <a:ext cx="5308960"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سیستم شکل زیر را پیدا کنید.</a:t>
            </a:r>
          </a:p>
          <a:p>
            <a:pPr algn="just" rtl="1">
              <a:lnSpc>
                <a:spcPct val="150000"/>
              </a:lnSpc>
            </a:pPr>
            <a:r>
              <a:rPr lang="fa-IR" sz="2400" dirty="0">
                <a:latin typeface="Times New Roman" panose="02020603050405020304" pitchFamily="18" charset="0"/>
                <a:cs typeface="Times New Roman" panose="02020603050405020304" pitchFamily="18" charset="0"/>
              </a:rPr>
              <a:t>این سیستم یک تلسکوپ نجومی است.</a:t>
            </a:r>
            <a:endParaRPr lang="en-US" sz="24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886879783"/>
              </p:ext>
            </p:extLst>
          </p:nvPr>
        </p:nvGraphicFramePr>
        <p:xfrm>
          <a:off x="139700" y="88248"/>
          <a:ext cx="6819900" cy="5486400"/>
        </p:xfrm>
        <a:graphic>
          <a:graphicData uri="http://schemas.openxmlformats.org/presentationml/2006/ole">
            <mc:AlternateContent xmlns:mc="http://schemas.openxmlformats.org/markup-compatibility/2006">
              <mc:Choice xmlns:v="urn:schemas-microsoft-com:vml" Requires="v">
                <p:oleObj spid="_x0000_s56327" name="Equation" r:id="rId3" imgW="6819840" imgH="5486400" progId="Equation.DSMT4">
                  <p:embed/>
                </p:oleObj>
              </mc:Choice>
              <mc:Fallback>
                <p:oleObj name="Equation" r:id="rId3" imgW="6819840" imgH="5486400" progId="Equation.DSMT4">
                  <p:embed/>
                  <p:pic>
                    <p:nvPicPr>
                      <p:cNvPr id="14" name="Object 13"/>
                      <p:cNvPicPr>
                        <a:picLocks noChangeAspect="1" noChangeArrowheads="1"/>
                      </p:cNvPicPr>
                      <p:nvPr/>
                    </p:nvPicPr>
                    <p:blipFill>
                      <a:blip r:embed="rId4"/>
                      <a:srcRect/>
                      <a:stretch>
                        <a:fillRect/>
                      </a:stretch>
                    </p:blipFill>
                    <p:spPr bwMode="auto">
                      <a:xfrm>
                        <a:off x="139700" y="88248"/>
                        <a:ext cx="6819900" cy="548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3"/>
          <p:cNvGrpSpPr/>
          <p:nvPr/>
        </p:nvGrpSpPr>
        <p:grpSpPr>
          <a:xfrm>
            <a:off x="6938968" y="1195652"/>
            <a:ext cx="4934559" cy="5122796"/>
            <a:chOff x="507228" y="329820"/>
            <a:chExt cx="4934559" cy="5122796"/>
          </a:xfrm>
        </p:grpSpPr>
        <p:grpSp>
          <p:nvGrpSpPr>
            <p:cNvPr id="5" name="Group 11"/>
            <p:cNvGrpSpPr/>
            <p:nvPr/>
          </p:nvGrpSpPr>
          <p:grpSpPr>
            <a:xfrm>
              <a:off x="507228" y="329820"/>
              <a:ext cx="4934559" cy="5122796"/>
              <a:chOff x="589116" y="166044"/>
              <a:chExt cx="4934559" cy="5122796"/>
            </a:xfrm>
          </p:grpSpPr>
          <p:pic>
            <p:nvPicPr>
              <p:cNvPr id="2" name="Picture 1"/>
              <p:cNvPicPr>
                <a:picLocks noChangeAspect="1"/>
              </p:cNvPicPr>
              <p:nvPr/>
            </p:nvPicPr>
            <p:blipFill rotWithShape="1">
              <a:blip r:embed="rId5" cstate="print">
                <a:lum contrast="20000"/>
              </a:blip>
              <a:srcRect l="10847" t="21350" r="70876"/>
              <a:stretch/>
            </p:blipFill>
            <p:spPr>
              <a:xfrm>
                <a:off x="1310619" y="754742"/>
                <a:ext cx="449941" cy="2780347"/>
              </a:xfrm>
              <a:prstGeom prst="rect">
                <a:avLst/>
              </a:prstGeom>
            </p:spPr>
          </p:pic>
          <p:cxnSp>
            <p:nvCxnSpPr>
              <p:cNvPr id="6" name="Straight Connector 5"/>
              <p:cNvCxnSpPr/>
              <p:nvPr/>
            </p:nvCxnSpPr>
            <p:spPr>
              <a:xfrm>
                <a:off x="1542197" y="204716"/>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80926" y="2047161"/>
                <a:ext cx="573210"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p>
            </p:txBody>
          </p:sp>
          <p:sp>
            <p:nvSpPr>
              <p:cNvPr id="10" name="TextBox 9"/>
              <p:cNvSpPr txBox="1"/>
              <p:nvPr/>
            </p:nvSpPr>
            <p:spPr>
              <a:xfrm>
                <a:off x="589116" y="4642509"/>
                <a:ext cx="1758292"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11" name="TextBox 10"/>
              <p:cNvSpPr txBox="1"/>
              <p:nvPr/>
            </p:nvSpPr>
            <p:spPr>
              <a:xfrm>
                <a:off x="3320959" y="4631136"/>
                <a:ext cx="2138145"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cxnSp>
            <p:nvCxnSpPr>
              <p:cNvPr id="4" name="Straight Connector 3"/>
              <p:cNvCxnSpPr/>
              <p:nvPr/>
            </p:nvCxnSpPr>
            <p:spPr>
              <a:xfrm flipV="1">
                <a:off x="860235" y="2142699"/>
                <a:ext cx="4663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0677" y="166044"/>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Group 22"/>
            <p:cNvGrpSpPr/>
            <p:nvPr/>
          </p:nvGrpSpPr>
          <p:grpSpPr>
            <a:xfrm>
              <a:off x="1473958" y="348606"/>
              <a:ext cx="3289110" cy="3732075"/>
              <a:chOff x="1473958" y="348606"/>
              <a:chExt cx="3289110" cy="3732075"/>
            </a:xfrm>
          </p:grpSpPr>
          <p:pic>
            <p:nvPicPr>
              <p:cNvPr id="16" name="Picture 15"/>
              <p:cNvPicPr>
                <a:picLocks noChangeAspect="1"/>
              </p:cNvPicPr>
              <p:nvPr/>
            </p:nvPicPr>
            <p:blipFill rotWithShape="1">
              <a:blip r:embed="rId5" cstate="print">
                <a:lum contrast="20000"/>
              </a:blip>
              <a:srcRect l="10847" t="21350" r="70876"/>
              <a:stretch/>
            </p:blipFill>
            <p:spPr>
              <a:xfrm>
                <a:off x="4178921" y="1596776"/>
                <a:ext cx="584147" cy="1435612"/>
              </a:xfrm>
              <a:prstGeom prst="rect">
                <a:avLst/>
              </a:prstGeom>
            </p:spPr>
          </p:pic>
          <p:cxnSp>
            <p:nvCxnSpPr>
              <p:cNvPr id="18" name="Straight Arrow Connector 17"/>
              <p:cNvCxnSpPr/>
              <p:nvPr/>
            </p:nvCxnSpPr>
            <p:spPr>
              <a:xfrm>
                <a:off x="1473958" y="4080681"/>
                <a:ext cx="301615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0" name="Object 19"/>
              <p:cNvGraphicFramePr>
                <a:graphicFrameLocks noChangeAspect="1"/>
              </p:cNvGraphicFramePr>
              <p:nvPr/>
            </p:nvGraphicFramePr>
            <p:xfrm>
              <a:off x="1585135" y="348606"/>
              <a:ext cx="254000" cy="381000"/>
            </p:xfrm>
            <a:graphic>
              <a:graphicData uri="http://schemas.openxmlformats.org/presentationml/2006/ole">
                <mc:AlternateContent xmlns:mc="http://schemas.openxmlformats.org/markup-compatibility/2006">
                  <mc:Choice xmlns:v="urn:schemas-microsoft-com:vml" Requires="v">
                    <p:oleObj spid="_x0000_s56328" name="Equation" r:id="rId6" imgW="253890" imgH="380835" progId="Equation.DSMT4">
                      <p:embed/>
                    </p:oleObj>
                  </mc:Choice>
                  <mc:Fallback>
                    <p:oleObj name="Equation" r:id="rId6" imgW="253890" imgH="380835" progId="Equation.DSMT4">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5135" y="348606"/>
                            <a:ext cx="254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nvGraphicFramePr>
            <p:xfrm>
              <a:off x="4069573" y="362893"/>
              <a:ext cx="279400" cy="381000"/>
            </p:xfrm>
            <a:graphic>
              <a:graphicData uri="http://schemas.openxmlformats.org/presentationml/2006/ole">
                <mc:AlternateContent xmlns:mc="http://schemas.openxmlformats.org/markup-compatibility/2006">
                  <mc:Choice xmlns:v="urn:schemas-microsoft-com:vml" Requires="v">
                    <p:oleObj spid="_x0000_s56329" name="Equation" r:id="rId8" imgW="279279" imgH="380835" progId="Equation.DSMT4">
                      <p:embed/>
                    </p:oleObj>
                  </mc:Choice>
                  <mc:Fallback>
                    <p:oleObj name="Equation" r:id="rId8" imgW="279279" imgH="380835" progId="Equation.DSMT4">
                      <p:embed/>
                      <p:pic>
                        <p:nvPicPr>
                          <p:cNvPr id="21"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9573" y="362893"/>
                            <a:ext cx="279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nvGraphicFramePr>
            <p:xfrm>
              <a:off x="2231248" y="3637906"/>
              <a:ext cx="1282700" cy="381000"/>
            </p:xfrm>
            <a:graphic>
              <a:graphicData uri="http://schemas.openxmlformats.org/presentationml/2006/ole">
                <mc:AlternateContent xmlns:mc="http://schemas.openxmlformats.org/markup-compatibility/2006">
                  <mc:Choice xmlns:v="urn:schemas-microsoft-com:vml" Requires="v">
                    <p:oleObj spid="_x0000_s56330" name="Equation" r:id="rId10" imgW="1282700" imgH="381000" progId="Equation.DSMT4">
                      <p:embed/>
                    </p:oleObj>
                  </mc:Choice>
                  <mc:Fallback>
                    <p:oleObj name="Equation" r:id="rId10" imgW="1282700" imgH="381000" progId="Equation.DSMT4">
                      <p:embed/>
                      <p:pic>
                        <p:nvPicPr>
                          <p:cNvPr id="22"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31248" y="3637906"/>
                            <a:ext cx="12827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aphicFrame>
        <p:nvGraphicFramePr>
          <p:cNvPr id="25" name="Object 24"/>
          <p:cNvGraphicFramePr>
            <a:graphicFrameLocks noChangeAspect="1"/>
          </p:cNvGraphicFramePr>
          <p:nvPr/>
        </p:nvGraphicFramePr>
        <p:xfrm>
          <a:off x="374650" y="5888038"/>
          <a:ext cx="3835400" cy="800100"/>
        </p:xfrm>
        <a:graphic>
          <a:graphicData uri="http://schemas.openxmlformats.org/presentationml/2006/ole">
            <mc:AlternateContent xmlns:mc="http://schemas.openxmlformats.org/markup-compatibility/2006">
              <mc:Choice xmlns:v="urn:schemas-microsoft-com:vml" Requires="v">
                <p:oleObj spid="_x0000_s56331" name="Equation" r:id="rId12" imgW="3835400" imgH="800100" progId="Equation.DSMT4">
                  <p:embed/>
                </p:oleObj>
              </mc:Choice>
              <mc:Fallback>
                <p:oleObj name="Equation" r:id="rId12" imgW="3835400" imgH="800100" progId="Equation.DSMT4">
                  <p:embed/>
                  <p:pic>
                    <p:nvPicPr>
                      <p:cNvPr id="25" name="Object 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4650" y="5888038"/>
                        <a:ext cx="38354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Slide Number Placeholder 22"/>
          <p:cNvSpPr>
            <a:spLocks noGrp="1"/>
          </p:cNvSpPr>
          <p:nvPr>
            <p:ph type="sldNum" sz="quarter" idx="12"/>
          </p:nvPr>
        </p:nvSpPr>
        <p:spPr/>
        <p:txBody>
          <a:bodyPr/>
          <a:lstStyle/>
          <a:p>
            <a:fld id="{8AC7B609-6235-4DF7-8376-3B4225D7EDEF}"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4258101" y="111058"/>
            <a:ext cx="303269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Fermat’s principle</a:t>
            </a:r>
            <a:endParaRPr kumimoji="0" lang="en-US" altLang="en-US" sz="28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FF0000"/>
              </a:solidFill>
              <a:effectLst/>
              <a:latin typeface="Arial" panose="020B0604020202020204" pitchFamily="34" charset="0"/>
            </a:endParaRPr>
          </a:p>
        </p:txBody>
      </p:sp>
      <p:sp>
        <p:nvSpPr>
          <p:cNvPr id="10" name="TextBox 9"/>
          <p:cNvSpPr txBox="1"/>
          <p:nvPr/>
        </p:nvSpPr>
        <p:spPr>
          <a:xfrm>
            <a:off x="221640" y="562449"/>
            <a:ext cx="11472824" cy="2215991"/>
          </a:xfrm>
          <a:prstGeom prst="rect">
            <a:avLst/>
          </a:prstGeom>
          <a:noFill/>
        </p:spPr>
        <p:txBody>
          <a:bodyPr wrap="square" lIns="0" tIns="0" rIns="0" bIns="0"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پرتو نور در رفتن از نقطه </a:t>
            </a:r>
            <a:r>
              <a:rPr lang="en-US" sz="2400" dirty="0">
                <a:latin typeface="Times New Roman" panose="02020603050405020304" pitchFamily="18" charset="0"/>
                <a:cs typeface="Times New Roman" panose="02020603050405020304" pitchFamily="18" charset="0"/>
              </a:rPr>
              <a:t>A</a:t>
            </a:r>
            <a:r>
              <a:rPr lang="fa-IR" sz="2400" dirty="0">
                <a:latin typeface="Times New Roman" panose="02020603050405020304" pitchFamily="18" charset="0"/>
                <a:cs typeface="Times New Roman" panose="02020603050405020304" pitchFamily="18" charset="0"/>
              </a:rPr>
              <a:t> به نقطه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مسیری را می پیماید که کمترین زمان را صرف کند.</a:t>
            </a:r>
          </a:p>
          <a:p>
            <a:pPr algn="r">
              <a:lnSpc>
                <a:spcPct val="150000"/>
              </a:lnSpc>
            </a:pPr>
            <a:r>
              <a:rPr lang="fa-IR" sz="2400" dirty="0">
                <a:latin typeface="Times New Roman" panose="02020603050405020304" pitchFamily="18" charset="0"/>
                <a:cs typeface="Times New Roman" panose="02020603050405020304" pitchFamily="18" charset="0"/>
              </a:rPr>
              <a:t>در این پیمایش اگر محیط انتشار نور همگن باشد طوری که سرعت نور همه جا یکسان باشد آنگاه مسیر نور خطی مستقیم خواهد بود. این حالت خاص همان قانون هيرو است. </a:t>
            </a:r>
          </a:p>
          <a:p>
            <a:pPr algn="r">
              <a:lnSpc>
                <a:spcPct val="150000"/>
              </a:lnSpc>
            </a:pPr>
            <a:r>
              <a:rPr lang="fa-I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398085" y="3347962"/>
            <a:ext cx="2226572" cy="487634"/>
          </a:xfrm>
          <a:prstGeom prst="rect">
            <a:avLst/>
          </a:prstGeom>
          <a:noFill/>
        </p:spPr>
        <p:txBody>
          <a:bodyPr wrap="none" lIns="0" tIns="0" rIns="0" bIns="0" rtlCol="0">
            <a:spAutoFit/>
          </a:bodyPr>
          <a:lstStyle/>
          <a:p>
            <a:pPr>
              <a:lnSpc>
                <a:spcPct val="150000"/>
              </a:lnSpc>
            </a:pPr>
            <a:r>
              <a:rPr lang="fa-IR" sz="2400" dirty="0">
                <a:latin typeface="Times New Roman" panose="02020603050405020304" pitchFamily="18" charset="0"/>
                <a:cs typeface="Times New Roman" panose="02020603050405020304" pitchFamily="18" charset="0"/>
              </a:rPr>
              <a:t>شرط کمینه برای زمان</a:t>
            </a:r>
            <a:endParaRPr lang="en-US" sz="2400" dirty="0">
              <a:latin typeface="Times New Roman" panose="02020603050405020304" pitchFamily="18" charset="0"/>
              <a:cs typeface="Times New Roman" panose="02020603050405020304" pitchFamily="18" charset="0"/>
            </a:endParaRPr>
          </a:p>
        </p:txBody>
      </p:sp>
      <p:grpSp>
        <p:nvGrpSpPr>
          <p:cNvPr id="5" name="Group 16"/>
          <p:cNvGrpSpPr/>
          <p:nvPr/>
        </p:nvGrpSpPr>
        <p:grpSpPr>
          <a:xfrm>
            <a:off x="147812" y="2481943"/>
            <a:ext cx="5021658" cy="3978020"/>
            <a:chOff x="2092725" y="1901371"/>
            <a:chExt cx="4143241" cy="3440986"/>
          </a:xfrm>
        </p:grpSpPr>
        <p:grpSp>
          <p:nvGrpSpPr>
            <p:cNvPr id="6" name="Group 18"/>
            <p:cNvGrpSpPr/>
            <p:nvPr/>
          </p:nvGrpSpPr>
          <p:grpSpPr>
            <a:xfrm>
              <a:off x="2438402" y="2559259"/>
              <a:ext cx="2002971" cy="1512000"/>
              <a:chOff x="1553031" y="1718686"/>
              <a:chExt cx="2002971" cy="1512000"/>
            </a:xfrm>
          </p:grpSpPr>
          <p:cxnSp>
            <p:nvCxnSpPr>
              <p:cNvPr id="40" name="Straight Arrow Connector 39"/>
              <p:cNvCxnSpPr/>
              <p:nvPr/>
            </p:nvCxnSpPr>
            <p:spPr>
              <a:xfrm>
                <a:off x="2162632" y="2177142"/>
                <a:ext cx="972457" cy="7402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53031" y="1718686"/>
                <a:ext cx="2002971" cy="151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19"/>
            <p:cNvGrpSpPr/>
            <p:nvPr/>
          </p:nvGrpSpPr>
          <p:grpSpPr>
            <a:xfrm flipV="1">
              <a:off x="4412343" y="2951142"/>
              <a:ext cx="1368000" cy="1116000"/>
              <a:chOff x="1553031" y="1718686"/>
              <a:chExt cx="2002971" cy="1512000"/>
            </a:xfrm>
          </p:grpSpPr>
          <p:cxnSp>
            <p:nvCxnSpPr>
              <p:cNvPr id="38" name="Straight Arrow Connector 37"/>
              <p:cNvCxnSpPr/>
              <p:nvPr/>
            </p:nvCxnSpPr>
            <p:spPr>
              <a:xfrm>
                <a:off x="2162632" y="2177142"/>
                <a:ext cx="972457" cy="7402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53031" y="1718686"/>
                <a:ext cx="2002971" cy="151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4412343" y="2148114"/>
              <a:ext cx="0" cy="301897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2386749" y="2490744"/>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5765829" y="2852919"/>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48114" y="1901371"/>
              <a:ext cx="401072" cy="523220"/>
            </a:xfrm>
            <a:prstGeom prst="rect">
              <a:avLst/>
            </a:prstGeom>
            <a:noFill/>
          </p:spPr>
          <p:txBody>
            <a:bodyPr wrap="none" rtlCol="0">
              <a:spAutoFit/>
            </a:bodyPr>
            <a:lstStyle/>
            <a:p>
              <a:r>
                <a:rPr lang="en-US" sz="2800" dirty="0"/>
                <a:t>A</a:t>
              </a:r>
            </a:p>
          </p:txBody>
        </p:sp>
        <p:sp>
          <p:nvSpPr>
            <p:cNvPr id="25" name="TextBox 24"/>
            <p:cNvSpPr txBox="1"/>
            <p:nvPr/>
          </p:nvSpPr>
          <p:spPr>
            <a:xfrm>
              <a:off x="5871764" y="2443303"/>
              <a:ext cx="364202" cy="523220"/>
            </a:xfrm>
            <a:prstGeom prst="rect">
              <a:avLst/>
            </a:prstGeom>
            <a:noFill/>
          </p:spPr>
          <p:txBody>
            <a:bodyPr wrap="none" rtlCol="0">
              <a:spAutoFit/>
            </a:bodyPr>
            <a:lstStyle/>
            <a:p>
              <a:r>
                <a:rPr lang="en-US" sz="2800" dirty="0"/>
                <a:t>B</a:t>
              </a:r>
            </a:p>
          </p:txBody>
        </p:sp>
        <p:cxnSp>
          <p:nvCxnSpPr>
            <p:cNvPr id="26" name="Straight Arrow Connector 25"/>
            <p:cNvCxnSpPr>
              <a:stCxn id="22" idx="4"/>
            </p:cNvCxnSpPr>
            <p:nvPr/>
          </p:nvCxnSpPr>
          <p:spPr>
            <a:xfrm flipH="1">
              <a:off x="2438402" y="2598744"/>
              <a:ext cx="0" cy="1468398"/>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92725" y="3009889"/>
              <a:ext cx="383438" cy="523220"/>
            </a:xfrm>
            <a:prstGeom prst="rect">
              <a:avLst/>
            </a:prstGeom>
            <a:noFill/>
          </p:spPr>
          <p:txBody>
            <a:bodyPr wrap="none" rtlCol="0">
              <a:spAutoFit/>
            </a:bodyPr>
            <a:lstStyle/>
            <a:p>
              <a:r>
                <a:rPr lang="en-US" sz="2800" dirty="0"/>
                <a:t>a</a:t>
              </a:r>
            </a:p>
          </p:txBody>
        </p:sp>
        <p:sp>
          <p:nvSpPr>
            <p:cNvPr id="28" name="TextBox 27"/>
            <p:cNvSpPr txBox="1"/>
            <p:nvPr/>
          </p:nvSpPr>
          <p:spPr>
            <a:xfrm>
              <a:off x="5817195" y="3257553"/>
              <a:ext cx="383438" cy="523220"/>
            </a:xfrm>
            <a:prstGeom prst="rect">
              <a:avLst/>
            </a:prstGeom>
            <a:noFill/>
          </p:spPr>
          <p:txBody>
            <a:bodyPr wrap="none" rtlCol="0">
              <a:spAutoFit/>
            </a:bodyPr>
            <a:lstStyle/>
            <a:p>
              <a:r>
                <a:rPr lang="en-US" sz="2800" dirty="0"/>
                <a:t>b</a:t>
              </a:r>
            </a:p>
          </p:txBody>
        </p:sp>
        <p:cxnSp>
          <p:nvCxnSpPr>
            <p:cNvPr id="29" name="Straight Arrow Connector 28"/>
            <p:cNvCxnSpPr/>
            <p:nvPr/>
          </p:nvCxnSpPr>
          <p:spPr>
            <a:xfrm flipH="1">
              <a:off x="5828898" y="2950175"/>
              <a:ext cx="0" cy="1116000"/>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4107119" y="3121689"/>
              <a:ext cx="0" cy="3456000"/>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H="1">
              <a:off x="3405407" y="3358945"/>
              <a:ext cx="0" cy="1980000"/>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flipH="1">
              <a:off x="5149406" y="3646947"/>
              <a:ext cx="0" cy="1404000"/>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810460" y="4289087"/>
              <a:ext cx="683200" cy="523220"/>
            </a:xfrm>
            <a:prstGeom prst="rect">
              <a:avLst/>
            </a:prstGeom>
            <a:noFill/>
          </p:spPr>
          <p:txBody>
            <a:bodyPr wrap="none" rtlCol="0">
              <a:spAutoFit/>
            </a:bodyPr>
            <a:lstStyle/>
            <a:p>
              <a:r>
                <a:rPr lang="en-US" sz="2800" dirty="0"/>
                <a:t>d-x</a:t>
              </a:r>
            </a:p>
          </p:txBody>
        </p:sp>
        <p:sp>
          <p:nvSpPr>
            <p:cNvPr id="34" name="TextBox 33"/>
            <p:cNvSpPr txBox="1"/>
            <p:nvPr/>
          </p:nvSpPr>
          <p:spPr>
            <a:xfrm>
              <a:off x="3170029" y="4234955"/>
              <a:ext cx="364202" cy="523220"/>
            </a:xfrm>
            <a:prstGeom prst="rect">
              <a:avLst/>
            </a:prstGeom>
            <a:noFill/>
          </p:spPr>
          <p:txBody>
            <a:bodyPr wrap="none" rtlCol="0">
              <a:spAutoFit/>
            </a:bodyPr>
            <a:lstStyle/>
            <a:p>
              <a:r>
                <a:rPr lang="en-US" sz="2800" dirty="0"/>
                <a:t>x</a:t>
              </a:r>
            </a:p>
          </p:txBody>
        </p:sp>
        <p:sp>
          <p:nvSpPr>
            <p:cNvPr id="35" name="TextBox 34"/>
            <p:cNvSpPr txBox="1"/>
            <p:nvPr/>
          </p:nvSpPr>
          <p:spPr>
            <a:xfrm>
              <a:off x="3822674" y="4819137"/>
              <a:ext cx="383438" cy="523220"/>
            </a:xfrm>
            <a:prstGeom prst="rect">
              <a:avLst/>
            </a:prstGeom>
            <a:noFill/>
          </p:spPr>
          <p:txBody>
            <a:bodyPr wrap="none" rtlCol="0">
              <a:spAutoFit/>
            </a:bodyPr>
            <a:lstStyle/>
            <a:p>
              <a:r>
                <a:rPr lang="en-US" sz="2800" dirty="0"/>
                <a:t>d</a:t>
              </a:r>
            </a:p>
          </p:txBody>
        </p:sp>
        <p:sp>
          <p:nvSpPr>
            <p:cNvPr id="36" name="TextBox 35"/>
            <p:cNvSpPr txBox="1"/>
            <p:nvPr/>
          </p:nvSpPr>
          <p:spPr>
            <a:xfrm>
              <a:off x="3965924" y="3219095"/>
              <a:ext cx="426720"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θ</a:t>
              </a:r>
              <a:r>
                <a:rPr lang="en-US" sz="2800" i="1" baseline="-25000" dirty="0">
                  <a:latin typeface="Times New Roman" panose="02020603050405020304" pitchFamily="18" charset="0"/>
                  <a:cs typeface="Times New Roman" panose="02020603050405020304" pitchFamily="18" charset="0"/>
                </a:rPr>
                <a:t>i</a:t>
              </a:r>
              <a:endParaRPr lang="en-US" sz="2800" i="1" baseline="-25000" dirty="0"/>
            </a:p>
          </p:txBody>
        </p:sp>
        <p:sp>
          <p:nvSpPr>
            <p:cNvPr id="37" name="TextBox 36"/>
            <p:cNvSpPr txBox="1"/>
            <p:nvPr/>
          </p:nvSpPr>
          <p:spPr>
            <a:xfrm>
              <a:off x="4454180" y="3240673"/>
              <a:ext cx="453970"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θ</a:t>
              </a:r>
              <a:r>
                <a:rPr lang="en-US" sz="2800" i="1" baseline="-25000" dirty="0">
                  <a:latin typeface="Times New Roman" panose="02020603050405020304" pitchFamily="18" charset="0"/>
                  <a:cs typeface="Times New Roman" panose="02020603050405020304" pitchFamily="18" charset="0"/>
                </a:rPr>
                <a:t>r</a:t>
              </a:r>
              <a:endParaRPr lang="en-US" sz="2800" i="1" baseline="-25000" dirty="0"/>
            </a:p>
          </p:txBody>
        </p:sp>
        <p:cxnSp>
          <p:nvCxnSpPr>
            <p:cNvPr id="18" name="Straight Connector 17"/>
            <p:cNvCxnSpPr/>
            <p:nvPr/>
          </p:nvCxnSpPr>
          <p:spPr>
            <a:xfrm>
              <a:off x="2264230" y="4071259"/>
              <a:ext cx="3960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2" name="Object 41"/>
          <p:cNvGraphicFramePr>
            <a:graphicFrameLocks noChangeAspect="1"/>
          </p:cNvGraphicFramePr>
          <p:nvPr/>
        </p:nvGraphicFramePr>
        <p:xfrm>
          <a:off x="5816599" y="2354484"/>
          <a:ext cx="4114800" cy="825500"/>
        </p:xfrm>
        <a:graphic>
          <a:graphicData uri="http://schemas.openxmlformats.org/presentationml/2006/ole">
            <mc:AlternateContent xmlns:mc="http://schemas.openxmlformats.org/markup-compatibility/2006">
              <mc:Choice xmlns:v="urn:schemas-microsoft-com:vml" Requires="v">
                <p:oleObj spid="_x0000_s5127" name="Equation" r:id="rId4" imgW="4114800" imgH="825500" progId="Equation.DSMT4">
                  <p:embed/>
                </p:oleObj>
              </mc:Choice>
              <mc:Fallback>
                <p:oleObj name="Equation" r:id="rId4" imgW="4114800" imgH="825500" progId="Equation.DSMT4">
                  <p:embed/>
                  <p:pic>
                    <p:nvPicPr>
                      <p:cNvPr id="42" name="Object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6599" y="2354484"/>
                        <a:ext cx="411480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2"/>
          <p:cNvGraphicFramePr>
            <a:graphicFrameLocks noChangeAspect="1"/>
          </p:cNvGraphicFramePr>
          <p:nvPr/>
        </p:nvGraphicFramePr>
        <p:xfrm>
          <a:off x="6306583" y="3281436"/>
          <a:ext cx="838200" cy="736600"/>
        </p:xfrm>
        <a:graphic>
          <a:graphicData uri="http://schemas.openxmlformats.org/presentationml/2006/ole">
            <mc:AlternateContent xmlns:mc="http://schemas.openxmlformats.org/markup-compatibility/2006">
              <mc:Choice xmlns:v="urn:schemas-microsoft-com:vml" Requires="v">
                <p:oleObj spid="_x0000_s5128" name="Equation" r:id="rId6" imgW="838200" imgH="736600" progId="Equation.DSMT4">
                  <p:embed/>
                </p:oleObj>
              </mc:Choice>
              <mc:Fallback>
                <p:oleObj name="Equation" r:id="rId6" imgW="838200" imgH="736600" progId="Equation.DSMT4">
                  <p:embed/>
                  <p:pic>
                    <p:nvPicPr>
                      <p:cNvPr id="43" name="Object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6583" y="3281436"/>
                        <a:ext cx="8382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3664473084"/>
              </p:ext>
            </p:extLst>
          </p:nvPr>
        </p:nvGraphicFramePr>
        <p:xfrm>
          <a:off x="5668963" y="4154488"/>
          <a:ext cx="4813300" cy="990600"/>
        </p:xfrm>
        <a:graphic>
          <a:graphicData uri="http://schemas.openxmlformats.org/presentationml/2006/ole">
            <mc:AlternateContent xmlns:mc="http://schemas.openxmlformats.org/markup-compatibility/2006">
              <mc:Choice xmlns:v="urn:schemas-microsoft-com:vml" Requires="v">
                <p:oleObj spid="_x0000_s5129" name="Equation" r:id="rId8" imgW="4813200" imgH="990360" progId="Equation.DSMT4">
                  <p:embed/>
                </p:oleObj>
              </mc:Choice>
              <mc:Fallback>
                <p:oleObj name="Equation" r:id="rId8" imgW="4813200" imgH="990360" progId="Equation.DSMT4">
                  <p:embed/>
                  <p:pic>
                    <p:nvPicPr>
                      <p:cNvPr id="44" name="Object 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8963" y="4154488"/>
                        <a:ext cx="48133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p:cNvGraphicFramePr>
            <a:graphicFrameLocks noChangeAspect="1"/>
          </p:cNvGraphicFramePr>
          <p:nvPr/>
        </p:nvGraphicFramePr>
        <p:xfrm>
          <a:off x="6010200" y="5265739"/>
          <a:ext cx="3238500" cy="850900"/>
        </p:xfrm>
        <a:graphic>
          <a:graphicData uri="http://schemas.openxmlformats.org/presentationml/2006/ole">
            <mc:AlternateContent xmlns:mc="http://schemas.openxmlformats.org/markup-compatibility/2006">
              <mc:Choice xmlns:v="urn:schemas-microsoft-com:vml" Requires="v">
                <p:oleObj spid="_x0000_s5130" name="Equation" r:id="rId10" imgW="3238500" imgH="850900" progId="Equation.DSMT4">
                  <p:embed/>
                </p:oleObj>
              </mc:Choice>
              <mc:Fallback>
                <p:oleObj name="Equation" r:id="rId10" imgW="3238500" imgH="850900" progId="Equation.DSMT4">
                  <p:embed/>
                  <p:pic>
                    <p:nvPicPr>
                      <p:cNvPr id="45" name="Object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0200" y="5265739"/>
                        <a:ext cx="3238500"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46"/>
          <p:cNvGraphicFramePr>
            <a:graphicFrameLocks noChangeAspect="1"/>
          </p:cNvGraphicFramePr>
          <p:nvPr/>
        </p:nvGraphicFramePr>
        <p:xfrm>
          <a:off x="7696164" y="6266232"/>
          <a:ext cx="3098800" cy="381000"/>
        </p:xfrm>
        <a:graphic>
          <a:graphicData uri="http://schemas.openxmlformats.org/presentationml/2006/ole">
            <mc:AlternateContent xmlns:mc="http://schemas.openxmlformats.org/markup-compatibility/2006">
              <mc:Choice xmlns:v="urn:schemas-microsoft-com:vml" Requires="v">
                <p:oleObj spid="_x0000_s5131" name="Equation" r:id="rId12" imgW="3098800" imgH="381000" progId="Equation.DSMT4">
                  <p:embed/>
                </p:oleObj>
              </mc:Choice>
              <mc:Fallback>
                <p:oleObj name="Equation" r:id="rId12" imgW="3098800" imgH="381000" progId="Equation.DSMT4">
                  <p:embed/>
                  <p:pic>
                    <p:nvPicPr>
                      <p:cNvPr id="47" name="Object 4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96164" y="6266232"/>
                        <a:ext cx="30988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Slide Number Placeholder 45"/>
          <p:cNvSpPr>
            <a:spLocks noGrp="1"/>
          </p:cNvSpPr>
          <p:nvPr>
            <p:ph type="sldNum" sz="quarter" idx="12"/>
          </p:nvPr>
        </p:nvSpPr>
        <p:spPr>
          <a:xfrm>
            <a:off x="11617263" y="6456732"/>
            <a:ext cx="440267" cy="274320"/>
          </a:xfrm>
        </p:spPr>
        <p:txBody>
          <a:bodyPr/>
          <a:lstStyle/>
          <a:p>
            <a:fld id="{8AC7B609-6235-4DF7-8376-3B4225D7EDEF}" type="slidenum">
              <a:rPr lang="en-US" smtClean="0"/>
              <a:pPr/>
              <a:t>7</a:t>
            </a:fld>
            <a:endParaRPr lang="en-US" dirty="0"/>
          </a:p>
        </p:txBody>
      </p:sp>
      <p:sp>
        <p:nvSpPr>
          <p:cNvPr id="48" name="Rectangle 5">
            <a:extLst>
              <a:ext uri="{FF2B5EF4-FFF2-40B4-BE49-F238E27FC236}">
                <a16:creationId xmlns:a16="http://schemas.microsoft.com/office/drawing/2014/main" id="{C6B1E788-CA61-4CB7-918D-AC1712F763CC}"/>
              </a:ext>
            </a:extLst>
          </p:cNvPr>
          <p:cNvSpPr>
            <a:spLocks noChangeArrowheads="1"/>
          </p:cNvSpPr>
          <p:nvPr/>
        </p:nvSpPr>
        <p:spPr bwMode="auto">
          <a:xfrm>
            <a:off x="1971397" y="2282750"/>
            <a:ext cx="20954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اثبات قانون دوم بازتاب</a:t>
            </a:r>
            <a:endParaRPr kumimoji="0" lang="en-US" altLang="en-US" sz="20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8372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13388" y="2069451"/>
            <a:ext cx="6480610" cy="4456562"/>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531094258"/>
              </p:ext>
            </p:extLst>
          </p:nvPr>
        </p:nvGraphicFramePr>
        <p:xfrm>
          <a:off x="1022350" y="863600"/>
          <a:ext cx="2984500" cy="381000"/>
        </p:xfrm>
        <a:graphic>
          <a:graphicData uri="http://schemas.openxmlformats.org/presentationml/2006/ole">
            <mc:AlternateContent xmlns:mc="http://schemas.openxmlformats.org/markup-compatibility/2006">
              <mc:Choice xmlns:v="urn:schemas-microsoft-com:vml" Requires="v">
                <p:oleObj spid="_x0000_s57347" name="Equation" r:id="rId4" imgW="2984500" imgH="381000" progId="Equation.DSMT4">
                  <p:embed/>
                </p:oleObj>
              </mc:Choice>
              <mc:Fallback>
                <p:oleObj name="Equation" r:id="rId4" imgW="2984500" imgH="381000" progId="Equation.DSMT4">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350" y="863600"/>
                        <a:ext cx="29845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7049386" y="931995"/>
            <a:ext cx="4932366" cy="3970318"/>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حالت معادل وضعیتی است که در آن زاویه نهایی تابع زاویه اولیه نیست. به عبارتی تمام پرتوهای که یک نقطه روی صفحه ورودی را ترک می کنند بدون توجه به زاویه اولیه آنها همگی با زاویه یکسان یعنی به طور موازی به صفحه خروجی خواهند رسید. یعنی صفحه ورودی منطبق بر صفحه کانونی اولیه است. </a:t>
            </a:r>
            <a:endParaRPr lang="en-US" sz="2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8AC7B609-6235-4DF7-8376-3B4225D7EDEF}" type="slidenum">
              <a:rPr lang="en-US" smtClean="0"/>
              <a:pPr/>
              <a:t>70</a:t>
            </a:fld>
            <a:endParaRPr lang="en-US"/>
          </a:p>
        </p:txBody>
      </p:sp>
    </p:spTree>
    <p:extLst>
      <p:ext uri="{BB962C8B-B14F-4D97-AF65-F5344CB8AC3E}">
        <p14:creationId xmlns:p14="http://schemas.microsoft.com/office/powerpoint/2010/main" val="22293474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244435" y="491319"/>
            <a:ext cx="6482686"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سیستم شکل مقابل را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638674109"/>
              </p:ext>
            </p:extLst>
          </p:nvPr>
        </p:nvGraphicFramePr>
        <p:xfrm>
          <a:off x="7248525" y="1754188"/>
          <a:ext cx="3365500" cy="3657600"/>
        </p:xfrm>
        <a:graphic>
          <a:graphicData uri="http://schemas.openxmlformats.org/presentationml/2006/ole">
            <mc:AlternateContent xmlns:mc="http://schemas.openxmlformats.org/markup-compatibility/2006">
              <mc:Choice xmlns:v="urn:schemas-microsoft-com:vml" Requires="v">
                <p:oleObj spid="_x0000_s58371" name="Equation" r:id="rId3" imgW="3365280" imgH="3657600" progId="Equation.DSMT4">
                  <p:embed/>
                </p:oleObj>
              </mc:Choice>
              <mc:Fallback>
                <p:oleObj name="Equation" r:id="rId3" imgW="3365280" imgH="3657600" progId="Equation.DSMT4">
                  <p:embed/>
                  <p:pic>
                    <p:nvPicPr>
                      <p:cNvPr id="14" name="Object 13"/>
                      <p:cNvPicPr>
                        <a:picLocks noChangeAspect="1" noChangeArrowheads="1"/>
                      </p:cNvPicPr>
                      <p:nvPr/>
                    </p:nvPicPr>
                    <p:blipFill>
                      <a:blip r:embed="rId4"/>
                      <a:srcRect/>
                      <a:stretch>
                        <a:fillRect/>
                      </a:stretch>
                    </p:blipFill>
                    <p:spPr bwMode="auto">
                      <a:xfrm>
                        <a:off x="7248525" y="1754188"/>
                        <a:ext cx="3365500" cy="365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655090" y="5841236"/>
            <a:ext cx="10358650"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صفحه ورودی منطبق بر کانون اولیه است. </a:t>
            </a:r>
            <a:endParaRPr lang="en-US" sz="2400" dirty="0">
              <a:latin typeface="Times New Roman" panose="02020603050405020304" pitchFamily="18" charset="0"/>
              <a:cs typeface="Times New Roman" panose="02020603050405020304" pitchFamily="18" charset="0"/>
            </a:endParaRPr>
          </a:p>
        </p:txBody>
      </p:sp>
      <p:grpSp>
        <p:nvGrpSpPr>
          <p:cNvPr id="3" name="Group 16"/>
          <p:cNvGrpSpPr/>
          <p:nvPr/>
        </p:nvGrpSpPr>
        <p:grpSpPr>
          <a:xfrm>
            <a:off x="376847" y="372352"/>
            <a:ext cx="4892386" cy="5122796"/>
            <a:chOff x="344948" y="329820"/>
            <a:chExt cx="4892386" cy="5122796"/>
          </a:xfrm>
        </p:grpSpPr>
        <p:grpSp>
          <p:nvGrpSpPr>
            <p:cNvPr id="5" name="Group 11"/>
            <p:cNvGrpSpPr/>
            <p:nvPr/>
          </p:nvGrpSpPr>
          <p:grpSpPr>
            <a:xfrm flipH="1">
              <a:off x="344948" y="329820"/>
              <a:ext cx="4892386" cy="5122796"/>
              <a:chOff x="589116" y="166044"/>
              <a:chExt cx="4892386" cy="5122796"/>
            </a:xfrm>
          </p:grpSpPr>
          <p:pic>
            <p:nvPicPr>
              <p:cNvPr id="2" name="Picture 1"/>
              <p:cNvPicPr>
                <a:picLocks noChangeAspect="1"/>
              </p:cNvPicPr>
              <p:nvPr/>
            </p:nvPicPr>
            <p:blipFill rotWithShape="1">
              <a:blip r:embed="rId5" cstate="print">
                <a:lum contrast="20000"/>
              </a:blip>
              <a:srcRect l="10847" t="21350" r="70876"/>
              <a:stretch/>
            </p:blipFill>
            <p:spPr>
              <a:xfrm>
                <a:off x="1310619" y="754742"/>
                <a:ext cx="449941" cy="2780347"/>
              </a:xfrm>
              <a:prstGeom prst="rect">
                <a:avLst/>
              </a:prstGeom>
            </p:spPr>
          </p:pic>
          <p:cxnSp>
            <p:nvCxnSpPr>
              <p:cNvPr id="4" name="Straight Connector 3"/>
              <p:cNvCxnSpPr/>
              <p:nvPr/>
            </p:nvCxnSpPr>
            <p:spPr>
              <a:xfrm flipV="1">
                <a:off x="818062" y="2142699"/>
                <a:ext cx="4663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42197" y="204716"/>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0677" y="166044"/>
                <a:ext cx="0" cy="4572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32064" y="1558043"/>
                <a:ext cx="573210"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p>
            </p:txBody>
          </p:sp>
          <p:sp>
            <p:nvSpPr>
              <p:cNvPr id="9" name="Oval 8"/>
              <p:cNvSpPr/>
              <p:nvPr/>
            </p:nvSpPr>
            <p:spPr>
              <a:xfrm>
                <a:off x="4490113" y="2088108"/>
                <a:ext cx="136477"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9116" y="4642509"/>
                <a:ext cx="1983771" cy="646331"/>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sp>
            <p:nvSpPr>
              <p:cNvPr id="11" name="TextBox 10"/>
              <p:cNvSpPr txBox="1"/>
              <p:nvPr/>
            </p:nvSpPr>
            <p:spPr>
              <a:xfrm>
                <a:off x="3320959" y="4631136"/>
                <a:ext cx="2138145" cy="579967"/>
              </a:xfrm>
              <a:prstGeom prst="rect">
                <a:avLst/>
              </a:prstGeom>
              <a:noFill/>
              <a:ln>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grpSp>
        <p:sp>
          <p:nvSpPr>
            <p:cNvPr id="16" name="TextBox 15"/>
            <p:cNvSpPr txBox="1"/>
            <p:nvPr/>
          </p:nvSpPr>
          <p:spPr>
            <a:xfrm flipH="1">
              <a:off x="2998381" y="555781"/>
              <a:ext cx="1215158" cy="579967"/>
            </a:xfrm>
            <a:prstGeom prst="rect">
              <a:avLst/>
            </a:prstGeom>
            <a:noFill/>
            <a:ln>
              <a:noFill/>
            </a:ln>
          </p:spPr>
          <p:txBody>
            <a:bodyPr wrap="square" rtlCol="0">
              <a:spAutoFit/>
            </a:bodyPr>
            <a:lstStyle/>
            <a:p>
              <a:pPr algn="just" rtl="1">
                <a:lnSpc>
                  <a:spcPct val="150000"/>
                </a:lnSpc>
              </a:pPr>
              <a:r>
                <a:rPr lang="de-DE" sz="2400" dirty="0">
                  <a:latin typeface="Times New Roman" panose="02020603050405020304" pitchFamily="18" charset="0"/>
                  <a:cs typeface="Times New Roman" panose="02020603050405020304" pitchFamily="18" charset="0"/>
                </a:rPr>
                <a:t>Lens </a:t>
              </a:r>
              <a:r>
                <a:rPr lang="de-DE" sz="2400" i="1" dirty="0">
                  <a:latin typeface="Times New Roman" panose="02020603050405020304" pitchFamily="18" charset="0"/>
                  <a:cs typeface="Times New Roman" panose="02020603050405020304" pitchFamily="18" charset="0"/>
                </a:rPr>
                <a:t>f</a:t>
              </a:r>
              <a:r>
                <a:rPr lang="de-DE" sz="2400" baseline="-25000" dirty="0">
                  <a:latin typeface="Times New Roman" panose="02020603050405020304" pitchFamily="18" charset="0"/>
                  <a:cs typeface="Times New Roman" panose="02020603050405020304" pitchFamily="18" charset="0"/>
                </a:rPr>
                <a:t>1</a:t>
              </a:r>
              <a:endParaRPr lang="en-US" sz="2400" baseline="-25000" dirty="0">
                <a:latin typeface="Times New Roman" panose="02020603050405020304" pitchFamily="18" charset="0"/>
                <a:cs typeface="Times New Roman" panose="02020603050405020304" pitchFamily="18" charset="0"/>
              </a:endParaRPr>
            </a:p>
          </p:txBody>
        </p:sp>
      </p:grpSp>
      <p:sp>
        <p:nvSpPr>
          <p:cNvPr id="17" name="Slide Number Placeholder 16"/>
          <p:cNvSpPr>
            <a:spLocks noGrp="1"/>
          </p:cNvSpPr>
          <p:nvPr>
            <p:ph type="sldNum" sz="quarter" idx="12"/>
          </p:nvPr>
        </p:nvSpPr>
        <p:spPr/>
        <p:txBody>
          <a:bodyPr/>
          <a:lstStyle/>
          <a:p>
            <a:fld id="{8AC7B609-6235-4DF7-8376-3B4225D7EDEF}" type="slidenum">
              <a:rPr lang="en-US" smtClean="0"/>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14564" y="2832789"/>
            <a:ext cx="6120000" cy="3635248"/>
          </a:xfrm>
          <a:prstGeom prst="rect">
            <a:avLst/>
          </a:prstGeom>
        </p:spPr>
      </p:pic>
      <p:sp>
        <p:nvSpPr>
          <p:cNvPr id="3" name="TextBox 2"/>
          <p:cNvSpPr txBox="1"/>
          <p:nvPr/>
        </p:nvSpPr>
        <p:spPr>
          <a:xfrm>
            <a:off x="215155" y="349624"/>
            <a:ext cx="11737518" cy="1384995"/>
          </a:xfrm>
          <a:prstGeom prst="rect">
            <a:avLst/>
          </a:prstGeom>
          <a:noFill/>
        </p:spPr>
        <p:txBody>
          <a:bodyPr wrap="square" rtlCol="0">
            <a:spAutoFit/>
          </a:bodyPr>
          <a:lstStyle/>
          <a:p>
            <a:pPr algn="just" rtl="1">
              <a:lnSpc>
                <a:spcPct val="150000"/>
              </a:lnSpc>
            </a:pPr>
            <a:r>
              <a:rPr lang="fa-IR" sz="32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یک شی در فاصله 16 سانتی متری از انتهای یک میله طویل شیشه ای که دارای انحنای کروی به شعاع 4 سانتی متر است قرار گرفته. فاصله تصور تا </a:t>
            </a:r>
            <a:r>
              <a:rPr lang="de-DE"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شی را پیدا کنید.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629400" y="2138082"/>
            <a:ext cx="5498083"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نور ساطع شده از شی ابتدا 16 سانتی متر منتشر شده، سپس در سطح کروی ورود به شیشه شکسته شده و سپس به اندازه </a:t>
            </a:r>
            <a:r>
              <a:rPr lang="en-US" sz="2400" dirty="0">
                <a:latin typeface="Times New Roman" panose="02020603050405020304" pitchFamily="18" charset="0"/>
                <a:cs typeface="Times New Roman" panose="02020603050405020304" pitchFamily="18" charset="0"/>
              </a:rPr>
              <a:t> x</a:t>
            </a:r>
            <a:r>
              <a:rPr lang="fa-IR" sz="2400" dirty="0">
                <a:latin typeface="Times New Roman" panose="02020603050405020304" pitchFamily="18" charset="0"/>
                <a:cs typeface="Times New Roman" panose="02020603050405020304" pitchFamily="18" charset="0"/>
              </a:rPr>
              <a:t>منتشر شده تا به صفحه تصویر رسیده. پس ماتریس انتقال از صفحه ورودی به خروجی حاصلضرب سه ماتریس انتقال است طوری که عنصر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آن مساوی صفر است. </a:t>
            </a:r>
            <a:endParaRPr lang="en-US" sz="2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8AC7B609-6235-4DF7-8376-3B4225D7EDEF}" type="slidenum">
              <a:rPr lang="en-US" smtClean="0"/>
              <a:pPr/>
              <a:t>72</a:t>
            </a:fld>
            <a:endParaRPr lang="en-US" dirty="0"/>
          </a:p>
        </p:txBody>
      </p:sp>
    </p:spTree>
    <p:extLst>
      <p:ext uri="{BB962C8B-B14F-4D97-AF65-F5344CB8AC3E}">
        <p14:creationId xmlns:p14="http://schemas.microsoft.com/office/powerpoint/2010/main" val="19726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1458" y="2944906"/>
            <a:ext cx="4957801" cy="345150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91960824"/>
              </p:ext>
            </p:extLst>
          </p:nvPr>
        </p:nvGraphicFramePr>
        <p:xfrm>
          <a:off x="1447800" y="177800"/>
          <a:ext cx="6997700" cy="1727200"/>
        </p:xfrm>
        <a:graphic>
          <a:graphicData uri="http://schemas.openxmlformats.org/presentationml/2006/ole">
            <mc:AlternateContent xmlns:mc="http://schemas.openxmlformats.org/markup-compatibility/2006">
              <mc:Choice xmlns:v="urn:schemas-microsoft-com:vml" Requires="v">
                <p:oleObj spid="_x0000_s59398" name="Equation" r:id="rId4" imgW="6997680" imgH="1726920" progId="Equation.DSMT4">
                  <p:embed/>
                </p:oleObj>
              </mc:Choice>
              <mc:Fallback>
                <p:oleObj name="Equation" r:id="rId4" imgW="6997680" imgH="1726920" progId="Equation.DSMT4">
                  <p:embed/>
                  <p:pic>
                    <p:nvPicPr>
                      <p:cNvPr id="3" name="Object 2"/>
                      <p:cNvPicPr>
                        <a:picLocks noChangeAspect="1" noChangeArrowheads="1"/>
                      </p:cNvPicPr>
                      <p:nvPr/>
                    </p:nvPicPr>
                    <p:blipFill>
                      <a:blip r:embed="rId5"/>
                      <a:srcRect/>
                      <a:stretch>
                        <a:fillRect/>
                      </a:stretch>
                    </p:blipFill>
                    <p:spPr bwMode="auto">
                      <a:xfrm>
                        <a:off x="1447800" y="177800"/>
                        <a:ext cx="6997700" cy="172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822147815"/>
              </p:ext>
            </p:extLst>
          </p:nvPr>
        </p:nvGraphicFramePr>
        <p:xfrm>
          <a:off x="6883400" y="2501900"/>
          <a:ext cx="3810000" cy="1600200"/>
        </p:xfrm>
        <a:graphic>
          <a:graphicData uri="http://schemas.openxmlformats.org/presentationml/2006/ole">
            <mc:AlternateContent xmlns:mc="http://schemas.openxmlformats.org/markup-compatibility/2006">
              <mc:Choice xmlns:v="urn:schemas-microsoft-com:vml" Requires="v">
                <p:oleObj spid="_x0000_s59399" name="Equation" r:id="rId6" imgW="3810000" imgH="1600200" progId="Equation.DSMT4">
                  <p:embed/>
                </p:oleObj>
              </mc:Choice>
              <mc:Fallback>
                <p:oleObj name="Equation" r:id="rId6" imgW="3810000" imgH="1600200" progId="Equation.DSMT4">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3400" y="2501900"/>
                        <a:ext cx="38100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273064871"/>
              </p:ext>
            </p:extLst>
          </p:nvPr>
        </p:nvGraphicFramePr>
        <p:xfrm>
          <a:off x="6597650" y="4857750"/>
          <a:ext cx="4381500" cy="736600"/>
        </p:xfrm>
        <a:graphic>
          <a:graphicData uri="http://schemas.openxmlformats.org/presentationml/2006/ole">
            <mc:AlternateContent xmlns:mc="http://schemas.openxmlformats.org/markup-compatibility/2006">
              <mc:Choice xmlns:v="urn:schemas-microsoft-com:vml" Requires="v">
                <p:oleObj spid="_x0000_s59400" name="Equation" r:id="rId8" imgW="4381500" imgH="736600" progId="Equation.DSMT4">
                  <p:embed/>
                </p:oleObj>
              </mc:Choice>
              <mc:Fallback>
                <p:oleObj name="Equation" r:id="rId8" imgW="4381500" imgH="736600" progId="Equation.DSMT4">
                  <p:embed/>
                  <p:pic>
                    <p:nvPicPr>
                      <p:cNvPr id="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7650" y="4857750"/>
                        <a:ext cx="43815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42275256"/>
              </p:ext>
            </p:extLst>
          </p:nvPr>
        </p:nvGraphicFramePr>
        <p:xfrm>
          <a:off x="6661150" y="5816600"/>
          <a:ext cx="3352800" cy="723900"/>
        </p:xfrm>
        <a:graphic>
          <a:graphicData uri="http://schemas.openxmlformats.org/presentationml/2006/ole">
            <mc:AlternateContent xmlns:mc="http://schemas.openxmlformats.org/markup-compatibility/2006">
              <mc:Choice xmlns:v="urn:schemas-microsoft-com:vml" Requires="v">
                <p:oleObj spid="_x0000_s59401" name="Equation" r:id="rId10" imgW="3352800" imgH="723900" progId="Equation.DSMT4">
                  <p:embed/>
                </p:oleObj>
              </mc:Choice>
              <mc:Fallback>
                <p:oleObj name="Equation" r:id="rId10" imgW="3352800" imgH="723900" progId="Equation.DSMT4">
                  <p:embed/>
                  <p:pic>
                    <p:nvPicPr>
                      <p:cNvPr id="6"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1150" y="5816600"/>
                        <a:ext cx="33528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73</a:t>
            </a:fld>
            <a:endParaRPr lang="en-US"/>
          </a:p>
        </p:txBody>
      </p:sp>
    </p:spTree>
    <p:extLst>
      <p:ext uri="{BB962C8B-B14F-4D97-AF65-F5344CB8AC3E}">
        <p14:creationId xmlns:p14="http://schemas.microsoft.com/office/powerpoint/2010/main" val="78992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155" y="40528"/>
            <a:ext cx="11737518" cy="1318631"/>
          </a:xfrm>
          <a:prstGeom prst="rect">
            <a:avLst/>
          </a:prstGeom>
          <a:noFill/>
        </p:spPr>
        <p:txBody>
          <a:bodyPr wrap="square" rtlCol="0">
            <a:spAutoFit/>
          </a:bodyPr>
          <a:lstStyle/>
          <a:p>
            <a:pPr algn="just" rtl="1">
              <a:lnSpc>
                <a:spcPct val="150000"/>
              </a:lnSpc>
            </a:pPr>
            <a:r>
              <a:rPr lang="fa-IR" sz="32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یک شی در فاصله 20 سانتی متری از یک عدسی شیشه ای دو کوژ با شعاع خمیدگی 20 و 40 سانتی متر قرار گرفته است. فاصله تصور تا شی را پیدا کنید.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18942" y="1378221"/>
            <a:ext cx="11908542"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نور ساطع شده از شی ابتدا 20 سانتی متر منتشر شده، سپس در عدسی شیشه شکسته شده و سپس به اندازه </a:t>
            </a:r>
            <a:r>
              <a:rPr lang="en-US" sz="2400" dirty="0">
                <a:latin typeface="Times New Roman" panose="02020603050405020304" pitchFamily="18" charset="0"/>
                <a:cs typeface="Times New Roman" panose="02020603050405020304" pitchFamily="18" charset="0"/>
              </a:rPr>
              <a:t> s</a:t>
            </a:r>
            <a:r>
              <a:rPr lang="en-US" sz="2400" dirty="0">
                <a:latin typeface="Times New Roman"/>
                <a:cs typeface="Times New Roman"/>
              </a:rPr>
              <a:t>'</a:t>
            </a:r>
            <a:r>
              <a:rPr lang="fa-IR" sz="2400" dirty="0">
                <a:latin typeface="Times New Roman" panose="02020603050405020304" pitchFamily="18" charset="0"/>
                <a:cs typeface="Times New Roman" panose="02020603050405020304" pitchFamily="18" charset="0"/>
              </a:rPr>
              <a:t>منتشر شده تا به صفحه تصویر رسیده. پس ماتریس انتقال از صفحه ورودی به خروجی حاصلضرب سه ماتریس انتقال است طوری که عنصر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آن مساوی صفر است. </a:t>
            </a:r>
            <a:endParaRPr lang="en-US" sz="2400" dirty="0">
              <a:latin typeface="Times New Roman" panose="02020603050405020304" pitchFamily="18" charset="0"/>
              <a:cs typeface="Times New Roman" panose="02020603050405020304" pitchFamily="18" charset="0"/>
            </a:endParaRPr>
          </a:p>
        </p:txBody>
      </p:sp>
      <p:graphicFrame>
        <p:nvGraphicFramePr>
          <p:cNvPr id="126979" name="Object 3"/>
          <p:cNvGraphicFramePr>
            <a:graphicFrameLocks noChangeAspect="1"/>
          </p:cNvGraphicFramePr>
          <p:nvPr>
            <p:extLst>
              <p:ext uri="{D42A27DB-BD31-4B8C-83A1-F6EECF244321}">
                <p14:modId xmlns:p14="http://schemas.microsoft.com/office/powerpoint/2010/main" val="3436801434"/>
              </p:ext>
            </p:extLst>
          </p:nvPr>
        </p:nvGraphicFramePr>
        <p:xfrm>
          <a:off x="1885950" y="3300413"/>
          <a:ext cx="8305800" cy="1397000"/>
        </p:xfrm>
        <a:graphic>
          <a:graphicData uri="http://schemas.openxmlformats.org/presentationml/2006/ole">
            <mc:AlternateContent xmlns:mc="http://schemas.openxmlformats.org/markup-compatibility/2006">
              <mc:Choice xmlns:v="urn:schemas-microsoft-com:vml" Requires="v">
                <p:oleObj spid="_x0000_s60420" name="Equation" r:id="rId3" imgW="8305560" imgH="1396800" progId="Equation.DSMT4">
                  <p:embed/>
                </p:oleObj>
              </mc:Choice>
              <mc:Fallback>
                <p:oleObj name="Equation" r:id="rId3" imgW="8305560" imgH="1396800" progId="Equation.DSMT4">
                  <p:embed/>
                  <p:pic>
                    <p:nvPicPr>
                      <p:cNvPr id="126979" name="Object 3"/>
                      <p:cNvPicPr>
                        <a:picLocks noChangeAspect="1" noChangeArrowheads="1"/>
                      </p:cNvPicPr>
                      <p:nvPr/>
                    </p:nvPicPr>
                    <p:blipFill>
                      <a:blip r:embed="rId4"/>
                      <a:srcRect/>
                      <a:stretch>
                        <a:fillRect/>
                      </a:stretch>
                    </p:blipFill>
                    <p:spPr bwMode="auto">
                      <a:xfrm>
                        <a:off x="1885950" y="3300413"/>
                        <a:ext cx="83058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6980" name="Object 4"/>
          <p:cNvGraphicFramePr>
            <a:graphicFrameLocks noChangeAspect="1"/>
          </p:cNvGraphicFramePr>
          <p:nvPr>
            <p:extLst>
              <p:ext uri="{D42A27DB-BD31-4B8C-83A1-F6EECF244321}">
                <p14:modId xmlns:p14="http://schemas.microsoft.com/office/powerpoint/2010/main" val="2701140373"/>
              </p:ext>
            </p:extLst>
          </p:nvPr>
        </p:nvGraphicFramePr>
        <p:xfrm>
          <a:off x="1625600" y="5168900"/>
          <a:ext cx="8864600" cy="1397000"/>
        </p:xfrm>
        <a:graphic>
          <a:graphicData uri="http://schemas.openxmlformats.org/presentationml/2006/ole">
            <mc:AlternateContent xmlns:mc="http://schemas.openxmlformats.org/markup-compatibility/2006">
              <mc:Choice xmlns:v="urn:schemas-microsoft-com:vml" Requires="v">
                <p:oleObj spid="_x0000_s60421" name="Equation" r:id="rId5" imgW="8864280" imgH="1396800" progId="Equation.DSMT4">
                  <p:embed/>
                </p:oleObj>
              </mc:Choice>
              <mc:Fallback>
                <p:oleObj name="Equation" r:id="rId5" imgW="8864280" imgH="1396800" progId="Equation.DSMT4">
                  <p:embed/>
                  <p:pic>
                    <p:nvPicPr>
                      <p:cNvPr id="126980" name="Object 4"/>
                      <p:cNvPicPr>
                        <a:picLocks noChangeAspect="1" noChangeArrowheads="1"/>
                      </p:cNvPicPr>
                      <p:nvPr/>
                    </p:nvPicPr>
                    <p:blipFill>
                      <a:blip r:embed="rId6"/>
                      <a:srcRect/>
                      <a:stretch>
                        <a:fillRect/>
                      </a:stretch>
                    </p:blipFill>
                    <p:spPr bwMode="auto">
                      <a:xfrm>
                        <a:off x="1625600" y="5168900"/>
                        <a:ext cx="88646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8AC7B609-6235-4DF7-8376-3B4225D7EDEF}" type="slidenum">
              <a:rPr lang="en-US" smtClean="0"/>
              <a:pPr/>
              <a:t>74</a:t>
            </a:fld>
            <a:endParaRPr lang="en-US"/>
          </a:p>
        </p:txBody>
      </p:sp>
    </p:spTree>
    <p:extLst>
      <p:ext uri="{BB962C8B-B14F-4D97-AF65-F5344CB8AC3E}">
        <p14:creationId xmlns:p14="http://schemas.microsoft.com/office/powerpoint/2010/main" val="19726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p:cNvGraphicFramePr>
            <a:graphicFrameLocks noChangeAspect="1"/>
          </p:cNvGraphicFramePr>
          <p:nvPr>
            <p:extLst>
              <p:ext uri="{D42A27DB-BD31-4B8C-83A1-F6EECF244321}">
                <p14:modId xmlns:p14="http://schemas.microsoft.com/office/powerpoint/2010/main" val="2931724486"/>
              </p:ext>
            </p:extLst>
          </p:nvPr>
        </p:nvGraphicFramePr>
        <p:xfrm>
          <a:off x="3119438" y="382588"/>
          <a:ext cx="6896100" cy="1600200"/>
        </p:xfrm>
        <a:graphic>
          <a:graphicData uri="http://schemas.openxmlformats.org/presentationml/2006/ole">
            <mc:AlternateContent xmlns:mc="http://schemas.openxmlformats.org/markup-compatibility/2006">
              <mc:Choice xmlns:v="urn:schemas-microsoft-com:vml" Requires="v">
                <p:oleObj spid="_x0000_s61448" name="Equation" r:id="rId3" imgW="6895800" imgH="1600200" progId="Equation.DSMT4">
                  <p:embed/>
                </p:oleObj>
              </mc:Choice>
              <mc:Fallback>
                <p:oleObj name="Equation" r:id="rId3" imgW="6895800" imgH="1600200" progId="Equation.DSMT4">
                  <p:embed/>
                  <p:pic>
                    <p:nvPicPr>
                      <p:cNvPr id="128002" name="Object 2"/>
                      <p:cNvPicPr>
                        <a:picLocks noChangeAspect="1" noChangeArrowheads="1"/>
                      </p:cNvPicPr>
                      <p:nvPr/>
                    </p:nvPicPr>
                    <p:blipFill>
                      <a:blip r:embed="rId4"/>
                      <a:srcRect/>
                      <a:stretch>
                        <a:fillRect/>
                      </a:stretch>
                    </p:blipFill>
                    <p:spPr bwMode="auto">
                      <a:xfrm>
                        <a:off x="3119438" y="382588"/>
                        <a:ext cx="68961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nvGraphicFramePr>
        <p:xfrm>
          <a:off x="679450" y="2832100"/>
          <a:ext cx="3797300" cy="723900"/>
        </p:xfrm>
        <a:graphic>
          <a:graphicData uri="http://schemas.openxmlformats.org/presentationml/2006/ole">
            <mc:AlternateContent xmlns:mc="http://schemas.openxmlformats.org/markup-compatibility/2006">
              <mc:Choice xmlns:v="urn:schemas-microsoft-com:vml" Requires="v">
                <p:oleObj spid="_x0000_s61449" name="Equation" r:id="rId5" imgW="3797300" imgH="723900" progId="Equation.DSMT4">
                  <p:embed/>
                </p:oleObj>
              </mc:Choice>
              <mc:Fallback>
                <p:oleObj name="Equation" r:id="rId5" imgW="3797300" imgH="723900" progId="Equation.DSMT4">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450" y="2832100"/>
                        <a:ext cx="37973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5784850" y="2851150"/>
          <a:ext cx="5626100" cy="736600"/>
        </p:xfrm>
        <a:graphic>
          <a:graphicData uri="http://schemas.openxmlformats.org/presentationml/2006/ole">
            <mc:AlternateContent xmlns:mc="http://schemas.openxmlformats.org/markup-compatibility/2006">
              <mc:Choice xmlns:v="urn:schemas-microsoft-com:vml" Requires="v">
                <p:oleObj spid="_x0000_s61450" name="Equation" r:id="rId7" imgW="5626100" imgH="736600" progId="Equation.DSMT4">
                  <p:embed/>
                </p:oleObj>
              </mc:Choice>
              <mc:Fallback>
                <p:oleObj name="Equation" r:id="rId7" imgW="5626100" imgH="736600" progId="Equation.DSMT4">
                  <p:embed/>
                  <p:pic>
                    <p:nvPicPr>
                      <p:cNvPr id="4"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4850" y="2851150"/>
                        <a:ext cx="56261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969963" y="5651500"/>
          <a:ext cx="8826500" cy="787400"/>
        </p:xfrm>
        <a:graphic>
          <a:graphicData uri="http://schemas.openxmlformats.org/presentationml/2006/ole">
            <mc:AlternateContent xmlns:mc="http://schemas.openxmlformats.org/markup-compatibility/2006">
              <mc:Choice xmlns:v="urn:schemas-microsoft-com:vml" Requires="v">
                <p:oleObj spid="_x0000_s61451" name="Equation" r:id="rId9" imgW="8826500" imgH="787400" progId="Equation.DSMT4">
                  <p:embed/>
                </p:oleObj>
              </mc:Choice>
              <mc:Fallback>
                <p:oleObj name="Equation" r:id="rId9" imgW="8826500" imgH="787400" progId="Equation.DSMT4">
                  <p:embed/>
                  <p:pic>
                    <p:nvPicPr>
                      <p:cNvPr id="5"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9963" y="5651500"/>
                        <a:ext cx="88265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08018603"/>
              </p:ext>
            </p:extLst>
          </p:nvPr>
        </p:nvGraphicFramePr>
        <p:xfrm>
          <a:off x="1403350" y="4279900"/>
          <a:ext cx="6350000" cy="889000"/>
        </p:xfrm>
        <a:graphic>
          <a:graphicData uri="http://schemas.openxmlformats.org/presentationml/2006/ole">
            <mc:AlternateContent xmlns:mc="http://schemas.openxmlformats.org/markup-compatibility/2006">
              <mc:Choice xmlns:v="urn:schemas-microsoft-com:vml" Requires="v">
                <p:oleObj spid="_x0000_s61452" name="Equation" r:id="rId11" imgW="6349680" imgH="888840" progId="Equation.DSMT4">
                  <p:embed/>
                </p:oleObj>
              </mc:Choice>
              <mc:Fallback>
                <p:oleObj name="Equation" r:id="rId11" imgW="6349680" imgH="888840" progId="Equation.DSMT4">
                  <p:embed/>
                  <p:pic>
                    <p:nvPicPr>
                      <p:cNvPr id="6" name="Object 5"/>
                      <p:cNvPicPr>
                        <a:picLocks noChangeAspect="1" noChangeArrowheads="1"/>
                      </p:cNvPicPr>
                      <p:nvPr/>
                    </p:nvPicPr>
                    <p:blipFill>
                      <a:blip r:embed="rId12"/>
                      <a:srcRect/>
                      <a:stretch>
                        <a:fillRect/>
                      </a:stretch>
                    </p:blipFill>
                    <p:spPr bwMode="auto">
                      <a:xfrm>
                        <a:off x="1403350" y="4279900"/>
                        <a:ext cx="6350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V="1">
            <a:off x="0" y="3760631"/>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8AC7B609-6235-4DF7-8376-3B4225D7EDEF}" type="slidenum">
              <a:rPr lang="en-US" smtClean="0"/>
              <a:pPr/>
              <a:t>75</a:t>
            </a:fld>
            <a:endParaRPr lang="en-US"/>
          </a:p>
        </p:txBody>
      </p:sp>
      <p:graphicFrame>
        <p:nvGraphicFramePr>
          <p:cNvPr id="10" name="Object 9"/>
          <p:cNvGraphicFramePr>
            <a:graphicFrameLocks noChangeAspect="1"/>
          </p:cNvGraphicFramePr>
          <p:nvPr/>
        </p:nvGraphicFramePr>
        <p:xfrm>
          <a:off x="9385300" y="4606224"/>
          <a:ext cx="2463800" cy="723900"/>
        </p:xfrm>
        <a:graphic>
          <a:graphicData uri="http://schemas.openxmlformats.org/presentationml/2006/ole">
            <mc:AlternateContent xmlns:mc="http://schemas.openxmlformats.org/markup-compatibility/2006">
              <mc:Choice xmlns:v="urn:schemas-microsoft-com:vml" Requires="v">
                <p:oleObj spid="_x0000_s61453" name="Equation" r:id="rId13" imgW="2463800" imgH="723900" progId="Equation.DSMT4">
                  <p:embed/>
                </p:oleObj>
              </mc:Choice>
              <mc:Fallback>
                <p:oleObj name="Equation" r:id="rId13" imgW="2463800" imgH="723900" progId="Equation.DSMT4">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85300" y="4606224"/>
                        <a:ext cx="24638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0872" y="213736"/>
            <a:ext cx="8383437" cy="661207"/>
          </a:xfrm>
          <a:prstGeom prst="rect">
            <a:avLst/>
          </a:prstGeom>
          <a:ln w="381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Cardinal points and plains  </a:t>
            </a:r>
            <a:r>
              <a:rPr lang="fa-IR" sz="2800" b="1" dirty="0">
                <a:solidFill>
                  <a:srgbClr val="FF0000"/>
                </a:solidFill>
                <a:latin typeface="Times New Roman" panose="02020603050405020304" pitchFamily="18" charset="0"/>
                <a:cs typeface="Times New Roman" panose="02020603050405020304" pitchFamily="18" charset="0"/>
              </a:rPr>
              <a:t>    نقاط و صفحات کاردینال</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6031" y="1181737"/>
            <a:ext cx="9938939"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برای هر سیستم اپتیکی سه زوج نقطه کاردینالی و متناسبا سه جفت صفحه کاردینالی تعریف می شود.</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cstate="print"/>
          <a:srcRect l="4738" t="3402" r="54549"/>
          <a:stretch/>
        </p:blipFill>
        <p:spPr>
          <a:xfrm>
            <a:off x="33418" y="4223998"/>
            <a:ext cx="3600000" cy="2338211"/>
          </a:xfrm>
          <a:prstGeom prst="rect">
            <a:avLst/>
          </a:prstGeom>
        </p:spPr>
      </p:pic>
      <p:pic>
        <p:nvPicPr>
          <p:cNvPr id="9" name="Picture 8"/>
          <p:cNvPicPr>
            <a:picLocks noChangeAspect="1"/>
          </p:cNvPicPr>
          <p:nvPr/>
        </p:nvPicPr>
        <p:blipFill rotWithShape="1">
          <a:blip r:embed="rId2" cstate="print"/>
          <a:srcRect l="57122" t="4216" r="2326"/>
          <a:stretch/>
        </p:blipFill>
        <p:spPr>
          <a:xfrm>
            <a:off x="3905223" y="4238437"/>
            <a:ext cx="3600000" cy="2327783"/>
          </a:xfrm>
          <a:prstGeom prst="rect">
            <a:avLst/>
          </a:prstGeom>
        </p:spPr>
      </p:pic>
      <p:pic>
        <p:nvPicPr>
          <p:cNvPr id="10" name="Picture 9"/>
          <p:cNvPicPr>
            <a:picLocks noChangeAspect="1"/>
          </p:cNvPicPr>
          <p:nvPr/>
        </p:nvPicPr>
        <p:blipFill rotWithShape="1">
          <a:blip r:embed="rId3" cstate="print"/>
          <a:srcRect l="21821" t="10012" r="9463"/>
          <a:stretch/>
        </p:blipFill>
        <p:spPr>
          <a:xfrm>
            <a:off x="7704641" y="4070396"/>
            <a:ext cx="3600000" cy="2681422"/>
          </a:xfrm>
          <a:prstGeom prst="rect">
            <a:avLst/>
          </a:prstGeom>
        </p:spPr>
      </p:pic>
      <p:grpSp>
        <p:nvGrpSpPr>
          <p:cNvPr id="2" name="Group 12"/>
          <p:cNvGrpSpPr/>
          <p:nvPr/>
        </p:nvGrpSpPr>
        <p:grpSpPr>
          <a:xfrm>
            <a:off x="629877" y="2145270"/>
            <a:ext cx="9728468" cy="1837806"/>
            <a:chOff x="629877" y="2145270"/>
            <a:chExt cx="9728468" cy="1837806"/>
          </a:xfrm>
        </p:grpSpPr>
        <p:sp>
          <p:nvSpPr>
            <p:cNvPr id="11" name="TextBox 10"/>
            <p:cNvSpPr txBox="1"/>
            <p:nvPr/>
          </p:nvSpPr>
          <p:spPr>
            <a:xfrm>
              <a:off x="4415145" y="2145270"/>
              <a:ext cx="5943200"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1- نقاط کانونی اولیه و ثانویه  </a:t>
              </a:r>
              <a:r>
                <a:rPr lang="en-US" sz="2400" i="1"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2</a:t>
              </a:r>
              <a:endParaRPr lang="fa-IR" sz="2400" baseline="-250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2- نقاط اصلی اولیه و ثانویه   </a:t>
              </a:r>
              <a:r>
                <a:rPr lang="en-US" sz="2400" i="1"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endParaRPr lang="fa-IR"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3- نقاط گرهی اولیه و ثانویه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p>
          </p:txBody>
        </p:sp>
        <p:sp>
          <p:nvSpPr>
            <p:cNvPr id="12" name="TextBox 11"/>
            <p:cNvSpPr txBox="1"/>
            <p:nvPr/>
          </p:nvSpPr>
          <p:spPr>
            <a:xfrm>
              <a:off x="629877" y="2228750"/>
              <a:ext cx="4604731" cy="1754326"/>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rPr>
                <a:t>1- first and second focal points</a:t>
              </a:r>
            </a:p>
            <a:p>
              <a:pPr>
                <a:lnSpc>
                  <a:spcPct val="150000"/>
                </a:lnSpc>
              </a:pPr>
              <a:r>
                <a:rPr lang="en-US" sz="2400" dirty="0">
                  <a:latin typeface="Times New Roman" panose="02020603050405020304" pitchFamily="18" charset="0"/>
                  <a:cs typeface="Times New Roman" panose="02020603050405020304" pitchFamily="18" charset="0"/>
                </a:rPr>
                <a:t>2- first and second principle points</a:t>
              </a:r>
            </a:p>
            <a:p>
              <a:pPr>
                <a:lnSpc>
                  <a:spcPct val="150000"/>
                </a:lnSpc>
              </a:pPr>
              <a:r>
                <a:rPr lang="en-US" sz="2400" dirty="0">
                  <a:latin typeface="Times New Roman" panose="02020603050405020304" pitchFamily="18" charset="0"/>
                  <a:cs typeface="Times New Roman" panose="02020603050405020304" pitchFamily="18" charset="0"/>
                </a:rPr>
                <a:t>3- first and second nodal points</a:t>
              </a:r>
            </a:p>
          </p:txBody>
        </p:sp>
      </p:grpSp>
      <p:sp>
        <p:nvSpPr>
          <p:cNvPr id="13" name="Slide Number Placeholder 12"/>
          <p:cNvSpPr>
            <a:spLocks noGrp="1"/>
          </p:cNvSpPr>
          <p:nvPr>
            <p:ph type="sldNum" sz="quarter" idx="12"/>
          </p:nvPr>
        </p:nvSpPr>
        <p:spPr/>
        <p:txBody>
          <a:bodyPr/>
          <a:lstStyle/>
          <a:p>
            <a:fld id="{8AC7B609-6235-4DF7-8376-3B4225D7EDEF}" type="slidenum">
              <a:rPr lang="en-US" smtClean="0"/>
              <a:pPr/>
              <a:t>76</a:t>
            </a:fld>
            <a:endParaRPr lang="en-US"/>
          </a:p>
        </p:txBody>
      </p:sp>
    </p:spTree>
    <p:extLst>
      <p:ext uri="{BB962C8B-B14F-4D97-AF65-F5344CB8AC3E}">
        <p14:creationId xmlns:p14="http://schemas.microsoft.com/office/powerpoint/2010/main" val="32203811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4738" t="3402" r="54549"/>
          <a:stretch/>
        </p:blipFill>
        <p:spPr>
          <a:xfrm>
            <a:off x="1256730" y="4624285"/>
            <a:ext cx="3960000" cy="2224030"/>
          </a:xfrm>
          <a:prstGeom prst="rect">
            <a:avLst/>
          </a:prstGeom>
        </p:spPr>
      </p:pic>
      <p:pic>
        <p:nvPicPr>
          <p:cNvPr id="6" name="Picture 5"/>
          <p:cNvPicPr>
            <a:picLocks noChangeAspect="1"/>
          </p:cNvPicPr>
          <p:nvPr/>
        </p:nvPicPr>
        <p:blipFill rotWithShape="1">
          <a:blip r:embed="rId2" cstate="print"/>
          <a:srcRect l="57122" t="4216" r="2326"/>
          <a:stretch/>
        </p:blipFill>
        <p:spPr>
          <a:xfrm>
            <a:off x="6480802" y="4610637"/>
            <a:ext cx="3960000" cy="2212560"/>
          </a:xfrm>
          <a:prstGeom prst="rect">
            <a:avLst/>
          </a:prstGeom>
        </p:spPr>
      </p:pic>
      <p:sp>
        <p:nvSpPr>
          <p:cNvPr id="4" name="TextBox 3"/>
          <p:cNvSpPr txBox="1"/>
          <p:nvPr/>
        </p:nvSpPr>
        <p:spPr>
          <a:xfrm>
            <a:off x="435935" y="64835"/>
            <a:ext cx="10633987" cy="674030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نقاط کانونی اولیه و ثانویه قبلا تعریف شده اند. صفحات کانونی اولیه و ثانویه صفحاتی هستند که از نقاط کانونی اولیه و ثانویه گذشته و بر محور اپتیکی عمود هستند. </a:t>
            </a:r>
          </a:p>
          <a:p>
            <a:pPr algn="just" rtl="1">
              <a:lnSpc>
                <a:spcPct val="150000"/>
              </a:lnSpc>
            </a:pPr>
            <a:r>
              <a:rPr lang="fa-IR" sz="2400" dirty="0">
                <a:latin typeface="Times New Roman" panose="02020603050405020304" pitchFamily="18" charset="0"/>
                <a:cs typeface="Times New Roman" panose="02020603050405020304" pitchFamily="18" charset="0"/>
              </a:rPr>
              <a:t>باریکه</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ای که از کانون اولیه به عدسی رسیده موازی با محور اصلی از عدسی خارج می شود. </a:t>
            </a:r>
            <a:r>
              <a:rPr lang="fa-IR" sz="2400" dirty="0">
                <a:solidFill>
                  <a:srgbClr val="FF0000"/>
                </a:solidFill>
                <a:latin typeface="Times New Roman" panose="02020603050405020304" pitchFamily="18" charset="0"/>
                <a:cs typeface="Times New Roman" panose="02020603050405020304" pitchFamily="18" charset="0"/>
              </a:rPr>
              <a:t>صفحه اصلی اولیه ( </a:t>
            </a:r>
            <a:r>
              <a:rPr lang="en-US" sz="2400" i="1" dirty="0">
                <a:solidFill>
                  <a:srgbClr val="FF0000"/>
                </a:solidFill>
                <a:latin typeface="Times New Roman" panose="02020603050405020304" pitchFamily="18" charset="0"/>
                <a:cs typeface="Times New Roman" panose="02020603050405020304" pitchFamily="18" charset="0"/>
              </a:rPr>
              <a:t>PP</a:t>
            </a:r>
            <a:r>
              <a:rPr lang="en-US" sz="2400" baseline="-25000" dirty="0">
                <a:solidFill>
                  <a:srgbClr val="FF0000"/>
                </a:solidFill>
                <a:latin typeface="Times New Roman" panose="02020603050405020304" pitchFamily="18" charset="0"/>
                <a:cs typeface="Times New Roman" panose="02020603050405020304" pitchFamily="18" charset="0"/>
              </a:rPr>
              <a:t>1</a:t>
            </a:r>
            <a:r>
              <a:rPr lang="fa-IR" sz="2400" dirty="0">
                <a:solidFill>
                  <a:srgbClr val="FF0000"/>
                </a:solidFill>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از محل تقاطع امتداد باریکه ورودی و خروجی می گذرد طوری که عمود بر محور اپتیکی باشد. محل تقاطع صفحه اصلی اولیه و محور اپتیکی را نقطه اصلی اولیه (</a:t>
            </a:r>
            <a:r>
              <a:rPr lang="en-US" sz="2400" i="1"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گویند. </a:t>
            </a:r>
            <a:endParaRPr lang="en-US"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باریکه ای که</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موازی با محور اصلی به عدسی می رسد طوری از عدسی خارج می شود که از کانون ثانویه عبور کند. </a:t>
            </a:r>
            <a:r>
              <a:rPr lang="fa-IR" sz="2400" dirty="0">
                <a:solidFill>
                  <a:srgbClr val="FF0000"/>
                </a:solidFill>
                <a:latin typeface="Times New Roman" panose="02020603050405020304" pitchFamily="18" charset="0"/>
                <a:cs typeface="Times New Roman" panose="02020603050405020304" pitchFamily="18" charset="0"/>
              </a:rPr>
              <a:t>صفحه اصلی ثانویه ( </a:t>
            </a:r>
            <a:r>
              <a:rPr lang="en-US" sz="2400" i="1" dirty="0">
                <a:solidFill>
                  <a:srgbClr val="FF0000"/>
                </a:solidFill>
                <a:latin typeface="Times New Roman" panose="02020603050405020304" pitchFamily="18" charset="0"/>
                <a:cs typeface="Times New Roman" panose="02020603050405020304" pitchFamily="18" charset="0"/>
              </a:rPr>
              <a:t>PP</a:t>
            </a:r>
            <a:r>
              <a:rPr lang="en-US" sz="2400" baseline="-25000" dirty="0">
                <a:solidFill>
                  <a:srgbClr val="FF0000"/>
                </a:solidFill>
                <a:latin typeface="Times New Roman" panose="02020603050405020304" pitchFamily="18" charset="0"/>
                <a:cs typeface="Times New Roman" panose="02020603050405020304" pitchFamily="18" charset="0"/>
              </a:rPr>
              <a:t>2</a:t>
            </a:r>
            <a:r>
              <a:rPr lang="fa-IR" sz="2400" dirty="0">
                <a:solidFill>
                  <a:srgbClr val="FF0000"/>
                </a:solidFill>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از محل تقاطع امتداد باریکه ورودی و خروجی می گذرد طوری که عمود بر محور اپتیکی باشد. محل تقاطع صفحه اصلی ثانویه و محور اپتیکی را نقطه اصلی ثانویه (</a:t>
            </a:r>
            <a:r>
              <a:rPr lang="en-US" sz="2400" i="1"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گویند. </a:t>
            </a:r>
            <a:endParaRPr lang="en-US" sz="2400" dirty="0">
              <a:latin typeface="Times New Roman" panose="02020603050405020304" pitchFamily="18" charset="0"/>
              <a:cs typeface="Times New Roman" panose="02020603050405020304" pitchFamily="18" charset="0"/>
            </a:endParaRPr>
          </a:p>
          <a:p>
            <a:pPr algn="just" rtl="1">
              <a:lnSpc>
                <a:spcPct val="150000"/>
              </a:lnSpc>
            </a:pPr>
            <a:endParaRPr lang="en-US" sz="2400" dirty="0">
              <a:latin typeface="Times New Roman" panose="02020603050405020304" pitchFamily="18" charset="0"/>
              <a:cs typeface="Times New Roman" panose="02020603050405020304" pitchFamily="18" charset="0"/>
            </a:endParaRP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77</a:t>
            </a:fld>
            <a:endParaRPr lang="en-US"/>
          </a:p>
        </p:txBody>
      </p:sp>
    </p:spTree>
    <p:extLst>
      <p:ext uri="{BB962C8B-B14F-4D97-AF65-F5344CB8AC3E}">
        <p14:creationId xmlns:p14="http://schemas.microsoft.com/office/powerpoint/2010/main" val="2947206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4627" t="2897" b="-1"/>
          <a:stretch/>
        </p:blipFill>
        <p:spPr>
          <a:xfrm>
            <a:off x="72920" y="3194783"/>
            <a:ext cx="6264076" cy="3627843"/>
          </a:xfrm>
          <a:prstGeom prst="rect">
            <a:avLst/>
          </a:prstGeom>
        </p:spPr>
      </p:pic>
      <p:sp>
        <p:nvSpPr>
          <p:cNvPr id="4" name="TextBox 3"/>
          <p:cNvSpPr txBox="1"/>
          <p:nvPr/>
        </p:nvSpPr>
        <p:spPr>
          <a:xfrm>
            <a:off x="3739488" y="11295"/>
            <a:ext cx="7246960" cy="3416320"/>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هر گاه یک باریکه طوری وارد سیستم اپتیکی شود که باریکه خروجی از سیستم موازی باریکه ورودی باشد (هر چند نسبت به آن جابجایی عرضی دارد) محل تقاطع امتداد باریکه های ورودی و خروجی با محور اپتیکی را نقاط گرهی اولیه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ثانویه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گویند.  صفحاتی که از نقاط گرهی اولیه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ثانویه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می گذرند و بر محور اپتیکی عمود هستند صفحات گرهی اولیه (</a:t>
            </a:r>
            <a:r>
              <a:rPr lang="en-US" sz="2400" i="1" dirty="0">
                <a:latin typeface="Times New Roman" panose="02020603050405020304" pitchFamily="18" charset="0"/>
                <a:cs typeface="Times New Roman" panose="02020603050405020304" pitchFamily="18" charset="0"/>
              </a:rPr>
              <a:t>NP</a:t>
            </a:r>
            <a:r>
              <a:rPr lang="en-US" sz="2400" baseline="-25000" dirty="0">
                <a:latin typeface="Times New Roman" panose="02020603050405020304" pitchFamily="18" charset="0"/>
                <a:cs typeface="Times New Roman" panose="02020603050405020304" pitchFamily="18" charset="0"/>
              </a:rPr>
              <a:t>1</a:t>
            </a:r>
            <a:r>
              <a:rPr lang="fa-IR" sz="2400" dirty="0">
                <a:latin typeface="Times New Roman" panose="02020603050405020304" pitchFamily="18" charset="0"/>
                <a:cs typeface="Times New Roman" panose="02020603050405020304" pitchFamily="18" charset="0"/>
              </a:rPr>
              <a:t>) و ثانویه (</a:t>
            </a:r>
            <a:r>
              <a:rPr lang="en-US" sz="2400" i="1" dirty="0">
                <a:latin typeface="Times New Roman" panose="02020603050405020304" pitchFamily="18" charset="0"/>
                <a:cs typeface="Times New Roman" panose="02020603050405020304" pitchFamily="18" charset="0"/>
              </a:rPr>
              <a:t>NP</a:t>
            </a:r>
            <a:r>
              <a:rPr lang="en-US" sz="2400" baseline="-25000" dirty="0">
                <a:latin typeface="Times New Roman" panose="02020603050405020304" pitchFamily="18" charset="0"/>
                <a:cs typeface="Times New Roman" panose="02020603050405020304" pitchFamily="18" charset="0"/>
              </a:rPr>
              <a:t>2</a:t>
            </a:r>
            <a:r>
              <a:rPr lang="fa-IR" sz="2400" dirty="0">
                <a:latin typeface="Times New Roman" panose="02020603050405020304" pitchFamily="18" charset="0"/>
                <a:cs typeface="Times New Roman" panose="02020603050405020304" pitchFamily="18" charset="0"/>
              </a:rPr>
              <a:t>) نامیده می شوند. </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cstate="print"/>
          <a:srcRect l="21821" t="10012" r="9463"/>
          <a:stretch/>
        </p:blipFill>
        <p:spPr>
          <a:xfrm>
            <a:off x="59401" y="38637"/>
            <a:ext cx="3600000" cy="2681422"/>
          </a:xfrm>
          <a:prstGeom prst="rect">
            <a:avLst/>
          </a:prstGeom>
        </p:spPr>
      </p:pic>
      <p:sp>
        <p:nvSpPr>
          <p:cNvPr id="3" name="TextBox 2"/>
          <p:cNvSpPr txBox="1"/>
          <p:nvPr/>
        </p:nvSpPr>
        <p:spPr>
          <a:xfrm>
            <a:off x="7112396" y="4016809"/>
            <a:ext cx="4051474" cy="1754326"/>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توجه</a:t>
            </a:r>
            <a:r>
              <a:rPr lang="fa-IR" sz="2400" dirty="0">
                <a:latin typeface="Times New Roman" panose="02020603050405020304" pitchFamily="18" charset="0"/>
                <a:cs typeface="Times New Roman" panose="02020603050405020304" pitchFamily="18" charset="0"/>
              </a:rPr>
              <a:t>: فاصله کانونی نسبت به نقطه اصلی (</a:t>
            </a:r>
            <a:r>
              <a:rPr lang="en-US" sz="2400" i="1" dirty="0">
                <a:latin typeface="Times New Roman" panose="02020603050405020304" pitchFamily="18" charset="0"/>
                <a:cs typeface="Times New Roman" panose="02020603050405020304" pitchFamily="18" charset="0"/>
              </a:rPr>
              <a:t>H</a:t>
            </a:r>
            <a:r>
              <a:rPr lang="fa-IR" sz="2400" dirty="0">
                <a:latin typeface="Times New Roman" panose="02020603050405020304" pitchFamily="18" charset="0"/>
                <a:cs typeface="Times New Roman" panose="02020603050405020304" pitchFamily="18" charset="0"/>
              </a:rPr>
              <a:t>) سنجیده می شود و نه نسبت به راس سیستم (</a:t>
            </a:r>
            <a:r>
              <a:rPr lang="en-US" sz="2400" i="1" dirty="0">
                <a:latin typeface="Times New Roman" panose="02020603050405020304" pitchFamily="18" charset="0"/>
                <a:cs typeface="Times New Roman" panose="02020603050405020304" pitchFamily="18" charset="0"/>
              </a:rPr>
              <a:t>V</a:t>
            </a:r>
            <a:r>
              <a:rPr lang="fa-I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B609-6235-4DF7-8376-3B4225D7EDEF}" type="slidenum">
              <a:rPr lang="en-US" smtClean="0"/>
              <a:pPr/>
              <a:t>78</a:t>
            </a:fld>
            <a:endParaRPr lang="en-US"/>
          </a:p>
        </p:txBody>
      </p:sp>
    </p:spTree>
    <p:extLst>
      <p:ext uri="{BB962C8B-B14F-4D97-AF65-F5344CB8AC3E}">
        <p14:creationId xmlns:p14="http://schemas.microsoft.com/office/powerpoint/2010/main" val="41230660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8866" t="5666" r="6072" b="4171"/>
          <a:stretch/>
        </p:blipFill>
        <p:spPr>
          <a:xfrm>
            <a:off x="376517" y="65040"/>
            <a:ext cx="11592000" cy="6612147"/>
          </a:xfrm>
          <a:prstGeom prst="rect">
            <a:avLst/>
          </a:prstGeom>
        </p:spPr>
      </p:pic>
      <p:sp>
        <p:nvSpPr>
          <p:cNvPr id="3" name="Slide Number Placeholder 2"/>
          <p:cNvSpPr>
            <a:spLocks noGrp="1"/>
          </p:cNvSpPr>
          <p:nvPr>
            <p:ph type="sldNum" sz="quarter" idx="12"/>
          </p:nvPr>
        </p:nvSpPr>
        <p:spPr/>
        <p:txBody>
          <a:bodyPr/>
          <a:lstStyle/>
          <a:p>
            <a:fld id="{8AC7B609-6235-4DF7-8376-3B4225D7EDEF}" type="slidenum">
              <a:rPr lang="en-US" smtClean="0"/>
              <a:pPr/>
              <a:t>79</a:t>
            </a:fld>
            <a:endParaRPr lang="en-US"/>
          </a:p>
        </p:txBody>
      </p:sp>
    </p:spTree>
    <p:extLst>
      <p:ext uri="{BB962C8B-B14F-4D97-AF65-F5344CB8AC3E}">
        <p14:creationId xmlns:p14="http://schemas.microsoft.com/office/powerpoint/2010/main" val="420017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535" y="132832"/>
            <a:ext cx="5283200" cy="2862322"/>
          </a:xfrm>
          <a:prstGeom prst="rect">
            <a:avLst/>
          </a:prstGeom>
        </p:spPr>
        <p:txBody>
          <a:bodyPr wrap="square">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اگر در حین انتشار نور بین دو نقطه، محیط انتشار نور</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تغییر کند طوری که سرعت انتشار نور کمتر یا بیشتر شود آنگاه مسیر نور در مرز مشترک دو محیط طوری شکسته می شود که زمان سپری شده برای کل سفر حداقل باشد. </a:t>
            </a:r>
          </a:p>
        </p:txBody>
      </p:sp>
      <p:sp>
        <p:nvSpPr>
          <p:cNvPr id="9" name="Rectangle 5"/>
          <p:cNvSpPr>
            <a:spLocks noChangeArrowheads="1"/>
          </p:cNvSpPr>
          <p:nvPr/>
        </p:nvSpPr>
        <p:spPr bwMode="auto">
          <a:xfrm>
            <a:off x="5638666" y="165100"/>
            <a:ext cx="63605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Fermat’s principle</a:t>
            </a:r>
            <a:r>
              <a:rPr kumimoji="0" lang="fa-IR"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اثبات قانون دوم شکست با  </a:t>
            </a:r>
            <a:endParaRPr kumimoji="0" lang="en-US" altLang="en-US" sz="28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FF0000"/>
              </a:solidFill>
              <a:effectLst/>
              <a:latin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4" y="3022074"/>
            <a:ext cx="4752131" cy="3816000"/>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781871093"/>
              </p:ext>
            </p:extLst>
          </p:nvPr>
        </p:nvGraphicFramePr>
        <p:xfrm>
          <a:off x="5994400" y="1041400"/>
          <a:ext cx="5626100" cy="3886200"/>
        </p:xfrm>
        <a:graphic>
          <a:graphicData uri="http://schemas.openxmlformats.org/presentationml/2006/ole">
            <mc:AlternateContent xmlns:mc="http://schemas.openxmlformats.org/markup-compatibility/2006">
              <mc:Choice xmlns:v="urn:schemas-microsoft-com:vml" Requires="v">
                <p:oleObj spid="_x0000_s6149" name="Equation" r:id="rId4" imgW="5626080" imgH="3886200" progId="Equation.DSMT4">
                  <p:embed/>
                </p:oleObj>
              </mc:Choice>
              <mc:Fallback>
                <p:oleObj name="Equation" r:id="rId4" imgW="5626080" imgH="3886200" progId="Equation.DSMT4">
                  <p:embed/>
                  <p:pic>
                    <p:nvPicPr>
                      <p:cNvPr id="14"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1041400"/>
                        <a:ext cx="5626100" cy="388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18"/>
          <p:cNvGrpSpPr/>
          <p:nvPr/>
        </p:nvGrpSpPr>
        <p:grpSpPr>
          <a:xfrm>
            <a:off x="5092700" y="5194334"/>
            <a:ext cx="6961987" cy="1409666"/>
            <a:chOff x="5252354" y="5150792"/>
            <a:chExt cx="6961987" cy="1409666"/>
          </a:xfrm>
        </p:grpSpPr>
        <p:grpSp>
          <p:nvGrpSpPr>
            <p:cNvPr id="17" name="Group 16"/>
            <p:cNvGrpSpPr/>
            <p:nvPr/>
          </p:nvGrpSpPr>
          <p:grpSpPr>
            <a:xfrm>
              <a:off x="5252354" y="5746071"/>
              <a:ext cx="6548438" cy="814387"/>
              <a:chOff x="4816928" y="5746071"/>
              <a:chExt cx="6548438" cy="814387"/>
            </a:xfrm>
          </p:grpSpPr>
          <p:graphicFrame>
            <p:nvGraphicFramePr>
              <p:cNvPr id="15" name="Object 14"/>
              <p:cNvGraphicFramePr>
                <a:graphicFrameLocks noChangeAspect="1"/>
              </p:cNvGraphicFramePr>
              <p:nvPr>
                <p:extLst>
                  <p:ext uri="{D42A27DB-BD31-4B8C-83A1-F6EECF244321}">
                    <p14:modId xmlns:p14="http://schemas.microsoft.com/office/powerpoint/2010/main" val="3619551300"/>
                  </p:ext>
                </p:extLst>
              </p:nvPr>
            </p:nvGraphicFramePr>
            <p:xfrm>
              <a:off x="4816928" y="5760358"/>
              <a:ext cx="4394200" cy="800100"/>
            </p:xfrm>
            <a:graphic>
              <a:graphicData uri="http://schemas.openxmlformats.org/presentationml/2006/ole">
                <mc:AlternateContent xmlns:mc="http://schemas.openxmlformats.org/markup-compatibility/2006">
                  <mc:Choice xmlns:v="urn:schemas-microsoft-com:vml" Requires="v">
                    <p:oleObj spid="_x0000_s6150" name="Equation" r:id="rId6" imgW="4394160" imgH="799920" progId="Equation.DSMT4">
                      <p:embed/>
                    </p:oleObj>
                  </mc:Choice>
                  <mc:Fallback>
                    <p:oleObj name="Equation" r:id="rId6" imgW="4394160" imgH="799920" progId="Equation.DSMT4">
                      <p:embed/>
                      <p:pic>
                        <p:nvPicPr>
                          <p:cNvPr id="15"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6928" y="5760358"/>
                            <a:ext cx="43942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78552142"/>
                  </p:ext>
                </p:extLst>
              </p:nvPr>
            </p:nvGraphicFramePr>
            <p:xfrm>
              <a:off x="9803266" y="5746071"/>
              <a:ext cx="1562100" cy="800100"/>
            </p:xfrm>
            <a:graphic>
              <a:graphicData uri="http://schemas.openxmlformats.org/presentationml/2006/ole">
                <mc:AlternateContent xmlns:mc="http://schemas.openxmlformats.org/markup-compatibility/2006">
                  <mc:Choice xmlns:v="urn:schemas-microsoft-com:vml" Requires="v">
                    <p:oleObj spid="_x0000_s6151" name="Equation" r:id="rId8" imgW="1562040" imgH="799920" progId="Equation.DSMT4">
                      <p:embed/>
                    </p:oleObj>
                  </mc:Choice>
                  <mc:Fallback>
                    <p:oleObj name="Equation" r:id="rId8" imgW="1562040" imgH="799920" progId="Equation.DSMT4">
                      <p:embed/>
                      <p:pic>
                        <p:nvPicPr>
                          <p:cNvPr id="16"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3266" y="5746071"/>
                            <a:ext cx="15621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Rectangle 17"/>
            <p:cNvSpPr/>
            <p:nvPr/>
          </p:nvSpPr>
          <p:spPr>
            <a:xfrm>
              <a:off x="9758219" y="5150792"/>
              <a:ext cx="2456122" cy="461665"/>
            </a:xfrm>
            <a:prstGeom prst="rect">
              <a:avLst/>
            </a:prstGeom>
          </p:spPr>
          <p:txBody>
            <a:bodyPr wrap="none">
              <a:spAutoFit/>
            </a:bodyPr>
            <a:lstStyle/>
            <a:p>
              <a:r>
                <a:rPr lang="fa-IR" sz="2400" b="1" dirty="0">
                  <a:solidFill>
                    <a:srgbClr val="7030A0"/>
                  </a:solidFill>
                  <a:latin typeface="Times New Roman" panose="02020603050405020304" pitchFamily="18" charset="0"/>
                  <a:cs typeface="Times New Roman" panose="02020603050405020304" pitchFamily="18" charset="0"/>
                </a:rPr>
                <a:t>(قانون اسنل - دکارت) </a:t>
              </a:r>
              <a:endParaRPr lang="en-US" sz="2400" b="1" dirty="0">
                <a:solidFill>
                  <a:srgbClr val="7030A0"/>
                </a:solidFill>
              </a:endParaRPr>
            </a:p>
          </p:txBody>
        </p:sp>
      </p:grpSp>
      <p:sp>
        <p:nvSpPr>
          <p:cNvPr id="11" name="Slide Number Placeholder 10"/>
          <p:cNvSpPr>
            <a:spLocks noGrp="1"/>
          </p:cNvSpPr>
          <p:nvPr>
            <p:ph type="sldNum" sz="quarter" idx="12"/>
          </p:nvPr>
        </p:nvSpPr>
        <p:spPr/>
        <p:txBody>
          <a:bodyPr/>
          <a:lstStyle/>
          <a:p>
            <a:fld id="{8AC7B609-6235-4DF7-8376-3B4225D7EDEF}" type="slidenum">
              <a:rPr lang="en-US" smtClean="0"/>
              <a:pPr/>
              <a:t>8</a:t>
            </a:fld>
            <a:endParaRPr lang="en-US"/>
          </a:p>
        </p:txBody>
      </p:sp>
    </p:spTree>
    <p:extLst>
      <p:ext uri="{BB962C8B-B14F-4D97-AF65-F5344CB8AC3E}">
        <p14:creationId xmlns:p14="http://schemas.microsoft.com/office/powerpoint/2010/main" val="33549691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7492" t="5638"/>
          <a:stretch/>
        </p:blipFill>
        <p:spPr>
          <a:xfrm>
            <a:off x="297724" y="457198"/>
            <a:ext cx="5755343" cy="4114801"/>
          </a:xfrm>
          <a:prstGeom prst="rect">
            <a:avLst/>
          </a:prstGeom>
        </p:spPr>
      </p:pic>
      <p:pic>
        <p:nvPicPr>
          <p:cNvPr id="4" name="Picture 3"/>
          <p:cNvPicPr>
            <a:picLocks noChangeAspect="1"/>
          </p:cNvPicPr>
          <p:nvPr/>
        </p:nvPicPr>
        <p:blipFill rotWithShape="1">
          <a:blip r:embed="rId4" cstate="print">
            <a:lum contrast="20000"/>
          </a:blip>
          <a:srcRect l="37972" b="46414"/>
          <a:stretch/>
        </p:blipFill>
        <p:spPr>
          <a:xfrm>
            <a:off x="6790765" y="403409"/>
            <a:ext cx="5112000" cy="1951680"/>
          </a:xfrm>
          <a:prstGeom prst="rect">
            <a:avLst/>
          </a:prstGeom>
        </p:spPr>
      </p:pic>
      <p:sp>
        <p:nvSpPr>
          <p:cNvPr id="5" name="Rectangle 4"/>
          <p:cNvSpPr/>
          <p:nvPr/>
        </p:nvSpPr>
        <p:spPr>
          <a:xfrm>
            <a:off x="1566947" y="5645262"/>
            <a:ext cx="6351493"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where the negative sign indicates that F</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is located a distance </a:t>
            </a:r>
            <a:r>
              <a:rPr lang="en-US" sz="2400" i="1" dirty="0">
                <a:latin typeface="Times New Roman" panose="02020603050405020304" pitchFamily="18" charset="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 to the left of the input plane.</a:t>
            </a:r>
          </a:p>
        </p:txBody>
      </p:sp>
      <p:grpSp>
        <p:nvGrpSpPr>
          <p:cNvPr id="3" name="Group 8"/>
          <p:cNvGrpSpPr/>
          <p:nvPr/>
        </p:nvGrpSpPr>
        <p:grpSpPr>
          <a:xfrm>
            <a:off x="6156252" y="3200400"/>
            <a:ext cx="5104014" cy="1278492"/>
            <a:chOff x="5882506" y="3093710"/>
            <a:chExt cx="4619646" cy="1285160"/>
          </a:xfrm>
        </p:grpSpPr>
        <p:pic>
          <p:nvPicPr>
            <p:cNvPr id="7" name="Picture 6"/>
            <p:cNvPicPr>
              <a:picLocks noChangeAspect="1"/>
            </p:cNvPicPr>
            <p:nvPr/>
          </p:nvPicPr>
          <p:blipFill rotWithShape="1">
            <a:blip r:embed="rId4" cstate="print"/>
            <a:srcRect t="52931" r="68229" b="24597"/>
            <a:stretch/>
          </p:blipFill>
          <p:spPr>
            <a:xfrm>
              <a:off x="5882506" y="3093710"/>
              <a:ext cx="2320200" cy="725255"/>
            </a:xfrm>
            <a:prstGeom prst="rect">
              <a:avLst/>
            </a:prstGeom>
          </p:spPr>
        </p:pic>
        <p:pic>
          <p:nvPicPr>
            <p:cNvPr id="8" name="Picture 7"/>
            <p:cNvPicPr>
              <a:picLocks noChangeAspect="1"/>
            </p:cNvPicPr>
            <p:nvPr/>
          </p:nvPicPr>
          <p:blipFill rotWithShape="1">
            <a:blip r:embed="rId4" cstate="print"/>
            <a:srcRect l="59023" t="74584" r="20141"/>
            <a:stretch/>
          </p:blipFill>
          <p:spPr>
            <a:xfrm>
              <a:off x="8980517" y="3558600"/>
              <a:ext cx="1521635" cy="820270"/>
            </a:xfrm>
            <a:prstGeom prst="rect">
              <a:avLst/>
            </a:prstGeom>
          </p:spPr>
        </p:pic>
      </p:grpSp>
      <p:sp>
        <p:nvSpPr>
          <p:cNvPr id="9" name="Slide Number Placeholder 8"/>
          <p:cNvSpPr>
            <a:spLocks noGrp="1"/>
          </p:cNvSpPr>
          <p:nvPr>
            <p:ph type="sldNum" sz="quarter" idx="12"/>
          </p:nvPr>
        </p:nvSpPr>
        <p:spPr/>
        <p:txBody>
          <a:bodyPr/>
          <a:lstStyle/>
          <a:p>
            <a:fld id="{8AC7B609-6235-4DF7-8376-3B4225D7EDEF}" type="slidenum">
              <a:rPr lang="en-US" smtClean="0"/>
              <a:pPr/>
              <a:t>80</a:t>
            </a:fld>
            <a:endParaRPr lang="en-US"/>
          </a:p>
        </p:txBody>
      </p:sp>
      <p:graphicFrame>
        <p:nvGraphicFramePr>
          <p:cNvPr id="10" name="Object 9"/>
          <p:cNvGraphicFramePr>
            <a:graphicFrameLocks noChangeAspect="1"/>
          </p:cNvGraphicFramePr>
          <p:nvPr/>
        </p:nvGraphicFramePr>
        <p:xfrm>
          <a:off x="10247718" y="2409715"/>
          <a:ext cx="1143000" cy="800100"/>
        </p:xfrm>
        <a:graphic>
          <a:graphicData uri="http://schemas.openxmlformats.org/presentationml/2006/ole">
            <mc:AlternateContent xmlns:mc="http://schemas.openxmlformats.org/markup-compatibility/2006">
              <mc:Choice xmlns:v="urn:schemas-microsoft-com:vml" Requires="v">
                <p:oleObj spid="_x0000_s62468" name="Equation" r:id="rId5" imgW="1143000" imgH="800100" progId="Equation.DSMT4">
                  <p:embed/>
                </p:oleObj>
              </mc:Choice>
              <mc:Fallback>
                <p:oleObj name="Equation" r:id="rId5" imgW="1143000" imgH="800100" progId="Equation.DSMT4">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7718" y="2409715"/>
                        <a:ext cx="11430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8834" name="Object 2"/>
          <p:cNvGraphicFramePr>
            <a:graphicFrameLocks noChangeAspect="1"/>
          </p:cNvGraphicFramePr>
          <p:nvPr/>
        </p:nvGraphicFramePr>
        <p:xfrm>
          <a:off x="10044630" y="4750280"/>
          <a:ext cx="1054100" cy="800100"/>
        </p:xfrm>
        <a:graphic>
          <a:graphicData uri="http://schemas.openxmlformats.org/presentationml/2006/ole">
            <mc:AlternateContent xmlns:mc="http://schemas.openxmlformats.org/markup-compatibility/2006">
              <mc:Choice xmlns:v="urn:schemas-microsoft-com:vml" Requires="v">
                <p:oleObj spid="_x0000_s62469" name="Equation" r:id="rId7" imgW="1054100" imgH="800100" progId="Equation.DSMT4">
                  <p:embed/>
                </p:oleObj>
              </mc:Choice>
              <mc:Fallback>
                <p:oleObj name="Equation" r:id="rId7" imgW="1054100" imgH="800100" progId="Equation.DSMT4">
                  <p:embed/>
                  <p:pic>
                    <p:nvPicPr>
                      <p:cNvPr id="888834"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4630" y="4750280"/>
                        <a:ext cx="10541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4333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771776" y="5553331"/>
            <a:ext cx="5010150" cy="943166"/>
          </a:xfrm>
          <a:prstGeom prst="rect">
            <a:avLst/>
          </a:prstGeom>
        </p:spPr>
      </p:pic>
      <p:sp>
        <p:nvSpPr>
          <p:cNvPr id="3" name="Rectangle 2"/>
          <p:cNvSpPr/>
          <p:nvPr/>
        </p:nvSpPr>
        <p:spPr>
          <a:xfrm>
            <a:off x="829235" y="4087470"/>
            <a:ext cx="7844117"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the positive distance </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can be  expressed in terms of </a:t>
            </a:r>
            <a:r>
              <a:rPr lang="en-US" sz="2400" i="1" dirty="0">
                <a:latin typeface="Times New Roman" panose="02020603050405020304" pitchFamily="18" charset="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cstate="print"/>
          <a:stretch>
            <a:fillRect/>
          </a:stretch>
        </p:blipFill>
        <p:spPr>
          <a:xfrm>
            <a:off x="2171700" y="362202"/>
            <a:ext cx="7944424" cy="3367814"/>
          </a:xfrm>
          <a:prstGeom prst="rect">
            <a:avLst/>
          </a:prstGeom>
        </p:spPr>
      </p:pic>
      <p:sp>
        <p:nvSpPr>
          <p:cNvPr id="5" name="Slide Number Placeholder 4"/>
          <p:cNvSpPr>
            <a:spLocks noGrp="1"/>
          </p:cNvSpPr>
          <p:nvPr>
            <p:ph type="sldNum" sz="quarter" idx="12"/>
          </p:nvPr>
        </p:nvSpPr>
        <p:spPr/>
        <p:txBody>
          <a:bodyPr/>
          <a:lstStyle/>
          <a:p>
            <a:fld id="{8AC7B609-6235-4DF7-8376-3B4225D7EDEF}" type="slidenum">
              <a:rPr lang="en-US" smtClean="0"/>
              <a:pPr/>
              <a:t>81</a:t>
            </a:fld>
            <a:endParaRPr lang="en-US"/>
          </a:p>
        </p:txBody>
      </p:sp>
      <p:graphicFrame>
        <p:nvGraphicFramePr>
          <p:cNvPr id="6" name="Object 5">
            <a:extLst>
              <a:ext uri="{FF2B5EF4-FFF2-40B4-BE49-F238E27FC236}">
                <a16:creationId xmlns:a16="http://schemas.microsoft.com/office/drawing/2014/main" id="{2C0B198F-F35A-4D2D-A97C-E9A3C03EF9F2}"/>
              </a:ext>
            </a:extLst>
          </p:cNvPr>
          <p:cNvGraphicFramePr>
            <a:graphicFrameLocks noChangeAspect="1"/>
          </p:cNvGraphicFramePr>
          <p:nvPr>
            <p:extLst>
              <p:ext uri="{D42A27DB-BD31-4B8C-83A1-F6EECF244321}">
                <p14:modId xmlns:p14="http://schemas.microsoft.com/office/powerpoint/2010/main" val="2607806188"/>
              </p:ext>
            </p:extLst>
          </p:nvPr>
        </p:nvGraphicFramePr>
        <p:xfrm>
          <a:off x="2755900" y="4871142"/>
          <a:ext cx="3340100" cy="431800"/>
        </p:xfrm>
        <a:graphic>
          <a:graphicData uri="http://schemas.openxmlformats.org/presentationml/2006/ole">
            <mc:AlternateContent xmlns:mc="http://schemas.openxmlformats.org/markup-compatibility/2006">
              <mc:Choice xmlns:v="urn:schemas-microsoft-com:vml" Requires="v">
                <p:oleObj spid="_x0000_s63491" name="Equation" r:id="rId5" imgW="3340080" imgH="431640" progId="Equation.DSMT4">
                  <p:embed/>
                </p:oleObj>
              </mc:Choice>
              <mc:Fallback>
                <p:oleObj name="Equation" r:id="rId5" imgW="3340080" imgH="431640" progId="Equation.DSMT4">
                  <p:embed/>
                  <p:pic>
                    <p:nvPicPr>
                      <p:cNvPr id="0" name=""/>
                      <p:cNvPicPr/>
                      <p:nvPr/>
                    </p:nvPicPr>
                    <p:blipFill>
                      <a:blip r:embed="rId6"/>
                      <a:stretch>
                        <a:fillRect/>
                      </a:stretch>
                    </p:blipFill>
                    <p:spPr>
                      <a:xfrm>
                        <a:off x="2755900" y="4871142"/>
                        <a:ext cx="3340100" cy="431800"/>
                      </a:xfrm>
                      <a:prstGeom prst="rect">
                        <a:avLst/>
                      </a:prstGeom>
                    </p:spPr>
                  </p:pic>
                </p:oleObj>
              </mc:Fallback>
            </mc:AlternateContent>
          </a:graphicData>
        </a:graphic>
      </p:graphicFrame>
    </p:spTree>
    <p:extLst>
      <p:ext uri="{BB962C8B-B14F-4D97-AF65-F5344CB8AC3E}">
        <p14:creationId xmlns:p14="http://schemas.microsoft.com/office/powerpoint/2010/main" val="2653168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l="2760" t="2138"/>
          <a:stretch/>
        </p:blipFill>
        <p:spPr>
          <a:xfrm>
            <a:off x="376516" y="470647"/>
            <a:ext cx="5400000" cy="4480601"/>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738506836"/>
              </p:ext>
            </p:extLst>
          </p:nvPr>
        </p:nvGraphicFramePr>
        <p:xfrm>
          <a:off x="5994400" y="241300"/>
          <a:ext cx="5295900" cy="889000"/>
        </p:xfrm>
        <a:graphic>
          <a:graphicData uri="http://schemas.openxmlformats.org/presentationml/2006/ole">
            <mc:AlternateContent xmlns:mc="http://schemas.openxmlformats.org/markup-compatibility/2006">
              <mc:Choice xmlns:v="urn:schemas-microsoft-com:vml" Requires="v">
                <p:oleObj spid="_x0000_s64521" name="Equation" r:id="rId4" imgW="5295900" imgH="889000" progId="Equation.DSMT4">
                  <p:embed/>
                </p:oleObj>
              </mc:Choice>
              <mc:Fallback>
                <p:oleObj name="Equation" r:id="rId4" imgW="5295900" imgH="889000" progId="Equation.DSMT4">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241300"/>
                        <a:ext cx="52959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552017429"/>
              </p:ext>
            </p:extLst>
          </p:nvPr>
        </p:nvGraphicFramePr>
        <p:xfrm>
          <a:off x="7493000" y="1625600"/>
          <a:ext cx="3314700" cy="965200"/>
        </p:xfrm>
        <a:graphic>
          <a:graphicData uri="http://schemas.openxmlformats.org/presentationml/2006/ole">
            <mc:AlternateContent xmlns:mc="http://schemas.openxmlformats.org/markup-compatibility/2006">
              <mc:Choice xmlns:v="urn:schemas-microsoft-com:vml" Requires="v">
                <p:oleObj spid="_x0000_s64522" name="Equation" r:id="rId6" imgW="3314520" imgH="965160" progId="Equation.DSMT4">
                  <p:embed/>
                </p:oleObj>
              </mc:Choice>
              <mc:Fallback>
                <p:oleObj name="Equation" r:id="rId6" imgW="3314520" imgH="965160" progId="Equation.DSMT4">
                  <p:embed/>
                  <p:pic>
                    <p:nvPicPr>
                      <p:cNvPr id="9" name="Object 8"/>
                      <p:cNvPicPr>
                        <a:picLocks noChangeAspect="1" noChangeArrowheads="1"/>
                      </p:cNvPicPr>
                      <p:nvPr/>
                    </p:nvPicPr>
                    <p:blipFill>
                      <a:blip r:embed="rId7"/>
                      <a:srcRect/>
                      <a:stretch>
                        <a:fillRect/>
                      </a:stretch>
                    </p:blipFill>
                    <p:spPr bwMode="auto">
                      <a:xfrm>
                        <a:off x="7493000" y="1625600"/>
                        <a:ext cx="3314700"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76047610"/>
              </p:ext>
            </p:extLst>
          </p:nvPr>
        </p:nvGraphicFramePr>
        <p:xfrm>
          <a:off x="7519988" y="2844800"/>
          <a:ext cx="3365500" cy="876300"/>
        </p:xfrm>
        <a:graphic>
          <a:graphicData uri="http://schemas.openxmlformats.org/presentationml/2006/ole">
            <mc:AlternateContent xmlns:mc="http://schemas.openxmlformats.org/markup-compatibility/2006">
              <mc:Choice xmlns:v="urn:schemas-microsoft-com:vml" Requires="v">
                <p:oleObj spid="_x0000_s64523" name="Equation" r:id="rId8" imgW="3365280" imgH="876240" progId="Equation.DSMT4">
                  <p:embed/>
                </p:oleObj>
              </mc:Choice>
              <mc:Fallback>
                <p:oleObj name="Equation" r:id="rId8" imgW="3365280" imgH="876240" progId="Equation.DSMT4">
                  <p:embed/>
                  <p:pic>
                    <p:nvPicPr>
                      <p:cNvPr id="11" name="Object 10"/>
                      <p:cNvPicPr>
                        <a:picLocks noChangeAspect="1" noChangeArrowheads="1"/>
                      </p:cNvPicPr>
                      <p:nvPr/>
                    </p:nvPicPr>
                    <p:blipFill>
                      <a:blip r:embed="rId9"/>
                      <a:srcRect/>
                      <a:stretch>
                        <a:fillRect/>
                      </a:stretch>
                    </p:blipFill>
                    <p:spPr bwMode="auto">
                      <a:xfrm>
                        <a:off x="7519988" y="2844800"/>
                        <a:ext cx="33655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33666231"/>
              </p:ext>
            </p:extLst>
          </p:nvPr>
        </p:nvGraphicFramePr>
        <p:xfrm>
          <a:off x="7861447" y="4057650"/>
          <a:ext cx="2374900" cy="736600"/>
        </p:xfrm>
        <a:graphic>
          <a:graphicData uri="http://schemas.openxmlformats.org/presentationml/2006/ole">
            <mc:AlternateContent xmlns:mc="http://schemas.openxmlformats.org/markup-compatibility/2006">
              <mc:Choice xmlns:v="urn:schemas-microsoft-com:vml" Requires="v">
                <p:oleObj spid="_x0000_s64524" name="Equation" r:id="rId10" imgW="2374560" imgH="736560" progId="Equation.DSMT4">
                  <p:embed/>
                </p:oleObj>
              </mc:Choice>
              <mc:Fallback>
                <p:oleObj name="Equation" r:id="rId10" imgW="2374560" imgH="736560" progId="Equation.DSMT4">
                  <p:embed/>
                  <p:pic>
                    <p:nvPicPr>
                      <p:cNvPr id="12" name="Object 11"/>
                      <p:cNvPicPr>
                        <a:picLocks noChangeAspect="1" noChangeArrowheads="1"/>
                      </p:cNvPicPr>
                      <p:nvPr/>
                    </p:nvPicPr>
                    <p:blipFill>
                      <a:blip r:embed="rId11"/>
                      <a:srcRect/>
                      <a:stretch>
                        <a:fillRect/>
                      </a:stretch>
                    </p:blipFill>
                    <p:spPr bwMode="auto">
                      <a:xfrm>
                        <a:off x="7861447" y="4057650"/>
                        <a:ext cx="23749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9402677"/>
              </p:ext>
            </p:extLst>
          </p:nvPr>
        </p:nvGraphicFramePr>
        <p:xfrm>
          <a:off x="7335391" y="5863266"/>
          <a:ext cx="3454400" cy="736600"/>
        </p:xfrm>
        <a:graphic>
          <a:graphicData uri="http://schemas.openxmlformats.org/presentationml/2006/ole">
            <mc:AlternateContent xmlns:mc="http://schemas.openxmlformats.org/markup-compatibility/2006">
              <mc:Choice xmlns:v="urn:schemas-microsoft-com:vml" Requires="v">
                <p:oleObj spid="_x0000_s64525" name="Equation" r:id="rId12" imgW="3454400" imgH="736600" progId="Equation.DSMT4">
                  <p:embed/>
                </p:oleObj>
              </mc:Choice>
              <mc:Fallback>
                <p:oleObj name="Equation" r:id="rId12" imgW="3454400" imgH="736600" progId="Equation.DSMT4">
                  <p:embed/>
                  <p:pic>
                    <p:nvPicPr>
                      <p:cNvPr id="8"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5391" y="5863266"/>
                        <a:ext cx="34544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Slide Number Placeholder 9"/>
          <p:cNvSpPr>
            <a:spLocks noGrp="1"/>
          </p:cNvSpPr>
          <p:nvPr>
            <p:ph type="sldNum" sz="quarter" idx="12"/>
          </p:nvPr>
        </p:nvSpPr>
        <p:spPr>
          <a:xfrm>
            <a:off x="11517816" y="6441440"/>
            <a:ext cx="452967" cy="274320"/>
          </a:xfrm>
        </p:spPr>
        <p:txBody>
          <a:bodyPr/>
          <a:lstStyle/>
          <a:p>
            <a:fld id="{8AC7B609-6235-4DF7-8376-3B4225D7EDEF}" type="slidenum">
              <a:rPr lang="en-US" smtClean="0"/>
              <a:pPr/>
              <a:t>82</a:t>
            </a:fld>
            <a:endParaRPr lang="en-US" dirty="0"/>
          </a:p>
        </p:txBody>
      </p:sp>
      <p:graphicFrame>
        <p:nvGraphicFramePr>
          <p:cNvPr id="645128" name="Object 8"/>
          <p:cNvGraphicFramePr>
            <a:graphicFrameLocks noChangeAspect="1"/>
          </p:cNvGraphicFramePr>
          <p:nvPr/>
        </p:nvGraphicFramePr>
        <p:xfrm>
          <a:off x="1749425" y="5232400"/>
          <a:ext cx="4394200" cy="1346200"/>
        </p:xfrm>
        <a:graphic>
          <a:graphicData uri="http://schemas.openxmlformats.org/presentationml/2006/ole">
            <mc:AlternateContent xmlns:mc="http://schemas.openxmlformats.org/markup-compatibility/2006">
              <mc:Choice xmlns:v="urn:schemas-microsoft-com:vml" Requires="v">
                <p:oleObj spid="_x0000_s64526" name="Equation" r:id="rId14" imgW="4394200" imgH="1346200" progId="Equation.DSMT4">
                  <p:embed/>
                </p:oleObj>
              </mc:Choice>
              <mc:Fallback>
                <p:oleObj name="Equation" r:id="rId14" imgW="4394200" imgH="1346200" progId="Equation.DSMT4">
                  <p:embed/>
                  <p:pic>
                    <p:nvPicPr>
                      <p:cNvPr id="645128"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49425" y="5232400"/>
                        <a:ext cx="4394200"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1">
            <a:extLst>
              <a:ext uri="{FF2B5EF4-FFF2-40B4-BE49-F238E27FC236}">
                <a16:creationId xmlns:a16="http://schemas.microsoft.com/office/drawing/2014/main" id="{B8B9BDDB-AAA6-414D-BF89-F7A139D291E1}"/>
              </a:ext>
            </a:extLst>
          </p:cNvPr>
          <p:cNvGraphicFramePr>
            <a:graphicFrameLocks noChangeAspect="1"/>
          </p:cNvGraphicFramePr>
          <p:nvPr>
            <p:extLst>
              <p:ext uri="{D42A27DB-BD31-4B8C-83A1-F6EECF244321}">
                <p14:modId xmlns:p14="http://schemas.microsoft.com/office/powerpoint/2010/main" val="445638446"/>
              </p:ext>
            </p:extLst>
          </p:nvPr>
        </p:nvGraphicFramePr>
        <p:xfrm>
          <a:off x="7259600" y="5219700"/>
          <a:ext cx="3162300" cy="431800"/>
        </p:xfrm>
        <a:graphic>
          <a:graphicData uri="http://schemas.openxmlformats.org/presentationml/2006/ole">
            <mc:AlternateContent xmlns:mc="http://schemas.openxmlformats.org/markup-compatibility/2006">
              <mc:Choice xmlns:v="urn:schemas-microsoft-com:vml" Requires="v">
                <p:oleObj spid="_x0000_s64527" name="Equation" r:id="rId16" imgW="3162240" imgH="431640" progId="Equation.DSMT4">
                  <p:embed/>
                </p:oleObj>
              </mc:Choice>
              <mc:Fallback>
                <p:oleObj name="Equation" r:id="rId16" imgW="3162240" imgH="431640" progId="Equation.DSMT4">
                  <p:embed/>
                  <p:pic>
                    <p:nvPicPr>
                      <p:cNvPr id="0" name=""/>
                      <p:cNvPicPr/>
                      <p:nvPr/>
                    </p:nvPicPr>
                    <p:blipFill>
                      <a:blip r:embed="rId17"/>
                      <a:stretch>
                        <a:fillRect/>
                      </a:stretch>
                    </p:blipFill>
                    <p:spPr>
                      <a:xfrm>
                        <a:off x="7259600" y="5219700"/>
                        <a:ext cx="3162300" cy="431800"/>
                      </a:xfrm>
                      <a:prstGeom prst="rect">
                        <a:avLst/>
                      </a:prstGeom>
                    </p:spPr>
                  </p:pic>
                </p:oleObj>
              </mc:Fallback>
            </mc:AlternateContent>
          </a:graphicData>
        </a:graphic>
      </p:graphicFrame>
    </p:spTree>
    <p:extLst>
      <p:ext uri="{BB962C8B-B14F-4D97-AF65-F5344CB8AC3E}">
        <p14:creationId xmlns:p14="http://schemas.microsoft.com/office/powerpoint/2010/main" val="26410940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4090" t="10907"/>
          <a:stretch/>
        </p:blipFill>
        <p:spPr>
          <a:xfrm>
            <a:off x="179495" y="206389"/>
            <a:ext cx="4934758" cy="3952842"/>
          </a:xfrm>
          <a:prstGeom prst="rect">
            <a:avLst/>
          </a:prstGeom>
        </p:spPr>
      </p:pic>
      <p:pic>
        <p:nvPicPr>
          <p:cNvPr id="3" name="Picture 2"/>
          <p:cNvPicPr>
            <a:picLocks noChangeAspect="1"/>
          </p:cNvPicPr>
          <p:nvPr/>
        </p:nvPicPr>
        <p:blipFill>
          <a:blip r:embed="rId4" cstate="print"/>
          <a:stretch>
            <a:fillRect/>
          </a:stretch>
        </p:blipFill>
        <p:spPr>
          <a:xfrm>
            <a:off x="7172324" y="1431168"/>
            <a:ext cx="4762499" cy="923849"/>
          </a:xfrm>
          <a:prstGeom prst="rect">
            <a:avLst/>
          </a:prstGeom>
        </p:spPr>
      </p:pic>
      <p:pic>
        <p:nvPicPr>
          <p:cNvPr id="5" name="Picture 4"/>
          <p:cNvPicPr>
            <a:picLocks noChangeAspect="1"/>
          </p:cNvPicPr>
          <p:nvPr/>
        </p:nvPicPr>
        <p:blipFill>
          <a:blip r:embed="rId5" cstate="print"/>
          <a:stretch>
            <a:fillRect/>
          </a:stretch>
        </p:blipFill>
        <p:spPr>
          <a:xfrm>
            <a:off x="8027891" y="2563590"/>
            <a:ext cx="1758735" cy="923849"/>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313007185"/>
              </p:ext>
            </p:extLst>
          </p:nvPr>
        </p:nvGraphicFramePr>
        <p:xfrm>
          <a:off x="2730497" y="4598724"/>
          <a:ext cx="9156700" cy="2108200"/>
        </p:xfrm>
        <a:graphic>
          <a:graphicData uri="http://schemas.openxmlformats.org/presentationml/2006/ole">
            <mc:AlternateContent xmlns:mc="http://schemas.openxmlformats.org/markup-compatibility/2006">
              <mc:Choice xmlns:v="urn:schemas-microsoft-com:vml" Requires="v">
                <p:oleObj spid="_x0000_s65540" name="Equation" r:id="rId6" imgW="9156700" imgH="2108200" progId="Equation.DSMT4">
                  <p:embed/>
                </p:oleObj>
              </mc:Choice>
              <mc:Fallback>
                <p:oleObj name="Equation" r:id="rId6" imgW="9156700" imgH="2108200" progId="Equation.DSMT4">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0497" y="4598724"/>
                        <a:ext cx="9156700" cy="210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83</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098292525"/>
              </p:ext>
            </p:extLst>
          </p:nvPr>
        </p:nvGraphicFramePr>
        <p:xfrm>
          <a:off x="8139113" y="587375"/>
          <a:ext cx="3022600" cy="723900"/>
        </p:xfrm>
        <a:graphic>
          <a:graphicData uri="http://schemas.openxmlformats.org/presentationml/2006/ole">
            <mc:AlternateContent xmlns:mc="http://schemas.openxmlformats.org/markup-compatibility/2006">
              <mc:Choice xmlns:v="urn:schemas-microsoft-com:vml" Requires="v">
                <p:oleObj spid="_x0000_s65541" name="Equation" r:id="rId8" imgW="3022560" imgH="723600" progId="Equation.DSMT4">
                  <p:embed/>
                </p:oleObj>
              </mc:Choice>
              <mc:Fallback>
                <p:oleObj name="Equation" r:id="rId8" imgW="3022560" imgH="723600" progId="Equation.DSMT4">
                  <p:embed/>
                  <p:pic>
                    <p:nvPicPr>
                      <p:cNvPr id="8" name="Object 7"/>
                      <p:cNvPicPr>
                        <a:picLocks noChangeAspect="1" noChangeArrowheads="1"/>
                      </p:cNvPicPr>
                      <p:nvPr/>
                    </p:nvPicPr>
                    <p:blipFill>
                      <a:blip r:embed="rId9"/>
                      <a:srcRect/>
                      <a:stretch>
                        <a:fillRect/>
                      </a:stretch>
                    </p:blipFill>
                    <p:spPr bwMode="auto">
                      <a:xfrm>
                        <a:off x="8139113" y="587375"/>
                        <a:ext cx="30226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02610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42342" y="53165"/>
            <a:ext cx="4785389" cy="6699968"/>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1- Principal points and nodal points coincide, that is, </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 </a:t>
            </a:r>
            <a:r>
              <a:rPr lang="en-US" sz="2400" i="1" dirty="0">
                <a:latin typeface="Times New Roman" panose="02020603050405020304" pitchFamily="18" charset="0"/>
                <a:cs typeface="Times New Roman" panose="02020603050405020304" pitchFamily="18" charset="0"/>
              </a:rPr>
              <a:t>v</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s=w</a:t>
            </a:r>
            <a:r>
              <a:rPr lang="en-US" sz="2400" dirty="0">
                <a:latin typeface="Times New Roman" panose="02020603050405020304" pitchFamily="18" charset="0"/>
                <a:cs typeface="Times New Roman" panose="02020603050405020304" pitchFamily="18" charset="0"/>
              </a:rPr>
              <a:t>, when the  initial and final media have the same refractive indices. </a:t>
            </a:r>
          </a:p>
          <a:p>
            <a:pPr algn="just">
              <a:lnSpc>
                <a:spcPct val="150000"/>
              </a:lnSpc>
            </a:pPr>
            <a:r>
              <a:rPr lang="en-US" sz="2400" dirty="0">
                <a:latin typeface="Times New Roman" panose="02020603050405020304" pitchFamily="18" charset="0"/>
                <a:cs typeface="Times New Roman" panose="02020603050405020304" pitchFamily="18" charset="0"/>
              </a:rPr>
              <a:t>2- First and second focal lengths of an optical system are equal in magnitude  when initial and final media have the same refractive indices. </a:t>
            </a:r>
          </a:p>
          <a:p>
            <a:pPr algn="just">
              <a:lnSpc>
                <a:spcPct val="150000"/>
              </a:lnSpc>
            </a:pPr>
            <a:r>
              <a:rPr lang="en-US" sz="2400" dirty="0">
                <a:latin typeface="Times New Roman" panose="02020603050405020304" pitchFamily="18" charset="0"/>
                <a:cs typeface="Times New Roman" panose="02020603050405020304" pitchFamily="18" charset="0"/>
              </a:rPr>
              <a:t>3- The separation of the principal points is always the same as the separation of nodal  points. </a:t>
            </a:r>
          </a:p>
        </p:txBody>
      </p:sp>
      <p:grpSp>
        <p:nvGrpSpPr>
          <p:cNvPr id="5" name="Group 4"/>
          <p:cNvGrpSpPr/>
          <p:nvPr/>
        </p:nvGrpSpPr>
        <p:grpSpPr>
          <a:xfrm>
            <a:off x="161093" y="102400"/>
            <a:ext cx="6598519" cy="6716706"/>
            <a:chOff x="161093" y="155565"/>
            <a:chExt cx="6598519" cy="6716706"/>
          </a:xfrm>
        </p:grpSpPr>
        <p:pic>
          <p:nvPicPr>
            <p:cNvPr id="2" name="Picture 1"/>
            <p:cNvPicPr>
              <a:picLocks noChangeAspect="1"/>
            </p:cNvPicPr>
            <p:nvPr/>
          </p:nvPicPr>
          <p:blipFill>
            <a:blip r:embed="rId2" cstate="print"/>
            <a:srcRect r="47412"/>
            <a:stretch>
              <a:fillRect/>
            </a:stretch>
          </p:blipFill>
          <p:spPr>
            <a:xfrm>
              <a:off x="161093" y="155565"/>
              <a:ext cx="4006870" cy="6694286"/>
            </a:xfrm>
            <a:prstGeom prst="rect">
              <a:avLst/>
            </a:prstGeom>
          </p:spPr>
        </p:pic>
        <p:pic>
          <p:nvPicPr>
            <p:cNvPr id="4" name="Picture 3"/>
            <p:cNvPicPr>
              <a:picLocks noChangeAspect="1"/>
            </p:cNvPicPr>
            <p:nvPr/>
          </p:nvPicPr>
          <p:blipFill>
            <a:blip r:embed="rId2" cstate="print"/>
            <a:srcRect l="64563"/>
            <a:stretch>
              <a:fillRect/>
            </a:stretch>
          </p:blipFill>
          <p:spPr>
            <a:xfrm>
              <a:off x="4253038" y="435565"/>
              <a:ext cx="2506574" cy="6436706"/>
            </a:xfrm>
            <a:prstGeom prst="rect">
              <a:avLst/>
            </a:prstGeom>
          </p:spPr>
        </p:pic>
      </p:grpSp>
      <p:sp>
        <p:nvSpPr>
          <p:cNvPr id="6" name="Slide Number Placeholder 5"/>
          <p:cNvSpPr>
            <a:spLocks noGrp="1"/>
          </p:cNvSpPr>
          <p:nvPr>
            <p:ph type="sldNum" sz="quarter" idx="12"/>
          </p:nvPr>
        </p:nvSpPr>
        <p:spPr/>
        <p:txBody>
          <a:bodyPr/>
          <a:lstStyle/>
          <a:p>
            <a:fld id="{8AC7B609-6235-4DF7-8376-3B4225D7EDEF}" type="slidenum">
              <a:rPr lang="en-US" smtClean="0"/>
              <a:pPr/>
              <a:t>84</a:t>
            </a:fld>
            <a:endParaRPr lang="en-US"/>
          </a:p>
        </p:txBody>
      </p:sp>
    </p:spTree>
    <p:extLst>
      <p:ext uri="{BB962C8B-B14F-4D97-AF65-F5344CB8AC3E}">
        <p14:creationId xmlns:p14="http://schemas.microsoft.com/office/powerpoint/2010/main" val="35351753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7847" y="3391823"/>
            <a:ext cx="7895725"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3- همیشه فاصله بین نقاط اصلی و نقاط گرهی با هم برابر است.</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870035212"/>
              </p:ext>
            </p:extLst>
          </p:nvPr>
        </p:nvGraphicFramePr>
        <p:xfrm>
          <a:off x="1067491" y="4298767"/>
          <a:ext cx="7632700" cy="1079500"/>
        </p:xfrm>
        <a:graphic>
          <a:graphicData uri="http://schemas.openxmlformats.org/presentationml/2006/ole">
            <mc:AlternateContent xmlns:mc="http://schemas.openxmlformats.org/markup-compatibility/2006">
              <mc:Choice xmlns:v="urn:schemas-microsoft-com:vml" Requires="v">
                <p:oleObj spid="_x0000_s66566" name="Equation" r:id="rId3" imgW="7632700" imgH="1079500" progId="Equation.DSMT4">
                  <p:embed/>
                </p:oleObj>
              </mc:Choice>
              <mc:Fallback>
                <p:oleObj name="Equation" r:id="rId3" imgW="7632700" imgH="10795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491" y="4298767"/>
                        <a:ext cx="7632700"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743893837"/>
              </p:ext>
            </p:extLst>
          </p:nvPr>
        </p:nvGraphicFramePr>
        <p:xfrm>
          <a:off x="1061489" y="5604544"/>
          <a:ext cx="7658100" cy="1079500"/>
        </p:xfrm>
        <a:graphic>
          <a:graphicData uri="http://schemas.openxmlformats.org/presentationml/2006/ole">
            <mc:AlternateContent xmlns:mc="http://schemas.openxmlformats.org/markup-compatibility/2006">
              <mc:Choice xmlns:v="urn:schemas-microsoft-com:vml" Requires="v">
                <p:oleObj spid="_x0000_s66567" name="Equation" r:id="rId5" imgW="7658100" imgH="1079500" progId="Equation.DSMT4">
                  <p:embed/>
                </p:oleObj>
              </mc:Choice>
              <mc:Fallback>
                <p:oleObj name="Equation" r:id="rId5" imgW="7658100" imgH="1079500" progId="Equation.DSMT4">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489" y="5604544"/>
                        <a:ext cx="7658100"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8AC7B609-6235-4DF7-8376-3B4225D7EDEF}" type="slidenum">
              <a:rPr lang="en-US" smtClean="0"/>
              <a:pPr/>
              <a:t>85</a:t>
            </a:fld>
            <a:endParaRPr lang="en-US"/>
          </a:p>
        </p:txBody>
      </p:sp>
      <p:graphicFrame>
        <p:nvGraphicFramePr>
          <p:cNvPr id="649220" name="Object 4"/>
          <p:cNvGraphicFramePr>
            <a:graphicFrameLocks noChangeAspect="1"/>
          </p:cNvGraphicFramePr>
          <p:nvPr/>
        </p:nvGraphicFramePr>
        <p:xfrm>
          <a:off x="1701209" y="2830147"/>
          <a:ext cx="1919140" cy="812800"/>
        </p:xfrm>
        <a:graphic>
          <a:graphicData uri="http://schemas.openxmlformats.org/presentationml/2006/ole">
            <mc:AlternateContent xmlns:mc="http://schemas.openxmlformats.org/markup-compatibility/2006">
              <mc:Choice xmlns:v="urn:schemas-microsoft-com:vml" Requires="v">
                <p:oleObj spid="_x0000_s66568" name="Equation" r:id="rId7" imgW="1726451" imgH="812447" progId="Equation.DSMT4">
                  <p:embed/>
                </p:oleObj>
              </mc:Choice>
              <mc:Fallback>
                <p:oleObj name="Equation" r:id="rId7" imgW="1726451" imgH="812447" progId="Equation.DSMT4">
                  <p:embed/>
                  <p:pic>
                    <p:nvPicPr>
                      <p:cNvPr id="6492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1209" y="2830147"/>
                        <a:ext cx="191914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318132" y="988883"/>
            <a:ext cx="11576153" cy="1754326"/>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1-  هرگاه ضریب شکست محیط دو طرف عدسی یکسان باشد نقاط گرهی بر نقاط اصلی منطبق هستند</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يعني: </a:t>
            </a:r>
          </a:p>
          <a:p>
            <a:pPr algn="just" rtl="1">
              <a:lnSpc>
                <a:spcPct val="150000"/>
              </a:lnSpc>
            </a:pPr>
            <a:endParaRPr lang="fa-IR" sz="2400" dirty="0">
              <a:latin typeface="Times New Roman" panose="02020603050405020304" pitchFamily="18" charset="0"/>
              <a:cs typeface="Times New Roman" panose="02020603050405020304" pitchFamily="18" charset="0"/>
            </a:endParaRPr>
          </a:p>
          <a:p>
            <a:pPr algn="just" rtl="1">
              <a:lnSpc>
                <a:spcPct val="150000"/>
              </a:lnSpc>
            </a:pPr>
            <a:r>
              <a:rPr lang="fa-IR" sz="2400" dirty="0">
                <a:latin typeface="Times New Roman" panose="02020603050405020304" pitchFamily="18" charset="0"/>
                <a:cs typeface="Times New Roman" panose="02020603050405020304" pitchFamily="18" charset="0"/>
              </a:rPr>
              <a:t>2- هرگاه ضریب شکست محیط دو طرف عدسی یکسان باشد فاصله کانونی اولیه و ثانویه هم اندازه هستند.</a:t>
            </a:r>
            <a:endParaRPr lang="en-US" sz="2400"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nvGraphicFramePr>
        <p:xfrm>
          <a:off x="2529795" y="1685782"/>
          <a:ext cx="1524000" cy="266700"/>
        </p:xfrm>
        <a:graphic>
          <a:graphicData uri="http://schemas.openxmlformats.org/presentationml/2006/ole">
            <mc:AlternateContent xmlns:mc="http://schemas.openxmlformats.org/markup-compatibility/2006">
              <mc:Choice xmlns:v="urn:schemas-microsoft-com:vml" Requires="v">
                <p:oleObj spid="_x0000_s66569" name="Equation" r:id="rId9" imgW="1523339" imgH="266584" progId="Equation.DSMT4">
                  <p:embed/>
                </p:oleObj>
              </mc:Choice>
              <mc:Fallback>
                <p:oleObj name="Equation" r:id="rId9" imgW="1523339" imgH="266584"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9795" y="1685782"/>
                        <a:ext cx="15240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10573008" y="219234"/>
            <a:ext cx="1444626" cy="661207"/>
          </a:xfrm>
          <a:prstGeom prst="rect">
            <a:avLst/>
          </a:prstGeom>
        </p:spPr>
        <p:txBody>
          <a:bodyPr wrap="none">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نکات مهم:</a:t>
            </a:r>
          </a:p>
        </p:txBody>
      </p:sp>
    </p:spTree>
    <p:extLst>
      <p:ext uri="{BB962C8B-B14F-4D97-AF65-F5344CB8AC3E}">
        <p14:creationId xmlns:p14="http://schemas.microsoft.com/office/powerpoint/2010/main" val="16794677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lum bright="-20000" contrast="40000"/>
          </a:blip>
          <a:srcRect l="1940" t="5405" r="9168" b="1921"/>
          <a:stretch/>
        </p:blipFill>
        <p:spPr>
          <a:xfrm>
            <a:off x="374014" y="319368"/>
            <a:ext cx="11364330" cy="6045825"/>
          </a:xfrm>
          <a:prstGeom prst="rect">
            <a:avLst/>
          </a:prstGeom>
        </p:spPr>
      </p:pic>
      <p:sp>
        <p:nvSpPr>
          <p:cNvPr id="3" name="TextBox 2"/>
          <p:cNvSpPr txBox="1"/>
          <p:nvPr/>
        </p:nvSpPr>
        <p:spPr>
          <a:xfrm>
            <a:off x="637953" y="5156791"/>
            <a:ext cx="2025927" cy="738664"/>
          </a:xfrm>
          <a:prstGeom prst="rect">
            <a:avLst/>
          </a:prstGeom>
          <a:blipFill>
            <a:blip r:embed="rId3" cstate="print"/>
            <a:tile tx="0" ty="0" sx="100000" sy="100000" flip="none" algn="tl"/>
          </a:blipFill>
        </p:spPr>
        <p:txBody>
          <a:bodyPr wrap="square" rtlCol="0">
            <a:spAutoFit/>
          </a:bodyPr>
          <a:lstStyle/>
          <a:p>
            <a:pPr algn="just" rtl="1">
              <a:lnSpc>
                <a:spcPct val="150000"/>
              </a:lnSpc>
            </a:pPr>
            <a:r>
              <a:rPr lang="fa-IR" sz="2800" b="1" dirty="0">
                <a:solidFill>
                  <a:srgbClr val="FF0000"/>
                </a:solidFill>
                <a:latin typeface="Times New Roman" panose="02020603050405020304" pitchFamily="18" charset="0"/>
                <a:cs typeface="Times New Roman" panose="02020603050405020304" pitchFamily="18" charset="0"/>
              </a:rPr>
              <a:t>عدسی ضخیم</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8AC7B609-6235-4DF7-8376-3B4225D7EDEF}" type="slidenum">
              <a:rPr lang="en-US" smtClean="0"/>
              <a:pPr/>
              <a:t>86</a:t>
            </a:fld>
            <a:endParaRPr lang="en-US"/>
          </a:p>
        </p:txBody>
      </p:sp>
    </p:spTree>
    <p:extLst>
      <p:ext uri="{BB962C8B-B14F-4D97-AF65-F5344CB8AC3E}">
        <p14:creationId xmlns:p14="http://schemas.microsoft.com/office/powerpoint/2010/main" val="26600357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080" y="26897"/>
            <a:ext cx="11786616" cy="1133965"/>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ماتریس انتقال برای عدسی </a:t>
            </a:r>
            <a:r>
              <a:rPr lang="fa-IR" sz="2400" dirty="0">
                <a:solidFill>
                  <a:srgbClr val="FF0000"/>
                </a:solidFill>
                <a:latin typeface="Times New Roman" panose="02020603050405020304" pitchFamily="18" charset="0"/>
                <a:cs typeface="Times New Roman" panose="02020603050405020304" pitchFamily="18" charset="0"/>
              </a:rPr>
              <a:t>ضخیم</a:t>
            </a:r>
            <a:r>
              <a:rPr lang="fa-IR" sz="2400" dirty="0">
                <a:latin typeface="Times New Roman" panose="02020603050405020304" pitchFamily="18" charset="0"/>
                <a:cs typeface="Times New Roman" panose="02020603050405020304" pitchFamily="18" charset="0"/>
              </a:rPr>
              <a:t> كه محيط دو طرف آن يكسان است. </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a:t>
            </a:r>
            <a:r>
              <a:rPr lang="en-US" sz="2400" baseline="-25000" dirty="0" err="1">
                <a:latin typeface="Times New Roman" panose="02020603050405020304" pitchFamily="18" charset="0"/>
                <a:cs typeface="Times New Roman" panose="02020603050405020304" pitchFamily="18" charset="0"/>
              </a:rPr>
              <a:t>L</a:t>
            </a:r>
            <a:r>
              <a:rPr lang="fa-IR" sz="2400" dirty="0">
                <a:latin typeface="Times New Roman" panose="02020603050405020304" pitchFamily="18" charset="0"/>
                <a:cs typeface="Times New Roman" panose="02020603050405020304" pitchFamily="18" charset="0"/>
              </a:rPr>
              <a:t>ظريب شكست عدسي و</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 </a:t>
            </a:r>
            <a:r>
              <a:rPr lang="fa-IR" sz="2400" dirty="0">
                <a:latin typeface="Times New Roman" panose="02020603050405020304" pitchFamily="18" charset="0"/>
                <a:cs typeface="Times New Roman" panose="02020603050405020304" pitchFamily="18" charset="0"/>
              </a:rPr>
              <a:t>ضريب شكست محيط اطراف آن است.</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675810978"/>
              </p:ext>
            </p:extLst>
          </p:nvPr>
        </p:nvGraphicFramePr>
        <p:xfrm>
          <a:off x="6296025" y="1285875"/>
          <a:ext cx="3251200" cy="1320800"/>
        </p:xfrm>
        <a:graphic>
          <a:graphicData uri="http://schemas.openxmlformats.org/presentationml/2006/ole">
            <mc:AlternateContent xmlns:mc="http://schemas.openxmlformats.org/markup-compatibility/2006">
              <mc:Choice xmlns:v="urn:schemas-microsoft-com:vml" Requires="v">
                <p:oleObj spid="_x0000_s67591" name="Equation" r:id="rId3" imgW="3251160" imgH="1320480" progId="Equation.DSMT4">
                  <p:embed/>
                </p:oleObj>
              </mc:Choice>
              <mc:Fallback>
                <p:oleObj name="Equation" r:id="rId3" imgW="3251160" imgH="1320480" progId="Equation.DSMT4">
                  <p:embed/>
                  <p:pic>
                    <p:nvPicPr>
                      <p:cNvPr id="4" name="Object 3"/>
                      <p:cNvPicPr>
                        <a:picLocks noChangeAspect="1" noChangeArrowheads="1"/>
                      </p:cNvPicPr>
                      <p:nvPr/>
                    </p:nvPicPr>
                    <p:blipFill>
                      <a:blip r:embed="rId4"/>
                      <a:srcRect/>
                      <a:stretch>
                        <a:fillRect/>
                      </a:stretch>
                    </p:blipFill>
                    <p:spPr bwMode="auto">
                      <a:xfrm>
                        <a:off x="6296025" y="1285875"/>
                        <a:ext cx="32512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52581726"/>
              </p:ext>
            </p:extLst>
          </p:nvPr>
        </p:nvGraphicFramePr>
        <p:xfrm>
          <a:off x="336550" y="1235075"/>
          <a:ext cx="3200400" cy="1320800"/>
        </p:xfrm>
        <a:graphic>
          <a:graphicData uri="http://schemas.openxmlformats.org/presentationml/2006/ole">
            <mc:AlternateContent xmlns:mc="http://schemas.openxmlformats.org/markup-compatibility/2006">
              <mc:Choice xmlns:v="urn:schemas-microsoft-com:vml" Requires="v">
                <p:oleObj spid="_x0000_s67592" name="Equation" r:id="rId5" imgW="3200400" imgH="1320480" progId="Equation.DSMT4">
                  <p:embed/>
                </p:oleObj>
              </mc:Choice>
              <mc:Fallback>
                <p:oleObj name="Equation" r:id="rId5" imgW="3200400" imgH="1320480" progId="Equation.DSMT4">
                  <p:embed/>
                  <p:pic>
                    <p:nvPicPr>
                      <p:cNvPr id="5" name="Object 4"/>
                      <p:cNvPicPr>
                        <a:picLocks noChangeAspect="1" noChangeArrowheads="1"/>
                      </p:cNvPicPr>
                      <p:nvPr/>
                    </p:nvPicPr>
                    <p:blipFill>
                      <a:blip r:embed="rId6"/>
                      <a:srcRect/>
                      <a:stretch>
                        <a:fillRect/>
                      </a:stretch>
                    </p:blipFill>
                    <p:spPr bwMode="auto">
                      <a:xfrm>
                        <a:off x="336550" y="1235075"/>
                        <a:ext cx="32004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88132845"/>
              </p:ext>
            </p:extLst>
          </p:nvPr>
        </p:nvGraphicFramePr>
        <p:xfrm>
          <a:off x="1054100" y="3030538"/>
          <a:ext cx="8534400" cy="1320800"/>
        </p:xfrm>
        <a:graphic>
          <a:graphicData uri="http://schemas.openxmlformats.org/presentationml/2006/ole">
            <mc:AlternateContent xmlns:mc="http://schemas.openxmlformats.org/markup-compatibility/2006">
              <mc:Choice xmlns:v="urn:schemas-microsoft-com:vml" Requires="v">
                <p:oleObj spid="_x0000_s67593" name="Equation" r:id="rId7" imgW="8534160" imgH="1320480" progId="Equation.DSMT4">
                  <p:embed/>
                </p:oleObj>
              </mc:Choice>
              <mc:Fallback>
                <p:oleObj name="Equation" r:id="rId7" imgW="8534160" imgH="1320480" progId="Equation.DSMT4">
                  <p:embed/>
                  <p:pic>
                    <p:nvPicPr>
                      <p:cNvPr id="6" name="Object 5"/>
                      <p:cNvPicPr>
                        <a:picLocks noChangeAspect="1" noChangeArrowheads="1"/>
                      </p:cNvPicPr>
                      <p:nvPr/>
                    </p:nvPicPr>
                    <p:blipFill>
                      <a:blip r:embed="rId8"/>
                      <a:srcRect/>
                      <a:stretch>
                        <a:fillRect/>
                      </a:stretch>
                    </p:blipFill>
                    <p:spPr bwMode="auto">
                      <a:xfrm>
                        <a:off x="1054100" y="3030538"/>
                        <a:ext cx="853440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395144702"/>
              </p:ext>
            </p:extLst>
          </p:nvPr>
        </p:nvGraphicFramePr>
        <p:xfrm>
          <a:off x="3926795" y="1483257"/>
          <a:ext cx="1854200" cy="863600"/>
        </p:xfrm>
        <a:graphic>
          <a:graphicData uri="http://schemas.openxmlformats.org/presentationml/2006/ole">
            <mc:AlternateContent xmlns:mc="http://schemas.openxmlformats.org/markup-compatibility/2006">
              <mc:Choice xmlns:v="urn:schemas-microsoft-com:vml" Requires="v">
                <p:oleObj spid="_x0000_s67594" name="Equation" r:id="rId9" imgW="1854200" imgH="863600" progId="Equation.DSMT4">
                  <p:embed/>
                </p:oleObj>
              </mc:Choice>
              <mc:Fallback>
                <p:oleObj name="Equation" r:id="rId9" imgW="1854200" imgH="863600"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6795" y="1483257"/>
                        <a:ext cx="1854200" cy="863600"/>
                      </a:xfrm>
                      <a:prstGeom prst="rect">
                        <a:avLst/>
                      </a:prstGeom>
                      <a:blipFill dpi="0" rotWithShape="1">
                        <a:blip r:embed="rId11"/>
                        <a:srcRect/>
                        <a:tile tx="0" ty="0" sx="100000" sy="100000" flip="none" algn="tl"/>
                      </a:blipFill>
                    </p:spPr>
                  </p:pic>
                </p:oleObj>
              </mc:Fallback>
            </mc:AlternateContent>
          </a:graphicData>
        </a:graphic>
      </p:graphicFrame>
      <p:graphicFrame>
        <p:nvGraphicFramePr>
          <p:cNvPr id="45076" name="Object 20"/>
          <p:cNvGraphicFramePr>
            <a:graphicFrameLocks noChangeAspect="1"/>
          </p:cNvGraphicFramePr>
          <p:nvPr>
            <p:extLst>
              <p:ext uri="{D42A27DB-BD31-4B8C-83A1-F6EECF244321}">
                <p14:modId xmlns:p14="http://schemas.microsoft.com/office/powerpoint/2010/main" val="3195929178"/>
              </p:ext>
            </p:extLst>
          </p:nvPr>
        </p:nvGraphicFramePr>
        <p:xfrm>
          <a:off x="1492250" y="4902200"/>
          <a:ext cx="7061200" cy="1752600"/>
        </p:xfrm>
        <a:graphic>
          <a:graphicData uri="http://schemas.openxmlformats.org/presentationml/2006/ole">
            <mc:AlternateContent xmlns:mc="http://schemas.openxmlformats.org/markup-compatibility/2006">
              <mc:Choice xmlns:v="urn:schemas-microsoft-com:vml" Requires="v">
                <p:oleObj spid="_x0000_s67595" name="Equation" r:id="rId12" imgW="7061040" imgH="1752480" progId="Equation.DSMT4">
                  <p:embed/>
                </p:oleObj>
              </mc:Choice>
              <mc:Fallback>
                <p:oleObj name="Equation" r:id="rId12" imgW="7061040" imgH="1752480" progId="Equation.DSMT4">
                  <p:embed/>
                  <p:pic>
                    <p:nvPicPr>
                      <p:cNvPr id="45076" name="Object 20"/>
                      <p:cNvPicPr>
                        <a:picLocks noChangeAspect="1" noChangeArrowheads="1"/>
                      </p:cNvPicPr>
                      <p:nvPr/>
                    </p:nvPicPr>
                    <p:blipFill>
                      <a:blip r:embed="rId13"/>
                      <a:srcRect/>
                      <a:stretch>
                        <a:fillRect/>
                      </a:stretch>
                    </p:blipFill>
                    <p:spPr bwMode="auto">
                      <a:xfrm>
                        <a:off x="1492250" y="4902200"/>
                        <a:ext cx="7061200"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8AC7B609-6235-4DF7-8376-3B4225D7EDEF}" type="slidenum">
              <a:rPr lang="en-US" smtClean="0"/>
              <a:pPr/>
              <a:t>87</a:t>
            </a:fld>
            <a:endParaRPr lang="en-US"/>
          </a:p>
        </p:txBody>
      </p:sp>
    </p:spTree>
    <p:extLst>
      <p:ext uri="{BB962C8B-B14F-4D97-AF65-F5344CB8AC3E}">
        <p14:creationId xmlns:p14="http://schemas.microsoft.com/office/powerpoint/2010/main" val="6573738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extLst>
              <p:ext uri="{D42A27DB-BD31-4B8C-83A1-F6EECF244321}">
                <p14:modId xmlns:p14="http://schemas.microsoft.com/office/powerpoint/2010/main" val="4185729948"/>
              </p:ext>
            </p:extLst>
          </p:nvPr>
        </p:nvGraphicFramePr>
        <p:xfrm>
          <a:off x="844550" y="469900"/>
          <a:ext cx="10490200" cy="1828800"/>
        </p:xfrm>
        <a:graphic>
          <a:graphicData uri="http://schemas.openxmlformats.org/presentationml/2006/ole">
            <mc:AlternateContent xmlns:mc="http://schemas.openxmlformats.org/markup-compatibility/2006">
              <mc:Choice xmlns:v="urn:schemas-microsoft-com:vml" Requires="v">
                <p:oleObj spid="_x0000_s68613" name="Equation" r:id="rId3" imgW="10490040" imgH="1828800" progId="Equation.DSMT4">
                  <p:embed/>
                </p:oleObj>
              </mc:Choice>
              <mc:Fallback>
                <p:oleObj name="Equation" r:id="rId3" imgW="10490040" imgH="1828800" progId="Equation.DSMT4">
                  <p:embed/>
                  <p:pic>
                    <p:nvPicPr>
                      <p:cNvPr id="118786" name="Object 2"/>
                      <p:cNvPicPr>
                        <a:picLocks noChangeAspect="1" noChangeArrowheads="1"/>
                      </p:cNvPicPr>
                      <p:nvPr/>
                    </p:nvPicPr>
                    <p:blipFill>
                      <a:blip r:embed="rId4"/>
                      <a:srcRect/>
                      <a:stretch>
                        <a:fillRect/>
                      </a:stretch>
                    </p:blipFill>
                    <p:spPr bwMode="auto">
                      <a:xfrm>
                        <a:off x="844550" y="469900"/>
                        <a:ext cx="10490200"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773450452"/>
              </p:ext>
            </p:extLst>
          </p:nvPr>
        </p:nvGraphicFramePr>
        <p:xfrm>
          <a:off x="539750" y="4049713"/>
          <a:ext cx="11137900" cy="2566987"/>
        </p:xfrm>
        <a:graphic>
          <a:graphicData uri="http://schemas.openxmlformats.org/presentationml/2006/ole">
            <mc:AlternateContent xmlns:mc="http://schemas.openxmlformats.org/markup-compatibility/2006">
              <mc:Choice xmlns:v="urn:schemas-microsoft-com:vml" Requires="v">
                <p:oleObj spid="_x0000_s68614" name="Equation" r:id="rId5" imgW="11455200" imgH="2641320" progId="Equation.DSMT4">
                  <p:embed/>
                </p:oleObj>
              </mc:Choice>
              <mc:Fallback>
                <p:oleObj name="Equation" r:id="rId5" imgW="11455200" imgH="2641320" progId="Equation.DSMT4">
                  <p:embed/>
                  <p:pic>
                    <p:nvPicPr>
                      <p:cNvPr id="4" name="Object 3"/>
                      <p:cNvPicPr>
                        <a:picLocks noChangeAspect="1" noChangeArrowheads="1"/>
                      </p:cNvPicPr>
                      <p:nvPr/>
                    </p:nvPicPr>
                    <p:blipFill>
                      <a:blip r:embed="rId6"/>
                      <a:srcRect/>
                      <a:stretch>
                        <a:fillRect/>
                      </a:stretch>
                    </p:blipFill>
                    <p:spPr bwMode="auto">
                      <a:xfrm>
                        <a:off x="539750" y="4049713"/>
                        <a:ext cx="11137900" cy="2566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605635" y="5920169"/>
            <a:ext cx="5860900" cy="646331"/>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یک عدسی </a:t>
            </a:r>
            <a:r>
              <a:rPr lang="fa-IR" sz="2400" dirty="0">
                <a:solidFill>
                  <a:srgbClr val="FF0000"/>
                </a:solidFill>
                <a:latin typeface="Times New Roman" panose="02020603050405020304" pitchFamily="18" charset="0"/>
                <a:cs typeface="Times New Roman" panose="02020603050405020304" pitchFamily="18" charset="0"/>
              </a:rPr>
              <a:t>دو کوژ</a:t>
            </a:r>
            <a:r>
              <a:rPr lang="fa-IR" sz="2400" dirty="0">
                <a:latin typeface="Times New Roman" panose="02020603050405020304" pitchFamily="18" charset="0"/>
                <a:cs typeface="Times New Roman" panose="02020603050405020304" pitchFamily="18" charset="0"/>
              </a:rPr>
              <a:t> با ضخامت 5 سانتی متر</a:t>
            </a:r>
            <a:endParaRPr lang="en-US" sz="24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8AC7B609-6235-4DF7-8376-3B4225D7EDEF}" type="slidenum">
              <a:rPr lang="en-US" smtClean="0"/>
              <a:pPr/>
              <a:t>88</a:t>
            </a:fld>
            <a:endParaRPr lang="en-US"/>
          </a:p>
        </p:txBody>
      </p:sp>
      <p:graphicFrame>
        <p:nvGraphicFramePr>
          <p:cNvPr id="648197" name="Object 5"/>
          <p:cNvGraphicFramePr>
            <a:graphicFrameLocks noChangeAspect="1"/>
          </p:cNvGraphicFramePr>
          <p:nvPr>
            <p:extLst>
              <p:ext uri="{D42A27DB-BD31-4B8C-83A1-F6EECF244321}">
                <p14:modId xmlns:p14="http://schemas.microsoft.com/office/powerpoint/2010/main" val="387201300"/>
              </p:ext>
            </p:extLst>
          </p:nvPr>
        </p:nvGraphicFramePr>
        <p:xfrm>
          <a:off x="2408238" y="2897188"/>
          <a:ext cx="8864600" cy="889000"/>
        </p:xfrm>
        <a:graphic>
          <a:graphicData uri="http://schemas.openxmlformats.org/presentationml/2006/ole">
            <mc:AlternateContent xmlns:mc="http://schemas.openxmlformats.org/markup-compatibility/2006">
              <mc:Choice xmlns:v="urn:schemas-microsoft-com:vml" Requires="v">
                <p:oleObj spid="_x0000_s68615" name="Equation" r:id="rId7" imgW="8864280" imgH="888840" progId="Equation.DSMT4">
                  <p:embed/>
                </p:oleObj>
              </mc:Choice>
              <mc:Fallback>
                <p:oleObj name="Equation" r:id="rId7" imgW="8864280" imgH="888840" progId="Equation.DSMT4">
                  <p:embed/>
                  <p:pic>
                    <p:nvPicPr>
                      <p:cNvPr id="648197" name="Object 5"/>
                      <p:cNvPicPr>
                        <a:picLocks noChangeAspect="1" noChangeArrowheads="1"/>
                      </p:cNvPicPr>
                      <p:nvPr/>
                    </p:nvPicPr>
                    <p:blipFill>
                      <a:blip r:embed="rId8"/>
                      <a:srcRect/>
                      <a:stretch>
                        <a:fillRect/>
                      </a:stretch>
                    </p:blipFill>
                    <p:spPr bwMode="auto">
                      <a:xfrm>
                        <a:off x="2408238" y="2897188"/>
                        <a:ext cx="88646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558" y="734897"/>
            <a:ext cx="11683728" cy="646331"/>
          </a:xfrm>
          <a:prstGeom prst="rect">
            <a:avLst/>
          </a:prstGeom>
          <a:noFill/>
        </p:spPr>
        <p:txBody>
          <a:bodyPr wrap="square" rtlCol="0">
            <a:spAutoFit/>
          </a:bodyPr>
          <a:lstStyle/>
          <a:p>
            <a:pPr algn="just" rtl="1">
              <a:lnSpc>
                <a:spcPct val="150000"/>
              </a:lnSpc>
            </a:pPr>
            <a:r>
              <a:rPr lang="fa-IR" sz="2400" b="1" dirty="0">
                <a:solidFill>
                  <a:srgbClr val="FF0000"/>
                </a:solidFill>
                <a:latin typeface="Times New Roman" panose="02020603050405020304" pitchFamily="18" charset="0"/>
                <a:cs typeface="Times New Roman" panose="02020603050405020304" pitchFamily="18" charset="0"/>
              </a:rPr>
              <a:t>مثال</a:t>
            </a:r>
            <a:r>
              <a:rPr lang="fa-IR" sz="2400" dirty="0">
                <a:latin typeface="Times New Roman" panose="02020603050405020304" pitchFamily="18" charset="0"/>
                <a:cs typeface="Times New Roman" panose="02020603050405020304" pitchFamily="18" charset="0"/>
              </a:rPr>
              <a:t>: محاسبه فاصله کانونی سیستمی اپتیکی متشکل از دو عدسی نازک به فاصله </a:t>
            </a:r>
            <a:r>
              <a:rPr lang="en-US" sz="2400" dirty="0">
                <a:latin typeface="Times New Roman" panose="02020603050405020304" pitchFamily="18" charset="0"/>
                <a:cs typeface="Times New Roman" panose="02020603050405020304" pitchFamily="18" charset="0"/>
              </a:rPr>
              <a:t>L</a:t>
            </a:r>
            <a:r>
              <a:rPr lang="fa-IR" sz="2400" dirty="0">
                <a:latin typeface="Times New Roman" panose="02020603050405020304" pitchFamily="18" charset="0"/>
                <a:cs typeface="Times New Roman" panose="02020603050405020304" pitchFamily="18" charset="0"/>
              </a:rPr>
              <a:t> از همديگر </a:t>
            </a:r>
            <a:endParaRPr lang="en-US" sz="2400" dirty="0">
              <a:latin typeface="Times New Roman" panose="02020603050405020304" pitchFamily="18" charset="0"/>
              <a:cs typeface="Times New Roman" panose="02020603050405020304" pitchFamily="18" charset="0"/>
            </a:endParaRPr>
          </a:p>
        </p:txBody>
      </p:sp>
      <p:grpSp>
        <p:nvGrpSpPr>
          <p:cNvPr id="2" name="Group 14"/>
          <p:cNvGrpSpPr/>
          <p:nvPr/>
        </p:nvGrpSpPr>
        <p:grpSpPr>
          <a:xfrm>
            <a:off x="255497" y="4143436"/>
            <a:ext cx="4536000" cy="2288740"/>
            <a:chOff x="1048870" y="3982072"/>
            <a:chExt cx="4536000" cy="2288740"/>
          </a:xfrm>
        </p:grpSpPr>
        <p:cxnSp>
          <p:nvCxnSpPr>
            <p:cNvPr id="6" name="Straight Arrow Connector 5"/>
            <p:cNvCxnSpPr/>
            <p:nvPr/>
          </p:nvCxnSpPr>
          <p:spPr>
            <a:xfrm flipH="1">
              <a:off x="2353235" y="4679576"/>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052041" y="4684059"/>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8870" y="5405718"/>
              <a:ext cx="453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39789" y="5930152"/>
              <a:ext cx="1707776"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41478" y="3982072"/>
              <a:ext cx="423514" cy="579967"/>
            </a:xfrm>
            <a:prstGeom prst="rect">
              <a:avLst/>
            </a:prstGeom>
            <a:noFill/>
          </p:spPr>
          <p:txBody>
            <a:bodyPr wrap="non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B</a:t>
              </a:r>
              <a:endParaRPr lang="en-US" sz="2400" baseline="-25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821226" y="4040343"/>
              <a:ext cx="434735" cy="579967"/>
            </a:xfrm>
            <a:prstGeom prst="rect">
              <a:avLst/>
            </a:prstGeom>
            <a:noFill/>
          </p:spPr>
          <p:txBody>
            <a:bodyPr wrap="non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A</a:t>
              </a:r>
              <a:endParaRPr lang="en-US" sz="2400" baseline="-25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951535" y="5317811"/>
              <a:ext cx="372218"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a:t>
              </a:r>
              <a:endParaRPr lang="en-US" sz="2400" baseline="-25000" dirty="0">
                <a:latin typeface="Times New Roman" panose="02020603050405020304" pitchFamily="18" charset="0"/>
                <a:cs typeface="Times New Roman" panose="02020603050405020304" pitchFamily="18" charset="0"/>
              </a:endParaRPr>
            </a:p>
          </p:txBody>
        </p:sp>
      </p:grpSp>
      <p:sp>
        <p:nvSpPr>
          <p:cNvPr id="16" name="TextBox 15"/>
          <p:cNvSpPr txBox="1"/>
          <p:nvPr/>
        </p:nvSpPr>
        <p:spPr>
          <a:xfrm>
            <a:off x="5445782" y="2160254"/>
            <a:ext cx="5939612" cy="579967"/>
          </a:xfrm>
          <a:prstGeom prst="rect">
            <a:avLst/>
          </a:prstGeom>
          <a:noFill/>
        </p:spPr>
        <p:txBody>
          <a:bodyPr wrap="square" rtlCol="0">
            <a:spAutoFit/>
          </a:bodyPr>
          <a:lstStyle/>
          <a:p>
            <a:pPr algn="r" rtl="1">
              <a:lnSpc>
                <a:spcPct val="150000"/>
              </a:lnSpc>
            </a:pPr>
            <a:r>
              <a:rPr lang="fa-IR" sz="2400" dirty="0">
                <a:latin typeface="Times New Roman" panose="02020603050405020304" pitchFamily="18" charset="0"/>
                <a:cs typeface="Times New Roman" panose="02020603050405020304" pitchFamily="18" charset="0"/>
              </a:rPr>
              <a:t>در ابتدا لازم است که ماتریس انتقال این سیستم را پیدا کنیم.</a:t>
            </a:r>
            <a:endParaRPr lang="en-US" sz="2400" dirty="0">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839705362"/>
              </p:ext>
            </p:extLst>
          </p:nvPr>
        </p:nvGraphicFramePr>
        <p:xfrm>
          <a:off x="5303838" y="3746500"/>
          <a:ext cx="6223000" cy="1346200"/>
        </p:xfrm>
        <a:graphic>
          <a:graphicData uri="http://schemas.openxmlformats.org/presentationml/2006/ole">
            <mc:AlternateContent xmlns:mc="http://schemas.openxmlformats.org/markup-compatibility/2006">
              <mc:Choice xmlns:v="urn:schemas-microsoft-com:vml" Requires="v">
                <p:oleObj spid="_x0000_s69635" name="Equation" r:id="rId3" imgW="6222960" imgH="1346040" progId="Equation.DSMT4">
                  <p:embed/>
                </p:oleObj>
              </mc:Choice>
              <mc:Fallback>
                <p:oleObj name="Equation" r:id="rId3" imgW="6222960" imgH="1346040" progId="Equation.DSMT4">
                  <p:embed/>
                  <p:pic>
                    <p:nvPicPr>
                      <p:cNvPr id="17" name="Object 16"/>
                      <p:cNvPicPr>
                        <a:picLocks noChangeAspect="1" noChangeArrowheads="1"/>
                      </p:cNvPicPr>
                      <p:nvPr/>
                    </p:nvPicPr>
                    <p:blipFill>
                      <a:blip r:embed="rId4"/>
                      <a:srcRect/>
                      <a:stretch>
                        <a:fillRect/>
                      </a:stretch>
                    </p:blipFill>
                    <p:spPr bwMode="auto">
                      <a:xfrm>
                        <a:off x="5303838" y="3746500"/>
                        <a:ext cx="6223000"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Slide Number Placeholder 18"/>
          <p:cNvSpPr>
            <a:spLocks noGrp="1"/>
          </p:cNvSpPr>
          <p:nvPr>
            <p:ph type="sldNum" sz="quarter" idx="12"/>
          </p:nvPr>
        </p:nvSpPr>
        <p:spPr/>
        <p:txBody>
          <a:bodyPr/>
          <a:lstStyle/>
          <a:p>
            <a:fld id="{8AC7B609-6235-4DF7-8376-3B4225D7EDEF}" type="slidenum">
              <a:rPr lang="en-US" smtClean="0"/>
              <a:pPr/>
              <a:t>89</a:t>
            </a:fld>
            <a:endParaRPr lang="en-US"/>
          </a:p>
        </p:txBody>
      </p:sp>
    </p:spTree>
    <p:extLst>
      <p:ext uri="{BB962C8B-B14F-4D97-AF65-F5344CB8AC3E}">
        <p14:creationId xmlns:p14="http://schemas.microsoft.com/office/powerpoint/2010/main" val="32937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1620" y="86823"/>
            <a:ext cx="7779117"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r"/>
            <a:r>
              <a:rPr lang="en-US" sz="2800" b="1" dirty="0">
                <a:solidFill>
                  <a:srgbClr val="FF0000"/>
                </a:solidFill>
              </a:rPr>
              <a:t>Reflecting from curved surfaces  </a:t>
            </a:r>
            <a:r>
              <a:rPr lang="fa-IR" sz="2800" b="1" dirty="0">
                <a:solidFill>
                  <a:srgbClr val="FF0000"/>
                </a:solidFill>
              </a:rPr>
              <a:t>بازتاب از سطوح خمیده</a:t>
            </a:r>
            <a:endParaRPr lang="en-US" sz="2800" b="1" dirty="0">
              <a:solidFill>
                <a:srgbClr val="FF0000"/>
              </a:solidFill>
            </a:endParaRPr>
          </a:p>
        </p:txBody>
      </p:sp>
      <p:grpSp>
        <p:nvGrpSpPr>
          <p:cNvPr id="2" name="Group 10"/>
          <p:cNvGrpSpPr/>
          <p:nvPr/>
        </p:nvGrpSpPr>
        <p:grpSpPr>
          <a:xfrm>
            <a:off x="483020" y="2196658"/>
            <a:ext cx="4456842" cy="4148095"/>
            <a:chOff x="8592000" y="2443933"/>
            <a:chExt cx="3600000" cy="3654740"/>
          </a:xfrm>
        </p:grpSpPr>
        <p:pic>
          <p:nvPicPr>
            <p:cNvPr id="4" name="Picture 3"/>
            <p:cNvPicPr>
              <a:picLocks noChangeAspect="1"/>
            </p:cNvPicPr>
            <p:nvPr/>
          </p:nvPicPr>
          <p:blipFill>
            <a:blip r:embed="rId2" cstate="print"/>
            <a:stretch>
              <a:fillRect/>
            </a:stretch>
          </p:blipFill>
          <p:spPr>
            <a:xfrm>
              <a:off x="8592000" y="2443933"/>
              <a:ext cx="3600000" cy="3190589"/>
            </a:xfrm>
            <a:prstGeom prst="rect">
              <a:avLst/>
            </a:prstGeom>
          </p:spPr>
        </p:pic>
        <p:sp>
          <p:nvSpPr>
            <p:cNvPr id="10" name="TextBox 9"/>
            <p:cNvSpPr txBox="1"/>
            <p:nvPr/>
          </p:nvSpPr>
          <p:spPr>
            <a:xfrm>
              <a:off x="10233082" y="5518706"/>
              <a:ext cx="922048" cy="579967"/>
            </a:xfrm>
            <a:prstGeom prst="rect">
              <a:avLst/>
            </a:prstGeom>
            <a:noFill/>
          </p:spPr>
          <p:txBody>
            <a:bodyPr wrap="non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سهموی</a:t>
              </a:r>
              <a:endParaRPr lang="en-US" sz="2400" dirty="0">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234176" y="722142"/>
            <a:ext cx="11608419" cy="1754326"/>
          </a:xfrm>
          <a:prstGeom prst="rect">
            <a:avLst/>
          </a:prstGeom>
          <a:noFill/>
        </p:spPr>
        <p:txBody>
          <a:bodyPr wrap="square" rtlCol="0">
            <a:spAutoFit/>
          </a:bodyPr>
          <a:lstStyle/>
          <a:p>
            <a:pPr algn="just" rtl="1">
              <a:lnSpc>
                <a:spcPct val="150000"/>
              </a:lnSpc>
            </a:pPr>
            <a:r>
              <a:rPr lang="fa-IR" sz="2400" b="1" dirty="0">
                <a:solidFill>
                  <a:srgbClr val="0070C0"/>
                </a:solidFill>
                <a:latin typeface="Times New Roman" panose="02020603050405020304" pitchFamily="18" charset="0"/>
                <a:cs typeface="Times New Roman" panose="02020603050405020304" pitchFamily="18" charset="0"/>
              </a:rPr>
              <a:t>سطوح دکارتی</a:t>
            </a:r>
            <a:r>
              <a:rPr lang="fa-IR" sz="2400" b="1"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fa-IR" sz="2400" b="1"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سطوحی که با تغییر مسیر پرتوهای تابشی طی فرایند بازتابش یا شکست باعث تشکیل تصویر (حقیقی یا مجازی) ایده آل می شود. </a:t>
            </a:r>
            <a:endParaRPr lang="en-US" sz="2400" dirty="0">
              <a:latin typeface="Times New Roman" panose="02020603050405020304" pitchFamily="18" charset="0"/>
              <a:cs typeface="Times New Roman" panose="02020603050405020304" pitchFamily="18" charset="0"/>
            </a:endParaRPr>
          </a:p>
          <a:p>
            <a:pPr algn="just" rtl="1">
              <a:lnSpc>
                <a:spcPct val="150000"/>
              </a:lnSpc>
            </a:pPr>
            <a:r>
              <a:rPr lang="fa-IR" sz="2400" b="1" dirty="0">
                <a:solidFill>
                  <a:srgbClr val="0070C0"/>
                </a:solidFill>
                <a:latin typeface="Times New Roman" panose="02020603050405020304" pitchFamily="18" charset="0"/>
                <a:cs typeface="Times New Roman" panose="02020603050405020304" pitchFamily="18" charset="0"/>
              </a:rPr>
              <a:t>تصویر ایده آل</a:t>
            </a:r>
            <a:r>
              <a:rPr lang="fa-IR" sz="2400" dirty="0">
                <a:latin typeface="Times New Roman" panose="02020603050405020304" pitchFamily="18" charset="0"/>
                <a:cs typeface="Times New Roman" panose="02020603050405020304" pitchFamily="18" charset="0"/>
              </a:rPr>
              <a:t>: هرگاه تصویر هر نقطه از جسم فقط یک نقطه باشد تصویر ایده آل است. </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5192111" y="3123125"/>
            <a:ext cx="6663558" cy="2308324"/>
          </a:xfrm>
          <a:prstGeom prst="rect">
            <a:avLst/>
          </a:prstGeom>
        </p:spPr>
        <p:txBody>
          <a:bodyPr wrap="square">
            <a:spAutoFit/>
          </a:bodyPr>
          <a:lstStyle/>
          <a:p>
            <a:pPr algn="just" rtl="1">
              <a:lnSpc>
                <a:spcPct val="150000"/>
              </a:lnSpc>
            </a:pPr>
            <a:r>
              <a:rPr lang="fa-IR" sz="2400" dirty="0">
                <a:solidFill>
                  <a:srgbClr val="FF0000"/>
                </a:solidFill>
                <a:latin typeface="Times New Roman" panose="02020603050405020304" pitchFamily="18" charset="0"/>
                <a:cs typeface="Times New Roman" panose="02020603050405020304" pitchFamily="18" charset="0"/>
              </a:rPr>
              <a:t>آینه سهموی</a:t>
            </a:r>
            <a:r>
              <a:rPr lang="fa-IR" sz="2400" dirty="0">
                <a:latin typeface="Times New Roman" panose="02020603050405020304" pitchFamily="18" charset="0"/>
                <a:cs typeface="Times New Roman" panose="02020603050405020304" pitchFamily="18" charset="0"/>
              </a:rPr>
              <a:t>: هرگاه یک چشمه نقطه ای در کانون آینه قرار گیرد بازتابش از سطح آینه دسته پرتوی موازی محور آینه خواهد بود. مطابق اصل برگشت پذیری نور هرگاه یک دسته پرتو موازی به یک آینه سهموی بتابد تمام آنها در کانون متمرکز خواهند شد.</a:t>
            </a:r>
            <a:endParaRPr lang="en-US" sz="2400" dirty="0"/>
          </a:p>
        </p:txBody>
      </p:sp>
      <p:sp>
        <p:nvSpPr>
          <p:cNvPr id="8" name="Slide Number Placeholder 7"/>
          <p:cNvSpPr>
            <a:spLocks noGrp="1"/>
          </p:cNvSpPr>
          <p:nvPr>
            <p:ph type="sldNum" sz="quarter" idx="12"/>
          </p:nvPr>
        </p:nvSpPr>
        <p:spPr/>
        <p:txBody>
          <a:bodyPr/>
          <a:lstStyle/>
          <a:p>
            <a:fld id="{8AC7B609-6235-4DF7-8376-3B4225D7EDEF}" type="slidenum">
              <a:rPr lang="en-US" smtClean="0"/>
              <a:pPr/>
              <a:t>9</a:t>
            </a:fld>
            <a:endParaRPr lang="en-US"/>
          </a:p>
        </p:txBody>
      </p:sp>
    </p:spTree>
    <p:extLst>
      <p:ext uri="{BB962C8B-B14F-4D97-AF65-F5344CB8AC3E}">
        <p14:creationId xmlns:p14="http://schemas.microsoft.com/office/powerpoint/2010/main" val="81558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659520483"/>
              </p:ext>
            </p:extLst>
          </p:nvPr>
        </p:nvGraphicFramePr>
        <p:xfrm>
          <a:off x="1246631" y="392666"/>
          <a:ext cx="9512300" cy="2235200"/>
        </p:xfrm>
        <a:graphic>
          <a:graphicData uri="http://schemas.openxmlformats.org/presentationml/2006/ole">
            <mc:AlternateContent xmlns:mc="http://schemas.openxmlformats.org/markup-compatibility/2006">
              <mc:Choice xmlns:v="urn:schemas-microsoft-com:vml" Requires="v">
                <p:oleObj spid="_x0000_s70663" name="Equation" r:id="rId3" imgW="9512300" imgH="2235200" progId="Equation.DSMT4">
                  <p:embed/>
                </p:oleObj>
              </mc:Choice>
              <mc:Fallback>
                <p:oleObj name="Equation" r:id="rId3" imgW="9512300" imgH="2235200" progId="Equation.DSMT4">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631" y="392666"/>
                        <a:ext cx="9512300" cy="223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62934342"/>
              </p:ext>
            </p:extLst>
          </p:nvPr>
        </p:nvGraphicFramePr>
        <p:xfrm>
          <a:off x="4743450" y="2363788"/>
          <a:ext cx="215900" cy="368300"/>
        </p:xfrm>
        <a:graphic>
          <a:graphicData uri="http://schemas.openxmlformats.org/presentationml/2006/ole">
            <mc:AlternateContent xmlns:mc="http://schemas.openxmlformats.org/markup-compatibility/2006">
              <mc:Choice xmlns:v="urn:schemas-microsoft-com:vml" Requires="v">
                <p:oleObj spid="_x0000_s70664" name="Equation" r:id="rId5" imgW="215806" imgH="368140" progId="Equation.DSMT4">
                  <p:embed/>
                </p:oleObj>
              </mc:Choice>
              <mc:Fallback>
                <p:oleObj name="Equation" r:id="rId5" imgW="215806" imgH="36814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3450" y="2363788"/>
                        <a:ext cx="2159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534120698"/>
              </p:ext>
            </p:extLst>
          </p:nvPr>
        </p:nvGraphicFramePr>
        <p:xfrm>
          <a:off x="6611972" y="2640013"/>
          <a:ext cx="4597400" cy="3238500"/>
        </p:xfrm>
        <a:graphic>
          <a:graphicData uri="http://schemas.openxmlformats.org/presentationml/2006/ole">
            <mc:AlternateContent xmlns:mc="http://schemas.openxmlformats.org/markup-compatibility/2006">
              <mc:Choice xmlns:v="urn:schemas-microsoft-com:vml" Requires="v">
                <p:oleObj spid="_x0000_s70665" name="Equation" r:id="rId7" imgW="4597200" imgH="3238200" progId="Equation.DSMT4">
                  <p:embed/>
                </p:oleObj>
              </mc:Choice>
              <mc:Fallback>
                <p:oleObj name="Equation" r:id="rId7" imgW="4597200" imgH="3238200" progId="Equation.DSMT4">
                  <p:embed/>
                  <p:pic>
                    <p:nvPicPr>
                      <p:cNvPr id="3" name="Object 2"/>
                      <p:cNvPicPr>
                        <a:picLocks noChangeAspect="1" noChangeArrowheads="1"/>
                      </p:cNvPicPr>
                      <p:nvPr/>
                    </p:nvPicPr>
                    <p:blipFill>
                      <a:blip r:embed="rId8"/>
                      <a:srcRect/>
                      <a:stretch>
                        <a:fillRect/>
                      </a:stretch>
                    </p:blipFill>
                    <p:spPr bwMode="auto">
                      <a:xfrm>
                        <a:off x="6611972" y="2640013"/>
                        <a:ext cx="4597400" cy="323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8AC7B609-6235-4DF7-8376-3B4225D7EDEF}" type="slidenum">
              <a:rPr lang="en-US" smtClean="0"/>
              <a:pPr/>
              <a:t>90</a:t>
            </a:fld>
            <a:endParaRPr lang="en-US"/>
          </a:p>
        </p:txBody>
      </p:sp>
      <p:grpSp>
        <p:nvGrpSpPr>
          <p:cNvPr id="4" name="Group 8"/>
          <p:cNvGrpSpPr/>
          <p:nvPr/>
        </p:nvGrpSpPr>
        <p:grpSpPr>
          <a:xfrm>
            <a:off x="1074122" y="4184832"/>
            <a:ext cx="6454553" cy="646331"/>
            <a:chOff x="531629" y="4561367"/>
            <a:chExt cx="6454553" cy="646331"/>
          </a:xfrm>
        </p:grpSpPr>
        <p:sp>
          <p:nvSpPr>
            <p:cNvPr id="8" name="TextBox 7"/>
            <p:cNvSpPr txBox="1"/>
            <p:nvPr/>
          </p:nvSpPr>
          <p:spPr>
            <a:xfrm>
              <a:off x="531629" y="4561367"/>
              <a:ext cx="6134986"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یک سیستم متشکل از دو عدسی با فاصله </a:t>
              </a:r>
              <a:r>
                <a:rPr lang="en-US" sz="2400" i="1" dirty="0">
                  <a:latin typeface="Times New Roman" panose="02020603050405020304" pitchFamily="18" charset="0"/>
                  <a:cs typeface="Times New Roman" panose="02020603050405020304" pitchFamily="18" charset="0"/>
                </a:rPr>
                <a:t>L</a:t>
              </a:r>
            </a:p>
          </p:txBody>
        </p:sp>
        <p:graphicFrame>
          <p:nvGraphicFramePr>
            <p:cNvPr id="651269" name="Object 5"/>
            <p:cNvGraphicFramePr>
              <a:graphicFrameLocks noChangeAspect="1"/>
            </p:cNvGraphicFramePr>
            <p:nvPr/>
          </p:nvGraphicFramePr>
          <p:xfrm>
            <a:off x="6630582" y="4680874"/>
            <a:ext cx="355600" cy="406400"/>
          </p:xfrm>
          <a:graphic>
            <a:graphicData uri="http://schemas.openxmlformats.org/presentationml/2006/ole">
              <mc:AlternateContent xmlns:mc="http://schemas.openxmlformats.org/markup-compatibility/2006">
                <mc:Choice xmlns:v="urn:schemas-microsoft-com:vml" Requires="v">
                  <p:oleObj spid="_x0000_s70666" name="Equation" r:id="rId9" imgW="355292" imgH="406048" progId="Equation.DSMT4">
                    <p:embed/>
                  </p:oleObj>
                </mc:Choice>
                <mc:Fallback>
                  <p:oleObj name="Equation" r:id="rId9" imgW="355292" imgH="406048" progId="Equation.DSMT4">
                    <p:embed/>
                    <p:pic>
                      <p:nvPicPr>
                        <p:cNvPr id="65126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0582" y="4680874"/>
                          <a:ext cx="3556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0" name="Object 9"/>
          <p:cNvGraphicFramePr>
            <a:graphicFrameLocks noChangeAspect="1"/>
          </p:cNvGraphicFramePr>
          <p:nvPr/>
        </p:nvGraphicFramePr>
        <p:xfrm>
          <a:off x="1488349" y="5758971"/>
          <a:ext cx="5626100" cy="800100"/>
        </p:xfrm>
        <a:graphic>
          <a:graphicData uri="http://schemas.openxmlformats.org/presentationml/2006/ole">
            <mc:AlternateContent xmlns:mc="http://schemas.openxmlformats.org/markup-compatibility/2006">
              <mc:Choice xmlns:v="urn:schemas-microsoft-com:vml" Requires="v">
                <p:oleObj spid="_x0000_s70667" name="Equation" r:id="rId11" imgW="5626100" imgH="800100" progId="Equation.DSMT4">
                  <p:embed/>
                </p:oleObj>
              </mc:Choice>
              <mc:Fallback>
                <p:oleObj name="Equation" r:id="rId11" imgW="5626100" imgH="800100" progId="Equation.DSMT4">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8349" y="5758971"/>
                        <a:ext cx="56261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85148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24441857"/>
              </p:ext>
            </p:extLst>
          </p:nvPr>
        </p:nvGraphicFramePr>
        <p:xfrm>
          <a:off x="1347788" y="979488"/>
          <a:ext cx="2921000" cy="838200"/>
        </p:xfrm>
        <a:graphic>
          <a:graphicData uri="http://schemas.openxmlformats.org/presentationml/2006/ole">
            <mc:AlternateContent xmlns:mc="http://schemas.openxmlformats.org/markup-compatibility/2006">
              <mc:Choice xmlns:v="urn:schemas-microsoft-com:vml" Requires="v">
                <p:oleObj spid="_x0000_s71688" name="Equation" r:id="rId3" imgW="2921000" imgH="838200" progId="Equation.DSMT4">
                  <p:embed/>
                </p:oleObj>
              </mc:Choice>
              <mc:Fallback>
                <p:oleObj name="Equation" r:id="rId3" imgW="2921000" imgH="8382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8" y="979488"/>
                        <a:ext cx="2921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62934342"/>
              </p:ext>
            </p:extLst>
          </p:nvPr>
        </p:nvGraphicFramePr>
        <p:xfrm>
          <a:off x="4743450" y="2363788"/>
          <a:ext cx="215900" cy="368300"/>
        </p:xfrm>
        <a:graphic>
          <a:graphicData uri="http://schemas.openxmlformats.org/presentationml/2006/ole">
            <mc:AlternateContent xmlns:mc="http://schemas.openxmlformats.org/markup-compatibility/2006">
              <mc:Choice xmlns:v="urn:schemas-microsoft-com:vml" Requires="v">
                <p:oleObj spid="_x0000_s71689" name="Equation" r:id="rId5" imgW="215806" imgH="368140" progId="Equation.DSMT4">
                  <p:embed/>
                </p:oleObj>
              </mc:Choice>
              <mc:Fallback>
                <p:oleObj name="Equation" r:id="rId5" imgW="215806" imgH="36814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3450" y="2363788"/>
                        <a:ext cx="215900"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91058850"/>
              </p:ext>
            </p:extLst>
          </p:nvPr>
        </p:nvGraphicFramePr>
        <p:xfrm>
          <a:off x="2244725" y="2216150"/>
          <a:ext cx="6070600" cy="838200"/>
        </p:xfrm>
        <a:graphic>
          <a:graphicData uri="http://schemas.openxmlformats.org/presentationml/2006/ole">
            <mc:AlternateContent xmlns:mc="http://schemas.openxmlformats.org/markup-compatibility/2006">
              <mc:Choice xmlns:v="urn:schemas-microsoft-com:vml" Requires="v">
                <p:oleObj spid="_x0000_s71690" name="Equation" r:id="rId7" imgW="6070600" imgH="838200" progId="Equation.DSMT4">
                  <p:embed/>
                </p:oleObj>
              </mc:Choice>
              <mc:Fallback>
                <p:oleObj name="Equation" r:id="rId7" imgW="6070600" imgH="8382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4725" y="2216150"/>
                        <a:ext cx="60706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861237" y="184414"/>
            <a:ext cx="10728252" cy="579967"/>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فاصله کانونی دو عدسی با فواصل کانونی 10 و 20 سانتی متر و فاصله 0 ، 10، 20 و 50 سانتی متر</a:t>
            </a:r>
            <a:endParaRPr lang="en-US" sz="2400" dirty="0">
              <a:latin typeface="Times New Roman" panose="02020603050405020304" pitchFamily="18" charset="0"/>
              <a:cs typeface="Times New Roman" panose="02020603050405020304" pitchFamily="18" charset="0"/>
            </a:endParaRPr>
          </a:p>
        </p:txBody>
      </p:sp>
      <p:graphicFrame>
        <p:nvGraphicFramePr>
          <p:cNvPr id="435207" name="Object 331"/>
          <p:cNvGraphicFramePr>
            <a:graphicFrameLocks noChangeAspect="1"/>
          </p:cNvGraphicFramePr>
          <p:nvPr/>
        </p:nvGraphicFramePr>
        <p:xfrm>
          <a:off x="2222500" y="3484563"/>
          <a:ext cx="6121400" cy="838200"/>
        </p:xfrm>
        <a:graphic>
          <a:graphicData uri="http://schemas.openxmlformats.org/presentationml/2006/ole">
            <mc:AlternateContent xmlns:mc="http://schemas.openxmlformats.org/markup-compatibility/2006">
              <mc:Choice xmlns:v="urn:schemas-microsoft-com:vml" Requires="v">
                <p:oleObj spid="_x0000_s71691" name="Equation" r:id="rId9" imgW="6121400" imgH="838200" progId="Equation.DSMT4">
                  <p:embed/>
                </p:oleObj>
              </mc:Choice>
              <mc:Fallback>
                <p:oleObj name="Equation" r:id="rId9" imgW="6121400" imgH="838200" progId="Equation.DSMT4">
                  <p:embed/>
                  <p:pic>
                    <p:nvPicPr>
                      <p:cNvPr id="435207" name="Object 3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2500" y="3484563"/>
                        <a:ext cx="6121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8" name="Object 331"/>
          <p:cNvGraphicFramePr>
            <a:graphicFrameLocks noChangeAspect="1"/>
          </p:cNvGraphicFramePr>
          <p:nvPr/>
        </p:nvGraphicFramePr>
        <p:xfrm>
          <a:off x="2173288" y="4635500"/>
          <a:ext cx="6184900" cy="838200"/>
        </p:xfrm>
        <a:graphic>
          <a:graphicData uri="http://schemas.openxmlformats.org/presentationml/2006/ole">
            <mc:AlternateContent xmlns:mc="http://schemas.openxmlformats.org/markup-compatibility/2006">
              <mc:Choice xmlns:v="urn:schemas-microsoft-com:vml" Requires="v">
                <p:oleObj spid="_x0000_s71692" name="Equation" r:id="rId11" imgW="6184900" imgH="838200" progId="Equation.DSMT4">
                  <p:embed/>
                </p:oleObj>
              </mc:Choice>
              <mc:Fallback>
                <p:oleObj name="Equation" r:id="rId11" imgW="6184900" imgH="838200" progId="Equation.DSMT4">
                  <p:embed/>
                  <p:pic>
                    <p:nvPicPr>
                      <p:cNvPr id="435208" name="Object 3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73288" y="4635500"/>
                        <a:ext cx="6184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9" name="Object 331"/>
          <p:cNvGraphicFramePr>
            <a:graphicFrameLocks noChangeAspect="1"/>
          </p:cNvGraphicFramePr>
          <p:nvPr/>
        </p:nvGraphicFramePr>
        <p:xfrm>
          <a:off x="2049463" y="5762625"/>
          <a:ext cx="6324600" cy="838200"/>
        </p:xfrm>
        <a:graphic>
          <a:graphicData uri="http://schemas.openxmlformats.org/presentationml/2006/ole">
            <mc:AlternateContent xmlns:mc="http://schemas.openxmlformats.org/markup-compatibility/2006">
              <mc:Choice xmlns:v="urn:schemas-microsoft-com:vml" Requires="v">
                <p:oleObj spid="_x0000_s71693" name="Equation" r:id="rId13" imgW="6324600" imgH="838200" progId="Equation.DSMT4">
                  <p:embed/>
                </p:oleObj>
              </mc:Choice>
              <mc:Fallback>
                <p:oleObj name="Equation" r:id="rId13" imgW="6324600" imgH="838200" progId="Equation.DSMT4">
                  <p:embed/>
                  <p:pic>
                    <p:nvPicPr>
                      <p:cNvPr id="435209" name="Object 3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9463" y="5762625"/>
                        <a:ext cx="63246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91</a:t>
            </a:fld>
            <a:endParaRPr lang="en-US"/>
          </a:p>
        </p:txBody>
      </p:sp>
    </p:spTree>
    <p:extLst>
      <p:ext uri="{BB962C8B-B14F-4D97-AF65-F5344CB8AC3E}">
        <p14:creationId xmlns:p14="http://schemas.microsoft.com/office/powerpoint/2010/main" val="2585148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6226" name="Object 329"/>
          <p:cNvGraphicFramePr>
            <a:graphicFrameLocks noChangeAspect="1"/>
          </p:cNvGraphicFramePr>
          <p:nvPr>
            <p:extLst>
              <p:ext uri="{D42A27DB-BD31-4B8C-83A1-F6EECF244321}">
                <p14:modId xmlns:p14="http://schemas.microsoft.com/office/powerpoint/2010/main" val="1488220027"/>
              </p:ext>
            </p:extLst>
          </p:nvPr>
        </p:nvGraphicFramePr>
        <p:xfrm>
          <a:off x="881063" y="1943100"/>
          <a:ext cx="5537200" cy="1778000"/>
        </p:xfrm>
        <a:graphic>
          <a:graphicData uri="http://schemas.openxmlformats.org/presentationml/2006/ole">
            <mc:AlternateContent xmlns:mc="http://schemas.openxmlformats.org/markup-compatibility/2006">
              <mc:Choice xmlns:v="urn:schemas-microsoft-com:vml" Requires="v">
                <p:oleObj spid="_x0000_s72712" name="Equation" r:id="rId3" imgW="5537160" imgH="1777680" progId="Equation.DSMT4">
                  <p:embed/>
                </p:oleObj>
              </mc:Choice>
              <mc:Fallback>
                <p:oleObj name="Equation" r:id="rId3" imgW="5537160" imgH="1777680" progId="Equation.DSMT4">
                  <p:embed/>
                  <p:pic>
                    <p:nvPicPr>
                      <p:cNvPr id="436226" name="Object 329"/>
                      <p:cNvPicPr>
                        <a:picLocks noChangeAspect="1" noChangeArrowheads="1"/>
                      </p:cNvPicPr>
                      <p:nvPr/>
                    </p:nvPicPr>
                    <p:blipFill>
                      <a:blip r:embed="rId4"/>
                      <a:srcRect/>
                      <a:stretch>
                        <a:fillRect/>
                      </a:stretch>
                    </p:blipFill>
                    <p:spPr bwMode="auto">
                      <a:xfrm>
                        <a:off x="881063" y="1943100"/>
                        <a:ext cx="5537200" cy="177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55181" y="414670"/>
            <a:ext cx="10217889"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مکان نقاط اصلی و کانون را برای سیستم اپتیکی متشکل از دو عدسی با فواصل کانونی 10 و 20 سانتی متر و فاصله 50 سانتی متر پیدا کنید</a:t>
            </a:r>
            <a:endParaRPr lang="en-US" sz="2400" dirty="0">
              <a:latin typeface="Times New Roman" panose="02020603050405020304" pitchFamily="18" charset="0"/>
              <a:cs typeface="Times New Roman" panose="02020603050405020304" pitchFamily="18" charset="0"/>
            </a:endParaRPr>
          </a:p>
        </p:txBody>
      </p:sp>
      <p:graphicFrame>
        <p:nvGraphicFramePr>
          <p:cNvPr id="436227" name="Object 3"/>
          <p:cNvGraphicFramePr>
            <a:graphicFrameLocks noChangeAspect="1"/>
          </p:cNvGraphicFramePr>
          <p:nvPr/>
        </p:nvGraphicFramePr>
        <p:xfrm>
          <a:off x="8396288" y="2255838"/>
          <a:ext cx="2540000" cy="1549400"/>
        </p:xfrm>
        <a:graphic>
          <a:graphicData uri="http://schemas.openxmlformats.org/presentationml/2006/ole">
            <mc:AlternateContent xmlns:mc="http://schemas.openxmlformats.org/markup-compatibility/2006">
              <mc:Choice xmlns:v="urn:schemas-microsoft-com:vml" Requires="v">
                <p:oleObj spid="_x0000_s72713" name="Equation" r:id="rId5" imgW="2540000" imgH="1549400" progId="Equation.DSMT4">
                  <p:embed/>
                </p:oleObj>
              </mc:Choice>
              <mc:Fallback>
                <p:oleObj name="Equation" r:id="rId5" imgW="2540000" imgH="1549400" progId="Equation.DSMT4">
                  <p:embed/>
                  <p:pic>
                    <p:nvPicPr>
                      <p:cNvPr id="4362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288" y="2255838"/>
                        <a:ext cx="2540000" cy="1549400"/>
                      </a:xfrm>
                      <a:prstGeom prst="rect">
                        <a:avLst/>
                      </a:prstGeom>
                      <a:blipFill dpi="0" rotWithShape="1">
                        <a:blip r:embed="rId7"/>
                        <a:srcRect/>
                        <a:tile tx="0" ty="0" sx="100000" sy="100000" flip="none" algn="tl"/>
                      </a:blipFill>
                    </p:spPr>
                  </p:pic>
                </p:oleObj>
              </mc:Fallback>
            </mc:AlternateContent>
          </a:graphicData>
        </a:graphic>
      </p:graphicFrame>
      <p:graphicFrame>
        <p:nvGraphicFramePr>
          <p:cNvPr id="653316" name="Object 4"/>
          <p:cNvGraphicFramePr>
            <a:graphicFrameLocks noChangeAspect="1"/>
          </p:cNvGraphicFramePr>
          <p:nvPr/>
        </p:nvGraphicFramePr>
        <p:xfrm>
          <a:off x="6001673" y="4482140"/>
          <a:ext cx="3670300" cy="736600"/>
        </p:xfrm>
        <a:graphic>
          <a:graphicData uri="http://schemas.openxmlformats.org/presentationml/2006/ole">
            <mc:AlternateContent xmlns:mc="http://schemas.openxmlformats.org/markup-compatibility/2006">
              <mc:Choice xmlns:v="urn:schemas-microsoft-com:vml" Requires="v">
                <p:oleObj spid="_x0000_s72714" name="Equation" r:id="rId8" imgW="3670300" imgH="736600" progId="Equation.DSMT4">
                  <p:embed/>
                </p:oleObj>
              </mc:Choice>
              <mc:Fallback>
                <p:oleObj name="Equation" r:id="rId8" imgW="3670300" imgH="736600" progId="Equation.DSMT4">
                  <p:embed/>
                  <p:pic>
                    <p:nvPicPr>
                      <p:cNvPr id="65331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1673" y="4482140"/>
                        <a:ext cx="3670300" cy="736600"/>
                      </a:xfrm>
                      <a:prstGeom prst="rect">
                        <a:avLst/>
                      </a:prstGeom>
                      <a:blipFill dpi="0" rotWithShape="1">
                        <a:blip r:embed="rId10"/>
                        <a:srcRect/>
                        <a:tile tx="0" ty="0" sx="100000" sy="100000" flip="none" algn="tl"/>
                      </a:blipFill>
                    </p:spPr>
                  </p:pic>
                </p:oleObj>
              </mc:Fallback>
            </mc:AlternateContent>
          </a:graphicData>
        </a:graphic>
      </p:graphicFrame>
      <p:graphicFrame>
        <p:nvGraphicFramePr>
          <p:cNvPr id="653317" name="Object 5"/>
          <p:cNvGraphicFramePr>
            <a:graphicFrameLocks noChangeAspect="1"/>
          </p:cNvGraphicFramePr>
          <p:nvPr/>
        </p:nvGraphicFramePr>
        <p:xfrm>
          <a:off x="1169988" y="4479925"/>
          <a:ext cx="3441700" cy="736600"/>
        </p:xfrm>
        <a:graphic>
          <a:graphicData uri="http://schemas.openxmlformats.org/presentationml/2006/ole">
            <mc:AlternateContent xmlns:mc="http://schemas.openxmlformats.org/markup-compatibility/2006">
              <mc:Choice xmlns:v="urn:schemas-microsoft-com:vml" Requires="v">
                <p:oleObj spid="_x0000_s72715" name="Equation" r:id="rId11" imgW="3441700" imgH="736600" progId="Equation.DSMT4">
                  <p:embed/>
                </p:oleObj>
              </mc:Choice>
              <mc:Fallback>
                <p:oleObj name="Equation" r:id="rId11" imgW="3441700" imgH="736600" progId="Equation.DSMT4">
                  <p:embed/>
                  <p:pic>
                    <p:nvPicPr>
                      <p:cNvPr id="65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9988" y="4479925"/>
                        <a:ext cx="3441700" cy="736600"/>
                      </a:xfrm>
                      <a:prstGeom prst="rect">
                        <a:avLst/>
                      </a:prstGeom>
                      <a:blipFill dpi="0" rotWithShape="1">
                        <a:blip r:embed="rId13"/>
                        <a:srcRect/>
                        <a:tile tx="0" ty="0" sx="100000" sy="100000" flip="none" algn="tl"/>
                      </a:blipFill>
                    </p:spPr>
                  </p:pic>
                </p:oleObj>
              </mc:Fallback>
            </mc:AlternateContent>
          </a:graphicData>
        </a:graphic>
      </p:graphicFrame>
      <p:graphicFrame>
        <p:nvGraphicFramePr>
          <p:cNvPr id="7" name="Object 6"/>
          <p:cNvGraphicFramePr>
            <a:graphicFrameLocks noChangeAspect="1"/>
          </p:cNvGraphicFramePr>
          <p:nvPr/>
        </p:nvGraphicFramePr>
        <p:xfrm>
          <a:off x="1220677" y="5653124"/>
          <a:ext cx="2921000" cy="736600"/>
        </p:xfrm>
        <a:graphic>
          <a:graphicData uri="http://schemas.openxmlformats.org/presentationml/2006/ole">
            <mc:AlternateContent xmlns:mc="http://schemas.openxmlformats.org/markup-compatibility/2006">
              <mc:Choice xmlns:v="urn:schemas-microsoft-com:vml" Requires="v">
                <p:oleObj spid="_x0000_s72716" name="Equation" r:id="rId14" imgW="2921000" imgH="736600" progId="Equation.DSMT4">
                  <p:embed/>
                </p:oleObj>
              </mc:Choice>
              <mc:Fallback>
                <p:oleObj name="Equation" r:id="rId14" imgW="2921000" imgH="736600" progId="Equation.DSMT4">
                  <p:embed/>
                  <p:pic>
                    <p:nvPicPr>
                      <p:cNvPr id="7"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0677" y="5653124"/>
                        <a:ext cx="29210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6112763" y="5641021"/>
          <a:ext cx="3263900" cy="736600"/>
        </p:xfrm>
        <a:graphic>
          <a:graphicData uri="http://schemas.openxmlformats.org/presentationml/2006/ole">
            <mc:AlternateContent xmlns:mc="http://schemas.openxmlformats.org/markup-compatibility/2006">
              <mc:Choice xmlns:v="urn:schemas-microsoft-com:vml" Requires="v">
                <p:oleObj spid="_x0000_s72717" name="Equation" r:id="rId16" imgW="3263900" imgH="736600" progId="Equation.DSMT4">
                  <p:embed/>
                </p:oleObj>
              </mc:Choice>
              <mc:Fallback>
                <p:oleObj name="Equation" r:id="rId16" imgW="3263900" imgH="736600" progId="Equation.DSMT4">
                  <p:embed/>
                  <p:pic>
                    <p:nvPicPr>
                      <p:cNvPr id="13"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12763" y="5641021"/>
                        <a:ext cx="32639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p:txBody>
          <a:bodyPr/>
          <a:lstStyle/>
          <a:p>
            <a:fld id="{8AC7B609-6235-4DF7-8376-3B4225D7EDEF}" type="slidenum">
              <a:rPr lang="en-US" smtClean="0"/>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fld id="{8AC7B609-6235-4DF7-8376-3B4225D7EDEF}" type="slidenum">
              <a:rPr lang="en-US" smtClean="0"/>
              <a:pPr/>
              <a:t>93</a:t>
            </a:fld>
            <a:endParaRPr lang="en-US"/>
          </a:p>
        </p:txBody>
      </p:sp>
      <p:grpSp>
        <p:nvGrpSpPr>
          <p:cNvPr id="2" name="Group 35"/>
          <p:cNvGrpSpPr/>
          <p:nvPr/>
        </p:nvGrpSpPr>
        <p:grpSpPr>
          <a:xfrm>
            <a:off x="496168" y="808073"/>
            <a:ext cx="11338560" cy="5091712"/>
            <a:chOff x="496168" y="808073"/>
            <a:chExt cx="11338560" cy="5091712"/>
          </a:xfrm>
        </p:grpSpPr>
        <p:grpSp>
          <p:nvGrpSpPr>
            <p:cNvPr id="3" name="Group 35"/>
            <p:cNvGrpSpPr>
              <a:grpSpLocks noChangeAspect="1"/>
            </p:cNvGrpSpPr>
            <p:nvPr/>
          </p:nvGrpSpPr>
          <p:grpSpPr>
            <a:xfrm>
              <a:off x="496168" y="964034"/>
              <a:ext cx="11338560" cy="4658412"/>
              <a:chOff x="1411954" y="2829915"/>
              <a:chExt cx="8208000" cy="3372245"/>
            </a:xfrm>
          </p:grpSpPr>
          <p:cxnSp>
            <p:nvCxnSpPr>
              <p:cNvPr id="37" name="Straight Arrow Connector 36"/>
              <p:cNvCxnSpPr/>
              <p:nvPr/>
            </p:nvCxnSpPr>
            <p:spPr>
              <a:xfrm>
                <a:off x="2631132" y="3948950"/>
                <a:ext cx="396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 name="Group 33"/>
              <p:cNvGrpSpPr/>
              <p:nvPr/>
            </p:nvGrpSpPr>
            <p:grpSpPr>
              <a:xfrm>
                <a:off x="1411954" y="2829915"/>
                <a:ext cx="8208000" cy="3372245"/>
                <a:chOff x="1411954" y="2829915"/>
                <a:chExt cx="8208000" cy="3372245"/>
              </a:xfrm>
            </p:grpSpPr>
            <p:grpSp>
              <p:nvGrpSpPr>
                <p:cNvPr id="5" name="Group 28"/>
                <p:cNvGrpSpPr/>
                <p:nvPr/>
              </p:nvGrpSpPr>
              <p:grpSpPr>
                <a:xfrm>
                  <a:off x="1411954" y="2829915"/>
                  <a:ext cx="8208000" cy="3372245"/>
                  <a:chOff x="1008544" y="2829915"/>
                  <a:chExt cx="8208000" cy="3372245"/>
                </a:xfrm>
              </p:grpSpPr>
              <p:cxnSp>
                <p:nvCxnSpPr>
                  <p:cNvPr id="43" name="Straight Arrow Connector 42"/>
                  <p:cNvCxnSpPr/>
                  <p:nvPr/>
                </p:nvCxnSpPr>
                <p:spPr>
                  <a:xfrm flipH="1">
                    <a:off x="4397194" y="3684493"/>
                    <a:ext cx="0" cy="1586753"/>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6633880" y="3688976"/>
                    <a:ext cx="0" cy="1586753"/>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08544" y="4410635"/>
                    <a:ext cx="820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397195" y="4935069"/>
                    <a:ext cx="2232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7571" y="3202512"/>
                    <a:ext cx="1418573" cy="646331"/>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B</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=20 cm</a:t>
                    </a:r>
                    <a:endParaRPr lang="en-US" sz="2400" baseline="-25000" dirty="0">
                      <a:latin typeface="Times New Roman" panose="02020603050405020304" pitchFamily="18" charset="0"/>
                      <a:cs typeface="Times New Roman" panose="02020603050405020304" pitchFamily="18" charset="0"/>
                    </a:endParaRPr>
                  </a:p>
                </p:txBody>
              </p:sp>
              <p:sp>
                <p:nvSpPr>
                  <p:cNvPr id="48" name="TextBox 47"/>
                  <p:cNvSpPr txBox="1"/>
                  <p:nvPr/>
                </p:nvSpPr>
                <p:spPr>
                  <a:xfrm>
                    <a:off x="5485793" y="3264345"/>
                    <a:ext cx="1763644" cy="579967"/>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A</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=10 cm</a:t>
                    </a:r>
                    <a:endParaRPr lang="en-US" sz="2400" baseline="-25000" dirty="0">
                      <a:latin typeface="Times New Roman" panose="02020603050405020304" pitchFamily="18" charset="0"/>
                      <a:cs typeface="Times New Roman" panose="02020603050405020304" pitchFamily="18" charset="0"/>
                    </a:endParaRPr>
                  </a:p>
                </p:txBody>
              </p:sp>
              <p:sp>
                <p:nvSpPr>
                  <p:cNvPr id="49" name="TextBox 48"/>
                  <p:cNvSpPr txBox="1"/>
                  <p:nvPr/>
                </p:nvSpPr>
                <p:spPr>
                  <a:xfrm>
                    <a:off x="4656139" y="4499765"/>
                    <a:ext cx="1583301" cy="646331"/>
                  </a:xfrm>
                  <a:prstGeom prst="rect">
                    <a:avLst/>
                  </a:prstGeom>
                  <a:noFill/>
                  <a:ln w="28575">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L=50 cm</a:t>
                    </a:r>
                    <a:endParaRPr lang="en-US" sz="2400" baseline="-25000" dirty="0">
                      <a:latin typeface="Times New Roman" panose="02020603050405020304" pitchFamily="18" charset="0"/>
                      <a:cs typeface="Times New Roman" panose="02020603050405020304" pitchFamily="18" charset="0"/>
                    </a:endParaRPr>
                  </a:p>
                </p:txBody>
              </p:sp>
              <p:cxnSp>
                <p:nvCxnSpPr>
                  <p:cNvPr id="50" name="Straight Connector 49"/>
                  <p:cNvCxnSpPr/>
                  <p:nvPr/>
                </p:nvCxnSpPr>
                <p:spPr>
                  <a:xfrm>
                    <a:off x="2218765" y="3254186"/>
                    <a:ext cx="0" cy="2520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481049" y="3550020"/>
                    <a:ext cx="0" cy="2232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868839" y="2829915"/>
                    <a:ext cx="630301"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53" name="TextBox 52"/>
                  <p:cNvSpPr txBox="1"/>
                  <p:nvPr/>
                </p:nvSpPr>
                <p:spPr>
                  <a:xfrm>
                    <a:off x="7138035" y="5622192"/>
                    <a:ext cx="630302"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sp>
                <p:nvSpPr>
                  <p:cNvPr id="54" name="TextBox 15"/>
                  <p:cNvSpPr txBox="1"/>
                  <p:nvPr/>
                </p:nvSpPr>
                <p:spPr>
                  <a:xfrm>
                    <a:off x="1756839" y="4270030"/>
                    <a:ext cx="51007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55" name="TextBox 15"/>
                  <p:cNvSpPr txBox="1"/>
                  <p:nvPr/>
                </p:nvSpPr>
                <p:spPr>
                  <a:xfrm>
                    <a:off x="7387358" y="4301175"/>
                    <a:ext cx="51007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sp>
                <p:nvSpPr>
                  <p:cNvPr id="56" name="Oval 55"/>
                  <p:cNvSpPr/>
                  <p:nvPr/>
                </p:nvSpPr>
                <p:spPr>
                  <a:xfrm>
                    <a:off x="7082267" y="4352082"/>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6866679" y="3936658"/>
                    <a:ext cx="458779"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2</a:t>
                    </a:r>
                  </a:p>
                </p:txBody>
              </p:sp>
              <p:cxnSp>
                <p:nvCxnSpPr>
                  <p:cNvPr id="58" name="Straight Arrow Connector 57"/>
                  <p:cNvCxnSpPr/>
                  <p:nvPr/>
                </p:nvCxnSpPr>
                <p:spPr>
                  <a:xfrm>
                    <a:off x="6647328" y="5087469"/>
                    <a:ext cx="828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218765" y="5181596"/>
                    <a:ext cx="2160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566024" y="4953986"/>
                    <a:ext cx="94449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25 cm</a:t>
                    </a:r>
                  </a:p>
                </p:txBody>
              </p:sp>
              <p:sp>
                <p:nvSpPr>
                  <p:cNvPr id="61" name="TextBox 60"/>
                  <p:cNvSpPr txBox="1"/>
                  <p:nvPr/>
                </p:nvSpPr>
                <p:spPr>
                  <a:xfrm>
                    <a:off x="2855379" y="4776747"/>
                    <a:ext cx="94449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50 cm</a:t>
                    </a:r>
                  </a:p>
                </p:txBody>
              </p:sp>
              <p:sp>
                <p:nvSpPr>
                  <p:cNvPr id="62" name="Oval 61"/>
                  <p:cNvSpPr/>
                  <p:nvPr/>
                </p:nvSpPr>
                <p:spPr>
                  <a:xfrm>
                    <a:off x="2505206" y="4356635"/>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311678" y="3918181"/>
                    <a:ext cx="45878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1</a:t>
                    </a:r>
                  </a:p>
                </p:txBody>
              </p:sp>
            </p:grpSp>
            <p:sp>
              <p:nvSpPr>
                <p:cNvPr id="40" name="TextBox 39"/>
                <p:cNvSpPr txBox="1"/>
                <p:nvPr/>
              </p:nvSpPr>
              <p:spPr>
                <a:xfrm>
                  <a:off x="2424057" y="3512167"/>
                  <a:ext cx="568335" cy="646332"/>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a:t>
                  </a:r>
                </a:p>
              </p:txBody>
            </p:sp>
            <p:sp>
              <p:nvSpPr>
                <p:cNvPr id="41" name="TextBox 40"/>
                <p:cNvSpPr txBox="1"/>
                <p:nvPr/>
              </p:nvSpPr>
              <p:spPr>
                <a:xfrm>
                  <a:off x="7266812" y="3569082"/>
                  <a:ext cx="568335" cy="646332"/>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a:t>
                  </a:r>
                </a:p>
              </p:txBody>
            </p:sp>
            <p:cxnSp>
              <p:nvCxnSpPr>
                <p:cNvPr id="42" name="Straight Arrow Connector 41"/>
                <p:cNvCxnSpPr/>
                <p:nvPr/>
              </p:nvCxnSpPr>
              <p:spPr>
                <a:xfrm>
                  <a:off x="7476556" y="4007221"/>
                  <a:ext cx="396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cxnSp>
          <p:nvCxnSpPr>
            <p:cNvPr id="31" name="Straight Connector 30"/>
            <p:cNvCxnSpPr/>
            <p:nvPr/>
          </p:nvCxnSpPr>
          <p:spPr>
            <a:xfrm>
              <a:off x="5178056" y="808073"/>
              <a:ext cx="2475" cy="4572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275676" y="843510"/>
              <a:ext cx="2475" cy="4572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199855" y="5273744"/>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35" name="TextBox 34"/>
            <p:cNvSpPr txBox="1"/>
            <p:nvPr/>
          </p:nvSpPr>
          <p:spPr>
            <a:xfrm>
              <a:off x="7265569" y="5319818"/>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grpSp>
      <p:graphicFrame>
        <p:nvGraphicFramePr>
          <p:cNvPr id="6" name="Object 5">
            <a:extLst>
              <a:ext uri="{FF2B5EF4-FFF2-40B4-BE49-F238E27FC236}">
                <a16:creationId xmlns:a16="http://schemas.microsoft.com/office/drawing/2014/main" id="{4986D98D-6BC4-4DF5-ADFB-2961B5EF1129}"/>
              </a:ext>
            </a:extLst>
          </p:cNvPr>
          <p:cNvGraphicFramePr>
            <a:graphicFrameLocks noChangeAspect="1"/>
          </p:cNvGraphicFramePr>
          <p:nvPr>
            <p:extLst>
              <p:ext uri="{D42A27DB-BD31-4B8C-83A1-F6EECF244321}">
                <p14:modId xmlns:p14="http://schemas.microsoft.com/office/powerpoint/2010/main" val="1677575484"/>
              </p:ext>
            </p:extLst>
          </p:nvPr>
        </p:nvGraphicFramePr>
        <p:xfrm>
          <a:off x="565746" y="5306740"/>
          <a:ext cx="1282700" cy="1143000"/>
        </p:xfrm>
        <a:graphic>
          <a:graphicData uri="http://schemas.openxmlformats.org/presentationml/2006/ole">
            <mc:AlternateContent xmlns:mc="http://schemas.openxmlformats.org/markup-compatibility/2006">
              <mc:Choice xmlns:v="urn:schemas-microsoft-com:vml" Requires="v">
                <p:oleObj spid="_x0000_s73731" name="Equation" r:id="rId3" imgW="1282680" imgH="1143000" progId="Equation.DSMT4">
                  <p:embed/>
                </p:oleObj>
              </mc:Choice>
              <mc:Fallback>
                <p:oleObj name="Equation" r:id="rId3" imgW="1282680" imgH="1143000" progId="Equation.DSMT4">
                  <p:embed/>
                  <p:pic>
                    <p:nvPicPr>
                      <p:cNvPr id="0" name=""/>
                      <p:cNvPicPr/>
                      <p:nvPr/>
                    </p:nvPicPr>
                    <p:blipFill>
                      <a:blip r:embed="rId4"/>
                      <a:stretch>
                        <a:fillRect/>
                      </a:stretch>
                    </p:blipFill>
                    <p:spPr>
                      <a:xfrm>
                        <a:off x="565746" y="5306740"/>
                        <a:ext cx="1282700" cy="1143000"/>
                      </a:xfrm>
                      <a:prstGeom prst="rect">
                        <a:avLst/>
                      </a:prstGeom>
                    </p:spPr>
                  </p:pic>
                </p:oleObj>
              </mc:Fallback>
            </mc:AlternateContent>
          </a:graphicData>
        </a:graphic>
      </p:graphicFrame>
    </p:spTree>
    <p:extLst>
      <p:ext uri="{BB962C8B-B14F-4D97-AF65-F5344CB8AC3E}">
        <p14:creationId xmlns:p14="http://schemas.microsoft.com/office/powerpoint/2010/main" val="12923967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fld id="{8AC7B609-6235-4DF7-8376-3B4225D7EDEF}" type="slidenum">
              <a:rPr lang="en-US" smtClean="0"/>
              <a:pPr/>
              <a:t>94</a:t>
            </a:fld>
            <a:endParaRPr lang="en-US"/>
          </a:p>
        </p:txBody>
      </p:sp>
      <p:grpSp>
        <p:nvGrpSpPr>
          <p:cNvPr id="2" name="Group 59"/>
          <p:cNvGrpSpPr/>
          <p:nvPr/>
        </p:nvGrpSpPr>
        <p:grpSpPr>
          <a:xfrm>
            <a:off x="244551" y="1026694"/>
            <a:ext cx="11622076" cy="5330310"/>
            <a:chOff x="212652" y="569475"/>
            <a:chExt cx="11622076" cy="5330310"/>
          </a:xfrm>
        </p:grpSpPr>
        <p:grpSp>
          <p:nvGrpSpPr>
            <p:cNvPr id="3" name="Group 58"/>
            <p:cNvGrpSpPr/>
            <p:nvPr/>
          </p:nvGrpSpPr>
          <p:grpSpPr>
            <a:xfrm>
              <a:off x="496168" y="964034"/>
              <a:ext cx="11338560" cy="4935751"/>
              <a:chOff x="496168" y="964034"/>
              <a:chExt cx="11338560" cy="4935751"/>
            </a:xfrm>
          </p:grpSpPr>
          <p:grpSp>
            <p:nvGrpSpPr>
              <p:cNvPr id="4" name="Group 35"/>
              <p:cNvGrpSpPr>
                <a:grpSpLocks noChangeAspect="1"/>
              </p:cNvGrpSpPr>
              <p:nvPr/>
            </p:nvGrpSpPr>
            <p:grpSpPr>
              <a:xfrm>
                <a:off x="496168" y="964034"/>
                <a:ext cx="11338560" cy="4658412"/>
                <a:chOff x="1411954" y="2829915"/>
                <a:chExt cx="8208000" cy="3372245"/>
              </a:xfrm>
            </p:grpSpPr>
            <p:cxnSp>
              <p:nvCxnSpPr>
                <p:cNvPr id="37" name="Straight Arrow Connector 36"/>
                <p:cNvCxnSpPr/>
                <p:nvPr/>
              </p:nvCxnSpPr>
              <p:spPr>
                <a:xfrm>
                  <a:off x="3862631" y="4303000"/>
                  <a:ext cx="926710" cy="0"/>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 name="Group 33"/>
                <p:cNvGrpSpPr/>
                <p:nvPr/>
              </p:nvGrpSpPr>
              <p:grpSpPr>
                <a:xfrm>
                  <a:off x="1411954" y="2829915"/>
                  <a:ext cx="8208000" cy="3372245"/>
                  <a:chOff x="1411954" y="2829915"/>
                  <a:chExt cx="8208000" cy="3372245"/>
                </a:xfrm>
              </p:grpSpPr>
              <p:grpSp>
                <p:nvGrpSpPr>
                  <p:cNvPr id="6" name="Group 28"/>
                  <p:cNvGrpSpPr/>
                  <p:nvPr/>
                </p:nvGrpSpPr>
                <p:grpSpPr>
                  <a:xfrm>
                    <a:off x="1411954" y="2829915"/>
                    <a:ext cx="8208000" cy="3372245"/>
                    <a:chOff x="1008544" y="2829915"/>
                    <a:chExt cx="8208000" cy="3372245"/>
                  </a:xfrm>
                </p:grpSpPr>
                <p:cxnSp>
                  <p:nvCxnSpPr>
                    <p:cNvPr id="45" name="Straight Connector 44"/>
                    <p:cNvCxnSpPr/>
                    <p:nvPr/>
                  </p:nvCxnSpPr>
                  <p:spPr>
                    <a:xfrm>
                      <a:off x="1008544" y="4410635"/>
                      <a:ext cx="820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218765" y="3254186"/>
                      <a:ext cx="0" cy="2520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481049" y="3550020"/>
                      <a:ext cx="0" cy="2232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868839" y="2829915"/>
                      <a:ext cx="630301"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53" name="TextBox 52"/>
                    <p:cNvSpPr txBox="1"/>
                    <p:nvPr/>
                  </p:nvSpPr>
                  <p:spPr>
                    <a:xfrm>
                      <a:off x="7138035" y="5622192"/>
                      <a:ext cx="630302"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sp>
                  <p:nvSpPr>
                    <p:cNvPr id="54" name="TextBox 15"/>
                    <p:cNvSpPr txBox="1"/>
                    <p:nvPr/>
                  </p:nvSpPr>
                  <p:spPr>
                    <a:xfrm>
                      <a:off x="1546011" y="4270030"/>
                      <a:ext cx="716209" cy="4198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55" name="TextBox 15"/>
                    <p:cNvSpPr txBox="1"/>
                    <p:nvPr/>
                  </p:nvSpPr>
                  <p:spPr>
                    <a:xfrm>
                      <a:off x="7464501" y="4262688"/>
                      <a:ext cx="679075" cy="4198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sp>
                  <p:nvSpPr>
                    <p:cNvPr id="56" name="Oval 55"/>
                    <p:cNvSpPr/>
                    <p:nvPr/>
                  </p:nvSpPr>
                  <p:spPr>
                    <a:xfrm>
                      <a:off x="7082267" y="4352082"/>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6866679" y="3936658"/>
                      <a:ext cx="458779"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2</a:t>
                      </a:r>
                    </a:p>
                  </p:txBody>
                </p:sp>
                <p:sp>
                  <p:nvSpPr>
                    <p:cNvPr id="62" name="Oval 61"/>
                    <p:cNvSpPr/>
                    <p:nvPr/>
                  </p:nvSpPr>
                  <p:spPr>
                    <a:xfrm>
                      <a:off x="2505206" y="4356635"/>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311678" y="3918181"/>
                      <a:ext cx="45878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1</a:t>
                      </a:r>
                    </a:p>
                  </p:txBody>
                </p:sp>
              </p:grpSp>
              <p:sp>
                <p:nvSpPr>
                  <p:cNvPr id="40" name="TextBox 39"/>
                  <p:cNvSpPr txBox="1"/>
                  <p:nvPr/>
                </p:nvSpPr>
                <p:spPr>
                  <a:xfrm>
                    <a:off x="3901861" y="3904710"/>
                    <a:ext cx="568335" cy="41984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20</a:t>
                    </a:r>
                  </a:p>
                </p:txBody>
              </p:sp>
            </p:grpSp>
          </p:grpSp>
          <p:sp>
            <p:nvSpPr>
              <p:cNvPr id="34" name="TextBox 33"/>
              <p:cNvSpPr txBox="1"/>
              <p:nvPr/>
            </p:nvSpPr>
            <p:spPr>
              <a:xfrm>
                <a:off x="4199855" y="5273744"/>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35" name="TextBox 34"/>
              <p:cNvSpPr txBox="1"/>
              <p:nvPr/>
            </p:nvSpPr>
            <p:spPr>
              <a:xfrm>
                <a:off x="7265569" y="5319818"/>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grpSp>
        <p:cxnSp>
          <p:nvCxnSpPr>
            <p:cNvPr id="38" name="Straight Arrow Connector 37"/>
            <p:cNvCxnSpPr/>
            <p:nvPr/>
          </p:nvCxnSpPr>
          <p:spPr>
            <a:xfrm flipV="1">
              <a:off x="3891516" y="2232837"/>
              <a:ext cx="0" cy="9037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178056" y="808073"/>
              <a:ext cx="2475" cy="457200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275676" y="843510"/>
              <a:ext cx="2475" cy="457200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3902149" y="1573620"/>
              <a:ext cx="1244009" cy="6698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3891517" y="2232838"/>
              <a:ext cx="12801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8293396" y="967563"/>
              <a:ext cx="1839432" cy="34343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8786037" y="3140148"/>
              <a:ext cx="0" cy="36576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8297240" y="2193871"/>
              <a:ext cx="2966431" cy="15629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212652" y="2204484"/>
              <a:ext cx="3756837" cy="1974111"/>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3889797" y="1329032"/>
              <a:ext cx="1309577" cy="9143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99730" y="2254102"/>
              <a:ext cx="3402419" cy="2413591"/>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2197394" y="3483936"/>
              <a:ext cx="6126480" cy="0"/>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8275675" y="3487482"/>
              <a:ext cx="287787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5082366" y="2232838"/>
              <a:ext cx="4572000" cy="0"/>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0940895" y="3083437"/>
              <a:ext cx="489098"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sp>
          <p:nvSpPr>
            <p:cNvPr id="113" name="TextBox 112"/>
            <p:cNvSpPr txBox="1"/>
            <p:nvPr/>
          </p:nvSpPr>
          <p:spPr>
            <a:xfrm>
              <a:off x="4937064" y="886037"/>
              <a:ext cx="489098"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sp>
          <p:nvSpPr>
            <p:cNvPr id="114" name="TextBox 111"/>
            <p:cNvSpPr txBox="1"/>
            <p:nvPr/>
          </p:nvSpPr>
          <p:spPr>
            <a:xfrm>
              <a:off x="11093295" y="1788681"/>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sp>
          <p:nvSpPr>
            <p:cNvPr id="115" name="TextBox 111"/>
            <p:cNvSpPr txBox="1"/>
            <p:nvPr/>
          </p:nvSpPr>
          <p:spPr>
            <a:xfrm>
              <a:off x="5015017" y="1186168"/>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sp>
          <p:nvSpPr>
            <p:cNvPr id="116" name="TextBox 111"/>
            <p:cNvSpPr txBox="1"/>
            <p:nvPr/>
          </p:nvSpPr>
          <p:spPr>
            <a:xfrm>
              <a:off x="5022106" y="1788678"/>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3</a:t>
              </a:r>
            </a:p>
          </p:txBody>
        </p:sp>
        <p:sp>
          <p:nvSpPr>
            <p:cNvPr id="117" name="TextBox 111"/>
            <p:cNvSpPr txBox="1"/>
            <p:nvPr/>
          </p:nvSpPr>
          <p:spPr>
            <a:xfrm>
              <a:off x="9948522" y="569475"/>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3</a:t>
              </a:r>
            </a:p>
          </p:txBody>
        </p:sp>
      </p:grpSp>
      <p:sp>
        <p:nvSpPr>
          <p:cNvPr id="61" name="TextBox 60"/>
          <p:cNvSpPr txBox="1"/>
          <p:nvPr/>
        </p:nvSpPr>
        <p:spPr>
          <a:xfrm>
            <a:off x="510363" y="276447"/>
            <a:ext cx="11313042"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رسم تصوير جسمي كه در فاصله 20 سانتي متر از عدسي اول قرار دارد با استفاده از خواص نقاط اصلي و گره اي</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824843EF-11FF-4A65-BE68-90978B5C66B1}"/>
              </a:ext>
            </a:extLst>
          </p:cNvPr>
          <p:cNvGraphicFramePr>
            <a:graphicFrameLocks noChangeAspect="1"/>
          </p:cNvGraphicFramePr>
          <p:nvPr>
            <p:extLst>
              <p:ext uri="{D42A27DB-BD31-4B8C-83A1-F6EECF244321}">
                <p14:modId xmlns:p14="http://schemas.microsoft.com/office/powerpoint/2010/main" val="2807565044"/>
              </p:ext>
            </p:extLst>
          </p:nvPr>
        </p:nvGraphicFramePr>
        <p:xfrm>
          <a:off x="632351" y="5550612"/>
          <a:ext cx="1276350" cy="1133475"/>
        </p:xfrm>
        <a:graphic>
          <a:graphicData uri="http://schemas.openxmlformats.org/presentationml/2006/ole">
            <mc:AlternateContent xmlns:mc="http://schemas.openxmlformats.org/markup-compatibility/2006">
              <mc:Choice xmlns:v="urn:schemas-microsoft-com:vml" Requires="v">
                <p:oleObj spid="_x0000_s74755" name="Equation" r:id="rId3" imgW="1276382" imgH="1133385" progId="Equation.DSMT4">
                  <p:embed/>
                </p:oleObj>
              </mc:Choice>
              <mc:Fallback>
                <p:oleObj name="Equation" r:id="rId3" imgW="1276382" imgH="1133385" progId="Equation.DSMT4">
                  <p:embed/>
                  <p:pic>
                    <p:nvPicPr>
                      <p:cNvPr id="0" name=""/>
                      <p:cNvPicPr/>
                      <p:nvPr/>
                    </p:nvPicPr>
                    <p:blipFill>
                      <a:blip r:embed="rId4"/>
                      <a:stretch>
                        <a:fillRect/>
                      </a:stretch>
                    </p:blipFill>
                    <p:spPr>
                      <a:xfrm>
                        <a:off x="632351" y="5550612"/>
                        <a:ext cx="1276350" cy="1133475"/>
                      </a:xfrm>
                      <a:prstGeom prst="rect">
                        <a:avLst/>
                      </a:prstGeom>
                    </p:spPr>
                  </p:pic>
                </p:oleObj>
              </mc:Fallback>
            </mc:AlternateContent>
          </a:graphicData>
        </a:graphic>
      </p:graphicFrame>
    </p:spTree>
    <p:extLst>
      <p:ext uri="{BB962C8B-B14F-4D97-AF65-F5344CB8AC3E}">
        <p14:creationId xmlns:p14="http://schemas.microsoft.com/office/powerpoint/2010/main" val="12923967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fld id="{8AC7B609-6235-4DF7-8376-3B4225D7EDEF}" type="slidenum">
              <a:rPr lang="en-US" smtClean="0"/>
              <a:pPr/>
              <a:t>95</a:t>
            </a:fld>
            <a:endParaRPr lang="en-US"/>
          </a:p>
        </p:txBody>
      </p:sp>
      <p:grpSp>
        <p:nvGrpSpPr>
          <p:cNvPr id="2" name="Group 28"/>
          <p:cNvGrpSpPr/>
          <p:nvPr/>
        </p:nvGrpSpPr>
        <p:grpSpPr>
          <a:xfrm>
            <a:off x="1208551" y="1365722"/>
            <a:ext cx="9326880" cy="4278302"/>
            <a:chOff x="1008544" y="2797415"/>
            <a:chExt cx="6751743" cy="3097083"/>
          </a:xfrm>
        </p:grpSpPr>
        <p:cxnSp>
          <p:nvCxnSpPr>
            <p:cNvPr id="45" name="Straight Connector 44"/>
            <p:cNvCxnSpPr/>
            <p:nvPr/>
          </p:nvCxnSpPr>
          <p:spPr>
            <a:xfrm>
              <a:off x="1008544" y="4410638"/>
              <a:ext cx="67517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765270" y="3254186"/>
              <a:ext cx="0" cy="2520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833839" y="3180551"/>
              <a:ext cx="0" cy="271394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392230" y="2837609"/>
              <a:ext cx="630301"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53" name="TextBox 52"/>
            <p:cNvSpPr txBox="1"/>
            <p:nvPr/>
          </p:nvSpPr>
          <p:spPr>
            <a:xfrm>
              <a:off x="5437011" y="2797415"/>
              <a:ext cx="630302" cy="579969"/>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sp>
          <p:nvSpPr>
            <p:cNvPr id="54" name="TextBox 15"/>
            <p:cNvSpPr txBox="1"/>
            <p:nvPr/>
          </p:nvSpPr>
          <p:spPr>
            <a:xfrm>
              <a:off x="2392676" y="4254631"/>
              <a:ext cx="716209" cy="4198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55" name="TextBox 15"/>
            <p:cNvSpPr txBox="1"/>
            <p:nvPr/>
          </p:nvSpPr>
          <p:spPr>
            <a:xfrm>
              <a:off x="5486391" y="4308865"/>
              <a:ext cx="679075" cy="4198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N</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sp>
          <p:nvSpPr>
            <p:cNvPr id="56" name="Oval 55"/>
            <p:cNvSpPr/>
            <p:nvPr/>
          </p:nvSpPr>
          <p:spPr>
            <a:xfrm>
              <a:off x="5596699" y="4367476"/>
              <a:ext cx="66194" cy="661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250258" y="3936658"/>
              <a:ext cx="458779"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2</a:t>
              </a:r>
            </a:p>
          </p:txBody>
        </p:sp>
        <p:sp>
          <p:nvSpPr>
            <p:cNvPr id="62" name="Oval 61"/>
            <p:cNvSpPr/>
            <p:nvPr/>
          </p:nvSpPr>
          <p:spPr>
            <a:xfrm>
              <a:off x="2967041" y="4356635"/>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773513" y="3918181"/>
              <a:ext cx="45878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F</a:t>
              </a:r>
              <a:r>
                <a:rPr lang="en-US" sz="2400" baseline="-25000" dirty="0">
                  <a:latin typeface="Times New Roman" panose="02020603050405020304" pitchFamily="18" charset="0"/>
                  <a:cs typeface="Times New Roman" panose="02020603050405020304" pitchFamily="18" charset="0"/>
                </a:rPr>
                <a:t>1</a:t>
              </a:r>
            </a:p>
          </p:txBody>
        </p:sp>
      </p:grpSp>
      <p:sp>
        <p:nvSpPr>
          <p:cNvPr id="34" name="TextBox 33"/>
          <p:cNvSpPr txBox="1"/>
          <p:nvPr/>
        </p:nvSpPr>
        <p:spPr>
          <a:xfrm>
            <a:off x="4827187" y="5342329"/>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Input plane</a:t>
            </a:r>
          </a:p>
        </p:txBody>
      </p:sp>
      <p:sp>
        <p:nvSpPr>
          <p:cNvPr id="35" name="TextBox 34"/>
          <p:cNvSpPr txBox="1"/>
          <p:nvPr/>
        </p:nvSpPr>
        <p:spPr>
          <a:xfrm>
            <a:off x="6776471" y="5745140"/>
            <a:ext cx="1881963"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Output plane</a:t>
            </a:r>
          </a:p>
        </p:txBody>
      </p:sp>
      <p:cxnSp>
        <p:nvCxnSpPr>
          <p:cNvPr id="38" name="Straight Arrow Connector 37"/>
          <p:cNvCxnSpPr/>
          <p:nvPr/>
        </p:nvCxnSpPr>
        <p:spPr>
          <a:xfrm flipV="1">
            <a:off x="3157872" y="2679424"/>
            <a:ext cx="0" cy="9037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09955" y="1265292"/>
            <a:ext cx="2475" cy="530352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935918" y="1300729"/>
            <a:ext cx="2475" cy="521208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3157870" y="2711303"/>
            <a:ext cx="2052083" cy="35831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3157840" y="2711323"/>
            <a:ext cx="2057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6932428" y="1329071"/>
            <a:ext cx="1477925" cy="41360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flipV="1">
            <a:off x="7733415" y="3299656"/>
            <a:ext cx="0" cy="27432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6932428" y="1913860"/>
            <a:ext cx="2062844" cy="35511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3157870" y="2721936"/>
            <a:ext cx="2041451" cy="22009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3643422" y="3260602"/>
            <a:ext cx="6126480" cy="0"/>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6946566" y="3264217"/>
            <a:ext cx="287787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5114265" y="2700690"/>
            <a:ext cx="2743200" cy="0"/>
          </a:xfrm>
          <a:prstGeom prst="straightConnector1">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9080198" y="2892068"/>
            <a:ext cx="489098"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sp>
        <p:nvSpPr>
          <p:cNvPr id="113" name="TextBox 112"/>
          <p:cNvSpPr txBox="1"/>
          <p:nvPr/>
        </p:nvSpPr>
        <p:spPr>
          <a:xfrm>
            <a:off x="4533028" y="4192782"/>
            <a:ext cx="489098"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a:t>
            </a:r>
          </a:p>
        </p:txBody>
      </p:sp>
      <p:sp>
        <p:nvSpPr>
          <p:cNvPr id="114" name="TextBox 111"/>
          <p:cNvSpPr txBox="1"/>
          <p:nvPr/>
        </p:nvSpPr>
        <p:spPr>
          <a:xfrm>
            <a:off x="8520216" y="4510635"/>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sp>
        <p:nvSpPr>
          <p:cNvPr id="115" name="TextBox 111"/>
          <p:cNvSpPr txBox="1"/>
          <p:nvPr/>
        </p:nvSpPr>
        <p:spPr>
          <a:xfrm>
            <a:off x="4568451" y="5088329"/>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2</a:t>
            </a:r>
          </a:p>
        </p:txBody>
      </p:sp>
      <p:sp>
        <p:nvSpPr>
          <p:cNvPr id="116" name="TextBox 111"/>
          <p:cNvSpPr txBox="1"/>
          <p:nvPr/>
        </p:nvSpPr>
        <p:spPr>
          <a:xfrm>
            <a:off x="5054005" y="2245897"/>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3</a:t>
            </a:r>
          </a:p>
        </p:txBody>
      </p:sp>
      <p:sp>
        <p:nvSpPr>
          <p:cNvPr id="117" name="TextBox 111"/>
          <p:cNvSpPr txBox="1"/>
          <p:nvPr/>
        </p:nvSpPr>
        <p:spPr>
          <a:xfrm>
            <a:off x="8109089" y="1377568"/>
            <a:ext cx="489098" cy="5799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3</a:t>
            </a:r>
          </a:p>
        </p:txBody>
      </p:sp>
      <p:sp>
        <p:nvSpPr>
          <p:cNvPr id="61" name="TextBox 60"/>
          <p:cNvSpPr txBox="1"/>
          <p:nvPr/>
        </p:nvSpPr>
        <p:spPr>
          <a:xfrm>
            <a:off x="510362" y="276447"/>
            <a:ext cx="11408735"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رسم تصوير جسمي كه در فاصله</a:t>
            </a:r>
            <a:r>
              <a:rPr lang="en-US" sz="2400" dirty="0">
                <a:latin typeface="Times New Roman" panose="02020603050405020304" pitchFamily="18" charset="0"/>
                <a:cs typeface="Times New Roman" panose="02020603050405020304" pitchFamily="18" charset="0"/>
              </a:rPr>
              <a:t> 60  </a:t>
            </a:r>
            <a:r>
              <a:rPr lang="fa-IR" sz="2400" dirty="0">
                <a:latin typeface="Times New Roman" panose="02020603050405020304" pitchFamily="18" charset="0"/>
                <a:cs typeface="Times New Roman" panose="02020603050405020304" pitchFamily="18" charset="0"/>
              </a:rPr>
              <a:t>سانتي متر از عدسي اول قرار دارد با استفاده از خواص نقاط اصلي و گره اي</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13CD6A50-B4DE-49CE-8A92-615ED7F7B345}"/>
              </a:ext>
            </a:extLst>
          </p:cNvPr>
          <p:cNvGraphicFramePr>
            <a:graphicFrameLocks noChangeAspect="1"/>
          </p:cNvGraphicFramePr>
          <p:nvPr>
            <p:extLst>
              <p:ext uri="{D42A27DB-BD31-4B8C-83A1-F6EECF244321}">
                <p14:modId xmlns:p14="http://schemas.microsoft.com/office/powerpoint/2010/main" val="1954108172"/>
              </p:ext>
            </p:extLst>
          </p:nvPr>
        </p:nvGraphicFramePr>
        <p:xfrm>
          <a:off x="482979" y="5337229"/>
          <a:ext cx="1276350" cy="1133475"/>
        </p:xfrm>
        <a:graphic>
          <a:graphicData uri="http://schemas.openxmlformats.org/presentationml/2006/ole">
            <mc:AlternateContent xmlns:mc="http://schemas.openxmlformats.org/markup-compatibility/2006">
              <mc:Choice xmlns:v="urn:schemas-microsoft-com:vml" Requires="v">
                <p:oleObj spid="_x0000_s75779" name="Equation" r:id="rId3" imgW="1276382" imgH="1133385" progId="Equation.DSMT4">
                  <p:embed/>
                </p:oleObj>
              </mc:Choice>
              <mc:Fallback>
                <p:oleObj name="Equation" r:id="rId3" imgW="1276382" imgH="1133385" progId="Equation.DSMT4">
                  <p:embed/>
                  <p:pic>
                    <p:nvPicPr>
                      <p:cNvPr id="0" name=""/>
                      <p:cNvPicPr/>
                      <p:nvPr/>
                    </p:nvPicPr>
                    <p:blipFill>
                      <a:blip r:embed="rId4"/>
                      <a:stretch>
                        <a:fillRect/>
                      </a:stretch>
                    </p:blipFill>
                    <p:spPr>
                      <a:xfrm>
                        <a:off x="482979" y="5337229"/>
                        <a:ext cx="1276350" cy="1133475"/>
                      </a:xfrm>
                      <a:prstGeom prst="rect">
                        <a:avLst/>
                      </a:prstGeom>
                    </p:spPr>
                  </p:pic>
                </p:oleObj>
              </mc:Fallback>
            </mc:AlternateContent>
          </a:graphicData>
        </a:graphic>
      </p:graphicFrame>
    </p:spTree>
    <p:extLst>
      <p:ext uri="{BB962C8B-B14F-4D97-AF65-F5344CB8AC3E}">
        <p14:creationId xmlns:p14="http://schemas.microsoft.com/office/powerpoint/2010/main" val="12923967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518" y="255494"/>
            <a:ext cx="11603048" cy="579967"/>
          </a:xfrm>
          <a:prstGeom prst="rect">
            <a:avLst/>
          </a:prstGeom>
          <a:noFill/>
        </p:spPr>
        <p:txBody>
          <a:bodyPr wrap="square" rtlCol="0">
            <a:spAutoFit/>
          </a:bodyPr>
          <a:lstStyle/>
          <a:p>
            <a:pPr algn="just" rtl="1">
              <a:lnSpc>
                <a:spcPct val="150000"/>
              </a:lnSpc>
            </a:pPr>
            <a:r>
              <a:rPr lang="fa-IR" sz="2400" b="1" dirty="0">
                <a:latin typeface="Times New Roman" panose="02020603050405020304" pitchFamily="18" charset="0"/>
                <a:cs typeface="Times New Roman" panose="02020603050405020304" pitchFamily="18" charset="0"/>
              </a:rPr>
              <a:t>در مثال قبلی اگر جسمی در فاصله 60 سانتی متری عدسی </a:t>
            </a:r>
            <a:r>
              <a:rPr lang="en-US" sz="2400" b="1" dirty="0">
                <a:latin typeface="Times New Roman" panose="02020603050405020304" pitchFamily="18" charset="0"/>
                <a:cs typeface="Times New Roman" panose="02020603050405020304" pitchFamily="18" charset="0"/>
              </a:rPr>
              <a:t> B</a:t>
            </a:r>
            <a:r>
              <a:rPr lang="fa-IR" sz="2400" b="1" dirty="0">
                <a:latin typeface="Times New Roman" panose="02020603050405020304" pitchFamily="18" charset="0"/>
                <a:cs typeface="Times New Roman" panose="02020603050405020304" pitchFamily="18" charset="0"/>
              </a:rPr>
              <a:t>و سمت چپ آن باشد تصویر در کجا تشکیل خواهد شد </a:t>
            </a:r>
            <a:endParaRPr lang="en-US" sz="2400" b="1"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723014" y="906584"/>
            <a:ext cx="10558130"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این مثال را به سه روش مختلف حل خواهیم کرد.</a:t>
            </a:r>
          </a:p>
          <a:p>
            <a:pPr algn="just" rtl="1">
              <a:lnSpc>
                <a:spcPct val="150000"/>
              </a:lnSpc>
            </a:pPr>
            <a:r>
              <a:rPr lang="fa-IR" sz="2400" dirty="0">
                <a:latin typeface="Times New Roman" panose="02020603050405020304" pitchFamily="18" charset="0"/>
                <a:cs typeface="Times New Roman" panose="02020603050405020304" pitchFamily="18" charset="0"/>
              </a:rPr>
              <a:t>1- روش مرحله ای: در این روش ابتدا محل تصویری که عدسی نازک اول ایجاد می</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کند را پیدا می‌کنیم. این تصویر برای عدسی نازک دوم در حکم جسم حقیقی/مجازی خواهد بود که از آن تصویری خواهد داد که همان تصویر نهایی خواهد بود</a:t>
            </a:r>
            <a:endParaRPr lang="en-US" sz="2400" dirty="0">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8AC7B609-6235-4DF7-8376-3B4225D7EDEF}" type="slidenum">
              <a:rPr lang="en-US" smtClean="0"/>
              <a:pPr/>
              <a:t>96</a:t>
            </a:fld>
            <a:endParaRPr lang="en-US"/>
          </a:p>
        </p:txBody>
      </p:sp>
      <p:graphicFrame>
        <p:nvGraphicFramePr>
          <p:cNvPr id="655365" name="Object 2"/>
          <p:cNvGraphicFramePr>
            <a:graphicFrameLocks noChangeAspect="1"/>
          </p:cNvGraphicFramePr>
          <p:nvPr/>
        </p:nvGraphicFramePr>
        <p:xfrm>
          <a:off x="1331876" y="3883653"/>
          <a:ext cx="1562100" cy="2070100"/>
        </p:xfrm>
        <a:graphic>
          <a:graphicData uri="http://schemas.openxmlformats.org/presentationml/2006/ole">
            <mc:AlternateContent xmlns:mc="http://schemas.openxmlformats.org/markup-compatibility/2006">
              <mc:Choice xmlns:v="urn:schemas-microsoft-com:vml" Requires="v">
                <p:oleObj spid="_x0000_s76804" name="Equation" r:id="rId3" imgW="1562100" imgH="2070100" progId="Equation.DSMT4">
                  <p:embed/>
                </p:oleObj>
              </mc:Choice>
              <mc:Fallback>
                <p:oleObj name="Equation" r:id="rId3" imgW="1562100" imgH="2070100" progId="Equation.DSMT4">
                  <p:embed/>
                  <p:pic>
                    <p:nvPicPr>
                      <p:cNvPr id="65536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876" y="3883653"/>
                        <a:ext cx="1562100" cy="207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366" name="Object 3"/>
          <p:cNvGraphicFramePr>
            <a:graphicFrameLocks noChangeAspect="1"/>
          </p:cNvGraphicFramePr>
          <p:nvPr/>
        </p:nvGraphicFramePr>
        <p:xfrm>
          <a:off x="6869076" y="3682040"/>
          <a:ext cx="1943100" cy="2514600"/>
        </p:xfrm>
        <a:graphic>
          <a:graphicData uri="http://schemas.openxmlformats.org/presentationml/2006/ole">
            <mc:AlternateContent xmlns:mc="http://schemas.openxmlformats.org/markup-compatibility/2006">
              <mc:Choice xmlns:v="urn:schemas-microsoft-com:vml" Requires="v">
                <p:oleObj spid="_x0000_s76805" name="Equation" r:id="rId5" imgW="1943100" imgH="2514600" progId="Equation.DSMT4">
                  <p:embed/>
                </p:oleObj>
              </mc:Choice>
              <mc:Fallback>
                <p:oleObj name="Equation" r:id="rId5" imgW="1943100" imgH="2514600" progId="Equation.DSMT4">
                  <p:embed/>
                  <p:pic>
                    <p:nvPicPr>
                      <p:cNvPr id="65536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9076" y="3682040"/>
                        <a:ext cx="1943100"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871999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946298" y="3267938"/>
            <a:ext cx="10707001" cy="646331"/>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مطابق این محاسبه تصویر نهایی حقیقی و در فاصله 20 سانتی متری سمت راست عدسی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تشکیل می شود. </a:t>
            </a:r>
            <a:endParaRPr lang="en-US" sz="2400" dirty="0">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8AC7B609-6235-4DF7-8376-3B4225D7EDEF}" type="slidenum">
              <a:rPr lang="en-US" smtClean="0"/>
              <a:pPr/>
              <a:t>97</a:t>
            </a:fld>
            <a:endParaRPr lang="en-US"/>
          </a:p>
        </p:txBody>
      </p:sp>
      <p:graphicFrame>
        <p:nvGraphicFramePr>
          <p:cNvPr id="50" name="Object 49"/>
          <p:cNvGraphicFramePr>
            <a:graphicFrameLocks noChangeAspect="1"/>
          </p:cNvGraphicFramePr>
          <p:nvPr/>
        </p:nvGraphicFramePr>
        <p:xfrm>
          <a:off x="1174204" y="4266437"/>
          <a:ext cx="6083300" cy="787400"/>
        </p:xfrm>
        <a:graphic>
          <a:graphicData uri="http://schemas.openxmlformats.org/presentationml/2006/ole">
            <mc:AlternateContent xmlns:mc="http://schemas.openxmlformats.org/markup-compatibility/2006">
              <mc:Choice xmlns:v="urn:schemas-microsoft-com:vml" Requires="v">
                <p:oleObj spid="_x0000_s77827" name="Equation" r:id="rId3" imgW="6083300" imgH="787400" progId="Equation.DSMT4">
                  <p:embed/>
                </p:oleObj>
              </mc:Choice>
              <mc:Fallback>
                <p:oleObj name="Equation" r:id="rId3" imgW="6083300" imgH="787400" progId="Equation.DSMT4">
                  <p:embed/>
                  <p:pic>
                    <p:nvPicPr>
                      <p:cNvPr id="50" name="Object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204" y="4266437"/>
                        <a:ext cx="60833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478465" y="5115108"/>
            <a:ext cx="11334307" cy="1200329"/>
          </a:xfrm>
          <a:prstGeom prst="rect">
            <a:avLst/>
          </a:prstGeom>
        </p:spPr>
        <p:txBody>
          <a:bodyPr wrap="square">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تصوير اول حقيقي، نسبت به جسم وارون با بزرگنمايي 0.5 است. تصوير دوم نيز حقيقي، نسبت به تصوير اول وارون با بزرگنمايي 1 است. درنتيجه تصویر نهایی نسبت به جسم مستقیم با بزرگنمايي 0.5 است.  </a:t>
            </a:r>
            <a:endParaRPr lang="en-US" sz="2400" dirty="0">
              <a:latin typeface="Times New Roman" panose="02020603050405020304" pitchFamily="18" charset="0"/>
              <a:cs typeface="Times New Roman" panose="02020603050405020304" pitchFamily="18" charset="0"/>
            </a:endParaRPr>
          </a:p>
        </p:txBody>
      </p:sp>
      <p:grpSp>
        <p:nvGrpSpPr>
          <p:cNvPr id="2" name="Group 10"/>
          <p:cNvGrpSpPr/>
          <p:nvPr/>
        </p:nvGrpSpPr>
        <p:grpSpPr>
          <a:xfrm>
            <a:off x="2836843" y="773906"/>
            <a:ext cx="6134426" cy="2174383"/>
            <a:chOff x="1114369" y="3729757"/>
            <a:chExt cx="6134426" cy="2174383"/>
          </a:xfrm>
        </p:grpSpPr>
        <p:grpSp>
          <p:nvGrpSpPr>
            <p:cNvPr id="3" name="Group 3"/>
            <p:cNvGrpSpPr/>
            <p:nvPr/>
          </p:nvGrpSpPr>
          <p:grpSpPr>
            <a:xfrm>
              <a:off x="1114369" y="3729757"/>
              <a:ext cx="6134426" cy="2174383"/>
              <a:chOff x="186452" y="533680"/>
              <a:chExt cx="6134426" cy="2174383"/>
            </a:xfrm>
          </p:grpSpPr>
          <p:cxnSp>
            <p:nvCxnSpPr>
              <p:cNvPr id="17" name="Straight Arrow Connector 16"/>
              <p:cNvCxnSpPr/>
              <p:nvPr/>
            </p:nvCxnSpPr>
            <p:spPr>
              <a:xfrm flipV="1">
                <a:off x="5702906" y="1388156"/>
                <a:ext cx="0" cy="504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2"/>
              <p:cNvGrpSpPr/>
              <p:nvPr/>
            </p:nvGrpSpPr>
            <p:grpSpPr>
              <a:xfrm>
                <a:off x="186452" y="533680"/>
                <a:ext cx="6134426" cy="2174383"/>
                <a:chOff x="186452" y="533680"/>
                <a:chExt cx="6134426" cy="2174383"/>
              </a:xfrm>
            </p:grpSpPr>
            <p:grpSp>
              <p:nvGrpSpPr>
                <p:cNvPr id="5" name="Group 58"/>
                <p:cNvGrpSpPr/>
                <p:nvPr/>
              </p:nvGrpSpPr>
              <p:grpSpPr>
                <a:xfrm>
                  <a:off x="186452" y="533680"/>
                  <a:ext cx="6134426" cy="2174383"/>
                  <a:chOff x="536074" y="1192583"/>
                  <a:chExt cx="6134426" cy="2174383"/>
                </a:xfrm>
              </p:grpSpPr>
              <p:grpSp>
                <p:nvGrpSpPr>
                  <p:cNvPr id="6" name="Group 64"/>
                  <p:cNvGrpSpPr/>
                  <p:nvPr/>
                </p:nvGrpSpPr>
                <p:grpSpPr>
                  <a:xfrm>
                    <a:off x="766500" y="1243331"/>
                    <a:ext cx="5904000" cy="2123635"/>
                    <a:chOff x="1617617" y="2986989"/>
                    <a:chExt cx="6367075" cy="2288740"/>
                  </a:xfrm>
                </p:grpSpPr>
                <p:cxnSp>
                  <p:nvCxnSpPr>
                    <p:cNvPr id="24" name="Straight Arrow Connector 23"/>
                    <p:cNvCxnSpPr/>
                    <p:nvPr/>
                  </p:nvCxnSpPr>
                  <p:spPr>
                    <a:xfrm flipH="1">
                      <a:off x="4397194" y="3684493"/>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633880" y="3688976"/>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17617" y="4410635"/>
                      <a:ext cx="6367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397195" y="4258947"/>
                      <a:ext cx="2231999"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1507" y="2986989"/>
                      <a:ext cx="1861867" cy="696580"/>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=20 cm</a:t>
                      </a:r>
                      <a:endParaRPr lang="en-US" sz="2400" baseline="-250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5779619" y="3010334"/>
                      <a:ext cx="2024020" cy="696580"/>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A</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=10 cm</a:t>
                      </a:r>
                      <a:endParaRPr lang="en-US" sz="2400" baseline="-250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4656139" y="3646606"/>
                      <a:ext cx="1583301" cy="646331"/>
                    </a:xfrm>
                    <a:prstGeom prst="rect">
                      <a:avLst/>
                    </a:prstGeom>
                    <a:noFill/>
                    <a:ln w="28575">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L=50 cm</a:t>
                      </a:r>
                      <a:endParaRPr lang="en-US" sz="2400" baseline="-25000" dirty="0">
                        <a:latin typeface="Times New Roman" panose="02020603050405020304" pitchFamily="18" charset="0"/>
                        <a:cs typeface="Times New Roman" panose="02020603050405020304" pitchFamily="18" charset="0"/>
                      </a:endParaRPr>
                    </a:p>
                  </p:txBody>
                </p:sp>
              </p:grpSp>
              <p:cxnSp>
                <p:nvCxnSpPr>
                  <p:cNvPr id="22" name="Straight Arrow Connector 21"/>
                  <p:cNvCxnSpPr/>
                  <p:nvPr/>
                </p:nvCxnSpPr>
                <p:spPr>
                  <a:xfrm flipV="1">
                    <a:off x="924146" y="1554794"/>
                    <a:ext cx="0" cy="1008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6074" y="1192583"/>
                    <a:ext cx="407484"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a:t>
                    </a:r>
                  </a:p>
                </p:txBody>
              </p:sp>
            </p:grpSp>
            <p:sp>
              <p:nvSpPr>
                <p:cNvPr id="20" name="TextBox 19"/>
                <p:cNvSpPr txBox="1"/>
                <p:nvPr/>
              </p:nvSpPr>
              <p:spPr>
                <a:xfrm>
                  <a:off x="5367694" y="1134897"/>
                  <a:ext cx="743135"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2</a:t>
                  </a:r>
                </a:p>
              </p:txBody>
            </p:sp>
          </p:grpSp>
        </p:grpSp>
        <p:cxnSp>
          <p:nvCxnSpPr>
            <p:cNvPr id="13" name="Straight Arrow Connector 12"/>
            <p:cNvCxnSpPr/>
            <p:nvPr/>
          </p:nvCxnSpPr>
          <p:spPr>
            <a:xfrm>
              <a:off x="5252158" y="5119398"/>
              <a:ext cx="0" cy="504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95662" y="5185124"/>
              <a:ext cx="743135" cy="579967"/>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a:t>
              </a:r>
              <a:r>
                <a:rPr lang="en-US" sz="2400" baseline="-25000" dirty="0">
                  <a:latin typeface="Times New Roman" panose="02020603050405020304" pitchFamily="18" charset="0"/>
                  <a:cs typeface="Times New Roman" panose="02020603050405020304" pitchFamily="18" charset="0"/>
                </a:rPr>
                <a:t>1</a:t>
              </a:r>
            </a:p>
          </p:txBody>
        </p:sp>
        <p:cxnSp>
          <p:nvCxnSpPr>
            <p:cNvPr id="15" name="Straight Arrow Connector 14"/>
            <p:cNvCxnSpPr/>
            <p:nvPr/>
          </p:nvCxnSpPr>
          <p:spPr>
            <a:xfrm>
              <a:off x="1469636" y="4762235"/>
              <a:ext cx="246888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09749" y="4172796"/>
              <a:ext cx="1468148" cy="599706"/>
            </a:xfrm>
            <a:prstGeom prst="rect">
              <a:avLst/>
            </a:prstGeom>
            <a:noFill/>
            <a:ln w="28575">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s</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=60 cm</a:t>
              </a:r>
              <a:endParaRPr lang="en-US" sz="2400" baseline="-25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871999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25" y="403412"/>
            <a:ext cx="12043144" cy="1200329"/>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2- روش ماتریسی: در این روش ماتریس انتقال باریکه را محاسبه کرده با این فرض که صفحه ورودی در محل جسم و صفحه خروجی در محل تصویر است. سپس عنصر </a:t>
            </a:r>
            <a:r>
              <a:rPr lang="en-US" sz="2400" dirty="0">
                <a:latin typeface="Times New Roman" panose="02020603050405020304" pitchFamily="18" charset="0"/>
                <a:cs typeface="Times New Roman" panose="02020603050405020304" pitchFamily="18" charset="0"/>
              </a:rPr>
              <a:t> B</a:t>
            </a:r>
            <a:r>
              <a:rPr lang="fa-IR" sz="2400" dirty="0">
                <a:latin typeface="Times New Roman" panose="02020603050405020304" pitchFamily="18" charset="0"/>
                <a:cs typeface="Times New Roman" panose="02020603050405020304" pitchFamily="18" charset="0"/>
              </a:rPr>
              <a:t>این ماتریس را مساوی صفر قرار می دهیم تا محل تصویر پیدا شود. </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47145385"/>
              </p:ext>
            </p:extLst>
          </p:nvPr>
        </p:nvGraphicFramePr>
        <p:xfrm>
          <a:off x="1054100" y="2146300"/>
          <a:ext cx="7289800" cy="2298700"/>
        </p:xfrm>
        <a:graphic>
          <a:graphicData uri="http://schemas.openxmlformats.org/presentationml/2006/ole">
            <mc:AlternateContent xmlns:mc="http://schemas.openxmlformats.org/markup-compatibility/2006">
              <mc:Choice xmlns:v="urn:schemas-microsoft-com:vml" Requires="v">
                <p:oleObj spid="_x0000_s78852" name="Equation" r:id="rId3" imgW="7289800" imgH="2298700" progId="Equation.DSMT4">
                  <p:embed/>
                </p:oleObj>
              </mc:Choice>
              <mc:Fallback>
                <p:oleObj name="Equation" r:id="rId3" imgW="7289800" imgH="2298700"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2146300"/>
                        <a:ext cx="7289800" cy="229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749300" y="4846046"/>
            <a:ext cx="10091930" cy="1637304"/>
            <a:chOff x="749300" y="4846046"/>
            <a:chExt cx="10091930" cy="1637304"/>
          </a:xfrm>
        </p:grpSpPr>
        <p:graphicFrame>
          <p:nvGraphicFramePr>
            <p:cNvPr id="4" name="Object 3"/>
            <p:cNvGraphicFramePr>
              <a:graphicFrameLocks noChangeAspect="1"/>
            </p:cNvGraphicFramePr>
            <p:nvPr>
              <p:extLst>
                <p:ext uri="{D42A27DB-BD31-4B8C-83A1-F6EECF244321}">
                  <p14:modId xmlns:p14="http://schemas.microsoft.com/office/powerpoint/2010/main" val="600953848"/>
                </p:ext>
              </p:extLst>
            </p:nvPr>
          </p:nvGraphicFramePr>
          <p:xfrm>
            <a:off x="749300" y="5226050"/>
            <a:ext cx="5918200" cy="1257300"/>
          </p:xfrm>
          <a:graphic>
            <a:graphicData uri="http://schemas.openxmlformats.org/presentationml/2006/ole">
              <mc:AlternateContent xmlns:mc="http://schemas.openxmlformats.org/markup-compatibility/2006">
                <mc:Choice xmlns:v="urn:schemas-microsoft-com:vml" Requires="v">
                  <p:oleObj spid="_x0000_s78853" name="Equation" r:id="rId5" imgW="5918200" imgH="1257300" progId="Equation.DSMT4">
                    <p:embed/>
                  </p:oleObj>
                </mc:Choice>
                <mc:Fallback>
                  <p:oleObj name="Equation" r:id="rId5" imgW="5918200" imgH="1257300" progId="Equation.DSMT4">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00" y="5226050"/>
                          <a:ext cx="59182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796736" y="4846046"/>
              <a:ext cx="7044494" cy="646331"/>
            </a:xfrm>
            <a:prstGeom prst="rect">
              <a:avLst/>
            </a:prstGeom>
            <a:noFill/>
          </p:spPr>
          <p:txBody>
            <a:bodyPr wrap="square" rtlCol="0">
              <a:spAutoFit/>
            </a:bodyPr>
            <a:lstStyle/>
            <a:p>
              <a:pPr algn="just" rtl="1">
                <a:lnSpc>
                  <a:spcPct val="150000"/>
                </a:lnSpc>
              </a:pP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  فاصله</a:t>
              </a:r>
              <a:r>
                <a:rPr lang="en-US" sz="2400" dirty="0">
                  <a:latin typeface="Times New Roman" panose="02020603050405020304" pitchFamily="18" charset="0"/>
                  <a:cs typeface="Times New Roman" panose="02020603050405020304" pitchFamily="18" charset="0"/>
                </a:rPr>
                <a:t> </a:t>
              </a:r>
              <a:r>
                <a:rPr lang="fa-IR" sz="2400" dirty="0">
                  <a:latin typeface="Times New Roman" panose="02020603050405020304" pitchFamily="18" charset="0"/>
                  <a:cs typeface="Times New Roman" panose="02020603050405020304" pitchFamily="18" charset="0"/>
                </a:rPr>
                <a:t>تصویر تا عدسی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می باشد</a:t>
              </a:r>
              <a:r>
                <a:rPr lang="en-US" sz="2400" dirty="0">
                  <a:latin typeface="Times New Roman" panose="02020603050405020304" pitchFamily="18" charset="0"/>
                  <a:cs typeface="Times New Roman" panose="02020603050405020304" pitchFamily="18" charset="0"/>
                </a:rPr>
                <a:t>.</a:t>
              </a:r>
              <a:r>
                <a:rPr lang="fa-I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sp>
        <p:nvSpPr>
          <p:cNvPr id="7" name="Slide Number Placeholder 6"/>
          <p:cNvSpPr>
            <a:spLocks noGrp="1"/>
          </p:cNvSpPr>
          <p:nvPr>
            <p:ph type="sldNum" sz="quarter" idx="12"/>
          </p:nvPr>
        </p:nvSpPr>
        <p:spPr/>
        <p:txBody>
          <a:bodyPr/>
          <a:lstStyle/>
          <a:p>
            <a:fld id="{8AC7B609-6235-4DF7-8376-3B4225D7EDEF}" type="slidenum">
              <a:rPr lang="en-US" smtClean="0"/>
              <a:pPr/>
              <a:t>98</a:t>
            </a:fld>
            <a:endParaRPr lang="en-US"/>
          </a:p>
        </p:txBody>
      </p:sp>
    </p:spTree>
    <p:extLst>
      <p:ext uri="{BB962C8B-B14F-4D97-AF65-F5344CB8AC3E}">
        <p14:creationId xmlns:p14="http://schemas.microsoft.com/office/powerpoint/2010/main" val="42233482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859235" y="453497"/>
            <a:ext cx="5250521"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3- در این روش تمام فواصل تا نقاط اصلی سنجیده می شود. پس جسم در فاصله 10 سانتی متری از نقط اصلی اولیه و سمت چپ آن قرار دارد و فاصله کانونی ثانويه سیستم هم 10- می باشد.</a:t>
            </a:r>
            <a:endParaRPr lang="en-US" sz="2400" dirty="0">
              <a:latin typeface="Times New Roman" panose="02020603050405020304" pitchFamily="18" charset="0"/>
              <a:cs typeface="Times New Roman" panose="02020603050405020304" pitchFamily="18" charset="0"/>
            </a:endParaRPr>
          </a:p>
        </p:txBody>
      </p:sp>
      <p:grpSp>
        <p:nvGrpSpPr>
          <p:cNvPr id="3" name="Group 3"/>
          <p:cNvGrpSpPr/>
          <p:nvPr/>
        </p:nvGrpSpPr>
        <p:grpSpPr>
          <a:xfrm>
            <a:off x="263764" y="89499"/>
            <a:ext cx="6167713" cy="3025586"/>
            <a:chOff x="186452" y="295840"/>
            <a:chExt cx="6167713" cy="3025586"/>
          </a:xfrm>
        </p:grpSpPr>
        <p:cxnSp>
          <p:nvCxnSpPr>
            <p:cNvPr id="36" name="Straight Arrow Connector 35"/>
            <p:cNvCxnSpPr/>
            <p:nvPr/>
          </p:nvCxnSpPr>
          <p:spPr>
            <a:xfrm flipV="1">
              <a:off x="5702906" y="1388156"/>
              <a:ext cx="0" cy="504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2"/>
            <p:cNvGrpSpPr/>
            <p:nvPr/>
          </p:nvGrpSpPr>
          <p:grpSpPr>
            <a:xfrm>
              <a:off x="186452" y="295840"/>
              <a:ext cx="6167713" cy="3025586"/>
              <a:chOff x="186452" y="295840"/>
              <a:chExt cx="6167713" cy="3025586"/>
            </a:xfrm>
          </p:grpSpPr>
          <p:grpSp>
            <p:nvGrpSpPr>
              <p:cNvPr id="5" name="Group 58"/>
              <p:cNvGrpSpPr/>
              <p:nvPr/>
            </p:nvGrpSpPr>
            <p:grpSpPr>
              <a:xfrm>
                <a:off x="186452" y="295840"/>
                <a:ext cx="6167713" cy="3025586"/>
                <a:chOff x="536074" y="954743"/>
                <a:chExt cx="6167713" cy="3025586"/>
              </a:xfrm>
            </p:grpSpPr>
            <p:grpSp>
              <p:nvGrpSpPr>
                <p:cNvPr id="6" name="Group 59"/>
                <p:cNvGrpSpPr/>
                <p:nvPr/>
              </p:nvGrpSpPr>
              <p:grpSpPr>
                <a:xfrm>
                  <a:off x="766500" y="954743"/>
                  <a:ext cx="5937287" cy="3025586"/>
                  <a:chOff x="2021027" y="2675965"/>
                  <a:chExt cx="6402973" cy="3260816"/>
                </a:xfrm>
              </p:grpSpPr>
              <p:cxnSp>
                <p:nvCxnSpPr>
                  <p:cNvPr id="63" name="Straight Arrow Connector 62"/>
                  <p:cNvCxnSpPr/>
                  <p:nvPr/>
                </p:nvCxnSpPr>
                <p:spPr>
                  <a:xfrm>
                    <a:off x="2631132" y="3948950"/>
                    <a:ext cx="396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 name="Group 63"/>
                  <p:cNvGrpSpPr/>
                  <p:nvPr/>
                </p:nvGrpSpPr>
                <p:grpSpPr>
                  <a:xfrm>
                    <a:off x="2021027" y="2675965"/>
                    <a:ext cx="6402973" cy="3260816"/>
                    <a:chOff x="2021027" y="2675965"/>
                    <a:chExt cx="6402973" cy="3260816"/>
                  </a:xfrm>
                </p:grpSpPr>
                <p:grpSp>
                  <p:nvGrpSpPr>
                    <p:cNvPr id="8" name="Group 64"/>
                    <p:cNvGrpSpPr/>
                    <p:nvPr/>
                  </p:nvGrpSpPr>
                  <p:grpSpPr>
                    <a:xfrm>
                      <a:off x="2021027" y="2675965"/>
                      <a:ext cx="6402973" cy="3260816"/>
                      <a:chOff x="1617617" y="2675965"/>
                      <a:chExt cx="6402973" cy="3260816"/>
                    </a:xfrm>
                  </p:grpSpPr>
                  <p:cxnSp>
                    <p:nvCxnSpPr>
                      <p:cNvPr id="69" name="Straight Arrow Connector 68"/>
                      <p:cNvCxnSpPr/>
                      <p:nvPr/>
                    </p:nvCxnSpPr>
                    <p:spPr>
                      <a:xfrm flipH="1">
                        <a:off x="4397194" y="3684493"/>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6633880" y="3688976"/>
                        <a:ext cx="0" cy="158675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617617" y="4410635"/>
                        <a:ext cx="63670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397195" y="4935069"/>
                        <a:ext cx="2232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671507" y="2986989"/>
                        <a:ext cx="1861867" cy="696580"/>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=20 cm</a:t>
                        </a:r>
                        <a:endParaRPr lang="en-US" sz="2400" baseline="-25000" dirty="0">
                          <a:latin typeface="Times New Roman" panose="02020603050405020304" pitchFamily="18" charset="0"/>
                          <a:cs typeface="Times New Roman" panose="02020603050405020304" pitchFamily="18" charset="0"/>
                        </a:endParaRPr>
                      </a:p>
                    </p:txBody>
                  </p:sp>
                  <p:sp>
                    <p:nvSpPr>
                      <p:cNvPr id="74" name="TextBox 73"/>
                      <p:cNvSpPr txBox="1"/>
                      <p:nvPr/>
                    </p:nvSpPr>
                    <p:spPr>
                      <a:xfrm>
                        <a:off x="5779619" y="3010334"/>
                        <a:ext cx="2024020" cy="696580"/>
                      </a:xfrm>
                      <a:prstGeom prst="rect">
                        <a:avLst/>
                      </a:prstGeom>
                      <a:noFill/>
                    </p:spPr>
                    <p:txBody>
                      <a:bodyPr wrap="square" rtlCol="0">
                        <a:spAutoFit/>
                      </a:bodyPr>
                      <a:lstStyle/>
                      <a:p>
                        <a:pPr algn="just" rtl="1">
                          <a:lnSpc>
                            <a:spcPct val="150000"/>
                          </a:lnSpc>
                        </a:pPr>
                        <a:r>
                          <a:rPr lang="en-US" sz="2400" dirty="0" err="1">
                            <a:latin typeface="Times New Roman" panose="02020603050405020304" pitchFamily="18" charset="0"/>
                            <a:cs typeface="Times New Roman" panose="02020603050405020304" pitchFamily="18" charset="0"/>
                          </a:rPr>
                          <a:t>f</a:t>
                        </a:r>
                        <a:r>
                          <a:rPr lang="en-US" sz="2400" baseline="-25000" dirty="0" err="1">
                            <a:latin typeface="Times New Roman" panose="02020603050405020304" pitchFamily="18" charset="0"/>
                            <a:cs typeface="Times New Roman" panose="02020603050405020304" pitchFamily="18" charset="0"/>
                          </a:rPr>
                          <a:t>A</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=10 cm</a:t>
                        </a:r>
                        <a:endParaRPr lang="en-US" sz="2400" baseline="-25000" dirty="0">
                          <a:latin typeface="Times New Roman" panose="02020603050405020304" pitchFamily="18" charset="0"/>
                          <a:cs typeface="Times New Roman" panose="02020603050405020304" pitchFamily="18" charset="0"/>
                        </a:endParaRPr>
                      </a:p>
                    </p:txBody>
                  </p:sp>
                  <p:sp>
                    <p:nvSpPr>
                      <p:cNvPr id="75" name="TextBox 74"/>
                      <p:cNvSpPr txBox="1"/>
                      <p:nvPr/>
                    </p:nvSpPr>
                    <p:spPr>
                      <a:xfrm>
                        <a:off x="4656139" y="4322728"/>
                        <a:ext cx="1583301" cy="646331"/>
                      </a:xfrm>
                      <a:prstGeom prst="rect">
                        <a:avLst/>
                      </a:prstGeom>
                      <a:noFill/>
                      <a:ln w="28575">
                        <a:noFill/>
                      </a:ln>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L=50 cm</a:t>
                        </a:r>
                        <a:endParaRPr lang="en-US" sz="2400" baseline="-25000" dirty="0">
                          <a:latin typeface="Times New Roman" panose="02020603050405020304" pitchFamily="18" charset="0"/>
                          <a:cs typeface="Times New Roman" panose="02020603050405020304" pitchFamily="18" charset="0"/>
                        </a:endParaRPr>
                      </a:p>
                    </p:txBody>
                  </p:sp>
                  <p:cxnSp>
                    <p:nvCxnSpPr>
                      <p:cNvPr id="76" name="Straight Connector 75"/>
                      <p:cNvCxnSpPr/>
                      <p:nvPr/>
                    </p:nvCxnSpPr>
                    <p:spPr>
                      <a:xfrm>
                        <a:off x="2218765" y="3254186"/>
                        <a:ext cx="0" cy="221153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481049" y="3550020"/>
                        <a:ext cx="0" cy="201754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984297" y="2675965"/>
                        <a:ext cx="630301" cy="579967"/>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1</a:t>
                        </a:r>
                      </a:p>
                    </p:txBody>
                  </p:sp>
                  <p:sp>
                    <p:nvSpPr>
                      <p:cNvPr id="79" name="TextBox 78"/>
                      <p:cNvSpPr txBox="1"/>
                      <p:nvPr/>
                    </p:nvSpPr>
                    <p:spPr>
                      <a:xfrm>
                        <a:off x="7273901" y="5356813"/>
                        <a:ext cx="630302" cy="579968"/>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PP</a:t>
                        </a:r>
                        <a:r>
                          <a:rPr lang="en-US" sz="2400" baseline="-25000" dirty="0">
                            <a:latin typeface="Times New Roman" panose="02020603050405020304" pitchFamily="18" charset="0"/>
                            <a:cs typeface="Times New Roman" panose="02020603050405020304" pitchFamily="18" charset="0"/>
                          </a:rPr>
                          <a:t>2</a:t>
                        </a:r>
                      </a:p>
                    </p:txBody>
                  </p:sp>
                  <p:sp>
                    <p:nvSpPr>
                      <p:cNvPr id="80" name="TextBox 15"/>
                      <p:cNvSpPr txBox="1"/>
                      <p:nvPr/>
                    </p:nvSpPr>
                    <p:spPr>
                      <a:xfrm>
                        <a:off x="1787628" y="4216149"/>
                        <a:ext cx="51007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a:t>
                        </a:r>
                      </a:p>
                    </p:txBody>
                  </p:sp>
                  <p:sp>
                    <p:nvSpPr>
                      <p:cNvPr id="81" name="TextBox 15"/>
                      <p:cNvSpPr txBox="1"/>
                      <p:nvPr/>
                    </p:nvSpPr>
                    <p:spPr>
                      <a:xfrm>
                        <a:off x="7510514" y="4224202"/>
                        <a:ext cx="510076" cy="57996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p>
                    </p:txBody>
                  </p:sp>
                  <p:sp>
                    <p:nvSpPr>
                      <p:cNvPr id="82" name="Oval 81"/>
                      <p:cNvSpPr/>
                      <p:nvPr/>
                    </p:nvSpPr>
                    <p:spPr>
                      <a:xfrm>
                        <a:off x="7082267" y="4352082"/>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Arrow Connector 83"/>
                      <p:cNvCxnSpPr/>
                      <p:nvPr/>
                    </p:nvCxnSpPr>
                    <p:spPr>
                      <a:xfrm>
                        <a:off x="6647328" y="5087469"/>
                        <a:ext cx="828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2218765" y="5181596"/>
                        <a:ext cx="2160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566024" y="4907803"/>
                        <a:ext cx="94449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25 cm</a:t>
                        </a:r>
                      </a:p>
                    </p:txBody>
                  </p:sp>
                  <p:sp>
                    <p:nvSpPr>
                      <p:cNvPr id="87" name="TextBox 86"/>
                      <p:cNvSpPr txBox="1"/>
                      <p:nvPr/>
                    </p:nvSpPr>
                    <p:spPr>
                      <a:xfrm>
                        <a:off x="2855379" y="4645893"/>
                        <a:ext cx="944490"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50 cm</a:t>
                        </a:r>
                      </a:p>
                    </p:txBody>
                  </p:sp>
                  <p:sp>
                    <p:nvSpPr>
                      <p:cNvPr id="88" name="Oval 87"/>
                      <p:cNvSpPr/>
                      <p:nvPr/>
                    </p:nvSpPr>
                    <p:spPr>
                      <a:xfrm>
                        <a:off x="2505206" y="4356635"/>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p:cNvSpPr txBox="1"/>
                    <p:nvPr/>
                  </p:nvSpPr>
                  <p:spPr>
                    <a:xfrm>
                      <a:off x="2516424" y="3404400"/>
                      <a:ext cx="568335"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a:t>
                      </a:r>
                    </a:p>
                  </p:txBody>
                </p:sp>
                <p:sp>
                  <p:nvSpPr>
                    <p:cNvPr id="67" name="TextBox 66"/>
                    <p:cNvSpPr txBox="1"/>
                    <p:nvPr/>
                  </p:nvSpPr>
                  <p:spPr>
                    <a:xfrm>
                      <a:off x="7366847" y="4418355"/>
                      <a:ext cx="568335" cy="646331"/>
                    </a:xfrm>
                    <a:prstGeom prst="rect">
                      <a:avLst/>
                    </a:prstGeom>
                    <a:noFill/>
                  </p:spPr>
                  <p:txBody>
                    <a:bodyPr wrap="squar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10</a:t>
                      </a:r>
                    </a:p>
                  </p:txBody>
                </p:sp>
                <p:cxnSp>
                  <p:nvCxnSpPr>
                    <p:cNvPr id="68" name="Straight Arrow Connector 67"/>
                    <p:cNvCxnSpPr/>
                    <p:nvPr/>
                  </p:nvCxnSpPr>
                  <p:spPr>
                    <a:xfrm>
                      <a:off x="7508243" y="4616909"/>
                      <a:ext cx="39600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cxnSp>
              <p:nvCxnSpPr>
                <p:cNvPr id="61" name="Straight Arrow Connector 60"/>
                <p:cNvCxnSpPr/>
                <p:nvPr/>
              </p:nvCxnSpPr>
              <p:spPr>
                <a:xfrm flipV="1">
                  <a:off x="924146" y="1554794"/>
                  <a:ext cx="0" cy="1008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36074" y="1192583"/>
                  <a:ext cx="407484"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O</a:t>
                  </a:r>
                </a:p>
              </p:txBody>
            </p:sp>
          </p:grpSp>
          <p:sp>
            <p:nvSpPr>
              <p:cNvPr id="2" name="TextBox 1"/>
              <p:cNvSpPr txBox="1"/>
              <p:nvPr/>
            </p:nvSpPr>
            <p:spPr>
              <a:xfrm>
                <a:off x="5452762" y="964777"/>
                <a:ext cx="287259" cy="646331"/>
              </a:xfrm>
              <a:prstGeom prst="rect">
                <a:avLst/>
              </a:prstGeom>
              <a:noFill/>
            </p:spPr>
            <p:txBody>
              <a:bodyPr wrap="none" rtlCol="0">
                <a:sp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I</a:t>
                </a:r>
              </a:p>
            </p:txBody>
          </p:sp>
        </p:grpSp>
      </p:grpSp>
      <p:grpSp>
        <p:nvGrpSpPr>
          <p:cNvPr id="9" name="Group 42"/>
          <p:cNvGrpSpPr/>
          <p:nvPr/>
        </p:nvGrpSpPr>
        <p:grpSpPr>
          <a:xfrm>
            <a:off x="528638" y="4372934"/>
            <a:ext cx="11284132" cy="2308324"/>
            <a:chOff x="1235333" y="4479264"/>
            <a:chExt cx="10374903" cy="2308324"/>
          </a:xfrm>
        </p:grpSpPr>
        <p:sp>
          <p:nvSpPr>
            <p:cNvPr id="91" name="TextBox 90"/>
            <p:cNvSpPr txBox="1"/>
            <p:nvPr/>
          </p:nvSpPr>
          <p:spPr>
            <a:xfrm>
              <a:off x="4348839" y="4479264"/>
              <a:ext cx="7261397" cy="2308324"/>
            </a:xfrm>
            <a:prstGeom prst="rect">
              <a:avLst/>
            </a:prstGeom>
            <a:noFill/>
          </p:spPr>
          <p:txBody>
            <a:bodyPr wrap="square" rtlCol="0">
              <a:spAutoFit/>
            </a:bodyPr>
            <a:lstStyle/>
            <a:p>
              <a:pPr algn="just" rtl="1">
                <a:lnSpc>
                  <a:spcPct val="150000"/>
                </a:lnSpc>
              </a:pPr>
              <a:r>
                <a:rPr lang="fa-IR" sz="2400" dirty="0">
                  <a:latin typeface="Times New Roman" panose="02020603050405020304" pitchFamily="18" charset="0"/>
                  <a:cs typeface="Times New Roman" panose="02020603050405020304" pitchFamily="18" charset="0"/>
                </a:rPr>
                <a:t>پس تصویر در فاصله 5 سانتی متری و سمت چپ نقطه اصلی ثانویه یعنی در فاصله 20 سانتی متری و سمت راست عدسی </a:t>
              </a:r>
              <a:r>
                <a:rPr lang="en-US" sz="2400" dirty="0">
                  <a:latin typeface="Times New Roman" panose="02020603050405020304" pitchFamily="18" charset="0"/>
                  <a:cs typeface="Times New Roman" panose="02020603050405020304" pitchFamily="18" charset="0"/>
                </a:rPr>
                <a:t> A</a:t>
              </a:r>
              <a:r>
                <a:rPr lang="fa-IR" sz="2400" dirty="0">
                  <a:latin typeface="Times New Roman" panose="02020603050405020304" pitchFamily="18" charset="0"/>
                  <a:cs typeface="Times New Roman" panose="02020603050405020304" pitchFamily="18" charset="0"/>
                </a:rPr>
                <a:t>می باشد. </a:t>
              </a:r>
            </a:p>
            <a:p>
              <a:pPr algn="just" rtl="1">
                <a:lnSpc>
                  <a:spcPct val="150000"/>
                </a:lnSpc>
              </a:pPr>
              <a:r>
                <a:rPr lang="fa-IR" sz="2400" dirty="0">
                  <a:latin typeface="Times New Roman" panose="02020603050405020304" pitchFamily="18" charset="0"/>
                  <a:cs typeface="Times New Roman" panose="02020603050405020304" pitchFamily="18" charset="0"/>
                </a:rPr>
                <a:t>مثبت بودن </a:t>
              </a:r>
              <a:r>
                <a:rPr lang="en-US" sz="2400" dirty="0">
                  <a:latin typeface="Times New Roman" panose="02020603050405020304" pitchFamily="18" charset="0"/>
                  <a:cs typeface="Times New Roman" panose="02020603050405020304" pitchFamily="18" charset="0"/>
                </a:rPr>
                <a:t> </a:t>
              </a:r>
              <a:r>
                <a:rPr lang="fa-IR" sz="2400" i="1" dirty="0">
                  <a:latin typeface="Times New Roman" panose="02020603050405020304" pitchFamily="18" charset="0"/>
                  <a:cs typeface="Times New Roman" panose="02020603050405020304" pitchFamily="18" charset="0"/>
                </a:rPr>
                <a:t>بزگنمایی </a:t>
              </a:r>
              <a:r>
                <a:rPr lang="fa-IR" sz="2400" dirty="0">
                  <a:latin typeface="Times New Roman" panose="02020603050405020304" pitchFamily="18" charset="0"/>
                  <a:cs typeface="Times New Roman" panose="02020603050405020304" pitchFamily="18" charset="0"/>
                </a:rPr>
                <a:t>نشان این است که تصویر نسبت به جسم مستقیم است هر چند که تصویرنهایی حقیقی است. </a:t>
              </a:r>
              <a:endParaRPr lang="en-US" sz="2400" dirty="0">
                <a:latin typeface="Times New Roman" panose="02020603050405020304" pitchFamily="18" charset="0"/>
                <a:cs typeface="Times New Roman" panose="02020603050405020304" pitchFamily="18" charset="0"/>
              </a:endParaRPr>
            </a:p>
          </p:txBody>
        </p:sp>
        <p:graphicFrame>
          <p:nvGraphicFramePr>
            <p:cNvPr id="90" name="Object 89"/>
            <p:cNvGraphicFramePr>
              <a:graphicFrameLocks noChangeAspect="1"/>
            </p:cNvGraphicFramePr>
            <p:nvPr>
              <p:extLst>
                <p:ext uri="{D42A27DB-BD31-4B8C-83A1-F6EECF244321}">
                  <p14:modId xmlns:p14="http://schemas.microsoft.com/office/powerpoint/2010/main" val="2717101016"/>
                </p:ext>
              </p:extLst>
            </p:nvPr>
          </p:nvGraphicFramePr>
          <p:xfrm>
            <a:off x="1235333" y="4698968"/>
            <a:ext cx="2395180" cy="2006600"/>
          </p:xfrm>
          <a:graphic>
            <a:graphicData uri="http://schemas.openxmlformats.org/presentationml/2006/ole">
              <mc:AlternateContent xmlns:mc="http://schemas.openxmlformats.org/markup-compatibility/2006">
                <mc:Choice xmlns:v="urn:schemas-microsoft-com:vml" Requires="v">
                  <p:oleObj spid="_x0000_s79878" name="Equation" r:id="rId3" imgW="2311400" imgH="2006600" progId="Equation.DSMT4">
                    <p:embed/>
                  </p:oleObj>
                </mc:Choice>
                <mc:Fallback>
                  <p:oleObj name="Equation" r:id="rId3" imgW="2311400" imgH="2006600" progId="Equation.DSMT4">
                    <p:embed/>
                    <p:pic>
                      <p:nvPicPr>
                        <p:cNvPr id="90" name="Object 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333" y="4698968"/>
                          <a:ext cx="2395180" cy="200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0" name="TextBox 39"/>
          <p:cNvSpPr txBox="1"/>
          <p:nvPr/>
        </p:nvSpPr>
        <p:spPr>
          <a:xfrm>
            <a:off x="6804846" y="3125128"/>
            <a:ext cx="5316278" cy="1107996"/>
          </a:xfrm>
          <a:prstGeom prst="rect">
            <a:avLst/>
          </a:prstGeom>
          <a:noFill/>
        </p:spPr>
        <p:txBody>
          <a:bodyPr wrap="square" rtlCol="0">
            <a:spAutoFit/>
          </a:bodyPr>
          <a:lstStyle/>
          <a:p>
            <a:pPr algn="just" rtl="1">
              <a:lnSpc>
                <a:spcPct val="150000"/>
              </a:lnSpc>
            </a:pPr>
            <a:r>
              <a:rPr lang="fa-IR" sz="2200" b="1" dirty="0">
                <a:latin typeface="Times New Roman" panose="02020603050405020304" pitchFamily="18" charset="0"/>
                <a:cs typeface="Times New Roman" panose="02020603050405020304" pitchFamily="18" charset="0"/>
              </a:rPr>
              <a:t>برای هر سیستم اپتیکی هرگاه تمام فواصل از نقاط اصلی اندازه گیری شود و قرارداد علامت نیز بکار رود </a:t>
            </a:r>
            <a:endParaRPr lang="en-US" sz="2200" b="1" dirty="0">
              <a:latin typeface="Times New Roman" panose="02020603050405020304" pitchFamily="18" charset="0"/>
              <a:cs typeface="Times New Roman" panose="02020603050405020304" pitchFamily="18" charset="0"/>
            </a:endParaRPr>
          </a:p>
        </p:txBody>
      </p:sp>
      <p:sp>
        <p:nvSpPr>
          <p:cNvPr id="42" name="Slide Number Placeholder 41"/>
          <p:cNvSpPr>
            <a:spLocks noGrp="1"/>
          </p:cNvSpPr>
          <p:nvPr>
            <p:ph type="sldNum" sz="quarter" idx="12"/>
          </p:nvPr>
        </p:nvSpPr>
        <p:spPr>
          <a:xfrm>
            <a:off x="10837333" y="6545135"/>
            <a:ext cx="698993" cy="274320"/>
          </a:xfrm>
        </p:spPr>
        <p:txBody>
          <a:bodyPr/>
          <a:lstStyle/>
          <a:p>
            <a:fld id="{8AC7B609-6235-4DF7-8376-3B4225D7EDEF}" type="slidenum">
              <a:rPr lang="en-US" smtClean="0"/>
              <a:pPr/>
              <a:t>99</a:t>
            </a:fld>
            <a:endParaRPr lang="en-US" dirty="0"/>
          </a:p>
        </p:txBody>
      </p:sp>
      <p:graphicFrame>
        <p:nvGraphicFramePr>
          <p:cNvPr id="657411" name="Object 3"/>
          <p:cNvGraphicFramePr>
            <a:graphicFrameLocks noChangeAspect="1"/>
          </p:cNvGraphicFramePr>
          <p:nvPr/>
        </p:nvGraphicFramePr>
        <p:xfrm>
          <a:off x="161925" y="3276600"/>
          <a:ext cx="6489700" cy="812800"/>
        </p:xfrm>
        <a:graphic>
          <a:graphicData uri="http://schemas.openxmlformats.org/presentationml/2006/ole">
            <mc:AlternateContent xmlns:mc="http://schemas.openxmlformats.org/markup-compatibility/2006">
              <mc:Choice xmlns:v="urn:schemas-microsoft-com:vml" Requires="v">
                <p:oleObj spid="_x0000_s79879" name="Equation" r:id="rId5" imgW="6489700" imgH="812800" progId="Equation.DSMT4">
                  <p:embed/>
                </p:oleObj>
              </mc:Choice>
              <mc:Fallback>
                <p:oleObj name="Equation" r:id="rId5" imgW="6489700" imgH="812800" progId="Equation.DSMT4">
                  <p:embed/>
                  <p:pic>
                    <p:nvPicPr>
                      <p:cNvPr id="65741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3276600"/>
                        <a:ext cx="64897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7412" name="Object 4"/>
          <p:cNvGraphicFramePr>
            <a:graphicFrameLocks noChangeAspect="1"/>
          </p:cNvGraphicFramePr>
          <p:nvPr/>
        </p:nvGraphicFramePr>
        <p:xfrm>
          <a:off x="1312863" y="1301750"/>
          <a:ext cx="355600" cy="381000"/>
        </p:xfrm>
        <a:graphic>
          <a:graphicData uri="http://schemas.openxmlformats.org/presentationml/2006/ole">
            <mc:AlternateContent xmlns:mc="http://schemas.openxmlformats.org/markup-compatibility/2006">
              <mc:Choice xmlns:v="urn:schemas-microsoft-com:vml" Requires="v">
                <p:oleObj spid="_x0000_s79880" name="Equation" r:id="rId7" imgW="355446" imgH="380835" progId="Equation.DSMT4">
                  <p:embed/>
                </p:oleObj>
              </mc:Choice>
              <mc:Fallback>
                <p:oleObj name="Equation" r:id="rId7" imgW="355446" imgH="380835" progId="Equation.DSMT4">
                  <p:embed/>
                  <p:pic>
                    <p:nvPicPr>
                      <p:cNvPr id="6574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2863" y="1301750"/>
                        <a:ext cx="35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7413" name="Object 5"/>
          <p:cNvGraphicFramePr>
            <a:graphicFrameLocks noChangeAspect="1"/>
          </p:cNvGraphicFramePr>
          <p:nvPr/>
        </p:nvGraphicFramePr>
        <p:xfrm>
          <a:off x="5322926" y="1259814"/>
          <a:ext cx="419100" cy="381000"/>
        </p:xfrm>
        <a:graphic>
          <a:graphicData uri="http://schemas.openxmlformats.org/presentationml/2006/ole">
            <mc:AlternateContent xmlns:mc="http://schemas.openxmlformats.org/markup-compatibility/2006">
              <mc:Choice xmlns:v="urn:schemas-microsoft-com:vml" Requires="v">
                <p:oleObj spid="_x0000_s79881" name="Equation" r:id="rId9" imgW="418918" imgH="380835" progId="Equation.DSMT4">
                  <p:embed/>
                </p:oleObj>
              </mc:Choice>
              <mc:Fallback>
                <p:oleObj name="Equation" r:id="rId9" imgW="418918" imgH="380835" progId="Equation.DSMT4">
                  <p:embed/>
                  <p:pic>
                    <p:nvPicPr>
                      <p:cNvPr id="657413"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926" y="1259814"/>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07634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94&quot;/&gt;&lt;/object&gt;&lt;object type=&quot;3&quot; unique_id=&quot;10009&quot;&gt;&lt;property id=&quot;20148&quot; value=&quot;5&quot;/&gt;&lt;property id=&quot;20300&quot; value=&quot;Slide 2&quot;/&gt;&lt;property id=&quot;20307&quot; value=&quot;292&quot;/&gt;&lt;/object&gt;&lt;object type=&quot;3&quot; unique_id=&quot;10010&quot;&gt;&lt;property id=&quot;20148&quot; value=&quot;5&quot;/&gt;&lt;property id=&quot;20300&quot; value=&quot;Slide 3&quot;/&gt;&lt;property id=&quot;20307&quot; value=&quot;303&quot;/&gt;&lt;/object&gt;&lt;object type=&quot;3&quot; unique_id=&quot;10011&quot;&gt;&lt;property id=&quot;20148&quot; value=&quot;5&quot;/&gt;&lt;property id=&quot;20300&quot; value=&quot;Slide 4&quot;/&gt;&lt;property id=&quot;20307&quot; value=&quot;256&quot;/&gt;&lt;/object&gt;&lt;object type=&quot;3&quot; unique_id=&quot;10012&quot;&gt;&lt;property id=&quot;20148&quot; value=&quot;5&quot;/&gt;&lt;property id=&quot;20300&quot; value=&quot;Slide 5&quot;/&gt;&lt;property id=&quot;20307&quot; value=&quot;309&quot;/&gt;&lt;/object&gt;&lt;object type=&quot;3&quot; unique_id=&quot;10013&quot;&gt;&lt;property id=&quot;20148&quot; value=&quot;5&quot;/&gt;&lt;property id=&quot;20300&quot; value=&quot;Slide 6&quot;/&gt;&lt;property id=&quot;20307&quot; value=&quot;269&quot;/&gt;&lt;/object&gt;&lt;object type=&quot;3&quot; unique_id=&quot;10014&quot;&gt;&lt;property id=&quot;20148&quot; value=&quot;5&quot;/&gt;&lt;property id=&quot;20300&quot; value=&quot;Slide 7&quot;/&gt;&lt;property id=&quot;20307&quot; value=&quot;263&quot;/&gt;&lt;/object&gt;&lt;object type=&quot;3&quot; unique_id=&quot;10015&quot;&gt;&lt;property id=&quot;20148&quot; value=&quot;5&quot;/&gt;&lt;property id=&quot;20300&quot; value=&quot;Slide 8&quot;/&gt;&lt;property id=&quot;20307&quot; value=&quot;313&quot;/&gt;&lt;/object&gt;&lt;object type=&quot;3&quot; unique_id=&quot;10016&quot;&gt;&lt;property id=&quot;20148&quot; value=&quot;5&quot;/&gt;&lt;property id=&quot;20300&quot; value=&quot;Slide 9&quot;/&gt;&lt;property id=&quot;20307&quot; value=&quot;264&quot;/&gt;&lt;/object&gt;&lt;object type=&quot;3&quot; unique_id=&quot;10017&quot;&gt;&lt;property id=&quot;20148&quot; value=&quot;5&quot;/&gt;&lt;property id=&quot;20300&quot; value=&quot;Slide 10&quot;/&gt;&lt;property id=&quot;20307&quot; value=&quot;314&quot;/&gt;&lt;/object&gt;&lt;object type=&quot;3&quot; unique_id=&quot;10018&quot;&gt;&lt;property id=&quot;20148&quot; value=&quot;5&quot;/&gt;&lt;property id=&quot;20300&quot; value=&quot;Slide 11&quot;/&gt;&lt;property id=&quot;20307&quot; value=&quot;271&quot;/&gt;&lt;/object&gt;&lt;object type=&quot;3&quot; unique_id=&quot;10019&quot;&gt;&lt;property id=&quot;20148&quot; value=&quot;5&quot;/&gt;&lt;property id=&quot;20300&quot; value=&quot;Slide 12&quot;/&gt;&lt;property id=&quot;20307&quot; value=&quot;272&quot;/&gt;&lt;/object&gt;&lt;object type=&quot;3&quot; unique_id=&quot;10020&quot;&gt;&lt;property id=&quot;20148&quot; value=&quot;5&quot;/&gt;&lt;property id=&quot;20300&quot; value=&quot;Slide 13&quot;/&gt;&lt;property id=&quot;20307&quot; value=&quot;273&quot;/&gt;&lt;/object&gt;&lt;object type=&quot;3&quot; unique_id=&quot;10021&quot;&gt;&lt;property id=&quot;20148&quot; value=&quot;5&quot;/&gt;&lt;property id=&quot;20300&quot; value=&quot;Slide 14&quot;/&gt;&lt;property id=&quot;20307&quot; value=&quot;274&quot;/&gt;&lt;/object&gt;&lt;object type=&quot;3&quot; unique_id=&quot;10022&quot;&gt;&lt;property id=&quot;20148&quot; value=&quot;5&quot;/&gt;&lt;property id=&quot;20300&quot; value=&quot;Slide 15&quot;/&gt;&lt;property id=&quot;20307&quot; value=&quot;276&quot;/&gt;&lt;/object&gt;&lt;object type=&quot;3&quot; unique_id=&quot;10030&quot;&gt;&lt;property id=&quot;20148&quot; value=&quot;5&quot;/&gt;&lt;property id=&quot;20300&quot; value=&quot;Slide 16&quot;/&gt;&lt;property id=&quot;20307&quot; value=&quot;258&quot;/&gt;&lt;/object&gt;&lt;object type=&quot;3&quot; unique_id=&quot;10031&quot;&gt;&lt;property id=&quot;20148&quot; value=&quot;5&quot;/&gt;&lt;property id=&quot;20300&quot; value=&quot;Slide 17&quot;/&gt;&lt;property id=&quot;20307&quot; value=&quot;310&quot;/&gt;&lt;/object&gt;&lt;object type=&quot;3&quot; unique_id=&quot;10032&quot;&gt;&lt;property id=&quot;20148&quot; value=&quot;5&quot;/&gt;&lt;property id=&quot;20300&quot; value=&quot;Slide 18&quot;/&gt;&lt;property id=&quot;20307&quot; value=&quot;278&quot;/&gt;&lt;/object&gt;&lt;object type=&quot;3&quot; unique_id=&quot;10033&quot;&gt;&lt;property id=&quot;20148&quot; value=&quot;5&quot;/&gt;&lt;property id=&quot;20300&quot; value=&quot;Slide 23&quot;/&gt;&lt;property id=&quot;20307&quot; value=&quot;279&quot;/&gt;&lt;/object&gt;&lt;object type=&quot;3&quot; unique_id=&quot;10034&quot;&gt;&lt;property id=&quot;20148&quot; value=&quot;5&quot;/&gt;&lt;property id=&quot;20300&quot; value=&quot;Slide 24&quot;/&gt;&lt;property id=&quot;20307&quot; value=&quot;311&quot;/&gt;&lt;/object&gt;&lt;object type=&quot;3&quot; unique_id=&quot;10035&quot;&gt;&lt;property id=&quot;20148&quot; value=&quot;5&quot;/&gt;&lt;property id=&quot;20300&quot; value=&quot;Slide 25&quot;/&gt;&lt;property id=&quot;20307&quot; value=&quot;312&quot;/&gt;&lt;/object&gt;&lt;object type=&quot;3&quot; unique_id=&quot;10036&quot;&gt;&lt;property id=&quot;20148&quot; value=&quot;5&quot;/&gt;&lt;property id=&quot;20300&quot; value=&quot;Slide 26&quot;/&gt;&lt;property id=&quot;20307&quot; value=&quot;280&quot;/&gt;&lt;/object&gt;&lt;object type=&quot;3&quot; unique_id=&quot;10037&quot;&gt;&lt;property id=&quot;20148&quot; value=&quot;5&quot;/&gt;&lt;property id=&quot;20300&quot; value=&quot;Slide 27&quot;/&gt;&lt;property id=&quot;20307&quot; value=&quot;317&quot;/&gt;&lt;/object&gt;&lt;object type=&quot;3&quot; unique_id=&quot;10038&quot;&gt;&lt;property id=&quot;20148&quot; value=&quot;5&quot;/&gt;&lt;property id=&quot;20300&quot; value=&quot;Slide 28&quot;/&gt;&lt;property id=&quot;20307&quot; value=&quot;318&quot;/&gt;&lt;/object&gt;&lt;object type=&quot;3&quot; unique_id=&quot;10039&quot;&gt;&lt;property id=&quot;20148&quot; value=&quot;5&quot;/&gt;&lt;property id=&quot;20300&quot; value=&quot;Slide 29&quot;/&gt;&lt;property id=&quot;20307&quot; value=&quot;326&quot;/&gt;&lt;/object&gt;&lt;object type=&quot;3&quot; unique_id=&quot;10040&quot;&gt;&lt;property id=&quot;20148&quot; value=&quot;5&quot;/&gt;&lt;property id=&quot;20300&quot; value=&quot;Slide 30&quot;/&gt;&lt;property id=&quot;20307&quot; value=&quot;327&quot;/&gt;&lt;/object&gt;&lt;object type=&quot;3&quot; unique_id=&quot;10041&quot;&gt;&lt;property id=&quot;20148&quot; value=&quot;5&quot;/&gt;&lt;property id=&quot;20300&quot; value=&quot;Slide 31&quot;/&gt;&lt;property id=&quot;20307&quot; value=&quot;285&quot;/&gt;&lt;/object&gt;&lt;object type=&quot;3&quot; unique_id=&quot;10042&quot;&gt;&lt;property id=&quot;20148&quot; value=&quot;5&quot;/&gt;&lt;property id=&quot;20300&quot; value=&quot;Slide 32&quot;/&gt;&lt;property id=&quot;20307&quot; value=&quot;304&quot;/&gt;&lt;/object&gt;&lt;object type=&quot;3&quot; unique_id=&quot;10043&quot;&gt;&lt;property id=&quot;20148&quot; value=&quot;5&quot;/&gt;&lt;property id=&quot;20300&quot; value=&quot;Slide 33&quot;/&gt;&lt;property id=&quot;20307&quot; value=&quot;319&quot;/&gt;&lt;/object&gt;&lt;object type=&quot;3&quot; unique_id=&quot;10044&quot;&gt;&lt;property id=&quot;20148&quot; value=&quot;5&quot;/&gt;&lt;property id=&quot;20300&quot; value=&quot;Slide 34&quot;/&gt;&lt;property id=&quot;20307&quot; value=&quot;320&quot;/&gt;&lt;/object&gt;&lt;object type=&quot;3&quot; unique_id=&quot;10045&quot;&gt;&lt;property id=&quot;20148&quot; value=&quot;5&quot;/&gt;&lt;property id=&quot;20300&quot; value=&quot;Slide 35&quot;/&gt;&lt;property id=&quot;20307&quot; value=&quot;305&quot;/&gt;&lt;/object&gt;&lt;object type=&quot;3&quot; unique_id=&quot;10046&quot;&gt;&lt;property id=&quot;20148&quot; value=&quot;5&quot;/&gt;&lt;property id=&quot;20300&quot; value=&quot;Slide 36&quot;/&gt;&lt;property id=&quot;20307&quot; value=&quot;321&quot;/&gt;&lt;/object&gt;&lt;object type=&quot;3&quot; unique_id=&quot;10047&quot;&gt;&lt;property id=&quot;20148&quot; value=&quot;5&quot;/&gt;&lt;property id=&quot;20300&quot; value=&quot;Slide 37&quot;/&gt;&lt;property id=&quot;20307&quot; value=&quot;322&quot;/&gt;&lt;/object&gt;&lt;object type=&quot;3&quot; unique_id=&quot;10048&quot;&gt;&lt;property id=&quot;20148&quot; value=&quot;5&quot;/&gt;&lt;property id=&quot;20300&quot; value=&quot;Slide 38&quot;/&gt;&lt;property id=&quot;20307&quot; value=&quot;306&quot;/&gt;&lt;/object&gt;&lt;object type=&quot;3&quot; unique_id=&quot;10049&quot;&gt;&lt;property id=&quot;20148&quot; value=&quot;5&quot;/&gt;&lt;property id=&quot;20300&quot; value=&quot;Slide 39&quot;/&gt;&lt;property id=&quot;20307&quot; value=&quot;307&quot;/&gt;&lt;/object&gt;&lt;object type=&quot;3&quot; unique_id=&quot;10050&quot;&gt;&lt;property id=&quot;20148&quot; value=&quot;5&quot;/&gt;&lt;property id=&quot;20300&quot; value=&quot;Slide 40&quot;/&gt;&lt;property id=&quot;20307&quot; value=&quot;308&quot;/&gt;&lt;/object&gt;&lt;object type=&quot;3&quot; unique_id=&quot;10051&quot;&gt;&lt;property id=&quot;20148&quot; value=&quot;5&quot;/&gt;&lt;property id=&quot;20300&quot; value=&quot;Slide 41&quot;/&gt;&lt;property id=&quot;20307&quot; value=&quot;323&quot;/&gt;&lt;/object&gt;&lt;object type=&quot;3&quot; unique_id=&quot;10052&quot;&gt;&lt;property id=&quot;20148&quot; value=&quot;5&quot;/&gt;&lt;property id=&quot;20300&quot; value=&quot;Slide 42&quot;/&gt;&lt;property id=&quot;20307&quot; value=&quot;287&quot;/&gt;&lt;/object&gt;&lt;object type=&quot;3&quot; unique_id=&quot;10058&quot;&gt;&lt;property id=&quot;20148&quot; value=&quot;5&quot;/&gt;&lt;property id=&quot;20300&quot; value=&quot;Slide 43&quot;/&gt;&lt;property id=&quot;20307&quot; value=&quot;290&quot;/&gt;&lt;/object&gt;&lt;object type=&quot;3&quot; unique_id=&quot;10059&quot;&gt;&lt;property id=&quot;20148&quot; value=&quot;5&quot;/&gt;&lt;property id=&quot;20300&quot; value=&quot;Slide 44&quot;/&gt;&lt;property id=&quot;20307&quot; value=&quot;328&quot;/&gt;&lt;/object&gt;&lt;object type=&quot;3&quot; unique_id=&quot;10063&quot;&gt;&lt;property id=&quot;20148&quot; value=&quot;5&quot;/&gt;&lt;property id=&quot;20300&quot; value=&quot;Slide 45&quot;/&gt;&lt;property id=&quot;20307&quot; value=&quot;281&quot;/&gt;&lt;/object&gt;&lt;object type=&quot;3&quot; unique_id=&quot;10068&quot;&gt;&lt;property id=&quot;20148&quot; value=&quot;5&quot;/&gt;&lt;property id=&quot;20300&quot; value=&quot;Slide 48&quot;/&gt;&lt;property id=&quot;20307&quot; value=&quot;329&quot;/&gt;&lt;/object&gt;&lt;object type=&quot;3&quot; unique_id=&quot;10069&quot;&gt;&lt;property id=&quot;20148&quot; value=&quot;5&quot;/&gt;&lt;property id=&quot;20300&quot; value=&quot;Slide 49&quot;/&gt;&lt;property id=&quot;20307&quot; value=&quot;334&quot;/&gt;&lt;/object&gt;&lt;object type=&quot;3&quot; unique_id=&quot;10070&quot;&gt;&lt;property id=&quot;20148&quot; value=&quot;5&quot;/&gt;&lt;property id=&quot;20300&quot; value=&quot;Slide 50&quot;/&gt;&lt;property id=&quot;20307&quot; value=&quot;335&quot;/&gt;&lt;/object&gt;&lt;object type=&quot;3&quot; unique_id=&quot;10071&quot;&gt;&lt;property id=&quot;20148&quot; value=&quot;5&quot;/&gt;&lt;property id=&quot;20300&quot; value=&quot;Slide 51&quot;/&gt;&lt;property id=&quot;20307&quot; value=&quot;284&quot;/&gt;&lt;/object&gt;&lt;object type=&quot;3&quot; unique_id=&quot;10072&quot;&gt;&lt;property id=&quot;20148&quot; value=&quot;5&quot;/&gt;&lt;property id=&quot;20300&quot; value=&quot;Slide 52&quot;/&gt;&lt;property id=&quot;20307&quot; value=&quot;336&quot;/&gt;&lt;/object&gt;&lt;object type=&quot;3&quot; unique_id=&quot;10073&quot;&gt;&lt;property id=&quot;20148&quot; value=&quot;5&quot;/&gt;&lt;property id=&quot;20300&quot; value=&quot;Slide 54&quot;/&gt;&lt;property id=&quot;20307&quot; value=&quot;337&quot;/&gt;&lt;/object&gt;&lt;object type=&quot;3&quot; unique_id=&quot;10074&quot;&gt;&lt;property id=&quot;20148&quot; value=&quot;5&quot;/&gt;&lt;property id=&quot;20300&quot; value=&quot;Slide 55&quot;/&gt;&lt;property id=&quot;20307&quot; value=&quot;338&quot;/&gt;&lt;/object&gt;&lt;object type=&quot;3&quot; unique_id=&quot;10075&quot;&gt;&lt;property id=&quot;20148&quot; value=&quot;5&quot;/&gt;&lt;property id=&quot;20300&quot; value=&quot;Slide 56&quot;/&gt;&lt;property id=&quot;20307&quot; value=&quot;325&quot;/&gt;&lt;/object&gt;&lt;object type=&quot;3&quot; unique_id=&quot;10076&quot;&gt;&lt;property id=&quot;20148&quot; value=&quot;5&quot;/&gt;&lt;property id=&quot;20300&quot; value=&quot;Slide 57&quot;/&gt;&lt;property id=&quot;20307&quot; value=&quot;343&quot;/&gt;&lt;/object&gt;&lt;object type=&quot;3&quot; unique_id=&quot;10077&quot;&gt;&lt;property id=&quot;20148&quot; value=&quot;5&quot;/&gt;&lt;property id=&quot;20300&quot; value=&quot;Slide 58&quot;/&gt;&lt;property id=&quot;20307&quot; value=&quot;339&quot;/&gt;&lt;/object&gt;&lt;object type=&quot;3&quot; unique_id=&quot;10078&quot;&gt;&lt;property id=&quot;20148&quot; value=&quot;5&quot;/&gt;&lt;property id=&quot;20300&quot; value=&quot;Slide 59&quot;/&gt;&lt;property id=&quot;20307&quot; value=&quot;342&quot;/&gt;&lt;/object&gt;&lt;object type=&quot;3&quot; unique_id=&quot;10079&quot;&gt;&lt;property id=&quot;20148&quot; value=&quot;5&quot;/&gt;&lt;property id=&quot;20300&quot; value=&quot;Slide 60&quot;/&gt;&lt;property id=&quot;20307&quot; value=&quot;330&quot;/&gt;&lt;/object&gt;&lt;object type=&quot;3&quot; unique_id=&quot;10080&quot;&gt;&lt;property id=&quot;20148&quot; value=&quot;5&quot;/&gt;&lt;property id=&quot;20300&quot; value=&quot;Slide 61&quot;/&gt;&lt;property id=&quot;20307&quot; value=&quot;331&quot;/&gt;&lt;/object&gt;&lt;object type=&quot;3&quot; unique_id=&quot;10081&quot;&gt;&lt;property id=&quot;20148&quot; value=&quot;5&quot;/&gt;&lt;property id=&quot;20300&quot; value=&quot;Slide 64&quot;/&gt;&lt;property id=&quot;20307&quot; value=&quot;340&quot;/&gt;&lt;/object&gt;&lt;object type=&quot;3&quot; unique_id=&quot;10082&quot;&gt;&lt;property id=&quot;20148&quot; value=&quot;5&quot;/&gt;&lt;property id=&quot;20300&quot; value=&quot;Slide 65&quot;/&gt;&lt;property id=&quot;20307&quot; value=&quot;341&quot;/&gt;&lt;/object&gt;&lt;object type=&quot;3&quot; unique_id=&quot;10083&quot;&gt;&lt;property id=&quot;20148&quot; value=&quot;5&quot;/&gt;&lt;property id=&quot;20300&quot; value=&quot;Slide 66&quot;/&gt;&lt;property id=&quot;20307&quot; value=&quot;344&quot;/&gt;&lt;/object&gt;&lt;object type=&quot;3&quot; unique_id=&quot;10084&quot;&gt;&lt;property id=&quot;20148&quot; value=&quot;5&quot;/&gt;&lt;property id=&quot;20300&quot; value=&quot;Slide 67&quot;/&gt;&lt;property id=&quot;20307&quot; value=&quot;345&quot;/&gt;&lt;/object&gt;&lt;object type=&quot;3&quot; unique_id=&quot;10085&quot;&gt;&lt;property id=&quot;20148&quot; value=&quot;5&quot;/&gt;&lt;property id=&quot;20300&quot; value=&quot;Slide 68&quot;/&gt;&lt;property id=&quot;20307&quot; value=&quot;346&quot;/&gt;&lt;/object&gt;&lt;object type=&quot;3&quot; unique_id=&quot;10086&quot;&gt;&lt;property id=&quot;20148&quot; value=&quot;5&quot;/&gt;&lt;property id=&quot;20300&quot; value=&quot;Slide 71&quot;/&gt;&lt;property id=&quot;20307&quot; value=&quot;347&quot;/&gt;&lt;/object&gt;&lt;object type=&quot;3&quot; unique_id=&quot;10087&quot;&gt;&lt;property id=&quot;20148&quot; value=&quot;5&quot;/&gt;&lt;property id=&quot;20300&quot; value=&quot;Slide 72&quot;/&gt;&lt;property id=&quot;20307&quot; value=&quot;348&quot;/&gt;&lt;/object&gt;&lt;object type=&quot;3&quot; unique_id=&quot;10092&quot;&gt;&lt;property id=&quot;20148&quot; value=&quot;5&quot;/&gt;&lt;property id=&quot;20300&quot; value=&quot;Slide 74&quot;/&gt;&lt;property id=&quot;20307&quot; value=&quot;353&quot;/&gt;&lt;/object&gt;&lt;object type=&quot;3&quot; unique_id=&quot;10093&quot;&gt;&lt;property id=&quot;20148&quot; value=&quot;5&quot;/&gt;&lt;property id=&quot;20300&quot; value=&quot;Slide 75&quot;/&gt;&lt;property id=&quot;20307&quot; value=&quot;354&quot;/&gt;&lt;/object&gt;&lt;object type=&quot;3&quot; unique_id=&quot;10094&quot;&gt;&lt;property id=&quot;20148&quot; value=&quot;5&quot;/&gt;&lt;property id=&quot;20300&quot; value=&quot;Slide 76&quot;/&gt;&lt;property id=&quot;20307&quot; value=&quot;356&quot;/&gt;&lt;/object&gt;&lt;object type=&quot;3&quot; unique_id=&quot;10095&quot;&gt;&lt;property id=&quot;20148&quot; value=&quot;5&quot;/&gt;&lt;property id=&quot;20300&quot; value=&quot;Slide 77&quot;/&gt;&lt;property id=&quot;20307&quot; value=&quot;357&quot;/&gt;&lt;/object&gt;&lt;object type=&quot;3&quot; unique_id=&quot;10096&quot;&gt;&lt;property id=&quot;20148&quot; value=&quot;5&quot;/&gt;&lt;property id=&quot;20300&quot; value=&quot;Slide 79&quot;/&gt;&lt;property id=&quot;20307&quot; value=&quot;355&quot;/&gt;&lt;/object&gt;&lt;object type=&quot;3&quot; unique_id=&quot;10667&quot;&gt;&lt;property id=&quot;20148&quot; value=&quot;5&quot;/&gt;&lt;property id=&quot;20300&quot; value=&quot;Slide 80&quot;/&gt;&lt;property id=&quot;20307&quot; value=&quot;358&quot;/&gt;&lt;/object&gt;&lt;object type=&quot;3&quot; unique_id=&quot;10668&quot;&gt;&lt;property id=&quot;20148&quot; value=&quot;5&quot;/&gt;&lt;property id=&quot;20300&quot; value=&quot;Slide 81&quot;/&gt;&lt;property id=&quot;20307&quot; value=&quot;359&quot;/&gt;&lt;/object&gt;&lt;object type=&quot;3&quot; unique_id=&quot;10669&quot;&gt;&lt;property id=&quot;20148&quot; value=&quot;5&quot;/&gt;&lt;property id=&quot;20300&quot; value=&quot;Slide 82&quot;/&gt;&lt;property id=&quot;20307&quot; value=&quot;360&quot;/&gt;&lt;/object&gt;&lt;object type=&quot;3&quot; unique_id=&quot;10670&quot;&gt;&lt;property id=&quot;20148&quot; value=&quot;5&quot;/&gt;&lt;property id=&quot;20300&quot; value=&quot;Slide 83&quot;/&gt;&lt;property id=&quot;20307&quot; value=&quot;361&quot;/&gt;&lt;/object&gt;&lt;object type=&quot;3&quot; unique_id=&quot;10671&quot;&gt;&lt;property id=&quot;20148&quot; value=&quot;5&quot;/&gt;&lt;property id=&quot;20300&quot; value=&quot;Slide 84&quot;/&gt;&lt;property id=&quot;20307&quot; value=&quot;362&quot;/&gt;&lt;/object&gt;&lt;object type=&quot;3&quot; unique_id=&quot;10672&quot;&gt;&lt;property id=&quot;20148&quot; value=&quot;5&quot;/&gt;&lt;property id=&quot;20300&quot; value=&quot;Slide 85&quot;/&gt;&lt;property id=&quot;20307&quot; value=&quot;365&quot;/&gt;&lt;/object&gt;&lt;object type=&quot;3&quot; unique_id=&quot;10673&quot;&gt;&lt;property id=&quot;20148&quot; value=&quot;5&quot;/&gt;&lt;property id=&quot;20300&quot; value=&quot;Slide 86&quot;/&gt;&lt;property id=&quot;20307&quot; value=&quot;366&quot;/&gt;&lt;/object&gt;&lt;object type=&quot;3&quot; unique_id=&quot;11184&quot;&gt;&lt;property id=&quot;20148&quot; value=&quot;5&quot;/&gt;&lt;property id=&quot;20300&quot; value=&quot;Slide 87&quot;/&gt;&lt;property id=&quot;20307&quot; value=&quot;368&quot;/&gt;&lt;/object&gt;&lt;object type=&quot;3&quot; unique_id=&quot;11185&quot;&gt;&lt;property id=&quot;20148&quot; value=&quot;5&quot;/&gt;&lt;property id=&quot;20300&quot; value=&quot;Slide 88&quot;/&gt;&lt;property id=&quot;20307&quot; value=&quot;367&quot;/&gt;&lt;/object&gt;&lt;object type=&quot;3&quot; unique_id=&quot;11187&quot;&gt;&lt;property id=&quot;20148&quot; value=&quot;5&quot;/&gt;&lt;property id=&quot;20300&quot; value=&quot;Slide 89&quot;/&gt;&lt;property id=&quot;20307&quot; value=&quot;369&quot;/&gt;&lt;/object&gt;&lt;object type=&quot;3&quot; unique_id=&quot;11188&quot;&gt;&lt;property id=&quot;20148&quot; value=&quot;5&quot;/&gt;&lt;property id=&quot;20300&quot; value=&quot;Slide 90&quot;/&gt;&lt;property id=&quot;20307&quot; value=&quot;370&quot;/&gt;&lt;/object&gt;&lt;object type=&quot;3&quot; unique_id=&quot;11189&quot;&gt;&lt;property id=&quot;20148&quot; value=&quot;5&quot;/&gt;&lt;property id=&quot;20300&quot; value=&quot;Slide 93&quot;/&gt;&lt;property id=&quot;20307&quot; value=&quot;371&quot;/&gt;&lt;/object&gt;&lt;object type=&quot;3&quot; unique_id=&quot;11514&quot;&gt;&lt;property id=&quot;20148&quot; value=&quot;5&quot;/&gt;&lt;property id=&quot;20300&quot; value=&quot;Slide 91&quot;/&gt;&lt;property id=&quot;20307&quot; value=&quot;374&quot;/&gt;&lt;/object&gt;&lt;object type=&quot;3&quot; unique_id=&quot;11515&quot;&gt;&lt;property id=&quot;20148&quot; value=&quot;5&quot;/&gt;&lt;property id=&quot;20300&quot; value=&quot;Slide 92&quot;/&gt;&lt;property id=&quot;20307&quot; value=&quot;373&quot;/&gt;&lt;/object&gt;&lt;object type=&quot;3&quot; unique_id=&quot;11516&quot;&gt;&lt;property id=&quot;20148&quot; value=&quot;5&quot;/&gt;&lt;property id=&quot;20300&quot; value=&quot;Slide 94&quot;/&gt;&lt;property id=&quot;20307&quot; value=&quot;375&quot;/&gt;&lt;/object&gt;&lt;object type=&quot;3&quot; unique_id=&quot;11517&quot;&gt;&lt;property id=&quot;20148&quot; value=&quot;5&quot;/&gt;&lt;property id=&quot;20300&quot; value=&quot;Slide 95&quot;/&gt;&lt;property id=&quot;20307&quot; value=&quot;376&quot;/&gt;&lt;/object&gt;&lt;object type=&quot;3&quot; unique_id=&quot;11518&quot;&gt;&lt;property id=&quot;20148&quot; value=&quot;5&quot;/&gt;&lt;property id=&quot;20300&quot; value=&quot;Slide 96&quot;/&gt;&lt;property id=&quot;20307&quot; value=&quot;377&quot;/&gt;&lt;/object&gt;&lt;object type=&quot;3&quot; unique_id=&quot;11519&quot;&gt;&lt;property id=&quot;20148&quot; value=&quot;5&quot;/&gt;&lt;property id=&quot;20300&quot; value=&quot;Slide 97&quot;/&gt;&lt;property id=&quot;20307&quot; value=&quot;378&quot;/&gt;&lt;/object&gt;&lt;object type=&quot;3&quot; unique_id=&quot;11520&quot;&gt;&lt;property id=&quot;20148&quot; value=&quot;5&quot;/&gt;&lt;property id=&quot;20300&quot; value=&quot;Slide 98&quot;/&gt;&lt;property id=&quot;20307&quot; value=&quot;379&quot;/&gt;&lt;/object&gt;&lt;object type=&quot;3&quot; unique_id=&quot;11521&quot;&gt;&lt;property id=&quot;20148&quot; value=&quot;5&quot;/&gt;&lt;property id=&quot;20300&quot; value=&quot;Slide 99&quot;/&gt;&lt;property id=&quot;20307&quot; value=&quot;380&quot;/&gt;&lt;/object&gt;&lt;object type=&quot;3&quot; unique_id=&quot;11522&quot;&gt;&lt;property id=&quot;20148&quot; value=&quot;5&quot;/&gt;&lt;property id=&quot;20300&quot; value=&quot;Slide 100&quot;/&gt;&lt;property id=&quot;20307&quot; value=&quot;381&quot;/&gt;&lt;/object&gt;&lt;object type=&quot;3&quot; unique_id=&quot;11523&quot;&gt;&lt;property id=&quot;20148&quot; value=&quot;5&quot;/&gt;&lt;property id=&quot;20300&quot; value=&quot;Slide 101&quot;/&gt;&lt;property id=&quot;20307&quot; value=&quot;382&quot;/&gt;&lt;/object&gt;&lt;object type=&quot;3&quot; unique_id=&quot;11524&quot;&gt;&lt;property id=&quot;20148&quot; value=&quot;5&quot;/&gt;&lt;property id=&quot;20300&quot; value=&quot;Slide 102&quot;/&gt;&lt;property id=&quot;20307&quot; value=&quot;383&quot;/&gt;&lt;/object&gt;&lt;object type=&quot;3&quot; unique_id=&quot;11525&quot;&gt;&lt;property id=&quot;20148&quot; value=&quot;5&quot;/&gt;&lt;property id=&quot;20300&quot; value=&quot;Slide 103&quot;/&gt;&lt;property id=&quot;20307&quot; value=&quot;384&quot;/&gt;&lt;/object&gt;&lt;object type=&quot;3&quot; unique_id=&quot;11526&quot;&gt;&lt;property id=&quot;20148&quot; value=&quot;5&quot;/&gt;&lt;property id=&quot;20300&quot; value=&quot;Slide 104&quot;/&gt;&lt;property id=&quot;20307&quot; value=&quot;385&quot;/&gt;&lt;/object&gt;&lt;object type=&quot;3&quot; unique_id=&quot;11527&quot;&gt;&lt;property id=&quot;20148&quot; value=&quot;5&quot;/&gt;&lt;property id=&quot;20300&quot; value=&quot;Slide 105&quot;/&gt;&lt;property id=&quot;20307&quot; value=&quot;386&quot;/&gt;&lt;/object&gt;&lt;object type=&quot;3&quot; unique_id=&quot;11528&quot;&gt;&lt;property id=&quot;20148&quot; value=&quot;5&quot;/&gt;&lt;property id=&quot;20300&quot; value=&quot;Slide 106&quot;/&gt;&lt;property id=&quot;20307&quot; value=&quot;391&quot;/&gt;&lt;/object&gt;&lt;object type=&quot;3&quot; unique_id=&quot;11529&quot;&gt;&lt;property id=&quot;20148&quot; value=&quot;5&quot;/&gt;&lt;property id=&quot;20300&quot; value=&quot;Slide 109&quot;/&gt;&lt;property id=&quot;20307&quot; value=&quot;387&quot;/&gt;&lt;/object&gt;&lt;object type=&quot;3&quot; unique_id=&quot;11530&quot;&gt;&lt;property id=&quot;20148&quot; value=&quot;5&quot;/&gt;&lt;property id=&quot;20300&quot; value=&quot;Slide 110&quot;/&gt;&lt;property id=&quot;20307&quot; value=&quot;388&quot;/&gt;&lt;/object&gt;&lt;object type=&quot;3&quot; unique_id=&quot;11532&quot;&gt;&lt;property id=&quot;20148&quot; value=&quot;5&quot;/&gt;&lt;property id=&quot;20300&quot; value=&quot;Slide 111&quot;/&gt;&lt;property id=&quot;20307&quot; value=&quot;392&quot;/&gt;&lt;/object&gt;&lt;object type=&quot;3&quot; unique_id=&quot;11533&quot;&gt;&lt;property id=&quot;20148&quot; value=&quot;5&quot;/&gt;&lt;property id=&quot;20300&quot; value=&quot;Slide 112&quot;/&gt;&lt;property id=&quot;20307&quot; value=&quot;393&quot;/&gt;&lt;/object&gt;&lt;object type=&quot;3&quot; unique_id=&quot;11534&quot;&gt;&lt;property id=&quot;20148&quot; value=&quot;5&quot;/&gt;&lt;property id=&quot;20300&quot; value=&quot;Slide 113&quot;/&gt;&lt;property id=&quot;20307&quot; value=&quot;394&quot;/&gt;&lt;/object&gt;&lt;object type=&quot;3&quot; unique_id=&quot;11535&quot;&gt;&lt;property id=&quot;20148&quot; value=&quot;5&quot;/&gt;&lt;property id=&quot;20300&quot; value=&quot;Slide 114&quot;/&gt;&lt;property id=&quot;20307&quot; value=&quot;395&quot;/&gt;&lt;/object&gt;&lt;object type=&quot;3&quot; unique_id=&quot;11537&quot;&gt;&lt;property id=&quot;20148&quot; value=&quot;5&quot;/&gt;&lt;property id=&quot;20300&quot; value=&quot;Slide 115&quot;/&gt;&lt;property id=&quot;20307&quot; value=&quot;398&quot;/&gt;&lt;/object&gt;&lt;object type=&quot;3&quot; unique_id=&quot;11538&quot;&gt;&lt;property id=&quot;20148&quot; value=&quot;5&quot;/&gt;&lt;property id=&quot;20300&quot; value=&quot;Slide 116&quot;/&gt;&lt;property id=&quot;20307&quot; value=&quot;399&quot;/&gt;&lt;/object&gt;&lt;object type=&quot;3&quot; unique_id=&quot;11539&quot;&gt;&lt;property id=&quot;20148&quot; value=&quot;5&quot;/&gt;&lt;property id=&quot;20300&quot; value=&quot;Slide 117&quot;/&gt;&lt;property id=&quot;20307&quot; value=&quot;400&quot;/&gt;&lt;/object&gt;&lt;object type=&quot;3&quot; unique_id=&quot;11540&quot;&gt;&lt;property id=&quot;20148&quot; value=&quot;5&quot;/&gt;&lt;property id=&quot;20300&quot; value=&quot;Slide 118&quot;/&gt;&lt;property id=&quot;20307&quot; value=&quot;401&quot;/&gt;&lt;/object&gt;&lt;object type=&quot;3&quot; unique_id=&quot;11541&quot;&gt;&lt;property id=&quot;20148&quot; value=&quot;5&quot;/&gt;&lt;property id=&quot;20300&quot; value=&quot;Slide 119&quot;/&gt;&lt;property id=&quot;20307&quot; value=&quot;402&quot;/&gt;&lt;/object&gt;&lt;object type=&quot;3&quot; unique_id=&quot;11542&quot;&gt;&lt;property id=&quot;20148&quot; value=&quot;5&quot;/&gt;&lt;property id=&quot;20300&quot; value=&quot;Slide 120&quot;/&gt;&lt;property id=&quot;20307&quot; value=&quot;403&quot;/&gt;&lt;/object&gt;&lt;object type=&quot;3&quot; unique_id=&quot;11543&quot;&gt;&lt;property id=&quot;20148&quot; value=&quot;5&quot;/&gt;&lt;property id=&quot;20300&quot; value=&quot;Slide 121&quot;/&gt;&lt;property id=&quot;20307&quot; value=&quot;404&quot;/&gt;&lt;/object&gt;&lt;object type=&quot;3&quot; unique_id=&quot;11544&quot;&gt;&lt;property id=&quot;20148&quot; value=&quot;5&quot;/&gt;&lt;property id=&quot;20300&quot; value=&quot;Slide 122&quot;/&gt;&lt;property id=&quot;20307&quot; value=&quot;405&quot;/&gt;&lt;/object&gt;&lt;object type=&quot;3&quot; unique_id=&quot;11960&quot;&gt;&lt;property id=&quot;20148&quot; value=&quot;5&quot;/&gt;&lt;property id=&quot;20300&quot; value=&quot;Slide 107&quot;/&gt;&lt;property id=&quot;20307&quot; value=&quot;420&quot;/&gt;&lt;/object&gt;&lt;object type=&quot;3&quot; unique_id=&quot;11961&quot;&gt;&lt;property id=&quot;20148&quot; value=&quot;5&quot;/&gt;&lt;property id=&quot;20300&quot; value=&quot;Slide 108&quot;/&gt;&lt;property id=&quot;20307&quot; value=&quot;421&quot;/&gt;&lt;/object&gt;&lt;object type=&quot;3&quot; unique_id=&quot;11962&quot;&gt;&lt;property id=&quot;20148&quot; value=&quot;5&quot;/&gt;&lt;property id=&quot;20300&quot; value=&quot;Slide 123&quot;/&gt;&lt;property id=&quot;20307&quot; value=&quot;417&quot;/&gt;&lt;/object&gt;&lt;object type=&quot;3&quot; unique_id=&quot;11963&quot;&gt;&lt;property id=&quot;20148&quot; value=&quot;5&quot;/&gt;&lt;property id=&quot;20300&quot; value=&quot;Slide 124&quot;/&gt;&lt;property id=&quot;20307&quot; value=&quot;418&quot;/&gt;&lt;/object&gt;&lt;object type=&quot;3&quot; unique_id=&quot;11964&quot;&gt;&lt;property id=&quot;20148&quot; value=&quot;5&quot;/&gt;&lt;property id=&quot;20300&quot; value=&quot;Slide 125&quot;/&gt;&lt;property id=&quot;20307&quot; value=&quot;413&quot;/&gt;&lt;/object&gt;&lt;object type=&quot;3&quot; unique_id=&quot;11965&quot;&gt;&lt;property id=&quot;20148&quot; value=&quot;5&quot;/&gt;&lt;property id=&quot;20300&quot; value=&quot;Slide 126&quot;/&gt;&lt;property id=&quot;20307&quot; value=&quot;414&quot;/&gt;&lt;/object&gt;&lt;object type=&quot;3&quot; unique_id=&quot;11966&quot;&gt;&lt;property id=&quot;20148&quot; value=&quot;5&quot;/&gt;&lt;property id=&quot;20300&quot; value=&quot;Slide 127&quot;/&gt;&lt;property id=&quot;20307&quot; value=&quot;415&quot;/&gt;&lt;/object&gt;&lt;object type=&quot;3&quot; unique_id=&quot;11967&quot;&gt;&lt;property id=&quot;20148&quot; value=&quot;5&quot;/&gt;&lt;property id=&quot;20300&quot; value=&quot;Slide 128&quot;/&gt;&lt;property id=&quot;20307&quot; value=&quot;416&quot;/&gt;&lt;/object&gt;&lt;object type=&quot;3&quot; unique_id=&quot;11968&quot;&gt;&lt;property id=&quot;20148&quot; value=&quot;5&quot;/&gt;&lt;property id=&quot;20300&quot; value=&quot;Slide 129&quot;/&gt;&lt;property id=&quot;20307&quot; value=&quot;406&quot;/&gt;&lt;/object&gt;&lt;object type=&quot;3&quot; unique_id=&quot;11969&quot;&gt;&lt;property id=&quot;20148&quot; value=&quot;5&quot;/&gt;&lt;property id=&quot;20300&quot; value=&quot;Slide 130&quot;/&gt;&lt;property id=&quot;20307&quot; value=&quot;407&quot;/&gt;&lt;/object&gt;&lt;object type=&quot;3&quot; unique_id=&quot;11970&quot;&gt;&lt;property id=&quot;20148&quot; value=&quot;5&quot;/&gt;&lt;property id=&quot;20300&quot; value=&quot;Slide 131&quot;/&gt;&lt;property id=&quot;20307&quot; value=&quot;408&quot;/&gt;&lt;/object&gt;&lt;object type=&quot;3&quot; unique_id=&quot;11971&quot;&gt;&lt;property id=&quot;20148&quot; value=&quot;5&quot;/&gt;&lt;property id=&quot;20300&quot; value=&quot;Slide 132&quot;/&gt;&lt;property id=&quot;20307&quot; value=&quot;409&quot;/&gt;&lt;/object&gt;&lt;object type=&quot;3&quot; unique_id=&quot;11972&quot;&gt;&lt;property id=&quot;20148&quot; value=&quot;5&quot;/&gt;&lt;property id=&quot;20300&quot; value=&quot;Slide 133&quot;/&gt;&lt;property id=&quot;20307&quot; value=&quot;410&quot;/&gt;&lt;/object&gt;&lt;object type=&quot;3&quot; unique_id=&quot;11973&quot;&gt;&lt;property id=&quot;20148&quot; value=&quot;5&quot;/&gt;&lt;property id=&quot;20300&quot; value=&quot;Slide 134&quot;/&gt;&lt;property id=&quot;20307&quot; value=&quot;411&quot;/&gt;&lt;/object&gt;&lt;object type=&quot;3&quot; unique_id=&quot;11974&quot;&gt;&lt;property id=&quot;20148&quot; value=&quot;5&quot;/&gt;&lt;property id=&quot;20300&quot; value=&quot;Slide 135&quot;/&gt;&lt;property id=&quot;20307&quot; value=&quot;412&quot;/&gt;&lt;/object&gt;&lt;object type=&quot;3&quot; unique_id=&quot;12395&quot;&gt;&lt;property id=&quot;20148&quot; value=&quot;5&quot;/&gt;&lt;property id=&quot;20300&quot; value=&quot;Slide 19&quot;/&gt;&lt;property id=&quot;20307&quot; value=&quot;422&quot;/&gt;&lt;/object&gt;&lt;object type=&quot;3&quot; unique_id=&quot;12396&quot;&gt;&lt;property id=&quot;20148&quot; value=&quot;5&quot;/&gt;&lt;property id=&quot;20300&quot; value=&quot;Slide 20&quot;/&gt;&lt;property id=&quot;20307&quot; value=&quot;423&quot;/&gt;&lt;/object&gt;&lt;object type=&quot;3&quot; unique_id=&quot;12397&quot;&gt;&lt;property id=&quot;20148&quot; value=&quot;5&quot;/&gt;&lt;property id=&quot;20300&quot; value=&quot;Slide 22&quot;/&gt;&lt;property id=&quot;20307&quot; value=&quot;424&quot;/&gt;&lt;/object&gt;&lt;object type=&quot;3&quot; unique_id=&quot;13240&quot;&gt;&lt;property id=&quot;20148&quot; value=&quot;5&quot;/&gt;&lt;property id=&quot;20300&quot; value=&quot;Slide 21&quot;/&gt;&lt;property id=&quot;20307&quot; value=&quot;425&quot;/&gt;&lt;/object&gt;&lt;object type=&quot;3&quot; unique_id=&quot;13241&quot;&gt;&lt;property id=&quot;20148&quot; value=&quot;5&quot;/&gt;&lt;property id=&quot;20300&quot; value=&quot;Slide 62&quot;/&gt;&lt;property id=&quot;20307&quot; value=&quot;426&quot;/&gt;&lt;/object&gt;&lt;object type=&quot;3&quot; unique_id=&quot;13242&quot;&gt;&lt;property id=&quot;20148&quot; value=&quot;5&quot;/&gt;&lt;property id=&quot;20300&quot; value=&quot;Slide 63&quot;/&gt;&lt;property id=&quot;20307&quot; value=&quot;427&quot;/&gt;&lt;/object&gt;&lt;object type=&quot;3&quot; unique_id=&quot;13937&quot;&gt;&lt;property id=&quot;20148&quot; value=&quot;5&quot;/&gt;&lt;property id=&quot;20300&quot; value=&quot;Slide 46&quot;/&gt;&lt;property id=&quot;20307&quot; value=&quot;428&quot;/&gt;&lt;/object&gt;&lt;object type=&quot;3&quot; unique_id=&quot;14623&quot;&gt;&lt;property id=&quot;20148&quot; value=&quot;5&quot;/&gt;&lt;property id=&quot;20300&quot; value=&quot;Slide 47&quot;/&gt;&lt;property id=&quot;20307&quot; value=&quot;429&quot;/&gt;&lt;/object&gt;&lt;object type=&quot;3&quot; unique_id=&quot;15728&quot;&gt;&lt;property id=&quot;20148&quot; value=&quot;5&quot;/&gt;&lt;property id=&quot;20300&quot; value=&quot;Slide 53&quot;/&gt;&lt;property id=&quot;20307&quot; value=&quot;430&quot;/&gt;&lt;/object&gt;&lt;object type=&quot;3&quot; unique_id=&quot;15867&quot;&gt;&lt;property id=&quot;20148&quot; value=&quot;5&quot;/&gt;&lt;property id=&quot;20300&quot; value=&quot;Slide 78&quot;/&gt;&lt;property id=&quot;20307&quot; value=&quot;431&quot;/&gt;&lt;/object&gt;&lt;object type=&quot;3&quot; unique_id=&quot;16416&quot;&gt;&lt;property id=&quot;20148&quot; value=&quot;5&quot;/&gt;&lt;property id=&quot;20300&quot; value=&quot;Slide 69&quot;/&gt;&lt;property id=&quot;20307&quot; value=&quot;434&quot;/&gt;&lt;/object&gt;&lt;object type=&quot;3&quot; unique_id=&quot;16417&quot;&gt;&lt;property id=&quot;20148&quot; value=&quot;5&quot;/&gt;&lt;property id=&quot;20300&quot; value=&quot;Slide 70&quot;/&gt;&lt;property id=&quot;20307&quot; value=&quot;432&quot;/&gt;&lt;/object&gt;&lt;object type=&quot;3&quot; unique_id=&quot;16418&quot;&gt;&lt;property id=&quot;20148&quot; value=&quot;5&quot;/&gt;&lt;property id=&quot;20300&quot; value=&quot;Slide 73&quot;/&gt;&lt;property id=&quot;20307&quot; value=&quot;435&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lnDef>
      <a:spPr>
        <a:ln w="1905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just" rtl="1">
          <a:lnSpc>
            <a:spcPct val="150000"/>
          </a:lnSpc>
          <a:defRPr sz="2400"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44815</TotalTime>
  <Words>10080</Words>
  <Application>Microsoft Office PowerPoint</Application>
  <PresentationFormat>Widescreen</PresentationFormat>
  <Paragraphs>1012</Paragraphs>
  <Slides>229</Slides>
  <Notes>5</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229</vt:i4>
      </vt:variant>
    </vt:vector>
  </HeadingPairs>
  <TitlesOfParts>
    <vt:vector size="242" baseType="lpstr">
      <vt:lpstr>Arial</vt:lpstr>
      <vt:lpstr>Calibri</vt:lpstr>
      <vt:lpstr>Cambria Math</vt:lpstr>
      <vt:lpstr>Courier</vt:lpstr>
      <vt:lpstr>Inherited</vt:lpstr>
      <vt:lpstr>Times New Roman</vt:lpstr>
      <vt:lpstr>Tw Cen MT</vt:lpstr>
      <vt:lpstr>Tw Cen MT Condensed</vt:lpstr>
      <vt:lpstr>Wingdings</vt:lpstr>
      <vt:lpstr>Wingdings 3</vt:lpstr>
      <vt:lpstr>Integral</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IT</cp:lastModifiedBy>
  <cp:revision>1379</cp:revision>
  <dcterms:created xsi:type="dcterms:W3CDTF">2017-09-10T06:44:02Z</dcterms:created>
  <dcterms:modified xsi:type="dcterms:W3CDTF">2025-05-20T05:34:07Z</dcterms:modified>
</cp:coreProperties>
</file>