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3" r:id="rId2"/>
    <p:sldId id="372" r:id="rId3"/>
    <p:sldId id="377" r:id="rId4"/>
    <p:sldId id="289" r:id="rId5"/>
    <p:sldId id="385" r:id="rId6"/>
    <p:sldId id="386" r:id="rId7"/>
    <p:sldId id="387" r:id="rId8"/>
    <p:sldId id="388" r:id="rId9"/>
    <p:sldId id="259" r:id="rId10"/>
    <p:sldId id="408" r:id="rId11"/>
    <p:sldId id="390" r:id="rId12"/>
    <p:sldId id="411" r:id="rId13"/>
    <p:sldId id="409" r:id="rId14"/>
    <p:sldId id="410" r:id="rId15"/>
    <p:sldId id="391" r:id="rId16"/>
    <p:sldId id="273" r:id="rId17"/>
    <p:sldId id="280" r:id="rId18"/>
    <p:sldId id="395" r:id="rId19"/>
    <p:sldId id="397" r:id="rId20"/>
    <p:sldId id="392" r:id="rId21"/>
    <p:sldId id="279" r:id="rId22"/>
    <p:sldId id="272" r:id="rId23"/>
    <p:sldId id="396" r:id="rId24"/>
    <p:sldId id="398" r:id="rId25"/>
    <p:sldId id="399" r:id="rId26"/>
    <p:sldId id="400" r:id="rId27"/>
    <p:sldId id="402" r:id="rId28"/>
    <p:sldId id="403" r:id="rId29"/>
    <p:sldId id="405" r:id="rId30"/>
    <p:sldId id="406" r:id="rId31"/>
    <p:sldId id="407" r:id="rId32"/>
    <p:sldId id="359" r:id="rId33"/>
    <p:sldId id="353" r:id="rId34"/>
    <p:sldId id="307" r:id="rId35"/>
    <p:sldId id="354" r:id="rId36"/>
    <p:sldId id="325" r:id="rId37"/>
    <p:sldId id="376" r:id="rId38"/>
    <p:sldId id="367"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0"/>
  </p:normalViewPr>
  <p:slideViewPr>
    <p:cSldViewPr>
      <p:cViewPr varScale="1">
        <p:scale>
          <a:sx n="79" d="100"/>
          <a:sy n="79" d="100"/>
        </p:scale>
        <p:origin x="102" y="22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21-03-09T21:03:22.915"/>
    </inkml:context>
    <inkml:brush xml:id="br0">
      <inkml:brushProperty name="width" value="0.05" units="cm"/>
      <inkml:brushProperty name="height" value="0.05" units="cm"/>
      <inkml:brushProperty name="color" value="#E71224"/>
      <inkml:brushProperty name="fitToCurve" value="1"/>
    </inkml:brush>
  </inkml:definitions>
  <inkml:trace contextRef="#ctx0" brushRef="#br0">0 0 0,'34'0'16,"-1"0"62</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21-03-10T06:32:40.700"/>
    </inkml:context>
    <inkml:brush xml:id="br0">
      <inkml:brushProperty name="width" value="0.4" units="cm"/>
      <inkml:brushProperty name="height" value="0.8" units="cm"/>
      <inkml:brushProperty name="color" value="#00F900"/>
      <inkml:brushProperty name="tip" value="rectangle"/>
      <inkml:brushProperty name="rasterOp" value="maskPen"/>
      <inkml:brushProperty name="fitToCurve" value="1"/>
    </inkml:brush>
  </inkml:definitions>
  <inkml:trace contextRef="#ctx0" brushRef="#br0">0 83 0,'0'0'265,"0"0"-218,33 0-16,0 0 16,1 0 0,-1 0 0,1 0-16,-1 0 0,0 0 16,1 0 15,-1 0-15,1 0 0,-1 0 0,1 0-16,-1 0 31,-33 0-31,33 0 1,1 0 14,-1 0-14,1 0 14,-1 0 1,1 0-16,-1 0 1,0 0 14,1 0-14,-1 0-1,1 0 0,-1 0 16,0 0 0,-33 0-1,34 0-30,-1 0 31,1 0-16,-1 0 0,1 0 0,-1 0 1,0 0 14,1 0-14,-1 0 14,1 0 1,-1 0-31,1 0 31,-1 0-32,0 0 16,-33-33 1,34 33-1,-1 0-16,1 0 17,-1 0-1,0 0 0,1-33-15,-1 33 15,1 0 0,-1 0-15,1 0 15,-1 0 0,0 0-15,1 0 30,-1 0 1,-33 0 16,34 0-1,-1 0-15,1 0-16,-1 0 16,0 0-32,1 0 17,-1 0-17,1 0 32,-1 0-16,0 0 16,1 0-31,-1 0 30,1 0-14,-1 0 124,-33 0-47,34 0 47</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21-03-10T06:32:44.889"/>
    </inkml:context>
    <inkml:brush xml:id="br0">
      <inkml:brushProperty name="width" value="0.4" units="cm"/>
      <inkml:brushProperty name="height" value="0.8" units="cm"/>
      <inkml:brushProperty name="color" value="#00F900"/>
      <inkml:brushProperty name="tip" value="rectangle"/>
      <inkml:brushProperty name="rasterOp" value="maskPen"/>
      <inkml:brushProperty name="fitToCurve" value="1"/>
    </inkml:brush>
  </inkml:definitions>
  <inkml:trace contextRef="#ctx0" brushRef="#br0">0 0 0,'34'0'203,"-1"0"-187,1 0-1,33 0-15,-34 0 16,0 33-1,34-33 1,-33 0 0,-1 0-16,0 0 15,1 0 1,-1 0-1,34 0 1,-67 0-16,34 34 16,-1-34-1,0 0 1,1 0-16,-1 0 15,1 0 1,-1 0 0,1 0-1,-1 0-15,0 0 16,1 0-1,-1 0 1,1 0 0,-1 0-16,-33 0 15,33 33 1,1-33-1,-1 0 1,1 0 0,-1 0-1,1 0 1,-1 0 31,0 0-1,1 0-14,-1 0-1,-33 0-16,34 0-15,-1 0 32,1 0-1,-1 0 0,-33-33-15,0 33-16,33 0 46,1 0-30,-1 0 46,-33-34-15,34 34-31,-1 0 15,0 0 375,1 0-375,-1 0-31,1 0 15,-1 0 1,1 0 0,-1 0-16,0 0 15,-33 0 16,34 0-15,-1 0-16,1 0 31,-1 0-15,1 0-1,-1 0 17,0 0-17,1 34 1,-1-34 15,1 0-15,-1 0-1,0 0 16,1 0-15,-1 0 15,-33 0-15,34 0-1,-1 0 17,1 0-17,-1 0 16,0 0-15,1 0 0,-1 0 15,1 0-16,-1 0 1,1 0 0,-1 0 15,0 0 0,1 0 0,-1 0 0,-33 0 1,34 0-1,-1 0 0,0-34-31,1 34 47,-1 0-47,1 0 31,-1 0-15,1 0-1,-1 0 48,0 0-48,1 0 16,-1-33 1,1 33 295</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21-03-10T06:32:56.899"/>
    </inkml:context>
    <inkml:brush xml:id="br0">
      <inkml:brushProperty name="width" value="0.4" units="cm"/>
      <inkml:brushProperty name="height" value="0.8" units="cm"/>
      <inkml:brushProperty name="color" value="#00F900"/>
      <inkml:brushProperty name="tip" value="rectangle"/>
      <inkml:brushProperty name="rasterOp" value="maskPen"/>
      <inkml:brushProperty name="fitToCurve" value="1"/>
    </inkml:brush>
  </inkml:definitions>
  <inkml:trace contextRef="#ctx0" brushRef="#br0">2707 0 0,'0'0'125,"-33"0"-47,-1 0-47,1 0 16,-1 0-32,1 0 16,-1 0 1,1 0-1,0 0 16,-1 0-1,1 0 1,-1 0 16,1 0-17,0 0 1,33 0 0,-34 0-31,1 0 15,-1 0-16,1 0 32,-1 0-16,1 0 16,0 0-16,-1 0 1,1 0 14,-1 0-14,1 0-1,-1 0 0,1 0 0,33 0 16,-33 0-16,-1 0 0,1 0 16,-1 0-16,1 0 1,0 0-1,-1 0 0,1 0-15,-1 0 30,34 0 157,-33 0 234,-1 0-375,1 0-30,0 0-17,-1 0 1,34 0 15,-33 0-15,-1 0 30,1 0 1,-1 0-31,1 0 31,0 0-16,-1 0 16,1 0-16,-1 0 16,1 0-16,0 0-16,-1 0 17,1 0-17,-1 0 16,34 0-15,-33 0 15,-1 0-15,1 0 15,0 0 16,-1 0-16,1 0 0,-1 0 0,1 0-15,-1 0 15,1 0 0,0 0-15,-1 0 0,1 0 15,-1 0-16,34 0 17,-33 0 14,0 0-30,-1 0 31,1 0 0,-1 0-16,1 0 0,-1 0 0,1 0 0,0 0 94,33 34-109,-34-34-1,1 0 48,-1 0-16,1 0 530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BFAA7-743E-47B3-967F-A66C7DBCCE2E}" type="datetimeFigureOut">
              <a:rPr lang="en-US" smtClean="0"/>
              <a:pPr/>
              <a:t>5/7/2021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31D62-0B5A-4E79-9007-87F5211D5C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err="1"/>
              <a:t>ریب</a:t>
            </a:r>
            <a:endParaRPr lang="en-US" dirty="0"/>
          </a:p>
        </p:txBody>
      </p:sp>
      <p:sp>
        <p:nvSpPr>
          <p:cNvPr id="4" name="Slide Number Placeholder 3"/>
          <p:cNvSpPr>
            <a:spLocks noGrp="1"/>
          </p:cNvSpPr>
          <p:nvPr>
            <p:ph type="sldNum" sz="quarter" idx="5"/>
          </p:nvPr>
        </p:nvSpPr>
        <p:spPr/>
        <p:txBody>
          <a:bodyPr/>
          <a:lstStyle/>
          <a:p>
            <a:fld id="{B9E31D62-0B5A-4E79-9007-87F5211D5CA1}" type="slidenum">
              <a:rPr lang="en-US" smtClean="0"/>
              <a:pPr/>
              <a:t>15</a:t>
            </a:fld>
            <a:endParaRPr lang="en-US"/>
          </a:p>
        </p:txBody>
      </p:sp>
    </p:spTree>
    <p:extLst>
      <p:ext uri="{BB962C8B-B14F-4D97-AF65-F5344CB8AC3E}">
        <p14:creationId xmlns:p14="http://schemas.microsoft.com/office/powerpoint/2010/main" val="82272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1A6865-A27C-43D9-A978-6D957C9FCE9E}" type="slidenum">
              <a:rPr lang="en-US"/>
              <a:pPr fontAlgn="base">
                <a:spcBef>
                  <a:spcPct val="0"/>
                </a:spcBef>
                <a:spcAft>
                  <a:spcPct val="0"/>
                </a:spcAft>
              </a:pPr>
              <a:t>36</a:t>
            </a:fld>
            <a:endParaRPr lang="en-US"/>
          </a:p>
        </p:txBody>
      </p:sp>
      <p:sp>
        <p:nvSpPr>
          <p:cNvPr id="114691" name="Rectangle 2"/>
          <p:cNvSpPr>
            <a:spLocks noGrp="1" noChangeArrowheads="1"/>
          </p:cNvSpPr>
          <p:nvPr>
            <p:ph type="body" idx="1"/>
          </p:nvPr>
        </p:nvSpPr>
        <p:spPr bwMode="auto">
          <a:xfrm>
            <a:off x="912813" y="4343400"/>
            <a:ext cx="5030787" cy="4087813"/>
          </a:xfrm>
          <a:noFill/>
        </p:spPr>
        <p:txBody>
          <a:bodyPr wrap="square" lIns="92075" tIns="46038" rIns="92075" bIns="46038" numCol="1" anchor="t" anchorCtr="0" compatLnSpc="1">
            <a:prstTxWarp prst="textNoShape">
              <a:avLst/>
            </a:prstTxWarp>
          </a:bodyPr>
          <a:lstStyle/>
          <a:p>
            <a:pPr>
              <a:spcBef>
                <a:spcPct val="0"/>
              </a:spcBef>
            </a:pPr>
            <a:endParaRPr lang="en-US"/>
          </a:p>
        </p:txBody>
      </p:sp>
      <p:sp>
        <p:nvSpPr>
          <p:cNvPr id="114692" name="Rectangle 3"/>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7CCA80-E2EF-4D7E-9824-186FFD6DB75F}"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CA80-E2EF-4D7E-9824-186FFD6DB75F}"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CA80-E2EF-4D7E-9824-186FFD6DB75F}"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CA80-E2EF-4D7E-9824-186FFD6DB75F}"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CCA80-E2EF-4D7E-9824-186FFD6DB75F}"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7CCA80-E2EF-4D7E-9824-186FFD6DB75F}"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7CCA80-E2EF-4D7E-9824-186FFD6DB75F}" type="datetimeFigureOut">
              <a:rPr lang="en-US" smtClean="0"/>
              <a:pPr/>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7CCA80-E2EF-4D7E-9824-186FFD6DB75F}" type="datetimeFigureOut">
              <a:rPr lang="en-US" smtClean="0"/>
              <a:pPr/>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CCA80-E2EF-4D7E-9824-186FFD6DB75F}" type="datetimeFigureOut">
              <a:rPr lang="en-US" smtClean="0"/>
              <a:pPr/>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CCA80-E2EF-4D7E-9824-186FFD6DB75F}"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CCA80-E2EF-4D7E-9824-186FFD6DB75F}"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44281-F739-447C-B9ED-43AB63065D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CCA80-E2EF-4D7E-9824-186FFD6DB75F}" type="datetimeFigureOut">
              <a:rPr lang="en-US" smtClean="0"/>
              <a:pPr/>
              <a:t>5/7/2021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44281-F739-447C-B9ED-43AB63065D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5.wmf"/><Relationship Id="rId7" Type="http://schemas.openxmlformats.org/officeDocument/2006/relationships/image" Target="../media/image14.wmf"/><Relationship Id="rId2"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26.wmf"/><Relationship Id="rId4" Type="http://schemas.openxmlformats.org/officeDocument/2006/relationships/oleObject" Target="../embeddings/oleObject20.bin"/><Relationship Id="rId9" Type="http://schemas.openxmlformats.org/officeDocument/2006/relationships/image" Target="../media/image2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25.bin"/><Relationship Id="rId5" Type="http://schemas.openxmlformats.org/officeDocument/2006/relationships/image" Target="../media/image29.wmf"/><Relationship Id="rId4" Type="http://schemas.openxmlformats.org/officeDocument/2006/relationships/oleObject" Target="../embeddings/oleObject24.bin"/><Relationship Id="rId9" Type="http://schemas.openxmlformats.org/officeDocument/2006/relationships/image" Target="../media/image3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7.xml"/><Relationship Id="rId6" Type="http://schemas.openxmlformats.org/officeDocument/2006/relationships/oleObject" Target="../embeddings/oleObject29.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5.wmf"/><Relationship Id="rId1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4.bin"/><Relationship Id="rId1" Type="http://schemas.openxmlformats.org/officeDocument/2006/relationships/slideLayout" Target="../slideLayouts/slideLayout7.x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39.bin"/><Relationship Id="rId1" Type="http://schemas.openxmlformats.org/officeDocument/2006/relationships/slideLayout" Target="../slideLayouts/slideLayout7.xml"/><Relationship Id="rId6" Type="http://schemas.openxmlformats.org/officeDocument/2006/relationships/oleObject" Target="../embeddings/oleObject41.bin"/><Relationship Id="rId5" Type="http://schemas.openxmlformats.org/officeDocument/2006/relationships/image" Target="../media/image45.wmf"/><Relationship Id="rId10" Type="http://schemas.openxmlformats.org/officeDocument/2006/relationships/image" Target="../media/image47.wmf"/><Relationship Id="rId4" Type="http://schemas.openxmlformats.org/officeDocument/2006/relationships/oleObject" Target="../embeddings/oleObject40.bin"/><Relationship Id="rId9" Type="http://schemas.openxmlformats.org/officeDocument/2006/relationships/oleObject" Target="../embeddings/oleObject4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oleObject" Target="../embeddings/oleObject45.bin"/><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6.bin"/><Relationship Id="rId1" Type="http://schemas.openxmlformats.org/officeDocument/2006/relationships/slideLayout" Target="../slideLayouts/slideLayout7.xml"/><Relationship Id="rId6" Type="http://schemas.openxmlformats.org/officeDocument/2006/relationships/oleObject" Target="../embeddings/oleObject48.bin"/><Relationship Id="rId5" Type="http://schemas.openxmlformats.org/officeDocument/2006/relationships/image" Target="../media/image51.wmf"/><Relationship Id="rId4" Type="http://schemas.openxmlformats.org/officeDocument/2006/relationships/oleObject" Target="../embeddings/oleObject4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wmf"/></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50.bin"/><Relationship Id="rId1" Type="http://schemas.openxmlformats.org/officeDocument/2006/relationships/slideLayout" Target="../slideLayouts/slideLayout7.xml"/><Relationship Id="rId5" Type="http://schemas.openxmlformats.org/officeDocument/2006/relationships/image" Target="../media/image59.wmf"/><Relationship Id="rId4" Type="http://schemas.openxmlformats.org/officeDocument/2006/relationships/oleObject" Target="../embeddings/oleObject51.bin"/></Relationships>
</file>

<file path=ppt/slides/_rels/slide2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1.jpeg"/><Relationship Id="rId7" Type="http://schemas.openxmlformats.org/officeDocument/2006/relationships/oleObject" Target="../embeddings/oleObject53.bin"/><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3.wmf"/><Relationship Id="rId5" Type="http://schemas.openxmlformats.org/officeDocument/2006/relationships/oleObject" Target="../embeddings/oleObject52.bin"/><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7.emf"/><Relationship Id="rId5" Type="http://schemas.openxmlformats.org/officeDocument/2006/relationships/oleObject" Target="../embeddings/oleObject54.bin"/><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55.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56.bin"/><Relationship Id="rId1" Type="http://schemas.openxmlformats.org/officeDocument/2006/relationships/slideLayout" Target="../slideLayouts/slideLayout7.xml"/><Relationship Id="rId6" Type="http://schemas.openxmlformats.org/officeDocument/2006/relationships/oleObject" Target="../embeddings/oleObject58.bin"/><Relationship Id="rId5" Type="http://schemas.openxmlformats.org/officeDocument/2006/relationships/image" Target="../media/image73.wmf"/><Relationship Id="rId4" Type="http://schemas.openxmlformats.org/officeDocument/2006/relationships/oleObject" Target="../embeddings/oleObject57.bin"/><Relationship Id="rId9" Type="http://schemas.openxmlformats.org/officeDocument/2006/relationships/image" Target="../media/image7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60.bin"/><Relationship Id="rId1" Type="http://schemas.openxmlformats.org/officeDocument/2006/relationships/slideLayout" Target="../slideLayouts/slideLayout7.xml"/><Relationship Id="rId6" Type="http://schemas.openxmlformats.org/officeDocument/2006/relationships/oleObject" Target="../embeddings/oleObject62.bin"/><Relationship Id="rId5" Type="http://schemas.openxmlformats.org/officeDocument/2006/relationships/image" Target="../media/image77.wmf"/><Relationship Id="rId4" Type="http://schemas.openxmlformats.org/officeDocument/2006/relationships/oleObject" Target="../embeddings/oleObject61.bin"/><Relationship Id="rId9" Type="http://schemas.openxmlformats.org/officeDocument/2006/relationships/image" Target="../media/image79.w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3.wmf"/><Relationship Id="rId18" Type="http://schemas.openxmlformats.org/officeDocument/2006/relationships/oleObject" Target="../embeddings/oleObject72.bin"/><Relationship Id="rId3" Type="http://schemas.openxmlformats.org/officeDocument/2006/relationships/image" Target="../media/image80.wmf"/><Relationship Id="rId7" Type="http://schemas.openxmlformats.org/officeDocument/2006/relationships/image" Target="../media/image81.wmf"/><Relationship Id="rId12" Type="http://schemas.openxmlformats.org/officeDocument/2006/relationships/oleObject" Target="../embeddings/oleObject69.bin"/><Relationship Id="rId17" Type="http://schemas.openxmlformats.org/officeDocument/2006/relationships/image" Target="../media/image85.wmf"/><Relationship Id="rId2" Type="http://schemas.openxmlformats.org/officeDocument/2006/relationships/oleObject" Target="../embeddings/oleObject64.bin"/><Relationship Id="rId16" Type="http://schemas.openxmlformats.org/officeDocument/2006/relationships/oleObject" Target="../embeddings/oleObject71.bin"/><Relationship Id="rId1" Type="http://schemas.openxmlformats.org/officeDocument/2006/relationships/slideLayout" Target="../slideLayouts/slideLayout7.xml"/><Relationship Id="rId6" Type="http://schemas.openxmlformats.org/officeDocument/2006/relationships/oleObject" Target="../embeddings/oleObject66.bin"/><Relationship Id="rId11" Type="http://schemas.openxmlformats.org/officeDocument/2006/relationships/image" Target="../media/image82.wmf"/><Relationship Id="rId5" Type="http://schemas.openxmlformats.org/officeDocument/2006/relationships/image" Target="../media/image73.wmf"/><Relationship Id="rId15" Type="http://schemas.openxmlformats.org/officeDocument/2006/relationships/image" Target="../media/image84.wmf"/><Relationship Id="rId10" Type="http://schemas.openxmlformats.org/officeDocument/2006/relationships/oleObject" Target="../embeddings/oleObject68.bin"/><Relationship Id="rId19" Type="http://schemas.openxmlformats.org/officeDocument/2006/relationships/image" Target="../media/image86.wmf"/><Relationship Id="rId4" Type="http://schemas.openxmlformats.org/officeDocument/2006/relationships/oleObject" Target="../embeddings/oleObject65.bin"/><Relationship Id="rId9" Type="http://schemas.openxmlformats.org/officeDocument/2006/relationships/image" Target="../media/image75.wmf"/><Relationship Id="rId14" Type="http://schemas.openxmlformats.org/officeDocument/2006/relationships/oleObject" Target="../embeddings/oleObject70.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92.wmf"/><Relationship Id="rId18" Type="http://schemas.openxmlformats.org/officeDocument/2006/relationships/oleObject" Target="../embeddings/oleObject81.bin"/><Relationship Id="rId3" Type="http://schemas.openxmlformats.org/officeDocument/2006/relationships/image" Target="../media/image87.wmf"/><Relationship Id="rId7" Type="http://schemas.openxmlformats.org/officeDocument/2006/relationships/image" Target="../media/image89.wmf"/><Relationship Id="rId12" Type="http://schemas.openxmlformats.org/officeDocument/2006/relationships/oleObject" Target="../embeddings/oleObject78.bin"/><Relationship Id="rId17" Type="http://schemas.openxmlformats.org/officeDocument/2006/relationships/image" Target="../media/image93.wmf"/><Relationship Id="rId2" Type="http://schemas.openxmlformats.org/officeDocument/2006/relationships/oleObject" Target="../embeddings/oleObject73.bin"/><Relationship Id="rId16" Type="http://schemas.openxmlformats.org/officeDocument/2006/relationships/oleObject" Target="../embeddings/oleObject80.bin"/><Relationship Id="rId1" Type="http://schemas.openxmlformats.org/officeDocument/2006/relationships/slideLayout" Target="../slideLayouts/slideLayout7.xml"/><Relationship Id="rId6" Type="http://schemas.openxmlformats.org/officeDocument/2006/relationships/oleObject" Target="../embeddings/oleObject75.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77.wmf"/><Relationship Id="rId10" Type="http://schemas.openxmlformats.org/officeDocument/2006/relationships/oleObject" Target="../embeddings/oleObject77.bin"/><Relationship Id="rId19" Type="http://schemas.openxmlformats.org/officeDocument/2006/relationships/image" Target="../media/image94.wmf"/><Relationship Id="rId4" Type="http://schemas.openxmlformats.org/officeDocument/2006/relationships/oleObject" Target="../embeddings/oleObject74.bin"/><Relationship Id="rId9" Type="http://schemas.openxmlformats.org/officeDocument/2006/relationships/image" Target="../media/image90.wmf"/><Relationship Id="rId14" Type="http://schemas.openxmlformats.org/officeDocument/2006/relationships/oleObject" Target="../embeddings/oleObject79.bin"/></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55" Type="http://schemas.openxmlformats.org/officeDocument/2006/relationships/customXml" Target="../ink/ink4.xml"/><Relationship Id="rId2" Type="http://schemas.openxmlformats.org/officeDocument/2006/relationships/customXml" Target="../ink/ink1.xml"/><Relationship Id="rId54" Type="http://schemas.openxmlformats.org/officeDocument/2006/relationships/image" Target="../media/image560.png"/><Relationship Id="rId1" Type="http://schemas.openxmlformats.org/officeDocument/2006/relationships/slideLayout" Target="../slideLayouts/slideLayout7.xml"/><Relationship Id="rId53" Type="http://schemas.openxmlformats.org/officeDocument/2006/relationships/customXml" Target="../ink/ink3.xml"/><Relationship Id="rId58" Type="http://schemas.openxmlformats.org/officeDocument/2006/relationships/image" Target="../media/image97.jpeg"/><Relationship Id="rId5" Type="http://schemas.openxmlformats.org/officeDocument/2006/relationships/customXml" Target="../ink/ink2.xml"/><Relationship Id="rId57" Type="http://schemas.openxmlformats.org/officeDocument/2006/relationships/image" Target="../media/image96.png"/><Relationship Id="rId52" Type="http://schemas.openxmlformats.org/officeDocument/2006/relationships/image" Target="../media/image550.png"/><Relationship Id="rId4" Type="http://schemas.openxmlformats.org/officeDocument/2006/relationships/image" Target="../media/image95.png"/><Relationship Id="rId56" Type="http://schemas.openxmlformats.org/officeDocument/2006/relationships/image" Target="../media/image570.png"/></Relationships>
</file>

<file path=ppt/slides/_rels/slide3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6.wmf"/><Relationship Id="rId7" Type="http://schemas.openxmlformats.org/officeDocument/2006/relationships/oleObject" Target="../embeddings/oleObject84.bin"/><Relationship Id="rId12" Type="http://schemas.openxmlformats.org/officeDocument/2006/relationships/image" Target="../media/image111.emf"/><Relationship Id="rId2" Type="http://schemas.openxmlformats.org/officeDocument/2006/relationships/oleObject" Target="../embeddings/oleObject82.bin"/><Relationship Id="rId1" Type="http://schemas.openxmlformats.org/officeDocument/2006/relationships/slideLayout" Target="../slideLayouts/slideLayout7.xml"/><Relationship Id="rId6" Type="http://schemas.openxmlformats.org/officeDocument/2006/relationships/image" Target="../media/image108.jpg"/><Relationship Id="rId11" Type="http://schemas.openxmlformats.org/officeDocument/2006/relationships/oleObject" Target="../embeddings/oleObject86.bin"/><Relationship Id="rId5" Type="http://schemas.openxmlformats.org/officeDocument/2006/relationships/image" Target="../media/image107.emf"/><Relationship Id="rId10" Type="http://schemas.openxmlformats.org/officeDocument/2006/relationships/image" Target="../media/image110.wmf"/><Relationship Id="rId4" Type="http://schemas.openxmlformats.org/officeDocument/2006/relationships/oleObject" Target="../embeddings/oleObject83.bin"/><Relationship Id="rId9" Type="http://schemas.openxmlformats.org/officeDocument/2006/relationships/oleObject" Target="../embeddings/oleObject85.bin"/></Relationships>
</file>

<file path=ppt/slides/_rels/slide38.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91.bin"/><Relationship Id="rId3" Type="http://schemas.openxmlformats.org/officeDocument/2006/relationships/image" Target="../media/image112.wmf"/><Relationship Id="rId7" Type="http://schemas.openxmlformats.org/officeDocument/2006/relationships/oleObject" Target="../embeddings/oleObject89.bin"/><Relationship Id="rId12" Type="http://schemas.openxmlformats.org/officeDocument/2006/relationships/image" Target="../media/image108.jpg"/><Relationship Id="rId17" Type="http://schemas.openxmlformats.org/officeDocument/2006/relationships/image" Target="../media/image120.wmf"/><Relationship Id="rId2" Type="http://schemas.openxmlformats.org/officeDocument/2006/relationships/oleObject" Target="../embeddings/oleObject87.bin"/><Relationship Id="rId16" Type="http://schemas.openxmlformats.org/officeDocument/2006/relationships/oleObject" Target="../embeddings/oleObject92.bin"/><Relationship Id="rId1" Type="http://schemas.openxmlformats.org/officeDocument/2006/relationships/slideLayout" Target="../slideLayouts/slideLayout7.xml"/><Relationship Id="rId6" Type="http://schemas.openxmlformats.org/officeDocument/2006/relationships/image" Target="../media/image114.jpeg"/><Relationship Id="rId11" Type="http://schemas.openxmlformats.org/officeDocument/2006/relationships/image" Target="../media/image117.wmf"/><Relationship Id="rId5" Type="http://schemas.openxmlformats.org/officeDocument/2006/relationships/image" Target="../media/image113.wmf"/><Relationship Id="rId15" Type="http://schemas.openxmlformats.org/officeDocument/2006/relationships/image" Target="../media/image119.jpeg"/><Relationship Id="rId10" Type="http://schemas.openxmlformats.org/officeDocument/2006/relationships/oleObject" Target="../embeddings/oleObject90.bin"/><Relationship Id="rId4" Type="http://schemas.openxmlformats.org/officeDocument/2006/relationships/oleObject" Target="../embeddings/oleObject88.bin"/><Relationship Id="rId9" Type="http://schemas.openxmlformats.org/officeDocument/2006/relationships/image" Target="../media/image116.jpeg"/><Relationship Id="rId14" Type="http://schemas.openxmlformats.org/officeDocument/2006/relationships/image" Target="../media/image118.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17.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6.bin"/><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4238"/>
            <a:ext cx="9753600" cy="2894762"/>
          </a:xfrm>
          <a:blipFill>
            <a:blip r:embed="rId2" cstate="print"/>
            <a:tile tx="0" ty="0" sx="100000" sy="100000" flip="none" algn="tl"/>
          </a:blipFill>
          <a:ln w="76200">
            <a:solidFill>
              <a:srgbClr val="FF0000"/>
            </a:solidFill>
          </a:ln>
          <a:effectLst>
            <a:outerShdw blurRad="76200" dir="13500000" sy="23000" kx="1200000" algn="br"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a:noAutofit/>
          </a:bodyPr>
          <a:lstStyle/>
          <a:p>
            <a:pPr>
              <a:lnSpc>
                <a:spcPct val="200000"/>
              </a:lnSpc>
            </a:pPr>
            <a:r>
              <a:rPr lang="en-US" sz="6600" dirty="0">
                <a:latin typeface="Monotype Corsiva" panose="03010101010201010101" pitchFamily="66" charset="0"/>
              </a:rPr>
              <a:t>Kerr effect</a:t>
            </a:r>
            <a:br>
              <a:rPr lang="en-US" sz="7200" dirty="0">
                <a:latin typeface="Monotype Corsiva" panose="03010101010201010101" pitchFamily="66" charset="0"/>
              </a:rPr>
            </a:br>
            <a:r>
              <a:rPr lang="en-US" sz="3600" dirty="0">
                <a:latin typeface="Monotype Corsiva" panose="03010101010201010101" pitchFamily="66" charset="0"/>
              </a:rPr>
              <a:t>Measurements and Applications</a:t>
            </a:r>
            <a:br>
              <a:rPr lang="en-US" sz="3600" dirty="0">
                <a:latin typeface="Monotype Corsiva" panose="03010101010201010101" pitchFamily="66" charset="0"/>
              </a:rPr>
            </a:br>
            <a:endParaRPr lang="en-US" sz="3600" dirty="0">
              <a:latin typeface="Monotype Corsiva" panose="03010101010201010101" pitchFamily="66" charset="0"/>
            </a:endParaRPr>
          </a:p>
        </p:txBody>
      </p:sp>
      <p:sp>
        <p:nvSpPr>
          <p:cNvPr id="4" name="TextBox 3"/>
          <p:cNvSpPr txBox="1"/>
          <p:nvPr/>
        </p:nvSpPr>
        <p:spPr>
          <a:xfrm>
            <a:off x="2438400" y="3810000"/>
            <a:ext cx="6096000" cy="2795958"/>
          </a:xfrm>
          <a:prstGeom prst="rect">
            <a:avLst/>
          </a:prstGeom>
          <a:noFill/>
        </p:spPr>
        <p:txBody>
          <a:bodyPr wrap="square" rtlCol="0">
            <a:spAutoFit/>
          </a:bodyPr>
          <a:lstStyle/>
          <a:p>
            <a:pPr>
              <a:lnSpc>
                <a:spcPct val="150000"/>
              </a:lnSpc>
            </a:pPr>
            <a:r>
              <a:rPr lang="en-US" sz="2400" dirty="0">
                <a:solidFill>
                  <a:srgbClr val="0070C0"/>
                </a:solidFill>
                <a:latin typeface="Times New Roman" panose="02020603050405020304" pitchFamily="18" charset="0"/>
                <a:cs typeface="Times New Roman" panose="02020603050405020304" pitchFamily="18" charset="0"/>
              </a:rPr>
              <a:t>Dr. </a:t>
            </a:r>
            <a:r>
              <a:rPr lang="en-US" sz="2400" dirty="0" err="1">
                <a:solidFill>
                  <a:srgbClr val="0070C0"/>
                </a:solidFill>
                <a:latin typeface="Times New Roman" panose="02020603050405020304" pitchFamily="18" charset="0"/>
                <a:cs typeface="Times New Roman" panose="02020603050405020304" pitchFamily="18" charset="0"/>
              </a:rPr>
              <a:t>Aliasghar</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Ajami</a:t>
            </a:r>
            <a:endParaRPr lang="en-US" sz="2400"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Laser and optics group, Faculty of Physics</a:t>
            </a: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Semnan University, Semnan, Iran</a:t>
            </a:r>
          </a:p>
          <a:p>
            <a:pPr>
              <a:lnSpc>
                <a:spcPct val="150000"/>
              </a:lnSpc>
            </a:pPr>
            <a:endParaRPr lang="de-DE" sz="2400" dirty="0">
              <a:solidFill>
                <a:srgbClr val="00B050"/>
              </a:solidFill>
              <a:latin typeface="Times New Roman" panose="02020603050405020304" pitchFamily="18" charset="0"/>
              <a:cs typeface="Times New Roman" panose="02020603050405020304" pitchFamily="18" charset="0"/>
            </a:endParaRPr>
          </a:p>
          <a:p>
            <a:pPr>
              <a:lnSpc>
                <a:spcPct val="150000"/>
              </a:lnSpc>
            </a:pPr>
            <a:r>
              <a:rPr lang="de-DE" sz="2400" dirty="0">
                <a:solidFill>
                  <a:srgbClr val="00B050"/>
                </a:solidFill>
                <a:latin typeface="Times New Roman" panose="02020603050405020304" pitchFamily="18" charset="0"/>
                <a:cs typeface="Times New Roman" panose="02020603050405020304" pitchFamily="18" charset="0"/>
              </a:rPr>
              <a:t>Thursday  </a:t>
            </a:r>
            <a:r>
              <a:rPr lang="en-US" sz="2400" dirty="0">
                <a:solidFill>
                  <a:srgbClr val="00B050"/>
                </a:solidFill>
                <a:latin typeface="Times New Roman" panose="02020603050405020304" pitchFamily="18" charset="0"/>
                <a:cs typeface="Times New Roman" panose="02020603050405020304" pitchFamily="18" charset="0"/>
              </a:rPr>
              <a:t>06 May </a:t>
            </a:r>
            <a:r>
              <a:rPr lang="fa-IR" sz="2400" dirty="0">
                <a:solidFill>
                  <a:srgbClr val="00B050"/>
                </a:solidFill>
                <a:latin typeface="Times New Roman" panose="02020603050405020304" pitchFamily="18" charset="0"/>
                <a:cs typeface="Times New Roman" panose="02020603050405020304" pitchFamily="18" charset="0"/>
              </a:rPr>
              <a:t>2021</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433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4" name="Rectangle 6"/>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6" name="Rectangle 8"/>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524" name="Object 116"/>
          <p:cNvGraphicFramePr>
            <a:graphicFrameLocks noChangeAspect="1"/>
          </p:cNvGraphicFramePr>
          <p:nvPr>
            <p:extLst>
              <p:ext uri="{D42A27DB-BD31-4B8C-83A1-F6EECF244321}">
                <p14:modId xmlns:p14="http://schemas.microsoft.com/office/powerpoint/2010/main" val="3853978146"/>
              </p:ext>
            </p:extLst>
          </p:nvPr>
        </p:nvGraphicFramePr>
        <p:xfrm>
          <a:off x="838200" y="5613400"/>
          <a:ext cx="8399462" cy="939800"/>
        </p:xfrm>
        <a:graphic>
          <a:graphicData uri="http://schemas.openxmlformats.org/presentationml/2006/ole">
            <mc:AlternateContent xmlns:mc="http://schemas.openxmlformats.org/markup-compatibility/2006">
              <mc:Choice xmlns:v="urn:schemas-microsoft-com:vml" Requires="v">
                <p:oleObj name="Equation" r:id="rId2" imgW="8864280" imgH="939600" progId="Equation.DSMT4">
                  <p:embed/>
                </p:oleObj>
              </mc:Choice>
              <mc:Fallback>
                <p:oleObj name="Equation" r:id="rId2" imgW="8864280" imgH="939600" progId="Equation.DSMT4">
                  <p:embed/>
                  <p:pic>
                    <p:nvPicPr>
                      <p:cNvPr id="17524" name="Object 116"/>
                      <p:cNvPicPr>
                        <a:picLocks noChangeAspect="1" noChangeArrowheads="1"/>
                      </p:cNvPicPr>
                      <p:nvPr/>
                    </p:nvPicPr>
                    <p:blipFill>
                      <a:blip r:embed="rId3"/>
                      <a:srcRect/>
                      <a:stretch>
                        <a:fillRect/>
                      </a:stretch>
                    </p:blipFill>
                    <p:spPr bwMode="auto">
                      <a:xfrm>
                        <a:off x="838200" y="5613400"/>
                        <a:ext cx="8399462"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27" name="Object 119"/>
          <p:cNvGraphicFramePr>
            <a:graphicFrameLocks noChangeAspect="1"/>
          </p:cNvGraphicFramePr>
          <p:nvPr>
            <p:extLst>
              <p:ext uri="{D42A27DB-BD31-4B8C-83A1-F6EECF244321}">
                <p14:modId xmlns:p14="http://schemas.microsoft.com/office/powerpoint/2010/main" val="3786901306"/>
              </p:ext>
            </p:extLst>
          </p:nvPr>
        </p:nvGraphicFramePr>
        <p:xfrm>
          <a:off x="2058811" y="5613400"/>
          <a:ext cx="2454275" cy="939800"/>
        </p:xfrm>
        <a:graphic>
          <a:graphicData uri="http://schemas.openxmlformats.org/presentationml/2006/ole">
            <mc:AlternateContent xmlns:mc="http://schemas.openxmlformats.org/markup-compatibility/2006">
              <mc:Choice xmlns:v="urn:schemas-microsoft-com:vml" Requires="v">
                <p:oleObj name="Equation" r:id="rId4" imgW="2590560" imgH="939600" progId="Equation.DSMT4">
                  <p:embed/>
                </p:oleObj>
              </mc:Choice>
              <mc:Fallback>
                <p:oleObj name="Equation" r:id="rId4" imgW="2590560" imgH="939600" progId="Equation.DSMT4">
                  <p:embed/>
                  <p:pic>
                    <p:nvPicPr>
                      <p:cNvPr id="17527" name="Object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811" y="5613400"/>
                        <a:ext cx="2454275"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18">
            <a:extLst>
              <a:ext uri="{FF2B5EF4-FFF2-40B4-BE49-F238E27FC236}">
                <a16:creationId xmlns:a16="http://schemas.microsoft.com/office/drawing/2014/main" id="{2C66E0AA-420E-4F8C-8F88-FAE036709A58}"/>
              </a:ext>
            </a:extLst>
          </p:cNvPr>
          <p:cNvGrpSpPr/>
          <p:nvPr/>
        </p:nvGrpSpPr>
        <p:grpSpPr>
          <a:xfrm>
            <a:off x="948267" y="304800"/>
            <a:ext cx="9778998" cy="579967"/>
            <a:chOff x="457200" y="2849033"/>
            <a:chExt cx="9778998" cy="579967"/>
          </a:xfrm>
        </p:grpSpPr>
        <p:graphicFrame>
          <p:nvGraphicFramePr>
            <p:cNvPr id="20" name="Object 19">
              <a:extLst>
                <a:ext uri="{FF2B5EF4-FFF2-40B4-BE49-F238E27FC236}">
                  <a16:creationId xmlns:a16="http://schemas.microsoft.com/office/drawing/2014/main" id="{9EBE9930-3BB9-40BC-97F0-0ACE03A4F58F}"/>
                </a:ext>
              </a:extLst>
            </p:cNvPr>
            <p:cNvGraphicFramePr>
              <a:graphicFrameLocks noChangeAspect="1"/>
            </p:cNvGraphicFramePr>
            <p:nvPr/>
          </p:nvGraphicFramePr>
          <p:xfrm>
            <a:off x="457200" y="2971447"/>
            <a:ext cx="2159000" cy="431800"/>
          </p:xfrm>
          <a:graphic>
            <a:graphicData uri="http://schemas.openxmlformats.org/presentationml/2006/ole">
              <mc:AlternateContent xmlns:mc="http://schemas.openxmlformats.org/markup-compatibility/2006">
                <mc:Choice xmlns:v="urn:schemas-microsoft-com:vml" Requires="v">
                  <p:oleObj name="Equation" r:id="rId6" imgW="2158920" imgH="431640" progId="Equation.DSMT4">
                    <p:embed/>
                  </p:oleObj>
                </mc:Choice>
                <mc:Fallback>
                  <p:oleObj name="Equation" r:id="rId6" imgW="2158920" imgH="431640" progId="Equation.DSMT4">
                    <p:embed/>
                    <p:pic>
                      <p:nvPicPr>
                        <p:cNvPr id="20" name="Object 19">
                          <a:extLst>
                            <a:ext uri="{FF2B5EF4-FFF2-40B4-BE49-F238E27FC236}">
                              <a16:creationId xmlns:a16="http://schemas.microsoft.com/office/drawing/2014/main" id="{9EBE9930-3BB9-40BC-97F0-0ACE03A4F58F}"/>
                            </a:ext>
                          </a:extLst>
                        </p:cNvPr>
                        <p:cNvPicPr/>
                        <p:nvPr/>
                      </p:nvPicPr>
                      <p:blipFill>
                        <a:blip r:embed="rId7"/>
                        <a:stretch>
                          <a:fillRect/>
                        </a:stretch>
                      </p:blipFill>
                      <p:spPr>
                        <a:xfrm>
                          <a:off x="457200" y="2971447"/>
                          <a:ext cx="2159000" cy="43180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9F184084-0DEA-46DA-9ED5-2BA5312E0EFC}"/>
                </a:ext>
              </a:extLst>
            </p:cNvPr>
            <p:cNvSpPr txBox="1"/>
            <p:nvPr/>
          </p:nvSpPr>
          <p:spPr>
            <a:xfrm>
              <a:off x="2133599" y="2849033"/>
              <a:ext cx="8102599" cy="579967"/>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:AC  Kerr Effect </a:t>
              </a:r>
              <a:r>
                <a:rPr lang="fa-IR" sz="2400" dirty="0">
                  <a:latin typeface="Times New Roman" pitchFamily="18" charset="0"/>
                  <a:cs typeface="Times New Roman" pitchFamily="18" charset="0"/>
                </a:rPr>
                <a:t>ماده تحت تابش یک موج تخت تکفام است</a:t>
              </a:r>
              <a:endParaRPr lang="en-US" sz="2400" dirty="0">
                <a:latin typeface="Times New Roman" pitchFamily="18" charset="0"/>
                <a:cs typeface="Times New Roman" pitchFamily="18" charset="0"/>
              </a:endParaRPr>
            </a:p>
          </p:txBody>
        </p:sp>
      </p:grpSp>
      <p:graphicFrame>
        <p:nvGraphicFramePr>
          <p:cNvPr id="23" name="Object 22">
            <a:extLst>
              <a:ext uri="{FF2B5EF4-FFF2-40B4-BE49-F238E27FC236}">
                <a16:creationId xmlns:a16="http://schemas.microsoft.com/office/drawing/2014/main" id="{A71EBA95-5F86-497A-B7F0-4B1312D349A3}"/>
              </a:ext>
            </a:extLst>
          </p:cNvPr>
          <p:cNvGraphicFramePr>
            <a:graphicFrameLocks noChangeAspect="1"/>
          </p:cNvGraphicFramePr>
          <p:nvPr>
            <p:extLst>
              <p:ext uri="{D42A27DB-BD31-4B8C-83A1-F6EECF244321}">
                <p14:modId xmlns:p14="http://schemas.microsoft.com/office/powerpoint/2010/main" val="1709855698"/>
              </p:ext>
            </p:extLst>
          </p:nvPr>
        </p:nvGraphicFramePr>
        <p:xfrm>
          <a:off x="546100" y="1422400"/>
          <a:ext cx="11493500" cy="3835400"/>
        </p:xfrm>
        <a:graphic>
          <a:graphicData uri="http://schemas.openxmlformats.org/presentationml/2006/ole">
            <mc:AlternateContent xmlns:mc="http://schemas.openxmlformats.org/markup-compatibility/2006">
              <mc:Choice xmlns:v="urn:schemas-microsoft-com:vml" Requires="v">
                <p:oleObj name="Equation" r:id="rId8" imgW="11493360" imgH="3835080" progId="Equation.DSMT4">
                  <p:embed/>
                </p:oleObj>
              </mc:Choice>
              <mc:Fallback>
                <p:oleObj name="Equation" r:id="rId8" imgW="11493360" imgH="3835080" progId="Equation.DSMT4">
                  <p:embed/>
                  <p:pic>
                    <p:nvPicPr>
                      <p:cNvPr id="23" name="Object 22">
                        <a:extLst>
                          <a:ext uri="{FF2B5EF4-FFF2-40B4-BE49-F238E27FC236}">
                            <a16:creationId xmlns:a16="http://schemas.microsoft.com/office/drawing/2014/main" id="{A71EBA95-5F86-497A-B7F0-4B1312D349A3}"/>
                          </a:ext>
                        </a:extLst>
                      </p:cNvPr>
                      <p:cNvPicPr/>
                      <p:nvPr/>
                    </p:nvPicPr>
                    <p:blipFill>
                      <a:blip r:embed="rId9"/>
                      <a:stretch>
                        <a:fillRect/>
                      </a:stretch>
                    </p:blipFill>
                    <p:spPr>
                      <a:xfrm>
                        <a:off x="546100" y="1422400"/>
                        <a:ext cx="11493500" cy="3835400"/>
                      </a:xfrm>
                      <a:prstGeom prst="rect">
                        <a:avLst/>
                      </a:prstGeom>
                    </p:spPr>
                  </p:pic>
                </p:oleObj>
              </mc:Fallback>
            </mc:AlternateContent>
          </a:graphicData>
        </a:graphic>
      </p:graphicFrame>
    </p:spTree>
    <p:extLst>
      <p:ext uri="{BB962C8B-B14F-4D97-AF65-F5344CB8AC3E}">
        <p14:creationId xmlns:p14="http://schemas.microsoft.com/office/powerpoint/2010/main" val="378717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1" y="201044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1524001" y="201044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4" name="Rectangle 6"/>
          <p:cNvSpPr>
            <a:spLocks noChangeArrowheads="1"/>
          </p:cNvSpPr>
          <p:nvPr/>
        </p:nvSpPr>
        <p:spPr bwMode="auto">
          <a:xfrm>
            <a:off x="1524001" y="201044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6" name="Rectangle 8"/>
          <p:cNvSpPr>
            <a:spLocks noChangeArrowheads="1"/>
          </p:cNvSpPr>
          <p:nvPr/>
        </p:nvSpPr>
        <p:spPr bwMode="auto">
          <a:xfrm>
            <a:off x="1524001" y="201044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5" name="Object 7"/>
          <p:cNvGraphicFramePr>
            <a:graphicFrameLocks noChangeAspect="1"/>
          </p:cNvGraphicFramePr>
          <p:nvPr>
            <p:extLst>
              <p:ext uri="{D42A27DB-BD31-4B8C-83A1-F6EECF244321}">
                <p14:modId xmlns:p14="http://schemas.microsoft.com/office/powerpoint/2010/main" val="1110544794"/>
              </p:ext>
            </p:extLst>
          </p:nvPr>
        </p:nvGraphicFramePr>
        <p:xfrm>
          <a:off x="2141361" y="5651409"/>
          <a:ext cx="7156450" cy="887413"/>
        </p:xfrm>
        <a:graphic>
          <a:graphicData uri="http://schemas.openxmlformats.org/presentationml/2006/ole">
            <mc:AlternateContent xmlns:mc="http://schemas.openxmlformats.org/markup-compatibility/2006">
              <mc:Choice xmlns:v="urn:schemas-microsoft-com:vml" Requires="v">
                <p:oleObj name="Equation" r:id="rId2" imgW="7124400" imgH="977760" progId="Equation.DSMT4">
                  <p:embed/>
                </p:oleObj>
              </mc:Choice>
              <mc:Fallback>
                <p:oleObj name="Equation" r:id="rId2" imgW="7124400" imgH="977760" progId="Equation.DSMT4">
                  <p:embed/>
                  <p:pic>
                    <p:nvPicPr>
                      <p:cNvPr id="17415" name="Object 7"/>
                      <p:cNvPicPr>
                        <a:picLocks noChangeAspect="1" noChangeArrowheads="1"/>
                      </p:cNvPicPr>
                      <p:nvPr/>
                    </p:nvPicPr>
                    <p:blipFill>
                      <a:blip r:embed="rId3"/>
                      <a:srcRect/>
                      <a:stretch>
                        <a:fillRect/>
                      </a:stretch>
                    </p:blipFill>
                    <p:spPr bwMode="auto">
                      <a:xfrm>
                        <a:off x="2141361" y="5651409"/>
                        <a:ext cx="7156450"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1143000" y="4258658"/>
            <a:ext cx="9079795" cy="903288"/>
            <a:chOff x="71616" y="3124545"/>
            <a:chExt cx="9237705" cy="979488"/>
          </a:xfrm>
        </p:grpSpPr>
        <p:graphicFrame>
          <p:nvGraphicFramePr>
            <p:cNvPr id="17413" name="Object 5"/>
            <p:cNvGraphicFramePr>
              <a:graphicFrameLocks noChangeAspect="1"/>
            </p:cNvGraphicFramePr>
            <p:nvPr/>
          </p:nvGraphicFramePr>
          <p:xfrm>
            <a:off x="3880941" y="3124545"/>
            <a:ext cx="5428380" cy="979488"/>
          </p:xfrm>
          <a:graphic>
            <a:graphicData uri="http://schemas.openxmlformats.org/presentationml/2006/ole">
              <mc:AlternateContent xmlns:mc="http://schemas.openxmlformats.org/markup-compatibility/2006">
                <mc:Choice xmlns:v="urn:schemas-microsoft-com:vml" Requires="v">
                  <p:oleObj name="Equation" r:id="rId4" imgW="5448240" imgH="914400" progId="Equation.DSMT4">
                    <p:embed/>
                  </p:oleObj>
                </mc:Choice>
                <mc:Fallback>
                  <p:oleObj name="Equation" r:id="rId4" imgW="5448240" imgH="914400" progId="Equation.DSMT4">
                    <p:embed/>
                    <p:pic>
                      <p:nvPicPr>
                        <p:cNvPr id="17413" name="Object 5"/>
                        <p:cNvPicPr>
                          <a:picLocks noChangeAspect="1" noChangeArrowheads="1"/>
                        </p:cNvPicPr>
                        <p:nvPr/>
                      </p:nvPicPr>
                      <p:blipFill>
                        <a:blip r:embed="rId5"/>
                        <a:srcRect/>
                        <a:stretch>
                          <a:fillRect/>
                        </a:stretch>
                      </p:blipFill>
                      <p:spPr bwMode="auto">
                        <a:xfrm>
                          <a:off x="3880941" y="3124545"/>
                          <a:ext cx="5428380"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1616" y="3409950"/>
              <a:ext cx="3882971" cy="500610"/>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Complex Refractive index:</a:t>
              </a:r>
            </a:p>
          </p:txBody>
        </p:sp>
      </p:grpSp>
      <p:sp>
        <p:nvSpPr>
          <p:cNvPr id="3" name="TextBox 2">
            <a:extLst>
              <a:ext uri="{FF2B5EF4-FFF2-40B4-BE49-F238E27FC236}">
                <a16:creationId xmlns:a16="http://schemas.microsoft.com/office/drawing/2014/main" id="{EDBA4F2C-4B87-4A66-BB9A-98835B1A82A7}"/>
              </a:ext>
            </a:extLst>
          </p:cNvPr>
          <p:cNvSpPr txBox="1"/>
          <p:nvPr/>
        </p:nvSpPr>
        <p:spPr>
          <a:xfrm>
            <a:off x="457200" y="2752235"/>
            <a:ext cx="11506200" cy="1133965"/>
          </a:xfrm>
          <a:prstGeom prst="rect">
            <a:avLst/>
          </a:prstGeom>
          <a:noFill/>
        </p:spPr>
        <p:txBody>
          <a:bodyPr wrap="square" rtlCol="0">
            <a:spAutoFit/>
          </a:bodyPr>
          <a:lstStyle/>
          <a:p>
            <a:pPr algn="r" rtl="1">
              <a:lnSpc>
                <a:spcPct val="150000"/>
              </a:lnSpc>
            </a:pPr>
            <a:r>
              <a:rPr lang="fa-IR" sz="2400" dirty="0" err="1">
                <a:latin typeface="Times New Roman" pitchFamily="18" charset="0"/>
                <a:cs typeface="Times New Roman" pitchFamily="18" charset="0"/>
              </a:rPr>
              <a:t>پذیرفتاری</a:t>
            </a:r>
            <a:r>
              <a:rPr lang="fa-IR" sz="2400" dirty="0">
                <a:latin typeface="Times New Roman" pitchFamily="18" charset="0"/>
                <a:cs typeface="Times New Roman" pitchFamily="18" charset="0"/>
              </a:rPr>
              <a:t> مرتبه اول در حضور میدان الکتریکی موج الکترومغناطیس تغییر یافته و اصلاح شده است</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طوریکه میزان تغییرات آن متناسب با مربع دامنه میدان الکتریکی یعنی شدت تابش می باشد. </a:t>
            </a:r>
            <a:endParaRPr lang="en-US" sz="2400" dirty="0">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EC412444-9607-451F-9D44-7885675B4BAE}"/>
              </a:ext>
            </a:extLst>
          </p:cNvPr>
          <p:cNvGrpSpPr/>
          <p:nvPr/>
        </p:nvGrpSpPr>
        <p:grpSpPr>
          <a:xfrm>
            <a:off x="152400" y="457200"/>
            <a:ext cx="11887200" cy="812800"/>
            <a:chOff x="76200" y="558800"/>
            <a:chExt cx="11887200" cy="812800"/>
          </a:xfrm>
        </p:grpSpPr>
        <p:graphicFrame>
          <p:nvGraphicFramePr>
            <p:cNvPr id="2" name="Object 1">
              <a:extLst>
                <a:ext uri="{FF2B5EF4-FFF2-40B4-BE49-F238E27FC236}">
                  <a16:creationId xmlns:a16="http://schemas.microsoft.com/office/drawing/2014/main" id="{8A2E7EFA-5B89-444C-86FE-E0BF00D25C06}"/>
                </a:ext>
              </a:extLst>
            </p:cNvPr>
            <p:cNvGraphicFramePr>
              <a:graphicFrameLocks noChangeAspect="1"/>
            </p:cNvGraphicFramePr>
            <p:nvPr>
              <p:extLst>
                <p:ext uri="{D42A27DB-BD31-4B8C-83A1-F6EECF244321}">
                  <p14:modId xmlns:p14="http://schemas.microsoft.com/office/powerpoint/2010/main" val="3370179727"/>
                </p:ext>
              </p:extLst>
            </p:nvPr>
          </p:nvGraphicFramePr>
          <p:xfrm>
            <a:off x="76200" y="558800"/>
            <a:ext cx="5715000" cy="812800"/>
          </p:xfrm>
          <a:graphic>
            <a:graphicData uri="http://schemas.openxmlformats.org/presentationml/2006/ole">
              <mc:AlternateContent xmlns:mc="http://schemas.openxmlformats.org/markup-compatibility/2006">
                <mc:Choice xmlns:v="urn:schemas-microsoft-com:vml" Requires="v">
                  <p:oleObj name="Equation" r:id="rId6" imgW="5715000" imgH="812520" progId="Equation.DSMT4">
                    <p:embed/>
                  </p:oleObj>
                </mc:Choice>
                <mc:Fallback>
                  <p:oleObj name="Equation" r:id="rId6" imgW="5715000" imgH="812520" progId="Equation.DSMT4">
                    <p:embed/>
                    <p:pic>
                      <p:nvPicPr>
                        <p:cNvPr id="0" name=""/>
                        <p:cNvPicPr/>
                        <p:nvPr/>
                      </p:nvPicPr>
                      <p:blipFill>
                        <a:blip r:embed="rId7"/>
                        <a:stretch>
                          <a:fillRect/>
                        </a:stretch>
                      </p:blipFill>
                      <p:spPr>
                        <a:xfrm>
                          <a:off x="76200" y="558800"/>
                          <a:ext cx="5715000" cy="8128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AFA1A032-8050-438C-AC5B-9729725B0D61}"/>
                </a:ext>
              </a:extLst>
            </p:cNvPr>
            <p:cNvSpPr txBox="1"/>
            <p:nvPr/>
          </p:nvSpPr>
          <p:spPr>
            <a:xfrm>
              <a:off x="5867400" y="609600"/>
              <a:ext cx="6096000" cy="579967"/>
            </a:xfrm>
            <a:prstGeom prst="rect">
              <a:avLst/>
            </a:prstGeom>
            <a:noFill/>
          </p:spPr>
          <p:txBody>
            <a:bodyPr wrap="square" rtlCol="0">
              <a:spAutoFit/>
            </a:bodyPr>
            <a:lstStyle/>
            <a:p>
              <a:pPr algn="r" rtl="1">
                <a:lnSpc>
                  <a:spcPct val="150000"/>
                </a:lnSpc>
              </a:pPr>
              <a:r>
                <a:rPr lang="fa-IR" sz="2400" dirty="0" err="1">
                  <a:latin typeface="Times New Roman" pitchFamily="18" charset="0"/>
                  <a:cs typeface="Times New Roman" pitchFamily="18" charset="0"/>
                </a:rPr>
                <a:t>مولفه</a:t>
              </a:r>
              <a:r>
                <a:rPr lang="fa-IR" sz="2400" dirty="0">
                  <a:latin typeface="Times New Roman" pitchFamily="18" charset="0"/>
                  <a:cs typeface="Times New Roman" pitchFamily="18" charset="0"/>
                </a:rPr>
                <a:t> ای از قطبش که متناسب با میدان الکتریکی تابش است:</a:t>
              </a:r>
              <a:endParaRPr lang="en-US" sz="2400" dirty="0">
                <a:latin typeface="Times New Roman" pitchFamily="18" charset="0"/>
                <a:cs typeface="Times New Roman" pitchFamily="18" charset="0"/>
              </a:endParaRPr>
            </a:p>
          </p:txBody>
        </p:sp>
      </p:grpSp>
      <p:grpSp>
        <p:nvGrpSpPr>
          <p:cNvPr id="7" name="Group 6">
            <a:extLst>
              <a:ext uri="{FF2B5EF4-FFF2-40B4-BE49-F238E27FC236}">
                <a16:creationId xmlns:a16="http://schemas.microsoft.com/office/drawing/2014/main" id="{6B3E13C2-880D-46A3-B251-F66AB78C5C8E}"/>
              </a:ext>
            </a:extLst>
          </p:cNvPr>
          <p:cNvGrpSpPr/>
          <p:nvPr/>
        </p:nvGrpSpPr>
        <p:grpSpPr>
          <a:xfrm>
            <a:off x="2667000" y="1600200"/>
            <a:ext cx="8005586" cy="939800"/>
            <a:chOff x="2667000" y="1600200"/>
            <a:chExt cx="8005586" cy="939800"/>
          </a:xfrm>
        </p:grpSpPr>
        <p:graphicFrame>
          <p:nvGraphicFramePr>
            <p:cNvPr id="17528" name="Object 120"/>
            <p:cNvGraphicFramePr>
              <a:graphicFrameLocks noChangeAspect="1"/>
            </p:cNvGraphicFramePr>
            <p:nvPr>
              <p:extLst>
                <p:ext uri="{D42A27DB-BD31-4B8C-83A1-F6EECF244321}">
                  <p14:modId xmlns:p14="http://schemas.microsoft.com/office/powerpoint/2010/main" val="3393948107"/>
                </p:ext>
              </p:extLst>
            </p:nvPr>
          </p:nvGraphicFramePr>
          <p:xfrm>
            <a:off x="2667000" y="1600200"/>
            <a:ext cx="3440113" cy="939800"/>
          </p:xfrm>
          <a:graphic>
            <a:graphicData uri="http://schemas.openxmlformats.org/presentationml/2006/ole">
              <mc:AlternateContent xmlns:mc="http://schemas.openxmlformats.org/markup-compatibility/2006">
                <mc:Choice xmlns:v="urn:schemas-microsoft-com:vml" Requires="v">
                  <p:oleObj name="Equation" r:id="rId8" imgW="3632040" imgH="939600" progId="Equation.DSMT4">
                    <p:embed/>
                  </p:oleObj>
                </mc:Choice>
                <mc:Fallback>
                  <p:oleObj name="Equation" r:id="rId8" imgW="3632040" imgH="939600" progId="Equation.DSMT4">
                    <p:embed/>
                    <p:pic>
                      <p:nvPicPr>
                        <p:cNvPr id="17528" name="Object 120"/>
                        <p:cNvPicPr>
                          <a:picLocks noChangeAspect="1" noChangeArrowheads="1"/>
                        </p:cNvPicPr>
                        <p:nvPr/>
                      </p:nvPicPr>
                      <p:blipFill>
                        <a:blip r:embed="rId9"/>
                        <a:srcRect/>
                        <a:stretch>
                          <a:fillRect/>
                        </a:stretch>
                      </p:blipFill>
                      <p:spPr bwMode="auto">
                        <a:xfrm>
                          <a:off x="2667000" y="1600200"/>
                          <a:ext cx="3440113"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786EFCCE-32BF-4DCB-9981-9D63B67D7485}"/>
                </a:ext>
              </a:extLst>
            </p:cNvPr>
            <p:cNvSpPr txBox="1"/>
            <p:nvPr/>
          </p:nvSpPr>
          <p:spPr>
            <a:xfrm>
              <a:off x="5719586" y="1695020"/>
              <a:ext cx="4953000" cy="579967"/>
            </a:xfrm>
            <a:prstGeom prst="rect">
              <a:avLst/>
            </a:prstGeom>
            <a:noFill/>
          </p:spPr>
          <p:txBody>
            <a:bodyPr wrap="square" rtlCol="0">
              <a:spAutoFit/>
            </a:bodyPr>
            <a:lstStyle/>
            <a:p>
              <a:pPr algn="r" rtl="1">
                <a:lnSpc>
                  <a:spcPct val="150000"/>
                </a:lnSpc>
              </a:pPr>
              <a:r>
                <a:rPr lang="fa-IR" sz="2400" dirty="0" err="1">
                  <a:latin typeface="Times New Roman" pitchFamily="18" charset="0"/>
                  <a:cs typeface="Times New Roman" pitchFamily="18" charset="0"/>
                </a:rPr>
                <a:t>پذیرفتاری</a:t>
              </a:r>
              <a:r>
                <a:rPr lang="fa-IR" sz="2400" dirty="0">
                  <a:latin typeface="Times New Roman" pitchFamily="18" charset="0"/>
                  <a:cs typeface="Times New Roman" pitchFamily="18" charset="0"/>
                </a:rPr>
                <a:t> خطی موثر در حضور تابش </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933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7415"/>
                                        </p:tgtEl>
                                        <p:attrNameLst>
                                          <p:attrName>style.visibility</p:attrName>
                                        </p:attrNameLst>
                                      </p:cBhvr>
                                      <p:to>
                                        <p:strVal val="visible"/>
                                      </p:to>
                                    </p:set>
                                    <p:anim calcmode="lin" valueType="num">
                                      <p:cBhvr additive="base">
                                        <p:cTn id="20" dur="500" fill="hold"/>
                                        <p:tgtEl>
                                          <p:spTgt spid="17415"/>
                                        </p:tgtEl>
                                        <p:attrNameLst>
                                          <p:attrName>ppt_x</p:attrName>
                                        </p:attrNameLst>
                                      </p:cBhvr>
                                      <p:tavLst>
                                        <p:tav tm="0">
                                          <p:val>
                                            <p:strVal val="#ppt_x"/>
                                          </p:val>
                                        </p:tav>
                                        <p:tav tm="100000">
                                          <p:val>
                                            <p:strVal val="#ppt_x"/>
                                          </p:val>
                                        </p:tav>
                                      </p:tavLst>
                                    </p:anim>
                                    <p:anim calcmode="lin" valueType="num">
                                      <p:cBhvr additive="base">
                                        <p:cTn id="21"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1773238" y="152400"/>
          <a:ext cx="8710612" cy="1663700"/>
        </p:xfrm>
        <a:graphic>
          <a:graphicData uri="http://schemas.openxmlformats.org/presentationml/2006/ole">
            <mc:AlternateContent xmlns:mc="http://schemas.openxmlformats.org/markup-compatibility/2006">
              <mc:Choice xmlns:v="urn:schemas-microsoft-com:vml" Requires="v">
                <p:oleObj name="Equation" r:id="rId2" imgW="8750160" imgH="1739880" progId="Equation.DSMT4">
                  <p:embed/>
                </p:oleObj>
              </mc:Choice>
              <mc:Fallback>
                <p:oleObj name="Equation" r:id="rId2" imgW="8750160" imgH="1739880" progId="Equation.DSMT4">
                  <p:embed/>
                  <p:pic>
                    <p:nvPicPr>
                      <p:cNvPr id="18433" name="Object 1"/>
                      <p:cNvPicPr>
                        <a:picLocks noChangeAspect="1" noChangeArrowheads="1"/>
                      </p:cNvPicPr>
                      <p:nvPr/>
                    </p:nvPicPr>
                    <p:blipFill>
                      <a:blip r:embed="rId3"/>
                      <a:srcRect/>
                      <a:stretch>
                        <a:fillRect/>
                      </a:stretch>
                    </p:blipFill>
                    <p:spPr bwMode="auto">
                      <a:xfrm>
                        <a:off x="1773238" y="152400"/>
                        <a:ext cx="8710612"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8"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0"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0"/>
          <p:cNvGrpSpPr/>
          <p:nvPr/>
        </p:nvGrpSpPr>
        <p:grpSpPr>
          <a:xfrm>
            <a:off x="2438400" y="5715000"/>
            <a:ext cx="5353050" cy="990600"/>
            <a:chOff x="3562350" y="4932363"/>
            <a:chExt cx="5353050" cy="990600"/>
          </a:xfrm>
        </p:grpSpPr>
        <p:graphicFrame>
          <p:nvGraphicFramePr>
            <p:cNvPr id="18439" name="Object 7"/>
            <p:cNvGraphicFramePr>
              <a:graphicFrameLocks noChangeAspect="1"/>
            </p:cNvGraphicFramePr>
            <p:nvPr/>
          </p:nvGraphicFramePr>
          <p:xfrm>
            <a:off x="3562350" y="4932363"/>
            <a:ext cx="1917700" cy="990600"/>
          </p:xfrm>
          <a:graphic>
            <a:graphicData uri="http://schemas.openxmlformats.org/presentationml/2006/ole">
              <mc:AlternateContent xmlns:mc="http://schemas.openxmlformats.org/markup-compatibility/2006">
                <mc:Choice xmlns:v="urn:schemas-microsoft-com:vml" Requires="v">
                  <p:oleObj name="Equation" r:id="rId4" imgW="1917360" imgH="977760" progId="Equation.DSMT4">
                    <p:embed/>
                  </p:oleObj>
                </mc:Choice>
                <mc:Fallback>
                  <p:oleObj name="Equation" r:id="rId4" imgW="1917360" imgH="977760" progId="Equation.DSMT4">
                    <p:embed/>
                    <p:pic>
                      <p:nvPicPr>
                        <p:cNvPr id="1843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50" y="4932363"/>
                          <a:ext cx="19177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487859" y="5162550"/>
              <a:ext cx="3427541" cy="461665"/>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Nonlinear refractive index</a:t>
              </a:r>
            </a:p>
          </p:txBody>
        </p:sp>
      </p:grpSp>
      <p:graphicFrame>
        <p:nvGraphicFramePr>
          <p:cNvPr id="18435" name="Object 3"/>
          <p:cNvGraphicFramePr>
            <a:graphicFrameLocks noChangeAspect="1"/>
          </p:cNvGraphicFramePr>
          <p:nvPr/>
        </p:nvGraphicFramePr>
        <p:xfrm>
          <a:off x="1871664" y="2209801"/>
          <a:ext cx="8643937" cy="1082675"/>
        </p:xfrm>
        <a:graphic>
          <a:graphicData uri="http://schemas.openxmlformats.org/presentationml/2006/ole">
            <mc:AlternateContent xmlns:mc="http://schemas.openxmlformats.org/markup-compatibility/2006">
              <mc:Choice xmlns:v="urn:schemas-microsoft-com:vml" Requires="v">
                <p:oleObj name="Equation" r:id="rId6" imgW="8686800" imgH="1117440" progId="Equation.DSMT4">
                  <p:embed/>
                </p:oleObj>
              </mc:Choice>
              <mc:Fallback>
                <p:oleObj name="Equation" r:id="rId6" imgW="8686800" imgH="1117440" progId="Equation.DSMT4">
                  <p:embed/>
                  <p:pic>
                    <p:nvPicPr>
                      <p:cNvPr id="18435" name="Object 3"/>
                      <p:cNvPicPr>
                        <a:picLocks noChangeAspect="1" noChangeArrowheads="1"/>
                      </p:cNvPicPr>
                      <p:nvPr/>
                    </p:nvPicPr>
                    <p:blipFill>
                      <a:blip r:embed="rId7"/>
                      <a:srcRect/>
                      <a:stretch>
                        <a:fillRect/>
                      </a:stretch>
                    </p:blipFill>
                    <p:spPr bwMode="auto">
                      <a:xfrm>
                        <a:off x="1871664" y="2209801"/>
                        <a:ext cx="8643937"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77" name="Object 145"/>
          <p:cNvGraphicFramePr>
            <a:graphicFrameLocks noChangeAspect="1"/>
          </p:cNvGraphicFramePr>
          <p:nvPr/>
        </p:nvGraphicFramePr>
        <p:xfrm>
          <a:off x="3802389" y="466902"/>
          <a:ext cx="2997200" cy="874712"/>
        </p:xfrm>
        <a:graphic>
          <a:graphicData uri="http://schemas.openxmlformats.org/presentationml/2006/ole">
            <mc:AlternateContent xmlns:mc="http://schemas.openxmlformats.org/markup-compatibility/2006">
              <mc:Choice xmlns:v="urn:schemas-microsoft-com:vml" Requires="v">
                <p:oleObj name="Equation" r:id="rId8" imgW="3009600" imgH="914400" progId="Equation.DSMT4">
                  <p:embed/>
                </p:oleObj>
              </mc:Choice>
              <mc:Fallback>
                <p:oleObj name="Equation" r:id="rId8" imgW="3009600" imgH="914400" progId="Equation.DSMT4">
                  <p:embed/>
                  <p:pic>
                    <p:nvPicPr>
                      <p:cNvPr id="18577" name="Object 145"/>
                      <p:cNvPicPr>
                        <a:picLocks noChangeAspect="1" noChangeArrowheads="1"/>
                      </p:cNvPicPr>
                      <p:nvPr/>
                    </p:nvPicPr>
                    <p:blipFill>
                      <a:blip r:embed="rId9"/>
                      <a:srcRect/>
                      <a:stretch>
                        <a:fillRect/>
                      </a:stretch>
                    </p:blipFill>
                    <p:spPr bwMode="auto">
                      <a:xfrm>
                        <a:off x="3802389" y="466902"/>
                        <a:ext cx="2997200" cy="874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a:extLst>
              <a:ext uri="{FF2B5EF4-FFF2-40B4-BE49-F238E27FC236}">
                <a16:creationId xmlns:a16="http://schemas.microsoft.com/office/drawing/2014/main" id="{A2F6E0C4-31E4-440A-8506-EEE1E5FC02C0}"/>
              </a:ext>
            </a:extLst>
          </p:cNvPr>
          <p:cNvGrpSpPr/>
          <p:nvPr/>
        </p:nvGrpSpPr>
        <p:grpSpPr>
          <a:xfrm>
            <a:off x="990600" y="3686177"/>
            <a:ext cx="8077200" cy="588961"/>
            <a:chOff x="990600" y="3686177"/>
            <a:chExt cx="8077200" cy="588961"/>
          </a:xfrm>
        </p:grpSpPr>
        <p:grpSp>
          <p:nvGrpSpPr>
            <p:cNvPr id="16" name="Group 15"/>
            <p:cNvGrpSpPr/>
            <p:nvPr/>
          </p:nvGrpSpPr>
          <p:grpSpPr>
            <a:xfrm>
              <a:off x="3879850" y="3703638"/>
              <a:ext cx="5187950" cy="571500"/>
              <a:chOff x="2355850" y="3555703"/>
              <a:chExt cx="5187950" cy="571500"/>
            </a:xfrm>
          </p:grpSpPr>
          <p:graphicFrame>
            <p:nvGraphicFramePr>
              <p:cNvPr id="2" name="Object 8"/>
              <p:cNvGraphicFramePr>
                <a:graphicFrameLocks noChangeAspect="1"/>
              </p:cNvGraphicFramePr>
              <p:nvPr/>
            </p:nvGraphicFramePr>
            <p:xfrm>
              <a:off x="2355850" y="3555703"/>
              <a:ext cx="2044700" cy="571500"/>
            </p:xfrm>
            <a:graphic>
              <a:graphicData uri="http://schemas.openxmlformats.org/presentationml/2006/ole">
                <mc:AlternateContent xmlns:mc="http://schemas.openxmlformats.org/markup-compatibility/2006">
                  <mc:Choice xmlns:v="urn:schemas-microsoft-com:vml" Requires="v">
                    <p:oleObj name="Equation" r:id="rId10" imgW="2044700" imgH="571500" progId="Equation.DSMT4">
                      <p:embed/>
                    </p:oleObj>
                  </mc:Choice>
                  <mc:Fallback>
                    <p:oleObj name="Equation" r:id="rId10" imgW="2044700" imgH="571500" progId="Equation.DSMT4">
                      <p:embed/>
                      <p:pic>
                        <p:nvPicPr>
                          <p:cNvPr id="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5850" y="3555703"/>
                            <a:ext cx="2044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4544261" y="3657600"/>
                <a:ext cx="2999539" cy="461665"/>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Linear refractive index</a:t>
                </a:r>
              </a:p>
            </p:txBody>
          </p:sp>
        </p:grpSp>
        <p:sp>
          <p:nvSpPr>
            <p:cNvPr id="3" name="TextBox 2">
              <a:extLst>
                <a:ext uri="{FF2B5EF4-FFF2-40B4-BE49-F238E27FC236}">
                  <a16:creationId xmlns:a16="http://schemas.microsoft.com/office/drawing/2014/main" id="{1CA5DBCC-57D2-4075-BBCB-E898A9DF87C9}"/>
                </a:ext>
              </a:extLst>
            </p:cNvPr>
            <p:cNvSpPr txBox="1"/>
            <p:nvPr/>
          </p:nvSpPr>
          <p:spPr>
            <a:xfrm>
              <a:off x="990600" y="3686177"/>
              <a:ext cx="25908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ضریب شکست خطی</a:t>
              </a:r>
              <a:endParaRPr lang="en-US" sz="2400" dirty="0">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5D6F8D31-1564-4A31-892A-54DBBCD9D11D}"/>
              </a:ext>
            </a:extLst>
          </p:cNvPr>
          <p:cNvGrpSpPr/>
          <p:nvPr/>
        </p:nvGrpSpPr>
        <p:grpSpPr>
          <a:xfrm>
            <a:off x="1293990" y="4546600"/>
            <a:ext cx="9488310" cy="1549400"/>
            <a:chOff x="570090" y="4546600"/>
            <a:chExt cx="9488310" cy="1549400"/>
          </a:xfrm>
        </p:grpSpPr>
        <p:graphicFrame>
          <p:nvGraphicFramePr>
            <p:cNvPr id="18437" name="Object 5"/>
            <p:cNvGraphicFramePr>
              <a:graphicFrameLocks noChangeAspect="1"/>
            </p:cNvGraphicFramePr>
            <p:nvPr/>
          </p:nvGraphicFramePr>
          <p:xfrm>
            <a:off x="3436938" y="4546600"/>
            <a:ext cx="3979862" cy="939800"/>
          </p:xfrm>
          <a:graphic>
            <a:graphicData uri="http://schemas.openxmlformats.org/presentationml/2006/ole">
              <mc:AlternateContent xmlns:mc="http://schemas.openxmlformats.org/markup-compatibility/2006">
                <mc:Choice xmlns:v="urn:schemas-microsoft-com:vml" Requires="v">
                  <p:oleObj name="Equation" r:id="rId12" imgW="4000320" imgH="1066680" progId="Equation.DSMT4">
                    <p:embed/>
                  </p:oleObj>
                </mc:Choice>
                <mc:Fallback>
                  <p:oleObj name="Equation" r:id="rId12" imgW="4000320" imgH="1066680" progId="Equation.DSMT4">
                    <p:embed/>
                    <p:pic>
                      <p:nvPicPr>
                        <p:cNvPr id="18437" name="Object 5"/>
                        <p:cNvPicPr>
                          <a:picLocks noChangeAspect="1" noChangeArrowheads="1"/>
                        </p:cNvPicPr>
                        <p:nvPr/>
                      </p:nvPicPr>
                      <p:blipFill>
                        <a:blip r:embed="rId13"/>
                        <a:srcRect/>
                        <a:stretch>
                          <a:fillRect/>
                        </a:stretch>
                      </p:blipFill>
                      <p:spPr bwMode="auto">
                        <a:xfrm>
                          <a:off x="3436938" y="4546600"/>
                          <a:ext cx="3979862"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78" name="Object 146"/>
            <p:cNvGraphicFramePr>
              <a:graphicFrameLocks noChangeAspect="1"/>
            </p:cNvGraphicFramePr>
            <p:nvPr/>
          </p:nvGraphicFramePr>
          <p:xfrm>
            <a:off x="7886700" y="4775200"/>
            <a:ext cx="2171700" cy="1320800"/>
          </p:xfrm>
          <a:graphic>
            <a:graphicData uri="http://schemas.openxmlformats.org/presentationml/2006/ole">
              <mc:AlternateContent xmlns:mc="http://schemas.openxmlformats.org/markup-compatibility/2006">
                <mc:Choice xmlns:v="urn:schemas-microsoft-com:vml" Requires="v">
                  <p:oleObj name="Equation" r:id="rId14" imgW="2171520" imgH="1320480" progId="Equation.DSMT4">
                    <p:embed/>
                  </p:oleObj>
                </mc:Choice>
                <mc:Fallback>
                  <p:oleObj name="Equation" r:id="rId14" imgW="2171520" imgH="1320480" progId="Equation.DSMT4">
                    <p:embed/>
                    <p:pic>
                      <p:nvPicPr>
                        <p:cNvPr id="18578" name="Object 146"/>
                        <p:cNvPicPr>
                          <a:picLocks noChangeAspect="1" noChangeArrowheads="1"/>
                        </p:cNvPicPr>
                        <p:nvPr/>
                      </p:nvPicPr>
                      <p:blipFill>
                        <a:blip r:embed="rId15"/>
                        <a:srcRect/>
                        <a:stretch>
                          <a:fillRect/>
                        </a:stretch>
                      </p:blipFill>
                      <p:spPr bwMode="auto">
                        <a:xfrm>
                          <a:off x="7886700" y="4775200"/>
                          <a:ext cx="21717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124308C3-CB02-4884-AAE5-62C2B8972F78}"/>
                </a:ext>
              </a:extLst>
            </p:cNvPr>
            <p:cNvSpPr txBox="1"/>
            <p:nvPr/>
          </p:nvSpPr>
          <p:spPr>
            <a:xfrm>
              <a:off x="570090" y="4662312"/>
              <a:ext cx="28194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ضریب شکست </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2010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7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4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4" name="Rectangle 6"/>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6" name="Rectangle 8"/>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6">
            <a:extLst>
              <a:ext uri="{FF2B5EF4-FFF2-40B4-BE49-F238E27FC236}">
                <a16:creationId xmlns:a16="http://schemas.microsoft.com/office/drawing/2014/main" id="{9976B546-9977-40B6-9416-E8C74D8CE619}"/>
              </a:ext>
            </a:extLst>
          </p:cNvPr>
          <p:cNvSpPr txBox="1"/>
          <p:nvPr/>
        </p:nvSpPr>
        <p:spPr>
          <a:xfrm>
            <a:off x="4114800" y="161435"/>
            <a:ext cx="7809707" cy="16879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fa-IR"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:DC  Kerr Effect  </a:t>
            </a:r>
            <a:r>
              <a:rPr lang="fa-IR" sz="2400" dirty="0">
                <a:latin typeface="Times New Roman" pitchFamily="18" charset="0"/>
                <a:cs typeface="Times New Roman" pitchFamily="18" charset="0"/>
              </a:rPr>
              <a:t>در حالی که یک میدان الکتریکی ثابت درون محیط برقرار است یک موج تخت تکفام نیز در محیط در حال انتشار است.</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لازم نیست شدت تابش زیاد باشد</a:t>
            </a:r>
            <a:endParaRPr lang="en-US" sz="2400" dirty="0">
              <a:latin typeface="Times New Roman" pitchFamily="18" charset="0"/>
              <a:cs typeface="Times New Roman" pitchFamily="18" charset="0"/>
            </a:endParaRPr>
          </a:p>
        </p:txBody>
      </p:sp>
      <p:graphicFrame>
        <p:nvGraphicFramePr>
          <p:cNvPr id="2" name="Object 1">
            <a:extLst>
              <a:ext uri="{FF2B5EF4-FFF2-40B4-BE49-F238E27FC236}">
                <a16:creationId xmlns:a16="http://schemas.microsoft.com/office/drawing/2014/main" id="{0358014E-9E32-49E9-91D2-7EA3FE0ECE52}"/>
              </a:ext>
            </a:extLst>
          </p:cNvPr>
          <p:cNvGraphicFramePr>
            <a:graphicFrameLocks noChangeAspect="1"/>
          </p:cNvGraphicFramePr>
          <p:nvPr>
            <p:extLst>
              <p:ext uri="{D42A27DB-BD31-4B8C-83A1-F6EECF244321}">
                <p14:modId xmlns:p14="http://schemas.microsoft.com/office/powerpoint/2010/main" val="1982859647"/>
              </p:ext>
            </p:extLst>
          </p:nvPr>
        </p:nvGraphicFramePr>
        <p:xfrm>
          <a:off x="838200" y="304800"/>
          <a:ext cx="3060700" cy="431800"/>
        </p:xfrm>
        <a:graphic>
          <a:graphicData uri="http://schemas.openxmlformats.org/presentationml/2006/ole">
            <mc:AlternateContent xmlns:mc="http://schemas.openxmlformats.org/markup-compatibility/2006">
              <mc:Choice xmlns:v="urn:schemas-microsoft-com:vml" Requires="v">
                <p:oleObj name="Equation" r:id="rId2" imgW="3060360" imgH="431640" progId="Equation.DSMT4">
                  <p:embed/>
                </p:oleObj>
              </mc:Choice>
              <mc:Fallback>
                <p:oleObj name="Equation" r:id="rId2" imgW="3060360" imgH="431640" progId="Equation.DSMT4">
                  <p:embed/>
                  <p:pic>
                    <p:nvPicPr>
                      <p:cNvPr id="0" name=""/>
                      <p:cNvPicPr/>
                      <p:nvPr/>
                    </p:nvPicPr>
                    <p:blipFill>
                      <a:blip r:embed="rId3"/>
                      <a:stretch>
                        <a:fillRect/>
                      </a:stretch>
                    </p:blipFill>
                    <p:spPr>
                      <a:xfrm>
                        <a:off x="838200" y="304800"/>
                        <a:ext cx="3060700" cy="431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C625510-CEAF-43E7-A6FB-A80F574757AA}"/>
              </a:ext>
            </a:extLst>
          </p:cNvPr>
          <p:cNvGraphicFramePr>
            <a:graphicFrameLocks noChangeAspect="1"/>
          </p:cNvGraphicFramePr>
          <p:nvPr>
            <p:extLst>
              <p:ext uri="{D42A27DB-BD31-4B8C-83A1-F6EECF244321}">
                <p14:modId xmlns:p14="http://schemas.microsoft.com/office/powerpoint/2010/main" val="1303306614"/>
              </p:ext>
            </p:extLst>
          </p:nvPr>
        </p:nvGraphicFramePr>
        <p:xfrm>
          <a:off x="801511" y="2061865"/>
          <a:ext cx="8267700" cy="584200"/>
        </p:xfrm>
        <a:graphic>
          <a:graphicData uri="http://schemas.openxmlformats.org/presentationml/2006/ole">
            <mc:AlternateContent xmlns:mc="http://schemas.openxmlformats.org/markup-compatibility/2006">
              <mc:Choice xmlns:v="urn:schemas-microsoft-com:vml" Requires="v">
                <p:oleObj name="Equation" r:id="rId4" imgW="8267400" imgH="583920" progId="Equation.DSMT4">
                  <p:embed/>
                </p:oleObj>
              </mc:Choice>
              <mc:Fallback>
                <p:oleObj name="Equation" r:id="rId4" imgW="8267400" imgH="583920" progId="Equation.DSMT4">
                  <p:embed/>
                  <p:pic>
                    <p:nvPicPr>
                      <p:cNvPr id="0" name=""/>
                      <p:cNvPicPr/>
                      <p:nvPr/>
                    </p:nvPicPr>
                    <p:blipFill>
                      <a:blip r:embed="rId5"/>
                      <a:stretch>
                        <a:fillRect/>
                      </a:stretch>
                    </p:blipFill>
                    <p:spPr>
                      <a:xfrm>
                        <a:off x="801511" y="2061865"/>
                        <a:ext cx="8267700" cy="584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C07A3DF-17B5-4088-9CB8-BDACB0EF65B2}"/>
              </a:ext>
            </a:extLst>
          </p:cNvPr>
          <p:cNvGraphicFramePr>
            <a:graphicFrameLocks noChangeAspect="1"/>
          </p:cNvGraphicFramePr>
          <p:nvPr>
            <p:extLst>
              <p:ext uri="{D42A27DB-BD31-4B8C-83A1-F6EECF244321}">
                <p14:modId xmlns:p14="http://schemas.microsoft.com/office/powerpoint/2010/main" val="577322030"/>
              </p:ext>
            </p:extLst>
          </p:nvPr>
        </p:nvGraphicFramePr>
        <p:xfrm>
          <a:off x="609600" y="3810000"/>
          <a:ext cx="9093200" cy="1955800"/>
        </p:xfrm>
        <a:graphic>
          <a:graphicData uri="http://schemas.openxmlformats.org/presentationml/2006/ole">
            <mc:AlternateContent xmlns:mc="http://schemas.openxmlformats.org/markup-compatibility/2006">
              <mc:Choice xmlns:v="urn:schemas-microsoft-com:vml" Requires="v">
                <p:oleObj name="Equation" r:id="rId6" imgW="9092880" imgH="1955520" progId="Equation.DSMT4">
                  <p:embed/>
                </p:oleObj>
              </mc:Choice>
              <mc:Fallback>
                <p:oleObj name="Equation" r:id="rId6" imgW="9092880" imgH="1955520" progId="Equation.DSMT4">
                  <p:embed/>
                  <p:pic>
                    <p:nvPicPr>
                      <p:cNvPr id="0" name=""/>
                      <p:cNvPicPr/>
                      <p:nvPr/>
                    </p:nvPicPr>
                    <p:blipFill>
                      <a:blip r:embed="rId7"/>
                      <a:stretch>
                        <a:fillRect/>
                      </a:stretch>
                    </p:blipFill>
                    <p:spPr>
                      <a:xfrm>
                        <a:off x="609600" y="3810000"/>
                        <a:ext cx="9093200" cy="1955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92ACDED-6EDC-4810-95BD-D78B62789A06}"/>
              </a:ext>
            </a:extLst>
          </p:cNvPr>
          <p:cNvGraphicFramePr>
            <a:graphicFrameLocks noChangeAspect="1"/>
          </p:cNvGraphicFramePr>
          <p:nvPr>
            <p:extLst>
              <p:ext uri="{D42A27DB-BD31-4B8C-83A1-F6EECF244321}">
                <p14:modId xmlns:p14="http://schemas.microsoft.com/office/powerpoint/2010/main" val="2367799874"/>
              </p:ext>
            </p:extLst>
          </p:nvPr>
        </p:nvGraphicFramePr>
        <p:xfrm>
          <a:off x="304800" y="2984500"/>
          <a:ext cx="11620500" cy="584200"/>
        </p:xfrm>
        <a:graphic>
          <a:graphicData uri="http://schemas.openxmlformats.org/presentationml/2006/ole">
            <mc:AlternateContent xmlns:mc="http://schemas.openxmlformats.org/markup-compatibility/2006">
              <mc:Choice xmlns:v="urn:schemas-microsoft-com:vml" Requires="v">
                <p:oleObj name="Equation" r:id="rId8" imgW="11620440" imgH="583920" progId="Equation.DSMT4">
                  <p:embed/>
                </p:oleObj>
              </mc:Choice>
              <mc:Fallback>
                <p:oleObj name="Equation" r:id="rId8" imgW="11620440" imgH="583920" progId="Equation.DSMT4">
                  <p:embed/>
                  <p:pic>
                    <p:nvPicPr>
                      <p:cNvPr id="0" name=""/>
                      <p:cNvPicPr/>
                      <p:nvPr/>
                    </p:nvPicPr>
                    <p:blipFill>
                      <a:blip r:embed="rId9"/>
                      <a:stretch>
                        <a:fillRect/>
                      </a:stretch>
                    </p:blipFill>
                    <p:spPr>
                      <a:xfrm>
                        <a:off x="304800" y="2984500"/>
                        <a:ext cx="11620500" cy="584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872EC67-9547-4399-B8AC-9A366C8B69E4}"/>
              </a:ext>
            </a:extLst>
          </p:cNvPr>
          <p:cNvGraphicFramePr>
            <a:graphicFrameLocks noChangeAspect="1"/>
          </p:cNvGraphicFramePr>
          <p:nvPr>
            <p:extLst>
              <p:ext uri="{D42A27DB-BD31-4B8C-83A1-F6EECF244321}">
                <p14:modId xmlns:p14="http://schemas.microsoft.com/office/powerpoint/2010/main" val="1515159484"/>
              </p:ext>
            </p:extLst>
          </p:nvPr>
        </p:nvGraphicFramePr>
        <p:xfrm>
          <a:off x="2209800" y="6019800"/>
          <a:ext cx="3505200" cy="584200"/>
        </p:xfrm>
        <a:graphic>
          <a:graphicData uri="http://schemas.openxmlformats.org/presentationml/2006/ole">
            <mc:AlternateContent xmlns:mc="http://schemas.openxmlformats.org/markup-compatibility/2006">
              <mc:Choice xmlns:v="urn:schemas-microsoft-com:vml" Requires="v">
                <p:oleObj name="Equation" r:id="rId10" imgW="3504960" imgH="583920" progId="Equation.DSMT4">
                  <p:embed/>
                </p:oleObj>
              </mc:Choice>
              <mc:Fallback>
                <p:oleObj name="Equation" r:id="rId10" imgW="3504960" imgH="583920" progId="Equation.DSMT4">
                  <p:embed/>
                  <p:pic>
                    <p:nvPicPr>
                      <p:cNvPr id="0" name=""/>
                      <p:cNvPicPr/>
                      <p:nvPr/>
                    </p:nvPicPr>
                    <p:blipFill>
                      <a:blip r:embed="rId11"/>
                      <a:stretch>
                        <a:fillRect/>
                      </a:stretch>
                    </p:blipFill>
                    <p:spPr>
                      <a:xfrm>
                        <a:off x="2209800" y="6019800"/>
                        <a:ext cx="3505200" cy="584200"/>
                      </a:xfrm>
                      <a:prstGeom prst="rect">
                        <a:avLst/>
                      </a:prstGeom>
                    </p:spPr>
                  </p:pic>
                </p:oleObj>
              </mc:Fallback>
            </mc:AlternateContent>
          </a:graphicData>
        </a:graphic>
      </p:graphicFrame>
    </p:spTree>
    <p:extLst>
      <p:ext uri="{BB962C8B-B14F-4D97-AF65-F5344CB8AC3E}">
        <p14:creationId xmlns:p14="http://schemas.microsoft.com/office/powerpoint/2010/main" val="16774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1" y="201044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1524001" y="201044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4" name="Rectangle 6"/>
          <p:cNvSpPr>
            <a:spLocks noChangeArrowheads="1"/>
          </p:cNvSpPr>
          <p:nvPr/>
        </p:nvSpPr>
        <p:spPr bwMode="auto">
          <a:xfrm>
            <a:off x="1524001" y="201044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6" name="Rectangle 8"/>
          <p:cNvSpPr>
            <a:spLocks noChangeArrowheads="1"/>
          </p:cNvSpPr>
          <p:nvPr/>
        </p:nvSpPr>
        <p:spPr bwMode="auto">
          <a:xfrm>
            <a:off x="1524001" y="201044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3" name="Object 5"/>
          <p:cNvGraphicFramePr>
            <a:graphicFrameLocks noChangeAspect="1"/>
          </p:cNvGraphicFramePr>
          <p:nvPr>
            <p:extLst>
              <p:ext uri="{D42A27DB-BD31-4B8C-83A1-F6EECF244321}">
                <p14:modId xmlns:p14="http://schemas.microsoft.com/office/powerpoint/2010/main" val="2887016076"/>
              </p:ext>
            </p:extLst>
          </p:nvPr>
        </p:nvGraphicFramePr>
        <p:xfrm>
          <a:off x="1066800" y="1447800"/>
          <a:ext cx="8485188" cy="3514725"/>
        </p:xfrm>
        <a:graphic>
          <a:graphicData uri="http://schemas.openxmlformats.org/presentationml/2006/ole">
            <mc:AlternateContent xmlns:mc="http://schemas.openxmlformats.org/markup-compatibility/2006">
              <mc:Choice xmlns:v="urn:schemas-microsoft-com:vml" Requires="v">
                <p:oleObj name="Equation" r:id="rId2" imgW="8661240" imgH="3555720" progId="Equation.DSMT4">
                  <p:embed/>
                </p:oleObj>
              </mc:Choice>
              <mc:Fallback>
                <p:oleObj name="Equation" r:id="rId2" imgW="8661240" imgH="3555720" progId="Equation.DSMT4">
                  <p:embed/>
                  <p:pic>
                    <p:nvPicPr>
                      <p:cNvPr id="17413" name="Object 5"/>
                      <p:cNvPicPr>
                        <a:picLocks noChangeAspect="1" noChangeArrowheads="1"/>
                      </p:cNvPicPr>
                      <p:nvPr/>
                    </p:nvPicPr>
                    <p:blipFill>
                      <a:blip r:embed="rId3"/>
                      <a:srcRect/>
                      <a:stretch>
                        <a:fillRect/>
                      </a:stretch>
                    </p:blipFill>
                    <p:spPr bwMode="auto">
                      <a:xfrm>
                        <a:off x="1066800" y="1447800"/>
                        <a:ext cx="8485188" cy="351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a:extLst>
              <a:ext uri="{FF2B5EF4-FFF2-40B4-BE49-F238E27FC236}">
                <a16:creationId xmlns:a16="http://schemas.microsoft.com/office/drawing/2014/main" id="{EDBA4F2C-4B87-4A66-BB9A-98835B1A82A7}"/>
              </a:ext>
            </a:extLst>
          </p:cNvPr>
          <p:cNvSpPr txBox="1"/>
          <p:nvPr/>
        </p:nvSpPr>
        <p:spPr>
          <a:xfrm>
            <a:off x="457200" y="398306"/>
            <a:ext cx="11506200" cy="1133965"/>
          </a:xfrm>
          <a:prstGeom prst="rect">
            <a:avLst/>
          </a:prstGeom>
          <a:noFill/>
        </p:spPr>
        <p:txBody>
          <a:bodyPr wrap="square" rtlCol="0">
            <a:spAutoFit/>
          </a:bodyPr>
          <a:lstStyle/>
          <a:p>
            <a:pPr algn="r" rtl="1">
              <a:lnSpc>
                <a:spcPct val="150000"/>
              </a:lnSpc>
            </a:pPr>
            <a:r>
              <a:rPr lang="fa-IR" sz="2400" dirty="0" err="1">
                <a:latin typeface="Times New Roman" pitchFamily="18" charset="0"/>
                <a:cs typeface="Times New Roman" pitchFamily="18" charset="0"/>
              </a:rPr>
              <a:t>پذیرفتاری</a:t>
            </a:r>
            <a:r>
              <a:rPr lang="fa-IR" sz="2400" dirty="0">
                <a:latin typeface="Times New Roman" pitchFamily="18" charset="0"/>
                <a:cs typeface="Times New Roman" pitchFamily="18" charset="0"/>
              </a:rPr>
              <a:t> مرتبه اول در حضور میدان الکتریکی </a:t>
            </a:r>
            <a:r>
              <a:rPr lang="en-US" sz="2400" dirty="0">
                <a:latin typeface="Times New Roman" pitchFamily="18" charset="0"/>
                <a:cs typeface="Times New Roman" pitchFamily="18" charset="0"/>
              </a:rPr>
              <a:t>DC</a:t>
            </a:r>
            <a:r>
              <a:rPr lang="fa-IR" sz="2400" dirty="0">
                <a:latin typeface="Times New Roman" pitchFamily="18" charset="0"/>
                <a:cs typeface="Times New Roman" pitchFamily="18" charset="0"/>
              </a:rPr>
              <a:t> تغییر یافته و اصلاح شده است</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طوریکه میزان تغییرات آن متناسب با مربع دامنه میدان الکتریکی می باشد. </a:t>
            </a:r>
            <a:endParaRPr lang="en-US" sz="2400" dirty="0">
              <a:latin typeface="Times New Roman" pitchFamily="18" charset="0"/>
              <a:cs typeface="Times New Roman" pitchFamily="18" charset="0"/>
            </a:endParaRPr>
          </a:p>
        </p:txBody>
      </p:sp>
      <p:grpSp>
        <p:nvGrpSpPr>
          <p:cNvPr id="14" name="Group 13">
            <a:extLst>
              <a:ext uri="{FF2B5EF4-FFF2-40B4-BE49-F238E27FC236}">
                <a16:creationId xmlns:a16="http://schemas.microsoft.com/office/drawing/2014/main" id="{8E56A573-8CBF-4CA0-84BA-0A0CBFDD7C8F}"/>
              </a:ext>
            </a:extLst>
          </p:cNvPr>
          <p:cNvGrpSpPr/>
          <p:nvPr/>
        </p:nvGrpSpPr>
        <p:grpSpPr>
          <a:xfrm>
            <a:off x="685800" y="5897033"/>
            <a:ext cx="11277600" cy="579967"/>
            <a:chOff x="685800" y="5680075"/>
            <a:chExt cx="11277600" cy="579967"/>
          </a:xfrm>
        </p:grpSpPr>
        <p:sp>
          <p:nvSpPr>
            <p:cNvPr id="9" name="TextBox 8">
              <a:extLst>
                <a:ext uri="{FF2B5EF4-FFF2-40B4-BE49-F238E27FC236}">
                  <a16:creationId xmlns:a16="http://schemas.microsoft.com/office/drawing/2014/main" id="{04A114A3-A043-4B9E-A633-A0F936291E92}"/>
                </a:ext>
              </a:extLst>
            </p:cNvPr>
            <p:cNvSpPr txBox="1"/>
            <p:nvPr/>
          </p:nvSpPr>
          <p:spPr>
            <a:xfrm>
              <a:off x="685800" y="5680075"/>
              <a:ext cx="112776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در این روابط             میدان الکتریکی دی سی،          ولتاژ دی سی و </a:t>
              </a:r>
              <a:r>
                <a:rPr lang="en-US" sz="2400" i="1" dirty="0">
                  <a:latin typeface="Times New Roman" pitchFamily="18" charset="0"/>
                  <a:cs typeface="Times New Roman" pitchFamily="18" charset="0"/>
                </a:rPr>
                <a:t>d</a:t>
              </a:r>
              <a:r>
                <a:rPr lang="fa-IR" sz="2400" dirty="0">
                  <a:latin typeface="Times New Roman" pitchFamily="18" charset="0"/>
                  <a:cs typeface="Times New Roman" pitchFamily="18" charset="0"/>
                </a:rPr>
                <a:t>  ضخامت محیط کر می باشد. </a:t>
              </a:r>
              <a:endParaRPr lang="en-US" sz="2400" dirty="0">
                <a:latin typeface="Times New Roman" pitchFamily="18" charset="0"/>
                <a:cs typeface="Times New Roman" pitchFamily="18" charset="0"/>
              </a:endParaRPr>
            </a:p>
          </p:txBody>
        </p:sp>
        <p:graphicFrame>
          <p:nvGraphicFramePr>
            <p:cNvPr id="10" name="Object 9">
              <a:extLst>
                <a:ext uri="{FF2B5EF4-FFF2-40B4-BE49-F238E27FC236}">
                  <a16:creationId xmlns:a16="http://schemas.microsoft.com/office/drawing/2014/main" id="{A614641C-681F-4244-96C7-CD187EEB964F}"/>
                </a:ext>
              </a:extLst>
            </p:cNvPr>
            <p:cNvGraphicFramePr>
              <a:graphicFrameLocks noChangeAspect="1"/>
            </p:cNvGraphicFramePr>
            <p:nvPr>
              <p:extLst>
                <p:ext uri="{D42A27DB-BD31-4B8C-83A1-F6EECF244321}">
                  <p14:modId xmlns:p14="http://schemas.microsoft.com/office/powerpoint/2010/main" val="3177631275"/>
                </p:ext>
              </p:extLst>
            </p:nvPr>
          </p:nvGraphicFramePr>
          <p:xfrm>
            <a:off x="9795933" y="5783282"/>
            <a:ext cx="571500" cy="431800"/>
          </p:xfrm>
          <a:graphic>
            <a:graphicData uri="http://schemas.openxmlformats.org/presentationml/2006/ole">
              <mc:AlternateContent xmlns:mc="http://schemas.openxmlformats.org/markup-compatibility/2006">
                <mc:Choice xmlns:v="urn:schemas-microsoft-com:vml" Requires="v">
                  <p:oleObj name="Equation" r:id="rId4" imgW="571320" imgH="431640" progId="Equation.DSMT4">
                    <p:embed/>
                  </p:oleObj>
                </mc:Choice>
                <mc:Fallback>
                  <p:oleObj name="Equation" r:id="rId4" imgW="571320" imgH="431640" progId="Equation.DSMT4">
                    <p:embed/>
                    <p:pic>
                      <p:nvPicPr>
                        <p:cNvPr id="0" name=""/>
                        <p:cNvPicPr/>
                        <p:nvPr/>
                      </p:nvPicPr>
                      <p:blipFill>
                        <a:blip r:embed="rId5"/>
                        <a:stretch>
                          <a:fillRect/>
                        </a:stretch>
                      </p:blipFill>
                      <p:spPr>
                        <a:xfrm>
                          <a:off x="9795933" y="5783282"/>
                          <a:ext cx="571500" cy="431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6417CDC-2C41-4089-8950-2A09B8C0AFDC}"/>
                </a:ext>
              </a:extLst>
            </p:cNvPr>
            <p:cNvGraphicFramePr>
              <a:graphicFrameLocks noChangeAspect="1"/>
            </p:cNvGraphicFramePr>
            <p:nvPr>
              <p:extLst>
                <p:ext uri="{D42A27DB-BD31-4B8C-83A1-F6EECF244321}">
                  <p14:modId xmlns:p14="http://schemas.microsoft.com/office/powerpoint/2010/main" val="701075504"/>
                </p:ext>
              </p:extLst>
            </p:nvPr>
          </p:nvGraphicFramePr>
          <p:xfrm>
            <a:off x="6553200" y="5797393"/>
            <a:ext cx="520700" cy="431800"/>
          </p:xfrm>
          <a:graphic>
            <a:graphicData uri="http://schemas.openxmlformats.org/presentationml/2006/ole">
              <mc:AlternateContent xmlns:mc="http://schemas.openxmlformats.org/markup-compatibility/2006">
                <mc:Choice xmlns:v="urn:schemas-microsoft-com:vml" Requires="v">
                  <p:oleObj name="Equation" r:id="rId6" imgW="520560" imgH="431640" progId="Equation.DSMT4">
                    <p:embed/>
                  </p:oleObj>
                </mc:Choice>
                <mc:Fallback>
                  <p:oleObj name="Equation" r:id="rId6" imgW="520560" imgH="431640" progId="Equation.DSMT4">
                    <p:embed/>
                    <p:pic>
                      <p:nvPicPr>
                        <p:cNvPr id="0" name=""/>
                        <p:cNvPicPr/>
                        <p:nvPr/>
                      </p:nvPicPr>
                      <p:blipFill>
                        <a:blip r:embed="rId7"/>
                        <a:stretch>
                          <a:fillRect/>
                        </a:stretch>
                      </p:blipFill>
                      <p:spPr>
                        <a:xfrm>
                          <a:off x="6553200" y="5797393"/>
                          <a:ext cx="520700" cy="431800"/>
                        </a:xfrm>
                        <a:prstGeom prst="rect">
                          <a:avLst/>
                        </a:prstGeom>
                      </p:spPr>
                    </p:pic>
                  </p:oleObj>
                </mc:Fallback>
              </mc:AlternateContent>
            </a:graphicData>
          </a:graphic>
        </p:graphicFrame>
      </p:grpSp>
      <p:grpSp>
        <p:nvGrpSpPr>
          <p:cNvPr id="20" name="Group 19">
            <a:extLst>
              <a:ext uri="{FF2B5EF4-FFF2-40B4-BE49-F238E27FC236}">
                <a16:creationId xmlns:a16="http://schemas.microsoft.com/office/drawing/2014/main" id="{3A673577-EBF1-4AC6-A3A2-FC12568806A6}"/>
              </a:ext>
            </a:extLst>
          </p:cNvPr>
          <p:cNvGrpSpPr/>
          <p:nvPr/>
        </p:nvGrpSpPr>
        <p:grpSpPr>
          <a:xfrm>
            <a:off x="3427984" y="4711700"/>
            <a:ext cx="8154416" cy="990600"/>
            <a:chOff x="3427984" y="4711700"/>
            <a:chExt cx="8154416" cy="990600"/>
          </a:xfrm>
        </p:grpSpPr>
        <p:grpSp>
          <p:nvGrpSpPr>
            <p:cNvPr id="17" name="Group 16">
              <a:extLst>
                <a:ext uri="{FF2B5EF4-FFF2-40B4-BE49-F238E27FC236}">
                  <a16:creationId xmlns:a16="http://schemas.microsoft.com/office/drawing/2014/main" id="{5C24A155-7037-47F1-96FA-A60ED3FC6D66}"/>
                </a:ext>
              </a:extLst>
            </p:cNvPr>
            <p:cNvGrpSpPr/>
            <p:nvPr/>
          </p:nvGrpSpPr>
          <p:grpSpPr>
            <a:xfrm>
              <a:off x="6019800" y="4876800"/>
              <a:ext cx="5562600" cy="579967"/>
              <a:chOff x="6248400" y="4953000"/>
              <a:chExt cx="5562600" cy="579967"/>
            </a:xfrm>
          </p:grpSpPr>
          <p:sp>
            <p:nvSpPr>
              <p:cNvPr id="15" name="TextBox 14">
                <a:extLst>
                  <a:ext uri="{FF2B5EF4-FFF2-40B4-BE49-F238E27FC236}">
                    <a16:creationId xmlns:a16="http://schemas.microsoft.com/office/drawing/2014/main" id="{AD56E352-48F5-4CFC-BC45-E1E8B625E79E}"/>
                  </a:ext>
                </a:extLst>
              </p:cNvPr>
              <p:cNvSpPr txBox="1"/>
              <p:nvPr/>
            </p:nvSpPr>
            <p:spPr>
              <a:xfrm>
                <a:off x="6248400" y="4953000"/>
                <a:ext cx="55626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تغییر ضریب شکست محیط تحت ولتاژ </a:t>
                </a:r>
                <a:endParaRPr lang="en-US" sz="2400" dirty="0">
                  <a:latin typeface="Times New Roman" pitchFamily="18" charset="0"/>
                  <a:cs typeface="Times New Roman" pitchFamily="18" charset="0"/>
                </a:endParaRPr>
              </a:p>
            </p:txBody>
          </p:sp>
          <p:graphicFrame>
            <p:nvGraphicFramePr>
              <p:cNvPr id="16" name="Object 15">
                <a:extLst>
                  <a:ext uri="{FF2B5EF4-FFF2-40B4-BE49-F238E27FC236}">
                    <a16:creationId xmlns:a16="http://schemas.microsoft.com/office/drawing/2014/main" id="{6E717F77-43BC-4868-A46B-69761AE74B0F}"/>
                  </a:ext>
                </a:extLst>
              </p:cNvPr>
              <p:cNvGraphicFramePr>
                <a:graphicFrameLocks noChangeAspect="1"/>
              </p:cNvGraphicFramePr>
              <p:nvPr>
                <p:extLst>
                  <p:ext uri="{D42A27DB-BD31-4B8C-83A1-F6EECF244321}">
                    <p14:modId xmlns:p14="http://schemas.microsoft.com/office/powerpoint/2010/main" val="3942004491"/>
                  </p:ext>
                </p:extLst>
              </p:nvPr>
            </p:nvGraphicFramePr>
            <p:xfrm>
              <a:off x="7315200" y="5067300"/>
              <a:ext cx="520700" cy="431800"/>
            </p:xfrm>
            <a:graphic>
              <a:graphicData uri="http://schemas.openxmlformats.org/presentationml/2006/ole">
                <mc:AlternateContent xmlns:mc="http://schemas.openxmlformats.org/markup-compatibility/2006">
                  <mc:Choice xmlns:v="urn:schemas-microsoft-com:vml" Requires="v">
                    <p:oleObj name="Equation" r:id="rId8" imgW="520560" imgH="431640" progId="Equation.DSMT4">
                      <p:embed/>
                    </p:oleObj>
                  </mc:Choice>
                  <mc:Fallback>
                    <p:oleObj name="Equation" r:id="rId8" imgW="520560" imgH="431640" progId="Equation.DSMT4">
                      <p:embed/>
                      <p:pic>
                        <p:nvPicPr>
                          <p:cNvPr id="0" name=""/>
                          <p:cNvPicPr/>
                          <p:nvPr/>
                        </p:nvPicPr>
                        <p:blipFill>
                          <a:blip r:embed="rId7"/>
                          <a:stretch>
                            <a:fillRect/>
                          </a:stretch>
                        </p:blipFill>
                        <p:spPr>
                          <a:xfrm>
                            <a:off x="7315200" y="5067300"/>
                            <a:ext cx="520700" cy="431800"/>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id="{54B1E9AB-B1B4-4F2F-B34E-B0ABDBFAD75E}"/>
                </a:ext>
              </a:extLst>
            </p:cNvPr>
            <p:cNvGraphicFramePr>
              <a:graphicFrameLocks noChangeAspect="1"/>
            </p:cNvGraphicFramePr>
            <p:nvPr>
              <p:extLst>
                <p:ext uri="{D42A27DB-BD31-4B8C-83A1-F6EECF244321}">
                  <p14:modId xmlns:p14="http://schemas.microsoft.com/office/powerpoint/2010/main" val="1968331035"/>
                </p:ext>
              </p:extLst>
            </p:nvPr>
          </p:nvGraphicFramePr>
          <p:xfrm>
            <a:off x="3427984" y="4711700"/>
            <a:ext cx="2921000" cy="990600"/>
          </p:xfrm>
          <a:graphic>
            <a:graphicData uri="http://schemas.openxmlformats.org/presentationml/2006/ole">
              <mc:AlternateContent xmlns:mc="http://schemas.openxmlformats.org/markup-compatibility/2006">
                <mc:Choice xmlns:v="urn:schemas-microsoft-com:vml" Requires="v">
                  <p:oleObj name="Equation" r:id="rId9" imgW="2920680" imgH="990360" progId="Equation.DSMT4">
                    <p:embed/>
                  </p:oleObj>
                </mc:Choice>
                <mc:Fallback>
                  <p:oleObj name="Equation" r:id="rId9" imgW="2920680" imgH="990360" progId="Equation.DSMT4">
                    <p:embed/>
                    <p:pic>
                      <p:nvPicPr>
                        <p:cNvPr id="0" name=""/>
                        <p:cNvPicPr/>
                        <p:nvPr/>
                      </p:nvPicPr>
                      <p:blipFill>
                        <a:blip r:embed="rId10"/>
                        <a:stretch>
                          <a:fillRect/>
                        </a:stretch>
                      </p:blipFill>
                      <p:spPr>
                        <a:xfrm>
                          <a:off x="3427984" y="4711700"/>
                          <a:ext cx="2921000" cy="990600"/>
                        </a:xfrm>
                        <a:prstGeom prst="rect">
                          <a:avLst/>
                        </a:prstGeom>
                      </p:spPr>
                    </p:pic>
                  </p:oleObj>
                </mc:Fallback>
              </mc:AlternateContent>
            </a:graphicData>
          </a:graphic>
        </p:graphicFrame>
      </p:grpSp>
    </p:spTree>
    <p:extLst>
      <p:ext uri="{BB962C8B-B14F-4D97-AF65-F5344CB8AC3E}">
        <p14:creationId xmlns:p14="http://schemas.microsoft.com/office/powerpoint/2010/main" val="1771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8EF742-8168-4C79-8A38-4F69FED7D2E6}"/>
              </a:ext>
            </a:extLst>
          </p:cNvPr>
          <p:cNvSpPr txBox="1"/>
          <p:nvPr/>
        </p:nvSpPr>
        <p:spPr>
          <a:xfrm>
            <a:off x="4572000" y="76200"/>
            <a:ext cx="3270956" cy="661207"/>
          </a:xfrm>
          <a:prstGeom prst="rect">
            <a:avLst/>
          </a:prstGeom>
          <a:noFill/>
        </p:spPr>
        <p:txBody>
          <a:bodyPr wrap="square" rtlCol="0">
            <a:spAutoFit/>
          </a:bodyPr>
          <a:lstStyle/>
          <a:p>
            <a:pPr algn="r" rtl="1">
              <a:lnSpc>
                <a:spcPct val="150000"/>
              </a:lnSpc>
            </a:pPr>
            <a:r>
              <a:rPr lang="fa-IR" sz="2800" b="1" dirty="0">
                <a:solidFill>
                  <a:srgbClr val="FF0000"/>
                </a:solidFill>
                <a:latin typeface="Times New Roman" pitchFamily="18" charset="0"/>
                <a:cs typeface="Times New Roman" pitchFamily="18" charset="0"/>
              </a:rPr>
              <a:t>پدیده های ناشی از اثر کر</a:t>
            </a:r>
            <a:endParaRPr lang="en-US" sz="2800" b="1" dirty="0">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A43381A0-30C9-45FF-BF2A-BB1F025FDF2A}"/>
              </a:ext>
            </a:extLst>
          </p:cNvPr>
          <p:cNvSpPr txBox="1"/>
          <p:nvPr/>
        </p:nvSpPr>
        <p:spPr>
          <a:xfrm>
            <a:off x="1025878" y="762000"/>
            <a:ext cx="10439400" cy="1687963"/>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در مورد  </a:t>
            </a:r>
            <a:r>
              <a:rPr lang="en-US" sz="2400" dirty="0">
                <a:solidFill>
                  <a:srgbClr val="FF0000"/>
                </a:solidFill>
                <a:latin typeface="Times New Roman" pitchFamily="18" charset="0"/>
                <a:cs typeface="Times New Roman" pitchFamily="18" charset="0"/>
              </a:rPr>
              <a:t>AC Kerr effect</a:t>
            </a:r>
            <a:r>
              <a:rPr lang="fa-IR" sz="2400" dirty="0">
                <a:solidFill>
                  <a:srgbClr val="FF0000"/>
                </a:solidFill>
                <a:latin typeface="Times New Roman" pitchFamily="18" charset="0"/>
                <a:cs typeface="Times New Roman" pitchFamily="18" charset="0"/>
              </a:rPr>
              <a:t> </a:t>
            </a:r>
            <a:r>
              <a:rPr lang="fa-IR" sz="2400" dirty="0">
                <a:latin typeface="Times New Roman" pitchFamily="18" charset="0"/>
                <a:cs typeface="Times New Roman" pitchFamily="18" charset="0"/>
              </a:rPr>
              <a:t>ضریب شکستی که تابش الکترومغناطیس در عبور از یک ماده شفاف تجربه می کند تابعی خطی از شدت خود تابش است. </a:t>
            </a:r>
          </a:p>
          <a:p>
            <a:pPr algn="r" rtl="1">
              <a:lnSpc>
                <a:spcPct val="150000"/>
              </a:lnSpc>
            </a:pPr>
            <a:endParaRPr lang="fa-IR" sz="2400" dirty="0">
              <a:latin typeface="Times New Roman" pitchFamily="18" charset="0"/>
              <a:cs typeface="Times New Roman" pitchFamily="18" charset="0"/>
            </a:endParaRPr>
          </a:p>
        </p:txBody>
      </p:sp>
      <p:graphicFrame>
        <p:nvGraphicFramePr>
          <p:cNvPr id="6" name="Object 5">
            <a:extLst>
              <a:ext uri="{FF2B5EF4-FFF2-40B4-BE49-F238E27FC236}">
                <a16:creationId xmlns:a16="http://schemas.microsoft.com/office/drawing/2014/main" id="{A0961B88-AFA7-487E-A03F-256A83557F1B}"/>
              </a:ext>
            </a:extLst>
          </p:cNvPr>
          <p:cNvGraphicFramePr>
            <a:graphicFrameLocks noChangeAspect="1"/>
          </p:cNvGraphicFramePr>
          <p:nvPr>
            <p:extLst>
              <p:ext uri="{D42A27DB-BD31-4B8C-83A1-F6EECF244321}">
                <p14:modId xmlns:p14="http://schemas.microsoft.com/office/powerpoint/2010/main" val="318374302"/>
              </p:ext>
            </p:extLst>
          </p:nvPr>
        </p:nvGraphicFramePr>
        <p:xfrm>
          <a:off x="4093634" y="1603159"/>
          <a:ext cx="2171700" cy="571500"/>
        </p:xfrm>
        <a:graphic>
          <a:graphicData uri="http://schemas.openxmlformats.org/presentationml/2006/ole">
            <mc:AlternateContent xmlns:mc="http://schemas.openxmlformats.org/markup-compatibility/2006">
              <mc:Choice xmlns:v="urn:schemas-microsoft-com:vml" Requires="v">
                <p:oleObj name="Equation" r:id="rId3" imgW="2171954" imgH="571779" progId="Equation.DSMT4">
                  <p:embed/>
                </p:oleObj>
              </mc:Choice>
              <mc:Fallback>
                <p:oleObj name="Equation" r:id="rId3" imgW="2171954" imgH="571779" progId="Equation.DSMT4">
                  <p:embed/>
                  <p:pic>
                    <p:nvPicPr>
                      <p:cNvPr id="0" name=""/>
                      <p:cNvPicPr/>
                      <p:nvPr/>
                    </p:nvPicPr>
                    <p:blipFill>
                      <a:blip r:embed="rId4"/>
                      <a:stretch>
                        <a:fillRect/>
                      </a:stretch>
                    </p:blipFill>
                    <p:spPr>
                      <a:xfrm>
                        <a:off x="4093634" y="1603159"/>
                        <a:ext cx="2171700" cy="5715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08BCAE8-A155-4787-B22B-F2693B353F9A}"/>
              </a:ext>
            </a:extLst>
          </p:cNvPr>
          <p:cNvSpPr txBox="1"/>
          <p:nvPr/>
        </p:nvSpPr>
        <p:spPr>
          <a:xfrm>
            <a:off x="762000" y="3657600"/>
            <a:ext cx="10896600" cy="2795958"/>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هرگاه یک باریکه لیزری گاوسی در یک محیط شفاف در حال انتشار باشد شدت تابش در نقاط مختلف متفاوت و در نتیجه ضریب شکست در نقاط مختلف متفاوت خواهد شد که منجر به پدیده </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self lensing </a:t>
            </a:r>
            <a:r>
              <a:rPr lang="fa-IR" sz="2400" dirty="0">
                <a:latin typeface="Times New Roman" pitchFamily="18" charset="0"/>
                <a:cs typeface="Times New Roman" pitchFamily="18" charset="0"/>
              </a:rPr>
              <a:t>می شود که ممکن است </a:t>
            </a:r>
            <a:r>
              <a:rPr lang="en-US" sz="2400" dirty="0">
                <a:solidFill>
                  <a:srgbClr val="FF0000"/>
                </a:solidFill>
                <a:latin typeface="Times New Roman" pitchFamily="18" charset="0"/>
                <a:cs typeface="Times New Roman" pitchFamily="18" charset="0"/>
              </a:rPr>
              <a:t>self focusing</a:t>
            </a:r>
            <a:r>
              <a:rPr lang="fa-IR" sz="2400" dirty="0">
                <a:solidFill>
                  <a:srgbClr val="FF0000"/>
                </a:solidFill>
                <a:latin typeface="Times New Roman" pitchFamily="18" charset="0"/>
                <a:cs typeface="Times New Roman" pitchFamily="18" charset="0"/>
              </a:rPr>
              <a:t> </a:t>
            </a:r>
            <a:r>
              <a:rPr lang="fa-IR" sz="2400" dirty="0">
                <a:latin typeface="Times New Roman" pitchFamily="18" charset="0"/>
                <a:cs typeface="Times New Roman" pitchFamily="18" charset="0"/>
              </a:rPr>
              <a:t>باشد یا </a:t>
            </a:r>
            <a:r>
              <a:rPr lang="en-US" sz="2400" dirty="0">
                <a:solidFill>
                  <a:srgbClr val="FF0000"/>
                </a:solidFill>
                <a:latin typeface="Times New Roman" pitchFamily="18" charset="0"/>
                <a:cs typeface="Times New Roman" pitchFamily="18" charset="0"/>
              </a:rPr>
              <a:t>self defocusing</a:t>
            </a:r>
            <a:endParaRPr lang="fa-IR" sz="2400" dirty="0">
              <a:solidFill>
                <a:srgbClr val="FF0000"/>
              </a:solidFill>
              <a:latin typeface="Times New Roman" pitchFamily="18" charset="0"/>
              <a:cs typeface="Times New Roman" pitchFamily="18" charset="0"/>
            </a:endParaRPr>
          </a:p>
          <a:p>
            <a:pPr algn="r" rtl="1">
              <a:lnSpc>
                <a:spcPct val="150000"/>
              </a:lnSpc>
            </a:pPr>
            <a:r>
              <a:rPr lang="fa-IR" sz="2400" dirty="0">
                <a:latin typeface="Times New Roman" pitchFamily="18" charset="0"/>
                <a:cs typeface="Times New Roman" pitchFamily="18" charset="0"/>
              </a:rPr>
              <a:t>هرگاه تابش لیزر پالسی باشد شدت تابش و در نتیجه ضریب شکست در لحظات مختلف متفاوت خواهد بود که منجر به پدیده  </a:t>
            </a:r>
            <a:r>
              <a:rPr lang="en-US" sz="2400" dirty="0">
                <a:solidFill>
                  <a:srgbClr val="FF0000"/>
                </a:solidFill>
                <a:latin typeface="Times New Roman" pitchFamily="18" charset="0"/>
                <a:cs typeface="Times New Roman" pitchFamily="18" charset="0"/>
              </a:rPr>
              <a:t>self phase modulation</a:t>
            </a:r>
            <a:r>
              <a:rPr lang="fa-IR" sz="2400" dirty="0">
                <a:solidFill>
                  <a:srgbClr val="FF0000"/>
                </a:solidFill>
                <a:latin typeface="Times New Roman" pitchFamily="18" charset="0"/>
                <a:cs typeface="Times New Roman" pitchFamily="18" charset="0"/>
              </a:rPr>
              <a:t> </a:t>
            </a:r>
            <a:r>
              <a:rPr lang="fa-IR" sz="2400" dirty="0">
                <a:latin typeface="Times New Roman" pitchFamily="18" charset="0"/>
                <a:cs typeface="Times New Roman" pitchFamily="18" charset="0"/>
              </a:rPr>
              <a:t>می شود. </a:t>
            </a:r>
            <a:endParaRPr lang="en-US" sz="2400" dirty="0">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96AF2F7F-9808-415B-A798-F589B4D12829}"/>
              </a:ext>
            </a:extLst>
          </p:cNvPr>
          <p:cNvGrpSpPr/>
          <p:nvPr/>
        </p:nvGrpSpPr>
        <p:grpSpPr>
          <a:xfrm>
            <a:off x="685800" y="2362200"/>
            <a:ext cx="10820400" cy="1133965"/>
            <a:chOff x="633589" y="2574680"/>
            <a:chExt cx="10820400" cy="1133965"/>
          </a:xfrm>
        </p:grpSpPr>
        <p:sp>
          <p:nvSpPr>
            <p:cNvPr id="11" name="TextBox 10">
              <a:extLst>
                <a:ext uri="{FF2B5EF4-FFF2-40B4-BE49-F238E27FC236}">
                  <a16:creationId xmlns:a16="http://schemas.microsoft.com/office/drawing/2014/main" id="{42608996-8042-4C26-9AC2-526B585182ED}"/>
                </a:ext>
              </a:extLst>
            </p:cNvPr>
            <p:cNvSpPr txBox="1"/>
            <p:nvPr/>
          </p:nvSpPr>
          <p:spPr>
            <a:xfrm>
              <a:off x="633589" y="2574680"/>
              <a:ext cx="10820400" cy="1133965"/>
            </a:xfrm>
            <a:prstGeom prst="rect">
              <a:avLst/>
            </a:prstGeom>
            <a:noFill/>
          </p:spPr>
          <p:txBody>
            <a:bodyPr wrap="square">
              <a:spAutoFit/>
            </a:bodyPr>
            <a:lstStyle/>
            <a:p>
              <a:pPr algn="r" rtl="1">
                <a:lnSpc>
                  <a:spcPct val="150000"/>
                </a:lnSpc>
              </a:pPr>
              <a:r>
                <a:rPr lang="fa-IR" sz="2400" dirty="0">
                  <a:latin typeface="Times New Roman" pitchFamily="18" charset="0"/>
                  <a:cs typeface="Times New Roman" pitchFamily="18" charset="0"/>
                </a:rPr>
                <a:t>بستگی به خواص ماده، ضریب شکست غیر خطی        می تواند مثبت یا منفی باشد یعنی با افزایش شدت، ضریب شکست ممکن است افزایش یابد یا کاهش یابد. </a:t>
              </a:r>
              <a:endParaRPr lang="en-US" sz="2400" dirty="0">
                <a:latin typeface="Times New Roman" pitchFamily="18" charset="0"/>
                <a:cs typeface="Times New Roman" pitchFamily="18" charset="0"/>
              </a:endParaRPr>
            </a:p>
          </p:txBody>
        </p:sp>
        <p:graphicFrame>
          <p:nvGraphicFramePr>
            <p:cNvPr id="12" name="Object 11">
              <a:extLst>
                <a:ext uri="{FF2B5EF4-FFF2-40B4-BE49-F238E27FC236}">
                  <a16:creationId xmlns:a16="http://schemas.microsoft.com/office/drawing/2014/main" id="{73D03BCD-539D-451F-BEF4-26354E0CD69D}"/>
                </a:ext>
              </a:extLst>
            </p:cNvPr>
            <p:cNvGraphicFramePr>
              <a:graphicFrameLocks noChangeAspect="1"/>
            </p:cNvGraphicFramePr>
            <p:nvPr>
              <p:extLst>
                <p:ext uri="{D42A27DB-BD31-4B8C-83A1-F6EECF244321}">
                  <p14:modId xmlns:p14="http://schemas.microsoft.com/office/powerpoint/2010/main" val="1888461189"/>
                </p:ext>
              </p:extLst>
            </p:nvPr>
          </p:nvGraphicFramePr>
          <p:xfrm>
            <a:off x="6043789" y="2639009"/>
            <a:ext cx="381000" cy="571500"/>
          </p:xfrm>
          <a:graphic>
            <a:graphicData uri="http://schemas.openxmlformats.org/presentationml/2006/ole">
              <mc:AlternateContent xmlns:mc="http://schemas.openxmlformats.org/markup-compatibility/2006">
                <mc:Choice xmlns:v="urn:schemas-microsoft-com:vml" Requires="v">
                  <p:oleObj name="Equation" r:id="rId5" imgW="381064" imgH="571779" progId="Equation.DSMT4">
                    <p:embed/>
                  </p:oleObj>
                </mc:Choice>
                <mc:Fallback>
                  <p:oleObj name="Equation" r:id="rId5" imgW="381064" imgH="571779" progId="Equation.DSMT4">
                    <p:embed/>
                    <p:pic>
                      <p:nvPicPr>
                        <p:cNvPr id="0" name=""/>
                        <p:cNvPicPr/>
                        <p:nvPr/>
                      </p:nvPicPr>
                      <p:blipFill>
                        <a:blip r:embed="rId6"/>
                        <a:stretch>
                          <a:fillRect/>
                        </a:stretch>
                      </p:blipFill>
                      <p:spPr>
                        <a:xfrm>
                          <a:off x="6043789" y="2639009"/>
                          <a:ext cx="381000" cy="571500"/>
                        </a:xfrm>
                        <a:prstGeom prst="rect">
                          <a:avLst/>
                        </a:prstGeom>
                      </p:spPr>
                    </p:pic>
                  </p:oleObj>
                </mc:Fallback>
              </mc:AlternateContent>
            </a:graphicData>
          </a:graphic>
        </p:graphicFrame>
      </p:grpSp>
    </p:spTree>
    <p:extLst>
      <p:ext uri="{BB962C8B-B14F-4D97-AF65-F5344CB8AC3E}">
        <p14:creationId xmlns:p14="http://schemas.microsoft.com/office/powerpoint/2010/main" val="4592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nvGraphicFramePr>
        <p:xfrm>
          <a:off x="5956300" y="2336800"/>
          <a:ext cx="914400" cy="336550"/>
        </p:xfrm>
        <a:graphic>
          <a:graphicData uri="http://schemas.openxmlformats.org/presentationml/2006/ole">
            <mc:AlternateContent xmlns:mc="http://schemas.openxmlformats.org/markup-compatibility/2006">
              <mc:Choice xmlns:v="urn:schemas-microsoft-com:vml" Requires="v">
                <p:oleObj name="Equation" r:id="rId2" imgW="457677" imgH="793306" progId="Equation.DSMT4">
                  <p:embed/>
                </p:oleObj>
              </mc:Choice>
              <mc:Fallback>
                <p:oleObj name="Equation" r:id="rId2" imgW="457677" imgH="793306" progId="Equation.DSMT4">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23368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a:extLst>
              <a:ext uri="{FF2B5EF4-FFF2-40B4-BE49-F238E27FC236}">
                <a16:creationId xmlns:a16="http://schemas.microsoft.com/office/drawing/2014/main" id="{009D0EF8-71D4-4D71-A575-C1EF6C5B2337}"/>
              </a:ext>
            </a:extLst>
          </p:cNvPr>
          <p:cNvGraphicFramePr>
            <a:graphicFrameLocks noChangeAspect="1"/>
          </p:cNvGraphicFramePr>
          <p:nvPr>
            <p:extLst>
              <p:ext uri="{D42A27DB-BD31-4B8C-83A1-F6EECF244321}">
                <p14:modId xmlns:p14="http://schemas.microsoft.com/office/powerpoint/2010/main" val="3892256576"/>
              </p:ext>
            </p:extLst>
          </p:nvPr>
        </p:nvGraphicFramePr>
        <p:xfrm>
          <a:off x="950912" y="3602567"/>
          <a:ext cx="3263900" cy="2819400"/>
        </p:xfrm>
        <a:graphic>
          <a:graphicData uri="http://schemas.openxmlformats.org/presentationml/2006/ole">
            <mc:AlternateContent xmlns:mc="http://schemas.openxmlformats.org/markup-compatibility/2006">
              <mc:Choice xmlns:v="urn:schemas-microsoft-com:vml" Requires="v">
                <p:oleObj name="Equation" r:id="rId4" imgW="3263760" imgH="2819160" progId="Equation.DSMT4">
                  <p:embed/>
                </p:oleObj>
              </mc:Choice>
              <mc:Fallback>
                <p:oleObj name="Equation" r:id="rId4" imgW="3263760" imgH="2819160" progId="Equation.DSMT4">
                  <p:embed/>
                  <p:pic>
                    <p:nvPicPr>
                      <p:cNvPr id="0" name=""/>
                      <p:cNvPicPr/>
                      <p:nvPr/>
                    </p:nvPicPr>
                    <p:blipFill>
                      <a:blip r:embed="rId5"/>
                      <a:stretch>
                        <a:fillRect/>
                      </a:stretch>
                    </p:blipFill>
                    <p:spPr>
                      <a:xfrm>
                        <a:off x="950912" y="3602567"/>
                        <a:ext cx="3263900" cy="28194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1781EDE-5AA7-4B10-AC61-E10B2034F917}"/>
              </a:ext>
            </a:extLst>
          </p:cNvPr>
          <p:cNvSpPr txBox="1"/>
          <p:nvPr/>
        </p:nvSpPr>
        <p:spPr>
          <a:xfrm>
            <a:off x="621682" y="1749642"/>
            <a:ext cx="11157656" cy="1133965"/>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self-phase modulation</a:t>
            </a:r>
            <a:r>
              <a:rPr lang="en-US" sz="2400" dirty="0">
                <a:solidFill>
                  <a:srgbClr val="0070C0"/>
                </a:solidFill>
                <a:latin typeface="Times New Roman" pitchFamily="18" charset="0"/>
                <a:cs typeface="Times New Roman" pitchFamily="18" charset="0"/>
              </a:rPr>
              <a:t> </a:t>
            </a:r>
            <a:r>
              <a:rPr lang="fa-IR" sz="2400" dirty="0">
                <a:solidFill>
                  <a:srgbClr val="0070C0"/>
                </a:solidFill>
                <a:latin typeface="Times New Roman" pitchFamily="18" charset="0"/>
                <a:cs typeface="Times New Roman" pitchFamily="18" charset="0"/>
              </a:rPr>
              <a:t>: </a:t>
            </a:r>
            <a:r>
              <a:rPr lang="fa-IR" sz="2400" dirty="0">
                <a:latin typeface="Times New Roman" pitchFamily="18" charset="0"/>
                <a:cs typeface="Times New Roman" pitchFamily="18" charset="0"/>
              </a:rPr>
              <a:t>هرگاه یک پالس لیزری شدید از یک محیط عبور کند به علت تغییرات لحظه ای شدت و در نتیجه ضریب شکست، فاز نوسان به گونه ای تغییر می کند که باعث تولید بسامدهای جدید می شود.  </a:t>
            </a:r>
            <a:endParaRPr lang="en-US" sz="2400" dirty="0">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78A7F49E-C8E0-4D9F-B654-37AD570EBB0F}"/>
              </a:ext>
            </a:extLst>
          </p:cNvPr>
          <p:cNvGrpSpPr/>
          <p:nvPr/>
        </p:nvGrpSpPr>
        <p:grpSpPr>
          <a:xfrm>
            <a:off x="6096000" y="3886200"/>
            <a:ext cx="5680516" cy="2413000"/>
            <a:chOff x="6282884" y="3092450"/>
            <a:chExt cx="5680516" cy="2413000"/>
          </a:xfrm>
        </p:grpSpPr>
        <p:graphicFrame>
          <p:nvGraphicFramePr>
            <p:cNvPr id="4" name="Object 3">
              <a:extLst>
                <a:ext uri="{FF2B5EF4-FFF2-40B4-BE49-F238E27FC236}">
                  <a16:creationId xmlns:a16="http://schemas.microsoft.com/office/drawing/2014/main" id="{9FEA7073-69DE-49A6-94B6-CE61FF83BE2B}"/>
                </a:ext>
              </a:extLst>
            </p:cNvPr>
            <p:cNvGraphicFramePr>
              <a:graphicFrameLocks noChangeAspect="1"/>
            </p:cNvGraphicFramePr>
            <p:nvPr>
              <p:extLst>
                <p:ext uri="{D42A27DB-BD31-4B8C-83A1-F6EECF244321}">
                  <p14:modId xmlns:p14="http://schemas.microsoft.com/office/powerpoint/2010/main" val="1460402438"/>
                </p:ext>
              </p:extLst>
            </p:nvPr>
          </p:nvGraphicFramePr>
          <p:xfrm>
            <a:off x="6282884" y="3092450"/>
            <a:ext cx="3924300" cy="2413000"/>
          </p:xfrm>
          <a:graphic>
            <a:graphicData uri="http://schemas.openxmlformats.org/presentationml/2006/ole">
              <mc:AlternateContent xmlns:mc="http://schemas.openxmlformats.org/markup-compatibility/2006">
                <mc:Choice xmlns:v="urn:schemas-microsoft-com:vml" Requires="v">
                  <p:oleObj name="Equation" r:id="rId6" imgW="3924000" imgH="2412720" progId="Equation.DSMT4">
                    <p:embed/>
                  </p:oleObj>
                </mc:Choice>
                <mc:Fallback>
                  <p:oleObj name="Equation" r:id="rId6" imgW="3924000" imgH="2412720" progId="Equation.DSMT4">
                    <p:embed/>
                    <p:pic>
                      <p:nvPicPr>
                        <p:cNvPr id="0" name=""/>
                        <p:cNvPicPr/>
                        <p:nvPr/>
                      </p:nvPicPr>
                      <p:blipFill>
                        <a:blip r:embed="rId7"/>
                        <a:stretch>
                          <a:fillRect/>
                        </a:stretch>
                      </p:blipFill>
                      <p:spPr>
                        <a:xfrm>
                          <a:off x="6282884" y="3092450"/>
                          <a:ext cx="3924300" cy="24130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50706B0-8430-4915-BF59-15DDD8C404D6}"/>
                </a:ext>
              </a:extLst>
            </p:cNvPr>
            <p:cNvSpPr txBox="1"/>
            <p:nvPr/>
          </p:nvSpPr>
          <p:spPr>
            <a:xfrm>
              <a:off x="8039100" y="3928534"/>
              <a:ext cx="39243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بسامد یعنی آهنگ تغییرات زمانی فاز</a:t>
              </a:r>
              <a:endParaRPr lang="en-US" sz="2400" dirty="0">
                <a:latin typeface="Times New Roman" pitchFamily="18" charset="0"/>
                <a:cs typeface="Times New Roman" pitchFamily="18" charset="0"/>
              </a:endParaRPr>
            </a:p>
          </p:txBody>
        </p:sp>
      </p:grpSp>
      <p:sp>
        <p:nvSpPr>
          <p:cNvPr id="2" name="TextBox 1">
            <a:extLst>
              <a:ext uri="{FF2B5EF4-FFF2-40B4-BE49-F238E27FC236}">
                <a16:creationId xmlns:a16="http://schemas.microsoft.com/office/drawing/2014/main" id="{EE68170F-0BEA-4FD4-AD8F-7D84B264DC8B}"/>
              </a:ext>
            </a:extLst>
          </p:cNvPr>
          <p:cNvSpPr txBox="1"/>
          <p:nvPr/>
        </p:nvSpPr>
        <p:spPr>
          <a:xfrm>
            <a:off x="1447800" y="457200"/>
            <a:ext cx="9067800" cy="579967"/>
          </a:xfrm>
          <a:prstGeom prst="rect">
            <a:avLst/>
          </a:prstGeom>
          <a:noFill/>
        </p:spPr>
        <p:txBody>
          <a:bodyPr wrap="square" rtlCol="0">
            <a:spAutoFit/>
          </a:bodyPr>
          <a:lstStyle/>
          <a:p>
            <a:pPr algn="ctr" rtl="1">
              <a:lnSpc>
                <a:spcPct val="150000"/>
              </a:lnSpc>
            </a:pPr>
            <a:r>
              <a:rPr lang="fa-IR" sz="2400" b="1" dirty="0">
                <a:solidFill>
                  <a:srgbClr val="7030A0"/>
                </a:solidFill>
                <a:latin typeface="Times New Roman" pitchFamily="18" charset="0"/>
                <a:cs typeface="Times New Roman" pitchFamily="18" charset="0"/>
              </a:rPr>
              <a:t>تغییرات زمانی ضریب شکست</a:t>
            </a:r>
            <a:endParaRPr lang="en-US" sz="24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https://upload.wikimedia.org/wikipedia/commons/thumb/d/d0/Self-phase-modulation-en.svg/445px-Self-phase-modulation-en.svg.png"/>
          <p:cNvPicPr>
            <a:picLocks noChangeAspect="1" noChangeArrowheads="1"/>
          </p:cNvPicPr>
          <p:nvPr/>
        </p:nvPicPr>
        <p:blipFill>
          <a:blip r:embed="rId2" cstate="print"/>
          <a:srcRect/>
          <a:stretch>
            <a:fillRect/>
          </a:stretch>
        </p:blipFill>
        <p:spPr bwMode="auto">
          <a:xfrm>
            <a:off x="6139180" y="990600"/>
            <a:ext cx="5698408" cy="4473230"/>
          </a:xfrm>
          <a:prstGeom prst="rect">
            <a:avLst/>
          </a:prstGeom>
          <a:noFill/>
        </p:spPr>
      </p:pic>
      <p:graphicFrame>
        <p:nvGraphicFramePr>
          <p:cNvPr id="3" name="Object 2">
            <a:extLst>
              <a:ext uri="{FF2B5EF4-FFF2-40B4-BE49-F238E27FC236}">
                <a16:creationId xmlns:a16="http://schemas.microsoft.com/office/drawing/2014/main" id="{5B73EA27-53EB-4105-A6C5-AAB5E65972EF}"/>
              </a:ext>
            </a:extLst>
          </p:cNvPr>
          <p:cNvGraphicFramePr>
            <a:graphicFrameLocks noChangeAspect="1"/>
          </p:cNvGraphicFramePr>
          <p:nvPr>
            <p:extLst>
              <p:ext uri="{D42A27DB-BD31-4B8C-83A1-F6EECF244321}">
                <p14:modId xmlns:p14="http://schemas.microsoft.com/office/powerpoint/2010/main" val="3545787891"/>
              </p:ext>
            </p:extLst>
          </p:nvPr>
        </p:nvGraphicFramePr>
        <p:xfrm>
          <a:off x="457200" y="1524000"/>
          <a:ext cx="5168900" cy="3479800"/>
        </p:xfrm>
        <a:graphic>
          <a:graphicData uri="http://schemas.openxmlformats.org/presentationml/2006/ole">
            <mc:AlternateContent xmlns:mc="http://schemas.openxmlformats.org/markup-compatibility/2006">
              <mc:Choice xmlns:v="urn:schemas-microsoft-com:vml" Requires="v">
                <p:oleObj name="Equation" r:id="rId3" imgW="5168880" imgH="3479760" progId="Equation.DSMT4">
                  <p:embed/>
                </p:oleObj>
              </mc:Choice>
              <mc:Fallback>
                <p:oleObj name="Equation" r:id="rId3" imgW="5168880" imgH="3479760" progId="Equation.DSMT4">
                  <p:embed/>
                  <p:pic>
                    <p:nvPicPr>
                      <p:cNvPr id="0" name=""/>
                      <p:cNvPicPr/>
                      <p:nvPr/>
                    </p:nvPicPr>
                    <p:blipFill>
                      <a:blip r:embed="rId4"/>
                      <a:stretch>
                        <a:fillRect/>
                      </a:stretch>
                    </p:blipFill>
                    <p:spPr>
                      <a:xfrm>
                        <a:off x="457200" y="1524000"/>
                        <a:ext cx="5168900" cy="34798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1000" fill="hold"/>
                                        <p:tgtEl>
                                          <p:spTgt spid="41989"/>
                                        </p:tgtEl>
                                        <p:attrNameLst>
                                          <p:attrName>ppt_x</p:attrName>
                                        </p:attrNameLst>
                                      </p:cBhvr>
                                      <p:tavLst>
                                        <p:tav tm="0">
                                          <p:val>
                                            <p:strVal val="#ppt_x-.2"/>
                                          </p:val>
                                        </p:tav>
                                        <p:tav tm="100000">
                                          <p:val>
                                            <p:strVal val="#ppt_x"/>
                                          </p:val>
                                        </p:tav>
                                      </p:tavLst>
                                    </p:anim>
                                    <p:anim calcmode="lin" valueType="num">
                                      <p:cBhvr>
                                        <p:cTn id="8" dur="1000" fill="hold"/>
                                        <p:tgtEl>
                                          <p:spTgt spid="419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1090290"/>
            <a:ext cx="5775960" cy="4700910"/>
            <a:chOff x="0" y="3124200"/>
            <a:chExt cx="4937760" cy="3698487"/>
          </a:xfrm>
        </p:grpSpPr>
        <p:pic>
          <p:nvPicPr>
            <p:cNvPr id="2" name="Picture 4" descr="Ähnliches Foto"/>
            <p:cNvPicPr>
              <a:picLocks noChangeAspect="1" noChangeArrowheads="1"/>
            </p:cNvPicPr>
            <p:nvPr/>
          </p:nvPicPr>
          <p:blipFill>
            <a:blip r:embed="rId2" cstate="print"/>
            <a:srcRect/>
            <a:stretch>
              <a:fillRect/>
            </a:stretch>
          </p:blipFill>
          <p:spPr bwMode="auto">
            <a:xfrm>
              <a:off x="0" y="3124200"/>
              <a:ext cx="4937760" cy="3698487"/>
            </a:xfrm>
            <a:prstGeom prst="rect">
              <a:avLst/>
            </a:prstGeom>
            <a:noFill/>
          </p:spPr>
        </p:pic>
        <p:sp>
          <p:nvSpPr>
            <p:cNvPr id="4" name="TextBox 3"/>
            <p:cNvSpPr txBox="1"/>
            <p:nvPr/>
          </p:nvSpPr>
          <p:spPr>
            <a:xfrm>
              <a:off x="660120" y="3429000"/>
              <a:ext cx="1473480" cy="369332"/>
            </a:xfrm>
            <a:prstGeom prst="rect">
              <a:avLst/>
            </a:prstGeom>
            <a:noFill/>
          </p:spPr>
          <p:txBody>
            <a:bodyPr wrap="none" rtlCol="0">
              <a:spAutoFit/>
            </a:bodyPr>
            <a:lstStyle/>
            <a:p>
              <a:r>
                <a:rPr lang="en-US" dirty="0">
                  <a:solidFill>
                    <a:srgbClr val="7030A0"/>
                  </a:solidFill>
                  <a:latin typeface="Times New Roman" pitchFamily="18" charset="0"/>
                  <a:cs typeface="Times New Roman" pitchFamily="18" charset="0"/>
                </a:rPr>
                <a:t>Chirped pulse</a:t>
              </a:r>
            </a:p>
          </p:txBody>
        </p:sp>
      </p:grpSp>
      <p:grpSp>
        <p:nvGrpSpPr>
          <p:cNvPr id="8" name="Group 7"/>
          <p:cNvGrpSpPr/>
          <p:nvPr/>
        </p:nvGrpSpPr>
        <p:grpSpPr>
          <a:xfrm>
            <a:off x="6705600" y="1242690"/>
            <a:ext cx="4953000" cy="4531577"/>
            <a:chOff x="5029200" y="3429000"/>
            <a:chExt cx="4023360" cy="3429000"/>
          </a:xfrm>
        </p:grpSpPr>
        <p:pic>
          <p:nvPicPr>
            <p:cNvPr id="41986" name="Picture 2" descr="Ähnliches Foto"/>
            <p:cNvPicPr>
              <a:picLocks noChangeAspect="1" noChangeArrowheads="1"/>
            </p:cNvPicPr>
            <p:nvPr/>
          </p:nvPicPr>
          <p:blipFill>
            <a:blip r:embed="rId3" cstate="print"/>
            <a:srcRect t="11052" r="10000"/>
            <a:stretch>
              <a:fillRect/>
            </a:stretch>
          </p:blipFill>
          <p:spPr bwMode="auto">
            <a:xfrm>
              <a:off x="5029200" y="3429000"/>
              <a:ext cx="4023360" cy="3429000"/>
            </a:xfrm>
            <a:prstGeom prst="rect">
              <a:avLst/>
            </a:prstGeom>
            <a:noFill/>
          </p:spPr>
        </p:pic>
        <p:sp>
          <p:nvSpPr>
            <p:cNvPr id="6" name="TextBox 5"/>
            <p:cNvSpPr txBox="1"/>
            <p:nvPr/>
          </p:nvSpPr>
          <p:spPr>
            <a:xfrm>
              <a:off x="5334000" y="3581400"/>
              <a:ext cx="1704313" cy="369332"/>
            </a:xfrm>
            <a:prstGeom prst="rect">
              <a:avLst/>
            </a:prstGeom>
            <a:noFill/>
          </p:spPr>
          <p:txBody>
            <a:bodyPr wrap="none" rtlCol="0">
              <a:spAutoFit/>
            </a:bodyPr>
            <a:lstStyle/>
            <a:p>
              <a:r>
                <a:rPr lang="en-US" dirty="0" err="1">
                  <a:solidFill>
                    <a:srgbClr val="7030A0"/>
                  </a:solidFill>
                  <a:latin typeface="Times New Roman" pitchFamily="18" charset="0"/>
                  <a:cs typeface="Times New Roman" pitchFamily="18" charset="0"/>
                </a:rPr>
                <a:t>Unchirped</a:t>
              </a:r>
              <a:r>
                <a:rPr lang="en-US" dirty="0">
                  <a:solidFill>
                    <a:srgbClr val="7030A0"/>
                  </a:solidFill>
                  <a:latin typeface="Times New Roman" pitchFamily="18" charset="0"/>
                  <a:cs typeface="Times New Roman" pitchFamily="18" charset="0"/>
                </a:rPr>
                <a:t> pulse</a:t>
              </a:r>
            </a:p>
          </p:txBody>
        </p:sp>
        <p:sp>
          <p:nvSpPr>
            <p:cNvPr id="7" name="TextBox 6"/>
            <p:cNvSpPr txBox="1"/>
            <p:nvPr/>
          </p:nvSpPr>
          <p:spPr>
            <a:xfrm>
              <a:off x="6858000" y="6248400"/>
              <a:ext cx="1066800" cy="338554"/>
            </a:xfrm>
            <a:prstGeom prst="rect">
              <a:avLst/>
            </a:prstGeom>
            <a:noFill/>
          </p:spPr>
          <p:txBody>
            <a:bodyPr wrap="square" rtlCol="0">
              <a:spAutoFit/>
            </a:bodyPr>
            <a:lstStyle/>
            <a:p>
              <a:r>
                <a:rPr lang="en-US" sz="1600" dirty="0">
                  <a:latin typeface="Times New Roman" pitchFamily="18" charset="0"/>
                  <a:cs typeface="Times New Roman" pitchFamily="18" charset="0"/>
                </a:rPr>
                <a:t>Time [</a:t>
              </a:r>
              <a:r>
                <a:rPr lang="en-US" sz="1600" dirty="0" err="1">
                  <a:latin typeface="Times New Roman" pitchFamily="18" charset="0"/>
                  <a:cs typeface="Times New Roman" pitchFamily="18" charset="0"/>
                </a:rPr>
                <a:t>ps</a:t>
              </a:r>
              <a:r>
                <a:rPr lang="en-US" sz="1600" dirty="0">
                  <a:latin typeface="Times New Roman" pitchFamily="18" charset="0"/>
                  <a:cs typeface="Times New Roman" pitchFamily="18" charset="0"/>
                </a:rPr>
                <a:t>]</a:t>
              </a:r>
            </a:p>
          </p:txBody>
        </p:sp>
      </p:grpSp>
    </p:spTree>
    <p:extLst>
      <p:ext uri="{BB962C8B-B14F-4D97-AF65-F5344CB8AC3E}">
        <p14:creationId xmlns:p14="http://schemas.microsoft.com/office/powerpoint/2010/main" val="25707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78D6E-42B3-48B3-A3A2-1F8992FBF6FC}"/>
              </a:ext>
            </a:extLst>
          </p:cNvPr>
          <p:cNvSpPr txBox="1"/>
          <p:nvPr/>
        </p:nvSpPr>
        <p:spPr>
          <a:xfrm>
            <a:off x="533400" y="228600"/>
            <a:ext cx="11353800" cy="1133965"/>
          </a:xfrm>
          <a:prstGeom prst="rect">
            <a:avLst/>
          </a:prstGeom>
          <a:noFill/>
        </p:spPr>
        <p:txBody>
          <a:bodyPr wrap="square" rtlCol="0">
            <a:spAutoFit/>
          </a:bodyPr>
          <a:lstStyle/>
          <a:p>
            <a:pPr algn="r" rtl="1">
              <a:lnSpc>
                <a:spcPct val="150000"/>
              </a:lnSpc>
            </a:pPr>
            <a:r>
              <a:rPr lang="en-US" sz="2400" dirty="0">
                <a:solidFill>
                  <a:srgbClr val="FF0000"/>
                </a:solidFill>
                <a:latin typeface="Times New Roman" pitchFamily="18" charset="0"/>
                <a:cs typeface="Times New Roman" pitchFamily="18" charset="0"/>
              </a:rPr>
              <a:t>:Self phase modulation </a:t>
            </a:r>
            <a:r>
              <a:rPr lang="fa-IR" sz="2400" dirty="0">
                <a:solidFill>
                  <a:srgbClr val="FF0000"/>
                </a:solidFill>
                <a:latin typeface="Times New Roman" pitchFamily="18" charset="0"/>
                <a:cs typeface="Times New Roman" pitchFamily="18" charset="0"/>
              </a:rPr>
              <a:t> </a:t>
            </a:r>
            <a:r>
              <a:rPr lang="fa-IR" sz="2400" dirty="0">
                <a:latin typeface="Times New Roman" pitchFamily="18" charset="0"/>
                <a:cs typeface="Times New Roman" pitchFamily="18" charset="0"/>
              </a:rPr>
              <a:t>پدیده ای است که منشا اصلی پهن شدگی </a:t>
            </a:r>
            <a:r>
              <a:rPr lang="en-US" sz="2400" dirty="0">
                <a:solidFill>
                  <a:srgbClr val="0000FF"/>
                </a:solidFill>
                <a:latin typeface="Times New Roman" pitchFamily="18" charset="0"/>
                <a:cs typeface="Times New Roman" pitchFamily="18" charset="0"/>
              </a:rPr>
              <a:t>spectral broadening</a:t>
            </a:r>
            <a:r>
              <a:rPr lang="fa-IR" sz="2400" dirty="0">
                <a:latin typeface="Times New Roman" pitchFamily="18" charset="0"/>
                <a:cs typeface="Times New Roman" pitchFamily="18" charset="0"/>
              </a:rPr>
              <a:t> طیف در عبور از یک محیط غیر خطی و تولید پیوستار نور </a:t>
            </a:r>
            <a:r>
              <a:rPr lang="en-US" sz="2400" dirty="0">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white light super continuum</a:t>
            </a:r>
            <a:r>
              <a:rPr lang="fa-IR" sz="2400" dirty="0">
                <a:solidFill>
                  <a:srgbClr val="0000FF"/>
                </a:solidFill>
                <a:latin typeface="Times New Roman" pitchFamily="18" charset="0"/>
                <a:cs typeface="Times New Roman" pitchFamily="18" charset="0"/>
              </a:rPr>
              <a:t> </a:t>
            </a:r>
            <a:r>
              <a:rPr lang="fa-IR" sz="2400" dirty="0">
                <a:latin typeface="Times New Roman" pitchFamily="18" charset="0"/>
                <a:cs typeface="Times New Roman" pitchFamily="18" charset="0"/>
              </a:rPr>
              <a:t>سفید می شود. </a:t>
            </a:r>
            <a:endParaRPr lang="en-US" sz="24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9628BE22-F183-49BB-8CCA-87504F00F4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600200"/>
            <a:ext cx="7467600" cy="5081009"/>
          </a:xfrm>
          <a:prstGeom prst="rect">
            <a:avLst/>
          </a:prstGeom>
        </p:spPr>
      </p:pic>
    </p:spTree>
    <p:extLst>
      <p:ext uri="{BB962C8B-B14F-4D97-AF65-F5344CB8AC3E}">
        <p14:creationId xmlns:p14="http://schemas.microsoft.com/office/powerpoint/2010/main" val="160905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145760148"/>
              </p:ext>
            </p:extLst>
          </p:nvPr>
        </p:nvGraphicFramePr>
        <p:xfrm>
          <a:off x="1676400" y="762000"/>
          <a:ext cx="9271000" cy="1003300"/>
        </p:xfrm>
        <a:graphic>
          <a:graphicData uri="http://schemas.openxmlformats.org/presentationml/2006/ole">
            <mc:AlternateContent xmlns:mc="http://schemas.openxmlformats.org/markup-compatibility/2006">
              <mc:Choice xmlns:v="urn:schemas-microsoft-com:vml" Requires="v">
                <p:oleObj name="Equation" r:id="rId2" imgW="9270720" imgH="1002960" progId="Equation.DSMT4">
                  <p:embed/>
                </p:oleObj>
              </mc:Choice>
              <mc:Fallback>
                <p:oleObj name="Equation" r:id="rId2" imgW="9270720" imgH="1002960" progId="Equation.DSMT4">
                  <p:embed/>
                  <p:pic>
                    <p:nvPicPr>
                      <p:cNvPr id="3" name="Object 2"/>
                      <p:cNvPicPr>
                        <a:picLocks noChangeAspect="1" noChangeArrowheads="1"/>
                      </p:cNvPicPr>
                      <p:nvPr/>
                    </p:nvPicPr>
                    <p:blipFill>
                      <a:blip r:embed="rId3"/>
                      <a:srcRect/>
                      <a:stretch>
                        <a:fillRect/>
                      </a:stretch>
                    </p:blipFill>
                    <p:spPr bwMode="auto">
                      <a:xfrm>
                        <a:off x="1676400" y="762000"/>
                        <a:ext cx="92710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id="{56EDB40F-7BBC-4162-B42B-7DFC3D8C43E4}"/>
              </a:ext>
            </a:extLst>
          </p:cNvPr>
          <p:cNvSpPr/>
          <p:nvPr/>
        </p:nvSpPr>
        <p:spPr>
          <a:xfrm>
            <a:off x="609600" y="272344"/>
            <a:ext cx="2201180"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Linear optics</a:t>
            </a:r>
            <a:endParaRPr lang="en-US" sz="2800" dirty="0"/>
          </a:p>
        </p:txBody>
      </p:sp>
      <p:graphicFrame>
        <p:nvGraphicFramePr>
          <p:cNvPr id="5" name="Object 4">
            <a:extLst>
              <a:ext uri="{FF2B5EF4-FFF2-40B4-BE49-F238E27FC236}">
                <a16:creationId xmlns:a16="http://schemas.microsoft.com/office/drawing/2014/main" id="{6518EC4A-33CF-4AE8-9083-797D34383037}"/>
              </a:ext>
            </a:extLst>
          </p:cNvPr>
          <p:cNvGraphicFramePr>
            <a:graphicFrameLocks noChangeAspect="1"/>
          </p:cNvGraphicFramePr>
          <p:nvPr>
            <p:extLst>
              <p:ext uri="{D42A27DB-BD31-4B8C-83A1-F6EECF244321}">
                <p14:modId xmlns:p14="http://schemas.microsoft.com/office/powerpoint/2010/main" val="3976072402"/>
              </p:ext>
            </p:extLst>
          </p:nvPr>
        </p:nvGraphicFramePr>
        <p:xfrm>
          <a:off x="1447800" y="2267655"/>
          <a:ext cx="8509000" cy="1397000"/>
        </p:xfrm>
        <a:graphic>
          <a:graphicData uri="http://schemas.openxmlformats.org/presentationml/2006/ole">
            <mc:AlternateContent xmlns:mc="http://schemas.openxmlformats.org/markup-compatibility/2006">
              <mc:Choice xmlns:v="urn:schemas-microsoft-com:vml" Requires="v">
                <p:oleObj name="Equation" r:id="rId4" imgW="8508960" imgH="1396800" progId="Equation.DSMT4">
                  <p:embed/>
                </p:oleObj>
              </mc:Choice>
              <mc:Fallback>
                <p:oleObj name="Equation" r:id="rId4" imgW="8508960" imgH="1396800" progId="Equation.DSMT4">
                  <p:embed/>
                  <p:pic>
                    <p:nvPicPr>
                      <p:cNvPr id="0" name=""/>
                      <p:cNvPicPr/>
                      <p:nvPr/>
                    </p:nvPicPr>
                    <p:blipFill>
                      <a:blip r:embed="rId5"/>
                      <a:stretch>
                        <a:fillRect/>
                      </a:stretch>
                    </p:blipFill>
                    <p:spPr>
                      <a:xfrm>
                        <a:off x="1447800" y="2267655"/>
                        <a:ext cx="8509000" cy="13970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1D5CF000-13BA-460B-8F9D-FAE26896112B}"/>
              </a:ext>
            </a:extLst>
          </p:cNvPr>
          <p:cNvSpPr txBox="1"/>
          <p:nvPr/>
        </p:nvSpPr>
        <p:spPr>
          <a:xfrm>
            <a:off x="1277938" y="4167011"/>
            <a:ext cx="9999662" cy="2241960"/>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اپتیک خطی محدوده بررسی برهمکنش ماده و تابش با شدت ضعیف مانند تابش چشمه های معمولی از قبیل لامپ روشنایی می باشد</a:t>
            </a:r>
            <a:r>
              <a:rPr lang="en-US" sz="2400" dirty="0">
                <a:latin typeface="Times New Roman" pitchFamily="18" charset="0"/>
                <a:cs typeface="Times New Roman" pitchFamily="18" charset="0"/>
              </a:rPr>
              <a:t>.</a:t>
            </a:r>
          </a:p>
          <a:p>
            <a:pPr algn="just" rtl="1">
              <a:lnSpc>
                <a:spcPct val="150000"/>
              </a:lnSpc>
            </a:pPr>
            <a:r>
              <a:rPr lang="fa-IR" sz="2400" dirty="0">
                <a:latin typeface="Times New Roman" pitchFamily="18" charset="0"/>
                <a:cs typeface="Times New Roman" pitchFamily="18" charset="0"/>
              </a:rPr>
              <a:t>پدیده هایی از قبیل جذب تک فوتونی، شکست نور و پاشندگی و پراکندگی در حیطه اپتیک خطی بررسی می شوند.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3662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EF062-2763-4955-AA05-A251DEAEEBC1}"/>
              </a:ext>
            </a:extLst>
          </p:cNvPr>
          <p:cNvSpPr txBox="1"/>
          <p:nvPr/>
        </p:nvSpPr>
        <p:spPr>
          <a:xfrm>
            <a:off x="3124200" y="157770"/>
            <a:ext cx="6019800" cy="579967"/>
          </a:xfrm>
          <a:prstGeom prst="rect">
            <a:avLst/>
          </a:prstGeom>
          <a:noFill/>
        </p:spPr>
        <p:txBody>
          <a:bodyPr wrap="square" rtlCol="0">
            <a:spAutoFit/>
          </a:bodyPr>
          <a:lstStyle/>
          <a:p>
            <a:pPr algn="ctr" rtl="1">
              <a:lnSpc>
                <a:spcPct val="150000"/>
              </a:lnSpc>
            </a:pPr>
            <a:r>
              <a:rPr lang="fa-IR" sz="2400" b="1" dirty="0">
                <a:solidFill>
                  <a:srgbClr val="7030A0"/>
                </a:solidFill>
                <a:latin typeface="Times New Roman" pitchFamily="18" charset="0"/>
                <a:cs typeface="Times New Roman" pitchFamily="18" charset="0"/>
              </a:rPr>
              <a:t>تغییرات فضایی ضریب شکست</a:t>
            </a:r>
            <a:endParaRPr lang="en-US" sz="2400" b="1" dirty="0">
              <a:solidFill>
                <a:srgbClr val="7030A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F9CD428A-922A-474D-B367-FED3DECADE2E}"/>
              </a:ext>
            </a:extLst>
          </p:cNvPr>
          <p:cNvSpPr txBox="1"/>
          <p:nvPr/>
        </p:nvSpPr>
        <p:spPr>
          <a:xfrm>
            <a:off x="381000" y="914400"/>
            <a:ext cx="11430000" cy="1133965"/>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هرگاه یک باریکه لیزری با توزیع فضایی مانند گاوسی در حال انتشار در یک محیط باشد ضریب شکست محیط تحت تابش متناسب با شدت تابش تغییر می کند. برای باریکه گاوسی تغییر ضریب شکست در مرکز بیشتر است. </a:t>
            </a:r>
            <a:endParaRPr lang="en-US"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47DBE19E-2B14-4CEC-9B51-9D4C45B42F2A}"/>
              </a:ext>
            </a:extLst>
          </p:cNvPr>
          <p:cNvSpPr txBox="1"/>
          <p:nvPr/>
        </p:nvSpPr>
        <p:spPr>
          <a:xfrm>
            <a:off x="647700" y="2286000"/>
            <a:ext cx="10972800" cy="1687963"/>
          </a:xfrm>
          <a:prstGeom prst="rect">
            <a:avLst/>
          </a:prstGeom>
          <a:noFill/>
        </p:spPr>
        <p:txBody>
          <a:bodyPr wrap="square" rtlCol="0">
            <a:spAutoFit/>
          </a:bodyPr>
          <a:lstStyle/>
          <a:p>
            <a:pPr algn="r" rtl="1">
              <a:lnSpc>
                <a:spcPct val="150000"/>
              </a:lnSpc>
            </a:pPr>
            <a:r>
              <a:rPr lang="en-US" sz="2400" b="1" dirty="0">
                <a:solidFill>
                  <a:srgbClr val="FF0000"/>
                </a:solidFill>
                <a:latin typeface="Times New Roman" pitchFamily="18" charset="0"/>
                <a:cs typeface="Times New Roman" pitchFamily="18" charset="0"/>
              </a:rPr>
              <a:t>Self Focusing</a:t>
            </a:r>
            <a:r>
              <a:rPr lang="fa-IR" sz="2400" b="1" dirty="0">
                <a:solidFill>
                  <a:srgbClr val="FF0000"/>
                </a:solidFill>
                <a:latin typeface="Times New Roman" pitchFamily="18" charset="0"/>
                <a:cs typeface="Times New Roman" pitchFamily="18" charset="0"/>
              </a:rPr>
              <a:t>:  </a:t>
            </a:r>
            <a:r>
              <a:rPr lang="fa-IR" sz="2400" dirty="0">
                <a:latin typeface="Times New Roman" pitchFamily="18" charset="0"/>
                <a:cs typeface="Times New Roman" pitchFamily="18" charset="0"/>
              </a:rPr>
              <a:t> چنانچه ضریب شکست غیر خطی مثبت باشد ضریب شکست در مرکز باریکه بیشتر از کناره ها خواهد بود یعنی محیط انتشار به یک عدسی مثبت تبدیل شده و باعث همگرایی باریکه می شود. در واقع باریکه لیزر خود باعث کانونی شدن خود شده است. </a:t>
            </a:r>
            <a:endParaRPr lang="en-US" sz="2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C323B414-B740-4DF6-B69B-A144EAADEB5C}"/>
              </a:ext>
            </a:extLst>
          </p:cNvPr>
          <p:cNvSpPr txBox="1"/>
          <p:nvPr/>
        </p:nvSpPr>
        <p:spPr>
          <a:xfrm>
            <a:off x="838200" y="4636637"/>
            <a:ext cx="10972800" cy="1687963"/>
          </a:xfrm>
          <a:prstGeom prst="rect">
            <a:avLst/>
          </a:prstGeom>
          <a:noFill/>
        </p:spPr>
        <p:txBody>
          <a:bodyPr wrap="square" rtlCol="0">
            <a:spAutoFit/>
          </a:bodyPr>
          <a:lstStyle/>
          <a:p>
            <a:pPr algn="r" rtl="1">
              <a:lnSpc>
                <a:spcPct val="150000"/>
              </a:lnSpc>
            </a:pPr>
            <a:r>
              <a:rPr lang="en-US" sz="2400" b="1" dirty="0">
                <a:solidFill>
                  <a:srgbClr val="FF0000"/>
                </a:solidFill>
                <a:latin typeface="Times New Roman" pitchFamily="18" charset="0"/>
                <a:cs typeface="Times New Roman" pitchFamily="18" charset="0"/>
              </a:rPr>
              <a:t>Self defocusing</a:t>
            </a:r>
            <a:r>
              <a:rPr lang="fa-IR" sz="2400" b="1" dirty="0">
                <a:solidFill>
                  <a:srgbClr val="FF0000"/>
                </a:solidFill>
                <a:latin typeface="Times New Roman" pitchFamily="18" charset="0"/>
                <a:cs typeface="Times New Roman" pitchFamily="18" charset="0"/>
              </a:rPr>
              <a:t>:  </a:t>
            </a:r>
            <a:r>
              <a:rPr lang="fa-IR" sz="2400" dirty="0">
                <a:latin typeface="Times New Roman" pitchFamily="18" charset="0"/>
                <a:cs typeface="Times New Roman" pitchFamily="18" charset="0"/>
              </a:rPr>
              <a:t> چنانچه ضریب شکست غیر خطی منفی باشد ضریب شکست در مرکز باریکه کمتر از کناره ها خواهد بود یعنی محیط انتشار به یک عدسی منفی تبدیل شده و باعث واگرایی باریکه می شود. در واقع باریکه لیزر خود باعث واکانونی شدن خود شده است. </a:t>
            </a:r>
            <a:endParaRPr lang="en-US" sz="2400" dirty="0">
              <a:latin typeface="Times New Roman" pitchFamily="18" charset="0"/>
              <a:cs typeface="Times New Roman" pitchFamily="18" charset="0"/>
            </a:endParaRPr>
          </a:p>
        </p:txBody>
      </p:sp>
      <p:graphicFrame>
        <p:nvGraphicFramePr>
          <p:cNvPr id="6" name="Object 5">
            <a:extLst>
              <a:ext uri="{FF2B5EF4-FFF2-40B4-BE49-F238E27FC236}">
                <a16:creationId xmlns:a16="http://schemas.microsoft.com/office/drawing/2014/main" id="{0F55828A-D424-4192-900E-2143BD26E052}"/>
              </a:ext>
            </a:extLst>
          </p:cNvPr>
          <p:cNvGraphicFramePr>
            <a:graphicFrameLocks noChangeAspect="1"/>
          </p:cNvGraphicFramePr>
          <p:nvPr>
            <p:extLst>
              <p:ext uri="{D42A27DB-BD31-4B8C-83A1-F6EECF244321}">
                <p14:modId xmlns:p14="http://schemas.microsoft.com/office/powerpoint/2010/main" val="1859900501"/>
              </p:ext>
            </p:extLst>
          </p:nvPr>
        </p:nvGraphicFramePr>
        <p:xfrm>
          <a:off x="1666875" y="3652798"/>
          <a:ext cx="2914650" cy="533400"/>
        </p:xfrm>
        <a:graphic>
          <a:graphicData uri="http://schemas.openxmlformats.org/presentationml/2006/ole">
            <mc:AlternateContent xmlns:mc="http://schemas.openxmlformats.org/markup-compatibility/2006">
              <mc:Choice xmlns:v="urn:schemas-microsoft-com:vml" Requires="v">
                <p:oleObj name="Equation" r:id="rId2" imgW="2913930" imgH="533564" progId="Equation.DSMT4">
                  <p:embed/>
                </p:oleObj>
              </mc:Choice>
              <mc:Fallback>
                <p:oleObj name="Equation" r:id="rId2" imgW="2913930" imgH="533564" progId="Equation.DSMT4">
                  <p:embed/>
                  <p:pic>
                    <p:nvPicPr>
                      <p:cNvPr id="0" name=""/>
                      <p:cNvPicPr/>
                      <p:nvPr/>
                    </p:nvPicPr>
                    <p:blipFill>
                      <a:blip r:embed="rId3"/>
                      <a:stretch>
                        <a:fillRect/>
                      </a:stretch>
                    </p:blipFill>
                    <p:spPr>
                      <a:xfrm>
                        <a:off x="1666875" y="3652798"/>
                        <a:ext cx="2914650" cy="533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41F7B60-2577-4541-8CA5-36C410273157}"/>
              </a:ext>
            </a:extLst>
          </p:cNvPr>
          <p:cNvGraphicFramePr>
            <a:graphicFrameLocks noChangeAspect="1"/>
          </p:cNvGraphicFramePr>
          <p:nvPr>
            <p:extLst>
              <p:ext uri="{D42A27DB-BD31-4B8C-83A1-F6EECF244321}">
                <p14:modId xmlns:p14="http://schemas.microsoft.com/office/powerpoint/2010/main" val="1434272085"/>
              </p:ext>
            </p:extLst>
          </p:nvPr>
        </p:nvGraphicFramePr>
        <p:xfrm>
          <a:off x="1701800" y="5943600"/>
          <a:ext cx="3098800" cy="533400"/>
        </p:xfrm>
        <a:graphic>
          <a:graphicData uri="http://schemas.openxmlformats.org/presentationml/2006/ole">
            <mc:AlternateContent xmlns:mc="http://schemas.openxmlformats.org/markup-compatibility/2006">
              <mc:Choice xmlns:v="urn:schemas-microsoft-com:vml" Requires="v">
                <p:oleObj name="Equation" r:id="rId4" imgW="3098520" imgH="533160" progId="Equation.DSMT4">
                  <p:embed/>
                </p:oleObj>
              </mc:Choice>
              <mc:Fallback>
                <p:oleObj name="Equation" r:id="rId4" imgW="3098520" imgH="533160" progId="Equation.DSMT4">
                  <p:embed/>
                  <p:pic>
                    <p:nvPicPr>
                      <p:cNvPr id="0" name=""/>
                      <p:cNvPicPr/>
                      <p:nvPr/>
                    </p:nvPicPr>
                    <p:blipFill>
                      <a:blip r:embed="rId5"/>
                      <a:stretch>
                        <a:fillRect/>
                      </a:stretch>
                    </p:blipFill>
                    <p:spPr>
                      <a:xfrm>
                        <a:off x="1701800" y="5943600"/>
                        <a:ext cx="3098800" cy="533400"/>
                      </a:xfrm>
                      <a:prstGeom prst="rect">
                        <a:avLst/>
                      </a:prstGeom>
                    </p:spPr>
                  </p:pic>
                </p:oleObj>
              </mc:Fallback>
            </mc:AlternateContent>
          </a:graphicData>
        </a:graphic>
      </p:graphicFrame>
    </p:spTree>
    <p:extLst>
      <p:ext uri="{BB962C8B-B14F-4D97-AF65-F5344CB8AC3E}">
        <p14:creationId xmlns:p14="http://schemas.microsoft.com/office/powerpoint/2010/main" val="178469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0565B2-8456-4914-9885-6F26AB278F19}"/>
              </a:ext>
            </a:extLst>
          </p:cNvPr>
          <p:cNvGrpSpPr/>
          <p:nvPr/>
        </p:nvGrpSpPr>
        <p:grpSpPr>
          <a:xfrm>
            <a:off x="332204" y="618855"/>
            <a:ext cx="11554996" cy="5477145"/>
            <a:chOff x="179804" y="-752745"/>
            <a:chExt cx="11554996" cy="5477145"/>
          </a:xfrm>
        </p:grpSpPr>
        <p:grpSp>
          <p:nvGrpSpPr>
            <p:cNvPr id="49" name="Group 48"/>
            <p:cNvGrpSpPr/>
            <p:nvPr/>
          </p:nvGrpSpPr>
          <p:grpSpPr>
            <a:xfrm>
              <a:off x="2361891" y="-752745"/>
              <a:ext cx="9372909" cy="5477145"/>
              <a:chOff x="899160" y="-609598"/>
              <a:chExt cx="8092440" cy="4281842"/>
            </a:xfrm>
          </p:grpSpPr>
          <p:grpSp>
            <p:nvGrpSpPr>
              <p:cNvPr id="47" name="Group 46"/>
              <p:cNvGrpSpPr/>
              <p:nvPr/>
            </p:nvGrpSpPr>
            <p:grpSpPr>
              <a:xfrm>
                <a:off x="899160" y="176150"/>
                <a:ext cx="8092440" cy="3496094"/>
                <a:chOff x="441960" y="99950"/>
                <a:chExt cx="8092440" cy="3496094"/>
              </a:xfrm>
            </p:grpSpPr>
            <p:grpSp>
              <p:nvGrpSpPr>
                <p:cNvPr id="38" name="Group 37"/>
                <p:cNvGrpSpPr/>
                <p:nvPr/>
              </p:nvGrpSpPr>
              <p:grpSpPr>
                <a:xfrm>
                  <a:off x="441960" y="99950"/>
                  <a:ext cx="8092440" cy="3496094"/>
                  <a:chOff x="441960" y="99950"/>
                  <a:chExt cx="8092440" cy="3496094"/>
                </a:xfrm>
              </p:grpSpPr>
              <p:grpSp>
                <p:nvGrpSpPr>
                  <p:cNvPr id="35" name="Group 34"/>
                  <p:cNvGrpSpPr/>
                  <p:nvPr/>
                </p:nvGrpSpPr>
                <p:grpSpPr>
                  <a:xfrm>
                    <a:off x="441960" y="452155"/>
                    <a:ext cx="2377440" cy="3143889"/>
                    <a:chOff x="609600" y="452155"/>
                    <a:chExt cx="2377440" cy="3143889"/>
                  </a:xfrm>
                </p:grpSpPr>
                <p:grpSp>
                  <p:nvGrpSpPr>
                    <p:cNvPr id="22" name="Group 21"/>
                    <p:cNvGrpSpPr/>
                    <p:nvPr/>
                  </p:nvGrpSpPr>
                  <p:grpSpPr>
                    <a:xfrm>
                      <a:off x="609600" y="452155"/>
                      <a:ext cx="1828800" cy="3143889"/>
                      <a:chOff x="1371599" y="452155"/>
                      <a:chExt cx="1828800" cy="3143889"/>
                    </a:xfrm>
                  </p:grpSpPr>
                  <p:pic>
                    <p:nvPicPr>
                      <p:cNvPr id="40962" name="Picture 2" descr="C:\Users\Ali\Pictures\pl.jpg"/>
                      <p:cNvPicPr>
                        <a:picLocks noChangeArrowheads="1"/>
                      </p:cNvPicPr>
                      <p:nvPr/>
                    </p:nvPicPr>
                    <p:blipFill>
                      <a:blip r:embed="rId2" cstate="print"/>
                      <a:srcRect/>
                      <a:stretch>
                        <a:fillRect/>
                      </a:stretch>
                    </p:blipFill>
                    <p:spPr bwMode="auto">
                      <a:xfrm>
                        <a:off x="1371599" y="457200"/>
                        <a:ext cx="1828800" cy="2743200"/>
                      </a:xfrm>
                      <a:prstGeom prst="rect">
                        <a:avLst/>
                      </a:prstGeom>
                      <a:noFill/>
                    </p:spPr>
                  </p:pic>
                  <p:sp>
                    <p:nvSpPr>
                      <p:cNvPr id="6" name="TextBox 5"/>
                      <p:cNvSpPr txBox="1"/>
                      <p:nvPr/>
                    </p:nvSpPr>
                    <p:spPr>
                      <a:xfrm>
                        <a:off x="1600200" y="1566131"/>
                        <a:ext cx="1343638" cy="584775"/>
                      </a:xfrm>
                      <a:prstGeom prst="rect">
                        <a:avLst/>
                      </a:prstGeom>
                      <a:noFill/>
                    </p:spPr>
                    <p:txBody>
                      <a:bodyPr wrap="none" rtlCol="0">
                        <a:spAutoFit/>
                      </a:bodyPr>
                      <a:lstStyle/>
                      <a:p>
                        <a:r>
                          <a:rPr lang="en-US" sz="2400" dirty="0">
                            <a:solidFill>
                              <a:srgbClr val="0070C0"/>
                            </a:solidFill>
                            <a:latin typeface="Times New Roman" pitchFamily="18" charset="0"/>
                            <a:cs typeface="Times New Roman" pitchFamily="18" charset="0"/>
                          </a:rPr>
                          <a:t>Higher </a:t>
                        </a:r>
                        <a:r>
                          <a:rPr lang="en-US" sz="3200" b="1" i="1" dirty="0">
                            <a:solidFill>
                              <a:srgbClr val="0070C0"/>
                            </a:solidFill>
                            <a:latin typeface="Times New Roman" pitchFamily="18" charset="0"/>
                            <a:cs typeface="Times New Roman" pitchFamily="18" charset="0"/>
                          </a:rPr>
                          <a:t>n</a:t>
                        </a:r>
                      </a:p>
                    </p:txBody>
                  </p:sp>
                  <p:sp>
                    <p:nvSpPr>
                      <p:cNvPr id="11" name="TextBox 10"/>
                      <p:cNvSpPr txBox="1"/>
                      <p:nvPr/>
                    </p:nvSpPr>
                    <p:spPr>
                      <a:xfrm>
                        <a:off x="1524000" y="2641937"/>
                        <a:ext cx="1369286" cy="954107"/>
                      </a:xfrm>
                      <a:prstGeom prst="rect">
                        <a:avLst/>
                      </a:prstGeom>
                      <a:noFill/>
                    </p:spPr>
                    <p:txBody>
                      <a:bodyPr wrap="none" rtlCol="0">
                        <a:spAutoFit/>
                      </a:bodyPr>
                      <a:lstStyle/>
                      <a:p>
                        <a:r>
                          <a:rPr lang="en-US" sz="2400" dirty="0">
                            <a:solidFill>
                              <a:srgbClr val="0070C0"/>
                            </a:solidFill>
                            <a:latin typeface="Times New Roman" pitchFamily="18" charset="0"/>
                            <a:cs typeface="Times New Roman" pitchFamily="18" charset="0"/>
                          </a:rPr>
                          <a:t>Lower  </a:t>
                        </a:r>
                        <a:r>
                          <a:rPr lang="en-US" sz="3200" b="1" i="1" dirty="0">
                            <a:solidFill>
                              <a:srgbClr val="0070C0"/>
                            </a:solidFill>
                            <a:latin typeface="Times New Roman" pitchFamily="18" charset="0"/>
                            <a:cs typeface="Times New Roman" pitchFamily="18" charset="0"/>
                          </a:rPr>
                          <a:t>n</a:t>
                        </a:r>
                      </a:p>
                      <a:p>
                        <a:endParaRPr lang="en-US" sz="2400" dirty="0">
                          <a:solidFill>
                            <a:srgbClr val="0070C0"/>
                          </a:solidFill>
                          <a:latin typeface="Times New Roman" pitchFamily="18" charset="0"/>
                          <a:cs typeface="Times New Roman" pitchFamily="18" charset="0"/>
                        </a:endParaRPr>
                      </a:p>
                    </p:txBody>
                  </p:sp>
                  <p:sp>
                    <p:nvSpPr>
                      <p:cNvPr id="12" name="TextBox 11"/>
                      <p:cNvSpPr txBox="1"/>
                      <p:nvPr/>
                    </p:nvSpPr>
                    <p:spPr>
                      <a:xfrm>
                        <a:off x="1600200" y="452155"/>
                        <a:ext cx="1182222" cy="457157"/>
                      </a:xfrm>
                      <a:prstGeom prst="rect">
                        <a:avLst/>
                      </a:prstGeom>
                      <a:noFill/>
                    </p:spPr>
                    <p:txBody>
                      <a:bodyPr wrap="none" rtlCol="0">
                        <a:spAutoFit/>
                      </a:bodyPr>
                      <a:lstStyle/>
                      <a:p>
                        <a:r>
                          <a:rPr lang="en-US" sz="2400" dirty="0">
                            <a:solidFill>
                              <a:srgbClr val="0070C0"/>
                            </a:solidFill>
                            <a:latin typeface="Times New Roman" pitchFamily="18" charset="0"/>
                            <a:cs typeface="Times New Roman" pitchFamily="18" charset="0"/>
                          </a:rPr>
                          <a:t>Lower  </a:t>
                        </a:r>
                        <a:r>
                          <a:rPr lang="en-US" sz="3200" b="1" i="1" dirty="0">
                            <a:solidFill>
                              <a:srgbClr val="0070C0"/>
                            </a:solidFill>
                            <a:latin typeface="Times New Roman" pitchFamily="18" charset="0"/>
                            <a:cs typeface="Times New Roman" pitchFamily="18" charset="0"/>
                          </a:rPr>
                          <a:t>n</a:t>
                        </a:r>
                      </a:p>
                    </p:txBody>
                  </p:sp>
                </p:grpSp>
                <p:cxnSp>
                  <p:nvCxnSpPr>
                    <p:cNvPr id="29" name="Straight Arrow Connector 28"/>
                    <p:cNvCxnSpPr>
                      <a:stCxn id="40962" idx="3"/>
                    </p:cNvCxnSpPr>
                    <p:nvPr/>
                  </p:nvCxnSpPr>
                  <p:spPr>
                    <a:xfrm>
                      <a:off x="2438400" y="1828800"/>
                      <a:ext cx="5486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354275" y="99950"/>
                    <a:ext cx="3180125" cy="3459480"/>
                    <a:chOff x="4776850" y="152400"/>
                    <a:chExt cx="3180125" cy="3459480"/>
                  </a:xfrm>
                </p:grpSpPr>
                <p:grpSp>
                  <p:nvGrpSpPr>
                    <p:cNvPr id="24" name="Group 23"/>
                    <p:cNvGrpSpPr/>
                    <p:nvPr/>
                  </p:nvGrpSpPr>
                  <p:grpSpPr>
                    <a:xfrm>
                      <a:off x="5151759" y="152400"/>
                      <a:ext cx="2805216" cy="3459480"/>
                      <a:chOff x="5151759" y="152400"/>
                      <a:chExt cx="2805216" cy="3459480"/>
                    </a:xfrm>
                  </p:grpSpPr>
                  <p:pic>
                    <p:nvPicPr>
                      <p:cNvPr id="40964" name="Picture 4" descr="C:\Users\Ali\Pictures\pl 2.jpg"/>
                      <p:cNvPicPr>
                        <a:picLocks noChangeAspect="1" noChangeArrowheads="1"/>
                      </p:cNvPicPr>
                      <p:nvPr/>
                    </p:nvPicPr>
                    <p:blipFill>
                      <a:blip r:embed="rId3" cstate="print"/>
                      <a:srcRect/>
                      <a:stretch>
                        <a:fillRect/>
                      </a:stretch>
                    </p:blipFill>
                    <p:spPr bwMode="auto">
                      <a:xfrm>
                        <a:off x="5151759" y="228600"/>
                        <a:ext cx="1782441" cy="3383280"/>
                      </a:xfrm>
                      <a:prstGeom prst="rect">
                        <a:avLst/>
                      </a:prstGeom>
                      <a:noFill/>
                    </p:spPr>
                  </p:pic>
                  <p:sp>
                    <p:nvSpPr>
                      <p:cNvPr id="13" name="TextBox 12"/>
                      <p:cNvSpPr txBox="1"/>
                      <p:nvPr/>
                    </p:nvSpPr>
                    <p:spPr>
                      <a:xfrm>
                        <a:off x="5350742" y="152400"/>
                        <a:ext cx="1386918" cy="523220"/>
                      </a:xfrm>
                      <a:prstGeom prst="rect">
                        <a:avLst/>
                      </a:prstGeom>
                      <a:noFill/>
                    </p:spPr>
                    <p:txBody>
                      <a:bodyPr wrap="none" rtlCol="0">
                        <a:spAutoFit/>
                      </a:bodyPr>
                      <a:lstStyle/>
                      <a:p>
                        <a:r>
                          <a:rPr lang="en-US" sz="2400" dirty="0">
                            <a:latin typeface="Times New Roman" pitchFamily="18" charset="0"/>
                            <a:cs typeface="Times New Roman" pitchFamily="18" charset="0"/>
                          </a:rPr>
                          <a:t>Shorter </a:t>
                        </a:r>
                        <a:r>
                          <a:rPr lang="en-US" sz="2800" b="1" i="1" dirty="0">
                            <a:latin typeface="Times New Roman" pitchFamily="18" charset="0"/>
                            <a:cs typeface="Times New Roman" pitchFamily="18" charset="0"/>
                          </a:rPr>
                          <a:t>L</a:t>
                        </a:r>
                      </a:p>
                    </p:txBody>
                  </p:sp>
                  <p:cxnSp>
                    <p:nvCxnSpPr>
                      <p:cNvPr id="15" name="Straight Arrow Connector 14"/>
                      <p:cNvCxnSpPr/>
                      <p:nvPr/>
                    </p:nvCxnSpPr>
                    <p:spPr>
                      <a:xfrm>
                        <a:off x="5715000" y="762000"/>
                        <a:ext cx="5334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98375" y="1905000"/>
                        <a:ext cx="13716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90282" y="1610380"/>
                        <a:ext cx="1266693" cy="523220"/>
                      </a:xfrm>
                      <a:prstGeom prst="rect">
                        <a:avLst/>
                      </a:prstGeom>
                      <a:noFill/>
                    </p:spPr>
                    <p:txBody>
                      <a:bodyPr wrap="none" rtlCol="0">
                        <a:spAutoFit/>
                      </a:bodyPr>
                      <a:lstStyle/>
                      <a:p>
                        <a:r>
                          <a:rPr lang="en-US" sz="2400" dirty="0">
                            <a:latin typeface="Times New Roman" pitchFamily="18" charset="0"/>
                            <a:cs typeface="Times New Roman" pitchFamily="18" charset="0"/>
                          </a:rPr>
                          <a:t>longer </a:t>
                        </a:r>
                        <a:r>
                          <a:rPr lang="en-US" sz="2800" b="1" i="1" dirty="0">
                            <a:latin typeface="Times New Roman" pitchFamily="18" charset="0"/>
                            <a:cs typeface="Times New Roman" pitchFamily="18" charset="0"/>
                          </a:rPr>
                          <a:t>L</a:t>
                        </a:r>
                      </a:p>
                    </p:txBody>
                  </p:sp>
                </p:grpSp>
                <p:cxnSp>
                  <p:nvCxnSpPr>
                    <p:cNvPr id="31" name="Straight Arrow Connector 30"/>
                    <p:cNvCxnSpPr/>
                    <p:nvPr/>
                  </p:nvCxnSpPr>
                  <p:spPr>
                    <a:xfrm flipH="1">
                      <a:off x="4776850" y="1905000"/>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2819400" y="1524000"/>
                    <a:ext cx="2590774" cy="830997"/>
                  </a:xfrm>
                  <a:prstGeom prst="rect">
                    <a:avLst/>
                  </a:prstGeom>
                  <a:noFill/>
                </p:spPr>
                <p:txBody>
                  <a:bodyPr wrap="none" rtlCol="0">
                    <a:spAutoFit/>
                  </a:bodyPr>
                  <a:lstStyle/>
                  <a:p>
                    <a:r>
                      <a:rPr lang="en-US" sz="2400" dirty="0">
                        <a:solidFill>
                          <a:srgbClr val="7030A0"/>
                        </a:solidFill>
                        <a:latin typeface="Times New Roman" pitchFamily="18" charset="0"/>
                        <a:cs typeface="Times New Roman" pitchFamily="18" charset="0"/>
                      </a:rPr>
                      <a:t>Longer optical path</a:t>
                    </a:r>
                  </a:p>
                  <a:p>
                    <a:r>
                      <a:rPr lang="en-US" sz="2400" dirty="0">
                        <a:solidFill>
                          <a:srgbClr val="7030A0"/>
                        </a:solidFill>
                        <a:latin typeface="Times New Roman" pitchFamily="18" charset="0"/>
                        <a:cs typeface="Times New Roman" pitchFamily="18" charset="0"/>
                      </a:rPr>
                      <a:t>        ∆ = </a:t>
                    </a:r>
                    <a:r>
                      <a:rPr lang="en-US" sz="2400" i="1" dirty="0">
                        <a:solidFill>
                          <a:srgbClr val="7030A0"/>
                        </a:solidFill>
                        <a:latin typeface="Times New Roman" pitchFamily="18" charset="0"/>
                        <a:cs typeface="Times New Roman" pitchFamily="18" charset="0"/>
                      </a:rPr>
                      <a:t>n L</a:t>
                    </a:r>
                  </a:p>
                </p:txBody>
              </p:sp>
            </p:grpSp>
            <p:cxnSp>
              <p:nvCxnSpPr>
                <p:cNvPr id="41" name="Straight Arrow Connector 40"/>
                <p:cNvCxnSpPr/>
                <p:nvPr/>
              </p:nvCxnSpPr>
              <p:spPr>
                <a:xfrm>
                  <a:off x="2270760" y="685800"/>
                  <a:ext cx="5486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10200" y="685800"/>
                  <a:ext cx="8229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95600" y="457200"/>
                  <a:ext cx="2557110" cy="461665"/>
                </a:xfrm>
                <a:prstGeom prst="rect">
                  <a:avLst/>
                </a:prstGeom>
                <a:noFill/>
              </p:spPr>
              <p:txBody>
                <a:bodyPr wrap="none" rtlCol="0">
                  <a:spAutoFit/>
                </a:bodyPr>
                <a:lstStyle/>
                <a:p>
                  <a:r>
                    <a:rPr lang="en-US" sz="2400" dirty="0">
                      <a:solidFill>
                        <a:srgbClr val="7030A0"/>
                      </a:solidFill>
                      <a:latin typeface="Times New Roman" pitchFamily="18" charset="0"/>
                      <a:cs typeface="Times New Roman" pitchFamily="18" charset="0"/>
                    </a:rPr>
                    <a:t>shorter optical path</a:t>
                  </a:r>
                </a:p>
              </p:txBody>
            </p:sp>
          </p:grpSp>
          <p:sp>
            <p:nvSpPr>
              <p:cNvPr id="48" name="TextBox 47"/>
              <p:cNvSpPr txBox="1"/>
              <p:nvPr/>
            </p:nvSpPr>
            <p:spPr>
              <a:xfrm>
                <a:off x="3276600" y="-609598"/>
                <a:ext cx="1865923" cy="409035"/>
              </a:xfrm>
              <a:prstGeom prst="rect">
                <a:avLst/>
              </a:prstGeom>
              <a:noFill/>
            </p:spPr>
            <p:txBody>
              <a:bodyPr wrap="none" rtlCol="0">
                <a:spAutoFit/>
              </a:bodyPr>
              <a:lstStyle/>
              <a:p>
                <a:r>
                  <a:rPr lang="en-US" sz="2800" b="1" dirty="0">
                    <a:solidFill>
                      <a:srgbClr val="0000FF"/>
                    </a:solidFill>
                    <a:latin typeface="Times New Roman" pitchFamily="18" charset="0"/>
                    <a:cs typeface="Times New Roman" pitchFamily="18" charset="0"/>
                  </a:rPr>
                  <a:t>Self-focusing</a:t>
                </a:r>
              </a:p>
            </p:txBody>
          </p:sp>
        </p:grpSp>
        <p:pic>
          <p:nvPicPr>
            <p:cNvPr id="52" name="Picture 51" descr="Beschreibung: E:\Dissertation\Ali\figures\chapter 1\1.14. gradiant   lens.jpg"/>
            <p:cNvPicPr/>
            <p:nvPr/>
          </p:nvPicPr>
          <p:blipFill>
            <a:blip r:embed="rId4" cstate="print"/>
            <a:srcRect t="12929" r="81667" b="17770"/>
            <a:stretch>
              <a:fillRect/>
            </a:stretch>
          </p:blipFill>
          <p:spPr bwMode="auto">
            <a:xfrm>
              <a:off x="179804" y="615994"/>
              <a:ext cx="2118172" cy="3756410"/>
            </a:xfrm>
            <a:prstGeom prst="rect">
              <a:avLst/>
            </a:prstGeom>
            <a:noFill/>
            <a:ln w="9525">
              <a:noFill/>
              <a:miter lim="800000"/>
              <a:headEnd/>
              <a:tailEnd/>
            </a:ln>
          </p:spPr>
        </p:pic>
      </p:grpSp>
      <p:graphicFrame>
        <p:nvGraphicFramePr>
          <p:cNvPr id="2" name="Object 1">
            <a:extLst>
              <a:ext uri="{FF2B5EF4-FFF2-40B4-BE49-F238E27FC236}">
                <a16:creationId xmlns:a16="http://schemas.microsoft.com/office/drawing/2014/main" id="{E1493896-2536-43B7-8F32-B0842BC138DC}"/>
              </a:ext>
            </a:extLst>
          </p:cNvPr>
          <p:cNvGraphicFramePr>
            <a:graphicFrameLocks noChangeAspect="1"/>
          </p:cNvGraphicFramePr>
          <p:nvPr>
            <p:extLst>
              <p:ext uri="{D42A27DB-BD31-4B8C-83A1-F6EECF244321}">
                <p14:modId xmlns:p14="http://schemas.microsoft.com/office/powerpoint/2010/main" val="2332851060"/>
              </p:ext>
            </p:extLst>
          </p:nvPr>
        </p:nvGraphicFramePr>
        <p:xfrm>
          <a:off x="4614736" y="5842042"/>
          <a:ext cx="1689100" cy="838200"/>
        </p:xfrm>
        <a:graphic>
          <a:graphicData uri="http://schemas.openxmlformats.org/presentationml/2006/ole">
            <mc:AlternateContent xmlns:mc="http://schemas.openxmlformats.org/markup-compatibility/2006">
              <mc:Choice xmlns:v="urn:schemas-microsoft-com:vml" Requires="v">
                <p:oleObj name="Equation" r:id="rId5" imgW="1688760" imgH="838080" progId="Equation.DSMT4">
                  <p:embed/>
                </p:oleObj>
              </mc:Choice>
              <mc:Fallback>
                <p:oleObj name="Equation" r:id="rId5" imgW="1688760" imgH="838080" progId="Equation.DSMT4">
                  <p:embed/>
                  <p:pic>
                    <p:nvPicPr>
                      <p:cNvPr id="0" name=""/>
                      <p:cNvPicPr/>
                      <p:nvPr/>
                    </p:nvPicPr>
                    <p:blipFill>
                      <a:blip r:embed="rId6"/>
                      <a:stretch>
                        <a:fillRect/>
                      </a:stretch>
                    </p:blipFill>
                    <p:spPr>
                      <a:xfrm>
                        <a:off x="4614736" y="5842042"/>
                        <a:ext cx="1689100" cy="838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EACF7140-DCE7-4FAC-A83B-1B0CCF906968}"/>
              </a:ext>
            </a:extLst>
          </p:cNvPr>
          <p:cNvGraphicFramePr>
            <a:graphicFrameLocks noChangeAspect="1"/>
          </p:cNvGraphicFramePr>
          <p:nvPr>
            <p:extLst>
              <p:ext uri="{D42A27DB-BD31-4B8C-83A1-F6EECF244321}">
                <p14:modId xmlns:p14="http://schemas.microsoft.com/office/powerpoint/2010/main" val="2009852330"/>
              </p:ext>
            </p:extLst>
          </p:nvPr>
        </p:nvGraphicFramePr>
        <p:xfrm>
          <a:off x="958850" y="644525"/>
          <a:ext cx="3111500" cy="533400"/>
        </p:xfrm>
        <a:graphic>
          <a:graphicData uri="http://schemas.openxmlformats.org/presentationml/2006/ole">
            <mc:AlternateContent xmlns:mc="http://schemas.openxmlformats.org/markup-compatibility/2006">
              <mc:Choice xmlns:v="urn:schemas-microsoft-com:vml" Requires="v">
                <p:oleObj name="Equation" r:id="rId7" imgW="3111480" imgH="533160" progId="Equation.DSMT4">
                  <p:embed/>
                </p:oleObj>
              </mc:Choice>
              <mc:Fallback>
                <p:oleObj name="Equation" r:id="rId7" imgW="3111480" imgH="533160" progId="Equation.DSMT4">
                  <p:embed/>
                  <p:pic>
                    <p:nvPicPr>
                      <p:cNvPr id="0" name=""/>
                      <p:cNvPicPr/>
                      <p:nvPr/>
                    </p:nvPicPr>
                    <p:blipFill>
                      <a:blip r:embed="rId8"/>
                      <a:stretch>
                        <a:fillRect/>
                      </a:stretch>
                    </p:blipFill>
                    <p:spPr>
                      <a:xfrm>
                        <a:off x="958850" y="644525"/>
                        <a:ext cx="3111500" cy="5334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0CC6FC1-1112-43D4-B36C-64BF271C4CE6}"/>
              </a:ext>
            </a:extLst>
          </p:cNvPr>
          <p:cNvSpPr txBox="1"/>
          <p:nvPr/>
        </p:nvSpPr>
        <p:spPr>
          <a:xfrm>
            <a:off x="6172200" y="5924904"/>
            <a:ext cx="29718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فاصله عدسی یک کر لنز</a:t>
            </a:r>
            <a:endParaRPr lang="en-US" sz="2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86"/>
          <p:cNvSpPr>
            <a:spLocks noChangeArrowheads="1"/>
          </p:cNvSpPr>
          <p:nvPr/>
        </p:nvSpPr>
        <p:spPr bwMode="auto">
          <a:xfrm>
            <a:off x="5156600" y="1721095"/>
            <a:ext cx="5282800" cy="4298705"/>
          </a:xfrm>
          <a:prstGeom prst="rect">
            <a:avLst/>
          </a:prstGeom>
          <a:solidFill>
            <a:schemeClr val="tx2">
              <a:lumMod val="40000"/>
              <a:lumOff val="60000"/>
            </a:schemeClr>
          </a:solidFill>
          <a:ln w="12700">
            <a:noFill/>
            <a:miter lim="800000"/>
            <a:headEnd/>
            <a:tailEnd/>
          </a:ln>
        </p:spPr>
        <p:txBody>
          <a:bodyPr wrap="none" anchor="ctr"/>
          <a:lstStyle/>
          <a:p>
            <a:endParaRPr lang="en-US">
              <a:latin typeface="Calibri" pitchFamily="34" charset="0"/>
            </a:endParaRPr>
          </a:p>
        </p:txBody>
      </p:sp>
      <p:sp>
        <p:nvSpPr>
          <p:cNvPr id="2102" name="Rectangle 84"/>
          <p:cNvSpPr>
            <a:spLocks noChangeArrowheads="1"/>
          </p:cNvSpPr>
          <p:nvPr/>
        </p:nvSpPr>
        <p:spPr bwMode="auto">
          <a:xfrm>
            <a:off x="7913130" y="5429084"/>
            <a:ext cx="2414122" cy="462307"/>
          </a:xfrm>
          <a:prstGeom prst="rect">
            <a:avLst/>
          </a:prstGeom>
          <a:noFill/>
          <a:ln w="9525">
            <a:noFill/>
            <a:miter lim="800000"/>
            <a:headEnd/>
            <a:tailEnd/>
          </a:ln>
        </p:spPr>
        <p:txBody>
          <a:bodyPr wrap="none" lIns="92075" tIns="46038" rIns="92075" bIns="46038">
            <a:spAutoFit/>
          </a:bodyPr>
          <a:lstStyle/>
          <a:p>
            <a:r>
              <a:rPr lang="en-US" sz="2400" dirty="0">
                <a:latin typeface="Times New Roman" pitchFamily="18" charset="0"/>
                <a:cs typeface="Times New Roman" pitchFamily="18" charset="0"/>
              </a:rPr>
              <a:t>Nonlinear Sample</a:t>
            </a:r>
          </a:p>
        </p:txBody>
      </p:sp>
      <p:sp>
        <p:nvSpPr>
          <p:cNvPr id="2060" name="Rectangle 130"/>
          <p:cNvSpPr>
            <a:spLocks noChangeArrowheads="1"/>
          </p:cNvSpPr>
          <p:nvPr/>
        </p:nvSpPr>
        <p:spPr bwMode="auto">
          <a:xfrm>
            <a:off x="7755238" y="2946623"/>
            <a:ext cx="2551981" cy="462307"/>
          </a:xfrm>
          <a:prstGeom prst="rect">
            <a:avLst/>
          </a:prstGeom>
          <a:noFill/>
          <a:ln w="9525">
            <a:noFill/>
            <a:miter lim="800000"/>
            <a:headEnd/>
            <a:tailEnd/>
          </a:ln>
        </p:spPr>
        <p:txBody>
          <a:bodyPr wrap="none" lIns="92075" tIns="46038" rIns="92075" bIns="46038">
            <a:spAutoFit/>
          </a:bodyPr>
          <a:lstStyle/>
          <a:p>
            <a:r>
              <a:rPr lang="en-US" sz="2400" dirty="0">
                <a:latin typeface="Times New Roman" pitchFamily="18" charset="0"/>
                <a:cs typeface="Times New Roman" pitchFamily="18" charset="0"/>
              </a:rPr>
              <a:t>Self-Focused beam</a:t>
            </a:r>
          </a:p>
        </p:txBody>
      </p:sp>
      <p:sp>
        <p:nvSpPr>
          <p:cNvPr id="2061" name="Rectangle 131"/>
          <p:cNvSpPr>
            <a:spLocks noChangeArrowheads="1"/>
          </p:cNvSpPr>
          <p:nvPr/>
        </p:nvSpPr>
        <p:spPr bwMode="auto">
          <a:xfrm>
            <a:off x="990600" y="3200400"/>
            <a:ext cx="2921000" cy="462307"/>
          </a:xfrm>
          <a:prstGeom prst="rect">
            <a:avLst/>
          </a:prstGeom>
          <a:noFill/>
          <a:ln w="9525">
            <a:noFill/>
            <a:miter lim="800000"/>
            <a:headEnd/>
            <a:tailEnd/>
          </a:ln>
        </p:spPr>
        <p:txBody>
          <a:bodyPr wrap="square" lIns="92075" tIns="46038" rIns="92075" bIns="46038">
            <a:spAutoFit/>
          </a:bodyPr>
          <a:lstStyle/>
          <a:p>
            <a:r>
              <a:rPr lang="en-US" sz="2400" dirty="0">
                <a:latin typeface="Times New Roman" pitchFamily="18" charset="0"/>
                <a:cs typeface="Times New Roman" pitchFamily="18" charset="0"/>
              </a:rPr>
              <a:t>Gaussian Input beam</a:t>
            </a:r>
          </a:p>
        </p:txBody>
      </p:sp>
      <p:sp>
        <p:nvSpPr>
          <p:cNvPr id="133" name="Rectangle 132"/>
          <p:cNvSpPr/>
          <p:nvPr/>
        </p:nvSpPr>
        <p:spPr>
          <a:xfrm>
            <a:off x="4755292" y="304800"/>
            <a:ext cx="3108543" cy="523221"/>
          </a:xfrm>
          <a:prstGeom prst="rect">
            <a:avLst/>
          </a:prstGeom>
        </p:spPr>
        <p:txBody>
          <a:bodyPr wrap="none">
            <a:spAutoFit/>
          </a:bodyPr>
          <a:lstStyle/>
          <a:p>
            <a:r>
              <a:rPr lang="en-US" sz="2800" dirty="0">
                <a:solidFill>
                  <a:srgbClr val="C00000"/>
                </a:solidFill>
                <a:latin typeface="Times New Roman" pitchFamily="18" charset="0"/>
                <a:cs typeface="Times New Roman" pitchFamily="18" charset="0"/>
              </a:rPr>
              <a:t>Self focusing: n</a:t>
            </a:r>
            <a:r>
              <a:rPr lang="en-US" sz="2800" baseline="-25000" dirty="0">
                <a:solidFill>
                  <a:srgbClr val="C00000"/>
                </a:solidFill>
                <a:latin typeface="Times New Roman" pitchFamily="18" charset="0"/>
                <a:cs typeface="Times New Roman" pitchFamily="18" charset="0"/>
              </a:rPr>
              <a:t>2 </a:t>
            </a:r>
            <a:r>
              <a:rPr lang="en-US" sz="2800" dirty="0">
                <a:solidFill>
                  <a:srgbClr val="C00000"/>
                </a:solidFill>
                <a:latin typeface="Times New Roman" pitchFamily="18" charset="0"/>
                <a:cs typeface="Times New Roman" pitchFamily="18" charset="0"/>
              </a:rPr>
              <a:t>&gt; 0</a:t>
            </a:r>
          </a:p>
        </p:txBody>
      </p:sp>
      <p:sp>
        <p:nvSpPr>
          <p:cNvPr id="136" name="Line 88"/>
          <p:cNvSpPr>
            <a:spLocks noChangeShapeType="1"/>
          </p:cNvSpPr>
          <p:nvPr/>
        </p:nvSpPr>
        <p:spPr bwMode="auto">
          <a:xfrm flipV="1">
            <a:off x="4735494" y="3865420"/>
            <a:ext cx="2808306" cy="7465"/>
          </a:xfrm>
          <a:prstGeom prst="line">
            <a:avLst/>
          </a:prstGeom>
          <a:noFill/>
          <a:ln w="269875">
            <a:solidFill>
              <a:srgbClr val="FF0000"/>
            </a:solidFill>
            <a:round/>
            <a:headEnd type="none" w="med" len="med"/>
            <a:tailEnd type="triangle" w="med" len="med"/>
          </a:ln>
        </p:spPr>
        <p:txBody>
          <a:bodyPr wrap="none" anchor="ctr"/>
          <a:lstStyle/>
          <a:p>
            <a:endParaRPr lang="en-US" dirty="0"/>
          </a:p>
        </p:txBody>
      </p:sp>
      <p:sp>
        <p:nvSpPr>
          <p:cNvPr id="137" name="Line 88"/>
          <p:cNvSpPr>
            <a:spLocks noChangeShapeType="1"/>
          </p:cNvSpPr>
          <p:nvPr/>
        </p:nvSpPr>
        <p:spPr bwMode="auto">
          <a:xfrm>
            <a:off x="2404005" y="3886200"/>
            <a:ext cx="3006195" cy="7465"/>
          </a:xfrm>
          <a:prstGeom prst="line">
            <a:avLst/>
          </a:prstGeom>
          <a:noFill/>
          <a:ln w="444500">
            <a:solidFill>
              <a:srgbClr val="FF0000"/>
            </a:solidFill>
            <a:round/>
            <a:headEnd type="none" w="med" len="med"/>
            <a:tailEnd type="triangle" w="med" len="med"/>
          </a:ln>
        </p:spPr>
        <p:txBody>
          <a:bodyPr wrap="none" anchor="ctr"/>
          <a:lstStyle/>
          <a:p>
            <a:endParaRPr lang="en-US" dirty="0"/>
          </a:p>
        </p:txBody>
      </p:sp>
      <p:sp>
        <p:nvSpPr>
          <p:cNvPr id="138" name="Line 88"/>
          <p:cNvSpPr>
            <a:spLocks noChangeShapeType="1"/>
          </p:cNvSpPr>
          <p:nvPr/>
        </p:nvSpPr>
        <p:spPr bwMode="auto">
          <a:xfrm>
            <a:off x="6497595" y="3869221"/>
            <a:ext cx="3789405" cy="0"/>
          </a:xfrm>
          <a:prstGeom prst="line">
            <a:avLst/>
          </a:prstGeom>
          <a:noFill/>
          <a:ln w="165100">
            <a:solidFill>
              <a:srgbClr val="FF0000"/>
            </a:solidFill>
            <a:round/>
            <a:headEnd type="none" w="sm" len="sm"/>
            <a:tailEnd type="stealth" w="med" len="lg"/>
          </a:ln>
        </p:spPr>
        <p:txBody>
          <a:bodyPr wrap="none" anchor="ctr"/>
          <a:lstStyle/>
          <a:p>
            <a:endParaRPr lang="en-US" dirty="0"/>
          </a:p>
        </p:txBody>
      </p:sp>
      <p:sp>
        <p:nvSpPr>
          <p:cNvPr id="135" name="Oval 134"/>
          <p:cNvSpPr/>
          <p:nvPr/>
        </p:nvSpPr>
        <p:spPr>
          <a:xfrm>
            <a:off x="2057400" y="392330"/>
            <a:ext cx="457200" cy="815543"/>
          </a:xfrm>
          <a:prstGeom prst="ellipse">
            <a:avLst/>
          </a:prstGeom>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139" name="Oval 138"/>
          <p:cNvSpPr/>
          <p:nvPr/>
        </p:nvSpPr>
        <p:spPr>
          <a:xfrm>
            <a:off x="1828800" y="354230"/>
            <a:ext cx="533400" cy="815543"/>
          </a:xfrm>
          <a:prstGeom prst="ellipse">
            <a:avLst/>
          </a:prstGeom>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140" name="Oval 139"/>
          <p:cNvSpPr/>
          <p:nvPr/>
        </p:nvSpPr>
        <p:spPr>
          <a:xfrm>
            <a:off x="2209800" y="582830"/>
            <a:ext cx="762000" cy="815543"/>
          </a:xfrm>
          <a:prstGeom prst="ellipse">
            <a:avLst/>
          </a:prstGeom>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pSp>
        <p:nvGrpSpPr>
          <p:cNvPr id="3" name="Group 42"/>
          <p:cNvGrpSpPr>
            <a:grpSpLocks/>
          </p:cNvGrpSpPr>
          <p:nvPr/>
        </p:nvGrpSpPr>
        <p:grpSpPr bwMode="auto">
          <a:xfrm>
            <a:off x="2743200" y="1829570"/>
            <a:ext cx="1223662" cy="4147897"/>
            <a:chOff x="888" y="1248"/>
            <a:chExt cx="744" cy="1905"/>
          </a:xfrm>
        </p:grpSpPr>
        <p:sp>
          <p:nvSpPr>
            <p:cNvPr id="2104" name="Line 43"/>
            <p:cNvSpPr>
              <a:spLocks noChangeShapeType="1"/>
            </p:cNvSpPr>
            <p:nvPr/>
          </p:nvSpPr>
          <p:spPr bwMode="auto">
            <a:xfrm>
              <a:off x="888" y="1248"/>
              <a:ext cx="1"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05" name="Line 44"/>
            <p:cNvSpPr>
              <a:spLocks noChangeShapeType="1"/>
            </p:cNvSpPr>
            <p:nvPr/>
          </p:nvSpPr>
          <p:spPr bwMode="auto">
            <a:xfrm>
              <a:off x="889" y="1297"/>
              <a:ext cx="3"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06" name="Line 45"/>
            <p:cNvSpPr>
              <a:spLocks noChangeShapeType="1"/>
            </p:cNvSpPr>
            <p:nvPr/>
          </p:nvSpPr>
          <p:spPr bwMode="auto">
            <a:xfrm>
              <a:off x="892" y="1345"/>
              <a:ext cx="4" cy="5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07" name="Line 46"/>
            <p:cNvSpPr>
              <a:spLocks noChangeShapeType="1"/>
            </p:cNvSpPr>
            <p:nvPr/>
          </p:nvSpPr>
          <p:spPr bwMode="auto">
            <a:xfrm>
              <a:off x="896" y="1395"/>
              <a:ext cx="5"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08" name="Line 47"/>
            <p:cNvSpPr>
              <a:spLocks noChangeShapeType="1"/>
            </p:cNvSpPr>
            <p:nvPr/>
          </p:nvSpPr>
          <p:spPr bwMode="auto">
            <a:xfrm>
              <a:off x="901" y="1444"/>
              <a:ext cx="9"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09" name="Line 48"/>
            <p:cNvSpPr>
              <a:spLocks noChangeShapeType="1"/>
            </p:cNvSpPr>
            <p:nvPr/>
          </p:nvSpPr>
          <p:spPr bwMode="auto">
            <a:xfrm>
              <a:off x="910" y="1492"/>
              <a:ext cx="14"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0" name="Line 49"/>
            <p:cNvSpPr>
              <a:spLocks noChangeShapeType="1"/>
            </p:cNvSpPr>
            <p:nvPr/>
          </p:nvSpPr>
          <p:spPr bwMode="auto">
            <a:xfrm>
              <a:off x="924" y="1541"/>
              <a:ext cx="20"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1" name="Line 50"/>
            <p:cNvSpPr>
              <a:spLocks noChangeShapeType="1"/>
            </p:cNvSpPr>
            <p:nvPr/>
          </p:nvSpPr>
          <p:spPr bwMode="auto">
            <a:xfrm>
              <a:off x="944" y="1589"/>
              <a:ext cx="28" cy="5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2" name="Line 51"/>
            <p:cNvSpPr>
              <a:spLocks noChangeShapeType="1"/>
            </p:cNvSpPr>
            <p:nvPr/>
          </p:nvSpPr>
          <p:spPr bwMode="auto">
            <a:xfrm>
              <a:off x="972" y="1639"/>
              <a:ext cx="37"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3" name="Line 52"/>
            <p:cNvSpPr>
              <a:spLocks noChangeShapeType="1"/>
            </p:cNvSpPr>
            <p:nvPr/>
          </p:nvSpPr>
          <p:spPr bwMode="auto">
            <a:xfrm>
              <a:off x="1009" y="1687"/>
              <a:ext cx="47" cy="50"/>
            </a:xfrm>
            <a:prstGeom prst="line">
              <a:avLst/>
            </a:prstGeom>
            <a:noFill/>
            <a:ln w="38100">
              <a:solidFill>
                <a:srgbClr val="FFC000"/>
              </a:solidFill>
              <a:round/>
              <a:headEnd type="none" w="sm" len="sm"/>
              <a:tailEnd type="none" w="sm" len="sm"/>
            </a:ln>
          </p:spPr>
          <p:txBody>
            <a:bodyPr wrap="none" anchor="ctr"/>
            <a:lstStyle/>
            <a:p>
              <a:endParaRPr lang="en-US">
                <a:ln w="38100">
                  <a:solidFill>
                    <a:schemeClr val="tx1"/>
                  </a:solidFill>
                </a:ln>
              </a:endParaRPr>
            </a:p>
          </p:txBody>
        </p:sp>
        <p:sp>
          <p:nvSpPr>
            <p:cNvPr id="2114" name="Line 53"/>
            <p:cNvSpPr>
              <a:spLocks noChangeShapeType="1"/>
            </p:cNvSpPr>
            <p:nvPr/>
          </p:nvSpPr>
          <p:spPr bwMode="auto">
            <a:xfrm>
              <a:off x="1056" y="1737"/>
              <a:ext cx="59"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5" name="Line 54"/>
            <p:cNvSpPr>
              <a:spLocks noChangeShapeType="1"/>
            </p:cNvSpPr>
            <p:nvPr/>
          </p:nvSpPr>
          <p:spPr bwMode="auto">
            <a:xfrm>
              <a:off x="1115" y="1786"/>
              <a:ext cx="68"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6" name="Line 55"/>
            <p:cNvSpPr>
              <a:spLocks noChangeShapeType="1"/>
            </p:cNvSpPr>
            <p:nvPr/>
          </p:nvSpPr>
          <p:spPr bwMode="auto">
            <a:xfrm>
              <a:off x="1183" y="1835"/>
              <a:ext cx="77"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7" name="Line 56"/>
            <p:cNvSpPr>
              <a:spLocks noChangeShapeType="1"/>
            </p:cNvSpPr>
            <p:nvPr/>
          </p:nvSpPr>
          <p:spPr bwMode="auto">
            <a:xfrm>
              <a:off x="1260" y="1883"/>
              <a:ext cx="82"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8" name="Line 57"/>
            <p:cNvSpPr>
              <a:spLocks noChangeShapeType="1"/>
            </p:cNvSpPr>
            <p:nvPr/>
          </p:nvSpPr>
          <p:spPr bwMode="auto">
            <a:xfrm>
              <a:off x="1342" y="1932"/>
              <a:ext cx="81"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19" name="Line 58"/>
            <p:cNvSpPr>
              <a:spLocks noChangeShapeType="1"/>
            </p:cNvSpPr>
            <p:nvPr/>
          </p:nvSpPr>
          <p:spPr bwMode="auto">
            <a:xfrm>
              <a:off x="1423" y="1980"/>
              <a:ext cx="76" cy="5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0" name="Line 59"/>
            <p:cNvSpPr>
              <a:spLocks noChangeShapeType="1"/>
            </p:cNvSpPr>
            <p:nvPr/>
          </p:nvSpPr>
          <p:spPr bwMode="auto">
            <a:xfrm>
              <a:off x="1499" y="2030"/>
              <a:ext cx="63"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1" name="Line 60"/>
            <p:cNvSpPr>
              <a:spLocks noChangeShapeType="1"/>
            </p:cNvSpPr>
            <p:nvPr/>
          </p:nvSpPr>
          <p:spPr bwMode="auto">
            <a:xfrm>
              <a:off x="1562" y="2079"/>
              <a:ext cx="46"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2" name="Line 61"/>
            <p:cNvSpPr>
              <a:spLocks noChangeShapeType="1"/>
            </p:cNvSpPr>
            <p:nvPr/>
          </p:nvSpPr>
          <p:spPr bwMode="auto">
            <a:xfrm>
              <a:off x="1608" y="2127"/>
              <a:ext cx="24"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3" name="Line 62"/>
            <p:cNvSpPr>
              <a:spLocks noChangeShapeType="1"/>
            </p:cNvSpPr>
            <p:nvPr/>
          </p:nvSpPr>
          <p:spPr bwMode="auto">
            <a:xfrm>
              <a:off x="1632" y="2176"/>
              <a:ext cx="0" cy="5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4" name="Line 63"/>
            <p:cNvSpPr>
              <a:spLocks noChangeShapeType="1"/>
            </p:cNvSpPr>
            <p:nvPr/>
          </p:nvSpPr>
          <p:spPr bwMode="auto">
            <a:xfrm flipH="1">
              <a:off x="1608" y="2226"/>
              <a:ext cx="24"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5" name="Line 64"/>
            <p:cNvSpPr>
              <a:spLocks noChangeShapeType="1"/>
            </p:cNvSpPr>
            <p:nvPr/>
          </p:nvSpPr>
          <p:spPr bwMode="auto">
            <a:xfrm flipH="1">
              <a:off x="1562" y="2274"/>
              <a:ext cx="46"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6" name="Line 65"/>
            <p:cNvSpPr>
              <a:spLocks noChangeShapeType="1"/>
            </p:cNvSpPr>
            <p:nvPr/>
          </p:nvSpPr>
          <p:spPr bwMode="auto">
            <a:xfrm flipH="1">
              <a:off x="1499" y="2322"/>
              <a:ext cx="63" cy="5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7" name="Line 66"/>
            <p:cNvSpPr>
              <a:spLocks noChangeShapeType="1"/>
            </p:cNvSpPr>
            <p:nvPr/>
          </p:nvSpPr>
          <p:spPr bwMode="auto">
            <a:xfrm flipH="1">
              <a:off x="1423" y="2372"/>
              <a:ext cx="76"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8" name="Line 67"/>
            <p:cNvSpPr>
              <a:spLocks noChangeShapeType="1"/>
            </p:cNvSpPr>
            <p:nvPr/>
          </p:nvSpPr>
          <p:spPr bwMode="auto">
            <a:xfrm flipH="1">
              <a:off x="1342" y="2421"/>
              <a:ext cx="81"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29" name="Line 68"/>
            <p:cNvSpPr>
              <a:spLocks noChangeShapeType="1"/>
            </p:cNvSpPr>
            <p:nvPr/>
          </p:nvSpPr>
          <p:spPr bwMode="auto">
            <a:xfrm flipH="1">
              <a:off x="1260" y="2469"/>
              <a:ext cx="82"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0" name="Line 69"/>
            <p:cNvSpPr>
              <a:spLocks noChangeShapeType="1"/>
            </p:cNvSpPr>
            <p:nvPr/>
          </p:nvSpPr>
          <p:spPr bwMode="auto">
            <a:xfrm flipH="1">
              <a:off x="1183" y="2518"/>
              <a:ext cx="77"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1" name="Line 70"/>
            <p:cNvSpPr>
              <a:spLocks noChangeShapeType="1"/>
            </p:cNvSpPr>
            <p:nvPr/>
          </p:nvSpPr>
          <p:spPr bwMode="auto">
            <a:xfrm flipH="1">
              <a:off x="1115" y="2567"/>
              <a:ext cx="68"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2" name="Line 71"/>
            <p:cNvSpPr>
              <a:spLocks noChangeShapeType="1"/>
            </p:cNvSpPr>
            <p:nvPr/>
          </p:nvSpPr>
          <p:spPr bwMode="auto">
            <a:xfrm flipH="1">
              <a:off x="1056" y="2616"/>
              <a:ext cx="59"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3" name="Line 72"/>
            <p:cNvSpPr>
              <a:spLocks noChangeShapeType="1"/>
            </p:cNvSpPr>
            <p:nvPr/>
          </p:nvSpPr>
          <p:spPr bwMode="auto">
            <a:xfrm flipH="1">
              <a:off x="1009" y="2665"/>
              <a:ext cx="47"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4" name="Line 73"/>
            <p:cNvSpPr>
              <a:spLocks noChangeShapeType="1"/>
            </p:cNvSpPr>
            <p:nvPr/>
          </p:nvSpPr>
          <p:spPr bwMode="auto">
            <a:xfrm flipH="1">
              <a:off x="972" y="2714"/>
              <a:ext cx="37"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5" name="Line 74"/>
            <p:cNvSpPr>
              <a:spLocks noChangeShapeType="1"/>
            </p:cNvSpPr>
            <p:nvPr/>
          </p:nvSpPr>
          <p:spPr bwMode="auto">
            <a:xfrm flipH="1">
              <a:off x="944" y="2762"/>
              <a:ext cx="28" cy="5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6" name="Line 75"/>
            <p:cNvSpPr>
              <a:spLocks noChangeShapeType="1"/>
            </p:cNvSpPr>
            <p:nvPr/>
          </p:nvSpPr>
          <p:spPr bwMode="auto">
            <a:xfrm flipH="1">
              <a:off x="924" y="2812"/>
              <a:ext cx="20"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7" name="Line 76"/>
            <p:cNvSpPr>
              <a:spLocks noChangeShapeType="1"/>
            </p:cNvSpPr>
            <p:nvPr/>
          </p:nvSpPr>
          <p:spPr bwMode="auto">
            <a:xfrm flipH="1">
              <a:off x="910" y="2861"/>
              <a:ext cx="14"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8" name="Line 77"/>
            <p:cNvSpPr>
              <a:spLocks noChangeShapeType="1"/>
            </p:cNvSpPr>
            <p:nvPr/>
          </p:nvSpPr>
          <p:spPr bwMode="auto">
            <a:xfrm flipH="1">
              <a:off x="901" y="2909"/>
              <a:ext cx="9"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39" name="Line 78"/>
            <p:cNvSpPr>
              <a:spLocks noChangeShapeType="1"/>
            </p:cNvSpPr>
            <p:nvPr/>
          </p:nvSpPr>
          <p:spPr bwMode="auto">
            <a:xfrm flipH="1">
              <a:off x="896" y="2957"/>
              <a:ext cx="5" cy="5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40" name="Line 79"/>
            <p:cNvSpPr>
              <a:spLocks noChangeShapeType="1"/>
            </p:cNvSpPr>
            <p:nvPr/>
          </p:nvSpPr>
          <p:spPr bwMode="auto">
            <a:xfrm flipH="1">
              <a:off x="892" y="3007"/>
              <a:ext cx="4" cy="4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41" name="Line 80"/>
            <p:cNvSpPr>
              <a:spLocks noChangeShapeType="1"/>
            </p:cNvSpPr>
            <p:nvPr/>
          </p:nvSpPr>
          <p:spPr bwMode="auto">
            <a:xfrm flipH="1">
              <a:off x="889" y="3056"/>
              <a:ext cx="3" cy="4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42" name="Line 81"/>
            <p:cNvSpPr>
              <a:spLocks noChangeShapeType="1"/>
            </p:cNvSpPr>
            <p:nvPr/>
          </p:nvSpPr>
          <p:spPr bwMode="auto">
            <a:xfrm flipH="1">
              <a:off x="888" y="3104"/>
              <a:ext cx="1" cy="49"/>
            </a:xfrm>
            <a:prstGeom prst="line">
              <a:avLst/>
            </a:prstGeom>
            <a:noFill/>
            <a:ln w="38100">
              <a:solidFill>
                <a:srgbClr val="FFC000"/>
              </a:solidFill>
              <a:round/>
              <a:headEnd type="none" w="sm" len="sm"/>
              <a:tailEnd type="none" w="sm" len="sm"/>
            </a:ln>
          </p:spPr>
          <p:txBody>
            <a:bodyPr wrap="none" anchor="ctr"/>
            <a:lstStyle/>
            <a:p>
              <a:endParaRPr lang="en-US"/>
            </a:p>
          </p:txBody>
        </p:sp>
      </p:grpSp>
      <p:grpSp>
        <p:nvGrpSpPr>
          <p:cNvPr id="2" name="Group 2"/>
          <p:cNvGrpSpPr>
            <a:grpSpLocks/>
          </p:cNvGrpSpPr>
          <p:nvPr/>
        </p:nvGrpSpPr>
        <p:grpSpPr bwMode="auto">
          <a:xfrm>
            <a:off x="5228968" y="2439918"/>
            <a:ext cx="1499973" cy="2877081"/>
            <a:chOff x="2591" y="1272"/>
            <a:chExt cx="444" cy="1905"/>
          </a:xfrm>
        </p:grpSpPr>
        <p:sp>
          <p:nvSpPr>
            <p:cNvPr id="2143" name="Line 3"/>
            <p:cNvSpPr>
              <a:spLocks noChangeShapeType="1"/>
            </p:cNvSpPr>
            <p:nvPr/>
          </p:nvSpPr>
          <p:spPr bwMode="auto">
            <a:xfrm>
              <a:off x="2591" y="1272"/>
              <a:ext cx="1"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44" name="Line 4"/>
            <p:cNvSpPr>
              <a:spLocks noChangeShapeType="1"/>
            </p:cNvSpPr>
            <p:nvPr/>
          </p:nvSpPr>
          <p:spPr bwMode="auto">
            <a:xfrm>
              <a:off x="2592" y="1321"/>
              <a:ext cx="1"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45" name="Line 5"/>
            <p:cNvSpPr>
              <a:spLocks noChangeShapeType="1"/>
            </p:cNvSpPr>
            <p:nvPr/>
          </p:nvSpPr>
          <p:spPr bwMode="auto">
            <a:xfrm>
              <a:off x="2593" y="1369"/>
              <a:ext cx="3" cy="50"/>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46" name="Line 6"/>
            <p:cNvSpPr>
              <a:spLocks noChangeShapeType="1"/>
            </p:cNvSpPr>
            <p:nvPr/>
          </p:nvSpPr>
          <p:spPr bwMode="auto">
            <a:xfrm>
              <a:off x="2596" y="1419"/>
              <a:ext cx="3"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47" name="Line 7"/>
            <p:cNvSpPr>
              <a:spLocks noChangeShapeType="1"/>
            </p:cNvSpPr>
            <p:nvPr/>
          </p:nvSpPr>
          <p:spPr bwMode="auto">
            <a:xfrm>
              <a:off x="2599" y="1468"/>
              <a:ext cx="5"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48" name="Line 8"/>
            <p:cNvSpPr>
              <a:spLocks noChangeShapeType="1"/>
            </p:cNvSpPr>
            <p:nvPr/>
          </p:nvSpPr>
          <p:spPr bwMode="auto">
            <a:xfrm>
              <a:off x="2604" y="1516"/>
              <a:ext cx="8"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49" name="Line 9"/>
            <p:cNvSpPr>
              <a:spLocks noChangeShapeType="1"/>
            </p:cNvSpPr>
            <p:nvPr/>
          </p:nvSpPr>
          <p:spPr bwMode="auto">
            <a:xfrm>
              <a:off x="2612" y="1565"/>
              <a:ext cx="12"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0" name="Line 10"/>
            <p:cNvSpPr>
              <a:spLocks noChangeShapeType="1"/>
            </p:cNvSpPr>
            <p:nvPr/>
          </p:nvSpPr>
          <p:spPr bwMode="auto">
            <a:xfrm>
              <a:off x="2624" y="1613"/>
              <a:ext cx="17" cy="50"/>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1" name="Line 11"/>
            <p:cNvSpPr>
              <a:spLocks noChangeShapeType="1"/>
            </p:cNvSpPr>
            <p:nvPr/>
          </p:nvSpPr>
          <p:spPr bwMode="auto">
            <a:xfrm>
              <a:off x="2641" y="1663"/>
              <a:ext cx="22"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2" name="Line 12"/>
            <p:cNvSpPr>
              <a:spLocks noChangeShapeType="1"/>
            </p:cNvSpPr>
            <p:nvPr/>
          </p:nvSpPr>
          <p:spPr bwMode="auto">
            <a:xfrm>
              <a:off x="2663" y="1711"/>
              <a:ext cx="28" cy="50"/>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3" name="Line 13"/>
            <p:cNvSpPr>
              <a:spLocks noChangeShapeType="1"/>
            </p:cNvSpPr>
            <p:nvPr/>
          </p:nvSpPr>
          <p:spPr bwMode="auto">
            <a:xfrm>
              <a:off x="2691" y="1761"/>
              <a:ext cx="35"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4" name="Line 14"/>
            <p:cNvSpPr>
              <a:spLocks noChangeShapeType="1"/>
            </p:cNvSpPr>
            <p:nvPr/>
          </p:nvSpPr>
          <p:spPr bwMode="auto">
            <a:xfrm>
              <a:off x="2726" y="1810"/>
              <a:ext cx="41"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5" name="Line 15"/>
            <p:cNvSpPr>
              <a:spLocks noChangeShapeType="1"/>
            </p:cNvSpPr>
            <p:nvPr/>
          </p:nvSpPr>
          <p:spPr bwMode="auto">
            <a:xfrm>
              <a:off x="2767" y="1859"/>
              <a:ext cx="46"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6" name="Line 16"/>
            <p:cNvSpPr>
              <a:spLocks noChangeShapeType="1"/>
            </p:cNvSpPr>
            <p:nvPr/>
          </p:nvSpPr>
          <p:spPr bwMode="auto">
            <a:xfrm>
              <a:off x="2813" y="1907"/>
              <a:ext cx="49"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7" name="Line 17"/>
            <p:cNvSpPr>
              <a:spLocks noChangeShapeType="1"/>
            </p:cNvSpPr>
            <p:nvPr/>
          </p:nvSpPr>
          <p:spPr bwMode="auto">
            <a:xfrm>
              <a:off x="2862" y="1956"/>
              <a:ext cx="48"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8" name="Line 18"/>
            <p:cNvSpPr>
              <a:spLocks noChangeShapeType="1"/>
            </p:cNvSpPr>
            <p:nvPr/>
          </p:nvSpPr>
          <p:spPr bwMode="auto">
            <a:xfrm>
              <a:off x="2910" y="2004"/>
              <a:ext cx="46" cy="50"/>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59" name="Line 19"/>
            <p:cNvSpPr>
              <a:spLocks noChangeShapeType="1"/>
            </p:cNvSpPr>
            <p:nvPr/>
          </p:nvSpPr>
          <p:spPr bwMode="auto">
            <a:xfrm>
              <a:off x="2956" y="2054"/>
              <a:ext cx="37"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0" name="Line 20"/>
            <p:cNvSpPr>
              <a:spLocks noChangeShapeType="1"/>
            </p:cNvSpPr>
            <p:nvPr/>
          </p:nvSpPr>
          <p:spPr bwMode="auto">
            <a:xfrm>
              <a:off x="2993" y="2103"/>
              <a:ext cx="28"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1" name="Line 21"/>
            <p:cNvSpPr>
              <a:spLocks noChangeShapeType="1"/>
            </p:cNvSpPr>
            <p:nvPr/>
          </p:nvSpPr>
          <p:spPr bwMode="auto">
            <a:xfrm>
              <a:off x="3021" y="2151"/>
              <a:ext cx="14"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2" name="Line 22"/>
            <p:cNvSpPr>
              <a:spLocks noChangeShapeType="1"/>
            </p:cNvSpPr>
            <p:nvPr/>
          </p:nvSpPr>
          <p:spPr bwMode="auto">
            <a:xfrm>
              <a:off x="3035" y="2200"/>
              <a:ext cx="0" cy="50"/>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3" name="Line 23"/>
            <p:cNvSpPr>
              <a:spLocks noChangeShapeType="1"/>
            </p:cNvSpPr>
            <p:nvPr/>
          </p:nvSpPr>
          <p:spPr bwMode="auto">
            <a:xfrm flipH="1">
              <a:off x="3021" y="2250"/>
              <a:ext cx="14"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4" name="Line 24"/>
            <p:cNvSpPr>
              <a:spLocks noChangeShapeType="1"/>
            </p:cNvSpPr>
            <p:nvPr/>
          </p:nvSpPr>
          <p:spPr bwMode="auto">
            <a:xfrm flipH="1">
              <a:off x="2993" y="2298"/>
              <a:ext cx="28"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5" name="Line 25"/>
            <p:cNvSpPr>
              <a:spLocks noChangeShapeType="1"/>
            </p:cNvSpPr>
            <p:nvPr/>
          </p:nvSpPr>
          <p:spPr bwMode="auto">
            <a:xfrm flipH="1">
              <a:off x="2956" y="2346"/>
              <a:ext cx="37" cy="50"/>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6" name="Line 26"/>
            <p:cNvSpPr>
              <a:spLocks noChangeShapeType="1"/>
            </p:cNvSpPr>
            <p:nvPr/>
          </p:nvSpPr>
          <p:spPr bwMode="auto">
            <a:xfrm flipH="1">
              <a:off x="2910" y="2396"/>
              <a:ext cx="46"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7" name="Line 27"/>
            <p:cNvSpPr>
              <a:spLocks noChangeShapeType="1"/>
            </p:cNvSpPr>
            <p:nvPr/>
          </p:nvSpPr>
          <p:spPr bwMode="auto">
            <a:xfrm flipH="1">
              <a:off x="2862" y="2445"/>
              <a:ext cx="48"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8" name="Line 28"/>
            <p:cNvSpPr>
              <a:spLocks noChangeShapeType="1"/>
            </p:cNvSpPr>
            <p:nvPr/>
          </p:nvSpPr>
          <p:spPr bwMode="auto">
            <a:xfrm flipH="1">
              <a:off x="2813" y="2493"/>
              <a:ext cx="49"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69" name="Line 29"/>
            <p:cNvSpPr>
              <a:spLocks noChangeShapeType="1"/>
            </p:cNvSpPr>
            <p:nvPr/>
          </p:nvSpPr>
          <p:spPr bwMode="auto">
            <a:xfrm flipH="1">
              <a:off x="2767" y="2542"/>
              <a:ext cx="46"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0" name="Line 30"/>
            <p:cNvSpPr>
              <a:spLocks noChangeShapeType="1"/>
            </p:cNvSpPr>
            <p:nvPr/>
          </p:nvSpPr>
          <p:spPr bwMode="auto">
            <a:xfrm flipH="1">
              <a:off x="2726" y="2591"/>
              <a:ext cx="41"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1" name="Line 31"/>
            <p:cNvSpPr>
              <a:spLocks noChangeShapeType="1"/>
            </p:cNvSpPr>
            <p:nvPr/>
          </p:nvSpPr>
          <p:spPr bwMode="auto">
            <a:xfrm flipH="1">
              <a:off x="2691" y="2640"/>
              <a:ext cx="35"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2" name="Line 32"/>
            <p:cNvSpPr>
              <a:spLocks noChangeShapeType="1"/>
            </p:cNvSpPr>
            <p:nvPr/>
          </p:nvSpPr>
          <p:spPr bwMode="auto">
            <a:xfrm flipH="1">
              <a:off x="2663" y="2689"/>
              <a:ext cx="28"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3" name="Line 33"/>
            <p:cNvSpPr>
              <a:spLocks noChangeShapeType="1"/>
            </p:cNvSpPr>
            <p:nvPr/>
          </p:nvSpPr>
          <p:spPr bwMode="auto">
            <a:xfrm flipH="1">
              <a:off x="2641" y="2738"/>
              <a:ext cx="22"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4" name="Line 34"/>
            <p:cNvSpPr>
              <a:spLocks noChangeShapeType="1"/>
            </p:cNvSpPr>
            <p:nvPr/>
          </p:nvSpPr>
          <p:spPr bwMode="auto">
            <a:xfrm flipH="1">
              <a:off x="2624" y="2786"/>
              <a:ext cx="17" cy="50"/>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5" name="Line 35"/>
            <p:cNvSpPr>
              <a:spLocks noChangeShapeType="1"/>
            </p:cNvSpPr>
            <p:nvPr/>
          </p:nvSpPr>
          <p:spPr bwMode="auto">
            <a:xfrm flipH="1">
              <a:off x="2612" y="2836"/>
              <a:ext cx="12"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6" name="Line 36"/>
            <p:cNvSpPr>
              <a:spLocks noChangeShapeType="1"/>
            </p:cNvSpPr>
            <p:nvPr/>
          </p:nvSpPr>
          <p:spPr bwMode="auto">
            <a:xfrm flipH="1">
              <a:off x="2604" y="2885"/>
              <a:ext cx="8"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7" name="Line 37"/>
            <p:cNvSpPr>
              <a:spLocks noChangeShapeType="1"/>
            </p:cNvSpPr>
            <p:nvPr/>
          </p:nvSpPr>
          <p:spPr bwMode="auto">
            <a:xfrm flipH="1">
              <a:off x="2599" y="2933"/>
              <a:ext cx="5"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8" name="Line 38"/>
            <p:cNvSpPr>
              <a:spLocks noChangeShapeType="1"/>
            </p:cNvSpPr>
            <p:nvPr/>
          </p:nvSpPr>
          <p:spPr bwMode="auto">
            <a:xfrm flipH="1">
              <a:off x="2596" y="2981"/>
              <a:ext cx="3" cy="50"/>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79" name="Line 39"/>
            <p:cNvSpPr>
              <a:spLocks noChangeShapeType="1"/>
            </p:cNvSpPr>
            <p:nvPr/>
          </p:nvSpPr>
          <p:spPr bwMode="auto">
            <a:xfrm flipH="1">
              <a:off x="2593" y="3031"/>
              <a:ext cx="3"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80" name="Line 40"/>
            <p:cNvSpPr>
              <a:spLocks noChangeShapeType="1"/>
            </p:cNvSpPr>
            <p:nvPr/>
          </p:nvSpPr>
          <p:spPr bwMode="auto">
            <a:xfrm flipH="1">
              <a:off x="2592" y="3080"/>
              <a:ext cx="1" cy="48"/>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sp>
          <p:nvSpPr>
            <p:cNvPr id="2181" name="Line 41"/>
            <p:cNvSpPr>
              <a:spLocks noChangeShapeType="1"/>
            </p:cNvSpPr>
            <p:nvPr/>
          </p:nvSpPr>
          <p:spPr bwMode="auto">
            <a:xfrm flipH="1">
              <a:off x="2592" y="3128"/>
              <a:ext cx="1" cy="49"/>
            </a:xfrm>
            <a:prstGeom prst="line">
              <a:avLst/>
            </a:prstGeom>
            <a:noFill/>
            <a:ln w="38100">
              <a:solidFill>
                <a:srgbClr val="FFC000"/>
              </a:solidFill>
              <a:round/>
              <a:headEnd type="none" w="sm" len="sm"/>
              <a:tailEnd type="none" w="sm" len="sm"/>
            </a:ln>
          </p:spPr>
          <p:txBody>
            <a:bodyPr wrap="none" anchor="ctr"/>
            <a:lstStyle/>
            <a:p>
              <a:endParaRPr lang="en-US">
                <a:ln w="38100">
                  <a:solidFill>
                    <a:srgbClr val="00B050"/>
                  </a:solidFill>
                </a:ln>
              </a:endParaRPr>
            </a:p>
          </p:txBody>
        </p:sp>
      </p:grpSp>
      <p:grpSp>
        <p:nvGrpSpPr>
          <p:cNvPr id="5" name="Group 90"/>
          <p:cNvGrpSpPr>
            <a:grpSpLocks/>
          </p:cNvGrpSpPr>
          <p:nvPr/>
        </p:nvGrpSpPr>
        <p:grpSpPr bwMode="auto">
          <a:xfrm>
            <a:off x="6781800" y="3015173"/>
            <a:ext cx="3118365" cy="1708095"/>
            <a:chOff x="3384" y="1644"/>
            <a:chExt cx="2016" cy="1128"/>
          </a:xfrm>
        </p:grpSpPr>
        <p:sp>
          <p:nvSpPr>
            <p:cNvPr id="2063" name="Line 91"/>
            <p:cNvSpPr>
              <a:spLocks noChangeShapeType="1"/>
            </p:cNvSpPr>
            <p:nvPr/>
          </p:nvSpPr>
          <p:spPr bwMode="auto">
            <a:xfrm>
              <a:off x="3384" y="1644"/>
              <a:ext cx="3"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64" name="Line 92"/>
            <p:cNvSpPr>
              <a:spLocks noChangeShapeType="1"/>
            </p:cNvSpPr>
            <p:nvPr/>
          </p:nvSpPr>
          <p:spPr bwMode="auto">
            <a:xfrm>
              <a:off x="3387" y="1673"/>
              <a:ext cx="8" cy="2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65" name="Line 93"/>
            <p:cNvSpPr>
              <a:spLocks noChangeShapeType="1"/>
            </p:cNvSpPr>
            <p:nvPr/>
          </p:nvSpPr>
          <p:spPr bwMode="auto">
            <a:xfrm>
              <a:off x="3395" y="1701"/>
              <a:ext cx="10" cy="3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66" name="Line 94"/>
            <p:cNvSpPr>
              <a:spLocks noChangeShapeType="1"/>
            </p:cNvSpPr>
            <p:nvPr/>
          </p:nvSpPr>
          <p:spPr bwMode="auto">
            <a:xfrm>
              <a:off x="3405" y="1731"/>
              <a:ext cx="14"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67" name="Line 95"/>
            <p:cNvSpPr>
              <a:spLocks noChangeShapeType="1"/>
            </p:cNvSpPr>
            <p:nvPr/>
          </p:nvSpPr>
          <p:spPr bwMode="auto">
            <a:xfrm>
              <a:off x="3419" y="1760"/>
              <a:ext cx="25"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68" name="Line 96"/>
            <p:cNvSpPr>
              <a:spLocks noChangeShapeType="1"/>
            </p:cNvSpPr>
            <p:nvPr/>
          </p:nvSpPr>
          <p:spPr bwMode="auto">
            <a:xfrm>
              <a:off x="3444" y="1789"/>
              <a:ext cx="38"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69" name="Line 97"/>
            <p:cNvSpPr>
              <a:spLocks noChangeShapeType="1"/>
            </p:cNvSpPr>
            <p:nvPr/>
          </p:nvSpPr>
          <p:spPr bwMode="auto">
            <a:xfrm>
              <a:off x="3482" y="1818"/>
              <a:ext cx="54" cy="27"/>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0" name="Line 98"/>
            <p:cNvSpPr>
              <a:spLocks noChangeShapeType="1"/>
            </p:cNvSpPr>
            <p:nvPr/>
          </p:nvSpPr>
          <p:spPr bwMode="auto">
            <a:xfrm>
              <a:off x="3536" y="1845"/>
              <a:ext cx="76" cy="3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1" name="Line 99"/>
            <p:cNvSpPr>
              <a:spLocks noChangeShapeType="1"/>
            </p:cNvSpPr>
            <p:nvPr/>
          </p:nvSpPr>
          <p:spPr bwMode="auto">
            <a:xfrm>
              <a:off x="3612" y="1875"/>
              <a:ext cx="101"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2" name="Line 100"/>
            <p:cNvSpPr>
              <a:spLocks noChangeShapeType="1"/>
            </p:cNvSpPr>
            <p:nvPr/>
          </p:nvSpPr>
          <p:spPr bwMode="auto">
            <a:xfrm>
              <a:off x="3713" y="1904"/>
              <a:ext cx="126" cy="3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3" name="Line 101"/>
            <p:cNvSpPr>
              <a:spLocks noChangeShapeType="1"/>
            </p:cNvSpPr>
            <p:nvPr/>
          </p:nvSpPr>
          <p:spPr bwMode="auto">
            <a:xfrm>
              <a:off x="3839" y="1934"/>
              <a:ext cx="161"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4" name="Line 102"/>
            <p:cNvSpPr>
              <a:spLocks noChangeShapeType="1"/>
            </p:cNvSpPr>
            <p:nvPr/>
          </p:nvSpPr>
          <p:spPr bwMode="auto">
            <a:xfrm>
              <a:off x="4000" y="1963"/>
              <a:ext cx="184" cy="2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5" name="Line 103"/>
            <p:cNvSpPr>
              <a:spLocks noChangeShapeType="1"/>
            </p:cNvSpPr>
            <p:nvPr/>
          </p:nvSpPr>
          <p:spPr bwMode="auto">
            <a:xfrm>
              <a:off x="4184" y="1991"/>
              <a:ext cx="208"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6" name="Line 104"/>
            <p:cNvSpPr>
              <a:spLocks noChangeShapeType="1"/>
            </p:cNvSpPr>
            <p:nvPr/>
          </p:nvSpPr>
          <p:spPr bwMode="auto">
            <a:xfrm>
              <a:off x="4392" y="2020"/>
              <a:ext cx="222"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7" name="Line 105"/>
            <p:cNvSpPr>
              <a:spLocks noChangeShapeType="1"/>
            </p:cNvSpPr>
            <p:nvPr/>
          </p:nvSpPr>
          <p:spPr bwMode="auto">
            <a:xfrm>
              <a:off x="4614" y="2049"/>
              <a:ext cx="219" cy="2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8" name="Line 106"/>
            <p:cNvSpPr>
              <a:spLocks noChangeShapeType="1"/>
            </p:cNvSpPr>
            <p:nvPr/>
          </p:nvSpPr>
          <p:spPr bwMode="auto">
            <a:xfrm>
              <a:off x="4833" y="2077"/>
              <a:ext cx="207" cy="3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79" name="Line 107"/>
            <p:cNvSpPr>
              <a:spLocks noChangeShapeType="1"/>
            </p:cNvSpPr>
            <p:nvPr/>
          </p:nvSpPr>
          <p:spPr bwMode="auto">
            <a:xfrm>
              <a:off x="5040" y="2107"/>
              <a:ext cx="171"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0" name="Line 108"/>
            <p:cNvSpPr>
              <a:spLocks noChangeShapeType="1"/>
            </p:cNvSpPr>
            <p:nvPr/>
          </p:nvSpPr>
          <p:spPr bwMode="auto">
            <a:xfrm>
              <a:off x="5211" y="2136"/>
              <a:ext cx="124"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1" name="Line 109"/>
            <p:cNvSpPr>
              <a:spLocks noChangeShapeType="1"/>
            </p:cNvSpPr>
            <p:nvPr/>
          </p:nvSpPr>
          <p:spPr bwMode="auto">
            <a:xfrm>
              <a:off x="5335" y="2165"/>
              <a:ext cx="65"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2" name="Line 110"/>
            <p:cNvSpPr>
              <a:spLocks noChangeShapeType="1"/>
            </p:cNvSpPr>
            <p:nvPr/>
          </p:nvSpPr>
          <p:spPr bwMode="auto">
            <a:xfrm>
              <a:off x="5400" y="2194"/>
              <a:ext cx="0"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3" name="Line 111"/>
            <p:cNvSpPr>
              <a:spLocks noChangeShapeType="1"/>
            </p:cNvSpPr>
            <p:nvPr/>
          </p:nvSpPr>
          <p:spPr bwMode="auto">
            <a:xfrm flipH="1">
              <a:off x="5335" y="2223"/>
              <a:ext cx="65" cy="2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4" name="Line 112"/>
            <p:cNvSpPr>
              <a:spLocks noChangeShapeType="1"/>
            </p:cNvSpPr>
            <p:nvPr/>
          </p:nvSpPr>
          <p:spPr bwMode="auto">
            <a:xfrm flipH="1">
              <a:off x="5211" y="2251"/>
              <a:ext cx="124"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5" name="Line 113"/>
            <p:cNvSpPr>
              <a:spLocks noChangeShapeType="1"/>
            </p:cNvSpPr>
            <p:nvPr/>
          </p:nvSpPr>
          <p:spPr bwMode="auto">
            <a:xfrm flipH="1">
              <a:off x="5040" y="2280"/>
              <a:ext cx="171" cy="3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6" name="Line 114"/>
            <p:cNvSpPr>
              <a:spLocks noChangeShapeType="1"/>
            </p:cNvSpPr>
            <p:nvPr/>
          </p:nvSpPr>
          <p:spPr bwMode="auto">
            <a:xfrm flipH="1">
              <a:off x="4833" y="2310"/>
              <a:ext cx="207"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7" name="Line 115"/>
            <p:cNvSpPr>
              <a:spLocks noChangeShapeType="1"/>
            </p:cNvSpPr>
            <p:nvPr/>
          </p:nvSpPr>
          <p:spPr bwMode="auto">
            <a:xfrm flipH="1">
              <a:off x="4614" y="2339"/>
              <a:ext cx="219" cy="2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8" name="Line 116"/>
            <p:cNvSpPr>
              <a:spLocks noChangeShapeType="1"/>
            </p:cNvSpPr>
            <p:nvPr/>
          </p:nvSpPr>
          <p:spPr bwMode="auto">
            <a:xfrm flipH="1">
              <a:off x="4392" y="2367"/>
              <a:ext cx="222"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89" name="Line 117"/>
            <p:cNvSpPr>
              <a:spLocks noChangeShapeType="1"/>
            </p:cNvSpPr>
            <p:nvPr/>
          </p:nvSpPr>
          <p:spPr bwMode="auto">
            <a:xfrm flipH="1">
              <a:off x="4184" y="2396"/>
              <a:ext cx="208"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0" name="Line 118"/>
            <p:cNvSpPr>
              <a:spLocks noChangeShapeType="1"/>
            </p:cNvSpPr>
            <p:nvPr/>
          </p:nvSpPr>
          <p:spPr bwMode="auto">
            <a:xfrm flipH="1">
              <a:off x="4000" y="2425"/>
              <a:ext cx="184"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1" name="Line 119"/>
            <p:cNvSpPr>
              <a:spLocks noChangeShapeType="1"/>
            </p:cNvSpPr>
            <p:nvPr/>
          </p:nvSpPr>
          <p:spPr bwMode="auto">
            <a:xfrm flipH="1">
              <a:off x="3839" y="2454"/>
              <a:ext cx="161"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2" name="Line 120"/>
            <p:cNvSpPr>
              <a:spLocks noChangeShapeType="1"/>
            </p:cNvSpPr>
            <p:nvPr/>
          </p:nvSpPr>
          <p:spPr bwMode="auto">
            <a:xfrm flipH="1">
              <a:off x="3713" y="2483"/>
              <a:ext cx="126"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3" name="Line 121"/>
            <p:cNvSpPr>
              <a:spLocks noChangeShapeType="1"/>
            </p:cNvSpPr>
            <p:nvPr/>
          </p:nvSpPr>
          <p:spPr bwMode="auto">
            <a:xfrm flipH="1">
              <a:off x="3612" y="2512"/>
              <a:ext cx="101"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4" name="Line 122"/>
            <p:cNvSpPr>
              <a:spLocks noChangeShapeType="1"/>
            </p:cNvSpPr>
            <p:nvPr/>
          </p:nvSpPr>
          <p:spPr bwMode="auto">
            <a:xfrm flipH="1">
              <a:off x="3536" y="2541"/>
              <a:ext cx="76" cy="3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5" name="Line 123"/>
            <p:cNvSpPr>
              <a:spLocks noChangeShapeType="1"/>
            </p:cNvSpPr>
            <p:nvPr/>
          </p:nvSpPr>
          <p:spPr bwMode="auto">
            <a:xfrm flipH="1">
              <a:off x="3482" y="2571"/>
              <a:ext cx="54" cy="2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6" name="Line 124"/>
            <p:cNvSpPr>
              <a:spLocks noChangeShapeType="1"/>
            </p:cNvSpPr>
            <p:nvPr/>
          </p:nvSpPr>
          <p:spPr bwMode="auto">
            <a:xfrm flipH="1">
              <a:off x="3444" y="2599"/>
              <a:ext cx="38" cy="2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7" name="Line 125"/>
            <p:cNvSpPr>
              <a:spLocks noChangeShapeType="1"/>
            </p:cNvSpPr>
            <p:nvPr/>
          </p:nvSpPr>
          <p:spPr bwMode="auto">
            <a:xfrm flipH="1">
              <a:off x="3419" y="2627"/>
              <a:ext cx="25"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8" name="Line 126"/>
            <p:cNvSpPr>
              <a:spLocks noChangeShapeType="1"/>
            </p:cNvSpPr>
            <p:nvPr/>
          </p:nvSpPr>
          <p:spPr bwMode="auto">
            <a:xfrm flipH="1">
              <a:off x="3405" y="2656"/>
              <a:ext cx="14" cy="30"/>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099" name="Line 127"/>
            <p:cNvSpPr>
              <a:spLocks noChangeShapeType="1"/>
            </p:cNvSpPr>
            <p:nvPr/>
          </p:nvSpPr>
          <p:spPr bwMode="auto">
            <a:xfrm flipH="1">
              <a:off x="3395" y="2686"/>
              <a:ext cx="10" cy="29"/>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00" name="Line 128"/>
            <p:cNvSpPr>
              <a:spLocks noChangeShapeType="1"/>
            </p:cNvSpPr>
            <p:nvPr/>
          </p:nvSpPr>
          <p:spPr bwMode="auto">
            <a:xfrm flipH="1">
              <a:off x="3387" y="2715"/>
              <a:ext cx="8" cy="28"/>
            </a:xfrm>
            <a:prstGeom prst="line">
              <a:avLst/>
            </a:prstGeom>
            <a:noFill/>
            <a:ln w="38100">
              <a:solidFill>
                <a:srgbClr val="FFC000"/>
              </a:solidFill>
              <a:round/>
              <a:headEnd type="none" w="sm" len="sm"/>
              <a:tailEnd type="none" w="sm" len="sm"/>
            </a:ln>
          </p:spPr>
          <p:txBody>
            <a:bodyPr wrap="none" anchor="ctr"/>
            <a:lstStyle/>
            <a:p>
              <a:endParaRPr lang="en-US"/>
            </a:p>
          </p:txBody>
        </p:sp>
        <p:sp>
          <p:nvSpPr>
            <p:cNvPr id="2101" name="Line 129"/>
            <p:cNvSpPr>
              <a:spLocks noChangeShapeType="1"/>
            </p:cNvSpPr>
            <p:nvPr/>
          </p:nvSpPr>
          <p:spPr bwMode="auto">
            <a:xfrm flipH="1">
              <a:off x="3384" y="2743"/>
              <a:ext cx="3" cy="29"/>
            </a:xfrm>
            <a:prstGeom prst="line">
              <a:avLst/>
            </a:prstGeom>
            <a:noFill/>
            <a:ln w="38100">
              <a:solidFill>
                <a:srgbClr val="FFC000"/>
              </a:solidFill>
              <a:round/>
              <a:headEnd type="none" w="sm" len="sm"/>
              <a:tailEnd type="none" w="sm" len="sm"/>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76200" y="381000"/>
            <a:ext cx="12039600" cy="5791202"/>
            <a:chOff x="-621082" y="2750333"/>
            <a:chExt cx="9688882" cy="3958855"/>
          </a:xfrm>
        </p:grpSpPr>
        <p:grpSp>
          <p:nvGrpSpPr>
            <p:cNvPr id="51" name="Group 50"/>
            <p:cNvGrpSpPr/>
            <p:nvPr/>
          </p:nvGrpSpPr>
          <p:grpSpPr>
            <a:xfrm>
              <a:off x="914400" y="2750333"/>
              <a:ext cx="8153400" cy="3894307"/>
              <a:chOff x="838200" y="2750333"/>
              <a:chExt cx="8153400" cy="3894307"/>
            </a:xfrm>
          </p:grpSpPr>
          <p:grpSp>
            <p:nvGrpSpPr>
              <p:cNvPr id="46" name="Group 45"/>
              <p:cNvGrpSpPr/>
              <p:nvPr/>
            </p:nvGrpSpPr>
            <p:grpSpPr>
              <a:xfrm>
                <a:off x="838200" y="3810000"/>
                <a:ext cx="8153400" cy="2834640"/>
                <a:chOff x="609600" y="3581400"/>
                <a:chExt cx="8153400" cy="2834640"/>
              </a:xfrm>
            </p:grpSpPr>
            <p:grpSp>
              <p:nvGrpSpPr>
                <p:cNvPr id="36" name="Group 35"/>
                <p:cNvGrpSpPr/>
                <p:nvPr/>
              </p:nvGrpSpPr>
              <p:grpSpPr>
                <a:xfrm>
                  <a:off x="609600" y="3657600"/>
                  <a:ext cx="2362200" cy="2743200"/>
                  <a:chOff x="609600" y="3657600"/>
                  <a:chExt cx="2362200" cy="2743200"/>
                </a:xfrm>
              </p:grpSpPr>
              <p:grpSp>
                <p:nvGrpSpPr>
                  <p:cNvPr id="23" name="Group 22"/>
                  <p:cNvGrpSpPr/>
                  <p:nvPr/>
                </p:nvGrpSpPr>
                <p:grpSpPr>
                  <a:xfrm>
                    <a:off x="609600" y="3657600"/>
                    <a:ext cx="1828800" cy="2743200"/>
                    <a:chOff x="1371600" y="3657600"/>
                    <a:chExt cx="1828800" cy="2743200"/>
                  </a:xfrm>
                </p:grpSpPr>
                <p:pic>
                  <p:nvPicPr>
                    <p:cNvPr id="40963" name="Picture 3" descr="C:\Users\Ali\Pictures\nL.jpg"/>
                    <p:cNvPicPr>
                      <a:picLocks noChangeArrowheads="1"/>
                    </p:cNvPicPr>
                    <p:nvPr/>
                  </p:nvPicPr>
                  <p:blipFill>
                    <a:blip r:embed="rId2" cstate="print"/>
                    <a:srcRect/>
                    <a:stretch>
                      <a:fillRect/>
                    </a:stretch>
                  </p:blipFill>
                  <p:spPr bwMode="auto">
                    <a:xfrm>
                      <a:off x="1371600" y="3657600"/>
                      <a:ext cx="1828800" cy="2743200"/>
                    </a:xfrm>
                    <a:prstGeom prst="rect">
                      <a:avLst/>
                    </a:prstGeom>
                    <a:noFill/>
                  </p:spPr>
                </p:pic>
                <p:sp>
                  <p:nvSpPr>
                    <p:cNvPr id="7" name="Rectangle 6"/>
                    <p:cNvSpPr/>
                    <p:nvPr/>
                  </p:nvSpPr>
                  <p:spPr>
                    <a:xfrm>
                      <a:off x="1649595" y="5976465"/>
                      <a:ext cx="1105609" cy="362441"/>
                    </a:xfrm>
                    <a:prstGeom prst="rect">
                      <a:avLst/>
                    </a:prstGeom>
                  </p:spPr>
                  <p:txBody>
                    <a:bodyPr wrap="none">
                      <a:spAutoFit/>
                    </a:bodyPr>
                    <a:lstStyle/>
                    <a:p>
                      <a:r>
                        <a:rPr lang="en-US" sz="2400" dirty="0">
                          <a:solidFill>
                            <a:srgbClr val="0070C0"/>
                          </a:solidFill>
                          <a:latin typeface="Times New Roman" pitchFamily="18" charset="0"/>
                          <a:cs typeface="Times New Roman" pitchFamily="18" charset="0"/>
                        </a:rPr>
                        <a:t>Higher</a:t>
                      </a:r>
                      <a:r>
                        <a:rPr lang="en-US" sz="2800" dirty="0">
                          <a:solidFill>
                            <a:srgbClr val="0070C0"/>
                          </a:solidFill>
                          <a:latin typeface="Times New Roman" pitchFamily="18" charset="0"/>
                          <a:cs typeface="Times New Roman" pitchFamily="18" charset="0"/>
                        </a:rPr>
                        <a:t> </a:t>
                      </a:r>
                      <a:r>
                        <a:rPr lang="en-US" sz="3200" b="1" i="1" dirty="0">
                          <a:solidFill>
                            <a:srgbClr val="0070C0"/>
                          </a:solidFill>
                          <a:latin typeface="Times New Roman" pitchFamily="18" charset="0"/>
                          <a:cs typeface="Times New Roman" pitchFamily="18" charset="0"/>
                        </a:rPr>
                        <a:t>n</a:t>
                      </a:r>
                    </a:p>
                  </p:txBody>
                </p:sp>
                <p:sp>
                  <p:nvSpPr>
                    <p:cNvPr id="8" name="TextBox 7"/>
                    <p:cNvSpPr txBox="1"/>
                    <p:nvPr/>
                  </p:nvSpPr>
                  <p:spPr>
                    <a:xfrm>
                      <a:off x="1631145" y="3694113"/>
                      <a:ext cx="1372492" cy="362441"/>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Higher </a:t>
                      </a:r>
                      <a:r>
                        <a:rPr lang="en-US" sz="3200" b="1" i="1" dirty="0">
                          <a:solidFill>
                            <a:srgbClr val="0070C0"/>
                          </a:solidFill>
                          <a:latin typeface="Times New Roman" pitchFamily="18" charset="0"/>
                          <a:cs typeface="Times New Roman" pitchFamily="18" charset="0"/>
                        </a:rPr>
                        <a:t>n</a:t>
                      </a:r>
                    </a:p>
                  </p:txBody>
                </p:sp>
                <p:sp>
                  <p:nvSpPr>
                    <p:cNvPr id="10" name="TextBox 9"/>
                    <p:cNvSpPr txBox="1"/>
                    <p:nvPr/>
                  </p:nvSpPr>
                  <p:spPr>
                    <a:xfrm>
                      <a:off x="1701250" y="4795755"/>
                      <a:ext cx="1116062" cy="362441"/>
                    </a:xfrm>
                    <a:prstGeom prst="rect">
                      <a:avLst/>
                    </a:prstGeom>
                    <a:noFill/>
                  </p:spPr>
                  <p:txBody>
                    <a:bodyPr wrap="none" rtlCol="0">
                      <a:spAutoFit/>
                    </a:bodyPr>
                    <a:lstStyle/>
                    <a:p>
                      <a:r>
                        <a:rPr lang="en-US" sz="2400" dirty="0">
                          <a:solidFill>
                            <a:srgbClr val="0070C0"/>
                          </a:solidFill>
                          <a:latin typeface="Times New Roman" pitchFamily="18" charset="0"/>
                          <a:cs typeface="Times New Roman" pitchFamily="18" charset="0"/>
                        </a:rPr>
                        <a:t>Lower  </a:t>
                      </a:r>
                      <a:r>
                        <a:rPr lang="en-US" sz="3200" b="1" i="1" dirty="0">
                          <a:solidFill>
                            <a:srgbClr val="0070C0"/>
                          </a:solidFill>
                          <a:latin typeface="Times New Roman" pitchFamily="18" charset="0"/>
                          <a:cs typeface="Times New Roman" pitchFamily="18" charset="0"/>
                        </a:rPr>
                        <a:t>n</a:t>
                      </a:r>
                    </a:p>
                  </p:txBody>
                </p:sp>
              </p:grpSp>
              <p:cxnSp>
                <p:nvCxnSpPr>
                  <p:cNvPr id="30" name="Straight Arrow Connector 29"/>
                  <p:cNvCxnSpPr/>
                  <p:nvPr/>
                </p:nvCxnSpPr>
                <p:spPr>
                  <a:xfrm>
                    <a:off x="2423160" y="4953000"/>
                    <a:ext cx="5486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562600" y="3581400"/>
                  <a:ext cx="3200400" cy="2834640"/>
                  <a:chOff x="4724400" y="3581400"/>
                  <a:chExt cx="3200400" cy="2834640"/>
                </a:xfrm>
              </p:grpSpPr>
              <p:grpSp>
                <p:nvGrpSpPr>
                  <p:cNvPr id="25" name="Group 24"/>
                  <p:cNvGrpSpPr/>
                  <p:nvPr/>
                </p:nvGrpSpPr>
                <p:grpSpPr>
                  <a:xfrm>
                    <a:off x="5147228" y="3581400"/>
                    <a:ext cx="2777572" cy="2834640"/>
                    <a:chOff x="5147228" y="3657600"/>
                    <a:chExt cx="2777572" cy="2834640"/>
                  </a:xfrm>
                </p:grpSpPr>
                <p:pic>
                  <p:nvPicPr>
                    <p:cNvPr id="40965" name="Picture 5" descr="C:\Users\Ali\Pictures\nl 2.jpg"/>
                    <p:cNvPicPr>
                      <a:picLocks noChangeAspect="1" noChangeArrowheads="1"/>
                    </p:cNvPicPr>
                    <p:nvPr/>
                  </p:nvPicPr>
                  <p:blipFill>
                    <a:blip r:embed="rId3" cstate="print"/>
                    <a:srcRect/>
                    <a:stretch>
                      <a:fillRect/>
                    </a:stretch>
                  </p:blipFill>
                  <p:spPr bwMode="auto">
                    <a:xfrm>
                      <a:off x="5147228" y="3657600"/>
                      <a:ext cx="1710772" cy="2834640"/>
                    </a:xfrm>
                    <a:prstGeom prst="rect">
                      <a:avLst/>
                    </a:prstGeom>
                    <a:noFill/>
                  </p:spPr>
                </p:pic>
                <p:sp>
                  <p:nvSpPr>
                    <p:cNvPr id="17" name="TextBox 16"/>
                    <p:cNvSpPr txBox="1"/>
                    <p:nvPr/>
                  </p:nvSpPr>
                  <p:spPr>
                    <a:xfrm>
                      <a:off x="6233082" y="4734580"/>
                      <a:ext cx="1386918" cy="523220"/>
                    </a:xfrm>
                    <a:prstGeom prst="rect">
                      <a:avLst/>
                    </a:prstGeom>
                    <a:noFill/>
                  </p:spPr>
                  <p:txBody>
                    <a:bodyPr wrap="none" rtlCol="0">
                      <a:spAutoFit/>
                    </a:bodyPr>
                    <a:lstStyle/>
                    <a:p>
                      <a:r>
                        <a:rPr lang="en-US" sz="2400" dirty="0">
                          <a:latin typeface="Times New Roman" pitchFamily="18" charset="0"/>
                          <a:cs typeface="Times New Roman" pitchFamily="18" charset="0"/>
                        </a:rPr>
                        <a:t>Shorter </a:t>
                      </a:r>
                      <a:r>
                        <a:rPr lang="en-US" sz="2800" b="1" i="1" dirty="0">
                          <a:latin typeface="Times New Roman" pitchFamily="18" charset="0"/>
                          <a:cs typeface="Times New Roman" pitchFamily="18" charset="0"/>
                        </a:rPr>
                        <a:t>L</a:t>
                      </a:r>
                    </a:p>
                  </p:txBody>
                </p:sp>
                <p:sp>
                  <p:nvSpPr>
                    <p:cNvPr id="19" name="TextBox 18"/>
                    <p:cNvSpPr txBox="1"/>
                    <p:nvPr/>
                  </p:nvSpPr>
                  <p:spPr>
                    <a:xfrm>
                      <a:off x="6658107" y="5943600"/>
                      <a:ext cx="1266693" cy="523220"/>
                    </a:xfrm>
                    <a:prstGeom prst="rect">
                      <a:avLst/>
                    </a:prstGeom>
                    <a:noFill/>
                  </p:spPr>
                  <p:txBody>
                    <a:bodyPr wrap="none" rtlCol="0">
                      <a:spAutoFit/>
                    </a:bodyPr>
                    <a:lstStyle/>
                    <a:p>
                      <a:r>
                        <a:rPr lang="en-US" sz="2400" dirty="0">
                          <a:latin typeface="Times New Roman" pitchFamily="18" charset="0"/>
                          <a:cs typeface="Times New Roman" pitchFamily="18" charset="0"/>
                        </a:rPr>
                        <a:t>longer </a:t>
                      </a:r>
                      <a:r>
                        <a:rPr lang="en-US" sz="2800" b="1" i="1" dirty="0">
                          <a:latin typeface="Times New Roman" pitchFamily="18" charset="0"/>
                          <a:cs typeface="Times New Roman" pitchFamily="18" charset="0"/>
                        </a:rPr>
                        <a:t>L</a:t>
                      </a:r>
                    </a:p>
                  </p:txBody>
                </p:sp>
                <p:cxnSp>
                  <p:nvCxnSpPr>
                    <p:cNvPr id="20" name="Straight Arrow Connector 19"/>
                    <p:cNvCxnSpPr/>
                    <p:nvPr/>
                  </p:nvCxnSpPr>
                  <p:spPr>
                    <a:xfrm>
                      <a:off x="5715000" y="5029200"/>
                      <a:ext cx="4572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37365" y="6324600"/>
                      <a:ext cx="128016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p:cNvCxnSpPr/>
                  <p:nvPr/>
                </p:nvCxnSpPr>
                <p:spPr>
                  <a:xfrm flipH="1">
                    <a:off x="4724400" y="4953000"/>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3191031" y="3636513"/>
                  <a:ext cx="2590774" cy="461665"/>
                </a:xfrm>
                <a:prstGeom prst="rect">
                  <a:avLst/>
                </a:prstGeom>
                <a:noFill/>
              </p:spPr>
              <p:txBody>
                <a:bodyPr wrap="none" rtlCol="0">
                  <a:spAutoFit/>
                </a:bodyPr>
                <a:lstStyle/>
                <a:p>
                  <a:r>
                    <a:rPr lang="en-US" sz="2400" dirty="0">
                      <a:solidFill>
                        <a:srgbClr val="7030A0"/>
                      </a:solidFill>
                      <a:latin typeface="Times New Roman" pitchFamily="18" charset="0"/>
                      <a:cs typeface="Times New Roman" pitchFamily="18" charset="0"/>
                    </a:rPr>
                    <a:t>Longer optical path</a:t>
                  </a:r>
                </a:p>
              </p:txBody>
            </p:sp>
            <p:cxnSp>
              <p:nvCxnSpPr>
                <p:cNvPr id="40" name="Straight Arrow Connector 39"/>
                <p:cNvCxnSpPr/>
                <p:nvPr/>
              </p:nvCxnSpPr>
              <p:spPr>
                <a:xfrm>
                  <a:off x="2423160" y="3810000"/>
                  <a:ext cx="5486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598225" y="3810000"/>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86803" y="4780368"/>
                  <a:ext cx="2557110" cy="461665"/>
                </a:xfrm>
                <a:prstGeom prst="rect">
                  <a:avLst/>
                </a:prstGeom>
                <a:noFill/>
              </p:spPr>
              <p:txBody>
                <a:bodyPr wrap="none" rtlCol="0">
                  <a:spAutoFit/>
                </a:bodyPr>
                <a:lstStyle/>
                <a:p>
                  <a:r>
                    <a:rPr lang="en-US" sz="2400" dirty="0">
                      <a:solidFill>
                        <a:srgbClr val="7030A0"/>
                      </a:solidFill>
                      <a:latin typeface="Times New Roman" pitchFamily="18" charset="0"/>
                      <a:cs typeface="Times New Roman" pitchFamily="18" charset="0"/>
                    </a:rPr>
                    <a:t>shorter optical path</a:t>
                  </a:r>
                </a:p>
              </p:txBody>
            </p:sp>
          </p:grpSp>
          <p:sp>
            <p:nvSpPr>
              <p:cNvPr id="50" name="TextBox 49"/>
              <p:cNvSpPr txBox="1"/>
              <p:nvPr/>
            </p:nvSpPr>
            <p:spPr>
              <a:xfrm>
                <a:off x="3288650" y="2750333"/>
                <a:ext cx="2028168" cy="324290"/>
              </a:xfrm>
              <a:prstGeom prst="rect">
                <a:avLst/>
              </a:prstGeom>
              <a:noFill/>
            </p:spPr>
            <p:txBody>
              <a:bodyPr wrap="none" rtlCol="0">
                <a:spAutoFit/>
              </a:bodyPr>
              <a:lstStyle/>
              <a:p>
                <a:r>
                  <a:rPr lang="en-US" sz="2800" b="1" dirty="0">
                    <a:solidFill>
                      <a:srgbClr val="0000FF"/>
                    </a:solidFill>
                    <a:latin typeface="Times New Roman" pitchFamily="18" charset="0"/>
                    <a:cs typeface="Times New Roman" pitchFamily="18" charset="0"/>
                  </a:rPr>
                  <a:t>Self-defocusing</a:t>
                </a:r>
              </a:p>
            </p:txBody>
          </p:sp>
        </p:grpSp>
        <p:pic>
          <p:nvPicPr>
            <p:cNvPr id="54" name="Picture 53" descr="Beschreibung: E:\Dissertation\Ali\figures\chapter 1\1.14. gradiant   lens.jpg"/>
            <p:cNvPicPr/>
            <p:nvPr/>
          </p:nvPicPr>
          <p:blipFill>
            <a:blip r:embed="rId4" cstate="print"/>
            <a:srcRect t="12929" r="81667" b="17770"/>
            <a:stretch>
              <a:fillRect/>
            </a:stretch>
          </p:blipFill>
          <p:spPr bwMode="auto">
            <a:xfrm>
              <a:off x="-621082" y="3874548"/>
              <a:ext cx="1535483" cy="2834640"/>
            </a:xfrm>
            <a:prstGeom prst="rect">
              <a:avLst/>
            </a:prstGeom>
            <a:noFill/>
            <a:ln w="9525">
              <a:noFill/>
              <a:miter lim="800000"/>
              <a:headEnd/>
              <a:tailEnd/>
            </a:ln>
          </p:spPr>
        </p:pic>
      </p:grpSp>
      <p:graphicFrame>
        <p:nvGraphicFramePr>
          <p:cNvPr id="2" name="Object 1">
            <a:extLst>
              <a:ext uri="{FF2B5EF4-FFF2-40B4-BE49-F238E27FC236}">
                <a16:creationId xmlns:a16="http://schemas.microsoft.com/office/drawing/2014/main" id="{872046D5-E5FD-42B7-9126-AD3404DCCE6D}"/>
              </a:ext>
            </a:extLst>
          </p:cNvPr>
          <p:cNvGraphicFramePr>
            <a:graphicFrameLocks noChangeAspect="1"/>
          </p:cNvGraphicFramePr>
          <p:nvPr>
            <p:extLst>
              <p:ext uri="{D42A27DB-BD31-4B8C-83A1-F6EECF244321}">
                <p14:modId xmlns:p14="http://schemas.microsoft.com/office/powerpoint/2010/main" val="1809635674"/>
              </p:ext>
            </p:extLst>
          </p:nvPr>
        </p:nvGraphicFramePr>
        <p:xfrm>
          <a:off x="913423" y="427861"/>
          <a:ext cx="3098800" cy="533400"/>
        </p:xfrm>
        <a:graphic>
          <a:graphicData uri="http://schemas.openxmlformats.org/presentationml/2006/ole">
            <mc:AlternateContent xmlns:mc="http://schemas.openxmlformats.org/markup-compatibility/2006">
              <mc:Choice xmlns:v="urn:schemas-microsoft-com:vml" Requires="v">
                <p:oleObj name="Equation" r:id="rId5" imgW="3098525" imgH="533564" progId="Equation.DSMT4">
                  <p:embed/>
                </p:oleObj>
              </mc:Choice>
              <mc:Fallback>
                <p:oleObj name="Equation" r:id="rId5" imgW="3098525" imgH="533564" progId="Equation.DSMT4">
                  <p:embed/>
                  <p:pic>
                    <p:nvPicPr>
                      <p:cNvPr id="0" name=""/>
                      <p:cNvPicPr/>
                      <p:nvPr/>
                    </p:nvPicPr>
                    <p:blipFill>
                      <a:blip r:embed="rId6"/>
                      <a:stretch>
                        <a:fillRect/>
                      </a:stretch>
                    </p:blipFill>
                    <p:spPr>
                      <a:xfrm>
                        <a:off x="913423" y="427861"/>
                        <a:ext cx="3098800" cy="533400"/>
                      </a:xfrm>
                      <a:prstGeom prst="rect">
                        <a:avLst/>
                      </a:prstGeom>
                    </p:spPr>
                  </p:pic>
                </p:oleObj>
              </mc:Fallback>
            </mc:AlternateContent>
          </a:graphicData>
        </a:graphic>
      </p:graphicFrame>
    </p:spTree>
    <p:extLst>
      <p:ext uri="{BB962C8B-B14F-4D97-AF65-F5344CB8AC3E}">
        <p14:creationId xmlns:p14="http://schemas.microsoft.com/office/powerpoint/2010/main" val="1828946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33A997-DF4F-4E37-86FF-1098AF8692AD}"/>
              </a:ext>
            </a:extLst>
          </p:cNvPr>
          <p:cNvSpPr txBox="1"/>
          <p:nvPr/>
        </p:nvSpPr>
        <p:spPr>
          <a:xfrm>
            <a:off x="4419600" y="228600"/>
            <a:ext cx="2438400" cy="661207"/>
          </a:xfrm>
          <a:prstGeom prst="rect">
            <a:avLst/>
          </a:prstGeom>
          <a:noFill/>
        </p:spPr>
        <p:txBody>
          <a:bodyPr wrap="square" rtlCol="0">
            <a:spAutoFit/>
          </a:bodyPr>
          <a:lstStyle/>
          <a:p>
            <a:pPr algn="r" rtl="1">
              <a:lnSpc>
                <a:spcPct val="150000"/>
              </a:lnSpc>
            </a:pPr>
            <a:r>
              <a:rPr lang="fa-IR" sz="2800" b="1" dirty="0">
                <a:solidFill>
                  <a:srgbClr val="FF0000"/>
                </a:solidFill>
                <a:latin typeface="Times New Roman" pitchFamily="18" charset="0"/>
                <a:cs typeface="Times New Roman" pitchFamily="18" charset="0"/>
              </a:rPr>
              <a:t>کاربرد اثر کر</a:t>
            </a:r>
            <a:endParaRPr lang="en-US" sz="2800" b="1" dirty="0">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68099358-737F-45BB-9F4E-A76BC6B955C0}"/>
              </a:ext>
            </a:extLst>
          </p:cNvPr>
          <p:cNvSpPr txBox="1"/>
          <p:nvPr/>
        </p:nvSpPr>
        <p:spPr>
          <a:xfrm>
            <a:off x="304800" y="1066800"/>
            <a:ext cx="11582400" cy="5011949"/>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با آنکه پدیده خود کانونی ناشی از اثر فضایی کر ممکن است باعث آسیب ماده از جمله کریستال لیزر شود در اینجا دو نمونه از کاربرد آن را ذکر می کنیم:</a:t>
            </a:r>
          </a:p>
          <a:p>
            <a:pPr algn="r" rtl="1">
              <a:lnSpc>
                <a:spcPct val="150000"/>
              </a:lnSpc>
            </a:pPr>
            <a:endParaRPr lang="fa-IR" sz="2400" dirty="0">
              <a:latin typeface="Times New Roman" pitchFamily="18" charset="0"/>
              <a:cs typeface="Times New Roman" pitchFamily="18" charset="0"/>
            </a:endParaRPr>
          </a:p>
          <a:p>
            <a:pPr marL="342900" indent="-342900" algn="r" rtl="1">
              <a:lnSpc>
                <a:spcPct val="150000"/>
              </a:lnSpc>
              <a:buClr>
                <a:srgbClr val="FF0000"/>
              </a:buClr>
              <a:buSzPct val="120000"/>
              <a:buFont typeface="Wingdings" panose="05000000000000000000" pitchFamily="2" charset="2"/>
              <a:buChar char="v"/>
            </a:pPr>
            <a:r>
              <a:rPr lang="fa-IR" sz="2400" dirty="0">
                <a:latin typeface="Times New Roman" pitchFamily="18" charset="0"/>
                <a:cs typeface="Times New Roman" pitchFamily="18" charset="0"/>
              </a:rPr>
              <a:t>  سلول کر (</a:t>
            </a:r>
            <a:r>
              <a:rPr lang="en-US" sz="2400" b="1" dirty="0">
                <a:solidFill>
                  <a:srgbClr val="0000FF"/>
                </a:solidFill>
                <a:latin typeface="Times New Roman" pitchFamily="18" charset="0"/>
                <a:cs typeface="Times New Roman" pitchFamily="18" charset="0"/>
              </a:rPr>
              <a:t>Kerr Cell</a:t>
            </a:r>
            <a:r>
              <a:rPr lang="fa-IR" sz="2400" dirty="0">
                <a:latin typeface="Times New Roman" pitchFamily="18" charset="0"/>
                <a:cs typeface="Times New Roman" pitchFamily="18" charset="0"/>
              </a:rPr>
              <a:t>): وسیله ای که همانند سلول پاکلز برای تولید گیت های کوتاه مدت استفاده می شود که برای کیو سویچ لیزرها مورد استفاده قرار می گیرد. این وسیله </a:t>
            </a:r>
            <a:r>
              <a:rPr lang="fa-IR" sz="2400" dirty="0" err="1">
                <a:latin typeface="Times New Roman" pitchFamily="18" charset="0"/>
                <a:cs typeface="Times New Roman" pitchFamily="18" charset="0"/>
              </a:rPr>
              <a:t>الکترو-اپتیکی</a:t>
            </a:r>
            <a:r>
              <a:rPr lang="fa-IR" sz="2400" dirty="0">
                <a:latin typeface="Times New Roman" pitchFamily="18" charset="0"/>
                <a:cs typeface="Times New Roman" pitchFamily="18" charset="0"/>
              </a:rPr>
              <a:t> بر مبنای </a:t>
            </a:r>
            <a:r>
              <a:rPr lang="en-US" sz="2400" dirty="0">
                <a:solidFill>
                  <a:srgbClr val="FF0000"/>
                </a:solidFill>
                <a:latin typeface="Times New Roman" pitchFamily="18" charset="0"/>
                <a:cs typeface="Times New Roman" pitchFamily="18" charset="0"/>
              </a:rPr>
              <a:t>DC Kerr effect </a:t>
            </a:r>
            <a:r>
              <a:rPr lang="fa-IR" sz="2400" dirty="0">
                <a:solidFill>
                  <a:srgbClr val="FF0000"/>
                </a:solidFill>
                <a:latin typeface="Times New Roman" pitchFamily="18" charset="0"/>
                <a:cs typeface="Times New Roman" pitchFamily="18" charset="0"/>
              </a:rPr>
              <a:t> </a:t>
            </a:r>
            <a:r>
              <a:rPr lang="fa-IR" sz="2400" dirty="0">
                <a:latin typeface="Times New Roman" pitchFamily="18" charset="0"/>
                <a:cs typeface="Times New Roman" pitchFamily="18" charset="0"/>
              </a:rPr>
              <a:t>طراحی و ساخته شده است. </a:t>
            </a:r>
          </a:p>
          <a:p>
            <a:pPr algn="r" rtl="1">
              <a:lnSpc>
                <a:spcPct val="150000"/>
              </a:lnSpc>
            </a:pPr>
            <a:endParaRPr lang="fa-IR" sz="2400" dirty="0">
              <a:latin typeface="Times New Roman" pitchFamily="18" charset="0"/>
              <a:cs typeface="Times New Roman" pitchFamily="18" charset="0"/>
            </a:endParaRPr>
          </a:p>
          <a:p>
            <a:pPr marL="342900" indent="-342900" algn="r" rtl="1">
              <a:lnSpc>
                <a:spcPct val="150000"/>
              </a:lnSpc>
              <a:buClr>
                <a:srgbClr val="FF0000"/>
              </a:buClr>
              <a:buSzPct val="120000"/>
              <a:buFont typeface="Wingdings" panose="05000000000000000000" pitchFamily="2" charset="2"/>
              <a:buChar char="v"/>
            </a:pPr>
            <a:r>
              <a:rPr lang="fa-IR" sz="2400" dirty="0">
                <a:latin typeface="Times New Roman" pitchFamily="18" charset="0"/>
                <a:cs typeface="Times New Roman" pitchFamily="18" charset="0"/>
              </a:rPr>
              <a:t>  قفل شدگی مدها با استفاده از عدسی کر (</a:t>
            </a:r>
            <a:r>
              <a:rPr lang="en-US" sz="2400" b="1" dirty="0">
                <a:solidFill>
                  <a:srgbClr val="0000FF"/>
                </a:solidFill>
                <a:latin typeface="Times New Roman" pitchFamily="18" charset="0"/>
                <a:cs typeface="Times New Roman" pitchFamily="18" charset="0"/>
              </a:rPr>
              <a:t>Kerr lens mode locking</a:t>
            </a:r>
            <a:r>
              <a:rPr lang="fa-IR" sz="2400" dirty="0">
                <a:latin typeface="Times New Roman" pitchFamily="18" charset="0"/>
                <a:cs typeface="Times New Roman" pitchFamily="18" charset="0"/>
              </a:rPr>
              <a:t>): با این تکنیک می توان پالسهای بسیار کوتاه کمتر از 10 فمتو</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ثانیه تولید کرد. این تکنیک بر مبنای </a:t>
            </a:r>
            <a:r>
              <a:rPr lang="en-US" sz="2400" dirty="0">
                <a:solidFill>
                  <a:srgbClr val="FF0000"/>
                </a:solidFill>
                <a:latin typeface="Times New Roman" pitchFamily="18" charset="0"/>
                <a:cs typeface="Times New Roman" pitchFamily="18" charset="0"/>
              </a:rPr>
              <a:t>AC Kerr effect</a:t>
            </a:r>
            <a:r>
              <a:rPr lang="fa-IR" sz="2400" dirty="0">
                <a:solidFill>
                  <a:srgbClr val="FF0000"/>
                </a:solidFill>
                <a:latin typeface="Times New Roman" pitchFamily="18" charset="0"/>
                <a:cs typeface="Times New Roman" pitchFamily="18" charset="0"/>
              </a:rPr>
              <a:t> </a:t>
            </a:r>
            <a:r>
              <a:rPr lang="fa-IR" sz="2400" dirty="0">
                <a:latin typeface="Times New Roman" pitchFamily="18" charset="0"/>
                <a:cs typeface="Times New Roman" pitchFamily="18" charset="0"/>
              </a:rPr>
              <a:t>است.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4709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099358-737F-45BB-9F4E-A76BC6B955C0}"/>
              </a:ext>
            </a:extLst>
          </p:cNvPr>
          <p:cNvSpPr txBox="1"/>
          <p:nvPr/>
        </p:nvSpPr>
        <p:spPr>
          <a:xfrm>
            <a:off x="228600" y="0"/>
            <a:ext cx="11582400" cy="1133965"/>
          </a:xfrm>
          <a:prstGeom prst="rect">
            <a:avLst/>
          </a:prstGeom>
          <a:noFill/>
        </p:spPr>
        <p:txBody>
          <a:bodyPr wrap="square" rtlCol="0">
            <a:spAutoFit/>
          </a:bodyPr>
          <a:lstStyle/>
          <a:p>
            <a:pPr algn="r" rtl="1">
              <a:lnSpc>
                <a:spcPct val="150000"/>
              </a:lnSpc>
            </a:pPr>
            <a:endParaRPr lang="fa-IR" sz="2400" dirty="0">
              <a:latin typeface="Times New Roman" pitchFamily="18" charset="0"/>
              <a:cs typeface="Times New Roman" pitchFamily="18" charset="0"/>
            </a:endParaRPr>
          </a:p>
          <a:p>
            <a:pPr marL="342900" indent="-342900" algn="r" rtl="1">
              <a:lnSpc>
                <a:spcPct val="150000"/>
              </a:lnSpc>
              <a:buClr>
                <a:srgbClr val="FF0000"/>
              </a:buClr>
              <a:buSzPct val="120000"/>
              <a:buFont typeface="Wingdings" panose="05000000000000000000" pitchFamily="2" charset="2"/>
              <a:buChar char="v"/>
            </a:pPr>
            <a:r>
              <a:rPr lang="fa-IR" sz="2400" dirty="0">
                <a:latin typeface="Times New Roman" pitchFamily="18" charset="0"/>
                <a:cs typeface="Times New Roman" pitchFamily="18" charset="0"/>
              </a:rPr>
              <a:t>  سلول کر (</a:t>
            </a:r>
            <a:r>
              <a:rPr lang="en-US" sz="2400" b="1" dirty="0">
                <a:solidFill>
                  <a:srgbClr val="0000FF"/>
                </a:solidFill>
                <a:latin typeface="Times New Roman" pitchFamily="18" charset="0"/>
                <a:cs typeface="Times New Roman" pitchFamily="18" charset="0"/>
              </a:rPr>
              <a:t>Kerr Cell</a:t>
            </a:r>
            <a:r>
              <a:rPr lang="fa-IR"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بر پایه </a:t>
            </a:r>
            <a:r>
              <a:rPr lang="en-US" sz="2400" b="1" dirty="0">
                <a:solidFill>
                  <a:srgbClr val="0000FF"/>
                </a:solidFill>
                <a:latin typeface="Times New Roman" pitchFamily="18" charset="0"/>
                <a:cs typeface="Times New Roman" pitchFamily="18" charset="0"/>
              </a:rPr>
              <a:t>DC Kerr Effect</a:t>
            </a:r>
            <a:endParaRPr lang="fa-IR" sz="2400" b="1" dirty="0">
              <a:solidFill>
                <a:srgbClr val="0000FF"/>
              </a:solidFill>
              <a:latin typeface="Times New Roman" pitchFamily="18" charset="0"/>
              <a:cs typeface="Times New Roman" pitchFamily="18" charset="0"/>
            </a:endParaRPr>
          </a:p>
        </p:txBody>
      </p:sp>
      <p:pic>
        <p:nvPicPr>
          <p:cNvPr id="1028" name="Picture 4" descr="Kerr cell is filled with the Kerr liquid, in which two electrodes are connected with HV to form a strong electric field. The z-axis denotes the direction of the laser propagation. The applied electric field E is aligned to the xy plane. ">
            <a:extLst>
              <a:ext uri="{FF2B5EF4-FFF2-40B4-BE49-F238E27FC236}">
                <a16:creationId xmlns:a16="http://schemas.microsoft.com/office/drawing/2014/main" id="{E79B38FA-58F8-404E-B627-9B12CAE4F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303850"/>
            <a:ext cx="6172200" cy="3192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160319A-62E3-4D03-99F6-030408190BB2}"/>
              </a:ext>
            </a:extLst>
          </p:cNvPr>
          <p:cNvPicPr>
            <a:picLocks noChangeAspect="1"/>
          </p:cNvPicPr>
          <p:nvPr/>
        </p:nvPicPr>
        <p:blipFill>
          <a:blip r:embed="rId3"/>
          <a:stretch>
            <a:fillRect/>
          </a:stretch>
        </p:blipFill>
        <p:spPr>
          <a:xfrm>
            <a:off x="457199" y="64910"/>
            <a:ext cx="4247887" cy="3192199"/>
          </a:xfrm>
          <a:prstGeom prst="rect">
            <a:avLst/>
          </a:prstGeom>
        </p:spPr>
      </p:pic>
      <p:sp>
        <p:nvSpPr>
          <p:cNvPr id="6" name="TextBox 5">
            <a:extLst>
              <a:ext uri="{FF2B5EF4-FFF2-40B4-BE49-F238E27FC236}">
                <a16:creationId xmlns:a16="http://schemas.microsoft.com/office/drawing/2014/main" id="{39D549F6-0F58-4F37-AF08-1CE4CB49F287}"/>
              </a:ext>
            </a:extLst>
          </p:cNvPr>
          <p:cNvSpPr txBox="1"/>
          <p:nvPr/>
        </p:nvSpPr>
        <p:spPr>
          <a:xfrm>
            <a:off x="6705600" y="1447800"/>
            <a:ext cx="5257800" cy="5011949"/>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 با اعمال یک ولتاژ مستقیم دو سر ماده غیر خطی خاصیت دو شکستی قابل کنترل در ماده ایجاد شده و می توان با کنترل ولتاژ یک تیغه ربع موج یا نصف موج لحظه ای ایجاد کرد. مثلا اگر ماده به یک تیغه نیم موج تبدیل شود می تواند جهت قطبش را تا 90 درجه تغییر دهد. چنانچه بعد از ماده غیر خطی یک قطبشگر قرار گیرد در حالتی که ولتاژ برقرار است سلول باز و وقتی ولتاژ قطع می گردد سلول بسته خواهد بود. این فرایند می تواند بر عکس باشد.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34049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099358-737F-45BB-9F4E-A76BC6B955C0}"/>
              </a:ext>
            </a:extLst>
          </p:cNvPr>
          <p:cNvSpPr txBox="1"/>
          <p:nvPr/>
        </p:nvSpPr>
        <p:spPr>
          <a:xfrm>
            <a:off x="304800" y="228600"/>
            <a:ext cx="11582400" cy="579967"/>
          </a:xfrm>
          <a:prstGeom prst="rect">
            <a:avLst/>
          </a:prstGeom>
          <a:noFill/>
        </p:spPr>
        <p:txBody>
          <a:bodyPr wrap="square" rtlCol="0">
            <a:spAutoFit/>
          </a:bodyPr>
          <a:lstStyle/>
          <a:p>
            <a:pPr marL="342900" indent="-342900" algn="r" rtl="1">
              <a:lnSpc>
                <a:spcPct val="150000"/>
              </a:lnSpc>
              <a:buClr>
                <a:srgbClr val="FF0000"/>
              </a:buClr>
              <a:buSzPct val="120000"/>
              <a:buFont typeface="Wingdings" panose="05000000000000000000" pitchFamily="2" charset="2"/>
              <a:buChar char="v"/>
            </a:pPr>
            <a:r>
              <a:rPr lang="fa-IR" sz="2400" dirty="0">
                <a:latin typeface="Times New Roman" pitchFamily="18" charset="0"/>
                <a:cs typeface="Times New Roman" pitchFamily="18" charset="0"/>
              </a:rPr>
              <a:t>  قفل شدگی مدها با استفاده از عدسی کر (</a:t>
            </a:r>
            <a:r>
              <a:rPr lang="en-US" sz="2400" b="1" dirty="0">
                <a:solidFill>
                  <a:srgbClr val="0000FF"/>
                </a:solidFill>
                <a:latin typeface="Times New Roman" pitchFamily="18" charset="0"/>
                <a:cs typeface="Times New Roman" pitchFamily="18" charset="0"/>
              </a:rPr>
              <a:t>Kerr lens mode locking</a:t>
            </a:r>
            <a:r>
              <a:rPr lang="fa-I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A0D08FB6-4704-4037-898E-8222CFE13A27}"/>
              </a:ext>
            </a:extLst>
          </p:cNvPr>
          <p:cNvPicPr>
            <a:picLocks noChangeAspect="1"/>
          </p:cNvPicPr>
          <p:nvPr/>
        </p:nvPicPr>
        <p:blipFill>
          <a:blip r:embed="rId2"/>
          <a:stretch>
            <a:fillRect/>
          </a:stretch>
        </p:blipFill>
        <p:spPr>
          <a:xfrm>
            <a:off x="4416072" y="914400"/>
            <a:ext cx="7448550" cy="3619500"/>
          </a:xfrm>
          <a:prstGeom prst="rect">
            <a:avLst/>
          </a:prstGeom>
        </p:spPr>
      </p:pic>
      <p:sp>
        <p:nvSpPr>
          <p:cNvPr id="10" name="TextBox 9">
            <a:extLst>
              <a:ext uri="{FF2B5EF4-FFF2-40B4-BE49-F238E27FC236}">
                <a16:creationId xmlns:a16="http://schemas.microsoft.com/office/drawing/2014/main" id="{705086D1-F910-463D-B568-9FF91A0133B8}"/>
              </a:ext>
            </a:extLst>
          </p:cNvPr>
          <p:cNvSpPr txBox="1"/>
          <p:nvPr/>
        </p:nvSpPr>
        <p:spPr>
          <a:xfrm>
            <a:off x="304800" y="1828800"/>
            <a:ext cx="3581400" cy="1687963"/>
          </a:xfrm>
          <a:prstGeom prst="rect">
            <a:avLst/>
          </a:prstGeom>
          <a:noFill/>
        </p:spPr>
        <p:txBody>
          <a:bodyPr wrap="square" rtlCol="0">
            <a:spAutoFit/>
          </a:bodyPr>
          <a:lstStyle/>
          <a:p>
            <a:pPr marL="342900" indent="-342900" algn="l">
              <a:lnSpc>
                <a:spcPct val="150000"/>
              </a:lnSpc>
              <a:buFont typeface="Wingdings" panose="05000000000000000000" pitchFamily="2" charset="2"/>
              <a:buChar char="Ø"/>
            </a:pPr>
            <a:r>
              <a:rPr lang="en-US" sz="2400" dirty="0">
                <a:solidFill>
                  <a:srgbClr val="FF0000"/>
                </a:solidFill>
                <a:latin typeface="Times New Roman" pitchFamily="18" charset="0"/>
                <a:cs typeface="Times New Roman" pitchFamily="18" charset="0"/>
              </a:rPr>
              <a:t>  Hard Aperture</a:t>
            </a:r>
          </a:p>
          <a:p>
            <a:pPr marL="342900" indent="-342900" algn="l">
              <a:lnSpc>
                <a:spcPct val="150000"/>
              </a:lnSpc>
              <a:buFont typeface="Wingdings" panose="05000000000000000000" pitchFamily="2" charset="2"/>
              <a:buChar char="Ø"/>
            </a:pPr>
            <a:endParaRPr lang="en-US" sz="2400" dirty="0">
              <a:solidFill>
                <a:srgbClr val="FF0000"/>
              </a:solidFill>
              <a:latin typeface="Times New Roman" pitchFamily="18" charset="0"/>
              <a:cs typeface="Times New Roman" pitchFamily="18" charset="0"/>
            </a:endParaRPr>
          </a:p>
          <a:p>
            <a:pPr marL="342900" indent="-342900" algn="l">
              <a:lnSpc>
                <a:spcPct val="150000"/>
              </a:lnSpc>
              <a:buFont typeface="Wingdings" panose="05000000000000000000" pitchFamily="2" charset="2"/>
              <a:buChar char="Ø"/>
            </a:pPr>
            <a:r>
              <a:rPr lang="en-US" sz="2400" dirty="0">
                <a:solidFill>
                  <a:srgbClr val="FF0000"/>
                </a:solidFill>
                <a:latin typeface="Times New Roman" pitchFamily="18" charset="0"/>
                <a:cs typeface="Times New Roman" pitchFamily="18" charset="0"/>
              </a:rPr>
              <a:t>Soft Aperture</a:t>
            </a:r>
          </a:p>
        </p:txBody>
      </p:sp>
      <p:sp>
        <p:nvSpPr>
          <p:cNvPr id="11" name="TextBox 10">
            <a:extLst>
              <a:ext uri="{FF2B5EF4-FFF2-40B4-BE49-F238E27FC236}">
                <a16:creationId xmlns:a16="http://schemas.microsoft.com/office/drawing/2014/main" id="{8100FFD5-3FC2-4117-A0D1-8A5A437B37CE}"/>
              </a:ext>
            </a:extLst>
          </p:cNvPr>
          <p:cNvSpPr txBox="1"/>
          <p:nvPr/>
        </p:nvSpPr>
        <p:spPr>
          <a:xfrm>
            <a:off x="533400" y="4463640"/>
            <a:ext cx="11277600" cy="2241960"/>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ایجاد یک اسپایک در تابش درون کاواک باعث خود کانونی تابش در بازه زمانی آن اسپایک شده که این امر باعث می شود عرض باریکه لیزری به قدری کاهش یابد تا تمام باریکه از درون روزنه عبور کند. به علت افزایش شدت ناشی از خود کانونی این اسپایک در رفت و برگشت متوالی از محیط بهره بیشتر از قسمتهای دیگر تقویت شده و بدین شیوه تابش پیوسته به پالسی کوتاه تبدیل می شود.</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2119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4900A-57FD-453A-A222-6A102BEEB120}"/>
              </a:ext>
            </a:extLst>
          </p:cNvPr>
          <p:cNvSpPr txBox="1"/>
          <p:nvPr/>
        </p:nvSpPr>
        <p:spPr>
          <a:xfrm>
            <a:off x="3124200" y="152400"/>
            <a:ext cx="5791200" cy="661207"/>
          </a:xfrm>
          <a:prstGeom prst="rect">
            <a:avLst/>
          </a:prstGeom>
          <a:noFill/>
        </p:spPr>
        <p:txBody>
          <a:bodyPr wrap="square" rtlCol="0">
            <a:spAutoFit/>
          </a:bodyPr>
          <a:lstStyle/>
          <a:p>
            <a:pPr algn="r" rtl="1">
              <a:lnSpc>
                <a:spcPct val="150000"/>
              </a:lnSpc>
            </a:pPr>
            <a:r>
              <a:rPr lang="fa-IR" sz="2800" b="1" dirty="0">
                <a:solidFill>
                  <a:srgbClr val="FF0000"/>
                </a:solidFill>
                <a:latin typeface="Times New Roman" pitchFamily="18" charset="0"/>
                <a:cs typeface="Times New Roman" pitchFamily="18" charset="0"/>
              </a:rPr>
              <a:t>روشهای اندازه گیری ضریب شکست غیر خطی</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FCD5E340-5B46-4A12-A779-772AA5632778}"/>
              </a:ext>
            </a:extLst>
          </p:cNvPr>
          <p:cNvSpPr txBox="1"/>
          <p:nvPr/>
        </p:nvSpPr>
        <p:spPr>
          <a:xfrm>
            <a:off x="419100" y="1066800"/>
            <a:ext cx="11201400" cy="1687963"/>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تغییرات ضریب شکست در مقطع باریکه پر شدت لیزری باعث پدیده خود کانونی شده که منجر به تغییر شعاع باریکه و در نتیجه شدت باریکه می گردد. پس با بررسی تغییرات هر کدام از این دو کمیت می توان به منشا آن یعنی ضریب شکست غیر خطی پی برد.</a:t>
            </a:r>
            <a:endParaRPr lang="en-US" sz="2400" dirty="0">
              <a:latin typeface="Times New Roman" pitchFamily="18" charset="0"/>
              <a:cs typeface="Times New Roman" pitchFamily="18" charset="0"/>
            </a:endParaRPr>
          </a:p>
        </p:txBody>
      </p:sp>
      <p:grpSp>
        <p:nvGrpSpPr>
          <p:cNvPr id="16" name="Group 15">
            <a:extLst>
              <a:ext uri="{FF2B5EF4-FFF2-40B4-BE49-F238E27FC236}">
                <a16:creationId xmlns:a16="http://schemas.microsoft.com/office/drawing/2014/main" id="{4E59A4CD-8E86-4A17-B517-0AF6CD311314}"/>
              </a:ext>
            </a:extLst>
          </p:cNvPr>
          <p:cNvGrpSpPr/>
          <p:nvPr/>
        </p:nvGrpSpPr>
        <p:grpSpPr>
          <a:xfrm>
            <a:off x="457200" y="2546939"/>
            <a:ext cx="11430000" cy="2334901"/>
            <a:chOff x="457200" y="2546939"/>
            <a:chExt cx="11430000" cy="2334901"/>
          </a:xfrm>
        </p:grpSpPr>
        <p:sp>
          <p:nvSpPr>
            <p:cNvPr id="4" name="TextBox 3">
              <a:extLst>
                <a:ext uri="{FF2B5EF4-FFF2-40B4-BE49-F238E27FC236}">
                  <a16:creationId xmlns:a16="http://schemas.microsoft.com/office/drawing/2014/main" id="{114D4CA5-AAAE-49F0-9334-031CC81BE542}"/>
                </a:ext>
              </a:extLst>
            </p:cNvPr>
            <p:cNvSpPr txBox="1"/>
            <p:nvPr/>
          </p:nvSpPr>
          <p:spPr>
            <a:xfrm>
              <a:off x="5257800" y="2546939"/>
              <a:ext cx="914400" cy="661207"/>
            </a:xfrm>
            <a:prstGeom prst="rect">
              <a:avLst/>
            </a:prstGeom>
            <a:noFill/>
          </p:spPr>
          <p:txBody>
            <a:bodyPr wrap="square" rtlCol="0">
              <a:spAutoFit/>
            </a:bodyPr>
            <a:lstStyle/>
            <a:p>
              <a:pPr algn="r" rtl="1">
                <a:lnSpc>
                  <a:spcPct val="150000"/>
                </a:lnSpc>
              </a:pPr>
              <a:r>
                <a:rPr lang="fa-IR" sz="2800" b="1" dirty="0">
                  <a:solidFill>
                    <a:srgbClr val="7030A0"/>
                  </a:solidFill>
                  <a:latin typeface="Times New Roman" pitchFamily="18" charset="0"/>
                  <a:cs typeface="Times New Roman" pitchFamily="18" charset="0"/>
                </a:rPr>
                <a:t>ایده</a:t>
              </a:r>
              <a:endParaRPr lang="en-US" sz="2800" b="1" dirty="0">
                <a:solidFill>
                  <a:srgbClr val="7030A0"/>
                </a:solidFill>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E840EE8A-86D9-4E65-B2DA-49756E204B8F}"/>
                </a:ext>
              </a:extLst>
            </p:cNvPr>
            <p:cNvGrpSpPr/>
            <p:nvPr/>
          </p:nvGrpSpPr>
          <p:grpSpPr>
            <a:xfrm>
              <a:off x="457200" y="3505200"/>
              <a:ext cx="11430000" cy="1376640"/>
              <a:chOff x="304800" y="3957360"/>
              <a:chExt cx="11430000" cy="1376640"/>
            </a:xfrm>
          </p:grpSpPr>
          <p:sp>
            <p:nvSpPr>
              <p:cNvPr id="5" name="TextBox 4">
                <a:extLst>
                  <a:ext uri="{FF2B5EF4-FFF2-40B4-BE49-F238E27FC236}">
                    <a16:creationId xmlns:a16="http://schemas.microsoft.com/office/drawing/2014/main" id="{5CD65F9A-A2C8-4669-88FB-FF06811FF90B}"/>
                  </a:ext>
                </a:extLst>
              </p:cNvPr>
              <p:cNvSpPr txBox="1"/>
              <p:nvPr/>
            </p:nvSpPr>
            <p:spPr>
              <a:xfrm>
                <a:off x="7924800" y="4256213"/>
                <a:ext cx="38100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تغییر شدت باریکه لیزر درون محیط                              </a:t>
                </a:r>
                <a:endParaRPr lang="en-US" sz="2400" dirty="0">
                  <a:latin typeface="Times New Roman" pitchFamily="18" charset="0"/>
                  <a:cs typeface="Times New Roman" pitchFamily="18" charset="0"/>
                </a:endParaRPr>
              </a:p>
            </p:txBody>
          </p:sp>
          <p:sp>
            <p:nvSpPr>
              <p:cNvPr id="6" name="Arrow: Left 5">
                <a:extLst>
                  <a:ext uri="{FF2B5EF4-FFF2-40B4-BE49-F238E27FC236}">
                    <a16:creationId xmlns:a16="http://schemas.microsoft.com/office/drawing/2014/main" id="{3190573B-AE12-43CC-A441-6641DA4CCBD0}"/>
                  </a:ext>
                </a:extLst>
              </p:cNvPr>
              <p:cNvSpPr/>
              <p:nvPr/>
            </p:nvSpPr>
            <p:spPr>
              <a:xfrm>
                <a:off x="6324600" y="4455180"/>
                <a:ext cx="1600200" cy="381000"/>
              </a:xfrm>
              <a:prstGeom prst="leftArrow">
                <a:avLst/>
              </a:prstGeom>
              <a:solidFill>
                <a:srgbClr val="00B0F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7" name="Right Brace 6">
                <a:extLst>
                  <a:ext uri="{FF2B5EF4-FFF2-40B4-BE49-F238E27FC236}">
                    <a16:creationId xmlns:a16="http://schemas.microsoft.com/office/drawing/2014/main" id="{8086877F-792B-46AD-8EA3-25C78128E92E}"/>
                  </a:ext>
                </a:extLst>
              </p:cNvPr>
              <p:cNvSpPr/>
              <p:nvPr/>
            </p:nvSpPr>
            <p:spPr>
              <a:xfrm>
                <a:off x="5715000" y="3957360"/>
                <a:ext cx="381000" cy="1376640"/>
              </a:xfrm>
              <a:prstGeom prst="rightBrac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F2803EB9-9478-4506-9DDE-8C46D77FE81F}"/>
                  </a:ext>
                </a:extLst>
              </p:cNvPr>
              <p:cNvSpPr txBox="1"/>
              <p:nvPr/>
            </p:nvSpPr>
            <p:spPr>
              <a:xfrm>
                <a:off x="304800" y="4038600"/>
                <a:ext cx="5225344" cy="1133965"/>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ü"/>
                </a:pPr>
                <a:r>
                  <a:rPr lang="fa-IR" sz="2400" dirty="0">
                    <a:latin typeface="Times New Roman" pitchFamily="18" charset="0"/>
                    <a:cs typeface="Times New Roman" pitchFamily="18" charset="0"/>
                  </a:rPr>
                  <a:t>تغییر سایز باریکه خروجی در محل اندازه گیری</a:t>
                </a:r>
              </a:p>
              <a:p>
                <a:pPr marL="342900" indent="-342900" algn="r" rtl="1">
                  <a:lnSpc>
                    <a:spcPct val="150000"/>
                  </a:lnSpc>
                  <a:buFont typeface="Wingdings" panose="05000000000000000000" pitchFamily="2" charset="2"/>
                  <a:buChar char="ü"/>
                </a:pPr>
                <a:r>
                  <a:rPr lang="fa-IR" sz="2400" dirty="0">
                    <a:latin typeface="Times New Roman" pitchFamily="18" charset="0"/>
                    <a:cs typeface="Times New Roman" pitchFamily="18" charset="0"/>
                  </a:rPr>
                  <a:t>تغییر شدت باریکه در محل اندازه گیری</a:t>
                </a:r>
                <a:endParaRPr lang="en-US" sz="2400" dirty="0">
                  <a:latin typeface="Times New Roman" pitchFamily="18" charset="0"/>
                  <a:cs typeface="Times New Roman" pitchFamily="18" charset="0"/>
                </a:endParaRPr>
              </a:p>
            </p:txBody>
          </p:sp>
        </p:grpSp>
      </p:grpSp>
      <p:grpSp>
        <p:nvGrpSpPr>
          <p:cNvPr id="15" name="Group 14">
            <a:extLst>
              <a:ext uri="{FF2B5EF4-FFF2-40B4-BE49-F238E27FC236}">
                <a16:creationId xmlns:a16="http://schemas.microsoft.com/office/drawing/2014/main" id="{71A0C48C-CE9C-4095-8184-52308EDFC5F0}"/>
              </a:ext>
            </a:extLst>
          </p:cNvPr>
          <p:cNvGrpSpPr/>
          <p:nvPr/>
        </p:nvGrpSpPr>
        <p:grpSpPr>
          <a:xfrm>
            <a:off x="1447800" y="5257800"/>
            <a:ext cx="10058400" cy="1295400"/>
            <a:chOff x="1828800" y="5257800"/>
            <a:chExt cx="10058400" cy="1295400"/>
          </a:xfrm>
        </p:grpSpPr>
        <p:sp>
          <p:nvSpPr>
            <p:cNvPr id="11" name="TextBox 10">
              <a:extLst>
                <a:ext uri="{FF2B5EF4-FFF2-40B4-BE49-F238E27FC236}">
                  <a16:creationId xmlns:a16="http://schemas.microsoft.com/office/drawing/2014/main" id="{B271A477-682B-4973-A71A-D427A75B9924}"/>
                </a:ext>
              </a:extLst>
            </p:cNvPr>
            <p:cNvSpPr txBox="1"/>
            <p:nvPr/>
          </p:nvSpPr>
          <p:spPr>
            <a:xfrm>
              <a:off x="8077200" y="5516033"/>
              <a:ext cx="38100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تغییر شدت باریکه لیزر درون محیط                              </a:t>
              </a:r>
              <a:endParaRPr lang="en-US" sz="2400" dirty="0">
                <a:latin typeface="Times New Roman" pitchFamily="18" charset="0"/>
                <a:cs typeface="Times New Roman" pitchFamily="18" charset="0"/>
              </a:endParaRPr>
            </a:p>
          </p:txBody>
        </p:sp>
        <p:sp>
          <p:nvSpPr>
            <p:cNvPr id="12" name="Right Brace 11">
              <a:extLst>
                <a:ext uri="{FF2B5EF4-FFF2-40B4-BE49-F238E27FC236}">
                  <a16:creationId xmlns:a16="http://schemas.microsoft.com/office/drawing/2014/main" id="{8EB0D0E3-1202-43A0-8EB6-538B5995F632}"/>
                </a:ext>
              </a:extLst>
            </p:cNvPr>
            <p:cNvSpPr/>
            <p:nvPr/>
          </p:nvSpPr>
          <p:spPr>
            <a:xfrm>
              <a:off x="7543800" y="5257800"/>
              <a:ext cx="533400" cy="1295400"/>
            </a:xfrm>
            <a:prstGeom prst="rightBrace">
              <a:avLst/>
            </a:prstGeom>
            <a:noFill/>
            <a:ln w="381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76964F8-BE45-4A2E-B133-1FE512DB361F}"/>
                </a:ext>
              </a:extLst>
            </p:cNvPr>
            <p:cNvSpPr txBox="1"/>
            <p:nvPr/>
          </p:nvSpPr>
          <p:spPr>
            <a:xfrm>
              <a:off x="2971800" y="5283732"/>
              <a:ext cx="4648200" cy="1133965"/>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ü"/>
              </a:pPr>
              <a:r>
                <a:rPr lang="fa-IR" sz="2400" dirty="0">
                  <a:latin typeface="Times New Roman" pitchFamily="18" charset="0"/>
                  <a:cs typeface="Times New Roman" pitchFamily="18" charset="0"/>
                </a:rPr>
                <a:t>تغییر توان باریکه لیزر ورودی به محیط</a:t>
              </a:r>
            </a:p>
            <a:p>
              <a:pPr marL="342900" indent="-342900" algn="r" rtl="1">
                <a:lnSpc>
                  <a:spcPct val="150000"/>
                </a:lnSpc>
                <a:buFont typeface="Wingdings" panose="05000000000000000000" pitchFamily="2" charset="2"/>
                <a:buChar char="ü"/>
              </a:pPr>
              <a:r>
                <a:rPr lang="fa-IR" sz="2400" dirty="0">
                  <a:latin typeface="Times New Roman" pitchFamily="18" charset="0"/>
                  <a:cs typeface="Times New Roman" pitchFamily="18" charset="0"/>
                </a:rPr>
                <a:t>تغییر سایز باریکه لیزری درون محیط</a:t>
              </a:r>
              <a:endParaRPr lang="en-US" sz="2400" dirty="0">
                <a:latin typeface="Times New Roman" pitchFamily="18" charset="0"/>
                <a:cs typeface="Times New Roman" pitchFamily="18" charset="0"/>
              </a:endParaRPr>
            </a:p>
          </p:txBody>
        </p:sp>
        <p:graphicFrame>
          <p:nvGraphicFramePr>
            <p:cNvPr id="14" name="Object 13">
              <a:extLst>
                <a:ext uri="{FF2B5EF4-FFF2-40B4-BE49-F238E27FC236}">
                  <a16:creationId xmlns:a16="http://schemas.microsoft.com/office/drawing/2014/main" id="{0195E3EA-58DE-4A6D-AAC0-F68412ABFB02}"/>
                </a:ext>
              </a:extLst>
            </p:cNvPr>
            <p:cNvGraphicFramePr>
              <a:graphicFrameLocks noChangeAspect="1"/>
            </p:cNvGraphicFramePr>
            <p:nvPr>
              <p:extLst>
                <p:ext uri="{D42A27DB-BD31-4B8C-83A1-F6EECF244321}">
                  <p14:modId xmlns:p14="http://schemas.microsoft.com/office/powerpoint/2010/main" val="3525662096"/>
                </p:ext>
              </p:extLst>
            </p:nvPr>
          </p:nvGraphicFramePr>
          <p:xfrm>
            <a:off x="1828800" y="5585949"/>
            <a:ext cx="787400" cy="723900"/>
          </p:xfrm>
          <a:graphic>
            <a:graphicData uri="http://schemas.openxmlformats.org/presentationml/2006/ole">
              <mc:AlternateContent xmlns:mc="http://schemas.openxmlformats.org/markup-compatibility/2006">
                <mc:Choice xmlns:v="urn:schemas-microsoft-com:vml" Requires="v">
                  <p:oleObj name="Equation" r:id="rId2" imgW="787320" imgH="723600" progId="Equation.DSMT4">
                    <p:embed/>
                  </p:oleObj>
                </mc:Choice>
                <mc:Fallback>
                  <p:oleObj name="Equation" r:id="rId2" imgW="787320" imgH="723600" progId="Equation.DSMT4">
                    <p:embed/>
                    <p:pic>
                      <p:nvPicPr>
                        <p:cNvPr id="0" name=""/>
                        <p:cNvPicPr/>
                        <p:nvPr/>
                      </p:nvPicPr>
                      <p:blipFill>
                        <a:blip r:embed="rId3"/>
                        <a:stretch>
                          <a:fillRect/>
                        </a:stretch>
                      </p:blipFill>
                      <p:spPr>
                        <a:xfrm>
                          <a:off x="1828800" y="5585949"/>
                          <a:ext cx="787400" cy="723900"/>
                        </a:xfrm>
                        <a:prstGeom prst="rect">
                          <a:avLst/>
                        </a:prstGeom>
                      </p:spPr>
                    </p:pic>
                  </p:oleObj>
                </mc:Fallback>
              </mc:AlternateContent>
            </a:graphicData>
          </a:graphic>
        </p:graphicFrame>
      </p:grpSp>
    </p:spTree>
    <p:extLst>
      <p:ext uri="{BB962C8B-B14F-4D97-AF65-F5344CB8AC3E}">
        <p14:creationId xmlns:p14="http://schemas.microsoft.com/office/powerpoint/2010/main" val="321192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E018168-5D8D-4DDC-8D46-F329E6466A95}"/>
              </a:ext>
            </a:extLst>
          </p:cNvPr>
          <p:cNvGrpSpPr/>
          <p:nvPr/>
        </p:nvGrpSpPr>
        <p:grpSpPr>
          <a:xfrm>
            <a:off x="2143143" y="1382379"/>
            <a:ext cx="8114304" cy="2503821"/>
            <a:chOff x="1258296" y="1524000"/>
            <a:chExt cx="8114304" cy="2503821"/>
          </a:xfrm>
        </p:grpSpPr>
        <p:cxnSp>
          <p:nvCxnSpPr>
            <p:cNvPr id="9" name="Straight Arrow Connector 8">
              <a:extLst>
                <a:ext uri="{FF2B5EF4-FFF2-40B4-BE49-F238E27FC236}">
                  <a16:creationId xmlns:a16="http://schemas.microsoft.com/office/drawing/2014/main" id="{25935483-9029-4482-A814-F1C48BBB0D94}"/>
                </a:ext>
              </a:extLst>
            </p:cNvPr>
            <p:cNvCxnSpPr>
              <a:cxnSpLocks/>
            </p:cNvCxnSpPr>
            <p:nvPr/>
          </p:nvCxnSpPr>
          <p:spPr>
            <a:xfrm flipV="1">
              <a:off x="2743612" y="2638154"/>
              <a:ext cx="4257967" cy="9092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72EBCB-2936-404E-B960-4DD453468217}"/>
                </a:ext>
              </a:extLst>
            </p:cNvPr>
            <p:cNvCxnSpPr>
              <a:cxnSpLocks/>
            </p:cNvCxnSpPr>
            <p:nvPr/>
          </p:nvCxnSpPr>
          <p:spPr>
            <a:xfrm rot="20188952">
              <a:off x="5189974" y="2273995"/>
              <a:ext cx="3675668" cy="7358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61356A8-3A69-4FEB-A3A9-4218F75DBCAF}"/>
                </a:ext>
              </a:extLst>
            </p:cNvPr>
            <p:cNvCxnSpPr>
              <a:cxnSpLocks/>
            </p:cNvCxnSpPr>
            <p:nvPr/>
          </p:nvCxnSpPr>
          <p:spPr>
            <a:xfrm>
              <a:off x="2731573" y="2371203"/>
              <a:ext cx="4257967" cy="612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684B5F-D301-4E25-AF19-A26944CFB212}"/>
                </a:ext>
              </a:extLst>
            </p:cNvPr>
            <p:cNvCxnSpPr>
              <a:cxnSpLocks/>
            </p:cNvCxnSpPr>
            <p:nvPr/>
          </p:nvCxnSpPr>
          <p:spPr>
            <a:xfrm>
              <a:off x="5343015" y="2757685"/>
              <a:ext cx="3850248" cy="5059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902AFA2-7B3B-48B9-BF34-65F80AEDCBE7}"/>
                </a:ext>
              </a:extLst>
            </p:cNvPr>
            <p:cNvSpPr/>
            <p:nvPr/>
          </p:nvSpPr>
          <p:spPr>
            <a:xfrm>
              <a:off x="8663364" y="1558343"/>
              <a:ext cx="709236" cy="2469478"/>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F4503E7E-B631-4BCC-9B5E-AB1FC211DD44}"/>
                </a:ext>
              </a:extLst>
            </p:cNvPr>
            <p:cNvSpPr/>
            <p:nvPr/>
          </p:nvSpPr>
          <p:spPr>
            <a:xfrm>
              <a:off x="8634708" y="2229688"/>
              <a:ext cx="128952" cy="1022650"/>
            </a:xfrm>
            <a:prstGeom prst="rect">
              <a:avLst/>
            </a:prstGeom>
            <a:solidFill>
              <a:srgbClr val="FFC000"/>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A777287E-71DA-453A-99F9-8AA412478C1D}"/>
                </a:ext>
              </a:extLst>
            </p:cNvPr>
            <p:cNvSpPr/>
            <p:nvPr/>
          </p:nvSpPr>
          <p:spPr>
            <a:xfrm>
              <a:off x="4411021" y="2068217"/>
              <a:ext cx="451332" cy="1584040"/>
            </a:xfrm>
            <a:prstGeom prst="rect">
              <a:avLst/>
            </a:prstGeom>
            <a:solidFill>
              <a:srgbClr val="FFFF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aphicFrame>
          <p:nvGraphicFramePr>
            <p:cNvPr id="15" name="Object 14">
              <a:extLst>
                <a:ext uri="{FF2B5EF4-FFF2-40B4-BE49-F238E27FC236}">
                  <a16:creationId xmlns:a16="http://schemas.microsoft.com/office/drawing/2014/main" id="{1CE08BA2-1523-40E0-8A2E-C587C9D51447}"/>
                </a:ext>
              </a:extLst>
            </p:cNvPr>
            <p:cNvGraphicFramePr>
              <a:graphicFrameLocks noChangeAspect="1"/>
            </p:cNvGraphicFramePr>
            <p:nvPr>
              <p:extLst>
                <p:ext uri="{D42A27DB-BD31-4B8C-83A1-F6EECF244321}">
                  <p14:modId xmlns:p14="http://schemas.microsoft.com/office/powerpoint/2010/main" val="2603726621"/>
                </p:ext>
              </p:extLst>
            </p:nvPr>
          </p:nvGraphicFramePr>
          <p:xfrm>
            <a:off x="3429000" y="2747434"/>
            <a:ext cx="290142" cy="376766"/>
          </p:xfrm>
          <a:graphic>
            <a:graphicData uri="http://schemas.openxmlformats.org/presentationml/2006/ole">
              <mc:AlternateContent xmlns:mc="http://schemas.openxmlformats.org/markup-compatibility/2006">
                <mc:Choice xmlns:v="urn:schemas-microsoft-com:vml" Requires="v">
                  <p:oleObj name="Equation" r:id="rId2" imgW="342720" imgH="533160" progId="Equation.DSMT4">
                    <p:embed/>
                  </p:oleObj>
                </mc:Choice>
                <mc:Fallback>
                  <p:oleObj name="Equation" r:id="rId2" imgW="342720" imgH="533160" progId="Equation.DSMT4">
                    <p:embed/>
                    <p:pic>
                      <p:nvPicPr>
                        <p:cNvPr id="0" name=""/>
                        <p:cNvPicPr/>
                        <p:nvPr/>
                      </p:nvPicPr>
                      <p:blipFill>
                        <a:blip r:embed="rId3"/>
                        <a:stretch>
                          <a:fillRect/>
                        </a:stretch>
                      </p:blipFill>
                      <p:spPr>
                        <a:xfrm>
                          <a:off x="3429000" y="2747434"/>
                          <a:ext cx="290142" cy="37676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E780015-B96D-4CAD-BA9B-50F44B821010}"/>
                </a:ext>
              </a:extLst>
            </p:cNvPr>
            <p:cNvGraphicFramePr>
              <a:graphicFrameLocks noChangeAspect="1"/>
            </p:cNvGraphicFramePr>
            <p:nvPr>
              <p:extLst>
                <p:ext uri="{D42A27DB-BD31-4B8C-83A1-F6EECF244321}">
                  <p14:modId xmlns:p14="http://schemas.microsoft.com/office/powerpoint/2010/main" val="4144252854"/>
                </p:ext>
              </p:extLst>
            </p:nvPr>
          </p:nvGraphicFramePr>
          <p:xfrm>
            <a:off x="8239330" y="2552630"/>
            <a:ext cx="333126" cy="376766"/>
          </p:xfrm>
          <a:graphic>
            <a:graphicData uri="http://schemas.openxmlformats.org/presentationml/2006/ole">
              <mc:AlternateContent xmlns:mc="http://schemas.openxmlformats.org/markup-compatibility/2006">
                <mc:Choice xmlns:v="urn:schemas-microsoft-com:vml" Requires="v">
                  <p:oleObj name="Equation" r:id="rId4" imgW="393480" imgH="533160" progId="Equation.DSMT4">
                    <p:embed/>
                  </p:oleObj>
                </mc:Choice>
                <mc:Fallback>
                  <p:oleObj name="Equation" r:id="rId4" imgW="393480" imgH="533160" progId="Equation.DSMT4">
                    <p:embed/>
                    <p:pic>
                      <p:nvPicPr>
                        <p:cNvPr id="0" name=""/>
                        <p:cNvPicPr/>
                        <p:nvPr/>
                      </p:nvPicPr>
                      <p:blipFill>
                        <a:blip r:embed="rId5"/>
                        <a:stretch>
                          <a:fillRect/>
                        </a:stretch>
                      </p:blipFill>
                      <p:spPr>
                        <a:xfrm>
                          <a:off x="8239330" y="2552630"/>
                          <a:ext cx="333126" cy="376766"/>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5A1AB2EC-9DD1-4F74-8CD7-01134FC0AAB5}"/>
                </a:ext>
              </a:extLst>
            </p:cNvPr>
            <p:cNvSpPr txBox="1"/>
            <p:nvPr/>
          </p:nvSpPr>
          <p:spPr>
            <a:xfrm>
              <a:off x="4024165" y="1524000"/>
              <a:ext cx="1225044"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Medium</a:t>
              </a:r>
            </a:p>
          </p:txBody>
        </p:sp>
        <p:sp>
          <p:nvSpPr>
            <p:cNvPr id="18" name="TextBox 17">
              <a:extLst>
                <a:ext uri="{FF2B5EF4-FFF2-40B4-BE49-F238E27FC236}">
                  <a16:creationId xmlns:a16="http://schemas.microsoft.com/office/drawing/2014/main" id="{538D457C-D5F8-4387-879D-47881FFF1DF9}"/>
                </a:ext>
              </a:extLst>
            </p:cNvPr>
            <p:cNvSpPr txBox="1"/>
            <p:nvPr/>
          </p:nvSpPr>
          <p:spPr>
            <a:xfrm>
              <a:off x="1258296" y="2541877"/>
              <a:ext cx="1914974" cy="579967"/>
            </a:xfrm>
            <a:prstGeom prst="rect">
              <a:avLst/>
            </a:prstGeom>
            <a:noFill/>
          </p:spPr>
          <p:txBody>
            <a:bodyPr wrap="square" rtlCol="0">
              <a:spAutoFit/>
            </a:bodyPr>
            <a:lstStyle/>
            <a:p>
              <a:pPr algn="l">
                <a:lnSpc>
                  <a:spcPct val="150000"/>
                </a:lnSpc>
              </a:pPr>
              <a:r>
                <a:rPr lang="en-US" sz="2400" dirty="0">
                  <a:latin typeface="Times New Roman" pitchFamily="18" charset="0"/>
                  <a:cs typeface="Times New Roman" pitchFamily="18" charset="0"/>
                </a:rPr>
                <a:t>Laser beam</a:t>
              </a:r>
            </a:p>
          </p:txBody>
        </p:sp>
        <p:sp>
          <p:nvSpPr>
            <p:cNvPr id="19" name="TextBox 18">
              <a:extLst>
                <a:ext uri="{FF2B5EF4-FFF2-40B4-BE49-F238E27FC236}">
                  <a16:creationId xmlns:a16="http://schemas.microsoft.com/office/drawing/2014/main" id="{EBFCF127-D1E5-4336-B14A-747A054DBC68}"/>
                </a:ext>
              </a:extLst>
            </p:cNvPr>
            <p:cNvSpPr txBox="1"/>
            <p:nvPr/>
          </p:nvSpPr>
          <p:spPr>
            <a:xfrm>
              <a:off x="7631748" y="1558343"/>
              <a:ext cx="983855"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CCD</a:t>
              </a:r>
            </a:p>
          </p:txBody>
        </p:sp>
      </p:grpSp>
      <p:grpSp>
        <p:nvGrpSpPr>
          <p:cNvPr id="48" name="Group 47">
            <a:extLst>
              <a:ext uri="{FF2B5EF4-FFF2-40B4-BE49-F238E27FC236}">
                <a16:creationId xmlns:a16="http://schemas.microsoft.com/office/drawing/2014/main" id="{F998AD7E-B701-422B-BCFD-9A88EA9B55F5}"/>
              </a:ext>
            </a:extLst>
          </p:cNvPr>
          <p:cNvGrpSpPr/>
          <p:nvPr/>
        </p:nvGrpSpPr>
        <p:grpSpPr>
          <a:xfrm>
            <a:off x="1663915" y="3979143"/>
            <a:ext cx="8593532" cy="2726457"/>
            <a:chOff x="931468" y="3815964"/>
            <a:chExt cx="8593532" cy="2726457"/>
          </a:xfrm>
        </p:grpSpPr>
        <p:cxnSp>
          <p:nvCxnSpPr>
            <p:cNvPr id="30" name="Straight Arrow Connector 29">
              <a:extLst>
                <a:ext uri="{FF2B5EF4-FFF2-40B4-BE49-F238E27FC236}">
                  <a16:creationId xmlns:a16="http://schemas.microsoft.com/office/drawing/2014/main" id="{AF627B1D-7DE4-4BDE-B1BB-8A6E051C0774}"/>
                </a:ext>
              </a:extLst>
            </p:cNvPr>
            <p:cNvCxnSpPr>
              <a:cxnSpLocks/>
            </p:cNvCxnSpPr>
            <p:nvPr/>
          </p:nvCxnSpPr>
          <p:spPr>
            <a:xfrm flipV="1">
              <a:off x="2896012" y="5677773"/>
              <a:ext cx="2028297" cy="4808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331B7BB-E827-4F89-BA44-C3F575A85792}"/>
                </a:ext>
              </a:extLst>
            </p:cNvPr>
            <p:cNvCxnSpPr>
              <a:cxnSpLocks/>
            </p:cNvCxnSpPr>
            <p:nvPr/>
          </p:nvCxnSpPr>
          <p:spPr>
            <a:xfrm flipV="1">
              <a:off x="4952663" y="4266978"/>
              <a:ext cx="3996501" cy="14062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A5C7F0-D741-414A-90F6-A41A82CF76DA}"/>
                </a:ext>
              </a:extLst>
            </p:cNvPr>
            <p:cNvCxnSpPr>
              <a:cxnSpLocks/>
            </p:cNvCxnSpPr>
            <p:nvPr/>
          </p:nvCxnSpPr>
          <p:spPr>
            <a:xfrm>
              <a:off x="2883973" y="4885803"/>
              <a:ext cx="2011680" cy="27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3BAF57-AC92-4E6C-AF1A-0AC144995439}"/>
                </a:ext>
              </a:extLst>
            </p:cNvPr>
            <p:cNvCxnSpPr>
              <a:cxnSpLocks/>
            </p:cNvCxnSpPr>
            <p:nvPr/>
          </p:nvCxnSpPr>
          <p:spPr>
            <a:xfrm>
              <a:off x="4757038" y="5161142"/>
              <a:ext cx="4352341" cy="1093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523FC64-60BC-4719-924C-7C29E4376F32}"/>
                </a:ext>
              </a:extLst>
            </p:cNvPr>
            <p:cNvSpPr/>
            <p:nvPr/>
          </p:nvSpPr>
          <p:spPr>
            <a:xfrm>
              <a:off x="8815764" y="4072943"/>
              <a:ext cx="709236" cy="2469478"/>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96793C53-5564-4D7A-99A7-6FAF41B27F75}"/>
                </a:ext>
              </a:extLst>
            </p:cNvPr>
            <p:cNvSpPr/>
            <p:nvPr/>
          </p:nvSpPr>
          <p:spPr>
            <a:xfrm>
              <a:off x="8787108" y="4332111"/>
              <a:ext cx="126646" cy="1839489"/>
            </a:xfrm>
            <a:prstGeom prst="rect">
              <a:avLst/>
            </a:prstGeom>
            <a:solidFill>
              <a:srgbClr val="FFC000"/>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6965BDC1-1AE6-4DA5-B45B-72E0DAE7F2F0}"/>
                </a:ext>
              </a:extLst>
            </p:cNvPr>
            <p:cNvSpPr/>
            <p:nvPr/>
          </p:nvSpPr>
          <p:spPr>
            <a:xfrm>
              <a:off x="4563421" y="4582817"/>
              <a:ext cx="451332" cy="1584040"/>
            </a:xfrm>
            <a:prstGeom prst="rect">
              <a:avLst/>
            </a:prstGeom>
            <a:solidFill>
              <a:srgbClr val="FFFF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aphicFrame>
          <p:nvGraphicFramePr>
            <p:cNvPr id="37" name="Object 36">
              <a:extLst>
                <a:ext uri="{FF2B5EF4-FFF2-40B4-BE49-F238E27FC236}">
                  <a16:creationId xmlns:a16="http://schemas.microsoft.com/office/drawing/2014/main" id="{6483FFD9-6CC4-402D-B5B1-2D3F808F5DF5}"/>
                </a:ext>
              </a:extLst>
            </p:cNvPr>
            <p:cNvGraphicFramePr>
              <a:graphicFrameLocks noChangeAspect="1"/>
            </p:cNvGraphicFramePr>
            <p:nvPr>
              <p:extLst>
                <p:ext uri="{D42A27DB-BD31-4B8C-83A1-F6EECF244321}">
                  <p14:modId xmlns:p14="http://schemas.microsoft.com/office/powerpoint/2010/main" val="625010848"/>
                </p:ext>
              </p:extLst>
            </p:nvPr>
          </p:nvGraphicFramePr>
          <p:xfrm>
            <a:off x="3417888" y="5262563"/>
            <a:ext cx="773112" cy="376237"/>
          </p:xfrm>
          <a:graphic>
            <a:graphicData uri="http://schemas.openxmlformats.org/presentationml/2006/ole">
              <mc:AlternateContent xmlns:mc="http://schemas.openxmlformats.org/markup-compatibility/2006">
                <mc:Choice xmlns:v="urn:schemas-microsoft-com:vml" Requires="v">
                  <p:oleObj name="Equation" r:id="rId6" imgW="914400" imgH="533160" progId="Equation.DSMT4">
                    <p:embed/>
                  </p:oleObj>
                </mc:Choice>
                <mc:Fallback>
                  <p:oleObj name="Equation" r:id="rId6" imgW="914400" imgH="533160" progId="Equation.DSMT4">
                    <p:embed/>
                    <p:pic>
                      <p:nvPicPr>
                        <p:cNvPr id="15" name="Object 14">
                          <a:extLst>
                            <a:ext uri="{FF2B5EF4-FFF2-40B4-BE49-F238E27FC236}">
                              <a16:creationId xmlns:a16="http://schemas.microsoft.com/office/drawing/2014/main" id="{1CE08BA2-1523-40E0-8A2E-C587C9D51447}"/>
                            </a:ext>
                          </a:extLst>
                        </p:cNvPr>
                        <p:cNvPicPr/>
                        <p:nvPr/>
                      </p:nvPicPr>
                      <p:blipFill>
                        <a:blip r:embed="rId7"/>
                        <a:stretch>
                          <a:fillRect/>
                        </a:stretch>
                      </p:blipFill>
                      <p:spPr>
                        <a:xfrm>
                          <a:off x="3417888" y="5262563"/>
                          <a:ext cx="773112" cy="376237"/>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F07F8823-0A0B-4E90-9548-EEF5BB23D71C}"/>
                </a:ext>
              </a:extLst>
            </p:cNvPr>
            <p:cNvGraphicFramePr>
              <a:graphicFrameLocks noChangeAspect="1"/>
            </p:cNvGraphicFramePr>
            <p:nvPr>
              <p:extLst>
                <p:ext uri="{D42A27DB-BD31-4B8C-83A1-F6EECF244321}">
                  <p14:modId xmlns:p14="http://schemas.microsoft.com/office/powerpoint/2010/main" val="3172780768"/>
                </p:ext>
              </p:extLst>
            </p:nvPr>
          </p:nvGraphicFramePr>
          <p:xfrm>
            <a:off x="7848600" y="5029200"/>
            <a:ext cx="871537" cy="376238"/>
          </p:xfrm>
          <a:graphic>
            <a:graphicData uri="http://schemas.openxmlformats.org/presentationml/2006/ole">
              <mc:AlternateContent xmlns:mc="http://schemas.openxmlformats.org/markup-compatibility/2006">
                <mc:Choice xmlns:v="urn:schemas-microsoft-com:vml" Requires="v">
                  <p:oleObj name="Equation" r:id="rId8" imgW="1028520" imgH="533160" progId="Equation.DSMT4">
                    <p:embed/>
                  </p:oleObj>
                </mc:Choice>
                <mc:Fallback>
                  <p:oleObj name="Equation" r:id="rId8" imgW="1028520" imgH="533160" progId="Equation.DSMT4">
                    <p:embed/>
                    <p:pic>
                      <p:nvPicPr>
                        <p:cNvPr id="16" name="Object 15">
                          <a:extLst>
                            <a:ext uri="{FF2B5EF4-FFF2-40B4-BE49-F238E27FC236}">
                              <a16:creationId xmlns:a16="http://schemas.microsoft.com/office/drawing/2014/main" id="{3E780015-B96D-4CAD-BA9B-50F44B821010}"/>
                            </a:ext>
                          </a:extLst>
                        </p:cNvPr>
                        <p:cNvPicPr/>
                        <p:nvPr/>
                      </p:nvPicPr>
                      <p:blipFill>
                        <a:blip r:embed="rId9"/>
                        <a:stretch>
                          <a:fillRect/>
                        </a:stretch>
                      </p:blipFill>
                      <p:spPr>
                        <a:xfrm>
                          <a:off x="7848600" y="5029200"/>
                          <a:ext cx="871537" cy="376238"/>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6E6DFE44-BA06-4883-9447-914A4C9ADE10}"/>
                </a:ext>
              </a:extLst>
            </p:cNvPr>
            <p:cNvSpPr txBox="1"/>
            <p:nvPr/>
          </p:nvSpPr>
          <p:spPr>
            <a:xfrm>
              <a:off x="4176565" y="4038600"/>
              <a:ext cx="1225044"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Medium</a:t>
              </a:r>
            </a:p>
          </p:txBody>
        </p:sp>
        <p:sp>
          <p:nvSpPr>
            <p:cNvPr id="40" name="TextBox 39">
              <a:extLst>
                <a:ext uri="{FF2B5EF4-FFF2-40B4-BE49-F238E27FC236}">
                  <a16:creationId xmlns:a16="http://schemas.microsoft.com/office/drawing/2014/main" id="{18F8975E-8CAF-42AA-BA75-8A9E8A422B7F}"/>
                </a:ext>
              </a:extLst>
            </p:cNvPr>
            <p:cNvSpPr txBox="1"/>
            <p:nvPr/>
          </p:nvSpPr>
          <p:spPr>
            <a:xfrm>
              <a:off x="931468" y="5089543"/>
              <a:ext cx="2136108" cy="579967"/>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Laser beam</a:t>
              </a:r>
            </a:p>
          </p:txBody>
        </p:sp>
        <p:sp>
          <p:nvSpPr>
            <p:cNvPr id="41" name="TextBox 40">
              <a:extLst>
                <a:ext uri="{FF2B5EF4-FFF2-40B4-BE49-F238E27FC236}">
                  <a16:creationId xmlns:a16="http://schemas.microsoft.com/office/drawing/2014/main" id="{EDF749BD-4508-4741-B002-DF9AF5C8E220}"/>
                </a:ext>
              </a:extLst>
            </p:cNvPr>
            <p:cNvSpPr txBox="1"/>
            <p:nvPr/>
          </p:nvSpPr>
          <p:spPr>
            <a:xfrm>
              <a:off x="7612390" y="3815964"/>
              <a:ext cx="983855"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CCD</a:t>
              </a:r>
            </a:p>
          </p:txBody>
        </p:sp>
      </p:grpSp>
      <p:cxnSp>
        <p:nvCxnSpPr>
          <p:cNvPr id="47" name="Straight Connector 46">
            <a:extLst>
              <a:ext uri="{FF2B5EF4-FFF2-40B4-BE49-F238E27FC236}">
                <a16:creationId xmlns:a16="http://schemas.microsoft.com/office/drawing/2014/main" id="{64728EBA-0457-4003-BB59-B81341B6E424}"/>
              </a:ext>
            </a:extLst>
          </p:cNvPr>
          <p:cNvCxnSpPr/>
          <p:nvPr/>
        </p:nvCxnSpPr>
        <p:spPr>
          <a:xfrm>
            <a:off x="6946980" y="1645920"/>
            <a:ext cx="0" cy="5212080"/>
          </a:xfrm>
          <a:prstGeom prst="line">
            <a:avLst/>
          </a:prstGeom>
          <a:ln w="190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E8CCD46-A51F-43FD-A5F0-6416AE523801}"/>
              </a:ext>
            </a:extLst>
          </p:cNvPr>
          <p:cNvSpPr txBox="1"/>
          <p:nvPr/>
        </p:nvSpPr>
        <p:spPr>
          <a:xfrm>
            <a:off x="381000" y="609600"/>
            <a:ext cx="11611953" cy="579967"/>
          </a:xfrm>
          <a:prstGeom prst="rect">
            <a:avLst/>
          </a:prstGeom>
          <a:noFill/>
        </p:spPr>
        <p:txBody>
          <a:bodyPr wrap="square" rtlCol="0">
            <a:spAutoFit/>
          </a:bodyPr>
          <a:lstStyle/>
          <a:p>
            <a:pPr algn="just" rtl="1">
              <a:lnSpc>
                <a:spcPct val="150000"/>
              </a:lnSpc>
            </a:pPr>
            <a:r>
              <a:rPr lang="fa-IR" sz="2400" dirty="0">
                <a:solidFill>
                  <a:srgbClr val="7030A0"/>
                </a:solidFill>
                <a:latin typeface="Times New Roman" pitchFamily="18" charset="0"/>
                <a:cs typeface="Times New Roman" pitchFamily="18" charset="0"/>
              </a:rPr>
              <a:t>1- تغییر سایز باریکه لیزر روی دوربین سی </a:t>
            </a:r>
            <a:r>
              <a:rPr lang="fa-IR" sz="2400" dirty="0" err="1">
                <a:solidFill>
                  <a:srgbClr val="7030A0"/>
                </a:solidFill>
                <a:latin typeface="Times New Roman" pitchFamily="18" charset="0"/>
                <a:cs typeface="Times New Roman" pitchFamily="18" charset="0"/>
              </a:rPr>
              <a:t>سی</a:t>
            </a:r>
            <a:r>
              <a:rPr lang="fa-IR" sz="2400" dirty="0">
                <a:solidFill>
                  <a:srgbClr val="7030A0"/>
                </a:solidFill>
                <a:latin typeface="Times New Roman" pitchFamily="18" charset="0"/>
                <a:cs typeface="Times New Roman" pitchFamily="18" charset="0"/>
              </a:rPr>
              <a:t> دی به علت افزایش توان باریکه لیزر ورودی به محیط</a:t>
            </a:r>
            <a:endParaRPr lang="en-US" sz="2400" dirty="0">
              <a:solidFill>
                <a:srgbClr val="7030A0"/>
              </a:solidFill>
              <a:latin typeface="Times New Roman" pitchFamily="18" charset="0"/>
              <a:cs typeface="Times New Roman" pitchFamily="18" charset="0"/>
            </a:endParaRPr>
          </a:p>
        </p:txBody>
      </p:sp>
      <p:sp>
        <p:nvSpPr>
          <p:cNvPr id="50" name="TextBox 49">
            <a:extLst>
              <a:ext uri="{FF2B5EF4-FFF2-40B4-BE49-F238E27FC236}">
                <a16:creationId xmlns:a16="http://schemas.microsoft.com/office/drawing/2014/main" id="{AD97C6B2-831C-45B3-B957-9683579886BA}"/>
              </a:ext>
            </a:extLst>
          </p:cNvPr>
          <p:cNvSpPr txBox="1"/>
          <p:nvPr/>
        </p:nvSpPr>
        <p:spPr>
          <a:xfrm>
            <a:off x="2143143" y="0"/>
            <a:ext cx="7309441" cy="661207"/>
          </a:xfrm>
          <a:prstGeom prst="rect">
            <a:avLst/>
          </a:prstGeom>
          <a:noFill/>
        </p:spPr>
        <p:txBody>
          <a:bodyPr wrap="square" rtlCol="0">
            <a:spAutoFit/>
          </a:bodyPr>
          <a:lstStyle/>
          <a:p>
            <a:pPr algn="r" rtl="1">
              <a:lnSpc>
                <a:spcPct val="150000"/>
              </a:lnSpc>
            </a:pPr>
            <a:r>
              <a:rPr lang="fa-IR" sz="2800" b="1" dirty="0">
                <a:solidFill>
                  <a:srgbClr val="FF0000"/>
                </a:solidFill>
                <a:latin typeface="Times New Roman" pitchFamily="18" charset="0"/>
                <a:cs typeface="Times New Roman" pitchFamily="18" charset="0"/>
              </a:rPr>
              <a:t>چهار روش برای تعیین ضریب شکست غیر خطی (کر)</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755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EE8CCD46-A51F-43FD-A5F0-6416AE523801}"/>
              </a:ext>
            </a:extLst>
          </p:cNvPr>
          <p:cNvSpPr txBox="1"/>
          <p:nvPr/>
        </p:nvSpPr>
        <p:spPr>
          <a:xfrm>
            <a:off x="2031184" y="76200"/>
            <a:ext cx="9932216" cy="579967"/>
          </a:xfrm>
          <a:prstGeom prst="rect">
            <a:avLst/>
          </a:prstGeom>
          <a:noFill/>
        </p:spPr>
        <p:txBody>
          <a:bodyPr wrap="square" rtlCol="0">
            <a:spAutoFit/>
          </a:bodyPr>
          <a:lstStyle/>
          <a:p>
            <a:pPr algn="just" rtl="1">
              <a:lnSpc>
                <a:spcPct val="150000"/>
              </a:lnSpc>
            </a:pPr>
            <a:r>
              <a:rPr lang="fa-IR" sz="2400" dirty="0">
                <a:solidFill>
                  <a:srgbClr val="7030A0"/>
                </a:solidFill>
                <a:latin typeface="Times New Roman" pitchFamily="18" charset="0"/>
                <a:cs typeface="Times New Roman" pitchFamily="18" charset="0"/>
              </a:rPr>
              <a:t>2- تغییر توان عبوری از روزنه به علت افزایش توان باریکه لیزر ورودی به محیط</a:t>
            </a:r>
            <a:endParaRPr lang="en-US" sz="2400" dirty="0">
              <a:solidFill>
                <a:srgbClr val="7030A0"/>
              </a:solidFill>
              <a:latin typeface="Times New Roman" pitchFamily="18" charset="0"/>
              <a:cs typeface="Times New Roman" pitchFamily="18" charset="0"/>
            </a:endParaRPr>
          </a:p>
        </p:txBody>
      </p:sp>
      <p:grpSp>
        <p:nvGrpSpPr>
          <p:cNvPr id="27" name="Group 26">
            <a:extLst>
              <a:ext uri="{FF2B5EF4-FFF2-40B4-BE49-F238E27FC236}">
                <a16:creationId xmlns:a16="http://schemas.microsoft.com/office/drawing/2014/main" id="{795B305B-6C31-439B-B8BE-A29FDC4E482B}"/>
              </a:ext>
            </a:extLst>
          </p:cNvPr>
          <p:cNvGrpSpPr/>
          <p:nvPr/>
        </p:nvGrpSpPr>
        <p:grpSpPr>
          <a:xfrm>
            <a:off x="762000" y="914400"/>
            <a:ext cx="9372600" cy="5867400"/>
            <a:chOff x="-507018" y="914400"/>
            <a:chExt cx="9372600" cy="5867400"/>
          </a:xfrm>
        </p:grpSpPr>
        <p:cxnSp>
          <p:nvCxnSpPr>
            <p:cNvPr id="9" name="Straight Arrow Connector 8">
              <a:extLst>
                <a:ext uri="{FF2B5EF4-FFF2-40B4-BE49-F238E27FC236}">
                  <a16:creationId xmlns:a16="http://schemas.microsoft.com/office/drawing/2014/main" id="{25935483-9029-4482-A814-F1C48BBB0D94}"/>
                </a:ext>
              </a:extLst>
            </p:cNvPr>
            <p:cNvCxnSpPr>
              <a:cxnSpLocks/>
            </p:cNvCxnSpPr>
            <p:nvPr/>
          </p:nvCxnSpPr>
          <p:spPr>
            <a:xfrm flipV="1">
              <a:off x="1067212" y="2028554"/>
              <a:ext cx="4257967" cy="9092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72EBCB-2936-404E-B960-4DD453468217}"/>
                </a:ext>
              </a:extLst>
            </p:cNvPr>
            <p:cNvCxnSpPr>
              <a:cxnSpLocks/>
            </p:cNvCxnSpPr>
            <p:nvPr/>
          </p:nvCxnSpPr>
          <p:spPr>
            <a:xfrm rot="20188952">
              <a:off x="3513574" y="1664395"/>
              <a:ext cx="3675668" cy="7358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61356A8-3A69-4FEB-A3A9-4218F75DBCAF}"/>
                </a:ext>
              </a:extLst>
            </p:cNvPr>
            <p:cNvCxnSpPr>
              <a:cxnSpLocks/>
            </p:cNvCxnSpPr>
            <p:nvPr/>
          </p:nvCxnSpPr>
          <p:spPr>
            <a:xfrm>
              <a:off x="1055173" y="1761603"/>
              <a:ext cx="4257967" cy="612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684B5F-D301-4E25-AF19-A26944CFB212}"/>
                </a:ext>
              </a:extLst>
            </p:cNvPr>
            <p:cNvCxnSpPr>
              <a:cxnSpLocks/>
            </p:cNvCxnSpPr>
            <p:nvPr/>
          </p:nvCxnSpPr>
          <p:spPr>
            <a:xfrm>
              <a:off x="3666615" y="2148085"/>
              <a:ext cx="3850248" cy="5059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77287E-71DA-453A-99F9-8AA412478C1D}"/>
                </a:ext>
              </a:extLst>
            </p:cNvPr>
            <p:cNvSpPr/>
            <p:nvPr/>
          </p:nvSpPr>
          <p:spPr>
            <a:xfrm>
              <a:off x="2734621" y="1458617"/>
              <a:ext cx="451332" cy="1584040"/>
            </a:xfrm>
            <a:prstGeom prst="rect">
              <a:avLst/>
            </a:prstGeom>
            <a:solidFill>
              <a:srgbClr val="FFFF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aphicFrame>
          <p:nvGraphicFramePr>
            <p:cNvPr id="15" name="Object 14">
              <a:extLst>
                <a:ext uri="{FF2B5EF4-FFF2-40B4-BE49-F238E27FC236}">
                  <a16:creationId xmlns:a16="http://schemas.microsoft.com/office/drawing/2014/main" id="{1CE08BA2-1523-40E0-8A2E-C587C9D51447}"/>
                </a:ext>
              </a:extLst>
            </p:cNvPr>
            <p:cNvGraphicFramePr>
              <a:graphicFrameLocks noChangeAspect="1"/>
            </p:cNvGraphicFramePr>
            <p:nvPr>
              <p:extLst>
                <p:ext uri="{D42A27DB-BD31-4B8C-83A1-F6EECF244321}">
                  <p14:modId xmlns:p14="http://schemas.microsoft.com/office/powerpoint/2010/main" val="3515424809"/>
                </p:ext>
              </p:extLst>
            </p:nvPr>
          </p:nvGraphicFramePr>
          <p:xfrm>
            <a:off x="1662113" y="2116138"/>
            <a:ext cx="473075" cy="422275"/>
          </p:xfrm>
          <a:graphic>
            <a:graphicData uri="http://schemas.openxmlformats.org/presentationml/2006/ole">
              <mc:AlternateContent xmlns:mc="http://schemas.openxmlformats.org/markup-compatibility/2006">
                <mc:Choice xmlns:v="urn:schemas-microsoft-com:vml" Requires="v">
                  <p:oleObj name="Equation" r:id="rId2" imgW="558720" imgH="596880" progId="Equation.DSMT4">
                    <p:embed/>
                  </p:oleObj>
                </mc:Choice>
                <mc:Fallback>
                  <p:oleObj name="Equation" r:id="rId2" imgW="558720" imgH="596880" progId="Equation.DSMT4">
                    <p:embed/>
                    <p:pic>
                      <p:nvPicPr>
                        <p:cNvPr id="15" name="Object 14">
                          <a:extLst>
                            <a:ext uri="{FF2B5EF4-FFF2-40B4-BE49-F238E27FC236}">
                              <a16:creationId xmlns:a16="http://schemas.microsoft.com/office/drawing/2014/main" id="{1CE08BA2-1523-40E0-8A2E-C587C9D51447}"/>
                            </a:ext>
                          </a:extLst>
                        </p:cNvPr>
                        <p:cNvPicPr/>
                        <p:nvPr/>
                      </p:nvPicPr>
                      <p:blipFill>
                        <a:blip r:embed="rId3"/>
                        <a:stretch>
                          <a:fillRect/>
                        </a:stretch>
                      </p:blipFill>
                      <p:spPr>
                        <a:xfrm>
                          <a:off x="1662113" y="2116138"/>
                          <a:ext cx="473075" cy="42227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5A1AB2EC-9DD1-4F74-8CD7-01134FC0AAB5}"/>
                </a:ext>
              </a:extLst>
            </p:cNvPr>
            <p:cNvSpPr txBox="1"/>
            <p:nvPr/>
          </p:nvSpPr>
          <p:spPr>
            <a:xfrm>
              <a:off x="2347765" y="914400"/>
              <a:ext cx="1225044"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Medium</a:t>
              </a:r>
            </a:p>
          </p:txBody>
        </p:sp>
        <p:sp>
          <p:nvSpPr>
            <p:cNvPr id="18" name="TextBox 17">
              <a:extLst>
                <a:ext uri="{FF2B5EF4-FFF2-40B4-BE49-F238E27FC236}">
                  <a16:creationId xmlns:a16="http://schemas.microsoft.com/office/drawing/2014/main" id="{538D457C-D5F8-4387-879D-47881FFF1DF9}"/>
                </a:ext>
              </a:extLst>
            </p:cNvPr>
            <p:cNvSpPr txBox="1"/>
            <p:nvPr/>
          </p:nvSpPr>
          <p:spPr>
            <a:xfrm>
              <a:off x="-507018" y="1934633"/>
              <a:ext cx="1834479" cy="579967"/>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Laser beam</a:t>
              </a:r>
            </a:p>
          </p:txBody>
        </p:sp>
        <p:cxnSp>
          <p:nvCxnSpPr>
            <p:cNvPr id="47" name="Straight Connector 46">
              <a:extLst>
                <a:ext uri="{FF2B5EF4-FFF2-40B4-BE49-F238E27FC236}">
                  <a16:creationId xmlns:a16="http://schemas.microsoft.com/office/drawing/2014/main" id="{64728EBA-0457-4003-BB59-B81341B6E424}"/>
                </a:ext>
              </a:extLst>
            </p:cNvPr>
            <p:cNvCxnSpPr/>
            <p:nvPr/>
          </p:nvCxnSpPr>
          <p:spPr>
            <a:xfrm>
              <a:off x="4385733" y="1341120"/>
              <a:ext cx="0" cy="5212080"/>
            </a:xfrm>
            <a:prstGeom prst="line">
              <a:avLst/>
            </a:prstGeom>
            <a:ln w="190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CFE9CC0-9204-4DB7-A007-D09199D14787}"/>
                </a:ext>
              </a:extLst>
            </p:cNvPr>
            <p:cNvSpPr txBox="1"/>
            <p:nvPr/>
          </p:nvSpPr>
          <p:spPr>
            <a:xfrm>
              <a:off x="5590727" y="915981"/>
              <a:ext cx="1248713"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روزنه</a:t>
              </a:r>
              <a:endParaRPr lang="en-US" sz="2400" dirty="0">
                <a:latin typeface="Times New Roman" pitchFamily="18" charset="0"/>
                <a:cs typeface="Times New Roman" pitchFamily="18" charset="0"/>
              </a:endParaRPr>
            </a:p>
          </p:txBody>
        </p:sp>
        <p:grpSp>
          <p:nvGrpSpPr>
            <p:cNvPr id="25" name="Group 24">
              <a:extLst>
                <a:ext uri="{FF2B5EF4-FFF2-40B4-BE49-F238E27FC236}">
                  <a16:creationId xmlns:a16="http://schemas.microsoft.com/office/drawing/2014/main" id="{62864D23-2592-4BE5-9466-661C8F0A29A6}"/>
                </a:ext>
              </a:extLst>
            </p:cNvPr>
            <p:cNvGrpSpPr/>
            <p:nvPr/>
          </p:nvGrpSpPr>
          <p:grpSpPr>
            <a:xfrm>
              <a:off x="6999112" y="1000842"/>
              <a:ext cx="544688" cy="2285999"/>
              <a:chOff x="6999112" y="1000842"/>
              <a:chExt cx="544688" cy="2285999"/>
            </a:xfrm>
          </p:grpSpPr>
          <p:sp>
            <p:nvSpPr>
              <p:cNvPr id="7" name="Rectangle 6">
                <a:extLst>
                  <a:ext uri="{FF2B5EF4-FFF2-40B4-BE49-F238E27FC236}">
                    <a16:creationId xmlns:a16="http://schemas.microsoft.com/office/drawing/2014/main" id="{F6EBA54B-07F1-403E-BC89-B5E5B6E501AC}"/>
                  </a:ext>
                </a:extLst>
              </p:cNvPr>
              <p:cNvSpPr/>
              <p:nvPr/>
            </p:nvSpPr>
            <p:spPr>
              <a:xfrm>
                <a:off x="6999112" y="1000842"/>
                <a:ext cx="533400" cy="838200"/>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0469F937-FDCB-4B9D-B340-F5C550F4635C}"/>
                  </a:ext>
                </a:extLst>
              </p:cNvPr>
              <p:cNvSpPr/>
              <p:nvPr/>
            </p:nvSpPr>
            <p:spPr>
              <a:xfrm>
                <a:off x="7010400" y="2448641"/>
                <a:ext cx="533400" cy="838200"/>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pSp>
        <p:sp>
          <p:nvSpPr>
            <p:cNvPr id="8" name="Rectangle 7">
              <a:extLst>
                <a:ext uri="{FF2B5EF4-FFF2-40B4-BE49-F238E27FC236}">
                  <a16:creationId xmlns:a16="http://schemas.microsoft.com/office/drawing/2014/main" id="{C98D0E6A-FECB-49CE-B225-C26EFB5F80CB}"/>
                </a:ext>
              </a:extLst>
            </p:cNvPr>
            <p:cNvSpPr/>
            <p:nvPr/>
          </p:nvSpPr>
          <p:spPr>
            <a:xfrm>
              <a:off x="8056347" y="986896"/>
              <a:ext cx="367986" cy="2285999"/>
            </a:xfrm>
            <a:prstGeom prst="rect">
              <a:avLst/>
            </a:prstGeom>
            <a:solidFill>
              <a:srgbClr val="FFC0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5E847C65-83AD-470C-9534-1332A24F1B71}"/>
                </a:ext>
              </a:extLst>
            </p:cNvPr>
            <p:cNvSpPr txBox="1"/>
            <p:nvPr/>
          </p:nvSpPr>
          <p:spPr>
            <a:xfrm>
              <a:off x="7341582" y="3207438"/>
              <a:ext cx="15240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توان سنج</a:t>
              </a:r>
              <a:endParaRPr lang="en-US" sz="2400" dirty="0">
                <a:latin typeface="Times New Roman" pitchFamily="18" charset="0"/>
                <a:cs typeface="Times New Roman" pitchFamily="18" charset="0"/>
              </a:endParaRPr>
            </a:p>
          </p:txBody>
        </p:sp>
        <p:cxnSp>
          <p:nvCxnSpPr>
            <p:cNvPr id="21" name="Straight Arrow Connector 20">
              <a:extLst>
                <a:ext uri="{FF2B5EF4-FFF2-40B4-BE49-F238E27FC236}">
                  <a16:creationId xmlns:a16="http://schemas.microsoft.com/office/drawing/2014/main" id="{BAD93FB3-F03A-40BC-BC5A-31D219FC1031}"/>
                </a:ext>
              </a:extLst>
            </p:cNvPr>
            <p:cNvCxnSpPr/>
            <p:nvPr/>
          </p:nvCxnSpPr>
          <p:spPr>
            <a:xfrm flipV="1">
              <a:off x="7532511" y="1772892"/>
              <a:ext cx="546414" cy="774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1AAA869-BC21-4780-8C62-349ECFCE0C32}"/>
                </a:ext>
              </a:extLst>
            </p:cNvPr>
            <p:cNvCxnSpPr/>
            <p:nvPr/>
          </p:nvCxnSpPr>
          <p:spPr>
            <a:xfrm>
              <a:off x="7538156" y="2448641"/>
              <a:ext cx="540770" cy="659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B1D9A485-1917-410F-82F4-5FC82776365F}"/>
                </a:ext>
              </a:extLst>
            </p:cNvPr>
            <p:cNvGraphicFramePr>
              <a:graphicFrameLocks noChangeAspect="1"/>
            </p:cNvGraphicFramePr>
            <p:nvPr>
              <p:extLst>
                <p:ext uri="{D42A27DB-BD31-4B8C-83A1-F6EECF244321}">
                  <p14:modId xmlns:p14="http://schemas.microsoft.com/office/powerpoint/2010/main" val="2712381849"/>
                </p:ext>
              </p:extLst>
            </p:nvPr>
          </p:nvGraphicFramePr>
          <p:xfrm>
            <a:off x="7391400" y="1923738"/>
            <a:ext cx="533400" cy="447675"/>
          </p:xfrm>
          <a:graphic>
            <a:graphicData uri="http://schemas.openxmlformats.org/presentationml/2006/ole">
              <mc:AlternateContent xmlns:mc="http://schemas.openxmlformats.org/markup-compatibility/2006">
                <mc:Choice xmlns:v="urn:schemas-microsoft-com:vml" Requires="v">
                  <p:oleObj name="Equation" r:id="rId4" imgW="711000" imgH="596880" progId="Equation.DSMT4">
                    <p:embed/>
                  </p:oleObj>
                </mc:Choice>
                <mc:Fallback>
                  <p:oleObj name="Equation" r:id="rId4" imgW="711000" imgH="596880" progId="Equation.DSMT4">
                    <p:embed/>
                    <p:pic>
                      <p:nvPicPr>
                        <p:cNvPr id="0" name=""/>
                        <p:cNvPicPr/>
                        <p:nvPr/>
                      </p:nvPicPr>
                      <p:blipFill>
                        <a:blip r:embed="rId5"/>
                        <a:stretch>
                          <a:fillRect/>
                        </a:stretch>
                      </p:blipFill>
                      <p:spPr>
                        <a:xfrm>
                          <a:off x="7391400" y="1923738"/>
                          <a:ext cx="533400" cy="447675"/>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AF870364-BC5E-4E65-8B50-4CD3BDB52EDB}"/>
                </a:ext>
              </a:extLst>
            </p:cNvPr>
            <p:cNvGrpSpPr/>
            <p:nvPr/>
          </p:nvGrpSpPr>
          <p:grpSpPr>
            <a:xfrm>
              <a:off x="-393178" y="3950601"/>
              <a:ext cx="9243667" cy="2831199"/>
              <a:chOff x="-393178" y="3896979"/>
              <a:chExt cx="9243667" cy="2831199"/>
            </a:xfrm>
          </p:grpSpPr>
          <p:cxnSp>
            <p:nvCxnSpPr>
              <p:cNvPr id="30" name="Straight Arrow Connector 29">
                <a:extLst>
                  <a:ext uri="{FF2B5EF4-FFF2-40B4-BE49-F238E27FC236}">
                    <a16:creationId xmlns:a16="http://schemas.microsoft.com/office/drawing/2014/main" id="{AF627B1D-7DE4-4BDE-B1BB-8A6E051C0774}"/>
                  </a:ext>
                </a:extLst>
              </p:cNvPr>
              <p:cNvCxnSpPr>
                <a:cxnSpLocks/>
              </p:cNvCxnSpPr>
              <p:nvPr/>
            </p:nvCxnSpPr>
            <p:spPr>
              <a:xfrm flipV="1">
                <a:off x="1067212" y="5536152"/>
                <a:ext cx="2028297" cy="4808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331B7BB-E827-4F89-BA44-C3F575A85792}"/>
                  </a:ext>
                </a:extLst>
              </p:cNvPr>
              <p:cNvCxnSpPr>
                <a:cxnSpLocks/>
              </p:cNvCxnSpPr>
              <p:nvPr/>
            </p:nvCxnSpPr>
            <p:spPr>
              <a:xfrm flipV="1">
                <a:off x="3123863" y="4125357"/>
                <a:ext cx="3996501" cy="14062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A5C7F0-D741-414A-90F6-A41A82CF76DA}"/>
                  </a:ext>
                </a:extLst>
              </p:cNvPr>
              <p:cNvCxnSpPr>
                <a:cxnSpLocks/>
              </p:cNvCxnSpPr>
              <p:nvPr/>
            </p:nvCxnSpPr>
            <p:spPr>
              <a:xfrm>
                <a:off x="1055173" y="4744182"/>
                <a:ext cx="2011680" cy="27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3BAF57-AC92-4E6C-AF1A-0AC144995439}"/>
                  </a:ext>
                </a:extLst>
              </p:cNvPr>
              <p:cNvCxnSpPr>
                <a:cxnSpLocks/>
              </p:cNvCxnSpPr>
              <p:nvPr/>
            </p:nvCxnSpPr>
            <p:spPr>
              <a:xfrm>
                <a:off x="2928238" y="5019521"/>
                <a:ext cx="4352341" cy="1093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965BDC1-1AE6-4DA5-B45B-72E0DAE7F2F0}"/>
                  </a:ext>
                </a:extLst>
              </p:cNvPr>
              <p:cNvSpPr/>
              <p:nvPr/>
            </p:nvSpPr>
            <p:spPr>
              <a:xfrm>
                <a:off x="2734621" y="4441196"/>
                <a:ext cx="451332" cy="1584040"/>
              </a:xfrm>
              <a:prstGeom prst="rect">
                <a:avLst/>
              </a:prstGeom>
              <a:solidFill>
                <a:srgbClr val="FFFF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aphicFrame>
            <p:nvGraphicFramePr>
              <p:cNvPr id="37" name="Object 36">
                <a:extLst>
                  <a:ext uri="{FF2B5EF4-FFF2-40B4-BE49-F238E27FC236}">
                    <a16:creationId xmlns:a16="http://schemas.microsoft.com/office/drawing/2014/main" id="{6483FFD9-6CC4-402D-B5B1-2D3F808F5DF5}"/>
                  </a:ext>
                </a:extLst>
              </p:cNvPr>
              <p:cNvGraphicFramePr>
                <a:graphicFrameLocks noChangeAspect="1"/>
              </p:cNvGraphicFramePr>
              <p:nvPr>
                <p:extLst>
                  <p:ext uri="{D42A27DB-BD31-4B8C-83A1-F6EECF244321}">
                    <p14:modId xmlns:p14="http://schemas.microsoft.com/office/powerpoint/2010/main" val="244252916"/>
                  </p:ext>
                </p:extLst>
              </p:nvPr>
            </p:nvGraphicFramePr>
            <p:xfrm>
              <a:off x="1401763" y="5099050"/>
              <a:ext cx="1147762" cy="420688"/>
            </p:xfrm>
            <a:graphic>
              <a:graphicData uri="http://schemas.openxmlformats.org/presentationml/2006/ole">
                <mc:AlternateContent xmlns:mc="http://schemas.openxmlformats.org/markup-compatibility/2006">
                  <mc:Choice xmlns:v="urn:schemas-microsoft-com:vml" Requires="v">
                    <p:oleObj name="Equation" r:id="rId6" imgW="1358640" imgH="596880" progId="Equation.DSMT4">
                      <p:embed/>
                    </p:oleObj>
                  </mc:Choice>
                  <mc:Fallback>
                    <p:oleObj name="Equation" r:id="rId6" imgW="1358640" imgH="596880" progId="Equation.DSMT4">
                      <p:embed/>
                      <p:pic>
                        <p:nvPicPr>
                          <p:cNvPr id="37" name="Object 36">
                            <a:extLst>
                              <a:ext uri="{FF2B5EF4-FFF2-40B4-BE49-F238E27FC236}">
                                <a16:creationId xmlns:a16="http://schemas.microsoft.com/office/drawing/2014/main" id="{6483FFD9-6CC4-402D-B5B1-2D3F808F5DF5}"/>
                              </a:ext>
                            </a:extLst>
                          </p:cNvPr>
                          <p:cNvPicPr/>
                          <p:nvPr/>
                        </p:nvPicPr>
                        <p:blipFill>
                          <a:blip r:embed="rId7"/>
                          <a:stretch>
                            <a:fillRect/>
                          </a:stretch>
                        </p:blipFill>
                        <p:spPr>
                          <a:xfrm>
                            <a:off x="1401763" y="5099050"/>
                            <a:ext cx="1147762" cy="420688"/>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6E6DFE44-BA06-4883-9447-914A4C9ADE10}"/>
                  </a:ext>
                </a:extLst>
              </p:cNvPr>
              <p:cNvSpPr txBox="1"/>
              <p:nvPr/>
            </p:nvSpPr>
            <p:spPr>
              <a:xfrm>
                <a:off x="2347765" y="3896979"/>
                <a:ext cx="1225044"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Medium</a:t>
                </a:r>
              </a:p>
            </p:txBody>
          </p:sp>
          <p:sp>
            <p:nvSpPr>
              <p:cNvPr id="40" name="TextBox 39">
                <a:extLst>
                  <a:ext uri="{FF2B5EF4-FFF2-40B4-BE49-F238E27FC236}">
                    <a16:creationId xmlns:a16="http://schemas.microsoft.com/office/drawing/2014/main" id="{18F8975E-8CAF-42AA-BA75-8A9E8A422B7F}"/>
                  </a:ext>
                </a:extLst>
              </p:cNvPr>
              <p:cNvSpPr txBox="1"/>
              <p:nvPr/>
            </p:nvSpPr>
            <p:spPr>
              <a:xfrm>
                <a:off x="-393178" y="4975578"/>
                <a:ext cx="2248360" cy="579967"/>
              </a:xfrm>
              <a:prstGeom prst="rect">
                <a:avLst/>
              </a:prstGeom>
              <a:noFill/>
            </p:spPr>
            <p:txBody>
              <a:bodyPr wrap="square" rtlCol="0">
                <a:spAutoFit/>
              </a:bodyPr>
              <a:lstStyle/>
              <a:p>
                <a:pPr algn="l">
                  <a:lnSpc>
                    <a:spcPct val="150000"/>
                  </a:lnSpc>
                </a:pPr>
                <a:r>
                  <a:rPr lang="en-US" sz="2400" dirty="0">
                    <a:latin typeface="Times New Roman" pitchFamily="18" charset="0"/>
                    <a:cs typeface="Times New Roman" pitchFamily="18" charset="0"/>
                  </a:rPr>
                  <a:t>Laser beam</a:t>
                </a:r>
              </a:p>
            </p:txBody>
          </p:sp>
          <p:grpSp>
            <p:nvGrpSpPr>
              <p:cNvPr id="44" name="Group 43">
                <a:extLst>
                  <a:ext uri="{FF2B5EF4-FFF2-40B4-BE49-F238E27FC236}">
                    <a16:creationId xmlns:a16="http://schemas.microsoft.com/office/drawing/2014/main" id="{C6C183E9-492B-462F-BA54-6C0561ABDCA9}"/>
                  </a:ext>
                </a:extLst>
              </p:cNvPr>
              <p:cNvGrpSpPr/>
              <p:nvPr/>
            </p:nvGrpSpPr>
            <p:grpSpPr>
              <a:xfrm>
                <a:off x="6996289" y="3947160"/>
                <a:ext cx="544688" cy="2285999"/>
                <a:chOff x="6999112" y="1000842"/>
                <a:chExt cx="544688" cy="2285999"/>
              </a:xfrm>
            </p:grpSpPr>
            <p:sp>
              <p:nvSpPr>
                <p:cNvPr id="45" name="Rectangle 44">
                  <a:extLst>
                    <a:ext uri="{FF2B5EF4-FFF2-40B4-BE49-F238E27FC236}">
                      <a16:creationId xmlns:a16="http://schemas.microsoft.com/office/drawing/2014/main" id="{EDAEECD5-4EAA-4E62-865C-A43D63239F63}"/>
                    </a:ext>
                  </a:extLst>
                </p:cNvPr>
                <p:cNvSpPr/>
                <p:nvPr/>
              </p:nvSpPr>
              <p:spPr>
                <a:xfrm>
                  <a:off x="6999112" y="1000842"/>
                  <a:ext cx="533400" cy="838200"/>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0A64FD51-CDD2-462E-A8A2-5B42C57D104C}"/>
                    </a:ext>
                  </a:extLst>
                </p:cNvPr>
                <p:cNvSpPr/>
                <p:nvPr/>
              </p:nvSpPr>
              <p:spPr>
                <a:xfrm>
                  <a:off x="7010400" y="2448641"/>
                  <a:ext cx="533400" cy="838200"/>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pSp>
          <p:sp>
            <p:nvSpPr>
              <p:cNvPr id="50" name="Rectangle 49">
                <a:extLst>
                  <a:ext uri="{FF2B5EF4-FFF2-40B4-BE49-F238E27FC236}">
                    <a16:creationId xmlns:a16="http://schemas.microsoft.com/office/drawing/2014/main" id="{3D088320-488E-417B-A4B5-A9AFB9AB5D83}"/>
                  </a:ext>
                </a:extLst>
              </p:cNvPr>
              <p:cNvSpPr/>
              <p:nvPr/>
            </p:nvSpPr>
            <p:spPr>
              <a:xfrm>
                <a:off x="8041254" y="3927669"/>
                <a:ext cx="367986" cy="2285999"/>
              </a:xfrm>
              <a:prstGeom prst="rect">
                <a:avLst/>
              </a:prstGeom>
              <a:solidFill>
                <a:srgbClr val="FFC0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51" name="TextBox 50">
                <a:extLst>
                  <a:ext uri="{FF2B5EF4-FFF2-40B4-BE49-F238E27FC236}">
                    <a16:creationId xmlns:a16="http://schemas.microsoft.com/office/drawing/2014/main" id="{01E03B03-1115-4A33-91E7-825F0F457DF8}"/>
                  </a:ext>
                </a:extLst>
              </p:cNvPr>
              <p:cNvSpPr txBox="1"/>
              <p:nvPr/>
            </p:nvSpPr>
            <p:spPr>
              <a:xfrm>
                <a:off x="7326489" y="6148211"/>
                <a:ext cx="15240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توان سنج</a:t>
                </a:r>
                <a:endParaRPr lang="en-US" sz="2400" dirty="0">
                  <a:latin typeface="Times New Roman" pitchFamily="18" charset="0"/>
                  <a:cs typeface="Times New Roman" pitchFamily="18" charset="0"/>
                </a:endParaRPr>
              </a:p>
            </p:txBody>
          </p:sp>
          <p:cxnSp>
            <p:nvCxnSpPr>
              <p:cNvPr id="52" name="Straight Arrow Connector 51">
                <a:extLst>
                  <a:ext uri="{FF2B5EF4-FFF2-40B4-BE49-F238E27FC236}">
                    <a16:creationId xmlns:a16="http://schemas.microsoft.com/office/drawing/2014/main" id="{CC6978CD-D009-4324-8199-66DB80DFAB20}"/>
                  </a:ext>
                </a:extLst>
              </p:cNvPr>
              <p:cNvCxnSpPr/>
              <p:nvPr/>
            </p:nvCxnSpPr>
            <p:spPr>
              <a:xfrm flipV="1">
                <a:off x="7517418" y="4713665"/>
                <a:ext cx="546414" cy="774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CE6C074-879E-4CE7-ADF6-C827F37AFE6E}"/>
                  </a:ext>
                </a:extLst>
              </p:cNvPr>
              <p:cNvCxnSpPr/>
              <p:nvPr/>
            </p:nvCxnSpPr>
            <p:spPr>
              <a:xfrm>
                <a:off x="7523063" y="5389414"/>
                <a:ext cx="540770" cy="659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4" name="Object 53">
                <a:extLst>
                  <a:ext uri="{FF2B5EF4-FFF2-40B4-BE49-F238E27FC236}">
                    <a16:creationId xmlns:a16="http://schemas.microsoft.com/office/drawing/2014/main" id="{B80B5C5E-E89C-4AB5-9527-7112274A1633}"/>
                  </a:ext>
                </a:extLst>
              </p:cNvPr>
              <p:cNvGraphicFramePr>
                <a:graphicFrameLocks noChangeAspect="1"/>
              </p:cNvGraphicFramePr>
              <p:nvPr>
                <p:extLst>
                  <p:ext uri="{D42A27DB-BD31-4B8C-83A1-F6EECF244321}">
                    <p14:modId xmlns:p14="http://schemas.microsoft.com/office/powerpoint/2010/main" val="2069440996"/>
                  </p:ext>
                </p:extLst>
              </p:nvPr>
            </p:nvGraphicFramePr>
            <p:xfrm>
              <a:off x="6705600" y="4864100"/>
              <a:ext cx="1247775" cy="447675"/>
            </p:xfrm>
            <a:graphic>
              <a:graphicData uri="http://schemas.openxmlformats.org/presentationml/2006/ole">
                <mc:AlternateContent xmlns:mc="http://schemas.openxmlformats.org/markup-compatibility/2006">
                  <mc:Choice xmlns:v="urn:schemas-microsoft-com:vml" Requires="v">
                    <p:oleObj name="Equation" r:id="rId8" imgW="1663560" imgH="596880" progId="Equation.DSMT4">
                      <p:embed/>
                    </p:oleObj>
                  </mc:Choice>
                  <mc:Fallback>
                    <p:oleObj name="Equation" r:id="rId8" imgW="1663560" imgH="596880" progId="Equation.DSMT4">
                      <p:embed/>
                      <p:pic>
                        <p:nvPicPr>
                          <p:cNvPr id="24" name="Object 23">
                            <a:extLst>
                              <a:ext uri="{FF2B5EF4-FFF2-40B4-BE49-F238E27FC236}">
                                <a16:creationId xmlns:a16="http://schemas.microsoft.com/office/drawing/2014/main" id="{B1D9A485-1917-410F-82F4-5FC82776365F}"/>
                              </a:ext>
                            </a:extLst>
                          </p:cNvPr>
                          <p:cNvPicPr/>
                          <p:nvPr/>
                        </p:nvPicPr>
                        <p:blipFill>
                          <a:blip r:embed="rId9"/>
                          <a:stretch>
                            <a:fillRect/>
                          </a:stretch>
                        </p:blipFill>
                        <p:spPr>
                          <a:xfrm>
                            <a:off x="6705600" y="4864100"/>
                            <a:ext cx="1247775" cy="447675"/>
                          </a:xfrm>
                          <a:prstGeom prst="rect">
                            <a:avLst/>
                          </a:prstGeom>
                        </p:spPr>
                      </p:pic>
                    </p:oleObj>
                  </mc:Fallback>
                </mc:AlternateContent>
              </a:graphicData>
            </a:graphic>
          </p:graphicFrame>
        </p:grpSp>
      </p:grpSp>
      <p:sp>
        <p:nvSpPr>
          <p:cNvPr id="55" name="TextBox 54">
            <a:extLst>
              <a:ext uri="{FF2B5EF4-FFF2-40B4-BE49-F238E27FC236}">
                <a16:creationId xmlns:a16="http://schemas.microsoft.com/office/drawing/2014/main" id="{DCEC57A7-B06A-44A3-85AB-5E1FCEE2BA37}"/>
              </a:ext>
            </a:extLst>
          </p:cNvPr>
          <p:cNvSpPr txBox="1"/>
          <p:nvPr/>
        </p:nvSpPr>
        <p:spPr>
          <a:xfrm>
            <a:off x="7012145" y="3657600"/>
            <a:ext cx="1248713"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روزنه</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8587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4EF05-0FDA-49C8-ACCF-01C61D9966F0}"/>
              </a:ext>
            </a:extLst>
          </p:cNvPr>
          <p:cNvPicPr>
            <a:picLocks noChangeAspect="1"/>
          </p:cNvPicPr>
          <p:nvPr/>
        </p:nvPicPr>
        <p:blipFill rotWithShape="1">
          <a:blip r:embed="rId2"/>
          <a:srcRect b="63283"/>
          <a:stretch/>
        </p:blipFill>
        <p:spPr>
          <a:xfrm>
            <a:off x="2209800" y="29303"/>
            <a:ext cx="8229600" cy="1414777"/>
          </a:xfrm>
          <a:prstGeom prst="rect">
            <a:avLst/>
          </a:prstGeom>
        </p:spPr>
      </p:pic>
      <p:pic>
        <p:nvPicPr>
          <p:cNvPr id="4" name="Picture 3">
            <a:extLst>
              <a:ext uri="{FF2B5EF4-FFF2-40B4-BE49-F238E27FC236}">
                <a16:creationId xmlns:a16="http://schemas.microsoft.com/office/drawing/2014/main" id="{311AD227-1B9F-441A-BA30-6085C312FD1B}"/>
              </a:ext>
            </a:extLst>
          </p:cNvPr>
          <p:cNvPicPr>
            <a:picLocks noChangeAspect="1"/>
          </p:cNvPicPr>
          <p:nvPr/>
        </p:nvPicPr>
        <p:blipFill>
          <a:blip r:embed="rId3"/>
          <a:stretch>
            <a:fillRect/>
          </a:stretch>
        </p:blipFill>
        <p:spPr>
          <a:xfrm>
            <a:off x="2057400" y="1524000"/>
            <a:ext cx="8229600" cy="1725432"/>
          </a:xfrm>
          <a:prstGeom prst="rect">
            <a:avLst/>
          </a:prstGeom>
        </p:spPr>
      </p:pic>
      <p:pic>
        <p:nvPicPr>
          <p:cNvPr id="6" name="Picture 5">
            <a:extLst>
              <a:ext uri="{FF2B5EF4-FFF2-40B4-BE49-F238E27FC236}">
                <a16:creationId xmlns:a16="http://schemas.microsoft.com/office/drawing/2014/main" id="{19684F20-966A-4F79-A750-34D3A7D04D57}"/>
              </a:ext>
            </a:extLst>
          </p:cNvPr>
          <p:cNvPicPr>
            <a:picLocks noChangeAspect="1"/>
          </p:cNvPicPr>
          <p:nvPr/>
        </p:nvPicPr>
        <p:blipFill>
          <a:blip r:embed="rId4"/>
          <a:stretch>
            <a:fillRect/>
          </a:stretch>
        </p:blipFill>
        <p:spPr>
          <a:xfrm>
            <a:off x="1752600" y="3276600"/>
            <a:ext cx="8686800" cy="1579842"/>
          </a:xfrm>
          <a:prstGeom prst="rect">
            <a:avLst/>
          </a:prstGeom>
        </p:spPr>
      </p:pic>
      <p:pic>
        <p:nvPicPr>
          <p:cNvPr id="163842" name="Picture 2">
            <a:extLst>
              <a:ext uri="{FF2B5EF4-FFF2-40B4-BE49-F238E27FC236}">
                <a16:creationId xmlns:a16="http://schemas.microsoft.com/office/drawing/2014/main" id="{089356E0-C10E-41F5-87C6-1260E0F3F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572001"/>
            <a:ext cx="1447800" cy="2181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9D8FBD1-1070-4CD7-8894-F1FC7882718B}"/>
              </a:ext>
            </a:extLst>
          </p:cNvPr>
          <p:cNvSpPr/>
          <p:nvPr/>
        </p:nvSpPr>
        <p:spPr>
          <a:xfrm>
            <a:off x="3104062" y="4856443"/>
            <a:ext cx="2326278" cy="646331"/>
          </a:xfrm>
          <a:prstGeom prst="rect">
            <a:avLst/>
          </a:prstGeom>
        </p:spPr>
        <p:txBody>
          <a:bodyPr wrap="none">
            <a:spAutoFit/>
          </a:bodyPr>
          <a:lstStyle/>
          <a:p>
            <a:r>
              <a:rPr lang="en-US" dirty="0">
                <a:solidFill>
                  <a:srgbClr val="202122"/>
                </a:solidFill>
                <a:latin typeface="Arial" panose="020B0604020202020204" pitchFamily="34" charset="0"/>
              </a:rPr>
              <a:t>died on September 5</a:t>
            </a:r>
          </a:p>
          <a:p>
            <a:r>
              <a:rPr lang="en-US" dirty="0">
                <a:solidFill>
                  <a:srgbClr val="202122"/>
                </a:solidFill>
                <a:latin typeface="Arial" panose="020B0604020202020204" pitchFamily="34" charset="0"/>
              </a:rPr>
              <a:t>2017</a:t>
            </a:r>
            <a:endParaRPr lang="en-US" dirty="0"/>
          </a:p>
        </p:txBody>
      </p:sp>
      <p:pic>
        <p:nvPicPr>
          <p:cNvPr id="10" name="Picture 9">
            <a:extLst>
              <a:ext uri="{FF2B5EF4-FFF2-40B4-BE49-F238E27FC236}">
                <a16:creationId xmlns:a16="http://schemas.microsoft.com/office/drawing/2014/main" id="{EB6D7FC4-30E9-4C51-B649-F551D65C87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332" t="20630" r="28334" b="33334"/>
          <a:stretch/>
        </p:blipFill>
        <p:spPr>
          <a:xfrm>
            <a:off x="7924800" y="4672230"/>
            <a:ext cx="2743200" cy="2185770"/>
          </a:xfrm>
          <a:prstGeom prst="rect">
            <a:avLst/>
          </a:prstGeom>
        </p:spPr>
      </p:pic>
      <p:sp>
        <p:nvSpPr>
          <p:cNvPr id="11" name="TextBox 10">
            <a:extLst>
              <a:ext uri="{FF2B5EF4-FFF2-40B4-BE49-F238E27FC236}">
                <a16:creationId xmlns:a16="http://schemas.microsoft.com/office/drawing/2014/main" id="{B9ACE429-4203-4DE0-BA05-477680457EE5}"/>
              </a:ext>
            </a:extLst>
          </p:cNvPr>
          <p:cNvSpPr txBox="1"/>
          <p:nvPr/>
        </p:nvSpPr>
        <p:spPr>
          <a:xfrm>
            <a:off x="4724400" y="5662613"/>
            <a:ext cx="3200400" cy="1133965"/>
          </a:xfrm>
          <a:prstGeom prst="rect">
            <a:avLst/>
          </a:prstGeom>
          <a:noFill/>
        </p:spPr>
        <p:txBody>
          <a:bodyPr wrap="square" rtlCol="0">
            <a:spAutoFit/>
          </a:bodyPr>
          <a:lstStyle/>
          <a:p>
            <a:pPr algn="just">
              <a:lnSpc>
                <a:spcPct val="150000"/>
              </a:lnSpc>
            </a:pPr>
            <a:r>
              <a:rPr lang="en-US" sz="2400" dirty="0">
                <a:latin typeface="Times New Roman" pitchFamily="18" charset="0"/>
                <a:cs typeface="Times New Roman" pitchFamily="18" charset="0"/>
              </a:rPr>
              <a:t>50</a:t>
            </a:r>
            <a:r>
              <a:rPr lang="en-US" sz="2400" baseline="30000" dirty="0">
                <a:latin typeface="Times New Roman" pitchFamily="18" charset="0"/>
                <a:cs typeface="Times New Roman" pitchFamily="18" charset="0"/>
              </a:rPr>
              <a:t>th</a:t>
            </a:r>
            <a:r>
              <a:rPr lang="en-US" sz="2400" dirty="0">
                <a:latin typeface="Times New Roman" pitchFamily="18" charset="0"/>
                <a:cs typeface="Times New Roman" pitchFamily="18" charset="0"/>
              </a:rPr>
              <a:t> anniversary of NLO </a:t>
            </a:r>
          </a:p>
          <a:p>
            <a:pPr algn="just">
              <a:lnSpc>
                <a:spcPct val="150000"/>
              </a:lnSpc>
            </a:pPr>
            <a:r>
              <a:rPr lang="en-US" sz="2400" dirty="0">
                <a:latin typeface="Times New Roman" pitchFamily="18" charset="0"/>
                <a:cs typeface="Times New Roman" pitchFamily="18" charset="0"/>
              </a:rPr>
              <a:t>2012, Barcelona, Spain</a:t>
            </a:r>
          </a:p>
        </p:txBody>
      </p:sp>
      <p:sp>
        <p:nvSpPr>
          <p:cNvPr id="2" name="Rectangle 1">
            <a:extLst>
              <a:ext uri="{FF2B5EF4-FFF2-40B4-BE49-F238E27FC236}">
                <a16:creationId xmlns:a16="http://schemas.microsoft.com/office/drawing/2014/main" id="{9AC9FF89-5A02-4D87-8255-7B668B0E3F0D}"/>
              </a:ext>
            </a:extLst>
          </p:cNvPr>
          <p:cNvSpPr/>
          <p:nvPr/>
        </p:nvSpPr>
        <p:spPr>
          <a:xfrm>
            <a:off x="533400" y="353080"/>
            <a:ext cx="280070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Nonlinear optics</a:t>
            </a:r>
            <a:endParaRPr lang="en-US" sz="2800" dirty="0">
              <a:solidFill>
                <a:srgbClr val="FF0000"/>
              </a:solidFill>
            </a:endParaRPr>
          </a:p>
        </p:txBody>
      </p:sp>
    </p:spTree>
    <p:extLst>
      <p:ext uri="{BB962C8B-B14F-4D97-AF65-F5344CB8AC3E}">
        <p14:creationId xmlns:p14="http://schemas.microsoft.com/office/powerpoint/2010/main" val="4224424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E018168-5D8D-4DDC-8D46-F329E6466A95}"/>
              </a:ext>
            </a:extLst>
          </p:cNvPr>
          <p:cNvGrpSpPr/>
          <p:nvPr/>
        </p:nvGrpSpPr>
        <p:grpSpPr>
          <a:xfrm>
            <a:off x="425139" y="914400"/>
            <a:ext cx="9404661" cy="2503821"/>
            <a:chOff x="-32061" y="1524000"/>
            <a:chExt cx="9404661" cy="2503821"/>
          </a:xfrm>
        </p:grpSpPr>
        <p:cxnSp>
          <p:nvCxnSpPr>
            <p:cNvPr id="9" name="Straight Arrow Connector 8">
              <a:extLst>
                <a:ext uri="{FF2B5EF4-FFF2-40B4-BE49-F238E27FC236}">
                  <a16:creationId xmlns:a16="http://schemas.microsoft.com/office/drawing/2014/main" id="{25935483-9029-4482-A814-F1C48BBB0D94}"/>
                </a:ext>
              </a:extLst>
            </p:cNvPr>
            <p:cNvCxnSpPr>
              <a:cxnSpLocks/>
            </p:cNvCxnSpPr>
            <p:nvPr/>
          </p:nvCxnSpPr>
          <p:spPr>
            <a:xfrm flipV="1">
              <a:off x="2743612" y="2638154"/>
              <a:ext cx="4257967" cy="9092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72EBCB-2936-404E-B960-4DD453468217}"/>
                </a:ext>
              </a:extLst>
            </p:cNvPr>
            <p:cNvCxnSpPr>
              <a:cxnSpLocks/>
            </p:cNvCxnSpPr>
            <p:nvPr/>
          </p:nvCxnSpPr>
          <p:spPr>
            <a:xfrm rot="20188952">
              <a:off x="5189974" y="2273995"/>
              <a:ext cx="3675668" cy="7358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61356A8-3A69-4FEB-A3A9-4218F75DBCAF}"/>
                </a:ext>
              </a:extLst>
            </p:cNvPr>
            <p:cNvCxnSpPr>
              <a:cxnSpLocks/>
            </p:cNvCxnSpPr>
            <p:nvPr/>
          </p:nvCxnSpPr>
          <p:spPr>
            <a:xfrm>
              <a:off x="2731573" y="2371203"/>
              <a:ext cx="4257967" cy="612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684B5F-D301-4E25-AF19-A26944CFB212}"/>
                </a:ext>
              </a:extLst>
            </p:cNvPr>
            <p:cNvCxnSpPr>
              <a:cxnSpLocks/>
            </p:cNvCxnSpPr>
            <p:nvPr/>
          </p:nvCxnSpPr>
          <p:spPr>
            <a:xfrm>
              <a:off x="5343015" y="2757685"/>
              <a:ext cx="3850248" cy="5059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902AFA2-7B3B-48B9-BF34-65F80AEDCBE7}"/>
                </a:ext>
              </a:extLst>
            </p:cNvPr>
            <p:cNvSpPr/>
            <p:nvPr/>
          </p:nvSpPr>
          <p:spPr>
            <a:xfrm>
              <a:off x="8663364" y="1558343"/>
              <a:ext cx="709236" cy="2469478"/>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F4503E7E-B631-4BCC-9B5E-AB1FC211DD44}"/>
                </a:ext>
              </a:extLst>
            </p:cNvPr>
            <p:cNvSpPr/>
            <p:nvPr/>
          </p:nvSpPr>
          <p:spPr>
            <a:xfrm>
              <a:off x="8634708" y="2229688"/>
              <a:ext cx="128952" cy="1022650"/>
            </a:xfrm>
            <a:prstGeom prst="rect">
              <a:avLst/>
            </a:prstGeom>
            <a:solidFill>
              <a:srgbClr val="FFC000"/>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A777287E-71DA-453A-99F9-8AA412478C1D}"/>
                </a:ext>
              </a:extLst>
            </p:cNvPr>
            <p:cNvSpPr/>
            <p:nvPr/>
          </p:nvSpPr>
          <p:spPr>
            <a:xfrm>
              <a:off x="2971800" y="2113373"/>
              <a:ext cx="451332" cy="1584040"/>
            </a:xfrm>
            <a:prstGeom prst="rect">
              <a:avLst/>
            </a:prstGeom>
            <a:solidFill>
              <a:srgbClr val="FFFF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aphicFrame>
          <p:nvGraphicFramePr>
            <p:cNvPr id="15" name="Object 14">
              <a:extLst>
                <a:ext uri="{FF2B5EF4-FFF2-40B4-BE49-F238E27FC236}">
                  <a16:creationId xmlns:a16="http://schemas.microsoft.com/office/drawing/2014/main" id="{1CE08BA2-1523-40E0-8A2E-C587C9D51447}"/>
                </a:ext>
              </a:extLst>
            </p:cNvPr>
            <p:cNvGraphicFramePr>
              <a:graphicFrameLocks noChangeAspect="1"/>
            </p:cNvGraphicFramePr>
            <p:nvPr>
              <p:extLst>
                <p:ext uri="{D42A27DB-BD31-4B8C-83A1-F6EECF244321}">
                  <p14:modId xmlns:p14="http://schemas.microsoft.com/office/powerpoint/2010/main" val="3090883116"/>
                </p:ext>
              </p:extLst>
            </p:nvPr>
          </p:nvGraphicFramePr>
          <p:xfrm>
            <a:off x="2443163" y="2881313"/>
            <a:ext cx="280987" cy="260350"/>
          </p:xfrm>
          <a:graphic>
            <a:graphicData uri="http://schemas.openxmlformats.org/presentationml/2006/ole">
              <mc:AlternateContent xmlns:mc="http://schemas.openxmlformats.org/markup-compatibility/2006">
                <mc:Choice xmlns:v="urn:schemas-microsoft-com:vml" Requires="v">
                  <p:oleObj name="Equation" r:id="rId2" imgW="330120" imgH="368280" progId="Equation.DSMT4">
                    <p:embed/>
                  </p:oleObj>
                </mc:Choice>
                <mc:Fallback>
                  <p:oleObj name="Equation" r:id="rId2" imgW="330120" imgH="368280" progId="Equation.DSMT4">
                    <p:embed/>
                    <p:pic>
                      <p:nvPicPr>
                        <p:cNvPr id="15" name="Object 14">
                          <a:extLst>
                            <a:ext uri="{FF2B5EF4-FFF2-40B4-BE49-F238E27FC236}">
                              <a16:creationId xmlns:a16="http://schemas.microsoft.com/office/drawing/2014/main" id="{1CE08BA2-1523-40E0-8A2E-C587C9D51447}"/>
                            </a:ext>
                          </a:extLst>
                        </p:cNvPr>
                        <p:cNvPicPr/>
                        <p:nvPr/>
                      </p:nvPicPr>
                      <p:blipFill>
                        <a:blip r:embed="rId3"/>
                        <a:stretch>
                          <a:fillRect/>
                        </a:stretch>
                      </p:blipFill>
                      <p:spPr>
                        <a:xfrm>
                          <a:off x="2443163" y="2881313"/>
                          <a:ext cx="280987" cy="2603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E780015-B96D-4CAD-BA9B-50F44B821010}"/>
                </a:ext>
              </a:extLst>
            </p:cNvPr>
            <p:cNvGraphicFramePr>
              <a:graphicFrameLocks noChangeAspect="1"/>
            </p:cNvGraphicFramePr>
            <p:nvPr/>
          </p:nvGraphicFramePr>
          <p:xfrm>
            <a:off x="8239330" y="2552630"/>
            <a:ext cx="333126" cy="376766"/>
          </p:xfrm>
          <a:graphic>
            <a:graphicData uri="http://schemas.openxmlformats.org/presentationml/2006/ole">
              <mc:AlternateContent xmlns:mc="http://schemas.openxmlformats.org/markup-compatibility/2006">
                <mc:Choice xmlns:v="urn:schemas-microsoft-com:vml" Requires="v">
                  <p:oleObj name="Equation" r:id="rId4" imgW="393480" imgH="533160" progId="Equation.DSMT4">
                    <p:embed/>
                  </p:oleObj>
                </mc:Choice>
                <mc:Fallback>
                  <p:oleObj name="Equation" r:id="rId4" imgW="393480" imgH="533160" progId="Equation.DSMT4">
                    <p:embed/>
                    <p:pic>
                      <p:nvPicPr>
                        <p:cNvPr id="16" name="Object 15">
                          <a:extLst>
                            <a:ext uri="{FF2B5EF4-FFF2-40B4-BE49-F238E27FC236}">
                              <a16:creationId xmlns:a16="http://schemas.microsoft.com/office/drawing/2014/main" id="{3E780015-B96D-4CAD-BA9B-50F44B821010}"/>
                            </a:ext>
                          </a:extLst>
                        </p:cNvPr>
                        <p:cNvPicPr/>
                        <p:nvPr/>
                      </p:nvPicPr>
                      <p:blipFill>
                        <a:blip r:embed="rId5"/>
                        <a:stretch>
                          <a:fillRect/>
                        </a:stretch>
                      </p:blipFill>
                      <p:spPr>
                        <a:xfrm>
                          <a:off x="8239330" y="2552630"/>
                          <a:ext cx="333126" cy="376766"/>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5A1AB2EC-9DD1-4F74-8CD7-01134FC0AAB5}"/>
                </a:ext>
              </a:extLst>
            </p:cNvPr>
            <p:cNvSpPr txBox="1"/>
            <p:nvPr/>
          </p:nvSpPr>
          <p:spPr>
            <a:xfrm>
              <a:off x="2667000" y="1524000"/>
              <a:ext cx="1225044"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Medium</a:t>
              </a:r>
            </a:p>
          </p:txBody>
        </p:sp>
        <p:sp>
          <p:nvSpPr>
            <p:cNvPr id="18" name="TextBox 17">
              <a:extLst>
                <a:ext uri="{FF2B5EF4-FFF2-40B4-BE49-F238E27FC236}">
                  <a16:creationId xmlns:a16="http://schemas.microsoft.com/office/drawing/2014/main" id="{538D457C-D5F8-4387-879D-47881FFF1DF9}"/>
                </a:ext>
              </a:extLst>
            </p:cNvPr>
            <p:cNvSpPr txBox="1"/>
            <p:nvPr/>
          </p:nvSpPr>
          <p:spPr>
            <a:xfrm>
              <a:off x="-32061" y="2620433"/>
              <a:ext cx="2241861" cy="579967"/>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Laser beam</a:t>
              </a:r>
            </a:p>
          </p:txBody>
        </p:sp>
        <p:sp>
          <p:nvSpPr>
            <p:cNvPr id="19" name="TextBox 18">
              <a:extLst>
                <a:ext uri="{FF2B5EF4-FFF2-40B4-BE49-F238E27FC236}">
                  <a16:creationId xmlns:a16="http://schemas.microsoft.com/office/drawing/2014/main" id="{EBFCF127-D1E5-4336-B14A-747A054DBC68}"/>
                </a:ext>
              </a:extLst>
            </p:cNvPr>
            <p:cNvSpPr txBox="1"/>
            <p:nvPr/>
          </p:nvSpPr>
          <p:spPr>
            <a:xfrm>
              <a:off x="7631748" y="1558343"/>
              <a:ext cx="983855"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CCD</a:t>
              </a:r>
            </a:p>
          </p:txBody>
        </p:sp>
      </p:grpSp>
      <p:grpSp>
        <p:nvGrpSpPr>
          <p:cNvPr id="48" name="Group 47">
            <a:extLst>
              <a:ext uri="{FF2B5EF4-FFF2-40B4-BE49-F238E27FC236}">
                <a16:creationId xmlns:a16="http://schemas.microsoft.com/office/drawing/2014/main" id="{F998AD7E-B701-422B-BCFD-9A88EA9B55F5}"/>
              </a:ext>
            </a:extLst>
          </p:cNvPr>
          <p:cNvGrpSpPr/>
          <p:nvPr/>
        </p:nvGrpSpPr>
        <p:grpSpPr>
          <a:xfrm>
            <a:off x="304800" y="3674343"/>
            <a:ext cx="9525000" cy="2726457"/>
            <a:chOff x="0" y="3815964"/>
            <a:chExt cx="9525000" cy="2726457"/>
          </a:xfrm>
        </p:grpSpPr>
        <p:cxnSp>
          <p:nvCxnSpPr>
            <p:cNvPr id="30" name="Straight Arrow Connector 29">
              <a:extLst>
                <a:ext uri="{FF2B5EF4-FFF2-40B4-BE49-F238E27FC236}">
                  <a16:creationId xmlns:a16="http://schemas.microsoft.com/office/drawing/2014/main" id="{AF627B1D-7DE4-4BDE-B1BB-8A6E051C0774}"/>
                </a:ext>
              </a:extLst>
            </p:cNvPr>
            <p:cNvCxnSpPr>
              <a:cxnSpLocks/>
            </p:cNvCxnSpPr>
            <p:nvPr/>
          </p:nvCxnSpPr>
          <p:spPr>
            <a:xfrm flipV="1">
              <a:off x="2896012" y="5677773"/>
              <a:ext cx="2028297" cy="4808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331B7BB-E827-4F89-BA44-C3F575A85792}"/>
                </a:ext>
              </a:extLst>
            </p:cNvPr>
            <p:cNvCxnSpPr>
              <a:cxnSpLocks/>
            </p:cNvCxnSpPr>
            <p:nvPr/>
          </p:nvCxnSpPr>
          <p:spPr>
            <a:xfrm flipV="1">
              <a:off x="4952663" y="4266978"/>
              <a:ext cx="3996501" cy="14062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A5C7F0-D741-414A-90F6-A41A82CF76DA}"/>
                </a:ext>
              </a:extLst>
            </p:cNvPr>
            <p:cNvCxnSpPr>
              <a:cxnSpLocks/>
            </p:cNvCxnSpPr>
            <p:nvPr/>
          </p:nvCxnSpPr>
          <p:spPr>
            <a:xfrm>
              <a:off x="2883973" y="4885803"/>
              <a:ext cx="2011680" cy="27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3BAF57-AC92-4E6C-AF1A-0AC144995439}"/>
                </a:ext>
              </a:extLst>
            </p:cNvPr>
            <p:cNvCxnSpPr>
              <a:cxnSpLocks/>
            </p:cNvCxnSpPr>
            <p:nvPr/>
          </p:nvCxnSpPr>
          <p:spPr>
            <a:xfrm>
              <a:off x="4757038" y="5161142"/>
              <a:ext cx="4352341" cy="1093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523FC64-60BC-4719-924C-7C29E4376F32}"/>
                </a:ext>
              </a:extLst>
            </p:cNvPr>
            <p:cNvSpPr/>
            <p:nvPr/>
          </p:nvSpPr>
          <p:spPr>
            <a:xfrm>
              <a:off x="8815764" y="4072943"/>
              <a:ext cx="709236" cy="2469478"/>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96793C53-5564-4D7A-99A7-6FAF41B27F75}"/>
                </a:ext>
              </a:extLst>
            </p:cNvPr>
            <p:cNvSpPr/>
            <p:nvPr/>
          </p:nvSpPr>
          <p:spPr>
            <a:xfrm>
              <a:off x="8787108" y="4332111"/>
              <a:ext cx="126646" cy="1839489"/>
            </a:xfrm>
            <a:prstGeom prst="rect">
              <a:avLst/>
            </a:prstGeom>
            <a:solidFill>
              <a:srgbClr val="FFC000"/>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6965BDC1-1AE6-4DA5-B45B-72E0DAE7F2F0}"/>
                </a:ext>
              </a:extLst>
            </p:cNvPr>
            <p:cNvSpPr/>
            <p:nvPr/>
          </p:nvSpPr>
          <p:spPr>
            <a:xfrm>
              <a:off x="4563421" y="4582817"/>
              <a:ext cx="451332" cy="1584040"/>
            </a:xfrm>
            <a:prstGeom prst="rect">
              <a:avLst/>
            </a:prstGeom>
            <a:solidFill>
              <a:srgbClr val="FFFF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aphicFrame>
          <p:nvGraphicFramePr>
            <p:cNvPr id="37" name="Object 36">
              <a:extLst>
                <a:ext uri="{FF2B5EF4-FFF2-40B4-BE49-F238E27FC236}">
                  <a16:creationId xmlns:a16="http://schemas.microsoft.com/office/drawing/2014/main" id="{6483FFD9-6CC4-402D-B5B1-2D3F808F5DF5}"/>
                </a:ext>
              </a:extLst>
            </p:cNvPr>
            <p:cNvGraphicFramePr>
              <a:graphicFrameLocks noChangeAspect="1"/>
            </p:cNvGraphicFramePr>
            <p:nvPr>
              <p:extLst>
                <p:ext uri="{D42A27DB-BD31-4B8C-83A1-F6EECF244321}">
                  <p14:modId xmlns:p14="http://schemas.microsoft.com/office/powerpoint/2010/main" val="2773592315"/>
                </p:ext>
              </p:extLst>
            </p:nvPr>
          </p:nvGraphicFramePr>
          <p:xfrm>
            <a:off x="2590800" y="5445459"/>
            <a:ext cx="279400" cy="258762"/>
          </p:xfrm>
          <a:graphic>
            <a:graphicData uri="http://schemas.openxmlformats.org/presentationml/2006/ole">
              <mc:AlternateContent xmlns:mc="http://schemas.openxmlformats.org/markup-compatibility/2006">
                <mc:Choice xmlns:v="urn:schemas-microsoft-com:vml" Requires="v">
                  <p:oleObj name="Equation" r:id="rId6" imgW="330120" imgH="368280" progId="Equation.DSMT4">
                    <p:embed/>
                  </p:oleObj>
                </mc:Choice>
                <mc:Fallback>
                  <p:oleObj name="Equation" r:id="rId6" imgW="330120" imgH="368280" progId="Equation.DSMT4">
                    <p:embed/>
                    <p:pic>
                      <p:nvPicPr>
                        <p:cNvPr id="37" name="Object 36">
                          <a:extLst>
                            <a:ext uri="{FF2B5EF4-FFF2-40B4-BE49-F238E27FC236}">
                              <a16:creationId xmlns:a16="http://schemas.microsoft.com/office/drawing/2014/main" id="{6483FFD9-6CC4-402D-B5B1-2D3F808F5DF5}"/>
                            </a:ext>
                          </a:extLst>
                        </p:cNvPr>
                        <p:cNvPicPr/>
                        <p:nvPr/>
                      </p:nvPicPr>
                      <p:blipFill>
                        <a:blip r:embed="rId7"/>
                        <a:stretch>
                          <a:fillRect/>
                        </a:stretch>
                      </p:blipFill>
                      <p:spPr>
                        <a:xfrm>
                          <a:off x="2590800" y="5445459"/>
                          <a:ext cx="279400" cy="25876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F07F8823-0A0B-4E90-9548-EEF5BB23D71C}"/>
                </a:ext>
              </a:extLst>
            </p:cNvPr>
            <p:cNvGraphicFramePr>
              <a:graphicFrameLocks noChangeAspect="1"/>
            </p:cNvGraphicFramePr>
            <p:nvPr/>
          </p:nvGraphicFramePr>
          <p:xfrm>
            <a:off x="7848600" y="5029200"/>
            <a:ext cx="871537" cy="376238"/>
          </p:xfrm>
          <a:graphic>
            <a:graphicData uri="http://schemas.openxmlformats.org/presentationml/2006/ole">
              <mc:AlternateContent xmlns:mc="http://schemas.openxmlformats.org/markup-compatibility/2006">
                <mc:Choice xmlns:v="urn:schemas-microsoft-com:vml" Requires="v">
                  <p:oleObj name="Equation" r:id="rId8" imgW="1028520" imgH="533160" progId="Equation.DSMT4">
                    <p:embed/>
                  </p:oleObj>
                </mc:Choice>
                <mc:Fallback>
                  <p:oleObj name="Equation" r:id="rId8" imgW="1028520" imgH="533160" progId="Equation.DSMT4">
                    <p:embed/>
                    <p:pic>
                      <p:nvPicPr>
                        <p:cNvPr id="38" name="Object 37">
                          <a:extLst>
                            <a:ext uri="{FF2B5EF4-FFF2-40B4-BE49-F238E27FC236}">
                              <a16:creationId xmlns:a16="http://schemas.microsoft.com/office/drawing/2014/main" id="{F07F8823-0A0B-4E90-9548-EEF5BB23D71C}"/>
                            </a:ext>
                          </a:extLst>
                        </p:cNvPr>
                        <p:cNvPicPr/>
                        <p:nvPr/>
                      </p:nvPicPr>
                      <p:blipFill>
                        <a:blip r:embed="rId9"/>
                        <a:stretch>
                          <a:fillRect/>
                        </a:stretch>
                      </p:blipFill>
                      <p:spPr>
                        <a:xfrm>
                          <a:off x="7848600" y="5029200"/>
                          <a:ext cx="871537" cy="376238"/>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6E6DFE44-BA06-4883-9447-914A4C9ADE10}"/>
                </a:ext>
              </a:extLst>
            </p:cNvPr>
            <p:cNvSpPr txBox="1"/>
            <p:nvPr/>
          </p:nvSpPr>
          <p:spPr>
            <a:xfrm>
              <a:off x="4176565" y="4038600"/>
              <a:ext cx="1225044"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Medium</a:t>
              </a:r>
            </a:p>
          </p:txBody>
        </p:sp>
        <p:sp>
          <p:nvSpPr>
            <p:cNvPr id="40" name="TextBox 39">
              <a:extLst>
                <a:ext uri="{FF2B5EF4-FFF2-40B4-BE49-F238E27FC236}">
                  <a16:creationId xmlns:a16="http://schemas.microsoft.com/office/drawing/2014/main" id="{18F8975E-8CAF-42AA-BA75-8A9E8A422B7F}"/>
                </a:ext>
              </a:extLst>
            </p:cNvPr>
            <p:cNvSpPr txBox="1"/>
            <p:nvPr/>
          </p:nvSpPr>
          <p:spPr>
            <a:xfrm>
              <a:off x="0" y="5200454"/>
              <a:ext cx="2339603" cy="579967"/>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Laser beam</a:t>
              </a:r>
            </a:p>
          </p:txBody>
        </p:sp>
        <p:sp>
          <p:nvSpPr>
            <p:cNvPr id="41" name="TextBox 40">
              <a:extLst>
                <a:ext uri="{FF2B5EF4-FFF2-40B4-BE49-F238E27FC236}">
                  <a16:creationId xmlns:a16="http://schemas.microsoft.com/office/drawing/2014/main" id="{EDF749BD-4508-4741-B002-DF9AF5C8E220}"/>
                </a:ext>
              </a:extLst>
            </p:cNvPr>
            <p:cNvSpPr txBox="1"/>
            <p:nvPr/>
          </p:nvSpPr>
          <p:spPr>
            <a:xfrm>
              <a:off x="7612390" y="3815964"/>
              <a:ext cx="983855"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CCD</a:t>
              </a:r>
            </a:p>
          </p:txBody>
        </p:sp>
      </p:grpSp>
      <p:cxnSp>
        <p:nvCxnSpPr>
          <p:cNvPr id="47" name="Straight Connector 46">
            <a:extLst>
              <a:ext uri="{FF2B5EF4-FFF2-40B4-BE49-F238E27FC236}">
                <a16:creationId xmlns:a16="http://schemas.microsoft.com/office/drawing/2014/main" id="{64728EBA-0457-4003-BB59-B81341B6E424}"/>
              </a:ext>
            </a:extLst>
          </p:cNvPr>
          <p:cNvCxnSpPr/>
          <p:nvPr/>
        </p:nvCxnSpPr>
        <p:spPr>
          <a:xfrm>
            <a:off x="6519333" y="1341120"/>
            <a:ext cx="0" cy="5212080"/>
          </a:xfrm>
          <a:prstGeom prst="line">
            <a:avLst/>
          </a:prstGeom>
          <a:ln w="190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A0E3708-BD80-47B9-A2E2-961F4180F3EF}"/>
              </a:ext>
            </a:extLst>
          </p:cNvPr>
          <p:cNvSpPr txBox="1"/>
          <p:nvPr/>
        </p:nvSpPr>
        <p:spPr>
          <a:xfrm>
            <a:off x="-36851" y="105833"/>
            <a:ext cx="12228851" cy="579967"/>
          </a:xfrm>
          <a:prstGeom prst="rect">
            <a:avLst/>
          </a:prstGeom>
          <a:noFill/>
        </p:spPr>
        <p:txBody>
          <a:bodyPr wrap="square" rtlCol="0">
            <a:spAutoFit/>
          </a:bodyPr>
          <a:lstStyle/>
          <a:p>
            <a:pPr algn="just" rtl="1">
              <a:lnSpc>
                <a:spcPct val="150000"/>
              </a:lnSpc>
            </a:pPr>
            <a:r>
              <a:rPr lang="en-US" sz="2400" dirty="0">
                <a:solidFill>
                  <a:srgbClr val="7030A0"/>
                </a:solidFill>
                <a:latin typeface="Times New Roman" pitchFamily="18" charset="0"/>
                <a:cs typeface="Times New Roman" pitchFamily="18" charset="0"/>
              </a:rPr>
              <a:t>3</a:t>
            </a:r>
            <a:r>
              <a:rPr lang="fa-IR" sz="2400" dirty="0">
                <a:solidFill>
                  <a:srgbClr val="7030A0"/>
                </a:solidFill>
                <a:latin typeface="Times New Roman" pitchFamily="18" charset="0"/>
                <a:cs typeface="Times New Roman" pitchFamily="18" charset="0"/>
              </a:rPr>
              <a:t>- تغییر سایز باریکه لیزر روی دوربین سی </a:t>
            </a:r>
            <a:r>
              <a:rPr lang="fa-IR" sz="2400" dirty="0" err="1">
                <a:solidFill>
                  <a:srgbClr val="7030A0"/>
                </a:solidFill>
                <a:latin typeface="Times New Roman" pitchFamily="18" charset="0"/>
                <a:cs typeface="Times New Roman" pitchFamily="18" charset="0"/>
              </a:rPr>
              <a:t>سی</a:t>
            </a:r>
            <a:r>
              <a:rPr lang="fa-IR" sz="2400" dirty="0">
                <a:solidFill>
                  <a:srgbClr val="7030A0"/>
                </a:solidFill>
                <a:latin typeface="Times New Roman" pitchFamily="18" charset="0"/>
                <a:cs typeface="Times New Roman" pitchFamily="18" charset="0"/>
              </a:rPr>
              <a:t> دی به علت تغییر سایز باریکه لیزر درون محیط (با تغییر مکان نمونه)</a:t>
            </a:r>
            <a:r>
              <a:rPr lang="en-US" sz="2400" dirty="0">
                <a:solidFill>
                  <a:srgbClr val="7030A0"/>
                </a:solidFill>
                <a:latin typeface="Times New Roman" pitchFamily="18" charset="0"/>
                <a:cs typeface="Times New Roman" pitchFamily="18" charset="0"/>
              </a:rPr>
              <a:t>     </a:t>
            </a:r>
          </a:p>
        </p:txBody>
      </p:sp>
      <p:cxnSp>
        <p:nvCxnSpPr>
          <p:cNvPr id="45" name="Straight Connector 44">
            <a:extLst>
              <a:ext uri="{FF2B5EF4-FFF2-40B4-BE49-F238E27FC236}">
                <a16:creationId xmlns:a16="http://schemas.microsoft.com/office/drawing/2014/main" id="{CB8FA49A-57E9-408C-BE97-A2E324453F9B}"/>
              </a:ext>
            </a:extLst>
          </p:cNvPr>
          <p:cNvCxnSpPr/>
          <p:nvPr/>
        </p:nvCxnSpPr>
        <p:spPr>
          <a:xfrm>
            <a:off x="3657600" y="1358401"/>
            <a:ext cx="0" cy="5212080"/>
          </a:xfrm>
          <a:prstGeom prst="line">
            <a:avLst/>
          </a:prstGeom>
          <a:ln w="190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 name="Object 1">
            <a:extLst>
              <a:ext uri="{FF2B5EF4-FFF2-40B4-BE49-F238E27FC236}">
                <a16:creationId xmlns:a16="http://schemas.microsoft.com/office/drawing/2014/main" id="{C2B0D012-C382-482F-821F-0383EA6B79FE}"/>
              </a:ext>
            </a:extLst>
          </p:cNvPr>
          <p:cNvGraphicFramePr>
            <a:graphicFrameLocks noChangeAspect="1"/>
          </p:cNvGraphicFramePr>
          <p:nvPr>
            <p:extLst>
              <p:ext uri="{D42A27DB-BD31-4B8C-83A1-F6EECF244321}">
                <p14:modId xmlns:p14="http://schemas.microsoft.com/office/powerpoint/2010/main" val="911865309"/>
              </p:ext>
            </p:extLst>
          </p:nvPr>
        </p:nvGraphicFramePr>
        <p:xfrm>
          <a:off x="3568700" y="3429000"/>
          <a:ext cx="241300" cy="381000"/>
        </p:xfrm>
        <a:graphic>
          <a:graphicData uri="http://schemas.openxmlformats.org/presentationml/2006/ole">
            <mc:AlternateContent xmlns:mc="http://schemas.openxmlformats.org/markup-compatibility/2006">
              <mc:Choice xmlns:v="urn:schemas-microsoft-com:vml" Requires="v">
                <p:oleObj name="Equation" r:id="rId10" imgW="241200" imgH="380880" progId="Equation.DSMT4">
                  <p:embed/>
                </p:oleObj>
              </mc:Choice>
              <mc:Fallback>
                <p:oleObj name="Equation" r:id="rId10" imgW="241200" imgH="380880" progId="Equation.DSMT4">
                  <p:embed/>
                  <p:pic>
                    <p:nvPicPr>
                      <p:cNvPr id="0" name=""/>
                      <p:cNvPicPr/>
                      <p:nvPr/>
                    </p:nvPicPr>
                    <p:blipFill>
                      <a:blip r:embed="rId11"/>
                      <a:stretch>
                        <a:fillRect/>
                      </a:stretch>
                    </p:blipFill>
                    <p:spPr>
                      <a:xfrm>
                        <a:off x="3568700" y="3429000"/>
                        <a:ext cx="241300" cy="381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1AC138E-4759-4943-9244-F0A1637F5719}"/>
              </a:ext>
            </a:extLst>
          </p:cNvPr>
          <p:cNvGraphicFramePr>
            <a:graphicFrameLocks noChangeAspect="1"/>
          </p:cNvGraphicFramePr>
          <p:nvPr>
            <p:extLst>
              <p:ext uri="{D42A27DB-BD31-4B8C-83A1-F6EECF244321}">
                <p14:modId xmlns:p14="http://schemas.microsoft.com/office/powerpoint/2010/main" val="61123877"/>
              </p:ext>
            </p:extLst>
          </p:nvPr>
        </p:nvGraphicFramePr>
        <p:xfrm>
          <a:off x="4993749" y="3375365"/>
          <a:ext cx="266700" cy="381000"/>
        </p:xfrm>
        <a:graphic>
          <a:graphicData uri="http://schemas.openxmlformats.org/presentationml/2006/ole">
            <mc:AlternateContent xmlns:mc="http://schemas.openxmlformats.org/markup-compatibility/2006">
              <mc:Choice xmlns:v="urn:schemas-microsoft-com:vml" Requires="v">
                <p:oleObj name="Equation" r:id="rId12" imgW="266400" imgH="380880" progId="Equation.DSMT4">
                  <p:embed/>
                </p:oleObj>
              </mc:Choice>
              <mc:Fallback>
                <p:oleObj name="Equation" r:id="rId12" imgW="266400" imgH="380880" progId="Equation.DSMT4">
                  <p:embed/>
                  <p:pic>
                    <p:nvPicPr>
                      <p:cNvPr id="0" name=""/>
                      <p:cNvPicPr/>
                      <p:nvPr/>
                    </p:nvPicPr>
                    <p:blipFill>
                      <a:blip r:embed="rId13"/>
                      <a:stretch>
                        <a:fillRect/>
                      </a:stretch>
                    </p:blipFill>
                    <p:spPr>
                      <a:xfrm>
                        <a:off x="4993749" y="3375365"/>
                        <a:ext cx="266700" cy="381000"/>
                      </a:xfrm>
                      <a:prstGeom prst="rect">
                        <a:avLst/>
                      </a:prstGeom>
                    </p:spPr>
                  </p:pic>
                </p:oleObj>
              </mc:Fallback>
            </mc:AlternateContent>
          </a:graphicData>
        </a:graphic>
      </p:graphicFrame>
      <p:cxnSp>
        <p:nvCxnSpPr>
          <p:cNvPr id="46" name="Straight Connector 45">
            <a:extLst>
              <a:ext uri="{FF2B5EF4-FFF2-40B4-BE49-F238E27FC236}">
                <a16:creationId xmlns:a16="http://schemas.microsoft.com/office/drawing/2014/main" id="{AA848C3C-6A89-41E2-B6DF-D8F9E6429A13}"/>
              </a:ext>
            </a:extLst>
          </p:cNvPr>
          <p:cNvCxnSpPr/>
          <p:nvPr/>
        </p:nvCxnSpPr>
        <p:spPr>
          <a:xfrm>
            <a:off x="5110820" y="1426134"/>
            <a:ext cx="0" cy="5212080"/>
          </a:xfrm>
          <a:prstGeom prst="line">
            <a:avLst/>
          </a:prstGeom>
          <a:ln w="190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C0EA68A-078D-4639-AD36-E5268B7436C6}"/>
              </a:ext>
            </a:extLst>
          </p:cNvPr>
          <p:cNvCxnSpPr/>
          <p:nvPr/>
        </p:nvCxnSpPr>
        <p:spPr>
          <a:xfrm>
            <a:off x="3711111" y="1870529"/>
            <a:ext cx="0" cy="9144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99A7E895-1598-47DD-8F86-8FF9AFE8CFB7}"/>
              </a:ext>
            </a:extLst>
          </p:cNvPr>
          <p:cNvGraphicFramePr>
            <a:graphicFrameLocks noChangeAspect="1"/>
          </p:cNvGraphicFramePr>
          <p:nvPr>
            <p:extLst>
              <p:ext uri="{D42A27DB-BD31-4B8C-83A1-F6EECF244321}">
                <p14:modId xmlns:p14="http://schemas.microsoft.com/office/powerpoint/2010/main" val="2481753155"/>
              </p:ext>
            </p:extLst>
          </p:nvPr>
        </p:nvGraphicFramePr>
        <p:xfrm>
          <a:off x="3760824" y="2086429"/>
          <a:ext cx="330200" cy="482600"/>
        </p:xfrm>
        <a:graphic>
          <a:graphicData uri="http://schemas.openxmlformats.org/presentationml/2006/ole">
            <mc:AlternateContent xmlns:mc="http://schemas.openxmlformats.org/markup-compatibility/2006">
              <mc:Choice xmlns:v="urn:schemas-microsoft-com:vml" Requires="v">
                <p:oleObj name="Equation" r:id="rId14" imgW="330120" imgH="482400" progId="Equation.DSMT4">
                  <p:embed/>
                </p:oleObj>
              </mc:Choice>
              <mc:Fallback>
                <p:oleObj name="Equation" r:id="rId14" imgW="330120" imgH="482400" progId="Equation.DSMT4">
                  <p:embed/>
                  <p:pic>
                    <p:nvPicPr>
                      <p:cNvPr id="0" name=""/>
                      <p:cNvPicPr/>
                      <p:nvPr/>
                    </p:nvPicPr>
                    <p:blipFill>
                      <a:blip r:embed="rId15"/>
                      <a:stretch>
                        <a:fillRect/>
                      </a:stretch>
                    </p:blipFill>
                    <p:spPr>
                      <a:xfrm>
                        <a:off x="3760824" y="2086429"/>
                        <a:ext cx="330200" cy="482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5177796-2B7D-4A0C-BD01-95E553BA1D27}"/>
              </a:ext>
            </a:extLst>
          </p:cNvPr>
          <p:cNvGraphicFramePr>
            <a:graphicFrameLocks noChangeAspect="1"/>
          </p:cNvGraphicFramePr>
          <p:nvPr>
            <p:extLst>
              <p:ext uri="{D42A27DB-BD31-4B8C-83A1-F6EECF244321}">
                <p14:modId xmlns:p14="http://schemas.microsoft.com/office/powerpoint/2010/main" val="383940670"/>
              </p:ext>
            </p:extLst>
          </p:nvPr>
        </p:nvGraphicFramePr>
        <p:xfrm>
          <a:off x="4540250" y="5046663"/>
          <a:ext cx="381000" cy="482600"/>
        </p:xfrm>
        <a:graphic>
          <a:graphicData uri="http://schemas.openxmlformats.org/presentationml/2006/ole">
            <mc:AlternateContent xmlns:mc="http://schemas.openxmlformats.org/markup-compatibility/2006">
              <mc:Choice xmlns:v="urn:schemas-microsoft-com:vml" Requires="v">
                <p:oleObj name="Equation" r:id="rId16" imgW="380880" imgH="482400" progId="Equation.DSMT4">
                  <p:embed/>
                </p:oleObj>
              </mc:Choice>
              <mc:Fallback>
                <p:oleObj name="Equation" r:id="rId16" imgW="380880" imgH="482400" progId="Equation.DSMT4">
                  <p:embed/>
                  <p:pic>
                    <p:nvPicPr>
                      <p:cNvPr id="0" name=""/>
                      <p:cNvPicPr/>
                      <p:nvPr/>
                    </p:nvPicPr>
                    <p:blipFill>
                      <a:blip r:embed="rId17"/>
                      <a:stretch>
                        <a:fillRect/>
                      </a:stretch>
                    </p:blipFill>
                    <p:spPr>
                      <a:xfrm>
                        <a:off x="4540250" y="5046663"/>
                        <a:ext cx="381000" cy="482600"/>
                      </a:xfrm>
                      <a:prstGeom prst="rect">
                        <a:avLst/>
                      </a:prstGeom>
                    </p:spPr>
                  </p:pic>
                </p:oleObj>
              </mc:Fallback>
            </mc:AlternateContent>
          </a:graphicData>
        </a:graphic>
      </p:graphicFrame>
      <p:cxnSp>
        <p:nvCxnSpPr>
          <p:cNvPr id="50" name="Straight Arrow Connector 49">
            <a:extLst>
              <a:ext uri="{FF2B5EF4-FFF2-40B4-BE49-F238E27FC236}">
                <a16:creationId xmlns:a16="http://schemas.microsoft.com/office/drawing/2014/main" id="{52799651-58EB-4825-84CD-A16F6F6D52A1}"/>
              </a:ext>
            </a:extLst>
          </p:cNvPr>
          <p:cNvCxnSpPr/>
          <p:nvPr/>
        </p:nvCxnSpPr>
        <p:spPr>
          <a:xfrm>
            <a:off x="5027616" y="5018502"/>
            <a:ext cx="0" cy="54864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id="{FBEA36B8-D987-4502-A000-CEC4649A1629}"/>
              </a:ext>
            </a:extLst>
          </p:cNvPr>
          <p:cNvGraphicFramePr>
            <a:graphicFrameLocks noChangeAspect="1"/>
          </p:cNvGraphicFramePr>
          <p:nvPr>
            <p:extLst>
              <p:ext uri="{D42A27DB-BD31-4B8C-83A1-F6EECF244321}">
                <p14:modId xmlns:p14="http://schemas.microsoft.com/office/powerpoint/2010/main" val="33654600"/>
              </p:ext>
            </p:extLst>
          </p:nvPr>
        </p:nvGraphicFramePr>
        <p:xfrm>
          <a:off x="10662476" y="3124326"/>
          <a:ext cx="927100" cy="1092200"/>
        </p:xfrm>
        <a:graphic>
          <a:graphicData uri="http://schemas.openxmlformats.org/presentationml/2006/ole">
            <mc:AlternateContent xmlns:mc="http://schemas.openxmlformats.org/markup-compatibility/2006">
              <mc:Choice xmlns:v="urn:schemas-microsoft-com:vml" Requires="v">
                <p:oleObj name="Equation" r:id="rId18" imgW="927000" imgH="1091880" progId="Equation.DSMT4">
                  <p:embed/>
                </p:oleObj>
              </mc:Choice>
              <mc:Fallback>
                <p:oleObj name="Equation" r:id="rId18" imgW="927000" imgH="1091880" progId="Equation.DSMT4">
                  <p:embed/>
                  <p:pic>
                    <p:nvPicPr>
                      <p:cNvPr id="0" name=""/>
                      <p:cNvPicPr/>
                      <p:nvPr/>
                    </p:nvPicPr>
                    <p:blipFill>
                      <a:blip r:embed="rId19"/>
                      <a:stretch>
                        <a:fillRect/>
                      </a:stretch>
                    </p:blipFill>
                    <p:spPr>
                      <a:xfrm>
                        <a:off x="10662476" y="3124326"/>
                        <a:ext cx="927100" cy="1092200"/>
                      </a:xfrm>
                      <a:prstGeom prst="rect">
                        <a:avLst/>
                      </a:prstGeom>
                    </p:spPr>
                  </p:pic>
                </p:oleObj>
              </mc:Fallback>
            </mc:AlternateContent>
          </a:graphicData>
        </a:graphic>
      </p:graphicFrame>
    </p:spTree>
    <p:extLst>
      <p:ext uri="{BB962C8B-B14F-4D97-AF65-F5344CB8AC3E}">
        <p14:creationId xmlns:p14="http://schemas.microsoft.com/office/powerpoint/2010/main" val="1004648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E018168-5D8D-4DDC-8D46-F329E6466A95}"/>
              </a:ext>
            </a:extLst>
          </p:cNvPr>
          <p:cNvGrpSpPr/>
          <p:nvPr/>
        </p:nvGrpSpPr>
        <p:grpSpPr>
          <a:xfrm>
            <a:off x="226155" y="869135"/>
            <a:ext cx="8662308" cy="2218678"/>
            <a:chOff x="530955" y="1478735"/>
            <a:chExt cx="8662308" cy="2218678"/>
          </a:xfrm>
        </p:grpSpPr>
        <p:cxnSp>
          <p:nvCxnSpPr>
            <p:cNvPr id="9" name="Straight Arrow Connector 8">
              <a:extLst>
                <a:ext uri="{FF2B5EF4-FFF2-40B4-BE49-F238E27FC236}">
                  <a16:creationId xmlns:a16="http://schemas.microsoft.com/office/drawing/2014/main" id="{25935483-9029-4482-A814-F1C48BBB0D94}"/>
                </a:ext>
              </a:extLst>
            </p:cNvPr>
            <p:cNvCxnSpPr>
              <a:cxnSpLocks/>
            </p:cNvCxnSpPr>
            <p:nvPr/>
          </p:nvCxnSpPr>
          <p:spPr>
            <a:xfrm flipV="1">
              <a:off x="2743612" y="2638154"/>
              <a:ext cx="4257967" cy="9092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72EBCB-2936-404E-B960-4DD453468217}"/>
                </a:ext>
              </a:extLst>
            </p:cNvPr>
            <p:cNvCxnSpPr>
              <a:cxnSpLocks/>
            </p:cNvCxnSpPr>
            <p:nvPr/>
          </p:nvCxnSpPr>
          <p:spPr>
            <a:xfrm rot="20188952">
              <a:off x="5189974" y="2273995"/>
              <a:ext cx="3675668" cy="7358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61356A8-3A69-4FEB-A3A9-4218F75DBCAF}"/>
                </a:ext>
              </a:extLst>
            </p:cNvPr>
            <p:cNvCxnSpPr>
              <a:cxnSpLocks/>
            </p:cNvCxnSpPr>
            <p:nvPr/>
          </p:nvCxnSpPr>
          <p:spPr>
            <a:xfrm>
              <a:off x="2731573" y="2371203"/>
              <a:ext cx="4257967" cy="612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684B5F-D301-4E25-AF19-A26944CFB212}"/>
                </a:ext>
              </a:extLst>
            </p:cNvPr>
            <p:cNvCxnSpPr>
              <a:cxnSpLocks/>
            </p:cNvCxnSpPr>
            <p:nvPr/>
          </p:nvCxnSpPr>
          <p:spPr>
            <a:xfrm>
              <a:off x="5343015" y="2757685"/>
              <a:ext cx="3850248" cy="5059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77287E-71DA-453A-99F9-8AA412478C1D}"/>
                </a:ext>
              </a:extLst>
            </p:cNvPr>
            <p:cNvSpPr/>
            <p:nvPr/>
          </p:nvSpPr>
          <p:spPr>
            <a:xfrm>
              <a:off x="2971800" y="2113373"/>
              <a:ext cx="451332" cy="1584040"/>
            </a:xfrm>
            <a:prstGeom prst="rect">
              <a:avLst/>
            </a:prstGeom>
            <a:solidFill>
              <a:srgbClr val="FFFF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aphicFrame>
          <p:nvGraphicFramePr>
            <p:cNvPr id="15" name="Object 14">
              <a:extLst>
                <a:ext uri="{FF2B5EF4-FFF2-40B4-BE49-F238E27FC236}">
                  <a16:creationId xmlns:a16="http://schemas.microsoft.com/office/drawing/2014/main" id="{1CE08BA2-1523-40E0-8A2E-C587C9D51447}"/>
                </a:ext>
              </a:extLst>
            </p:cNvPr>
            <p:cNvGraphicFramePr>
              <a:graphicFrameLocks noChangeAspect="1"/>
            </p:cNvGraphicFramePr>
            <p:nvPr>
              <p:extLst>
                <p:ext uri="{D42A27DB-BD31-4B8C-83A1-F6EECF244321}">
                  <p14:modId xmlns:p14="http://schemas.microsoft.com/office/powerpoint/2010/main" val="4013734968"/>
                </p:ext>
              </p:extLst>
            </p:nvPr>
          </p:nvGraphicFramePr>
          <p:xfrm>
            <a:off x="2389188" y="2822575"/>
            <a:ext cx="388937" cy="377825"/>
          </p:xfrm>
          <a:graphic>
            <a:graphicData uri="http://schemas.openxmlformats.org/presentationml/2006/ole">
              <mc:AlternateContent xmlns:mc="http://schemas.openxmlformats.org/markup-compatibility/2006">
                <mc:Choice xmlns:v="urn:schemas-microsoft-com:vml" Requires="v">
                  <p:oleObj name="Equation" r:id="rId2" imgW="457200" imgH="533160" progId="Equation.DSMT4">
                    <p:embed/>
                  </p:oleObj>
                </mc:Choice>
                <mc:Fallback>
                  <p:oleObj name="Equation" r:id="rId2" imgW="457200" imgH="533160" progId="Equation.DSMT4">
                    <p:embed/>
                    <p:pic>
                      <p:nvPicPr>
                        <p:cNvPr id="15" name="Object 14">
                          <a:extLst>
                            <a:ext uri="{FF2B5EF4-FFF2-40B4-BE49-F238E27FC236}">
                              <a16:creationId xmlns:a16="http://schemas.microsoft.com/office/drawing/2014/main" id="{1CE08BA2-1523-40E0-8A2E-C587C9D51447}"/>
                            </a:ext>
                          </a:extLst>
                        </p:cNvPr>
                        <p:cNvPicPr/>
                        <p:nvPr/>
                      </p:nvPicPr>
                      <p:blipFill>
                        <a:blip r:embed="rId3"/>
                        <a:stretch>
                          <a:fillRect/>
                        </a:stretch>
                      </p:blipFill>
                      <p:spPr>
                        <a:xfrm>
                          <a:off x="2389188" y="2822575"/>
                          <a:ext cx="388937" cy="37782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5A1AB2EC-9DD1-4F74-8CD7-01134FC0AAB5}"/>
                </a:ext>
              </a:extLst>
            </p:cNvPr>
            <p:cNvSpPr txBox="1"/>
            <p:nvPr/>
          </p:nvSpPr>
          <p:spPr>
            <a:xfrm>
              <a:off x="2622178" y="1478735"/>
              <a:ext cx="1225044"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Medium</a:t>
              </a:r>
            </a:p>
          </p:txBody>
        </p:sp>
        <p:sp>
          <p:nvSpPr>
            <p:cNvPr id="18" name="TextBox 17">
              <a:extLst>
                <a:ext uri="{FF2B5EF4-FFF2-40B4-BE49-F238E27FC236}">
                  <a16:creationId xmlns:a16="http://schemas.microsoft.com/office/drawing/2014/main" id="{538D457C-D5F8-4387-879D-47881FFF1DF9}"/>
                </a:ext>
              </a:extLst>
            </p:cNvPr>
            <p:cNvSpPr txBox="1"/>
            <p:nvPr/>
          </p:nvSpPr>
          <p:spPr>
            <a:xfrm>
              <a:off x="530955" y="2620433"/>
              <a:ext cx="1678845" cy="579967"/>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Laser beam</a:t>
              </a:r>
            </a:p>
          </p:txBody>
        </p:sp>
      </p:grpSp>
      <p:grpSp>
        <p:nvGrpSpPr>
          <p:cNvPr id="48" name="Group 47">
            <a:extLst>
              <a:ext uri="{FF2B5EF4-FFF2-40B4-BE49-F238E27FC236}">
                <a16:creationId xmlns:a16="http://schemas.microsoft.com/office/drawing/2014/main" id="{F998AD7E-B701-422B-BCFD-9A88EA9B55F5}"/>
              </a:ext>
            </a:extLst>
          </p:cNvPr>
          <p:cNvGrpSpPr/>
          <p:nvPr/>
        </p:nvGrpSpPr>
        <p:grpSpPr>
          <a:xfrm>
            <a:off x="203558" y="3896979"/>
            <a:ext cx="8448621" cy="2216479"/>
            <a:chOff x="660758" y="4038600"/>
            <a:chExt cx="8448621" cy="2216479"/>
          </a:xfrm>
        </p:grpSpPr>
        <p:cxnSp>
          <p:nvCxnSpPr>
            <p:cNvPr id="30" name="Straight Arrow Connector 29">
              <a:extLst>
                <a:ext uri="{FF2B5EF4-FFF2-40B4-BE49-F238E27FC236}">
                  <a16:creationId xmlns:a16="http://schemas.microsoft.com/office/drawing/2014/main" id="{AF627B1D-7DE4-4BDE-B1BB-8A6E051C0774}"/>
                </a:ext>
              </a:extLst>
            </p:cNvPr>
            <p:cNvCxnSpPr>
              <a:cxnSpLocks/>
            </p:cNvCxnSpPr>
            <p:nvPr/>
          </p:nvCxnSpPr>
          <p:spPr>
            <a:xfrm flipV="1">
              <a:off x="2896012" y="5677773"/>
              <a:ext cx="2028297" cy="4808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331B7BB-E827-4F89-BA44-C3F575A85792}"/>
                </a:ext>
              </a:extLst>
            </p:cNvPr>
            <p:cNvCxnSpPr>
              <a:cxnSpLocks/>
            </p:cNvCxnSpPr>
            <p:nvPr/>
          </p:nvCxnSpPr>
          <p:spPr>
            <a:xfrm flipV="1">
              <a:off x="4952663" y="4266978"/>
              <a:ext cx="3996501" cy="14062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A5C7F0-D741-414A-90F6-A41A82CF76DA}"/>
                </a:ext>
              </a:extLst>
            </p:cNvPr>
            <p:cNvCxnSpPr>
              <a:cxnSpLocks/>
            </p:cNvCxnSpPr>
            <p:nvPr/>
          </p:nvCxnSpPr>
          <p:spPr>
            <a:xfrm>
              <a:off x="2883973" y="4885803"/>
              <a:ext cx="2011680" cy="27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3BAF57-AC92-4E6C-AF1A-0AC144995439}"/>
                </a:ext>
              </a:extLst>
            </p:cNvPr>
            <p:cNvCxnSpPr>
              <a:cxnSpLocks/>
            </p:cNvCxnSpPr>
            <p:nvPr/>
          </p:nvCxnSpPr>
          <p:spPr>
            <a:xfrm>
              <a:off x="4757038" y="5161142"/>
              <a:ext cx="4352341" cy="1093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965BDC1-1AE6-4DA5-B45B-72E0DAE7F2F0}"/>
                </a:ext>
              </a:extLst>
            </p:cNvPr>
            <p:cNvSpPr/>
            <p:nvPr/>
          </p:nvSpPr>
          <p:spPr>
            <a:xfrm>
              <a:off x="4563421" y="4582817"/>
              <a:ext cx="451332" cy="1584040"/>
            </a:xfrm>
            <a:prstGeom prst="rect">
              <a:avLst/>
            </a:prstGeom>
            <a:solidFill>
              <a:srgbClr val="FFFF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graphicFrame>
          <p:nvGraphicFramePr>
            <p:cNvPr id="37" name="Object 36">
              <a:extLst>
                <a:ext uri="{FF2B5EF4-FFF2-40B4-BE49-F238E27FC236}">
                  <a16:creationId xmlns:a16="http://schemas.microsoft.com/office/drawing/2014/main" id="{6483FFD9-6CC4-402D-B5B1-2D3F808F5DF5}"/>
                </a:ext>
              </a:extLst>
            </p:cNvPr>
            <p:cNvGraphicFramePr>
              <a:graphicFrameLocks noChangeAspect="1"/>
            </p:cNvGraphicFramePr>
            <p:nvPr>
              <p:extLst>
                <p:ext uri="{D42A27DB-BD31-4B8C-83A1-F6EECF244321}">
                  <p14:modId xmlns:p14="http://schemas.microsoft.com/office/powerpoint/2010/main" val="2248367199"/>
                </p:ext>
              </p:extLst>
            </p:nvPr>
          </p:nvGraphicFramePr>
          <p:xfrm>
            <a:off x="2538413" y="5388309"/>
            <a:ext cx="385762" cy="374650"/>
          </p:xfrm>
          <a:graphic>
            <a:graphicData uri="http://schemas.openxmlformats.org/presentationml/2006/ole">
              <mc:AlternateContent xmlns:mc="http://schemas.openxmlformats.org/markup-compatibility/2006">
                <mc:Choice xmlns:v="urn:schemas-microsoft-com:vml" Requires="v">
                  <p:oleObj name="Equation" r:id="rId4" imgW="457200" imgH="533160" progId="Equation.DSMT4">
                    <p:embed/>
                  </p:oleObj>
                </mc:Choice>
                <mc:Fallback>
                  <p:oleObj name="Equation" r:id="rId4" imgW="457200" imgH="533160" progId="Equation.DSMT4">
                    <p:embed/>
                    <p:pic>
                      <p:nvPicPr>
                        <p:cNvPr id="37" name="Object 36">
                          <a:extLst>
                            <a:ext uri="{FF2B5EF4-FFF2-40B4-BE49-F238E27FC236}">
                              <a16:creationId xmlns:a16="http://schemas.microsoft.com/office/drawing/2014/main" id="{6483FFD9-6CC4-402D-B5B1-2D3F808F5DF5}"/>
                            </a:ext>
                          </a:extLst>
                        </p:cNvPr>
                        <p:cNvPicPr/>
                        <p:nvPr/>
                      </p:nvPicPr>
                      <p:blipFill>
                        <a:blip r:embed="rId5"/>
                        <a:stretch>
                          <a:fillRect/>
                        </a:stretch>
                      </p:blipFill>
                      <p:spPr>
                        <a:xfrm>
                          <a:off x="2538413" y="5388309"/>
                          <a:ext cx="385762" cy="374650"/>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6E6DFE44-BA06-4883-9447-914A4C9ADE10}"/>
                </a:ext>
              </a:extLst>
            </p:cNvPr>
            <p:cNvSpPr txBox="1"/>
            <p:nvPr/>
          </p:nvSpPr>
          <p:spPr>
            <a:xfrm>
              <a:off x="4176565" y="4038600"/>
              <a:ext cx="1225044" cy="409658"/>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Medium</a:t>
              </a:r>
            </a:p>
          </p:txBody>
        </p:sp>
        <p:sp>
          <p:nvSpPr>
            <p:cNvPr id="40" name="TextBox 39">
              <a:extLst>
                <a:ext uri="{FF2B5EF4-FFF2-40B4-BE49-F238E27FC236}">
                  <a16:creationId xmlns:a16="http://schemas.microsoft.com/office/drawing/2014/main" id="{18F8975E-8CAF-42AA-BA75-8A9E8A422B7F}"/>
                </a:ext>
              </a:extLst>
            </p:cNvPr>
            <p:cNvSpPr txBox="1"/>
            <p:nvPr/>
          </p:nvSpPr>
          <p:spPr>
            <a:xfrm>
              <a:off x="660758" y="5200454"/>
              <a:ext cx="1678845" cy="579967"/>
            </a:xfrm>
            <a:prstGeom prst="rect">
              <a:avLst/>
            </a:prstGeom>
            <a:noFill/>
          </p:spPr>
          <p:txBody>
            <a:bodyPr wrap="square" rtlCol="0">
              <a:spAutoFit/>
            </a:bodyPr>
            <a:lstStyle/>
            <a:p>
              <a:pPr algn="r" rtl="1">
                <a:lnSpc>
                  <a:spcPct val="150000"/>
                </a:lnSpc>
              </a:pPr>
              <a:r>
                <a:rPr lang="en-US" sz="2400" dirty="0">
                  <a:latin typeface="Times New Roman" pitchFamily="18" charset="0"/>
                  <a:cs typeface="Times New Roman" pitchFamily="18" charset="0"/>
                </a:rPr>
                <a:t>Laser beam</a:t>
              </a:r>
            </a:p>
          </p:txBody>
        </p:sp>
      </p:grpSp>
      <p:cxnSp>
        <p:nvCxnSpPr>
          <p:cNvPr id="47" name="Straight Connector 46">
            <a:extLst>
              <a:ext uri="{FF2B5EF4-FFF2-40B4-BE49-F238E27FC236}">
                <a16:creationId xmlns:a16="http://schemas.microsoft.com/office/drawing/2014/main" id="{64728EBA-0457-4003-BB59-B81341B6E424}"/>
              </a:ext>
            </a:extLst>
          </p:cNvPr>
          <p:cNvCxnSpPr/>
          <p:nvPr/>
        </p:nvCxnSpPr>
        <p:spPr>
          <a:xfrm>
            <a:off x="5757333" y="1341120"/>
            <a:ext cx="0" cy="5212080"/>
          </a:xfrm>
          <a:prstGeom prst="line">
            <a:avLst/>
          </a:prstGeom>
          <a:ln w="190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A0E3708-BD80-47B9-A2E2-961F4180F3EF}"/>
              </a:ext>
            </a:extLst>
          </p:cNvPr>
          <p:cNvSpPr txBox="1"/>
          <p:nvPr/>
        </p:nvSpPr>
        <p:spPr>
          <a:xfrm>
            <a:off x="1192984" y="105833"/>
            <a:ext cx="10618016" cy="579967"/>
          </a:xfrm>
          <a:prstGeom prst="rect">
            <a:avLst/>
          </a:prstGeom>
          <a:noFill/>
        </p:spPr>
        <p:txBody>
          <a:bodyPr wrap="square" rtlCol="0">
            <a:spAutoFit/>
          </a:bodyPr>
          <a:lstStyle/>
          <a:p>
            <a:pPr algn="just" rtl="1">
              <a:lnSpc>
                <a:spcPct val="150000"/>
              </a:lnSpc>
            </a:pPr>
            <a:r>
              <a:rPr lang="en-US" sz="2400" dirty="0">
                <a:solidFill>
                  <a:srgbClr val="7030A0"/>
                </a:solidFill>
                <a:latin typeface="Times New Roman" pitchFamily="18" charset="0"/>
                <a:cs typeface="Times New Roman" pitchFamily="18" charset="0"/>
              </a:rPr>
              <a:t>4</a:t>
            </a:r>
            <a:r>
              <a:rPr lang="fa-IR" sz="2400" dirty="0">
                <a:solidFill>
                  <a:srgbClr val="7030A0"/>
                </a:solidFill>
                <a:latin typeface="Times New Roman" pitchFamily="18" charset="0"/>
                <a:cs typeface="Times New Roman" pitchFamily="18" charset="0"/>
              </a:rPr>
              <a:t>- تغییر توان عبوری از روزنه به علت تغییر سایز باریکه لیزر درون محیط (با تغییر مکان نمونه)</a:t>
            </a:r>
            <a:endParaRPr lang="en-US" sz="2400" dirty="0">
              <a:solidFill>
                <a:srgbClr val="7030A0"/>
              </a:solidFill>
              <a:latin typeface="Times New Roman" pitchFamily="18" charset="0"/>
              <a:cs typeface="Times New Roman" pitchFamily="18" charset="0"/>
            </a:endParaRPr>
          </a:p>
        </p:txBody>
      </p:sp>
      <p:cxnSp>
        <p:nvCxnSpPr>
          <p:cNvPr id="45" name="Straight Connector 44">
            <a:extLst>
              <a:ext uri="{FF2B5EF4-FFF2-40B4-BE49-F238E27FC236}">
                <a16:creationId xmlns:a16="http://schemas.microsoft.com/office/drawing/2014/main" id="{CB8FA49A-57E9-408C-BE97-A2E324453F9B}"/>
              </a:ext>
            </a:extLst>
          </p:cNvPr>
          <p:cNvCxnSpPr/>
          <p:nvPr/>
        </p:nvCxnSpPr>
        <p:spPr>
          <a:xfrm>
            <a:off x="2895600" y="1358401"/>
            <a:ext cx="0" cy="5212080"/>
          </a:xfrm>
          <a:prstGeom prst="line">
            <a:avLst/>
          </a:prstGeom>
          <a:ln w="190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 name="Object 1">
            <a:extLst>
              <a:ext uri="{FF2B5EF4-FFF2-40B4-BE49-F238E27FC236}">
                <a16:creationId xmlns:a16="http://schemas.microsoft.com/office/drawing/2014/main" id="{C2B0D012-C382-482F-821F-0383EA6B79FE}"/>
              </a:ext>
            </a:extLst>
          </p:cNvPr>
          <p:cNvGraphicFramePr>
            <a:graphicFrameLocks noChangeAspect="1"/>
          </p:cNvGraphicFramePr>
          <p:nvPr>
            <p:extLst>
              <p:ext uri="{D42A27DB-BD31-4B8C-83A1-F6EECF244321}">
                <p14:modId xmlns:p14="http://schemas.microsoft.com/office/powerpoint/2010/main" val="2803270069"/>
              </p:ext>
            </p:extLst>
          </p:nvPr>
        </p:nvGraphicFramePr>
        <p:xfrm>
          <a:off x="2806700" y="3429000"/>
          <a:ext cx="241300" cy="381000"/>
        </p:xfrm>
        <a:graphic>
          <a:graphicData uri="http://schemas.openxmlformats.org/presentationml/2006/ole">
            <mc:AlternateContent xmlns:mc="http://schemas.openxmlformats.org/markup-compatibility/2006">
              <mc:Choice xmlns:v="urn:schemas-microsoft-com:vml" Requires="v">
                <p:oleObj name="Equation" r:id="rId6" imgW="241200" imgH="380880" progId="Equation.DSMT4">
                  <p:embed/>
                </p:oleObj>
              </mc:Choice>
              <mc:Fallback>
                <p:oleObj name="Equation" r:id="rId6" imgW="241200" imgH="380880" progId="Equation.DSMT4">
                  <p:embed/>
                  <p:pic>
                    <p:nvPicPr>
                      <p:cNvPr id="2" name="Object 1">
                        <a:extLst>
                          <a:ext uri="{FF2B5EF4-FFF2-40B4-BE49-F238E27FC236}">
                            <a16:creationId xmlns:a16="http://schemas.microsoft.com/office/drawing/2014/main" id="{C2B0D012-C382-482F-821F-0383EA6B79FE}"/>
                          </a:ext>
                        </a:extLst>
                      </p:cNvPr>
                      <p:cNvPicPr/>
                      <p:nvPr/>
                    </p:nvPicPr>
                    <p:blipFill>
                      <a:blip r:embed="rId7"/>
                      <a:stretch>
                        <a:fillRect/>
                      </a:stretch>
                    </p:blipFill>
                    <p:spPr>
                      <a:xfrm>
                        <a:off x="2806700" y="3429000"/>
                        <a:ext cx="241300" cy="381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1AC138E-4759-4943-9244-F0A1637F5719}"/>
              </a:ext>
            </a:extLst>
          </p:cNvPr>
          <p:cNvGraphicFramePr>
            <a:graphicFrameLocks noChangeAspect="1"/>
          </p:cNvGraphicFramePr>
          <p:nvPr>
            <p:extLst>
              <p:ext uri="{D42A27DB-BD31-4B8C-83A1-F6EECF244321}">
                <p14:modId xmlns:p14="http://schemas.microsoft.com/office/powerpoint/2010/main" val="1329011706"/>
              </p:ext>
            </p:extLst>
          </p:nvPr>
        </p:nvGraphicFramePr>
        <p:xfrm>
          <a:off x="4231749" y="3375365"/>
          <a:ext cx="266700" cy="381000"/>
        </p:xfrm>
        <a:graphic>
          <a:graphicData uri="http://schemas.openxmlformats.org/presentationml/2006/ole">
            <mc:AlternateContent xmlns:mc="http://schemas.openxmlformats.org/markup-compatibility/2006">
              <mc:Choice xmlns:v="urn:schemas-microsoft-com:vml" Requires="v">
                <p:oleObj name="Equation" r:id="rId8" imgW="266400" imgH="380880" progId="Equation.DSMT4">
                  <p:embed/>
                </p:oleObj>
              </mc:Choice>
              <mc:Fallback>
                <p:oleObj name="Equation" r:id="rId8" imgW="266400" imgH="380880" progId="Equation.DSMT4">
                  <p:embed/>
                  <p:pic>
                    <p:nvPicPr>
                      <p:cNvPr id="4" name="Object 3">
                        <a:extLst>
                          <a:ext uri="{FF2B5EF4-FFF2-40B4-BE49-F238E27FC236}">
                            <a16:creationId xmlns:a16="http://schemas.microsoft.com/office/drawing/2014/main" id="{A1AC138E-4759-4943-9244-F0A1637F5719}"/>
                          </a:ext>
                        </a:extLst>
                      </p:cNvPr>
                      <p:cNvPicPr/>
                      <p:nvPr/>
                    </p:nvPicPr>
                    <p:blipFill>
                      <a:blip r:embed="rId9"/>
                      <a:stretch>
                        <a:fillRect/>
                      </a:stretch>
                    </p:blipFill>
                    <p:spPr>
                      <a:xfrm>
                        <a:off x="4231749" y="3375365"/>
                        <a:ext cx="266700" cy="381000"/>
                      </a:xfrm>
                      <a:prstGeom prst="rect">
                        <a:avLst/>
                      </a:prstGeom>
                    </p:spPr>
                  </p:pic>
                </p:oleObj>
              </mc:Fallback>
            </mc:AlternateContent>
          </a:graphicData>
        </a:graphic>
      </p:graphicFrame>
      <p:cxnSp>
        <p:nvCxnSpPr>
          <p:cNvPr id="46" name="Straight Connector 45">
            <a:extLst>
              <a:ext uri="{FF2B5EF4-FFF2-40B4-BE49-F238E27FC236}">
                <a16:creationId xmlns:a16="http://schemas.microsoft.com/office/drawing/2014/main" id="{AA848C3C-6A89-41E2-B6DF-D8F9E6429A13}"/>
              </a:ext>
            </a:extLst>
          </p:cNvPr>
          <p:cNvCxnSpPr/>
          <p:nvPr/>
        </p:nvCxnSpPr>
        <p:spPr>
          <a:xfrm>
            <a:off x="4348820" y="1426134"/>
            <a:ext cx="0" cy="5212080"/>
          </a:xfrm>
          <a:prstGeom prst="line">
            <a:avLst/>
          </a:prstGeom>
          <a:ln w="190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C0EA68A-078D-4639-AD36-E5268B7436C6}"/>
              </a:ext>
            </a:extLst>
          </p:cNvPr>
          <p:cNvCxnSpPr/>
          <p:nvPr/>
        </p:nvCxnSpPr>
        <p:spPr>
          <a:xfrm>
            <a:off x="2949111" y="1870529"/>
            <a:ext cx="0" cy="9144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99A7E895-1598-47DD-8F86-8FF9AFE8CFB7}"/>
              </a:ext>
            </a:extLst>
          </p:cNvPr>
          <p:cNvGraphicFramePr>
            <a:graphicFrameLocks noChangeAspect="1"/>
          </p:cNvGraphicFramePr>
          <p:nvPr>
            <p:extLst>
              <p:ext uri="{D42A27DB-BD31-4B8C-83A1-F6EECF244321}">
                <p14:modId xmlns:p14="http://schemas.microsoft.com/office/powerpoint/2010/main" val="2397834836"/>
              </p:ext>
            </p:extLst>
          </p:nvPr>
        </p:nvGraphicFramePr>
        <p:xfrm>
          <a:off x="2998824" y="2086429"/>
          <a:ext cx="330200" cy="482600"/>
        </p:xfrm>
        <a:graphic>
          <a:graphicData uri="http://schemas.openxmlformats.org/presentationml/2006/ole">
            <mc:AlternateContent xmlns:mc="http://schemas.openxmlformats.org/markup-compatibility/2006">
              <mc:Choice xmlns:v="urn:schemas-microsoft-com:vml" Requires="v">
                <p:oleObj name="Equation" r:id="rId10" imgW="330120" imgH="482400" progId="Equation.DSMT4">
                  <p:embed/>
                </p:oleObj>
              </mc:Choice>
              <mc:Fallback>
                <p:oleObj name="Equation" r:id="rId10" imgW="330120" imgH="482400" progId="Equation.DSMT4">
                  <p:embed/>
                  <p:pic>
                    <p:nvPicPr>
                      <p:cNvPr id="14" name="Object 13">
                        <a:extLst>
                          <a:ext uri="{FF2B5EF4-FFF2-40B4-BE49-F238E27FC236}">
                            <a16:creationId xmlns:a16="http://schemas.microsoft.com/office/drawing/2014/main" id="{99A7E895-1598-47DD-8F86-8FF9AFE8CFB7}"/>
                          </a:ext>
                        </a:extLst>
                      </p:cNvPr>
                      <p:cNvPicPr/>
                      <p:nvPr/>
                    </p:nvPicPr>
                    <p:blipFill>
                      <a:blip r:embed="rId11"/>
                      <a:stretch>
                        <a:fillRect/>
                      </a:stretch>
                    </p:blipFill>
                    <p:spPr>
                      <a:xfrm>
                        <a:off x="2998824" y="2086429"/>
                        <a:ext cx="330200" cy="482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5177796-2B7D-4A0C-BD01-95E553BA1D27}"/>
              </a:ext>
            </a:extLst>
          </p:cNvPr>
          <p:cNvGraphicFramePr>
            <a:graphicFrameLocks noChangeAspect="1"/>
          </p:cNvGraphicFramePr>
          <p:nvPr>
            <p:extLst>
              <p:ext uri="{D42A27DB-BD31-4B8C-83A1-F6EECF244321}">
                <p14:modId xmlns:p14="http://schemas.microsoft.com/office/powerpoint/2010/main" val="4277664393"/>
              </p:ext>
            </p:extLst>
          </p:nvPr>
        </p:nvGraphicFramePr>
        <p:xfrm>
          <a:off x="3778250" y="5046663"/>
          <a:ext cx="381000" cy="482600"/>
        </p:xfrm>
        <a:graphic>
          <a:graphicData uri="http://schemas.openxmlformats.org/presentationml/2006/ole">
            <mc:AlternateContent xmlns:mc="http://schemas.openxmlformats.org/markup-compatibility/2006">
              <mc:Choice xmlns:v="urn:schemas-microsoft-com:vml" Requires="v">
                <p:oleObj name="Equation" r:id="rId12" imgW="380880" imgH="482400" progId="Equation.DSMT4">
                  <p:embed/>
                </p:oleObj>
              </mc:Choice>
              <mc:Fallback>
                <p:oleObj name="Equation" r:id="rId12" imgW="380880" imgH="482400" progId="Equation.DSMT4">
                  <p:embed/>
                  <p:pic>
                    <p:nvPicPr>
                      <p:cNvPr id="20" name="Object 19">
                        <a:extLst>
                          <a:ext uri="{FF2B5EF4-FFF2-40B4-BE49-F238E27FC236}">
                            <a16:creationId xmlns:a16="http://schemas.microsoft.com/office/drawing/2014/main" id="{C5177796-2B7D-4A0C-BD01-95E553BA1D27}"/>
                          </a:ext>
                        </a:extLst>
                      </p:cNvPr>
                      <p:cNvPicPr/>
                      <p:nvPr/>
                    </p:nvPicPr>
                    <p:blipFill>
                      <a:blip r:embed="rId13"/>
                      <a:stretch>
                        <a:fillRect/>
                      </a:stretch>
                    </p:blipFill>
                    <p:spPr>
                      <a:xfrm>
                        <a:off x="3778250" y="5046663"/>
                        <a:ext cx="381000" cy="482600"/>
                      </a:xfrm>
                      <a:prstGeom prst="rect">
                        <a:avLst/>
                      </a:prstGeom>
                    </p:spPr>
                  </p:pic>
                </p:oleObj>
              </mc:Fallback>
            </mc:AlternateContent>
          </a:graphicData>
        </a:graphic>
      </p:graphicFrame>
      <p:cxnSp>
        <p:nvCxnSpPr>
          <p:cNvPr id="50" name="Straight Arrow Connector 49">
            <a:extLst>
              <a:ext uri="{FF2B5EF4-FFF2-40B4-BE49-F238E27FC236}">
                <a16:creationId xmlns:a16="http://schemas.microsoft.com/office/drawing/2014/main" id="{52799651-58EB-4825-84CD-A16F6F6D52A1}"/>
              </a:ext>
            </a:extLst>
          </p:cNvPr>
          <p:cNvCxnSpPr/>
          <p:nvPr/>
        </p:nvCxnSpPr>
        <p:spPr>
          <a:xfrm>
            <a:off x="4265616" y="5018502"/>
            <a:ext cx="0" cy="54864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C4E8C24A-2F40-4F96-82CF-A4EA96D2C441}"/>
              </a:ext>
            </a:extLst>
          </p:cNvPr>
          <p:cNvSpPr/>
          <p:nvPr/>
        </p:nvSpPr>
        <p:spPr>
          <a:xfrm>
            <a:off x="8382000" y="1000842"/>
            <a:ext cx="533400" cy="838200"/>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55" name="Rectangle 54">
            <a:extLst>
              <a:ext uri="{FF2B5EF4-FFF2-40B4-BE49-F238E27FC236}">
                <a16:creationId xmlns:a16="http://schemas.microsoft.com/office/drawing/2014/main" id="{7024E380-AEFB-4AFC-9446-E3784D157A2C}"/>
              </a:ext>
            </a:extLst>
          </p:cNvPr>
          <p:cNvSpPr/>
          <p:nvPr/>
        </p:nvSpPr>
        <p:spPr>
          <a:xfrm>
            <a:off x="8393288" y="2448641"/>
            <a:ext cx="533400" cy="838200"/>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56" name="Rectangle 55">
            <a:extLst>
              <a:ext uri="{FF2B5EF4-FFF2-40B4-BE49-F238E27FC236}">
                <a16:creationId xmlns:a16="http://schemas.microsoft.com/office/drawing/2014/main" id="{8F0937AC-52C9-4B2A-87F8-75EE30E74ADC}"/>
              </a:ext>
            </a:extLst>
          </p:cNvPr>
          <p:cNvSpPr/>
          <p:nvPr/>
        </p:nvSpPr>
        <p:spPr>
          <a:xfrm>
            <a:off x="9439235" y="986896"/>
            <a:ext cx="367986" cy="2285999"/>
          </a:xfrm>
          <a:prstGeom prst="rect">
            <a:avLst/>
          </a:prstGeom>
          <a:solidFill>
            <a:srgbClr val="FFC0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id="{B278FD6C-EC26-445F-B2FE-E793CA199261}"/>
              </a:ext>
            </a:extLst>
          </p:cNvPr>
          <p:cNvSpPr txBox="1"/>
          <p:nvPr/>
        </p:nvSpPr>
        <p:spPr>
          <a:xfrm>
            <a:off x="8763000" y="3048000"/>
            <a:ext cx="15240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توان سنج</a:t>
            </a:r>
            <a:endParaRPr lang="en-US" sz="2400" dirty="0">
              <a:latin typeface="Times New Roman" pitchFamily="18" charset="0"/>
              <a:cs typeface="Times New Roman" pitchFamily="18" charset="0"/>
            </a:endParaRPr>
          </a:p>
        </p:txBody>
      </p:sp>
      <p:cxnSp>
        <p:nvCxnSpPr>
          <p:cNvPr id="58" name="Straight Arrow Connector 57">
            <a:extLst>
              <a:ext uri="{FF2B5EF4-FFF2-40B4-BE49-F238E27FC236}">
                <a16:creationId xmlns:a16="http://schemas.microsoft.com/office/drawing/2014/main" id="{5F97D5E0-1A8D-482F-A38D-A2AE27D33B3E}"/>
              </a:ext>
            </a:extLst>
          </p:cNvPr>
          <p:cNvCxnSpPr/>
          <p:nvPr/>
        </p:nvCxnSpPr>
        <p:spPr>
          <a:xfrm flipV="1">
            <a:off x="8915399" y="1772892"/>
            <a:ext cx="546414" cy="774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397CF45-2588-4ADE-B1C2-DB54BFCF2593}"/>
              </a:ext>
            </a:extLst>
          </p:cNvPr>
          <p:cNvCxnSpPr/>
          <p:nvPr/>
        </p:nvCxnSpPr>
        <p:spPr>
          <a:xfrm>
            <a:off x="8921044" y="2448641"/>
            <a:ext cx="540770" cy="659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0" name="Object 59">
            <a:extLst>
              <a:ext uri="{FF2B5EF4-FFF2-40B4-BE49-F238E27FC236}">
                <a16:creationId xmlns:a16="http://schemas.microsoft.com/office/drawing/2014/main" id="{FE4E60FC-CE3D-443F-9DAC-2DD9E918E830}"/>
              </a:ext>
            </a:extLst>
          </p:cNvPr>
          <p:cNvGraphicFramePr>
            <a:graphicFrameLocks noChangeAspect="1"/>
          </p:cNvGraphicFramePr>
          <p:nvPr>
            <p:extLst>
              <p:ext uri="{D42A27DB-BD31-4B8C-83A1-F6EECF244321}">
                <p14:modId xmlns:p14="http://schemas.microsoft.com/office/powerpoint/2010/main" val="4095911554"/>
              </p:ext>
            </p:extLst>
          </p:nvPr>
        </p:nvGraphicFramePr>
        <p:xfrm>
          <a:off x="8774288" y="1923738"/>
          <a:ext cx="533400" cy="447675"/>
        </p:xfrm>
        <a:graphic>
          <a:graphicData uri="http://schemas.openxmlformats.org/presentationml/2006/ole">
            <mc:AlternateContent xmlns:mc="http://schemas.openxmlformats.org/markup-compatibility/2006">
              <mc:Choice xmlns:v="urn:schemas-microsoft-com:vml" Requires="v">
                <p:oleObj name="Equation" r:id="rId14" imgW="711000" imgH="596880" progId="Equation.DSMT4">
                  <p:embed/>
                </p:oleObj>
              </mc:Choice>
              <mc:Fallback>
                <p:oleObj name="Equation" r:id="rId14" imgW="711000" imgH="596880" progId="Equation.DSMT4">
                  <p:embed/>
                  <p:pic>
                    <p:nvPicPr>
                      <p:cNvPr id="24" name="Object 23">
                        <a:extLst>
                          <a:ext uri="{FF2B5EF4-FFF2-40B4-BE49-F238E27FC236}">
                            <a16:creationId xmlns:a16="http://schemas.microsoft.com/office/drawing/2014/main" id="{B1D9A485-1917-410F-82F4-5FC82776365F}"/>
                          </a:ext>
                        </a:extLst>
                      </p:cNvPr>
                      <p:cNvPicPr/>
                      <p:nvPr/>
                    </p:nvPicPr>
                    <p:blipFill>
                      <a:blip r:embed="rId15"/>
                      <a:stretch>
                        <a:fillRect/>
                      </a:stretch>
                    </p:blipFill>
                    <p:spPr>
                      <a:xfrm>
                        <a:off x="8774288" y="1923738"/>
                        <a:ext cx="533400" cy="447675"/>
                      </a:xfrm>
                      <a:prstGeom prst="rect">
                        <a:avLst/>
                      </a:prstGeom>
                    </p:spPr>
                  </p:pic>
                </p:oleObj>
              </mc:Fallback>
            </mc:AlternateContent>
          </a:graphicData>
        </a:graphic>
      </p:graphicFrame>
      <p:sp>
        <p:nvSpPr>
          <p:cNvPr id="61" name="Rectangle 60">
            <a:extLst>
              <a:ext uri="{FF2B5EF4-FFF2-40B4-BE49-F238E27FC236}">
                <a16:creationId xmlns:a16="http://schemas.microsoft.com/office/drawing/2014/main" id="{D8EFD2CA-BC90-491D-B842-EE68C318680A}"/>
              </a:ext>
            </a:extLst>
          </p:cNvPr>
          <p:cNvSpPr/>
          <p:nvPr/>
        </p:nvSpPr>
        <p:spPr>
          <a:xfrm>
            <a:off x="8305800" y="3976346"/>
            <a:ext cx="533400" cy="838200"/>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62" name="Rectangle 61">
            <a:extLst>
              <a:ext uri="{FF2B5EF4-FFF2-40B4-BE49-F238E27FC236}">
                <a16:creationId xmlns:a16="http://schemas.microsoft.com/office/drawing/2014/main" id="{B0DC3E62-B11D-49C0-9F2B-DD7D48B81DD1}"/>
              </a:ext>
            </a:extLst>
          </p:cNvPr>
          <p:cNvSpPr/>
          <p:nvPr/>
        </p:nvSpPr>
        <p:spPr>
          <a:xfrm>
            <a:off x="8317088" y="5424145"/>
            <a:ext cx="533400" cy="838200"/>
          </a:xfrm>
          <a:prstGeom prst="rect">
            <a:avLst/>
          </a:prstGeom>
          <a:solidFill>
            <a:schemeClr val="tx1"/>
          </a:solidFill>
          <a:ln>
            <a:solidFill>
              <a:schemeClr val="tx1"/>
            </a:solid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63" name="Rectangle 62">
            <a:extLst>
              <a:ext uri="{FF2B5EF4-FFF2-40B4-BE49-F238E27FC236}">
                <a16:creationId xmlns:a16="http://schemas.microsoft.com/office/drawing/2014/main" id="{94F174F0-1BB0-4DC3-A857-357BFAB00CDE}"/>
              </a:ext>
            </a:extLst>
          </p:cNvPr>
          <p:cNvSpPr/>
          <p:nvPr/>
        </p:nvSpPr>
        <p:spPr>
          <a:xfrm>
            <a:off x="9363035" y="3962400"/>
            <a:ext cx="367986" cy="2285999"/>
          </a:xfrm>
          <a:prstGeom prst="rect">
            <a:avLst/>
          </a:prstGeom>
          <a:solidFill>
            <a:srgbClr val="FFC000"/>
          </a:solidFill>
          <a:ln>
            <a:noFill/>
          </a:ln>
        </p:spPr>
        <p:txBody>
          <a:bodyPr wrap="square" rtlCol="0" anchor="ctr">
            <a:spAutoFit/>
          </a:bodyPr>
          <a:lstStyle/>
          <a:p>
            <a:pPr algn="just">
              <a:lnSpc>
                <a:spcPct val="150000"/>
              </a:lnSpc>
            </a:pPr>
            <a:endParaRPr lang="en-US" sz="2400" dirty="0">
              <a:latin typeface="Times New Roman" pitchFamily="18" charset="0"/>
              <a:cs typeface="Times New Roman" pitchFamily="18" charset="0"/>
            </a:endParaRPr>
          </a:p>
        </p:txBody>
      </p:sp>
      <p:sp>
        <p:nvSpPr>
          <p:cNvPr id="64" name="TextBox 63">
            <a:extLst>
              <a:ext uri="{FF2B5EF4-FFF2-40B4-BE49-F238E27FC236}">
                <a16:creationId xmlns:a16="http://schemas.microsoft.com/office/drawing/2014/main" id="{97C6D8E8-1412-4CD2-8165-40C5C86DC9EC}"/>
              </a:ext>
            </a:extLst>
          </p:cNvPr>
          <p:cNvSpPr txBox="1"/>
          <p:nvPr/>
        </p:nvSpPr>
        <p:spPr>
          <a:xfrm>
            <a:off x="8686800" y="6019800"/>
            <a:ext cx="15240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توان سنج</a:t>
            </a:r>
            <a:endParaRPr lang="en-US" sz="2400" dirty="0">
              <a:latin typeface="Times New Roman" pitchFamily="18" charset="0"/>
              <a:cs typeface="Times New Roman" pitchFamily="18" charset="0"/>
            </a:endParaRPr>
          </a:p>
        </p:txBody>
      </p:sp>
      <p:cxnSp>
        <p:nvCxnSpPr>
          <p:cNvPr id="65" name="Straight Arrow Connector 64">
            <a:extLst>
              <a:ext uri="{FF2B5EF4-FFF2-40B4-BE49-F238E27FC236}">
                <a16:creationId xmlns:a16="http://schemas.microsoft.com/office/drawing/2014/main" id="{B2C1B8D7-7233-412D-8506-FE4FA0A1A18B}"/>
              </a:ext>
            </a:extLst>
          </p:cNvPr>
          <p:cNvCxnSpPr/>
          <p:nvPr/>
        </p:nvCxnSpPr>
        <p:spPr>
          <a:xfrm flipV="1">
            <a:off x="8839199" y="4748396"/>
            <a:ext cx="546414" cy="774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4EC3B51-49EE-429B-AB99-A55F10AC5D17}"/>
              </a:ext>
            </a:extLst>
          </p:cNvPr>
          <p:cNvCxnSpPr/>
          <p:nvPr/>
        </p:nvCxnSpPr>
        <p:spPr>
          <a:xfrm>
            <a:off x="8844844" y="5424145"/>
            <a:ext cx="540770" cy="659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7" name="Object 66">
            <a:extLst>
              <a:ext uri="{FF2B5EF4-FFF2-40B4-BE49-F238E27FC236}">
                <a16:creationId xmlns:a16="http://schemas.microsoft.com/office/drawing/2014/main" id="{ADB32A50-1A6B-460F-986C-A1D91F8F9AFE}"/>
              </a:ext>
            </a:extLst>
          </p:cNvPr>
          <p:cNvGraphicFramePr>
            <a:graphicFrameLocks noChangeAspect="1"/>
          </p:cNvGraphicFramePr>
          <p:nvPr>
            <p:extLst>
              <p:ext uri="{D42A27DB-BD31-4B8C-83A1-F6EECF244321}">
                <p14:modId xmlns:p14="http://schemas.microsoft.com/office/powerpoint/2010/main" val="2188911"/>
              </p:ext>
            </p:extLst>
          </p:nvPr>
        </p:nvGraphicFramePr>
        <p:xfrm>
          <a:off x="8648700" y="4888089"/>
          <a:ext cx="571500" cy="447675"/>
        </p:xfrm>
        <a:graphic>
          <a:graphicData uri="http://schemas.openxmlformats.org/presentationml/2006/ole">
            <mc:AlternateContent xmlns:mc="http://schemas.openxmlformats.org/markup-compatibility/2006">
              <mc:Choice xmlns:v="urn:schemas-microsoft-com:vml" Requires="v">
                <p:oleObj name="Equation" r:id="rId16" imgW="761760" imgH="596880" progId="Equation.DSMT4">
                  <p:embed/>
                </p:oleObj>
              </mc:Choice>
              <mc:Fallback>
                <p:oleObj name="Equation" r:id="rId16" imgW="761760" imgH="596880" progId="Equation.DSMT4">
                  <p:embed/>
                  <p:pic>
                    <p:nvPicPr>
                      <p:cNvPr id="60" name="Object 59">
                        <a:extLst>
                          <a:ext uri="{FF2B5EF4-FFF2-40B4-BE49-F238E27FC236}">
                            <a16:creationId xmlns:a16="http://schemas.microsoft.com/office/drawing/2014/main" id="{FE4E60FC-CE3D-443F-9DAC-2DD9E918E830}"/>
                          </a:ext>
                        </a:extLst>
                      </p:cNvPr>
                      <p:cNvPicPr/>
                      <p:nvPr/>
                    </p:nvPicPr>
                    <p:blipFill>
                      <a:blip r:embed="rId17"/>
                      <a:stretch>
                        <a:fillRect/>
                      </a:stretch>
                    </p:blipFill>
                    <p:spPr>
                      <a:xfrm>
                        <a:off x="8648700" y="4888089"/>
                        <a:ext cx="571500" cy="44767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93022671-B15A-4670-A577-CC4459E6F656}"/>
              </a:ext>
            </a:extLst>
          </p:cNvPr>
          <p:cNvGraphicFramePr>
            <a:graphicFrameLocks noChangeAspect="1"/>
          </p:cNvGraphicFramePr>
          <p:nvPr>
            <p:extLst>
              <p:ext uri="{D42A27DB-BD31-4B8C-83A1-F6EECF244321}">
                <p14:modId xmlns:p14="http://schemas.microsoft.com/office/powerpoint/2010/main" val="2937883985"/>
              </p:ext>
            </p:extLst>
          </p:nvPr>
        </p:nvGraphicFramePr>
        <p:xfrm>
          <a:off x="439730" y="275841"/>
          <a:ext cx="1206500" cy="342900"/>
        </p:xfrm>
        <a:graphic>
          <a:graphicData uri="http://schemas.openxmlformats.org/presentationml/2006/ole">
            <mc:AlternateContent xmlns:mc="http://schemas.openxmlformats.org/markup-compatibility/2006">
              <mc:Choice xmlns:v="urn:schemas-microsoft-com:vml" Requires="v">
                <p:oleObj name="Equation" r:id="rId18" imgW="1206360" imgH="342720" progId="Equation.DSMT4">
                  <p:embed/>
                </p:oleObj>
              </mc:Choice>
              <mc:Fallback>
                <p:oleObj name="Equation" r:id="rId18" imgW="1206360" imgH="342720" progId="Equation.DSMT4">
                  <p:embed/>
                  <p:pic>
                    <p:nvPicPr>
                      <p:cNvPr id="0" name=""/>
                      <p:cNvPicPr/>
                      <p:nvPr/>
                    </p:nvPicPr>
                    <p:blipFill>
                      <a:blip r:embed="rId19"/>
                      <a:stretch>
                        <a:fillRect/>
                      </a:stretch>
                    </p:blipFill>
                    <p:spPr>
                      <a:xfrm>
                        <a:off x="439730" y="275841"/>
                        <a:ext cx="1206500" cy="342900"/>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A66DA071-1992-4C64-9766-F57CB7CB16C6}"/>
              </a:ext>
            </a:extLst>
          </p:cNvPr>
          <p:cNvSpPr txBox="1"/>
          <p:nvPr/>
        </p:nvSpPr>
        <p:spPr>
          <a:xfrm>
            <a:off x="7133287" y="762000"/>
            <a:ext cx="1248713"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روزنه</a:t>
            </a:r>
            <a:endParaRPr lang="en-US" sz="24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3E5E1E7D-B3EC-4628-B51A-D4CCF9C2BE1B}"/>
              </a:ext>
            </a:extLst>
          </p:cNvPr>
          <p:cNvSpPr txBox="1"/>
          <p:nvPr/>
        </p:nvSpPr>
        <p:spPr>
          <a:xfrm>
            <a:off x="7086600" y="3657600"/>
            <a:ext cx="1248713"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روزنه</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07786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28600"/>
            <a:ext cx="5410200" cy="523220"/>
          </a:xfrm>
          <a:prstGeom prst="rect">
            <a:avLst/>
          </a:prstGeom>
          <a:ln/>
          <a:effectLst>
            <a:glow rad="228600">
              <a:schemeClr val="accent6">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800" b="1" dirty="0">
                <a:solidFill>
                  <a:srgbClr val="000099"/>
                </a:solidFill>
                <a:effectLst>
                  <a:glow rad="139700">
                    <a:schemeClr val="accent4">
                      <a:satMod val="175000"/>
                      <a:alpha val="40000"/>
                    </a:schemeClr>
                  </a:glow>
                </a:effectLst>
              </a:rPr>
              <a:t>Z-scan Technique</a:t>
            </a:r>
          </a:p>
        </p:txBody>
      </p:sp>
      <mc:AlternateContent xmlns:mc="http://schemas.openxmlformats.org/markup-compatibility/2006" xmlns:p14="http://schemas.microsoft.com/office/powerpoint/2010/main">
        <mc:Choice Requires="p14">
          <p:contentPart p14:bwMode="auto" r:id="rId2">
            <p14:nvContentPartPr>
              <p14:cNvPr id="46" name="Ink 45">
                <a:extLst>
                  <a:ext uri="{FF2B5EF4-FFF2-40B4-BE49-F238E27FC236}">
                    <a16:creationId xmlns:a16="http://schemas.microsoft.com/office/drawing/2014/main" id="{0BAAF207-3B72-4EE6-8B2A-C6AA1EF37F48}"/>
                  </a:ext>
                </a:extLst>
              </p14:cNvPr>
              <p14:cNvContentPartPr/>
              <p14:nvPr/>
            </p14:nvContentPartPr>
            <p14:xfrm>
              <a:off x="-2418461" y="1371695"/>
              <a:ext cx="24480" cy="360"/>
            </p14:xfrm>
          </p:contentPart>
        </mc:Choice>
        <mc:Fallback xmlns="">
          <p:pic>
            <p:nvPicPr>
              <p:cNvPr id="46" name="Ink 45">
                <a:extLst>
                  <a:ext uri="{FF2B5EF4-FFF2-40B4-BE49-F238E27FC236}">
                    <a16:creationId xmlns:a16="http://schemas.microsoft.com/office/drawing/2014/main" id="{0BAAF207-3B72-4EE6-8B2A-C6AA1EF37F48}"/>
                  </a:ext>
                </a:extLst>
              </p:cNvPr>
              <p:cNvPicPr/>
              <p:nvPr/>
            </p:nvPicPr>
            <p:blipFill>
              <a:blip r:embed="rId3"/>
              <a:stretch>
                <a:fillRect/>
              </a:stretch>
            </p:blipFill>
            <p:spPr>
              <a:xfrm>
                <a:off x="-2427461" y="1362695"/>
                <a:ext cx="42120" cy="18000"/>
              </a:xfrm>
              <a:prstGeom prst="rect">
                <a:avLst/>
              </a:prstGeom>
            </p:spPr>
          </p:pic>
        </mc:Fallback>
      </mc:AlternateContent>
      <p:sp>
        <p:nvSpPr>
          <p:cNvPr id="3" name="TextBox 2">
            <a:extLst>
              <a:ext uri="{FF2B5EF4-FFF2-40B4-BE49-F238E27FC236}">
                <a16:creationId xmlns:a16="http://schemas.microsoft.com/office/drawing/2014/main" id="{0B96DDD7-C589-44DF-843A-9B469A41E4A9}"/>
              </a:ext>
            </a:extLst>
          </p:cNvPr>
          <p:cNvSpPr txBox="1"/>
          <p:nvPr/>
        </p:nvSpPr>
        <p:spPr>
          <a:xfrm>
            <a:off x="4648200" y="2920194"/>
            <a:ext cx="2438400" cy="661207"/>
          </a:xfrm>
          <a:prstGeom prst="rect">
            <a:avLst/>
          </a:prstGeom>
          <a:noFill/>
        </p:spPr>
        <p:txBody>
          <a:bodyPr wrap="square" rtlCol="0">
            <a:spAutoFit/>
          </a:bodyPr>
          <a:lstStyle/>
          <a:p>
            <a:pPr algn="just">
              <a:lnSpc>
                <a:spcPct val="150000"/>
              </a:lnSpc>
            </a:pPr>
            <a:r>
              <a:rPr lang="en-US" sz="2400" b="1" dirty="0">
                <a:latin typeface="Times New Roman" pitchFamily="18" charset="0"/>
                <a:cs typeface="Times New Roman" pitchFamily="18" charset="0"/>
              </a:rPr>
              <a:t>Citations: </a:t>
            </a:r>
            <a:r>
              <a:rPr lang="en-US" sz="2800" b="1" dirty="0">
                <a:solidFill>
                  <a:srgbClr val="FF0000"/>
                </a:solidFill>
                <a:latin typeface="Times New Roman" pitchFamily="18" charset="0"/>
                <a:cs typeface="Times New Roman" pitchFamily="18" charset="0"/>
              </a:rPr>
              <a:t>7226</a:t>
            </a:r>
          </a:p>
        </p:txBody>
      </p:sp>
      <p:grpSp>
        <p:nvGrpSpPr>
          <p:cNvPr id="8" name="Group 7">
            <a:extLst>
              <a:ext uri="{FF2B5EF4-FFF2-40B4-BE49-F238E27FC236}">
                <a16:creationId xmlns:a16="http://schemas.microsoft.com/office/drawing/2014/main" id="{A41E681A-0208-4E91-9FBD-3755583BD4E5}"/>
              </a:ext>
            </a:extLst>
          </p:cNvPr>
          <p:cNvGrpSpPr/>
          <p:nvPr/>
        </p:nvGrpSpPr>
        <p:grpSpPr>
          <a:xfrm>
            <a:off x="1706880" y="905256"/>
            <a:ext cx="8778240" cy="2218944"/>
            <a:chOff x="182880" y="838200"/>
            <a:chExt cx="8778240" cy="2218944"/>
          </a:xfrm>
        </p:grpSpPr>
        <p:pic>
          <p:nvPicPr>
            <p:cNvPr id="39" name="Picture 38">
              <a:extLst>
                <a:ext uri="{FF2B5EF4-FFF2-40B4-BE49-F238E27FC236}">
                  <a16:creationId xmlns:a16="http://schemas.microsoft.com/office/drawing/2014/main" id="{88E3E9CA-97AE-4AC1-B8D8-3149C875BB3B}"/>
                </a:ext>
              </a:extLst>
            </p:cNvPr>
            <p:cNvPicPr>
              <a:picLocks noChangeAspect="1"/>
            </p:cNvPicPr>
            <p:nvPr/>
          </p:nvPicPr>
          <p:blipFill>
            <a:blip r:embed="rId4"/>
            <a:stretch>
              <a:fillRect/>
            </a:stretch>
          </p:blipFill>
          <p:spPr>
            <a:xfrm>
              <a:off x="182880" y="838200"/>
              <a:ext cx="8778240" cy="2218944"/>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93588D3-3AD6-4197-9990-1FC81DB8C80B}"/>
                    </a:ext>
                  </a:extLst>
                </p14:cNvPr>
                <p14:cNvContentPartPr/>
                <p14:nvPr/>
              </p14:nvContentPartPr>
              <p14:xfrm>
                <a:off x="1131139" y="2532695"/>
                <a:ext cx="830520" cy="30240"/>
              </p14:xfrm>
            </p:contentPart>
          </mc:Choice>
          <mc:Fallback xmlns="">
            <p:pic>
              <p:nvPicPr>
                <p:cNvPr id="5" name="Ink 4">
                  <a:extLst>
                    <a:ext uri="{FF2B5EF4-FFF2-40B4-BE49-F238E27FC236}">
                      <a16:creationId xmlns:a16="http://schemas.microsoft.com/office/drawing/2014/main" id="{993588D3-3AD6-4197-9990-1FC81DB8C80B}"/>
                    </a:ext>
                  </a:extLst>
                </p:cNvPr>
                <p:cNvPicPr/>
                <p:nvPr/>
              </p:nvPicPr>
              <p:blipFill>
                <a:blip r:embed="rId52"/>
                <a:stretch>
                  <a:fillRect/>
                </a:stretch>
              </p:blipFill>
              <p:spPr>
                <a:xfrm>
                  <a:off x="1059139" y="2388695"/>
                  <a:ext cx="9741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 name="Ink 5">
                  <a:extLst>
                    <a:ext uri="{FF2B5EF4-FFF2-40B4-BE49-F238E27FC236}">
                      <a16:creationId xmlns:a16="http://schemas.microsoft.com/office/drawing/2014/main" id="{422E8135-A3F4-4844-8FDA-4D374FCDCC45}"/>
                    </a:ext>
                  </a:extLst>
                </p14:cNvPr>
                <p14:cNvContentPartPr/>
                <p14:nvPr/>
              </p14:nvContentPartPr>
              <p14:xfrm>
                <a:off x="2213659" y="2574815"/>
                <a:ext cx="1179720" cy="39960"/>
              </p14:xfrm>
            </p:contentPart>
          </mc:Choice>
          <mc:Fallback xmlns="">
            <p:pic>
              <p:nvPicPr>
                <p:cNvPr id="6" name="Ink 5">
                  <a:extLst>
                    <a:ext uri="{FF2B5EF4-FFF2-40B4-BE49-F238E27FC236}">
                      <a16:creationId xmlns:a16="http://schemas.microsoft.com/office/drawing/2014/main" id="{422E8135-A3F4-4844-8FDA-4D374FCDCC45}"/>
                    </a:ext>
                  </a:extLst>
                </p:cNvPr>
                <p:cNvPicPr/>
                <p:nvPr/>
              </p:nvPicPr>
              <p:blipFill>
                <a:blip r:embed="rId54"/>
                <a:stretch>
                  <a:fillRect/>
                </a:stretch>
              </p:blipFill>
              <p:spPr>
                <a:xfrm>
                  <a:off x="2141659" y="2430815"/>
                  <a:ext cx="13233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 name="Ink 6">
                  <a:extLst>
                    <a:ext uri="{FF2B5EF4-FFF2-40B4-BE49-F238E27FC236}">
                      <a16:creationId xmlns:a16="http://schemas.microsoft.com/office/drawing/2014/main" id="{D8B90534-E5DD-4AAA-A004-351FCEC853C5}"/>
                    </a:ext>
                  </a:extLst>
                </p14:cNvPr>
                <p14:cNvContentPartPr/>
                <p14:nvPr/>
              </p14:nvContentPartPr>
              <p14:xfrm>
                <a:off x="5113459" y="2839415"/>
                <a:ext cx="974880" cy="12600"/>
              </p14:xfrm>
            </p:contentPart>
          </mc:Choice>
          <mc:Fallback xmlns="">
            <p:pic>
              <p:nvPicPr>
                <p:cNvPr id="7" name="Ink 6">
                  <a:extLst>
                    <a:ext uri="{FF2B5EF4-FFF2-40B4-BE49-F238E27FC236}">
                      <a16:creationId xmlns:a16="http://schemas.microsoft.com/office/drawing/2014/main" id="{D8B90534-E5DD-4AAA-A004-351FCEC853C5}"/>
                    </a:ext>
                  </a:extLst>
                </p:cNvPr>
                <p:cNvPicPr/>
                <p:nvPr/>
              </p:nvPicPr>
              <p:blipFill>
                <a:blip r:embed="rId56"/>
                <a:stretch>
                  <a:fillRect/>
                </a:stretch>
              </p:blipFill>
              <p:spPr>
                <a:xfrm>
                  <a:off x="5041459" y="2695415"/>
                  <a:ext cx="1118520" cy="300240"/>
                </a:xfrm>
                <a:prstGeom prst="rect">
                  <a:avLst/>
                </a:prstGeom>
              </p:spPr>
            </p:pic>
          </mc:Fallback>
        </mc:AlternateContent>
      </p:grpSp>
      <p:pic>
        <p:nvPicPr>
          <p:cNvPr id="163842" name="Picture 2" descr="Mansoor Sheik-Bahae :: Mansoor Sheik-Bahae Research Group | The University  of New Mexico">
            <a:extLst>
              <a:ext uri="{FF2B5EF4-FFF2-40B4-BE49-F238E27FC236}">
                <a16:creationId xmlns:a16="http://schemas.microsoft.com/office/drawing/2014/main" id="{2792414D-52AE-4207-8DFB-9F92B0A1A8EB}"/>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133600" y="3810001"/>
            <a:ext cx="2061562" cy="2640531"/>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7FEF2D52-D2F1-412D-BED6-EFB911243B34}"/>
              </a:ext>
            </a:extLst>
          </p:cNvPr>
          <p:cNvGrpSpPr/>
          <p:nvPr/>
        </p:nvGrpSpPr>
        <p:grpSpPr>
          <a:xfrm>
            <a:off x="5839004" y="3505200"/>
            <a:ext cx="4572000" cy="3253080"/>
            <a:chOff x="4315004" y="3505199"/>
            <a:chExt cx="4572000" cy="3253080"/>
          </a:xfrm>
        </p:grpSpPr>
        <p:pic>
          <p:nvPicPr>
            <p:cNvPr id="48" name="Picture 47">
              <a:extLst>
                <a:ext uri="{FF2B5EF4-FFF2-40B4-BE49-F238E27FC236}">
                  <a16:creationId xmlns:a16="http://schemas.microsoft.com/office/drawing/2014/main" id="{AF6E1CD0-503C-46D0-9652-DF8A25C1249F}"/>
                </a:ext>
              </a:extLst>
            </p:cNvPr>
            <p:cNvPicPr>
              <a:picLocks noChangeAspect="1"/>
            </p:cNvPicPr>
            <p:nvPr/>
          </p:nvPicPr>
          <p:blipFill rotWithShape="1">
            <a:blip r:embed="rId58" cstate="print">
              <a:extLst>
                <a:ext uri="{28A0092B-C50C-407E-A947-70E740481C1C}">
                  <a14:useLocalDpi xmlns:a14="http://schemas.microsoft.com/office/drawing/2010/main" val="0"/>
                </a:ext>
              </a:extLst>
            </a:blip>
            <a:srcRect l="14166" t="6956" r="2000" b="18219"/>
            <a:stretch/>
          </p:blipFill>
          <p:spPr>
            <a:xfrm>
              <a:off x="4315004" y="3697706"/>
              <a:ext cx="4572000" cy="3060573"/>
            </a:xfrm>
            <a:prstGeom prst="rect">
              <a:avLst/>
            </a:prstGeom>
          </p:spPr>
        </p:pic>
        <p:sp>
          <p:nvSpPr>
            <p:cNvPr id="50" name="TextBox 49">
              <a:extLst>
                <a:ext uri="{FF2B5EF4-FFF2-40B4-BE49-F238E27FC236}">
                  <a16:creationId xmlns:a16="http://schemas.microsoft.com/office/drawing/2014/main" id="{8AE45608-469C-46A5-A290-080009201185}"/>
                </a:ext>
              </a:extLst>
            </p:cNvPr>
            <p:cNvSpPr txBox="1"/>
            <p:nvPr/>
          </p:nvSpPr>
          <p:spPr>
            <a:xfrm>
              <a:off x="5486400" y="3505199"/>
              <a:ext cx="3352800" cy="579967"/>
            </a:xfrm>
            <a:prstGeom prst="rect">
              <a:avLst/>
            </a:prstGeom>
            <a:noFill/>
          </p:spPr>
          <p:txBody>
            <a:bodyPr wrap="square" rtlCol="0">
              <a:spAutoFit/>
            </a:bodyPr>
            <a:lstStyle/>
            <a:p>
              <a:pPr algn="just">
                <a:lnSpc>
                  <a:spcPct val="150000"/>
                </a:lnSpc>
              </a:pPr>
              <a:r>
                <a:rPr lang="en-US" sz="2400" dirty="0">
                  <a:solidFill>
                    <a:srgbClr val="FF0000"/>
                  </a:solidFill>
                  <a:latin typeface="Times New Roman" pitchFamily="18" charset="0"/>
                  <a:cs typeface="Times New Roman" pitchFamily="18" charset="0"/>
                </a:rPr>
                <a:t>50</a:t>
              </a:r>
              <a:r>
                <a:rPr lang="en-US" sz="2400" baseline="30000" dirty="0">
                  <a:solidFill>
                    <a:srgbClr val="FF0000"/>
                  </a:solidFill>
                  <a:latin typeface="Times New Roman" pitchFamily="18" charset="0"/>
                  <a:cs typeface="Times New Roman" pitchFamily="18" charset="0"/>
                </a:rPr>
                <a:t>th</a:t>
              </a:r>
              <a:r>
                <a:rPr lang="en-US" sz="2400" dirty="0">
                  <a:solidFill>
                    <a:srgbClr val="FF0000"/>
                  </a:solidFill>
                  <a:latin typeface="Times New Roman" pitchFamily="18" charset="0"/>
                  <a:cs typeface="Times New Roman" pitchFamily="18" charset="0"/>
                </a:rPr>
                <a:t> Anniversary of NLO </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chreibung: E:\Dissertation\Ali\figures\chapter 1\1.13. closed aperture Z-scan.jpg"/>
          <p:cNvPicPr preferRelativeResize="0">
            <a:picLocks noChangeAspect="1"/>
          </p:cNvPicPr>
          <p:nvPr/>
        </p:nvPicPr>
        <p:blipFill>
          <a:blip r:embed="rId2" cstate="print"/>
          <a:srcRect/>
          <a:stretch>
            <a:fillRect/>
          </a:stretch>
        </p:blipFill>
        <p:spPr bwMode="auto">
          <a:xfrm>
            <a:off x="1676400" y="838201"/>
            <a:ext cx="8991600" cy="5857493"/>
          </a:xfrm>
          <a:prstGeom prst="rect">
            <a:avLst/>
          </a:prstGeom>
          <a:noFill/>
          <a:ln w="9525">
            <a:noFill/>
            <a:miter lim="800000"/>
            <a:headEnd/>
            <a:tailEnd/>
          </a:ln>
        </p:spPr>
      </p:pic>
      <p:sp>
        <p:nvSpPr>
          <p:cNvPr id="5" name="TextBox 4"/>
          <p:cNvSpPr txBox="1"/>
          <p:nvPr/>
        </p:nvSpPr>
        <p:spPr>
          <a:xfrm>
            <a:off x="3733800" y="152400"/>
            <a:ext cx="4876800" cy="523220"/>
          </a:xfrm>
          <a:prstGeom prst="rect">
            <a:avLst/>
          </a:prstGeom>
          <a:ln/>
          <a:effectLst>
            <a:glow rad="228600">
              <a:schemeClr val="accent6">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800" b="1" dirty="0">
                <a:solidFill>
                  <a:srgbClr val="000099"/>
                </a:solidFill>
                <a:effectLst>
                  <a:glow rad="139700">
                    <a:schemeClr val="accent4">
                      <a:satMod val="175000"/>
                      <a:alpha val="40000"/>
                    </a:schemeClr>
                  </a:glow>
                </a:effectLst>
              </a:rPr>
              <a:t>Closed Aperture Z-scan setup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2676112" y="1823850"/>
            <a:ext cx="3816000" cy="181630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31505" y="868788"/>
            <a:ext cx="1889125" cy="173196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503711" y="883447"/>
            <a:ext cx="1646010" cy="1404000"/>
          </a:xfrm>
          <a:prstGeom prst="rect">
            <a:avLst/>
          </a:prstGeom>
          <a:noFill/>
          <a:ln w="9525">
            <a:noFill/>
            <a:miter lim="800000"/>
            <a:headEnd/>
            <a:tailEnd/>
          </a:ln>
        </p:spPr>
      </p:pic>
      <p:sp>
        <p:nvSpPr>
          <p:cNvPr id="25" name="TextBox 24"/>
          <p:cNvSpPr txBox="1"/>
          <p:nvPr/>
        </p:nvSpPr>
        <p:spPr>
          <a:xfrm>
            <a:off x="1905000" y="3645024"/>
            <a:ext cx="7162800" cy="523220"/>
          </a:xfrm>
          <a:prstGeom prst="rect">
            <a:avLst/>
          </a:prstGeom>
          <a:noFill/>
        </p:spPr>
        <p:txBody>
          <a:bodyPr wrap="square" rtlCol="0">
            <a:spAutoFit/>
          </a:bodyPr>
          <a:lstStyle/>
          <a:p>
            <a:r>
              <a:rPr lang="en-US" sz="2800" dirty="0"/>
              <a:t>1.The laser beam is divided by a beam splitter.</a:t>
            </a:r>
          </a:p>
        </p:txBody>
      </p:sp>
      <p:sp>
        <p:nvSpPr>
          <p:cNvPr id="26" name="TextBox 25"/>
          <p:cNvSpPr txBox="1"/>
          <p:nvPr/>
        </p:nvSpPr>
        <p:spPr>
          <a:xfrm>
            <a:off x="1905000" y="4201180"/>
            <a:ext cx="6781800" cy="523220"/>
          </a:xfrm>
          <a:prstGeom prst="rect">
            <a:avLst/>
          </a:prstGeom>
          <a:noFill/>
        </p:spPr>
        <p:txBody>
          <a:bodyPr wrap="square" rtlCol="0">
            <a:spAutoFit/>
          </a:bodyPr>
          <a:lstStyle/>
          <a:p>
            <a:r>
              <a:rPr lang="en-US" sz="2800" dirty="0"/>
              <a:t>2. Focusing lens &amp;translating the sample. </a:t>
            </a:r>
          </a:p>
        </p:txBody>
      </p:sp>
      <p:sp>
        <p:nvSpPr>
          <p:cNvPr id="28" name="TextBox 27"/>
          <p:cNvSpPr txBox="1"/>
          <p:nvPr/>
        </p:nvSpPr>
        <p:spPr>
          <a:xfrm>
            <a:off x="1905000" y="4800600"/>
            <a:ext cx="8458200" cy="523220"/>
          </a:xfrm>
          <a:prstGeom prst="rect">
            <a:avLst/>
          </a:prstGeom>
          <a:noFill/>
        </p:spPr>
        <p:txBody>
          <a:bodyPr wrap="square" rtlCol="0">
            <a:spAutoFit/>
          </a:bodyPr>
          <a:lstStyle/>
          <a:p>
            <a:r>
              <a:rPr lang="en-US" sz="2800" dirty="0"/>
              <a:t>3. The Aperture transmittance is measured by a diode.</a:t>
            </a:r>
          </a:p>
        </p:txBody>
      </p:sp>
      <p:sp>
        <p:nvSpPr>
          <p:cNvPr id="29" name="TextBox 28"/>
          <p:cNvSpPr txBox="1"/>
          <p:nvPr/>
        </p:nvSpPr>
        <p:spPr>
          <a:xfrm>
            <a:off x="1868488" y="5334000"/>
            <a:ext cx="5522912" cy="523220"/>
          </a:xfrm>
          <a:prstGeom prst="rect">
            <a:avLst/>
          </a:prstGeom>
          <a:noFill/>
        </p:spPr>
        <p:txBody>
          <a:bodyPr wrap="square" rtlCol="0">
            <a:spAutoFit/>
          </a:bodyPr>
          <a:lstStyle/>
          <a:p>
            <a:r>
              <a:rPr lang="en-US" sz="2800" dirty="0"/>
              <a:t>4.  detecting signals by a </a:t>
            </a:r>
            <a:r>
              <a:rPr lang="en-US" sz="2800" dirty="0" err="1"/>
              <a:t>picoscope</a:t>
            </a:r>
            <a:r>
              <a:rPr lang="en-US" sz="2800" dirty="0"/>
              <a:t>.</a:t>
            </a:r>
          </a:p>
        </p:txBody>
      </p:sp>
      <p:sp>
        <p:nvSpPr>
          <p:cNvPr id="30" name="TextBox 29"/>
          <p:cNvSpPr txBox="1"/>
          <p:nvPr/>
        </p:nvSpPr>
        <p:spPr>
          <a:xfrm>
            <a:off x="1905000" y="5867401"/>
            <a:ext cx="8763000" cy="954107"/>
          </a:xfrm>
          <a:prstGeom prst="rect">
            <a:avLst/>
          </a:prstGeom>
          <a:noFill/>
        </p:spPr>
        <p:txBody>
          <a:bodyPr wrap="square" rtlCol="0">
            <a:spAutoFit/>
          </a:bodyPr>
          <a:lstStyle/>
          <a:p>
            <a:r>
              <a:rPr lang="en-US" sz="2800" dirty="0"/>
              <a:t>5. The computer handles the movement of the translating stage as well as the whole data acquisition process</a:t>
            </a:r>
          </a:p>
        </p:txBody>
      </p:sp>
      <p:pic>
        <p:nvPicPr>
          <p:cNvPr id="58369" name="Picture 1" descr="E:\Dissertation\Ali\figures\chapter 1\1.13. closed aperture Z-scan.jpg"/>
          <p:cNvPicPr>
            <a:picLocks noChangeAspect="1" noChangeArrowheads="1"/>
          </p:cNvPicPr>
          <p:nvPr/>
        </p:nvPicPr>
        <p:blipFill>
          <a:blip r:embed="rId5" cstate="print"/>
          <a:srcRect l="64666" b="74936"/>
          <a:stretch>
            <a:fillRect/>
          </a:stretch>
        </p:blipFill>
        <p:spPr bwMode="auto">
          <a:xfrm>
            <a:off x="5086600" y="785750"/>
            <a:ext cx="1645920" cy="990600"/>
          </a:xfrm>
          <a:prstGeom prst="rect">
            <a:avLst/>
          </a:prstGeom>
          <a:noFill/>
        </p:spPr>
      </p:pic>
      <p:pic>
        <p:nvPicPr>
          <p:cNvPr id="58370" name="Picture 2" descr="E:\Dissertation\Ali\figures\chapter  3\CA z-scan.jpg"/>
          <p:cNvPicPr>
            <a:picLocks noChangeAspect="1" noChangeArrowheads="1"/>
          </p:cNvPicPr>
          <p:nvPr/>
        </p:nvPicPr>
        <p:blipFill>
          <a:blip r:embed="rId6" cstate="print"/>
          <a:srcRect/>
          <a:stretch>
            <a:fillRect/>
          </a:stretch>
        </p:blipFill>
        <p:spPr bwMode="auto">
          <a:xfrm>
            <a:off x="7208520" y="838201"/>
            <a:ext cx="3383280" cy="2350385"/>
          </a:xfrm>
          <a:prstGeom prst="rect">
            <a:avLst/>
          </a:prstGeom>
          <a:noFill/>
        </p:spPr>
      </p:pic>
      <p:grpSp>
        <p:nvGrpSpPr>
          <p:cNvPr id="18" name="Group 17"/>
          <p:cNvGrpSpPr/>
          <p:nvPr/>
        </p:nvGrpSpPr>
        <p:grpSpPr>
          <a:xfrm>
            <a:off x="4953000" y="1840675"/>
            <a:ext cx="1050884" cy="1008000"/>
            <a:chOff x="4419600" y="2743200"/>
            <a:chExt cx="1050884" cy="1008000"/>
          </a:xfrm>
        </p:grpSpPr>
        <p:pic>
          <p:nvPicPr>
            <p:cNvPr id="1032" name="Picture 8"/>
            <p:cNvPicPr>
              <a:picLocks noChangeAspect="1" noChangeArrowheads="1"/>
            </p:cNvPicPr>
            <p:nvPr/>
          </p:nvPicPr>
          <p:blipFill>
            <a:blip r:embed="rId7" cstate="print"/>
            <a:srcRect t="1015"/>
            <a:stretch>
              <a:fillRect/>
            </a:stretch>
          </p:blipFill>
          <p:spPr bwMode="auto">
            <a:xfrm>
              <a:off x="4419600" y="2743200"/>
              <a:ext cx="1050884" cy="1008000"/>
            </a:xfrm>
            <a:prstGeom prst="rect">
              <a:avLst/>
            </a:prstGeom>
            <a:noFill/>
            <a:ln w="9525">
              <a:noFill/>
              <a:miter lim="800000"/>
              <a:headEnd/>
              <a:tailEnd/>
            </a:ln>
          </p:spPr>
        </p:pic>
        <p:pic>
          <p:nvPicPr>
            <p:cNvPr id="16" name="Picture 2" descr="E:\Dissertation\Ali\figures\chapter  3\CA z-scan.jpg"/>
            <p:cNvPicPr>
              <a:picLocks noChangeAspect="1" noChangeArrowheads="1"/>
            </p:cNvPicPr>
            <p:nvPr/>
          </p:nvPicPr>
          <p:blipFill>
            <a:blip r:embed="rId8" cstate="print"/>
            <a:srcRect l="21283" t="9191" r="6353" b="20345"/>
            <a:stretch>
              <a:fillRect/>
            </a:stretch>
          </p:blipFill>
          <p:spPr bwMode="auto">
            <a:xfrm>
              <a:off x="4824350" y="3009585"/>
              <a:ext cx="365760" cy="371915"/>
            </a:xfrm>
            <a:prstGeom prst="rect">
              <a:avLst/>
            </a:prstGeom>
            <a:noFill/>
          </p:spPr>
        </p:pic>
      </p:grpSp>
      <p:sp>
        <p:nvSpPr>
          <p:cNvPr id="17" name="Rectangle 16"/>
          <p:cNvSpPr/>
          <p:nvPr/>
        </p:nvSpPr>
        <p:spPr>
          <a:xfrm>
            <a:off x="7968208" y="1124745"/>
            <a:ext cx="936104" cy="461665"/>
          </a:xfrm>
          <a:prstGeom prst="rect">
            <a:avLst/>
          </a:prstGeom>
        </p:spPr>
        <p:txBody>
          <a:bodyPr wrap="square">
            <a:spAutoFit/>
          </a:bodyPr>
          <a:lstStyle/>
          <a:p>
            <a:r>
              <a:rPr lang="en-US" sz="2400" dirty="0"/>
              <a:t>n</a:t>
            </a:r>
            <a:r>
              <a:rPr lang="en-US" sz="2400" baseline="-25000" dirty="0"/>
              <a:t>2</a:t>
            </a:r>
            <a:r>
              <a:rPr lang="en-US" sz="2400" dirty="0"/>
              <a:t>&gt;0</a:t>
            </a:r>
          </a:p>
        </p:txBody>
      </p:sp>
      <p:sp>
        <p:nvSpPr>
          <p:cNvPr id="19" name="TextBox 18"/>
          <p:cNvSpPr txBox="1"/>
          <p:nvPr/>
        </p:nvSpPr>
        <p:spPr>
          <a:xfrm>
            <a:off x="3733800" y="152400"/>
            <a:ext cx="4876800" cy="523220"/>
          </a:xfrm>
          <a:prstGeom prst="rect">
            <a:avLst/>
          </a:prstGeom>
          <a:ln/>
          <a:effectLst>
            <a:glow rad="228600">
              <a:schemeClr val="accent6">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800" b="1" dirty="0">
                <a:solidFill>
                  <a:srgbClr val="000099"/>
                </a:solidFill>
                <a:effectLst>
                  <a:glow rad="139700">
                    <a:schemeClr val="accent4">
                      <a:satMod val="175000"/>
                      <a:alpha val="40000"/>
                    </a:schemeClr>
                  </a:glow>
                </a:effectLst>
              </a:rPr>
              <a:t>Closed Aperture Z-scan setup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369"/>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nodeType="afterEffect">
                                  <p:stCondLst>
                                    <p:cond delay="0"/>
                                  </p:stCondLst>
                                  <p:childTnLst>
                                    <p:set>
                                      <p:cBhvr>
                                        <p:cTn id="39" dur="1" fill="hold">
                                          <p:stCondLst>
                                            <p:cond delay="0"/>
                                          </p:stCondLst>
                                        </p:cTn>
                                        <p:tgtEl>
                                          <p:spTgt spid="58370"/>
                                        </p:tgtEl>
                                        <p:attrNameLst>
                                          <p:attrName>style.visibility</p:attrName>
                                        </p:attrNameLst>
                                      </p:cBhvr>
                                      <p:to>
                                        <p:strVal val="visible"/>
                                      </p:to>
                                    </p:set>
                                    <p:animEffect transition="in" filter="wipe(left)">
                                      <p:cBhvr>
                                        <p:cTn id="40" dur="5000"/>
                                        <p:tgtEl>
                                          <p:spTgt spid="58370"/>
                                        </p:tgtEl>
                                      </p:cBhvr>
                                    </p:animEffec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0"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2" name="Rectangle 24"/>
          <p:cNvSpPr>
            <a:spLocks noChangeArrowheads="1"/>
          </p:cNvSpPr>
          <p:nvPr/>
        </p:nvSpPr>
        <p:spPr bwMode="auto">
          <a:xfrm>
            <a:off x="5233596" y="762001"/>
            <a:ext cx="1651000" cy="701675"/>
          </a:xfrm>
          <a:prstGeom prst="rect">
            <a:avLst/>
          </a:prstGeom>
          <a:noFill/>
          <a:ln w="9525">
            <a:noFill/>
            <a:miter lim="800000"/>
            <a:headEnd/>
            <a:tailEnd/>
          </a:ln>
        </p:spPr>
        <p:txBody>
          <a:bodyPr>
            <a:spAutoFit/>
          </a:bodyPr>
          <a:lstStyle/>
          <a:p>
            <a:endParaRPr lang="en-US" sz="4000"/>
          </a:p>
        </p:txBody>
      </p:sp>
      <p:grpSp>
        <p:nvGrpSpPr>
          <p:cNvPr id="29" name="Group 28"/>
          <p:cNvGrpSpPr>
            <a:grpSpLocks noChangeAspect="1"/>
          </p:cNvGrpSpPr>
          <p:nvPr/>
        </p:nvGrpSpPr>
        <p:grpSpPr>
          <a:xfrm>
            <a:off x="2209800" y="76200"/>
            <a:ext cx="6629818" cy="2036886"/>
            <a:chOff x="228600" y="1329948"/>
            <a:chExt cx="8391269" cy="2657030"/>
          </a:xfrm>
        </p:grpSpPr>
        <p:sp>
          <p:nvSpPr>
            <p:cNvPr id="53253" name="Line 5"/>
            <p:cNvSpPr>
              <a:spLocks noChangeShapeType="1"/>
            </p:cNvSpPr>
            <p:nvPr/>
          </p:nvSpPr>
          <p:spPr bwMode="auto">
            <a:xfrm>
              <a:off x="4419600" y="2590800"/>
              <a:ext cx="3276600" cy="685800"/>
            </a:xfrm>
            <a:prstGeom prst="line">
              <a:avLst/>
            </a:prstGeom>
            <a:noFill/>
            <a:ln w="19050">
              <a:solidFill>
                <a:srgbClr val="FF0000"/>
              </a:solidFill>
              <a:prstDash val="solid"/>
              <a:round/>
              <a:headEnd/>
              <a:tailEnd/>
            </a:ln>
          </p:spPr>
          <p:txBody>
            <a:bodyPr/>
            <a:lstStyle/>
            <a:p>
              <a:endParaRPr lang="en-US"/>
            </a:p>
          </p:txBody>
        </p:sp>
        <p:sp>
          <p:nvSpPr>
            <p:cNvPr id="53254" name="Line 6"/>
            <p:cNvSpPr>
              <a:spLocks noChangeShapeType="1"/>
            </p:cNvSpPr>
            <p:nvPr/>
          </p:nvSpPr>
          <p:spPr bwMode="auto">
            <a:xfrm flipV="1">
              <a:off x="4495800" y="2438399"/>
              <a:ext cx="3200400" cy="797625"/>
            </a:xfrm>
            <a:prstGeom prst="line">
              <a:avLst/>
            </a:prstGeom>
            <a:noFill/>
            <a:ln w="19050">
              <a:solidFill>
                <a:srgbClr val="FF0000"/>
              </a:solidFill>
              <a:prstDash val="solid"/>
              <a:round/>
              <a:headEnd/>
              <a:tailEnd/>
            </a:ln>
          </p:spPr>
          <p:txBody>
            <a:bodyPr/>
            <a:lstStyle/>
            <a:p>
              <a:endParaRPr lang="en-US"/>
            </a:p>
          </p:txBody>
        </p:sp>
        <p:sp>
          <p:nvSpPr>
            <p:cNvPr id="53255" name="Arc 7"/>
            <p:cNvSpPr>
              <a:spLocks/>
            </p:cNvSpPr>
            <p:nvPr/>
          </p:nvSpPr>
          <p:spPr bwMode="auto">
            <a:xfrm>
              <a:off x="1981200" y="3048000"/>
              <a:ext cx="1371600" cy="912813"/>
            </a:xfrm>
            <a:custGeom>
              <a:avLst/>
              <a:gdLst>
                <a:gd name="T0" fmla="*/ 0 w 19044"/>
                <a:gd name="T1" fmla="*/ 0 h 21600"/>
                <a:gd name="T2" fmla="*/ 2147483647 w 19044"/>
                <a:gd name="T3" fmla="*/ 2147483647 h 21600"/>
                <a:gd name="T4" fmla="*/ 0 w 19044"/>
                <a:gd name="T5" fmla="*/ 2147483647 h 21600"/>
                <a:gd name="T6" fmla="*/ 0 60000 65536"/>
                <a:gd name="T7" fmla="*/ 0 60000 65536"/>
                <a:gd name="T8" fmla="*/ 0 60000 65536"/>
                <a:gd name="T9" fmla="*/ 0 w 19044"/>
                <a:gd name="T10" fmla="*/ 0 h 21600"/>
                <a:gd name="T11" fmla="*/ 19044 w 19044"/>
                <a:gd name="T12" fmla="*/ 21600 h 21600"/>
              </a:gdLst>
              <a:ahLst/>
              <a:cxnLst>
                <a:cxn ang="T6">
                  <a:pos x="T0" y="T1"/>
                </a:cxn>
                <a:cxn ang="T7">
                  <a:pos x="T2" y="T3"/>
                </a:cxn>
                <a:cxn ang="T8">
                  <a:pos x="T4" y="T5"/>
                </a:cxn>
              </a:cxnLst>
              <a:rect l="T9" t="T10" r="T11" b="T12"/>
              <a:pathLst>
                <a:path w="19044" h="21600" fill="none" extrusionOk="0">
                  <a:moveTo>
                    <a:pt x="-1" y="0"/>
                  </a:moveTo>
                  <a:cubicBezTo>
                    <a:pt x="7965" y="0"/>
                    <a:pt x="15285" y="4384"/>
                    <a:pt x="19044" y="11407"/>
                  </a:cubicBezTo>
                </a:path>
                <a:path w="19044" h="21600" stroke="0" extrusionOk="0">
                  <a:moveTo>
                    <a:pt x="-1" y="0"/>
                  </a:moveTo>
                  <a:cubicBezTo>
                    <a:pt x="7965" y="0"/>
                    <a:pt x="15285" y="4384"/>
                    <a:pt x="19044" y="11407"/>
                  </a:cubicBezTo>
                  <a:lnTo>
                    <a:pt x="0" y="21600"/>
                  </a:lnTo>
                  <a:close/>
                </a:path>
              </a:pathLst>
            </a:custGeom>
            <a:noFill/>
            <a:ln w="38100">
              <a:solidFill>
                <a:srgbClr val="FFC000"/>
              </a:solidFill>
              <a:prstDash val="sysDot"/>
              <a:round/>
              <a:headEnd/>
              <a:tailEnd/>
            </a:ln>
          </p:spPr>
          <p:txBody>
            <a:bodyPr wrap="none" anchor="ctr"/>
            <a:lstStyle/>
            <a:p>
              <a:endParaRPr lang="en-US"/>
            </a:p>
          </p:txBody>
        </p:sp>
        <p:sp>
          <p:nvSpPr>
            <p:cNvPr id="53256" name="Arc 8"/>
            <p:cNvSpPr>
              <a:spLocks/>
            </p:cNvSpPr>
            <p:nvPr/>
          </p:nvSpPr>
          <p:spPr bwMode="auto">
            <a:xfrm flipV="1">
              <a:off x="1981200" y="1830388"/>
              <a:ext cx="1371600" cy="912812"/>
            </a:xfrm>
            <a:custGeom>
              <a:avLst/>
              <a:gdLst>
                <a:gd name="T0" fmla="*/ 0 w 18678"/>
                <a:gd name="T1" fmla="*/ 0 h 21600"/>
                <a:gd name="T2" fmla="*/ 2147483647 w 18678"/>
                <a:gd name="T3" fmla="*/ 2147483647 h 21600"/>
                <a:gd name="T4" fmla="*/ 0 w 18678"/>
                <a:gd name="T5" fmla="*/ 2147483647 h 21600"/>
                <a:gd name="T6" fmla="*/ 0 60000 65536"/>
                <a:gd name="T7" fmla="*/ 0 60000 65536"/>
                <a:gd name="T8" fmla="*/ 0 60000 65536"/>
                <a:gd name="T9" fmla="*/ 0 w 18678"/>
                <a:gd name="T10" fmla="*/ 0 h 21600"/>
                <a:gd name="T11" fmla="*/ 18678 w 18678"/>
                <a:gd name="T12" fmla="*/ 21600 h 21600"/>
              </a:gdLst>
              <a:ahLst/>
              <a:cxnLst>
                <a:cxn ang="T6">
                  <a:pos x="T0" y="T1"/>
                </a:cxn>
                <a:cxn ang="T7">
                  <a:pos x="T2" y="T3"/>
                </a:cxn>
                <a:cxn ang="T8">
                  <a:pos x="T4" y="T5"/>
                </a:cxn>
              </a:cxnLst>
              <a:rect l="T9" t="T10" r="T11" b="T12"/>
              <a:pathLst>
                <a:path w="18678" h="21600" fill="none" extrusionOk="0">
                  <a:moveTo>
                    <a:pt x="-1" y="0"/>
                  </a:moveTo>
                  <a:cubicBezTo>
                    <a:pt x="7696" y="0"/>
                    <a:pt x="14812" y="4095"/>
                    <a:pt x="18677" y="10751"/>
                  </a:cubicBezTo>
                </a:path>
                <a:path w="18678" h="21600" stroke="0" extrusionOk="0">
                  <a:moveTo>
                    <a:pt x="-1" y="0"/>
                  </a:moveTo>
                  <a:cubicBezTo>
                    <a:pt x="7696" y="0"/>
                    <a:pt x="14812" y="4095"/>
                    <a:pt x="18677" y="10751"/>
                  </a:cubicBezTo>
                  <a:lnTo>
                    <a:pt x="0" y="21600"/>
                  </a:lnTo>
                  <a:close/>
                </a:path>
              </a:pathLst>
            </a:custGeom>
            <a:noFill/>
            <a:ln w="38100">
              <a:solidFill>
                <a:srgbClr val="FFC000"/>
              </a:solidFill>
              <a:prstDash val="sysDot"/>
              <a:round/>
              <a:headEnd/>
              <a:tailEnd/>
            </a:ln>
          </p:spPr>
          <p:txBody>
            <a:bodyPr wrap="none" anchor="ctr"/>
            <a:lstStyle/>
            <a:p>
              <a:endParaRPr lang="en-US"/>
            </a:p>
          </p:txBody>
        </p:sp>
        <p:sp>
          <p:nvSpPr>
            <p:cNvPr id="53257" name="AutoShape 9"/>
            <p:cNvSpPr>
              <a:spLocks noChangeArrowheads="1"/>
            </p:cNvSpPr>
            <p:nvPr/>
          </p:nvSpPr>
          <p:spPr bwMode="auto">
            <a:xfrm>
              <a:off x="1600200" y="2571750"/>
              <a:ext cx="822960" cy="64008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53258" name="Text Box 10"/>
            <p:cNvSpPr txBox="1">
              <a:spLocks noChangeArrowheads="1"/>
            </p:cNvSpPr>
            <p:nvPr/>
          </p:nvSpPr>
          <p:spPr bwMode="auto">
            <a:xfrm>
              <a:off x="2667000" y="1447800"/>
              <a:ext cx="1913657" cy="481778"/>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Focusing lens</a:t>
              </a:r>
              <a:endParaRPr lang="en-US" dirty="0">
                <a:latin typeface="Times New Roman" pitchFamily="18" charset="0"/>
                <a:cs typeface="Times New Roman" pitchFamily="18" charset="0"/>
              </a:endParaRPr>
            </a:p>
          </p:txBody>
        </p:sp>
        <p:sp>
          <p:nvSpPr>
            <p:cNvPr id="53259" name="Text Box 11"/>
            <p:cNvSpPr txBox="1">
              <a:spLocks noChangeArrowheads="1"/>
            </p:cNvSpPr>
            <p:nvPr/>
          </p:nvSpPr>
          <p:spPr bwMode="auto">
            <a:xfrm>
              <a:off x="3809999" y="1916668"/>
              <a:ext cx="1621578" cy="481778"/>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NL Sample</a:t>
              </a:r>
              <a:endParaRPr lang="en-US" dirty="0">
                <a:latin typeface="Times New Roman" pitchFamily="18" charset="0"/>
                <a:cs typeface="Times New Roman" pitchFamily="18" charset="0"/>
              </a:endParaRPr>
            </a:p>
          </p:txBody>
        </p:sp>
        <p:sp>
          <p:nvSpPr>
            <p:cNvPr id="53261" name="Text Box 13"/>
            <p:cNvSpPr txBox="1">
              <a:spLocks noChangeArrowheads="1"/>
            </p:cNvSpPr>
            <p:nvPr/>
          </p:nvSpPr>
          <p:spPr bwMode="auto">
            <a:xfrm>
              <a:off x="228600" y="2667001"/>
              <a:ext cx="1447799" cy="843111"/>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Laser  Beam</a:t>
              </a:r>
              <a:endParaRPr lang="en-US" dirty="0">
                <a:latin typeface="Times New Roman" pitchFamily="18" charset="0"/>
                <a:cs typeface="Times New Roman" pitchFamily="18" charset="0"/>
              </a:endParaRPr>
            </a:p>
          </p:txBody>
        </p:sp>
        <p:grpSp>
          <p:nvGrpSpPr>
            <p:cNvPr id="2" name="Group 34"/>
            <p:cNvGrpSpPr/>
            <p:nvPr/>
          </p:nvGrpSpPr>
          <p:grpSpPr>
            <a:xfrm>
              <a:off x="7924800" y="2643250"/>
              <a:ext cx="381000" cy="762000"/>
              <a:chOff x="7239000" y="2667000"/>
              <a:chExt cx="381000" cy="762000"/>
            </a:xfrm>
          </p:grpSpPr>
          <p:sp>
            <p:nvSpPr>
              <p:cNvPr id="53263" name="AutoShape 15"/>
              <p:cNvSpPr>
                <a:spLocks noChangeArrowheads="1"/>
              </p:cNvSpPr>
              <p:nvPr/>
            </p:nvSpPr>
            <p:spPr bwMode="auto">
              <a:xfrm>
                <a:off x="7239000" y="2667000"/>
                <a:ext cx="381000" cy="457200"/>
              </a:xfrm>
              <a:prstGeom prst="flowChartDelay">
                <a:avLst/>
              </a:prstGeom>
              <a:solidFill>
                <a:schemeClr val="tx1"/>
              </a:solidFill>
              <a:ln w="9525">
                <a:solidFill>
                  <a:schemeClr val="tx1"/>
                </a:solidFill>
                <a:miter lim="800000"/>
                <a:headEnd/>
                <a:tailEnd/>
              </a:ln>
            </p:spPr>
            <p:txBody>
              <a:bodyPr wrap="none" anchor="ctr"/>
              <a:lstStyle/>
              <a:p>
                <a:endParaRPr lang="en-US"/>
              </a:p>
            </p:txBody>
          </p:sp>
          <p:cxnSp>
            <p:nvCxnSpPr>
              <p:cNvPr id="53264" name="AutoShape 16"/>
              <p:cNvCxnSpPr>
                <a:cxnSpLocks noChangeShapeType="1"/>
              </p:cNvCxnSpPr>
              <p:nvPr/>
            </p:nvCxnSpPr>
            <p:spPr bwMode="auto">
              <a:xfrm>
                <a:off x="7391400" y="3124200"/>
                <a:ext cx="0" cy="304800"/>
              </a:xfrm>
              <a:prstGeom prst="straightConnector1">
                <a:avLst/>
              </a:prstGeom>
              <a:noFill/>
              <a:ln w="38100">
                <a:solidFill>
                  <a:schemeClr val="tx1"/>
                </a:solidFill>
                <a:round/>
                <a:headEnd/>
                <a:tailEnd/>
              </a:ln>
            </p:spPr>
          </p:cxnSp>
          <p:cxnSp>
            <p:nvCxnSpPr>
              <p:cNvPr id="53265" name="AutoShape 17"/>
              <p:cNvCxnSpPr>
                <a:cxnSpLocks noChangeShapeType="1"/>
              </p:cNvCxnSpPr>
              <p:nvPr/>
            </p:nvCxnSpPr>
            <p:spPr bwMode="auto">
              <a:xfrm>
                <a:off x="7239000" y="3429000"/>
                <a:ext cx="304800" cy="0"/>
              </a:xfrm>
              <a:prstGeom prst="straightConnector1">
                <a:avLst/>
              </a:prstGeom>
              <a:noFill/>
              <a:ln w="28575">
                <a:solidFill>
                  <a:schemeClr val="tx1"/>
                </a:solidFill>
                <a:round/>
                <a:headEnd/>
                <a:tailEnd/>
              </a:ln>
            </p:spPr>
          </p:cxnSp>
        </p:grpSp>
        <p:cxnSp>
          <p:nvCxnSpPr>
            <p:cNvPr id="53266" name="AutoShape 18"/>
            <p:cNvCxnSpPr>
              <a:cxnSpLocks noChangeShapeType="1"/>
            </p:cNvCxnSpPr>
            <p:nvPr/>
          </p:nvCxnSpPr>
          <p:spPr bwMode="auto">
            <a:xfrm>
              <a:off x="4419600" y="3886200"/>
              <a:ext cx="2971800" cy="0"/>
            </a:xfrm>
            <a:prstGeom prst="straightConnector1">
              <a:avLst/>
            </a:prstGeom>
            <a:noFill/>
            <a:ln w="19050">
              <a:solidFill>
                <a:schemeClr val="tx1"/>
              </a:solidFill>
              <a:prstDash val="dash"/>
              <a:round/>
              <a:headEnd type="triangle" w="med" len="med"/>
              <a:tailEnd type="triangle" w="med" len="med"/>
            </a:ln>
          </p:spPr>
        </p:cxnSp>
        <p:sp>
          <p:nvSpPr>
            <p:cNvPr id="53267" name="Text Box 19"/>
            <p:cNvSpPr txBox="1">
              <a:spLocks noChangeArrowheads="1"/>
            </p:cNvSpPr>
            <p:nvPr/>
          </p:nvSpPr>
          <p:spPr bwMode="auto">
            <a:xfrm>
              <a:off x="5638322" y="3505200"/>
              <a:ext cx="527920" cy="481778"/>
            </a:xfrm>
            <a:prstGeom prst="rect">
              <a:avLst/>
            </a:prstGeom>
            <a:noFill/>
            <a:ln w="9525">
              <a:noFill/>
              <a:miter lim="800000"/>
              <a:headEnd/>
              <a:tailEnd/>
            </a:ln>
          </p:spPr>
          <p:txBody>
            <a:bodyPr wrap="none">
              <a:spAutoFit/>
            </a:bodyPr>
            <a:lstStyle/>
            <a:p>
              <a:r>
                <a:rPr lang="en-US" b="1" dirty="0" err="1">
                  <a:latin typeface="Symbol" pitchFamily="18" charset="2"/>
                </a:rPr>
                <a:t>D</a:t>
              </a:r>
              <a:r>
                <a:rPr lang="en-US" b="1" dirty="0" err="1"/>
                <a:t>z</a:t>
              </a:r>
              <a:endParaRPr lang="en-US" dirty="0"/>
            </a:p>
          </p:txBody>
        </p:sp>
        <p:sp>
          <p:nvSpPr>
            <p:cNvPr id="53268" name="Line 20"/>
            <p:cNvSpPr>
              <a:spLocks noChangeShapeType="1"/>
            </p:cNvSpPr>
            <p:nvPr/>
          </p:nvSpPr>
          <p:spPr bwMode="auto">
            <a:xfrm>
              <a:off x="3352800" y="2362200"/>
              <a:ext cx="4343400" cy="914400"/>
            </a:xfrm>
            <a:prstGeom prst="line">
              <a:avLst/>
            </a:prstGeom>
            <a:noFill/>
            <a:ln w="9525">
              <a:solidFill>
                <a:schemeClr val="tx1"/>
              </a:solidFill>
              <a:prstDash val="sysDot"/>
              <a:round/>
              <a:headEnd/>
              <a:tailEnd/>
            </a:ln>
          </p:spPr>
          <p:txBody>
            <a:bodyPr/>
            <a:lstStyle/>
            <a:p>
              <a:endParaRPr lang="en-US"/>
            </a:p>
          </p:txBody>
        </p:sp>
        <p:grpSp>
          <p:nvGrpSpPr>
            <p:cNvPr id="3" name="Group 35"/>
            <p:cNvGrpSpPr/>
            <p:nvPr/>
          </p:nvGrpSpPr>
          <p:grpSpPr>
            <a:xfrm>
              <a:off x="7239000" y="1329948"/>
              <a:ext cx="1380869" cy="2619838"/>
              <a:chOff x="6553200" y="1306198"/>
              <a:chExt cx="1380869" cy="2619838"/>
            </a:xfrm>
          </p:grpSpPr>
          <p:sp>
            <p:nvSpPr>
              <p:cNvPr id="53260" name="Text Box 12"/>
              <p:cNvSpPr txBox="1">
                <a:spLocks noChangeArrowheads="1"/>
              </p:cNvSpPr>
              <p:nvPr/>
            </p:nvSpPr>
            <p:spPr bwMode="auto">
              <a:xfrm>
                <a:off x="6553200" y="1306198"/>
                <a:ext cx="1380869" cy="481778"/>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Aperture</a:t>
                </a:r>
                <a:endParaRPr lang="en-US" dirty="0">
                  <a:latin typeface="Times New Roman" pitchFamily="18" charset="0"/>
                  <a:cs typeface="Times New Roman" pitchFamily="18" charset="0"/>
                </a:endParaRPr>
              </a:p>
            </p:txBody>
          </p:sp>
          <p:sp>
            <p:nvSpPr>
              <p:cNvPr id="53269" name="Rectangle 21"/>
              <p:cNvSpPr>
                <a:spLocks noChangeArrowheads="1"/>
              </p:cNvSpPr>
              <p:nvPr/>
            </p:nvSpPr>
            <p:spPr bwMode="auto">
              <a:xfrm>
                <a:off x="7010400" y="1746271"/>
                <a:ext cx="76199" cy="95423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3270" name="Rectangle 22"/>
              <p:cNvSpPr>
                <a:spLocks noChangeArrowheads="1"/>
              </p:cNvSpPr>
              <p:nvPr/>
            </p:nvSpPr>
            <p:spPr bwMode="auto">
              <a:xfrm>
                <a:off x="7010400" y="2971800"/>
                <a:ext cx="76199" cy="954236"/>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53271" name="Line 23"/>
            <p:cNvSpPr>
              <a:spLocks noChangeShapeType="1"/>
            </p:cNvSpPr>
            <p:nvPr/>
          </p:nvSpPr>
          <p:spPr bwMode="auto">
            <a:xfrm flipV="1">
              <a:off x="3352800" y="2438400"/>
              <a:ext cx="4343400" cy="1066800"/>
            </a:xfrm>
            <a:prstGeom prst="line">
              <a:avLst/>
            </a:prstGeom>
            <a:noFill/>
            <a:ln w="9525">
              <a:solidFill>
                <a:schemeClr val="tx1"/>
              </a:solidFill>
              <a:prstDash val="sysDot"/>
              <a:round/>
              <a:headEnd/>
              <a:tailEnd/>
            </a:ln>
          </p:spPr>
          <p:txBody>
            <a:bodyPr/>
            <a:lstStyle/>
            <a:p>
              <a:endParaRPr lang="en-US"/>
            </a:p>
          </p:txBody>
        </p:sp>
        <p:sp>
          <p:nvSpPr>
            <p:cNvPr id="53262" name="Oval 14"/>
            <p:cNvSpPr>
              <a:spLocks noChangeArrowheads="1"/>
            </p:cNvSpPr>
            <p:nvPr/>
          </p:nvSpPr>
          <p:spPr bwMode="auto">
            <a:xfrm>
              <a:off x="3200400" y="1905000"/>
              <a:ext cx="304800" cy="1981200"/>
            </a:xfrm>
            <a:prstGeom prst="ellipse">
              <a:avLst/>
            </a:prstGeom>
            <a:solidFill>
              <a:srgbClr val="C0C0C0"/>
            </a:solidFill>
            <a:ln w="9525">
              <a:solidFill>
                <a:schemeClr val="tx1"/>
              </a:solidFill>
              <a:round/>
              <a:headEnd/>
              <a:tailEnd/>
            </a:ln>
          </p:spPr>
          <p:txBody>
            <a:bodyPr wrap="none" anchor="ctr"/>
            <a:lstStyle/>
            <a:p>
              <a:endParaRPr lang="en-US"/>
            </a:p>
          </p:txBody>
        </p:sp>
        <p:sp>
          <p:nvSpPr>
            <p:cNvPr id="53252" name="Rectangle 4"/>
            <p:cNvSpPr>
              <a:spLocks noChangeArrowheads="1"/>
            </p:cNvSpPr>
            <p:nvPr/>
          </p:nvSpPr>
          <p:spPr bwMode="auto">
            <a:xfrm>
              <a:off x="4343400" y="2286000"/>
              <a:ext cx="152400" cy="1219200"/>
            </a:xfrm>
            <a:prstGeom prst="rect">
              <a:avLst/>
            </a:prstGeom>
            <a:solidFill>
              <a:srgbClr val="008000"/>
            </a:solidFill>
            <a:ln w="9525">
              <a:solidFill>
                <a:srgbClr val="008000"/>
              </a:solidFill>
              <a:prstDash val="dash"/>
              <a:miter lim="800000"/>
              <a:headEnd/>
              <a:tailEnd/>
            </a:ln>
          </p:spPr>
          <p:txBody>
            <a:bodyPr wrap="none" anchor="ctr"/>
            <a:lstStyle/>
            <a:p>
              <a:endParaRPr lang="en-US"/>
            </a:p>
          </p:txBody>
        </p:sp>
      </p:grpSp>
      <p:grpSp>
        <p:nvGrpSpPr>
          <p:cNvPr id="30" name="Group 29"/>
          <p:cNvGrpSpPr>
            <a:grpSpLocks noChangeAspect="1"/>
          </p:cNvGrpSpPr>
          <p:nvPr/>
        </p:nvGrpSpPr>
        <p:grpSpPr>
          <a:xfrm>
            <a:off x="2209800" y="2342666"/>
            <a:ext cx="6629818" cy="2098096"/>
            <a:chOff x="228600" y="1242950"/>
            <a:chExt cx="8391269" cy="2745556"/>
          </a:xfrm>
        </p:grpSpPr>
        <p:sp>
          <p:nvSpPr>
            <p:cNvPr id="31" name="Line 5"/>
            <p:cNvSpPr>
              <a:spLocks noChangeShapeType="1"/>
            </p:cNvSpPr>
            <p:nvPr/>
          </p:nvSpPr>
          <p:spPr bwMode="auto">
            <a:xfrm rot="300000">
              <a:off x="4864087" y="2812536"/>
              <a:ext cx="2907899" cy="677752"/>
            </a:xfrm>
            <a:prstGeom prst="line">
              <a:avLst/>
            </a:prstGeom>
            <a:noFill/>
            <a:ln w="19050">
              <a:solidFill>
                <a:srgbClr val="FF0000"/>
              </a:solidFill>
              <a:prstDash val="solid"/>
              <a:round/>
              <a:headEnd/>
              <a:tailEnd/>
            </a:ln>
          </p:spPr>
          <p:txBody>
            <a:bodyPr/>
            <a:lstStyle/>
            <a:p>
              <a:endParaRPr lang="en-US"/>
            </a:p>
          </p:txBody>
        </p:sp>
        <p:sp>
          <p:nvSpPr>
            <p:cNvPr id="32" name="Line 6"/>
            <p:cNvSpPr>
              <a:spLocks noChangeShapeType="1"/>
            </p:cNvSpPr>
            <p:nvPr/>
          </p:nvSpPr>
          <p:spPr bwMode="auto">
            <a:xfrm rot="-240000" flipV="1">
              <a:off x="4867558" y="2170715"/>
              <a:ext cx="2938200" cy="853796"/>
            </a:xfrm>
            <a:prstGeom prst="line">
              <a:avLst/>
            </a:prstGeom>
            <a:noFill/>
            <a:ln w="19050">
              <a:solidFill>
                <a:srgbClr val="FF0000"/>
              </a:solidFill>
              <a:prstDash val="solid"/>
              <a:round/>
              <a:headEnd/>
              <a:tailEnd/>
            </a:ln>
          </p:spPr>
          <p:txBody>
            <a:bodyPr/>
            <a:lstStyle/>
            <a:p>
              <a:endParaRPr lang="en-US"/>
            </a:p>
          </p:txBody>
        </p:sp>
        <p:sp>
          <p:nvSpPr>
            <p:cNvPr id="33" name="Arc 7"/>
            <p:cNvSpPr>
              <a:spLocks/>
            </p:cNvSpPr>
            <p:nvPr/>
          </p:nvSpPr>
          <p:spPr bwMode="auto">
            <a:xfrm>
              <a:off x="1981200" y="3048000"/>
              <a:ext cx="1371600" cy="912813"/>
            </a:xfrm>
            <a:custGeom>
              <a:avLst/>
              <a:gdLst>
                <a:gd name="T0" fmla="*/ 0 w 19044"/>
                <a:gd name="T1" fmla="*/ 0 h 21600"/>
                <a:gd name="T2" fmla="*/ 2147483647 w 19044"/>
                <a:gd name="T3" fmla="*/ 2147483647 h 21600"/>
                <a:gd name="T4" fmla="*/ 0 w 19044"/>
                <a:gd name="T5" fmla="*/ 2147483647 h 21600"/>
                <a:gd name="T6" fmla="*/ 0 60000 65536"/>
                <a:gd name="T7" fmla="*/ 0 60000 65536"/>
                <a:gd name="T8" fmla="*/ 0 60000 65536"/>
                <a:gd name="T9" fmla="*/ 0 w 19044"/>
                <a:gd name="T10" fmla="*/ 0 h 21600"/>
                <a:gd name="T11" fmla="*/ 19044 w 19044"/>
                <a:gd name="T12" fmla="*/ 21600 h 21600"/>
              </a:gdLst>
              <a:ahLst/>
              <a:cxnLst>
                <a:cxn ang="T6">
                  <a:pos x="T0" y="T1"/>
                </a:cxn>
                <a:cxn ang="T7">
                  <a:pos x="T2" y="T3"/>
                </a:cxn>
                <a:cxn ang="T8">
                  <a:pos x="T4" y="T5"/>
                </a:cxn>
              </a:cxnLst>
              <a:rect l="T9" t="T10" r="T11" b="T12"/>
              <a:pathLst>
                <a:path w="19044" h="21600" fill="none" extrusionOk="0">
                  <a:moveTo>
                    <a:pt x="-1" y="0"/>
                  </a:moveTo>
                  <a:cubicBezTo>
                    <a:pt x="7965" y="0"/>
                    <a:pt x="15285" y="4384"/>
                    <a:pt x="19044" y="11407"/>
                  </a:cubicBezTo>
                </a:path>
                <a:path w="19044" h="21600" stroke="0" extrusionOk="0">
                  <a:moveTo>
                    <a:pt x="-1" y="0"/>
                  </a:moveTo>
                  <a:cubicBezTo>
                    <a:pt x="7965" y="0"/>
                    <a:pt x="15285" y="4384"/>
                    <a:pt x="19044" y="11407"/>
                  </a:cubicBezTo>
                  <a:lnTo>
                    <a:pt x="0" y="21600"/>
                  </a:lnTo>
                  <a:close/>
                </a:path>
              </a:pathLst>
            </a:custGeom>
            <a:noFill/>
            <a:ln w="38100">
              <a:solidFill>
                <a:srgbClr val="FFC000"/>
              </a:solidFill>
              <a:prstDash val="sysDot"/>
              <a:round/>
              <a:headEnd/>
              <a:tailEnd/>
            </a:ln>
          </p:spPr>
          <p:txBody>
            <a:bodyPr wrap="none" anchor="ctr"/>
            <a:lstStyle/>
            <a:p>
              <a:endParaRPr lang="en-US"/>
            </a:p>
          </p:txBody>
        </p:sp>
        <p:sp>
          <p:nvSpPr>
            <p:cNvPr id="35" name="Arc 8"/>
            <p:cNvSpPr>
              <a:spLocks/>
            </p:cNvSpPr>
            <p:nvPr/>
          </p:nvSpPr>
          <p:spPr bwMode="auto">
            <a:xfrm flipV="1">
              <a:off x="1981200" y="1830388"/>
              <a:ext cx="1371600" cy="912812"/>
            </a:xfrm>
            <a:custGeom>
              <a:avLst/>
              <a:gdLst>
                <a:gd name="T0" fmla="*/ 0 w 18678"/>
                <a:gd name="T1" fmla="*/ 0 h 21600"/>
                <a:gd name="T2" fmla="*/ 2147483647 w 18678"/>
                <a:gd name="T3" fmla="*/ 2147483647 h 21600"/>
                <a:gd name="T4" fmla="*/ 0 w 18678"/>
                <a:gd name="T5" fmla="*/ 2147483647 h 21600"/>
                <a:gd name="T6" fmla="*/ 0 60000 65536"/>
                <a:gd name="T7" fmla="*/ 0 60000 65536"/>
                <a:gd name="T8" fmla="*/ 0 60000 65536"/>
                <a:gd name="T9" fmla="*/ 0 w 18678"/>
                <a:gd name="T10" fmla="*/ 0 h 21600"/>
                <a:gd name="T11" fmla="*/ 18678 w 18678"/>
                <a:gd name="T12" fmla="*/ 21600 h 21600"/>
              </a:gdLst>
              <a:ahLst/>
              <a:cxnLst>
                <a:cxn ang="T6">
                  <a:pos x="T0" y="T1"/>
                </a:cxn>
                <a:cxn ang="T7">
                  <a:pos x="T2" y="T3"/>
                </a:cxn>
                <a:cxn ang="T8">
                  <a:pos x="T4" y="T5"/>
                </a:cxn>
              </a:cxnLst>
              <a:rect l="T9" t="T10" r="T11" b="T12"/>
              <a:pathLst>
                <a:path w="18678" h="21600" fill="none" extrusionOk="0">
                  <a:moveTo>
                    <a:pt x="-1" y="0"/>
                  </a:moveTo>
                  <a:cubicBezTo>
                    <a:pt x="7696" y="0"/>
                    <a:pt x="14812" y="4095"/>
                    <a:pt x="18677" y="10751"/>
                  </a:cubicBezTo>
                </a:path>
                <a:path w="18678" h="21600" stroke="0" extrusionOk="0">
                  <a:moveTo>
                    <a:pt x="-1" y="0"/>
                  </a:moveTo>
                  <a:cubicBezTo>
                    <a:pt x="7696" y="0"/>
                    <a:pt x="14812" y="4095"/>
                    <a:pt x="18677" y="10751"/>
                  </a:cubicBezTo>
                  <a:lnTo>
                    <a:pt x="0" y="21600"/>
                  </a:lnTo>
                  <a:close/>
                </a:path>
              </a:pathLst>
            </a:custGeom>
            <a:noFill/>
            <a:ln w="38100">
              <a:solidFill>
                <a:srgbClr val="FFC000"/>
              </a:solidFill>
              <a:prstDash val="sysDot"/>
              <a:round/>
              <a:headEnd/>
              <a:tailEnd/>
            </a:ln>
          </p:spPr>
          <p:txBody>
            <a:bodyPr wrap="none" anchor="ctr"/>
            <a:lstStyle/>
            <a:p>
              <a:endParaRPr lang="en-US"/>
            </a:p>
          </p:txBody>
        </p:sp>
        <p:sp>
          <p:nvSpPr>
            <p:cNvPr id="36" name="AutoShape 9"/>
            <p:cNvSpPr>
              <a:spLocks noChangeArrowheads="1"/>
            </p:cNvSpPr>
            <p:nvPr/>
          </p:nvSpPr>
          <p:spPr bwMode="auto">
            <a:xfrm>
              <a:off x="1600200" y="2571750"/>
              <a:ext cx="822960" cy="64008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7" name="Text Box 10"/>
            <p:cNvSpPr txBox="1">
              <a:spLocks noChangeArrowheads="1"/>
            </p:cNvSpPr>
            <p:nvPr/>
          </p:nvSpPr>
          <p:spPr bwMode="auto">
            <a:xfrm>
              <a:off x="2667000" y="1447800"/>
              <a:ext cx="1913657" cy="483306"/>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Focusing lens</a:t>
              </a:r>
              <a:endParaRPr lang="en-US" dirty="0">
                <a:latin typeface="Times New Roman" pitchFamily="18" charset="0"/>
                <a:cs typeface="Times New Roman" pitchFamily="18" charset="0"/>
              </a:endParaRPr>
            </a:p>
          </p:txBody>
        </p:sp>
        <p:sp>
          <p:nvSpPr>
            <p:cNvPr id="38" name="Text Box 11"/>
            <p:cNvSpPr txBox="1">
              <a:spLocks noChangeArrowheads="1"/>
            </p:cNvSpPr>
            <p:nvPr/>
          </p:nvSpPr>
          <p:spPr bwMode="auto">
            <a:xfrm>
              <a:off x="4191000" y="1916668"/>
              <a:ext cx="1621578" cy="483306"/>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NL Sample</a:t>
              </a:r>
              <a:endParaRPr lang="en-US" dirty="0">
                <a:latin typeface="Times New Roman" pitchFamily="18" charset="0"/>
                <a:cs typeface="Times New Roman" pitchFamily="18" charset="0"/>
              </a:endParaRPr>
            </a:p>
          </p:txBody>
        </p:sp>
        <p:sp>
          <p:nvSpPr>
            <p:cNvPr id="39" name="Text Box 13"/>
            <p:cNvSpPr txBox="1">
              <a:spLocks noChangeArrowheads="1"/>
            </p:cNvSpPr>
            <p:nvPr/>
          </p:nvSpPr>
          <p:spPr bwMode="auto">
            <a:xfrm>
              <a:off x="228600" y="2667000"/>
              <a:ext cx="1447799" cy="845785"/>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Laser  Beam</a:t>
              </a:r>
              <a:endParaRPr lang="en-US" dirty="0">
                <a:latin typeface="Times New Roman" pitchFamily="18" charset="0"/>
                <a:cs typeface="Times New Roman" pitchFamily="18" charset="0"/>
              </a:endParaRPr>
            </a:p>
          </p:txBody>
        </p:sp>
        <p:grpSp>
          <p:nvGrpSpPr>
            <p:cNvPr id="40" name="Group 34"/>
            <p:cNvGrpSpPr/>
            <p:nvPr/>
          </p:nvGrpSpPr>
          <p:grpSpPr>
            <a:xfrm>
              <a:off x="7924800" y="2643250"/>
              <a:ext cx="381000" cy="762000"/>
              <a:chOff x="7239000" y="2667000"/>
              <a:chExt cx="381000" cy="762000"/>
            </a:xfrm>
          </p:grpSpPr>
          <p:sp>
            <p:nvSpPr>
              <p:cNvPr id="51" name="AutoShape 15"/>
              <p:cNvSpPr>
                <a:spLocks noChangeArrowheads="1"/>
              </p:cNvSpPr>
              <p:nvPr/>
            </p:nvSpPr>
            <p:spPr bwMode="auto">
              <a:xfrm>
                <a:off x="7239000" y="2667000"/>
                <a:ext cx="381000" cy="457200"/>
              </a:xfrm>
              <a:prstGeom prst="flowChartDelay">
                <a:avLst/>
              </a:prstGeom>
              <a:solidFill>
                <a:schemeClr val="tx1"/>
              </a:solidFill>
              <a:ln w="9525">
                <a:solidFill>
                  <a:schemeClr val="tx1"/>
                </a:solidFill>
                <a:miter lim="800000"/>
                <a:headEnd/>
                <a:tailEnd/>
              </a:ln>
            </p:spPr>
            <p:txBody>
              <a:bodyPr wrap="none" anchor="ctr"/>
              <a:lstStyle/>
              <a:p>
                <a:endParaRPr lang="en-US"/>
              </a:p>
            </p:txBody>
          </p:sp>
          <p:cxnSp>
            <p:nvCxnSpPr>
              <p:cNvPr id="52" name="AutoShape 16"/>
              <p:cNvCxnSpPr>
                <a:cxnSpLocks noChangeShapeType="1"/>
              </p:cNvCxnSpPr>
              <p:nvPr/>
            </p:nvCxnSpPr>
            <p:spPr bwMode="auto">
              <a:xfrm>
                <a:off x="7391400" y="3124200"/>
                <a:ext cx="0" cy="304800"/>
              </a:xfrm>
              <a:prstGeom prst="straightConnector1">
                <a:avLst/>
              </a:prstGeom>
              <a:noFill/>
              <a:ln w="38100">
                <a:solidFill>
                  <a:schemeClr val="tx1"/>
                </a:solidFill>
                <a:round/>
                <a:headEnd/>
                <a:tailEnd/>
              </a:ln>
            </p:spPr>
          </p:cxnSp>
          <p:cxnSp>
            <p:nvCxnSpPr>
              <p:cNvPr id="53" name="AutoShape 17"/>
              <p:cNvCxnSpPr>
                <a:cxnSpLocks noChangeShapeType="1"/>
              </p:cNvCxnSpPr>
              <p:nvPr/>
            </p:nvCxnSpPr>
            <p:spPr bwMode="auto">
              <a:xfrm>
                <a:off x="7239000" y="3429000"/>
                <a:ext cx="304800" cy="0"/>
              </a:xfrm>
              <a:prstGeom prst="straightConnector1">
                <a:avLst/>
              </a:prstGeom>
              <a:noFill/>
              <a:ln w="28575">
                <a:solidFill>
                  <a:schemeClr val="tx1"/>
                </a:solidFill>
                <a:round/>
                <a:headEnd/>
                <a:tailEnd/>
              </a:ln>
            </p:spPr>
          </p:cxnSp>
        </p:grpSp>
        <p:cxnSp>
          <p:nvCxnSpPr>
            <p:cNvPr id="41" name="AutoShape 18"/>
            <p:cNvCxnSpPr>
              <a:cxnSpLocks noChangeShapeType="1"/>
            </p:cNvCxnSpPr>
            <p:nvPr/>
          </p:nvCxnSpPr>
          <p:spPr bwMode="auto">
            <a:xfrm>
              <a:off x="4419600" y="3886200"/>
              <a:ext cx="2971800" cy="0"/>
            </a:xfrm>
            <a:prstGeom prst="straightConnector1">
              <a:avLst/>
            </a:prstGeom>
            <a:noFill/>
            <a:ln w="19050">
              <a:solidFill>
                <a:schemeClr val="tx1"/>
              </a:solidFill>
              <a:prstDash val="dash"/>
              <a:round/>
              <a:headEnd type="triangle" w="med" len="med"/>
              <a:tailEnd type="triangle" w="med" len="med"/>
            </a:ln>
          </p:spPr>
        </p:cxnSp>
        <p:sp>
          <p:nvSpPr>
            <p:cNvPr id="42" name="Text Box 19"/>
            <p:cNvSpPr txBox="1">
              <a:spLocks noChangeArrowheads="1"/>
            </p:cNvSpPr>
            <p:nvPr/>
          </p:nvSpPr>
          <p:spPr bwMode="auto">
            <a:xfrm>
              <a:off x="5638322" y="3505200"/>
              <a:ext cx="527920" cy="483306"/>
            </a:xfrm>
            <a:prstGeom prst="rect">
              <a:avLst/>
            </a:prstGeom>
            <a:noFill/>
            <a:ln w="9525">
              <a:noFill/>
              <a:miter lim="800000"/>
              <a:headEnd/>
              <a:tailEnd/>
            </a:ln>
          </p:spPr>
          <p:txBody>
            <a:bodyPr wrap="none">
              <a:spAutoFit/>
            </a:bodyPr>
            <a:lstStyle/>
            <a:p>
              <a:r>
                <a:rPr lang="en-US" b="1" dirty="0" err="1">
                  <a:latin typeface="Symbol" pitchFamily="18" charset="2"/>
                </a:rPr>
                <a:t>D</a:t>
              </a:r>
              <a:r>
                <a:rPr lang="en-US" b="1" dirty="0" err="1"/>
                <a:t>z</a:t>
              </a:r>
              <a:endParaRPr lang="en-US" dirty="0"/>
            </a:p>
          </p:txBody>
        </p:sp>
        <p:sp>
          <p:nvSpPr>
            <p:cNvPr id="43" name="Line 20"/>
            <p:cNvSpPr>
              <a:spLocks noChangeShapeType="1"/>
            </p:cNvSpPr>
            <p:nvPr/>
          </p:nvSpPr>
          <p:spPr bwMode="auto">
            <a:xfrm>
              <a:off x="3352800" y="2362200"/>
              <a:ext cx="4343400" cy="914400"/>
            </a:xfrm>
            <a:prstGeom prst="line">
              <a:avLst/>
            </a:prstGeom>
            <a:noFill/>
            <a:ln w="9525">
              <a:solidFill>
                <a:schemeClr val="tx1"/>
              </a:solidFill>
              <a:prstDash val="sysDot"/>
              <a:round/>
              <a:headEnd/>
              <a:tailEnd/>
            </a:ln>
          </p:spPr>
          <p:txBody>
            <a:bodyPr/>
            <a:lstStyle/>
            <a:p>
              <a:endParaRPr lang="en-US"/>
            </a:p>
          </p:txBody>
        </p:sp>
        <p:grpSp>
          <p:nvGrpSpPr>
            <p:cNvPr id="44" name="Group 35"/>
            <p:cNvGrpSpPr/>
            <p:nvPr/>
          </p:nvGrpSpPr>
          <p:grpSpPr>
            <a:xfrm>
              <a:off x="7239000" y="1242950"/>
              <a:ext cx="1380869" cy="2709863"/>
              <a:chOff x="6553200" y="1219200"/>
              <a:chExt cx="1380869" cy="2709863"/>
            </a:xfrm>
          </p:grpSpPr>
          <p:sp>
            <p:nvSpPr>
              <p:cNvPr id="48" name="Text Box 12"/>
              <p:cNvSpPr txBox="1">
                <a:spLocks noChangeArrowheads="1"/>
              </p:cNvSpPr>
              <p:nvPr/>
            </p:nvSpPr>
            <p:spPr bwMode="auto">
              <a:xfrm>
                <a:off x="6553200" y="1219200"/>
                <a:ext cx="1380869" cy="483306"/>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Aperture</a:t>
                </a:r>
                <a:endParaRPr lang="en-US" dirty="0">
                  <a:latin typeface="Times New Roman" pitchFamily="18" charset="0"/>
                  <a:cs typeface="Times New Roman" pitchFamily="18" charset="0"/>
                </a:endParaRPr>
              </a:p>
            </p:txBody>
          </p:sp>
          <p:sp>
            <p:nvSpPr>
              <p:cNvPr id="49" name="Rectangle 21"/>
              <p:cNvSpPr>
                <a:spLocks noChangeArrowheads="1"/>
              </p:cNvSpPr>
              <p:nvPr/>
            </p:nvSpPr>
            <p:spPr bwMode="auto">
              <a:xfrm>
                <a:off x="7010400" y="1600200"/>
                <a:ext cx="76200" cy="118872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0" name="Rectangle 22"/>
              <p:cNvSpPr>
                <a:spLocks noChangeArrowheads="1"/>
              </p:cNvSpPr>
              <p:nvPr/>
            </p:nvSpPr>
            <p:spPr bwMode="auto">
              <a:xfrm>
                <a:off x="7010400" y="2971800"/>
                <a:ext cx="76199" cy="957263"/>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45" name="Line 23"/>
            <p:cNvSpPr>
              <a:spLocks noChangeShapeType="1"/>
            </p:cNvSpPr>
            <p:nvPr/>
          </p:nvSpPr>
          <p:spPr bwMode="auto">
            <a:xfrm flipV="1">
              <a:off x="3352800" y="2438400"/>
              <a:ext cx="4343400" cy="1066800"/>
            </a:xfrm>
            <a:prstGeom prst="line">
              <a:avLst/>
            </a:prstGeom>
            <a:noFill/>
            <a:ln w="9525">
              <a:solidFill>
                <a:schemeClr val="tx1"/>
              </a:solidFill>
              <a:prstDash val="sysDot"/>
              <a:round/>
              <a:headEnd/>
              <a:tailEnd/>
            </a:ln>
          </p:spPr>
          <p:txBody>
            <a:bodyPr/>
            <a:lstStyle/>
            <a:p>
              <a:endParaRPr lang="en-US"/>
            </a:p>
          </p:txBody>
        </p:sp>
        <p:sp>
          <p:nvSpPr>
            <p:cNvPr id="46" name="Oval 14"/>
            <p:cNvSpPr>
              <a:spLocks noChangeArrowheads="1"/>
            </p:cNvSpPr>
            <p:nvPr/>
          </p:nvSpPr>
          <p:spPr bwMode="auto">
            <a:xfrm>
              <a:off x="3200400" y="1905000"/>
              <a:ext cx="304800" cy="1981200"/>
            </a:xfrm>
            <a:prstGeom prst="ellipse">
              <a:avLst/>
            </a:prstGeom>
            <a:solidFill>
              <a:srgbClr val="C0C0C0"/>
            </a:solidFill>
            <a:ln w="9525">
              <a:solidFill>
                <a:schemeClr val="tx1"/>
              </a:solidFill>
              <a:round/>
              <a:headEnd/>
              <a:tailEnd/>
            </a:ln>
          </p:spPr>
          <p:txBody>
            <a:bodyPr wrap="none" anchor="ctr"/>
            <a:lstStyle/>
            <a:p>
              <a:endParaRPr lang="en-US"/>
            </a:p>
          </p:txBody>
        </p:sp>
        <p:sp>
          <p:nvSpPr>
            <p:cNvPr id="47" name="Rectangle 4"/>
            <p:cNvSpPr>
              <a:spLocks noChangeArrowheads="1"/>
            </p:cNvSpPr>
            <p:nvPr/>
          </p:nvSpPr>
          <p:spPr bwMode="auto">
            <a:xfrm>
              <a:off x="4812475" y="2286000"/>
              <a:ext cx="152400" cy="1219200"/>
            </a:xfrm>
            <a:prstGeom prst="rect">
              <a:avLst/>
            </a:prstGeom>
            <a:solidFill>
              <a:srgbClr val="008000"/>
            </a:solidFill>
            <a:ln w="9525">
              <a:solidFill>
                <a:srgbClr val="008000"/>
              </a:solidFill>
              <a:prstDash val="dash"/>
              <a:miter lim="800000"/>
              <a:headEnd/>
              <a:tailEnd/>
            </a:ln>
          </p:spPr>
          <p:txBody>
            <a:bodyPr wrap="none" anchor="ctr"/>
            <a:lstStyle/>
            <a:p>
              <a:endParaRPr lang="en-US"/>
            </a:p>
          </p:txBody>
        </p:sp>
      </p:grpSp>
      <p:grpSp>
        <p:nvGrpSpPr>
          <p:cNvPr id="54" name="Group 53"/>
          <p:cNvGrpSpPr/>
          <p:nvPr/>
        </p:nvGrpSpPr>
        <p:grpSpPr>
          <a:xfrm>
            <a:off x="2209800" y="4669470"/>
            <a:ext cx="6629818" cy="2112330"/>
            <a:chOff x="228600" y="1242950"/>
            <a:chExt cx="8391269" cy="2717863"/>
          </a:xfrm>
        </p:grpSpPr>
        <p:sp>
          <p:nvSpPr>
            <p:cNvPr id="55" name="Line 5"/>
            <p:cNvSpPr>
              <a:spLocks noChangeShapeType="1"/>
            </p:cNvSpPr>
            <p:nvPr/>
          </p:nvSpPr>
          <p:spPr bwMode="auto">
            <a:xfrm rot="-240000">
              <a:off x="6787103" y="3043895"/>
              <a:ext cx="979365" cy="152805"/>
            </a:xfrm>
            <a:prstGeom prst="line">
              <a:avLst/>
            </a:prstGeom>
            <a:noFill/>
            <a:ln w="19050">
              <a:solidFill>
                <a:srgbClr val="FF0000"/>
              </a:solidFill>
              <a:prstDash val="solid"/>
              <a:round/>
              <a:headEnd/>
              <a:tailEnd/>
            </a:ln>
          </p:spPr>
          <p:txBody>
            <a:bodyPr/>
            <a:lstStyle/>
            <a:p>
              <a:endParaRPr lang="en-US"/>
            </a:p>
          </p:txBody>
        </p:sp>
        <p:sp>
          <p:nvSpPr>
            <p:cNvPr id="56" name="Line 6"/>
            <p:cNvSpPr>
              <a:spLocks noChangeShapeType="1"/>
            </p:cNvSpPr>
            <p:nvPr/>
          </p:nvSpPr>
          <p:spPr bwMode="auto">
            <a:xfrm rot="480000" flipV="1">
              <a:off x="6792249" y="2547575"/>
              <a:ext cx="981952" cy="206248"/>
            </a:xfrm>
            <a:prstGeom prst="line">
              <a:avLst/>
            </a:prstGeom>
            <a:noFill/>
            <a:ln w="19050">
              <a:solidFill>
                <a:srgbClr val="FF0000"/>
              </a:solidFill>
              <a:prstDash val="solid"/>
              <a:round/>
              <a:headEnd/>
              <a:tailEnd/>
            </a:ln>
          </p:spPr>
          <p:txBody>
            <a:bodyPr/>
            <a:lstStyle/>
            <a:p>
              <a:endParaRPr lang="en-US"/>
            </a:p>
          </p:txBody>
        </p:sp>
        <p:sp>
          <p:nvSpPr>
            <p:cNvPr id="57" name="Arc 7"/>
            <p:cNvSpPr>
              <a:spLocks/>
            </p:cNvSpPr>
            <p:nvPr/>
          </p:nvSpPr>
          <p:spPr bwMode="auto">
            <a:xfrm>
              <a:off x="1981200" y="3048000"/>
              <a:ext cx="1371600" cy="912813"/>
            </a:xfrm>
            <a:custGeom>
              <a:avLst/>
              <a:gdLst>
                <a:gd name="T0" fmla="*/ 0 w 19044"/>
                <a:gd name="T1" fmla="*/ 0 h 21600"/>
                <a:gd name="T2" fmla="*/ 2147483647 w 19044"/>
                <a:gd name="T3" fmla="*/ 2147483647 h 21600"/>
                <a:gd name="T4" fmla="*/ 0 w 19044"/>
                <a:gd name="T5" fmla="*/ 2147483647 h 21600"/>
                <a:gd name="T6" fmla="*/ 0 60000 65536"/>
                <a:gd name="T7" fmla="*/ 0 60000 65536"/>
                <a:gd name="T8" fmla="*/ 0 60000 65536"/>
                <a:gd name="T9" fmla="*/ 0 w 19044"/>
                <a:gd name="T10" fmla="*/ 0 h 21600"/>
                <a:gd name="T11" fmla="*/ 19044 w 19044"/>
                <a:gd name="T12" fmla="*/ 21600 h 21600"/>
              </a:gdLst>
              <a:ahLst/>
              <a:cxnLst>
                <a:cxn ang="T6">
                  <a:pos x="T0" y="T1"/>
                </a:cxn>
                <a:cxn ang="T7">
                  <a:pos x="T2" y="T3"/>
                </a:cxn>
                <a:cxn ang="T8">
                  <a:pos x="T4" y="T5"/>
                </a:cxn>
              </a:cxnLst>
              <a:rect l="T9" t="T10" r="T11" b="T12"/>
              <a:pathLst>
                <a:path w="19044" h="21600" fill="none" extrusionOk="0">
                  <a:moveTo>
                    <a:pt x="-1" y="0"/>
                  </a:moveTo>
                  <a:cubicBezTo>
                    <a:pt x="7965" y="0"/>
                    <a:pt x="15285" y="4384"/>
                    <a:pt x="19044" y="11407"/>
                  </a:cubicBezTo>
                </a:path>
                <a:path w="19044" h="21600" stroke="0" extrusionOk="0">
                  <a:moveTo>
                    <a:pt x="-1" y="0"/>
                  </a:moveTo>
                  <a:cubicBezTo>
                    <a:pt x="7965" y="0"/>
                    <a:pt x="15285" y="4384"/>
                    <a:pt x="19044" y="11407"/>
                  </a:cubicBezTo>
                  <a:lnTo>
                    <a:pt x="0" y="21600"/>
                  </a:lnTo>
                  <a:close/>
                </a:path>
              </a:pathLst>
            </a:custGeom>
            <a:noFill/>
            <a:ln w="38100">
              <a:solidFill>
                <a:srgbClr val="FFC000"/>
              </a:solidFill>
              <a:prstDash val="sysDot"/>
              <a:round/>
              <a:headEnd/>
              <a:tailEnd/>
            </a:ln>
          </p:spPr>
          <p:txBody>
            <a:bodyPr wrap="none" anchor="ctr"/>
            <a:lstStyle/>
            <a:p>
              <a:endParaRPr lang="en-US"/>
            </a:p>
          </p:txBody>
        </p:sp>
        <p:sp>
          <p:nvSpPr>
            <p:cNvPr id="58" name="Arc 8"/>
            <p:cNvSpPr>
              <a:spLocks/>
            </p:cNvSpPr>
            <p:nvPr/>
          </p:nvSpPr>
          <p:spPr bwMode="auto">
            <a:xfrm flipV="1">
              <a:off x="1981200" y="1830388"/>
              <a:ext cx="1371600" cy="912812"/>
            </a:xfrm>
            <a:custGeom>
              <a:avLst/>
              <a:gdLst>
                <a:gd name="T0" fmla="*/ 0 w 18678"/>
                <a:gd name="T1" fmla="*/ 0 h 21600"/>
                <a:gd name="T2" fmla="*/ 2147483647 w 18678"/>
                <a:gd name="T3" fmla="*/ 2147483647 h 21600"/>
                <a:gd name="T4" fmla="*/ 0 w 18678"/>
                <a:gd name="T5" fmla="*/ 2147483647 h 21600"/>
                <a:gd name="T6" fmla="*/ 0 60000 65536"/>
                <a:gd name="T7" fmla="*/ 0 60000 65536"/>
                <a:gd name="T8" fmla="*/ 0 60000 65536"/>
                <a:gd name="T9" fmla="*/ 0 w 18678"/>
                <a:gd name="T10" fmla="*/ 0 h 21600"/>
                <a:gd name="T11" fmla="*/ 18678 w 18678"/>
                <a:gd name="T12" fmla="*/ 21600 h 21600"/>
              </a:gdLst>
              <a:ahLst/>
              <a:cxnLst>
                <a:cxn ang="T6">
                  <a:pos x="T0" y="T1"/>
                </a:cxn>
                <a:cxn ang="T7">
                  <a:pos x="T2" y="T3"/>
                </a:cxn>
                <a:cxn ang="T8">
                  <a:pos x="T4" y="T5"/>
                </a:cxn>
              </a:cxnLst>
              <a:rect l="T9" t="T10" r="T11" b="T12"/>
              <a:pathLst>
                <a:path w="18678" h="21600" fill="none" extrusionOk="0">
                  <a:moveTo>
                    <a:pt x="-1" y="0"/>
                  </a:moveTo>
                  <a:cubicBezTo>
                    <a:pt x="7696" y="0"/>
                    <a:pt x="14812" y="4095"/>
                    <a:pt x="18677" y="10751"/>
                  </a:cubicBezTo>
                </a:path>
                <a:path w="18678" h="21600" stroke="0" extrusionOk="0">
                  <a:moveTo>
                    <a:pt x="-1" y="0"/>
                  </a:moveTo>
                  <a:cubicBezTo>
                    <a:pt x="7696" y="0"/>
                    <a:pt x="14812" y="4095"/>
                    <a:pt x="18677" y="10751"/>
                  </a:cubicBezTo>
                  <a:lnTo>
                    <a:pt x="0" y="21600"/>
                  </a:lnTo>
                  <a:close/>
                </a:path>
              </a:pathLst>
            </a:custGeom>
            <a:noFill/>
            <a:ln w="38100">
              <a:solidFill>
                <a:srgbClr val="FFC000"/>
              </a:solidFill>
              <a:prstDash val="sysDot"/>
              <a:round/>
              <a:headEnd/>
              <a:tailEnd/>
            </a:ln>
          </p:spPr>
          <p:txBody>
            <a:bodyPr wrap="none" anchor="ctr"/>
            <a:lstStyle/>
            <a:p>
              <a:endParaRPr lang="en-US"/>
            </a:p>
          </p:txBody>
        </p:sp>
        <p:sp>
          <p:nvSpPr>
            <p:cNvPr id="59" name="AutoShape 9"/>
            <p:cNvSpPr>
              <a:spLocks noChangeArrowheads="1"/>
            </p:cNvSpPr>
            <p:nvPr/>
          </p:nvSpPr>
          <p:spPr bwMode="auto">
            <a:xfrm>
              <a:off x="1600200" y="2571750"/>
              <a:ext cx="822960" cy="64008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60" name="Text Box 10"/>
            <p:cNvSpPr txBox="1">
              <a:spLocks noChangeArrowheads="1"/>
            </p:cNvSpPr>
            <p:nvPr/>
          </p:nvSpPr>
          <p:spPr bwMode="auto">
            <a:xfrm>
              <a:off x="2667000" y="1447800"/>
              <a:ext cx="1913657" cy="475207"/>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Focusing lens</a:t>
              </a:r>
              <a:endParaRPr lang="en-US" dirty="0">
                <a:latin typeface="Times New Roman" pitchFamily="18" charset="0"/>
                <a:cs typeface="Times New Roman" pitchFamily="18" charset="0"/>
              </a:endParaRPr>
            </a:p>
          </p:txBody>
        </p:sp>
        <p:sp>
          <p:nvSpPr>
            <p:cNvPr id="61" name="Text Box 11"/>
            <p:cNvSpPr txBox="1">
              <a:spLocks noChangeArrowheads="1"/>
            </p:cNvSpPr>
            <p:nvPr/>
          </p:nvSpPr>
          <p:spPr bwMode="auto">
            <a:xfrm>
              <a:off x="5943600" y="1916668"/>
              <a:ext cx="1621578" cy="475207"/>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NL Sample</a:t>
              </a:r>
              <a:endParaRPr lang="en-US" dirty="0">
                <a:latin typeface="Times New Roman" pitchFamily="18" charset="0"/>
                <a:cs typeface="Times New Roman" pitchFamily="18" charset="0"/>
              </a:endParaRPr>
            </a:p>
          </p:txBody>
        </p:sp>
        <p:sp>
          <p:nvSpPr>
            <p:cNvPr id="62" name="Text Box 13"/>
            <p:cNvSpPr txBox="1">
              <a:spLocks noChangeArrowheads="1"/>
            </p:cNvSpPr>
            <p:nvPr/>
          </p:nvSpPr>
          <p:spPr bwMode="auto">
            <a:xfrm>
              <a:off x="228600" y="2667000"/>
              <a:ext cx="1447799" cy="831612"/>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Laser  Beam</a:t>
              </a:r>
              <a:endParaRPr lang="en-US" dirty="0">
                <a:latin typeface="Times New Roman" pitchFamily="18" charset="0"/>
                <a:cs typeface="Times New Roman" pitchFamily="18" charset="0"/>
              </a:endParaRPr>
            </a:p>
          </p:txBody>
        </p:sp>
        <p:grpSp>
          <p:nvGrpSpPr>
            <p:cNvPr id="63" name="Group 34"/>
            <p:cNvGrpSpPr/>
            <p:nvPr/>
          </p:nvGrpSpPr>
          <p:grpSpPr>
            <a:xfrm>
              <a:off x="7924800" y="2643250"/>
              <a:ext cx="381000" cy="762000"/>
              <a:chOff x="7239000" y="2667000"/>
              <a:chExt cx="381000" cy="762000"/>
            </a:xfrm>
          </p:grpSpPr>
          <p:sp>
            <p:nvSpPr>
              <p:cNvPr id="74" name="AutoShape 15"/>
              <p:cNvSpPr>
                <a:spLocks noChangeArrowheads="1"/>
              </p:cNvSpPr>
              <p:nvPr/>
            </p:nvSpPr>
            <p:spPr bwMode="auto">
              <a:xfrm>
                <a:off x="7239000" y="2667000"/>
                <a:ext cx="381000" cy="457200"/>
              </a:xfrm>
              <a:prstGeom prst="flowChartDelay">
                <a:avLst/>
              </a:prstGeom>
              <a:solidFill>
                <a:schemeClr val="tx1"/>
              </a:solidFill>
              <a:ln w="9525">
                <a:solidFill>
                  <a:schemeClr val="tx1"/>
                </a:solidFill>
                <a:miter lim="800000"/>
                <a:headEnd/>
                <a:tailEnd/>
              </a:ln>
            </p:spPr>
            <p:txBody>
              <a:bodyPr wrap="none" anchor="ctr"/>
              <a:lstStyle/>
              <a:p>
                <a:endParaRPr lang="en-US"/>
              </a:p>
            </p:txBody>
          </p:sp>
          <p:cxnSp>
            <p:nvCxnSpPr>
              <p:cNvPr id="75" name="AutoShape 16"/>
              <p:cNvCxnSpPr>
                <a:cxnSpLocks noChangeShapeType="1"/>
              </p:cNvCxnSpPr>
              <p:nvPr/>
            </p:nvCxnSpPr>
            <p:spPr bwMode="auto">
              <a:xfrm>
                <a:off x="7391400" y="3124200"/>
                <a:ext cx="0" cy="304800"/>
              </a:xfrm>
              <a:prstGeom prst="straightConnector1">
                <a:avLst/>
              </a:prstGeom>
              <a:noFill/>
              <a:ln w="38100">
                <a:solidFill>
                  <a:schemeClr val="tx1"/>
                </a:solidFill>
                <a:round/>
                <a:headEnd/>
                <a:tailEnd/>
              </a:ln>
            </p:spPr>
          </p:cxnSp>
          <p:cxnSp>
            <p:nvCxnSpPr>
              <p:cNvPr id="76" name="AutoShape 17"/>
              <p:cNvCxnSpPr>
                <a:cxnSpLocks noChangeShapeType="1"/>
              </p:cNvCxnSpPr>
              <p:nvPr/>
            </p:nvCxnSpPr>
            <p:spPr bwMode="auto">
              <a:xfrm>
                <a:off x="7239000" y="3429000"/>
                <a:ext cx="304800" cy="0"/>
              </a:xfrm>
              <a:prstGeom prst="straightConnector1">
                <a:avLst/>
              </a:prstGeom>
              <a:noFill/>
              <a:ln w="28575">
                <a:solidFill>
                  <a:schemeClr val="tx1"/>
                </a:solidFill>
                <a:round/>
                <a:headEnd/>
                <a:tailEnd/>
              </a:ln>
            </p:spPr>
          </p:cxnSp>
        </p:grpSp>
        <p:cxnSp>
          <p:nvCxnSpPr>
            <p:cNvPr id="64" name="AutoShape 18"/>
            <p:cNvCxnSpPr>
              <a:cxnSpLocks noChangeShapeType="1"/>
            </p:cNvCxnSpPr>
            <p:nvPr/>
          </p:nvCxnSpPr>
          <p:spPr bwMode="auto">
            <a:xfrm>
              <a:off x="4419600" y="3764725"/>
              <a:ext cx="2971799" cy="0"/>
            </a:xfrm>
            <a:prstGeom prst="straightConnector1">
              <a:avLst/>
            </a:prstGeom>
            <a:noFill/>
            <a:ln w="19050">
              <a:solidFill>
                <a:schemeClr val="tx1"/>
              </a:solidFill>
              <a:prstDash val="dash"/>
              <a:round/>
              <a:headEnd type="triangle" w="med" len="med"/>
              <a:tailEnd type="triangle" w="med" len="med"/>
            </a:ln>
          </p:spPr>
        </p:cxnSp>
        <p:sp>
          <p:nvSpPr>
            <p:cNvPr id="65" name="Text Box 19"/>
            <p:cNvSpPr txBox="1">
              <a:spLocks noChangeArrowheads="1"/>
            </p:cNvSpPr>
            <p:nvPr/>
          </p:nvSpPr>
          <p:spPr bwMode="auto">
            <a:xfrm>
              <a:off x="5638322" y="3274505"/>
              <a:ext cx="527920" cy="475207"/>
            </a:xfrm>
            <a:prstGeom prst="rect">
              <a:avLst/>
            </a:prstGeom>
            <a:noFill/>
            <a:ln w="9525">
              <a:noFill/>
              <a:miter lim="800000"/>
              <a:headEnd/>
              <a:tailEnd/>
            </a:ln>
          </p:spPr>
          <p:txBody>
            <a:bodyPr wrap="none">
              <a:spAutoFit/>
            </a:bodyPr>
            <a:lstStyle/>
            <a:p>
              <a:r>
                <a:rPr lang="en-US" b="1" dirty="0" err="1">
                  <a:latin typeface="Symbol" pitchFamily="18" charset="2"/>
                </a:rPr>
                <a:t>D</a:t>
              </a:r>
              <a:r>
                <a:rPr lang="en-US" b="1" dirty="0" err="1"/>
                <a:t>z</a:t>
              </a:r>
              <a:endParaRPr lang="en-US" dirty="0"/>
            </a:p>
          </p:txBody>
        </p:sp>
        <p:sp>
          <p:nvSpPr>
            <p:cNvPr id="66" name="Line 20"/>
            <p:cNvSpPr>
              <a:spLocks noChangeShapeType="1"/>
            </p:cNvSpPr>
            <p:nvPr/>
          </p:nvSpPr>
          <p:spPr bwMode="auto">
            <a:xfrm>
              <a:off x="3352800" y="2362200"/>
              <a:ext cx="4343400" cy="914400"/>
            </a:xfrm>
            <a:prstGeom prst="line">
              <a:avLst/>
            </a:prstGeom>
            <a:noFill/>
            <a:ln w="9525">
              <a:solidFill>
                <a:schemeClr val="tx1"/>
              </a:solidFill>
              <a:prstDash val="sysDot"/>
              <a:round/>
              <a:headEnd/>
              <a:tailEnd/>
            </a:ln>
          </p:spPr>
          <p:txBody>
            <a:bodyPr/>
            <a:lstStyle/>
            <a:p>
              <a:endParaRPr lang="en-US"/>
            </a:p>
          </p:txBody>
        </p:sp>
        <p:grpSp>
          <p:nvGrpSpPr>
            <p:cNvPr id="67" name="Group 35"/>
            <p:cNvGrpSpPr/>
            <p:nvPr/>
          </p:nvGrpSpPr>
          <p:grpSpPr>
            <a:xfrm>
              <a:off x="7239000" y="1242950"/>
              <a:ext cx="1380869" cy="2693820"/>
              <a:chOff x="6553200" y="1219200"/>
              <a:chExt cx="1380869" cy="2693820"/>
            </a:xfrm>
          </p:grpSpPr>
          <p:sp>
            <p:nvSpPr>
              <p:cNvPr id="71" name="Text Box 12"/>
              <p:cNvSpPr txBox="1">
                <a:spLocks noChangeArrowheads="1"/>
              </p:cNvSpPr>
              <p:nvPr/>
            </p:nvSpPr>
            <p:spPr bwMode="auto">
              <a:xfrm>
                <a:off x="6553200" y="1219200"/>
                <a:ext cx="1380869" cy="475207"/>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Aperture</a:t>
                </a:r>
                <a:endParaRPr lang="en-US" dirty="0">
                  <a:latin typeface="Times New Roman" pitchFamily="18" charset="0"/>
                  <a:cs typeface="Times New Roman" pitchFamily="18" charset="0"/>
                </a:endParaRPr>
              </a:p>
            </p:txBody>
          </p:sp>
          <p:sp>
            <p:nvSpPr>
              <p:cNvPr id="72" name="Rectangle 21"/>
              <p:cNvSpPr>
                <a:spLocks noChangeArrowheads="1"/>
              </p:cNvSpPr>
              <p:nvPr/>
            </p:nvSpPr>
            <p:spPr bwMode="auto">
              <a:xfrm>
                <a:off x="7010400" y="1600200"/>
                <a:ext cx="76200" cy="118872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3" name="Rectangle 22"/>
              <p:cNvSpPr>
                <a:spLocks noChangeArrowheads="1"/>
              </p:cNvSpPr>
              <p:nvPr/>
            </p:nvSpPr>
            <p:spPr bwMode="auto">
              <a:xfrm>
                <a:off x="7010400" y="2971798"/>
                <a:ext cx="76199" cy="94122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68" name="Line 23"/>
            <p:cNvSpPr>
              <a:spLocks noChangeShapeType="1"/>
            </p:cNvSpPr>
            <p:nvPr/>
          </p:nvSpPr>
          <p:spPr bwMode="auto">
            <a:xfrm flipV="1">
              <a:off x="3352800" y="2438400"/>
              <a:ext cx="4343400" cy="1066800"/>
            </a:xfrm>
            <a:prstGeom prst="line">
              <a:avLst/>
            </a:prstGeom>
            <a:noFill/>
            <a:ln w="9525">
              <a:solidFill>
                <a:schemeClr val="tx1"/>
              </a:solidFill>
              <a:prstDash val="sysDot"/>
              <a:round/>
              <a:headEnd/>
              <a:tailEnd/>
            </a:ln>
          </p:spPr>
          <p:txBody>
            <a:bodyPr/>
            <a:lstStyle/>
            <a:p>
              <a:endParaRPr lang="en-US"/>
            </a:p>
          </p:txBody>
        </p:sp>
        <p:sp>
          <p:nvSpPr>
            <p:cNvPr id="69" name="Oval 14"/>
            <p:cNvSpPr>
              <a:spLocks noChangeArrowheads="1"/>
            </p:cNvSpPr>
            <p:nvPr/>
          </p:nvSpPr>
          <p:spPr bwMode="auto">
            <a:xfrm>
              <a:off x="3200400" y="1905000"/>
              <a:ext cx="304800" cy="1981200"/>
            </a:xfrm>
            <a:prstGeom prst="ellipse">
              <a:avLst/>
            </a:prstGeom>
            <a:solidFill>
              <a:srgbClr val="C0C0C0"/>
            </a:solidFill>
            <a:ln w="9525">
              <a:solidFill>
                <a:schemeClr val="tx1"/>
              </a:solidFill>
              <a:round/>
              <a:headEnd/>
              <a:tailEnd/>
            </a:ln>
          </p:spPr>
          <p:txBody>
            <a:bodyPr wrap="none" anchor="ctr"/>
            <a:lstStyle/>
            <a:p>
              <a:endParaRPr lang="en-US"/>
            </a:p>
          </p:txBody>
        </p:sp>
        <p:sp>
          <p:nvSpPr>
            <p:cNvPr id="70" name="Rectangle 4"/>
            <p:cNvSpPr>
              <a:spLocks noChangeArrowheads="1"/>
            </p:cNvSpPr>
            <p:nvPr/>
          </p:nvSpPr>
          <p:spPr bwMode="auto">
            <a:xfrm>
              <a:off x="6629400" y="2286000"/>
              <a:ext cx="152400" cy="1219200"/>
            </a:xfrm>
            <a:prstGeom prst="rect">
              <a:avLst/>
            </a:prstGeom>
            <a:solidFill>
              <a:srgbClr val="008000"/>
            </a:solidFill>
            <a:ln w="9525">
              <a:solidFill>
                <a:srgbClr val="008000"/>
              </a:solidFill>
              <a:prstDash val="dash"/>
              <a:miter lim="800000"/>
              <a:headEnd/>
              <a:tailEnd/>
            </a:ln>
          </p:spPr>
          <p:txBody>
            <a:bodyPr wrap="none" anchor="ctr"/>
            <a:lstStyle/>
            <a:p>
              <a:endParaRPr lang="en-US"/>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28"/>
          <p:cNvGrpSpPr/>
          <p:nvPr/>
        </p:nvGrpSpPr>
        <p:grpSpPr>
          <a:xfrm>
            <a:off x="1841332" y="457200"/>
            <a:ext cx="8366239" cy="5669280"/>
            <a:chOff x="545287" y="1676400"/>
            <a:chExt cx="7936057" cy="5029200"/>
          </a:xfrm>
        </p:grpSpPr>
        <p:sp>
          <p:nvSpPr>
            <p:cNvPr id="307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3079" name="Rectangle 6"/>
            <p:cNvSpPr>
              <a:spLocks noChangeArrowheads="1"/>
            </p:cNvSpPr>
            <p:nvPr/>
          </p:nvSpPr>
          <p:spPr bwMode="auto">
            <a:xfrm>
              <a:off x="4571999" y="6019800"/>
              <a:ext cx="691864" cy="464716"/>
            </a:xfrm>
            <a:prstGeom prst="rect">
              <a:avLst/>
            </a:prstGeom>
            <a:noFill/>
            <a:ln w="9525">
              <a:noFill/>
              <a:miter lim="800000"/>
              <a:headEnd/>
              <a:tailEnd/>
            </a:ln>
          </p:spPr>
          <p:txBody>
            <a:bodyPr wrap="none" lIns="92075" tIns="46038" rIns="92075" bIns="46038">
              <a:spAutoFit/>
            </a:bodyPr>
            <a:lstStyle/>
            <a:p>
              <a:r>
                <a:rPr lang="en-US" sz="2800" dirty="0">
                  <a:latin typeface="Calibri" pitchFamily="34" charset="0"/>
                </a:rPr>
                <a:t>z/z</a:t>
              </a:r>
              <a:r>
                <a:rPr lang="en-US" sz="2800" baseline="-25000" dirty="0">
                  <a:latin typeface="Calibri" pitchFamily="34" charset="0"/>
                </a:rPr>
                <a:t>0</a:t>
              </a:r>
            </a:p>
          </p:txBody>
        </p:sp>
        <p:grpSp>
          <p:nvGrpSpPr>
            <p:cNvPr id="2" name="Group 7"/>
            <p:cNvGrpSpPr>
              <a:grpSpLocks/>
            </p:cNvGrpSpPr>
            <p:nvPr/>
          </p:nvGrpSpPr>
          <p:grpSpPr bwMode="auto">
            <a:xfrm>
              <a:off x="1344907" y="1781174"/>
              <a:ext cx="7136437" cy="4272863"/>
              <a:chOff x="1413" y="1122"/>
              <a:chExt cx="2883" cy="2025"/>
            </a:xfrm>
          </p:grpSpPr>
          <p:sp>
            <p:nvSpPr>
              <p:cNvPr id="3089" name="Line 8"/>
              <p:cNvSpPr>
                <a:spLocks noChangeShapeType="1"/>
              </p:cNvSpPr>
              <p:nvPr/>
            </p:nvSpPr>
            <p:spPr bwMode="auto">
              <a:xfrm>
                <a:off x="1572" y="1122"/>
                <a:ext cx="0" cy="184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0" name="Line 9"/>
              <p:cNvSpPr>
                <a:spLocks noChangeShapeType="1"/>
              </p:cNvSpPr>
              <p:nvPr/>
            </p:nvSpPr>
            <p:spPr bwMode="auto">
              <a:xfrm>
                <a:off x="1572" y="2966"/>
                <a:ext cx="267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1" name="Line 10"/>
              <p:cNvSpPr>
                <a:spLocks noChangeShapeType="1"/>
              </p:cNvSpPr>
              <p:nvPr/>
            </p:nvSpPr>
            <p:spPr bwMode="auto">
              <a:xfrm flipV="1">
                <a:off x="4245" y="1122"/>
                <a:ext cx="0" cy="184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2" name="Line 11"/>
              <p:cNvSpPr>
                <a:spLocks noChangeShapeType="1"/>
              </p:cNvSpPr>
              <p:nvPr/>
            </p:nvSpPr>
            <p:spPr bwMode="auto">
              <a:xfrm flipH="1">
                <a:off x="1572" y="1122"/>
                <a:ext cx="267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3" name="Line 12"/>
              <p:cNvSpPr>
                <a:spLocks noChangeShapeType="1"/>
              </p:cNvSpPr>
              <p:nvPr/>
            </p:nvSpPr>
            <p:spPr bwMode="auto">
              <a:xfrm>
                <a:off x="1572" y="296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4" name="Line 13"/>
              <p:cNvSpPr>
                <a:spLocks noChangeShapeType="1"/>
              </p:cNvSpPr>
              <p:nvPr/>
            </p:nvSpPr>
            <p:spPr bwMode="auto">
              <a:xfrm flipH="1">
                <a:off x="4234" y="296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5" name="Line 14"/>
              <p:cNvSpPr>
                <a:spLocks noChangeShapeType="1"/>
              </p:cNvSpPr>
              <p:nvPr/>
            </p:nvSpPr>
            <p:spPr bwMode="auto">
              <a:xfrm>
                <a:off x="1572" y="2874"/>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6" name="Line 15"/>
              <p:cNvSpPr>
                <a:spLocks noChangeShapeType="1"/>
              </p:cNvSpPr>
              <p:nvPr/>
            </p:nvSpPr>
            <p:spPr bwMode="auto">
              <a:xfrm flipH="1">
                <a:off x="4238" y="2874"/>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7" name="Line 16"/>
              <p:cNvSpPr>
                <a:spLocks noChangeShapeType="1"/>
              </p:cNvSpPr>
              <p:nvPr/>
            </p:nvSpPr>
            <p:spPr bwMode="auto">
              <a:xfrm>
                <a:off x="1572" y="2781"/>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8" name="Line 17"/>
              <p:cNvSpPr>
                <a:spLocks noChangeShapeType="1"/>
              </p:cNvSpPr>
              <p:nvPr/>
            </p:nvSpPr>
            <p:spPr bwMode="auto">
              <a:xfrm flipH="1">
                <a:off x="4238" y="2781"/>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099" name="Line 18"/>
              <p:cNvSpPr>
                <a:spLocks noChangeShapeType="1"/>
              </p:cNvSpPr>
              <p:nvPr/>
            </p:nvSpPr>
            <p:spPr bwMode="auto">
              <a:xfrm>
                <a:off x="1572" y="2690"/>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0" name="Line 19"/>
              <p:cNvSpPr>
                <a:spLocks noChangeShapeType="1"/>
              </p:cNvSpPr>
              <p:nvPr/>
            </p:nvSpPr>
            <p:spPr bwMode="auto">
              <a:xfrm flipH="1">
                <a:off x="4238" y="2690"/>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1" name="Line 20"/>
              <p:cNvSpPr>
                <a:spLocks noChangeShapeType="1"/>
              </p:cNvSpPr>
              <p:nvPr/>
            </p:nvSpPr>
            <p:spPr bwMode="auto">
              <a:xfrm>
                <a:off x="1572" y="2596"/>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2" name="Line 21"/>
              <p:cNvSpPr>
                <a:spLocks noChangeShapeType="1"/>
              </p:cNvSpPr>
              <p:nvPr/>
            </p:nvSpPr>
            <p:spPr bwMode="auto">
              <a:xfrm flipH="1">
                <a:off x="4238" y="2596"/>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3" name="Line 22"/>
              <p:cNvSpPr>
                <a:spLocks noChangeShapeType="1"/>
              </p:cNvSpPr>
              <p:nvPr/>
            </p:nvSpPr>
            <p:spPr bwMode="auto">
              <a:xfrm>
                <a:off x="1572" y="2505"/>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4" name="Line 23"/>
              <p:cNvSpPr>
                <a:spLocks noChangeShapeType="1"/>
              </p:cNvSpPr>
              <p:nvPr/>
            </p:nvSpPr>
            <p:spPr bwMode="auto">
              <a:xfrm flipH="1">
                <a:off x="4234" y="2505"/>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5" name="Line 24"/>
              <p:cNvSpPr>
                <a:spLocks noChangeShapeType="1"/>
              </p:cNvSpPr>
              <p:nvPr/>
            </p:nvSpPr>
            <p:spPr bwMode="auto">
              <a:xfrm>
                <a:off x="1572" y="2412"/>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6" name="Line 25"/>
              <p:cNvSpPr>
                <a:spLocks noChangeShapeType="1"/>
              </p:cNvSpPr>
              <p:nvPr/>
            </p:nvSpPr>
            <p:spPr bwMode="auto">
              <a:xfrm flipH="1">
                <a:off x="4238" y="2412"/>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7" name="Line 26"/>
              <p:cNvSpPr>
                <a:spLocks noChangeShapeType="1"/>
              </p:cNvSpPr>
              <p:nvPr/>
            </p:nvSpPr>
            <p:spPr bwMode="auto">
              <a:xfrm>
                <a:off x="1572" y="2321"/>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8" name="Line 27"/>
              <p:cNvSpPr>
                <a:spLocks noChangeShapeType="1"/>
              </p:cNvSpPr>
              <p:nvPr/>
            </p:nvSpPr>
            <p:spPr bwMode="auto">
              <a:xfrm flipH="1">
                <a:off x="4238" y="2321"/>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09" name="Line 28"/>
              <p:cNvSpPr>
                <a:spLocks noChangeShapeType="1"/>
              </p:cNvSpPr>
              <p:nvPr/>
            </p:nvSpPr>
            <p:spPr bwMode="auto">
              <a:xfrm>
                <a:off x="1572" y="2229"/>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0" name="Line 29"/>
              <p:cNvSpPr>
                <a:spLocks noChangeShapeType="1"/>
              </p:cNvSpPr>
              <p:nvPr/>
            </p:nvSpPr>
            <p:spPr bwMode="auto">
              <a:xfrm flipH="1">
                <a:off x="4238" y="2229"/>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1" name="Line 30"/>
              <p:cNvSpPr>
                <a:spLocks noChangeShapeType="1"/>
              </p:cNvSpPr>
              <p:nvPr/>
            </p:nvSpPr>
            <p:spPr bwMode="auto">
              <a:xfrm>
                <a:off x="1572" y="2135"/>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2" name="Line 31"/>
              <p:cNvSpPr>
                <a:spLocks noChangeShapeType="1"/>
              </p:cNvSpPr>
              <p:nvPr/>
            </p:nvSpPr>
            <p:spPr bwMode="auto">
              <a:xfrm flipH="1">
                <a:off x="4238" y="2135"/>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3" name="Line 32"/>
              <p:cNvSpPr>
                <a:spLocks noChangeShapeType="1"/>
              </p:cNvSpPr>
              <p:nvPr/>
            </p:nvSpPr>
            <p:spPr bwMode="auto">
              <a:xfrm>
                <a:off x="1572" y="2044"/>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4" name="Line 33"/>
              <p:cNvSpPr>
                <a:spLocks noChangeShapeType="1"/>
              </p:cNvSpPr>
              <p:nvPr/>
            </p:nvSpPr>
            <p:spPr bwMode="auto">
              <a:xfrm flipH="1">
                <a:off x="4234" y="2044"/>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5" name="Line 34"/>
              <p:cNvSpPr>
                <a:spLocks noChangeShapeType="1"/>
              </p:cNvSpPr>
              <p:nvPr/>
            </p:nvSpPr>
            <p:spPr bwMode="auto">
              <a:xfrm>
                <a:off x="1572" y="1951"/>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6" name="Line 35"/>
              <p:cNvSpPr>
                <a:spLocks noChangeShapeType="1"/>
              </p:cNvSpPr>
              <p:nvPr/>
            </p:nvSpPr>
            <p:spPr bwMode="auto">
              <a:xfrm flipH="1">
                <a:off x="4238" y="1951"/>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7" name="Line 36"/>
              <p:cNvSpPr>
                <a:spLocks noChangeShapeType="1"/>
              </p:cNvSpPr>
              <p:nvPr/>
            </p:nvSpPr>
            <p:spPr bwMode="auto">
              <a:xfrm>
                <a:off x="1572" y="1860"/>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8" name="Line 37"/>
              <p:cNvSpPr>
                <a:spLocks noChangeShapeType="1"/>
              </p:cNvSpPr>
              <p:nvPr/>
            </p:nvSpPr>
            <p:spPr bwMode="auto">
              <a:xfrm flipH="1">
                <a:off x="4238" y="1860"/>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19" name="Line 38"/>
              <p:cNvSpPr>
                <a:spLocks noChangeShapeType="1"/>
              </p:cNvSpPr>
              <p:nvPr/>
            </p:nvSpPr>
            <p:spPr bwMode="auto">
              <a:xfrm>
                <a:off x="1572" y="1768"/>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0" name="Line 39"/>
              <p:cNvSpPr>
                <a:spLocks noChangeShapeType="1"/>
              </p:cNvSpPr>
              <p:nvPr/>
            </p:nvSpPr>
            <p:spPr bwMode="auto">
              <a:xfrm flipH="1">
                <a:off x="4238" y="1768"/>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1" name="Line 40"/>
              <p:cNvSpPr>
                <a:spLocks noChangeShapeType="1"/>
              </p:cNvSpPr>
              <p:nvPr/>
            </p:nvSpPr>
            <p:spPr bwMode="auto">
              <a:xfrm>
                <a:off x="1572" y="1674"/>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2" name="Line 41"/>
              <p:cNvSpPr>
                <a:spLocks noChangeShapeType="1"/>
              </p:cNvSpPr>
              <p:nvPr/>
            </p:nvSpPr>
            <p:spPr bwMode="auto">
              <a:xfrm flipH="1">
                <a:off x="4238" y="1674"/>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3" name="Line 42"/>
              <p:cNvSpPr>
                <a:spLocks noChangeShapeType="1"/>
              </p:cNvSpPr>
              <p:nvPr/>
            </p:nvSpPr>
            <p:spPr bwMode="auto">
              <a:xfrm>
                <a:off x="1572" y="1582"/>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4" name="Line 43"/>
              <p:cNvSpPr>
                <a:spLocks noChangeShapeType="1"/>
              </p:cNvSpPr>
              <p:nvPr/>
            </p:nvSpPr>
            <p:spPr bwMode="auto">
              <a:xfrm flipH="1">
                <a:off x="4234" y="1582"/>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5" name="Line 44"/>
              <p:cNvSpPr>
                <a:spLocks noChangeShapeType="1"/>
              </p:cNvSpPr>
              <p:nvPr/>
            </p:nvSpPr>
            <p:spPr bwMode="auto">
              <a:xfrm>
                <a:off x="1572" y="1490"/>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6" name="Line 45"/>
              <p:cNvSpPr>
                <a:spLocks noChangeShapeType="1"/>
              </p:cNvSpPr>
              <p:nvPr/>
            </p:nvSpPr>
            <p:spPr bwMode="auto">
              <a:xfrm flipH="1">
                <a:off x="4238" y="1490"/>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7" name="Line 46"/>
              <p:cNvSpPr>
                <a:spLocks noChangeShapeType="1"/>
              </p:cNvSpPr>
              <p:nvPr/>
            </p:nvSpPr>
            <p:spPr bwMode="auto">
              <a:xfrm>
                <a:off x="1572" y="1397"/>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8" name="Line 47"/>
              <p:cNvSpPr>
                <a:spLocks noChangeShapeType="1"/>
              </p:cNvSpPr>
              <p:nvPr/>
            </p:nvSpPr>
            <p:spPr bwMode="auto">
              <a:xfrm flipH="1">
                <a:off x="4238" y="1397"/>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29" name="Line 48"/>
              <p:cNvSpPr>
                <a:spLocks noChangeShapeType="1"/>
              </p:cNvSpPr>
              <p:nvPr/>
            </p:nvSpPr>
            <p:spPr bwMode="auto">
              <a:xfrm>
                <a:off x="1572" y="1307"/>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0" name="Line 49"/>
              <p:cNvSpPr>
                <a:spLocks noChangeShapeType="1"/>
              </p:cNvSpPr>
              <p:nvPr/>
            </p:nvSpPr>
            <p:spPr bwMode="auto">
              <a:xfrm flipH="1">
                <a:off x="4238" y="1307"/>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1" name="Line 50"/>
              <p:cNvSpPr>
                <a:spLocks noChangeShapeType="1"/>
              </p:cNvSpPr>
              <p:nvPr/>
            </p:nvSpPr>
            <p:spPr bwMode="auto">
              <a:xfrm>
                <a:off x="1572" y="1215"/>
                <a:ext cx="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2" name="Line 51"/>
              <p:cNvSpPr>
                <a:spLocks noChangeShapeType="1"/>
              </p:cNvSpPr>
              <p:nvPr/>
            </p:nvSpPr>
            <p:spPr bwMode="auto">
              <a:xfrm flipH="1">
                <a:off x="4238" y="1215"/>
                <a:ext cx="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3" name="Line 52"/>
              <p:cNvSpPr>
                <a:spLocks noChangeShapeType="1"/>
              </p:cNvSpPr>
              <p:nvPr/>
            </p:nvSpPr>
            <p:spPr bwMode="auto">
              <a:xfrm>
                <a:off x="1572" y="1122"/>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4" name="Line 53"/>
              <p:cNvSpPr>
                <a:spLocks noChangeShapeType="1"/>
              </p:cNvSpPr>
              <p:nvPr/>
            </p:nvSpPr>
            <p:spPr bwMode="auto">
              <a:xfrm flipH="1">
                <a:off x="4234" y="1122"/>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5" name="Line 54"/>
              <p:cNvSpPr>
                <a:spLocks noChangeShapeType="1"/>
              </p:cNvSpPr>
              <p:nvPr/>
            </p:nvSpPr>
            <p:spPr bwMode="auto">
              <a:xfrm>
                <a:off x="1572" y="1122"/>
                <a:ext cx="0" cy="184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6" name="Line 55"/>
              <p:cNvSpPr>
                <a:spLocks noChangeShapeType="1"/>
              </p:cNvSpPr>
              <p:nvPr/>
            </p:nvSpPr>
            <p:spPr bwMode="auto">
              <a:xfrm flipV="1">
                <a:off x="1572" y="2955"/>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7" name="Line 56"/>
              <p:cNvSpPr>
                <a:spLocks noChangeShapeType="1"/>
              </p:cNvSpPr>
              <p:nvPr/>
            </p:nvSpPr>
            <p:spPr bwMode="auto">
              <a:xfrm>
                <a:off x="1572" y="1122"/>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38" name="Rectangle 57"/>
              <p:cNvSpPr>
                <a:spLocks noChangeArrowheads="1"/>
              </p:cNvSpPr>
              <p:nvPr/>
            </p:nvSpPr>
            <p:spPr bwMode="auto">
              <a:xfrm>
                <a:off x="1413" y="2982"/>
                <a:ext cx="139" cy="149"/>
              </a:xfrm>
              <a:prstGeom prst="rect">
                <a:avLst/>
              </a:prstGeom>
              <a:noFill/>
              <a:ln w="9525">
                <a:noFill/>
                <a:miter lim="800000"/>
                <a:headEnd/>
                <a:tailEnd/>
              </a:ln>
            </p:spPr>
            <p:txBody>
              <a:bodyPr wrap="none" lIns="92075" tIns="46038" rIns="92075" bIns="46038">
                <a:spAutoFit/>
              </a:bodyPr>
              <a:lstStyle/>
              <a:p>
                <a:r>
                  <a:rPr lang="en-US" sz="1700" dirty="0">
                    <a:solidFill>
                      <a:srgbClr val="000000"/>
                    </a:solidFill>
                  </a:rPr>
                  <a:t>-1</a:t>
                </a:r>
              </a:p>
            </p:txBody>
          </p:sp>
          <p:sp>
            <p:nvSpPr>
              <p:cNvPr id="3139" name="Rectangle 58"/>
              <p:cNvSpPr>
                <a:spLocks noChangeArrowheads="1"/>
              </p:cNvSpPr>
              <p:nvPr/>
            </p:nvSpPr>
            <p:spPr bwMode="auto">
              <a:xfrm>
                <a:off x="1486" y="2982"/>
                <a:ext cx="114" cy="149"/>
              </a:xfrm>
              <a:prstGeom prst="rect">
                <a:avLst/>
              </a:prstGeom>
              <a:noFill/>
              <a:ln w="9525">
                <a:noFill/>
                <a:miter lim="800000"/>
                <a:headEnd/>
                <a:tailEnd/>
              </a:ln>
            </p:spPr>
            <p:txBody>
              <a:bodyPr wrap="none" lIns="92075" tIns="46038" rIns="92075" bIns="46038">
                <a:spAutoFit/>
              </a:bodyPr>
              <a:lstStyle/>
              <a:p>
                <a:r>
                  <a:rPr lang="en-US" sz="1700">
                    <a:solidFill>
                      <a:srgbClr val="000000"/>
                    </a:solidFill>
                  </a:rPr>
                  <a:t>0</a:t>
                </a:r>
              </a:p>
            </p:txBody>
          </p:sp>
          <p:sp>
            <p:nvSpPr>
              <p:cNvPr id="3140" name="Line 59"/>
              <p:cNvSpPr>
                <a:spLocks noChangeShapeType="1"/>
              </p:cNvSpPr>
              <p:nvPr/>
            </p:nvSpPr>
            <p:spPr bwMode="auto">
              <a:xfrm flipV="1">
                <a:off x="1706"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1" name="Line 60"/>
              <p:cNvSpPr>
                <a:spLocks noChangeShapeType="1"/>
              </p:cNvSpPr>
              <p:nvPr/>
            </p:nvSpPr>
            <p:spPr bwMode="auto">
              <a:xfrm>
                <a:off x="1706"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2" name="Line 61"/>
              <p:cNvSpPr>
                <a:spLocks noChangeShapeType="1"/>
              </p:cNvSpPr>
              <p:nvPr/>
            </p:nvSpPr>
            <p:spPr bwMode="auto">
              <a:xfrm flipV="1">
                <a:off x="1840"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3" name="Line 62"/>
              <p:cNvSpPr>
                <a:spLocks noChangeShapeType="1"/>
              </p:cNvSpPr>
              <p:nvPr/>
            </p:nvSpPr>
            <p:spPr bwMode="auto">
              <a:xfrm>
                <a:off x="1840"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4" name="Line 63"/>
              <p:cNvSpPr>
                <a:spLocks noChangeShapeType="1"/>
              </p:cNvSpPr>
              <p:nvPr/>
            </p:nvSpPr>
            <p:spPr bwMode="auto">
              <a:xfrm flipV="1">
                <a:off x="1973"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5" name="Line 64"/>
              <p:cNvSpPr>
                <a:spLocks noChangeShapeType="1"/>
              </p:cNvSpPr>
              <p:nvPr/>
            </p:nvSpPr>
            <p:spPr bwMode="auto">
              <a:xfrm>
                <a:off x="1973"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6" name="Line 65"/>
              <p:cNvSpPr>
                <a:spLocks noChangeShapeType="1"/>
              </p:cNvSpPr>
              <p:nvPr/>
            </p:nvSpPr>
            <p:spPr bwMode="auto">
              <a:xfrm flipV="1">
                <a:off x="2107"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7" name="Line 66"/>
              <p:cNvSpPr>
                <a:spLocks noChangeShapeType="1"/>
              </p:cNvSpPr>
              <p:nvPr/>
            </p:nvSpPr>
            <p:spPr bwMode="auto">
              <a:xfrm>
                <a:off x="2107"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8" name="Line 67"/>
              <p:cNvSpPr>
                <a:spLocks noChangeShapeType="1"/>
              </p:cNvSpPr>
              <p:nvPr/>
            </p:nvSpPr>
            <p:spPr bwMode="auto">
              <a:xfrm flipV="1">
                <a:off x="2240" y="2955"/>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49" name="Line 68"/>
              <p:cNvSpPr>
                <a:spLocks noChangeShapeType="1"/>
              </p:cNvSpPr>
              <p:nvPr/>
            </p:nvSpPr>
            <p:spPr bwMode="auto">
              <a:xfrm>
                <a:off x="2240" y="1122"/>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50" name="Rectangle 69"/>
              <p:cNvSpPr>
                <a:spLocks noChangeArrowheads="1"/>
              </p:cNvSpPr>
              <p:nvPr/>
            </p:nvSpPr>
            <p:spPr bwMode="auto">
              <a:xfrm>
                <a:off x="1990" y="2982"/>
                <a:ext cx="97" cy="149"/>
              </a:xfrm>
              <a:prstGeom prst="rect">
                <a:avLst/>
              </a:prstGeom>
              <a:noFill/>
              <a:ln w="9525">
                <a:noFill/>
                <a:miter lim="800000"/>
                <a:headEnd/>
                <a:tailEnd/>
              </a:ln>
            </p:spPr>
            <p:txBody>
              <a:bodyPr wrap="none" lIns="92075" tIns="46038" rIns="92075" bIns="46038">
                <a:spAutoFit/>
              </a:bodyPr>
              <a:lstStyle/>
              <a:p>
                <a:r>
                  <a:rPr lang="en-US" sz="1700" dirty="0">
                    <a:solidFill>
                      <a:srgbClr val="000000"/>
                    </a:solidFill>
                  </a:rPr>
                  <a:t>-</a:t>
                </a:r>
              </a:p>
            </p:txBody>
          </p:sp>
          <p:sp>
            <p:nvSpPr>
              <p:cNvPr id="3151" name="Rectangle 70"/>
              <p:cNvSpPr>
                <a:spLocks noChangeArrowheads="1"/>
              </p:cNvSpPr>
              <p:nvPr/>
            </p:nvSpPr>
            <p:spPr bwMode="auto">
              <a:xfrm>
                <a:off x="2049" y="2998"/>
                <a:ext cx="114" cy="149"/>
              </a:xfrm>
              <a:prstGeom prst="rect">
                <a:avLst/>
              </a:prstGeom>
              <a:noFill/>
              <a:ln w="9525">
                <a:noFill/>
                <a:miter lim="800000"/>
                <a:headEnd/>
                <a:tailEnd/>
              </a:ln>
            </p:spPr>
            <p:txBody>
              <a:bodyPr wrap="none" lIns="92075" tIns="46038" rIns="92075" bIns="46038">
                <a:spAutoFit/>
              </a:bodyPr>
              <a:lstStyle/>
              <a:p>
                <a:r>
                  <a:rPr lang="en-US" sz="1700" dirty="0">
                    <a:solidFill>
                      <a:srgbClr val="000000"/>
                    </a:solidFill>
                  </a:rPr>
                  <a:t>5</a:t>
                </a:r>
              </a:p>
            </p:txBody>
          </p:sp>
          <p:sp>
            <p:nvSpPr>
              <p:cNvPr id="3152" name="Line 71"/>
              <p:cNvSpPr>
                <a:spLocks noChangeShapeType="1"/>
              </p:cNvSpPr>
              <p:nvPr/>
            </p:nvSpPr>
            <p:spPr bwMode="auto">
              <a:xfrm flipV="1">
                <a:off x="2374"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53" name="Line 72"/>
              <p:cNvSpPr>
                <a:spLocks noChangeShapeType="1"/>
              </p:cNvSpPr>
              <p:nvPr/>
            </p:nvSpPr>
            <p:spPr bwMode="auto">
              <a:xfrm>
                <a:off x="2374"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54" name="Line 73"/>
              <p:cNvSpPr>
                <a:spLocks noChangeShapeType="1"/>
              </p:cNvSpPr>
              <p:nvPr/>
            </p:nvSpPr>
            <p:spPr bwMode="auto">
              <a:xfrm flipV="1">
                <a:off x="2508"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55" name="Line 74"/>
              <p:cNvSpPr>
                <a:spLocks noChangeShapeType="1"/>
              </p:cNvSpPr>
              <p:nvPr/>
            </p:nvSpPr>
            <p:spPr bwMode="auto">
              <a:xfrm>
                <a:off x="2508"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56" name="Line 75"/>
              <p:cNvSpPr>
                <a:spLocks noChangeShapeType="1"/>
              </p:cNvSpPr>
              <p:nvPr/>
            </p:nvSpPr>
            <p:spPr bwMode="auto">
              <a:xfrm flipV="1">
                <a:off x="2642"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57" name="Line 76"/>
              <p:cNvSpPr>
                <a:spLocks noChangeShapeType="1"/>
              </p:cNvSpPr>
              <p:nvPr/>
            </p:nvSpPr>
            <p:spPr bwMode="auto">
              <a:xfrm>
                <a:off x="2642"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58" name="Line 77"/>
              <p:cNvSpPr>
                <a:spLocks noChangeShapeType="1"/>
              </p:cNvSpPr>
              <p:nvPr/>
            </p:nvSpPr>
            <p:spPr bwMode="auto">
              <a:xfrm flipV="1">
                <a:off x="2775"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59" name="Line 78"/>
              <p:cNvSpPr>
                <a:spLocks noChangeShapeType="1"/>
              </p:cNvSpPr>
              <p:nvPr/>
            </p:nvSpPr>
            <p:spPr bwMode="auto">
              <a:xfrm>
                <a:off x="2775"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0" name="Line 79"/>
              <p:cNvSpPr>
                <a:spLocks noChangeShapeType="1"/>
              </p:cNvSpPr>
              <p:nvPr/>
            </p:nvSpPr>
            <p:spPr bwMode="auto">
              <a:xfrm flipV="1">
                <a:off x="2909" y="2955"/>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1" name="Line 80"/>
              <p:cNvSpPr>
                <a:spLocks noChangeShapeType="1"/>
              </p:cNvSpPr>
              <p:nvPr/>
            </p:nvSpPr>
            <p:spPr bwMode="auto">
              <a:xfrm>
                <a:off x="2909" y="1122"/>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2" name="Rectangle 81"/>
              <p:cNvSpPr>
                <a:spLocks noChangeArrowheads="1"/>
              </p:cNvSpPr>
              <p:nvPr/>
            </p:nvSpPr>
            <p:spPr bwMode="auto">
              <a:xfrm>
                <a:off x="2850" y="2982"/>
                <a:ext cx="114" cy="149"/>
              </a:xfrm>
              <a:prstGeom prst="rect">
                <a:avLst/>
              </a:prstGeom>
              <a:noFill/>
              <a:ln w="9525">
                <a:noFill/>
                <a:miter lim="800000"/>
                <a:headEnd/>
                <a:tailEnd/>
              </a:ln>
            </p:spPr>
            <p:txBody>
              <a:bodyPr wrap="none" lIns="92075" tIns="46038" rIns="92075" bIns="46038">
                <a:spAutoFit/>
              </a:bodyPr>
              <a:lstStyle/>
              <a:p>
                <a:r>
                  <a:rPr lang="en-US" sz="1700" dirty="0">
                    <a:solidFill>
                      <a:srgbClr val="000000"/>
                    </a:solidFill>
                  </a:rPr>
                  <a:t>0</a:t>
                </a:r>
              </a:p>
            </p:txBody>
          </p:sp>
          <p:sp>
            <p:nvSpPr>
              <p:cNvPr id="3163" name="Line 82"/>
              <p:cNvSpPr>
                <a:spLocks noChangeShapeType="1"/>
              </p:cNvSpPr>
              <p:nvPr/>
            </p:nvSpPr>
            <p:spPr bwMode="auto">
              <a:xfrm flipV="1">
                <a:off x="3042"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4" name="Line 83"/>
              <p:cNvSpPr>
                <a:spLocks noChangeShapeType="1"/>
              </p:cNvSpPr>
              <p:nvPr/>
            </p:nvSpPr>
            <p:spPr bwMode="auto">
              <a:xfrm>
                <a:off x="3042"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5" name="Line 84"/>
              <p:cNvSpPr>
                <a:spLocks noChangeShapeType="1"/>
              </p:cNvSpPr>
              <p:nvPr/>
            </p:nvSpPr>
            <p:spPr bwMode="auto">
              <a:xfrm flipV="1">
                <a:off x="3176"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6" name="Line 85"/>
              <p:cNvSpPr>
                <a:spLocks noChangeShapeType="1"/>
              </p:cNvSpPr>
              <p:nvPr/>
            </p:nvSpPr>
            <p:spPr bwMode="auto">
              <a:xfrm>
                <a:off x="3176"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7" name="Line 86"/>
              <p:cNvSpPr>
                <a:spLocks noChangeShapeType="1"/>
              </p:cNvSpPr>
              <p:nvPr/>
            </p:nvSpPr>
            <p:spPr bwMode="auto">
              <a:xfrm flipV="1">
                <a:off x="3310"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8" name="Line 87"/>
              <p:cNvSpPr>
                <a:spLocks noChangeShapeType="1"/>
              </p:cNvSpPr>
              <p:nvPr/>
            </p:nvSpPr>
            <p:spPr bwMode="auto">
              <a:xfrm>
                <a:off x="3310"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69" name="Line 88"/>
              <p:cNvSpPr>
                <a:spLocks noChangeShapeType="1"/>
              </p:cNvSpPr>
              <p:nvPr/>
            </p:nvSpPr>
            <p:spPr bwMode="auto">
              <a:xfrm flipV="1">
                <a:off x="3443"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0" name="Line 89"/>
              <p:cNvSpPr>
                <a:spLocks noChangeShapeType="1"/>
              </p:cNvSpPr>
              <p:nvPr/>
            </p:nvSpPr>
            <p:spPr bwMode="auto">
              <a:xfrm>
                <a:off x="3443"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1" name="Line 90"/>
              <p:cNvSpPr>
                <a:spLocks noChangeShapeType="1"/>
              </p:cNvSpPr>
              <p:nvPr/>
            </p:nvSpPr>
            <p:spPr bwMode="auto">
              <a:xfrm flipV="1">
                <a:off x="3578" y="2955"/>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2" name="Line 91"/>
              <p:cNvSpPr>
                <a:spLocks noChangeShapeType="1"/>
              </p:cNvSpPr>
              <p:nvPr/>
            </p:nvSpPr>
            <p:spPr bwMode="auto">
              <a:xfrm>
                <a:off x="3578" y="1122"/>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3" name="Rectangle 92"/>
              <p:cNvSpPr>
                <a:spLocks noChangeArrowheads="1"/>
              </p:cNvSpPr>
              <p:nvPr/>
            </p:nvSpPr>
            <p:spPr bwMode="auto">
              <a:xfrm>
                <a:off x="3519" y="2987"/>
                <a:ext cx="114" cy="149"/>
              </a:xfrm>
              <a:prstGeom prst="rect">
                <a:avLst/>
              </a:prstGeom>
              <a:noFill/>
              <a:ln w="9525">
                <a:noFill/>
                <a:miter lim="800000"/>
                <a:headEnd/>
                <a:tailEnd/>
              </a:ln>
            </p:spPr>
            <p:txBody>
              <a:bodyPr wrap="none" lIns="92075" tIns="46038" rIns="92075" bIns="46038">
                <a:spAutoFit/>
              </a:bodyPr>
              <a:lstStyle/>
              <a:p>
                <a:r>
                  <a:rPr lang="en-US" sz="1700" dirty="0">
                    <a:solidFill>
                      <a:srgbClr val="000000"/>
                    </a:solidFill>
                  </a:rPr>
                  <a:t>5</a:t>
                </a:r>
              </a:p>
            </p:txBody>
          </p:sp>
          <p:sp>
            <p:nvSpPr>
              <p:cNvPr id="3174" name="Line 93"/>
              <p:cNvSpPr>
                <a:spLocks noChangeShapeType="1"/>
              </p:cNvSpPr>
              <p:nvPr/>
            </p:nvSpPr>
            <p:spPr bwMode="auto">
              <a:xfrm flipV="1">
                <a:off x="3711"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5" name="Line 94"/>
              <p:cNvSpPr>
                <a:spLocks noChangeShapeType="1"/>
              </p:cNvSpPr>
              <p:nvPr/>
            </p:nvSpPr>
            <p:spPr bwMode="auto">
              <a:xfrm>
                <a:off x="3711"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6" name="Line 95"/>
              <p:cNvSpPr>
                <a:spLocks noChangeShapeType="1"/>
              </p:cNvSpPr>
              <p:nvPr/>
            </p:nvSpPr>
            <p:spPr bwMode="auto">
              <a:xfrm flipV="1">
                <a:off x="3843"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7" name="Line 96"/>
              <p:cNvSpPr>
                <a:spLocks noChangeShapeType="1"/>
              </p:cNvSpPr>
              <p:nvPr/>
            </p:nvSpPr>
            <p:spPr bwMode="auto">
              <a:xfrm>
                <a:off x="3843"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8" name="Line 97"/>
              <p:cNvSpPr>
                <a:spLocks noChangeShapeType="1"/>
              </p:cNvSpPr>
              <p:nvPr/>
            </p:nvSpPr>
            <p:spPr bwMode="auto">
              <a:xfrm flipV="1">
                <a:off x="3978"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79" name="Line 98"/>
              <p:cNvSpPr>
                <a:spLocks noChangeShapeType="1"/>
              </p:cNvSpPr>
              <p:nvPr/>
            </p:nvSpPr>
            <p:spPr bwMode="auto">
              <a:xfrm>
                <a:off x="3978"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80" name="Line 99"/>
              <p:cNvSpPr>
                <a:spLocks noChangeShapeType="1"/>
              </p:cNvSpPr>
              <p:nvPr/>
            </p:nvSpPr>
            <p:spPr bwMode="auto">
              <a:xfrm flipV="1">
                <a:off x="4111" y="2959"/>
                <a:ext cx="0" cy="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81" name="Line 100"/>
              <p:cNvSpPr>
                <a:spLocks noChangeShapeType="1"/>
              </p:cNvSpPr>
              <p:nvPr/>
            </p:nvSpPr>
            <p:spPr bwMode="auto">
              <a:xfrm>
                <a:off x="4111" y="1122"/>
                <a:ext cx="0" cy="6"/>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82" name="Line 101"/>
              <p:cNvSpPr>
                <a:spLocks noChangeShapeType="1"/>
              </p:cNvSpPr>
              <p:nvPr/>
            </p:nvSpPr>
            <p:spPr bwMode="auto">
              <a:xfrm flipV="1">
                <a:off x="4245" y="2955"/>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83" name="Line 102"/>
              <p:cNvSpPr>
                <a:spLocks noChangeShapeType="1"/>
              </p:cNvSpPr>
              <p:nvPr/>
            </p:nvSpPr>
            <p:spPr bwMode="auto">
              <a:xfrm>
                <a:off x="4245" y="1122"/>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84" name="Rectangle 103"/>
              <p:cNvSpPr>
                <a:spLocks noChangeArrowheads="1"/>
              </p:cNvSpPr>
              <p:nvPr/>
            </p:nvSpPr>
            <p:spPr bwMode="auto">
              <a:xfrm>
                <a:off x="4134" y="2982"/>
                <a:ext cx="114" cy="149"/>
              </a:xfrm>
              <a:prstGeom prst="rect">
                <a:avLst/>
              </a:prstGeom>
              <a:noFill/>
              <a:ln w="9525">
                <a:noFill/>
                <a:miter lim="800000"/>
                <a:headEnd/>
                <a:tailEnd/>
              </a:ln>
            </p:spPr>
            <p:txBody>
              <a:bodyPr wrap="none" lIns="92075" tIns="46038" rIns="92075" bIns="46038">
                <a:spAutoFit/>
              </a:bodyPr>
              <a:lstStyle/>
              <a:p>
                <a:r>
                  <a:rPr lang="en-US" sz="1700" dirty="0">
                    <a:solidFill>
                      <a:srgbClr val="000000"/>
                    </a:solidFill>
                  </a:rPr>
                  <a:t>1</a:t>
                </a:r>
              </a:p>
            </p:txBody>
          </p:sp>
          <p:sp>
            <p:nvSpPr>
              <p:cNvPr id="3185" name="Rectangle 104"/>
              <p:cNvSpPr>
                <a:spLocks noChangeArrowheads="1"/>
              </p:cNvSpPr>
              <p:nvPr/>
            </p:nvSpPr>
            <p:spPr bwMode="auto">
              <a:xfrm>
                <a:off x="4182" y="2982"/>
                <a:ext cx="114" cy="149"/>
              </a:xfrm>
              <a:prstGeom prst="rect">
                <a:avLst/>
              </a:prstGeom>
              <a:noFill/>
              <a:ln w="9525">
                <a:noFill/>
                <a:miter lim="800000"/>
                <a:headEnd/>
                <a:tailEnd/>
              </a:ln>
            </p:spPr>
            <p:txBody>
              <a:bodyPr wrap="none" lIns="92075" tIns="46038" rIns="92075" bIns="46038">
                <a:spAutoFit/>
              </a:bodyPr>
              <a:lstStyle/>
              <a:p>
                <a:r>
                  <a:rPr lang="en-US" sz="1700">
                    <a:solidFill>
                      <a:srgbClr val="000000"/>
                    </a:solidFill>
                  </a:rPr>
                  <a:t>0</a:t>
                </a:r>
              </a:p>
            </p:txBody>
          </p:sp>
          <p:sp>
            <p:nvSpPr>
              <p:cNvPr id="3186" name="Line 105"/>
              <p:cNvSpPr>
                <a:spLocks noChangeShapeType="1"/>
              </p:cNvSpPr>
              <p:nvPr/>
            </p:nvSpPr>
            <p:spPr bwMode="auto">
              <a:xfrm>
                <a:off x="1572" y="2966"/>
                <a:ext cx="267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187" name="Line 106"/>
              <p:cNvSpPr>
                <a:spLocks noChangeShapeType="1"/>
              </p:cNvSpPr>
              <p:nvPr/>
            </p:nvSpPr>
            <p:spPr bwMode="auto">
              <a:xfrm flipV="1">
                <a:off x="1572" y="1890"/>
                <a:ext cx="18" cy="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88" name="Line 107"/>
              <p:cNvSpPr>
                <a:spLocks noChangeShapeType="1"/>
              </p:cNvSpPr>
              <p:nvPr/>
            </p:nvSpPr>
            <p:spPr bwMode="auto">
              <a:xfrm flipV="1">
                <a:off x="1590" y="1887"/>
                <a:ext cx="19"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89" name="Line 108"/>
              <p:cNvSpPr>
                <a:spLocks noChangeShapeType="1"/>
              </p:cNvSpPr>
              <p:nvPr/>
            </p:nvSpPr>
            <p:spPr bwMode="auto">
              <a:xfrm flipV="1">
                <a:off x="1609" y="1886"/>
                <a:ext cx="11" cy="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0" name="Line 109"/>
              <p:cNvSpPr>
                <a:spLocks noChangeShapeType="1"/>
              </p:cNvSpPr>
              <p:nvPr/>
            </p:nvSpPr>
            <p:spPr bwMode="auto">
              <a:xfrm flipV="1">
                <a:off x="1647" y="1880"/>
                <a:ext cx="15"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1" name="Line 110"/>
              <p:cNvSpPr>
                <a:spLocks noChangeShapeType="1"/>
              </p:cNvSpPr>
              <p:nvPr/>
            </p:nvSpPr>
            <p:spPr bwMode="auto">
              <a:xfrm flipV="1">
                <a:off x="1662" y="1877"/>
                <a:ext cx="18"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2" name="Line 111"/>
              <p:cNvSpPr>
                <a:spLocks noChangeShapeType="1"/>
              </p:cNvSpPr>
              <p:nvPr/>
            </p:nvSpPr>
            <p:spPr bwMode="auto">
              <a:xfrm flipV="1">
                <a:off x="1680" y="1875"/>
                <a:ext cx="17"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3" name="Line 112"/>
              <p:cNvSpPr>
                <a:spLocks noChangeShapeType="1"/>
              </p:cNvSpPr>
              <p:nvPr/>
            </p:nvSpPr>
            <p:spPr bwMode="auto">
              <a:xfrm flipV="1">
                <a:off x="1697" y="1873"/>
                <a:ext cx="19"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4" name="Line 113"/>
              <p:cNvSpPr>
                <a:spLocks noChangeShapeType="1"/>
              </p:cNvSpPr>
              <p:nvPr/>
            </p:nvSpPr>
            <p:spPr bwMode="auto">
              <a:xfrm>
                <a:off x="1716" y="1873"/>
                <a:ext cx="4"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5" name="Line 114"/>
              <p:cNvSpPr>
                <a:spLocks noChangeShapeType="1"/>
              </p:cNvSpPr>
              <p:nvPr/>
            </p:nvSpPr>
            <p:spPr bwMode="auto">
              <a:xfrm flipV="1">
                <a:off x="1746" y="1868"/>
                <a:ext cx="5" cy="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6" name="Line 115"/>
              <p:cNvSpPr>
                <a:spLocks noChangeShapeType="1"/>
              </p:cNvSpPr>
              <p:nvPr/>
            </p:nvSpPr>
            <p:spPr bwMode="auto">
              <a:xfrm flipV="1">
                <a:off x="1751" y="1865"/>
                <a:ext cx="19"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7" name="Line 116"/>
              <p:cNvSpPr>
                <a:spLocks noChangeShapeType="1"/>
              </p:cNvSpPr>
              <p:nvPr/>
            </p:nvSpPr>
            <p:spPr bwMode="auto">
              <a:xfrm flipV="1">
                <a:off x="1770" y="1863"/>
                <a:ext cx="17"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8" name="Line 117"/>
              <p:cNvSpPr>
                <a:spLocks noChangeShapeType="1"/>
              </p:cNvSpPr>
              <p:nvPr/>
            </p:nvSpPr>
            <p:spPr bwMode="auto">
              <a:xfrm flipV="1">
                <a:off x="1787" y="1860"/>
                <a:ext cx="19"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199" name="Line 118"/>
              <p:cNvSpPr>
                <a:spLocks noChangeShapeType="1"/>
              </p:cNvSpPr>
              <p:nvPr/>
            </p:nvSpPr>
            <p:spPr bwMode="auto">
              <a:xfrm flipV="1">
                <a:off x="1806" y="1856"/>
                <a:ext cx="13"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0" name="Line 119"/>
              <p:cNvSpPr>
                <a:spLocks noChangeShapeType="1"/>
              </p:cNvSpPr>
              <p:nvPr/>
            </p:nvSpPr>
            <p:spPr bwMode="auto">
              <a:xfrm flipV="1">
                <a:off x="1844" y="1849"/>
                <a:ext cx="15"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1" name="Line 120"/>
              <p:cNvSpPr>
                <a:spLocks noChangeShapeType="1"/>
              </p:cNvSpPr>
              <p:nvPr/>
            </p:nvSpPr>
            <p:spPr bwMode="auto">
              <a:xfrm flipV="1">
                <a:off x="1859" y="1846"/>
                <a:ext cx="18"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2" name="Line 121"/>
              <p:cNvSpPr>
                <a:spLocks noChangeShapeType="1"/>
              </p:cNvSpPr>
              <p:nvPr/>
            </p:nvSpPr>
            <p:spPr bwMode="auto">
              <a:xfrm flipV="1">
                <a:off x="1877" y="1844"/>
                <a:ext cx="18"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3" name="Line 122"/>
              <p:cNvSpPr>
                <a:spLocks noChangeShapeType="1"/>
              </p:cNvSpPr>
              <p:nvPr/>
            </p:nvSpPr>
            <p:spPr bwMode="auto">
              <a:xfrm flipV="1">
                <a:off x="1895" y="1841"/>
                <a:ext cx="18"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4" name="Line 123"/>
              <p:cNvSpPr>
                <a:spLocks noChangeShapeType="1"/>
              </p:cNvSpPr>
              <p:nvPr/>
            </p:nvSpPr>
            <p:spPr bwMode="auto">
              <a:xfrm flipV="1">
                <a:off x="1913" y="1839"/>
                <a:ext cx="5"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5" name="Line 124"/>
              <p:cNvSpPr>
                <a:spLocks noChangeShapeType="1"/>
              </p:cNvSpPr>
              <p:nvPr/>
            </p:nvSpPr>
            <p:spPr bwMode="auto">
              <a:xfrm flipV="1">
                <a:off x="1943" y="1832"/>
                <a:ext cx="5" cy="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6" name="Line 125"/>
              <p:cNvSpPr>
                <a:spLocks noChangeShapeType="1"/>
              </p:cNvSpPr>
              <p:nvPr/>
            </p:nvSpPr>
            <p:spPr bwMode="auto">
              <a:xfrm flipV="1">
                <a:off x="1948" y="1829"/>
                <a:ext cx="18"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7" name="Line 126"/>
              <p:cNvSpPr>
                <a:spLocks noChangeShapeType="1"/>
              </p:cNvSpPr>
              <p:nvPr/>
            </p:nvSpPr>
            <p:spPr bwMode="auto">
              <a:xfrm flipV="1">
                <a:off x="1966" y="1824"/>
                <a:ext cx="20"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8" name="Line 127"/>
              <p:cNvSpPr>
                <a:spLocks noChangeShapeType="1"/>
              </p:cNvSpPr>
              <p:nvPr/>
            </p:nvSpPr>
            <p:spPr bwMode="auto">
              <a:xfrm flipV="1">
                <a:off x="1986" y="1821"/>
                <a:ext cx="17"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09" name="Line 128"/>
              <p:cNvSpPr>
                <a:spLocks noChangeShapeType="1"/>
              </p:cNvSpPr>
              <p:nvPr/>
            </p:nvSpPr>
            <p:spPr bwMode="auto">
              <a:xfrm flipV="1">
                <a:off x="2003" y="1818"/>
                <a:ext cx="14"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0" name="Line 129"/>
              <p:cNvSpPr>
                <a:spLocks noChangeShapeType="1"/>
              </p:cNvSpPr>
              <p:nvPr/>
            </p:nvSpPr>
            <p:spPr bwMode="auto">
              <a:xfrm flipV="1">
                <a:off x="2042" y="1807"/>
                <a:ext cx="14"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1" name="Line 130"/>
              <p:cNvSpPr>
                <a:spLocks noChangeShapeType="1"/>
              </p:cNvSpPr>
              <p:nvPr/>
            </p:nvSpPr>
            <p:spPr bwMode="auto">
              <a:xfrm flipV="1">
                <a:off x="2056" y="1802"/>
                <a:ext cx="19"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2" name="Line 131"/>
              <p:cNvSpPr>
                <a:spLocks noChangeShapeType="1"/>
              </p:cNvSpPr>
              <p:nvPr/>
            </p:nvSpPr>
            <p:spPr bwMode="auto">
              <a:xfrm flipV="1">
                <a:off x="2075" y="1796"/>
                <a:ext cx="18" cy="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3" name="Line 132"/>
              <p:cNvSpPr>
                <a:spLocks noChangeShapeType="1"/>
              </p:cNvSpPr>
              <p:nvPr/>
            </p:nvSpPr>
            <p:spPr bwMode="auto">
              <a:xfrm flipV="1">
                <a:off x="2093" y="1792"/>
                <a:ext cx="17"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4" name="Line 133"/>
              <p:cNvSpPr>
                <a:spLocks noChangeShapeType="1"/>
              </p:cNvSpPr>
              <p:nvPr/>
            </p:nvSpPr>
            <p:spPr bwMode="auto">
              <a:xfrm flipV="1">
                <a:off x="2110" y="1791"/>
                <a:ext cx="6" cy="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5" name="Line 134"/>
              <p:cNvSpPr>
                <a:spLocks noChangeShapeType="1"/>
              </p:cNvSpPr>
              <p:nvPr/>
            </p:nvSpPr>
            <p:spPr bwMode="auto">
              <a:xfrm flipV="1">
                <a:off x="2141" y="1780"/>
                <a:ext cx="5"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6" name="Line 135"/>
              <p:cNvSpPr>
                <a:spLocks noChangeShapeType="1"/>
              </p:cNvSpPr>
              <p:nvPr/>
            </p:nvSpPr>
            <p:spPr bwMode="auto">
              <a:xfrm flipV="1">
                <a:off x="2146" y="1773"/>
                <a:ext cx="18" cy="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7" name="Line 136"/>
              <p:cNvSpPr>
                <a:spLocks noChangeShapeType="1"/>
              </p:cNvSpPr>
              <p:nvPr/>
            </p:nvSpPr>
            <p:spPr bwMode="auto">
              <a:xfrm flipV="1">
                <a:off x="2164" y="1768"/>
                <a:ext cx="19"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8" name="Line 137"/>
              <p:cNvSpPr>
                <a:spLocks noChangeShapeType="1"/>
              </p:cNvSpPr>
              <p:nvPr/>
            </p:nvSpPr>
            <p:spPr bwMode="auto">
              <a:xfrm flipV="1">
                <a:off x="2183" y="1760"/>
                <a:ext cx="17" cy="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19" name="Line 138"/>
              <p:cNvSpPr>
                <a:spLocks noChangeShapeType="1"/>
              </p:cNvSpPr>
              <p:nvPr/>
            </p:nvSpPr>
            <p:spPr bwMode="auto">
              <a:xfrm flipV="1">
                <a:off x="2200" y="1755"/>
                <a:ext cx="15"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0" name="Line 139"/>
              <p:cNvSpPr>
                <a:spLocks noChangeShapeType="1"/>
              </p:cNvSpPr>
              <p:nvPr/>
            </p:nvSpPr>
            <p:spPr bwMode="auto">
              <a:xfrm flipV="1">
                <a:off x="2240" y="1739"/>
                <a:ext cx="15"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1" name="Line 140"/>
              <p:cNvSpPr>
                <a:spLocks noChangeShapeType="1"/>
              </p:cNvSpPr>
              <p:nvPr/>
            </p:nvSpPr>
            <p:spPr bwMode="auto">
              <a:xfrm flipV="1">
                <a:off x="2255" y="1730"/>
                <a:ext cx="16" cy="9"/>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2" name="Line 141"/>
              <p:cNvSpPr>
                <a:spLocks noChangeShapeType="1"/>
              </p:cNvSpPr>
              <p:nvPr/>
            </p:nvSpPr>
            <p:spPr bwMode="auto">
              <a:xfrm flipV="1">
                <a:off x="2271" y="1723"/>
                <a:ext cx="19" cy="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3" name="Line 142"/>
              <p:cNvSpPr>
                <a:spLocks noChangeShapeType="1"/>
              </p:cNvSpPr>
              <p:nvPr/>
            </p:nvSpPr>
            <p:spPr bwMode="auto">
              <a:xfrm flipV="1">
                <a:off x="2290" y="1714"/>
                <a:ext cx="18" cy="9"/>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4" name="Line 143"/>
              <p:cNvSpPr>
                <a:spLocks noChangeShapeType="1"/>
              </p:cNvSpPr>
              <p:nvPr/>
            </p:nvSpPr>
            <p:spPr bwMode="auto">
              <a:xfrm flipV="1">
                <a:off x="2308" y="1710"/>
                <a:ext cx="6"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5" name="Line 144"/>
              <p:cNvSpPr>
                <a:spLocks noChangeShapeType="1"/>
              </p:cNvSpPr>
              <p:nvPr/>
            </p:nvSpPr>
            <p:spPr bwMode="auto">
              <a:xfrm flipV="1">
                <a:off x="2339" y="1694"/>
                <a:ext cx="5"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6" name="Line 145"/>
              <p:cNvSpPr>
                <a:spLocks noChangeShapeType="1"/>
              </p:cNvSpPr>
              <p:nvPr/>
            </p:nvSpPr>
            <p:spPr bwMode="auto">
              <a:xfrm flipV="1">
                <a:off x="2344" y="1683"/>
                <a:ext cx="18" cy="1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7" name="Line 146"/>
              <p:cNvSpPr>
                <a:spLocks noChangeShapeType="1"/>
              </p:cNvSpPr>
              <p:nvPr/>
            </p:nvSpPr>
            <p:spPr bwMode="auto">
              <a:xfrm flipV="1">
                <a:off x="2362" y="1673"/>
                <a:ext cx="18" cy="1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8" name="Line 147"/>
              <p:cNvSpPr>
                <a:spLocks noChangeShapeType="1"/>
              </p:cNvSpPr>
              <p:nvPr/>
            </p:nvSpPr>
            <p:spPr bwMode="auto">
              <a:xfrm flipV="1">
                <a:off x="2380" y="1660"/>
                <a:ext cx="17" cy="1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29" name="Line 148"/>
              <p:cNvSpPr>
                <a:spLocks noChangeShapeType="1"/>
              </p:cNvSpPr>
              <p:nvPr/>
            </p:nvSpPr>
            <p:spPr bwMode="auto">
              <a:xfrm flipV="1">
                <a:off x="2397" y="1650"/>
                <a:ext cx="16" cy="1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0" name="Line 149"/>
              <p:cNvSpPr>
                <a:spLocks noChangeShapeType="1"/>
              </p:cNvSpPr>
              <p:nvPr/>
            </p:nvSpPr>
            <p:spPr bwMode="auto">
              <a:xfrm flipV="1">
                <a:off x="2438" y="1620"/>
                <a:ext cx="14" cy="1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1" name="Line 150"/>
              <p:cNvSpPr>
                <a:spLocks noChangeShapeType="1"/>
              </p:cNvSpPr>
              <p:nvPr/>
            </p:nvSpPr>
            <p:spPr bwMode="auto">
              <a:xfrm flipV="1">
                <a:off x="2452" y="1605"/>
                <a:ext cx="17" cy="1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2" name="Line 151"/>
              <p:cNvSpPr>
                <a:spLocks noChangeShapeType="1"/>
              </p:cNvSpPr>
              <p:nvPr/>
            </p:nvSpPr>
            <p:spPr bwMode="auto">
              <a:xfrm flipV="1">
                <a:off x="2469" y="1588"/>
                <a:ext cx="18" cy="1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3" name="Line 152"/>
              <p:cNvSpPr>
                <a:spLocks noChangeShapeType="1"/>
              </p:cNvSpPr>
              <p:nvPr/>
            </p:nvSpPr>
            <p:spPr bwMode="auto">
              <a:xfrm flipV="1">
                <a:off x="2487" y="1571"/>
                <a:ext cx="18" cy="1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4" name="Line 153"/>
              <p:cNvSpPr>
                <a:spLocks noChangeShapeType="1"/>
              </p:cNvSpPr>
              <p:nvPr/>
            </p:nvSpPr>
            <p:spPr bwMode="auto">
              <a:xfrm flipV="1">
                <a:off x="2505" y="1565"/>
                <a:ext cx="7" cy="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5" name="Line 154"/>
              <p:cNvSpPr>
                <a:spLocks noChangeShapeType="1"/>
              </p:cNvSpPr>
              <p:nvPr/>
            </p:nvSpPr>
            <p:spPr bwMode="auto">
              <a:xfrm flipV="1">
                <a:off x="2535" y="1532"/>
                <a:ext cx="6" cy="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6" name="Line 155"/>
              <p:cNvSpPr>
                <a:spLocks noChangeShapeType="1"/>
              </p:cNvSpPr>
              <p:nvPr/>
            </p:nvSpPr>
            <p:spPr bwMode="auto">
              <a:xfrm flipV="1">
                <a:off x="2541" y="1511"/>
                <a:ext cx="18" cy="2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7" name="Line 156"/>
              <p:cNvSpPr>
                <a:spLocks noChangeShapeType="1"/>
              </p:cNvSpPr>
              <p:nvPr/>
            </p:nvSpPr>
            <p:spPr bwMode="auto">
              <a:xfrm flipV="1">
                <a:off x="2559" y="1487"/>
                <a:ext cx="18" cy="2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8" name="Line 157"/>
              <p:cNvSpPr>
                <a:spLocks noChangeShapeType="1"/>
              </p:cNvSpPr>
              <p:nvPr/>
            </p:nvSpPr>
            <p:spPr bwMode="auto">
              <a:xfrm flipV="1">
                <a:off x="2577" y="1469"/>
                <a:ext cx="12" cy="1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39" name="Line 158"/>
              <p:cNvSpPr>
                <a:spLocks noChangeShapeType="1"/>
              </p:cNvSpPr>
              <p:nvPr/>
            </p:nvSpPr>
            <p:spPr bwMode="auto">
              <a:xfrm flipV="1">
                <a:off x="2606" y="1436"/>
                <a:ext cx="7" cy="9"/>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0" name="Line 159"/>
              <p:cNvSpPr>
                <a:spLocks noChangeShapeType="1"/>
              </p:cNvSpPr>
              <p:nvPr/>
            </p:nvSpPr>
            <p:spPr bwMode="auto">
              <a:xfrm flipV="1">
                <a:off x="2613" y="1407"/>
                <a:ext cx="18" cy="29"/>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1" name="Line 160"/>
              <p:cNvSpPr>
                <a:spLocks noChangeShapeType="1"/>
              </p:cNvSpPr>
              <p:nvPr/>
            </p:nvSpPr>
            <p:spPr bwMode="auto">
              <a:xfrm flipV="1">
                <a:off x="2631" y="1378"/>
                <a:ext cx="17" cy="29"/>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2" name="Line 161"/>
              <p:cNvSpPr>
                <a:spLocks noChangeShapeType="1"/>
              </p:cNvSpPr>
              <p:nvPr/>
            </p:nvSpPr>
            <p:spPr bwMode="auto">
              <a:xfrm flipV="1">
                <a:off x="2648" y="1374"/>
                <a:ext cx="0"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3" name="Line 162"/>
              <p:cNvSpPr>
                <a:spLocks noChangeShapeType="1"/>
              </p:cNvSpPr>
              <p:nvPr/>
            </p:nvSpPr>
            <p:spPr bwMode="auto">
              <a:xfrm flipV="1">
                <a:off x="2662" y="1343"/>
                <a:ext cx="4" cy="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4" name="Line 163"/>
              <p:cNvSpPr>
                <a:spLocks noChangeShapeType="1"/>
              </p:cNvSpPr>
              <p:nvPr/>
            </p:nvSpPr>
            <p:spPr bwMode="auto">
              <a:xfrm flipV="1">
                <a:off x="2666" y="1309"/>
                <a:ext cx="18" cy="3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5" name="Line 164"/>
              <p:cNvSpPr>
                <a:spLocks noChangeShapeType="1"/>
              </p:cNvSpPr>
              <p:nvPr/>
            </p:nvSpPr>
            <p:spPr bwMode="auto">
              <a:xfrm flipV="1">
                <a:off x="2684" y="1281"/>
                <a:ext cx="14" cy="2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6" name="Line 165"/>
              <p:cNvSpPr>
                <a:spLocks noChangeShapeType="1"/>
              </p:cNvSpPr>
              <p:nvPr/>
            </p:nvSpPr>
            <p:spPr bwMode="auto">
              <a:xfrm flipV="1">
                <a:off x="2712" y="1236"/>
                <a:ext cx="8" cy="2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7" name="Line 166"/>
              <p:cNvSpPr>
                <a:spLocks noChangeShapeType="1"/>
              </p:cNvSpPr>
              <p:nvPr/>
            </p:nvSpPr>
            <p:spPr bwMode="auto">
              <a:xfrm flipV="1">
                <a:off x="2720" y="1199"/>
                <a:ext cx="18" cy="3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8" name="Line 167"/>
              <p:cNvSpPr>
                <a:spLocks noChangeShapeType="1"/>
              </p:cNvSpPr>
              <p:nvPr/>
            </p:nvSpPr>
            <p:spPr bwMode="auto">
              <a:xfrm flipV="1">
                <a:off x="2738" y="1186"/>
                <a:ext cx="8" cy="1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49" name="Line 168"/>
              <p:cNvSpPr>
                <a:spLocks noChangeShapeType="1"/>
              </p:cNvSpPr>
              <p:nvPr/>
            </p:nvSpPr>
            <p:spPr bwMode="auto">
              <a:xfrm flipV="1">
                <a:off x="2759" y="1138"/>
                <a:ext cx="15" cy="2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0" name="Line 169"/>
              <p:cNvSpPr>
                <a:spLocks noChangeShapeType="1"/>
              </p:cNvSpPr>
              <p:nvPr/>
            </p:nvSpPr>
            <p:spPr bwMode="auto">
              <a:xfrm flipV="1">
                <a:off x="2774" y="1122"/>
                <a:ext cx="18" cy="1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1" name="Line 170"/>
              <p:cNvSpPr>
                <a:spLocks noChangeShapeType="1"/>
              </p:cNvSpPr>
              <p:nvPr/>
            </p:nvSpPr>
            <p:spPr bwMode="auto">
              <a:xfrm>
                <a:off x="2792" y="1122"/>
                <a:ext cx="19" cy="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2" name="Line 171"/>
              <p:cNvSpPr>
                <a:spLocks noChangeShapeType="1"/>
              </p:cNvSpPr>
              <p:nvPr/>
            </p:nvSpPr>
            <p:spPr bwMode="auto">
              <a:xfrm>
                <a:off x="2811" y="1128"/>
                <a:ext cx="4" cy="1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3" name="Line 172"/>
              <p:cNvSpPr>
                <a:spLocks noChangeShapeType="1"/>
              </p:cNvSpPr>
              <p:nvPr/>
            </p:nvSpPr>
            <p:spPr bwMode="auto">
              <a:xfrm>
                <a:off x="2828" y="1165"/>
                <a:ext cx="1"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4" name="Line 173"/>
              <p:cNvSpPr>
                <a:spLocks noChangeShapeType="1"/>
              </p:cNvSpPr>
              <p:nvPr/>
            </p:nvSpPr>
            <p:spPr bwMode="auto">
              <a:xfrm>
                <a:off x="2829" y="1168"/>
                <a:ext cx="13" cy="6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5" name="Line 174"/>
              <p:cNvSpPr>
                <a:spLocks noChangeShapeType="1"/>
              </p:cNvSpPr>
              <p:nvPr/>
            </p:nvSpPr>
            <p:spPr bwMode="auto">
              <a:xfrm>
                <a:off x="2846" y="1260"/>
                <a:ext cx="9" cy="7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6" name="Line 175"/>
              <p:cNvSpPr>
                <a:spLocks noChangeShapeType="1"/>
              </p:cNvSpPr>
              <p:nvPr/>
            </p:nvSpPr>
            <p:spPr bwMode="auto">
              <a:xfrm>
                <a:off x="2858" y="1355"/>
                <a:ext cx="5" cy="5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7" name="Line 176"/>
              <p:cNvSpPr>
                <a:spLocks noChangeShapeType="1"/>
              </p:cNvSpPr>
              <p:nvPr/>
            </p:nvSpPr>
            <p:spPr bwMode="auto">
              <a:xfrm>
                <a:off x="2863" y="1405"/>
                <a:ext cx="2" cy="2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8" name="Line 177"/>
              <p:cNvSpPr>
                <a:spLocks noChangeShapeType="1"/>
              </p:cNvSpPr>
              <p:nvPr/>
            </p:nvSpPr>
            <p:spPr bwMode="auto">
              <a:xfrm>
                <a:off x="2867" y="1450"/>
                <a:ext cx="6" cy="7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59" name="Line 178"/>
              <p:cNvSpPr>
                <a:spLocks noChangeShapeType="1"/>
              </p:cNvSpPr>
              <p:nvPr/>
            </p:nvSpPr>
            <p:spPr bwMode="auto">
              <a:xfrm>
                <a:off x="2875" y="1545"/>
                <a:ext cx="7" cy="7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0" name="Line 179"/>
              <p:cNvSpPr>
                <a:spLocks noChangeShapeType="1"/>
              </p:cNvSpPr>
              <p:nvPr/>
            </p:nvSpPr>
            <p:spPr bwMode="auto">
              <a:xfrm>
                <a:off x="2883" y="1639"/>
                <a:ext cx="5" cy="7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1" name="Line 180"/>
              <p:cNvSpPr>
                <a:spLocks noChangeShapeType="1"/>
              </p:cNvSpPr>
              <p:nvPr/>
            </p:nvSpPr>
            <p:spPr bwMode="auto">
              <a:xfrm>
                <a:off x="2889" y="1734"/>
                <a:ext cx="4" cy="7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2" name="Line 181"/>
              <p:cNvSpPr>
                <a:spLocks noChangeShapeType="1"/>
              </p:cNvSpPr>
              <p:nvPr/>
            </p:nvSpPr>
            <p:spPr bwMode="auto">
              <a:xfrm>
                <a:off x="2895" y="1830"/>
                <a:ext cx="4" cy="6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3" name="Line 182"/>
              <p:cNvSpPr>
                <a:spLocks noChangeShapeType="1"/>
              </p:cNvSpPr>
              <p:nvPr/>
            </p:nvSpPr>
            <p:spPr bwMode="auto">
              <a:xfrm>
                <a:off x="2899" y="1896"/>
                <a:ext cx="0"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4" name="Line 183"/>
              <p:cNvSpPr>
                <a:spLocks noChangeShapeType="1"/>
              </p:cNvSpPr>
              <p:nvPr/>
            </p:nvSpPr>
            <p:spPr bwMode="auto">
              <a:xfrm>
                <a:off x="2901" y="1925"/>
                <a:ext cx="5" cy="7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5" name="Line 184"/>
              <p:cNvSpPr>
                <a:spLocks noChangeShapeType="1"/>
              </p:cNvSpPr>
              <p:nvPr/>
            </p:nvSpPr>
            <p:spPr bwMode="auto">
              <a:xfrm>
                <a:off x="2908" y="2020"/>
                <a:ext cx="4" cy="7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6" name="Line 185"/>
              <p:cNvSpPr>
                <a:spLocks noChangeShapeType="1"/>
              </p:cNvSpPr>
              <p:nvPr/>
            </p:nvSpPr>
            <p:spPr bwMode="auto">
              <a:xfrm>
                <a:off x="2913" y="2114"/>
                <a:ext cx="3" cy="7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7" name="Line 186"/>
              <p:cNvSpPr>
                <a:spLocks noChangeShapeType="1"/>
              </p:cNvSpPr>
              <p:nvPr/>
            </p:nvSpPr>
            <p:spPr bwMode="auto">
              <a:xfrm>
                <a:off x="2919" y="2209"/>
                <a:ext cx="3" cy="7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8" name="Line 187"/>
              <p:cNvSpPr>
                <a:spLocks noChangeShapeType="1"/>
              </p:cNvSpPr>
              <p:nvPr/>
            </p:nvSpPr>
            <p:spPr bwMode="auto">
              <a:xfrm>
                <a:off x="2926" y="2304"/>
                <a:ext cx="4" cy="7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69" name="Line 188"/>
              <p:cNvSpPr>
                <a:spLocks noChangeShapeType="1"/>
              </p:cNvSpPr>
              <p:nvPr/>
            </p:nvSpPr>
            <p:spPr bwMode="auto">
              <a:xfrm>
                <a:off x="2931" y="2399"/>
                <a:ext cx="5" cy="6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0" name="Line 189"/>
              <p:cNvSpPr>
                <a:spLocks noChangeShapeType="1"/>
              </p:cNvSpPr>
              <p:nvPr/>
            </p:nvSpPr>
            <p:spPr bwMode="auto">
              <a:xfrm>
                <a:off x="2936" y="2465"/>
                <a:ext cx="0"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1" name="Line 190"/>
              <p:cNvSpPr>
                <a:spLocks noChangeShapeType="1"/>
              </p:cNvSpPr>
              <p:nvPr/>
            </p:nvSpPr>
            <p:spPr bwMode="auto">
              <a:xfrm>
                <a:off x="2938" y="2494"/>
                <a:ext cx="6" cy="7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2" name="Line 191"/>
              <p:cNvSpPr>
                <a:spLocks noChangeShapeType="1"/>
              </p:cNvSpPr>
              <p:nvPr/>
            </p:nvSpPr>
            <p:spPr bwMode="auto">
              <a:xfrm>
                <a:off x="2946" y="2589"/>
                <a:ext cx="6" cy="7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3" name="Line 192"/>
              <p:cNvSpPr>
                <a:spLocks noChangeShapeType="1"/>
              </p:cNvSpPr>
              <p:nvPr/>
            </p:nvSpPr>
            <p:spPr bwMode="auto">
              <a:xfrm>
                <a:off x="2954" y="2684"/>
                <a:ext cx="8" cy="7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4" name="Line 193"/>
              <p:cNvSpPr>
                <a:spLocks noChangeShapeType="1"/>
              </p:cNvSpPr>
              <p:nvPr/>
            </p:nvSpPr>
            <p:spPr bwMode="auto">
              <a:xfrm>
                <a:off x="2966" y="2779"/>
                <a:ext cx="6" cy="5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5" name="Line 194"/>
              <p:cNvSpPr>
                <a:spLocks noChangeShapeType="1"/>
              </p:cNvSpPr>
              <p:nvPr/>
            </p:nvSpPr>
            <p:spPr bwMode="auto">
              <a:xfrm>
                <a:off x="2972" y="2833"/>
                <a:ext cx="2" cy="1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6" name="Line 195"/>
              <p:cNvSpPr>
                <a:spLocks noChangeShapeType="1"/>
              </p:cNvSpPr>
              <p:nvPr/>
            </p:nvSpPr>
            <p:spPr bwMode="auto">
              <a:xfrm>
                <a:off x="2981" y="2874"/>
                <a:ext cx="9" cy="4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7" name="Line 196"/>
              <p:cNvSpPr>
                <a:spLocks noChangeShapeType="1"/>
              </p:cNvSpPr>
              <p:nvPr/>
            </p:nvSpPr>
            <p:spPr bwMode="auto">
              <a:xfrm>
                <a:off x="2990" y="2919"/>
                <a:ext cx="11" cy="2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8" name="Line 197"/>
              <p:cNvSpPr>
                <a:spLocks noChangeShapeType="1"/>
              </p:cNvSpPr>
              <p:nvPr/>
            </p:nvSpPr>
            <p:spPr bwMode="auto">
              <a:xfrm>
                <a:off x="3016" y="2963"/>
                <a:ext cx="10"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79" name="Line 198"/>
              <p:cNvSpPr>
                <a:spLocks noChangeShapeType="1"/>
              </p:cNvSpPr>
              <p:nvPr/>
            </p:nvSpPr>
            <p:spPr bwMode="auto">
              <a:xfrm flipV="1">
                <a:off x="3026" y="2951"/>
                <a:ext cx="17" cy="1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0" name="Line 199"/>
              <p:cNvSpPr>
                <a:spLocks noChangeShapeType="1"/>
              </p:cNvSpPr>
              <p:nvPr/>
            </p:nvSpPr>
            <p:spPr bwMode="auto">
              <a:xfrm flipV="1">
                <a:off x="3043" y="2923"/>
                <a:ext cx="18" cy="2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1" name="Line 200"/>
              <p:cNvSpPr>
                <a:spLocks noChangeShapeType="1"/>
              </p:cNvSpPr>
              <p:nvPr/>
            </p:nvSpPr>
            <p:spPr bwMode="auto">
              <a:xfrm flipV="1">
                <a:off x="3061" y="2905"/>
                <a:ext cx="10" cy="1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2" name="Line 201"/>
              <p:cNvSpPr>
                <a:spLocks noChangeShapeType="1"/>
              </p:cNvSpPr>
              <p:nvPr/>
            </p:nvSpPr>
            <p:spPr bwMode="auto">
              <a:xfrm flipV="1">
                <a:off x="3083" y="2852"/>
                <a:ext cx="14" cy="29"/>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3" name="Line 202"/>
              <p:cNvSpPr>
                <a:spLocks noChangeShapeType="1"/>
              </p:cNvSpPr>
              <p:nvPr/>
            </p:nvSpPr>
            <p:spPr bwMode="auto">
              <a:xfrm flipV="1">
                <a:off x="3097" y="2815"/>
                <a:ext cx="17" cy="3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4" name="Line 203"/>
              <p:cNvSpPr>
                <a:spLocks noChangeShapeType="1"/>
              </p:cNvSpPr>
              <p:nvPr/>
            </p:nvSpPr>
            <p:spPr bwMode="auto">
              <a:xfrm flipV="1">
                <a:off x="3114" y="2810"/>
                <a:ext cx="3"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5" name="Line 204"/>
              <p:cNvSpPr>
                <a:spLocks noChangeShapeType="1"/>
              </p:cNvSpPr>
              <p:nvPr/>
            </p:nvSpPr>
            <p:spPr bwMode="auto">
              <a:xfrm flipV="1">
                <a:off x="3130" y="2779"/>
                <a:ext cx="4" cy="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6" name="Line 205"/>
              <p:cNvSpPr>
                <a:spLocks noChangeShapeType="1"/>
              </p:cNvSpPr>
              <p:nvPr/>
            </p:nvSpPr>
            <p:spPr bwMode="auto">
              <a:xfrm flipV="1">
                <a:off x="3134" y="2743"/>
                <a:ext cx="18" cy="3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7" name="Line 206"/>
              <p:cNvSpPr>
                <a:spLocks noChangeShapeType="1"/>
              </p:cNvSpPr>
              <p:nvPr/>
            </p:nvSpPr>
            <p:spPr bwMode="auto">
              <a:xfrm flipV="1">
                <a:off x="3152" y="2715"/>
                <a:ext cx="14" cy="2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8" name="Line 207"/>
              <p:cNvSpPr>
                <a:spLocks noChangeShapeType="1"/>
              </p:cNvSpPr>
              <p:nvPr/>
            </p:nvSpPr>
            <p:spPr bwMode="auto">
              <a:xfrm flipV="1">
                <a:off x="3181" y="2681"/>
                <a:ext cx="6" cy="1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89" name="Line 208"/>
              <p:cNvSpPr>
                <a:spLocks noChangeShapeType="1"/>
              </p:cNvSpPr>
              <p:nvPr/>
            </p:nvSpPr>
            <p:spPr bwMode="auto">
              <a:xfrm flipV="1">
                <a:off x="3187" y="2652"/>
                <a:ext cx="18" cy="29"/>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0" name="Line 209"/>
              <p:cNvSpPr>
                <a:spLocks noChangeShapeType="1"/>
              </p:cNvSpPr>
              <p:nvPr/>
            </p:nvSpPr>
            <p:spPr bwMode="auto">
              <a:xfrm flipV="1">
                <a:off x="3205" y="2625"/>
                <a:ext cx="17" cy="2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1" name="Line 210"/>
              <p:cNvSpPr>
                <a:spLocks noChangeShapeType="1"/>
              </p:cNvSpPr>
              <p:nvPr/>
            </p:nvSpPr>
            <p:spPr bwMode="auto">
              <a:xfrm flipV="1">
                <a:off x="3222" y="2620"/>
                <a:ext cx="5"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2" name="Line 211"/>
              <p:cNvSpPr>
                <a:spLocks noChangeShapeType="1"/>
              </p:cNvSpPr>
              <p:nvPr/>
            </p:nvSpPr>
            <p:spPr bwMode="auto">
              <a:xfrm flipV="1">
                <a:off x="3244" y="2577"/>
                <a:ext cx="15" cy="19"/>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3" name="Line 212"/>
              <p:cNvSpPr>
                <a:spLocks noChangeShapeType="1"/>
              </p:cNvSpPr>
              <p:nvPr/>
            </p:nvSpPr>
            <p:spPr bwMode="auto">
              <a:xfrm flipV="1">
                <a:off x="3259" y="2554"/>
                <a:ext cx="17" cy="2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4" name="Line 213"/>
              <p:cNvSpPr>
                <a:spLocks noChangeShapeType="1"/>
              </p:cNvSpPr>
              <p:nvPr/>
            </p:nvSpPr>
            <p:spPr bwMode="auto">
              <a:xfrm flipV="1">
                <a:off x="3276" y="2536"/>
                <a:ext cx="18" cy="1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5" name="Line 214"/>
              <p:cNvSpPr>
                <a:spLocks noChangeShapeType="1"/>
              </p:cNvSpPr>
              <p:nvPr/>
            </p:nvSpPr>
            <p:spPr bwMode="auto">
              <a:xfrm flipV="1">
                <a:off x="3294" y="2525"/>
                <a:ext cx="10" cy="1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6" name="Line 215"/>
              <p:cNvSpPr>
                <a:spLocks noChangeShapeType="1"/>
              </p:cNvSpPr>
              <p:nvPr/>
            </p:nvSpPr>
            <p:spPr bwMode="auto">
              <a:xfrm flipV="1">
                <a:off x="3328" y="2499"/>
                <a:ext cx="2"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7" name="Line 216"/>
              <p:cNvSpPr>
                <a:spLocks noChangeShapeType="1"/>
              </p:cNvSpPr>
              <p:nvPr/>
            </p:nvSpPr>
            <p:spPr bwMode="auto">
              <a:xfrm flipV="1">
                <a:off x="3330" y="2483"/>
                <a:ext cx="18" cy="1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8" name="Line 217"/>
              <p:cNvSpPr>
                <a:spLocks noChangeShapeType="1"/>
              </p:cNvSpPr>
              <p:nvPr/>
            </p:nvSpPr>
            <p:spPr bwMode="auto">
              <a:xfrm flipV="1">
                <a:off x="3348" y="2469"/>
                <a:ext cx="18" cy="1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299" name="Line 218"/>
              <p:cNvSpPr>
                <a:spLocks noChangeShapeType="1"/>
              </p:cNvSpPr>
              <p:nvPr/>
            </p:nvSpPr>
            <p:spPr bwMode="auto">
              <a:xfrm flipV="1">
                <a:off x="3366" y="2454"/>
                <a:ext cx="18" cy="1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0" name="Line 219"/>
              <p:cNvSpPr>
                <a:spLocks noChangeShapeType="1"/>
              </p:cNvSpPr>
              <p:nvPr/>
            </p:nvSpPr>
            <p:spPr bwMode="auto">
              <a:xfrm flipV="1">
                <a:off x="3384" y="2441"/>
                <a:ext cx="18" cy="1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1" name="Line 220"/>
              <p:cNvSpPr>
                <a:spLocks noChangeShapeType="1"/>
              </p:cNvSpPr>
              <p:nvPr/>
            </p:nvSpPr>
            <p:spPr bwMode="auto">
              <a:xfrm flipV="1">
                <a:off x="3428" y="2415"/>
                <a:ext cx="9" cy="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2" name="Line 221"/>
              <p:cNvSpPr>
                <a:spLocks noChangeShapeType="1"/>
              </p:cNvSpPr>
              <p:nvPr/>
            </p:nvSpPr>
            <p:spPr bwMode="auto">
              <a:xfrm flipV="1">
                <a:off x="3437" y="2404"/>
                <a:ext cx="19" cy="1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3" name="Line 222"/>
              <p:cNvSpPr>
                <a:spLocks noChangeShapeType="1"/>
              </p:cNvSpPr>
              <p:nvPr/>
            </p:nvSpPr>
            <p:spPr bwMode="auto">
              <a:xfrm flipV="1">
                <a:off x="3456" y="2394"/>
                <a:ext cx="17" cy="1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4" name="Line 223"/>
              <p:cNvSpPr>
                <a:spLocks noChangeShapeType="1"/>
              </p:cNvSpPr>
              <p:nvPr/>
            </p:nvSpPr>
            <p:spPr bwMode="auto">
              <a:xfrm flipV="1">
                <a:off x="3473" y="2384"/>
                <a:ext cx="19" cy="1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5" name="Line 224"/>
              <p:cNvSpPr>
                <a:spLocks noChangeShapeType="1"/>
              </p:cNvSpPr>
              <p:nvPr/>
            </p:nvSpPr>
            <p:spPr bwMode="auto">
              <a:xfrm flipV="1">
                <a:off x="3492" y="2379"/>
                <a:ext cx="9"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6" name="Line 225"/>
              <p:cNvSpPr>
                <a:spLocks noChangeShapeType="1"/>
              </p:cNvSpPr>
              <p:nvPr/>
            </p:nvSpPr>
            <p:spPr bwMode="auto">
              <a:xfrm flipV="1">
                <a:off x="3527" y="2365"/>
                <a:ext cx="1"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7" name="Line 226"/>
              <p:cNvSpPr>
                <a:spLocks noChangeShapeType="1"/>
              </p:cNvSpPr>
              <p:nvPr/>
            </p:nvSpPr>
            <p:spPr bwMode="auto">
              <a:xfrm flipV="1">
                <a:off x="3528" y="2357"/>
                <a:ext cx="18" cy="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8" name="Line 227"/>
              <p:cNvSpPr>
                <a:spLocks noChangeShapeType="1"/>
              </p:cNvSpPr>
              <p:nvPr/>
            </p:nvSpPr>
            <p:spPr bwMode="auto">
              <a:xfrm flipV="1">
                <a:off x="3546" y="2349"/>
                <a:ext cx="17" cy="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09" name="Line 228"/>
              <p:cNvSpPr>
                <a:spLocks noChangeShapeType="1"/>
              </p:cNvSpPr>
              <p:nvPr/>
            </p:nvSpPr>
            <p:spPr bwMode="auto">
              <a:xfrm flipV="1">
                <a:off x="3563" y="2341"/>
                <a:ext cx="19" cy="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0" name="Line 229"/>
              <p:cNvSpPr>
                <a:spLocks noChangeShapeType="1"/>
              </p:cNvSpPr>
              <p:nvPr/>
            </p:nvSpPr>
            <p:spPr bwMode="auto">
              <a:xfrm flipV="1">
                <a:off x="3582" y="2334"/>
                <a:ext cx="19" cy="7"/>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1" name="Line 230"/>
              <p:cNvSpPr>
                <a:spLocks noChangeShapeType="1"/>
              </p:cNvSpPr>
              <p:nvPr/>
            </p:nvSpPr>
            <p:spPr bwMode="auto">
              <a:xfrm>
                <a:off x="3601" y="2334"/>
                <a:ext cx="16"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2" name="Line 231"/>
              <p:cNvSpPr>
                <a:spLocks noChangeShapeType="1"/>
              </p:cNvSpPr>
              <p:nvPr/>
            </p:nvSpPr>
            <p:spPr bwMode="auto">
              <a:xfrm flipV="1">
                <a:off x="3626" y="2321"/>
                <a:ext cx="9"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3" name="Line 232"/>
              <p:cNvSpPr>
                <a:spLocks noChangeShapeType="1"/>
              </p:cNvSpPr>
              <p:nvPr/>
            </p:nvSpPr>
            <p:spPr bwMode="auto">
              <a:xfrm flipV="1">
                <a:off x="3635" y="2313"/>
                <a:ext cx="19" cy="8"/>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4" name="Line 233"/>
              <p:cNvSpPr>
                <a:spLocks noChangeShapeType="1"/>
              </p:cNvSpPr>
              <p:nvPr/>
            </p:nvSpPr>
            <p:spPr bwMode="auto">
              <a:xfrm flipV="1">
                <a:off x="3654" y="2307"/>
                <a:ext cx="17" cy="6"/>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5" name="Line 234"/>
              <p:cNvSpPr>
                <a:spLocks noChangeShapeType="1"/>
              </p:cNvSpPr>
              <p:nvPr/>
            </p:nvSpPr>
            <p:spPr bwMode="auto">
              <a:xfrm flipV="1">
                <a:off x="3671" y="2302"/>
                <a:ext cx="18"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6" name="Line 235"/>
              <p:cNvSpPr>
                <a:spLocks noChangeShapeType="1"/>
              </p:cNvSpPr>
              <p:nvPr/>
            </p:nvSpPr>
            <p:spPr bwMode="auto">
              <a:xfrm flipV="1">
                <a:off x="3689" y="2299"/>
                <a:ext cx="11"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7" name="Line 236"/>
              <p:cNvSpPr>
                <a:spLocks noChangeShapeType="1"/>
              </p:cNvSpPr>
              <p:nvPr/>
            </p:nvSpPr>
            <p:spPr bwMode="auto">
              <a:xfrm>
                <a:off x="3725" y="2290"/>
                <a:ext cx="16"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8" name="Line 237"/>
              <p:cNvSpPr>
                <a:spLocks noChangeShapeType="1"/>
              </p:cNvSpPr>
              <p:nvPr/>
            </p:nvSpPr>
            <p:spPr bwMode="auto">
              <a:xfrm flipV="1">
                <a:off x="3725" y="2285"/>
                <a:ext cx="17"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19" name="Line 238"/>
              <p:cNvSpPr>
                <a:spLocks noChangeShapeType="1"/>
              </p:cNvSpPr>
              <p:nvPr/>
            </p:nvSpPr>
            <p:spPr bwMode="auto">
              <a:xfrm flipV="1">
                <a:off x="3742" y="2280"/>
                <a:ext cx="20"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0" name="Line 239"/>
              <p:cNvSpPr>
                <a:spLocks noChangeShapeType="1"/>
              </p:cNvSpPr>
              <p:nvPr/>
            </p:nvSpPr>
            <p:spPr bwMode="auto">
              <a:xfrm flipV="1">
                <a:off x="3762" y="2277"/>
                <a:ext cx="17"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1" name="Line 240"/>
              <p:cNvSpPr>
                <a:spLocks noChangeShapeType="1"/>
              </p:cNvSpPr>
              <p:nvPr/>
            </p:nvSpPr>
            <p:spPr bwMode="auto">
              <a:xfrm flipV="1">
                <a:off x="3779" y="2272"/>
                <a:ext cx="17" cy="5"/>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2" name="Line 241"/>
              <p:cNvSpPr>
                <a:spLocks noChangeShapeType="1"/>
              </p:cNvSpPr>
              <p:nvPr/>
            </p:nvSpPr>
            <p:spPr bwMode="auto">
              <a:xfrm>
                <a:off x="3796" y="2272"/>
                <a:ext cx="1"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3" name="Line 242"/>
              <p:cNvSpPr>
                <a:spLocks noChangeShapeType="1"/>
              </p:cNvSpPr>
              <p:nvPr/>
            </p:nvSpPr>
            <p:spPr bwMode="auto">
              <a:xfrm flipV="1">
                <a:off x="3823" y="2263"/>
                <a:ext cx="10"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4" name="Line 243"/>
              <p:cNvSpPr>
                <a:spLocks noChangeShapeType="1"/>
              </p:cNvSpPr>
              <p:nvPr/>
            </p:nvSpPr>
            <p:spPr bwMode="auto">
              <a:xfrm flipV="1">
                <a:off x="3833" y="2259"/>
                <a:ext cx="18"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5" name="Line 244"/>
              <p:cNvSpPr>
                <a:spLocks noChangeShapeType="1"/>
              </p:cNvSpPr>
              <p:nvPr/>
            </p:nvSpPr>
            <p:spPr bwMode="auto">
              <a:xfrm flipV="1">
                <a:off x="3851" y="2255"/>
                <a:ext cx="18"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6" name="Line 245"/>
              <p:cNvSpPr>
                <a:spLocks noChangeShapeType="1"/>
              </p:cNvSpPr>
              <p:nvPr/>
            </p:nvSpPr>
            <p:spPr bwMode="auto">
              <a:xfrm flipV="1">
                <a:off x="3869" y="2251"/>
                <a:ext cx="17"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7" name="Line 246"/>
              <p:cNvSpPr>
                <a:spLocks noChangeShapeType="1"/>
              </p:cNvSpPr>
              <p:nvPr/>
            </p:nvSpPr>
            <p:spPr bwMode="auto">
              <a:xfrm flipV="1">
                <a:off x="3886" y="2250"/>
                <a:ext cx="10" cy="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8" name="Line 247"/>
              <p:cNvSpPr>
                <a:spLocks noChangeShapeType="1"/>
              </p:cNvSpPr>
              <p:nvPr/>
            </p:nvSpPr>
            <p:spPr bwMode="auto">
              <a:xfrm>
                <a:off x="3922" y="2243"/>
                <a:ext cx="16"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29" name="Line 248"/>
              <p:cNvSpPr>
                <a:spLocks noChangeShapeType="1"/>
              </p:cNvSpPr>
              <p:nvPr/>
            </p:nvSpPr>
            <p:spPr bwMode="auto">
              <a:xfrm flipV="1">
                <a:off x="3922" y="2241"/>
                <a:ext cx="18"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0" name="Line 249"/>
              <p:cNvSpPr>
                <a:spLocks noChangeShapeType="1"/>
              </p:cNvSpPr>
              <p:nvPr/>
            </p:nvSpPr>
            <p:spPr bwMode="auto">
              <a:xfrm flipV="1">
                <a:off x="3940" y="2237"/>
                <a:ext cx="18"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1" name="Line 250"/>
              <p:cNvSpPr>
                <a:spLocks noChangeShapeType="1"/>
              </p:cNvSpPr>
              <p:nvPr/>
            </p:nvSpPr>
            <p:spPr bwMode="auto">
              <a:xfrm flipV="1">
                <a:off x="3958" y="2235"/>
                <a:ext cx="19"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2" name="Line 251"/>
              <p:cNvSpPr>
                <a:spLocks noChangeShapeType="1"/>
              </p:cNvSpPr>
              <p:nvPr/>
            </p:nvSpPr>
            <p:spPr bwMode="auto">
              <a:xfrm flipV="1">
                <a:off x="3977" y="2231"/>
                <a:ext cx="17"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3" name="Line 252"/>
              <p:cNvSpPr>
                <a:spLocks noChangeShapeType="1"/>
              </p:cNvSpPr>
              <p:nvPr/>
            </p:nvSpPr>
            <p:spPr bwMode="auto">
              <a:xfrm>
                <a:off x="3994" y="2231"/>
                <a:ext cx="1"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4" name="Line 253"/>
              <p:cNvSpPr>
                <a:spLocks noChangeShapeType="1"/>
              </p:cNvSpPr>
              <p:nvPr/>
            </p:nvSpPr>
            <p:spPr bwMode="auto">
              <a:xfrm flipV="1">
                <a:off x="4021" y="2226"/>
                <a:ext cx="10" cy="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5" name="Line 254"/>
              <p:cNvSpPr>
                <a:spLocks noChangeShapeType="1"/>
              </p:cNvSpPr>
              <p:nvPr/>
            </p:nvSpPr>
            <p:spPr bwMode="auto">
              <a:xfrm flipV="1">
                <a:off x="4031" y="2222"/>
                <a:ext cx="16"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6" name="Line 255"/>
              <p:cNvSpPr>
                <a:spLocks noChangeShapeType="1"/>
              </p:cNvSpPr>
              <p:nvPr/>
            </p:nvSpPr>
            <p:spPr bwMode="auto">
              <a:xfrm flipV="1">
                <a:off x="4047" y="2219"/>
                <a:ext cx="18"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7" name="Line 256"/>
              <p:cNvSpPr>
                <a:spLocks noChangeShapeType="1"/>
              </p:cNvSpPr>
              <p:nvPr/>
            </p:nvSpPr>
            <p:spPr bwMode="auto">
              <a:xfrm flipV="1">
                <a:off x="4065" y="2217"/>
                <a:ext cx="19"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8" name="Line 257"/>
              <p:cNvSpPr>
                <a:spLocks noChangeShapeType="1"/>
              </p:cNvSpPr>
              <p:nvPr/>
            </p:nvSpPr>
            <p:spPr bwMode="auto">
              <a:xfrm flipV="1">
                <a:off x="4084" y="2215"/>
                <a:ext cx="10"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39" name="Line 258"/>
              <p:cNvSpPr>
                <a:spLocks noChangeShapeType="1"/>
              </p:cNvSpPr>
              <p:nvPr/>
            </p:nvSpPr>
            <p:spPr bwMode="auto">
              <a:xfrm>
                <a:off x="4120" y="2212"/>
                <a:ext cx="16"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40" name="Line 259"/>
              <p:cNvSpPr>
                <a:spLocks noChangeShapeType="1"/>
              </p:cNvSpPr>
              <p:nvPr/>
            </p:nvSpPr>
            <p:spPr bwMode="auto">
              <a:xfrm flipV="1">
                <a:off x="4120" y="2211"/>
                <a:ext cx="18" cy="1"/>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41" name="Line 260"/>
              <p:cNvSpPr>
                <a:spLocks noChangeShapeType="1"/>
              </p:cNvSpPr>
              <p:nvPr/>
            </p:nvSpPr>
            <p:spPr bwMode="auto">
              <a:xfrm flipV="1">
                <a:off x="4138" y="2207"/>
                <a:ext cx="18" cy="4"/>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42" name="Line 261"/>
              <p:cNvSpPr>
                <a:spLocks noChangeShapeType="1"/>
              </p:cNvSpPr>
              <p:nvPr/>
            </p:nvSpPr>
            <p:spPr bwMode="auto">
              <a:xfrm flipV="1">
                <a:off x="4156" y="2205"/>
                <a:ext cx="16" cy="2"/>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43" name="Line 262"/>
              <p:cNvSpPr>
                <a:spLocks noChangeShapeType="1"/>
              </p:cNvSpPr>
              <p:nvPr/>
            </p:nvSpPr>
            <p:spPr bwMode="auto">
              <a:xfrm flipV="1">
                <a:off x="4172" y="2202"/>
                <a:ext cx="19"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44" name="Line 263"/>
              <p:cNvSpPr>
                <a:spLocks noChangeShapeType="1"/>
              </p:cNvSpPr>
              <p:nvPr/>
            </p:nvSpPr>
            <p:spPr bwMode="auto">
              <a:xfrm>
                <a:off x="4191" y="2202"/>
                <a:ext cx="2"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45" name="Line 264"/>
              <p:cNvSpPr>
                <a:spLocks noChangeShapeType="1"/>
              </p:cNvSpPr>
              <p:nvPr/>
            </p:nvSpPr>
            <p:spPr bwMode="auto">
              <a:xfrm>
                <a:off x="4218" y="2200"/>
                <a:ext cx="10" cy="0"/>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46" name="Line 265"/>
              <p:cNvSpPr>
                <a:spLocks noChangeShapeType="1"/>
              </p:cNvSpPr>
              <p:nvPr/>
            </p:nvSpPr>
            <p:spPr bwMode="auto">
              <a:xfrm flipV="1">
                <a:off x="4228" y="2197"/>
                <a:ext cx="17" cy="3"/>
              </a:xfrm>
              <a:prstGeom prst="line">
                <a:avLst/>
              </a:prstGeom>
              <a:noFill/>
              <a:ln w="12700">
                <a:solidFill>
                  <a:srgbClr val="0000FF"/>
                </a:solidFill>
                <a:round/>
                <a:headEnd type="none" w="sm" len="sm"/>
                <a:tailEnd type="none" w="sm" len="sm"/>
              </a:ln>
            </p:spPr>
            <p:txBody>
              <a:bodyPr wrap="none" anchor="ctr"/>
              <a:lstStyle/>
              <a:p>
                <a:endParaRPr lang="en-US"/>
              </a:p>
            </p:txBody>
          </p:sp>
          <p:sp>
            <p:nvSpPr>
              <p:cNvPr id="3347" name="Line 266"/>
              <p:cNvSpPr>
                <a:spLocks noChangeShapeType="1"/>
              </p:cNvSpPr>
              <p:nvPr/>
            </p:nvSpPr>
            <p:spPr bwMode="auto">
              <a:xfrm>
                <a:off x="1572" y="2197"/>
                <a:ext cx="18"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48" name="Line 267"/>
              <p:cNvSpPr>
                <a:spLocks noChangeShapeType="1"/>
              </p:cNvSpPr>
              <p:nvPr/>
            </p:nvSpPr>
            <p:spPr bwMode="auto">
              <a:xfrm>
                <a:off x="1590" y="2200"/>
                <a:ext cx="19" cy="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49" name="Line 268"/>
              <p:cNvSpPr>
                <a:spLocks noChangeShapeType="1"/>
              </p:cNvSpPr>
              <p:nvPr/>
            </p:nvSpPr>
            <p:spPr bwMode="auto">
              <a:xfrm>
                <a:off x="1609" y="2201"/>
                <a:ext cx="17" cy="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0" name="Line 269"/>
              <p:cNvSpPr>
                <a:spLocks noChangeShapeType="1"/>
              </p:cNvSpPr>
              <p:nvPr/>
            </p:nvSpPr>
            <p:spPr bwMode="auto">
              <a:xfrm>
                <a:off x="1626" y="2202"/>
                <a:ext cx="18"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1" name="Line 270"/>
              <p:cNvSpPr>
                <a:spLocks noChangeShapeType="1"/>
              </p:cNvSpPr>
              <p:nvPr/>
            </p:nvSpPr>
            <p:spPr bwMode="auto">
              <a:xfrm>
                <a:off x="1644" y="2205"/>
                <a:ext cx="18"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2" name="Line 271"/>
              <p:cNvSpPr>
                <a:spLocks noChangeShapeType="1"/>
              </p:cNvSpPr>
              <p:nvPr/>
            </p:nvSpPr>
            <p:spPr bwMode="auto">
              <a:xfrm>
                <a:off x="1662" y="2207"/>
                <a:ext cx="18"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3" name="Line 272"/>
              <p:cNvSpPr>
                <a:spLocks noChangeShapeType="1"/>
              </p:cNvSpPr>
              <p:nvPr/>
            </p:nvSpPr>
            <p:spPr bwMode="auto">
              <a:xfrm>
                <a:off x="1680" y="2211"/>
                <a:ext cx="17" cy="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4" name="Line 273"/>
              <p:cNvSpPr>
                <a:spLocks noChangeShapeType="1"/>
              </p:cNvSpPr>
              <p:nvPr/>
            </p:nvSpPr>
            <p:spPr bwMode="auto">
              <a:xfrm>
                <a:off x="1697" y="2212"/>
                <a:ext cx="19" cy="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5" name="Line 274"/>
              <p:cNvSpPr>
                <a:spLocks noChangeShapeType="1"/>
              </p:cNvSpPr>
              <p:nvPr/>
            </p:nvSpPr>
            <p:spPr bwMode="auto">
              <a:xfrm>
                <a:off x="1716" y="2213"/>
                <a:ext cx="18"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6" name="Line 275"/>
              <p:cNvSpPr>
                <a:spLocks noChangeShapeType="1"/>
              </p:cNvSpPr>
              <p:nvPr/>
            </p:nvSpPr>
            <p:spPr bwMode="auto">
              <a:xfrm>
                <a:off x="1734" y="2217"/>
                <a:ext cx="17"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7" name="Line 276"/>
              <p:cNvSpPr>
                <a:spLocks noChangeShapeType="1"/>
              </p:cNvSpPr>
              <p:nvPr/>
            </p:nvSpPr>
            <p:spPr bwMode="auto">
              <a:xfrm>
                <a:off x="1751" y="2219"/>
                <a:ext cx="19"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8" name="Line 277"/>
              <p:cNvSpPr>
                <a:spLocks noChangeShapeType="1"/>
              </p:cNvSpPr>
              <p:nvPr/>
            </p:nvSpPr>
            <p:spPr bwMode="auto">
              <a:xfrm>
                <a:off x="1770" y="2222"/>
                <a:ext cx="17"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59" name="Line 278"/>
              <p:cNvSpPr>
                <a:spLocks noChangeShapeType="1"/>
              </p:cNvSpPr>
              <p:nvPr/>
            </p:nvSpPr>
            <p:spPr bwMode="auto">
              <a:xfrm>
                <a:off x="1787" y="2226"/>
                <a:ext cx="19"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0" name="Line 279"/>
              <p:cNvSpPr>
                <a:spLocks noChangeShapeType="1"/>
              </p:cNvSpPr>
              <p:nvPr/>
            </p:nvSpPr>
            <p:spPr bwMode="auto">
              <a:xfrm>
                <a:off x="1806" y="2229"/>
                <a:ext cx="17"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1" name="Line 280"/>
              <p:cNvSpPr>
                <a:spLocks noChangeShapeType="1"/>
              </p:cNvSpPr>
              <p:nvPr/>
            </p:nvSpPr>
            <p:spPr bwMode="auto">
              <a:xfrm>
                <a:off x="1823" y="2231"/>
                <a:ext cx="18"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2" name="Line 281"/>
              <p:cNvSpPr>
                <a:spLocks noChangeShapeType="1"/>
              </p:cNvSpPr>
              <p:nvPr/>
            </p:nvSpPr>
            <p:spPr bwMode="auto">
              <a:xfrm>
                <a:off x="1841" y="2235"/>
                <a:ext cx="18"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3" name="Line 282"/>
              <p:cNvSpPr>
                <a:spLocks noChangeShapeType="1"/>
              </p:cNvSpPr>
              <p:nvPr/>
            </p:nvSpPr>
            <p:spPr bwMode="auto">
              <a:xfrm>
                <a:off x="1859" y="2237"/>
                <a:ext cx="18"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4" name="Line 283"/>
              <p:cNvSpPr>
                <a:spLocks noChangeShapeType="1"/>
              </p:cNvSpPr>
              <p:nvPr/>
            </p:nvSpPr>
            <p:spPr bwMode="auto">
              <a:xfrm>
                <a:off x="1877" y="2241"/>
                <a:ext cx="18"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5" name="Line 284"/>
              <p:cNvSpPr>
                <a:spLocks noChangeShapeType="1"/>
              </p:cNvSpPr>
              <p:nvPr/>
            </p:nvSpPr>
            <p:spPr bwMode="auto">
              <a:xfrm>
                <a:off x="1895" y="2243"/>
                <a:ext cx="18"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6" name="Line 285"/>
              <p:cNvSpPr>
                <a:spLocks noChangeShapeType="1"/>
              </p:cNvSpPr>
              <p:nvPr/>
            </p:nvSpPr>
            <p:spPr bwMode="auto">
              <a:xfrm>
                <a:off x="1913" y="2248"/>
                <a:ext cx="19"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7" name="Line 286"/>
              <p:cNvSpPr>
                <a:spLocks noChangeShapeType="1"/>
              </p:cNvSpPr>
              <p:nvPr/>
            </p:nvSpPr>
            <p:spPr bwMode="auto">
              <a:xfrm>
                <a:off x="1932" y="2251"/>
                <a:ext cx="16"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8" name="Line 287"/>
              <p:cNvSpPr>
                <a:spLocks noChangeShapeType="1"/>
              </p:cNvSpPr>
              <p:nvPr/>
            </p:nvSpPr>
            <p:spPr bwMode="auto">
              <a:xfrm>
                <a:off x="1948" y="2255"/>
                <a:ext cx="18"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69" name="Line 288"/>
              <p:cNvSpPr>
                <a:spLocks noChangeShapeType="1"/>
              </p:cNvSpPr>
              <p:nvPr/>
            </p:nvSpPr>
            <p:spPr bwMode="auto">
              <a:xfrm>
                <a:off x="1966" y="2259"/>
                <a:ext cx="20"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0" name="Line 289"/>
              <p:cNvSpPr>
                <a:spLocks noChangeShapeType="1"/>
              </p:cNvSpPr>
              <p:nvPr/>
            </p:nvSpPr>
            <p:spPr bwMode="auto">
              <a:xfrm>
                <a:off x="1986" y="2263"/>
                <a:ext cx="17"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1" name="Line 290"/>
              <p:cNvSpPr>
                <a:spLocks noChangeShapeType="1"/>
              </p:cNvSpPr>
              <p:nvPr/>
            </p:nvSpPr>
            <p:spPr bwMode="auto">
              <a:xfrm>
                <a:off x="2003" y="2267"/>
                <a:ext cx="17"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2" name="Line 291"/>
              <p:cNvSpPr>
                <a:spLocks noChangeShapeType="1"/>
              </p:cNvSpPr>
              <p:nvPr/>
            </p:nvSpPr>
            <p:spPr bwMode="auto">
              <a:xfrm>
                <a:off x="2020" y="2272"/>
                <a:ext cx="19"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3" name="Line 292"/>
              <p:cNvSpPr>
                <a:spLocks noChangeShapeType="1"/>
              </p:cNvSpPr>
              <p:nvPr/>
            </p:nvSpPr>
            <p:spPr bwMode="auto">
              <a:xfrm>
                <a:off x="2039" y="2277"/>
                <a:ext cx="17"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4" name="Line 293"/>
              <p:cNvSpPr>
                <a:spLocks noChangeShapeType="1"/>
              </p:cNvSpPr>
              <p:nvPr/>
            </p:nvSpPr>
            <p:spPr bwMode="auto">
              <a:xfrm>
                <a:off x="2056" y="2280"/>
                <a:ext cx="19"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5" name="Line 294"/>
              <p:cNvSpPr>
                <a:spLocks noChangeShapeType="1"/>
              </p:cNvSpPr>
              <p:nvPr/>
            </p:nvSpPr>
            <p:spPr bwMode="auto">
              <a:xfrm>
                <a:off x="2075" y="2285"/>
                <a:ext cx="18"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6" name="Line 295"/>
              <p:cNvSpPr>
                <a:spLocks noChangeShapeType="1"/>
              </p:cNvSpPr>
              <p:nvPr/>
            </p:nvSpPr>
            <p:spPr bwMode="auto">
              <a:xfrm>
                <a:off x="2093" y="2290"/>
                <a:ext cx="17"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7" name="Line 296"/>
              <p:cNvSpPr>
                <a:spLocks noChangeShapeType="1"/>
              </p:cNvSpPr>
              <p:nvPr/>
            </p:nvSpPr>
            <p:spPr bwMode="auto">
              <a:xfrm>
                <a:off x="2110" y="2296"/>
                <a:ext cx="18"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8" name="Line 297"/>
              <p:cNvSpPr>
                <a:spLocks noChangeShapeType="1"/>
              </p:cNvSpPr>
              <p:nvPr/>
            </p:nvSpPr>
            <p:spPr bwMode="auto">
              <a:xfrm>
                <a:off x="2128" y="2302"/>
                <a:ext cx="18"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79" name="Line 298"/>
              <p:cNvSpPr>
                <a:spLocks noChangeShapeType="1"/>
              </p:cNvSpPr>
              <p:nvPr/>
            </p:nvSpPr>
            <p:spPr bwMode="auto">
              <a:xfrm>
                <a:off x="2146" y="2307"/>
                <a:ext cx="18"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0" name="Line 299"/>
              <p:cNvSpPr>
                <a:spLocks noChangeShapeType="1"/>
              </p:cNvSpPr>
              <p:nvPr/>
            </p:nvSpPr>
            <p:spPr bwMode="auto">
              <a:xfrm>
                <a:off x="2164" y="2313"/>
                <a:ext cx="19" cy="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1" name="Line 300"/>
              <p:cNvSpPr>
                <a:spLocks noChangeShapeType="1"/>
              </p:cNvSpPr>
              <p:nvPr/>
            </p:nvSpPr>
            <p:spPr bwMode="auto">
              <a:xfrm>
                <a:off x="2183" y="2321"/>
                <a:ext cx="17"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2" name="Line 301"/>
              <p:cNvSpPr>
                <a:spLocks noChangeShapeType="1"/>
              </p:cNvSpPr>
              <p:nvPr/>
            </p:nvSpPr>
            <p:spPr bwMode="auto">
              <a:xfrm>
                <a:off x="2200" y="2327"/>
                <a:ext cx="18" cy="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3" name="Line 302"/>
              <p:cNvSpPr>
                <a:spLocks noChangeShapeType="1"/>
              </p:cNvSpPr>
              <p:nvPr/>
            </p:nvSpPr>
            <p:spPr bwMode="auto">
              <a:xfrm>
                <a:off x="2218" y="2334"/>
                <a:ext cx="17" cy="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4" name="Line 303"/>
              <p:cNvSpPr>
                <a:spLocks noChangeShapeType="1"/>
              </p:cNvSpPr>
              <p:nvPr/>
            </p:nvSpPr>
            <p:spPr bwMode="auto">
              <a:xfrm>
                <a:off x="2235" y="2341"/>
                <a:ext cx="20" cy="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5" name="Line 304"/>
              <p:cNvSpPr>
                <a:spLocks noChangeShapeType="1"/>
              </p:cNvSpPr>
              <p:nvPr/>
            </p:nvSpPr>
            <p:spPr bwMode="auto">
              <a:xfrm>
                <a:off x="2255" y="2349"/>
                <a:ext cx="16" cy="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6" name="Line 305"/>
              <p:cNvSpPr>
                <a:spLocks noChangeShapeType="1"/>
              </p:cNvSpPr>
              <p:nvPr/>
            </p:nvSpPr>
            <p:spPr bwMode="auto">
              <a:xfrm>
                <a:off x="2271" y="2357"/>
                <a:ext cx="19" cy="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7" name="Line 306"/>
              <p:cNvSpPr>
                <a:spLocks noChangeShapeType="1"/>
              </p:cNvSpPr>
              <p:nvPr/>
            </p:nvSpPr>
            <p:spPr bwMode="auto">
              <a:xfrm>
                <a:off x="2290" y="2365"/>
                <a:ext cx="18" cy="1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8" name="Line 307"/>
              <p:cNvSpPr>
                <a:spLocks noChangeShapeType="1"/>
              </p:cNvSpPr>
              <p:nvPr/>
            </p:nvSpPr>
            <p:spPr bwMode="auto">
              <a:xfrm>
                <a:off x="2308" y="2375"/>
                <a:ext cx="17" cy="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89" name="Line 308"/>
              <p:cNvSpPr>
                <a:spLocks noChangeShapeType="1"/>
              </p:cNvSpPr>
              <p:nvPr/>
            </p:nvSpPr>
            <p:spPr bwMode="auto">
              <a:xfrm>
                <a:off x="2325" y="2384"/>
                <a:ext cx="19" cy="1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0" name="Line 309"/>
              <p:cNvSpPr>
                <a:spLocks noChangeShapeType="1"/>
              </p:cNvSpPr>
              <p:nvPr/>
            </p:nvSpPr>
            <p:spPr bwMode="auto">
              <a:xfrm>
                <a:off x="2344" y="2394"/>
                <a:ext cx="18" cy="1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1" name="Line 310"/>
              <p:cNvSpPr>
                <a:spLocks noChangeShapeType="1"/>
              </p:cNvSpPr>
              <p:nvPr/>
            </p:nvSpPr>
            <p:spPr bwMode="auto">
              <a:xfrm>
                <a:off x="2362" y="2404"/>
                <a:ext cx="18" cy="1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2" name="Line 311"/>
              <p:cNvSpPr>
                <a:spLocks noChangeShapeType="1"/>
              </p:cNvSpPr>
              <p:nvPr/>
            </p:nvSpPr>
            <p:spPr bwMode="auto">
              <a:xfrm>
                <a:off x="2380" y="2415"/>
                <a:ext cx="17" cy="1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3" name="Line 312"/>
              <p:cNvSpPr>
                <a:spLocks noChangeShapeType="1"/>
              </p:cNvSpPr>
              <p:nvPr/>
            </p:nvSpPr>
            <p:spPr bwMode="auto">
              <a:xfrm>
                <a:off x="2397" y="2427"/>
                <a:ext cx="18" cy="1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4" name="Line 313"/>
              <p:cNvSpPr>
                <a:spLocks noChangeShapeType="1"/>
              </p:cNvSpPr>
              <p:nvPr/>
            </p:nvSpPr>
            <p:spPr bwMode="auto">
              <a:xfrm>
                <a:off x="2415" y="2440"/>
                <a:ext cx="18" cy="1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5" name="Line 314"/>
              <p:cNvSpPr>
                <a:spLocks noChangeShapeType="1"/>
              </p:cNvSpPr>
              <p:nvPr/>
            </p:nvSpPr>
            <p:spPr bwMode="auto">
              <a:xfrm>
                <a:off x="2433" y="2454"/>
                <a:ext cx="19" cy="1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6" name="Line 315"/>
              <p:cNvSpPr>
                <a:spLocks noChangeShapeType="1"/>
              </p:cNvSpPr>
              <p:nvPr/>
            </p:nvSpPr>
            <p:spPr bwMode="auto">
              <a:xfrm>
                <a:off x="2452" y="2469"/>
                <a:ext cx="17" cy="1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7" name="Line 316"/>
              <p:cNvSpPr>
                <a:spLocks noChangeShapeType="1"/>
              </p:cNvSpPr>
              <p:nvPr/>
            </p:nvSpPr>
            <p:spPr bwMode="auto">
              <a:xfrm>
                <a:off x="2469" y="2483"/>
                <a:ext cx="18" cy="1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8" name="Line 317"/>
              <p:cNvSpPr>
                <a:spLocks noChangeShapeType="1"/>
              </p:cNvSpPr>
              <p:nvPr/>
            </p:nvSpPr>
            <p:spPr bwMode="auto">
              <a:xfrm>
                <a:off x="2487" y="2499"/>
                <a:ext cx="18" cy="1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399" name="Line 318"/>
              <p:cNvSpPr>
                <a:spLocks noChangeShapeType="1"/>
              </p:cNvSpPr>
              <p:nvPr/>
            </p:nvSpPr>
            <p:spPr bwMode="auto">
              <a:xfrm>
                <a:off x="2505" y="2517"/>
                <a:ext cx="18" cy="1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0" name="Line 319"/>
              <p:cNvSpPr>
                <a:spLocks noChangeShapeType="1"/>
              </p:cNvSpPr>
              <p:nvPr/>
            </p:nvSpPr>
            <p:spPr bwMode="auto">
              <a:xfrm>
                <a:off x="2523" y="2536"/>
                <a:ext cx="18" cy="1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1" name="Line 320"/>
              <p:cNvSpPr>
                <a:spLocks noChangeShapeType="1"/>
              </p:cNvSpPr>
              <p:nvPr/>
            </p:nvSpPr>
            <p:spPr bwMode="auto">
              <a:xfrm>
                <a:off x="2541" y="2554"/>
                <a:ext cx="18" cy="2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2" name="Line 321"/>
              <p:cNvSpPr>
                <a:spLocks noChangeShapeType="1"/>
              </p:cNvSpPr>
              <p:nvPr/>
            </p:nvSpPr>
            <p:spPr bwMode="auto">
              <a:xfrm>
                <a:off x="2559" y="2577"/>
                <a:ext cx="18" cy="2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3" name="Line 322"/>
              <p:cNvSpPr>
                <a:spLocks noChangeShapeType="1"/>
              </p:cNvSpPr>
              <p:nvPr/>
            </p:nvSpPr>
            <p:spPr bwMode="auto">
              <a:xfrm>
                <a:off x="2577" y="2600"/>
                <a:ext cx="17" cy="2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4" name="Line 323"/>
              <p:cNvSpPr>
                <a:spLocks noChangeShapeType="1"/>
              </p:cNvSpPr>
              <p:nvPr/>
            </p:nvSpPr>
            <p:spPr bwMode="auto">
              <a:xfrm>
                <a:off x="2594" y="2625"/>
                <a:ext cx="19" cy="2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5" name="Line 324"/>
              <p:cNvSpPr>
                <a:spLocks noChangeShapeType="1"/>
              </p:cNvSpPr>
              <p:nvPr/>
            </p:nvSpPr>
            <p:spPr bwMode="auto">
              <a:xfrm>
                <a:off x="2613" y="2652"/>
                <a:ext cx="18" cy="2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6" name="Line 325"/>
              <p:cNvSpPr>
                <a:spLocks noChangeShapeType="1"/>
              </p:cNvSpPr>
              <p:nvPr/>
            </p:nvSpPr>
            <p:spPr bwMode="auto">
              <a:xfrm>
                <a:off x="2631" y="2681"/>
                <a:ext cx="17" cy="3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7" name="Line 326"/>
              <p:cNvSpPr>
                <a:spLocks noChangeShapeType="1"/>
              </p:cNvSpPr>
              <p:nvPr/>
            </p:nvSpPr>
            <p:spPr bwMode="auto">
              <a:xfrm>
                <a:off x="2648" y="2711"/>
                <a:ext cx="18" cy="3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8" name="Line 327"/>
              <p:cNvSpPr>
                <a:spLocks noChangeShapeType="1"/>
              </p:cNvSpPr>
              <p:nvPr/>
            </p:nvSpPr>
            <p:spPr bwMode="auto">
              <a:xfrm>
                <a:off x="2666" y="2743"/>
                <a:ext cx="18" cy="3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09" name="Line 328"/>
              <p:cNvSpPr>
                <a:spLocks noChangeShapeType="1"/>
              </p:cNvSpPr>
              <p:nvPr/>
            </p:nvSpPr>
            <p:spPr bwMode="auto">
              <a:xfrm>
                <a:off x="2684" y="2779"/>
                <a:ext cx="20" cy="3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0" name="Line 329"/>
              <p:cNvSpPr>
                <a:spLocks noChangeShapeType="1"/>
              </p:cNvSpPr>
              <p:nvPr/>
            </p:nvSpPr>
            <p:spPr bwMode="auto">
              <a:xfrm>
                <a:off x="2704" y="2815"/>
                <a:ext cx="16" cy="3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1" name="Line 330"/>
              <p:cNvSpPr>
                <a:spLocks noChangeShapeType="1"/>
              </p:cNvSpPr>
              <p:nvPr/>
            </p:nvSpPr>
            <p:spPr bwMode="auto">
              <a:xfrm>
                <a:off x="2720" y="2852"/>
                <a:ext cx="18" cy="3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2" name="Line 331"/>
              <p:cNvSpPr>
                <a:spLocks noChangeShapeType="1"/>
              </p:cNvSpPr>
              <p:nvPr/>
            </p:nvSpPr>
            <p:spPr bwMode="auto">
              <a:xfrm>
                <a:off x="2738" y="2887"/>
                <a:ext cx="18" cy="3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3" name="Line 332"/>
              <p:cNvSpPr>
                <a:spLocks noChangeShapeType="1"/>
              </p:cNvSpPr>
              <p:nvPr/>
            </p:nvSpPr>
            <p:spPr bwMode="auto">
              <a:xfrm>
                <a:off x="2756" y="2923"/>
                <a:ext cx="18" cy="2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4" name="Line 333"/>
              <p:cNvSpPr>
                <a:spLocks noChangeShapeType="1"/>
              </p:cNvSpPr>
              <p:nvPr/>
            </p:nvSpPr>
            <p:spPr bwMode="auto">
              <a:xfrm>
                <a:off x="2774" y="2951"/>
                <a:ext cx="18" cy="1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5" name="Line 334"/>
              <p:cNvSpPr>
                <a:spLocks noChangeShapeType="1"/>
              </p:cNvSpPr>
              <p:nvPr/>
            </p:nvSpPr>
            <p:spPr bwMode="auto">
              <a:xfrm flipV="1">
                <a:off x="2792" y="2959"/>
                <a:ext cx="19"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6" name="Line 335"/>
              <p:cNvSpPr>
                <a:spLocks noChangeShapeType="1"/>
              </p:cNvSpPr>
              <p:nvPr/>
            </p:nvSpPr>
            <p:spPr bwMode="auto">
              <a:xfrm flipV="1">
                <a:off x="2811" y="2919"/>
                <a:ext cx="18" cy="4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7" name="Line 336"/>
              <p:cNvSpPr>
                <a:spLocks noChangeShapeType="1"/>
              </p:cNvSpPr>
              <p:nvPr/>
            </p:nvSpPr>
            <p:spPr bwMode="auto">
              <a:xfrm flipV="1">
                <a:off x="2829" y="2833"/>
                <a:ext cx="16" cy="8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8" name="Line 337"/>
              <p:cNvSpPr>
                <a:spLocks noChangeShapeType="1"/>
              </p:cNvSpPr>
              <p:nvPr/>
            </p:nvSpPr>
            <p:spPr bwMode="auto">
              <a:xfrm flipV="1">
                <a:off x="2845" y="2684"/>
                <a:ext cx="18" cy="14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19" name="Line 338"/>
              <p:cNvSpPr>
                <a:spLocks noChangeShapeType="1"/>
              </p:cNvSpPr>
              <p:nvPr/>
            </p:nvSpPr>
            <p:spPr bwMode="auto">
              <a:xfrm flipV="1">
                <a:off x="2863" y="2465"/>
                <a:ext cx="19" cy="21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0" name="Line 339"/>
              <p:cNvSpPr>
                <a:spLocks noChangeShapeType="1"/>
              </p:cNvSpPr>
              <p:nvPr/>
            </p:nvSpPr>
            <p:spPr bwMode="auto">
              <a:xfrm flipV="1">
                <a:off x="2882" y="2191"/>
                <a:ext cx="17" cy="27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1" name="Line 340"/>
              <p:cNvSpPr>
                <a:spLocks noChangeShapeType="1"/>
              </p:cNvSpPr>
              <p:nvPr/>
            </p:nvSpPr>
            <p:spPr bwMode="auto">
              <a:xfrm flipV="1">
                <a:off x="2899" y="1896"/>
                <a:ext cx="19" cy="29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2" name="Line 341"/>
              <p:cNvSpPr>
                <a:spLocks noChangeShapeType="1"/>
              </p:cNvSpPr>
              <p:nvPr/>
            </p:nvSpPr>
            <p:spPr bwMode="auto">
              <a:xfrm flipV="1">
                <a:off x="2918" y="1623"/>
                <a:ext cx="18" cy="27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3" name="Line 342"/>
              <p:cNvSpPr>
                <a:spLocks noChangeShapeType="1"/>
              </p:cNvSpPr>
              <p:nvPr/>
            </p:nvSpPr>
            <p:spPr bwMode="auto">
              <a:xfrm flipV="1">
                <a:off x="2936" y="1405"/>
                <a:ext cx="18" cy="21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4" name="Line 343"/>
              <p:cNvSpPr>
                <a:spLocks noChangeShapeType="1"/>
              </p:cNvSpPr>
              <p:nvPr/>
            </p:nvSpPr>
            <p:spPr bwMode="auto">
              <a:xfrm flipV="1">
                <a:off x="2954" y="1254"/>
                <a:ext cx="18" cy="15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5" name="Line 344"/>
              <p:cNvSpPr>
                <a:spLocks noChangeShapeType="1"/>
              </p:cNvSpPr>
              <p:nvPr/>
            </p:nvSpPr>
            <p:spPr bwMode="auto">
              <a:xfrm flipV="1">
                <a:off x="2972" y="1168"/>
                <a:ext cx="18" cy="8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6" name="Line 345"/>
              <p:cNvSpPr>
                <a:spLocks noChangeShapeType="1"/>
              </p:cNvSpPr>
              <p:nvPr/>
            </p:nvSpPr>
            <p:spPr bwMode="auto">
              <a:xfrm flipV="1">
                <a:off x="2990" y="1128"/>
                <a:ext cx="17" cy="4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7" name="Line 346"/>
              <p:cNvSpPr>
                <a:spLocks noChangeShapeType="1"/>
              </p:cNvSpPr>
              <p:nvPr/>
            </p:nvSpPr>
            <p:spPr bwMode="auto">
              <a:xfrm flipV="1">
                <a:off x="3007" y="1122"/>
                <a:ext cx="19"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8" name="Line 347"/>
              <p:cNvSpPr>
                <a:spLocks noChangeShapeType="1"/>
              </p:cNvSpPr>
              <p:nvPr/>
            </p:nvSpPr>
            <p:spPr bwMode="auto">
              <a:xfrm>
                <a:off x="3026" y="1122"/>
                <a:ext cx="17" cy="1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29" name="Line 348"/>
              <p:cNvSpPr>
                <a:spLocks noChangeShapeType="1"/>
              </p:cNvSpPr>
              <p:nvPr/>
            </p:nvSpPr>
            <p:spPr bwMode="auto">
              <a:xfrm>
                <a:off x="3043" y="1138"/>
                <a:ext cx="18" cy="2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0" name="Line 349"/>
              <p:cNvSpPr>
                <a:spLocks noChangeShapeType="1"/>
              </p:cNvSpPr>
              <p:nvPr/>
            </p:nvSpPr>
            <p:spPr bwMode="auto">
              <a:xfrm>
                <a:off x="3061" y="1165"/>
                <a:ext cx="19" cy="3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1" name="Line 350"/>
              <p:cNvSpPr>
                <a:spLocks noChangeShapeType="1"/>
              </p:cNvSpPr>
              <p:nvPr/>
            </p:nvSpPr>
            <p:spPr bwMode="auto">
              <a:xfrm>
                <a:off x="3080" y="1199"/>
                <a:ext cx="17" cy="3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2" name="Line 351"/>
              <p:cNvSpPr>
                <a:spLocks noChangeShapeType="1"/>
              </p:cNvSpPr>
              <p:nvPr/>
            </p:nvSpPr>
            <p:spPr bwMode="auto">
              <a:xfrm>
                <a:off x="3097" y="1236"/>
                <a:ext cx="17" cy="3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3" name="Line 352"/>
              <p:cNvSpPr>
                <a:spLocks noChangeShapeType="1"/>
              </p:cNvSpPr>
              <p:nvPr/>
            </p:nvSpPr>
            <p:spPr bwMode="auto">
              <a:xfrm>
                <a:off x="3114" y="1272"/>
                <a:ext cx="20" cy="3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4" name="Line 353"/>
              <p:cNvSpPr>
                <a:spLocks noChangeShapeType="1"/>
              </p:cNvSpPr>
              <p:nvPr/>
            </p:nvSpPr>
            <p:spPr bwMode="auto">
              <a:xfrm>
                <a:off x="3134" y="1309"/>
                <a:ext cx="18" cy="3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5" name="Line 354"/>
              <p:cNvSpPr>
                <a:spLocks noChangeShapeType="1"/>
              </p:cNvSpPr>
              <p:nvPr/>
            </p:nvSpPr>
            <p:spPr bwMode="auto">
              <a:xfrm>
                <a:off x="3152" y="1343"/>
                <a:ext cx="16" cy="3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6" name="Line 355"/>
              <p:cNvSpPr>
                <a:spLocks noChangeShapeType="1"/>
              </p:cNvSpPr>
              <p:nvPr/>
            </p:nvSpPr>
            <p:spPr bwMode="auto">
              <a:xfrm>
                <a:off x="3168" y="1378"/>
                <a:ext cx="19" cy="2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7" name="Line 356"/>
              <p:cNvSpPr>
                <a:spLocks noChangeShapeType="1"/>
              </p:cNvSpPr>
              <p:nvPr/>
            </p:nvSpPr>
            <p:spPr bwMode="auto">
              <a:xfrm>
                <a:off x="3187" y="1407"/>
                <a:ext cx="18" cy="2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8" name="Line 357"/>
              <p:cNvSpPr>
                <a:spLocks noChangeShapeType="1"/>
              </p:cNvSpPr>
              <p:nvPr/>
            </p:nvSpPr>
            <p:spPr bwMode="auto">
              <a:xfrm>
                <a:off x="3205" y="1436"/>
                <a:ext cx="17" cy="2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39" name="Line 358"/>
              <p:cNvSpPr>
                <a:spLocks noChangeShapeType="1"/>
              </p:cNvSpPr>
              <p:nvPr/>
            </p:nvSpPr>
            <p:spPr bwMode="auto">
              <a:xfrm>
                <a:off x="3222" y="1462"/>
                <a:ext cx="19" cy="2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0" name="Line 359"/>
              <p:cNvSpPr>
                <a:spLocks noChangeShapeType="1"/>
              </p:cNvSpPr>
              <p:nvPr/>
            </p:nvSpPr>
            <p:spPr bwMode="auto">
              <a:xfrm>
                <a:off x="3241" y="1487"/>
                <a:ext cx="18" cy="2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1" name="Line 360"/>
              <p:cNvSpPr>
                <a:spLocks noChangeShapeType="1"/>
              </p:cNvSpPr>
              <p:nvPr/>
            </p:nvSpPr>
            <p:spPr bwMode="auto">
              <a:xfrm>
                <a:off x="3259" y="1511"/>
                <a:ext cx="17" cy="2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2" name="Line 361"/>
              <p:cNvSpPr>
                <a:spLocks noChangeShapeType="1"/>
              </p:cNvSpPr>
              <p:nvPr/>
            </p:nvSpPr>
            <p:spPr bwMode="auto">
              <a:xfrm>
                <a:off x="3276" y="1532"/>
                <a:ext cx="18" cy="2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3" name="Line 362"/>
              <p:cNvSpPr>
                <a:spLocks noChangeShapeType="1"/>
              </p:cNvSpPr>
              <p:nvPr/>
            </p:nvSpPr>
            <p:spPr bwMode="auto">
              <a:xfrm>
                <a:off x="3294" y="1553"/>
                <a:ext cx="19" cy="1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4" name="Line 363"/>
              <p:cNvSpPr>
                <a:spLocks noChangeShapeType="1"/>
              </p:cNvSpPr>
              <p:nvPr/>
            </p:nvSpPr>
            <p:spPr bwMode="auto">
              <a:xfrm>
                <a:off x="3313" y="1571"/>
                <a:ext cx="17" cy="1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5" name="Line 364"/>
              <p:cNvSpPr>
                <a:spLocks noChangeShapeType="1"/>
              </p:cNvSpPr>
              <p:nvPr/>
            </p:nvSpPr>
            <p:spPr bwMode="auto">
              <a:xfrm>
                <a:off x="3330" y="1588"/>
                <a:ext cx="18" cy="1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6" name="Line 365"/>
              <p:cNvSpPr>
                <a:spLocks noChangeShapeType="1"/>
              </p:cNvSpPr>
              <p:nvPr/>
            </p:nvSpPr>
            <p:spPr bwMode="auto">
              <a:xfrm>
                <a:off x="3348" y="1605"/>
                <a:ext cx="18" cy="1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7" name="Line 366"/>
              <p:cNvSpPr>
                <a:spLocks noChangeShapeType="1"/>
              </p:cNvSpPr>
              <p:nvPr/>
            </p:nvSpPr>
            <p:spPr bwMode="auto">
              <a:xfrm>
                <a:off x="3366" y="1620"/>
                <a:ext cx="18" cy="1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8" name="Line 367"/>
              <p:cNvSpPr>
                <a:spLocks noChangeShapeType="1"/>
              </p:cNvSpPr>
              <p:nvPr/>
            </p:nvSpPr>
            <p:spPr bwMode="auto">
              <a:xfrm>
                <a:off x="3384" y="1634"/>
                <a:ext cx="19" cy="1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49" name="Line 368"/>
              <p:cNvSpPr>
                <a:spLocks noChangeShapeType="1"/>
              </p:cNvSpPr>
              <p:nvPr/>
            </p:nvSpPr>
            <p:spPr bwMode="auto">
              <a:xfrm>
                <a:off x="3403" y="1647"/>
                <a:ext cx="17" cy="1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0" name="Line 369"/>
              <p:cNvSpPr>
                <a:spLocks noChangeShapeType="1"/>
              </p:cNvSpPr>
              <p:nvPr/>
            </p:nvSpPr>
            <p:spPr bwMode="auto">
              <a:xfrm>
                <a:off x="3420" y="1660"/>
                <a:ext cx="17" cy="1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1" name="Line 370"/>
              <p:cNvSpPr>
                <a:spLocks noChangeShapeType="1"/>
              </p:cNvSpPr>
              <p:nvPr/>
            </p:nvSpPr>
            <p:spPr bwMode="auto">
              <a:xfrm>
                <a:off x="3437" y="1673"/>
                <a:ext cx="19" cy="1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2" name="Line 371"/>
              <p:cNvSpPr>
                <a:spLocks noChangeShapeType="1"/>
              </p:cNvSpPr>
              <p:nvPr/>
            </p:nvSpPr>
            <p:spPr bwMode="auto">
              <a:xfrm>
                <a:off x="3456" y="1683"/>
                <a:ext cx="17" cy="1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3" name="Line 372"/>
              <p:cNvSpPr>
                <a:spLocks noChangeShapeType="1"/>
              </p:cNvSpPr>
              <p:nvPr/>
            </p:nvSpPr>
            <p:spPr bwMode="auto">
              <a:xfrm>
                <a:off x="3473" y="1694"/>
                <a:ext cx="19" cy="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4" name="Line 373"/>
              <p:cNvSpPr>
                <a:spLocks noChangeShapeType="1"/>
              </p:cNvSpPr>
              <p:nvPr/>
            </p:nvSpPr>
            <p:spPr bwMode="auto">
              <a:xfrm>
                <a:off x="3492" y="1702"/>
                <a:ext cx="18" cy="1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5" name="Line 374"/>
              <p:cNvSpPr>
                <a:spLocks noChangeShapeType="1"/>
              </p:cNvSpPr>
              <p:nvPr/>
            </p:nvSpPr>
            <p:spPr bwMode="auto">
              <a:xfrm>
                <a:off x="3510" y="1714"/>
                <a:ext cx="18" cy="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6" name="Line 375"/>
              <p:cNvSpPr>
                <a:spLocks noChangeShapeType="1"/>
              </p:cNvSpPr>
              <p:nvPr/>
            </p:nvSpPr>
            <p:spPr bwMode="auto">
              <a:xfrm>
                <a:off x="3528" y="1723"/>
                <a:ext cx="18" cy="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7" name="Line 376"/>
              <p:cNvSpPr>
                <a:spLocks noChangeShapeType="1"/>
              </p:cNvSpPr>
              <p:nvPr/>
            </p:nvSpPr>
            <p:spPr bwMode="auto">
              <a:xfrm>
                <a:off x="3546" y="1730"/>
                <a:ext cx="17" cy="9"/>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8" name="Line 377"/>
              <p:cNvSpPr>
                <a:spLocks noChangeShapeType="1"/>
              </p:cNvSpPr>
              <p:nvPr/>
            </p:nvSpPr>
            <p:spPr bwMode="auto">
              <a:xfrm>
                <a:off x="3563" y="1739"/>
                <a:ext cx="19" cy="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59" name="Line 378"/>
              <p:cNvSpPr>
                <a:spLocks noChangeShapeType="1"/>
              </p:cNvSpPr>
              <p:nvPr/>
            </p:nvSpPr>
            <p:spPr bwMode="auto">
              <a:xfrm>
                <a:off x="3582" y="1747"/>
                <a:ext cx="19" cy="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0" name="Line 379"/>
              <p:cNvSpPr>
                <a:spLocks noChangeShapeType="1"/>
              </p:cNvSpPr>
              <p:nvPr/>
            </p:nvSpPr>
            <p:spPr bwMode="auto">
              <a:xfrm>
                <a:off x="3601" y="1754"/>
                <a:ext cx="16"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1" name="Line 380"/>
              <p:cNvSpPr>
                <a:spLocks noChangeShapeType="1"/>
              </p:cNvSpPr>
              <p:nvPr/>
            </p:nvSpPr>
            <p:spPr bwMode="auto">
              <a:xfrm>
                <a:off x="3617" y="1760"/>
                <a:ext cx="18" cy="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2" name="Line 381"/>
              <p:cNvSpPr>
                <a:spLocks noChangeShapeType="1"/>
              </p:cNvSpPr>
              <p:nvPr/>
            </p:nvSpPr>
            <p:spPr bwMode="auto">
              <a:xfrm>
                <a:off x="3635" y="1768"/>
                <a:ext cx="19"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3" name="Line 382"/>
              <p:cNvSpPr>
                <a:spLocks noChangeShapeType="1"/>
              </p:cNvSpPr>
              <p:nvPr/>
            </p:nvSpPr>
            <p:spPr bwMode="auto">
              <a:xfrm>
                <a:off x="3654" y="1773"/>
                <a:ext cx="17" cy="7"/>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4" name="Line 383"/>
              <p:cNvSpPr>
                <a:spLocks noChangeShapeType="1"/>
              </p:cNvSpPr>
              <p:nvPr/>
            </p:nvSpPr>
            <p:spPr bwMode="auto">
              <a:xfrm>
                <a:off x="3671" y="1780"/>
                <a:ext cx="18"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5" name="Line 384"/>
              <p:cNvSpPr>
                <a:spLocks noChangeShapeType="1"/>
              </p:cNvSpPr>
              <p:nvPr/>
            </p:nvSpPr>
            <p:spPr bwMode="auto">
              <a:xfrm>
                <a:off x="3689" y="1786"/>
                <a:ext cx="19"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6" name="Line 385"/>
              <p:cNvSpPr>
                <a:spLocks noChangeShapeType="1"/>
              </p:cNvSpPr>
              <p:nvPr/>
            </p:nvSpPr>
            <p:spPr bwMode="auto">
              <a:xfrm>
                <a:off x="3708" y="1792"/>
                <a:ext cx="17"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7" name="Line 386"/>
              <p:cNvSpPr>
                <a:spLocks noChangeShapeType="1"/>
              </p:cNvSpPr>
              <p:nvPr/>
            </p:nvSpPr>
            <p:spPr bwMode="auto">
              <a:xfrm>
                <a:off x="3725" y="1796"/>
                <a:ext cx="17" cy="6"/>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8" name="Line 387"/>
              <p:cNvSpPr>
                <a:spLocks noChangeShapeType="1"/>
              </p:cNvSpPr>
              <p:nvPr/>
            </p:nvSpPr>
            <p:spPr bwMode="auto">
              <a:xfrm>
                <a:off x="3742" y="1802"/>
                <a:ext cx="20"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69" name="Line 388"/>
              <p:cNvSpPr>
                <a:spLocks noChangeShapeType="1"/>
              </p:cNvSpPr>
              <p:nvPr/>
            </p:nvSpPr>
            <p:spPr bwMode="auto">
              <a:xfrm>
                <a:off x="3762" y="1807"/>
                <a:ext cx="17"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0" name="Line 389"/>
              <p:cNvSpPr>
                <a:spLocks noChangeShapeType="1"/>
              </p:cNvSpPr>
              <p:nvPr/>
            </p:nvSpPr>
            <p:spPr bwMode="auto">
              <a:xfrm>
                <a:off x="3779" y="1812"/>
                <a:ext cx="17"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1" name="Line 390"/>
              <p:cNvSpPr>
                <a:spLocks noChangeShapeType="1"/>
              </p:cNvSpPr>
              <p:nvPr/>
            </p:nvSpPr>
            <p:spPr bwMode="auto">
              <a:xfrm>
                <a:off x="3796" y="1816"/>
                <a:ext cx="19"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2" name="Line 391"/>
              <p:cNvSpPr>
                <a:spLocks noChangeShapeType="1"/>
              </p:cNvSpPr>
              <p:nvPr/>
            </p:nvSpPr>
            <p:spPr bwMode="auto">
              <a:xfrm>
                <a:off x="3815" y="1821"/>
                <a:ext cx="18"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3" name="Line 392"/>
              <p:cNvSpPr>
                <a:spLocks noChangeShapeType="1"/>
              </p:cNvSpPr>
              <p:nvPr/>
            </p:nvSpPr>
            <p:spPr bwMode="auto">
              <a:xfrm>
                <a:off x="3833" y="1824"/>
                <a:ext cx="18"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4" name="Line 393"/>
              <p:cNvSpPr>
                <a:spLocks noChangeShapeType="1"/>
              </p:cNvSpPr>
              <p:nvPr/>
            </p:nvSpPr>
            <p:spPr bwMode="auto">
              <a:xfrm>
                <a:off x="3851" y="1829"/>
                <a:ext cx="18"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5" name="Line 394"/>
              <p:cNvSpPr>
                <a:spLocks noChangeShapeType="1"/>
              </p:cNvSpPr>
              <p:nvPr/>
            </p:nvSpPr>
            <p:spPr bwMode="auto">
              <a:xfrm>
                <a:off x="3869" y="1832"/>
                <a:ext cx="17"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6" name="Line 395"/>
              <p:cNvSpPr>
                <a:spLocks noChangeShapeType="1"/>
              </p:cNvSpPr>
              <p:nvPr/>
            </p:nvSpPr>
            <p:spPr bwMode="auto">
              <a:xfrm>
                <a:off x="3886" y="1836"/>
                <a:ext cx="18" cy="5"/>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7" name="Line 396"/>
              <p:cNvSpPr>
                <a:spLocks noChangeShapeType="1"/>
              </p:cNvSpPr>
              <p:nvPr/>
            </p:nvSpPr>
            <p:spPr bwMode="auto">
              <a:xfrm>
                <a:off x="3904" y="1841"/>
                <a:ext cx="18"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8" name="Line 397"/>
              <p:cNvSpPr>
                <a:spLocks noChangeShapeType="1"/>
              </p:cNvSpPr>
              <p:nvPr/>
            </p:nvSpPr>
            <p:spPr bwMode="auto">
              <a:xfrm>
                <a:off x="3922" y="1844"/>
                <a:ext cx="18"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79" name="Line 398"/>
              <p:cNvSpPr>
                <a:spLocks noChangeShapeType="1"/>
              </p:cNvSpPr>
              <p:nvPr/>
            </p:nvSpPr>
            <p:spPr bwMode="auto">
              <a:xfrm>
                <a:off x="3940" y="1846"/>
                <a:ext cx="18"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0" name="Line 399"/>
              <p:cNvSpPr>
                <a:spLocks noChangeShapeType="1"/>
              </p:cNvSpPr>
              <p:nvPr/>
            </p:nvSpPr>
            <p:spPr bwMode="auto">
              <a:xfrm>
                <a:off x="3958" y="1849"/>
                <a:ext cx="19"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1" name="Line 400"/>
              <p:cNvSpPr>
                <a:spLocks noChangeShapeType="1"/>
              </p:cNvSpPr>
              <p:nvPr/>
            </p:nvSpPr>
            <p:spPr bwMode="auto">
              <a:xfrm>
                <a:off x="3977" y="1853"/>
                <a:ext cx="17"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2" name="Line 401"/>
              <p:cNvSpPr>
                <a:spLocks noChangeShapeType="1"/>
              </p:cNvSpPr>
              <p:nvPr/>
            </p:nvSpPr>
            <p:spPr bwMode="auto">
              <a:xfrm>
                <a:off x="3994" y="1856"/>
                <a:ext cx="17"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3" name="Line 402"/>
              <p:cNvSpPr>
                <a:spLocks noChangeShapeType="1"/>
              </p:cNvSpPr>
              <p:nvPr/>
            </p:nvSpPr>
            <p:spPr bwMode="auto">
              <a:xfrm>
                <a:off x="4011" y="1860"/>
                <a:ext cx="20"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4" name="Line 403"/>
              <p:cNvSpPr>
                <a:spLocks noChangeShapeType="1"/>
              </p:cNvSpPr>
              <p:nvPr/>
            </p:nvSpPr>
            <p:spPr bwMode="auto">
              <a:xfrm>
                <a:off x="4031" y="1863"/>
                <a:ext cx="16"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5" name="Line 404"/>
              <p:cNvSpPr>
                <a:spLocks noChangeShapeType="1"/>
              </p:cNvSpPr>
              <p:nvPr/>
            </p:nvSpPr>
            <p:spPr bwMode="auto">
              <a:xfrm>
                <a:off x="4047" y="1865"/>
                <a:ext cx="18"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6" name="Line 405"/>
              <p:cNvSpPr>
                <a:spLocks noChangeShapeType="1"/>
              </p:cNvSpPr>
              <p:nvPr/>
            </p:nvSpPr>
            <p:spPr bwMode="auto">
              <a:xfrm>
                <a:off x="4065" y="1868"/>
                <a:ext cx="19"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7" name="Line 406"/>
              <p:cNvSpPr>
                <a:spLocks noChangeShapeType="1"/>
              </p:cNvSpPr>
              <p:nvPr/>
            </p:nvSpPr>
            <p:spPr bwMode="auto">
              <a:xfrm>
                <a:off x="4084" y="1871"/>
                <a:ext cx="18"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8" name="Line 407"/>
              <p:cNvSpPr>
                <a:spLocks noChangeShapeType="1"/>
              </p:cNvSpPr>
              <p:nvPr/>
            </p:nvSpPr>
            <p:spPr bwMode="auto">
              <a:xfrm>
                <a:off x="4102" y="1873"/>
                <a:ext cx="18"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89" name="Line 408"/>
              <p:cNvSpPr>
                <a:spLocks noChangeShapeType="1"/>
              </p:cNvSpPr>
              <p:nvPr/>
            </p:nvSpPr>
            <p:spPr bwMode="auto">
              <a:xfrm>
                <a:off x="4120" y="1875"/>
                <a:ext cx="18"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90" name="Line 409"/>
              <p:cNvSpPr>
                <a:spLocks noChangeShapeType="1"/>
              </p:cNvSpPr>
              <p:nvPr/>
            </p:nvSpPr>
            <p:spPr bwMode="auto">
              <a:xfrm>
                <a:off x="4138" y="1877"/>
                <a:ext cx="18"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91" name="Line 410"/>
              <p:cNvSpPr>
                <a:spLocks noChangeShapeType="1"/>
              </p:cNvSpPr>
              <p:nvPr/>
            </p:nvSpPr>
            <p:spPr bwMode="auto">
              <a:xfrm>
                <a:off x="4156" y="1880"/>
                <a:ext cx="16" cy="4"/>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92" name="Line 411"/>
              <p:cNvSpPr>
                <a:spLocks noChangeShapeType="1"/>
              </p:cNvSpPr>
              <p:nvPr/>
            </p:nvSpPr>
            <p:spPr bwMode="auto">
              <a:xfrm>
                <a:off x="4172" y="1884"/>
                <a:ext cx="19" cy="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93" name="Line 412"/>
              <p:cNvSpPr>
                <a:spLocks noChangeShapeType="1"/>
              </p:cNvSpPr>
              <p:nvPr/>
            </p:nvSpPr>
            <p:spPr bwMode="auto">
              <a:xfrm>
                <a:off x="4191" y="1886"/>
                <a:ext cx="18" cy="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94" name="Line 413"/>
              <p:cNvSpPr>
                <a:spLocks noChangeShapeType="1"/>
              </p:cNvSpPr>
              <p:nvPr/>
            </p:nvSpPr>
            <p:spPr bwMode="auto">
              <a:xfrm>
                <a:off x="4209" y="1887"/>
                <a:ext cx="19" cy="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95" name="Line 414"/>
              <p:cNvSpPr>
                <a:spLocks noChangeShapeType="1"/>
              </p:cNvSpPr>
              <p:nvPr/>
            </p:nvSpPr>
            <p:spPr bwMode="auto">
              <a:xfrm>
                <a:off x="4228" y="1890"/>
                <a:ext cx="17" cy="1"/>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3496" name="Line 415"/>
              <p:cNvSpPr>
                <a:spLocks noChangeShapeType="1"/>
              </p:cNvSpPr>
              <p:nvPr/>
            </p:nvSpPr>
            <p:spPr bwMode="auto">
              <a:xfrm>
                <a:off x="1572" y="1122"/>
                <a:ext cx="0" cy="184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7" name="Line 416"/>
              <p:cNvSpPr>
                <a:spLocks noChangeShapeType="1"/>
              </p:cNvSpPr>
              <p:nvPr/>
            </p:nvSpPr>
            <p:spPr bwMode="auto">
              <a:xfrm>
                <a:off x="1572" y="2966"/>
                <a:ext cx="267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8" name="Line 417"/>
              <p:cNvSpPr>
                <a:spLocks noChangeShapeType="1"/>
              </p:cNvSpPr>
              <p:nvPr/>
            </p:nvSpPr>
            <p:spPr bwMode="auto">
              <a:xfrm flipV="1">
                <a:off x="4245" y="1122"/>
                <a:ext cx="0" cy="184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9" name="Line 418"/>
              <p:cNvSpPr>
                <a:spLocks noChangeShapeType="1"/>
              </p:cNvSpPr>
              <p:nvPr/>
            </p:nvSpPr>
            <p:spPr bwMode="auto">
              <a:xfrm flipH="1">
                <a:off x="1572" y="1122"/>
                <a:ext cx="2673" cy="0"/>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3081" name="Rectangle 419"/>
            <p:cNvSpPr>
              <a:spLocks noChangeArrowheads="1"/>
            </p:cNvSpPr>
            <p:nvPr/>
          </p:nvSpPr>
          <p:spPr bwMode="auto">
            <a:xfrm rot="16200000">
              <a:off x="-608945" y="3368483"/>
              <a:ext cx="2746999" cy="438536"/>
            </a:xfrm>
            <a:prstGeom prst="rect">
              <a:avLst/>
            </a:prstGeom>
            <a:noFill/>
            <a:ln w="9525">
              <a:noFill/>
              <a:miter lim="800000"/>
              <a:headEnd/>
              <a:tailEnd/>
            </a:ln>
          </p:spPr>
          <p:txBody>
            <a:bodyPr wrap="none" lIns="92075" tIns="46038" rIns="92075" bIns="46038">
              <a:spAutoFit/>
            </a:bodyPr>
            <a:lstStyle/>
            <a:p>
              <a:r>
                <a:rPr lang="en-US" sz="2400" dirty="0">
                  <a:latin typeface="Times New Roman" pitchFamily="18" charset="0"/>
                  <a:cs typeface="Times New Roman" pitchFamily="18" charset="0"/>
                </a:rPr>
                <a:t>Aperture Transmittance</a:t>
              </a:r>
            </a:p>
          </p:txBody>
        </p:sp>
        <p:sp>
          <p:nvSpPr>
            <p:cNvPr id="3082" name="Rectangle 420"/>
            <p:cNvSpPr>
              <a:spLocks noChangeArrowheads="1"/>
            </p:cNvSpPr>
            <p:nvPr/>
          </p:nvSpPr>
          <p:spPr bwMode="auto">
            <a:xfrm>
              <a:off x="1295400" y="3505200"/>
              <a:ext cx="323884" cy="410111"/>
            </a:xfrm>
            <a:prstGeom prst="rect">
              <a:avLst/>
            </a:prstGeom>
            <a:noFill/>
            <a:ln w="9525">
              <a:noFill/>
              <a:miter lim="800000"/>
              <a:headEnd/>
              <a:tailEnd/>
            </a:ln>
          </p:spPr>
          <p:txBody>
            <a:bodyPr wrap="none" lIns="92075" tIns="46038" rIns="92075" bIns="46038">
              <a:spAutoFit/>
            </a:bodyPr>
            <a:lstStyle/>
            <a:p>
              <a:r>
                <a:rPr lang="en-US" sz="2400" dirty="0">
                  <a:latin typeface="Calibri" pitchFamily="34" charset="0"/>
                </a:rPr>
                <a:t>0</a:t>
              </a:r>
            </a:p>
          </p:txBody>
        </p:sp>
        <p:sp>
          <p:nvSpPr>
            <p:cNvPr id="3083" name="Rectangle 421"/>
            <p:cNvSpPr>
              <a:spLocks noChangeArrowheads="1"/>
            </p:cNvSpPr>
            <p:nvPr/>
          </p:nvSpPr>
          <p:spPr bwMode="auto">
            <a:xfrm>
              <a:off x="990600" y="1676400"/>
              <a:ext cx="679699" cy="410111"/>
            </a:xfrm>
            <a:prstGeom prst="rect">
              <a:avLst/>
            </a:prstGeom>
            <a:noFill/>
            <a:ln w="9525">
              <a:noFill/>
              <a:miter lim="800000"/>
              <a:headEnd/>
              <a:tailEnd/>
            </a:ln>
          </p:spPr>
          <p:txBody>
            <a:bodyPr wrap="none" lIns="92075" tIns="46038" rIns="92075" bIns="46038">
              <a:spAutoFit/>
            </a:bodyPr>
            <a:lstStyle/>
            <a:p>
              <a:r>
                <a:rPr lang="en-US" sz="2400" dirty="0">
                  <a:latin typeface="Calibri" pitchFamily="34" charset="0"/>
                </a:rPr>
                <a:t>10%</a:t>
              </a:r>
            </a:p>
          </p:txBody>
        </p:sp>
        <p:sp>
          <p:nvSpPr>
            <p:cNvPr id="3084" name="Rectangle 422"/>
            <p:cNvSpPr>
              <a:spLocks noChangeArrowheads="1"/>
            </p:cNvSpPr>
            <p:nvPr/>
          </p:nvSpPr>
          <p:spPr bwMode="auto">
            <a:xfrm>
              <a:off x="838200" y="5257801"/>
              <a:ext cx="769412" cy="410111"/>
            </a:xfrm>
            <a:prstGeom prst="rect">
              <a:avLst/>
            </a:prstGeom>
            <a:noFill/>
            <a:ln w="9525">
              <a:noFill/>
              <a:miter lim="800000"/>
              <a:headEnd/>
              <a:tailEnd/>
            </a:ln>
          </p:spPr>
          <p:txBody>
            <a:bodyPr wrap="none" lIns="92075" tIns="46038" rIns="92075" bIns="46038">
              <a:spAutoFit/>
            </a:bodyPr>
            <a:lstStyle/>
            <a:p>
              <a:r>
                <a:rPr lang="en-US" sz="2400" dirty="0">
                  <a:latin typeface="Calibri" pitchFamily="34" charset="0"/>
                </a:rPr>
                <a:t>-10%</a:t>
              </a:r>
            </a:p>
          </p:txBody>
        </p:sp>
        <p:sp>
          <p:nvSpPr>
            <p:cNvPr id="3085" name="Rectangle 423"/>
            <p:cNvSpPr>
              <a:spLocks noChangeArrowheads="1"/>
            </p:cNvSpPr>
            <p:nvPr/>
          </p:nvSpPr>
          <p:spPr bwMode="auto">
            <a:xfrm>
              <a:off x="3409949" y="2133600"/>
              <a:ext cx="856086" cy="410111"/>
            </a:xfrm>
            <a:prstGeom prst="rect">
              <a:avLst/>
            </a:prstGeom>
            <a:noFill/>
            <a:ln w="9525">
              <a:noFill/>
              <a:miter lim="800000"/>
              <a:headEnd/>
              <a:tailEnd/>
            </a:ln>
          </p:spPr>
          <p:txBody>
            <a:bodyPr wrap="none" lIns="92075" tIns="46038" rIns="92075" bIns="46038">
              <a:spAutoFit/>
            </a:bodyPr>
            <a:lstStyle/>
            <a:p>
              <a:r>
                <a:rPr lang="en-US" sz="2400" b="1" dirty="0">
                  <a:solidFill>
                    <a:schemeClr val="accent2"/>
                  </a:solidFill>
                  <a:latin typeface="Calibri" pitchFamily="34" charset="0"/>
                </a:rPr>
                <a:t>n</a:t>
              </a:r>
              <a:r>
                <a:rPr lang="en-US" sz="2400" b="1" baseline="-25000" dirty="0">
                  <a:solidFill>
                    <a:schemeClr val="accent2"/>
                  </a:solidFill>
                  <a:latin typeface="Calibri" pitchFamily="34" charset="0"/>
                </a:rPr>
                <a:t>2</a:t>
              </a:r>
              <a:r>
                <a:rPr lang="en-US" sz="2400" b="1" dirty="0">
                  <a:solidFill>
                    <a:schemeClr val="accent2"/>
                  </a:solidFill>
                  <a:latin typeface="Calibri" pitchFamily="34" charset="0"/>
                </a:rPr>
                <a:t> &lt; 0</a:t>
              </a:r>
            </a:p>
          </p:txBody>
        </p:sp>
        <p:sp>
          <p:nvSpPr>
            <p:cNvPr id="3086" name="Rectangle 424"/>
            <p:cNvSpPr>
              <a:spLocks noChangeArrowheads="1"/>
            </p:cNvSpPr>
            <p:nvPr/>
          </p:nvSpPr>
          <p:spPr bwMode="auto">
            <a:xfrm>
              <a:off x="5791200" y="2133600"/>
              <a:ext cx="790701" cy="410111"/>
            </a:xfrm>
            <a:prstGeom prst="rect">
              <a:avLst/>
            </a:prstGeom>
            <a:noFill/>
            <a:ln w="9525">
              <a:noFill/>
              <a:miter lim="800000"/>
              <a:headEnd/>
              <a:tailEnd/>
            </a:ln>
          </p:spPr>
          <p:txBody>
            <a:bodyPr wrap="none" lIns="92075" tIns="46038" rIns="92075" bIns="46038">
              <a:spAutoFit/>
            </a:bodyPr>
            <a:lstStyle/>
            <a:p>
              <a:r>
                <a:rPr lang="en-US" sz="2400" b="1" dirty="0">
                  <a:solidFill>
                    <a:srgbClr val="FF0066"/>
                  </a:solidFill>
                  <a:latin typeface="Calibri" pitchFamily="34" charset="0"/>
                </a:rPr>
                <a:t>n</a:t>
              </a:r>
              <a:r>
                <a:rPr lang="en-US" sz="2400" b="1" baseline="-25000" dirty="0">
                  <a:solidFill>
                    <a:srgbClr val="FF0066"/>
                  </a:solidFill>
                  <a:latin typeface="Calibri" pitchFamily="34" charset="0"/>
                </a:rPr>
                <a:t>2</a:t>
              </a:r>
              <a:r>
                <a:rPr lang="en-US" sz="2400" b="1" dirty="0">
                  <a:solidFill>
                    <a:srgbClr val="FF0066"/>
                  </a:solidFill>
                  <a:latin typeface="Calibri" pitchFamily="34" charset="0"/>
                </a:rPr>
                <a:t> &gt;0</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38780"/>
            <a:ext cx="4191000" cy="523220"/>
          </a:xfrm>
          <a:prstGeom prst="rect">
            <a:avLst/>
          </a:prstGeom>
          <a:ln/>
          <a:effectLst>
            <a:glow rad="228600">
              <a:schemeClr val="accent6">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800" b="1" dirty="0">
                <a:solidFill>
                  <a:srgbClr val="000099"/>
                </a:solidFill>
                <a:effectLst>
                  <a:glow rad="139700">
                    <a:schemeClr val="accent4">
                      <a:satMod val="175000"/>
                      <a:alpha val="40000"/>
                    </a:schemeClr>
                  </a:glow>
                </a:effectLst>
              </a:rPr>
              <a:t>Z-scan Signal</a:t>
            </a:r>
          </a:p>
        </p:txBody>
      </p:sp>
      <p:sp>
        <p:nvSpPr>
          <p:cNvPr id="9421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0B667458-5D8D-42D5-823B-0B78016E0476}"/>
              </a:ext>
            </a:extLst>
          </p:cNvPr>
          <p:cNvGraphicFramePr>
            <a:graphicFrameLocks noChangeAspect="1"/>
          </p:cNvGraphicFramePr>
          <p:nvPr>
            <p:extLst>
              <p:ext uri="{D42A27DB-BD31-4B8C-83A1-F6EECF244321}">
                <p14:modId xmlns:p14="http://schemas.microsoft.com/office/powerpoint/2010/main" val="2028855997"/>
              </p:ext>
            </p:extLst>
          </p:nvPr>
        </p:nvGraphicFramePr>
        <p:xfrm>
          <a:off x="2965450" y="2511425"/>
          <a:ext cx="6819900" cy="787400"/>
        </p:xfrm>
        <a:graphic>
          <a:graphicData uri="http://schemas.openxmlformats.org/presentationml/2006/ole">
            <mc:AlternateContent xmlns:mc="http://schemas.openxmlformats.org/markup-compatibility/2006">
              <mc:Choice xmlns:v="urn:schemas-microsoft-com:vml" Requires="v">
                <p:oleObj name="Equation" r:id="rId2" imgW="6819840" imgH="787320" progId="Equation.DSMT4">
                  <p:embed/>
                </p:oleObj>
              </mc:Choice>
              <mc:Fallback>
                <p:oleObj name="Equation" r:id="rId2" imgW="6819840" imgH="787320" progId="Equation.DSMT4">
                  <p:embed/>
                  <p:pic>
                    <p:nvPicPr>
                      <p:cNvPr id="0" name=""/>
                      <p:cNvPicPr/>
                      <p:nvPr/>
                    </p:nvPicPr>
                    <p:blipFill>
                      <a:blip r:embed="rId3"/>
                      <a:stretch>
                        <a:fillRect/>
                      </a:stretch>
                    </p:blipFill>
                    <p:spPr>
                      <a:xfrm>
                        <a:off x="2965450" y="2511425"/>
                        <a:ext cx="6819900" cy="787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0D11BCA-2FC7-4BDD-A20E-3154E993C326}"/>
              </a:ext>
            </a:extLst>
          </p:cNvPr>
          <p:cNvGraphicFramePr>
            <a:graphicFrameLocks noChangeAspect="1"/>
          </p:cNvGraphicFramePr>
          <p:nvPr>
            <p:extLst>
              <p:ext uri="{D42A27DB-BD31-4B8C-83A1-F6EECF244321}">
                <p14:modId xmlns:p14="http://schemas.microsoft.com/office/powerpoint/2010/main" val="2797135839"/>
              </p:ext>
            </p:extLst>
          </p:nvPr>
        </p:nvGraphicFramePr>
        <p:xfrm>
          <a:off x="2971800" y="838201"/>
          <a:ext cx="4495800" cy="1655860"/>
        </p:xfrm>
        <a:graphic>
          <a:graphicData uri="http://schemas.openxmlformats.org/presentationml/2006/ole">
            <mc:AlternateContent xmlns:mc="http://schemas.openxmlformats.org/markup-compatibility/2006">
              <mc:Choice xmlns:v="urn:schemas-microsoft-com:vml" Requires="v">
                <p:oleObj name="Equation" r:id="rId4" imgW="4629285" imgH="1705065" progId="Equation.DSMT4">
                  <p:embed/>
                </p:oleObj>
              </mc:Choice>
              <mc:Fallback>
                <p:oleObj name="Equation" r:id="rId4" imgW="4629285" imgH="1705065" progId="Equation.DSMT4">
                  <p:embed/>
                  <p:pic>
                    <p:nvPicPr>
                      <p:cNvPr id="0" name=""/>
                      <p:cNvPicPr/>
                      <p:nvPr/>
                    </p:nvPicPr>
                    <p:blipFill>
                      <a:blip r:embed="rId5"/>
                      <a:stretch>
                        <a:fillRect/>
                      </a:stretch>
                    </p:blipFill>
                    <p:spPr>
                      <a:xfrm>
                        <a:off x="2971800" y="838201"/>
                        <a:ext cx="4495800" cy="1655860"/>
                      </a:xfrm>
                      <a:prstGeom prst="rect">
                        <a:avLst/>
                      </a:prstGeom>
                    </p:spPr>
                  </p:pic>
                </p:oleObj>
              </mc:Fallback>
            </mc:AlternateContent>
          </a:graphicData>
        </a:graphic>
      </p:graphicFrame>
      <p:cxnSp>
        <p:nvCxnSpPr>
          <p:cNvPr id="15" name="Straight Connector 14">
            <a:extLst>
              <a:ext uri="{FF2B5EF4-FFF2-40B4-BE49-F238E27FC236}">
                <a16:creationId xmlns:a16="http://schemas.microsoft.com/office/drawing/2014/main" id="{6AF0FD18-303B-4359-B31E-9B4809815B24}"/>
              </a:ext>
            </a:extLst>
          </p:cNvPr>
          <p:cNvCxnSpPr>
            <a:cxnSpLocks/>
          </p:cNvCxnSpPr>
          <p:nvPr/>
        </p:nvCxnSpPr>
        <p:spPr>
          <a:xfrm rot="5400000" flipH="1">
            <a:off x="13773150" y="9067800"/>
            <a:ext cx="1371600" cy="0"/>
          </a:xfrm>
          <a:prstGeom prst="line">
            <a:avLst/>
          </a:prstGeom>
          <a:ln w="19050">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F0FD18-303B-4359-B31E-9B4809815B24}"/>
              </a:ext>
            </a:extLst>
          </p:cNvPr>
          <p:cNvCxnSpPr>
            <a:cxnSpLocks/>
          </p:cNvCxnSpPr>
          <p:nvPr/>
        </p:nvCxnSpPr>
        <p:spPr>
          <a:xfrm rot="5400000" flipH="1">
            <a:off x="13925550" y="9220200"/>
            <a:ext cx="1371600" cy="0"/>
          </a:xfrm>
          <a:prstGeom prst="line">
            <a:avLst/>
          </a:prstGeom>
          <a:ln w="19050">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F0FD18-303B-4359-B31E-9B4809815B24}"/>
              </a:ext>
            </a:extLst>
          </p:cNvPr>
          <p:cNvCxnSpPr>
            <a:cxnSpLocks/>
          </p:cNvCxnSpPr>
          <p:nvPr/>
        </p:nvCxnSpPr>
        <p:spPr>
          <a:xfrm rot="5400000" flipH="1">
            <a:off x="14077950" y="9372600"/>
            <a:ext cx="1371600" cy="0"/>
          </a:xfrm>
          <a:prstGeom prst="line">
            <a:avLst/>
          </a:prstGeom>
          <a:ln w="19050">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9B789F1-3D6F-4AEF-B599-EC22336CE85C}"/>
              </a:ext>
            </a:extLst>
          </p:cNvPr>
          <p:cNvGrpSpPr/>
          <p:nvPr/>
        </p:nvGrpSpPr>
        <p:grpSpPr>
          <a:xfrm>
            <a:off x="2476500" y="3352800"/>
            <a:ext cx="7353301" cy="3403600"/>
            <a:chOff x="76199" y="3378200"/>
            <a:chExt cx="7353301" cy="3403600"/>
          </a:xfrm>
        </p:grpSpPr>
        <p:pic>
          <p:nvPicPr>
            <p:cNvPr id="7" name="Picture 6">
              <a:extLst>
                <a:ext uri="{FF2B5EF4-FFF2-40B4-BE49-F238E27FC236}">
                  <a16:creationId xmlns:a16="http://schemas.microsoft.com/office/drawing/2014/main" id="{A7B8E5AE-42E6-495A-8B72-0DE78E9F3F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 y="3378200"/>
              <a:ext cx="6248401" cy="3403600"/>
            </a:xfrm>
            <a:prstGeom prst="rect">
              <a:avLst/>
            </a:prstGeom>
          </p:spPr>
        </p:pic>
        <p:cxnSp>
          <p:nvCxnSpPr>
            <p:cNvPr id="9" name="Straight Connector 8">
              <a:extLst>
                <a:ext uri="{FF2B5EF4-FFF2-40B4-BE49-F238E27FC236}">
                  <a16:creationId xmlns:a16="http://schemas.microsoft.com/office/drawing/2014/main" id="{1BD76807-2990-4AC9-AEA2-D80A091C3FAD}"/>
                </a:ext>
              </a:extLst>
            </p:cNvPr>
            <p:cNvCxnSpPr/>
            <p:nvPr/>
          </p:nvCxnSpPr>
          <p:spPr>
            <a:xfrm>
              <a:off x="3124200" y="3787422"/>
              <a:ext cx="2194560" cy="0"/>
            </a:xfrm>
            <a:prstGeom prst="line">
              <a:avLst/>
            </a:prstGeom>
            <a:ln w="19050">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F0FD18-303B-4359-B31E-9B4809815B24}"/>
                </a:ext>
              </a:extLst>
            </p:cNvPr>
            <p:cNvCxnSpPr>
              <a:cxnSpLocks/>
            </p:cNvCxnSpPr>
            <p:nvPr/>
          </p:nvCxnSpPr>
          <p:spPr>
            <a:xfrm flipV="1">
              <a:off x="3603978" y="3603208"/>
              <a:ext cx="0" cy="2653094"/>
            </a:xfrm>
            <a:prstGeom prst="line">
              <a:avLst/>
            </a:prstGeom>
            <a:ln w="19050">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71AD21-A6B0-469A-9D0C-C8AEDA1D96FC}"/>
                </a:ext>
              </a:extLst>
            </p:cNvPr>
            <p:cNvCxnSpPr>
              <a:cxnSpLocks/>
            </p:cNvCxnSpPr>
            <p:nvPr/>
          </p:nvCxnSpPr>
          <p:spPr>
            <a:xfrm flipV="1">
              <a:off x="3962400" y="3562773"/>
              <a:ext cx="0" cy="2651760"/>
            </a:xfrm>
            <a:prstGeom prst="line">
              <a:avLst/>
            </a:prstGeom>
            <a:ln w="19050">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2F78AD-2E91-462F-A25C-8D6EB561082D}"/>
                </a:ext>
              </a:extLst>
            </p:cNvPr>
            <p:cNvCxnSpPr>
              <a:cxnSpLocks/>
            </p:cNvCxnSpPr>
            <p:nvPr/>
          </p:nvCxnSpPr>
          <p:spPr>
            <a:xfrm flipV="1">
              <a:off x="4876800" y="3787422"/>
              <a:ext cx="0" cy="2161780"/>
            </a:xfrm>
            <a:prstGeom prst="line">
              <a:avLst/>
            </a:prstGeom>
            <a:ln w="28575">
              <a:solidFill>
                <a:srgbClr val="0070C0"/>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11E613F1-4624-4A1C-AA51-FCF14B972175}"/>
                </a:ext>
              </a:extLst>
            </p:cNvPr>
            <p:cNvGraphicFramePr>
              <a:graphicFrameLocks noChangeAspect="1"/>
            </p:cNvGraphicFramePr>
            <p:nvPr>
              <p:extLst>
                <p:ext uri="{D42A27DB-BD31-4B8C-83A1-F6EECF244321}">
                  <p14:modId xmlns:p14="http://schemas.microsoft.com/office/powerpoint/2010/main" val="670931686"/>
                </p:ext>
              </p:extLst>
            </p:nvPr>
          </p:nvGraphicFramePr>
          <p:xfrm>
            <a:off x="1818213" y="4267200"/>
            <a:ext cx="2000253" cy="381705"/>
          </p:xfrm>
          <a:graphic>
            <a:graphicData uri="http://schemas.openxmlformats.org/presentationml/2006/ole">
              <mc:AlternateContent xmlns:mc="http://schemas.openxmlformats.org/markup-compatibility/2006">
                <mc:Choice xmlns:v="urn:schemas-microsoft-com:vml" Requires="v">
                  <p:oleObj name="Equation" r:id="rId7" imgW="1587240" imgH="380880" progId="Equation.DSMT4">
                    <p:embed/>
                  </p:oleObj>
                </mc:Choice>
                <mc:Fallback>
                  <p:oleObj name="Equation" r:id="rId7" imgW="1587240" imgH="380880" progId="Equation.DSMT4">
                    <p:embed/>
                    <p:pic>
                      <p:nvPicPr>
                        <p:cNvPr id="0" name=""/>
                        <p:cNvPicPr/>
                        <p:nvPr/>
                      </p:nvPicPr>
                      <p:blipFill>
                        <a:blip r:embed="rId8"/>
                        <a:stretch>
                          <a:fillRect/>
                        </a:stretch>
                      </p:blipFill>
                      <p:spPr>
                        <a:xfrm>
                          <a:off x="1818213" y="4267200"/>
                          <a:ext cx="2000253" cy="381705"/>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AD21B42C-8F9D-461A-A95B-B5EC868C6D83}"/>
                </a:ext>
              </a:extLst>
            </p:cNvPr>
            <p:cNvCxnSpPr>
              <a:cxnSpLocks/>
            </p:cNvCxnSpPr>
            <p:nvPr/>
          </p:nvCxnSpPr>
          <p:spPr>
            <a:xfrm>
              <a:off x="3571309" y="4680655"/>
              <a:ext cx="411480" cy="0"/>
            </a:xfrm>
            <a:prstGeom prst="line">
              <a:avLst/>
            </a:prstGeom>
            <a:ln w="28575">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C820D548-B202-41A0-A4F0-A51D4B95311A}"/>
                </a:ext>
              </a:extLst>
            </p:cNvPr>
            <p:cNvGraphicFramePr>
              <a:graphicFrameLocks noChangeAspect="1"/>
            </p:cNvGraphicFramePr>
            <p:nvPr>
              <p:extLst>
                <p:ext uri="{D42A27DB-BD31-4B8C-83A1-F6EECF244321}">
                  <p14:modId xmlns:p14="http://schemas.microsoft.com/office/powerpoint/2010/main" val="3226696243"/>
                </p:ext>
              </p:extLst>
            </p:nvPr>
          </p:nvGraphicFramePr>
          <p:xfrm>
            <a:off x="4965700" y="5137855"/>
            <a:ext cx="2463800" cy="419100"/>
          </p:xfrm>
          <a:graphic>
            <a:graphicData uri="http://schemas.openxmlformats.org/presentationml/2006/ole">
              <mc:AlternateContent xmlns:mc="http://schemas.openxmlformats.org/markup-compatibility/2006">
                <mc:Choice xmlns:v="urn:schemas-microsoft-com:vml" Requires="v">
                  <p:oleObj name="Equation" r:id="rId9" imgW="2463480" imgH="419040" progId="Equation.DSMT4">
                    <p:embed/>
                  </p:oleObj>
                </mc:Choice>
                <mc:Fallback>
                  <p:oleObj name="Equation" r:id="rId9" imgW="2463480" imgH="419040" progId="Equation.DSMT4">
                    <p:embed/>
                    <p:pic>
                      <p:nvPicPr>
                        <p:cNvPr id="0" name=""/>
                        <p:cNvPicPr/>
                        <p:nvPr/>
                      </p:nvPicPr>
                      <p:blipFill>
                        <a:blip r:embed="rId10"/>
                        <a:stretch>
                          <a:fillRect/>
                        </a:stretch>
                      </p:blipFill>
                      <p:spPr>
                        <a:xfrm>
                          <a:off x="4965700" y="5137855"/>
                          <a:ext cx="2463800" cy="419100"/>
                        </a:xfrm>
                        <a:prstGeom prst="rect">
                          <a:avLst/>
                        </a:prstGeom>
                      </p:spPr>
                    </p:pic>
                  </p:oleObj>
                </mc:Fallback>
              </mc:AlternateContent>
            </a:graphicData>
          </a:graphic>
        </p:graphicFrame>
        <p:cxnSp>
          <p:nvCxnSpPr>
            <p:cNvPr id="33" name="Straight Connector 32">
              <a:extLst>
                <a:ext uri="{FF2B5EF4-FFF2-40B4-BE49-F238E27FC236}">
                  <a16:creationId xmlns:a16="http://schemas.microsoft.com/office/drawing/2014/main" id="{46AE18CF-8516-4C76-BDB0-40A4F48F7BCA}"/>
                </a:ext>
              </a:extLst>
            </p:cNvPr>
            <p:cNvCxnSpPr/>
            <p:nvPr/>
          </p:nvCxnSpPr>
          <p:spPr>
            <a:xfrm>
              <a:off x="3094284" y="5966178"/>
              <a:ext cx="2194560" cy="0"/>
            </a:xfrm>
            <a:prstGeom prst="line">
              <a:avLst/>
            </a:prstGeom>
            <a:ln w="19050">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4" name="Object 33">
            <a:extLst>
              <a:ext uri="{FF2B5EF4-FFF2-40B4-BE49-F238E27FC236}">
                <a16:creationId xmlns:a16="http://schemas.microsoft.com/office/drawing/2014/main" id="{AB97EC32-43B2-4B7B-89F6-1F0D3FEB9C5A}"/>
              </a:ext>
            </a:extLst>
          </p:cNvPr>
          <p:cNvGraphicFramePr>
            <a:graphicFrameLocks noChangeAspect="1"/>
          </p:cNvGraphicFramePr>
          <p:nvPr>
            <p:extLst>
              <p:ext uri="{D42A27DB-BD31-4B8C-83A1-F6EECF244321}">
                <p14:modId xmlns:p14="http://schemas.microsoft.com/office/powerpoint/2010/main" val="1110817882"/>
              </p:ext>
            </p:extLst>
          </p:nvPr>
        </p:nvGraphicFramePr>
        <p:xfrm>
          <a:off x="7924800" y="1350433"/>
          <a:ext cx="2114550" cy="419100"/>
        </p:xfrm>
        <a:graphic>
          <a:graphicData uri="http://schemas.openxmlformats.org/presentationml/2006/ole">
            <mc:AlternateContent xmlns:mc="http://schemas.openxmlformats.org/markup-compatibility/2006">
              <mc:Choice xmlns:v="urn:schemas-microsoft-com:vml" Requires="v">
                <p:oleObj name="Equation" r:id="rId11" imgW="2114685" imgH="419190" progId="Equation.DSMT4">
                  <p:embed/>
                </p:oleObj>
              </mc:Choice>
              <mc:Fallback>
                <p:oleObj name="Equation" r:id="rId11" imgW="2114685" imgH="419190" progId="Equation.DSMT4">
                  <p:embed/>
                  <p:pic>
                    <p:nvPicPr>
                      <p:cNvPr id="0" name=""/>
                      <p:cNvPicPr/>
                      <p:nvPr/>
                    </p:nvPicPr>
                    <p:blipFill>
                      <a:blip r:embed="rId12"/>
                      <a:stretch>
                        <a:fillRect/>
                      </a:stretch>
                    </p:blipFill>
                    <p:spPr>
                      <a:xfrm>
                        <a:off x="7924800" y="1350433"/>
                        <a:ext cx="2114550" cy="419100"/>
                      </a:xfrm>
                      <a:prstGeom prst="rect">
                        <a:avLst/>
                      </a:prstGeom>
                    </p:spPr>
                  </p:pic>
                </p:oleObj>
              </mc:Fallback>
            </mc:AlternateContent>
          </a:graphicData>
        </a:graphic>
      </p:graphicFrame>
    </p:spTree>
    <p:extLst>
      <p:ext uri="{BB962C8B-B14F-4D97-AF65-F5344CB8AC3E}">
        <p14:creationId xmlns:p14="http://schemas.microsoft.com/office/powerpoint/2010/main" val="202748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38780"/>
            <a:ext cx="4191000" cy="523220"/>
          </a:xfrm>
          <a:prstGeom prst="rect">
            <a:avLst/>
          </a:prstGeom>
          <a:ln/>
          <a:effectLst>
            <a:glow rad="228600">
              <a:schemeClr val="accent6">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800" b="1" dirty="0">
                <a:solidFill>
                  <a:srgbClr val="000099"/>
                </a:solidFill>
                <a:effectLst>
                  <a:glow rad="139700">
                    <a:schemeClr val="accent4">
                      <a:satMod val="175000"/>
                      <a:alpha val="40000"/>
                    </a:schemeClr>
                  </a:glow>
                </a:effectLst>
              </a:rPr>
              <a:t>Z-scan Signal</a:t>
            </a:r>
          </a:p>
        </p:txBody>
      </p:sp>
      <p:graphicFrame>
        <p:nvGraphicFramePr>
          <p:cNvPr id="156675" name="Object 3"/>
          <p:cNvGraphicFramePr>
            <a:graphicFrameLocks noChangeAspect="1"/>
          </p:cNvGraphicFramePr>
          <p:nvPr>
            <p:extLst>
              <p:ext uri="{D42A27DB-BD31-4B8C-83A1-F6EECF244321}">
                <p14:modId xmlns:p14="http://schemas.microsoft.com/office/powerpoint/2010/main" val="2053868067"/>
              </p:ext>
            </p:extLst>
          </p:nvPr>
        </p:nvGraphicFramePr>
        <p:xfrm>
          <a:off x="2389188" y="1543050"/>
          <a:ext cx="1790700" cy="762000"/>
        </p:xfrm>
        <a:graphic>
          <a:graphicData uri="http://schemas.openxmlformats.org/presentationml/2006/ole">
            <mc:AlternateContent xmlns:mc="http://schemas.openxmlformats.org/markup-compatibility/2006">
              <mc:Choice xmlns:v="urn:schemas-microsoft-com:vml" Requires="v">
                <p:oleObj name="Equation" r:id="rId2" imgW="1790640" imgH="761760" progId="Equation.DSMT4">
                  <p:embed/>
                </p:oleObj>
              </mc:Choice>
              <mc:Fallback>
                <p:oleObj name="Equation" r:id="rId2" imgW="1790640" imgH="761760" progId="Equation.DSMT4">
                  <p:embed/>
                  <p:pic>
                    <p:nvPicPr>
                      <p:cNvPr id="0" name="Picture 3"/>
                      <p:cNvPicPr>
                        <a:picLocks noChangeAspect="1" noChangeArrowheads="1"/>
                      </p:cNvPicPr>
                      <p:nvPr/>
                    </p:nvPicPr>
                    <p:blipFill>
                      <a:blip r:embed="rId3"/>
                      <a:srcRect/>
                      <a:stretch>
                        <a:fillRect/>
                      </a:stretch>
                    </p:blipFill>
                    <p:spPr bwMode="auto">
                      <a:xfrm>
                        <a:off x="2389188" y="1543050"/>
                        <a:ext cx="1790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8" name="Object 6"/>
          <p:cNvGraphicFramePr>
            <a:graphicFrameLocks noChangeAspect="1"/>
          </p:cNvGraphicFramePr>
          <p:nvPr>
            <p:extLst>
              <p:ext uri="{D42A27DB-BD31-4B8C-83A1-F6EECF244321}">
                <p14:modId xmlns:p14="http://schemas.microsoft.com/office/powerpoint/2010/main" val="3661260688"/>
              </p:ext>
            </p:extLst>
          </p:nvPr>
        </p:nvGraphicFramePr>
        <p:xfrm>
          <a:off x="7028448" y="1219201"/>
          <a:ext cx="2057400" cy="1673327"/>
        </p:xfrm>
        <a:graphic>
          <a:graphicData uri="http://schemas.openxmlformats.org/presentationml/2006/ole">
            <mc:AlternateContent xmlns:mc="http://schemas.openxmlformats.org/markup-compatibility/2006">
              <mc:Choice xmlns:v="urn:schemas-microsoft-com:vml" Requires="v">
                <p:oleObj name="Equation" r:id="rId4" imgW="2590560" imgH="2108160" progId="Equation.DSMT4">
                  <p:embed/>
                </p:oleObj>
              </mc:Choice>
              <mc:Fallback>
                <p:oleObj name="Equation" r:id="rId4" imgW="2590560" imgH="2108160" progId="Equation.DSMT4">
                  <p:embed/>
                  <p:pic>
                    <p:nvPicPr>
                      <p:cNvPr id="0" name="Picture 6"/>
                      <p:cNvPicPr>
                        <a:picLocks noChangeAspect="1" noChangeArrowheads="1"/>
                      </p:cNvPicPr>
                      <p:nvPr/>
                    </p:nvPicPr>
                    <p:blipFill>
                      <a:blip r:embed="rId5"/>
                      <a:srcRect/>
                      <a:stretch>
                        <a:fillRect/>
                      </a:stretch>
                    </p:blipFill>
                    <p:spPr bwMode="auto">
                      <a:xfrm>
                        <a:off x="7028448" y="1219201"/>
                        <a:ext cx="2057400" cy="167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 name="Group 20"/>
          <p:cNvGrpSpPr/>
          <p:nvPr/>
        </p:nvGrpSpPr>
        <p:grpSpPr>
          <a:xfrm>
            <a:off x="6096000" y="3175474"/>
            <a:ext cx="4572000" cy="3453926"/>
            <a:chOff x="4572000" y="3139849"/>
            <a:chExt cx="4572000" cy="3453926"/>
          </a:xfrm>
        </p:grpSpPr>
        <p:pic>
          <p:nvPicPr>
            <p:cNvPr id="156682" name="Picture 10" descr="I:\Backup of Computers\Office computer (new)\E\Dissertations, tasks and reports\Ali\figures\chapter 1\CA-negative n2-data.jpg"/>
            <p:cNvPicPr>
              <a:picLocks noChangeAspect="1" noChangeArrowheads="1"/>
            </p:cNvPicPr>
            <p:nvPr/>
          </p:nvPicPr>
          <p:blipFill>
            <a:blip r:embed="rId6" cstate="print"/>
            <a:srcRect/>
            <a:stretch>
              <a:fillRect/>
            </a:stretch>
          </p:blipFill>
          <p:spPr bwMode="auto">
            <a:xfrm>
              <a:off x="4572000" y="3139849"/>
              <a:ext cx="4572000" cy="3453926"/>
            </a:xfrm>
            <a:prstGeom prst="rect">
              <a:avLst/>
            </a:prstGeom>
            <a:noFill/>
          </p:spPr>
        </p:pic>
        <p:graphicFrame>
          <p:nvGraphicFramePr>
            <p:cNvPr id="156687" name="Object 15"/>
            <p:cNvGraphicFramePr>
              <a:graphicFrameLocks noChangeAspect="1"/>
            </p:cNvGraphicFramePr>
            <p:nvPr/>
          </p:nvGraphicFramePr>
          <p:xfrm>
            <a:off x="8001000" y="3644900"/>
            <a:ext cx="647700" cy="393700"/>
          </p:xfrm>
          <a:graphic>
            <a:graphicData uri="http://schemas.openxmlformats.org/presentationml/2006/ole">
              <mc:AlternateContent xmlns:mc="http://schemas.openxmlformats.org/markup-compatibility/2006">
                <mc:Choice xmlns:v="urn:schemas-microsoft-com:vml" Requires="v">
                  <p:oleObj name="Equation" r:id="rId7" imgW="647640" imgH="393480" progId="Equation.DSMT4">
                    <p:embed/>
                  </p:oleObj>
                </mc:Choice>
                <mc:Fallback>
                  <p:oleObj name="Equation" r:id="rId7" imgW="647640" imgH="393480" progId="Equation.DSMT4">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3644900"/>
                          <a:ext cx="647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1524000" y="3124200"/>
            <a:ext cx="4572000" cy="3453934"/>
            <a:chOff x="0" y="3124200"/>
            <a:chExt cx="4572000" cy="3453934"/>
          </a:xfrm>
        </p:grpSpPr>
        <p:pic>
          <p:nvPicPr>
            <p:cNvPr id="156676" name="Picture 4" descr="I:\Backup of Computers\Office computer (new)\E\Dissertations, tasks and reports\Ali\figures\chapter 1\CA-positive n2-data.jpg"/>
            <p:cNvPicPr>
              <a:picLocks noChangeAspect="1" noChangeArrowheads="1"/>
            </p:cNvPicPr>
            <p:nvPr/>
          </p:nvPicPr>
          <p:blipFill>
            <a:blip r:embed="rId9" cstate="print"/>
            <a:srcRect/>
            <a:stretch>
              <a:fillRect/>
            </a:stretch>
          </p:blipFill>
          <p:spPr bwMode="auto">
            <a:xfrm>
              <a:off x="0" y="3124200"/>
              <a:ext cx="4572000" cy="3453934"/>
            </a:xfrm>
            <a:prstGeom prst="rect">
              <a:avLst/>
            </a:prstGeom>
            <a:noFill/>
          </p:spPr>
        </p:pic>
        <p:graphicFrame>
          <p:nvGraphicFramePr>
            <p:cNvPr id="18" name="Object 17"/>
            <p:cNvGraphicFramePr>
              <a:graphicFrameLocks noChangeAspect="1"/>
            </p:cNvGraphicFramePr>
            <p:nvPr/>
          </p:nvGraphicFramePr>
          <p:xfrm>
            <a:off x="3505200" y="3568700"/>
            <a:ext cx="647700" cy="393700"/>
          </p:xfrm>
          <a:graphic>
            <a:graphicData uri="http://schemas.openxmlformats.org/presentationml/2006/ole">
              <mc:AlternateContent xmlns:mc="http://schemas.openxmlformats.org/markup-compatibility/2006">
                <mc:Choice xmlns:v="urn:schemas-microsoft-com:vml" Requires="v">
                  <p:oleObj name="Equation" r:id="rId10" imgW="647640" imgH="393480" progId="Equation.DSMT4">
                    <p:embed/>
                  </p:oleObj>
                </mc:Choice>
                <mc:Fallback>
                  <p:oleObj name="Equation" r:id="rId10" imgW="647640" imgH="393480" progId="Equation.DSMT4">
                    <p:embed/>
                    <p:pic>
                      <p:nvPicPr>
                        <p:cNvPr id="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3568700"/>
                          <a:ext cx="647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16"/>
          <p:cNvGrpSpPr/>
          <p:nvPr/>
        </p:nvGrpSpPr>
        <p:grpSpPr>
          <a:xfrm>
            <a:off x="1524000" y="3124200"/>
            <a:ext cx="4572000" cy="3453926"/>
            <a:chOff x="23750" y="3200400"/>
            <a:chExt cx="4572000" cy="3453926"/>
          </a:xfrm>
        </p:grpSpPr>
        <p:pic>
          <p:nvPicPr>
            <p:cNvPr id="156677" name="Picture 5" descr="I:\Backup of Computers\Office computer (new)\E\Dissertations, tasks and reports\Ali\figures\chapter 1\CA-positive n2-fit.jpg"/>
            <p:cNvPicPr>
              <a:picLocks noChangeAspect="1" noChangeArrowheads="1"/>
            </p:cNvPicPr>
            <p:nvPr/>
          </p:nvPicPr>
          <p:blipFill>
            <a:blip r:embed="rId12" cstate="print"/>
            <a:srcRect/>
            <a:stretch>
              <a:fillRect/>
            </a:stretch>
          </p:blipFill>
          <p:spPr bwMode="auto">
            <a:xfrm>
              <a:off x="23750" y="3200400"/>
              <a:ext cx="4572000" cy="3453926"/>
            </a:xfrm>
            <a:prstGeom prst="rect">
              <a:avLst/>
            </a:prstGeom>
            <a:noFill/>
          </p:spPr>
        </p:pic>
        <p:graphicFrame>
          <p:nvGraphicFramePr>
            <p:cNvPr id="15" name="Object 14"/>
            <p:cNvGraphicFramePr>
              <a:graphicFrameLocks noChangeAspect="1"/>
            </p:cNvGraphicFramePr>
            <p:nvPr/>
          </p:nvGraphicFramePr>
          <p:xfrm>
            <a:off x="3528950" y="3640775"/>
            <a:ext cx="647700" cy="393700"/>
          </p:xfrm>
          <a:graphic>
            <a:graphicData uri="http://schemas.openxmlformats.org/presentationml/2006/ole">
              <mc:AlternateContent xmlns:mc="http://schemas.openxmlformats.org/markup-compatibility/2006">
                <mc:Choice xmlns:v="urn:schemas-microsoft-com:vml" Requires="v">
                  <p:oleObj name="Equation" r:id="rId13" imgW="647640" imgH="393480" progId="Equation.DSMT4">
                    <p:embed/>
                  </p:oleObj>
                </mc:Choice>
                <mc:Fallback>
                  <p:oleObj name="Equation" r:id="rId13" imgW="647640" imgH="393480" progId="Equation.DSMT4">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8950" y="3640775"/>
                          <a:ext cx="647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2" name="Group 21"/>
          <p:cNvGrpSpPr/>
          <p:nvPr/>
        </p:nvGrpSpPr>
        <p:grpSpPr>
          <a:xfrm>
            <a:off x="6096000" y="3175474"/>
            <a:ext cx="4572000" cy="3453926"/>
            <a:chOff x="2438400" y="4343400"/>
            <a:chExt cx="4572000" cy="3453926"/>
          </a:xfrm>
        </p:grpSpPr>
        <p:pic>
          <p:nvPicPr>
            <p:cNvPr id="156683" name="Picture 11" descr="I:\Backup of Computers\Office computer (new)\E\Dissertations, tasks and reports\Ali\figures\chapter 1\CA-negative n2-fit.jpg"/>
            <p:cNvPicPr>
              <a:picLocks noChangeAspect="1" noChangeArrowheads="1"/>
            </p:cNvPicPr>
            <p:nvPr/>
          </p:nvPicPr>
          <p:blipFill>
            <a:blip r:embed="rId15" cstate="print"/>
            <a:srcRect/>
            <a:stretch>
              <a:fillRect/>
            </a:stretch>
          </p:blipFill>
          <p:spPr bwMode="auto">
            <a:xfrm>
              <a:off x="2438400" y="4343400"/>
              <a:ext cx="4572000" cy="3453926"/>
            </a:xfrm>
            <a:prstGeom prst="rect">
              <a:avLst/>
            </a:prstGeom>
            <a:noFill/>
          </p:spPr>
        </p:pic>
        <p:graphicFrame>
          <p:nvGraphicFramePr>
            <p:cNvPr id="156689" name="Object 17"/>
            <p:cNvGraphicFramePr>
              <a:graphicFrameLocks noChangeAspect="1"/>
            </p:cNvGraphicFramePr>
            <p:nvPr/>
          </p:nvGraphicFramePr>
          <p:xfrm>
            <a:off x="5867400" y="4852225"/>
            <a:ext cx="647700" cy="393700"/>
          </p:xfrm>
          <a:graphic>
            <a:graphicData uri="http://schemas.openxmlformats.org/presentationml/2006/ole">
              <mc:AlternateContent xmlns:mc="http://schemas.openxmlformats.org/markup-compatibility/2006">
                <mc:Choice xmlns:v="urn:schemas-microsoft-com:vml" Requires="v">
                  <p:oleObj name="Equation" r:id="rId16" imgW="647640" imgH="393480" progId="Equation.DSMT4">
                    <p:embed/>
                  </p:oleObj>
                </mc:Choice>
                <mc:Fallback>
                  <p:oleObj name="Equation" r:id="rId16" imgW="647640" imgH="393480" progId="Equation.DSMT4">
                    <p:embed/>
                    <p:pic>
                      <p:nvPicPr>
                        <p:cNvPr id="0"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4852225"/>
                          <a:ext cx="647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76201"/>
            <a:ext cx="8610600" cy="579967"/>
          </a:xfrm>
          <a:prstGeom prst="rect">
            <a:avLst/>
          </a:prstGeom>
          <a:noFill/>
        </p:spPr>
        <p:txBody>
          <a:bodyPr wrap="square" rtlCol="0">
            <a:spAutoFit/>
          </a:bodyPr>
          <a:lstStyle/>
          <a:p>
            <a:pPr algn="just">
              <a:lnSpc>
                <a:spcPct val="150000"/>
              </a:lnSpc>
            </a:pPr>
            <a:r>
              <a:rPr lang="en-US" sz="2400" dirty="0">
                <a:latin typeface="Times New Roman" pitchFamily="18" charset="0"/>
                <a:cs typeface="Times New Roman" pitchFamily="18" charset="0"/>
              </a:rPr>
              <a:t>The Tylor expansion of the polarization versus electric field :</a:t>
            </a:r>
          </a:p>
        </p:txBody>
      </p:sp>
      <p:graphicFrame>
        <p:nvGraphicFramePr>
          <p:cNvPr id="3" name="Object 2"/>
          <p:cNvGraphicFramePr>
            <a:graphicFrameLocks noChangeAspect="1"/>
          </p:cNvGraphicFramePr>
          <p:nvPr>
            <p:extLst>
              <p:ext uri="{D42A27DB-BD31-4B8C-83A1-F6EECF244321}">
                <p14:modId xmlns:p14="http://schemas.microsoft.com/office/powerpoint/2010/main" val="2391674990"/>
              </p:ext>
            </p:extLst>
          </p:nvPr>
        </p:nvGraphicFramePr>
        <p:xfrm>
          <a:off x="1930400" y="762000"/>
          <a:ext cx="8267700" cy="965200"/>
        </p:xfrm>
        <a:graphic>
          <a:graphicData uri="http://schemas.openxmlformats.org/presentationml/2006/ole">
            <mc:AlternateContent xmlns:mc="http://schemas.openxmlformats.org/markup-compatibility/2006">
              <mc:Choice xmlns:v="urn:schemas-microsoft-com:vml" Requires="v">
                <p:oleObj name="Equation" r:id="rId2" imgW="8267400" imgH="965160" progId="Equation.DSMT4">
                  <p:embed/>
                </p:oleObj>
              </mc:Choice>
              <mc:Fallback>
                <p:oleObj name="Equation" r:id="rId2" imgW="8267400" imgH="965160" progId="Equation.DSMT4">
                  <p:embed/>
                  <p:pic>
                    <p:nvPicPr>
                      <p:cNvPr id="0" name="Picture 105"/>
                      <p:cNvPicPr>
                        <a:picLocks noChangeAspect="1" noChangeArrowheads="1"/>
                      </p:cNvPicPr>
                      <p:nvPr/>
                    </p:nvPicPr>
                    <p:blipFill>
                      <a:blip r:embed="rId3"/>
                      <a:srcRect/>
                      <a:stretch>
                        <a:fillRect/>
                      </a:stretch>
                    </p:blipFill>
                    <p:spPr bwMode="auto">
                      <a:xfrm>
                        <a:off x="1930400" y="762000"/>
                        <a:ext cx="82677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46578782"/>
              </p:ext>
            </p:extLst>
          </p:nvPr>
        </p:nvGraphicFramePr>
        <p:xfrm>
          <a:off x="990600" y="1991079"/>
          <a:ext cx="2667000" cy="3276600"/>
        </p:xfrm>
        <a:graphic>
          <a:graphicData uri="http://schemas.openxmlformats.org/presentationml/2006/ole">
            <mc:AlternateContent xmlns:mc="http://schemas.openxmlformats.org/markup-compatibility/2006">
              <mc:Choice xmlns:v="urn:schemas-microsoft-com:vml" Requires="v">
                <p:oleObj name="Equation" r:id="rId4" imgW="2666880" imgH="3276360" progId="Equation.DSMT4">
                  <p:embed/>
                </p:oleObj>
              </mc:Choice>
              <mc:Fallback>
                <p:oleObj name="Equation" r:id="rId4" imgW="2666880" imgH="3276360" progId="Equation.DSMT4">
                  <p:embed/>
                  <p:pic>
                    <p:nvPicPr>
                      <p:cNvPr id="0" name="Picture 107"/>
                      <p:cNvPicPr>
                        <a:picLocks noChangeAspect="1" noChangeArrowheads="1"/>
                      </p:cNvPicPr>
                      <p:nvPr/>
                    </p:nvPicPr>
                    <p:blipFill>
                      <a:blip r:embed="rId5"/>
                      <a:srcRect/>
                      <a:stretch>
                        <a:fillRect/>
                      </a:stretch>
                    </p:blipFill>
                    <p:spPr bwMode="auto">
                      <a:xfrm>
                        <a:off x="990600" y="1991079"/>
                        <a:ext cx="2667000"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83595869"/>
              </p:ext>
            </p:extLst>
          </p:nvPr>
        </p:nvGraphicFramePr>
        <p:xfrm>
          <a:off x="4419600" y="3276600"/>
          <a:ext cx="4305300" cy="457200"/>
        </p:xfrm>
        <a:graphic>
          <a:graphicData uri="http://schemas.openxmlformats.org/presentationml/2006/ole">
            <mc:AlternateContent xmlns:mc="http://schemas.openxmlformats.org/markup-compatibility/2006">
              <mc:Choice xmlns:v="urn:schemas-microsoft-com:vml" Requires="v">
                <p:oleObj name="Equation" r:id="rId6" imgW="4305240" imgH="457200" progId="Equation.DSMT4">
                  <p:embed/>
                </p:oleObj>
              </mc:Choice>
              <mc:Fallback>
                <p:oleObj name="Equation" r:id="rId6" imgW="4305240" imgH="457200" progId="Equation.DSMT4">
                  <p:embed/>
                  <p:pic>
                    <p:nvPicPr>
                      <p:cNvPr id="0" name="Picture 108"/>
                      <p:cNvPicPr>
                        <a:picLocks noChangeAspect="1" noChangeArrowheads="1"/>
                      </p:cNvPicPr>
                      <p:nvPr/>
                    </p:nvPicPr>
                    <p:blipFill>
                      <a:blip r:embed="rId7"/>
                      <a:srcRect/>
                      <a:stretch>
                        <a:fillRect/>
                      </a:stretch>
                    </p:blipFill>
                    <p:spPr bwMode="auto">
                      <a:xfrm>
                        <a:off x="4419600" y="3276600"/>
                        <a:ext cx="43053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56122078"/>
              </p:ext>
            </p:extLst>
          </p:nvPr>
        </p:nvGraphicFramePr>
        <p:xfrm>
          <a:off x="2743200" y="5559779"/>
          <a:ext cx="8902700" cy="1041400"/>
        </p:xfrm>
        <a:graphic>
          <a:graphicData uri="http://schemas.openxmlformats.org/presentationml/2006/ole">
            <mc:AlternateContent xmlns:mc="http://schemas.openxmlformats.org/markup-compatibility/2006">
              <mc:Choice xmlns:v="urn:schemas-microsoft-com:vml" Requires="v">
                <p:oleObj name="Equation" r:id="rId8" imgW="8902440" imgH="1041120" progId="Equation.DSMT4">
                  <p:embed/>
                </p:oleObj>
              </mc:Choice>
              <mc:Fallback>
                <p:oleObj name="Equation" r:id="rId8" imgW="8902440" imgH="1041120" progId="Equation.DSMT4">
                  <p:embed/>
                  <p:pic>
                    <p:nvPicPr>
                      <p:cNvPr id="0" name="Picture 106"/>
                      <p:cNvPicPr>
                        <a:picLocks noChangeAspect="1" noChangeArrowheads="1"/>
                      </p:cNvPicPr>
                      <p:nvPr/>
                    </p:nvPicPr>
                    <p:blipFill>
                      <a:blip r:embed="rId9"/>
                      <a:srcRect/>
                      <a:stretch>
                        <a:fillRect/>
                      </a:stretch>
                    </p:blipFill>
                    <p:spPr bwMode="auto">
                      <a:xfrm>
                        <a:off x="2743200" y="5559779"/>
                        <a:ext cx="890270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77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4569F3-3FC9-4667-B0E0-B448256F192F}"/>
              </a:ext>
            </a:extLst>
          </p:cNvPr>
          <p:cNvGrpSpPr/>
          <p:nvPr/>
        </p:nvGrpSpPr>
        <p:grpSpPr>
          <a:xfrm>
            <a:off x="2057400" y="387792"/>
            <a:ext cx="8077200" cy="1676400"/>
            <a:chOff x="457200" y="685800"/>
            <a:chExt cx="8077200" cy="1676400"/>
          </a:xfrm>
        </p:grpSpPr>
        <p:graphicFrame>
          <p:nvGraphicFramePr>
            <p:cNvPr id="2" name="Object 1">
              <a:extLst>
                <a:ext uri="{FF2B5EF4-FFF2-40B4-BE49-F238E27FC236}">
                  <a16:creationId xmlns:a16="http://schemas.microsoft.com/office/drawing/2014/main" id="{580EC699-8FE2-4D07-85E0-D59CB8E1BA6C}"/>
                </a:ext>
              </a:extLst>
            </p:cNvPr>
            <p:cNvGraphicFramePr>
              <a:graphicFrameLocks noChangeAspect="1"/>
            </p:cNvGraphicFramePr>
            <p:nvPr>
              <p:extLst>
                <p:ext uri="{D42A27DB-BD31-4B8C-83A1-F6EECF244321}">
                  <p14:modId xmlns:p14="http://schemas.microsoft.com/office/powerpoint/2010/main" val="2835612660"/>
                </p:ext>
              </p:extLst>
            </p:nvPr>
          </p:nvGraphicFramePr>
          <p:xfrm>
            <a:off x="457200" y="685800"/>
            <a:ext cx="3594100" cy="1676400"/>
          </p:xfrm>
          <a:graphic>
            <a:graphicData uri="http://schemas.openxmlformats.org/presentationml/2006/ole">
              <mc:AlternateContent xmlns:mc="http://schemas.openxmlformats.org/markup-compatibility/2006">
                <mc:Choice xmlns:v="urn:schemas-microsoft-com:vml" Requires="v">
                  <p:oleObj name="Equation" r:id="rId2" imgW="3593880" imgH="1676160" progId="Equation.DSMT4">
                    <p:embed/>
                  </p:oleObj>
                </mc:Choice>
                <mc:Fallback>
                  <p:oleObj name="Equation" r:id="rId2" imgW="3593880" imgH="1676160" progId="Equation.DSMT4">
                    <p:embed/>
                    <p:pic>
                      <p:nvPicPr>
                        <p:cNvPr id="4" name="Object 3"/>
                        <p:cNvPicPr>
                          <a:picLocks noChangeAspect="1" noChangeArrowheads="1"/>
                        </p:cNvPicPr>
                        <p:nvPr/>
                      </p:nvPicPr>
                      <p:blipFill>
                        <a:blip r:embed="rId3"/>
                        <a:srcRect/>
                        <a:stretch>
                          <a:fillRect/>
                        </a:stretch>
                      </p:blipFill>
                      <p:spPr bwMode="auto">
                        <a:xfrm>
                          <a:off x="457200" y="685800"/>
                          <a:ext cx="35941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a:extLst>
                <a:ext uri="{FF2B5EF4-FFF2-40B4-BE49-F238E27FC236}">
                  <a16:creationId xmlns:a16="http://schemas.microsoft.com/office/drawing/2014/main" id="{FF375C3E-CFCB-4E39-A375-8324FE5F0B70}"/>
                </a:ext>
              </a:extLst>
            </p:cNvPr>
            <p:cNvSpPr txBox="1"/>
            <p:nvPr/>
          </p:nvSpPr>
          <p:spPr>
            <a:xfrm>
              <a:off x="2895600" y="1109838"/>
              <a:ext cx="5638800" cy="579967"/>
            </a:xfrm>
            <a:prstGeom prst="rect">
              <a:avLst/>
            </a:prstGeom>
            <a:noFill/>
          </p:spPr>
          <p:txBody>
            <a:bodyPr wrap="square" rtlCol="0">
              <a:spAutoFit/>
            </a:bodyPr>
            <a:lstStyle/>
            <a:p>
              <a:pPr algn="r" rtl="1">
                <a:lnSpc>
                  <a:spcPct val="150000"/>
                </a:lnSpc>
              </a:pPr>
              <a:r>
                <a:rPr lang="fa-IR" sz="2400" dirty="0">
                  <a:solidFill>
                    <a:srgbClr val="0070C0"/>
                  </a:solidFill>
                  <a:latin typeface="Times New Roman" pitchFamily="18" charset="0"/>
                  <a:cs typeface="Times New Roman" pitchFamily="18" charset="0"/>
                </a:rPr>
                <a:t>بررسی آثار ناشی از اولین جمله غیر خطی</a:t>
              </a:r>
              <a:endParaRPr lang="en-US" sz="2400" dirty="0">
                <a:solidFill>
                  <a:srgbClr val="0070C0"/>
                </a:solidFill>
                <a:latin typeface="Times New Roman" pitchFamily="18" charset="0"/>
                <a:cs typeface="Times New Roman" pitchFamily="18" charset="0"/>
              </a:endParaRPr>
            </a:p>
          </p:txBody>
        </p:sp>
      </p:grpSp>
      <p:grpSp>
        <p:nvGrpSpPr>
          <p:cNvPr id="9" name="Group 8">
            <a:extLst>
              <a:ext uri="{FF2B5EF4-FFF2-40B4-BE49-F238E27FC236}">
                <a16:creationId xmlns:a16="http://schemas.microsoft.com/office/drawing/2014/main" id="{B39149FC-F80C-4AEA-9B9B-84EF531D96B6}"/>
              </a:ext>
            </a:extLst>
          </p:cNvPr>
          <p:cNvGrpSpPr/>
          <p:nvPr/>
        </p:nvGrpSpPr>
        <p:grpSpPr>
          <a:xfrm>
            <a:off x="2743200" y="2468034"/>
            <a:ext cx="6858000" cy="579967"/>
            <a:chOff x="457200" y="2849033"/>
            <a:chExt cx="6858000" cy="579967"/>
          </a:xfrm>
        </p:grpSpPr>
        <p:graphicFrame>
          <p:nvGraphicFramePr>
            <p:cNvPr id="6" name="Object 5">
              <a:extLst>
                <a:ext uri="{FF2B5EF4-FFF2-40B4-BE49-F238E27FC236}">
                  <a16:creationId xmlns:a16="http://schemas.microsoft.com/office/drawing/2014/main" id="{96760D26-0D9B-4A3E-B84E-60FF4E4EADE7}"/>
                </a:ext>
              </a:extLst>
            </p:cNvPr>
            <p:cNvGraphicFramePr>
              <a:graphicFrameLocks noChangeAspect="1"/>
            </p:cNvGraphicFramePr>
            <p:nvPr>
              <p:extLst>
                <p:ext uri="{D42A27DB-BD31-4B8C-83A1-F6EECF244321}">
                  <p14:modId xmlns:p14="http://schemas.microsoft.com/office/powerpoint/2010/main" val="2606575082"/>
                </p:ext>
              </p:extLst>
            </p:nvPr>
          </p:nvGraphicFramePr>
          <p:xfrm>
            <a:off x="457200" y="2971447"/>
            <a:ext cx="2159000" cy="431800"/>
          </p:xfrm>
          <a:graphic>
            <a:graphicData uri="http://schemas.openxmlformats.org/presentationml/2006/ole">
              <mc:AlternateContent xmlns:mc="http://schemas.openxmlformats.org/markup-compatibility/2006">
                <mc:Choice xmlns:v="urn:schemas-microsoft-com:vml" Requires="v">
                  <p:oleObj name="Equation" r:id="rId4" imgW="2158920" imgH="431640" progId="Equation.DSMT4">
                    <p:embed/>
                  </p:oleObj>
                </mc:Choice>
                <mc:Fallback>
                  <p:oleObj name="Equation" r:id="rId4" imgW="2158920" imgH="431640" progId="Equation.DSMT4">
                    <p:embed/>
                    <p:pic>
                      <p:nvPicPr>
                        <p:cNvPr id="0" name=""/>
                        <p:cNvPicPr/>
                        <p:nvPr/>
                      </p:nvPicPr>
                      <p:blipFill>
                        <a:blip r:embed="rId5"/>
                        <a:stretch>
                          <a:fillRect/>
                        </a:stretch>
                      </p:blipFill>
                      <p:spPr>
                        <a:xfrm>
                          <a:off x="457200" y="2971447"/>
                          <a:ext cx="2159000" cy="4318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FD3CA80-640B-4AC3-8656-7306D3FE47BF}"/>
                </a:ext>
              </a:extLst>
            </p:cNvPr>
            <p:cNvSpPr txBox="1"/>
            <p:nvPr/>
          </p:nvSpPr>
          <p:spPr>
            <a:xfrm>
              <a:off x="2133600" y="2849033"/>
              <a:ext cx="51816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ماده تحت تابش یک موج تخت تکفام است</a:t>
              </a:r>
              <a:endParaRPr lang="en-US" sz="2400" dirty="0">
                <a:latin typeface="Times New Roman" pitchFamily="18" charset="0"/>
                <a:cs typeface="Times New Roman" pitchFamily="18" charset="0"/>
              </a:endParaRPr>
            </a:p>
          </p:txBody>
        </p:sp>
      </p:grpSp>
      <p:graphicFrame>
        <p:nvGraphicFramePr>
          <p:cNvPr id="10" name="Object 9">
            <a:extLst>
              <a:ext uri="{FF2B5EF4-FFF2-40B4-BE49-F238E27FC236}">
                <a16:creationId xmlns:a16="http://schemas.microsoft.com/office/drawing/2014/main" id="{DB98C6B3-0B4C-4827-B3C3-B19859DCF833}"/>
              </a:ext>
            </a:extLst>
          </p:cNvPr>
          <p:cNvGraphicFramePr>
            <a:graphicFrameLocks noChangeAspect="1"/>
          </p:cNvGraphicFramePr>
          <p:nvPr>
            <p:extLst>
              <p:ext uri="{D42A27DB-BD31-4B8C-83A1-F6EECF244321}">
                <p14:modId xmlns:p14="http://schemas.microsoft.com/office/powerpoint/2010/main" val="1627341102"/>
              </p:ext>
            </p:extLst>
          </p:nvPr>
        </p:nvGraphicFramePr>
        <p:xfrm>
          <a:off x="1955800" y="3568700"/>
          <a:ext cx="8432800" cy="3009900"/>
        </p:xfrm>
        <a:graphic>
          <a:graphicData uri="http://schemas.openxmlformats.org/presentationml/2006/ole">
            <mc:AlternateContent xmlns:mc="http://schemas.openxmlformats.org/markup-compatibility/2006">
              <mc:Choice xmlns:v="urn:schemas-microsoft-com:vml" Requires="v">
                <p:oleObj name="Equation" r:id="rId6" imgW="8432640" imgH="3009600" progId="Equation.DSMT4">
                  <p:embed/>
                </p:oleObj>
              </mc:Choice>
              <mc:Fallback>
                <p:oleObj name="Equation" r:id="rId6" imgW="8432640" imgH="3009600" progId="Equation.DSMT4">
                  <p:embed/>
                  <p:pic>
                    <p:nvPicPr>
                      <p:cNvPr id="0" name=""/>
                      <p:cNvPicPr/>
                      <p:nvPr/>
                    </p:nvPicPr>
                    <p:blipFill>
                      <a:blip r:embed="rId7"/>
                      <a:stretch>
                        <a:fillRect/>
                      </a:stretch>
                    </p:blipFill>
                    <p:spPr>
                      <a:xfrm>
                        <a:off x="1955800" y="3568700"/>
                        <a:ext cx="8432800" cy="3009900"/>
                      </a:xfrm>
                      <a:prstGeom prst="rect">
                        <a:avLst/>
                      </a:prstGeom>
                    </p:spPr>
                  </p:pic>
                </p:oleObj>
              </mc:Fallback>
            </mc:AlternateContent>
          </a:graphicData>
        </a:graphic>
      </p:graphicFrame>
    </p:spTree>
    <p:extLst>
      <p:ext uri="{BB962C8B-B14F-4D97-AF65-F5344CB8AC3E}">
        <p14:creationId xmlns:p14="http://schemas.microsoft.com/office/powerpoint/2010/main" val="13988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BDE741D-7E01-4641-A231-E60B3FE91C16}"/>
              </a:ext>
            </a:extLst>
          </p:cNvPr>
          <p:cNvGraphicFramePr>
            <a:graphicFrameLocks noChangeAspect="1"/>
          </p:cNvGraphicFramePr>
          <p:nvPr>
            <p:extLst>
              <p:ext uri="{D42A27DB-BD31-4B8C-83A1-F6EECF244321}">
                <p14:modId xmlns:p14="http://schemas.microsoft.com/office/powerpoint/2010/main" val="2021917257"/>
              </p:ext>
            </p:extLst>
          </p:nvPr>
        </p:nvGraphicFramePr>
        <p:xfrm>
          <a:off x="1752600" y="361950"/>
          <a:ext cx="8737600" cy="1117600"/>
        </p:xfrm>
        <a:graphic>
          <a:graphicData uri="http://schemas.openxmlformats.org/presentationml/2006/ole">
            <mc:AlternateContent xmlns:mc="http://schemas.openxmlformats.org/markup-compatibility/2006">
              <mc:Choice xmlns:v="urn:schemas-microsoft-com:vml" Requires="v">
                <p:oleObj name="Equation" r:id="rId2" imgW="8737560" imgH="1117440" progId="Equation.DSMT4">
                  <p:embed/>
                </p:oleObj>
              </mc:Choice>
              <mc:Fallback>
                <p:oleObj name="Equation" r:id="rId2" imgW="8737560" imgH="1117440" progId="Equation.DSMT4">
                  <p:embed/>
                  <p:pic>
                    <p:nvPicPr>
                      <p:cNvPr id="0" name=""/>
                      <p:cNvPicPr/>
                      <p:nvPr/>
                    </p:nvPicPr>
                    <p:blipFill>
                      <a:blip r:embed="rId3"/>
                      <a:stretch>
                        <a:fillRect/>
                      </a:stretch>
                    </p:blipFill>
                    <p:spPr>
                      <a:xfrm>
                        <a:off x="1752600" y="361950"/>
                        <a:ext cx="8737600" cy="11176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4E39AC3F-8446-43AB-BA87-AD659D01B925}"/>
              </a:ext>
            </a:extLst>
          </p:cNvPr>
          <p:cNvGrpSpPr/>
          <p:nvPr/>
        </p:nvGrpSpPr>
        <p:grpSpPr>
          <a:xfrm>
            <a:off x="2209800" y="2209800"/>
            <a:ext cx="7975600" cy="1117600"/>
            <a:chOff x="685800" y="2209800"/>
            <a:chExt cx="7975600" cy="1117600"/>
          </a:xfrm>
        </p:grpSpPr>
        <p:graphicFrame>
          <p:nvGraphicFramePr>
            <p:cNvPr id="3" name="Object 2">
              <a:extLst>
                <a:ext uri="{FF2B5EF4-FFF2-40B4-BE49-F238E27FC236}">
                  <a16:creationId xmlns:a16="http://schemas.microsoft.com/office/drawing/2014/main" id="{7B429FB5-49BE-45AD-8700-6A3C25377EA1}"/>
                </a:ext>
              </a:extLst>
            </p:cNvPr>
            <p:cNvGraphicFramePr>
              <a:graphicFrameLocks noChangeAspect="1"/>
            </p:cNvGraphicFramePr>
            <p:nvPr>
              <p:extLst>
                <p:ext uri="{D42A27DB-BD31-4B8C-83A1-F6EECF244321}">
                  <p14:modId xmlns:p14="http://schemas.microsoft.com/office/powerpoint/2010/main" val="3352698143"/>
                </p:ext>
              </p:extLst>
            </p:nvPr>
          </p:nvGraphicFramePr>
          <p:xfrm>
            <a:off x="685800" y="2209800"/>
            <a:ext cx="5029200" cy="1117600"/>
          </p:xfrm>
          <a:graphic>
            <a:graphicData uri="http://schemas.openxmlformats.org/presentationml/2006/ole">
              <mc:AlternateContent xmlns:mc="http://schemas.openxmlformats.org/markup-compatibility/2006">
                <mc:Choice xmlns:v="urn:schemas-microsoft-com:vml" Requires="v">
                  <p:oleObj name="Equation" r:id="rId4" imgW="5029200" imgH="1117440" progId="Equation.DSMT4">
                    <p:embed/>
                  </p:oleObj>
                </mc:Choice>
                <mc:Fallback>
                  <p:oleObj name="Equation" r:id="rId4" imgW="5029200" imgH="1117440" progId="Equation.DSMT4">
                    <p:embed/>
                    <p:pic>
                      <p:nvPicPr>
                        <p:cNvPr id="0" name=""/>
                        <p:cNvPicPr/>
                        <p:nvPr/>
                      </p:nvPicPr>
                      <p:blipFill>
                        <a:blip r:embed="rId5"/>
                        <a:stretch>
                          <a:fillRect/>
                        </a:stretch>
                      </p:blipFill>
                      <p:spPr>
                        <a:xfrm>
                          <a:off x="685800" y="2209800"/>
                          <a:ext cx="5029200" cy="11176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DD8EA2A3-C983-4E6A-81B1-80AD1891D534}"/>
                </a:ext>
              </a:extLst>
            </p:cNvPr>
            <p:cNvSpPr txBox="1"/>
            <p:nvPr/>
          </p:nvSpPr>
          <p:spPr>
            <a:xfrm>
              <a:off x="5943600" y="2419350"/>
              <a:ext cx="27178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منشا یکسوسازی نوری</a:t>
              </a:r>
              <a:endParaRPr lang="en-US" sz="2400" dirty="0">
                <a:latin typeface="Times New Roman" pitchFamily="18" charset="0"/>
                <a:cs typeface="Times New Roman" pitchFamily="18" charset="0"/>
              </a:endParaRPr>
            </a:p>
          </p:txBody>
        </p:sp>
      </p:grpSp>
      <p:grpSp>
        <p:nvGrpSpPr>
          <p:cNvPr id="8" name="Group 7">
            <a:extLst>
              <a:ext uri="{FF2B5EF4-FFF2-40B4-BE49-F238E27FC236}">
                <a16:creationId xmlns:a16="http://schemas.microsoft.com/office/drawing/2014/main" id="{889BAA1B-1DEC-45C3-AE8F-9F63A18AB148}"/>
              </a:ext>
            </a:extLst>
          </p:cNvPr>
          <p:cNvGrpSpPr/>
          <p:nvPr/>
        </p:nvGrpSpPr>
        <p:grpSpPr>
          <a:xfrm>
            <a:off x="2209800" y="4191001"/>
            <a:ext cx="7607300" cy="1672167"/>
            <a:chOff x="685800" y="4191000"/>
            <a:chExt cx="7607300" cy="1672167"/>
          </a:xfrm>
        </p:grpSpPr>
        <p:graphicFrame>
          <p:nvGraphicFramePr>
            <p:cNvPr id="4" name="Object 3">
              <a:extLst>
                <a:ext uri="{FF2B5EF4-FFF2-40B4-BE49-F238E27FC236}">
                  <a16:creationId xmlns:a16="http://schemas.microsoft.com/office/drawing/2014/main" id="{E39F173E-DA0C-43CC-AFBD-DAFB76EA5C98}"/>
                </a:ext>
              </a:extLst>
            </p:cNvPr>
            <p:cNvGraphicFramePr>
              <a:graphicFrameLocks noChangeAspect="1"/>
            </p:cNvGraphicFramePr>
            <p:nvPr>
              <p:extLst>
                <p:ext uri="{D42A27DB-BD31-4B8C-83A1-F6EECF244321}">
                  <p14:modId xmlns:p14="http://schemas.microsoft.com/office/powerpoint/2010/main" val="3375150796"/>
                </p:ext>
              </p:extLst>
            </p:nvPr>
          </p:nvGraphicFramePr>
          <p:xfrm>
            <a:off x="685800" y="4191000"/>
            <a:ext cx="7607300" cy="1117600"/>
          </p:xfrm>
          <a:graphic>
            <a:graphicData uri="http://schemas.openxmlformats.org/presentationml/2006/ole">
              <mc:AlternateContent xmlns:mc="http://schemas.openxmlformats.org/markup-compatibility/2006">
                <mc:Choice xmlns:v="urn:schemas-microsoft-com:vml" Requires="v">
                  <p:oleObj name="Equation" r:id="rId6" imgW="7607160" imgH="1117440" progId="Equation.DSMT4">
                    <p:embed/>
                  </p:oleObj>
                </mc:Choice>
                <mc:Fallback>
                  <p:oleObj name="Equation" r:id="rId6" imgW="7607160" imgH="1117440" progId="Equation.DSMT4">
                    <p:embed/>
                    <p:pic>
                      <p:nvPicPr>
                        <p:cNvPr id="0" name=""/>
                        <p:cNvPicPr/>
                        <p:nvPr/>
                      </p:nvPicPr>
                      <p:blipFill>
                        <a:blip r:embed="rId7"/>
                        <a:stretch>
                          <a:fillRect/>
                        </a:stretch>
                      </p:blipFill>
                      <p:spPr>
                        <a:xfrm>
                          <a:off x="685800" y="4191000"/>
                          <a:ext cx="7607300" cy="11176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C3A375E-36E7-4D30-8744-31ED1842F4AE}"/>
                </a:ext>
              </a:extLst>
            </p:cNvPr>
            <p:cNvSpPr txBox="1"/>
            <p:nvPr/>
          </p:nvSpPr>
          <p:spPr>
            <a:xfrm>
              <a:off x="3429000" y="5283200"/>
              <a:ext cx="41910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منشا تولید هارمونیک دوم</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1024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E2E507-FAFE-4007-86C2-98D1BC0E56A3}"/>
              </a:ext>
            </a:extLst>
          </p:cNvPr>
          <p:cNvGrpSpPr/>
          <p:nvPr/>
        </p:nvGrpSpPr>
        <p:grpSpPr>
          <a:xfrm>
            <a:off x="2111375" y="196365"/>
            <a:ext cx="8937624" cy="674070"/>
            <a:chOff x="565150" y="1109838"/>
            <a:chExt cx="8937624" cy="674070"/>
          </a:xfrm>
        </p:grpSpPr>
        <p:graphicFrame>
          <p:nvGraphicFramePr>
            <p:cNvPr id="3" name="Object 2">
              <a:extLst>
                <a:ext uri="{FF2B5EF4-FFF2-40B4-BE49-F238E27FC236}">
                  <a16:creationId xmlns:a16="http://schemas.microsoft.com/office/drawing/2014/main" id="{BF166240-0783-46A2-B1DD-2C6E05312DEA}"/>
                </a:ext>
              </a:extLst>
            </p:cNvPr>
            <p:cNvGraphicFramePr>
              <a:graphicFrameLocks noChangeAspect="1"/>
            </p:cNvGraphicFramePr>
            <p:nvPr>
              <p:extLst>
                <p:ext uri="{D42A27DB-BD31-4B8C-83A1-F6EECF244321}">
                  <p14:modId xmlns:p14="http://schemas.microsoft.com/office/powerpoint/2010/main" val="3667531598"/>
                </p:ext>
              </p:extLst>
            </p:nvPr>
          </p:nvGraphicFramePr>
          <p:xfrm>
            <a:off x="565150" y="1263208"/>
            <a:ext cx="3378200" cy="520700"/>
          </p:xfrm>
          <a:graphic>
            <a:graphicData uri="http://schemas.openxmlformats.org/presentationml/2006/ole">
              <mc:AlternateContent xmlns:mc="http://schemas.openxmlformats.org/markup-compatibility/2006">
                <mc:Choice xmlns:v="urn:schemas-microsoft-com:vml" Requires="v">
                  <p:oleObj name="Equation" r:id="rId2" imgW="3377880" imgH="520560" progId="Equation.DSMT4">
                    <p:embed/>
                  </p:oleObj>
                </mc:Choice>
                <mc:Fallback>
                  <p:oleObj name="Equation" r:id="rId2" imgW="3377880" imgH="520560" progId="Equation.DSMT4">
                    <p:embed/>
                    <p:pic>
                      <p:nvPicPr>
                        <p:cNvPr id="2" name="Object 1">
                          <a:extLst>
                            <a:ext uri="{FF2B5EF4-FFF2-40B4-BE49-F238E27FC236}">
                              <a16:creationId xmlns:a16="http://schemas.microsoft.com/office/drawing/2014/main" id="{580EC699-8FE2-4D07-85E0-D59CB8E1BA6C}"/>
                            </a:ext>
                          </a:extLst>
                        </p:cNvPr>
                        <p:cNvPicPr>
                          <a:picLocks noChangeAspect="1" noChangeArrowheads="1"/>
                        </p:cNvPicPr>
                        <p:nvPr/>
                      </p:nvPicPr>
                      <p:blipFill>
                        <a:blip r:embed="rId3"/>
                        <a:srcRect/>
                        <a:stretch>
                          <a:fillRect/>
                        </a:stretch>
                      </p:blipFill>
                      <p:spPr bwMode="auto">
                        <a:xfrm>
                          <a:off x="565150" y="1263208"/>
                          <a:ext cx="33782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17DABD2D-E8FF-408A-85C1-729A62109215}"/>
                </a:ext>
              </a:extLst>
            </p:cNvPr>
            <p:cNvSpPr txBox="1"/>
            <p:nvPr/>
          </p:nvSpPr>
          <p:spPr>
            <a:xfrm>
              <a:off x="2895599" y="1109838"/>
              <a:ext cx="6607175" cy="579967"/>
            </a:xfrm>
            <a:prstGeom prst="rect">
              <a:avLst/>
            </a:prstGeom>
            <a:noFill/>
          </p:spPr>
          <p:txBody>
            <a:bodyPr wrap="square" rtlCol="0">
              <a:spAutoFit/>
            </a:bodyPr>
            <a:lstStyle/>
            <a:p>
              <a:pPr algn="r" rtl="1">
                <a:lnSpc>
                  <a:spcPct val="150000"/>
                </a:lnSpc>
              </a:pPr>
              <a:r>
                <a:rPr lang="fa-IR" sz="2400" dirty="0">
                  <a:solidFill>
                    <a:srgbClr val="0070C0"/>
                  </a:solidFill>
                  <a:latin typeface="Times New Roman" pitchFamily="18" charset="0"/>
                  <a:cs typeface="Times New Roman" pitchFamily="18" charset="0"/>
                </a:rPr>
                <a:t>معرفی </a:t>
              </a:r>
              <a:r>
                <a:rPr lang="fa-IR" sz="2400" b="1" dirty="0">
                  <a:solidFill>
                    <a:srgbClr val="FF0000"/>
                  </a:solidFill>
                  <a:latin typeface="Times New Roman" pitchFamily="18" charset="0"/>
                  <a:cs typeface="Times New Roman" pitchFamily="18" charset="0"/>
                </a:rPr>
                <a:t>اثر پاکلز </a:t>
              </a:r>
              <a:r>
                <a:rPr lang="fa-IR" sz="2400" dirty="0">
                  <a:solidFill>
                    <a:srgbClr val="0070C0"/>
                  </a:solidFill>
                  <a:latin typeface="Times New Roman" pitchFamily="18" charset="0"/>
                  <a:cs typeface="Times New Roman" pitchFamily="18" charset="0"/>
                </a:rPr>
                <a:t>ناشی از اولین جمله غیر خطی</a:t>
              </a:r>
              <a:endParaRPr lang="en-US" sz="2400" dirty="0">
                <a:solidFill>
                  <a:srgbClr val="0070C0"/>
                </a:solidFill>
                <a:latin typeface="Times New Roman" pitchFamily="18" charset="0"/>
                <a:cs typeface="Times New Roman" pitchFamily="18" charset="0"/>
              </a:endParaRPr>
            </a:p>
          </p:txBody>
        </p:sp>
      </p:grpSp>
      <p:grpSp>
        <p:nvGrpSpPr>
          <p:cNvPr id="5" name="Group 4">
            <a:extLst>
              <a:ext uri="{FF2B5EF4-FFF2-40B4-BE49-F238E27FC236}">
                <a16:creationId xmlns:a16="http://schemas.microsoft.com/office/drawing/2014/main" id="{77CEF705-6258-4D3C-8F8F-2498A62FBE72}"/>
              </a:ext>
            </a:extLst>
          </p:cNvPr>
          <p:cNvGrpSpPr/>
          <p:nvPr/>
        </p:nvGrpSpPr>
        <p:grpSpPr>
          <a:xfrm>
            <a:off x="1143000" y="1380636"/>
            <a:ext cx="10258424" cy="1133965"/>
            <a:chOff x="-552450" y="2849033"/>
            <a:chExt cx="10258424" cy="1133965"/>
          </a:xfrm>
        </p:grpSpPr>
        <p:graphicFrame>
          <p:nvGraphicFramePr>
            <p:cNvPr id="6" name="Object 5">
              <a:extLst>
                <a:ext uri="{FF2B5EF4-FFF2-40B4-BE49-F238E27FC236}">
                  <a16:creationId xmlns:a16="http://schemas.microsoft.com/office/drawing/2014/main" id="{4B84997E-4326-49AF-9B41-4815DC056F3F}"/>
                </a:ext>
              </a:extLst>
            </p:cNvPr>
            <p:cNvGraphicFramePr>
              <a:graphicFrameLocks noChangeAspect="1"/>
            </p:cNvGraphicFramePr>
            <p:nvPr>
              <p:extLst>
                <p:ext uri="{D42A27DB-BD31-4B8C-83A1-F6EECF244321}">
                  <p14:modId xmlns:p14="http://schemas.microsoft.com/office/powerpoint/2010/main" val="3023022023"/>
                </p:ext>
              </p:extLst>
            </p:nvPr>
          </p:nvGraphicFramePr>
          <p:xfrm>
            <a:off x="-552450" y="2971800"/>
            <a:ext cx="3060700" cy="431800"/>
          </p:xfrm>
          <a:graphic>
            <a:graphicData uri="http://schemas.openxmlformats.org/presentationml/2006/ole">
              <mc:AlternateContent xmlns:mc="http://schemas.openxmlformats.org/markup-compatibility/2006">
                <mc:Choice xmlns:v="urn:schemas-microsoft-com:vml" Requires="v">
                  <p:oleObj name="Equation" r:id="rId4" imgW="3060360" imgH="431640" progId="Equation.DSMT4">
                    <p:embed/>
                  </p:oleObj>
                </mc:Choice>
                <mc:Fallback>
                  <p:oleObj name="Equation" r:id="rId4" imgW="3060360" imgH="431640" progId="Equation.DSMT4">
                    <p:embed/>
                    <p:pic>
                      <p:nvPicPr>
                        <p:cNvPr id="6" name="Object 5">
                          <a:extLst>
                            <a:ext uri="{FF2B5EF4-FFF2-40B4-BE49-F238E27FC236}">
                              <a16:creationId xmlns:a16="http://schemas.microsoft.com/office/drawing/2014/main" id="{96760D26-0D9B-4A3E-B84E-60FF4E4EADE7}"/>
                            </a:ext>
                          </a:extLst>
                        </p:cNvPr>
                        <p:cNvPicPr/>
                        <p:nvPr/>
                      </p:nvPicPr>
                      <p:blipFill>
                        <a:blip r:embed="rId5"/>
                        <a:stretch>
                          <a:fillRect/>
                        </a:stretch>
                      </p:blipFill>
                      <p:spPr>
                        <a:xfrm>
                          <a:off x="-552450" y="2971800"/>
                          <a:ext cx="3060700" cy="4318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976B546-9977-40B6-9416-E8C74D8CE619}"/>
                </a:ext>
              </a:extLst>
            </p:cNvPr>
            <p:cNvSpPr txBox="1"/>
            <p:nvPr/>
          </p:nvSpPr>
          <p:spPr>
            <a:xfrm>
              <a:off x="2819399" y="2849033"/>
              <a:ext cx="6886575" cy="1133965"/>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 در حالی که یک میدان الکتریکی ثابت درون محیط برقرار است یک موج تخت تکفام نیز در محیط در حال انتشار است.</a:t>
              </a:r>
              <a:endParaRPr lang="en-US" sz="2400" dirty="0">
                <a:latin typeface="Times New Roman" pitchFamily="18" charset="0"/>
                <a:cs typeface="Times New Roman" pitchFamily="18" charset="0"/>
              </a:endParaRPr>
            </a:p>
          </p:txBody>
        </p:sp>
      </p:grpSp>
      <p:graphicFrame>
        <p:nvGraphicFramePr>
          <p:cNvPr id="10" name="Object 9">
            <a:extLst>
              <a:ext uri="{FF2B5EF4-FFF2-40B4-BE49-F238E27FC236}">
                <a16:creationId xmlns:a16="http://schemas.microsoft.com/office/drawing/2014/main" id="{BBCD33A7-7C9D-42BC-A532-A45FEDE87430}"/>
              </a:ext>
            </a:extLst>
          </p:cNvPr>
          <p:cNvGraphicFramePr>
            <a:graphicFrameLocks noChangeAspect="1"/>
          </p:cNvGraphicFramePr>
          <p:nvPr>
            <p:extLst>
              <p:ext uri="{D42A27DB-BD31-4B8C-83A1-F6EECF244321}">
                <p14:modId xmlns:p14="http://schemas.microsoft.com/office/powerpoint/2010/main" val="3619660965"/>
              </p:ext>
            </p:extLst>
          </p:nvPr>
        </p:nvGraphicFramePr>
        <p:xfrm>
          <a:off x="76200" y="3810000"/>
          <a:ext cx="12028080" cy="2463800"/>
        </p:xfrm>
        <a:graphic>
          <a:graphicData uri="http://schemas.openxmlformats.org/presentationml/2006/ole">
            <mc:AlternateContent xmlns:mc="http://schemas.openxmlformats.org/markup-compatibility/2006">
              <mc:Choice xmlns:v="urn:schemas-microsoft-com:vml" Requires="v">
                <p:oleObj name="Equation" r:id="rId6" imgW="12026880" imgH="2463480" progId="Equation.DSMT4">
                  <p:embed/>
                </p:oleObj>
              </mc:Choice>
              <mc:Fallback>
                <p:oleObj name="Equation" r:id="rId6" imgW="12026880" imgH="2463480" progId="Equation.DSMT4">
                  <p:embed/>
                  <p:pic>
                    <p:nvPicPr>
                      <p:cNvPr id="0" name=""/>
                      <p:cNvPicPr/>
                      <p:nvPr/>
                    </p:nvPicPr>
                    <p:blipFill>
                      <a:blip r:embed="rId7"/>
                      <a:stretch>
                        <a:fillRect/>
                      </a:stretch>
                    </p:blipFill>
                    <p:spPr>
                      <a:xfrm>
                        <a:off x="76200" y="3810000"/>
                        <a:ext cx="12028080" cy="2463800"/>
                      </a:xfrm>
                      <a:prstGeom prst="rect">
                        <a:avLst/>
                      </a:prstGeom>
                    </p:spPr>
                  </p:pic>
                </p:oleObj>
              </mc:Fallback>
            </mc:AlternateContent>
          </a:graphicData>
        </a:graphic>
      </p:graphicFrame>
    </p:spTree>
    <p:extLst>
      <p:ext uri="{BB962C8B-B14F-4D97-AF65-F5344CB8AC3E}">
        <p14:creationId xmlns:p14="http://schemas.microsoft.com/office/powerpoint/2010/main" val="11075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9F3AF87-12F9-4F56-906F-3BD6106525C7}"/>
              </a:ext>
            </a:extLst>
          </p:cNvPr>
          <p:cNvGraphicFramePr>
            <a:graphicFrameLocks noChangeAspect="1"/>
          </p:cNvGraphicFramePr>
          <p:nvPr>
            <p:extLst>
              <p:ext uri="{D42A27DB-BD31-4B8C-83A1-F6EECF244321}">
                <p14:modId xmlns:p14="http://schemas.microsoft.com/office/powerpoint/2010/main" val="4138046639"/>
              </p:ext>
            </p:extLst>
          </p:nvPr>
        </p:nvGraphicFramePr>
        <p:xfrm>
          <a:off x="1136650" y="215900"/>
          <a:ext cx="10452100" cy="3251200"/>
        </p:xfrm>
        <a:graphic>
          <a:graphicData uri="http://schemas.openxmlformats.org/presentationml/2006/ole">
            <mc:AlternateContent xmlns:mc="http://schemas.openxmlformats.org/markup-compatibility/2006">
              <mc:Choice xmlns:v="urn:schemas-microsoft-com:vml" Requires="v">
                <p:oleObj name="Equation" r:id="rId2" imgW="10451880" imgH="3251160" progId="Equation.DSMT4">
                  <p:embed/>
                </p:oleObj>
              </mc:Choice>
              <mc:Fallback>
                <p:oleObj name="Equation" r:id="rId2" imgW="10451880" imgH="3251160" progId="Equation.DSMT4">
                  <p:embed/>
                  <p:pic>
                    <p:nvPicPr>
                      <p:cNvPr id="0" name=""/>
                      <p:cNvPicPr/>
                      <p:nvPr/>
                    </p:nvPicPr>
                    <p:blipFill>
                      <a:blip r:embed="rId3"/>
                      <a:stretch>
                        <a:fillRect/>
                      </a:stretch>
                    </p:blipFill>
                    <p:spPr>
                      <a:xfrm>
                        <a:off x="1136650" y="215900"/>
                        <a:ext cx="10452100" cy="32512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7AE5240B-E2F2-45B8-92AD-57354795B0A4}"/>
              </a:ext>
            </a:extLst>
          </p:cNvPr>
          <p:cNvSpPr txBox="1"/>
          <p:nvPr/>
        </p:nvSpPr>
        <p:spPr>
          <a:xfrm>
            <a:off x="228600" y="4803422"/>
            <a:ext cx="11582400" cy="1687963"/>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در حضور یک میدان الکتریکی </a:t>
            </a:r>
            <a:r>
              <a:rPr lang="en-US" sz="2400" dirty="0">
                <a:latin typeface="Times New Roman" pitchFamily="18" charset="0"/>
                <a:cs typeface="Times New Roman" pitchFamily="18" charset="0"/>
              </a:rPr>
              <a:t>DC</a:t>
            </a:r>
            <a:r>
              <a:rPr lang="fa-IR" sz="2400" dirty="0">
                <a:latin typeface="Times New Roman" pitchFamily="18" charset="0"/>
                <a:cs typeface="Times New Roman" pitchFamily="18" charset="0"/>
              </a:rPr>
              <a:t>، ضریب شکستی که تابش موج </a:t>
            </a:r>
            <a:r>
              <a:rPr lang="fa-IR" sz="2400" dirty="0" err="1">
                <a:latin typeface="Times New Roman" pitchFamily="18" charset="0"/>
                <a:cs typeface="Times New Roman" pitchFamily="18" charset="0"/>
              </a:rPr>
              <a:t>الکترومغناطیس</a:t>
            </a:r>
            <a:r>
              <a:rPr lang="fa-IR" sz="2400" dirty="0">
                <a:latin typeface="Times New Roman" pitchFamily="18" charset="0"/>
                <a:cs typeface="Times New Roman" pitchFamily="18" charset="0"/>
              </a:rPr>
              <a:t> در عبور از محیط تجربه می کند رابطه ای خطی با شدت میدان الکتریکی </a:t>
            </a:r>
            <a:r>
              <a:rPr lang="en-US" sz="2400" dirty="0">
                <a:latin typeface="Times New Roman" pitchFamily="18" charset="0"/>
                <a:cs typeface="Times New Roman" pitchFamily="18" charset="0"/>
              </a:rPr>
              <a:t>DC</a:t>
            </a:r>
            <a:r>
              <a:rPr lang="fa-IR" sz="2400" dirty="0">
                <a:latin typeface="Times New Roman" pitchFamily="18" charset="0"/>
                <a:cs typeface="Times New Roman" pitchFamily="18" charset="0"/>
              </a:rPr>
              <a:t> دارد. به این پدیده اثر  پاکلز (</a:t>
            </a:r>
            <a:r>
              <a:rPr lang="en-US" sz="2400" dirty="0">
                <a:latin typeface="Times New Roman" pitchFamily="18" charset="0"/>
                <a:cs typeface="Times New Roman" pitchFamily="18" charset="0"/>
              </a:rPr>
              <a:t>Pockels Effect</a:t>
            </a:r>
            <a:r>
              <a:rPr lang="fa-IR" sz="2400" dirty="0">
                <a:latin typeface="Times New Roman" pitchFamily="18" charset="0"/>
                <a:cs typeface="Times New Roman" pitchFamily="18" charset="0"/>
              </a:rPr>
              <a:t>) گویند که سلول پاکلز (</a:t>
            </a:r>
            <a:r>
              <a:rPr lang="en-US" sz="2400" dirty="0">
                <a:latin typeface="Times New Roman" pitchFamily="18" charset="0"/>
                <a:cs typeface="Times New Roman" pitchFamily="18" charset="0"/>
              </a:rPr>
              <a:t>Pockels Cell</a:t>
            </a:r>
            <a:r>
              <a:rPr lang="fa-IR" sz="2400" dirty="0">
                <a:latin typeface="Times New Roman" pitchFamily="18" charset="0"/>
                <a:cs typeface="Times New Roman" pitchFamily="18" charset="0"/>
              </a:rPr>
              <a:t>) بر اساس این پدیده ساخته شده است.</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این وسیله برای کیوسویچ لیزر می تواند بکار رود.  </a:t>
            </a:r>
            <a:endParaRPr lang="en-US" sz="2400" dirty="0">
              <a:latin typeface="Times New Roman" pitchFamily="18" charset="0"/>
              <a:cs typeface="Times New Roman" pitchFamily="18" charset="0"/>
            </a:endParaRPr>
          </a:p>
        </p:txBody>
      </p:sp>
      <p:graphicFrame>
        <p:nvGraphicFramePr>
          <p:cNvPr id="4" name="Object 3">
            <a:extLst>
              <a:ext uri="{FF2B5EF4-FFF2-40B4-BE49-F238E27FC236}">
                <a16:creationId xmlns:a16="http://schemas.microsoft.com/office/drawing/2014/main" id="{6F12ED4B-A4FB-41A5-A883-BBA305D45704}"/>
              </a:ext>
            </a:extLst>
          </p:cNvPr>
          <p:cNvGraphicFramePr>
            <a:graphicFrameLocks noChangeAspect="1"/>
          </p:cNvGraphicFramePr>
          <p:nvPr>
            <p:extLst>
              <p:ext uri="{D42A27DB-BD31-4B8C-83A1-F6EECF244321}">
                <p14:modId xmlns:p14="http://schemas.microsoft.com/office/powerpoint/2010/main" val="1567081604"/>
              </p:ext>
            </p:extLst>
          </p:nvPr>
        </p:nvGraphicFramePr>
        <p:xfrm>
          <a:off x="2908300" y="3695700"/>
          <a:ext cx="6019800" cy="1041400"/>
        </p:xfrm>
        <a:graphic>
          <a:graphicData uri="http://schemas.openxmlformats.org/presentationml/2006/ole">
            <mc:AlternateContent xmlns:mc="http://schemas.openxmlformats.org/markup-compatibility/2006">
              <mc:Choice xmlns:v="urn:schemas-microsoft-com:vml" Requires="v">
                <p:oleObj name="Equation" r:id="rId4" imgW="6019560" imgH="1041120" progId="Equation.DSMT4">
                  <p:embed/>
                </p:oleObj>
              </mc:Choice>
              <mc:Fallback>
                <p:oleObj name="Equation" r:id="rId4" imgW="6019560" imgH="1041120" progId="Equation.DSMT4">
                  <p:embed/>
                  <p:pic>
                    <p:nvPicPr>
                      <p:cNvPr id="0" name=""/>
                      <p:cNvPicPr/>
                      <p:nvPr/>
                    </p:nvPicPr>
                    <p:blipFill>
                      <a:blip r:embed="rId5"/>
                      <a:stretch>
                        <a:fillRect/>
                      </a:stretch>
                    </p:blipFill>
                    <p:spPr>
                      <a:xfrm>
                        <a:off x="2908300" y="3695700"/>
                        <a:ext cx="6019800" cy="1041400"/>
                      </a:xfrm>
                      <a:prstGeom prst="rect">
                        <a:avLst/>
                      </a:prstGeom>
                    </p:spPr>
                  </p:pic>
                </p:oleObj>
              </mc:Fallback>
            </mc:AlternateContent>
          </a:graphicData>
        </a:graphic>
      </p:graphicFrame>
    </p:spTree>
    <p:extLst>
      <p:ext uri="{BB962C8B-B14F-4D97-AF65-F5344CB8AC3E}">
        <p14:creationId xmlns:p14="http://schemas.microsoft.com/office/powerpoint/2010/main" val="42545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4" name="Rectangle 6"/>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6" name="Rectangle 8"/>
          <p:cNvSpPr>
            <a:spLocks noChangeArrowheads="1"/>
          </p:cNvSpPr>
          <p:nvPr/>
        </p:nvSpPr>
        <p:spPr bwMode="auto">
          <a:xfrm>
            <a:off x="1524001" y="2914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6" name="Group 15">
            <a:extLst>
              <a:ext uri="{FF2B5EF4-FFF2-40B4-BE49-F238E27FC236}">
                <a16:creationId xmlns:a16="http://schemas.microsoft.com/office/drawing/2014/main" id="{E0CDD560-9928-4014-BB7F-2FAC712A8CE1}"/>
              </a:ext>
            </a:extLst>
          </p:cNvPr>
          <p:cNvGrpSpPr/>
          <p:nvPr/>
        </p:nvGrpSpPr>
        <p:grpSpPr>
          <a:xfrm>
            <a:off x="914400" y="4876800"/>
            <a:ext cx="9753600" cy="1676400"/>
            <a:chOff x="635000" y="611091"/>
            <a:chExt cx="9753600" cy="1676400"/>
          </a:xfrm>
        </p:grpSpPr>
        <p:graphicFrame>
          <p:nvGraphicFramePr>
            <p:cNvPr id="17" name="Object 16">
              <a:extLst>
                <a:ext uri="{FF2B5EF4-FFF2-40B4-BE49-F238E27FC236}">
                  <a16:creationId xmlns:a16="http://schemas.microsoft.com/office/drawing/2014/main" id="{DE44C66C-E545-4E84-93D6-4D9F004565BA}"/>
                </a:ext>
              </a:extLst>
            </p:cNvPr>
            <p:cNvGraphicFramePr>
              <a:graphicFrameLocks noChangeAspect="1"/>
            </p:cNvGraphicFramePr>
            <p:nvPr>
              <p:extLst>
                <p:ext uri="{D42A27DB-BD31-4B8C-83A1-F6EECF244321}">
                  <p14:modId xmlns:p14="http://schemas.microsoft.com/office/powerpoint/2010/main" val="1915619646"/>
                </p:ext>
              </p:extLst>
            </p:nvPr>
          </p:nvGraphicFramePr>
          <p:xfrm>
            <a:off x="635000" y="611091"/>
            <a:ext cx="4000500" cy="1676400"/>
          </p:xfrm>
          <a:graphic>
            <a:graphicData uri="http://schemas.openxmlformats.org/presentationml/2006/ole">
              <mc:AlternateContent xmlns:mc="http://schemas.openxmlformats.org/markup-compatibility/2006">
                <mc:Choice xmlns:v="urn:schemas-microsoft-com:vml" Requires="v">
                  <p:oleObj name="Equation" r:id="rId2" imgW="4000320" imgH="1676160" progId="Equation.DSMT4">
                    <p:embed/>
                  </p:oleObj>
                </mc:Choice>
                <mc:Fallback>
                  <p:oleObj name="Equation" r:id="rId2" imgW="4000320" imgH="1676160" progId="Equation.DSMT4">
                    <p:embed/>
                    <p:pic>
                      <p:nvPicPr>
                        <p:cNvPr id="3" name="Object 2">
                          <a:extLst>
                            <a:ext uri="{FF2B5EF4-FFF2-40B4-BE49-F238E27FC236}">
                              <a16:creationId xmlns:a16="http://schemas.microsoft.com/office/drawing/2014/main" id="{C30D4AC7-F015-47F1-8934-62E62CE264B4}"/>
                            </a:ext>
                          </a:extLst>
                        </p:cNvPr>
                        <p:cNvPicPr>
                          <a:picLocks noChangeAspect="1" noChangeArrowheads="1"/>
                        </p:cNvPicPr>
                        <p:nvPr/>
                      </p:nvPicPr>
                      <p:blipFill>
                        <a:blip r:embed="rId3"/>
                        <a:srcRect/>
                        <a:stretch>
                          <a:fillRect/>
                        </a:stretch>
                      </p:blipFill>
                      <p:spPr bwMode="auto">
                        <a:xfrm>
                          <a:off x="635000" y="611091"/>
                          <a:ext cx="40005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a:extLst>
                <a:ext uri="{FF2B5EF4-FFF2-40B4-BE49-F238E27FC236}">
                  <a16:creationId xmlns:a16="http://schemas.microsoft.com/office/drawing/2014/main" id="{AF607E27-E849-4263-A6D4-041E39638A40}"/>
                </a:ext>
              </a:extLst>
            </p:cNvPr>
            <p:cNvSpPr txBox="1"/>
            <p:nvPr/>
          </p:nvSpPr>
          <p:spPr>
            <a:xfrm>
              <a:off x="4064000" y="1068291"/>
              <a:ext cx="6324600" cy="1133965"/>
            </a:xfrm>
            <a:prstGeom prst="rect">
              <a:avLst/>
            </a:prstGeom>
            <a:noFill/>
          </p:spPr>
          <p:txBody>
            <a:bodyPr wrap="square" rtlCol="0">
              <a:spAutoFit/>
            </a:bodyPr>
            <a:lstStyle/>
            <a:p>
              <a:pPr algn="r" rtl="1">
                <a:lnSpc>
                  <a:spcPct val="150000"/>
                </a:lnSpc>
              </a:pPr>
              <a:r>
                <a:rPr lang="fa-IR" sz="2400" dirty="0">
                  <a:solidFill>
                    <a:srgbClr val="0070C0"/>
                  </a:solidFill>
                  <a:latin typeface="Times New Roman" pitchFamily="18" charset="0"/>
                  <a:cs typeface="Times New Roman" pitchFamily="18" charset="0"/>
                </a:rPr>
                <a:t>اثر کر حاصل دومین جمله غیر خطی</a:t>
              </a:r>
            </a:p>
            <a:p>
              <a:pPr algn="r" rtl="1">
                <a:lnSpc>
                  <a:spcPct val="150000"/>
                </a:lnSpc>
              </a:pPr>
              <a:r>
                <a:rPr lang="fa-IR" sz="2400" dirty="0">
                  <a:solidFill>
                    <a:srgbClr val="0070C0"/>
                  </a:solidFill>
                  <a:latin typeface="Times New Roman" pitchFamily="18" charset="0"/>
                  <a:cs typeface="Times New Roman" pitchFamily="18" charset="0"/>
                </a:rPr>
                <a:t> یعنی مرتبط با </a:t>
              </a:r>
              <a:r>
                <a:rPr lang="fa-IR" sz="2400" dirty="0" err="1">
                  <a:solidFill>
                    <a:srgbClr val="0070C0"/>
                  </a:solidFill>
                  <a:latin typeface="Times New Roman" pitchFamily="18" charset="0"/>
                  <a:cs typeface="Times New Roman" pitchFamily="18" charset="0"/>
                </a:rPr>
                <a:t>پذیرفتاری</a:t>
              </a:r>
              <a:r>
                <a:rPr lang="fa-IR" sz="2400" dirty="0">
                  <a:solidFill>
                    <a:srgbClr val="0070C0"/>
                  </a:solidFill>
                  <a:latin typeface="Times New Roman" pitchFamily="18" charset="0"/>
                  <a:cs typeface="Times New Roman" pitchFamily="18" charset="0"/>
                </a:rPr>
                <a:t> مرتبه سوم می باشد</a:t>
              </a:r>
              <a:endParaRPr lang="en-US" sz="2400" dirty="0">
                <a:solidFill>
                  <a:srgbClr val="0070C0"/>
                </a:solidFill>
                <a:latin typeface="Times New Roman" pitchFamily="18" charset="0"/>
                <a:cs typeface="Times New Roman" pitchFamily="18" charset="0"/>
              </a:endParaRPr>
            </a:p>
          </p:txBody>
        </p:sp>
      </p:grpSp>
      <p:sp>
        <p:nvSpPr>
          <p:cNvPr id="22" name="TextBox 21">
            <a:extLst>
              <a:ext uri="{FF2B5EF4-FFF2-40B4-BE49-F238E27FC236}">
                <a16:creationId xmlns:a16="http://schemas.microsoft.com/office/drawing/2014/main" id="{B9AE2489-96CA-4A66-972F-158EBBD3A946}"/>
              </a:ext>
            </a:extLst>
          </p:cNvPr>
          <p:cNvSpPr txBox="1"/>
          <p:nvPr/>
        </p:nvSpPr>
        <p:spPr>
          <a:xfrm>
            <a:off x="914400" y="19756"/>
            <a:ext cx="4327235" cy="1953868"/>
          </a:xfrm>
          <a:prstGeom prst="rect">
            <a:avLst/>
          </a:prstGeom>
          <a:noFill/>
        </p:spPr>
        <p:txBody>
          <a:bodyPr wrap="square" rtlCol="0">
            <a:spAutoFit/>
          </a:bodyPr>
          <a:lstStyle/>
          <a:p>
            <a:pPr marL="457200" indent="-457200">
              <a:lnSpc>
                <a:spcPct val="150000"/>
              </a:lnSpc>
              <a:buFont typeface="Wingdings" panose="05000000000000000000" pitchFamily="2" charset="2"/>
              <a:buChar char="v"/>
            </a:pPr>
            <a:r>
              <a:rPr lang="en-US" sz="2800" b="1" dirty="0">
                <a:solidFill>
                  <a:srgbClr val="FF0000"/>
                </a:solidFill>
                <a:latin typeface="Times New Roman" pitchFamily="18" charset="0"/>
                <a:cs typeface="Times New Roman" pitchFamily="18" charset="0"/>
              </a:rPr>
              <a:t>Kerr Effect</a:t>
            </a:r>
          </a:p>
          <a:p>
            <a:pPr marL="457200" indent="-457200">
              <a:lnSpc>
                <a:spcPct val="150000"/>
              </a:lnSpc>
              <a:buFont typeface="Wingdings" panose="05000000000000000000" pitchFamily="2" charset="2"/>
              <a:buChar char="Ø"/>
            </a:pPr>
            <a:r>
              <a:rPr lang="en-US" sz="2800" b="1" dirty="0">
                <a:solidFill>
                  <a:srgbClr val="FF0000"/>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AC Kerr Effect</a:t>
            </a:r>
          </a:p>
          <a:p>
            <a:pPr marL="457200" indent="-457200">
              <a:lnSpc>
                <a:spcPct val="150000"/>
              </a:lnSpc>
              <a:buFont typeface="Wingdings" panose="05000000000000000000" pitchFamily="2" charset="2"/>
              <a:buChar char="Ø"/>
            </a:pPr>
            <a:r>
              <a:rPr lang="en-US" sz="2800" b="1" dirty="0">
                <a:solidFill>
                  <a:srgbClr val="FF0000"/>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DC</a:t>
            </a:r>
            <a:r>
              <a:rPr lang="en-US" sz="2400" b="1" dirty="0">
                <a:solidFill>
                  <a:srgbClr val="FF0000"/>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Kerr Effect</a:t>
            </a:r>
          </a:p>
        </p:txBody>
      </p:sp>
      <p:sp>
        <p:nvSpPr>
          <p:cNvPr id="3" name="TextBox 2">
            <a:extLst>
              <a:ext uri="{FF2B5EF4-FFF2-40B4-BE49-F238E27FC236}">
                <a16:creationId xmlns:a16="http://schemas.microsoft.com/office/drawing/2014/main" id="{8060FC65-23FA-4F44-9289-14AAE80833D3}"/>
              </a:ext>
            </a:extLst>
          </p:cNvPr>
          <p:cNvSpPr txBox="1"/>
          <p:nvPr/>
        </p:nvSpPr>
        <p:spPr>
          <a:xfrm>
            <a:off x="555978" y="2265129"/>
            <a:ext cx="11209868" cy="2241960"/>
          </a:xfrm>
          <a:prstGeom prst="rect">
            <a:avLst/>
          </a:prstGeom>
          <a:noFill/>
        </p:spPr>
        <p:txBody>
          <a:bodyPr wrap="square" rtlCol="0">
            <a:spAutoFit/>
          </a:bodyPr>
          <a:lstStyle/>
          <a:p>
            <a:pPr algn="just" rtl="1">
              <a:lnSpc>
                <a:spcPct val="150000"/>
              </a:lnSpc>
            </a:pPr>
            <a:r>
              <a:rPr lang="en-US" sz="2400" dirty="0">
                <a:solidFill>
                  <a:srgbClr val="0000FF"/>
                </a:solidFill>
                <a:latin typeface="Times New Roman" pitchFamily="18" charset="0"/>
                <a:cs typeface="Times New Roman" pitchFamily="18" charset="0"/>
              </a:rPr>
              <a:t>AC Kerr Effect </a:t>
            </a:r>
            <a:r>
              <a:rPr lang="fa-IR" sz="2400" dirty="0">
                <a:solidFill>
                  <a:srgbClr val="0000FF"/>
                </a:solidFill>
                <a:latin typeface="Times New Roman" pitchFamily="18" charset="0"/>
                <a:cs typeface="Times New Roman" pitchFamily="18" charset="0"/>
              </a:rPr>
              <a:t> </a:t>
            </a:r>
            <a:r>
              <a:rPr lang="fa-IR" sz="2400" dirty="0">
                <a:latin typeface="Times New Roman" pitchFamily="18" charset="0"/>
                <a:cs typeface="Times New Roman" pitchFamily="18" charset="0"/>
              </a:rPr>
              <a:t>حاصل تغییرات ضریب شکست محیط انتشار به علت میدان شدید تابش در حال انتشار است یعنی پدیده ای خود </a:t>
            </a:r>
            <a:r>
              <a:rPr lang="fa-IR" sz="2400" dirty="0" err="1">
                <a:latin typeface="Times New Roman" pitchFamily="18" charset="0"/>
                <a:cs typeface="Times New Roman" pitchFamily="18" charset="0"/>
              </a:rPr>
              <a:t>عملگر</a:t>
            </a:r>
            <a:r>
              <a:rPr lang="fa-IR" sz="2400" dirty="0">
                <a:latin typeface="Times New Roman" pitchFamily="18" charset="0"/>
                <a:cs typeface="Times New Roman" pitchFamily="18" charset="0"/>
              </a:rPr>
              <a:t> است. یعنی مثلا یک باریکه لیزر خود باعث همگرا شدن خود می شود.</a:t>
            </a:r>
          </a:p>
          <a:p>
            <a:pPr algn="just" rtl="1">
              <a:lnSpc>
                <a:spcPct val="150000"/>
              </a:lnSpc>
            </a:pPr>
            <a:r>
              <a:rPr lang="fa-IR" sz="2400" dirty="0">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DC</a:t>
            </a:r>
            <a:r>
              <a:rPr lang="en-US" sz="2400" dirty="0">
                <a:solidFill>
                  <a:srgbClr val="FF0000"/>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Kerr Effect </a:t>
            </a:r>
            <a:r>
              <a:rPr lang="fa-IR" sz="2400" dirty="0">
                <a:solidFill>
                  <a:srgbClr val="0000FF"/>
                </a:solidFill>
                <a:latin typeface="Times New Roman" pitchFamily="18" charset="0"/>
                <a:cs typeface="Times New Roman" pitchFamily="18" charset="0"/>
              </a:rPr>
              <a:t> </a:t>
            </a:r>
            <a:r>
              <a:rPr lang="fa-IR" sz="2400" dirty="0">
                <a:latin typeface="Times New Roman" pitchFamily="18" charset="0"/>
                <a:cs typeface="Times New Roman" pitchFamily="18" charset="0"/>
              </a:rPr>
              <a:t>حاصل تغییرات ضریب شکست محیط انتشار به علت میدان الکتریکی ناشی از یک اختلاف پتانسیل ثابت اعمالی به دو سر ماده می باشد.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3&quot;&gt;&lt;property id=&quot;20148&quot; value=&quot;5&quot;/&gt;&lt;property id=&quot;20300&quot; value=&quot;Slide 15&quot;/&gt;&lt;property id=&quot;20307&quot; value=&quot;258&quot;/&gt;&lt;/object&gt;&lt;object type=&quot;3&quot; unique_id=&quot;10079&quot;&gt;&lt;property id=&quot;20148&quot; value=&quot;5&quot;/&gt;&lt;property id=&quot;20300&quot; value=&quot;Slide 12&quot;/&gt;&lt;property id=&quot;20307&quot; value=&quot;259&quot;/&gt;&lt;/object&gt;&lt;object type=&quot;3&quot; unique_id=&quot;10080&quot;&gt;&lt;property id=&quot;20148&quot; value=&quot;5&quot;/&gt;&lt;property id=&quot;20300&quot; value=&quot;Slide 13&quot;/&gt;&lt;property id=&quot;20307&quot; value=&quot;260&quot;/&gt;&lt;/object&gt;&lt;object type=&quot;3&quot; unique_id=&quot;10140&quot;&gt;&lt;property id=&quot;20148&quot; value=&quot;5&quot;/&gt;&lt;property id=&quot;20300&quot; value=&quot;Slide 1 - &amp;quot;Z-scan Technique&amp;#x0D;&amp;#x0A;Determining the Optical Nonlinear properties&amp;quot;&quot;/&gt;&lt;property id=&quot;20307&quot; value=&quot;263&quot;/&gt;&lt;/object&gt;&lt;object type=&quot;3&quot; unique_id=&quot;10373&quot;&gt;&lt;property id=&quot;20148&quot; value=&quot;5&quot;/&gt;&lt;property id=&quot;20300&quot; value=&quot;Slide 14&quot;/&gt;&lt;property id=&quot;20307&quot; value=&quot;269&quot;/&gt;&lt;/object&gt;&lt;object type=&quot;3&quot; unique_id=&quot;10448&quot;&gt;&lt;property id=&quot;20148&quot; value=&quot;5&quot;/&gt;&lt;property id=&quot;20300&quot; value=&quot;Slide 16&quot;/&gt;&lt;property id=&quot;20307&quot; value=&quot;272&quot;/&gt;&lt;/object&gt;&lt;object type=&quot;3&quot; unique_id=&quot;10798&quot;&gt;&lt;property id=&quot;20148&quot; value=&quot;5&quot;/&gt;&lt;property id=&quot;20300&quot; value=&quot;Slide 17&quot;/&gt;&lt;property id=&quot;20307&quot; value=&quot;279&quot;/&gt;&lt;/object&gt;&lt;object type=&quot;3&quot; unique_id=&quot;11097&quot;&gt;&lt;property id=&quot;20148&quot; value=&quot;5&quot;/&gt;&lt;property id=&quot;20300&quot; value=&quot;Slide 11&quot;/&gt;&lt;property id=&quot;20307&quot; value=&quot;282&quot;/&gt;&lt;/object&gt;&lt;object type=&quot;3&quot; unique_id=&quot;11174&quot;&gt;&lt;property id=&quot;20148&quot; value=&quot;5&quot;/&gt;&lt;property id=&quot;20300&quot; value=&quot;Slide 2&quot;/&gt;&lt;property id=&quot;20307&quot; value=&quot;289&quot;/&gt;&lt;/object&gt;&lt;object type=&quot;3&quot; unique_id=&quot;11175&quot;&gt;&lt;property id=&quot;20148&quot; value=&quot;5&quot;/&gt;&lt;property id=&quot;20300&quot; value=&quot;Slide 3&quot;/&gt;&lt;property id=&quot;20307&quot; value=&quot;290&quot;/&gt;&lt;/object&gt;&lt;object type=&quot;3&quot; unique_id=&quot;11176&quot;&gt;&lt;property id=&quot;20148&quot; value=&quot;5&quot;/&gt;&lt;property id=&quot;20300&quot; value=&quot;Slide 4&quot;/&gt;&lt;property id=&quot;20307&quot; value=&quot;291&quot;/&gt;&lt;/object&gt;&lt;object type=&quot;3&quot; unique_id=&quot;11182&quot;&gt;&lt;property id=&quot;20148&quot; value=&quot;5&quot;/&gt;&lt;property id=&quot;20300&quot; value=&quot;Slide 9&quot;/&gt;&lt;property id=&quot;20307&quot; value=&quot;298&quot;/&gt;&lt;/object&gt;&lt;object type=&quot;3&quot; unique_id=&quot;11183&quot;&gt;&lt;property id=&quot;20148&quot; value=&quot;5&quot;/&gt;&lt;property id=&quot;20300&quot; value=&quot;Slide 10&quot;/&gt;&lt;property id=&quot;20307&quot; value=&quot;295&quot;/&gt;&lt;/object&gt;&lt;object type=&quot;3&quot; unique_id=&quot;11377&quot;&gt;&lt;property id=&quot;20148&quot; value=&quot;5&quot;/&gt;&lt;property id=&quot;20300&quot; value=&quot;Slide 5&quot;/&gt;&lt;property id=&quot;20307&quot; value=&quot;304&quot;/&gt;&lt;/object&gt;&lt;object type=&quot;3&quot; unique_id=&quot;11378&quot;&gt;&lt;property id=&quot;20148&quot; value=&quot;5&quot;/&gt;&lt;property id=&quot;20300&quot; value=&quot;Slide 6&quot;/&gt;&lt;property id=&quot;20307&quot; value=&quot;305&quot;/&gt;&lt;/object&gt;&lt;object type=&quot;3&quot; unique_id=&quot;11379&quot;&gt;&lt;property id=&quot;20148&quot; value=&quot;5&quot;/&gt;&lt;property id=&quot;20300&quot; value=&quot;Slide 7&quot;/&gt;&lt;property id=&quot;20307&quot; value=&quot;306&quot;/&gt;&lt;/object&gt;&lt;object type=&quot;3&quot; unique_id=&quot;11380&quot;&gt;&lt;property id=&quot;20148&quot; value=&quot;5&quot;/&gt;&lt;property id=&quot;20300&quot; value=&quot;Slide 8&quot;/&gt;&lt;property id=&quot;20307&quot; value=&quot;302&quot;/&gt;&lt;/object&gt;&lt;object type=&quot;3&quot; unique_id=&quot;12035&quot;&gt;&lt;property id=&quot;20148&quot; value=&quot;5&quot;/&gt;&lt;property id=&quot;20300&quot; value=&quot;Slide 22&quot;/&gt;&lt;property id=&quot;20307&quot; value=&quot;307&quot;/&gt;&lt;/object&gt;&lt;object type=&quot;3&quot; unique_id=&quot;12036&quot;&gt;&lt;property id=&quot;20148&quot; value=&quot;5&quot;/&gt;&lt;property id=&quot;20300&quot; value=&quot;Slide 30&quot;/&gt;&lt;property id=&quot;20307&quot; value=&quot;308&quot;/&gt;&lt;/object&gt;&lt;object type=&quot;3&quot; unique_id=&quot;12038&quot;&gt;&lt;property id=&quot;20148&quot; value=&quot;5&quot;/&gt;&lt;property id=&quot;20300&quot; value=&quot;Slide 31&quot;/&gt;&lt;property id=&quot;20307&quot; value=&quot;310&quot;/&gt;&lt;/object&gt;&lt;object type=&quot;3&quot; unique_id=&quot;12053&quot;&gt;&lt;property id=&quot;20148&quot; value=&quot;5&quot;/&gt;&lt;property id=&quot;20300&quot; value=&quot;Slide 23&quot;/&gt;&lt;property id=&quot;20307&quot; value=&quot;325&quot;/&gt;&lt;/object&gt;&lt;object type=&quot;3&quot; unique_id=&quot;12054&quot;&gt;&lt;property id=&quot;20148&quot; value=&quot;5&quot;/&gt;&lt;property id=&quot;20300&quot; value=&quot;Slide 27&quot;/&gt;&lt;property id=&quot;20307&quot; value=&quot;326&quot;/&gt;&lt;/object&gt;&lt;object type=&quot;3&quot; unique_id=&quot;13660&quot;&gt;&lt;property id=&quot;20148&quot; value=&quot;5&quot;/&gt;&lt;property id=&quot;20300&quot; value=&quot;Slide 21&quot;/&gt;&lt;property id=&quot;20307&quot; value=&quot;353&quot;/&gt;&lt;/object&gt;&lt;object type=&quot;3&quot; unique_id=&quot;13661&quot;&gt;&lt;property id=&quot;20148&quot; value=&quot;5&quot;/&gt;&lt;property id=&quot;20300&quot; value=&quot;Slide 32&quot;/&gt;&lt;property id=&quot;20307&quot; value=&quot;337&quot;/&gt;&lt;/object&gt;&lt;object type=&quot;3&quot; unique_id=&quot;13662&quot;&gt;&lt;property id=&quot;20148&quot; value=&quot;5&quot;/&gt;&lt;property id=&quot;20300&quot; value=&quot;Slide 33&quot;/&gt;&lt;property id=&quot;20307&quot; value=&quot;338&quot;/&gt;&lt;/object&gt;&lt;object type=&quot;3&quot; unique_id=&quot;13663&quot;&gt;&lt;property id=&quot;20148&quot; value=&quot;5&quot;/&gt;&lt;property id=&quot;20300&quot; value=&quot;Slide 34&quot;/&gt;&lt;property id=&quot;20307&quot; value=&quot;339&quot;/&gt;&lt;/object&gt;&lt;object type=&quot;3&quot; unique_id=&quot;13664&quot;&gt;&lt;property id=&quot;20148&quot; value=&quot;5&quot;/&gt;&lt;property id=&quot;20300&quot; value=&quot;Slide 35&quot;/&gt;&lt;property id=&quot;20307&quot; value=&quot;340&quot;/&gt;&lt;/object&gt;&lt;object type=&quot;3&quot; unique_id=&quot;13665&quot;&gt;&lt;property id=&quot;20148&quot; value=&quot;5&quot;/&gt;&lt;property id=&quot;20300&quot; value=&quot;Slide 36&quot;/&gt;&lt;property id=&quot;20307&quot; value=&quot;341&quot;/&gt;&lt;/object&gt;&lt;object type=&quot;3&quot; unique_id=&quot;13666&quot;&gt;&lt;property id=&quot;20148&quot; value=&quot;5&quot;/&gt;&lt;property id=&quot;20300&quot; value=&quot;Slide 37&quot;/&gt;&lt;property id=&quot;20307&quot; value=&quot;342&quot;/&gt;&lt;/object&gt;&lt;object type=&quot;3&quot; unique_id=&quot;13667&quot;&gt;&lt;property id=&quot;20148&quot; value=&quot;5&quot;/&gt;&lt;property id=&quot;20300&quot; value=&quot;Slide 38&quot;/&gt;&lt;property id=&quot;20307&quot; value=&quot;343&quot;/&gt;&lt;/object&gt;&lt;object type=&quot;3&quot; unique_id=&quot;13668&quot;&gt;&lt;property id=&quot;20148&quot; value=&quot;5&quot;/&gt;&lt;property id=&quot;20300&quot; value=&quot;Slide 39&quot;/&gt;&lt;property id=&quot;20307&quot; value=&quot;344&quot;/&gt;&lt;/object&gt;&lt;object type=&quot;3&quot; unique_id=&quot;13669&quot;&gt;&lt;property id=&quot;20148&quot; value=&quot;5&quot;/&gt;&lt;property id=&quot;20300&quot; value=&quot;Slide 40&quot;/&gt;&lt;property id=&quot;20307&quot; value=&quot;345&quot;/&gt;&lt;/object&gt;&lt;object type=&quot;3&quot; unique_id=&quot;13670&quot;&gt;&lt;property id=&quot;20148&quot; value=&quot;5&quot;/&gt;&lt;property id=&quot;20300&quot; value=&quot;Slide 41&quot;/&gt;&lt;property id=&quot;20307&quot; value=&quot;346&quot;/&gt;&lt;/object&gt;&lt;object type=&quot;3&quot; unique_id=&quot;13671&quot;&gt;&lt;property id=&quot;20148&quot; value=&quot;5&quot;/&gt;&lt;property id=&quot;20300&quot; value=&quot;Slide 42&quot;/&gt;&lt;property id=&quot;20307&quot; value=&quot;347&quot;/&gt;&lt;/object&gt;&lt;object type=&quot;3&quot; unique_id=&quot;13672&quot;&gt;&lt;property id=&quot;20148&quot; value=&quot;5&quot;/&gt;&lt;property id=&quot;20300&quot; value=&quot;Slide 43&quot;/&gt;&lt;property id=&quot;20307&quot; value=&quot;348&quot;/&gt;&lt;/object&gt;&lt;object type=&quot;3&quot; unique_id=&quot;13673&quot;&gt;&lt;property id=&quot;20148&quot; value=&quot;5&quot;/&gt;&lt;property id=&quot;20300&quot; value=&quot;Slide 44&quot;/&gt;&lt;property id=&quot;20307&quot; value=&quot;349&quot;/&gt;&lt;/object&gt;&lt;object type=&quot;3&quot; unique_id=&quot;13674&quot;&gt;&lt;property id=&quot;20148&quot; value=&quot;5&quot;/&gt;&lt;property id=&quot;20300&quot; value=&quot;Slide 45&quot;/&gt;&lt;property id=&quot;20307&quot; value=&quot;350&quot;/&gt;&lt;/object&gt;&lt;object type=&quot;3&quot; unique_id=&quot;13675&quot;&gt;&lt;property id=&quot;20148&quot; value=&quot;5&quot;/&gt;&lt;property id=&quot;20300&quot; value=&quot;Slide 46&quot;/&gt;&lt;property id=&quot;20307&quot; value=&quot;351&quot;/&gt;&lt;/object&gt;&lt;object type=&quot;3&quot; unique_id=&quot;13676&quot;&gt;&lt;property id=&quot;20148&quot; value=&quot;5&quot;/&gt;&lt;property id=&quot;20300&quot; value=&quot;Slide 47&quot;/&gt;&lt;property id=&quot;20307&quot; value=&quot;352&quot;/&gt;&lt;/object&gt;&lt;object type=&quot;3&quot; unique_id=&quot;13861&quot;&gt;&lt;property id=&quot;20148&quot; value=&quot;5&quot;/&gt;&lt;property id=&quot;20300&quot; value=&quot;Slide 29&quot;/&gt;&lt;property id=&quot;20307&quot; value=&quot;354&quot;/&gt;&lt;/object&gt;&lt;object type=&quot;3&quot; unique_id=&quot;13904&quot;&gt;&lt;property id=&quot;20148&quot; value=&quot;5&quot;/&gt;&lt;property id=&quot;20300&quot; value=&quot;Slide 28&quot;/&gt;&lt;property id=&quot;20307&quot; value=&quot;355&quot;/&gt;&lt;/object&gt;&lt;object type=&quot;3&quot; unique_id=&quot;14249&quot;&gt;&lt;property id=&quot;20148&quot; value=&quot;5&quot;/&gt;&lt;property id=&quot;20300&quot; value=&quot;Slide 18&quot;/&gt;&lt;property id=&quot;20307&quot; value=&quot;357&quot;/&gt;&lt;/object&gt;&lt;object type=&quot;3&quot; unique_id=&quot;14250&quot;&gt;&lt;property id=&quot;20148&quot; value=&quot;5&quot;/&gt;&lt;property id=&quot;20300&quot; value=&quot;Slide 19&quot;/&gt;&lt;property id=&quot;20307&quot; value=&quot;358&quot;/&gt;&lt;/object&gt;&lt;object type=&quot;3&quot; unique_id=&quot;14251&quot;&gt;&lt;property id=&quot;20148&quot; value=&quot;5&quot;/&gt;&lt;property id=&quot;20300&quot; value=&quot;Slide 20&quot;/&gt;&lt;property id=&quot;20307&quot; value=&quot;359&quot;/&gt;&lt;/object&gt;&lt;object type=&quot;3&quot; unique_id=&quot;14252&quot;&gt;&lt;property id=&quot;20148&quot; value=&quot;5&quot;/&gt;&lt;property id=&quot;20300&quot; value=&quot;Slide 24&quot;/&gt;&lt;property id=&quot;20307&quot; value=&quot;360&quot;/&gt;&lt;/object&gt;&lt;object type=&quot;3&quot; unique_id=&quot;14253&quot;&gt;&lt;property id=&quot;20148&quot; value=&quot;5&quot;/&gt;&lt;property id=&quot;20300&quot; value=&quot;Slide 25&quot;/&gt;&lt;property id=&quot;20307&quot; value=&quot;363&quot;/&gt;&lt;/object&gt;&lt;object type=&quot;3&quot; unique_id=&quot;14254&quot;&gt;&lt;property id=&quot;20148&quot; value=&quot;5&quot;/&gt;&lt;property id=&quot;20300&quot; value=&quot;Slide 26&quot;/&gt;&lt;property id=&quot;20307&quot; value=&quot;361&quot;/&gt;&lt;/object&gt;&lt;object type=&quot;3&quot; unique_id=&quot;14255&quot;&gt;&lt;property id=&quot;20148&quot; value=&quot;5&quot;/&gt;&lt;property id=&quot;20300&quot; value=&quot;Slide 48&quot;/&gt;&lt;property id=&quot;20307&quot; value=&quot;356&quot;/&gt;&lt;/object&gt;&lt;object type=&quot;3&quot; unique_id=&quot;14306&quot;&gt;&lt;property id=&quot;20148&quot; value=&quot;5&quot;/&gt;&lt;property id=&quot;20300&quot; value=&quot;Slide 51&quot;/&gt;&lt;property id=&quot;20307&quot; value=&quot;364&quot;/&gt;&lt;/object&gt;&lt;object type=&quot;3&quot; unique_id=&quot;14613&quot;&gt;&lt;property id=&quot;20148&quot; value=&quot;5&quot;/&gt;&lt;property id=&quot;20300&quot; value=&quot;Slide 49&quot;/&gt;&lt;property id=&quot;20307&quot; value=&quot;365&quot;/&gt;&lt;/object&gt;&lt;object type=&quot;3&quot; unique_id=&quot;14614&quot;&gt;&lt;property id=&quot;20148&quot; value=&quot;5&quot;/&gt;&lt;property id=&quot;20300&quot; value=&quot;Slide 50&quot;/&gt;&lt;property id=&quot;20307&quot; value=&quot;366&quot;/&gt;&lt;/object&gt;&lt;object type=&quot;3&quot; unique_id=&quot;14933&quot;&gt;&lt;property id=&quot;20148&quot; value=&quot;5&quot;/&gt;&lt;property id=&quot;20300&quot; value=&quot;Slide 52&quot;/&gt;&lt;property id=&quot;20307&quot; value=&quot;36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wrap="square" rtlCol="0" anchor="ctr">
        <a:spAutoFit/>
      </a:bodyPr>
      <a:lstStyle>
        <a:defPPr algn="just">
          <a:lnSpc>
            <a:spcPct val="150000"/>
          </a:lnSpc>
          <a:defRPr sz="2400" dirty="0" smtClean="0">
            <a:latin typeface="Times New Roman" pitchFamily="18" charset="0"/>
            <a:cs typeface="Times New Roman" pitchFamily="18" charset="0"/>
          </a:defRPr>
        </a:defPPr>
      </a:lstStyle>
    </a:spDef>
    <a:lnDef>
      <a:spPr>
        <a:ln w="190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r" rtl="1">
          <a:lnSpc>
            <a:spcPct val="150000"/>
          </a:lnSpc>
          <a:defRPr sz="24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9190</TotalTime>
  <Words>1598</Words>
  <Application>Microsoft Office PowerPoint</Application>
  <PresentationFormat>Widescreen</PresentationFormat>
  <Paragraphs>182</Paragraphs>
  <Slides>38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Arial</vt:lpstr>
      <vt:lpstr>Calibri</vt:lpstr>
      <vt:lpstr>Monotype Corsiva</vt:lpstr>
      <vt:lpstr>Symbol</vt:lpstr>
      <vt:lpstr>Times New Roman</vt:lpstr>
      <vt:lpstr>Wingdings</vt:lpstr>
      <vt:lpstr>Office Theme</vt:lpstr>
      <vt:lpstr>Equation</vt:lpstr>
      <vt:lpstr>MathType 7.0 Equation</vt:lpstr>
      <vt:lpstr>Kerr effect Measurements and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Z-scan_21-12-1399_Dr. Ajami Seminar</dc:title>
  <dc:creator>Ali</dc:creator>
  <cp:lastModifiedBy>Ali</cp:lastModifiedBy>
  <cp:revision>575</cp:revision>
  <dcterms:created xsi:type="dcterms:W3CDTF">2017-11-09T07:48:32Z</dcterms:created>
  <dcterms:modified xsi:type="dcterms:W3CDTF">2021-05-07T13:57:20Z</dcterms:modified>
</cp:coreProperties>
</file>