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91"/>
  </p:notesMasterIdLst>
  <p:handoutMasterIdLst>
    <p:handoutMasterId r:id="rId192"/>
  </p:handoutMasterIdLst>
  <p:sldIdLst>
    <p:sldId id="620" r:id="rId2"/>
    <p:sldId id="256" r:id="rId3"/>
    <p:sldId id="257" r:id="rId4"/>
    <p:sldId id="258" r:id="rId5"/>
    <p:sldId id="296" r:id="rId6"/>
    <p:sldId id="259" r:id="rId7"/>
    <p:sldId id="260" r:id="rId8"/>
    <p:sldId id="262" r:id="rId9"/>
    <p:sldId id="264" r:id="rId10"/>
    <p:sldId id="266" r:id="rId11"/>
    <p:sldId id="267" r:id="rId12"/>
    <p:sldId id="269" r:id="rId13"/>
    <p:sldId id="613" r:id="rId14"/>
    <p:sldId id="270" r:id="rId15"/>
    <p:sldId id="271" r:id="rId16"/>
    <p:sldId id="272" r:id="rId17"/>
    <p:sldId id="615" r:id="rId18"/>
    <p:sldId id="273" r:id="rId19"/>
    <p:sldId id="612" r:id="rId20"/>
    <p:sldId id="489" r:id="rId21"/>
    <p:sldId id="490" r:id="rId22"/>
    <p:sldId id="593" r:id="rId23"/>
    <p:sldId id="491" r:id="rId24"/>
    <p:sldId id="492" r:id="rId25"/>
    <p:sldId id="493" r:id="rId26"/>
    <p:sldId id="592" r:id="rId27"/>
    <p:sldId id="594" r:id="rId28"/>
    <p:sldId id="616" r:id="rId29"/>
    <p:sldId id="495" r:id="rId30"/>
    <p:sldId id="498" r:id="rId31"/>
    <p:sldId id="302" r:id="rId32"/>
    <p:sldId id="303" r:id="rId33"/>
    <p:sldId id="304" r:id="rId34"/>
    <p:sldId id="305" r:id="rId35"/>
    <p:sldId id="306" r:id="rId36"/>
    <p:sldId id="617" r:id="rId37"/>
    <p:sldId id="307" r:id="rId38"/>
    <p:sldId id="315" r:id="rId39"/>
    <p:sldId id="323" r:id="rId40"/>
    <p:sldId id="316" r:id="rId41"/>
    <p:sldId id="317" r:id="rId42"/>
    <p:sldId id="320" r:id="rId43"/>
    <p:sldId id="321" r:id="rId44"/>
    <p:sldId id="619" r:id="rId45"/>
    <p:sldId id="314" r:id="rId46"/>
    <p:sldId id="703" r:id="rId47"/>
    <p:sldId id="308" r:id="rId48"/>
    <p:sldId id="309" r:id="rId49"/>
    <p:sldId id="319" r:id="rId50"/>
    <p:sldId id="310" r:id="rId51"/>
    <p:sldId id="311" r:id="rId52"/>
    <p:sldId id="318" r:id="rId53"/>
    <p:sldId id="312" r:id="rId54"/>
    <p:sldId id="352" r:id="rId55"/>
    <p:sldId id="322" r:id="rId56"/>
    <p:sldId id="704" r:id="rId57"/>
    <p:sldId id="600" r:id="rId58"/>
    <p:sldId id="603" r:id="rId59"/>
    <p:sldId id="606" r:id="rId60"/>
    <p:sldId id="601" r:id="rId61"/>
    <p:sldId id="607" r:id="rId62"/>
    <p:sldId id="609" r:id="rId63"/>
    <p:sldId id="602" r:id="rId64"/>
    <p:sldId id="611" r:id="rId65"/>
    <p:sldId id="463" r:id="rId66"/>
    <p:sldId id="464" r:id="rId67"/>
    <p:sldId id="465" r:id="rId68"/>
    <p:sldId id="466" r:id="rId69"/>
    <p:sldId id="467" r:id="rId70"/>
    <p:sldId id="478" r:id="rId71"/>
    <p:sldId id="705" r:id="rId72"/>
    <p:sldId id="468" r:id="rId73"/>
    <p:sldId id="469" r:id="rId74"/>
    <p:sldId id="470" r:id="rId75"/>
    <p:sldId id="479" r:id="rId76"/>
    <p:sldId id="471" r:id="rId77"/>
    <p:sldId id="480" r:id="rId78"/>
    <p:sldId id="485" r:id="rId79"/>
    <p:sldId id="472" r:id="rId80"/>
    <p:sldId id="484" r:id="rId81"/>
    <p:sldId id="473" r:id="rId82"/>
    <p:sldId id="474" r:id="rId83"/>
    <p:sldId id="483" r:id="rId84"/>
    <p:sldId id="475" r:id="rId85"/>
    <p:sldId id="476" r:id="rId86"/>
    <p:sldId id="477" r:id="rId87"/>
    <p:sldId id="481" r:id="rId88"/>
    <p:sldId id="621" r:id="rId89"/>
    <p:sldId id="622" r:id="rId90"/>
    <p:sldId id="623" r:id="rId91"/>
    <p:sldId id="625" r:id="rId92"/>
    <p:sldId id="626" r:id="rId93"/>
    <p:sldId id="627" r:id="rId94"/>
    <p:sldId id="628" r:id="rId95"/>
    <p:sldId id="629" r:id="rId96"/>
    <p:sldId id="690" r:id="rId97"/>
    <p:sldId id="706" r:id="rId98"/>
    <p:sldId id="630" r:id="rId99"/>
    <p:sldId id="631" r:id="rId100"/>
    <p:sldId id="632" r:id="rId101"/>
    <p:sldId id="646" r:id="rId102"/>
    <p:sldId id="641" r:id="rId103"/>
    <p:sldId id="642" r:id="rId104"/>
    <p:sldId id="643" r:id="rId105"/>
    <p:sldId id="644" r:id="rId106"/>
    <p:sldId id="645" r:id="rId107"/>
    <p:sldId id="633" r:id="rId108"/>
    <p:sldId id="634" r:id="rId109"/>
    <p:sldId id="635" r:id="rId110"/>
    <p:sldId id="636" r:id="rId111"/>
    <p:sldId id="637" r:id="rId112"/>
    <p:sldId id="638" r:id="rId113"/>
    <p:sldId id="639" r:id="rId114"/>
    <p:sldId id="640" r:id="rId115"/>
    <p:sldId id="647" r:id="rId116"/>
    <p:sldId id="648" r:id="rId117"/>
    <p:sldId id="649" r:id="rId118"/>
    <p:sldId id="651" r:id="rId119"/>
    <p:sldId id="652" r:id="rId120"/>
    <p:sldId id="650" r:id="rId121"/>
    <p:sldId id="653" r:id="rId122"/>
    <p:sldId id="654" r:id="rId123"/>
    <p:sldId id="707" r:id="rId124"/>
    <p:sldId id="661" r:id="rId125"/>
    <p:sldId id="655" r:id="rId126"/>
    <p:sldId id="656" r:id="rId127"/>
    <p:sldId id="657" r:id="rId128"/>
    <p:sldId id="658" r:id="rId129"/>
    <p:sldId id="662" r:id="rId130"/>
    <p:sldId id="663" r:id="rId131"/>
    <p:sldId id="659" r:id="rId132"/>
    <p:sldId id="660" r:id="rId133"/>
    <p:sldId id="664" r:id="rId134"/>
    <p:sldId id="666" r:id="rId135"/>
    <p:sldId id="665" r:id="rId136"/>
    <p:sldId id="667" r:id="rId137"/>
    <p:sldId id="708" r:id="rId138"/>
    <p:sldId id="668" r:id="rId139"/>
    <p:sldId id="669" r:id="rId140"/>
    <p:sldId id="709" r:id="rId141"/>
    <p:sldId id="670" r:id="rId142"/>
    <p:sldId id="671" r:id="rId143"/>
    <p:sldId id="672" r:id="rId144"/>
    <p:sldId id="673" r:id="rId145"/>
    <p:sldId id="674" r:id="rId146"/>
    <p:sldId id="675" r:id="rId147"/>
    <p:sldId id="676" r:id="rId148"/>
    <p:sldId id="710" r:id="rId149"/>
    <p:sldId id="677" r:id="rId150"/>
    <p:sldId id="678" r:id="rId151"/>
    <p:sldId id="679" r:id="rId152"/>
    <p:sldId id="680" r:id="rId153"/>
    <p:sldId id="681" r:id="rId154"/>
    <p:sldId id="683" r:id="rId155"/>
    <p:sldId id="684" r:id="rId156"/>
    <p:sldId id="685" r:id="rId157"/>
    <p:sldId id="682" r:id="rId158"/>
    <p:sldId id="686" r:id="rId159"/>
    <p:sldId id="687" r:id="rId160"/>
    <p:sldId id="688" r:id="rId161"/>
    <p:sldId id="689" r:id="rId162"/>
    <p:sldId id="691" r:id="rId163"/>
    <p:sldId id="692" r:id="rId164"/>
    <p:sldId id="711" r:id="rId165"/>
    <p:sldId id="693" r:id="rId166"/>
    <p:sldId id="694" r:id="rId167"/>
    <p:sldId id="695" r:id="rId168"/>
    <p:sldId id="334" r:id="rId169"/>
    <p:sldId id="696" r:id="rId170"/>
    <p:sldId id="697" r:id="rId171"/>
    <p:sldId id="698" r:id="rId172"/>
    <p:sldId id="699" r:id="rId173"/>
    <p:sldId id="700" r:id="rId174"/>
    <p:sldId id="713" r:id="rId175"/>
    <p:sldId id="714" r:id="rId176"/>
    <p:sldId id="347" r:id="rId177"/>
    <p:sldId id="349" r:id="rId178"/>
    <p:sldId id="360" r:id="rId179"/>
    <p:sldId id="348" r:id="rId180"/>
    <p:sldId id="351" r:id="rId181"/>
    <p:sldId id="702" r:id="rId182"/>
    <p:sldId id="353" r:id="rId183"/>
    <p:sldId id="355" r:id="rId184"/>
    <p:sldId id="356" r:id="rId185"/>
    <p:sldId id="357" r:id="rId186"/>
    <p:sldId id="359" r:id="rId187"/>
    <p:sldId id="350" r:id="rId188"/>
    <p:sldId id="358" r:id="rId189"/>
    <p:sldId id="712" r:id="rId190"/>
  </p:sldIdLst>
  <p:sldSz cx="12192000" cy="6858000"/>
  <p:notesSz cx="7315200" cy="9601200"/>
  <p:custDataLst>
    <p:tags r:id="rId1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4E2"/>
    <a:srgbClr val="FF6600"/>
    <a:srgbClr val="A162D0"/>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5030" autoAdjust="0"/>
  </p:normalViewPr>
  <p:slideViewPr>
    <p:cSldViewPr snapToGrid="0">
      <p:cViewPr varScale="1">
        <p:scale>
          <a:sx n="87" d="100"/>
          <a:sy n="87" d="100"/>
        </p:scale>
        <p:origin x="6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gs" Target="tags/tag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00.vml.rels><?xml version="1.0" encoding="UTF-8" standalone="yes"?>
<Relationships xmlns="http://schemas.openxmlformats.org/package/2006/relationships"><Relationship Id="rId8" Type="http://schemas.openxmlformats.org/officeDocument/2006/relationships/image" Target="../media/image316.emf"/><Relationship Id="rId3" Type="http://schemas.openxmlformats.org/officeDocument/2006/relationships/image" Target="../media/image311.wmf"/><Relationship Id="rId7" Type="http://schemas.openxmlformats.org/officeDocument/2006/relationships/image" Target="../media/image315.wmf"/><Relationship Id="rId12" Type="http://schemas.openxmlformats.org/officeDocument/2006/relationships/image" Target="../media/image320.wmf"/><Relationship Id="rId2" Type="http://schemas.openxmlformats.org/officeDocument/2006/relationships/image" Target="../media/image310.wmf"/><Relationship Id="rId1" Type="http://schemas.openxmlformats.org/officeDocument/2006/relationships/image" Target="../media/image309.wmf"/><Relationship Id="rId6" Type="http://schemas.openxmlformats.org/officeDocument/2006/relationships/image" Target="../media/image314.wmf"/><Relationship Id="rId11" Type="http://schemas.openxmlformats.org/officeDocument/2006/relationships/image" Target="../media/image319.emf"/><Relationship Id="rId5" Type="http://schemas.openxmlformats.org/officeDocument/2006/relationships/image" Target="../media/image313.wmf"/><Relationship Id="rId10" Type="http://schemas.openxmlformats.org/officeDocument/2006/relationships/image" Target="../media/image318.emf"/><Relationship Id="rId4" Type="http://schemas.openxmlformats.org/officeDocument/2006/relationships/image" Target="../media/image312.wmf"/><Relationship Id="rId9" Type="http://schemas.openxmlformats.org/officeDocument/2006/relationships/image" Target="../media/image317.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324.emf"/><Relationship Id="rId2" Type="http://schemas.openxmlformats.org/officeDocument/2006/relationships/image" Target="../media/image323.emf"/><Relationship Id="rId1" Type="http://schemas.openxmlformats.org/officeDocument/2006/relationships/image" Target="../media/image322.emf"/><Relationship Id="rId5" Type="http://schemas.openxmlformats.org/officeDocument/2006/relationships/image" Target="../media/image326.emf"/><Relationship Id="rId4" Type="http://schemas.openxmlformats.org/officeDocument/2006/relationships/image" Target="../media/image325.emf"/></Relationships>
</file>

<file path=ppt/drawings/_rels/vmlDrawing102.vml.rels><?xml version="1.0" encoding="UTF-8" standalone="yes"?>
<Relationships xmlns="http://schemas.openxmlformats.org/package/2006/relationships"><Relationship Id="rId2" Type="http://schemas.openxmlformats.org/officeDocument/2006/relationships/image" Target="../media/image329.wmf"/><Relationship Id="rId1" Type="http://schemas.openxmlformats.org/officeDocument/2006/relationships/image" Target="../media/image322.emf"/></Relationships>
</file>

<file path=ppt/drawings/_rels/vmlDrawing103.vml.rels><?xml version="1.0" encoding="UTF-8" standalone="yes"?>
<Relationships xmlns="http://schemas.openxmlformats.org/package/2006/relationships"><Relationship Id="rId2" Type="http://schemas.openxmlformats.org/officeDocument/2006/relationships/image" Target="../media/image329.wmf"/><Relationship Id="rId1" Type="http://schemas.openxmlformats.org/officeDocument/2006/relationships/image" Target="../media/image322.emf"/></Relationships>
</file>

<file path=ppt/drawings/_rels/vmlDrawing104.vml.rels><?xml version="1.0" encoding="UTF-8" standalone="yes"?>
<Relationships xmlns="http://schemas.openxmlformats.org/package/2006/relationships"><Relationship Id="rId2" Type="http://schemas.openxmlformats.org/officeDocument/2006/relationships/image" Target="../media/image333.wmf"/><Relationship Id="rId1" Type="http://schemas.openxmlformats.org/officeDocument/2006/relationships/image" Target="../media/image332.w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340.e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346.wmf"/><Relationship Id="rId2" Type="http://schemas.openxmlformats.org/officeDocument/2006/relationships/image" Target="../media/image345.wmf"/><Relationship Id="rId1" Type="http://schemas.openxmlformats.org/officeDocument/2006/relationships/image" Target="../media/image105.wmf"/><Relationship Id="rId4" Type="http://schemas.openxmlformats.org/officeDocument/2006/relationships/image" Target="../media/image347.emf"/></Relationships>
</file>

<file path=ppt/drawings/_rels/vmlDrawing107.vml.rels><?xml version="1.0" encoding="UTF-8" standalone="yes"?>
<Relationships xmlns="http://schemas.openxmlformats.org/package/2006/relationships"><Relationship Id="rId3" Type="http://schemas.openxmlformats.org/officeDocument/2006/relationships/image" Target="../media/image350.wmf"/><Relationship Id="rId2" Type="http://schemas.openxmlformats.org/officeDocument/2006/relationships/image" Target="../media/image349.wmf"/><Relationship Id="rId1" Type="http://schemas.openxmlformats.org/officeDocument/2006/relationships/image" Target="../media/image348.wmf"/><Relationship Id="rId4" Type="http://schemas.openxmlformats.org/officeDocument/2006/relationships/image" Target="../media/image351.wmf"/></Relationships>
</file>

<file path=ppt/drawings/_rels/vmlDrawing108.vml.rels><?xml version="1.0" encoding="UTF-8" standalone="yes"?>
<Relationships xmlns="http://schemas.openxmlformats.org/package/2006/relationships"><Relationship Id="rId3" Type="http://schemas.openxmlformats.org/officeDocument/2006/relationships/image" Target="../media/image356.wmf"/><Relationship Id="rId2" Type="http://schemas.openxmlformats.org/officeDocument/2006/relationships/image" Target="../media/image355.wmf"/><Relationship Id="rId1" Type="http://schemas.openxmlformats.org/officeDocument/2006/relationships/image" Target="../media/image354.wmf"/></Relationships>
</file>

<file path=ppt/drawings/_rels/vmlDrawing109.vml.rels><?xml version="1.0" encoding="UTF-8" standalone="yes"?>
<Relationships xmlns="http://schemas.openxmlformats.org/package/2006/relationships"><Relationship Id="rId3" Type="http://schemas.openxmlformats.org/officeDocument/2006/relationships/image" Target="../media/image361.wmf"/><Relationship Id="rId2" Type="http://schemas.openxmlformats.org/officeDocument/2006/relationships/image" Target="../media/image360.wmf"/><Relationship Id="rId1" Type="http://schemas.openxmlformats.org/officeDocument/2006/relationships/image" Target="../media/image35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jpeg"/></Relationships>
</file>

<file path=ppt/drawings/_rels/vmlDrawing110.vml.rels><?xml version="1.0" encoding="UTF-8" standalone="yes"?>
<Relationships xmlns="http://schemas.openxmlformats.org/package/2006/relationships"><Relationship Id="rId2" Type="http://schemas.openxmlformats.org/officeDocument/2006/relationships/image" Target="../media/image368.wmf"/><Relationship Id="rId1" Type="http://schemas.openxmlformats.org/officeDocument/2006/relationships/image" Target="../media/image367.w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369.wmf"/></Relationships>
</file>

<file path=ppt/drawings/_rels/vmlDrawing112.vml.rels><?xml version="1.0" encoding="UTF-8" standalone="yes"?>
<Relationships xmlns="http://schemas.openxmlformats.org/package/2006/relationships"><Relationship Id="rId3" Type="http://schemas.openxmlformats.org/officeDocument/2006/relationships/image" Target="../media/image373.wmf"/><Relationship Id="rId2" Type="http://schemas.openxmlformats.org/officeDocument/2006/relationships/image" Target="../media/image372.wmf"/><Relationship Id="rId1" Type="http://schemas.openxmlformats.org/officeDocument/2006/relationships/image" Target="../media/image371.wmf"/></Relationships>
</file>

<file path=ppt/drawings/_rels/vmlDrawing113.vml.rels><?xml version="1.0" encoding="UTF-8" standalone="yes"?>
<Relationships xmlns="http://schemas.openxmlformats.org/package/2006/relationships"><Relationship Id="rId3" Type="http://schemas.openxmlformats.org/officeDocument/2006/relationships/image" Target="../media/image376.wmf"/><Relationship Id="rId2" Type="http://schemas.openxmlformats.org/officeDocument/2006/relationships/image" Target="../media/image375.wmf"/><Relationship Id="rId1" Type="http://schemas.openxmlformats.org/officeDocument/2006/relationships/image" Target="../media/image374.wmf"/><Relationship Id="rId4" Type="http://schemas.openxmlformats.org/officeDocument/2006/relationships/image" Target="../media/image377.w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380.wmf"/></Relationships>
</file>

<file path=ppt/drawings/_rels/vmlDrawing115.vml.rels><?xml version="1.0" encoding="UTF-8" standalone="yes"?>
<Relationships xmlns="http://schemas.openxmlformats.org/package/2006/relationships"><Relationship Id="rId3" Type="http://schemas.openxmlformats.org/officeDocument/2006/relationships/image" Target="../media/image384.wmf"/><Relationship Id="rId2" Type="http://schemas.openxmlformats.org/officeDocument/2006/relationships/image" Target="../media/image383.wmf"/><Relationship Id="rId1" Type="http://schemas.openxmlformats.org/officeDocument/2006/relationships/image" Target="../media/image382.wmf"/><Relationship Id="rId5" Type="http://schemas.openxmlformats.org/officeDocument/2006/relationships/image" Target="../media/image386.wmf"/><Relationship Id="rId4" Type="http://schemas.openxmlformats.org/officeDocument/2006/relationships/image" Target="../media/image385.w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389.w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391.w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393.wmf"/></Relationships>
</file>

<file path=ppt/drawings/_rels/vmlDrawing119.vml.rels><?xml version="1.0" encoding="UTF-8" standalone="yes"?>
<Relationships xmlns="http://schemas.openxmlformats.org/package/2006/relationships"><Relationship Id="rId2" Type="http://schemas.openxmlformats.org/officeDocument/2006/relationships/image" Target="../media/image401.wmf"/><Relationship Id="rId1" Type="http://schemas.openxmlformats.org/officeDocument/2006/relationships/image" Target="../media/image40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20.vml.rels><?xml version="1.0" encoding="UTF-8" standalone="yes"?>
<Relationships xmlns="http://schemas.openxmlformats.org/package/2006/relationships"><Relationship Id="rId3" Type="http://schemas.openxmlformats.org/officeDocument/2006/relationships/image" Target="../media/image405.wmf"/><Relationship Id="rId2" Type="http://schemas.openxmlformats.org/officeDocument/2006/relationships/image" Target="../media/image404.wmf"/><Relationship Id="rId1" Type="http://schemas.openxmlformats.org/officeDocument/2006/relationships/image" Target="../media/image403.wmf"/><Relationship Id="rId5" Type="http://schemas.openxmlformats.org/officeDocument/2006/relationships/image" Target="../media/image407.wmf"/><Relationship Id="rId4" Type="http://schemas.openxmlformats.org/officeDocument/2006/relationships/image" Target="../media/image406.wmf"/></Relationships>
</file>

<file path=ppt/drawings/_rels/vmlDrawing121.vml.rels><?xml version="1.0" encoding="UTF-8" standalone="yes"?>
<Relationships xmlns="http://schemas.openxmlformats.org/package/2006/relationships"><Relationship Id="rId2" Type="http://schemas.openxmlformats.org/officeDocument/2006/relationships/image" Target="../media/image412.emf"/><Relationship Id="rId1" Type="http://schemas.openxmlformats.org/officeDocument/2006/relationships/image" Target="../media/image411.wmf"/></Relationships>
</file>

<file path=ppt/drawings/_rels/vmlDrawing122.vml.rels><?xml version="1.0" encoding="UTF-8" standalone="yes"?>
<Relationships xmlns="http://schemas.openxmlformats.org/package/2006/relationships"><Relationship Id="rId2" Type="http://schemas.openxmlformats.org/officeDocument/2006/relationships/image" Target="../media/image414.wmf"/><Relationship Id="rId1" Type="http://schemas.openxmlformats.org/officeDocument/2006/relationships/image" Target="../media/image413.wmf"/></Relationships>
</file>

<file path=ppt/drawings/_rels/vmlDrawing123.vml.rels><?xml version="1.0" encoding="UTF-8" standalone="yes"?>
<Relationships xmlns="http://schemas.openxmlformats.org/package/2006/relationships"><Relationship Id="rId3" Type="http://schemas.openxmlformats.org/officeDocument/2006/relationships/image" Target="../media/image420.emf"/><Relationship Id="rId2" Type="http://schemas.openxmlformats.org/officeDocument/2006/relationships/image" Target="../media/image419.wmf"/><Relationship Id="rId1" Type="http://schemas.openxmlformats.org/officeDocument/2006/relationships/image" Target="../media/image418.wmf"/><Relationship Id="rId4" Type="http://schemas.openxmlformats.org/officeDocument/2006/relationships/image" Target="../media/image421.emf"/></Relationships>
</file>

<file path=ppt/drawings/_rels/vmlDrawing124.vml.rels><?xml version="1.0" encoding="UTF-8" standalone="yes"?>
<Relationships xmlns="http://schemas.openxmlformats.org/package/2006/relationships"><Relationship Id="rId2" Type="http://schemas.openxmlformats.org/officeDocument/2006/relationships/image" Target="../media/image426.wmf"/><Relationship Id="rId1" Type="http://schemas.openxmlformats.org/officeDocument/2006/relationships/image" Target="../media/image425.wmf"/></Relationships>
</file>

<file path=ppt/drawings/_rels/vmlDrawing125.vml.rels><?xml version="1.0" encoding="UTF-8" standalone="yes"?>
<Relationships xmlns="http://schemas.openxmlformats.org/package/2006/relationships"><Relationship Id="rId3" Type="http://schemas.openxmlformats.org/officeDocument/2006/relationships/image" Target="../media/image433.wmf"/><Relationship Id="rId2" Type="http://schemas.openxmlformats.org/officeDocument/2006/relationships/image" Target="../media/image432.wmf"/><Relationship Id="rId1" Type="http://schemas.openxmlformats.org/officeDocument/2006/relationships/image" Target="../media/image431.w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436.wmf"/></Relationships>
</file>

<file path=ppt/drawings/_rels/vmlDrawing127.vml.rels><?xml version="1.0" encoding="UTF-8" standalone="yes"?>
<Relationships xmlns="http://schemas.openxmlformats.org/package/2006/relationships"><Relationship Id="rId2" Type="http://schemas.openxmlformats.org/officeDocument/2006/relationships/image" Target="../media/image444.wmf"/><Relationship Id="rId1" Type="http://schemas.openxmlformats.org/officeDocument/2006/relationships/image" Target="../media/image443.wmf"/></Relationships>
</file>

<file path=ppt/drawings/_rels/vmlDrawing128.vml.rels><?xml version="1.0" encoding="UTF-8" standalone="yes"?>
<Relationships xmlns="http://schemas.openxmlformats.org/package/2006/relationships"><Relationship Id="rId3" Type="http://schemas.openxmlformats.org/officeDocument/2006/relationships/image" Target="../media/image448.emf"/><Relationship Id="rId2" Type="http://schemas.openxmlformats.org/officeDocument/2006/relationships/image" Target="../media/image447.wmf"/><Relationship Id="rId1" Type="http://schemas.openxmlformats.org/officeDocument/2006/relationships/image" Target="../media/image446.wmf"/><Relationship Id="rId4" Type="http://schemas.openxmlformats.org/officeDocument/2006/relationships/image" Target="../media/image449.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45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30.vml.rels><?xml version="1.0" encoding="UTF-8" standalone="yes"?>
<Relationships xmlns="http://schemas.openxmlformats.org/package/2006/relationships"><Relationship Id="rId3" Type="http://schemas.openxmlformats.org/officeDocument/2006/relationships/image" Target="../media/image459.wmf"/><Relationship Id="rId2" Type="http://schemas.openxmlformats.org/officeDocument/2006/relationships/image" Target="../media/image458.wmf"/><Relationship Id="rId1" Type="http://schemas.openxmlformats.org/officeDocument/2006/relationships/image" Target="../media/image457.wmf"/></Relationships>
</file>

<file path=ppt/drawings/_rels/vmlDrawing131.vml.rels><?xml version="1.0" encoding="UTF-8" standalone="yes"?>
<Relationships xmlns="http://schemas.openxmlformats.org/package/2006/relationships"><Relationship Id="rId8" Type="http://schemas.openxmlformats.org/officeDocument/2006/relationships/image" Target="../media/image472.wmf"/><Relationship Id="rId3" Type="http://schemas.openxmlformats.org/officeDocument/2006/relationships/image" Target="../media/image467.wmf"/><Relationship Id="rId7" Type="http://schemas.openxmlformats.org/officeDocument/2006/relationships/image" Target="../media/image471.wmf"/><Relationship Id="rId2" Type="http://schemas.openxmlformats.org/officeDocument/2006/relationships/image" Target="../media/image466.wmf"/><Relationship Id="rId1" Type="http://schemas.openxmlformats.org/officeDocument/2006/relationships/image" Target="../media/image465.wmf"/><Relationship Id="rId6" Type="http://schemas.openxmlformats.org/officeDocument/2006/relationships/image" Target="../media/image470.wmf"/><Relationship Id="rId5" Type="http://schemas.openxmlformats.org/officeDocument/2006/relationships/image" Target="../media/image469.wmf"/><Relationship Id="rId4" Type="http://schemas.openxmlformats.org/officeDocument/2006/relationships/image" Target="../media/image468.wmf"/><Relationship Id="rId9" Type="http://schemas.openxmlformats.org/officeDocument/2006/relationships/image" Target="../media/image473.emf"/></Relationships>
</file>

<file path=ppt/drawings/_rels/vmlDrawing132.vml.rels><?xml version="1.0" encoding="UTF-8" standalone="yes"?>
<Relationships xmlns="http://schemas.openxmlformats.org/package/2006/relationships"><Relationship Id="rId3" Type="http://schemas.openxmlformats.org/officeDocument/2006/relationships/image" Target="../media/image476.wmf"/><Relationship Id="rId2" Type="http://schemas.openxmlformats.org/officeDocument/2006/relationships/image" Target="../media/image475.wmf"/><Relationship Id="rId1" Type="http://schemas.openxmlformats.org/officeDocument/2006/relationships/image" Target="../media/image474.wmf"/><Relationship Id="rId5" Type="http://schemas.openxmlformats.org/officeDocument/2006/relationships/image" Target="../media/image478.emf"/><Relationship Id="rId4" Type="http://schemas.openxmlformats.org/officeDocument/2006/relationships/image" Target="../media/image477.emf"/></Relationships>
</file>

<file path=ppt/drawings/_rels/vmlDrawing133.vml.rels><?xml version="1.0" encoding="UTF-8" standalone="yes"?>
<Relationships xmlns="http://schemas.openxmlformats.org/package/2006/relationships"><Relationship Id="rId2" Type="http://schemas.openxmlformats.org/officeDocument/2006/relationships/image" Target="../media/image480.wmf"/><Relationship Id="rId1" Type="http://schemas.openxmlformats.org/officeDocument/2006/relationships/image" Target="../media/image479.w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483.wmf"/></Relationships>
</file>

<file path=ppt/drawings/_rels/vmlDrawing135.vml.rels><?xml version="1.0" encoding="UTF-8" standalone="yes"?>
<Relationships xmlns="http://schemas.openxmlformats.org/package/2006/relationships"><Relationship Id="rId3" Type="http://schemas.openxmlformats.org/officeDocument/2006/relationships/image" Target="../media/image486.wmf"/><Relationship Id="rId2" Type="http://schemas.openxmlformats.org/officeDocument/2006/relationships/image" Target="../media/image485.wmf"/><Relationship Id="rId1" Type="http://schemas.openxmlformats.org/officeDocument/2006/relationships/image" Target="../media/image484.wmf"/></Relationships>
</file>

<file path=ppt/drawings/_rels/vmlDrawing136.vml.rels><?xml version="1.0" encoding="UTF-8" standalone="yes"?>
<Relationships xmlns="http://schemas.openxmlformats.org/package/2006/relationships"><Relationship Id="rId2" Type="http://schemas.openxmlformats.org/officeDocument/2006/relationships/image" Target="../media/image488.wmf"/><Relationship Id="rId1" Type="http://schemas.openxmlformats.org/officeDocument/2006/relationships/image" Target="../media/image487.w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489.wmf"/></Relationships>
</file>

<file path=ppt/drawings/_rels/vmlDrawing138.vml.rels><?xml version="1.0" encoding="UTF-8" standalone="yes"?>
<Relationships xmlns="http://schemas.openxmlformats.org/package/2006/relationships"><Relationship Id="rId3" Type="http://schemas.openxmlformats.org/officeDocument/2006/relationships/image" Target="../media/image496.wmf"/><Relationship Id="rId2" Type="http://schemas.openxmlformats.org/officeDocument/2006/relationships/image" Target="../media/image495.wmf"/><Relationship Id="rId1" Type="http://schemas.openxmlformats.org/officeDocument/2006/relationships/image" Target="../media/image494.wmf"/><Relationship Id="rId6" Type="http://schemas.openxmlformats.org/officeDocument/2006/relationships/image" Target="../media/image499.wmf"/><Relationship Id="rId5" Type="http://schemas.openxmlformats.org/officeDocument/2006/relationships/image" Target="../media/image498.emf"/><Relationship Id="rId4" Type="http://schemas.openxmlformats.org/officeDocument/2006/relationships/image" Target="../media/image497.wmf"/></Relationships>
</file>

<file path=ppt/drawings/_rels/vmlDrawing139.vml.rels><?xml version="1.0" encoding="UTF-8" standalone="yes"?>
<Relationships xmlns="http://schemas.openxmlformats.org/package/2006/relationships"><Relationship Id="rId3" Type="http://schemas.openxmlformats.org/officeDocument/2006/relationships/image" Target="../media/image502.wmf"/><Relationship Id="rId2" Type="http://schemas.openxmlformats.org/officeDocument/2006/relationships/image" Target="../media/image501.wmf"/><Relationship Id="rId1" Type="http://schemas.openxmlformats.org/officeDocument/2006/relationships/image" Target="../media/image50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6.wmf"/><Relationship Id="rId4" Type="http://schemas.openxmlformats.org/officeDocument/2006/relationships/image" Target="../media/image33.jpeg"/></Relationships>
</file>

<file path=ppt/drawings/_rels/vmlDrawing140.vml.rels><?xml version="1.0" encoding="UTF-8" standalone="yes"?>
<Relationships xmlns="http://schemas.openxmlformats.org/package/2006/relationships"><Relationship Id="rId3" Type="http://schemas.openxmlformats.org/officeDocument/2006/relationships/image" Target="../media/image505.wmf"/><Relationship Id="rId2" Type="http://schemas.openxmlformats.org/officeDocument/2006/relationships/image" Target="../media/image504.wmf"/><Relationship Id="rId1" Type="http://schemas.openxmlformats.org/officeDocument/2006/relationships/image" Target="../media/image503.wmf"/></Relationships>
</file>

<file path=ppt/drawings/_rels/vmlDrawing141.vml.rels><?xml version="1.0" encoding="UTF-8" standalone="yes"?>
<Relationships xmlns="http://schemas.openxmlformats.org/package/2006/relationships"><Relationship Id="rId3" Type="http://schemas.openxmlformats.org/officeDocument/2006/relationships/image" Target="../media/image509.wmf"/><Relationship Id="rId2" Type="http://schemas.openxmlformats.org/officeDocument/2006/relationships/image" Target="../media/image508.wmf"/><Relationship Id="rId1" Type="http://schemas.openxmlformats.org/officeDocument/2006/relationships/image" Target="../media/image507.wmf"/><Relationship Id="rId4" Type="http://schemas.openxmlformats.org/officeDocument/2006/relationships/image" Target="../media/image510.w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51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5" Type="http://schemas.openxmlformats.org/officeDocument/2006/relationships/image" Target="../media/image116.wmf"/><Relationship Id="rId4" Type="http://schemas.openxmlformats.org/officeDocument/2006/relationships/image" Target="../media/image11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7.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8.png"/></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 Id="rId4" Type="http://schemas.openxmlformats.org/officeDocument/2006/relationships/image" Target="../media/image142.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 Id="rId4" Type="http://schemas.openxmlformats.org/officeDocument/2006/relationships/image" Target="../media/image147.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58.wmf"/><Relationship Id="rId7" Type="http://schemas.openxmlformats.org/officeDocument/2006/relationships/image" Target="../media/image162.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5" Type="http://schemas.openxmlformats.org/officeDocument/2006/relationships/image" Target="../media/image160.wmf"/><Relationship Id="rId4" Type="http://schemas.openxmlformats.org/officeDocument/2006/relationships/image" Target="../media/image15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58.wmf"/><Relationship Id="rId5" Type="http://schemas.openxmlformats.org/officeDocument/2006/relationships/image" Target="../media/image166.wmf"/><Relationship Id="rId4" Type="http://schemas.openxmlformats.org/officeDocument/2006/relationships/image" Target="../media/image16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1.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4" Type="http://schemas.openxmlformats.org/officeDocument/2006/relationships/image" Target="../media/image179.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81.wmf"/><Relationship Id="rId1" Type="http://schemas.openxmlformats.org/officeDocument/2006/relationships/image" Target="../media/image18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91.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95.png"/></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 Id="rId4" Type="http://schemas.openxmlformats.org/officeDocument/2006/relationships/image" Target="../media/image204.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18.wmf"/><Relationship Id="rId2" Type="http://schemas.openxmlformats.org/officeDocument/2006/relationships/image" Target="../media/image217.wmf"/><Relationship Id="rId1" Type="http://schemas.openxmlformats.org/officeDocument/2006/relationships/image" Target="../media/image216.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23.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236.wmf"/><Relationship Id="rId1" Type="http://schemas.openxmlformats.org/officeDocument/2006/relationships/image" Target="../media/image235.e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emf"/><Relationship Id="rId1" Type="http://schemas.openxmlformats.org/officeDocument/2006/relationships/image" Target="../media/image238.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42.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45.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47.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48.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51.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56.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58.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262.wmf"/><Relationship Id="rId2" Type="http://schemas.openxmlformats.org/officeDocument/2006/relationships/image" Target="../media/image261.wmf"/><Relationship Id="rId1" Type="http://schemas.openxmlformats.org/officeDocument/2006/relationships/image" Target="../media/image260.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4" Type="http://schemas.openxmlformats.org/officeDocument/2006/relationships/image" Target="../media/image266.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 Id="rId4" Type="http://schemas.openxmlformats.org/officeDocument/2006/relationships/image" Target="../media/image270.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71.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72.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277.wmf"/><Relationship Id="rId2" Type="http://schemas.openxmlformats.org/officeDocument/2006/relationships/image" Target="../media/image276.wmf"/><Relationship Id="rId1" Type="http://schemas.openxmlformats.org/officeDocument/2006/relationships/image" Target="../media/image275.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280.wmf"/><Relationship Id="rId2" Type="http://schemas.openxmlformats.org/officeDocument/2006/relationships/image" Target="../media/image279.wmf"/><Relationship Id="rId1" Type="http://schemas.openxmlformats.org/officeDocument/2006/relationships/image" Target="../media/image278.wmf"/><Relationship Id="rId4" Type="http://schemas.openxmlformats.org/officeDocument/2006/relationships/image" Target="../media/image281.wmf"/></Relationships>
</file>

<file path=ppt/drawings/_rels/vmlDrawing89.vml.rels><?xml version="1.0" encoding="UTF-8" standalone="yes"?>
<Relationships xmlns="http://schemas.openxmlformats.org/package/2006/relationships"><Relationship Id="rId2" Type="http://schemas.openxmlformats.org/officeDocument/2006/relationships/image" Target="../media/image283.wmf"/><Relationship Id="rId1" Type="http://schemas.openxmlformats.org/officeDocument/2006/relationships/image" Target="../media/image28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84.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85.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289.wmf"/><Relationship Id="rId2" Type="http://schemas.openxmlformats.org/officeDocument/2006/relationships/image" Target="../media/image288.wmf"/><Relationship Id="rId1" Type="http://schemas.openxmlformats.org/officeDocument/2006/relationships/image" Target="../media/image287.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292.wmf"/><Relationship Id="rId2" Type="http://schemas.openxmlformats.org/officeDocument/2006/relationships/image" Target="../media/image291.wmf"/><Relationship Id="rId1" Type="http://schemas.openxmlformats.org/officeDocument/2006/relationships/image" Target="../media/image290.wmf"/><Relationship Id="rId5" Type="http://schemas.openxmlformats.org/officeDocument/2006/relationships/image" Target="../media/image294.wmf"/><Relationship Id="rId4" Type="http://schemas.openxmlformats.org/officeDocument/2006/relationships/image" Target="../media/image293.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297.wmf"/><Relationship Id="rId2" Type="http://schemas.openxmlformats.org/officeDocument/2006/relationships/image" Target="../media/image296.wmf"/><Relationship Id="rId1" Type="http://schemas.openxmlformats.org/officeDocument/2006/relationships/image" Target="../media/image295.wmf"/><Relationship Id="rId4" Type="http://schemas.openxmlformats.org/officeDocument/2006/relationships/image" Target="../media/image298.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58.wmf"/><Relationship Id="rId5" Type="http://schemas.openxmlformats.org/officeDocument/2006/relationships/image" Target="../media/image166.wmf"/><Relationship Id="rId4" Type="http://schemas.openxmlformats.org/officeDocument/2006/relationships/image" Target="../media/image165.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300.wmf"/><Relationship Id="rId1" Type="http://schemas.openxmlformats.org/officeDocument/2006/relationships/image" Target="../media/image299.wmf"/></Relationships>
</file>

<file path=ppt/drawings/_rels/vmlDrawing97.vml.rels><?xml version="1.0" encoding="UTF-8" standalone="yes"?>
<Relationships xmlns="http://schemas.openxmlformats.org/package/2006/relationships"><Relationship Id="rId2" Type="http://schemas.openxmlformats.org/officeDocument/2006/relationships/image" Target="../media/image303.wmf"/><Relationship Id="rId1" Type="http://schemas.openxmlformats.org/officeDocument/2006/relationships/image" Target="../media/image302.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304.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307.wmf"/><Relationship Id="rId2" Type="http://schemas.openxmlformats.org/officeDocument/2006/relationships/image" Target="../media/image306.wmf"/><Relationship Id="rId1" Type="http://schemas.openxmlformats.org/officeDocument/2006/relationships/image" Target="../media/image305.wmf"/><Relationship Id="rId4" Type="http://schemas.openxmlformats.org/officeDocument/2006/relationships/image" Target="../media/image30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A58DDAF-C022-4944-802D-1A475C058685}" type="datetimeFigureOut">
              <a:rPr lang="en-US" smtClean="0"/>
              <a:pPr/>
              <a:t>6/25/2023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1A13E47-EF99-4969-8F8E-30077809939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9T03:38:31.3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9T03:38:31.8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9T03:38:32.1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21-02-20T14:06:17.828"/>
    </inkml:context>
    <inkml:brush xml:id="br0">
      <inkml:brushProperty name="width" value="0.1" units="cm"/>
      <inkml:brushProperty name="height" value="0.2" units="cm"/>
      <inkml:brushProperty name="color" value="#00FDFF"/>
      <inkml:brushProperty name="tip" value="rectangle"/>
      <inkml:brushProperty name="rasterOp" value="maskPen"/>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7T17:53:25.414"/>
    </inkml:context>
    <inkml:brush xml:id="br0">
      <inkml:brushProperty name="width" value="0.05" units="cm"/>
      <inkml:brushProperty name="height" value="0.05" units="cm"/>
      <inkml:brushProperty name="color" value="#004F8B"/>
    </inkml:brush>
  </inkml:definitions>
  <inkml:trace contextRef="#ctx0" brushRef="#br0">152 100 408 0 0,'0'0'640'0'0,"-25"-1"-147"0"0,14 0 5119 0 0,8 0-5289 0 0,-16-4 9486 0 0,12 0-10935 0 0,7 4 1234 0 0,-1 0-51 0 0,-4-4 23 0 0,4 3 259 0 0,-31 3 1730 0 0,30 0-1949 0 0,0 1-109 0 0,2 0-1 0 0,-1 0 1 0 0,0 0 0 0 0,0 0-1 0 0,0 0 1 0 0,1 0-1 0 0,-1 0 1 0 0,1 1-1 0 0,0-1 1 0 0,0 0-1 0 0,0 0 1 0 0,0 0-1 0 0,0 0 1 0 0,0 4-1 0 0,8 39 78 0 0,-7-44-119 0 0,22 14 50 0 0,-21-15 10 0 0,1 1 1 0 0,0-1 0 0 0,-1 0-1 0 0,1 0 1 0 0,0 0 0 0 0,-1 0-1 0 0,1 0 1 0 0,-1 0 0 0 0,1-1-1 0 0,0 1 1 0 0,-1-1 0 0 0,1 0-1 0 0,-1 0 1 0 0,1 0 0 0 0,3-2-1 0 0,-5 2 31 0 0,16-28 112 0 0,-18-30-29 0 0,0 57-178 0 0,-8-13 242 0 0,6 10-195 0 0,2 4 51 0 0,-31-20-130 0 0,31 21 67 0 0,-1-1 0 0 0,1 1-1 0 0,-1 0 1 0 0,1 0 0 0 0,-1 0 0 0 0,1 0 0 0 0,-1 0-1 0 0,1 0 1 0 0,0 1 0 0 0,-1-1 0 0 0,1 0-1 0 0,-1 1 1 0 0,1-1 0 0 0,0 1 0 0 0,-1 0 0 0 0,1-1-1 0 0,0 1 1 0 0,-1 0 0 0 0,1 0 0 0 0,0 0-1 0 0,0 0 1 0 0,0 0 0 0 0,0 0 0 0 0,0 0-1 0 0,0 0 1 0 0,0 0 0 0 0,0 0 0 0 0,0 1 0 0 0,1-1-1 0 0,-1 0 1 0 0,0 1 0 0 0,1-1 0 0 0,-1 0-1 0 0,1 1 1 0 0,0-1 0 0 0,-1 1 0 0 0,1 1 0 0 0,0-1-54 0 0,-1-1 43 0 0,1 1 0 0 0,0 0 0 0 0,-1 0 0 0 0,1 0-1 0 0,0 0 1 0 0,0 0 0 0 0,0 0 0 0 0,1 0 0 0 0,-1 0 0 0 0,0 0-1 0 0,1 0 1 0 0,0 0 0 0 0,-1 0 0 0 0,1-1 0 0 0,2 5-1 0 0,-2-3 18 0 0,1-1-1 0 0,0 1 0 0 0,0 0 0 0 0,0-1 0 0 0,0 1 0 0 0,1-1 0 0 0,-1 0 0 0 0,5 4 0 0 0,5 4-23 0 0,-11-9 131 0 0,33 6 365 0 0,-32-7-461 0 0,-1 0-1 0 0,1 1 1 0 0,-1-2-1 0 0,1 1 1 0 0,-1 0-1 0 0,1 0 1 0 0,-1 0-1 0 0,1-1 1 0 0,-1 1-1 0 0,0 0 1 0 0,1-1-1 0 0,-1 0 1 0 0,1 1 0 0 0,-1-1-1 0 0,0 0 1 0 0,0 1-1 0 0,1-1 1 0 0,-1 0-1 0 0,0 0 1 0 0,0 0-1 0 0,0 0 1 0 0,0 0-1 0 0,0 0 1 0 0,0-1-1 0 0,0 1 1 0 0,-1 0-1 0 0,1 0 1 0 0,0-1-1 0 0,-1 1 1 0 0,1 0-1 0 0,-1-1 1 0 0,1 1-1 0 0,-1-1 1 0 0,0 1-1 0 0,1-1 1 0 0,-1 1-1 0 0,0-3 1 0 0,0-1 7 0 0,-1-1-1 0 0,1 1 1 0 0,-1-1 0 0 0,0 1 0 0 0,-1 0-1 0 0,1-1 1 0 0,-1 1 0 0 0,0 0 0 0 0,-1 0-1 0 0,-4-9 1 0 0,5 12 11 0 0,-6-9 22 0 0,7 9-19 0 0,0 0 0 0 0,-1 0 0 0 0,1 0 1 0 0,-1 0-1 0 0,1 0 0 0 0,-1 1 0 0 0,1-1 0 0 0,-1 0 0 0 0,0 1 0 0 0,0 0 0 0 0,0-1 1 0 0,0 1-1 0 0,0 0 0 0 0,-2-1 0 0 0,1 0-6 0 0,0 1 0 0 0,0 0 0 0 0,0 1-1 0 0,0-1 1 0 0,0 0 0 0 0,0 1 0 0 0,0 0 0 0 0,0-1 0 0 0,0 1 0 0 0,0 1-1 0 0,0-1 1 0 0,0 0 0 0 0,-4 2 0 0 0,4-2-30 0 0,-17 29-231 0 0,19-25 228 0 0,0 0 1 0 0,0-1-1 0 0,0 1 0 0 0,0 0 0 0 0,0 0 0 0 0,1 0 0 0 0,0 0 0 0 0,-1 0 0 0 0,2 0 0 0 0,-1 0 1 0 0,0 0-1 0 0,1 0 0 0 0,0 0 0 0 0,0 0 0 0 0,0 0 0 0 0,0 0 0 0 0,0-1 0 0 0,1 1 0 0 0,0-1 0 0 0,0 1 1 0 0,0-1-1 0 0,0 1 0 0 0,0-1 0 0 0,1 0 0 0 0,0 0 0 0 0,-1 0 0 0 0,1 0 0 0 0,6 4 0 0 0,-8-6 37 0 0,11 3-59 0 0,-11-3 35 0 0,0 0 0 0 0,0-1-1 0 0,0 1 1 0 0,0 0 0 0 0,1-1 0 0 0,-1 1-1 0 0,0-1 1 0 0,0 1 0 0 0,0-1-1 0 0,1 0 1 0 0,-1 1 0 0 0,0-1 0 0 0,0 0-1 0 0,1 0 1 0 0,-1 0 0 0 0,0 0-1 0 0,1 0 1 0 0,-1 0 0 0 0,0 0 0 0 0,1 0-1 0 0,-1-1 1 0 0,0 1 0 0 0,0 0-1 0 0,0-1 1 0 0,1 1 0 0 0,-1-1 0 0 0,0 0-1 0 0,0 1 1 0 0,0-1 0 0 0,0 0-1 0 0,0 0 1 0 0,0 1 0 0 0,0-1 0 0 0,0 0-1 0 0,0 0 1 0 0,0 0 0 0 0,0 0 0 0 0,-1 0-1 0 0,1 0 1 0 0,0-1 0 0 0,-1 1-1 0 0,1-2 1 0 0,1 0-3 0 0,-1 0 0 0 0,1 0 0 0 0,-1 0 0 0 0,0-1 0 0 0,-1 1 0 0 0,1 0 0 0 0,-1 0 0 0 0,1-1 0 0 0,-1 1 0 0 0,0 0 0 0 0,0-1 0 0 0,0 1 0 0 0,0 0 0 0 0,-1-1 0 0 0,0 1-1 0 0,1 0 1 0 0,-3-4 0 0 0,1 1 15 0 0,0 0-1 0 0,-1 0 0 0 0,1 0 0 0 0,-1 0 1 0 0,-8-10-1 0 0,10 15-26 0 0,-1-1 1 0 0,0 1-1 0 0,1-1 1 0 0,-1 1-1 0 0,0 0 0 0 0,0 0 1 0 0,1-1-1 0 0,-1 1 1 0 0,0 0-1 0 0,0 1 1 0 0,0-1-1 0 0,0 0 0 0 0,-1 1 1 0 0,1-1-1 0 0,0 1 1 0 0,0-1-1 0 0,0 1 1 0 0,0 0-1 0 0,-1 0 0 0 0,1 0 1 0 0,0 0-1 0 0,0 1 1 0 0,0-1-1 0 0,0 0 1 0 0,-3 2-1 0 0,2-1 31 0 0,-23 35 48 0 0,24-32-81 0 0,1 1 1 0 0,1-1-1 0 0,-1 1 0 0 0,1-1 1 0 0,0 1-1 0 0,0 0 0 0 0,0-1 0 0 0,1 1 1 0 0,-1-1-1 0 0,1 1 0 0 0,3 8 1 0 0,0-5-23 0 0,0 1 0 0 0,0-1 1 0 0,1 0-1 0 0,1 0 0 0 0,6 8 0 0 0,-11-16 27 0 0,0 2 10 0 0,0-1 0 0 0,0 1 0 0 0,1-1 1 0 0,-1 0-1 0 0,0 1 0 0 0,1-1 0 0 0,-1 0 0 0 0,1 0 1 0 0,-1 0-1 0 0,1 0 0 0 0,0 0 0 0 0,0-1 0 0 0,-1 1 1 0 0,1 0-1 0 0,0-1 0 0 0,0 1 0 0 0,-1-1 0 0 0,1 0 1 0 0,0 0-1 0 0,0 1 0 0 0,0-1 0 0 0,0 0 0 0 0,0-1 1 0 0,0 1-1 0 0,-1 0 0 0 0,1 0 0 0 0,0-1 0 0 0,0 1 1 0 0,0-1-1 0 0,-1 0 0 0 0,1 0 0 0 0,3-1 0 0 0,-3 0 5 0 0,0 1 0 0 0,0-1-1 0 0,0 0 1 0 0,0 0-1 0 0,0 0 1 0 0,0 0-1 0 0,0 0 1 0 0,0 0-1 0 0,-1-1 1 0 0,0 1-1 0 0,1-1 1 0 0,-1 1-1 0 0,0-1 1 0 0,0 1-1 0 0,0-1 1 0 0,0 0-1 0 0,-1 1 1 0 0,1-1-1 0 0,-1 0 1 0 0,1 0-1 0 0,-1 0 1 0 0,0 1-1 0 0,0-1 1 0 0,0 0-1 0 0,-1 0 1 0 0,1 1-1 0 0,-1-1 1 0 0,0 0-1 0 0,1 0 1 0 0,-1 1-1 0 0,0-1 1 0 0,0 1-1 0 0,-1-1 1 0 0,-2-3 0 0 0,4 4-31 0 0,-13-12 36 0 0,11 12-12 0 0,1 0 1 0 0,0 0-1 0 0,-1 1 1 0 0,1-1-1 0 0,-1 1 0 0 0,0-1 1 0 0,1 1-1 0 0,-1-1 1 0 0,0 1-1 0 0,0 0 0 0 0,0 0 1 0 0,0 0-1 0 0,0 0 1 0 0,0 0-1 0 0,0 0 0 0 0,0 1 1 0 0,0-1-1 0 0,-3 0 1 0 0,3 1 47 0 0,-2 0-65 0 0,0 0 12 0 0,1 0-1 0 0,-1 1 1 0 0,1-1-1 0 0,-1 1 1 0 0,1 0-1 0 0,-1 0 1 0 0,1 0-1 0 0,-6 2 1 0 0,7 0-10 0 0,0-1 0 0 0,1 0 0 0 0,-1 1 0 0 0,0 0 0 0 0,1-1 0 0 0,-1 1 0 0 0,1 0 0 0 0,0 0 1 0 0,0 0-1 0 0,0 0 0 0 0,0 0 0 0 0,0 0 0 0 0,1 0 0 0 0,0 0 0 0 0,-1 0 0 0 0,1 0 0 0 0,0 0 1 0 0,0 0-1 0 0,1 0 0 0 0,-1 0 0 0 0,1 0 0 0 0,-1 0 0 0 0,1 0 0 0 0,0 0 0 0 0,0 0 0 0 0,2 3 1 0 0,-2-3 9 0 0,0-1 0 0 0,0 1 1 0 0,0-1-1 0 0,0 1 0 0 0,1-1 1 0 0,-1 0-1 0 0,1 0 0 0 0,0 0 1 0 0,-1 0-1 0 0,1 0 1 0 0,0 0-1 0 0,0 0 0 0 0,0 0 1 0 0,1-1-1 0 0,-1 1 0 0 0,0-1 1 0 0,1 1-1 0 0,-1-1 0 0 0,0 0 1 0 0,1 0-1 0 0,4 1 1 0 0,-5-1 106 0 0,0-1-60 0 0,7 1-80 0 0,-5 0 43 0 0,-1-1 0 0 0,0 0 1 0 0,1 0-1 0 0,-1 0 1 0 0,1 0-1 0 0,-1-1 1 0 0,1 1-1 0 0,-1-1 1 0 0,0 0-1 0 0,1 0 1 0 0,-1 0-1 0 0,0-1 0 0 0,0 1 1 0 0,0-1-1 0 0,5-2 1 0 0,-7 3 3 0 0,13-32 91 0 0,-15 25-80 0 0,0 1 0 0 0,-1-1 0 0 0,0 1 0 0 0,0-1-1 0 0,-1 1 1 0 0,0 0 0 0 0,0 0 0 0 0,-1 0 0 0 0,0 0 0 0 0,0 0 0 0 0,0 1-1 0 0,-11-11 1 0 0,14 16 13 0 0,-27-11 202 0 0,19 11-254 0 0,7 1 46 0 0,-36 21-25 0 0,37-20-15 0 0,-1 1 1 0 0,1 0-1 0 0,-1 0 0 0 0,1 0 0 0 0,-1 0 0 0 0,1 1 0 0 0,0-1 1 0 0,0 0-1 0 0,0 0 0 0 0,1 1 0 0 0,-1-1 0 0 0,0 0 0 0 0,1 1 0 0 0,0-1 1 0 0,-1 1-1 0 0,1-1 0 0 0,0 1 0 0 0,0-1 0 0 0,0 1 0 0 0,1-1 1 0 0,-1 0-1 0 0,1 1 0 0 0,-1-1 0 0 0,1 1 0 0 0,0-1 0 0 0,0 0 0 0 0,1 3 1 0 0,1 2 13 0 0,0-1-1 0 0,0 0 1 0 0,1 0 0 0 0,-1 0 0 0 0,1 0 0 0 0,1-1 0 0 0,-1 1 0 0 0,8 6 0 0 0,-8-9 34 0 0,-1-1 0 0 0,0 0 0 0 0,1 0 0 0 0,-1-1 0 0 0,1 1 0 0 0,0-1 0 0 0,0 0 1 0 0,-1 1-1 0 0,6-1 0 0 0,-7 0 141 0 0,15 0 175 0 0,-14-1-334 0 0,-1-1 1 0 0,0 1-1 0 0,0-1 0 0 0,0 1 0 0 0,0-1 1 0 0,0 0-1 0 0,0 0 0 0 0,0 0 0 0 0,0 0 1 0 0,0 0-1 0 0,0 0 0 0 0,-1 0 0 0 0,1-1 1 0 0,0 1-1 0 0,-1 0 0 0 0,1-1 0 0 0,-1 0 1 0 0,0 1-1 0 0,1-1 0 0 0,-1 0 0 0 0,1-2 1 0 0,-1-1-7 0 0,0 0 0 0 0,0 0 0 0 0,-1 0 1 0 0,0 0-1 0 0,0 0 0 0 0,0-1 0 0 0,-1 1 1 0 0,1 0-1 0 0,-1 0 0 0 0,-3-10 0 0 0,3 12-4 0 0,-1-1 0 0 0,1 0-1 0 0,-1 1 1 0 0,1-1 0 0 0,-1 1-1 0 0,0-1 1 0 0,0 1-1 0 0,-1 0 1 0 0,1 0 0 0 0,-1 0-1 0 0,1 0 1 0 0,-1 0 0 0 0,0 0-1 0 0,-6-3 1 0 0,8 5-26 0 0,-1 0 33 0 0,-1 0 1 0 0,1 0-1 0 0,-1 1 0 0 0,1-1 1 0 0,0 0-1 0 0,-1 1 0 0 0,1 0 1 0 0,-1-1-1 0 0,1 1 0 0 0,-1 0 1 0 0,-3 1-1 0 0,-7-2 83 0 0,11 1-107 0 0,-1 0 0 0 0,0 0 0 0 0,1 0 1 0 0,-1 1-1 0 0,0-1 0 0 0,1 1 0 0 0,-1-1 0 0 0,0 1 0 0 0,1 0 1 0 0,-1 0-1 0 0,1 0 0 0 0,-1 0 0 0 0,1 1 0 0 0,0-1 0 0 0,-1 1 1 0 0,1-1-1 0 0,0 1 0 0 0,0 0 0 0 0,0 0 0 0 0,0 0 0 0 0,1 0 1 0 0,-1 0-1 0 0,0 0 0 0 0,1 0 0 0 0,-3 5 0 0 0,1-1-24 0 0,0 0 0 0 0,0 1 1 0 0,1-1-1 0 0,-1 0 0 0 0,1 1 0 0 0,1-1 0 0 0,-1 1 0 0 0,1 0 0 0 0,0 10 0 0 0,2-13 22 0 0,1-1 0 0 0,-1 1 1 0 0,1-1-1 0 0,0 0 0 0 0,0 1 0 0 0,0-1 0 0 0,0 0 0 0 0,1 0 1 0 0,-1 0-1 0 0,1-1 0 0 0,0 1 0 0 0,0-1 0 0 0,0 1 0 0 0,0-1 1 0 0,0 0-1 0 0,1 0 0 0 0,-1 0 0 0 0,0-1 0 0 0,8 3 0 0 0,-9-3 17 0 0,1 0 1 0 0,-1 0-1 0 0,0-1 0 0 0,1 1 0 0 0,-1-1 0 0 0,1 1 0 0 0,-1-1 0 0 0,1 0 0 0 0,-1 0 0 0 0,1 0 0 0 0,-1-1 0 0 0,1 1 0 0 0,-1 0 0 0 0,1-1 0 0 0,-1 0 0 0 0,0 1 0 0 0,1-1 0 0 0,-1 0 0 0 0,0 0 0 0 0,0-1 0 0 0,1 1 0 0 0,-1 0 0 0 0,0-1 0 0 0,0 1 0 0 0,0-1 0 0 0,-1 0 0 0 0,1 1 0 0 0,0-1 0 0 0,-1 0 0 0 0,1 0 0 0 0,-1 0 0 0 0,1 0 0 0 0,-1-1 0 0 0,0 1 0 0 0,0 0 1 0 0,0 0-1 0 0,0-1 0 0 0,-1 1 0 0 0,1-1 0 0 0,0 1 0 0 0,-1-1 0 0 0,0 1 0 0 0,0-1 0 0 0,0 1 0 0 0,0-1 0 0 0,0 1 0 0 0,0-3 0 0 0,-9-52 18 0 0,9 57-30 0 0,0-2-1 0 0,0-1-1 0 0,0 1 0 0 0,-1 0 0 0 0,1 0 0 0 0,-1 0 1 0 0,1 0-1 0 0,-1 0 0 0 0,0 0 0 0 0,1 0 1 0 0,-1 0-1 0 0,0 1 0 0 0,-1-1 0 0 0,1 0 0 0 0,0 0 1 0 0,0 1-1 0 0,-1-1 0 0 0,1 1 0 0 0,-1-1 1 0 0,1 1-1 0 0,-1 0 0 0 0,0-1 0 0 0,1 1 0 0 0,-1 0 1 0 0,0 0-1 0 0,0 0 0 0 0,0 1 0 0 0,0-1 1 0 0,-3-1-1 0 0,3 2 2 0 0,-1-2 11 0 0,1 1 0 0 0,-1 0 1 0 0,1 0-1 0 0,-1 0 1 0 0,1 0-1 0 0,-1 1 1 0 0,0-1-1 0 0,0 1 1 0 0,1-1-1 0 0,-1 1 1 0 0,0 0-1 0 0,-3 0 1 0 0,-18 8-110 0 0,23-6 81 0 0,-1 0 0 0 0,1 0 0 0 0,-1 0 1 0 0,1 0-1 0 0,0 0 0 0 0,0 1 0 0 0,0-1 1 0 0,0 0-1 0 0,0 1 0 0 0,0-1 0 0 0,1 1 0 0 0,-1-1 1 0 0,1 1-1 0 0,0-1 0 0 0,-1 1 0 0 0,1-1 0 0 0,0 1 1 0 0,1-1-1 0 0,-1 1 0 0 0,0-1 0 0 0,1 1 0 0 0,-1-1 1 0 0,1 1-1 0 0,0-1 0 0 0,0 0 0 0 0,0 1 0 0 0,0-1 1 0 0,0 0-1 0 0,1 0 0 0 0,-1 0 0 0 0,3 4 0 0 0,0-4-125 0 0,0-1-1 0 0,0 0 0 0 0,0 0 0 0 0,1 0 1 0 0,-1 0-1 0 0,0-1 0 0 0,6 1 0 0 0,8-3-8956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7T17:53:30.860"/>
    </inkml:context>
    <inkml:brush xml:id="br0">
      <inkml:brushProperty name="width" value="0.05" units="cm"/>
      <inkml:brushProperty name="height" value="0.05" units="cm"/>
      <inkml:brushProperty name="color" value="#004F8B"/>
    </inkml:brush>
  </inkml:definitions>
  <inkml:trace contextRef="#ctx0" brushRef="#br0">150 61 3048 0 0,'-4'-10'19384'0'0,"0"6"-20697"0"0,1 3 2039 0 0,-12-1-189 0 0,6 0-274 0 0,-20-2 161 0 0,28 4-417 0 0,0 0 1 0 0,0 0-1 0 0,0 0 1 0 0,0 0-1 0 0,0 0 1 0 0,0 1-1 0 0,0-1 1 0 0,1 0 0 0 0,-1 1-1 0 0,0-1 1 0 0,0 0-1 0 0,0 1 1 0 0,0-1-1 0 0,0 1 1 0 0,1-1-1 0 0,-1 1 1 0 0,0 0-1 0 0,0-1 1 0 0,1 1 0 0 0,-1 0-1 0 0,0 0 1 0 0,1-1-1 0 0,-1 1 1 0 0,1 0-1 0 0,-1 0 1 0 0,1 0-1 0 0,0 0 1 0 0,-1 1-1 0 0,0-1 5 0 0,-3 16-30 0 0,3-16 15 0 0,1-1 0 0 0,-1 1 0 0 0,1 0 0 0 0,0 0 0 0 0,-1 0 0 0 0,1 0 0 0 0,0 0 0 0 0,-1 0 0 0 0,1 0 0 0 0,0 1 0 0 0,0-1 0 0 0,0 0 0 0 0,0 0 0 0 0,0 0 0 0 0,0 0 0 0 0,1 0 0 0 0,-1 0 0 0 0,0 1 0 0 0,1 0 0 0 0,19 22-5 0 0,-15-20-22 0 0,-4-3 53 0 0,0 0 0 0 0,0 1 0 0 0,0-1 0 0 0,1 0 0 0 0,-1 0 0 0 0,0-1 0 0 0,1 1 0 0 0,-1 0 0 0 0,1 0-1 0 0,-1-1 1 0 0,1 1 0 0 0,-1-1 0 0 0,1 1 0 0 0,0-1 0 0 0,-1 1 0 0 0,1-1 0 0 0,-1 0 0 0 0,1 0 0 0 0,0 0-1 0 0,-1 0 1 0 0,1 0 0 0 0,0 0 0 0 0,-1-1 0 0 0,1 1 0 0 0,-1 0 0 0 0,1-1 0 0 0,-1 1 0 0 0,3-2 0 0 0,-2 1-5 0 0,-1-1 1 0 0,1 1 0 0 0,0-1 0 0 0,0 0-1 0 0,-1 0 1 0 0,1 0 0 0 0,-1 0 0 0 0,1 0-1 0 0,-1 0 1 0 0,0 0 0 0 0,0 0 0 0 0,0 0-1 0 0,0-1 1 0 0,0 1 0 0 0,1-5 0 0 0,-2 6-3 0 0,-1-12 80 0 0,-17-23 153 0 0,18 35-162 0 0,-34-21 314 0 0,-9 12-376 0 0,41 9-21 0 0,0 2-81 0 0,-8 3 56 0 0,7-2 10 0 0,0 1 0 0 0,0-1 0 0 0,0 1 0 0 0,0 0 0 0 0,0 0 0 0 0,1 0 0 0 0,0 0 0 0 0,-1 1 0 0 0,1-1 0 0 0,1 1 0 0 0,-1-1 0 0 0,0 1 0 0 0,1 0 0 0 0,0-1 0 0 0,-2 8 0 0 0,2-8 10 0 0,1-1 1 0 0,-1 1-1 0 0,1-1 0 0 0,0 1 0 0 0,0 0 0 0 0,0-1 0 0 0,0 1 0 0 0,0 0 0 0 0,1-1 1 0 0,-1 1-1 0 0,1-1 0 0 0,0 1 0 0 0,-1-1 0 0 0,1 1 0 0 0,0-1 0 0 0,1 1 0 0 0,-1-1 1 0 0,0 0-1 0 0,1 0 0 0 0,1 3 0 0 0,41 37 84 0 0,-32-32-115 0 0,-11-10 121 0 0,0 1-75 0 0,0-1 1 0 0,1 0-1 0 0,-1 0 1 0 0,0 0 0 0 0,0 0-1 0 0,0 0 1 0 0,1 0 0 0 0,-1 0-1 0 0,0-1 1 0 0,0 1-1 0 0,0 0 1 0 0,0-1 0 0 0,0 1-1 0 0,0-1 1 0 0,1 1 0 0 0,-1-1-1 0 0,0 0 1 0 0,0 1-1 0 0,0-1 1 0 0,-1 0 0 0 0,1 0-1 0 0,0 1 1 0 0,0-1 0 0 0,0 0-1 0 0,0 0 1 0 0,-1 0-1 0 0,1 0 1 0 0,-1 0 0 0 0,2-2-1 0 0,0-7 49 0 0,0 6-56 0 0,0-1 0 0 0,-1 1 0 0 0,0-1 0 0 0,0 1 0 0 0,0-1 0 0 0,0 0 0 0 0,-1 1 0 0 0,0-1 0 0 0,0 0 0 0 0,0 0 0 0 0,0 1 0 0 0,-1-1 0 0 0,0 0 1 0 0,0 0-1 0 0,0 1 0 0 0,-1-1 0 0 0,1 1 0 0 0,-1-1 0 0 0,0 1 0 0 0,0 0 0 0 0,-5-6 0 0 0,-12-19 41 0 0,18 28 0 0 0,-13-9 146 0 0,13 9-204 0 0,-1 0 8 0 0,-7 0 24 0 0,7 1 69 0 0,1 0-294 0 0,0 0 202 0 0,0 0 1 0 0,0 0 0 0 0,0 0 0 0 0,0 0 0 0 0,0 0 0 0 0,0 0-1 0 0,0 1 1 0 0,0-1 0 0 0,0 0 0 0 0,0 1 0 0 0,0-1 0 0 0,0 1 0 0 0,1-1-1 0 0,-1 1 1 0 0,0-1 0 0 0,0 1 0 0 0,0-1 0 0 0,1 1 0 0 0,-1 0-1 0 0,0 0 1 0 0,1-1 0 0 0,-1 1 0 0 0,0 0 0 0 0,1 0 0 0 0,-1 0 0 0 0,1 0-1 0 0,-1-1 1 0 0,1 1 0 0 0,0 0 0 0 0,-1 0 0 0 0,1 0 0 0 0,0 0 0 0 0,0 0-1 0 0,-1 2 1 0 0,-8 34-18 0 0,9-36-42 0 0,2 4 56 0 0,-1 0-1 0 0,1-1 1 0 0,-1 1 0 0 0,1-1 0 0 0,1 0 0 0 0,-1 1-1 0 0,1-1 1 0 0,-1 0 0 0 0,1-1 0 0 0,4 5 0 0 0,-4-5 5 0 0,1 0 0 0 0,-1 0 0 0 0,1-1 0 0 0,0 1 0 0 0,0-1 0 0 0,0 0 0 0 0,0 0 0 0 0,0 0 0 0 0,8 1 0 0 0,-10-2 7 0 0,24-1 120 0 0,-25 0-117 0 0,0-1 1 0 0,1 0-1 0 0,-1 1 1 0 0,0-1 0 0 0,0 0-1 0 0,0 0 1 0 0,0 0-1 0 0,0 0 1 0 0,0 0 0 0 0,0 0-1 0 0,0 0 1 0 0,0 0-1 0 0,0-1 1 0 0,-1 1 0 0 0,1 0-1 0 0,0 0 1 0 0,-1-1-1 0 0,1 1 1 0 0,-1 0-1 0 0,1-1 1 0 0,-1-1 0 0 0,9-35-13 0 0,-8 32 120 0 0,-1 4-119 0 0,1 0 0 0 0,-1 0-1 0 0,0-1 1 0 0,0 1 0 0 0,0 0-1 0 0,0 0 1 0 0,0 0 0 0 0,0 0 0 0 0,0 0-1 0 0,-1 0 1 0 0,1 0 0 0 0,-1 0 0 0 0,1-1-1 0 0,-1 2 1 0 0,0-1 0 0 0,0 0 0 0 0,-1-2-1 0 0,1 2-21 0 0,-1 1 12 0 0,1-1 0 0 0,-1 1 0 0 0,1-1 0 0 0,-1 1 0 0 0,0 0 1 0 0,1 0-1 0 0,-1 0 0 0 0,0 0 0 0 0,0 0 0 0 0,0 0 0 0 0,0 0 0 0 0,0 1 1 0 0,-2-1-1 0 0,-17-7 86 0 0,19 8-59 0 0,-38 2-72 0 0,37 0 42 0 0,1 0 1 0 0,-1 1 0 0 0,1-1-1 0 0,-1 0 1 0 0,1 1 0 0 0,0 0-1 0 0,0-1 1 0 0,0 1 0 0 0,1 0-1 0 0,-1 0 1 0 0,1 0 0 0 0,-1 0-1 0 0,1 0 1 0 0,0 0-1 0 0,0 0 1 0 0,1 1 0 0 0,-1-1-1 0 0,0 0 1 0 0,1 1 0 0 0,0-1-1 0 0,0 0 1 0 0,0 5 0 0 0,0-6 11 0 0,23 41 212 0 0,-15-36-141 0 0,-6-5-70 0 0,1 1 0 0 0,-1-1 0 0 0,1 0 0 0 0,-1 0 1 0 0,1 0-1 0 0,0 0 0 0 0,0 0 0 0 0,0-1 0 0 0,0 1 0 0 0,3 0 0 0 0,-5-1 8 0 0,16 0 79 0 0,-14-2-70 0 0,0-1 0 0 0,0 1 0 0 0,0-1-1 0 0,-1 0 1 0 0,1 0 0 0 0,0 0 0 0 0,-1 0-1 0 0,1-1 1 0 0,-1 1 0 0 0,0 0-1 0 0,0-1 1 0 0,0 0 0 0 0,0 1 0 0 0,0-1-1 0 0,-1 0 1 0 0,1 0 0 0 0,-1 0 0 0 0,0 0-1 0 0,0-1 1 0 0,0 1 0 0 0,0 0 0 0 0,0 0-1 0 0,-1-1 1 0 0,1 1 0 0 0,-1 0-1 0 0,0 0 1 0 0,0-1 0 0 0,0 1 0 0 0,-1 0-1 0 0,1-1 1 0 0,-1 1 0 0 0,1 0 0 0 0,-1 0-1 0 0,0-1 1 0 0,-1 1 0 0 0,1 0 0 0 0,0 0-1 0 0,-1 0 1 0 0,-2-2 0 0 0,1 0-13 0 0,-19-23 145 0 0,21 27-116 0 0,0 1-43 0 0,-7-3-23 0 0,6 3 52 0 0,0-1-26 0 0,-16-5 5 0 0,17 5 5 0 0,-30 11-205 0 0,28-7 133 0 0,1-1 58 0 0,0 0 0 0 0,0 0 0 0 0,0 0-1 0 0,0 0 1 0 0,0 1 0 0 0,1-1 0 0 0,-1 0 0 0 0,1 1 0 0 0,-1 0-1 0 0,1-1 1 0 0,0 1 0 0 0,0 0 0 0 0,1 0 0 0 0,-1-1 0 0 0,0 1-1 0 0,1 0 1 0 0,0 0 0 0 0,-1 0 0 0 0,1 0 0 0 0,0 0 0 0 0,1 0-1 0 0,-1 0 1 0 0,0 0 0 0 0,1-1 0 0 0,1 6 0 0 0,-1-4 3 0 0,0-1 1 0 0,1 1-1 0 0,-1-1 0 0 0,1 0 1 0 0,-1 1-1 0 0,1-1 1 0 0,0 0-1 0 0,0 0 1 0 0,1 0-1 0 0,-1 0 1 0 0,0-1-1 0 0,1 1 0 0 0,0-1 1 0 0,0 1-1 0 0,4 2 1 0 0,-5-4-17 0 0,1 1 25 0 0,0 0 0 0 0,1-1 0 0 0,-1 1 0 0 0,1-1 0 0 0,-1 1 0 0 0,1-1 0 0 0,-1 0 0 0 0,1 0 0 0 0,0-1 0 0 0,0 1 0 0 0,-1-1 0 0 0,1 0 0 0 0,6 0 0 0 0,-8 0 65 0 0,10-2 10 0 0,-11 3-71 0 0,0-1 0 0 0,0 0 0 0 0,0 0-1 0 0,0 0 1 0 0,0 0 0 0 0,0 0 0 0 0,1 0-1 0 0,-1 0 1 0 0,0 0 0 0 0,0-1 0 0 0,0 1-1 0 0,0 0 1 0 0,0-1 0 0 0,0 1 0 0 0,0 0 0 0 0,0-1-1 0 0,0 1 1 0 0,0-1 0 0 0,-1 0 0 0 0,1 1-1 0 0,2-2 1 0 0,-2-1 10 0 0,0 0-1 0 0,-1 1 1 0 0,1-1-1 0 0,0 0 1 0 0,-1 0-1 0 0,0 0 1 0 0,1 0-1 0 0,-1 0 1 0 0,0 1-1 0 0,-1-1 1 0 0,1 0-1 0 0,0 0 1 0 0,-1 0-1 0 0,1 0 1 0 0,-1 1-1 0 0,0-1 1 0 0,0 0 0 0 0,0 1-1 0 0,-1-1 1 0 0,-1-2-1 0 0,1 0-10 0 0,-1 0-1 0 0,1 1 1 0 0,-1 0-1 0 0,0 0 1 0 0,0 0-1 0 0,-1 0 1 0 0,1 0-1 0 0,-1 1 1 0 0,0-1 0 0 0,-5-2-1 0 0,8 5 38 0 0,-1-1-77 0 0,-1 1 1 0 0,0-1 0 0 0,0 1-1 0 0,0-1 1 0 0,0 1-1 0 0,0 0 1 0 0,0 0 0 0 0,0 0-1 0 0,0 1 1 0 0,0-1 0 0 0,0 1-1 0 0,-6-1 1 0 0,5 2 0 0 0,2-1 26 0 0,1 0 0 0 0,-1 1-1 0 0,0-1 1 0 0,0 1 0 0 0,1-1-1 0 0,-1 1 1 0 0,0 0 0 0 0,1 0-1 0 0,-1-1 1 0 0,1 1 0 0 0,-1 0-1 0 0,1 0 1 0 0,0 1 0 0 0,-1-1-1 0 0,1 0 1 0 0,0 0 0 0 0,0 1-1 0 0,0-1 1 0 0,-1 0 0 0 0,2 1-1 0 0,-1-1 1 0 0,0 1-1 0 0,0 0 1 0 0,0-1 0 0 0,1 1-1 0 0,-1 0 1 0 0,1-1 0 0 0,-1 1-1 0 0,1 0 1 0 0,-1 2 0 0 0,0 1 1 0 0,-1 0-1 0 0,1 1 1 0 0,0-1 0 0 0,0 0 0 0 0,1 1 0 0 0,-1-1 0 0 0,1 1 0 0 0,0-1 0 0 0,1 0 0 0 0,-1 1 0 0 0,1-1-1 0 0,0 0 1 0 0,0 1 0 0 0,1-1 0 0 0,0 0 0 0 0,0 0 0 0 0,0 0 0 0 0,4 6 0 0 0,-5-10 39 0 0,25 19 190 0 0,-24-20-183 0 0,-2 0-30 0 0,1 1 0 0 0,0-1 0 0 0,-1 0-1 0 0,1 0 1 0 0,-1 1 0 0 0,1-1-1 0 0,0 0 1 0 0,-1 0 0 0 0,1 0 0 0 0,0 0-1 0 0,-1 1 1 0 0,1-1 0 0 0,0 0-1 0 0,-1 0 1 0 0,1-1 0 0 0,0 1-1 0 0,-1 0 1 0 0,1 0 0 0 0,0 0 0 0 0,-1 0-1 0 0,1-1 1 0 0,-1 1 0 0 0,1 0-1 0 0,0 0 1 0 0,-1-1 0 0 0,1 1 0 0 0,-1 0-1 0 0,1-1 1 0 0,-1 1 0 0 0,1-1-1 0 0,29-16 124 0 0,-29 16-71 0 0,16-43-153 0 0,-12-1 16 0 0,-5 43 91 0 0,0 0 1 0 0,0-1-1 0 0,0 1 0 0 0,-1-1 1 0 0,1 1-1 0 0,-1 0 0 0 0,1 0 1 0 0,-1-1-1 0 0,0 1 0 0 0,0 0 1 0 0,0 0-1 0 0,0 0 0 0 0,0 0 1 0 0,0 0-1 0 0,-1 0 0 0 0,-2-3 1 0 0,3 4-27 0 0,-7-4 0 0 0,8 4 9 0 0,-1 0 1 0 0,0 1-1 0 0,0-1 1 0 0,0 0-1 0 0,0 0 0 0 0,0 1 1 0 0,0-1-1 0 0,0 1 1 0 0,0-1-1 0 0,0 1 0 0 0,0-1 1 0 0,0 1-1 0 0,0-1 0 0 0,-1 1 1 0 0,1 0-1 0 0,0 0 1 0 0,0 0-1 0 0,-2 0 0 0 0,-31 8-113 0 0,32-8 108 0 0,-21 25-90 0 0,22-24 131 0 0,-1 28-111 0 0,5-19 55 0 0,0 0-1 0 0,0 0 1 0 0,0 0-1 0 0,1 0 1 0 0,8 12-1 0 0,-12-20 50 0 0,17 2 111 0 0,-16-3-121 0 0,1 0-1 0 0,-1-1 0 0 0,0 1 0 0 0,0-1 0 0 0,1 1 1 0 0,-1-1-1 0 0,1 0 0 0 0,-1 1 0 0 0,0-1 0 0 0,1 0 1 0 0,-1 0-1 0 0,0 0 0 0 0,1 0 0 0 0,-1 0 0 0 0,1 0 1 0 0,2-1-1 0 0,-2 0-2 0 0,0 1 0 0 0,0-1 0 0 0,0 0 0 0 0,0 1 0 0 0,1-1 0 0 0,-1 0 0 0 0,0 0 0 0 0,0-1 0 0 0,-1 1 0 0 0,1 0 0 0 0,0 0 0 0 0,0-1 0 0 0,-1 0 0 0 0,1 1 0 0 0,-1-1-1 0 0,1 0 1 0 0,-1 1 0 0 0,1-1 0 0 0,-1 0 0 0 0,0 0 0 0 0,0 0 0 0 0,0 0 0 0 0,0 0 0 0 0,-1-1 0 0 0,1 1 0 0 0,0 0 0 0 0,-1 0 0 0 0,0 0 0 0 0,1-1 0 0 0,-1 1 0 0 0,0 0 0 0 0,0 0 0 0 0,-1-5 0 0 0,1 5-41 0 0,-25-44 129 0 0,24 45-68 0 0,-8-4-8 0 0,-11-5-79 0 0,18 10 30 0 0,0 0 0 0 0,-1 0 0 0 0,1 0 0 0 0,0 0 0 0 0,0 1 1 0 0,-1-1-1 0 0,1 1 0 0 0,0-1 0 0 0,0 1 0 0 0,-1 0 0 0 0,1 0 0 0 0,0 0 1 0 0,0 0-1 0 0,0 0 0 0 0,0 0 0 0 0,0 0 0 0 0,1 1 0 0 0,-1-1 0 0 0,0 1 1 0 0,0-1-1 0 0,1 1 0 0 0,-1 0 0 0 0,1 0 0 0 0,0 0 0 0 0,-1 0 0 0 0,1 0 0 0 0,0 0 1 0 0,0 0-1 0 0,0 0 0 0 0,1 0 0 0 0,-1 0 0 0 0,0 0 0 0 0,1 1 0 0 0,0-1 1 0 0,-1 0-1 0 0,1 1 0 0 0,0-1 0 0 0,0 3 0 0 0,0-3-749 0 0,4 0 204 0 0,25 12-24270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2T18:36:06.595"/>
    </inkml:context>
    <inkml:brush xml:id="br0">
      <inkml:brushProperty name="width" value="0.2" units="cm"/>
      <inkml:brushProperty name="height" value="0.2" units="cm"/>
      <inkml:brushProperty name="color" value="#00A0D7"/>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2T18:36:38.249"/>
    </inkml:context>
    <inkml:brush xml:id="br0">
      <inkml:brushProperty name="width" value="0.2" units="cm"/>
      <inkml:brushProperty name="height" value="0.2" units="cm"/>
      <inkml:brushProperty name="color" value="#00A0D7"/>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C9BFBA2-982E-4E7A-B0B3-96366C720CA7}" type="datetimeFigureOut">
              <a:rPr lang="en-US" smtClean="0"/>
              <a:pPr/>
              <a:t>6/25/2023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A63DE24-916F-4D3C-AA4A-99DEE9396C78}" type="slidenum">
              <a:rPr lang="en-US" smtClean="0"/>
              <a:pPr/>
              <a:t>‹#›</a:t>
            </a:fld>
            <a:endParaRPr lang="en-US"/>
          </a:p>
        </p:txBody>
      </p:sp>
    </p:spTree>
    <p:extLst>
      <p:ext uri="{BB962C8B-B14F-4D97-AF65-F5344CB8AC3E}">
        <p14:creationId xmlns:p14="http://schemas.microsoft.com/office/powerpoint/2010/main" val="11656233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BEF67FF3-8635-4061-BC15-35DB8A53962C}" type="slidenum">
              <a:rPr lang="en-US" smtClean="0"/>
              <a:pPr/>
              <a:t>7</a:t>
            </a:fld>
            <a:endParaRPr lang="en-US"/>
          </a:p>
        </p:txBody>
      </p:sp>
    </p:spTree>
    <p:extLst>
      <p:ext uri="{BB962C8B-B14F-4D97-AF65-F5344CB8AC3E}">
        <p14:creationId xmlns:p14="http://schemas.microsoft.com/office/powerpoint/2010/main" val="326164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BEF67FF3-8635-4061-BC15-35DB8A53962C}" type="slidenum">
              <a:rPr lang="en-US" smtClean="0"/>
              <a:pPr/>
              <a:t>8</a:t>
            </a:fld>
            <a:endParaRPr lang="en-US"/>
          </a:p>
        </p:txBody>
      </p:sp>
    </p:spTree>
    <p:extLst>
      <p:ext uri="{BB962C8B-B14F-4D97-AF65-F5344CB8AC3E}">
        <p14:creationId xmlns:p14="http://schemas.microsoft.com/office/powerpoint/2010/main" val="261095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BEF67FF3-8635-4061-BC15-35DB8A53962C}" type="slidenum">
              <a:rPr lang="en-US" smtClean="0"/>
              <a:pPr/>
              <a:t>9</a:t>
            </a:fld>
            <a:endParaRPr lang="en-US"/>
          </a:p>
        </p:txBody>
      </p:sp>
    </p:spTree>
    <p:extLst>
      <p:ext uri="{BB962C8B-B14F-4D97-AF65-F5344CB8AC3E}">
        <p14:creationId xmlns:p14="http://schemas.microsoft.com/office/powerpoint/2010/main" val="17267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normAutofit/>
          </a:bodyPr>
          <a:lstStyle/>
          <a:p>
            <a:r>
              <a:rPr lang="fa-IR" dirty="0"/>
              <a:t> </a:t>
            </a:r>
            <a:endParaRPr lang="en-US" dirty="0"/>
          </a:p>
        </p:txBody>
      </p:sp>
      <p:sp>
        <p:nvSpPr>
          <p:cNvPr id="4" name="Slide Number Placeholder 3"/>
          <p:cNvSpPr>
            <a:spLocks noGrp="1"/>
          </p:cNvSpPr>
          <p:nvPr>
            <p:ph type="sldNum" sz="quarter" idx="10"/>
          </p:nvPr>
        </p:nvSpPr>
        <p:spPr/>
        <p:txBody>
          <a:bodyPr/>
          <a:lstStyle/>
          <a:p>
            <a:fld id="{BEF67FF3-8635-4061-BC15-35DB8A53962C}"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8A63DE24-916F-4D3C-AA4A-99DEE9396C78}" type="slidenum">
              <a:rPr lang="en-US" smtClean="0"/>
              <a:pPr/>
              <a:t>45</a:t>
            </a:fld>
            <a:endParaRPr lang="en-US"/>
          </a:p>
        </p:txBody>
      </p:sp>
    </p:spTree>
    <p:extLst>
      <p:ext uri="{BB962C8B-B14F-4D97-AF65-F5344CB8AC3E}">
        <p14:creationId xmlns:p14="http://schemas.microsoft.com/office/powerpoint/2010/main" val="157445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3DE24-916F-4D3C-AA4A-99DEE9396C78}" type="slidenum">
              <a:rPr lang="en-US" smtClean="0"/>
              <a:pPr/>
              <a:t>92</a:t>
            </a:fld>
            <a:endParaRPr lang="en-US"/>
          </a:p>
        </p:txBody>
      </p:sp>
    </p:spTree>
    <p:extLst>
      <p:ext uri="{BB962C8B-B14F-4D97-AF65-F5344CB8AC3E}">
        <p14:creationId xmlns:p14="http://schemas.microsoft.com/office/powerpoint/2010/main" val="289147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67FF3-8635-4061-BC15-35DB8A53962C}" type="slidenum">
              <a:rPr lang="en-US" smtClean="0"/>
              <a:pPr/>
              <a:t>176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67FF3-8635-4061-BC15-35DB8A53962C}" type="slidenum">
              <a:rPr lang="en-US" smtClean="0"/>
              <a:pPr/>
              <a:t>179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67FF3-8635-4061-BC15-35DB8A53962C}" type="slidenum">
              <a:rPr lang="en-US" smtClean="0"/>
              <a:pPr/>
              <a:t>181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2EAEB8-5BB1-4C56-8BEE-A6BB2A4275DB}" type="datetime1">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44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698224-7707-4ADB-972A-3752A05EF864}" type="datetime1">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300481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502F9-C0F7-4FA0-ADF5-7336DFC23504}" type="datetime1">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1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184A8-2B25-4BB8-9673-1B04952D0C52}" type="datetime1">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107903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E7BB9-BF31-4809-B4B5-BB3EA82A6752}" type="datetime1">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7B609-6235-4DF7-8376-3B4225D7EDEF}"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4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1B5AD6-AE07-4ACC-8278-64529A0E8370}" type="datetime1">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240268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F1F46C-E550-410D-849B-67141D4F14F5}" type="datetime1">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118555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385716-8062-40AE-A4BE-6CA3C1792A6E}" type="datetime1">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266245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A0457-3ADA-408E-A8AE-87AE01131321}" type="datetime1">
              <a:rPr lang="en-US" smtClean="0"/>
              <a:t>6/25/2023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2000" baseline="0">
                <a:solidFill>
                  <a:srgbClr val="FF0000"/>
                </a:solidFill>
              </a:defRPr>
            </a:lvl1pPr>
          </a:lstStyle>
          <a:p>
            <a:fld id="{8AC7B609-6235-4DF7-8376-3B4225D7EDEF}" type="slidenum">
              <a:rPr lang="en-US" smtClean="0"/>
              <a:pPr/>
              <a:t>‹#›</a:t>
            </a:fld>
            <a:endParaRPr lang="en-US" dirty="0"/>
          </a:p>
        </p:txBody>
      </p:sp>
    </p:spTree>
    <p:extLst>
      <p:ext uri="{BB962C8B-B14F-4D97-AF65-F5344CB8AC3E}">
        <p14:creationId xmlns:p14="http://schemas.microsoft.com/office/powerpoint/2010/main" val="270440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CDB9-E9F5-486F-99BB-884D626ED4A1}" type="datetime1">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a:p>
        </p:txBody>
      </p:sp>
    </p:spTree>
    <p:extLst>
      <p:ext uri="{BB962C8B-B14F-4D97-AF65-F5344CB8AC3E}">
        <p14:creationId xmlns:p14="http://schemas.microsoft.com/office/powerpoint/2010/main" val="158749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A4703-83B9-4FFA-8C0B-1CF29E42400B}" type="datetime1">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7B609-6235-4DF7-8376-3B4225D7EDEF}"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00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93DACF-6645-45CF-B695-88CA78339B03}" type="datetime1">
              <a:rPr lang="en-US" smtClean="0"/>
              <a:t>6/25/2023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C7B609-6235-4DF7-8376-3B4225D7EDEF}"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417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246.emf"/><Relationship Id="rId4" Type="http://schemas.openxmlformats.org/officeDocument/2006/relationships/image" Target="../media/image245.w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image" Target="../media/image247.wmf"/></Relationships>
</file>

<file path=ppt/slides/_rels/slide102.xml.rels><?xml version="1.0" encoding="UTF-8" standalone="yes"?>
<Relationships xmlns="http://schemas.openxmlformats.org/package/2006/relationships"><Relationship Id="rId3" Type="http://schemas.openxmlformats.org/officeDocument/2006/relationships/image" Target="../media/image249.emf"/><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image" Target="../media/image248.wmf"/><Relationship Id="rId5" Type="http://schemas.openxmlformats.org/officeDocument/2006/relationships/oleObject" Target="../embeddings/oleObject188.bin"/><Relationship Id="rId4" Type="http://schemas.openxmlformats.org/officeDocument/2006/relationships/image" Target="../media/image250.emf"/></Relationships>
</file>

<file path=ppt/slides/_rels/slide103.xml.rels><?xml version="1.0" encoding="UTF-8" standalone="yes"?>
<Relationships xmlns="http://schemas.openxmlformats.org/package/2006/relationships"><Relationship Id="rId3" Type="http://schemas.openxmlformats.org/officeDocument/2006/relationships/image" Target="../media/image252.emf"/><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253.emf"/><Relationship Id="rId5" Type="http://schemas.openxmlformats.org/officeDocument/2006/relationships/image" Target="../media/image251.wmf"/><Relationship Id="rId4" Type="http://schemas.openxmlformats.org/officeDocument/2006/relationships/oleObject" Target="../embeddings/oleObject189.bin"/></Relationships>
</file>

<file path=ppt/slides/_rels/slide104.xml.rels><?xml version="1.0" encoding="UTF-8" standalone="yes"?>
<Relationships xmlns="http://schemas.openxmlformats.org/package/2006/relationships"><Relationship Id="rId3" Type="http://schemas.openxmlformats.org/officeDocument/2006/relationships/image" Target="../media/image255.emf"/><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254.wmf"/><Relationship Id="rId4" Type="http://schemas.openxmlformats.org/officeDocument/2006/relationships/oleObject" Target="../embeddings/oleObject190.bin"/></Relationships>
</file>

<file path=ppt/slides/_rels/slide105.xml.rels><?xml version="1.0" encoding="UTF-8" standalone="yes"?>
<Relationships xmlns="http://schemas.openxmlformats.org/package/2006/relationships"><Relationship Id="rId3" Type="http://schemas.openxmlformats.org/officeDocument/2006/relationships/image" Target="../media/image257.emf"/><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256.wmf"/><Relationship Id="rId4" Type="http://schemas.openxmlformats.org/officeDocument/2006/relationships/oleObject" Target="../embeddings/oleObject191.bin"/></Relationships>
</file>

<file path=ppt/slides/_rels/slide106.xml.rels><?xml version="1.0" encoding="UTF-8" standalone="yes"?>
<Relationships xmlns="http://schemas.openxmlformats.org/package/2006/relationships"><Relationship Id="rId3" Type="http://schemas.openxmlformats.org/officeDocument/2006/relationships/image" Target="../media/image259.emf"/><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258.wmf"/><Relationship Id="rId4" Type="http://schemas.openxmlformats.org/officeDocument/2006/relationships/oleObject" Target="../embeddings/oleObject192.bin"/></Relationships>
</file>

<file path=ppt/slides/_rels/slide107.xml.rels><?xml version="1.0" encoding="UTF-8" standalone="yes"?>
<Relationships xmlns="http://schemas.openxmlformats.org/package/2006/relationships"><Relationship Id="rId8" Type="http://schemas.openxmlformats.org/officeDocument/2006/relationships/image" Target="../media/image262.wmf"/><Relationship Id="rId3" Type="http://schemas.openxmlformats.org/officeDocument/2006/relationships/oleObject" Target="../embeddings/oleObject193.bin"/><Relationship Id="rId7" Type="http://schemas.openxmlformats.org/officeDocument/2006/relationships/oleObject" Target="../embeddings/oleObject195.bin"/><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image" Target="../media/image261.wmf"/><Relationship Id="rId5" Type="http://schemas.openxmlformats.org/officeDocument/2006/relationships/oleObject" Target="../embeddings/oleObject194.bin"/><Relationship Id="rId4" Type="http://schemas.openxmlformats.org/officeDocument/2006/relationships/image" Target="../media/image260.wmf"/></Relationships>
</file>

<file path=ppt/slides/_rels/slide108.x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oleObject" Target="../embeddings/oleObject196.bin"/><Relationship Id="rId7" Type="http://schemas.openxmlformats.org/officeDocument/2006/relationships/oleObject" Target="../embeddings/oleObject198.bin"/><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image" Target="../media/image264.wmf"/><Relationship Id="rId5" Type="http://schemas.openxmlformats.org/officeDocument/2006/relationships/oleObject" Target="../embeddings/oleObject197.bin"/><Relationship Id="rId10" Type="http://schemas.openxmlformats.org/officeDocument/2006/relationships/image" Target="../media/image266.wmf"/><Relationship Id="rId4" Type="http://schemas.openxmlformats.org/officeDocument/2006/relationships/image" Target="../media/image263.wmf"/><Relationship Id="rId9" Type="http://schemas.openxmlformats.org/officeDocument/2006/relationships/oleObject" Target="../embeddings/oleObject199.bin"/></Relationships>
</file>

<file path=ppt/slides/_rels/slide109.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200.bin"/><Relationship Id="rId7" Type="http://schemas.openxmlformats.org/officeDocument/2006/relationships/oleObject" Target="../embeddings/oleObject202.bin"/><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image" Target="../media/image268.wmf"/><Relationship Id="rId5" Type="http://schemas.openxmlformats.org/officeDocument/2006/relationships/oleObject" Target="../embeddings/oleObject201.bin"/><Relationship Id="rId10" Type="http://schemas.openxmlformats.org/officeDocument/2006/relationships/image" Target="../media/image270.wmf"/><Relationship Id="rId4" Type="http://schemas.openxmlformats.org/officeDocument/2006/relationships/image" Target="../media/image267.wmf"/><Relationship Id="rId9" Type="http://schemas.openxmlformats.org/officeDocument/2006/relationships/oleObject" Target="../embeddings/oleObject20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image" Target="../media/image271.wmf"/></Relationships>
</file>

<file path=ppt/slides/_rels/slide111.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274.png"/><Relationship Id="rId5" Type="http://schemas.openxmlformats.org/officeDocument/2006/relationships/image" Target="../media/image272.wmf"/><Relationship Id="rId4" Type="http://schemas.openxmlformats.org/officeDocument/2006/relationships/oleObject" Target="../embeddings/oleObject205.bin"/></Relationships>
</file>

<file path=ppt/slides/_rels/slide112.xml.rels><?xml version="1.0" encoding="UTF-8" standalone="yes"?>
<Relationships xmlns="http://schemas.openxmlformats.org/package/2006/relationships"><Relationship Id="rId8" Type="http://schemas.openxmlformats.org/officeDocument/2006/relationships/image" Target="../media/image277.wmf"/><Relationship Id="rId3" Type="http://schemas.openxmlformats.org/officeDocument/2006/relationships/oleObject" Target="../embeddings/oleObject206.bin"/><Relationship Id="rId7" Type="http://schemas.openxmlformats.org/officeDocument/2006/relationships/oleObject" Target="../embeddings/oleObject208.bin"/><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image" Target="../media/image276.wmf"/><Relationship Id="rId5" Type="http://schemas.openxmlformats.org/officeDocument/2006/relationships/oleObject" Target="../embeddings/oleObject207.bin"/><Relationship Id="rId4" Type="http://schemas.openxmlformats.org/officeDocument/2006/relationships/image" Target="../media/image275.wmf"/></Relationships>
</file>

<file path=ppt/slides/_rels/slide113.xml.rels><?xml version="1.0" encoding="UTF-8" standalone="yes"?>
<Relationships xmlns="http://schemas.openxmlformats.org/package/2006/relationships"><Relationship Id="rId8" Type="http://schemas.openxmlformats.org/officeDocument/2006/relationships/image" Target="../media/image280.wmf"/><Relationship Id="rId3" Type="http://schemas.openxmlformats.org/officeDocument/2006/relationships/oleObject" Target="../embeddings/oleObject209.bin"/><Relationship Id="rId7" Type="http://schemas.openxmlformats.org/officeDocument/2006/relationships/oleObject" Target="../embeddings/oleObject211.bin"/><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image" Target="../media/image279.wmf"/><Relationship Id="rId5" Type="http://schemas.openxmlformats.org/officeDocument/2006/relationships/oleObject" Target="../embeddings/oleObject210.bin"/><Relationship Id="rId10" Type="http://schemas.openxmlformats.org/officeDocument/2006/relationships/image" Target="../media/image281.wmf"/><Relationship Id="rId4" Type="http://schemas.openxmlformats.org/officeDocument/2006/relationships/image" Target="../media/image278.wmf"/><Relationship Id="rId9" Type="http://schemas.openxmlformats.org/officeDocument/2006/relationships/oleObject" Target="../embeddings/oleObject212.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image" Target="../media/image283.wmf"/><Relationship Id="rId5" Type="http://schemas.openxmlformats.org/officeDocument/2006/relationships/oleObject" Target="../embeddings/oleObject214.bin"/><Relationship Id="rId4" Type="http://schemas.openxmlformats.org/officeDocument/2006/relationships/image" Target="../media/image282.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image" Target="../media/image284.wmf"/></Relationships>
</file>

<file path=ppt/slides/_rels/slide116.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285.wmf"/><Relationship Id="rId4" Type="http://schemas.openxmlformats.org/officeDocument/2006/relationships/oleObject" Target="../embeddings/oleObject216.bin"/></Relationships>
</file>

<file path=ppt/slides/_rels/slide117.xml.rels><?xml version="1.0" encoding="UTF-8" standalone="yes"?>
<Relationships xmlns="http://schemas.openxmlformats.org/package/2006/relationships"><Relationship Id="rId8" Type="http://schemas.openxmlformats.org/officeDocument/2006/relationships/image" Target="../media/image289.wmf"/><Relationship Id="rId3" Type="http://schemas.openxmlformats.org/officeDocument/2006/relationships/oleObject" Target="../embeddings/oleObject217.bin"/><Relationship Id="rId7" Type="http://schemas.openxmlformats.org/officeDocument/2006/relationships/oleObject" Target="../embeddings/oleObject219.bin"/><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image" Target="../media/image288.wmf"/><Relationship Id="rId5" Type="http://schemas.openxmlformats.org/officeDocument/2006/relationships/oleObject" Target="../embeddings/oleObject218.bin"/><Relationship Id="rId4" Type="http://schemas.openxmlformats.org/officeDocument/2006/relationships/image" Target="../media/image287.wmf"/></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222.bin"/><Relationship Id="rId13" Type="http://schemas.openxmlformats.org/officeDocument/2006/relationships/image" Target="../media/image294.wmf"/><Relationship Id="rId3" Type="http://schemas.openxmlformats.org/officeDocument/2006/relationships/oleObject" Target="../embeddings/oleObject220.bin"/><Relationship Id="rId7" Type="http://schemas.openxmlformats.org/officeDocument/2006/relationships/image" Target="../media/image291.wmf"/><Relationship Id="rId12" Type="http://schemas.openxmlformats.org/officeDocument/2006/relationships/oleObject" Target="../embeddings/oleObject224.bin"/><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oleObject" Target="../embeddings/oleObject221.bin"/><Relationship Id="rId11" Type="http://schemas.openxmlformats.org/officeDocument/2006/relationships/image" Target="../media/image293.wmf"/><Relationship Id="rId5" Type="http://schemas.openxmlformats.org/officeDocument/2006/relationships/image" Target="../media/image129.png"/><Relationship Id="rId10" Type="http://schemas.openxmlformats.org/officeDocument/2006/relationships/oleObject" Target="../embeddings/oleObject223.bin"/><Relationship Id="rId4" Type="http://schemas.openxmlformats.org/officeDocument/2006/relationships/image" Target="../media/image290.wmf"/><Relationship Id="rId9" Type="http://schemas.openxmlformats.org/officeDocument/2006/relationships/image" Target="../media/image292.wmf"/></Relationships>
</file>

<file path=ppt/slides/_rels/slide119.xml.rels><?xml version="1.0" encoding="UTF-8" standalone="yes"?>
<Relationships xmlns="http://schemas.openxmlformats.org/package/2006/relationships"><Relationship Id="rId8" Type="http://schemas.openxmlformats.org/officeDocument/2006/relationships/image" Target="../media/image297.wmf"/><Relationship Id="rId3" Type="http://schemas.openxmlformats.org/officeDocument/2006/relationships/oleObject" Target="../embeddings/oleObject225.bin"/><Relationship Id="rId7" Type="http://schemas.openxmlformats.org/officeDocument/2006/relationships/oleObject" Target="../embeddings/oleObject227.bin"/><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image" Target="../media/image296.wmf"/><Relationship Id="rId5" Type="http://schemas.openxmlformats.org/officeDocument/2006/relationships/oleObject" Target="../embeddings/oleObject226.bin"/><Relationship Id="rId10" Type="http://schemas.openxmlformats.org/officeDocument/2006/relationships/image" Target="../media/image298.wmf"/><Relationship Id="rId4" Type="http://schemas.openxmlformats.org/officeDocument/2006/relationships/image" Target="../media/image295.wmf"/><Relationship Id="rId9" Type="http://schemas.openxmlformats.org/officeDocument/2006/relationships/oleObject" Target="../embeddings/oleObject22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35.bin"/><Relationship Id="rId7" Type="http://schemas.openxmlformats.org/officeDocument/2006/relationships/oleObject" Target="../embeddings/oleObject230.bin"/><Relationship Id="rId12" Type="http://schemas.openxmlformats.org/officeDocument/2006/relationships/image" Target="../media/image166.wmf"/><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image" Target="../media/image163.wmf"/><Relationship Id="rId11" Type="http://schemas.openxmlformats.org/officeDocument/2006/relationships/oleObject" Target="../embeddings/oleObject139.bin"/><Relationship Id="rId5" Type="http://schemas.openxmlformats.org/officeDocument/2006/relationships/oleObject" Target="../embeddings/oleObject229.bin"/><Relationship Id="rId10" Type="http://schemas.openxmlformats.org/officeDocument/2006/relationships/image" Target="../media/image165.wmf"/><Relationship Id="rId4" Type="http://schemas.openxmlformats.org/officeDocument/2006/relationships/image" Target="../media/image158.wmf"/><Relationship Id="rId9" Type="http://schemas.openxmlformats.org/officeDocument/2006/relationships/oleObject" Target="../embeddings/oleObject138.bin"/></Relationships>
</file>

<file path=ppt/slides/_rels/slide121.xml.rels><?xml version="1.0" encoding="UTF-8" standalone="yes"?>
<Relationships xmlns="http://schemas.openxmlformats.org/package/2006/relationships"><Relationship Id="rId3" Type="http://schemas.openxmlformats.org/officeDocument/2006/relationships/image" Target="../media/image301.png"/><Relationship Id="rId7" Type="http://schemas.openxmlformats.org/officeDocument/2006/relationships/image" Target="../media/image300.wmf"/><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oleObject" Target="../embeddings/oleObject232.bin"/><Relationship Id="rId5" Type="http://schemas.openxmlformats.org/officeDocument/2006/relationships/image" Target="../media/image299.wmf"/><Relationship Id="rId4" Type="http://schemas.openxmlformats.org/officeDocument/2006/relationships/oleObject" Target="../embeddings/oleObject231.bin"/></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image" Target="../media/image303.wmf"/><Relationship Id="rId5" Type="http://schemas.openxmlformats.org/officeDocument/2006/relationships/oleObject" Target="../embeddings/oleObject234.bin"/><Relationship Id="rId4" Type="http://schemas.openxmlformats.org/officeDocument/2006/relationships/image" Target="../media/image302.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image" Target="../media/image304.wmf"/></Relationships>
</file>

<file path=ppt/slides/_rels/slide125.xml.rels><?xml version="1.0" encoding="UTF-8" standalone="yes"?>
<Relationships xmlns="http://schemas.openxmlformats.org/package/2006/relationships"><Relationship Id="rId8" Type="http://schemas.openxmlformats.org/officeDocument/2006/relationships/image" Target="../media/image307.wmf"/><Relationship Id="rId3" Type="http://schemas.openxmlformats.org/officeDocument/2006/relationships/oleObject" Target="../embeddings/oleObject236.bin"/><Relationship Id="rId7" Type="http://schemas.openxmlformats.org/officeDocument/2006/relationships/oleObject" Target="../embeddings/oleObject238.bin"/><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image" Target="../media/image306.wmf"/><Relationship Id="rId5" Type="http://schemas.openxmlformats.org/officeDocument/2006/relationships/oleObject" Target="../embeddings/oleObject237.bin"/><Relationship Id="rId10" Type="http://schemas.openxmlformats.org/officeDocument/2006/relationships/image" Target="../media/image308.wmf"/><Relationship Id="rId4" Type="http://schemas.openxmlformats.org/officeDocument/2006/relationships/image" Target="../media/image305.wmf"/><Relationship Id="rId9" Type="http://schemas.openxmlformats.org/officeDocument/2006/relationships/oleObject" Target="../embeddings/oleObject239.bin"/></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242.bin"/><Relationship Id="rId13" Type="http://schemas.openxmlformats.org/officeDocument/2006/relationships/image" Target="../media/image313.wmf"/><Relationship Id="rId18" Type="http://schemas.openxmlformats.org/officeDocument/2006/relationships/oleObject" Target="../embeddings/oleObject247.bin"/><Relationship Id="rId26" Type="http://schemas.openxmlformats.org/officeDocument/2006/relationships/oleObject" Target="../embeddings/oleObject251.bin"/><Relationship Id="rId3" Type="http://schemas.openxmlformats.org/officeDocument/2006/relationships/image" Target="../media/image321.png"/><Relationship Id="rId21" Type="http://schemas.openxmlformats.org/officeDocument/2006/relationships/image" Target="../media/image317.wmf"/><Relationship Id="rId7" Type="http://schemas.openxmlformats.org/officeDocument/2006/relationships/image" Target="../media/image310.wmf"/><Relationship Id="rId12" Type="http://schemas.openxmlformats.org/officeDocument/2006/relationships/oleObject" Target="../embeddings/oleObject244.bin"/><Relationship Id="rId17" Type="http://schemas.openxmlformats.org/officeDocument/2006/relationships/image" Target="../media/image315.wmf"/><Relationship Id="rId25" Type="http://schemas.openxmlformats.org/officeDocument/2006/relationships/image" Target="../media/image319.emf"/><Relationship Id="rId2" Type="http://schemas.openxmlformats.org/officeDocument/2006/relationships/slideLayout" Target="../slideLayouts/slideLayout7.xml"/><Relationship Id="rId16" Type="http://schemas.openxmlformats.org/officeDocument/2006/relationships/oleObject" Target="../embeddings/oleObject246.bin"/><Relationship Id="rId20" Type="http://schemas.openxmlformats.org/officeDocument/2006/relationships/oleObject" Target="../embeddings/oleObject248.bin"/><Relationship Id="rId1" Type="http://schemas.openxmlformats.org/officeDocument/2006/relationships/vmlDrawing" Target="../drawings/vmlDrawing100.vml"/><Relationship Id="rId6" Type="http://schemas.openxmlformats.org/officeDocument/2006/relationships/oleObject" Target="../embeddings/oleObject241.bin"/><Relationship Id="rId11" Type="http://schemas.openxmlformats.org/officeDocument/2006/relationships/image" Target="../media/image312.wmf"/><Relationship Id="rId24" Type="http://schemas.openxmlformats.org/officeDocument/2006/relationships/oleObject" Target="../embeddings/oleObject250.bin"/><Relationship Id="rId5" Type="http://schemas.openxmlformats.org/officeDocument/2006/relationships/image" Target="../media/image309.wmf"/><Relationship Id="rId15" Type="http://schemas.openxmlformats.org/officeDocument/2006/relationships/image" Target="../media/image314.wmf"/><Relationship Id="rId23" Type="http://schemas.openxmlformats.org/officeDocument/2006/relationships/image" Target="../media/image318.emf"/><Relationship Id="rId10" Type="http://schemas.openxmlformats.org/officeDocument/2006/relationships/oleObject" Target="../embeddings/oleObject243.bin"/><Relationship Id="rId19" Type="http://schemas.openxmlformats.org/officeDocument/2006/relationships/image" Target="../media/image316.emf"/><Relationship Id="rId4" Type="http://schemas.openxmlformats.org/officeDocument/2006/relationships/oleObject" Target="../embeddings/oleObject240.bin"/><Relationship Id="rId9" Type="http://schemas.openxmlformats.org/officeDocument/2006/relationships/image" Target="../media/image311.wmf"/><Relationship Id="rId14" Type="http://schemas.openxmlformats.org/officeDocument/2006/relationships/oleObject" Target="../embeddings/oleObject245.bin"/><Relationship Id="rId22" Type="http://schemas.openxmlformats.org/officeDocument/2006/relationships/oleObject" Target="../embeddings/oleObject249.bin"/><Relationship Id="rId27" Type="http://schemas.openxmlformats.org/officeDocument/2006/relationships/image" Target="../media/image320.wmf"/></Relationships>
</file>

<file path=ppt/slides/_rels/slide127.xml.rels><?xml version="1.0" encoding="UTF-8" standalone="yes"?>
<Relationships xmlns="http://schemas.openxmlformats.org/package/2006/relationships"><Relationship Id="rId8" Type="http://schemas.openxmlformats.org/officeDocument/2006/relationships/image" Target="../media/image324.emf"/><Relationship Id="rId13" Type="http://schemas.openxmlformats.org/officeDocument/2006/relationships/oleObject" Target="../embeddings/oleObject256.bin"/><Relationship Id="rId3" Type="http://schemas.openxmlformats.org/officeDocument/2006/relationships/oleObject" Target="../embeddings/oleObject252.bin"/><Relationship Id="rId7" Type="http://schemas.openxmlformats.org/officeDocument/2006/relationships/oleObject" Target="../embeddings/oleObject254.bin"/><Relationship Id="rId12" Type="http://schemas.openxmlformats.org/officeDocument/2006/relationships/image" Target="../media/image328.png"/><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image" Target="../media/image323.emf"/><Relationship Id="rId11" Type="http://schemas.openxmlformats.org/officeDocument/2006/relationships/image" Target="../media/image325.emf"/><Relationship Id="rId5" Type="http://schemas.openxmlformats.org/officeDocument/2006/relationships/oleObject" Target="../embeddings/oleObject253.bin"/><Relationship Id="rId10" Type="http://schemas.openxmlformats.org/officeDocument/2006/relationships/oleObject" Target="../embeddings/oleObject255.bin"/><Relationship Id="rId4" Type="http://schemas.openxmlformats.org/officeDocument/2006/relationships/image" Target="../media/image322.emf"/><Relationship Id="rId9" Type="http://schemas.openxmlformats.org/officeDocument/2006/relationships/image" Target="../media/image327.png"/><Relationship Id="rId14" Type="http://schemas.openxmlformats.org/officeDocument/2006/relationships/image" Target="../media/image326.e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57.bin"/><Relationship Id="rId7" Type="http://schemas.openxmlformats.org/officeDocument/2006/relationships/image" Target="../media/image330.png"/><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image" Target="../media/image329.wmf"/><Relationship Id="rId5" Type="http://schemas.openxmlformats.org/officeDocument/2006/relationships/oleObject" Target="../embeddings/oleObject258.bin"/><Relationship Id="rId4" Type="http://schemas.openxmlformats.org/officeDocument/2006/relationships/image" Target="../media/image322.e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259.bin"/><Relationship Id="rId7" Type="http://schemas.openxmlformats.org/officeDocument/2006/relationships/image" Target="../media/image331.png"/><Relationship Id="rId2" Type="http://schemas.openxmlformats.org/officeDocument/2006/relationships/slideLayout" Target="../slideLayouts/slideLayout7.xml"/><Relationship Id="rId1" Type="http://schemas.openxmlformats.org/officeDocument/2006/relationships/vmlDrawing" Target="../drawings/vmlDrawing103.vml"/><Relationship Id="rId6" Type="http://schemas.openxmlformats.org/officeDocument/2006/relationships/image" Target="../media/image329.wmf"/><Relationship Id="rId5" Type="http://schemas.openxmlformats.org/officeDocument/2006/relationships/oleObject" Target="../embeddings/oleObject260.bin"/><Relationship Id="rId4" Type="http://schemas.openxmlformats.org/officeDocument/2006/relationships/image" Target="../media/image32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261.bin"/><Relationship Id="rId7" Type="http://schemas.openxmlformats.org/officeDocument/2006/relationships/image" Target="../media/image334.png"/><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image" Target="../media/image333.wmf"/><Relationship Id="rId5" Type="http://schemas.openxmlformats.org/officeDocument/2006/relationships/oleObject" Target="../embeddings/oleObject262.bin"/><Relationship Id="rId4" Type="http://schemas.openxmlformats.org/officeDocument/2006/relationships/image" Target="../media/image332.wmf"/></Relationships>
</file>

<file path=ppt/slides/_rels/slide131.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335.png"/><Relationship Id="rId1" Type="http://schemas.openxmlformats.org/officeDocument/2006/relationships/slideLayout" Target="../slideLayouts/slideLayout7.xml"/><Relationship Id="rId6" Type="http://schemas.openxmlformats.org/officeDocument/2006/relationships/image" Target="../media/image339.png"/><Relationship Id="rId5" Type="http://schemas.openxmlformats.org/officeDocument/2006/relationships/image" Target="../media/image338.png"/><Relationship Id="rId4" Type="http://schemas.openxmlformats.org/officeDocument/2006/relationships/image" Target="../media/image337.png"/></Relationships>
</file>

<file path=ppt/slides/_rels/slide132.xml.rels><?xml version="1.0" encoding="UTF-8" standalone="yes"?>
<Relationships xmlns="http://schemas.openxmlformats.org/package/2006/relationships"><Relationship Id="rId8" Type="http://schemas.openxmlformats.org/officeDocument/2006/relationships/image" Target="../media/image344.png"/><Relationship Id="rId3" Type="http://schemas.openxmlformats.org/officeDocument/2006/relationships/image" Target="../media/image341.png"/><Relationship Id="rId7" Type="http://schemas.openxmlformats.org/officeDocument/2006/relationships/image" Target="../media/image343.png"/><Relationship Id="rId2" Type="http://schemas.openxmlformats.org/officeDocument/2006/relationships/slideLayout" Target="../slideLayouts/slideLayout7.xml"/><Relationship Id="rId1" Type="http://schemas.openxmlformats.org/officeDocument/2006/relationships/vmlDrawing" Target="../drawings/vmlDrawing105.vml"/><Relationship Id="rId6" Type="http://schemas.openxmlformats.org/officeDocument/2006/relationships/image" Target="../media/image340.emf"/><Relationship Id="rId5" Type="http://schemas.openxmlformats.org/officeDocument/2006/relationships/oleObject" Target="../embeddings/oleObject263.bin"/><Relationship Id="rId4" Type="http://schemas.openxmlformats.org/officeDocument/2006/relationships/image" Target="../media/image342.png"/></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265.bin"/><Relationship Id="rId3" Type="http://schemas.openxmlformats.org/officeDocument/2006/relationships/oleObject" Target="../embeddings/oleObject89.bin"/><Relationship Id="rId7" Type="http://schemas.openxmlformats.org/officeDocument/2006/relationships/image" Target="../media/image301.png"/><Relationship Id="rId2" Type="http://schemas.openxmlformats.org/officeDocument/2006/relationships/slideLayout" Target="../slideLayouts/slideLayout7.xml"/><Relationship Id="rId1" Type="http://schemas.openxmlformats.org/officeDocument/2006/relationships/vmlDrawing" Target="../drawings/vmlDrawing106.vml"/><Relationship Id="rId6" Type="http://schemas.openxmlformats.org/officeDocument/2006/relationships/image" Target="../media/image345.wmf"/><Relationship Id="rId11" Type="http://schemas.openxmlformats.org/officeDocument/2006/relationships/image" Target="../media/image347.emf"/><Relationship Id="rId5" Type="http://schemas.openxmlformats.org/officeDocument/2006/relationships/oleObject" Target="../embeddings/oleObject264.bin"/><Relationship Id="rId10" Type="http://schemas.openxmlformats.org/officeDocument/2006/relationships/oleObject" Target="../embeddings/oleObject266.bin"/><Relationship Id="rId4" Type="http://schemas.openxmlformats.org/officeDocument/2006/relationships/image" Target="../media/image105.wmf"/><Relationship Id="rId9" Type="http://schemas.openxmlformats.org/officeDocument/2006/relationships/image" Target="../media/image346.wmf"/></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269.bin"/><Relationship Id="rId3" Type="http://schemas.openxmlformats.org/officeDocument/2006/relationships/image" Target="../media/image301.png"/><Relationship Id="rId7" Type="http://schemas.openxmlformats.org/officeDocument/2006/relationships/image" Target="../media/image349.wmf"/><Relationship Id="rId2" Type="http://schemas.openxmlformats.org/officeDocument/2006/relationships/slideLayout" Target="../slideLayouts/slideLayout7.xml"/><Relationship Id="rId1" Type="http://schemas.openxmlformats.org/officeDocument/2006/relationships/vmlDrawing" Target="../drawings/vmlDrawing107.vml"/><Relationship Id="rId6" Type="http://schemas.openxmlformats.org/officeDocument/2006/relationships/oleObject" Target="../embeddings/oleObject268.bin"/><Relationship Id="rId11" Type="http://schemas.openxmlformats.org/officeDocument/2006/relationships/image" Target="../media/image351.wmf"/><Relationship Id="rId5" Type="http://schemas.openxmlformats.org/officeDocument/2006/relationships/image" Target="../media/image348.wmf"/><Relationship Id="rId10" Type="http://schemas.openxmlformats.org/officeDocument/2006/relationships/oleObject" Target="../embeddings/oleObject270.bin"/><Relationship Id="rId4" Type="http://schemas.openxmlformats.org/officeDocument/2006/relationships/oleObject" Target="../embeddings/oleObject267.bin"/><Relationship Id="rId9" Type="http://schemas.openxmlformats.org/officeDocument/2006/relationships/image" Target="../media/image350.wmf"/></Relationships>
</file>

<file path=ppt/slides/_rels/slide135.xml.rels><?xml version="1.0" encoding="UTF-8" standalone="yes"?>
<Relationships xmlns="http://schemas.openxmlformats.org/package/2006/relationships"><Relationship Id="rId3" Type="http://schemas.openxmlformats.org/officeDocument/2006/relationships/image" Target="../media/image353.png"/><Relationship Id="rId2" Type="http://schemas.openxmlformats.org/officeDocument/2006/relationships/image" Target="../media/image35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8" Type="http://schemas.openxmlformats.org/officeDocument/2006/relationships/image" Target="../media/image355.wmf"/><Relationship Id="rId3" Type="http://schemas.openxmlformats.org/officeDocument/2006/relationships/image" Target="../media/image357.png"/><Relationship Id="rId7" Type="http://schemas.openxmlformats.org/officeDocument/2006/relationships/oleObject" Target="../embeddings/oleObject272.bin"/><Relationship Id="rId2" Type="http://schemas.openxmlformats.org/officeDocument/2006/relationships/slideLayout" Target="../slideLayouts/slideLayout7.xml"/><Relationship Id="rId1" Type="http://schemas.openxmlformats.org/officeDocument/2006/relationships/vmlDrawing" Target="../drawings/vmlDrawing108.vml"/><Relationship Id="rId6" Type="http://schemas.openxmlformats.org/officeDocument/2006/relationships/image" Target="../media/image354.wmf"/><Relationship Id="rId5" Type="http://schemas.openxmlformats.org/officeDocument/2006/relationships/oleObject" Target="../embeddings/oleObject271.bin"/><Relationship Id="rId10" Type="http://schemas.openxmlformats.org/officeDocument/2006/relationships/image" Target="../media/image356.wmf"/><Relationship Id="rId4" Type="http://schemas.openxmlformats.org/officeDocument/2006/relationships/image" Target="../media/image358.png"/><Relationship Id="rId9" Type="http://schemas.openxmlformats.org/officeDocument/2006/relationships/oleObject" Target="../embeddings/oleObject273.bin"/></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8" Type="http://schemas.openxmlformats.org/officeDocument/2006/relationships/image" Target="../media/image360.wmf"/><Relationship Id="rId3" Type="http://schemas.openxmlformats.org/officeDocument/2006/relationships/image" Target="../media/image362.emf"/><Relationship Id="rId7" Type="http://schemas.openxmlformats.org/officeDocument/2006/relationships/oleObject" Target="../embeddings/oleObject275.bin"/><Relationship Id="rId2" Type="http://schemas.openxmlformats.org/officeDocument/2006/relationships/slideLayout" Target="../slideLayouts/slideLayout7.xml"/><Relationship Id="rId1" Type="http://schemas.openxmlformats.org/officeDocument/2006/relationships/vmlDrawing" Target="../drawings/vmlDrawing109.vml"/><Relationship Id="rId6" Type="http://schemas.openxmlformats.org/officeDocument/2006/relationships/image" Target="../media/image359.wmf"/><Relationship Id="rId5" Type="http://schemas.openxmlformats.org/officeDocument/2006/relationships/oleObject" Target="../embeddings/oleObject274.bin"/><Relationship Id="rId10" Type="http://schemas.openxmlformats.org/officeDocument/2006/relationships/image" Target="../media/image361.wmf"/><Relationship Id="rId4" Type="http://schemas.openxmlformats.org/officeDocument/2006/relationships/image" Target="../media/image363.png"/><Relationship Id="rId9" Type="http://schemas.openxmlformats.org/officeDocument/2006/relationships/oleObject" Target="../embeddings/oleObject276.bin"/></Relationships>
</file>

<file path=ppt/slides/_rels/slide139.xml.rels><?xml version="1.0" encoding="UTF-8" standalone="yes"?>
<Relationships xmlns="http://schemas.openxmlformats.org/package/2006/relationships"><Relationship Id="rId3" Type="http://schemas.openxmlformats.org/officeDocument/2006/relationships/image" Target="../media/image365.emf"/><Relationship Id="rId2" Type="http://schemas.openxmlformats.org/officeDocument/2006/relationships/image" Target="../media/image364.emf"/><Relationship Id="rId1" Type="http://schemas.openxmlformats.org/officeDocument/2006/relationships/slideLayout" Target="../slideLayouts/slideLayout7.xml"/><Relationship Id="rId4" Type="http://schemas.openxmlformats.org/officeDocument/2006/relationships/image" Target="../media/image36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image" Target="../media/image14.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277.bin"/><Relationship Id="rId2" Type="http://schemas.openxmlformats.org/officeDocument/2006/relationships/slideLayout" Target="../slideLayouts/slideLayout7.xml"/><Relationship Id="rId1" Type="http://schemas.openxmlformats.org/officeDocument/2006/relationships/vmlDrawing" Target="../drawings/vmlDrawing110.vml"/><Relationship Id="rId6" Type="http://schemas.openxmlformats.org/officeDocument/2006/relationships/image" Target="../media/image368.wmf"/><Relationship Id="rId5" Type="http://schemas.openxmlformats.org/officeDocument/2006/relationships/oleObject" Target="../embeddings/oleObject278.bin"/><Relationship Id="rId4" Type="http://schemas.openxmlformats.org/officeDocument/2006/relationships/image" Target="../media/image367.wmf"/></Relationships>
</file>

<file path=ppt/slides/_rels/slide142.xml.rels><?xml version="1.0" encoding="UTF-8" standalone="yes"?>
<Relationships xmlns="http://schemas.openxmlformats.org/package/2006/relationships"><Relationship Id="rId3" Type="http://schemas.openxmlformats.org/officeDocument/2006/relationships/image" Target="../media/image370.emf"/><Relationship Id="rId2" Type="http://schemas.openxmlformats.org/officeDocument/2006/relationships/slideLayout" Target="../slideLayouts/slideLayout7.xml"/><Relationship Id="rId1" Type="http://schemas.openxmlformats.org/officeDocument/2006/relationships/vmlDrawing" Target="../drawings/vmlDrawing111.vml"/><Relationship Id="rId5" Type="http://schemas.openxmlformats.org/officeDocument/2006/relationships/image" Target="../media/image369.wmf"/><Relationship Id="rId4" Type="http://schemas.openxmlformats.org/officeDocument/2006/relationships/oleObject" Target="../embeddings/oleObject279.bin"/></Relationships>
</file>

<file path=ppt/slides/_rels/slide143.xml.rels><?xml version="1.0" encoding="UTF-8" standalone="yes"?>
<Relationships xmlns="http://schemas.openxmlformats.org/package/2006/relationships"><Relationship Id="rId8" Type="http://schemas.openxmlformats.org/officeDocument/2006/relationships/image" Target="../media/image373.wmf"/><Relationship Id="rId3" Type="http://schemas.openxmlformats.org/officeDocument/2006/relationships/oleObject" Target="../embeddings/oleObject280.bin"/><Relationship Id="rId7" Type="http://schemas.openxmlformats.org/officeDocument/2006/relationships/oleObject" Target="../embeddings/oleObject282.bin"/><Relationship Id="rId2" Type="http://schemas.openxmlformats.org/officeDocument/2006/relationships/slideLayout" Target="../slideLayouts/slideLayout7.xml"/><Relationship Id="rId1" Type="http://schemas.openxmlformats.org/officeDocument/2006/relationships/vmlDrawing" Target="../drawings/vmlDrawing112.vml"/><Relationship Id="rId6" Type="http://schemas.openxmlformats.org/officeDocument/2006/relationships/image" Target="../media/image372.wmf"/><Relationship Id="rId5" Type="http://schemas.openxmlformats.org/officeDocument/2006/relationships/oleObject" Target="../embeddings/oleObject281.bin"/><Relationship Id="rId4" Type="http://schemas.openxmlformats.org/officeDocument/2006/relationships/image" Target="../media/image371.wmf"/></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284.bin"/><Relationship Id="rId13" Type="http://schemas.openxmlformats.org/officeDocument/2006/relationships/image" Target="../media/image377.wmf"/><Relationship Id="rId3" Type="http://schemas.openxmlformats.org/officeDocument/2006/relationships/image" Target="../media/image378.emf"/><Relationship Id="rId7" Type="http://schemas.openxmlformats.org/officeDocument/2006/relationships/image" Target="../media/image374.wmf"/><Relationship Id="rId12" Type="http://schemas.openxmlformats.org/officeDocument/2006/relationships/oleObject" Target="../embeddings/oleObject286.bin"/><Relationship Id="rId2" Type="http://schemas.openxmlformats.org/officeDocument/2006/relationships/slideLayout" Target="../slideLayouts/slideLayout7.xml"/><Relationship Id="rId1" Type="http://schemas.openxmlformats.org/officeDocument/2006/relationships/vmlDrawing" Target="../drawings/vmlDrawing113.vml"/><Relationship Id="rId6" Type="http://schemas.openxmlformats.org/officeDocument/2006/relationships/oleObject" Target="../embeddings/oleObject283.bin"/><Relationship Id="rId11" Type="http://schemas.openxmlformats.org/officeDocument/2006/relationships/image" Target="../media/image376.wmf"/><Relationship Id="rId5" Type="http://schemas.openxmlformats.org/officeDocument/2006/relationships/image" Target="../media/image363.png"/><Relationship Id="rId10" Type="http://schemas.openxmlformats.org/officeDocument/2006/relationships/oleObject" Target="../embeddings/oleObject285.bin"/><Relationship Id="rId4" Type="http://schemas.openxmlformats.org/officeDocument/2006/relationships/image" Target="../media/image379.emf"/><Relationship Id="rId9" Type="http://schemas.openxmlformats.org/officeDocument/2006/relationships/image" Target="../media/image375.wmf"/></Relationships>
</file>

<file path=ppt/slides/_rels/slide145.xml.rels><?xml version="1.0" encoding="UTF-8" standalone="yes"?>
<Relationships xmlns="http://schemas.openxmlformats.org/package/2006/relationships"><Relationship Id="rId3" Type="http://schemas.openxmlformats.org/officeDocument/2006/relationships/image" Target="../media/image381.emf"/><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380.wmf"/><Relationship Id="rId4" Type="http://schemas.openxmlformats.org/officeDocument/2006/relationships/oleObject" Target="../embeddings/oleObject287.bin"/></Relationships>
</file>

<file path=ppt/slides/_rels/slide146.xml.rels><?xml version="1.0" encoding="UTF-8" standalone="yes"?>
<Relationships xmlns="http://schemas.openxmlformats.org/package/2006/relationships"><Relationship Id="rId8" Type="http://schemas.openxmlformats.org/officeDocument/2006/relationships/image" Target="../media/image384.wmf"/><Relationship Id="rId13" Type="http://schemas.openxmlformats.org/officeDocument/2006/relationships/image" Target="../media/image386.wmf"/><Relationship Id="rId3" Type="http://schemas.openxmlformats.org/officeDocument/2006/relationships/oleObject" Target="../embeddings/oleObject288.bin"/><Relationship Id="rId7" Type="http://schemas.openxmlformats.org/officeDocument/2006/relationships/oleObject" Target="../embeddings/oleObject290.bin"/><Relationship Id="rId12" Type="http://schemas.openxmlformats.org/officeDocument/2006/relationships/oleObject" Target="../embeddings/oleObject292.bin"/><Relationship Id="rId2" Type="http://schemas.openxmlformats.org/officeDocument/2006/relationships/slideLayout" Target="../slideLayouts/slideLayout7.xml"/><Relationship Id="rId1" Type="http://schemas.openxmlformats.org/officeDocument/2006/relationships/vmlDrawing" Target="../drawings/vmlDrawing115.vml"/><Relationship Id="rId6" Type="http://schemas.openxmlformats.org/officeDocument/2006/relationships/image" Target="../media/image383.wmf"/><Relationship Id="rId11" Type="http://schemas.openxmlformats.org/officeDocument/2006/relationships/image" Target="../media/image385.wmf"/><Relationship Id="rId5" Type="http://schemas.openxmlformats.org/officeDocument/2006/relationships/oleObject" Target="../embeddings/oleObject289.bin"/><Relationship Id="rId10" Type="http://schemas.openxmlformats.org/officeDocument/2006/relationships/oleObject" Target="../embeddings/oleObject291.bin"/><Relationship Id="rId4" Type="http://schemas.openxmlformats.org/officeDocument/2006/relationships/image" Target="../media/image382.wmf"/><Relationship Id="rId9" Type="http://schemas.openxmlformats.org/officeDocument/2006/relationships/image" Target="../media/image387.emf"/><Relationship Id="rId14" Type="http://schemas.openxmlformats.org/officeDocument/2006/relationships/image" Target="../media/image388.emf"/></Relationships>
</file>

<file path=ppt/slides/_rels/slide147.xml.rels><?xml version="1.0" encoding="UTF-8" standalone="yes"?>
<Relationships xmlns="http://schemas.openxmlformats.org/package/2006/relationships"><Relationship Id="rId3" Type="http://schemas.openxmlformats.org/officeDocument/2006/relationships/image" Target="../media/image390.emf"/><Relationship Id="rId2" Type="http://schemas.openxmlformats.org/officeDocument/2006/relationships/slideLayout" Target="../slideLayouts/slideLayout7.xml"/><Relationship Id="rId1" Type="http://schemas.openxmlformats.org/officeDocument/2006/relationships/vmlDrawing" Target="../drawings/vmlDrawing116.vml"/><Relationship Id="rId5" Type="http://schemas.openxmlformats.org/officeDocument/2006/relationships/image" Target="../media/image389.wmf"/><Relationship Id="rId4" Type="http://schemas.openxmlformats.org/officeDocument/2006/relationships/oleObject" Target="../embeddings/oleObject293.bin"/></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392.emf"/><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391.wmf"/><Relationship Id="rId4" Type="http://schemas.openxmlformats.org/officeDocument/2006/relationships/oleObject" Target="../embeddings/oleObject294.bin"/></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150.xml.rels><?xml version="1.0" encoding="UTF-8" standalone="yes"?>
<Relationships xmlns="http://schemas.openxmlformats.org/package/2006/relationships"><Relationship Id="rId3" Type="http://schemas.openxmlformats.org/officeDocument/2006/relationships/image" Target="../media/image394.emf"/><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image" Target="../media/image393.wmf"/><Relationship Id="rId4" Type="http://schemas.openxmlformats.org/officeDocument/2006/relationships/oleObject" Target="../embeddings/oleObject295.bin"/></Relationships>
</file>

<file path=ppt/slides/_rels/slide151.xml.rels><?xml version="1.0" encoding="UTF-8" standalone="yes"?>
<Relationships xmlns="http://schemas.openxmlformats.org/package/2006/relationships"><Relationship Id="rId2" Type="http://schemas.openxmlformats.org/officeDocument/2006/relationships/image" Target="../media/image395.e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397.emf"/><Relationship Id="rId2" Type="http://schemas.openxmlformats.org/officeDocument/2006/relationships/image" Target="../media/image396.emf"/><Relationship Id="rId1" Type="http://schemas.openxmlformats.org/officeDocument/2006/relationships/slideLayout" Target="../slideLayouts/slideLayout7.xml"/><Relationship Id="rId5" Type="http://schemas.openxmlformats.org/officeDocument/2006/relationships/image" Target="../media/image399.png"/><Relationship Id="rId4" Type="http://schemas.openxmlformats.org/officeDocument/2006/relationships/image" Target="../media/image398.png"/></Relationships>
</file>

<file path=ppt/slides/_rels/slide153.xml.rels><?xml version="1.0" encoding="UTF-8" standalone="yes"?>
<Relationships xmlns="http://schemas.openxmlformats.org/package/2006/relationships"><Relationship Id="rId8" Type="http://schemas.openxmlformats.org/officeDocument/2006/relationships/oleObject" Target="../embeddings/oleObject297.bin"/><Relationship Id="rId3" Type="http://schemas.openxmlformats.org/officeDocument/2006/relationships/image" Target="../media/image402.emf"/><Relationship Id="rId7" Type="http://schemas.openxmlformats.org/officeDocument/2006/relationships/image" Target="../media/image398.png"/><Relationship Id="rId2" Type="http://schemas.openxmlformats.org/officeDocument/2006/relationships/slideLayout" Target="../slideLayouts/slideLayout7.xml"/><Relationship Id="rId1" Type="http://schemas.openxmlformats.org/officeDocument/2006/relationships/vmlDrawing" Target="../drawings/vmlDrawing119.vml"/><Relationship Id="rId6" Type="http://schemas.openxmlformats.org/officeDocument/2006/relationships/image" Target="../media/image400.wmf"/><Relationship Id="rId5" Type="http://schemas.openxmlformats.org/officeDocument/2006/relationships/oleObject" Target="../embeddings/oleObject296.bin"/><Relationship Id="rId4" Type="http://schemas.openxmlformats.org/officeDocument/2006/relationships/image" Target="../media/image395.emf"/><Relationship Id="rId9" Type="http://schemas.openxmlformats.org/officeDocument/2006/relationships/image" Target="../media/image401.wmf"/></Relationships>
</file>

<file path=ppt/slides/_rels/slide154.xml.rels><?xml version="1.0" encoding="UTF-8" standalone="yes"?>
<Relationships xmlns="http://schemas.openxmlformats.org/package/2006/relationships"><Relationship Id="rId8" Type="http://schemas.openxmlformats.org/officeDocument/2006/relationships/oleObject" Target="../embeddings/oleObject299.bin"/><Relationship Id="rId13" Type="http://schemas.openxmlformats.org/officeDocument/2006/relationships/image" Target="../media/image406.wmf"/><Relationship Id="rId3" Type="http://schemas.openxmlformats.org/officeDocument/2006/relationships/image" Target="../media/image408.png"/><Relationship Id="rId7" Type="http://schemas.openxmlformats.org/officeDocument/2006/relationships/image" Target="../media/image410.png"/><Relationship Id="rId12" Type="http://schemas.openxmlformats.org/officeDocument/2006/relationships/oleObject" Target="../embeddings/oleObject301.bin"/><Relationship Id="rId2" Type="http://schemas.openxmlformats.org/officeDocument/2006/relationships/slideLayout" Target="../slideLayouts/slideLayout7.xml"/><Relationship Id="rId1" Type="http://schemas.openxmlformats.org/officeDocument/2006/relationships/vmlDrawing" Target="../drawings/vmlDrawing120.vml"/><Relationship Id="rId6" Type="http://schemas.openxmlformats.org/officeDocument/2006/relationships/image" Target="../media/image409.png"/><Relationship Id="rId11" Type="http://schemas.openxmlformats.org/officeDocument/2006/relationships/image" Target="../media/image405.wmf"/><Relationship Id="rId5" Type="http://schemas.openxmlformats.org/officeDocument/2006/relationships/image" Target="../media/image403.wmf"/><Relationship Id="rId15" Type="http://schemas.openxmlformats.org/officeDocument/2006/relationships/image" Target="../media/image407.wmf"/><Relationship Id="rId10" Type="http://schemas.openxmlformats.org/officeDocument/2006/relationships/oleObject" Target="../embeddings/oleObject300.bin"/><Relationship Id="rId4" Type="http://schemas.openxmlformats.org/officeDocument/2006/relationships/oleObject" Target="../embeddings/oleObject298.bin"/><Relationship Id="rId9" Type="http://schemas.openxmlformats.org/officeDocument/2006/relationships/image" Target="../media/image404.wmf"/><Relationship Id="rId14" Type="http://schemas.openxmlformats.org/officeDocument/2006/relationships/oleObject" Target="../embeddings/oleObject302.bin"/></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303.bin"/><Relationship Id="rId2" Type="http://schemas.openxmlformats.org/officeDocument/2006/relationships/slideLayout" Target="../slideLayouts/slideLayout7.xml"/><Relationship Id="rId1" Type="http://schemas.openxmlformats.org/officeDocument/2006/relationships/vmlDrawing" Target="../drawings/vmlDrawing121.vml"/><Relationship Id="rId6" Type="http://schemas.openxmlformats.org/officeDocument/2006/relationships/image" Target="../media/image412.emf"/><Relationship Id="rId5" Type="http://schemas.openxmlformats.org/officeDocument/2006/relationships/oleObject" Target="../embeddings/oleObject304.bin"/><Relationship Id="rId4" Type="http://schemas.openxmlformats.org/officeDocument/2006/relationships/image" Target="../media/image411.wmf"/></Relationships>
</file>

<file path=ppt/slides/_rels/slide156.xml.rels><?xml version="1.0" encoding="UTF-8" standalone="yes"?>
<Relationships xmlns="http://schemas.openxmlformats.org/package/2006/relationships"><Relationship Id="rId3" Type="http://schemas.openxmlformats.org/officeDocument/2006/relationships/image" Target="../media/image415.png"/><Relationship Id="rId7" Type="http://schemas.openxmlformats.org/officeDocument/2006/relationships/image" Target="../media/image414.wmf"/><Relationship Id="rId2" Type="http://schemas.openxmlformats.org/officeDocument/2006/relationships/slideLayout" Target="../slideLayouts/slideLayout7.xml"/><Relationship Id="rId1" Type="http://schemas.openxmlformats.org/officeDocument/2006/relationships/vmlDrawing" Target="../drawings/vmlDrawing122.vml"/><Relationship Id="rId6" Type="http://schemas.openxmlformats.org/officeDocument/2006/relationships/oleObject" Target="../embeddings/oleObject306.bin"/><Relationship Id="rId5" Type="http://schemas.openxmlformats.org/officeDocument/2006/relationships/image" Target="../media/image413.wmf"/><Relationship Id="rId4" Type="http://schemas.openxmlformats.org/officeDocument/2006/relationships/oleObject" Target="../embeddings/oleObject305.bin"/></Relationships>
</file>

<file path=ppt/slides/_rels/slide157.xml.rels><?xml version="1.0" encoding="UTF-8" standalone="yes"?>
<Relationships xmlns="http://schemas.openxmlformats.org/package/2006/relationships"><Relationship Id="rId3" Type="http://schemas.openxmlformats.org/officeDocument/2006/relationships/image" Target="../media/image417.png"/><Relationship Id="rId2" Type="http://schemas.openxmlformats.org/officeDocument/2006/relationships/image" Target="../media/image416.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8" Type="http://schemas.openxmlformats.org/officeDocument/2006/relationships/image" Target="../media/image423.png"/><Relationship Id="rId3" Type="http://schemas.openxmlformats.org/officeDocument/2006/relationships/image" Target="../media/image422.png"/><Relationship Id="rId7" Type="http://schemas.openxmlformats.org/officeDocument/2006/relationships/image" Target="../media/image419.wmf"/><Relationship Id="rId12" Type="http://schemas.openxmlformats.org/officeDocument/2006/relationships/image" Target="../media/image421.emf"/><Relationship Id="rId2" Type="http://schemas.openxmlformats.org/officeDocument/2006/relationships/slideLayout" Target="../slideLayouts/slideLayout7.xml"/><Relationship Id="rId1" Type="http://schemas.openxmlformats.org/officeDocument/2006/relationships/vmlDrawing" Target="../drawings/vmlDrawing123.vml"/><Relationship Id="rId6" Type="http://schemas.openxmlformats.org/officeDocument/2006/relationships/oleObject" Target="../embeddings/oleObject308.bin"/><Relationship Id="rId11" Type="http://schemas.openxmlformats.org/officeDocument/2006/relationships/oleObject" Target="../embeddings/oleObject310.bin"/><Relationship Id="rId5" Type="http://schemas.openxmlformats.org/officeDocument/2006/relationships/image" Target="../media/image418.wmf"/><Relationship Id="rId10" Type="http://schemas.openxmlformats.org/officeDocument/2006/relationships/image" Target="../media/image420.emf"/><Relationship Id="rId4" Type="http://schemas.openxmlformats.org/officeDocument/2006/relationships/oleObject" Target="../embeddings/oleObject307.bin"/><Relationship Id="rId9" Type="http://schemas.openxmlformats.org/officeDocument/2006/relationships/oleObject" Target="../embeddings/oleObject309.bin"/></Relationships>
</file>

<file path=ppt/slides/_rels/slide159.xml.rels><?xml version="1.0" encoding="UTF-8" standalone="yes"?>
<Relationships xmlns="http://schemas.openxmlformats.org/package/2006/relationships"><Relationship Id="rId2" Type="http://schemas.openxmlformats.org/officeDocument/2006/relationships/image" Target="../media/image4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8.bin"/><Relationship Id="rId1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3.wmf"/><Relationship Id="rId17" Type="http://schemas.openxmlformats.org/officeDocument/2006/relationships/oleObject" Target="../embeddings/oleObject20.bin"/><Relationship Id="rId2" Type="http://schemas.openxmlformats.org/officeDocument/2006/relationships/slideLayout" Target="../slideLayouts/slideLayout7.xml"/><Relationship Id="rId16" Type="http://schemas.openxmlformats.org/officeDocument/2006/relationships/image" Target="../media/image25.wmf"/><Relationship Id="rId1" Type="http://schemas.openxmlformats.org/officeDocument/2006/relationships/vmlDrawing" Target="../drawings/vmlDrawing9.vml"/><Relationship Id="rId6" Type="http://schemas.openxmlformats.org/officeDocument/2006/relationships/image" Target="../media/image20.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6.bin"/><Relationship Id="rId14" Type="http://schemas.openxmlformats.org/officeDocument/2006/relationships/image" Target="../media/image24.wmf"/></Relationships>
</file>

<file path=ppt/slides/_rels/slide160.xml.rels><?xml version="1.0" encoding="UTF-8" standalone="yes"?>
<Relationships xmlns="http://schemas.openxmlformats.org/package/2006/relationships"><Relationship Id="rId8" Type="http://schemas.openxmlformats.org/officeDocument/2006/relationships/image" Target="../media/image426.wmf"/><Relationship Id="rId3" Type="http://schemas.openxmlformats.org/officeDocument/2006/relationships/image" Target="../media/image427.png"/><Relationship Id="rId7" Type="http://schemas.openxmlformats.org/officeDocument/2006/relationships/oleObject" Target="../embeddings/oleObject312.bin"/><Relationship Id="rId2" Type="http://schemas.openxmlformats.org/officeDocument/2006/relationships/slideLayout" Target="../slideLayouts/slideLayout7.xml"/><Relationship Id="rId1" Type="http://schemas.openxmlformats.org/officeDocument/2006/relationships/vmlDrawing" Target="../drawings/vmlDrawing124.vml"/><Relationship Id="rId6" Type="http://schemas.openxmlformats.org/officeDocument/2006/relationships/image" Target="../media/image425.wmf"/><Relationship Id="rId5" Type="http://schemas.openxmlformats.org/officeDocument/2006/relationships/oleObject" Target="../embeddings/oleObject311.bin"/><Relationship Id="rId4" Type="http://schemas.openxmlformats.org/officeDocument/2006/relationships/image" Target="../media/image428.png"/></Relationships>
</file>

<file path=ppt/slides/_rels/slide16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9.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8" Type="http://schemas.openxmlformats.org/officeDocument/2006/relationships/image" Target="../media/image432.wmf"/><Relationship Id="rId3" Type="http://schemas.openxmlformats.org/officeDocument/2006/relationships/image" Target="../media/image434.png"/><Relationship Id="rId7" Type="http://schemas.openxmlformats.org/officeDocument/2006/relationships/oleObject" Target="../embeddings/oleObject314.bin"/><Relationship Id="rId2" Type="http://schemas.openxmlformats.org/officeDocument/2006/relationships/slideLayout" Target="../slideLayouts/slideLayout7.xml"/><Relationship Id="rId1" Type="http://schemas.openxmlformats.org/officeDocument/2006/relationships/vmlDrawing" Target="../drawings/vmlDrawing125.vml"/><Relationship Id="rId6" Type="http://schemas.openxmlformats.org/officeDocument/2006/relationships/image" Target="../media/image435.png"/><Relationship Id="rId5" Type="http://schemas.openxmlformats.org/officeDocument/2006/relationships/image" Target="../media/image431.wmf"/><Relationship Id="rId10" Type="http://schemas.openxmlformats.org/officeDocument/2006/relationships/image" Target="../media/image433.wmf"/><Relationship Id="rId4" Type="http://schemas.openxmlformats.org/officeDocument/2006/relationships/oleObject" Target="../embeddings/oleObject313.bin"/><Relationship Id="rId9" Type="http://schemas.openxmlformats.org/officeDocument/2006/relationships/oleObject" Target="../embeddings/oleObject315.bin"/></Relationships>
</file>

<file path=ppt/slides/_rels/slide163.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437.png"/><Relationship Id="rId7" Type="http://schemas.openxmlformats.org/officeDocument/2006/relationships/image" Target="../media/image436.wmf"/><Relationship Id="rId2" Type="http://schemas.openxmlformats.org/officeDocument/2006/relationships/slideLayout" Target="../slideLayouts/slideLayout7.xml"/><Relationship Id="rId1" Type="http://schemas.openxmlformats.org/officeDocument/2006/relationships/vmlDrawing" Target="../drawings/vmlDrawing126.vml"/><Relationship Id="rId6" Type="http://schemas.openxmlformats.org/officeDocument/2006/relationships/oleObject" Target="../embeddings/oleObject316.bin"/><Relationship Id="rId5" Type="http://schemas.openxmlformats.org/officeDocument/2006/relationships/image" Target="../media/image439.png"/><Relationship Id="rId4" Type="http://schemas.openxmlformats.org/officeDocument/2006/relationships/image" Target="../media/image438.png"/><Relationship Id="rId9" Type="http://schemas.openxmlformats.org/officeDocument/2006/relationships/image" Target="../media/image441.png"/></Relationships>
</file>

<file path=ppt/slides/_rels/slide164.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442.e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445.png"/><Relationship Id="rId7" Type="http://schemas.openxmlformats.org/officeDocument/2006/relationships/image" Target="../media/image444.wmf"/><Relationship Id="rId2" Type="http://schemas.openxmlformats.org/officeDocument/2006/relationships/slideLayout" Target="../slideLayouts/slideLayout7.xml"/><Relationship Id="rId1" Type="http://schemas.openxmlformats.org/officeDocument/2006/relationships/vmlDrawing" Target="../drawings/vmlDrawing127.vml"/><Relationship Id="rId6" Type="http://schemas.openxmlformats.org/officeDocument/2006/relationships/oleObject" Target="../embeddings/oleObject318.bin"/><Relationship Id="rId5" Type="http://schemas.openxmlformats.org/officeDocument/2006/relationships/image" Target="../media/image443.wmf"/><Relationship Id="rId4" Type="http://schemas.openxmlformats.org/officeDocument/2006/relationships/oleObject" Target="../embeddings/oleObject317.bin"/></Relationships>
</file>

<file path=ppt/slides/_rels/slide167.xml.rels><?xml version="1.0" encoding="UTF-8" standalone="yes"?>
<Relationships xmlns="http://schemas.openxmlformats.org/package/2006/relationships"><Relationship Id="rId8" Type="http://schemas.openxmlformats.org/officeDocument/2006/relationships/image" Target="../media/image448.emf"/><Relationship Id="rId13" Type="http://schemas.openxmlformats.org/officeDocument/2006/relationships/image" Target="../media/image450.emf"/><Relationship Id="rId3" Type="http://schemas.openxmlformats.org/officeDocument/2006/relationships/oleObject" Target="../embeddings/oleObject319.bin"/><Relationship Id="rId7" Type="http://schemas.openxmlformats.org/officeDocument/2006/relationships/oleObject" Target="../embeddings/oleObject321.bin"/><Relationship Id="rId12" Type="http://schemas.openxmlformats.org/officeDocument/2006/relationships/oleObject" Target="../embeddings/oleObject324.bin"/><Relationship Id="rId2" Type="http://schemas.openxmlformats.org/officeDocument/2006/relationships/slideLayout" Target="../slideLayouts/slideLayout7.xml"/><Relationship Id="rId1" Type="http://schemas.openxmlformats.org/officeDocument/2006/relationships/vmlDrawing" Target="../drawings/vmlDrawing128.vml"/><Relationship Id="rId6" Type="http://schemas.openxmlformats.org/officeDocument/2006/relationships/image" Target="../media/image447.wmf"/><Relationship Id="rId11" Type="http://schemas.openxmlformats.org/officeDocument/2006/relationships/oleObject" Target="../embeddings/oleObject323.bin"/><Relationship Id="rId5" Type="http://schemas.openxmlformats.org/officeDocument/2006/relationships/oleObject" Target="../embeddings/oleObject320.bin"/><Relationship Id="rId10" Type="http://schemas.openxmlformats.org/officeDocument/2006/relationships/image" Target="../media/image449.emf"/><Relationship Id="rId4" Type="http://schemas.openxmlformats.org/officeDocument/2006/relationships/image" Target="../media/image446.wmf"/><Relationship Id="rId9" Type="http://schemas.openxmlformats.org/officeDocument/2006/relationships/oleObject" Target="../embeddings/oleObject322.bin"/></Relationships>
</file>

<file path=ppt/slides/_rels/slide168.xml.rels><?xml version="1.0" encoding="UTF-8" standalone="yes"?>
<Relationships xmlns="http://schemas.openxmlformats.org/package/2006/relationships"><Relationship Id="rId3" Type="http://schemas.openxmlformats.org/officeDocument/2006/relationships/image" Target="../media/image452.png"/><Relationship Id="rId2" Type="http://schemas.openxmlformats.org/officeDocument/2006/relationships/image" Target="../media/image451.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8" Type="http://schemas.openxmlformats.org/officeDocument/2006/relationships/image" Target="../media/image456.png"/><Relationship Id="rId3" Type="http://schemas.openxmlformats.org/officeDocument/2006/relationships/oleObject" Target="../embeddings/oleObject325.bin"/><Relationship Id="rId7" Type="http://schemas.openxmlformats.org/officeDocument/2006/relationships/image" Target="../media/image455.png"/><Relationship Id="rId2" Type="http://schemas.openxmlformats.org/officeDocument/2006/relationships/slideLayout" Target="../slideLayouts/slideLayout7.xml"/><Relationship Id="rId1" Type="http://schemas.openxmlformats.org/officeDocument/2006/relationships/vmlDrawing" Target="../drawings/vmlDrawing129.vml"/><Relationship Id="rId6" Type="http://schemas.openxmlformats.org/officeDocument/2006/relationships/image" Target="../media/image434.png"/><Relationship Id="rId5" Type="http://schemas.openxmlformats.org/officeDocument/2006/relationships/image" Target="../media/image454.png"/><Relationship Id="rId4" Type="http://schemas.openxmlformats.org/officeDocument/2006/relationships/image" Target="../media/image45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8" Type="http://schemas.openxmlformats.org/officeDocument/2006/relationships/oleObject" Target="../embeddings/oleObject326.bin"/><Relationship Id="rId13" Type="http://schemas.openxmlformats.org/officeDocument/2006/relationships/image" Target="../media/image459.wmf"/><Relationship Id="rId3" Type="http://schemas.openxmlformats.org/officeDocument/2006/relationships/image" Target="../media/image460.png"/><Relationship Id="rId7" Type="http://schemas.openxmlformats.org/officeDocument/2006/relationships/image" Target="../media/image464.png"/><Relationship Id="rId12" Type="http://schemas.openxmlformats.org/officeDocument/2006/relationships/oleObject" Target="../embeddings/oleObject328.bin"/><Relationship Id="rId2" Type="http://schemas.openxmlformats.org/officeDocument/2006/relationships/slideLayout" Target="../slideLayouts/slideLayout7.xml"/><Relationship Id="rId1" Type="http://schemas.openxmlformats.org/officeDocument/2006/relationships/vmlDrawing" Target="../drawings/vmlDrawing130.vml"/><Relationship Id="rId6" Type="http://schemas.openxmlformats.org/officeDocument/2006/relationships/image" Target="../media/image463.png"/><Relationship Id="rId11" Type="http://schemas.openxmlformats.org/officeDocument/2006/relationships/image" Target="../media/image458.wmf"/><Relationship Id="rId5" Type="http://schemas.openxmlformats.org/officeDocument/2006/relationships/image" Target="../media/image462.png"/><Relationship Id="rId10" Type="http://schemas.openxmlformats.org/officeDocument/2006/relationships/oleObject" Target="../embeddings/oleObject327.bin"/><Relationship Id="rId4" Type="http://schemas.openxmlformats.org/officeDocument/2006/relationships/image" Target="../media/image461.png"/><Relationship Id="rId9" Type="http://schemas.openxmlformats.org/officeDocument/2006/relationships/image" Target="../media/image457.wmf"/></Relationships>
</file>

<file path=ppt/slides/_rels/slide171.xml.rels><?xml version="1.0" encoding="UTF-8" standalone="yes"?>
<Relationships xmlns="http://schemas.openxmlformats.org/package/2006/relationships"><Relationship Id="rId8" Type="http://schemas.openxmlformats.org/officeDocument/2006/relationships/image" Target="../media/image467.wmf"/><Relationship Id="rId13" Type="http://schemas.openxmlformats.org/officeDocument/2006/relationships/oleObject" Target="../embeddings/oleObject334.bin"/><Relationship Id="rId18" Type="http://schemas.openxmlformats.org/officeDocument/2006/relationships/image" Target="../media/image472.wmf"/><Relationship Id="rId3" Type="http://schemas.openxmlformats.org/officeDocument/2006/relationships/oleObject" Target="../embeddings/oleObject329.bin"/><Relationship Id="rId7" Type="http://schemas.openxmlformats.org/officeDocument/2006/relationships/oleObject" Target="../embeddings/oleObject331.bin"/><Relationship Id="rId12" Type="http://schemas.openxmlformats.org/officeDocument/2006/relationships/image" Target="../media/image469.wmf"/><Relationship Id="rId17" Type="http://schemas.openxmlformats.org/officeDocument/2006/relationships/oleObject" Target="../embeddings/oleObject336.bin"/><Relationship Id="rId2" Type="http://schemas.openxmlformats.org/officeDocument/2006/relationships/slideLayout" Target="../slideLayouts/slideLayout7.xml"/><Relationship Id="rId16" Type="http://schemas.openxmlformats.org/officeDocument/2006/relationships/image" Target="../media/image471.wmf"/><Relationship Id="rId20" Type="http://schemas.openxmlformats.org/officeDocument/2006/relationships/image" Target="../media/image473.emf"/><Relationship Id="rId1" Type="http://schemas.openxmlformats.org/officeDocument/2006/relationships/vmlDrawing" Target="../drawings/vmlDrawing131.vml"/><Relationship Id="rId6" Type="http://schemas.openxmlformats.org/officeDocument/2006/relationships/image" Target="../media/image466.wmf"/><Relationship Id="rId11" Type="http://schemas.openxmlformats.org/officeDocument/2006/relationships/oleObject" Target="../embeddings/oleObject333.bin"/><Relationship Id="rId5" Type="http://schemas.openxmlformats.org/officeDocument/2006/relationships/oleObject" Target="../embeddings/oleObject330.bin"/><Relationship Id="rId15" Type="http://schemas.openxmlformats.org/officeDocument/2006/relationships/oleObject" Target="../embeddings/oleObject335.bin"/><Relationship Id="rId10" Type="http://schemas.openxmlformats.org/officeDocument/2006/relationships/image" Target="../media/image468.wmf"/><Relationship Id="rId19" Type="http://schemas.openxmlformats.org/officeDocument/2006/relationships/oleObject" Target="../embeddings/oleObject337.bin"/><Relationship Id="rId4" Type="http://schemas.openxmlformats.org/officeDocument/2006/relationships/image" Target="../media/image465.wmf"/><Relationship Id="rId9" Type="http://schemas.openxmlformats.org/officeDocument/2006/relationships/oleObject" Target="../embeddings/oleObject332.bin"/><Relationship Id="rId14" Type="http://schemas.openxmlformats.org/officeDocument/2006/relationships/image" Target="../media/image470.wmf"/></Relationships>
</file>

<file path=ppt/slides/_rels/slide172.xml.rels><?xml version="1.0" encoding="UTF-8" standalone="yes"?>
<Relationships xmlns="http://schemas.openxmlformats.org/package/2006/relationships"><Relationship Id="rId8" Type="http://schemas.openxmlformats.org/officeDocument/2006/relationships/image" Target="../media/image476.wmf"/><Relationship Id="rId3" Type="http://schemas.openxmlformats.org/officeDocument/2006/relationships/oleObject" Target="../embeddings/oleObject338.bin"/><Relationship Id="rId7" Type="http://schemas.openxmlformats.org/officeDocument/2006/relationships/oleObject" Target="../embeddings/oleObject340.bin"/><Relationship Id="rId12" Type="http://schemas.openxmlformats.org/officeDocument/2006/relationships/image" Target="../media/image478.emf"/><Relationship Id="rId2" Type="http://schemas.openxmlformats.org/officeDocument/2006/relationships/slideLayout" Target="../slideLayouts/slideLayout7.xml"/><Relationship Id="rId1" Type="http://schemas.openxmlformats.org/officeDocument/2006/relationships/vmlDrawing" Target="../drawings/vmlDrawing132.vml"/><Relationship Id="rId6" Type="http://schemas.openxmlformats.org/officeDocument/2006/relationships/image" Target="../media/image475.wmf"/><Relationship Id="rId11" Type="http://schemas.openxmlformats.org/officeDocument/2006/relationships/oleObject" Target="../embeddings/oleObject342.bin"/><Relationship Id="rId5" Type="http://schemas.openxmlformats.org/officeDocument/2006/relationships/oleObject" Target="../embeddings/oleObject339.bin"/><Relationship Id="rId10" Type="http://schemas.openxmlformats.org/officeDocument/2006/relationships/image" Target="../media/image477.emf"/><Relationship Id="rId4" Type="http://schemas.openxmlformats.org/officeDocument/2006/relationships/image" Target="../media/image474.wmf"/><Relationship Id="rId9" Type="http://schemas.openxmlformats.org/officeDocument/2006/relationships/oleObject" Target="../embeddings/oleObject341.bin"/></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343.bin"/><Relationship Id="rId2" Type="http://schemas.openxmlformats.org/officeDocument/2006/relationships/slideLayout" Target="../slideLayouts/slideLayout7.xml"/><Relationship Id="rId1" Type="http://schemas.openxmlformats.org/officeDocument/2006/relationships/vmlDrawing" Target="../drawings/vmlDrawing133.vml"/><Relationship Id="rId6" Type="http://schemas.openxmlformats.org/officeDocument/2006/relationships/image" Target="../media/image480.wmf"/><Relationship Id="rId5" Type="http://schemas.openxmlformats.org/officeDocument/2006/relationships/oleObject" Target="../embeddings/oleObject344.bin"/><Relationship Id="rId4" Type="http://schemas.openxmlformats.org/officeDocument/2006/relationships/image" Target="../media/image479.wmf"/></Relationships>
</file>

<file path=ppt/slides/_rels/slide174.xml.rels><?xml version="1.0" encoding="UTF-8" standalone="yes"?>
<Relationships xmlns="http://schemas.openxmlformats.org/package/2006/relationships"><Relationship Id="rId2" Type="http://schemas.openxmlformats.org/officeDocument/2006/relationships/image" Target="../media/image481.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482.gif"/><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345.bin"/><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image" Target="../media/image483.wmf"/></Relationships>
</file>

<file path=ppt/slides/_rels/slide179.xml.rels><?xml version="1.0" encoding="UTF-8" standalone="yes"?>
<Relationships xmlns="http://schemas.openxmlformats.org/package/2006/relationships"><Relationship Id="rId8" Type="http://schemas.openxmlformats.org/officeDocument/2006/relationships/oleObject" Target="../embeddings/oleObject348.bin"/><Relationship Id="rId3" Type="http://schemas.openxmlformats.org/officeDocument/2006/relationships/notesSlide" Target="../notesSlides/notesSlide8.xml"/><Relationship Id="rId7" Type="http://schemas.openxmlformats.org/officeDocument/2006/relationships/image" Target="../media/image485.wmf"/><Relationship Id="rId2" Type="http://schemas.openxmlformats.org/officeDocument/2006/relationships/slideLayout" Target="../slideLayouts/slideLayout7.xml"/><Relationship Id="rId1" Type="http://schemas.openxmlformats.org/officeDocument/2006/relationships/vmlDrawing" Target="../drawings/vmlDrawing135.vml"/><Relationship Id="rId6" Type="http://schemas.openxmlformats.org/officeDocument/2006/relationships/oleObject" Target="../embeddings/oleObject347.bin"/><Relationship Id="rId5" Type="http://schemas.openxmlformats.org/officeDocument/2006/relationships/image" Target="../media/image484.wmf"/><Relationship Id="rId4" Type="http://schemas.openxmlformats.org/officeDocument/2006/relationships/oleObject" Target="../embeddings/oleObject346.bin"/><Relationship Id="rId9" Type="http://schemas.openxmlformats.org/officeDocument/2006/relationships/image" Target="../media/image48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349.bin"/><Relationship Id="rId2" Type="http://schemas.openxmlformats.org/officeDocument/2006/relationships/slideLayout" Target="../slideLayouts/slideLayout7.xml"/><Relationship Id="rId1" Type="http://schemas.openxmlformats.org/officeDocument/2006/relationships/vmlDrawing" Target="../drawings/vmlDrawing136.vml"/><Relationship Id="rId6" Type="http://schemas.openxmlformats.org/officeDocument/2006/relationships/image" Target="../media/image488.wmf"/><Relationship Id="rId5" Type="http://schemas.openxmlformats.org/officeDocument/2006/relationships/oleObject" Target="../embeddings/oleObject350.bin"/><Relationship Id="rId4" Type="http://schemas.openxmlformats.org/officeDocument/2006/relationships/image" Target="../media/image487.wmf"/></Relationships>
</file>

<file path=ppt/slides/_rels/slide181.xml.rels><?xml version="1.0" encoding="UTF-8" standalone="yes"?>
<Relationships xmlns="http://schemas.openxmlformats.org/package/2006/relationships"><Relationship Id="rId8" Type="http://schemas.openxmlformats.org/officeDocument/2006/relationships/image" Target="../media/image492.png"/><Relationship Id="rId3" Type="http://schemas.openxmlformats.org/officeDocument/2006/relationships/notesSlide" Target="../notesSlides/notesSlide9.xml"/><Relationship Id="rId7" Type="http://schemas.openxmlformats.org/officeDocument/2006/relationships/image" Target="../media/image491.png"/><Relationship Id="rId2" Type="http://schemas.openxmlformats.org/officeDocument/2006/relationships/slideLayout" Target="../slideLayouts/slideLayout7.xml"/><Relationship Id="rId1" Type="http://schemas.openxmlformats.org/officeDocument/2006/relationships/vmlDrawing" Target="../drawings/vmlDrawing137.vml"/><Relationship Id="rId6" Type="http://schemas.openxmlformats.org/officeDocument/2006/relationships/image" Target="../media/image490.png"/><Relationship Id="rId5" Type="http://schemas.openxmlformats.org/officeDocument/2006/relationships/image" Target="../media/image489.wmf"/><Relationship Id="rId4" Type="http://schemas.openxmlformats.org/officeDocument/2006/relationships/oleObject" Target="../embeddings/oleObject351.bin"/><Relationship Id="rId9" Type="http://schemas.openxmlformats.org/officeDocument/2006/relationships/image" Target="../media/image493.png"/></Relationships>
</file>

<file path=ppt/slides/_rels/slide182.xml.rels><?xml version="1.0" encoding="UTF-8" standalone="yes"?>
<Relationships xmlns="http://schemas.openxmlformats.org/package/2006/relationships"><Relationship Id="rId8" Type="http://schemas.openxmlformats.org/officeDocument/2006/relationships/image" Target="../media/image496.wmf"/><Relationship Id="rId13" Type="http://schemas.openxmlformats.org/officeDocument/2006/relationships/oleObject" Target="../embeddings/oleObject357.bin"/><Relationship Id="rId3" Type="http://schemas.openxmlformats.org/officeDocument/2006/relationships/oleObject" Target="../embeddings/oleObject352.bin"/><Relationship Id="rId7" Type="http://schemas.openxmlformats.org/officeDocument/2006/relationships/oleObject" Target="../embeddings/oleObject354.bin"/><Relationship Id="rId12" Type="http://schemas.openxmlformats.org/officeDocument/2006/relationships/image" Target="../media/image498.emf"/><Relationship Id="rId2" Type="http://schemas.openxmlformats.org/officeDocument/2006/relationships/slideLayout" Target="../slideLayouts/slideLayout7.xml"/><Relationship Id="rId1" Type="http://schemas.openxmlformats.org/officeDocument/2006/relationships/vmlDrawing" Target="../drawings/vmlDrawing138.vml"/><Relationship Id="rId6" Type="http://schemas.openxmlformats.org/officeDocument/2006/relationships/image" Target="../media/image495.wmf"/><Relationship Id="rId11" Type="http://schemas.openxmlformats.org/officeDocument/2006/relationships/oleObject" Target="../embeddings/oleObject356.bin"/><Relationship Id="rId5" Type="http://schemas.openxmlformats.org/officeDocument/2006/relationships/oleObject" Target="../embeddings/oleObject353.bin"/><Relationship Id="rId10" Type="http://schemas.openxmlformats.org/officeDocument/2006/relationships/image" Target="../media/image497.wmf"/><Relationship Id="rId4" Type="http://schemas.openxmlformats.org/officeDocument/2006/relationships/image" Target="../media/image494.wmf"/><Relationship Id="rId9" Type="http://schemas.openxmlformats.org/officeDocument/2006/relationships/oleObject" Target="../embeddings/oleObject355.bin"/><Relationship Id="rId14" Type="http://schemas.openxmlformats.org/officeDocument/2006/relationships/image" Target="../media/image499.wmf"/></Relationships>
</file>

<file path=ppt/slides/_rels/slide183.xml.rels><?xml version="1.0" encoding="UTF-8" standalone="yes"?>
<Relationships xmlns="http://schemas.openxmlformats.org/package/2006/relationships"><Relationship Id="rId8" Type="http://schemas.openxmlformats.org/officeDocument/2006/relationships/image" Target="../media/image502.wmf"/><Relationship Id="rId3" Type="http://schemas.openxmlformats.org/officeDocument/2006/relationships/oleObject" Target="../embeddings/oleObject358.bin"/><Relationship Id="rId7" Type="http://schemas.openxmlformats.org/officeDocument/2006/relationships/oleObject" Target="../embeddings/oleObject360.bin"/><Relationship Id="rId2" Type="http://schemas.openxmlformats.org/officeDocument/2006/relationships/slideLayout" Target="../slideLayouts/slideLayout7.xml"/><Relationship Id="rId1" Type="http://schemas.openxmlformats.org/officeDocument/2006/relationships/vmlDrawing" Target="../drawings/vmlDrawing139.vml"/><Relationship Id="rId6" Type="http://schemas.openxmlformats.org/officeDocument/2006/relationships/image" Target="../media/image501.wmf"/><Relationship Id="rId5" Type="http://schemas.openxmlformats.org/officeDocument/2006/relationships/oleObject" Target="../embeddings/oleObject359.bin"/><Relationship Id="rId4" Type="http://schemas.openxmlformats.org/officeDocument/2006/relationships/image" Target="../media/image500.wmf"/></Relationships>
</file>

<file path=ppt/slides/_rels/slide184.xml.rels><?xml version="1.0" encoding="UTF-8" standalone="yes"?>
<Relationships xmlns="http://schemas.openxmlformats.org/package/2006/relationships"><Relationship Id="rId8" Type="http://schemas.openxmlformats.org/officeDocument/2006/relationships/image" Target="../media/image505.wmf"/><Relationship Id="rId3" Type="http://schemas.openxmlformats.org/officeDocument/2006/relationships/oleObject" Target="../embeddings/oleObject361.bin"/><Relationship Id="rId7" Type="http://schemas.openxmlformats.org/officeDocument/2006/relationships/oleObject" Target="../embeddings/oleObject363.bin"/><Relationship Id="rId2" Type="http://schemas.openxmlformats.org/officeDocument/2006/relationships/slideLayout" Target="../slideLayouts/slideLayout7.xml"/><Relationship Id="rId1" Type="http://schemas.openxmlformats.org/officeDocument/2006/relationships/vmlDrawing" Target="../drawings/vmlDrawing140.vml"/><Relationship Id="rId6" Type="http://schemas.openxmlformats.org/officeDocument/2006/relationships/image" Target="../media/image504.wmf"/><Relationship Id="rId5" Type="http://schemas.openxmlformats.org/officeDocument/2006/relationships/oleObject" Target="../embeddings/oleObject362.bin"/><Relationship Id="rId4" Type="http://schemas.openxmlformats.org/officeDocument/2006/relationships/image" Target="../media/image503.wmf"/><Relationship Id="rId9" Type="http://schemas.openxmlformats.org/officeDocument/2006/relationships/image" Target="../media/image506.wmf"/></Relationships>
</file>

<file path=ppt/slides/_rels/slide185.xml.rels><?xml version="1.0" encoding="UTF-8" standalone="yes"?>
<Relationships xmlns="http://schemas.openxmlformats.org/package/2006/relationships"><Relationship Id="rId8" Type="http://schemas.openxmlformats.org/officeDocument/2006/relationships/image" Target="../media/image509.wmf"/><Relationship Id="rId3" Type="http://schemas.openxmlformats.org/officeDocument/2006/relationships/oleObject" Target="../embeddings/oleObject364.bin"/><Relationship Id="rId7" Type="http://schemas.openxmlformats.org/officeDocument/2006/relationships/oleObject" Target="../embeddings/oleObject366.bin"/><Relationship Id="rId2" Type="http://schemas.openxmlformats.org/officeDocument/2006/relationships/slideLayout" Target="../slideLayouts/slideLayout7.xml"/><Relationship Id="rId1" Type="http://schemas.openxmlformats.org/officeDocument/2006/relationships/vmlDrawing" Target="../drawings/vmlDrawing141.vml"/><Relationship Id="rId6" Type="http://schemas.openxmlformats.org/officeDocument/2006/relationships/image" Target="../media/image508.wmf"/><Relationship Id="rId5" Type="http://schemas.openxmlformats.org/officeDocument/2006/relationships/oleObject" Target="../embeddings/oleObject365.bin"/><Relationship Id="rId10" Type="http://schemas.openxmlformats.org/officeDocument/2006/relationships/image" Target="../media/image510.wmf"/><Relationship Id="rId4" Type="http://schemas.openxmlformats.org/officeDocument/2006/relationships/image" Target="../media/image507.wmf"/><Relationship Id="rId9" Type="http://schemas.openxmlformats.org/officeDocument/2006/relationships/oleObject" Target="../embeddings/oleObject367.bin"/></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368.bin"/><Relationship Id="rId2" Type="http://schemas.openxmlformats.org/officeDocument/2006/relationships/slideLayout" Target="../slideLayouts/slideLayout7.xml"/><Relationship Id="rId1" Type="http://schemas.openxmlformats.org/officeDocument/2006/relationships/vmlDrawing" Target="../drawings/vmlDrawing142.vml"/><Relationship Id="rId6" Type="http://schemas.openxmlformats.org/officeDocument/2006/relationships/image" Target="../media/image513.png"/><Relationship Id="rId5" Type="http://schemas.openxmlformats.org/officeDocument/2006/relationships/image" Target="../media/image512.png"/><Relationship Id="rId4" Type="http://schemas.openxmlformats.org/officeDocument/2006/relationships/image" Target="../media/image511.wmf"/></Relationships>
</file>

<file path=ppt/slides/_rels/slide187.xml.rels><?xml version="1.0" encoding="UTF-8" standalone="yes"?>
<Relationships xmlns="http://schemas.openxmlformats.org/package/2006/relationships"><Relationship Id="rId2" Type="http://schemas.openxmlformats.org/officeDocument/2006/relationships/image" Target="../media/image514.emf"/><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516.emf"/><Relationship Id="rId2" Type="http://schemas.openxmlformats.org/officeDocument/2006/relationships/image" Target="../media/image515.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9.png"/><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27.wmf"/><Relationship Id="rId4" Type="http://schemas.openxmlformats.org/officeDocument/2006/relationships/oleObject" Target="../embeddings/oleObject21.bin"/><Relationship Id="rId9" Type="http://schemas.openxmlformats.org/officeDocument/2006/relationships/image" Target="../media/image310.png"/></Relationships>
</file>

<file path=ppt/slides/_rels/slide2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1.wmf"/><Relationship Id="rId11" Type="http://schemas.openxmlformats.org/officeDocument/2006/relationships/image" Target="../media/image33.jpeg"/><Relationship Id="rId5" Type="http://schemas.openxmlformats.org/officeDocument/2006/relationships/oleObject" Target="../embeddings/oleObject24.bin"/><Relationship Id="rId10" Type="http://schemas.openxmlformats.org/officeDocument/2006/relationships/image" Target="../media/image34.wmf"/><Relationship Id="rId4" Type="http://schemas.openxmlformats.org/officeDocument/2006/relationships/image" Target="../media/image30.wmf"/><Relationship Id="rId9"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28.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42.jpeg"/><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47.png"/><Relationship Id="rId7" Type="http://schemas.openxmlformats.org/officeDocument/2006/relationships/image" Target="../media/image44.wmf"/><Relationship Id="rId12"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4.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8.bin"/><Relationship Id="rId5" Type="http://schemas.openxmlformats.org/officeDocument/2006/relationships/image" Target="../media/image48.wmf"/><Relationship Id="rId4" Type="http://schemas.openxmlformats.org/officeDocument/2006/relationships/oleObject" Target="../embeddings/oleObject3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2.wmf"/><Relationship Id="rId5" Type="http://schemas.openxmlformats.org/officeDocument/2006/relationships/oleObject" Target="../embeddings/oleObject40.bin"/><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8.wmf"/><Relationship Id="rId3" Type="http://schemas.openxmlformats.org/officeDocument/2006/relationships/image" Target="../media/image59.png"/><Relationship Id="rId7" Type="http://schemas.openxmlformats.org/officeDocument/2006/relationships/image" Target="../media/image55.wmf"/><Relationship Id="rId12"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2.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61.png"/><Relationship Id="rId4" Type="http://schemas.openxmlformats.org/officeDocument/2006/relationships/image" Target="../media/image60.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3.wmf"/><Relationship Id="rId5" Type="http://schemas.openxmlformats.org/officeDocument/2006/relationships/oleObject" Target="../embeddings/oleObject48.bin"/><Relationship Id="rId4" Type="http://schemas.openxmlformats.org/officeDocument/2006/relationships/image" Target="../media/image6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66.wmf"/><Relationship Id="rId5" Type="http://schemas.openxmlformats.org/officeDocument/2006/relationships/oleObject" Target="../embeddings/oleObject51.bin"/><Relationship Id="rId4" Type="http://schemas.openxmlformats.org/officeDocument/2006/relationships/image" Target="../media/image65.wmf"/></Relationships>
</file>

<file path=ppt/slides/_rels/slide32.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71.wmf"/><Relationship Id="rId2" Type="http://schemas.openxmlformats.org/officeDocument/2006/relationships/slideLayout" Target="../slideLayouts/slideLayout7.xml"/><Relationship Id="rId16" Type="http://schemas.openxmlformats.org/officeDocument/2006/relationships/image" Target="../media/image73.wmf"/><Relationship Id="rId1" Type="http://schemas.openxmlformats.org/officeDocument/2006/relationships/vmlDrawing" Target="../drawings/vmlDrawing21.vml"/><Relationship Id="rId6" Type="http://schemas.openxmlformats.org/officeDocument/2006/relationships/image" Target="../media/image68.w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5.bin"/><Relationship Id="rId14" Type="http://schemas.openxmlformats.org/officeDocument/2006/relationships/image" Target="../media/image72.wmf"/></Relationships>
</file>

<file path=ppt/slides/_rels/slide33.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75.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62.bin"/><Relationship Id="rId14" Type="http://schemas.openxmlformats.org/officeDocument/2006/relationships/image" Target="../media/image79.wmf"/></Relationships>
</file>

<file path=ppt/slides/_rels/slide34.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84.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1.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68.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90.png"/><Relationship Id="rId7"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71.bin"/><Relationship Id="rId5" Type="http://schemas.openxmlformats.org/officeDocument/2006/relationships/image" Target="../media/image85.wmf"/><Relationship Id="rId4" Type="http://schemas.openxmlformats.org/officeDocument/2006/relationships/oleObject" Target="../embeddings/oleObject70.bin"/><Relationship Id="rId9" Type="http://schemas.openxmlformats.org/officeDocument/2006/relationships/image" Target="../media/image87.wmf"/></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88.wmf"/><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91.wmf"/><Relationship Id="rId5" Type="http://schemas.openxmlformats.org/officeDocument/2006/relationships/oleObject" Target="../embeddings/oleObject75.bin"/><Relationship Id="rId4" Type="http://schemas.openxmlformats.org/officeDocument/2006/relationships/image" Target="../media/image9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9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94.wmf"/><Relationship Id="rId5" Type="http://schemas.openxmlformats.org/officeDocument/2006/relationships/oleObject" Target="../embeddings/oleObject78.bin"/><Relationship Id="rId4" Type="http://schemas.openxmlformats.org/officeDocument/2006/relationships/image" Target="../media/image93.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96.wmf"/><Relationship Id="rId5" Type="http://schemas.openxmlformats.org/officeDocument/2006/relationships/oleObject" Target="../embeddings/oleObject80.bin"/><Relationship Id="rId4" Type="http://schemas.openxmlformats.org/officeDocument/2006/relationships/image" Target="../media/image9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99.wmf"/><Relationship Id="rId5" Type="http://schemas.openxmlformats.org/officeDocument/2006/relationships/oleObject" Target="../embeddings/oleObject83.bin"/><Relationship Id="rId4" Type="http://schemas.openxmlformats.org/officeDocument/2006/relationships/image" Target="../media/image9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01.wmf"/><Relationship Id="rId5" Type="http://schemas.openxmlformats.org/officeDocument/2006/relationships/oleObject" Target="../embeddings/oleObject85.bin"/><Relationship Id="rId4" Type="http://schemas.openxmlformats.org/officeDocument/2006/relationships/image" Target="../media/image10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03.wmf"/><Relationship Id="rId5" Type="http://schemas.openxmlformats.org/officeDocument/2006/relationships/oleObject" Target="../embeddings/oleObject87.bin"/><Relationship Id="rId4" Type="http://schemas.openxmlformats.org/officeDocument/2006/relationships/image" Target="../media/image10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104.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06.png"/><Relationship Id="rId5" Type="http://schemas.openxmlformats.org/officeDocument/2006/relationships/image" Target="../media/image105.wmf"/><Relationship Id="rId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111.wmf"/><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08.wmf"/><Relationship Id="rId11" Type="http://schemas.openxmlformats.org/officeDocument/2006/relationships/oleObject" Target="../embeddings/oleObject94.bin"/><Relationship Id="rId5" Type="http://schemas.openxmlformats.org/officeDocument/2006/relationships/oleObject" Target="../embeddings/oleObject91.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16.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13.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98.bin"/></Relationships>
</file>

<file path=ppt/slides/_rels/slide4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118.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image" Target="../media/image122.png"/><Relationship Id="rId7" Type="http://schemas.openxmlformats.org/officeDocument/2006/relationships/image" Target="../media/image120.w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102.bin"/><Relationship Id="rId5" Type="http://schemas.openxmlformats.org/officeDocument/2006/relationships/image" Target="../media/image119.wmf"/><Relationship Id="rId4" Type="http://schemas.openxmlformats.org/officeDocument/2006/relationships/oleObject" Target="../embeddings/oleObject101.bin"/><Relationship Id="rId9" Type="http://schemas.openxmlformats.org/officeDocument/2006/relationships/image" Target="../media/image121.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oleObject" Target="../embeddings/oleObject104.bin"/><Relationship Id="rId7" Type="http://schemas.openxmlformats.org/officeDocument/2006/relationships/image" Target="../media/image126.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24.wmf"/><Relationship Id="rId5" Type="http://schemas.openxmlformats.org/officeDocument/2006/relationships/oleObject" Target="../embeddings/oleObject105.bin"/><Relationship Id="rId4" Type="http://schemas.openxmlformats.org/officeDocument/2006/relationships/image" Target="../media/image123.wmf"/><Relationship Id="rId9" Type="http://schemas.openxmlformats.org/officeDocument/2006/relationships/image" Target="../media/image12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7.bin"/><Relationship Id="rId7" Type="http://schemas.openxmlformats.org/officeDocument/2006/relationships/image" Target="../media/image129.png"/><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128.wmf"/><Relationship Id="rId5" Type="http://schemas.openxmlformats.org/officeDocument/2006/relationships/oleObject" Target="../embeddings/oleObject108.bin"/><Relationship Id="rId4" Type="http://schemas.openxmlformats.org/officeDocument/2006/relationships/image" Target="../media/image12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131.png"/><Relationship Id="rId4" Type="http://schemas.openxmlformats.org/officeDocument/2006/relationships/image" Target="../media/image130.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132.wmf"/></Relationships>
</file>

<file path=ppt/slides/_rels/slide5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134.wmf"/></Relationships>
</file>

<file path=ppt/slides/_rels/slide5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13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138.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690.png"/><Relationship Id="rId3" Type="http://schemas.openxmlformats.org/officeDocument/2006/relationships/image" Target="../media/image143.png"/><Relationship Id="rId7" Type="http://schemas.openxmlformats.org/officeDocument/2006/relationships/image" Target="../media/image140.wmf"/><Relationship Id="rId12" Type="http://schemas.openxmlformats.org/officeDocument/2006/relationships/customXml" Target="../ink/ink5.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115.bin"/><Relationship Id="rId11" Type="http://schemas.openxmlformats.org/officeDocument/2006/relationships/image" Target="../media/image142.wmf"/><Relationship Id="rId5" Type="http://schemas.openxmlformats.org/officeDocument/2006/relationships/image" Target="../media/image139.wmf"/><Relationship Id="rId15" Type="http://schemas.openxmlformats.org/officeDocument/2006/relationships/image" Target="../media/image170.png"/><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41.wmf"/><Relationship Id="rId14" Type="http://schemas.openxmlformats.org/officeDocument/2006/relationships/customXml" Target="../ink/ink6.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490.png"/><Relationship Id="rId3" Type="http://schemas.openxmlformats.org/officeDocument/2006/relationships/image" Target="../media/image148.png"/><Relationship Id="rId7" Type="http://schemas.openxmlformats.org/officeDocument/2006/relationships/image" Target="../media/image145.wmf"/><Relationship Id="rId12" Type="http://schemas.openxmlformats.org/officeDocument/2006/relationships/customXml" Target="../ink/ink7.xm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119.bin"/><Relationship Id="rId11" Type="http://schemas.openxmlformats.org/officeDocument/2006/relationships/image" Target="../media/image147.wmf"/><Relationship Id="rId5" Type="http://schemas.openxmlformats.org/officeDocument/2006/relationships/image" Target="../media/image144.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46.wmf"/><Relationship Id="rId14" Type="http://schemas.openxmlformats.org/officeDocument/2006/relationships/customXml" Target="../ink/ink8.xml"/></Relationships>
</file>

<file path=ppt/slides/_rels/slide6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150.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152.wmf"/><Relationship Id="rId5" Type="http://schemas.openxmlformats.org/officeDocument/2006/relationships/oleObject" Target="../embeddings/oleObject124.bin"/><Relationship Id="rId4" Type="http://schemas.openxmlformats.org/officeDocument/2006/relationships/image" Target="../media/image151.wmf"/></Relationships>
</file>

<file path=ppt/slides/_rels/slide67.x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154.wmf"/><Relationship Id="rId5" Type="http://schemas.openxmlformats.org/officeDocument/2006/relationships/oleObject" Target="../embeddings/oleObject126.bin"/><Relationship Id="rId4" Type="http://schemas.openxmlformats.org/officeDocument/2006/relationships/image" Target="../media/image153.wmf"/></Relationships>
</file>

<file path=ppt/slides/_rels/slide68.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33.bin"/><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60.wmf"/><Relationship Id="rId2" Type="http://schemas.openxmlformats.org/officeDocument/2006/relationships/slideLayout" Target="../slideLayouts/slideLayout7.xml"/><Relationship Id="rId16" Type="http://schemas.openxmlformats.org/officeDocument/2006/relationships/image" Target="../media/image162.wmf"/><Relationship Id="rId1" Type="http://schemas.openxmlformats.org/officeDocument/2006/relationships/vmlDrawing" Target="../drawings/vmlDrawing51.vml"/><Relationship Id="rId6" Type="http://schemas.openxmlformats.org/officeDocument/2006/relationships/image" Target="../media/image157.wmf"/><Relationship Id="rId11" Type="http://schemas.openxmlformats.org/officeDocument/2006/relationships/oleObject" Target="../embeddings/oleObject132.bin"/><Relationship Id="rId5" Type="http://schemas.openxmlformats.org/officeDocument/2006/relationships/oleObject" Target="../embeddings/oleObject129.bin"/><Relationship Id="rId15" Type="http://schemas.openxmlformats.org/officeDocument/2006/relationships/oleObject" Target="../embeddings/oleObject134.bin"/><Relationship Id="rId10" Type="http://schemas.openxmlformats.org/officeDocument/2006/relationships/image" Target="../media/image159.wmf"/><Relationship Id="rId4" Type="http://schemas.openxmlformats.org/officeDocument/2006/relationships/image" Target="../media/image156.wmf"/><Relationship Id="rId9" Type="http://schemas.openxmlformats.org/officeDocument/2006/relationships/oleObject" Target="../embeddings/oleObject131.bin"/><Relationship Id="rId14" Type="http://schemas.openxmlformats.org/officeDocument/2006/relationships/image" Target="../media/image161.wmf"/></Relationships>
</file>

<file path=ppt/slides/_rels/slide69.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66.wmf"/><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163.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165.wmf"/><Relationship Id="rId4" Type="http://schemas.openxmlformats.org/officeDocument/2006/relationships/image" Target="../media/image158.wmf"/><Relationship Id="rId9" Type="http://schemas.openxmlformats.org/officeDocument/2006/relationships/oleObject" Target="../embeddings/oleObject13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oleObject" Target="../embeddings/oleObject140.bin"/><Relationship Id="rId7"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168.wmf"/><Relationship Id="rId5" Type="http://schemas.openxmlformats.org/officeDocument/2006/relationships/oleObject" Target="../embeddings/oleObject141.bin"/><Relationship Id="rId4" Type="http://schemas.openxmlformats.org/officeDocument/2006/relationships/image" Target="../media/image167.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170.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172.wmf"/><Relationship Id="rId5" Type="http://schemas.openxmlformats.org/officeDocument/2006/relationships/oleObject" Target="../embeddings/oleObject145.bin"/><Relationship Id="rId4" Type="http://schemas.openxmlformats.org/officeDocument/2006/relationships/image" Target="../media/image171.wmf"/></Relationships>
</file>

<file path=ppt/slides/_rels/slide74.x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oleObject" Target="../embeddings/oleObject146.bin"/><Relationship Id="rId7" Type="http://schemas.openxmlformats.org/officeDocument/2006/relationships/oleObject" Target="../embeddings/oleObject148.bin"/><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174.wmf"/><Relationship Id="rId5" Type="http://schemas.openxmlformats.org/officeDocument/2006/relationships/oleObject" Target="../embeddings/oleObject147.bin"/><Relationship Id="rId4" Type="http://schemas.openxmlformats.org/officeDocument/2006/relationships/image" Target="../media/image173.wmf"/></Relationships>
</file>

<file path=ppt/slides/_rels/slide75.x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oleObject" Target="../embeddings/oleObject149.bin"/><Relationship Id="rId7"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177.wmf"/><Relationship Id="rId5" Type="http://schemas.openxmlformats.org/officeDocument/2006/relationships/oleObject" Target="../embeddings/oleObject150.bin"/><Relationship Id="rId10" Type="http://schemas.openxmlformats.org/officeDocument/2006/relationships/image" Target="../media/image179.wmf"/><Relationship Id="rId4" Type="http://schemas.openxmlformats.org/officeDocument/2006/relationships/image" Target="../media/image176.wmf"/><Relationship Id="rId9" Type="http://schemas.openxmlformats.org/officeDocument/2006/relationships/oleObject" Target="../embeddings/oleObject152.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181.wmf"/><Relationship Id="rId5" Type="http://schemas.openxmlformats.org/officeDocument/2006/relationships/oleObject" Target="../embeddings/oleObject154.bin"/><Relationship Id="rId4" Type="http://schemas.openxmlformats.org/officeDocument/2006/relationships/image" Target="../media/image180.wmf"/></Relationships>
</file>

<file path=ppt/slides/_rels/slide77.x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oleObject" Target="../embeddings/oleObject155.bin"/><Relationship Id="rId7" Type="http://schemas.openxmlformats.org/officeDocument/2006/relationships/oleObject" Target="../embeddings/oleObject157.bin"/><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183.wmf"/><Relationship Id="rId5" Type="http://schemas.openxmlformats.org/officeDocument/2006/relationships/oleObject" Target="../embeddings/oleObject156.bin"/><Relationship Id="rId4" Type="http://schemas.openxmlformats.org/officeDocument/2006/relationships/image" Target="../media/image182.wmf"/></Relationships>
</file>

<file path=ppt/slides/_rels/slide78.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oleObject" Target="../embeddings/oleObject158.bin"/><Relationship Id="rId7" Type="http://schemas.openxmlformats.org/officeDocument/2006/relationships/oleObject" Target="../embeddings/oleObject160.bin"/><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image" Target="../media/image186.wmf"/><Relationship Id="rId5" Type="http://schemas.openxmlformats.org/officeDocument/2006/relationships/oleObject" Target="../embeddings/oleObject159.bin"/><Relationship Id="rId4" Type="http://schemas.openxmlformats.org/officeDocument/2006/relationships/image" Target="../media/image18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image" Target="../media/image190.emf"/><Relationship Id="rId5" Type="http://schemas.openxmlformats.org/officeDocument/2006/relationships/image" Target="../media/image189.emf"/><Relationship Id="rId4" Type="http://schemas.openxmlformats.org/officeDocument/2006/relationships/image" Target="../media/image18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image" Target="../media/image191.wmf"/></Relationships>
</file>

<file path=ppt/slides/_rels/slide81.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9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image" Target="../media/image195.png"/></Relationships>
</file>

<file path=ppt/slides/_rels/slide84.xml.rels><?xml version="1.0" encoding="UTF-8" standalone="yes"?>
<Relationships xmlns="http://schemas.openxmlformats.org/package/2006/relationships"><Relationship Id="rId2" Type="http://schemas.openxmlformats.org/officeDocument/2006/relationships/image" Target="../media/image19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oleObject" Target="../embeddings/oleObject164.bin"/><Relationship Id="rId7" Type="http://schemas.openxmlformats.org/officeDocument/2006/relationships/oleObject" Target="../embeddings/oleObject166.bin"/><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image" Target="../media/image199.wmf"/><Relationship Id="rId5" Type="http://schemas.openxmlformats.org/officeDocument/2006/relationships/oleObject" Target="../embeddings/oleObject165.bin"/><Relationship Id="rId4" Type="http://schemas.openxmlformats.org/officeDocument/2006/relationships/image" Target="../media/image198.wmf"/></Relationships>
</file>

<file path=ppt/slides/_rels/slide87.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oleObject" Target="../embeddings/oleObject167.bin"/><Relationship Id="rId7" Type="http://schemas.openxmlformats.org/officeDocument/2006/relationships/oleObject" Target="../embeddings/oleObject169.bin"/><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202.wmf"/><Relationship Id="rId5" Type="http://schemas.openxmlformats.org/officeDocument/2006/relationships/oleObject" Target="../embeddings/oleObject168.bin"/><Relationship Id="rId10" Type="http://schemas.openxmlformats.org/officeDocument/2006/relationships/image" Target="../media/image204.wmf"/><Relationship Id="rId4" Type="http://schemas.openxmlformats.org/officeDocument/2006/relationships/image" Target="../media/image201.wmf"/><Relationship Id="rId9" Type="http://schemas.openxmlformats.org/officeDocument/2006/relationships/oleObject" Target="../embeddings/oleObject170.bin"/></Relationships>
</file>

<file path=ppt/slides/_rels/slide88.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7.xml"/><Relationship Id="rId4" Type="http://schemas.openxmlformats.org/officeDocument/2006/relationships/image" Target="../media/image207.png"/></Relationships>
</file>

<file path=ppt/slides/_rels/slide89.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211.emf"/><Relationship Id="rId3" Type="http://schemas.openxmlformats.org/officeDocument/2006/relationships/image" Target="../media/image212.png"/><Relationship Id="rId7"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91.xml.rels><?xml version="1.0" encoding="UTF-8" standalone="yes"?>
<Relationships xmlns="http://schemas.openxmlformats.org/package/2006/relationships"><Relationship Id="rId8" Type="http://schemas.openxmlformats.org/officeDocument/2006/relationships/image" Target="../media/image216.wmf"/><Relationship Id="rId3" Type="http://schemas.openxmlformats.org/officeDocument/2006/relationships/image" Target="../media/image219.png"/><Relationship Id="rId7" Type="http://schemas.openxmlformats.org/officeDocument/2006/relationships/oleObject" Target="../embeddings/oleObject172.bin"/><Relationship Id="rId12" Type="http://schemas.openxmlformats.org/officeDocument/2006/relationships/image" Target="../media/image218.wmf"/><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222.png"/><Relationship Id="rId11" Type="http://schemas.openxmlformats.org/officeDocument/2006/relationships/oleObject" Target="../embeddings/oleObject174.bin"/><Relationship Id="rId5" Type="http://schemas.openxmlformats.org/officeDocument/2006/relationships/image" Target="../media/image221.png"/><Relationship Id="rId10" Type="http://schemas.openxmlformats.org/officeDocument/2006/relationships/image" Target="../media/image217.wmf"/><Relationship Id="rId4" Type="http://schemas.openxmlformats.org/officeDocument/2006/relationships/image" Target="../media/image220.png"/><Relationship Id="rId9" Type="http://schemas.openxmlformats.org/officeDocument/2006/relationships/oleObject" Target="../embeddings/oleObject173.bin"/></Relationships>
</file>

<file path=ppt/slides/_rels/slide92.x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notesSlide" Target="../notesSlides/notesSlide6.xml"/><Relationship Id="rId7" Type="http://schemas.openxmlformats.org/officeDocument/2006/relationships/oleObject" Target="../embeddings/oleObject175.bin"/><Relationship Id="rId12" Type="http://schemas.openxmlformats.org/officeDocument/2006/relationships/image" Target="../media/image225.wmf"/><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228.png"/><Relationship Id="rId11" Type="http://schemas.openxmlformats.org/officeDocument/2006/relationships/oleObject" Target="../embeddings/oleObject177.bin"/><Relationship Id="rId5" Type="http://schemas.openxmlformats.org/officeDocument/2006/relationships/image" Target="../media/image227.png"/><Relationship Id="rId10" Type="http://schemas.openxmlformats.org/officeDocument/2006/relationships/image" Target="../media/image224.wmf"/><Relationship Id="rId4" Type="http://schemas.openxmlformats.org/officeDocument/2006/relationships/image" Target="../media/image226.png"/><Relationship Id="rId9" Type="http://schemas.openxmlformats.org/officeDocument/2006/relationships/oleObject" Target="../embeddings/oleObject176.bin"/></Relationships>
</file>

<file path=ppt/slides/_rels/slide9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229.wmf"/><Relationship Id="rId4" Type="http://schemas.openxmlformats.org/officeDocument/2006/relationships/oleObject" Target="../embeddings/oleObject178.bin"/></Relationships>
</file>

<file path=ppt/slides/_rels/slide94.xml.rels><?xml version="1.0" encoding="UTF-8" standalone="yes"?>
<Relationships xmlns="http://schemas.openxmlformats.org/package/2006/relationships"><Relationship Id="rId3" Type="http://schemas.openxmlformats.org/officeDocument/2006/relationships/image" Target="../media/image231.emf"/><Relationship Id="rId2" Type="http://schemas.openxmlformats.org/officeDocument/2006/relationships/image" Target="../media/image230.emf"/><Relationship Id="rId1" Type="http://schemas.openxmlformats.org/officeDocument/2006/relationships/slideLayout" Target="../slideLayouts/slideLayout7.xml"/><Relationship Id="rId4" Type="http://schemas.openxmlformats.org/officeDocument/2006/relationships/image" Target="../media/image232.png"/></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234.wmf"/><Relationship Id="rId5" Type="http://schemas.openxmlformats.org/officeDocument/2006/relationships/oleObject" Target="../embeddings/oleObject180.bin"/><Relationship Id="rId4" Type="http://schemas.openxmlformats.org/officeDocument/2006/relationships/image" Target="../media/image233.wmf"/></Relationships>
</file>

<file path=ppt/slides/_rels/slide96.xml.rels><?xml version="1.0" encoding="UTF-8" standalone="yes"?>
<Relationships xmlns="http://schemas.openxmlformats.org/package/2006/relationships"><Relationship Id="rId3" Type="http://schemas.openxmlformats.org/officeDocument/2006/relationships/image" Target="../media/image237.png"/><Relationship Id="rId7" Type="http://schemas.openxmlformats.org/officeDocument/2006/relationships/image" Target="../media/image236.wmf"/><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oleObject" Target="../embeddings/oleObject182.bin"/><Relationship Id="rId5" Type="http://schemas.openxmlformats.org/officeDocument/2006/relationships/image" Target="../media/image235.emf"/><Relationship Id="rId4" Type="http://schemas.openxmlformats.org/officeDocument/2006/relationships/oleObject" Target="../embeddings/oleObject181.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182.bin"/><Relationship Id="rId3" Type="http://schemas.openxmlformats.org/officeDocument/2006/relationships/oleObject" Target="../embeddings/oleObject183.bin"/><Relationship Id="rId7" Type="http://schemas.openxmlformats.org/officeDocument/2006/relationships/image" Target="../media/image235.emf"/><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oleObject" Target="../embeddings/oleObject181.bin"/><Relationship Id="rId5" Type="http://schemas.openxmlformats.org/officeDocument/2006/relationships/image" Target="../media/image237.png"/><Relationship Id="rId4" Type="http://schemas.openxmlformats.org/officeDocument/2006/relationships/image" Target="../media/image238.wmf"/><Relationship Id="rId9" Type="http://schemas.openxmlformats.org/officeDocument/2006/relationships/image" Target="../media/image236.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image" Target="../media/image241.emf"/><Relationship Id="rId5" Type="http://schemas.openxmlformats.org/officeDocument/2006/relationships/image" Target="../media/image240.emf"/><Relationship Id="rId4" Type="http://schemas.openxmlformats.org/officeDocument/2006/relationships/image" Target="../media/image239.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image" Target="../media/image244.emf"/><Relationship Id="rId5" Type="http://schemas.openxmlformats.org/officeDocument/2006/relationships/image" Target="../media/image243.emf"/><Relationship Id="rId4" Type="http://schemas.openxmlformats.org/officeDocument/2006/relationships/image" Target="../media/image24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EED243-FDF0-4E18-BEF5-AFD4CEA5F696}"/>
              </a:ext>
            </a:extLst>
          </p:cNvPr>
          <p:cNvSpPr>
            <a:spLocks noGrp="1"/>
          </p:cNvSpPr>
          <p:nvPr>
            <p:ph type="sldNum" sz="quarter" idx="12"/>
          </p:nvPr>
        </p:nvSpPr>
        <p:spPr/>
        <p:txBody>
          <a:bodyPr/>
          <a:lstStyle/>
          <a:p>
            <a:fld id="{8AC7B609-6235-4DF7-8376-3B4225D7EDEF}" type="slidenum">
              <a:rPr lang="en-US" smtClean="0"/>
              <a:pPr/>
              <a:t>1</a:t>
            </a:fld>
            <a:endParaRPr lang="en-US" dirty="0"/>
          </a:p>
        </p:txBody>
      </p:sp>
      <p:sp>
        <p:nvSpPr>
          <p:cNvPr id="3" name="TextBox 2">
            <a:extLst>
              <a:ext uri="{FF2B5EF4-FFF2-40B4-BE49-F238E27FC236}">
                <a16:creationId xmlns:a16="http://schemas.microsoft.com/office/drawing/2014/main" id="{E08CAA60-0645-4F50-B248-79F1C4713F7C}"/>
              </a:ext>
            </a:extLst>
          </p:cNvPr>
          <p:cNvSpPr txBox="1"/>
          <p:nvPr/>
        </p:nvSpPr>
        <p:spPr>
          <a:xfrm>
            <a:off x="2755075" y="356260"/>
            <a:ext cx="6899564" cy="905056"/>
          </a:xfrm>
          <a:prstGeom prst="rect">
            <a:avLst/>
          </a:prstGeom>
          <a:noFill/>
        </p:spPr>
        <p:txBody>
          <a:bodyPr wrap="square" rtlCol="0">
            <a:spAutoFit/>
          </a:bodyPr>
          <a:lstStyle/>
          <a:p>
            <a:pPr algn="ctr" rtl="1">
              <a:lnSpc>
                <a:spcPct val="150000"/>
              </a:lnSpc>
            </a:pPr>
            <a:r>
              <a:rPr lang="en-US" sz="4000" b="1" dirty="0">
                <a:solidFill>
                  <a:srgbClr val="FF0000"/>
                </a:solidFill>
                <a:latin typeface="Times New Roman" panose="02020603050405020304" pitchFamily="18" charset="0"/>
                <a:cs typeface="Times New Roman" panose="02020603050405020304" pitchFamily="18" charset="0"/>
              </a:rPr>
              <a:t>Laser Physics      </a:t>
            </a:r>
          </a:p>
        </p:txBody>
      </p:sp>
      <p:sp>
        <p:nvSpPr>
          <p:cNvPr id="4" name="TextBox 3">
            <a:extLst>
              <a:ext uri="{FF2B5EF4-FFF2-40B4-BE49-F238E27FC236}">
                <a16:creationId xmlns:a16="http://schemas.microsoft.com/office/drawing/2014/main" id="{DC4EDEF8-7EF8-4797-AE8E-C2A8FF005D17}"/>
              </a:ext>
            </a:extLst>
          </p:cNvPr>
          <p:cNvSpPr txBox="1"/>
          <p:nvPr/>
        </p:nvSpPr>
        <p:spPr>
          <a:xfrm>
            <a:off x="6392883" y="1923803"/>
            <a:ext cx="5613070" cy="661207"/>
          </a:xfrm>
          <a:prstGeom prst="rect">
            <a:avLst/>
          </a:prstGeom>
          <a:noFill/>
        </p:spPr>
        <p:txBody>
          <a:bodyPr wrap="square" rtlCol="0">
            <a:spAutoFit/>
          </a:bodyPr>
          <a:lstStyle/>
          <a:p>
            <a:pPr algn="just" rtl="1">
              <a:lnSpc>
                <a:spcPct val="150000"/>
              </a:lnSpc>
            </a:pPr>
            <a:r>
              <a:rPr lang="fa-IR" sz="2800" b="1" dirty="0">
                <a:solidFill>
                  <a:srgbClr val="1E04E2"/>
                </a:solidFill>
                <a:latin typeface="Times New Roman" panose="02020603050405020304" pitchFamily="18" charset="0"/>
                <a:cs typeface="Times New Roman" panose="02020603050405020304" pitchFamily="18" charset="0"/>
              </a:rPr>
              <a:t>درس ليزر رشته فيزيك مقطع كارشناسي</a:t>
            </a:r>
            <a:endParaRPr lang="en-US" sz="2800" b="1" dirty="0">
              <a:solidFill>
                <a:srgbClr val="1E04E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BDDB28E-AC98-4485-BE39-F38CF810D233}"/>
              </a:ext>
            </a:extLst>
          </p:cNvPr>
          <p:cNvPicPr>
            <a:picLocks noChangeAspect="1"/>
          </p:cNvPicPr>
          <p:nvPr/>
        </p:nvPicPr>
        <p:blipFill>
          <a:blip r:embed="rId2"/>
          <a:stretch>
            <a:fillRect/>
          </a:stretch>
        </p:blipFill>
        <p:spPr>
          <a:xfrm>
            <a:off x="946315" y="1714477"/>
            <a:ext cx="4706340" cy="4585383"/>
          </a:xfrm>
          <a:prstGeom prst="rect">
            <a:avLst/>
          </a:prstGeom>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3ABE69EF-E2A9-4A79-83C8-96073951CC51}"/>
                  </a:ext>
                </a:extLst>
              </p14:cNvPr>
              <p14:cNvContentPartPr/>
              <p14:nvPr/>
            </p14:nvContentPartPr>
            <p14:xfrm>
              <a:off x="-1210154" y="3671308"/>
              <a:ext cx="360" cy="360"/>
            </p14:xfrm>
          </p:contentPart>
        </mc:Choice>
        <mc:Fallback xmlns="">
          <p:pic>
            <p:nvPicPr>
              <p:cNvPr id="18" name="Ink 17">
                <a:extLst>
                  <a:ext uri="{FF2B5EF4-FFF2-40B4-BE49-F238E27FC236}">
                    <a16:creationId xmlns:a16="http://schemas.microsoft.com/office/drawing/2014/main" id="{3ABE69EF-E2A9-4A79-83C8-96073951CC51}"/>
                  </a:ext>
                </a:extLst>
              </p:cNvPr>
              <p:cNvPicPr/>
              <p:nvPr/>
            </p:nvPicPr>
            <p:blipFill>
              <a:blip r:embed="rId4"/>
              <a:stretch>
                <a:fillRect/>
              </a:stretch>
            </p:blipFill>
            <p:spPr>
              <a:xfrm>
                <a:off x="-1218794" y="3662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42DCE6A8-FAEA-444A-AB6A-F1757EC9C03C}"/>
                  </a:ext>
                </a:extLst>
              </p14:cNvPr>
              <p14:cNvContentPartPr/>
              <p14:nvPr/>
            </p14:nvContentPartPr>
            <p14:xfrm>
              <a:off x="-1210154" y="3671308"/>
              <a:ext cx="360" cy="360"/>
            </p14:xfrm>
          </p:contentPart>
        </mc:Choice>
        <mc:Fallback xmlns="">
          <p:pic>
            <p:nvPicPr>
              <p:cNvPr id="19" name="Ink 18">
                <a:extLst>
                  <a:ext uri="{FF2B5EF4-FFF2-40B4-BE49-F238E27FC236}">
                    <a16:creationId xmlns:a16="http://schemas.microsoft.com/office/drawing/2014/main" id="{42DCE6A8-FAEA-444A-AB6A-F1757EC9C03C}"/>
                  </a:ext>
                </a:extLst>
              </p:cNvPr>
              <p:cNvPicPr/>
              <p:nvPr/>
            </p:nvPicPr>
            <p:blipFill>
              <a:blip r:embed="rId4"/>
              <a:stretch>
                <a:fillRect/>
              </a:stretch>
            </p:blipFill>
            <p:spPr>
              <a:xfrm>
                <a:off x="-1218794" y="3662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8962A761-95F4-4FC8-AE8D-3F2F8F2E0CB9}"/>
                  </a:ext>
                </a:extLst>
              </p14:cNvPr>
              <p14:cNvContentPartPr/>
              <p14:nvPr/>
            </p14:nvContentPartPr>
            <p14:xfrm>
              <a:off x="-1210154" y="3671308"/>
              <a:ext cx="360" cy="360"/>
            </p14:xfrm>
          </p:contentPart>
        </mc:Choice>
        <mc:Fallback xmlns="">
          <p:pic>
            <p:nvPicPr>
              <p:cNvPr id="20" name="Ink 19">
                <a:extLst>
                  <a:ext uri="{FF2B5EF4-FFF2-40B4-BE49-F238E27FC236}">
                    <a16:creationId xmlns:a16="http://schemas.microsoft.com/office/drawing/2014/main" id="{8962A761-95F4-4FC8-AE8D-3F2F8F2E0CB9}"/>
                  </a:ext>
                </a:extLst>
              </p:cNvPr>
              <p:cNvPicPr/>
              <p:nvPr/>
            </p:nvPicPr>
            <p:blipFill>
              <a:blip r:embed="rId4"/>
              <a:stretch>
                <a:fillRect/>
              </a:stretch>
            </p:blipFill>
            <p:spPr>
              <a:xfrm>
                <a:off x="-1218794" y="3662668"/>
                <a:ext cx="18000" cy="18000"/>
              </a:xfrm>
              <a:prstGeom prst="rect">
                <a:avLst/>
              </a:prstGeom>
            </p:spPr>
          </p:pic>
        </mc:Fallback>
      </mc:AlternateContent>
    </p:spTree>
    <p:extLst>
      <p:ext uri="{BB962C8B-B14F-4D97-AF65-F5344CB8AC3E}">
        <p14:creationId xmlns:p14="http://schemas.microsoft.com/office/powerpoint/2010/main" val="316391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5001" y="152400"/>
            <a:ext cx="3101391"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800" b="1" dirty="0">
                <a:solidFill>
                  <a:srgbClr val="FF0000"/>
                </a:solidFill>
                <a:latin typeface="Times New Roman" pitchFamily="18" charset="0"/>
                <a:cs typeface="Times New Roman" pitchFamily="18" charset="0"/>
              </a:rPr>
              <a:t>خواص نور لیزر</a:t>
            </a:r>
            <a:endParaRPr lang="en-US" sz="2800" dirty="0">
              <a:latin typeface="Times New Roman" pitchFamily="18" charset="0"/>
              <a:cs typeface="Times New Roman" pitchFamily="18" charset="0"/>
            </a:endParaRPr>
          </a:p>
        </p:txBody>
      </p:sp>
      <p:sp>
        <p:nvSpPr>
          <p:cNvPr id="4" name="TextBox 3"/>
          <p:cNvSpPr txBox="1"/>
          <p:nvPr/>
        </p:nvSpPr>
        <p:spPr>
          <a:xfrm>
            <a:off x="807522" y="975755"/>
            <a:ext cx="11032752" cy="1883657"/>
          </a:xfrm>
          <a:prstGeom prst="rect">
            <a:avLst/>
          </a:prstGeom>
          <a:noFill/>
        </p:spPr>
        <p:txBody>
          <a:bodyPr wrap="square" rtlCol="0">
            <a:spAutoFit/>
          </a:bodyPr>
          <a:lstStyle/>
          <a:p>
            <a:pPr algn="just" rtl="1">
              <a:lnSpc>
                <a:spcPct val="150000"/>
              </a:lnSpc>
              <a:buFont typeface="Wingdings" pitchFamily="2" charset="2"/>
              <a:buChar char="ü"/>
            </a:pPr>
            <a:r>
              <a:rPr lang="fa-IR" sz="2000" b="1" dirty="0">
                <a:latin typeface="Times New Roman" pitchFamily="18" charset="0"/>
                <a:cs typeface="Times New Roman" pitchFamily="18" charset="0"/>
              </a:rPr>
              <a:t>  طول موج</a:t>
            </a:r>
            <a:r>
              <a:rPr lang="fa-IR" sz="2000" dirty="0">
                <a:latin typeface="Times New Roman" pitchFamily="18" charset="0"/>
                <a:cs typeface="Times New Roman" pitchFamily="18" charset="0"/>
              </a:rPr>
              <a:t>: با آنکه لیزر به معنی تقویت نور است و نور ناحیه محدودی از طیف الکترومغناطیس در بازه 400 نانو متر (آبی) تا 700 نانو متر (قرمز) است لیکن منابع نور همدوس که لیزر نام دارند بسته به محیط بهره آنها طول موج هایی از ناحیه اشعه ایکس نرم (</a:t>
            </a:r>
            <a:r>
              <a:rPr lang="en-US" sz="2000" dirty="0">
                <a:latin typeface="Times New Roman" pitchFamily="18" charset="0"/>
                <a:cs typeface="Times New Roman" pitchFamily="18" charset="0"/>
              </a:rPr>
              <a:t>soft X-ray</a:t>
            </a:r>
            <a:r>
              <a:rPr lang="fa-IR" sz="2000" dirty="0">
                <a:latin typeface="Times New Roman" pitchFamily="18" charset="0"/>
                <a:cs typeface="Times New Roman" pitchFamily="18" charset="0"/>
              </a:rPr>
              <a:t>) به طول موج حدود 10 نانومتر تا مادون قرمز دور (</a:t>
            </a:r>
            <a:r>
              <a:rPr lang="en-US" sz="2000" dirty="0">
                <a:latin typeface="Times New Roman" pitchFamily="18" charset="0"/>
                <a:cs typeface="Times New Roman" pitchFamily="18" charset="0"/>
              </a:rPr>
              <a:t>far infrared</a:t>
            </a:r>
            <a:r>
              <a:rPr lang="fa-IR" sz="2000" dirty="0">
                <a:latin typeface="Times New Roman" pitchFamily="18" charset="0"/>
                <a:cs typeface="Times New Roman" pitchFamily="18" charset="0"/>
              </a:rPr>
              <a:t>) با طول موج حدود چند صد میکرومتر را تولید می کنند. منابعی که تابش همدوس با طول موج بلندتر از 500 میکرومتر را تقویت و تولید می کنند به </a:t>
            </a:r>
            <a:r>
              <a:rPr lang="fa-IR" sz="2000" b="1" dirty="0">
                <a:solidFill>
                  <a:srgbClr val="FF0000"/>
                </a:solidFill>
                <a:latin typeface="Times New Roman" pitchFamily="18" charset="0"/>
                <a:cs typeface="Times New Roman" pitchFamily="18" charset="0"/>
              </a:rPr>
              <a:t>میزر</a:t>
            </a:r>
            <a:r>
              <a:rPr lang="fa-IR" sz="2000" dirty="0">
                <a:latin typeface="Times New Roman" pitchFamily="18" charset="0"/>
                <a:cs typeface="Times New Roman" pitchFamily="18" charset="0"/>
              </a:rPr>
              <a:t> معروف هستند.</a:t>
            </a:r>
            <a:endParaRPr lang="en-US" sz="2000" dirty="0">
              <a:latin typeface="Times New Roman" pitchFamily="18" charset="0"/>
              <a:cs typeface="Times New Roman" pitchFamily="18" charset="0"/>
            </a:endParaRPr>
          </a:p>
        </p:txBody>
      </p:sp>
      <p:sp>
        <p:nvSpPr>
          <p:cNvPr id="7" name="TextBox 6"/>
          <p:cNvSpPr txBox="1"/>
          <p:nvPr/>
        </p:nvSpPr>
        <p:spPr>
          <a:xfrm flipH="1">
            <a:off x="1163866" y="4447257"/>
            <a:ext cx="10402702" cy="498663"/>
          </a:xfrm>
          <a:prstGeom prst="rect">
            <a:avLst/>
          </a:prstGeom>
          <a:noFill/>
        </p:spPr>
        <p:txBody>
          <a:bodyPr wrap="square" rtlCol="0">
            <a:spAutoFit/>
          </a:bodyPr>
          <a:lstStyle/>
          <a:p>
            <a:pPr algn="ctr" rtl="1">
              <a:lnSpc>
                <a:spcPct val="150000"/>
              </a:lnSpc>
            </a:pPr>
            <a:r>
              <a:rPr lang="en-US" sz="2000" b="1" dirty="0">
                <a:solidFill>
                  <a:srgbClr val="1E04E2"/>
                </a:solidFill>
                <a:latin typeface="Times New Roman" pitchFamily="18" charset="0"/>
                <a:cs typeface="Times New Roman" pitchFamily="18" charset="0"/>
              </a:rPr>
              <a:t>MASER</a:t>
            </a:r>
            <a:r>
              <a:rPr lang="en-US" sz="2000" b="1" dirty="0">
                <a:solidFill>
                  <a:srgbClr val="FF0000"/>
                </a:solidFill>
                <a:latin typeface="Times New Roman" pitchFamily="18" charset="0"/>
                <a:cs typeface="Times New Roman" pitchFamily="18" charset="0"/>
              </a:rPr>
              <a:t>:   M</a:t>
            </a:r>
            <a:r>
              <a:rPr lang="en-US" sz="2000" dirty="0">
                <a:latin typeface="Times New Roman" pitchFamily="18" charset="0"/>
                <a:cs typeface="Times New Roman" pitchFamily="18" charset="0"/>
              </a:rPr>
              <a:t>icrowave </a:t>
            </a:r>
            <a:r>
              <a:rPr lang="en-US" sz="2000" b="1" dirty="0">
                <a:solidFill>
                  <a:srgbClr val="FF0000"/>
                </a:solidFill>
                <a:latin typeface="Times New Roman" pitchFamily="18" charset="0"/>
                <a:cs typeface="Times New Roman" pitchFamily="18" charset="0"/>
              </a:rPr>
              <a:t>A</a:t>
            </a:r>
            <a:r>
              <a:rPr lang="en-US" sz="2000" dirty="0">
                <a:latin typeface="Times New Roman" pitchFamily="18" charset="0"/>
                <a:cs typeface="Times New Roman" pitchFamily="18" charset="0"/>
              </a:rPr>
              <a:t>mplification by </a:t>
            </a:r>
            <a:r>
              <a:rPr lang="en-US" sz="2000" b="1" dirty="0">
                <a:solidFill>
                  <a:srgbClr val="FF0000"/>
                </a:solidFill>
                <a:latin typeface="Times New Roman" pitchFamily="18" charset="0"/>
                <a:cs typeface="Times New Roman" pitchFamily="18" charset="0"/>
              </a:rPr>
              <a:t>S</a:t>
            </a:r>
            <a:r>
              <a:rPr lang="en-US" sz="2000" dirty="0">
                <a:latin typeface="Times New Roman" pitchFamily="18" charset="0"/>
                <a:cs typeface="Times New Roman" pitchFamily="18" charset="0"/>
              </a:rPr>
              <a:t>timulated </a:t>
            </a:r>
            <a:r>
              <a:rPr lang="en-US" sz="2000" b="1" dirty="0">
                <a:solidFill>
                  <a:srgbClr val="FF0000"/>
                </a:solidFill>
                <a:latin typeface="Times New Roman" pitchFamily="18" charset="0"/>
                <a:cs typeface="Times New Roman" pitchFamily="18" charset="0"/>
              </a:rPr>
              <a:t>E</a:t>
            </a:r>
            <a:r>
              <a:rPr lang="en-US" sz="2000" dirty="0">
                <a:latin typeface="Times New Roman" pitchFamily="18" charset="0"/>
                <a:cs typeface="Times New Roman" pitchFamily="18" charset="0"/>
              </a:rPr>
              <a:t>mission of </a:t>
            </a:r>
            <a:r>
              <a:rPr lang="en-US" sz="2000" b="1" dirty="0">
                <a:solidFill>
                  <a:srgbClr val="FF0000"/>
                </a:solidFill>
                <a:latin typeface="Times New Roman" pitchFamily="18" charset="0"/>
                <a:cs typeface="Times New Roman" pitchFamily="18" charset="0"/>
              </a:rPr>
              <a:t>R</a:t>
            </a:r>
            <a:r>
              <a:rPr lang="en-US" sz="2000" dirty="0">
                <a:latin typeface="Times New Roman" pitchFamily="18" charset="0"/>
                <a:cs typeface="Times New Roman" pitchFamily="18" charset="0"/>
              </a:rPr>
              <a:t>adiation</a:t>
            </a:r>
          </a:p>
        </p:txBody>
      </p:sp>
      <p:graphicFrame>
        <p:nvGraphicFramePr>
          <p:cNvPr id="8" name="Object 7"/>
          <p:cNvGraphicFramePr>
            <a:graphicFrameLocks noChangeAspect="1"/>
          </p:cNvGraphicFramePr>
          <p:nvPr>
            <p:extLst>
              <p:ext uri="{D42A27DB-BD31-4B8C-83A1-F6EECF244321}">
                <p14:modId xmlns:p14="http://schemas.microsoft.com/office/powerpoint/2010/main" val="718064143"/>
              </p:ext>
            </p:extLst>
          </p:nvPr>
        </p:nvGraphicFramePr>
        <p:xfrm>
          <a:off x="1590675" y="5486400"/>
          <a:ext cx="6369050" cy="825500"/>
        </p:xfrm>
        <a:graphic>
          <a:graphicData uri="http://schemas.openxmlformats.org/presentationml/2006/ole">
            <mc:AlternateContent xmlns:mc="http://schemas.openxmlformats.org/markup-compatibility/2006">
              <mc:Choice xmlns:v="urn:schemas-microsoft-com:vml" Requires="v">
                <p:oleObj spid="_x0000_s4100" name="Equation" r:id="rId3" imgW="5879880" imgH="825480" progId="Equation.DSMT4">
                  <p:embed/>
                </p:oleObj>
              </mc:Choice>
              <mc:Fallback>
                <p:oleObj name="Equation" r:id="rId3" imgW="5879880" imgH="825480" progId="Equation.DSMT4">
                  <p:embed/>
                  <p:pic>
                    <p:nvPicPr>
                      <p:cNvPr id="8" name="Object 7"/>
                      <p:cNvPicPr>
                        <a:picLocks noChangeAspect="1" noChangeArrowheads="1"/>
                      </p:cNvPicPr>
                      <p:nvPr/>
                    </p:nvPicPr>
                    <p:blipFill>
                      <a:blip r:embed="rId4"/>
                      <a:srcRect/>
                      <a:stretch>
                        <a:fillRect/>
                      </a:stretch>
                    </p:blipFill>
                    <p:spPr bwMode="auto">
                      <a:xfrm>
                        <a:off x="1590675" y="5486400"/>
                        <a:ext cx="636905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7994650" y="5518015"/>
            <a:ext cx="3845624"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انرژی فوتون های اشعه ایکس نرم</a:t>
            </a:r>
            <a:endParaRPr lang="en-US" sz="20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FB4F6AE9-6CC6-4CD6-B3F8-70BF82DFF07D}"/>
              </a:ext>
            </a:extLst>
          </p:cNvPr>
          <p:cNvSpPr>
            <a:spLocks noGrp="1"/>
          </p:cNvSpPr>
          <p:nvPr>
            <p:ph type="sldNum" sz="quarter" idx="12"/>
          </p:nvPr>
        </p:nvSpPr>
        <p:spPr/>
        <p:txBody>
          <a:bodyPr/>
          <a:lstStyle/>
          <a:p>
            <a:fld id="{8AC7B609-6235-4DF7-8376-3B4225D7EDEF}"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9CBFF-7F03-4891-9B2E-BB286E3DD94E}"/>
              </a:ext>
            </a:extLst>
          </p:cNvPr>
          <p:cNvSpPr>
            <a:spLocks noGrp="1"/>
          </p:cNvSpPr>
          <p:nvPr>
            <p:ph type="sldNum" sz="quarter" idx="12"/>
          </p:nvPr>
        </p:nvSpPr>
        <p:spPr/>
        <p:txBody>
          <a:bodyPr/>
          <a:lstStyle/>
          <a:p>
            <a:fld id="{8AC7B609-6235-4DF7-8376-3B4225D7EDEF}" type="slidenum">
              <a:rPr lang="en-US" smtClean="0"/>
              <a:pPr/>
              <a:t>100</a:t>
            </a:fld>
            <a:endParaRPr lang="en-US" dirty="0"/>
          </a:p>
        </p:txBody>
      </p:sp>
      <p:graphicFrame>
        <p:nvGraphicFramePr>
          <p:cNvPr id="3" name="Object 2">
            <a:extLst>
              <a:ext uri="{FF2B5EF4-FFF2-40B4-BE49-F238E27FC236}">
                <a16:creationId xmlns:a16="http://schemas.microsoft.com/office/drawing/2014/main" id="{3AFDD38D-B8B5-4192-9BE9-145734F930C5}"/>
              </a:ext>
            </a:extLst>
          </p:cNvPr>
          <p:cNvGraphicFramePr>
            <a:graphicFrameLocks noChangeAspect="1"/>
          </p:cNvGraphicFramePr>
          <p:nvPr>
            <p:extLst>
              <p:ext uri="{D42A27DB-BD31-4B8C-83A1-F6EECF244321}">
                <p14:modId xmlns:p14="http://schemas.microsoft.com/office/powerpoint/2010/main" val="2751698797"/>
              </p:ext>
            </p:extLst>
          </p:nvPr>
        </p:nvGraphicFramePr>
        <p:xfrm>
          <a:off x="323850" y="280988"/>
          <a:ext cx="6692900" cy="863600"/>
        </p:xfrm>
        <a:graphic>
          <a:graphicData uri="http://schemas.openxmlformats.org/presentationml/2006/ole">
            <mc:AlternateContent xmlns:mc="http://schemas.openxmlformats.org/markup-compatibility/2006">
              <mc:Choice xmlns:v="urn:schemas-microsoft-com:vml" Requires="v">
                <p:oleObj spid="_x0000_s76804" name="Equation" r:id="rId3" imgW="6692760" imgH="863280" progId="Equation.DSMT4">
                  <p:embed/>
                </p:oleObj>
              </mc:Choice>
              <mc:Fallback>
                <p:oleObj name="Equation" r:id="rId3" imgW="6692760" imgH="863280" progId="Equation.DSMT4">
                  <p:embed/>
                  <p:pic>
                    <p:nvPicPr>
                      <p:cNvPr id="0" name=""/>
                      <p:cNvPicPr/>
                      <p:nvPr/>
                    </p:nvPicPr>
                    <p:blipFill>
                      <a:blip r:embed="rId4"/>
                      <a:stretch>
                        <a:fillRect/>
                      </a:stretch>
                    </p:blipFill>
                    <p:spPr>
                      <a:xfrm>
                        <a:off x="323850" y="280988"/>
                        <a:ext cx="6692900" cy="8636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48174049-4D21-4634-B66E-E5C31DC9CE1B}"/>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5" name="Picture 4">
            <a:extLst>
              <a:ext uri="{FF2B5EF4-FFF2-40B4-BE49-F238E27FC236}">
                <a16:creationId xmlns:a16="http://schemas.microsoft.com/office/drawing/2014/main" id="{2405F58F-021E-4698-B0B7-BAB23DF345AC}"/>
              </a:ext>
            </a:extLst>
          </p:cNvPr>
          <p:cNvPicPr>
            <a:picLocks noChangeAspect="1"/>
          </p:cNvPicPr>
          <p:nvPr/>
        </p:nvPicPr>
        <p:blipFill>
          <a:blip r:embed="rId5"/>
          <a:stretch>
            <a:fillRect/>
          </a:stretch>
        </p:blipFill>
        <p:spPr>
          <a:xfrm>
            <a:off x="1325860" y="1388353"/>
            <a:ext cx="5486400" cy="5356671"/>
          </a:xfrm>
          <a:prstGeom prst="rect">
            <a:avLst/>
          </a:prstGeom>
        </p:spPr>
      </p:pic>
    </p:spTree>
    <p:extLst>
      <p:ext uri="{BB962C8B-B14F-4D97-AF65-F5344CB8AC3E}">
        <p14:creationId xmlns:p14="http://schemas.microsoft.com/office/powerpoint/2010/main" val="23088763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DDA39-1696-4C70-B1AF-7B7EB7276E84}"/>
              </a:ext>
            </a:extLst>
          </p:cNvPr>
          <p:cNvSpPr>
            <a:spLocks noGrp="1"/>
          </p:cNvSpPr>
          <p:nvPr>
            <p:ph type="sldNum" sz="quarter" idx="12"/>
          </p:nvPr>
        </p:nvSpPr>
        <p:spPr/>
        <p:txBody>
          <a:bodyPr/>
          <a:lstStyle/>
          <a:p>
            <a:fld id="{8AC7B609-6235-4DF7-8376-3B4225D7EDEF}" type="slidenum">
              <a:rPr lang="en-US" smtClean="0"/>
              <a:pPr/>
              <a:t>101</a:t>
            </a:fld>
            <a:endParaRPr lang="en-US" dirty="0"/>
          </a:p>
        </p:txBody>
      </p:sp>
      <p:graphicFrame>
        <p:nvGraphicFramePr>
          <p:cNvPr id="3" name="Object 2">
            <a:extLst>
              <a:ext uri="{FF2B5EF4-FFF2-40B4-BE49-F238E27FC236}">
                <a16:creationId xmlns:a16="http://schemas.microsoft.com/office/drawing/2014/main" id="{D2CD9BAB-7F55-4993-84B1-013061C2DB5D}"/>
              </a:ext>
            </a:extLst>
          </p:cNvPr>
          <p:cNvGraphicFramePr>
            <a:graphicFrameLocks noChangeAspect="1"/>
          </p:cNvGraphicFramePr>
          <p:nvPr>
            <p:extLst>
              <p:ext uri="{D42A27DB-BD31-4B8C-83A1-F6EECF244321}">
                <p14:modId xmlns:p14="http://schemas.microsoft.com/office/powerpoint/2010/main" val="1153378927"/>
              </p:ext>
            </p:extLst>
          </p:nvPr>
        </p:nvGraphicFramePr>
        <p:xfrm>
          <a:off x="690563" y="679450"/>
          <a:ext cx="8864600" cy="5499100"/>
        </p:xfrm>
        <a:graphic>
          <a:graphicData uri="http://schemas.openxmlformats.org/presentationml/2006/ole">
            <mc:AlternateContent xmlns:mc="http://schemas.openxmlformats.org/markup-compatibility/2006">
              <mc:Choice xmlns:v="urn:schemas-microsoft-com:vml" Requires="v">
                <p:oleObj spid="_x0000_s77828" name="Equation" r:id="rId3" imgW="8864280" imgH="5499000" progId="Equation.DSMT4">
                  <p:embed/>
                </p:oleObj>
              </mc:Choice>
              <mc:Fallback>
                <p:oleObj name="Equation" r:id="rId3" imgW="8864280" imgH="5499000" progId="Equation.DSMT4">
                  <p:embed/>
                  <p:pic>
                    <p:nvPicPr>
                      <p:cNvPr id="0" name=""/>
                      <p:cNvPicPr/>
                      <p:nvPr/>
                    </p:nvPicPr>
                    <p:blipFill>
                      <a:blip r:embed="rId4"/>
                      <a:stretch>
                        <a:fillRect/>
                      </a:stretch>
                    </p:blipFill>
                    <p:spPr>
                      <a:xfrm>
                        <a:off x="690563" y="679450"/>
                        <a:ext cx="8864600" cy="5499100"/>
                      </a:xfrm>
                      <a:prstGeom prst="rect">
                        <a:avLst/>
                      </a:prstGeom>
                    </p:spPr>
                  </p:pic>
                </p:oleObj>
              </mc:Fallback>
            </mc:AlternateContent>
          </a:graphicData>
        </a:graphic>
      </p:graphicFrame>
    </p:spTree>
    <p:extLst>
      <p:ext uri="{BB962C8B-B14F-4D97-AF65-F5344CB8AC3E}">
        <p14:creationId xmlns:p14="http://schemas.microsoft.com/office/powerpoint/2010/main" val="40898779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6BB5A4-160B-40A6-80BC-35B28BA38D46}"/>
              </a:ext>
            </a:extLst>
          </p:cNvPr>
          <p:cNvSpPr>
            <a:spLocks noGrp="1"/>
          </p:cNvSpPr>
          <p:nvPr>
            <p:ph type="sldNum" sz="quarter" idx="12"/>
          </p:nvPr>
        </p:nvSpPr>
        <p:spPr/>
        <p:txBody>
          <a:bodyPr/>
          <a:lstStyle/>
          <a:p>
            <a:fld id="{8AC7B609-6235-4DF7-8376-3B4225D7EDEF}" type="slidenum">
              <a:rPr lang="en-US" smtClean="0"/>
              <a:pPr/>
              <a:t>102</a:t>
            </a:fld>
            <a:endParaRPr lang="en-US" dirty="0"/>
          </a:p>
        </p:txBody>
      </p:sp>
      <p:sp>
        <p:nvSpPr>
          <p:cNvPr id="3" name="Rectangle 2">
            <a:extLst>
              <a:ext uri="{FF2B5EF4-FFF2-40B4-BE49-F238E27FC236}">
                <a16:creationId xmlns:a16="http://schemas.microsoft.com/office/drawing/2014/main" id="{27B750E3-EF51-4301-A4BE-4191A38EA420}"/>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4" name="Picture 3">
            <a:extLst>
              <a:ext uri="{FF2B5EF4-FFF2-40B4-BE49-F238E27FC236}">
                <a16:creationId xmlns:a16="http://schemas.microsoft.com/office/drawing/2014/main" id="{1BA32073-A93E-4609-89B1-4CE24DF344D3}"/>
              </a:ext>
            </a:extLst>
          </p:cNvPr>
          <p:cNvPicPr>
            <a:picLocks noChangeAspect="1"/>
          </p:cNvPicPr>
          <p:nvPr/>
        </p:nvPicPr>
        <p:blipFill>
          <a:blip r:embed="rId3"/>
          <a:stretch>
            <a:fillRect/>
          </a:stretch>
        </p:blipFill>
        <p:spPr>
          <a:xfrm>
            <a:off x="494587" y="3244334"/>
            <a:ext cx="4572000" cy="2954585"/>
          </a:xfrm>
          <a:prstGeom prst="rect">
            <a:avLst/>
          </a:prstGeom>
        </p:spPr>
      </p:pic>
      <p:sp>
        <p:nvSpPr>
          <p:cNvPr id="5" name="Rectangle 4">
            <a:extLst>
              <a:ext uri="{FF2B5EF4-FFF2-40B4-BE49-F238E27FC236}">
                <a16:creationId xmlns:a16="http://schemas.microsoft.com/office/drawing/2014/main" id="{C7D8A652-20B0-4C2B-AB71-964EEBE3166B}"/>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6" name="Picture 5">
            <a:extLst>
              <a:ext uri="{FF2B5EF4-FFF2-40B4-BE49-F238E27FC236}">
                <a16:creationId xmlns:a16="http://schemas.microsoft.com/office/drawing/2014/main" id="{C82213B8-8A67-4505-A53E-E0A519150249}"/>
              </a:ext>
            </a:extLst>
          </p:cNvPr>
          <p:cNvPicPr>
            <a:picLocks noChangeAspect="1"/>
          </p:cNvPicPr>
          <p:nvPr/>
        </p:nvPicPr>
        <p:blipFill>
          <a:blip r:embed="rId4"/>
          <a:stretch>
            <a:fillRect/>
          </a:stretch>
        </p:blipFill>
        <p:spPr>
          <a:xfrm>
            <a:off x="5934738" y="2189757"/>
            <a:ext cx="4572000" cy="4280947"/>
          </a:xfrm>
          <a:prstGeom prst="rect">
            <a:avLst/>
          </a:prstGeom>
        </p:spPr>
      </p:pic>
      <p:graphicFrame>
        <p:nvGraphicFramePr>
          <p:cNvPr id="7" name="Object 6">
            <a:extLst>
              <a:ext uri="{FF2B5EF4-FFF2-40B4-BE49-F238E27FC236}">
                <a16:creationId xmlns:a16="http://schemas.microsoft.com/office/drawing/2014/main" id="{D979D599-855B-4390-9172-22829EA82890}"/>
              </a:ext>
            </a:extLst>
          </p:cNvPr>
          <p:cNvGraphicFramePr>
            <a:graphicFrameLocks noChangeAspect="1"/>
          </p:cNvGraphicFramePr>
          <p:nvPr>
            <p:extLst>
              <p:ext uri="{D42A27DB-BD31-4B8C-83A1-F6EECF244321}">
                <p14:modId xmlns:p14="http://schemas.microsoft.com/office/powerpoint/2010/main" val="1308241001"/>
              </p:ext>
            </p:extLst>
          </p:nvPr>
        </p:nvGraphicFramePr>
        <p:xfrm>
          <a:off x="266700" y="466725"/>
          <a:ext cx="8864600" cy="1117600"/>
        </p:xfrm>
        <a:graphic>
          <a:graphicData uri="http://schemas.openxmlformats.org/presentationml/2006/ole">
            <mc:AlternateContent xmlns:mc="http://schemas.openxmlformats.org/markup-compatibility/2006">
              <mc:Choice xmlns:v="urn:schemas-microsoft-com:vml" Requires="v">
                <p:oleObj spid="_x0000_s78852" name="Equation" r:id="rId5" imgW="8864280" imgH="1117440" progId="Equation.DSMT4">
                  <p:embed/>
                </p:oleObj>
              </mc:Choice>
              <mc:Fallback>
                <p:oleObj name="Equation" r:id="rId5" imgW="8864280" imgH="1117440" progId="Equation.DSMT4">
                  <p:embed/>
                  <p:pic>
                    <p:nvPicPr>
                      <p:cNvPr id="0" name=""/>
                      <p:cNvPicPr/>
                      <p:nvPr/>
                    </p:nvPicPr>
                    <p:blipFill>
                      <a:blip r:embed="rId6"/>
                      <a:stretch>
                        <a:fillRect/>
                      </a:stretch>
                    </p:blipFill>
                    <p:spPr>
                      <a:xfrm>
                        <a:off x="266700" y="466725"/>
                        <a:ext cx="8864600" cy="1117600"/>
                      </a:xfrm>
                      <a:prstGeom prst="rect">
                        <a:avLst/>
                      </a:prstGeom>
                    </p:spPr>
                  </p:pic>
                </p:oleObj>
              </mc:Fallback>
            </mc:AlternateContent>
          </a:graphicData>
        </a:graphic>
      </p:graphicFrame>
    </p:spTree>
    <p:extLst>
      <p:ext uri="{BB962C8B-B14F-4D97-AF65-F5344CB8AC3E}">
        <p14:creationId xmlns:p14="http://schemas.microsoft.com/office/powerpoint/2010/main" val="33450734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C85782-6EEB-4126-93DD-8DD6309908BE}"/>
              </a:ext>
            </a:extLst>
          </p:cNvPr>
          <p:cNvSpPr>
            <a:spLocks noGrp="1"/>
          </p:cNvSpPr>
          <p:nvPr>
            <p:ph type="sldNum" sz="quarter" idx="12"/>
          </p:nvPr>
        </p:nvSpPr>
        <p:spPr/>
        <p:txBody>
          <a:bodyPr/>
          <a:lstStyle/>
          <a:p>
            <a:fld id="{8AC7B609-6235-4DF7-8376-3B4225D7EDEF}" type="slidenum">
              <a:rPr lang="en-US" smtClean="0"/>
              <a:pPr/>
              <a:t>103</a:t>
            </a:fld>
            <a:endParaRPr lang="en-US" dirty="0"/>
          </a:p>
        </p:txBody>
      </p:sp>
      <p:sp>
        <p:nvSpPr>
          <p:cNvPr id="3" name="Rectangle 2">
            <a:extLst>
              <a:ext uri="{FF2B5EF4-FFF2-40B4-BE49-F238E27FC236}">
                <a16:creationId xmlns:a16="http://schemas.microsoft.com/office/drawing/2014/main" id="{02586119-9912-49D4-B0AA-BE7B9C639D8F}"/>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4" name="Picture 3">
            <a:extLst>
              <a:ext uri="{FF2B5EF4-FFF2-40B4-BE49-F238E27FC236}">
                <a16:creationId xmlns:a16="http://schemas.microsoft.com/office/drawing/2014/main" id="{AA4612C3-DF60-48D1-8A6C-E4F6F3025912}"/>
              </a:ext>
            </a:extLst>
          </p:cNvPr>
          <p:cNvPicPr>
            <a:picLocks noChangeAspect="1"/>
          </p:cNvPicPr>
          <p:nvPr/>
        </p:nvPicPr>
        <p:blipFill>
          <a:blip r:embed="rId3"/>
          <a:stretch>
            <a:fillRect/>
          </a:stretch>
        </p:blipFill>
        <p:spPr>
          <a:xfrm>
            <a:off x="5553476" y="2326917"/>
            <a:ext cx="4572000" cy="4280947"/>
          </a:xfrm>
          <a:prstGeom prst="rect">
            <a:avLst/>
          </a:prstGeom>
        </p:spPr>
      </p:pic>
      <p:graphicFrame>
        <p:nvGraphicFramePr>
          <p:cNvPr id="5" name="Object 4">
            <a:extLst>
              <a:ext uri="{FF2B5EF4-FFF2-40B4-BE49-F238E27FC236}">
                <a16:creationId xmlns:a16="http://schemas.microsoft.com/office/drawing/2014/main" id="{42A1665A-1DD5-46F4-8E71-0C972F743A78}"/>
              </a:ext>
            </a:extLst>
          </p:cNvPr>
          <p:cNvGraphicFramePr>
            <a:graphicFrameLocks noChangeAspect="1"/>
          </p:cNvGraphicFramePr>
          <p:nvPr>
            <p:extLst>
              <p:ext uri="{D42A27DB-BD31-4B8C-83A1-F6EECF244321}">
                <p14:modId xmlns:p14="http://schemas.microsoft.com/office/powerpoint/2010/main" val="2810538237"/>
              </p:ext>
            </p:extLst>
          </p:nvPr>
        </p:nvGraphicFramePr>
        <p:xfrm>
          <a:off x="738188" y="552450"/>
          <a:ext cx="8864600" cy="1117600"/>
        </p:xfrm>
        <a:graphic>
          <a:graphicData uri="http://schemas.openxmlformats.org/presentationml/2006/ole">
            <mc:AlternateContent xmlns:mc="http://schemas.openxmlformats.org/markup-compatibility/2006">
              <mc:Choice xmlns:v="urn:schemas-microsoft-com:vml" Requires="v">
                <p:oleObj spid="_x0000_s79876" name="Equation" r:id="rId4" imgW="8864280" imgH="1117440" progId="Equation.DSMT4">
                  <p:embed/>
                </p:oleObj>
              </mc:Choice>
              <mc:Fallback>
                <p:oleObj name="Equation" r:id="rId4" imgW="8864280" imgH="1117440" progId="Equation.DSMT4">
                  <p:embed/>
                  <p:pic>
                    <p:nvPicPr>
                      <p:cNvPr id="0" name=""/>
                      <p:cNvPicPr/>
                      <p:nvPr/>
                    </p:nvPicPr>
                    <p:blipFill>
                      <a:blip r:embed="rId5"/>
                      <a:stretch>
                        <a:fillRect/>
                      </a:stretch>
                    </p:blipFill>
                    <p:spPr>
                      <a:xfrm>
                        <a:off x="738188" y="552450"/>
                        <a:ext cx="8864600" cy="11176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F5DDB71-1C9D-4715-BF7B-F07228E0552D}"/>
              </a:ext>
            </a:extLst>
          </p:cNvPr>
          <p:cNvPicPr>
            <a:picLocks noChangeAspect="1"/>
          </p:cNvPicPr>
          <p:nvPr/>
        </p:nvPicPr>
        <p:blipFill>
          <a:blip r:embed="rId6"/>
          <a:stretch>
            <a:fillRect/>
          </a:stretch>
        </p:blipFill>
        <p:spPr>
          <a:xfrm>
            <a:off x="598488" y="2990097"/>
            <a:ext cx="4572000" cy="2954585"/>
          </a:xfrm>
          <a:prstGeom prst="rect">
            <a:avLst/>
          </a:prstGeom>
        </p:spPr>
      </p:pic>
    </p:spTree>
    <p:extLst>
      <p:ext uri="{BB962C8B-B14F-4D97-AF65-F5344CB8AC3E}">
        <p14:creationId xmlns:p14="http://schemas.microsoft.com/office/powerpoint/2010/main" val="26645318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A45FC-A4C7-44F7-B4BD-D6D244924DB9}"/>
              </a:ext>
            </a:extLst>
          </p:cNvPr>
          <p:cNvSpPr>
            <a:spLocks noGrp="1"/>
          </p:cNvSpPr>
          <p:nvPr>
            <p:ph type="sldNum" sz="quarter" idx="12"/>
          </p:nvPr>
        </p:nvSpPr>
        <p:spPr/>
        <p:txBody>
          <a:bodyPr/>
          <a:lstStyle/>
          <a:p>
            <a:fld id="{8AC7B609-6235-4DF7-8376-3B4225D7EDEF}" type="slidenum">
              <a:rPr lang="en-US" smtClean="0"/>
              <a:pPr/>
              <a:t>104</a:t>
            </a:fld>
            <a:endParaRPr lang="en-US" dirty="0"/>
          </a:p>
        </p:txBody>
      </p:sp>
      <p:pic>
        <p:nvPicPr>
          <p:cNvPr id="3" name="Picture 2">
            <a:extLst>
              <a:ext uri="{FF2B5EF4-FFF2-40B4-BE49-F238E27FC236}">
                <a16:creationId xmlns:a16="http://schemas.microsoft.com/office/drawing/2014/main" id="{3CD48699-4419-4956-94C4-131EEEC39736}"/>
              </a:ext>
            </a:extLst>
          </p:cNvPr>
          <p:cNvPicPr>
            <a:picLocks noChangeAspect="1"/>
          </p:cNvPicPr>
          <p:nvPr/>
        </p:nvPicPr>
        <p:blipFill>
          <a:blip r:embed="rId3"/>
          <a:stretch>
            <a:fillRect/>
          </a:stretch>
        </p:blipFill>
        <p:spPr>
          <a:xfrm>
            <a:off x="2917154" y="2269915"/>
            <a:ext cx="4572000" cy="4280947"/>
          </a:xfrm>
          <a:prstGeom prst="rect">
            <a:avLst/>
          </a:prstGeom>
        </p:spPr>
      </p:pic>
      <p:graphicFrame>
        <p:nvGraphicFramePr>
          <p:cNvPr id="4" name="Object 3">
            <a:extLst>
              <a:ext uri="{FF2B5EF4-FFF2-40B4-BE49-F238E27FC236}">
                <a16:creationId xmlns:a16="http://schemas.microsoft.com/office/drawing/2014/main" id="{0F64D631-062E-4747-9211-A2D5C5EC2478}"/>
              </a:ext>
            </a:extLst>
          </p:cNvPr>
          <p:cNvGraphicFramePr>
            <a:graphicFrameLocks noChangeAspect="1"/>
          </p:cNvGraphicFramePr>
          <p:nvPr>
            <p:extLst>
              <p:ext uri="{D42A27DB-BD31-4B8C-83A1-F6EECF244321}">
                <p14:modId xmlns:p14="http://schemas.microsoft.com/office/powerpoint/2010/main" val="14067106"/>
              </p:ext>
            </p:extLst>
          </p:nvPr>
        </p:nvGraphicFramePr>
        <p:xfrm>
          <a:off x="263525" y="425450"/>
          <a:ext cx="10452100" cy="1117600"/>
        </p:xfrm>
        <a:graphic>
          <a:graphicData uri="http://schemas.openxmlformats.org/presentationml/2006/ole">
            <mc:AlternateContent xmlns:mc="http://schemas.openxmlformats.org/markup-compatibility/2006">
              <mc:Choice xmlns:v="urn:schemas-microsoft-com:vml" Requires="v">
                <p:oleObj spid="_x0000_s80900" name="Equation" r:id="rId4" imgW="10451880" imgH="1117440" progId="Equation.DSMT4">
                  <p:embed/>
                </p:oleObj>
              </mc:Choice>
              <mc:Fallback>
                <p:oleObj name="Equation" r:id="rId4" imgW="10451880" imgH="1117440" progId="Equation.DSMT4">
                  <p:embed/>
                  <p:pic>
                    <p:nvPicPr>
                      <p:cNvPr id="0" name=""/>
                      <p:cNvPicPr/>
                      <p:nvPr/>
                    </p:nvPicPr>
                    <p:blipFill>
                      <a:blip r:embed="rId5"/>
                      <a:stretch>
                        <a:fillRect/>
                      </a:stretch>
                    </p:blipFill>
                    <p:spPr>
                      <a:xfrm>
                        <a:off x="263525" y="425450"/>
                        <a:ext cx="10452100" cy="1117600"/>
                      </a:xfrm>
                      <a:prstGeom prst="rect">
                        <a:avLst/>
                      </a:prstGeom>
                    </p:spPr>
                  </p:pic>
                </p:oleObj>
              </mc:Fallback>
            </mc:AlternateContent>
          </a:graphicData>
        </a:graphic>
      </p:graphicFrame>
    </p:spTree>
    <p:extLst>
      <p:ext uri="{BB962C8B-B14F-4D97-AF65-F5344CB8AC3E}">
        <p14:creationId xmlns:p14="http://schemas.microsoft.com/office/powerpoint/2010/main" val="33598910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947BE6-96CD-4B39-B32E-13FB527D1683}"/>
              </a:ext>
            </a:extLst>
          </p:cNvPr>
          <p:cNvSpPr>
            <a:spLocks noGrp="1"/>
          </p:cNvSpPr>
          <p:nvPr>
            <p:ph type="sldNum" sz="quarter" idx="12"/>
          </p:nvPr>
        </p:nvSpPr>
        <p:spPr/>
        <p:txBody>
          <a:bodyPr/>
          <a:lstStyle/>
          <a:p>
            <a:fld id="{8AC7B609-6235-4DF7-8376-3B4225D7EDEF}" type="slidenum">
              <a:rPr lang="en-US" smtClean="0"/>
              <a:pPr/>
              <a:t>105</a:t>
            </a:fld>
            <a:endParaRPr lang="en-US" dirty="0"/>
          </a:p>
        </p:txBody>
      </p:sp>
      <p:pic>
        <p:nvPicPr>
          <p:cNvPr id="3" name="Picture 2">
            <a:extLst>
              <a:ext uri="{FF2B5EF4-FFF2-40B4-BE49-F238E27FC236}">
                <a16:creationId xmlns:a16="http://schemas.microsoft.com/office/drawing/2014/main" id="{03C2447A-9095-4C65-8D37-069A6BAB855B}"/>
              </a:ext>
            </a:extLst>
          </p:cNvPr>
          <p:cNvPicPr>
            <a:picLocks noChangeAspect="1"/>
          </p:cNvPicPr>
          <p:nvPr/>
        </p:nvPicPr>
        <p:blipFill>
          <a:blip r:embed="rId3"/>
          <a:stretch>
            <a:fillRect/>
          </a:stretch>
        </p:blipFill>
        <p:spPr>
          <a:xfrm>
            <a:off x="3451543" y="2189757"/>
            <a:ext cx="4572000" cy="4280947"/>
          </a:xfrm>
          <a:prstGeom prst="rect">
            <a:avLst/>
          </a:prstGeom>
        </p:spPr>
      </p:pic>
      <p:graphicFrame>
        <p:nvGraphicFramePr>
          <p:cNvPr id="4" name="Object 3">
            <a:extLst>
              <a:ext uri="{FF2B5EF4-FFF2-40B4-BE49-F238E27FC236}">
                <a16:creationId xmlns:a16="http://schemas.microsoft.com/office/drawing/2014/main" id="{46DF3EB8-D010-458E-81E5-683DFDA27271}"/>
              </a:ext>
            </a:extLst>
          </p:cNvPr>
          <p:cNvGraphicFramePr>
            <a:graphicFrameLocks noChangeAspect="1"/>
          </p:cNvGraphicFramePr>
          <p:nvPr>
            <p:extLst>
              <p:ext uri="{D42A27DB-BD31-4B8C-83A1-F6EECF244321}">
                <p14:modId xmlns:p14="http://schemas.microsoft.com/office/powerpoint/2010/main" val="1887460780"/>
              </p:ext>
            </p:extLst>
          </p:nvPr>
        </p:nvGraphicFramePr>
        <p:xfrm>
          <a:off x="330200" y="449263"/>
          <a:ext cx="10439400" cy="1117600"/>
        </p:xfrm>
        <a:graphic>
          <a:graphicData uri="http://schemas.openxmlformats.org/presentationml/2006/ole">
            <mc:AlternateContent xmlns:mc="http://schemas.openxmlformats.org/markup-compatibility/2006">
              <mc:Choice xmlns:v="urn:schemas-microsoft-com:vml" Requires="v">
                <p:oleObj spid="_x0000_s81924" name="Equation" r:id="rId4" imgW="10439280" imgH="1117440" progId="Equation.DSMT4">
                  <p:embed/>
                </p:oleObj>
              </mc:Choice>
              <mc:Fallback>
                <p:oleObj name="Equation" r:id="rId4" imgW="10439280" imgH="1117440" progId="Equation.DSMT4">
                  <p:embed/>
                  <p:pic>
                    <p:nvPicPr>
                      <p:cNvPr id="0" name=""/>
                      <p:cNvPicPr/>
                      <p:nvPr/>
                    </p:nvPicPr>
                    <p:blipFill>
                      <a:blip r:embed="rId5"/>
                      <a:stretch>
                        <a:fillRect/>
                      </a:stretch>
                    </p:blipFill>
                    <p:spPr>
                      <a:xfrm>
                        <a:off x="330200" y="449263"/>
                        <a:ext cx="10439400" cy="1117600"/>
                      </a:xfrm>
                      <a:prstGeom prst="rect">
                        <a:avLst/>
                      </a:prstGeom>
                    </p:spPr>
                  </p:pic>
                </p:oleObj>
              </mc:Fallback>
            </mc:AlternateContent>
          </a:graphicData>
        </a:graphic>
      </p:graphicFrame>
    </p:spTree>
    <p:extLst>
      <p:ext uri="{BB962C8B-B14F-4D97-AF65-F5344CB8AC3E}">
        <p14:creationId xmlns:p14="http://schemas.microsoft.com/office/powerpoint/2010/main" val="26004810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59D0F-51FD-44CB-97DE-AAAB93E7E8BC}"/>
              </a:ext>
            </a:extLst>
          </p:cNvPr>
          <p:cNvSpPr>
            <a:spLocks noGrp="1"/>
          </p:cNvSpPr>
          <p:nvPr>
            <p:ph type="sldNum" sz="quarter" idx="12"/>
          </p:nvPr>
        </p:nvSpPr>
        <p:spPr/>
        <p:txBody>
          <a:bodyPr/>
          <a:lstStyle/>
          <a:p>
            <a:fld id="{8AC7B609-6235-4DF7-8376-3B4225D7EDEF}" type="slidenum">
              <a:rPr lang="en-US" smtClean="0"/>
              <a:pPr/>
              <a:t>106</a:t>
            </a:fld>
            <a:endParaRPr lang="en-US" dirty="0"/>
          </a:p>
        </p:txBody>
      </p:sp>
      <p:pic>
        <p:nvPicPr>
          <p:cNvPr id="3" name="Picture 2">
            <a:extLst>
              <a:ext uri="{FF2B5EF4-FFF2-40B4-BE49-F238E27FC236}">
                <a16:creationId xmlns:a16="http://schemas.microsoft.com/office/drawing/2014/main" id="{0617538A-6865-4D70-B087-8F999D04C6AE}"/>
              </a:ext>
            </a:extLst>
          </p:cNvPr>
          <p:cNvPicPr>
            <a:picLocks noChangeAspect="1"/>
          </p:cNvPicPr>
          <p:nvPr/>
        </p:nvPicPr>
        <p:blipFill>
          <a:blip r:embed="rId3"/>
          <a:stretch>
            <a:fillRect/>
          </a:stretch>
        </p:blipFill>
        <p:spPr>
          <a:xfrm>
            <a:off x="3522796" y="2326917"/>
            <a:ext cx="4572000" cy="4280947"/>
          </a:xfrm>
          <a:prstGeom prst="rect">
            <a:avLst/>
          </a:prstGeom>
        </p:spPr>
      </p:pic>
      <p:graphicFrame>
        <p:nvGraphicFramePr>
          <p:cNvPr id="4" name="Object 3">
            <a:extLst>
              <a:ext uri="{FF2B5EF4-FFF2-40B4-BE49-F238E27FC236}">
                <a16:creationId xmlns:a16="http://schemas.microsoft.com/office/drawing/2014/main" id="{37A84166-7EFE-4E1F-8D41-2A4C802B01BB}"/>
              </a:ext>
            </a:extLst>
          </p:cNvPr>
          <p:cNvGraphicFramePr>
            <a:graphicFrameLocks noChangeAspect="1"/>
          </p:cNvGraphicFramePr>
          <p:nvPr>
            <p:extLst>
              <p:ext uri="{D42A27DB-BD31-4B8C-83A1-F6EECF244321}">
                <p14:modId xmlns:p14="http://schemas.microsoft.com/office/powerpoint/2010/main" val="2392679556"/>
              </p:ext>
            </p:extLst>
          </p:nvPr>
        </p:nvGraphicFramePr>
        <p:xfrm>
          <a:off x="195263" y="588963"/>
          <a:ext cx="11379200" cy="1117600"/>
        </p:xfrm>
        <a:graphic>
          <a:graphicData uri="http://schemas.openxmlformats.org/presentationml/2006/ole">
            <mc:AlternateContent xmlns:mc="http://schemas.openxmlformats.org/markup-compatibility/2006">
              <mc:Choice xmlns:v="urn:schemas-microsoft-com:vml" Requires="v">
                <p:oleObj spid="_x0000_s82948" name="Equation" r:id="rId4" imgW="11378880" imgH="1117440" progId="Equation.DSMT4">
                  <p:embed/>
                </p:oleObj>
              </mc:Choice>
              <mc:Fallback>
                <p:oleObj name="Equation" r:id="rId4" imgW="11378880" imgH="1117440" progId="Equation.DSMT4">
                  <p:embed/>
                  <p:pic>
                    <p:nvPicPr>
                      <p:cNvPr id="0" name=""/>
                      <p:cNvPicPr/>
                      <p:nvPr/>
                    </p:nvPicPr>
                    <p:blipFill>
                      <a:blip r:embed="rId5"/>
                      <a:stretch>
                        <a:fillRect/>
                      </a:stretch>
                    </p:blipFill>
                    <p:spPr>
                      <a:xfrm>
                        <a:off x="195263" y="588963"/>
                        <a:ext cx="11379200" cy="1117600"/>
                      </a:xfrm>
                      <a:prstGeom prst="rect">
                        <a:avLst/>
                      </a:prstGeom>
                    </p:spPr>
                  </p:pic>
                </p:oleObj>
              </mc:Fallback>
            </mc:AlternateContent>
          </a:graphicData>
        </a:graphic>
      </p:graphicFrame>
    </p:spTree>
    <p:extLst>
      <p:ext uri="{BB962C8B-B14F-4D97-AF65-F5344CB8AC3E}">
        <p14:creationId xmlns:p14="http://schemas.microsoft.com/office/powerpoint/2010/main" val="38805075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D7D56-A0D3-4993-AE52-DD56E6C4880F}"/>
              </a:ext>
            </a:extLst>
          </p:cNvPr>
          <p:cNvSpPr>
            <a:spLocks noGrp="1"/>
          </p:cNvSpPr>
          <p:nvPr>
            <p:ph type="sldNum" sz="quarter" idx="12"/>
          </p:nvPr>
        </p:nvSpPr>
        <p:spPr/>
        <p:txBody>
          <a:bodyPr/>
          <a:lstStyle/>
          <a:p>
            <a:fld id="{8AC7B609-6235-4DF7-8376-3B4225D7EDEF}" type="slidenum">
              <a:rPr lang="en-US" smtClean="0"/>
              <a:pPr/>
              <a:t>107</a:t>
            </a:fld>
            <a:endParaRPr lang="en-US" dirty="0"/>
          </a:p>
        </p:txBody>
      </p:sp>
      <p:sp>
        <p:nvSpPr>
          <p:cNvPr id="3" name="Rectangle 2">
            <a:extLst>
              <a:ext uri="{FF2B5EF4-FFF2-40B4-BE49-F238E27FC236}">
                <a16:creationId xmlns:a16="http://schemas.microsoft.com/office/drawing/2014/main" id="{15FC8BBF-06A1-4178-865F-41A570E9C7A5}"/>
              </a:ext>
            </a:extLst>
          </p:cNvPr>
          <p:cNvSpPr/>
          <p:nvPr/>
        </p:nvSpPr>
        <p:spPr>
          <a:xfrm>
            <a:off x="519768" y="537348"/>
            <a:ext cx="4625625" cy="400110"/>
          </a:xfrm>
          <a:prstGeom prst="rect">
            <a:avLst/>
          </a:prstGeom>
        </p:spPr>
        <p:txBody>
          <a:bodyPr wrap="none">
            <a:spAutoFit/>
          </a:bodyPr>
          <a:lstStyle/>
          <a:p>
            <a:r>
              <a:rPr lang="en-US" sz="2000" b="1" i="1" dirty="0">
                <a:latin typeface="Arial" panose="020B0604020202020204" pitchFamily="34" charset="0"/>
              </a:rPr>
              <a:t>ABCD  </a:t>
            </a:r>
            <a:r>
              <a:rPr lang="en-US" sz="2000" b="1" dirty="0">
                <a:latin typeface="Times New Roman" panose="02020603050405020304" pitchFamily="18" charset="0"/>
              </a:rPr>
              <a:t>LAW FOR GAUSSIAN BEAMS</a:t>
            </a:r>
            <a:endParaRPr lang="fa-IR" sz="2000" dirty="0"/>
          </a:p>
        </p:txBody>
      </p:sp>
      <p:sp>
        <p:nvSpPr>
          <p:cNvPr id="4" name="Rectangle 3">
            <a:extLst>
              <a:ext uri="{FF2B5EF4-FFF2-40B4-BE49-F238E27FC236}">
                <a16:creationId xmlns:a16="http://schemas.microsoft.com/office/drawing/2014/main" id="{8319E02E-2677-4BC2-AF09-482F5AE53A1B}"/>
              </a:ext>
            </a:extLst>
          </p:cNvPr>
          <p:cNvSpPr/>
          <p:nvPr/>
        </p:nvSpPr>
        <p:spPr>
          <a:xfrm>
            <a:off x="313852" y="1337711"/>
            <a:ext cx="11645775" cy="707886"/>
          </a:xfrm>
          <a:prstGeom prst="rect">
            <a:avLst/>
          </a:prstGeom>
        </p:spPr>
        <p:txBody>
          <a:bodyPr wrap="square">
            <a:spAutoFit/>
          </a:bodyPr>
          <a:lstStyle/>
          <a:p>
            <a:r>
              <a:rPr lang="en-US" sz="2000" dirty="0">
                <a:latin typeface="Times New Roman" panose="02020603050405020304" pitchFamily="18" charset="0"/>
              </a:rPr>
              <a:t>The </a:t>
            </a:r>
            <a:r>
              <a:rPr lang="en-US" sz="2000" i="1" dirty="0">
                <a:latin typeface="Times New Roman" panose="02020603050405020304" pitchFamily="18" charset="0"/>
              </a:rPr>
              <a:t>ABCD </a:t>
            </a:r>
            <a:r>
              <a:rPr lang="en-US" sz="2000" dirty="0">
                <a:latin typeface="Times New Roman" panose="02020603050405020304" pitchFamily="18" charset="0"/>
              </a:rPr>
              <a:t>law relates the complex beam parameters, </a:t>
            </a:r>
            <a:r>
              <a:rPr lang="en-US" sz="2000" i="1" dirty="0">
                <a:latin typeface="Times New Roman" panose="02020603050405020304" pitchFamily="18" charset="0"/>
              </a:rPr>
              <a:t>q</a:t>
            </a:r>
            <a:r>
              <a:rPr lang="en-US" sz="2000" baseline="-25000" dirty="0">
                <a:latin typeface="Times New Roman" panose="02020603050405020304" pitchFamily="18" charset="0"/>
              </a:rPr>
              <a:t>2</a:t>
            </a:r>
            <a:r>
              <a:rPr lang="en-US" sz="2000" i="1" dirty="0">
                <a:latin typeface="Times New Roman" panose="02020603050405020304" pitchFamily="18" charset="0"/>
              </a:rPr>
              <a:t> </a:t>
            </a:r>
            <a:r>
              <a:rPr lang="en-US" sz="2000" dirty="0">
                <a:latin typeface="Times New Roman" panose="02020603050405020304" pitchFamily="18" charset="0"/>
              </a:rPr>
              <a:t>of a Gaussian beam at plane 2 to the value </a:t>
            </a:r>
            <a:r>
              <a:rPr lang="en-US" sz="2000" i="1" dirty="0">
                <a:latin typeface="Times New Roman" panose="02020603050405020304" pitchFamily="18" charset="0"/>
              </a:rPr>
              <a:t>q</a:t>
            </a:r>
            <a:r>
              <a:rPr lang="en-US" sz="2000" baseline="-25000" dirty="0">
                <a:latin typeface="Times New Roman" panose="02020603050405020304" pitchFamily="18" charset="0"/>
              </a:rPr>
              <a:t>1</a:t>
            </a:r>
            <a:r>
              <a:rPr lang="en-US" sz="2000" dirty="0">
                <a:latin typeface="Times New Roman" panose="02020603050405020304" pitchFamily="18" charset="0"/>
              </a:rPr>
              <a:t> at plane 1 by using the </a:t>
            </a:r>
            <a:r>
              <a:rPr lang="en-US" sz="2000" i="1" dirty="0">
                <a:latin typeface="Times New Roman" panose="02020603050405020304" pitchFamily="18" charset="0"/>
              </a:rPr>
              <a:t>ABCD </a:t>
            </a:r>
            <a:r>
              <a:rPr lang="en-US" sz="2000" dirty="0">
                <a:latin typeface="Times New Roman" panose="02020603050405020304" pitchFamily="18" charset="0"/>
              </a:rPr>
              <a:t>ray matrix.</a:t>
            </a:r>
            <a:endParaRPr lang="fa-IR" sz="2000" dirty="0"/>
          </a:p>
        </p:txBody>
      </p:sp>
      <p:graphicFrame>
        <p:nvGraphicFramePr>
          <p:cNvPr id="8" name="Object 7">
            <a:extLst>
              <a:ext uri="{FF2B5EF4-FFF2-40B4-BE49-F238E27FC236}">
                <a16:creationId xmlns:a16="http://schemas.microsoft.com/office/drawing/2014/main" id="{ECF552B8-9C62-460E-98F6-03A2684349FA}"/>
              </a:ext>
            </a:extLst>
          </p:cNvPr>
          <p:cNvGraphicFramePr>
            <a:graphicFrameLocks noChangeAspect="1"/>
          </p:cNvGraphicFramePr>
          <p:nvPr>
            <p:extLst>
              <p:ext uri="{D42A27DB-BD31-4B8C-83A1-F6EECF244321}">
                <p14:modId xmlns:p14="http://schemas.microsoft.com/office/powerpoint/2010/main" val="3716813638"/>
              </p:ext>
            </p:extLst>
          </p:nvPr>
        </p:nvGraphicFramePr>
        <p:xfrm>
          <a:off x="4104803" y="2090738"/>
          <a:ext cx="1663700" cy="800100"/>
        </p:xfrm>
        <a:graphic>
          <a:graphicData uri="http://schemas.openxmlformats.org/presentationml/2006/ole">
            <mc:AlternateContent xmlns:mc="http://schemas.openxmlformats.org/markup-compatibility/2006">
              <mc:Choice xmlns:v="urn:schemas-microsoft-com:vml" Requires="v">
                <p:oleObj spid="_x0000_s83976" name="Equation" r:id="rId3" imgW="1663560" imgH="799920" progId="Equation.DSMT4">
                  <p:embed/>
                </p:oleObj>
              </mc:Choice>
              <mc:Fallback>
                <p:oleObj name="Equation" r:id="rId3" imgW="1663560" imgH="799920" progId="Equation.DSMT4">
                  <p:embed/>
                  <p:pic>
                    <p:nvPicPr>
                      <p:cNvPr id="0" name=""/>
                      <p:cNvPicPr/>
                      <p:nvPr/>
                    </p:nvPicPr>
                    <p:blipFill>
                      <a:blip r:embed="rId4"/>
                      <a:stretch>
                        <a:fillRect/>
                      </a:stretch>
                    </p:blipFill>
                    <p:spPr>
                      <a:xfrm>
                        <a:off x="4104803" y="2090738"/>
                        <a:ext cx="1663700" cy="80010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1361A592-C187-4216-A6B9-D82ED30AC7CC}"/>
              </a:ext>
            </a:extLst>
          </p:cNvPr>
          <p:cNvSpPr/>
          <p:nvPr/>
        </p:nvSpPr>
        <p:spPr>
          <a:xfrm>
            <a:off x="153909" y="3158420"/>
            <a:ext cx="11516008" cy="1015663"/>
          </a:xfrm>
          <a:prstGeom prst="rect">
            <a:avLst/>
          </a:prstGeom>
        </p:spPr>
        <p:txBody>
          <a:bodyPr wrap="square">
            <a:spAutoFit/>
          </a:bodyPr>
          <a:lstStyle/>
          <a:p>
            <a:r>
              <a:rPr lang="en-US" sz="2000" dirty="0">
                <a:latin typeface="Times New Roman" panose="02020603050405020304" pitchFamily="18" charset="0"/>
              </a:rPr>
              <a:t>No general proof is known there is no known way of stating that it obviously follows from another equation, but its validity for every known optical component is easily established (one component at a time) and thus is established for any combination.</a:t>
            </a:r>
            <a:endParaRPr lang="fa-IR" sz="2000" dirty="0"/>
          </a:p>
        </p:txBody>
      </p:sp>
      <p:graphicFrame>
        <p:nvGraphicFramePr>
          <p:cNvPr id="10" name="Object 9">
            <a:extLst>
              <a:ext uri="{FF2B5EF4-FFF2-40B4-BE49-F238E27FC236}">
                <a16:creationId xmlns:a16="http://schemas.microsoft.com/office/drawing/2014/main" id="{4AB42DAF-70B2-4BC9-A521-42F9580073A1}"/>
              </a:ext>
            </a:extLst>
          </p:cNvPr>
          <p:cNvGraphicFramePr>
            <a:graphicFrameLocks noChangeAspect="1"/>
          </p:cNvGraphicFramePr>
          <p:nvPr>
            <p:extLst>
              <p:ext uri="{D42A27DB-BD31-4B8C-83A1-F6EECF244321}">
                <p14:modId xmlns:p14="http://schemas.microsoft.com/office/powerpoint/2010/main" val="2516713359"/>
              </p:ext>
            </p:extLst>
          </p:nvPr>
        </p:nvGraphicFramePr>
        <p:xfrm>
          <a:off x="4061562" y="5457052"/>
          <a:ext cx="1587500" cy="863600"/>
        </p:xfrm>
        <a:graphic>
          <a:graphicData uri="http://schemas.openxmlformats.org/presentationml/2006/ole">
            <mc:AlternateContent xmlns:mc="http://schemas.openxmlformats.org/markup-compatibility/2006">
              <mc:Choice xmlns:v="urn:schemas-microsoft-com:vml" Requires="v">
                <p:oleObj spid="_x0000_s83977" name="Equation" r:id="rId5" imgW="1587240" imgH="863280" progId="Equation.DSMT4">
                  <p:embed/>
                </p:oleObj>
              </mc:Choice>
              <mc:Fallback>
                <p:oleObj name="Equation" r:id="rId5" imgW="1587240" imgH="863280" progId="Equation.DSMT4">
                  <p:embed/>
                  <p:pic>
                    <p:nvPicPr>
                      <p:cNvPr id="0" name=""/>
                      <p:cNvPicPr/>
                      <p:nvPr/>
                    </p:nvPicPr>
                    <p:blipFill>
                      <a:blip r:embed="rId6"/>
                      <a:stretch>
                        <a:fillRect/>
                      </a:stretch>
                    </p:blipFill>
                    <p:spPr>
                      <a:xfrm>
                        <a:off x="4061562" y="5457052"/>
                        <a:ext cx="1587500" cy="8636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7C09D8AB-E003-444D-A23E-BE2C1D9D47D1}"/>
              </a:ext>
            </a:extLst>
          </p:cNvPr>
          <p:cNvSpPr txBox="1"/>
          <p:nvPr/>
        </p:nvSpPr>
        <p:spPr>
          <a:xfrm>
            <a:off x="519768" y="4349332"/>
            <a:ext cx="11150149"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پارامتر مختلط باریکه را پس از انتشار در یک محیط پیدا کنید:</a:t>
            </a:r>
          </a:p>
        </p:txBody>
      </p:sp>
      <p:graphicFrame>
        <p:nvGraphicFramePr>
          <p:cNvPr id="12" name="Object 11">
            <a:extLst>
              <a:ext uri="{FF2B5EF4-FFF2-40B4-BE49-F238E27FC236}">
                <a16:creationId xmlns:a16="http://schemas.microsoft.com/office/drawing/2014/main" id="{864E2FEA-E67B-4529-B61D-BEBC0FE9D9F0}"/>
              </a:ext>
            </a:extLst>
          </p:cNvPr>
          <p:cNvGraphicFramePr>
            <a:graphicFrameLocks noChangeAspect="1"/>
          </p:cNvGraphicFramePr>
          <p:nvPr>
            <p:extLst>
              <p:ext uri="{D42A27DB-BD31-4B8C-83A1-F6EECF244321}">
                <p14:modId xmlns:p14="http://schemas.microsoft.com/office/powerpoint/2010/main" val="568727892"/>
              </p:ext>
            </p:extLst>
          </p:nvPr>
        </p:nvGraphicFramePr>
        <p:xfrm>
          <a:off x="7060195" y="5440023"/>
          <a:ext cx="2717800" cy="800100"/>
        </p:xfrm>
        <a:graphic>
          <a:graphicData uri="http://schemas.openxmlformats.org/presentationml/2006/ole">
            <mc:AlternateContent xmlns:mc="http://schemas.openxmlformats.org/markup-compatibility/2006">
              <mc:Choice xmlns:v="urn:schemas-microsoft-com:vml" Requires="v">
                <p:oleObj spid="_x0000_s83978" name="Equation" r:id="rId7" imgW="2717640" imgH="799920" progId="Equation.DSMT4">
                  <p:embed/>
                </p:oleObj>
              </mc:Choice>
              <mc:Fallback>
                <p:oleObj name="Equation" r:id="rId7" imgW="2717640" imgH="799920" progId="Equation.DSMT4">
                  <p:embed/>
                  <p:pic>
                    <p:nvPicPr>
                      <p:cNvPr id="0" name=""/>
                      <p:cNvPicPr/>
                      <p:nvPr/>
                    </p:nvPicPr>
                    <p:blipFill>
                      <a:blip r:embed="rId8"/>
                      <a:stretch>
                        <a:fillRect/>
                      </a:stretch>
                    </p:blipFill>
                    <p:spPr>
                      <a:xfrm>
                        <a:off x="7060195" y="5440023"/>
                        <a:ext cx="2717800" cy="8001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849CEBD4-B7D0-4B3A-B380-BBF4A5C36129}"/>
              </a:ext>
            </a:extLst>
          </p:cNvPr>
          <p:cNvSpPr txBox="1"/>
          <p:nvPr/>
        </p:nvSpPr>
        <p:spPr>
          <a:xfrm>
            <a:off x="116163" y="5590741"/>
            <a:ext cx="3842520" cy="498663"/>
          </a:xfrm>
          <a:prstGeom prst="rect">
            <a:avLst/>
          </a:prstGeom>
          <a:noFill/>
        </p:spPr>
        <p:txBody>
          <a:bodyPr wrap="square" rtlCol="1">
            <a:spAutoFit/>
          </a:bodyPr>
          <a:lstStyle/>
          <a:p>
            <a:pPr algn="just" rtl="1">
              <a:lnSpc>
                <a:spcPct val="150000"/>
              </a:lnSpc>
            </a:pPr>
            <a:r>
              <a:rPr lang="fa-IR" sz="2000" dirty="0" err="1">
                <a:latin typeface="Times New Roman" panose="02020603050405020304" pitchFamily="18" charset="0"/>
                <a:cs typeface="Times New Roman" panose="02020603050405020304" pitchFamily="18" charset="0"/>
              </a:rPr>
              <a:t>ماتریس</a:t>
            </a:r>
            <a:r>
              <a:rPr lang="fa-IR" sz="2000" dirty="0">
                <a:latin typeface="Times New Roman" panose="02020603050405020304" pitchFamily="18" charset="0"/>
                <a:cs typeface="Times New Roman" panose="02020603050405020304" pitchFamily="18" charset="0"/>
              </a:rPr>
              <a:t> انتقال برای انتشار در یک محیط</a:t>
            </a:r>
          </a:p>
        </p:txBody>
      </p:sp>
    </p:spTree>
    <p:extLst>
      <p:ext uri="{BB962C8B-B14F-4D97-AF65-F5344CB8AC3E}">
        <p14:creationId xmlns:p14="http://schemas.microsoft.com/office/powerpoint/2010/main" val="11702057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E9F6B6-FA9D-4D28-8FED-81873B5BBC84}"/>
              </a:ext>
            </a:extLst>
          </p:cNvPr>
          <p:cNvSpPr>
            <a:spLocks noGrp="1"/>
          </p:cNvSpPr>
          <p:nvPr>
            <p:ph type="sldNum" sz="quarter" idx="12"/>
          </p:nvPr>
        </p:nvSpPr>
        <p:spPr/>
        <p:txBody>
          <a:bodyPr/>
          <a:lstStyle/>
          <a:p>
            <a:fld id="{8AC7B609-6235-4DF7-8376-3B4225D7EDEF}" type="slidenum">
              <a:rPr lang="en-US" smtClean="0"/>
              <a:pPr/>
              <a:t>108</a:t>
            </a:fld>
            <a:endParaRPr lang="en-US" dirty="0"/>
          </a:p>
        </p:txBody>
      </p:sp>
      <p:graphicFrame>
        <p:nvGraphicFramePr>
          <p:cNvPr id="3" name="Object 2">
            <a:extLst>
              <a:ext uri="{FF2B5EF4-FFF2-40B4-BE49-F238E27FC236}">
                <a16:creationId xmlns:a16="http://schemas.microsoft.com/office/drawing/2014/main" id="{BC952829-8CCC-4A36-BC6A-969A81A77CBA}"/>
              </a:ext>
            </a:extLst>
          </p:cNvPr>
          <p:cNvGraphicFramePr>
            <a:graphicFrameLocks noChangeAspect="1"/>
          </p:cNvGraphicFramePr>
          <p:nvPr>
            <p:extLst>
              <p:ext uri="{D42A27DB-BD31-4B8C-83A1-F6EECF244321}">
                <p14:modId xmlns:p14="http://schemas.microsoft.com/office/powerpoint/2010/main" val="3783508937"/>
              </p:ext>
            </p:extLst>
          </p:nvPr>
        </p:nvGraphicFramePr>
        <p:xfrm>
          <a:off x="1933230" y="1398041"/>
          <a:ext cx="6553200" cy="1219200"/>
        </p:xfrm>
        <a:graphic>
          <a:graphicData uri="http://schemas.openxmlformats.org/presentationml/2006/ole">
            <mc:AlternateContent xmlns:mc="http://schemas.openxmlformats.org/markup-compatibility/2006">
              <mc:Choice xmlns:v="urn:schemas-microsoft-com:vml" Requires="v">
                <p:oleObj spid="_x0000_s85002" name="Equation" r:id="rId3" imgW="6553080" imgH="1218960" progId="Equation.DSMT4">
                  <p:embed/>
                </p:oleObj>
              </mc:Choice>
              <mc:Fallback>
                <p:oleObj name="Equation" r:id="rId3" imgW="6553080" imgH="1218960" progId="Equation.DSMT4">
                  <p:embed/>
                  <p:pic>
                    <p:nvPicPr>
                      <p:cNvPr id="0" name=""/>
                      <p:cNvPicPr/>
                      <p:nvPr/>
                    </p:nvPicPr>
                    <p:blipFill>
                      <a:blip r:embed="rId4"/>
                      <a:stretch>
                        <a:fillRect/>
                      </a:stretch>
                    </p:blipFill>
                    <p:spPr>
                      <a:xfrm>
                        <a:off x="1933230" y="1398041"/>
                        <a:ext cx="6553200" cy="1219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D3994F2-97E7-4337-ABD5-4F60E1BCF62A}"/>
              </a:ext>
            </a:extLst>
          </p:cNvPr>
          <p:cNvGraphicFramePr>
            <a:graphicFrameLocks noChangeAspect="1"/>
          </p:cNvGraphicFramePr>
          <p:nvPr>
            <p:extLst>
              <p:ext uri="{D42A27DB-BD31-4B8C-83A1-F6EECF244321}">
                <p14:modId xmlns:p14="http://schemas.microsoft.com/office/powerpoint/2010/main" val="2221097677"/>
              </p:ext>
            </p:extLst>
          </p:nvPr>
        </p:nvGraphicFramePr>
        <p:xfrm>
          <a:off x="629531" y="218730"/>
          <a:ext cx="2222500" cy="800100"/>
        </p:xfrm>
        <a:graphic>
          <a:graphicData uri="http://schemas.openxmlformats.org/presentationml/2006/ole">
            <mc:AlternateContent xmlns:mc="http://schemas.openxmlformats.org/markup-compatibility/2006">
              <mc:Choice xmlns:v="urn:schemas-microsoft-com:vml" Requires="v">
                <p:oleObj spid="_x0000_s85003" name="Equation" r:id="rId5" imgW="2222280" imgH="799920" progId="Equation.DSMT4">
                  <p:embed/>
                </p:oleObj>
              </mc:Choice>
              <mc:Fallback>
                <p:oleObj name="Equation" r:id="rId5" imgW="2222280" imgH="799920" progId="Equation.DSMT4">
                  <p:embed/>
                  <p:pic>
                    <p:nvPicPr>
                      <p:cNvPr id="0" name=""/>
                      <p:cNvPicPr/>
                      <p:nvPr/>
                    </p:nvPicPr>
                    <p:blipFill>
                      <a:blip r:embed="rId6"/>
                      <a:stretch>
                        <a:fillRect/>
                      </a:stretch>
                    </p:blipFill>
                    <p:spPr>
                      <a:xfrm>
                        <a:off x="629531" y="218730"/>
                        <a:ext cx="2222500" cy="8001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46CE4C3-3621-4AC7-AD39-6364807DF972}"/>
              </a:ext>
            </a:extLst>
          </p:cNvPr>
          <p:cNvSpPr txBox="1"/>
          <p:nvPr/>
        </p:nvSpPr>
        <p:spPr>
          <a:xfrm>
            <a:off x="3766243" y="244806"/>
            <a:ext cx="8316362"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چون معکوس پارامتر مختلط باریکه بر حسب شعاع باریکه و شعاع خمیدگی جبهه موج داده می شود رابطه زیر معمولا کاراتر می باشد" </a:t>
            </a:r>
          </a:p>
        </p:txBody>
      </p:sp>
      <p:sp>
        <p:nvSpPr>
          <p:cNvPr id="6" name="TextBox 5">
            <a:extLst>
              <a:ext uri="{FF2B5EF4-FFF2-40B4-BE49-F238E27FC236}">
                <a16:creationId xmlns:a16="http://schemas.microsoft.com/office/drawing/2014/main" id="{A4BF9318-7690-4595-8CCF-B6031E3B20BD}"/>
              </a:ext>
            </a:extLst>
          </p:cNvPr>
          <p:cNvSpPr txBox="1"/>
          <p:nvPr/>
        </p:nvSpPr>
        <p:spPr>
          <a:xfrm>
            <a:off x="525101" y="3340729"/>
            <a:ext cx="11353046"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شعاع باریکه و شعاع خمیدگی جبهه موج را در فاصله </a:t>
            </a:r>
            <a:r>
              <a:rPr lang="en-US" sz="2000" dirty="0">
                <a:latin typeface="Times New Roman" panose="02020603050405020304" pitchFamily="18" charset="0"/>
                <a:cs typeface="Times New Roman" panose="02020603050405020304" pitchFamily="18" charset="0"/>
              </a:rPr>
              <a:t>z</a:t>
            </a:r>
            <a:r>
              <a:rPr lang="fa-IR" sz="2000" dirty="0">
                <a:latin typeface="Times New Roman" panose="02020603050405020304" pitchFamily="18" charset="0"/>
                <a:cs typeface="Times New Roman" panose="02020603050405020304" pitchFamily="18" charset="0"/>
              </a:rPr>
              <a:t>  از کمره باریکه حساب کنید.</a:t>
            </a:r>
          </a:p>
        </p:txBody>
      </p:sp>
      <p:graphicFrame>
        <p:nvGraphicFramePr>
          <p:cNvPr id="7" name="Object 6">
            <a:extLst>
              <a:ext uri="{FF2B5EF4-FFF2-40B4-BE49-F238E27FC236}">
                <a16:creationId xmlns:a16="http://schemas.microsoft.com/office/drawing/2014/main" id="{B1C25AE9-DE21-4312-90C8-1E9682C8C586}"/>
              </a:ext>
            </a:extLst>
          </p:cNvPr>
          <p:cNvGraphicFramePr>
            <a:graphicFrameLocks noChangeAspect="1"/>
          </p:cNvGraphicFramePr>
          <p:nvPr>
            <p:extLst>
              <p:ext uri="{D42A27DB-BD31-4B8C-83A1-F6EECF244321}">
                <p14:modId xmlns:p14="http://schemas.microsoft.com/office/powerpoint/2010/main" val="658437338"/>
              </p:ext>
            </p:extLst>
          </p:nvPr>
        </p:nvGraphicFramePr>
        <p:xfrm>
          <a:off x="1520825" y="3935413"/>
          <a:ext cx="3784600" cy="812800"/>
        </p:xfrm>
        <a:graphic>
          <a:graphicData uri="http://schemas.openxmlformats.org/presentationml/2006/ole">
            <mc:AlternateContent xmlns:mc="http://schemas.openxmlformats.org/markup-compatibility/2006">
              <mc:Choice xmlns:v="urn:schemas-microsoft-com:vml" Requires="v">
                <p:oleObj spid="_x0000_s85004" name="Equation" r:id="rId7" imgW="3784320" imgH="812520" progId="Equation.DSMT4">
                  <p:embed/>
                </p:oleObj>
              </mc:Choice>
              <mc:Fallback>
                <p:oleObj name="Equation" r:id="rId7" imgW="3784320" imgH="812520" progId="Equation.DSMT4">
                  <p:embed/>
                  <p:pic>
                    <p:nvPicPr>
                      <p:cNvPr id="0" name=""/>
                      <p:cNvPicPr/>
                      <p:nvPr/>
                    </p:nvPicPr>
                    <p:blipFill>
                      <a:blip r:embed="rId8"/>
                      <a:stretch>
                        <a:fillRect/>
                      </a:stretch>
                    </p:blipFill>
                    <p:spPr>
                      <a:xfrm>
                        <a:off x="1520825" y="3935413"/>
                        <a:ext cx="3784600" cy="812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C51B452-17DE-4071-A59E-E8E62994C618}"/>
              </a:ext>
            </a:extLst>
          </p:cNvPr>
          <p:cNvGraphicFramePr>
            <a:graphicFrameLocks noChangeAspect="1"/>
          </p:cNvGraphicFramePr>
          <p:nvPr>
            <p:extLst>
              <p:ext uri="{D42A27DB-BD31-4B8C-83A1-F6EECF244321}">
                <p14:modId xmlns:p14="http://schemas.microsoft.com/office/powerpoint/2010/main" val="1407362450"/>
              </p:ext>
            </p:extLst>
          </p:nvPr>
        </p:nvGraphicFramePr>
        <p:xfrm>
          <a:off x="2832100" y="5056188"/>
          <a:ext cx="3822700" cy="1600200"/>
        </p:xfrm>
        <a:graphic>
          <a:graphicData uri="http://schemas.openxmlformats.org/presentationml/2006/ole">
            <mc:AlternateContent xmlns:mc="http://schemas.openxmlformats.org/markup-compatibility/2006">
              <mc:Choice xmlns:v="urn:schemas-microsoft-com:vml" Requires="v">
                <p:oleObj spid="_x0000_s85005" name="Equation" r:id="rId9" imgW="3822480" imgH="1600200" progId="Equation.DSMT4">
                  <p:embed/>
                </p:oleObj>
              </mc:Choice>
              <mc:Fallback>
                <p:oleObj name="Equation" r:id="rId9" imgW="3822480" imgH="1600200" progId="Equation.DSMT4">
                  <p:embed/>
                  <p:pic>
                    <p:nvPicPr>
                      <p:cNvPr id="0" name=""/>
                      <p:cNvPicPr/>
                      <p:nvPr/>
                    </p:nvPicPr>
                    <p:blipFill>
                      <a:blip r:embed="rId10"/>
                      <a:stretch>
                        <a:fillRect/>
                      </a:stretch>
                    </p:blipFill>
                    <p:spPr>
                      <a:xfrm>
                        <a:off x="2832100" y="5056188"/>
                        <a:ext cx="3822700" cy="1600200"/>
                      </a:xfrm>
                      <a:prstGeom prst="rect">
                        <a:avLst/>
                      </a:prstGeom>
                    </p:spPr>
                  </p:pic>
                </p:oleObj>
              </mc:Fallback>
            </mc:AlternateContent>
          </a:graphicData>
        </a:graphic>
      </p:graphicFrame>
    </p:spTree>
    <p:extLst>
      <p:ext uri="{BB962C8B-B14F-4D97-AF65-F5344CB8AC3E}">
        <p14:creationId xmlns:p14="http://schemas.microsoft.com/office/powerpoint/2010/main" val="35024694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BBF1F-69C1-46B5-8AAB-4C3419A87CE4}"/>
              </a:ext>
            </a:extLst>
          </p:cNvPr>
          <p:cNvSpPr>
            <a:spLocks noGrp="1"/>
          </p:cNvSpPr>
          <p:nvPr>
            <p:ph type="sldNum" sz="quarter" idx="12"/>
          </p:nvPr>
        </p:nvSpPr>
        <p:spPr>
          <a:xfrm>
            <a:off x="11696315" y="6516886"/>
            <a:ext cx="495685" cy="274320"/>
          </a:xfrm>
        </p:spPr>
        <p:txBody>
          <a:bodyPr/>
          <a:lstStyle/>
          <a:p>
            <a:fld id="{8AC7B609-6235-4DF7-8376-3B4225D7EDEF}" type="slidenum">
              <a:rPr lang="en-US" smtClean="0"/>
              <a:pPr/>
              <a:t>109</a:t>
            </a:fld>
            <a:endParaRPr lang="en-US" dirty="0"/>
          </a:p>
        </p:txBody>
      </p:sp>
      <p:graphicFrame>
        <p:nvGraphicFramePr>
          <p:cNvPr id="3" name="Object 2">
            <a:extLst>
              <a:ext uri="{FF2B5EF4-FFF2-40B4-BE49-F238E27FC236}">
                <a16:creationId xmlns:a16="http://schemas.microsoft.com/office/drawing/2014/main" id="{6A282AFF-CAE1-4851-8807-635FEE2E6388}"/>
              </a:ext>
            </a:extLst>
          </p:cNvPr>
          <p:cNvGraphicFramePr>
            <a:graphicFrameLocks noChangeAspect="1"/>
          </p:cNvGraphicFramePr>
          <p:nvPr>
            <p:extLst>
              <p:ext uri="{D42A27DB-BD31-4B8C-83A1-F6EECF244321}">
                <p14:modId xmlns:p14="http://schemas.microsoft.com/office/powerpoint/2010/main" val="2430123459"/>
              </p:ext>
            </p:extLst>
          </p:nvPr>
        </p:nvGraphicFramePr>
        <p:xfrm>
          <a:off x="399588" y="609567"/>
          <a:ext cx="3441700" cy="800100"/>
        </p:xfrm>
        <a:graphic>
          <a:graphicData uri="http://schemas.openxmlformats.org/presentationml/2006/ole">
            <mc:AlternateContent xmlns:mc="http://schemas.openxmlformats.org/markup-compatibility/2006">
              <mc:Choice xmlns:v="urn:schemas-microsoft-com:vml" Requires="v">
                <p:oleObj spid="_x0000_s86026" name="Equation" r:id="rId3" imgW="3441600" imgH="799920" progId="Equation.DSMT4">
                  <p:embed/>
                </p:oleObj>
              </mc:Choice>
              <mc:Fallback>
                <p:oleObj name="Equation" r:id="rId3" imgW="3441600" imgH="799920" progId="Equation.DSMT4">
                  <p:embed/>
                  <p:pic>
                    <p:nvPicPr>
                      <p:cNvPr id="0" name=""/>
                      <p:cNvPicPr/>
                      <p:nvPr/>
                    </p:nvPicPr>
                    <p:blipFill>
                      <a:blip r:embed="rId4"/>
                      <a:stretch>
                        <a:fillRect/>
                      </a:stretch>
                    </p:blipFill>
                    <p:spPr>
                      <a:xfrm>
                        <a:off x="399588" y="609567"/>
                        <a:ext cx="3441700" cy="8001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1FCB44B-3A45-4E50-85A1-76B4DF484CDB}"/>
              </a:ext>
            </a:extLst>
          </p:cNvPr>
          <p:cNvGraphicFramePr>
            <a:graphicFrameLocks noChangeAspect="1"/>
          </p:cNvGraphicFramePr>
          <p:nvPr>
            <p:extLst>
              <p:ext uri="{D42A27DB-BD31-4B8C-83A1-F6EECF244321}">
                <p14:modId xmlns:p14="http://schemas.microsoft.com/office/powerpoint/2010/main" val="2290967830"/>
              </p:ext>
            </p:extLst>
          </p:nvPr>
        </p:nvGraphicFramePr>
        <p:xfrm>
          <a:off x="5328204" y="1009617"/>
          <a:ext cx="4648201" cy="1600200"/>
        </p:xfrm>
        <a:graphic>
          <a:graphicData uri="http://schemas.openxmlformats.org/presentationml/2006/ole">
            <mc:AlternateContent xmlns:mc="http://schemas.openxmlformats.org/markup-compatibility/2006">
              <mc:Choice xmlns:v="urn:schemas-microsoft-com:vml" Requires="v">
                <p:oleObj spid="_x0000_s86027" name="Equation" r:id="rId5" imgW="4647960" imgH="1600200" progId="Equation.DSMT4">
                  <p:embed/>
                </p:oleObj>
              </mc:Choice>
              <mc:Fallback>
                <p:oleObj name="Equation" r:id="rId5" imgW="4647960" imgH="1600200" progId="Equation.DSMT4">
                  <p:embed/>
                  <p:pic>
                    <p:nvPicPr>
                      <p:cNvPr id="0" name=""/>
                      <p:cNvPicPr/>
                      <p:nvPr/>
                    </p:nvPicPr>
                    <p:blipFill>
                      <a:blip r:embed="rId6"/>
                      <a:stretch>
                        <a:fillRect/>
                      </a:stretch>
                    </p:blipFill>
                    <p:spPr>
                      <a:xfrm>
                        <a:off x="5328204" y="1009617"/>
                        <a:ext cx="4648201" cy="1600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90508C5-15D6-428B-B0A3-031061B6A94E}"/>
              </a:ext>
            </a:extLst>
          </p:cNvPr>
          <p:cNvGraphicFramePr>
            <a:graphicFrameLocks noChangeAspect="1"/>
          </p:cNvGraphicFramePr>
          <p:nvPr>
            <p:extLst>
              <p:ext uri="{D42A27DB-BD31-4B8C-83A1-F6EECF244321}">
                <p14:modId xmlns:p14="http://schemas.microsoft.com/office/powerpoint/2010/main" val="1838670009"/>
              </p:ext>
            </p:extLst>
          </p:nvPr>
        </p:nvGraphicFramePr>
        <p:xfrm>
          <a:off x="114299" y="4142479"/>
          <a:ext cx="11963401" cy="1930400"/>
        </p:xfrm>
        <a:graphic>
          <a:graphicData uri="http://schemas.openxmlformats.org/presentationml/2006/ole">
            <mc:AlternateContent xmlns:mc="http://schemas.openxmlformats.org/markup-compatibility/2006">
              <mc:Choice xmlns:v="urn:schemas-microsoft-com:vml" Requires="v">
                <p:oleObj spid="_x0000_s86028" name="Equation" r:id="rId7" imgW="11963160" imgH="1930320" progId="Equation.DSMT4">
                  <p:embed/>
                </p:oleObj>
              </mc:Choice>
              <mc:Fallback>
                <p:oleObj name="Equation" r:id="rId7" imgW="11963160" imgH="1930320" progId="Equation.DSMT4">
                  <p:embed/>
                  <p:pic>
                    <p:nvPicPr>
                      <p:cNvPr id="0" name=""/>
                      <p:cNvPicPr/>
                      <p:nvPr/>
                    </p:nvPicPr>
                    <p:blipFill>
                      <a:blip r:embed="rId8"/>
                      <a:stretch>
                        <a:fillRect/>
                      </a:stretch>
                    </p:blipFill>
                    <p:spPr>
                      <a:xfrm>
                        <a:off x="114299" y="4142479"/>
                        <a:ext cx="11963401" cy="1930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CCD412E-8600-4554-A37B-9F32AC6F2E32}"/>
              </a:ext>
            </a:extLst>
          </p:cNvPr>
          <p:cNvGraphicFramePr>
            <a:graphicFrameLocks noChangeAspect="1"/>
          </p:cNvGraphicFramePr>
          <p:nvPr>
            <p:extLst>
              <p:ext uri="{D42A27DB-BD31-4B8C-83A1-F6EECF244321}">
                <p14:modId xmlns:p14="http://schemas.microsoft.com/office/powerpoint/2010/main" val="3335456813"/>
              </p:ext>
            </p:extLst>
          </p:nvPr>
        </p:nvGraphicFramePr>
        <p:xfrm>
          <a:off x="399588" y="1982276"/>
          <a:ext cx="3822700" cy="1600200"/>
        </p:xfrm>
        <a:graphic>
          <a:graphicData uri="http://schemas.openxmlformats.org/presentationml/2006/ole">
            <mc:AlternateContent xmlns:mc="http://schemas.openxmlformats.org/markup-compatibility/2006">
              <mc:Choice xmlns:v="urn:schemas-microsoft-com:vml" Requires="v">
                <p:oleObj spid="_x0000_s86029" name="Equation" r:id="rId9" imgW="3822480" imgH="1600200" progId="Equation.DSMT4">
                  <p:embed/>
                </p:oleObj>
              </mc:Choice>
              <mc:Fallback>
                <p:oleObj name="Equation" r:id="rId9" imgW="3822480" imgH="1600200" progId="Equation.DSMT4">
                  <p:embed/>
                  <p:pic>
                    <p:nvPicPr>
                      <p:cNvPr id="0" name=""/>
                      <p:cNvPicPr/>
                      <p:nvPr/>
                    </p:nvPicPr>
                    <p:blipFill>
                      <a:blip r:embed="rId10"/>
                      <a:stretch>
                        <a:fillRect/>
                      </a:stretch>
                    </p:blipFill>
                    <p:spPr>
                      <a:xfrm>
                        <a:off x="399588" y="1982276"/>
                        <a:ext cx="3822700" cy="1600200"/>
                      </a:xfrm>
                      <a:prstGeom prst="rect">
                        <a:avLst/>
                      </a:prstGeom>
                    </p:spPr>
                  </p:pic>
                </p:oleObj>
              </mc:Fallback>
            </mc:AlternateContent>
          </a:graphicData>
        </a:graphic>
      </p:graphicFrame>
    </p:spTree>
    <p:extLst>
      <p:ext uri="{BB962C8B-B14F-4D97-AF65-F5344CB8AC3E}">
        <p14:creationId xmlns:p14="http://schemas.microsoft.com/office/powerpoint/2010/main" val="391862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1" y="238780"/>
            <a:ext cx="3101391"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800" b="1" dirty="0">
                <a:solidFill>
                  <a:srgbClr val="FF0000"/>
                </a:solidFill>
                <a:latin typeface="Times New Roman" pitchFamily="18" charset="0"/>
                <a:cs typeface="Times New Roman" pitchFamily="18" charset="0"/>
              </a:rPr>
              <a:t>خواص نور لیزر</a:t>
            </a:r>
            <a:endParaRPr lang="en-US" sz="2800" dirty="0">
              <a:latin typeface="Times New Roman" pitchFamily="18" charset="0"/>
              <a:cs typeface="Times New Roman" pitchFamily="18" charset="0"/>
            </a:endParaRPr>
          </a:p>
        </p:txBody>
      </p:sp>
      <p:sp>
        <p:nvSpPr>
          <p:cNvPr id="3" name="TextBox 2"/>
          <p:cNvSpPr txBox="1"/>
          <p:nvPr/>
        </p:nvSpPr>
        <p:spPr>
          <a:xfrm>
            <a:off x="1155700" y="762000"/>
            <a:ext cx="9740900" cy="960328"/>
          </a:xfrm>
          <a:prstGeom prst="rect">
            <a:avLst/>
          </a:prstGeom>
          <a:noFill/>
        </p:spPr>
        <p:txBody>
          <a:bodyPr wrap="square" rtlCol="0">
            <a:spAutoFit/>
          </a:bodyPr>
          <a:lstStyle/>
          <a:p>
            <a:pPr algn="just" rtl="1">
              <a:lnSpc>
                <a:spcPct val="150000"/>
              </a:lnSpc>
              <a:buFont typeface="Wingdings" pitchFamily="2" charset="2"/>
              <a:buChar char="ü"/>
            </a:pPr>
            <a:r>
              <a:rPr lang="fa-IR" sz="2000" b="1" dirty="0">
                <a:latin typeface="Times New Roman" pitchFamily="18" charset="0"/>
                <a:cs typeface="Times New Roman" pitchFamily="18" charset="0"/>
              </a:rPr>
              <a:t>  جهتمندی باريكه لیزر</a:t>
            </a:r>
            <a:r>
              <a:rPr lang="fa-IR" sz="2000" dirty="0">
                <a:latin typeface="Times New Roman" pitchFamily="18" charset="0"/>
                <a:cs typeface="Times New Roman" pitchFamily="18" charset="0"/>
              </a:rPr>
              <a:t>: باريكه لیزر می تواند موازی باشد. اما به دلیل پدیده پراش اندکی واگرای خواهد داشت که به طول موج نور لیزر و شعاع کمره پرتو لیزر بستگی دارد.</a:t>
            </a:r>
            <a:endParaRPr lang="en-US" sz="2000" dirty="0">
              <a:latin typeface="Times New Roman" pitchFamily="18" charset="0"/>
              <a:cs typeface="Times New Roman" pitchFamily="18" charset="0"/>
            </a:endParaRPr>
          </a:p>
        </p:txBody>
      </p:sp>
      <p:graphicFrame>
        <p:nvGraphicFramePr>
          <p:cNvPr id="26627" name="Object 3"/>
          <p:cNvGraphicFramePr>
            <a:graphicFrameLocks noChangeAspect="1"/>
          </p:cNvGraphicFramePr>
          <p:nvPr/>
        </p:nvGraphicFramePr>
        <p:xfrm>
          <a:off x="2051050" y="4419601"/>
          <a:ext cx="7911042" cy="901700"/>
        </p:xfrm>
        <a:graphic>
          <a:graphicData uri="http://schemas.openxmlformats.org/presentationml/2006/ole">
            <mc:AlternateContent xmlns:mc="http://schemas.openxmlformats.org/markup-compatibility/2006">
              <mc:Choice xmlns:v="urn:schemas-microsoft-com:vml" Requires="v">
                <p:oleObj spid="_x0000_s5126" name="Equation" r:id="rId3" imgW="7302240" imgH="901440" progId="Equation.DSMT4">
                  <p:embed/>
                </p:oleObj>
              </mc:Choice>
              <mc:Fallback>
                <p:oleObj name="Equation" r:id="rId3" imgW="7302240" imgH="901440" progId="Equation.DSMT4">
                  <p:embed/>
                  <p:pic>
                    <p:nvPicPr>
                      <p:cNvPr id="266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419601"/>
                        <a:ext cx="7911042"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nvGraphicFramePr>
        <p:xfrm>
          <a:off x="2670176" y="5638801"/>
          <a:ext cx="5090583" cy="444500"/>
        </p:xfrm>
        <a:graphic>
          <a:graphicData uri="http://schemas.openxmlformats.org/presentationml/2006/ole">
            <mc:AlternateContent xmlns:mc="http://schemas.openxmlformats.org/markup-compatibility/2006">
              <mc:Choice xmlns:v="urn:schemas-microsoft-com:vml" Requires="v">
                <p:oleObj spid="_x0000_s5127" name="Equation" r:id="rId5" imgW="4698720" imgH="444240" progId="Equation.DSMT4">
                  <p:embed/>
                </p:oleObj>
              </mc:Choice>
              <mc:Fallback>
                <p:oleObj name="Equation" r:id="rId5" imgW="4698720" imgH="444240" progId="Equation.DSMT4">
                  <p:embed/>
                  <p:pic>
                    <p:nvPicPr>
                      <p:cNvPr id="2662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176" y="5638801"/>
                        <a:ext cx="5090583"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1390652" y="6019801"/>
            <a:ext cx="8304529"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شعاع پرتو لیزر سبز پس از انتشار یکصد متری </a:t>
            </a:r>
            <a:endParaRPr lang="en-US" sz="2000" dirty="0">
              <a:latin typeface="Times New Roman" pitchFamily="18" charset="0"/>
              <a:cs typeface="Times New Roman" pitchFamily="18" charset="0"/>
            </a:endParaRPr>
          </a:p>
        </p:txBody>
      </p:sp>
      <p:sp>
        <p:nvSpPr>
          <p:cNvPr id="20" name="TextBox 19"/>
          <p:cNvSpPr txBox="1"/>
          <p:nvPr/>
        </p:nvSpPr>
        <p:spPr>
          <a:xfrm>
            <a:off x="1143000" y="3810002"/>
            <a:ext cx="9906000"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واگرایی پرتو لیزر سبز با طول موج 532 نانومتر با قطر 600 میکرو متر در خروجی لیزر </a:t>
            </a:r>
            <a:endParaRPr lang="en-US" sz="2000" dirty="0">
              <a:latin typeface="Times New Roman" pitchFamily="18" charset="0"/>
              <a:cs typeface="Times New Roman" pitchFamily="18" charset="0"/>
            </a:endParaRPr>
          </a:p>
        </p:txBody>
      </p:sp>
      <p:grpSp>
        <p:nvGrpSpPr>
          <p:cNvPr id="21" name="Group 20"/>
          <p:cNvGrpSpPr/>
          <p:nvPr/>
        </p:nvGrpSpPr>
        <p:grpSpPr>
          <a:xfrm>
            <a:off x="2133600" y="2133600"/>
            <a:ext cx="8007350" cy="1600200"/>
            <a:chOff x="450761" y="1738648"/>
            <a:chExt cx="8281115" cy="2266682"/>
          </a:xfrm>
        </p:grpSpPr>
        <p:grpSp>
          <p:nvGrpSpPr>
            <p:cNvPr id="22" name="Group 16"/>
            <p:cNvGrpSpPr/>
            <p:nvPr/>
          </p:nvGrpSpPr>
          <p:grpSpPr>
            <a:xfrm>
              <a:off x="450761" y="1738648"/>
              <a:ext cx="8281115" cy="2266682"/>
              <a:chOff x="450761" y="1738648"/>
              <a:chExt cx="8281115" cy="2266682"/>
            </a:xfrm>
          </p:grpSpPr>
          <p:grpSp>
            <p:nvGrpSpPr>
              <p:cNvPr id="24" name="Group 14"/>
              <p:cNvGrpSpPr/>
              <p:nvPr/>
            </p:nvGrpSpPr>
            <p:grpSpPr>
              <a:xfrm>
                <a:off x="450761" y="1738648"/>
                <a:ext cx="8281115" cy="2266682"/>
                <a:chOff x="450761" y="1738648"/>
                <a:chExt cx="8281115" cy="2266682"/>
              </a:xfrm>
            </p:grpSpPr>
            <p:sp>
              <p:nvSpPr>
                <p:cNvPr id="26" name="Freeform 4"/>
                <p:cNvSpPr/>
                <p:nvPr/>
              </p:nvSpPr>
              <p:spPr>
                <a:xfrm>
                  <a:off x="450761" y="1738648"/>
                  <a:ext cx="8281115" cy="785611"/>
                </a:xfrm>
                <a:custGeom>
                  <a:avLst/>
                  <a:gdLst>
                    <a:gd name="connsiteX0" fmla="*/ 0 w 8281115"/>
                    <a:gd name="connsiteY0" fmla="*/ 785611 h 785611"/>
                    <a:gd name="connsiteX1" fmla="*/ 4134118 w 8281115"/>
                    <a:gd name="connsiteY1" fmla="*/ 386366 h 785611"/>
                    <a:gd name="connsiteX2" fmla="*/ 8281115 w 8281115"/>
                    <a:gd name="connsiteY2" fmla="*/ 0 h 785611"/>
                  </a:gdLst>
                  <a:ahLst/>
                  <a:cxnLst>
                    <a:cxn ang="0">
                      <a:pos x="connsiteX0" y="connsiteY0"/>
                    </a:cxn>
                    <a:cxn ang="0">
                      <a:pos x="connsiteX1" y="connsiteY1"/>
                    </a:cxn>
                    <a:cxn ang="0">
                      <a:pos x="connsiteX2" y="connsiteY2"/>
                    </a:cxn>
                  </a:cxnLst>
                  <a:rect l="l" t="t" r="r" b="b"/>
                  <a:pathLst>
                    <a:path w="8281115" h="785611">
                      <a:moveTo>
                        <a:pt x="0" y="785611"/>
                      </a:moveTo>
                      <a:lnTo>
                        <a:pt x="4134118" y="386366"/>
                      </a:lnTo>
                      <a:lnTo>
                        <a:pt x="8281115" y="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27" name="Freeform 26"/>
                <p:cNvSpPr/>
                <p:nvPr/>
              </p:nvSpPr>
              <p:spPr>
                <a:xfrm>
                  <a:off x="463639" y="3258355"/>
                  <a:ext cx="8268237" cy="746975"/>
                </a:xfrm>
                <a:custGeom>
                  <a:avLst/>
                  <a:gdLst>
                    <a:gd name="connsiteX0" fmla="*/ 0 w 8268237"/>
                    <a:gd name="connsiteY0" fmla="*/ 0 h 746975"/>
                    <a:gd name="connsiteX1" fmla="*/ 4134119 w 8268237"/>
                    <a:gd name="connsiteY1" fmla="*/ 347730 h 746975"/>
                    <a:gd name="connsiteX2" fmla="*/ 8268237 w 8268237"/>
                    <a:gd name="connsiteY2" fmla="*/ 746975 h 746975"/>
                    <a:gd name="connsiteX3" fmla="*/ 8268237 w 8268237"/>
                    <a:gd name="connsiteY3" fmla="*/ 746975 h 746975"/>
                    <a:gd name="connsiteX4" fmla="*/ 8268237 w 8268237"/>
                    <a:gd name="connsiteY4" fmla="*/ 746975 h 7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8237" h="746975">
                      <a:moveTo>
                        <a:pt x="0" y="0"/>
                      </a:moveTo>
                      <a:lnTo>
                        <a:pt x="4134119" y="347730"/>
                      </a:lnTo>
                      <a:lnTo>
                        <a:pt x="8268237" y="746975"/>
                      </a:lnTo>
                      <a:lnTo>
                        <a:pt x="8268237" y="746975"/>
                      </a:lnTo>
                      <a:lnTo>
                        <a:pt x="8268237" y="746975"/>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28" name="Straight Connector 27"/>
                <p:cNvCxnSpPr/>
                <p:nvPr/>
              </p:nvCxnSpPr>
              <p:spPr>
                <a:xfrm>
                  <a:off x="457200" y="2870916"/>
                  <a:ext cx="7696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25" name="Arc 24"/>
              <p:cNvSpPr/>
              <p:nvPr/>
            </p:nvSpPr>
            <p:spPr>
              <a:xfrm rot="1304005">
                <a:off x="4457596" y="2056436"/>
                <a:ext cx="1181588" cy="116961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sp>
          <p:nvSpPr>
            <p:cNvPr id="23" name="TextBox 22"/>
            <p:cNvSpPr txBox="1"/>
            <p:nvPr/>
          </p:nvSpPr>
          <p:spPr>
            <a:xfrm>
              <a:off x="5681165" y="2057400"/>
              <a:ext cx="318631" cy="706356"/>
            </a:xfrm>
            <a:prstGeom prst="rect">
              <a:avLst/>
            </a:prstGeom>
            <a:noFill/>
          </p:spPr>
          <p:txBody>
            <a:bodyPr wrap="none" rtlCol="0">
              <a:spAutoFit/>
            </a:bodyPr>
            <a:lstStyle/>
            <a:p>
              <a:pPr algn="r" rtl="1">
                <a:lnSpc>
                  <a:spcPct val="150000"/>
                </a:lnSpc>
              </a:pPr>
              <a:r>
                <a:rPr lang="el-GR" sz="2000" i="1" dirty="0">
                  <a:latin typeface="Times New Roman"/>
                  <a:cs typeface="Times New Roman"/>
                </a:rPr>
                <a:t>θ</a:t>
              </a:r>
              <a:endParaRPr lang="en-US" sz="2000" i="1" dirty="0">
                <a:latin typeface="Times New Roman" pitchFamily="18" charset="0"/>
                <a:cs typeface="Times New Roman" pitchFamily="18" charset="0"/>
              </a:endParaRPr>
            </a:p>
          </p:txBody>
        </p:sp>
      </p:grpSp>
      <p:sp>
        <p:nvSpPr>
          <p:cNvPr id="4" name="Slide Number Placeholder 3">
            <a:extLst>
              <a:ext uri="{FF2B5EF4-FFF2-40B4-BE49-F238E27FC236}">
                <a16:creationId xmlns:a16="http://schemas.microsoft.com/office/drawing/2014/main" id="{A6CC0DA0-2F4B-4DC3-9731-E69A29EF1922}"/>
              </a:ext>
            </a:extLst>
          </p:cNvPr>
          <p:cNvSpPr>
            <a:spLocks noGrp="1"/>
          </p:cNvSpPr>
          <p:nvPr>
            <p:ph type="sldNum" sz="quarter" idx="12"/>
          </p:nvPr>
        </p:nvSpPr>
        <p:spPr/>
        <p:txBody>
          <a:bodyPr/>
          <a:lstStyle/>
          <a:p>
            <a:fld id="{8AC7B609-6235-4DF7-8376-3B4225D7EDEF}"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E5091D-DD68-437A-8ACE-E2CE64D08C07}"/>
              </a:ext>
            </a:extLst>
          </p:cNvPr>
          <p:cNvSpPr>
            <a:spLocks noGrp="1"/>
          </p:cNvSpPr>
          <p:nvPr>
            <p:ph type="sldNum" sz="quarter" idx="12"/>
          </p:nvPr>
        </p:nvSpPr>
        <p:spPr>
          <a:xfrm>
            <a:off x="11371488" y="6479757"/>
            <a:ext cx="660568" cy="274320"/>
          </a:xfrm>
        </p:spPr>
        <p:txBody>
          <a:bodyPr/>
          <a:lstStyle/>
          <a:p>
            <a:fld id="{8AC7B609-6235-4DF7-8376-3B4225D7EDEF}" type="slidenum">
              <a:rPr lang="en-US" smtClean="0"/>
              <a:pPr/>
              <a:t>110</a:t>
            </a:fld>
            <a:endParaRPr lang="en-US" dirty="0"/>
          </a:p>
        </p:txBody>
      </p:sp>
      <p:graphicFrame>
        <p:nvGraphicFramePr>
          <p:cNvPr id="3" name="Object 2">
            <a:extLst>
              <a:ext uri="{FF2B5EF4-FFF2-40B4-BE49-F238E27FC236}">
                <a16:creationId xmlns:a16="http://schemas.microsoft.com/office/drawing/2014/main" id="{154E5A71-1335-42AF-A723-2F095D705C84}"/>
              </a:ext>
            </a:extLst>
          </p:cNvPr>
          <p:cNvGraphicFramePr>
            <a:graphicFrameLocks noChangeAspect="1"/>
          </p:cNvGraphicFramePr>
          <p:nvPr>
            <p:extLst>
              <p:ext uri="{D42A27DB-BD31-4B8C-83A1-F6EECF244321}">
                <p14:modId xmlns:p14="http://schemas.microsoft.com/office/powerpoint/2010/main" val="2262056172"/>
              </p:ext>
            </p:extLst>
          </p:nvPr>
        </p:nvGraphicFramePr>
        <p:xfrm>
          <a:off x="533400" y="533400"/>
          <a:ext cx="11125200" cy="5791200"/>
        </p:xfrm>
        <a:graphic>
          <a:graphicData uri="http://schemas.openxmlformats.org/presentationml/2006/ole">
            <mc:AlternateContent xmlns:mc="http://schemas.openxmlformats.org/markup-compatibility/2006">
              <mc:Choice xmlns:v="urn:schemas-microsoft-com:vml" Requires="v">
                <p:oleObj spid="_x0000_s87044" name="Equation" r:id="rId3" imgW="11125080" imgH="5790960" progId="Equation.DSMT4">
                  <p:embed/>
                </p:oleObj>
              </mc:Choice>
              <mc:Fallback>
                <p:oleObj name="Equation" r:id="rId3" imgW="11125080" imgH="5790960" progId="Equation.DSMT4">
                  <p:embed/>
                  <p:pic>
                    <p:nvPicPr>
                      <p:cNvPr id="0" name=""/>
                      <p:cNvPicPr/>
                      <p:nvPr/>
                    </p:nvPicPr>
                    <p:blipFill>
                      <a:blip r:embed="rId4"/>
                      <a:stretch>
                        <a:fillRect/>
                      </a:stretch>
                    </p:blipFill>
                    <p:spPr>
                      <a:xfrm>
                        <a:off x="533400" y="533400"/>
                        <a:ext cx="11125200" cy="57912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7902FCF-1B91-4323-A452-304FC9DDD8D5}"/>
              </a:ext>
            </a:extLst>
          </p:cNvPr>
          <p:cNvSpPr txBox="1"/>
          <p:nvPr/>
        </p:nvSpPr>
        <p:spPr>
          <a:xfrm>
            <a:off x="7882128" y="1979780"/>
            <a:ext cx="3977640"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قسمتهای حقیقی و موهومی دو طرف این معادله با یکدیگر برابر هستند. در نتیجه داریم: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6048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EC704-ED20-45E1-97C9-C52FD6FB29E4}"/>
              </a:ext>
            </a:extLst>
          </p:cNvPr>
          <p:cNvSpPr>
            <a:spLocks noGrp="1"/>
          </p:cNvSpPr>
          <p:nvPr>
            <p:ph type="sldNum" sz="quarter" idx="12"/>
          </p:nvPr>
        </p:nvSpPr>
        <p:spPr/>
        <p:txBody>
          <a:bodyPr/>
          <a:lstStyle/>
          <a:p>
            <a:fld id="{8AC7B609-6235-4DF7-8376-3B4225D7EDEF}" type="slidenum">
              <a:rPr lang="en-US" smtClean="0"/>
              <a:pPr/>
              <a:t>111</a:t>
            </a:fld>
            <a:endParaRPr lang="en-US" dirty="0"/>
          </a:p>
        </p:txBody>
      </p:sp>
      <p:sp>
        <p:nvSpPr>
          <p:cNvPr id="4" name="TextBox 3">
            <a:extLst>
              <a:ext uri="{FF2B5EF4-FFF2-40B4-BE49-F238E27FC236}">
                <a16:creationId xmlns:a16="http://schemas.microsoft.com/office/drawing/2014/main" id="{B532560B-467C-47FB-8994-143C1978148A}"/>
              </a:ext>
            </a:extLst>
          </p:cNvPr>
          <p:cNvSpPr txBox="1"/>
          <p:nvPr/>
        </p:nvSpPr>
        <p:spPr>
          <a:xfrm>
            <a:off x="334978" y="579422"/>
            <a:ext cx="11476022"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فرض کنیم یک باریکه گاوسی موازی شده (جبهه موج تخت) توسط یک عدسی نازک همگرا شده و سپس در فضا منتشر می شود. با استفاده از رابطه معروف  </a:t>
            </a:r>
            <a:r>
              <a:rPr lang="en-US" sz="2000" dirty="0">
                <a:latin typeface="Times New Roman" panose="02020603050405020304" pitchFamily="18" charset="0"/>
                <a:cs typeface="Times New Roman" panose="02020603050405020304" pitchFamily="18" charset="0"/>
              </a:rPr>
              <a:t>ABCD</a:t>
            </a:r>
            <a:r>
              <a:rPr lang="fa-IR" sz="2000" dirty="0">
                <a:latin typeface="Times New Roman" panose="02020603050405020304" pitchFamily="18" charset="0"/>
                <a:cs typeface="Times New Roman" panose="02020603050405020304" pitchFamily="18" charset="0"/>
              </a:rPr>
              <a:t>   می توان شعاع باریکه در نقطه کانونی و مکان کانونی شدن باریکه را محاسب کرد. </a:t>
            </a:r>
          </a:p>
        </p:txBody>
      </p:sp>
      <p:pic>
        <p:nvPicPr>
          <p:cNvPr id="5" name="Picture 4">
            <a:extLst>
              <a:ext uri="{FF2B5EF4-FFF2-40B4-BE49-F238E27FC236}">
                <a16:creationId xmlns:a16="http://schemas.microsoft.com/office/drawing/2014/main" id="{392891B9-0C57-4A2D-8A6B-A86D665B79FD}"/>
              </a:ext>
            </a:extLst>
          </p:cNvPr>
          <p:cNvPicPr>
            <a:picLocks noChangeAspect="1"/>
          </p:cNvPicPr>
          <p:nvPr/>
        </p:nvPicPr>
        <p:blipFill>
          <a:blip r:embed="rId3"/>
          <a:stretch>
            <a:fillRect/>
          </a:stretch>
        </p:blipFill>
        <p:spPr>
          <a:xfrm>
            <a:off x="1026577" y="1955548"/>
            <a:ext cx="1990725" cy="1371600"/>
          </a:xfrm>
          <a:prstGeom prst="rect">
            <a:avLst/>
          </a:prstGeom>
        </p:spPr>
      </p:pic>
      <p:sp>
        <p:nvSpPr>
          <p:cNvPr id="6" name="TextBox 5">
            <a:extLst>
              <a:ext uri="{FF2B5EF4-FFF2-40B4-BE49-F238E27FC236}">
                <a16:creationId xmlns:a16="http://schemas.microsoft.com/office/drawing/2014/main" id="{EDF10B4A-CC36-4F01-B3BE-31CCA13C771A}"/>
              </a:ext>
            </a:extLst>
          </p:cNvPr>
          <p:cNvSpPr txBox="1"/>
          <p:nvPr/>
        </p:nvSpPr>
        <p:spPr>
          <a:xfrm>
            <a:off x="2109457" y="2329050"/>
            <a:ext cx="8406897"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ماتریس انتقال باریکه در عبور از عدسی نازک  </a:t>
            </a:r>
            <a:r>
              <a:rPr lang="en-US" sz="2000" i="1" dirty="0">
                <a:latin typeface="Times New Roman" panose="02020603050405020304" pitchFamily="18" charset="0"/>
                <a:cs typeface="Times New Roman" panose="02020603050405020304" pitchFamily="18" charset="0"/>
              </a:rPr>
              <a:t>f</a:t>
            </a:r>
            <a:r>
              <a:rPr lang="fa-IR" sz="2000" dirty="0">
                <a:latin typeface="Times New Roman" panose="02020603050405020304" pitchFamily="18" charset="0"/>
                <a:cs typeface="Times New Roman" panose="02020603050405020304" pitchFamily="18" charset="0"/>
              </a:rPr>
              <a:t> و انتشار در فضا به طول </a:t>
            </a:r>
            <a:r>
              <a:rPr lang="en-US" sz="2000" i="1" dirty="0">
                <a:latin typeface="Times New Roman" panose="02020603050405020304" pitchFamily="18" charset="0"/>
                <a:cs typeface="Times New Roman" panose="02020603050405020304" pitchFamily="18" charset="0"/>
              </a:rPr>
              <a:t>z</a:t>
            </a:r>
            <a:endParaRPr lang="fa-IR" sz="2000" i="1" dirty="0">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F5E0126D-0145-4BAA-A618-609E85ADE8FD}"/>
              </a:ext>
            </a:extLst>
          </p:cNvPr>
          <p:cNvGraphicFramePr>
            <a:graphicFrameLocks noChangeAspect="1"/>
          </p:cNvGraphicFramePr>
          <p:nvPr>
            <p:extLst>
              <p:ext uri="{D42A27DB-BD31-4B8C-83A1-F6EECF244321}">
                <p14:modId xmlns:p14="http://schemas.microsoft.com/office/powerpoint/2010/main" val="4178841495"/>
              </p:ext>
            </p:extLst>
          </p:nvPr>
        </p:nvGraphicFramePr>
        <p:xfrm>
          <a:off x="7424738" y="4359275"/>
          <a:ext cx="3810000" cy="1320800"/>
        </p:xfrm>
        <a:graphic>
          <a:graphicData uri="http://schemas.openxmlformats.org/presentationml/2006/ole">
            <mc:AlternateContent xmlns:mc="http://schemas.openxmlformats.org/markup-compatibility/2006">
              <mc:Choice xmlns:v="urn:schemas-microsoft-com:vml" Requires="v">
                <p:oleObj spid="_x0000_s88068" name="Equation" r:id="rId4" imgW="3809880" imgH="1320480" progId="Equation.DSMT4">
                  <p:embed/>
                </p:oleObj>
              </mc:Choice>
              <mc:Fallback>
                <p:oleObj name="Equation" r:id="rId4" imgW="3809880" imgH="1320480" progId="Equation.DSMT4">
                  <p:embed/>
                  <p:pic>
                    <p:nvPicPr>
                      <p:cNvPr id="0" name=""/>
                      <p:cNvPicPr/>
                      <p:nvPr/>
                    </p:nvPicPr>
                    <p:blipFill>
                      <a:blip r:embed="rId5"/>
                      <a:stretch>
                        <a:fillRect/>
                      </a:stretch>
                    </p:blipFill>
                    <p:spPr>
                      <a:xfrm>
                        <a:off x="7424738" y="4359275"/>
                        <a:ext cx="3810000" cy="1320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8B8EFF87-6055-4B06-8246-4E6A796C497C}"/>
              </a:ext>
            </a:extLst>
          </p:cNvPr>
          <p:cNvPicPr>
            <a:picLocks noChangeAspect="1"/>
          </p:cNvPicPr>
          <p:nvPr/>
        </p:nvPicPr>
        <p:blipFill>
          <a:blip r:embed="rId6"/>
          <a:stretch>
            <a:fillRect/>
          </a:stretch>
        </p:blipFill>
        <p:spPr>
          <a:xfrm>
            <a:off x="867834" y="3617013"/>
            <a:ext cx="5810250" cy="2667000"/>
          </a:xfrm>
          <a:prstGeom prst="rect">
            <a:avLst/>
          </a:prstGeom>
        </p:spPr>
      </p:pic>
    </p:spTree>
    <p:extLst>
      <p:ext uri="{BB962C8B-B14F-4D97-AF65-F5344CB8AC3E}">
        <p14:creationId xmlns:p14="http://schemas.microsoft.com/office/powerpoint/2010/main" val="16248610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AB45A-052F-49D5-A727-8BAA4048F95C}"/>
              </a:ext>
            </a:extLst>
          </p:cNvPr>
          <p:cNvSpPr>
            <a:spLocks noGrp="1"/>
          </p:cNvSpPr>
          <p:nvPr>
            <p:ph type="sldNum" sz="quarter" idx="12"/>
          </p:nvPr>
        </p:nvSpPr>
        <p:spPr/>
        <p:txBody>
          <a:bodyPr/>
          <a:lstStyle/>
          <a:p>
            <a:fld id="{8AC7B609-6235-4DF7-8376-3B4225D7EDEF}" type="slidenum">
              <a:rPr lang="en-US" smtClean="0"/>
              <a:pPr/>
              <a:t>112</a:t>
            </a:fld>
            <a:endParaRPr lang="en-US" dirty="0"/>
          </a:p>
        </p:txBody>
      </p:sp>
      <p:graphicFrame>
        <p:nvGraphicFramePr>
          <p:cNvPr id="3" name="Object 2">
            <a:extLst>
              <a:ext uri="{FF2B5EF4-FFF2-40B4-BE49-F238E27FC236}">
                <a16:creationId xmlns:a16="http://schemas.microsoft.com/office/drawing/2014/main" id="{D72C690A-B498-40C4-BB71-7773E1997F50}"/>
              </a:ext>
            </a:extLst>
          </p:cNvPr>
          <p:cNvGraphicFramePr>
            <a:graphicFrameLocks noChangeAspect="1"/>
          </p:cNvGraphicFramePr>
          <p:nvPr>
            <p:extLst>
              <p:ext uri="{D42A27DB-BD31-4B8C-83A1-F6EECF244321}">
                <p14:modId xmlns:p14="http://schemas.microsoft.com/office/powerpoint/2010/main" val="2622321115"/>
              </p:ext>
            </p:extLst>
          </p:nvPr>
        </p:nvGraphicFramePr>
        <p:xfrm>
          <a:off x="656251" y="174201"/>
          <a:ext cx="2260600" cy="1219200"/>
        </p:xfrm>
        <a:graphic>
          <a:graphicData uri="http://schemas.openxmlformats.org/presentationml/2006/ole">
            <mc:AlternateContent xmlns:mc="http://schemas.openxmlformats.org/markup-compatibility/2006">
              <mc:Choice xmlns:v="urn:schemas-microsoft-com:vml" Requires="v">
                <p:oleObj spid="_x0000_s89096" name="Equation" r:id="rId3" imgW="2260440" imgH="1218960" progId="Equation.DSMT4">
                  <p:embed/>
                </p:oleObj>
              </mc:Choice>
              <mc:Fallback>
                <p:oleObj name="Equation" r:id="rId3" imgW="2260440" imgH="1218960" progId="Equation.DSMT4">
                  <p:embed/>
                  <p:pic>
                    <p:nvPicPr>
                      <p:cNvPr id="0" name=""/>
                      <p:cNvPicPr/>
                      <p:nvPr/>
                    </p:nvPicPr>
                    <p:blipFill>
                      <a:blip r:embed="rId4"/>
                      <a:stretch>
                        <a:fillRect/>
                      </a:stretch>
                    </p:blipFill>
                    <p:spPr>
                      <a:xfrm>
                        <a:off x="656251" y="174201"/>
                        <a:ext cx="2260600" cy="12192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300CE5FB-2A03-4609-B804-91A5A4AA0B43}"/>
              </a:ext>
            </a:extLst>
          </p:cNvPr>
          <p:cNvGrpSpPr/>
          <p:nvPr/>
        </p:nvGrpSpPr>
        <p:grpSpPr>
          <a:xfrm>
            <a:off x="4211638" y="377825"/>
            <a:ext cx="5489904" cy="812800"/>
            <a:chOff x="4211638" y="377825"/>
            <a:chExt cx="5489904" cy="812800"/>
          </a:xfrm>
        </p:grpSpPr>
        <p:graphicFrame>
          <p:nvGraphicFramePr>
            <p:cNvPr id="4" name="Object 3">
              <a:extLst>
                <a:ext uri="{FF2B5EF4-FFF2-40B4-BE49-F238E27FC236}">
                  <a16:creationId xmlns:a16="http://schemas.microsoft.com/office/drawing/2014/main" id="{ADC5A0A7-A027-4783-90AA-A7105F3D7608}"/>
                </a:ext>
              </a:extLst>
            </p:cNvPr>
            <p:cNvGraphicFramePr>
              <a:graphicFrameLocks noChangeAspect="1"/>
            </p:cNvGraphicFramePr>
            <p:nvPr>
              <p:extLst>
                <p:ext uri="{D42A27DB-BD31-4B8C-83A1-F6EECF244321}">
                  <p14:modId xmlns:p14="http://schemas.microsoft.com/office/powerpoint/2010/main" val="2130037049"/>
                </p:ext>
              </p:extLst>
            </p:nvPr>
          </p:nvGraphicFramePr>
          <p:xfrm>
            <a:off x="4211638" y="377825"/>
            <a:ext cx="3225800" cy="812800"/>
          </p:xfrm>
          <a:graphic>
            <a:graphicData uri="http://schemas.openxmlformats.org/presentationml/2006/ole">
              <mc:AlternateContent xmlns:mc="http://schemas.openxmlformats.org/markup-compatibility/2006">
                <mc:Choice xmlns:v="urn:schemas-microsoft-com:vml" Requires="v">
                  <p:oleObj spid="_x0000_s89097" name="Equation" r:id="rId5" imgW="3225600" imgH="812520" progId="Equation.DSMT4">
                    <p:embed/>
                  </p:oleObj>
                </mc:Choice>
                <mc:Fallback>
                  <p:oleObj name="Equation" r:id="rId5" imgW="3225600" imgH="812520" progId="Equation.DSMT4">
                    <p:embed/>
                    <p:pic>
                      <p:nvPicPr>
                        <p:cNvPr id="0" name=""/>
                        <p:cNvPicPr/>
                        <p:nvPr/>
                      </p:nvPicPr>
                      <p:blipFill>
                        <a:blip r:embed="rId6"/>
                        <a:stretch>
                          <a:fillRect/>
                        </a:stretch>
                      </p:blipFill>
                      <p:spPr>
                        <a:xfrm>
                          <a:off x="4211638" y="377825"/>
                          <a:ext cx="3225800" cy="8128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BBB160A-63BF-4C0C-96AB-DC531A0070DC}"/>
                </a:ext>
              </a:extLst>
            </p:cNvPr>
            <p:cNvSpPr txBox="1"/>
            <p:nvPr/>
          </p:nvSpPr>
          <p:spPr>
            <a:xfrm>
              <a:off x="7315199" y="443620"/>
              <a:ext cx="2386343"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باریکه موازی</a:t>
              </a:r>
            </a:p>
          </p:txBody>
        </p:sp>
      </p:grpSp>
      <p:graphicFrame>
        <p:nvGraphicFramePr>
          <p:cNvPr id="7" name="Object 6">
            <a:extLst>
              <a:ext uri="{FF2B5EF4-FFF2-40B4-BE49-F238E27FC236}">
                <a16:creationId xmlns:a16="http://schemas.microsoft.com/office/drawing/2014/main" id="{8EB72104-52E0-476F-95ED-71551DF4A41A}"/>
              </a:ext>
            </a:extLst>
          </p:cNvPr>
          <p:cNvGraphicFramePr>
            <a:graphicFrameLocks noChangeAspect="1"/>
          </p:cNvGraphicFramePr>
          <p:nvPr>
            <p:extLst>
              <p:ext uri="{D42A27DB-BD31-4B8C-83A1-F6EECF244321}">
                <p14:modId xmlns:p14="http://schemas.microsoft.com/office/powerpoint/2010/main" val="615549761"/>
              </p:ext>
            </p:extLst>
          </p:nvPr>
        </p:nvGraphicFramePr>
        <p:xfrm>
          <a:off x="866775" y="2230438"/>
          <a:ext cx="10134600" cy="3810000"/>
        </p:xfrm>
        <a:graphic>
          <a:graphicData uri="http://schemas.openxmlformats.org/presentationml/2006/ole">
            <mc:AlternateContent xmlns:mc="http://schemas.openxmlformats.org/markup-compatibility/2006">
              <mc:Choice xmlns:v="urn:schemas-microsoft-com:vml" Requires="v">
                <p:oleObj spid="_x0000_s89098" name="Equation" r:id="rId7" imgW="10134360" imgH="3809880" progId="Equation.DSMT4">
                  <p:embed/>
                </p:oleObj>
              </mc:Choice>
              <mc:Fallback>
                <p:oleObj name="Equation" r:id="rId7" imgW="10134360" imgH="3809880" progId="Equation.DSMT4">
                  <p:embed/>
                  <p:pic>
                    <p:nvPicPr>
                      <p:cNvPr id="0" name=""/>
                      <p:cNvPicPr/>
                      <p:nvPr/>
                    </p:nvPicPr>
                    <p:blipFill>
                      <a:blip r:embed="rId8"/>
                      <a:stretch>
                        <a:fillRect/>
                      </a:stretch>
                    </p:blipFill>
                    <p:spPr>
                      <a:xfrm>
                        <a:off x="866775" y="2230438"/>
                        <a:ext cx="10134600" cy="3810000"/>
                      </a:xfrm>
                      <a:prstGeom prst="rect">
                        <a:avLst/>
                      </a:prstGeom>
                    </p:spPr>
                  </p:pic>
                </p:oleObj>
              </mc:Fallback>
            </mc:AlternateContent>
          </a:graphicData>
        </a:graphic>
      </p:graphicFrame>
    </p:spTree>
    <p:extLst>
      <p:ext uri="{BB962C8B-B14F-4D97-AF65-F5344CB8AC3E}">
        <p14:creationId xmlns:p14="http://schemas.microsoft.com/office/powerpoint/2010/main" val="30804759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D70787-0B4D-4450-B6CB-26B012286102}"/>
              </a:ext>
            </a:extLst>
          </p:cNvPr>
          <p:cNvSpPr>
            <a:spLocks noGrp="1"/>
          </p:cNvSpPr>
          <p:nvPr>
            <p:ph type="sldNum" sz="quarter" idx="12"/>
          </p:nvPr>
        </p:nvSpPr>
        <p:spPr/>
        <p:txBody>
          <a:bodyPr/>
          <a:lstStyle/>
          <a:p>
            <a:fld id="{8AC7B609-6235-4DF7-8376-3B4225D7EDEF}" type="slidenum">
              <a:rPr lang="en-US" smtClean="0"/>
              <a:pPr/>
              <a:t>113</a:t>
            </a:fld>
            <a:endParaRPr lang="en-US" dirty="0"/>
          </a:p>
        </p:txBody>
      </p:sp>
      <p:graphicFrame>
        <p:nvGraphicFramePr>
          <p:cNvPr id="3" name="Object 2">
            <a:extLst>
              <a:ext uri="{FF2B5EF4-FFF2-40B4-BE49-F238E27FC236}">
                <a16:creationId xmlns:a16="http://schemas.microsoft.com/office/drawing/2014/main" id="{64A17027-223A-4C68-9161-63D49B7BD917}"/>
              </a:ext>
            </a:extLst>
          </p:cNvPr>
          <p:cNvGraphicFramePr>
            <a:graphicFrameLocks noChangeAspect="1"/>
          </p:cNvGraphicFramePr>
          <p:nvPr>
            <p:extLst>
              <p:ext uri="{D42A27DB-BD31-4B8C-83A1-F6EECF244321}">
                <p14:modId xmlns:p14="http://schemas.microsoft.com/office/powerpoint/2010/main" val="2348192297"/>
              </p:ext>
            </p:extLst>
          </p:nvPr>
        </p:nvGraphicFramePr>
        <p:xfrm>
          <a:off x="444500" y="454025"/>
          <a:ext cx="8724900" cy="1765300"/>
        </p:xfrm>
        <a:graphic>
          <a:graphicData uri="http://schemas.openxmlformats.org/presentationml/2006/ole">
            <mc:AlternateContent xmlns:mc="http://schemas.openxmlformats.org/markup-compatibility/2006">
              <mc:Choice xmlns:v="urn:schemas-microsoft-com:vml" Requires="v">
                <p:oleObj spid="_x0000_s90122" name="Equation" r:id="rId3" imgW="8724600" imgH="1765080" progId="Equation.DSMT4">
                  <p:embed/>
                </p:oleObj>
              </mc:Choice>
              <mc:Fallback>
                <p:oleObj name="Equation" r:id="rId3" imgW="8724600" imgH="1765080" progId="Equation.DSMT4">
                  <p:embed/>
                  <p:pic>
                    <p:nvPicPr>
                      <p:cNvPr id="0" name=""/>
                      <p:cNvPicPr/>
                      <p:nvPr/>
                    </p:nvPicPr>
                    <p:blipFill>
                      <a:blip r:embed="rId4"/>
                      <a:stretch>
                        <a:fillRect/>
                      </a:stretch>
                    </p:blipFill>
                    <p:spPr>
                      <a:xfrm>
                        <a:off x="444500" y="454025"/>
                        <a:ext cx="8724900" cy="1765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BBA351D-1411-49E9-89C6-84EDE2263677}"/>
              </a:ext>
            </a:extLst>
          </p:cNvPr>
          <p:cNvGraphicFramePr>
            <a:graphicFrameLocks noChangeAspect="1"/>
          </p:cNvGraphicFramePr>
          <p:nvPr>
            <p:extLst>
              <p:ext uri="{D42A27DB-BD31-4B8C-83A1-F6EECF244321}">
                <p14:modId xmlns:p14="http://schemas.microsoft.com/office/powerpoint/2010/main" val="3001874588"/>
              </p:ext>
            </p:extLst>
          </p:nvPr>
        </p:nvGraphicFramePr>
        <p:xfrm>
          <a:off x="608013" y="3611563"/>
          <a:ext cx="9550400" cy="2336800"/>
        </p:xfrm>
        <a:graphic>
          <a:graphicData uri="http://schemas.openxmlformats.org/presentationml/2006/ole">
            <mc:AlternateContent xmlns:mc="http://schemas.openxmlformats.org/markup-compatibility/2006">
              <mc:Choice xmlns:v="urn:schemas-microsoft-com:vml" Requires="v">
                <p:oleObj spid="_x0000_s90123" name="Equation" r:id="rId5" imgW="9550080" imgH="2336760" progId="Equation.DSMT4">
                  <p:embed/>
                </p:oleObj>
              </mc:Choice>
              <mc:Fallback>
                <p:oleObj name="Equation" r:id="rId5" imgW="9550080" imgH="2336760" progId="Equation.DSMT4">
                  <p:embed/>
                  <p:pic>
                    <p:nvPicPr>
                      <p:cNvPr id="0" name=""/>
                      <p:cNvPicPr/>
                      <p:nvPr/>
                    </p:nvPicPr>
                    <p:blipFill>
                      <a:blip r:embed="rId6"/>
                      <a:stretch>
                        <a:fillRect/>
                      </a:stretch>
                    </p:blipFill>
                    <p:spPr>
                      <a:xfrm>
                        <a:off x="608013" y="3611563"/>
                        <a:ext cx="9550400" cy="23368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C8E84B6-AC1B-4A81-BE9C-B350F0E35EB3}"/>
              </a:ext>
            </a:extLst>
          </p:cNvPr>
          <p:cNvSpPr txBox="1"/>
          <p:nvPr/>
        </p:nvSpPr>
        <p:spPr>
          <a:xfrm>
            <a:off x="-1213165" y="6100148"/>
            <a:ext cx="10266630"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مشاهده می شود که باریکه در فاصله ای کوتاهتر از فاصله کانونی عدسی کانونی شده است. </a:t>
            </a:r>
          </a:p>
        </p:txBody>
      </p:sp>
      <p:grpSp>
        <p:nvGrpSpPr>
          <p:cNvPr id="9" name="Group 8">
            <a:extLst>
              <a:ext uri="{FF2B5EF4-FFF2-40B4-BE49-F238E27FC236}">
                <a16:creationId xmlns:a16="http://schemas.microsoft.com/office/drawing/2014/main" id="{45F961FC-2C76-4899-BF9C-6DB8EF8727E2}"/>
              </a:ext>
            </a:extLst>
          </p:cNvPr>
          <p:cNvGrpSpPr/>
          <p:nvPr/>
        </p:nvGrpSpPr>
        <p:grpSpPr>
          <a:xfrm>
            <a:off x="679454" y="2815628"/>
            <a:ext cx="11131546" cy="498663"/>
            <a:chOff x="679454" y="2815628"/>
            <a:chExt cx="11131546" cy="498663"/>
          </a:xfrm>
        </p:grpSpPr>
        <p:sp>
          <p:nvSpPr>
            <p:cNvPr id="4" name="TextBox 3">
              <a:extLst>
                <a:ext uri="{FF2B5EF4-FFF2-40B4-BE49-F238E27FC236}">
                  <a16:creationId xmlns:a16="http://schemas.microsoft.com/office/drawing/2014/main" id="{7123E89E-400B-433F-BB07-4DF3F44D1C6D}"/>
                </a:ext>
              </a:extLst>
            </p:cNvPr>
            <p:cNvSpPr txBox="1"/>
            <p:nvPr/>
          </p:nvSpPr>
          <p:spPr>
            <a:xfrm>
              <a:off x="679454" y="2815628"/>
              <a:ext cx="11131546"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محاسبه مکانی که شعاع باریکه به کمترین مقدار خود می رسد باید مشتق             نسبت به     را مساوی صفر قرار دهیم:</a:t>
              </a:r>
            </a:p>
          </p:txBody>
        </p:sp>
        <p:graphicFrame>
          <p:nvGraphicFramePr>
            <p:cNvPr id="7" name="Object 6">
              <a:extLst>
                <a:ext uri="{FF2B5EF4-FFF2-40B4-BE49-F238E27FC236}">
                  <a16:creationId xmlns:a16="http://schemas.microsoft.com/office/drawing/2014/main" id="{C208AB96-BD3C-45D2-9B6F-989CAA42BBAC}"/>
                </a:ext>
              </a:extLst>
            </p:cNvPr>
            <p:cNvGraphicFramePr>
              <a:graphicFrameLocks noChangeAspect="1"/>
            </p:cNvGraphicFramePr>
            <p:nvPr>
              <p:extLst>
                <p:ext uri="{D42A27DB-BD31-4B8C-83A1-F6EECF244321}">
                  <p14:modId xmlns:p14="http://schemas.microsoft.com/office/powerpoint/2010/main" val="3657341106"/>
                </p:ext>
              </p:extLst>
            </p:nvPr>
          </p:nvGraphicFramePr>
          <p:xfrm>
            <a:off x="4760295" y="2951339"/>
            <a:ext cx="660400" cy="342900"/>
          </p:xfrm>
          <a:graphic>
            <a:graphicData uri="http://schemas.openxmlformats.org/presentationml/2006/ole">
              <mc:AlternateContent xmlns:mc="http://schemas.openxmlformats.org/markup-compatibility/2006">
                <mc:Choice xmlns:v="urn:schemas-microsoft-com:vml" Requires="v">
                  <p:oleObj spid="_x0000_s90124" name="Equation" r:id="rId7" imgW="660240" imgH="342720" progId="Equation.DSMT4">
                    <p:embed/>
                  </p:oleObj>
                </mc:Choice>
                <mc:Fallback>
                  <p:oleObj name="Equation" r:id="rId7" imgW="660240" imgH="342720" progId="Equation.DSMT4">
                    <p:embed/>
                    <p:pic>
                      <p:nvPicPr>
                        <p:cNvPr id="0" name=""/>
                        <p:cNvPicPr/>
                        <p:nvPr/>
                      </p:nvPicPr>
                      <p:blipFill>
                        <a:blip r:embed="rId8"/>
                        <a:stretch>
                          <a:fillRect/>
                        </a:stretch>
                      </p:blipFill>
                      <p:spPr>
                        <a:xfrm>
                          <a:off x="4760295" y="2951339"/>
                          <a:ext cx="660400" cy="342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858BCCC-80B1-4386-9F04-CAB48FC4062A}"/>
                </a:ext>
              </a:extLst>
            </p:cNvPr>
            <p:cNvGraphicFramePr>
              <a:graphicFrameLocks noChangeAspect="1"/>
            </p:cNvGraphicFramePr>
            <p:nvPr>
              <p:extLst>
                <p:ext uri="{D42A27DB-BD31-4B8C-83A1-F6EECF244321}">
                  <p14:modId xmlns:p14="http://schemas.microsoft.com/office/powerpoint/2010/main" val="2681079659"/>
                </p:ext>
              </p:extLst>
            </p:nvPr>
          </p:nvGraphicFramePr>
          <p:xfrm>
            <a:off x="3729650" y="3027539"/>
            <a:ext cx="190500" cy="190500"/>
          </p:xfrm>
          <a:graphic>
            <a:graphicData uri="http://schemas.openxmlformats.org/presentationml/2006/ole">
              <mc:AlternateContent xmlns:mc="http://schemas.openxmlformats.org/markup-compatibility/2006">
                <mc:Choice xmlns:v="urn:schemas-microsoft-com:vml" Requires="v">
                  <p:oleObj spid="_x0000_s90125" name="Equation" r:id="rId9" imgW="190440" imgH="190440" progId="Equation.DSMT4">
                    <p:embed/>
                  </p:oleObj>
                </mc:Choice>
                <mc:Fallback>
                  <p:oleObj name="Equation" r:id="rId9" imgW="190440" imgH="190440" progId="Equation.DSMT4">
                    <p:embed/>
                    <p:pic>
                      <p:nvPicPr>
                        <p:cNvPr id="0" name=""/>
                        <p:cNvPicPr/>
                        <p:nvPr/>
                      </p:nvPicPr>
                      <p:blipFill>
                        <a:blip r:embed="rId10"/>
                        <a:stretch>
                          <a:fillRect/>
                        </a:stretch>
                      </p:blipFill>
                      <p:spPr>
                        <a:xfrm>
                          <a:off x="3729650" y="3027539"/>
                          <a:ext cx="190500" cy="190500"/>
                        </a:xfrm>
                        <a:prstGeom prst="rect">
                          <a:avLst/>
                        </a:prstGeom>
                      </p:spPr>
                    </p:pic>
                  </p:oleObj>
                </mc:Fallback>
              </mc:AlternateContent>
            </a:graphicData>
          </a:graphic>
        </p:graphicFrame>
      </p:grpSp>
    </p:spTree>
    <p:extLst>
      <p:ext uri="{BB962C8B-B14F-4D97-AF65-F5344CB8AC3E}">
        <p14:creationId xmlns:p14="http://schemas.microsoft.com/office/powerpoint/2010/main" val="9226197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E257D-CBC2-4D4A-AE00-7A52C91CFA5A}"/>
              </a:ext>
            </a:extLst>
          </p:cNvPr>
          <p:cNvSpPr>
            <a:spLocks noGrp="1"/>
          </p:cNvSpPr>
          <p:nvPr>
            <p:ph type="sldNum" sz="quarter" idx="12"/>
          </p:nvPr>
        </p:nvSpPr>
        <p:spPr>
          <a:xfrm>
            <a:off x="11471076" y="6452597"/>
            <a:ext cx="533819" cy="274320"/>
          </a:xfrm>
        </p:spPr>
        <p:txBody>
          <a:bodyPr/>
          <a:lstStyle/>
          <a:p>
            <a:fld id="{8AC7B609-6235-4DF7-8376-3B4225D7EDEF}" type="slidenum">
              <a:rPr lang="en-US" smtClean="0"/>
              <a:pPr/>
              <a:t>114</a:t>
            </a:fld>
            <a:endParaRPr lang="en-US" dirty="0"/>
          </a:p>
        </p:txBody>
      </p:sp>
      <p:graphicFrame>
        <p:nvGraphicFramePr>
          <p:cNvPr id="4" name="Object 3">
            <a:extLst>
              <a:ext uri="{FF2B5EF4-FFF2-40B4-BE49-F238E27FC236}">
                <a16:creationId xmlns:a16="http://schemas.microsoft.com/office/drawing/2014/main" id="{0A96B2DF-E416-4449-910A-B67563AF89B4}"/>
              </a:ext>
            </a:extLst>
          </p:cNvPr>
          <p:cNvGraphicFramePr>
            <a:graphicFrameLocks noChangeAspect="1"/>
          </p:cNvGraphicFramePr>
          <p:nvPr>
            <p:extLst>
              <p:ext uri="{D42A27DB-BD31-4B8C-83A1-F6EECF244321}">
                <p14:modId xmlns:p14="http://schemas.microsoft.com/office/powerpoint/2010/main" val="1995724766"/>
              </p:ext>
            </p:extLst>
          </p:nvPr>
        </p:nvGraphicFramePr>
        <p:xfrm>
          <a:off x="2786063" y="1293813"/>
          <a:ext cx="6553200" cy="4953000"/>
        </p:xfrm>
        <a:graphic>
          <a:graphicData uri="http://schemas.openxmlformats.org/presentationml/2006/ole">
            <mc:AlternateContent xmlns:mc="http://schemas.openxmlformats.org/markup-compatibility/2006">
              <mc:Choice xmlns:v="urn:schemas-microsoft-com:vml" Requires="v">
                <p:oleObj spid="_x0000_s91142" name="Equation" r:id="rId3" imgW="6553080" imgH="4952880" progId="Equation.DSMT4">
                  <p:embed/>
                </p:oleObj>
              </mc:Choice>
              <mc:Fallback>
                <p:oleObj name="Equation" r:id="rId3" imgW="6553080" imgH="4952880" progId="Equation.DSMT4">
                  <p:embed/>
                  <p:pic>
                    <p:nvPicPr>
                      <p:cNvPr id="0" name=""/>
                      <p:cNvPicPr/>
                      <p:nvPr/>
                    </p:nvPicPr>
                    <p:blipFill>
                      <a:blip r:embed="rId4"/>
                      <a:stretch>
                        <a:fillRect/>
                      </a:stretch>
                    </p:blipFill>
                    <p:spPr>
                      <a:xfrm>
                        <a:off x="2786063" y="1293813"/>
                        <a:ext cx="6553200" cy="49530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12BFE276-5117-4D84-B75E-21F5ED211CC9}"/>
              </a:ext>
            </a:extLst>
          </p:cNvPr>
          <p:cNvGrpSpPr/>
          <p:nvPr/>
        </p:nvGrpSpPr>
        <p:grpSpPr>
          <a:xfrm>
            <a:off x="857250" y="285562"/>
            <a:ext cx="7042741" cy="498663"/>
            <a:chOff x="857250" y="285562"/>
            <a:chExt cx="7042741" cy="498663"/>
          </a:xfrm>
        </p:grpSpPr>
        <p:graphicFrame>
          <p:nvGraphicFramePr>
            <p:cNvPr id="3" name="Object 2">
              <a:extLst>
                <a:ext uri="{FF2B5EF4-FFF2-40B4-BE49-F238E27FC236}">
                  <a16:creationId xmlns:a16="http://schemas.microsoft.com/office/drawing/2014/main" id="{AFFC2F34-6CB6-4566-AF89-2A592C318C99}"/>
                </a:ext>
              </a:extLst>
            </p:cNvPr>
            <p:cNvGraphicFramePr>
              <a:graphicFrameLocks noChangeAspect="1"/>
            </p:cNvGraphicFramePr>
            <p:nvPr>
              <p:extLst>
                <p:ext uri="{D42A27DB-BD31-4B8C-83A1-F6EECF244321}">
                  <p14:modId xmlns:p14="http://schemas.microsoft.com/office/powerpoint/2010/main" val="771214697"/>
                </p:ext>
              </p:extLst>
            </p:nvPr>
          </p:nvGraphicFramePr>
          <p:xfrm>
            <a:off x="857250" y="403225"/>
            <a:ext cx="2349500" cy="381000"/>
          </p:xfrm>
          <a:graphic>
            <a:graphicData uri="http://schemas.openxmlformats.org/presentationml/2006/ole">
              <mc:AlternateContent xmlns:mc="http://schemas.openxmlformats.org/markup-compatibility/2006">
                <mc:Choice xmlns:v="urn:schemas-microsoft-com:vml" Requires="v">
                  <p:oleObj spid="_x0000_s91143" name="Equation" r:id="rId5" imgW="2349360" imgH="380880" progId="Equation.DSMT4">
                    <p:embed/>
                  </p:oleObj>
                </mc:Choice>
                <mc:Fallback>
                  <p:oleObj name="Equation" r:id="rId5" imgW="2349360" imgH="380880" progId="Equation.DSMT4">
                    <p:embed/>
                    <p:pic>
                      <p:nvPicPr>
                        <p:cNvPr id="0" name=""/>
                        <p:cNvPicPr/>
                        <p:nvPr/>
                      </p:nvPicPr>
                      <p:blipFill>
                        <a:blip r:embed="rId6"/>
                        <a:stretch>
                          <a:fillRect/>
                        </a:stretch>
                      </p:blipFill>
                      <p:spPr>
                        <a:xfrm>
                          <a:off x="857250" y="403225"/>
                          <a:ext cx="2349500" cy="381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045F0D9-6EB4-4788-B369-37FEA40CB7E4}"/>
                </a:ext>
              </a:extLst>
            </p:cNvPr>
            <p:cNvSpPr txBox="1"/>
            <p:nvPr/>
          </p:nvSpPr>
          <p:spPr>
            <a:xfrm>
              <a:off x="3347142" y="285562"/>
              <a:ext cx="4552849" cy="498663"/>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یک باریکه لیزری با طول رایلی بسیار طولانی:</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542405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D86ADD-E941-4170-9841-15647C8ABA12}"/>
              </a:ext>
            </a:extLst>
          </p:cNvPr>
          <p:cNvSpPr>
            <a:spLocks noGrp="1"/>
          </p:cNvSpPr>
          <p:nvPr>
            <p:ph type="sldNum" sz="quarter" idx="12"/>
          </p:nvPr>
        </p:nvSpPr>
        <p:spPr/>
        <p:txBody>
          <a:bodyPr/>
          <a:lstStyle/>
          <a:p>
            <a:fld id="{8AC7B609-6235-4DF7-8376-3B4225D7EDEF}" type="slidenum">
              <a:rPr lang="en-US" smtClean="0"/>
              <a:pPr/>
              <a:t>115</a:t>
            </a:fld>
            <a:endParaRPr lang="en-US" dirty="0"/>
          </a:p>
        </p:txBody>
      </p:sp>
      <p:sp>
        <p:nvSpPr>
          <p:cNvPr id="3" name="TextBox 2">
            <a:extLst>
              <a:ext uri="{FF2B5EF4-FFF2-40B4-BE49-F238E27FC236}">
                <a16:creationId xmlns:a16="http://schemas.microsoft.com/office/drawing/2014/main" id="{CF15B2E4-A8CA-4FA5-B59B-B6DA221CD3B5}"/>
              </a:ext>
            </a:extLst>
          </p:cNvPr>
          <p:cNvSpPr txBox="1"/>
          <p:nvPr/>
        </p:nvSpPr>
        <p:spPr>
          <a:xfrm>
            <a:off x="334978" y="514214"/>
            <a:ext cx="11077669" cy="960328"/>
          </a:xfrm>
          <a:prstGeom prst="rect">
            <a:avLst/>
          </a:prstGeom>
          <a:noFill/>
        </p:spPr>
        <p:txBody>
          <a:bodyPr wrap="square" rtlCol="1">
            <a:spAutoFit/>
          </a:bodyPr>
          <a:lstStyle/>
          <a:p>
            <a:pPr algn="just" rtl="1">
              <a:lnSpc>
                <a:spcPct val="15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a:t>
            </a:r>
          </a:p>
          <a:p>
            <a:pPr algn="just" rtl="1">
              <a:lnSpc>
                <a:spcPct val="150000"/>
              </a:lnSpc>
            </a:pPr>
            <a:r>
              <a:rPr lang="fa-IR" sz="2000" dirty="0">
                <a:latin typeface="Times New Roman" panose="02020603050405020304" pitchFamily="18" charset="0"/>
                <a:cs typeface="Times New Roman" panose="02020603050405020304" pitchFamily="18" charset="0"/>
              </a:rPr>
              <a:t>با توجه به رابطه زیر توضیح دهید چرا ظرفیت یک دیسک </a:t>
            </a:r>
            <a:r>
              <a:rPr lang="en-US" sz="2000" dirty="0">
                <a:latin typeface="Times New Roman" panose="02020603050405020304" pitchFamily="18" charset="0"/>
                <a:cs typeface="Times New Roman" panose="02020603050405020304" pitchFamily="18" charset="0"/>
              </a:rPr>
              <a:t>Blue Ray</a:t>
            </a:r>
            <a:r>
              <a:rPr lang="fa-IR" sz="2000" dirty="0">
                <a:latin typeface="Times New Roman" panose="02020603050405020304" pitchFamily="18" charset="0"/>
                <a:cs typeface="Times New Roman" panose="02020603050405020304" pitchFamily="18" charset="0"/>
              </a:rPr>
              <a:t> از یک دیسک </a:t>
            </a:r>
            <a:r>
              <a:rPr lang="en-US" sz="2000" dirty="0">
                <a:latin typeface="Times New Roman" panose="02020603050405020304" pitchFamily="18" charset="0"/>
                <a:cs typeface="Times New Roman" panose="02020603050405020304" pitchFamily="18" charset="0"/>
              </a:rPr>
              <a:t>DVD</a:t>
            </a:r>
            <a:r>
              <a:rPr lang="fa-IR" sz="2000" dirty="0">
                <a:latin typeface="Times New Roman" panose="02020603050405020304" pitchFamily="18" charset="0"/>
                <a:cs typeface="Times New Roman" panose="02020603050405020304" pitchFamily="18" charset="0"/>
              </a:rPr>
              <a:t> بیشتر است.</a:t>
            </a:r>
          </a:p>
        </p:txBody>
      </p:sp>
      <p:graphicFrame>
        <p:nvGraphicFramePr>
          <p:cNvPr id="4" name="Object 3">
            <a:extLst>
              <a:ext uri="{FF2B5EF4-FFF2-40B4-BE49-F238E27FC236}">
                <a16:creationId xmlns:a16="http://schemas.microsoft.com/office/drawing/2014/main" id="{7E40F85A-D23B-4020-9AD6-EB6CD94F5730}"/>
              </a:ext>
            </a:extLst>
          </p:cNvPr>
          <p:cNvGraphicFramePr>
            <a:graphicFrameLocks noChangeAspect="1"/>
          </p:cNvGraphicFramePr>
          <p:nvPr>
            <p:extLst>
              <p:ext uri="{D42A27DB-BD31-4B8C-83A1-F6EECF244321}">
                <p14:modId xmlns:p14="http://schemas.microsoft.com/office/powerpoint/2010/main" val="4251761766"/>
              </p:ext>
            </p:extLst>
          </p:nvPr>
        </p:nvGraphicFramePr>
        <p:xfrm>
          <a:off x="5238058" y="1579672"/>
          <a:ext cx="1498600" cy="889000"/>
        </p:xfrm>
        <a:graphic>
          <a:graphicData uri="http://schemas.openxmlformats.org/presentationml/2006/ole">
            <mc:AlternateContent xmlns:mc="http://schemas.openxmlformats.org/markup-compatibility/2006">
              <mc:Choice xmlns:v="urn:schemas-microsoft-com:vml" Requires="v">
                <p:oleObj spid="_x0000_s92164" name="Equation" r:id="rId3" imgW="1498320" imgH="888840" progId="Equation.DSMT4">
                  <p:embed/>
                </p:oleObj>
              </mc:Choice>
              <mc:Fallback>
                <p:oleObj name="Equation" r:id="rId3" imgW="1498320" imgH="888840" progId="Equation.DSMT4">
                  <p:embed/>
                  <p:pic>
                    <p:nvPicPr>
                      <p:cNvPr id="0" name=""/>
                      <p:cNvPicPr/>
                      <p:nvPr/>
                    </p:nvPicPr>
                    <p:blipFill>
                      <a:blip r:embed="rId4"/>
                      <a:stretch>
                        <a:fillRect/>
                      </a:stretch>
                    </p:blipFill>
                    <p:spPr>
                      <a:xfrm>
                        <a:off x="5238058" y="1579672"/>
                        <a:ext cx="1498600" cy="889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9981C9C-22AE-4BF0-ACE1-AA77BE5AB6C8}"/>
              </a:ext>
            </a:extLst>
          </p:cNvPr>
          <p:cNvSpPr txBox="1"/>
          <p:nvPr/>
        </p:nvSpPr>
        <p:spPr>
          <a:xfrm>
            <a:off x="2272420" y="2468672"/>
            <a:ext cx="9266850"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چنانچه به جای یک لیزر با طول موج 800 نانومتر از لیزر آبی 400 نانومتری استفاده شود ظرفیت ذخیره داده روی یک دیسک که توسط کامپیوتر  </a:t>
            </a:r>
            <a:r>
              <a:rPr lang="en-US" sz="2000" dirty="0">
                <a:latin typeface="Times New Roman" panose="02020603050405020304" pitchFamily="18" charset="0"/>
                <a:cs typeface="Times New Roman" panose="02020603050405020304" pitchFamily="18" charset="0"/>
              </a:rPr>
              <a:t>write</a:t>
            </a:r>
            <a:r>
              <a:rPr lang="fa-IR" sz="2000" dirty="0">
                <a:latin typeface="Times New Roman" panose="02020603050405020304" pitchFamily="18" charset="0"/>
                <a:cs typeface="Times New Roman" panose="02020603050405020304" pitchFamily="18" charset="0"/>
              </a:rPr>
              <a:t> می شود چند برابر افزایش می یابد؟</a:t>
            </a:r>
          </a:p>
        </p:txBody>
      </p:sp>
    </p:spTree>
    <p:extLst>
      <p:ext uri="{BB962C8B-B14F-4D97-AF65-F5344CB8AC3E}">
        <p14:creationId xmlns:p14="http://schemas.microsoft.com/office/powerpoint/2010/main" val="36208801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E86293-1DDF-4424-9AEB-7544333C4644}"/>
              </a:ext>
            </a:extLst>
          </p:cNvPr>
          <p:cNvSpPr>
            <a:spLocks noGrp="1"/>
          </p:cNvSpPr>
          <p:nvPr>
            <p:ph type="sldNum" sz="quarter" idx="12"/>
          </p:nvPr>
        </p:nvSpPr>
        <p:spPr/>
        <p:txBody>
          <a:bodyPr/>
          <a:lstStyle/>
          <a:p>
            <a:fld id="{8AC7B609-6235-4DF7-8376-3B4225D7EDEF}" type="slidenum">
              <a:rPr lang="en-US" smtClean="0"/>
              <a:pPr/>
              <a:t>116</a:t>
            </a:fld>
            <a:endParaRPr lang="en-US" dirty="0"/>
          </a:p>
        </p:txBody>
      </p:sp>
      <p:sp>
        <p:nvSpPr>
          <p:cNvPr id="3" name="Rectangle 2">
            <a:extLst>
              <a:ext uri="{FF2B5EF4-FFF2-40B4-BE49-F238E27FC236}">
                <a16:creationId xmlns:a16="http://schemas.microsoft.com/office/drawing/2014/main" id="{66AA44E8-FDA5-46B9-A182-C5C7BA94C0AB}"/>
              </a:ext>
            </a:extLst>
          </p:cNvPr>
          <p:cNvSpPr/>
          <p:nvPr/>
        </p:nvSpPr>
        <p:spPr>
          <a:xfrm>
            <a:off x="386375" y="134905"/>
            <a:ext cx="6869766" cy="584775"/>
          </a:xfrm>
          <a:prstGeom prst="rect">
            <a:avLst/>
          </a:prstGeom>
        </p:spPr>
        <p:txBody>
          <a:bodyPr wrap="none">
            <a:spAutoFit/>
          </a:bodyPr>
          <a:lstStyle/>
          <a:p>
            <a:r>
              <a:rPr lang="en-US" sz="3200" b="1" dirty="0">
                <a:solidFill>
                  <a:srgbClr val="1E04E2"/>
                </a:solidFill>
                <a:latin typeface="Times New Roman" panose="02020603050405020304" pitchFamily="18" charset="0"/>
                <a:cs typeface="Times New Roman" panose="02020603050405020304" pitchFamily="18" charset="0"/>
              </a:rPr>
              <a:t>Chapter 5</a:t>
            </a:r>
            <a:r>
              <a:rPr lang="en-US" sz="3200" b="1" dirty="0">
                <a:solidFill>
                  <a:srgbClr val="1E04E2"/>
                </a:solidFill>
                <a:latin typeface="Arial" panose="020B0604020202020204" pitchFamily="34" charset="0"/>
                <a:cs typeface="Times New Roman" panose="02020603050405020304" pitchFamily="18" charset="0"/>
              </a:rPr>
              <a:t>                       </a:t>
            </a:r>
            <a:r>
              <a:rPr lang="en-US" sz="2400" b="1" dirty="0">
                <a:solidFill>
                  <a:srgbClr val="FF0000"/>
                </a:solidFill>
                <a:latin typeface="Arial" panose="020B0604020202020204" pitchFamily="34" charset="0"/>
              </a:rPr>
              <a:t>Optical Cavities</a:t>
            </a:r>
            <a:endParaRPr lang="fa-IR" sz="2400" dirty="0">
              <a:solidFill>
                <a:srgbClr val="FF0000"/>
              </a:solidFill>
            </a:endParaRPr>
          </a:p>
        </p:txBody>
      </p:sp>
      <p:sp>
        <p:nvSpPr>
          <p:cNvPr id="4" name="TextBox 3">
            <a:extLst>
              <a:ext uri="{FF2B5EF4-FFF2-40B4-BE49-F238E27FC236}">
                <a16:creationId xmlns:a16="http://schemas.microsoft.com/office/drawing/2014/main" id="{B9C4B6E9-82AE-459A-9993-B184D88CF018}"/>
              </a:ext>
            </a:extLst>
          </p:cNvPr>
          <p:cNvSpPr txBox="1"/>
          <p:nvPr/>
        </p:nvSpPr>
        <p:spPr>
          <a:xfrm>
            <a:off x="371192" y="653720"/>
            <a:ext cx="11253458" cy="234532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اگر شعاع کمره و مکان آن معلوم باشد تمام پارامترهای مربوط به باریکه گاوسی شبیه طول رایلی، شعاع باریکه و شعاع خمیدیگی جبهه موح در هر فاصله ای از کمره قابل محاسبه خواهد بود. </a:t>
            </a:r>
          </a:p>
          <a:p>
            <a:pPr algn="just" rtl="1">
              <a:lnSpc>
                <a:spcPct val="150000"/>
              </a:lnSpc>
            </a:pPr>
            <a:r>
              <a:rPr lang="fa-IR" sz="2000" dirty="0">
                <a:latin typeface="Times New Roman" panose="02020603050405020304" pitchFamily="18" charset="0"/>
                <a:cs typeface="Times New Roman" panose="02020603050405020304" pitchFamily="18" charset="0"/>
              </a:rPr>
              <a:t>در این فصل می خواهیم ارتباط پارامترهای باریکه لیزری با مشخصات هندسی کاواک (تشدیدگر) مانند شعاع اینه ها و طول کاواک را پیدا کنیم. در یک تشدیگر پایدار که باریکه گاوسی در آن شکل می گیرد شعاع خمیدگی جبهه موج روی آینه ها مساوی شعاع خمیدگی آینه ها است. یعنی سطح اینه یک سطح همفاز را تشکیل می دهد. </a:t>
            </a:r>
          </a:p>
        </p:txBody>
      </p:sp>
      <p:pic>
        <p:nvPicPr>
          <p:cNvPr id="5" name="Picture 4">
            <a:extLst>
              <a:ext uri="{FF2B5EF4-FFF2-40B4-BE49-F238E27FC236}">
                <a16:creationId xmlns:a16="http://schemas.microsoft.com/office/drawing/2014/main" id="{D0E2FA78-A352-4D7F-93BC-9653BCBEF7DC}"/>
              </a:ext>
            </a:extLst>
          </p:cNvPr>
          <p:cNvPicPr>
            <a:picLocks noChangeAspect="1"/>
          </p:cNvPicPr>
          <p:nvPr/>
        </p:nvPicPr>
        <p:blipFill>
          <a:blip r:embed="rId3"/>
          <a:stretch>
            <a:fillRect/>
          </a:stretch>
        </p:blipFill>
        <p:spPr>
          <a:xfrm>
            <a:off x="244443" y="3822548"/>
            <a:ext cx="5400000" cy="2198969"/>
          </a:xfrm>
          <a:prstGeom prst="rect">
            <a:avLst/>
          </a:prstGeom>
        </p:spPr>
      </p:pic>
      <p:sp>
        <p:nvSpPr>
          <p:cNvPr id="6" name="TextBox 5">
            <a:extLst>
              <a:ext uri="{FF2B5EF4-FFF2-40B4-BE49-F238E27FC236}">
                <a16:creationId xmlns:a16="http://schemas.microsoft.com/office/drawing/2014/main" id="{4F489FAC-7B57-4B0A-BD08-A101AE720E25}"/>
              </a:ext>
            </a:extLst>
          </p:cNvPr>
          <p:cNvSpPr txBox="1"/>
          <p:nvPr/>
        </p:nvSpPr>
        <p:spPr>
          <a:xfrm>
            <a:off x="5767057" y="3378795"/>
            <a:ext cx="597151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فرض کنیم که کاواک از یک اینه تخت (شعاع بینهایت) و یک آینه کاو تشکیل شده است. شرط پایداری برای چنین کاواکی:</a:t>
            </a:r>
          </a:p>
        </p:txBody>
      </p:sp>
      <p:graphicFrame>
        <p:nvGraphicFramePr>
          <p:cNvPr id="8" name="Object 7">
            <a:extLst>
              <a:ext uri="{FF2B5EF4-FFF2-40B4-BE49-F238E27FC236}">
                <a16:creationId xmlns:a16="http://schemas.microsoft.com/office/drawing/2014/main" id="{C7579F30-CFD2-45B0-81D2-082DF1BE4410}"/>
              </a:ext>
            </a:extLst>
          </p:cNvPr>
          <p:cNvGraphicFramePr>
            <a:graphicFrameLocks noChangeAspect="1"/>
          </p:cNvGraphicFramePr>
          <p:nvPr>
            <p:extLst>
              <p:ext uri="{D42A27DB-BD31-4B8C-83A1-F6EECF244321}">
                <p14:modId xmlns:p14="http://schemas.microsoft.com/office/powerpoint/2010/main" val="458805367"/>
              </p:ext>
            </p:extLst>
          </p:nvPr>
        </p:nvGraphicFramePr>
        <p:xfrm>
          <a:off x="5991225" y="4870450"/>
          <a:ext cx="5880100" cy="1371600"/>
        </p:xfrm>
        <a:graphic>
          <a:graphicData uri="http://schemas.openxmlformats.org/presentationml/2006/ole">
            <mc:AlternateContent xmlns:mc="http://schemas.openxmlformats.org/markup-compatibility/2006">
              <mc:Choice xmlns:v="urn:schemas-microsoft-com:vml" Requires="v">
                <p:oleObj spid="_x0000_s93188" name="Equation" r:id="rId4" imgW="5879880" imgH="1371600" progId="Equation.DSMT4">
                  <p:embed/>
                </p:oleObj>
              </mc:Choice>
              <mc:Fallback>
                <p:oleObj name="Equation" r:id="rId4" imgW="5879880" imgH="1371600" progId="Equation.DSMT4">
                  <p:embed/>
                  <p:pic>
                    <p:nvPicPr>
                      <p:cNvPr id="0" name=""/>
                      <p:cNvPicPr/>
                      <p:nvPr/>
                    </p:nvPicPr>
                    <p:blipFill>
                      <a:blip r:embed="rId5"/>
                      <a:stretch>
                        <a:fillRect/>
                      </a:stretch>
                    </p:blipFill>
                    <p:spPr>
                      <a:xfrm>
                        <a:off x="5991225" y="4870450"/>
                        <a:ext cx="5880100" cy="1371600"/>
                      </a:xfrm>
                      <a:prstGeom prst="rect">
                        <a:avLst/>
                      </a:prstGeom>
                    </p:spPr>
                  </p:pic>
                </p:oleObj>
              </mc:Fallback>
            </mc:AlternateContent>
          </a:graphicData>
        </a:graphic>
      </p:graphicFrame>
    </p:spTree>
    <p:extLst>
      <p:ext uri="{BB962C8B-B14F-4D97-AF65-F5344CB8AC3E}">
        <p14:creationId xmlns:p14="http://schemas.microsoft.com/office/powerpoint/2010/main" val="11768196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B8BD49-8C66-48C1-A5EA-5EB46DB2FC0B}"/>
              </a:ext>
            </a:extLst>
          </p:cNvPr>
          <p:cNvSpPr>
            <a:spLocks noGrp="1"/>
          </p:cNvSpPr>
          <p:nvPr>
            <p:ph type="sldNum" sz="quarter" idx="12"/>
          </p:nvPr>
        </p:nvSpPr>
        <p:spPr/>
        <p:txBody>
          <a:bodyPr/>
          <a:lstStyle/>
          <a:p>
            <a:fld id="{8AC7B609-6235-4DF7-8376-3B4225D7EDEF}" type="slidenum">
              <a:rPr lang="en-US" smtClean="0"/>
              <a:pPr/>
              <a:t>117</a:t>
            </a:fld>
            <a:endParaRPr lang="en-US" dirty="0"/>
          </a:p>
        </p:txBody>
      </p:sp>
      <p:sp>
        <p:nvSpPr>
          <p:cNvPr id="4" name="TextBox 3">
            <a:extLst>
              <a:ext uri="{FF2B5EF4-FFF2-40B4-BE49-F238E27FC236}">
                <a16:creationId xmlns:a16="http://schemas.microsoft.com/office/drawing/2014/main" id="{99AFA4FA-DEEB-4882-84ED-BC8CC3499E03}"/>
              </a:ext>
            </a:extLst>
          </p:cNvPr>
          <p:cNvSpPr txBox="1"/>
          <p:nvPr/>
        </p:nvSpPr>
        <p:spPr>
          <a:xfrm>
            <a:off x="1023042" y="112976"/>
            <a:ext cx="10864158" cy="234532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یعنی طول چنین کاواکی باید حداکثر مساوی شعاع آینه کاو باشد.</a:t>
            </a:r>
          </a:p>
          <a:p>
            <a:pPr algn="just" rtl="1">
              <a:lnSpc>
                <a:spcPct val="150000"/>
              </a:lnSpc>
            </a:pPr>
            <a:r>
              <a:rPr lang="fa-IR" sz="2000" dirty="0">
                <a:latin typeface="Times New Roman" panose="02020603050405020304" pitchFamily="18" charset="0"/>
                <a:cs typeface="Times New Roman" panose="02020603050405020304" pitchFamily="18" charset="0"/>
              </a:rPr>
              <a:t>شعاع خمیدگی جبهه موج در کمره بینهایت است پس کمره روی آینه تخت شکل می گیرد. چون شعاع خمیدگی روی آینه کاو نیز به اندازه شعاع آینه است پس میتوان نوشت:</a:t>
            </a:r>
          </a:p>
          <a:p>
            <a:pPr algn="just" rtl="1">
              <a:lnSpc>
                <a:spcPct val="150000"/>
              </a:lnSpc>
            </a:pPr>
            <a:r>
              <a:rPr lang="fa-IR" sz="2000" dirty="0">
                <a:latin typeface="Times New Roman" panose="02020603050405020304" pitchFamily="18" charset="0"/>
                <a:cs typeface="Times New Roman" panose="02020603050405020304" pitchFamily="18" charset="0"/>
              </a:rPr>
              <a:t> </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EEB51EB-2944-430E-B843-4EBED33A1DD3}"/>
              </a:ext>
            </a:extLst>
          </p:cNvPr>
          <p:cNvGraphicFramePr>
            <a:graphicFrameLocks noChangeAspect="1"/>
          </p:cNvGraphicFramePr>
          <p:nvPr>
            <p:extLst>
              <p:ext uri="{D42A27DB-BD31-4B8C-83A1-F6EECF244321}">
                <p14:modId xmlns:p14="http://schemas.microsoft.com/office/powerpoint/2010/main" val="3310825251"/>
              </p:ext>
            </p:extLst>
          </p:nvPr>
        </p:nvGraphicFramePr>
        <p:xfrm>
          <a:off x="1720850" y="1597025"/>
          <a:ext cx="5753100" cy="1701800"/>
        </p:xfrm>
        <a:graphic>
          <a:graphicData uri="http://schemas.openxmlformats.org/presentationml/2006/ole">
            <mc:AlternateContent xmlns:mc="http://schemas.openxmlformats.org/markup-compatibility/2006">
              <mc:Choice xmlns:v="urn:schemas-microsoft-com:vml" Requires="v">
                <p:oleObj spid="_x0000_s94216" name="Equation" r:id="rId3" imgW="5752800" imgH="1701720" progId="Equation.DSMT4">
                  <p:embed/>
                </p:oleObj>
              </mc:Choice>
              <mc:Fallback>
                <p:oleObj name="Equation" r:id="rId3" imgW="5752800" imgH="1701720" progId="Equation.DSMT4">
                  <p:embed/>
                  <p:pic>
                    <p:nvPicPr>
                      <p:cNvPr id="0" name=""/>
                      <p:cNvPicPr/>
                      <p:nvPr/>
                    </p:nvPicPr>
                    <p:blipFill>
                      <a:blip r:embed="rId4"/>
                      <a:stretch>
                        <a:fillRect/>
                      </a:stretch>
                    </p:blipFill>
                    <p:spPr>
                      <a:xfrm>
                        <a:off x="1720850" y="1597025"/>
                        <a:ext cx="5753100" cy="1701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203840D-6704-4908-8EB5-CE2A48672478}"/>
              </a:ext>
            </a:extLst>
          </p:cNvPr>
          <p:cNvGraphicFramePr>
            <a:graphicFrameLocks noChangeAspect="1"/>
          </p:cNvGraphicFramePr>
          <p:nvPr>
            <p:extLst>
              <p:ext uri="{D42A27DB-BD31-4B8C-83A1-F6EECF244321}">
                <p14:modId xmlns:p14="http://schemas.microsoft.com/office/powerpoint/2010/main" val="1854861336"/>
              </p:ext>
            </p:extLst>
          </p:nvPr>
        </p:nvGraphicFramePr>
        <p:xfrm>
          <a:off x="888451" y="4057649"/>
          <a:ext cx="3860800" cy="800100"/>
        </p:xfrm>
        <a:graphic>
          <a:graphicData uri="http://schemas.openxmlformats.org/presentationml/2006/ole">
            <mc:AlternateContent xmlns:mc="http://schemas.openxmlformats.org/markup-compatibility/2006">
              <mc:Choice xmlns:v="urn:schemas-microsoft-com:vml" Requires="v">
                <p:oleObj spid="_x0000_s94217" name="Equation" r:id="rId5" imgW="3860640" imgH="799920" progId="Equation.DSMT4">
                  <p:embed/>
                </p:oleObj>
              </mc:Choice>
              <mc:Fallback>
                <p:oleObj name="Equation" r:id="rId5" imgW="3860640" imgH="799920" progId="Equation.DSMT4">
                  <p:embed/>
                  <p:pic>
                    <p:nvPicPr>
                      <p:cNvPr id="0" name=""/>
                      <p:cNvPicPr/>
                      <p:nvPr/>
                    </p:nvPicPr>
                    <p:blipFill>
                      <a:blip r:embed="rId6"/>
                      <a:stretch>
                        <a:fillRect/>
                      </a:stretch>
                    </p:blipFill>
                    <p:spPr>
                      <a:xfrm>
                        <a:off x="888451" y="4057649"/>
                        <a:ext cx="3860800" cy="8001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35FD9B58-19E3-426C-809A-C26D848E2BD7}"/>
              </a:ext>
            </a:extLst>
          </p:cNvPr>
          <p:cNvSpPr txBox="1"/>
          <p:nvPr/>
        </p:nvSpPr>
        <p:spPr>
          <a:xfrm>
            <a:off x="1321806" y="3429000"/>
            <a:ext cx="10489194"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داشتن طول رایلی می توان شعاع کمره را حساب کرد</a:t>
            </a:r>
          </a:p>
        </p:txBody>
      </p:sp>
      <p:sp>
        <p:nvSpPr>
          <p:cNvPr id="17" name="TextBox 16">
            <a:extLst>
              <a:ext uri="{FF2B5EF4-FFF2-40B4-BE49-F238E27FC236}">
                <a16:creationId xmlns:a16="http://schemas.microsoft.com/office/drawing/2014/main" id="{F00E1FDE-93F1-42F4-BC5A-50A602FB61DA}"/>
              </a:ext>
            </a:extLst>
          </p:cNvPr>
          <p:cNvSpPr txBox="1"/>
          <p:nvPr/>
        </p:nvSpPr>
        <p:spPr>
          <a:xfrm>
            <a:off x="1167897" y="4997513"/>
            <a:ext cx="10643103"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داشتن شعاع کمره و طول رایلی می توان شعاع باریکه لیزری روی آینه کاو (اندازه لکه خروجی لیزر) را محاسبه کرد</a:t>
            </a:r>
          </a:p>
        </p:txBody>
      </p:sp>
      <p:graphicFrame>
        <p:nvGraphicFramePr>
          <p:cNvPr id="18" name="Object 17">
            <a:extLst>
              <a:ext uri="{FF2B5EF4-FFF2-40B4-BE49-F238E27FC236}">
                <a16:creationId xmlns:a16="http://schemas.microsoft.com/office/drawing/2014/main" id="{7F7BB33B-62FD-4F93-AC93-261EF50522E1}"/>
              </a:ext>
            </a:extLst>
          </p:cNvPr>
          <p:cNvGraphicFramePr>
            <a:graphicFrameLocks noChangeAspect="1"/>
          </p:cNvGraphicFramePr>
          <p:nvPr>
            <p:extLst>
              <p:ext uri="{D42A27DB-BD31-4B8C-83A1-F6EECF244321}">
                <p14:modId xmlns:p14="http://schemas.microsoft.com/office/powerpoint/2010/main" val="3513347894"/>
              </p:ext>
            </p:extLst>
          </p:nvPr>
        </p:nvGraphicFramePr>
        <p:xfrm>
          <a:off x="959541" y="5587612"/>
          <a:ext cx="7277101" cy="1117600"/>
        </p:xfrm>
        <a:graphic>
          <a:graphicData uri="http://schemas.openxmlformats.org/presentationml/2006/ole">
            <mc:AlternateContent xmlns:mc="http://schemas.openxmlformats.org/markup-compatibility/2006">
              <mc:Choice xmlns:v="urn:schemas-microsoft-com:vml" Requires="v">
                <p:oleObj spid="_x0000_s94218" name="Equation" r:id="rId7" imgW="7277040" imgH="1117440" progId="Equation.DSMT4">
                  <p:embed/>
                </p:oleObj>
              </mc:Choice>
              <mc:Fallback>
                <p:oleObj name="Equation" r:id="rId7" imgW="7277040" imgH="1117440" progId="Equation.DSMT4">
                  <p:embed/>
                  <p:pic>
                    <p:nvPicPr>
                      <p:cNvPr id="0" name=""/>
                      <p:cNvPicPr/>
                      <p:nvPr/>
                    </p:nvPicPr>
                    <p:blipFill>
                      <a:blip r:embed="rId8"/>
                      <a:stretch>
                        <a:fillRect/>
                      </a:stretch>
                    </p:blipFill>
                    <p:spPr>
                      <a:xfrm>
                        <a:off x="959541" y="5587612"/>
                        <a:ext cx="7277101" cy="1117600"/>
                      </a:xfrm>
                      <a:prstGeom prst="rect">
                        <a:avLst/>
                      </a:prstGeom>
                    </p:spPr>
                  </p:pic>
                </p:oleObj>
              </mc:Fallback>
            </mc:AlternateContent>
          </a:graphicData>
        </a:graphic>
      </p:graphicFrame>
    </p:spTree>
    <p:extLst>
      <p:ext uri="{BB962C8B-B14F-4D97-AF65-F5344CB8AC3E}">
        <p14:creationId xmlns:p14="http://schemas.microsoft.com/office/powerpoint/2010/main" val="22665450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A852D-0CE9-4551-AC72-69F872A7A7F6}"/>
              </a:ext>
            </a:extLst>
          </p:cNvPr>
          <p:cNvSpPr>
            <a:spLocks noGrp="1"/>
          </p:cNvSpPr>
          <p:nvPr>
            <p:ph type="sldNum" sz="quarter" idx="12"/>
          </p:nvPr>
        </p:nvSpPr>
        <p:spPr/>
        <p:txBody>
          <a:bodyPr/>
          <a:lstStyle/>
          <a:p>
            <a:fld id="{8AC7B609-6235-4DF7-8376-3B4225D7EDEF}" type="slidenum">
              <a:rPr lang="en-US" smtClean="0"/>
              <a:pPr/>
              <a:t>118</a:t>
            </a:fld>
            <a:endParaRPr lang="en-US" dirty="0"/>
          </a:p>
        </p:txBody>
      </p:sp>
      <p:graphicFrame>
        <p:nvGraphicFramePr>
          <p:cNvPr id="4" name="Object 3">
            <a:extLst>
              <a:ext uri="{FF2B5EF4-FFF2-40B4-BE49-F238E27FC236}">
                <a16:creationId xmlns:a16="http://schemas.microsoft.com/office/drawing/2014/main" id="{E4E67013-5FAF-4B23-9D7B-4D491D69ADD3}"/>
              </a:ext>
            </a:extLst>
          </p:cNvPr>
          <p:cNvGraphicFramePr>
            <a:graphicFrameLocks noChangeAspect="1"/>
          </p:cNvGraphicFramePr>
          <p:nvPr>
            <p:extLst>
              <p:ext uri="{D42A27DB-BD31-4B8C-83A1-F6EECF244321}">
                <p14:modId xmlns:p14="http://schemas.microsoft.com/office/powerpoint/2010/main" val="2048344496"/>
              </p:ext>
            </p:extLst>
          </p:nvPr>
        </p:nvGraphicFramePr>
        <p:xfrm>
          <a:off x="1376363" y="3235325"/>
          <a:ext cx="3949700" cy="609600"/>
        </p:xfrm>
        <a:graphic>
          <a:graphicData uri="http://schemas.openxmlformats.org/presentationml/2006/ole">
            <mc:AlternateContent xmlns:mc="http://schemas.openxmlformats.org/markup-compatibility/2006">
              <mc:Choice xmlns:v="urn:schemas-microsoft-com:vml" Requires="v">
                <p:oleObj spid="_x0000_s95244" name="Equation" r:id="rId3" imgW="3949560" imgH="609480" progId="Equation.DSMT4">
                  <p:embed/>
                </p:oleObj>
              </mc:Choice>
              <mc:Fallback>
                <p:oleObj name="Equation" r:id="rId3" imgW="3949560" imgH="609480" progId="Equation.DSMT4">
                  <p:embed/>
                  <p:pic>
                    <p:nvPicPr>
                      <p:cNvPr id="16" name="Object 15">
                        <a:extLst>
                          <a:ext uri="{FF2B5EF4-FFF2-40B4-BE49-F238E27FC236}">
                            <a16:creationId xmlns:a16="http://schemas.microsoft.com/office/drawing/2014/main" id="{69034659-B2A5-4642-9EC7-E121DB4FCEA5}"/>
                          </a:ext>
                        </a:extLst>
                      </p:cNvPr>
                      <p:cNvPicPr/>
                      <p:nvPr/>
                    </p:nvPicPr>
                    <p:blipFill>
                      <a:blip r:embed="rId4"/>
                      <a:stretch>
                        <a:fillRect/>
                      </a:stretch>
                    </p:blipFill>
                    <p:spPr>
                      <a:xfrm>
                        <a:off x="1376363" y="3235325"/>
                        <a:ext cx="3949700" cy="609600"/>
                      </a:xfrm>
                      <a:prstGeom prst="rect">
                        <a:avLst/>
                      </a:prstGeom>
                    </p:spPr>
                  </p:pic>
                </p:oleObj>
              </mc:Fallback>
            </mc:AlternateContent>
          </a:graphicData>
        </a:graphic>
      </p:graphicFrame>
      <p:pic>
        <p:nvPicPr>
          <p:cNvPr id="5" name="Picture 6">
            <a:extLst>
              <a:ext uri="{FF2B5EF4-FFF2-40B4-BE49-F238E27FC236}">
                <a16:creationId xmlns:a16="http://schemas.microsoft.com/office/drawing/2014/main" id="{AF38AB16-92EE-4A39-B2B5-83436A596855}"/>
              </a:ext>
            </a:extLst>
          </p:cNvPr>
          <p:cNvPicPr>
            <a:picLocks noChangeAspect="1" noChangeArrowheads="1"/>
          </p:cNvPicPr>
          <p:nvPr/>
        </p:nvPicPr>
        <p:blipFill>
          <a:blip r:embed="rId5" cstate="print"/>
          <a:srcRect/>
          <a:stretch>
            <a:fillRect/>
          </a:stretch>
        </p:blipFill>
        <p:spPr bwMode="auto">
          <a:xfrm>
            <a:off x="876790" y="1170160"/>
            <a:ext cx="8675370" cy="1885950"/>
          </a:xfrm>
          <a:prstGeom prst="rect">
            <a:avLst/>
          </a:prstGeom>
          <a:noFill/>
          <a:ln w="9525">
            <a:noFill/>
            <a:miter lim="800000"/>
            <a:headEnd/>
            <a:tailEnd/>
          </a:ln>
        </p:spPr>
      </p:pic>
      <p:grpSp>
        <p:nvGrpSpPr>
          <p:cNvPr id="7" name="Group 6">
            <a:extLst>
              <a:ext uri="{FF2B5EF4-FFF2-40B4-BE49-F238E27FC236}">
                <a16:creationId xmlns:a16="http://schemas.microsoft.com/office/drawing/2014/main" id="{303FF6DE-8696-43B9-884C-9A284BD385A5}"/>
              </a:ext>
            </a:extLst>
          </p:cNvPr>
          <p:cNvGrpSpPr/>
          <p:nvPr/>
        </p:nvGrpSpPr>
        <p:grpSpPr>
          <a:xfrm>
            <a:off x="2322402" y="570368"/>
            <a:ext cx="9488598" cy="599792"/>
            <a:chOff x="2322402" y="570368"/>
            <a:chExt cx="9488598" cy="599792"/>
          </a:xfrm>
        </p:grpSpPr>
        <p:sp>
          <p:nvSpPr>
            <p:cNvPr id="3" name="TextBox 2">
              <a:extLst>
                <a:ext uri="{FF2B5EF4-FFF2-40B4-BE49-F238E27FC236}">
                  <a16:creationId xmlns:a16="http://schemas.microsoft.com/office/drawing/2014/main" id="{F2B61E6A-4515-499F-A935-486D5E75CDF5}"/>
                </a:ext>
              </a:extLst>
            </p:cNvPr>
            <p:cNvSpPr txBox="1"/>
            <p:nvPr/>
          </p:nvSpPr>
          <p:spPr>
            <a:xfrm>
              <a:off x="2558358" y="570368"/>
              <a:ext cx="9252642"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برای کاواکی متشکل از یک آینه تخت و یک آینه کاو با طولی برابر نصف شعاع آینه کاو داریم: </a:t>
              </a:r>
            </a:p>
          </p:txBody>
        </p:sp>
        <p:graphicFrame>
          <p:nvGraphicFramePr>
            <p:cNvPr id="6" name="Object 5">
              <a:extLst>
                <a:ext uri="{FF2B5EF4-FFF2-40B4-BE49-F238E27FC236}">
                  <a16:creationId xmlns:a16="http://schemas.microsoft.com/office/drawing/2014/main" id="{4C60EF2E-12CE-4C94-BBDD-AD05E1059447}"/>
                </a:ext>
              </a:extLst>
            </p:cNvPr>
            <p:cNvGraphicFramePr>
              <a:graphicFrameLocks noChangeAspect="1"/>
            </p:cNvGraphicFramePr>
            <p:nvPr>
              <p:extLst>
                <p:ext uri="{D42A27DB-BD31-4B8C-83A1-F6EECF244321}">
                  <p14:modId xmlns:p14="http://schemas.microsoft.com/office/powerpoint/2010/main" val="3551673763"/>
                </p:ext>
              </p:extLst>
            </p:nvPr>
          </p:nvGraphicFramePr>
          <p:xfrm>
            <a:off x="2322402" y="636760"/>
            <a:ext cx="1028700" cy="533400"/>
          </p:xfrm>
          <a:graphic>
            <a:graphicData uri="http://schemas.openxmlformats.org/presentationml/2006/ole">
              <mc:AlternateContent xmlns:mc="http://schemas.openxmlformats.org/markup-compatibility/2006">
                <mc:Choice xmlns:v="urn:schemas-microsoft-com:vml" Requires="v">
                  <p:oleObj spid="_x0000_s95245" name="Equation" r:id="rId6" imgW="1028520" imgH="533160" progId="Equation.DSMT4">
                    <p:embed/>
                  </p:oleObj>
                </mc:Choice>
                <mc:Fallback>
                  <p:oleObj name="Equation" r:id="rId6" imgW="1028520" imgH="533160" progId="Equation.DSMT4">
                    <p:embed/>
                    <p:pic>
                      <p:nvPicPr>
                        <p:cNvPr id="0" name=""/>
                        <p:cNvPicPr/>
                        <p:nvPr/>
                      </p:nvPicPr>
                      <p:blipFill>
                        <a:blip r:embed="rId7"/>
                        <a:stretch>
                          <a:fillRect/>
                        </a:stretch>
                      </p:blipFill>
                      <p:spPr>
                        <a:xfrm>
                          <a:off x="2322402" y="636760"/>
                          <a:ext cx="1028700" cy="533400"/>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5200B0F3-ABD8-4D9C-AEBE-7AE544DBC9FB}"/>
              </a:ext>
            </a:extLst>
          </p:cNvPr>
          <p:cNvGraphicFramePr>
            <a:graphicFrameLocks noChangeAspect="1"/>
          </p:cNvGraphicFramePr>
          <p:nvPr>
            <p:extLst>
              <p:ext uri="{D42A27DB-BD31-4B8C-83A1-F6EECF244321}">
                <p14:modId xmlns:p14="http://schemas.microsoft.com/office/powerpoint/2010/main" val="870586154"/>
              </p:ext>
            </p:extLst>
          </p:nvPr>
        </p:nvGraphicFramePr>
        <p:xfrm>
          <a:off x="1400175" y="4217501"/>
          <a:ext cx="3771900" cy="800100"/>
        </p:xfrm>
        <a:graphic>
          <a:graphicData uri="http://schemas.openxmlformats.org/presentationml/2006/ole">
            <mc:AlternateContent xmlns:mc="http://schemas.openxmlformats.org/markup-compatibility/2006">
              <mc:Choice xmlns:v="urn:schemas-microsoft-com:vml" Requires="v">
                <p:oleObj spid="_x0000_s95246" name="Equation" r:id="rId8" imgW="3771720" imgH="799920" progId="Equation.DSMT4">
                  <p:embed/>
                </p:oleObj>
              </mc:Choice>
              <mc:Fallback>
                <p:oleObj name="Equation" r:id="rId8" imgW="3771720" imgH="799920" progId="Equation.DSMT4">
                  <p:embed/>
                  <p:pic>
                    <p:nvPicPr>
                      <p:cNvPr id="0" name=""/>
                      <p:cNvPicPr/>
                      <p:nvPr/>
                    </p:nvPicPr>
                    <p:blipFill>
                      <a:blip r:embed="rId9"/>
                      <a:stretch>
                        <a:fillRect/>
                      </a:stretch>
                    </p:blipFill>
                    <p:spPr>
                      <a:xfrm>
                        <a:off x="1400175" y="4217501"/>
                        <a:ext cx="3771900" cy="800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F86AA06-3A6B-4B94-A5FD-C1236F7CC73A}"/>
              </a:ext>
            </a:extLst>
          </p:cNvPr>
          <p:cNvGraphicFramePr>
            <a:graphicFrameLocks noChangeAspect="1"/>
          </p:cNvGraphicFramePr>
          <p:nvPr>
            <p:extLst>
              <p:ext uri="{D42A27DB-BD31-4B8C-83A1-F6EECF244321}">
                <p14:modId xmlns:p14="http://schemas.microsoft.com/office/powerpoint/2010/main" val="1550096744"/>
              </p:ext>
            </p:extLst>
          </p:nvPr>
        </p:nvGraphicFramePr>
        <p:xfrm>
          <a:off x="1433513" y="5300663"/>
          <a:ext cx="6172200" cy="1409700"/>
        </p:xfrm>
        <a:graphic>
          <a:graphicData uri="http://schemas.openxmlformats.org/presentationml/2006/ole">
            <mc:AlternateContent xmlns:mc="http://schemas.openxmlformats.org/markup-compatibility/2006">
              <mc:Choice xmlns:v="urn:schemas-microsoft-com:vml" Requires="v">
                <p:oleObj spid="_x0000_s95247" name="Equation" r:id="rId10" imgW="6172200" imgH="1409400" progId="Equation.DSMT4">
                  <p:embed/>
                </p:oleObj>
              </mc:Choice>
              <mc:Fallback>
                <p:oleObj name="Equation" r:id="rId10" imgW="6172200" imgH="1409400" progId="Equation.DSMT4">
                  <p:embed/>
                  <p:pic>
                    <p:nvPicPr>
                      <p:cNvPr id="0" name=""/>
                      <p:cNvPicPr/>
                      <p:nvPr/>
                    </p:nvPicPr>
                    <p:blipFill>
                      <a:blip r:embed="rId11"/>
                      <a:stretch>
                        <a:fillRect/>
                      </a:stretch>
                    </p:blipFill>
                    <p:spPr>
                      <a:xfrm>
                        <a:off x="1433513" y="5300663"/>
                        <a:ext cx="6172200" cy="1409700"/>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571D7045-945C-4D17-B8B2-12FEFCA3EE4A}"/>
              </a:ext>
            </a:extLst>
          </p:cNvPr>
          <p:cNvGrpSpPr/>
          <p:nvPr/>
        </p:nvGrpSpPr>
        <p:grpSpPr>
          <a:xfrm>
            <a:off x="6527549" y="3235325"/>
            <a:ext cx="5214796" cy="1421992"/>
            <a:chOff x="6527549" y="3235325"/>
            <a:chExt cx="5214796" cy="1421992"/>
          </a:xfrm>
        </p:grpSpPr>
        <p:sp>
          <p:nvSpPr>
            <p:cNvPr id="10" name="TextBox 9">
              <a:extLst>
                <a:ext uri="{FF2B5EF4-FFF2-40B4-BE49-F238E27FC236}">
                  <a16:creationId xmlns:a16="http://schemas.microsoft.com/office/drawing/2014/main" id="{E8865881-60E2-41E4-8DE1-128F4E9EEF4E}"/>
                </a:ext>
              </a:extLst>
            </p:cNvPr>
            <p:cNvSpPr txBox="1"/>
            <p:nvPr/>
          </p:nvSpPr>
          <p:spPr>
            <a:xfrm>
              <a:off x="6527549" y="3235325"/>
              <a:ext cx="5214796"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رایلی به اندازه طول کاواک است. یعنی آینه کاو در فاصله رایلی از آینه تخت (محل کمره) قرار دارد پس لزوما شعاع باریکه روی این آینه         برابر شعاع کمره خواهد بود.  </a:t>
              </a:r>
            </a:p>
          </p:txBody>
        </p:sp>
        <p:graphicFrame>
          <p:nvGraphicFramePr>
            <p:cNvPr id="11" name="Object 10">
              <a:extLst>
                <a:ext uri="{FF2B5EF4-FFF2-40B4-BE49-F238E27FC236}">
                  <a16:creationId xmlns:a16="http://schemas.microsoft.com/office/drawing/2014/main" id="{CCF401C1-3179-4820-8AEC-0F2D4E847030}"/>
                </a:ext>
              </a:extLst>
            </p:cNvPr>
            <p:cNvGraphicFramePr>
              <a:graphicFrameLocks noChangeAspect="1"/>
            </p:cNvGraphicFramePr>
            <p:nvPr>
              <p:extLst>
                <p:ext uri="{D42A27DB-BD31-4B8C-83A1-F6EECF244321}">
                  <p14:modId xmlns:p14="http://schemas.microsoft.com/office/powerpoint/2010/main" val="1258243833"/>
                </p:ext>
              </p:extLst>
            </p:nvPr>
          </p:nvGraphicFramePr>
          <p:xfrm>
            <a:off x="9006318" y="4217501"/>
            <a:ext cx="419100" cy="381000"/>
          </p:xfrm>
          <a:graphic>
            <a:graphicData uri="http://schemas.openxmlformats.org/presentationml/2006/ole">
              <mc:AlternateContent xmlns:mc="http://schemas.openxmlformats.org/markup-compatibility/2006">
                <mc:Choice xmlns:v="urn:schemas-microsoft-com:vml" Requires="v">
                  <p:oleObj spid="_x0000_s95248" name="Equation" r:id="rId12" imgW="419040" imgH="380880" progId="Equation.DSMT4">
                    <p:embed/>
                  </p:oleObj>
                </mc:Choice>
                <mc:Fallback>
                  <p:oleObj name="Equation" r:id="rId12" imgW="419040" imgH="380880" progId="Equation.DSMT4">
                    <p:embed/>
                    <p:pic>
                      <p:nvPicPr>
                        <p:cNvPr id="0" name=""/>
                        <p:cNvPicPr/>
                        <p:nvPr/>
                      </p:nvPicPr>
                      <p:blipFill>
                        <a:blip r:embed="rId13"/>
                        <a:stretch>
                          <a:fillRect/>
                        </a:stretch>
                      </p:blipFill>
                      <p:spPr>
                        <a:xfrm>
                          <a:off x="9006318" y="4217501"/>
                          <a:ext cx="419100" cy="381000"/>
                        </a:xfrm>
                        <a:prstGeom prst="rect">
                          <a:avLst/>
                        </a:prstGeom>
                      </p:spPr>
                    </p:pic>
                  </p:oleObj>
                </mc:Fallback>
              </mc:AlternateContent>
            </a:graphicData>
          </a:graphic>
        </p:graphicFrame>
      </p:grpSp>
    </p:spTree>
    <p:extLst>
      <p:ext uri="{BB962C8B-B14F-4D97-AF65-F5344CB8AC3E}">
        <p14:creationId xmlns:p14="http://schemas.microsoft.com/office/powerpoint/2010/main" val="12500537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AD548-820D-4DCD-9238-239FB27C2E1C}"/>
              </a:ext>
            </a:extLst>
          </p:cNvPr>
          <p:cNvSpPr>
            <a:spLocks noGrp="1"/>
          </p:cNvSpPr>
          <p:nvPr>
            <p:ph type="sldNum" sz="quarter" idx="12"/>
          </p:nvPr>
        </p:nvSpPr>
        <p:spPr/>
        <p:txBody>
          <a:bodyPr/>
          <a:lstStyle/>
          <a:p>
            <a:fld id="{8AC7B609-6235-4DF7-8376-3B4225D7EDEF}" type="slidenum">
              <a:rPr lang="en-US" smtClean="0"/>
              <a:pPr/>
              <a:t>119</a:t>
            </a:fld>
            <a:endParaRPr lang="en-US" dirty="0"/>
          </a:p>
        </p:txBody>
      </p:sp>
      <p:sp>
        <p:nvSpPr>
          <p:cNvPr id="3" name="TextBox 2">
            <a:extLst>
              <a:ext uri="{FF2B5EF4-FFF2-40B4-BE49-F238E27FC236}">
                <a16:creationId xmlns:a16="http://schemas.microsoft.com/office/drawing/2014/main" id="{2DD3C251-224C-4D61-BCBB-918C3C561ED7}"/>
              </a:ext>
            </a:extLst>
          </p:cNvPr>
          <p:cNvSpPr txBox="1"/>
          <p:nvPr/>
        </p:nvSpPr>
        <p:spPr>
          <a:xfrm>
            <a:off x="199176" y="497941"/>
            <a:ext cx="1176950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برای مثال قبلی چنانچه شعاع آینه کاو 2 متر و لیزر از نوع نئودیمیم-یگ باشد پارامترهای باریکه را حساب کنید:</a:t>
            </a:r>
          </a:p>
        </p:txBody>
      </p:sp>
      <p:graphicFrame>
        <p:nvGraphicFramePr>
          <p:cNvPr id="4" name="Object 3">
            <a:extLst>
              <a:ext uri="{FF2B5EF4-FFF2-40B4-BE49-F238E27FC236}">
                <a16:creationId xmlns:a16="http://schemas.microsoft.com/office/drawing/2014/main" id="{105AEEDB-D5F4-4F72-88D1-2D3B81C3F4F9}"/>
              </a:ext>
            </a:extLst>
          </p:cNvPr>
          <p:cNvGraphicFramePr>
            <a:graphicFrameLocks noChangeAspect="1"/>
          </p:cNvGraphicFramePr>
          <p:nvPr>
            <p:extLst>
              <p:ext uri="{D42A27DB-BD31-4B8C-83A1-F6EECF244321}">
                <p14:modId xmlns:p14="http://schemas.microsoft.com/office/powerpoint/2010/main" val="1767575570"/>
              </p:ext>
            </p:extLst>
          </p:nvPr>
        </p:nvGraphicFramePr>
        <p:xfrm>
          <a:off x="1321428" y="1568277"/>
          <a:ext cx="4762500" cy="533400"/>
        </p:xfrm>
        <a:graphic>
          <a:graphicData uri="http://schemas.openxmlformats.org/presentationml/2006/ole">
            <mc:AlternateContent xmlns:mc="http://schemas.openxmlformats.org/markup-compatibility/2006">
              <mc:Choice xmlns:v="urn:schemas-microsoft-com:vml" Requires="v">
                <p:oleObj spid="_x0000_s96266" name="Equation" r:id="rId3" imgW="4762440" imgH="533160" progId="Equation.DSMT4">
                  <p:embed/>
                </p:oleObj>
              </mc:Choice>
              <mc:Fallback>
                <p:oleObj name="Equation" r:id="rId3" imgW="4762440" imgH="533160" progId="Equation.DSMT4">
                  <p:embed/>
                  <p:pic>
                    <p:nvPicPr>
                      <p:cNvPr id="4" name="Object 3">
                        <a:extLst>
                          <a:ext uri="{FF2B5EF4-FFF2-40B4-BE49-F238E27FC236}">
                            <a16:creationId xmlns:a16="http://schemas.microsoft.com/office/drawing/2014/main" id="{E4E67013-5FAF-4B23-9D7B-4D491D69ADD3}"/>
                          </a:ext>
                        </a:extLst>
                      </p:cNvPr>
                      <p:cNvPicPr/>
                      <p:nvPr/>
                    </p:nvPicPr>
                    <p:blipFill>
                      <a:blip r:embed="rId4"/>
                      <a:stretch>
                        <a:fillRect/>
                      </a:stretch>
                    </p:blipFill>
                    <p:spPr>
                      <a:xfrm>
                        <a:off x="1321428" y="1568277"/>
                        <a:ext cx="4762500" cy="533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F823503-A17A-4E28-964F-6AD6EE030427}"/>
              </a:ext>
            </a:extLst>
          </p:cNvPr>
          <p:cNvGraphicFramePr>
            <a:graphicFrameLocks noChangeAspect="1"/>
          </p:cNvGraphicFramePr>
          <p:nvPr>
            <p:extLst>
              <p:ext uri="{D42A27DB-BD31-4B8C-83A1-F6EECF244321}">
                <p14:modId xmlns:p14="http://schemas.microsoft.com/office/powerpoint/2010/main" val="4289660641"/>
              </p:ext>
            </p:extLst>
          </p:nvPr>
        </p:nvGraphicFramePr>
        <p:xfrm>
          <a:off x="1321428" y="2839707"/>
          <a:ext cx="7988301" cy="838200"/>
        </p:xfrm>
        <a:graphic>
          <a:graphicData uri="http://schemas.openxmlformats.org/presentationml/2006/ole">
            <mc:AlternateContent xmlns:mc="http://schemas.openxmlformats.org/markup-compatibility/2006">
              <mc:Choice xmlns:v="urn:schemas-microsoft-com:vml" Requires="v">
                <p:oleObj spid="_x0000_s96267" name="Equation" r:id="rId5" imgW="7988040" imgH="838080" progId="Equation.DSMT4">
                  <p:embed/>
                </p:oleObj>
              </mc:Choice>
              <mc:Fallback>
                <p:oleObj name="Equation" r:id="rId5" imgW="7988040" imgH="838080" progId="Equation.DSMT4">
                  <p:embed/>
                  <p:pic>
                    <p:nvPicPr>
                      <p:cNvPr id="8" name="Object 7">
                        <a:extLst>
                          <a:ext uri="{FF2B5EF4-FFF2-40B4-BE49-F238E27FC236}">
                            <a16:creationId xmlns:a16="http://schemas.microsoft.com/office/drawing/2014/main" id="{5200B0F3-ABD8-4D9C-AEBE-7AE544DBC9FB}"/>
                          </a:ext>
                        </a:extLst>
                      </p:cNvPr>
                      <p:cNvPicPr/>
                      <p:nvPr/>
                    </p:nvPicPr>
                    <p:blipFill>
                      <a:blip r:embed="rId6"/>
                      <a:stretch>
                        <a:fillRect/>
                      </a:stretch>
                    </p:blipFill>
                    <p:spPr>
                      <a:xfrm>
                        <a:off x="1321428" y="2839707"/>
                        <a:ext cx="7988301"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F8BA91D-1173-4ED4-BD48-B50A1EF98CBB}"/>
              </a:ext>
            </a:extLst>
          </p:cNvPr>
          <p:cNvGraphicFramePr>
            <a:graphicFrameLocks noChangeAspect="1"/>
          </p:cNvGraphicFramePr>
          <p:nvPr>
            <p:extLst>
              <p:ext uri="{D42A27DB-BD31-4B8C-83A1-F6EECF244321}">
                <p14:modId xmlns:p14="http://schemas.microsoft.com/office/powerpoint/2010/main" val="3752307746"/>
              </p:ext>
            </p:extLst>
          </p:nvPr>
        </p:nvGraphicFramePr>
        <p:xfrm>
          <a:off x="1321428" y="4311824"/>
          <a:ext cx="6629400" cy="444500"/>
        </p:xfrm>
        <a:graphic>
          <a:graphicData uri="http://schemas.openxmlformats.org/presentationml/2006/ole">
            <mc:AlternateContent xmlns:mc="http://schemas.openxmlformats.org/markup-compatibility/2006">
              <mc:Choice xmlns:v="urn:schemas-microsoft-com:vml" Requires="v">
                <p:oleObj spid="_x0000_s96268" name="Equation" r:id="rId7" imgW="6629400" imgH="444240" progId="Equation.DSMT4">
                  <p:embed/>
                </p:oleObj>
              </mc:Choice>
              <mc:Fallback>
                <p:oleObj name="Equation" r:id="rId7" imgW="6629400" imgH="444240" progId="Equation.DSMT4">
                  <p:embed/>
                  <p:pic>
                    <p:nvPicPr>
                      <p:cNvPr id="9" name="Object 8">
                        <a:extLst>
                          <a:ext uri="{FF2B5EF4-FFF2-40B4-BE49-F238E27FC236}">
                            <a16:creationId xmlns:a16="http://schemas.microsoft.com/office/drawing/2014/main" id="{FF86AA06-3A6B-4B94-A5FD-C1236F7CC73A}"/>
                          </a:ext>
                        </a:extLst>
                      </p:cNvPr>
                      <p:cNvPicPr/>
                      <p:nvPr/>
                    </p:nvPicPr>
                    <p:blipFill>
                      <a:blip r:embed="rId8"/>
                      <a:stretch>
                        <a:fillRect/>
                      </a:stretch>
                    </p:blipFill>
                    <p:spPr>
                      <a:xfrm>
                        <a:off x="1321428" y="4311824"/>
                        <a:ext cx="6629400" cy="4445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377FD64-A126-49A4-A530-C553AC3C2AD6}"/>
              </a:ext>
            </a:extLst>
          </p:cNvPr>
          <p:cNvGraphicFramePr>
            <a:graphicFrameLocks noChangeAspect="1"/>
          </p:cNvGraphicFramePr>
          <p:nvPr>
            <p:extLst>
              <p:ext uri="{D42A27DB-BD31-4B8C-83A1-F6EECF244321}">
                <p14:modId xmlns:p14="http://schemas.microsoft.com/office/powerpoint/2010/main" val="1029025178"/>
              </p:ext>
            </p:extLst>
          </p:nvPr>
        </p:nvGraphicFramePr>
        <p:xfrm>
          <a:off x="1320800" y="5583238"/>
          <a:ext cx="7239000" cy="342900"/>
        </p:xfrm>
        <a:graphic>
          <a:graphicData uri="http://schemas.openxmlformats.org/presentationml/2006/ole">
            <mc:AlternateContent xmlns:mc="http://schemas.openxmlformats.org/markup-compatibility/2006">
              <mc:Choice xmlns:v="urn:schemas-microsoft-com:vml" Requires="v">
                <p:oleObj spid="_x0000_s96269" name="Equation" r:id="rId9" imgW="7238880" imgH="342720" progId="Equation.DSMT4">
                  <p:embed/>
                </p:oleObj>
              </mc:Choice>
              <mc:Fallback>
                <p:oleObj name="Equation" r:id="rId9" imgW="7238880" imgH="342720" progId="Equation.DSMT4">
                  <p:embed/>
                  <p:pic>
                    <p:nvPicPr>
                      <p:cNvPr id="0" name=""/>
                      <p:cNvPicPr/>
                      <p:nvPr/>
                    </p:nvPicPr>
                    <p:blipFill>
                      <a:blip r:embed="rId10"/>
                      <a:stretch>
                        <a:fillRect/>
                      </a:stretch>
                    </p:blipFill>
                    <p:spPr>
                      <a:xfrm>
                        <a:off x="1320800" y="5583238"/>
                        <a:ext cx="7239000" cy="342900"/>
                      </a:xfrm>
                      <a:prstGeom prst="rect">
                        <a:avLst/>
                      </a:prstGeom>
                    </p:spPr>
                  </p:pic>
                </p:oleObj>
              </mc:Fallback>
            </mc:AlternateContent>
          </a:graphicData>
        </a:graphic>
      </p:graphicFrame>
    </p:spTree>
    <p:extLst>
      <p:ext uri="{BB962C8B-B14F-4D97-AF65-F5344CB8AC3E}">
        <p14:creationId xmlns:p14="http://schemas.microsoft.com/office/powerpoint/2010/main" val="196757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3489" y="444190"/>
            <a:ext cx="3101391" cy="461665"/>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400" b="1" dirty="0">
                <a:solidFill>
                  <a:srgbClr val="FF0000"/>
                </a:solidFill>
                <a:latin typeface="Times New Roman" pitchFamily="18" charset="0"/>
                <a:cs typeface="Times New Roman" pitchFamily="18" charset="0"/>
              </a:rPr>
              <a:t>خواص نور لیزر</a:t>
            </a:r>
            <a:endParaRPr lang="en-US" sz="2400" dirty="0">
              <a:latin typeface="Times New Roman" pitchFamily="18" charset="0"/>
              <a:cs typeface="Times New Roman" pitchFamily="18" charset="0"/>
            </a:endParaRPr>
          </a:p>
        </p:txBody>
      </p:sp>
      <p:sp>
        <p:nvSpPr>
          <p:cNvPr id="4" name="TextBox 3"/>
          <p:cNvSpPr txBox="1"/>
          <p:nvPr/>
        </p:nvSpPr>
        <p:spPr>
          <a:xfrm>
            <a:off x="364330" y="1537731"/>
            <a:ext cx="11446670" cy="2345322"/>
          </a:xfrm>
          <a:prstGeom prst="rect">
            <a:avLst/>
          </a:prstGeom>
          <a:noFill/>
        </p:spPr>
        <p:txBody>
          <a:bodyPr wrap="square" rtlCol="0">
            <a:spAutoFit/>
          </a:bodyPr>
          <a:lstStyle/>
          <a:p>
            <a:pPr algn="just" rtl="1">
              <a:lnSpc>
                <a:spcPct val="150000"/>
              </a:lnSpc>
              <a:buFont typeface="Wingdings" pitchFamily="2" charset="2"/>
              <a:buChar char="ü"/>
            </a:pPr>
            <a:r>
              <a:rPr lang="fa-IR" sz="2000" b="1" dirty="0">
                <a:latin typeface="Times New Roman" pitchFamily="18" charset="0"/>
                <a:cs typeface="Times New Roman" pitchFamily="18" charset="0"/>
              </a:rPr>
              <a:t>  تک رنگی </a:t>
            </a:r>
            <a:r>
              <a:rPr lang="fa-IR" sz="2000" dirty="0">
                <a:latin typeface="Times New Roman" pitchFamily="18" charset="0"/>
                <a:cs typeface="Times New Roman" pitchFamily="18" charset="0"/>
              </a:rPr>
              <a:t>: نور تولیدی توسط هر ماده یک پهنای باند مثل </a:t>
            </a:r>
            <a:r>
              <a:rPr lang="en-US" sz="2000" dirty="0">
                <a:latin typeface="Times New Roman" pitchFamily="18" charset="0"/>
                <a:cs typeface="Times New Roman" pitchFamily="18" charset="0"/>
              </a:rPr>
              <a:t> </a:t>
            </a:r>
            <a:r>
              <a:rPr lang="en-US" sz="2000" dirty="0">
                <a:latin typeface="Times New Roman"/>
                <a:cs typeface="Times New Roman"/>
              </a:rPr>
              <a:t>∆</a:t>
            </a:r>
            <a:r>
              <a:rPr lang="el-GR" sz="2000" dirty="0">
                <a:latin typeface="Times New Roman"/>
                <a:cs typeface="Times New Roman"/>
              </a:rPr>
              <a:t>λ</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یا  </a:t>
            </a:r>
            <a:r>
              <a:rPr lang="el-GR" sz="2000" dirty="0">
                <a:latin typeface="Times New Roman"/>
                <a:cs typeface="Times New Roman"/>
              </a:rPr>
              <a:t>υ</a:t>
            </a:r>
            <a:r>
              <a:rPr lang="fa-IR" sz="2000" dirty="0">
                <a:latin typeface="Times New Roman"/>
                <a:cs typeface="Times New Roman"/>
              </a:rPr>
              <a:t>∆</a:t>
            </a:r>
            <a:r>
              <a:rPr lang="fa-IR" sz="2000" dirty="0">
                <a:latin typeface="Times New Roman" pitchFamily="18" charset="0"/>
                <a:cs typeface="Times New Roman" pitchFamily="18" charset="0"/>
              </a:rPr>
              <a:t> دارد که به معنی گستره طول موج یا بسامدی است که در نور تولیدی وجود دارد. نور تک بسامد یعنی پهنای باند آن صفر باشد که عملا چنین اتفاقی نمی افتد چرا که هر تابش یک پهنای باند ذاتی دارد و به دلایل مختلفی مثل پدیده دوپلر این پهنا افزایش نیز می یابد. اما در مقایسه با نور خورشید و چشمه های نور معمولی مثل لامپهای حبابی، چشمه های لیزری داراي پهنای باند بسیار کوچک هستند. هر چند لیزرهایی با پهنای باند بیشتر از 100 نانومتر نیز وجود دارد ولی پهنای باند اکثر لیزرها در حدود کسری از نانومتر است و بدین جهت تک رنگ مشاهده شده و اصطلاحا دارای رنگ خالص هستند. </a:t>
            </a:r>
            <a:endParaRPr lang="en-US" sz="20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0829BEC5-2AC6-4A1C-BCB9-127E79A97732}"/>
              </a:ext>
            </a:extLst>
          </p:cNvPr>
          <p:cNvSpPr>
            <a:spLocks noGrp="1"/>
          </p:cNvSpPr>
          <p:nvPr>
            <p:ph type="sldNum" sz="quarter" idx="12"/>
          </p:nvPr>
        </p:nvSpPr>
        <p:spPr/>
        <p:txBody>
          <a:bodyPr/>
          <a:lstStyle/>
          <a:p>
            <a:fld id="{8AC7B609-6235-4DF7-8376-3B4225D7EDEF}" type="slidenum">
              <a:rPr lang="en-US" smtClean="0"/>
              <a:pPr/>
              <a:t>12</a:t>
            </a:fld>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A2D0B-2DCF-4A6D-930B-73EA6151DE1A}"/>
              </a:ext>
            </a:extLst>
          </p:cNvPr>
          <p:cNvSpPr>
            <a:spLocks noGrp="1"/>
          </p:cNvSpPr>
          <p:nvPr>
            <p:ph type="sldNum" sz="quarter" idx="12"/>
          </p:nvPr>
        </p:nvSpPr>
        <p:spPr/>
        <p:txBody>
          <a:bodyPr/>
          <a:lstStyle/>
          <a:p>
            <a:fld id="{8AC7B609-6235-4DF7-8376-3B4225D7EDEF}" type="slidenum">
              <a:rPr lang="en-US" smtClean="0"/>
              <a:pPr/>
              <a:t>120</a:t>
            </a:fld>
            <a:endParaRPr lang="en-US" dirty="0"/>
          </a:p>
        </p:txBody>
      </p:sp>
      <p:grpSp>
        <p:nvGrpSpPr>
          <p:cNvPr id="3" name="Group 22">
            <a:extLst>
              <a:ext uri="{FF2B5EF4-FFF2-40B4-BE49-F238E27FC236}">
                <a16:creationId xmlns:a16="http://schemas.microsoft.com/office/drawing/2014/main" id="{088ADFE9-EFA7-4702-AEFB-8143B5DE19EF}"/>
              </a:ext>
            </a:extLst>
          </p:cNvPr>
          <p:cNvGrpSpPr/>
          <p:nvPr/>
        </p:nvGrpSpPr>
        <p:grpSpPr>
          <a:xfrm>
            <a:off x="1734254" y="406401"/>
            <a:ext cx="7953468" cy="6199555"/>
            <a:chOff x="520700" y="406399"/>
            <a:chExt cx="7341662" cy="6199555"/>
          </a:xfrm>
        </p:grpSpPr>
        <p:grpSp>
          <p:nvGrpSpPr>
            <p:cNvPr id="4" name="Group 12">
              <a:extLst>
                <a:ext uri="{FF2B5EF4-FFF2-40B4-BE49-F238E27FC236}">
                  <a16:creationId xmlns:a16="http://schemas.microsoft.com/office/drawing/2014/main" id="{D4BBCF52-5C23-4348-B7E4-43E077A40276}"/>
                </a:ext>
              </a:extLst>
            </p:cNvPr>
            <p:cNvGrpSpPr/>
            <p:nvPr/>
          </p:nvGrpSpPr>
          <p:grpSpPr>
            <a:xfrm>
              <a:off x="685619" y="5715000"/>
              <a:ext cx="7099236" cy="890954"/>
              <a:chOff x="545728" y="5715000"/>
              <a:chExt cx="7099236" cy="890954"/>
            </a:xfrm>
          </p:grpSpPr>
          <p:graphicFrame>
            <p:nvGraphicFramePr>
              <p:cNvPr id="17" name="Object 16">
                <a:extLst>
                  <a:ext uri="{FF2B5EF4-FFF2-40B4-BE49-F238E27FC236}">
                    <a16:creationId xmlns:a16="http://schemas.microsoft.com/office/drawing/2014/main" id="{F5D54420-BD76-4D4F-AAB6-E6E178E0D054}"/>
                  </a:ext>
                </a:extLst>
              </p:cNvPr>
              <p:cNvGraphicFramePr>
                <a:graphicFrameLocks noChangeAspect="1"/>
              </p:cNvGraphicFramePr>
              <p:nvPr/>
            </p:nvGraphicFramePr>
            <p:xfrm>
              <a:off x="545728" y="5715000"/>
              <a:ext cx="2133600" cy="890954"/>
            </p:xfrm>
            <a:graphic>
              <a:graphicData uri="http://schemas.openxmlformats.org/presentationml/2006/ole">
                <mc:AlternateContent xmlns:mc="http://schemas.openxmlformats.org/markup-compatibility/2006">
                  <mc:Choice xmlns:v="urn:schemas-microsoft-com:vml" Requires="v">
                    <p:oleObj spid="_x0000_s97292" name="Equation" r:id="rId3" imgW="1155700" imgH="482600" progId="Equation.DSMT4">
                      <p:embed/>
                    </p:oleObj>
                  </mc:Choice>
                  <mc:Fallback>
                    <p:oleObj name="Equation" r:id="rId3" imgW="1155700" imgH="482600" progId="Equation.DSMT4">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28" y="5715000"/>
                            <a:ext cx="2133600"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a:extLst>
                  <a:ext uri="{FF2B5EF4-FFF2-40B4-BE49-F238E27FC236}">
                    <a16:creationId xmlns:a16="http://schemas.microsoft.com/office/drawing/2014/main" id="{0A54B263-2861-4144-A640-8F36D28644C2}"/>
                  </a:ext>
                </a:extLst>
              </p:cNvPr>
              <p:cNvSpPr/>
              <p:nvPr/>
            </p:nvSpPr>
            <p:spPr>
              <a:xfrm>
                <a:off x="3124200" y="5929644"/>
                <a:ext cx="4520764"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propagation phase variation</a:t>
                </a:r>
                <a:endParaRPr lang="en-US" sz="2400" dirty="0"/>
              </a:p>
            </p:txBody>
          </p:sp>
        </p:grpSp>
        <p:grpSp>
          <p:nvGrpSpPr>
            <p:cNvPr id="5" name="Group 14">
              <a:extLst>
                <a:ext uri="{FF2B5EF4-FFF2-40B4-BE49-F238E27FC236}">
                  <a16:creationId xmlns:a16="http://schemas.microsoft.com/office/drawing/2014/main" id="{A3A024B5-44BF-4C81-8E3C-3B85E71E2415}"/>
                </a:ext>
              </a:extLst>
            </p:cNvPr>
            <p:cNvGrpSpPr/>
            <p:nvPr/>
          </p:nvGrpSpPr>
          <p:grpSpPr>
            <a:xfrm>
              <a:off x="633045" y="406399"/>
              <a:ext cx="7229317" cy="965200"/>
              <a:chOff x="551244" y="787399"/>
              <a:chExt cx="7229317" cy="965200"/>
            </a:xfrm>
          </p:grpSpPr>
          <p:graphicFrame>
            <p:nvGraphicFramePr>
              <p:cNvPr id="15" name="Object 14">
                <a:extLst>
                  <a:ext uri="{FF2B5EF4-FFF2-40B4-BE49-F238E27FC236}">
                    <a16:creationId xmlns:a16="http://schemas.microsoft.com/office/drawing/2014/main" id="{055AF675-8892-4547-8C90-3B3C17281BC6}"/>
                  </a:ext>
                </a:extLst>
              </p:cNvPr>
              <p:cNvGraphicFramePr>
                <a:graphicFrameLocks noChangeAspect="1"/>
              </p:cNvGraphicFramePr>
              <p:nvPr>
                <p:extLst>
                  <p:ext uri="{D42A27DB-BD31-4B8C-83A1-F6EECF244321}">
                    <p14:modId xmlns:p14="http://schemas.microsoft.com/office/powerpoint/2010/main" val="2399883500"/>
                  </p:ext>
                </p:extLst>
              </p:nvPr>
            </p:nvGraphicFramePr>
            <p:xfrm>
              <a:off x="551244" y="787399"/>
              <a:ext cx="1917700" cy="965200"/>
            </p:xfrm>
            <a:graphic>
              <a:graphicData uri="http://schemas.openxmlformats.org/presentationml/2006/ole">
                <mc:AlternateContent xmlns:mc="http://schemas.openxmlformats.org/markup-compatibility/2006">
                  <mc:Choice xmlns:v="urn:schemas-microsoft-com:vml" Requires="v">
                    <p:oleObj spid="_x0000_s97293" name="Equation" r:id="rId5" imgW="901700" imgH="457200" progId="Equation.DSMT4">
                      <p:embed/>
                    </p:oleObj>
                  </mc:Choice>
                  <mc:Fallback>
                    <p:oleObj name="Equation" r:id="rId5" imgW="901700" imgH="4572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244" y="787399"/>
                            <a:ext cx="19177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a:extLst>
                  <a:ext uri="{FF2B5EF4-FFF2-40B4-BE49-F238E27FC236}">
                    <a16:creationId xmlns:a16="http://schemas.microsoft.com/office/drawing/2014/main" id="{3BF4D20F-17AA-462E-9B66-88AD79C9618F}"/>
                  </a:ext>
                </a:extLst>
              </p:cNvPr>
              <p:cNvSpPr/>
              <p:nvPr/>
            </p:nvSpPr>
            <p:spPr>
              <a:xfrm>
                <a:off x="2895793" y="1018529"/>
                <a:ext cx="4884768"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wave front radius of</a:t>
                </a:r>
                <a:r>
                  <a:rPr lang="fa-IR"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curvature</a:t>
                </a:r>
                <a:endParaRPr lang="en-US" sz="2400" dirty="0"/>
              </a:p>
            </p:txBody>
          </p:sp>
        </p:grpSp>
        <p:grpSp>
          <p:nvGrpSpPr>
            <p:cNvPr id="6" name="Group 17">
              <a:extLst>
                <a:ext uri="{FF2B5EF4-FFF2-40B4-BE49-F238E27FC236}">
                  <a16:creationId xmlns:a16="http://schemas.microsoft.com/office/drawing/2014/main" id="{3CC99D03-4A97-472F-8FC1-7E3044312130}"/>
                </a:ext>
              </a:extLst>
            </p:cNvPr>
            <p:cNvGrpSpPr/>
            <p:nvPr/>
          </p:nvGrpSpPr>
          <p:grpSpPr>
            <a:xfrm>
              <a:off x="566738" y="1649413"/>
              <a:ext cx="5363465" cy="1355725"/>
              <a:chOff x="566738" y="1649413"/>
              <a:chExt cx="5363465" cy="1355725"/>
            </a:xfrm>
          </p:grpSpPr>
          <p:graphicFrame>
            <p:nvGraphicFramePr>
              <p:cNvPr id="13" name="Object 12">
                <a:extLst>
                  <a:ext uri="{FF2B5EF4-FFF2-40B4-BE49-F238E27FC236}">
                    <a16:creationId xmlns:a16="http://schemas.microsoft.com/office/drawing/2014/main" id="{0F92EEEF-9A57-4254-92F8-DFDC57587176}"/>
                  </a:ext>
                </a:extLst>
              </p:cNvPr>
              <p:cNvGraphicFramePr>
                <a:graphicFrameLocks noChangeAspect="1"/>
              </p:cNvGraphicFramePr>
              <p:nvPr>
                <p:extLst>
                  <p:ext uri="{D42A27DB-BD31-4B8C-83A1-F6EECF244321}">
                    <p14:modId xmlns:p14="http://schemas.microsoft.com/office/powerpoint/2010/main" val="2757199873"/>
                  </p:ext>
                </p:extLst>
              </p:nvPr>
            </p:nvGraphicFramePr>
            <p:xfrm>
              <a:off x="566738" y="1649413"/>
              <a:ext cx="2765425" cy="1355725"/>
            </p:xfrm>
            <a:graphic>
              <a:graphicData uri="http://schemas.openxmlformats.org/presentationml/2006/ole">
                <mc:AlternateContent xmlns:mc="http://schemas.openxmlformats.org/markup-compatibility/2006">
                  <mc:Choice xmlns:v="urn:schemas-microsoft-com:vml" Requires="v">
                    <p:oleObj spid="_x0000_s97294" name="Equation" r:id="rId7" imgW="1346200" imgH="660400" progId="Equation.DSMT4">
                      <p:embed/>
                    </p:oleObj>
                  </mc:Choice>
                  <mc:Fallback>
                    <p:oleObj name="Equation" r:id="rId7" imgW="1346200" imgH="660400" progId="Equation.DSMT4">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738" y="1649413"/>
                            <a:ext cx="2765425"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a:extLst>
                  <a:ext uri="{FF2B5EF4-FFF2-40B4-BE49-F238E27FC236}">
                    <a16:creationId xmlns:a16="http://schemas.microsoft.com/office/drawing/2014/main" id="{856DF269-89CA-4043-B29E-A1A3669829A9}"/>
                  </a:ext>
                </a:extLst>
              </p:cNvPr>
              <p:cNvSpPr/>
              <p:nvPr/>
            </p:nvSpPr>
            <p:spPr>
              <a:xfrm>
                <a:off x="3963393" y="2209800"/>
                <a:ext cx="196681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the beam radius</a:t>
                </a:r>
                <a:endParaRPr lang="en-US" sz="2400" dirty="0"/>
              </a:p>
            </p:txBody>
          </p:sp>
        </p:grpSp>
        <p:grpSp>
          <p:nvGrpSpPr>
            <p:cNvPr id="7" name="Group 19">
              <a:extLst>
                <a:ext uri="{FF2B5EF4-FFF2-40B4-BE49-F238E27FC236}">
                  <a16:creationId xmlns:a16="http://schemas.microsoft.com/office/drawing/2014/main" id="{F775F4C8-0A15-4CA5-AEF2-0402929F353E}"/>
                </a:ext>
              </a:extLst>
            </p:cNvPr>
            <p:cNvGrpSpPr/>
            <p:nvPr/>
          </p:nvGrpSpPr>
          <p:grpSpPr>
            <a:xfrm>
              <a:off x="520700" y="3251200"/>
              <a:ext cx="6156795" cy="889000"/>
              <a:chOff x="411670" y="3251200"/>
              <a:chExt cx="6156795" cy="889000"/>
            </a:xfrm>
          </p:grpSpPr>
          <p:graphicFrame>
            <p:nvGraphicFramePr>
              <p:cNvPr id="11" name="Object 10">
                <a:extLst>
                  <a:ext uri="{FF2B5EF4-FFF2-40B4-BE49-F238E27FC236}">
                    <a16:creationId xmlns:a16="http://schemas.microsoft.com/office/drawing/2014/main" id="{BC426C35-DA00-46CB-AFEB-B9D9D01BBE04}"/>
                  </a:ext>
                </a:extLst>
              </p:cNvPr>
              <p:cNvGraphicFramePr>
                <a:graphicFrameLocks noChangeAspect="1"/>
              </p:cNvGraphicFramePr>
              <p:nvPr/>
            </p:nvGraphicFramePr>
            <p:xfrm>
              <a:off x="411670" y="3251200"/>
              <a:ext cx="2870200" cy="889000"/>
            </p:xfrm>
            <a:graphic>
              <a:graphicData uri="http://schemas.openxmlformats.org/presentationml/2006/ole">
                <mc:AlternateContent xmlns:mc="http://schemas.openxmlformats.org/markup-compatibility/2006">
                  <mc:Choice xmlns:v="urn:schemas-microsoft-com:vml" Requires="v">
                    <p:oleObj spid="_x0000_s97295" name="Equation" r:id="rId9" imgW="1434960" imgH="444240" progId="Equation.DSMT4">
                      <p:embed/>
                    </p:oleObj>
                  </mc:Choice>
                  <mc:Fallback>
                    <p:oleObj name="Equation" r:id="rId9" imgW="1434960" imgH="444240" progId="Equation.DSMT4">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670" y="3251200"/>
                            <a:ext cx="2870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6DD4C501-077C-47A3-951D-DDFC9A1CCD94}"/>
                  </a:ext>
                </a:extLst>
              </p:cNvPr>
              <p:cNvSpPr/>
              <p:nvPr/>
            </p:nvSpPr>
            <p:spPr>
              <a:xfrm>
                <a:off x="3505200" y="3551238"/>
                <a:ext cx="3063265"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beam waist radius </a:t>
                </a:r>
                <a:endParaRPr lang="en-US" sz="2400" dirty="0"/>
              </a:p>
            </p:txBody>
          </p:sp>
        </p:grpSp>
        <p:grpSp>
          <p:nvGrpSpPr>
            <p:cNvPr id="8" name="Group 21">
              <a:extLst>
                <a:ext uri="{FF2B5EF4-FFF2-40B4-BE49-F238E27FC236}">
                  <a16:creationId xmlns:a16="http://schemas.microsoft.com/office/drawing/2014/main" id="{30E24338-13EB-4C69-A718-66CF5DEF625F}"/>
                </a:ext>
              </a:extLst>
            </p:cNvPr>
            <p:cNvGrpSpPr/>
            <p:nvPr/>
          </p:nvGrpSpPr>
          <p:grpSpPr>
            <a:xfrm>
              <a:off x="609600" y="4381500"/>
              <a:ext cx="6757120" cy="1016000"/>
              <a:chOff x="609600" y="4381500"/>
              <a:chExt cx="6757120" cy="1016000"/>
            </a:xfrm>
          </p:grpSpPr>
          <p:graphicFrame>
            <p:nvGraphicFramePr>
              <p:cNvPr id="9" name="Object 8">
                <a:extLst>
                  <a:ext uri="{FF2B5EF4-FFF2-40B4-BE49-F238E27FC236}">
                    <a16:creationId xmlns:a16="http://schemas.microsoft.com/office/drawing/2014/main" id="{DEA00056-86DF-4777-ABD8-20E1B07E18D4}"/>
                  </a:ext>
                </a:extLst>
              </p:cNvPr>
              <p:cNvGraphicFramePr>
                <a:graphicFrameLocks noChangeAspect="1"/>
              </p:cNvGraphicFramePr>
              <p:nvPr/>
            </p:nvGraphicFramePr>
            <p:xfrm>
              <a:off x="609600" y="4381500"/>
              <a:ext cx="2703512" cy="1016000"/>
            </p:xfrm>
            <a:graphic>
              <a:graphicData uri="http://schemas.openxmlformats.org/presentationml/2006/ole">
                <mc:AlternateContent xmlns:mc="http://schemas.openxmlformats.org/markup-compatibility/2006">
                  <mc:Choice xmlns:v="urn:schemas-microsoft-com:vml" Requires="v">
                    <p:oleObj spid="_x0000_s97296" name="Equation" r:id="rId11" imgW="1206360" imgH="457200" progId="Equation.DSMT4">
                      <p:embed/>
                    </p:oleObj>
                  </mc:Choice>
                  <mc:Fallback>
                    <p:oleObj name="Equation" r:id="rId11" imgW="1206360" imgH="457200" progId="Equation.DSMT4">
                      <p:embed/>
                      <p:pic>
                        <p:nvPicPr>
                          <p:cNvPr id="5"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381500"/>
                            <a:ext cx="2703512"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a:extLst>
                  <a:ext uri="{FF2B5EF4-FFF2-40B4-BE49-F238E27FC236}">
                    <a16:creationId xmlns:a16="http://schemas.microsoft.com/office/drawing/2014/main" id="{7CEE2070-3C0F-43E7-A684-9C16A90C701D}"/>
                  </a:ext>
                </a:extLst>
              </p:cNvPr>
              <p:cNvSpPr/>
              <p:nvPr/>
            </p:nvSpPr>
            <p:spPr>
              <a:xfrm>
                <a:off x="3587283" y="4740441"/>
                <a:ext cx="3779437"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Rayleigh range (length) </a:t>
                </a:r>
                <a:endParaRPr lang="en-US" sz="2400" dirty="0"/>
              </a:p>
            </p:txBody>
          </p:sp>
        </p:grpSp>
      </p:grpSp>
    </p:spTree>
    <p:extLst>
      <p:ext uri="{BB962C8B-B14F-4D97-AF65-F5344CB8AC3E}">
        <p14:creationId xmlns:p14="http://schemas.microsoft.com/office/powerpoint/2010/main" val="38249689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30AA5-553A-4BEA-A393-0F270AA37DC7}"/>
              </a:ext>
            </a:extLst>
          </p:cNvPr>
          <p:cNvSpPr>
            <a:spLocks noGrp="1"/>
          </p:cNvSpPr>
          <p:nvPr>
            <p:ph type="sldNum" sz="quarter" idx="12"/>
          </p:nvPr>
        </p:nvSpPr>
        <p:spPr/>
        <p:txBody>
          <a:bodyPr/>
          <a:lstStyle/>
          <a:p>
            <a:fld id="{8AC7B609-6235-4DF7-8376-3B4225D7EDEF}" type="slidenum">
              <a:rPr lang="en-US" smtClean="0"/>
              <a:pPr/>
              <a:t>121</a:t>
            </a:fld>
            <a:endParaRPr lang="en-US" dirty="0"/>
          </a:p>
        </p:txBody>
      </p:sp>
      <p:pic>
        <p:nvPicPr>
          <p:cNvPr id="3" name="Picture 2">
            <a:extLst>
              <a:ext uri="{FF2B5EF4-FFF2-40B4-BE49-F238E27FC236}">
                <a16:creationId xmlns:a16="http://schemas.microsoft.com/office/drawing/2014/main" id="{7D8CC13B-5173-4D88-8506-C8A7E0448934}"/>
              </a:ext>
            </a:extLst>
          </p:cNvPr>
          <p:cNvPicPr>
            <a:picLocks noChangeAspect="1"/>
          </p:cNvPicPr>
          <p:nvPr/>
        </p:nvPicPr>
        <p:blipFill rotWithShape="1">
          <a:blip r:embed="rId3"/>
          <a:srcRect l="2201" t="18956" r="6242"/>
          <a:stretch/>
        </p:blipFill>
        <p:spPr>
          <a:xfrm>
            <a:off x="506993" y="4028792"/>
            <a:ext cx="5241957" cy="2579072"/>
          </a:xfrm>
          <a:prstGeom prst="rect">
            <a:avLst/>
          </a:prstGeom>
        </p:spPr>
      </p:pic>
      <p:sp>
        <p:nvSpPr>
          <p:cNvPr id="4" name="TextBox 3">
            <a:extLst>
              <a:ext uri="{FF2B5EF4-FFF2-40B4-BE49-F238E27FC236}">
                <a16:creationId xmlns:a16="http://schemas.microsoft.com/office/drawing/2014/main" id="{7544C9FA-EB31-43E7-AB20-D8BAC525482E}"/>
              </a:ext>
            </a:extLst>
          </p:cNvPr>
          <p:cNvSpPr txBox="1"/>
          <p:nvPr/>
        </p:nvSpPr>
        <p:spPr>
          <a:xfrm>
            <a:off x="381000" y="389299"/>
            <a:ext cx="11560521"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حالت عام که کاواک از دو آینه کروی تشکیل شده نیز می توان مکان کمره و شعاع کمره و سپس اندازه لکه روی آینه ها را حساب کرد. مبنای این محاسبات همان فرض قبلی است که برای یک رزوناتور پایدار شعاع خمیدگی باریکه روی آینه ها مساوی شعاع آینه ها است. </a:t>
            </a:r>
          </a:p>
          <a:p>
            <a:pPr algn="just" rtl="1">
              <a:lnSpc>
                <a:spcPct val="150000"/>
              </a:lnSpc>
            </a:pPr>
            <a:r>
              <a:rPr lang="fa-IR" sz="2000" dirty="0">
                <a:latin typeface="Times New Roman" panose="02020603050405020304" pitchFamily="18" charset="0"/>
                <a:cs typeface="Times New Roman" panose="02020603050405020304" pitchFamily="18" charset="0"/>
              </a:rPr>
              <a:t>در این حالت کلی مکان کمره یعنی مبدا محور زی نامعلوم است. داده های مسئله شعاع دو آینه و طول کاواک است طوریکه می توان نوشت: </a:t>
            </a:r>
          </a:p>
        </p:txBody>
      </p:sp>
      <p:graphicFrame>
        <p:nvGraphicFramePr>
          <p:cNvPr id="5" name="Object 4">
            <a:extLst>
              <a:ext uri="{FF2B5EF4-FFF2-40B4-BE49-F238E27FC236}">
                <a16:creationId xmlns:a16="http://schemas.microsoft.com/office/drawing/2014/main" id="{CBFEAB69-0412-4E90-AD63-3ABDBBAC9357}"/>
              </a:ext>
            </a:extLst>
          </p:cNvPr>
          <p:cNvGraphicFramePr>
            <a:graphicFrameLocks noChangeAspect="1"/>
          </p:cNvGraphicFramePr>
          <p:nvPr>
            <p:extLst>
              <p:ext uri="{D42A27DB-BD31-4B8C-83A1-F6EECF244321}">
                <p14:modId xmlns:p14="http://schemas.microsoft.com/office/powerpoint/2010/main" val="1014795870"/>
              </p:ext>
            </p:extLst>
          </p:nvPr>
        </p:nvGraphicFramePr>
        <p:xfrm>
          <a:off x="2461221" y="2466363"/>
          <a:ext cx="1333500" cy="381000"/>
        </p:xfrm>
        <a:graphic>
          <a:graphicData uri="http://schemas.openxmlformats.org/presentationml/2006/ole">
            <mc:AlternateContent xmlns:mc="http://schemas.openxmlformats.org/markup-compatibility/2006">
              <mc:Choice xmlns:v="urn:schemas-microsoft-com:vml" Requires="v">
                <p:oleObj spid="_x0000_s98310" name="Equation" r:id="rId4" imgW="1333440" imgH="380880" progId="Equation.DSMT4">
                  <p:embed/>
                </p:oleObj>
              </mc:Choice>
              <mc:Fallback>
                <p:oleObj name="Equation" r:id="rId4" imgW="1333440" imgH="380880" progId="Equation.DSMT4">
                  <p:embed/>
                  <p:pic>
                    <p:nvPicPr>
                      <p:cNvPr id="0" name=""/>
                      <p:cNvPicPr/>
                      <p:nvPr/>
                    </p:nvPicPr>
                    <p:blipFill>
                      <a:blip r:embed="rId5"/>
                      <a:stretch>
                        <a:fillRect/>
                      </a:stretch>
                    </p:blipFill>
                    <p:spPr>
                      <a:xfrm>
                        <a:off x="2461221" y="2466363"/>
                        <a:ext cx="1333500" cy="381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62B14E7-7A88-4C4A-98DC-DD3D48AC57D1}"/>
              </a:ext>
            </a:extLst>
          </p:cNvPr>
          <p:cNvGraphicFramePr>
            <a:graphicFrameLocks noChangeAspect="1"/>
          </p:cNvGraphicFramePr>
          <p:nvPr>
            <p:extLst>
              <p:ext uri="{D42A27DB-BD31-4B8C-83A1-F6EECF244321}">
                <p14:modId xmlns:p14="http://schemas.microsoft.com/office/powerpoint/2010/main" val="3724202516"/>
              </p:ext>
            </p:extLst>
          </p:nvPr>
        </p:nvGraphicFramePr>
        <p:xfrm>
          <a:off x="6653039" y="2847363"/>
          <a:ext cx="4876800" cy="2730500"/>
        </p:xfrm>
        <a:graphic>
          <a:graphicData uri="http://schemas.openxmlformats.org/presentationml/2006/ole">
            <mc:AlternateContent xmlns:mc="http://schemas.openxmlformats.org/markup-compatibility/2006">
              <mc:Choice xmlns:v="urn:schemas-microsoft-com:vml" Requires="v">
                <p:oleObj spid="_x0000_s98311" name="Equation" r:id="rId6" imgW="4876560" imgH="2730240" progId="Equation.DSMT4">
                  <p:embed/>
                </p:oleObj>
              </mc:Choice>
              <mc:Fallback>
                <p:oleObj name="Equation" r:id="rId6" imgW="4876560" imgH="2730240" progId="Equation.DSMT4">
                  <p:embed/>
                  <p:pic>
                    <p:nvPicPr>
                      <p:cNvPr id="0" name=""/>
                      <p:cNvPicPr/>
                      <p:nvPr/>
                    </p:nvPicPr>
                    <p:blipFill>
                      <a:blip r:embed="rId7"/>
                      <a:stretch>
                        <a:fillRect/>
                      </a:stretch>
                    </p:blipFill>
                    <p:spPr>
                      <a:xfrm>
                        <a:off x="6653039" y="2847363"/>
                        <a:ext cx="4876800" cy="2730500"/>
                      </a:xfrm>
                      <a:prstGeom prst="rect">
                        <a:avLst/>
                      </a:prstGeom>
                    </p:spPr>
                  </p:pic>
                </p:oleObj>
              </mc:Fallback>
            </mc:AlternateContent>
          </a:graphicData>
        </a:graphic>
      </p:graphicFrame>
    </p:spTree>
    <p:extLst>
      <p:ext uri="{BB962C8B-B14F-4D97-AF65-F5344CB8AC3E}">
        <p14:creationId xmlns:p14="http://schemas.microsoft.com/office/powerpoint/2010/main" val="25808001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122</a:t>
            </a:fld>
            <a:endParaRPr lang="en-US" dirty="0"/>
          </a:p>
        </p:txBody>
      </p:sp>
      <p:graphicFrame>
        <p:nvGraphicFramePr>
          <p:cNvPr id="5" name="Object 4">
            <a:extLst>
              <a:ext uri="{FF2B5EF4-FFF2-40B4-BE49-F238E27FC236}">
                <a16:creationId xmlns:a16="http://schemas.microsoft.com/office/drawing/2014/main" id="{DB5F055B-29DF-453A-BA28-E53CD5F55508}"/>
              </a:ext>
            </a:extLst>
          </p:cNvPr>
          <p:cNvGraphicFramePr>
            <a:graphicFrameLocks noChangeAspect="1"/>
          </p:cNvGraphicFramePr>
          <p:nvPr>
            <p:extLst>
              <p:ext uri="{D42A27DB-BD31-4B8C-83A1-F6EECF244321}">
                <p14:modId xmlns:p14="http://schemas.microsoft.com/office/powerpoint/2010/main" val="369760590"/>
              </p:ext>
            </p:extLst>
          </p:nvPr>
        </p:nvGraphicFramePr>
        <p:xfrm>
          <a:off x="603801" y="684731"/>
          <a:ext cx="9969500" cy="4064000"/>
        </p:xfrm>
        <a:graphic>
          <a:graphicData uri="http://schemas.openxmlformats.org/presentationml/2006/ole">
            <mc:AlternateContent xmlns:mc="http://schemas.openxmlformats.org/markup-compatibility/2006">
              <mc:Choice xmlns:v="urn:schemas-microsoft-com:vml" Requires="v">
                <p:oleObj spid="_x0000_s99334" name="Equation" r:id="rId3" imgW="9969480" imgH="4063680" progId="Equation.DSMT4">
                  <p:embed/>
                </p:oleObj>
              </mc:Choice>
              <mc:Fallback>
                <p:oleObj name="Equation" r:id="rId3" imgW="9969480" imgH="4063680" progId="Equation.DSMT4">
                  <p:embed/>
                  <p:pic>
                    <p:nvPicPr>
                      <p:cNvPr id="0" name=""/>
                      <p:cNvPicPr/>
                      <p:nvPr/>
                    </p:nvPicPr>
                    <p:blipFill>
                      <a:blip r:embed="rId4"/>
                      <a:stretch>
                        <a:fillRect/>
                      </a:stretch>
                    </p:blipFill>
                    <p:spPr>
                      <a:xfrm>
                        <a:off x="603801" y="684731"/>
                        <a:ext cx="9969500" cy="4064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6A0BF60-8D88-4E37-ABDC-1EC20A6DDC01}"/>
              </a:ext>
            </a:extLst>
          </p:cNvPr>
          <p:cNvGraphicFramePr>
            <a:graphicFrameLocks noChangeAspect="1"/>
          </p:cNvGraphicFramePr>
          <p:nvPr>
            <p:extLst>
              <p:ext uri="{D42A27DB-BD31-4B8C-83A1-F6EECF244321}">
                <p14:modId xmlns:p14="http://schemas.microsoft.com/office/powerpoint/2010/main" val="3828041127"/>
              </p:ext>
            </p:extLst>
          </p:nvPr>
        </p:nvGraphicFramePr>
        <p:xfrm>
          <a:off x="1104518" y="5353050"/>
          <a:ext cx="8153400" cy="1117600"/>
        </p:xfrm>
        <a:graphic>
          <a:graphicData uri="http://schemas.openxmlformats.org/presentationml/2006/ole">
            <mc:AlternateContent xmlns:mc="http://schemas.openxmlformats.org/markup-compatibility/2006">
              <mc:Choice xmlns:v="urn:schemas-microsoft-com:vml" Requires="v">
                <p:oleObj spid="_x0000_s99335" name="Equation" r:id="rId5" imgW="8153280" imgH="1117440" progId="Equation.DSMT4">
                  <p:embed/>
                </p:oleObj>
              </mc:Choice>
              <mc:Fallback>
                <p:oleObj name="Equation" r:id="rId5" imgW="8153280" imgH="1117440" progId="Equation.DSMT4">
                  <p:embed/>
                  <p:pic>
                    <p:nvPicPr>
                      <p:cNvPr id="0" name=""/>
                      <p:cNvPicPr/>
                      <p:nvPr/>
                    </p:nvPicPr>
                    <p:blipFill>
                      <a:blip r:embed="rId6"/>
                      <a:stretch>
                        <a:fillRect/>
                      </a:stretch>
                    </p:blipFill>
                    <p:spPr>
                      <a:xfrm>
                        <a:off x="1104518" y="5353050"/>
                        <a:ext cx="8153400" cy="1117600"/>
                      </a:xfrm>
                      <a:prstGeom prst="rect">
                        <a:avLst/>
                      </a:prstGeom>
                    </p:spPr>
                  </p:pic>
                </p:oleObj>
              </mc:Fallback>
            </mc:AlternateContent>
          </a:graphicData>
        </a:graphic>
      </p:graphicFrame>
    </p:spTree>
    <p:extLst>
      <p:ext uri="{BB962C8B-B14F-4D97-AF65-F5344CB8AC3E}">
        <p14:creationId xmlns:p14="http://schemas.microsoft.com/office/powerpoint/2010/main" val="8579437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522EB6-F690-4F87-B95E-CFF5493D07D6}"/>
              </a:ext>
            </a:extLst>
          </p:cNvPr>
          <p:cNvSpPr>
            <a:spLocks noGrp="1"/>
          </p:cNvSpPr>
          <p:nvPr>
            <p:ph type="sldNum" sz="quarter" idx="12"/>
          </p:nvPr>
        </p:nvSpPr>
        <p:spPr/>
        <p:txBody>
          <a:bodyPr/>
          <a:lstStyle/>
          <a:p>
            <a:fld id="{8AC7B609-6235-4DF7-8376-3B4225D7EDEF}" type="slidenum">
              <a:rPr lang="en-US" smtClean="0"/>
              <a:pPr/>
              <a:t>123</a:t>
            </a:fld>
            <a:endParaRPr lang="en-US" dirty="0"/>
          </a:p>
        </p:txBody>
      </p:sp>
      <p:sp>
        <p:nvSpPr>
          <p:cNvPr id="3" name="TextBox 2">
            <a:extLst>
              <a:ext uri="{FF2B5EF4-FFF2-40B4-BE49-F238E27FC236}">
                <a16:creationId xmlns:a16="http://schemas.microsoft.com/office/drawing/2014/main" id="{4FD96CBE-1921-4DB0-B2EC-FCB6B2984313}"/>
              </a:ext>
            </a:extLst>
          </p:cNvPr>
          <p:cNvSpPr txBox="1"/>
          <p:nvPr/>
        </p:nvSpPr>
        <p:spPr>
          <a:xfrm>
            <a:off x="1629624" y="733331"/>
            <a:ext cx="9207709"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یک کاواک از دو آینه کاو با شعاعهای 1 متر و 2 متر تشکیل شده است.</a:t>
            </a:r>
          </a:p>
          <a:p>
            <a:pPr algn="just" rtl="1">
              <a:lnSpc>
                <a:spcPct val="150000"/>
              </a:lnSpc>
            </a:pPr>
            <a:r>
              <a:rPr lang="fa-IR" sz="2000" dirty="0">
                <a:latin typeface="Times New Roman" panose="02020603050405020304" pitchFamily="18" charset="0"/>
                <a:cs typeface="Times New Roman" panose="02020603050405020304" pitchFamily="18" charset="0"/>
              </a:rPr>
              <a:t>اگر طول کاواک 80 سانتی متر باشد اندازه لکه های لیزری روی دو آینه را حساب کنید.</a:t>
            </a:r>
          </a:p>
        </p:txBody>
      </p:sp>
    </p:spTree>
    <p:extLst>
      <p:ext uri="{BB962C8B-B14F-4D97-AF65-F5344CB8AC3E}">
        <p14:creationId xmlns:p14="http://schemas.microsoft.com/office/powerpoint/2010/main" val="42371077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09075C-FCD7-4A12-A94B-D7F80D0F9D7C}"/>
              </a:ext>
            </a:extLst>
          </p:cNvPr>
          <p:cNvSpPr>
            <a:spLocks noGrp="1"/>
          </p:cNvSpPr>
          <p:nvPr>
            <p:ph type="sldNum" sz="quarter" idx="12"/>
          </p:nvPr>
        </p:nvSpPr>
        <p:spPr/>
        <p:txBody>
          <a:bodyPr/>
          <a:lstStyle/>
          <a:p>
            <a:fld id="{8AC7B609-6235-4DF7-8376-3B4225D7EDEF}" type="slidenum">
              <a:rPr lang="en-US" smtClean="0"/>
              <a:pPr/>
              <a:t>124</a:t>
            </a:fld>
            <a:endParaRPr lang="en-US" dirty="0"/>
          </a:p>
        </p:txBody>
      </p:sp>
      <p:sp>
        <p:nvSpPr>
          <p:cNvPr id="3" name="TextBox 2">
            <a:extLst>
              <a:ext uri="{FF2B5EF4-FFF2-40B4-BE49-F238E27FC236}">
                <a16:creationId xmlns:a16="http://schemas.microsoft.com/office/drawing/2014/main" id="{56A85BDF-4DE9-4767-9593-615DBE5C275C}"/>
              </a:ext>
            </a:extLst>
          </p:cNvPr>
          <p:cNvSpPr txBox="1"/>
          <p:nvPr/>
        </p:nvSpPr>
        <p:spPr>
          <a:xfrm>
            <a:off x="5317836" y="398895"/>
            <a:ext cx="6493164" cy="1421992"/>
          </a:xfrm>
          <a:prstGeom prst="rect">
            <a:avLst/>
          </a:prstGeom>
          <a:noFill/>
        </p:spPr>
        <p:txBody>
          <a:bodyPr wrap="square" rtlCol="1">
            <a:spAutoFit/>
          </a:bodyPr>
          <a:lstStyle/>
          <a:p>
            <a:pPr algn="just" rtl="1">
              <a:lnSpc>
                <a:spcPct val="15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 اندازه لکه های لیزری روی آینه های کاواک را بر حسب شعاع آینه ها، طول کاواک و طول موج لیزر حساب کنید. محاسبات جبری را نشان دهید. </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815DDFA1-752B-4F52-B037-85938EF8D4CD}"/>
              </a:ext>
            </a:extLst>
          </p:cNvPr>
          <p:cNvGraphicFramePr>
            <a:graphicFrameLocks noChangeAspect="1"/>
          </p:cNvGraphicFramePr>
          <p:nvPr>
            <p:extLst>
              <p:ext uri="{D42A27DB-BD31-4B8C-83A1-F6EECF244321}">
                <p14:modId xmlns:p14="http://schemas.microsoft.com/office/powerpoint/2010/main" val="1218451319"/>
              </p:ext>
            </p:extLst>
          </p:nvPr>
        </p:nvGraphicFramePr>
        <p:xfrm>
          <a:off x="7075343" y="1744687"/>
          <a:ext cx="2565400" cy="381000"/>
        </p:xfrm>
        <a:graphic>
          <a:graphicData uri="http://schemas.openxmlformats.org/presentationml/2006/ole">
            <mc:AlternateContent xmlns:mc="http://schemas.openxmlformats.org/markup-compatibility/2006">
              <mc:Choice xmlns:v="urn:schemas-microsoft-com:vml" Requires="v">
                <p:oleObj spid="_x0000_s100356" name="Equation" r:id="rId3" imgW="2565360" imgH="380880" progId="Equation.DSMT4">
                  <p:embed/>
                </p:oleObj>
              </mc:Choice>
              <mc:Fallback>
                <p:oleObj name="Equation" r:id="rId3" imgW="2565360" imgH="380880" progId="Equation.DSMT4">
                  <p:embed/>
                  <p:pic>
                    <p:nvPicPr>
                      <p:cNvPr id="0" name=""/>
                      <p:cNvPicPr/>
                      <p:nvPr/>
                    </p:nvPicPr>
                    <p:blipFill>
                      <a:blip r:embed="rId4"/>
                      <a:stretch>
                        <a:fillRect/>
                      </a:stretch>
                    </p:blipFill>
                    <p:spPr>
                      <a:xfrm>
                        <a:off x="7075343" y="1744687"/>
                        <a:ext cx="2565400" cy="381000"/>
                      </a:xfrm>
                      <a:prstGeom prst="rect">
                        <a:avLst/>
                      </a:prstGeom>
                    </p:spPr>
                  </p:pic>
                </p:oleObj>
              </mc:Fallback>
            </mc:AlternateContent>
          </a:graphicData>
        </a:graphic>
      </p:graphicFrame>
    </p:spTree>
    <p:extLst>
      <p:ext uri="{BB962C8B-B14F-4D97-AF65-F5344CB8AC3E}">
        <p14:creationId xmlns:p14="http://schemas.microsoft.com/office/powerpoint/2010/main" val="25954855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49E98-EE99-4688-8C0B-AE35B230DE3A}"/>
              </a:ext>
            </a:extLst>
          </p:cNvPr>
          <p:cNvSpPr>
            <a:spLocks noGrp="1"/>
          </p:cNvSpPr>
          <p:nvPr>
            <p:ph type="sldNum" sz="quarter" idx="12"/>
          </p:nvPr>
        </p:nvSpPr>
        <p:spPr>
          <a:xfrm>
            <a:off x="10837333" y="5936549"/>
            <a:ext cx="973667" cy="274320"/>
          </a:xfrm>
        </p:spPr>
        <p:txBody>
          <a:bodyPr/>
          <a:lstStyle/>
          <a:p>
            <a:fld id="{8AC7B609-6235-4DF7-8376-3B4225D7EDEF}" type="slidenum">
              <a:rPr lang="en-US" smtClean="0"/>
              <a:pPr/>
              <a:t>125</a:t>
            </a:fld>
            <a:endParaRPr lang="en-US" dirty="0"/>
          </a:p>
        </p:txBody>
      </p:sp>
      <p:sp>
        <p:nvSpPr>
          <p:cNvPr id="3" name="TextBox 2">
            <a:extLst>
              <a:ext uri="{FF2B5EF4-FFF2-40B4-BE49-F238E27FC236}">
                <a16:creationId xmlns:a16="http://schemas.microsoft.com/office/drawing/2014/main" id="{5AC25ACF-73A1-4E54-AAD7-E505DEC7A19A}"/>
              </a:ext>
            </a:extLst>
          </p:cNvPr>
          <p:cNvSpPr txBox="1"/>
          <p:nvPr/>
        </p:nvSpPr>
        <p:spPr>
          <a:xfrm>
            <a:off x="226338" y="172015"/>
            <a:ext cx="11651810"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مثال: کاواک یک لیزر نئودیمیم – یگ دارای دو آینه با شعاعهای 1 و 2 متر است. اگر طول کاواک 60 سانتی متر باشد. موقعیت کمره، شعاع کمره و طول رایلی را حساب کنید. اگر آینه، 2 آینه خروجی لیزر باشد قطر پرتو خروجی لیزر را حساب کنید.</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FC7FE3A0-5DFA-4032-A47D-C9851B0523F6}"/>
              </a:ext>
            </a:extLst>
          </p:cNvPr>
          <p:cNvGraphicFramePr>
            <a:graphicFrameLocks noChangeAspect="1"/>
          </p:cNvGraphicFramePr>
          <p:nvPr>
            <p:extLst>
              <p:ext uri="{D42A27DB-BD31-4B8C-83A1-F6EECF244321}">
                <p14:modId xmlns:p14="http://schemas.microsoft.com/office/powerpoint/2010/main" val="3543814779"/>
              </p:ext>
            </p:extLst>
          </p:nvPr>
        </p:nvGraphicFramePr>
        <p:xfrm>
          <a:off x="513653" y="1393133"/>
          <a:ext cx="10985500" cy="800100"/>
        </p:xfrm>
        <a:graphic>
          <a:graphicData uri="http://schemas.openxmlformats.org/presentationml/2006/ole">
            <mc:AlternateContent xmlns:mc="http://schemas.openxmlformats.org/markup-compatibility/2006">
              <mc:Choice xmlns:v="urn:schemas-microsoft-com:vml" Requires="v">
                <p:oleObj spid="_x0000_s101386" name="Equation" r:id="rId3" imgW="10985400" imgH="799920" progId="Equation.DSMT4">
                  <p:embed/>
                </p:oleObj>
              </mc:Choice>
              <mc:Fallback>
                <p:oleObj name="Equation" r:id="rId3" imgW="10985400" imgH="799920" progId="Equation.DSMT4">
                  <p:embed/>
                  <p:pic>
                    <p:nvPicPr>
                      <p:cNvPr id="0" name=""/>
                      <p:cNvPicPr/>
                      <p:nvPr/>
                    </p:nvPicPr>
                    <p:blipFill>
                      <a:blip r:embed="rId4"/>
                      <a:stretch>
                        <a:fillRect/>
                      </a:stretch>
                    </p:blipFill>
                    <p:spPr>
                      <a:xfrm>
                        <a:off x="513653" y="1393133"/>
                        <a:ext cx="10985500" cy="8001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8341CA8-F2AD-40A1-AAAB-A01E73614A0F}"/>
              </a:ext>
            </a:extLst>
          </p:cNvPr>
          <p:cNvGraphicFramePr>
            <a:graphicFrameLocks noChangeAspect="1"/>
          </p:cNvGraphicFramePr>
          <p:nvPr>
            <p:extLst>
              <p:ext uri="{D42A27DB-BD31-4B8C-83A1-F6EECF244321}">
                <p14:modId xmlns:p14="http://schemas.microsoft.com/office/powerpoint/2010/main" val="475377214"/>
              </p:ext>
            </p:extLst>
          </p:nvPr>
        </p:nvGraphicFramePr>
        <p:xfrm>
          <a:off x="139700" y="2667000"/>
          <a:ext cx="11914188" cy="941388"/>
        </p:xfrm>
        <a:graphic>
          <a:graphicData uri="http://schemas.openxmlformats.org/presentationml/2006/ole">
            <mc:AlternateContent xmlns:mc="http://schemas.openxmlformats.org/markup-compatibility/2006">
              <mc:Choice xmlns:v="urn:schemas-microsoft-com:vml" Requires="v">
                <p:oleObj spid="_x0000_s101387" name="Equation" r:id="rId5" imgW="12204360" imgH="965160" progId="Equation.DSMT4">
                  <p:embed/>
                </p:oleObj>
              </mc:Choice>
              <mc:Fallback>
                <p:oleObj name="Equation" r:id="rId5" imgW="12204360" imgH="965160" progId="Equation.DSMT4">
                  <p:embed/>
                  <p:pic>
                    <p:nvPicPr>
                      <p:cNvPr id="0" name=""/>
                      <p:cNvPicPr/>
                      <p:nvPr/>
                    </p:nvPicPr>
                    <p:blipFill>
                      <a:blip r:embed="rId6"/>
                      <a:stretch>
                        <a:fillRect/>
                      </a:stretch>
                    </p:blipFill>
                    <p:spPr>
                      <a:xfrm>
                        <a:off x="139700" y="2667000"/>
                        <a:ext cx="11914188" cy="941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EBD04D0-F3F9-4DFA-9B00-7884DB82F197}"/>
              </a:ext>
            </a:extLst>
          </p:cNvPr>
          <p:cNvGraphicFramePr>
            <a:graphicFrameLocks noChangeAspect="1"/>
          </p:cNvGraphicFramePr>
          <p:nvPr>
            <p:extLst>
              <p:ext uri="{D42A27DB-BD31-4B8C-83A1-F6EECF244321}">
                <p14:modId xmlns:p14="http://schemas.microsoft.com/office/powerpoint/2010/main" val="1679655124"/>
              </p:ext>
            </p:extLst>
          </p:nvPr>
        </p:nvGraphicFramePr>
        <p:xfrm>
          <a:off x="1131888" y="4192588"/>
          <a:ext cx="5511800" cy="800100"/>
        </p:xfrm>
        <a:graphic>
          <a:graphicData uri="http://schemas.openxmlformats.org/presentationml/2006/ole">
            <mc:AlternateContent xmlns:mc="http://schemas.openxmlformats.org/markup-compatibility/2006">
              <mc:Choice xmlns:v="urn:schemas-microsoft-com:vml" Requires="v">
                <p:oleObj spid="_x0000_s101388" name="Equation" r:id="rId7" imgW="5511600" imgH="799920" progId="Equation.DSMT4">
                  <p:embed/>
                </p:oleObj>
              </mc:Choice>
              <mc:Fallback>
                <p:oleObj name="Equation" r:id="rId7" imgW="5511600" imgH="799920" progId="Equation.DSMT4">
                  <p:embed/>
                  <p:pic>
                    <p:nvPicPr>
                      <p:cNvPr id="0" name=""/>
                      <p:cNvPicPr/>
                      <p:nvPr/>
                    </p:nvPicPr>
                    <p:blipFill>
                      <a:blip r:embed="rId8"/>
                      <a:stretch>
                        <a:fillRect/>
                      </a:stretch>
                    </p:blipFill>
                    <p:spPr>
                      <a:xfrm>
                        <a:off x="1131888" y="4192588"/>
                        <a:ext cx="5511800" cy="800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BC5BAEE-821D-442E-922C-1BA0678FB700}"/>
              </a:ext>
            </a:extLst>
          </p:cNvPr>
          <p:cNvGraphicFramePr>
            <a:graphicFrameLocks noChangeAspect="1"/>
          </p:cNvGraphicFramePr>
          <p:nvPr>
            <p:extLst>
              <p:ext uri="{D42A27DB-BD31-4B8C-83A1-F6EECF244321}">
                <p14:modId xmlns:p14="http://schemas.microsoft.com/office/powerpoint/2010/main" val="2351759057"/>
              </p:ext>
            </p:extLst>
          </p:nvPr>
        </p:nvGraphicFramePr>
        <p:xfrm>
          <a:off x="709468" y="5377749"/>
          <a:ext cx="9283700" cy="1117600"/>
        </p:xfrm>
        <a:graphic>
          <a:graphicData uri="http://schemas.openxmlformats.org/presentationml/2006/ole">
            <mc:AlternateContent xmlns:mc="http://schemas.openxmlformats.org/markup-compatibility/2006">
              <mc:Choice xmlns:v="urn:schemas-microsoft-com:vml" Requires="v">
                <p:oleObj spid="_x0000_s101389" name="Equation" r:id="rId9" imgW="9283680" imgH="1117440" progId="Equation.DSMT4">
                  <p:embed/>
                </p:oleObj>
              </mc:Choice>
              <mc:Fallback>
                <p:oleObj name="Equation" r:id="rId9" imgW="9283680" imgH="1117440" progId="Equation.DSMT4">
                  <p:embed/>
                  <p:pic>
                    <p:nvPicPr>
                      <p:cNvPr id="0" name=""/>
                      <p:cNvPicPr/>
                      <p:nvPr/>
                    </p:nvPicPr>
                    <p:blipFill>
                      <a:blip r:embed="rId10"/>
                      <a:stretch>
                        <a:fillRect/>
                      </a:stretch>
                    </p:blipFill>
                    <p:spPr>
                      <a:xfrm>
                        <a:off x="709468" y="5377749"/>
                        <a:ext cx="9283700" cy="1117600"/>
                      </a:xfrm>
                      <a:prstGeom prst="rect">
                        <a:avLst/>
                      </a:prstGeom>
                    </p:spPr>
                  </p:pic>
                </p:oleObj>
              </mc:Fallback>
            </mc:AlternateContent>
          </a:graphicData>
        </a:graphic>
      </p:graphicFrame>
    </p:spTree>
    <p:extLst>
      <p:ext uri="{BB962C8B-B14F-4D97-AF65-F5344CB8AC3E}">
        <p14:creationId xmlns:p14="http://schemas.microsoft.com/office/powerpoint/2010/main" val="39270822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44B7B-8271-444F-8B35-60F2BC03E911}"/>
              </a:ext>
            </a:extLst>
          </p:cNvPr>
          <p:cNvSpPr>
            <a:spLocks noGrp="1"/>
          </p:cNvSpPr>
          <p:nvPr>
            <p:ph type="sldNum" sz="quarter" idx="12"/>
          </p:nvPr>
        </p:nvSpPr>
        <p:spPr/>
        <p:txBody>
          <a:bodyPr/>
          <a:lstStyle/>
          <a:p>
            <a:fld id="{8AC7B609-6235-4DF7-8376-3B4225D7EDEF}" type="slidenum">
              <a:rPr lang="en-US" smtClean="0"/>
              <a:pPr/>
              <a:t>126</a:t>
            </a:fld>
            <a:endParaRPr lang="en-US" dirty="0"/>
          </a:p>
        </p:txBody>
      </p:sp>
      <p:sp>
        <p:nvSpPr>
          <p:cNvPr id="3" name="Rectangle 2">
            <a:extLst>
              <a:ext uri="{FF2B5EF4-FFF2-40B4-BE49-F238E27FC236}">
                <a16:creationId xmlns:a16="http://schemas.microsoft.com/office/drawing/2014/main" id="{D595BCDE-17E5-4F11-9740-DB12B4DF61F0}"/>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6" name="Group 5">
            <a:extLst>
              <a:ext uri="{FF2B5EF4-FFF2-40B4-BE49-F238E27FC236}">
                <a16:creationId xmlns:a16="http://schemas.microsoft.com/office/drawing/2014/main" id="{A0FDCE50-4849-4E66-8110-E8A82D8142B1}"/>
              </a:ext>
            </a:extLst>
          </p:cNvPr>
          <p:cNvGrpSpPr/>
          <p:nvPr/>
        </p:nvGrpSpPr>
        <p:grpSpPr>
          <a:xfrm>
            <a:off x="503001" y="519965"/>
            <a:ext cx="3600000" cy="2404800"/>
            <a:chOff x="503001" y="519965"/>
            <a:chExt cx="3600000" cy="2404800"/>
          </a:xfrm>
        </p:grpSpPr>
        <p:pic>
          <p:nvPicPr>
            <p:cNvPr id="4" name="Picture 3">
              <a:extLst>
                <a:ext uri="{FF2B5EF4-FFF2-40B4-BE49-F238E27FC236}">
                  <a16:creationId xmlns:a16="http://schemas.microsoft.com/office/drawing/2014/main" id="{3E0384FE-C59D-4A7D-8C2E-99BC560ABE39}"/>
                </a:ext>
              </a:extLst>
            </p:cNvPr>
            <p:cNvPicPr>
              <a:picLocks noChangeAspect="1"/>
            </p:cNvPicPr>
            <p:nvPr/>
          </p:nvPicPr>
          <p:blipFill>
            <a:blip r:embed="rId3"/>
            <a:stretch>
              <a:fillRect/>
            </a:stretch>
          </p:blipFill>
          <p:spPr>
            <a:xfrm>
              <a:off x="503001" y="519965"/>
              <a:ext cx="3600000" cy="2404800"/>
            </a:xfrm>
            <a:prstGeom prst="rect">
              <a:avLst/>
            </a:prstGeom>
          </p:spPr>
        </p:pic>
        <p:graphicFrame>
          <p:nvGraphicFramePr>
            <p:cNvPr id="5" name="Object 4">
              <a:extLst>
                <a:ext uri="{FF2B5EF4-FFF2-40B4-BE49-F238E27FC236}">
                  <a16:creationId xmlns:a16="http://schemas.microsoft.com/office/drawing/2014/main" id="{790244AE-B46B-4369-ADAA-45732EF94B22}"/>
                </a:ext>
              </a:extLst>
            </p:cNvPr>
            <p:cNvGraphicFramePr>
              <a:graphicFrameLocks noChangeAspect="1"/>
            </p:cNvGraphicFramePr>
            <p:nvPr>
              <p:extLst>
                <p:ext uri="{D42A27DB-BD31-4B8C-83A1-F6EECF244321}">
                  <p14:modId xmlns:p14="http://schemas.microsoft.com/office/powerpoint/2010/main" val="64704191"/>
                </p:ext>
              </p:extLst>
            </p:nvPr>
          </p:nvGraphicFramePr>
          <p:xfrm>
            <a:off x="1548898" y="586920"/>
            <a:ext cx="1778000" cy="838200"/>
          </p:xfrm>
          <a:graphic>
            <a:graphicData uri="http://schemas.openxmlformats.org/presentationml/2006/ole">
              <mc:AlternateContent xmlns:mc="http://schemas.openxmlformats.org/markup-compatibility/2006">
                <mc:Choice xmlns:v="urn:schemas-microsoft-com:vml" Requires="v">
                  <p:oleObj spid="_x0000_s102426" name="Equation" r:id="rId4" imgW="1777680" imgH="838080" progId="Equation.DSMT4">
                    <p:embed/>
                  </p:oleObj>
                </mc:Choice>
                <mc:Fallback>
                  <p:oleObj name="Equation" r:id="rId4" imgW="1777680" imgH="838080" progId="Equation.DSMT4">
                    <p:embed/>
                    <p:pic>
                      <p:nvPicPr>
                        <p:cNvPr id="0" name=""/>
                        <p:cNvPicPr/>
                        <p:nvPr/>
                      </p:nvPicPr>
                      <p:blipFill>
                        <a:blip r:embed="rId5"/>
                        <a:stretch>
                          <a:fillRect/>
                        </a:stretch>
                      </p:blipFill>
                      <p:spPr>
                        <a:xfrm>
                          <a:off x="1548898" y="586920"/>
                          <a:ext cx="1778000" cy="838200"/>
                        </a:xfrm>
                        <a:prstGeom prst="rect">
                          <a:avLst/>
                        </a:prstGeom>
                      </p:spPr>
                    </p:pic>
                  </p:oleObj>
                </mc:Fallback>
              </mc:AlternateContent>
            </a:graphicData>
          </a:graphic>
        </p:graphicFrame>
      </p:grpSp>
      <p:graphicFrame>
        <p:nvGraphicFramePr>
          <p:cNvPr id="8" name="Object 7">
            <a:extLst>
              <a:ext uri="{FF2B5EF4-FFF2-40B4-BE49-F238E27FC236}">
                <a16:creationId xmlns:a16="http://schemas.microsoft.com/office/drawing/2014/main" id="{0159C5ED-837B-4607-98F7-2051278F9828}"/>
              </a:ext>
            </a:extLst>
          </p:cNvPr>
          <p:cNvGraphicFramePr>
            <a:graphicFrameLocks noChangeAspect="1"/>
          </p:cNvGraphicFramePr>
          <p:nvPr>
            <p:extLst>
              <p:ext uri="{D42A27DB-BD31-4B8C-83A1-F6EECF244321}">
                <p14:modId xmlns:p14="http://schemas.microsoft.com/office/powerpoint/2010/main" val="2745754348"/>
              </p:ext>
            </p:extLst>
          </p:nvPr>
        </p:nvGraphicFramePr>
        <p:xfrm>
          <a:off x="4875402" y="625020"/>
          <a:ext cx="4178300" cy="381000"/>
        </p:xfrm>
        <a:graphic>
          <a:graphicData uri="http://schemas.openxmlformats.org/presentationml/2006/ole">
            <mc:AlternateContent xmlns:mc="http://schemas.openxmlformats.org/markup-compatibility/2006">
              <mc:Choice xmlns:v="urn:schemas-microsoft-com:vml" Requires="v">
                <p:oleObj spid="_x0000_s102427" name="Equation" r:id="rId6" imgW="4178160" imgH="380880" progId="Equation.DSMT4">
                  <p:embed/>
                </p:oleObj>
              </mc:Choice>
              <mc:Fallback>
                <p:oleObj name="Equation" r:id="rId6" imgW="4178160" imgH="380880" progId="Equation.DSMT4">
                  <p:embed/>
                  <p:pic>
                    <p:nvPicPr>
                      <p:cNvPr id="0" name=""/>
                      <p:cNvPicPr/>
                      <p:nvPr/>
                    </p:nvPicPr>
                    <p:blipFill>
                      <a:blip r:embed="rId7"/>
                      <a:stretch>
                        <a:fillRect/>
                      </a:stretch>
                    </p:blipFill>
                    <p:spPr>
                      <a:xfrm>
                        <a:off x="4875402" y="625020"/>
                        <a:ext cx="4178300" cy="381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F8B7C6F-BA55-432D-AF32-876E911FDF37}"/>
              </a:ext>
            </a:extLst>
          </p:cNvPr>
          <p:cNvGraphicFramePr>
            <a:graphicFrameLocks noChangeAspect="1"/>
          </p:cNvGraphicFramePr>
          <p:nvPr>
            <p:extLst>
              <p:ext uri="{D42A27DB-BD31-4B8C-83A1-F6EECF244321}">
                <p14:modId xmlns:p14="http://schemas.microsoft.com/office/powerpoint/2010/main" val="546048397"/>
              </p:ext>
            </p:extLst>
          </p:nvPr>
        </p:nvGraphicFramePr>
        <p:xfrm>
          <a:off x="5002901" y="1722365"/>
          <a:ext cx="6172200" cy="889000"/>
        </p:xfrm>
        <a:graphic>
          <a:graphicData uri="http://schemas.openxmlformats.org/presentationml/2006/ole">
            <mc:AlternateContent xmlns:mc="http://schemas.openxmlformats.org/markup-compatibility/2006">
              <mc:Choice xmlns:v="urn:schemas-microsoft-com:vml" Requires="v">
                <p:oleObj spid="_x0000_s102428" name="Equation" r:id="rId8" imgW="6172200" imgH="888840" progId="Equation.DSMT4">
                  <p:embed/>
                </p:oleObj>
              </mc:Choice>
              <mc:Fallback>
                <p:oleObj name="Equation" r:id="rId8" imgW="6172200" imgH="888840" progId="Equation.DSMT4">
                  <p:embed/>
                  <p:pic>
                    <p:nvPicPr>
                      <p:cNvPr id="0" name=""/>
                      <p:cNvPicPr/>
                      <p:nvPr/>
                    </p:nvPicPr>
                    <p:blipFill>
                      <a:blip r:embed="rId9"/>
                      <a:stretch>
                        <a:fillRect/>
                      </a:stretch>
                    </p:blipFill>
                    <p:spPr>
                      <a:xfrm>
                        <a:off x="5002901" y="1722365"/>
                        <a:ext cx="6172200" cy="889000"/>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50224283-C9EB-4814-93E2-46A9A34A954C}"/>
              </a:ext>
            </a:extLst>
          </p:cNvPr>
          <p:cNvGrpSpPr/>
          <p:nvPr/>
        </p:nvGrpSpPr>
        <p:grpSpPr>
          <a:xfrm>
            <a:off x="503002" y="3738717"/>
            <a:ext cx="10886258" cy="2345322"/>
            <a:chOff x="503002" y="3757188"/>
            <a:chExt cx="10886258" cy="2345322"/>
          </a:xfrm>
        </p:grpSpPr>
        <p:sp>
          <p:nvSpPr>
            <p:cNvPr id="10" name="TextBox 9">
              <a:extLst>
                <a:ext uri="{FF2B5EF4-FFF2-40B4-BE49-F238E27FC236}">
                  <a16:creationId xmlns:a16="http://schemas.microsoft.com/office/drawing/2014/main" id="{A436DAE2-F3A2-45FB-AC40-2530340BBA6A}"/>
                </a:ext>
              </a:extLst>
            </p:cNvPr>
            <p:cNvSpPr txBox="1"/>
            <p:nvPr/>
          </p:nvSpPr>
          <p:spPr>
            <a:xfrm>
              <a:off x="503002" y="3757188"/>
              <a:ext cx="10886258" cy="2345322"/>
            </a:xfrm>
            <a:prstGeom prst="rect">
              <a:avLst/>
            </a:prstGeom>
            <a:noFill/>
          </p:spPr>
          <p:txBody>
            <a:bodyPr wrap="square" rtlCol="1">
              <a:spAutoFit/>
            </a:bodyPr>
            <a:lstStyle/>
            <a:p>
              <a:pPr algn="r" rtl="1">
                <a:lnSpc>
                  <a:spcPct val="150000"/>
                </a:lnSpc>
              </a:pPr>
              <a:r>
                <a:rPr lang="fa-IR" sz="2000" dirty="0">
                  <a:latin typeface="Times New Roman" panose="02020603050405020304" pitchFamily="18" charset="0"/>
                  <a:cs typeface="Times New Roman" panose="02020603050405020304" pitchFamily="18" charset="0"/>
                </a:rPr>
                <a:t>با فرض                                                        مشاهده می گردد که وقتی طول کاواک کمتر از 50 سانتیمتر است           حاصلضرب             مقداری بین صفر و یک است (کاواک پایدار) . هرگاه طول کاواک بین 50 تا 100 سانتی متر                          انتخاب گردد حاصلضرب             کمتر از صفر می شود (کاواک ناپایدار). هرگاه طول کاواک بین 100 تا 150 سانتی متر</a:t>
              </a:r>
            </a:p>
            <a:p>
              <a:pPr algn="r" rtl="1">
                <a:lnSpc>
                  <a:spcPct val="150000"/>
                </a:lnSpc>
              </a:pPr>
              <a:r>
                <a:rPr lang="fa-IR" sz="2000" dirty="0">
                  <a:latin typeface="Times New Roman" panose="02020603050405020304" pitchFamily="18" charset="0"/>
                  <a:cs typeface="Times New Roman" panose="02020603050405020304" pitchFamily="18" charset="0"/>
                </a:rPr>
                <a:t>                                      انتخاب گردد حاصلضرب             بین بین صفر و یک است (کاواک پایدار) و هرگاه طول کاواک بیش از 150 سانتیمتر                       انتخاب گردد حاصلضرب              بیش از یک خواهد بود (کاواک ناپایدار).  </a:t>
              </a:r>
            </a:p>
          </p:txBody>
        </p:sp>
        <p:graphicFrame>
          <p:nvGraphicFramePr>
            <p:cNvPr id="11" name="Object 10">
              <a:extLst>
                <a:ext uri="{FF2B5EF4-FFF2-40B4-BE49-F238E27FC236}">
                  <a16:creationId xmlns:a16="http://schemas.microsoft.com/office/drawing/2014/main" id="{8DBCFB9D-C58F-446E-AA99-F5BB54D06D0F}"/>
                </a:ext>
              </a:extLst>
            </p:cNvPr>
            <p:cNvGraphicFramePr>
              <a:graphicFrameLocks noChangeAspect="1"/>
            </p:cNvGraphicFramePr>
            <p:nvPr>
              <p:extLst>
                <p:ext uri="{D42A27DB-BD31-4B8C-83A1-F6EECF244321}">
                  <p14:modId xmlns:p14="http://schemas.microsoft.com/office/powerpoint/2010/main" val="4213731826"/>
                </p:ext>
              </p:extLst>
            </p:nvPr>
          </p:nvGraphicFramePr>
          <p:xfrm>
            <a:off x="7248818" y="3869284"/>
            <a:ext cx="3556000" cy="381000"/>
          </p:xfrm>
          <a:graphic>
            <a:graphicData uri="http://schemas.openxmlformats.org/presentationml/2006/ole">
              <mc:AlternateContent xmlns:mc="http://schemas.openxmlformats.org/markup-compatibility/2006">
                <mc:Choice xmlns:v="urn:schemas-microsoft-com:vml" Requires="v">
                  <p:oleObj spid="_x0000_s102429" name="Equation" r:id="rId10" imgW="3555720" imgH="380880" progId="Equation.DSMT4">
                    <p:embed/>
                  </p:oleObj>
                </mc:Choice>
                <mc:Fallback>
                  <p:oleObj name="Equation" r:id="rId10" imgW="3555720" imgH="380880" progId="Equation.DSMT4">
                    <p:embed/>
                    <p:pic>
                      <p:nvPicPr>
                        <p:cNvPr id="0" name=""/>
                        <p:cNvPicPr/>
                        <p:nvPr/>
                      </p:nvPicPr>
                      <p:blipFill>
                        <a:blip r:embed="rId11"/>
                        <a:stretch>
                          <a:fillRect/>
                        </a:stretch>
                      </p:blipFill>
                      <p:spPr>
                        <a:xfrm>
                          <a:off x="7248818" y="3869284"/>
                          <a:ext cx="3556000" cy="3810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AC9083A-DB73-45F0-A585-4A597E15FC23}"/>
                </a:ext>
              </a:extLst>
            </p:cNvPr>
            <p:cNvGraphicFramePr>
              <a:graphicFrameLocks noChangeAspect="1"/>
            </p:cNvGraphicFramePr>
            <p:nvPr>
              <p:extLst>
                <p:ext uri="{D42A27DB-BD31-4B8C-83A1-F6EECF244321}">
                  <p14:modId xmlns:p14="http://schemas.microsoft.com/office/powerpoint/2010/main" val="2517637600"/>
                </p:ext>
              </p:extLst>
            </p:nvPr>
          </p:nvGraphicFramePr>
          <p:xfrm>
            <a:off x="898914" y="3880088"/>
            <a:ext cx="800100" cy="381000"/>
          </p:xfrm>
          <a:graphic>
            <a:graphicData uri="http://schemas.openxmlformats.org/presentationml/2006/ole">
              <mc:AlternateContent xmlns:mc="http://schemas.openxmlformats.org/markup-compatibility/2006">
                <mc:Choice xmlns:v="urn:schemas-microsoft-com:vml" Requires="v">
                  <p:oleObj spid="_x0000_s102430" name="Equation" r:id="rId12" imgW="799920" imgH="380880" progId="Equation.DSMT4">
                    <p:embed/>
                  </p:oleObj>
                </mc:Choice>
                <mc:Fallback>
                  <p:oleObj name="Equation" r:id="rId12" imgW="799920" imgH="380880" progId="Equation.DSMT4">
                    <p:embed/>
                    <p:pic>
                      <p:nvPicPr>
                        <p:cNvPr id="0" name=""/>
                        <p:cNvPicPr/>
                        <p:nvPr/>
                      </p:nvPicPr>
                      <p:blipFill>
                        <a:blip r:embed="rId13"/>
                        <a:stretch>
                          <a:fillRect/>
                        </a:stretch>
                      </p:blipFill>
                      <p:spPr>
                        <a:xfrm>
                          <a:off x="898914" y="3880088"/>
                          <a:ext cx="800100" cy="381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AD69302-29DE-4254-BE2C-798AD228E938}"/>
                </a:ext>
              </a:extLst>
            </p:cNvPr>
            <p:cNvGraphicFramePr>
              <a:graphicFrameLocks noChangeAspect="1"/>
            </p:cNvGraphicFramePr>
            <p:nvPr>
              <p:extLst>
                <p:ext uri="{D42A27DB-BD31-4B8C-83A1-F6EECF244321}">
                  <p14:modId xmlns:p14="http://schemas.microsoft.com/office/powerpoint/2010/main" val="335299013"/>
                </p:ext>
              </p:extLst>
            </p:nvPr>
          </p:nvGraphicFramePr>
          <p:xfrm>
            <a:off x="9588500" y="4286537"/>
            <a:ext cx="647700" cy="381000"/>
          </p:xfrm>
          <a:graphic>
            <a:graphicData uri="http://schemas.openxmlformats.org/presentationml/2006/ole">
              <mc:AlternateContent xmlns:mc="http://schemas.openxmlformats.org/markup-compatibility/2006">
                <mc:Choice xmlns:v="urn:schemas-microsoft-com:vml" Requires="v">
                  <p:oleObj spid="_x0000_s102431" name="Equation" r:id="rId14" imgW="647640" imgH="380880" progId="Equation.DSMT4">
                    <p:embed/>
                  </p:oleObj>
                </mc:Choice>
                <mc:Fallback>
                  <p:oleObj name="Equation" r:id="rId14" imgW="647640" imgH="380880" progId="Equation.DSMT4">
                    <p:embed/>
                    <p:pic>
                      <p:nvPicPr>
                        <p:cNvPr id="0" name=""/>
                        <p:cNvPicPr/>
                        <p:nvPr/>
                      </p:nvPicPr>
                      <p:blipFill>
                        <a:blip r:embed="rId15"/>
                        <a:stretch>
                          <a:fillRect/>
                        </a:stretch>
                      </p:blipFill>
                      <p:spPr>
                        <a:xfrm>
                          <a:off x="9588500" y="4286537"/>
                          <a:ext cx="647700" cy="3810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45CC42F-F36E-47EB-B17E-B4A7560FD875}"/>
                </a:ext>
              </a:extLst>
            </p:cNvPr>
            <p:cNvGraphicFramePr>
              <a:graphicFrameLocks noChangeAspect="1"/>
            </p:cNvGraphicFramePr>
            <p:nvPr>
              <p:extLst>
                <p:ext uri="{D42A27DB-BD31-4B8C-83A1-F6EECF244321}">
                  <p14:modId xmlns:p14="http://schemas.microsoft.com/office/powerpoint/2010/main" val="2778807731"/>
                </p:ext>
              </p:extLst>
            </p:nvPr>
          </p:nvGraphicFramePr>
          <p:xfrm>
            <a:off x="898914" y="4376001"/>
            <a:ext cx="1028700" cy="381000"/>
          </p:xfrm>
          <a:graphic>
            <a:graphicData uri="http://schemas.openxmlformats.org/presentationml/2006/ole">
              <mc:AlternateContent xmlns:mc="http://schemas.openxmlformats.org/markup-compatibility/2006">
                <mc:Choice xmlns:v="urn:schemas-microsoft-com:vml" Requires="v">
                  <p:oleObj spid="_x0000_s102432" name="Equation" r:id="rId16" imgW="1028520" imgH="380880" progId="Equation.DSMT4">
                    <p:embed/>
                  </p:oleObj>
                </mc:Choice>
                <mc:Fallback>
                  <p:oleObj name="Equation" r:id="rId16" imgW="1028520" imgH="380880" progId="Equation.DSMT4">
                    <p:embed/>
                    <p:pic>
                      <p:nvPicPr>
                        <p:cNvPr id="0" name=""/>
                        <p:cNvPicPr/>
                        <p:nvPr/>
                      </p:nvPicPr>
                      <p:blipFill>
                        <a:blip r:embed="rId17"/>
                        <a:stretch>
                          <a:fillRect/>
                        </a:stretch>
                      </p:blipFill>
                      <p:spPr>
                        <a:xfrm>
                          <a:off x="898914" y="4376001"/>
                          <a:ext cx="1028700" cy="3810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3A752591-D80C-4D5D-8DCA-E3D9F0119931}"/>
                </a:ext>
              </a:extLst>
            </p:cNvPr>
            <p:cNvGraphicFramePr>
              <a:graphicFrameLocks noChangeAspect="1"/>
            </p:cNvGraphicFramePr>
            <p:nvPr>
              <p:extLst>
                <p:ext uri="{D42A27DB-BD31-4B8C-83A1-F6EECF244321}">
                  <p14:modId xmlns:p14="http://schemas.microsoft.com/office/powerpoint/2010/main" val="1412219839"/>
                </p:ext>
              </p:extLst>
            </p:nvPr>
          </p:nvGraphicFramePr>
          <p:xfrm>
            <a:off x="8485625" y="4760024"/>
            <a:ext cx="638175" cy="371475"/>
          </p:xfrm>
          <a:graphic>
            <a:graphicData uri="http://schemas.openxmlformats.org/presentationml/2006/ole">
              <mc:AlternateContent xmlns:mc="http://schemas.openxmlformats.org/markup-compatibility/2006">
                <mc:Choice xmlns:v="urn:schemas-microsoft-com:vml" Requires="v">
                  <p:oleObj spid="_x0000_s102433" name="Equation" r:id="rId18" imgW="638191" imgH="371398" progId="Equation.DSMT4">
                    <p:embed/>
                  </p:oleObj>
                </mc:Choice>
                <mc:Fallback>
                  <p:oleObj name="Equation" r:id="rId18" imgW="638191" imgH="371398" progId="Equation.DSMT4">
                    <p:embed/>
                    <p:pic>
                      <p:nvPicPr>
                        <p:cNvPr id="0" name=""/>
                        <p:cNvPicPr/>
                        <p:nvPr/>
                      </p:nvPicPr>
                      <p:blipFill>
                        <a:blip r:embed="rId19"/>
                        <a:stretch>
                          <a:fillRect/>
                        </a:stretch>
                      </p:blipFill>
                      <p:spPr>
                        <a:xfrm>
                          <a:off x="8485625" y="4760024"/>
                          <a:ext cx="638175" cy="3714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54764B0-3E7F-4324-B3CC-A643E1DBF362}"/>
                </a:ext>
              </a:extLst>
            </p:cNvPr>
            <p:cNvGraphicFramePr>
              <a:graphicFrameLocks noChangeAspect="1"/>
            </p:cNvGraphicFramePr>
            <p:nvPr>
              <p:extLst>
                <p:ext uri="{D42A27DB-BD31-4B8C-83A1-F6EECF244321}">
                  <p14:modId xmlns:p14="http://schemas.microsoft.com/office/powerpoint/2010/main" val="2376762164"/>
                </p:ext>
              </p:extLst>
            </p:nvPr>
          </p:nvGraphicFramePr>
          <p:xfrm>
            <a:off x="9143101" y="5218213"/>
            <a:ext cx="2032000" cy="381000"/>
          </p:xfrm>
          <a:graphic>
            <a:graphicData uri="http://schemas.openxmlformats.org/presentationml/2006/ole">
              <mc:AlternateContent xmlns:mc="http://schemas.openxmlformats.org/markup-compatibility/2006">
                <mc:Choice xmlns:v="urn:schemas-microsoft-com:vml" Requires="v">
                  <p:oleObj spid="_x0000_s102434" name="Equation" r:id="rId20" imgW="2031840" imgH="380880" progId="Equation.DSMT4">
                    <p:embed/>
                  </p:oleObj>
                </mc:Choice>
                <mc:Fallback>
                  <p:oleObj name="Equation" r:id="rId20" imgW="2031840" imgH="380880" progId="Equation.DSMT4">
                    <p:embed/>
                    <p:pic>
                      <p:nvPicPr>
                        <p:cNvPr id="0" name=""/>
                        <p:cNvPicPr/>
                        <p:nvPr/>
                      </p:nvPicPr>
                      <p:blipFill>
                        <a:blip r:embed="rId21"/>
                        <a:stretch>
                          <a:fillRect/>
                        </a:stretch>
                      </p:blipFill>
                      <p:spPr>
                        <a:xfrm>
                          <a:off x="9143101" y="5218213"/>
                          <a:ext cx="2032000" cy="3810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1F54F15-D0D0-42D5-9A12-96581B954F60}"/>
                </a:ext>
              </a:extLst>
            </p:cNvPr>
            <p:cNvGraphicFramePr>
              <a:graphicFrameLocks noChangeAspect="1"/>
            </p:cNvGraphicFramePr>
            <p:nvPr>
              <p:extLst>
                <p:ext uri="{D42A27DB-BD31-4B8C-83A1-F6EECF244321}">
                  <p14:modId xmlns:p14="http://schemas.microsoft.com/office/powerpoint/2010/main" val="582918543"/>
                </p:ext>
              </p:extLst>
            </p:nvPr>
          </p:nvGraphicFramePr>
          <p:xfrm>
            <a:off x="6174213" y="5237263"/>
            <a:ext cx="628650" cy="361950"/>
          </p:xfrm>
          <a:graphic>
            <a:graphicData uri="http://schemas.openxmlformats.org/presentationml/2006/ole">
              <mc:AlternateContent xmlns:mc="http://schemas.openxmlformats.org/markup-compatibility/2006">
                <mc:Choice xmlns:v="urn:schemas-microsoft-com:vml" Requires="v">
                  <p:oleObj spid="_x0000_s102435" name="Equation" r:id="rId22" imgW="628746" imgH="361937" progId="Equation.DSMT4">
                    <p:embed/>
                  </p:oleObj>
                </mc:Choice>
                <mc:Fallback>
                  <p:oleObj name="Equation" r:id="rId22" imgW="628746" imgH="361937" progId="Equation.DSMT4">
                    <p:embed/>
                    <p:pic>
                      <p:nvPicPr>
                        <p:cNvPr id="0" name=""/>
                        <p:cNvPicPr/>
                        <p:nvPr/>
                      </p:nvPicPr>
                      <p:blipFill>
                        <a:blip r:embed="rId23"/>
                        <a:stretch>
                          <a:fillRect/>
                        </a:stretch>
                      </p:blipFill>
                      <p:spPr>
                        <a:xfrm>
                          <a:off x="6174213" y="5237263"/>
                          <a:ext cx="628650" cy="3619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EC19239-AA3E-4C59-9214-AE7B56519BE4}"/>
                </a:ext>
              </a:extLst>
            </p:cNvPr>
            <p:cNvGraphicFramePr>
              <a:graphicFrameLocks noChangeAspect="1"/>
            </p:cNvGraphicFramePr>
            <p:nvPr>
              <p:extLst>
                <p:ext uri="{D42A27DB-BD31-4B8C-83A1-F6EECF244321}">
                  <p14:modId xmlns:p14="http://schemas.microsoft.com/office/powerpoint/2010/main" val="3980837599"/>
                </p:ext>
              </p:extLst>
            </p:nvPr>
          </p:nvGraphicFramePr>
          <p:xfrm>
            <a:off x="5299611" y="5707800"/>
            <a:ext cx="619125" cy="352425"/>
          </p:xfrm>
          <a:graphic>
            <a:graphicData uri="http://schemas.openxmlformats.org/presentationml/2006/ole">
              <mc:AlternateContent xmlns:mc="http://schemas.openxmlformats.org/markup-compatibility/2006">
                <mc:Choice xmlns:v="urn:schemas-microsoft-com:vml" Requires="v">
                  <p:oleObj spid="_x0000_s102436" name="Equation" r:id="rId24" imgW="619032" imgH="352476" progId="Equation.DSMT4">
                    <p:embed/>
                  </p:oleObj>
                </mc:Choice>
                <mc:Fallback>
                  <p:oleObj name="Equation" r:id="rId24" imgW="619032" imgH="352476" progId="Equation.DSMT4">
                    <p:embed/>
                    <p:pic>
                      <p:nvPicPr>
                        <p:cNvPr id="0" name=""/>
                        <p:cNvPicPr/>
                        <p:nvPr/>
                      </p:nvPicPr>
                      <p:blipFill>
                        <a:blip r:embed="rId25"/>
                        <a:stretch>
                          <a:fillRect/>
                        </a:stretch>
                      </p:blipFill>
                      <p:spPr>
                        <a:xfrm>
                          <a:off x="5299611" y="5707800"/>
                          <a:ext cx="619125" cy="3524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C806701-3EBF-45F7-8645-9CF47728918B}"/>
                </a:ext>
              </a:extLst>
            </p:cNvPr>
            <p:cNvGraphicFramePr>
              <a:graphicFrameLocks noChangeAspect="1"/>
            </p:cNvGraphicFramePr>
            <p:nvPr>
              <p:extLst>
                <p:ext uri="{D42A27DB-BD31-4B8C-83A1-F6EECF244321}">
                  <p14:modId xmlns:p14="http://schemas.microsoft.com/office/powerpoint/2010/main" val="3304935722"/>
                </p:ext>
              </p:extLst>
            </p:nvPr>
          </p:nvGraphicFramePr>
          <p:xfrm>
            <a:off x="8274780" y="5682237"/>
            <a:ext cx="1181100" cy="381000"/>
          </p:xfrm>
          <a:graphic>
            <a:graphicData uri="http://schemas.openxmlformats.org/presentationml/2006/ole">
              <mc:AlternateContent xmlns:mc="http://schemas.openxmlformats.org/markup-compatibility/2006">
                <mc:Choice xmlns:v="urn:schemas-microsoft-com:vml" Requires="v">
                  <p:oleObj spid="_x0000_s102437" name="Equation" r:id="rId26" imgW="1180800" imgH="380880" progId="Equation.DSMT4">
                    <p:embed/>
                  </p:oleObj>
                </mc:Choice>
                <mc:Fallback>
                  <p:oleObj name="Equation" r:id="rId26" imgW="1180800" imgH="380880" progId="Equation.DSMT4">
                    <p:embed/>
                    <p:pic>
                      <p:nvPicPr>
                        <p:cNvPr id="0" name=""/>
                        <p:cNvPicPr/>
                        <p:nvPr/>
                      </p:nvPicPr>
                      <p:blipFill>
                        <a:blip r:embed="rId27"/>
                        <a:stretch>
                          <a:fillRect/>
                        </a:stretch>
                      </p:blipFill>
                      <p:spPr>
                        <a:xfrm>
                          <a:off x="8274780" y="5682237"/>
                          <a:ext cx="1181100" cy="381000"/>
                        </a:xfrm>
                        <a:prstGeom prst="rect">
                          <a:avLst/>
                        </a:prstGeom>
                      </p:spPr>
                    </p:pic>
                  </p:oleObj>
                </mc:Fallback>
              </mc:AlternateContent>
            </a:graphicData>
          </a:graphic>
        </p:graphicFrame>
      </p:grpSp>
    </p:spTree>
    <p:extLst>
      <p:ext uri="{BB962C8B-B14F-4D97-AF65-F5344CB8AC3E}">
        <p14:creationId xmlns:p14="http://schemas.microsoft.com/office/powerpoint/2010/main" val="13218613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30AA5-553A-4BEA-A393-0F270AA37DC7}"/>
              </a:ext>
            </a:extLst>
          </p:cNvPr>
          <p:cNvSpPr>
            <a:spLocks noGrp="1"/>
          </p:cNvSpPr>
          <p:nvPr>
            <p:ph type="sldNum" sz="quarter" idx="12"/>
          </p:nvPr>
        </p:nvSpPr>
        <p:spPr/>
        <p:txBody>
          <a:bodyPr/>
          <a:lstStyle/>
          <a:p>
            <a:fld id="{8AC7B609-6235-4DF7-8376-3B4225D7EDEF}" type="slidenum">
              <a:rPr lang="en-US" smtClean="0"/>
              <a:pPr/>
              <a:t>127</a:t>
            </a:fld>
            <a:endParaRPr lang="en-US" dirty="0"/>
          </a:p>
        </p:txBody>
      </p:sp>
      <p:grpSp>
        <p:nvGrpSpPr>
          <p:cNvPr id="12" name="Group 11">
            <a:extLst>
              <a:ext uri="{FF2B5EF4-FFF2-40B4-BE49-F238E27FC236}">
                <a16:creationId xmlns:a16="http://schemas.microsoft.com/office/drawing/2014/main" id="{F6BCD890-6899-4618-BB09-0971F69F59AC}"/>
              </a:ext>
            </a:extLst>
          </p:cNvPr>
          <p:cNvGrpSpPr/>
          <p:nvPr/>
        </p:nvGrpSpPr>
        <p:grpSpPr>
          <a:xfrm>
            <a:off x="6982691" y="506551"/>
            <a:ext cx="4488873" cy="516847"/>
            <a:chOff x="7416800" y="1385455"/>
            <a:chExt cx="4488873" cy="516847"/>
          </a:xfrm>
        </p:grpSpPr>
        <p:graphicFrame>
          <p:nvGraphicFramePr>
            <p:cNvPr id="5" name="Object 4">
              <a:extLst>
                <a:ext uri="{FF2B5EF4-FFF2-40B4-BE49-F238E27FC236}">
                  <a16:creationId xmlns:a16="http://schemas.microsoft.com/office/drawing/2014/main" id="{335DA7B0-4BA7-47E2-8C47-EE12C00339D8}"/>
                </a:ext>
              </a:extLst>
            </p:cNvPr>
            <p:cNvGraphicFramePr>
              <a:graphicFrameLocks noChangeAspect="1"/>
            </p:cNvGraphicFramePr>
            <p:nvPr>
              <p:extLst>
                <p:ext uri="{D42A27DB-BD31-4B8C-83A1-F6EECF244321}">
                  <p14:modId xmlns:p14="http://schemas.microsoft.com/office/powerpoint/2010/main" val="3964366263"/>
                </p:ext>
              </p:extLst>
            </p:nvPr>
          </p:nvGraphicFramePr>
          <p:xfrm>
            <a:off x="7416800" y="1530827"/>
            <a:ext cx="3543300" cy="371475"/>
          </p:xfrm>
          <a:graphic>
            <a:graphicData uri="http://schemas.openxmlformats.org/presentationml/2006/ole">
              <mc:AlternateContent xmlns:mc="http://schemas.openxmlformats.org/markup-compatibility/2006">
                <mc:Choice xmlns:v="urn:schemas-microsoft-com:vml" Requires="v">
                  <p:oleObj spid="_x0000_s103442" name="Equation" r:id="rId3" imgW="3543377" imgH="371398" progId="Equation.DSMT4">
                    <p:embed/>
                  </p:oleObj>
                </mc:Choice>
                <mc:Fallback>
                  <p:oleObj name="Equation" r:id="rId3" imgW="3543377" imgH="371398" progId="Equation.DSMT4">
                    <p:embed/>
                    <p:pic>
                      <p:nvPicPr>
                        <p:cNvPr id="0" name=""/>
                        <p:cNvPicPr/>
                        <p:nvPr/>
                      </p:nvPicPr>
                      <p:blipFill>
                        <a:blip r:embed="rId4"/>
                        <a:stretch>
                          <a:fillRect/>
                        </a:stretch>
                      </p:blipFill>
                      <p:spPr>
                        <a:xfrm>
                          <a:off x="7416800" y="1530827"/>
                          <a:ext cx="3543300" cy="37147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383A76D-CBA3-4AC1-98B6-FDE429A4D3D4}"/>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grpSp>
        <p:nvGrpSpPr>
          <p:cNvPr id="15" name="Group 14">
            <a:extLst>
              <a:ext uri="{FF2B5EF4-FFF2-40B4-BE49-F238E27FC236}">
                <a16:creationId xmlns:a16="http://schemas.microsoft.com/office/drawing/2014/main" id="{6FB99A02-1FC9-4130-A893-FC4D3254B440}"/>
              </a:ext>
            </a:extLst>
          </p:cNvPr>
          <p:cNvGrpSpPr/>
          <p:nvPr/>
        </p:nvGrpSpPr>
        <p:grpSpPr>
          <a:xfrm>
            <a:off x="5080000" y="1811048"/>
            <a:ext cx="6391564" cy="1270149"/>
            <a:chOff x="5080000" y="1811048"/>
            <a:chExt cx="6391564" cy="1270149"/>
          </a:xfrm>
        </p:grpSpPr>
        <p:sp>
          <p:nvSpPr>
            <p:cNvPr id="13" name="TextBox 12">
              <a:extLst>
                <a:ext uri="{FF2B5EF4-FFF2-40B4-BE49-F238E27FC236}">
                  <a16:creationId xmlns:a16="http://schemas.microsoft.com/office/drawing/2014/main" id="{28ED96B1-2B8C-4149-AF77-5C092D58A332}"/>
                </a:ext>
              </a:extLst>
            </p:cNvPr>
            <p:cNvSpPr txBox="1"/>
            <p:nvPr/>
          </p:nvSpPr>
          <p:spPr>
            <a:xfrm>
              <a:off x="5080000" y="1811048"/>
              <a:ext cx="6391564"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فاصله کمره تا آینه های شماره 1 (پشت) و شماره 2 (جلو) برای طول کاواک</a:t>
              </a:r>
            </a:p>
          </p:txBody>
        </p:sp>
        <p:graphicFrame>
          <p:nvGraphicFramePr>
            <p:cNvPr id="14" name="Object 13">
              <a:extLst>
                <a:ext uri="{FF2B5EF4-FFF2-40B4-BE49-F238E27FC236}">
                  <a16:creationId xmlns:a16="http://schemas.microsoft.com/office/drawing/2014/main" id="{A6EDF8E1-DAA4-4849-85ED-5AF142A25DEB}"/>
                </a:ext>
              </a:extLst>
            </p:cNvPr>
            <p:cNvGraphicFramePr>
              <a:graphicFrameLocks noChangeAspect="1"/>
            </p:cNvGraphicFramePr>
            <p:nvPr>
              <p:extLst>
                <p:ext uri="{D42A27DB-BD31-4B8C-83A1-F6EECF244321}">
                  <p14:modId xmlns:p14="http://schemas.microsoft.com/office/powerpoint/2010/main" val="3360468803"/>
                </p:ext>
              </p:extLst>
            </p:nvPr>
          </p:nvGraphicFramePr>
          <p:xfrm>
            <a:off x="7973291" y="2719247"/>
            <a:ext cx="781050" cy="361950"/>
          </p:xfrm>
          <a:graphic>
            <a:graphicData uri="http://schemas.openxmlformats.org/presentationml/2006/ole">
              <mc:AlternateContent xmlns:mc="http://schemas.openxmlformats.org/markup-compatibility/2006">
                <mc:Choice xmlns:v="urn:schemas-microsoft-com:vml" Requires="v">
                  <p:oleObj spid="_x0000_s103443" name="Equation" r:id="rId5" imgW="780941" imgH="361937" progId="Equation.DSMT4">
                    <p:embed/>
                  </p:oleObj>
                </mc:Choice>
                <mc:Fallback>
                  <p:oleObj name="Equation" r:id="rId5" imgW="780941" imgH="361937" progId="Equation.DSMT4">
                    <p:embed/>
                    <p:pic>
                      <p:nvPicPr>
                        <p:cNvPr id="0" name=""/>
                        <p:cNvPicPr/>
                        <p:nvPr/>
                      </p:nvPicPr>
                      <p:blipFill>
                        <a:blip r:embed="rId6"/>
                        <a:stretch>
                          <a:fillRect/>
                        </a:stretch>
                      </p:blipFill>
                      <p:spPr>
                        <a:xfrm>
                          <a:off x="7973291" y="2719247"/>
                          <a:ext cx="781050" cy="361950"/>
                        </a:xfrm>
                        <a:prstGeom prst="rect">
                          <a:avLst/>
                        </a:prstGeom>
                      </p:spPr>
                    </p:pic>
                  </p:oleObj>
                </mc:Fallback>
              </mc:AlternateContent>
            </a:graphicData>
          </a:graphic>
        </p:graphicFrame>
      </p:grpSp>
      <p:grpSp>
        <p:nvGrpSpPr>
          <p:cNvPr id="20" name="Group 19">
            <a:extLst>
              <a:ext uri="{FF2B5EF4-FFF2-40B4-BE49-F238E27FC236}">
                <a16:creationId xmlns:a16="http://schemas.microsoft.com/office/drawing/2014/main" id="{B35F34E7-890C-4BD5-871E-436D3A9CB096}"/>
              </a:ext>
            </a:extLst>
          </p:cNvPr>
          <p:cNvGrpSpPr/>
          <p:nvPr/>
        </p:nvGrpSpPr>
        <p:grpSpPr>
          <a:xfrm>
            <a:off x="5130349" y="4778209"/>
            <a:ext cx="6391564" cy="1276554"/>
            <a:chOff x="5130349" y="4778209"/>
            <a:chExt cx="6391564" cy="1276554"/>
          </a:xfrm>
        </p:grpSpPr>
        <p:sp>
          <p:nvSpPr>
            <p:cNvPr id="17" name="TextBox 16">
              <a:extLst>
                <a:ext uri="{FF2B5EF4-FFF2-40B4-BE49-F238E27FC236}">
                  <a16:creationId xmlns:a16="http://schemas.microsoft.com/office/drawing/2014/main" id="{3D71E3A3-603A-449A-BCD4-0CBA1ADC5702}"/>
                </a:ext>
              </a:extLst>
            </p:cNvPr>
            <p:cNvSpPr txBox="1"/>
            <p:nvPr/>
          </p:nvSpPr>
          <p:spPr>
            <a:xfrm>
              <a:off x="5130349" y="4778209"/>
              <a:ext cx="6391564"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فاصله کمره تا آینه های شماره 1 (پشت) و شماره 2 (جلو) برای طول کاواک</a:t>
              </a:r>
            </a:p>
          </p:txBody>
        </p:sp>
        <p:graphicFrame>
          <p:nvGraphicFramePr>
            <p:cNvPr id="19" name="Object 18">
              <a:extLst>
                <a:ext uri="{FF2B5EF4-FFF2-40B4-BE49-F238E27FC236}">
                  <a16:creationId xmlns:a16="http://schemas.microsoft.com/office/drawing/2014/main" id="{2D1753B2-33B3-46EB-8904-3CD6819D1D87}"/>
                </a:ext>
              </a:extLst>
            </p:cNvPr>
            <p:cNvGraphicFramePr>
              <a:graphicFrameLocks noChangeAspect="1"/>
            </p:cNvGraphicFramePr>
            <p:nvPr>
              <p:extLst>
                <p:ext uri="{D42A27DB-BD31-4B8C-83A1-F6EECF244321}">
                  <p14:modId xmlns:p14="http://schemas.microsoft.com/office/powerpoint/2010/main" val="2874970661"/>
                </p:ext>
              </p:extLst>
            </p:nvPr>
          </p:nvGraphicFramePr>
          <p:xfrm>
            <a:off x="7474095" y="5692813"/>
            <a:ext cx="2009775" cy="361950"/>
          </p:xfrm>
          <a:graphic>
            <a:graphicData uri="http://schemas.openxmlformats.org/presentationml/2006/ole">
              <mc:AlternateContent xmlns:mc="http://schemas.openxmlformats.org/markup-compatibility/2006">
                <mc:Choice xmlns:v="urn:schemas-microsoft-com:vml" Requires="v">
                  <p:oleObj spid="_x0000_s103444" name="Equation" r:id="rId7" imgW="2009830" imgH="361937" progId="Equation.DSMT4">
                    <p:embed/>
                  </p:oleObj>
                </mc:Choice>
                <mc:Fallback>
                  <p:oleObj name="Equation" r:id="rId7" imgW="2009830" imgH="361937" progId="Equation.DSMT4">
                    <p:embed/>
                    <p:pic>
                      <p:nvPicPr>
                        <p:cNvPr id="0" name=""/>
                        <p:cNvPicPr/>
                        <p:nvPr/>
                      </p:nvPicPr>
                      <p:blipFill>
                        <a:blip r:embed="rId8"/>
                        <a:stretch>
                          <a:fillRect/>
                        </a:stretch>
                      </p:blipFill>
                      <p:spPr>
                        <a:xfrm>
                          <a:off x="7474095" y="5692813"/>
                          <a:ext cx="2009775" cy="361950"/>
                        </a:xfrm>
                        <a:prstGeom prst="rect">
                          <a:avLst/>
                        </a:prstGeom>
                      </p:spPr>
                    </p:pic>
                  </p:oleObj>
                </mc:Fallback>
              </mc:AlternateContent>
            </a:graphicData>
          </a:graphic>
        </p:graphicFrame>
      </p:grpSp>
      <p:sp>
        <p:nvSpPr>
          <p:cNvPr id="21" name="Rectangle 20">
            <a:extLst>
              <a:ext uri="{FF2B5EF4-FFF2-40B4-BE49-F238E27FC236}">
                <a16:creationId xmlns:a16="http://schemas.microsoft.com/office/drawing/2014/main" id="{835DB252-BE2A-4264-8599-570EB28EE67A}"/>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24" name="Group 23">
            <a:extLst>
              <a:ext uri="{FF2B5EF4-FFF2-40B4-BE49-F238E27FC236}">
                <a16:creationId xmlns:a16="http://schemas.microsoft.com/office/drawing/2014/main" id="{E308B2CF-F7BB-489F-85DE-2AD96B3A19F8}"/>
              </a:ext>
            </a:extLst>
          </p:cNvPr>
          <p:cNvGrpSpPr/>
          <p:nvPr/>
        </p:nvGrpSpPr>
        <p:grpSpPr>
          <a:xfrm>
            <a:off x="638058" y="4137904"/>
            <a:ext cx="3600000" cy="2332800"/>
            <a:chOff x="638058" y="4137904"/>
            <a:chExt cx="3600000" cy="2332800"/>
          </a:xfrm>
        </p:grpSpPr>
        <p:pic>
          <p:nvPicPr>
            <p:cNvPr id="22" name="Picture 21">
              <a:extLst>
                <a:ext uri="{FF2B5EF4-FFF2-40B4-BE49-F238E27FC236}">
                  <a16:creationId xmlns:a16="http://schemas.microsoft.com/office/drawing/2014/main" id="{3619853B-AF39-4B22-9E57-1F659A2D24BB}"/>
                </a:ext>
              </a:extLst>
            </p:cNvPr>
            <p:cNvPicPr>
              <a:picLocks noChangeAspect="1"/>
            </p:cNvPicPr>
            <p:nvPr/>
          </p:nvPicPr>
          <p:blipFill>
            <a:blip r:embed="rId9"/>
            <a:stretch>
              <a:fillRect/>
            </a:stretch>
          </p:blipFill>
          <p:spPr>
            <a:xfrm>
              <a:off x="638058" y="4137904"/>
              <a:ext cx="3600000" cy="2332800"/>
            </a:xfrm>
            <a:prstGeom prst="rect">
              <a:avLst/>
            </a:prstGeom>
          </p:spPr>
        </p:pic>
        <p:graphicFrame>
          <p:nvGraphicFramePr>
            <p:cNvPr id="23" name="Object 22">
              <a:extLst>
                <a:ext uri="{FF2B5EF4-FFF2-40B4-BE49-F238E27FC236}">
                  <a16:creationId xmlns:a16="http://schemas.microsoft.com/office/drawing/2014/main" id="{75CEDA17-346C-4FA6-A2B2-15731C1284E7}"/>
                </a:ext>
              </a:extLst>
            </p:cNvPr>
            <p:cNvGraphicFramePr>
              <a:graphicFrameLocks noChangeAspect="1"/>
            </p:cNvGraphicFramePr>
            <p:nvPr>
              <p:extLst>
                <p:ext uri="{D42A27DB-BD31-4B8C-83A1-F6EECF244321}">
                  <p14:modId xmlns:p14="http://schemas.microsoft.com/office/powerpoint/2010/main" val="170087459"/>
                </p:ext>
              </p:extLst>
            </p:nvPr>
          </p:nvGraphicFramePr>
          <p:xfrm>
            <a:off x="1683829" y="4667260"/>
            <a:ext cx="2000250" cy="352425"/>
          </p:xfrm>
          <a:graphic>
            <a:graphicData uri="http://schemas.openxmlformats.org/presentationml/2006/ole">
              <mc:AlternateContent xmlns:mc="http://schemas.openxmlformats.org/markup-compatibility/2006">
                <mc:Choice xmlns:v="urn:schemas-microsoft-com:vml" Requires="v">
                  <p:oleObj spid="_x0000_s103445" name="Equation" r:id="rId10" imgW="2000115" imgH="352476" progId="Equation.DSMT4">
                    <p:embed/>
                  </p:oleObj>
                </mc:Choice>
                <mc:Fallback>
                  <p:oleObj name="Equation" r:id="rId10" imgW="2000115" imgH="352476" progId="Equation.DSMT4">
                    <p:embed/>
                    <p:pic>
                      <p:nvPicPr>
                        <p:cNvPr id="0" name=""/>
                        <p:cNvPicPr/>
                        <p:nvPr/>
                      </p:nvPicPr>
                      <p:blipFill>
                        <a:blip r:embed="rId11"/>
                        <a:stretch>
                          <a:fillRect/>
                        </a:stretch>
                      </p:blipFill>
                      <p:spPr>
                        <a:xfrm>
                          <a:off x="1683829" y="4667260"/>
                          <a:ext cx="2000250" cy="352425"/>
                        </a:xfrm>
                        <a:prstGeom prst="rect">
                          <a:avLst/>
                        </a:prstGeom>
                      </p:spPr>
                    </p:pic>
                  </p:oleObj>
                </mc:Fallback>
              </mc:AlternateContent>
            </a:graphicData>
          </a:graphic>
        </p:graphicFrame>
      </p:grpSp>
      <p:sp>
        <p:nvSpPr>
          <p:cNvPr id="25" name="Rectangle 24">
            <a:extLst>
              <a:ext uri="{FF2B5EF4-FFF2-40B4-BE49-F238E27FC236}">
                <a16:creationId xmlns:a16="http://schemas.microsoft.com/office/drawing/2014/main" id="{94B335DD-7D2C-4209-8753-1A23F4FB8192}"/>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28" name="Group 27">
            <a:extLst>
              <a:ext uri="{FF2B5EF4-FFF2-40B4-BE49-F238E27FC236}">
                <a16:creationId xmlns:a16="http://schemas.microsoft.com/office/drawing/2014/main" id="{D215CD60-BBCE-4101-93F5-E6A72E84EDEC}"/>
              </a:ext>
            </a:extLst>
          </p:cNvPr>
          <p:cNvGrpSpPr/>
          <p:nvPr/>
        </p:nvGrpSpPr>
        <p:grpSpPr>
          <a:xfrm>
            <a:off x="720436" y="995400"/>
            <a:ext cx="3600000" cy="2433600"/>
            <a:chOff x="720436" y="995400"/>
            <a:chExt cx="3600000" cy="2433600"/>
          </a:xfrm>
        </p:grpSpPr>
        <p:pic>
          <p:nvPicPr>
            <p:cNvPr id="26" name="Picture 25">
              <a:extLst>
                <a:ext uri="{FF2B5EF4-FFF2-40B4-BE49-F238E27FC236}">
                  <a16:creationId xmlns:a16="http://schemas.microsoft.com/office/drawing/2014/main" id="{E650EA8E-B439-4CEF-985D-19E8B5F33672}"/>
                </a:ext>
              </a:extLst>
            </p:cNvPr>
            <p:cNvPicPr>
              <a:picLocks noChangeAspect="1"/>
            </p:cNvPicPr>
            <p:nvPr/>
          </p:nvPicPr>
          <p:blipFill>
            <a:blip r:embed="rId12"/>
            <a:stretch>
              <a:fillRect/>
            </a:stretch>
          </p:blipFill>
          <p:spPr>
            <a:xfrm>
              <a:off x="720436" y="995400"/>
              <a:ext cx="3600000" cy="2433600"/>
            </a:xfrm>
            <a:prstGeom prst="rect">
              <a:avLst/>
            </a:prstGeom>
          </p:spPr>
        </p:pic>
        <p:graphicFrame>
          <p:nvGraphicFramePr>
            <p:cNvPr id="27" name="Object 26">
              <a:extLst>
                <a:ext uri="{FF2B5EF4-FFF2-40B4-BE49-F238E27FC236}">
                  <a16:creationId xmlns:a16="http://schemas.microsoft.com/office/drawing/2014/main" id="{5942CEA4-B5A8-4A43-BB48-6EA5C3D2A879}"/>
                </a:ext>
              </a:extLst>
            </p:cNvPr>
            <p:cNvGraphicFramePr>
              <a:graphicFrameLocks noChangeAspect="1"/>
            </p:cNvGraphicFramePr>
            <p:nvPr>
              <p:extLst>
                <p:ext uri="{D42A27DB-BD31-4B8C-83A1-F6EECF244321}">
                  <p14:modId xmlns:p14="http://schemas.microsoft.com/office/powerpoint/2010/main" val="4174932569"/>
                </p:ext>
              </p:extLst>
            </p:nvPr>
          </p:nvGraphicFramePr>
          <p:xfrm>
            <a:off x="2134673" y="1366982"/>
            <a:ext cx="771525" cy="352425"/>
          </p:xfrm>
          <a:graphic>
            <a:graphicData uri="http://schemas.openxmlformats.org/presentationml/2006/ole">
              <mc:AlternateContent xmlns:mc="http://schemas.openxmlformats.org/markup-compatibility/2006">
                <mc:Choice xmlns:v="urn:schemas-microsoft-com:vml" Requires="v">
                  <p:oleObj spid="_x0000_s103446" name="Equation" r:id="rId13" imgW="771496" imgH="352476" progId="Equation.DSMT4">
                    <p:embed/>
                  </p:oleObj>
                </mc:Choice>
                <mc:Fallback>
                  <p:oleObj name="Equation" r:id="rId13" imgW="771496" imgH="352476" progId="Equation.DSMT4">
                    <p:embed/>
                    <p:pic>
                      <p:nvPicPr>
                        <p:cNvPr id="0" name=""/>
                        <p:cNvPicPr/>
                        <p:nvPr/>
                      </p:nvPicPr>
                      <p:blipFill>
                        <a:blip r:embed="rId14"/>
                        <a:stretch>
                          <a:fillRect/>
                        </a:stretch>
                      </p:blipFill>
                      <p:spPr>
                        <a:xfrm>
                          <a:off x="2134673" y="1366982"/>
                          <a:ext cx="771525" cy="352425"/>
                        </a:xfrm>
                        <a:prstGeom prst="rect">
                          <a:avLst/>
                        </a:prstGeom>
                      </p:spPr>
                    </p:pic>
                  </p:oleObj>
                </mc:Fallback>
              </mc:AlternateContent>
            </a:graphicData>
          </a:graphic>
        </p:graphicFrame>
      </p:grpSp>
    </p:spTree>
    <p:extLst>
      <p:ext uri="{BB962C8B-B14F-4D97-AF65-F5344CB8AC3E}">
        <p14:creationId xmlns:p14="http://schemas.microsoft.com/office/powerpoint/2010/main" val="22931522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128</a:t>
            </a:fld>
            <a:endParaRPr lang="en-US" dirty="0"/>
          </a:p>
        </p:txBody>
      </p:sp>
      <p:sp>
        <p:nvSpPr>
          <p:cNvPr id="3" name="Rectangle 2">
            <a:extLst>
              <a:ext uri="{FF2B5EF4-FFF2-40B4-BE49-F238E27FC236}">
                <a16:creationId xmlns:a16="http://schemas.microsoft.com/office/drawing/2014/main" id="{28753F23-D751-43AE-AF20-87F2085151CC}"/>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5" name="Group 4">
            <a:extLst>
              <a:ext uri="{FF2B5EF4-FFF2-40B4-BE49-F238E27FC236}">
                <a16:creationId xmlns:a16="http://schemas.microsoft.com/office/drawing/2014/main" id="{522ED70C-4EBB-4236-BA6D-D9E741C32AB9}"/>
              </a:ext>
            </a:extLst>
          </p:cNvPr>
          <p:cNvGrpSpPr/>
          <p:nvPr/>
        </p:nvGrpSpPr>
        <p:grpSpPr>
          <a:xfrm>
            <a:off x="6982691" y="506551"/>
            <a:ext cx="4488873" cy="516847"/>
            <a:chOff x="7416800" y="1385455"/>
            <a:chExt cx="4488873" cy="516847"/>
          </a:xfrm>
        </p:grpSpPr>
        <p:graphicFrame>
          <p:nvGraphicFramePr>
            <p:cNvPr id="6" name="Object 5">
              <a:extLst>
                <a:ext uri="{FF2B5EF4-FFF2-40B4-BE49-F238E27FC236}">
                  <a16:creationId xmlns:a16="http://schemas.microsoft.com/office/drawing/2014/main" id="{E9FEB189-5DE8-4775-8C00-1D47AA17DCD4}"/>
                </a:ext>
              </a:extLst>
            </p:cNvPr>
            <p:cNvGraphicFramePr>
              <a:graphicFrameLocks noChangeAspect="1"/>
            </p:cNvGraphicFramePr>
            <p:nvPr>
              <p:extLst>
                <p:ext uri="{D42A27DB-BD31-4B8C-83A1-F6EECF244321}">
                  <p14:modId xmlns:p14="http://schemas.microsoft.com/office/powerpoint/2010/main" val="3744919634"/>
                </p:ext>
              </p:extLst>
            </p:nvPr>
          </p:nvGraphicFramePr>
          <p:xfrm>
            <a:off x="7416800" y="1530827"/>
            <a:ext cx="3543300" cy="371475"/>
          </p:xfrm>
          <a:graphic>
            <a:graphicData uri="http://schemas.openxmlformats.org/presentationml/2006/ole">
              <mc:AlternateContent xmlns:mc="http://schemas.openxmlformats.org/markup-compatibility/2006">
                <mc:Choice xmlns:v="urn:schemas-microsoft-com:vml" Requires="v">
                  <p:oleObj spid="_x0000_s104454" name="Equation" r:id="rId3" imgW="3543377" imgH="371398" progId="Equation.DSMT4">
                    <p:embed/>
                  </p:oleObj>
                </mc:Choice>
                <mc:Fallback>
                  <p:oleObj name="Equation" r:id="rId3" imgW="3543377" imgH="371398" progId="Equation.DSMT4">
                    <p:embed/>
                    <p:pic>
                      <p:nvPicPr>
                        <p:cNvPr id="5" name="Object 4">
                          <a:extLst>
                            <a:ext uri="{FF2B5EF4-FFF2-40B4-BE49-F238E27FC236}">
                              <a16:creationId xmlns:a16="http://schemas.microsoft.com/office/drawing/2014/main" id="{335DA7B0-4BA7-47E2-8C47-EE12C00339D8}"/>
                            </a:ext>
                          </a:extLst>
                        </p:cNvPr>
                        <p:cNvPicPr/>
                        <p:nvPr/>
                      </p:nvPicPr>
                      <p:blipFill>
                        <a:blip r:embed="rId4"/>
                        <a:stretch>
                          <a:fillRect/>
                        </a:stretch>
                      </p:blipFill>
                      <p:spPr>
                        <a:xfrm>
                          <a:off x="7416800" y="1530827"/>
                          <a:ext cx="3543300" cy="3714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D6C226E-EA04-49C5-B268-1D087BF615BF}"/>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sp>
        <p:nvSpPr>
          <p:cNvPr id="9" name="TextBox 8">
            <a:extLst>
              <a:ext uri="{FF2B5EF4-FFF2-40B4-BE49-F238E27FC236}">
                <a16:creationId xmlns:a16="http://schemas.microsoft.com/office/drawing/2014/main" id="{09D21255-1D7C-4F99-9701-E93C3752A477}"/>
              </a:ext>
            </a:extLst>
          </p:cNvPr>
          <p:cNvSpPr txBox="1"/>
          <p:nvPr/>
        </p:nvSpPr>
        <p:spPr>
          <a:xfrm>
            <a:off x="5449455" y="2447636"/>
            <a:ext cx="6361545"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رایلی که در دو ناحیه پایداری </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مقدار حقیقی دارد و در نواحی ناپایدار کاواک مقدار حقیقی ندارد. </a:t>
            </a:r>
          </a:p>
        </p:txBody>
      </p:sp>
      <p:graphicFrame>
        <p:nvGraphicFramePr>
          <p:cNvPr id="10" name="Object 9">
            <a:extLst>
              <a:ext uri="{FF2B5EF4-FFF2-40B4-BE49-F238E27FC236}">
                <a16:creationId xmlns:a16="http://schemas.microsoft.com/office/drawing/2014/main" id="{1D9CD941-AE80-46A0-B6F1-22F6B5056995}"/>
              </a:ext>
            </a:extLst>
          </p:cNvPr>
          <p:cNvGraphicFramePr>
            <a:graphicFrameLocks noChangeAspect="1"/>
          </p:cNvGraphicFramePr>
          <p:nvPr>
            <p:extLst>
              <p:ext uri="{D42A27DB-BD31-4B8C-83A1-F6EECF244321}">
                <p14:modId xmlns:p14="http://schemas.microsoft.com/office/powerpoint/2010/main" val="1847654352"/>
              </p:ext>
            </p:extLst>
          </p:nvPr>
        </p:nvGraphicFramePr>
        <p:xfrm>
          <a:off x="6742545" y="3244334"/>
          <a:ext cx="3492500" cy="381000"/>
        </p:xfrm>
        <a:graphic>
          <a:graphicData uri="http://schemas.openxmlformats.org/presentationml/2006/ole">
            <mc:AlternateContent xmlns:mc="http://schemas.openxmlformats.org/markup-compatibility/2006">
              <mc:Choice xmlns:v="urn:schemas-microsoft-com:vml" Requires="v">
                <p:oleObj spid="_x0000_s104455" name="Equation" r:id="rId5" imgW="3492360" imgH="380880" progId="Equation.DSMT4">
                  <p:embed/>
                </p:oleObj>
              </mc:Choice>
              <mc:Fallback>
                <p:oleObj name="Equation" r:id="rId5" imgW="3492360" imgH="380880" progId="Equation.DSMT4">
                  <p:embed/>
                  <p:pic>
                    <p:nvPicPr>
                      <p:cNvPr id="0" name=""/>
                      <p:cNvPicPr/>
                      <p:nvPr/>
                    </p:nvPicPr>
                    <p:blipFill>
                      <a:blip r:embed="rId6"/>
                      <a:stretch>
                        <a:fillRect/>
                      </a:stretch>
                    </p:blipFill>
                    <p:spPr>
                      <a:xfrm>
                        <a:off x="6742545" y="3244334"/>
                        <a:ext cx="3492500" cy="3810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E9B40E4E-4E4F-4330-9B6A-49D5794E461D}"/>
              </a:ext>
            </a:extLst>
          </p:cNvPr>
          <p:cNvPicPr>
            <a:picLocks noChangeAspect="1"/>
          </p:cNvPicPr>
          <p:nvPr/>
        </p:nvPicPr>
        <p:blipFill>
          <a:blip r:embed="rId7"/>
          <a:stretch>
            <a:fillRect/>
          </a:stretch>
        </p:blipFill>
        <p:spPr>
          <a:xfrm>
            <a:off x="353291" y="1707254"/>
            <a:ext cx="5760000" cy="3836160"/>
          </a:xfrm>
          <a:prstGeom prst="rect">
            <a:avLst/>
          </a:prstGeom>
        </p:spPr>
      </p:pic>
    </p:spTree>
    <p:extLst>
      <p:ext uri="{BB962C8B-B14F-4D97-AF65-F5344CB8AC3E}">
        <p14:creationId xmlns:p14="http://schemas.microsoft.com/office/powerpoint/2010/main" val="22354613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129</a:t>
            </a:fld>
            <a:endParaRPr lang="en-US" dirty="0"/>
          </a:p>
        </p:txBody>
      </p:sp>
      <p:sp>
        <p:nvSpPr>
          <p:cNvPr id="3" name="Rectangle 2">
            <a:extLst>
              <a:ext uri="{FF2B5EF4-FFF2-40B4-BE49-F238E27FC236}">
                <a16:creationId xmlns:a16="http://schemas.microsoft.com/office/drawing/2014/main" id="{28753F23-D751-43AE-AF20-87F2085151CC}"/>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5" name="Group 4">
            <a:extLst>
              <a:ext uri="{FF2B5EF4-FFF2-40B4-BE49-F238E27FC236}">
                <a16:creationId xmlns:a16="http://schemas.microsoft.com/office/drawing/2014/main" id="{522ED70C-4EBB-4236-BA6D-D9E741C32AB9}"/>
              </a:ext>
            </a:extLst>
          </p:cNvPr>
          <p:cNvGrpSpPr/>
          <p:nvPr/>
        </p:nvGrpSpPr>
        <p:grpSpPr>
          <a:xfrm>
            <a:off x="6982691" y="506551"/>
            <a:ext cx="4488873" cy="516847"/>
            <a:chOff x="7416800" y="1385455"/>
            <a:chExt cx="4488873" cy="516847"/>
          </a:xfrm>
        </p:grpSpPr>
        <p:graphicFrame>
          <p:nvGraphicFramePr>
            <p:cNvPr id="6" name="Object 5">
              <a:extLst>
                <a:ext uri="{FF2B5EF4-FFF2-40B4-BE49-F238E27FC236}">
                  <a16:creationId xmlns:a16="http://schemas.microsoft.com/office/drawing/2014/main" id="{E9FEB189-5DE8-4775-8C00-1D47AA17DCD4}"/>
                </a:ext>
              </a:extLst>
            </p:cNvPr>
            <p:cNvGraphicFramePr>
              <a:graphicFrameLocks noChangeAspect="1"/>
            </p:cNvGraphicFramePr>
            <p:nvPr/>
          </p:nvGraphicFramePr>
          <p:xfrm>
            <a:off x="7416800" y="1530827"/>
            <a:ext cx="3543300" cy="371475"/>
          </p:xfrm>
          <a:graphic>
            <a:graphicData uri="http://schemas.openxmlformats.org/presentationml/2006/ole">
              <mc:AlternateContent xmlns:mc="http://schemas.openxmlformats.org/markup-compatibility/2006">
                <mc:Choice xmlns:v="urn:schemas-microsoft-com:vml" Requires="v">
                  <p:oleObj spid="_x0000_s105478" name="Equation" r:id="rId3" imgW="3543377" imgH="371398" progId="Equation.DSMT4">
                    <p:embed/>
                  </p:oleObj>
                </mc:Choice>
                <mc:Fallback>
                  <p:oleObj name="Equation" r:id="rId3" imgW="3543377" imgH="371398" progId="Equation.DSMT4">
                    <p:embed/>
                    <p:pic>
                      <p:nvPicPr>
                        <p:cNvPr id="6" name="Object 5">
                          <a:extLst>
                            <a:ext uri="{FF2B5EF4-FFF2-40B4-BE49-F238E27FC236}">
                              <a16:creationId xmlns:a16="http://schemas.microsoft.com/office/drawing/2014/main" id="{E9FEB189-5DE8-4775-8C00-1D47AA17DCD4}"/>
                            </a:ext>
                          </a:extLst>
                        </p:cNvPr>
                        <p:cNvPicPr/>
                        <p:nvPr/>
                      </p:nvPicPr>
                      <p:blipFill>
                        <a:blip r:embed="rId4"/>
                        <a:stretch>
                          <a:fillRect/>
                        </a:stretch>
                      </p:blipFill>
                      <p:spPr>
                        <a:xfrm>
                          <a:off x="7416800" y="1530827"/>
                          <a:ext cx="3543300" cy="3714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D6C226E-EA04-49C5-B268-1D087BF615BF}"/>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sp>
        <p:nvSpPr>
          <p:cNvPr id="9" name="TextBox 8">
            <a:extLst>
              <a:ext uri="{FF2B5EF4-FFF2-40B4-BE49-F238E27FC236}">
                <a16:creationId xmlns:a16="http://schemas.microsoft.com/office/drawing/2014/main" id="{09D21255-1D7C-4F99-9701-E93C3752A477}"/>
              </a:ext>
            </a:extLst>
          </p:cNvPr>
          <p:cNvSpPr txBox="1"/>
          <p:nvPr/>
        </p:nvSpPr>
        <p:spPr>
          <a:xfrm>
            <a:off x="6336145" y="2487171"/>
            <a:ext cx="5715000"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شعاع کمره باریکه لیزری که در دو ناحیه پایداری </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مقدار حقیقی دارد و در نواحی ناپایدار کاواک مقدار حقیقی ندارد. </a:t>
            </a:r>
          </a:p>
        </p:txBody>
      </p:sp>
      <p:graphicFrame>
        <p:nvGraphicFramePr>
          <p:cNvPr id="10" name="Object 9">
            <a:extLst>
              <a:ext uri="{FF2B5EF4-FFF2-40B4-BE49-F238E27FC236}">
                <a16:creationId xmlns:a16="http://schemas.microsoft.com/office/drawing/2014/main" id="{1D9CD941-AE80-46A0-B6F1-22F6B5056995}"/>
              </a:ext>
            </a:extLst>
          </p:cNvPr>
          <p:cNvGraphicFramePr>
            <a:graphicFrameLocks noChangeAspect="1"/>
          </p:cNvGraphicFramePr>
          <p:nvPr/>
        </p:nvGraphicFramePr>
        <p:xfrm>
          <a:off x="6742545" y="3244334"/>
          <a:ext cx="3492500" cy="381000"/>
        </p:xfrm>
        <a:graphic>
          <a:graphicData uri="http://schemas.openxmlformats.org/presentationml/2006/ole">
            <mc:AlternateContent xmlns:mc="http://schemas.openxmlformats.org/markup-compatibility/2006">
              <mc:Choice xmlns:v="urn:schemas-microsoft-com:vml" Requires="v">
                <p:oleObj spid="_x0000_s105479" name="Equation" r:id="rId5" imgW="3492360" imgH="380880" progId="Equation.DSMT4">
                  <p:embed/>
                </p:oleObj>
              </mc:Choice>
              <mc:Fallback>
                <p:oleObj name="Equation" r:id="rId5" imgW="3492360" imgH="380880" progId="Equation.DSMT4">
                  <p:embed/>
                  <p:pic>
                    <p:nvPicPr>
                      <p:cNvPr id="10" name="Object 9">
                        <a:extLst>
                          <a:ext uri="{FF2B5EF4-FFF2-40B4-BE49-F238E27FC236}">
                            <a16:creationId xmlns:a16="http://schemas.microsoft.com/office/drawing/2014/main" id="{1D9CD941-AE80-46A0-B6F1-22F6B5056995}"/>
                          </a:ext>
                        </a:extLst>
                      </p:cNvPr>
                      <p:cNvPicPr/>
                      <p:nvPr/>
                    </p:nvPicPr>
                    <p:blipFill>
                      <a:blip r:embed="rId6"/>
                      <a:stretch>
                        <a:fillRect/>
                      </a:stretch>
                    </p:blipFill>
                    <p:spPr>
                      <a:xfrm>
                        <a:off x="6742545" y="3244334"/>
                        <a:ext cx="3492500" cy="3810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8D14D69-D5D4-4ADC-B7BB-9106910CB20D}"/>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pic>
        <p:nvPicPr>
          <p:cNvPr id="12" name="Picture 11">
            <a:extLst>
              <a:ext uri="{FF2B5EF4-FFF2-40B4-BE49-F238E27FC236}">
                <a16:creationId xmlns:a16="http://schemas.microsoft.com/office/drawing/2014/main" id="{CE11552D-36D1-453C-A294-6BF620793441}"/>
              </a:ext>
            </a:extLst>
          </p:cNvPr>
          <p:cNvPicPr>
            <a:picLocks noChangeAspect="1"/>
          </p:cNvPicPr>
          <p:nvPr/>
        </p:nvPicPr>
        <p:blipFill>
          <a:blip r:embed="rId7"/>
          <a:stretch>
            <a:fillRect/>
          </a:stretch>
        </p:blipFill>
        <p:spPr>
          <a:xfrm>
            <a:off x="576145" y="1649506"/>
            <a:ext cx="5760000" cy="3928320"/>
          </a:xfrm>
          <a:prstGeom prst="rect">
            <a:avLst/>
          </a:prstGeom>
        </p:spPr>
      </p:pic>
    </p:spTree>
    <p:extLst>
      <p:ext uri="{BB962C8B-B14F-4D97-AF65-F5344CB8AC3E}">
        <p14:creationId xmlns:p14="http://schemas.microsoft.com/office/powerpoint/2010/main" val="305611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1" y="171450"/>
            <a:ext cx="3101391"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800" b="1" dirty="0">
                <a:solidFill>
                  <a:srgbClr val="FF0000"/>
                </a:solidFill>
                <a:latin typeface="Times New Roman" pitchFamily="18" charset="0"/>
                <a:cs typeface="Times New Roman" pitchFamily="18" charset="0"/>
              </a:rPr>
              <a:t>خواص نور لیزر</a:t>
            </a:r>
            <a:endParaRPr lang="en-US" sz="2800" dirty="0">
              <a:latin typeface="Times New Roman" pitchFamily="18" charset="0"/>
              <a:cs typeface="Times New Roman" pitchFamily="18" charset="0"/>
            </a:endParaRPr>
          </a:p>
        </p:txBody>
      </p:sp>
      <p:grpSp>
        <p:nvGrpSpPr>
          <p:cNvPr id="8" name="Group 7"/>
          <p:cNvGrpSpPr/>
          <p:nvPr/>
        </p:nvGrpSpPr>
        <p:grpSpPr>
          <a:xfrm>
            <a:off x="1962074" y="1157442"/>
            <a:ext cx="4133926" cy="2540000"/>
            <a:chOff x="183530" y="4743271"/>
            <a:chExt cx="2883066" cy="2540000"/>
          </a:xfrm>
        </p:grpSpPr>
        <p:graphicFrame>
          <p:nvGraphicFramePr>
            <p:cNvPr id="5" name="Object 4"/>
            <p:cNvGraphicFramePr>
              <a:graphicFrameLocks noChangeAspect="1"/>
            </p:cNvGraphicFramePr>
            <p:nvPr>
              <p:extLst>
                <p:ext uri="{D42A27DB-BD31-4B8C-83A1-F6EECF244321}">
                  <p14:modId xmlns:p14="http://schemas.microsoft.com/office/powerpoint/2010/main" val="3548613981"/>
                </p:ext>
              </p:extLst>
            </p:nvPr>
          </p:nvGraphicFramePr>
          <p:xfrm>
            <a:off x="183530" y="4743271"/>
            <a:ext cx="1776046" cy="2540000"/>
          </p:xfrm>
          <a:graphic>
            <a:graphicData uri="http://schemas.openxmlformats.org/presentationml/2006/ole">
              <mc:AlternateContent xmlns:mc="http://schemas.openxmlformats.org/markup-compatibility/2006">
                <mc:Choice xmlns:v="urn:schemas-microsoft-com:vml" Requires="v">
                  <p:oleObj spid="_x0000_s6150" name="Equation" r:id="rId3" imgW="1777680" imgH="2539800" progId="Equation.DSMT4">
                    <p:embed/>
                  </p:oleObj>
                </mc:Choice>
                <mc:Fallback>
                  <p:oleObj name="Equation" r:id="rId3" imgW="1777680" imgH="2539800" progId="Equation.DSMT4">
                    <p:embed/>
                    <p:pic>
                      <p:nvPicPr>
                        <p:cNvPr id="5" name="Object 4"/>
                        <p:cNvPicPr>
                          <a:picLocks noChangeAspect="1" noChangeArrowheads="1"/>
                        </p:cNvPicPr>
                        <p:nvPr/>
                      </p:nvPicPr>
                      <p:blipFill>
                        <a:blip r:embed="rId4"/>
                        <a:srcRect/>
                        <a:stretch>
                          <a:fillRect/>
                        </a:stretch>
                      </p:blipFill>
                      <p:spPr bwMode="auto">
                        <a:xfrm>
                          <a:off x="183530" y="4743271"/>
                          <a:ext cx="1776046" cy="2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727388" y="4743271"/>
              <a:ext cx="664679" cy="579967"/>
            </a:xfrm>
            <a:prstGeom prst="rect">
              <a:avLst/>
            </a:prstGeom>
            <a:noFill/>
          </p:spPr>
          <p:txBody>
            <a:bodyPr wrap="none" rtlCol="0">
              <a:spAutoFit/>
            </a:bodyPr>
            <a:lstStyle/>
            <a:p>
              <a:pPr algn="r" rtl="1">
                <a:lnSpc>
                  <a:spcPct val="150000"/>
                </a:lnSpc>
              </a:pPr>
              <a:r>
                <a:rPr lang="fa-IR" sz="2400" dirty="0">
                  <a:latin typeface="Times New Roman" pitchFamily="18" charset="0"/>
                  <a:cs typeface="Times New Roman" pitchFamily="18" charset="0"/>
                </a:rPr>
                <a:t>بسامد</a:t>
              </a:r>
              <a:endParaRPr lang="en-US" sz="2400" dirty="0">
                <a:latin typeface="Times New Roman" pitchFamily="18" charset="0"/>
                <a:cs typeface="Times New Roman" pitchFamily="18" charset="0"/>
              </a:endParaRPr>
            </a:p>
          </p:txBody>
        </p:sp>
        <p:sp>
          <p:nvSpPr>
            <p:cNvPr id="7" name="TextBox 6"/>
            <p:cNvSpPr txBox="1"/>
            <p:nvPr/>
          </p:nvSpPr>
          <p:spPr>
            <a:xfrm>
              <a:off x="2026074" y="6540087"/>
              <a:ext cx="1040522" cy="579967"/>
            </a:xfrm>
            <a:prstGeom prst="rect">
              <a:avLst/>
            </a:prstGeom>
            <a:noFill/>
          </p:spPr>
          <p:txBody>
            <a:bodyPr wrap="none" rtlCol="0">
              <a:spAutoFit/>
            </a:bodyPr>
            <a:lstStyle/>
            <a:p>
              <a:pPr algn="r" rtl="1">
                <a:lnSpc>
                  <a:spcPct val="150000"/>
                </a:lnSpc>
              </a:pPr>
              <a:r>
                <a:rPr lang="fa-IR" sz="2400" dirty="0">
                  <a:latin typeface="Times New Roman" pitchFamily="18" charset="0"/>
                  <a:cs typeface="Times New Roman" pitchFamily="18" charset="0"/>
                </a:rPr>
                <a:t>پهنای باند</a:t>
              </a:r>
              <a:endParaRPr lang="en-US" sz="2400" dirty="0">
                <a:latin typeface="Times New Roman" pitchFamily="18" charset="0"/>
                <a:cs typeface="Times New Roman" pitchFamily="18" charset="0"/>
              </a:endParaRPr>
            </a:p>
          </p:txBody>
        </p:sp>
      </p:grpSp>
      <p:grpSp>
        <p:nvGrpSpPr>
          <p:cNvPr id="10" name="Group 9"/>
          <p:cNvGrpSpPr/>
          <p:nvPr/>
        </p:nvGrpSpPr>
        <p:grpSpPr>
          <a:xfrm>
            <a:off x="3889491" y="4430558"/>
            <a:ext cx="5861050" cy="2171700"/>
            <a:chOff x="2400031" y="4939813"/>
            <a:chExt cx="5410200" cy="2171700"/>
          </a:xfrm>
        </p:grpSpPr>
        <p:graphicFrame>
          <p:nvGraphicFramePr>
            <p:cNvPr id="28675" name="Object 3"/>
            <p:cNvGraphicFramePr>
              <a:graphicFrameLocks noChangeAspect="1"/>
            </p:cNvGraphicFramePr>
            <p:nvPr>
              <p:extLst>
                <p:ext uri="{D42A27DB-BD31-4B8C-83A1-F6EECF244321}">
                  <p14:modId xmlns:p14="http://schemas.microsoft.com/office/powerpoint/2010/main" val="1427178044"/>
                </p:ext>
              </p:extLst>
            </p:nvPr>
          </p:nvGraphicFramePr>
          <p:xfrm>
            <a:off x="2400031" y="4939813"/>
            <a:ext cx="5410200" cy="2171700"/>
          </p:xfrm>
          <a:graphic>
            <a:graphicData uri="http://schemas.openxmlformats.org/presentationml/2006/ole">
              <mc:AlternateContent xmlns:mc="http://schemas.openxmlformats.org/markup-compatibility/2006">
                <mc:Choice xmlns:v="urn:schemas-microsoft-com:vml" Requires="v">
                  <p:oleObj spid="_x0000_s6151" name="Equation" r:id="rId5" imgW="5410080" imgH="2171520" progId="Equation.DSMT4">
                    <p:embed/>
                  </p:oleObj>
                </mc:Choice>
                <mc:Fallback>
                  <p:oleObj name="Equation" r:id="rId5" imgW="5410080" imgH="2171520" progId="Equation.DSMT4">
                    <p:embed/>
                    <p:pic>
                      <p:nvPicPr>
                        <p:cNvPr id="28675" name="Object 3"/>
                        <p:cNvPicPr>
                          <a:picLocks noChangeAspect="1" noChangeArrowheads="1"/>
                        </p:cNvPicPr>
                        <p:nvPr/>
                      </p:nvPicPr>
                      <p:blipFill>
                        <a:blip r:embed="rId6"/>
                        <a:srcRect/>
                        <a:stretch>
                          <a:fillRect/>
                        </a:stretch>
                      </p:blipFill>
                      <p:spPr bwMode="auto">
                        <a:xfrm>
                          <a:off x="2400031" y="4939813"/>
                          <a:ext cx="54102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168336" y="6274445"/>
              <a:ext cx="1873590" cy="579967"/>
            </a:xfrm>
            <a:prstGeom prst="rect">
              <a:avLst/>
            </a:prstGeom>
            <a:noFill/>
          </p:spPr>
          <p:txBody>
            <a:bodyPr wrap="none" rtlCol="0">
              <a:spAutoFit/>
            </a:bodyPr>
            <a:lstStyle/>
            <a:p>
              <a:pPr algn="r" rtl="1">
                <a:lnSpc>
                  <a:spcPct val="150000"/>
                </a:lnSpc>
              </a:pPr>
              <a:r>
                <a:rPr lang="fa-IR" sz="2400" dirty="0">
                  <a:latin typeface="Times New Roman" pitchFamily="18" charset="0"/>
                  <a:cs typeface="Times New Roman" pitchFamily="18" charset="0"/>
                </a:rPr>
                <a:t>خلوص نسبی طیف</a:t>
              </a:r>
              <a:endParaRPr lang="en-US" sz="2400" dirty="0">
                <a:latin typeface="Times New Roman" pitchFamily="18" charset="0"/>
                <a:cs typeface="Times New Roman" pitchFamily="18" charset="0"/>
              </a:endParaRPr>
            </a:p>
          </p:txBody>
        </p:sp>
      </p:grpSp>
      <p:sp>
        <p:nvSpPr>
          <p:cNvPr id="3" name="Slide Number Placeholder 2">
            <a:extLst>
              <a:ext uri="{FF2B5EF4-FFF2-40B4-BE49-F238E27FC236}">
                <a16:creationId xmlns:a16="http://schemas.microsoft.com/office/drawing/2014/main" id="{D2F3779C-1724-436E-9CCD-EFE2C3E3A2A6}"/>
              </a:ext>
            </a:extLst>
          </p:cNvPr>
          <p:cNvSpPr>
            <a:spLocks noGrp="1"/>
          </p:cNvSpPr>
          <p:nvPr>
            <p:ph type="sldNum" sz="quarter" idx="12"/>
          </p:nvPr>
        </p:nvSpPr>
        <p:spPr/>
        <p:txBody>
          <a:bodyPr/>
          <a:lstStyle/>
          <a:p>
            <a:fld id="{8AC7B609-6235-4DF7-8376-3B4225D7EDEF}" type="slidenum">
              <a:rPr lang="en-US" smtClean="0"/>
              <a:pPr/>
              <a:t>13</a:t>
            </a:fld>
            <a:endParaRPr lang="en-US" dirty="0"/>
          </a:p>
        </p:txBody>
      </p:sp>
    </p:spTree>
    <p:extLst>
      <p:ext uri="{BB962C8B-B14F-4D97-AF65-F5344CB8AC3E}">
        <p14:creationId xmlns:p14="http://schemas.microsoft.com/office/powerpoint/2010/main" val="25718247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52F5F-BBB3-4BC2-BFDE-53195AFCA733}"/>
              </a:ext>
            </a:extLst>
          </p:cNvPr>
          <p:cNvSpPr>
            <a:spLocks noGrp="1"/>
          </p:cNvSpPr>
          <p:nvPr>
            <p:ph type="sldNum" sz="quarter" idx="12"/>
          </p:nvPr>
        </p:nvSpPr>
        <p:spPr/>
        <p:txBody>
          <a:bodyPr/>
          <a:lstStyle/>
          <a:p>
            <a:fld id="{8AC7B609-6235-4DF7-8376-3B4225D7EDEF}" type="slidenum">
              <a:rPr lang="en-US" smtClean="0"/>
              <a:pPr/>
              <a:t>130</a:t>
            </a:fld>
            <a:endParaRPr lang="en-US" dirty="0"/>
          </a:p>
        </p:txBody>
      </p:sp>
      <p:sp>
        <p:nvSpPr>
          <p:cNvPr id="3" name="Rectangle 2">
            <a:extLst>
              <a:ext uri="{FF2B5EF4-FFF2-40B4-BE49-F238E27FC236}">
                <a16:creationId xmlns:a16="http://schemas.microsoft.com/office/drawing/2014/main" id="{28753F23-D751-43AE-AF20-87F2085151CC}"/>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5" name="Group 4">
            <a:extLst>
              <a:ext uri="{FF2B5EF4-FFF2-40B4-BE49-F238E27FC236}">
                <a16:creationId xmlns:a16="http://schemas.microsoft.com/office/drawing/2014/main" id="{522ED70C-4EBB-4236-BA6D-D9E741C32AB9}"/>
              </a:ext>
            </a:extLst>
          </p:cNvPr>
          <p:cNvGrpSpPr/>
          <p:nvPr/>
        </p:nvGrpSpPr>
        <p:grpSpPr>
          <a:xfrm>
            <a:off x="7539038" y="589679"/>
            <a:ext cx="3899043" cy="521571"/>
            <a:chOff x="8006630" y="1385455"/>
            <a:chExt cx="3899043" cy="521571"/>
          </a:xfrm>
        </p:grpSpPr>
        <p:graphicFrame>
          <p:nvGraphicFramePr>
            <p:cNvPr id="6" name="Object 5">
              <a:extLst>
                <a:ext uri="{FF2B5EF4-FFF2-40B4-BE49-F238E27FC236}">
                  <a16:creationId xmlns:a16="http://schemas.microsoft.com/office/drawing/2014/main" id="{E9FEB189-5DE8-4775-8C00-1D47AA17DCD4}"/>
                </a:ext>
              </a:extLst>
            </p:cNvPr>
            <p:cNvGraphicFramePr>
              <a:graphicFrameLocks noChangeAspect="1"/>
            </p:cNvGraphicFramePr>
            <p:nvPr>
              <p:extLst>
                <p:ext uri="{D42A27DB-BD31-4B8C-83A1-F6EECF244321}">
                  <p14:modId xmlns:p14="http://schemas.microsoft.com/office/powerpoint/2010/main" val="2514050503"/>
                </p:ext>
              </p:extLst>
            </p:nvPr>
          </p:nvGraphicFramePr>
          <p:xfrm>
            <a:off x="8006630" y="1526026"/>
            <a:ext cx="2362200" cy="381000"/>
          </p:xfrm>
          <a:graphic>
            <a:graphicData uri="http://schemas.openxmlformats.org/presentationml/2006/ole">
              <mc:AlternateContent xmlns:mc="http://schemas.openxmlformats.org/markup-compatibility/2006">
                <mc:Choice xmlns:v="urn:schemas-microsoft-com:vml" Requires="v">
                  <p:oleObj spid="_x0000_s106502" name="Equation" r:id="rId3" imgW="2361960" imgH="380880" progId="Equation.DSMT4">
                    <p:embed/>
                  </p:oleObj>
                </mc:Choice>
                <mc:Fallback>
                  <p:oleObj name="Equation" r:id="rId3" imgW="2361960" imgH="380880" progId="Equation.DSMT4">
                    <p:embed/>
                    <p:pic>
                      <p:nvPicPr>
                        <p:cNvPr id="6" name="Object 5">
                          <a:extLst>
                            <a:ext uri="{FF2B5EF4-FFF2-40B4-BE49-F238E27FC236}">
                              <a16:creationId xmlns:a16="http://schemas.microsoft.com/office/drawing/2014/main" id="{E9FEB189-5DE8-4775-8C00-1D47AA17DCD4}"/>
                            </a:ext>
                          </a:extLst>
                        </p:cNvPr>
                        <p:cNvPicPr/>
                        <p:nvPr/>
                      </p:nvPicPr>
                      <p:blipFill>
                        <a:blip r:embed="rId4"/>
                        <a:stretch>
                          <a:fillRect/>
                        </a:stretch>
                      </p:blipFill>
                      <p:spPr>
                        <a:xfrm>
                          <a:off x="8006630" y="1526026"/>
                          <a:ext cx="2362200" cy="381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D6C226E-EA04-49C5-B268-1D087BF615BF}"/>
                </a:ext>
              </a:extLst>
            </p:cNvPr>
            <p:cNvSpPr txBox="1"/>
            <p:nvPr/>
          </p:nvSpPr>
          <p:spPr>
            <a:xfrm>
              <a:off x="9707418" y="1385455"/>
              <a:ext cx="219825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a:t>
              </a:r>
            </a:p>
          </p:txBody>
        </p:sp>
      </p:grpSp>
      <p:sp>
        <p:nvSpPr>
          <p:cNvPr id="9" name="TextBox 8">
            <a:extLst>
              <a:ext uri="{FF2B5EF4-FFF2-40B4-BE49-F238E27FC236}">
                <a16:creationId xmlns:a16="http://schemas.microsoft.com/office/drawing/2014/main" id="{09D21255-1D7C-4F99-9701-E93C3752A477}"/>
              </a:ext>
            </a:extLst>
          </p:cNvPr>
          <p:cNvSpPr txBox="1"/>
          <p:nvPr/>
        </p:nvSpPr>
        <p:spPr>
          <a:xfrm>
            <a:off x="6336145" y="2487171"/>
            <a:ext cx="5715000"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شعاع کمره باریکه لیزری که در ناحیه پایداری </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مقدار حقیقی دارد و در نواحی ناپایدار کاواک مقدار حقیقی ندارد. </a:t>
            </a:r>
          </a:p>
        </p:txBody>
      </p:sp>
      <p:graphicFrame>
        <p:nvGraphicFramePr>
          <p:cNvPr id="10" name="Object 9">
            <a:extLst>
              <a:ext uri="{FF2B5EF4-FFF2-40B4-BE49-F238E27FC236}">
                <a16:creationId xmlns:a16="http://schemas.microsoft.com/office/drawing/2014/main" id="{1D9CD941-AE80-46A0-B6F1-22F6B5056995}"/>
              </a:ext>
            </a:extLst>
          </p:cNvPr>
          <p:cNvGraphicFramePr>
            <a:graphicFrameLocks noChangeAspect="1"/>
          </p:cNvGraphicFramePr>
          <p:nvPr>
            <p:extLst>
              <p:ext uri="{D42A27DB-BD31-4B8C-83A1-F6EECF244321}">
                <p14:modId xmlns:p14="http://schemas.microsoft.com/office/powerpoint/2010/main" val="3597306726"/>
              </p:ext>
            </p:extLst>
          </p:nvPr>
        </p:nvGraphicFramePr>
        <p:xfrm>
          <a:off x="7910513" y="3263900"/>
          <a:ext cx="1155700" cy="342900"/>
        </p:xfrm>
        <a:graphic>
          <a:graphicData uri="http://schemas.openxmlformats.org/presentationml/2006/ole">
            <mc:AlternateContent xmlns:mc="http://schemas.openxmlformats.org/markup-compatibility/2006">
              <mc:Choice xmlns:v="urn:schemas-microsoft-com:vml" Requires="v">
                <p:oleObj spid="_x0000_s106503" name="Equation" r:id="rId5" imgW="1155600" imgH="342720" progId="Equation.DSMT4">
                  <p:embed/>
                </p:oleObj>
              </mc:Choice>
              <mc:Fallback>
                <p:oleObj name="Equation" r:id="rId5" imgW="1155600" imgH="342720" progId="Equation.DSMT4">
                  <p:embed/>
                  <p:pic>
                    <p:nvPicPr>
                      <p:cNvPr id="10" name="Object 9">
                        <a:extLst>
                          <a:ext uri="{FF2B5EF4-FFF2-40B4-BE49-F238E27FC236}">
                            <a16:creationId xmlns:a16="http://schemas.microsoft.com/office/drawing/2014/main" id="{1D9CD941-AE80-46A0-B6F1-22F6B5056995}"/>
                          </a:ext>
                        </a:extLst>
                      </p:cNvPr>
                      <p:cNvPicPr/>
                      <p:nvPr/>
                    </p:nvPicPr>
                    <p:blipFill>
                      <a:blip r:embed="rId6"/>
                      <a:stretch>
                        <a:fillRect/>
                      </a:stretch>
                    </p:blipFill>
                    <p:spPr>
                      <a:xfrm>
                        <a:off x="7910513" y="3263900"/>
                        <a:ext cx="1155700" cy="3429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8D14D69-D5D4-4ADC-B7BB-9106910CB20D}"/>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pic>
        <p:nvPicPr>
          <p:cNvPr id="12" name="Picture 11">
            <a:extLst>
              <a:ext uri="{FF2B5EF4-FFF2-40B4-BE49-F238E27FC236}">
                <a16:creationId xmlns:a16="http://schemas.microsoft.com/office/drawing/2014/main" id="{9490C774-B210-4356-988B-5A8C806DCFAF}"/>
              </a:ext>
            </a:extLst>
          </p:cNvPr>
          <p:cNvPicPr>
            <a:picLocks noChangeAspect="1"/>
          </p:cNvPicPr>
          <p:nvPr/>
        </p:nvPicPr>
        <p:blipFill>
          <a:blip r:embed="rId7"/>
          <a:stretch>
            <a:fillRect/>
          </a:stretch>
        </p:blipFill>
        <p:spPr>
          <a:xfrm>
            <a:off x="460393" y="1558719"/>
            <a:ext cx="5760000" cy="3928320"/>
          </a:xfrm>
          <a:prstGeom prst="rect">
            <a:avLst/>
          </a:prstGeom>
        </p:spPr>
      </p:pic>
    </p:spTree>
    <p:extLst>
      <p:ext uri="{BB962C8B-B14F-4D97-AF65-F5344CB8AC3E}">
        <p14:creationId xmlns:p14="http://schemas.microsoft.com/office/powerpoint/2010/main" val="1967533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49E98-EE99-4688-8C0B-AE35B230DE3A}"/>
              </a:ext>
            </a:extLst>
          </p:cNvPr>
          <p:cNvSpPr>
            <a:spLocks noGrp="1"/>
          </p:cNvSpPr>
          <p:nvPr>
            <p:ph type="sldNum" sz="quarter" idx="12"/>
          </p:nvPr>
        </p:nvSpPr>
        <p:spPr/>
        <p:txBody>
          <a:bodyPr/>
          <a:lstStyle/>
          <a:p>
            <a:fld id="{8AC7B609-6235-4DF7-8376-3B4225D7EDEF}" type="slidenum">
              <a:rPr lang="en-US" smtClean="0"/>
              <a:pPr/>
              <a:t>131</a:t>
            </a:fld>
            <a:endParaRPr lang="en-US" dirty="0"/>
          </a:p>
        </p:txBody>
      </p:sp>
      <p:sp>
        <p:nvSpPr>
          <p:cNvPr id="3" name="Rectangle 2">
            <a:extLst>
              <a:ext uri="{FF2B5EF4-FFF2-40B4-BE49-F238E27FC236}">
                <a16:creationId xmlns:a16="http://schemas.microsoft.com/office/drawing/2014/main" id="{8164F4B5-054A-47E3-8296-DDA73062B98B}"/>
              </a:ext>
            </a:extLst>
          </p:cNvPr>
          <p:cNvSpPr/>
          <p:nvPr/>
        </p:nvSpPr>
        <p:spPr>
          <a:xfrm>
            <a:off x="397217" y="356279"/>
            <a:ext cx="5404172" cy="369332"/>
          </a:xfrm>
          <a:prstGeom prst="rect">
            <a:avLst/>
          </a:prstGeom>
        </p:spPr>
        <p:txBody>
          <a:bodyPr wrap="none">
            <a:spAutoFit/>
          </a:bodyPr>
          <a:lstStyle/>
          <a:p>
            <a:r>
              <a:rPr lang="en-US" b="1" dirty="0">
                <a:latin typeface="Arial" panose="020B0604020202020204" pitchFamily="34" charset="0"/>
              </a:rPr>
              <a:t>APPLICATION OF THE </a:t>
            </a:r>
            <a:r>
              <a:rPr lang="en-US" b="1" i="1" dirty="0">
                <a:latin typeface="Arial" panose="020B0604020202020204" pitchFamily="34" charset="0"/>
              </a:rPr>
              <a:t>ABCD </a:t>
            </a:r>
            <a:r>
              <a:rPr lang="en-US" b="1" dirty="0">
                <a:latin typeface="Arial" panose="020B0604020202020204" pitchFamily="34" charset="0"/>
              </a:rPr>
              <a:t>LAW TO CAVITIES</a:t>
            </a:r>
            <a:endParaRPr lang="fa-IR" dirty="0"/>
          </a:p>
        </p:txBody>
      </p:sp>
      <p:sp>
        <p:nvSpPr>
          <p:cNvPr id="4" name="TextBox 3">
            <a:extLst>
              <a:ext uri="{FF2B5EF4-FFF2-40B4-BE49-F238E27FC236}">
                <a16:creationId xmlns:a16="http://schemas.microsoft.com/office/drawing/2014/main" id="{92B658FE-7E4C-4D4D-8B47-E4AB42F66322}"/>
              </a:ext>
            </a:extLst>
          </p:cNvPr>
          <p:cNvSpPr txBox="1"/>
          <p:nvPr/>
        </p:nvSpPr>
        <p:spPr>
          <a:xfrm>
            <a:off x="397217" y="887240"/>
            <a:ext cx="1151223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فرض اینکه مدهای ویژه شکل گرفته درون یک کاوک اپتیکی پایدار مدهای هرمیت – گاوسی هستند پس پارامتر مختلط باریکه پس از دور کامل درون کاواک به مقدار اولیه خود می رسد. یعنی:</a:t>
            </a:r>
          </a:p>
        </p:txBody>
      </p:sp>
      <p:pic>
        <p:nvPicPr>
          <p:cNvPr id="5" name="Picture 4">
            <a:extLst>
              <a:ext uri="{FF2B5EF4-FFF2-40B4-BE49-F238E27FC236}">
                <a16:creationId xmlns:a16="http://schemas.microsoft.com/office/drawing/2014/main" id="{DF62CFAB-1788-46C2-9452-33B4E207B0AC}"/>
              </a:ext>
            </a:extLst>
          </p:cNvPr>
          <p:cNvPicPr>
            <a:picLocks noChangeAspect="1"/>
          </p:cNvPicPr>
          <p:nvPr/>
        </p:nvPicPr>
        <p:blipFill>
          <a:blip r:embed="rId2"/>
          <a:stretch>
            <a:fillRect/>
          </a:stretch>
        </p:blipFill>
        <p:spPr>
          <a:xfrm>
            <a:off x="2655589" y="1752022"/>
            <a:ext cx="3295650" cy="514350"/>
          </a:xfrm>
          <a:prstGeom prst="rect">
            <a:avLst/>
          </a:prstGeom>
        </p:spPr>
      </p:pic>
      <p:pic>
        <p:nvPicPr>
          <p:cNvPr id="6" name="Picture 5">
            <a:extLst>
              <a:ext uri="{FF2B5EF4-FFF2-40B4-BE49-F238E27FC236}">
                <a16:creationId xmlns:a16="http://schemas.microsoft.com/office/drawing/2014/main" id="{D995D126-A434-44D9-8A71-8D28F7B7802D}"/>
              </a:ext>
            </a:extLst>
          </p:cNvPr>
          <p:cNvPicPr>
            <a:picLocks noChangeAspect="1"/>
          </p:cNvPicPr>
          <p:nvPr/>
        </p:nvPicPr>
        <p:blipFill>
          <a:blip r:embed="rId3"/>
          <a:stretch>
            <a:fillRect/>
          </a:stretch>
        </p:blipFill>
        <p:spPr>
          <a:xfrm>
            <a:off x="2655589" y="2990850"/>
            <a:ext cx="2781300" cy="876300"/>
          </a:xfrm>
          <a:prstGeom prst="rect">
            <a:avLst/>
          </a:prstGeom>
        </p:spPr>
      </p:pic>
      <p:sp>
        <p:nvSpPr>
          <p:cNvPr id="7" name="TextBox 6">
            <a:extLst>
              <a:ext uri="{FF2B5EF4-FFF2-40B4-BE49-F238E27FC236}">
                <a16:creationId xmlns:a16="http://schemas.microsoft.com/office/drawing/2014/main" id="{7F6B9441-39A1-417F-A828-606057D855AA}"/>
              </a:ext>
            </a:extLst>
          </p:cNvPr>
          <p:cNvSpPr txBox="1"/>
          <p:nvPr/>
        </p:nvSpPr>
        <p:spPr>
          <a:xfrm>
            <a:off x="755583" y="2232347"/>
            <a:ext cx="11153870" cy="960006"/>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قانون </a:t>
            </a:r>
            <a:r>
              <a:rPr lang="en-US" sz="2000" dirty="0">
                <a:latin typeface="Times New Roman" panose="02020603050405020304" pitchFamily="18" charset="0"/>
                <a:cs typeface="Times New Roman" panose="02020603050405020304" pitchFamily="18" charset="0"/>
              </a:rPr>
              <a:t>ABCD</a:t>
            </a:r>
            <a:r>
              <a:rPr lang="fa-IR" sz="2000" dirty="0">
                <a:latin typeface="Times New Roman" panose="02020603050405020304" pitchFamily="18" charset="0"/>
                <a:cs typeface="Times New Roman" panose="02020603050405020304" pitchFamily="18" charset="0"/>
              </a:rPr>
              <a:t> برای تبدیل پارامتر مختلط باریکه در یک درو کامل به صورت زیر خواهد بود که </a:t>
            </a:r>
            <a:r>
              <a:rPr lang="en-US" sz="2000" dirty="0">
                <a:latin typeface="Times New Roman" panose="02020603050405020304" pitchFamily="18" charset="0"/>
                <a:cs typeface="Times New Roman" panose="02020603050405020304" pitchFamily="18" charset="0"/>
              </a:rPr>
              <a:t>A,B,C,D</a:t>
            </a:r>
            <a:r>
              <a:rPr lang="fa-IR" sz="2000" dirty="0">
                <a:latin typeface="Times New Roman" panose="02020603050405020304" pitchFamily="18" charset="0"/>
                <a:cs typeface="Times New Roman" panose="02020603050405020304" pitchFamily="18" charset="0"/>
              </a:rPr>
              <a:t> عناصر ماتریس انتقال برای یک درو کامل خواهند بود. </a:t>
            </a:r>
          </a:p>
        </p:txBody>
      </p:sp>
      <p:pic>
        <p:nvPicPr>
          <p:cNvPr id="8" name="Picture 7">
            <a:extLst>
              <a:ext uri="{FF2B5EF4-FFF2-40B4-BE49-F238E27FC236}">
                <a16:creationId xmlns:a16="http://schemas.microsoft.com/office/drawing/2014/main" id="{51592F08-B0E5-4C67-A508-924B94C3A06F}"/>
              </a:ext>
            </a:extLst>
          </p:cNvPr>
          <p:cNvPicPr>
            <a:picLocks noChangeAspect="1"/>
          </p:cNvPicPr>
          <p:nvPr/>
        </p:nvPicPr>
        <p:blipFill>
          <a:blip r:embed="rId4"/>
          <a:stretch>
            <a:fillRect/>
          </a:stretch>
        </p:blipFill>
        <p:spPr>
          <a:xfrm>
            <a:off x="2442452" y="4252194"/>
            <a:ext cx="2809875" cy="476250"/>
          </a:xfrm>
          <a:prstGeom prst="rect">
            <a:avLst/>
          </a:prstGeom>
        </p:spPr>
      </p:pic>
      <p:pic>
        <p:nvPicPr>
          <p:cNvPr id="9" name="Picture 8">
            <a:extLst>
              <a:ext uri="{FF2B5EF4-FFF2-40B4-BE49-F238E27FC236}">
                <a16:creationId xmlns:a16="http://schemas.microsoft.com/office/drawing/2014/main" id="{EAEB58D0-C8E3-4262-9504-5E78EE93525F}"/>
              </a:ext>
            </a:extLst>
          </p:cNvPr>
          <p:cNvPicPr>
            <a:picLocks noChangeAspect="1"/>
          </p:cNvPicPr>
          <p:nvPr/>
        </p:nvPicPr>
        <p:blipFill>
          <a:blip r:embed="rId5"/>
          <a:stretch>
            <a:fillRect/>
          </a:stretch>
        </p:blipFill>
        <p:spPr>
          <a:xfrm>
            <a:off x="6056841" y="3811824"/>
            <a:ext cx="5267325" cy="1228725"/>
          </a:xfrm>
          <a:prstGeom prst="rect">
            <a:avLst/>
          </a:prstGeom>
        </p:spPr>
      </p:pic>
      <p:pic>
        <p:nvPicPr>
          <p:cNvPr id="10" name="Picture 9">
            <a:extLst>
              <a:ext uri="{FF2B5EF4-FFF2-40B4-BE49-F238E27FC236}">
                <a16:creationId xmlns:a16="http://schemas.microsoft.com/office/drawing/2014/main" id="{3196506D-8398-4336-9846-9AEA35A22E47}"/>
              </a:ext>
            </a:extLst>
          </p:cNvPr>
          <p:cNvPicPr>
            <a:picLocks noChangeAspect="1"/>
          </p:cNvPicPr>
          <p:nvPr/>
        </p:nvPicPr>
        <p:blipFill>
          <a:blip r:embed="rId6"/>
          <a:stretch>
            <a:fillRect/>
          </a:stretch>
        </p:blipFill>
        <p:spPr>
          <a:xfrm>
            <a:off x="1996288" y="5375329"/>
            <a:ext cx="5791200" cy="1095375"/>
          </a:xfrm>
          <a:prstGeom prst="rect">
            <a:avLst/>
          </a:prstGeom>
        </p:spPr>
      </p:pic>
    </p:spTree>
    <p:extLst>
      <p:ext uri="{BB962C8B-B14F-4D97-AF65-F5344CB8AC3E}">
        <p14:creationId xmlns:p14="http://schemas.microsoft.com/office/powerpoint/2010/main" val="40388431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44B7B-8271-444F-8B35-60F2BC03E911}"/>
              </a:ext>
            </a:extLst>
          </p:cNvPr>
          <p:cNvSpPr>
            <a:spLocks noGrp="1"/>
          </p:cNvSpPr>
          <p:nvPr>
            <p:ph type="sldNum" sz="quarter" idx="12"/>
          </p:nvPr>
        </p:nvSpPr>
        <p:spPr>
          <a:xfrm>
            <a:off x="11045560" y="6461657"/>
            <a:ext cx="973667" cy="274320"/>
          </a:xfrm>
        </p:spPr>
        <p:txBody>
          <a:bodyPr/>
          <a:lstStyle/>
          <a:p>
            <a:fld id="{8AC7B609-6235-4DF7-8376-3B4225D7EDEF}" type="slidenum">
              <a:rPr lang="en-US" smtClean="0"/>
              <a:pPr/>
              <a:t>132</a:t>
            </a:fld>
            <a:endParaRPr lang="en-US" dirty="0"/>
          </a:p>
        </p:txBody>
      </p:sp>
      <p:grpSp>
        <p:nvGrpSpPr>
          <p:cNvPr id="5" name="Group 4">
            <a:extLst>
              <a:ext uri="{FF2B5EF4-FFF2-40B4-BE49-F238E27FC236}">
                <a16:creationId xmlns:a16="http://schemas.microsoft.com/office/drawing/2014/main" id="{41F60A52-6E35-4A46-AF46-3AFE181F4DDE}"/>
              </a:ext>
            </a:extLst>
          </p:cNvPr>
          <p:cNvGrpSpPr/>
          <p:nvPr/>
        </p:nvGrpSpPr>
        <p:grpSpPr>
          <a:xfrm>
            <a:off x="-81481" y="307825"/>
            <a:ext cx="11892481" cy="960328"/>
            <a:chOff x="-81481" y="534154"/>
            <a:chExt cx="11892481" cy="960328"/>
          </a:xfrm>
        </p:grpSpPr>
        <p:sp>
          <p:nvSpPr>
            <p:cNvPr id="3" name="TextBox 2">
              <a:extLst>
                <a:ext uri="{FF2B5EF4-FFF2-40B4-BE49-F238E27FC236}">
                  <a16:creationId xmlns:a16="http://schemas.microsoft.com/office/drawing/2014/main" id="{D187A08E-E24A-4839-9FCF-6DA6088FE11E}"/>
                </a:ext>
              </a:extLst>
            </p:cNvPr>
            <p:cNvSpPr txBox="1"/>
            <p:nvPr/>
          </p:nvSpPr>
          <p:spPr>
            <a:xfrm>
              <a:off x="-81481" y="534154"/>
              <a:ext cx="11892481"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توجه به اینکه داریم:</a:t>
              </a:r>
            </a:p>
            <a:p>
              <a:pPr algn="just" rtl="1">
                <a:lnSpc>
                  <a:spcPct val="150000"/>
                </a:lnSpc>
              </a:pPr>
              <a:r>
                <a:rPr lang="fa-IR" sz="20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DAECBFFE-3A87-4EA0-B91B-C9A61FD9322D}"/>
                </a:ext>
              </a:extLst>
            </p:cNvPr>
            <p:cNvPicPr>
              <a:picLocks noChangeAspect="1"/>
            </p:cNvPicPr>
            <p:nvPr/>
          </p:nvPicPr>
          <p:blipFill>
            <a:blip r:embed="rId3"/>
            <a:stretch>
              <a:fillRect/>
            </a:stretch>
          </p:blipFill>
          <p:spPr>
            <a:xfrm>
              <a:off x="7155727" y="707019"/>
              <a:ext cx="1809750" cy="361950"/>
            </a:xfrm>
            <a:prstGeom prst="rect">
              <a:avLst/>
            </a:prstGeom>
          </p:spPr>
        </p:pic>
      </p:grpSp>
      <p:pic>
        <p:nvPicPr>
          <p:cNvPr id="6" name="Picture 5">
            <a:extLst>
              <a:ext uri="{FF2B5EF4-FFF2-40B4-BE49-F238E27FC236}">
                <a16:creationId xmlns:a16="http://schemas.microsoft.com/office/drawing/2014/main" id="{20AD25CC-8D4D-49C0-94D9-ED3B96B02FF1}"/>
              </a:ext>
            </a:extLst>
          </p:cNvPr>
          <p:cNvPicPr>
            <a:picLocks noChangeAspect="1"/>
          </p:cNvPicPr>
          <p:nvPr/>
        </p:nvPicPr>
        <p:blipFill>
          <a:blip r:embed="rId4"/>
          <a:stretch>
            <a:fillRect/>
          </a:stretch>
        </p:blipFill>
        <p:spPr>
          <a:xfrm>
            <a:off x="295275" y="2120041"/>
            <a:ext cx="5800725" cy="1552575"/>
          </a:xfrm>
          <a:prstGeom prst="rect">
            <a:avLst/>
          </a:prstGeom>
        </p:spPr>
      </p:pic>
      <p:sp>
        <p:nvSpPr>
          <p:cNvPr id="7" name="TextBox 6">
            <a:extLst>
              <a:ext uri="{FF2B5EF4-FFF2-40B4-BE49-F238E27FC236}">
                <a16:creationId xmlns:a16="http://schemas.microsoft.com/office/drawing/2014/main" id="{1290263F-C627-4F5E-95D1-532C4C8075E7}"/>
              </a:ext>
            </a:extLst>
          </p:cNvPr>
          <p:cNvSpPr txBox="1"/>
          <p:nvPr/>
        </p:nvSpPr>
        <p:spPr>
          <a:xfrm>
            <a:off x="651850" y="1439509"/>
            <a:ext cx="11036174"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رابطه قبلی را می توان به صورت مختلط زیر نوشت که قسمت حقیقی آن مرتبط با شعاع خمیدگی جبهه موج و قسمت موهومی مرتبط با شعاع باریکه است</a:t>
            </a:r>
          </a:p>
        </p:txBody>
      </p:sp>
      <p:graphicFrame>
        <p:nvGraphicFramePr>
          <p:cNvPr id="8" name="Object 7">
            <a:extLst>
              <a:ext uri="{FF2B5EF4-FFF2-40B4-BE49-F238E27FC236}">
                <a16:creationId xmlns:a16="http://schemas.microsoft.com/office/drawing/2014/main" id="{653D3966-8203-4394-869A-411E225A20FF}"/>
              </a:ext>
            </a:extLst>
          </p:cNvPr>
          <p:cNvGraphicFramePr>
            <a:graphicFrameLocks noChangeAspect="1"/>
          </p:cNvGraphicFramePr>
          <p:nvPr>
            <p:extLst>
              <p:ext uri="{D42A27DB-BD31-4B8C-83A1-F6EECF244321}">
                <p14:modId xmlns:p14="http://schemas.microsoft.com/office/powerpoint/2010/main" val="265066550"/>
              </p:ext>
            </p:extLst>
          </p:nvPr>
        </p:nvGraphicFramePr>
        <p:xfrm>
          <a:off x="370814" y="4037067"/>
          <a:ext cx="3429000" cy="790575"/>
        </p:xfrm>
        <a:graphic>
          <a:graphicData uri="http://schemas.openxmlformats.org/presentationml/2006/ole">
            <mc:AlternateContent xmlns:mc="http://schemas.openxmlformats.org/markup-compatibility/2006">
              <mc:Choice xmlns:v="urn:schemas-microsoft-com:vml" Requires="v">
                <p:oleObj spid="_x0000_s107524" name="Equation" r:id="rId5" imgW="3428961" imgH="790639" progId="Equation.DSMT4">
                  <p:embed/>
                </p:oleObj>
              </mc:Choice>
              <mc:Fallback>
                <p:oleObj name="Equation" r:id="rId5" imgW="3428961" imgH="790639" progId="Equation.DSMT4">
                  <p:embed/>
                  <p:pic>
                    <p:nvPicPr>
                      <p:cNvPr id="0" name=""/>
                      <p:cNvPicPr/>
                      <p:nvPr/>
                    </p:nvPicPr>
                    <p:blipFill>
                      <a:blip r:embed="rId6"/>
                      <a:stretch>
                        <a:fillRect/>
                      </a:stretch>
                    </p:blipFill>
                    <p:spPr>
                      <a:xfrm>
                        <a:off x="370814" y="4037067"/>
                        <a:ext cx="3429000" cy="790575"/>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9CDFB6A-17D0-449A-B5D5-498FDA0A0E4B}"/>
              </a:ext>
            </a:extLst>
          </p:cNvPr>
          <p:cNvPicPr>
            <a:picLocks noChangeAspect="1"/>
          </p:cNvPicPr>
          <p:nvPr/>
        </p:nvPicPr>
        <p:blipFill>
          <a:blip r:embed="rId7"/>
          <a:stretch>
            <a:fillRect/>
          </a:stretch>
        </p:blipFill>
        <p:spPr>
          <a:xfrm>
            <a:off x="4462839" y="4094216"/>
            <a:ext cx="2314575" cy="676275"/>
          </a:xfrm>
          <a:prstGeom prst="rect">
            <a:avLst/>
          </a:prstGeom>
        </p:spPr>
      </p:pic>
      <p:pic>
        <p:nvPicPr>
          <p:cNvPr id="10" name="Picture 9">
            <a:extLst>
              <a:ext uri="{FF2B5EF4-FFF2-40B4-BE49-F238E27FC236}">
                <a16:creationId xmlns:a16="http://schemas.microsoft.com/office/drawing/2014/main" id="{E00E9612-37DF-4653-A0EB-7D05849E93E3}"/>
              </a:ext>
            </a:extLst>
          </p:cNvPr>
          <p:cNvPicPr>
            <a:picLocks noChangeAspect="1"/>
          </p:cNvPicPr>
          <p:nvPr/>
        </p:nvPicPr>
        <p:blipFill>
          <a:blip r:embed="rId8"/>
          <a:stretch>
            <a:fillRect/>
          </a:stretch>
        </p:blipFill>
        <p:spPr>
          <a:xfrm>
            <a:off x="7306525" y="3915653"/>
            <a:ext cx="4572000" cy="1543050"/>
          </a:xfrm>
          <a:prstGeom prst="rect">
            <a:avLst/>
          </a:prstGeom>
        </p:spPr>
      </p:pic>
      <p:sp>
        <p:nvSpPr>
          <p:cNvPr id="11" name="TextBox 10">
            <a:extLst>
              <a:ext uri="{FF2B5EF4-FFF2-40B4-BE49-F238E27FC236}">
                <a16:creationId xmlns:a16="http://schemas.microsoft.com/office/drawing/2014/main" id="{C1829C34-7903-4F67-A097-5B78AD67FFCB}"/>
              </a:ext>
            </a:extLst>
          </p:cNvPr>
          <p:cNvSpPr txBox="1"/>
          <p:nvPr/>
        </p:nvSpPr>
        <p:spPr>
          <a:xfrm>
            <a:off x="126749" y="5603555"/>
            <a:ext cx="11684251"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پس با داشتن ماتریس انتقال پرتو در یک دور کامل می توان شعاع خمیدگی جبهه موج وشعاع باریکه را در هر مکان درون کاواک پیدا کرد.</a:t>
            </a:r>
          </a:p>
        </p:txBody>
      </p:sp>
    </p:spTree>
    <p:extLst>
      <p:ext uri="{BB962C8B-B14F-4D97-AF65-F5344CB8AC3E}">
        <p14:creationId xmlns:p14="http://schemas.microsoft.com/office/powerpoint/2010/main" val="39552312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72341-68D9-4D7B-8490-492D62FE93F5}"/>
              </a:ext>
            </a:extLst>
          </p:cNvPr>
          <p:cNvSpPr>
            <a:spLocks noGrp="1"/>
          </p:cNvSpPr>
          <p:nvPr>
            <p:ph type="sldNum" sz="quarter" idx="12"/>
          </p:nvPr>
        </p:nvSpPr>
        <p:spPr>
          <a:xfrm>
            <a:off x="11392706" y="6470015"/>
            <a:ext cx="533819" cy="274320"/>
          </a:xfrm>
        </p:spPr>
        <p:txBody>
          <a:bodyPr/>
          <a:lstStyle/>
          <a:p>
            <a:fld id="{8AC7B609-6235-4DF7-8376-3B4225D7EDEF}" type="slidenum">
              <a:rPr lang="en-US" smtClean="0"/>
              <a:pPr/>
              <a:t>133</a:t>
            </a:fld>
            <a:endParaRPr lang="en-US" dirty="0"/>
          </a:p>
        </p:txBody>
      </p:sp>
      <p:graphicFrame>
        <p:nvGraphicFramePr>
          <p:cNvPr id="3" name="Object 2">
            <a:extLst>
              <a:ext uri="{FF2B5EF4-FFF2-40B4-BE49-F238E27FC236}">
                <a16:creationId xmlns:a16="http://schemas.microsoft.com/office/drawing/2014/main" id="{725B5EBF-3E00-4C47-8D92-B86BBDAE786B}"/>
              </a:ext>
            </a:extLst>
          </p:cNvPr>
          <p:cNvGraphicFramePr>
            <a:graphicFrameLocks noChangeAspect="1"/>
          </p:cNvGraphicFramePr>
          <p:nvPr>
            <p:extLst>
              <p:ext uri="{D42A27DB-BD31-4B8C-83A1-F6EECF244321}">
                <p14:modId xmlns:p14="http://schemas.microsoft.com/office/powerpoint/2010/main" val="3252852124"/>
              </p:ext>
            </p:extLst>
          </p:nvPr>
        </p:nvGraphicFramePr>
        <p:xfrm>
          <a:off x="211562" y="2994967"/>
          <a:ext cx="5884438" cy="1251496"/>
        </p:xfrm>
        <a:graphic>
          <a:graphicData uri="http://schemas.openxmlformats.org/presentationml/2006/ole">
            <mc:AlternateContent xmlns:mc="http://schemas.openxmlformats.org/markup-compatibility/2006">
              <mc:Choice xmlns:v="urn:schemas-microsoft-com:vml" Requires="v">
                <p:oleObj spid="_x0000_s108554" name="Equation" r:id="rId3" imgW="6210000" imgH="1320480" progId="Equation.DSMT4">
                  <p:embed/>
                </p:oleObj>
              </mc:Choice>
              <mc:Fallback>
                <p:oleObj name="Equation" r:id="rId3" imgW="6210000" imgH="132048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62" y="2994967"/>
                        <a:ext cx="5884438" cy="1251496"/>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E82B6DC4-3260-4F0B-B318-14B287C81BE7}"/>
              </a:ext>
            </a:extLst>
          </p:cNvPr>
          <p:cNvGraphicFramePr>
            <a:graphicFrameLocks noChangeAspect="1"/>
          </p:cNvGraphicFramePr>
          <p:nvPr>
            <p:extLst>
              <p:ext uri="{D42A27DB-BD31-4B8C-83A1-F6EECF244321}">
                <p14:modId xmlns:p14="http://schemas.microsoft.com/office/powerpoint/2010/main" val="742021379"/>
              </p:ext>
            </p:extLst>
          </p:nvPr>
        </p:nvGraphicFramePr>
        <p:xfrm>
          <a:off x="265475" y="4777020"/>
          <a:ext cx="6062897" cy="1693684"/>
        </p:xfrm>
        <a:graphic>
          <a:graphicData uri="http://schemas.openxmlformats.org/presentationml/2006/ole">
            <mc:AlternateContent xmlns:mc="http://schemas.openxmlformats.org/markup-compatibility/2006">
              <mc:Choice xmlns:v="urn:schemas-microsoft-com:vml" Requires="v">
                <p:oleObj spid="_x0000_s108555" name="Equation" r:id="rId5" imgW="6273720" imgH="1752480" progId="Equation.DSMT4">
                  <p:embed/>
                </p:oleObj>
              </mc:Choice>
              <mc:Fallback>
                <p:oleObj name="Equation" r:id="rId5" imgW="6273720" imgH="1752480" progId="Equation.DSMT4">
                  <p:embed/>
                  <p:pic>
                    <p:nvPicPr>
                      <p:cNvPr id="0" name=""/>
                      <p:cNvPicPr/>
                      <p:nvPr/>
                    </p:nvPicPr>
                    <p:blipFill>
                      <a:blip r:embed="rId6"/>
                      <a:stretch>
                        <a:fillRect/>
                      </a:stretch>
                    </p:blipFill>
                    <p:spPr>
                      <a:xfrm>
                        <a:off x="265475" y="4777020"/>
                        <a:ext cx="6062897" cy="1693684"/>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807265B-616B-4381-B069-462DB5B44125}"/>
              </a:ext>
            </a:extLst>
          </p:cNvPr>
          <p:cNvPicPr>
            <a:picLocks noChangeAspect="1"/>
          </p:cNvPicPr>
          <p:nvPr/>
        </p:nvPicPr>
        <p:blipFill rotWithShape="1">
          <a:blip r:embed="rId7"/>
          <a:srcRect l="2201" t="18956" r="6242"/>
          <a:stretch/>
        </p:blipFill>
        <p:spPr>
          <a:xfrm>
            <a:off x="265475" y="100171"/>
            <a:ext cx="5241957" cy="2579072"/>
          </a:xfrm>
          <a:prstGeom prst="rect">
            <a:avLst/>
          </a:prstGeom>
        </p:spPr>
      </p:pic>
      <p:sp>
        <p:nvSpPr>
          <p:cNvPr id="7" name="TextBox 6">
            <a:extLst>
              <a:ext uri="{FF2B5EF4-FFF2-40B4-BE49-F238E27FC236}">
                <a16:creationId xmlns:a16="http://schemas.microsoft.com/office/drawing/2014/main" id="{964421BF-93BD-4843-9021-A9F1D11B3C6B}"/>
              </a:ext>
            </a:extLst>
          </p:cNvPr>
          <p:cNvSpPr txBox="1"/>
          <p:nvPr/>
        </p:nvSpPr>
        <p:spPr>
          <a:xfrm>
            <a:off x="6684570" y="250825"/>
            <a:ext cx="4975634"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رزوناتور شکل مقابل اگر صفحع ورودی را روی آینه 2 فرض کنیم آنگاه ماتریس انتقال برای یک دور کامل به صورت زیر خواهد بود. </a:t>
            </a:r>
          </a:p>
        </p:txBody>
      </p:sp>
      <p:graphicFrame>
        <p:nvGraphicFramePr>
          <p:cNvPr id="9" name="Object 8">
            <a:extLst>
              <a:ext uri="{FF2B5EF4-FFF2-40B4-BE49-F238E27FC236}">
                <a16:creationId xmlns:a16="http://schemas.microsoft.com/office/drawing/2014/main" id="{7EE38996-C5C6-4ADF-86EF-C34061B2A04F}"/>
              </a:ext>
            </a:extLst>
          </p:cNvPr>
          <p:cNvGraphicFramePr>
            <a:graphicFrameLocks noChangeAspect="1"/>
          </p:cNvGraphicFramePr>
          <p:nvPr>
            <p:extLst>
              <p:ext uri="{D42A27DB-BD31-4B8C-83A1-F6EECF244321}">
                <p14:modId xmlns:p14="http://schemas.microsoft.com/office/powerpoint/2010/main" val="2601795725"/>
              </p:ext>
            </p:extLst>
          </p:nvPr>
        </p:nvGraphicFramePr>
        <p:xfrm>
          <a:off x="6853364" y="2855771"/>
          <a:ext cx="5232400" cy="3479800"/>
        </p:xfrm>
        <a:graphic>
          <a:graphicData uri="http://schemas.openxmlformats.org/presentationml/2006/ole">
            <mc:AlternateContent xmlns:mc="http://schemas.openxmlformats.org/markup-compatibility/2006">
              <mc:Choice xmlns:v="urn:schemas-microsoft-com:vml" Requires="v">
                <p:oleObj spid="_x0000_s108556" name="Equation" r:id="rId8" imgW="5232240" imgH="3479760" progId="Equation.DSMT4">
                  <p:embed/>
                </p:oleObj>
              </mc:Choice>
              <mc:Fallback>
                <p:oleObj name="Equation" r:id="rId8" imgW="5232240" imgH="3479760" progId="Equation.DSMT4">
                  <p:embed/>
                  <p:pic>
                    <p:nvPicPr>
                      <p:cNvPr id="0" name=""/>
                      <p:cNvPicPr/>
                      <p:nvPr/>
                    </p:nvPicPr>
                    <p:blipFill>
                      <a:blip r:embed="rId9"/>
                      <a:stretch>
                        <a:fillRect/>
                      </a:stretch>
                    </p:blipFill>
                    <p:spPr>
                      <a:xfrm>
                        <a:off x="6853364" y="2855771"/>
                        <a:ext cx="5232400" cy="3479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51DB517-0F0B-4B9B-9DC7-31A6F37610B2}"/>
              </a:ext>
            </a:extLst>
          </p:cNvPr>
          <p:cNvGraphicFramePr>
            <a:graphicFrameLocks noChangeAspect="1"/>
          </p:cNvGraphicFramePr>
          <p:nvPr>
            <p:extLst>
              <p:ext uri="{D42A27DB-BD31-4B8C-83A1-F6EECF244321}">
                <p14:modId xmlns:p14="http://schemas.microsoft.com/office/powerpoint/2010/main" val="466018419"/>
              </p:ext>
            </p:extLst>
          </p:nvPr>
        </p:nvGraphicFramePr>
        <p:xfrm>
          <a:off x="6997103" y="1820846"/>
          <a:ext cx="2000250" cy="714375"/>
        </p:xfrm>
        <a:graphic>
          <a:graphicData uri="http://schemas.openxmlformats.org/presentationml/2006/ole">
            <mc:AlternateContent xmlns:mc="http://schemas.openxmlformats.org/markup-compatibility/2006">
              <mc:Choice xmlns:v="urn:schemas-microsoft-com:vml" Requires="v">
                <p:oleObj spid="_x0000_s108557" name="Equation" r:id="rId10" imgW="2000115" imgH="714414" progId="Equation.DSMT4">
                  <p:embed/>
                </p:oleObj>
              </mc:Choice>
              <mc:Fallback>
                <p:oleObj name="Equation" r:id="rId10" imgW="2000115" imgH="714414" progId="Equation.DSMT4">
                  <p:embed/>
                  <p:pic>
                    <p:nvPicPr>
                      <p:cNvPr id="0" name=""/>
                      <p:cNvPicPr/>
                      <p:nvPr/>
                    </p:nvPicPr>
                    <p:blipFill>
                      <a:blip r:embed="rId11"/>
                      <a:stretch>
                        <a:fillRect/>
                      </a:stretch>
                    </p:blipFill>
                    <p:spPr>
                      <a:xfrm>
                        <a:off x="6997103" y="1820846"/>
                        <a:ext cx="2000250" cy="714375"/>
                      </a:xfrm>
                      <a:prstGeom prst="rect">
                        <a:avLst/>
                      </a:prstGeom>
                    </p:spPr>
                  </p:pic>
                </p:oleObj>
              </mc:Fallback>
            </mc:AlternateContent>
          </a:graphicData>
        </a:graphic>
      </p:graphicFrame>
    </p:spTree>
    <p:extLst>
      <p:ext uri="{BB962C8B-B14F-4D97-AF65-F5344CB8AC3E}">
        <p14:creationId xmlns:p14="http://schemas.microsoft.com/office/powerpoint/2010/main" val="38241120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72341-68D9-4D7B-8490-492D62FE93F5}"/>
              </a:ext>
            </a:extLst>
          </p:cNvPr>
          <p:cNvSpPr>
            <a:spLocks noGrp="1"/>
          </p:cNvSpPr>
          <p:nvPr>
            <p:ph type="sldNum" sz="quarter" idx="12"/>
          </p:nvPr>
        </p:nvSpPr>
        <p:spPr>
          <a:xfrm>
            <a:off x="11392706" y="6470015"/>
            <a:ext cx="533819" cy="274320"/>
          </a:xfrm>
        </p:spPr>
        <p:txBody>
          <a:bodyPr/>
          <a:lstStyle/>
          <a:p>
            <a:fld id="{8AC7B609-6235-4DF7-8376-3B4225D7EDEF}" type="slidenum">
              <a:rPr lang="en-US" smtClean="0"/>
              <a:pPr/>
              <a:t>134</a:t>
            </a:fld>
            <a:endParaRPr lang="en-US" dirty="0"/>
          </a:p>
        </p:txBody>
      </p:sp>
      <p:pic>
        <p:nvPicPr>
          <p:cNvPr id="5" name="Picture 4">
            <a:extLst>
              <a:ext uri="{FF2B5EF4-FFF2-40B4-BE49-F238E27FC236}">
                <a16:creationId xmlns:a16="http://schemas.microsoft.com/office/drawing/2014/main" id="{4807265B-616B-4381-B069-462DB5B44125}"/>
              </a:ext>
            </a:extLst>
          </p:cNvPr>
          <p:cNvPicPr>
            <a:picLocks noChangeAspect="1"/>
          </p:cNvPicPr>
          <p:nvPr/>
        </p:nvPicPr>
        <p:blipFill rotWithShape="1">
          <a:blip r:embed="rId3"/>
          <a:srcRect l="2201" t="18956" r="6242"/>
          <a:stretch/>
        </p:blipFill>
        <p:spPr>
          <a:xfrm>
            <a:off x="265475" y="100171"/>
            <a:ext cx="5241957" cy="2579072"/>
          </a:xfrm>
          <a:prstGeom prst="rect">
            <a:avLst/>
          </a:prstGeom>
        </p:spPr>
      </p:pic>
      <p:sp>
        <p:nvSpPr>
          <p:cNvPr id="7" name="TextBox 6">
            <a:extLst>
              <a:ext uri="{FF2B5EF4-FFF2-40B4-BE49-F238E27FC236}">
                <a16:creationId xmlns:a16="http://schemas.microsoft.com/office/drawing/2014/main" id="{964421BF-93BD-4843-9021-A9F1D11B3C6B}"/>
              </a:ext>
            </a:extLst>
          </p:cNvPr>
          <p:cNvSpPr txBox="1"/>
          <p:nvPr/>
        </p:nvSpPr>
        <p:spPr>
          <a:xfrm>
            <a:off x="6684570" y="250825"/>
            <a:ext cx="4975634"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رزوناتور شکل مقابل اگر صفحه ورودی را روی کمره فرض کنید آنگاه ماتریس انتقال برای یک دور کامل به دست آورده و شعاع خمیدگی جبهه موج و شعاع باریکه را حساب کنید. </a:t>
            </a:r>
          </a:p>
        </p:txBody>
      </p:sp>
      <p:graphicFrame>
        <p:nvGraphicFramePr>
          <p:cNvPr id="6" name="Object 5">
            <a:extLst>
              <a:ext uri="{FF2B5EF4-FFF2-40B4-BE49-F238E27FC236}">
                <a16:creationId xmlns:a16="http://schemas.microsoft.com/office/drawing/2014/main" id="{EE00C390-0EB5-481D-BC2B-001DDDAF5338}"/>
              </a:ext>
            </a:extLst>
          </p:cNvPr>
          <p:cNvGraphicFramePr>
            <a:graphicFrameLocks noChangeAspect="1"/>
          </p:cNvGraphicFramePr>
          <p:nvPr>
            <p:extLst>
              <p:ext uri="{D42A27DB-BD31-4B8C-83A1-F6EECF244321}">
                <p14:modId xmlns:p14="http://schemas.microsoft.com/office/powerpoint/2010/main" val="3693910423"/>
              </p:ext>
            </p:extLst>
          </p:nvPr>
        </p:nvGraphicFramePr>
        <p:xfrm>
          <a:off x="9399225" y="5442585"/>
          <a:ext cx="2527300" cy="723900"/>
        </p:xfrm>
        <a:graphic>
          <a:graphicData uri="http://schemas.openxmlformats.org/presentationml/2006/ole">
            <mc:AlternateContent xmlns:mc="http://schemas.openxmlformats.org/markup-compatibility/2006">
              <mc:Choice xmlns:v="urn:schemas-microsoft-com:vml" Requires="v">
                <p:oleObj spid="_x0000_s109578" name="Equation" r:id="rId4" imgW="2527200" imgH="723600" progId="Equation.DSMT4">
                  <p:embed/>
                </p:oleObj>
              </mc:Choice>
              <mc:Fallback>
                <p:oleObj name="Equation" r:id="rId4" imgW="2527200" imgH="723600" progId="Equation.DSMT4">
                  <p:embed/>
                  <p:pic>
                    <p:nvPicPr>
                      <p:cNvPr id="0" name=""/>
                      <p:cNvPicPr/>
                      <p:nvPr/>
                    </p:nvPicPr>
                    <p:blipFill>
                      <a:blip r:embed="rId5"/>
                      <a:stretch>
                        <a:fillRect/>
                      </a:stretch>
                    </p:blipFill>
                    <p:spPr>
                      <a:xfrm>
                        <a:off x="9399225" y="5442585"/>
                        <a:ext cx="2527300" cy="723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33BC5BA-81A9-4823-A832-ED543CC097FA}"/>
              </a:ext>
            </a:extLst>
          </p:cNvPr>
          <p:cNvGraphicFramePr>
            <a:graphicFrameLocks noChangeAspect="1"/>
          </p:cNvGraphicFramePr>
          <p:nvPr>
            <p:extLst>
              <p:ext uri="{D42A27DB-BD31-4B8C-83A1-F6EECF244321}">
                <p14:modId xmlns:p14="http://schemas.microsoft.com/office/powerpoint/2010/main" val="1790230153"/>
              </p:ext>
            </p:extLst>
          </p:nvPr>
        </p:nvGraphicFramePr>
        <p:xfrm>
          <a:off x="368300" y="3046270"/>
          <a:ext cx="8051800" cy="1320800"/>
        </p:xfrm>
        <a:graphic>
          <a:graphicData uri="http://schemas.openxmlformats.org/presentationml/2006/ole">
            <mc:AlternateContent xmlns:mc="http://schemas.openxmlformats.org/markup-compatibility/2006">
              <mc:Choice xmlns:v="urn:schemas-microsoft-com:vml" Requires="v">
                <p:oleObj spid="_x0000_s109579" name="Equation" r:id="rId6" imgW="8051760" imgH="1320480" progId="Equation.DSMT4">
                  <p:embed/>
                </p:oleObj>
              </mc:Choice>
              <mc:Fallback>
                <p:oleObj name="Equation" r:id="rId6" imgW="8051760" imgH="1320480" progId="Equation.DSMT4">
                  <p:embed/>
                  <p:pic>
                    <p:nvPicPr>
                      <p:cNvPr id="0" name=""/>
                      <p:cNvPicPr/>
                      <p:nvPr/>
                    </p:nvPicPr>
                    <p:blipFill>
                      <a:blip r:embed="rId7"/>
                      <a:stretch>
                        <a:fillRect/>
                      </a:stretch>
                    </p:blipFill>
                    <p:spPr>
                      <a:xfrm>
                        <a:off x="368300" y="3046270"/>
                        <a:ext cx="8051800" cy="1320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5AD1FC5-7716-4153-81AC-34CC554B66D0}"/>
              </a:ext>
            </a:extLst>
          </p:cNvPr>
          <p:cNvGraphicFramePr>
            <a:graphicFrameLocks noChangeAspect="1"/>
          </p:cNvGraphicFramePr>
          <p:nvPr>
            <p:extLst>
              <p:ext uri="{D42A27DB-BD31-4B8C-83A1-F6EECF244321}">
                <p14:modId xmlns:p14="http://schemas.microsoft.com/office/powerpoint/2010/main" val="2568139317"/>
              </p:ext>
            </p:extLst>
          </p:nvPr>
        </p:nvGraphicFramePr>
        <p:xfrm>
          <a:off x="9240696" y="3306620"/>
          <a:ext cx="2311400" cy="800100"/>
        </p:xfrm>
        <a:graphic>
          <a:graphicData uri="http://schemas.openxmlformats.org/presentationml/2006/ole">
            <mc:AlternateContent xmlns:mc="http://schemas.openxmlformats.org/markup-compatibility/2006">
              <mc:Choice xmlns:v="urn:schemas-microsoft-com:vml" Requires="v">
                <p:oleObj spid="_x0000_s109580" name="Equation" r:id="rId8" imgW="2311200" imgH="799920" progId="Equation.DSMT4">
                  <p:embed/>
                </p:oleObj>
              </mc:Choice>
              <mc:Fallback>
                <p:oleObj name="Equation" r:id="rId8" imgW="2311200" imgH="799920" progId="Equation.DSMT4">
                  <p:embed/>
                  <p:pic>
                    <p:nvPicPr>
                      <p:cNvPr id="0" name=""/>
                      <p:cNvPicPr/>
                      <p:nvPr/>
                    </p:nvPicPr>
                    <p:blipFill>
                      <a:blip r:embed="rId9"/>
                      <a:stretch>
                        <a:fillRect/>
                      </a:stretch>
                    </p:blipFill>
                    <p:spPr>
                      <a:xfrm>
                        <a:off x="9240696" y="3306620"/>
                        <a:ext cx="2311400" cy="800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22B9FFD-FD45-4087-A946-3560D06B27BE}"/>
              </a:ext>
            </a:extLst>
          </p:cNvPr>
          <p:cNvGraphicFramePr>
            <a:graphicFrameLocks noChangeAspect="1"/>
          </p:cNvGraphicFramePr>
          <p:nvPr>
            <p:extLst>
              <p:ext uri="{D42A27DB-BD31-4B8C-83A1-F6EECF244321}">
                <p14:modId xmlns:p14="http://schemas.microsoft.com/office/powerpoint/2010/main" val="1998755088"/>
              </p:ext>
            </p:extLst>
          </p:nvPr>
        </p:nvGraphicFramePr>
        <p:xfrm>
          <a:off x="265475" y="4864735"/>
          <a:ext cx="8890000" cy="1879600"/>
        </p:xfrm>
        <a:graphic>
          <a:graphicData uri="http://schemas.openxmlformats.org/presentationml/2006/ole">
            <mc:AlternateContent xmlns:mc="http://schemas.openxmlformats.org/markup-compatibility/2006">
              <mc:Choice xmlns:v="urn:schemas-microsoft-com:vml" Requires="v">
                <p:oleObj spid="_x0000_s109581" name="Equation" r:id="rId10" imgW="8889840" imgH="1879560" progId="Equation.DSMT4">
                  <p:embed/>
                </p:oleObj>
              </mc:Choice>
              <mc:Fallback>
                <p:oleObj name="Equation" r:id="rId10" imgW="8889840" imgH="1879560" progId="Equation.DSMT4">
                  <p:embed/>
                  <p:pic>
                    <p:nvPicPr>
                      <p:cNvPr id="0" name=""/>
                      <p:cNvPicPr/>
                      <p:nvPr/>
                    </p:nvPicPr>
                    <p:blipFill>
                      <a:blip r:embed="rId11"/>
                      <a:stretch>
                        <a:fillRect/>
                      </a:stretch>
                    </p:blipFill>
                    <p:spPr>
                      <a:xfrm>
                        <a:off x="265475" y="4864735"/>
                        <a:ext cx="8890000" cy="1879600"/>
                      </a:xfrm>
                      <a:prstGeom prst="rect">
                        <a:avLst/>
                      </a:prstGeom>
                    </p:spPr>
                  </p:pic>
                </p:oleObj>
              </mc:Fallback>
            </mc:AlternateContent>
          </a:graphicData>
        </a:graphic>
      </p:graphicFrame>
    </p:spTree>
    <p:extLst>
      <p:ext uri="{BB962C8B-B14F-4D97-AF65-F5344CB8AC3E}">
        <p14:creationId xmlns:p14="http://schemas.microsoft.com/office/powerpoint/2010/main" val="26516086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50CA9F-9571-47E6-AA45-87F1DCE098BD}"/>
              </a:ext>
            </a:extLst>
          </p:cNvPr>
          <p:cNvSpPr>
            <a:spLocks noGrp="1"/>
          </p:cNvSpPr>
          <p:nvPr>
            <p:ph type="sldNum" sz="quarter" idx="12"/>
          </p:nvPr>
        </p:nvSpPr>
        <p:spPr>
          <a:xfrm>
            <a:off x="11353045" y="6391746"/>
            <a:ext cx="624687" cy="308009"/>
          </a:xfrm>
        </p:spPr>
        <p:txBody>
          <a:bodyPr/>
          <a:lstStyle/>
          <a:p>
            <a:fld id="{8AC7B609-6235-4DF7-8376-3B4225D7EDEF}" type="slidenum">
              <a:rPr lang="en-US" smtClean="0"/>
              <a:pPr/>
              <a:t>135</a:t>
            </a:fld>
            <a:endParaRPr lang="en-US" dirty="0"/>
          </a:p>
        </p:txBody>
      </p:sp>
      <p:sp>
        <p:nvSpPr>
          <p:cNvPr id="3" name="Rectangle 2">
            <a:extLst>
              <a:ext uri="{FF2B5EF4-FFF2-40B4-BE49-F238E27FC236}">
                <a16:creationId xmlns:a16="http://schemas.microsoft.com/office/drawing/2014/main" id="{5FD4D109-9870-45DB-8761-5C97203A51CA}"/>
              </a:ext>
            </a:extLst>
          </p:cNvPr>
          <p:cNvSpPr/>
          <p:nvPr/>
        </p:nvSpPr>
        <p:spPr>
          <a:xfrm>
            <a:off x="376842" y="301957"/>
            <a:ext cx="4865499" cy="369332"/>
          </a:xfrm>
          <a:prstGeom prst="rect">
            <a:avLst/>
          </a:prstGeom>
        </p:spPr>
        <p:txBody>
          <a:bodyPr wrap="none">
            <a:spAutoFit/>
          </a:bodyPr>
          <a:lstStyle/>
          <a:p>
            <a:r>
              <a:rPr lang="en-US" b="1" dirty="0">
                <a:latin typeface="Arial" panose="020B0604020202020204" pitchFamily="34" charset="0"/>
              </a:rPr>
              <a:t>MODE VOLUME IN STABLE RESONATORS</a:t>
            </a:r>
            <a:endParaRPr lang="fa-IR" dirty="0"/>
          </a:p>
        </p:txBody>
      </p:sp>
      <p:sp>
        <p:nvSpPr>
          <p:cNvPr id="4" name="TextBox 3">
            <a:extLst>
              <a:ext uri="{FF2B5EF4-FFF2-40B4-BE49-F238E27FC236}">
                <a16:creationId xmlns:a16="http://schemas.microsoft.com/office/drawing/2014/main" id="{43F2734C-6FB0-496A-A23B-BF8A7BC3AEF3}"/>
              </a:ext>
            </a:extLst>
          </p:cNvPr>
          <p:cNvSpPr txBox="1"/>
          <p:nvPr/>
        </p:nvSpPr>
        <p:spPr>
          <a:xfrm>
            <a:off x="5694630" y="389299"/>
            <a:ext cx="6183517"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حجم مدهای هرمیت-گاوسی در یک کاواک پایدار</a:t>
            </a:r>
          </a:p>
        </p:txBody>
      </p:sp>
      <p:sp>
        <p:nvSpPr>
          <p:cNvPr id="5" name="TextBox 4">
            <a:extLst>
              <a:ext uri="{FF2B5EF4-FFF2-40B4-BE49-F238E27FC236}">
                <a16:creationId xmlns:a16="http://schemas.microsoft.com/office/drawing/2014/main" id="{856C4517-1494-41D6-83F5-A6FA72AF90B4}"/>
              </a:ext>
            </a:extLst>
          </p:cNvPr>
          <p:cNvSpPr txBox="1"/>
          <p:nvPr/>
        </p:nvSpPr>
        <p:spPr>
          <a:xfrm>
            <a:off x="778598" y="1140014"/>
            <a:ext cx="11099549"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انتگرال فضایی توزیع شدت مدهای هرمیت – گاوسی حجم این مدها را میدهد. </a:t>
            </a:r>
          </a:p>
        </p:txBody>
      </p:sp>
      <p:pic>
        <p:nvPicPr>
          <p:cNvPr id="7" name="Picture 6">
            <a:extLst>
              <a:ext uri="{FF2B5EF4-FFF2-40B4-BE49-F238E27FC236}">
                <a16:creationId xmlns:a16="http://schemas.microsoft.com/office/drawing/2014/main" id="{D1F78DBF-5456-4C65-846F-9FD2AEE070E0}"/>
              </a:ext>
            </a:extLst>
          </p:cNvPr>
          <p:cNvPicPr>
            <a:picLocks noChangeAspect="1"/>
          </p:cNvPicPr>
          <p:nvPr/>
        </p:nvPicPr>
        <p:blipFill>
          <a:blip r:embed="rId2"/>
          <a:stretch>
            <a:fillRect/>
          </a:stretch>
        </p:blipFill>
        <p:spPr>
          <a:xfrm>
            <a:off x="607997" y="1638677"/>
            <a:ext cx="8477250" cy="2266950"/>
          </a:xfrm>
          <a:prstGeom prst="rect">
            <a:avLst/>
          </a:prstGeom>
        </p:spPr>
      </p:pic>
      <p:sp>
        <p:nvSpPr>
          <p:cNvPr id="8" name="TextBox 7">
            <a:extLst>
              <a:ext uri="{FF2B5EF4-FFF2-40B4-BE49-F238E27FC236}">
                <a16:creationId xmlns:a16="http://schemas.microsoft.com/office/drawing/2014/main" id="{FE87D76E-9A36-45FE-BCE1-64DB216DB4AC}"/>
              </a:ext>
            </a:extLst>
          </p:cNvPr>
          <p:cNvSpPr txBox="1"/>
          <p:nvPr/>
        </p:nvSpPr>
        <p:spPr>
          <a:xfrm>
            <a:off x="570365" y="3951152"/>
            <a:ext cx="11407367"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راستای طولی محدوده انتگرال گیری طول محیط فعال است و در راستای عرضی از منفی تا مثبت بینهایت توزیع گاوسی گسترده است. </a:t>
            </a:r>
          </a:p>
        </p:txBody>
      </p:sp>
      <p:pic>
        <p:nvPicPr>
          <p:cNvPr id="9" name="Picture 8">
            <a:extLst>
              <a:ext uri="{FF2B5EF4-FFF2-40B4-BE49-F238E27FC236}">
                <a16:creationId xmlns:a16="http://schemas.microsoft.com/office/drawing/2014/main" id="{9F1FFF9D-1AAE-4B74-99FC-F19B1FB76DEC}"/>
              </a:ext>
            </a:extLst>
          </p:cNvPr>
          <p:cNvPicPr>
            <a:picLocks noChangeAspect="1"/>
          </p:cNvPicPr>
          <p:nvPr/>
        </p:nvPicPr>
        <p:blipFill>
          <a:blip r:embed="rId3"/>
          <a:stretch>
            <a:fillRect/>
          </a:stretch>
        </p:blipFill>
        <p:spPr>
          <a:xfrm>
            <a:off x="570365" y="4755961"/>
            <a:ext cx="8029575" cy="1924050"/>
          </a:xfrm>
          <a:prstGeom prst="rect">
            <a:avLst/>
          </a:prstGeom>
        </p:spPr>
      </p:pic>
    </p:spTree>
    <p:extLst>
      <p:ext uri="{BB962C8B-B14F-4D97-AF65-F5344CB8AC3E}">
        <p14:creationId xmlns:p14="http://schemas.microsoft.com/office/powerpoint/2010/main" val="9096556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67CF06-5B34-4876-899A-374EBFF57F01}"/>
              </a:ext>
            </a:extLst>
          </p:cNvPr>
          <p:cNvSpPr>
            <a:spLocks noGrp="1"/>
          </p:cNvSpPr>
          <p:nvPr>
            <p:ph type="sldNum" sz="quarter" idx="12"/>
          </p:nvPr>
        </p:nvSpPr>
        <p:spPr/>
        <p:txBody>
          <a:bodyPr/>
          <a:lstStyle/>
          <a:p>
            <a:fld id="{8AC7B609-6235-4DF7-8376-3B4225D7EDEF}" type="slidenum">
              <a:rPr lang="en-US" smtClean="0"/>
              <a:pPr/>
              <a:t>136</a:t>
            </a:fld>
            <a:endParaRPr lang="en-US" dirty="0"/>
          </a:p>
        </p:txBody>
      </p:sp>
      <p:pic>
        <p:nvPicPr>
          <p:cNvPr id="3" name="Picture 2">
            <a:extLst>
              <a:ext uri="{FF2B5EF4-FFF2-40B4-BE49-F238E27FC236}">
                <a16:creationId xmlns:a16="http://schemas.microsoft.com/office/drawing/2014/main" id="{4D821155-A3B1-4930-8CDE-805D91932E47}"/>
              </a:ext>
            </a:extLst>
          </p:cNvPr>
          <p:cNvPicPr>
            <a:picLocks noChangeAspect="1"/>
          </p:cNvPicPr>
          <p:nvPr/>
        </p:nvPicPr>
        <p:blipFill>
          <a:blip r:embed="rId3"/>
          <a:stretch>
            <a:fillRect/>
          </a:stretch>
        </p:blipFill>
        <p:spPr>
          <a:xfrm>
            <a:off x="1628492" y="548802"/>
            <a:ext cx="4191000" cy="885825"/>
          </a:xfrm>
          <a:prstGeom prst="rect">
            <a:avLst/>
          </a:prstGeom>
        </p:spPr>
      </p:pic>
      <p:sp>
        <p:nvSpPr>
          <p:cNvPr id="4" name="TextBox 3">
            <a:extLst>
              <a:ext uri="{FF2B5EF4-FFF2-40B4-BE49-F238E27FC236}">
                <a16:creationId xmlns:a16="http://schemas.microsoft.com/office/drawing/2014/main" id="{BD4DFC74-1A2C-4BAE-91BD-D58A0627D8F0}"/>
              </a:ext>
            </a:extLst>
          </p:cNvPr>
          <p:cNvSpPr txBox="1"/>
          <p:nvPr/>
        </p:nvSpPr>
        <p:spPr>
          <a:xfrm>
            <a:off x="5495453" y="742384"/>
            <a:ext cx="6038662"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 توجه با رابطه زیر:</a:t>
            </a:r>
          </a:p>
        </p:txBody>
      </p:sp>
      <p:pic>
        <p:nvPicPr>
          <p:cNvPr id="5" name="Picture 4">
            <a:extLst>
              <a:ext uri="{FF2B5EF4-FFF2-40B4-BE49-F238E27FC236}">
                <a16:creationId xmlns:a16="http://schemas.microsoft.com/office/drawing/2014/main" id="{1762031F-9FD9-48BD-B192-A6E93C93DD3A}"/>
              </a:ext>
            </a:extLst>
          </p:cNvPr>
          <p:cNvPicPr>
            <a:picLocks noChangeAspect="1"/>
          </p:cNvPicPr>
          <p:nvPr/>
        </p:nvPicPr>
        <p:blipFill>
          <a:blip r:embed="rId4"/>
          <a:stretch>
            <a:fillRect/>
          </a:stretch>
        </p:blipFill>
        <p:spPr>
          <a:xfrm>
            <a:off x="1553942" y="2069286"/>
            <a:ext cx="3362325" cy="800100"/>
          </a:xfrm>
          <a:prstGeom prst="rect">
            <a:avLst/>
          </a:prstGeom>
        </p:spPr>
      </p:pic>
      <p:grpSp>
        <p:nvGrpSpPr>
          <p:cNvPr id="8" name="Group 7">
            <a:extLst>
              <a:ext uri="{FF2B5EF4-FFF2-40B4-BE49-F238E27FC236}">
                <a16:creationId xmlns:a16="http://schemas.microsoft.com/office/drawing/2014/main" id="{835C9F68-139B-49BE-8BC9-577E19A74F93}"/>
              </a:ext>
            </a:extLst>
          </p:cNvPr>
          <p:cNvGrpSpPr/>
          <p:nvPr/>
        </p:nvGrpSpPr>
        <p:grpSpPr>
          <a:xfrm>
            <a:off x="3235104" y="2069286"/>
            <a:ext cx="6409853" cy="570410"/>
            <a:chOff x="5251010" y="2308634"/>
            <a:chExt cx="6409853" cy="570410"/>
          </a:xfrm>
        </p:grpSpPr>
        <p:sp>
          <p:nvSpPr>
            <p:cNvPr id="6" name="TextBox 5">
              <a:extLst>
                <a:ext uri="{FF2B5EF4-FFF2-40B4-BE49-F238E27FC236}">
                  <a16:creationId xmlns:a16="http://schemas.microsoft.com/office/drawing/2014/main" id="{BE6941A3-3599-4FB1-9930-E58B684DA019}"/>
                </a:ext>
              </a:extLst>
            </p:cNvPr>
            <p:cNvSpPr txBox="1"/>
            <p:nvPr/>
          </p:nvSpPr>
          <p:spPr>
            <a:xfrm>
              <a:off x="5251010" y="2308634"/>
              <a:ext cx="6409853"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حجم مد هرمیت گاوسی </a:t>
              </a:r>
            </a:p>
          </p:txBody>
        </p:sp>
        <p:graphicFrame>
          <p:nvGraphicFramePr>
            <p:cNvPr id="7" name="Object 6">
              <a:extLst>
                <a:ext uri="{FF2B5EF4-FFF2-40B4-BE49-F238E27FC236}">
                  <a16:creationId xmlns:a16="http://schemas.microsoft.com/office/drawing/2014/main" id="{B306ADE9-6B37-4A86-B742-042F73E59E3C}"/>
                </a:ext>
              </a:extLst>
            </p:cNvPr>
            <p:cNvGraphicFramePr>
              <a:graphicFrameLocks noChangeAspect="1"/>
            </p:cNvGraphicFramePr>
            <p:nvPr>
              <p:extLst>
                <p:ext uri="{D42A27DB-BD31-4B8C-83A1-F6EECF244321}">
                  <p14:modId xmlns:p14="http://schemas.microsoft.com/office/powerpoint/2010/main" val="3339977094"/>
                </p:ext>
              </p:extLst>
            </p:nvPr>
          </p:nvGraphicFramePr>
          <p:xfrm>
            <a:off x="8514785" y="2459944"/>
            <a:ext cx="914400" cy="419100"/>
          </p:xfrm>
          <a:graphic>
            <a:graphicData uri="http://schemas.openxmlformats.org/presentationml/2006/ole">
              <mc:AlternateContent xmlns:mc="http://schemas.openxmlformats.org/markup-compatibility/2006">
                <mc:Choice xmlns:v="urn:schemas-microsoft-com:vml" Requires="v">
                  <p:oleObj spid="_x0000_s110600" name="Equation" r:id="rId5" imgW="914400" imgH="419040" progId="Equation.DSMT4">
                    <p:embed/>
                  </p:oleObj>
                </mc:Choice>
                <mc:Fallback>
                  <p:oleObj name="Equation" r:id="rId5" imgW="914400" imgH="419040" progId="Equation.DSMT4">
                    <p:embed/>
                    <p:pic>
                      <p:nvPicPr>
                        <p:cNvPr id="0" name=""/>
                        <p:cNvPicPr/>
                        <p:nvPr/>
                      </p:nvPicPr>
                      <p:blipFill>
                        <a:blip r:embed="rId6"/>
                        <a:stretch>
                          <a:fillRect/>
                        </a:stretch>
                      </p:blipFill>
                      <p:spPr>
                        <a:xfrm>
                          <a:off x="8514785" y="2459944"/>
                          <a:ext cx="914400" cy="419100"/>
                        </a:xfrm>
                        <a:prstGeom prst="rect">
                          <a:avLst/>
                        </a:prstGeom>
                      </p:spPr>
                    </p:pic>
                  </p:oleObj>
                </mc:Fallback>
              </mc:AlternateContent>
            </a:graphicData>
          </a:graphic>
        </p:graphicFrame>
      </p:grpSp>
      <p:grpSp>
        <p:nvGrpSpPr>
          <p:cNvPr id="12" name="Group 11">
            <a:extLst>
              <a:ext uri="{FF2B5EF4-FFF2-40B4-BE49-F238E27FC236}">
                <a16:creationId xmlns:a16="http://schemas.microsoft.com/office/drawing/2014/main" id="{F257ECBD-B2F8-4226-BF0B-CB43145A4B80}"/>
              </a:ext>
            </a:extLst>
          </p:cNvPr>
          <p:cNvGrpSpPr/>
          <p:nvPr/>
        </p:nvGrpSpPr>
        <p:grpSpPr>
          <a:xfrm>
            <a:off x="669956" y="3331674"/>
            <a:ext cx="11226297" cy="2806987"/>
            <a:chOff x="669956" y="3802455"/>
            <a:chExt cx="11226297" cy="2806987"/>
          </a:xfrm>
        </p:grpSpPr>
        <p:sp>
          <p:nvSpPr>
            <p:cNvPr id="9" name="TextBox 8">
              <a:extLst>
                <a:ext uri="{FF2B5EF4-FFF2-40B4-BE49-F238E27FC236}">
                  <a16:creationId xmlns:a16="http://schemas.microsoft.com/office/drawing/2014/main" id="{20678275-021B-4E33-AA91-07300DCA9F43}"/>
                </a:ext>
              </a:extLst>
            </p:cNvPr>
            <p:cNvSpPr txBox="1"/>
            <p:nvPr/>
          </p:nvSpPr>
          <p:spPr>
            <a:xfrm>
              <a:off x="669956" y="3802455"/>
              <a:ext cx="11226297" cy="280698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هرچقدر حجم مد بیشتر باشد اتمهای بیشتری از ماده فعال در عمل لیز شرکت کرده و توان خروجی لیزر بیشتر خواهد بود.</a:t>
              </a:r>
            </a:p>
            <a:p>
              <a:pPr algn="just" rtl="1">
                <a:lnSpc>
                  <a:spcPct val="150000"/>
                </a:lnSpc>
              </a:pPr>
              <a:r>
                <a:rPr lang="fa-IR" sz="2000" dirty="0">
                  <a:latin typeface="Times New Roman" panose="02020603050405020304" pitchFamily="18" charset="0"/>
                  <a:cs typeface="Times New Roman" panose="02020603050405020304" pitchFamily="18" charset="0"/>
                </a:rPr>
                <a:t>طبق این رابطه راههای افزایش حجم مد به قرار زیر است:</a:t>
              </a:r>
            </a:p>
            <a:p>
              <a:pPr algn="just" rtl="1">
                <a:lnSpc>
                  <a:spcPct val="150000"/>
                </a:lnSpc>
              </a:pPr>
              <a:r>
                <a:rPr lang="fa-IR" sz="2000" dirty="0">
                  <a:latin typeface="Times New Roman" panose="02020603050405020304" pitchFamily="18" charset="0"/>
                  <a:cs typeface="Times New Roman" panose="02020603050405020304" pitchFamily="18" charset="0"/>
                </a:rPr>
                <a:t>1- افزایش طول کاواک که البته محدودیت فنی دارد و مثلا نمی تواند لیزری با طول 10 متر ساخت.</a:t>
              </a:r>
            </a:p>
            <a:p>
              <a:pPr algn="just" rtl="1">
                <a:lnSpc>
                  <a:spcPct val="150000"/>
                </a:lnSpc>
              </a:pPr>
              <a:r>
                <a:rPr lang="fa-IR" sz="2000" dirty="0">
                  <a:latin typeface="Times New Roman" panose="02020603050405020304" pitchFamily="18" charset="0"/>
                  <a:cs typeface="Times New Roman" panose="02020603050405020304" pitchFamily="18" charset="0"/>
                </a:rPr>
                <a:t>2- افزایش مرتبه مدها. مثلا حجم مد                 چهار برابر حجم مد اصلی                 است. منتها باید توجه کرد که با این کار ضریب کیفیت باریکه کاهش یافته و نمی توان آن را در یک لکه کوچک کانونی کرد. یعنی لیزر توان بیشتری در اختیار می گذارد لیکن به علت بزرگ بودن لکه لیزری در کانون، شدت لیزر به عنوان پارامتر اصلی کارایی لیزر در برش و جوشکاری، قابل افزایش نیست.  </a:t>
              </a:r>
            </a:p>
          </p:txBody>
        </p:sp>
        <p:graphicFrame>
          <p:nvGraphicFramePr>
            <p:cNvPr id="10" name="Object 9">
              <a:extLst>
                <a:ext uri="{FF2B5EF4-FFF2-40B4-BE49-F238E27FC236}">
                  <a16:creationId xmlns:a16="http://schemas.microsoft.com/office/drawing/2014/main" id="{51E73543-F22B-45EE-B539-5CA28CD94988}"/>
                </a:ext>
              </a:extLst>
            </p:cNvPr>
            <p:cNvGraphicFramePr>
              <a:graphicFrameLocks noChangeAspect="1"/>
            </p:cNvGraphicFramePr>
            <p:nvPr>
              <p:extLst>
                <p:ext uri="{D42A27DB-BD31-4B8C-83A1-F6EECF244321}">
                  <p14:modId xmlns:p14="http://schemas.microsoft.com/office/powerpoint/2010/main" val="308770066"/>
                </p:ext>
              </p:extLst>
            </p:nvPr>
          </p:nvGraphicFramePr>
          <p:xfrm>
            <a:off x="7970838" y="5291138"/>
            <a:ext cx="812800" cy="381000"/>
          </p:xfrm>
          <a:graphic>
            <a:graphicData uri="http://schemas.openxmlformats.org/presentationml/2006/ole">
              <mc:AlternateContent xmlns:mc="http://schemas.openxmlformats.org/markup-compatibility/2006">
                <mc:Choice xmlns:v="urn:schemas-microsoft-com:vml" Requires="v">
                  <p:oleObj spid="_x0000_s110601" name="Equation" r:id="rId7" imgW="812520" imgH="380880" progId="Equation.DSMT4">
                    <p:embed/>
                  </p:oleObj>
                </mc:Choice>
                <mc:Fallback>
                  <p:oleObj name="Equation" r:id="rId7" imgW="812520" imgH="380880" progId="Equation.DSMT4">
                    <p:embed/>
                    <p:pic>
                      <p:nvPicPr>
                        <p:cNvPr id="0" name=""/>
                        <p:cNvPicPr/>
                        <p:nvPr/>
                      </p:nvPicPr>
                      <p:blipFill>
                        <a:blip r:embed="rId8"/>
                        <a:stretch>
                          <a:fillRect/>
                        </a:stretch>
                      </p:blipFill>
                      <p:spPr>
                        <a:xfrm>
                          <a:off x="7970838" y="5291138"/>
                          <a:ext cx="812800" cy="381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BE85341-4822-468E-9B6D-D86FFD23DBC9}"/>
                </a:ext>
              </a:extLst>
            </p:cNvPr>
            <p:cNvGraphicFramePr>
              <a:graphicFrameLocks noChangeAspect="1"/>
            </p:cNvGraphicFramePr>
            <p:nvPr>
              <p:extLst>
                <p:ext uri="{D42A27DB-BD31-4B8C-83A1-F6EECF244321}">
                  <p14:modId xmlns:p14="http://schemas.microsoft.com/office/powerpoint/2010/main" val="2629488328"/>
                </p:ext>
              </p:extLst>
            </p:nvPr>
          </p:nvGraphicFramePr>
          <p:xfrm>
            <a:off x="4819650" y="5288564"/>
            <a:ext cx="850900" cy="381000"/>
          </p:xfrm>
          <a:graphic>
            <a:graphicData uri="http://schemas.openxmlformats.org/presentationml/2006/ole">
              <mc:AlternateContent xmlns:mc="http://schemas.openxmlformats.org/markup-compatibility/2006">
                <mc:Choice xmlns:v="urn:schemas-microsoft-com:vml" Requires="v">
                  <p:oleObj spid="_x0000_s110602" name="Equation" r:id="rId9" imgW="850680" imgH="380880" progId="Equation.DSMT4">
                    <p:embed/>
                  </p:oleObj>
                </mc:Choice>
                <mc:Fallback>
                  <p:oleObj name="Equation" r:id="rId9" imgW="850680" imgH="380880" progId="Equation.DSMT4">
                    <p:embed/>
                    <p:pic>
                      <p:nvPicPr>
                        <p:cNvPr id="0" name=""/>
                        <p:cNvPicPr/>
                        <p:nvPr/>
                      </p:nvPicPr>
                      <p:blipFill>
                        <a:blip r:embed="rId10"/>
                        <a:stretch>
                          <a:fillRect/>
                        </a:stretch>
                      </p:blipFill>
                      <p:spPr>
                        <a:xfrm>
                          <a:off x="4819650" y="5288564"/>
                          <a:ext cx="850900" cy="381000"/>
                        </a:xfrm>
                        <a:prstGeom prst="rect">
                          <a:avLst/>
                        </a:prstGeom>
                      </p:spPr>
                    </p:pic>
                  </p:oleObj>
                </mc:Fallback>
              </mc:AlternateContent>
            </a:graphicData>
          </a:graphic>
        </p:graphicFrame>
      </p:grpSp>
    </p:spTree>
    <p:extLst>
      <p:ext uri="{BB962C8B-B14F-4D97-AF65-F5344CB8AC3E}">
        <p14:creationId xmlns:p14="http://schemas.microsoft.com/office/powerpoint/2010/main" val="27477487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3C20A-FA33-4B7E-929E-B67AA22E3070}"/>
              </a:ext>
            </a:extLst>
          </p:cNvPr>
          <p:cNvSpPr>
            <a:spLocks noGrp="1"/>
          </p:cNvSpPr>
          <p:nvPr>
            <p:ph type="sldNum" sz="quarter" idx="12"/>
          </p:nvPr>
        </p:nvSpPr>
        <p:spPr/>
        <p:txBody>
          <a:bodyPr/>
          <a:lstStyle/>
          <a:p>
            <a:fld id="{8AC7B609-6235-4DF7-8376-3B4225D7EDEF}" type="slidenum">
              <a:rPr lang="en-US" smtClean="0"/>
              <a:pPr/>
              <a:t>137</a:t>
            </a:fld>
            <a:endParaRPr lang="en-US" dirty="0"/>
          </a:p>
        </p:txBody>
      </p:sp>
      <p:sp>
        <p:nvSpPr>
          <p:cNvPr id="3" name="TextBox 2">
            <a:extLst>
              <a:ext uri="{FF2B5EF4-FFF2-40B4-BE49-F238E27FC236}">
                <a16:creationId xmlns:a16="http://schemas.microsoft.com/office/drawing/2014/main" id="{550C3B46-8C92-4EDD-9154-8C6BC12BFB93}"/>
              </a:ext>
            </a:extLst>
          </p:cNvPr>
          <p:cNvSpPr txBox="1"/>
          <p:nvPr/>
        </p:nvSpPr>
        <p:spPr>
          <a:xfrm>
            <a:off x="1865376" y="1399032"/>
            <a:ext cx="9546336"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حجم مد عرضی </a:t>
            </a:r>
            <a:r>
              <a:rPr lang="en-US" sz="2000" dirty="0">
                <a:latin typeface="Times New Roman" panose="02020603050405020304" pitchFamily="18" charset="0"/>
                <a:cs typeface="Times New Roman" panose="02020603050405020304" pitchFamily="18" charset="0"/>
              </a:rPr>
              <a:t>TEM</a:t>
            </a:r>
            <a:r>
              <a:rPr lang="en-US" sz="2000" baseline="-25000" dirty="0">
                <a:latin typeface="Times New Roman" panose="02020603050405020304" pitchFamily="18" charset="0"/>
                <a:cs typeface="Times New Roman" panose="02020603050405020304" pitchFamily="18" charset="0"/>
              </a:rPr>
              <a:t>22</a:t>
            </a:r>
            <a:r>
              <a:rPr lang="fa-IR" sz="2000" dirty="0">
                <a:latin typeface="Times New Roman" panose="02020603050405020304" pitchFamily="18" charset="0"/>
                <a:cs typeface="Times New Roman" panose="02020603050405020304" pitchFamily="18" charset="0"/>
              </a:rPr>
              <a:t> چند برابر حجم مد </a:t>
            </a:r>
            <a:r>
              <a:rPr lang="en-US" sz="2000" dirty="0">
                <a:latin typeface="Times New Roman" panose="02020603050405020304" pitchFamily="18" charset="0"/>
                <a:cs typeface="Times New Roman" panose="02020603050405020304" pitchFamily="18" charset="0"/>
              </a:rPr>
              <a:t>TEM</a:t>
            </a:r>
            <a:r>
              <a:rPr lang="en-US" sz="2000" baseline="-25000" dirty="0">
                <a:latin typeface="Times New Roman" panose="02020603050405020304" pitchFamily="18" charset="0"/>
                <a:cs typeface="Times New Roman" panose="02020603050405020304" pitchFamily="18" charset="0"/>
              </a:rPr>
              <a:t>11</a:t>
            </a:r>
            <a:r>
              <a:rPr lang="fa-IR" sz="2000" dirty="0">
                <a:latin typeface="Times New Roman" panose="02020603050405020304" pitchFamily="18" charset="0"/>
                <a:cs typeface="Times New Roman" panose="02020603050405020304" pitchFamily="18" charset="0"/>
              </a:rPr>
              <a:t> است. </a:t>
            </a:r>
          </a:p>
        </p:txBody>
      </p:sp>
    </p:spTree>
    <p:extLst>
      <p:ext uri="{BB962C8B-B14F-4D97-AF65-F5344CB8AC3E}">
        <p14:creationId xmlns:p14="http://schemas.microsoft.com/office/powerpoint/2010/main" val="2847006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532B6-F5E9-4C62-8C92-9C598AFAD9D9}"/>
              </a:ext>
            </a:extLst>
          </p:cNvPr>
          <p:cNvSpPr>
            <a:spLocks noGrp="1"/>
          </p:cNvSpPr>
          <p:nvPr>
            <p:ph type="sldNum" sz="quarter" idx="12"/>
          </p:nvPr>
        </p:nvSpPr>
        <p:spPr/>
        <p:txBody>
          <a:bodyPr/>
          <a:lstStyle/>
          <a:p>
            <a:fld id="{8AC7B609-6235-4DF7-8376-3B4225D7EDEF}" type="slidenum">
              <a:rPr lang="en-US" smtClean="0"/>
              <a:pPr/>
              <a:t>138</a:t>
            </a:fld>
            <a:endParaRPr lang="en-US" dirty="0"/>
          </a:p>
        </p:txBody>
      </p:sp>
      <p:pic>
        <p:nvPicPr>
          <p:cNvPr id="3" name="Picture 2">
            <a:extLst>
              <a:ext uri="{FF2B5EF4-FFF2-40B4-BE49-F238E27FC236}">
                <a16:creationId xmlns:a16="http://schemas.microsoft.com/office/drawing/2014/main" id="{760AACD8-A730-44F1-B4F3-33394BC48AEC}"/>
              </a:ext>
            </a:extLst>
          </p:cNvPr>
          <p:cNvPicPr>
            <a:picLocks noChangeAspect="1"/>
          </p:cNvPicPr>
          <p:nvPr/>
        </p:nvPicPr>
        <p:blipFill>
          <a:blip r:embed="rId3"/>
          <a:stretch>
            <a:fillRect/>
          </a:stretch>
        </p:blipFill>
        <p:spPr>
          <a:xfrm>
            <a:off x="5992483" y="3411908"/>
            <a:ext cx="207034" cy="34183"/>
          </a:xfrm>
          <a:prstGeom prst="rect">
            <a:avLst/>
          </a:prstGeom>
        </p:spPr>
      </p:pic>
      <p:sp>
        <p:nvSpPr>
          <p:cNvPr id="5" name="TextBox 4">
            <a:extLst>
              <a:ext uri="{FF2B5EF4-FFF2-40B4-BE49-F238E27FC236}">
                <a16:creationId xmlns:a16="http://schemas.microsoft.com/office/drawing/2014/main" id="{9024CBB0-64D4-4D71-8268-DBDA39FD734D}"/>
              </a:ext>
            </a:extLst>
          </p:cNvPr>
          <p:cNvSpPr txBox="1"/>
          <p:nvPr/>
        </p:nvSpPr>
        <p:spPr>
          <a:xfrm>
            <a:off x="359627" y="222491"/>
            <a:ext cx="8584348" cy="584775"/>
          </a:xfrm>
          <a:prstGeom prst="rect">
            <a:avLst/>
          </a:prstGeom>
          <a:noFill/>
        </p:spPr>
        <p:txBody>
          <a:bodyPr wrap="square">
            <a:spAutoFit/>
          </a:bodyPr>
          <a:lstStyle/>
          <a:p>
            <a:pPr algn="l"/>
            <a:r>
              <a:rPr lang="en-US" sz="3200" b="1" i="0" u="none" strike="noStrike" baseline="0" dirty="0">
                <a:solidFill>
                  <a:srgbClr val="1E04E2"/>
                </a:solidFill>
                <a:latin typeface="Times New Roman" panose="02020603050405020304" pitchFamily="18" charset="0"/>
                <a:cs typeface="Times New Roman" panose="02020603050405020304" pitchFamily="18" charset="0"/>
              </a:rPr>
              <a:t>Chapter 6:                    </a:t>
            </a:r>
            <a:r>
              <a:rPr lang="en-US" sz="2400" b="1" i="0" u="none" strike="noStrike" baseline="0" dirty="0">
                <a:solidFill>
                  <a:srgbClr val="FF0000"/>
                </a:solidFill>
                <a:latin typeface="Arial" panose="020B0604020202020204" pitchFamily="34" charset="0"/>
              </a:rPr>
              <a:t>Resonant Optical Cavities</a:t>
            </a:r>
            <a:endParaRPr lang="en-US" sz="2400" b="1" dirty="0">
              <a:solidFill>
                <a:srgbClr val="FF0000"/>
              </a:solidFill>
            </a:endParaRPr>
          </a:p>
        </p:txBody>
      </p:sp>
      <p:pic>
        <p:nvPicPr>
          <p:cNvPr id="8" name="Picture 7">
            <a:extLst>
              <a:ext uri="{FF2B5EF4-FFF2-40B4-BE49-F238E27FC236}">
                <a16:creationId xmlns:a16="http://schemas.microsoft.com/office/drawing/2014/main" id="{0AADE838-D8E8-4DC6-8438-5A9A33F6DA84}"/>
              </a:ext>
            </a:extLst>
          </p:cNvPr>
          <p:cNvPicPr>
            <a:picLocks noChangeAspect="1"/>
          </p:cNvPicPr>
          <p:nvPr/>
        </p:nvPicPr>
        <p:blipFill>
          <a:blip r:embed="rId4"/>
          <a:stretch>
            <a:fillRect/>
          </a:stretch>
        </p:blipFill>
        <p:spPr>
          <a:xfrm>
            <a:off x="637477" y="2815980"/>
            <a:ext cx="7335644" cy="4018251"/>
          </a:xfrm>
          <a:prstGeom prst="rect">
            <a:avLst/>
          </a:prstGeom>
        </p:spPr>
      </p:pic>
      <p:grpSp>
        <p:nvGrpSpPr>
          <p:cNvPr id="10" name="Group 9">
            <a:extLst>
              <a:ext uri="{FF2B5EF4-FFF2-40B4-BE49-F238E27FC236}">
                <a16:creationId xmlns:a16="http://schemas.microsoft.com/office/drawing/2014/main" id="{8404CCD2-9B05-4A49-8776-217319390DE2}"/>
              </a:ext>
            </a:extLst>
          </p:cNvPr>
          <p:cNvGrpSpPr/>
          <p:nvPr/>
        </p:nvGrpSpPr>
        <p:grpSpPr>
          <a:xfrm>
            <a:off x="302942" y="847477"/>
            <a:ext cx="11508058" cy="2349874"/>
            <a:chOff x="302942" y="847477"/>
            <a:chExt cx="11508058" cy="2349874"/>
          </a:xfrm>
        </p:grpSpPr>
        <p:sp>
          <p:nvSpPr>
            <p:cNvPr id="7" name="TextBox 6">
              <a:extLst>
                <a:ext uri="{FF2B5EF4-FFF2-40B4-BE49-F238E27FC236}">
                  <a16:creationId xmlns:a16="http://schemas.microsoft.com/office/drawing/2014/main" id="{04EB47E1-5274-4C05-9F43-87808CB504D7}"/>
                </a:ext>
              </a:extLst>
            </p:cNvPr>
            <p:cNvSpPr txBox="1"/>
            <p:nvPr/>
          </p:nvSpPr>
          <p:spPr>
            <a:xfrm>
              <a:off x="302942" y="847477"/>
              <a:ext cx="11508058" cy="2349874"/>
            </a:xfrm>
            <a:prstGeom prst="rect">
              <a:avLst/>
            </a:prstGeom>
            <a:noFill/>
          </p:spPr>
          <p:txBody>
            <a:bodyPr wrap="square">
              <a:spAutoFit/>
            </a:bodyPr>
            <a:lstStyle/>
            <a:p>
              <a:pPr algn="l">
                <a:lnSpc>
                  <a:spcPct val="150000"/>
                </a:lnSpc>
              </a:pPr>
              <a:r>
                <a:rPr lang="en-US" sz="2000" b="0" i="0" u="none" strike="noStrike" baseline="0" dirty="0">
                  <a:latin typeface="Times New Roman" panose="02020603050405020304" pitchFamily="18" charset="0"/>
                </a:rPr>
                <a:t>Let us follow a wave as it bounces back and forth between the two mirrors. Consider the initial field at the plane just to the right of </a:t>
              </a:r>
              <a:r>
                <a:rPr lang="en-US" sz="2000" b="0" i="1" u="none" strike="noStrike" baseline="0" dirty="0">
                  <a:latin typeface="Arial" panose="020B0604020202020204" pitchFamily="34" charset="0"/>
                </a:rPr>
                <a:t>M1, </a:t>
              </a:r>
              <a:r>
                <a:rPr lang="en-US" sz="2000" b="0" i="0" u="none" strike="noStrike" baseline="0" dirty="0">
                  <a:latin typeface="Times New Roman" panose="02020603050405020304" pitchFamily="18" charset="0"/>
                </a:rPr>
                <a:t>labeled by </a:t>
              </a:r>
              <a:r>
                <a:rPr lang="en-US" sz="2000" b="1" i="0" u="none" strike="noStrike" baseline="0" dirty="0">
                  <a:latin typeface="Times New Roman" panose="02020603050405020304" pitchFamily="18" charset="0"/>
                </a:rPr>
                <a:t>E</a:t>
              </a:r>
              <a:r>
                <a:rPr lang="en-US" sz="2000" b="1" i="0" u="none" strike="noStrike" baseline="-25000" dirty="0">
                  <a:latin typeface="Times New Roman" panose="02020603050405020304" pitchFamily="18" charset="0"/>
                </a:rPr>
                <a:t>0</a:t>
              </a:r>
              <a:r>
                <a:rPr lang="en-US" sz="2000" b="0" i="0" u="none" strike="noStrike" baseline="0" dirty="0">
                  <a:latin typeface="Times New Roman" panose="02020603050405020304" pitchFamily="18" charset="0"/>
                </a:rPr>
                <a:t>. It propagates to </a:t>
              </a:r>
              <a:r>
                <a:rPr lang="en-US" sz="2000" b="0" i="1" u="none" strike="noStrike" baseline="0" dirty="0">
                  <a:latin typeface="Arial" panose="020B0604020202020204" pitchFamily="34" charset="0"/>
                </a:rPr>
                <a:t>M2 </a:t>
              </a:r>
              <a:r>
                <a:rPr lang="en-US" sz="2000" b="0" i="0" u="none" strike="noStrike" baseline="0" dirty="0">
                  <a:latin typeface="Times New Roman" panose="02020603050405020304" pitchFamily="18" charset="0"/>
                </a:rPr>
                <a:t>and back to the starting plane and experiences an amplitude change of              and a phase factor exp[ - </a:t>
              </a:r>
              <a:r>
                <a:rPr lang="en-US" sz="2000" b="0" i="1" u="none" strike="noStrike" baseline="0" dirty="0" err="1">
                  <a:latin typeface="Arial" panose="020B0604020202020204" pitchFamily="34" charset="0"/>
                </a:rPr>
                <a:t>i</a:t>
              </a:r>
              <a:r>
                <a:rPr lang="en-US" sz="2000" b="0" i="1" u="none" strike="noStrike" baseline="0" dirty="0">
                  <a:latin typeface="Arial" panose="020B0604020202020204" pitchFamily="34" charset="0"/>
                </a:rPr>
                <a:t> k2d</a:t>
              </a:r>
              <a:r>
                <a:rPr lang="en-US" sz="2000" b="0" u="none" strike="noStrike" baseline="0" dirty="0">
                  <a:latin typeface="Arial" panose="020B0604020202020204" pitchFamily="34" charset="0"/>
                </a:rPr>
                <a:t>]</a:t>
              </a:r>
              <a:r>
                <a:rPr lang="en-US" sz="2000" b="0" i="1" u="none" strike="noStrike" baseline="0" dirty="0">
                  <a:latin typeface="Arial" panose="020B0604020202020204" pitchFamily="34" charset="0"/>
                </a:rPr>
                <a:t> </a:t>
              </a:r>
              <a:r>
                <a:rPr lang="en-US" sz="2000" b="0" i="0" u="none" strike="noStrike" baseline="0" dirty="0">
                  <a:latin typeface="Times New Roman" panose="02020603050405020304" pitchFamily="18" charset="0"/>
                </a:rPr>
                <a:t>as it travels that round trip and thus generates the field labeled </a:t>
              </a:r>
              <a:r>
                <a:rPr lang="en-US" sz="2000" b="1" i="1" u="none" strike="noStrike" baseline="0" dirty="0">
                  <a:latin typeface="Arial" panose="020B0604020202020204" pitchFamily="34" charset="0"/>
                </a:rPr>
                <a:t>E</a:t>
              </a:r>
              <a:r>
                <a:rPr lang="en-US" sz="2000" b="1" i="1" u="none" strike="noStrike" baseline="-25000" dirty="0">
                  <a:latin typeface="Arial" panose="020B0604020202020204" pitchFamily="34" charset="0"/>
                </a:rPr>
                <a:t>1</a:t>
              </a:r>
              <a:r>
                <a:rPr lang="en-US" sz="2000" b="1" i="1" u="none" strike="noStrike" baseline="30000" dirty="0">
                  <a:latin typeface="Arial" panose="020B0604020202020204" pitchFamily="34" charset="0"/>
                </a:rPr>
                <a:t>+</a:t>
              </a:r>
              <a:r>
                <a:rPr lang="en-US" sz="2000" b="0" i="1" u="none" strike="noStrike" baseline="0" dirty="0">
                  <a:latin typeface="Arial" panose="020B0604020202020204" pitchFamily="34" charset="0"/>
                </a:rPr>
                <a:t>, </a:t>
              </a:r>
              <a:r>
                <a:rPr lang="en-US" sz="2000" b="0" i="0" u="none" strike="noStrike" baseline="0" dirty="0">
                  <a:latin typeface="Times New Roman" panose="02020603050405020304" pitchFamily="18" charset="0"/>
                </a:rPr>
                <a:t>which experiences the same trials and tribulations as </a:t>
              </a:r>
              <a:r>
                <a:rPr lang="en-US" sz="2000" b="0" i="0" u="none" strike="noStrike" baseline="0" dirty="0" err="1">
                  <a:latin typeface="Times New Roman" panose="02020603050405020304" pitchFamily="18" charset="0"/>
                </a:rPr>
                <a:t>Eo</a:t>
              </a:r>
              <a:r>
                <a:rPr lang="en-US" sz="2000" b="0" i="0" u="none" strike="noStrike" baseline="0" dirty="0">
                  <a:latin typeface="Times New Roman" panose="02020603050405020304" pitchFamily="18" charset="0"/>
                </a:rPr>
                <a:t>, and in turn generates </a:t>
              </a:r>
              <a:r>
                <a:rPr lang="en-US" sz="2000" b="1" i="1" u="none" strike="noStrike" baseline="0" dirty="0">
                  <a:latin typeface="Arial" panose="020B0604020202020204" pitchFamily="34" charset="0"/>
                </a:rPr>
                <a:t>E</a:t>
              </a:r>
              <a:r>
                <a:rPr lang="en-US" sz="2000" b="1" i="1" baseline="-25000" dirty="0">
                  <a:latin typeface="Arial" panose="020B0604020202020204" pitchFamily="34" charset="0"/>
                </a:rPr>
                <a:t>2</a:t>
              </a:r>
              <a:r>
                <a:rPr lang="en-US" sz="2000" b="1" i="1" u="none" strike="noStrike" baseline="30000" dirty="0">
                  <a:latin typeface="Arial" panose="020B0604020202020204" pitchFamily="34" charset="0"/>
                </a:rPr>
                <a:t>+</a:t>
              </a:r>
              <a:r>
                <a:rPr lang="en-US" sz="2000" b="0" i="1" u="none" strike="noStrike" baseline="0" dirty="0">
                  <a:latin typeface="Arial" panose="020B0604020202020204" pitchFamily="34" charset="0"/>
                </a:rPr>
                <a:t>, </a:t>
              </a:r>
              <a:r>
                <a:rPr lang="en-US" sz="2000" b="0" i="0" u="none" strike="noStrike" baseline="0" dirty="0">
                  <a:latin typeface="Times New Roman" panose="02020603050405020304" pitchFamily="18" charset="0"/>
                </a:rPr>
                <a:t>and so on.</a:t>
              </a:r>
              <a:endParaRPr lang="en-US" sz="2000" dirty="0"/>
            </a:p>
          </p:txBody>
        </p:sp>
        <p:graphicFrame>
          <p:nvGraphicFramePr>
            <p:cNvPr id="9" name="Object 8">
              <a:extLst>
                <a:ext uri="{FF2B5EF4-FFF2-40B4-BE49-F238E27FC236}">
                  <a16:creationId xmlns:a16="http://schemas.microsoft.com/office/drawing/2014/main" id="{41886972-DD88-4422-9D9F-3FEF335B45A2}"/>
                </a:ext>
              </a:extLst>
            </p:cNvPr>
            <p:cNvGraphicFramePr>
              <a:graphicFrameLocks noChangeAspect="1"/>
            </p:cNvGraphicFramePr>
            <p:nvPr>
              <p:extLst>
                <p:ext uri="{D42A27DB-BD31-4B8C-83A1-F6EECF244321}">
                  <p14:modId xmlns:p14="http://schemas.microsoft.com/office/powerpoint/2010/main" val="1840050168"/>
                </p:ext>
              </p:extLst>
            </p:nvPr>
          </p:nvGraphicFramePr>
          <p:xfrm>
            <a:off x="2933546" y="1876518"/>
            <a:ext cx="647700" cy="381000"/>
          </p:xfrm>
          <a:graphic>
            <a:graphicData uri="http://schemas.openxmlformats.org/presentationml/2006/ole">
              <mc:AlternateContent xmlns:mc="http://schemas.openxmlformats.org/markup-compatibility/2006">
                <mc:Choice xmlns:v="urn:schemas-microsoft-com:vml" Requires="v">
                  <p:oleObj spid="_x0000_s111624" name="Equation" r:id="rId5" imgW="647640" imgH="380880" progId="Equation.DSMT4">
                    <p:embed/>
                  </p:oleObj>
                </mc:Choice>
                <mc:Fallback>
                  <p:oleObj name="Equation" r:id="rId5" imgW="647640" imgH="380880" progId="Equation.DSMT4">
                    <p:embed/>
                    <p:pic>
                      <p:nvPicPr>
                        <p:cNvPr id="0" name=""/>
                        <p:cNvPicPr/>
                        <p:nvPr/>
                      </p:nvPicPr>
                      <p:blipFill>
                        <a:blip r:embed="rId6"/>
                        <a:stretch>
                          <a:fillRect/>
                        </a:stretch>
                      </p:blipFill>
                      <p:spPr>
                        <a:xfrm>
                          <a:off x="2933546" y="1876518"/>
                          <a:ext cx="647700" cy="381000"/>
                        </a:xfrm>
                        <a:prstGeom prst="rect">
                          <a:avLst/>
                        </a:prstGeom>
                      </p:spPr>
                    </p:pic>
                  </p:oleObj>
                </mc:Fallback>
              </mc:AlternateContent>
            </a:graphicData>
          </a:graphic>
        </p:graphicFrame>
      </p:grpSp>
      <p:grpSp>
        <p:nvGrpSpPr>
          <p:cNvPr id="13" name="Group 12">
            <a:extLst>
              <a:ext uri="{FF2B5EF4-FFF2-40B4-BE49-F238E27FC236}">
                <a16:creationId xmlns:a16="http://schemas.microsoft.com/office/drawing/2014/main" id="{D1D8EC53-5D57-4CCB-89EC-438F83684684}"/>
              </a:ext>
            </a:extLst>
          </p:cNvPr>
          <p:cNvGrpSpPr/>
          <p:nvPr/>
        </p:nvGrpSpPr>
        <p:grpSpPr>
          <a:xfrm>
            <a:off x="7973121" y="3411908"/>
            <a:ext cx="4047894" cy="1421992"/>
            <a:chOff x="7973121" y="3411908"/>
            <a:chExt cx="4047894" cy="1421992"/>
          </a:xfrm>
        </p:grpSpPr>
        <p:sp>
          <p:nvSpPr>
            <p:cNvPr id="11" name="TextBox 10">
              <a:extLst>
                <a:ext uri="{FF2B5EF4-FFF2-40B4-BE49-F238E27FC236}">
                  <a16:creationId xmlns:a16="http://schemas.microsoft.com/office/drawing/2014/main" id="{FDD6FE2A-0803-490A-870C-184CA19394C2}"/>
                </a:ext>
              </a:extLst>
            </p:cNvPr>
            <p:cNvSpPr txBox="1"/>
            <p:nvPr/>
          </p:nvSpPr>
          <p:spPr>
            <a:xfrm>
              <a:off x="7973121" y="3411908"/>
              <a:ext cx="4047894"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شرط تشدید (رزونانس) این است که اختلاف فاز ایجاد شده در یک دور کامل مضرب صحیحی از           باشد. </a:t>
              </a:r>
              <a:endParaRPr lang="en-US" sz="2000" dirty="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6C552977-2112-414A-9766-53A89959C25B}"/>
                </a:ext>
              </a:extLst>
            </p:cNvPr>
            <p:cNvGraphicFramePr>
              <a:graphicFrameLocks noChangeAspect="1"/>
            </p:cNvGraphicFramePr>
            <p:nvPr>
              <p:extLst>
                <p:ext uri="{D42A27DB-BD31-4B8C-83A1-F6EECF244321}">
                  <p14:modId xmlns:p14="http://schemas.microsoft.com/office/powerpoint/2010/main" val="1736252797"/>
                </p:ext>
              </p:extLst>
            </p:nvPr>
          </p:nvGraphicFramePr>
          <p:xfrm>
            <a:off x="11238826" y="4466683"/>
            <a:ext cx="393700" cy="279400"/>
          </p:xfrm>
          <a:graphic>
            <a:graphicData uri="http://schemas.openxmlformats.org/presentationml/2006/ole">
              <mc:AlternateContent xmlns:mc="http://schemas.openxmlformats.org/markup-compatibility/2006">
                <mc:Choice xmlns:v="urn:schemas-microsoft-com:vml" Requires="v">
                  <p:oleObj spid="_x0000_s111625" name="Equation" r:id="rId7" imgW="393480" imgH="279360" progId="Equation.DSMT4">
                    <p:embed/>
                  </p:oleObj>
                </mc:Choice>
                <mc:Fallback>
                  <p:oleObj name="Equation" r:id="rId7" imgW="393480" imgH="279360" progId="Equation.DSMT4">
                    <p:embed/>
                    <p:pic>
                      <p:nvPicPr>
                        <p:cNvPr id="0" name=""/>
                        <p:cNvPicPr/>
                        <p:nvPr/>
                      </p:nvPicPr>
                      <p:blipFill>
                        <a:blip r:embed="rId8"/>
                        <a:stretch>
                          <a:fillRect/>
                        </a:stretch>
                      </p:blipFill>
                      <p:spPr>
                        <a:xfrm>
                          <a:off x="11238826" y="4466683"/>
                          <a:ext cx="393700" cy="279400"/>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id="{4F1DCB5A-62FE-4F30-A09B-5C51331B2033}"/>
              </a:ext>
            </a:extLst>
          </p:cNvPr>
          <p:cNvGraphicFramePr>
            <a:graphicFrameLocks noChangeAspect="1"/>
          </p:cNvGraphicFramePr>
          <p:nvPr>
            <p:extLst>
              <p:ext uri="{D42A27DB-BD31-4B8C-83A1-F6EECF244321}">
                <p14:modId xmlns:p14="http://schemas.microsoft.com/office/powerpoint/2010/main" val="108015981"/>
              </p:ext>
            </p:extLst>
          </p:nvPr>
        </p:nvGraphicFramePr>
        <p:xfrm>
          <a:off x="8513773" y="5319715"/>
          <a:ext cx="2184400" cy="342900"/>
        </p:xfrm>
        <a:graphic>
          <a:graphicData uri="http://schemas.openxmlformats.org/presentationml/2006/ole">
            <mc:AlternateContent xmlns:mc="http://schemas.openxmlformats.org/markup-compatibility/2006">
              <mc:Choice xmlns:v="urn:schemas-microsoft-com:vml" Requires="v">
                <p:oleObj spid="_x0000_s111626" name="Equation" r:id="rId9" imgW="2184120" imgH="342720" progId="Equation.DSMT4">
                  <p:embed/>
                </p:oleObj>
              </mc:Choice>
              <mc:Fallback>
                <p:oleObj name="Equation" r:id="rId9" imgW="2184120" imgH="342720" progId="Equation.DSMT4">
                  <p:embed/>
                  <p:pic>
                    <p:nvPicPr>
                      <p:cNvPr id="0" name=""/>
                      <p:cNvPicPr/>
                      <p:nvPr/>
                    </p:nvPicPr>
                    <p:blipFill>
                      <a:blip r:embed="rId10"/>
                      <a:stretch>
                        <a:fillRect/>
                      </a:stretch>
                    </p:blipFill>
                    <p:spPr>
                      <a:xfrm>
                        <a:off x="8513773" y="5319715"/>
                        <a:ext cx="2184400" cy="342900"/>
                      </a:xfrm>
                      <a:prstGeom prst="rect">
                        <a:avLst/>
                      </a:prstGeom>
                    </p:spPr>
                  </p:pic>
                </p:oleObj>
              </mc:Fallback>
            </mc:AlternateContent>
          </a:graphicData>
        </a:graphic>
      </p:graphicFrame>
    </p:spTree>
    <p:extLst>
      <p:ext uri="{BB962C8B-B14F-4D97-AF65-F5344CB8AC3E}">
        <p14:creationId xmlns:p14="http://schemas.microsoft.com/office/powerpoint/2010/main" val="93067870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547F4-3BDA-4D7B-9EEC-DF19A460146C}"/>
              </a:ext>
            </a:extLst>
          </p:cNvPr>
          <p:cNvSpPr>
            <a:spLocks noGrp="1"/>
          </p:cNvSpPr>
          <p:nvPr>
            <p:ph type="sldNum" sz="quarter" idx="12"/>
          </p:nvPr>
        </p:nvSpPr>
        <p:spPr>
          <a:xfrm>
            <a:off x="11071509" y="6386303"/>
            <a:ext cx="973667" cy="274320"/>
          </a:xfrm>
        </p:spPr>
        <p:txBody>
          <a:bodyPr/>
          <a:lstStyle/>
          <a:p>
            <a:fld id="{8AC7B609-6235-4DF7-8376-3B4225D7EDEF}" type="slidenum">
              <a:rPr lang="en-US" smtClean="0"/>
              <a:pPr/>
              <a:t>139</a:t>
            </a:fld>
            <a:endParaRPr lang="en-US" dirty="0"/>
          </a:p>
        </p:txBody>
      </p:sp>
      <p:pic>
        <p:nvPicPr>
          <p:cNvPr id="5" name="Picture 4">
            <a:extLst>
              <a:ext uri="{FF2B5EF4-FFF2-40B4-BE49-F238E27FC236}">
                <a16:creationId xmlns:a16="http://schemas.microsoft.com/office/drawing/2014/main" id="{448F2514-EE20-4B4B-88D3-61B5A9CC7B49}"/>
              </a:ext>
            </a:extLst>
          </p:cNvPr>
          <p:cNvPicPr>
            <a:picLocks noChangeAspect="1"/>
          </p:cNvPicPr>
          <p:nvPr/>
        </p:nvPicPr>
        <p:blipFill>
          <a:blip r:embed="rId2"/>
          <a:stretch>
            <a:fillRect/>
          </a:stretch>
        </p:blipFill>
        <p:spPr>
          <a:xfrm>
            <a:off x="903249" y="1063900"/>
            <a:ext cx="4572000" cy="1742027"/>
          </a:xfrm>
          <a:prstGeom prst="rect">
            <a:avLst/>
          </a:prstGeom>
        </p:spPr>
      </p:pic>
      <p:sp>
        <p:nvSpPr>
          <p:cNvPr id="6" name="TextBox 5">
            <a:extLst>
              <a:ext uri="{FF2B5EF4-FFF2-40B4-BE49-F238E27FC236}">
                <a16:creationId xmlns:a16="http://schemas.microsoft.com/office/drawing/2014/main" id="{0442B553-8DEC-4127-99B5-90DB1175D315}"/>
              </a:ext>
            </a:extLst>
          </p:cNvPr>
          <p:cNvSpPr txBox="1"/>
          <p:nvPr/>
        </p:nvSpPr>
        <p:spPr>
          <a:xfrm>
            <a:off x="724829" y="334537"/>
            <a:ext cx="11086171"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 این شرط برای ایجاد تشدید محدودیتی را روی طول تشدیدگر قرار می دهد یا برعکس، برای طول خاصی از یک تشدیدگر </a:t>
            </a:r>
            <a:r>
              <a:rPr lang="fa-IR" sz="2000" dirty="0" err="1">
                <a:latin typeface="Times New Roman" panose="02020603050405020304" pitchFamily="18" charset="0"/>
                <a:cs typeface="Times New Roman" panose="02020603050405020304" pitchFamily="18" charset="0"/>
              </a:rPr>
              <a:t>بسامدها</a:t>
            </a:r>
            <a:r>
              <a:rPr lang="fa-IR" sz="2000" dirty="0">
                <a:latin typeface="Times New Roman" panose="02020603050405020304" pitchFamily="18" charset="0"/>
                <a:cs typeface="Times New Roman" panose="02020603050405020304" pitchFamily="18" charset="0"/>
              </a:rPr>
              <a:t> یا طول موج های خاصی تشدید شده و بقیه تقویت </a:t>
            </a:r>
            <a:r>
              <a:rPr lang="fa-IR" sz="2000" dirty="0" err="1">
                <a:latin typeface="Times New Roman" panose="02020603050405020304" pitchFamily="18" charset="0"/>
                <a:cs typeface="Times New Roman" panose="02020603050405020304" pitchFamily="18" charset="0"/>
              </a:rPr>
              <a:t>نمی</a:t>
            </a:r>
            <a:r>
              <a:rPr lang="fa-IR" sz="2000" dirty="0">
                <a:latin typeface="Times New Roman" panose="02020603050405020304" pitchFamily="18" charset="0"/>
                <a:cs typeface="Times New Roman" panose="02020603050405020304" pitchFamily="18" charset="0"/>
              </a:rPr>
              <a:t> شوند. </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B0131F7-EC8F-43D9-9915-EC5EBF4B5635}"/>
              </a:ext>
            </a:extLst>
          </p:cNvPr>
          <p:cNvSpPr txBox="1"/>
          <p:nvPr/>
        </p:nvSpPr>
        <p:spPr>
          <a:xfrm>
            <a:off x="903249" y="2916045"/>
            <a:ext cx="10907751"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به عنوان مثال اگر طول تشدیدگر یک لیزر </a:t>
            </a:r>
            <a:r>
              <a:rPr lang="fa-IR" sz="2000" dirty="0" err="1">
                <a:latin typeface="Times New Roman" panose="02020603050405020304" pitchFamily="18" charset="0"/>
                <a:cs typeface="Times New Roman" panose="02020603050405020304" pitchFamily="18" charset="0"/>
              </a:rPr>
              <a:t>دیودی</a:t>
            </a:r>
            <a:r>
              <a:rPr lang="fa-IR" sz="2000" dirty="0">
                <a:latin typeface="Times New Roman" panose="02020603050405020304" pitchFamily="18" charset="0"/>
                <a:cs typeface="Times New Roman" panose="02020603050405020304" pitchFamily="18" charset="0"/>
              </a:rPr>
              <a:t> </a:t>
            </a:r>
            <a:r>
              <a:rPr lang="fa-IR" sz="2000" dirty="0" err="1">
                <a:latin typeface="Times New Roman" panose="02020603050405020304" pitchFamily="18" charset="0"/>
                <a:cs typeface="Times New Roman" panose="02020603050405020304" pitchFamily="18" charset="0"/>
              </a:rPr>
              <a:t>گالیم-آرسناید</a:t>
            </a:r>
            <a:r>
              <a:rPr lang="fa-IR" sz="2000" dirty="0">
                <a:latin typeface="Times New Roman" panose="02020603050405020304" pitchFamily="18" charset="0"/>
                <a:cs typeface="Times New Roman" panose="02020603050405020304" pitchFamily="18" charset="0"/>
              </a:rPr>
              <a:t> را 100 میکرون در نظر بگیریم و طول موج آن 800 </a:t>
            </a:r>
            <a:r>
              <a:rPr lang="fa-IR" sz="2000" dirty="0" err="1">
                <a:latin typeface="Times New Roman" panose="02020603050405020304" pitchFamily="18" charset="0"/>
                <a:cs typeface="Times New Roman" panose="02020603050405020304" pitchFamily="18" charset="0"/>
              </a:rPr>
              <a:t>نانو</a:t>
            </a:r>
            <a:r>
              <a:rPr lang="fa-IR" sz="2000" dirty="0">
                <a:latin typeface="Times New Roman" panose="02020603050405020304" pitchFamily="18" charset="0"/>
                <a:cs typeface="Times New Roman" panose="02020603050405020304" pitchFamily="18" charset="0"/>
              </a:rPr>
              <a:t> متر با پهنای طیف 4 نانومتر باشد داریم: </a:t>
            </a:r>
            <a:endParaRPr lang="en-US" sz="2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B0A4547-86F4-48FF-A9E5-451EAF800F53}"/>
              </a:ext>
            </a:extLst>
          </p:cNvPr>
          <p:cNvPicPr>
            <a:picLocks noChangeAspect="1"/>
          </p:cNvPicPr>
          <p:nvPr/>
        </p:nvPicPr>
        <p:blipFill>
          <a:blip r:embed="rId3"/>
          <a:stretch>
            <a:fillRect/>
          </a:stretch>
        </p:blipFill>
        <p:spPr>
          <a:xfrm>
            <a:off x="987059" y="3574583"/>
            <a:ext cx="7889312" cy="1217929"/>
          </a:xfrm>
          <a:prstGeom prst="rect">
            <a:avLst/>
          </a:prstGeom>
        </p:spPr>
      </p:pic>
      <p:pic>
        <p:nvPicPr>
          <p:cNvPr id="9" name="Picture 8">
            <a:extLst>
              <a:ext uri="{FF2B5EF4-FFF2-40B4-BE49-F238E27FC236}">
                <a16:creationId xmlns:a16="http://schemas.microsoft.com/office/drawing/2014/main" id="{B3D2BE3A-61E4-4291-B734-F18788196DF4}"/>
              </a:ext>
            </a:extLst>
          </p:cNvPr>
          <p:cNvPicPr>
            <a:picLocks noChangeAspect="1"/>
          </p:cNvPicPr>
          <p:nvPr/>
        </p:nvPicPr>
        <p:blipFill>
          <a:blip r:embed="rId4"/>
          <a:stretch>
            <a:fillRect/>
          </a:stretch>
        </p:blipFill>
        <p:spPr>
          <a:xfrm>
            <a:off x="1466561" y="5029377"/>
            <a:ext cx="6400800" cy="1828623"/>
          </a:xfrm>
          <a:prstGeom prst="rect">
            <a:avLst/>
          </a:prstGeom>
        </p:spPr>
      </p:pic>
    </p:spTree>
    <p:extLst>
      <p:ext uri="{BB962C8B-B14F-4D97-AF65-F5344CB8AC3E}">
        <p14:creationId xmlns:p14="http://schemas.microsoft.com/office/powerpoint/2010/main" val="299868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1" y="152400"/>
            <a:ext cx="3101391" cy="461665"/>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400" b="1" dirty="0">
                <a:solidFill>
                  <a:srgbClr val="FF0000"/>
                </a:solidFill>
                <a:latin typeface="Times New Roman" pitchFamily="18" charset="0"/>
                <a:cs typeface="Times New Roman" pitchFamily="18" charset="0"/>
              </a:rPr>
              <a:t>خواص نور لیزر</a:t>
            </a:r>
            <a:endParaRPr lang="en-US" sz="2400" dirty="0">
              <a:latin typeface="Times New Roman" pitchFamily="18" charset="0"/>
              <a:cs typeface="Times New Roman" pitchFamily="18" charset="0"/>
            </a:endParaRPr>
          </a:p>
        </p:txBody>
      </p:sp>
      <p:sp>
        <p:nvSpPr>
          <p:cNvPr id="6" name="TextBox 5"/>
          <p:cNvSpPr txBox="1"/>
          <p:nvPr/>
        </p:nvSpPr>
        <p:spPr>
          <a:xfrm>
            <a:off x="1520727" y="838203"/>
            <a:ext cx="9280625" cy="960328"/>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طول موج لیزر هلیوم نئون 6328 آنگسترم و پهنای باند آن </a:t>
            </a:r>
            <a:r>
              <a:rPr lang="en-US" sz="2000" dirty="0">
                <a:latin typeface="Times New Roman" pitchFamily="18" charset="0"/>
                <a:cs typeface="Times New Roman" pitchFamily="18" charset="0"/>
              </a:rPr>
              <a:t>  0.02</a:t>
            </a:r>
            <a:r>
              <a:rPr lang="fa-IR" sz="2000" dirty="0">
                <a:latin typeface="Times New Roman" pitchFamily="18" charset="0"/>
                <a:cs typeface="Times New Roman" pitchFamily="18" charset="0"/>
              </a:rPr>
              <a:t>آنگسترم است. بسامد نور این لیزر، پهنای باند آن بر حسب هرتز و خلوص نسبی طیف را حساب کنید </a:t>
            </a:r>
            <a:endParaRPr lang="en-US" sz="2000" dirty="0">
              <a:latin typeface="Times New Roman" pitchFamily="18" charset="0"/>
              <a:cs typeface="Times New Roman" pitchFamily="18" charset="0"/>
            </a:endParaRPr>
          </a:p>
        </p:txBody>
      </p:sp>
      <p:grpSp>
        <p:nvGrpSpPr>
          <p:cNvPr id="11" name="Group 10"/>
          <p:cNvGrpSpPr/>
          <p:nvPr/>
        </p:nvGrpSpPr>
        <p:grpSpPr>
          <a:xfrm>
            <a:off x="1247776" y="2171700"/>
            <a:ext cx="9708009" cy="2768600"/>
            <a:chOff x="-27027" y="3238499"/>
            <a:chExt cx="7857610" cy="2768600"/>
          </a:xfrm>
        </p:grpSpPr>
        <p:graphicFrame>
          <p:nvGraphicFramePr>
            <p:cNvPr id="28675" name="Object 3"/>
            <p:cNvGraphicFramePr>
              <a:graphicFrameLocks noChangeAspect="1"/>
            </p:cNvGraphicFramePr>
            <p:nvPr>
              <p:extLst>
                <p:ext uri="{D42A27DB-BD31-4B8C-83A1-F6EECF244321}">
                  <p14:modId xmlns:p14="http://schemas.microsoft.com/office/powerpoint/2010/main" val="609063455"/>
                </p:ext>
              </p:extLst>
            </p:nvPr>
          </p:nvGraphicFramePr>
          <p:xfrm>
            <a:off x="-27027" y="3238499"/>
            <a:ext cx="7036188" cy="2768600"/>
          </p:xfrm>
          <a:graphic>
            <a:graphicData uri="http://schemas.openxmlformats.org/presentationml/2006/ole">
              <mc:AlternateContent xmlns:mc="http://schemas.openxmlformats.org/markup-compatibility/2006">
                <mc:Choice xmlns:v="urn:schemas-microsoft-com:vml" Requires="v">
                  <p:oleObj spid="_x0000_s7172" name="Equation" r:id="rId3" imgW="7035480" imgH="2768400" progId="Equation.DSMT4">
                    <p:embed/>
                  </p:oleObj>
                </mc:Choice>
                <mc:Fallback>
                  <p:oleObj name="Equation" r:id="rId3" imgW="7035480" imgH="2768400" progId="Equation.DSMT4">
                    <p:embed/>
                    <p:pic>
                      <p:nvPicPr>
                        <p:cNvPr id="28675" name="Object 3"/>
                        <p:cNvPicPr>
                          <a:picLocks noChangeAspect="1" noChangeArrowheads="1"/>
                        </p:cNvPicPr>
                        <p:nvPr/>
                      </p:nvPicPr>
                      <p:blipFill>
                        <a:blip r:embed="rId4"/>
                        <a:srcRect/>
                        <a:stretch>
                          <a:fillRect/>
                        </a:stretch>
                      </p:blipFill>
                      <p:spPr bwMode="auto">
                        <a:xfrm>
                          <a:off x="-27027" y="3238499"/>
                          <a:ext cx="7036188" cy="276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443317" y="3267596"/>
              <a:ext cx="510162" cy="498663"/>
            </a:xfrm>
            <a:prstGeom prst="rect">
              <a:avLst/>
            </a:prstGeom>
            <a:noFill/>
          </p:spPr>
          <p:txBody>
            <a:bodyPr wrap="none" rtlCol="0">
              <a:spAutoFit/>
            </a:bodyPr>
            <a:lstStyle/>
            <a:p>
              <a:pPr algn="r" rtl="1">
                <a:lnSpc>
                  <a:spcPct val="150000"/>
                </a:lnSpc>
              </a:pPr>
              <a:r>
                <a:rPr lang="fa-IR" sz="2000" dirty="0">
                  <a:latin typeface="Times New Roman" pitchFamily="18" charset="0"/>
                  <a:cs typeface="Times New Roman" pitchFamily="18" charset="0"/>
                </a:rPr>
                <a:t>بسامد</a:t>
              </a:r>
              <a:endParaRPr lang="en-US" sz="2000" dirty="0">
                <a:latin typeface="Times New Roman" pitchFamily="18" charset="0"/>
                <a:cs typeface="Times New Roman" pitchFamily="18" charset="0"/>
              </a:endParaRPr>
            </a:p>
          </p:txBody>
        </p:sp>
        <p:sp>
          <p:nvSpPr>
            <p:cNvPr id="9" name="TextBox 8"/>
            <p:cNvSpPr txBox="1"/>
            <p:nvPr/>
          </p:nvSpPr>
          <p:spPr>
            <a:xfrm>
              <a:off x="7046657" y="4296833"/>
              <a:ext cx="783926" cy="498663"/>
            </a:xfrm>
            <a:prstGeom prst="rect">
              <a:avLst/>
            </a:prstGeom>
            <a:noFill/>
          </p:spPr>
          <p:txBody>
            <a:bodyPr wrap="none" rtlCol="0">
              <a:spAutoFit/>
            </a:bodyPr>
            <a:lstStyle/>
            <a:p>
              <a:pPr algn="r" rtl="1">
                <a:lnSpc>
                  <a:spcPct val="150000"/>
                </a:lnSpc>
              </a:pPr>
              <a:r>
                <a:rPr lang="fa-IR" sz="2000" dirty="0">
                  <a:latin typeface="Times New Roman" pitchFamily="18" charset="0"/>
                  <a:cs typeface="Times New Roman" pitchFamily="18" charset="0"/>
                </a:rPr>
                <a:t>پهنای باند</a:t>
              </a:r>
              <a:endParaRPr lang="en-US" sz="2000" dirty="0">
                <a:latin typeface="Times New Roman" pitchFamily="18" charset="0"/>
                <a:cs typeface="Times New Roman" pitchFamily="18" charset="0"/>
              </a:endParaRPr>
            </a:p>
          </p:txBody>
        </p:sp>
        <p:sp>
          <p:nvSpPr>
            <p:cNvPr id="10" name="TextBox 9"/>
            <p:cNvSpPr txBox="1"/>
            <p:nvPr/>
          </p:nvSpPr>
          <p:spPr>
            <a:xfrm>
              <a:off x="5937513" y="5181600"/>
              <a:ext cx="1392436" cy="498663"/>
            </a:xfrm>
            <a:prstGeom prst="rect">
              <a:avLst/>
            </a:prstGeom>
            <a:noFill/>
          </p:spPr>
          <p:txBody>
            <a:bodyPr wrap="none" rtlCol="0">
              <a:spAutoFit/>
            </a:bodyPr>
            <a:lstStyle/>
            <a:p>
              <a:pPr algn="r" rtl="1">
                <a:lnSpc>
                  <a:spcPct val="150000"/>
                </a:lnSpc>
              </a:pPr>
              <a:r>
                <a:rPr lang="fa-IR" sz="2000" dirty="0">
                  <a:latin typeface="Times New Roman" pitchFamily="18" charset="0"/>
                  <a:cs typeface="Times New Roman" pitchFamily="18" charset="0"/>
                </a:rPr>
                <a:t>خلوص نسبی طیف</a:t>
              </a:r>
              <a:endParaRPr lang="en-US" sz="2000" dirty="0">
                <a:latin typeface="Times New Roman" pitchFamily="18" charset="0"/>
                <a:cs typeface="Times New Roman" pitchFamily="18" charset="0"/>
              </a:endParaRPr>
            </a:p>
          </p:txBody>
        </p:sp>
      </p:grpSp>
      <p:pic>
        <p:nvPicPr>
          <p:cNvPr id="29700" name="Picture 4"/>
          <p:cNvPicPr>
            <a:picLocks noChangeAspect="1" noChangeArrowheads="1"/>
          </p:cNvPicPr>
          <p:nvPr/>
        </p:nvPicPr>
        <p:blipFill>
          <a:blip r:embed="rId5" cstate="print"/>
          <a:srcRect/>
          <a:stretch>
            <a:fillRect/>
          </a:stretch>
        </p:blipFill>
        <p:spPr bwMode="auto">
          <a:xfrm>
            <a:off x="2546350" y="4918380"/>
            <a:ext cx="7231380" cy="193962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EACEC228-6915-422E-9448-4876C33F378D}"/>
              </a:ext>
            </a:extLst>
          </p:cNvPr>
          <p:cNvSpPr>
            <a:spLocks noGrp="1"/>
          </p:cNvSpPr>
          <p:nvPr>
            <p:ph type="sldNum" sz="quarter" idx="12"/>
          </p:nvPr>
        </p:nvSpPr>
        <p:spPr/>
        <p:txBody>
          <a:bodyPr/>
          <a:lstStyle/>
          <a:p>
            <a:fld id="{8AC7B609-6235-4DF7-8376-3B4225D7EDEF}" type="slidenum">
              <a:rPr lang="en-US" smtClean="0"/>
              <a:pPr/>
              <a:t>14</a:t>
            </a:fld>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9AD41-3D22-450E-8D74-B8257E52FFC6}"/>
              </a:ext>
            </a:extLst>
          </p:cNvPr>
          <p:cNvSpPr>
            <a:spLocks noGrp="1"/>
          </p:cNvSpPr>
          <p:nvPr>
            <p:ph type="sldNum" sz="quarter" idx="12"/>
          </p:nvPr>
        </p:nvSpPr>
        <p:spPr/>
        <p:txBody>
          <a:bodyPr/>
          <a:lstStyle/>
          <a:p>
            <a:fld id="{8AC7B609-6235-4DF7-8376-3B4225D7EDEF}" type="slidenum">
              <a:rPr lang="en-US" smtClean="0"/>
              <a:pPr/>
              <a:t>140</a:t>
            </a:fld>
            <a:endParaRPr lang="en-US" dirty="0"/>
          </a:p>
        </p:txBody>
      </p:sp>
      <p:sp>
        <p:nvSpPr>
          <p:cNvPr id="3" name="TextBox 2">
            <a:extLst>
              <a:ext uri="{FF2B5EF4-FFF2-40B4-BE49-F238E27FC236}">
                <a16:creationId xmlns:a16="http://schemas.microsoft.com/office/drawing/2014/main" id="{29EF9D8E-E490-4BA2-81C7-C762C8357483}"/>
              </a:ext>
            </a:extLst>
          </p:cNvPr>
          <p:cNvSpPr txBox="1"/>
          <p:nvPr/>
        </p:nvSpPr>
        <p:spPr>
          <a:xfrm>
            <a:off x="493776" y="2414016"/>
            <a:ext cx="11317224" cy="1845185"/>
          </a:xfrm>
          <a:prstGeom prst="rect">
            <a:avLst/>
          </a:prstGeom>
          <a:noFill/>
        </p:spPr>
        <p:txBody>
          <a:bodyPr wrap="square" rtlCol="0">
            <a:spAutoFit/>
          </a:bodyPr>
          <a:lstStyle/>
          <a:p>
            <a:pPr algn="just" rtl="1">
              <a:lnSpc>
                <a:spcPct val="20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a:t>
            </a:r>
          </a:p>
          <a:p>
            <a:pPr algn="just" rtl="1">
              <a:lnSpc>
                <a:spcPct val="200000"/>
              </a:lnSpc>
            </a:pPr>
            <a:r>
              <a:rPr lang="fa-IR" sz="2000" dirty="0">
                <a:latin typeface="Times New Roman" panose="02020603050405020304" pitchFamily="18" charset="0"/>
                <a:cs typeface="Times New Roman" panose="02020603050405020304" pitchFamily="18" charset="0"/>
              </a:rPr>
              <a:t>طول تشدیدگر یک لیزر دیودی 150 میکرون است. ضریب شکست محیط فعال 2.8 و طول موج لیزر 680 نانومتر است. </a:t>
            </a:r>
          </a:p>
          <a:p>
            <a:pPr algn="just" rtl="1">
              <a:lnSpc>
                <a:spcPct val="200000"/>
              </a:lnSpc>
            </a:pPr>
            <a:r>
              <a:rPr lang="fa-IR" sz="2000" dirty="0">
                <a:latin typeface="Times New Roman" panose="02020603050405020304" pitchFamily="18" charset="0"/>
                <a:cs typeface="Times New Roman" panose="02020603050405020304" pitchFamily="18" charset="0"/>
              </a:rPr>
              <a:t>اگر پهنای باند این لیزر 5 نانومتر باشد چه هماهنگهایی (هارمونیک) درون این تشدیگر تشکیل می شود.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5019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5B415-5173-4CFD-B15C-B00F12FED279}"/>
              </a:ext>
            </a:extLst>
          </p:cNvPr>
          <p:cNvSpPr>
            <a:spLocks noGrp="1"/>
          </p:cNvSpPr>
          <p:nvPr>
            <p:ph type="sldNum" sz="quarter" idx="12"/>
          </p:nvPr>
        </p:nvSpPr>
        <p:spPr>
          <a:xfrm>
            <a:off x="10094383" y="6470704"/>
            <a:ext cx="973667" cy="274320"/>
          </a:xfrm>
        </p:spPr>
        <p:txBody>
          <a:bodyPr/>
          <a:lstStyle/>
          <a:p>
            <a:fld id="{8AC7B609-6235-4DF7-8376-3B4225D7EDEF}" type="slidenum">
              <a:rPr lang="en-US" smtClean="0"/>
              <a:pPr/>
              <a:t>141</a:t>
            </a:fld>
            <a:endParaRPr lang="en-US" dirty="0"/>
          </a:p>
        </p:txBody>
      </p:sp>
      <p:graphicFrame>
        <p:nvGraphicFramePr>
          <p:cNvPr id="4" name="Object 3">
            <a:extLst>
              <a:ext uri="{FF2B5EF4-FFF2-40B4-BE49-F238E27FC236}">
                <a16:creationId xmlns:a16="http://schemas.microsoft.com/office/drawing/2014/main" id="{384A4945-D606-4625-B30E-541DD2141CDA}"/>
              </a:ext>
            </a:extLst>
          </p:cNvPr>
          <p:cNvGraphicFramePr>
            <a:graphicFrameLocks noChangeAspect="1"/>
          </p:cNvGraphicFramePr>
          <p:nvPr>
            <p:extLst>
              <p:ext uri="{D42A27DB-BD31-4B8C-83A1-F6EECF244321}">
                <p14:modId xmlns:p14="http://schemas.microsoft.com/office/powerpoint/2010/main" val="2177098431"/>
              </p:ext>
            </p:extLst>
          </p:nvPr>
        </p:nvGraphicFramePr>
        <p:xfrm>
          <a:off x="738303" y="1422400"/>
          <a:ext cx="5194300" cy="5435600"/>
        </p:xfrm>
        <a:graphic>
          <a:graphicData uri="http://schemas.openxmlformats.org/presentationml/2006/ole">
            <mc:AlternateContent xmlns:mc="http://schemas.openxmlformats.org/markup-compatibility/2006">
              <mc:Choice xmlns:v="urn:schemas-microsoft-com:vml" Requires="v">
                <p:oleObj spid="_x0000_s112646" name="Equation" r:id="rId3" imgW="5194080" imgH="5435280" progId="Equation.DSMT4">
                  <p:embed/>
                </p:oleObj>
              </mc:Choice>
              <mc:Fallback>
                <p:oleObj name="Equation" r:id="rId3" imgW="5194080" imgH="5435280" progId="Equation.DSMT4">
                  <p:embed/>
                  <p:pic>
                    <p:nvPicPr>
                      <p:cNvPr id="0" name=""/>
                      <p:cNvPicPr/>
                      <p:nvPr/>
                    </p:nvPicPr>
                    <p:blipFill>
                      <a:blip r:embed="rId4"/>
                      <a:stretch>
                        <a:fillRect/>
                      </a:stretch>
                    </p:blipFill>
                    <p:spPr>
                      <a:xfrm>
                        <a:off x="738303" y="1422400"/>
                        <a:ext cx="5194300" cy="54356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E8F51DBB-5022-4BE9-AAAC-0B638FA8A3B8}"/>
              </a:ext>
            </a:extLst>
          </p:cNvPr>
          <p:cNvGrpSpPr/>
          <p:nvPr/>
        </p:nvGrpSpPr>
        <p:grpSpPr>
          <a:xfrm>
            <a:off x="0" y="144969"/>
            <a:ext cx="12076771" cy="1421992"/>
            <a:chOff x="0" y="144969"/>
            <a:chExt cx="12076771" cy="1421992"/>
          </a:xfrm>
        </p:grpSpPr>
        <p:sp>
          <p:nvSpPr>
            <p:cNvPr id="3" name="TextBox 2">
              <a:extLst>
                <a:ext uri="{FF2B5EF4-FFF2-40B4-BE49-F238E27FC236}">
                  <a16:creationId xmlns:a16="http://schemas.microsoft.com/office/drawing/2014/main" id="{984EDE0E-FE15-44BB-81A1-F95EDD5386E0}"/>
                </a:ext>
              </a:extLst>
            </p:cNvPr>
            <p:cNvSpPr txBox="1"/>
            <p:nvPr/>
          </p:nvSpPr>
          <p:spPr>
            <a:xfrm>
              <a:off x="0" y="144969"/>
              <a:ext cx="12076771"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اگر  </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را مد طولی اصلی درون </a:t>
              </a:r>
              <a:r>
                <a:rPr lang="fa-IR" sz="2000" dirty="0" err="1">
                  <a:latin typeface="Times New Roman" panose="02020603050405020304" pitchFamily="18" charset="0"/>
                  <a:cs typeface="Times New Roman" panose="02020603050405020304" pitchFamily="18" charset="0"/>
                </a:rPr>
                <a:t>کاواک</a:t>
              </a:r>
              <a:r>
                <a:rPr lang="fa-IR" sz="2000" dirty="0">
                  <a:latin typeface="Times New Roman" panose="02020603050405020304" pitchFamily="18" charset="0"/>
                  <a:cs typeface="Times New Roman" panose="02020603050405020304" pitchFamily="18" charset="0"/>
                </a:rPr>
                <a:t> بنامیم می بینیم که در مثال قبل هماهنگ 900 ام با طول موج 800 نانومتر در حال تشدید است. </a:t>
              </a:r>
            </a:p>
            <a:p>
              <a:pPr algn="just" rtl="1">
                <a:lnSpc>
                  <a:spcPct val="150000"/>
                </a:lnSpc>
              </a:pPr>
              <a:r>
                <a:rPr lang="fa-IR" sz="2000" dirty="0">
                  <a:latin typeface="Times New Roman" panose="02020603050405020304" pitchFamily="18" charset="0"/>
                  <a:cs typeface="Times New Roman" panose="02020603050405020304" pitchFamily="18" charset="0"/>
                </a:rPr>
                <a:t>حال می توان حساب کرد که </a:t>
              </a:r>
              <a:r>
                <a:rPr lang="fa-IR" sz="2000" dirty="0" err="1">
                  <a:latin typeface="Times New Roman" panose="02020603050405020304" pitchFamily="18" charset="0"/>
                  <a:cs typeface="Times New Roman" panose="02020603050405020304" pitchFamily="18" charset="0"/>
                </a:rPr>
                <a:t>هماهنگهای</a:t>
              </a:r>
              <a:r>
                <a:rPr lang="fa-IR" sz="2000" dirty="0">
                  <a:latin typeface="Times New Roman" panose="02020603050405020304" pitchFamily="18" charset="0"/>
                  <a:cs typeface="Times New Roman" panose="02020603050405020304" pitchFamily="18" charset="0"/>
                </a:rPr>
                <a:t> قبل و بعد دارای چه طول موجی می توانند باشند تا ببینیم آیا این طول موج در تابش این لیزر وجود دارد؟</a:t>
              </a:r>
            </a:p>
            <a:p>
              <a:pPr algn="just" rtl="1">
                <a:lnSpc>
                  <a:spcPct val="150000"/>
                </a:lnSpc>
              </a:pPr>
              <a:endParaRPr lang="en-US" sz="20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A7287324-850E-4635-BCEF-3D392829021F}"/>
                </a:ext>
              </a:extLst>
            </p:cNvPr>
            <p:cNvGraphicFramePr>
              <a:graphicFrameLocks noChangeAspect="1"/>
            </p:cNvGraphicFramePr>
            <p:nvPr>
              <p:extLst>
                <p:ext uri="{D42A27DB-BD31-4B8C-83A1-F6EECF244321}">
                  <p14:modId xmlns:p14="http://schemas.microsoft.com/office/powerpoint/2010/main" val="3919265913"/>
                </p:ext>
              </p:extLst>
            </p:nvPr>
          </p:nvGraphicFramePr>
          <p:xfrm>
            <a:off x="11025716" y="288268"/>
            <a:ext cx="596900" cy="342900"/>
          </p:xfrm>
          <a:graphic>
            <a:graphicData uri="http://schemas.openxmlformats.org/presentationml/2006/ole">
              <mc:AlternateContent xmlns:mc="http://schemas.openxmlformats.org/markup-compatibility/2006">
                <mc:Choice xmlns:v="urn:schemas-microsoft-com:vml" Requires="v">
                  <p:oleObj spid="_x0000_s112647" name="Equation" r:id="rId5" imgW="596880" imgH="342720" progId="Equation.DSMT4">
                    <p:embed/>
                  </p:oleObj>
                </mc:Choice>
                <mc:Fallback>
                  <p:oleObj name="Equation" r:id="rId5" imgW="596880" imgH="342720" progId="Equation.DSMT4">
                    <p:embed/>
                    <p:pic>
                      <p:nvPicPr>
                        <p:cNvPr id="0" name=""/>
                        <p:cNvPicPr/>
                        <p:nvPr/>
                      </p:nvPicPr>
                      <p:blipFill>
                        <a:blip r:embed="rId6"/>
                        <a:stretch>
                          <a:fillRect/>
                        </a:stretch>
                      </p:blipFill>
                      <p:spPr>
                        <a:xfrm>
                          <a:off x="11025716" y="288268"/>
                          <a:ext cx="596900" cy="342900"/>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4440C038-A8BE-49EB-829A-B7FD97F27B0D}"/>
              </a:ext>
            </a:extLst>
          </p:cNvPr>
          <p:cNvSpPr txBox="1"/>
          <p:nvPr/>
        </p:nvSpPr>
        <p:spPr>
          <a:xfrm>
            <a:off x="6813395" y="1661532"/>
            <a:ext cx="5107259" cy="4653646"/>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موج مرکزی را 800 نانومتر و پهنای طیف را 4 نانومتر فرض کردیم یعنی این ماده فعال لیزری از طول موج 798 تا 802 نانومتر را تولید می کند. هماهنگ 897 درون </a:t>
            </a:r>
            <a:r>
              <a:rPr lang="fa-IR" sz="2000" dirty="0" err="1">
                <a:latin typeface="Times New Roman" panose="02020603050405020304" pitchFamily="18" charset="0"/>
                <a:cs typeface="Times New Roman" panose="02020603050405020304" pitchFamily="18" charset="0"/>
              </a:rPr>
              <a:t>کاواک</a:t>
            </a:r>
            <a:r>
              <a:rPr lang="fa-IR" sz="2000" dirty="0">
                <a:latin typeface="Times New Roman" panose="02020603050405020304" pitchFamily="18" charset="0"/>
                <a:cs typeface="Times New Roman" panose="02020603050405020304" pitchFamily="18" charset="0"/>
              </a:rPr>
              <a:t> این لیزر </a:t>
            </a:r>
            <a:r>
              <a:rPr lang="fa-IR" sz="2000" dirty="0" err="1">
                <a:latin typeface="Times New Roman" panose="02020603050405020304" pitchFamily="18" charset="0"/>
                <a:cs typeface="Times New Roman" panose="02020603050405020304" pitchFamily="18" charset="0"/>
              </a:rPr>
              <a:t>متناظر</a:t>
            </a:r>
            <a:r>
              <a:rPr lang="fa-IR" sz="2000" dirty="0">
                <a:latin typeface="Times New Roman" panose="02020603050405020304" pitchFamily="18" charset="0"/>
                <a:cs typeface="Times New Roman" panose="02020603050405020304" pitchFamily="18" charset="0"/>
              </a:rPr>
              <a:t> با طول موج 802.67 است که خارج از طیف تابش این ماده فعال لیزری است. همچنین هماهنگ 903 درون </a:t>
            </a:r>
            <a:r>
              <a:rPr lang="fa-IR" sz="2000" dirty="0" err="1">
                <a:latin typeface="Times New Roman" panose="02020603050405020304" pitchFamily="18" charset="0"/>
                <a:cs typeface="Times New Roman" panose="02020603050405020304" pitchFamily="18" charset="0"/>
              </a:rPr>
              <a:t>کاواک</a:t>
            </a:r>
            <a:r>
              <a:rPr lang="fa-IR" sz="2000" dirty="0">
                <a:latin typeface="Times New Roman" panose="02020603050405020304" pitchFamily="18" charset="0"/>
                <a:cs typeface="Times New Roman" panose="02020603050405020304" pitchFamily="18" charset="0"/>
              </a:rPr>
              <a:t> این لیزر </a:t>
            </a:r>
            <a:r>
              <a:rPr lang="fa-IR" sz="2000" dirty="0" err="1">
                <a:latin typeface="Times New Roman" panose="02020603050405020304" pitchFamily="18" charset="0"/>
                <a:cs typeface="Times New Roman" panose="02020603050405020304" pitchFamily="18" charset="0"/>
              </a:rPr>
              <a:t>متناظر</a:t>
            </a:r>
            <a:r>
              <a:rPr lang="fa-IR" sz="2000" dirty="0">
                <a:latin typeface="Times New Roman" panose="02020603050405020304" pitchFamily="18" charset="0"/>
                <a:cs typeface="Times New Roman" panose="02020603050405020304" pitchFamily="18" charset="0"/>
              </a:rPr>
              <a:t> با طول موج 797.34 است که آن هم خارج از طیف تابش این ماده فعال لیزری است. پس عملا 5 مد طولی با شماره های 898 تا 902 درون  این </a:t>
            </a:r>
            <a:r>
              <a:rPr lang="fa-IR" sz="2000" dirty="0" err="1">
                <a:latin typeface="Times New Roman" panose="02020603050405020304" pitchFamily="18" charset="0"/>
                <a:cs typeface="Times New Roman" panose="02020603050405020304" pitchFamily="18" charset="0"/>
              </a:rPr>
              <a:t>کاواک</a:t>
            </a:r>
            <a:r>
              <a:rPr lang="fa-IR" sz="2000" dirty="0">
                <a:latin typeface="Times New Roman" panose="02020603050405020304" pitchFamily="18" charset="0"/>
                <a:cs typeface="Times New Roman" panose="02020603050405020304" pitchFamily="18" charset="0"/>
              </a:rPr>
              <a:t> تشدید خواهند شد. به عبارتی طول موجی مثل 800.4 در خروجی این لیزر بسیار ضعیف خواهد بود.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0569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79C842-7072-45AF-A5ED-8B46B469AE7F}"/>
              </a:ext>
            </a:extLst>
          </p:cNvPr>
          <p:cNvSpPr>
            <a:spLocks noGrp="1"/>
          </p:cNvSpPr>
          <p:nvPr>
            <p:ph type="sldNum" sz="quarter" idx="12"/>
          </p:nvPr>
        </p:nvSpPr>
        <p:spPr>
          <a:xfrm>
            <a:off x="11523957" y="6494466"/>
            <a:ext cx="503457" cy="274320"/>
          </a:xfrm>
        </p:spPr>
        <p:txBody>
          <a:bodyPr/>
          <a:lstStyle/>
          <a:p>
            <a:fld id="{8AC7B609-6235-4DF7-8376-3B4225D7EDEF}" type="slidenum">
              <a:rPr lang="en-US" smtClean="0"/>
              <a:pPr/>
              <a:t>142</a:t>
            </a:fld>
            <a:endParaRPr lang="en-US" dirty="0"/>
          </a:p>
        </p:txBody>
      </p:sp>
      <p:pic>
        <p:nvPicPr>
          <p:cNvPr id="3" name="Picture 2">
            <a:extLst>
              <a:ext uri="{FF2B5EF4-FFF2-40B4-BE49-F238E27FC236}">
                <a16:creationId xmlns:a16="http://schemas.microsoft.com/office/drawing/2014/main" id="{2D39D1CB-33FB-4B49-AC8E-8A31699A61AB}"/>
              </a:ext>
            </a:extLst>
          </p:cNvPr>
          <p:cNvPicPr>
            <a:picLocks noChangeAspect="1"/>
          </p:cNvPicPr>
          <p:nvPr/>
        </p:nvPicPr>
        <p:blipFill>
          <a:blip r:embed="rId3"/>
          <a:stretch>
            <a:fillRect/>
          </a:stretch>
        </p:blipFill>
        <p:spPr>
          <a:xfrm>
            <a:off x="278782" y="847835"/>
            <a:ext cx="8229600" cy="2929416"/>
          </a:xfrm>
          <a:prstGeom prst="rect">
            <a:avLst/>
          </a:prstGeom>
        </p:spPr>
      </p:pic>
      <p:sp>
        <p:nvSpPr>
          <p:cNvPr id="4" name="TextBox 3">
            <a:extLst>
              <a:ext uri="{FF2B5EF4-FFF2-40B4-BE49-F238E27FC236}">
                <a16:creationId xmlns:a16="http://schemas.microsoft.com/office/drawing/2014/main" id="{8BE62281-3E47-4775-B845-10CCF5A4564B}"/>
              </a:ext>
            </a:extLst>
          </p:cNvPr>
          <p:cNvSpPr txBox="1"/>
          <p:nvPr/>
        </p:nvSpPr>
        <p:spPr>
          <a:xfrm>
            <a:off x="334537" y="89214"/>
            <a:ext cx="11630722"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این بررسی را برای لیزر </a:t>
            </a:r>
            <a:r>
              <a:rPr lang="fa-IR" sz="2000" dirty="0" err="1">
                <a:latin typeface="Times New Roman" panose="02020603050405020304" pitchFamily="18" charset="0"/>
                <a:cs typeface="Times New Roman" panose="02020603050405020304" pitchFamily="18" charset="0"/>
              </a:rPr>
              <a:t>هلیوم-نئون</a:t>
            </a:r>
            <a:r>
              <a:rPr lang="fa-IR" sz="2000" dirty="0">
                <a:latin typeface="Times New Roman" panose="02020603050405020304" pitchFamily="18" charset="0"/>
                <a:cs typeface="Times New Roman" panose="02020603050405020304" pitchFamily="18" charset="0"/>
              </a:rPr>
              <a:t> با طول موج مرکزی 6328 </a:t>
            </a:r>
            <a:r>
              <a:rPr lang="fa-IR" sz="2000" dirty="0" err="1">
                <a:latin typeface="Times New Roman" panose="02020603050405020304" pitchFamily="18" charset="0"/>
                <a:cs typeface="Times New Roman" panose="02020603050405020304" pitchFamily="18" charset="0"/>
              </a:rPr>
              <a:t>آنگستروم</a:t>
            </a:r>
            <a:r>
              <a:rPr lang="fa-IR" sz="2000" dirty="0">
                <a:latin typeface="Times New Roman" panose="02020603050405020304" pitchFamily="18" charset="0"/>
                <a:cs typeface="Times New Roman" panose="02020603050405020304" pitchFamily="18" charset="0"/>
              </a:rPr>
              <a:t>  تکرار می کنیم تا تفاوت طیف یک لیزر </a:t>
            </a:r>
            <a:r>
              <a:rPr lang="fa-IR" sz="2000" dirty="0" err="1">
                <a:latin typeface="Times New Roman" panose="02020603050405020304" pitchFamily="18" charset="0"/>
                <a:cs typeface="Times New Roman" panose="02020603050405020304" pitchFamily="18" charset="0"/>
              </a:rPr>
              <a:t>دیودی</a:t>
            </a:r>
            <a:r>
              <a:rPr lang="fa-IR" sz="2000" dirty="0">
                <a:latin typeface="Times New Roman" panose="02020603050405020304" pitchFamily="18" charset="0"/>
                <a:cs typeface="Times New Roman" panose="02020603050405020304" pitchFamily="18" charset="0"/>
              </a:rPr>
              <a:t> با گازی را بیشتر متوجه شویم:</a:t>
            </a:r>
            <a:endParaRPr lang="en-US" sz="20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053C755-6E9C-45CE-BB9B-C0D85F3B3684}"/>
              </a:ext>
            </a:extLst>
          </p:cNvPr>
          <p:cNvGrpSpPr/>
          <p:nvPr/>
        </p:nvGrpSpPr>
        <p:grpSpPr>
          <a:xfrm>
            <a:off x="533401" y="4052624"/>
            <a:ext cx="10394793" cy="2692400"/>
            <a:chOff x="533401" y="4052624"/>
            <a:chExt cx="10394793" cy="2692400"/>
          </a:xfrm>
        </p:grpSpPr>
        <p:graphicFrame>
          <p:nvGraphicFramePr>
            <p:cNvPr id="5" name="Object 4">
              <a:extLst>
                <a:ext uri="{FF2B5EF4-FFF2-40B4-BE49-F238E27FC236}">
                  <a16:creationId xmlns:a16="http://schemas.microsoft.com/office/drawing/2014/main" id="{76C2F01F-4D0E-4288-BDAB-624E3410EFB9}"/>
                </a:ext>
              </a:extLst>
            </p:cNvPr>
            <p:cNvGraphicFramePr>
              <a:graphicFrameLocks noChangeAspect="1"/>
            </p:cNvGraphicFramePr>
            <p:nvPr>
              <p:extLst>
                <p:ext uri="{D42A27DB-BD31-4B8C-83A1-F6EECF244321}">
                  <p14:modId xmlns:p14="http://schemas.microsoft.com/office/powerpoint/2010/main" val="3450044613"/>
                </p:ext>
              </p:extLst>
            </p:nvPr>
          </p:nvGraphicFramePr>
          <p:xfrm>
            <a:off x="533401" y="4052624"/>
            <a:ext cx="4953000" cy="2692400"/>
          </p:xfrm>
          <a:graphic>
            <a:graphicData uri="http://schemas.openxmlformats.org/presentationml/2006/ole">
              <mc:AlternateContent xmlns:mc="http://schemas.openxmlformats.org/markup-compatibility/2006">
                <mc:Choice xmlns:v="urn:schemas-microsoft-com:vml" Requires="v">
                  <p:oleObj spid="_x0000_s113668" name="Equation" r:id="rId4" imgW="4952880" imgH="2692080" progId="Equation.DSMT4">
                    <p:embed/>
                  </p:oleObj>
                </mc:Choice>
                <mc:Fallback>
                  <p:oleObj name="Equation" r:id="rId4" imgW="4952880" imgH="2692080" progId="Equation.DSMT4">
                    <p:embed/>
                    <p:pic>
                      <p:nvPicPr>
                        <p:cNvPr id="0" name=""/>
                        <p:cNvPicPr/>
                        <p:nvPr/>
                      </p:nvPicPr>
                      <p:blipFill>
                        <a:blip r:embed="rId5"/>
                        <a:stretch>
                          <a:fillRect/>
                        </a:stretch>
                      </p:blipFill>
                      <p:spPr>
                        <a:xfrm>
                          <a:off x="533401" y="4052624"/>
                          <a:ext cx="4953000" cy="26924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DCE70E8-7ACB-423A-845A-410A21B1702C}"/>
                </a:ext>
              </a:extLst>
            </p:cNvPr>
            <p:cNvSpPr txBox="1"/>
            <p:nvPr/>
          </p:nvSpPr>
          <p:spPr>
            <a:xfrm>
              <a:off x="4806174" y="4119532"/>
              <a:ext cx="6122020"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شماره هماهنگ (مد طولی) </a:t>
              </a:r>
              <a:r>
                <a:rPr lang="fa-IR" sz="2000" dirty="0" err="1">
                  <a:latin typeface="Times New Roman" panose="02020603050405020304" pitchFamily="18" charset="0"/>
                  <a:cs typeface="Times New Roman" panose="02020603050405020304" pitchFamily="18" charset="0"/>
                </a:rPr>
                <a:t>متناظر</a:t>
              </a:r>
              <a:r>
                <a:rPr lang="fa-IR" sz="2000" dirty="0">
                  <a:latin typeface="Times New Roman" panose="02020603050405020304" pitchFamily="18" charset="0"/>
                  <a:cs typeface="Times New Roman" panose="02020603050405020304" pitchFamily="18" charset="0"/>
                </a:rPr>
                <a:t> با بسامد مرکزی لیزر </a:t>
              </a:r>
              <a:r>
                <a:rPr lang="fa-IR" sz="2000" dirty="0" err="1">
                  <a:latin typeface="Times New Roman" panose="02020603050405020304" pitchFamily="18" charset="0"/>
                  <a:cs typeface="Times New Roman" panose="02020603050405020304" pitchFamily="18" charset="0"/>
                </a:rPr>
                <a:t>هلیوم-نئون</a:t>
              </a:r>
              <a:endParaRPr lang="en-US" sz="2000" dirty="0">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DAB10110-21D3-466C-8875-1FB4332EB84C}"/>
              </a:ext>
            </a:extLst>
          </p:cNvPr>
          <p:cNvSpPr txBox="1"/>
          <p:nvPr/>
        </p:nvSpPr>
        <p:spPr>
          <a:xfrm>
            <a:off x="5820936" y="4906538"/>
            <a:ext cx="5642517"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موج مد های همسایه مد مرکزی به اندازه 0.01 </a:t>
            </a:r>
            <a:r>
              <a:rPr lang="fa-IR" sz="2000" dirty="0" err="1">
                <a:latin typeface="Times New Roman" panose="02020603050405020304" pitchFamily="18" charset="0"/>
                <a:cs typeface="Times New Roman" panose="02020603050405020304" pitchFamily="18" charset="0"/>
              </a:rPr>
              <a:t>آنگسترم</a:t>
            </a:r>
            <a:r>
              <a:rPr lang="fa-IR" sz="2000" dirty="0">
                <a:latin typeface="Times New Roman" panose="02020603050405020304" pitchFamily="18" charset="0"/>
                <a:cs typeface="Times New Roman" panose="02020603050405020304" pitchFamily="18" charset="0"/>
              </a:rPr>
              <a:t> یعنی 0.001 نانومتر با طول موج مرکزی فاصله دارد که تقریبا توسط هیچ طیف سنجی قابل تفکیک نیست.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08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8EA16-3030-4B88-A64E-5F43F9255942}"/>
              </a:ext>
            </a:extLst>
          </p:cNvPr>
          <p:cNvSpPr>
            <a:spLocks noGrp="1"/>
          </p:cNvSpPr>
          <p:nvPr>
            <p:ph type="sldNum" sz="quarter" idx="12"/>
          </p:nvPr>
        </p:nvSpPr>
        <p:spPr/>
        <p:txBody>
          <a:bodyPr/>
          <a:lstStyle/>
          <a:p>
            <a:fld id="{8AC7B609-6235-4DF7-8376-3B4225D7EDEF}" type="slidenum">
              <a:rPr lang="en-US" smtClean="0"/>
              <a:pPr/>
              <a:t>143</a:t>
            </a:fld>
            <a:endParaRPr lang="en-US" dirty="0"/>
          </a:p>
        </p:txBody>
      </p:sp>
      <p:sp>
        <p:nvSpPr>
          <p:cNvPr id="3" name="TextBox 2">
            <a:extLst>
              <a:ext uri="{FF2B5EF4-FFF2-40B4-BE49-F238E27FC236}">
                <a16:creationId xmlns:a16="http://schemas.microsoft.com/office/drawing/2014/main" id="{1FBA049D-4CE6-4BEE-92FE-021A74DCE924}"/>
              </a:ext>
            </a:extLst>
          </p:cNvPr>
          <p:cNvSpPr txBox="1"/>
          <p:nvPr/>
        </p:nvSpPr>
        <p:spPr>
          <a:xfrm>
            <a:off x="401444" y="557561"/>
            <a:ext cx="11409556"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اختلاف بسامد مدهای طولی همسایه (مجاور هم) به صورت زیر محاسبه می گردد:</a:t>
            </a:r>
          </a:p>
          <a:p>
            <a:pPr algn="just" rtl="1">
              <a:lnSpc>
                <a:spcPct val="150000"/>
              </a:lnSpc>
            </a:pPr>
            <a:endParaRPr lang="en-US" sz="20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B4216AA8-4E00-4C0D-99F3-F0E9C2C86DCC}"/>
              </a:ext>
            </a:extLst>
          </p:cNvPr>
          <p:cNvGraphicFramePr>
            <a:graphicFrameLocks noChangeAspect="1"/>
          </p:cNvGraphicFramePr>
          <p:nvPr>
            <p:extLst>
              <p:ext uri="{D42A27DB-BD31-4B8C-83A1-F6EECF244321}">
                <p14:modId xmlns:p14="http://schemas.microsoft.com/office/powerpoint/2010/main" val="3981744342"/>
              </p:ext>
            </p:extLst>
          </p:nvPr>
        </p:nvGraphicFramePr>
        <p:xfrm>
          <a:off x="1020495" y="1037725"/>
          <a:ext cx="2578100" cy="4597400"/>
        </p:xfrm>
        <a:graphic>
          <a:graphicData uri="http://schemas.openxmlformats.org/presentationml/2006/ole">
            <mc:AlternateContent xmlns:mc="http://schemas.openxmlformats.org/markup-compatibility/2006">
              <mc:Choice xmlns:v="urn:schemas-microsoft-com:vml" Requires="v">
                <p:oleObj spid="_x0000_s114696" name="Equation" r:id="rId3" imgW="2577960" imgH="4597200" progId="Equation.DSMT4">
                  <p:embed/>
                </p:oleObj>
              </mc:Choice>
              <mc:Fallback>
                <p:oleObj name="Equation" r:id="rId3" imgW="2577960" imgH="4597200" progId="Equation.DSMT4">
                  <p:embed/>
                  <p:pic>
                    <p:nvPicPr>
                      <p:cNvPr id="0" name=""/>
                      <p:cNvPicPr/>
                      <p:nvPr/>
                    </p:nvPicPr>
                    <p:blipFill>
                      <a:blip r:embed="rId4"/>
                      <a:stretch>
                        <a:fillRect/>
                      </a:stretch>
                    </p:blipFill>
                    <p:spPr>
                      <a:xfrm>
                        <a:off x="1020495" y="1037725"/>
                        <a:ext cx="2578100" cy="4597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C6998E1-7B22-4A49-9F0F-BBCA2A5273C9}"/>
              </a:ext>
            </a:extLst>
          </p:cNvPr>
          <p:cNvGraphicFramePr>
            <a:graphicFrameLocks noChangeAspect="1"/>
          </p:cNvGraphicFramePr>
          <p:nvPr>
            <p:extLst>
              <p:ext uri="{D42A27DB-BD31-4B8C-83A1-F6EECF244321}">
                <p14:modId xmlns:p14="http://schemas.microsoft.com/office/powerpoint/2010/main" val="230933476"/>
              </p:ext>
            </p:extLst>
          </p:nvPr>
        </p:nvGraphicFramePr>
        <p:xfrm>
          <a:off x="5453141" y="1676130"/>
          <a:ext cx="5651500" cy="838200"/>
        </p:xfrm>
        <a:graphic>
          <a:graphicData uri="http://schemas.openxmlformats.org/presentationml/2006/ole">
            <mc:AlternateContent xmlns:mc="http://schemas.openxmlformats.org/markup-compatibility/2006">
              <mc:Choice xmlns:v="urn:schemas-microsoft-com:vml" Requires="v">
                <p:oleObj spid="_x0000_s114697" name="Equation" r:id="rId5" imgW="5651280" imgH="838080" progId="Equation.DSMT4">
                  <p:embed/>
                </p:oleObj>
              </mc:Choice>
              <mc:Fallback>
                <p:oleObj name="Equation" r:id="rId5" imgW="5651280" imgH="838080" progId="Equation.DSMT4">
                  <p:embed/>
                  <p:pic>
                    <p:nvPicPr>
                      <p:cNvPr id="0" name=""/>
                      <p:cNvPicPr/>
                      <p:nvPr/>
                    </p:nvPicPr>
                    <p:blipFill>
                      <a:blip r:embed="rId6"/>
                      <a:stretch>
                        <a:fillRect/>
                      </a:stretch>
                    </p:blipFill>
                    <p:spPr>
                      <a:xfrm>
                        <a:off x="5453141" y="1676130"/>
                        <a:ext cx="5651500" cy="838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753EA60-C556-48F3-843B-72CBFDEE9F5B}"/>
              </a:ext>
            </a:extLst>
          </p:cNvPr>
          <p:cNvGraphicFramePr>
            <a:graphicFrameLocks noChangeAspect="1"/>
          </p:cNvGraphicFramePr>
          <p:nvPr>
            <p:extLst>
              <p:ext uri="{D42A27DB-BD31-4B8C-83A1-F6EECF244321}">
                <p14:modId xmlns:p14="http://schemas.microsoft.com/office/powerpoint/2010/main" val="2253245989"/>
              </p:ext>
            </p:extLst>
          </p:nvPr>
        </p:nvGraphicFramePr>
        <p:xfrm>
          <a:off x="5453141" y="4073417"/>
          <a:ext cx="5080000" cy="838200"/>
        </p:xfrm>
        <a:graphic>
          <a:graphicData uri="http://schemas.openxmlformats.org/presentationml/2006/ole">
            <mc:AlternateContent xmlns:mc="http://schemas.openxmlformats.org/markup-compatibility/2006">
              <mc:Choice xmlns:v="urn:schemas-microsoft-com:vml" Requires="v">
                <p:oleObj spid="_x0000_s114698" name="Equation" r:id="rId7" imgW="5079960" imgH="838080" progId="Equation.DSMT4">
                  <p:embed/>
                </p:oleObj>
              </mc:Choice>
              <mc:Fallback>
                <p:oleObj name="Equation" r:id="rId7" imgW="5079960" imgH="838080" progId="Equation.DSMT4">
                  <p:embed/>
                  <p:pic>
                    <p:nvPicPr>
                      <p:cNvPr id="0" name=""/>
                      <p:cNvPicPr/>
                      <p:nvPr/>
                    </p:nvPicPr>
                    <p:blipFill>
                      <a:blip r:embed="rId8"/>
                      <a:stretch>
                        <a:fillRect/>
                      </a:stretch>
                    </p:blipFill>
                    <p:spPr>
                      <a:xfrm>
                        <a:off x="5453141" y="4073417"/>
                        <a:ext cx="5080000" cy="8382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29673FA-2ECF-47DC-B508-732F70F458A0}"/>
              </a:ext>
            </a:extLst>
          </p:cNvPr>
          <p:cNvSpPr txBox="1"/>
          <p:nvPr/>
        </p:nvSpPr>
        <p:spPr>
          <a:xfrm>
            <a:off x="5274527" y="2798956"/>
            <a:ext cx="653647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یک لیزر با طول </a:t>
            </a:r>
            <a:r>
              <a:rPr lang="fa-IR" sz="2000" dirty="0" err="1">
                <a:latin typeface="Times New Roman" panose="02020603050405020304" pitchFamily="18" charset="0"/>
                <a:cs typeface="Times New Roman" panose="02020603050405020304" pitchFamily="18" charset="0"/>
              </a:rPr>
              <a:t>کاواک</a:t>
            </a:r>
            <a:r>
              <a:rPr lang="fa-IR" sz="2000" dirty="0">
                <a:latin typeface="Times New Roman" panose="02020603050405020304" pitchFamily="18" charset="0"/>
                <a:cs typeface="Times New Roman" panose="02020603050405020304" pitchFamily="18" charset="0"/>
              </a:rPr>
              <a:t> 100 میکرون شبیه یک لیزر </a:t>
            </a:r>
            <a:r>
              <a:rPr lang="fa-IR" sz="2000" dirty="0" err="1">
                <a:latin typeface="Times New Roman" panose="02020603050405020304" pitchFamily="18" charset="0"/>
                <a:cs typeface="Times New Roman" panose="02020603050405020304" pitchFamily="18" charset="0"/>
              </a:rPr>
              <a:t>دیودی</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B61E5E9-0B19-46C5-BCB8-B70AD61155E8}"/>
              </a:ext>
            </a:extLst>
          </p:cNvPr>
          <p:cNvSpPr txBox="1"/>
          <p:nvPr/>
        </p:nvSpPr>
        <p:spPr>
          <a:xfrm>
            <a:off x="5135603" y="5385793"/>
            <a:ext cx="653647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یک لیزر با طول </a:t>
            </a:r>
            <a:r>
              <a:rPr lang="fa-IR" sz="2000" dirty="0" err="1">
                <a:latin typeface="Times New Roman" panose="02020603050405020304" pitchFamily="18" charset="0"/>
                <a:cs typeface="Times New Roman" panose="02020603050405020304" pitchFamily="18" charset="0"/>
              </a:rPr>
              <a:t>کاواک</a:t>
            </a:r>
            <a:r>
              <a:rPr lang="fa-IR" sz="2000" dirty="0">
                <a:latin typeface="Times New Roman" panose="02020603050405020304" pitchFamily="18" charset="0"/>
                <a:cs typeface="Times New Roman" panose="02020603050405020304" pitchFamily="18" charset="0"/>
              </a:rPr>
              <a:t> 20 سانتیمتر شبیه یک لیزر گازی یا حالت جامد</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406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EAF5F3-2C91-4B78-B206-C4561583BA93}"/>
              </a:ext>
            </a:extLst>
          </p:cNvPr>
          <p:cNvSpPr>
            <a:spLocks noGrp="1"/>
          </p:cNvSpPr>
          <p:nvPr>
            <p:ph type="sldNum" sz="quarter" idx="12"/>
          </p:nvPr>
        </p:nvSpPr>
        <p:spPr/>
        <p:txBody>
          <a:bodyPr/>
          <a:lstStyle/>
          <a:p>
            <a:fld id="{8AC7B609-6235-4DF7-8376-3B4225D7EDEF}" type="slidenum">
              <a:rPr lang="en-US" smtClean="0"/>
              <a:pPr/>
              <a:t>144</a:t>
            </a:fld>
            <a:endParaRPr lang="en-US" dirty="0"/>
          </a:p>
        </p:txBody>
      </p:sp>
      <p:grpSp>
        <p:nvGrpSpPr>
          <p:cNvPr id="5" name="Group 4">
            <a:extLst>
              <a:ext uri="{FF2B5EF4-FFF2-40B4-BE49-F238E27FC236}">
                <a16:creationId xmlns:a16="http://schemas.microsoft.com/office/drawing/2014/main" id="{6959F1D8-1C82-49FC-A05C-2D0CCC223DF5}"/>
              </a:ext>
            </a:extLst>
          </p:cNvPr>
          <p:cNvGrpSpPr/>
          <p:nvPr/>
        </p:nvGrpSpPr>
        <p:grpSpPr>
          <a:xfrm>
            <a:off x="687869" y="4979017"/>
            <a:ext cx="11145427" cy="1165044"/>
            <a:chOff x="687869" y="3540510"/>
            <a:chExt cx="11145427" cy="1165044"/>
          </a:xfrm>
        </p:grpSpPr>
        <p:pic>
          <p:nvPicPr>
            <p:cNvPr id="3" name="Picture 2">
              <a:extLst>
                <a:ext uri="{FF2B5EF4-FFF2-40B4-BE49-F238E27FC236}">
                  <a16:creationId xmlns:a16="http://schemas.microsoft.com/office/drawing/2014/main" id="{1C1C5CB4-594D-438A-8DDD-02A113689D8A}"/>
                </a:ext>
              </a:extLst>
            </p:cNvPr>
            <p:cNvPicPr>
              <a:picLocks noChangeAspect="1"/>
            </p:cNvPicPr>
            <p:nvPr/>
          </p:nvPicPr>
          <p:blipFill>
            <a:blip r:embed="rId3"/>
            <a:stretch>
              <a:fillRect/>
            </a:stretch>
          </p:blipFill>
          <p:spPr>
            <a:xfrm>
              <a:off x="687869" y="3621570"/>
              <a:ext cx="8957936" cy="1083984"/>
            </a:xfrm>
            <a:prstGeom prst="rect">
              <a:avLst/>
            </a:prstGeom>
          </p:spPr>
        </p:pic>
        <p:pic>
          <p:nvPicPr>
            <p:cNvPr id="4" name="Picture 3">
              <a:extLst>
                <a:ext uri="{FF2B5EF4-FFF2-40B4-BE49-F238E27FC236}">
                  <a16:creationId xmlns:a16="http://schemas.microsoft.com/office/drawing/2014/main" id="{E7928218-BB71-4674-85F0-BBD0B01F6720}"/>
                </a:ext>
              </a:extLst>
            </p:cNvPr>
            <p:cNvPicPr>
              <a:picLocks noChangeAspect="1"/>
            </p:cNvPicPr>
            <p:nvPr/>
          </p:nvPicPr>
          <p:blipFill>
            <a:blip r:embed="rId4"/>
            <a:stretch>
              <a:fillRect/>
            </a:stretch>
          </p:blipFill>
          <p:spPr>
            <a:xfrm>
              <a:off x="8355238" y="3540510"/>
              <a:ext cx="3478058" cy="824889"/>
            </a:xfrm>
            <a:prstGeom prst="rect">
              <a:avLst/>
            </a:prstGeom>
          </p:spPr>
        </p:pic>
      </p:grpSp>
      <p:pic>
        <p:nvPicPr>
          <p:cNvPr id="6" name="Picture 5">
            <a:extLst>
              <a:ext uri="{FF2B5EF4-FFF2-40B4-BE49-F238E27FC236}">
                <a16:creationId xmlns:a16="http://schemas.microsoft.com/office/drawing/2014/main" id="{B341FFE4-E967-4BFD-B556-85A0CF42D084}"/>
              </a:ext>
            </a:extLst>
          </p:cNvPr>
          <p:cNvPicPr>
            <a:picLocks noChangeAspect="1"/>
          </p:cNvPicPr>
          <p:nvPr/>
        </p:nvPicPr>
        <p:blipFill rotWithShape="1">
          <a:blip r:embed="rId5"/>
          <a:srcRect l="12288"/>
          <a:stretch/>
        </p:blipFill>
        <p:spPr>
          <a:xfrm>
            <a:off x="178424" y="608039"/>
            <a:ext cx="6434254" cy="4018251"/>
          </a:xfrm>
          <a:prstGeom prst="rect">
            <a:avLst/>
          </a:prstGeom>
        </p:spPr>
      </p:pic>
      <p:graphicFrame>
        <p:nvGraphicFramePr>
          <p:cNvPr id="8" name="Object 7">
            <a:extLst>
              <a:ext uri="{FF2B5EF4-FFF2-40B4-BE49-F238E27FC236}">
                <a16:creationId xmlns:a16="http://schemas.microsoft.com/office/drawing/2014/main" id="{3D78A26A-6EB1-43BC-8B98-DF1B439452A9}"/>
              </a:ext>
            </a:extLst>
          </p:cNvPr>
          <p:cNvGraphicFramePr>
            <a:graphicFrameLocks noChangeAspect="1"/>
          </p:cNvGraphicFramePr>
          <p:nvPr>
            <p:extLst>
              <p:ext uri="{D42A27DB-BD31-4B8C-83A1-F6EECF244321}">
                <p14:modId xmlns:p14="http://schemas.microsoft.com/office/powerpoint/2010/main" val="1913847284"/>
              </p:ext>
            </p:extLst>
          </p:nvPr>
        </p:nvGraphicFramePr>
        <p:xfrm>
          <a:off x="8213337" y="1614248"/>
          <a:ext cx="2019300" cy="419100"/>
        </p:xfrm>
        <a:graphic>
          <a:graphicData uri="http://schemas.openxmlformats.org/presentationml/2006/ole">
            <mc:AlternateContent xmlns:mc="http://schemas.openxmlformats.org/markup-compatibility/2006">
              <mc:Choice xmlns:v="urn:schemas-microsoft-com:vml" Requires="v">
                <p:oleObj spid="_x0000_s115722" name="Equation" r:id="rId6" imgW="2019240" imgH="419040" progId="Equation.DSMT4">
                  <p:embed/>
                </p:oleObj>
              </mc:Choice>
              <mc:Fallback>
                <p:oleObj name="Equation" r:id="rId6" imgW="2019240" imgH="419040" progId="Equation.DSMT4">
                  <p:embed/>
                  <p:pic>
                    <p:nvPicPr>
                      <p:cNvPr id="0" name=""/>
                      <p:cNvPicPr/>
                      <p:nvPr/>
                    </p:nvPicPr>
                    <p:blipFill>
                      <a:blip r:embed="rId7"/>
                      <a:stretch>
                        <a:fillRect/>
                      </a:stretch>
                    </p:blipFill>
                    <p:spPr>
                      <a:xfrm>
                        <a:off x="8213337" y="1614248"/>
                        <a:ext cx="2019300" cy="419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498B79A-02D2-49D1-9EA8-8CF0322DDF21}"/>
              </a:ext>
            </a:extLst>
          </p:cNvPr>
          <p:cNvGraphicFramePr>
            <a:graphicFrameLocks noChangeAspect="1"/>
          </p:cNvGraphicFramePr>
          <p:nvPr>
            <p:extLst>
              <p:ext uri="{D42A27DB-BD31-4B8C-83A1-F6EECF244321}">
                <p14:modId xmlns:p14="http://schemas.microsoft.com/office/powerpoint/2010/main" val="1311646206"/>
              </p:ext>
            </p:extLst>
          </p:nvPr>
        </p:nvGraphicFramePr>
        <p:xfrm>
          <a:off x="491893" y="6008424"/>
          <a:ext cx="1828800" cy="736600"/>
        </p:xfrm>
        <a:graphic>
          <a:graphicData uri="http://schemas.openxmlformats.org/presentationml/2006/ole">
            <mc:AlternateContent xmlns:mc="http://schemas.openxmlformats.org/markup-compatibility/2006">
              <mc:Choice xmlns:v="urn:schemas-microsoft-com:vml" Requires="v">
                <p:oleObj spid="_x0000_s115723" name="Equation" r:id="rId8" imgW="1828800" imgH="736560" progId="Equation.DSMT4">
                  <p:embed/>
                </p:oleObj>
              </mc:Choice>
              <mc:Fallback>
                <p:oleObj name="Equation" r:id="rId8" imgW="1828800" imgH="736560" progId="Equation.DSMT4">
                  <p:embed/>
                  <p:pic>
                    <p:nvPicPr>
                      <p:cNvPr id="0" name=""/>
                      <p:cNvPicPr/>
                      <p:nvPr/>
                    </p:nvPicPr>
                    <p:blipFill>
                      <a:blip r:embed="rId9"/>
                      <a:stretch>
                        <a:fillRect/>
                      </a:stretch>
                    </p:blipFill>
                    <p:spPr>
                      <a:xfrm>
                        <a:off x="491893" y="6008424"/>
                        <a:ext cx="18288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D5963F1-8094-45A9-A6B7-44ED58F57974}"/>
              </a:ext>
            </a:extLst>
          </p:cNvPr>
          <p:cNvGraphicFramePr>
            <a:graphicFrameLocks noChangeAspect="1"/>
          </p:cNvGraphicFramePr>
          <p:nvPr>
            <p:extLst>
              <p:ext uri="{D42A27DB-BD31-4B8C-83A1-F6EECF244321}">
                <p14:modId xmlns:p14="http://schemas.microsoft.com/office/powerpoint/2010/main" val="4027444250"/>
              </p:ext>
            </p:extLst>
          </p:nvPr>
        </p:nvGraphicFramePr>
        <p:xfrm>
          <a:off x="6232525" y="3099163"/>
          <a:ext cx="5905500" cy="571500"/>
        </p:xfrm>
        <a:graphic>
          <a:graphicData uri="http://schemas.openxmlformats.org/presentationml/2006/ole">
            <mc:AlternateContent xmlns:mc="http://schemas.openxmlformats.org/markup-compatibility/2006">
              <mc:Choice xmlns:v="urn:schemas-microsoft-com:vml" Requires="v">
                <p:oleObj spid="_x0000_s115724" name="Equation" r:id="rId10" imgW="5905440" imgH="571320" progId="Equation.DSMT4">
                  <p:embed/>
                </p:oleObj>
              </mc:Choice>
              <mc:Fallback>
                <p:oleObj name="Equation" r:id="rId10" imgW="5905440" imgH="571320" progId="Equation.DSMT4">
                  <p:embed/>
                  <p:pic>
                    <p:nvPicPr>
                      <p:cNvPr id="0" name=""/>
                      <p:cNvPicPr/>
                      <p:nvPr/>
                    </p:nvPicPr>
                    <p:blipFill>
                      <a:blip r:embed="rId11"/>
                      <a:stretch>
                        <a:fillRect/>
                      </a:stretch>
                    </p:blipFill>
                    <p:spPr>
                      <a:xfrm>
                        <a:off x="6232525" y="3099163"/>
                        <a:ext cx="5905500" cy="571500"/>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D12D44C5-4A40-485E-BB81-C26CEE8C386D}"/>
              </a:ext>
            </a:extLst>
          </p:cNvPr>
          <p:cNvGrpSpPr/>
          <p:nvPr/>
        </p:nvGrpSpPr>
        <p:grpSpPr>
          <a:xfrm>
            <a:off x="6612678" y="398549"/>
            <a:ext cx="5363422" cy="960328"/>
            <a:chOff x="6612678" y="398549"/>
            <a:chExt cx="5363422" cy="960328"/>
          </a:xfrm>
        </p:grpSpPr>
        <p:sp>
          <p:nvSpPr>
            <p:cNvPr id="7" name="TextBox 6">
              <a:extLst>
                <a:ext uri="{FF2B5EF4-FFF2-40B4-BE49-F238E27FC236}">
                  <a16:creationId xmlns:a16="http://schemas.microsoft.com/office/drawing/2014/main" id="{A684BD82-116D-4FEA-BBCF-F535176989CF}"/>
                </a:ext>
              </a:extLst>
            </p:cNvPr>
            <p:cNvSpPr txBox="1"/>
            <p:nvPr/>
          </p:nvSpPr>
          <p:spPr>
            <a:xfrm>
              <a:off x="6612678" y="398549"/>
              <a:ext cx="5220618" cy="960328"/>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میدان الکتریکی ورودی به تشدیدگر است. در اولین رفت و برگشت کامل دامنه آن و فاز آن طوری تغییر می کند که: </a:t>
              </a:r>
              <a:endParaRPr lang="en-US" sz="2000" dirty="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FEB16386-AACC-4D7D-88A1-7DC162E0F66F}"/>
                </a:ext>
              </a:extLst>
            </p:cNvPr>
            <p:cNvGraphicFramePr>
              <a:graphicFrameLocks noChangeAspect="1"/>
            </p:cNvGraphicFramePr>
            <p:nvPr>
              <p:extLst>
                <p:ext uri="{D42A27DB-BD31-4B8C-83A1-F6EECF244321}">
                  <p14:modId xmlns:p14="http://schemas.microsoft.com/office/powerpoint/2010/main" val="3570164177"/>
                </p:ext>
              </p:extLst>
            </p:nvPr>
          </p:nvGraphicFramePr>
          <p:xfrm>
            <a:off x="11645900" y="497713"/>
            <a:ext cx="330200" cy="381000"/>
          </p:xfrm>
          <a:graphic>
            <a:graphicData uri="http://schemas.openxmlformats.org/presentationml/2006/ole">
              <mc:AlternateContent xmlns:mc="http://schemas.openxmlformats.org/markup-compatibility/2006">
                <mc:Choice xmlns:v="urn:schemas-microsoft-com:vml" Requires="v">
                  <p:oleObj spid="_x0000_s115725" name="Equation" r:id="rId12" imgW="330120" imgH="380880" progId="Equation.DSMT4">
                    <p:embed/>
                  </p:oleObj>
                </mc:Choice>
                <mc:Fallback>
                  <p:oleObj name="Equation" r:id="rId12" imgW="330120" imgH="380880" progId="Equation.DSMT4">
                    <p:embed/>
                    <p:pic>
                      <p:nvPicPr>
                        <p:cNvPr id="0" name=""/>
                        <p:cNvPicPr/>
                        <p:nvPr/>
                      </p:nvPicPr>
                      <p:blipFill>
                        <a:blip r:embed="rId13"/>
                        <a:stretch>
                          <a:fillRect/>
                        </a:stretch>
                      </p:blipFill>
                      <p:spPr>
                        <a:xfrm>
                          <a:off x="11645900" y="497713"/>
                          <a:ext cx="330200" cy="381000"/>
                        </a:xfrm>
                        <a:prstGeom prst="rect">
                          <a:avLst/>
                        </a:prstGeom>
                      </p:spPr>
                    </p:pic>
                  </p:oleObj>
                </mc:Fallback>
              </mc:AlternateContent>
            </a:graphicData>
          </a:graphic>
        </p:graphicFrame>
      </p:grpSp>
      <p:sp>
        <p:nvSpPr>
          <p:cNvPr id="13" name="TextBox 12">
            <a:extLst>
              <a:ext uri="{FF2B5EF4-FFF2-40B4-BE49-F238E27FC236}">
                <a16:creationId xmlns:a16="http://schemas.microsoft.com/office/drawing/2014/main" id="{A3E1C41F-DF3A-4F66-A323-B0005CD4B6EB}"/>
              </a:ext>
            </a:extLst>
          </p:cNvPr>
          <p:cNvSpPr txBox="1"/>
          <p:nvPr/>
        </p:nvSpPr>
        <p:spPr>
          <a:xfrm>
            <a:off x="6779941" y="2142594"/>
            <a:ext cx="5031059"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دومین رفت و برگشت میدان جلو آینه 1 به صورت زیر محاسبه خواهد شد:</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A326E94-3535-473F-9637-8E4FDCA68FF4}"/>
              </a:ext>
            </a:extLst>
          </p:cNvPr>
          <p:cNvSpPr txBox="1"/>
          <p:nvPr/>
        </p:nvSpPr>
        <p:spPr>
          <a:xfrm>
            <a:off x="6333893" y="4104450"/>
            <a:ext cx="549940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نتیجه میدان خالص جلو آینه 1 مجموع تمام میدانهای موجود:</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0698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D4978F-69F5-42B9-8E58-BC218CAA1341}"/>
              </a:ext>
            </a:extLst>
          </p:cNvPr>
          <p:cNvSpPr>
            <a:spLocks noGrp="1"/>
          </p:cNvSpPr>
          <p:nvPr>
            <p:ph type="sldNum" sz="quarter" idx="12"/>
          </p:nvPr>
        </p:nvSpPr>
        <p:spPr/>
        <p:txBody>
          <a:bodyPr/>
          <a:lstStyle/>
          <a:p>
            <a:fld id="{8AC7B609-6235-4DF7-8376-3B4225D7EDEF}" type="slidenum">
              <a:rPr lang="en-US" smtClean="0"/>
              <a:pPr/>
              <a:t>145</a:t>
            </a:fld>
            <a:endParaRPr lang="en-US" dirty="0"/>
          </a:p>
        </p:txBody>
      </p:sp>
      <p:grpSp>
        <p:nvGrpSpPr>
          <p:cNvPr id="5" name="Group 4">
            <a:extLst>
              <a:ext uri="{FF2B5EF4-FFF2-40B4-BE49-F238E27FC236}">
                <a16:creationId xmlns:a16="http://schemas.microsoft.com/office/drawing/2014/main" id="{F1D6A1AD-43A4-4736-85B1-933C0CBCD7A5}"/>
              </a:ext>
            </a:extLst>
          </p:cNvPr>
          <p:cNvGrpSpPr/>
          <p:nvPr/>
        </p:nvGrpSpPr>
        <p:grpSpPr>
          <a:xfrm>
            <a:off x="442251" y="868904"/>
            <a:ext cx="9210417" cy="3768074"/>
            <a:chOff x="1249427" y="1248046"/>
            <a:chExt cx="9210417" cy="3768074"/>
          </a:xfrm>
        </p:grpSpPr>
        <p:pic>
          <p:nvPicPr>
            <p:cNvPr id="3" name="Picture 2">
              <a:extLst>
                <a:ext uri="{FF2B5EF4-FFF2-40B4-BE49-F238E27FC236}">
                  <a16:creationId xmlns:a16="http://schemas.microsoft.com/office/drawing/2014/main" id="{13DE9A5E-49E7-46D7-80CF-6050893169E6}"/>
                </a:ext>
              </a:extLst>
            </p:cNvPr>
            <p:cNvPicPr>
              <a:picLocks noChangeAspect="1"/>
            </p:cNvPicPr>
            <p:nvPr/>
          </p:nvPicPr>
          <p:blipFill>
            <a:blip r:embed="rId3"/>
            <a:stretch>
              <a:fillRect/>
            </a:stretch>
          </p:blipFill>
          <p:spPr>
            <a:xfrm>
              <a:off x="1249427" y="2359760"/>
              <a:ext cx="9210417" cy="2656360"/>
            </a:xfrm>
            <a:prstGeom prst="rect">
              <a:avLst/>
            </a:prstGeom>
          </p:spPr>
        </p:pic>
        <p:graphicFrame>
          <p:nvGraphicFramePr>
            <p:cNvPr id="4" name="Object 3">
              <a:extLst>
                <a:ext uri="{FF2B5EF4-FFF2-40B4-BE49-F238E27FC236}">
                  <a16:creationId xmlns:a16="http://schemas.microsoft.com/office/drawing/2014/main" id="{B171C27B-A9BC-40F0-B000-8496A3ED1B26}"/>
                </a:ext>
              </a:extLst>
            </p:cNvPr>
            <p:cNvGraphicFramePr>
              <a:graphicFrameLocks noChangeAspect="1"/>
            </p:cNvGraphicFramePr>
            <p:nvPr>
              <p:extLst>
                <p:ext uri="{D42A27DB-BD31-4B8C-83A1-F6EECF244321}">
                  <p14:modId xmlns:p14="http://schemas.microsoft.com/office/powerpoint/2010/main" val="2815185180"/>
                </p:ext>
              </p:extLst>
            </p:nvPr>
          </p:nvGraphicFramePr>
          <p:xfrm>
            <a:off x="1744392" y="1248046"/>
            <a:ext cx="2959100" cy="787400"/>
          </p:xfrm>
          <a:graphic>
            <a:graphicData uri="http://schemas.openxmlformats.org/presentationml/2006/ole">
              <mc:AlternateContent xmlns:mc="http://schemas.openxmlformats.org/markup-compatibility/2006">
                <mc:Choice xmlns:v="urn:schemas-microsoft-com:vml" Requires="v">
                  <p:oleObj spid="_x0000_s116740" name="Equation" r:id="rId4" imgW="2958840" imgH="787320" progId="Equation.DSMT4">
                    <p:embed/>
                  </p:oleObj>
                </mc:Choice>
                <mc:Fallback>
                  <p:oleObj name="Equation" r:id="rId4" imgW="2958840" imgH="787320" progId="Equation.DSMT4">
                    <p:embed/>
                    <p:pic>
                      <p:nvPicPr>
                        <p:cNvPr id="0" name=""/>
                        <p:cNvPicPr/>
                        <p:nvPr/>
                      </p:nvPicPr>
                      <p:blipFill>
                        <a:blip r:embed="rId5"/>
                        <a:stretch>
                          <a:fillRect/>
                        </a:stretch>
                      </p:blipFill>
                      <p:spPr>
                        <a:xfrm>
                          <a:off x="1744392" y="1248046"/>
                          <a:ext cx="2959100" cy="787400"/>
                        </a:xfrm>
                        <a:prstGeom prst="rect">
                          <a:avLst/>
                        </a:prstGeom>
                      </p:spPr>
                    </p:pic>
                  </p:oleObj>
                </mc:Fallback>
              </mc:AlternateContent>
            </a:graphicData>
          </a:graphic>
        </p:graphicFrame>
      </p:grpSp>
    </p:spTree>
    <p:extLst>
      <p:ext uri="{BB962C8B-B14F-4D97-AF65-F5344CB8AC3E}">
        <p14:creationId xmlns:p14="http://schemas.microsoft.com/office/powerpoint/2010/main" val="11996980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6D0135-454A-4D34-8EC5-BE7753B807A7}"/>
              </a:ext>
            </a:extLst>
          </p:cNvPr>
          <p:cNvSpPr>
            <a:spLocks noGrp="1"/>
          </p:cNvSpPr>
          <p:nvPr>
            <p:ph type="sldNum" sz="quarter" idx="12"/>
          </p:nvPr>
        </p:nvSpPr>
        <p:spPr>
          <a:xfrm>
            <a:off x="11414109" y="6491022"/>
            <a:ext cx="641904" cy="254001"/>
          </a:xfrm>
        </p:spPr>
        <p:txBody>
          <a:bodyPr/>
          <a:lstStyle/>
          <a:p>
            <a:fld id="{8AC7B609-6235-4DF7-8376-3B4225D7EDEF}" type="slidenum">
              <a:rPr lang="en-US" smtClean="0"/>
              <a:pPr/>
              <a:t>146</a:t>
            </a:fld>
            <a:endParaRPr lang="en-US" dirty="0"/>
          </a:p>
        </p:txBody>
      </p:sp>
      <p:grpSp>
        <p:nvGrpSpPr>
          <p:cNvPr id="6" name="Group 5">
            <a:extLst>
              <a:ext uri="{FF2B5EF4-FFF2-40B4-BE49-F238E27FC236}">
                <a16:creationId xmlns:a16="http://schemas.microsoft.com/office/drawing/2014/main" id="{87EB7FF3-4C06-4843-A7F3-BC21FBD53FD9}"/>
              </a:ext>
            </a:extLst>
          </p:cNvPr>
          <p:cNvGrpSpPr/>
          <p:nvPr/>
        </p:nvGrpSpPr>
        <p:grpSpPr>
          <a:xfrm>
            <a:off x="591015" y="512956"/>
            <a:ext cx="11334285" cy="498663"/>
            <a:chOff x="591015" y="512956"/>
            <a:chExt cx="11334285" cy="498663"/>
          </a:xfrm>
        </p:grpSpPr>
        <p:sp>
          <p:nvSpPr>
            <p:cNvPr id="3" name="TextBox 2">
              <a:extLst>
                <a:ext uri="{FF2B5EF4-FFF2-40B4-BE49-F238E27FC236}">
                  <a16:creationId xmlns:a16="http://schemas.microsoft.com/office/drawing/2014/main" id="{D59FC5F3-F81B-4A81-9504-B4F656D7BB11}"/>
                </a:ext>
              </a:extLst>
            </p:cNvPr>
            <p:cNvSpPr txBox="1"/>
            <p:nvPr/>
          </p:nvSpPr>
          <p:spPr>
            <a:xfrm>
              <a:off x="591015" y="512956"/>
              <a:ext cx="11219985"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   ضریب بازتاب میدان است که می توان آن را با ضریب بازتاب شدت (توان)   </a:t>
              </a:r>
              <a:r>
                <a:rPr lang="en-US" sz="2000" i="1" dirty="0">
                  <a:latin typeface="Times New Roman" panose="02020603050405020304" pitchFamily="18" charset="0"/>
                  <a:cs typeface="Times New Roman" panose="02020603050405020304" pitchFamily="18" charset="0"/>
                </a:rPr>
                <a:t>R</a:t>
              </a:r>
              <a:r>
                <a:rPr lang="fa-IR" sz="2000" dirty="0">
                  <a:latin typeface="Times New Roman" panose="02020603050405020304" pitchFamily="18" charset="0"/>
                  <a:cs typeface="Times New Roman" panose="02020603050405020304" pitchFamily="18" charset="0"/>
                </a:rPr>
                <a:t>  طبق رابطه زیر جایگزین کرد.</a:t>
              </a:r>
              <a:endParaRPr lang="en-US" sz="20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DA58F17B-1555-4F59-B924-0AEB916D65E1}"/>
                </a:ext>
              </a:extLst>
            </p:cNvPr>
            <p:cNvGraphicFramePr>
              <a:graphicFrameLocks noChangeAspect="1"/>
            </p:cNvGraphicFramePr>
            <p:nvPr>
              <p:extLst>
                <p:ext uri="{D42A27DB-BD31-4B8C-83A1-F6EECF244321}">
                  <p14:modId xmlns:p14="http://schemas.microsoft.com/office/powerpoint/2010/main" val="2033345722"/>
                </p:ext>
              </p:extLst>
            </p:nvPr>
          </p:nvGraphicFramePr>
          <p:xfrm>
            <a:off x="11696700" y="635287"/>
            <a:ext cx="228600" cy="254000"/>
          </p:xfrm>
          <a:graphic>
            <a:graphicData uri="http://schemas.openxmlformats.org/presentationml/2006/ole">
              <mc:AlternateContent xmlns:mc="http://schemas.openxmlformats.org/markup-compatibility/2006">
                <mc:Choice xmlns:v="urn:schemas-microsoft-com:vml" Requires="v">
                  <p:oleObj spid="_x0000_s117772" name="Equation" r:id="rId3" imgW="228600" imgH="253800" progId="Equation.DSMT4">
                    <p:embed/>
                  </p:oleObj>
                </mc:Choice>
                <mc:Fallback>
                  <p:oleObj name="Equation" r:id="rId3" imgW="228600" imgH="253800" progId="Equation.DSMT4">
                    <p:embed/>
                    <p:pic>
                      <p:nvPicPr>
                        <p:cNvPr id="0" name=""/>
                        <p:cNvPicPr/>
                        <p:nvPr/>
                      </p:nvPicPr>
                      <p:blipFill>
                        <a:blip r:embed="rId4"/>
                        <a:stretch>
                          <a:fillRect/>
                        </a:stretch>
                      </p:blipFill>
                      <p:spPr>
                        <a:xfrm>
                          <a:off x="11696700" y="635287"/>
                          <a:ext cx="228600" cy="254000"/>
                        </a:xfrm>
                        <a:prstGeom prst="rect">
                          <a:avLst/>
                        </a:prstGeom>
                      </p:spPr>
                    </p:pic>
                  </p:oleObj>
                </mc:Fallback>
              </mc:AlternateContent>
            </a:graphicData>
          </a:graphic>
        </p:graphicFrame>
      </p:grpSp>
      <p:graphicFrame>
        <p:nvGraphicFramePr>
          <p:cNvPr id="5" name="Object 4">
            <a:extLst>
              <a:ext uri="{FF2B5EF4-FFF2-40B4-BE49-F238E27FC236}">
                <a16:creationId xmlns:a16="http://schemas.microsoft.com/office/drawing/2014/main" id="{78A0FB9E-0C42-467D-94AE-A1128B7F9EC7}"/>
              </a:ext>
            </a:extLst>
          </p:cNvPr>
          <p:cNvGraphicFramePr>
            <a:graphicFrameLocks noChangeAspect="1"/>
          </p:cNvGraphicFramePr>
          <p:nvPr>
            <p:extLst>
              <p:ext uri="{D42A27DB-BD31-4B8C-83A1-F6EECF244321}">
                <p14:modId xmlns:p14="http://schemas.microsoft.com/office/powerpoint/2010/main" val="2671634005"/>
              </p:ext>
            </p:extLst>
          </p:nvPr>
        </p:nvGraphicFramePr>
        <p:xfrm>
          <a:off x="5499100" y="2787650"/>
          <a:ext cx="177800" cy="292100"/>
        </p:xfrm>
        <a:graphic>
          <a:graphicData uri="http://schemas.openxmlformats.org/presentationml/2006/ole">
            <mc:AlternateContent xmlns:mc="http://schemas.openxmlformats.org/markup-compatibility/2006">
              <mc:Choice xmlns:v="urn:schemas-microsoft-com:vml" Requires="v">
                <p:oleObj spid="_x0000_s117773" name="Equation" r:id="rId5" imgW="177480" imgH="291960" progId="Equation.DSMT4">
                  <p:embed/>
                </p:oleObj>
              </mc:Choice>
              <mc:Fallback>
                <p:oleObj name="Equation" r:id="rId5" imgW="177480" imgH="291960" progId="Equation.DSMT4">
                  <p:embed/>
                  <p:pic>
                    <p:nvPicPr>
                      <p:cNvPr id="0" name=""/>
                      <p:cNvPicPr/>
                      <p:nvPr/>
                    </p:nvPicPr>
                    <p:blipFill>
                      <a:blip r:embed="rId6"/>
                      <a:stretch>
                        <a:fillRect/>
                      </a:stretch>
                    </p:blipFill>
                    <p:spPr>
                      <a:xfrm>
                        <a:off x="5499100" y="2787650"/>
                        <a:ext cx="177800" cy="292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A6A5752-54B0-418C-920D-35AE4B29E51E}"/>
              </a:ext>
            </a:extLst>
          </p:cNvPr>
          <p:cNvGraphicFramePr>
            <a:graphicFrameLocks noChangeAspect="1"/>
          </p:cNvGraphicFramePr>
          <p:nvPr>
            <p:extLst>
              <p:ext uri="{D42A27DB-BD31-4B8C-83A1-F6EECF244321}">
                <p14:modId xmlns:p14="http://schemas.microsoft.com/office/powerpoint/2010/main" val="2954715901"/>
              </p:ext>
            </p:extLst>
          </p:nvPr>
        </p:nvGraphicFramePr>
        <p:xfrm>
          <a:off x="5781907" y="1287075"/>
          <a:ext cx="838200" cy="330200"/>
        </p:xfrm>
        <a:graphic>
          <a:graphicData uri="http://schemas.openxmlformats.org/presentationml/2006/ole">
            <mc:AlternateContent xmlns:mc="http://schemas.openxmlformats.org/markup-compatibility/2006">
              <mc:Choice xmlns:v="urn:schemas-microsoft-com:vml" Requires="v">
                <p:oleObj spid="_x0000_s117774" name="Equation" r:id="rId7" imgW="838080" imgH="330120" progId="Equation.DSMT4">
                  <p:embed/>
                </p:oleObj>
              </mc:Choice>
              <mc:Fallback>
                <p:oleObj name="Equation" r:id="rId7" imgW="838080" imgH="330120" progId="Equation.DSMT4">
                  <p:embed/>
                  <p:pic>
                    <p:nvPicPr>
                      <p:cNvPr id="0" name=""/>
                      <p:cNvPicPr/>
                      <p:nvPr/>
                    </p:nvPicPr>
                    <p:blipFill>
                      <a:blip r:embed="rId8"/>
                      <a:stretch>
                        <a:fillRect/>
                      </a:stretch>
                    </p:blipFill>
                    <p:spPr>
                      <a:xfrm>
                        <a:off x="5781907" y="1287075"/>
                        <a:ext cx="838200" cy="3302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D808D698-62DC-481B-98BA-54BF999C179A}"/>
              </a:ext>
            </a:extLst>
          </p:cNvPr>
          <p:cNvPicPr>
            <a:picLocks noChangeAspect="1"/>
          </p:cNvPicPr>
          <p:nvPr/>
        </p:nvPicPr>
        <p:blipFill>
          <a:blip r:embed="rId9"/>
          <a:stretch>
            <a:fillRect/>
          </a:stretch>
        </p:blipFill>
        <p:spPr>
          <a:xfrm>
            <a:off x="2308302" y="1762816"/>
            <a:ext cx="7800874" cy="1272662"/>
          </a:xfrm>
          <a:prstGeom prst="rect">
            <a:avLst/>
          </a:prstGeom>
        </p:spPr>
      </p:pic>
      <p:graphicFrame>
        <p:nvGraphicFramePr>
          <p:cNvPr id="9" name="Object 8">
            <a:extLst>
              <a:ext uri="{FF2B5EF4-FFF2-40B4-BE49-F238E27FC236}">
                <a16:creationId xmlns:a16="http://schemas.microsoft.com/office/drawing/2014/main" id="{A7A31251-7CE9-405F-84AE-0BD3B16FC885}"/>
              </a:ext>
            </a:extLst>
          </p:cNvPr>
          <p:cNvGraphicFramePr>
            <a:graphicFrameLocks noChangeAspect="1"/>
          </p:cNvGraphicFramePr>
          <p:nvPr>
            <p:extLst>
              <p:ext uri="{D42A27DB-BD31-4B8C-83A1-F6EECF244321}">
                <p14:modId xmlns:p14="http://schemas.microsoft.com/office/powerpoint/2010/main" val="2335282729"/>
              </p:ext>
            </p:extLst>
          </p:nvPr>
        </p:nvGraphicFramePr>
        <p:xfrm>
          <a:off x="3956050" y="3343054"/>
          <a:ext cx="3086100" cy="787400"/>
        </p:xfrm>
        <a:graphic>
          <a:graphicData uri="http://schemas.openxmlformats.org/presentationml/2006/ole">
            <mc:AlternateContent xmlns:mc="http://schemas.openxmlformats.org/markup-compatibility/2006">
              <mc:Choice xmlns:v="urn:schemas-microsoft-com:vml" Requires="v">
                <p:oleObj spid="_x0000_s117775" name="Equation" r:id="rId10" imgW="3085920" imgH="787320" progId="Equation.DSMT4">
                  <p:embed/>
                </p:oleObj>
              </mc:Choice>
              <mc:Fallback>
                <p:oleObj name="Equation" r:id="rId10" imgW="3085920" imgH="787320" progId="Equation.DSMT4">
                  <p:embed/>
                  <p:pic>
                    <p:nvPicPr>
                      <p:cNvPr id="0" name=""/>
                      <p:cNvPicPr/>
                      <p:nvPr/>
                    </p:nvPicPr>
                    <p:blipFill>
                      <a:blip r:embed="rId11"/>
                      <a:stretch>
                        <a:fillRect/>
                      </a:stretch>
                    </p:blipFill>
                    <p:spPr>
                      <a:xfrm>
                        <a:off x="3956050" y="3343054"/>
                        <a:ext cx="3086100" cy="7874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51254C8-3D96-4B9D-902A-321DB08F4613}"/>
              </a:ext>
            </a:extLst>
          </p:cNvPr>
          <p:cNvGraphicFramePr>
            <a:graphicFrameLocks noChangeAspect="1"/>
          </p:cNvGraphicFramePr>
          <p:nvPr>
            <p:extLst>
              <p:ext uri="{D42A27DB-BD31-4B8C-83A1-F6EECF244321}">
                <p14:modId xmlns:p14="http://schemas.microsoft.com/office/powerpoint/2010/main" val="4000982296"/>
              </p:ext>
            </p:extLst>
          </p:nvPr>
        </p:nvGraphicFramePr>
        <p:xfrm>
          <a:off x="3054350" y="4484464"/>
          <a:ext cx="5245100" cy="419100"/>
        </p:xfrm>
        <a:graphic>
          <a:graphicData uri="http://schemas.openxmlformats.org/presentationml/2006/ole">
            <mc:AlternateContent xmlns:mc="http://schemas.openxmlformats.org/markup-compatibility/2006">
              <mc:Choice xmlns:v="urn:schemas-microsoft-com:vml" Requires="v">
                <p:oleObj spid="_x0000_s117776" name="Equation" r:id="rId12" imgW="5244840" imgH="419040" progId="Equation.DSMT4">
                  <p:embed/>
                </p:oleObj>
              </mc:Choice>
              <mc:Fallback>
                <p:oleObj name="Equation" r:id="rId12" imgW="5244840" imgH="419040" progId="Equation.DSMT4">
                  <p:embed/>
                  <p:pic>
                    <p:nvPicPr>
                      <p:cNvPr id="0" name=""/>
                      <p:cNvPicPr/>
                      <p:nvPr/>
                    </p:nvPicPr>
                    <p:blipFill>
                      <a:blip r:embed="rId13"/>
                      <a:stretch>
                        <a:fillRect/>
                      </a:stretch>
                    </p:blipFill>
                    <p:spPr>
                      <a:xfrm>
                        <a:off x="3054350" y="4484464"/>
                        <a:ext cx="5245100" cy="4191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95BE403F-DDBF-4B7D-8330-41A1B15A52E9}"/>
              </a:ext>
            </a:extLst>
          </p:cNvPr>
          <p:cNvPicPr>
            <a:picLocks noChangeAspect="1"/>
          </p:cNvPicPr>
          <p:nvPr/>
        </p:nvPicPr>
        <p:blipFill>
          <a:blip r:embed="rId14"/>
          <a:stretch>
            <a:fillRect/>
          </a:stretch>
        </p:blipFill>
        <p:spPr>
          <a:xfrm>
            <a:off x="1051740" y="5460094"/>
            <a:ext cx="10313997" cy="1035995"/>
          </a:xfrm>
          <a:prstGeom prst="rect">
            <a:avLst/>
          </a:prstGeom>
        </p:spPr>
      </p:pic>
    </p:spTree>
    <p:extLst>
      <p:ext uri="{BB962C8B-B14F-4D97-AF65-F5344CB8AC3E}">
        <p14:creationId xmlns:p14="http://schemas.microsoft.com/office/powerpoint/2010/main" val="12634970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493D85-A29B-482A-8DBA-3E23E8EADDE6}"/>
              </a:ext>
            </a:extLst>
          </p:cNvPr>
          <p:cNvSpPr>
            <a:spLocks noGrp="1"/>
          </p:cNvSpPr>
          <p:nvPr>
            <p:ph type="sldNum" sz="quarter" idx="12"/>
          </p:nvPr>
        </p:nvSpPr>
        <p:spPr/>
        <p:txBody>
          <a:bodyPr/>
          <a:lstStyle/>
          <a:p>
            <a:fld id="{8AC7B609-6235-4DF7-8376-3B4225D7EDEF}" type="slidenum">
              <a:rPr lang="en-US" smtClean="0"/>
              <a:pPr/>
              <a:t>147</a:t>
            </a:fld>
            <a:endParaRPr lang="en-US" dirty="0"/>
          </a:p>
        </p:txBody>
      </p:sp>
      <p:pic>
        <p:nvPicPr>
          <p:cNvPr id="3" name="Picture 2">
            <a:extLst>
              <a:ext uri="{FF2B5EF4-FFF2-40B4-BE49-F238E27FC236}">
                <a16:creationId xmlns:a16="http://schemas.microsoft.com/office/drawing/2014/main" id="{AF684B22-BDF5-4B7B-979C-2E3C86A77EFE}"/>
              </a:ext>
            </a:extLst>
          </p:cNvPr>
          <p:cNvPicPr>
            <a:picLocks noChangeAspect="1"/>
          </p:cNvPicPr>
          <p:nvPr/>
        </p:nvPicPr>
        <p:blipFill>
          <a:blip r:embed="rId3"/>
          <a:stretch>
            <a:fillRect/>
          </a:stretch>
        </p:blipFill>
        <p:spPr>
          <a:xfrm>
            <a:off x="1482007" y="631208"/>
            <a:ext cx="8764438" cy="1717705"/>
          </a:xfrm>
          <a:prstGeom prst="rect">
            <a:avLst/>
          </a:prstGeom>
        </p:spPr>
      </p:pic>
      <p:graphicFrame>
        <p:nvGraphicFramePr>
          <p:cNvPr id="4" name="Object 3">
            <a:extLst>
              <a:ext uri="{FF2B5EF4-FFF2-40B4-BE49-F238E27FC236}">
                <a16:creationId xmlns:a16="http://schemas.microsoft.com/office/drawing/2014/main" id="{E9863BB1-2886-417D-8079-2A8371372C84}"/>
              </a:ext>
            </a:extLst>
          </p:cNvPr>
          <p:cNvGraphicFramePr>
            <a:graphicFrameLocks noChangeAspect="1"/>
          </p:cNvGraphicFramePr>
          <p:nvPr>
            <p:extLst>
              <p:ext uri="{D42A27DB-BD31-4B8C-83A1-F6EECF244321}">
                <p14:modId xmlns:p14="http://schemas.microsoft.com/office/powerpoint/2010/main" val="2338769713"/>
              </p:ext>
            </p:extLst>
          </p:nvPr>
        </p:nvGraphicFramePr>
        <p:xfrm>
          <a:off x="1755776" y="3213100"/>
          <a:ext cx="8216900" cy="1803400"/>
        </p:xfrm>
        <a:graphic>
          <a:graphicData uri="http://schemas.openxmlformats.org/presentationml/2006/ole">
            <mc:AlternateContent xmlns:mc="http://schemas.openxmlformats.org/markup-compatibility/2006">
              <mc:Choice xmlns:v="urn:schemas-microsoft-com:vml" Requires="v">
                <p:oleObj spid="_x0000_s118788" name="Equation" r:id="rId4" imgW="8216640" imgH="1803240" progId="Equation.DSMT4">
                  <p:embed/>
                </p:oleObj>
              </mc:Choice>
              <mc:Fallback>
                <p:oleObj name="Equation" r:id="rId4" imgW="8216640" imgH="1803240" progId="Equation.DSMT4">
                  <p:embed/>
                  <p:pic>
                    <p:nvPicPr>
                      <p:cNvPr id="0" name=""/>
                      <p:cNvPicPr/>
                      <p:nvPr/>
                    </p:nvPicPr>
                    <p:blipFill>
                      <a:blip r:embed="rId5"/>
                      <a:stretch>
                        <a:fillRect/>
                      </a:stretch>
                    </p:blipFill>
                    <p:spPr>
                      <a:xfrm>
                        <a:off x="1755776" y="3213100"/>
                        <a:ext cx="8216900" cy="1803400"/>
                      </a:xfrm>
                      <a:prstGeom prst="rect">
                        <a:avLst/>
                      </a:prstGeom>
                    </p:spPr>
                  </p:pic>
                </p:oleObj>
              </mc:Fallback>
            </mc:AlternateContent>
          </a:graphicData>
        </a:graphic>
      </p:graphicFrame>
    </p:spTree>
    <p:extLst>
      <p:ext uri="{BB962C8B-B14F-4D97-AF65-F5344CB8AC3E}">
        <p14:creationId xmlns:p14="http://schemas.microsoft.com/office/powerpoint/2010/main" val="36859955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100EC-FE32-4D2A-BAD9-F047BF99AA6D}"/>
              </a:ext>
            </a:extLst>
          </p:cNvPr>
          <p:cNvSpPr>
            <a:spLocks noGrp="1"/>
          </p:cNvSpPr>
          <p:nvPr>
            <p:ph type="sldNum" sz="quarter" idx="12"/>
          </p:nvPr>
        </p:nvSpPr>
        <p:spPr/>
        <p:txBody>
          <a:bodyPr/>
          <a:lstStyle/>
          <a:p>
            <a:fld id="{8AC7B609-6235-4DF7-8376-3B4225D7EDEF}" type="slidenum">
              <a:rPr lang="en-US" smtClean="0"/>
              <a:pPr/>
              <a:t>148</a:t>
            </a:fld>
            <a:endParaRPr lang="en-US" dirty="0"/>
          </a:p>
        </p:txBody>
      </p:sp>
      <p:sp>
        <p:nvSpPr>
          <p:cNvPr id="3" name="TextBox 2">
            <a:extLst>
              <a:ext uri="{FF2B5EF4-FFF2-40B4-BE49-F238E27FC236}">
                <a16:creationId xmlns:a16="http://schemas.microsoft.com/office/drawing/2014/main" id="{A6637DA8-3333-4E29-9F06-EE229A24656A}"/>
              </a:ext>
            </a:extLst>
          </p:cNvPr>
          <p:cNvSpPr txBox="1"/>
          <p:nvPr/>
        </p:nvSpPr>
        <p:spPr>
          <a:xfrm>
            <a:off x="969264" y="1042416"/>
            <a:ext cx="10707624" cy="2460738"/>
          </a:xfrm>
          <a:prstGeom prst="rect">
            <a:avLst/>
          </a:prstGeom>
          <a:noFill/>
        </p:spPr>
        <p:txBody>
          <a:bodyPr wrap="square" rtlCol="0">
            <a:spAutoFit/>
          </a:bodyPr>
          <a:lstStyle/>
          <a:p>
            <a:pPr algn="just" rtl="1">
              <a:lnSpc>
                <a:spcPct val="20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 </a:t>
            </a:r>
          </a:p>
          <a:p>
            <a:pPr algn="just" rtl="1">
              <a:lnSpc>
                <a:spcPct val="200000"/>
              </a:lnSpc>
            </a:pPr>
            <a:r>
              <a:rPr lang="fa-IR" sz="2000" dirty="0">
                <a:latin typeface="Times New Roman" panose="02020603050405020304" pitchFamily="18" charset="0"/>
                <a:cs typeface="Times New Roman" panose="02020603050405020304" pitchFamily="18" charset="0"/>
              </a:rPr>
              <a:t>یک تشدیگربا طول 300 میکرون  دارای دو آینه تخت با ضرایب بازتاب 90% و 96% است.</a:t>
            </a:r>
          </a:p>
          <a:p>
            <a:pPr algn="just" rtl="1">
              <a:lnSpc>
                <a:spcPct val="200000"/>
              </a:lnSpc>
            </a:pPr>
            <a:r>
              <a:rPr lang="fa-IR" sz="2000" dirty="0">
                <a:latin typeface="Times New Roman" panose="02020603050405020304" pitchFamily="18" charset="0"/>
                <a:cs typeface="Times New Roman" panose="02020603050405020304" pitchFamily="18" charset="0"/>
              </a:rPr>
              <a:t>الف) اگر طول موج تابش ورودی به  تشدیدگر 630 نانومتر باشد ضریب عبور تشدیدگر را حساب کنید. </a:t>
            </a:r>
          </a:p>
          <a:p>
            <a:pPr algn="just" rtl="1">
              <a:lnSpc>
                <a:spcPct val="200000"/>
              </a:lnSpc>
            </a:pPr>
            <a:r>
              <a:rPr lang="fa-IR" sz="2000" dirty="0">
                <a:latin typeface="Times New Roman" panose="02020603050405020304" pitchFamily="18" charset="0"/>
                <a:cs typeface="Times New Roman" panose="02020603050405020304" pitchFamily="18" charset="0"/>
              </a:rPr>
              <a:t>ب) اگر طول تشدیگر را 200 نانومتر افزایش دهیم ضریب عبور چند درصد تغییر می کند.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6513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40D44-A897-4AF3-B28C-9E8BA8C23A4D}"/>
              </a:ext>
            </a:extLst>
          </p:cNvPr>
          <p:cNvSpPr>
            <a:spLocks noGrp="1"/>
          </p:cNvSpPr>
          <p:nvPr>
            <p:ph type="sldNum" sz="quarter" idx="12"/>
          </p:nvPr>
        </p:nvSpPr>
        <p:spPr/>
        <p:txBody>
          <a:bodyPr/>
          <a:lstStyle/>
          <a:p>
            <a:fld id="{8AC7B609-6235-4DF7-8376-3B4225D7EDEF}" type="slidenum">
              <a:rPr lang="en-US" smtClean="0"/>
              <a:pPr/>
              <a:t>149</a:t>
            </a:fld>
            <a:endParaRPr lang="en-US" dirty="0"/>
          </a:p>
        </p:txBody>
      </p:sp>
      <p:pic>
        <p:nvPicPr>
          <p:cNvPr id="3" name="Picture 2">
            <a:extLst>
              <a:ext uri="{FF2B5EF4-FFF2-40B4-BE49-F238E27FC236}">
                <a16:creationId xmlns:a16="http://schemas.microsoft.com/office/drawing/2014/main" id="{65F404A2-4832-4D16-A5F3-CE09AA43D443}"/>
              </a:ext>
            </a:extLst>
          </p:cNvPr>
          <p:cNvPicPr>
            <a:picLocks noChangeAspect="1"/>
          </p:cNvPicPr>
          <p:nvPr/>
        </p:nvPicPr>
        <p:blipFill>
          <a:blip r:embed="rId3"/>
          <a:stretch>
            <a:fillRect/>
          </a:stretch>
        </p:blipFill>
        <p:spPr>
          <a:xfrm>
            <a:off x="520504" y="641474"/>
            <a:ext cx="11150991" cy="1714655"/>
          </a:xfrm>
          <a:prstGeom prst="rect">
            <a:avLst/>
          </a:prstGeom>
        </p:spPr>
      </p:pic>
      <p:graphicFrame>
        <p:nvGraphicFramePr>
          <p:cNvPr id="4" name="Object 3">
            <a:extLst>
              <a:ext uri="{FF2B5EF4-FFF2-40B4-BE49-F238E27FC236}">
                <a16:creationId xmlns:a16="http://schemas.microsoft.com/office/drawing/2014/main" id="{97204FEF-374D-4A91-9B6D-2AF01F37C959}"/>
              </a:ext>
            </a:extLst>
          </p:cNvPr>
          <p:cNvGraphicFramePr>
            <a:graphicFrameLocks noChangeAspect="1"/>
          </p:cNvGraphicFramePr>
          <p:nvPr>
            <p:extLst>
              <p:ext uri="{D42A27DB-BD31-4B8C-83A1-F6EECF244321}">
                <p14:modId xmlns:p14="http://schemas.microsoft.com/office/powerpoint/2010/main" val="1835216142"/>
              </p:ext>
            </p:extLst>
          </p:nvPr>
        </p:nvGraphicFramePr>
        <p:xfrm>
          <a:off x="2911475" y="2971800"/>
          <a:ext cx="5930900" cy="914400"/>
        </p:xfrm>
        <a:graphic>
          <a:graphicData uri="http://schemas.openxmlformats.org/presentationml/2006/ole">
            <mc:AlternateContent xmlns:mc="http://schemas.openxmlformats.org/markup-compatibility/2006">
              <mc:Choice xmlns:v="urn:schemas-microsoft-com:vml" Requires="v">
                <p:oleObj spid="_x0000_s119812" name="Equation" r:id="rId4" imgW="5930640" imgH="914400" progId="Equation.DSMT4">
                  <p:embed/>
                </p:oleObj>
              </mc:Choice>
              <mc:Fallback>
                <p:oleObj name="Equation" r:id="rId4" imgW="5930640" imgH="914400" progId="Equation.DSMT4">
                  <p:embed/>
                  <p:pic>
                    <p:nvPicPr>
                      <p:cNvPr id="0" name=""/>
                      <p:cNvPicPr/>
                      <p:nvPr/>
                    </p:nvPicPr>
                    <p:blipFill>
                      <a:blip r:embed="rId5"/>
                      <a:stretch>
                        <a:fillRect/>
                      </a:stretch>
                    </p:blipFill>
                    <p:spPr>
                      <a:xfrm>
                        <a:off x="2911475" y="2971800"/>
                        <a:ext cx="5930900" cy="914400"/>
                      </a:xfrm>
                      <a:prstGeom prst="rect">
                        <a:avLst/>
                      </a:prstGeom>
                    </p:spPr>
                  </p:pic>
                </p:oleObj>
              </mc:Fallback>
            </mc:AlternateContent>
          </a:graphicData>
        </a:graphic>
      </p:graphicFrame>
    </p:spTree>
    <p:extLst>
      <p:ext uri="{BB962C8B-B14F-4D97-AF65-F5344CB8AC3E}">
        <p14:creationId xmlns:p14="http://schemas.microsoft.com/office/powerpoint/2010/main" val="158417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8719" y="152400"/>
            <a:ext cx="3485264" cy="461665"/>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400" b="1" dirty="0">
                <a:solidFill>
                  <a:srgbClr val="FF0000"/>
                </a:solidFill>
                <a:latin typeface="Times New Roman" pitchFamily="18" charset="0"/>
                <a:cs typeface="Times New Roman" pitchFamily="18" charset="0"/>
              </a:rPr>
              <a:t>خواص نور لیزر</a:t>
            </a:r>
            <a:endParaRPr lang="en-US" sz="2400" dirty="0">
              <a:latin typeface="Times New Roman" pitchFamily="18" charset="0"/>
              <a:cs typeface="Times New Roman" pitchFamily="18" charset="0"/>
            </a:endParaRPr>
          </a:p>
        </p:txBody>
      </p:sp>
      <p:sp>
        <p:nvSpPr>
          <p:cNvPr id="4" name="TextBox 3"/>
          <p:cNvSpPr txBox="1"/>
          <p:nvPr/>
        </p:nvSpPr>
        <p:spPr>
          <a:xfrm>
            <a:off x="999101" y="4264358"/>
            <a:ext cx="10575504"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زمان و طول همدوسی لیزر هلیون نئون مثال قبل به قرار زیر است</a:t>
            </a:r>
            <a:endParaRPr lang="en-US" sz="20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18830819"/>
              </p:ext>
            </p:extLst>
          </p:nvPr>
        </p:nvGraphicFramePr>
        <p:xfrm>
          <a:off x="1304135" y="5029200"/>
          <a:ext cx="6617421" cy="1600200"/>
        </p:xfrm>
        <a:graphic>
          <a:graphicData uri="http://schemas.openxmlformats.org/presentationml/2006/ole">
            <mc:AlternateContent xmlns:mc="http://schemas.openxmlformats.org/markup-compatibility/2006">
              <mc:Choice xmlns:v="urn:schemas-microsoft-com:vml" Requires="v">
                <p:oleObj spid="_x0000_s8200" name="Equation" r:id="rId3" imgW="5435600" imgH="1600200" progId="Equation.DSMT4">
                  <p:embed/>
                </p:oleObj>
              </mc:Choice>
              <mc:Fallback>
                <p:oleObj name="Equation" r:id="rId3" imgW="5435600" imgH="16002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35" y="5029200"/>
                        <a:ext cx="6617421" cy="1600200"/>
                      </a:xfrm>
                      <a:prstGeom prst="rect">
                        <a:avLst/>
                      </a:prstGeom>
                      <a:noFill/>
                    </p:spPr>
                  </p:pic>
                </p:oleObj>
              </mc:Fallback>
            </mc:AlternateContent>
          </a:graphicData>
        </a:graphic>
      </p:graphicFrame>
      <p:grpSp>
        <p:nvGrpSpPr>
          <p:cNvPr id="9" name="Group 8">
            <a:extLst>
              <a:ext uri="{FF2B5EF4-FFF2-40B4-BE49-F238E27FC236}">
                <a16:creationId xmlns:a16="http://schemas.microsoft.com/office/drawing/2014/main" id="{A59ABBD4-8A37-437B-841C-568F2D6565AB}"/>
              </a:ext>
            </a:extLst>
          </p:cNvPr>
          <p:cNvGrpSpPr/>
          <p:nvPr/>
        </p:nvGrpSpPr>
        <p:grpSpPr>
          <a:xfrm>
            <a:off x="552450" y="914400"/>
            <a:ext cx="11049000" cy="1883657"/>
            <a:chOff x="1143001" y="914400"/>
            <a:chExt cx="9832044" cy="1883657"/>
          </a:xfrm>
        </p:grpSpPr>
        <p:grpSp>
          <p:nvGrpSpPr>
            <p:cNvPr id="7" name="Group 6"/>
            <p:cNvGrpSpPr/>
            <p:nvPr/>
          </p:nvGrpSpPr>
          <p:grpSpPr>
            <a:xfrm>
              <a:off x="1143001" y="914400"/>
              <a:ext cx="9832044" cy="1883657"/>
              <a:chOff x="0" y="914400"/>
              <a:chExt cx="9075733" cy="1883657"/>
            </a:xfrm>
          </p:grpSpPr>
          <p:sp>
            <p:nvSpPr>
              <p:cNvPr id="3" name="TextBox 2"/>
              <p:cNvSpPr txBox="1"/>
              <p:nvPr/>
            </p:nvSpPr>
            <p:spPr>
              <a:xfrm>
                <a:off x="0" y="914400"/>
                <a:ext cx="9075733" cy="1883657"/>
              </a:xfrm>
              <a:prstGeom prst="rect">
                <a:avLst/>
              </a:prstGeom>
              <a:noFill/>
            </p:spPr>
            <p:txBody>
              <a:bodyPr wrap="square" rtlCol="0">
                <a:spAutoFit/>
              </a:bodyPr>
              <a:lstStyle/>
              <a:p>
                <a:pPr indent="-342900" algn="just" rtl="1">
                  <a:lnSpc>
                    <a:spcPct val="150000"/>
                  </a:lnSpc>
                  <a:buFont typeface="Wingdings" panose="05000000000000000000" pitchFamily="2" charset="2"/>
                  <a:buChar char="ü"/>
                </a:pPr>
                <a:r>
                  <a:rPr lang="fa-IR" sz="2000" b="1" dirty="0">
                    <a:latin typeface="Times New Roman" pitchFamily="18" charset="0"/>
                    <a:cs typeface="Times New Roman" pitchFamily="18" charset="0"/>
                  </a:rPr>
                  <a:t>  زمان همدوسی</a:t>
                </a:r>
                <a:r>
                  <a:rPr lang="fa-IR" sz="2000" dirty="0">
                    <a:latin typeface="Times New Roman" pitchFamily="18" charset="0"/>
                    <a:cs typeface="Times New Roman" pitchFamily="18" charset="0"/>
                  </a:rPr>
                  <a:t>: وقتی پهنای باند تابش یک لیزر به اندازه </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      است یعنی دو نوسان در این تابش وجود دارد که اختلاف فرکانس آنها به اندازه               </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است. این دو نوسان پس از زمان </a:t>
                </a:r>
                <a:r>
                  <a:rPr lang="en-US" sz="2000" dirty="0">
                    <a:latin typeface="Times New Roman" pitchFamily="18" charset="0"/>
                    <a:cs typeface="Times New Roman" pitchFamily="18" charset="0"/>
                  </a:rPr>
                  <a:t> </a:t>
                </a:r>
                <a:r>
                  <a:rPr lang="el-GR" sz="2000" b="1" i="1" dirty="0">
                    <a:latin typeface="Times New Roman" pitchFamily="18" charset="0"/>
                    <a:cs typeface="Times New Roman" pitchFamily="18" charset="0"/>
                  </a:rPr>
                  <a:t>τ</a:t>
                </a:r>
                <a:r>
                  <a:rPr lang="en-US" sz="2000" i="1" dirty="0">
                    <a:latin typeface="Times New Roman" pitchFamily="18" charset="0"/>
                    <a:cs typeface="Times New Roman" pitchFamily="18" charset="0"/>
                  </a:rPr>
                  <a:t> </a:t>
                </a:r>
                <a:r>
                  <a:rPr lang="fa-IR" sz="2000" dirty="0">
                    <a:latin typeface="Times New Roman" pitchFamily="18" charset="0"/>
                    <a:cs typeface="Times New Roman" pitchFamily="18" charset="0"/>
                  </a:rPr>
                  <a:t>دارای اختلاف فاز به اندازه یک نوسان کامل می شوند طوری که فرای این زمان رابطه </a:t>
                </a:r>
                <a:r>
                  <a:rPr lang="fa-IR" sz="2000" dirty="0" err="1">
                    <a:latin typeface="Times New Roman" pitchFamily="18" charset="0"/>
                    <a:cs typeface="Times New Roman" pitchFamily="18" charset="0"/>
                  </a:rPr>
                  <a:t>فازی</a:t>
                </a:r>
                <a:r>
                  <a:rPr lang="fa-IR" sz="2000" dirty="0">
                    <a:latin typeface="Times New Roman" pitchFamily="18" charset="0"/>
                    <a:cs typeface="Times New Roman" pitchFamily="18" charset="0"/>
                  </a:rPr>
                  <a:t> مشخصی بین دو نوسان نخواهد بود. به این زمان مشخص زمان همدوسی گویند. </a:t>
                </a:r>
              </a:p>
              <a:p>
                <a:pPr marL="342900" indent="-342900" algn="just" rtl="1">
                  <a:lnSpc>
                    <a:spcPct val="150000"/>
                  </a:lnSpc>
                  <a:buFont typeface="Wingdings" panose="05000000000000000000" pitchFamily="2" charset="2"/>
                  <a:buChar char="ü"/>
                </a:pPr>
                <a:r>
                  <a:rPr lang="fa-IR" sz="2000" b="1" dirty="0">
                    <a:latin typeface="Times New Roman" pitchFamily="18" charset="0"/>
                    <a:cs typeface="Times New Roman" pitchFamily="18" charset="0"/>
                  </a:rPr>
                  <a:t>طول همدوسی </a:t>
                </a:r>
                <a:r>
                  <a:rPr lang="fa-IR" sz="2000" dirty="0">
                    <a:latin typeface="Times New Roman" pitchFamily="18" charset="0"/>
                    <a:cs typeface="Times New Roman" pitchFamily="18" charset="0"/>
                  </a:rPr>
                  <a:t>: به مسافتی که نور در مدت زمان همدوسی می پیماید طول همدوسی گویند. </a:t>
                </a:r>
                <a:endParaRPr lang="en-US" sz="2000"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92537924"/>
                  </p:ext>
                </p:extLst>
              </p:nvPr>
            </p:nvGraphicFramePr>
            <p:xfrm>
              <a:off x="7296764" y="1326870"/>
              <a:ext cx="838200" cy="663575"/>
            </p:xfrm>
            <a:graphic>
              <a:graphicData uri="http://schemas.openxmlformats.org/presentationml/2006/ole">
                <mc:AlternateContent xmlns:mc="http://schemas.openxmlformats.org/markup-compatibility/2006">
                  <mc:Choice xmlns:v="urn:schemas-microsoft-com:vml" Requires="v">
                    <p:oleObj spid="_x0000_s8201" name="Equation" r:id="rId5" imgW="914400" imgH="723600" progId="Equation.DSMT4">
                      <p:embed/>
                    </p:oleObj>
                  </mc:Choice>
                  <mc:Fallback>
                    <p:oleObj name="Equation" r:id="rId5" imgW="914400" imgH="7236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6764" y="1326870"/>
                            <a:ext cx="8382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 name="Object 7">
              <a:extLst>
                <a:ext uri="{FF2B5EF4-FFF2-40B4-BE49-F238E27FC236}">
                  <a16:creationId xmlns:a16="http://schemas.microsoft.com/office/drawing/2014/main" id="{788540C0-E5F4-4026-B1CC-CFB42DFB53AD}"/>
                </a:ext>
              </a:extLst>
            </p:cNvPr>
            <p:cNvGraphicFramePr>
              <a:graphicFrameLocks noChangeAspect="1"/>
            </p:cNvGraphicFramePr>
            <p:nvPr>
              <p:extLst>
                <p:ext uri="{D42A27DB-BD31-4B8C-83A1-F6EECF244321}">
                  <p14:modId xmlns:p14="http://schemas.microsoft.com/office/powerpoint/2010/main" val="2338593025"/>
                </p:ext>
              </p:extLst>
            </p:nvPr>
          </p:nvGraphicFramePr>
          <p:xfrm>
            <a:off x="5923943" y="1047470"/>
            <a:ext cx="431800" cy="279400"/>
          </p:xfrm>
          <a:graphic>
            <a:graphicData uri="http://schemas.openxmlformats.org/presentationml/2006/ole">
              <mc:AlternateContent xmlns:mc="http://schemas.openxmlformats.org/markup-compatibility/2006">
                <mc:Choice xmlns:v="urn:schemas-microsoft-com:vml" Requires="v">
                  <p:oleObj spid="_x0000_s8202" name="Equation" r:id="rId7" imgW="431640" imgH="279360" progId="Equation.DSMT4">
                    <p:embed/>
                  </p:oleObj>
                </mc:Choice>
                <mc:Fallback>
                  <p:oleObj name="Equation" r:id="rId7" imgW="431640" imgH="279360" progId="Equation.DSMT4">
                    <p:embed/>
                    <p:pic>
                      <p:nvPicPr>
                        <p:cNvPr id="0" name=""/>
                        <p:cNvPicPr/>
                        <p:nvPr/>
                      </p:nvPicPr>
                      <p:blipFill>
                        <a:blip r:embed="rId8"/>
                        <a:stretch>
                          <a:fillRect/>
                        </a:stretch>
                      </p:blipFill>
                      <p:spPr>
                        <a:xfrm>
                          <a:off x="5923943" y="1047470"/>
                          <a:ext cx="431800" cy="279400"/>
                        </a:xfrm>
                        <a:prstGeom prst="rect">
                          <a:avLst/>
                        </a:prstGeom>
                      </p:spPr>
                    </p:pic>
                  </p:oleObj>
                </mc:Fallback>
              </mc:AlternateContent>
            </a:graphicData>
          </a:graphic>
        </p:graphicFrame>
      </p:grpSp>
      <p:sp>
        <p:nvSpPr>
          <p:cNvPr id="10" name="Slide Number Placeholder 9">
            <a:extLst>
              <a:ext uri="{FF2B5EF4-FFF2-40B4-BE49-F238E27FC236}">
                <a16:creationId xmlns:a16="http://schemas.microsoft.com/office/drawing/2014/main" id="{241B3C0C-B463-41AC-BB68-91FB8ACC9F84}"/>
              </a:ext>
            </a:extLst>
          </p:cNvPr>
          <p:cNvSpPr>
            <a:spLocks noGrp="1"/>
          </p:cNvSpPr>
          <p:nvPr>
            <p:ph type="sldNum" sz="quarter" idx="12"/>
          </p:nvPr>
        </p:nvSpPr>
        <p:spPr>
          <a:xfrm>
            <a:off x="10778851" y="6470704"/>
            <a:ext cx="1094182" cy="274320"/>
          </a:xfrm>
        </p:spPr>
        <p:txBody>
          <a:bodyPr/>
          <a:lstStyle/>
          <a:p>
            <a:fld id="{8AC7B609-6235-4DF7-8376-3B4225D7EDEF}" type="slidenum">
              <a:rPr lang="en-US" smtClean="0"/>
              <a:pPr/>
              <a:t>15</a:t>
            </a:fld>
            <a:endParaRPr lang="en-US" dirty="0"/>
          </a:p>
        </p:txBody>
      </p:sp>
    </p:spTree>
    <p:extLst>
      <p:ext uri="{BB962C8B-B14F-4D97-AF65-F5344CB8AC3E}">
        <p14:creationId xmlns:p14="http://schemas.microsoft.com/office/powerpoint/2010/main" val="35608376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36BF4-3D8D-461A-A482-48668FCDAB6E}"/>
              </a:ext>
            </a:extLst>
          </p:cNvPr>
          <p:cNvSpPr>
            <a:spLocks noGrp="1"/>
          </p:cNvSpPr>
          <p:nvPr>
            <p:ph type="sldNum" sz="quarter" idx="12"/>
          </p:nvPr>
        </p:nvSpPr>
        <p:spPr/>
        <p:txBody>
          <a:bodyPr/>
          <a:lstStyle/>
          <a:p>
            <a:fld id="{8AC7B609-6235-4DF7-8376-3B4225D7EDEF}" type="slidenum">
              <a:rPr lang="en-US" smtClean="0"/>
              <a:pPr/>
              <a:t>150</a:t>
            </a:fld>
            <a:endParaRPr lang="en-US" dirty="0"/>
          </a:p>
        </p:txBody>
      </p:sp>
      <p:pic>
        <p:nvPicPr>
          <p:cNvPr id="3" name="Picture 2">
            <a:extLst>
              <a:ext uri="{FF2B5EF4-FFF2-40B4-BE49-F238E27FC236}">
                <a16:creationId xmlns:a16="http://schemas.microsoft.com/office/drawing/2014/main" id="{BF3D934C-417F-4738-AB13-4D125B45DCF4}"/>
              </a:ext>
            </a:extLst>
          </p:cNvPr>
          <p:cNvPicPr>
            <a:picLocks noChangeAspect="1"/>
          </p:cNvPicPr>
          <p:nvPr/>
        </p:nvPicPr>
        <p:blipFill rotWithShape="1">
          <a:blip r:embed="rId3"/>
          <a:srcRect t="3121"/>
          <a:stretch/>
        </p:blipFill>
        <p:spPr>
          <a:xfrm>
            <a:off x="418514" y="677708"/>
            <a:ext cx="11078161" cy="1467834"/>
          </a:xfrm>
          <a:prstGeom prst="rect">
            <a:avLst/>
          </a:prstGeom>
        </p:spPr>
      </p:pic>
      <p:graphicFrame>
        <p:nvGraphicFramePr>
          <p:cNvPr id="4" name="Object 3">
            <a:extLst>
              <a:ext uri="{FF2B5EF4-FFF2-40B4-BE49-F238E27FC236}">
                <a16:creationId xmlns:a16="http://schemas.microsoft.com/office/drawing/2014/main" id="{7678B8C7-232B-4DF2-B514-36AD20A367C0}"/>
              </a:ext>
            </a:extLst>
          </p:cNvPr>
          <p:cNvGraphicFramePr>
            <a:graphicFrameLocks noChangeAspect="1"/>
          </p:cNvGraphicFramePr>
          <p:nvPr>
            <p:extLst>
              <p:ext uri="{D42A27DB-BD31-4B8C-83A1-F6EECF244321}">
                <p14:modId xmlns:p14="http://schemas.microsoft.com/office/powerpoint/2010/main" val="2882569656"/>
              </p:ext>
            </p:extLst>
          </p:nvPr>
        </p:nvGraphicFramePr>
        <p:xfrm>
          <a:off x="1304925" y="2936523"/>
          <a:ext cx="9410700" cy="914400"/>
        </p:xfrm>
        <a:graphic>
          <a:graphicData uri="http://schemas.openxmlformats.org/presentationml/2006/ole">
            <mc:AlternateContent xmlns:mc="http://schemas.openxmlformats.org/markup-compatibility/2006">
              <mc:Choice xmlns:v="urn:schemas-microsoft-com:vml" Requires="v">
                <p:oleObj spid="_x0000_s120836" name="Equation" r:id="rId4" imgW="9410400" imgH="914400" progId="Equation.DSMT4">
                  <p:embed/>
                </p:oleObj>
              </mc:Choice>
              <mc:Fallback>
                <p:oleObj name="Equation" r:id="rId4" imgW="9410400" imgH="914400" progId="Equation.DSMT4">
                  <p:embed/>
                  <p:pic>
                    <p:nvPicPr>
                      <p:cNvPr id="0" name=""/>
                      <p:cNvPicPr/>
                      <p:nvPr/>
                    </p:nvPicPr>
                    <p:blipFill>
                      <a:blip r:embed="rId5"/>
                      <a:stretch>
                        <a:fillRect/>
                      </a:stretch>
                    </p:blipFill>
                    <p:spPr>
                      <a:xfrm>
                        <a:off x="1304925" y="2936523"/>
                        <a:ext cx="9410700" cy="914400"/>
                      </a:xfrm>
                      <a:prstGeom prst="rect">
                        <a:avLst/>
                      </a:prstGeom>
                    </p:spPr>
                  </p:pic>
                </p:oleObj>
              </mc:Fallback>
            </mc:AlternateContent>
          </a:graphicData>
        </a:graphic>
      </p:graphicFrame>
    </p:spTree>
    <p:extLst>
      <p:ext uri="{BB962C8B-B14F-4D97-AF65-F5344CB8AC3E}">
        <p14:creationId xmlns:p14="http://schemas.microsoft.com/office/powerpoint/2010/main" val="9247836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482263-CBF5-4342-905E-56029BAA58BC}"/>
              </a:ext>
            </a:extLst>
          </p:cNvPr>
          <p:cNvSpPr>
            <a:spLocks noGrp="1"/>
          </p:cNvSpPr>
          <p:nvPr>
            <p:ph type="sldNum" sz="quarter" idx="12"/>
          </p:nvPr>
        </p:nvSpPr>
        <p:spPr/>
        <p:txBody>
          <a:bodyPr/>
          <a:lstStyle/>
          <a:p>
            <a:fld id="{8AC7B609-6235-4DF7-8376-3B4225D7EDEF}" type="slidenum">
              <a:rPr lang="en-US" smtClean="0"/>
              <a:pPr/>
              <a:t>151</a:t>
            </a:fld>
            <a:endParaRPr lang="en-US" dirty="0"/>
          </a:p>
        </p:txBody>
      </p:sp>
      <p:pic>
        <p:nvPicPr>
          <p:cNvPr id="3" name="Picture 2">
            <a:extLst>
              <a:ext uri="{FF2B5EF4-FFF2-40B4-BE49-F238E27FC236}">
                <a16:creationId xmlns:a16="http://schemas.microsoft.com/office/drawing/2014/main" id="{362E815D-ADE4-4A21-B756-DAC85A22070A}"/>
              </a:ext>
            </a:extLst>
          </p:cNvPr>
          <p:cNvPicPr>
            <a:picLocks noChangeAspect="1"/>
          </p:cNvPicPr>
          <p:nvPr/>
        </p:nvPicPr>
        <p:blipFill>
          <a:blip r:embed="rId2"/>
          <a:stretch>
            <a:fillRect/>
          </a:stretch>
        </p:blipFill>
        <p:spPr>
          <a:xfrm>
            <a:off x="1262616" y="126612"/>
            <a:ext cx="9144000" cy="6487126"/>
          </a:xfrm>
          <a:prstGeom prst="rect">
            <a:avLst/>
          </a:prstGeom>
        </p:spPr>
      </p:pic>
    </p:spTree>
    <p:extLst>
      <p:ext uri="{BB962C8B-B14F-4D97-AF65-F5344CB8AC3E}">
        <p14:creationId xmlns:p14="http://schemas.microsoft.com/office/powerpoint/2010/main" val="23748112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E79888-B46C-40E7-9F7B-DCA47EE6A307}"/>
              </a:ext>
            </a:extLst>
          </p:cNvPr>
          <p:cNvSpPr>
            <a:spLocks noGrp="1"/>
          </p:cNvSpPr>
          <p:nvPr>
            <p:ph type="sldNum" sz="quarter" idx="12"/>
          </p:nvPr>
        </p:nvSpPr>
        <p:spPr/>
        <p:txBody>
          <a:bodyPr/>
          <a:lstStyle/>
          <a:p>
            <a:fld id="{8AC7B609-6235-4DF7-8376-3B4225D7EDEF}" type="slidenum">
              <a:rPr lang="en-US" smtClean="0"/>
              <a:pPr/>
              <a:t>152</a:t>
            </a:fld>
            <a:endParaRPr lang="en-US" dirty="0"/>
          </a:p>
        </p:txBody>
      </p:sp>
      <p:sp>
        <p:nvSpPr>
          <p:cNvPr id="3" name="Rectangle 2">
            <a:extLst>
              <a:ext uri="{FF2B5EF4-FFF2-40B4-BE49-F238E27FC236}">
                <a16:creationId xmlns:a16="http://schemas.microsoft.com/office/drawing/2014/main" id="{CC8F751F-518A-4237-BDF6-58C033DFCE8E}"/>
              </a:ext>
            </a:extLst>
          </p:cNvPr>
          <p:cNvSpPr/>
          <p:nvPr/>
        </p:nvSpPr>
        <p:spPr>
          <a:xfrm>
            <a:off x="443718" y="479532"/>
            <a:ext cx="11304563" cy="1133965"/>
          </a:xfrm>
          <a:prstGeom prst="rect">
            <a:avLst/>
          </a:prstGeom>
        </p:spPr>
        <p:txBody>
          <a:bodyPr wrap="square">
            <a:spAutoFit/>
          </a:bodyPr>
          <a:lstStyle/>
          <a:p>
            <a:pPr>
              <a:lnSpc>
                <a:spcPct val="150000"/>
              </a:lnSpc>
            </a:pPr>
            <a:r>
              <a:rPr lang="fa-IR" sz="2400" dirty="0">
                <a:latin typeface="Times New Roman" panose="02020603050405020304" pitchFamily="18" charset="0"/>
                <a:cs typeface="Times New Roman" panose="02020603050405020304" pitchFamily="18" charset="0"/>
              </a:rPr>
              <a:t>The quality factor (Q) of the cavity is a measure of the sharpness or selectivity of the</a:t>
            </a:r>
          </a:p>
          <a:p>
            <a:pPr>
              <a:lnSpc>
                <a:spcPct val="150000"/>
              </a:lnSpc>
            </a:pPr>
            <a:r>
              <a:rPr lang="fa-IR" sz="2400" dirty="0">
                <a:latin typeface="Times New Roman" panose="02020603050405020304" pitchFamily="18" charset="0"/>
                <a:cs typeface="Times New Roman" panose="02020603050405020304" pitchFamily="18" charset="0"/>
              </a:rPr>
              <a:t>resonance. If </a:t>
            </a:r>
            <a:r>
              <a:rPr lang="fa-IR" sz="2400" i="1" dirty="0">
                <a:latin typeface="Times New Roman" panose="02020603050405020304" pitchFamily="18" charset="0"/>
                <a:cs typeface="Times New Roman" panose="02020603050405020304" pitchFamily="18" charset="0"/>
              </a:rPr>
              <a:t>v</a:t>
            </a:r>
            <a:r>
              <a:rPr lang="fa-IR" sz="2400" dirty="0">
                <a:latin typeface="Times New Roman" panose="02020603050405020304" pitchFamily="18" charset="0"/>
                <a:cs typeface="Times New Roman" panose="02020603050405020304" pitchFamily="18" charset="0"/>
              </a:rPr>
              <a:t>o is the frequency of one of the peaks, then Q is given by</a:t>
            </a:r>
          </a:p>
        </p:txBody>
      </p:sp>
      <p:pic>
        <p:nvPicPr>
          <p:cNvPr id="4" name="Picture 3">
            <a:extLst>
              <a:ext uri="{FF2B5EF4-FFF2-40B4-BE49-F238E27FC236}">
                <a16:creationId xmlns:a16="http://schemas.microsoft.com/office/drawing/2014/main" id="{072F5DF4-0988-487F-9CBF-2AC7BAAACBAB}"/>
              </a:ext>
            </a:extLst>
          </p:cNvPr>
          <p:cNvPicPr>
            <a:picLocks noChangeAspect="1"/>
          </p:cNvPicPr>
          <p:nvPr/>
        </p:nvPicPr>
        <p:blipFill rotWithShape="1">
          <a:blip r:embed="rId2"/>
          <a:srcRect r="10348"/>
          <a:stretch/>
        </p:blipFill>
        <p:spPr>
          <a:xfrm>
            <a:off x="3225085" y="1922865"/>
            <a:ext cx="5159259" cy="1008263"/>
          </a:xfrm>
          <a:prstGeom prst="rect">
            <a:avLst/>
          </a:prstGeom>
        </p:spPr>
      </p:pic>
      <p:grpSp>
        <p:nvGrpSpPr>
          <p:cNvPr id="7" name="Group 6">
            <a:extLst>
              <a:ext uri="{FF2B5EF4-FFF2-40B4-BE49-F238E27FC236}">
                <a16:creationId xmlns:a16="http://schemas.microsoft.com/office/drawing/2014/main" id="{BC08C50B-2209-4E0A-8B40-1512433AD7B5}"/>
              </a:ext>
            </a:extLst>
          </p:cNvPr>
          <p:cNvGrpSpPr/>
          <p:nvPr/>
        </p:nvGrpSpPr>
        <p:grpSpPr>
          <a:xfrm>
            <a:off x="3023110" y="3478052"/>
            <a:ext cx="4949315" cy="1175472"/>
            <a:chOff x="2558877" y="3809193"/>
            <a:chExt cx="5361234" cy="1200280"/>
          </a:xfrm>
        </p:grpSpPr>
        <p:pic>
          <p:nvPicPr>
            <p:cNvPr id="5" name="Picture 4">
              <a:extLst>
                <a:ext uri="{FF2B5EF4-FFF2-40B4-BE49-F238E27FC236}">
                  <a16:creationId xmlns:a16="http://schemas.microsoft.com/office/drawing/2014/main" id="{E681156E-C8D8-45AF-9A8E-6BEED4B1C340}"/>
                </a:ext>
              </a:extLst>
            </p:cNvPr>
            <p:cNvPicPr>
              <a:picLocks noChangeAspect="1"/>
            </p:cNvPicPr>
            <p:nvPr/>
          </p:nvPicPr>
          <p:blipFill>
            <a:blip r:embed="rId3"/>
            <a:stretch>
              <a:fillRect/>
            </a:stretch>
          </p:blipFill>
          <p:spPr>
            <a:xfrm>
              <a:off x="3682842" y="3809193"/>
              <a:ext cx="4237269" cy="1200280"/>
            </a:xfrm>
            <a:prstGeom prst="rect">
              <a:avLst/>
            </a:prstGeom>
          </p:spPr>
        </p:pic>
        <p:sp>
          <p:nvSpPr>
            <p:cNvPr id="6" name="TextBox 5">
              <a:extLst>
                <a:ext uri="{FF2B5EF4-FFF2-40B4-BE49-F238E27FC236}">
                  <a16:creationId xmlns:a16="http://schemas.microsoft.com/office/drawing/2014/main" id="{36220201-B624-4113-93E8-409904D7DD63}"/>
                </a:ext>
              </a:extLst>
            </p:cNvPr>
            <p:cNvSpPr txBox="1"/>
            <p:nvPr/>
          </p:nvSpPr>
          <p:spPr>
            <a:xfrm>
              <a:off x="2558877" y="3889702"/>
              <a:ext cx="1209822" cy="661207"/>
            </a:xfrm>
            <a:prstGeom prst="rect">
              <a:avLst/>
            </a:prstGeom>
            <a:noFill/>
          </p:spPr>
          <p:txBody>
            <a:bodyPr wrap="square" rtlCol="1">
              <a:spAutoFit/>
            </a:bodyPr>
            <a:lstStyle/>
            <a:p>
              <a:pPr algn="just" rtl="1">
                <a:lnSpc>
                  <a:spcPct val="150000"/>
                </a:lnSpc>
              </a:pPr>
              <a:r>
                <a:rPr lang="en-US" sz="2800" i="1" dirty="0">
                  <a:latin typeface="Times New Roman" panose="02020603050405020304" pitchFamily="18" charset="0"/>
                  <a:cs typeface="Times New Roman" panose="02020603050405020304" pitchFamily="18" charset="0"/>
                </a:rPr>
                <a:t>Q</a:t>
              </a:r>
              <a:endParaRPr lang="fa-IR" sz="2800" i="1" dirty="0">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52EE9DF8-8312-4BEC-9740-62E25A5AB5CE}"/>
              </a:ext>
            </a:extLst>
          </p:cNvPr>
          <p:cNvPicPr>
            <a:picLocks noChangeAspect="1"/>
          </p:cNvPicPr>
          <p:nvPr/>
        </p:nvPicPr>
        <p:blipFill rotWithShape="1">
          <a:blip r:embed="rId4"/>
          <a:srcRect t="13858" r="847"/>
          <a:stretch/>
        </p:blipFill>
        <p:spPr>
          <a:xfrm>
            <a:off x="443717" y="4851384"/>
            <a:ext cx="6498689" cy="414178"/>
          </a:xfrm>
          <a:prstGeom prst="rect">
            <a:avLst/>
          </a:prstGeom>
        </p:spPr>
      </p:pic>
      <p:pic>
        <p:nvPicPr>
          <p:cNvPr id="9" name="Picture 8">
            <a:extLst>
              <a:ext uri="{FF2B5EF4-FFF2-40B4-BE49-F238E27FC236}">
                <a16:creationId xmlns:a16="http://schemas.microsoft.com/office/drawing/2014/main" id="{9295152C-D057-4071-AB9F-8540ECFE85DB}"/>
              </a:ext>
            </a:extLst>
          </p:cNvPr>
          <p:cNvPicPr>
            <a:picLocks noChangeAspect="1"/>
          </p:cNvPicPr>
          <p:nvPr/>
        </p:nvPicPr>
        <p:blipFill>
          <a:blip r:embed="rId5"/>
          <a:stretch>
            <a:fillRect/>
          </a:stretch>
        </p:blipFill>
        <p:spPr>
          <a:xfrm>
            <a:off x="7496027" y="4795683"/>
            <a:ext cx="3040394" cy="469879"/>
          </a:xfrm>
          <a:prstGeom prst="rect">
            <a:avLst/>
          </a:prstGeom>
        </p:spPr>
      </p:pic>
    </p:spTree>
    <p:extLst>
      <p:ext uri="{BB962C8B-B14F-4D97-AF65-F5344CB8AC3E}">
        <p14:creationId xmlns:p14="http://schemas.microsoft.com/office/powerpoint/2010/main" val="17980130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0EAF30-5BAE-4708-BEE6-508FF9B2BD95}"/>
              </a:ext>
            </a:extLst>
          </p:cNvPr>
          <p:cNvSpPr>
            <a:spLocks noGrp="1"/>
          </p:cNvSpPr>
          <p:nvPr>
            <p:ph type="sldNum" sz="quarter" idx="12"/>
          </p:nvPr>
        </p:nvSpPr>
        <p:spPr/>
        <p:txBody>
          <a:bodyPr/>
          <a:lstStyle/>
          <a:p>
            <a:fld id="{8AC7B609-6235-4DF7-8376-3B4225D7EDEF}" type="slidenum">
              <a:rPr lang="en-US" smtClean="0"/>
              <a:pPr/>
              <a:t>153</a:t>
            </a:fld>
            <a:endParaRPr lang="en-US" dirty="0"/>
          </a:p>
        </p:txBody>
      </p:sp>
      <p:pic>
        <p:nvPicPr>
          <p:cNvPr id="3" name="Picture 2">
            <a:extLst>
              <a:ext uri="{FF2B5EF4-FFF2-40B4-BE49-F238E27FC236}">
                <a16:creationId xmlns:a16="http://schemas.microsoft.com/office/drawing/2014/main" id="{D658EC26-B7B0-434D-8BE2-5418DA306CA6}"/>
              </a:ext>
            </a:extLst>
          </p:cNvPr>
          <p:cNvPicPr>
            <a:picLocks noChangeAspect="1"/>
          </p:cNvPicPr>
          <p:nvPr/>
        </p:nvPicPr>
        <p:blipFill>
          <a:blip r:embed="rId3"/>
          <a:stretch>
            <a:fillRect/>
          </a:stretch>
        </p:blipFill>
        <p:spPr>
          <a:xfrm>
            <a:off x="4367035" y="381197"/>
            <a:ext cx="6873051" cy="2032508"/>
          </a:xfrm>
          <a:prstGeom prst="rect">
            <a:avLst/>
          </a:prstGeom>
        </p:spPr>
      </p:pic>
      <p:sp>
        <p:nvSpPr>
          <p:cNvPr id="4" name="TextBox 3">
            <a:extLst>
              <a:ext uri="{FF2B5EF4-FFF2-40B4-BE49-F238E27FC236}">
                <a16:creationId xmlns:a16="http://schemas.microsoft.com/office/drawing/2014/main" id="{24A5F3AE-2DFB-4D28-8CCE-685C6476F467}"/>
              </a:ext>
            </a:extLst>
          </p:cNvPr>
          <p:cNvSpPr txBox="1"/>
          <p:nvPr/>
        </p:nvSpPr>
        <p:spPr>
          <a:xfrm>
            <a:off x="2385429" y="976137"/>
            <a:ext cx="1244251" cy="579967"/>
          </a:xfrm>
          <a:prstGeom prst="rect">
            <a:avLst/>
          </a:prstGeom>
          <a:noFill/>
        </p:spPr>
        <p:txBody>
          <a:bodyPr wrap="none" rtlCol="1">
            <a:spAutoFit/>
          </a:bodyPr>
          <a:lstStyle/>
          <a:p>
            <a:pPr algn="just" rtl="1">
              <a:lnSpc>
                <a:spcPct val="150000"/>
              </a:lnSpc>
            </a:pPr>
            <a:r>
              <a:rPr lang="en-US" sz="2400" b="1" dirty="0">
                <a:solidFill>
                  <a:srgbClr val="FF0000"/>
                </a:solidFill>
                <a:latin typeface="Times New Roman" panose="02020603050405020304" pitchFamily="18" charset="0"/>
                <a:cs typeface="Times New Roman" panose="02020603050405020304" pitchFamily="18" charset="0"/>
              </a:rPr>
              <a:t>Finesse:</a:t>
            </a:r>
            <a:endParaRPr lang="fa-IR" sz="2400" b="1"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40F77902-7484-476A-BA00-74AE86C44A1B}"/>
              </a:ext>
            </a:extLst>
          </p:cNvPr>
          <p:cNvGrpSpPr/>
          <p:nvPr/>
        </p:nvGrpSpPr>
        <p:grpSpPr>
          <a:xfrm>
            <a:off x="392909" y="2606517"/>
            <a:ext cx="5711485" cy="4011898"/>
            <a:chOff x="633045" y="2606517"/>
            <a:chExt cx="5711485" cy="4011898"/>
          </a:xfrm>
        </p:grpSpPr>
        <p:pic>
          <p:nvPicPr>
            <p:cNvPr id="5" name="Picture 4">
              <a:extLst>
                <a:ext uri="{FF2B5EF4-FFF2-40B4-BE49-F238E27FC236}">
                  <a16:creationId xmlns:a16="http://schemas.microsoft.com/office/drawing/2014/main" id="{AF5E9340-A9D4-47BE-8B1B-C79C9BF6B3BE}"/>
                </a:ext>
              </a:extLst>
            </p:cNvPr>
            <p:cNvPicPr>
              <a:picLocks noChangeAspect="1"/>
            </p:cNvPicPr>
            <p:nvPr/>
          </p:nvPicPr>
          <p:blipFill rotWithShape="1">
            <a:blip r:embed="rId4"/>
            <a:srcRect l="9601" r="4244" b="14698"/>
            <a:stretch/>
          </p:blipFill>
          <p:spPr>
            <a:xfrm>
              <a:off x="633045" y="2606517"/>
              <a:ext cx="5711485" cy="4011898"/>
            </a:xfrm>
            <a:prstGeom prst="rect">
              <a:avLst/>
            </a:prstGeom>
          </p:spPr>
        </p:pic>
        <p:cxnSp>
          <p:nvCxnSpPr>
            <p:cNvPr id="7" name="Straight Arrow Connector 6">
              <a:extLst>
                <a:ext uri="{FF2B5EF4-FFF2-40B4-BE49-F238E27FC236}">
                  <a16:creationId xmlns:a16="http://schemas.microsoft.com/office/drawing/2014/main" id="{1275118A-3CB9-484D-866F-1AB6610CB913}"/>
                </a:ext>
              </a:extLst>
            </p:cNvPr>
            <p:cNvCxnSpPr/>
            <p:nvPr/>
          </p:nvCxnSpPr>
          <p:spPr>
            <a:xfrm>
              <a:off x="1509129" y="2841674"/>
              <a:ext cx="3808459"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F3D8258-36C0-4CA2-A925-FBE83BB53E21}"/>
                </a:ext>
              </a:extLst>
            </p:cNvPr>
            <p:cNvSpPr txBox="1"/>
            <p:nvPr/>
          </p:nvSpPr>
          <p:spPr>
            <a:xfrm>
              <a:off x="1624821" y="2741605"/>
              <a:ext cx="2982350" cy="579967"/>
            </a:xfrm>
            <a:prstGeom prst="rect">
              <a:avLst/>
            </a:prstGeom>
            <a:noFill/>
          </p:spPr>
          <p:txBody>
            <a:bodyPr wrap="square" rtlCol="1">
              <a:spAutoFit/>
            </a:bodyPr>
            <a:lstStyle/>
            <a:p>
              <a:pPr algn="just" rtl="1">
                <a:lnSpc>
                  <a:spcPct val="150000"/>
                </a:lnSpc>
              </a:pPr>
              <a:r>
                <a:rPr lang="en-US" sz="2400" dirty="0">
                  <a:solidFill>
                    <a:srgbClr val="1E04E2"/>
                  </a:solidFill>
                  <a:latin typeface="Times New Roman" panose="02020603050405020304" pitchFamily="18" charset="0"/>
                  <a:cs typeface="Times New Roman" panose="02020603050405020304" pitchFamily="18" charset="0"/>
                </a:rPr>
                <a:t>Free spectral range</a:t>
              </a:r>
              <a:endParaRPr lang="fa-IR" sz="2400" dirty="0">
                <a:solidFill>
                  <a:srgbClr val="1E04E2"/>
                </a:solidFill>
                <a:latin typeface="Times New Roman" panose="02020603050405020304" pitchFamily="18" charset="0"/>
                <a:cs typeface="Times New Roman" panose="02020603050405020304" pitchFamily="18" charset="0"/>
              </a:endParaRPr>
            </a:p>
          </p:txBody>
        </p:sp>
      </p:grpSp>
      <p:graphicFrame>
        <p:nvGraphicFramePr>
          <p:cNvPr id="6" name="Object 5">
            <a:extLst>
              <a:ext uri="{FF2B5EF4-FFF2-40B4-BE49-F238E27FC236}">
                <a16:creationId xmlns:a16="http://schemas.microsoft.com/office/drawing/2014/main" id="{D3E98688-9651-4088-9625-533BD98542FE}"/>
              </a:ext>
            </a:extLst>
          </p:cNvPr>
          <p:cNvGraphicFramePr>
            <a:graphicFrameLocks noChangeAspect="1"/>
          </p:cNvGraphicFramePr>
          <p:nvPr>
            <p:extLst>
              <p:ext uri="{D42A27DB-BD31-4B8C-83A1-F6EECF244321}">
                <p14:modId xmlns:p14="http://schemas.microsoft.com/office/powerpoint/2010/main" val="4035534046"/>
              </p:ext>
            </p:extLst>
          </p:nvPr>
        </p:nvGraphicFramePr>
        <p:xfrm>
          <a:off x="8674729" y="3751209"/>
          <a:ext cx="1016000" cy="300121"/>
        </p:xfrm>
        <a:graphic>
          <a:graphicData uri="http://schemas.openxmlformats.org/presentationml/2006/ole">
            <mc:AlternateContent xmlns:mc="http://schemas.openxmlformats.org/markup-compatibility/2006">
              <mc:Choice xmlns:v="urn:schemas-microsoft-com:vml" Requires="v">
                <p:oleObj spid="_x0000_s121862" name="Equation" r:id="rId5" imgW="1015920" imgH="279360" progId="Equation.DSMT4">
                  <p:embed/>
                </p:oleObj>
              </mc:Choice>
              <mc:Fallback>
                <p:oleObj name="Equation" r:id="rId5" imgW="1015920" imgH="279360" progId="Equation.DSMT4">
                  <p:embed/>
                  <p:pic>
                    <p:nvPicPr>
                      <p:cNvPr id="0" name=""/>
                      <p:cNvPicPr/>
                      <p:nvPr/>
                    </p:nvPicPr>
                    <p:blipFill>
                      <a:blip r:embed="rId6"/>
                      <a:stretch>
                        <a:fillRect/>
                      </a:stretch>
                    </p:blipFill>
                    <p:spPr>
                      <a:xfrm>
                        <a:off x="8674729" y="3751209"/>
                        <a:ext cx="1016000" cy="300121"/>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6C0FE6D-2410-4E8F-B03D-E1A1AC0F3B6F}"/>
              </a:ext>
            </a:extLst>
          </p:cNvPr>
          <p:cNvPicPr>
            <a:picLocks noChangeAspect="1"/>
          </p:cNvPicPr>
          <p:nvPr/>
        </p:nvPicPr>
        <p:blipFill rotWithShape="1">
          <a:blip r:embed="rId7"/>
          <a:srcRect t="13858" r="847"/>
          <a:stretch/>
        </p:blipFill>
        <p:spPr>
          <a:xfrm>
            <a:off x="6337914" y="2978000"/>
            <a:ext cx="5754602" cy="366756"/>
          </a:xfrm>
          <a:prstGeom prst="rect">
            <a:avLst/>
          </a:prstGeom>
        </p:spPr>
      </p:pic>
      <p:graphicFrame>
        <p:nvGraphicFramePr>
          <p:cNvPr id="11" name="Object 10">
            <a:extLst>
              <a:ext uri="{FF2B5EF4-FFF2-40B4-BE49-F238E27FC236}">
                <a16:creationId xmlns:a16="http://schemas.microsoft.com/office/drawing/2014/main" id="{DEE8E9D1-8074-477C-9C3B-406FE9BFB605}"/>
              </a:ext>
            </a:extLst>
          </p:cNvPr>
          <p:cNvGraphicFramePr>
            <a:graphicFrameLocks noChangeAspect="1"/>
          </p:cNvGraphicFramePr>
          <p:nvPr>
            <p:extLst>
              <p:ext uri="{D42A27DB-BD31-4B8C-83A1-F6EECF244321}">
                <p14:modId xmlns:p14="http://schemas.microsoft.com/office/powerpoint/2010/main" val="1538308805"/>
              </p:ext>
            </p:extLst>
          </p:nvPr>
        </p:nvGraphicFramePr>
        <p:xfrm>
          <a:off x="6254750" y="4522357"/>
          <a:ext cx="5854700" cy="1866900"/>
        </p:xfrm>
        <a:graphic>
          <a:graphicData uri="http://schemas.openxmlformats.org/presentationml/2006/ole">
            <mc:AlternateContent xmlns:mc="http://schemas.openxmlformats.org/markup-compatibility/2006">
              <mc:Choice xmlns:v="urn:schemas-microsoft-com:vml" Requires="v">
                <p:oleObj spid="_x0000_s121863" name="Equation" r:id="rId8" imgW="5854680" imgH="1866600" progId="Equation.DSMT4">
                  <p:embed/>
                </p:oleObj>
              </mc:Choice>
              <mc:Fallback>
                <p:oleObj name="Equation" r:id="rId8" imgW="5854680" imgH="1866600" progId="Equation.DSMT4">
                  <p:embed/>
                  <p:pic>
                    <p:nvPicPr>
                      <p:cNvPr id="0" name=""/>
                      <p:cNvPicPr/>
                      <p:nvPr/>
                    </p:nvPicPr>
                    <p:blipFill>
                      <a:blip r:embed="rId9"/>
                      <a:stretch>
                        <a:fillRect/>
                      </a:stretch>
                    </p:blipFill>
                    <p:spPr>
                      <a:xfrm>
                        <a:off x="6254750" y="4522357"/>
                        <a:ext cx="5854700" cy="18669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249FCDA1-990D-4A99-B559-F64A095F8DF1}"/>
              </a:ext>
            </a:extLst>
          </p:cNvPr>
          <p:cNvSpPr txBox="1"/>
          <p:nvPr/>
        </p:nvSpPr>
        <p:spPr>
          <a:xfrm>
            <a:off x="8267322" y="4395645"/>
            <a:ext cx="3780262"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پهنای طیف مد طولی عبوری از تشدیدگر</a:t>
            </a:r>
          </a:p>
        </p:txBody>
      </p:sp>
    </p:spTree>
    <p:extLst>
      <p:ext uri="{BB962C8B-B14F-4D97-AF65-F5344CB8AC3E}">
        <p14:creationId xmlns:p14="http://schemas.microsoft.com/office/powerpoint/2010/main" val="14079039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0718A-CF45-4D00-B5FD-CB099347945A}"/>
              </a:ext>
            </a:extLst>
          </p:cNvPr>
          <p:cNvSpPr>
            <a:spLocks noGrp="1"/>
          </p:cNvSpPr>
          <p:nvPr>
            <p:ph type="sldNum" sz="quarter" idx="12"/>
          </p:nvPr>
        </p:nvSpPr>
        <p:spPr>
          <a:xfrm>
            <a:off x="11603849" y="6472071"/>
            <a:ext cx="479499" cy="274320"/>
          </a:xfrm>
        </p:spPr>
        <p:txBody>
          <a:bodyPr/>
          <a:lstStyle/>
          <a:p>
            <a:fld id="{8AC7B609-6235-4DF7-8376-3B4225D7EDEF}" type="slidenum">
              <a:rPr lang="en-US" smtClean="0"/>
              <a:pPr/>
              <a:t>154</a:t>
            </a:fld>
            <a:endParaRPr lang="en-US" dirty="0"/>
          </a:p>
        </p:txBody>
      </p:sp>
      <p:sp>
        <p:nvSpPr>
          <p:cNvPr id="3" name="Rectangle 2">
            <a:extLst>
              <a:ext uri="{FF2B5EF4-FFF2-40B4-BE49-F238E27FC236}">
                <a16:creationId xmlns:a16="http://schemas.microsoft.com/office/drawing/2014/main" id="{1E6EDA52-2419-488B-9BBA-3D5094395747}"/>
              </a:ext>
            </a:extLst>
          </p:cNvPr>
          <p:cNvSpPr/>
          <p:nvPr/>
        </p:nvSpPr>
        <p:spPr>
          <a:xfrm>
            <a:off x="309753" y="283851"/>
            <a:ext cx="2517228" cy="400110"/>
          </a:xfrm>
          <a:prstGeom prst="rect">
            <a:avLst/>
          </a:prstGeom>
        </p:spPr>
        <p:txBody>
          <a:bodyPr wrap="none">
            <a:spAutoFit/>
          </a:bodyPr>
          <a:lstStyle/>
          <a:p>
            <a:r>
              <a:rPr lang="en-US" sz="2000" b="1" dirty="0">
                <a:solidFill>
                  <a:srgbClr val="FF0000"/>
                </a:solidFill>
                <a:latin typeface="Arial" panose="020B0604020202020204" pitchFamily="34" charset="0"/>
              </a:rPr>
              <a:t>PHOTON LIFETIME</a:t>
            </a:r>
            <a:endParaRPr lang="fa-IR" sz="2000" dirty="0">
              <a:solidFill>
                <a:srgbClr val="FF0000"/>
              </a:solidFill>
            </a:endParaRPr>
          </a:p>
        </p:txBody>
      </p:sp>
      <p:pic>
        <p:nvPicPr>
          <p:cNvPr id="4" name="Picture 3">
            <a:extLst>
              <a:ext uri="{FF2B5EF4-FFF2-40B4-BE49-F238E27FC236}">
                <a16:creationId xmlns:a16="http://schemas.microsoft.com/office/drawing/2014/main" id="{EEB6E0E6-8416-4EFD-8820-30BBFF08B146}"/>
              </a:ext>
            </a:extLst>
          </p:cNvPr>
          <p:cNvPicPr>
            <a:picLocks noChangeAspect="1"/>
          </p:cNvPicPr>
          <p:nvPr/>
        </p:nvPicPr>
        <p:blipFill>
          <a:blip r:embed="rId3"/>
          <a:stretch>
            <a:fillRect/>
          </a:stretch>
        </p:blipFill>
        <p:spPr>
          <a:xfrm>
            <a:off x="108652" y="1130929"/>
            <a:ext cx="5178582" cy="3366078"/>
          </a:xfrm>
          <a:prstGeom prst="rect">
            <a:avLst/>
          </a:prstGeom>
        </p:spPr>
      </p:pic>
      <p:graphicFrame>
        <p:nvGraphicFramePr>
          <p:cNvPr id="6" name="Object 5">
            <a:extLst>
              <a:ext uri="{FF2B5EF4-FFF2-40B4-BE49-F238E27FC236}">
                <a16:creationId xmlns:a16="http://schemas.microsoft.com/office/drawing/2014/main" id="{3647957F-1394-4BE5-88A4-F737916E0A46}"/>
              </a:ext>
            </a:extLst>
          </p:cNvPr>
          <p:cNvGraphicFramePr>
            <a:graphicFrameLocks noChangeAspect="1"/>
          </p:cNvGraphicFramePr>
          <p:nvPr>
            <p:extLst>
              <p:ext uri="{D42A27DB-BD31-4B8C-83A1-F6EECF244321}">
                <p14:modId xmlns:p14="http://schemas.microsoft.com/office/powerpoint/2010/main" val="1419379083"/>
              </p:ext>
            </p:extLst>
          </p:nvPr>
        </p:nvGraphicFramePr>
        <p:xfrm>
          <a:off x="5917399" y="1566218"/>
          <a:ext cx="4991100" cy="419100"/>
        </p:xfrm>
        <a:graphic>
          <a:graphicData uri="http://schemas.openxmlformats.org/presentationml/2006/ole">
            <mc:AlternateContent xmlns:mc="http://schemas.openxmlformats.org/markup-compatibility/2006">
              <mc:Choice xmlns:v="urn:schemas-microsoft-com:vml" Requires="v">
                <p:oleObj spid="_x0000_s122892" name="Equation" r:id="rId4" imgW="4991040" imgH="419040" progId="Equation.DSMT4">
                  <p:embed/>
                </p:oleObj>
              </mc:Choice>
              <mc:Fallback>
                <p:oleObj name="Equation" r:id="rId4" imgW="4991040" imgH="419040" progId="Equation.DSMT4">
                  <p:embed/>
                  <p:pic>
                    <p:nvPicPr>
                      <p:cNvPr id="0" name=""/>
                      <p:cNvPicPr/>
                      <p:nvPr/>
                    </p:nvPicPr>
                    <p:blipFill>
                      <a:blip r:embed="rId5"/>
                      <a:stretch>
                        <a:fillRect/>
                      </a:stretch>
                    </p:blipFill>
                    <p:spPr>
                      <a:xfrm>
                        <a:off x="5917399" y="1566218"/>
                        <a:ext cx="4991100" cy="41910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86AE650-7071-4557-AACE-E5DF14C8429C}"/>
              </a:ext>
            </a:extLst>
          </p:cNvPr>
          <p:cNvSpPr/>
          <p:nvPr/>
        </p:nvSpPr>
        <p:spPr>
          <a:xfrm>
            <a:off x="6479412" y="591669"/>
            <a:ext cx="4330032" cy="400110"/>
          </a:xfrm>
          <a:prstGeom prst="rect">
            <a:avLst/>
          </a:prstGeom>
        </p:spPr>
        <p:txBody>
          <a:bodyPr wrap="none">
            <a:spAutoFit/>
          </a:bodyPr>
          <a:lstStyle/>
          <a:p>
            <a:r>
              <a:rPr lang="en-US" sz="2000" dirty="0">
                <a:latin typeface="Times New Roman" panose="02020603050405020304" pitchFamily="18" charset="0"/>
              </a:rPr>
              <a:t>number of photons lost in one round trip</a:t>
            </a:r>
            <a:endParaRPr lang="fa-IR" sz="2000" dirty="0"/>
          </a:p>
        </p:txBody>
      </p:sp>
      <p:pic>
        <p:nvPicPr>
          <p:cNvPr id="8" name="Picture 7">
            <a:extLst>
              <a:ext uri="{FF2B5EF4-FFF2-40B4-BE49-F238E27FC236}">
                <a16:creationId xmlns:a16="http://schemas.microsoft.com/office/drawing/2014/main" id="{03012A6B-8DC3-4431-9D91-DE29AC818EFA}"/>
              </a:ext>
            </a:extLst>
          </p:cNvPr>
          <p:cNvPicPr>
            <a:picLocks noChangeAspect="1"/>
          </p:cNvPicPr>
          <p:nvPr/>
        </p:nvPicPr>
        <p:blipFill>
          <a:blip r:embed="rId6"/>
          <a:stretch>
            <a:fillRect/>
          </a:stretch>
        </p:blipFill>
        <p:spPr>
          <a:xfrm>
            <a:off x="5605858" y="2559757"/>
            <a:ext cx="6077139" cy="877809"/>
          </a:xfrm>
          <a:prstGeom prst="rect">
            <a:avLst/>
          </a:prstGeom>
        </p:spPr>
      </p:pic>
      <p:pic>
        <p:nvPicPr>
          <p:cNvPr id="9" name="Picture 8">
            <a:extLst>
              <a:ext uri="{FF2B5EF4-FFF2-40B4-BE49-F238E27FC236}">
                <a16:creationId xmlns:a16="http://schemas.microsoft.com/office/drawing/2014/main" id="{6F237507-B191-406E-91CC-F65D861B0BA1}"/>
              </a:ext>
            </a:extLst>
          </p:cNvPr>
          <p:cNvPicPr>
            <a:picLocks noChangeAspect="1"/>
          </p:cNvPicPr>
          <p:nvPr/>
        </p:nvPicPr>
        <p:blipFill>
          <a:blip r:embed="rId7"/>
          <a:stretch>
            <a:fillRect/>
          </a:stretch>
        </p:blipFill>
        <p:spPr>
          <a:xfrm>
            <a:off x="108652" y="4807252"/>
            <a:ext cx="4838700" cy="1133475"/>
          </a:xfrm>
          <a:prstGeom prst="rect">
            <a:avLst/>
          </a:prstGeom>
        </p:spPr>
      </p:pic>
      <p:graphicFrame>
        <p:nvGraphicFramePr>
          <p:cNvPr id="11" name="Object 10">
            <a:extLst>
              <a:ext uri="{FF2B5EF4-FFF2-40B4-BE49-F238E27FC236}">
                <a16:creationId xmlns:a16="http://schemas.microsoft.com/office/drawing/2014/main" id="{7F751C3E-9776-48A9-9B86-800C0B9738C2}"/>
              </a:ext>
            </a:extLst>
          </p:cNvPr>
          <p:cNvGraphicFramePr>
            <a:graphicFrameLocks noChangeAspect="1"/>
          </p:cNvGraphicFramePr>
          <p:nvPr>
            <p:extLst>
              <p:ext uri="{D42A27DB-BD31-4B8C-83A1-F6EECF244321}">
                <p14:modId xmlns:p14="http://schemas.microsoft.com/office/powerpoint/2010/main" val="117297417"/>
              </p:ext>
            </p:extLst>
          </p:nvPr>
        </p:nvGraphicFramePr>
        <p:xfrm>
          <a:off x="5302250" y="4938701"/>
          <a:ext cx="1587500" cy="876300"/>
        </p:xfrm>
        <a:graphic>
          <a:graphicData uri="http://schemas.openxmlformats.org/presentationml/2006/ole">
            <mc:AlternateContent xmlns:mc="http://schemas.openxmlformats.org/markup-compatibility/2006">
              <mc:Choice xmlns:v="urn:schemas-microsoft-com:vml" Requires="v">
                <p:oleObj spid="_x0000_s122893" name="Equation" r:id="rId8" imgW="1587240" imgH="876240" progId="Equation.DSMT4">
                  <p:embed/>
                </p:oleObj>
              </mc:Choice>
              <mc:Fallback>
                <p:oleObj name="Equation" r:id="rId8" imgW="1587240" imgH="876240" progId="Equation.DSMT4">
                  <p:embed/>
                  <p:pic>
                    <p:nvPicPr>
                      <p:cNvPr id="0" name=""/>
                      <p:cNvPicPr/>
                      <p:nvPr/>
                    </p:nvPicPr>
                    <p:blipFill>
                      <a:blip r:embed="rId9"/>
                      <a:stretch>
                        <a:fillRect/>
                      </a:stretch>
                    </p:blipFill>
                    <p:spPr>
                      <a:xfrm>
                        <a:off x="5302250" y="4938701"/>
                        <a:ext cx="1587500" cy="8763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C33D543-E333-484B-9297-2CE89A012FDB}"/>
              </a:ext>
            </a:extLst>
          </p:cNvPr>
          <p:cNvGraphicFramePr>
            <a:graphicFrameLocks noChangeAspect="1"/>
          </p:cNvGraphicFramePr>
          <p:nvPr>
            <p:extLst>
              <p:ext uri="{D42A27DB-BD31-4B8C-83A1-F6EECF244321}">
                <p14:modId xmlns:p14="http://schemas.microsoft.com/office/powerpoint/2010/main" val="3775978768"/>
              </p:ext>
            </p:extLst>
          </p:nvPr>
        </p:nvGraphicFramePr>
        <p:xfrm>
          <a:off x="7685717" y="5096869"/>
          <a:ext cx="3225800" cy="419100"/>
        </p:xfrm>
        <a:graphic>
          <a:graphicData uri="http://schemas.openxmlformats.org/presentationml/2006/ole">
            <mc:AlternateContent xmlns:mc="http://schemas.openxmlformats.org/markup-compatibility/2006">
              <mc:Choice xmlns:v="urn:schemas-microsoft-com:vml" Requires="v">
                <p:oleObj spid="_x0000_s122894" name="Equation" r:id="rId10" imgW="3225600" imgH="419040" progId="Equation.DSMT4">
                  <p:embed/>
                </p:oleObj>
              </mc:Choice>
              <mc:Fallback>
                <p:oleObj name="Equation" r:id="rId10" imgW="3225600" imgH="419040" progId="Equation.DSMT4">
                  <p:embed/>
                  <p:pic>
                    <p:nvPicPr>
                      <p:cNvPr id="0" name=""/>
                      <p:cNvPicPr/>
                      <p:nvPr/>
                    </p:nvPicPr>
                    <p:blipFill>
                      <a:blip r:embed="rId11"/>
                      <a:stretch>
                        <a:fillRect/>
                      </a:stretch>
                    </p:blipFill>
                    <p:spPr>
                      <a:xfrm>
                        <a:off x="7685717" y="5096869"/>
                        <a:ext cx="3225800" cy="419100"/>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D642609C-FEB0-4220-B333-373D002B5083}"/>
              </a:ext>
            </a:extLst>
          </p:cNvPr>
          <p:cNvGrpSpPr/>
          <p:nvPr/>
        </p:nvGrpSpPr>
        <p:grpSpPr>
          <a:xfrm>
            <a:off x="181076" y="6045171"/>
            <a:ext cx="11235452" cy="736600"/>
            <a:chOff x="108652" y="6117595"/>
            <a:chExt cx="11235452" cy="736600"/>
          </a:xfrm>
        </p:grpSpPr>
        <p:sp>
          <p:nvSpPr>
            <p:cNvPr id="13" name="TextBox 12">
              <a:extLst>
                <a:ext uri="{FF2B5EF4-FFF2-40B4-BE49-F238E27FC236}">
                  <a16:creationId xmlns:a16="http://schemas.microsoft.com/office/drawing/2014/main" id="{AD1B5A06-BFBF-47E6-939B-5DBCC0F6793B}"/>
                </a:ext>
              </a:extLst>
            </p:cNvPr>
            <p:cNvSpPr txBox="1"/>
            <p:nvPr/>
          </p:nvSpPr>
          <p:spPr>
            <a:xfrm>
              <a:off x="108652" y="6183517"/>
              <a:ext cx="10972790"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عمر فوتون به اندازه مدت زمانی است که جمعیت فوتونی درون تشدیدگر به                            مقدار اولیه خود کاهش پیدا کند. </a:t>
              </a:r>
            </a:p>
          </p:txBody>
        </p:sp>
        <p:graphicFrame>
          <p:nvGraphicFramePr>
            <p:cNvPr id="14" name="Object 13">
              <a:extLst>
                <a:ext uri="{FF2B5EF4-FFF2-40B4-BE49-F238E27FC236}">
                  <a16:creationId xmlns:a16="http://schemas.microsoft.com/office/drawing/2014/main" id="{183F9012-07B4-40D7-871A-3DFDBEB46D39}"/>
                </a:ext>
              </a:extLst>
            </p:cNvPr>
            <p:cNvGraphicFramePr>
              <a:graphicFrameLocks noChangeAspect="1"/>
            </p:cNvGraphicFramePr>
            <p:nvPr>
              <p:extLst>
                <p:ext uri="{D42A27DB-BD31-4B8C-83A1-F6EECF244321}">
                  <p14:modId xmlns:p14="http://schemas.microsoft.com/office/powerpoint/2010/main" val="2076686592"/>
                </p:ext>
              </p:extLst>
            </p:nvPr>
          </p:nvGraphicFramePr>
          <p:xfrm>
            <a:off x="11037716" y="6266377"/>
            <a:ext cx="306388" cy="458788"/>
          </p:xfrm>
          <a:graphic>
            <a:graphicData uri="http://schemas.openxmlformats.org/presentationml/2006/ole">
              <mc:AlternateContent xmlns:mc="http://schemas.openxmlformats.org/markup-compatibility/2006">
                <mc:Choice xmlns:v="urn:schemas-microsoft-com:vml" Requires="v">
                  <p:oleObj spid="_x0000_s122895" name="Equation" r:id="rId12" imgW="279360" imgH="419040" progId="Equation.DSMT4">
                    <p:embed/>
                  </p:oleObj>
                </mc:Choice>
                <mc:Fallback>
                  <p:oleObj name="Equation" r:id="rId12" imgW="279360" imgH="419040" progId="Equation.DSMT4">
                    <p:embed/>
                    <p:pic>
                      <p:nvPicPr>
                        <p:cNvPr id="0" name=""/>
                        <p:cNvPicPr/>
                        <p:nvPr/>
                      </p:nvPicPr>
                      <p:blipFill>
                        <a:blip r:embed="rId13"/>
                        <a:stretch>
                          <a:fillRect/>
                        </a:stretch>
                      </p:blipFill>
                      <p:spPr>
                        <a:xfrm>
                          <a:off x="11037716" y="6266377"/>
                          <a:ext cx="306388" cy="45878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50C513B-A47F-4513-A4BC-951520CE7BAA}"/>
                </a:ext>
              </a:extLst>
            </p:cNvPr>
            <p:cNvGraphicFramePr>
              <a:graphicFrameLocks noChangeAspect="1"/>
            </p:cNvGraphicFramePr>
            <p:nvPr>
              <p:extLst>
                <p:ext uri="{D42A27DB-BD31-4B8C-83A1-F6EECF244321}">
                  <p14:modId xmlns:p14="http://schemas.microsoft.com/office/powerpoint/2010/main" val="4210189220"/>
                </p:ext>
              </p:extLst>
            </p:nvPr>
          </p:nvGraphicFramePr>
          <p:xfrm>
            <a:off x="2990662" y="6117595"/>
            <a:ext cx="1320800" cy="736600"/>
          </p:xfrm>
          <a:graphic>
            <a:graphicData uri="http://schemas.openxmlformats.org/presentationml/2006/ole">
              <mc:AlternateContent xmlns:mc="http://schemas.openxmlformats.org/markup-compatibility/2006">
                <mc:Choice xmlns:v="urn:schemas-microsoft-com:vml" Requires="v">
                  <p:oleObj spid="_x0000_s122896" name="Equation" r:id="rId14" imgW="1320480" imgH="736560" progId="Equation.DSMT4">
                    <p:embed/>
                  </p:oleObj>
                </mc:Choice>
                <mc:Fallback>
                  <p:oleObj name="Equation" r:id="rId14" imgW="1320480" imgH="736560" progId="Equation.DSMT4">
                    <p:embed/>
                    <p:pic>
                      <p:nvPicPr>
                        <p:cNvPr id="0" name=""/>
                        <p:cNvPicPr/>
                        <p:nvPr/>
                      </p:nvPicPr>
                      <p:blipFill>
                        <a:blip r:embed="rId15"/>
                        <a:stretch>
                          <a:fillRect/>
                        </a:stretch>
                      </p:blipFill>
                      <p:spPr>
                        <a:xfrm>
                          <a:off x="2990662" y="6117595"/>
                          <a:ext cx="1320800" cy="736600"/>
                        </a:xfrm>
                        <a:prstGeom prst="rect">
                          <a:avLst/>
                        </a:prstGeom>
                      </p:spPr>
                    </p:pic>
                  </p:oleObj>
                </mc:Fallback>
              </mc:AlternateContent>
            </a:graphicData>
          </a:graphic>
        </p:graphicFrame>
      </p:grpSp>
    </p:spTree>
    <p:extLst>
      <p:ext uri="{BB962C8B-B14F-4D97-AF65-F5344CB8AC3E}">
        <p14:creationId xmlns:p14="http://schemas.microsoft.com/office/powerpoint/2010/main" val="28314905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7E0F7F-CCB7-4E15-A70F-EABC1EF141E4}"/>
              </a:ext>
            </a:extLst>
          </p:cNvPr>
          <p:cNvSpPr>
            <a:spLocks noGrp="1"/>
          </p:cNvSpPr>
          <p:nvPr>
            <p:ph type="sldNum" sz="quarter" idx="12"/>
          </p:nvPr>
        </p:nvSpPr>
        <p:spPr/>
        <p:txBody>
          <a:bodyPr/>
          <a:lstStyle/>
          <a:p>
            <a:fld id="{8AC7B609-6235-4DF7-8376-3B4225D7EDEF}" type="slidenum">
              <a:rPr lang="en-US" smtClean="0"/>
              <a:pPr/>
              <a:t>155</a:t>
            </a:fld>
            <a:endParaRPr lang="en-US" dirty="0"/>
          </a:p>
        </p:txBody>
      </p:sp>
      <p:graphicFrame>
        <p:nvGraphicFramePr>
          <p:cNvPr id="3" name="Object 2">
            <a:extLst>
              <a:ext uri="{FF2B5EF4-FFF2-40B4-BE49-F238E27FC236}">
                <a16:creationId xmlns:a16="http://schemas.microsoft.com/office/drawing/2014/main" id="{AAF8AF5B-F416-41B4-8B5B-CAF3659C2387}"/>
              </a:ext>
            </a:extLst>
          </p:cNvPr>
          <p:cNvGraphicFramePr>
            <a:graphicFrameLocks noChangeAspect="1"/>
          </p:cNvGraphicFramePr>
          <p:nvPr>
            <p:extLst>
              <p:ext uri="{D42A27DB-BD31-4B8C-83A1-F6EECF244321}">
                <p14:modId xmlns:p14="http://schemas.microsoft.com/office/powerpoint/2010/main" val="392493355"/>
              </p:ext>
            </p:extLst>
          </p:nvPr>
        </p:nvGraphicFramePr>
        <p:xfrm>
          <a:off x="622304" y="404434"/>
          <a:ext cx="7759701" cy="5054601"/>
        </p:xfrm>
        <a:graphic>
          <a:graphicData uri="http://schemas.openxmlformats.org/presentationml/2006/ole">
            <mc:AlternateContent xmlns:mc="http://schemas.openxmlformats.org/markup-compatibility/2006">
              <mc:Choice xmlns:v="urn:schemas-microsoft-com:vml" Requires="v">
                <p:oleObj spid="_x0000_s123910" name="Equation" r:id="rId3" imgW="7759440" imgH="5054400" progId="Equation.DSMT4">
                  <p:embed/>
                </p:oleObj>
              </mc:Choice>
              <mc:Fallback>
                <p:oleObj name="Equation" r:id="rId3" imgW="7759440" imgH="5054400" progId="Equation.DSMT4">
                  <p:embed/>
                  <p:pic>
                    <p:nvPicPr>
                      <p:cNvPr id="0" name=""/>
                      <p:cNvPicPr/>
                      <p:nvPr/>
                    </p:nvPicPr>
                    <p:blipFill>
                      <a:blip r:embed="rId4"/>
                      <a:stretch>
                        <a:fillRect/>
                      </a:stretch>
                    </p:blipFill>
                    <p:spPr>
                      <a:xfrm>
                        <a:off x="622304" y="404434"/>
                        <a:ext cx="7759701" cy="5054601"/>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51F666D-BD21-4190-A963-7A7F69200093}"/>
              </a:ext>
            </a:extLst>
          </p:cNvPr>
          <p:cNvSpPr txBox="1"/>
          <p:nvPr/>
        </p:nvSpPr>
        <p:spPr>
          <a:xfrm>
            <a:off x="7623021" y="2064197"/>
            <a:ext cx="3232087"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طول عمر فوتون</a:t>
            </a:r>
          </a:p>
        </p:txBody>
      </p:sp>
      <p:sp>
        <p:nvSpPr>
          <p:cNvPr id="5" name="TextBox 4">
            <a:extLst>
              <a:ext uri="{FF2B5EF4-FFF2-40B4-BE49-F238E27FC236}">
                <a16:creationId xmlns:a16="http://schemas.microsoft.com/office/drawing/2014/main" id="{E502EB96-3A3F-48FC-9386-D4A4FA744BB2}"/>
              </a:ext>
            </a:extLst>
          </p:cNvPr>
          <p:cNvSpPr txBox="1"/>
          <p:nvPr/>
        </p:nvSpPr>
        <p:spPr>
          <a:xfrm>
            <a:off x="4164597" y="3429000"/>
            <a:ext cx="5260398"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مدت زمان یک رفت و برگشت کامل</a:t>
            </a:r>
          </a:p>
        </p:txBody>
      </p:sp>
      <p:grpSp>
        <p:nvGrpSpPr>
          <p:cNvPr id="8" name="Group 7">
            <a:extLst>
              <a:ext uri="{FF2B5EF4-FFF2-40B4-BE49-F238E27FC236}">
                <a16:creationId xmlns:a16="http://schemas.microsoft.com/office/drawing/2014/main" id="{A530A7E7-74AE-4E0D-9343-FD926E83606C}"/>
              </a:ext>
            </a:extLst>
          </p:cNvPr>
          <p:cNvGrpSpPr/>
          <p:nvPr/>
        </p:nvGrpSpPr>
        <p:grpSpPr>
          <a:xfrm>
            <a:off x="3449376" y="4746274"/>
            <a:ext cx="7161629" cy="723900"/>
            <a:chOff x="3449376" y="4746274"/>
            <a:chExt cx="7161629" cy="723900"/>
          </a:xfrm>
        </p:grpSpPr>
        <p:sp>
          <p:nvSpPr>
            <p:cNvPr id="6" name="TextBox 5">
              <a:extLst>
                <a:ext uri="{FF2B5EF4-FFF2-40B4-BE49-F238E27FC236}">
                  <a16:creationId xmlns:a16="http://schemas.microsoft.com/office/drawing/2014/main" id="{BCF7CC56-AB2B-4B1E-AC47-9920EBC4E078}"/>
                </a:ext>
              </a:extLst>
            </p:cNvPr>
            <p:cNvSpPr txBox="1"/>
            <p:nvPr/>
          </p:nvSpPr>
          <p:spPr>
            <a:xfrm>
              <a:off x="3449376" y="4766644"/>
              <a:ext cx="7161629"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تعداد رفت و برگشت تا اینکه جمعیت به                            کاهش پیدا کند.   </a:t>
              </a:r>
            </a:p>
          </p:txBody>
        </p:sp>
        <p:graphicFrame>
          <p:nvGraphicFramePr>
            <p:cNvPr id="7" name="Object 6">
              <a:extLst>
                <a:ext uri="{FF2B5EF4-FFF2-40B4-BE49-F238E27FC236}">
                  <a16:creationId xmlns:a16="http://schemas.microsoft.com/office/drawing/2014/main" id="{0276B3B9-2854-42AC-AD89-6D4A8F9F6AEC}"/>
                </a:ext>
              </a:extLst>
            </p:cNvPr>
            <p:cNvGraphicFramePr>
              <a:graphicFrameLocks noChangeAspect="1"/>
            </p:cNvGraphicFramePr>
            <p:nvPr>
              <p:extLst>
                <p:ext uri="{D42A27DB-BD31-4B8C-83A1-F6EECF244321}">
                  <p14:modId xmlns:p14="http://schemas.microsoft.com/office/powerpoint/2010/main" val="2846309013"/>
                </p:ext>
              </p:extLst>
            </p:nvPr>
          </p:nvGraphicFramePr>
          <p:xfrm>
            <a:off x="5925058" y="4746274"/>
            <a:ext cx="1304925" cy="723900"/>
          </p:xfrm>
          <a:graphic>
            <a:graphicData uri="http://schemas.openxmlformats.org/presentationml/2006/ole">
              <mc:AlternateContent xmlns:mc="http://schemas.openxmlformats.org/markup-compatibility/2006">
                <mc:Choice xmlns:v="urn:schemas-microsoft-com:vml" Requires="v">
                  <p:oleObj spid="_x0000_s123911" name="Equation" r:id="rId5" imgW="1304986" imgH="723874" progId="Equation.DSMT4">
                    <p:embed/>
                  </p:oleObj>
                </mc:Choice>
                <mc:Fallback>
                  <p:oleObj name="Equation" r:id="rId5" imgW="1304986" imgH="723874" progId="Equation.DSMT4">
                    <p:embed/>
                    <p:pic>
                      <p:nvPicPr>
                        <p:cNvPr id="0" name=""/>
                        <p:cNvPicPr/>
                        <p:nvPr/>
                      </p:nvPicPr>
                      <p:blipFill>
                        <a:blip r:embed="rId6"/>
                        <a:stretch>
                          <a:fillRect/>
                        </a:stretch>
                      </p:blipFill>
                      <p:spPr>
                        <a:xfrm>
                          <a:off x="5925058" y="4746274"/>
                          <a:ext cx="1304925" cy="723900"/>
                        </a:xfrm>
                        <a:prstGeom prst="rect">
                          <a:avLst/>
                        </a:prstGeom>
                      </p:spPr>
                    </p:pic>
                  </p:oleObj>
                </mc:Fallback>
              </mc:AlternateContent>
            </a:graphicData>
          </a:graphic>
        </p:graphicFrame>
      </p:grpSp>
    </p:spTree>
    <p:extLst>
      <p:ext uri="{BB962C8B-B14F-4D97-AF65-F5344CB8AC3E}">
        <p14:creationId xmlns:p14="http://schemas.microsoft.com/office/powerpoint/2010/main" val="2930796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4C4BB1-B40A-4DB7-9D5D-4CE593364DB3}"/>
              </a:ext>
            </a:extLst>
          </p:cNvPr>
          <p:cNvSpPr>
            <a:spLocks noGrp="1"/>
          </p:cNvSpPr>
          <p:nvPr>
            <p:ph type="sldNum" sz="quarter" idx="12"/>
          </p:nvPr>
        </p:nvSpPr>
        <p:spPr>
          <a:xfrm>
            <a:off x="11480127" y="6470704"/>
            <a:ext cx="588140" cy="274320"/>
          </a:xfrm>
        </p:spPr>
        <p:txBody>
          <a:bodyPr/>
          <a:lstStyle/>
          <a:p>
            <a:fld id="{8AC7B609-6235-4DF7-8376-3B4225D7EDEF}" type="slidenum">
              <a:rPr lang="en-US" smtClean="0"/>
              <a:pPr/>
              <a:t>156</a:t>
            </a:fld>
            <a:endParaRPr lang="en-US" dirty="0"/>
          </a:p>
        </p:txBody>
      </p:sp>
      <p:pic>
        <p:nvPicPr>
          <p:cNvPr id="3" name="Picture 2">
            <a:extLst>
              <a:ext uri="{FF2B5EF4-FFF2-40B4-BE49-F238E27FC236}">
                <a16:creationId xmlns:a16="http://schemas.microsoft.com/office/drawing/2014/main" id="{8B63BABB-E50A-4721-9655-695DD1031456}"/>
              </a:ext>
            </a:extLst>
          </p:cNvPr>
          <p:cNvPicPr>
            <a:picLocks noChangeAspect="1"/>
          </p:cNvPicPr>
          <p:nvPr/>
        </p:nvPicPr>
        <p:blipFill>
          <a:blip r:embed="rId3"/>
          <a:stretch>
            <a:fillRect/>
          </a:stretch>
        </p:blipFill>
        <p:spPr>
          <a:xfrm>
            <a:off x="2335794" y="1152741"/>
            <a:ext cx="6784396" cy="902399"/>
          </a:xfrm>
          <a:prstGeom prst="rect">
            <a:avLst/>
          </a:prstGeom>
        </p:spPr>
      </p:pic>
      <p:sp>
        <p:nvSpPr>
          <p:cNvPr id="4" name="TextBox 3">
            <a:extLst>
              <a:ext uri="{FF2B5EF4-FFF2-40B4-BE49-F238E27FC236}">
                <a16:creationId xmlns:a16="http://schemas.microsoft.com/office/drawing/2014/main" id="{2CDAF845-22AE-45AF-B1EE-DD0EF14D62CC}"/>
              </a:ext>
            </a:extLst>
          </p:cNvPr>
          <p:cNvSpPr txBox="1"/>
          <p:nvPr/>
        </p:nvSpPr>
        <p:spPr>
          <a:xfrm>
            <a:off x="1901228" y="425513"/>
            <a:ext cx="893610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چنانچه ضریب کیفیت تشدیدگر را به صورت زیر تعریف کنیم:</a:t>
            </a:r>
          </a:p>
        </p:txBody>
      </p:sp>
      <p:graphicFrame>
        <p:nvGraphicFramePr>
          <p:cNvPr id="5" name="Object 4">
            <a:extLst>
              <a:ext uri="{FF2B5EF4-FFF2-40B4-BE49-F238E27FC236}">
                <a16:creationId xmlns:a16="http://schemas.microsoft.com/office/drawing/2014/main" id="{90E319BD-D908-43EF-969C-6EF5B2290E7A}"/>
              </a:ext>
            </a:extLst>
          </p:cNvPr>
          <p:cNvGraphicFramePr>
            <a:graphicFrameLocks noChangeAspect="1"/>
          </p:cNvGraphicFramePr>
          <p:nvPr>
            <p:extLst>
              <p:ext uri="{D42A27DB-BD31-4B8C-83A1-F6EECF244321}">
                <p14:modId xmlns:p14="http://schemas.microsoft.com/office/powerpoint/2010/main" val="3225577065"/>
              </p:ext>
            </p:extLst>
          </p:nvPr>
        </p:nvGraphicFramePr>
        <p:xfrm>
          <a:off x="1063845" y="3268348"/>
          <a:ext cx="4305300" cy="2159000"/>
        </p:xfrm>
        <a:graphic>
          <a:graphicData uri="http://schemas.openxmlformats.org/presentationml/2006/ole">
            <mc:AlternateContent xmlns:mc="http://schemas.openxmlformats.org/markup-compatibility/2006">
              <mc:Choice xmlns:v="urn:schemas-microsoft-com:vml" Requires="v">
                <p:oleObj spid="_x0000_s124934" name="Equation" r:id="rId4" imgW="4305240" imgH="2158920" progId="Equation.DSMT4">
                  <p:embed/>
                </p:oleObj>
              </mc:Choice>
              <mc:Fallback>
                <p:oleObj name="Equation" r:id="rId4" imgW="4305240" imgH="2158920" progId="Equation.DSMT4">
                  <p:embed/>
                  <p:pic>
                    <p:nvPicPr>
                      <p:cNvPr id="0" name=""/>
                      <p:cNvPicPr/>
                      <p:nvPr/>
                    </p:nvPicPr>
                    <p:blipFill>
                      <a:blip r:embed="rId5"/>
                      <a:stretch>
                        <a:fillRect/>
                      </a:stretch>
                    </p:blipFill>
                    <p:spPr>
                      <a:xfrm>
                        <a:off x="1063845" y="3268348"/>
                        <a:ext cx="4305300" cy="2159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39605D5-2801-45F8-B374-BB934762ADF0}"/>
              </a:ext>
            </a:extLst>
          </p:cNvPr>
          <p:cNvGraphicFramePr>
            <a:graphicFrameLocks noChangeAspect="1"/>
          </p:cNvGraphicFramePr>
          <p:nvPr>
            <p:extLst>
              <p:ext uri="{D42A27DB-BD31-4B8C-83A1-F6EECF244321}">
                <p14:modId xmlns:p14="http://schemas.microsoft.com/office/powerpoint/2010/main" val="2654712744"/>
              </p:ext>
            </p:extLst>
          </p:nvPr>
        </p:nvGraphicFramePr>
        <p:xfrm>
          <a:off x="7463576" y="3077848"/>
          <a:ext cx="2641600" cy="2540000"/>
        </p:xfrm>
        <a:graphic>
          <a:graphicData uri="http://schemas.openxmlformats.org/presentationml/2006/ole">
            <mc:AlternateContent xmlns:mc="http://schemas.openxmlformats.org/markup-compatibility/2006">
              <mc:Choice xmlns:v="urn:schemas-microsoft-com:vml" Requires="v">
                <p:oleObj spid="_x0000_s124935" name="Equation" r:id="rId6" imgW="2641320" imgH="2539800" progId="Equation.DSMT4">
                  <p:embed/>
                </p:oleObj>
              </mc:Choice>
              <mc:Fallback>
                <p:oleObj name="Equation" r:id="rId6" imgW="2641320" imgH="2539800" progId="Equation.DSMT4">
                  <p:embed/>
                  <p:pic>
                    <p:nvPicPr>
                      <p:cNvPr id="0" name=""/>
                      <p:cNvPicPr/>
                      <p:nvPr/>
                    </p:nvPicPr>
                    <p:blipFill>
                      <a:blip r:embed="rId7"/>
                      <a:stretch>
                        <a:fillRect/>
                      </a:stretch>
                    </p:blipFill>
                    <p:spPr>
                      <a:xfrm>
                        <a:off x="7463576" y="3077848"/>
                        <a:ext cx="2641600" cy="2540000"/>
                      </a:xfrm>
                      <a:prstGeom prst="rect">
                        <a:avLst/>
                      </a:prstGeom>
                    </p:spPr>
                  </p:pic>
                </p:oleObj>
              </mc:Fallback>
            </mc:AlternateContent>
          </a:graphicData>
        </a:graphic>
      </p:graphicFrame>
    </p:spTree>
    <p:extLst>
      <p:ext uri="{BB962C8B-B14F-4D97-AF65-F5344CB8AC3E}">
        <p14:creationId xmlns:p14="http://schemas.microsoft.com/office/powerpoint/2010/main" val="25339814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EFF7EF-CD5C-4C61-8F6E-41BB55A4962A}"/>
              </a:ext>
            </a:extLst>
          </p:cNvPr>
          <p:cNvSpPr>
            <a:spLocks noGrp="1"/>
          </p:cNvSpPr>
          <p:nvPr>
            <p:ph type="sldNum" sz="quarter" idx="12"/>
          </p:nvPr>
        </p:nvSpPr>
        <p:spPr>
          <a:xfrm>
            <a:off x="11317164" y="6470704"/>
            <a:ext cx="696782" cy="274320"/>
          </a:xfrm>
        </p:spPr>
        <p:txBody>
          <a:bodyPr/>
          <a:lstStyle/>
          <a:p>
            <a:fld id="{8AC7B609-6235-4DF7-8376-3B4225D7EDEF}" type="slidenum">
              <a:rPr lang="en-US" smtClean="0"/>
              <a:pPr/>
              <a:t>157</a:t>
            </a:fld>
            <a:endParaRPr lang="en-US" dirty="0"/>
          </a:p>
        </p:txBody>
      </p:sp>
      <p:sp>
        <p:nvSpPr>
          <p:cNvPr id="7" name="Rectangle 6">
            <a:extLst>
              <a:ext uri="{FF2B5EF4-FFF2-40B4-BE49-F238E27FC236}">
                <a16:creationId xmlns:a16="http://schemas.microsoft.com/office/drawing/2014/main" id="{AF1314E7-BB1B-4529-824A-43A132396C4E}"/>
              </a:ext>
            </a:extLst>
          </p:cNvPr>
          <p:cNvSpPr/>
          <p:nvPr/>
        </p:nvSpPr>
        <p:spPr>
          <a:xfrm>
            <a:off x="548269" y="455867"/>
            <a:ext cx="2221827" cy="369332"/>
          </a:xfrm>
          <a:prstGeom prst="rect">
            <a:avLst/>
          </a:prstGeom>
        </p:spPr>
        <p:txBody>
          <a:bodyPr wrap="none">
            <a:spAutoFit/>
          </a:bodyPr>
          <a:lstStyle/>
          <a:p>
            <a:r>
              <a:rPr lang="fa-IR" dirty="0">
                <a:solidFill>
                  <a:srgbClr val="FF0000"/>
                </a:solidFill>
              </a:rPr>
              <a:t>DIFFRACTION LOSSES</a:t>
            </a:r>
          </a:p>
        </p:txBody>
      </p:sp>
      <p:sp>
        <p:nvSpPr>
          <p:cNvPr id="8" name="TextBox 7">
            <a:extLst>
              <a:ext uri="{FF2B5EF4-FFF2-40B4-BE49-F238E27FC236}">
                <a16:creationId xmlns:a16="http://schemas.microsoft.com/office/drawing/2014/main" id="{242F4623-526D-4F7E-9BFD-5B04EA9734CB}"/>
              </a:ext>
            </a:extLst>
          </p:cNvPr>
          <p:cNvSpPr txBox="1"/>
          <p:nvPr/>
        </p:nvSpPr>
        <p:spPr>
          <a:xfrm>
            <a:off x="6581868" y="455867"/>
            <a:ext cx="5269117" cy="4191981"/>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شدت یک باریکه گاوسی در بازه بینهایت توزیع و گسترده شده است. از طرفی ابعاد آینه های یک تشدیگر محدود است پس درصدی از توان لیزر از کناره های آینه ها تلف می گردد که به آن اتلاف پراشی گویند. </a:t>
            </a:r>
          </a:p>
          <a:p>
            <a:pPr algn="just" rtl="1">
              <a:lnSpc>
                <a:spcPct val="150000"/>
              </a:lnSpc>
            </a:pPr>
            <a:r>
              <a:rPr lang="fa-IR" sz="2000" dirty="0">
                <a:latin typeface="Times New Roman" panose="02020603050405020304" pitchFamily="18" charset="0"/>
                <a:cs typeface="Times New Roman" panose="02020603050405020304" pitchFamily="18" charset="0"/>
              </a:rPr>
              <a:t>اتلاف به دلیل پراش البته به نوع مد عرضی بستگی دارد. بدیهی است که برای مد عرضی اصلی (گاوسی) این اتلاف کمترین است. </a:t>
            </a:r>
          </a:p>
          <a:p>
            <a:pPr algn="just" rtl="1">
              <a:lnSpc>
                <a:spcPct val="150000"/>
              </a:lnSpc>
            </a:pPr>
            <a:r>
              <a:rPr lang="fa-IR" sz="2000" dirty="0">
                <a:latin typeface="Times New Roman" panose="02020603050405020304" pitchFamily="18" charset="0"/>
                <a:cs typeface="Times New Roman" panose="02020603050405020304" pitchFamily="18" charset="0"/>
              </a:rPr>
              <a:t>ضریب عبوری  یک روزنه را به صورت نسبت انرژی عبوری از روزنه به کل انرژی می توان تعریف کرد: </a:t>
            </a:r>
          </a:p>
        </p:txBody>
      </p:sp>
      <p:pic>
        <p:nvPicPr>
          <p:cNvPr id="9" name="Picture 8">
            <a:extLst>
              <a:ext uri="{FF2B5EF4-FFF2-40B4-BE49-F238E27FC236}">
                <a16:creationId xmlns:a16="http://schemas.microsoft.com/office/drawing/2014/main" id="{3916AFA2-E3B4-4CDC-AAB1-1894E5D57F29}"/>
              </a:ext>
            </a:extLst>
          </p:cNvPr>
          <p:cNvPicPr>
            <a:picLocks noChangeAspect="1"/>
          </p:cNvPicPr>
          <p:nvPr/>
        </p:nvPicPr>
        <p:blipFill>
          <a:blip r:embed="rId2"/>
          <a:stretch>
            <a:fillRect/>
          </a:stretch>
        </p:blipFill>
        <p:spPr>
          <a:xfrm>
            <a:off x="75149" y="1556100"/>
            <a:ext cx="6406565" cy="4753258"/>
          </a:xfrm>
          <a:prstGeom prst="rect">
            <a:avLst/>
          </a:prstGeom>
        </p:spPr>
      </p:pic>
      <p:pic>
        <p:nvPicPr>
          <p:cNvPr id="10" name="Picture 9">
            <a:extLst>
              <a:ext uri="{FF2B5EF4-FFF2-40B4-BE49-F238E27FC236}">
                <a16:creationId xmlns:a16="http://schemas.microsoft.com/office/drawing/2014/main" id="{0D9C895D-3C65-4550-9FCA-B244EFBEEADE}"/>
              </a:ext>
            </a:extLst>
          </p:cNvPr>
          <p:cNvPicPr>
            <a:picLocks noChangeAspect="1"/>
          </p:cNvPicPr>
          <p:nvPr/>
        </p:nvPicPr>
        <p:blipFill>
          <a:blip r:embed="rId3"/>
          <a:stretch>
            <a:fillRect/>
          </a:stretch>
        </p:blipFill>
        <p:spPr>
          <a:xfrm>
            <a:off x="6386371" y="5166358"/>
            <a:ext cx="4362450" cy="1143000"/>
          </a:xfrm>
          <a:prstGeom prst="rect">
            <a:avLst/>
          </a:prstGeom>
        </p:spPr>
      </p:pic>
    </p:spTree>
    <p:extLst>
      <p:ext uri="{BB962C8B-B14F-4D97-AF65-F5344CB8AC3E}">
        <p14:creationId xmlns:p14="http://schemas.microsoft.com/office/powerpoint/2010/main" val="13684313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ED5596-418C-4B53-B0AE-2E63ABAD7902}"/>
              </a:ext>
            </a:extLst>
          </p:cNvPr>
          <p:cNvSpPr>
            <a:spLocks noGrp="1"/>
          </p:cNvSpPr>
          <p:nvPr>
            <p:ph type="sldNum" sz="quarter" idx="12"/>
          </p:nvPr>
        </p:nvSpPr>
        <p:spPr/>
        <p:txBody>
          <a:bodyPr/>
          <a:lstStyle/>
          <a:p>
            <a:fld id="{8AC7B609-6235-4DF7-8376-3B4225D7EDEF}" type="slidenum">
              <a:rPr lang="en-US" smtClean="0"/>
              <a:pPr/>
              <a:t>158</a:t>
            </a:fld>
            <a:endParaRPr lang="en-US" dirty="0"/>
          </a:p>
        </p:txBody>
      </p:sp>
      <p:grpSp>
        <p:nvGrpSpPr>
          <p:cNvPr id="3" name="Group 2">
            <a:extLst>
              <a:ext uri="{FF2B5EF4-FFF2-40B4-BE49-F238E27FC236}">
                <a16:creationId xmlns:a16="http://schemas.microsoft.com/office/drawing/2014/main" id="{E1E2D01A-AC6B-44B8-B413-4B2D9F680A0C}"/>
              </a:ext>
            </a:extLst>
          </p:cNvPr>
          <p:cNvGrpSpPr/>
          <p:nvPr/>
        </p:nvGrpSpPr>
        <p:grpSpPr>
          <a:xfrm>
            <a:off x="421521" y="2048188"/>
            <a:ext cx="4974346" cy="3293017"/>
            <a:chOff x="548269" y="2075348"/>
            <a:chExt cx="4974346" cy="3293017"/>
          </a:xfrm>
        </p:grpSpPr>
        <p:pic>
          <p:nvPicPr>
            <p:cNvPr id="4" name="Picture 3">
              <a:extLst>
                <a:ext uri="{FF2B5EF4-FFF2-40B4-BE49-F238E27FC236}">
                  <a16:creationId xmlns:a16="http://schemas.microsoft.com/office/drawing/2014/main" id="{2F5D69B5-0286-418F-A6E1-5A644ACD19EB}"/>
                </a:ext>
              </a:extLst>
            </p:cNvPr>
            <p:cNvPicPr>
              <a:picLocks noChangeAspect="1"/>
            </p:cNvPicPr>
            <p:nvPr/>
          </p:nvPicPr>
          <p:blipFill>
            <a:blip r:embed="rId3"/>
            <a:stretch>
              <a:fillRect/>
            </a:stretch>
          </p:blipFill>
          <p:spPr>
            <a:xfrm>
              <a:off x="548269" y="2075348"/>
              <a:ext cx="4974346" cy="3293017"/>
            </a:xfrm>
            <a:prstGeom prst="rect">
              <a:avLst/>
            </a:prstGeom>
          </p:spPr>
        </p:pic>
        <p:graphicFrame>
          <p:nvGraphicFramePr>
            <p:cNvPr id="5" name="Object 4">
              <a:extLst>
                <a:ext uri="{FF2B5EF4-FFF2-40B4-BE49-F238E27FC236}">
                  <a16:creationId xmlns:a16="http://schemas.microsoft.com/office/drawing/2014/main" id="{C2F1D22B-FCDE-4CDC-A123-9D8BEDF3DF8B}"/>
                </a:ext>
              </a:extLst>
            </p:cNvPr>
            <p:cNvGraphicFramePr>
              <a:graphicFrameLocks noChangeAspect="1"/>
            </p:cNvGraphicFramePr>
            <p:nvPr>
              <p:extLst>
                <p:ext uri="{D42A27DB-BD31-4B8C-83A1-F6EECF244321}">
                  <p14:modId xmlns:p14="http://schemas.microsoft.com/office/powerpoint/2010/main" val="1298215638"/>
                </p:ext>
              </p:extLst>
            </p:nvPr>
          </p:nvGraphicFramePr>
          <p:xfrm>
            <a:off x="2075821" y="2580946"/>
            <a:ext cx="850900" cy="381000"/>
          </p:xfrm>
          <a:graphic>
            <a:graphicData uri="http://schemas.openxmlformats.org/presentationml/2006/ole">
              <mc:AlternateContent xmlns:mc="http://schemas.openxmlformats.org/markup-compatibility/2006">
                <mc:Choice xmlns:v="urn:schemas-microsoft-com:vml" Requires="v">
                  <p:oleObj spid="_x0000_s125962" name="Equation" r:id="rId4" imgW="850680" imgH="380880" progId="Equation.DSMT4">
                    <p:embed/>
                  </p:oleObj>
                </mc:Choice>
                <mc:Fallback>
                  <p:oleObj name="Equation" r:id="rId4" imgW="850680" imgH="380880" progId="Equation.DSMT4">
                    <p:embed/>
                    <p:pic>
                      <p:nvPicPr>
                        <p:cNvPr id="4" name="Object 3">
                          <a:extLst>
                            <a:ext uri="{FF2B5EF4-FFF2-40B4-BE49-F238E27FC236}">
                              <a16:creationId xmlns:a16="http://schemas.microsoft.com/office/drawing/2014/main" id="{E230EE4B-5809-429C-B4B4-B94E25B92882}"/>
                            </a:ext>
                          </a:extLst>
                        </p:cNvPr>
                        <p:cNvPicPr/>
                        <p:nvPr/>
                      </p:nvPicPr>
                      <p:blipFill>
                        <a:blip r:embed="rId5"/>
                        <a:stretch>
                          <a:fillRect/>
                        </a:stretch>
                      </p:blipFill>
                      <p:spPr>
                        <a:xfrm>
                          <a:off x="2075821" y="2580946"/>
                          <a:ext cx="850900" cy="381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6DDC9CB-95C1-454A-8F64-8A51B9134186}"/>
                </a:ext>
              </a:extLst>
            </p:cNvPr>
            <p:cNvGraphicFramePr>
              <a:graphicFrameLocks noChangeAspect="1"/>
            </p:cNvGraphicFramePr>
            <p:nvPr>
              <p:extLst>
                <p:ext uri="{D42A27DB-BD31-4B8C-83A1-F6EECF244321}">
                  <p14:modId xmlns:p14="http://schemas.microsoft.com/office/powerpoint/2010/main" val="2536040422"/>
                </p:ext>
              </p:extLst>
            </p:nvPr>
          </p:nvGraphicFramePr>
          <p:xfrm>
            <a:off x="3204519" y="3433291"/>
            <a:ext cx="838200" cy="381000"/>
          </p:xfrm>
          <a:graphic>
            <a:graphicData uri="http://schemas.openxmlformats.org/presentationml/2006/ole">
              <mc:AlternateContent xmlns:mc="http://schemas.openxmlformats.org/markup-compatibility/2006">
                <mc:Choice xmlns:v="urn:schemas-microsoft-com:vml" Requires="v">
                  <p:oleObj spid="_x0000_s125963" name="Equation" r:id="rId6" imgW="838080" imgH="380880" progId="Equation.DSMT4">
                    <p:embed/>
                  </p:oleObj>
                </mc:Choice>
                <mc:Fallback>
                  <p:oleObj name="Equation" r:id="rId6" imgW="838080" imgH="380880" progId="Equation.DSMT4">
                    <p:embed/>
                    <p:pic>
                      <p:nvPicPr>
                        <p:cNvPr id="5" name="Object 4">
                          <a:extLst>
                            <a:ext uri="{FF2B5EF4-FFF2-40B4-BE49-F238E27FC236}">
                              <a16:creationId xmlns:a16="http://schemas.microsoft.com/office/drawing/2014/main" id="{3E8A5715-8FBD-4E8F-8413-A6B238A45B57}"/>
                            </a:ext>
                          </a:extLst>
                        </p:cNvPr>
                        <p:cNvPicPr/>
                        <p:nvPr/>
                      </p:nvPicPr>
                      <p:blipFill>
                        <a:blip r:embed="rId7"/>
                        <a:stretch>
                          <a:fillRect/>
                        </a:stretch>
                      </p:blipFill>
                      <p:spPr>
                        <a:xfrm>
                          <a:off x="3204519" y="3433291"/>
                          <a:ext cx="838200" cy="381000"/>
                        </a:xfrm>
                        <a:prstGeom prst="rect">
                          <a:avLst/>
                        </a:prstGeom>
                      </p:spPr>
                    </p:pic>
                  </p:oleObj>
                </mc:Fallback>
              </mc:AlternateContent>
            </a:graphicData>
          </a:graphic>
        </p:graphicFrame>
      </p:grpSp>
      <p:pic>
        <p:nvPicPr>
          <p:cNvPr id="7" name="Picture 6">
            <a:extLst>
              <a:ext uri="{FF2B5EF4-FFF2-40B4-BE49-F238E27FC236}">
                <a16:creationId xmlns:a16="http://schemas.microsoft.com/office/drawing/2014/main" id="{B2A015B0-7E82-4AAE-9447-E09071753C86}"/>
              </a:ext>
            </a:extLst>
          </p:cNvPr>
          <p:cNvPicPr>
            <a:picLocks noChangeAspect="1"/>
          </p:cNvPicPr>
          <p:nvPr/>
        </p:nvPicPr>
        <p:blipFill>
          <a:blip r:embed="rId8"/>
          <a:stretch>
            <a:fillRect/>
          </a:stretch>
        </p:blipFill>
        <p:spPr>
          <a:xfrm>
            <a:off x="5965574" y="1473028"/>
            <a:ext cx="6000750" cy="2305050"/>
          </a:xfrm>
          <a:prstGeom prst="rect">
            <a:avLst/>
          </a:prstGeom>
        </p:spPr>
      </p:pic>
      <p:grpSp>
        <p:nvGrpSpPr>
          <p:cNvPr id="11" name="Group 10">
            <a:extLst>
              <a:ext uri="{FF2B5EF4-FFF2-40B4-BE49-F238E27FC236}">
                <a16:creationId xmlns:a16="http://schemas.microsoft.com/office/drawing/2014/main" id="{AE6F1D29-10DB-47FC-B4BC-0111717DCA9C}"/>
              </a:ext>
            </a:extLst>
          </p:cNvPr>
          <p:cNvGrpSpPr/>
          <p:nvPr/>
        </p:nvGrpSpPr>
        <p:grpSpPr>
          <a:xfrm>
            <a:off x="579422" y="362139"/>
            <a:ext cx="11231578" cy="960328"/>
            <a:chOff x="579422" y="362139"/>
            <a:chExt cx="11231578" cy="960328"/>
          </a:xfrm>
        </p:grpSpPr>
        <p:sp>
          <p:nvSpPr>
            <p:cNvPr id="8" name="TextBox 7">
              <a:extLst>
                <a:ext uri="{FF2B5EF4-FFF2-40B4-BE49-F238E27FC236}">
                  <a16:creationId xmlns:a16="http://schemas.microsoft.com/office/drawing/2014/main" id="{C00B9A4C-04B8-40DE-A5C5-3B2B455700B0}"/>
                </a:ext>
              </a:extLst>
            </p:cNvPr>
            <p:cNvSpPr txBox="1"/>
            <p:nvPr/>
          </p:nvSpPr>
          <p:spPr>
            <a:xfrm>
              <a:off x="579422" y="362139"/>
              <a:ext cx="11231578"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دو مد                   و                  ضریب عبور روزنه به صورت زیر محاسبه شده است و برای یک باریکه با شعاع 1 میلیمتر رسم شده است. </a:t>
              </a:r>
            </a:p>
          </p:txBody>
        </p:sp>
        <p:graphicFrame>
          <p:nvGraphicFramePr>
            <p:cNvPr id="9" name="Object 8">
              <a:extLst>
                <a:ext uri="{FF2B5EF4-FFF2-40B4-BE49-F238E27FC236}">
                  <a16:creationId xmlns:a16="http://schemas.microsoft.com/office/drawing/2014/main" id="{1878F012-22B3-4471-AFD3-1E4FF248629C}"/>
                </a:ext>
              </a:extLst>
            </p:cNvPr>
            <p:cNvGraphicFramePr>
              <a:graphicFrameLocks noChangeAspect="1"/>
            </p:cNvGraphicFramePr>
            <p:nvPr>
              <p:extLst>
                <p:ext uri="{D42A27DB-BD31-4B8C-83A1-F6EECF244321}">
                  <p14:modId xmlns:p14="http://schemas.microsoft.com/office/powerpoint/2010/main" val="195784936"/>
                </p:ext>
              </p:extLst>
            </p:nvPr>
          </p:nvGraphicFramePr>
          <p:xfrm>
            <a:off x="9769066" y="489327"/>
            <a:ext cx="838200" cy="371475"/>
          </p:xfrm>
          <a:graphic>
            <a:graphicData uri="http://schemas.openxmlformats.org/presentationml/2006/ole">
              <mc:AlternateContent xmlns:mc="http://schemas.openxmlformats.org/markup-compatibility/2006">
                <mc:Choice xmlns:v="urn:schemas-microsoft-com:vml" Requires="v">
                  <p:oleObj spid="_x0000_s125964" name="Equation" r:id="rId9" imgW="838149" imgH="371398" progId="Equation.DSMT4">
                    <p:embed/>
                  </p:oleObj>
                </mc:Choice>
                <mc:Fallback>
                  <p:oleObj name="Equation" r:id="rId9" imgW="838149" imgH="371398" progId="Equation.DSMT4">
                    <p:embed/>
                    <p:pic>
                      <p:nvPicPr>
                        <p:cNvPr id="0" name=""/>
                        <p:cNvPicPr/>
                        <p:nvPr/>
                      </p:nvPicPr>
                      <p:blipFill>
                        <a:blip r:embed="rId10"/>
                        <a:stretch>
                          <a:fillRect/>
                        </a:stretch>
                      </p:blipFill>
                      <p:spPr>
                        <a:xfrm>
                          <a:off x="9769066" y="489327"/>
                          <a:ext cx="838200" cy="3714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515E84B-E1F2-4B44-BCEF-73D72ED362C4}"/>
                </a:ext>
              </a:extLst>
            </p:cNvPr>
            <p:cNvGraphicFramePr>
              <a:graphicFrameLocks noChangeAspect="1"/>
            </p:cNvGraphicFramePr>
            <p:nvPr>
              <p:extLst>
                <p:ext uri="{D42A27DB-BD31-4B8C-83A1-F6EECF244321}">
                  <p14:modId xmlns:p14="http://schemas.microsoft.com/office/powerpoint/2010/main" val="3666491643"/>
                </p:ext>
              </p:extLst>
            </p:nvPr>
          </p:nvGraphicFramePr>
          <p:xfrm>
            <a:off x="8442970" y="489326"/>
            <a:ext cx="828675" cy="371475"/>
          </p:xfrm>
          <a:graphic>
            <a:graphicData uri="http://schemas.openxmlformats.org/presentationml/2006/ole">
              <mc:AlternateContent xmlns:mc="http://schemas.openxmlformats.org/markup-compatibility/2006">
                <mc:Choice xmlns:v="urn:schemas-microsoft-com:vml" Requires="v">
                  <p:oleObj spid="_x0000_s125965" name="Equation" r:id="rId11" imgW="828704" imgH="371398" progId="Equation.DSMT4">
                    <p:embed/>
                  </p:oleObj>
                </mc:Choice>
                <mc:Fallback>
                  <p:oleObj name="Equation" r:id="rId11" imgW="828704" imgH="371398" progId="Equation.DSMT4">
                    <p:embed/>
                    <p:pic>
                      <p:nvPicPr>
                        <p:cNvPr id="0" name=""/>
                        <p:cNvPicPr/>
                        <p:nvPr/>
                      </p:nvPicPr>
                      <p:blipFill>
                        <a:blip r:embed="rId12"/>
                        <a:stretch>
                          <a:fillRect/>
                        </a:stretch>
                      </p:blipFill>
                      <p:spPr>
                        <a:xfrm>
                          <a:off x="8442970" y="489326"/>
                          <a:ext cx="828675" cy="371475"/>
                        </a:xfrm>
                        <a:prstGeom prst="rect">
                          <a:avLst/>
                        </a:prstGeom>
                      </p:spPr>
                    </p:pic>
                  </p:oleObj>
                </mc:Fallback>
              </mc:AlternateContent>
            </a:graphicData>
          </a:graphic>
        </p:graphicFrame>
      </p:grpSp>
      <p:sp>
        <p:nvSpPr>
          <p:cNvPr id="12" name="TextBox 11">
            <a:extLst>
              <a:ext uri="{FF2B5EF4-FFF2-40B4-BE49-F238E27FC236}">
                <a16:creationId xmlns:a16="http://schemas.microsoft.com/office/drawing/2014/main" id="{5253D398-AA29-4A38-AD79-9915460C7860}"/>
              </a:ext>
            </a:extLst>
          </p:cNvPr>
          <p:cNvSpPr txBox="1"/>
          <p:nvPr/>
        </p:nvSpPr>
        <p:spPr>
          <a:xfrm>
            <a:off x="6096000" y="4508626"/>
            <a:ext cx="5791200"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روابط </a:t>
            </a:r>
            <a:r>
              <a:rPr lang="en-US" sz="2000" i="1" dirty="0">
                <a:latin typeface="Times New Roman" panose="02020603050405020304" pitchFamily="18" charset="0"/>
                <a:cs typeface="Times New Roman" panose="02020603050405020304" pitchFamily="18" charset="0"/>
              </a:rPr>
              <a:t>a</a:t>
            </a:r>
            <a:r>
              <a:rPr lang="fa-IR" sz="2000" dirty="0">
                <a:latin typeface="Times New Roman" panose="02020603050405020304" pitchFamily="18" charset="0"/>
                <a:cs typeface="Times New Roman" panose="02020603050405020304" pitchFamily="18" charset="0"/>
              </a:rPr>
              <a:t> شعاع روزنه و </a:t>
            </a:r>
            <a:r>
              <a:rPr lang="en-US" sz="2000" i="1" dirty="0">
                <a:latin typeface="Times New Roman" panose="02020603050405020304" pitchFamily="18" charset="0"/>
                <a:cs typeface="Times New Roman" panose="02020603050405020304" pitchFamily="18" charset="0"/>
              </a:rPr>
              <a:t>w</a:t>
            </a:r>
            <a:r>
              <a:rPr lang="fa-IR" sz="2000" dirty="0">
                <a:latin typeface="Times New Roman" panose="02020603050405020304" pitchFamily="18" charset="0"/>
                <a:cs typeface="Times New Roman" panose="02020603050405020304" pitchFamily="18" charset="0"/>
              </a:rPr>
              <a:t> شعاع باریکه است. </a:t>
            </a:r>
          </a:p>
        </p:txBody>
      </p:sp>
    </p:spTree>
    <p:extLst>
      <p:ext uri="{BB962C8B-B14F-4D97-AF65-F5344CB8AC3E}">
        <p14:creationId xmlns:p14="http://schemas.microsoft.com/office/powerpoint/2010/main" val="694849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34970-A2DB-4D86-AA3D-006EA3C9C9F7}"/>
              </a:ext>
            </a:extLst>
          </p:cNvPr>
          <p:cNvSpPr>
            <a:spLocks noGrp="1"/>
          </p:cNvSpPr>
          <p:nvPr>
            <p:ph type="sldNum" sz="quarter" idx="12"/>
          </p:nvPr>
        </p:nvSpPr>
        <p:spPr>
          <a:xfrm>
            <a:off x="11525397" y="6434490"/>
            <a:ext cx="542873" cy="274320"/>
          </a:xfrm>
        </p:spPr>
        <p:txBody>
          <a:bodyPr/>
          <a:lstStyle/>
          <a:p>
            <a:fld id="{8AC7B609-6235-4DF7-8376-3B4225D7EDEF}" type="slidenum">
              <a:rPr lang="en-US" smtClean="0"/>
              <a:pPr/>
              <a:t>159</a:t>
            </a:fld>
            <a:endParaRPr lang="en-US" dirty="0"/>
          </a:p>
        </p:txBody>
      </p:sp>
      <p:sp>
        <p:nvSpPr>
          <p:cNvPr id="3" name="Rectangle 2">
            <a:extLst>
              <a:ext uri="{FF2B5EF4-FFF2-40B4-BE49-F238E27FC236}">
                <a16:creationId xmlns:a16="http://schemas.microsoft.com/office/drawing/2014/main" id="{FCFD2928-F236-4033-8A67-0DACAC75F25A}"/>
              </a:ext>
            </a:extLst>
          </p:cNvPr>
          <p:cNvSpPr/>
          <p:nvPr/>
        </p:nvSpPr>
        <p:spPr>
          <a:xfrm>
            <a:off x="211805" y="1080556"/>
            <a:ext cx="6133859" cy="369332"/>
          </a:xfrm>
          <a:prstGeom prst="rect">
            <a:avLst/>
          </a:prstGeom>
        </p:spPr>
        <p:txBody>
          <a:bodyPr wrap="none">
            <a:spAutoFit/>
          </a:bodyPr>
          <a:lstStyle/>
          <a:p>
            <a:r>
              <a:rPr lang="en-US" b="1" dirty="0">
                <a:solidFill>
                  <a:srgbClr val="1E04E2"/>
                </a:solidFill>
                <a:latin typeface="Arial" panose="020B0604020202020204" pitchFamily="34" charset="0"/>
              </a:rPr>
              <a:t>7.3. EINSTEIN'S APPROACH: </a:t>
            </a:r>
            <a:r>
              <a:rPr lang="en-US" b="1" i="1" dirty="0">
                <a:solidFill>
                  <a:srgbClr val="C00000"/>
                </a:solidFill>
                <a:latin typeface="Arial" panose="020B0604020202020204" pitchFamily="34" charset="0"/>
              </a:rPr>
              <a:t>A </a:t>
            </a:r>
            <a:r>
              <a:rPr lang="en-US" b="1" dirty="0">
                <a:solidFill>
                  <a:srgbClr val="1E04E2"/>
                </a:solidFill>
                <a:latin typeface="Arial" panose="020B0604020202020204" pitchFamily="34" charset="0"/>
              </a:rPr>
              <a:t>AND </a:t>
            </a:r>
            <a:r>
              <a:rPr lang="en-US" b="1" i="1" dirty="0">
                <a:solidFill>
                  <a:srgbClr val="C00000"/>
                </a:solidFill>
                <a:latin typeface="Arial" panose="020B0604020202020204" pitchFamily="34" charset="0"/>
              </a:rPr>
              <a:t>B</a:t>
            </a:r>
            <a:r>
              <a:rPr lang="en-US" b="1" i="1" dirty="0">
                <a:solidFill>
                  <a:srgbClr val="1E04E2"/>
                </a:solidFill>
                <a:latin typeface="Arial" panose="020B0604020202020204" pitchFamily="34" charset="0"/>
              </a:rPr>
              <a:t> </a:t>
            </a:r>
            <a:r>
              <a:rPr lang="en-US" b="1" dirty="0">
                <a:solidFill>
                  <a:srgbClr val="1E04E2"/>
                </a:solidFill>
                <a:latin typeface="Arial" panose="020B0604020202020204" pitchFamily="34" charset="0"/>
              </a:rPr>
              <a:t>COEFFICIENTS</a:t>
            </a:r>
            <a:endParaRPr lang="fa-IR" dirty="0">
              <a:solidFill>
                <a:srgbClr val="1E04E2"/>
              </a:solidFill>
            </a:endParaRPr>
          </a:p>
        </p:txBody>
      </p:sp>
      <p:sp>
        <p:nvSpPr>
          <p:cNvPr id="4" name="TextBox 3">
            <a:extLst>
              <a:ext uri="{FF2B5EF4-FFF2-40B4-BE49-F238E27FC236}">
                <a16:creationId xmlns:a16="http://schemas.microsoft.com/office/drawing/2014/main" id="{E7970CFF-44E6-4184-B337-8092102DE057}"/>
              </a:ext>
            </a:extLst>
          </p:cNvPr>
          <p:cNvSpPr txBox="1"/>
          <p:nvPr/>
        </p:nvSpPr>
        <p:spPr>
          <a:xfrm>
            <a:off x="334978" y="135802"/>
            <a:ext cx="1874067" cy="661207"/>
          </a:xfrm>
          <a:prstGeom prst="rect">
            <a:avLst/>
          </a:prstGeom>
          <a:noFill/>
        </p:spPr>
        <p:txBody>
          <a:bodyPr wrap="square" rtlCol="1">
            <a:spAutoFit/>
          </a:bodyPr>
          <a:lstStyle/>
          <a:p>
            <a:pPr rtl="1">
              <a:lnSpc>
                <a:spcPct val="150000"/>
              </a:lnSpc>
            </a:pPr>
            <a:r>
              <a:rPr lang="en-US" sz="2800" b="1" dirty="0">
                <a:solidFill>
                  <a:srgbClr val="FF0000"/>
                </a:solidFill>
                <a:latin typeface="Times New Roman" panose="02020603050405020304" pitchFamily="18" charset="0"/>
                <a:cs typeface="Times New Roman" panose="02020603050405020304" pitchFamily="18" charset="0"/>
              </a:rPr>
              <a:t>Chapter 7</a:t>
            </a:r>
            <a:endParaRPr lang="fa-IR"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E74FA47-793F-4EF3-A73B-820D84ED7252}"/>
              </a:ext>
            </a:extLst>
          </p:cNvPr>
          <p:cNvSpPr txBox="1"/>
          <p:nvPr/>
        </p:nvSpPr>
        <p:spPr>
          <a:xfrm>
            <a:off x="624689" y="1674891"/>
            <a:ext cx="11298725" cy="188365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سه فرایند تابش روی جمعیت ترازهای پایه و برانگیخته یک سیستم تاثیر می گذارد</a:t>
            </a:r>
          </a:p>
          <a:p>
            <a:pPr marL="457200" indent="-457200" algn="just" rtl="1">
              <a:lnSpc>
                <a:spcPct val="150000"/>
              </a:lnSpc>
              <a:buFont typeface="+mj-lt"/>
              <a:buAutoNum type="arabicParenR"/>
            </a:pPr>
            <a:r>
              <a:rPr lang="fa-IR" sz="2000" dirty="0">
                <a:latin typeface="Times New Roman" panose="02020603050405020304" pitchFamily="18" charset="0"/>
                <a:cs typeface="Times New Roman" panose="02020603050405020304" pitchFamily="18" charset="0"/>
              </a:rPr>
              <a:t>گسیل خود به خودی</a:t>
            </a:r>
          </a:p>
          <a:p>
            <a:pPr marL="457200" indent="-457200" algn="just" rtl="1">
              <a:lnSpc>
                <a:spcPct val="150000"/>
              </a:lnSpc>
              <a:buFont typeface="+mj-lt"/>
              <a:buAutoNum type="arabicParenR"/>
            </a:pPr>
            <a:r>
              <a:rPr lang="fa-IR" sz="2000" dirty="0">
                <a:latin typeface="Times New Roman" panose="02020603050405020304" pitchFamily="18" charset="0"/>
                <a:cs typeface="Times New Roman" panose="02020603050405020304" pitchFamily="18" charset="0"/>
              </a:rPr>
              <a:t>جذب </a:t>
            </a:r>
          </a:p>
          <a:p>
            <a:pPr marL="457200" indent="-457200" algn="just" rtl="1">
              <a:lnSpc>
                <a:spcPct val="150000"/>
              </a:lnSpc>
              <a:buFont typeface="+mj-lt"/>
              <a:buAutoNum type="arabicParenR"/>
            </a:pPr>
            <a:r>
              <a:rPr lang="fa-IR" sz="2000" dirty="0">
                <a:latin typeface="Times New Roman" panose="02020603050405020304" pitchFamily="18" charset="0"/>
                <a:cs typeface="Times New Roman" panose="02020603050405020304" pitchFamily="18" charset="0"/>
              </a:rPr>
              <a:t>گسیل القایی</a:t>
            </a:r>
          </a:p>
        </p:txBody>
      </p:sp>
      <p:sp>
        <p:nvSpPr>
          <p:cNvPr id="6" name="TextBox 5">
            <a:extLst>
              <a:ext uri="{FF2B5EF4-FFF2-40B4-BE49-F238E27FC236}">
                <a16:creationId xmlns:a16="http://schemas.microsoft.com/office/drawing/2014/main" id="{C7266B4D-1CDD-4B06-984A-8060061E1381}"/>
              </a:ext>
            </a:extLst>
          </p:cNvPr>
          <p:cNvSpPr txBox="1"/>
          <p:nvPr/>
        </p:nvSpPr>
        <p:spPr>
          <a:xfrm>
            <a:off x="624689" y="3847723"/>
            <a:ext cx="11072388"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اتم/مولکولهای دارای سطح انرژی برانگیخته، 2، خود به خود به سطح انرژی پاینتر فرافت کرده و انرژی تابشی سیستم به انرژی درون کاواک افزوده می شود. جمعیت تراز 2 کاهش و جمعیت تراز 1 افزایش می یابد. </a:t>
            </a:r>
          </a:p>
        </p:txBody>
      </p:sp>
      <p:pic>
        <p:nvPicPr>
          <p:cNvPr id="7" name="Picture 6">
            <a:extLst>
              <a:ext uri="{FF2B5EF4-FFF2-40B4-BE49-F238E27FC236}">
                <a16:creationId xmlns:a16="http://schemas.microsoft.com/office/drawing/2014/main" id="{F613F2AE-7C20-4B79-88A2-B6CAF698031F}"/>
              </a:ext>
            </a:extLst>
          </p:cNvPr>
          <p:cNvPicPr>
            <a:picLocks noChangeAspect="1"/>
          </p:cNvPicPr>
          <p:nvPr/>
        </p:nvPicPr>
        <p:blipFill>
          <a:blip r:embed="rId2"/>
          <a:stretch>
            <a:fillRect/>
          </a:stretch>
        </p:blipFill>
        <p:spPr>
          <a:xfrm>
            <a:off x="807880" y="5164673"/>
            <a:ext cx="3239019" cy="1153950"/>
          </a:xfrm>
          <a:prstGeom prst="rect">
            <a:avLst/>
          </a:prstGeom>
        </p:spPr>
      </p:pic>
      <p:sp>
        <p:nvSpPr>
          <p:cNvPr id="8" name="TextBox 7">
            <a:extLst>
              <a:ext uri="{FF2B5EF4-FFF2-40B4-BE49-F238E27FC236}">
                <a16:creationId xmlns:a16="http://schemas.microsoft.com/office/drawing/2014/main" id="{4B0757BE-931C-4FBF-891F-9CA3299BDF08}"/>
              </a:ext>
            </a:extLst>
          </p:cNvPr>
          <p:cNvSpPr txBox="1"/>
          <p:nvPr/>
        </p:nvSpPr>
        <p:spPr>
          <a:xfrm>
            <a:off x="3592716" y="5371939"/>
            <a:ext cx="4608214" cy="498663"/>
          </a:xfrm>
          <a:prstGeom prst="rect">
            <a:avLst/>
          </a:prstGeom>
          <a:noFill/>
        </p:spPr>
        <p:txBody>
          <a:bodyPr wrap="square" rtlCol="1">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 </a:t>
            </a:r>
            <a:r>
              <a:rPr lang="en-US" sz="2000" i="1" dirty="0">
                <a:solidFill>
                  <a:srgbClr val="FF0000"/>
                </a:solidFill>
                <a:latin typeface="Times New Roman" panose="02020603050405020304" pitchFamily="18" charset="0"/>
                <a:cs typeface="Times New Roman" panose="02020603050405020304" pitchFamily="18" charset="0"/>
              </a:rPr>
              <a:t>A</a:t>
            </a:r>
            <a:r>
              <a:rPr lang="en-US" sz="2000" baseline="-25000" dirty="0">
                <a:solidFill>
                  <a:srgbClr val="FF0000"/>
                </a:solidFill>
                <a:latin typeface="Times New Roman" panose="02020603050405020304" pitchFamily="18" charset="0"/>
                <a:cs typeface="Times New Roman" panose="02020603050405020304" pitchFamily="18" charset="0"/>
              </a:rPr>
              <a:t>21</a:t>
            </a:r>
            <a:r>
              <a:rPr lang="fa-IR" sz="2000" dirty="0">
                <a:latin typeface="Times New Roman" panose="02020603050405020304" pitchFamily="18" charset="0"/>
                <a:cs typeface="Times New Roman" panose="02020603050405020304" pitchFamily="18" charset="0"/>
              </a:rPr>
              <a:t>را ضریب گسیل خود به خودی گویند. </a:t>
            </a:r>
          </a:p>
        </p:txBody>
      </p:sp>
    </p:spTree>
    <p:extLst>
      <p:ext uri="{BB962C8B-B14F-4D97-AF65-F5344CB8AC3E}">
        <p14:creationId xmlns:p14="http://schemas.microsoft.com/office/powerpoint/2010/main" val="171930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1" y="152400"/>
            <a:ext cx="3101391" cy="461665"/>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400" b="1" dirty="0">
                <a:solidFill>
                  <a:srgbClr val="FF0000"/>
                </a:solidFill>
                <a:latin typeface="Times New Roman" pitchFamily="18" charset="0"/>
                <a:cs typeface="Times New Roman" pitchFamily="18" charset="0"/>
              </a:rPr>
              <a:t>خواص نور لیزر</a:t>
            </a:r>
            <a:endParaRPr lang="en-US" sz="2400" dirty="0">
              <a:latin typeface="Times New Roman" pitchFamily="18" charset="0"/>
              <a:cs typeface="Times New Roman" pitchFamily="18" charset="0"/>
            </a:endParaRPr>
          </a:p>
        </p:txBody>
      </p:sp>
      <p:sp>
        <p:nvSpPr>
          <p:cNvPr id="3" name="TextBox 2"/>
          <p:cNvSpPr txBox="1"/>
          <p:nvPr/>
        </p:nvSpPr>
        <p:spPr>
          <a:xfrm>
            <a:off x="1138447" y="685801"/>
            <a:ext cx="9658350" cy="498663"/>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ü"/>
            </a:pPr>
            <a:r>
              <a:rPr lang="fa-IR" sz="2000" b="1" dirty="0">
                <a:latin typeface="Times New Roman" pitchFamily="18" charset="0"/>
                <a:cs typeface="Times New Roman" pitchFamily="18" charset="0"/>
              </a:rPr>
              <a:t>  درخشندگی</a:t>
            </a:r>
            <a:r>
              <a:rPr lang="fa-IR" sz="2000" dirty="0">
                <a:latin typeface="Times New Roman" pitchFamily="18" charset="0"/>
                <a:cs typeface="Times New Roman" pitchFamily="18" charset="0"/>
              </a:rPr>
              <a:t>: درخشندگی برای یک چشمه نور به صورت زیر تعریف می شود</a:t>
            </a:r>
            <a:endParaRPr lang="en-US" sz="20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590143" y="1603374"/>
          <a:ext cx="2132542" cy="800100"/>
        </p:xfrm>
        <a:graphic>
          <a:graphicData uri="http://schemas.openxmlformats.org/presentationml/2006/ole">
            <mc:AlternateContent xmlns:mc="http://schemas.openxmlformats.org/markup-compatibility/2006">
              <mc:Choice xmlns:v="urn:schemas-microsoft-com:vml" Requires="v">
                <p:oleObj spid="_x0000_s9234" name="Equation" r:id="rId3" imgW="1968500" imgH="800100" progId="Equation.DSMT4">
                  <p:embed/>
                </p:oleObj>
              </mc:Choice>
              <mc:Fallback>
                <p:oleObj name="Equation" r:id="rId3" imgW="1968500" imgH="80010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143" y="1603374"/>
                        <a:ext cx="2132542"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3137067" y="2648828"/>
            <a:ext cx="7829387" cy="856372"/>
            <a:chOff x="1840675" y="2686928"/>
            <a:chExt cx="7227125" cy="856372"/>
          </a:xfrm>
        </p:grpSpPr>
        <p:grpSp>
          <p:nvGrpSpPr>
            <p:cNvPr id="10" name="Group 9"/>
            <p:cNvGrpSpPr/>
            <p:nvPr/>
          </p:nvGrpSpPr>
          <p:grpSpPr>
            <a:xfrm>
              <a:off x="1840675" y="2686928"/>
              <a:ext cx="7227125" cy="856372"/>
              <a:chOff x="1688275" y="2686928"/>
              <a:chExt cx="7227125" cy="856372"/>
            </a:xfrm>
          </p:grpSpPr>
          <p:sp>
            <p:nvSpPr>
              <p:cNvPr id="5" name="TextBox 4"/>
              <p:cNvSpPr txBox="1"/>
              <p:nvPr/>
            </p:nvSpPr>
            <p:spPr>
              <a:xfrm>
                <a:off x="1688275" y="2743200"/>
                <a:ext cx="7227125" cy="498663"/>
              </a:xfrm>
              <a:prstGeom prst="rect">
                <a:avLst/>
              </a:prstGeom>
              <a:noFill/>
            </p:spPr>
            <p:txBody>
              <a:bodyPr wrap="none" rtlCol="0">
                <a:spAutoFit/>
              </a:bodyPr>
              <a:lstStyle/>
              <a:p>
                <a:pPr algn="r" rtl="1">
                  <a:lnSpc>
                    <a:spcPct val="150000"/>
                  </a:lnSpc>
                </a:pPr>
                <a:r>
                  <a:rPr lang="fa-IR"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P</a:t>
                </a:r>
                <a:r>
                  <a:rPr lang="fa-IR" sz="2000" dirty="0">
                    <a:latin typeface="Times New Roman" pitchFamily="18" charset="0"/>
                    <a:cs typeface="Times New Roman" pitchFamily="18" charset="0"/>
                  </a:rPr>
                  <a:t> توان، </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شدت، </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توان طیفی و     </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شدت طیفی و        زاویه فضایی است. </a:t>
                </a:r>
                <a:endParaRPr lang="en-US" sz="20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45527749"/>
                  </p:ext>
                </p:extLst>
              </p:nvPr>
            </p:nvGraphicFramePr>
            <p:xfrm>
              <a:off x="7791382" y="2743200"/>
              <a:ext cx="342900" cy="800100"/>
            </p:xfrm>
            <a:graphic>
              <a:graphicData uri="http://schemas.openxmlformats.org/presentationml/2006/ole">
                <mc:AlternateContent xmlns:mc="http://schemas.openxmlformats.org/markup-compatibility/2006">
                  <mc:Choice xmlns:v="urn:schemas-microsoft-com:vml" Requires="v">
                    <p:oleObj spid="_x0000_s9235" name="Equation" r:id="rId5" imgW="342751" imgH="799753" progId="Equation.DSMT4">
                      <p:embed/>
                    </p:oleObj>
                  </mc:Choice>
                  <mc:Fallback>
                    <p:oleObj name="Equation" r:id="rId5" imgW="342751" imgH="799753"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382" y="2743200"/>
                            <a:ext cx="3429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1803987"/>
                  </p:ext>
                </p:extLst>
              </p:nvPr>
            </p:nvGraphicFramePr>
            <p:xfrm>
              <a:off x="6654289" y="2743200"/>
              <a:ext cx="533400" cy="800100"/>
            </p:xfrm>
            <a:graphic>
              <a:graphicData uri="http://schemas.openxmlformats.org/presentationml/2006/ole">
                <mc:AlternateContent xmlns:mc="http://schemas.openxmlformats.org/markup-compatibility/2006">
                  <mc:Choice xmlns:v="urn:schemas-microsoft-com:vml" Requires="v">
                    <p:oleObj spid="_x0000_s9236" name="Equation" r:id="rId7" imgW="533169" imgH="799753" progId="Equation.DSMT4">
                      <p:embed/>
                    </p:oleObj>
                  </mc:Choice>
                  <mc:Fallback>
                    <p:oleObj name="Equation" r:id="rId7" imgW="533169" imgH="799753"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4289" y="2743200"/>
                            <a:ext cx="5334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59294748"/>
                  </p:ext>
                </p:extLst>
              </p:nvPr>
            </p:nvGraphicFramePr>
            <p:xfrm>
              <a:off x="4869866" y="2686928"/>
              <a:ext cx="774700" cy="800100"/>
            </p:xfrm>
            <a:graphic>
              <a:graphicData uri="http://schemas.openxmlformats.org/presentationml/2006/ole">
                <mc:AlternateContent xmlns:mc="http://schemas.openxmlformats.org/markup-compatibility/2006">
                  <mc:Choice xmlns:v="urn:schemas-microsoft-com:vml" Requires="v">
                    <p:oleObj spid="_x0000_s9237" name="Equation" r:id="rId9" imgW="774364" imgH="799753" progId="Equation.DSMT4">
                      <p:embed/>
                    </p:oleObj>
                  </mc:Choice>
                  <mc:Fallback>
                    <p:oleObj name="Equation" r:id="rId9" imgW="774364" imgH="799753" progId="Equation.DSMT4">
                      <p:embed/>
                      <p:pic>
                        <p:nvPicPr>
                          <p:cNvPr id="9"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9866" y="2686928"/>
                            <a:ext cx="7747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4" name="Object 13"/>
            <p:cNvGraphicFramePr>
              <a:graphicFrameLocks noChangeAspect="1"/>
            </p:cNvGraphicFramePr>
            <p:nvPr>
              <p:extLst>
                <p:ext uri="{D42A27DB-BD31-4B8C-83A1-F6EECF244321}">
                  <p14:modId xmlns:p14="http://schemas.microsoft.com/office/powerpoint/2010/main" val="1777014981"/>
                </p:ext>
              </p:extLst>
            </p:nvPr>
          </p:nvGraphicFramePr>
          <p:xfrm>
            <a:off x="3442797" y="2910016"/>
            <a:ext cx="457200" cy="266700"/>
          </p:xfrm>
          <a:graphic>
            <a:graphicData uri="http://schemas.openxmlformats.org/presentationml/2006/ole">
              <mc:AlternateContent xmlns:mc="http://schemas.openxmlformats.org/markup-compatibility/2006">
                <mc:Choice xmlns:v="urn:schemas-microsoft-com:vml" Requires="v">
                  <p:oleObj spid="_x0000_s9238" name="Equation" r:id="rId11" imgW="457002" imgH="266584" progId="Equation.DSMT4">
                    <p:embed/>
                  </p:oleObj>
                </mc:Choice>
                <mc:Fallback>
                  <p:oleObj name="Equation" r:id="rId11" imgW="457002" imgH="266584" progId="Equation.DSMT4">
                    <p:embed/>
                    <p:pic>
                      <p:nvPicPr>
                        <p:cNvPr id="14"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2797" y="2910016"/>
                          <a:ext cx="4572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956789" y="3880342"/>
            <a:ext cx="7132081" cy="498663"/>
            <a:chOff x="2721393" y="4185140"/>
            <a:chExt cx="5813522" cy="498662"/>
          </a:xfrm>
        </p:grpSpPr>
        <p:graphicFrame>
          <p:nvGraphicFramePr>
            <p:cNvPr id="13" name="Object 12"/>
            <p:cNvGraphicFramePr>
              <a:graphicFrameLocks noChangeAspect="1"/>
            </p:cNvGraphicFramePr>
            <p:nvPr/>
          </p:nvGraphicFramePr>
          <p:xfrm>
            <a:off x="3416870" y="4229100"/>
            <a:ext cx="2904247" cy="419100"/>
          </p:xfrm>
          <a:graphic>
            <a:graphicData uri="http://schemas.openxmlformats.org/presentationml/2006/ole">
              <mc:AlternateContent xmlns:mc="http://schemas.openxmlformats.org/markup-compatibility/2006">
                <mc:Choice xmlns:v="urn:schemas-microsoft-com:vml" Requires="v">
                  <p:oleObj spid="_x0000_s9239" name="Equation" r:id="rId13" imgW="3504960" imgH="419040" progId="Equation.DSMT4">
                    <p:embed/>
                  </p:oleObj>
                </mc:Choice>
                <mc:Fallback>
                  <p:oleObj name="Equation" r:id="rId13" imgW="3504960" imgH="419040" progId="Equation.DSMT4">
                    <p:embed/>
                    <p:pic>
                      <p:nvPicPr>
                        <p:cNvPr id="13"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6870" y="4229100"/>
                          <a:ext cx="290424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721393" y="4185140"/>
              <a:ext cx="5813522" cy="498662"/>
            </a:xfrm>
            <a:prstGeom prst="rect">
              <a:avLst/>
            </a:prstGeom>
            <a:noFill/>
          </p:spPr>
          <p:txBody>
            <a:bodyPr wrap="none" rtlCol="0">
              <a:spAutoFit/>
            </a:bodyPr>
            <a:lstStyle/>
            <a:p>
              <a:pPr algn="r" rtl="1">
                <a:lnSpc>
                  <a:spcPct val="150000"/>
                </a:lnSpc>
              </a:pPr>
              <a:r>
                <a:rPr lang="fa-IR" sz="2000" dirty="0">
                  <a:latin typeface="Times New Roman" pitchFamily="18" charset="0"/>
                  <a:cs typeface="Times New Roman" pitchFamily="18" charset="0"/>
                </a:rPr>
                <a:t>درخشندگی نور خورشید تقریبا </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است.  </a:t>
              </a:r>
              <a:endParaRPr lang="en-US" sz="2000" dirty="0">
                <a:latin typeface="Times New Roman" pitchFamily="18" charset="0"/>
                <a:cs typeface="Times New Roman" pitchFamily="18" charset="0"/>
              </a:endParaRPr>
            </a:p>
          </p:txBody>
        </p:sp>
      </p:grpSp>
      <p:graphicFrame>
        <p:nvGraphicFramePr>
          <p:cNvPr id="18" name="Object 17"/>
          <p:cNvGraphicFramePr>
            <a:graphicFrameLocks noChangeAspect="1"/>
          </p:cNvGraphicFramePr>
          <p:nvPr/>
        </p:nvGraphicFramePr>
        <p:xfrm>
          <a:off x="5153554" y="1518705"/>
          <a:ext cx="5517092" cy="889000"/>
        </p:xfrm>
        <a:graphic>
          <a:graphicData uri="http://schemas.openxmlformats.org/presentationml/2006/ole">
            <mc:AlternateContent xmlns:mc="http://schemas.openxmlformats.org/markup-compatibility/2006">
              <mc:Choice xmlns:v="urn:schemas-microsoft-com:vml" Requires="v">
                <p:oleObj spid="_x0000_s9240" name="Equation" r:id="rId15" imgW="5092700" imgH="889000" progId="Equation.DSMT4">
                  <p:embed/>
                </p:oleObj>
              </mc:Choice>
              <mc:Fallback>
                <p:oleObj name="Equation" r:id="rId15" imgW="5092700" imgH="889000" progId="Equation.DSMT4">
                  <p:embed/>
                  <p:pic>
                    <p:nvPicPr>
                      <p:cNvPr id="18"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53554" y="1518705"/>
                        <a:ext cx="5517092"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2037292" y="5638800"/>
          <a:ext cx="7690908" cy="889000"/>
        </p:xfrm>
        <a:graphic>
          <a:graphicData uri="http://schemas.openxmlformats.org/presentationml/2006/ole">
            <mc:AlternateContent xmlns:mc="http://schemas.openxmlformats.org/markup-compatibility/2006">
              <mc:Choice xmlns:v="urn:schemas-microsoft-com:vml" Requires="v">
                <p:oleObj spid="_x0000_s9241" name="Equation" r:id="rId17" imgW="7099300" imgH="889000" progId="Equation.DSMT4">
                  <p:embed/>
                </p:oleObj>
              </mc:Choice>
              <mc:Fallback>
                <p:oleObj name="Equation" r:id="rId17" imgW="7099300" imgH="889000" progId="Equation.DSMT4">
                  <p:embed/>
                  <p:pic>
                    <p:nvPicPr>
                      <p:cNvPr id="2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37292" y="5638800"/>
                        <a:ext cx="7690908"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371616" y="4724402"/>
            <a:ext cx="7625806" cy="498663"/>
          </a:xfrm>
          <a:prstGeom prst="rect">
            <a:avLst/>
          </a:prstGeom>
          <a:noFill/>
        </p:spPr>
        <p:txBody>
          <a:bodyPr wrap="none" rtlCol="0">
            <a:spAutoFit/>
          </a:bodyPr>
          <a:lstStyle/>
          <a:p>
            <a:pPr algn="r" rtl="1">
              <a:lnSpc>
                <a:spcPct val="150000"/>
              </a:lnSpc>
            </a:pPr>
            <a:r>
              <a:rPr lang="fa-IR" sz="2000" dirty="0">
                <a:latin typeface="Times New Roman" pitchFamily="18" charset="0"/>
                <a:cs typeface="Times New Roman" pitchFamily="18" charset="0"/>
              </a:rPr>
              <a:t>درخشندگی یک لیزر هلیوم نئون 1 میلی واتی حدود 100 میلیون بار از خورشید بیشتر است</a:t>
            </a:r>
            <a:endParaRPr lang="en-US" sz="2000" dirty="0">
              <a:latin typeface="Times New Roman" pitchFamily="18" charset="0"/>
              <a:cs typeface="Times New Roman" pitchFamily="18" charset="0"/>
            </a:endParaRPr>
          </a:p>
        </p:txBody>
      </p:sp>
      <p:sp>
        <p:nvSpPr>
          <p:cNvPr id="6" name="Slide Number Placeholder 5">
            <a:extLst>
              <a:ext uri="{FF2B5EF4-FFF2-40B4-BE49-F238E27FC236}">
                <a16:creationId xmlns:a16="http://schemas.microsoft.com/office/drawing/2014/main" id="{7FA17889-34FB-445D-B0C7-754AD3DE2C1E}"/>
              </a:ext>
            </a:extLst>
          </p:cNvPr>
          <p:cNvSpPr>
            <a:spLocks noGrp="1"/>
          </p:cNvSpPr>
          <p:nvPr>
            <p:ph type="sldNum" sz="quarter" idx="12"/>
          </p:nvPr>
        </p:nvSpPr>
        <p:spPr/>
        <p:txBody>
          <a:bodyPr/>
          <a:lstStyle/>
          <a:p>
            <a:fld id="{8AC7B609-6235-4DF7-8376-3B4225D7EDEF}" type="slidenum">
              <a:rPr lang="en-US" smtClean="0"/>
              <a:pPr/>
              <a:t>16</a:t>
            </a:fld>
            <a:endParaRPr lang="en-US" dirty="0"/>
          </a:p>
        </p:txBody>
      </p:sp>
    </p:spTree>
    <p:extLst>
      <p:ext uri="{BB962C8B-B14F-4D97-AF65-F5344CB8AC3E}">
        <p14:creationId xmlns:p14="http://schemas.microsoft.com/office/powerpoint/2010/main" val="27435116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CE93DF-8B94-4BDA-A227-D1426694FC9D}"/>
              </a:ext>
            </a:extLst>
          </p:cNvPr>
          <p:cNvSpPr>
            <a:spLocks noGrp="1"/>
          </p:cNvSpPr>
          <p:nvPr>
            <p:ph type="sldNum" sz="quarter" idx="12"/>
          </p:nvPr>
        </p:nvSpPr>
        <p:spPr/>
        <p:txBody>
          <a:bodyPr/>
          <a:lstStyle/>
          <a:p>
            <a:fld id="{8AC7B609-6235-4DF7-8376-3B4225D7EDEF}" type="slidenum">
              <a:rPr lang="en-US" smtClean="0"/>
              <a:pPr/>
              <a:t>160</a:t>
            </a:fld>
            <a:endParaRPr lang="en-US" dirty="0"/>
          </a:p>
        </p:txBody>
      </p:sp>
      <p:pic>
        <p:nvPicPr>
          <p:cNvPr id="3" name="Picture 2">
            <a:extLst>
              <a:ext uri="{FF2B5EF4-FFF2-40B4-BE49-F238E27FC236}">
                <a16:creationId xmlns:a16="http://schemas.microsoft.com/office/drawing/2014/main" id="{11E0C999-8E7C-48F9-93C4-4A1FB682492B}"/>
              </a:ext>
            </a:extLst>
          </p:cNvPr>
          <p:cNvPicPr>
            <a:picLocks noChangeAspect="1"/>
          </p:cNvPicPr>
          <p:nvPr/>
        </p:nvPicPr>
        <p:blipFill>
          <a:blip r:embed="rId3"/>
          <a:stretch>
            <a:fillRect/>
          </a:stretch>
        </p:blipFill>
        <p:spPr>
          <a:xfrm>
            <a:off x="334553" y="3429000"/>
            <a:ext cx="5076825" cy="2933700"/>
          </a:xfrm>
          <a:prstGeom prst="rect">
            <a:avLst/>
          </a:prstGeom>
        </p:spPr>
      </p:pic>
      <p:sp>
        <p:nvSpPr>
          <p:cNvPr id="4" name="TextBox 3">
            <a:extLst>
              <a:ext uri="{FF2B5EF4-FFF2-40B4-BE49-F238E27FC236}">
                <a16:creationId xmlns:a16="http://schemas.microsoft.com/office/drawing/2014/main" id="{9A171468-C7F2-4B05-9A3F-5675766D31F7}"/>
              </a:ext>
            </a:extLst>
          </p:cNvPr>
          <p:cNvSpPr txBox="1"/>
          <p:nvPr/>
        </p:nvSpPr>
        <p:spPr>
          <a:xfrm>
            <a:off x="1928388" y="2697932"/>
            <a:ext cx="2435382"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فرایندها ی تابشی</a:t>
            </a:r>
          </a:p>
        </p:txBody>
      </p:sp>
      <p:sp>
        <p:nvSpPr>
          <p:cNvPr id="5" name="TextBox 4">
            <a:extLst>
              <a:ext uri="{FF2B5EF4-FFF2-40B4-BE49-F238E27FC236}">
                <a16:creationId xmlns:a16="http://schemas.microsoft.com/office/drawing/2014/main" id="{43573429-DF03-434F-939A-4E11F7BFDE1F}"/>
              </a:ext>
            </a:extLst>
          </p:cNvPr>
          <p:cNvSpPr txBox="1"/>
          <p:nvPr/>
        </p:nvSpPr>
        <p:spPr>
          <a:xfrm>
            <a:off x="181069" y="495300"/>
            <a:ext cx="11814773"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فرایند جذب، یک فوتون توسط اتمی که در تراز انرژی 1 قرار دارد جذب شده و به تراز انرژی 2 برانگیخته می شود. در این فرایند از چگالی انرژی درون کاواک کاسته شده، جمعیت تراز 1 کاهش یافته و جمعیت تراز 2 افزایش می یابد. </a:t>
            </a:r>
          </a:p>
        </p:txBody>
      </p:sp>
      <p:pic>
        <p:nvPicPr>
          <p:cNvPr id="6" name="Picture 5">
            <a:extLst>
              <a:ext uri="{FF2B5EF4-FFF2-40B4-BE49-F238E27FC236}">
                <a16:creationId xmlns:a16="http://schemas.microsoft.com/office/drawing/2014/main" id="{AD3072DC-E54A-4AD1-A3CB-9EF49D369B2D}"/>
              </a:ext>
            </a:extLst>
          </p:cNvPr>
          <p:cNvPicPr>
            <a:picLocks noChangeAspect="1"/>
          </p:cNvPicPr>
          <p:nvPr/>
        </p:nvPicPr>
        <p:blipFill>
          <a:blip r:embed="rId4"/>
          <a:stretch>
            <a:fillRect/>
          </a:stretch>
        </p:blipFill>
        <p:spPr>
          <a:xfrm>
            <a:off x="6204771" y="2522674"/>
            <a:ext cx="5119395" cy="960328"/>
          </a:xfrm>
          <a:prstGeom prst="rect">
            <a:avLst/>
          </a:prstGeom>
        </p:spPr>
      </p:pic>
      <p:grpSp>
        <p:nvGrpSpPr>
          <p:cNvPr id="9" name="Group 8">
            <a:extLst>
              <a:ext uri="{FF2B5EF4-FFF2-40B4-BE49-F238E27FC236}">
                <a16:creationId xmlns:a16="http://schemas.microsoft.com/office/drawing/2014/main" id="{01BBFAAE-C7DF-4608-9A1F-30EEB92CE931}"/>
              </a:ext>
            </a:extLst>
          </p:cNvPr>
          <p:cNvGrpSpPr/>
          <p:nvPr/>
        </p:nvGrpSpPr>
        <p:grpSpPr>
          <a:xfrm>
            <a:off x="6002448" y="4249081"/>
            <a:ext cx="5622202" cy="960328"/>
            <a:chOff x="6002448" y="4895850"/>
            <a:chExt cx="5622202" cy="960328"/>
          </a:xfrm>
        </p:grpSpPr>
        <p:sp>
          <p:nvSpPr>
            <p:cNvPr id="7" name="TextBox 6">
              <a:extLst>
                <a:ext uri="{FF2B5EF4-FFF2-40B4-BE49-F238E27FC236}">
                  <a16:creationId xmlns:a16="http://schemas.microsoft.com/office/drawing/2014/main" id="{3930E8AC-CBD4-4410-8825-E28FB2BFC187}"/>
                </a:ext>
              </a:extLst>
            </p:cNvPr>
            <p:cNvSpPr txBox="1"/>
            <p:nvPr/>
          </p:nvSpPr>
          <p:spPr>
            <a:xfrm>
              <a:off x="6002448" y="4895850"/>
              <a:ext cx="5622202"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رابطه </a:t>
              </a:r>
              <a:r>
                <a:rPr lang="en-US" sz="2000" i="1" dirty="0">
                  <a:latin typeface="Times New Roman" panose="02020603050405020304" pitchFamily="18" charset="0"/>
                  <a:cs typeface="Times New Roman" panose="02020603050405020304" pitchFamily="18" charset="0"/>
                </a:rPr>
                <a:t>B</a:t>
              </a:r>
              <a:r>
                <a:rPr lang="en-US" sz="2000" baseline="-25000" dirty="0">
                  <a:latin typeface="Times New Roman" panose="02020603050405020304" pitchFamily="18" charset="0"/>
                  <a:cs typeface="Times New Roman" panose="02020603050405020304" pitchFamily="18" charset="0"/>
                </a:rPr>
                <a:t>12</a:t>
              </a:r>
              <a:r>
                <a:rPr lang="fa-IR" sz="2000" dirty="0">
                  <a:latin typeface="Times New Roman" panose="02020603050405020304" pitchFamily="18" charset="0"/>
                  <a:cs typeface="Times New Roman" panose="02020603050405020304" pitchFamily="18" charset="0"/>
                </a:rPr>
                <a:t> ضریب جذب می باشد  و             چگالی طیفی انرژی موجود در کاواک</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در طول موج </a:t>
              </a:r>
              <a:r>
                <a:rPr lang="en-US" sz="2000" i="1" dirty="0">
                  <a:latin typeface="Times New Roman" panose="02020603050405020304" pitchFamily="18" charset="0"/>
                  <a:cs typeface="Times New Roman" panose="02020603050405020304" pitchFamily="18" charset="0"/>
                </a:rPr>
                <a:t>v</a:t>
              </a:r>
              <a:r>
                <a:rPr lang="fa-IR" sz="2000" dirty="0">
                  <a:latin typeface="Times New Roman" panose="02020603050405020304" pitchFamily="18" charset="0"/>
                  <a:cs typeface="Times New Roman" panose="02020603050405020304" pitchFamily="18" charset="0"/>
                </a:rPr>
                <a:t> می باشد. </a:t>
              </a:r>
            </a:p>
          </p:txBody>
        </p:sp>
        <p:graphicFrame>
          <p:nvGraphicFramePr>
            <p:cNvPr id="8" name="Object 7">
              <a:extLst>
                <a:ext uri="{FF2B5EF4-FFF2-40B4-BE49-F238E27FC236}">
                  <a16:creationId xmlns:a16="http://schemas.microsoft.com/office/drawing/2014/main" id="{50F7E4DA-30F6-48F5-BE1A-5951B2C437DE}"/>
                </a:ext>
              </a:extLst>
            </p:cNvPr>
            <p:cNvGraphicFramePr>
              <a:graphicFrameLocks noChangeAspect="1"/>
            </p:cNvGraphicFramePr>
            <p:nvPr>
              <p:extLst>
                <p:ext uri="{D42A27DB-BD31-4B8C-83A1-F6EECF244321}">
                  <p14:modId xmlns:p14="http://schemas.microsoft.com/office/powerpoint/2010/main" val="3022220940"/>
                </p:ext>
              </p:extLst>
            </p:nvPr>
          </p:nvGraphicFramePr>
          <p:xfrm>
            <a:off x="7232893" y="5051220"/>
            <a:ext cx="622300" cy="342900"/>
          </p:xfrm>
          <a:graphic>
            <a:graphicData uri="http://schemas.openxmlformats.org/presentationml/2006/ole">
              <mc:AlternateContent xmlns:mc="http://schemas.openxmlformats.org/markup-compatibility/2006">
                <mc:Choice xmlns:v="urn:schemas-microsoft-com:vml" Requires="v">
                  <p:oleObj spid="_x0000_s126982" name="Equation" r:id="rId5" imgW="622080" imgH="342720" progId="Equation.DSMT4">
                    <p:embed/>
                  </p:oleObj>
                </mc:Choice>
                <mc:Fallback>
                  <p:oleObj name="Equation" r:id="rId5" imgW="622080" imgH="342720" progId="Equation.DSMT4">
                    <p:embed/>
                    <p:pic>
                      <p:nvPicPr>
                        <p:cNvPr id="0" name=""/>
                        <p:cNvPicPr/>
                        <p:nvPr/>
                      </p:nvPicPr>
                      <p:blipFill>
                        <a:blip r:embed="rId6"/>
                        <a:stretch>
                          <a:fillRect/>
                        </a:stretch>
                      </p:blipFill>
                      <p:spPr>
                        <a:xfrm>
                          <a:off x="7232893" y="5051220"/>
                          <a:ext cx="622300" cy="342900"/>
                        </a:xfrm>
                        <a:prstGeom prst="rect">
                          <a:avLst/>
                        </a:prstGeom>
                      </p:spPr>
                    </p:pic>
                  </p:oleObj>
                </mc:Fallback>
              </mc:AlternateContent>
            </a:graphicData>
          </a:graphic>
        </p:graphicFrame>
      </p:grpSp>
      <p:graphicFrame>
        <p:nvGraphicFramePr>
          <p:cNvPr id="10" name="Object 9">
            <a:extLst>
              <a:ext uri="{FF2B5EF4-FFF2-40B4-BE49-F238E27FC236}">
                <a16:creationId xmlns:a16="http://schemas.microsoft.com/office/drawing/2014/main" id="{DDEC4578-1E13-4D52-991C-F057C2EF4F19}"/>
              </a:ext>
            </a:extLst>
          </p:cNvPr>
          <p:cNvGraphicFramePr>
            <a:graphicFrameLocks noChangeAspect="1"/>
          </p:cNvGraphicFramePr>
          <p:nvPr>
            <p:extLst>
              <p:ext uri="{D42A27DB-BD31-4B8C-83A1-F6EECF244321}">
                <p14:modId xmlns:p14="http://schemas.microsoft.com/office/powerpoint/2010/main" val="462395946"/>
              </p:ext>
            </p:extLst>
          </p:nvPr>
        </p:nvGraphicFramePr>
        <p:xfrm>
          <a:off x="6780624" y="5539855"/>
          <a:ext cx="1422400" cy="736600"/>
        </p:xfrm>
        <a:graphic>
          <a:graphicData uri="http://schemas.openxmlformats.org/presentationml/2006/ole">
            <mc:AlternateContent xmlns:mc="http://schemas.openxmlformats.org/markup-compatibility/2006">
              <mc:Choice xmlns:v="urn:schemas-microsoft-com:vml" Requires="v">
                <p:oleObj spid="_x0000_s126983" name="Equation" r:id="rId7" imgW="1422360" imgH="736560" progId="Equation.DSMT4">
                  <p:embed/>
                </p:oleObj>
              </mc:Choice>
              <mc:Fallback>
                <p:oleObj name="Equation" r:id="rId7" imgW="1422360" imgH="736560" progId="Equation.DSMT4">
                  <p:embed/>
                  <p:pic>
                    <p:nvPicPr>
                      <p:cNvPr id="0" name=""/>
                      <p:cNvPicPr/>
                      <p:nvPr/>
                    </p:nvPicPr>
                    <p:blipFill>
                      <a:blip r:embed="rId8"/>
                      <a:stretch>
                        <a:fillRect/>
                      </a:stretch>
                    </p:blipFill>
                    <p:spPr>
                      <a:xfrm>
                        <a:off x="6780624" y="5539855"/>
                        <a:ext cx="1422400" cy="736600"/>
                      </a:xfrm>
                      <a:prstGeom prst="rect">
                        <a:avLst/>
                      </a:prstGeom>
                    </p:spPr>
                  </p:pic>
                </p:oleObj>
              </mc:Fallback>
            </mc:AlternateContent>
          </a:graphicData>
        </a:graphic>
      </p:graphicFrame>
    </p:spTree>
    <p:extLst>
      <p:ext uri="{BB962C8B-B14F-4D97-AF65-F5344CB8AC3E}">
        <p14:creationId xmlns:p14="http://schemas.microsoft.com/office/powerpoint/2010/main" val="9494304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64028B-A614-48CA-8E30-E4F34BC7B39E}"/>
              </a:ext>
            </a:extLst>
          </p:cNvPr>
          <p:cNvSpPr>
            <a:spLocks noGrp="1"/>
          </p:cNvSpPr>
          <p:nvPr>
            <p:ph type="sldNum" sz="quarter" idx="12"/>
          </p:nvPr>
        </p:nvSpPr>
        <p:spPr/>
        <p:txBody>
          <a:bodyPr/>
          <a:lstStyle/>
          <a:p>
            <a:fld id="{8AC7B609-6235-4DF7-8376-3B4225D7EDEF}" type="slidenum">
              <a:rPr lang="en-US" smtClean="0"/>
              <a:pPr/>
              <a:t>161</a:t>
            </a:fld>
            <a:endParaRPr lang="en-US" dirty="0"/>
          </a:p>
        </p:txBody>
      </p:sp>
      <p:sp>
        <p:nvSpPr>
          <p:cNvPr id="3" name="TextBox 2">
            <a:extLst>
              <a:ext uri="{FF2B5EF4-FFF2-40B4-BE49-F238E27FC236}">
                <a16:creationId xmlns:a16="http://schemas.microsoft.com/office/drawing/2014/main" id="{92FB9EFC-5492-4A7C-8091-968342AA12F4}"/>
              </a:ext>
            </a:extLst>
          </p:cNvPr>
          <p:cNvSpPr txBox="1"/>
          <p:nvPr/>
        </p:nvSpPr>
        <p:spPr>
          <a:xfrm>
            <a:off x="7070753" y="371180"/>
            <a:ext cx="4812671" cy="3730317"/>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گسیل القایی اتم هنگام گذار از تراز 2 به تراز 1 یک فوتون به گونه ای گسیل می کند که موج آن دارای بسامد، قطبش، فاز و جهت انتشار موج القا کننده این گذار باشد در نتیجه تابش گسیل شده به طور همدوس به تابش موجود در کاواک اضافه شده و آن را تقویت می کند. این فرایند بر عکس فرایند جذب است. آهنگ تغییر جمعیت تراز بالا متناسب با چگالی جمعیت آن و چگالی انرژی درون کاواک می باشد.</a:t>
            </a:r>
          </a:p>
        </p:txBody>
      </p:sp>
      <p:pic>
        <p:nvPicPr>
          <p:cNvPr id="4" name="Picture 3">
            <a:extLst>
              <a:ext uri="{FF2B5EF4-FFF2-40B4-BE49-F238E27FC236}">
                <a16:creationId xmlns:a16="http://schemas.microsoft.com/office/drawing/2014/main" id="{2888D9C5-BF42-447A-8497-662E04918304}"/>
              </a:ext>
            </a:extLst>
          </p:cNvPr>
          <p:cNvPicPr>
            <a:picLocks noChangeAspect="1"/>
          </p:cNvPicPr>
          <p:nvPr/>
        </p:nvPicPr>
        <p:blipFill>
          <a:blip r:embed="rId2"/>
          <a:stretch>
            <a:fillRect/>
          </a:stretch>
        </p:blipFill>
        <p:spPr>
          <a:xfrm>
            <a:off x="6586345" y="5184149"/>
            <a:ext cx="5315190" cy="1051743"/>
          </a:xfrm>
          <a:prstGeom prst="rect">
            <a:avLst/>
          </a:prstGeom>
        </p:spPr>
      </p:pic>
      <p:pic>
        <p:nvPicPr>
          <p:cNvPr id="5" name="Picture 4">
            <a:extLst>
              <a:ext uri="{FF2B5EF4-FFF2-40B4-BE49-F238E27FC236}">
                <a16:creationId xmlns:a16="http://schemas.microsoft.com/office/drawing/2014/main" id="{5D057B76-E6F3-45A7-8502-BAFFF2BE028C}"/>
              </a:ext>
            </a:extLst>
          </p:cNvPr>
          <p:cNvPicPr>
            <a:picLocks noChangeAspect="1"/>
          </p:cNvPicPr>
          <p:nvPr/>
        </p:nvPicPr>
        <p:blipFill rotWithShape="1">
          <a:blip r:embed="rId3"/>
          <a:srcRect l="4019"/>
          <a:stretch/>
        </p:blipFill>
        <p:spPr>
          <a:xfrm>
            <a:off x="82246" y="113369"/>
            <a:ext cx="6504099" cy="5823190"/>
          </a:xfrm>
          <a:prstGeom prst="rect">
            <a:avLst/>
          </a:prstGeom>
        </p:spPr>
      </p:pic>
    </p:spTree>
    <p:extLst>
      <p:ext uri="{BB962C8B-B14F-4D97-AF65-F5344CB8AC3E}">
        <p14:creationId xmlns:p14="http://schemas.microsoft.com/office/powerpoint/2010/main" val="14760406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7D705-ED94-4C30-946A-FC6B48B5E553}"/>
              </a:ext>
            </a:extLst>
          </p:cNvPr>
          <p:cNvSpPr>
            <a:spLocks noGrp="1"/>
          </p:cNvSpPr>
          <p:nvPr>
            <p:ph type="sldNum" sz="quarter" idx="12"/>
          </p:nvPr>
        </p:nvSpPr>
        <p:spPr>
          <a:xfrm>
            <a:off x="11347596" y="6426215"/>
            <a:ext cx="554108" cy="274320"/>
          </a:xfrm>
        </p:spPr>
        <p:txBody>
          <a:bodyPr/>
          <a:lstStyle/>
          <a:p>
            <a:fld id="{8AC7B609-6235-4DF7-8376-3B4225D7EDEF}" type="slidenum">
              <a:rPr lang="en-US" smtClean="0"/>
              <a:pPr/>
              <a:t>162</a:t>
            </a:fld>
            <a:endParaRPr lang="en-US" dirty="0"/>
          </a:p>
        </p:txBody>
      </p:sp>
      <p:sp>
        <p:nvSpPr>
          <p:cNvPr id="3" name="TextBox 2">
            <a:extLst>
              <a:ext uri="{FF2B5EF4-FFF2-40B4-BE49-F238E27FC236}">
                <a16:creationId xmlns:a16="http://schemas.microsoft.com/office/drawing/2014/main" id="{A3C31573-572A-4DC0-BC3F-0D53BD5CCB2F}"/>
              </a:ext>
            </a:extLst>
          </p:cNvPr>
          <p:cNvSpPr txBox="1"/>
          <p:nvPr/>
        </p:nvSpPr>
        <p:spPr>
          <a:xfrm>
            <a:off x="534154" y="389299"/>
            <a:ext cx="11090496" cy="960328"/>
          </a:xfrm>
          <a:prstGeom prst="rect">
            <a:avLst/>
          </a:prstGeom>
          <a:noFill/>
        </p:spPr>
        <p:txBody>
          <a:bodyPr wrap="square" rtlCol="1">
            <a:spAutoFit/>
          </a:bodyPr>
          <a:lstStyle/>
          <a:p>
            <a:pPr algn="just" rtl="1">
              <a:lnSpc>
                <a:spcPct val="150000"/>
              </a:lnSpc>
            </a:pPr>
            <a:r>
              <a:rPr lang="fa-IR" sz="2000" dirty="0" smtClean="0">
                <a:latin typeface="Times New Roman" panose="02020603050405020304" pitchFamily="18" charset="0"/>
                <a:cs typeface="Times New Roman" panose="02020603050405020304" pitchFamily="18" charset="0"/>
              </a:rPr>
              <a:t>با فرض اینکه گذارها تابشی باشند مجموع </a:t>
            </a:r>
            <a:r>
              <a:rPr lang="fa-IR" sz="2000" dirty="0">
                <a:latin typeface="Times New Roman" panose="02020603050405020304" pitchFamily="18" charset="0"/>
                <a:cs typeface="Times New Roman" panose="02020603050405020304" pitchFamily="18" charset="0"/>
              </a:rPr>
              <a:t>سه فرایند گسیل خود به خودی، جذب و گسیل القایی باعث تغییرات جمعیت دو تراز می گردد. هر گاه فقط اثر این سه فرایند را در نظر بگیریم آهنگ تغییر جمعیت ترازها را می توان به صورت زیر نوشت:</a:t>
            </a:r>
          </a:p>
        </p:txBody>
      </p:sp>
      <p:pic>
        <p:nvPicPr>
          <p:cNvPr id="4" name="Picture 3">
            <a:extLst>
              <a:ext uri="{FF2B5EF4-FFF2-40B4-BE49-F238E27FC236}">
                <a16:creationId xmlns:a16="http://schemas.microsoft.com/office/drawing/2014/main" id="{50F78C6C-38D5-49AC-9A4C-9AB2A22165D9}"/>
              </a:ext>
            </a:extLst>
          </p:cNvPr>
          <p:cNvPicPr>
            <a:picLocks noChangeAspect="1"/>
          </p:cNvPicPr>
          <p:nvPr/>
        </p:nvPicPr>
        <p:blipFill>
          <a:blip r:embed="rId3"/>
          <a:stretch>
            <a:fillRect/>
          </a:stretch>
        </p:blipFill>
        <p:spPr>
          <a:xfrm>
            <a:off x="1312753" y="1532905"/>
            <a:ext cx="7804511" cy="1060517"/>
          </a:xfrm>
          <a:prstGeom prst="rect">
            <a:avLst/>
          </a:prstGeom>
        </p:spPr>
      </p:pic>
      <p:sp>
        <p:nvSpPr>
          <p:cNvPr id="5" name="TextBox 4">
            <a:extLst>
              <a:ext uri="{FF2B5EF4-FFF2-40B4-BE49-F238E27FC236}">
                <a16:creationId xmlns:a16="http://schemas.microsoft.com/office/drawing/2014/main" id="{D79F5AED-CC49-4511-A4FE-951FDA8B9B62}"/>
              </a:ext>
            </a:extLst>
          </p:cNvPr>
          <p:cNvSpPr txBox="1"/>
          <p:nvPr/>
        </p:nvSpPr>
        <p:spPr>
          <a:xfrm>
            <a:off x="941560" y="2706328"/>
            <a:ext cx="10565394"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حالت تعادل ترمودینامیکی جمعیت ترازها ثابت می ماند. یعنی کاهش جمعیت تراز 2 به علت گسیل مساوی افزایش جمعیت آن به علت جذب می باشد. </a:t>
            </a:r>
          </a:p>
        </p:txBody>
      </p:sp>
      <p:graphicFrame>
        <p:nvGraphicFramePr>
          <p:cNvPr id="7" name="Object 6">
            <a:extLst>
              <a:ext uri="{FF2B5EF4-FFF2-40B4-BE49-F238E27FC236}">
                <a16:creationId xmlns:a16="http://schemas.microsoft.com/office/drawing/2014/main" id="{EFBEC689-1AE5-456C-8BC2-35DA05CD0B8B}"/>
              </a:ext>
            </a:extLst>
          </p:cNvPr>
          <p:cNvGraphicFramePr>
            <a:graphicFrameLocks noChangeAspect="1"/>
          </p:cNvGraphicFramePr>
          <p:nvPr>
            <p:extLst>
              <p:ext uri="{D42A27DB-BD31-4B8C-83A1-F6EECF244321}">
                <p14:modId xmlns:p14="http://schemas.microsoft.com/office/powerpoint/2010/main" val="3127203127"/>
              </p:ext>
            </p:extLst>
          </p:nvPr>
        </p:nvGraphicFramePr>
        <p:xfrm>
          <a:off x="1312753" y="3366812"/>
          <a:ext cx="1803400" cy="825500"/>
        </p:xfrm>
        <a:graphic>
          <a:graphicData uri="http://schemas.openxmlformats.org/presentationml/2006/ole">
            <mc:AlternateContent xmlns:mc="http://schemas.openxmlformats.org/markup-compatibility/2006">
              <mc:Choice xmlns:v="urn:schemas-microsoft-com:vml" Requires="v">
                <p:oleObj spid="_x0000_s128012" name="Equation" r:id="rId4" imgW="1803240" imgH="825480" progId="Equation.DSMT4">
                  <p:embed/>
                </p:oleObj>
              </mc:Choice>
              <mc:Fallback>
                <p:oleObj name="Equation" r:id="rId4" imgW="1803240" imgH="825480" progId="Equation.DSMT4">
                  <p:embed/>
                  <p:pic>
                    <p:nvPicPr>
                      <p:cNvPr id="0" name=""/>
                      <p:cNvPicPr/>
                      <p:nvPr/>
                    </p:nvPicPr>
                    <p:blipFill>
                      <a:blip r:embed="rId5"/>
                      <a:stretch>
                        <a:fillRect/>
                      </a:stretch>
                    </p:blipFill>
                    <p:spPr>
                      <a:xfrm>
                        <a:off x="1312753" y="3366812"/>
                        <a:ext cx="1803400" cy="8255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E9A9A5BF-FFF7-4DA9-A01A-96BB317FBC7E}"/>
              </a:ext>
            </a:extLst>
          </p:cNvPr>
          <p:cNvPicPr>
            <a:picLocks noChangeAspect="1"/>
          </p:cNvPicPr>
          <p:nvPr/>
        </p:nvPicPr>
        <p:blipFill rotWithShape="1">
          <a:blip r:embed="rId6"/>
          <a:srcRect r="47674"/>
          <a:stretch/>
        </p:blipFill>
        <p:spPr>
          <a:xfrm>
            <a:off x="1098804" y="4909162"/>
            <a:ext cx="2231298" cy="871684"/>
          </a:xfrm>
          <a:prstGeom prst="rect">
            <a:avLst/>
          </a:prstGeom>
        </p:spPr>
      </p:pic>
      <p:sp>
        <p:nvSpPr>
          <p:cNvPr id="10" name="TextBox 9">
            <a:extLst>
              <a:ext uri="{FF2B5EF4-FFF2-40B4-BE49-F238E27FC236}">
                <a16:creationId xmlns:a16="http://schemas.microsoft.com/office/drawing/2014/main" id="{2E295C6E-D20D-403B-A12B-437C886D6DB8}"/>
              </a:ext>
            </a:extLst>
          </p:cNvPr>
          <p:cNvSpPr txBox="1"/>
          <p:nvPr/>
        </p:nvSpPr>
        <p:spPr>
          <a:xfrm>
            <a:off x="585834" y="4383506"/>
            <a:ext cx="11276846"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جمعیت ترازهای انرژی در تعادل ترمودینامیکی از آمار بولتزمن پیروی می کند. درنتیجه می توان نوشت:</a:t>
            </a:r>
          </a:p>
        </p:txBody>
      </p:sp>
      <p:sp>
        <p:nvSpPr>
          <p:cNvPr id="11" name="TextBox 10"/>
          <p:cNvSpPr txBox="1"/>
          <p:nvPr/>
        </p:nvSpPr>
        <p:spPr>
          <a:xfrm>
            <a:off x="1" y="5872217"/>
            <a:ext cx="11624650" cy="553998"/>
          </a:xfrm>
          <a:prstGeom prst="rect">
            <a:avLst/>
          </a:prstGeom>
          <a:noFill/>
        </p:spPr>
        <p:txBody>
          <a:bodyPr wrap="square" rtlCol="0">
            <a:spAutoFit/>
          </a:bodyPr>
          <a:lstStyle/>
          <a:p>
            <a:pPr algn="just" rtl="1">
              <a:lnSpc>
                <a:spcPct val="150000"/>
              </a:lnSpc>
            </a:pPr>
            <a:r>
              <a:rPr lang="fa-IR" sz="2000" dirty="0" smtClean="0">
                <a:latin typeface="Times New Roman" panose="02020603050405020304" pitchFamily="18" charset="0"/>
                <a:cs typeface="Times New Roman" panose="02020603050405020304" pitchFamily="18" charset="0"/>
              </a:rPr>
              <a:t>با جایگزینی </a:t>
            </a:r>
            <a:r>
              <a:rPr lang="en-US"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Times New Roman" panose="02020603050405020304" pitchFamily="18" charset="0"/>
              </a:rPr>
              <a:t>بر حسب</a:t>
            </a:r>
            <a:r>
              <a:rPr lang="en-US" sz="2000" dirty="0" smtClean="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Times New Roman" panose="02020603050405020304" pitchFamily="18" charset="0"/>
              </a:rPr>
              <a:t>در معادله نرخ تغییر جمعیت در حالت تعادل ترمودینامیکی می توان </a:t>
            </a:r>
            <a:r>
              <a:rPr lang="fa-IR" sz="2000" dirty="0">
                <a:latin typeface="Times New Roman" panose="02020603050405020304" pitchFamily="18" charset="0"/>
                <a:cs typeface="Times New Roman" panose="02020603050405020304" pitchFamily="18" charset="0"/>
              </a:rPr>
              <a:t>چگالی طیفی انرژی </a:t>
            </a:r>
            <a:r>
              <a:rPr lang="fa-IR" sz="2000" dirty="0" smtClean="0">
                <a:latin typeface="Times New Roman" panose="02020603050405020304" pitchFamily="18" charset="0"/>
                <a:cs typeface="Times New Roman" panose="02020603050405020304" pitchFamily="18" charset="0"/>
              </a:rPr>
              <a:t>تابش را محاسبه کرد</a:t>
            </a:r>
            <a:endParaRPr lang="en-US" sz="2000" dirty="0" smtClean="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117437168"/>
              </p:ext>
            </p:extLst>
          </p:nvPr>
        </p:nvGraphicFramePr>
        <p:xfrm>
          <a:off x="10243754" y="6022181"/>
          <a:ext cx="317500" cy="330200"/>
        </p:xfrm>
        <a:graphic>
          <a:graphicData uri="http://schemas.openxmlformats.org/presentationml/2006/ole">
            <mc:AlternateContent xmlns:mc="http://schemas.openxmlformats.org/markup-compatibility/2006">
              <mc:Choice xmlns:v="urn:schemas-microsoft-com:vml" Requires="v">
                <p:oleObj spid="_x0000_s128013" name="Equation" r:id="rId7" imgW="317160" imgH="330120" progId="Equation.DSMT4">
                  <p:embed/>
                </p:oleObj>
              </mc:Choice>
              <mc:Fallback>
                <p:oleObj name="Equation" r:id="rId7" imgW="317160" imgH="330120" progId="Equation.DSMT4">
                  <p:embed/>
                  <p:pic>
                    <p:nvPicPr>
                      <p:cNvPr id="0" name=""/>
                      <p:cNvPicPr/>
                      <p:nvPr/>
                    </p:nvPicPr>
                    <p:blipFill>
                      <a:blip r:embed="rId8"/>
                      <a:stretch>
                        <a:fillRect/>
                      </a:stretch>
                    </p:blipFill>
                    <p:spPr>
                      <a:xfrm>
                        <a:off x="10243754" y="6022181"/>
                        <a:ext cx="317500" cy="330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94409335"/>
              </p:ext>
            </p:extLst>
          </p:nvPr>
        </p:nvGraphicFramePr>
        <p:xfrm>
          <a:off x="9196499" y="6011164"/>
          <a:ext cx="292100" cy="330200"/>
        </p:xfrm>
        <a:graphic>
          <a:graphicData uri="http://schemas.openxmlformats.org/presentationml/2006/ole">
            <mc:AlternateContent xmlns:mc="http://schemas.openxmlformats.org/markup-compatibility/2006">
              <mc:Choice xmlns:v="urn:schemas-microsoft-com:vml" Requires="v">
                <p:oleObj spid="_x0000_s128014" name="Equation" r:id="rId9" imgW="291960" imgH="330120" progId="Equation.DSMT4">
                  <p:embed/>
                </p:oleObj>
              </mc:Choice>
              <mc:Fallback>
                <p:oleObj name="Equation" r:id="rId9" imgW="291960" imgH="330120" progId="Equation.DSMT4">
                  <p:embed/>
                  <p:pic>
                    <p:nvPicPr>
                      <p:cNvPr id="0" name=""/>
                      <p:cNvPicPr/>
                      <p:nvPr/>
                    </p:nvPicPr>
                    <p:blipFill>
                      <a:blip r:embed="rId10"/>
                      <a:stretch>
                        <a:fillRect/>
                      </a:stretch>
                    </p:blipFill>
                    <p:spPr>
                      <a:xfrm>
                        <a:off x="9196499" y="6011164"/>
                        <a:ext cx="292100" cy="330200"/>
                      </a:xfrm>
                      <a:prstGeom prst="rect">
                        <a:avLst/>
                      </a:prstGeom>
                    </p:spPr>
                  </p:pic>
                </p:oleObj>
              </mc:Fallback>
            </mc:AlternateContent>
          </a:graphicData>
        </a:graphic>
      </p:graphicFrame>
    </p:spTree>
    <p:extLst>
      <p:ext uri="{BB962C8B-B14F-4D97-AF65-F5344CB8AC3E}">
        <p14:creationId xmlns:p14="http://schemas.microsoft.com/office/powerpoint/2010/main" val="263924483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6753BE-5E1D-4A63-A97D-2EEBC1FDC758}"/>
              </a:ext>
            </a:extLst>
          </p:cNvPr>
          <p:cNvSpPr>
            <a:spLocks noGrp="1"/>
          </p:cNvSpPr>
          <p:nvPr>
            <p:ph type="sldNum" sz="quarter" idx="12"/>
          </p:nvPr>
        </p:nvSpPr>
        <p:spPr/>
        <p:txBody>
          <a:bodyPr/>
          <a:lstStyle/>
          <a:p>
            <a:fld id="{8AC7B609-6235-4DF7-8376-3B4225D7EDEF}" type="slidenum">
              <a:rPr lang="en-US" smtClean="0"/>
              <a:pPr/>
              <a:t>163</a:t>
            </a:fld>
            <a:endParaRPr lang="en-US" dirty="0"/>
          </a:p>
        </p:txBody>
      </p:sp>
      <p:grpSp>
        <p:nvGrpSpPr>
          <p:cNvPr id="6" name="Group 5">
            <a:extLst>
              <a:ext uri="{FF2B5EF4-FFF2-40B4-BE49-F238E27FC236}">
                <a16:creationId xmlns:a16="http://schemas.microsoft.com/office/drawing/2014/main" id="{80F019C4-C4EE-4505-AA01-90CFD50C0516}"/>
              </a:ext>
            </a:extLst>
          </p:cNvPr>
          <p:cNvGrpSpPr/>
          <p:nvPr/>
        </p:nvGrpSpPr>
        <p:grpSpPr>
          <a:xfrm>
            <a:off x="353086" y="573150"/>
            <a:ext cx="11376197" cy="2855850"/>
            <a:chOff x="353086" y="573150"/>
            <a:chExt cx="11376197" cy="2855850"/>
          </a:xfrm>
        </p:grpSpPr>
        <p:pic>
          <p:nvPicPr>
            <p:cNvPr id="3" name="Picture 2">
              <a:extLst>
                <a:ext uri="{FF2B5EF4-FFF2-40B4-BE49-F238E27FC236}">
                  <a16:creationId xmlns:a16="http://schemas.microsoft.com/office/drawing/2014/main" id="{0F14EF77-7EC6-476C-8B70-491A20D7CB9F}"/>
                </a:ext>
              </a:extLst>
            </p:cNvPr>
            <p:cNvPicPr>
              <a:picLocks noChangeAspect="1"/>
            </p:cNvPicPr>
            <p:nvPr/>
          </p:nvPicPr>
          <p:blipFill>
            <a:blip r:embed="rId3"/>
            <a:stretch>
              <a:fillRect/>
            </a:stretch>
          </p:blipFill>
          <p:spPr>
            <a:xfrm>
              <a:off x="353086" y="573150"/>
              <a:ext cx="6573406" cy="2378279"/>
            </a:xfrm>
            <a:prstGeom prst="rect">
              <a:avLst/>
            </a:prstGeom>
          </p:spPr>
        </p:pic>
        <p:pic>
          <p:nvPicPr>
            <p:cNvPr id="4" name="Picture 3">
              <a:extLst>
                <a:ext uri="{FF2B5EF4-FFF2-40B4-BE49-F238E27FC236}">
                  <a16:creationId xmlns:a16="http://schemas.microsoft.com/office/drawing/2014/main" id="{3C098AB3-E8E0-4773-B20F-978FA7FF9149}"/>
                </a:ext>
              </a:extLst>
            </p:cNvPr>
            <p:cNvPicPr>
              <a:picLocks noChangeAspect="1"/>
            </p:cNvPicPr>
            <p:nvPr/>
          </p:nvPicPr>
          <p:blipFill>
            <a:blip r:embed="rId4"/>
            <a:stretch>
              <a:fillRect/>
            </a:stretch>
          </p:blipFill>
          <p:spPr>
            <a:xfrm>
              <a:off x="6709608" y="1866900"/>
              <a:ext cx="5019675" cy="1562100"/>
            </a:xfrm>
            <a:prstGeom prst="rect">
              <a:avLst/>
            </a:prstGeom>
          </p:spPr>
        </p:pic>
        <p:sp>
          <p:nvSpPr>
            <p:cNvPr id="5" name="Arrow: Right 4">
              <a:extLst>
                <a:ext uri="{FF2B5EF4-FFF2-40B4-BE49-F238E27FC236}">
                  <a16:creationId xmlns:a16="http://schemas.microsoft.com/office/drawing/2014/main" id="{D234A20B-0512-4D39-88FF-B53E92A855BA}"/>
                </a:ext>
              </a:extLst>
            </p:cNvPr>
            <p:cNvSpPr/>
            <p:nvPr/>
          </p:nvSpPr>
          <p:spPr>
            <a:xfrm>
              <a:off x="5893810" y="2381058"/>
              <a:ext cx="851025" cy="253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11" name="Group 10">
            <a:extLst>
              <a:ext uri="{FF2B5EF4-FFF2-40B4-BE49-F238E27FC236}">
                <a16:creationId xmlns:a16="http://schemas.microsoft.com/office/drawing/2014/main" id="{F40F0223-4436-4E7E-B8C4-E5D7A8BF3329}"/>
              </a:ext>
            </a:extLst>
          </p:cNvPr>
          <p:cNvGrpSpPr/>
          <p:nvPr/>
        </p:nvGrpSpPr>
        <p:grpSpPr>
          <a:xfrm>
            <a:off x="1094651" y="3577958"/>
            <a:ext cx="8674048" cy="1020579"/>
            <a:chOff x="804940" y="3786187"/>
            <a:chExt cx="8674048" cy="1020579"/>
          </a:xfrm>
        </p:grpSpPr>
        <p:grpSp>
          <p:nvGrpSpPr>
            <p:cNvPr id="9" name="Group 8">
              <a:extLst>
                <a:ext uri="{FF2B5EF4-FFF2-40B4-BE49-F238E27FC236}">
                  <a16:creationId xmlns:a16="http://schemas.microsoft.com/office/drawing/2014/main" id="{6961F305-31CA-49F8-B923-C05834BE422D}"/>
                </a:ext>
              </a:extLst>
            </p:cNvPr>
            <p:cNvGrpSpPr/>
            <p:nvPr/>
          </p:nvGrpSpPr>
          <p:grpSpPr>
            <a:xfrm>
              <a:off x="804940" y="3786187"/>
              <a:ext cx="3930032" cy="1020579"/>
              <a:chOff x="460909" y="3568904"/>
              <a:chExt cx="3930032" cy="1020579"/>
            </a:xfrm>
          </p:grpSpPr>
          <p:pic>
            <p:nvPicPr>
              <p:cNvPr id="7" name="Picture 6">
                <a:extLst>
                  <a:ext uri="{FF2B5EF4-FFF2-40B4-BE49-F238E27FC236}">
                    <a16:creationId xmlns:a16="http://schemas.microsoft.com/office/drawing/2014/main" id="{1E9202FA-4036-425B-8405-73AC840B02F8}"/>
                  </a:ext>
                </a:extLst>
              </p:cNvPr>
              <p:cNvPicPr>
                <a:picLocks noChangeAspect="1"/>
              </p:cNvPicPr>
              <p:nvPr/>
            </p:nvPicPr>
            <p:blipFill>
              <a:blip r:embed="rId5"/>
              <a:stretch>
                <a:fillRect/>
              </a:stretch>
            </p:blipFill>
            <p:spPr>
              <a:xfrm>
                <a:off x="1067517" y="3568904"/>
                <a:ext cx="3323424" cy="1020579"/>
              </a:xfrm>
              <a:prstGeom prst="rect">
                <a:avLst/>
              </a:prstGeom>
            </p:spPr>
          </p:pic>
          <p:graphicFrame>
            <p:nvGraphicFramePr>
              <p:cNvPr id="8" name="Object 7">
                <a:extLst>
                  <a:ext uri="{FF2B5EF4-FFF2-40B4-BE49-F238E27FC236}">
                    <a16:creationId xmlns:a16="http://schemas.microsoft.com/office/drawing/2014/main" id="{F0AEF21E-245D-42C6-B062-B8EDD7C249D1}"/>
                  </a:ext>
                </a:extLst>
              </p:cNvPr>
              <p:cNvGraphicFramePr>
                <a:graphicFrameLocks noChangeAspect="1"/>
              </p:cNvGraphicFramePr>
              <p:nvPr>
                <p:extLst>
                  <p:ext uri="{D42A27DB-BD31-4B8C-83A1-F6EECF244321}">
                    <p14:modId xmlns:p14="http://schemas.microsoft.com/office/powerpoint/2010/main" val="1090516217"/>
                  </p:ext>
                </p:extLst>
              </p:nvPr>
            </p:nvGraphicFramePr>
            <p:xfrm>
              <a:off x="460909" y="3972772"/>
              <a:ext cx="622300" cy="342900"/>
            </p:xfrm>
            <a:graphic>
              <a:graphicData uri="http://schemas.openxmlformats.org/presentationml/2006/ole">
                <mc:AlternateContent xmlns:mc="http://schemas.openxmlformats.org/markup-compatibility/2006">
                  <mc:Choice xmlns:v="urn:schemas-microsoft-com:vml" Requires="v">
                    <p:oleObj spid="_x0000_s129030" name="Equation" r:id="rId6" imgW="622080" imgH="342720" progId="Equation.DSMT4">
                      <p:embed/>
                    </p:oleObj>
                  </mc:Choice>
                  <mc:Fallback>
                    <p:oleObj name="Equation" r:id="rId6" imgW="622080" imgH="342720" progId="Equation.DSMT4">
                      <p:embed/>
                      <p:pic>
                        <p:nvPicPr>
                          <p:cNvPr id="0" name=""/>
                          <p:cNvPicPr/>
                          <p:nvPr/>
                        </p:nvPicPr>
                        <p:blipFill>
                          <a:blip r:embed="rId7"/>
                          <a:stretch>
                            <a:fillRect/>
                          </a:stretch>
                        </p:blipFill>
                        <p:spPr>
                          <a:xfrm>
                            <a:off x="460909" y="3972772"/>
                            <a:ext cx="622300" cy="342900"/>
                          </a:xfrm>
                          <a:prstGeom prst="rect">
                            <a:avLst/>
                          </a:prstGeom>
                        </p:spPr>
                      </p:pic>
                    </p:oleObj>
                  </mc:Fallback>
                </mc:AlternateContent>
              </a:graphicData>
            </a:graphic>
          </p:graphicFrame>
        </p:grpSp>
        <p:sp>
          <p:nvSpPr>
            <p:cNvPr id="10" name="TextBox 9">
              <a:extLst>
                <a:ext uri="{FF2B5EF4-FFF2-40B4-BE49-F238E27FC236}">
                  <a16:creationId xmlns:a16="http://schemas.microsoft.com/office/drawing/2014/main" id="{EAD80252-67DC-4DC2-882A-1E7C9D423F64}"/>
                </a:ext>
              </a:extLst>
            </p:cNvPr>
            <p:cNvSpPr txBox="1"/>
            <p:nvPr/>
          </p:nvSpPr>
          <p:spPr>
            <a:xfrm>
              <a:off x="4734972" y="4047144"/>
              <a:ext cx="4744016"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چگالی انرژی طیفی تابش شده توسط جسم سیاه:</a:t>
              </a:r>
            </a:p>
          </p:txBody>
        </p:sp>
      </p:grpSp>
      <p:sp>
        <p:nvSpPr>
          <p:cNvPr id="12" name="TextBox 11">
            <a:extLst>
              <a:ext uri="{FF2B5EF4-FFF2-40B4-BE49-F238E27FC236}">
                <a16:creationId xmlns:a16="http://schemas.microsoft.com/office/drawing/2014/main" id="{29AF99FA-C69B-4F6B-B10C-3F143D72ABD5}"/>
              </a:ext>
            </a:extLst>
          </p:cNvPr>
          <p:cNvSpPr txBox="1"/>
          <p:nvPr/>
        </p:nvSpPr>
        <p:spPr>
          <a:xfrm>
            <a:off x="796705" y="4670961"/>
            <a:ext cx="11014295"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اینشتین با مقایسه این دو معادله رابطه بین ضرایب گسیل و جذب را پیدا کرد. </a:t>
            </a:r>
          </a:p>
        </p:txBody>
      </p:sp>
      <p:pic>
        <p:nvPicPr>
          <p:cNvPr id="13" name="Picture 12">
            <a:extLst>
              <a:ext uri="{FF2B5EF4-FFF2-40B4-BE49-F238E27FC236}">
                <a16:creationId xmlns:a16="http://schemas.microsoft.com/office/drawing/2014/main" id="{DFDE8552-8C4D-48B3-A48C-F00FECA7EB07}"/>
              </a:ext>
            </a:extLst>
          </p:cNvPr>
          <p:cNvPicPr>
            <a:picLocks noChangeAspect="1"/>
          </p:cNvPicPr>
          <p:nvPr/>
        </p:nvPicPr>
        <p:blipFill>
          <a:blip r:embed="rId8"/>
          <a:stretch>
            <a:fillRect/>
          </a:stretch>
        </p:blipFill>
        <p:spPr>
          <a:xfrm>
            <a:off x="423348" y="5419515"/>
            <a:ext cx="5072106" cy="925926"/>
          </a:xfrm>
          <a:prstGeom prst="rect">
            <a:avLst/>
          </a:prstGeom>
        </p:spPr>
      </p:pic>
      <p:pic>
        <p:nvPicPr>
          <p:cNvPr id="14" name="Picture 13">
            <a:extLst>
              <a:ext uri="{FF2B5EF4-FFF2-40B4-BE49-F238E27FC236}">
                <a16:creationId xmlns:a16="http://schemas.microsoft.com/office/drawing/2014/main" id="{159D3146-D2C0-4C04-A9C9-AB8833AE954F}"/>
              </a:ext>
            </a:extLst>
          </p:cNvPr>
          <p:cNvPicPr>
            <a:picLocks noChangeAspect="1"/>
          </p:cNvPicPr>
          <p:nvPr/>
        </p:nvPicPr>
        <p:blipFill>
          <a:blip r:embed="rId9"/>
          <a:stretch>
            <a:fillRect/>
          </a:stretch>
        </p:blipFill>
        <p:spPr>
          <a:xfrm>
            <a:off x="6735780" y="5419515"/>
            <a:ext cx="2647861" cy="1035141"/>
          </a:xfrm>
          <a:prstGeom prst="rect">
            <a:avLst/>
          </a:prstGeom>
        </p:spPr>
      </p:pic>
    </p:spTree>
    <p:extLst>
      <p:ext uri="{BB962C8B-B14F-4D97-AF65-F5344CB8AC3E}">
        <p14:creationId xmlns:p14="http://schemas.microsoft.com/office/powerpoint/2010/main" val="11453600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5D1CC-D3A7-428B-88F8-6C14B6EA8F64}"/>
              </a:ext>
            </a:extLst>
          </p:cNvPr>
          <p:cNvSpPr>
            <a:spLocks noGrp="1"/>
          </p:cNvSpPr>
          <p:nvPr>
            <p:ph type="sldNum" sz="quarter" idx="12"/>
          </p:nvPr>
        </p:nvSpPr>
        <p:spPr/>
        <p:txBody>
          <a:bodyPr/>
          <a:lstStyle/>
          <a:p>
            <a:fld id="{8AC7B609-6235-4DF7-8376-3B4225D7EDEF}" type="slidenum">
              <a:rPr lang="en-US" smtClean="0"/>
              <a:pPr/>
              <a:t>164</a:t>
            </a:fld>
            <a:endParaRPr lang="en-US" dirty="0"/>
          </a:p>
        </p:txBody>
      </p:sp>
      <p:sp>
        <p:nvSpPr>
          <p:cNvPr id="3" name="TextBox 2">
            <a:extLst>
              <a:ext uri="{FF2B5EF4-FFF2-40B4-BE49-F238E27FC236}">
                <a16:creationId xmlns:a16="http://schemas.microsoft.com/office/drawing/2014/main" id="{FA0FF60E-0858-4618-9AD3-C17EF4327308}"/>
              </a:ext>
            </a:extLst>
          </p:cNvPr>
          <p:cNvSpPr txBox="1"/>
          <p:nvPr/>
        </p:nvSpPr>
        <p:spPr>
          <a:xfrm>
            <a:off x="594360" y="914400"/>
            <a:ext cx="11216640"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یک سیستم دو ترازه در شرایط تعادل ترمودینامیکی ثابت کنید که</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419788C-6E1F-483B-BC88-66CDD5FBF20F}"/>
              </a:ext>
            </a:extLst>
          </p:cNvPr>
          <p:cNvPicPr>
            <a:picLocks noChangeAspect="1"/>
          </p:cNvPicPr>
          <p:nvPr/>
        </p:nvPicPr>
        <p:blipFill rotWithShape="1">
          <a:blip r:embed="rId2"/>
          <a:srcRect l="57636" t="21050" r="1801" b="25095"/>
          <a:stretch/>
        </p:blipFill>
        <p:spPr>
          <a:xfrm>
            <a:off x="7548372" y="1615821"/>
            <a:ext cx="2138553" cy="518332"/>
          </a:xfrm>
          <a:prstGeom prst="rect">
            <a:avLst/>
          </a:prstGeom>
        </p:spPr>
      </p:pic>
    </p:spTree>
    <p:extLst>
      <p:ext uri="{BB962C8B-B14F-4D97-AF65-F5344CB8AC3E}">
        <p14:creationId xmlns:p14="http://schemas.microsoft.com/office/powerpoint/2010/main" val="408874478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59097-01AD-4436-8509-F1353A83256D}"/>
              </a:ext>
            </a:extLst>
          </p:cNvPr>
          <p:cNvSpPr>
            <a:spLocks noGrp="1"/>
          </p:cNvSpPr>
          <p:nvPr>
            <p:ph type="sldNum" sz="quarter" idx="12"/>
          </p:nvPr>
        </p:nvSpPr>
        <p:spPr/>
        <p:txBody>
          <a:bodyPr/>
          <a:lstStyle/>
          <a:p>
            <a:fld id="{8AC7B609-6235-4DF7-8376-3B4225D7EDEF}" type="slidenum">
              <a:rPr lang="en-US" smtClean="0"/>
              <a:pPr/>
              <a:t>165</a:t>
            </a:fld>
            <a:endParaRPr lang="en-US" dirty="0"/>
          </a:p>
        </p:txBody>
      </p:sp>
      <p:sp>
        <p:nvSpPr>
          <p:cNvPr id="4" name="TextBox 3">
            <a:extLst>
              <a:ext uri="{FF2B5EF4-FFF2-40B4-BE49-F238E27FC236}">
                <a16:creationId xmlns:a16="http://schemas.microsoft.com/office/drawing/2014/main" id="{536C44F4-4770-482C-ADC1-1AA9CB36112C}"/>
              </a:ext>
            </a:extLst>
          </p:cNvPr>
          <p:cNvSpPr txBox="1"/>
          <p:nvPr/>
        </p:nvSpPr>
        <p:spPr>
          <a:xfrm>
            <a:off x="393081" y="462105"/>
            <a:ext cx="1970978" cy="369332"/>
          </a:xfrm>
          <a:prstGeom prst="rect">
            <a:avLst/>
          </a:prstGeom>
          <a:noFill/>
        </p:spPr>
        <p:txBody>
          <a:bodyPr wrap="square">
            <a:spAutoFit/>
          </a:bodyPr>
          <a:lstStyle/>
          <a:p>
            <a:r>
              <a:rPr lang="en-US" sz="1800" b="1" i="0" u="none" strike="noStrike" baseline="0" dirty="0">
                <a:solidFill>
                  <a:srgbClr val="1E04E2"/>
                </a:solidFill>
                <a:latin typeface="Arial" panose="020B0604020202020204" pitchFamily="34" charset="0"/>
              </a:rPr>
              <a:t>7.4 LINE SHAPE</a:t>
            </a:r>
            <a:endParaRPr lang="en-US" dirty="0">
              <a:solidFill>
                <a:srgbClr val="1E04E2"/>
              </a:solidFill>
            </a:endParaRPr>
          </a:p>
        </p:txBody>
      </p:sp>
      <p:pic>
        <p:nvPicPr>
          <p:cNvPr id="5" name="Picture 4">
            <a:extLst>
              <a:ext uri="{FF2B5EF4-FFF2-40B4-BE49-F238E27FC236}">
                <a16:creationId xmlns:a16="http://schemas.microsoft.com/office/drawing/2014/main" id="{ECDCEA99-2718-4B69-B674-ABED1E0CC46F}"/>
              </a:ext>
            </a:extLst>
          </p:cNvPr>
          <p:cNvPicPr>
            <a:picLocks noChangeAspect="1"/>
          </p:cNvPicPr>
          <p:nvPr/>
        </p:nvPicPr>
        <p:blipFill>
          <a:blip r:embed="rId2"/>
          <a:stretch>
            <a:fillRect/>
          </a:stretch>
        </p:blipFill>
        <p:spPr>
          <a:xfrm>
            <a:off x="78057" y="1958198"/>
            <a:ext cx="8675649" cy="4835892"/>
          </a:xfrm>
          <a:prstGeom prst="rect">
            <a:avLst/>
          </a:prstGeom>
        </p:spPr>
      </p:pic>
      <p:sp>
        <p:nvSpPr>
          <p:cNvPr id="6" name="TextBox 5">
            <a:extLst>
              <a:ext uri="{FF2B5EF4-FFF2-40B4-BE49-F238E27FC236}">
                <a16:creationId xmlns:a16="http://schemas.microsoft.com/office/drawing/2014/main" id="{96BCA8FF-D980-44BE-AA5D-77B5273577B8}"/>
              </a:ext>
            </a:extLst>
          </p:cNvPr>
          <p:cNvSpPr txBox="1"/>
          <p:nvPr/>
        </p:nvSpPr>
        <p:spPr>
          <a:xfrm>
            <a:off x="3066585" y="367990"/>
            <a:ext cx="8920976" cy="1421992"/>
          </a:xfrm>
          <a:prstGeom prst="rect">
            <a:avLst/>
          </a:prstGeom>
          <a:noFill/>
        </p:spPr>
        <p:txBody>
          <a:bodyPr wrap="square" rtlCol="0">
            <a:spAutoFit/>
          </a:bodyPr>
          <a:lstStyle/>
          <a:p>
            <a:pPr algn="just" rtl="1">
              <a:lnSpc>
                <a:spcPct val="150000"/>
              </a:lnSpc>
            </a:pPr>
            <a:r>
              <a:rPr lang="fa-IR" sz="2000" dirty="0" err="1">
                <a:latin typeface="Times New Roman" panose="02020603050405020304" pitchFamily="18" charset="0"/>
                <a:cs typeface="Times New Roman" panose="02020603050405020304" pitchFamily="18" charset="0"/>
              </a:rPr>
              <a:t>ترازهای</a:t>
            </a:r>
            <a:r>
              <a:rPr lang="fa-IR" sz="2000" dirty="0">
                <a:latin typeface="Times New Roman" panose="02020603050405020304" pitchFamily="18" charset="0"/>
                <a:cs typeface="Times New Roman" panose="02020603050405020304" pitchFamily="18" charset="0"/>
              </a:rPr>
              <a:t> انرژی با یک تک انرژی مشخص </a:t>
            </a:r>
            <a:r>
              <a:rPr lang="fa-IR" sz="2000" dirty="0" err="1">
                <a:latin typeface="Times New Roman" panose="02020603050405020304" pitchFamily="18" charset="0"/>
                <a:cs typeface="Times New Roman" panose="02020603050405020304" pitchFamily="18" charset="0"/>
              </a:rPr>
              <a:t>نمی</a:t>
            </a:r>
            <a:r>
              <a:rPr lang="fa-IR" sz="2000" dirty="0">
                <a:latin typeface="Times New Roman" panose="02020603050405020304" pitchFamily="18" charset="0"/>
                <a:cs typeface="Times New Roman" panose="02020603050405020304" pitchFamily="18" charset="0"/>
              </a:rPr>
              <a:t> شوند بلکه دارای یک پهنا بوده که مطابق اصل عدم قطعیت با طول عمر تراز نسبت عکس دارد. پس </a:t>
            </a:r>
            <a:r>
              <a:rPr lang="fa-IR" sz="2000" dirty="0" err="1">
                <a:latin typeface="Times New Roman" panose="02020603050405020304" pitchFamily="18" charset="0"/>
                <a:cs typeface="Times New Roman" panose="02020603050405020304" pitchFamily="18" charset="0"/>
              </a:rPr>
              <a:t>دیاگرام</a:t>
            </a:r>
            <a:r>
              <a:rPr lang="fa-IR" sz="2000" dirty="0">
                <a:latin typeface="Times New Roman" panose="02020603050405020304" pitchFamily="18" charset="0"/>
                <a:cs typeface="Times New Roman" panose="02020603050405020304" pitchFamily="18" charset="0"/>
              </a:rPr>
              <a:t> انرژی بیشتر شبیه شکل </a:t>
            </a:r>
            <a:r>
              <a:rPr lang="en-US" sz="2000" dirty="0">
                <a:latin typeface="Times New Roman" panose="02020603050405020304" pitchFamily="18" charset="0"/>
                <a:cs typeface="Times New Roman" panose="02020603050405020304" pitchFamily="18" charset="0"/>
              </a:rPr>
              <a:t>(b)</a:t>
            </a:r>
            <a:r>
              <a:rPr lang="fa-IR" sz="2000" dirty="0">
                <a:latin typeface="Times New Roman" panose="02020603050405020304" pitchFamily="18" charset="0"/>
                <a:cs typeface="Times New Roman" panose="02020603050405020304" pitchFamily="18" charset="0"/>
              </a:rPr>
              <a:t> خواهد بود تا شکل </a:t>
            </a:r>
            <a:r>
              <a:rPr lang="en-US" sz="2000" dirty="0">
                <a:latin typeface="Times New Roman" panose="02020603050405020304" pitchFamily="18" charset="0"/>
                <a:cs typeface="Times New Roman" panose="02020603050405020304" pitchFamily="18" charset="0"/>
              </a:rPr>
              <a:t>(a)</a:t>
            </a: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در نتیجه گذار تابشی از تراز 2 به تراز 1 منجر به گسیل فوتونی با یک بسامد مشخص نخواهد شد.</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A6BC8A9-9AEE-442C-BF43-4935D8DC5D3D}"/>
              </a:ext>
            </a:extLst>
          </p:cNvPr>
          <p:cNvSpPr txBox="1"/>
          <p:nvPr/>
        </p:nvSpPr>
        <p:spPr>
          <a:xfrm>
            <a:off x="8586439" y="2152185"/>
            <a:ext cx="3401122" cy="4191981"/>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بسته به اینکه گذار از کدام قسمت تراز انرژی 2 به کدام قسمت تراز انرژی 1 باشد بسامد آن اندکی متفاوت خواهد بود. </a:t>
            </a:r>
          </a:p>
          <a:p>
            <a:pPr algn="just" rtl="1">
              <a:lnSpc>
                <a:spcPct val="150000"/>
              </a:lnSpc>
            </a:pPr>
            <a:r>
              <a:rPr lang="fa-IR" sz="2000" dirty="0">
                <a:latin typeface="Times New Roman" panose="02020603050405020304" pitchFamily="18" charset="0"/>
                <a:cs typeface="Times New Roman" panose="02020603050405020304" pitchFamily="18" charset="0"/>
              </a:rPr>
              <a:t>با توجه به اینکه در حجم بسیار کوچکی از ماده ممکن است میلیاردها اتم برانگیخته آماده تابش باشند پس </a:t>
            </a:r>
            <a:r>
              <a:rPr lang="fa-IR" sz="2000" dirty="0" err="1">
                <a:latin typeface="Times New Roman" panose="02020603050405020304" pitchFamily="18" charset="0"/>
                <a:cs typeface="Times New Roman" panose="02020603050405020304" pitchFamily="18" charset="0"/>
              </a:rPr>
              <a:t>فوتونهای</a:t>
            </a:r>
            <a:r>
              <a:rPr lang="fa-IR" sz="2000" dirty="0">
                <a:latin typeface="Times New Roman" panose="02020603050405020304" pitchFamily="18" charset="0"/>
                <a:cs typeface="Times New Roman" panose="02020603050405020304" pitchFamily="18" charset="0"/>
              </a:rPr>
              <a:t> بسیاری در یک بازه بسامدی گسیل خواهند شد و تابش دارای یک پهنای </a:t>
            </a:r>
            <a:r>
              <a:rPr lang="fa-IR" sz="2000" dirty="0" err="1">
                <a:latin typeface="Times New Roman" panose="02020603050405020304" pitchFamily="18" charset="0"/>
                <a:cs typeface="Times New Roman" panose="02020603050405020304" pitchFamily="18" charset="0"/>
              </a:rPr>
              <a:t>طیفی</a:t>
            </a:r>
            <a:r>
              <a:rPr lang="fa-IR" sz="2000" dirty="0">
                <a:latin typeface="Times New Roman" panose="02020603050405020304" pitchFamily="18" charset="0"/>
                <a:cs typeface="Times New Roman" panose="02020603050405020304" pitchFamily="18" charset="0"/>
              </a:rPr>
              <a:t> خواهد بود.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045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AECA2-7DDC-43E1-BDC0-E8EBC9BDBC96}"/>
              </a:ext>
            </a:extLst>
          </p:cNvPr>
          <p:cNvSpPr>
            <a:spLocks noGrp="1"/>
          </p:cNvSpPr>
          <p:nvPr>
            <p:ph type="sldNum" sz="quarter" idx="12"/>
          </p:nvPr>
        </p:nvSpPr>
        <p:spPr/>
        <p:txBody>
          <a:bodyPr/>
          <a:lstStyle/>
          <a:p>
            <a:fld id="{8AC7B609-6235-4DF7-8376-3B4225D7EDEF}" type="slidenum">
              <a:rPr lang="en-US" smtClean="0"/>
              <a:pPr/>
              <a:t>166</a:t>
            </a:fld>
            <a:endParaRPr lang="en-US" dirty="0"/>
          </a:p>
        </p:txBody>
      </p:sp>
      <p:grpSp>
        <p:nvGrpSpPr>
          <p:cNvPr id="13" name="Group 12">
            <a:extLst>
              <a:ext uri="{FF2B5EF4-FFF2-40B4-BE49-F238E27FC236}">
                <a16:creationId xmlns:a16="http://schemas.microsoft.com/office/drawing/2014/main" id="{78D01594-A651-44D6-B6D6-4A3926C21CAD}"/>
              </a:ext>
            </a:extLst>
          </p:cNvPr>
          <p:cNvGrpSpPr/>
          <p:nvPr/>
        </p:nvGrpSpPr>
        <p:grpSpPr>
          <a:xfrm>
            <a:off x="89212" y="903248"/>
            <a:ext cx="6936058" cy="5296128"/>
            <a:chOff x="234176" y="869795"/>
            <a:chExt cx="6936058" cy="5296128"/>
          </a:xfrm>
        </p:grpSpPr>
        <p:pic>
          <p:nvPicPr>
            <p:cNvPr id="12" name="Picture 11">
              <a:extLst>
                <a:ext uri="{FF2B5EF4-FFF2-40B4-BE49-F238E27FC236}">
                  <a16:creationId xmlns:a16="http://schemas.microsoft.com/office/drawing/2014/main" id="{7C7C4587-6EDF-4CB2-91EC-ECD2F299A818}"/>
                </a:ext>
              </a:extLst>
            </p:cNvPr>
            <p:cNvPicPr>
              <a:picLocks noChangeAspect="1"/>
            </p:cNvPicPr>
            <p:nvPr/>
          </p:nvPicPr>
          <p:blipFill>
            <a:blip r:embed="rId3"/>
            <a:stretch>
              <a:fillRect/>
            </a:stretch>
          </p:blipFill>
          <p:spPr>
            <a:xfrm>
              <a:off x="1650377" y="2565473"/>
              <a:ext cx="4267200" cy="3600450"/>
            </a:xfrm>
            <a:prstGeom prst="rect">
              <a:avLst/>
            </a:prstGeom>
          </p:spPr>
        </p:pic>
        <p:cxnSp>
          <p:nvCxnSpPr>
            <p:cNvPr id="5" name="Straight Arrow Connector 4">
              <a:extLst>
                <a:ext uri="{FF2B5EF4-FFF2-40B4-BE49-F238E27FC236}">
                  <a16:creationId xmlns:a16="http://schemas.microsoft.com/office/drawing/2014/main" id="{60795B2C-E345-43C8-9044-1C6A29590638}"/>
                </a:ext>
              </a:extLst>
            </p:cNvPr>
            <p:cNvCxnSpPr/>
            <p:nvPr/>
          </p:nvCxnSpPr>
          <p:spPr>
            <a:xfrm flipV="1">
              <a:off x="1159727" y="869795"/>
              <a:ext cx="0" cy="49511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DBB5B79-CDE0-4562-A670-6CFD68E2A722}"/>
                </a:ext>
              </a:extLst>
            </p:cNvPr>
            <p:cNvCxnSpPr/>
            <p:nvPr/>
          </p:nvCxnSpPr>
          <p:spPr>
            <a:xfrm>
              <a:off x="1159727" y="5820937"/>
              <a:ext cx="60105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241DF4-D555-446E-A9C6-D03E0848F9A5}"/>
                </a:ext>
              </a:extLst>
            </p:cNvPr>
            <p:cNvSpPr txBox="1"/>
            <p:nvPr/>
          </p:nvSpPr>
          <p:spPr>
            <a:xfrm>
              <a:off x="234176" y="1064942"/>
              <a:ext cx="769434" cy="661207"/>
            </a:xfrm>
            <a:prstGeom prst="rect">
              <a:avLst/>
            </a:prstGeom>
            <a:noFill/>
          </p:spPr>
          <p:txBody>
            <a:bodyPr wrap="square" rtlCol="0">
              <a:spAutoFit/>
            </a:bodyPr>
            <a:lstStyle/>
            <a:p>
              <a:pPr algn="just" rtl="1">
                <a:lnSpc>
                  <a:spcPct val="150000"/>
                </a:lnSpc>
              </a:pPr>
              <a:r>
                <a:rPr lang="en-US" sz="2800" i="1" dirty="0">
                  <a:solidFill>
                    <a:srgbClr val="1E04E2"/>
                  </a:solidFill>
                  <a:latin typeface="Times New Roman" panose="02020603050405020304" pitchFamily="18" charset="0"/>
                  <a:cs typeface="Times New Roman" panose="02020603050405020304" pitchFamily="18" charset="0"/>
                </a:rPr>
                <a:t>p</a:t>
              </a:r>
            </a:p>
          </p:txBody>
        </p:sp>
        <p:sp>
          <p:nvSpPr>
            <p:cNvPr id="9" name="TextBox 8">
              <a:extLst>
                <a:ext uri="{FF2B5EF4-FFF2-40B4-BE49-F238E27FC236}">
                  <a16:creationId xmlns:a16="http://schemas.microsoft.com/office/drawing/2014/main" id="{7919EB2C-8482-423E-834B-86066F42D8F5}"/>
                </a:ext>
              </a:extLst>
            </p:cNvPr>
            <p:cNvSpPr txBox="1"/>
            <p:nvPr/>
          </p:nvSpPr>
          <p:spPr>
            <a:xfrm>
              <a:off x="6322740" y="5185317"/>
              <a:ext cx="680224" cy="661207"/>
            </a:xfrm>
            <a:prstGeom prst="rect">
              <a:avLst/>
            </a:prstGeom>
            <a:noFill/>
          </p:spPr>
          <p:txBody>
            <a:bodyPr wrap="square" rtlCol="0">
              <a:spAutoFit/>
            </a:bodyPr>
            <a:lstStyle/>
            <a:p>
              <a:pPr algn="just" rtl="1">
                <a:lnSpc>
                  <a:spcPct val="150000"/>
                </a:lnSpc>
              </a:pPr>
              <a:r>
                <a:rPr lang="en-US" sz="2800" i="1" dirty="0">
                  <a:solidFill>
                    <a:srgbClr val="1E04E2"/>
                  </a:solidFill>
                  <a:latin typeface="Times New Roman" panose="02020603050405020304" pitchFamily="18" charset="0"/>
                  <a:cs typeface="Times New Roman" panose="02020603050405020304" pitchFamily="18" charset="0"/>
                </a:rPr>
                <a:t>v</a:t>
              </a:r>
            </a:p>
          </p:txBody>
        </p:sp>
      </p:grpSp>
      <p:sp>
        <p:nvSpPr>
          <p:cNvPr id="14" name="TextBox 13">
            <a:extLst>
              <a:ext uri="{FF2B5EF4-FFF2-40B4-BE49-F238E27FC236}">
                <a16:creationId xmlns:a16="http://schemas.microsoft.com/office/drawing/2014/main" id="{B28E8959-E5BA-4EAF-94CA-E6A88440D860}"/>
              </a:ext>
            </a:extLst>
          </p:cNvPr>
          <p:cNvSpPr txBox="1"/>
          <p:nvPr/>
        </p:nvSpPr>
        <p:spPr>
          <a:xfrm>
            <a:off x="1728439" y="468351"/>
            <a:ext cx="10169912"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تابش ناشی از گذار تابشی تراز 2 به تراز 1 توسط یک طیف سنج ثبت شود نموداری شبیه شکل زیر خواهد بود که به آن طیف تابشی گویند. این نمودار توزیع انرژی روی بسامدهای متنوع را می دهد. </a:t>
            </a:r>
          </a:p>
          <a:p>
            <a:pPr algn="just" rtl="1">
              <a:lnSpc>
                <a:spcPct val="150000"/>
              </a:lnSpc>
            </a:pPr>
            <a:r>
              <a:rPr lang="fa-IR" sz="2000" dirty="0">
                <a:latin typeface="Times New Roman" panose="02020603050405020304" pitchFamily="18" charset="0"/>
                <a:cs typeface="Times New Roman" panose="02020603050405020304" pitchFamily="18" charset="0"/>
              </a:rPr>
              <a:t>تابع شکل خط در واقع نحوه این توزیع انرژی را می دهد و به شکل زیر تعریف می شود:</a:t>
            </a:r>
            <a:endParaRPr lang="en-US" sz="2000" dirty="0">
              <a:latin typeface="Times New Roman" panose="02020603050405020304" pitchFamily="18"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227F858F-8828-48E5-B90D-13E2073D4D01}"/>
              </a:ext>
            </a:extLst>
          </p:cNvPr>
          <p:cNvGraphicFramePr>
            <a:graphicFrameLocks noChangeAspect="1"/>
          </p:cNvGraphicFramePr>
          <p:nvPr>
            <p:extLst>
              <p:ext uri="{D42A27DB-BD31-4B8C-83A1-F6EECF244321}">
                <p14:modId xmlns:p14="http://schemas.microsoft.com/office/powerpoint/2010/main" val="3224352405"/>
              </p:ext>
            </p:extLst>
          </p:nvPr>
        </p:nvGraphicFramePr>
        <p:xfrm>
          <a:off x="7656513" y="4742867"/>
          <a:ext cx="1714500" cy="596900"/>
        </p:xfrm>
        <a:graphic>
          <a:graphicData uri="http://schemas.openxmlformats.org/presentationml/2006/ole">
            <mc:AlternateContent xmlns:mc="http://schemas.openxmlformats.org/markup-compatibility/2006">
              <mc:Choice xmlns:v="urn:schemas-microsoft-com:vml" Requires="v">
                <p:oleObj spid="_x0000_s130054" name="Equation" r:id="rId4" imgW="1714320" imgH="596880" progId="Equation.DSMT4">
                  <p:embed/>
                </p:oleObj>
              </mc:Choice>
              <mc:Fallback>
                <p:oleObj name="Equation" r:id="rId4" imgW="1714320" imgH="596880" progId="Equation.DSMT4">
                  <p:embed/>
                  <p:pic>
                    <p:nvPicPr>
                      <p:cNvPr id="0" name=""/>
                      <p:cNvPicPr/>
                      <p:nvPr/>
                    </p:nvPicPr>
                    <p:blipFill>
                      <a:blip r:embed="rId5"/>
                      <a:stretch>
                        <a:fillRect/>
                      </a:stretch>
                    </p:blipFill>
                    <p:spPr>
                      <a:xfrm>
                        <a:off x="7656513" y="4742867"/>
                        <a:ext cx="1714500" cy="5969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9315C57-C198-4352-8C1C-C6EB09FDD9E4}"/>
              </a:ext>
            </a:extLst>
          </p:cNvPr>
          <p:cNvGraphicFramePr>
            <a:graphicFrameLocks noChangeAspect="1"/>
          </p:cNvGraphicFramePr>
          <p:nvPr>
            <p:extLst>
              <p:ext uri="{D42A27DB-BD31-4B8C-83A1-F6EECF244321}">
                <p14:modId xmlns:p14="http://schemas.microsoft.com/office/powerpoint/2010/main" val="2274289053"/>
              </p:ext>
            </p:extLst>
          </p:nvPr>
        </p:nvGraphicFramePr>
        <p:xfrm>
          <a:off x="6107113" y="2199111"/>
          <a:ext cx="4813300" cy="990600"/>
        </p:xfrm>
        <a:graphic>
          <a:graphicData uri="http://schemas.openxmlformats.org/presentationml/2006/ole">
            <mc:AlternateContent xmlns:mc="http://schemas.openxmlformats.org/markup-compatibility/2006">
              <mc:Choice xmlns:v="urn:schemas-microsoft-com:vml" Requires="v">
                <p:oleObj spid="_x0000_s130055" name="Equation" r:id="rId6" imgW="4813200" imgH="990360" progId="Equation.DSMT4">
                  <p:embed/>
                </p:oleObj>
              </mc:Choice>
              <mc:Fallback>
                <p:oleObj name="Equation" r:id="rId6" imgW="4813200" imgH="990360" progId="Equation.DSMT4">
                  <p:embed/>
                  <p:pic>
                    <p:nvPicPr>
                      <p:cNvPr id="0" name=""/>
                      <p:cNvPicPr/>
                      <p:nvPr/>
                    </p:nvPicPr>
                    <p:blipFill>
                      <a:blip r:embed="rId7"/>
                      <a:stretch>
                        <a:fillRect/>
                      </a:stretch>
                    </p:blipFill>
                    <p:spPr>
                      <a:xfrm>
                        <a:off x="6107113" y="2199111"/>
                        <a:ext cx="4813300" cy="9906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28A9F70-5E39-4AC0-866D-237BEF933C7A}"/>
              </a:ext>
            </a:extLst>
          </p:cNvPr>
          <p:cNvSpPr txBox="1"/>
          <p:nvPr/>
        </p:nvSpPr>
        <p:spPr>
          <a:xfrm>
            <a:off x="5772613" y="3534937"/>
            <a:ext cx="5947319"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واقع تابع شکل خط همان تابع چگالی </a:t>
            </a:r>
            <a:r>
              <a:rPr lang="fa-IR" sz="2000" dirty="0" err="1">
                <a:latin typeface="Times New Roman" panose="02020603050405020304" pitchFamily="18" charset="0"/>
                <a:cs typeface="Times New Roman" panose="02020603050405020304" pitchFamily="18" charset="0"/>
              </a:rPr>
              <a:t>طیفی</a:t>
            </a:r>
            <a:r>
              <a:rPr lang="fa-IR" sz="2000" dirty="0">
                <a:latin typeface="Times New Roman" panose="02020603050405020304" pitchFamily="18" charset="0"/>
                <a:cs typeface="Times New Roman" panose="02020603050405020304" pitchFamily="18" charset="0"/>
              </a:rPr>
              <a:t> انرژی است که بهنجار شده است. در نتیجه: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78578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72E18F-5687-4A9D-978B-D740A85BADDF}"/>
              </a:ext>
            </a:extLst>
          </p:cNvPr>
          <p:cNvSpPr>
            <a:spLocks noGrp="1"/>
          </p:cNvSpPr>
          <p:nvPr>
            <p:ph type="sldNum" sz="quarter" idx="12"/>
          </p:nvPr>
        </p:nvSpPr>
        <p:spPr/>
        <p:txBody>
          <a:bodyPr/>
          <a:lstStyle/>
          <a:p>
            <a:fld id="{8AC7B609-6235-4DF7-8376-3B4225D7EDEF}" type="slidenum">
              <a:rPr lang="en-US" smtClean="0"/>
              <a:pPr/>
              <a:t>167</a:t>
            </a:fld>
            <a:endParaRPr lang="en-US" dirty="0"/>
          </a:p>
        </p:txBody>
      </p:sp>
      <p:grpSp>
        <p:nvGrpSpPr>
          <p:cNvPr id="3" name="Group 2">
            <a:extLst>
              <a:ext uri="{FF2B5EF4-FFF2-40B4-BE49-F238E27FC236}">
                <a16:creationId xmlns:a16="http://schemas.microsoft.com/office/drawing/2014/main" id="{FC84993C-3464-4057-B0D3-D516A40BE89B}"/>
              </a:ext>
            </a:extLst>
          </p:cNvPr>
          <p:cNvGrpSpPr/>
          <p:nvPr/>
        </p:nvGrpSpPr>
        <p:grpSpPr>
          <a:xfrm>
            <a:off x="650489" y="507346"/>
            <a:ext cx="10891022" cy="498663"/>
            <a:chOff x="4038612" y="2699779"/>
            <a:chExt cx="7772388" cy="498663"/>
          </a:xfrm>
        </p:grpSpPr>
        <p:graphicFrame>
          <p:nvGraphicFramePr>
            <p:cNvPr id="4" name="Object 3">
              <a:extLst>
                <a:ext uri="{FF2B5EF4-FFF2-40B4-BE49-F238E27FC236}">
                  <a16:creationId xmlns:a16="http://schemas.microsoft.com/office/drawing/2014/main" id="{8E1852DB-7032-460A-931E-258DF5E9CC1E}"/>
                </a:ext>
              </a:extLst>
            </p:cNvPr>
            <p:cNvGraphicFramePr>
              <a:graphicFrameLocks noChangeAspect="1"/>
            </p:cNvGraphicFramePr>
            <p:nvPr>
              <p:extLst>
                <p:ext uri="{D42A27DB-BD31-4B8C-83A1-F6EECF244321}">
                  <p14:modId xmlns:p14="http://schemas.microsoft.com/office/powerpoint/2010/main" val="641551030"/>
                </p:ext>
              </p:extLst>
            </p:nvPr>
          </p:nvGraphicFramePr>
          <p:xfrm>
            <a:off x="10769600" y="2833416"/>
            <a:ext cx="1041400" cy="342900"/>
          </p:xfrm>
          <a:graphic>
            <a:graphicData uri="http://schemas.openxmlformats.org/presentationml/2006/ole">
              <mc:AlternateContent xmlns:mc="http://schemas.openxmlformats.org/markup-compatibility/2006">
                <mc:Choice xmlns:v="urn:schemas-microsoft-com:vml" Requires="v">
                  <p:oleObj spid="_x0000_s131086" name="Equation" r:id="rId3" imgW="1041120" imgH="342720" progId="Equation.DSMT4">
                    <p:embed/>
                  </p:oleObj>
                </mc:Choice>
                <mc:Fallback>
                  <p:oleObj name="Equation" r:id="rId3" imgW="1041120" imgH="342720" progId="Equation.DSMT4">
                    <p:embed/>
                    <p:pic>
                      <p:nvPicPr>
                        <p:cNvPr id="16" name="Object 15">
                          <a:extLst>
                            <a:ext uri="{FF2B5EF4-FFF2-40B4-BE49-F238E27FC236}">
                              <a16:creationId xmlns:a16="http://schemas.microsoft.com/office/drawing/2014/main" id="{E725F52E-D114-45F8-9D7B-54B6B10E6FE9}"/>
                            </a:ext>
                          </a:extLst>
                        </p:cNvPr>
                        <p:cNvPicPr/>
                        <p:nvPr/>
                      </p:nvPicPr>
                      <p:blipFill>
                        <a:blip r:embed="rId4"/>
                        <a:stretch>
                          <a:fillRect/>
                        </a:stretch>
                      </p:blipFill>
                      <p:spPr>
                        <a:xfrm>
                          <a:off x="10769600" y="2833416"/>
                          <a:ext cx="1041400" cy="3429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517F993-8418-439B-9BFA-0754E7FE3F75}"/>
                </a:ext>
              </a:extLst>
            </p:cNvPr>
            <p:cNvSpPr txBox="1"/>
            <p:nvPr/>
          </p:nvSpPr>
          <p:spPr>
            <a:xfrm>
              <a:off x="4038612" y="2699779"/>
              <a:ext cx="6798722"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کسری از انرژی تابشی کل است که در بازه بسامدی           قرار دارد. </a:t>
              </a:r>
              <a:endParaRPr lang="en-US" sz="2000" dirty="0">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CEC1C655-B917-4A81-8E18-E0D0CF77B348}"/>
                </a:ext>
              </a:extLst>
            </p:cNvPr>
            <p:cNvGraphicFramePr>
              <a:graphicFrameLocks noChangeAspect="1"/>
            </p:cNvGraphicFramePr>
            <p:nvPr>
              <p:extLst>
                <p:ext uri="{D42A27DB-BD31-4B8C-83A1-F6EECF244321}">
                  <p14:modId xmlns:p14="http://schemas.microsoft.com/office/powerpoint/2010/main" val="390163099"/>
                </p:ext>
              </p:extLst>
            </p:nvPr>
          </p:nvGraphicFramePr>
          <p:xfrm>
            <a:off x="7400864" y="2863463"/>
            <a:ext cx="381000" cy="279400"/>
          </p:xfrm>
          <a:graphic>
            <a:graphicData uri="http://schemas.openxmlformats.org/presentationml/2006/ole">
              <mc:AlternateContent xmlns:mc="http://schemas.openxmlformats.org/markup-compatibility/2006">
                <mc:Choice xmlns:v="urn:schemas-microsoft-com:vml" Requires="v">
                  <p:oleObj spid="_x0000_s131087" name="Equation" r:id="rId5" imgW="380880" imgH="279360" progId="Equation.DSMT4">
                    <p:embed/>
                  </p:oleObj>
                </mc:Choice>
                <mc:Fallback>
                  <p:oleObj name="Equation" r:id="rId5" imgW="380880" imgH="279360" progId="Equation.DSMT4">
                    <p:embed/>
                    <p:pic>
                      <p:nvPicPr>
                        <p:cNvPr id="18" name="Object 17">
                          <a:extLst>
                            <a:ext uri="{FF2B5EF4-FFF2-40B4-BE49-F238E27FC236}">
                              <a16:creationId xmlns:a16="http://schemas.microsoft.com/office/drawing/2014/main" id="{808CC0E7-0766-4128-B0E1-A752AE25A527}"/>
                            </a:ext>
                          </a:extLst>
                        </p:cNvPr>
                        <p:cNvPicPr/>
                        <p:nvPr/>
                      </p:nvPicPr>
                      <p:blipFill>
                        <a:blip r:embed="rId6"/>
                        <a:stretch>
                          <a:fillRect/>
                        </a:stretch>
                      </p:blipFill>
                      <p:spPr>
                        <a:xfrm>
                          <a:off x="7400864" y="2863463"/>
                          <a:ext cx="381000" cy="279400"/>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id="{07FB4A12-B5BB-4FF6-AE3D-0E46D0173673}"/>
              </a:ext>
            </a:extLst>
          </p:cNvPr>
          <p:cNvSpPr txBox="1"/>
          <p:nvPr/>
        </p:nvSpPr>
        <p:spPr>
          <a:xfrm>
            <a:off x="7259443" y="1033051"/>
            <a:ext cx="4282068"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تعاریف تابع شکل خط:</a:t>
            </a:r>
            <a:endParaRPr lang="en-US" sz="2000"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6488C837-EE22-422F-8293-60D9AB3F8930}"/>
              </a:ext>
            </a:extLst>
          </p:cNvPr>
          <p:cNvGrpSpPr/>
          <p:nvPr/>
        </p:nvGrpSpPr>
        <p:grpSpPr>
          <a:xfrm>
            <a:off x="494993" y="1606001"/>
            <a:ext cx="8882337" cy="400110"/>
            <a:chOff x="3171285" y="2486941"/>
            <a:chExt cx="8882337" cy="400110"/>
          </a:xfrm>
        </p:grpSpPr>
        <p:sp>
          <p:nvSpPr>
            <p:cNvPr id="10" name="TextBox 9">
              <a:extLst>
                <a:ext uri="{FF2B5EF4-FFF2-40B4-BE49-F238E27FC236}">
                  <a16:creationId xmlns:a16="http://schemas.microsoft.com/office/drawing/2014/main" id="{1D2879B9-AED7-4482-AE1D-BE9D5ADCCA4B}"/>
                </a:ext>
              </a:extLst>
            </p:cNvPr>
            <p:cNvSpPr txBox="1"/>
            <p:nvPr/>
          </p:nvSpPr>
          <p:spPr>
            <a:xfrm>
              <a:off x="3171285" y="2486941"/>
              <a:ext cx="7901875" cy="400110"/>
            </a:xfrm>
            <a:prstGeom prst="rect">
              <a:avLst/>
            </a:prstGeom>
            <a:noFill/>
          </p:spPr>
          <p:txBody>
            <a:bodyPr wrap="square">
              <a:spAutoFit/>
            </a:bodyPr>
            <a:lstStyle/>
            <a:p>
              <a:r>
                <a:rPr lang="fa-IR" sz="2000" dirty="0">
                  <a:latin typeface="Times New Roman" panose="02020603050405020304" pitchFamily="18" charset="0"/>
                  <a:cs typeface="Times New Roman" panose="02020603050405020304" pitchFamily="18" charset="0"/>
                </a:rPr>
                <a:t> مساوی احتمال تابش خود به خودی اتم با تراز انرژی 2 در بازه بسامدی            می باشد.</a:t>
              </a:r>
              <a:endParaRPr lang="en-US" sz="2000" dirty="0"/>
            </a:p>
          </p:txBody>
        </p:sp>
        <p:graphicFrame>
          <p:nvGraphicFramePr>
            <p:cNvPr id="12" name="Object 11">
              <a:extLst>
                <a:ext uri="{FF2B5EF4-FFF2-40B4-BE49-F238E27FC236}">
                  <a16:creationId xmlns:a16="http://schemas.microsoft.com/office/drawing/2014/main" id="{A7D146E7-8ECC-4C72-A228-1D2211F5283B}"/>
                </a:ext>
              </a:extLst>
            </p:cNvPr>
            <p:cNvGraphicFramePr>
              <a:graphicFrameLocks noChangeAspect="1"/>
            </p:cNvGraphicFramePr>
            <p:nvPr>
              <p:extLst>
                <p:ext uri="{D42A27DB-BD31-4B8C-83A1-F6EECF244321}">
                  <p14:modId xmlns:p14="http://schemas.microsoft.com/office/powerpoint/2010/main" val="2522113349"/>
                </p:ext>
              </p:extLst>
            </p:nvPr>
          </p:nvGraphicFramePr>
          <p:xfrm>
            <a:off x="10594709" y="2515546"/>
            <a:ext cx="1458913" cy="342900"/>
          </p:xfrm>
          <a:graphic>
            <a:graphicData uri="http://schemas.openxmlformats.org/presentationml/2006/ole">
              <mc:AlternateContent xmlns:mc="http://schemas.openxmlformats.org/markup-compatibility/2006">
                <mc:Choice xmlns:v="urn:schemas-microsoft-com:vml" Requires="v">
                  <p:oleObj spid="_x0000_s131088" name="Equation" r:id="rId7" imgW="1458764" imgH="343211" progId="Equation.DSMT4">
                    <p:embed/>
                  </p:oleObj>
                </mc:Choice>
                <mc:Fallback>
                  <p:oleObj name="Equation" r:id="rId7" imgW="1458764" imgH="343211" progId="Equation.DSMT4">
                    <p:embed/>
                    <p:pic>
                      <p:nvPicPr>
                        <p:cNvPr id="0" name=""/>
                        <p:cNvPicPr/>
                        <p:nvPr/>
                      </p:nvPicPr>
                      <p:blipFill>
                        <a:blip r:embed="rId8"/>
                        <a:stretch>
                          <a:fillRect/>
                        </a:stretch>
                      </p:blipFill>
                      <p:spPr>
                        <a:xfrm>
                          <a:off x="10594709" y="2515546"/>
                          <a:ext cx="1458913" cy="3429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87335DC-4A5E-4392-8D99-6441BB43A68D}"/>
                </a:ext>
              </a:extLst>
            </p:cNvPr>
            <p:cNvGraphicFramePr>
              <a:graphicFrameLocks noChangeAspect="1"/>
            </p:cNvGraphicFramePr>
            <p:nvPr>
              <p:extLst>
                <p:ext uri="{D42A27DB-BD31-4B8C-83A1-F6EECF244321}">
                  <p14:modId xmlns:p14="http://schemas.microsoft.com/office/powerpoint/2010/main" val="3075364480"/>
                </p:ext>
              </p:extLst>
            </p:nvPr>
          </p:nvGraphicFramePr>
          <p:xfrm>
            <a:off x="4132727" y="2571883"/>
            <a:ext cx="534987" cy="280987"/>
          </p:xfrm>
          <a:graphic>
            <a:graphicData uri="http://schemas.openxmlformats.org/presentationml/2006/ole">
              <mc:AlternateContent xmlns:mc="http://schemas.openxmlformats.org/markup-compatibility/2006">
                <mc:Choice xmlns:v="urn:schemas-microsoft-com:vml" Requires="v">
                  <p:oleObj spid="_x0000_s131089" name="Equation" r:id="rId9" imgW="535072" imgH="280482" progId="Equation.DSMT4">
                    <p:embed/>
                  </p:oleObj>
                </mc:Choice>
                <mc:Fallback>
                  <p:oleObj name="Equation" r:id="rId9" imgW="535072" imgH="280482" progId="Equation.DSMT4">
                    <p:embed/>
                    <p:pic>
                      <p:nvPicPr>
                        <p:cNvPr id="0" name=""/>
                        <p:cNvPicPr/>
                        <p:nvPr/>
                      </p:nvPicPr>
                      <p:blipFill>
                        <a:blip r:embed="rId10"/>
                        <a:stretch>
                          <a:fillRect/>
                        </a:stretch>
                      </p:blipFill>
                      <p:spPr>
                        <a:xfrm>
                          <a:off x="4132727" y="2571883"/>
                          <a:ext cx="534987" cy="280987"/>
                        </a:xfrm>
                        <a:prstGeom prst="rect">
                          <a:avLst/>
                        </a:prstGeom>
                      </p:spPr>
                    </p:pic>
                  </p:oleObj>
                </mc:Fallback>
              </mc:AlternateContent>
            </a:graphicData>
          </a:graphic>
        </p:graphicFrame>
      </p:grpSp>
      <p:grpSp>
        <p:nvGrpSpPr>
          <p:cNvPr id="15" name="Group 14">
            <a:extLst>
              <a:ext uri="{FF2B5EF4-FFF2-40B4-BE49-F238E27FC236}">
                <a16:creationId xmlns:a16="http://schemas.microsoft.com/office/drawing/2014/main" id="{6AD82EAC-335F-4905-886E-330AE4D296F9}"/>
              </a:ext>
            </a:extLst>
          </p:cNvPr>
          <p:cNvGrpSpPr/>
          <p:nvPr/>
        </p:nvGrpSpPr>
        <p:grpSpPr>
          <a:xfrm>
            <a:off x="647393" y="2249052"/>
            <a:ext cx="7901875" cy="400110"/>
            <a:chOff x="3171285" y="2486941"/>
            <a:chExt cx="7901875" cy="400110"/>
          </a:xfrm>
        </p:grpSpPr>
        <p:sp>
          <p:nvSpPr>
            <p:cNvPr id="16" name="TextBox 15">
              <a:extLst>
                <a:ext uri="{FF2B5EF4-FFF2-40B4-BE49-F238E27FC236}">
                  <a16:creationId xmlns:a16="http://schemas.microsoft.com/office/drawing/2014/main" id="{7A15C3AB-0FC4-4A9D-BD79-F8E3D1AF90F3}"/>
                </a:ext>
              </a:extLst>
            </p:cNvPr>
            <p:cNvSpPr txBox="1"/>
            <p:nvPr/>
          </p:nvSpPr>
          <p:spPr>
            <a:xfrm>
              <a:off x="3171285" y="2486941"/>
              <a:ext cx="7901875" cy="400110"/>
            </a:xfrm>
            <a:prstGeom prst="rect">
              <a:avLst/>
            </a:prstGeom>
            <a:noFill/>
          </p:spPr>
          <p:txBody>
            <a:bodyPr wrap="square">
              <a:spAutoFit/>
            </a:bodyPr>
            <a:lstStyle/>
            <a:p>
              <a:r>
                <a:rPr lang="fa-IR" sz="2000" dirty="0">
                  <a:latin typeface="Times New Roman" panose="02020603050405020304" pitchFamily="18" charset="0"/>
                  <a:cs typeface="Times New Roman" panose="02020603050405020304" pitchFamily="18" charset="0"/>
                </a:rPr>
                <a:t> مساوی احتمال جذب اتم در تراز انرژی 1 در بازه بسامدی            می باشد.</a:t>
              </a:r>
              <a:endParaRPr lang="en-US" sz="2000" dirty="0"/>
            </a:p>
          </p:txBody>
        </p:sp>
        <p:graphicFrame>
          <p:nvGraphicFramePr>
            <p:cNvPr id="17" name="Object 16">
              <a:extLst>
                <a:ext uri="{FF2B5EF4-FFF2-40B4-BE49-F238E27FC236}">
                  <a16:creationId xmlns:a16="http://schemas.microsoft.com/office/drawing/2014/main" id="{ADDF6F34-F70E-495C-B7D6-E1B556CEB7DF}"/>
                </a:ext>
              </a:extLst>
            </p:cNvPr>
            <p:cNvGraphicFramePr>
              <a:graphicFrameLocks noChangeAspect="1"/>
            </p:cNvGraphicFramePr>
            <p:nvPr>
              <p:extLst>
                <p:ext uri="{D42A27DB-BD31-4B8C-83A1-F6EECF244321}">
                  <p14:modId xmlns:p14="http://schemas.microsoft.com/office/powerpoint/2010/main" val="744054353"/>
                </p:ext>
              </p:extLst>
            </p:nvPr>
          </p:nvGraphicFramePr>
          <p:xfrm>
            <a:off x="9568805" y="2515546"/>
            <a:ext cx="1458913" cy="342900"/>
          </p:xfrm>
          <a:graphic>
            <a:graphicData uri="http://schemas.openxmlformats.org/presentationml/2006/ole">
              <mc:AlternateContent xmlns:mc="http://schemas.openxmlformats.org/markup-compatibility/2006">
                <mc:Choice xmlns:v="urn:schemas-microsoft-com:vml" Requires="v">
                  <p:oleObj spid="_x0000_s131090" name="Equation" r:id="rId11" imgW="1458764" imgH="343211" progId="Equation.DSMT4">
                    <p:embed/>
                  </p:oleObj>
                </mc:Choice>
                <mc:Fallback>
                  <p:oleObj name="Equation" r:id="rId11" imgW="1458764" imgH="343211" progId="Equation.DSMT4">
                    <p:embed/>
                    <p:pic>
                      <p:nvPicPr>
                        <p:cNvPr id="12" name="Object 11">
                          <a:extLst>
                            <a:ext uri="{FF2B5EF4-FFF2-40B4-BE49-F238E27FC236}">
                              <a16:creationId xmlns:a16="http://schemas.microsoft.com/office/drawing/2014/main" id="{A7D146E7-8ECC-4C72-A228-1D2211F5283B}"/>
                            </a:ext>
                          </a:extLst>
                        </p:cNvPr>
                        <p:cNvPicPr/>
                        <p:nvPr/>
                      </p:nvPicPr>
                      <p:blipFill>
                        <a:blip r:embed="rId8"/>
                        <a:stretch>
                          <a:fillRect/>
                        </a:stretch>
                      </p:blipFill>
                      <p:spPr>
                        <a:xfrm>
                          <a:off x="9568805" y="2515546"/>
                          <a:ext cx="1458913" cy="3429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4598F6E-A6AC-4439-BA62-47867991D5DB}"/>
                </a:ext>
              </a:extLst>
            </p:cNvPr>
            <p:cNvGraphicFramePr>
              <a:graphicFrameLocks noChangeAspect="1"/>
            </p:cNvGraphicFramePr>
            <p:nvPr>
              <p:extLst>
                <p:ext uri="{D42A27DB-BD31-4B8C-83A1-F6EECF244321}">
                  <p14:modId xmlns:p14="http://schemas.microsoft.com/office/powerpoint/2010/main" val="645246236"/>
                </p:ext>
              </p:extLst>
            </p:nvPr>
          </p:nvGraphicFramePr>
          <p:xfrm>
            <a:off x="4132727" y="2571883"/>
            <a:ext cx="534987" cy="280987"/>
          </p:xfrm>
          <a:graphic>
            <a:graphicData uri="http://schemas.openxmlformats.org/presentationml/2006/ole">
              <mc:AlternateContent xmlns:mc="http://schemas.openxmlformats.org/markup-compatibility/2006">
                <mc:Choice xmlns:v="urn:schemas-microsoft-com:vml" Requires="v">
                  <p:oleObj spid="_x0000_s131091" name="Equation" r:id="rId12" imgW="535072" imgH="280482" progId="Equation.DSMT4">
                    <p:embed/>
                  </p:oleObj>
                </mc:Choice>
                <mc:Fallback>
                  <p:oleObj name="Equation" r:id="rId12" imgW="535072" imgH="280482" progId="Equation.DSMT4">
                    <p:embed/>
                    <p:pic>
                      <p:nvPicPr>
                        <p:cNvPr id="13" name="Object 12">
                          <a:extLst>
                            <a:ext uri="{FF2B5EF4-FFF2-40B4-BE49-F238E27FC236}">
                              <a16:creationId xmlns:a16="http://schemas.microsoft.com/office/drawing/2014/main" id="{387335DC-4A5E-4392-8D99-6441BB43A68D}"/>
                            </a:ext>
                          </a:extLst>
                        </p:cNvPr>
                        <p:cNvPicPr/>
                        <p:nvPr/>
                      </p:nvPicPr>
                      <p:blipFill>
                        <a:blip r:embed="rId10"/>
                        <a:stretch>
                          <a:fillRect/>
                        </a:stretch>
                      </p:blipFill>
                      <p:spPr>
                        <a:xfrm>
                          <a:off x="4132727" y="2571883"/>
                          <a:ext cx="534987" cy="280987"/>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0520C191-CD30-44DE-B694-7127C3C9EDD3}"/>
              </a:ext>
            </a:extLst>
          </p:cNvPr>
          <p:cNvSpPr txBox="1"/>
          <p:nvPr/>
        </p:nvSpPr>
        <p:spPr>
          <a:xfrm>
            <a:off x="357768" y="3059380"/>
            <a:ext cx="11476463" cy="1883657"/>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چگالی </a:t>
            </a:r>
            <a:r>
              <a:rPr lang="fa-IR" sz="2000" dirty="0" err="1">
                <a:latin typeface="Times New Roman" panose="02020603050405020304" pitchFamily="18" charset="0"/>
                <a:cs typeface="Times New Roman" panose="02020603050405020304" pitchFamily="18" charset="0"/>
              </a:rPr>
              <a:t>طیفی</a:t>
            </a:r>
            <a:r>
              <a:rPr lang="fa-IR" sz="2000" dirty="0">
                <a:latin typeface="Times New Roman" panose="02020603050405020304" pitchFamily="18" charset="0"/>
                <a:cs typeface="Times New Roman" panose="02020603050405020304" pitchFamily="18" charset="0"/>
              </a:rPr>
              <a:t> انرژی تابشی که با این سیستم دو </a:t>
            </a:r>
            <a:r>
              <a:rPr lang="fa-IR" sz="2000" dirty="0" err="1">
                <a:latin typeface="Times New Roman" panose="02020603050405020304" pitchFamily="18" charset="0"/>
                <a:cs typeface="Times New Roman" panose="02020603050405020304" pitchFamily="18" charset="0"/>
              </a:rPr>
              <a:t>ترازه</a:t>
            </a:r>
            <a:r>
              <a:rPr lang="fa-IR" sz="2000" dirty="0">
                <a:latin typeface="Times New Roman" panose="02020603050405020304" pitchFamily="18" charset="0"/>
                <a:cs typeface="Times New Roman" panose="02020603050405020304" pitchFamily="18" charset="0"/>
              </a:rPr>
              <a:t> برهمکنش دارد ممکن است که دارای پهنای باند بسیار وسیعتر از پهنای تابع شکل خط باشد مثل مورد برهم کنش ماده با نور سفید و یا ممکن است که کمتر باشد مثل مورد بر </a:t>
            </a:r>
            <a:r>
              <a:rPr lang="fa-IR" sz="2000" dirty="0" err="1">
                <a:latin typeface="Times New Roman" panose="02020603050405020304" pitchFamily="18" charset="0"/>
                <a:cs typeface="Times New Roman" panose="02020603050405020304" pitchFamily="18" charset="0"/>
              </a:rPr>
              <a:t>همکنش</a:t>
            </a:r>
            <a:r>
              <a:rPr lang="fa-IR" sz="2000" dirty="0">
                <a:latin typeface="Times New Roman" panose="02020603050405020304" pitchFamily="18" charset="0"/>
                <a:cs typeface="Times New Roman" panose="02020603050405020304" pitchFamily="18" charset="0"/>
              </a:rPr>
              <a:t> ماده با تابش یک لیزر باریک باند. </a:t>
            </a:r>
          </a:p>
          <a:p>
            <a:pPr algn="just" rtl="1">
              <a:lnSpc>
                <a:spcPct val="150000"/>
              </a:lnSpc>
            </a:pPr>
            <a:r>
              <a:rPr lang="fa-IR" sz="2000" dirty="0">
                <a:latin typeface="Times New Roman" panose="02020603050405020304" pitchFamily="18" charset="0"/>
                <a:cs typeface="Times New Roman" panose="02020603050405020304" pitchFamily="18" charset="0"/>
              </a:rPr>
              <a:t>در هر صورت برای اینکه احتمال جذب و گسیل برای تمام </a:t>
            </a:r>
            <a:r>
              <a:rPr lang="fa-IR" sz="2000" dirty="0" err="1">
                <a:latin typeface="Times New Roman" panose="02020603050405020304" pitchFamily="18" charset="0"/>
                <a:cs typeface="Times New Roman" panose="02020603050405020304" pitchFamily="18" charset="0"/>
              </a:rPr>
              <a:t>گذارهای</a:t>
            </a:r>
            <a:r>
              <a:rPr lang="fa-IR" sz="2000" dirty="0">
                <a:latin typeface="Times New Roman" panose="02020603050405020304" pitchFamily="18" charset="0"/>
                <a:cs typeface="Times New Roman" panose="02020603050405020304" pitchFamily="18" charset="0"/>
              </a:rPr>
              <a:t> بین دو تراز 1 و2 در نظر گرفته شود باید </a:t>
            </a:r>
            <a:r>
              <a:rPr lang="fa-IR" sz="2000" dirty="0" err="1">
                <a:latin typeface="Times New Roman" panose="02020603050405020304" pitchFamily="18" charset="0"/>
                <a:cs typeface="Times New Roman" panose="02020603050405020304" pitchFamily="18" charset="0"/>
              </a:rPr>
              <a:t>معادلات</a:t>
            </a:r>
            <a:r>
              <a:rPr lang="fa-IR" sz="2000" dirty="0">
                <a:latin typeface="Times New Roman" panose="02020603050405020304" pitchFamily="18" charset="0"/>
                <a:cs typeface="Times New Roman" panose="02020603050405020304" pitchFamily="18" charset="0"/>
              </a:rPr>
              <a:t> نرخ جمعیت را دوباره به صورت زیر بازنویسی کنیم:</a:t>
            </a:r>
            <a:endParaRPr lang="en-US" sz="2000" dirty="0">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7A2C00ED-54C1-45F8-A007-E31E3D35C568}"/>
              </a:ext>
            </a:extLst>
          </p:cNvPr>
          <p:cNvPicPr>
            <a:picLocks noChangeAspect="1"/>
          </p:cNvPicPr>
          <p:nvPr/>
        </p:nvPicPr>
        <p:blipFill>
          <a:blip r:embed="rId13"/>
          <a:stretch>
            <a:fillRect/>
          </a:stretch>
        </p:blipFill>
        <p:spPr>
          <a:xfrm>
            <a:off x="235107" y="5009943"/>
            <a:ext cx="9712090" cy="1730863"/>
          </a:xfrm>
          <a:prstGeom prst="rect">
            <a:avLst/>
          </a:prstGeom>
        </p:spPr>
      </p:pic>
    </p:spTree>
    <p:extLst>
      <p:ext uri="{BB962C8B-B14F-4D97-AF65-F5344CB8AC3E}">
        <p14:creationId xmlns:p14="http://schemas.microsoft.com/office/powerpoint/2010/main" val="35998596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048" y="381003"/>
            <a:ext cx="11343992" cy="1133965"/>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برای وضعیتی که پهنای باند طیف امواج تابیده بر ماده نسبت به پهنای تابع شکل خط بسیار بزرگ باشد می توان انتگرال معادله قبلی را با تقریب خوبی حساب کرد</a:t>
            </a:r>
            <a:endParaRPr lang="en-US" sz="2400" dirty="0">
              <a:latin typeface="Times New Roman" pitchFamily="18" charset="0"/>
              <a:cs typeface="Times New Roman" pitchFamily="18" charset="0"/>
            </a:endParaRPr>
          </a:p>
        </p:txBody>
      </p:sp>
      <p:grpSp>
        <p:nvGrpSpPr>
          <p:cNvPr id="6" name="Group 5"/>
          <p:cNvGrpSpPr/>
          <p:nvPr/>
        </p:nvGrpSpPr>
        <p:grpSpPr>
          <a:xfrm>
            <a:off x="1060451" y="1600202"/>
            <a:ext cx="7843558" cy="2728913"/>
            <a:chOff x="533400" y="1676400"/>
            <a:chExt cx="7240207" cy="2728913"/>
          </a:xfrm>
        </p:grpSpPr>
        <p:pic>
          <p:nvPicPr>
            <p:cNvPr id="109570" name="Picture 2"/>
            <p:cNvPicPr>
              <a:picLocks noChangeAspect="1" noChangeArrowheads="1"/>
            </p:cNvPicPr>
            <p:nvPr/>
          </p:nvPicPr>
          <p:blipFill>
            <a:blip r:embed="rId2" cstate="print"/>
            <a:srcRect/>
            <a:stretch>
              <a:fillRect/>
            </a:stretch>
          </p:blipFill>
          <p:spPr bwMode="auto">
            <a:xfrm>
              <a:off x="1371600" y="1676400"/>
              <a:ext cx="6402007" cy="2728913"/>
            </a:xfrm>
            <a:prstGeom prst="rect">
              <a:avLst/>
            </a:prstGeom>
            <a:noFill/>
            <a:ln w="9525">
              <a:noFill/>
              <a:miter lim="800000"/>
              <a:headEnd/>
              <a:tailEnd/>
            </a:ln>
          </p:spPr>
        </p:pic>
        <p:sp>
          <p:nvSpPr>
            <p:cNvPr id="5" name="TextBox 4"/>
            <p:cNvSpPr txBox="1"/>
            <p:nvPr/>
          </p:nvSpPr>
          <p:spPr>
            <a:xfrm>
              <a:off x="533400" y="2971800"/>
              <a:ext cx="3657600" cy="579967"/>
            </a:xfrm>
            <a:prstGeom prst="rect">
              <a:avLst/>
            </a:prstGeom>
            <a:noFill/>
          </p:spPr>
          <p:txBody>
            <a:bodyPr wrap="square" rtlCol="0">
              <a:spAutoFit/>
            </a:bodyPr>
            <a:lstStyle/>
            <a:p>
              <a:pPr algn="r" rtl="1">
                <a:lnSpc>
                  <a:spcPct val="150000"/>
                </a:lnSpc>
              </a:pPr>
              <a:r>
                <a:rPr lang="fa-IR" sz="2400" dirty="0">
                  <a:solidFill>
                    <a:srgbClr val="FF0000"/>
                  </a:solidFill>
                  <a:latin typeface="Times New Roman" pitchFamily="18" charset="0"/>
                  <a:cs typeface="Times New Roman" pitchFamily="18" charset="0"/>
                </a:rPr>
                <a:t>پهنای باند طیف امواج تابیده بر ماده</a:t>
              </a:r>
              <a:endParaRPr lang="en-US" sz="2400" dirty="0">
                <a:solidFill>
                  <a:srgbClr val="FF0000"/>
                </a:solidFill>
                <a:latin typeface="Times New Roman" pitchFamily="18" charset="0"/>
                <a:cs typeface="Times New Roman" pitchFamily="18" charset="0"/>
              </a:endParaRPr>
            </a:p>
          </p:txBody>
        </p:sp>
      </p:grpSp>
      <p:grpSp>
        <p:nvGrpSpPr>
          <p:cNvPr id="12" name="Group 11"/>
          <p:cNvGrpSpPr/>
          <p:nvPr/>
        </p:nvGrpSpPr>
        <p:grpSpPr>
          <a:xfrm>
            <a:off x="1638300" y="2971800"/>
            <a:ext cx="9245600" cy="3733800"/>
            <a:chOff x="457200" y="2971800"/>
            <a:chExt cx="8534400" cy="3733800"/>
          </a:xfrm>
        </p:grpSpPr>
        <p:pic>
          <p:nvPicPr>
            <p:cNvPr id="8" name="Picture 2"/>
            <p:cNvPicPr>
              <a:picLocks noChangeAspect="1" noChangeArrowheads="1"/>
            </p:cNvPicPr>
            <p:nvPr/>
          </p:nvPicPr>
          <p:blipFill>
            <a:blip r:embed="rId3" cstate="print"/>
            <a:srcRect/>
            <a:stretch>
              <a:fillRect/>
            </a:stretch>
          </p:blipFill>
          <p:spPr bwMode="auto">
            <a:xfrm>
              <a:off x="5867400" y="2971800"/>
              <a:ext cx="3124200" cy="3733800"/>
            </a:xfrm>
            <a:prstGeom prst="rect">
              <a:avLst/>
            </a:prstGeom>
            <a:noFill/>
            <a:ln w="9525">
              <a:noFill/>
              <a:miter lim="800000"/>
              <a:headEnd/>
              <a:tailEnd/>
            </a:ln>
          </p:spPr>
        </p:pic>
        <p:sp>
          <p:nvSpPr>
            <p:cNvPr id="11" name="TextBox 10"/>
            <p:cNvSpPr txBox="1"/>
            <p:nvPr/>
          </p:nvSpPr>
          <p:spPr>
            <a:xfrm>
              <a:off x="457200" y="5181600"/>
              <a:ext cx="5410200" cy="1133965"/>
            </a:xfrm>
            <a:prstGeom prst="rect">
              <a:avLst/>
            </a:prstGeom>
            <a:noFill/>
          </p:spPr>
          <p:txBody>
            <a:bodyPr wrap="square" rtlCol="0">
              <a:spAutoFit/>
            </a:bodyPr>
            <a:lstStyle/>
            <a:p>
              <a:pPr algn="r" rtl="1">
                <a:lnSpc>
                  <a:spcPct val="150000"/>
                </a:lnSpc>
              </a:pPr>
              <a:r>
                <a:rPr lang="fa-IR" sz="2400" dirty="0">
                  <a:solidFill>
                    <a:srgbClr val="0070C0"/>
                  </a:solidFill>
                  <a:latin typeface="Times New Roman" pitchFamily="18" charset="0"/>
                  <a:cs typeface="Times New Roman" pitchFamily="18" charset="0"/>
                </a:rPr>
                <a:t>تابع شکل خط</a:t>
              </a:r>
            </a:p>
            <a:p>
              <a:pPr algn="r" rtl="1">
                <a:lnSpc>
                  <a:spcPct val="150000"/>
                </a:lnSpc>
              </a:pPr>
              <a:r>
                <a:rPr lang="en-US" sz="2400" dirty="0">
                  <a:solidFill>
                    <a:srgbClr val="0070C0"/>
                  </a:solidFill>
                  <a:latin typeface="Times New Roman" pitchFamily="18" charset="0"/>
                  <a:cs typeface="Times New Roman" pitchFamily="18" charset="0"/>
                </a:rPr>
                <a:t>Line shape function</a:t>
              </a:r>
            </a:p>
          </p:txBody>
        </p:sp>
      </p:gr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A2A7A8-8AA3-42B2-9392-7AADCC5F37EF}"/>
              </a:ext>
            </a:extLst>
          </p:cNvPr>
          <p:cNvSpPr>
            <a:spLocks noGrp="1"/>
          </p:cNvSpPr>
          <p:nvPr>
            <p:ph type="sldNum" sz="quarter" idx="12"/>
          </p:nvPr>
        </p:nvSpPr>
        <p:spPr>
          <a:xfrm>
            <a:off x="11280618" y="6407327"/>
            <a:ext cx="530382" cy="274320"/>
          </a:xfrm>
        </p:spPr>
        <p:txBody>
          <a:bodyPr/>
          <a:lstStyle/>
          <a:p>
            <a:fld id="{8AC7B609-6235-4DF7-8376-3B4225D7EDEF}" type="slidenum">
              <a:rPr lang="en-US" smtClean="0"/>
              <a:pPr/>
              <a:t>169</a:t>
            </a:fld>
            <a:endParaRPr lang="en-US" dirty="0"/>
          </a:p>
        </p:txBody>
      </p:sp>
      <p:sp>
        <p:nvSpPr>
          <p:cNvPr id="3" name="TextBox 2">
            <a:extLst>
              <a:ext uri="{FF2B5EF4-FFF2-40B4-BE49-F238E27FC236}">
                <a16:creationId xmlns:a16="http://schemas.microsoft.com/office/drawing/2014/main" id="{79C8A0DC-9DEE-47D2-B6CA-D5B9CE00BD23}"/>
              </a:ext>
            </a:extLst>
          </p:cNvPr>
          <p:cNvSpPr txBox="1"/>
          <p:nvPr/>
        </p:nvSpPr>
        <p:spPr>
          <a:xfrm>
            <a:off x="597529" y="72428"/>
            <a:ext cx="1114481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چگالی طیفی تابش تابیده بر ماده دارای پهنایی بسیار وسیع تر از تابع شکل خط باشد می توان مقدارآن در بسامد مرکزی گسیل ماده را حساب کرده و از انتگرال بیرون آورد. آنگاه داریم: </a:t>
            </a:r>
          </a:p>
        </p:txBody>
      </p:sp>
      <p:graphicFrame>
        <p:nvGraphicFramePr>
          <p:cNvPr id="4" name="Object 3">
            <a:extLst>
              <a:ext uri="{FF2B5EF4-FFF2-40B4-BE49-F238E27FC236}">
                <a16:creationId xmlns:a16="http://schemas.microsoft.com/office/drawing/2014/main" id="{011EAD6F-265F-49FC-97D8-FFA04F66E884}"/>
              </a:ext>
            </a:extLst>
          </p:cNvPr>
          <p:cNvGraphicFramePr>
            <a:graphicFrameLocks noChangeAspect="1"/>
          </p:cNvGraphicFramePr>
          <p:nvPr>
            <p:extLst>
              <p:ext uri="{D42A27DB-BD31-4B8C-83A1-F6EECF244321}">
                <p14:modId xmlns:p14="http://schemas.microsoft.com/office/powerpoint/2010/main" val="4262010165"/>
              </p:ext>
            </p:extLst>
          </p:nvPr>
        </p:nvGraphicFramePr>
        <p:xfrm>
          <a:off x="1821649" y="896215"/>
          <a:ext cx="1993900" cy="444500"/>
        </p:xfrm>
        <a:graphic>
          <a:graphicData uri="http://schemas.openxmlformats.org/presentationml/2006/ole">
            <mc:AlternateContent xmlns:mc="http://schemas.openxmlformats.org/markup-compatibility/2006">
              <mc:Choice xmlns:v="urn:schemas-microsoft-com:vml" Requires="v">
                <p:oleObj spid="_x0000_s132100" name="Equation" r:id="rId3" imgW="1993680" imgH="444240" progId="Equation.DSMT4">
                  <p:embed/>
                </p:oleObj>
              </mc:Choice>
              <mc:Fallback>
                <p:oleObj name="Equation" r:id="rId3" imgW="1993680" imgH="444240" progId="Equation.DSMT4">
                  <p:embed/>
                  <p:pic>
                    <p:nvPicPr>
                      <p:cNvPr id="0" name=""/>
                      <p:cNvPicPr/>
                      <p:nvPr/>
                    </p:nvPicPr>
                    <p:blipFill>
                      <a:blip r:embed="rId4"/>
                      <a:stretch>
                        <a:fillRect/>
                      </a:stretch>
                    </p:blipFill>
                    <p:spPr>
                      <a:xfrm>
                        <a:off x="1821649" y="896215"/>
                        <a:ext cx="1993900" cy="4445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2DFAA37-6279-4FAA-9308-22EE5E01CB6F}"/>
              </a:ext>
            </a:extLst>
          </p:cNvPr>
          <p:cNvPicPr>
            <a:picLocks noChangeAspect="1"/>
          </p:cNvPicPr>
          <p:nvPr/>
        </p:nvPicPr>
        <p:blipFill>
          <a:blip r:embed="rId5"/>
          <a:stretch>
            <a:fillRect/>
          </a:stretch>
        </p:blipFill>
        <p:spPr>
          <a:xfrm>
            <a:off x="1727530" y="1857282"/>
            <a:ext cx="2181225" cy="352425"/>
          </a:xfrm>
          <a:prstGeom prst="rect">
            <a:avLst/>
          </a:prstGeom>
        </p:spPr>
      </p:pic>
      <p:pic>
        <p:nvPicPr>
          <p:cNvPr id="6" name="Picture 5">
            <a:extLst>
              <a:ext uri="{FF2B5EF4-FFF2-40B4-BE49-F238E27FC236}">
                <a16:creationId xmlns:a16="http://schemas.microsoft.com/office/drawing/2014/main" id="{79BA55E0-A4AC-45CE-B15C-F078114104E8}"/>
              </a:ext>
            </a:extLst>
          </p:cNvPr>
          <p:cNvPicPr>
            <a:picLocks noChangeAspect="1"/>
          </p:cNvPicPr>
          <p:nvPr/>
        </p:nvPicPr>
        <p:blipFill>
          <a:blip r:embed="rId6"/>
          <a:stretch>
            <a:fillRect/>
          </a:stretch>
        </p:blipFill>
        <p:spPr>
          <a:xfrm>
            <a:off x="742385" y="2726274"/>
            <a:ext cx="7804511" cy="1060517"/>
          </a:xfrm>
          <a:prstGeom prst="rect">
            <a:avLst/>
          </a:prstGeom>
        </p:spPr>
      </p:pic>
      <p:sp>
        <p:nvSpPr>
          <p:cNvPr id="7" name="TextBox 6">
            <a:extLst>
              <a:ext uri="{FF2B5EF4-FFF2-40B4-BE49-F238E27FC236}">
                <a16:creationId xmlns:a16="http://schemas.microsoft.com/office/drawing/2014/main" id="{75625FE0-FD1D-4966-B950-D363CA83298A}"/>
              </a:ext>
            </a:extLst>
          </p:cNvPr>
          <p:cNvSpPr txBox="1"/>
          <p:nvPr/>
        </p:nvSpPr>
        <p:spPr>
          <a:xfrm>
            <a:off x="6839139" y="1857282"/>
            <a:ext cx="4903206"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صورت معادله نرخ جمعیت ترازها را می توان مثل سابق به شکل زیر نوشت</a:t>
            </a:r>
          </a:p>
        </p:txBody>
      </p:sp>
      <p:sp>
        <p:nvSpPr>
          <p:cNvPr id="8" name="Rectangle 7">
            <a:extLst>
              <a:ext uri="{FF2B5EF4-FFF2-40B4-BE49-F238E27FC236}">
                <a16:creationId xmlns:a16="http://schemas.microsoft.com/office/drawing/2014/main" id="{293C6041-0A98-47EA-AD83-6BDBED8121B0}"/>
              </a:ext>
            </a:extLst>
          </p:cNvPr>
          <p:cNvSpPr/>
          <p:nvPr/>
        </p:nvSpPr>
        <p:spPr>
          <a:xfrm>
            <a:off x="407406" y="4148516"/>
            <a:ext cx="11334939" cy="960328"/>
          </a:xfrm>
          <a:prstGeom prst="rect">
            <a:avLst/>
          </a:prstGeom>
        </p:spPr>
        <p:txBody>
          <a:bodyPr wrap="square">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چگالی طیفی تابش تابیده بر ماده دارای پهنایی بسیار باریکتراز تابع شکل خط باشد می توان آن را به شکل تابع دلتای دیراک نوشت. آنگاه داریم: </a:t>
            </a:r>
          </a:p>
        </p:txBody>
      </p:sp>
      <p:pic>
        <p:nvPicPr>
          <p:cNvPr id="9" name="Picture 8">
            <a:extLst>
              <a:ext uri="{FF2B5EF4-FFF2-40B4-BE49-F238E27FC236}">
                <a16:creationId xmlns:a16="http://schemas.microsoft.com/office/drawing/2014/main" id="{195EBCBB-4FCB-4994-9195-43657A4FB677}"/>
              </a:ext>
            </a:extLst>
          </p:cNvPr>
          <p:cNvPicPr>
            <a:picLocks noChangeAspect="1"/>
          </p:cNvPicPr>
          <p:nvPr/>
        </p:nvPicPr>
        <p:blipFill>
          <a:blip r:embed="rId7"/>
          <a:stretch>
            <a:fillRect/>
          </a:stretch>
        </p:blipFill>
        <p:spPr>
          <a:xfrm>
            <a:off x="1629106" y="4769228"/>
            <a:ext cx="2761826" cy="585842"/>
          </a:xfrm>
          <a:prstGeom prst="rect">
            <a:avLst/>
          </a:prstGeom>
        </p:spPr>
      </p:pic>
      <p:pic>
        <p:nvPicPr>
          <p:cNvPr id="10" name="Picture 9">
            <a:extLst>
              <a:ext uri="{FF2B5EF4-FFF2-40B4-BE49-F238E27FC236}">
                <a16:creationId xmlns:a16="http://schemas.microsoft.com/office/drawing/2014/main" id="{51F8D765-3C20-47B6-A552-13E53405B2F0}"/>
              </a:ext>
            </a:extLst>
          </p:cNvPr>
          <p:cNvPicPr>
            <a:picLocks noChangeAspect="1"/>
          </p:cNvPicPr>
          <p:nvPr/>
        </p:nvPicPr>
        <p:blipFill>
          <a:blip r:embed="rId8"/>
          <a:stretch>
            <a:fillRect/>
          </a:stretch>
        </p:blipFill>
        <p:spPr>
          <a:xfrm>
            <a:off x="1342932" y="5773463"/>
            <a:ext cx="6096000" cy="789377"/>
          </a:xfrm>
          <a:prstGeom prst="rect">
            <a:avLst/>
          </a:prstGeom>
        </p:spPr>
      </p:pic>
      <p:sp>
        <p:nvSpPr>
          <p:cNvPr id="11" name="TextBox 10">
            <a:extLst>
              <a:ext uri="{FF2B5EF4-FFF2-40B4-BE49-F238E27FC236}">
                <a16:creationId xmlns:a16="http://schemas.microsoft.com/office/drawing/2014/main" id="{8ACF8A83-66D6-40ED-9BDB-6D3C0256C147}"/>
              </a:ext>
            </a:extLst>
          </p:cNvPr>
          <p:cNvSpPr txBox="1"/>
          <p:nvPr/>
        </p:nvSpPr>
        <p:spPr>
          <a:xfrm>
            <a:off x="5612632" y="5355070"/>
            <a:ext cx="5667986" cy="498663"/>
          </a:xfrm>
          <a:prstGeom prst="rect">
            <a:avLst/>
          </a:prstGeom>
          <a:noFill/>
        </p:spPr>
        <p:txBody>
          <a:bodyPr wrap="square" rtlCol="1">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بسامد تابشی است که با ماده برهم کنش دارد. </a:t>
            </a:r>
          </a:p>
        </p:txBody>
      </p:sp>
    </p:spTree>
    <p:extLst>
      <p:ext uri="{BB962C8B-B14F-4D97-AF65-F5344CB8AC3E}">
        <p14:creationId xmlns:p14="http://schemas.microsoft.com/office/powerpoint/2010/main" val="120073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4DF5F8-CACA-4CDC-A422-7CB472853AC0}"/>
              </a:ext>
            </a:extLst>
          </p:cNvPr>
          <p:cNvSpPr>
            <a:spLocks noGrp="1"/>
          </p:cNvSpPr>
          <p:nvPr>
            <p:ph type="sldNum" sz="quarter" idx="12"/>
          </p:nvPr>
        </p:nvSpPr>
        <p:spPr>
          <a:xfrm>
            <a:off x="10306417" y="6470704"/>
            <a:ext cx="1504583" cy="274320"/>
          </a:xfrm>
        </p:spPr>
        <p:txBody>
          <a:bodyPr/>
          <a:lstStyle/>
          <a:p>
            <a:fld id="{8AC7B609-6235-4DF7-8376-3B4225D7EDEF}" type="slidenum">
              <a:rPr lang="en-US" smtClean="0"/>
              <a:pPr/>
              <a:t>17</a:t>
            </a:fld>
            <a:endParaRPr lang="en-US" dirty="0"/>
          </a:p>
        </p:txBody>
      </p:sp>
      <p:sp>
        <p:nvSpPr>
          <p:cNvPr id="3" name="TextBox 2">
            <a:extLst>
              <a:ext uri="{FF2B5EF4-FFF2-40B4-BE49-F238E27FC236}">
                <a16:creationId xmlns:a16="http://schemas.microsoft.com/office/drawing/2014/main" id="{D411D04D-8287-46CE-9238-688E1355A795}"/>
              </a:ext>
            </a:extLst>
          </p:cNvPr>
          <p:cNvSpPr txBox="1"/>
          <p:nvPr/>
        </p:nvSpPr>
        <p:spPr>
          <a:xfrm>
            <a:off x="942975" y="825189"/>
            <a:ext cx="10316039" cy="2806987"/>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1- پهناي طيف يك ليزر فمتوثانيه 110 نانومتر است.</a:t>
            </a:r>
          </a:p>
          <a:p>
            <a:pPr algn="just" rtl="1">
              <a:lnSpc>
                <a:spcPct val="150000"/>
              </a:lnSpc>
            </a:pPr>
            <a:r>
              <a:rPr lang="fa-IR" sz="2000" dirty="0">
                <a:latin typeface="Times New Roman" panose="02020603050405020304" pitchFamily="18" charset="0"/>
                <a:cs typeface="Times New Roman" panose="02020603050405020304" pitchFamily="18" charset="0"/>
              </a:rPr>
              <a:t>زمان همدوسي و طول همدوسي آن را حساب كنيد.</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2- بازده نوري يك لامپ حبابي رشته اي 5% است. درخشنگي يك لامپ 200 واتي رشته اي را در فاصله 5 متري از آن حساب كنيد. تابش اين لامپ در محدوده 420 تا 740 نانو متر است. </a:t>
            </a:r>
          </a:p>
          <a:p>
            <a:pPr algn="just" rtl="1">
              <a:lnSpc>
                <a:spcPct val="150000"/>
              </a:lnSpc>
            </a:pPr>
            <a:r>
              <a:rPr lang="fa-IR" sz="2000" b="1" dirty="0">
                <a:solidFill>
                  <a:srgbClr val="FF0000"/>
                </a:solidFill>
                <a:latin typeface="Times New Roman" panose="02020603050405020304" pitchFamily="18" charset="0"/>
                <a:cs typeface="Times New Roman" panose="02020603050405020304" pitchFamily="18" charset="0"/>
              </a:rPr>
              <a:t>توجه</a:t>
            </a:r>
            <a:r>
              <a:rPr lang="fa-IR" sz="2000" dirty="0">
                <a:latin typeface="Times New Roman" panose="02020603050405020304" pitchFamily="18" charset="0"/>
                <a:cs typeface="Times New Roman" panose="02020603050405020304" pitchFamily="18" charset="0"/>
              </a:rPr>
              <a:t>: درخشندگي يك ليزر هليم – نئون يك ميلي واتي 5.2 است.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1728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939CF-F0C2-416C-ACD0-0367D6573D2A}"/>
              </a:ext>
            </a:extLst>
          </p:cNvPr>
          <p:cNvSpPr>
            <a:spLocks noGrp="1"/>
          </p:cNvSpPr>
          <p:nvPr>
            <p:ph type="sldNum" sz="quarter" idx="12"/>
          </p:nvPr>
        </p:nvSpPr>
        <p:spPr>
          <a:xfrm>
            <a:off x="11324166" y="6470704"/>
            <a:ext cx="486834" cy="274320"/>
          </a:xfrm>
        </p:spPr>
        <p:txBody>
          <a:bodyPr/>
          <a:lstStyle/>
          <a:p>
            <a:fld id="{8AC7B609-6235-4DF7-8376-3B4225D7EDEF}" type="slidenum">
              <a:rPr lang="en-US" smtClean="0"/>
              <a:pPr/>
              <a:t>170</a:t>
            </a:fld>
            <a:endParaRPr lang="en-US" dirty="0"/>
          </a:p>
        </p:txBody>
      </p:sp>
      <p:pic>
        <p:nvPicPr>
          <p:cNvPr id="3" name="Picture 2">
            <a:extLst>
              <a:ext uri="{FF2B5EF4-FFF2-40B4-BE49-F238E27FC236}">
                <a16:creationId xmlns:a16="http://schemas.microsoft.com/office/drawing/2014/main" id="{4A573E5F-9F96-4059-848F-CEEFF67AFAB8}"/>
              </a:ext>
            </a:extLst>
          </p:cNvPr>
          <p:cNvPicPr>
            <a:picLocks noChangeAspect="1"/>
          </p:cNvPicPr>
          <p:nvPr/>
        </p:nvPicPr>
        <p:blipFill>
          <a:blip r:embed="rId3"/>
          <a:stretch>
            <a:fillRect/>
          </a:stretch>
        </p:blipFill>
        <p:spPr>
          <a:xfrm>
            <a:off x="884466" y="422050"/>
            <a:ext cx="5105401" cy="1638300"/>
          </a:xfrm>
          <a:prstGeom prst="rect">
            <a:avLst/>
          </a:prstGeom>
        </p:spPr>
      </p:pic>
      <p:pic>
        <p:nvPicPr>
          <p:cNvPr id="4" name="Picture 3">
            <a:extLst>
              <a:ext uri="{FF2B5EF4-FFF2-40B4-BE49-F238E27FC236}">
                <a16:creationId xmlns:a16="http://schemas.microsoft.com/office/drawing/2014/main" id="{3D079ABA-845F-4E23-A667-FDC13F71827D}"/>
              </a:ext>
            </a:extLst>
          </p:cNvPr>
          <p:cNvPicPr>
            <a:picLocks noChangeAspect="1"/>
          </p:cNvPicPr>
          <p:nvPr/>
        </p:nvPicPr>
        <p:blipFill>
          <a:blip r:embed="rId4"/>
          <a:stretch>
            <a:fillRect/>
          </a:stretch>
        </p:blipFill>
        <p:spPr>
          <a:xfrm>
            <a:off x="7828230" y="1513509"/>
            <a:ext cx="3636475" cy="919450"/>
          </a:xfrm>
          <a:prstGeom prst="rect">
            <a:avLst/>
          </a:prstGeom>
        </p:spPr>
      </p:pic>
      <p:pic>
        <p:nvPicPr>
          <p:cNvPr id="5" name="Picture 4">
            <a:extLst>
              <a:ext uri="{FF2B5EF4-FFF2-40B4-BE49-F238E27FC236}">
                <a16:creationId xmlns:a16="http://schemas.microsoft.com/office/drawing/2014/main" id="{DC43C640-67E2-49CA-B74F-08D9E04ADFB2}"/>
              </a:ext>
            </a:extLst>
          </p:cNvPr>
          <p:cNvPicPr>
            <a:picLocks noChangeAspect="1"/>
          </p:cNvPicPr>
          <p:nvPr/>
        </p:nvPicPr>
        <p:blipFill>
          <a:blip r:embed="rId5"/>
          <a:stretch>
            <a:fillRect/>
          </a:stretch>
        </p:blipFill>
        <p:spPr>
          <a:xfrm>
            <a:off x="487859" y="2309681"/>
            <a:ext cx="7076792" cy="1037436"/>
          </a:xfrm>
          <a:prstGeom prst="rect">
            <a:avLst/>
          </a:prstGeom>
        </p:spPr>
      </p:pic>
      <p:pic>
        <p:nvPicPr>
          <p:cNvPr id="6" name="Picture 5">
            <a:extLst>
              <a:ext uri="{FF2B5EF4-FFF2-40B4-BE49-F238E27FC236}">
                <a16:creationId xmlns:a16="http://schemas.microsoft.com/office/drawing/2014/main" id="{BB89AADA-0A23-4886-8645-4FBD9CBB301F}"/>
              </a:ext>
            </a:extLst>
          </p:cNvPr>
          <p:cNvPicPr>
            <a:picLocks noChangeAspect="1"/>
          </p:cNvPicPr>
          <p:nvPr/>
        </p:nvPicPr>
        <p:blipFill>
          <a:blip r:embed="rId6"/>
          <a:stretch>
            <a:fillRect/>
          </a:stretch>
        </p:blipFill>
        <p:spPr>
          <a:xfrm>
            <a:off x="8594080" y="4165482"/>
            <a:ext cx="2773425" cy="851446"/>
          </a:xfrm>
          <a:prstGeom prst="rect">
            <a:avLst/>
          </a:prstGeom>
        </p:spPr>
      </p:pic>
      <p:pic>
        <p:nvPicPr>
          <p:cNvPr id="7" name="Picture 6">
            <a:extLst>
              <a:ext uri="{FF2B5EF4-FFF2-40B4-BE49-F238E27FC236}">
                <a16:creationId xmlns:a16="http://schemas.microsoft.com/office/drawing/2014/main" id="{070F1BA2-A99A-4C6B-8A69-B17C9AFDB143}"/>
              </a:ext>
            </a:extLst>
          </p:cNvPr>
          <p:cNvPicPr>
            <a:picLocks noChangeAspect="1"/>
          </p:cNvPicPr>
          <p:nvPr/>
        </p:nvPicPr>
        <p:blipFill>
          <a:blip r:embed="rId7"/>
          <a:stretch>
            <a:fillRect/>
          </a:stretch>
        </p:blipFill>
        <p:spPr>
          <a:xfrm>
            <a:off x="1566250" y="4045411"/>
            <a:ext cx="6261980" cy="1231865"/>
          </a:xfrm>
          <a:prstGeom prst="rect">
            <a:avLst/>
          </a:prstGeom>
        </p:spPr>
      </p:pic>
      <p:grpSp>
        <p:nvGrpSpPr>
          <p:cNvPr id="12" name="Group 11">
            <a:extLst>
              <a:ext uri="{FF2B5EF4-FFF2-40B4-BE49-F238E27FC236}">
                <a16:creationId xmlns:a16="http://schemas.microsoft.com/office/drawing/2014/main" id="{58698B89-7F47-4539-8249-0F6635AFD68F}"/>
              </a:ext>
            </a:extLst>
          </p:cNvPr>
          <p:cNvGrpSpPr/>
          <p:nvPr/>
        </p:nvGrpSpPr>
        <p:grpSpPr>
          <a:xfrm>
            <a:off x="724277" y="5388297"/>
            <a:ext cx="11018068" cy="1040324"/>
            <a:chOff x="724277" y="5388297"/>
            <a:chExt cx="11018068" cy="1040324"/>
          </a:xfrm>
        </p:grpSpPr>
        <p:sp>
          <p:nvSpPr>
            <p:cNvPr id="8" name="TextBox 7">
              <a:extLst>
                <a:ext uri="{FF2B5EF4-FFF2-40B4-BE49-F238E27FC236}">
                  <a16:creationId xmlns:a16="http://schemas.microsoft.com/office/drawing/2014/main" id="{56D9CD5C-EF3B-437C-B8CD-899F68DBC54E}"/>
                </a:ext>
              </a:extLst>
            </p:cNvPr>
            <p:cNvSpPr txBox="1"/>
            <p:nvPr/>
          </p:nvSpPr>
          <p:spPr>
            <a:xfrm>
              <a:off x="724277" y="5468293"/>
              <a:ext cx="11018068"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رابطه            را سطح مقطع گسیل القایی گویند.          شدت تابش موجود در محیط است در نتیجه              شار فوتونی یعنی تعداد فوتونهای عبوری از واحد سطح در واحد زمان می باشد. </a:t>
              </a:r>
            </a:p>
          </p:txBody>
        </p:sp>
        <p:graphicFrame>
          <p:nvGraphicFramePr>
            <p:cNvPr id="9" name="Object 8">
              <a:extLst>
                <a:ext uri="{FF2B5EF4-FFF2-40B4-BE49-F238E27FC236}">
                  <a16:creationId xmlns:a16="http://schemas.microsoft.com/office/drawing/2014/main" id="{6675EBF1-FAAC-4A66-86FC-96E37B5F3821}"/>
                </a:ext>
              </a:extLst>
            </p:cNvPr>
            <p:cNvGraphicFramePr>
              <a:graphicFrameLocks noChangeAspect="1"/>
            </p:cNvGraphicFramePr>
            <p:nvPr>
              <p:extLst>
                <p:ext uri="{D42A27DB-BD31-4B8C-83A1-F6EECF244321}">
                  <p14:modId xmlns:p14="http://schemas.microsoft.com/office/powerpoint/2010/main" val="3493558756"/>
                </p:ext>
              </p:extLst>
            </p:nvPr>
          </p:nvGraphicFramePr>
          <p:xfrm>
            <a:off x="9865029" y="5615172"/>
            <a:ext cx="622300" cy="342900"/>
          </p:xfrm>
          <a:graphic>
            <a:graphicData uri="http://schemas.openxmlformats.org/presentationml/2006/ole">
              <mc:AlternateContent xmlns:mc="http://schemas.openxmlformats.org/markup-compatibility/2006">
                <mc:Choice xmlns:v="urn:schemas-microsoft-com:vml" Requires="v">
                  <p:oleObj spid="_x0000_s133137" name="Equation" r:id="rId8" imgW="622080" imgH="342720" progId="Equation.DSMT4">
                    <p:embed/>
                  </p:oleObj>
                </mc:Choice>
                <mc:Fallback>
                  <p:oleObj name="Equation" r:id="rId8" imgW="622080" imgH="342720" progId="Equation.DSMT4">
                    <p:embed/>
                    <p:pic>
                      <p:nvPicPr>
                        <p:cNvPr id="0" name=""/>
                        <p:cNvPicPr/>
                        <p:nvPr/>
                      </p:nvPicPr>
                      <p:blipFill>
                        <a:blip r:embed="rId9"/>
                        <a:stretch>
                          <a:fillRect/>
                        </a:stretch>
                      </p:blipFill>
                      <p:spPr>
                        <a:xfrm>
                          <a:off x="9865029" y="5615172"/>
                          <a:ext cx="622300" cy="342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C19A02D-F285-4EDA-A566-C03EB43202C2}"/>
                </a:ext>
              </a:extLst>
            </p:cNvPr>
            <p:cNvGraphicFramePr>
              <a:graphicFrameLocks noChangeAspect="1"/>
            </p:cNvGraphicFramePr>
            <p:nvPr>
              <p:extLst>
                <p:ext uri="{D42A27DB-BD31-4B8C-83A1-F6EECF244321}">
                  <p14:modId xmlns:p14="http://schemas.microsoft.com/office/powerpoint/2010/main" val="180827285"/>
                </p:ext>
              </p:extLst>
            </p:nvPr>
          </p:nvGraphicFramePr>
          <p:xfrm>
            <a:off x="6382693" y="5615172"/>
            <a:ext cx="584200" cy="342900"/>
          </p:xfrm>
          <a:graphic>
            <a:graphicData uri="http://schemas.openxmlformats.org/presentationml/2006/ole">
              <mc:AlternateContent xmlns:mc="http://schemas.openxmlformats.org/markup-compatibility/2006">
                <mc:Choice xmlns:v="urn:schemas-microsoft-com:vml" Requires="v">
                  <p:oleObj spid="_x0000_s133138" name="Equation" r:id="rId10" imgW="583920" imgH="342720" progId="Equation.DSMT4">
                    <p:embed/>
                  </p:oleObj>
                </mc:Choice>
                <mc:Fallback>
                  <p:oleObj name="Equation" r:id="rId10" imgW="583920" imgH="342720" progId="Equation.DSMT4">
                    <p:embed/>
                    <p:pic>
                      <p:nvPicPr>
                        <p:cNvPr id="0" name=""/>
                        <p:cNvPicPr/>
                        <p:nvPr/>
                      </p:nvPicPr>
                      <p:blipFill>
                        <a:blip r:embed="rId11"/>
                        <a:stretch>
                          <a:fillRect/>
                        </a:stretch>
                      </p:blipFill>
                      <p:spPr>
                        <a:xfrm>
                          <a:off x="6382693" y="5615172"/>
                          <a:ext cx="584200" cy="3429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BAB7E4B-E212-42D3-8DA4-27EA9FB2163A}"/>
                </a:ext>
              </a:extLst>
            </p:cNvPr>
            <p:cNvGraphicFramePr>
              <a:graphicFrameLocks noChangeAspect="1"/>
            </p:cNvGraphicFramePr>
            <p:nvPr>
              <p:extLst>
                <p:ext uri="{D42A27DB-BD31-4B8C-83A1-F6EECF244321}">
                  <p14:modId xmlns:p14="http://schemas.microsoft.com/office/powerpoint/2010/main" val="2512588291"/>
                </p:ext>
              </p:extLst>
            </p:nvPr>
          </p:nvGraphicFramePr>
          <p:xfrm>
            <a:off x="1948378" y="5388297"/>
            <a:ext cx="635000" cy="736600"/>
          </p:xfrm>
          <a:graphic>
            <a:graphicData uri="http://schemas.openxmlformats.org/presentationml/2006/ole">
              <mc:AlternateContent xmlns:mc="http://schemas.openxmlformats.org/markup-compatibility/2006">
                <mc:Choice xmlns:v="urn:schemas-microsoft-com:vml" Requires="v">
                  <p:oleObj spid="_x0000_s133139" name="Equation" r:id="rId12" imgW="634680" imgH="736560" progId="Equation.DSMT4">
                    <p:embed/>
                  </p:oleObj>
                </mc:Choice>
                <mc:Fallback>
                  <p:oleObj name="Equation" r:id="rId12" imgW="634680" imgH="736560" progId="Equation.DSMT4">
                    <p:embed/>
                    <p:pic>
                      <p:nvPicPr>
                        <p:cNvPr id="0" name=""/>
                        <p:cNvPicPr/>
                        <p:nvPr/>
                      </p:nvPicPr>
                      <p:blipFill>
                        <a:blip r:embed="rId13"/>
                        <a:stretch>
                          <a:fillRect/>
                        </a:stretch>
                      </p:blipFill>
                      <p:spPr>
                        <a:xfrm>
                          <a:off x="1948378" y="5388297"/>
                          <a:ext cx="635000" cy="736600"/>
                        </a:xfrm>
                        <a:prstGeom prst="rect">
                          <a:avLst/>
                        </a:prstGeom>
                      </p:spPr>
                    </p:pic>
                  </p:oleObj>
                </mc:Fallback>
              </mc:AlternateContent>
            </a:graphicData>
          </a:graphic>
        </p:graphicFrame>
      </p:grpSp>
      <p:sp>
        <p:nvSpPr>
          <p:cNvPr id="13" name="TextBox 12"/>
          <p:cNvSpPr txBox="1"/>
          <p:nvPr/>
        </p:nvSpPr>
        <p:spPr>
          <a:xfrm>
            <a:off x="9021179" y="136467"/>
            <a:ext cx="2721166" cy="646331"/>
          </a:xfrm>
          <a:prstGeom prst="rect">
            <a:avLst/>
          </a:prstGeom>
          <a:noFill/>
        </p:spPr>
        <p:txBody>
          <a:bodyPr wrap="square" rtlCol="0">
            <a:spAutoFit/>
          </a:bodyPr>
          <a:lstStyle/>
          <a:p>
            <a:pPr algn="just" rtl="1">
              <a:lnSpc>
                <a:spcPct val="150000"/>
              </a:lnSpc>
            </a:pPr>
            <a:r>
              <a:rPr lang="fa-IR" sz="2400" b="1" dirty="0" smtClean="0">
                <a:solidFill>
                  <a:srgbClr val="FF0000"/>
                </a:solidFill>
                <a:latin typeface="Times New Roman" panose="02020603050405020304" pitchFamily="18" charset="0"/>
                <a:cs typeface="Times New Roman" panose="02020603050405020304" pitchFamily="18" charset="0"/>
              </a:rPr>
              <a:t>سطح مقطع جذب</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13725" y="2517862"/>
            <a:ext cx="2502608" cy="498663"/>
          </a:xfrm>
          <a:prstGeom prst="rect">
            <a:avLst/>
          </a:prstGeom>
          <a:noFill/>
        </p:spPr>
        <p:txBody>
          <a:bodyPr wrap="none" rtlCol="0">
            <a:spAutoFit/>
          </a:bodyPr>
          <a:lstStyle/>
          <a:p>
            <a:pPr algn="just" rtl="1">
              <a:lnSpc>
                <a:spcPct val="150000"/>
              </a:lnSpc>
            </a:pPr>
            <a:r>
              <a:rPr lang="fa-IR" sz="2000" dirty="0" smtClean="0">
                <a:solidFill>
                  <a:srgbClr val="1E04E2"/>
                </a:solidFill>
                <a:latin typeface="Times New Roman" panose="02020603050405020304" pitchFamily="18" charset="0"/>
                <a:cs typeface="Times New Roman" panose="02020603050405020304" pitchFamily="18" charset="0"/>
              </a:rPr>
              <a:t>رابطه چگالی انرژی و شدت</a:t>
            </a:r>
            <a:endParaRPr lang="en-US" sz="2000" dirty="0" smtClean="0">
              <a:solidFill>
                <a:srgbClr val="1E04E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0" y="3327237"/>
            <a:ext cx="8631141" cy="553998"/>
          </a:xfrm>
          <a:prstGeom prst="rect">
            <a:avLst/>
          </a:prstGeom>
          <a:noFill/>
        </p:spPr>
        <p:txBody>
          <a:bodyPr wrap="square" rtlCol="0">
            <a:spAutoFit/>
          </a:bodyPr>
          <a:lstStyle/>
          <a:p>
            <a:pPr algn="just" rtl="1">
              <a:lnSpc>
                <a:spcPct val="150000"/>
              </a:lnSpc>
            </a:pPr>
            <a:r>
              <a:rPr lang="fa-IR" sz="2000" dirty="0" smtClean="0">
                <a:solidFill>
                  <a:srgbClr val="1E04E2"/>
                </a:solidFill>
                <a:latin typeface="Times New Roman" panose="02020603050405020304" pitchFamily="18" charset="0"/>
                <a:cs typeface="Times New Roman" panose="02020603050405020304" pitchFamily="18" charset="0"/>
              </a:rPr>
              <a:t>جایگزینی ضرایب جذب و گسیل القایی بر حسب گسیل خود به خودی/ و چگالی انرژی بر حسب شدت</a:t>
            </a:r>
            <a:endParaRPr lang="en-US" sz="2000" dirty="0" smtClean="0">
              <a:solidFill>
                <a:srgbClr val="1E04E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48681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37D34-2C43-4D92-89D2-7B8D960B2D70}"/>
              </a:ext>
            </a:extLst>
          </p:cNvPr>
          <p:cNvSpPr>
            <a:spLocks noGrp="1"/>
          </p:cNvSpPr>
          <p:nvPr>
            <p:ph type="sldNum" sz="quarter" idx="12"/>
          </p:nvPr>
        </p:nvSpPr>
        <p:spPr/>
        <p:txBody>
          <a:bodyPr/>
          <a:lstStyle/>
          <a:p>
            <a:fld id="{8AC7B609-6235-4DF7-8376-3B4225D7EDEF}" type="slidenum">
              <a:rPr lang="en-US" smtClean="0"/>
              <a:pPr/>
              <a:t>171</a:t>
            </a:fld>
            <a:endParaRPr lang="en-US" dirty="0"/>
          </a:p>
        </p:txBody>
      </p:sp>
      <p:sp>
        <p:nvSpPr>
          <p:cNvPr id="12" name="TextBox 11">
            <a:extLst>
              <a:ext uri="{FF2B5EF4-FFF2-40B4-BE49-F238E27FC236}">
                <a16:creationId xmlns:a16="http://schemas.microsoft.com/office/drawing/2014/main" id="{32BB4D0F-4C3A-4E92-8CB3-78EE2223BE79}"/>
              </a:ext>
            </a:extLst>
          </p:cNvPr>
          <p:cNvSpPr txBox="1"/>
          <p:nvPr/>
        </p:nvSpPr>
        <p:spPr>
          <a:xfrm>
            <a:off x="738130" y="172583"/>
            <a:ext cx="11176230"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تغییر شدت تابش عبوری از یک محیط به علت دو پدیده جذب و گسیل </a:t>
            </a:r>
            <a:r>
              <a:rPr lang="fa-IR" sz="2000" dirty="0" smtClean="0">
                <a:latin typeface="Times New Roman" panose="02020603050405020304" pitchFamily="18" charset="0"/>
                <a:cs typeface="Times New Roman" panose="02020603050405020304" pitchFamily="18" charset="0"/>
              </a:rPr>
              <a:t>القایی (در </a:t>
            </a:r>
            <a:r>
              <a:rPr lang="fa-IR" sz="2000" dirty="0">
                <a:latin typeface="Times New Roman" panose="02020603050405020304" pitchFamily="18" charset="0"/>
                <a:cs typeface="Times New Roman" panose="02020603050405020304" pitchFamily="18" charset="0"/>
              </a:rPr>
              <a:t>لیزر هرچند فرایند گسیل خودبه خودی برای شروع لیزر لازم است ولی در ادامه تاثیر زیادی در تغییر شدت تابش درون کاواک ندارد چرا که گسیل القایی بسیار سریع و شدید رشد می کند) </a:t>
            </a:r>
          </a:p>
        </p:txBody>
      </p:sp>
      <p:graphicFrame>
        <p:nvGraphicFramePr>
          <p:cNvPr id="7" name="Object 6"/>
          <p:cNvGraphicFramePr>
            <a:graphicFrameLocks noChangeAspect="1"/>
          </p:cNvGraphicFramePr>
          <p:nvPr>
            <p:extLst>
              <p:ext uri="{D42A27DB-BD31-4B8C-83A1-F6EECF244321}">
                <p14:modId xmlns:p14="http://schemas.microsoft.com/office/powerpoint/2010/main" val="1120602158"/>
              </p:ext>
            </p:extLst>
          </p:nvPr>
        </p:nvGraphicFramePr>
        <p:xfrm>
          <a:off x="2160588" y="1511300"/>
          <a:ext cx="4292600" cy="889000"/>
        </p:xfrm>
        <a:graphic>
          <a:graphicData uri="http://schemas.openxmlformats.org/presentationml/2006/ole">
            <mc:AlternateContent xmlns:mc="http://schemas.openxmlformats.org/markup-compatibility/2006">
              <mc:Choice xmlns:v="urn:schemas-microsoft-com:vml" Requires="v">
                <p:oleObj spid="_x0000_s134275" name="Equation" r:id="rId3" imgW="4292280" imgH="888840" progId="Equation.DSMT4">
                  <p:embed/>
                </p:oleObj>
              </mc:Choice>
              <mc:Fallback>
                <p:oleObj name="Equation" r:id="rId3" imgW="4292280" imgH="888840" progId="Equation.DSMT4">
                  <p:embed/>
                  <p:pic>
                    <p:nvPicPr>
                      <p:cNvPr id="0" name=""/>
                      <p:cNvPicPr/>
                      <p:nvPr/>
                    </p:nvPicPr>
                    <p:blipFill>
                      <a:blip r:embed="rId4"/>
                      <a:stretch>
                        <a:fillRect/>
                      </a:stretch>
                    </p:blipFill>
                    <p:spPr>
                      <a:xfrm>
                        <a:off x="2160588" y="1511300"/>
                        <a:ext cx="4292600" cy="8890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219185101"/>
              </p:ext>
            </p:extLst>
          </p:nvPr>
        </p:nvGraphicFramePr>
        <p:xfrm>
          <a:off x="2109788" y="2778689"/>
          <a:ext cx="3390900" cy="1295400"/>
        </p:xfrm>
        <a:graphic>
          <a:graphicData uri="http://schemas.openxmlformats.org/presentationml/2006/ole">
            <mc:AlternateContent xmlns:mc="http://schemas.openxmlformats.org/markup-compatibility/2006">
              <mc:Choice xmlns:v="urn:schemas-microsoft-com:vml" Requires="v">
                <p:oleObj spid="_x0000_s134276" name="Equation" r:id="rId5" imgW="3390840" imgH="1295280" progId="Equation.DSMT4">
                  <p:embed/>
                </p:oleObj>
              </mc:Choice>
              <mc:Fallback>
                <p:oleObj name="Equation" r:id="rId5" imgW="3390840" imgH="1295280" progId="Equation.DSMT4">
                  <p:embed/>
                  <p:pic>
                    <p:nvPicPr>
                      <p:cNvPr id="0" name=""/>
                      <p:cNvPicPr/>
                      <p:nvPr/>
                    </p:nvPicPr>
                    <p:blipFill>
                      <a:blip r:embed="rId6"/>
                      <a:stretch>
                        <a:fillRect/>
                      </a:stretch>
                    </p:blipFill>
                    <p:spPr>
                      <a:xfrm>
                        <a:off x="2109788" y="2778689"/>
                        <a:ext cx="3390900" cy="1295400"/>
                      </a:xfrm>
                      <a:prstGeom prst="rect">
                        <a:avLst/>
                      </a:prstGeom>
                    </p:spPr>
                  </p:pic>
                </p:oleObj>
              </mc:Fallback>
            </mc:AlternateContent>
          </a:graphicData>
        </a:graphic>
      </p:graphicFrame>
      <p:grpSp>
        <p:nvGrpSpPr>
          <p:cNvPr id="20" name="Group 19"/>
          <p:cNvGrpSpPr/>
          <p:nvPr/>
        </p:nvGrpSpPr>
        <p:grpSpPr>
          <a:xfrm>
            <a:off x="7028761" y="1696598"/>
            <a:ext cx="4782239" cy="498663"/>
            <a:chOff x="7028761" y="1696598"/>
            <a:chExt cx="4782239" cy="498663"/>
          </a:xfrm>
        </p:grpSpPr>
        <p:sp>
          <p:nvSpPr>
            <p:cNvPr id="18" name="TextBox 17"/>
            <p:cNvSpPr txBox="1"/>
            <p:nvPr/>
          </p:nvSpPr>
          <p:spPr>
            <a:xfrm>
              <a:off x="7028761" y="1696598"/>
              <a:ext cx="4782239" cy="498663"/>
            </a:xfrm>
            <a:prstGeom prst="rect">
              <a:avLst/>
            </a:prstGeom>
            <a:noFill/>
          </p:spPr>
          <p:txBody>
            <a:bodyPr wrap="square" rtlCol="0">
              <a:spAutoFit/>
            </a:bodyPr>
            <a:lstStyle/>
            <a:p>
              <a:pPr algn="just" rtl="1">
                <a:lnSpc>
                  <a:spcPct val="150000"/>
                </a:lnSpc>
              </a:pPr>
              <a:r>
                <a:rPr lang="fa-IR" sz="2000" dirty="0" smtClean="0">
                  <a:latin typeface="Times New Roman" panose="02020603050405020304" pitchFamily="18" charset="0"/>
                  <a:cs typeface="Times New Roman" panose="02020603050405020304" pitchFamily="18" charset="0"/>
                </a:rPr>
                <a:t>              تعداد</a:t>
              </a:r>
              <a:r>
                <a:rPr lang="fa-IR" sz="2000" dirty="0" smtClean="0">
                  <a:latin typeface="Times New Roman" panose="02020603050405020304" pitchFamily="18" charset="0"/>
                  <a:cs typeface="Times New Roman" panose="02020603050405020304" pitchFamily="18" charset="0"/>
                </a:rPr>
                <a:t> فوتونهای در واحد حجم </a:t>
              </a:r>
              <a:endParaRPr lang="en-US" sz="2000" dirty="0" smtClean="0">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927098565"/>
                </p:ext>
              </p:extLst>
            </p:nvPr>
          </p:nvGraphicFramePr>
          <p:xfrm>
            <a:off x="10953109" y="1872868"/>
            <a:ext cx="279400" cy="254000"/>
          </p:xfrm>
          <a:graphic>
            <a:graphicData uri="http://schemas.openxmlformats.org/presentationml/2006/ole">
              <mc:AlternateContent xmlns:mc="http://schemas.openxmlformats.org/markup-compatibility/2006">
                <mc:Choice xmlns:v="urn:schemas-microsoft-com:vml" Requires="v">
                  <p:oleObj spid="_x0000_s134277" name="Equation" r:id="rId7" imgW="279360" imgH="253800" progId="Equation.DSMT4">
                    <p:embed/>
                  </p:oleObj>
                </mc:Choice>
                <mc:Fallback>
                  <p:oleObj name="Equation" r:id="rId7" imgW="279360" imgH="253800" progId="Equation.DSMT4">
                    <p:embed/>
                    <p:pic>
                      <p:nvPicPr>
                        <p:cNvPr id="0" name=""/>
                        <p:cNvPicPr/>
                        <p:nvPr/>
                      </p:nvPicPr>
                      <p:blipFill>
                        <a:blip r:embed="rId8"/>
                        <a:stretch>
                          <a:fillRect/>
                        </a:stretch>
                      </p:blipFill>
                      <p:spPr>
                        <a:xfrm>
                          <a:off x="10953109" y="1872868"/>
                          <a:ext cx="279400" cy="254000"/>
                        </a:xfrm>
                        <a:prstGeom prst="rect">
                          <a:avLst/>
                        </a:prstGeom>
                      </p:spPr>
                    </p:pic>
                  </p:oleObj>
                </mc:Fallback>
              </mc:AlternateContent>
            </a:graphicData>
          </a:graphic>
        </p:graphicFrame>
      </p:grpSp>
      <p:grpSp>
        <p:nvGrpSpPr>
          <p:cNvPr id="21" name="Group 20">
            <a:extLst>
              <a:ext uri="{FF2B5EF4-FFF2-40B4-BE49-F238E27FC236}">
                <a16:creationId xmlns:a16="http://schemas.microsoft.com/office/drawing/2014/main" id="{0515CC55-8A70-4BC1-A2A5-5CBE4D4374AC}"/>
              </a:ext>
            </a:extLst>
          </p:cNvPr>
          <p:cNvGrpSpPr/>
          <p:nvPr/>
        </p:nvGrpSpPr>
        <p:grpSpPr>
          <a:xfrm>
            <a:off x="397035" y="4373474"/>
            <a:ext cx="3083588" cy="2097230"/>
            <a:chOff x="1674889" y="289711"/>
            <a:chExt cx="3083588" cy="2097230"/>
          </a:xfrm>
        </p:grpSpPr>
        <p:sp>
          <p:nvSpPr>
            <p:cNvPr id="22" name="Arrow: Right 4">
              <a:extLst>
                <a:ext uri="{FF2B5EF4-FFF2-40B4-BE49-F238E27FC236}">
                  <a16:creationId xmlns:a16="http://schemas.microsoft.com/office/drawing/2014/main" id="{B00E3072-D04D-4941-99A3-F760CC462BCB}"/>
                </a:ext>
              </a:extLst>
            </p:cNvPr>
            <p:cNvSpPr/>
            <p:nvPr/>
          </p:nvSpPr>
          <p:spPr>
            <a:xfrm>
              <a:off x="1674889" y="961058"/>
              <a:ext cx="1176950" cy="440837"/>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ectangle 22">
              <a:extLst>
                <a:ext uri="{FF2B5EF4-FFF2-40B4-BE49-F238E27FC236}">
                  <a16:creationId xmlns:a16="http://schemas.microsoft.com/office/drawing/2014/main" id="{FEE659A8-4507-4681-9F6D-7BBF4A136B93}"/>
                </a:ext>
              </a:extLst>
            </p:cNvPr>
            <p:cNvSpPr/>
            <p:nvPr/>
          </p:nvSpPr>
          <p:spPr>
            <a:xfrm>
              <a:off x="2797521" y="289711"/>
              <a:ext cx="497940" cy="17835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Arrow: Right 5">
              <a:extLst>
                <a:ext uri="{FF2B5EF4-FFF2-40B4-BE49-F238E27FC236}">
                  <a16:creationId xmlns:a16="http://schemas.microsoft.com/office/drawing/2014/main" id="{28F5DDF4-84A4-4BC6-A8CB-ECC1B708C772}"/>
                </a:ext>
              </a:extLst>
            </p:cNvPr>
            <p:cNvSpPr/>
            <p:nvPr/>
          </p:nvSpPr>
          <p:spPr>
            <a:xfrm>
              <a:off x="3295461" y="986826"/>
              <a:ext cx="1176950" cy="440837"/>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25" name="Object 24">
              <a:extLst>
                <a:ext uri="{FF2B5EF4-FFF2-40B4-BE49-F238E27FC236}">
                  <a16:creationId xmlns:a16="http://schemas.microsoft.com/office/drawing/2014/main" id="{5F7A2422-1AB2-4C8F-8C97-7C6F30F8A5AE}"/>
                </a:ext>
              </a:extLst>
            </p:cNvPr>
            <p:cNvGraphicFramePr>
              <a:graphicFrameLocks noChangeAspect="1"/>
            </p:cNvGraphicFramePr>
            <p:nvPr>
              <p:extLst>
                <p:ext uri="{D42A27DB-BD31-4B8C-83A1-F6EECF244321}">
                  <p14:modId xmlns:p14="http://schemas.microsoft.com/office/powerpoint/2010/main" val="80836392"/>
                </p:ext>
              </p:extLst>
            </p:nvPr>
          </p:nvGraphicFramePr>
          <p:xfrm>
            <a:off x="2868691" y="2107541"/>
            <a:ext cx="355600" cy="279400"/>
          </p:xfrm>
          <a:graphic>
            <a:graphicData uri="http://schemas.openxmlformats.org/presentationml/2006/ole">
              <mc:AlternateContent xmlns:mc="http://schemas.openxmlformats.org/markup-compatibility/2006">
                <mc:Choice xmlns:v="urn:schemas-microsoft-com:vml" Requires="v">
                  <p:oleObj spid="_x0000_s134278" name="Equation" r:id="rId9" imgW="355320" imgH="279360" progId="Equation.DSMT4">
                    <p:embed/>
                  </p:oleObj>
                </mc:Choice>
                <mc:Fallback>
                  <p:oleObj name="Equation" r:id="rId9" imgW="355320" imgH="279360" progId="Equation.DSMT4">
                    <p:embed/>
                    <p:pic>
                      <p:nvPicPr>
                        <p:cNvPr id="8" name="Object 7">
                          <a:extLst>
                            <a:ext uri="{FF2B5EF4-FFF2-40B4-BE49-F238E27FC236}">
                              <a16:creationId xmlns:a16="http://schemas.microsoft.com/office/drawing/2014/main" id="{5F7A2422-1AB2-4C8F-8C97-7C6F30F8A5AE}"/>
                            </a:ext>
                          </a:extLst>
                        </p:cNvPr>
                        <p:cNvPicPr/>
                        <p:nvPr/>
                      </p:nvPicPr>
                      <p:blipFill>
                        <a:blip r:embed="rId10"/>
                        <a:stretch>
                          <a:fillRect/>
                        </a:stretch>
                      </p:blipFill>
                      <p:spPr>
                        <a:xfrm>
                          <a:off x="2868691" y="2107541"/>
                          <a:ext cx="355600" cy="2794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A470E07-2270-488A-BD97-90826BB49E0E}"/>
                </a:ext>
              </a:extLst>
            </p:cNvPr>
            <p:cNvGraphicFramePr>
              <a:graphicFrameLocks noChangeAspect="1"/>
            </p:cNvGraphicFramePr>
            <p:nvPr>
              <p:extLst>
                <p:ext uri="{D42A27DB-BD31-4B8C-83A1-F6EECF244321}">
                  <p14:modId xmlns:p14="http://schemas.microsoft.com/office/powerpoint/2010/main" val="2355269433"/>
                </p:ext>
              </p:extLst>
            </p:nvPr>
          </p:nvGraphicFramePr>
          <p:xfrm>
            <a:off x="1931405" y="677399"/>
            <a:ext cx="609600" cy="342900"/>
          </p:xfrm>
          <a:graphic>
            <a:graphicData uri="http://schemas.openxmlformats.org/presentationml/2006/ole">
              <mc:AlternateContent xmlns:mc="http://schemas.openxmlformats.org/markup-compatibility/2006">
                <mc:Choice xmlns:v="urn:schemas-microsoft-com:vml" Requires="v">
                  <p:oleObj spid="_x0000_s134279" name="Equation" r:id="rId11" imgW="609480" imgH="342720" progId="Equation.DSMT4">
                    <p:embed/>
                  </p:oleObj>
                </mc:Choice>
                <mc:Fallback>
                  <p:oleObj name="Equation" r:id="rId11" imgW="609480" imgH="342720" progId="Equation.DSMT4">
                    <p:embed/>
                    <p:pic>
                      <p:nvPicPr>
                        <p:cNvPr id="9" name="Object 8">
                          <a:extLst>
                            <a:ext uri="{FF2B5EF4-FFF2-40B4-BE49-F238E27FC236}">
                              <a16:creationId xmlns:a16="http://schemas.microsoft.com/office/drawing/2014/main" id="{FA470E07-2270-488A-BD97-90826BB49E0E}"/>
                            </a:ext>
                          </a:extLst>
                        </p:cNvPr>
                        <p:cNvPicPr/>
                        <p:nvPr/>
                      </p:nvPicPr>
                      <p:blipFill>
                        <a:blip r:embed="rId12"/>
                        <a:stretch>
                          <a:fillRect/>
                        </a:stretch>
                      </p:blipFill>
                      <p:spPr>
                        <a:xfrm>
                          <a:off x="1931405" y="677399"/>
                          <a:ext cx="609600" cy="3429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D858E299-695D-4883-AAA5-3CA8F53EFB0D}"/>
                </a:ext>
              </a:extLst>
            </p:cNvPr>
            <p:cNvGraphicFramePr>
              <a:graphicFrameLocks noChangeAspect="1"/>
            </p:cNvGraphicFramePr>
            <p:nvPr>
              <p:extLst>
                <p:ext uri="{D42A27DB-BD31-4B8C-83A1-F6EECF244321}">
                  <p14:modId xmlns:p14="http://schemas.microsoft.com/office/powerpoint/2010/main" val="544036123"/>
                </p:ext>
              </p:extLst>
            </p:nvPr>
          </p:nvGraphicFramePr>
          <p:xfrm>
            <a:off x="3551977" y="643926"/>
            <a:ext cx="1206500" cy="342900"/>
          </p:xfrm>
          <a:graphic>
            <a:graphicData uri="http://schemas.openxmlformats.org/presentationml/2006/ole">
              <mc:AlternateContent xmlns:mc="http://schemas.openxmlformats.org/markup-compatibility/2006">
                <mc:Choice xmlns:v="urn:schemas-microsoft-com:vml" Requires="v">
                  <p:oleObj spid="_x0000_s134280" name="Equation" r:id="rId13" imgW="1206360" imgH="342720" progId="Equation.DSMT4">
                    <p:embed/>
                  </p:oleObj>
                </mc:Choice>
                <mc:Fallback>
                  <p:oleObj name="Equation" r:id="rId13" imgW="1206360" imgH="342720" progId="Equation.DSMT4">
                    <p:embed/>
                    <p:pic>
                      <p:nvPicPr>
                        <p:cNvPr id="10" name="Object 9">
                          <a:extLst>
                            <a:ext uri="{FF2B5EF4-FFF2-40B4-BE49-F238E27FC236}">
                              <a16:creationId xmlns:a16="http://schemas.microsoft.com/office/drawing/2014/main" id="{D858E299-695D-4883-AAA5-3CA8F53EFB0D}"/>
                            </a:ext>
                          </a:extLst>
                        </p:cNvPr>
                        <p:cNvPicPr/>
                        <p:nvPr/>
                      </p:nvPicPr>
                      <p:blipFill>
                        <a:blip r:embed="rId14"/>
                        <a:stretch>
                          <a:fillRect/>
                        </a:stretch>
                      </p:blipFill>
                      <p:spPr>
                        <a:xfrm>
                          <a:off x="3551977" y="643926"/>
                          <a:ext cx="1206500" cy="342900"/>
                        </a:xfrm>
                        <a:prstGeom prst="rect">
                          <a:avLst/>
                        </a:prstGeom>
                      </p:spPr>
                    </p:pic>
                  </p:oleObj>
                </mc:Fallback>
              </mc:AlternateContent>
            </a:graphicData>
          </a:graphic>
        </p:graphicFrame>
      </p:grpSp>
      <p:graphicFrame>
        <p:nvGraphicFramePr>
          <p:cNvPr id="28" name="Object 27"/>
          <p:cNvGraphicFramePr>
            <a:graphicFrameLocks noChangeAspect="1"/>
          </p:cNvGraphicFramePr>
          <p:nvPr>
            <p:extLst>
              <p:ext uri="{D42A27DB-BD31-4B8C-83A1-F6EECF244321}">
                <p14:modId xmlns:p14="http://schemas.microsoft.com/office/powerpoint/2010/main" val="3840765438"/>
              </p:ext>
            </p:extLst>
          </p:nvPr>
        </p:nvGraphicFramePr>
        <p:xfrm>
          <a:off x="4197183" y="4659109"/>
          <a:ext cx="2921000" cy="800100"/>
        </p:xfrm>
        <a:graphic>
          <a:graphicData uri="http://schemas.openxmlformats.org/presentationml/2006/ole">
            <mc:AlternateContent xmlns:mc="http://schemas.openxmlformats.org/markup-compatibility/2006">
              <mc:Choice xmlns:v="urn:schemas-microsoft-com:vml" Requires="v">
                <p:oleObj spid="_x0000_s134281" name="Equation" r:id="rId15" imgW="2920680" imgH="799920" progId="Equation.DSMT4">
                  <p:embed/>
                </p:oleObj>
              </mc:Choice>
              <mc:Fallback>
                <p:oleObj name="Equation" r:id="rId15" imgW="2920680" imgH="799920" progId="Equation.DSMT4">
                  <p:embed/>
                  <p:pic>
                    <p:nvPicPr>
                      <p:cNvPr id="0" name=""/>
                      <p:cNvPicPr/>
                      <p:nvPr/>
                    </p:nvPicPr>
                    <p:blipFill>
                      <a:blip r:embed="rId16"/>
                      <a:stretch>
                        <a:fillRect/>
                      </a:stretch>
                    </p:blipFill>
                    <p:spPr>
                      <a:xfrm>
                        <a:off x="4197183" y="4659109"/>
                        <a:ext cx="2921000" cy="8001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998953655"/>
              </p:ext>
            </p:extLst>
          </p:nvPr>
        </p:nvGraphicFramePr>
        <p:xfrm>
          <a:off x="7853340" y="4603229"/>
          <a:ext cx="4089400" cy="889000"/>
        </p:xfrm>
        <a:graphic>
          <a:graphicData uri="http://schemas.openxmlformats.org/presentationml/2006/ole">
            <mc:AlternateContent xmlns:mc="http://schemas.openxmlformats.org/markup-compatibility/2006">
              <mc:Choice xmlns:v="urn:schemas-microsoft-com:vml" Requires="v">
                <p:oleObj spid="_x0000_s134282" name="Equation" r:id="rId17" imgW="4089240" imgH="888840" progId="Equation.DSMT4">
                  <p:embed/>
                </p:oleObj>
              </mc:Choice>
              <mc:Fallback>
                <p:oleObj name="Equation" r:id="rId17" imgW="4089240" imgH="888840" progId="Equation.DSMT4">
                  <p:embed/>
                  <p:pic>
                    <p:nvPicPr>
                      <p:cNvPr id="0" name=""/>
                      <p:cNvPicPr/>
                      <p:nvPr/>
                    </p:nvPicPr>
                    <p:blipFill>
                      <a:blip r:embed="rId18"/>
                      <a:stretch>
                        <a:fillRect/>
                      </a:stretch>
                    </p:blipFill>
                    <p:spPr>
                      <a:xfrm>
                        <a:off x="7853340" y="4603229"/>
                        <a:ext cx="4089400" cy="8890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68277318"/>
              </p:ext>
            </p:extLst>
          </p:nvPr>
        </p:nvGraphicFramePr>
        <p:xfrm>
          <a:off x="3827409" y="5777284"/>
          <a:ext cx="5791200" cy="876300"/>
        </p:xfrm>
        <a:graphic>
          <a:graphicData uri="http://schemas.openxmlformats.org/presentationml/2006/ole">
            <mc:AlternateContent xmlns:mc="http://schemas.openxmlformats.org/markup-compatibility/2006">
              <mc:Choice xmlns:v="urn:schemas-microsoft-com:vml" Requires="v">
                <p:oleObj spid="_x0000_s134283" name="Equation" r:id="rId19" imgW="5791200" imgH="876478" progId="Equation.DSMT4">
                  <p:embed/>
                </p:oleObj>
              </mc:Choice>
              <mc:Fallback>
                <p:oleObj name="Equation" r:id="rId19" imgW="5791200" imgH="876478" progId="Equation.DSMT4">
                  <p:embed/>
                  <p:pic>
                    <p:nvPicPr>
                      <p:cNvPr id="0" name=""/>
                      <p:cNvPicPr/>
                      <p:nvPr/>
                    </p:nvPicPr>
                    <p:blipFill>
                      <a:blip r:embed="rId20"/>
                      <a:stretch>
                        <a:fillRect/>
                      </a:stretch>
                    </p:blipFill>
                    <p:spPr>
                      <a:xfrm>
                        <a:off x="3827409" y="5777284"/>
                        <a:ext cx="5791200" cy="876300"/>
                      </a:xfrm>
                      <a:prstGeom prst="rect">
                        <a:avLst/>
                      </a:prstGeom>
                    </p:spPr>
                  </p:pic>
                </p:oleObj>
              </mc:Fallback>
            </mc:AlternateContent>
          </a:graphicData>
        </a:graphic>
      </p:graphicFrame>
    </p:spTree>
    <p:extLst>
      <p:ext uri="{BB962C8B-B14F-4D97-AF65-F5344CB8AC3E}">
        <p14:creationId xmlns:p14="http://schemas.microsoft.com/office/powerpoint/2010/main" val="403231980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3E0FF8-644A-4729-B7AA-3B3E5799A24D}"/>
              </a:ext>
            </a:extLst>
          </p:cNvPr>
          <p:cNvSpPr>
            <a:spLocks noGrp="1"/>
          </p:cNvSpPr>
          <p:nvPr>
            <p:ph type="sldNum" sz="quarter" idx="12"/>
          </p:nvPr>
        </p:nvSpPr>
        <p:spPr/>
        <p:txBody>
          <a:bodyPr/>
          <a:lstStyle/>
          <a:p>
            <a:fld id="{8AC7B609-6235-4DF7-8376-3B4225D7EDEF}" type="slidenum">
              <a:rPr lang="en-US" smtClean="0"/>
              <a:pPr/>
              <a:t>172</a:t>
            </a:fld>
            <a:endParaRPr lang="en-US" dirty="0"/>
          </a:p>
        </p:txBody>
      </p:sp>
      <p:sp>
        <p:nvSpPr>
          <p:cNvPr id="6" name="TextBox 5">
            <a:extLst>
              <a:ext uri="{FF2B5EF4-FFF2-40B4-BE49-F238E27FC236}">
                <a16:creationId xmlns:a16="http://schemas.microsoft.com/office/drawing/2014/main" id="{8474C344-65AC-4E5B-AAB5-AFC8C1FE805E}"/>
              </a:ext>
            </a:extLst>
          </p:cNvPr>
          <p:cNvSpPr txBox="1"/>
          <p:nvPr/>
        </p:nvSpPr>
        <p:spPr>
          <a:xfrm>
            <a:off x="705283" y="3038764"/>
            <a:ext cx="11105717" cy="960328"/>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شدت های پایین جمعیت ترازها تابع شدت نیست پس می توان معادله دیفرانسیل تغییر شدت بر حسب طول انتشار درون محیط را به سادگی حل کرد: </a:t>
            </a:r>
          </a:p>
        </p:txBody>
      </p:sp>
      <p:graphicFrame>
        <p:nvGraphicFramePr>
          <p:cNvPr id="7" name="Object 6">
            <a:extLst>
              <a:ext uri="{FF2B5EF4-FFF2-40B4-BE49-F238E27FC236}">
                <a16:creationId xmlns:a16="http://schemas.microsoft.com/office/drawing/2014/main" id="{8E0D65AE-BD7B-4DE2-BC24-01698A16B882}"/>
              </a:ext>
            </a:extLst>
          </p:cNvPr>
          <p:cNvGraphicFramePr>
            <a:graphicFrameLocks noChangeAspect="1"/>
          </p:cNvGraphicFramePr>
          <p:nvPr>
            <p:extLst>
              <p:ext uri="{D42A27DB-BD31-4B8C-83A1-F6EECF244321}">
                <p14:modId xmlns:p14="http://schemas.microsoft.com/office/powerpoint/2010/main" val="16187381"/>
              </p:ext>
            </p:extLst>
          </p:nvPr>
        </p:nvGraphicFramePr>
        <p:xfrm>
          <a:off x="1280247" y="4129998"/>
          <a:ext cx="7200900" cy="736600"/>
        </p:xfrm>
        <a:graphic>
          <a:graphicData uri="http://schemas.openxmlformats.org/presentationml/2006/ole">
            <mc:AlternateContent xmlns:mc="http://schemas.openxmlformats.org/markup-compatibility/2006">
              <mc:Choice xmlns:v="urn:schemas-microsoft-com:vml" Requires="v">
                <p:oleObj spid="_x0000_s135188" name="Equation" r:id="rId3" imgW="7200720" imgH="736560" progId="Equation.DSMT4">
                  <p:embed/>
                </p:oleObj>
              </mc:Choice>
              <mc:Fallback>
                <p:oleObj name="Equation" r:id="rId3" imgW="7200720" imgH="736560" progId="Equation.DSMT4">
                  <p:embed/>
                  <p:pic>
                    <p:nvPicPr>
                      <p:cNvPr id="0" name=""/>
                      <p:cNvPicPr/>
                      <p:nvPr/>
                    </p:nvPicPr>
                    <p:blipFill>
                      <a:blip r:embed="rId4"/>
                      <a:stretch>
                        <a:fillRect/>
                      </a:stretch>
                    </p:blipFill>
                    <p:spPr>
                      <a:xfrm>
                        <a:off x="1280247" y="4129998"/>
                        <a:ext cx="7200900" cy="736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C7274FA-BB6F-4B7A-8F49-6FEBB740C280}"/>
              </a:ext>
            </a:extLst>
          </p:cNvPr>
          <p:cNvGraphicFramePr>
            <a:graphicFrameLocks noChangeAspect="1"/>
          </p:cNvGraphicFramePr>
          <p:nvPr>
            <p:extLst>
              <p:ext uri="{D42A27DB-BD31-4B8C-83A1-F6EECF244321}">
                <p14:modId xmlns:p14="http://schemas.microsoft.com/office/powerpoint/2010/main" val="3992595917"/>
              </p:ext>
            </p:extLst>
          </p:nvPr>
        </p:nvGraphicFramePr>
        <p:xfrm>
          <a:off x="1439068" y="5749637"/>
          <a:ext cx="6362700" cy="431800"/>
        </p:xfrm>
        <a:graphic>
          <a:graphicData uri="http://schemas.openxmlformats.org/presentationml/2006/ole">
            <mc:AlternateContent xmlns:mc="http://schemas.openxmlformats.org/markup-compatibility/2006">
              <mc:Choice xmlns:v="urn:schemas-microsoft-com:vml" Requires="v">
                <p:oleObj spid="_x0000_s135189" name="Equation" r:id="rId5" imgW="6362640" imgH="431640" progId="Equation.DSMT4">
                  <p:embed/>
                </p:oleObj>
              </mc:Choice>
              <mc:Fallback>
                <p:oleObj name="Equation" r:id="rId5" imgW="6362640" imgH="431640" progId="Equation.DSMT4">
                  <p:embed/>
                  <p:pic>
                    <p:nvPicPr>
                      <p:cNvPr id="0" name=""/>
                      <p:cNvPicPr/>
                      <p:nvPr/>
                    </p:nvPicPr>
                    <p:blipFill>
                      <a:blip r:embed="rId6"/>
                      <a:stretch>
                        <a:fillRect/>
                      </a:stretch>
                    </p:blipFill>
                    <p:spPr>
                      <a:xfrm>
                        <a:off x="1439068" y="5749637"/>
                        <a:ext cx="6362700" cy="431800"/>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D781EAD2-5F75-4355-BBDC-96653E87E20C}"/>
              </a:ext>
            </a:extLst>
          </p:cNvPr>
          <p:cNvGrpSpPr/>
          <p:nvPr/>
        </p:nvGrpSpPr>
        <p:grpSpPr>
          <a:xfrm>
            <a:off x="2179782" y="4957817"/>
            <a:ext cx="9425709" cy="498663"/>
            <a:chOff x="1801091" y="5163127"/>
            <a:chExt cx="9425709" cy="498663"/>
          </a:xfrm>
        </p:grpSpPr>
        <p:graphicFrame>
          <p:nvGraphicFramePr>
            <p:cNvPr id="9" name="Object 8">
              <a:extLst>
                <a:ext uri="{FF2B5EF4-FFF2-40B4-BE49-F238E27FC236}">
                  <a16:creationId xmlns:a16="http://schemas.microsoft.com/office/drawing/2014/main" id="{769331B6-66A8-485E-BD23-C2339AD0754B}"/>
                </a:ext>
              </a:extLst>
            </p:cNvPr>
            <p:cNvGraphicFramePr>
              <a:graphicFrameLocks noChangeAspect="1"/>
            </p:cNvGraphicFramePr>
            <p:nvPr>
              <p:extLst>
                <p:ext uri="{D42A27DB-BD31-4B8C-83A1-F6EECF244321}">
                  <p14:modId xmlns:p14="http://schemas.microsoft.com/office/powerpoint/2010/main" val="4211414260"/>
                </p:ext>
              </p:extLst>
            </p:nvPr>
          </p:nvGraphicFramePr>
          <p:xfrm>
            <a:off x="10566400" y="5270416"/>
            <a:ext cx="660400" cy="381000"/>
          </p:xfrm>
          <a:graphic>
            <a:graphicData uri="http://schemas.openxmlformats.org/presentationml/2006/ole">
              <mc:AlternateContent xmlns:mc="http://schemas.openxmlformats.org/markup-compatibility/2006">
                <mc:Choice xmlns:v="urn:schemas-microsoft-com:vml" Requires="v">
                  <p:oleObj spid="_x0000_s135190" name="Equation" r:id="rId7" imgW="660240" imgH="380880" progId="Equation.DSMT4">
                    <p:embed/>
                  </p:oleObj>
                </mc:Choice>
                <mc:Fallback>
                  <p:oleObj name="Equation" r:id="rId7" imgW="660240" imgH="380880" progId="Equation.DSMT4">
                    <p:embed/>
                    <p:pic>
                      <p:nvPicPr>
                        <p:cNvPr id="0" name=""/>
                        <p:cNvPicPr/>
                        <p:nvPr/>
                      </p:nvPicPr>
                      <p:blipFill>
                        <a:blip r:embed="rId8"/>
                        <a:stretch>
                          <a:fillRect/>
                        </a:stretch>
                      </p:blipFill>
                      <p:spPr>
                        <a:xfrm>
                          <a:off x="10566400" y="5270416"/>
                          <a:ext cx="660400" cy="3810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1840CFE1-763F-442A-BC5E-76BB083E5B57}"/>
                </a:ext>
              </a:extLst>
            </p:cNvPr>
            <p:cNvSpPr txBox="1"/>
            <p:nvPr/>
          </p:nvSpPr>
          <p:spPr>
            <a:xfrm>
              <a:off x="1801091" y="5163127"/>
              <a:ext cx="8765309" cy="498663"/>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را ضریب بهره برای سیگنال (توان) ضعیف نامند. </a:t>
              </a:r>
            </a:p>
          </p:txBody>
        </p:sp>
      </p:grpSp>
      <p:graphicFrame>
        <p:nvGraphicFramePr>
          <p:cNvPr id="12" name="Object 11">
            <a:extLst>
              <a:ext uri="{FF2B5EF4-FFF2-40B4-BE49-F238E27FC236}">
                <a16:creationId xmlns:a16="http://schemas.microsoft.com/office/drawing/2014/main" id="{386A43BB-E6D6-4850-BF60-8655AFF3997F}"/>
              </a:ext>
            </a:extLst>
          </p:cNvPr>
          <p:cNvGraphicFramePr>
            <a:graphicFrameLocks noChangeAspect="1"/>
          </p:cNvGraphicFramePr>
          <p:nvPr>
            <p:extLst>
              <p:ext uri="{D42A27DB-BD31-4B8C-83A1-F6EECF244321}">
                <p14:modId xmlns:p14="http://schemas.microsoft.com/office/powerpoint/2010/main" val="2196987218"/>
              </p:ext>
            </p:extLst>
          </p:nvPr>
        </p:nvGraphicFramePr>
        <p:xfrm>
          <a:off x="1611149" y="390344"/>
          <a:ext cx="6858000" cy="876300"/>
        </p:xfrm>
        <a:graphic>
          <a:graphicData uri="http://schemas.openxmlformats.org/presentationml/2006/ole">
            <mc:AlternateContent xmlns:mc="http://schemas.openxmlformats.org/markup-compatibility/2006">
              <mc:Choice xmlns:v="urn:schemas-microsoft-com:vml" Requires="v">
                <p:oleObj spid="_x0000_s135191" name="Equation" r:id="rId9" imgW="6857923" imgH="876326" progId="Equation.DSMT4">
                  <p:embed/>
                </p:oleObj>
              </mc:Choice>
              <mc:Fallback>
                <p:oleObj name="Equation" r:id="rId9" imgW="6857923" imgH="876326" progId="Equation.DSMT4">
                  <p:embed/>
                  <p:pic>
                    <p:nvPicPr>
                      <p:cNvPr id="16" name="Object 15">
                        <a:extLst>
                          <a:ext uri="{FF2B5EF4-FFF2-40B4-BE49-F238E27FC236}">
                            <a16:creationId xmlns:a16="http://schemas.microsoft.com/office/drawing/2014/main" id="{386A43BB-E6D6-4850-BF60-8655AFF3997F}"/>
                          </a:ext>
                        </a:extLst>
                      </p:cNvPr>
                      <p:cNvPicPr/>
                      <p:nvPr/>
                    </p:nvPicPr>
                    <p:blipFill>
                      <a:blip r:embed="rId10"/>
                      <a:stretch>
                        <a:fillRect/>
                      </a:stretch>
                    </p:blipFill>
                    <p:spPr>
                      <a:xfrm>
                        <a:off x="1611149" y="390344"/>
                        <a:ext cx="6858000" cy="876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66696001"/>
              </p:ext>
            </p:extLst>
          </p:nvPr>
        </p:nvGraphicFramePr>
        <p:xfrm>
          <a:off x="1485419" y="1547821"/>
          <a:ext cx="8515350" cy="885825"/>
        </p:xfrm>
        <a:graphic>
          <a:graphicData uri="http://schemas.openxmlformats.org/presentationml/2006/ole">
            <mc:AlternateContent xmlns:mc="http://schemas.openxmlformats.org/markup-compatibility/2006">
              <mc:Choice xmlns:v="urn:schemas-microsoft-com:vml" Requires="v">
                <p:oleObj spid="_x0000_s135192" name="Equation" r:id="rId11" imgW="8515250" imgH="885691" progId="Equation.DSMT4">
                  <p:embed/>
                </p:oleObj>
              </mc:Choice>
              <mc:Fallback>
                <p:oleObj name="Equation" r:id="rId11" imgW="8515250" imgH="885691" progId="Equation.DSMT4">
                  <p:embed/>
                  <p:pic>
                    <p:nvPicPr>
                      <p:cNvPr id="15" name="Object 14"/>
                      <p:cNvPicPr/>
                      <p:nvPr/>
                    </p:nvPicPr>
                    <p:blipFill>
                      <a:blip r:embed="rId12"/>
                      <a:stretch>
                        <a:fillRect/>
                      </a:stretch>
                    </p:blipFill>
                    <p:spPr>
                      <a:xfrm>
                        <a:off x="1485419" y="1547821"/>
                        <a:ext cx="8515350" cy="885825"/>
                      </a:xfrm>
                      <a:prstGeom prst="rect">
                        <a:avLst/>
                      </a:prstGeom>
                    </p:spPr>
                  </p:pic>
                </p:oleObj>
              </mc:Fallback>
            </mc:AlternateContent>
          </a:graphicData>
        </a:graphic>
      </p:graphicFrame>
    </p:spTree>
    <p:extLst>
      <p:ext uri="{BB962C8B-B14F-4D97-AF65-F5344CB8AC3E}">
        <p14:creationId xmlns:p14="http://schemas.microsoft.com/office/powerpoint/2010/main" val="39298804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E52859-5BB4-4BF7-AB5E-FBD97D02E8E7}"/>
              </a:ext>
            </a:extLst>
          </p:cNvPr>
          <p:cNvSpPr>
            <a:spLocks noGrp="1"/>
          </p:cNvSpPr>
          <p:nvPr>
            <p:ph type="sldNum" sz="quarter" idx="12"/>
          </p:nvPr>
        </p:nvSpPr>
        <p:spPr/>
        <p:txBody>
          <a:bodyPr/>
          <a:lstStyle/>
          <a:p>
            <a:fld id="{8AC7B609-6235-4DF7-8376-3B4225D7EDEF}" type="slidenum">
              <a:rPr lang="en-US" smtClean="0"/>
              <a:pPr/>
              <a:t>173</a:t>
            </a:fld>
            <a:endParaRPr lang="en-US" dirty="0"/>
          </a:p>
        </p:txBody>
      </p:sp>
      <p:graphicFrame>
        <p:nvGraphicFramePr>
          <p:cNvPr id="3" name="Object 2">
            <a:extLst>
              <a:ext uri="{FF2B5EF4-FFF2-40B4-BE49-F238E27FC236}">
                <a16:creationId xmlns:a16="http://schemas.microsoft.com/office/drawing/2014/main" id="{680F8006-4995-4BC0-88C4-5BEBFC2909A7}"/>
              </a:ext>
            </a:extLst>
          </p:cNvPr>
          <p:cNvGraphicFramePr>
            <a:graphicFrameLocks noChangeAspect="1"/>
          </p:cNvGraphicFramePr>
          <p:nvPr>
            <p:extLst>
              <p:ext uri="{D42A27DB-BD31-4B8C-83A1-F6EECF244321}">
                <p14:modId xmlns:p14="http://schemas.microsoft.com/office/powerpoint/2010/main" val="2684838259"/>
              </p:ext>
            </p:extLst>
          </p:nvPr>
        </p:nvGraphicFramePr>
        <p:xfrm>
          <a:off x="686089" y="442625"/>
          <a:ext cx="6515100" cy="889000"/>
        </p:xfrm>
        <a:graphic>
          <a:graphicData uri="http://schemas.openxmlformats.org/presentationml/2006/ole">
            <mc:AlternateContent xmlns:mc="http://schemas.openxmlformats.org/markup-compatibility/2006">
              <mc:Choice xmlns:v="urn:schemas-microsoft-com:vml" Requires="v">
                <p:oleObj spid="_x0000_s136202" name="Equation" r:id="rId3" imgW="6514920" imgH="888840" progId="Equation.DSMT4">
                  <p:embed/>
                </p:oleObj>
              </mc:Choice>
              <mc:Fallback>
                <p:oleObj name="Equation" r:id="rId3" imgW="6514920" imgH="888840" progId="Equation.DSMT4">
                  <p:embed/>
                  <p:pic>
                    <p:nvPicPr>
                      <p:cNvPr id="0" name=""/>
                      <p:cNvPicPr/>
                      <p:nvPr/>
                    </p:nvPicPr>
                    <p:blipFill>
                      <a:blip r:embed="rId4"/>
                      <a:stretch>
                        <a:fillRect/>
                      </a:stretch>
                    </p:blipFill>
                    <p:spPr>
                      <a:xfrm>
                        <a:off x="686089" y="442625"/>
                        <a:ext cx="6515100" cy="889000"/>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20D9101D-B5D5-4CB4-B610-0D62C6C5DBD7}"/>
              </a:ext>
            </a:extLst>
          </p:cNvPr>
          <p:cNvGrpSpPr/>
          <p:nvPr/>
        </p:nvGrpSpPr>
        <p:grpSpPr>
          <a:xfrm>
            <a:off x="544945" y="1671787"/>
            <a:ext cx="11360728" cy="1421992"/>
            <a:chOff x="544945" y="1995055"/>
            <a:chExt cx="11360728" cy="1421992"/>
          </a:xfrm>
        </p:grpSpPr>
        <p:sp>
          <p:nvSpPr>
            <p:cNvPr id="4" name="TextBox 3">
              <a:extLst>
                <a:ext uri="{FF2B5EF4-FFF2-40B4-BE49-F238E27FC236}">
                  <a16:creationId xmlns:a16="http://schemas.microsoft.com/office/drawing/2014/main" id="{1908D422-3B60-4A50-BE42-6A916E6C7024}"/>
                </a:ext>
              </a:extLst>
            </p:cNvPr>
            <p:cNvSpPr txBox="1"/>
            <p:nvPr/>
          </p:nvSpPr>
          <p:spPr>
            <a:xfrm>
              <a:off x="544945" y="1995055"/>
              <a:ext cx="11360728" cy="142199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شرط تقویت تابش در عبور از یک محیط وجود </a:t>
              </a:r>
              <a:r>
                <a:rPr lang="fa-IR" sz="2000" dirty="0">
                  <a:solidFill>
                    <a:srgbClr val="FF0000"/>
                  </a:solidFill>
                  <a:latin typeface="Times New Roman" panose="02020603050405020304" pitchFamily="18" charset="0"/>
                  <a:cs typeface="Times New Roman" panose="02020603050405020304" pitchFamily="18" charset="0"/>
                </a:rPr>
                <a:t>وارونگی جمعیت </a:t>
              </a:r>
              <a:r>
                <a:rPr lang="fa-IR" sz="2000" dirty="0">
                  <a:latin typeface="Times New Roman" panose="02020603050405020304" pitchFamily="18" charset="0"/>
                  <a:cs typeface="Times New Roman" panose="02020603050405020304" pitchFamily="18" charset="0"/>
                </a:rPr>
                <a:t>در آن محیط است. تعریف ساده وارونگی جمعیت برای مثلا یک ماده بدون تبهگنی (              ) یعنی اینکه جمعیت تراز بالای لیزری بیشتر از جمعیت تراز پایین لیزری شود که این خلاف شرایط تعادل ترمودینامیکی است که طبق توزیع ماکسول-بولتزمن جمعیت تراز بالایی در هر دمایی کمتر از جمعیت تراز پایینی است. </a:t>
              </a:r>
            </a:p>
          </p:txBody>
        </p:sp>
        <p:graphicFrame>
          <p:nvGraphicFramePr>
            <p:cNvPr id="5" name="Object 4">
              <a:extLst>
                <a:ext uri="{FF2B5EF4-FFF2-40B4-BE49-F238E27FC236}">
                  <a16:creationId xmlns:a16="http://schemas.microsoft.com/office/drawing/2014/main" id="{7B788E02-FDC3-4796-91BA-498EE702099A}"/>
                </a:ext>
              </a:extLst>
            </p:cNvPr>
            <p:cNvGraphicFramePr>
              <a:graphicFrameLocks noChangeAspect="1"/>
            </p:cNvGraphicFramePr>
            <p:nvPr>
              <p:extLst>
                <p:ext uri="{D42A27DB-BD31-4B8C-83A1-F6EECF244321}">
                  <p14:modId xmlns:p14="http://schemas.microsoft.com/office/powerpoint/2010/main" val="3631443681"/>
                </p:ext>
              </p:extLst>
            </p:nvPr>
          </p:nvGraphicFramePr>
          <p:xfrm>
            <a:off x="9615632" y="2543259"/>
            <a:ext cx="876300" cy="381000"/>
          </p:xfrm>
          <a:graphic>
            <a:graphicData uri="http://schemas.openxmlformats.org/presentationml/2006/ole">
              <mc:AlternateContent xmlns:mc="http://schemas.openxmlformats.org/markup-compatibility/2006">
                <mc:Choice xmlns:v="urn:schemas-microsoft-com:vml" Requires="v">
                  <p:oleObj spid="_x0000_s136203" name="Equation" r:id="rId5" imgW="876240" imgH="380880" progId="Equation.DSMT4">
                    <p:embed/>
                  </p:oleObj>
                </mc:Choice>
                <mc:Fallback>
                  <p:oleObj name="Equation" r:id="rId5" imgW="876240" imgH="380880" progId="Equation.DSMT4">
                    <p:embed/>
                    <p:pic>
                      <p:nvPicPr>
                        <p:cNvPr id="0" name=""/>
                        <p:cNvPicPr/>
                        <p:nvPr/>
                      </p:nvPicPr>
                      <p:blipFill>
                        <a:blip r:embed="rId6"/>
                        <a:stretch>
                          <a:fillRect/>
                        </a:stretch>
                      </p:blipFill>
                      <p:spPr>
                        <a:xfrm>
                          <a:off x="9615632" y="2543259"/>
                          <a:ext cx="876300" cy="381000"/>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2D402F8C-C6AC-4F09-AC45-39CEF1893AD6}"/>
              </a:ext>
            </a:extLst>
          </p:cNvPr>
          <p:cNvSpPr txBox="1"/>
          <p:nvPr/>
        </p:nvSpPr>
        <p:spPr>
          <a:xfrm>
            <a:off x="846295" y="3351080"/>
            <a:ext cx="10758027" cy="2862322"/>
          </a:xfrm>
          <a:prstGeom prst="rect">
            <a:avLst/>
          </a:prstGeom>
          <a:noFill/>
        </p:spPr>
        <p:txBody>
          <a:bodyPr wrap="square" rtlCol="1">
            <a:spAutoFit/>
          </a:bodyPr>
          <a:lstStyle/>
          <a:p>
            <a:pPr algn="just" rtl="1">
              <a:lnSpc>
                <a:spcPct val="150000"/>
              </a:lnSpc>
            </a:pPr>
            <a:r>
              <a:rPr lang="fa-IR" sz="2000" dirty="0" smtClean="0">
                <a:latin typeface="Times New Roman" panose="02020603050405020304" pitchFamily="18" charset="0"/>
                <a:cs typeface="Times New Roman" panose="02020603050405020304" pitchFamily="18" charset="0"/>
              </a:rPr>
              <a:t>برای </a:t>
            </a:r>
            <a:r>
              <a:rPr lang="fa-IR" sz="2000" dirty="0">
                <a:latin typeface="Times New Roman" panose="02020603050405020304" pitchFamily="18" charset="0"/>
                <a:cs typeface="Times New Roman" panose="02020603050405020304" pitchFamily="18" charset="0"/>
              </a:rPr>
              <a:t>یک سیستم دوترازه نمی توان به وارونی جمعیت رسید و لازم است از سیستم های سه یا چهار ترازه استفاده </a:t>
            </a:r>
            <a:r>
              <a:rPr lang="fa-IR" sz="2000" dirty="0" smtClean="0">
                <a:latin typeface="Times New Roman" panose="02020603050405020304" pitchFamily="18" charset="0"/>
                <a:cs typeface="Times New Roman" panose="02020603050405020304" pitchFamily="18" charset="0"/>
              </a:rPr>
              <a:t>کرد. چرا؟؟</a:t>
            </a:r>
          </a:p>
          <a:p>
            <a:pPr algn="just" rtl="1">
              <a:lnSpc>
                <a:spcPct val="150000"/>
              </a:lnSpc>
            </a:pPr>
            <a:r>
              <a:rPr lang="fa-IR" sz="2000" dirty="0" smtClean="0">
                <a:latin typeface="Times New Roman" panose="02020603050405020304" pitchFamily="18" charset="0"/>
                <a:cs typeface="Times New Roman" panose="02020603050405020304" pitchFamily="18" charset="0"/>
              </a:rPr>
              <a:t>طبق توزیع ماکسول-بولتزمن، در تعادل ترمودینامیکی، جمعیت تراز بالا از تراز پایین کمتر است. با شروع دمش جمعیت تراز بالا افزایش می یابد ولی آهنگ کاهش جمعیت تراز 2 از طریق گسیل القایی نیز افزایش می یابد. این عمل باعث اشباع جمعیت تراز بالایی در حد نصف جمعیت کل می شود چرا که در این حد آهنگ افزایش جمعیت تراز 2 به علت جذب و آهنگ کاهش آن به علت گسیل القایی برابر شده و جمعیت تراز 2 به حداکثر مقدار ممکن رسیده یعنی اشباع می گردد. در نتیجه جمعیت تراز 2 هیچگاه بیشتر از تراز 1 نگشته و وارونی جمعیت حاصل نخواهد شد. </a:t>
            </a:r>
            <a:r>
              <a:rPr lang="fa-IR" sz="2000" dirty="0" smtClean="0">
                <a:latin typeface="Times New Roman" panose="02020603050405020304" pitchFamily="18" charset="0"/>
                <a:cs typeface="Times New Roman" panose="02020603050405020304" pitchFamily="18" charset="0"/>
              </a:rPr>
              <a:t> </a:t>
            </a:r>
            <a:endParaRPr lang="fa-IR"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32783" y="442625"/>
            <a:ext cx="4072890" cy="579967"/>
          </a:xfrm>
          <a:prstGeom prst="rect">
            <a:avLst/>
          </a:prstGeom>
          <a:noFill/>
        </p:spPr>
        <p:txBody>
          <a:bodyPr wrap="square" rtlCol="0">
            <a:spAutoFit/>
          </a:bodyPr>
          <a:lstStyle/>
          <a:p>
            <a:pPr algn="just" rtl="1">
              <a:lnSpc>
                <a:spcPct val="150000"/>
              </a:lnSpc>
            </a:pPr>
            <a:r>
              <a:rPr lang="fa-IR" sz="2400" b="1" dirty="0" smtClean="0">
                <a:solidFill>
                  <a:srgbClr val="FF0000"/>
                </a:solidFill>
                <a:latin typeface="Times New Roman" panose="02020603050405020304" pitchFamily="18" charset="0"/>
                <a:cs typeface="Times New Roman" panose="02020603050405020304" pitchFamily="18" charset="0"/>
              </a:rPr>
              <a:t>وارونگی جمعیت</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0406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E52859-5BB4-4BF7-AB5E-FBD97D02E8E7}"/>
              </a:ext>
            </a:extLst>
          </p:cNvPr>
          <p:cNvSpPr>
            <a:spLocks noGrp="1"/>
          </p:cNvSpPr>
          <p:nvPr>
            <p:ph type="sldNum" sz="quarter" idx="12"/>
          </p:nvPr>
        </p:nvSpPr>
        <p:spPr/>
        <p:txBody>
          <a:bodyPr/>
          <a:lstStyle/>
          <a:p>
            <a:fld id="{8AC7B609-6235-4DF7-8376-3B4225D7EDEF}" type="slidenum">
              <a:rPr lang="en-US" smtClean="0"/>
              <a:pPr/>
              <a:t>174</a:t>
            </a:fld>
            <a:endParaRPr lang="en-US" dirty="0"/>
          </a:p>
        </p:txBody>
      </p:sp>
      <p:sp>
        <p:nvSpPr>
          <p:cNvPr id="7" name="TextBox 6">
            <a:extLst>
              <a:ext uri="{FF2B5EF4-FFF2-40B4-BE49-F238E27FC236}">
                <a16:creationId xmlns:a16="http://schemas.microsoft.com/office/drawing/2014/main" id="{2D402F8C-C6AC-4F09-AC45-39CEF1893AD6}"/>
              </a:ext>
            </a:extLst>
          </p:cNvPr>
          <p:cNvSpPr txBox="1"/>
          <p:nvPr/>
        </p:nvSpPr>
        <p:spPr>
          <a:xfrm>
            <a:off x="8978748" y="305803"/>
            <a:ext cx="2935048" cy="539378"/>
          </a:xfrm>
          <a:prstGeom prst="rect">
            <a:avLst/>
          </a:prstGeom>
          <a:noFill/>
        </p:spPr>
        <p:txBody>
          <a:bodyPr wrap="square" rtlCol="1">
            <a:spAutoFit/>
          </a:bodyPr>
          <a:lstStyle/>
          <a:p>
            <a:pPr algn="just" rtl="1">
              <a:lnSpc>
                <a:spcPct val="150000"/>
              </a:lnSpc>
            </a:pPr>
            <a:r>
              <a:rPr lang="fa-IR" sz="2200" b="1" dirty="0" smtClean="0">
                <a:solidFill>
                  <a:srgbClr val="FF0000"/>
                </a:solidFill>
                <a:latin typeface="Times New Roman" panose="02020603050405020304" pitchFamily="18" charset="0"/>
                <a:cs typeface="Times New Roman" panose="02020603050405020304" pitchFamily="18" charset="0"/>
              </a:rPr>
              <a:t>سیستم </a:t>
            </a:r>
            <a:r>
              <a:rPr lang="fa-IR" sz="2200" b="1" dirty="0">
                <a:solidFill>
                  <a:srgbClr val="FF0000"/>
                </a:solidFill>
                <a:latin typeface="Times New Roman" panose="02020603050405020304" pitchFamily="18" charset="0"/>
                <a:cs typeface="Times New Roman" panose="02020603050405020304" pitchFamily="18" charset="0"/>
              </a:rPr>
              <a:t>سه </a:t>
            </a:r>
            <a:r>
              <a:rPr lang="fa-IR" sz="2200" b="1" dirty="0" smtClean="0">
                <a:solidFill>
                  <a:srgbClr val="FF0000"/>
                </a:solidFill>
                <a:latin typeface="Times New Roman" panose="02020603050405020304" pitchFamily="18" charset="0"/>
                <a:cs typeface="Times New Roman" panose="02020603050405020304" pitchFamily="18" charset="0"/>
              </a:rPr>
              <a:t>ترازه</a:t>
            </a:r>
            <a:endParaRPr lang="fa-IR" sz="2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94979" y="3125728"/>
            <a:ext cx="11116021" cy="3323987"/>
          </a:xfrm>
          <a:prstGeom prst="rect">
            <a:avLst/>
          </a:prstGeom>
          <a:noFill/>
        </p:spPr>
        <p:txBody>
          <a:bodyPr wrap="square" rtlCol="0">
            <a:spAutoFit/>
          </a:bodyPr>
          <a:lstStyle/>
          <a:p>
            <a:pPr algn="just" rtl="1">
              <a:lnSpc>
                <a:spcPct val="150000"/>
              </a:lnSpc>
            </a:pPr>
            <a:r>
              <a:rPr lang="fa-IR" sz="2000" dirty="0" smtClean="0">
                <a:latin typeface="Times New Roman" panose="02020603050405020304" pitchFamily="18" charset="0"/>
                <a:cs typeface="Times New Roman" panose="02020603050405020304" pitchFamily="18" charset="0"/>
              </a:rPr>
              <a:t>در سیستم 3 ترازه، تراز 3 ناپایدار بوده یعنی طول عمر آن بسیار کوتاه است درنتیجه عملا در هر لحظه خالی است. فروافت آن فقط به تراز 2 است و این گذار غیر تابشی است. </a:t>
            </a:r>
          </a:p>
          <a:p>
            <a:pPr algn="just" rtl="1">
              <a:lnSpc>
                <a:spcPct val="150000"/>
              </a:lnSpc>
            </a:pPr>
            <a:r>
              <a:rPr lang="fa-IR" sz="2000" dirty="0" smtClean="0">
                <a:latin typeface="Times New Roman" panose="02020603050405020304" pitchFamily="18" charset="0"/>
                <a:cs typeface="Times New Roman" panose="02020603050405020304" pitchFamily="18" charset="0"/>
              </a:rPr>
              <a:t>تراز 2 که همان تراز بالای لیزری است نیمه پایدار است تا انباشت جمعیت در آن رخ دهد. از آنجاییکه انرژی فوتونهای دمش بیشتر از اختلاف انرژی بین تراز 2 و تراز 1 است تابش دمش باعث القاء گذار از تراز 2 به تراز 1 نخواهد شد و درنتیجه جمعیت تراز 2 افزایش یافته و چنانچه آهنگ دمش به اندازه کافی باشد قبل از اینکه گسیل خود به خودی شروع گردد جمعیت تراز 2 بیشتر از جمعیت تراز 1 گشته یعنی وارونی جمعیت حاصل می گردد. با شروع تابش خود به خودی فوتونهای خلق شده باعث گسیل القایی از تراز 2 به تراز 1 شده و عمل لیزر شروع می شود و به علت وارونگی جمعیت تابش خلق شده تقویت می گردد.  </a:t>
            </a:r>
            <a:endParaRPr lang="fa-IR" sz="2000" dirty="0">
              <a:latin typeface="Times New Roman" panose="02020603050405020304" pitchFamily="18" charset="0"/>
              <a:cs typeface="Times New Roman" panose="02020603050405020304" pitchFamily="18" charset="0"/>
            </a:endParaRPr>
          </a:p>
        </p:txBody>
      </p:sp>
      <p:pic>
        <p:nvPicPr>
          <p:cNvPr id="148485" name="Picture 5" descr="Concept of 3 And 4 Level Laser Notes for Engineering Physics 1st Year -  semester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918" y="66102"/>
            <a:ext cx="4535356" cy="294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0620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E52859-5BB4-4BF7-AB5E-FBD97D02E8E7}"/>
              </a:ext>
            </a:extLst>
          </p:cNvPr>
          <p:cNvSpPr>
            <a:spLocks noGrp="1"/>
          </p:cNvSpPr>
          <p:nvPr>
            <p:ph type="sldNum" sz="quarter" idx="12"/>
          </p:nvPr>
        </p:nvSpPr>
        <p:spPr/>
        <p:txBody>
          <a:bodyPr/>
          <a:lstStyle/>
          <a:p>
            <a:fld id="{8AC7B609-6235-4DF7-8376-3B4225D7EDEF}" type="slidenum">
              <a:rPr lang="en-US" smtClean="0"/>
              <a:pPr/>
              <a:t>175</a:t>
            </a:fld>
            <a:endParaRPr lang="en-US" dirty="0"/>
          </a:p>
        </p:txBody>
      </p:sp>
      <p:sp>
        <p:nvSpPr>
          <p:cNvPr id="7" name="TextBox 6">
            <a:extLst>
              <a:ext uri="{FF2B5EF4-FFF2-40B4-BE49-F238E27FC236}">
                <a16:creationId xmlns:a16="http://schemas.microsoft.com/office/drawing/2014/main" id="{2D402F8C-C6AC-4F09-AC45-39CEF1893AD6}"/>
              </a:ext>
            </a:extLst>
          </p:cNvPr>
          <p:cNvSpPr txBox="1"/>
          <p:nvPr/>
        </p:nvSpPr>
        <p:spPr>
          <a:xfrm>
            <a:off x="9000782" y="76625"/>
            <a:ext cx="2935048" cy="539378"/>
          </a:xfrm>
          <a:prstGeom prst="rect">
            <a:avLst/>
          </a:prstGeom>
          <a:noFill/>
        </p:spPr>
        <p:txBody>
          <a:bodyPr wrap="square" rtlCol="1">
            <a:spAutoFit/>
          </a:bodyPr>
          <a:lstStyle/>
          <a:p>
            <a:pPr algn="just" rtl="1">
              <a:lnSpc>
                <a:spcPct val="150000"/>
              </a:lnSpc>
            </a:pPr>
            <a:r>
              <a:rPr lang="fa-IR" sz="2200" b="1" dirty="0" smtClean="0">
                <a:solidFill>
                  <a:srgbClr val="FF0000"/>
                </a:solidFill>
                <a:latin typeface="Times New Roman" panose="02020603050405020304" pitchFamily="18" charset="0"/>
                <a:cs typeface="Times New Roman" panose="02020603050405020304" pitchFamily="18" charset="0"/>
              </a:rPr>
              <a:t>سیستم چهار ترازه</a:t>
            </a:r>
            <a:endParaRPr lang="fa-IR" sz="2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318610" y="753126"/>
            <a:ext cx="7634689" cy="5632311"/>
          </a:xfrm>
          <a:prstGeom prst="rect">
            <a:avLst/>
          </a:prstGeom>
          <a:noFill/>
        </p:spPr>
        <p:txBody>
          <a:bodyPr wrap="square" rtlCol="0">
            <a:spAutoFit/>
          </a:bodyPr>
          <a:lstStyle/>
          <a:p>
            <a:pPr algn="just" rtl="1">
              <a:lnSpc>
                <a:spcPct val="150000"/>
              </a:lnSpc>
            </a:pPr>
            <a:r>
              <a:rPr lang="fa-IR" sz="2000" dirty="0" smtClean="0">
                <a:latin typeface="Times New Roman" panose="02020603050405020304" pitchFamily="18" charset="0"/>
                <a:cs typeface="Times New Roman" panose="02020603050405020304" pitchFamily="18" charset="0"/>
              </a:rPr>
              <a:t>در سیستم </a:t>
            </a:r>
            <a:r>
              <a:rPr lang="en-US" sz="2000" dirty="0" smtClean="0">
                <a:latin typeface="Times New Roman" panose="02020603050405020304" pitchFamily="18" charset="0"/>
                <a:cs typeface="Times New Roman" panose="02020603050405020304" pitchFamily="18" charset="0"/>
              </a:rPr>
              <a:t>4</a:t>
            </a:r>
            <a:r>
              <a:rPr lang="fa-IR" sz="2000" dirty="0" smtClean="0">
                <a:latin typeface="Times New Roman" panose="02020603050405020304" pitchFamily="18" charset="0"/>
                <a:cs typeface="Times New Roman" panose="02020603050405020304" pitchFamily="18" charset="0"/>
              </a:rPr>
              <a:t> ترازه، تراز 3 ناپایدار بوده یعنی طول عمر آن بسیار کوتاه است درنتیجه عملا در هر لحظه خالی است. فروافت آن فقط به تراز 2 است و این گذار غیر تابشی است. </a:t>
            </a:r>
          </a:p>
          <a:p>
            <a:pPr algn="just" rtl="1">
              <a:lnSpc>
                <a:spcPct val="150000"/>
              </a:lnSpc>
            </a:pPr>
            <a:r>
              <a:rPr lang="fa-IR" sz="2000" dirty="0" smtClean="0">
                <a:latin typeface="Times New Roman" panose="02020603050405020304" pitchFamily="18" charset="0"/>
                <a:cs typeface="Times New Roman" panose="02020603050405020304" pitchFamily="18" charset="0"/>
              </a:rPr>
              <a:t>تراز 2 که همان تراز بالای لیزری است نیمه پایدار است تا انباشت جمعیت در آن رخ دهد.</a:t>
            </a:r>
            <a:endParaRPr lang="en-US" sz="2000" dirty="0" smtClean="0">
              <a:latin typeface="Times New Roman" panose="02020603050405020304" pitchFamily="18" charset="0"/>
              <a:cs typeface="Times New Roman" panose="02020603050405020304" pitchFamily="18" charset="0"/>
            </a:endParaRPr>
          </a:p>
          <a:p>
            <a:pPr algn="just" rtl="1">
              <a:lnSpc>
                <a:spcPct val="150000"/>
              </a:lnSpc>
            </a:pPr>
            <a:r>
              <a:rPr lang="fa-IR" sz="2000" dirty="0" smtClean="0">
                <a:latin typeface="Times New Roman" panose="02020603050405020304" pitchFamily="18" charset="0"/>
                <a:cs typeface="Times New Roman" panose="02020603050405020304" pitchFamily="18" charset="0"/>
              </a:rPr>
              <a:t>تراز 1 که تراز پایین لیزری است در ابتدا خالی است. با شروع عمل دمش اتم/مولکول به تراز 3 برانگیخته شده و از طریق یک گذار غیر تابشی به تراز 2 فروافت می کند. در آنجاییکه تراز 1 خالی است درنتیجه وارونی جمعیت حاصل شده است و عمل تقویت تابش از طریق گسیل القایی یعنی تابش لیزر شروع خواهد شد. </a:t>
            </a:r>
          </a:p>
          <a:p>
            <a:pPr algn="just" rtl="1">
              <a:lnSpc>
                <a:spcPct val="150000"/>
              </a:lnSpc>
            </a:pPr>
            <a:r>
              <a:rPr lang="fa-IR" sz="2000" dirty="0" smtClean="0">
                <a:latin typeface="Times New Roman" panose="02020603050405020304" pitchFamily="18" charset="0"/>
                <a:cs typeface="Times New Roman" panose="02020603050405020304" pitchFamily="18" charset="0"/>
              </a:rPr>
              <a:t>از آنجاییکه رسیدن به وارونی جمعیت در لیزر  4 ترازه بسیار سریعتر از لیزر 3 ترازه رخ می دهد آستانه دمش لازم برای یک سیستم 4 ترازه کمتر از سیستم 3 ترازه است و ضریب بهره آن نیز می تواند بیشتر باشد</a:t>
            </a:r>
          </a:p>
          <a:p>
            <a:pPr algn="just" rtl="1">
              <a:lnSpc>
                <a:spcPct val="150000"/>
              </a:lnSpc>
            </a:pPr>
            <a:r>
              <a:rPr lang="fa-IR" sz="2000" dirty="0" smtClean="0">
                <a:latin typeface="Times New Roman" panose="02020603050405020304" pitchFamily="18" charset="0"/>
                <a:cs typeface="Times New Roman" panose="02020603050405020304" pitchFamily="18" charset="0"/>
              </a:rPr>
              <a:t>اولین لیزر ساخته شده، لیزر یاقوت توسط میمن، یک سیستم 3 ترازه بود. بیشتر لیزرهای امروزه سیستمهای 4 ترازه هستند. </a:t>
            </a:r>
            <a:endParaRPr lang="en-US" sz="2000" dirty="0">
              <a:latin typeface="Times New Roman" panose="02020603050405020304" pitchFamily="18" charset="0"/>
              <a:cs typeface="Times New Roman" panose="02020603050405020304" pitchFamily="18" charset="0"/>
            </a:endParaRPr>
          </a:p>
        </p:txBody>
      </p:sp>
      <p:pic>
        <p:nvPicPr>
          <p:cNvPr id="149506" name="Picture 2" descr="http://electron6.phys.utk.edu/phys250/modules/module%204/images/4lev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0248"/>
            <a:ext cx="4318610" cy="502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0085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850" y="152401"/>
            <a:ext cx="5118100" cy="5799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lnSpc>
                <a:spcPct val="150000"/>
              </a:lnSpc>
            </a:pPr>
            <a:r>
              <a:rPr lang="fa-IR" sz="2400" b="1" dirty="0">
                <a:solidFill>
                  <a:srgbClr val="0070C0"/>
                </a:solidFill>
                <a:latin typeface="Times New Roman" pitchFamily="18" charset="0"/>
                <a:cs typeface="Times New Roman" pitchFamily="18" charset="0"/>
              </a:rPr>
              <a:t>پهن شدگی طیف  </a:t>
            </a:r>
            <a:r>
              <a:rPr lang="en-US" sz="2400" b="1" dirty="0">
                <a:solidFill>
                  <a:srgbClr val="FF0000"/>
                </a:solidFill>
                <a:latin typeface="Times New Roman" pitchFamily="18" charset="0"/>
                <a:cs typeface="Times New Roman" pitchFamily="18" charset="0"/>
              </a:rPr>
              <a:t>Spectral Broadening</a:t>
            </a:r>
          </a:p>
        </p:txBody>
      </p:sp>
      <p:sp>
        <p:nvSpPr>
          <p:cNvPr id="5" name="TextBox 4"/>
          <p:cNvSpPr txBox="1"/>
          <p:nvPr/>
        </p:nvSpPr>
        <p:spPr>
          <a:xfrm>
            <a:off x="634340" y="1484769"/>
            <a:ext cx="10593120" cy="4247317"/>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عوامل  زیادی باعث پهن شدگی طیف تابشی اتم و در نتیجه باعث تغییر ضریب بهره می شود. </a:t>
            </a:r>
          </a:p>
          <a:p>
            <a:pPr algn="just" rtl="1">
              <a:lnSpc>
                <a:spcPct val="150000"/>
              </a:lnSpc>
            </a:pPr>
            <a:r>
              <a:rPr lang="fa-IR" sz="2000" dirty="0">
                <a:latin typeface="Times New Roman" panose="02020603050405020304" pitchFamily="18" charset="0"/>
                <a:cs typeface="Times New Roman" panose="02020603050405020304" pitchFamily="18" charset="0"/>
              </a:rPr>
              <a:t>پهن شدگی خط یعنی اینکه پهنای طیف جذب و تابش به دلایل افزایش یابد. این پدیده دو نوع می باشد:</a:t>
            </a:r>
          </a:p>
          <a:p>
            <a:pPr algn="just" rtl="1">
              <a:lnSpc>
                <a:spcPct val="150000"/>
              </a:lnSpc>
            </a:pPr>
            <a:r>
              <a:rPr lang="fa-IR" sz="2000" dirty="0">
                <a:latin typeface="Times New Roman" panose="02020603050405020304" pitchFamily="18" charset="0"/>
                <a:cs typeface="Times New Roman" panose="02020603050405020304" pitchFamily="18" charset="0"/>
              </a:rPr>
              <a:t>1- </a:t>
            </a:r>
            <a:r>
              <a:rPr lang="fa-IR" sz="2000" b="1" dirty="0">
                <a:solidFill>
                  <a:srgbClr val="FF0000"/>
                </a:solidFill>
                <a:latin typeface="Times New Roman" pitchFamily="18" charset="0"/>
                <a:cs typeface="Times New Roman" pitchFamily="18" charset="0"/>
              </a:rPr>
              <a:t>پهن شدگی همگن</a:t>
            </a:r>
            <a:r>
              <a:rPr lang="fa-IR" sz="2000" dirty="0">
                <a:latin typeface="Times New Roman" pitchFamily="18" charset="0"/>
                <a:cs typeface="Times New Roman" pitchFamily="18" charset="0"/>
              </a:rPr>
              <a:t>: در این نوع پهن </a:t>
            </a:r>
            <a:r>
              <a:rPr lang="fa-IR" sz="2000" dirty="0" smtClean="0">
                <a:latin typeface="Times New Roman" pitchFamily="18" charset="0"/>
                <a:cs typeface="Times New Roman" pitchFamily="18" charset="0"/>
              </a:rPr>
              <a:t>شدگی عامل پهن شدگی به طور یکسانی بر اتمها/مولکولهای تابنده/جاذب اثر می کند درنتیجه تابع شکل خط و </a:t>
            </a:r>
            <a:r>
              <a:rPr lang="fa-IR" sz="2000" dirty="0">
                <a:latin typeface="Times New Roman" pitchFamily="18" charset="0"/>
                <a:cs typeface="Times New Roman" pitchFamily="18" charset="0"/>
              </a:rPr>
              <a:t>بسامد تشدید همه آنها یکسان </a:t>
            </a:r>
            <a:r>
              <a:rPr lang="fa-IR" sz="2000" dirty="0" smtClean="0">
                <a:latin typeface="Times New Roman" pitchFamily="18" charset="0"/>
                <a:cs typeface="Times New Roman" pitchFamily="18" charset="0"/>
              </a:rPr>
              <a:t>است. این باعث می شود </a:t>
            </a:r>
            <a:r>
              <a:rPr lang="fa-IR" sz="2000" dirty="0">
                <a:latin typeface="Times New Roman" pitchFamily="18" charset="0"/>
                <a:cs typeface="Times New Roman" pitchFamily="18" charset="0"/>
              </a:rPr>
              <a:t>که تابع شکل خط </a:t>
            </a:r>
            <a:r>
              <a:rPr lang="fa-IR" sz="2000" dirty="0" smtClean="0">
                <a:latin typeface="Times New Roman" pitchFamily="18" charset="0"/>
                <a:cs typeface="Times New Roman" pitchFamily="18" charset="0"/>
              </a:rPr>
              <a:t>مجموعه </a:t>
            </a:r>
            <a:r>
              <a:rPr lang="fa-IR" sz="2000" dirty="0">
                <a:latin typeface="Times New Roman" pitchFamily="18" charset="0"/>
                <a:cs typeface="Times New Roman" pitchFamily="18" charset="0"/>
              </a:rPr>
              <a:t>اتمها مساوی </a:t>
            </a:r>
            <a:r>
              <a:rPr lang="fa-IR" sz="2000" dirty="0">
                <a:latin typeface="Times New Roman" pitchFamily="18" charset="0"/>
                <a:cs typeface="Times New Roman" pitchFamily="18" charset="0"/>
              </a:rPr>
              <a:t>تابع شکل خط </a:t>
            </a:r>
            <a:r>
              <a:rPr lang="fa-IR" sz="2000" dirty="0">
                <a:latin typeface="Times New Roman" pitchFamily="18" charset="0"/>
                <a:cs typeface="Times New Roman" pitchFamily="18" charset="0"/>
              </a:rPr>
              <a:t>تک </a:t>
            </a:r>
            <a:r>
              <a:rPr lang="fa-IR" sz="2000" dirty="0" smtClean="0">
                <a:latin typeface="Times New Roman" pitchFamily="18" charset="0"/>
                <a:cs typeface="Times New Roman" pitchFamily="18" charset="0"/>
              </a:rPr>
              <a:t>اتمها </a:t>
            </a:r>
            <a:r>
              <a:rPr lang="fa-IR" sz="2000" dirty="0">
                <a:latin typeface="Times New Roman" pitchFamily="18" charset="0"/>
                <a:cs typeface="Times New Roman" pitchFamily="18" charset="0"/>
              </a:rPr>
              <a:t>باشد. </a:t>
            </a:r>
          </a:p>
          <a:p>
            <a:pPr marL="342900" indent="-342900" algn="just" rtl="1">
              <a:lnSpc>
                <a:spcPct val="150000"/>
              </a:lnSpc>
              <a:buFont typeface="Wingdings" panose="05000000000000000000" pitchFamily="2" charset="2"/>
              <a:buChar char="q"/>
            </a:pPr>
            <a:r>
              <a:rPr lang="fa-IR" sz="2000" dirty="0">
                <a:latin typeface="Times New Roman" pitchFamily="18" charset="0"/>
                <a:cs typeface="Times New Roman" pitchFamily="18" charset="0"/>
              </a:rPr>
              <a:t>پهن شدگی </a:t>
            </a:r>
            <a:r>
              <a:rPr lang="fa-IR" sz="2000" dirty="0" smtClean="0">
                <a:latin typeface="Times New Roman" pitchFamily="18" charset="0"/>
                <a:cs typeface="Times New Roman" pitchFamily="18" charset="0"/>
              </a:rPr>
              <a:t>تابشی و برخوردی از </a:t>
            </a:r>
            <a:r>
              <a:rPr lang="fa-IR" sz="2000" dirty="0">
                <a:latin typeface="Times New Roman" pitchFamily="18" charset="0"/>
                <a:cs typeface="Times New Roman" pitchFamily="18" charset="0"/>
              </a:rPr>
              <a:t>نوع همگن است. </a:t>
            </a:r>
          </a:p>
          <a:p>
            <a:pPr marL="342900" indent="-342900" algn="just" rtl="1">
              <a:lnSpc>
                <a:spcPct val="150000"/>
              </a:lnSpc>
              <a:buFont typeface="Wingdings" panose="05000000000000000000" pitchFamily="2" charset="2"/>
              <a:buChar char="ü"/>
            </a:pPr>
            <a:r>
              <a:rPr lang="fa-IR" sz="2000" dirty="0">
                <a:latin typeface="Times New Roman" pitchFamily="18" charset="0"/>
                <a:cs typeface="Times New Roman" pitchFamily="18" charset="0"/>
              </a:rPr>
              <a:t>در یک گاز برخورد هر اتم ممکن است با اتم امشابه، با اتمی غیر مشابه، با یک یون، با الکترون و یا با دیواره ظرف باشد.</a:t>
            </a:r>
          </a:p>
          <a:p>
            <a:pPr marL="342900" indent="-342900" algn="just" rtl="1">
              <a:lnSpc>
                <a:spcPct val="150000"/>
              </a:lnSpc>
              <a:buFont typeface="Wingdings" panose="05000000000000000000" pitchFamily="2" charset="2"/>
              <a:buChar char="ü"/>
            </a:pPr>
            <a:r>
              <a:rPr lang="fa-IR" sz="2000" dirty="0">
                <a:latin typeface="Times New Roman" pitchFamily="18" charset="0"/>
                <a:cs typeface="Times New Roman" pitchFamily="18" charset="0"/>
              </a:rPr>
              <a:t> در جامدات برخورد اتم با فونون </a:t>
            </a:r>
            <a:r>
              <a:rPr lang="fa-IR" sz="2000" dirty="0" smtClean="0">
                <a:latin typeface="Times New Roman" pitchFamily="18" charset="0"/>
                <a:cs typeface="Times New Roman" pitchFamily="18" charset="0"/>
              </a:rPr>
              <a:t>های </a:t>
            </a:r>
            <a:r>
              <a:rPr lang="fa-IR" sz="2000" dirty="0">
                <a:latin typeface="Times New Roman" pitchFamily="18" charset="0"/>
                <a:cs typeface="Times New Roman" pitchFamily="18" charset="0"/>
              </a:rPr>
              <a:t>شبکه رخ می دهد. </a:t>
            </a:r>
          </a:p>
          <a:p>
            <a:pPr marL="342900" indent="-342900" algn="just" rtl="1">
              <a:lnSpc>
                <a:spcPct val="150000"/>
              </a:lnSpc>
              <a:buFont typeface="Wingdings" panose="05000000000000000000" pitchFamily="2" charset="2"/>
              <a:buChar char="v"/>
            </a:pPr>
            <a:r>
              <a:rPr lang="fa-IR" sz="2000" dirty="0">
                <a:latin typeface="Times New Roman" pitchFamily="18" charset="0"/>
                <a:cs typeface="Times New Roman" pitchFamily="18" charset="0"/>
              </a:rPr>
              <a:t>در پهن شدگی همگن، تابع شکل خط </a:t>
            </a:r>
            <a:r>
              <a:rPr lang="fa-IR" sz="2000" dirty="0">
                <a:solidFill>
                  <a:srgbClr val="FF0000"/>
                </a:solidFill>
                <a:latin typeface="Times New Roman" pitchFamily="18" charset="0"/>
                <a:cs typeface="Times New Roman" pitchFamily="18" charset="0"/>
              </a:rPr>
              <a:t>لورنتسی</a:t>
            </a:r>
            <a:r>
              <a:rPr lang="fa-IR" sz="2000" dirty="0">
                <a:latin typeface="Times New Roman" pitchFamily="18" charset="0"/>
                <a:cs typeface="Times New Roman" pitchFamily="18" charset="0"/>
              </a:rPr>
              <a:t> است.</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100" y="447556"/>
            <a:ext cx="9493250" cy="4708981"/>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2- </a:t>
            </a:r>
            <a:r>
              <a:rPr lang="fa-IR" sz="2000" dirty="0">
                <a:solidFill>
                  <a:srgbClr val="FF0000"/>
                </a:solidFill>
                <a:latin typeface="Times New Roman" pitchFamily="18" charset="0"/>
                <a:cs typeface="Times New Roman" pitchFamily="18" charset="0"/>
              </a:rPr>
              <a:t>پهن شدگی ناهمگن: </a:t>
            </a:r>
            <a:r>
              <a:rPr lang="fa-IR" sz="2000" dirty="0" smtClean="0">
                <a:latin typeface="Times New Roman" pitchFamily="18" charset="0"/>
                <a:cs typeface="Times New Roman" pitchFamily="18" charset="0"/>
              </a:rPr>
              <a:t>در </a:t>
            </a:r>
            <a:r>
              <a:rPr lang="fa-IR" sz="2000" dirty="0">
                <a:latin typeface="Times New Roman" pitchFamily="18" charset="0"/>
                <a:cs typeface="Times New Roman" pitchFamily="18" charset="0"/>
              </a:rPr>
              <a:t>پهن </a:t>
            </a:r>
            <a:r>
              <a:rPr lang="fa-IR" sz="2000" dirty="0" smtClean="0">
                <a:latin typeface="Times New Roman" pitchFamily="18" charset="0"/>
                <a:cs typeface="Times New Roman" pitchFamily="18" charset="0"/>
              </a:rPr>
              <a:t>شدگی ناهمگن، </a:t>
            </a:r>
            <a:r>
              <a:rPr lang="fa-IR" sz="2000" dirty="0">
                <a:latin typeface="Times New Roman" pitchFamily="18" charset="0"/>
                <a:cs typeface="Times New Roman" pitchFamily="18" charset="0"/>
              </a:rPr>
              <a:t>عامل پهن شدگی به طور </a:t>
            </a:r>
            <a:r>
              <a:rPr lang="fa-IR" sz="2000" dirty="0" smtClean="0">
                <a:latin typeface="Times New Roman" pitchFamily="18" charset="0"/>
                <a:cs typeface="Times New Roman" pitchFamily="18" charset="0"/>
              </a:rPr>
              <a:t>متفاوت </a:t>
            </a:r>
            <a:r>
              <a:rPr lang="fa-IR" sz="2000" dirty="0">
                <a:latin typeface="Times New Roman" pitchFamily="18" charset="0"/>
                <a:cs typeface="Times New Roman" pitchFamily="18" charset="0"/>
              </a:rPr>
              <a:t>بر اتمها/مولکولهای تابنده/جاذب اثر می کند </a:t>
            </a:r>
            <a:r>
              <a:rPr lang="fa-IR" sz="2000" dirty="0" smtClean="0">
                <a:latin typeface="Times New Roman" pitchFamily="18" charset="0"/>
                <a:cs typeface="Times New Roman" pitchFamily="18" charset="0"/>
              </a:rPr>
              <a:t>درنتیجه </a:t>
            </a:r>
            <a:r>
              <a:rPr lang="fa-IR" sz="2000" dirty="0" smtClean="0">
                <a:latin typeface="Times New Roman" pitchFamily="18" charset="0"/>
                <a:cs typeface="Times New Roman" pitchFamily="18" charset="0"/>
              </a:rPr>
              <a:t>تابع شکل خط آنها با </a:t>
            </a:r>
            <a:r>
              <a:rPr lang="fa-IR" sz="2000" dirty="0">
                <a:latin typeface="Times New Roman" pitchFamily="18" charset="0"/>
                <a:cs typeface="Times New Roman" pitchFamily="18" charset="0"/>
              </a:rPr>
              <a:t>یکدیگر مساوی </a:t>
            </a:r>
            <a:r>
              <a:rPr lang="fa-IR" sz="2000" dirty="0" smtClean="0">
                <a:latin typeface="Times New Roman" pitchFamily="18" charset="0"/>
                <a:cs typeface="Times New Roman" pitchFamily="18" charset="0"/>
              </a:rPr>
              <a:t>نیست. پس </a:t>
            </a:r>
            <a:r>
              <a:rPr lang="fa-IR" sz="2000" dirty="0">
                <a:latin typeface="Times New Roman" pitchFamily="18" charset="0"/>
                <a:cs typeface="Times New Roman" pitchFamily="18" charset="0"/>
              </a:rPr>
              <a:t>در این نوع از پهن شدگی </a:t>
            </a:r>
            <a:r>
              <a:rPr lang="fa-IR" sz="2000" dirty="0">
                <a:latin typeface="Times New Roman" pitchFamily="18" charset="0"/>
                <a:cs typeface="Times New Roman" pitchFamily="18" charset="0"/>
              </a:rPr>
              <a:t>تابع شکل خط </a:t>
            </a:r>
            <a:r>
              <a:rPr lang="fa-IR" sz="2000" dirty="0" smtClean="0">
                <a:latin typeface="Times New Roman" pitchFamily="18" charset="0"/>
                <a:cs typeface="Times New Roman" pitchFamily="18" charset="0"/>
              </a:rPr>
              <a:t>برای کل </a:t>
            </a:r>
            <a:r>
              <a:rPr lang="fa-IR" sz="2000" dirty="0" smtClean="0">
                <a:latin typeface="Times New Roman" pitchFamily="18" charset="0"/>
                <a:cs typeface="Times New Roman" pitchFamily="18" charset="0"/>
              </a:rPr>
              <a:t>سیستم متفاوت از تک اتمها است و پهنای آن بسیار بیشترخواهد </a:t>
            </a:r>
            <a:r>
              <a:rPr lang="fa-IR" sz="2000" dirty="0" smtClean="0">
                <a:latin typeface="Times New Roman" pitchFamily="18" charset="0"/>
                <a:cs typeface="Times New Roman" pitchFamily="18" charset="0"/>
              </a:rPr>
              <a:t>بود</a:t>
            </a:r>
            <a:r>
              <a:rPr lang="fa-IR" sz="2000" dirty="0" smtClean="0">
                <a:latin typeface="Times New Roman" pitchFamily="18" charset="0"/>
                <a:cs typeface="Times New Roman" pitchFamily="18" charset="0"/>
              </a:rPr>
              <a:t>. </a:t>
            </a:r>
            <a:endParaRPr lang="fa-IR" sz="2000" dirty="0">
              <a:latin typeface="Times New Roman" pitchFamily="18" charset="0"/>
              <a:cs typeface="Times New Roman" pitchFamily="18" charset="0"/>
            </a:endParaRPr>
          </a:p>
          <a:p>
            <a:pPr algn="just" rtl="1">
              <a:lnSpc>
                <a:spcPct val="150000"/>
              </a:lnSpc>
              <a:buFont typeface="Wingdings" pitchFamily="2" charset="2"/>
              <a:buChar char="ü"/>
            </a:pPr>
            <a:r>
              <a:rPr lang="fa-IR" sz="2000" dirty="0" smtClean="0">
                <a:latin typeface="Times New Roman" pitchFamily="18" charset="0"/>
                <a:cs typeface="Times New Roman" pitchFamily="18" charset="0"/>
              </a:rPr>
              <a:t> پدیده </a:t>
            </a:r>
            <a:r>
              <a:rPr lang="fa-IR" sz="2000" dirty="0">
                <a:latin typeface="Times New Roman" pitchFamily="18" charset="0"/>
                <a:cs typeface="Times New Roman" pitchFamily="18" charset="0"/>
              </a:rPr>
              <a:t>دوپلر به معنی تغییر بسامد دریافتی نسبت به بسامد ذاتی به علت حرکت نسبی منبع موج (اتم گسیل کننده موج الکترومغناطیس) و دریافت کننده موج (ناظر) می </a:t>
            </a:r>
            <a:r>
              <a:rPr lang="fa-IR" sz="2000" dirty="0">
                <a:latin typeface="Times New Roman" pitchFamily="18" charset="0"/>
                <a:cs typeface="Times New Roman" pitchFamily="18" charset="0"/>
              </a:rPr>
              <a:t>باشد. در گازها پدیده دوپلر ناشی از حرکت اتمها منجر به پهن شدگی ناهمگن می </a:t>
            </a:r>
            <a:r>
              <a:rPr lang="fa-IR" sz="2000" dirty="0" smtClean="0">
                <a:latin typeface="Times New Roman" pitchFamily="18" charset="0"/>
                <a:cs typeface="Times New Roman" pitchFamily="18" charset="0"/>
              </a:rPr>
              <a:t>شود چرا که اندازه سرعت و جهت حرکت آنها با یکدیگر متفاوت است.  </a:t>
            </a:r>
            <a:endParaRPr lang="fa-IR" sz="2000" dirty="0">
              <a:latin typeface="Times New Roman" pitchFamily="18" charset="0"/>
              <a:cs typeface="Times New Roman" pitchFamily="18" charset="0"/>
            </a:endParaRPr>
          </a:p>
          <a:p>
            <a:pPr algn="just" rtl="1">
              <a:lnSpc>
                <a:spcPct val="150000"/>
              </a:lnSpc>
              <a:buFont typeface="Wingdings" pitchFamily="2" charset="2"/>
              <a:buChar char="ü"/>
            </a:pPr>
            <a:r>
              <a:rPr lang="fa-IR" sz="2000" dirty="0">
                <a:latin typeface="Times New Roman" pitchFamily="18" charset="0"/>
                <a:cs typeface="Times New Roman" pitchFamily="18" charset="0"/>
              </a:rPr>
              <a:t>  در </a:t>
            </a:r>
            <a:r>
              <a:rPr lang="fa-IR" sz="2000" dirty="0" smtClean="0">
                <a:latin typeface="Times New Roman" pitchFamily="18" charset="0"/>
                <a:cs typeface="Times New Roman" pitchFamily="18" charset="0"/>
              </a:rPr>
              <a:t>جامداتی مانند </a:t>
            </a:r>
            <a:r>
              <a:rPr lang="fa-IR" sz="2000" dirty="0">
                <a:latin typeface="Times New Roman" pitchFamily="18" charset="0"/>
                <a:cs typeface="Times New Roman" pitchFamily="18" charset="0"/>
              </a:rPr>
              <a:t>بلورهای نامنظم و شیشه </a:t>
            </a:r>
            <a:r>
              <a:rPr lang="fa-IR" sz="2000" dirty="0" smtClean="0">
                <a:latin typeface="Times New Roman" pitchFamily="18" charset="0"/>
                <a:cs typeface="Times New Roman" pitchFamily="18" charset="0"/>
              </a:rPr>
              <a:t>ها، </a:t>
            </a:r>
            <a:r>
              <a:rPr lang="fa-IR" sz="2000" dirty="0">
                <a:latin typeface="Times New Roman" pitchFamily="18" charset="0"/>
                <a:cs typeface="Times New Roman" pitchFamily="18" charset="0"/>
              </a:rPr>
              <a:t>اثر اشتارک یعنی </a:t>
            </a:r>
            <a:r>
              <a:rPr lang="fa-IR" sz="2000" dirty="0">
                <a:latin typeface="Times New Roman" pitchFamily="18" charset="0"/>
                <a:cs typeface="Times New Roman" pitchFamily="18" charset="0"/>
              </a:rPr>
              <a:t>تغییر تراز انرژی در حضور میدان موضعی ناشی از دیگر یونها و </a:t>
            </a:r>
            <a:r>
              <a:rPr lang="fa-IR" sz="2000" dirty="0" smtClean="0">
                <a:latin typeface="Times New Roman" pitchFamily="18" charset="0"/>
                <a:cs typeface="Times New Roman" pitchFamily="18" charset="0"/>
              </a:rPr>
              <a:t>ناخالصیها، </a:t>
            </a:r>
            <a:r>
              <a:rPr lang="fa-IR" sz="2000" dirty="0">
                <a:latin typeface="Times New Roman" pitchFamily="18" charset="0"/>
                <a:cs typeface="Times New Roman" pitchFamily="18" charset="0"/>
              </a:rPr>
              <a:t>منجر به پهن شدگی ناهمگن می شود. </a:t>
            </a:r>
          </a:p>
          <a:p>
            <a:pPr algn="just" rtl="1">
              <a:lnSpc>
                <a:spcPct val="150000"/>
              </a:lnSpc>
            </a:pPr>
            <a:endParaRPr lang="fa-IR" sz="2000" dirty="0">
              <a:latin typeface="Times New Roman" pitchFamily="18" charset="0"/>
              <a:cs typeface="Times New Roman" pitchFamily="18" charset="0"/>
            </a:endParaRPr>
          </a:p>
          <a:p>
            <a:pPr algn="just" rtl="1">
              <a:lnSpc>
                <a:spcPct val="150000"/>
              </a:lnSpc>
              <a:buFont typeface="Wingdings" pitchFamily="2" charset="2"/>
              <a:buChar char="v"/>
            </a:pPr>
            <a:r>
              <a:rPr lang="fa-IR" sz="2000" dirty="0">
                <a:latin typeface="Times New Roman" pitchFamily="18" charset="0"/>
                <a:cs typeface="Times New Roman" pitchFamily="18" charset="0"/>
              </a:rPr>
              <a:t>  در پهن شدگی ناهمگن، تابع شکل خط </a:t>
            </a:r>
            <a:r>
              <a:rPr lang="fa-IR" sz="2000" dirty="0">
                <a:solidFill>
                  <a:srgbClr val="FF0000"/>
                </a:solidFill>
                <a:latin typeface="Times New Roman" pitchFamily="18" charset="0"/>
                <a:cs typeface="Times New Roman" pitchFamily="18" charset="0"/>
              </a:rPr>
              <a:t>گاوسی </a:t>
            </a:r>
            <a:r>
              <a:rPr lang="fa-IR" sz="2000" dirty="0">
                <a:latin typeface="Times New Roman" pitchFamily="18" charset="0"/>
                <a:cs typeface="Times New Roman" pitchFamily="18" charset="0"/>
              </a:rPr>
              <a:t>است.</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9100" y="76201"/>
            <a:ext cx="6521450" cy="5799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lnSpc>
                <a:spcPct val="150000"/>
              </a:lnSpc>
            </a:pPr>
            <a:r>
              <a:rPr lang="fa-IR" sz="2400" b="1" dirty="0">
                <a:solidFill>
                  <a:srgbClr val="0070C0"/>
                </a:solidFill>
                <a:latin typeface="Times New Roman" pitchFamily="18" charset="0"/>
                <a:cs typeface="Times New Roman" pitchFamily="18" charset="0"/>
              </a:rPr>
              <a:t>پهن شدگی تابشي             </a:t>
            </a:r>
            <a:r>
              <a:rPr lang="en-US" sz="2400" b="1" dirty="0">
                <a:solidFill>
                  <a:srgbClr val="FF0000"/>
                </a:solidFill>
                <a:latin typeface="Times New Roman" pitchFamily="18" charset="0"/>
                <a:cs typeface="Times New Roman" pitchFamily="18" charset="0"/>
              </a:rPr>
              <a:t>Radiative Broadening</a:t>
            </a:r>
          </a:p>
        </p:txBody>
      </p:sp>
      <p:sp>
        <p:nvSpPr>
          <p:cNvPr id="4" name="TextBox 3"/>
          <p:cNvSpPr txBox="1"/>
          <p:nvPr/>
        </p:nvSpPr>
        <p:spPr>
          <a:xfrm>
            <a:off x="1390650" y="1143000"/>
            <a:ext cx="9493250" cy="2345322"/>
          </a:xfrm>
          <a:prstGeom prst="rect">
            <a:avLst/>
          </a:prstGeom>
          <a:noFill/>
        </p:spPr>
        <p:txBody>
          <a:bodyPr wrap="square" rtlCol="0">
            <a:spAutoFit/>
          </a:bodyPr>
          <a:lstStyle/>
          <a:p>
            <a:pPr algn="just" rtl="1">
              <a:lnSpc>
                <a:spcPct val="150000"/>
              </a:lnSpc>
            </a:pPr>
            <a:r>
              <a:rPr lang="fa-IR" sz="2000" dirty="0" smtClean="0">
                <a:latin typeface="Times New Roman" pitchFamily="18" charset="0"/>
                <a:cs typeface="Times New Roman" pitchFamily="18" charset="0"/>
              </a:rPr>
              <a:t>طول </a:t>
            </a:r>
            <a:r>
              <a:rPr lang="fa-IR" sz="2000" dirty="0">
                <a:latin typeface="Times New Roman" pitchFamily="18" charset="0"/>
                <a:cs typeface="Times New Roman" pitchFamily="18" charset="0"/>
              </a:rPr>
              <a:t>عمر تراز بالا متناهي </a:t>
            </a:r>
            <a:r>
              <a:rPr lang="fa-IR" sz="2000" dirty="0" smtClean="0">
                <a:latin typeface="Times New Roman" pitchFamily="18" charset="0"/>
                <a:cs typeface="Times New Roman" pitchFamily="18" charset="0"/>
              </a:rPr>
              <a:t>است. </a:t>
            </a:r>
            <a:r>
              <a:rPr lang="fa-IR" sz="2000" dirty="0">
                <a:latin typeface="Times New Roman" pitchFamily="18" charset="0"/>
                <a:cs typeface="Times New Roman" pitchFamily="18" charset="0"/>
              </a:rPr>
              <a:t>طبق اصل عدم قطيعت هايزنبرگ، هر چقدر طول عمر تراز انرژی کوتاهتر باشد پهنای آن تراز انرژی بیشتر خواهد بود که این به معنی پهن شدگی طیف جذبی / تابشی می باشد. این پهن شدگی ذاتی بوده یعنی به تغییر فشار یا دمای گاز نمی توان آن را تغییر داد. پس این پهن شدگی حداقل پهن شدگی است که رخ خواهد داد. پهن شدگی خالص مجموع پهن شدگی ناشی از فرایندهای متفاوت اعم از تابشی، برخوردی و دوپلری می باشد. تابع شکل خط برای پهن شدگی تابشی لورنتسی می باشد:</a:t>
            </a:r>
            <a:endParaRPr lang="en-US" sz="2000" dirty="0">
              <a:latin typeface="Times New Roman" pitchFamily="18" charset="0"/>
              <a:cs typeface="Times New Roman" pitchFamily="18" charset="0"/>
            </a:endParaRPr>
          </a:p>
        </p:txBody>
      </p:sp>
      <p:graphicFrame>
        <p:nvGraphicFramePr>
          <p:cNvPr id="141314" name="Object 2"/>
          <p:cNvGraphicFramePr>
            <a:graphicFrameLocks noChangeAspect="1"/>
          </p:cNvGraphicFramePr>
          <p:nvPr>
            <p:extLst>
              <p:ext uri="{D42A27DB-BD31-4B8C-83A1-F6EECF244321}">
                <p14:modId xmlns:p14="http://schemas.microsoft.com/office/powerpoint/2010/main" val="4152495837"/>
              </p:ext>
            </p:extLst>
          </p:nvPr>
        </p:nvGraphicFramePr>
        <p:xfrm>
          <a:off x="2105654" y="4773345"/>
          <a:ext cx="6630988" cy="838200"/>
        </p:xfrm>
        <a:graphic>
          <a:graphicData uri="http://schemas.openxmlformats.org/presentationml/2006/ole">
            <mc:AlternateContent xmlns:mc="http://schemas.openxmlformats.org/markup-compatibility/2006">
              <mc:Choice xmlns:v="urn:schemas-microsoft-com:vml" Requires="v">
                <p:oleObj spid="_x0000_s137221" name="Equation" r:id="rId3" imgW="6121080" imgH="838080" progId="Equation.DSMT4">
                  <p:embed/>
                </p:oleObj>
              </mc:Choice>
              <mc:Fallback>
                <p:oleObj name="Equation" r:id="rId3" imgW="6121080" imgH="838080" progId="Equation.DSMT4">
                  <p:embed/>
                  <p:pic>
                    <p:nvPicPr>
                      <p:cNvPr id="141314" name="Object 2"/>
                      <p:cNvPicPr>
                        <a:picLocks noChangeAspect="1" noChangeArrowheads="1"/>
                      </p:cNvPicPr>
                      <p:nvPr/>
                    </p:nvPicPr>
                    <p:blipFill>
                      <a:blip r:embed="rId4"/>
                      <a:srcRect/>
                      <a:stretch>
                        <a:fillRect/>
                      </a:stretch>
                    </p:blipFill>
                    <p:spPr bwMode="auto">
                      <a:xfrm>
                        <a:off x="2105654" y="4773345"/>
                        <a:ext cx="66309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8700" y="152401"/>
            <a:ext cx="7346950" cy="498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lnSpc>
                <a:spcPct val="150000"/>
              </a:lnSpc>
            </a:pPr>
            <a:r>
              <a:rPr lang="fa-IR" sz="2000" b="1" dirty="0">
                <a:solidFill>
                  <a:srgbClr val="0070C0"/>
                </a:solidFill>
                <a:latin typeface="Times New Roman" pitchFamily="18" charset="0"/>
                <a:cs typeface="Times New Roman" pitchFamily="18" charset="0"/>
              </a:rPr>
              <a:t>پهن شدگی برخوردی    </a:t>
            </a:r>
            <a:r>
              <a:rPr lang="en-US" sz="2000" b="1" dirty="0">
                <a:solidFill>
                  <a:srgbClr val="0070C0"/>
                </a:solidFill>
                <a:latin typeface="Times New Roman" pitchFamily="18" charset="0"/>
                <a:cs typeface="Times New Roman" pitchFamily="18" charset="0"/>
              </a:rPr>
              <a:t>       </a:t>
            </a:r>
            <a:r>
              <a:rPr lang="fa-IR" sz="2000" b="1" dirty="0">
                <a:solidFill>
                  <a:srgbClr val="0070C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Collision Broadening</a:t>
            </a:r>
          </a:p>
        </p:txBody>
      </p:sp>
      <p:graphicFrame>
        <p:nvGraphicFramePr>
          <p:cNvPr id="123906" name="Object 2"/>
          <p:cNvGraphicFramePr>
            <a:graphicFrameLocks noChangeAspect="1"/>
          </p:cNvGraphicFramePr>
          <p:nvPr/>
        </p:nvGraphicFramePr>
        <p:xfrm>
          <a:off x="4362451" y="1905000"/>
          <a:ext cx="3081867" cy="952500"/>
        </p:xfrm>
        <a:graphic>
          <a:graphicData uri="http://schemas.openxmlformats.org/presentationml/2006/ole">
            <mc:AlternateContent xmlns:mc="http://schemas.openxmlformats.org/markup-compatibility/2006">
              <mc:Choice xmlns:v="urn:schemas-microsoft-com:vml" Requires="v">
                <p:oleObj spid="_x0000_s138248" name="Equation" r:id="rId4" imgW="2844720" imgH="952200" progId="Equation.DSMT4">
                  <p:embed/>
                </p:oleObj>
              </mc:Choice>
              <mc:Fallback>
                <p:oleObj name="Equation" r:id="rId4" imgW="2844720" imgH="952200" progId="Equation.DSMT4">
                  <p:embed/>
                  <p:pic>
                    <p:nvPicPr>
                      <p:cNvPr id="1239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451" y="1905000"/>
                        <a:ext cx="3081867"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390650" y="990601"/>
            <a:ext cx="9245600"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تابع شکل خط برای پهن شدگی همگن تقریبا تابع توزیع لورنتس است: </a:t>
            </a:r>
            <a:endParaRPr lang="en-US" sz="2000" dirty="0">
              <a:latin typeface="Times New Roman" pitchFamily="18" charset="0"/>
              <a:cs typeface="Times New Roman" pitchFamily="18" charset="0"/>
            </a:endParaRPr>
          </a:p>
        </p:txBody>
      </p:sp>
      <p:graphicFrame>
        <p:nvGraphicFramePr>
          <p:cNvPr id="123907" name="Object 3"/>
          <p:cNvGraphicFramePr>
            <a:graphicFrameLocks noChangeAspect="1"/>
          </p:cNvGraphicFramePr>
          <p:nvPr/>
        </p:nvGraphicFramePr>
        <p:xfrm>
          <a:off x="2381251" y="3124200"/>
          <a:ext cx="7209367" cy="1193800"/>
        </p:xfrm>
        <a:graphic>
          <a:graphicData uri="http://schemas.openxmlformats.org/presentationml/2006/ole">
            <mc:AlternateContent xmlns:mc="http://schemas.openxmlformats.org/markup-compatibility/2006">
              <mc:Choice xmlns:v="urn:schemas-microsoft-com:vml" Requires="v">
                <p:oleObj spid="_x0000_s138249" name="Equation" r:id="rId6" imgW="6654600" imgH="1193760" progId="Equation.DSMT4">
                  <p:embed/>
                </p:oleObj>
              </mc:Choice>
              <mc:Fallback>
                <p:oleObj name="Equation" r:id="rId6" imgW="6654600" imgH="1193760" progId="Equation.DSMT4">
                  <p:embed/>
                  <p:pic>
                    <p:nvPicPr>
                      <p:cNvPr id="1239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51" y="3124200"/>
                        <a:ext cx="7209367"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225550" y="4495803"/>
            <a:ext cx="9658350" cy="960328"/>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نرخ برخورد تابع سه کمیت: چگالی ذرات، سرعت نسبی ذرات و سطح مقطع برخورد به عنوان یک معیار برای احتمال برخورد می باشد.</a:t>
            </a:r>
            <a:endParaRPr lang="en-US" sz="2000" dirty="0">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4362451" y="5943600"/>
          <a:ext cx="1609725" cy="381000"/>
        </p:xfrm>
        <a:graphic>
          <a:graphicData uri="http://schemas.openxmlformats.org/presentationml/2006/ole">
            <mc:AlternateContent xmlns:mc="http://schemas.openxmlformats.org/markup-compatibility/2006">
              <mc:Choice xmlns:v="urn:schemas-microsoft-com:vml" Requires="v">
                <p:oleObj spid="_x0000_s138250" name="Equation" r:id="rId8" imgW="1485720" imgH="380880" progId="Equation.DSMT4">
                  <p:embed/>
                </p:oleObj>
              </mc:Choice>
              <mc:Fallback>
                <p:oleObj name="Equation" r:id="rId8" imgW="1485720" imgH="380880" progId="Equation.DSMT4">
                  <p:embed/>
                  <p:pic>
                    <p:nvPicPr>
                      <p:cNvPr id="1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2451" y="5943600"/>
                        <a:ext cx="1609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7287" y="162580"/>
            <a:ext cx="2849299" cy="461665"/>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rtl="1"/>
            <a:r>
              <a:rPr lang="fa-IR" sz="2400" b="1" dirty="0">
                <a:solidFill>
                  <a:srgbClr val="FF0000"/>
                </a:solidFill>
                <a:latin typeface="Times New Roman" pitchFamily="18" charset="0"/>
                <a:cs typeface="Times New Roman" pitchFamily="18" charset="0"/>
              </a:rPr>
              <a:t>انواع لیزر</a:t>
            </a:r>
            <a:endParaRPr lang="en-US" sz="2400" dirty="0">
              <a:latin typeface="Times New Roman" pitchFamily="18" charset="0"/>
              <a:cs typeface="Times New Roman" pitchFamily="18" charset="0"/>
            </a:endParaRPr>
          </a:p>
        </p:txBody>
      </p:sp>
      <p:sp>
        <p:nvSpPr>
          <p:cNvPr id="3" name="TextBox 2"/>
          <p:cNvSpPr txBox="1"/>
          <p:nvPr/>
        </p:nvSpPr>
        <p:spPr>
          <a:xfrm>
            <a:off x="954854" y="780874"/>
            <a:ext cx="10532296" cy="960328"/>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لیزرها را به شیوه های مختلفی دسته بندی کرده اند. یکی از رایج ترین آنها دسته بندی بر اساس نوع محیط فعال لیزر است. بر این اساس: </a:t>
            </a:r>
            <a:endParaRPr lang="en-US" sz="2000" dirty="0">
              <a:latin typeface="Times New Roman" pitchFamily="18" charset="0"/>
              <a:cs typeface="Times New Roman" pitchFamily="18" charset="0"/>
            </a:endParaRPr>
          </a:p>
        </p:txBody>
      </p:sp>
      <p:sp>
        <p:nvSpPr>
          <p:cNvPr id="4" name="TextBox 3"/>
          <p:cNvSpPr txBox="1"/>
          <p:nvPr/>
        </p:nvSpPr>
        <p:spPr>
          <a:xfrm>
            <a:off x="1028700" y="2076271"/>
            <a:ext cx="10791868" cy="960328"/>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v"/>
            </a:pPr>
            <a:r>
              <a:rPr lang="fa-IR" sz="2000" b="1" dirty="0">
                <a:latin typeface="Times New Roman" pitchFamily="18" charset="0"/>
                <a:cs typeface="Times New Roman" pitchFamily="18" charset="0"/>
              </a:rPr>
              <a:t> </a:t>
            </a:r>
            <a:r>
              <a:rPr lang="fa-IR" sz="2000" b="1" dirty="0">
                <a:solidFill>
                  <a:srgbClr val="FF0000"/>
                </a:solidFill>
                <a:latin typeface="Times New Roman" pitchFamily="18" charset="0"/>
                <a:cs typeface="Times New Roman" pitchFamily="18" charset="0"/>
              </a:rPr>
              <a:t>لیزرهای حالت جامد: </a:t>
            </a:r>
            <a:r>
              <a:rPr lang="fa-IR" sz="2000" dirty="0">
                <a:latin typeface="Times New Roman" pitchFamily="18" charset="0"/>
                <a:cs typeface="Times New Roman" pitchFamily="18" charset="0"/>
              </a:rPr>
              <a:t>آن دسته از لیزرها که محیط فعال آنها جامد است. مثل لیزر یاقوت، لیزر نئودیميوم-یگ، لیزر نئودیميوم-شيشه، لیزر تیتانیوم-سفایر. اين ليزرها عموما به صورت اپتیکی توسط لامپ فلش، لامپ آرک یا لیزر پمپ می شوند.  </a:t>
            </a:r>
            <a:endParaRPr lang="en-US" sz="2000" dirty="0">
              <a:latin typeface="Times New Roman" pitchFamily="18" charset="0"/>
              <a:cs typeface="Times New Roman" pitchFamily="18" charset="0"/>
            </a:endParaRPr>
          </a:p>
        </p:txBody>
      </p:sp>
      <p:sp>
        <p:nvSpPr>
          <p:cNvPr id="5" name="TextBox 4"/>
          <p:cNvSpPr txBox="1"/>
          <p:nvPr/>
        </p:nvSpPr>
        <p:spPr>
          <a:xfrm>
            <a:off x="1119611" y="3828872"/>
            <a:ext cx="10542546" cy="960328"/>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v"/>
            </a:pPr>
            <a:r>
              <a:rPr lang="fa-IR" sz="2000" b="1" dirty="0">
                <a:latin typeface="Times New Roman" pitchFamily="18" charset="0"/>
                <a:cs typeface="Times New Roman" pitchFamily="18" charset="0"/>
              </a:rPr>
              <a:t> </a:t>
            </a:r>
            <a:r>
              <a:rPr lang="fa-IR" sz="2000" b="1" dirty="0">
                <a:solidFill>
                  <a:srgbClr val="FF0000"/>
                </a:solidFill>
                <a:latin typeface="Times New Roman" pitchFamily="18" charset="0"/>
                <a:cs typeface="Times New Roman" pitchFamily="18" charset="0"/>
              </a:rPr>
              <a:t>لیزرهای گازی</a:t>
            </a:r>
            <a:r>
              <a:rPr lang="fa-IR" sz="2000" dirty="0">
                <a:solidFill>
                  <a:srgbClr val="FF0000"/>
                </a:solidFill>
                <a:latin typeface="Times New Roman" pitchFamily="18" charset="0"/>
                <a:cs typeface="Times New Roman" pitchFamily="18" charset="0"/>
              </a:rPr>
              <a:t>: </a:t>
            </a:r>
            <a:r>
              <a:rPr lang="fa-IR" sz="2000" dirty="0">
                <a:latin typeface="Times New Roman" pitchFamily="18" charset="0"/>
                <a:cs typeface="Times New Roman" pitchFamily="18" charset="0"/>
              </a:rPr>
              <a:t>محیط فعال آنها در فاز گازی است. مثل لیزر هلیوم-نئون، لیزر آرگون، لیزر دی اکسید کربن. این لیزرها عموما به صورت تخلیه الکتریکی درون گاز و برخورد الکترون با اتمهای گاز پمپ می شوند. </a:t>
            </a:r>
            <a:endParaRPr lang="en-US" sz="2000" dirty="0">
              <a:latin typeface="Times New Roman" pitchFamily="18" charset="0"/>
              <a:cs typeface="Times New Roman" pitchFamily="18" charset="0"/>
            </a:endParaRPr>
          </a:p>
        </p:txBody>
      </p:sp>
      <p:sp>
        <p:nvSpPr>
          <p:cNvPr id="6" name="TextBox 5"/>
          <p:cNvSpPr txBox="1"/>
          <p:nvPr/>
        </p:nvSpPr>
        <p:spPr>
          <a:xfrm>
            <a:off x="722042" y="5505273"/>
            <a:ext cx="11234598" cy="960328"/>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v"/>
            </a:pPr>
            <a:r>
              <a:rPr lang="fa-IR" sz="2000" b="1" dirty="0">
                <a:latin typeface="Times New Roman" pitchFamily="18" charset="0"/>
                <a:cs typeface="Times New Roman" pitchFamily="18" charset="0"/>
              </a:rPr>
              <a:t> </a:t>
            </a:r>
            <a:r>
              <a:rPr lang="fa-IR" sz="2000" b="1" dirty="0">
                <a:solidFill>
                  <a:srgbClr val="FF0000"/>
                </a:solidFill>
                <a:latin typeface="Times New Roman" pitchFamily="18" charset="0"/>
                <a:cs typeface="Times New Roman" pitchFamily="18" charset="0"/>
              </a:rPr>
              <a:t>لیزرهای رنگی</a:t>
            </a:r>
            <a:r>
              <a:rPr lang="fa-IR" sz="2000" dirty="0">
                <a:solidFill>
                  <a:srgbClr val="FF0000"/>
                </a:solidFill>
                <a:latin typeface="Times New Roman" pitchFamily="18" charset="0"/>
                <a:cs typeface="Times New Roman" pitchFamily="18" charset="0"/>
              </a:rPr>
              <a:t>: </a:t>
            </a:r>
            <a:r>
              <a:rPr lang="fa-IR" sz="2000" dirty="0">
                <a:latin typeface="Times New Roman" pitchFamily="18" charset="0"/>
                <a:cs typeface="Times New Roman" pitchFamily="18" charset="0"/>
              </a:rPr>
              <a:t>محیط فعال آنها یک ماده آلی رنگی در فاز مایع است. مثل لیزر رودامین. این لیزرها نیز عموما به صورت اپتیکی پمپ می شوند. </a:t>
            </a:r>
            <a:endParaRPr lang="en-US" sz="2000" dirty="0">
              <a:latin typeface="Times New Roman" pitchFamily="18" charset="0"/>
              <a:cs typeface="Times New Roman" pitchFamily="18" charset="0"/>
            </a:endParaRPr>
          </a:p>
        </p:txBody>
      </p:sp>
      <p:sp>
        <p:nvSpPr>
          <p:cNvPr id="7" name="Slide Number Placeholder 6">
            <a:extLst>
              <a:ext uri="{FF2B5EF4-FFF2-40B4-BE49-F238E27FC236}">
                <a16:creationId xmlns:a16="http://schemas.microsoft.com/office/drawing/2014/main" id="{3E2EB19B-BACA-47DC-A074-92E27EDD6D29}"/>
              </a:ext>
            </a:extLst>
          </p:cNvPr>
          <p:cNvSpPr>
            <a:spLocks noGrp="1"/>
          </p:cNvSpPr>
          <p:nvPr>
            <p:ph type="sldNum" sz="quarter" idx="12"/>
          </p:nvPr>
        </p:nvSpPr>
        <p:spPr>
          <a:xfrm>
            <a:off x="10800461" y="6470704"/>
            <a:ext cx="1099355" cy="274320"/>
          </a:xfrm>
        </p:spPr>
        <p:txBody>
          <a:bodyPr/>
          <a:lstStyle/>
          <a:p>
            <a:fld id="{8AC7B609-6235-4DF7-8376-3B4225D7EDEF}" type="slidenum">
              <a:rPr lang="en-US" smtClean="0"/>
              <a:pPr/>
              <a:t>18</a:t>
            </a:fld>
            <a:endParaRPr lang="en-US" dirty="0"/>
          </a:p>
        </p:txBody>
      </p:sp>
    </p:spTree>
    <p:extLst>
      <p:ext uri="{BB962C8B-B14F-4D97-AF65-F5344CB8AC3E}">
        <p14:creationId xmlns:p14="http://schemas.microsoft.com/office/powerpoint/2010/main" val="181865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8102" y="2198638"/>
            <a:ext cx="8391400" cy="1015663"/>
          </a:xfrm>
          <a:prstGeom prst="rect">
            <a:avLst/>
          </a:prstGeom>
        </p:spPr>
        <p:txBody>
          <a:bodyPr wrap="none">
            <a:spAutoFit/>
          </a:bodyPr>
          <a:lstStyle/>
          <a:p>
            <a:r>
              <a:rPr lang="en-US" sz="2000" i="1" dirty="0">
                <a:latin typeface="Times New Roman" pitchFamily="18" charset="0"/>
                <a:cs typeface="Times New Roman" pitchFamily="18" charset="0"/>
              </a:rPr>
              <a:t>M</a:t>
            </a:r>
            <a:r>
              <a:rPr lang="en-US" sz="2000" baseline="-25000" dirty="0">
                <a:latin typeface="Times New Roman" pitchFamily="18" charset="0"/>
                <a:cs typeface="Times New Roman" pitchFamily="18" charset="0"/>
              </a:rPr>
              <a:t>X</a:t>
            </a:r>
            <a:r>
              <a:rPr lang="en-US" sz="2000" dirty="0">
                <a:latin typeface="Times New Roman" pitchFamily="18" charset="0"/>
                <a:cs typeface="Times New Roman" pitchFamily="18" charset="0"/>
              </a:rPr>
              <a:t> and</a:t>
            </a:r>
            <a:r>
              <a:rPr lang="fa-IR"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M</a:t>
            </a:r>
            <a:r>
              <a:rPr lang="en-US" sz="2000" baseline="-25000" dirty="0">
                <a:latin typeface="Times New Roman" pitchFamily="18" charset="0"/>
                <a:cs typeface="Times New Roman" pitchFamily="18" charset="0"/>
              </a:rPr>
              <a:t>Y</a:t>
            </a:r>
            <a:r>
              <a:rPr lang="en-US" sz="2000" dirty="0">
                <a:latin typeface="Times New Roman" pitchFamily="18" charset="0"/>
                <a:cs typeface="Times New Roman" pitchFamily="18" charset="0"/>
              </a:rPr>
              <a:t> the atomic (or molecular) weights.</a:t>
            </a:r>
          </a:p>
          <a:p>
            <a:endParaRPr lang="en-US" sz="2000" dirty="0">
              <a:cs typeface="+mj-cs"/>
            </a:endParaRPr>
          </a:p>
          <a:p>
            <a:r>
              <a:rPr lang="en-US" sz="2000" dirty="0">
                <a:latin typeface="Times New Roman" pitchFamily="18" charset="0"/>
                <a:cs typeface="Times New Roman" pitchFamily="18" charset="0"/>
              </a:rPr>
              <a:t>R: the universal gas constant, is Boltzmann’s constant times Avogadro’s number</a:t>
            </a:r>
          </a:p>
        </p:txBody>
      </p:sp>
      <p:graphicFrame>
        <p:nvGraphicFramePr>
          <p:cNvPr id="4" name="Object 3"/>
          <p:cNvGraphicFramePr>
            <a:graphicFrameLocks noChangeAspect="1"/>
          </p:cNvGraphicFramePr>
          <p:nvPr/>
        </p:nvGraphicFramePr>
        <p:xfrm>
          <a:off x="4197351" y="1131838"/>
          <a:ext cx="3756025" cy="990600"/>
        </p:xfrm>
        <a:graphic>
          <a:graphicData uri="http://schemas.openxmlformats.org/presentationml/2006/ole">
            <mc:AlternateContent xmlns:mc="http://schemas.openxmlformats.org/markup-compatibility/2006">
              <mc:Choice xmlns:v="urn:schemas-microsoft-com:vml" Requires="v">
                <p:oleObj spid="_x0000_s139270" name="Equation" r:id="rId3" imgW="3466800" imgH="990360" progId="Equation.DSMT4">
                  <p:embed/>
                </p:oleObj>
              </mc:Choice>
              <mc:Fallback>
                <p:oleObj name="Equation" r:id="rId3" imgW="3466800" imgH="99036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1" y="1131838"/>
                        <a:ext cx="37560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308100" y="304801"/>
            <a:ext cx="9410700"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سرعت نسبی دو اتم/مولکول از نظریه جنبشی گازها مطابق رابطه زیر بدست می آید:</a:t>
            </a:r>
            <a:endParaRPr lang="en-US" sz="2000"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2539471" y="4800600"/>
          <a:ext cx="6507692" cy="723900"/>
        </p:xfrm>
        <a:graphic>
          <a:graphicData uri="http://schemas.openxmlformats.org/presentationml/2006/ole">
            <mc:AlternateContent xmlns:mc="http://schemas.openxmlformats.org/markup-compatibility/2006">
              <mc:Choice xmlns:v="urn:schemas-microsoft-com:vml" Requires="v">
                <p:oleObj spid="_x0000_s139271" name="Equation" r:id="rId5" imgW="6006960" imgH="723600" progId="Equation.DSMT4">
                  <p:embed/>
                </p:oleObj>
              </mc:Choice>
              <mc:Fallback>
                <p:oleObj name="Equation" r:id="rId5" imgW="6006960" imgH="7236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9471" y="4800600"/>
                        <a:ext cx="650769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473200" y="3505203"/>
            <a:ext cx="9328150" cy="960328"/>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سطح مقطع متوسط برخورد را نیز می توان با فرض اینکه اتم شبیه یک گوی سخت است مساوی مساحت دایره مرکزی گوی در نظر گرفت:</a:t>
            </a:r>
            <a:endParaRPr lang="en-US" sz="2000" dirty="0">
              <a:latin typeface="Times New Roman" pitchFamily="18" charset="0"/>
              <a:cs typeface="Times New Roman" pitchFamily="18" charset="0"/>
            </a:endParaRPr>
          </a:p>
        </p:txBody>
      </p:sp>
      <p:sp>
        <p:nvSpPr>
          <p:cNvPr id="8" name="TextBox 7"/>
          <p:cNvSpPr txBox="1"/>
          <p:nvPr/>
        </p:nvSpPr>
        <p:spPr>
          <a:xfrm>
            <a:off x="1555750" y="5638803"/>
            <a:ext cx="9245600" cy="960328"/>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در نتیجه با داشتن چگالی اتمی که تابع فشار گاز است نرخ برخورد و در نتیجه میزان پهن شدگی برخوردی را حساب کرد.</a:t>
            </a:r>
            <a:endParaRPr lang="en-US" sz="2000" dirty="0">
              <a:latin typeface="Times New Roman" pitchFamily="18" charset="0"/>
              <a:cs typeface="Times New Roman" pitchFamily="18"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456921" y="1066801"/>
          <a:ext cx="6769100" cy="1320800"/>
        </p:xfrm>
        <a:graphic>
          <a:graphicData uri="http://schemas.openxmlformats.org/presentationml/2006/ole">
            <mc:AlternateContent xmlns:mc="http://schemas.openxmlformats.org/markup-compatibility/2006">
              <mc:Choice xmlns:v="urn:schemas-microsoft-com:vml" Requires="v">
                <p:oleObj spid="_x0000_s140292" name="Equation" r:id="rId4" imgW="6248160" imgH="1320480" progId="Equation.DSMT4">
                  <p:embed/>
                </p:oleObj>
              </mc:Choice>
              <mc:Fallback>
                <p:oleObj name="Equation" r:id="rId4" imgW="6248160" imgH="132048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921" y="1066801"/>
                        <a:ext cx="67691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308100" y="304801"/>
            <a:ext cx="9410700"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برای یک گاز ایده آل که فشار تابع چگالی ذرات و دمای گاز است می توان نوشت</a:t>
            </a:r>
            <a:endParaRPr lang="en-US" sz="2000" dirty="0">
              <a:latin typeface="Times New Roman" pitchFamily="18" charset="0"/>
              <a:cs typeface="Times New Roman" pitchFamily="18" charset="0"/>
            </a:endParaRPr>
          </a:p>
        </p:txBody>
      </p:sp>
      <p:sp>
        <p:nvSpPr>
          <p:cNvPr id="4" name="TextBox 3"/>
          <p:cNvSpPr txBox="1"/>
          <p:nvPr/>
        </p:nvSpPr>
        <p:spPr>
          <a:xfrm>
            <a:off x="1308100" y="2743201"/>
            <a:ext cx="9493250"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برای لیزر کربن دی اکسید </a:t>
            </a:r>
            <a:r>
              <a:rPr lang="en-US" sz="2000" dirty="0">
                <a:latin typeface="Times New Roman" pitchFamily="18" charset="0"/>
                <a:cs typeface="Times New Roman" pitchFamily="18" charset="0"/>
              </a:rPr>
              <a:t>  CO</a:t>
            </a:r>
            <a:r>
              <a:rPr lang="en-US" sz="2000" baseline="-25000" dirty="0">
                <a:latin typeface="Times New Roman" pitchFamily="18" charset="0"/>
                <a:cs typeface="Times New Roman" pitchFamily="18" charset="0"/>
              </a:rPr>
              <a:t>2</a:t>
            </a:r>
          </a:p>
        </p:txBody>
      </p:sp>
      <p:pic>
        <p:nvPicPr>
          <p:cNvPr id="125955" name="Picture 3"/>
          <p:cNvPicPr>
            <a:picLocks noChangeAspect="1" noChangeArrowheads="1"/>
          </p:cNvPicPr>
          <p:nvPr/>
        </p:nvPicPr>
        <p:blipFill>
          <a:blip r:embed="rId6" cstate="print"/>
          <a:srcRect/>
          <a:stretch>
            <a:fillRect/>
          </a:stretch>
        </p:blipFill>
        <p:spPr bwMode="auto">
          <a:xfrm>
            <a:off x="1885951" y="3429000"/>
            <a:ext cx="4644778" cy="414338"/>
          </a:xfrm>
          <a:prstGeom prst="rect">
            <a:avLst/>
          </a:prstGeom>
          <a:noFill/>
          <a:ln w="9525">
            <a:noFill/>
            <a:miter lim="800000"/>
            <a:headEnd/>
            <a:tailEnd/>
          </a:ln>
        </p:spPr>
      </p:pic>
      <p:pic>
        <p:nvPicPr>
          <p:cNvPr id="125956" name="Picture 4"/>
          <p:cNvPicPr>
            <a:picLocks noChangeAspect="1" noChangeArrowheads="1"/>
          </p:cNvPicPr>
          <p:nvPr/>
        </p:nvPicPr>
        <p:blipFill>
          <a:blip r:embed="rId7" cstate="print"/>
          <a:srcRect/>
          <a:stretch>
            <a:fillRect/>
          </a:stretch>
        </p:blipFill>
        <p:spPr bwMode="auto">
          <a:xfrm>
            <a:off x="1803403" y="4038601"/>
            <a:ext cx="3549649" cy="511969"/>
          </a:xfrm>
          <a:prstGeom prst="rect">
            <a:avLst/>
          </a:prstGeom>
          <a:noFill/>
          <a:ln w="9525">
            <a:noFill/>
            <a:miter lim="800000"/>
            <a:headEnd/>
            <a:tailEnd/>
          </a:ln>
        </p:spPr>
      </p:pic>
      <p:sp>
        <p:nvSpPr>
          <p:cNvPr id="7" name="TextBox 6"/>
          <p:cNvSpPr txBox="1"/>
          <p:nvPr/>
        </p:nvSpPr>
        <p:spPr>
          <a:xfrm>
            <a:off x="1390650" y="4572001"/>
            <a:ext cx="9410700"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در دمای 300 کلوین و فشار یک اتمسفر (760 تور) </a:t>
            </a:r>
            <a:endParaRPr lang="en-US" sz="2000" dirty="0">
              <a:latin typeface="Times New Roman" pitchFamily="18" charset="0"/>
              <a:cs typeface="Times New Roman" pitchFamily="18" charset="0"/>
            </a:endParaRPr>
          </a:p>
        </p:txBody>
      </p:sp>
      <p:pic>
        <p:nvPicPr>
          <p:cNvPr id="125957" name="Picture 5"/>
          <p:cNvPicPr>
            <a:picLocks noChangeAspect="1" noChangeArrowheads="1"/>
          </p:cNvPicPr>
          <p:nvPr/>
        </p:nvPicPr>
        <p:blipFill>
          <a:blip r:embed="rId8" cstate="print"/>
          <a:srcRect/>
          <a:stretch>
            <a:fillRect/>
          </a:stretch>
        </p:blipFill>
        <p:spPr bwMode="auto">
          <a:xfrm>
            <a:off x="3619501" y="5176839"/>
            <a:ext cx="3309815" cy="690563"/>
          </a:xfrm>
          <a:prstGeom prst="rect">
            <a:avLst/>
          </a:prstGeom>
          <a:noFill/>
          <a:ln w="9525">
            <a:noFill/>
            <a:miter lim="800000"/>
            <a:headEnd/>
            <a:tailEnd/>
          </a:ln>
        </p:spPr>
      </p:pic>
      <p:grpSp>
        <p:nvGrpSpPr>
          <p:cNvPr id="11" name="Group 10"/>
          <p:cNvGrpSpPr/>
          <p:nvPr/>
        </p:nvGrpSpPr>
        <p:grpSpPr>
          <a:xfrm>
            <a:off x="3619500" y="5791196"/>
            <a:ext cx="5943600" cy="685800"/>
            <a:chOff x="2286000" y="5791200"/>
            <a:chExt cx="5486400" cy="685800"/>
          </a:xfrm>
        </p:grpSpPr>
        <p:pic>
          <p:nvPicPr>
            <p:cNvPr id="125958" name="Picture 6"/>
            <p:cNvPicPr>
              <a:picLocks noChangeAspect="1" noChangeArrowheads="1"/>
            </p:cNvPicPr>
            <p:nvPr/>
          </p:nvPicPr>
          <p:blipFill>
            <a:blip r:embed="rId9" cstate="print"/>
            <a:srcRect/>
            <a:stretch>
              <a:fillRect/>
            </a:stretch>
          </p:blipFill>
          <p:spPr bwMode="auto">
            <a:xfrm>
              <a:off x="2286000" y="5943600"/>
              <a:ext cx="2914650" cy="533400"/>
            </a:xfrm>
            <a:prstGeom prst="rect">
              <a:avLst/>
            </a:prstGeom>
            <a:noFill/>
            <a:ln w="9525">
              <a:noFill/>
              <a:miter lim="800000"/>
              <a:headEnd/>
              <a:tailEnd/>
            </a:ln>
          </p:spPr>
        </p:pic>
        <p:sp>
          <p:nvSpPr>
            <p:cNvPr id="10" name="TextBox 9"/>
            <p:cNvSpPr txBox="1"/>
            <p:nvPr/>
          </p:nvSpPr>
          <p:spPr>
            <a:xfrm>
              <a:off x="4572000" y="5791200"/>
              <a:ext cx="3200400" cy="498663"/>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پهن شدگی برخوردی</a:t>
              </a:r>
              <a:endParaRPr lang="en-US" sz="2000" dirty="0">
                <a:latin typeface="Times New Roman" pitchFamily="18" charset="0"/>
                <a:cs typeface="Times New Roman" pitchFamily="18" charset="0"/>
              </a:endParaRPr>
            </a:p>
          </p:txBody>
        </p:sp>
      </p:gr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9100" y="76202"/>
            <a:ext cx="6521450" cy="498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lnSpc>
                <a:spcPct val="150000"/>
              </a:lnSpc>
            </a:pPr>
            <a:r>
              <a:rPr lang="fa-IR" sz="2000" b="1" dirty="0">
                <a:solidFill>
                  <a:srgbClr val="0070C0"/>
                </a:solidFill>
                <a:latin typeface="Times New Roman" pitchFamily="18" charset="0"/>
                <a:cs typeface="Times New Roman" pitchFamily="18" charset="0"/>
              </a:rPr>
              <a:t>پهن شدگی دوپلری             </a:t>
            </a:r>
            <a:r>
              <a:rPr lang="en-US" sz="2000" b="1" dirty="0">
                <a:solidFill>
                  <a:srgbClr val="FF0000"/>
                </a:solidFill>
                <a:latin typeface="Times New Roman" pitchFamily="18" charset="0"/>
                <a:cs typeface="Times New Roman" pitchFamily="18" charset="0"/>
              </a:rPr>
              <a:t>Doppler Broadening</a:t>
            </a:r>
          </a:p>
        </p:txBody>
      </p:sp>
      <p:grpSp>
        <p:nvGrpSpPr>
          <p:cNvPr id="7" name="Group 6"/>
          <p:cNvGrpSpPr/>
          <p:nvPr/>
        </p:nvGrpSpPr>
        <p:grpSpPr>
          <a:xfrm>
            <a:off x="1390650" y="805149"/>
            <a:ext cx="9245600" cy="960328"/>
            <a:chOff x="228600" y="1143000"/>
            <a:chExt cx="8534400" cy="960328"/>
          </a:xfrm>
        </p:grpSpPr>
        <p:sp>
          <p:nvSpPr>
            <p:cNvPr id="4" name="TextBox 3"/>
            <p:cNvSpPr txBox="1"/>
            <p:nvPr/>
          </p:nvSpPr>
          <p:spPr>
            <a:xfrm>
              <a:off x="228600" y="1143000"/>
              <a:ext cx="8534400" cy="960328"/>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اتمهای یک ماده تحت تابش با بسامد     قرار گرفته اند. چنانچه اتم ها ساکن باشند تابش را با بسامد     دریافت می کنند. لکن چنانچه در حرکت باشند بسامد تابش دریافتی مطابق رابطه دوپلر شیفت پیدا کرده است. </a:t>
              </a:r>
              <a:endParaRPr lang="en-US" sz="2000"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15548949"/>
                </p:ext>
              </p:extLst>
            </p:nvPr>
          </p:nvGraphicFramePr>
          <p:xfrm>
            <a:off x="5811088" y="1345921"/>
            <a:ext cx="203200" cy="215900"/>
          </p:xfrm>
          <a:graphic>
            <a:graphicData uri="http://schemas.openxmlformats.org/presentationml/2006/ole">
              <mc:AlternateContent xmlns:mc="http://schemas.openxmlformats.org/markup-compatibility/2006">
                <mc:Choice xmlns:v="urn:schemas-microsoft-com:vml" Requires="v">
                  <p:oleObj spid="_x0000_s141332" name="Equation" r:id="rId3" imgW="203040" imgH="215640" progId="Equation.DSMT4">
                    <p:embed/>
                  </p:oleObj>
                </mc:Choice>
                <mc:Fallback>
                  <p:oleObj name="Equation" r:id="rId3" imgW="203040" imgH="21564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088" y="1345921"/>
                          <a:ext cx="2032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0" name="Object 4"/>
            <p:cNvGraphicFramePr>
              <a:graphicFrameLocks noChangeAspect="1"/>
            </p:cNvGraphicFramePr>
            <p:nvPr>
              <p:extLst>
                <p:ext uri="{D42A27DB-BD31-4B8C-83A1-F6EECF244321}">
                  <p14:modId xmlns:p14="http://schemas.microsoft.com/office/powerpoint/2010/main" val="3389377978"/>
                </p:ext>
              </p:extLst>
            </p:nvPr>
          </p:nvGraphicFramePr>
          <p:xfrm>
            <a:off x="1193536" y="1354031"/>
            <a:ext cx="203200" cy="215900"/>
          </p:xfrm>
          <a:graphic>
            <a:graphicData uri="http://schemas.openxmlformats.org/presentationml/2006/ole">
              <mc:AlternateContent xmlns:mc="http://schemas.openxmlformats.org/markup-compatibility/2006">
                <mc:Choice xmlns:v="urn:schemas-microsoft-com:vml" Requires="v">
                  <p:oleObj spid="_x0000_s141333" name="Equation" r:id="rId5" imgW="203040" imgH="215640" progId="Equation.DSMT4">
                    <p:embed/>
                  </p:oleObj>
                </mc:Choice>
                <mc:Fallback>
                  <p:oleObj name="Equation" r:id="rId5" imgW="203040" imgH="215640" progId="Equation.DSMT4">
                    <p:embed/>
                    <p:pic>
                      <p:nvPicPr>
                        <p:cNvPr id="12698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536" y="1354031"/>
                          <a:ext cx="2032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 name="Object 7"/>
          <p:cNvGraphicFramePr>
            <a:graphicFrameLocks noChangeAspect="1"/>
          </p:cNvGraphicFramePr>
          <p:nvPr/>
        </p:nvGraphicFramePr>
        <p:xfrm>
          <a:off x="2312458" y="2590800"/>
          <a:ext cx="7498292" cy="1371600"/>
        </p:xfrm>
        <a:graphic>
          <a:graphicData uri="http://schemas.openxmlformats.org/presentationml/2006/ole">
            <mc:AlternateContent xmlns:mc="http://schemas.openxmlformats.org/markup-compatibility/2006">
              <mc:Choice xmlns:v="urn:schemas-microsoft-com:vml" Requires="v">
                <p:oleObj spid="_x0000_s141334" name="Equation" r:id="rId7" imgW="6921360" imgH="1371600" progId="Equation.DSMT4">
                  <p:embed/>
                </p:oleObj>
              </mc:Choice>
              <mc:Fallback>
                <p:oleObj name="Equation" r:id="rId7" imgW="6921360" imgH="1371600"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458" y="2590800"/>
                        <a:ext cx="7498292"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2" name="Object 6"/>
          <p:cNvGraphicFramePr>
            <a:graphicFrameLocks noChangeAspect="1"/>
          </p:cNvGraphicFramePr>
          <p:nvPr/>
        </p:nvGraphicFramePr>
        <p:xfrm>
          <a:off x="1954743" y="5334000"/>
          <a:ext cx="4168775" cy="1371600"/>
        </p:xfrm>
        <a:graphic>
          <a:graphicData uri="http://schemas.openxmlformats.org/presentationml/2006/ole">
            <mc:AlternateContent xmlns:mc="http://schemas.openxmlformats.org/markup-compatibility/2006">
              <mc:Choice xmlns:v="urn:schemas-microsoft-com:vml" Requires="v">
                <p:oleObj spid="_x0000_s141335" name="Equation" r:id="rId9" imgW="3848040" imgH="1371600" progId="Equation.DSMT4">
                  <p:embed/>
                </p:oleObj>
              </mc:Choice>
              <mc:Fallback>
                <p:oleObj name="Equation" r:id="rId9" imgW="3848040" imgH="1371600" progId="Equation.DSMT4">
                  <p:embed/>
                  <p:pic>
                    <p:nvPicPr>
                      <p:cNvPr id="12698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4743" y="5334000"/>
                        <a:ext cx="4168775"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1390650" y="4419603"/>
            <a:ext cx="9410700" cy="960328"/>
            <a:chOff x="1390650" y="4419603"/>
            <a:chExt cx="9410700" cy="960328"/>
          </a:xfrm>
        </p:grpSpPr>
        <p:sp>
          <p:nvSpPr>
            <p:cNvPr id="9" name="TextBox 8"/>
            <p:cNvSpPr txBox="1"/>
            <p:nvPr/>
          </p:nvSpPr>
          <p:spPr>
            <a:xfrm>
              <a:off x="1390650" y="4419603"/>
              <a:ext cx="9410700" cy="960328"/>
            </a:xfrm>
            <a:prstGeom prst="rect">
              <a:avLst/>
            </a:prstGeom>
            <a:noFill/>
          </p:spPr>
          <p:txBody>
            <a:bodyPr wrap="square" rtlCol="0">
              <a:spAutoFit/>
            </a:bodyPr>
            <a:lstStyle/>
            <a:p>
              <a:pPr algn="just" rtl="1">
                <a:lnSpc>
                  <a:spcPct val="150000"/>
                </a:lnSpc>
              </a:pPr>
              <a:r>
                <a:rPr lang="fa-IR" sz="2000" dirty="0" smtClean="0">
                  <a:latin typeface="Times New Roman" pitchFamily="18" charset="0"/>
                  <a:cs typeface="Times New Roman" pitchFamily="18" charset="0"/>
                </a:rPr>
                <a:t>در فرایند تابش نیز هرگاه اتم  ساکن باشند تابش آن توسط ناظر با بسامد    دریافت خواهد شد و هرگاه متحرک باشد تاب آن توسط ناظر با بسامد     دریافت خواهد شد. </a:t>
              </a:r>
              <a:endParaRPr lang="en-US" sz="2000"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40427950"/>
                </p:ext>
              </p:extLst>
            </p:nvPr>
          </p:nvGraphicFramePr>
          <p:xfrm>
            <a:off x="4768348" y="4627391"/>
            <a:ext cx="209550" cy="200025"/>
          </p:xfrm>
          <a:graphic>
            <a:graphicData uri="http://schemas.openxmlformats.org/presentationml/2006/ole">
              <mc:AlternateContent xmlns:mc="http://schemas.openxmlformats.org/markup-compatibility/2006">
                <mc:Choice xmlns:v="urn:schemas-microsoft-com:vml" Requires="v">
                  <p:oleObj spid="_x0000_s141336" name="Equation" r:id="rId11" imgW="209450" imgH="199891" progId="Equation.DSMT4">
                    <p:embed/>
                  </p:oleObj>
                </mc:Choice>
                <mc:Fallback>
                  <p:oleObj name="Equation" r:id="rId11" imgW="209450" imgH="199891" progId="Equation.DSMT4">
                    <p:embed/>
                    <p:pic>
                      <p:nvPicPr>
                        <p:cNvPr id="0" name=""/>
                        <p:cNvPicPr/>
                        <p:nvPr/>
                      </p:nvPicPr>
                      <p:blipFill>
                        <a:blip r:embed="rId12"/>
                        <a:stretch>
                          <a:fillRect/>
                        </a:stretch>
                      </p:blipFill>
                      <p:spPr>
                        <a:xfrm>
                          <a:off x="4768348" y="4627391"/>
                          <a:ext cx="209550" cy="2000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405217"/>
                </p:ext>
              </p:extLst>
            </p:nvPr>
          </p:nvGraphicFramePr>
          <p:xfrm>
            <a:off x="8206898" y="5021645"/>
            <a:ext cx="266700" cy="292100"/>
          </p:xfrm>
          <a:graphic>
            <a:graphicData uri="http://schemas.openxmlformats.org/presentationml/2006/ole">
              <mc:AlternateContent xmlns:mc="http://schemas.openxmlformats.org/markup-compatibility/2006">
                <mc:Choice xmlns:v="urn:schemas-microsoft-com:vml" Requires="v">
                  <p:oleObj spid="_x0000_s141337" name="Equation" r:id="rId13" imgW="266400" imgH="291960" progId="Equation.DSMT4">
                    <p:embed/>
                  </p:oleObj>
                </mc:Choice>
                <mc:Fallback>
                  <p:oleObj name="Equation" r:id="rId13" imgW="266400" imgH="291960" progId="Equation.DSMT4">
                    <p:embed/>
                    <p:pic>
                      <p:nvPicPr>
                        <p:cNvPr id="0" name=""/>
                        <p:cNvPicPr/>
                        <p:nvPr/>
                      </p:nvPicPr>
                      <p:blipFill>
                        <a:blip r:embed="rId14"/>
                        <a:stretch>
                          <a:fillRect/>
                        </a:stretch>
                      </p:blipFill>
                      <p:spPr>
                        <a:xfrm>
                          <a:off x="8206898" y="5021645"/>
                          <a:ext cx="266700" cy="292100"/>
                        </a:xfrm>
                        <a:prstGeom prst="rect">
                          <a:avLst/>
                        </a:prstGeom>
                      </p:spPr>
                    </p:pic>
                  </p:oleObj>
                </mc:Fallback>
              </mc:AlternateContent>
            </a:graphicData>
          </a:graphic>
        </p:graphicFrame>
      </p:gr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extLst>
              <p:ext uri="{D42A27DB-BD31-4B8C-83A1-F6EECF244321}">
                <p14:modId xmlns:p14="http://schemas.microsoft.com/office/powerpoint/2010/main" val="1516425406"/>
              </p:ext>
            </p:extLst>
          </p:nvPr>
        </p:nvGraphicFramePr>
        <p:xfrm>
          <a:off x="5308982" y="1663701"/>
          <a:ext cx="1802342" cy="787400"/>
        </p:xfrm>
        <a:graphic>
          <a:graphicData uri="http://schemas.openxmlformats.org/presentationml/2006/ole">
            <mc:AlternateContent xmlns:mc="http://schemas.openxmlformats.org/markup-compatibility/2006">
              <mc:Choice xmlns:v="urn:schemas-microsoft-com:vml" Requires="v">
                <p:oleObj spid="_x0000_s143374" name="Equation" r:id="rId3" imgW="1663560" imgH="787320" progId="Equation.DSMT4">
                  <p:embed/>
                </p:oleObj>
              </mc:Choice>
              <mc:Fallback>
                <p:oleObj name="Equation" r:id="rId3" imgW="1663560" imgH="787320" progId="Equation.DSMT4">
                  <p:embed/>
                  <p:pic>
                    <p:nvPicPr>
                      <p:cNvPr id="129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982" y="1663701"/>
                        <a:ext cx="180234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811155" y="706666"/>
            <a:ext cx="10239490" cy="553998"/>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برای یک اتم که در حال دور شدن از چشمه </a:t>
            </a:r>
            <a:r>
              <a:rPr lang="fa-IR" sz="2000" dirty="0" smtClean="0">
                <a:latin typeface="Times New Roman" pitchFamily="18" charset="0"/>
                <a:cs typeface="Times New Roman" pitchFamily="18" charset="0"/>
              </a:rPr>
              <a:t>تابش/ناظر </a:t>
            </a:r>
            <a:r>
              <a:rPr lang="fa-IR" sz="2000" dirty="0">
                <a:latin typeface="Times New Roman" pitchFamily="18" charset="0"/>
                <a:cs typeface="Times New Roman" pitchFamily="18" charset="0"/>
              </a:rPr>
              <a:t>است </a:t>
            </a:r>
            <a:r>
              <a:rPr lang="fa-IR" sz="2000" dirty="0" smtClean="0">
                <a:latin typeface="Times New Roman" pitchFamily="18" charset="0"/>
                <a:cs typeface="Times New Roman" pitchFamily="18" charset="0"/>
              </a:rPr>
              <a:t>بسامد دریافتی </a:t>
            </a:r>
            <a:r>
              <a:rPr lang="fa-IR" sz="2000" dirty="0">
                <a:latin typeface="Times New Roman" pitchFamily="18" charset="0"/>
                <a:cs typeface="Times New Roman" pitchFamily="18" charset="0"/>
              </a:rPr>
              <a:t>از رابطه دوپلر به صورت زیر داده می شود:</a:t>
            </a:r>
            <a:endParaRPr lang="en-US" sz="2000" dirty="0">
              <a:latin typeface="Times New Roman" pitchFamily="18" charset="0"/>
              <a:cs typeface="Times New Roman" pitchFamily="18" charset="0"/>
            </a:endParaRPr>
          </a:p>
        </p:txBody>
      </p:sp>
      <p:sp>
        <p:nvSpPr>
          <p:cNvPr id="4" name="TextBox 3"/>
          <p:cNvSpPr txBox="1"/>
          <p:nvPr/>
        </p:nvSpPr>
        <p:spPr>
          <a:xfrm>
            <a:off x="1390650" y="2514601"/>
            <a:ext cx="9410700" cy="498663"/>
          </a:xfrm>
          <a:prstGeom prst="rect">
            <a:avLst/>
          </a:prstGeom>
          <a:noFill/>
        </p:spPr>
        <p:txBody>
          <a:bodyPr wrap="square" rtlCol="0">
            <a:spAutoFit/>
          </a:bodyPr>
          <a:lstStyle/>
          <a:p>
            <a:pPr algn="just" rtl="1">
              <a:lnSpc>
                <a:spcPct val="150000"/>
              </a:lnSpc>
            </a:pPr>
            <a:r>
              <a:rPr lang="fa-IR" sz="2000" dirty="0" smtClean="0">
                <a:latin typeface="Times New Roman" pitchFamily="18" charset="0"/>
                <a:cs typeface="Times New Roman" pitchFamily="18" charset="0"/>
              </a:rPr>
              <a:t>در فرایند جذب، برای آنکه تابش دریافتی توسط </a:t>
            </a:r>
            <a:r>
              <a:rPr lang="fa-IR" sz="2000" dirty="0" smtClean="0">
                <a:latin typeface="Times New Roman" pitchFamily="18" charset="0"/>
                <a:cs typeface="Times New Roman" pitchFamily="18" charset="0"/>
              </a:rPr>
              <a:t>اتم جذب شود</a:t>
            </a:r>
            <a:r>
              <a:rPr lang="fa-IR" sz="2000" dirty="0" smtClean="0">
                <a:latin typeface="Times New Roman" pitchFamily="18" charset="0"/>
                <a:cs typeface="Times New Roman" pitchFamily="18" charset="0"/>
              </a:rPr>
              <a:t> </a:t>
            </a:r>
            <a:r>
              <a:rPr lang="fa-IR" sz="2000" dirty="0">
                <a:latin typeface="Times New Roman" pitchFamily="18" charset="0"/>
                <a:cs typeface="Times New Roman" pitchFamily="18" charset="0"/>
              </a:rPr>
              <a:t>باید این بسامد دریافتی مساوی بسامد تشدیدی اتم باشد</a:t>
            </a:r>
            <a:endParaRPr lang="en-US" sz="2000" dirty="0">
              <a:latin typeface="Times New Roman" pitchFamily="18" charset="0"/>
              <a:cs typeface="Times New Roman" pitchFamily="18" charset="0"/>
            </a:endParaRPr>
          </a:p>
        </p:txBody>
      </p:sp>
      <p:graphicFrame>
        <p:nvGraphicFramePr>
          <p:cNvPr id="129027" name="Object 3"/>
          <p:cNvGraphicFramePr>
            <a:graphicFrameLocks noChangeAspect="1"/>
          </p:cNvGraphicFramePr>
          <p:nvPr/>
        </p:nvGraphicFramePr>
        <p:xfrm>
          <a:off x="3784600" y="3352801"/>
          <a:ext cx="3866092" cy="1168400"/>
        </p:xfrm>
        <a:graphic>
          <a:graphicData uri="http://schemas.openxmlformats.org/presentationml/2006/ole">
            <mc:AlternateContent xmlns:mc="http://schemas.openxmlformats.org/markup-compatibility/2006">
              <mc:Choice xmlns:v="urn:schemas-microsoft-com:vml" Requires="v">
                <p:oleObj spid="_x0000_s143375" name="Equation" r:id="rId5" imgW="3568680" imgH="1168200" progId="Equation.DSMT4">
                  <p:embed/>
                </p:oleObj>
              </mc:Choice>
              <mc:Fallback>
                <p:oleObj name="Equation" r:id="rId5" imgW="3568680" imgH="1168200" progId="Equation.DSMT4">
                  <p:embed/>
                  <p:pic>
                    <p:nvPicPr>
                      <p:cNvPr id="129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3352801"/>
                        <a:ext cx="3866092"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308100" y="4648201"/>
            <a:ext cx="949325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از آنجایی که سرعت اتمی خیلی کمتر از سرعت نور است می </a:t>
            </a:r>
            <a:r>
              <a:rPr lang="fa-IR" sz="2000" dirty="0" smtClean="0">
                <a:latin typeface="Times New Roman" pitchFamily="18" charset="0"/>
                <a:cs typeface="Times New Roman" pitchFamily="18" charset="0"/>
              </a:rPr>
              <a:t>توان تقریب زیر را بکار برد:</a:t>
            </a:r>
            <a:endParaRPr lang="en-US" sz="2000" dirty="0">
              <a:latin typeface="Times New Roman" pitchFamily="18" charset="0"/>
              <a:cs typeface="Times New Roman" pitchFamily="18" charset="0"/>
            </a:endParaRPr>
          </a:p>
        </p:txBody>
      </p:sp>
      <p:graphicFrame>
        <p:nvGraphicFramePr>
          <p:cNvPr id="129029" name="Object 5"/>
          <p:cNvGraphicFramePr>
            <a:graphicFrameLocks noChangeAspect="1"/>
          </p:cNvGraphicFramePr>
          <p:nvPr/>
        </p:nvGraphicFramePr>
        <p:xfrm>
          <a:off x="2463800" y="5410201"/>
          <a:ext cx="6934200" cy="1168400"/>
        </p:xfrm>
        <a:graphic>
          <a:graphicData uri="http://schemas.openxmlformats.org/presentationml/2006/ole">
            <mc:AlternateContent xmlns:mc="http://schemas.openxmlformats.org/markup-compatibility/2006">
              <mc:Choice xmlns:v="urn:schemas-microsoft-com:vml" Requires="v">
                <p:oleObj spid="_x0000_s143376" name="Equation" r:id="rId7" imgW="6400800" imgH="1168200" progId="Equation.DSMT4">
                  <p:embed/>
                </p:oleObj>
              </mc:Choice>
              <mc:Fallback>
                <p:oleObj name="Equation" r:id="rId7" imgW="6400800" imgH="1168200" progId="Equation.DSMT4">
                  <p:embed/>
                  <p:pic>
                    <p:nvPicPr>
                      <p:cNvPr id="12902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3800" y="5410201"/>
                        <a:ext cx="69342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50" name="Object 2"/>
          <p:cNvGraphicFramePr>
            <a:graphicFrameLocks noChangeAspect="1"/>
          </p:cNvGraphicFramePr>
          <p:nvPr>
            <p:extLst>
              <p:ext uri="{D42A27DB-BD31-4B8C-83A1-F6EECF244321}">
                <p14:modId xmlns:p14="http://schemas.microsoft.com/office/powerpoint/2010/main" val="3405058146"/>
              </p:ext>
            </p:extLst>
          </p:nvPr>
        </p:nvGraphicFramePr>
        <p:xfrm>
          <a:off x="3214922" y="2802639"/>
          <a:ext cx="5599642" cy="977900"/>
        </p:xfrm>
        <a:graphic>
          <a:graphicData uri="http://schemas.openxmlformats.org/presentationml/2006/ole">
            <mc:AlternateContent xmlns:mc="http://schemas.openxmlformats.org/markup-compatibility/2006">
              <mc:Choice xmlns:v="urn:schemas-microsoft-com:vml" Requires="v">
                <p:oleObj spid="_x0000_s144395" name="Equation" r:id="rId3" imgW="5168880" imgH="977760" progId="Equation.DSMT4">
                  <p:embed/>
                </p:oleObj>
              </mc:Choice>
              <mc:Fallback>
                <p:oleObj name="Equation" r:id="rId3" imgW="5168880" imgH="977760" progId="Equation.DSMT4">
                  <p:embed/>
                  <p:pic>
                    <p:nvPicPr>
                      <p:cNvPr id="130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922" y="2802639"/>
                        <a:ext cx="559964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051" name="Object 3"/>
          <p:cNvGraphicFramePr>
            <a:graphicFrameLocks noChangeAspect="1"/>
          </p:cNvGraphicFramePr>
          <p:nvPr>
            <p:extLst>
              <p:ext uri="{D42A27DB-BD31-4B8C-83A1-F6EECF244321}">
                <p14:modId xmlns:p14="http://schemas.microsoft.com/office/powerpoint/2010/main" val="3903897466"/>
              </p:ext>
            </p:extLst>
          </p:nvPr>
        </p:nvGraphicFramePr>
        <p:xfrm>
          <a:off x="3691033" y="164694"/>
          <a:ext cx="4113742" cy="800100"/>
        </p:xfrm>
        <a:graphic>
          <a:graphicData uri="http://schemas.openxmlformats.org/presentationml/2006/ole">
            <mc:AlternateContent xmlns:mc="http://schemas.openxmlformats.org/markup-compatibility/2006">
              <mc:Choice xmlns:v="urn:schemas-microsoft-com:vml" Requires="v">
                <p:oleObj spid="_x0000_s144396" name="Equation" r:id="rId5" imgW="3797280" imgH="799920" progId="Equation.DSMT4">
                  <p:embed/>
                </p:oleObj>
              </mc:Choice>
              <mc:Fallback>
                <p:oleObj name="Equation" r:id="rId5" imgW="3797280" imgH="799920" progId="Equation.DSMT4">
                  <p:embed/>
                  <p:pic>
                    <p:nvPicPr>
                      <p:cNvPr id="130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1033" y="164694"/>
                        <a:ext cx="411374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390649" y="4184578"/>
            <a:ext cx="10077909" cy="1015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این رابط در واقع کسری از اتمها را می دهد که در بازه </a:t>
            </a:r>
            <a:r>
              <a:rPr lang="en-US" sz="2000" i="1" dirty="0">
                <a:latin typeface="Times New Roman" pitchFamily="18" charset="0"/>
                <a:cs typeface="Times New Roman" pitchFamily="18" charset="0"/>
              </a:rPr>
              <a:t>v</a:t>
            </a:r>
            <a:r>
              <a:rPr lang="fa-IR" sz="2000" dirty="0">
                <a:latin typeface="Times New Roman" pitchFamily="18" charset="0"/>
                <a:cs typeface="Times New Roman" pitchFamily="18" charset="0"/>
              </a:rPr>
              <a:t> تا </a:t>
            </a:r>
            <a:r>
              <a:rPr lang="en-US" sz="2000" i="1" dirty="0" err="1">
                <a:latin typeface="Times New Roman" pitchFamily="18" charset="0"/>
                <a:cs typeface="Times New Roman" pitchFamily="18" charset="0"/>
              </a:rPr>
              <a:t>v+dv</a:t>
            </a:r>
            <a:r>
              <a:rPr lang="fa-IR" sz="2000" i="1" dirty="0">
                <a:latin typeface="Times New Roman" pitchFamily="18" charset="0"/>
                <a:cs typeface="Times New Roman" pitchFamily="18" charset="0"/>
              </a:rPr>
              <a:t> </a:t>
            </a:r>
            <a:r>
              <a:rPr lang="fa-IR" sz="2000" dirty="0">
                <a:latin typeface="Times New Roman" pitchFamily="18" charset="0"/>
                <a:cs typeface="Times New Roman" pitchFamily="18" charset="0"/>
              </a:rPr>
              <a:t>دارای </a:t>
            </a:r>
            <a:r>
              <a:rPr lang="fa-IR" sz="2000" dirty="0" smtClean="0">
                <a:latin typeface="Times New Roman" pitchFamily="18" charset="0"/>
                <a:cs typeface="Times New Roman" pitchFamily="18" charset="0"/>
              </a:rPr>
              <a:t>جذب/تابش </a:t>
            </a:r>
            <a:r>
              <a:rPr lang="fa-IR" sz="2000" dirty="0">
                <a:latin typeface="Times New Roman" pitchFamily="18" charset="0"/>
                <a:cs typeface="Times New Roman" pitchFamily="18" charset="0"/>
              </a:rPr>
              <a:t>هستند.</a:t>
            </a:r>
          </a:p>
          <a:p>
            <a:pPr algn="just" rtl="1">
              <a:lnSpc>
                <a:spcPct val="150000"/>
              </a:lnSpc>
            </a:pPr>
            <a:r>
              <a:rPr lang="fa-IR" sz="2000" dirty="0">
                <a:latin typeface="Times New Roman" pitchFamily="18" charset="0"/>
                <a:cs typeface="Times New Roman" pitchFamily="18" charset="0"/>
              </a:rPr>
              <a:t>در نتیجه می توان تابع شکل خط برای پهن شدگی دوپلری را به صورت زیر نوشت که همان تابع توزیع گاوس است.</a:t>
            </a:r>
          </a:p>
        </p:txBody>
      </p:sp>
      <p:graphicFrame>
        <p:nvGraphicFramePr>
          <p:cNvPr id="130052" name="Object 4"/>
          <p:cNvGraphicFramePr>
            <a:graphicFrameLocks noChangeAspect="1"/>
          </p:cNvGraphicFramePr>
          <p:nvPr/>
        </p:nvGraphicFramePr>
        <p:xfrm>
          <a:off x="2587625" y="5562601"/>
          <a:ext cx="5021792" cy="977900"/>
        </p:xfrm>
        <a:graphic>
          <a:graphicData uri="http://schemas.openxmlformats.org/presentationml/2006/ole">
            <mc:AlternateContent xmlns:mc="http://schemas.openxmlformats.org/markup-compatibility/2006">
              <mc:Choice xmlns:v="urn:schemas-microsoft-com:vml" Requires="v">
                <p:oleObj spid="_x0000_s144397" name="Equation" r:id="rId7" imgW="4635360" imgH="977760" progId="Equation.DSMT4">
                  <p:embed/>
                </p:oleObj>
              </mc:Choice>
              <mc:Fallback>
                <p:oleObj name="Equation" r:id="rId7" imgW="4635360" imgH="977760" progId="Equation.DSMT4">
                  <p:embed/>
                  <p:pic>
                    <p:nvPicPr>
                      <p:cNvPr id="13005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7625" y="5562601"/>
                        <a:ext cx="502179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2"/>
          <p:cNvSpPr txBox="1"/>
          <p:nvPr/>
        </p:nvSpPr>
        <p:spPr>
          <a:xfrm>
            <a:off x="738128" y="921914"/>
            <a:ext cx="10972800" cy="960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50000"/>
              </a:lnSpc>
            </a:pPr>
            <a:r>
              <a:rPr lang="fa-IR" sz="2000" dirty="0">
                <a:latin typeface="Times New Roman" pitchFamily="18" charset="0"/>
                <a:cs typeface="Times New Roman" pitchFamily="18" charset="0"/>
              </a:rPr>
              <a:t>در شرایط تعادل گرمایی برای یک گاز، کسری از اتمها که در بازه سرعتی  </a:t>
            </a:r>
            <a:r>
              <a:rPr lang="en-US" sz="2000" i="1" dirty="0">
                <a:latin typeface="Times New Roman" pitchFamily="18" charset="0"/>
                <a:cs typeface="Times New Roman" pitchFamily="18" charset="0"/>
              </a:rPr>
              <a:t>V</a:t>
            </a:r>
            <a:r>
              <a:rPr lang="fa-IR" sz="2000" dirty="0">
                <a:latin typeface="Times New Roman" pitchFamily="18" charset="0"/>
                <a:cs typeface="Times New Roman" pitchFamily="18" charset="0"/>
              </a:rPr>
              <a:t>  تا</a:t>
            </a:r>
            <a:r>
              <a:rPr lang="en-US" sz="2000" i="1" dirty="0" err="1">
                <a:latin typeface="Times New Roman" pitchFamily="18" charset="0"/>
                <a:cs typeface="Times New Roman" pitchFamily="18" charset="0"/>
              </a:rPr>
              <a:t>V+dV</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 قرار دارند از تابع </a:t>
            </a:r>
            <a:r>
              <a:rPr lang="fa-IR" sz="2000" dirty="0" smtClean="0">
                <a:latin typeface="Times New Roman" pitchFamily="18" charset="0"/>
                <a:cs typeface="Times New Roman" pitchFamily="18" charset="0"/>
              </a:rPr>
              <a:t>توزیع</a:t>
            </a:r>
          </a:p>
          <a:p>
            <a:pPr algn="just" rtl="1">
              <a:lnSpc>
                <a:spcPct val="150000"/>
              </a:lnSpc>
            </a:pPr>
            <a:r>
              <a:rPr lang="fa-IR" sz="2000" dirty="0" smtClean="0">
                <a:latin typeface="Times New Roman" pitchFamily="18" charset="0"/>
                <a:cs typeface="Times New Roman" pitchFamily="18" charset="0"/>
              </a:rPr>
              <a:t> </a:t>
            </a:r>
            <a:r>
              <a:rPr lang="fa-IR" sz="2000" dirty="0">
                <a:latin typeface="Times New Roman" pitchFamily="18" charset="0"/>
                <a:cs typeface="Times New Roman" pitchFamily="18" charset="0"/>
              </a:rPr>
              <a:t>ماکسول- بولتزمن بدست می آید:</a:t>
            </a:r>
            <a:endParaRPr lang="en-US" sz="2000" dirty="0">
              <a:latin typeface="Times New Roman" pitchFamily="18" charset="0"/>
              <a:cs typeface="Times New Roman" pitchFamily="18" charset="0"/>
            </a:endParaRPr>
          </a:p>
        </p:txBody>
      </p:sp>
      <p:pic>
        <p:nvPicPr>
          <p:cNvPr id="8"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7989" y="1694218"/>
            <a:ext cx="5159829" cy="96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3475038" y="3200400"/>
          <a:ext cx="4815417" cy="1524000"/>
        </p:xfrm>
        <a:graphic>
          <a:graphicData uri="http://schemas.openxmlformats.org/presentationml/2006/ole">
            <mc:AlternateContent xmlns:mc="http://schemas.openxmlformats.org/markup-compatibility/2006">
              <mc:Choice xmlns:v="urn:schemas-microsoft-com:vml" Requires="v">
                <p:oleObj spid="_x0000_s145418" name="Equation" r:id="rId3" imgW="4444920" imgH="1523880" progId="Equation.DSMT4">
                  <p:embed/>
                </p:oleObj>
              </mc:Choice>
              <mc:Fallback>
                <p:oleObj name="Equation" r:id="rId3" imgW="4444920" imgH="1523880" progId="Equation.DSMT4">
                  <p:embed/>
                  <p:pic>
                    <p:nvPicPr>
                      <p:cNvPr id="131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038" y="3200400"/>
                        <a:ext cx="4815417"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390650" y="152402"/>
            <a:ext cx="932815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چنانچه پهنای طیف را </a:t>
            </a:r>
            <a:r>
              <a:rPr lang="en-US" sz="2000" dirty="0">
                <a:latin typeface="Times New Roman" pitchFamily="18" charset="0"/>
                <a:cs typeface="Times New Roman" pitchFamily="18" charset="0"/>
              </a:rPr>
              <a:t>FWHM</a:t>
            </a:r>
            <a:r>
              <a:rPr lang="fa-IR" sz="2000" dirty="0">
                <a:latin typeface="Times New Roman" pitchFamily="18" charset="0"/>
                <a:cs typeface="Times New Roman" pitchFamily="18" charset="0"/>
              </a:rPr>
              <a:t> یعنی پهنای کل روی نیمه بیشینه تعریف کنیم خواهیم داشت:</a:t>
            </a:r>
            <a:endParaRPr lang="en-US" sz="2000" dirty="0">
              <a:latin typeface="Times New Roman" pitchFamily="18" charset="0"/>
              <a:cs typeface="Times New Roman" pitchFamily="18" charset="0"/>
            </a:endParaRPr>
          </a:p>
        </p:txBody>
      </p:sp>
      <p:graphicFrame>
        <p:nvGraphicFramePr>
          <p:cNvPr id="131075" name="Object 3"/>
          <p:cNvGraphicFramePr>
            <a:graphicFrameLocks noChangeAspect="1"/>
          </p:cNvGraphicFramePr>
          <p:nvPr/>
        </p:nvGraphicFramePr>
        <p:xfrm>
          <a:off x="2670176" y="990601"/>
          <a:ext cx="6645275" cy="1816100"/>
        </p:xfrm>
        <a:graphic>
          <a:graphicData uri="http://schemas.openxmlformats.org/presentationml/2006/ole">
            <mc:AlternateContent xmlns:mc="http://schemas.openxmlformats.org/markup-compatibility/2006">
              <mc:Choice xmlns:v="urn:schemas-microsoft-com:vml" Requires="v">
                <p:oleObj spid="_x0000_s145419" name="Equation" r:id="rId5" imgW="6134040" imgH="1815840" progId="Equation.DSMT4">
                  <p:embed/>
                </p:oleObj>
              </mc:Choice>
              <mc:Fallback>
                <p:oleObj name="Equation" r:id="rId5" imgW="6134040" imgH="1815840" progId="Equation.DSMT4">
                  <p:embed/>
                  <p:pic>
                    <p:nvPicPr>
                      <p:cNvPr id="1310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176" y="990601"/>
                        <a:ext cx="6645275"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308100" y="4809637"/>
            <a:ext cx="957580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پهنای دوپلری را می توان بر حسب وزن مولکولی و طول موج خط جذب به صورت زیر نوشت</a:t>
            </a:r>
            <a:endParaRPr lang="en-US" sz="2000" dirty="0">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6701367" y="2336800"/>
          <a:ext cx="990600" cy="306388"/>
        </p:xfrm>
        <a:graphic>
          <a:graphicData uri="http://schemas.openxmlformats.org/presentationml/2006/ole">
            <mc:AlternateContent xmlns:mc="http://schemas.openxmlformats.org/markup-compatibility/2006">
              <mc:Choice xmlns:v="urn:schemas-microsoft-com:vml" Requires="v">
                <p:oleObj spid="_x0000_s145420" name="Equation" r:id="rId7" imgW="914400" imgH="306720" progId="Equation.DSMT4">
                  <p:embed/>
                </p:oleObj>
              </mc:Choice>
              <mc:Fallback>
                <p:oleObj name="Equation" r:id="rId7" imgW="914400" imgH="306720"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1367" y="2336800"/>
                        <a:ext cx="990600"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381251" y="5715000"/>
          <a:ext cx="5984875" cy="914400"/>
        </p:xfrm>
        <a:graphic>
          <a:graphicData uri="http://schemas.openxmlformats.org/presentationml/2006/ole">
            <mc:AlternateContent xmlns:mc="http://schemas.openxmlformats.org/markup-compatibility/2006">
              <mc:Choice xmlns:v="urn:schemas-microsoft-com:vml" Requires="v">
                <p:oleObj spid="_x0000_s145421" name="Equation" r:id="rId9" imgW="5524200" imgH="914400" progId="Equation.DSMT4">
                  <p:embed/>
                </p:oleObj>
              </mc:Choice>
              <mc:Fallback>
                <p:oleObj name="Equation" r:id="rId9" imgW="5524200" imgH="914400" progId="Equation.DSMT4">
                  <p:embed/>
                  <p:pic>
                    <p:nvPicPr>
                      <p:cNvPr id="13107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51" y="5715000"/>
                        <a:ext cx="5984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650" y="457202"/>
            <a:ext cx="932815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پهن شدگی نسبی یعنی نسبت پهن شدگی به بسامد تشدید را می توان به صورت زیر نوشت:</a:t>
            </a:r>
            <a:endParaRPr lang="en-US" sz="2000" dirty="0">
              <a:latin typeface="Times New Roman" pitchFamily="18" charset="0"/>
              <a:cs typeface="Times New Roman" pitchFamily="18" charset="0"/>
            </a:endParaRPr>
          </a:p>
        </p:txBody>
      </p:sp>
      <p:graphicFrame>
        <p:nvGraphicFramePr>
          <p:cNvPr id="134146" name="Object 2"/>
          <p:cNvGraphicFramePr>
            <a:graphicFrameLocks noChangeAspect="1"/>
          </p:cNvGraphicFramePr>
          <p:nvPr/>
        </p:nvGraphicFramePr>
        <p:xfrm>
          <a:off x="4032251" y="1676401"/>
          <a:ext cx="3274483" cy="863600"/>
        </p:xfrm>
        <a:graphic>
          <a:graphicData uri="http://schemas.openxmlformats.org/presentationml/2006/ole">
            <mc:AlternateContent xmlns:mc="http://schemas.openxmlformats.org/markup-compatibility/2006">
              <mc:Choice xmlns:v="urn:schemas-microsoft-com:vml" Requires="v">
                <p:oleObj spid="_x0000_s146436" name="Equation" r:id="rId3" imgW="3022560" imgH="863280" progId="Equation.DSMT4">
                  <p:embed/>
                </p:oleObj>
              </mc:Choice>
              <mc:Fallback>
                <p:oleObj name="Equation" r:id="rId3" imgW="3022560" imgH="863280" progId="Equation.DSMT4">
                  <p:embed/>
                  <p:pic>
                    <p:nvPicPr>
                      <p:cNvPr id="134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1" y="1676401"/>
                        <a:ext cx="327448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4147" name="Picture 3"/>
          <p:cNvPicPr>
            <a:picLocks noChangeAspect="1" noChangeArrowheads="1"/>
          </p:cNvPicPr>
          <p:nvPr/>
        </p:nvPicPr>
        <p:blipFill>
          <a:blip r:embed="rId5" cstate="print"/>
          <a:srcRect/>
          <a:stretch>
            <a:fillRect/>
          </a:stretch>
        </p:blipFill>
        <p:spPr bwMode="auto">
          <a:xfrm>
            <a:off x="4527551" y="3657601"/>
            <a:ext cx="3212653" cy="881063"/>
          </a:xfrm>
          <a:prstGeom prst="rect">
            <a:avLst/>
          </a:prstGeom>
          <a:noFill/>
          <a:ln w="9525">
            <a:noFill/>
            <a:miter lim="800000"/>
            <a:headEnd/>
            <a:tailEnd/>
          </a:ln>
        </p:spPr>
      </p:pic>
      <p:pic>
        <p:nvPicPr>
          <p:cNvPr id="134148" name="Picture 4"/>
          <p:cNvPicPr>
            <a:picLocks noChangeAspect="1" noChangeArrowheads="1"/>
          </p:cNvPicPr>
          <p:nvPr/>
        </p:nvPicPr>
        <p:blipFill>
          <a:blip r:embed="rId6" cstate="print"/>
          <a:srcRect/>
          <a:stretch>
            <a:fillRect/>
          </a:stretch>
        </p:blipFill>
        <p:spPr bwMode="auto">
          <a:xfrm>
            <a:off x="4940300" y="4876800"/>
            <a:ext cx="2275158" cy="762000"/>
          </a:xfrm>
          <a:prstGeom prst="rect">
            <a:avLst/>
          </a:prstGeom>
          <a:noFill/>
          <a:ln w="9525">
            <a:noFill/>
            <a:miter lim="800000"/>
            <a:headEnd/>
            <a:tailEnd/>
          </a:ln>
        </p:spPr>
      </p:pic>
      <p:sp>
        <p:nvSpPr>
          <p:cNvPr id="8" name="TextBox 7"/>
          <p:cNvSpPr txBox="1"/>
          <p:nvPr/>
        </p:nvSpPr>
        <p:spPr>
          <a:xfrm>
            <a:off x="8572500" y="3657601"/>
            <a:ext cx="198120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هلیوم - نئون</a:t>
            </a:r>
            <a:endParaRPr lang="en-US" sz="2000" dirty="0">
              <a:latin typeface="Times New Roman" pitchFamily="18" charset="0"/>
              <a:cs typeface="Times New Roman" pitchFamily="18" charset="0"/>
            </a:endParaRPr>
          </a:p>
        </p:txBody>
      </p:sp>
      <p:sp>
        <p:nvSpPr>
          <p:cNvPr id="9" name="TextBox 8"/>
          <p:cNvSpPr txBox="1"/>
          <p:nvPr/>
        </p:nvSpPr>
        <p:spPr>
          <a:xfrm>
            <a:off x="8242300" y="4953001"/>
            <a:ext cx="181610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کربن دی اکسید</a:t>
            </a:r>
            <a:endParaRPr lang="en-US" sz="2000" dirty="0">
              <a:latin typeface="Times New Roman" pitchFamily="18" charset="0"/>
              <a:cs typeface="Times New Roman" pitchFamily="18"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8100" y="4826310"/>
            <a:ext cx="9493250" cy="1477328"/>
          </a:xfrm>
          <a:prstGeom prst="rect">
            <a:avLst/>
          </a:prstGeom>
          <a:noFill/>
        </p:spPr>
        <p:txBody>
          <a:bodyPr wrap="square" rtlCol="0">
            <a:spAutoFit/>
          </a:bodyPr>
          <a:lstStyle/>
          <a:p>
            <a:pPr algn="r" rtl="1">
              <a:lnSpc>
                <a:spcPct val="150000"/>
              </a:lnSpc>
            </a:pPr>
            <a:r>
              <a:rPr lang="fa-IR" sz="2000" dirty="0">
                <a:latin typeface="Times New Roman" pitchFamily="18" charset="0"/>
                <a:cs typeface="Times New Roman" pitchFamily="18" charset="0"/>
              </a:rPr>
              <a:t>نمودارهای </a:t>
            </a:r>
            <a:r>
              <a:rPr lang="fa-IR" sz="2000" b="1" dirty="0">
                <a:solidFill>
                  <a:srgbClr val="0070C0"/>
                </a:solidFill>
                <a:latin typeface="Times New Roman" pitchFamily="18" charset="0"/>
                <a:cs typeface="Times New Roman" pitchFamily="18" charset="0"/>
              </a:rPr>
              <a:t>آبی</a:t>
            </a:r>
            <a:r>
              <a:rPr lang="fa-IR" sz="2000" dirty="0">
                <a:latin typeface="Times New Roman" pitchFamily="18" charset="0"/>
                <a:cs typeface="Times New Roman" pitchFamily="18" charset="0"/>
              </a:rPr>
              <a:t> رنگ نشاندهنده خط جذب تک اتم ها هستند. شکل این خط </a:t>
            </a:r>
            <a:r>
              <a:rPr lang="fa-IR" sz="2000" dirty="0" smtClean="0">
                <a:latin typeface="Times New Roman" pitchFamily="18" charset="0"/>
                <a:cs typeface="Times New Roman" pitchFamily="18" charset="0"/>
              </a:rPr>
              <a:t>ها ممکن است </a:t>
            </a:r>
            <a:r>
              <a:rPr lang="fa-IR" sz="2000" dirty="0">
                <a:latin typeface="Times New Roman" pitchFamily="18" charset="0"/>
                <a:cs typeface="Times New Roman" pitchFamily="18" charset="0"/>
              </a:rPr>
              <a:t>یکسان </a:t>
            </a:r>
            <a:r>
              <a:rPr lang="fa-IR" sz="2000" dirty="0" smtClean="0">
                <a:latin typeface="Times New Roman" pitchFamily="18" charset="0"/>
                <a:cs typeface="Times New Roman" pitchFamily="18" charset="0"/>
              </a:rPr>
              <a:t>باشند </a:t>
            </a:r>
            <a:r>
              <a:rPr lang="fa-IR" sz="2000" dirty="0">
                <a:latin typeface="Times New Roman" pitchFamily="18" charset="0"/>
                <a:cs typeface="Times New Roman" pitchFamily="18" charset="0"/>
              </a:rPr>
              <a:t>لیکن مرکز آنها، که همان بسامد تشدید برای هر اتم است، با یکدیگر متفاوت است. این جابجایی بسامد تشدید تک اتمها باعث شده که طیف جذب مجموعه اتمها که با نمودار </a:t>
            </a:r>
            <a:r>
              <a:rPr lang="fa-IR" sz="2000" b="1" dirty="0">
                <a:solidFill>
                  <a:srgbClr val="FF0000"/>
                </a:solidFill>
                <a:latin typeface="Times New Roman" pitchFamily="18" charset="0"/>
                <a:cs typeface="Times New Roman" pitchFamily="18" charset="0"/>
              </a:rPr>
              <a:t>قرمز</a:t>
            </a:r>
            <a:r>
              <a:rPr lang="fa-IR" sz="2000" dirty="0">
                <a:latin typeface="Times New Roman" pitchFamily="18" charset="0"/>
                <a:cs typeface="Times New Roman" pitchFamily="18" charset="0"/>
              </a:rPr>
              <a:t> نشان داده شده نسبت به خط هر اتم پهن تر  باشد. </a:t>
            </a:r>
            <a:endParaRPr lang="en-US" sz="2000" dirty="0">
              <a:latin typeface="Times New Roman" pitchFamily="18" charset="0"/>
              <a:cs typeface="Times New Roman" pitchFamily="18" charset="0"/>
            </a:endParaRPr>
          </a:p>
        </p:txBody>
      </p:sp>
      <p:pic>
        <p:nvPicPr>
          <p:cNvPr id="133123" name="Picture 3"/>
          <p:cNvPicPr>
            <a:picLocks noChangeAspect="1" noChangeArrowheads="1"/>
          </p:cNvPicPr>
          <p:nvPr/>
        </p:nvPicPr>
        <p:blipFill>
          <a:blip r:embed="rId2" cstate="print"/>
          <a:srcRect/>
          <a:stretch>
            <a:fillRect/>
          </a:stretch>
        </p:blipFill>
        <p:spPr bwMode="auto">
          <a:xfrm>
            <a:off x="2463799" y="381001"/>
            <a:ext cx="7282848" cy="4181475"/>
          </a:xfrm>
          <a:prstGeom prst="rect">
            <a:avLst/>
          </a:prstGeom>
          <a:noFill/>
          <a:ln w="9525">
            <a:noFill/>
            <a:miter lim="800000"/>
            <a:headEnd/>
            <a:tailEnd/>
          </a:ln>
          <a:effec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srcRect l="10606" t="15824" r="9091"/>
          <a:stretch>
            <a:fillRect/>
          </a:stretch>
        </p:blipFill>
        <p:spPr bwMode="auto">
          <a:xfrm>
            <a:off x="4114800" y="85796"/>
            <a:ext cx="5035550" cy="3648004"/>
          </a:xfrm>
          <a:prstGeom prst="rect">
            <a:avLst/>
          </a:prstGeom>
          <a:noFill/>
          <a:ln w="9525">
            <a:noFill/>
            <a:miter lim="800000"/>
            <a:headEnd/>
            <a:tailEnd/>
          </a:ln>
        </p:spPr>
      </p:pic>
      <p:grpSp>
        <p:nvGrpSpPr>
          <p:cNvPr id="6" name="Group 5"/>
          <p:cNvGrpSpPr/>
          <p:nvPr/>
        </p:nvGrpSpPr>
        <p:grpSpPr>
          <a:xfrm>
            <a:off x="3619502" y="3581400"/>
            <a:ext cx="5521739" cy="3200400"/>
            <a:chOff x="2286000" y="3581400"/>
            <a:chExt cx="5096990" cy="3200400"/>
          </a:xfrm>
        </p:grpSpPr>
        <p:pic>
          <p:nvPicPr>
            <p:cNvPr id="3" name="Picture 3"/>
            <p:cNvPicPr>
              <a:picLocks noChangeAspect="1" noChangeArrowheads="1"/>
            </p:cNvPicPr>
            <p:nvPr/>
          </p:nvPicPr>
          <p:blipFill>
            <a:blip r:embed="rId3" cstate="print"/>
            <a:srcRect/>
            <a:stretch>
              <a:fillRect/>
            </a:stretch>
          </p:blipFill>
          <p:spPr bwMode="auto">
            <a:xfrm>
              <a:off x="2286000" y="3733800"/>
              <a:ext cx="5096990" cy="3048000"/>
            </a:xfrm>
            <a:prstGeom prst="rect">
              <a:avLst/>
            </a:prstGeom>
            <a:noFill/>
            <a:ln w="9525">
              <a:noFill/>
              <a:miter lim="800000"/>
              <a:headEnd/>
              <a:tailEnd/>
            </a:ln>
            <a:effectLst/>
          </p:spPr>
        </p:pic>
        <p:sp>
          <p:nvSpPr>
            <p:cNvPr id="4" name="TextBox 3"/>
            <p:cNvSpPr txBox="1"/>
            <p:nvPr/>
          </p:nvSpPr>
          <p:spPr>
            <a:xfrm>
              <a:off x="4343400" y="3581400"/>
              <a:ext cx="1828800" cy="579967"/>
            </a:xfrm>
            <a:prstGeom prst="rect">
              <a:avLst/>
            </a:prstGeom>
            <a:noFill/>
          </p:spPr>
          <p:txBody>
            <a:bodyPr wrap="square" rtlCol="0">
              <a:spAutoFit/>
            </a:bodyPr>
            <a:lstStyle/>
            <a:p>
              <a:pPr algn="just" rtl="1">
                <a:lnSpc>
                  <a:spcPct val="150000"/>
                </a:lnSpc>
              </a:pPr>
              <a:r>
                <a:rPr lang="fa-IR" sz="2400" dirty="0">
                  <a:solidFill>
                    <a:srgbClr val="FF0000"/>
                  </a:solidFill>
                  <a:latin typeface="Times New Roman" pitchFamily="18" charset="0"/>
                  <a:cs typeface="Times New Roman" pitchFamily="18" charset="0"/>
                </a:rPr>
                <a:t>گاوسی</a:t>
              </a:r>
              <a:endParaRPr lang="en-US" sz="2400" dirty="0">
                <a:solidFill>
                  <a:srgbClr val="FF0000"/>
                </a:solidFill>
                <a:latin typeface="Times New Roman" pitchFamily="18" charset="0"/>
                <a:cs typeface="Times New Roman" pitchFamily="18" charset="0"/>
              </a:endParaRPr>
            </a:p>
          </p:txBody>
        </p:sp>
        <p:sp>
          <p:nvSpPr>
            <p:cNvPr id="5" name="TextBox 4"/>
            <p:cNvSpPr txBox="1"/>
            <p:nvPr/>
          </p:nvSpPr>
          <p:spPr>
            <a:xfrm>
              <a:off x="3593275" y="5058833"/>
              <a:ext cx="1981200" cy="579967"/>
            </a:xfrm>
            <a:prstGeom prst="rect">
              <a:avLst/>
            </a:prstGeom>
            <a:noFill/>
          </p:spPr>
          <p:txBody>
            <a:bodyPr wrap="square" rtlCol="0">
              <a:spAutoFit/>
            </a:bodyPr>
            <a:lstStyle/>
            <a:p>
              <a:pPr algn="just" rtl="1">
                <a:lnSpc>
                  <a:spcPct val="150000"/>
                </a:lnSpc>
              </a:pPr>
              <a:r>
                <a:rPr lang="fa-IR" sz="2400" dirty="0">
                  <a:solidFill>
                    <a:srgbClr val="0070C0"/>
                  </a:solidFill>
                  <a:latin typeface="Times New Roman" pitchFamily="18" charset="0"/>
                  <a:cs typeface="Times New Roman" pitchFamily="18" charset="0"/>
                </a:rPr>
                <a:t>لورنتسی</a:t>
              </a:r>
              <a:endParaRPr lang="en-US" sz="2400" dirty="0">
                <a:solidFill>
                  <a:srgbClr val="0070C0"/>
                </a:solidFill>
                <a:latin typeface="Times New Roman" pitchFamily="18" charset="0"/>
                <a:cs typeface="Times New Roman" pitchFamily="18" charset="0"/>
              </a:endParaRPr>
            </a:p>
          </p:txBody>
        </p:sp>
      </p:gr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49F05-462D-4970-A476-F751E910C901}"/>
              </a:ext>
            </a:extLst>
          </p:cNvPr>
          <p:cNvSpPr>
            <a:spLocks noGrp="1"/>
          </p:cNvSpPr>
          <p:nvPr>
            <p:ph type="sldNum" sz="quarter" idx="12"/>
          </p:nvPr>
        </p:nvSpPr>
        <p:spPr/>
        <p:txBody>
          <a:bodyPr/>
          <a:lstStyle/>
          <a:p>
            <a:fld id="{8AC7B609-6235-4DF7-8376-3B4225D7EDEF}" type="slidenum">
              <a:rPr lang="en-US" smtClean="0"/>
              <a:pPr/>
              <a:t>189</a:t>
            </a:fld>
            <a:endParaRPr lang="en-US" dirty="0"/>
          </a:p>
        </p:txBody>
      </p:sp>
      <p:sp>
        <p:nvSpPr>
          <p:cNvPr id="3" name="TextBox 2">
            <a:extLst>
              <a:ext uri="{FF2B5EF4-FFF2-40B4-BE49-F238E27FC236}">
                <a16:creationId xmlns:a16="http://schemas.microsoft.com/office/drawing/2014/main" id="{AD96993B-AD23-4AF7-9AC3-3162C4F3875F}"/>
              </a:ext>
            </a:extLst>
          </p:cNvPr>
          <p:cNvSpPr txBox="1"/>
          <p:nvPr/>
        </p:nvSpPr>
        <p:spPr>
          <a:xfrm>
            <a:off x="466725" y="942975"/>
            <a:ext cx="11410950"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پهن شدگی خط به چه معنی است؟</a:t>
            </a:r>
          </a:p>
          <a:p>
            <a:pPr algn="just" rtl="1">
              <a:lnSpc>
                <a:spcPct val="150000"/>
              </a:lnSpc>
            </a:pPr>
            <a:r>
              <a:rPr lang="fa-IR" sz="2000" dirty="0">
                <a:latin typeface="Times New Roman" panose="02020603050405020304" pitchFamily="18" charset="0"/>
                <a:cs typeface="Times New Roman" panose="02020603050405020304" pitchFamily="18" charset="0"/>
              </a:rPr>
              <a:t>پهن شدگی همگن با ناهمگن را مقایسه کنید.</a:t>
            </a:r>
          </a:p>
          <a:p>
            <a:pPr algn="just" rtl="1">
              <a:lnSpc>
                <a:spcPct val="150000"/>
              </a:lnSpc>
            </a:pPr>
            <a:r>
              <a:rPr lang="fa-IR" sz="2000" dirty="0">
                <a:latin typeface="Times New Roman" panose="02020603050405020304" pitchFamily="18" charset="0"/>
                <a:cs typeface="Times New Roman" panose="02020603050405020304" pitchFamily="18" charset="0"/>
              </a:rPr>
              <a:t>دلایل پهن شدگی را نوشته و توضیح دهید.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42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0" y="228600"/>
            <a:ext cx="10337800" cy="964559"/>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v"/>
            </a:pPr>
            <a:r>
              <a:rPr lang="fa-IR" sz="2000" b="1" dirty="0">
                <a:latin typeface="Times New Roman" pitchFamily="18" charset="0"/>
                <a:cs typeface="Times New Roman" pitchFamily="18" charset="0"/>
              </a:rPr>
              <a:t> </a:t>
            </a:r>
            <a:r>
              <a:rPr lang="fa-IR" sz="2000" b="1" dirty="0">
                <a:solidFill>
                  <a:srgbClr val="FF0000"/>
                </a:solidFill>
                <a:latin typeface="Times New Roman" pitchFamily="18" charset="0"/>
                <a:cs typeface="Times New Roman" pitchFamily="18" charset="0"/>
              </a:rPr>
              <a:t>فایبر لیزر</a:t>
            </a:r>
            <a:r>
              <a:rPr lang="fa-IR" sz="2000" dirty="0">
                <a:solidFill>
                  <a:srgbClr val="FF0000"/>
                </a:solidFill>
                <a:latin typeface="Times New Roman" pitchFamily="18" charset="0"/>
                <a:cs typeface="Times New Roman" pitchFamily="18" charset="0"/>
              </a:rPr>
              <a:t>: </a:t>
            </a:r>
            <a:r>
              <a:rPr lang="fa-IR" sz="2000" dirty="0">
                <a:latin typeface="Times New Roman" pitchFamily="18" charset="0"/>
                <a:cs typeface="Times New Roman" pitchFamily="18" charset="0"/>
              </a:rPr>
              <a:t>محیط فعال آن تار نوری است که باعنصری مانند </a:t>
            </a:r>
            <a:r>
              <a:rPr lang="fa-IR" sz="2000" dirty="0" err="1">
                <a:latin typeface="Times New Roman" pitchFamily="18" charset="0"/>
                <a:cs typeface="Times New Roman" pitchFamily="18" charset="0"/>
              </a:rPr>
              <a:t>ایربیم</a:t>
            </a:r>
            <a:r>
              <a:rPr lang="fa-IR" sz="2000" dirty="0">
                <a:latin typeface="Times New Roman" pitchFamily="18" charset="0"/>
                <a:cs typeface="Times New Roman" pitchFamily="18" charset="0"/>
              </a:rPr>
              <a:t> </a:t>
            </a:r>
            <a:r>
              <a:rPr lang="en-US" sz="2000" dirty="0">
                <a:latin typeface="Times New Roman" pitchFamily="18" charset="0"/>
                <a:cs typeface="Times New Roman" pitchFamily="18" charset="0"/>
              </a:rPr>
              <a:t> Er </a:t>
            </a:r>
            <a:r>
              <a:rPr lang="fa-IR" sz="2000" dirty="0">
                <a:latin typeface="Times New Roman" pitchFamily="18" charset="0"/>
                <a:cs typeface="Times New Roman" pitchFamily="18" charset="0"/>
              </a:rPr>
              <a:t> آلایش (</a:t>
            </a:r>
            <a:r>
              <a:rPr lang="fa-IR" sz="2000" dirty="0" err="1">
                <a:latin typeface="Times New Roman" pitchFamily="18" charset="0"/>
                <a:cs typeface="Times New Roman" pitchFamily="18" charset="0"/>
              </a:rPr>
              <a:t>دوپ</a:t>
            </a:r>
            <a:r>
              <a:rPr lang="fa-IR" sz="2000" dirty="0">
                <a:latin typeface="Times New Roman" pitchFamily="18" charset="0"/>
                <a:cs typeface="Times New Roman" pitchFamily="18" charset="0"/>
              </a:rPr>
              <a:t>)  شده است. (</a:t>
            </a:r>
            <a:r>
              <a:rPr lang="fa-IR" sz="2000" dirty="0"/>
              <a:t> </a:t>
            </a:r>
            <a:r>
              <a:rPr lang="en-US" sz="2000" dirty="0"/>
              <a:t>Erbium-Doped Fiber</a:t>
            </a:r>
            <a:r>
              <a:rPr lang="fa-IR" sz="2000" dirty="0"/>
              <a:t>). این نوع لیزر نیز معمولا به صورت اپتیکی و توسط یک لیزر دیگر مانند لیزر دیودی پمپ می شود. </a:t>
            </a:r>
            <a:endParaRPr lang="en-US" sz="2000" dirty="0">
              <a:latin typeface="Times New Roman" pitchFamily="18" charset="0"/>
              <a:cs typeface="Times New Roman" pitchFamily="18" charset="0"/>
            </a:endParaRPr>
          </a:p>
        </p:txBody>
      </p:sp>
      <p:sp>
        <p:nvSpPr>
          <p:cNvPr id="3" name="TextBox 2"/>
          <p:cNvSpPr txBox="1"/>
          <p:nvPr/>
        </p:nvSpPr>
        <p:spPr>
          <a:xfrm>
            <a:off x="727376" y="2133600"/>
            <a:ext cx="10091732" cy="1421992"/>
          </a:xfrm>
          <a:prstGeom prst="rect">
            <a:avLst/>
          </a:prstGeom>
          <a:noFill/>
        </p:spPr>
        <p:txBody>
          <a:bodyPr wrap="square" rtlCol="0">
            <a:spAutoFit/>
          </a:bodyPr>
          <a:lstStyle/>
          <a:p>
            <a:pPr marL="342900" indent="-342900" algn="r" rtl="1">
              <a:lnSpc>
                <a:spcPct val="150000"/>
              </a:lnSpc>
              <a:buFont typeface="Wingdings" panose="05000000000000000000" pitchFamily="2" charset="2"/>
              <a:buChar char="v"/>
            </a:pPr>
            <a:r>
              <a:rPr lang="fa-IR" sz="2000" b="1" dirty="0">
                <a:latin typeface="Times New Roman" pitchFamily="18" charset="0"/>
                <a:cs typeface="Times New Roman" pitchFamily="18" charset="0"/>
              </a:rPr>
              <a:t> </a:t>
            </a:r>
            <a:r>
              <a:rPr lang="fa-IR" sz="2000" b="1" dirty="0">
                <a:solidFill>
                  <a:srgbClr val="FF0000"/>
                </a:solidFill>
                <a:latin typeface="Times New Roman" pitchFamily="18" charset="0"/>
                <a:cs typeface="Times New Roman" pitchFamily="18" charset="0"/>
              </a:rPr>
              <a:t>لیزر بخار فلز: </a:t>
            </a:r>
            <a:r>
              <a:rPr lang="fa-IR" sz="2000" dirty="0">
                <a:latin typeface="Times New Roman" pitchFamily="18" charset="0"/>
                <a:cs typeface="Times New Roman" pitchFamily="18" charset="0"/>
              </a:rPr>
              <a:t>محیط فعال آن بخار یک فلز مثل مس یا نمک مس است. این لیزرها شبیه لیزرهای گازی به طریق تخلیه الکتریکی پمپ می شوند. خاصیت این دسته از لیزرها این است که خود پایان دهنده هستند. یعنی ذاتا به صورت پالسی کار می کنند.</a:t>
            </a:r>
            <a:endParaRPr lang="en-US" sz="2000" dirty="0">
              <a:latin typeface="Times New Roman" pitchFamily="18" charset="0"/>
              <a:cs typeface="Times New Roman" pitchFamily="18" charset="0"/>
            </a:endParaRPr>
          </a:p>
        </p:txBody>
      </p:sp>
      <p:sp>
        <p:nvSpPr>
          <p:cNvPr id="4" name="TextBox 3"/>
          <p:cNvSpPr txBox="1"/>
          <p:nvPr/>
        </p:nvSpPr>
        <p:spPr>
          <a:xfrm>
            <a:off x="728622" y="3886200"/>
            <a:ext cx="10072728" cy="1883657"/>
          </a:xfrm>
          <a:prstGeom prst="rect">
            <a:avLst/>
          </a:prstGeom>
          <a:noFill/>
        </p:spPr>
        <p:txBody>
          <a:bodyPr wrap="square" rtlCol="0">
            <a:spAutoFit/>
          </a:bodyPr>
          <a:lstStyle/>
          <a:p>
            <a:pPr algn="r" rtl="1">
              <a:lnSpc>
                <a:spcPct val="150000"/>
              </a:lnSpc>
              <a:buFont typeface="Wingdings" pitchFamily="2" charset="2"/>
              <a:buChar char="v"/>
            </a:pPr>
            <a:r>
              <a:rPr lang="fa-IR" sz="2000" b="1" dirty="0">
                <a:solidFill>
                  <a:srgbClr val="FF0000"/>
                </a:solidFill>
                <a:latin typeface="Times New Roman" pitchFamily="18" charset="0"/>
                <a:cs typeface="Times New Roman" pitchFamily="18" charset="0"/>
              </a:rPr>
              <a:t> لیزرهای دیودی: </a:t>
            </a:r>
            <a:r>
              <a:rPr lang="en-US" sz="2000" b="1" dirty="0">
                <a:solidFill>
                  <a:srgbClr val="FF0000"/>
                </a:solidFill>
                <a:latin typeface="Times New Roman" pitchFamily="18" charset="0"/>
                <a:cs typeface="Times New Roman" pitchFamily="18" charset="0"/>
              </a:rPr>
              <a:t>Laser diodes</a:t>
            </a:r>
          </a:p>
          <a:p>
            <a:pPr algn="just" rtl="1">
              <a:lnSpc>
                <a:spcPct val="150000"/>
              </a:lnSpc>
            </a:pPr>
            <a:r>
              <a:rPr lang="fa-IR" sz="2000" dirty="0">
                <a:latin typeface="Times New Roman" pitchFamily="18" charset="0"/>
                <a:cs typeface="Times New Roman" pitchFamily="18" charset="0"/>
              </a:rPr>
              <a:t>محیط فعال این لیزرهای شبیه یک دیود معمولی از اتصال دو نیمه رسانا تشکیل شده است. عبور یک جریان الکتریکی قوی از محل اتصال منجر به تابش موج الکترومغناطیسی شده که می تواند تقویت و به صورت پرتو لیزر از محل اتصال خارج شود. </a:t>
            </a:r>
            <a:endParaRPr lang="en-US" sz="2000" dirty="0">
              <a:latin typeface="Times New Roman" pitchFamily="18" charset="0"/>
              <a:cs typeface="Times New Roman" pitchFamily="18" charset="0"/>
            </a:endParaRPr>
          </a:p>
        </p:txBody>
      </p:sp>
      <p:sp>
        <p:nvSpPr>
          <p:cNvPr id="5" name="Slide Number Placeholder 4">
            <a:extLst>
              <a:ext uri="{FF2B5EF4-FFF2-40B4-BE49-F238E27FC236}">
                <a16:creationId xmlns:a16="http://schemas.microsoft.com/office/drawing/2014/main" id="{CCC54F0B-23B0-4D5A-8237-2E596FF7A2F1}"/>
              </a:ext>
            </a:extLst>
          </p:cNvPr>
          <p:cNvSpPr>
            <a:spLocks noGrp="1"/>
          </p:cNvSpPr>
          <p:nvPr>
            <p:ph type="sldNum" sz="quarter" idx="12"/>
          </p:nvPr>
        </p:nvSpPr>
        <p:spPr>
          <a:xfrm>
            <a:off x="10768837" y="6470704"/>
            <a:ext cx="1042163" cy="274320"/>
          </a:xfrm>
        </p:spPr>
        <p:txBody>
          <a:bodyPr/>
          <a:lstStyle/>
          <a:p>
            <a:fld id="{8AC7B609-6235-4DF7-8376-3B4225D7EDEF}"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0652" y="685800"/>
            <a:ext cx="8512267"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none" rtlCol="0">
            <a:spAutoFit/>
          </a:bodyPr>
          <a:lstStyle/>
          <a:p>
            <a:r>
              <a:rPr lang="en-US" sz="2800" b="1" dirty="0">
                <a:solidFill>
                  <a:srgbClr val="FF0000"/>
                </a:solidFill>
                <a:latin typeface="Times New Roman" pitchFamily="18" charset="0"/>
                <a:cs typeface="Times New Roman" pitchFamily="18" charset="0"/>
              </a:rPr>
              <a:t>L</a:t>
            </a:r>
            <a:r>
              <a:rPr lang="en-US" sz="2800" dirty="0">
                <a:latin typeface="Times New Roman" pitchFamily="18" charset="0"/>
                <a:cs typeface="Times New Roman" pitchFamily="18" charset="0"/>
              </a:rPr>
              <a:t>ight </a:t>
            </a:r>
            <a:r>
              <a:rPr lang="en-US" sz="2800" b="1" dirty="0">
                <a:solidFill>
                  <a:srgbClr val="FF0000"/>
                </a:solidFill>
                <a:latin typeface="Times New Roman" pitchFamily="18" charset="0"/>
                <a:cs typeface="Times New Roman" pitchFamily="18" charset="0"/>
              </a:rPr>
              <a:t>A</a:t>
            </a:r>
            <a:r>
              <a:rPr lang="en-US" sz="2800" dirty="0">
                <a:latin typeface="Times New Roman" pitchFamily="18" charset="0"/>
                <a:cs typeface="Times New Roman" pitchFamily="18" charset="0"/>
              </a:rPr>
              <a:t>mplification by </a:t>
            </a:r>
            <a:r>
              <a:rPr lang="en-US" sz="2800" b="1" dirty="0">
                <a:solidFill>
                  <a:srgbClr val="FF0000"/>
                </a:solidFill>
                <a:latin typeface="Times New Roman" pitchFamily="18" charset="0"/>
                <a:cs typeface="Times New Roman" pitchFamily="18" charset="0"/>
              </a:rPr>
              <a:t>S</a:t>
            </a:r>
            <a:r>
              <a:rPr lang="en-US" sz="2800" dirty="0">
                <a:latin typeface="Times New Roman" pitchFamily="18" charset="0"/>
                <a:cs typeface="Times New Roman" pitchFamily="18" charset="0"/>
              </a:rPr>
              <a:t>timulated </a:t>
            </a:r>
            <a:r>
              <a:rPr lang="en-US" sz="2800" b="1" dirty="0">
                <a:solidFill>
                  <a:srgbClr val="FF0000"/>
                </a:solidFill>
                <a:latin typeface="Times New Roman" pitchFamily="18" charset="0"/>
                <a:cs typeface="Times New Roman" pitchFamily="18" charset="0"/>
              </a:rPr>
              <a:t>E</a:t>
            </a:r>
            <a:r>
              <a:rPr lang="en-US" sz="2800" dirty="0">
                <a:latin typeface="Times New Roman" pitchFamily="18" charset="0"/>
                <a:cs typeface="Times New Roman" pitchFamily="18" charset="0"/>
              </a:rPr>
              <a:t>mission of </a:t>
            </a:r>
            <a:r>
              <a:rPr lang="en-US" sz="2800" b="1" dirty="0">
                <a:solidFill>
                  <a:srgbClr val="FF0000"/>
                </a:solidFill>
                <a:latin typeface="Times New Roman" pitchFamily="18" charset="0"/>
                <a:cs typeface="Times New Roman" pitchFamily="18" charset="0"/>
              </a:rPr>
              <a:t>R</a:t>
            </a:r>
            <a:r>
              <a:rPr lang="en-US" sz="2800" dirty="0">
                <a:latin typeface="Times New Roman" pitchFamily="18" charset="0"/>
                <a:cs typeface="Times New Roman" pitchFamily="18" charset="0"/>
              </a:rPr>
              <a:t>adiation</a:t>
            </a:r>
          </a:p>
        </p:txBody>
      </p:sp>
      <p:grpSp>
        <p:nvGrpSpPr>
          <p:cNvPr id="26" name="Group 25"/>
          <p:cNvGrpSpPr/>
          <p:nvPr/>
        </p:nvGrpSpPr>
        <p:grpSpPr>
          <a:xfrm>
            <a:off x="1609725" y="1076980"/>
            <a:ext cx="6810375" cy="2656820"/>
            <a:chOff x="430823" y="1076980"/>
            <a:chExt cx="6286500" cy="2656820"/>
          </a:xfrm>
        </p:grpSpPr>
        <p:cxnSp>
          <p:nvCxnSpPr>
            <p:cNvPr id="5" name="Straight Arrow Connector 4"/>
            <p:cNvCxnSpPr>
              <a:cxnSpLocks/>
            </p:cNvCxnSpPr>
            <p:nvPr/>
          </p:nvCxnSpPr>
          <p:spPr>
            <a:xfrm>
              <a:off x="430823" y="1076980"/>
              <a:ext cx="2693377" cy="2656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1274885" y="1076980"/>
              <a:ext cx="2382715" cy="2656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3569677" y="1076980"/>
              <a:ext cx="545123" cy="2656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4648200" y="1209020"/>
              <a:ext cx="381002" cy="2524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5257800" y="1138532"/>
              <a:ext cx="1459523" cy="2595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flipH="1">
            <a:off x="4411981" y="3581402"/>
            <a:ext cx="3500121" cy="769441"/>
          </a:xfrm>
          <a:prstGeom prst="rect">
            <a:avLst/>
          </a:prstGeom>
          <a:noFill/>
        </p:spPr>
        <p:txBody>
          <a:bodyPr wrap="square" rtlCol="0">
            <a:spAutoFit/>
          </a:bodyPr>
          <a:lstStyle/>
          <a:p>
            <a:r>
              <a:rPr lang="en-US" sz="4400" b="1" dirty="0">
                <a:solidFill>
                  <a:srgbClr val="7030A0"/>
                </a:solidFill>
                <a:latin typeface="Times New Roman" pitchFamily="18" charset="0"/>
                <a:cs typeface="Times New Roman" pitchFamily="18" charset="0"/>
              </a:rPr>
              <a:t>L A S E R</a:t>
            </a:r>
          </a:p>
        </p:txBody>
      </p:sp>
      <p:sp>
        <p:nvSpPr>
          <p:cNvPr id="27" name="TextBox 26"/>
          <p:cNvSpPr txBox="1"/>
          <p:nvPr/>
        </p:nvSpPr>
        <p:spPr>
          <a:xfrm>
            <a:off x="3784602" y="5257801"/>
            <a:ext cx="1025625" cy="584775"/>
          </a:xfrm>
          <a:prstGeom prst="rect">
            <a:avLst/>
          </a:prstGeom>
          <a:noFill/>
        </p:spPr>
        <p:txBody>
          <a:bodyPr wrap="square" rtlCol="0">
            <a:spAutoFit/>
          </a:bodyPr>
          <a:lstStyle/>
          <a:p>
            <a:pPr algn="r" rtl="1"/>
            <a:r>
              <a:rPr lang="fa-IR" sz="3200" b="1" dirty="0">
                <a:solidFill>
                  <a:srgbClr val="00B050"/>
                </a:solidFill>
                <a:latin typeface="Times New Roman" pitchFamily="18" charset="0"/>
                <a:cs typeface="Times New Roman" pitchFamily="18" charset="0"/>
              </a:rPr>
              <a:t>تابش</a:t>
            </a:r>
            <a:endParaRPr lang="en-US" sz="3200" b="1" dirty="0">
              <a:solidFill>
                <a:srgbClr val="00B050"/>
              </a:solidFill>
              <a:latin typeface="Times New Roman" pitchFamily="18" charset="0"/>
              <a:cs typeface="Times New Roman" pitchFamily="18" charset="0"/>
            </a:endParaRPr>
          </a:p>
        </p:txBody>
      </p:sp>
      <p:cxnSp>
        <p:nvCxnSpPr>
          <p:cNvPr id="29" name="Straight Arrow Connector 28"/>
          <p:cNvCxnSpPr/>
          <p:nvPr/>
        </p:nvCxnSpPr>
        <p:spPr>
          <a:xfrm>
            <a:off x="5187950" y="4191000"/>
            <a:ext cx="34671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H="1">
            <a:off x="5270500" y="4248150"/>
            <a:ext cx="351409" cy="1085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H="1">
            <a:off x="4411981" y="4229100"/>
            <a:ext cx="2179321"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013450" y="4191000"/>
            <a:ext cx="1651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a:off x="4692651" y="4229100"/>
            <a:ext cx="3054349" cy="1181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242302" y="5267980"/>
            <a:ext cx="891591" cy="523220"/>
          </a:xfrm>
          <a:prstGeom prst="rect">
            <a:avLst/>
          </a:prstGeom>
          <a:noFill/>
        </p:spPr>
        <p:txBody>
          <a:bodyPr wrap="none" rtlCol="0">
            <a:spAutoFit/>
          </a:bodyPr>
          <a:lstStyle/>
          <a:p>
            <a:r>
              <a:rPr lang="fa-IR" sz="2800" b="1" dirty="0">
                <a:solidFill>
                  <a:srgbClr val="00B050"/>
                </a:solidFill>
                <a:latin typeface="Times New Roman" pitchFamily="18" charset="0"/>
                <a:cs typeface="Times New Roman" pitchFamily="18" charset="0"/>
              </a:rPr>
              <a:t>تقویت</a:t>
            </a:r>
            <a:endParaRPr lang="en-US" sz="2800" dirty="0">
              <a:latin typeface="Times New Roman" pitchFamily="18" charset="0"/>
              <a:cs typeface="Times New Roman" pitchFamily="18" charset="0"/>
            </a:endParaRPr>
          </a:p>
        </p:txBody>
      </p:sp>
      <p:sp>
        <p:nvSpPr>
          <p:cNvPr id="35" name="TextBox 34"/>
          <p:cNvSpPr txBox="1"/>
          <p:nvPr/>
        </p:nvSpPr>
        <p:spPr>
          <a:xfrm>
            <a:off x="7499350" y="5257800"/>
            <a:ext cx="599844" cy="523220"/>
          </a:xfrm>
          <a:prstGeom prst="rect">
            <a:avLst/>
          </a:prstGeom>
          <a:noFill/>
        </p:spPr>
        <p:txBody>
          <a:bodyPr wrap="none" rtlCol="0">
            <a:spAutoFit/>
          </a:bodyPr>
          <a:lstStyle/>
          <a:p>
            <a:r>
              <a:rPr lang="fa-IR" sz="2800" b="1" dirty="0">
                <a:solidFill>
                  <a:srgbClr val="00B050"/>
                </a:solidFill>
                <a:latin typeface="Times New Roman" pitchFamily="18" charset="0"/>
                <a:cs typeface="Times New Roman" pitchFamily="18" charset="0"/>
              </a:rPr>
              <a:t>نور</a:t>
            </a:r>
            <a:endParaRPr lang="en-US" sz="2800" dirty="0">
              <a:latin typeface="Times New Roman" pitchFamily="18" charset="0"/>
              <a:cs typeface="Times New Roman" pitchFamily="18" charset="0"/>
            </a:endParaRPr>
          </a:p>
        </p:txBody>
      </p:sp>
      <p:sp>
        <p:nvSpPr>
          <p:cNvPr id="39" name="TextBox 38"/>
          <p:cNvSpPr txBox="1"/>
          <p:nvPr/>
        </p:nvSpPr>
        <p:spPr>
          <a:xfrm>
            <a:off x="6407622" y="5257803"/>
            <a:ext cx="1083951" cy="461665"/>
          </a:xfrm>
          <a:prstGeom prst="rect">
            <a:avLst/>
          </a:prstGeom>
          <a:noFill/>
        </p:spPr>
        <p:txBody>
          <a:bodyPr wrap="none" rtlCol="0">
            <a:spAutoFit/>
          </a:bodyPr>
          <a:lstStyle/>
          <a:p>
            <a:r>
              <a:rPr lang="fa-IR" sz="2400" b="1" dirty="0">
                <a:solidFill>
                  <a:srgbClr val="00B050"/>
                </a:solidFill>
                <a:latin typeface="Times New Roman" pitchFamily="18" charset="0"/>
                <a:cs typeface="Times New Roman" pitchFamily="18" charset="0"/>
              </a:rPr>
              <a:t>به وسیله</a:t>
            </a:r>
            <a:endParaRPr lang="en-US" sz="2400" dirty="0">
              <a:latin typeface="Times New Roman" pitchFamily="18" charset="0"/>
              <a:cs typeface="Times New Roman" pitchFamily="18" charset="0"/>
            </a:endParaRPr>
          </a:p>
        </p:txBody>
      </p:sp>
      <p:sp>
        <p:nvSpPr>
          <p:cNvPr id="40" name="TextBox 39"/>
          <p:cNvSpPr txBox="1"/>
          <p:nvPr/>
        </p:nvSpPr>
        <p:spPr>
          <a:xfrm>
            <a:off x="5600701" y="5233115"/>
            <a:ext cx="792205" cy="523220"/>
          </a:xfrm>
          <a:prstGeom prst="rect">
            <a:avLst/>
          </a:prstGeom>
          <a:noFill/>
        </p:spPr>
        <p:txBody>
          <a:bodyPr wrap="none" rtlCol="0">
            <a:spAutoFit/>
          </a:bodyPr>
          <a:lstStyle/>
          <a:p>
            <a:r>
              <a:rPr lang="fa-IR" sz="2800" b="1" dirty="0">
                <a:solidFill>
                  <a:srgbClr val="00B050"/>
                </a:solidFill>
                <a:latin typeface="Times New Roman" pitchFamily="18" charset="0"/>
                <a:cs typeface="Times New Roman" pitchFamily="18" charset="0"/>
              </a:rPr>
              <a:t>گسیل</a:t>
            </a:r>
            <a:endParaRPr lang="en-US" sz="2800" dirty="0">
              <a:latin typeface="Times New Roman" pitchFamily="18" charset="0"/>
              <a:cs typeface="Times New Roman" pitchFamily="18" charset="0"/>
            </a:endParaRPr>
          </a:p>
        </p:txBody>
      </p:sp>
      <p:sp>
        <p:nvSpPr>
          <p:cNvPr id="42" name="Rectangle 41"/>
          <p:cNvSpPr/>
          <p:nvPr/>
        </p:nvSpPr>
        <p:spPr>
          <a:xfrm>
            <a:off x="4775202" y="5257800"/>
            <a:ext cx="846707" cy="523220"/>
          </a:xfrm>
          <a:prstGeom prst="rect">
            <a:avLst/>
          </a:prstGeom>
        </p:spPr>
        <p:txBody>
          <a:bodyPr wrap="none">
            <a:spAutoFit/>
          </a:bodyPr>
          <a:lstStyle/>
          <a:p>
            <a:r>
              <a:rPr lang="fa-IR" sz="2800" b="1" dirty="0">
                <a:solidFill>
                  <a:srgbClr val="00B050"/>
                </a:solidFill>
                <a:latin typeface="Times New Roman" pitchFamily="18" charset="0"/>
                <a:cs typeface="Times New Roman" pitchFamily="18" charset="0"/>
              </a:rPr>
              <a:t>القایی</a:t>
            </a:r>
            <a:endParaRPr lang="en-US" sz="2800" dirty="0"/>
          </a:p>
        </p:txBody>
      </p:sp>
      <p:sp>
        <p:nvSpPr>
          <p:cNvPr id="2" name="Slide Number Placeholder 1">
            <a:extLst>
              <a:ext uri="{FF2B5EF4-FFF2-40B4-BE49-F238E27FC236}">
                <a16:creationId xmlns:a16="http://schemas.microsoft.com/office/drawing/2014/main" id="{E9333CDB-FA7B-4338-AB92-354BE7C50FDD}"/>
              </a:ext>
            </a:extLst>
          </p:cNvPr>
          <p:cNvSpPr>
            <a:spLocks noGrp="1"/>
          </p:cNvSpPr>
          <p:nvPr>
            <p:ph type="sldNum" sz="quarter" idx="12"/>
          </p:nvPr>
        </p:nvSpPr>
        <p:spPr/>
        <p:txBody>
          <a:bodyPr/>
          <a:lstStyle/>
          <a:p>
            <a:fld id="{8AC7B609-6235-4DF7-8376-3B4225D7EDEF}" type="slidenum">
              <a:rPr lang="en-US" smtClean="0"/>
              <a:pPr/>
              <a:t>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iterate type="lt">
                                    <p:tmAbs val="500"/>
                                  </p:iterate>
                                  <p:childTnLst>
                                    <p:set>
                                      <p:cBhvr>
                                        <p:cTn id="9"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chemeClr val="accent2"/>
                                      </p:to>
                                    </p:animClr>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7" grpId="0"/>
      <p:bldP spid="34" grpId="0"/>
      <p:bldP spid="35" grpId="0"/>
      <p:bldP spid="39" grpId="0"/>
      <p:bldP spid="40"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57651" y="2973214"/>
            <a:ext cx="5400000" cy="3255277"/>
          </a:xfrm>
          <a:prstGeom prst="rect">
            <a:avLst/>
          </a:prstGeom>
        </p:spPr>
      </p:pic>
      <p:sp>
        <p:nvSpPr>
          <p:cNvPr id="4" name="TextBox 3"/>
          <p:cNvSpPr txBox="1"/>
          <p:nvPr/>
        </p:nvSpPr>
        <p:spPr>
          <a:xfrm>
            <a:off x="2763942" y="126206"/>
            <a:ext cx="7836390" cy="579967"/>
          </a:xfrm>
          <a:prstGeom prst="rect">
            <a:avLst/>
          </a:prstGeom>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n-US" sz="2400" dirty="0">
                <a:latin typeface="Times New Roman" panose="02020603050405020304" pitchFamily="18" charset="0"/>
                <a:cs typeface="Times New Roman" panose="02020603050405020304" pitchFamily="18" charset="0"/>
              </a:rPr>
              <a:t>Matrix method    </a:t>
            </a:r>
            <a:r>
              <a:rPr lang="fa-IR" sz="2400" dirty="0">
                <a:latin typeface="Times New Roman" panose="02020603050405020304" pitchFamily="18" charset="0"/>
                <a:cs typeface="Times New Roman" panose="02020603050405020304" pitchFamily="18" charset="0"/>
              </a:rPr>
              <a:t>بررسي شرايط پايداري تشديدگر به روش ماتریسی</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6189" y="888641"/>
            <a:ext cx="10819442" cy="1883657"/>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روش هر نقطه از هر باریکه را با دو مشخصه، ارتفاع آن نقطه نسبت به محور اپتیکی و زاویه ای که باریکه با محور اپتیکی می سازد، مشخص می کنیم. در شکل زیر</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باریکه در یک محیط همگن بدون بازتاب یا شکست از نقطه </a:t>
            </a:r>
            <a:r>
              <a:rPr lang="en-US" sz="2000" dirty="0">
                <a:latin typeface="Times New Roman" panose="02020603050405020304" pitchFamily="18" charset="0"/>
                <a:cs typeface="Times New Roman" panose="02020603050405020304" pitchFamily="18" charset="0"/>
              </a:rPr>
              <a:t>0</a:t>
            </a:r>
            <a:r>
              <a:rPr lang="fa-IR" sz="2000" dirty="0">
                <a:latin typeface="Times New Roman" panose="02020603050405020304" pitchFamily="18" charset="0"/>
                <a:cs typeface="Times New Roman" panose="02020603050405020304" pitchFamily="18" charset="0"/>
              </a:rPr>
              <a:t> به نقطه </a:t>
            </a:r>
            <a:r>
              <a:rPr lang="en-US" sz="2000" dirty="0">
                <a:latin typeface="Times New Roman" panose="02020603050405020304" pitchFamily="18" charset="0"/>
                <a:cs typeface="Times New Roman" panose="02020603050405020304" pitchFamily="18" charset="0"/>
              </a:rPr>
              <a:t>1</a:t>
            </a:r>
            <a:r>
              <a:rPr lang="fa-IR" sz="2000" dirty="0">
                <a:latin typeface="Times New Roman" panose="02020603050405020304" pitchFamily="18" charset="0"/>
                <a:cs typeface="Times New Roman" panose="02020603050405020304" pitchFamily="18" charset="0"/>
              </a:rPr>
              <a:t> رفته است.   نقطه </a:t>
            </a:r>
            <a:r>
              <a:rPr lang="en-US" sz="2000" dirty="0">
                <a:latin typeface="Times New Roman" panose="02020603050405020304" pitchFamily="18" charset="0"/>
                <a:cs typeface="Times New Roman" panose="02020603050405020304" pitchFamily="18" charset="0"/>
              </a:rPr>
              <a:t>0 </a:t>
            </a:r>
            <a:r>
              <a:rPr lang="fa-IR" sz="2000" dirty="0">
                <a:latin typeface="Times New Roman" panose="02020603050405020304" pitchFamily="18" charset="0"/>
                <a:cs typeface="Times New Roman" panose="02020603050405020304" pitchFamily="18" charset="0"/>
              </a:rPr>
              <a:t> با مشخصات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 </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0</a:t>
            </a:r>
            <a:r>
              <a:rPr lang="fa-IR" sz="2000" dirty="0">
                <a:latin typeface="Times New Roman" panose="02020603050405020304" pitchFamily="18" charset="0"/>
                <a:cs typeface="Times New Roman" panose="02020603050405020304" pitchFamily="18" charset="0"/>
              </a:rPr>
              <a:t> نشان داده می شود و نقطه </a:t>
            </a:r>
            <a:r>
              <a:rPr lang="en-US" sz="2000" dirty="0">
                <a:latin typeface="Times New Roman" panose="02020603050405020304" pitchFamily="18" charset="0"/>
                <a:cs typeface="Times New Roman" panose="02020603050405020304" pitchFamily="18" charset="0"/>
              </a:rPr>
              <a:t> 1</a:t>
            </a:r>
            <a:r>
              <a:rPr lang="fa-IR" sz="2000" dirty="0">
                <a:latin typeface="Times New Roman" panose="02020603050405020304" pitchFamily="18" charset="0"/>
                <a:cs typeface="Times New Roman" panose="02020603050405020304" pitchFamily="18" charset="0"/>
              </a:rPr>
              <a:t>با مشخصات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 </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1</a:t>
            </a:r>
            <a:r>
              <a:rPr lang="fa-IR" sz="2000" dirty="0">
                <a:latin typeface="Times New Roman" panose="02020603050405020304" pitchFamily="18" charset="0"/>
                <a:cs typeface="Times New Roman" panose="02020603050405020304" pitchFamily="18" charset="0"/>
              </a:rPr>
              <a:t> نشان داده می شود</a:t>
            </a:r>
            <a:r>
              <a:rPr lang="en-US" sz="2000" dirty="0">
                <a:latin typeface="Times New Roman" panose="02020603050405020304" pitchFamily="18" charset="0"/>
                <a:cs typeface="Times New Roman" panose="02020603050405020304" pitchFamily="18" charset="0"/>
              </a:rPr>
              <a:t>.</a:t>
            </a:r>
            <a:r>
              <a:rPr lang="fa-IR" sz="2000" dirty="0">
                <a:latin typeface="Times New Roman" panose="02020603050405020304" pitchFamily="18" charset="0"/>
                <a:cs typeface="Times New Roman" panose="02020603050405020304" pitchFamily="18" charset="0"/>
              </a:rPr>
              <a:t> ماتریس انتقال ماتریسی است که مختصات اولیه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0 </a:t>
            </a:r>
            <a:r>
              <a:rPr lang="fa-IR" sz="2000" baseline="-25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را به مختصات ثانویه </a:t>
            </a:r>
            <a:r>
              <a:rPr lang="el-GR" sz="2000" i="1" dirty="0">
                <a:latin typeface="Times New Roman" panose="02020603050405020304" pitchFamily="18" charset="0"/>
                <a:cs typeface="Times New Roman" panose="02020603050405020304" pitchFamily="18" charset="0"/>
              </a:rPr>
              <a:t>α</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و </a:t>
            </a:r>
            <a:r>
              <a:rPr lang="en-US" sz="2000" i="1" dirty="0">
                <a:latin typeface="Times New Roman" panose="02020603050405020304" pitchFamily="18" charset="0"/>
                <a:cs typeface="Times New Roman" panose="02020603050405020304" pitchFamily="18" charset="0"/>
              </a:rPr>
              <a:t>y</a:t>
            </a:r>
            <a:r>
              <a:rPr lang="en-US" sz="2000" baseline="-25000" dirty="0">
                <a:latin typeface="Times New Roman" panose="02020603050405020304" pitchFamily="18" charset="0"/>
                <a:cs typeface="Times New Roman" panose="02020603050405020304" pitchFamily="18" charset="0"/>
              </a:rPr>
              <a:t>1</a:t>
            </a:r>
            <a:r>
              <a:rPr lang="fa-IR" sz="2000" baseline="-25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تبدیل می کند. مطابق شکل می توان نوشت:</a:t>
            </a:r>
            <a:endParaRPr lang="en-US" sz="20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412192"/>
              </p:ext>
            </p:extLst>
          </p:nvPr>
        </p:nvGraphicFramePr>
        <p:xfrm>
          <a:off x="5357813" y="3725863"/>
          <a:ext cx="2578100" cy="889000"/>
        </p:xfrm>
        <a:graphic>
          <a:graphicData uri="http://schemas.openxmlformats.org/presentationml/2006/ole">
            <mc:AlternateContent xmlns:mc="http://schemas.openxmlformats.org/markup-compatibility/2006">
              <mc:Choice xmlns:v="urn:schemas-microsoft-com:vml" Requires="v">
                <p:oleObj spid="_x0000_s10246" name="Equation" r:id="rId4" imgW="2578100" imgH="889000" progId="Equation.DSMT4">
                  <p:embed/>
                </p:oleObj>
              </mc:Choice>
              <mc:Fallback>
                <p:oleObj name="Equation" r:id="rId4" imgW="2578100" imgH="8890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3725863"/>
                        <a:ext cx="2578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501264" y="4753074"/>
            <a:ext cx="5958692"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تقریب پیرامحوری را بکار ببریم زاویه باریکه ها با محور اپتیکی بسیار کوچک است طوری که:</a:t>
            </a:r>
            <a:endParaRPr lang="en-US" sz="20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436107201"/>
              </p:ext>
            </p:extLst>
          </p:nvPr>
        </p:nvGraphicFramePr>
        <p:xfrm>
          <a:off x="6592888" y="6178550"/>
          <a:ext cx="2794000" cy="381000"/>
        </p:xfrm>
        <a:graphic>
          <a:graphicData uri="http://schemas.openxmlformats.org/presentationml/2006/ole">
            <mc:AlternateContent xmlns:mc="http://schemas.openxmlformats.org/markup-compatibility/2006">
              <mc:Choice xmlns:v="urn:schemas-microsoft-com:vml" Requires="v">
                <p:oleObj spid="_x0000_s10247" name="Equation" r:id="rId6" imgW="2794000" imgH="381000" progId="Equation.DSMT4">
                  <p:embed/>
                </p:oleObj>
              </mc:Choice>
              <mc:Fallback>
                <p:oleObj name="Equation" r:id="rId6" imgW="2794000" imgH="3810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6178550"/>
                        <a:ext cx="279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fld id="{8AC7B609-6235-4DF7-8376-3B4225D7EDEF}" type="slidenum">
              <a:rPr lang="en-US" smtClean="0"/>
              <a:pPr/>
              <a:t>20</a:t>
            </a:fld>
            <a:endParaRPr lang="en-US"/>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F058FD7-2907-4401-B08D-68073104FE1B}"/>
                  </a:ext>
                </a:extLst>
              </p14:cNvPr>
              <p14:cNvContentPartPr/>
              <p14:nvPr/>
            </p14:nvContentPartPr>
            <p14:xfrm>
              <a:off x="11160" y="-111477"/>
              <a:ext cx="360" cy="360"/>
            </p14:xfrm>
          </p:contentPart>
        </mc:Choice>
        <mc:Fallback xmlns="">
          <p:pic>
            <p:nvPicPr>
              <p:cNvPr id="3" name="Ink 2">
                <a:extLst>
                  <a:ext uri="{FF2B5EF4-FFF2-40B4-BE49-F238E27FC236}">
                    <a16:creationId xmlns:a16="http://schemas.microsoft.com/office/drawing/2014/main" id="{DF058FD7-2907-4401-B08D-68073104FE1B}"/>
                  </a:ext>
                </a:extLst>
              </p:cNvPr>
              <p:cNvPicPr/>
              <p:nvPr/>
            </p:nvPicPr>
            <p:blipFill>
              <a:blip r:embed="rId9"/>
              <a:stretch>
                <a:fillRect/>
              </a:stretch>
            </p:blipFill>
            <p:spPr>
              <a:xfrm>
                <a:off x="-6840" y="-147477"/>
                <a:ext cx="36000" cy="72000"/>
              </a:xfrm>
              <a:prstGeom prst="rect">
                <a:avLst/>
              </a:prstGeom>
            </p:spPr>
          </p:pic>
        </mc:Fallback>
      </mc:AlternateContent>
      <p:sp>
        <p:nvSpPr>
          <p:cNvPr id="10" name="TextBox 9">
            <a:extLst>
              <a:ext uri="{FF2B5EF4-FFF2-40B4-BE49-F238E27FC236}">
                <a16:creationId xmlns:a16="http://schemas.microsoft.com/office/drawing/2014/main" id="{1487D674-A3AE-4B5C-B72F-883B7CA0D7B8}"/>
              </a:ext>
            </a:extLst>
          </p:cNvPr>
          <p:cNvSpPr txBox="1"/>
          <p:nvPr/>
        </p:nvSpPr>
        <p:spPr>
          <a:xfrm>
            <a:off x="276189" y="42847"/>
            <a:ext cx="1945775" cy="742511"/>
          </a:xfrm>
          <a:prstGeom prst="rect">
            <a:avLst/>
          </a:prstGeom>
          <a:noFill/>
        </p:spPr>
        <p:txBody>
          <a:bodyPr wrap="square" rtlCol="1">
            <a:spAutoFit/>
          </a:bodyPr>
          <a:lstStyle/>
          <a:p>
            <a:pPr algn="just" rtl="1">
              <a:lnSpc>
                <a:spcPct val="150000"/>
              </a:lnSpc>
            </a:pPr>
            <a:r>
              <a:rPr lang="en-US" sz="3200" b="1" dirty="0">
                <a:solidFill>
                  <a:srgbClr val="1E04E2"/>
                </a:solidFill>
                <a:latin typeface="Times New Roman" panose="02020603050405020304" pitchFamily="18" charset="0"/>
                <a:cs typeface="Times New Roman" panose="02020603050405020304" pitchFamily="18" charset="0"/>
              </a:rPr>
              <a:t>Chapter 2</a:t>
            </a:r>
            <a:endParaRPr lang="fa-IR" sz="3200" b="1" dirty="0">
              <a:solidFill>
                <a:srgbClr val="1E04E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40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159" y="141668"/>
            <a:ext cx="8282177"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نتیجه روابط تبدیلی قبلی به شکل زیر ساده می شوند: </a:t>
            </a:r>
            <a:endParaRPr lang="en-US" sz="20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495300" y="1160463"/>
            <a:ext cx="5154613" cy="889000"/>
            <a:chOff x="1737268" y="1160463"/>
            <a:chExt cx="5154613" cy="889000"/>
          </a:xfrm>
        </p:grpSpPr>
        <p:graphicFrame>
          <p:nvGraphicFramePr>
            <p:cNvPr id="2" name="Object 1"/>
            <p:cNvGraphicFramePr>
              <a:graphicFrameLocks noChangeAspect="1"/>
            </p:cNvGraphicFramePr>
            <p:nvPr>
              <p:extLst>
                <p:ext uri="{D42A27DB-BD31-4B8C-83A1-F6EECF244321}">
                  <p14:modId xmlns:p14="http://schemas.microsoft.com/office/powerpoint/2010/main" val="950277343"/>
                </p:ext>
              </p:extLst>
            </p:nvPr>
          </p:nvGraphicFramePr>
          <p:xfrm>
            <a:off x="1737268" y="1160463"/>
            <a:ext cx="2336800" cy="889000"/>
          </p:xfrm>
          <a:graphic>
            <a:graphicData uri="http://schemas.openxmlformats.org/presentationml/2006/ole">
              <mc:AlternateContent xmlns:mc="http://schemas.openxmlformats.org/markup-compatibility/2006">
                <mc:Choice xmlns:v="urn:schemas-microsoft-com:vml" Requires="v">
                  <p:oleObj spid="_x0000_s11274" name="Equation" r:id="rId3" imgW="2336800" imgH="889000" progId="Equation.DSMT4">
                    <p:embed/>
                  </p:oleObj>
                </mc:Choice>
                <mc:Fallback>
                  <p:oleObj name="Equation" r:id="rId3" imgW="2336800" imgH="8890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268" y="1160463"/>
                          <a:ext cx="23368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15495841"/>
                </p:ext>
              </p:extLst>
            </p:nvPr>
          </p:nvGraphicFramePr>
          <p:xfrm>
            <a:off x="4516981" y="1160463"/>
            <a:ext cx="2374900" cy="889000"/>
          </p:xfrm>
          <a:graphic>
            <a:graphicData uri="http://schemas.openxmlformats.org/presentationml/2006/ole">
              <mc:AlternateContent xmlns:mc="http://schemas.openxmlformats.org/markup-compatibility/2006">
                <mc:Choice xmlns:v="urn:schemas-microsoft-com:vml" Requires="v">
                  <p:oleObj spid="_x0000_s11275" name="Equation" r:id="rId5" imgW="2374900" imgH="889000" progId="Equation.DSMT4">
                    <p:embed/>
                  </p:oleObj>
                </mc:Choice>
                <mc:Fallback>
                  <p:oleObj name="Equation" r:id="rId5" imgW="2374900" imgH="88900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6981" y="1160463"/>
                          <a:ext cx="2374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TextBox 5"/>
          <p:cNvSpPr txBox="1"/>
          <p:nvPr/>
        </p:nvSpPr>
        <p:spPr>
          <a:xfrm>
            <a:off x="2129041" y="2318846"/>
            <a:ext cx="8167299"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روابط تبدیلی بالا را می توان به روش ماتریسی به صورت زیر نمایش داد:</a:t>
            </a:r>
            <a:endParaRPr lang="en-US" sz="2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99700900"/>
              </p:ext>
            </p:extLst>
          </p:nvPr>
        </p:nvGraphicFramePr>
        <p:xfrm>
          <a:off x="2792413" y="3278188"/>
          <a:ext cx="2730500" cy="889000"/>
        </p:xfrm>
        <a:graphic>
          <a:graphicData uri="http://schemas.openxmlformats.org/presentationml/2006/ole">
            <mc:AlternateContent xmlns:mc="http://schemas.openxmlformats.org/markup-compatibility/2006">
              <mc:Choice xmlns:v="urn:schemas-microsoft-com:vml" Requires="v">
                <p:oleObj spid="_x0000_s11276" name="Equation" r:id="rId7" imgW="2730500" imgH="889000" progId="Equation.DSMT4">
                  <p:embed/>
                </p:oleObj>
              </mc:Choice>
              <mc:Fallback>
                <p:oleObj name="Equation" r:id="rId7" imgW="2730500" imgH="88900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2413" y="3278188"/>
                        <a:ext cx="27305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14146" y="4559121"/>
            <a:ext cx="10796803"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این نمادگذاری ماتریس 2*2 بالا را ماتریس انتقال باریکه (</a:t>
            </a:r>
            <a:r>
              <a:rPr lang="en-US" sz="2000" dirty="0">
                <a:latin typeface="Times New Roman" panose="02020603050405020304" pitchFamily="18" charset="0"/>
                <a:cs typeface="Times New Roman" panose="02020603050405020304" pitchFamily="18" charset="0"/>
              </a:rPr>
              <a:t>ray-transfer matrix</a:t>
            </a:r>
            <a:r>
              <a:rPr lang="fa-IR" sz="2000" dirty="0">
                <a:latin typeface="Times New Roman" panose="02020603050405020304" pitchFamily="18" charset="0"/>
                <a:cs typeface="Times New Roman" panose="02020603050405020304" pitchFamily="18" charset="0"/>
              </a:rPr>
              <a:t>) در محیط همگن گویند. </a:t>
            </a:r>
            <a:r>
              <a:rPr lang="en-US" sz="2000" dirty="0">
                <a:latin typeface="Times New Roman" panose="02020603050405020304" pitchFamily="18" charset="0"/>
                <a:cs typeface="Times New Roman" panose="02020603050405020304" pitchFamily="18" charset="0"/>
              </a:rPr>
              <a:t>L</a:t>
            </a:r>
            <a:r>
              <a:rPr lang="fa-IR" sz="2000" dirty="0">
                <a:latin typeface="Times New Roman" panose="02020603050405020304" pitchFamily="18" charset="0"/>
                <a:cs typeface="Times New Roman" panose="02020603050405020304" pitchFamily="18" charset="0"/>
              </a:rPr>
              <a:t> طول انتشار در راستای محور اپتیکی است. </a:t>
            </a:r>
            <a:endParaRPr lang="en-US" sz="20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278118268"/>
              </p:ext>
            </p:extLst>
          </p:nvPr>
        </p:nvGraphicFramePr>
        <p:xfrm>
          <a:off x="2271745" y="5472113"/>
          <a:ext cx="1765300" cy="863600"/>
        </p:xfrm>
        <a:graphic>
          <a:graphicData uri="http://schemas.openxmlformats.org/presentationml/2006/ole">
            <mc:AlternateContent xmlns:mc="http://schemas.openxmlformats.org/markup-compatibility/2006">
              <mc:Choice xmlns:v="urn:schemas-microsoft-com:vml" Requires="v">
                <p:oleObj spid="_x0000_s11277" name="Equation" r:id="rId9" imgW="1765300" imgH="863600" progId="Equation.DSMT4">
                  <p:embed/>
                </p:oleObj>
              </mc:Choice>
              <mc:Fallback>
                <p:oleObj name="Equation" r:id="rId9" imgW="1765300" imgH="863600"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1745" y="5472113"/>
                        <a:ext cx="1765300" cy="863600"/>
                      </a:xfrm>
                      <a:prstGeom prst="rect">
                        <a:avLst/>
                      </a:prstGeom>
                      <a:blipFill dpi="0" rotWithShape="1">
                        <a:blip r:embed="rId11"/>
                        <a:srcRect/>
                        <a:tile tx="0" ty="0" sx="100000" sy="100000" flip="none" algn="tl"/>
                      </a:blipFill>
                    </p:spPr>
                  </p:pic>
                </p:oleObj>
              </mc:Fallback>
            </mc:AlternateContent>
          </a:graphicData>
        </a:graphic>
      </p:graphicFrame>
      <p:sp>
        <p:nvSpPr>
          <p:cNvPr id="10" name="Slide Number Placeholder 9"/>
          <p:cNvSpPr>
            <a:spLocks noGrp="1"/>
          </p:cNvSpPr>
          <p:nvPr>
            <p:ph type="sldNum" sz="quarter" idx="12"/>
          </p:nvPr>
        </p:nvSpPr>
        <p:spPr/>
        <p:txBody>
          <a:bodyPr/>
          <a:lstStyle/>
          <a:p>
            <a:fld id="{8AC7B609-6235-4DF7-8376-3B4225D7EDEF}" type="slidenum">
              <a:rPr lang="en-US" smtClean="0"/>
              <a:pPr/>
              <a:t>21</a:t>
            </a:fld>
            <a:endParaRPr lang="en-US"/>
          </a:p>
        </p:txBody>
      </p:sp>
    </p:spTree>
    <p:extLst>
      <p:ext uri="{BB962C8B-B14F-4D97-AF65-F5344CB8AC3E}">
        <p14:creationId xmlns:p14="http://schemas.microsoft.com/office/powerpoint/2010/main" val="1582500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C7B609-6235-4DF7-8376-3B4225D7EDEF}" type="slidenum">
              <a:rPr lang="en-US" smtClean="0"/>
              <a:pPr/>
              <a:t>22</a:t>
            </a:fld>
            <a:endParaRPr lang="en-US" dirty="0"/>
          </a:p>
        </p:txBody>
      </p:sp>
      <p:grpSp>
        <p:nvGrpSpPr>
          <p:cNvPr id="31" name="Group 30"/>
          <p:cNvGrpSpPr/>
          <p:nvPr/>
        </p:nvGrpSpPr>
        <p:grpSpPr>
          <a:xfrm>
            <a:off x="350878" y="95682"/>
            <a:ext cx="11089758" cy="3841189"/>
            <a:chOff x="265814" y="425305"/>
            <a:chExt cx="11089758" cy="3841189"/>
          </a:xfrm>
        </p:grpSpPr>
        <p:cxnSp>
          <p:nvCxnSpPr>
            <p:cNvPr id="4" name="Straight Connector 3"/>
            <p:cNvCxnSpPr/>
            <p:nvPr/>
          </p:nvCxnSpPr>
          <p:spPr>
            <a:xfrm flipV="1">
              <a:off x="265814" y="1605516"/>
              <a:ext cx="110897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33647" y="669852"/>
              <a:ext cx="10069032" cy="3009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435395" y="2881423"/>
              <a:ext cx="1967024" cy="5847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16419" y="3498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Oval 10"/>
            <p:cNvSpPr/>
            <p:nvPr/>
          </p:nvSpPr>
          <p:spPr>
            <a:xfrm>
              <a:off x="4883888" y="237460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p:cNvSpPr/>
            <p:nvPr/>
          </p:nvSpPr>
          <p:spPr>
            <a:xfrm>
              <a:off x="9969795" y="85769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4" name="Straight Connector 13"/>
            <p:cNvCxnSpPr/>
            <p:nvPr/>
          </p:nvCxnSpPr>
          <p:spPr>
            <a:xfrm flipH="1">
              <a:off x="1158948" y="1190846"/>
              <a:ext cx="0" cy="2892056"/>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37051" y="1236938"/>
              <a:ext cx="0" cy="2892056"/>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012326" y="517454"/>
              <a:ext cx="0" cy="374904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158949" y="3838350"/>
              <a:ext cx="3785191" cy="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151853" y="3990750"/>
              <a:ext cx="8869680" cy="0"/>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06985" y="3359890"/>
              <a:ext cx="1605517"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100 cm</a:t>
              </a:r>
            </a:p>
          </p:txBody>
        </p:sp>
        <p:sp>
          <p:nvSpPr>
            <p:cNvPr id="21" name="TextBox 20"/>
            <p:cNvSpPr txBox="1"/>
            <p:nvPr/>
          </p:nvSpPr>
          <p:spPr>
            <a:xfrm>
              <a:off x="5146159" y="3615067"/>
              <a:ext cx="2105246"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220 cm</a:t>
              </a:r>
            </a:p>
          </p:txBody>
        </p:sp>
        <p:cxnSp>
          <p:nvCxnSpPr>
            <p:cNvPr id="22" name="Straight Arrow Connector 21"/>
            <p:cNvCxnSpPr/>
            <p:nvPr/>
          </p:nvCxnSpPr>
          <p:spPr>
            <a:xfrm flipH="1" flipV="1">
              <a:off x="1148315" y="1626781"/>
              <a:ext cx="0" cy="1884722"/>
            </a:xfrm>
            <a:prstGeom prst="straightConnector1">
              <a:avLst/>
            </a:prstGeom>
            <a:ln w="1905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868" y="2307265"/>
              <a:ext cx="1275907"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80 cm</a:t>
              </a:r>
            </a:p>
          </p:txBody>
        </p:sp>
        <p:graphicFrame>
          <p:nvGraphicFramePr>
            <p:cNvPr id="27" name="Object 26"/>
            <p:cNvGraphicFramePr>
              <a:graphicFrameLocks noChangeAspect="1"/>
            </p:cNvGraphicFramePr>
            <p:nvPr/>
          </p:nvGraphicFramePr>
          <p:xfrm>
            <a:off x="8583274" y="1284401"/>
            <a:ext cx="454394" cy="314580"/>
          </p:xfrm>
          <a:graphic>
            <a:graphicData uri="http://schemas.openxmlformats.org/presentationml/2006/ole">
              <mc:AlternateContent xmlns:mc="http://schemas.openxmlformats.org/markup-compatibility/2006">
                <mc:Choice xmlns:v="urn:schemas-microsoft-com:vml" Requires="v">
                  <p:oleObj spid="_x0000_s12298" name="Equation" r:id="rId3" imgW="495085" imgH="342751" progId="Equation.DSMT4">
                    <p:embed/>
                  </p:oleObj>
                </mc:Choice>
                <mc:Fallback>
                  <p:oleObj name="Equation" r:id="rId3" imgW="495085" imgH="342751"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274" y="1284401"/>
                          <a:ext cx="454394" cy="314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808075" y="3179131"/>
              <a:ext cx="361507"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a</a:t>
              </a:r>
            </a:p>
          </p:txBody>
        </p:sp>
        <p:sp>
          <p:nvSpPr>
            <p:cNvPr id="29" name="TextBox 28"/>
            <p:cNvSpPr txBox="1"/>
            <p:nvPr/>
          </p:nvSpPr>
          <p:spPr>
            <a:xfrm>
              <a:off x="4284915" y="2009547"/>
              <a:ext cx="659219"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b</a:t>
              </a:r>
            </a:p>
          </p:txBody>
        </p:sp>
        <p:sp>
          <p:nvSpPr>
            <p:cNvPr id="30" name="TextBox 29"/>
            <p:cNvSpPr txBox="1"/>
            <p:nvPr/>
          </p:nvSpPr>
          <p:spPr>
            <a:xfrm>
              <a:off x="9590567" y="425305"/>
              <a:ext cx="446567"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c</a:t>
              </a:r>
            </a:p>
          </p:txBody>
        </p:sp>
      </p:grpSp>
      <p:sp>
        <p:nvSpPr>
          <p:cNvPr id="32" name="TextBox 31"/>
          <p:cNvSpPr txBox="1"/>
          <p:nvPr/>
        </p:nvSpPr>
        <p:spPr>
          <a:xfrm>
            <a:off x="584791" y="85054"/>
            <a:ext cx="7442790"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مشخصات پرتویی دو نقطه </a:t>
            </a:r>
            <a:r>
              <a:rPr lang="en-US" sz="2000" dirty="0">
                <a:latin typeface="Times New Roman" panose="02020603050405020304" pitchFamily="18" charset="0"/>
                <a:cs typeface="Times New Roman" panose="02020603050405020304" pitchFamily="18" charset="0"/>
              </a:rPr>
              <a:t> b</a:t>
            </a:r>
            <a:r>
              <a:rPr lang="fa-IR" sz="2000" dirty="0">
                <a:latin typeface="Times New Roman" panose="02020603050405020304" pitchFamily="18" charset="0"/>
                <a:cs typeface="Times New Roman" panose="02020603050405020304" pitchFamily="18" charset="0"/>
              </a:rPr>
              <a:t>و </a:t>
            </a:r>
            <a:r>
              <a:rPr lang="en-US" sz="2000" dirty="0">
                <a:latin typeface="Times New Roman" panose="02020603050405020304" pitchFamily="18" charset="0"/>
                <a:cs typeface="Times New Roman" panose="02020603050405020304" pitchFamily="18" charset="0"/>
              </a:rPr>
              <a:t> c</a:t>
            </a:r>
            <a:r>
              <a:rPr lang="fa-IR" sz="2000" dirty="0">
                <a:latin typeface="Times New Roman" panose="02020603050405020304" pitchFamily="18" charset="0"/>
                <a:cs typeface="Times New Roman" panose="02020603050405020304" pitchFamily="18" charset="0"/>
              </a:rPr>
              <a:t>را پیدا کنید.</a:t>
            </a:r>
            <a:endParaRPr lang="en-US" sz="2000" dirty="0">
              <a:latin typeface="Times New Roman" panose="02020603050405020304" pitchFamily="18" charset="0"/>
              <a:cs typeface="Times New Roman" panose="02020603050405020304" pitchFamily="18"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3332868909"/>
              </p:ext>
            </p:extLst>
          </p:nvPr>
        </p:nvGraphicFramePr>
        <p:xfrm>
          <a:off x="344745" y="4217398"/>
          <a:ext cx="6743700" cy="863600"/>
        </p:xfrm>
        <a:graphic>
          <a:graphicData uri="http://schemas.openxmlformats.org/presentationml/2006/ole">
            <mc:AlternateContent xmlns:mc="http://schemas.openxmlformats.org/markup-compatibility/2006">
              <mc:Choice xmlns:v="urn:schemas-microsoft-com:vml" Requires="v">
                <p:oleObj spid="_x0000_s12299" name="Equation" r:id="rId5" imgW="6743700" imgH="863600" progId="Equation.DSMT4">
                  <p:embed/>
                </p:oleObj>
              </mc:Choice>
              <mc:Fallback>
                <p:oleObj name="Equation" r:id="rId5" imgW="6743700" imgH="86360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745" y="4217398"/>
                        <a:ext cx="67437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9300" name="Object 4"/>
          <p:cNvGraphicFramePr>
            <a:graphicFrameLocks noChangeAspect="1"/>
          </p:cNvGraphicFramePr>
          <p:nvPr>
            <p:extLst>
              <p:ext uri="{D42A27DB-BD31-4B8C-83A1-F6EECF244321}">
                <p14:modId xmlns:p14="http://schemas.microsoft.com/office/powerpoint/2010/main" val="3927373246"/>
              </p:ext>
            </p:extLst>
          </p:nvPr>
        </p:nvGraphicFramePr>
        <p:xfrm>
          <a:off x="311074" y="5451294"/>
          <a:ext cx="6807200" cy="863600"/>
        </p:xfrm>
        <a:graphic>
          <a:graphicData uri="http://schemas.openxmlformats.org/presentationml/2006/ole">
            <mc:AlternateContent xmlns:mc="http://schemas.openxmlformats.org/markup-compatibility/2006">
              <mc:Choice xmlns:v="urn:schemas-microsoft-com:vml" Requires="v">
                <p:oleObj spid="_x0000_s12300" name="Equation" r:id="rId7" imgW="6807200" imgH="863600" progId="Equation.DSMT4">
                  <p:embed/>
                </p:oleObj>
              </mc:Choice>
              <mc:Fallback>
                <p:oleObj name="Equation" r:id="rId7" imgW="6807200" imgH="86360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74" y="5451294"/>
                        <a:ext cx="6807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829333644"/>
              </p:ext>
            </p:extLst>
          </p:nvPr>
        </p:nvGraphicFramePr>
        <p:xfrm>
          <a:off x="6702634" y="2043771"/>
          <a:ext cx="2895600" cy="723900"/>
        </p:xfrm>
        <a:graphic>
          <a:graphicData uri="http://schemas.openxmlformats.org/presentationml/2006/ole">
            <mc:AlternateContent xmlns:mc="http://schemas.openxmlformats.org/markup-compatibility/2006">
              <mc:Choice xmlns:v="urn:schemas-microsoft-com:vml" Requires="v">
                <p:oleObj spid="_x0000_s12301" name="Equation" r:id="rId9" imgW="2895600" imgH="723900" progId="Equation.DSMT4">
                  <p:embed/>
                </p:oleObj>
              </mc:Choice>
              <mc:Fallback>
                <p:oleObj name="Equation" r:id="rId9" imgW="2895600" imgH="723900"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2634" y="2043771"/>
                        <a:ext cx="2895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Box 35"/>
          <p:cNvSpPr txBox="1"/>
          <p:nvPr/>
        </p:nvSpPr>
        <p:spPr>
          <a:xfrm>
            <a:off x="7347101" y="4284921"/>
            <a:ext cx="4763387"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نقطه </a:t>
            </a:r>
            <a:r>
              <a:rPr lang="en-US" sz="2000" dirty="0">
                <a:latin typeface="Times New Roman" panose="02020603050405020304" pitchFamily="18" charset="0"/>
                <a:cs typeface="Times New Roman" panose="02020603050405020304" pitchFamily="18" charset="0"/>
              </a:rPr>
              <a:t> :b</a:t>
            </a:r>
            <a:r>
              <a:rPr lang="fa-IR" sz="2000" dirty="0">
                <a:latin typeface="Times New Roman" panose="02020603050405020304" pitchFamily="18" charset="0"/>
                <a:cs typeface="Times New Roman" panose="02020603050405020304" pitchFamily="18" charset="0"/>
              </a:rPr>
              <a:t>28 سانتی متر پایینتر از محور اپتیکی</a:t>
            </a:r>
            <a:endParaRPr lang="en-US" sz="20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7038754" y="5553786"/>
            <a:ext cx="5107172"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نقطه </a:t>
            </a:r>
            <a:r>
              <a:rPr lang="en-US" sz="2000" dirty="0">
                <a:latin typeface="Times New Roman" panose="02020603050405020304" pitchFamily="18" charset="0"/>
                <a:cs typeface="Times New Roman" panose="02020603050405020304" pitchFamily="18" charset="0"/>
              </a:rPr>
              <a:t> 34.4 :c</a:t>
            </a:r>
            <a:r>
              <a:rPr lang="fa-IR" sz="2000" dirty="0">
                <a:latin typeface="Times New Roman" panose="02020603050405020304" pitchFamily="18" charset="0"/>
                <a:cs typeface="Times New Roman" panose="02020603050405020304" pitchFamily="18" charset="0"/>
              </a:rPr>
              <a:t>سانتی متر بالاتر از محور اپتیکی</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79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p:cNvGrpSpPr/>
          <p:nvPr/>
        </p:nvGrpSpPr>
        <p:grpSpPr>
          <a:xfrm>
            <a:off x="1935377" y="194865"/>
            <a:ext cx="9683407" cy="1572551"/>
            <a:chOff x="2331169" y="1477399"/>
            <a:chExt cx="9683407" cy="1572551"/>
          </a:xfrm>
        </p:grpSpPr>
        <p:grpSp>
          <p:nvGrpSpPr>
            <p:cNvPr id="11" name="Group 1"/>
            <p:cNvGrpSpPr/>
            <p:nvPr/>
          </p:nvGrpSpPr>
          <p:grpSpPr>
            <a:xfrm>
              <a:off x="2331169" y="1477399"/>
              <a:ext cx="7993246" cy="1572551"/>
              <a:chOff x="1894427" y="5025817"/>
              <a:chExt cx="7993246" cy="1572551"/>
            </a:xfrm>
          </p:grpSpPr>
          <p:pic>
            <p:nvPicPr>
              <p:cNvPr id="3" name="Picture 2"/>
              <p:cNvPicPr>
                <a:picLocks noChangeAspect="1"/>
              </p:cNvPicPr>
              <p:nvPr/>
            </p:nvPicPr>
            <p:blipFill rotWithShape="1">
              <a:blip r:embed="rId2" cstate="print"/>
              <a:srcRect l="9882" t="13429" r="10080" b="9939"/>
              <a:stretch/>
            </p:blipFill>
            <p:spPr>
              <a:xfrm>
                <a:off x="7655673" y="5025817"/>
                <a:ext cx="2232000" cy="1572551"/>
              </a:xfrm>
              <a:prstGeom prst="rect">
                <a:avLst/>
              </a:prstGeom>
            </p:spPr>
          </p:pic>
          <p:sp>
            <p:nvSpPr>
              <p:cNvPr id="4" name="TextBox 3"/>
              <p:cNvSpPr txBox="1"/>
              <p:nvPr/>
            </p:nvSpPr>
            <p:spPr>
              <a:xfrm>
                <a:off x="1894427" y="5495149"/>
                <a:ext cx="4655441" cy="498663"/>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قرارداد علامتی برای زاویه یک باریکه با محور اصلی</a:t>
                </a:r>
                <a:endParaRPr lang="en-US" sz="2000" dirty="0">
                  <a:latin typeface="Times New Roman" panose="02020603050405020304" pitchFamily="18" charset="0"/>
                  <a:cs typeface="Times New Roman" panose="02020603050405020304" pitchFamily="18" charset="0"/>
                </a:endParaRPr>
              </a:p>
            </p:txBody>
          </p:sp>
        </p:grpSp>
        <p:sp>
          <p:nvSpPr>
            <p:cNvPr id="19" name="TextBox 18"/>
            <p:cNvSpPr txBox="1"/>
            <p:nvPr/>
          </p:nvSpPr>
          <p:spPr>
            <a:xfrm>
              <a:off x="9981059" y="1912960"/>
              <a:ext cx="2033517" cy="498663"/>
            </a:xfrm>
            <a:prstGeom prst="rect">
              <a:avLst/>
            </a:prstGeom>
            <a:noFill/>
            <a:ln>
              <a:noFill/>
            </a:ln>
          </p:spPr>
          <p:txBody>
            <a:bodyPr wrap="square" rtlCol="0">
              <a:spAutoFit/>
            </a:bodyPr>
            <a:lstStyle/>
            <a:p>
              <a:pPr algn="just" rtl="1">
                <a:lnSpc>
                  <a:spcPct val="150000"/>
                </a:lnSpc>
              </a:pPr>
              <a:r>
                <a:rPr lang="de-DE" sz="2000" dirty="0">
                  <a:latin typeface="Times New Roman" panose="02020603050405020304" pitchFamily="18" charset="0"/>
                  <a:cs typeface="Times New Roman" panose="02020603050405020304" pitchFamily="18" charset="0"/>
                </a:rPr>
                <a:t>Optical axis</a:t>
              </a:r>
              <a:endParaRPr lang="en-US" sz="2000" dirty="0">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AD8D8D8B-3FF9-494A-AF00-5DF0435290E9}"/>
              </a:ext>
            </a:extLst>
          </p:cNvPr>
          <p:cNvGrpSpPr/>
          <p:nvPr/>
        </p:nvGrpSpPr>
        <p:grpSpPr>
          <a:xfrm>
            <a:off x="1644690" y="2121161"/>
            <a:ext cx="10269805" cy="2610190"/>
            <a:chOff x="1644690" y="3463064"/>
            <a:chExt cx="10269805" cy="2610190"/>
          </a:xfrm>
        </p:grpSpPr>
        <p:sp>
          <p:nvSpPr>
            <p:cNvPr id="17" name="TextBox 16"/>
            <p:cNvSpPr txBox="1"/>
            <p:nvPr/>
          </p:nvSpPr>
          <p:spPr>
            <a:xfrm>
              <a:off x="1644690" y="4023465"/>
              <a:ext cx="4722767" cy="498663"/>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قرارداد علامتی برای</a:t>
              </a:r>
              <a:r>
                <a:rPr lang="de-DE"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ارتفاع یک نقطه روی یک باریکه</a:t>
              </a:r>
              <a:endParaRPr lang="en-US" sz="2000" dirty="0">
                <a:latin typeface="Times New Roman" panose="02020603050405020304" pitchFamily="18" charset="0"/>
                <a:cs typeface="Times New Roman" panose="02020603050405020304" pitchFamily="18" charset="0"/>
              </a:endParaRPr>
            </a:p>
          </p:txBody>
        </p:sp>
        <p:grpSp>
          <p:nvGrpSpPr>
            <p:cNvPr id="2" name="Group 20"/>
            <p:cNvGrpSpPr/>
            <p:nvPr/>
          </p:nvGrpSpPr>
          <p:grpSpPr>
            <a:xfrm>
              <a:off x="4913237" y="3575713"/>
              <a:ext cx="7001258" cy="2497541"/>
              <a:chOff x="4913237" y="3575713"/>
              <a:chExt cx="7001258" cy="2497541"/>
            </a:xfrm>
          </p:grpSpPr>
          <p:grpSp>
            <p:nvGrpSpPr>
              <p:cNvPr id="5" name="Group 15"/>
              <p:cNvGrpSpPr/>
              <p:nvPr/>
            </p:nvGrpSpPr>
            <p:grpSpPr>
              <a:xfrm>
                <a:off x="4913237" y="3575713"/>
                <a:ext cx="5303520" cy="2497541"/>
                <a:chOff x="2456597" y="3575713"/>
                <a:chExt cx="5303520" cy="2497541"/>
              </a:xfrm>
            </p:grpSpPr>
            <p:cxnSp>
              <p:nvCxnSpPr>
                <p:cNvPr id="6" name="Straight Connector 5"/>
                <p:cNvCxnSpPr/>
                <p:nvPr/>
              </p:nvCxnSpPr>
              <p:spPr>
                <a:xfrm flipV="1">
                  <a:off x="2456597" y="4913194"/>
                  <a:ext cx="5303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25588" y="3575713"/>
                  <a:ext cx="3548418" cy="24975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414448" y="3848669"/>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p:cNvSpPr/>
                <p:nvPr/>
              </p:nvSpPr>
              <p:spPr>
                <a:xfrm>
                  <a:off x="4028364" y="5556914"/>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2" name="Straight Arrow Connector 11"/>
                <p:cNvCxnSpPr>
                  <a:stCxn id="9" idx="4"/>
                </p:cNvCxnSpPr>
                <p:nvPr/>
              </p:nvCxnSpPr>
              <p:spPr>
                <a:xfrm flipH="1">
                  <a:off x="6482687" y="3985829"/>
                  <a:ext cx="341" cy="927365"/>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096603" y="4929799"/>
                  <a:ext cx="341" cy="731520"/>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55394" y="4080680"/>
                  <a:ext cx="832513" cy="498663"/>
                </a:xfrm>
                <a:prstGeom prst="rect">
                  <a:avLst/>
                </a:prstGeom>
                <a:noFill/>
                <a:ln>
                  <a:noFill/>
                </a:ln>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y </a:t>
                  </a:r>
                  <a:r>
                    <a:rPr lang="en-US" sz="2000" dirty="0">
                      <a:latin typeface="Times New Roman"/>
                      <a:cs typeface="Times New Roman"/>
                    </a:rPr>
                    <a:t>&gt; 0</a:t>
                  </a:r>
                  <a:endParaRPr 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141263" y="4901819"/>
                  <a:ext cx="832513" cy="498663"/>
                </a:xfrm>
                <a:prstGeom prst="rect">
                  <a:avLst/>
                </a:prstGeom>
                <a:noFill/>
                <a:ln>
                  <a:noFill/>
                </a:ln>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y </a:t>
                  </a:r>
                  <a:r>
                    <a:rPr lang="en-US" sz="2000" dirty="0">
                      <a:latin typeface="Times New Roman"/>
                      <a:cs typeface="Times New Roman"/>
                    </a:rPr>
                    <a:t>&lt; 0</a:t>
                  </a:r>
                  <a:endParaRPr lang="en-US" sz="2000"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9880978" y="4503760"/>
                <a:ext cx="2033517" cy="498663"/>
              </a:xfrm>
              <a:prstGeom prst="rect">
                <a:avLst/>
              </a:prstGeom>
              <a:noFill/>
              <a:ln>
                <a:noFill/>
              </a:ln>
            </p:spPr>
            <p:txBody>
              <a:bodyPr wrap="square" rtlCol="0">
                <a:spAutoFit/>
              </a:bodyPr>
              <a:lstStyle/>
              <a:p>
                <a:pPr algn="just" rtl="1">
                  <a:lnSpc>
                    <a:spcPct val="150000"/>
                  </a:lnSpc>
                </a:pPr>
                <a:r>
                  <a:rPr lang="de-DE" sz="2000" dirty="0">
                    <a:latin typeface="Times New Roman" panose="02020603050405020304" pitchFamily="18" charset="0"/>
                    <a:cs typeface="Times New Roman" panose="02020603050405020304" pitchFamily="18" charset="0"/>
                  </a:rPr>
                  <a:t>Optical axis</a:t>
                </a:r>
                <a:endParaRPr lang="en-US" sz="2000" dirty="0">
                  <a:latin typeface="Times New Roman" panose="02020603050405020304" pitchFamily="18" charset="0"/>
                  <a:cs typeface="Times New Roman" panose="02020603050405020304" pitchFamily="18" charset="0"/>
                </a:endParaRPr>
              </a:p>
            </p:txBody>
          </p:sp>
        </p:grpSp>
        <p:cxnSp>
          <p:nvCxnSpPr>
            <p:cNvPr id="21" name="Straight Arrow Connector 20"/>
            <p:cNvCxnSpPr/>
            <p:nvPr/>
          </p:nvCxnSpPr>
          <p:spPr>
            <a:xfrm>
              <a:off x="6578945" y="3463064"/>
              <a:ext cx="1554480" cy="24688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a:xfrm>
            <a:off x="11264844" y="6472052"/>
            <a:ext cx="649651" cy="272972"/>
          </a:xfrm>
        </p:spPr>
        <p:txBody>
          <a:bodyPr/>
          <a:lstStyle/>
          <a:p>
            <a:fld id="{8AC7B609-6235-4DF7-8376-3B4225D7EDEF}" type="slidenum">
              <a:rPr lang="en-US" smtClean="0"/>
              <a:pPr/>
              <a:t>23</a:t>
            </a:fld>
            <a:endParaRPr lang="en-US" dirty="0"/>
          </a:p>
        </p:txBody>
      </p:sp>
      <p:sp>
        <p:nvSpPr>
          <p:cNvPr id="22" name="TextBox 21">
            <a:extLst>
              <a:ext uri="{FF2B5EF4-FFF2-40B4-BE49-F238E27FC236}">
                <a16:creationId xmlns:a16="http://schemas.microsoft.com/office/drawing/2014/main" id="{E1525859-29C7-42FF-AB04-0D403191BD62}"/>
              </a:ext>
            </a:extLst>
          </p:cNvPr>
          <p:cNvSpPr txBox="1"/>
          <p:nvPr/>
        </p:nvSpPr>
        <p:spPr>
          <a:xfrm>
            <a:off x="558139" y="5052073"/>
            <a:ext cx="10552325"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براي سطوح خميده كروي مانند سطح آينه ها و عدسي هاي كروي چنانچه مركز خميدگي سمت راست باشد علامت شعاع مثبت و چنانچه سمت چپ باشد علامت شعاع منفي است. اين قرارداد براي موقعي است كه جهت انتشار پرتو از چپ به راست باشد. كل اين قرارداد مي تواند برعكس عمل شود.</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2097" y="13648"/>
            <a:ext cx="4468969" cy="498663"/>
          </a:xfrm>
          <a:prstGeom prst="rect">
            <a:avLst/>
          </a:prstGeom>
          <a:noFill/>
        </p:spPr>
        <p:txBody>
          <a:bodyPr wrap="square" rtlCol="0">
            <a:spAutoFit/>
          </a:bodyPr>
          <a:lstStyle/>
          <a:p>
            <a:pPr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The reflection matrix  </a:t>
            </a:r>
            <a:r>
              <a:rPr lang="fa-IR" sz="2000" dirty="0">
                <a:solidFill>
                  <a:srgbClr val="FF0000"/>
                </a:solidFill>
                <a:latin typeface="Times New Roman" panose="02020603050405020304" pitchFamily="18" charset="0"/>
                <a:cs typeface="Times New Roman" panose="02020603050405020304" pitchFamily="18" charset="0"/>
              </a:rPr>
              <a:t>ماتریس بازتاب</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80071" y="532640"/>
            <a:ext cx="10659403"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باریکه به آینه کاو/کوژ کروی برخورد کرده و سپس بازتاب شده است. در نقطه بازتاب ارتفاع باریکه تغییر نمی کند ولی جهت آن تغییر می کند. پس می توان نوشت: </a:t>
            </a:r>
            <a:endParaRPr lang="en-US" sz="2000" dirty="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nvGraphicFramePr>
        <p:xfrm>
          <a:off x="935702" y="2575036"/>
          <a:ext cx="3276600" cy="355600"/>
        </p:xfrm>
        <a:graphic>
          <a:graphicData uri="http://schemas.openxmlformats.org/presentationml/2006/ole">
            <mc:AlternateContent xmlns:mc="http://schemas.openxmlformats.org/markup-compatibility/2006">
              <mc:Choice xmlns:v="urn:schemas-microsoft-com:vml" Requires="v">
                <p:oleObj spid="_x0000_s13318" name="Equation" r:id="rId3" imgW="3276600" imgH="355600" progId="Equation.DSMT4">
                  <p:embed/>
                </p:oleObj>
              </mc:Choice>
              <mc:Fallback>
                <p:oleObj name="Equation" r:id="rId3" imgW="3276600" imgH="355600" progId="Equation.DSMT4">
                  <p:embed/>
                  <p:pic>
                    <p:nvPicPr>
                      <p:cNvPr id="13"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02" y="2575036"/>
                        <a:ext cx="3276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6"/>
          <p:cNvGrpSpPr/>
          <p:nvPr/>
        </p:nvGrpSpPr>
        <p:grpSpPr>
          <a:xfrm>
            <a:off x="4846935" y="1651545"/>
            <a:ext cx="5898040" cy="4873083"/>
            <a:chOff x="7297206" y="3199055"/>
            <a:chExt cx="4320000" cy="3514815"/>
          </a:xfrm>
        </p:grpSpPr>
        <p:grpSp>
          <p:nvGrpSpPr>
            <p:cNvPr id="4" name="Group 10"/>
            <p:cNvGrpSpPr/>
            <p:nvPr/>
          </p:nvGrpSpPr>
          <p:grpSpPr>
            <a:xfrm>
              <a:off x="7297206" y="3199055"/>
              <a:ext cx="4320000" cy="3514815"/>
              <a:chOff x="7133433" y="2598554"/>
              <a:chExt cx="4320000" cy="3514815"/>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3433" y="2598554"/>
                <a:ext cx="4320000" cy="3514815"/>
              </a:xfrm>
              <a:prstGeom prst="rect">
                <a:avLst/>
              </a:prstGeom>
            </p:spPr>
          </p:pic>
          <p:sp>
            <p:nvSpPr>
              <p:cNvPr id="10" name="TextBox 9"/>
              <p:cNvSpPr txBox="1"/>
              <p:nvPr/>
            </p:nvSpPr>
            <p:spPr>
              <a:xfrm>
                <a:off x="10042056" y="5021469"/>
                <a:ext cx="1244795" cy="359671"/>
              </a:xfrm>
              <a:prstGeom prst="rect">
                <a:avLst/>
              </a:prstGeom>
              <a:noFill/>
            </p:spPr>
            <p:txBody>
              <a:bodyPr wrap="non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Convex mirror</a:t>
                </a:r>
              </a:p>
            </p:txBody>
          </p:sp>
        </p:grpSp>
        <p:sp>
          <p:nvSpPr>
            <p:cNvPr id="16" name="TextBox 15"/>
            <p:cNvSpPr txBox="1"/>
            <p:nvPr/>
          </p:nvSpPr>
          <p:spPr>
            <a:xfrm>
              <a:off x="10542737" y="6053511"/>
              <a:ext cx="629560" cy="359671"/>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آینه کوژ</a:t>
              </a:r>
              <a:endParaRPr lang="en-US" sz="2000"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586864" y="3986911"/>
            <a:ext cx="528623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آینه کوژ </a:t>
            </a:r>
            <a:r>
              <a:rPr lang="en-US" sz="2000" dirty="0">
                <a:latin typeface="Times New Roman" panose="02020603050405020304" pitchFamily="18" charset="0"/>
                <a:cs typeface="Times New Roman" panose="02020603050405020304" pitchFamily="18" charset="0"/>
              </a:rPr>
              <a:t>  (R&lt; 0)</a:t>
            </a:r>
            <a:r>
              <a:rPr lang="fa-IR" sz="2000" dirty="0">
                <a:latin typeface="Times New Roman" panose="02020603050405020304" pitchFamily="18" charset="0"/>
                <a:cs typeface="Times New Roman" panose="02020603050405020304" pitchFamily="18" charset="0"/>
              </a:rPr>
              <a:t>می توان نوشت:</a:t>
            </a:r>
            <a:endParaRPr lang="en-US" sz="2000" dirty="0">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nvGraphicFramePr>
        <p:xfrm>
          <a:off x="706438" y="4941888"/>
          <a:ext cx="7366000" cy="1514475"/>
        </p:xfrm>
        <a:graphic>
          <a:graphicData uri="http://schemas.openxmlformats.org/presentationml/2006/ole">
            <mc:AlternateContent xmlns:mc="http://schemas.openxmlformats.org/markup-compatibility/2006">
              <mc:Choice xmlns:v="urn:schemas-microsoft-com:vml" Requires="v">
                <p:oleObj spid="_x0000_s13319" name="Equation" r:id="rId6" imgW="7365960" imgH="1701720" progId="Equation.DSMT4">
                  <p:embed/>
                </p:oleObj>
              </mc:Choice>
              <mc:Fallback>
                <p:oleObj name="Equation" r:id="rId6" imgW="7365960" imgH="1701720" progId="Equation.DSMT4">
                  <p:embed/>
                  <p:pic>
                    <p:nvPicPr>
                      <p:cNvPr id="19" name="Object 18"/>
                      <p:cNvPicPr>
                        <a:picLocks noChangeAspect="1" noChangeArrowheads="1"/>
                      </p:cNvPicPr>
                      <p:nvPr/>
                    </p:nvPicPr>
                    <p:blipFill>
                      <a:blip r:embed="rId7"/>
                      <a:srcRect/>
                      <a:stretch>
                        <a:fillRect/>
                      </a:stretch>
                    </p:blipFill>
                    <p:spPr bwMode="auto">
                      <a:xfrm>
                        <a:off x="706438" y="4941888"/>
                        <a:ext cx="7366000" cy="151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3"/>
          <p:cNvSpPr>
            <a:spLocks noGrp="1"/>
          </p:cNvSpPr>
          <p:nvPr>
            <p:ph type="sldNum" sz="quarter" idx="12"/>
          </p:nvPr>
        </p:nvSpPr>
        <p:spPr/>
        <p:txBody>
          <a:bodyPr/>
          <a:lstStyle/>
          <a:p>
            <a:fld id="{8AC7B609-6235-4DF7-8376-3B4225D7EDEF}" type="slidenum">
              <a:rPr lang="en-US" smtClean="0"/>
              <a:pPr/>
              <a:t>24</a:t>
            </a:fld>
            <a:endParaRPr lang="en-US"/>
          </a:p>
        </p:txBody>
      </p:sp>
    </p:spTree>
    <p:extLst>
      <p:ext uri="{BB962C8B-B14F-4D97-AF65-F5344CB8AC3E}">
        <p14:creationId xmlns:p14="http://schemas.microsoft.com/office/powerpoint/2010/main" val="135075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159774" y="3002512"/>
            <a:ext cx="4616942" cy="3671247"/>
            <a:chOff x="611353" y="3134232"/>
            <a:chExt cx="4172446" cy="3292945"/>
          </a:xfrm>
        </p:grpSpPr>
        <p:grpSp>
          <p:nvGrpSpPr>
            <p:cNvPr id="6" name="Group 8"/>
            <p:cNvGrpSpPr/>
            <p:nvPr/>
          </p:nvGrpSpPr>
          <p:grpSpPr>
            <a:xfrm>
              <a:off x="611353" y="3134232"/>
              <a:ext cx="4172446" cy="3292945"/>
              <a:chOff x="979843" y="2533731"/>
              <a:chExt cx="4172446" cy="3292945"/>
            </a:xfrm>
          </p:grpSpPr>
          <p:pic>
            <p:nvPicPr>
              <p:cNvPr id="11" name="Picture 10"/>
              <p:cNvPicPr>
                <a:picLocks noChangeAspect="1"/>
              </p:cNvPicPr>
              <p:nvPr/>
            </p:nvPicPr>
            <p:blipFill rotWithShape="1">
              <a:blip r:embed="rId3" cstate="print"/>
              <a:srcRect l="3759" t="13831" r="3287" b="7343"/>
              <a:stretch/>
            </p:blipFill>
            <p:spPr>
              <a:xfrm>
                <a:off x="979843" y="2533731"/>
                <a:ext cx="4172446" cy="3292945"/>
              </a:xfrm>
              <a:prstGeom prst="rect">
                <a:avLst/>
              </a:prstGeom>
            </p:spPr>
          </p:pic>
          <p:sp>
            <p:nvSpPr>
              <p:cNvPr id="12" name="TextBox 11"/>
              <p:cNvSpPr txBox="1"/>
              <p:nvPr/>
            </p:nvSpPr>
            <p:spPr>
              <a:xfrm>
                <a:off x="2026045" y="4818451"/>
                <a:ext cx="1625701" cy="447278"/>
              </a:xfrm>
              <a:prstGeom prst="rect">
                <a:avLst/>
              </a:prstGeom>
              <a:noFill/>
            </p:spPr>
            <p:txBody>
              <a:bodyPr wrap="non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Concave mirror</a:t>
                </a:r>
              </a:p>
            </p:txBody>
          </p:sp>
        </p:grpSp>
        <p:sp>
          <p:nvSpPr>
            <p:cNvPr id="10" name="TextBox 9"/>
            <p:cNvSpPr txBox="1"/>
            <p:nvPr/>
          </p:nvSpPr>
          <p:spPr>
            <a:xfrm>
              <a:off x="2030346" y="5885611"/>
              <a:ext cx="717383" cy="447278"/>
            </a:xfrm>
            <a:prstGeom prst="rect">
              <a:avLst/>
            </a:prstGeom>
            <a:noFill/>
          </p:spPr>
          <p:txBody>
            <a:bodyPr wrap="non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آینه کاو</a:t>
              </a:r>
              <a:endParaRPr lang="en-US" sz="2000" dirty="0">
                <a:latin typeface="Times New Roman" panose="02020603050405020304" pitchFamily="18" charset="0"/>
                <a:cs typeface="Times New Roman" panose="02020603050405020304" pitchFamily="18" charset="0"/>
              </a:endParaRPr>
            </a:p>
          </p:txBody>
        </p:sp>
      </p:grpSp>
      <p:sp>
        <p:nvSpPr>
          <p:cNvPr id="4" name="TextBox 3"/>
          <p:cNvSpPr txBox="1"/>
          <p:nvPr/>
        </p:nvSpPr>
        <p:spPr>
          <a:xfrm>
            <a:off x="4326340" y="317196"/>
            <a:ext cx="608005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برای آینه کاو</a:t>
            </a:r>
            <a:r>
              <a:rPr lang="en-US" sz="2000" dirty="0">
                <a:latin typeface="Times New Roman" panose="02020603050405020304" pitchFamily="18" charset="0"/>
                <a:cs typeface="Times New Roman" panose="02020603050405020304" pitchFamily="18" charset="0"/>
              </a:rPr>
              <a:t> (R&gt; 0) </a:t>
            </a:r>
            <a:r>
              <a:rPr lang="fa-IR" sz="2000" dirty="0">
                <a:latin typeface="Times New Roman" panose="02020603050405020304" pitchFamily="18" charset="0"/>
                <a:cs typeface="Times New Roman" panose="02020603050405020304" pitchFamily="18" charset="0"/>
              </a:rPr>
              <a:t>می توان نوشت:</a:t>
            </a:r>
            <a:endParaRPr lang="en-US" sz="20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nvGraphicFramePr>
        <p:xfrm>
          <a:off x="898525" y="369888"/>
          <a:ext cx="6972300" cy="2006600"/>
        </p:xfrm>
        <a:graphic>
          <a:graphicData uri="http://schemas.openxmlformats.org/presentationml/2006/ole">
            <mc:AlternateContent xmlns:mc="http://schemas.openxmlformats.org/markup-compatibility/2006">
              <mc:Choice xmlns:v="urn:schemas-microsoft-com:vml" Requires="v">
                <p:oleObj spid="_x0000_s14346" name="Equation" r:id="rId4" imgW="6972120" imgH="2006280" progId="Equation.DSMT4">
                  <p:embed/>
                </p:oleObj>
              </mc:Choice>
              <mc:Fallback>
                <p:oleObj name="Equation" r:id="rId4" imgW="6972120" imgH="2006280" progId="Equation.DSMT4">
                  <p:embed/>
                  <p:pic>
                    <p:nvPicPr>
                      <p:cNvPr id="5" name="Object 4"/>
                      <p:cNvPicPr>
                        <a:picLocks noChangeAspect="1" noChangeArrowheads="1"/>
                      </p:cNvPicPr>
                      <p:nvPr/>
                    </p:nvPicPr>
                    <p:blipFill>
                      <a:blip r:embed="rId5"/>
                      <a:srcRect/>
                      <a:stretch>
                        <a:fillRect/>
                      </a:stretch>
                    </p:blipFill>
                    <p:spPr bwMode="auto">
                      <a:xfrm>
                        <a:off x="898525" y="369888"/>
                        <a:ext cx="6972300" cy="200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06463" y="2191974"/>
            <a:ext cx="8545849"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پس برای بازتاب توسط هر آینه کروی ماتریس انتقال به صورت زیر خواهد بود:</a:t>
            </a:r>
            <a:endParaRPr lang="en-US" sz="2000" dirty="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nvGraphicFramePr>
        <p:xfrm>
          <a:off x="5056188" y="3535363"/>
          <a:ext cx="6057900" cy="1320800"/>
        </p:xfrm>
        <a:graphic>
          <a:graphicData uri="http://schemas.openxmlformats.org/presentationml/2006/ole">
            <mc:AlternateContent xmlns:mc="http://schemas.openxmlformats.org/markup-compatibility/2006">
              <mc:Choice xmlns:v="urn:schemas-microsoft-com:vml" Requires="v">
                <p:oleObj spid="_x0000_s14347" name="Equation" r:id="rId6" imgW="6057720" imgH="1320480" progId="Equation.DSMT4">
                  <p:embed/>
                </p:oleObj>
              </mc:Choice>
              <mc:Fallback>
                <p:oleObj name="Equation" r:id="rId6" imgW="6057720" imgH="1320480" progId="Equation.DSMT4">
                  <p:embed/>
                  <p:pic>
                    <p:nvPicPr>
                      <p:cNvPr id="13" name="Object 12"/>
                      <p:cNvPicPr>
                        <a:picLocks noChangeAspect="1" noChangeArrowheads="1"/>
                      </p:cNvPicPr>
                      <p:nvPr/>
                    </p:nvPicPr>
                    <p:blipFill>
                      <a:blip r:embed="rId7"/>
                      <a:srcRect/>
                      <a:stretch>
                        <a:fillRect/>
                      </a:stretch>
                    </p:blipFill>
                    <p:spPr bwMode="auto">
                      <a:xfrm>
                        <a:off x="5056188" y="3535363"/>
                        <a:ext cx="60579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2"/>
          <p:cNvGrpSpPr/>
          <p:nvPr/>
        </p:nvGrpSpPr>
        <p:grpSpPr>
          <a:xfrm>
            <a:off x="5030788" y="5332413"/>
            <a:ext cx="5549898" cy="1296987"/>
            <a:chOff x="5907347" y="5332413"/>
            <a:chExt cx="4988858" cy="1296987"/>
          </a:xfrm>
        </p:grpSpPr>
        <p:graphicFrame>
          <p:nvGraphicFramePr>
            <p:cNvPr id="14" name="Object 13"/>
            <p:cNvGraphicFramePr>
              <a:graphicFrameLocks noChangeAspect="1"/>
            </p:cNvGraphicFramePr>
            <p:nvPr>
              <p:extLst>
                <p:ext uri="{D42A27DB-BD31-4B8C-83A1-F6EECF244321}">
                  <p14:modId xmlns:p14="http://schemas.microsoft.com/office/powerpoint/2010/main" val="1795334555"/>
                </p:ext>
              </p:extLst>
            </p:nvPr>
          </p:nvGraphicFramePr>
          <p:xfrm>
            <a:off x="5907347" y="5332413"/>
            <a:ext cx="2884006" cy="1244600"/>
          </p:xfrm>
          <a:graphic>
            <a:graphicData uri="http://schemas.openxmlformats.org/presentationml/2006/ole">
              <mc:AlternateContent xmlns:mc="http://schemas.openxmlformats.org/markup-compatibility/2006">
                <mc:Choice xmlns:v="urn:schemas-microsoft-com:vml" Requires="v">
                  <p:oleObj spid="_x0000_s14348" name="Equation" r:id="rId8" imgW="2882880" imgH="1244520" progId="Equation.DSMT4">
                    <p:embed/>
                  </p:oleObj>
                </mc:Choice>
                <mc:Fallback>
                  <p:oleObj name="Equation" r:id="rId8" imgW="2882880" imgH="1244520" progId="Equation.DSMT4">
                    <p:embed/>
                    <p:pic>
                      <p:nvPicPr>
                        <p:cNvPr id="14" name="Object 13"/>
                        <p:cNvPicPr>
                          <a:picLocks noChangeAspect="1" noChangeArrowheads="1"/>
                        </p:cNvPicPr>
                        <p:nvPr/>
                      </p:nvPicPr>
                      <p:blipFill>
                        <a:blip r:embed="rId9"/>
                        <a:srcRect/>
                        <a:stretch>
                          <a:fillRect/>
                        </a:stretch>
                      </p:blipFill>
                      <p:spPr bwMode="auto">
                        <a:xfrm>
                          <a:off x="5907347" y="5332413"/>
                          <a:ext cx="2884006"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8825600" y="5334000"/>
            <a:ext cx="2070605" cy="1295400"/>
          </p:xfrm>
          <a:graphic>
            <a:graphicData uri="http://schemas.openxmlformats.org/presentationml/2006/ole">
              <mc:AlternateContent xmlns:mc="http://schemas.openxmlformats.org/markup-compatibility/2006">
                <mc:Choice xmlns:v="urn:schemas-microsoft-com:vml" Requires="v">
                  <p:oleObj spid="_x0000_s14349" name="Equation" r:id="rId10" imgW="2070100" imgH="1295400" progId="Equation.DSMT4">
                    <p:embed/>
                  </p:oleObj>
                </mc:Choice>
                <mc:Fallback>
                  <p:oleObj name="Equation" r:id="rId10" imgW="2070100" imgH="1295400" progId="Equation.DSMT4">
                    <p:embed/>
                    <p:pic>
                      <p:nvPicPr>
                        <p:cNvPr id="2"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5600" y="5334000"/>
                          <a:ext cx="2070605" cy="1295400"/>
                        </a:xfrm>
                        <a:prstGeom prst="rect">
                          <a:avLst/>
                        </a:prstGeom>
                        <a:blipFill dpi="0" rotWithShape="1">
                          <a:blip r:embed="rId12"/>
                          <a:srcRect/>
                          <a:tile tx="0" ty="0" sx="100000" sy="100000" flip="none" algn="tl"/>
                        </a:blipFill>
                      </p:spPr>
                    </p:pic>
                  </p:oleObj>
                </mc:Fallback>
              </mc:AlternateContent>
            </a:graphicData>
          </a:graphic>
        </p:graphicFrame>
      </p:grpSp>
      <p:sp>
        <p:nvSpPr>
          <p:cNvPr id="15" name="Slide Number Placeholder 14"/>
          <p:cNvSpPr>
            <a:spLocks noGrp="1"/>
          </p:cNvSpPr>
          <p:nvPr>
            <p:ph type="sldNum" sz="quarter" idx="12"/>
          </p:nvPr>
        </p:nvSpPr>
        <p:spPr/>
        <p:txBody>
          <a:bodyPr/>
          <a:lstStyle/>
          <a:p>
            <a:fld id="{8AC7B609-6235-4DF7-8376-3B4225D7EDEF}" type="slidenum">
              <a:rPr lang="en-US" smtClean="0"/>
              <a:pPr/>
              <a:t>25</a:t>
            </a:fld>
            <a:endParaRPr lang="en-US"/>
          </a:p>
        </p:txBody>
      </p:sp>
    </p:spTree>
    <p:extLst>
      <p:ext uri="{BB962C8B-B14F-4D97-AF65-F5344CB8AC3E}">
        <p14:creationId xmlns:p14="http://schemas.microsoft.com/office/powerpoint/2010/main" val="1677037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C7B609-6235-4DF7-8376-3B4225D7EDEF}" type="slidenum">
              <a:rPr lang="en-US" smtClean="0"/>
              <a:pPr/>
              <a:t>26</a:t>
            </a:fld>
            <a:endParaRPr lang="en-US" dirty="0"/>
          </a:p>
        </p:txBody>
      </p:sp>
      <p:pic>
        <p:nvPicPr>
          <p:cNvPr id="1038342" name="Picture 6"/>
          <p:cNvPicPr>
            <a:picLocks noChangeAspect="1" noChangeArrowheads="1"/>
          </p:cNvPicPr>
          <p:nvPr/>
        </p:nvPicPr>
        <p:blipFill>
          <a:blip r:embed="rId3" cstate="print"/>
          <a:srcRect/>
          <a:stretch>
            <a:fillRect/>
          </a:stretch>
        </p:blipFill>
        <p:spPr bwMode="auto">
          <a:xfrm>
            <a:off x="606057" y="1033528"/>
            <a:ext cx="4170954" cy="4152900"/>
          </a:xfrm>
          <a:prstGeom prst="rect">
            <a:avLst/>
          </a:prstGeom>
          <a:noFill/>
          <a:ln w="9525">
            <a:noFill/>
            <a:miter lim="800000"/>
            <a:headEnd/>
            <a:tailEnd/>
          </a:ln>
        </p:spPr>
      </p:pic>
      <p:graphicFrame>
        <p:nvGraphicFramePr>
          <p:cNvPr id="1038344" name="Object 8"/>
          <p:cNvGraphicFramePr>
            <a:graphicFrameLocks noChangeAspect="1"/>
          </p:cNvGraphicFramePr>
          <p:nvPr/>
        </p:nvGraphicFramePr>
        <p:xfrm>
          <a:off x="6007100" y="1460053"/>
          <a:ext cx="2857500" cy="4191000"/>
        </p:xfrm>
        <a:graphic>
          <a:graphicData uri="http://schemas.openxmlformats.org/presentationml/2006/ole">
            <mc:AlternateContent xmlns:mc="http://schemas.openxmlformats.org/markup-compatibility/2006">
              <mc:Choice xmlns:v="urn:schemas-microsoft-com:vml" Requires="v">
                <p:oleObj spid="_x0000_s15366" name="Equation" r:id="rId4" imgW="2857500" imgH="4191000" progId="Equation.DSMT4">
                  <p:embed/>
                </p:oleObj>
              </mc:Choice>
              <mc:Fallback>
                <p:oleObj name="Equation" r:id="rId4" imgW="2857500" imgH="4191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100" y="1460053"/>
                        <a:ext cx="28575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50874" y="393405"/>
            <a:ext cx="11589489" cy="498663"/>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 ثابت کنید که پرتویی که از کانون عبور کرده و به آینه کروی تابیده موازی با محور اصلی بازتاب خواهد شد.</a:t>
            </a:r>
            <a:endParaRPr lang="en-US" sz="2000"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nvGraphicFramePr>
        <p:xfrm>
          <a:off x="1239431" y="4707381"/>
          <a:ext cx="977900" cy="1244600"/>
        </p:xfrm>
        <a:graphic>
          <a:graphicData uri="http://schemas.openxmlformats.org/presentationml/2006/ole">
            <mc:AlternateContent xmlns:mc="http://schemas.openxmlformats.org/markup-compatibility/2006">
              <mc:Choice xmlns:v="urn:schemas-microsoft-com:vml" Requires="v">
                <p:oleObj spid="_x0000_s15367" name="Equation" r:id="rId6" imgW="977900" imgH="1244600" progId="Equation.DSMT4">
                  <p:embed/>
                </p:oleObj>
              </mc:Choice>
              <mc:Fallback>
                <p:oleObj name="Equation" r:id="rId6" imgW="977900" imgH="1244600" progId="Equation.DSMT4">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9431" y="4707381"/>
                        <a:ext cx="9779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923972" y="5762845"/>
            <a:ext cx="8654884"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زاویه پرتو بازتاب با محور اصلی صفر یعنی</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این پرتو موازی محور اصلی است.</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C7B609-6235-4DF7-8376-3B4225D7EDEF}" type="slidenum">
              <a:rPr lang="en-US" smtClean="0"/>
              <a:pPr/>
              <a:t>27</a:t>
            </a:fld>
            <a:endParaRPr lang="en-US" dirty="0"/>
          </a:p>
        </p:txBody>
      </p:sp>
      <p:graphicFrame>
        <p:nvGraphicFramePr>
          <p:cNvPr id="1038344" name="Object 8"/>
          <p:cNvGraphicFramePr>
            <a:graphicFrameLocks noChangeAspect="1"/>
          </p:cNvGraphicFramePr>
          <p:nvPr/>
        </p:nvGraphicFramePr>
        <p:xfrm>
          <a:off x="4826000" y="2076450"/>
          <a:ext cx="5219700" cy="3149600"/>
        </p:xfrm>
        <a:graphic>
          <a:graphicData uri="http://schemas.openxmlformats.org/presentationml/2006/ole">
            <mc:AlternateContent xmlns:mc="http://schemas.openxmlformats.org/markup-compatibility/2006">
              <mc:Choice xmlns:v="urn:schemas-microsoft-com:vml" Requires="v">
                <p:oleObj spid="_x0000_s16390" name="Equation" r:id="rId3" imgW="5219700" imgH="3149600" progId="Equation.DSMT4">
                  <p:embed/>
                </p:oleObj>
              </mc:Choice>
              <mc:Fallback>
                <p:oleObj name="Equation" r:id="rId3" imgW="5219700" imgH="31496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2076450"/>
                        <a:ext cx="52197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223284" y="180747"/>
            <a:ext cx="11834037" cy="498663"/>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 ثابت کنید که پرتویی که موازی با محور اصلی به آینه کروی تابیده بازتاب آن از کانون عبور خواهد کرد.</a:t>
            </a:r>
            <a:endParaRPr lang="en-US" sz="2000"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nvGraphicFramePr>
        <p:xfrm>
          <a:off x="547688" y="4903788"/>
          <a:ext cx="977900" cy="787400"/>
        </p:xfrm>
        <a:graphic>
          <a:graphicData uri="http://schemas.openxmlformats.org/presentationml/2006/ole">
            <mc:AlternateContent xmlns:mc="http://schemas.openxmlformats.org/markup-compatibility/2006">
              <mc:Choice xmlns:v="urn:schemas-microsoft-com:vml" Requires="v">
                <p:oleObj spid="_x0000_s16391" name="Equation" r:id="rId5" imgW="977900" imgH="787400" progId="Equation.DSMT4">
                  <p:embed/>
                </p:oleObj>
              </mc:Choice>
              <mc:Fallback>
                <p:oleObj name="Equation" r:id="rId5" imgW="977900" imgH="7874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88" y="4903788"/>
                        <a:ext cx="9779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285476" y="5231217"/>
            <a:ext cx="8654884"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زاویه پرتو تابش با محور اصلی صفر بوده است. زاویه پرتو بازتابش با محور اصلی نشان می دهد که  این پرتو از کانون عبور خواهد کرد. </a:t>
            </a:r>
            <a:endParaRPr lang="en-US" sz="2000" dirty="0">
              <a:latin typeface="Times New Roman" panose="02020603050405020304" pitchFamily="18" charset="0"/>
              <a:cs typeface="Times New Roman" panose="02020603050405020304" pitchFamily="18" charset="0"/>
            </a:endParaRPr>
          </a:p>
        </p:txBody>
      </p:sp>
      <p:pic>
        <p:nvPicPr>
          <p:cNvPr id="1080330" name="Picture 10"/>
          <p:cNvPicPr>
            <a:picLocks noChangeAspect="1" noChangeArrowheads="1"/>
          </p:cNvPicPr>
          <p:nvPr/>
        </p:nvPicPr>
        <p:blipFill>
          <a:blip r:embed="rId7" cstate="print"/>
          <a:srcRect/>
          <a:stretch>
            <a:fillRect/>
          </a:stretch>
        </p:blipFill>
        <p:spPr bwMode="auto">
          <a:xfrm>
            <a:off x="321747" y="1000125"/>
            <a:ext cx="3552825" cy="39433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880F9-4190-4FF4-9FDF-2AC72CB06C97}"/>
              </a:ext>
            </a:extLst>
          </p:cNvPr>
          <p:cNvSpPr>
            <a:spLocks noGrp="1"/>
          </p:cNvSpPr>
          <p:nvPr>
            <p:ph type="sldNum" sz="quarter" idx="12"/>
          </p:nvPr>
        </p:nvSpPr>
        <p:spPr/>
        <p:txBody>
          <a:bodyPr/>
          <a:lstStyle/>
          <a:p>
            <a:fld id="{8AC7B609-6235-4DF7-8376-3B4225D7EDEF}" type="slidenum">
              <a:rPr lang="en-US" smtClean="0"/>
              <a:pPr/>
              <a:t>28</a:t>
            </a:fld>
            <a:endParaRPr lang="en-US" dirty="0"/>
          </a:p>
        </p:txBody>
      </p:sp>
      <p:pic>
        <p:nvPicPr>
          <p:cNvPr id="3" name="Picture 2">
            <a:extLst>
              <a:ext uri="{FF2B5EF4-FFF2-40B4-BE49-F238E27FC236}">
                <a16:creationId xmlns:a16="http://schemas.microsoft.com/office/drawing/2014/main" id="{23B5DF4E-2D76-4E65-9F51-6990D4266D87}"/>
              </a:ext>
            </a:extLst>
          </p:cNvPr>
          <p:cNvPicPr>
            <a:picLocks noChangeAspect="1"/>
          </p:cNvPicPr>
          <p:nvPr/>
        </p:nvPicPr>
        <p:blipFill>
          <a:blip r:embed="rId3"/>
          <a:stretch>
            <a:fillRect/>
          </a:stretch>
        </p:blipFill>
        <p:spPr>
          <a:xfrm>
            <a:off x="349173" y="235802"/>
            <a:ext cx="6858000" cy="2946904"/>
          </a:xfrm>
          <a:prstGeom prst="rect">
            <a:avLst/>
          </a:prstGeom>
        </p:spPr>
      </p:pic>
      <p:graphicFrame>
        <p:nvGraphicFramePr>
          <p:cNvPr id="4" name="Object 3">
            <a:extLst>
              <a:ext uri="{FF2B5EF4-FFF2-40B4-BE49-F238E27FC236}">
                <a16:creationId xmlns:a16="http://schemas.microsoft.com/office/drawing/2014/main" id="{046420EB-40CD-48D5-881B-A6FB73D7509F}"/>
              </a:ext>
            </a:extLst>
          </p:cNvPr>
          <p:cNvGraphicFramePr>
            <a:graphicFrameLocks noChangeAspect="1"/>
          </p:cNvGraphicFramePr>
          <p:nvPr>
            <p:extLst>
              <p:ext uri="{D42A27DB-BD31-4B8C-83A1-F6EECF244321}">
                <p14:modId xmlns:p14="http://schemas.microsoft.com/office/powerpoint/2010/main" val="3253574817"/>
              </p:ext>
            </p:extLst>
          </p:nvPr>
        </p:nvGraphicFramePr>
        <p:xfrm>
          <a:off x="7821613" y="2293706"/>
          <a:ext cx="3352800" cy="889000"/>
        </p:xfrm>
        <a:graphic>
          <a:graphicData uri="http://schemas.openxmlformats.org/presentationml/2006/ole">
            <mc:AlternateContent xmlns:mc="http://schemas.openxmlformats.org/markup-compatibility/2006">
              <mc:Choice xmlns:v="urn:schemas-microsoft-com:vml" Requires="v">
                <p:oleObj spid="_x0000_s17420" name="Equation" r:id="rId4" imgW="3352680" imgH="888840" progId="Equation.DSMT4">
                  <p:embed/>
                </p:oleObj>
              </mc:Choice>
              <mc:Fallback>
                <p:oleObj name="Equation" r:id="rId4" imgW="3352680" imgH="888840" progId="Equation.DSMT4">
                  <p:embed/>
                  <p:pic>
                    <p:nvPicPr>
                      <p:cNvPr id="0" name=""/>
                      <p:cNvPicPr/>
                      <p:nvPr/>
                    </p:nvPicPr>
                    <p:blipFill>
                      <a:blip r:embed="rId5"/>
                      <a:stretch>
                        <a:fillRect/>
                      </a:stretch>
                    </p:blipFill>
                    <p:spPr>
                      <a:xfrm>
                        <a:off x="7821613" y="2293706"/>
                        <a:ext cx="3352800" cy="889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2ED4E03-2164-4B88-B1E9-5552E6AF9832}"/>
              </a:ext>
            </a:extLst>
          </p:cNvPr>
          <p:cNvGraphicFramePr>
            <a:graphicFrameLocks noChangeAspect="1"/>
          </p:cNvGraphicFramePr>
          <p:nvPr>
            <p:extLst>
              <p:ext uri="{D42A27DB-BD31-4B8C-83A1-F6EECF244321}">
                <p14:modId xmlns:p14="http://schemas.microsoft.com/office/powerpoint/2010/main" val="402454634"/>
              </p:ext>
            </p:extLst>
          </p:nvPr>
        </p:nvGraphicFramePr>
        <p:xfrm>
          <a:off x="923925" y="3427413"/>
          <a:ext cx="2806700" cy="889000"/>
        </p:xfrm>
        <a:graphic>
          <a:graphicData uri="http://schemas.openxmlformats.org/presentationml/2006/ole">
            <mc:AlternateContent xmlns:mc="http://schemas.openxmlformats.org/markup-compatibility/2006">
              <mc:Choice xmlns:v="urn:schemas-microsoft-com:vml" Requires="v">
                <p:oleObj spid="_x0000_s17421" name="Equation" r:id="rId6" imgW="2806560" imgH="888840" progId="Equation.DSMT4">
                  <p:embed/>
                </p:oleObj>
              </mc:Choice>
              <mc:Fallback>
                <p:oleObj name="Equation" r:id="rId6" imgW="2806560" imgH="888840" progId="Equation.DSMT4">
                  <p:embed/>
                  <p:pic>
                    <p:nvPicPr>
                      <p:cNvPr id="0" name=""/>
                      <p:cNvPicPr/>
                      <p:nvPr/>
                    </p:nvPicPr>
                    <p:blipFill>
                      <a:blip r:embed="rId7"/>
                      <a:stretch>
                        <a:fillRect/>
                      </a:stretch>
                    </p:blipFill>
                    <p:spPr>
                      <a:xfrm>
                        <a:off x="923925" y="3427413"/>
                        <a:ext cx="2806700" cy="8890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9C5613D-0EEA-4170-A834-25F49472624E}"/>
              </a:ext>
            </a:extLst>
          </p:cNvPr>
          <p:cNvGraphicFramePr>
            <a:graphicFrameLocks noChangeAspect="1"/>
          </p:cNvGraphicFramePr>
          <p:nvPr>
            <p:extLst>
              <p:ext uri="{D42A27DB-BD31-4B8C-83A1-F6EECF244321}">
                <p14:modId xmlns:p14="http://schemas.microsoft.com/office/powerpoint/2010/main" val="1217856842"/>
              </p:ext>
            </p:extLst>
          </p:nvPr>
        </p:nvGraphicFramePr>
        <p:xfrm>
          <a:off x="836612" y="4561120"/>
          <a:ext cx="10337801" cy="939800"/>
        </p:xfrm>
        <a:graphic>
          <a:graphicData uri="http://schemas.openxmlformats.org/presentationml/2006/ole">
            <mc:AlternateContent xmlns:mc="http://schemas.openxmlformats.org/markup-compatibility/2006">
              <mc:Choice xmlns:v="urn:schemas-microsoft-com:vml" Requires="v">
                <p:oleObj spid="_x0000_s17422" name="Equation" r:id="rId8" imgW="10337760" imgH="939600" progId="Equation.DSMT4">
                  <p:embed/>
                </p:oleObj>
              </mc:Choice>
              <mc:Fallback>
                <p:oleObj name="Equation" r:id="rId8" imgW="10337760" imgH="939600" progId="Equation.DSMT4">
                  <p:embed/>
                  <p:pic>
                    <p:nvPicPr>
                      <p:cNvPr id="0" name=""/>
                      <p:cNvPicPr/>
                      <p:nvPr/>
                    </p:nvPicPr>
                    <p:blipFill>
                      <a:blip r:embed="rId9"/>
                      <a:stretch>
                        <a:fillRect/>
                      </a:stretch>
                    </p:blipFill>
                    <p:spPr>
                      <a:xfrm>
                        <a:off x="836612" y="4561120"/>
                        <a:ext cx="10337801" cy="939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D7D9550-DB3A-4A71-BD03-15BC059692E3}"/>
              </a:ext>
            </a:extLst>
          </p:cNvPr>
          <p:cNvGraphicFramePr>
            <a:graphicFrameLocks noChangeAspect="1"/>
          </p:cNvGraphicFramePr>
          <p:nvPr>
            <p:extLst>
              <p:ext uri="{D42A27DB-BD31-4B8C-83A1-F6EECF244321}">
                <p14:modId xmlns:p14="http://schemas.microsoft.com/office/powerpoint/2010/main" val="1032047585"/>
              </p:ext>
            </p:extLst>
          </p:nvPr>
        </p:nvGraphicFramePr>
        <p:xfrm>
          <a:off x="8108950" y="812800"/>
          <a:ext cx="2768600" cy="965200"/>
        </p:xfrm>
        <a:graphic>
          <a:graphicData uri="http://schemas.openxmlformats.org/presentationml/2006/ole">
            <mc:AlternateContent xmlns:mc="http://schemas.openxmlformats.org/markup-compatibility/2006">
              <mc:Choice xmlns:v="urn:schemas-microsoft-com:vml" Requires="v">
                <p:oleObj spid="_x0000_s17423" name="Equation" r:id="rId10" imgW="2768400" imgH="965160" progId="Equation.DSMT4">
                  <p:embed/>
                </p:oleObj>
              </mc:Choice>
              <mc:Fallback>
                <p:oleObj name="Equation" r:id="rId10" imgW="2768400" imgH="965160" progId="Equation.DSMT4">
                  <p:embed/>
                  <p:pic>
                    <p:nvPicPr>
                      <p:cNvPr id="0" name=""/>
                      <p:cNvPicPr/>
                      <p:nvPr/>
                    </p:nvPicPr>
                    <p:blipFill>
                      <a:blip r:embed="rId11"/>
                      <a:stretch>
                        <a:fillRect/>
                      </a:stretch>
                    </p:blipFill>
                    <p:spPr>
                      <a:xfrm>
                        <a:off x="8108950" y="812800"/>
                        <a:ext cx="2768600" cy="9652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0D8FE87-4939-44DC-B1BC-46D6C3F42ECF}"/>
              </a:ext>
            </a:extLst>
          </p:cNvPr>
          <p:cNvGraphicFramePr>
            <a:graphicFrameLocks noChangeAspect="1"/>
          </p:cNvGraphicFramePr>
          <p:nvPr>
            <p:extLst>
              <p:ext uri="{D42A27DB-BD31-4B8C-83A1-F6EECF244321}">
                <p14:modId xmlns:p14="http://schemas.microsoft.com/office/powerpoint/2010/main" val="4281756051"/>
              </p:ext>
            </p:extLst>
          </p:nvPr>
        </p:nvGraphicFramePr>
        <p:xfrm>
          <a:off x="1943100" y="5738813"/>
          <a:ext cx="5384800" cy="889000"/>
        </p:xfrm>
        <a:graphic>
          <a:graphicData uri="http://schemas.openxmlformats.org/presentationml/2006/ole">
            <mc:AlternateContent xmlns:mc="http://schemas.openxmlformats.org/markup-compatibility/2006">
              <mc:Choice xmlns:v="urn:schemas-microsoft-com:vml" Requires="v">
                <p:oleObj spid="_x0000_s17424" name="Equation" r:id="rId12" imgW="5384520" imgH="888840" progId="Equation.DSMT4">
                  <p:embed/>
                </p:oleObj>
              </mc:Choice>
              <mc:Fallback>
                <p:oleObj name="Equation" r:id="rId12" imgW="5384520" imgH="888840" progId="Equation.DSMT4">
                  <p:embed/>
                  <p:pic>
                    <p:nvPicPr>
                      <p:cNvPr id="0" name=""/>
                      <p:cNvPicPr/>
                      <p:nvPr/>
                    </p:nvPicPr>
                    <p:blipFill>
                      <a:blip r:embed="rId13"/>
                      <a:stretch>
                        <a:fillRect/>
                      </a:stretch>
                    </p:blipFill>
                    <p:spPr>
                      <a:xfrm>
                        <a:off x="1943100" y="5738813"/>
                        <a:ext cx="5384800" cy="889000"/>
                      </a:xfrm>
                      <a:prstGeom prst="rect">
                        <a:avLst/>
                      </a:prstGeom>
                    </p:spPr>
                  </p:pic>
                </p:oleObj>
              </mc:Fallback>
            </mc:AlternateContent>
          </a:graphicData>
        </a:graphic>
      </p:graphicFrame>
    </p:spTree>
    <p:extLst>
      <p:ext uri="{BB962C8B-B14F-4D97-AF65-F5344CB8AC3E}">
        <p14:creationId xmlns:p14="http://schemas.microsoft.com/office/powerpoint/2010/main" val="1159572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8AC7B609-6235-4DF7-8376-3B4225D7EDEF}" type="slidenum">
              <a:rPr lang="en-US" smtClean="0"/>
              <a:pPr/>
              <a:t>29</a:t>
            </a:fld>
            <a:endParaRPr lang="en-US"/>
          </a:p>
        </p:txBody>
      </p:sp>
      <p:sp>
        <p:nvSpPr>
          <p:cNvPr id="17" name="TextBox 16">
            <a:extLst>
              <a:ext uri="{FF2B5EF4-FFF2-40B4-BE49-F238E27FC236}">
                <a16:creationId xmlns:a16="http://schemas.microsoft.com/office/drawing/2014/main" id="{D14481EF-F2D8-4277-88DE-DC3ED69A1E60}"/>
              </a:ext>
            </a:extLst>
          </p:cNvPr>
          <p:cNvSpPr txBox="1"/>
          <p:nvPr/>
        </p:nvSpPr>
        <p:spPr>
          <a:xfrm>
            <a:off x="144967" y="274998"/>
            <a:ext cx="11898350"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چند انتقال پیاپی برای یک باریکه رخ دهد آنگاه ماتریس انتقال نهایی مساوی حاصلضرب ماتریسهای انتقالی</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 طی مراحل مختلف خواهد بود. در این حاصلضرب ماتریس اولین انتقال، اولین ماتریس از سمت راست خواهد بود:</a:t>
            </a:r>
            <a:endParaRPr lang="en-US" sz="20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EA7E5C08-AA84-4DFA-85EE-1E52BDBBCBD7}"/>
              </a:ext>
            </a:extLst>
          </p:cNvPr>
          <p:cNvGraphicFramePr>
            <a:graphicFrameLocks noChangeAspect="1"/>
          </p:cNvGraphicFramePr>
          <p:nvPr>
            <p:extLst>
              <p:ext uri="{D42A27DB-BD31-4B8C-83A1-F6EECF244321}">
                <p14:modId xmlns:p14="http://schemas.microsoft.com/office/powerpoint/2010/main" val="2557764916"/>
              </p:ext>
            </p:extLst>
          </p:nvPr>
        </p:nvGraphicFramePr>
        <p:xfrm>
          <a:off x="4623202" y="1775139"/>
          <a:ext cx="2619375" cy="371475"/>
        </p:xfrm>
        <a:graphic>
          <a:graphicData uri="http://schemas.openxmlformats.org/presentationml/2006/ole">
            <mc:AlternateContent xmlns:mc="http://schemas.openxmlformats.org/markup-compatibility/2006">
              <mc:Choice xmlns:v="urn:schemas-microsoft-com:vml" Requires="v">
                <p:oleObj spid="_x0000_s18436" name="Equation" r:id="rId3" imgW="2619443" imgH="371475" progId="Equation.DSMT4">
                  <p:embed/>
                </p:oleObj>
              </mc:Choice>
              <mc:Fallback>
                <p:oleObj name="Equation" r:id="rId3" imgW="2619443" imgH="371475" progId="Equation.DSMT4">
                  <p:embed/>
                  <p:pic>
                    <p:nvPicPr>
                      <p:cNvPr id="0" name=""/>
                      <p:cNvPicPr/>
                      <p:nvPr/>
                    </p:nvPicPr>
                    <p:blipFill>
                      <a:blip r:embed="rId4"/>
                      <a:stretch>
                        <a:fillRect/>
                      </a:stretch>
                    </p:blipFill>
                    <p:spPr>
                      <a:xfrm>
                        <a:off x="4623202" y="1775139"/>
                        <a:ext cx="2619375" cy="371475"/>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FD3B4591-AA9E-4406-ABF2-B47861036805}"/>
              </a:ext>
            </a:extLst>
          </p:cNvPr>
          <p:cNvPicPr>
            <a:picLocks noChangeAspect="1"/>
          </p:cNvPicPr>
          <p:nvPr/>
        </p:nvPicPr>
        <p:blipFill>
          <a:blip r:embed="rId5"/>
          <a:stretch>
            <a:fillRect/>
          </a:stretch>
        </p:blipFill>
        <p:spPr>
          <a:xfrm>
            <a:off x="688123" y="3312009"/>
            <a:ext cx="11258550" cy="3019425"/>
          </a:xfrm>
          <a:prstGeom prst="rect">
            <a:avLst/>
          </a:prstGeom>
        </p:spPr>
      </p:pic>
      <p:sp>
        <p:nvSpPr>
          <p:cNvPr id="19" name="TextBox 18">
            <a:extLst>
              <a:ext uri="{FF2B5EF4-FFF2-40B4-BE49-F238E27FC236}">
                <a16:creationId xmlns:a16="http://schemas.microsoft.com/office/drawing/2014/main" id="{60248DFA-0651-46D1-9AA5-230C4400F7BF}"/>
              </a:ext>
            </a:extLst>
          </p:cNvPr>
          <p:cNvSpPr txBox="1"/>
          <p:nvPr/>
        </p:nvSpPr>
        <p:spPr>
          <a:xfrm>
            <a:off x="245327" y="2732042"/>
            <a:ext cx="1156567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شكل زير پرتو پس از برخورد با آينه كاو به آينه تخت مي رسد. محل برخورد پرتو با آينه تخت را حساب كنيد.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00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922" y="76201"/>
            <a:ext cx="9410700" cy="58541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گسیل القایی تابش توسط آلبرت اینشتین (</a:t>
            </a:r>
            <a:r>
              <a:rPr lang="en-US" sz="2400" dirty="0"/>
              <a:t>Albert Einstein</a:t>
            </a:r>
            <a:r>
              <a:rPr lang="fa-IR" sz="2400" dirty="0">
                <a:latin typeface="Times New Roman" pitchFamily="18" charset="0"/>
                <a:cs typeface="Times New Roman" pitchFamily="18" charset="0"/>
              </a:rPr>
              <a:t>) در سال 1916 کشف شد.</a:t>
            </a:r>
          </a:p>
        </p:txBody>
      </p:sp>
      <p:grpSp>
        <p:nvGrpSpPr>
          <p:cNvPr id="10" name="Group 9"/>
          <p:cNvGrpSpPr/>
          <p:nvPr/>
        </p:nvGrpSpPr>
        <p:grpSpPr>
          <a:xfrm>
            <a:off x="451258" y="2609672"/>
            <a:ext cx="10304817" cy="3976719"/>
            <a:chOff x="-1700922" y="2609670"/>
            <a:chExt cx="10768722" cy="3976719"/>
          </a:xfrm>
        </p:grpSpPr>
        <p:grpSp>
          <p:nvGrpSpPr>
            <p:cNvPr id="6" name="Group 5"/>
            <p:cNvGrpSpPr/>
            <p:nvPr/>
          </p:nvGrpSpPr>
          <p:grpSpPr>
            <a:xfrm>
              <a:off x="1950870" y="2609670"/>
              <a:ext cx="7116930" cy="3976719"/>
              <a:chOff x="1646070" y="2609670"/>
              <a:chExt cx="7116930" cy="3976719"/>
            </a:xfrm>
          </p:grpSpPr>
          <p:pic>
            <p:nvPicPr>
              <p:cNvPr id="1027" name="Picture 3" descr="I:\Photos_videos\saved in external hard disk-1390-مرداد 1393\Barcelona. NLO50. October 2012\110_1010\IMG_0065.JPG"/>
              <p:cNvPicPr>
                <a:picLocks noChangeAspect="1" noChangeArrowheads="1"/>
              </p:cNvPicPr>
              <p:nvPr/>
            </p:nvPicPr>
            <p:blipFill>
              <a:blip r:embed="rId2" cstate="print"/>
              <a:srcRect t="31963" r="16667"/>
              <a:stretch>
                <a:fillRect/>
              </a:stretch>
            </p:blipFill>
            <p:spPr bwMode="auto">
              <a:xfrm>
                <a:off x="2362200" y="2666998"/>
                <a:ext cx="6400800" cy="3919391"/>
              </a:xfrm>
              <a:prstGeom prst="rect">
                <a:avLst/>
              </a:prstGeom>
              <a:noFill/>
            </p:spPr>
          </p:pic>
          <p:sp>
            <p:nvSpPr>
              <p:cNvPr id="5" name="TextBox 4"/>
              <p:cNvSpPr txBox="1"/>
              <p:nvPr/>
            </p:nvSpPr>
            <p:spPr>
              <a:xfrm>
                <a:off x="1646070" y="2609670"/>
                <a:ext cx="2812263" cy="1133965"/>
              </a:xfrm>
              <a:prstGeom prst="rect">
                <a:avLst/>
              </a:prstGeom>
              <a:noFill/>
            </p:spPr>
            <p:txBody>
              <a:bodyPr wrap="square" rtlCol="0">
                <a:spAutoFit/>
              </a:bodyPr>
              <a:lstStyle/>
              <a:p>
                <a:pPr algn="r" rtl="1">
                  <a:lnSpc>
                    <a:spcPct val="150000"/>
                  </a:lnSpc>
                </a:pPr>
                <a:r>
                  <a:rPr lang="en-US" sz="2400" b="1" dirty="0">
                    <a:solidFill>
                      <a:srgbClr val="FF0000"/>
                    </a:solidFill>
                    <a:latin typeface="Times New Roman" pitchFamily="18" charset="0"/>
                    <a:cs typeface="Times New Roman" pitchFamily="18" charset="0"/>
                  </a:rPr>
                  <a:t>Prof. Townes</a:t>
                </a:r>
              </a:p>
              <a:p>
                <a:pPr algn="l">
                  <a:lnSpc>
                    <a:spcPct val="150000"/>
                  </a:lnSpc>
                </a:pPr>
                <a:r>
                  <a:rPr lang="en-US" sz="2400" b="1" dirty="0">
                    <a:solidFill>
                      <a:srgbClr val="FF0000"/>
                    </a:solidFill>
                    <a:latin typeface="Times New Roman" pitchFamily="18" charset="0"/>
                    <a:cs typeface="Times New Roman" pitchFamily="18" charset="0"/>
                  </a:rPr>
                  <a:t>        (died in 2015)</a:t>
                </a:r>
              </a:p>
            </p:txBody>
          </p:sp>
        </p:grpSp>
        <p:sp>
          <p:nvSpPr>
            <p:cNvPr id="7" name="TextBox 6"/>
            <p:cNvSpPr txBox="1"/>
            <p:nvPr/>
          </p:nvSpPr>
          <p:spPr>
            <a:xfrm>
              <a:off x="-1700922" y="3890595"/>
              <a:ext cx="4244201" cy="2241960"/>
            </a:xfrm>
            <a:prstGeom prst="rect">
              <a:avLst/>
            </a:prstGeom>
            <a:noFill/>
          </p:spPr>
          <p:txBody>
            <a:bodyPr wrap="square" rtlCol="0">
              <a:spAutoFit/>
            </a:bodyPr>
            <a:lstStyle/>
            <a:p>
              <a:pPr algn="l">
                <a:lnSpc>
                  <a:spcPct val="150000"/>
                </a:lnSpc>
              </a:pPr>
              <a:r>
                <a:rPr lang="en-US" sz="2400" dirty="0">
                  <a:latin typeface="Times New Roman" pitchFamily="18" charset="0"/>
                  <a:cs typeface="Times New Roman" pitchFamily="18" charset="0"/>
                </a:rPr>
                <a:t>50th anniversary of </a:t>
              </a:r>
            </a:p>
            <a:p>
              <a:pPr algn="l">
                <a:lnSpc>
                  <a:spcPct val="150000"/>
                </a:lnSpc>
              </a:pPr>
              <a:r>
                <a:rPr lang="en-US" sz="2400" b="1" dirty="0">
                  <a:solidFill>
                    <a:srgbClr val="FF0000"/>
                  </a:solidFill>
                  <a:latin typeface="Times New Roman" pitchFamily="18" charset="0"/>
                  <a:cs typeface="Times New Roman" pitchFamily="18" charset="0"/>
                </a:rPr>
                <a:t>Nonlinear Optics</a:t>
              </a:r>
              <a:r>
                <a:rPr lang="en-US" sz="2400" dirty="0">
                  <a:latin typeface="Times New Roman" pitchFamily="18" charset="0"/>
                  <a:cs typeface="Times New Roman" pitchFamily="18" charset="0"/>
                </a:rPr>
                <a:t>. </a:t>
              </a:r>
            </a:p>
            <a:p>
              <a:pPr algn="l">
                <a:lnSpc>
                  <a:spcPct val="150000"/>
                </a:lnSpc>
              </a:pPr>
              <a:r>
                <a:rPr lang="en-US" sz="2400" dirty="0">
                  <a:latin typeface="Times New Roman" pitchFamily="18" charset="0"/>
                  <a:cs typeface="Times New Roman" pitchFamily="18" charset="0"/>
                </a:rPr>
                <a:t>October 2012. </a:t>
              </a:r>
            </a:p>
            <a:p>
              <a:pPr algn="l">
                <a:lnSpc>
                  <a:spcPct val="150000"/>
                </a:lnSpc>
              </a:pPr>
              <a:r>
                <a:rPr lang="en-US" sz="2400" dirty="0">
                  <a:latin typeface="Times New Roman" pitchFamily="18" charset="0"/>
                  <a:cs typeface="Times New Roman" pitchFamily="18" charset="0"/>
                </a:rPr>
                <a:t>Barcelona Spain.</a:t>
              </a:r>
            </a:p>
          </p:txBody>
        </p:sp>
      </p:grpSp>
      <p:sp>
        <p:nvSpPr>
          <p:cNvPr id="8" name="TextBox 7"/>
          <p:cNvSpPr txBox="1"/>
          <p:nvPr/>
        </p:nvSpPr>
        <p:spPr>
          <a:xfrm>
            <a:off x="2494472" y="762001"/>
            <a:ext cx="9410700" cy="58541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اولین لیزر در سال 1960 توسط میمن (</a:t>
            </a:r>
            <a:r>
              <a:rPr lang="en-US" sz="2400" dirty="0" err="1"/>
              <a:t>Maiman</a:t>
            </a:r>
            <a:r>
              <a:rPr lang="fa-IR" sz="2400" dirty="0">
                <a:latin typeface="Times New Roman" pitchFamily="18" charset="0"/>
                <a:cs typeface="Times New Roman" pitchFamily="18" charset="0"/>
              </a:rPr>
              <a:t>) ساخته شد.</a:t>
            </a:r>
          </a:p>
        </p:txBody>
      </p:sp>
      <p:sp>
        <p:nvSpPr>
          <p:cNvPr id="9" name="TextBox 1"/>
          <p:cNvSpPr txBox="1"/>
          <p:nvPr/>
        </p:nvSpPr>
        <p:spPr>
          <a:xfrm>
            <a:off x="380007" y="1447800"/>
            <a:ext cx="11632870" cy="11394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lnSpc>
                <a:spcPct val="150000"/>
              </a:lnSpc>
            </a:pPr>
            <a:r>
              <a:rPr lang="fa-IR" sz="2400" dirty="0">
                <a:latin typeface="Times New Roman" pitchFamily="18" charset="0"/>
                <a:cs typeface="Times New Roman" pitchFamily="18" charset="0"/>
              </a:rPr>
              <a:t>جایزه نوبل سال 1964 برای کارهای بنیادی که منجر به ساخت میزر و لیزر شده بود</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به </a:t>
            </a:r>
            <a:r>
              <a:rPr lang="en-US" sz="2400" dirty="0"/>
              <a:t>Charles Hard </a:t>
            </a:r>
            <a:r>
              <a:rPr lang="en-US" sz="2400" b="1" dirty="0">
                <a:solidFill>
                  <a:srgbClr val="FF0000"/>
                </a:solidFill>
              </a:rPr>
              <a:t>Townes</a:t>
            </a:r>
            <a:r>
              <a:rPr lang="fa-IR" sz="2400" dirty="0">
                <a:latin typeface="Times New Roman" pitchFamily="18" charset="0"/>
                <a:cs typeface="Times New Roman" pitchFamily="18" charset="0"/>
              </a:rPr>
              <a:t> و همکارانش (</a:t>
            </a:r>
            <a:r>
              <a:rPr lang="en-US" sz="2400" dirty="0"/>
              <a:t>Basov, and Prokhorov</a:t>
            </a:r>
            <a:r>
              <a:rPr lang="fa-IR"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اعطا شد.</a:t>
            </a:r>
            <a:endParaRPr lang="en-US" sz="24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4CE9C326-DEAB-466E-BE4B-29F8EF886C9C}"/>
              </a:ext>
            </a:extLst>
          </p:cNvPr>
          <p:cNvSpPr>
            <a:spLocks noGrp="1"/>
          </p:cNvSpPr>
          <p:nvPr>
            <p:ph type="sldNum" sz="quarter" idx="12"/>
          </p:nvPr>
        </p:nvSpPr>
        <p:spPr>
          <a:xfrm>
            <a:off x="11525250" y="6470703"/>
            <a:ext cx="285750" cy="311095"/>
          </a:xfrm>
        </p:spPr>
        <p:txBody>
          <a:bodyPr/>
          <a:lstStyle/>
          <a:p>
            <a:fld id="{8AC7B609-6235-4DF7-8376-3B4225D7EDEF}"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800" decel="100000"/>
                                        <p:tgtEl>
                                          <p:spTgt spid="10"/>
                                        </p:tgtEl>
                                      </p:cBhvr>
                                    </p:animEffect>
                                    <p:anim calcmode="lin" valueType="num">
                                      <p:cBhvr>
                                        <p:cTn id="20" dur="800" decel="100000" fill="hold"/>
                                        <p:tgtEl>
                                          <p:spTgt spid="10"/>
                                        </p:tgtEl>
                                        <p:attrNameLst>
                                          <p:attrName>style.rotation</p:attrName>
                                        </p:attrNameLst>
                                      </p:cBhvr>
                                      <p:tavLst>
                                        <p:tav tm="0">
                                          <p:val>
                                            <p:fltVal val="-90"/>
                                          </p:val>
                                        </p:tav>
                                        <p:tav tm="100000">
                                          <p:val>
                                            <p:fltVal val="0"/>
                                          </p:val>
                                        </p:tav>
                                      </p:tavLst>
                                    </p:anim>
                                    <p:anim calcmode="lin" valueType="num">
                                      <p:cBhvr>
                                        <p:cTn id="21" dur="800" decel="100000" fill="hold"/>
                                        <p:tgtEl>
                                          <p:spTgt spid="10"/>
                                        </p:tgtEl>
                                        <p:attrNameLst>
                                          <p:attrName>ppt_x</p:attrName>
                                        </p:attrNameLst>
                                      </p:cBhvr>
                                      <p:tavLst>
                                        <p:tav tm="0">
                                          <p:val>
                                            <p:strVal val="#ppt_x+0.4"/>
                                          </p:val>
                                        </p:tav>
                                        <p:tav tm="100000">
                                          <p:val>
                                            <p:strVal val="#ppt_x-0.05"/>
                                          </p:val>
                                        </p:tav>
                                      </p:tavLst>
                                    </p:anim>
                                    <p:anim calcmode="lin" valueType="num">
                                      <p:cBhvr>
                                        <p:cTn id="22" dur="800" decel="100000" fill="hold"/>
                                        <p:tgtEl>
                                          <p:spTgt spid="10"/>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5423" y="262635"/>
            <a:ext cx="4086375" cy="498663"/>
          </a:xfrm>
          <a:prstGeom prst="rect">
            <a:avLst/>
          </a:prstGeom>
          <a:noFill/>
        </p:spPr>
        <p:txBody>
          <a:bodyPr wrap="none" rtlCol="0">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Ray transfer matrix   </a:t>
            </a:r>
            <a:r>
              <a:rPr lang="fa-IR" sz="2000" dirty="0">
                <a:latin typeface="Times New Roman" panose="02020603050405020304" pitchFamily="18" charset="0"/>
                <a:cs typeface="Times New Roman" panose="02020603050405020304" pitchFamily="18" charset="0"/>
              </a:rPr>
              <a:t>ماتریس انتقال باریکه</a:t>
            </a:r>
            <a:endParaRPr lang="en-US" sz="20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51068352"/>
              </p:ext>
            </p:extLst>
          </p:nvPr>
        </p:nvGraphicFramePr>
        <p:xfrm>
          <a:off x="3924300" y="838200"/>
          <a:ext cx="1892300" cy="863600"/>
        </p:xfrm>
        <a:graphic>
          <a:graphicData uri="http://schemas.openxmlformats.org/presentationml/2006/ole">
            <mc:AlternateContent xmlns:mc="http://schemas.openxmlformats.org/markup-compatibility/2006">
              <mc:Choice xmlns:v="urn:schemas-microsoft-com:vml" Requires="v">
                <p:oleObj spid="_x0000_s19464" name="Equation" r:id="rId3" imgW="1892300" imgH="863600" progId="Equation.DSMT4">
                  <p:embed/>
                </p:oleObj>
              </mc:Choice>
              <mc:Fallback>
                <p:oleObj name="Equation" r:id="rId3" imgW="1892300" imgH="8636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838200"/>
                        <a:ext cx="18923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194099" y="1947134"/>
            <a:ext cx="9748279"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ماتریس هر سیستم اپتیکی دارای یک خاصیت مهم دارد که به صورت زیر بیان می شود. </a:t>
            </a:r>
          </a:p>
          <a:p>
            <a:pPr algn="just" rtl="1">
              <a:lnSpc>
                <a:spcPct val="150000"/>
              </a:lnSpc>
            </a:pPr>
            <a:r>
              <a:rPr lang="fa-IR" sz="2000" dirty="0">
                <a:latin typeface="Times New Roman" panose="02020603050405020304" pitchFamily="18" charset="0"/>
                <a:cs typeface="Times New Roman" panose="02020603050405020304" pitchFamily="18" charset="0"/>
              </a:rPr>
              <a:t>دترمینان ماتریس انتقال هر سیستم اپتیکی مساوی نسبت ضریب شکست محیط ورودی به محیط خروجی می باشد. </a:t>
            </a:r>
            <a:endParaRPr lang="en-US" sz="20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nvGraphicFramePr>
        <p:xfrm>
          <a:off x="3581400" y="3397250"/>
          <a:ext cx="3073400" cy="838200"/>
        </p:xfrm>
        <a:graphic>
          <a:graphicData uri="http://schemas.openxmlformats.org/presentationml/2006/ole">
            <mc:AlternateContent xmlns:mc="http://schemas.openxmlformats.org/markup-compatibility/2006">
              <mc:Choice xmlns:v="urn:schemas-microsoft-com:vml" Requires="v">
                <p:oleObj spid="_x0000_s19465" name="Equation" r:id="rId5" imgW="3073400" imgH="838200" progId="Equation.DSMT4">
                  <p:embed/>
                </p:oleObj>
              </mc:Choice>
              <mc:Fallback>
                <p:oleObj name="Equation" r:id="rId5" imgW="3073400" imgH="83820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397250"/>
                        <a:ext cx="307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240220" y="4351283"/>
            <a:ext cx="938128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محیط  ورودی و خروجی یکسان باشد آنگاه دترمینان ماتریس انتقال سیستم اپتیکی مساوی واحد خواهد بود. </a:t>
            </a:r>
            <a:endParaRPr lang="en-US" sz="2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2641600" y="5715000"/>
          <a:ext cx="2819400" cy="342900"/>
        </p:xfrm>
        <a:graphic>
          <a:graphicData uri="http://schemas.openxmlformats.org/presentationml/2006/ole">
            <mc:AlternateContent xmlns:mc="http://schemas.openxmlformats.org/markup-compatibility/2006">
              <mc:Choice xmlns:v="urn:schemas-microsoft-com:vml" Requires="v">
                <p:oleObj spid="_x0000_s19466" name="Equation" r:id="rId7" imgW="2819400" imgH="342900" progId="Equation.DSMT4">
                  <p:embed/>
                </p:oleObj>
              </mc:Choice>
              <mc:Fallback>
                <p:oleObj name="Equation" r:id="rId7" imgW="2819400" imgH="34290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1600" y="5715000"/>
                        <a:ext cx="2819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8AC7B609-6235-4DF7-8376-3B4225D7EDEF}"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0829" y="371336"/>
            <a:ext cx="2665142" cy="461665"/>
          </a:xfrm>
          <a:prstGeom prst="rect">
            <a:avLst/>
          </a:prstGeom>
          <a:ln w="28575">
            <a:solidFill>
              <a:srgbClr val="FF0000"/>
            </a:solidFill>
          </a:ln>
          <a:effectLst>
            <a:glow rad="139700">
              <a:schemeClr val="accent3">
                <a:satMod val="175000"/>
                <a:alpha val="40000"/>
              </a:schemeClr>
            </a:glow>
          </a:effectLst>
        </p:spPr>
        <p:txBody>
          <a:bodyPr wrap="square">
            <a:spAutoFit/>
          </a:bodyPr>
          <a:lstStyle/>
          <a:p>
            <a:r>
              <a:rPr lang="en-US" sz="2400" b="1" dirty="0">
                <a:solidFill>
                  <a:srgbClr val="0070C0"/>
                </a:solidFill>
              </a:rPr>
              <a:t>Resonator stability</a:t>
            </a:r>
          </a:p>
        </p:txBody>
      </p:sp>
      <p:sp>
        <p:nvSpPr>
          <p:cNvPr id="3" name="TextBox 2"/>
          <p:cNvSpPr txBox="1"/>
          <p:nvPr/>
        </p:nvSpPr>
        <p:spPr>
          <a:xfrm>
            <a:off x="390294" y="1295400"/>
            <a:ext cx="11140068" cy="707886"/>
          </a:xfrm>
          <a:prstGeom prst="rect">
            <a:avLst/>
          </a:prstGeom>
          <a:noFill/>
        </p:spPr>
        <p:txBody>
          <a:bodyPr wrap="square" rtlCol="0">
            <a:spAutoFit/>
          </a:bodyPr>
          <a:lstStyle/>
          <a:p>
            <a:r>
              <a:rPr lang="en-US" sz="2000" dirty="0">
                <a:latin typeface="Times New Roman" pitchFamily="18" charset="0"/>
                <a:cs typeface="Times New Roman" pitchFamily="18" charset="0"/>
              </a:rPr>
              <a:t>In a resonator the light rays propagate back and forth therefore, a resonator is a periodic optical system.</a:t>
            </a:r>
          </a:p>
          <a:p>
            <a:r>
              <a:rPr lang="en-US" sz="2000" dirty="0">
                <a:latin typeface="Times New Roman" pitchFamily="18" charset="0"/>
                <a:cs typeface="Times New Roman" pitchFamily="18" charset="0"/>
              </a:rPr>
              <a:t>If the ray transformation matrix of the repeatable element (Unit cell)is given by the following:</a:t>
            </a:r>
          </a:p>
        </p:txBody>
      </p:sp>
      <p:graphicFrame>
        <p:nvGraphicFramePr>
          <p:cNvPr id="4" name="Object 3"/>
          <p:cNvGraphicFramePr>
            <a:graphicFrameLocks noChangeAspect="1"/>
          </p:cNvGraphicFramePr>
          <p:nvPr/>
        </p:nvGraphicFramePr>
        <p:xfrm>
          <a:off x="4718050" y="2927350"/>
          <a:ext cx="1790700" cy="863600"/>
        </p:xfrm>
        <a:graphic>
          <a:graphicData uri="http://schemas.openxmlformats.org/presentationml/2006/ole">
            <mc:AlternateContent xmlns:mc="http://schemas.openxmlformats.org/markup-compatibility/2006">
              <mc:Choice xmlns:v="urn:schemas-microsoft-com:vml" Requires="v">
                <p:oleObj spid="_x0000_s20486" name="Equation" r:id="rId3" imgW="1790640" imgH="863280" progId="Equation.DSMT4">
                  <p:embed/>
                </p:oleObj>
              </mc:Choice>
              <mc:Fallback>
                <p:oleObj name="Equation" r:id="rId3" imgW="1790640" imgH="86328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2927350"/>
                        <a:ext cx="17907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02527" y="4233254"/>
            <a:ext cx="10660566" cy="400110"/>
          </a:xfrm>
          <a:prstGeom prst="rect">
            <a:avLst/>
          </a:prstGeom>
          <a:noFill/>
        </p:spPr>
        <p:txBody>
          <a:bodyPr wrap="square" rtlCol="0">
            <a:spAutoFit/>
          </a:bodyPr>
          <a:lstStyle/>
          <a:p>
            <a:r>
              <a:rPr lang="en-US" sz="2000" dirty="0">
                <a:latin typeface="Times New Roman" pitchFamily="18" charset="0"/>
                <a:cs typeface="Times New Roman" pitchFamily="18" charset="0"/>
              </a:rPr>
              <a:t>Then the output parameters after </a:t>
            </a:r>
            <a:r>
              <a:rPr lang="en-US" sz="2000" i="1" dirty="0">
                <a:solidFill>
                  <a:srgbClr val="FF0000"/>
                </a:solidFill>
                <a:latin typeface="Times New Roman" pitchFamily="18" charset="0"/>
                <a:cs typeface="Times New Roman" pitchFamily="18" charset="0"/>
              </a:rPr>
              <a:t>n</a:t>
            </a:r>
            <a:r>
              <a:rPr lang="en-US" sz="2000" dirty="0">
                <a:latin typeface="Times New Roman" pitchFamily="18" charset="0"/>
                <a:cs typeface="Times New Roman" pitchFamily="18" charset="0"/>
              </a:rPr>
              <a:t> repeated optical elements can be derived as:</a:t>
            </a:r>
          </a:p>
        </p:txBody>
      </p:sp>
      <p:graphicFrame>
        <p:nvGraphicFramePr>
          <p:cNvPr id="6" name="Object 5"/>
          <p:cNvGraphicFramePr>
            <a:graphicFrameLocks noChangeAspect="1"/>
          </p:cNvGraphicFramePr>
          <p:nvPr/>
        </p:nvGraphicFramePr>
        <p:xfrm>
          <a:off x="3251200" y="5478463"/>
          <a:ext cx="5918200" cy="889000"/>
        </p:xfrm>
        <a:graphic>
          <a:graphicData uri="http://schemas.openxmlformats.org/presentationml/2006/ole">
            <mc:AlternateContent xmlns:mc="http://schemas.openxmlformats.org/markup-compatibility/2006">
              <mc:Choice xmlns:v="urn:schemas-microsoft-com:vml" Requires="v">
                <p:oleObj spid="_x0000_s20487" name="Equation" r:id="rId5" imgW="5918040" imgH="888840" progId="Equation.DSMT4">
                  <p:embed/>
                </p:oleObj>
              </mc:Choice>
              <mc:Fallback>
                <p:oleObj name="Equation" r:id="rId5" imgW="5918040" imgH="88884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200" y="5478463"/>
                        <a:ext cx="5918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a:extLst>
              <a:ext uri="{FF2B5EF4-FFF2-40B4-BE49-F238E27FC236}">
                <a16:creationId xmlns:a16="http://schemas.microsoft.com/office/drawing/2014/main" id="{8CB37143-314E-436A-8E27-82E9C79C904D}"/>
              </a:ext>
            </a:extLst>
          </p:cNvPr>
          <p:cNvSpPr>
            <a:spLocks noGrp="1"/>
          </p:cNvSpPr>
          <p:nvPr>
            <p:ph type="sldNum" sz="quarter" idx="12"/>
          </p:nvPr>
        </p:nvSpPr>
        <p:spPr/>
        <p:txBody>
          <a:bodyPr/>
          <a:lstStyle/>
          <a:p>
            <a:fld id="{8AC7B609-6235-4DF7-8376-3B4225D7EDEF}" type="slidenum">
              <a:rPr lang="en-US" smtClean="0"/>
              <a:pPr/>
              <a:t>31</a:t>
            </a:fld>
            <a:endParaRPr lang="en-US" dirty="0"/>
          </a:p>
        </p:txBody>
      </p:sp>
    </p:spTree>
    <p:extLst>
      <p:ext uri="{BB962C8B-B14F-4D97-AF65-F5344CB8AC3E}">
        <p14:creationId xmlns:p14="http://schemas.microsoft.com/office/powerpoint/2010/main" val="316668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24109712"/>
              </p:ext>
            </p:extLst>
          </p:nvPr>
        </p:nvGraphicFramePr>
        <p:xfrm>
          <a:off x="2089150" y="457200"/>
          <a:ext cx="2882900" cy="889000"/>
        </p:xfrm>
        <a:graphic>
          <a:graphicData uri="http://schemas.openxmlformats.org/presentationml/2006/ole">
            <mc:AlternateContent xmlns:mc="http://schemas.openxmlformats.org/markup-compatibility/2006">
              <mc:Choice xmlns:v="urn:schemas-microsoft-com:vml" Requires="v">
                <p:oleObj spid="_x0000_s21520" name="Equation" r:id="rId3" imgW="2882880" imgH="888840" progId="Equation.DSMT4">
                  <p:embed/>
                </p:oleObj>
              </mc:Choice>
              <mc:Fallback>
                <p:oleObj name="Equation" r:id="rId3" imgW="2882880" imgH="888840" progId="Equation.DSMT4">
                  <p:embed/>
                  <p:pic>
                    <p:nvPicPr>
                      <p:cNvPr id="2" name="Object 1"/>
                      <p:cNvPicPr>
                        <a:picLocks noChangeAspect="1" noChangeArrowheads="1"/>
                      </p:cNvPicPr>
                      <p:nvPr/>
                    </p:nvPicPr>
                    <p:blipFill>
                      <a:blip r:embed="rId4"/>
                      <a:srcRect/>
                      <a:stretch>
                        <a:fillRect/>
                      </a:stretch>
                    </p:blipFill>
                    <p:spPr bwMode="auto">
                      <a:xfrm>
                        <a:off x="2089150" y="457200"/>
                        <a:ext cx="2882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77945332"/>
              </p:ext>
            </p:extLst>
          </p:nvPr>
        </p:nvGraphicFramePr>
        <p:xfrm>
          <a:off x="6826250" y="457200"/>
          <a:ext cx="3060700" cy="889000"/>
        </p:xfrm>
        <a:graphic>
          <a:graphicData uri="http://schemas.openxmlformats.org/presentationml/2006/ole">
            <mc:AlternateContent xmlns:mc="http://schemas.openxmlformats.org/markup-compatibility/2006">
              <mc:Choice xmlns:v="urn:schemas-microsoft-com:vml" Requires="v">
                <p:oleObj spid="_x0000_s21521" name="Equation" r:id="rId5" imgW="3060360" imgH="888840" progId="Equation.DSMT4">
                  <p:embed/>
                </p:oleObj>
              </mc:Choice>
              <mc:Fallback>
                <p:oleObj name="Equation" r:id="rId5" imgW="3060360" imgH="888840" progId="Equation.DSMT4">
                  <p:embed/>
                  <p:pic>
                    <p:nvPicPr>
                      <p:cNvPr id="3" name="Object 2"/>
                      <p:cNvPicPr>
                        <a:picLocks noChangeAspect="1" noChangeArrowheads="1"/>
                      </p:cNvPicPr>
                      <p:nvPr/>
                    </p:nvPicPr>
                    <p:blipFill>
                      <a:blip r:embed="rId6"/>
                      <a:srcRect/>
                      <a:stretch>
                        <a:fillRect/>
                      </a:stretch>
                    </p:blipFill>
                    <p:spPr bwMode="auto">
                      <a:xfrm>
                        <a:off x="6826250" y="457200"/>
                        <a:ext cx="3060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203537"/>
              </p:ext>
            </p:extLst>
          </p:nvPr>
        </p:nvGraphicFramePr>
        <p:xfrm>
          <a:off x="2006600" y="2120900"/>
          <a:ext cx="3365500" cy="838200"/>
        </p:xfrm>
        <a:graphic>
          <a:graphicData uri="http://schemas.openxmlformats.org/presentationml/2006/ole">
            <mc:AlternateContent xmlns:mc="http://schemas.openxmlformats.org/markup-compatibility/2006">
              <mc:Choice xmlns:v="urn:schemas-microsoft-com:vml" Requires="v">
                <p:oleObj spid="_x0000_s21522" name="Equation" r:id="rId7" imgW="3365280" imgH="838080" progId="Equation.DSMT4">
                  <p:embed/>
                </p:oleObj>
              </mc:Choice>
              <mc:Fallback>
                <p:oleObj name="Equation" r:id="rId7" imgW="3365280" imgH="838080" progId="Equation.DSMT4">
                  <p:embed/>
                  <p:pic>
                    <p:nvPicPr>
                      <p:cNvPr id="6" name="Object 5"/>
                      <p:cNvPicPr>
                        <a:picLocks noChangeAspect="1" noChangeArrowheads="1"/>
                      </p:cNvPicPr>
                      <p:nvPr/>
                    </p:nvPicPr>
                    <p:blipFill>
                      <a:blip r:embed="rId8"/>
                      <a:srcRect/>
                      <a:stretch>
                        <a:fillRect/>
                      </a:stretch>
                    </p:blipFill>
                    <p:spPr bwMode="auto">
                      <a:xfrm>
                        <a:off x="2006600" y="2120900"/>
                        <a:ext cx="3365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8020370"/>
              </p:ext>
            </p:extLst>
          </p:nvPr>
        </p:nvGraphicFramePr>
        <p:xfrm>
          <a:off x="6362700" y="2044700"/>
          <a:ext cx="3390900" cy="838200"/>
        </p:xfrm>
        <a:graphic>
          <a:graphicData uri="http://schemas.openxmlformats.org/presentationml/2006/ole">
            <mc:AlternateContent xmlns:mc="http://schemas.openxmlformats.org/markup-compatibility/2006">
              <mc:Choice xmlns:v="urn:schemas-microsoft-com:vml" Requires="v">
                <p:oleObj spid="_x0000_s21523" name="Equation" r:id="rId9" imgW="3390840" imgH="838080" progId="Equation.DSMT4">
                  <p:embed/>
                </p:oleObj>
              </mc:Choice>
              <mc:Fallback>
                <p:oleObj name="Equation" r:id="rId9" imgW="3390840" imgH="838080" progId="Equation.DSMT4">
                  <p:embed/>
                  <p:pic>
                    <p:nvPicPr>
                      <p:cNvPr id="7" name="Object 6"/>
                      <p:cNvPicPr>
                        <a:picLocks noChangeAspect="1" noChangeArrowheads="1"/>
                      </p:cNvPicPr>
                      <p:nvPr/>
                    </p:nvPicPr>
                    <p:blipFill>
                      <a:blip r:embed="rId10"/>
                      <a:srcRect/>
                      <a:stretch>
                        <a:fillRect/>
                      </a:stretch>
                    </p:blipFill>
                    <p:spPr bwMode="auto">
                      <a:xfrm>
                        <a:off x="6362700" y="2044700"/>
                        <a:ext cx="3390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60253915"/>
              </p:ext>
            </p:extLst>
          </p:nvPr>
        </p:nvGraphicFramePr>
        <p:xfrm>
          <a:off x="2070100" y="3556000"/>
          <a:ext cx="3784600" cy="723900"/>
        </p:xfrm>
        <a:graphic>
          <a:graphicData uri="http://schemas.openxmlformats.org/presentationml/2006/ole">
            <mc:AlternateContent xmlns:mc="http://schemas.openxmlformats.org/markup-compatibility/2006">
              <mc:Choice xmlns:v="urn:schemas-microsoft-com:vml" Requires="v">
                <p:oleObj spid="_x0000_s21524" name="Equation" r:id="rId11" imgW="3784320" imgH="723600" progId="Equation.DSMT4">
                  <p:embed/>
                </p:oleObj>
              </mc:Choice>
              <mc:Fallback>
                <p:oleObj name="Equation" r:id="rId11" imgW="3784320" imgH="723600" progId="Equation.DSMT4">
                  <p:embed/>
                  <p:pic>
                    <p:nvPicPr>
                      <p:cNvPr id="8" name="Object 7"/>
                      <p:cNvPicPr>
                        <a:picLocks noChangeAspect="1" noChangeArrowheads="1"/>
                      </p:cNvPicPr>
                      <p:nvPr/>
                    </p:nvPicPr>
                    <p:blipFill>
                      <a:blip r:embed="rId12"/>
                      <a:srcRect/>
                      <a:stretch>
                        <a:fillRect/>
                      </a:stretch>
                    </p:blipFill>
                    <p:spPr bwMode="auto">
                      <a:xfrm>
                        <a:off x="2070100" y="3556000"/>
                        <a:ext cx="3784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16597721"/>
              </p:ext>
            </p:extLst>
          </p:nvPr>
        </p:nvGraphicFramePr>
        <p:xfrm>
          <a:off x="2316163" y="4381500"/>
          <a:ext cx="3403600" cy="723900"/>
        </p:xfrm>
        <a:graphic>
          <a:graphicData uri="http://schemas.openxmlformats.org/presentationml/2006/ole">
            <mc:AlternateContent xmlns:mc="http://schemas.openxmlformats.org/markup-compatibility/2006">
              <mc:Choice xmlns:v="urn:schemas-microsoft-com:vml" Requires="v">
                <p:oleObj spid="_x0000_s21525" name="Equation" r:id="rId13" imgW="3403440" imgH="723600" progId="Equation.DSMT4">
                  <p:embed/>
                </p:oleObj>
              </mc:Choice>
              <mc:Fallback>
                <p:oleObj name="Equation" r:id="rId13" imgW="3403440" imgH="723600" progId="Equation.DSMT4">
                  <p:embed/>
                  <p:pic>
                    <p:nvPicPr>
                      <p:cNvPr id="9" name="Object 8"/>
                      <p:cNvPicPr>
                        <a:picLocks noChangeAspect="1" noChangeArrowheads="1"/>
                      </p:cNvPicPr>
                      <p:nvPr/>
                    </p:nvPicPr>
                    <p:blipFill>
                      <a:blip r:embed="rId14"/>
                      <a:srcRect/>
                      <a:stretch>
                        <a:fillRect/>
                      </a:stretch>
                    </p:blipFill>
                    <p:spPr bwMode="auto">
                      <a:xfrm>
                        <a:off x="2316163" y="4381500"/>
                        <a:ext cx="3403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2554288" y="5384800"/>
            <a:ext cx="8137682" cy="1119188"/>
            <a:chOff x="1030287" y="5384799"/>
            <a:chExt cx="8137682" cy="1119188"/>
          </a:xfrm>
        </p:grpSpPr>
        <p:graphicFrame>
          <p:nvGraphicFramePr>
            <p:cNvPr id="10" name="Object 9"/>
            <p:cNvGraphicFramePr>
              <a:graphicFrameLocks noChangeAspect="1"/>
            </p:cNvGraphicFramePr>
            <p:nvPr>
              <p:extLst>
                <p:ext uri="{D42A27DB-BD31-4B8C-83A1-F6EECF244321}">
                  <p14:modId xmlns:p14="http://schemas.microsoft.com/office/powerpoint/2010/main" val="3733994632"/>
                </p:ext>
              </p:extLst>
            </p:nvPr>
          </p:nvGraphicFramePr>
          <p:xfrm>
            <a:off x="1030287" y="5384799"/>
            <a:ext cx="7094537" cy="1119188"/>
          </p:xfrm>
          <a:graphic>
            <a:graphicData uri="http://schemas.openxmlformats.org/presentationml/2006/ole">
              <mc:AlternateContent xmlns:mc="http://schemas.openxmlformats.org/markup-compatibility/2006">
                <mc:Choice xmlns:v="urn:schemas-microsoft-com:vml" Requires="v">
                  <p:oleObj spid="_x0000_s21526" name="Equation" r:id="rId15" imgW="7238880" imgH="1143000" progId="Equation.DSMT4">
                    <p:embed/>
                  </p:oleObj>
                </mc:Choice>
                <mc:Fallback>
                  <p:oleObj name="Equation" r:id="rId15" imgW="7238880" imgH="1143000" progId="Equation.DSMT4">
                    <p:embed/>
                    <p:pic>
                      <p:nvPicPr>
                        <p:cNvPr id="10" name="Object 9"/>
                        <p:cNvPicPr>
                          <a:picLocks noChangeAspect="1" noChangeArrowheads="1"/>
                        </p:cNvPicPr>
                        <p:nvPr/>
                      </p:nvPicPr>
                      <p:blipFill>
                        <a:blip r:embed="rId16"/>
                        <a:srcRect/>
                        <a:stretch>
                          <a:fillRect/>
                        </a:stretch>
                      </p:blipFill>
                      <p:spPr bwMode="auto">
                        <a:xfrm>
                          <a:off x="1030287" y="5384799"/>
                          <a:ext cx="7094537" cy="111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8624230" y="5801021"/>
              <a:ext cx="543739" cy="461665"/>
            </a:xfrm>
            <a:prstGeom prst="rect">
              <a:avLst/>
            </a:prstGeom>
            <a:noFill/>
          </p:spPr>
          <p:txBody>
            <a:bodyPr wrap="none" rtlCol="0">
              <a:spAutoFit/>
            </a:bodyPr>
            <a:lstStyle/>
            <a:p>
              <a:r>
                <a:rPr lang="en-US" sz="2400" dirty="0">
                  <a:latin typeface="Times New Roman" pitchFamily="18" charset="0"/>
                  <a:cs typeface="Times New Roman" pitchFamily="18" charset="0"/>
                </a:rPr>
                <a:t>(6)</a:t>
              </a:r>
            </a:p>
          </p:txBody>
        </p:sp>
      </p:grpSp>
      <p:sp>
        <p:nvSpPr>
          <p:cNvPr id="4" name="Slide Number Placeholder 3">
            <a:extLst>
              <a:ext uri="{FF2B5EF4-FFF2-40B4-BE49-F238E27FC236}">
                <a16:creationId xmlns:a16="http://schemas.microsoft.com/office/drawing/2014/main" id="{900BF7D3-113B-41E7-9328-B33B329DDAB3}"/>
              </a:ext>
            </a:extLst>
          </p:cNvPr>
          <p:cNvSpPr>
            <a:spLocks noGrp="1"/>
          </p:cNvSpPr>
          <p:nvPr>
            <p:ph type="sldNum" sz="quarter" idx="12"/>
          </p:nvPr>
        </p:nvSpPr>
        <p:spPr/>
        <p:txBody>
          <a:bodyPr/>
          <a:lstStyle/>
          <a:p>
            <a:fld id="{8AC7B609-6235-4DF7-8376-3B4225D7EDEF}" type="slidenum">
              <a:rPr lang="en-US" smtClean="0"/>
              <a:pPr/>
              <a:t>32</a:t>
            </a:fld>
            <a:endParaRPr lang="en-US" dirty="0"/>
          </a:p>
        </p:txBody>
      </p:sp>
    </p:spTree>
    <p:extLst>
      <p:ext uri="{BB962C8B-B14F-4D97-AF65-F5344CB8AC3E}">
        <p14:creationId xmlns:p14="http://schemas.microsoft.com/office/powerpoint/2010/main" val="3955013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37542989"/>
              </p:ext>
            </p:extLst>
          </p:nvPr>
        </p:nvGraphicFramePr>
        <p:xfrm>
          <a:off x="2679700" y="438150"/>
          <a:ext cx="6553200" cy="800100"/>
        </p:xfrm>
        <a:graphic>
          <a:graphicData uri="http://schemas.openxmlformats.org/presentationml/2006/ole">
            <mc:AlternateContent xmlns:mc="http://schemas.openxmlformats.org/markup-compatibility/2006">
              <mc:Choice xmlns:v="urn:schemas-microsoft-com:vml" Requires="v">
                <p:oleObj spid="_x0000_s22542" name="Equation" r:id="rId3" imgW="6553080" imgH="799920" progId="Equation.DSMT4">
                  <p:embed/>
                </p:oleObj>
              </mc:Choice>
              <mc:Fallback>
                <p:oleObj name="Equation" r:id="rId3" imgW="6553080" imgH="799920" progId="Equation.DSMT4">
                  <p:embed/>
                  <p:pic>
                    <p:nvPicPr>
                      <p:cNvPr id="2" name="Object 1"/>
                      <p:cNvPicPr>
                        <a:picLocks noChangeAspect="1" noChangeArrowheads="1"/>
                      </p:cNvPicPr>
                      <p:nvPr/>
                    </p:nvPicPr>
                    <p:blipFill>
                      <a:blip r:embed="rId4"/>
                      <a:srcRect/>
                      <a:stretch>
                        <a:fillRect/>
                      </a:stretch>
                    </p:blipFill>
                    <p:spPr bwMode="auto">
                      <a:xfrm>
                        <a:off x="2679700" y="438150"/>
                        <a:ext cx="65532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29175252"/>
              </p:ext>
            </p:extLst>
          </p:nvPr>
        </p:nvGraphicFramePr>
        <p:xfrm>
          <a:off x="3219450" y="1701800"/>
          <a:ext cx="5219700" cy="381000"/>
        </p:xfrm>
        <a:graphic>
          <a:graphicData uri="http://schemas.openxmlformats.org/presentationml/2006/ole">
            <mc:AlternateContent xmlns:mc="http://schemas.openxmlformats.org/markup-compatibility/2006">
              <mc:Choice xmlns:v="urn:schemas-microsoft-com:vml" Requires="v">
                <p:oleObj spid="_x0000_s22543" name="Equation" r:id="rId5" imgW="5219640" imgH="380880" progId="Equation.DSMT4">
                  <p:embed/>
                </p:oleObj>
              </mc:Choice>
              <mc:Fallback>
                <p:oleObj name="Equation" r:id="rId5" imgW="5219640" imgH="380880" progId="Equation.DSMT4">
                  <p:embed/>
                  <p:pic>
                    <p:nvPicPr>
                      <p:cNvPr id="3" name="Object 2"/>
                      <p:cNvPicPr>
                        <a:picLocks noChangeAspect="1" noChangeArrowheads="1"/>
                      </p:cNvPicPr>
                      <p:nvPr/>
                    </p:nvPicPr>
                    <p:blipFill>
                      <a:blip r:embed="rId6"/>
                      <a:srcRect/>
                      <a:stretch>
                        <a:fillRect/>
                      </a:stretch>
                    </p:blipFill>
                    <p:spPr bwMode="auto">
                      <a:xfrm>
                        <a:off x="3219450" y="1701800"/>
                        <a:ext cx="5219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84712835"/>
              </p:ext>
            </p:extLst>
          </p:nvPr>
        </p:nvGraphicFramePr>
        <p:xfrm>
          <a:off x="3217863" y="2692400"/>
          <a:ext cx="5295900" cy="381000"/>
        </p:xfrm>
        <a:graphic>
          <a:graphicData uri="http://schemas.openxmlformats.org/presentationml/2006/ole">
            <mc:AlternateContent xmlns:mc="http://schemas.openxmlformats.org/markup-compatibility/2006">
              <mc:Choice xmlns:v="urn:schemas-microsoft-com:vml" Requires="v">
                <p:oleObj spid="_x0000_s22544" name="Equation" r:id="rId7" imgW="5295600" imgH="380880" progId="Equation.DSMT4">
                  <p:embed/>
                </p:oleObj>
              </mc:Choice>
              <mc:Fallback>
                <p:oleObj name="Equation" r:id="rId7" imgW="5295600" imgH="380880" progId="Equation.DSMT4">
                  <p:embed/>
                  <p:pic>
                    <p:nvPicPr>
                      <p:cNvPr id="4" name="Object 3"/>
                      <p:cNvPicPr>
                        <a:picLocks noChangeAspect="1" noChangeArrowheads="1"/>
                      </p:cNvPicPr>
                      <p:nvPr/>
                    </p:nvPicPr>
                    <p:blipFill>
                      <a:blip r:embed="rId8"/>
                      <a:srcRect/>
                      <a:stretch>
                        <a:fillRect/>
                      </a:stretch>
                    </p:blipFill>
                    <p:spPr bwMode="auto">
                      <a:xfrm>
                        <a:off x="3217863" y="2692400"/>
                        <a:ext cx="5295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572000" y="4298950"/>
          <a:ext cx="2768600" cy="342900"/>
        </p:xfrm>
        <a:graphic>
          <a:graphicData uri="http://schemas.openxmlformats.org/presentationml/2006/ole">
            <mc:AlternateContent xmlns:mc="http://schemas.openxmlformats.org/markup-compatibility/2006">
              <mc:Choice xmlns:v="urn:schemas-microsoft-com:vml" Requires="v">
                <p:oleObj spid="_x0000_s22545" name="Equation" r:id="rId9" imgW="2768400" imgH="342720" progId="Equation.DSMT4">
                  <p:embed/>
                </p:oleObj>
              </mc:Choice>
              <mc:Fallback>
                <p:oleObj name="Equation" r:id="rId9" imgW="2768400" imgH="342720" progId="Equation.DSMT4">
                  <p:embed/>
                  <p:pic>
                    <p:nvPicPr>
                      <p:cNvPr id="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298950"/>
                        <a:ext cx="27686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67000" y="3657601"/>
            <a:ext cx="7750840" cy="461665"/>
          </a:xfrm>
          <a:prstGeom prst="rect">
            <a:avLst/>
          </a:prstGeom>
          <a:noFill/>
        </p:spPr>
        <p:txBody>
          <a:bodyPr wrap="none" rtlCol="0">
            <a:spAutoFit/>
          </a:bodyPr>
          <a:lstStyle/>
          <a:p>
            <a:r>
              <a:rPr lang="en-US" sz="2400" dirty="0">
                <a:latin typeface="Times New Roman" pitchFamily="18" charset="0"/>
                <a:cs typeface="Times New Roman" pitchFamily="18" charset="0"/>
              </a:rPr>
              <a:t>The determination of the ray transfer matrix is equal to unity:</a:t>
            </a:r>
          </a:p>
        </p:txBody>
      </p:sp>
      <p:graphicFrame>
        <p:nvGraphicFramePr>
          <p:cNvPr id="8" name="Object 7"/>
          <p:cNvGraphicFramePr>
            <a:graphicFrameLocks noChangeAspect="1"/>
          </p:cNvGraphicFramePr>
          <p:nvPr>
            <p:extLst>
              <p:ext uri="{D42A27DB-BD31-4B8C-83A1-F6EECF244321}">
                <p14:modId xmlns:p14="http://schemas.microsoft.com/office/powerpoint/2010/main" val="2918544302"/>
              </p:ext>
            </p:extLst>
          </p:nvPr>
        </p:nvGraphicFramePr>
        <p:xfrm>
          <a:off x="3492500" y="4978400"/>
          <a:ext cx="5651500" cy="381000"/>
        </p:xfrm>
        <a:graphic>
          <a:graphicData uri="http://schemas.openxmlformats.org/presentationml/2006/ole">
            <mc:AlternateContent xmlns:mc="http://schemas.openxmlformats.org/markup-compatibility/2006">
              <mc:Choice xmlns:v="urn:schemas-microsoft-com:vml" Requires="v">
                <p:oleObj spid="_x0000_s22546" name="Equation" r:id="rId11" imgW="5651280" imgH="380880" progId="Equation.DSMT4">
                  <p:embed/>
                </p:oleObj>
              </mc:Choice>
              <mc:Fallback>
                <p:oleObj name="Equation" r:id="rId11" imgW="5651280" imgH="380880" progId="Equation.DSMT4">
                  <p:embed/>
                  <p:pic>
                    <p:nvPicPr>
                      <p:cNvPr id="8" name="Object 7"/>
                      <p:cNvPicPr>
                        <a:picLocks noChangeAspect="1" noChangeArrowheads="1"/>
                      </p:cNvPicPr>
                      <p:nvPr/>
                    </p:nvPicPr>
                    <p:blipFill>
                      <a:blip r:embed="rId12"/>
                      <a:srcRect/>
                      <a:stretch>
                        <a:fillRect/>
                      </a:stretch>
                    </p:blipFill>
                    <p:spPr bwMode="auto">
                      <a:xfrm>
                        <a:off x="3492500" y="4978400"/>
                        <a:ext cx="5651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04404660"/>
              </p:ext>
            </p:extLst>
          </p:nvPr>
        </p:nvGraphicFramePr>
        <p:xfrm>
          <a:off x="3435350" y="5878513"/>
          <a:ext cx="5765800" cy="723900"/>
        </p:xfrm>
        <a:graphic>
          <a:graphicData uri="http://schemas.openxmlformats.org/presentationml/2006/ole">
            <mc:AlternateContent xmlns:mc="http://schemas.openxmlformats.org/markup-compatibility/2006">
              <mc:Choice xmlns:v="urn:schemas-microsoft-com:vml" Requires="v">
                <p:oleObj spid="_x0000_s22547" name="Equation" r:id="rId13" imgW="5765760" imgH="723600" progId="Equation.DSMT4">
                  <p:embed/>
                </p:oleObj>
              </mc:Choice>
              <mc:Fallback>
                <p:oleObj name="Equation" r:id="rId13" imgW="5765760" imgH="723600" progId="Equation.DSMT4">
                  <p:embed/>
                  <p:pic>
                    <p:nvPicPr>
                      <p:cNvPr id="9" name="Object 8"/>
                      <p:cNvPicPr>
                        <a:picLocks noChangeAspect="1" noChangeArrowheads="1"/>
                      </p:cNvPicPr>
                      <p:nvPr/>
                    </p:nvPicPr>
                    <p:blipFill>
                      <a:blip r:embed="rId14"/>
                      <a:srcRect/>
                      <a:stretch>
                        <a:fillRect/>
                      </a:stretch>
                    </p:blipFill>
                    <p:spPr bwMode="auto">
                      <a:xfrm>
                        <a:off x="3435350" y="5878513"/>
                        <a:ext cx="5765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a:extLst>
              <a:ext uri="{FF2B5EF4-FFF2-40B4-BE49-F238E27FC236}">
                <a16:creationId xmlns:a16="http://schemas.microsoft.com/office/drawing/2014/main" id="{08DE247A-AE4E-4E7B-A107-DDCB56F70D3F}"/>
              </a:ext>
            </a:extLst>
          </p:cNvPr>
          <p:cNvSpPr>
            <a:spLocks noGrp="1"/>
          </p:cNvSpPr>
          <p:nvPr>
            <p:ph type="sldNum" sz="quarter" idx="12"/>
          </p:nvPr>
        </p:nvSpPr>
        <p:spPr/>
        <p:txBody>
          <a:bodyPr/>
          <a:lstStyle/>
          <a:p>
            <a:fld id="{8AC7B609-6235-4DF7-8376-3B4225D7EDEF}" type="slidenum">
              <a:rPr lang="en-US" smtClean="0"/>
              <a:pPr/>
              <a:t>33</a:t>
            </a:fld>
            <a:endParaRPr lang="en-US" dirty="0"/>
          </a:p>
        </p:txBody>
      </p:sp>
    </p:spTree>
    <p:extLst>
      <p:ext uri="{BB962C8B-B14F-4D97-AF65-F5344CB8AC3E}">
        <p14:creationId xmlns:p14="http://schemas.microsoft.com/office/powerpoint/2010/main" val="2771504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33401"/>
            <a:ext cx="8458200" cy="461665"/>
          </a:xfrm>
          <a:prstGeom prst="rect">
            <a:avLst/>
          </a:prstGeom>
          <a:noFill/>
        </p:spPr>
        <p:txBody>
          <a:bodyPr wrap="square" rtlCol="0">
            <a:spAutoFit/>
          </a:bodyPr>
          <a:lstStyle/>
          <a:p>
            <a:r>
              <a:rPr lang="en-US" sz="2400" dirty="0">
                <a:latin typeface="Times New Roman" pitchFamily="18" charset="0"/>
                <a:cs typeface="Times New Roman" pitchFamily="18" charset="0"/>
              </a:rPr>
              <a:t>In order to solve the Eq. (12) we can assume that:</a:t>
            </a:r>
          </a:p>
        </p:txBody>
      </p:sp>
      <p:graphicFrame>
        <p:nvGraphicFramePr>
          <p:cNvPr id="3" name="Object 2"/>
          <p:cNvGraphicFramePr>
            <a:graphicFrameLocks noChangeAspect="1"/>
          </p:cNvGraphicFramePr>
          <p:nvPr>
            <p:extLst>
              <p:ext uri="{D42A27DB-BD31-4B8C-83A1-F6EECF244321}">
                <p14:modId xmlns:p14="http://schemas.microsoft.com/office/powerpoint/2010/main" val="1472402580"/>
              </p:ext>
            </p:extLst>
          </p:nvPr>
        </p:nvGraphicFramePr>
        <p:xfrm>
          <a:off x="4464050" y="1339850"/>
          <a:ext cx="2171700" cy="381000"/>
        </p:xfrm>
        <a:graphic>
          <a:graphicData uri="http://schemas.openxmlformats.org/presentationml/2006/ole">
            <mc:AlternateContent xmlns:mc="http://schemas.openxmlformats.org/markup-compatibility/2006">
              <mc:Choice xmlns:v="urn:schemas-microsoft-com:vml" Requires="v">
                <p:oleObj spid="_x0000_s23564" name="Equation" r:id="rId3" imgW="2171520" imgH="380880" progId="Equation.DSMT4">
                  <p:embed/>
                </p:oleObj>
              </mc:Choice>
              <mc:Fallback>
                <p:oleObj name="Equation" r:id="rId3" imgW="2171520" imgH="380880" progId="Equation.DSMT4">
                  <p:embed/>
                  <p:pic>
                    <p:nvPicPr>
                      <p:cNvPr id="3" name="Object 2"/>
                      <p:cNvPicPr>
                        <a:picLocks noChangeAspect="1" noChangeArrowheads="1"/>
                      </p:cNvPicPr>
                      <p:nvPr/>
                    </p:nvPicPr>
                    <p:blipFill>
                      <a:blip r:embed="rId4"/>
                      <a:srcRect/>
                      <a:stretch>
                        <a:fillRect/>
                      </a:stretch>
                    </p:blipFill>
                    <p:spPr bwMode="auto">
                      <a:xfrm>
                        <a:off x="4464050" y="1339850"/>
                        <a:ext cx="2171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67408496"/>
              </p:ext>
            </p:extLst>
          </p:nvPr>
        </p:nvGraphicFramePr>
        <p:xfrm>
          <a:off x="2965450" y="2406650"/>
          <a:ext cx="5384800" cy="368300"/>
        </p:xfrm>
        <a:graphic>
          <a:graphicData uri="http://schemas.openxmlformats.org/presentationml/2006/ole">
            <mc:AlternateContent xmlns:mc="http://schemas.openxmlformats.org/markup-compatibility/2006">
              <mc:Choice xmlns:v="urn:schemas-microsoft-com:vml" Requires="v">
                <p:oleObj spid="_x0000_s23565" name="Equation" r:id="rId5" imgW="5384520" imgH="368280" progId="Equation.DSMT4">
                  <p:embed/>
                </p:oleObj>
              </mc:Choice>
              <mc:Fallback>
                <p:oleObj name="Equation" r:id="rId5" imgW="5384520" imgH="368280" progId="Equation.DSMT4">
                  <p:embed/>
                  <p:pic>
                    <p:nvPicPr>
                      <p:cNvPr id="4" name="Object 3"/>
                      <p:cNvPicPr>
                        <a:picLocks noChangeAspect="1" noChangeArrowheads="1"/>
                      </p:cNvPicPr>
                      <p:nvPr/>
                    </p:nvPicPr>
                    <p:blipFill>
                      <a:blip r:embed="rId6"/>
                      <a:srcRect/>
                      <a:stretch>
                        <a:fillRect/>
                      </a:stretch>
                    </p:blipFill>
                    <p:spPr bwMode="auto">
                      <a:xfrm>
                        <a:off x="2965450" y="2406650"/>
                        <a:ext cx="5384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117975" y="3448050"/>
          <a:ext cx="3060700" cy="368300"/>
        </p:xfrm>
        <a:graphic>
          <a:graphicData uri="http://schemas.openxmlformats.org/presentationml/2006/ole">
            <mc:AlternateContent xmlns:mc="http://schemas.openxmlformats.org/markup-compatibility/2006">
              <mc:Choice xmlns:v="urn:schemas-microsoft-com:vml" Requires="v">
                <p:oleObj spid="_x0000_s23566" name="Equation" r:id="rId7" imgW="3060360" imgH="368280" progId="Equation.DSMT4">
                  <p:embed/>
                </p:oleObj>
              </mc:Choice>
              <mc:Fallback>
                <p:oleObj name="Equation" r:id="rId7" imgW="3060360" imgH="368280" progId="Equation.DSMT4">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7975" y="3448050"/>
                        <a:ext cx="30607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575050" y="4356100"/>
          <a:ext cx="4432300" cy="469900"/>
        </p:xfrm>
        <a:graphic>
          <a:graphicData uri="http://schemas.openxmlformats.org/presentationml/2006/ole">
            <mc:AlternateContent xmlns:mc="http://schemas.openxmlformats.org/markup-compatibility/2006">
              <mc:Choice xmlns:v="urn:schemas-microsoft-com:vml" Requires="v">
                <p:oleObj spid="_x0000_s23567" name="Equation" r:id="rId9" imgW="4431960" imgH="469800" progId="Equation.DSMT4">
                  <p:embed/>
                </p:oleObj>
              </mc:Choice>
              <mc:Fallback>
                <p:oleObj name="Equation" r:id="rId9" imgW="4431960" imgH="469800" progId="Equation.DSMT4">
                  <p:embed/>
                  <p:pic>
                    <p:nvPicPr>
                      <p:cNvPr id="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050" y="4356100"/>
                        <a:ext cx="4432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152650" y="5619750"/>
          <a:ext cx="7950200" cy="558800"/>
        </p:xfrm>
        <a:graphic>
          <a:graphicData uri="http://schemas.openxmlformats.org/presentationml/2006/ole">
            <mc:AlternateContent xmlns:mc="http://schemas.openxmlformats.org/markup-compatibility/2006">
              <mc:Choice xmlns:v="urn:schemas-microsoft-com:vml" Requires="v">
                <p:oleObj spid="_x0000_s23568" name="Equation" r:id="rId11" imgW="7949880" imgH="558720" progId="Equation.DSMT4">
                  <p:embed/>
                </p:oleObj>
              </mc:Choice>
              <mc:Fallback>
                <p:oleObj name="Equation" r:id="rId11" imgW="7949880" imgH="558720" progId="Equation.DSMT4">
                  <p:embed/>
                  <p:pic>
                    <p:nvPicPr>
                      <p:cNvPr id="7"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2650" y="5619750"/>
                        <a:ext cx="7950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a:extLst>
              <a:ext uri="{FF2B5EF4-FFF2-40B4-BE49-F238E27FC236}">
                <a16:creationId xmlns:a16="http://schemas.microsoft.com/office/drawing/2014/main" id="{5CAB43A2-D548-4C35-A0A4-A1369AC5F691}"/>
              </a:ext>
            </a:extLst>
          </p:cNvPr>
          <p:cNvSpPr>
            <a:spLocks noGrp="1"/>
          </p:cNvSpPr>
          <p:nvPr>
            <p:ph type="sldNum" sz="quarter" idx="12"/>
          </p:nvPr>
        </p:nvSpPr>
        <p:spPr/>
        <p:txBody>
          <a:bodyPr/>
          <a:lstStyle/>
          <a:p>
            <a:fld id="{8AC7B609-6235-4DF7-8376-3B4225D7EDEF}" type="slidenum">
              <a:rPr lang="en-US" smtClean="0"/>
              <a:pPr/>
              <a:t>34</a:t>
            </a:fld>
            <a:endParaRPr lang="en-US" dirty="0"/>
          </a:p>
        </p:txBody>
      </p:sp>
    </p:spTree>
    <p:extLst>
      <p:ext uri="{BB962C8B-B14F-4D97-AF65-F5344CB8AC3E}">
        <p14:creationId xmlns:p14="http://schemas.microsoft.com/office/powerpoint/2010/main" val="231053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81200" y="838200"/>
            <a:ext cx="4876800" cy="2667000"/>
            <a:chOff x="685800" y="838200"/>
            <a:chExt cx="4876800" cy="2667000"/>
          </a:xfrm>
        </p:grpSpPr>
        <p:grpSp>
          <p:nvGrpSpPr>
            <p:cNvPr id="13" name="Group 12"/>
            <p:cNvGrpSpPr/>
            <p:nvPr/>
          </p:nvGrpSpPr>
          <p:grpSpPr>
            <a:xfrm>
              <a:off x="685800" y="838200"/>
              <a:ext cx="4876800" cy="2667000"/>
              <a:chOff x="685800" y="838200"/>
              <a:chExt cx="4876800" cy="2667000"/>
            </a:xfrm>
          </p:grpSpPr>
          <p:cxnSp>
            <p:nvCxnSpPr>
              <p:cNvPr id="3" name="Straight Arrow Connector 2"/>
              <p:cNvCxnSpPr/>
              <p:nvPr/>
            </p:nvCxnSpPr>
            <p:spPr>
              <a:xfrm flipV="1">
                <a:off x="1524000" y="838200"/>
                <a:ext cx="0" cy="2667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85800" y="2590800"/>
                <a:ext cx="4876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4000" y="1676400"/>
                <a:ext cx="18288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24101" y="2129134"/>
                <a:ext cx="609600" cy="400110"/>
              </a:xfrm>
              <a:prstGeom prst="rect">
                <a:avLst/>
              </a:prstGeom>
              <a:noFill/>
            </p:spPr>
            <p:txBody>
              <a:bodyPr wrap="square" rtlCol="0">
                <a:spAutoFit/>
              </a:bodyPr>
              <a:lstStyle/>
              <a:p>
                <a:r>
                  <a:rPr lang="az-Cyrl-AZ" sz="2000" dirty="0">
                    <a:latin typeface="Times New Roman" pitchFamily="18" charset="0"/>
                    <a:cs typeface="Times New Roman" pitchFamily="18" charset="0"/>
                  </a:rPr>
                  <a:t>Ф</a:t>
                </a:r>
                <a:endParaRPr lang="en-US" sz="2000" dirty="0">
                  <a:latin typeface="Times New Roman" pitchFamily="18" charset="0"/>
                  <a:cs typeface="Times New Roman" pitchFamily="18" charset="0"/>
                </a:endParaRPr>
              </a:p>
            </p:txBody>
          </p:sp>
          <p:cxnSp>
            <p:nvCxnSpPr>
              <p:cNvPr id="10" name="Straight Connector 9"/>
              <p:cNvCxnSpPr/>
              <p:nvPr/>
            </p:nvCxnSpPr>
            <p:spPr>
              <a:xfrm>
                <a:off x="3352800" y="1676400"/>
                <a:ext cx="0" cy="914399"/>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9123" y="2581868"/>
                <a:ext cx="312906" cy="400110"/>
              </a:xfrm>
              <a:prstGeom prst="rect">
                <a:avLst/>
              </a:prstGeom>
              <a:noFill/>
            </p:spPr>
            <p:txBody>
              <a:bodyPr wrap="none" rtlCol="0">
                <a:spAutoFit/>
              </a:bodyPr>
              <a:lstStyle/>
              <a:p>
                <a:r>
                  <a:rPr lang="en-US" sz="2000" dirty="0">
                    <a:latin typeface="Times New Roman" pitchFamily="18" charset="0"/>
                    <a:cs typeface="Times New Roman" pitchFamily="18" charset="0"/>
                  </a:rPr>
                  <a:t>b</a:t>
                </a:r>
              </a:p>
            </p:txBody>
          </p:sp>
          <mc:AlternateContent xmlns:mc="http://schemas.openxmlformats.org/markup-compatibility/2006" xmlns:a14="http://schemas.microsoft.com/office/drawing/2010/main">
            <mc:Choice Requires="a14">
              <p:sp>
                <p:nvSpPr>
                  <p:cNvPr id="12" name="Rectangle 11"/>
                  <p:cNvSpPr/>
                  <p:nvPr/>
                </p:nvSpPr>
                <p:spPr>
                  <a:xfrm>
                    <a:off x="3262102" y="1966273"/>
                    <a:ext cx="1195598" cy="4761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1</m:t>
                              </m:r>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a:latin typeface="Cambria Math" panose="02040503050406030204" pitchFamily="18" charset="0"/>
                                    </a:rPr>
                                    <m:t>2</m:t>
                                  </m:r>
                                </m:sup>
                              </m:sSup>
                              <m:r>
                                <m:rPr>
                                  <m:nor/>
                                </m:rPr>
                                <a:rPr lang="en-US" sz="2000" i="1">
                                  <a:latin typeface="Cambria Math" panose="02040503050406030204" pitchFamily="18" charset="0"/>
                                </a:rPr>
                                <m:t> </m:t>
                              </m:r>
                            </m:e>
                          </m:rad>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3262102" y="1966273"/>
                    <a:ext cx="1195598" cy="476156"/>
                  </a:xfrm>
                  <a:prstGeom prst="rect">
                    <a:avLst/>
                  </a:prstGeom>
                  <a:blipFill>
                    <a:blip r:embed="rId3"/>
                    <a:stretch>
                      <a:fillRect/>
                    </a:stretch>
                  </a:blipFill>
                </p:spPr>
                <p:txBody>
                  <a:bodyPr/>
                  <a:lstStyle/>
                  <a:p>
                    <a:r>
                      <a:rPr lang="fa-IR">
                        <a:noFill/>
                      </a:rPr>
                      <a:t> </a:t>
                    </a:r>
                  </a:p>
                </p:txBody>
              </p:sp>
            </mc:Fallback>
          </mc:AlternateContent>
        </p:grpSp>
        <p:sp>
          <p:nvSpPr>
            <p:cNvPr id="14" name="TextBox 13"/>
            <p:cNvSpPr txBox="1"/>
            <p:nvPr/>
          </p:nvSpPr>
          <p:spPr>
            <a:xfrm>
              <a:off x="2526793" y="1574080"/>
              <a:ext cx="312906" cy="400110"/>
            </a:xfrm>
            <a:prstGeom prst="rect">
              <a:avLst/>
            </a:prstGeom>
            <a:noFill/>
          </p:spPr>
          <p:txBody>
            <a:bodyPr wrap="none" rtlCol="0">
              <a:spAutoFit/>
            </a:bodyPr>
            <a:lstStyle/>
            <a:p>
              <a:r>
                <a:rPr lang="en-US" sz="2000" dirty="0">
                  <a:latin typeface="Times New Roman" pitchFamily="18" charset="0"/>
                  <a:cs typeface="Times New Roman" pitchFamily="18" charset="0"/>
                </a:rPr>
                <a:t>1</a:t>
              </a:r>
            </a:p>
          </p:txBody>
        </p:sp>
      </p:grpSp>
      <p:graphicFrame>
        <p:nvGraphicFramePr>
          <p:cNvPr id="16" name="Object 15"/>
          <p:cNvGraphicFramePr>
            <a:graphicFrameLocks noChangeAspect="1"/>
          </p:cNvGraphicFramePr>
          <p:nvPr/>
        </p:nvGraphicFramePr>
        <p:xfrm>
          <a:off x="7656513" y="979488"/>
          <a:ext cx="2133600" cy="1816100"/>
        </p:xfrm>
        <a:graphic>
          <a:graphicData uri="http://schemas.openxmlformats.org/presentationml/2006/ole">
            <mc:AlternateContent xmlns:mc="http://schemas.openxmlformats.org/markup-compatibility/2006">
              <mc:Choice xmlns:v="urn:schemas-microsoft-com:vml" Requires="v">
                <p:oleObj spid="_x0000_s24584" name="Equation" r:id="rId4" imgW="2133360" imgH="1815840" progId="Equation.DSMT4">
                  <p:embed/>
                </p:oleObj>
              </mc:Choice>
              <mc:Fallback>
                <p:oleObj name="Equation" r:id="rId4" imgW="2133360" imgH="1815840" progId="Equation.DSMT4">
                  <p:embed/>
                  <p:pic>
                    <p:nvPicPr>
                      <p:cNvPr id="16"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513" y="979488"/>
                        <a:ext cx="2133600"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3867150" y="3819525"/>
          <a:ext cx="4267200" cy="368300"/>
        </p:xfrm>
        <a:graphic>
          <a:graphicData uri="http://schemas.openxmlformats.org/presentationml/2006/ole">
            <mc:AlternateContent xmlns:mc="http://schemas.openxmlformats.org/markup-compatibility/2006">
              <mc:Choice xmlns:v="urn:schemas-microsoft-com:vml" Requires="v">
                <p:oleObj spid="_x0000_s24585" name="Equation" r:id="rId6" imgW="4267080" imgH="368280" progId="Equation.DSMT4">
                  <p:embed/>
                </p:oleObj>
              </mc:Choice>
              <mc:Fallback>
                <p:oleObj name="Equation" r:id="rId6" imgW="4267080" imgH="368280" progId="Equation.DSMT4">
                  <p:embed/>
                  <p:pic>
                    <p:nvPicPr>
                      <p:cNvPr id="17"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150" y="3819525"/>
                        <a:ext cx="42672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95012801"/>
              </p:ext>
            </p:extLst>
          </p:nvPr>
        </p:nvGraphicFramePr>
        <p:xfrm>
          <a:off x="4259263" y="4748213"/>
          <a:ext cx="3479800" cy="381000"/>
        </p:xfrm>
        <a:graphic>
          <a:graphicData uri="http://schemas.openxmlformats.org/presentationml/2006/ole">
            <mc:AlternateContent xmlns:mc="http://schemas.openxmlformats.org/markup-compatibility/2006">
              <mc:Choice xmlns:v="urn:schemas-microsoft-com:vml" Requires="v">
                <p:oleObj spid="_x0000_s24586" name="Equation" r:id="rId8" imgW="3479760" imgH="380880" progId="Equation.DSMT4">
                  <p:embed/>
                </p:oleObj>
              </mc:Choice>
              <mc:Fallback>
                <p:oleObj name="Equation" r:id="rId8" imgW="3479760" imgH="380880" progId="Equation.DSMT4">
                  <p:embed/>
                  <p:pic>
                    <p:nvPicPr>
                      <p:cNvPr id="19" name="Object 18"/>
                      <p:cNvPicPr>
                        <a:picLocks noChangeAspect="1" noChangeArrowheads="1"/>
                      </p:cNvPicPr>
                      <p:nvPr/>
                    </p:nvPicPr>
                    <p:blipFill>
                      <a:blip r:embed="rId9"/>
                      <a:srcRect/>
                      <a:stretch>
                        <a:fillRect/>
                      </a:stretch>
                    </p:blipFill>
                    <p:spPr bwMode="auto">
                      <a:xfrm>
                        <a:off x="4259263" y="4748213"/>
                        <a:ext cx="347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2133600" y="5791201"/>
            <a:ext cx="8153400" cy="707886"/>
          </a:xfrm>
          <a:prstGeom prst="rect">
            <a:avLst/>
          </a:prstGeom>
          <a:noFill/>
        </p:spPr>
        <p:txBody>
          <a:bodyPr wrap="square" rtlCol="0">
            <a:spAutoFit/>
          </a:bodyPr>
          <a:lstStyle/>
          <a:p>
            <a:r>
              <a:rPr lang="en-US" sz="2000" dirty="0">
                <a:latin typeface="Times New Roman" pitchFamily="18" charset="0"/>
                <a:cs typeface="Times New Roman" pitchFamily="18" charset="0"/>
              </a:rPr>
              <a:t>The beam position,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would oscillate and comes back to its previous position if </a:t>
            </a:r>
            <a:r>
              <a:rPr lang="az-Cyrl-AZ" sz="2000" dirty="0">
                <a:latin typeface="Times New Roman" pitchFamily="18" charset="0"/>
                <a:cs typeface="Times New Roman" pitchFamily="18" charset="0"/>
              </a:rPr>
              <a:t>Ф</a:t>
            </a:r>
            <a:r>
              <a:rPr lang="en-US" sz="2000" dirty="0">
                <a:latin typeface="Times New Roman" pitchFamily="18" charset="0"/>
                <a:cs typeface="Times New Roman" pitchFamily="18" charset="0"/>
              </a:rPr>
              <a:t> is real. </a:t>
            </a:r>
          </a:p>
        </p:txBody>
      </p:sp>
      <p:sp>
        <p:nvSpPr>
          <p:cNvPr id="2" name="Slide Number Placeholder 1">
            <a:extLst>
              <a:ext uri="{FF2B5EF4-FFF2-40B4-BE49-F238E27FC236}">
                <a16:creationId xmlns:a16="http://schemas.microsoft.com/office/drawing/2014/main" id="{4A871502-E3C3-4A92-B55B-0AC85B814B2A}"/>
              </a:ext>
            </a:extLst>
          </p:cNvPr>
          <p:cNvSpPr>
            <a:spLocks noGrp="1"/>
          </p:cNvSpPr>
          <p:nvPr>
            <p:ph type="sldNum" sz="quarter" idx="12"/>
          </p:nvPr>
        </p:nvSpPr>
        <p:spPr/>
        <p:txBody>
          <a:bodyPr/>
          <a:lstStyle/>
          <a:p>
            <a:fld id="{8AC7B609-6235-4DF7-8376-3B4225D7EDEF}" type="slidenum">
              <a:rPr lang="en-US" smtClean="0"/>
              <a:pPr/>
              <a:t>35</a:t>
            </a:fld>
            <a:endParaRPr lang="en-US" dirty="0"/>
          </a:p>
        </p:txBody>
      </p:sp>
    </p:spTree>
    <p:extLst>
      <p:ext uri="{BB962C8B-B14F-4D97-AF65-F5344CB8AC3E}">
        <p14:creationId xmlns:p14="http://schemas.microsoft.com/office/powerpoint/2010/main" val="2404390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97A52C-4CD7-4EF0-A3FA-9A8A2EE4D64E}"/>
              </a:ext>
            </a:extLst>
          </p:cNvPr>
          <p:cNvSpPr>
            <a:spLocks noGrp="1"/>
          </p:cNvSpPr>
          <p:nvPr>
            <p:ph type="sldNum" sz="quarter" idx="12"/>
          </p:nvPr>
        </p:nvSpPr>
        <p:spPr/>
        <p:txBody>
          <a:bodyPr/>
          <a:lstStyle/>
          <a:p>
            <a:fld id="{8AC7B609-6235-4DF7-8376-3B4225D7EDEF}" type="slidenum">
              <a:rPr lang="en-US" smtClean="0"/>
              <a:pPr/>
              <a:t>36</a:t>
            </a:fld>
            <a:endParaRPr lang="en-US" dirty="0"/>
          </a:p>
        </p:txBody>
      </p:sp>
      <p:pic>
        <p:nvPicPr>
          <p:cNvPr id="3" name="Picture 2">
            <a:extLst>
              <a:ext uri="{FF2B5EF4-FFF2-40B4-BE49-F238E27FC236}">
                <a16:creationId xmlns:a16="http://schemas.microsoft.com/office/drawing/2014/main" id="{6127F32A-E784-4B84-8128-E1FBB04A9FBD}"/>
              </a:ext>
            </a:extLst>
          </p:cNvPr>
          <p:cNvPicPr>
            <a:picLocks noChangeAspect="1"/>
          </p:cNvPicPr>
          <p:nvPr/>
        </p:nvPicPr>
        <p:blipFill>
          <a:blip r:embed="rId3"/>
          <a:stretch>
            <a:fillRect/>
          </a:stretch>
        </p:blipFill>
        <p:spPr>
          <a:xfrm>
            <a:off x="816362" y="2010123"/>
            <a:ext cx="10782300" cy="3952875"/>
          </a:xfrm>
          <a:prstGeom prst="rect">
            <a:avLst/>
          </a:prstGeom>
        </p:spPr>
      </p:pic>
      <p:graphicFrame>
        <p:nvGraphicFramePr>
          <p:cNvPr id="4" name="Object 3">
            <a:extLst>
              <a:ext uri="{FF2B5EF4-FFF2-40B4-BE49-F238E27FC236}">
                <a16:creationId xmlns:a16="http://schemas.microsoft.com/office/drawing/2014/main" id="{0D889039-ABEC-4F3C-8328-3F95A7E04835}"/>
              </a:ext>
            </a:extLst>
          </p:cNvPr>
          <p:cNvGraphicFramePr>
            <a:graphicFrameLocks noChangeAspect="1"/>
          </p:cNvGraphicFramePr>
          <p:nvPr>
            <p:extLst>
              <p:ext uri="{D42A27DB-BD31-4B8C-83A1-F6EECF244321}">
                <p14:modId xmlns:p14="http://schemas.microsoft.com/office/powerpoint/2010/main" val="748865970"/>
              </p:ext>
            </p:extLst>
          </p:nvPr>
        </p:nvGraphicFramePr>
        <p:xfrm>
          <a:off x="4993075" y="1057414"/>
          <a:ext cx="2832100" cy="381000"/>
        </p:xfrm>
        <a:graphic>
          <a:graphicData uri="http://schemas.openxmlformats.org/presentationml/2006/ole">
            <mc:AlternateContent xmlns:mc="http://schemas.openxmlformats.org/markup-compatibility/2006">
              <mc:Choice xmlns:v="urn:schemas-microsoft-com:vml" Requires="v">
                <p:oleObj spid="_x0000_s25604" name="Equation" r:id="rId4" imgW="2831760" imgH="380880" progId="Equation.DSMT4">
                  <p:embed/>
                </p:oleObj>
              </mc:Choice>
              <mc:Fallback>
                <p:oleObj name="Equation" r:id="rId4" imgW="2831760" imgH="380880" progId="Equation.DSMT4">
                  <p:embed/>
                  <p:pic>
                    <p:nvPicPr>
                      <p:cNvPr id="0" name=""/>
                      <p:cNvPicPr/>
                      <p:nvPr/>
                    </p:nvPicPr>
                    <p:blipFill>
                      <a:blip r:embed="rId5"/>
                      <a:stretch>
                        <a:fillRect/>
                      </a:stretch>
                    </p:blipFill>
                    <p:spPr>
                      <a:xfrm>
                        <a:off x="4993075" y="1057414"/>
                        <a:ext cx="2832100" cy="381000"/>
                      </a:xfrm>
                      <a:prstGeom prst="rect">
                        <a:avLst/>
                      </a:prstGeom>
                    </p:spPr>
                  </p:pic>
                </p:oleObj>
              </mc:Fallback>
            </mc:AlternateContent>
          </a:graphicData>
        </a:graphic>
      </p:graphicFrame>
    </p:spTree>
    <p:extLst>
      <p:ext uri="{BB962C8B-B14F-4D97-AF65-F5344CB8AC3E}">
        <p14:creationId xmlns:p14="http://schemas.microsoft.com/office/powerpoint/2010/main" val="412562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24839474"/>
              </p:ext>
            </p:extLst>
          </p:nvPr>
        </p:nvGraphicFramePr>
        <p:xfrm>
          <a:off x="2908300" y="495300"/>
          <a:ext cx="5816600" cy="1193800"/>
        </p:xfrm>
        <a:graphic>
          <a:graphicData uri="http://schemas.openxmlformats.org/presentationml/2006/ole">
            <mc:AlternateContent xmlns:mc="http://schemas.openxmlformats.org/markup-compatibility/2006">
              <mc:Choice xmlns:v="urn:schemas-microsoft-com:vml" Requires="v">
                <p:oleObj spid="_x0000_s26630" name="Equation" r:id="rId3" imgW="5816520" imgH="1193760" progId="Equation.DSMT4">
                  <p:embed/>
                </p:oleObj>
              </mc:Choice>
              <mc:Fallback>
                <p:oleObj name="Equation" r:id="rId3" imgW="5816520" imgH="1193760" progId="Equation.DSMT4">
                  <p:embed/>
                  <p:pic>
                    <p:nvPicPr>
                      <p:cNvPr id="2" name="Object 1"/>
                      <p:cNvPicPr>
                        <a:picLocks noChangeAspect="1" noChangeArrowheads="1"/>
                      </p:cNvPicPr>
                      <p:nvPr/>
                    </p:nvPicPr>
                    <p:blipFill>
                      <a:blip r:embed="rId4"/>
                      <a:srcRect/>
                      <a:stretch>
                        <a:fillRect/>
                      </a:stretch>
                    </p:blipFill>
                    <p:spPr bwMode="auto">
                      <a:xfrm>
                        <a:off x="2908300" y="495300"/>
                        <a:ext cx="58166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21" name="Object 13"/>
          <p:cNvGraphicFramePr>
            <a:graphicFrameLocks noChangeAspect="1"/>
          </p:cNvGraphicFramePr>
          <p:nvPr>
            <p:extLst>
              <p:ext uri="{D42A27DB-BD31-4B8C-83A1-F6EECF244321}">
                <p14:modId xmlns:p14="http://schemas.microsoft.com/office/powerpoint/2010/main" val="1954356502"/>
              </p:ext>
            </p:extLst>
          </p:nvPr>
        </p:nvGraphicFramePr>
        <p:xfrm>
          <a:off x="3962400" y="4573588"/>
          <a:ext cx="4106863" cy="1601787"/>
        </p:xfrm>
        <a:graphic>
          <a:graphicData uri="http://schemas.openxmlformats.org/presentationml/2006/ole">
            <mc:AlternateContent xmlns:mc="http://schemas.openxmlformats.org/markup-compatibility/2006">
              <mc:Choice xmlns:v="urn:schemas-microsoft-com:vml" Requires="v">
                <p:oleObj spid="_x0000_s26631" name="Equation" r:id="rId5" imgW="4228920" imgH="1650960" progId="Equation.DSMT4">
                  <p:embed/>
                </p:oleObj>
              </mc:Choice>
              <mc:Fallback>
                <p:oleObj name="Equation" r:id="rId5" imgW="4228920" imgH="1650960" progId="Equation.DSMT4">
                  <p:embed/>
                  <p:pic>
                    <p:nvPicPr>
                      <p:cNvPr id="68621" name="Object 13"/>
                      <p:cNvPicPr>
                        <a:picLocks noChangeAspect="1" noChangeArrowheads="1"/>
                      </p:cNvPicPr>
                      <p:nvPr/>
                    </p:nvPicPr>
                    <p:blipFill>
                      <a:blip r:embed="rId6"/>
                      <a:srcRect/>
                      <a:stretch>
                        <a:fillRect/>
                      </a:stretch>
                    </p:blipFill>
                    <p:spPr bwMode="auto">
                      <a:xfrm>
                        <a:off x="3962400" y="4573588"/>
                        <a:ext cx="4106863" cy="160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36270" y="2316540"/>
            <a:ext cx="11074730" cy="1421992"/>
          </a:xfrm>
          <a:prstGeom prst="rect">
            <a:avLst/>
          </a:prstGeom>
          <a:noFill/>
        </p:spPr>
        <p:txBody>
          <a:bodyPr wrap="square" rtlCol="0">
            <a:spAutoFit/>
          </a:bodyPr>
          <a:lstStyle/>
          <a:p>
            <a:pPr>
              <a:lnSpc>
                <a:spcPct val="150000"/>
              </a:lnSpc>
            </a:pPr>
            <a:r>
              <a:rPr lang="en-US" sz="2000" dirty="0">
                <a:latin typeface="Times New Roman" pitchFamily="18" charset="0"/>
                <a:cs typeface="Times New Roman" pitchFamily="18" charset="0"/>
              </a:rPr>
              <a:t>For the case of real </a:t>
            </a:r>
            <a:r>
              <a:rPr lang="el-GR" sz="2000" dirty="0">
                <a:latin typeface="Times New Roman" pitchFamily="18" charset="0"/>
                <a:cs typeface="Times New Roman" pitchFamily="18" charset="0"/>
              </a:rPr>
              <a:t>Φ</a:t>
            </a:r>
            <a:r>
              <a:rPr lang="en-US" sz="2000" dirty="0">
                <a:latin typeface="Times New Roman" pitchFamily="18" charset="0"/>
                <a:cs typeface="Times New Roman" pitchFamily="18" charset="0"/>
              </a:rPr>
              <a:t> the position of beam is a harmonic function of </a:t>
            </a:r>
            <a:r>
              <a:rPr lang="en-US" sz="2000" i="1" dirty="0">
                <a:latin typeface="Times New Roman" pitchFamily="18" charset="0"/>
                <a:cs typeface="Times New Roman" pitchFamily="18" charset="0"/>
              </a:rPr>
              <a:t>m</a:t>
            </a:r>
            <a:r>
              <a:rPr lang="en-US" sz="2000" dirty="0">
                <a:latin typeface="Times New Roman" pitchFamily="18" charset="0"/>
                <a:cs typeface="Times New Roman" pitchFamily="18" charset="0"/>
              </a:rPr>
              <a:t>. that means, in the periodic optical system the characteristics of beam </a:t>
            </a:r>
            <a:r>
              <a:rPr lang="en-US" sz="2000" i="1" dirty="0">
                <a:latin typeface="Times New Roman" pitchFamily="18" charset="0"/>
                <a:cs typeface="Times New Roman" pitchFamily="18" charset="0"/>
              </a:rPr>
              <a:t>(y </a:t>
            </a:r>
            <a:r>
              <a:rPr lang="en-US" sz="2000" dirty="0">
                <a:latin typeface="Times New Roman" pitchFamily="18" charset="0"/>
                <a:cs typeface="Times New Roman" pitchFamily="18" charset="0"/>
              </a:rPr>
              <a:t>and </a:t>
            </a:r>
            <a:r>
              <a:rPr lang="el-GR" sz="2000" i="1" dirty="0">
                <a:latin typeface="Times New Roman"/>
                <a:cs typeface="Times New Roman"/>
              </a:rPr>
              <a:t>α</a:t>
            </a:r>
            <a:r>
              <a:rPr lang="en-US" sz="2000" dirty="0">
                <a:latin typeface="Times New Roman" pitchFamily="18" charset="0"/>
                <a:cs typeface="Times New Roman" pitchFamily="18" charset="0"/>
              </a:rPr>
              <a:t>) will become the same after passing through </a:t>
            </a:r>
            <a:r>
              <a:rPr lang="en-US" sz="2000" i="1" dirty="0">
                <a:latin typeface="Times New Roman" pitchFamily="18" charset="0"/>
                <a:cs typeface="Times New Roman" pitchFamily="18" charset="0"/>
              </a:rPr>
              <a:t>m</a:t>
            </a:r>
            <a:r>
              <a:rPr lang="en-US" sz="2000" dirty="0">
                <a:latin typeface="Times New Roman" pitchFamily="18" charset="0"/>
                <a:cs typeface="Times New Roman" pitchFamily="18" charset="0"/>
              </a:rPr>
              <a:t> similar repeatable optical element. Mathematically that means:</a:t>
            </a:r>
          </a:p>
        </p:txBody>
      </p:sp>
      <p:sp>
        <p:nvSpPr>
          <p:cNvPr id="3" name="Slide Number Placeholder 2">
            <a:extLst>
              <a:ext uri="{FF2B5EF4-FFF2-40B4-BE49-F238E27FC236}">
                <a16:creationId xmlns:a16="http://schemas.microsoft.com/office/drawing/2014/main" id="{696F7C9A-0DAA-4F6E-B198-D7605128DB29}"/>
              </a:ext>
            </a:extLst>
          </p:cNvPr>
          <p:cNvSpPr>
            <a:spLocks noGrp="1"/>
          </p:cNvSpPr>
          <p:nvPr>
            <p:ph type="sldNum" sz="quarter" idx="12"/>
          </p:nvPr>
        </p:nvSpPr>
        <p:spPr/>
        <p:txBody>
          <a:bodyPr/>
          <a:lstStyle/>
          <a:p>
            <a:fld id="{8AC7B609-6235-4DF7-8376-3B4225D7EDEF}" type="slidenum">
              <a:rPr lang="en-US" smtClean="0"/>
              <a:pPr/>
              <a:t>37</a:t>
            </a:fld>
            <a:endParaRPr lang="en-US" dirty="0"/>
          </a:p>
        </p:txBody>
      </p:sp>
    </p:spTree>
    <p:extLst>
      <p:ext uri="{BB962C8B-B14F-4D97-AF65-F5344CB8AC3E}">
        <p14:creationId xmlns:p14="http://schemas.microsoft.com/office/powerpoint/2010/main" val="1821467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2401"/>
            <a:ext cx="8382000" cy="707886"/>
          </a:xfrm>
          <a:prstGeom prst="rect">
            <a:avLst/>
          </a:prstGeom>
          <a:noFill/>
        </p:spPr>
        <p:txBody>
          <a:bodyPr wrap="square" rtlCol="0">
            <a:spAutoFit/>
          </a:bodyPr>
          <a:lstStyle/>
          <a:p>
            <a:r>
              <a:rPr lang="en-US" sz="2000" dirty="0">
                <a:solidFill>
                  <a:srgbClr val="FF0000"/>
                </a:solidFill>
                <a:latin typeface="Times New Roman" pitchFamily="18" charset="0"/>
                <a:cs typeface="Times New Roman" pitchFamily="18" charset="0"/>
              </a:rPr>
              <a:t>Example</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A set of similar lenses arranging in  a line with equal distance</a:t>
            </a:r>
          </a:p>
        </p:txBody>
      </p:sp>
      <p:grpSp>
        <p:nvGrpSpPr>
          <p:cNvPr id="22" name="Group 21"/>
          <p:cNvGrpSpPr/>
          <p:nvPr/>
        </p:nvGrpSpPr>
        <p:grpSpPr>
          <a:xfrm>
            <a:off x="1828800" y="1107006"/>
            <a:ext cx="8610600" cy="1788595"/>
            <a:chOff x="304800" y="1107005"/>
            <a:chExt cx="8610600" cy="1788595"/>
          </a:xfrm>
        </p:grpSpPr>
        <p:grpSp>
          <p:nvGrpSpPr>
            <p:cNvPr id="16" name="Group 15"/>
            <p:cNvGrpSpPr/>
            <p:nvPr/>
          </p:nvGrpSpPr>
          <p:grpSpPr>
            <a:xfrm>
              <a:off x="304800" y="1107005"/>
              <a:ext cx="8610600" cy="1788595"/>
              <a:chOff x="304800" y="1107005"/>
              <a:chExt cx="8610600" cy="1788595"/>
            </a:xfrm>
          </p:grpSpPr>
          <p:grpSp>
            <p:nvGrpSpPr>
              <p:cNvPr id="12" name="Group 11"/>
              <p:cNvGrpSpPr/>
              <p:nvPr/>
            </p:nvGrpSpPr>
            <p:grpSpPr>
              <a:xfrm>
                <a:off x="2362200" y="1524000"/>
                <a:ext cx="5715000" cy="1371600"/>
                <a:chOff x="1905000" y="2667000"/>
                <a:chExt cx="5715000" cy="1371600"/>
              </a:xfrm>
            </p:grpSpPr>
            <p:cxnSp>
              <p:nvCxnSpPr>
                <p:cNvPr id="6" name="Straight Arrow Connector 5"/>
                <p:cNvCxnSpPr/>
                <p:nvPr/>
              </p:nvCxnSpPr>
              <p:spPr>
                <a:xfrm>
                  <a:off x="7620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34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91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77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V="1">
                <a:off x="304800" y="22098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200" y="1107005"/>
                <a:ext cx="914400" cy="400110"/>
              </a:xfrm>
              <a:prstGeom prst="rect">
                <a:avLst/>
              </a:prstGeom>
              <a:noFill/>
              <a:ln>
                <a:noFill/>
              </a:ln>
            </p:spPr>
            <p:txBody>
              <a:bodyPr wrap="square" rtlCol="0">
                <a:spAutoFit/>
              </a:bodyPr>
              <a:lstStyle/>
              <a:p>
                <a:r>
                  <a:rPr lang="en-US" sz="2000" dirty="0">
                    <a:latin typeface="Times New Roman" pitchFamily="18" charset="0"/>
                    <a:cs typeface="Times New Roman" pitchFamily="18" charset="0"/>
                  </a:rPr>
                  <a:t>Lens</a:t>
                </a:r>
              </a:p>
            </p:txBody>
          </p:sp>
        </p:grpSp>
        <p:sp>
          <p:nvSpPr>
            <p:cNvPr id="17" name="TextBox 16"/>
            <p:cNvSpPr txBox="1"/>
            <p:nvPr/>
          </p:nvSpPr>
          <p:spPr>
            <a:xfrm>
              <a:off x="7315200" y="2205335"/>
              <a:ext cx="381000" cy="400110"/>
            </a:xfrm>
            <a:prstGeom prst="rect">
              <a:avLst/>
            </a:prstGeom>
            <a:noFill/>
            <a:ln>
              <a:noFill/>
            </a:ln>
          </p:spPr>
          <p:txBody>
            <a:bodyPr wrap="square" rtlCol="0">
              <a:spAutoFit/>
            </a:bodyPr>
            <a:lstStyle/>
            <a:p>
              <a:r>
                <a:rPr lang="en-US" sz="2000" i="1" dirty="0">
                  <a:latin typeface="Times New Roman" pitchFamily="18" charset="0"/>
                  <a:cs typeface="Times New Roman" pitchFamily="18" charset="0"/>
                </a:rPr>
                <a:t>d</a:t>
              </a:r>
            </a:p>
          </p:txBody>
        </p:sp>
        <p:sp>
          <p:nvSpPr>
            <p:cNvPr id="18" name="TextBox 17"/>
            <p:cNvSpPr txBox="1"/>
            <p:nvPr/>
          </p:nvSpPr>
          <p:spPr>
            <a:xfrm>
              <a:off x="3810000" y="2199290"/>
              <a:ext cx="381000" cy="400110"/>
            </a:xfrm>
            <a:prstGeom prst="rect">
              <a:avLst/>
            </a:prstGeom>
            <a:noFill/>
            <a:ln>
              <a:noFill/>
            </a:ln>
          </p:spPr>
          <p:txBody>
            <a:bodyPr wrap="square" rtlCol="0">
              <a:spAutoFit/>
            </a:bodyPr>
            <a:lstStyle/>
            <a:p>
              <a:r>
                <a:rPr lang="en-US" sz="2000" i="1" dirty="0">
                  <a:latin typeface="Times New Roman" pitchFamily="18" charset="0"/>
                  <a:cs typeface="Times New Roman" pitchFamily="18" charset="0"/>
                </a:rPr>
                <a:t>d</a:t>
              </a:r>
            </a:p>
          </p:txBody>
        </p:sp>
        <p:sp>
          <p:nvSpPr>
            <p:cNvPr id="19" name="TextBox 18"/>
            <p:cNvSpPr txBox="1"/>
            <p:nvPr/>
          </p:nvSpPr>
          <p:spPr>
            <a:xfrm>
              <a:off x="5029200" y="2205335"/>
              <a:ext cx="381000" cy="400110"/>
            </a:xfrm>
            <a:prstGeom prst="rect">
              <a:avLst/>
            </a:prstGeom>
            <a:noFill/>
            <a:ln>
              <a:noFill/>
            </a:ln>
          </p:spPr>
          <p:txBody>
            <a:bodyPr wrap="square" rtlCol="0">
              <a:spAutoFit/>
            </a:bodyPr>
            <a:lstStyle/>
            <a:p>
              <a:r>
                <a:rPr lang="en-US" sz="2000" i="1" dirty="0">
                  <a:latin typeface="Times New Roman" pitchFamily="18" charset="0"/>
                  <a:cs typeface="Times New Roman" pitchFamily="18" charset="0"/>
                </a:rPr>
                <a:t>d</a:t>
              </a:r>
            </a:p>
          </p:txBody>
        </p:sp>
        <p:sp>
          <p:nvSpPr>
            <p:cNvPr id="20" name="TextBox 19"/>
            <p:cNvSpPr txBox="1"/>
            <p:nvPr/>
          </p:nvSpPr>
          <p:spPr>
            <a:xfrm>
              <a:off x="6172200" y="2205335"/>
              <a:ext cx="381000" cy="400110"/>
            </a:xfrm>
            <a:prstGeom prst="rect">
              <a:avLst/>
            </a:prstGeom>
            <a:noFill/>
            <a:ln>
              <a:noFill/>
            </a:ln>
          </p:spPr>
          <p:txBody>
            <a:bodyPr wrap="square" rtlCol="0">
              <a:spAutoFit/>
            </a:bodyPr>
            <a:lstStyle/>
            <a:p>
              <a:r>
                <a:rPr lang="en-US" sz="2000" i="1" dirty="0">
                  <a:latin typeface="Times New Roman" pitchFamily="18" charset="0"/>
                  <a:cs typeface="Times New Roman" pitchFamily="18" charset="0"/>
                </a:rPr>
                <a:t>d</a:t>
              </a:r>
            </a:p>
          </p:txBody>
        </p:sp>
        <p:sp>
          <p:nvSpPr>
            <p:cNvPr id="21" name="TextBox 20"/>
            <p:cNvSpPr txBox="1"/>
            <p:nvPr/>
          </p:nvSpPr>
          <p:spPr>
            <a:xfrm>
              <a:off x="2743200" y="2205335"/>
              <a:ext cx="381000" cy="400110"/>
            </a:xfrm>
            <a:prstGeom prst="rect">
              <a:avLst/>
            </a:prstGeom>
            <a:noFill/>
            <a:ln>
              <a:noFill/>
            </a:ln>
          </p:spPr>
          <p:txBody>
            <a:bodyPr wrap="square" rtlCol="0">
              <a:spAutoFit/>
            </a:bodyPr>
            <a:lstStyle/>
            <a:p>
              <a:r>
                <a:rPr lang="en-US" sz="2000" i="1" dirty="0">
                  <a:latin typeface="Times New Roman" pitchFamily="18" charset="0"/>
                  <a:cs typeface="Times New Roman" pitchFamily="18" charset="0"/>
                </a:rPr>
                <a:t>d</a:t>
              </a:r>
            </a:p>
          </p:txBody>
        </p:sp>
      </p:grpSp>
      <p:sp>
        <p:nvSpPr>
          <p:cNvPr id="23" name="TextBox 22"/>
          <p:cNvSpPr txBox="1"/>
          <p:nvPr/>
        </p:nvSpPr>
        <p:spPr>
          <a:xfrm>
            <a:off x="688777" y="3120245"/>
            <a:ext cx="11210298" cy="1477328"/>
          </a:xfrm>
          <a:prstGeom prst="rect">
            <a:avLst/>
          </a:prstGeom>
          <a:noFill/>
        </p:spPr>
        <p:txBody>
          <a:bodyPr wrap="square" rtlCol="0">
            <a:spAutoFit/>
          </a:bodyPr>
          <a:lstStyle/>
          <a:p>
            <a:pPr>
              <a:lnSpc>
                <a:spcPct val="150000"/>
              </a:lnSpc>
            </a:pPr>
            <a:r>
              <a:rPr lang="en-US" sz="2000" dirty="0">
                <a:latin typeface="Times New Roman" pitchFamily="18" charset="0"/>
                <a:cs typeface="Times New Roman" pitchFamily="18" charset="0"/>
              </a:rPr>
              <a:t>In this periodic optical system, the light beam </a:t>
            </a:r>
            <a:r>
              <a:rPr lang="en-US" sz="2000" dirty="0">
                <a:solidFill>
                  <a:srgbClr val="FF0000"/>
                </a:solidFill>
                <a:latin typeface="Times New Roman" pitchFamily="18" charset="0"/>
                <a:cs typeface="Times New Roman" pitchFamily="18" charset="0"/>
              </a:rPr>
              <a:t>travels through free space with length of </a:t>
            </a:r>
            <a:r>
              <a:rPr lang="en-US" sz="2000" i="1" dirty="0">
                <a:solidFill>
                  <a:srgbClr val="FF0000"/>
                </a:solidFill>
                <a:latin typeface="Times New Roman" pitchFamily="18" charset="0"/>
                <a:cs typeface="Times New Roman" pitchFamily="18" charset="0"/>
              </a:rPr>
              <a:t>d</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and then </a:t>
            </a:r>
            <a:r>
              <a:rPr lang="en-US" sz="2000" dirty="0">
                <a:solidFill>
                  <a:srgbClr val="FF0000"/>
                </a:solidFill>
                <a:latin typeface="Times New Roman" pitchFamily="18" charset="0"/>
                <a:cs typeface="Times New Roman" pitchFamily="18" charset="0"/>
              </a:rPr>
              <a:t>refracted by a lens </a:t>
            </a:r>
            <a:r>
              <a:rPr lang="en-US" sz="2000" i="1" dirty="0">
                <a:solidFill>
                  <a:srgbClr val="FF0000"/>
                </a:solidFill>
                <a:latin typeface="Times New Roman" pitchFamily="18" charset="0"/>
                <a:cs typeface="Times New Roman" pitchFamily="18" charset="0"/>
              </a:rPr>
              <a:t>f</a:t>
            </a:r>
            <a:r>
              <a:rPr lang="en-US" sz="2000" dirty="0">
                <a:latin typeface="Times New Roman" pitchFamily="18" charset="0"/>
                <a:cs typeface="Times New Roman" pitchFamily="18" charset="0"/>
              </a:rPr>
              <a:t>. Thus, the </a:t>
            </a:r>
            <a:r>
              <a:rPr lang="en-US" sz="2000" dirty="0" smtClean="0">
                <a:latin typeface="Times New Roman" pitchFamily="18" charset="0"/>
                <a:cs typeface="Times New Roman" pitchFamily="18" charset="0"/>
              </a:rPr>
              <a:t>optical cell consist </a:t>
            </a:r>
            <a:r>
              <a:rPr lang="en-US" sz="2000" dirty="0">
                <a:latin typeface="Times New Roman" pitchFamily="18" charset="0"/>
                <a:cs typeface="Times New Roman" pitchFamily="18" charset="0"/>
              </a:rPr>
              <a:t>of two elements: propagating in free space and refraction by a thin lens. Therefore, the ray transfer matrix of the repeated optical system can be written as:</a:t>
            </a:r>
          </a:p>
        </p:txBody>
      </p:sp>
      <p:graphicFrame>
        <p:nvGraphicFramePr>
          <p:cNvPr id="24" name="Object 23"/>
          <p:cNvGraphicFramePr>
            <a:graphicFrameLocks noChangeAspect="1"/>
          </p:cNvGraphicFramePr>
          <p:nvPr>
            <p:extLst>
              <p:ext uri="{D42A27DB-BD31-4B8C-83A1-F6EECF244321}">
                <p14:modId xmlns:p14="http://schemas.microsoft.com/office/powerpoint/2010/main" val="1986283903"/>
              </p:ext>
            </p:extLst>
          </p:nvPr>
        </p:nvGraphicFramePr>
        <p:xfrm>
          <a:off x="2749550" y="5200650"/>
          <a:ext cx="5930900" cy="1295400"/>
        </p:xfrm>
        <a:graphic>
          <a:graphicData uri="http://schemas.openxmlformats.org/presentationml/2006/ole">
            <mc:AlternateContent xmlns:mc="http://schemas.openxmlformats.org/markup-compatibility/2006">
              <mc:Choice xmlns:v="urn:schemas-microsoft-com:vml" Requires="v">
                <p:oleObj spid="_x0000_s27652" name="Equation" r:id="rId3" imgW="5930640" imgH="1295280" progId="Equation.DSMT4">
                  <p:embed/>
                </p:oleObj>
              </mc:Choice>
              <mc:Fallback>
                <p:oleObj name="Equation" r:id="rId3" imgW="5930640" imgH="1295280" progId="Equation.DSMT4">
                  <p:embed/>
                  <p:pic>
                    <p:nvPicPr>
                      <p:cNvPr id="24" name="Object 23"/>
                      <p:cNvPicPr>
                        <a:picLocks noChangeAspect="1" noChangeArrowheads="1"/>
                      </p:cNvPicPr>
                      <p:nvPr/>
                    </p:nvPicPr>
                    <p:blipFill>
                      <a:blip r:embed="rId4"/>
                      <a:srcRect/>
                      <a:stretch>
                        <a:fillRect/>
                      </a:stretch>
                    </p:blipFill>
                    <p:spPr bwMode="auto">
                      <a:xfrm>
                        <a:off x="2749550" y="5200650"/>
                        <a:ext cx="59309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83B426FA-2195-42CB-8FAF-A7B16FE23E6B}"/>
              </a:ext>
            </a:extLst>
          </p:cNvPr>
          <p:cNvSpPr>
            <a:spLocks noGrp="1"/>
          </p:cNvSpPr>
          <p:nvPr>
            <p:ph type="sldNum" sz="quarter" idx="12"/>
          </p:nvPr>
        </p:nvSpPr>
        <p:spPr/>
        <p:txBody>
          <a:bodyPr/>
          <a:lstStyle/>
          <a:p>
            <a:fld id="{8AC7B609-6235-4DF7-8376-3B4225D7EDEF}" type="slidenum">
              <a:rPr lang="en-US" smtClean="0"/>
              <a:pPr/>
              <a:t>38</a:t>
            </a:fld>
            <a:endParaRPr lang="en-US" dirty="0"/>
          </a:p>
        </p:txBody>
      </p:sp>
      <p:sp>
        <p:nvSpPr>
          <p:cNvPr id="4" name="Rectangle 3">
            <a:extLst>
              <a:ext uri="{FF2B5EF4-FFF2-40B4-BE49-F238E27FC236}">
                <a16:creationId xmlns:a16="http://schemas.microsoft.com/office/drawing/2014/main" id="{38DFB2A3-EFE5-4DEC-9ADE-C467BF8B4067}"/>
              </a:ext>
            </a:extLst>
          </p:cNvPr>
          <p:cNvSpPr/>
          <p:nvPr/>
        </p:nvSpPr>
        <p:spPr>
          <a:xfrm>
            <a:off x="3757961" y="1524001"/>
            <a:ext cx="1118838" cy="1371582"/>
          </a:xfrm>
          <a:prstGeom prst="rect">
            <a:avLst/>
          </a:prstGeom>
          <a:noFill/>
          <a:ln w="28575">
            <a:solidFill>
              <a:srgbClr val="1E0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1E04E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9393" y="410689"/>
            <a:ext cx="11317184" cy="1421992"/>
          </a:xfrm>
          <a:prstGeom prst="rect">
            <a:avLst/>
          </a:prstGeom>
          <a:noFill/>
        </p:spPr>
        <p:txBody>
          <a:bodyPr wrap="square" rtlCol="0">
            <a:spAutoFit/>
          </a:bodyPr>
          <a:lstStyle/>
          <a:p>
            <a:pPr>
              <a:lnSpc>
                <a:spcPct val="150000"/>
              </a:lnSpc>
            </a:pPr>
            <a:r>
              <a:rPr lang="en-US" sz="2000" dirty="0">
                <a:latin typeface="Times New Roman" pitchFamily="18" charset="0"/>
                <a:cs typeface="Times New Roman" pitchFamily="18" charset="0"/>
              </a:rPr>
              <a:t>It can be assumed that the light is first refracted by a thin lens and then travels through free space with length of </a:t>
            </a:r>
            <a:r>
              <a:rPr lang="en-US" sz="2000" i="1" dirty="0">
                <a:latin typeface="Times New Roman" pitchFamily="18" charset="0"/>
                <a:cs typeface="Times New Roman" pitchFamily="18" charset="0"/>
              </a:rPr>
              <a:t>d</a:t>
            </a:r>
            <a:r>
              <a:rPr lang="en-US" sz="2000" dirty="0">
                <a:latin typeface="Times New Roman" pitchFamily="18" charset="0"/>
                <a:cs typeface="Times New Roman" pitchFamily="18" charset="0"/>
              </a:rPr>
              <a:t>. Thus, the repeated optical element consist of two elements: refraction by a thin lens and propagating in free space. Therefore, the ray transfer matrix of the repeated optical system can be written as:</a:t>
            </a:r>
          </a:p>
        </p:txBody>
      </p:sp>
      <p:graphicFrame>
        <p:nvGraphicFramePr>
          <p:cNvPr id="24" name="Object 23"/>
          <p:cNvGraphicFramePr>
            <a:graphicFrameLocks noChangeAspect="1"/>
          </p:cNvGraphicFramePr>
          <p:nvPr>
            <p:extLst>
              <p:ext uri="{D42A27DB-BD31-4B8C-83A1-F6EECF244321}">
                <p14:modId xmlns:p14="http://schemas.microsoft.com/office/powerpoint/2010/main" val="1544977005"/>
              </p:ext>
            </p:extLst>
          </p:nvPr>
        </p:nvGraphicFramePr>
        <p:xfrm>
          <a:off x="1841500" y="2794000"/>
          <a:ext cx="5981700" cy="1727200"/>
        </p:xfrm>
        <a:graphic>
          <a:graphicData uri="http://schemas.openxmlformats.org/presentationml/2006/ole">
            <mc:AlternateContent xmlns:mc="http://schemas.openxmlformats.org/markup-compatibility/2006">
              <mc:Choice xmlns:v="urn:schemas-microsoft-com:vml" Requires="v">
                <p:oleObj spid="_x0000_s28678" name="Equation" r:id="rId3" imgW="5981400" imgH="1726920" progId="Equation.DSMT4">
                  <p:embed/>
                </p:oleObj>
              </mc:Choice>
              <mc:Fallback>
                <p:oleObj name="Equation" r:id="rId3" imgW="5981400" imgH="1726920" progId="Equation.DSMT4">
                  <p:embed/>
                  <p:pic>
                    <p:nvPicPr>
                      <p:cNvPr id="24" name="Object 23"/>
                      <p:cNvPicPr>
                        <a:picLocks noChangeAspect="1" noChangeArrowheads="1"/>
                      </p:cNvPicPr>
                      <p:nvPr/>
                    </p:nvPicPr>
                    <p:blipFill>
                      <a:blip r:embed="rId4"/>
                      <a:srcRect/>
                      <a:stretch>
                        <a:fillRect/>
                      </a:stretch>
                    </p:blipFill>
                    <p:spPr bwMode="auto">
                      <a:xfrm>
                        <a:off x="1841500" y="2794000"/>
                        <a:ext cx="5981700"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24"/>
          <p:cNvGrpSpPr/>
          <p:nvPr/>
        </p:nvGrpSpPr>
        <p:grpSpPr>
          <a:xfrm>
            <a:off x="1784350" y="5181601"/>
            <a:ext cx="8350250" cy="1209675"/>
            <a:chOff x="260350" y="5181600"/>
            <a:chExt cx="8350250" cy="1209675"/>
          </a:xfrm>
        </p:grpSpPr>
        <p:sp>
          <p:nvSpPr>
            <p:cNvPr id="22" name="TextBox 21"/>
            <p:cNvSpPr txBox="1"/>
            <p:nvPr/>
          </p:nvSpPr>
          <p:spPr>
            <a:xfrm>
              <a:off x="533400" y="5181600"/>
              <a:ext cx="8077200" cy="1015663"/>
            </a:xfrm>
            <a:prstGeom prst="rect">
              <a:avLst/>
            </a:prstGeom>
            <a:noFill/>
          </p:spPr>
          <p:txBody>
            <a:bodyPr wrap="square" rtlCol="0">
              <a:spAutoFit/>
            </a:bodyPr>
            <a:lstStyle/>
            <a:p>
              <a:r>
                <a:rPr lang="en-US" sz="2000" dirty="0">
                  <a:latin typeface="Times New Roman" pitchFamily="18" charset="0"/>
                  <a:cs typeface="Times New Roman" pitchFamily="18" charset="0"/>
                </a:rPr>
                <a:t>Although A and D are different from previous matrix the term</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is the same leading the same results. </a:t>
              </a:r>
            </a:p>
          </p:txBody>
        </p:sp>
        <p:graphicFrame>
          <p:nvGraphicFramePr>
            <p:cNvPr id="92163" name="Object 3"/>
            <p:cNvGraphicFramePr>
              <a:graphicFrameLocks noChangeAspect="1"/>
            </p:cNvGraphicFramePr>
            <p:nvPr>
              <p:extLst>
                <p:ext uri="{D42A27DB-BD31-4B8C-83A1-F6EECF244321}">
                  <p14:modId xmlns:p14="http://schemas.microsoft.com/office/powerpoint/2010/main" val="1444520865"/>
                </p:ext>
              </p:extLst>
            </p:nvPr>
          </p:nvGraphicFramePr>
          <p:xfrm>
            <a:off x="260350" y="5667375"/>
            <a:ext cx="1384300" cy="723900"/>
          </p:xfrm>
          <a:graphic>
            <a:graphicData uri="http://schemas.openxmlformats.org/presentationml/2006/ole">
              <mc:AlternateContent xmlns:mc="http://schemas.openxmlformats.org/markup-compatibility/2006">
                <mc:Choice xmlns:v="urn:schemas-microsoft-com:vml" Requires="v">
                  <p:oleObj spid="_x0000_s28679" name="Equation" r:id="rId5" imgW="1384200" imgH="723600" progId="Equation.DSMT4">
                    <p:embed/>
                  </p:oleObj>
                </mc:Choice>
                <mc:Fallback>
                  <p:oleObj name="Equation" r:id="rId5" imgW="1384200" imgH="723600" progId="Equation.DSMT4">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350" y="5667375"/>
                          <a:ext cx="1384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Slide Number Placeholder 1">
            <a:extLst>
              <a:ext uri="{FF2B5EF4-FFF2-40B4-BE49-F238E27FC236}">
                <a16:creationId xmlns:a16="http://schemas.microsoft.com/office/drawing/2014/main" id="{67C2C546-8E98-4906-B253-6B9E00929AAA}"/>
              </a:ext>
            </a:extLst>
          </p:cNvPr>
          <p:cNvSpPr>
            <a:spLocks noGrp="1"/>
          </p:cNvSpPr>
          <p:nvPr>
            <p:ph type="sldNum" sz="quarter" idx="12"/>
          </p:nvPr>
        </p:nvSpPr>
        <p:spPr/>
        <p:txBody>
          <a:bodyPr/>
          <a:lstStyle/>
          <a:p>
            <a:fld id="{8AC7B609-6235-4DF7-8376-3B4225D7EDEF}"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8465" y="164124"/>
            <a:ext cx="3962400" cy="3352255"/>
            <a:chOff x="76200" y="164123"/>
            <a:chExt cx="3657600" cy="3352255"/>
          </a:xfrm>
        </p:grpSpPr>
        <p:pic>
          <p:nvPicPr>
            <p:cNvPr id="1026" name="Picture 2"/>
            <p:cNvPicPr>
              <a:picLocks noChangeAspect="1" noChangeArrowheads="1"/>
            </p:cNvPicPr>
            <p:nvPr/>
          </p:nvPicPr>
          <p:blipFill>
            <a:blip r:embed="rId2" cstate="print"/>
            <a:srcRect r="55932" b="58824"/>
            <a:stretch>
              <a:fillRect/>
            </a:stretch>
          </p:blipFill>
          <p:spPr bwMode="auto">
            <a:xfrm>
              <a:off x="76200" y="164123"/>
              <a:ext cx="3657600" cy="1969477"/>
            </a:xfrm>
            <a:prstGeom prst="rect">
              <a:avLst/>
            </a:prstGeom>
            <a:noFill/>
            <a:ln w="9525">
              <a:noFill/>
              <a:miter lim="800000"/>
              <a:headEnd/>
              <a:tailEnd/>
            </a:ln>
          </p:spPr>
        </p:pic>
        <p:sp>
          <p:nvSpPr>
            <p:cNvPr id="6" name="TextBox 5"/>
            <p:cNvSpPr txBox="1"/>
            <p:nvPr/>
          </p:nvSpPr>
          <p:spPr>
            <a:xfrm>
              <a:off x="402605" y="1828800"/>
              <a:ext cx="3242308" cy="1687578"/>
            </a:xfrm>
            <a:prstGeom prst="rect">
              <a:avLst/>
            </a:prstGeom>
            <a:noFill/>
          </p:spPr>
          <p:txBody>
            <a:bodyPr wrap="none" rtlCol="0">
              <a:spAutoFit/>
            </a:bodyPr>
            <a:lstStyle/>
            <a:p>
              <a:pPr rtl="1">
                <a:lnSpc>
                  <a:spcPct val="150000"/>
                </a:lnSpc>
              </a:pPr>
              <a:r>
                <a:rPr lang="en-US" sz="2400" dirty="0">
                  <a:latin typeface="Times New Roman" pitchFamily="18" charset="0"/>
                  <a:cs typeface="Times New Roman" pitchFamily="18" charset="0"/>
                </a:rPr>
                <a:t>amplifying material</a:t>
              </a:r>
            </a:p>
            <a:p>
              <a:pPr algn="l">
                <a:lnSpc>
                  <a:spcPct val="150000"/>
                </a:lnSpc>
              </a:pPr>
              <a:r>
                <a:rPr lang="en-US" sz="2400" dirty="0">
                  <a:latin typeface="Times New Roman" pitchFamily="18" charset="0"/>
                  <a:cs typeface="+mj-cs"/>
                </a:rPr>
                <a:t>Active medium  </a:t>
              </a:r>
              <a:r>
                <a:rPr lang="fa-IR" sz="2400" dirty="0">
                  <a:latin typeface="Times New Roman" pitchFamily="18" charset="0"/>
                  <a:cs typeface="+mj-cs"/>
                </a:rPr>
                <a:t>محيط فعال</a:t>
              </a:r>
              <a:endParaRPr lang="en-US" sz="2400" dirty="0">
                <a:latin typeface="Times New Roman" pitchFamily="18" charset="0"/>
                <a:cs typeface="+mj-cs"/>
              </a:endParaRPr>
            </a:p>
            <a:p>
              <a:pPr algn="l">
                <a:lnSpc>
                  <a:spcPct val="150000"/>
                </a:lnSpc>
              </a:pPr>
              <a:r>
                <a:rPr lang="en-US" sz="2400" dirty="0">
                  <a:latin typeface="Times New Roman" pitchFamily="18" charset="0"/>
                  <a:cs typeface="+mj-cs"/>
                </a:rPr>
                <a:t>Gain medium</a:t>
              </a:r>
              <a:r>
                <a:rPr lang="fa-IR" sz="2400" dirty="0">
                  <a:latin typeface="Times New Roman" pitchFamily="18" charset="0"/>
                  <a:cs typeface="+mj-cs"/>
                </a:rPr>
                <a:t>   محیط بهره   </a:t>
              </a:r>
              <a:endParaRPr lang="en-US" sz="2400" dirty="0">
                <a:latin typeface="Times New Roman" pitchFamily="18" charset="0"/>
                <a:cs typeface="+mj-cs"/>
              </a:endParaRPr>
            </a:p>
          </p:txBody>
        </p:sp>
      </p:grpSp>
      <p:grpSp>
        <p:nvGrpSpPr>
          <p:cNvPr id="11" name="Group 10"/>
          <p:cNvGrpSpPr/>
          <p:nvPr/>
        </p:nvGrpSpPr>
        <p:grpSpPr>
          <a:xfrm>
            <a:off x="1372841" y="3657602"/>
            <a:ext cx="3962400" cy="3012506"/>
            <a:chOff x="152400" y="3434862"/>
            <a:chExt cx="3657600" cy="3012506"/>
          </a:xfrm>
        </p:grpSpPr>
        <p:pic>
          <p:nvPicPr>
            <p:cNvPr id="1028" name="Picture 4"/>
            <p:cNvPicPr>
              <a:picLocks noChangeAspect="1" noChangeArrowheads="1"/>
            </p:cNvPicPr>
            <p:nvPr/>
          </p:nvPicPr>
          <p:blipFill>
            <a:blip r:embed="rId2" cstate="print"/>
            <a:srcRect t="41176" r="55932"/>
            <a:stretch>
              <a:fillRect/>
            </a:stretch>
          </p:blipFill>
          <p:spPr bwMode="auto">
            <a:xfrm>
              <a:off x="152400" y="3434862"/>
              <a:ext cx="3657600" cy="2813538"/>
            </a:xfrm>
            <a:prstGeom prst="rect">
              <a:avLst/>
            </a:prstGeom>
            <a:noFill/>
            <a:ln w="9525">
              <a:noFill/>
              <a:miter lim="800000"/>
              <a:headEnd/>
              <a:tailEnd/>
            </a:ln>
          </p:spPr>
        </p:pic>
        <p:sp>
          <p:nvSpPr>
            <p:cNvPr id="10" name="TextBox 9"/>
            <p:cNvSpPr txBox="1"/>
            <p:nvPr/>
          </p:nvSpPr>
          <p:spPr>
            <a:xfrm>
              <a:off x="228600" y="5867401"/>
              <a:ext cx="1417844" cy="579967"/>
            </a:xfrm>
            <a:prstGeom prst="rect">
              <a:avLst/>
            </a:prstGeom>
            <a:noFill/>
          </p:spPr>
          <p:txBody>
            <a:bodyPr wrap="none" rtlCol="0">
              <a:spAutoFit/>
            </a:bodyPr>
            <a:lstStyle/>
            <a:p>
              <a:pPr algn="l">
                <a:lnSpc>
                  <a:spcPct val="150000"/>
                </a:lnSpc>
              </a:pPr>
              <a:r>
                <a:rPr lang="en-US" sz="2400" dirty="0">
                  <a:latin typeface="Times New Roman" pitchFamily="18" charset="0"/>
                  <a:cs typeface="Times New Roman" pitchFamily="18" charset="0"/>
                </a:rPr>
                <a:t>Pump</a:t>
              </a:r>
              <a:r>
                <a:rPr lang="fa-IR" sz="2400" dirty="0">
                  <a:latin typeface="Times New Roman" pitchFamily="18" charset="0"/>
                  <a:cs typeface="Times New Roman" pitchFamily="18" charset="0"/>
                </a:rPr>
                <a:t>دمش  </a:t>
              </a:r>
              <a:endParaRPr lang="en-US" sz="2400" dirty="0">
                <a:latin typeface="Times New Roman" pitchFamily="18" charset="0"/>
                <a:cs typeface="Times New Roman" pitchFamily="18" charset="0"/>
              </a:endParaRPr>
            </a:p>
          </p:txBody>
        </p:sp>
      </p:grpSp>
      <p:cxnSp>
        <p:nvCxnSpPr>
          <p:cNvPr id="15" name="Straight Connector 14"/>
          <p:cNvCxnSpPr/>
          <p:nvPr/>
        </p:nvCxnSpPr>
        <p:spPr>
          <a:xfrm>
            <a:off x="563880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096000" y="-1371601"/>
            <a:ext cx="0" cy="990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051393" y="3733793"/>
            <a:ext cx="5181600" cy="2969946"/>
            <a:chOff x="4419600" y="533400"/>
            <a:chExt cx="5181600" cy="2969946"/>
          </a:xfrm>
        </p:grpSpPr>
        <p:grpSp>
          <p:nvGrpSpPr>
            <p:cNvPr id="8" name="Group 7"/>
            <p:cNvGrpSpPr/>
            <p:nvPr/>
          </p:nvGrpSpPr>
          <p:grpSpPr>
            <a:xfrm>
              <a:off x="4876799" y="801468"/>
              <a:ext cx="4038601" cy="2701878"/>
              <a:chOff x="5257800" y="457200"/>
              <a:chExt cx="3727940" cy="2701877"/>
            </a:xfrm>
          </p:grpSpPr>
          <p:pic>
            <p:nvPicPr>
              <p:cNvPr id="1027" name="Picture 3"/>
              <p:cNvPicPr>
                <a:picLocks noChangeAspect="1" noChangeArrowheads="1"/>
              </p:cNvPicPr>
              <p:nvPr/>
            </p:nvPicPr>
            <p:blipFill>
              <a:blip r:embed="rId2" cstate="print"/>
              <a:srcRect l="45763" t="2941" r="8475" b="58824"/>
              <a:stretch>
                <a:fillRect/>
              </a:stretch>
            </p:blipFill>
            <p:spPr bwMode="auto">
              <a:xfrm>
                <a:off x="5257800" y="457200"/>
                <a:ext cx="3657600" cy="1761067"/>
              </a:xfrm>
              <a:prstGeom prst="rect">
                <a:avLst/>
              </a:prstGeom>
              <a:noFill/>
              <a:ln w="9525">
                <a:noFill/>
                <a:miter lim="800000"/>
                <a:headEnd/>
                <a:tailEnd/>
              </a:ln>
            </p:spPr>
          </p:pic>
          <p:sp>
            <p:nvSpPr>
              <p:cNvPr id="7" name="TextBox 6"/>
              <p:cNvSpPr txBox="1"/>
              <p:nvPr/>
            </p:nvSpPr>
            <p:spPr>
              <a:xfrm>
                <a:off x="6150923" y="2017931"/>
                <a:ext cx="2834817" cy="1141146"/>
              </a:xfrm>
              <a:prstGeom prst="rect">
                <a:avLst/>
              </a:prstGeom>
              <a:noFill/>
            </p:spPr>
            <p:txBody>
              <a:bodyPr wrap="square" rtlCol="0">
                <a:spAutoFit/>
              </a:bodyPr>
              <a:lstStyle/>
              <a:p>
                <a:pPr algn="l">
                  <a:lnSpc>
                    <a:spcPct val="150000"/>
                  </a:lnSpc>
                </a:pPr>
                <a:r>
                  <a:rPr lang="fa-IR" sz="2400" dirty="0">
                    <a:latin typeface="Times New Roman" pitchFamily="18" charset="0"/>
                    <a:cs typeface="+mj-cs"/>
                  </a:rPr>
                  <a:t>تشديگر</a:t>
                </a:r>
                <a:r>
                  <a:rPr lang="en-US" sz="2400" dirty="0">
                    <a:latin typeface="Times New Roman" pitchFamily="18" charset="0"/>
                    <a:cs typeface="+mj-cs"/>
                  </a:rPr>
                  <a:t>  Resonator</a:t>
                </a:r>
                <a:r>
                  <a:rPr lang="fa-IR" sz="2400" dirty="0">
                    <a:latin typeface="Times New Roman" pitchFamily="18" charset="0"/>
                    <a:cs typeface="+mj-cs"/>
                  </a:rPr>
                  <a:t> </a:t>
                </a:r>
              </a:p>
              <a:p>
                <a:pPr algn="l">
                  <a:lnSpc>
                    <a:spcPct val="150000"/>
                  </a:lnSpc>
                </a:pPr>
                <a:r>
                  <a:rPr lang="fa-IR" sz="2400" dirty="0">
                    <a:cs typeface="+mj-cs"/>
                  </a:rPr>
                  <a:t>کاواک </a:t>
                </a:r>
                <a:r>
                  <a:rPr lang="en-US" sz="2400" dirty="0">
                    <a:cs typeface="+mj-cs"/>
                  </a:rPr>
                  <a:t> </a:t>
                </a:r>
                <a:r>
                  <a:rPr lang="en-US" sz="2400" dirty="0">
                    <a:latin typeface="Times New Roman" pitchFamily="18" charset="0"/>
                    <a:cs typeface="Times New Roman" pitchFamily="18" charset="0"/>
                  </a:rPr>
                  <a:t>Cavity</a:t>
                </a:r>
              </a:p>
            </p:txBody>
          </p:sp>
        </p:grpSp>
        <p:sp>
          <p:nvSpPr>
            <p:cNvPr id="18" name="Right Arrow 17"/>
            <p:cNvSpPr/>
            <p:nvPr/>
          </p:nvSpPr>
          <p:spPr>
            <a:xfrm>
              <a:off x="8447567" y="1392866"/>
              <a:ext cx="914400"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10600" y="1524000"/>
              <a:ext cx="990600" cy="1133965"/>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خروجي ليزر</a:t>
              </a:r>
              <a:endParaRPr lang="en-US" sz="2400" dirty="0">
                <a:latin typeface="Times New Roman" pitchFamily="18" charset="0"/>
                <a:cs typeface="Times New Roman" pitchFamily="18" charset="0"/>
              </a:endParaRPr>
            </a:p>
          </p:txBody>
        </p:sp>
        <p:sp>
          <p:nvSpPr>
            <p:cNvPr id="20" name="TextBox 19"/>
            <p:cNvSpPr txBox="1"/>
            <p:nvPr/>
          </p:nvSpPr>
          <p:spPr>
            <a:xfrm>
              <a:off x="7848600" y="533400"/>
              <a:ext cx="1219200" cy="579967"/>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آينه جلو</a:t>
              </a:r>
              <a:endParaRPr lang="en-US" sz="2400" dirty="0">
                <a:latin typeface="Times New Roman" pitchFamily="18" charset="0"/>
                <a:cs typeface="Times New Roman" pitchFamily="18" charset="0"/>
              </a:endParaRPr>
            </a:p>
          </p:txBody>
        </p:sp>
        <p:sp>
          <p:nvSpPr>
            <p:cNvPr id="21" name="TextBox 20"/>
            <p:cNvSpPr txBox="1"/>
            <p:nvPr/>
          </p:nvSpPr>
          <p:spPr>
            <a:xfrm>
              <a:off x="4419600" y="533400"/>
              <a:ext cx="1219200" cy="579967"/>
            </a:xfrm>
            <a:prstGeom prst="rect">
              <a:avLst/>
            </a:prstGeom>
            <a:noFill/>
          </p:spPr>
          <p:txBody>
            <a:bodyPr wrap="square" rtlCol="0">
              <a:spAutoFit/>
            </a:bodyPr>
            <a:lstStyle/>
            <a:p>
              <a:pPr algn="just" rtl="1">
                <a:lnSpc>
                  <a:spcPct val="150000"/>
                </a:lnSpc>
              </a:pPr>
              <a:r>
                <a:rPr lang="fa-IR" sz="2400" dirty="0">
                  <a:latin typeface="Times New Roman" pitchFamily="18" charset="0"/>
                  <a:cs typeface="Times New Roman" pitchFamily="18" charset="0"/>
                </a:rPr>
                <a:t>آينه پشت</a:t>
              </a:r>
              <a:endParaRPr lang="en-US" sz="2400" dirty="0">
                <a:latin typeface="Times New Roman" pitchFamily="18" charset="0"/>
                <a:cs typeface="Times New Roman" pitchFamily="18" charset="0"/>
              </a:endParaRPr>
            </a:p>
          </p:txBody>
        </p:sp>
      </p:grpSp>
      <p:sp>
        <p:nvSpPr>
          <p:cNvPr id="2" name="Slide Number Placeholder 1">
            <a:extLst>
              <a:ext uri="{FF2B5EF4-FFF2-40B4-BE49-F238E27FC236}">
                <a16:creationId xmlns:a16="http://schemas.microsoft.com/office/drawing/2014/main" id="{75FF95A0-8A0E-4C3E-B147-9001CC198DED}"/>
              </a:ext>
            </a:extLst>
          </p:cNvPr>
          <p:cNvSpPr>
            <a:spLocks noGrp="1"/>
          </p:cNvSpPr>
          <p:nvPr>
            <p:ph type="sldNum" sz="quarter" idx="12"/>
          </p:nvPr>
        </p:nvSpPr>
        <p:spPr/>
        <p:txBody>
          <a:bodyPr/>
          <a:lstStyle/>
          <a:p>
            <a:fld id="{8AC7B609-6235-4DF7-8376-3B4225D7EDEF}" type="slidenum">
              <a:rPr lang="en-US" smtClean="0"/>
              <a:pPr/>
              <a:t>4</a:t>
            </a:fld>
            <a:endParaRPr lang="en-US" dirty="0"/>
          </a:p>
        </p:txBody>
      </p:sp>
      <p:sp>
        <p:nvSpPr>
          <p:cNvPr id="4" name="TextBox 3">
            <a:extLst>
              <a:ext uri="{FF2B5EF4-FFF2-40B4-BE49-F238E27FC236}">
                <a16:creationId xmlns:a16="http://schemas.microsoft.com/office/drawing/2014/main" id="{6E13CD17-5519-4015-96DC-D8AEB6C32A7B}"/>
              </a:ext>
            </a:extLst>
          </p:cNvPr>
          <p:cNvSpPr txBox="1"/>
          <p:nvPr/>
        </p:nvSpPr>
        <p:spPr>
          <a:xfrm>
            <a:off x="6352476" y="570730"/>
            <a:ext cx="4194717" cy="1975990"/>
          </a:xfrm>
          <a:prstGeom prst="rect">
            <a:avLst/>
          </a:prstGeom>
          <a:noFill/>
        </p:spPr>
        <p:txBody>
          <a:bodyPr wrap="square" rtlCol="0">
            <a:spAutoFit/>
          </a:bodyPr>
          <a:lstStyle/>
          <a:p>
            <a:pPr algn="just" rtl="1">
              <a:lnSpc>
                <a:spcPct val="150000"/>
              </a:lnSpc>
            </a:pPr>
            <a:r>
              <a:rPr lang="fa-IR" sz="2400" b="1" dirty="0">
                <a:solidFill>
                  <a:srgbClr val="FF0000"/>
                </a:solidFill>
                <a:latin typeface="Times New Roman" panose="02020603050405020304" pitchFamily="18" charset="0"/>
                <a:cs typeface="Times New Roman" panose="02020603050405020304" pitchFamily="18" charset="0"/>
              </a:rPr>
              <a:t>سه قسمت اصلی هر لیزر</a:t>
            </a:r>
          </a:p>
          <a:p>
            <a:pPr marL="457200" indent="-457200" algn="just" rtl="1">
              <a:lnSpc>
                <a:spcPct val="150000"/>
              </a:lnSpc>
              <a:buFont typeface="+mj-lt"/>
              <a:buAutoNum type="arabicParenR"/>
            </a:pPr>
            <a:r>
              <a:rPr lang="fa-IR" sz="2000" dirty="0">
                <a:latin typeface="Times New Roman" panose="02020603050405020304" pitchFamily="18" charset="0"/>
                <a:cs typeface="Times New Roman" panose="02020603050405020304" pitchFamily="18" charset="0"/>
              </a:rPr>
              <a:t>محیط فعال (محیط بهره)</a:t>
            </a:r>
          </a:p>
          <a:p>
            <a:pPr marL="457200" indent="-457200" algn="just" rtl="1">
              <a:lnSpc>
                <a:spcPct val="150000"/>
              </a:lnSpc>
              <a:buFont typeface="+mj-lt"/>
              <a:buAutoNum type="arabicParenR"/>
            </a:pPr>
            <a:r>
              <a:rPr lang="fa-IR" sz="2000" dirty="0" err="1">
                <a:latin typeface="Times New Roman" panose="02020603050405020304" pitchFamily="18" charset="0"/>
                <a:cs typeface="Times New Roman" panose="02020603050405020304" pitchFamily="18" charset="0"/>
              </a:rPr>
              <a:t>تشدیگر</a:t>
            </a:r>
            <a:r>
              <a:rPr lang="fa-IR" sz="2000" dirty="0">
                <a:latin typeface="Times New Roman" panose="02020603050405020304" pitchFamily="18" charset="0"/>
                <a:cs typeface="Times New Roman" panose="02020603050405020304" pitchFamily="18" charset="0"/>
              </a:rPr>
              <a:t> (کاواک، </a:t>
            </a:r>
            <a:r>
              <a:rPr lang="fa-IR" sz="2000" dirty="0" err="1">
                <a:latin typeface="Times New Roman" panose="02020603050405020304" pitchFamily="18" charset="0"/>
                <a:cs typeface="Times New Roman" panose="02020603050405020304" pitchFamily="18" charset="0"/>
              </a:rPr>
              <a:t>رزوناتور</a:t>
            </a:r>
            <a:r>
              <a:rPr lang="fa-IR" sz="2000" dirty="0">
                <a:latin typeface="Times New Roman" panose="02020603050405020304" pitchFamily="18" charset="0"/>
                <a:cs typeface="Times New Roman" panose="02020603050405020304" pitchFamily="18" charset="0"/>
              </a:rPr>
              <a:t>)</a:t>
            </a:r>
          </a:p>
          <a:p>
            <a:pPr marL="457200" indent="-457200" algn="just" rtl="1">
              <a:lnSpc>
                <a:spcPct val="150000"/>
              </a:lnSpc>
              <a:buFont typeface="+mj-lt"/>
              <a:buAutoNum type="arabicParenR"/>
            </a:pPr>
            <a:r>
              <a:rPr lang="fa-IR" sz="2000" dirty="0">
                <a:latin typeface="Times New Roman" panose="02020603050405020304" pitchFamily="18" charset="0"/>
                <a:cs typeface="Times New Roman" panose="02020603050405020304" pitchFamily="18" charset="0"/>
              </a:rPr>
              <a:t>سیستم دمش (پمپ)</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447800"/>
            <a:ext cx="2667000" cy="457200"/>
          </a:xfrm>
          <a:prstGeom prst="rect">
            <a:avLst/>
          </a:prstGeom>
          <a:noFill/>
        </p:spPr>
        <p:txBody>
          <a:bodyPr wrap="square" rtlCol="0">
            <a:spAutoFit/>
          </a:bodyPr>
          <a:lstStyle/>
          <a:p>
            <a:r>
              <a:rPr lang="en-US" sz="2400" dirty="0">
                <a:latin typeface="Times New Roman" pitchFamily="18" charset="0"/>
                <a:cs typeface="Times New Roman" pitchFamily="18" charset="0"/>
              </a:rPr>
              <a:t>Stability criterion:</a:t>
            </a:r>
          </a:p>
        </p:txBody>
      </p:sp>
      <p:graphicFrame>
        <p:nvGraphicFramePr>
          <p:cNvPr id="3" name="Object 2"/>
          <p:cNvGraphicFramePr>
            <a:graphicFrameLocks noChangeAspect="1"/>
          </p:cNvGraphicFramePr>
          <p:nvPr>
            <p:extLst>
              <p:ext uri="{D42A27DB-BD31-4B8C-83A1-F6EECF244321}">
                <p14:modId xmlns:p14="http://schemas.microsoft.com/office/powerpoint/2010/main" val="3548775134"/>
              </p:ext>
            </p:extLst>
          </p:nvPr>
        </p:nvGraphicFramePr>
        <p:xfrm>
          <a:off x="3359150" y="215900"/>
          <a:ext cx="3327400" cy="977900"/>
        </p:xfrm>
        <a:graphic>
          <a:graphicData uri="http://schemas.openxmlformats.org/presentationml/2006/ole">
            <mc:AlternateContent xmlns:mc="http://schemas.openxmlformats.org/markup-compatibility/2006">
              <mc:Choice xmlns:v="urn:schemas-microsoft-com:vml" Requires="v">
                <p:oleObj spid="_x0000_s29704" name="Equation" r:id="rId3" imgW="3327120" imgH="977760" progId="Equation.DSMT4">
                  <p:embed/>
                </p:oleObj>
              </mc:Choice>
              <mc:Fallback>
                <p:oleObj name="Equation" r:id="rId3" imgW="3327120" imgH="977760"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215900"/>
                        <a:ext cx="33274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4737100" y="1752600"/>
          <a:ext cx="5346700" cy="723900"/>
        </p:xfrm>
        <a:graphic>
          <a:graphicData uri="http://schemas.openxmlformats.org/presentationml/2006/ole">
            <mc:AlternateContent xmlns:mc="http://schemas.openxmlformats.org/markup-compatibility/2006">
              <mc:Choice xmlns:v="urn:schemas-microsoft-com:vml" Requires="v">
                <p:oleObj spid="_x0000_s29705" name="Equation" r:id="rId5" imgW="5346360" imgH="723600" progId="Equation.DSMT4">
                  <p:embed/>
                </p:oleObj>
              </mc:Choice>
              <mc:Fallback>
                <p:oleObj name="Equation" r:id="rId5" imgW="5346360" imgH="723600" progId="Equation.DSMT4">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100" y="1752600"/>
                        <a:ext cx="53467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1304956"/>
              </p:ext>
            </p:extLst>
          </p:nvPr>
        </p:nvGraphicFramePr>
        <p:xfrm>
          <a:off x="3175000" y="2889250"/>
          <a:ext cx="5219700" cy="1930400"/>
        </p:xfrm>
        <a:graphic>
          <a:graphicData uri="http://schemas.openxmlformats.org/presentationml/2006/ole">
            <mc:AlternateContent xmlns:mc="http://schemas.openxmlformats.org/markup-compatibility/2006">
              <mc:Choice xmlns:v="urn:schemas-microsoft-com:vml" Requires="v">
                <p:oleObj spid="_x0000_s29706" name="Equation" r:id="rId7" imgW="5219640" imgH="1930320" progId="Equation.DSMT4">
                  <p:embed/>
                </p:oleObj>
              </mc:Choice>
              <mc:Fallback>
                <p:oleObj name="Equation" r:id="rId7" imgW="5219640" imgH="1930320" progId="Equation.DSMT4">
                  <p:embed/>
                  <p:pic>
                    <p:nvPicPr>
                      <p:cNvPr id="5" name="Object 4"/>
                      <p:cNvPicPr>
                        <a:picLocks noChangeAspect="1" noChangeArrowheads="1"/>
                      </p:cNvPicPr>
                      <p:nvPr/>
                    </p:nvPicPr>
                    <p:blipFill>
                      <a:blip r:embed="rId8"/>
                      <a:srcRect/>
                      <a:stretch>
                        <a:fillRect/>
                      </a:stretch>
                    </p:blipFill>
                    <p:spPr bwMode="auto">
                      <a:xfrm>
                        <a:off x="3175000" y="2889250"/>
                        <a:ext cx="5219700" cy="193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40"/>
          <p:cNvGrpSpPr/>
          <p:nvPr/>
        </p:nvGrpSpPr>
        <p:grpSpPr>
          <a:xfrm>
            <a:off x="791737" y="4505094"/>
            <a:ext cx="8831766" cy="2146608"/>
            <a:chOff x="304800" y="4800600"/>
            <a:chExt cx="8610600" cy="1828800"/>
          </a:xfrm>
        </p:grpSpPr>
        <p:grpSp>
          <p:nvGrpSpPr>
            <p:cNvPr id="6" name="Group 5"/>
            <p:cNvGrpSpPr/>
            <p:nvPr/>
          </p:nvGrpSpPr>
          <p:grpSpPr>
            <a:xfrm>
              <a:off x="304800" y="4800600"/>
              <a:ext cx="8610600" cy="1828800"/>
              <a:chOff x="304800" y="1107005"/>
              <a:chExt cx="8610600" cy="1828800"/>
            </a:xfrm>
          </p:grpSpPr>
          <p:grpSp>
            <p:nvGrpSpPr>
              <p:cNvPr id="7" name="Group 15"/>
              <p:cNvGrpSpPr/>
              <p:nvPr/>
            </p:nvGrpSpPr>
            <p:grpSpPr>
              <a:xfrm>
                <a:off x="304800" y="1107005"/>
                <a:ext cx="8610600" cy="1788595"/>
                <a:chOff x="304800" y="1107005"/>
                <a:chExt cx="8610600" cy="1788595"/>
              </a:xfrm>
            </p:grpSpPr>
            <p:grpSp>
              <p:nvGrpSpPr>
                <p:cNvPr id="13" name="Group 11"/>
                <p:cNvGrpSpPr/>
                <p:nvPr/>
              </p:nvGrpSpPr>
              <p:grpSpPr>
                <a:xfrm>
                  <a:off x="2362200" y="1524000"/>
                  <a:ext cx="5715000" cy="1371600"/>
                  <a:chOff x="1905000" y="2667000"/>
                  <a:chExt cx="5715000" cy="1371600"/>
                </a:xfrm>
              </p:grpSpPr>
              <p:cxnSp>
                <p:nvCxnSpPr>
                  <p:cNvPr id="16" name="Straight Arrow Connector 15"/>
                  <p:cNvCxnSpPr/>
                  <p:nvPr/>
                </p:nvCxnSpPr>
                <p:spPr>
                  <a:xfrm>
                    <a:off x="7620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34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91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8"/>
                  <p:cNvCxnSpPr/>
                  <p:nvPr/>
                </p:nvCxnSpPr>
                <p:spPr>
                  <a:xfrm>
                    <a:off x="3048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77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V="1">
                  <a:off x="304800" y="22098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200" y="1107005"/>
                  <a:ext cx="914400" cy="461665"/>
                </a:xfrm>
                <a:prstGeom prst="rect">
                  <a:avLst/>
                </a:prstGeom>
                <a:noFill/>
                <a:ln>
                  <a:noFill/>
                </a:ln>
              </p:spPr>
              <p:txBody>
                <a:bodyPr wrap="square" rtlCol="0">
                  <a:spAutoFit/>
                </a:bodyPr>
                <a:lstStyle/>
                <a:p>
                  <a:r>
                    <a:rPr lang="en-US" sz="2400" dirty="0">
                      <a:latin typeface="Times New Roman" pitchFamily="18" charset="0"/>
                      <a:cs typeface="Times New Roman" pitchFamily="18" charset="0"/>
                    </a:rPr>
                    <a:t>Lens</a:t>
                  </a:r>
                </a:p>
              </p:txBody>
            </p:sp>
          </p:grpSp>
          <p:sp>
            <p:nvSpPr>
              <p:cNvPr id="8" name="TextBox 7"/>
              <p:cNvSpPr txBox="1"/>
              <p:nvPr/>
            </p:nvSpPr>
            <p:spPr>
              <a:xfrm>
                <a:off x="7315200" y="2397940"/>
                <a:ext cx="3810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f</a:t>
                </a:r>
              </a:p>
            </p:txBody>
          </p:sp>
          <p:sp>
            <p:nvSpPr>
              <p:cNvPr id="9" name="TextBox 8"/>
              <p:cNvSpPr txBox="1"/>
              <p:nvPr/>
            </p:nvSpPr>
            <p:spPr>
              <a:xfrm>
                <a:off x="3810000" y="2321740"/>
                <a:ext cx="3810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f</a:t>
                </a:r>
              </a:p>
            </p:txBody>
          </p:sp>
          <p:sp>
            <p:nvSpPr>
              <p:cNvPr id="10" name="TextBox 9"/>
              <p:cNvSpPr txBox="1"/>
              <p:nvPr/>
            </p:nvSpPr>
            <p:spPr>
              <a:xfrm>
                <a:off x="5029200" y="2474140"/>
                <a:ext cx="3810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f</a:t>
                </a:r>
              </a:p>
            </p:txBody>
          </p:sp>
          <p:sp>
            <p:nvSpPr>
              <p:cNvPr id="11" name="TextBox 10"/>
              <p:cNvSpPr txBox="1"/>
              <p:nvPr/>
            </p:nvSpPr>
            <p:spPr>
              <a:xfrm>
                <a:off x="6172200" y="2397940"/>
                <a:ext cx="3810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f</a:t>
                </a:r>
              </a:p>
            </p:txBody>
          </p:sp>
          <p:sp>
            <p:nvSpPr>
              <p:cNvPr id="12" name="TextBox 11"/>
              <p:cNvSpPr txBox="1"/>
              <p:nvPr/>
            </p:nvSpPr>
            <p:spPr>
              <a:xfrm>
                <a:off x="2743200" y="2321740"/>
                <a:ext cx="3810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f</a:t>
                </a:r>
              </a:p>
            </p:txBody>
          </p:sp>
        </p:grpSp>
        <p:cxnSp>
          <p:nvCxnSpPr>
            <p:cNvPr id="23" name="Straight Arrow Connector 22"/>
            <p:cNvCxnSpPr/>
            <p:nvPr/>
          </p:nvCxnSpPr>
          <p:spPr>
            <a:xfrm>
              <a:off x="914400" y="5562600"/>
              <a:ext cx="14630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362200" y="5562600"/>
              <a:ext cx="22860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48200" y="6227380"/>
              <a:ext cx="1153510" cy="105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91200" y="5562600"/>
              <a:ext cx="22860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066690" y="5573110"/>
              <a:ext cx="7772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43000" y="51054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0</a:t>
              </a:r>
            </a:p>
          </p:txBody>
        </p:sp>
        <p:sp>
          <p:nvSpPr>
            <p:cNvPr id="35" name="TextBox 34"/>
            <p:cNvSpPr txBox="1"/>
            <p:nvPr/>
          </p:nvSpPr>
          <p:spPr>
            <a:xfrm>
              <a:off x="2514600" y="51816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1</a:t>
              </a:r>
            </a:p>
          </p:txBody>
        </p:sp>
        <p:sp>
          <p:nvSpPr>
            <p:cNvPr id="36" name="TextBox 35"/>
            <p:cNvSpPr txBox="1"/>
            <p:nvPr/>
          </p:nvSpPr>
          <p:spPr>
            <a:xfrm>
              <a:off x="3657600" y="540573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2</a:t>
              </a:r>
            </a:p>
          </p:txBody>
        </p:sp>
        <p:sp>
          <p:nvSpPr>
            <p:cNvPr id="37" name="TextBox 36"/>
            <p:cNvSpPr txBox="1"/>
            <p:nvPr/>
          </p:nvSpPr>
          <p:spPr>
            <a:xfrm>
              <a:off x="4724400" y="54864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3</a:t>
              </a:r>
            </a:p>
          </p:txBody>
        </p:sp>
        <p:sp>
          <p:nvSpPr>
            <p:cNvPr id="38" name="TextBox 37"/>
            <p:cNvSpPr txBox="1"/>
            <p:nvPr/>
          </p:nvSpPr>
          <p:spPr>
            <a:xfrm>
              <a:off x="5867400" y="540573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4</a:t>
              </a:r>
            </a:p>
          </p:txBody>
        </p:sp>
        <p:sp>
          <p:nvSpPr>
            <p:cNvPr id="39" name="TextBox 38"/>
            <p:cNvSpPr txBox="1"/>
            <p:nvPr/>
          </p:nvSpPr>
          <p:spPr>
            <a:xfrm>
              <a:off x="7010400" y="52578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5</a:t>
              </a:r>
            </a:p>
          </p:txBody>
        </p:sp>
        <p:sp>
          <p:nvSpPr>
            <p:cNvPr id="40" name="TextBox 39"/>
            <p:cNvSpPr txBox="1"/>
            <p:nvPr/>
          </p:nvSpPr>
          <p:spPr>
            <a:xfrm>
              <a:off x="8229600" y="51054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6</a:t>
              </a:r>
            </a:p>
          </p:txBody>
        </p:sp>
      </p:grpSp>
      <p:cxnSp>
        <p:nvCxnSpPr>
          <p:cNvPr id="43" name="Straight Connector 42"/>
          <p:cNvCxnSpPr/>
          <p:nvPr/>
        </p:nvCxnSpPr>
        <p:spPr>
          <a:xfrm>
            <a:off x="1905000" y="2819400"/>
            <a:ext cx="8382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BDC5DE4D-29B5-44B4-8C31-F36B051A11BC}"/>
              </a:ext>
            </a:extLst>
          </p:cNvPr>
          <p:cNvSpPr>
            <a:spLocks noGrp="1"/>
          </p:cNvSpPr>
          <p:nvPr>
            <p:ph type="sldNum" sz="quarter" idx="12"/>
          </p:nvPr>
        </p:nvSpPr>
        <p:spPr/>
        <p:txBody>
          <a:bodyPr/>
          <a:lstStyle/>
          <a:p>
            <a:fld id="{8AC7B609-6235-4DF7-8376-3B4225D7EDEF}"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extLst>
              <p:ext uri="{D42A27DB-BD31-4B8C-83A1-F6EECF244321}">
                <p14:modId xmlns:p14="http://schemas.microsoft.com/office/powerpoint/2010/main" val="1542691927"/>
              </p:ext>
            </p:extLst>
          </p:nvPr>
        </p:nvGraphicFramePr>
        <p:xfrm>
          <a:off x="2825750" y="374650"/>
          <a:ext cx="5232400" cy="1930400"/>
        </p:xfrm>
        <a:graphic>
          <a:graphicData uri="http://schemas.openxmlformats.org/presentationml/2006/ole">
            <mc:AlternateContent xmlns:mc="http://schemas.openxmlformats.org/markup-compatibility/2006">
              <mc:Choice xmlns:v="urn:schemas-microsoft-com:vml" Requires="v">
                <p:oleObj spid="_x0000_s30726" name="Equation" r:id="rId3" imgW="5232240" imgH="1930320" progId="Equation.DSMT4">
                  <p:embed/>
                </p:oleObj>
              </mc:Choice>
              <mc:Fallback>
                <p:oleObj name="Equation" r:id="rId3" imgW="5232240" imgH="1930320" progId="Equation.DSMT4">
                  <p:embed/>
                  <p:pic>
                    <p:nvPicPr>
                      <p:cNvPr id="83970" name="Object 2"/>
                      <p:cNvPicPr>
                        <a:picLocks noChangeAspect="1" noChangeArrowheads="1"/>
                      </p:cNvPicPr>
                      <p:nvPr/>
                    </p:nvPicPr>
                    <p:blipFill>
                      <a:blip r:embed="rId4"/>
                      <a:srcRect/>
                      <a:stretch>
                        <a:fillRect/>
                      </a:stretch>
                    </p:blipFill>
                    <p:spPr bwMode="auto">
                      <a:xfrm>
                        <a:off x="2825750" y="374650"/>
                        <a:ext cx="5232400" cy="193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Group 42"/>
          <p:cNvGrpSpPr/>
          <p:nvPr/>
        </p:nvGrpSpPr>
        <p:grpSpPr>
          <a:xfrm>
            <a:off x="568711" y="3947531"/>
            <a:ext cx="10504449" cy="2622397"/>
            <a:chOff x="304800" y="2819400"/>
            <a:chExt cx="8610600" cy="1788595"/>
          </a:xfrm>
        </p:grpSpPr>
        <p:grpSp>
          <p:nvGrpSpPr>
            <p:cNvPr id="3" name="Group 2"/>
            <p:cNvGrpSpPr/>
            <p:nvPr/>
          </p:nvGrpSpPr>
          <p:grpSpPr>
            <a:xfrm>
              <a:off x="304800" y="2819400"/>
              <a:ext cx="8610600" cy="1788595"/>
              <a:chOff x="304800" y="4800600"/>
              <a:chExt cx="8610600" cy="1788595"/>
            </a:xfrm>
          </p:grpSpPr>
          <p:grpSp>
            <p:nvGrpSpPr>
              <p:cNvPr id="4" name="Group 5"/>
              <p:cNvGrpSpPr/>
              <p:nvPr/>
            </p:nvGrpSpPr>
            <p:grpSpPr>
              <a:xfrm>
                <a:off x="304800" y="4800600"/>
                <a:ext cx="8610600" cy="1788595"/>
                <a:chOff x="304800" y="1107005"/>
                <a:chExt cx="8610600" cy="1788595"/>
              </a:xfrm>
            </p:grpSpPr>
            <p:grpSp>
              <p:nvGrpSpPr>
                <p:cNvPr id="17" name="Group 16"/>
                <p:cNvGrpSpPr/>
                <p:nvPr/>
              </p:nvGrpSpPr>
              <p:grpSpPr>
                <a:xfrm>
                  <a:off x="304800" y="1107005"/>
                  <a:ext cx="8610600" cy="1788595"/>
                  <a:chOff x="304800" y="1107005"/>
                  <a:chExt cx="8610600" cy="1788595"/>
                </a:xfrm>
              </p:grpSpPr>
              <p:grpSp>
                <p:nvGrpSpPr>
                  <p:cNvPr id="23" name="Group 11"/>
                  <p:cNvGrpSpPr/>
                  <p:nvPr/>
                </p:nvGrpSpPr>
                <p:grpSpPr>
                  <a:xfrm>
                    <a:off x="2362200" y="1524000"/>
                    <a:ext cx="4572000" cy="1371600"/>
                    <a:chOff x="1905000" y="2667000"/>
                    <a:chExt cx="4572000" cy="1371600"/>
                  </a:xfrm>
                </p:grpSpPr>
                <p:cxnSp>
                  <p:nvCxnSpPr>
                    <p:cNvPr id="27" name="Straight Arrow Connector 26"/>
                    <p:cNvCxnSpPr/>
                    <p:nvPr/>
                  </p:nvCxnSpPr>
                  <p:spPr>
                    <a:xfrm>
                      <a:off x="5334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91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8"/>
                    <p:cNvCxnSpPr/>
                    <p:nvPr/>
                  </p:nvCxnSpPr>
                  <p:spPr>
                    <a:xfrm>
                      <a:off x="3048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905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77000" y="2667000"/>
                      <a:ext cx="0" cy="13716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304800" y="22098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24200" y="1107005"/>
                    <a:ext cx="914400" cy="461665"/>
                  </a:xfrm>
                  <a:prstGeom prst="rect">
                    <a:avLst/>
                  </a:prstGeom>
                  <a:noFill/>
                  <a:ln>
                    <a:noFill/>
                  </a:ln>
                </p:spPr>
                <p:txBody>
                  <a:bodyPr wrap="square" rtlCol="0">
                    <a:spAutoFit/>
                  </a:bodyPr>
                  <a:lstStyle/>
                  <a:p>
                    <a:r>
                      <a:rPr lang="en-US" sz="2400" dirty="0">
                        <a:latin typeface="Times New Roman" pitchFamily="18" charset="0"/>
                        <a:cs typeface="Times New Roman" pitchFamily="18" charset="0"/>
                      </a:rPr>
                      <a:t>Lens</a:t>
                    </a:r>
                  </a:p>
                </p:txBody>
              </p:sp>
            </p:grpSp>
            <p:sp>
              <p:nvSpPr>
                <p:cNvPr id="19" name="TextBox 18"/>
                <p:cNvSpPr txBox="1"/>
                <p:nvPr/>
              </p:nvSpPr>
              <p:spPr>
                <a:xfrm>
                  <a:off x="3810000" y="1945205"/>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2f</a:t>
                  </a:r>
                </a:p>
              </p:txBody>
            </p:sp>
            <p:sp>
              <p:nvSpPr>
                <p:cNvPr id="20" name="TextBox 19"/>
                <p:cNvSpPr txBox="1"/>
                <p:nvPr/>
              </p:nvSpPr>
              <p:spPr>
                <a:xfrm>
                  <a:off x="5105400" y="2326205"/>
                  <a:ext cx="6096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2f</a:t>
                  </a:r>
                </a:p>
              </p:txBody>
            </p:sp>
            <p:sp>
              <p:nvSpPr>
                <p:cNvPr id="21" name="TextBox 20"/>
                <p:cNvSpPr txBox="1"/>
                <p:nvPr/>
              </p:nvSpPr>
              <p:spPr>
                <a:xfrm>
                  <a:off x="6172200" y="2397940"/>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2f</a:t>
                  </a:r>
                </a:p>
              </p:txBody>
            </p:sp>
            <p:sp>
              <p:nvSpPr>
                <p:cNvPr id="22" name="TextBox 21"/>
                <p:cNvSpPr txBox="1"/>
                <p:nvPr/>
              </p:nvSpPr>
              <p:spPr>
                <a:xfrm>
                  <a:off x="2743200" y="2321740"/>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2f</a:t>
                  </a:r>
                </a:p>
              </p:txBody>
            </p:sp>
          </p:grpSp>
          <p:cxnSp>
            <p:nvCxnSpPr>
              <p:cNvPr id="5" name="Straight Arrow Connector 4"/>
              <p:cNvCxnSpPr/>
              <p:nvPr/>
            </p:nvCxnSpPr>
            <p:spPr>
              <a:xfrm>
                <a:off x="914400" y="5562600"/>
                <a:ext cx="14630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43000" y="51054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0</a:t>
                </a:r>
              </a:p>
            </p:txBody>
          </p:sp>
          <p:sp>
            <p:nvSpPr>
              <p:cNvPr id="11" name="TextBox 10"/>
              <p:cNvSpPr txBox="1"/>
              <p:nvPr/>
            </p:nvSpPr>
            <p:spPr>
              <a:xfrm>
                <a:off x="2514600" y="51816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1</a:t>
                </a:r>
              </a:p>
            </p:txBody>
          </p:sp>
          <p:sp>
            <p:nvSpPr>
              <p:cNvPr id="12" name="TextBox 11"/>
              <p:cNvSpPr txBox="1"/>
              <p:nvPr/>
            </p:nvSpPr>
            <p:spPr>
              <a:xfrm>
                <a:off x="3657600" y="60960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2</a:t>
                </a:r>
              </a:p>
            </p:txBody>
          </p:sp>
          <p:sp>
            <p:nvSpPr>
              <p:cNvPr id="13" name="TextBox 12"/>
              <p:cNvSpPr txBox="1"/>
              <p:nvPr/>
            </p:nvSpPr>
            <p:spPr>
              <a:xfrm>
                <a:off x="4724400" y="54864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3</a:t>
                </a:r>
              </a:p>
            </p:txBody>
          </p:sp>
          <p:sp>
            <p:nvSpPr>
              <p:cNvPr id="14" name="TextBox 13"/>
              <p:cNvSpPr txBox="1"/>
              <p:nvPr/>
            </p:nvSpPr>
            <p:spPr>
              <a:xfrm>
                <a:off x="5943600" y="510093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4</a:t>
                </a:r>
              </a:p>
            </p:txBody>
          </p:sp>
          <p:sp>
            <p:nvSpPr>
              <p:cNvPr id="15" name="TextBox 14"/>
              <p:cNvSpPr txBox="1"/>
              <p:nvPr/>
            </p:nvSpPr>
            <p:spPr>
              <a:xfrm>
                <a:off x="7391400" y="525780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5</a:t>
                </a:r>
              </a:p>
            </p:txBody>
          </p:sp>
        </p:grpSp>
        <p:cxnSp>
          <p:nvCxnSpPr>
            <p:cNvPr id="32" name="Straight Arrow Connector 31"/>
            <p:cNvCxnSpPr/>
            <p:nvPr/>
          </p:nvCxnSpPr>
          <p:spPr>
            <a:xfrm>
              <a:off x="2346960" y="3581400"/>
              <a:ext cx="115824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503100" y="4256690"/>
              <a:ext cx="1147730" cy="105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632960" y="3581400"/>
              <a:ext cx="115824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775549" y="3573795"/>
              <a:ext cx="1153510" cy="236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925058" y="3573795"/>
              <a:ext cx="14478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F572CFA9-196B-4F6D-87A7-0A9D78F0268B}"/>
              </a:ext>
            </a:extLst>
          </p:cNvPr>
          <p:cNvSpPr>
            <a:spLocks noGrp="1"/>
          </p:cNvSpPr>
          <p:nvPr>
            <p:ph type="sldNum" sz="quarter" idx="12"/>
          </p:nvPr>
        </p:nvSpPr>
        <p:spPr/>
        <p:txBody>
          <a:bodyPr/>
          <a:lstStyle/>
          <a:p>
            <a:fld id="{8AC7B609-6235-4DF7-8376-3B4225D7EDEF}" type="slidenum">
              <a:rPr lang="en-US" smtClean="0"/>
              <a:pPr/>
              <a:t>41</a:t>
            </a:fld>
            <a:endParaRPr lang="en-US" dirty="0"/>
          </a:p>
        </p:txBody>
      </p:sp>
      <p:graphicFrame>
        <p:nvGraphicFramePr>
          <p:cNvPr id="6" name="Object 5">
            <a:extLst>
              <a:ext uri="{FF2B5EF4-FFF2-40B4-BE49-F238E27FC236}">
                <a16:creationId xmlns:a16="http://schemas.microsoft.com/office/drawing/2014/main" id="{58B214E8-AFCD-446B-B6CD-C4EACB105751}"/>
              </a:ext>
            </a:extLst>
          </p:cNvPr>
          <p:cNvGraphicFramePr>
            <a:graphicFrameLocks noChangeAspect="1"/>
          </p:cNvGraphicFramePr>
          <p:nvPr>
            <p:extLst>
              <p:ext uri="{D42A27DB-BD31-4B8C-83A1-F6EECF244321}">
                <p14:modId xmlns:p14="http://schemas.microsoft.com/office/powerpoint/2010/main" val="2095308832"/>
              </p:ext>
            </p:extLst>
          </p:nvPr>
        </p:nvGraphicFramePr>
        <p:xfrm>
          <a:off x="638140" y="2477886"/>
          <a:ext cx="7112000" cy="1193800"/>
        </p:xfrm>
        <a:graphic>
          <a:graphicData uri="http://schemas.openxmlformats.org/presentationml/2006/ole">
            <mc:AlternateContent xmlns:mc="http://schemas.openxmlformats.org/markup-compatibility/2006">
              <mc:Choice xmlns:v="urn:schemas-microsoft-com:vml" Requires="v">
                <p:oleObj spid="_x0000_s30727" name="Equation" r:id="rId5" imgW="7111800" imgH="1193760" progId="Equation.DSMT4">
                  <p:embed/>
                </p:oleObj>
              </mc:Choice>
              <mc:Fallback>
                <p:oleObj name="Equation" r:id="rId5" imgW="7111800" imgH="1193760" progId="Equation.DSMT4">
                  <p:embed/>
                  <p:pic>
                    <p:nvPicPr>
                      <p:cNvPr id="0" name=""/>
                      <p:cNvPicPr/>
                      <p:nvPr/>
                    </p:nvPicPr>
                    <p:blipFill>
                      <a:blip r:embed="rId6"/>
                      <a:stretch>
                        <a:fillRect/>
                      </a:stretch>
                    </p:blipFill>
                    <p:spPr>
                      <a:xfrm>
                        <a:off x="638140" y="2477886"/>
                        <a:ext cx="7112000" cy="1193800"/>
                      </a:xfrm>
                      <a:prstGeom prst="rect">
                        <a:avLst/>
                      </a:prstGeom>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extLst>
              <p:ext uri="{D42A27DB-BD31-4B8C-83A1-F6EECF244321}">
                <p14:modId xmlns:p14="http://schemas.microsoft.com/office/powerpoint/2010/main" val="2041021697"/>
              </p:ext>
            </p:extLst>
          </p:nvPr>
        </p:nvGraphicFramePr>
        <p:xfrm>
          <a:off x="3955369" y="285408"/>
          <a:ext cx="6781800" cy="2324100"/>
        </p:xfrm>
        <a:graphic>
          <a:graphicData uri="http://schemas.openxmlformats.org/presentationml/2006/ole">
            <mc:AlternateContent xmlns:mc="http://schemas.openxmlformats.org/markup-compatibility/2006">
              <mc:Choice xmlns:v="urn:schemas-microsoft-com:vml" Requires="v">
                <p:oleObj spid="_x0000_s31750" name="Equation" r:id="rId3" imgW="6781680" imgH="2323800" progId="Equation.DSMT4">
                  <p:embed/>
                </p:oleObj>
              </mc:Choice>
              <mc:Fallback>
                <p:oleObj name="Equation" r:id="rId3" imgW="6781680" imgH="2323800" progId="Equation.DSMT4">
                  <p:embed/>
                  <p:pic>
                    <p:nvPicPr>
                      <p:cNvPr id="88066" name="Object 2"/>
                      <p:cNvPicPr>
                        <a:picLocks noChangeAspect="1" noChangeArrowheads="1"/>
                      </p:cNvPicPr>
                      <p:nvPr/>
                    </p:nvPicPr>
                    <p:blipFill>
                      <a:blip r:embed="rId4"/>
                      <a:srcRect/>
                      <a:stretch>
                        <a:fillRect/>
                      </a:stretch>
                    </p:blipFill>
                    <p:spPr bwMode="auto">
                      <a:xfrm>
                        <a:off x="3955369" y="285408"/>
                        <a:ext cx="6781800"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602166" y="3601844"/>
            <a:ext cx="10604810" cy="3036125"/>
            <a:chOff x="304800" y="2819400"/>
            <a:chExt cx="8610600" cy="3160195"/>
          </a:xfrm>
        </p:grpSpPr>
        <p:grpSp>
          <p:nvGrpSpPr>
            <p:cNvPr id="4" name="Group 3"/>
            <p:cNvGrpSpPr/>
            <p:nvPr/>
          </p:nvGrpSpPr>
          <p:grpSpPr>
            <a:xfrm>
              <a:off x="304800" y="2819400"/>
              <a:ext cx="8610600" cy="3160195"/>
              <a:chOff x="304800" y="4800600"/>
              <a:chExt cx="8610600" cy="3160195"/>
            </a:xfrm>
          </p:grpSpPr>
          <p:grpSp>
            <p:nvGrpSpPr>
              <p:cNvPr id="10" name="Group 5"/>
              <p:cNvGrpSpPr/>
              <p:nvPr/>
            </p:nvGrpSpPr>
            <p:grpSpPr>
              <a:xfrm>
                <a:off x="304800" y="4800600"/>
                <a:ext cx="8610600" cy="3160195"/>
                <a:chOff x="304800" y="1107005"/>
                <a:chExt cx="8610600" cy="3160195"/>
              </a:xfrm>
            </p:grpSpPr>
            <p:grpSp>
              <p:nvGrpSpPr>
                <p:cNvPr id="18" name="Group 17"/>
                <p:cNvGrpSpPr/>
                <p:nvPr/>
              </p:nvGrpSpPr>
              <p:grpSpPr>
                <a:xfrm>
                  <a:off x="304800" y="1107005"/>
                  <a:ext cx="8610600" cy="3160195"/>
                  <a:chOff x="304800" y="1107005"/>
                  <a:chExt cx="8610600" cy="3160195"/>
                </a:xfrm>
              </p:grpSpPr>
              <p:grpSp>
                <p:nvGrpSpPr>
                  <p:cNvPr id="23" name="Group 11"/>
                  <p:cNvGrpSpPr/>
                  <p:nvPr/>
                </p:nvGrpSpPr>
                <p:grpSpPr>
                  <a:xfrm>
                    <a:off x="2362200" y="1524000"/>
                    <a:ext cx="4572000" cy="2743200"/>
                    <a:chOff x="1905000" y="2667000"/>
                    <a:chExt cx="4572000" cy="2743200"/>
                  </a:xfrm>
                </p:grpSpPr>
                <p:cxnSp>
                  <p:nvCxnSpPr>
                    <p:cNvPr id="26" name="Straight Arrow Connector 25"/>
                    <p:cNvCxnSpPr/>
                    <p:nvPr/>
                  </p:nvCxnSpPr>
                  <p:spPr>
                    <a:xfrm>
                      <a:off x="5334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191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8"/>
                    <p:cNvCxnSpPr/>
                    <p:nvPr/>
                  </p:nvCxnSpPr>
                  <p:spPr>
                    <a:xfrm>
                      <a:off x="3048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05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77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304800" y="28956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24200" y="1107005"/>
                    <a:ext cx="914400" cy="461665"/>
                  </a:xfrm>
                  <a:prstGeom prst="rect">
                    <a:avLst/>
                  </a:prstGeom>
                  <a:noFill/>
                  <a:ln>
                    <a:noFill/>
                  </a:ln>
                </p:spPr>
                <p:txBody>
                  <a:bodyPr wrap="square" rtlCol="0">
                    <a:spAutoFit/>
                  </a:bodyPr>
                  <a:lstStyle/>
                  <a:p>
                    <a:r>
                      <a:rPr lang="en-US" sz="2400" dirty="0">
                        <a:latin typeface="Times New Roman" pitchFamily="18" charset="0"/>
                        <a:cs typeface="Times New Roman" pitchFamily="18" charset="0"/>
                      </a:rPr>
                      <a:t>Lens</a:t>
                    </a:r>
                  </a:p>
                </p:txBody>
              </p:sp>
            </p:grpSp>
            <p:sp>
              <p:nvSpPr>
                <p:cNvPr id="19" name="TextBox 18"/>
                <p:cNvSpPr txBox="1"/>
                <p:nvPr/>
              </p:nvSpPr>
              <p:spPr>
                <a:xfrm>
                  <a:off x="3733800" y="2433935"/>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3f</a:t>
                  </a:r>
                </a:p>
              </p:txBody>
            </p:sp>
            <p:sp>
              <p:nvSpPr>
                <p:cNvPr id="20" name="TextBox 19"/>
                <p:cNvSpPr txBox="1"/>
                <p:nvPr/>
              </p:nvSpPr>
              <p:spPr>
                <a:xfrm>
                  <a:off x="5105400" y="2891135"/>
                  <a:ext cx="6096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3f</a:t>
                  </a:r>
                </a:p>
              </p:txBody>
            </p:sp>
            <p:sp>
              <p:nvSpPr>
                <p:cNvPr id="21" name="TextBox 20"/>
                <p:cNvSpPr txBox="1"/>
                <p:nvPr/>
              </p:nvSpPr>
              <p:spPr>
                <a:xfrm>
                  <a:off x="6324600" y="2814935"/>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3f</a:t>
                  </a:r>
                </a:p>
              </p:txBody>
            </p:sp>
            <p:sp>
              <p:nvSpPr>
                <p:cNvPr id="22" name="TextBox 21"/>
                <p:cNvSpPr txBox="1"/>
                <p:nvPr/>
              </p:nvSpPr>
              <p:spPr>
                <a:xfrm>
                  <a:off x="2895600" y="2814935"/>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3f</a:t>
                  </a:r>
                </a:p>
              </p:txBody>
            </p:sp>
          </p:grpSp>
          <p:cxnSp>
            <p:nvCxnSpPr>
              <p:cNvPr id="11" name="Straight Arrow Connector 10"/>
              <p:cNvCxnSpPr/>
              <p:nvPr/>
            </p:nvCxnSpPr>
            <p:spPr>
              <a:xfrm>
                <a:off x="914400" y="6055795"/>
                <a:ext cx="14630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19200" y="552239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0</a:t>
                </a:r>
              </a:p>
            </p:txBody>
          </p:sp>
          <p:sp>
            <p:nvSpPr>
              <p:cNvPr id="13" name="TextBox 12"/>
              <p:cNvSpPr txBox="1"/>
              <p:nvPr/>
            </p:nvSpPr>
            <p:spPr>
              <a:xfrm>
                <a:off x="2514600" y="575099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1</a:t>
                </a:r>
              </a:p>
            </p:txBody>
          </p:sp>
          <p:sp>
            <p:nvSpPr>
              <p:cNvPr id="14" name="TextBox 13"/>
              <p:cNvSpPr txBox="1"/>
              <p:nvPr/>
            </p:nvSpPr>
            <p:spPr>
              <a:xfrm>
                <a:off x="3505200" y="673713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2</a:t>
                </a:r>
              </a:p>
            </p:txBody>
          </p:sp>
          <p:sp>
            <p:nvSpPr>
              <p:cNvPr id="15" name="TextBox 14"/>
              <p:cNvSpPr txBox="1"/>
              <p:nvPr/>
            </p:nvSpPr>
            <p:spPr>
              <a:xfrm>
                <a:off x="4724400" y="567033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3</a:t>
                </a:r>
              </a:p>
            </p:txBody>
          </p:sp>
          <p:sp>
            <p:nvSpPr>
              <p:cNvPr id="16" name="TextBox 15"/>
              <p:cNvSpPr txBox="1"/>
              <p:nvPr/>
            </p:nvSpPr>
            <p:spPr>
              <a:xfrm>
                <a:off x="5943600" y="589893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4</a:t>
                </a:r>
              </a:p>
            </p:txBody>
          </p:sp>
          <p:sp>
            <p:nvSpPr>
              <p:cNvPr id="17" name="TextBox 16"/>
              <p:cNvSpPr txBox="1"/>
              <p:nvPr/>
            </p:nvSpPr>
            <p:spPr>
              <a:xfrm>
                <a:off x="6934200" y="666093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5</a:t>
                </a:r>
              </a:p>
            </p:txBody>
          </p:sp>
        </p:grpSp>
        <p:cxnSp>
          <p:nvCxnSpPr>
            <p:cNvPr id="5" name="Straight Arrow Connector 4"/>
            <p:cNvCxnSpPr/>
            <p:nvPr/>
          </p:nvCxnSpPr>
          <p:spPr>
            <a:xfrm>
              <a:off x="2362200" y="4074595"/>
              <a:ext cx="1143000" cy="1600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505200" y="4150795"/>
              <a:ext cx="1143000" cy="1524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648200" y="4150795"/>
              <a:ext cx="1143000" cy="263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780690" y="4140285"/>
              <a:ext cx="1153510" cy="15345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934200" y="4379395"/>
              <a:ext cx="685800" cy="1295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C3962630-62F1-4A37-BFAD-539DB6E7CB43}"/>
              </a:ext>
            </a:extLst>
          </p:cNvPr>
          <p:cNvSpPr>
            <a:spLocks noGrp="1"/>
          </p:cNvSpPr>
          <p:nvPr>
            <p:ph type="sldNum" sz="quarter" idx="12"/>
          </p:nvPr>
        </p:nvSpPr>
        <p:spPr/>
        <p:txBody>
          <a:bodyPr/>
          <a:lstStyle/>
          <a:p>
            <a:fld id="{8AC7B609-6235-4DF7-8376-3B4225D7EDEF}" type="slidenum">
              <a:rPr lang="en-US" smtClean="0"/>
              <a:pPr/>
              <a:t>42</a:t>
            </a:fld>
            <a:endParaRPr lang="en-US" dirty="0"/>
          </a:p>
        </p:txBody>
      </p:sp>
      <p:graphicFrame>
        <p:nvGraphicFramePr>
          <p:cNvPr id="31" name="Object 30">
            <a:extLst>
              <a:ext uri="{FF2B5EF4-FFF2-40B4-BE49-F238E27FC236}">
                <a16:creationId xmlns:a16="http://schemas.microsoft.com/office/drawing/2014/main" id="{07A0A1B1-437A-4838-833A-043E40E2A3CF}"/>
              </a:ext>
            </a:extLst>
          </p:cNvPr>
          <p:cNvGraphicFramePr>
            <a:graphicFrameLocks noChangeAspect="1"/>
          </p:cNvGraphicFramePr>
          <p:nvPr>
            <p:extLst>
              <p:ext uri="{D42A27DB-BD31-4B8C-83A1-F6EECF244321}">
                <p14:modId xmlns:p14="http://schemas.microsoft.com/office/powerpoint/2010/main" val="2203906100"/>
              </p:ext>
            </p:extLst>
          </p:nvPr>
        </p:nvGraphicFramePr>
        <p:xfrm>
          <a:off x="522557" y="2295525"/>
          <a:ext cx="8559800" cy="1193800"/>
        </p:xfrm>
        <a:graphic>
          <a:graphicData uri="http://schemas.openxmlformats.org/presentationml/2006/ole">
            <mc:AlternateContent xmlns:mc="http://schemas.openxmlformats.org/markup-compatibility/2006">
              <mc:Choice xmlns:v="urn:schemas-microsoft-com:vml" Requires="v">
                <p:oleObj spid="_x0000_s31751" name="Equation" r:id="rId5" imgW="8559720" imgH="1193760" progId="Equation.DSMT4">
                  <p:embed/>
                </p:oleObj>
              </mc:Choice>
              <mc:Fallback>
                <p:oleObj name="Equation" r:id="rId5" imgW="8559720" imgH="1193760" progId="Equation.DSMT4">
                  <p:embed/>
                  <p:pic>
                    <p:nvPicPr>
                      <p:cNvPr id="0" name=""/>
                      <p:cNvPicPr/>
                      <p:nvPr/>
                    </p:nvPicPr>
                    <p:blipFill>
                      <a:blip r:embed="rId6"/>
                      <a:stretch>
                        <a:fillRect/>
                      </a:stretch>
                    </p:blipFill>
                    <p:spPr>
                      <a:xfrm>
                        <a:off x="522557" y="2295525"/>
                        <a:ext cx="8559800" cy="1193800"/>
                      </a:xfrm>
                      <a:prstGeom prst="rect">
                        <a:avLst/>
                      </a:prstGeom>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extLst>
              <p:ext uri="{D42A27DB-BD31-4B8C-83A1-F6EECF244321}">
                <p14:modId xmlns:p14="http://schemas.microsoft.com/office/powerpoint/2010/main" val="1882038972"/>
              </p:ext>
            </p:extLst>
          </p:nvPr>
        </p:nvGraphicFramePr>
        <p:xfrm>
          <a:off x="4351936" y="340865"/>
          <a:ext cx="5562600" cy="2133600"/>
        </p:xfrm>
        <a:graphic>
          <a:graphicData uri="http://schemas.openxmlformats.org/presentationml/2006/ole">
            <mc:AlternateContent xmlns:mc="http://schemas.openxmlformats.org/markup-compatibility/2006">
              <mc:Choice xmlns:v="urn:schemas-microsoft-com:vml" Requires="v">
                <p:oleObj spid="_x0000_s32774" name="Equation" r:id="rId3" imgW="5562360" imgH="2133360" progId="Equation.DSMT4">
                  <p:embed/>
                </p:oleObj>
              </mc:Choice>
              <mc:Fallback>
                <p:oleObj name="Equation" r:id="rId3" imgW="5562360" imgH="2133360" progId="Equation.DSMT4">
                  <p:embed/>
                  <p:pic>
                    <p:nvPicPr>
                      <p:cNvPr id="88066" name="Object 2"/>
                      <p:cNvPicPr>
                        <a:picLocks noChangeAspect="1" noChangeArrowheads="1"/>
                      </p:cNvPicPr>
                      <p:nvPr/>
                    </p:nvPicPr>
                    <p:blipFill>
                      <a:blip r:embed="rId4"/>
                      <a:srcRect/>
                      <a:stretch>
                        <a:fillRect/>
                      </a:stretch>
                    </p:blipFill>
                    <p:spPr bwMode="auto">
                      <a:xfrm>
                        <a:off x="4351936" y="340865"/>
                        <a:ext cx="55626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
          <p:cNvGrpSpPr/>
          <p:nvPr/>
        </p:nvGrpSpPr>
        <p:grpSpPr>
          <a:xfrm>
            <a:off x="892097" y="3508917"/>
            <a:ext cx="10214517" cy="3160195"/>
            <a:chOff x="304800" y="2819400"/>
            <a:chExt cx="8610600" cy="3160195"/>
          </a:xfrm>
        </p:grpSpPr>
        <p:grpSp>
          <p:nvGrpSpPr>
            <p:cNvPr id="3" name="Group 3"/>
            <p:cNvGrpSpPr/>
            <p:nvPr/>
          </p:nvGrpSpPr>
          <p:grpSpPr>
            <a:xfrm>
              <a:off x="304800" y="2819400"/>
              <a:ext cx="8610600" cy="3160195"/>
              <a:chOff x="304800" y="4800600"/>
              <a:chExt cx="8610600" cy="3160195"/>
            </a:xfrm>
          </p:grpSpPr>
          <p:grpSp>
            <p:nvGrpSpPr>
              <p:cNvPr id="4" name="Group 5"/>
              <p:cNvGrpSpPr/>
              <p:nvPr/>
            </p:nvGrpSpPr>
            <p:grpSpPr>
              <a:xfrm>
                <a:off x="304800" y="4800600"/>
                <a:ext cx="8610600" cy="3160195"/>
                <a:chOff x="304800" y="1107005"/>
                <a:chExt cx="8610600" cy="3160195"/>
              </a:xfrm>
            </p:grpSpPr>
            <p:grpSp>
              <p:nvGrpSpPr>
                <p:cNvPr id="10" name="Group 17"/>
                <p:cNvGrpSpPr/>
                <p:nvPr/>
              </p:nvGrpSpPr>
              <p:grpSpPr>
                <a:xfrm>
                  <a:off x="304800" y="1107005"/>
                  <a:ext cx="8610600" cy="3160195"/>
                  <a:chOff x="304800" y="1107005"/>
                  <a:chExt cx="8610600" cy="3160195"/>
                </a:xfrm>
              </p:grpSpPr>
              <p:grpSp>
                <p:nvGrpSpPr>
                  <p:cNvPr id="18" name="Group 11"/>
                  <p:cNvGrpSpPr/>
                  <p:nvPr/>
                </p:nvGrpSpPr>
                <p:grpSpPr>
                  <a:xfrm>
                    <a:off x="2362200" y="1524000"/>
                    <a:ext cx="4572000" cy="2743200"/>
                    <a:chOff x="1905000" y="2667000"/>
                    <a:chExt cx="4572000" cy="2743200"/>
                  </a:xfrm>
                </p:grpSpPr>
                <p:cxnSp>
                  <p:nvCxnSpPr>
                    <p:cNvPr id="26" name="Straight Arrow Connector 25"/>
                    <p:cNvCxnSpPr/>
                    <p:nvPr/>
                  </p:nvCxnSpPr>
                  <p:spPr>
                    <a:xfrm>
                      <a:off x="5334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191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8"/>
                    <p:cNvCxnSpPr/>
                    <p:nvPr/>
                  </p:nvCxnSpPr>
                  <p:spPr>
                    <a:xfrm>
                      <a:off x="3048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05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77000" y="2667000"/>
                      <a:ext cx="0" cy="2743200"/>
                    </a:xfrm>
                    <a:prstGeom prst="straightConnector1">
                      <a:avLst/>
                    </a:prstGeom>
                    <a:ln w="571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304800" y="28956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24200" y="1107005"/>
                    <a:ext cx="914400" cy="461665"/>
                  </a:xfrm>
                  <a:prstGeom prst="rect">
                    <a:avLst/>
                  </a:prstGeom>
                  <a:noFill/>
                  <a:ln>
                    <a:noFill/>
                  </a:ln>
                </p:spPr>
                <p:txBody>
                  <a:bodyPr wrap="square" rtlCol="0">
                    <a:spAutoFit/>
                  </a:bodyPr>
                  <a:lstStyle/>
                  <a:p>
                    <a:r>
                      <a:rPr lang="en-US" sz="2400" dirty="0">
                        <a:latin typeface="Times New Roman" pitchFamily="18" charset="0"/>
                        <a:cs typeface="Times New Roman" pitchFamily="18" charset="0"/>
                      </a:rPr>
                      <a:t>Lens</a:t>
                    </a:r>
                  </a:p>
                </p:txBody>
              </p:sp>
            </p:grpSp>
            <p:sp>
              <p:nvSpPr>
                <p:cNvPr id="19" name="TextBox 18"/>
                <p:cNvSpPr txBox="1"/>
                <p:nvPr/>
              </p:nvSpPr>
              <p:spPr>
                <a:xfrm>
                  <a:off x="3733800" y="2433935"/>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4f</a:t>
                  </a:r>
                </a:p>
              </p:txBody>
            </p:sp>
            <p:sp>
              <p:nvSpPr>
                <p:cNvPr id="20" name="TextBox 19"/>
                <p:cNvSpPr txBox="1"/>
                <p:nvPr/>
              </p:nvSpPr>
              <p:spPr>
                <a:xfrm>
                  <a:off x="4876800" y="3007540"/>
                  <a:ext cx="6096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4f</a:t>
                  </a:r>
                </a:p>
              </p:txBody>
            </p:sp>
            <p:sp>
              <p:nvSpPr>
                <p:cNvPr id="21" name="TextBox 20"/>
                <p:cNvSpPr txBox="1"/>
                <p:nvPr/>
              </p:nvSpPr>
              <p:spPr>
                <a:xfrm>
                  <a:off x="6248400" y="2931340"/>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4f</a:t>
                  </a:r>
                </a:p>
              </p:txBody>
            </p:sp>
            <p:sp>
              <p:nvSpPr>
                <p:cNvPr id="22" name="TextBox 21"/>
                <p:cNvSpPr txBox="1"/>
                <p:nvPr/>
              </p:nvSpPr>
              <p:spPr>
                <a:xfrm>
                  <a:off x="2667000" y="3007540"/>
                  <a:ext cx="5334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4f</a:t>
                  </a:r>
                </a:p>
              </p:txBody>
            </p:sp>
          </p:grpSp>
          <p:cxnSp>
            <p:nvCxnSpPr>
              <p:cNvPr id="11" name="Straight Arrow Connector 10"/>
              <p:cNvCxnSpPr/>
              <p:nvPr/>
            </p:nvCxnSpPr>
            <p:spPr>
              <a:xfrm flipV="1">
                <a:off x="1143000" y="6055795"/>
                <a:ext cx="123444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19200" y="689399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0</a:t>
                </a:r>
              </a:p>
            </p:txBody>
          </p:sp>
          <p:sp>
            <p:nvSpPr>
              <p:cNvPr id="13" name="TextBox 12"/>
              <p:cNvSpPr txBox="1"/>
              <p:nvPr/>
            </p:nvSpPr>
            <p:spPr>
              <a:xfrm>
                <a:off x="2514600" y="575099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1</a:t>
                </a:r>
              </a:p>
            </p:txBody>
          </p:sp>
          <p:sp>
            <p:nvSpPr>
              <p:cNvPr id="14" name="TextBox 13"/>
              <p:cNvSpPr txBox="1"/>
              <p:nvPr/>
            </p:nvSpPr>
            <p:spPr>
              <a:xfrm>
                <a:off x="3657600" y="673713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2</a:t>
                </a:r>
              </a:p>
            </p:txBody>
          </p:sp>
          <p:sp>
            <p:nvSpPr>
              <p:cNvPr id="15" name="TextBox 14"/>
              <p:cNvSpPr txBox="1"/>
              <p:nvPr/>
            </p:nvSpPr>
            <p:spPr>
              <a:xfrm>
                <a:off x="4724400" y="5670330"/>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3</a:t>
                </a:r>
              </a:p>
            </p:txBody>
          </p:sp>
          <p:sp>
            <p:nvSpPr>
              <p:cNvPr id="16" name="TextBox 15"/>
              <p:cNvSpPr txBox="1"/>
              <p:nvPr/>
            </p:nvSpPr>
            <p:spPr>
              <a:xfrm>
                <a:off x="5867400" y="681779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4</a:t>
                </a:r>
              </a:p>
            </p:txBody>
          </p:sp>
          <p:sp>
            <p:nvSpPr>
              <p:cNvPr id="17" name="TextBox 16"/>
              <p:cNvSpPr txBox="1"/>
              <p:nvPr/>
            </p:nvSpPr>
            <p:spPr>
              <a:xfrm>
                <a:off x="7010400" y="5750995"/>
                <a:ext cx="685800" cy="461665"/>
              </a:xfrm>
              <a:prstGeom prst="rect">
                <a:avLst/>
              </a:prstGeom>
              <a:noFill/>
              <a:ln>
                <a:noFill/>
              </a:ln>
            </p:spPr>
            <p:txBody>
              <a:bodyPr wrap="square" rtlCol="0">
                <a:spAutoFit/>
              </a:bodyPr>
              <a:lstStyle/>
              <a:p>
                <a:r>
                  <a:rPr lang="en-US" sz="2400" i="1" dirty="0">
                    <a:latin typeface="Times New Roman" pitchFamily="18" charset="0"/>
                    <a:cs typeface="Times New Roman" pitchFamily="18" charset="0"/>
                  </a:rPr>
                  <a:t>y</a:t>
                </a:r>
                <a:r>
                  <a:rPr lang="en-US" sz="2400" i="1" baseline="-25000" dirty="0">
                    <a:latin typeface="Times New Roman" pitchFamily="18" charset="0"/>
                    <a:cs typeface="Times New Roman" pitchFamily="18" charset="0"/>
                  </a:rPr>
                  <a:t>5</a:t>
                </a:r>
              </a:p>
            </p:txBody>
          </p:sp>
        </p:grpSp>
        <p:cxnSp>
          <p:nvCxnSpPr>
            <p:cNvPr id="5" name="Straight Arrow Connector 4"/>
            <p:cNvCxnSpPr/>
            <p:nvPr/>
          </p:nvCxnSpPr>
          <p:spPr>
            <a:xfrm>
              <a:off x="2362200" y="4074595"/>
              <a:ext cx="11430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505200" y="4150795"/>
              <a:ext cx="114300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48200" y="4153425"/>
              <a:ext cx="1143000" cy="8355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91200" y="4150795"/>
              <a:ext cx="11430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23690" y="4174445"/>
              <a:ext cx="11430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Slide Number Placeholder 22">
            <a:extLst>
              <a:ext uri="{FF2B5EF4-FFF2-40B4-BE49-F238E27FC236}">
                <a16:creationId xmlns:a16="http://schemas.microsoft.com/office/drawing/2014/main" id="{868E6413-B3B6-4E67-905E-A760A8FE676C}"/>
              </a:ext>
            </a:extLst>
          </p:cNvPr>
          <p:cNvSpPr>
            <a:spLocks noGrp="1"/>
          </p:cNvSpPr>
          <p:nvPr>
            <p:ph type="sldNum" sz="quarter" idx="12"/>
          </p:nvPr>
        </p:nvSpPr>
        <p:spPr/>
        <p:txBody>
          <a:bodyPr/>
          <a:lstStyle/>
          <a:p>
            <a:fld id="{8AC7B609-6235-4DF7-8376-3B4225D7EDEF}" type="slidenum">
              <a:rPr lang="en-US" smtClean="0"/>
              <a:pPr/>
              <a:t>43</a:t>
            </a:fld>
            <a:endParaRPr lang="en-US" dirty="0"/>
          </a:p>
        </p:txBody>
      </p:sp>
      <p:graphicFrame>
        <p:nvGraphicFramePr>
          <p:cNvPr id="31" name="Object 30">
            <a:extLst>
              <a:ext uri="{FF2B5EF4-FFF2-40B4-BE49-F238E27FC236}">
                <a16:creationId xmlns:a16="http://schemas.microsoft.com/office/drawing/2014/main" id="{524B4C92-2F7D-4138-A351-DC329BDBCCFF}"/>
              </a:ext>
            </a:extLst>
          </p:cNvPr>
          <p:cNvGraphicFramePr>
            <a:graphicFrameLocks noChangeAspect="1"/>
          </p:cNvGraphicFramePr>
          <p:nvPr>
            <p:extLst>
              <p:ext uri="{D42A27DB-BD31-4B8C-83A1-F6EECF244321}">
                <p14:modId xmlns:p14="http://schemas.microsoft.com/office/powerpoint/2010/main" val="2153968042"/>
              </p:ext>
            </p:extLst>
          </p:nvPr>
        </p:nvGraphicFramePr>
        <p:xfrm>
          <a:off x="454438" y="2291887"/>
          <a:ext cx="6235700" cy="838200"/>
        </p:xfrm>
        <a:graphic>
          <a:graphicData uri="http://schemas.openxmlformats.org/presentationml/2006/ole">
            <mc:AlternateContent xmlns:mc="http://schemas.openxmlformats.org/markup-compatibility/2006">
              <mc:Choice xmlns:v="urn:schemas-microsoft-com:vml" Requires="v">
                <p:oleObj spid="_x0000_s32775" name="Equation" r:id="rId5" imgW="6235560" imgH="838080" progId="Equation.DSMT4">
                  <p:embed/>
                </p:oleObj>
              </mc:Choice>
              <mc:Fallback>
                <p:oleObj name="Equation" r:id="rId5" imgW="6235560" imgH="838080" progId="Equation.DSMT4">
                  <p:embed/>
                  <p:pic>
                    <p:nvPicPr>
                      <p:cNvPr id="0" name=""/>
                      <p:cNvPicPr/>
                      <p:nvPr/>
                    </p:nvPicPr>
                    <p:blipFill>
                      <a:blip r:embed="rId6"/>
                      <a:stretch>
                        <a:fillRect/>
                      </a:stretch>
                    </p:blipFill>
                    <p:spPr>
                      <a:xfrm>
                        <a:off x="454438" y="2291887"/>
                        <a:ext cx="6235700" cy="838200"/>
                      </a:xfrm>
                      <a:prstGeom prst="rect">
                        <a:avLst/>
                      </a:prstGeom>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C888AC-E594-4D30-B315-09F6D7BA09BB}"/>
              </a:ext>
            </a:extLst>
          </p:cNvPr>
          <p:cNvSpPr>
            <a:spLocks noGrp="1"/>
          </p:cNvSpPr>
          <p:nvPr>
            <p:ph type="sldNum" sz="quarter" idx="12"/>
          </p:nvPr>
        </p:nvSpPr>
        <p:spPr/>
        <p:txBody>
          <a:bodyPr/>
          <a:lstStyle/>
          <a:p>
            <a:fld id="{8AC7B609-6235-4DF7-8376-3B4225D7EDEF}" type="slidenum">
              <a:rPr lang="en-US" smtClean="0"/>
              <a:pPr/>
              <a:t>44</a:t>
            </a:fld>
            <a:endParaRPr lang="en-US" dirty="0"/>
          </a:p>
        </p:txBody>
      </p:sp>
      <p:sp>
        <p:nvSpPr>
          <p:cNvPr id="8" name="TextBox 7">
            <a:extLst>
              <a:ext uri="{FF2B5EF4-FFF2-40B4-BE49-F238E27FC236}">
                <a16:creationId xmlns:a16="http://schemas.microsoft.com/office/drawing/2014/main" id="{2A4649ED-BD2D-40D0-A404-F4595991E6C3}"/>
              </a:ext>
            </a:extLst>
          </p:cNvPr>
          <p:cNvSpPr txBox="1"/>
          <p:nvPr/>
        </p:nvSpPr>
        <p:spPr>
          <a:xfrm>
            <a:off x="344383" y="403761"/>
            <a:ext cx="11661569" cy="4191981"/>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تمرين:</a:t>
            </a:r>
          </a:p>
          <a:p>
            <a:pPr algn="just" rtl="1">
              <a:lnSpc>
                <a:spcPct val="150000"/>
              </a:lnSpc>
            </a:pPr>
            <a:r>
              <a:rPr lang="fa-IR" sz="2000" dirty="0">
                <a:latin typeface="Times New Roman" panose="02020603050405020304" pitchFamily="18" charset="0"/>
                <a:cs typeface="Times New Roman" panose="02020603050405020304" pitchFamily="18" charset="0"/>
              </a:rPr>
              <a:t>آرايه اي از عدسي هاي مثبت مشابه با فاصله كانوني 5 سانتي متر روي يك راستا با فاصله 25 سانتي متر چيده شده اند. </a:t>
            </a:r>
          </a:p>
          <a:p>
            <a:pPr algn="just" rtl="1">
              <a:lnSpc>
                <a:spcPct val="150000"/>
              </a:lnSpc>
            </a:pPr>
            <a:r>
              <a:rPr lang="fa-IR" sz="2000" dirty="0">
                <a:latin typeface="Times New Roman" panose="02020603050405020304" pitchFamily="18" charset="0"/>
                <a:cs typeface="Times New Roman" panose="02020603050405020304" pitchFamily="18" charset="0"/>
              </a:rPr>
              <a:t>قطر عدسي ها را 4 سانتي متر فرض كنيد. مشخصات پرتو ورودي به اولين عدسي به صورت زير است</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000" dirty="0">
                <a:latin typeface="Times New Roman" panose="02020603050405020304" pitchFamily="18" charset="0"/>
                <a:cs typeface="Times New Roman" panose="02020603050405020304" pitchFamily="18" charset="0"/>
              </a:rPr>
              <a:t>ارتفاع پرتو وروي به عدسي هاي بعدي را حساب كنيد تا آنجا كه پرتو وارد هيچ عدسي نشود و از موجبر لنزي خارج شود. اين اتفاق پس از عبور از چند عدسي مي افتد؟</a:t>
            </a:r>
            <a:endParaRPr lang="en-US" sz="2000" dirty="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554A6F1F-DF65-455F-89D8-CF210278D2D4}"/>
              </a:ext>
            </a:extLst>
          </p:cNvPr>
          <p:cNvGraphicFramePr>
            <a:graphicFrameLocks noChangeAspect="1"/>
          </p:cNvGraphicFramePr>
          <p:nvPr>
            <p:extLst>
              <p:ext uri="{D42A27DB-BD31-4B8C-83A1-F6EECF244321}">
                <p14:modId xmlns:p14="http://schemas.microsoft.com/office/powerpoint/2010/main" val="2772935078"/>
              </p:ext>
            </p:extLst>
          </p:nvPr>
        </p:nvGraphicFramePr>
        <p:xfrm>
          <a:off x="4667250" y="2372038"/>
          <a:ext cx="1841500" cy="889000"/>
        </p:xfrm>
        <a:graphic>
          <a:graphicData uri="http://schemas.openxmlformats.org/presentationml/2006/ole">
            <mc:AlternateContent xmlns:mc="http://schemas.openxmlformats.org/markup-compatibility/2006">
              <mc:Choice xmlns:v="urn:schemas-microsoft-com:vml" Requires="v">
                <p:oleObj spid="_x0000_s33796" name="Equation" r:id="rId3" imgW="1841400" imgH="888840" progId="Equation.DSMT4">
                  <p:embed/>
                </p:oleObj>
              </mc:Choice>
              <mc:Fallback>
                <p:oleObj name="Equation" r:id="rId3" imgW="1841400" imgH="888840" progId="Equation.DSMT4">
                  <p:embed/>
                  <p:pic>
                    <p:nvPicPr>
                      <p:cNvPr id="0" name=""/>
                      <p:cNvPicPr/>
                      <p:nvPr/>
                    </p:nvPicPr>
                    <p:blipFill>
                      <a:blip r:embed="rId4"/>
                      <a:stretch>
                        <a:fillRect/>
                      </a:stretch>
                    </p:blipFill>
                    <p:spPr>
                      <a:xfrm>
                        <a:off x="4667250" y="2372038"/>
                        <a:ext cx="1841500" cy="889000"/>
                      </a:xfrm>
                      <a:prstGeom prst="rect">
                        <a:avLst/>
                      </a:prstGeom>
                    </p:spPr>
                  </p:pic>
                </p:oleObj>
              </mc:Fallback>
            </mc:AlternateContent>
          </a:graphicData>
        </a:graphic>
      </p:graphicFrame>
    </p:spTree>
    <p:extLst>
      <p:ext uri="{BB962C8B-B14F-4D97-AF65-F5344CB8AC3E}">
        <p14:creationId xmlns:p14="http://schemas.microsoft.com/office/powerpoint/2010/main" val="3355604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515" y="2895255"/>
            <a:ext cx="11424062" cy="1421992"/>
          </a:xfrm>
          <a:prstGeom prst="rect">
            <a:avLst/>
          </a:prstGeom>
          <a:noFill/>
        </p:spPr>
        <p:txBody>
          <a:bodyPr wrap="square" rtlCol="0">
            <a:spAutoFit/>
          </a:bodyPr>
          <a:lstStyle/>
          <a:p>
            <a:pPr algn="just">
              <a:lnSpc>
                <a:spcPct val="150000"/>
              </a:lnSpc>
            </a:pPr>
            <a:r>
              <a:rPr lang="en-US" sz="2000" dirty="0">
                <a:latin typeface="Times New Roman" pitchFamily="18" charset="0"/>
                <a:cs typeface="Times New Roman" pitchFamily="18" charset="0"/>
              </a:rPr>
              <a:t>A resonator consists of two mirrors standing face to face (common optical axis) with distance of </a:t>
            </a:r>
            <a:r>
              <a:rPr lang="en-US" sz="2000" i="1" dirty="0">
                <a:latin typeface="Times New Roman" pitchFamily="18" charset="0"/>
                <a:cs typeface="Times New Roman" pitchFamily="18" charset="0"/>
              </a:rPr>
              <a:t>d. </a:t>
            </a:r>
            <a:r>
              <a:rPr lang="en-US" sz="2000" dirty="0">
                <a:latin typeface="Times New Roman" pitchFamily="18" charset="0"/>
                <a:cs typeface="Times New Roman" pitchFamily="18" charset="0"/>
              </a:rPr>
              <a:t>therefore, the light ray travels two times through free space and reflect two time from mirrors. That means, the optical element which repeats consists of two propagation through free space and reflection from two mirrors.</a:t>
            </a:r>
          </a:p>
        </p:txBody>
      </p:sp>
      <p:graphicFrame>
        <p:nvGraphicFramePr>
          <p:cNvPr id="4" name="Object 3"/>
          <p:cNvGraphicFramePr>
            <a:graphicFrameLocks noChangeAspect="1"/>
          </p:cNvGraphicFramePr>
          <p:nvPr/>
        </p:nvGraphicFramePr>
        <p:xfrm>
          <a:off x="2990850" y="5283200"/>
          <a:ext cx="6210300" cy="1320800"/>
        </p:xfrm>
        <a:graphic>
          <a:graphicData uri="http://schemas.openxmlformats.org/presentationml/2006/ole">
            <mc:AlternateContent xmlns:mc="http://schemas.openxmlformats.org/markup-compatibility/2006">
              <mc:Choice xmlns:v="urn:schemas-microsoft-com:vml" Requires="v">
                <p:oleObj spid="_x0000_s34820" name="Equation" r:id="rId4" imgW="6210000" imgH="1320480" progId="Equation.DSMT4">
                  <p:embed/>
                </p:oleObj>
              </mc:Choice>
              <mc:Fallback>
                <p:oleObj name="Equation" r:id="rId4" imgW="6210000" imgH="132048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5283200"/>
                        <a:ext cx="62103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610100" y="209551"/>
            <a:ext cx="2267031" cy="461665"/>
          </a:xfrm>
          <a:prstGeom prst="rect">
            <a:avLst/>
          </a:prstGeom>
          <a:ln w="38100">
            <a:solidFill>
              <a:srgbClr val="0070C0"/>
            </a:solidFill>
          </a:ln>
          <a:effectLst>
            <a:glow rad="139700">
              <a:schemeClr val="accent5">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a:solidFill>
                  <a:srgbClr val="FF0000"/>
                </a:solidFill>
                <a:latin typeface="Times New Roman" pitchFamily="18" charset="0"/>
                <a:cs typeface="Times New Roman" pitchFamily="18" charset="0"/>
              </a:rPr>
              <a:t>Laser resonator</a:t>
            </a:r>
          </a:p>
        </p:txBody>
      </p:sp>
      <p:sp>
        <p:nvSpPr>
          <p:cNvPr id="2" name="Slide Number Placeholder 1">
            <a:extLst>
              <a:ext uri="{FF2B5EF4-FFF2-40B4-BE49-F238E27FC236}">
                <a16:creationId xmlns:a16="http://schemas.microsoft.com/office/drawing/2014/main" id="{8A82D914-74D2-4EC6-8F8C-A8A83E10F88E}"/>
              </a:ext>
            </a:extLst>
          </p:cNvPr>
          <p:cNvSpPr>
            <a:spLocks noGrp="1"/>
          </p:cNvSpPr>
          <p:nvPr>
            <p:ph type="sldNum" sz="quarter" idx="12"/>
          </p:nvPr>
        </p:nvSpPr>
        <p:spPr/>
        <p:txBody>
          <a:bodyPr/>
          <a:lstStyle/>
          <a:p>
            <a:fld id="{8AC7B609-6235-4DF7-8376-3B4225D7EDEF}" type="slidenum">
              <a:rPr lang="en-US" smtClean="0"/>
              <a:pPr/>
              <a:t>45</a:t>
            </a:fld>
            <a:endParaRPr lang="en-US" dirty="0"/>
          </a:p>
        </p:txBody>
      </p:sp>
      <p:pic>
        <p:nvPicPr>
          <p:cNvPr id="7" name="Picture 6">
            <a:extLst>
              <a:ext uri="{FF2B5EF4-FFF2-40B4-BE49-F238E27FC236}">
                <a16:creationId xmlns:a16="http://schemas.microsoft.com/office/drawing/2014/main" id="{5934EF30-3715-F221-6B57-3C194729BCBC}"/>
              </a:ext>
            </a:extLst>
          </p:cNvPr>
          <p:cNvPicPr>
            <a:picLocks noChangeAspect="1"/>
          </p:cNvPicPr>
          <p:nvPr/>
        </p:nvPicPr>
        <p:blipFill>
          <a:blip r:embed="rId6"/>
          <a:stretch>
            <a:fillRect/>
          </a:stretch>
        </p:blipFill>
        <p:spPr>
          <a:xfrm>
            <a:off x="2800350" y="810652"/>
            <a:ext cx="6591300" cy="2057400"/>
          </a:xfrm>
          <a:prstGeom prst="rect">
            <a:avLst/>
          </a:prstGeom>
        </p:spPr>
      </p:pic>
    </p:spTree>
    <p:extLst>
      <p:ext uri="{BB962C8B-B14F-4D97-AF65-F5344CB8AC3E}">
        <p14:creationId xmlns:p14="http://schemas.microsoft.com/office/powerpoint/2010/main" val="4029512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75386A-97CE-448C-A8FC-20040948DC43}"/>
              </a:ext>
            </a:extLst>
          </p:cNvPr>
          <p:cNvSpPr>
            <a:spLocks noGrp="1"/>
          </p:cNvSpPr>
          <p:nvPr>
            <p:ph type="sldNum" sz="quarter" idx="12"/>
          </p:nvPr>
        </p:nvSpPr>
        <p:spPr/>
        <p:txBody>
          <a:bodyPr/>
          <a:lstStyle/>
          <a:p>
            <a:fld id="{8AC7B609-6235-4DF7-8376-3B4225D7EDEF}" type="slidenum">
              <a:rPr lang="en-US" smtClean="0"/>
              <a:pPr/>
              <a:t>46</a:t>
            </a:fld>
            <a:endParaRPr lang="en-US" dirty="0"/>
          </a:p>
        </p:txBody>
      </p:sp>
      <p:sp>
        <p:nvSpPr>
          <p:cNvPr id="3" name="TextBox 2">
            <a:extLst>
              <a:ext uri="{FF2B5EF4-FFF2-40B4-BE49-F238E27FC236}">
                <a16:creationId xmlns:a16="http://schemas.microsoft.com/office/drawing/2014/main" id="{DA1756B5-5E99-448A-979B-AE799D54C801}"/>
              </a:ext>
            </a:extLst>
          </p:cNvPr>
          <p:cNvSpPr txBox="1"/>
          <p:nvPr/>
        </p:nvSpPr>
        <p:spPr>
          <a:xfrm>
            <a:off x="3105150" y="452673"/>
            <a:ext cx="8388979" cy="1687963"/>
          </a:xfrm>
          <a:prstGeom prst="rect">
            <a:avLst/>
          </a:prstGeom>
          <a:noFill/>
        </p:spPr>
        <p:txBody>
          <a:bodyPr wrap="square" rtlCol="1">
            <a:spAutoFit/>
          </a:bodyPr>
          <a:lstStyle/>
          <a:p>
            <a:pPr algn="just" rtl="1">
              <a:lnSpc>
                <a:spcPct val="150000"/>
              </a:lnSpc>
            </a:pPr>
            <a:r>
              <a:rPr lang="fa-IR" sz="2400" dirty="0">
                <a:latin typeface="Times New Roman" panose="02020603050405020304" pitchFamily="18" charset="0"/>
                <a:cs typeface="Times New Roman" panose="02020603050405020304" pitchFamily="18" charset="0"/>
              </a:rPr>
              <a:t>کاواک لیزری از یک آینه تخت و یک آینه کاو با شعاع یک متر تشکیل شده است. </a:t>
            </a:r>
          </a:p>
          <a:p>
            <a:pPr algn="just" rtl="1">
              <a:lnSpc>
                <a:spcPct val="150000"/>
              </a:lnSpc>
            </a:pPr>
            <a:r>
              <a:rPr lang="fa-IR" sz="2400" dirty="0">
                <a:latin typeface="Times New Roman" panose="02020603050405020304" pitchFamily="18" charset="0"/>
                <a:cs typeface="Times New Roman" panose="02020603050405020304" pitchFamily="18" charset="0"/>
              </a:rPr>
              <a:t>اگر طول کاواک 60 سانتی متر باشد ماتریس انتقال پرتو برای</a:t>
            </a:r>
          </a:p>
          <a:p>
            <a:pPr algn="just" rtl="1">
              <a:lnSpc>
                <a:spcPct val="150000"/>
              </a:lnSpc>
            </a:pPr>
            <a:r>
              <a:rPr lang="fa-IR" sz="2400" dirty="0">
                <a:latin typeface="Times New Roman" panose="02020603050405020304" pitchFamily="18" charset="0"/>
                <a:cs typeface="Times New Roman" panose="02020603050405020304" pitchFamily="18" charset="0"/>
              </a:rPr>
              <a:t> یک رفت و برگشت کامل درون کاواک را حساب کنید. </a:t>
            </a:r>
          </a:p>
        </p:txBody>
      </p:sp>
    </p:spTree>
    <p:extLst>
      <p:ext uri="{BB962C8B-B14F-4D97-AF65-F5344CB8AC3E}">
        <p14:creationId xmlns:p14="http://schemas.microsoft.com/office/powerpoint/2010/main" val="975148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343150" y="609600"/>
          <a:ext cx="6845300" cy="1752600"/>
        </p:xfrm>
        <a:graphic>
          <a:graphicData uri="http://schemas.openxmlformats.org/presentationml/2006/ole">
            <mc:AlternateContent xmlns:mc="http://schemas.openxmlformats.org/markup-compatibility/2006">
              <mc:Choice xmlns:v="urn:schemas-microsoft-com:vml" Requires="v">
                <p:oleObj spid="_x0000_s35852" name="Equation" r:id="rId3" imgW="6845040" imgH="1752480" progId="Equation.DSMT4">
                  <p:embed/>
                </p:oleObj>
              </mc:Choice>
              <mc:Fallback>
                <p:oleObj name="Equation" r:id="rId3" imgW="6845040" imgH="175248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609600"/>
                        <a:ext cx="68453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p:cNvGrpSpPr/>
          <p:nvPr/>
        </p:nvGrpSpPr>
        <p:grpSpPr>
          <a:xfrm>
            <a:off x="2819400" y="2946400"/>
            <a:ext cx="5316538" cy="3576638"/>
            <a:chOff x="838200" y="3297882"/>
            <a:chExt cx="5316538" cy="3576638"/>
          </a:xfrm>
        </p:grpSpPr>
        <p:graphicFrame>
          <p:nvGraphicFramePr>
            <p:cNvPr id="3" name="Object 2"/>
            <p:cNvGraphicFramePr>
              <a:graphicFrameLocks noChangeAspect="1"/>
            </p:cNvGraphicFramePr>
            <p:nvPr/>
          </p:nvGraphicFramePr>
          <p:xfrm>
            <a:off x="4027488" y="3297882"/>
            <a:ext cx="1841500" cy="723900"/>
          </p:xfrm>
          <a:graphic>
            <a:graphicData uri="http://schemas.openxmlformats.org/presentationml/2006/ole">
              <mc:AlternateContent xmlns:mc="http://schemas.openxmlformats.org/markup-compatibility/2006">
                <mc:Choice xmlns:v="urn:schemas-microsoft-com:vml" Requires="v">
                  <p:oleObj spid="_x0000_s35853" name="Equation" r:id="rId5" imgW="1841400" imgH="723600" progId="Equation.DSMT4">
                    <p:embed/>
                  </p:oleObj>
                </mc:Choice>
                <mc:Fallback>
                  <p:oleObj name="Equation" r:id="rId5" imgW="1841400" imgH="723600"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7488" y="3297882"/>
                          <a:ext cx="1841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838200" y="3429000"/>
              <a:ext cx="2971800" cy="461665"/>
            </a:xfrm>
            <a:prstGeom prst="rect">
              <a:avLst/>
            </a:prstGeom>
            <a:noFill/>
          </p:spPr>
          <p:txBody>
            <a:bodyPr wrap="square" rtlCol="0">
              <a:spAutoFit/>
            </a:bodyPr>
            <a:lstStyle/>
            <a:p>
              <a:r>
                <a:rPr lang="en-US" sz="2400" dirty="0">
                  <a:latin typeface="Times New Roman" pitchFamily="18" charset="0"/>
                  <a:cs typeface="Times New Roman" pitchFamily="18" charset="0"/>
                </a:rPr>
                <a:t>Stability criterion:</a:t>
              </a:r>
            </a:p>
          </p:txBody>
        </p:sp>
        <p:graphicFrame>
          <p:nvGraphicFramePr>
            <p:cNvPr id="7" name="Object 6"/>
            <p:cNvGraphicFramePr>
              <a:graphicFrameLocks noChangeAspect="1"/>
            </p:cNvGraphicFramePr>
            <p:nvPr/>
          </p:nvGraphicFramePr>
          <p:xfrm>
            <a:off x="1620838" y="4374207"/>
            <a:ext cx="4533900" cy="1155700"/>
          </p:xfrm>
          <a:graphic>
            <a:graphicData uri="http://schemas.openxmlformats.org/presentationml/2006/ole">
              <mc:AlternateContent xmlns:mc="http://schemas.openxmlformats.org/markup-compatibility/2006">
                <mc:Choice xmlns:v="urn:schemas-microsoft-com:vml" Requires="v">
                  <p:oleObj spid="_x0000_s35854" name="Equation" r:id="rId7" imgW="4533840" imgH="1155600" progId="Equation.DSMT4">
                    <p:embed/>
                  </p:oleObj>
                </mc:Choice>
                <mc:Fallback>
                  <p:oleObj name="Equation" r:id="rId7" imgW="4533840" imgH="1155600" progId="Equation.DSMT4">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0838" y="4374207"/>
                          <a:ext cx="45339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082800" y="6074420"/>
            <a:ext cx="3454400" cy="800100"/>
          </p:xfrm>
          <a:graphic>
            <a:graphicData uri="http://schemas.openxmlformats.org/presentationml/2006/ole">
              <mc:AlternateContent xmlns:mc="http://schemas.openxmlformats.org/markup-compatibility/2006">
                <mc:Choice xmlns:v="urn:schemas-microsoft-com:vml" Requires="v">
                  <p:oleObj spid="_x0000_s35855" name="Equation" r:id="rId9" imgW="3454200" imgH="799920" progId="Equation.DSMT4">
                    <p:embed/>
                  </p:oleObj>
                </mc:Choice>
                <mc:Fallback>
                  <p:oleObj name="Equation" r:id="rId9" imgW="3454200" imgH="799920" progId="Equation.DSMT4">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2800" y="6074420"/>
                          <a:ext cx="34544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 name="Object 5"/>
          <p:cNvGraphicFramePr>
            <a:graphicFrameLocks noChangeAspect="1"/>
          </p:cNvGraphicFramePr>
          <p:nvPr/>
        </p:nvGraphicFramePr>
        <p:xfrm>
          <a:off x="6280150" y="2365375"/>
          <a:ext cx="190500" cy="330200"/>
        </p:xfrm>
        <a:graphic>
          <a:graphicData uri="http://schemas.openxmlformats.org/presentationml/2006/ole">
            <mc:AlternateContent xmlns:mc="http://schemas.openxmlformats.org/markup-compatibility/2006">
              <mc:Choice xmlns:v="urn:schemas-microsoft-com:vml" Requires="v">
                <p:oleObj spid="_x0000_s35856" name="Equation" r:id="rId11" imgW="457677" imgH="793306" progId="Equation.DSMT4">
                  <p:embed/>
                </p:oleObj>
              </mc:Choice>
              <mc:Fallback>
                <p:oleObj name="Equation" r:id="rId11" imgW="457677" imgH="793306" progId="Equation.DSMT4">
                  <p:embed/>
                  <p:pic>
                    <p:nvPicPr>
                      <p:cNvPr id="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0150" y="23653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a:extLst>
              <a:ext uri="{FF2B5EF4-FFF2-40B4-BE49-F238E27FC236}">
                <a16:creationId xmlns:a16="http://schemas.microsoft.com/office/drawing/2014/main" id="{D3CE53FA-6678-4CCD-B0BA-F772349E8293}"/>
              </a:ext>
            </a:extLst>
          </p:cNvPr>
          <p:cNvSpPr>
            <a:spLocks noGrp="1"/>
          </p:cNvSpPr>
          <p:nvPr>
            <p:ph type="sldNum" sz="quarter" idx="12"/>
          </p:nvPr>
        </p:nvSpPr>
        <p:spPr/>
        <p:txBody>
          <a:bodyPr/>
          <a:lstStyle/>
          <a:p>
            <a:fld id="{8AC7B609-6235-4DF7-8376-3B4225D7EDEF}" type="slidenum">
              <a:rPr lang="en-US" smtClean="0"/>
              <a:pPr/>
              <a:t>47</a:t>
            </a:fld>
            <a:endParaRPr lang="en-US" dirty="0"/>
          </a:p>
        </p:txBody>
      </p:sp>
    </p:spTree>
    <p:extLst>
      <p:ext uri="{BB962C8B-B14F-4D97-AF65-F5344CB8AC3E}">
        <p14:creationId xmlns:p14="http://schemas.microsoft.com/office/powerpoint/2010/main" val="3600345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4076700" y="311150"/>
          <a:ext cx="3416300" cy="800100"/>
        </p:xfrm>
        <a:graphic>
          <a:graphicData uri="http://schemas.openxmlformats.org/presentationml/2006/ole">
            <mc:AlternateContent xmlns:mc="http://schemas.openxmlformats.org/markup-compatibility/2006">
              <mc:Choice xmlns:v="urn:schemas-microsoft-com:vml" Requires="v">
                <p:oleObj spid="_x0000_s36876" name="Equation" r:id="rId3" imgW="3416040" imgH="799920" progId="Equation.DSMT4">
                  <p:embed/>
                </p:oleObj>
              </mc:Choice>
              <mc:Fallback>
                <p:oleObj name="Equation" r:id="rId3" imgW="3416040" imgH="799920" progId="Equation.DSMT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311150"/>
                        <a:ext cx="34163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4248150" y="1758950"/>
          <a:ext cx="3225800" cy="800100"/>
        </p:xfrm>
        <a:graphic>
          <a:graphicData uri="http://schemas.openxmlformats.org/presentationml/2006/ole">
            <mc:AlternateContent xmlns:mc="http://schemas.openxmlformats.org/markup-compatibility/2006">
              <mc:Choice xmlns:v="urn:schemas-microsoft-com:vml" Requires="v">
                <p:oleObj spid="_x0000_s36877" name="Equation" r:id="rId5" imgW="3225600" imgH="799920" progId="Equation.DSMT4">
                  <p:embed/>
                </p:oleObj>
              </mc:Choice>
              <mc:Fallback>
                <p:oleObj name="Equation" r:id="rId5" imgW="3225600" imgH="799920" progId="Equation.DSMT4">
                  <p:embed/>
                  <p:pic>
                    <p:nvPicPr>
                      <p:cNvPr id="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1758950"/>
                        <a:ext cx="32258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4387850" y="3206750"/>
          <a:ext cx="2794000" cy="800100"/>
        </p:xfrm>
        <a:graphic>
          <a:graphicData uri="http://schemas.openxmlformats.org/presentationml/2006/ole">
            <mc:AlternateContent xmlns:mc="http://schemas.openxmlformats.org/markup-compatibility/2006">
              <mc:Choice xmlns:v="urn:schemas-microsoft-com:vml" Requires="v">
                <p:oleObj spid="_x0000_s36878" name="Equation" r:id="rId7" imgW="2793960" imgH="799920" progId="Equation.DSMT4">
                  <p:embed/>
                </p:oleObj>
              </mc:Choice>
              <mc:Fallback>
                <p:oleObj name="Equation" r:id="rId7" imgW="2793960" imgH="799920" progId="Equation.DSMT4">
                  <p:embed/>
                  <p:pic>
                    <p:nvPicPr>
                      <p:cNvPr id="4"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7850" y="3206750"/>
                        <a:ext cx="27940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022850" y="4775200"/>
          <a:ext cx="1524000" cy="381000"/>
        </p:xfrm>
        <a:graphic>
          <a:graphicData uri="http://schemas.openxmlformats.org/presentationml/2006/ole">
            <mc:AlternateContent xmlns:mc="http://schemas.openxmlformats.org/markup-compatibility/2006">
              <mc:Choice xmlns:v="urn:schemas-microsoft-com:vml" Requires="v">
                <p:oleObj spid="_x0000_s36879" name="Equation" r:id="rId9" imgW="1523880" imgH="380880" progId="Equation.DSMT4">
                  <p:embed/>
                </p:oleObj>
              </mc:Choice>
              <mc:Fallback>
                <p:oleObj name="Equation" r:id="rId9" imgW="1523880" imgH="380880" progId="Equation.DSMT4">
                  <p:embed/>
                  <p:pic>
                    <p:nvPicPr>
                      <p:cNvPr id="5"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2850" y="4775200"/>
                        <a:ext cx="152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343150" y="5772150"/>
          <a:ext cx="7683500" cy="800100"/>
        </p:xfrm>
        <a:graphic>
          <a:graphicData uri="http://schemas.openxmlformats.org/presentationml/2006/ole">
            <mc:AlternateContent xmlns:mc="http://schemas.openxmlformats.org/markup-compatibility/2006">
              <mc:Choice xmlns:v="urn:schemas-microsoft-com:vml" Requires="v">
                <p:oleObj spid="_x0000_s36880" name="Equation" r:id="rId11" imgW="7683480" imgH="799920" progId="Equation.DSMT4">
                  <p:embed/>
                </p:oleObj>
              </mc:Choice>
              <mc:Fallback>
                <p:oleObj name="Equation" r:id="rId11" imgW="7683480" imgH="799920" progId="Equation.DSMT4">
                  <p:embed/>
                  <p:pic>
                    <p:nvPicPr>
                      <p:cNvPr id="6"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3150" y="5772150"/>
                        <a:ext cx="76835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a:extLst>
              <a:ext uri="{FF2B5EF4-FFF2-40B4-BE49-F238E27FC236}">
                <a16:creationId xmlns:a16="http://schemas.microsoft.com/office/drawing/2014/main" id="{C69FF64C-3DEB-49D0-AA15-006AFACC4109}"/>
              </a:ext>
            </a:extLst>
          </p:cNvPr>
          <p:cNvSpPr>
            <a:spLocks noGrp="1"/>
          </p:cNvSpPr>
          <p:nvPr>
            <p:ph type="sldNum" sz="quarter" idx="12"/>
          </p:nvPr>
        </p:nvSpPr>
        <p:spPr/>
        <p:txBody>
          <a:bodyPr/>
          <a:lstStyle/>
          <a:p>
            <a:fld id="{8AC7B609-6235-4DF7-8376-3B4225D7EDEF}" type="slidenum">
              <a:rPr lang="en-US" smtClean="0"/>
              <a:pPr/>
              <a:t>48</a:t>
            </a:fld>
            <a:endParaRPr lang="en-US" dirty="0"/>
          </a:p>
        </p:txBody>
      </p:sp>
    </p:spTree>
    <p:extLst>
      <p:ext uri="{BB962C8B-B14F-4D97-AF65-F5344CB8AC3E}">
        <p14:creationId xmlns:p14="http://schemas.microsoft.com/office/powerpoint/2010/main" val="631396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9A777-A1A7-4B83-BCE4-DD585250D706}"/>
              </a:ext>
            </a:extLst>
          </p:cNvPr>
          <p:cNvSpPr>
            <a:spLocks noGrp="1"/>
          </p:cNvSpPr>
          <p:nvPr>
            <p:ph type="sldNum" sz="quarter" idx="12"/>
          </p:nvPr>
        </p:nvSpPr>
        <p:spPr/>
        <p:txBody>
          <a:bodyPr/>
          <a:lstStyle/>
          <a:p>
            <a:fld id="{8AC7B609-6235-4DF7-8376-3B4225D7EDEF}" type="slidenum">
              <a:rPr lang="en-US" smtClean="0"/>
              <a:pPr/>
              <a:t>49</a:t>
            </a:fld>
            <a:endParaRPr lang="en-US" dirty="0"/>
          </a:p>
        </p:txBody>
      </p:sp>
      <p:grpSp>
        <p:nvGrpSpPr>
          <p:cNvPr id="62" name="Group 61">
            <a:extLst>
              <a:ext uri="{FF2B5EF4-FFF2-40B4-BE49-F238E27FC236}">
                <a16:creationId xmlns:a16="http://schemas.microsoft.com/office/drawing/2014/main" id="{CFE8C549-5D51-4F79-8C42-DFADFC3B477E}"/>
              </a:ext>
            </a:extLst>
          </p:cNvPr>
          <p:cNvGrpSpPr/>
          <p:nvPr/>
        </p:nvGrpSpPr>
        <p:grpSpPr>
          <a:xfrm>
            <a:off x="281336" y="85725"/>
            <a:ext cx="11148664" cy="6686550"/>
            <a:chOff x="281336" y="85725"/>
            <a:chExt cx="11148664" cy="6686550"/>
          </a:xfrm>
        </p:grpSpPr>
        <p:pic>
          <p:nvPicPr>
            <p:cNvPr id="4" name="Picture 3">
              <a:extLst>
                <a:ext uri="{FF2B5EF4-FFF2-40B4-BE49-F238E27FC236}">
                  <a16:creationId xmlns:a16="http://schemas.microsoft.com/office/drawing/2014/main" id="{8B78DE84-B662-420B-8724-D36B0858FA5F}"/>
                </a:ext>
              </a:extLst>
            </p:cNvPr>
            <p:cNvPicPr>
              <a:picLocks noChangeAspect="1"/>
            </p:cNvPicPr>
            <p:nvPr/>
          </p:nvPicPr>
          <p:blipFill>
            <a:blip r:embed="rId2"/>
            <a:stretch>
              <a:fillRect/>
            </a:stretch>
          </p:blipFill>
          <p:spPr>
            <a:xfrm>
              <a:off x="670235" y="85725"/>
              <a:ext cx="6457950" cy="6686550"/>
            </a:xfrm>
            <a:prstGeom prst="rect">
              <a:avLst/>
            </a:prstGeom>
          </p:spPr>
        </p:pic>
        <p:sp>
          <p:nvSpPr>
            <p:cNvPr id="3" name="Rectangle 2"/>
            <p:cNvSpPr/>
            <p:nvPr/>
          </p:nvSpPr>
          <p:spPr>
            <a:xfrm>
              <a:off x="6705600" y="5170736"/>
              <a:ext cx="4724400" cy="923330"/>
            </a:xfrm>
            <a:prstGeom prst="rect">
              <a:avLst/>
            </a:prstGeom>
          </p:spPr>
          <p:txBody>
            <a:bodyPr wrap="square">
              <a:spAutoFit/>
            </a:bodyPr>
            <a:lstStyle/>
            <a:p>
              <a:pPr algn="just"/>
              <a:r>
                <a:rPr lang="en-US" dirty="0">
                  <a:latin typeface="Times New Roman" pitchFamily="18" charset="0"/>
                  <a:cs typeface="Times New Roman" pitchFamily="18" charset="0"/>
                </a:rPr>
                <a:t>A g</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g</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stability diagram for a general spherical resonator. The stable region corresponds to shaded parts in the figure; </a:t>
              </a:r>
            </a:p>
          </p:txBody>
        </p:sp>
        <p:sp>
          <p:nvSpPr>
            <p:cNvPr id="61" name="TextBox 60">
              <a:extLst>
                <a:ext uri="{FF2B5EF4-FFF2-40B4-BE49-F238E27FC236}">
                  <a16:creationId xmlns:a16="http://schemas.microsoft.com/office/drawing/2014/main" id="{16496219-6235-4A00-8C30-6C901B8DED9A}"/>
                </a:ext>
              </a:extLst>
            </p:cNvPr>
            <p:cNvSpPr txBox="1"/>
            <p:nvPr/>
          </p:nvSpPr>
          <p:spPr>
            <a:xfrm>
              <a:off x="4656331" y="1104022"/>
              <a:ext cx="2049269"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Unstable</a:t>
              </a:r>
            </a:p>
          </p:txBody>
        </p:sp>
        <p:sp>
          <p:nvSpPr>
            <p:cNvPr id="63" name="TextBox 62">
              <a:extLst>
                <a:ext uri="{FF2B5EF4-FFF2-40B4-BE49-F238E27FC236}">
                  <a16:creationId xmlns:a16="http://schemas.microsoft.com/office/drawing/2014/main" id="{F4E486A9-FE2B-4846-817D-1916F26137EB}"/>
                </a:ext>
              </a:extLst>
            </p:cNvPr>
            <p:cNvSpPr txBox="1"/>
            <p:nvPr/>
          </p:nvSpPr>
          <p:spPr>
            <a:xfrm>
              <a:off x="281336" y="4434519"/>
              <a:ext cx="2049269" cy="579967"/>
            </a:xfrm>
            <a:prstGeom prst="rect">
              <a:avLst/>
            </a:prstGeom>
            <a:noFill/>
          </p:spPr>
          <p:txBody>
            <a:bodyPr wrap="square" rtlCol="0">
              <a:spAutoFit/>
            </a:body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Unstable</a:t>
              </a:r>
            </a:p>
          </p:txBody>
        </p:sp>
        <p:sp>
          <p:nvSpPr>
            <p:cNvPr id="64" name="TextBox 60">
              <a:extLst>
                <a:ext uri="{FF2B5EF4-FFF2-40B4-BE49-F238E27FC236}">
                  <a16:creationId xmlns:a16="http://schemas.microsoft.com/office/drawing/2014/main" id="{16496219-6235-4A00-8C30-6C901B8DED9A}"/>
                </a:ext>
              </a:extLst>
            </p:cNvPr>
            <p:cNvSpPr txBox="1"/>
            <p:nvPr/>
          </p:nvSpPr>
          <p:spPr>
            <a:xfrm>
              <a:off x="4505093" y="2849033"/>
              <a:ext cx="2854712" cy="5799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50000"/>
                </a:lnSpc>
              </a:pPr>
              <a:r>
                <a:rPr lang="en-US" sz="2400" dirty="0">
                  <a:solidFill>
                    <a:srgbClr val="FF0000"/>
                  </a:solidFill>
                  <a:latin typeface="Times New Roman" panose="02020603050405020304" pitchFamily="18" charset="0"/>
                  <a:cs typeface="Times New Roman" panose="02020603050405020304" pitchFamily="18" charset="0"/>
                </a:rPr>
                <a:t>Conditionally stable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9902" y="124264"/>
            <a:ext cx="3879851"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square" rtlCol="0">
            <a:spAutoFit/>
          </a:bodyPr>
          <a:lstStyle/>
          <a:p>
            <a:pPr algn="ctr"/>
            <a:r>
              <a:rPr lang="fa-IR" sz="2800" b="1" dirty="0">
                <a:solidFill>
                  <a:srgbClr val="FF0000"/>
                </a:solidFill>
              </a:rPr>
              <a:t>برهم کنش نور و ماده</a:t>
            </a:r>
            <a:endParaRPr lang="en-US" sz="2800" b="1" dirty="0">
              <a:solidFill>
                <a:srgbClr val="FF0000"/>
              </a:solidFill>
              <a:latin typeface="Times New Roman" pitchFamily="18" charset="0"/>
              <a:cs typeface="Times New Roman" pitchFamily="18" charset="0"/>
            </a:endParaRPr>
          </a:p>
        </p:txBody>
      </p:sp>
      <p:grpSp>
        <p:nvGrpSpPr>
          <p:cNvPr id="3" name="Group 13"/>
          <p:cNvGrpSpPr/>
          <p:nvPr/>
        </p:nvGrpSpPr>
        <p:grpSpPr>
          <a:xfrm>
            <a:off x="2381250" y="2667000"/>
            <a:ext cx="7924800" cy="2133600"/>
            <a:chOff x="1143000" y="2667000"/>
            <a:chExt cx="7315200" cy="2133600"/>
          </a:xfrm>
        </p:grpSpPr>
        <p:pic>
          <p:nvPicPr>
            <p:cNvPr id="1028" name="Picture 4"/>
            <p:cNvPicPr>
              <a:picLocks noChangeAspect="1" noChangeArrowheads="1"/>
            </p:cNvPicPr>
            <p:nvPr/>
          </p:nvPicPr>
          <p:blipFill>
            <a:blip r:embed="rId2" cstate="print"/>
            <a:srcRect l="7207" t="36715" r="6306" b="36232"/>
            <a:stretch>
              <a:fillRect/>
            </a:stretch>
          </p:blipFill>
          <p:spPr bwMode="auto">
            <a:xfrm>
              <a:off x="1143000" y="2667000"/>
              <a:ext cx="7315200" cy="2133600"/>
            </a:xfrm>
            <a:prstGeom prst="rect">
              <a:avLst/>
            </a:prstGeom>
            <a:noFill/>
            <a:ln w="9525">
              <a:noFill/>
              <a:miter lim="800000"/>
              <a:headEnd/>
              <a:tailEnd/>
            </a:ln>
          </p:spPr>
        </p:pic>
        <p:sp>
          <p:nvSpPr>
            <p:cNvPr id="13" name="TextBox 12"/>
            <p:cNvSpPr txBox="1"/>
            <p:nvPr/>
          </p:nvSpPr>
          <p:spPr>
            <a:xfrm>
              <a:off x="4572000" y="3352800"/>
              <a:ext cx="1403931" cy="584968"/>
            </a:xfrm>
            <a:prstGeom prst="rect">
              <a:avLst/>
            </a:prstGeom>
            <a:noFill/>
          </p:spPr>
          <p:txBody>
            <a:bodyPr wrap="square" rtlCol="0">
              <a:spAutoFit/>
            </a:bodyPr>
            <a:lstStyle/>
            <a:p>
              <a:pPr algn="just" rtl="1">
                <a:lnSpc>
                  <a:spcPct val="150000"/>
                </a:lnSpc>
              </a:pPr>
              <a:r>
                <a:rPr lang="fa-IR" sz="2400" b="1" dirty="0">
                  <a:solidFill>
                    <a:srgbClr val="0070C0"/>
                  </a:solidFill>
                  <a:cs typeface="+mj-cs"/>
                </a:rPr>
                <a:t>گسیل القایی</a:t>
              </a:r>
              <a:endParaRPr lang="en-US" sz="2400" b="1" dirty="0">
                <a:solidFill>
                  <a:srgbClr val="0070C0"/>
                </a:solidFill>
                <a:cs typeface="+mj-cs"/>
              </a:endParaRPr>
            </a:p>
          </p:txBody>
        </p:sp>
      </p:grpSp>
      <p:grpSp>
        <p:nvGrpSpPr>
          <p:cNvPr id="6" name="Group 10"/>
          <p:cNvGrpSpPr/>
          <p:nvPr/>
        </p:nvGrpSpPr>
        <p:grpSpPr>
          <a:xfrm>
            <a:off x="3735019" y="776070"/>
            <a:ext cx="5318225" cy="2125266"/>
            <a:chOff x="4158669" y="762000"/>
            <a:chExt cx="4909131" cy="2125266"/>
          </a:xfrm>
        </p:grpSpPr>
        <p:pic>
          <p:nvPicPr>
            <p:cNvPr id="1027" name="Picture 3"/>
            <p:cNvPicPr>
              <a:picLocks noChangeAspect="1" noChangeArrowheads="1"/>
            </p:cNvPicPr>
            <p:nvPr/>
          </p:nvPicPr>
          <p:blipFill>
            <a:blip r:embed="rId2" cstate="print"/>
            <a:srcRect l="36937" r="5405" b="71256"/>
            <a:stretch>
              <a:fillRect/>
            </a:stretch>
          </p:blipFill>
          <p:spPr bwMode="auto">
            <a:xfrm>
              <a:off x="4495800" y="762000"/>
              <a:ext cx="4572000" cy="2125266"/>
            </a:xfrm>
            <a:prstGeom prst="rect">
              <a:avLst/>
            </a:prstGeom>
            <a:noFill/>
            <a:ln w="9525">
              <a:noFill/>
              <a:miter lim="800000"/>
              <a:headEnd/>
              <a:tailEnd/>
            </a:ln>
          </p:spPr>
        </p:pic>
        <p:sp>
          <p:nvSpPr>
            <p:cNvPr id="10" name="TextBox 9"/>
            <p:cNvSpPr txBox="1"/>
            <p:nvPr/>
          </p:nvSpPr>
          <p:spPr>
            <a:xfrm>
              <a:off x="4158669" y="1371600"/>
              <a:ext cx="2394531" cy="584968"/>
            </a:xfrm>
            <a:prstGeom prst="rect">
              <a:avLst/>
            </a:prstGeom>
            <a:noFill/>
          </p:spPr>
          <p:txBody>
            <a:bodyPr wrap="square" rtlCol="0">
              <a:spAutoFit/>
            </a:bodyPr>
            <a:lstStyle/>
            <a:p>
              <a:pPr algn="just" rtl="1">
                <a:lnSpc>
                  <a:spcPct val="150000"/>
                </a:lnSpc>
              </a:pPr>
              <a:r>
                <a:rPr lang="fa-IR" sz="2400" b="1" dirty="0">
                  <a:solidFill>
                    <a:srgbClr val="0070C0"/>
                  </a:solidFill>
                  <a:cs typeface="+mj-cs"/>
                </a:rPr>
                <a:t>گسیل خود به خودی</a:t>
              </a:r>
              <a:endParaRPr lang="en-US" sz="2400" b="1" dirty="0">
                <a:solidFill>
                  <a:srgbClr val="0070C0"/>
                </a:solidFill>
                <a:cs typeface="+mj-cs"/>
              </a:endParaRPr>
            </a:p>
          </p:txBody>
        </p:sp>
      </p:grpSp>
      <p:grpSp>
        <p:nvGrpSpPr>
          <p:cNvPr id="9" name="Group 15"/>
          <p:cNvGrpSpPr/>
          <p:nvPr/>
        </p:nvGrpSpPr>
        <p:grpSpPr>
          <a:xfrm>
            <a:off x="3545940" y="4774870"/>
            <a:ext cx="4810270" cy="1958864"/>
            <a:chOff x="0" y="4746734"/>
            <a:chExt cx="4572000" cy="2187466"/>
          </a:xfrm>
        </p:grpSpPr>
        <p:pic>
          <p:nvPicPr>
            <p:cNvPr id="1029" name="Picture 5"/>
            <p:cNvPicPr>
              <a:picLocks noChangeAspect="1" noChangeArrowheads="1"/>
            </p:cNvPicPr>
            <p:nvPr/>
          </p:nvPicPr>
          <p:blipFill>
            <a:blip r:embed="rId2" cstate="print"/>
            <a:srcRect l="8559" t="73188" r="39189"/>
            <a:stretch>
              <a:fillRect/>
            </a:stretch>
          </p:blipFill>
          <p:spPr bwMode="auto">
            <a:xfrm>
              <a:off x="0" y="4746734"/>
              <a:ext cx="4572000" cy="2187466"/>
            </a:xfrm>
            <a:prstGeom prst="rect">
              <a:avLst/>
            </a:prstGeom>
            <a:noFill/>
            <a:ln w="9525">
              <a:noFill/>
              <a:miter lim="800000"/>
              <a:headEnd/>
              <a:tailEnd/>
            </a:ln>
          </p:spPr>
        </p:pic>
        <p:sp>
          <p:nvSpPr>
            <p:cNvPr id="15" name="TextBox 14"/>
            <p:cNvSpPr txBox="1"/>
            <p:nvPr/>
          </p:nvSpPr>
          <p:spPr>
            <a:xfrm>
              <a:off x="2473124" y="5257800"/>
              <a:ext cx="602532" cy="584968"/>
            </a:xfrm>
            <a:prstGeom prst="rect">
              <a:avLst/>
            </a:prstGeom>
            <a:noFill/>
          </p:spPr>
          <p:txBody>
            <a:bodyPr wrap="none" rtlCol="0">
              <a:spAutoFit/>
            </a:bodyPr>
            <a:lstStyle/>
            <a:p>
              <a:pPr algn="just" rtl="1">
                <a:lnSpc>
                  <a:spcPct val="150000"/>
                </a:lnSpc>
              </a:pPr>
              <a:r>
                <a:rPr lang="fa-IR" sz="2400" b="1" dirty="0">
                  <a:solidFill>
                    <a:srgbClr val="0070C0"/>
                  </a:solidFill>
                  <a:cs typeface="+mj-cs"/>
                </a:rPr>
                <a:t>جذب</a:t>
              </a:r>
              <a:endParaRPr lang="en-US" sz="2400" b="1" dirty="0">
                <a:solidFill>
                  <a:srgbClr val="0070C0"/>
                </a:solidFill>
                <a:cs typeface="+mj-cs"/>
              </a:endParaRPr>
            </a:p>
          </p:txBody>
        </p:sp>
      </p:grpSp>
      <p:cxnSp>
        <p:nvCxnSpPr>
          <p:cNvPr id="21" name="Straight Connector 20"/>
          <p:cNvCxnSpPr/>
          <p:nvPr/>
        </p:nvCxnSpPr>
        <p:spPr>
          <a:xfrm>
            <a:off x="1143000" y="2895600"/>
            <a:ext cx="99060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4800600"/>
            <a:ext cx="99060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8361A88D-EFB0-4DDA-AAF9-72BD4948AE92}"/>
              </a:ext>
            </a:extLst>
          </p:cNvPr>
          <p:cNvSpPr>
            <a:spLocks noGrp="1"/>
          </p:cNvSpPr>
          <p:nvPr>
            <p:ph type="sldNum" sz="quarter" idx="12"/>
          </p:nvPr>
        </p:nvSpPr>
        <p:spPr/>
        <p:txBody>
          <a:bodyPr/>
          <a:lstStyle/>
          <a:p>
            <a:fld id="{8AC7B609-6235-4DF7-8376-3B4225D7EDEF}" type="slidenum">
              <a:rPr lang="en-US" smtClean="0"/>
              <a:pPr/>
              <a:t>5</a:t>
            </a:fld>
            <a:endParaRPr lang="en-US" dirty="0"/>
          </a:p>
        </p:txBody>
      </p:sp>
    </p:spTree>
    <p:extLst>
      <p:ext uri="{BB962C8B-B14F-4D97-AF65-F5344CB8AC3E}">
        <p14:creationId xmlns:p14="http://schemas.microsoft.com/office/powerpoint/2010/main" val="11365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xit" presetSubtype="12" fill="hold" nodeType="clickEffect">
                                  <p:stCondLst>
                                    <p:cond delay="0"/>
                                  </p:stCondLst>
                                  <p:childTnLst>
                                    <p:animEffect transition="out" filter="strips(downLeft)">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8235137"/>
              </p:ext>
            </p:extLst>
          </p:nvPr>
        </p:nvGraphicFramePr>
        <p:xfrm>
          <a:off x="2555875" y="836613"/>
          <a:ext cx="6889750" cy="5080000"/>
        </p:xfrm>
        <a:graphic>
          <a:graphicData uri="http://schemas.openxmlformats.org/presentationml/2006/ole">
            <mc:AlternateContent xmlns:mc="http://schemas.openxmlformats.org/markup-compatibility/2006">
              <mc:Choice xmlns:v="urn:schemas-microsoft-com:vml" Requires="v">
                <p:oleObj spid="_x0000_s37892" name="Equation" r:id="rId3" imgW="7099200" imgH="5232240" progId="Equation.DSMT4">
                  <p:embed/>
                </p:oleObj>
              </mc:Choice>
              <mc:Fallback>
                <p:oleObj name="Equation" r:id="rId3" imgW="7099200" imgH="5232240" progId="Equation.DSMT4">
                  <p:embed/>
                  <p:pic>
                    <p:nvPicPr>
                      <p:cNvPr id="2" name="Object 1"/>
                      <p:cNvPicPr>
                        <a:picLocks noChangeAspect="1" noChangeArrowheads="1"/>
                      </p:cNvPicPr>
                      <p:nvPr/>
                    </p:nvPicPr>
                    <p:blipFill>
                      <a:blip r:embed="rId4"/>
                      <a:srcRect/>
                      <a:stretch>
                        <a:fillRect/>
                      </a:stretch>
                    </p:blipFill>
                    <p:spPr bwMode="auto">
                      <a:xfrm>
                        <a:off x="2555875" y="836613"/>
                        <a:ext cx="6889750" cy="50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0718448D-C955-4117-B3C5-96CB9072D1D8}"/>
              </a:ext>
            </a:extLst>
          </p:cNvPr>
          <p:cNvSpPr>
            <a:spLocks noGrp="1"/>
          </p:cNvSpPr>
          <p:nvPr>
            <p:ph type="sldNum" sz="quarter" idx="12"/>
          </p:nvPr>
        </p:nvSpPr>
        <p:spPr/>
        <p:txBody>
          <a:bodyPr/>
          <a:lstStyle/>
          <a:p>
            <a:fld id="{8AC7B609-6235-4DF7-8376-3B4225D7EDEF}" type="slidenum">
              <a:rPr lang="en-US" smtClean="0"/>
              <a:pPr/>
              <a:t>50</a:t>
            </a:fld>
            <a:endParaRPr lang="en-US" dirty="0"/>
          </a:p>
        </p:txBody>
      </p:sp>
    </p:spTree>
    <p:extLst>
      <p:ext uri="{BB962C8B-B14F-4D97-AF65-F5344CB8AC3E}">
        <p14:creationId xmlns:p14="http://schemas.microsoft.com/office/powerpoint/2010/main" val="500703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895600" y="3581400"/>
            <a:ext cx="6477000" cy="2895600"/>
            <a:chOff x="457200" y="3581400"/>
            <a:chExt cx="6477000" cy="2895600"/>
          </a:xfrm>
        </p:grpSpPr>
        <p:pic>
          <p:nvPicPr>
            <p:cNvPr id="78852" name="Picture 4"/>
            <p:cNvPicPr>
              <a:picLocks noChangeAspect="1" noChangeArrowheads="1"/>
            </p:cNvPicPr>
            <p:nvPr/>
          </p:nvPicPr>
          <p:blipFill>
            <a:blip r:embed="rId3" cstate="print"/>
            <a:srcRect/>
            <a:stretch>
              <a:fillRect/>
            </a:stretch>
          </p:blipFill>
          <p:spPr bwMode="auto">
            <a:xfrm>
              <a:off x="457200" y="3581400"/>
              <a:ext cx="6477000" cy="2895600"/>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2889250" y="6191250"/>
            <a:ext cx="1447800" cy="279400"/>
          </p:xfrm>
          <a:graphic>
            <a:graphicData uri="http://schemas.openxmlformats.org/presentationml/2006/ole">
              <mc:AlternateContent xmlns:mc="http://schemas.openxmlformats.org/markup-compatibility/2006">
                <mc:Choice xmlns:v="urn:schemas-microsoft-com:vml" Requires="v">
                  <p:oleObj spid="_x0000_s38920" name="Equation" r:id="rId4" imgW="1447560" imgH="279360" progId="Equation.DSMT4">
                    <p:embed/>
                  </p:oleObj>
                </mc:Choice>
                <mc:Fallback>
                  <p:oleObj name="Equation" r:id="rId4" imgW="1447560" imgH="27936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0" y="6191250"/>
                          <a:ext cx="1447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a:off x="1121980" y="6477000"/>
              <a:ext cx="4876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 name="Object 1"/>
          <p:cNvGraphicFramePr>
            <a:graphicFrameLocks noChangeAspect="1"/>
          </p:cNvGraphicFramePr>
          <p:nvPr>
            <p:extLst>
              <p:ext uri="{D42A27DB-BD31-4B8C-83A1-F6EECF244321}">
                <p14:modId xmlns:p14="http://schemas.microsoft.com/office/powerpoint/2010/main" val="2558648563"/>
              </p:ext>
            </p:extLst>
          </p:nvPr>
        </p:nvGraphicFramePr>
        <p:xfrm>
          <a:off x="1917700" y="323850"/>
          <a:ext cx="7505700" cy="1333500"/>
        </p:xfrm>
        <a:graphic>
          <a:graphicData uri="http://schemas.openxmlformats.org/presentationml/2006/ole">
            <mc:AlternateContent xmlns:mc="http://schemas.openxmlformats.org/markup-compatibility/2006">
              <mc:Choice xmlns:v="urn:schemas-microsoft-com:vml" Requires="v">
                <p:oleObj spid="_x0000_s38921" name="Equation" r:id="rId6" imgW="7505640" imgH="1333440" progId="Equation.DSMT4">
                  <p:embed/>
                </p:oleObj>
              </mc:Choice>
              <mc:Fallback>
                <p:oleObj name="Equation" r:id="rId6" imgW="7505640" imgH="1333440" progId="Equation.DSMT4">
                  <p:embed/>
                  <p:pic>
                    <p:nvPicPr>
                      <p:cNvPr id="2" name="Object 1"/>
                      <p:cNvPicPr>
                        <a:picLocks noChangeAspect="1" noChangeArrowheads="1"/>
                      </p:cNvPicPr>
                      <p:nvPr/>
                    </p:nvPicPr>
                    <p:blipFill>
                      <a:blip r:embed="rId7"/>
                      <a:srcRect/>
                      <a:stretch>
                        <a:fillRect/>
                      </a:stretch>
                    </p:blipFill>
                    <p:spPr bwMode="auto">
                      <a:xfrm>
                        <a:off x="1917700" y="323850"/>
                        <a:ext cx="75057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83349328"/>
              </p:ext>
            </p:extLst>
          </p:nvPr>
        </p:nvGraphicFramePr>
        <p:xfrm>
          <a:off x="1620838" y="2374900"/>
          <a:ext cx="8859837" cy="1193800"/>
        </p:xfrm>
        <a:graphic>
          <a:graphicData uri="http://schemas.openxmlformats.org/presentationml/2006/ole">
            <mc:AlternateContent xmlns:mc="http://schemas.openxmlformats.org/markup-compatibility/2006">
              <mc:Choice xmlns:v="urn:schemas-microsoft-com:vml" Requires="v">
                <p:oleObj spid="_x0000_s38922" name="Equation" r:id="rId8" imgW="9778680" imgH="1193760" progId="Equation.DSMT4">
                  <p:embed/>
                </p:oleObj>
              </mc:Choice>
              <mc:Fallback>
                <p:oleObj name="Equation" r:id="rId8" imgW="9778680" imgH="1193760" progId="Equation.DSMT4">
                  <p:embed/>
                  <p:pic>
                    <p:nvPicPr>
                      <p:cNvPr id="3" name="Object 2"/>
                      <p:cNvPicPr>
                        <a:picLocks noChangeAspect="1" noChangeArrowheads="1"/>
                      </p:cNvPicPr>
                      <p:nvPr/>
                    </p:nvPicPr>
                    <p:blipFill>
                      <a:blip r:embed="rId9"/>
                      <a:srcRect/>
                      <a:stretch>
                        <a:fillRect/>
                      </a:stretch>
                    </p:blipFill>
                    <p:spPr bwMode="auto">
                      <a:xfrm>
                        <a:off x="1620838" y="2374900"/>
                        <a:ext cx="8859837"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a:extLst>
              <a:ext uri="{FF2B5EF4-FFF2-40B4-BE49-F238E27FC236}">
                <a16:creationId xmlns:a16="http://schemas.microsoft.com/office/drawing/2014/main" id="{310F1641-B219-481F-BFEF-64E36BD76897}"/>
              </a:ext>
            </a:extLst>
          </p:cNvPr>
          <p:cNvSpPr>
            <a:spLocks noGrp="1"/>
          </p:cNvSpPr>
          <p:nvPr>
            <p:ph type="sldNum" sz="quarter" idx="12"/>
          </p:nvPr>
        </p:nvSpPr>
        <p:spPr/>
        <p:txBody>
          <a:bodyPr/>
          <a:lstStyle/>
          <a:p>
            <a:fld id="{8AC7B609-6235-4DF7-8376-3B4225D7EDEF}"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03436922"/>
              </p:ext>
            </p:extLst>
          </p:nvPr>
        </p:nvGraphicFramePr>
        <p:xfrm>
          <a:off x="1720850" y="361950"/>
          <a:ext cx="7861300" cy="1333500"/>
        </p:xfrm>
        <a:graphic>
          <a:graphicData uri="http://schemas.openxmlformats.org/presentationml/2006/ole">
            <mc:AlternateContent xmlns:mc="http://schemas.openxmlformats.org/markup-compatibility/2006">
              <mc:Choice xmlns:v="urn:schemas-microsoft-com:vml" Requires="v">
                <p:oleObj spid="_x0000_s39944" name="Equation" r:id="rId3" imgW="7860960" imgH="1333440" progId="Equation.DSMT4">
                  <p:embed/>
                </p:oleObj>
              </mc:Choice>
              <mc:Fallback>
                <p:oleObj name="Equation" r:id="rId3" imgW="7860960" imgH="1333440" progId="Equation.DSMT4">
                  <p:embed/>
                  <p:pic>
                    <p:nvPicPr>
                      <p:cNvPr id="2" name="Object 1"/>
                      <p:cNvPicPr>
                        <a:picLocks noChangeAspect="1" noChangeArrowheads="1"/>
                      </p:cNvPicPr>
                      <p:nvPr/>
                    </p:nvPicPr>
                    <p:blipFill>
                      <a:blip r:embed="rId4"/>
                      <a:srcRect/>
                      <a:stretch>
                        <a:fillRect/>
                      </a:stretch>
                    </p:blipFill>
                    <p:spPr bwMode="auto">
                      <a:xfrm>
                        <a:off x="1720850" y="361950"/>
                        <a:ext cx="78613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5" name="Object 3"/>
          <p:cNvGraphicFramePr>
            <a:graphicFrameLocks noChangeAspect="1"/>
          </p:cNvGraphicFramePr>
          <p:nvPr>
            <p:extLst>
              <p:ext uri="{D42A27DB-BD31-4B8C-83A1-F6EECF244321}">
                <p14:modId xmlns:p14="http://schemas.microsoft.com/office/powerpoint/2010/main" val="796870095"/>
              </p:ext>
            </p:extLst>
          </p:nvPr>
        </p:nvGraphicFramePr>
        <p:xfrm>
          <a:off x="1606550" y="2057400"/>
          <a:ext cx="8953500" cy="1333500"/>
        </p:xfrm>
        <a:graphic>
          <a:graphicData uri="http://schemas.openxmlformats.org/presentationml/2006/ole">
            <mc:AlternateContent xmlns:mc="http://schemas.openxmlformats.org/markup-compatibility/2006">
              <mc:Choice xmlns:v="urn:schemas-microsoft-com:vml" Requires="v">
                <p:oleObj spid="_x0000_s39945" name="Equation" r:id="rId5" imgW="9969480" imgH="1333440" progId="Equation.DSMT4">
                  <p:embed/>
                </p:oleObj>
              </mc:Choice>
              <mc:Fallback>
                <p:oleObj name="Equation" r:id="rId5" imgW="9969480" imgH="1333440" progId="Equation.DSMT4">
                  <p:embed/>
                  <p:pic>
                    <p:nvPicPr>
                      <p:cNvPr id="84995" name="Object 3"/>
                      <p:cNvPicPr>
                        <a:picLocks noChangeAspect="1" noChangeArrowheads="1"/>
                      </p:cNvPicPr>
                      <p:nvPr/>
                    </p:nvPicPr>
                    <p:blipFill>
                      <a:blip r:embed="rId6"/>
                      <a:srcRect/>
                      <a:stretch>
                        <a:fillRect/>
                      </a:stretch>
                    </p:blipFill>
                    <p:spPr bwMode="auto">
                      <a:xfrm>
                        <a:off x="1606550" y="2057400"/>
                        <a:ext cx="89535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7"/>
          <p:cNvGrpSpPr/>
          <p:nvPr/>
        </p:nvGrpSpPr>
        <p:grpSpPr>
          <a:xfrm>
            <a:off x="1606550" y="3276600"/>
            <a:ext cx="8953500" cy="3124200"/>
            <a:chOff x="1143000" y="3276600"/>
            <a:chExt cx="6705600" cy="3124200"/>
          </a:xfrm>
        </p:grpSpPr>
        <p:pic>
          <p:nvPicPr>
            <p:cNvPr id="4" name="Picture 4"/>
            <p:cNvPicPr>
              <a:picLocks noChangeAspect="1" noChangeArrowheads="1"/>
            </p:cNvPicPr>
            <p:nvPr/>
          </p:nvPicPr>
          <p:blipFill>
            <a:blip r:embed="rId7" cstate="print"/>
            <a:srcRect l="54398" b="20718"/>
            <a:stretch>
              <a:fillRect/>
            </a:stretch>
          </p:blipFill>
          <p:spPr bwMode="auto">
            <a:xfrm>
              <a:off x="1143000" y="3276600"/>
              <a:ext cx="6705600" cy="3124200"/>
            </a:xfrm>
            <a:prstGeom prst="rect">
              <a:avLst/>
            </a:prstGeom>
            <a:noFill/>
            <a:ln w="9525">
              <a:noFill/>
              <a:miter lim="800000"/>
              <a:headEnd/>
              <a:tailEnd/>
            </a:ln>
          </p:spPr>
        </p:pic>
        <p:cxnSp>
          <p:nvCxnSpPr>
            <p:cNvPr id="6" name="Straight Arrow Connector 5"/>
            <p:cNvCxnSpPr/>
            <p:nvPr/>
          </p:nvCxnSpPr>
          <p:spPr>
            <a:xfrm>
              <a:off x="1731580" y="6400800"/>
              <a:ext cx="525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3498850" y="6038850"/>
            <a:ext cx="1600200" cy="279400"/>
          </p:xfrm>
          <a:graphic>
            <a:graphicData uri="http://schemas.openxmlformats.org/presentationml/2006/ole">
              <mc:AlternateContent xmlns:mc="http://schemas.openxmlformats.org/markup-compatibility/2006">
                <mc:Choice xmlns:v="urn:schemas-microsoft-com:vml" Requires="v">
                  <p:oleObj spid="_x0000_s39946" name="Equation" r:id="rId8" imgW="1600200" imgH="279360" progId="Equation.DSMT4">
                    <p:embed/>
                  </p:oleObj>
                </mc:Choice>
                <mc:Fallback>
                  <p:oleObj name="Equation" r:id="rId8" imgW="1600200" imgH="279360" progId="Equation.DSMT4">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8850" y="6038850"/>
                          <a:ext cx="1600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Slide Number Placeholder 2">
            <a:extLst>
              <a:ext uri="{FF2B5EF4-FFF2-40B4-BE49-F238E27FC236}">
                <a16:creationId xmlns:a16="http://schemas.microsoft.com/office/drawing/2014/main" id="{598F70FC-2E5D-495F-B9F3-727E81DE2282}"/>
              </a:ext>
            </a:extLst>
          </p:cNvPr>
          <p:cNvSpPr>
            <a:spLocks noGrp="1"/>
          </p:cNvSpPr>
          <p:nvPr>
            <p:ph type="sldNum" sz="quarter" idx="12"/>
          </p:nvPr>
        </p:nvSpPr>
        <p:spPr/>
        <p:txBody>
          <a:bodyPr/>
          <a:lstStyle/>
          <a:p>
            <a:fld id="{8AC7B609-6235-4DF7-8376-3B4225D7EDEF}"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32588071"/>
              </p:ext>
            </p:extLst>
          </p:nvPr>
        </p:nvGraphicFramePr>
        <p:xfrm>
          <a:off x="3048000" y="273050"/>
          <a:ext cx="5803900" cy="2552700"/>
        </p:xfrm>
        <a:graphic>
          <a:graphicData uri="http://schemas.openxmlformats.org/presentationml/2006/ole">
            <mc:AlternateContent xmlns:mc="http://schemas.openxmlformats.org/markup-compatibility/2006">
              <mc:Choice xmlns:v="urn:schemas-microsoft-com:vml" Requires="v">
                <p:oleObj spid="_x0000_s40966" name="Equation" r:id="rId3" imgW="5803560" imgH="2552400" progId="Equation.DSMT4">
                  <p:embed/>
                </p:oleObj>
              </mc:Choice>
              <mc:Fallback>
                <p:oleObj name="Equation" r:id="rId3" imgW="5803560" imgH="2552400" progId="Equation.DSMT4">
                  <p:embed/>
                  <p:pic>
                    <p:nvPicPr>
                      <p:cNvPr id="2" name="Object 1"/>
                      <p:cNvPicPr>
                        <a:picLocks noChangeAspect="1" noChangeArrowheads="1"/>
                      </p:cNvPicPr>
                      <p:nvPr/>
                    </p:nvPicPr>
                    <p:blipFill>
                      <a:blip r:embed="rId4"/>
                      <a:srcRect/>
                      <a:stretch>
                        <a:fillRect/>
                      </a:stretch>
                    </p:blipFill>
                    <p:spPr bwMode="auto">
                      <a:xfrm>
                        <a:off x="3048000" y="273050"/>
                        <a:ext cx="58039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p:nvPr/>
        </p:nvGrpSpPr>
        <p:grpSpPr>
          <a:xfrm>
            <a:off x="1593850" y="3200400"/>
            <a:ext cx="8540750" cy="1663700"/>
            <a:chOff x="69850" y="3124200"/>
            <a:chExt cx="8540750" cy="1663700"/>
          </a:xfrm>
        </p:grpSpPr>
        <p:graphicFrame>
          <p:nvGraphicFramePr>
            <p:cNvPr id="3" name="Object 2"/>
            <p:cNvGraphicFramePr>
              <a:graphicFrameLocks noChangeAspect="1"/>
            </p:cNvGraphicFramePr>
            <p:nvPr>
              <p:extLst>
                <p:ext uri="{D42A27DB-BD31-4B8C-83A1-F6EECF244321}">
                  <p14:modId xmlns:p14="http://schemas.microsoft.com/office/powerpoint/2010/main" val="486954681"/>
                </p:ext>
              </p:extLst>
            </p:nvPr>
          </p:nvGraphicFramePr>
          <p:xfrm>
            <a:off x="69850" y="3594100"/>
            <a:ext cx="7493000" cy="1193800"/>
          </p:xfrm>
          <a:graphic>
            <a:graphicData uri="http://schemas.openxmlformats.org/presentationml/2006/ole">
              <mc:AlternateContent xmlns:mc="http://schemas.openxmlformats.org/markup-compatibility/2006">
                <mc:Choice xmlns:v="urn:schemas-microsoft-com:vml" Requires="v">
                  <p:oleObj spid="_x0000_s40967" name="Equation" r:id="rId5" imgW="7492680" imgH="1193760" progId="Equation.DSMT4">
                    <p:embed/>
                  </p:oleObj>
                </mc:Choice>
                <mc:Fallback>
                  <p:oleObj name="Equation" r:id="rId5" imgW="7492680" imgH="1193760" progId="Equation.DSMT4">
                    <p:embed/>
                    <p:pic>
                      <p:nvPicPr>
                        <p:cNvPr id="3" name="Object 2"/>
                        <p:cNvPicPr>
                          <a:picLocks noChangeAspect="1" noChangeArrowheads="1"/>
                        </p:cNvPicPr>
                        <p:nvPr/>
                      </p:nvPicPr>
                      <p:blipFill>
                        <a:blip r:embed="rId6"/>
                        <a:srcRect/>
                        <a:stretch>
                          <a:fillRect/>
                        </a:stretch>
                      </p:blipFill>
                      <p:spPr bwMode="auto">
                        <a:xfrm>
                          <a:off x="69850" y="3594100"/>
                          <a:ext cx="74930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81000" y="3124200"/>
              <a:ext cx="8229600" cy="461665"/>
            </a:xfrm>
            <a:prstGeom prst="rect">
              <a:avLst/>
            </a:prstGeom>
            <a:noFill/>
          </p:spPr>
          <p:txBody>
            <a:bodyPr wrap="square" rtlCol="0">
              <a:spAutoFit/>
            </a:bodyPr>
            <a:lstStyle/>
            <a:p>
              <a:r>
                <a:rPr lang="en-US" sz="2400" dirty="0">
                  <a:latin typeface="Times New Roman" pitchFamily="18" charset="0"/>
                  <a:cs typeface="Times New Roman" pitchFamily="18" charset="0"/>
                </a:rPr>
                <a:t>Flat mirror is mounted at the focal point of the spherical mirror</a:t>
              </a:r>
            </a:p>
          </p:txBody>
        </p:sp>
      </p:grpSp>
      <p:pic>
        <p:nvPicPr>
          <p:cNvPr id="86022" name="Picture 6"/>
          <p:cNvPicPr>
            <a:picLocks noChangeAspect="1" noChangeArrowheads="1"/>
          </p:cNvPicPr>
          <p:nvPr/>
        </p:nvPicPr>
        <p:blipFill>
          <a:blip r:embed="rId7" cstate="print"/>
          <a:srcRect/>
          <a:stretch>
            <a:fillRect/>
          </a:stretch>
        </p:blipFill>
        <p:spPr bwMode="auto">
          <a:xfrm>
            <a:off x="1764030" y="4800600"/>
            <a:ext cx="8675370" cy="188595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1987E83F-C4E1-4890-A405-9DD170F7AB7A}"/>
              </a:ext>
            </a:extLst>
          </p:cNvPr>
          <p:cNvSpPr>
            <a:spLocks noGrp="1"/>
          </p:cNvSpPr>
          <p:nvPr>
            <p:ph type="sldNum" sz="quarter" idx="12"/>
          </p:nvPr>
        </p:nvSpPr>
        <p:spPr/>
        <p:txBody>
          <a:bodyPr/>
          <a:lstStyle/>
          <a:p>
            <a:fld id="{8AC7B609-6235-4DF7-8376-3B4225D7EDEF}"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74800" y="1447801"/>
            <a:ext cx="8559800" cy="1668463"/>
            <a:chOff x="203200" y="5024735"/>
            <a:chExt cx="8559800" cy="1668463"/>
          </a:xfrm>
        </p:grpSpPr>
        <p:graphicFrame>
          <p:nvGraphicFramePr>
            <p:cNvPr id="4" name="Object 3"/>
            <p:cNvGraphicFramePr>
              <a:graphicFrameLocks noChangeAspect="1"/>
            </p:cNvGraphicFramePr>
            <p:nvPr>
              <p:extLst>
                <p:ext uri="{D42A27DB-BD31-4B8C-83A1-F6EECF244321}">
                  <p14:modId xmlns:p14="http://schemas.microsoft.com/office/powerpoint/2010/main" val="854230759"/>
                </p:ext>
              </p:extLst>
            </p:nvPr>
          </p:nvGraphicFramePr>
          <p:xfrm>
            <a:off x="203200" y="5499398"/>
            <a:ext cx="7327900" cy="1193800"/>
          </p:xfrm>
          <a:graphic>
            <a:graphicData uri="http://schemas.openxmlformats.org/presentationml/2006/ole">
              <mc:AlternateContent xmlns:mc="http://schemas.openxmlformats.org/markup-compatibility/2006">
                <mc:Choice xmlns:v="urn:schemas-microsoft-com:vml" Requires="v">
                  <p:oleObj spid="_x0000_s41988" name="Equation" r:id="rId3" imgW="7327800" imgH="1193760" progId="Equation.DSMT4">
                    <p:embed/>
                  </p:oleObj>
                </mc:Choice>
                <mc:Fallback>
                  <p:oleObj name="Equation" r:id="rId3" imgW="7327800" imgH="1193760" progId="Equation.DSMT4">
                    <p:embed/>
                    <p:pic>
                      <p:nvPicPr>
                        <p:cNvPr id="4" name="Object 3"/>
                        <p:cNvPicPr>
                          <a:picLocks noChangeAspect="1" noChangeArrowheads="1"/>
                        </p:cNvPicPr>
                        <p:nvPr/>
                      </p:nvPicPr>
                      <p:blipFill>
                        <a:blip r:embed="rId4"/>
                        <a:srcRect/>
                        <a:stretch>
                          <a:fillRect/>
                        </a:stretch>
                      </p:blipFill>
                      <p:spPr bwMode="auto">
                        <a:xfrm>
                          <a:off x="203200" y="5499398"/>
                          <a:ext cx="7327900"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33400" y="5024735"/>
              <a:ext cx="8229600" cy="461665"/>
            </a:xfrm>
            <a:prstGeom prst="rect">
              <a:avLst/>
            </a:prstGeom>
            <a:noFill/>
          </p:spPr>
          <p:txBody>
            <a:bodyPr wrap="square" rtlCol="0">
              <a:spAutoFit/>
            </a:bodyPr>
            <a:lstStyle/>
            <a:p>
              <a:r>
                <a:rPr lang="en-US" sz="2400" dirty="0">
                  <a:latin typeface="Times New Roman" pitchFamily="18" charset="0"/>
                  <a:cs typeface="Times New Roman" pitchFamily="18" charset="0"/>
                </a:rPr>
                <a:t>Flat mirror is mounted at the center of the spherical mirror</a:t>
              </a:r>
            </a:p>
          </p:txBody>
        </p:sp>
      </p:grpSp>
      <p:pic>
        <p:nvPicPr>
          <p:cNvPr id="9" name="Picture 5"/>
          <p:cNvPicPr>
            <a:picLocks noChangeAspect="1" noChangeArrowheads="1"/>
          </p:cNvPicPr>
          <p:nvPr/>
        </p:nvPicPr>
        <p:blipFill>
          <a:blip r:embed="rId5" cstate="print"/>
          <a:srcRect/>
          <a:stretch>
            <a:fillRect/>
          </a:stretch>
        </p:blipFill>
        <p:spPr bwMode="auto">
          <a:xfrm>
            <a:off x="1676400" y="3505200"/>
            <a:ext cx="8799094" cy="255631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51F2E38-2F02-4812-B4AD-10FC5F55A9B0}"/>
              </a:ext>
            </a:extLst>
          </p:cNvPr>
          <p:cNvSpPr>
            <a:spLocks noGrp="1"/>
          </p:cNvSpPr>
          <p:nvPr>
            <p:ph type="sldNum" sz="quarter" idx="12"/>
          </p:nvPr>
        </p:nvSpPr>
        <p:spPr/>
        <p:txBody>
          <a:bodyPr/>
          <a:lstStyle/>
          <a:p>
            <a:fld id="{8AC7B609-6235-4DF7-8376-3B4225D7EDEF}"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extLst>
              <p:ext uri="{D42A27DB-BD31-4B8C-83A1-F6EECF244321}">
                <p14:modId xmlns:p14="http://schemas.microsoft.com/office/powerpoint/2010/main" val="949603173"/>
              </p:ext>
            </p:extLst>
          </p:nvPr>
        </p:nvGraphicFramePr>
        <p:xfrm>
          <a:off x="2889250" y="673100"/>
          <a:ext cx="6235700" cy="1714500"/>
        </p:xfrm>
        <a:graphic>
          <a:graphicData uri="http://schemas.openxmlformats.org/presentationml/2006/ole">
            <mc:AlternateContent xmlns:mc="http://schemas.openxmlformats.org/markup-compatibility/2006">
              <mc:Choice xmlns:v="urn:schemas-microsoft-com:vml" Requires="v">
                <p:oleObj spid="_x0000_s43012" name="Equation" r:id="rId3" imgW="6235560" imgH="1714320" progId="Equation.DSMT4">
                  <p:embed/>
                </p:oleObj>
              </mc:Choice>
              <mc:Fallback>
                <p:oleObj name="Equation" r:id="rId3" imgW="6235560" imgH="1714320" progId="Equation.DSMT4">
                  <p:embed/>
                  <p:pic>
                    <p:nvPicPr>
                      <p:cNvPr id="90114" name="Object 2"/>
                      <p:cNvPicPr>
                        <a:picLocks noChangeAspect="1" noChangeArrowheads="1"/>
                      </p:cNvPicPr>
                      <p:nvPr/>
                    </p:nvPicPr>
                    <p:blipFill>
                      <a:blip r:embed="rId4"/>
                      <a:srcRect/>
                      <a:stretch>
                        <a:fillRect/>
                      </a:stretch>
                    </p:blipFill>
                    <p:spPr bwMode="auto">
                      <a:xfrm>
                        <a:off x="2889250" y="673100"/>
                        <a:ext cx="6235700"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241946" y="3186916"/>
            <a:ext cx="10350690" cy="2345322"/>
          </a:xfrm>
          <a:prstGeom prst="rect">
            <a:avLst/>
          </a:prstGeom>
          <a:noFill/>
        </p:spPr>
        <p:txBody>
          <a:bodyPr wrap="square" rtlCol="0">
            <a:spAutoFit/>
          </a:bodyPr>
          <a:lstStyle/>
          <a:p>
            <a:pPr>
              <a:lnSpc>
                <a:spcPct val="150000"/>
              </a:lnSpc>
            </a:pPr>
            <a:r>
              <a:rPr lang="en-US" sz="2000" dirty="0">
                <a:latin typeface="Times New Roman" pitchFamily="18" charset="0"/>
                <a:cs typeface="Times New Roman" pitchFamily="18" charset="0"/>
              </a:rPr>
              <a:t>A resonator consisting of two parallel plane mirrors is always stable regardless of the length of the resonator. </a:t>
            </a:r>
          </a:p>
          <a:p>
            <a:pPr>
              <a:lnSpc>
                <a:spcPct val="150000"/>
              </a:lnSpc>
            </a:pPr>
            <a:r>
              <a:rPr lang="en-US" sz="2000" dirty="0">
                <a:latin typeface="Times New Roman" pitchFamily="18" charset="0"/>
                <a:cs typeface="Times New Roman" pitchFamily="18" charset="0"/>
              </a:rPr>
              <a:t>In such a resonators, the beams parallel to the optical axis will remain within the resonators and back to the same position after one round trip. those beams which deviate from the optical axis will give up the laser medium as loss.  </a:t>
            </a:r>
          </a:p>
        </p:txBody>
      </p:sp>
      <p:sp>
        <p:nvSpPr>
          <p:cNvPr id="2" name="Slide Number Placeholder 1">
            <a:extLst>
              <a:ext uri="{FF2B5EF4-FFF2-40B4-BE49-F238E27FC236}">
                <a16:creationId xmlns:a16="http://schemas.microsoft.com/office/drawing/2014/main" id="{3808821D-0426-4983-B348-B6AD2BDAAFD2}"/>
              </a:ext>
            </a:extLst>
          </p:cNvPr>
          <p:cNvSpPr>
            <a:spLocks noGrp="1"/>
          </p:cNvSpPr>
          <p:nvPr>
            <p:ph type="sldNum" sz="quarter" idx="12"/>
          </p:nvPr>
        </p:nvSpPr>
        <p:spPr/>
        <p:txBody>
          <a:bodyPr/>
          <a:lstStyle/>
          <a:p>
            <a:fld id="{8AC7B609-6235-4DF7-8376-3B4225D7EDEF}"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3BD5D5-6D79-4EA4-A3FE-30CC1F06A574}"/>
              </a:ext>
            </a:extLst>
          </p:cNvPr>
          <p:cNvSpPr>
            <a:spLocks noGrp="1"/>
          </p:cNvSpPr>
          <p:nvPr>
            <p:ph type="sldNum" sz="quarter" idx="12"/>
          </p:nvPr>
        </p:nvSpPr>
        <p:spPr>
          <a:xfrm>
            <a:off x="11475508" y="6358890"/>
            <a:ext cx="421217" cy="274320"/>
          </a:xfrm>
        </p:spPr>
        <p:txBody>
          <a:bodyPr/>
          <a:lstStyle/>
          <a:p>
            <a:fld id="{8AC7B609-6235-4DF7-8376-3B4225D7EDEF}" type="slidenum">
              <a:rPr lang="en-US" smtClean="0"/>
              <a:pPr/>
              <a:t>56</a:t>
            </a:fld>
            <a:endParaRPr lang="en-US" dirty="0"/>
          </a:p>
        </p:txBody>
      </p:sp>
      <p:sp>
        <p:nvSpPr>
          <p:cNvPr id="3" name="TextBox 2">
            <a:extLst>
              <a:ext uri="{FF2B5EF4-FFF2-40B4-BE49-F238E27FC236}">
                <a16:creationId xmlns:a16="http://schemas.microsoft.com/office/drawing/2014/main" id="{4C42B191-EBFF-4E42-9976-D9E8E1E5A7C0}"/>
              </a:ext>
            </a:extLst>
          </p:cNvPr>
          <p:cNvSpPr txBox="1"/>
          <p:nvPr/>
        </p:nvSpPr>
        <p:spPr>
          <a:xfrm>
            <a:off x="3324225" y="361950"/>
            <a:ext cx="8486775" cy="1687963"/>
          </a:xfrm>
          <a:prstGeom prst="rect">
            <a:avLst/>
          </a:prstGeom>
          <a:noFill/>
        </p:spPr>
        <p:txBody>
          <a:bodyPr wrap="square" rtlCol="1">
            <a:spAutoFit/>
          </a:bodyPr>
          <a:lstStyle/>
          <a:p>
            <a:pPr algn="just" rtl="1">
              <a:lnSpc>
                <a:spcPct val="150000"/>
              </a:lnSpc>
            </a:pPr>
            <a:r>
              <a:rPr lang="fa-IR" sz="2400" b="1" dirty="0">
                <a:solidFill>
                  <a:srgbClr val="FF0000"/>
                </a:solidFill>
                <a:latin typeface="Times New Roman" panose="02020603050405020304" pitchFamily="18" charset="0"/>
                <a:cs typeface="Times New Roman" panose="02020603050405020304" pitchFamily="18" charset="0"/>
              </a:rPr>
              <a:t>تمرین:</a:t>
            </a:r>
            <a:endParaRPr lang="fa-IR" sz="2400" dirty="0">
              <a:latin typeface="Times New Roman" panose="02020603050405020304" pitchFamily="18" charset="0"/>
              <a:cs typeface="Times New Roman" panose="02020603050405020304" pitchFamily="18" charset="0"/>
            </a:endParaRPr>
          </a:p>
          <a:p>
            <a:pPr algn="just" rtl="1">
              <a:lnSpc>
                <a:spcPct val="150000"/>
              </a:lnSpc>
            </a:pPr>
            <a:r>
              <a:rPr lang="fa-IR" sz="2400" dirty="0">
                <a:latin typeface="Times New Roman" panose="02020603050405020304" pitchFamily="18" charset="0"/>
                <a:cs typeface="Times New Roman" panose="02020603050405020304" pitchFamily="18" charset="0"/>
              </a:rPr>
              <a:t>یک کاواک از دو آینه کاو با فواصل کانونی 20 و 40 سانتی متر تشکیل شده است.</a:t>
            </a:r>
          </a:p>
          <a:p>
            <a:pPr algn="just" rtl="1">
              <a:lnSpc>
                <a:spcPct val="150000"/>
              </a:lnSpc>
            </a:pPr>
            <a:r>
              <a:rPr lang="fa-IR" sz="2400" dirty="0">
                <a:latin typeface="Times New Roman" panose="02020603050405020304" pitchFamily="18" charset="0"/>
                <a:cs typeface="Times New Roman" panose="02020603050405020304" pitchFamily="18" charset="0"/>
              </a:rPr>
              <a:t> طول کاواک برای شرایط پایدار را تعیین کنید.</a:t>
            </a:r>
          </a:p>
        </p:txBody>
      </p:sp>
      <p:pic>
        <p:nvPicPr>
          <p:cNvPr id="9" name="Picture 8">
            <a:extLst>
              <a:ext uri="{FF2B5EF4-FFF2-40B4-BE49-F238E27FC236}">
                <a16:creationId xmlns:a16="http://schemas.microsoft.com/office/drawing/2014/main" id="{13F1853A-D078-4124-9C43-861554727152}"/>
              </a:ext>
            </a:extLst>
          </p:cNvPr>
          <p:cNvPicPr>
            <a:picLocks noChangeAspect="1"/>
          </p:cNvPicPr>
          <p:nvPr/>
        </p:nvPicPr>
        <p:blipFill>
          <a:blip r:embed="rId2"/>
          <a:stretch>
            <a:fillRect/>
          </a:stretch>
        </p:blipFill>
        <p:spPr>
          <a:xfrm>
            <a:off x="4067175" y="4086225"/>
            <a:ext cx="7277100" cy="2066925"/>
          </a:xfrm>
          <a:prstGeom prst="rect">
            <a:avLst/>
          </a:prstGeom>
        </p:spPr>
      </p:pic>
      <p:sp>
        <p:nvSpPr>
          <p:cNvPr id="10" name="TextBox 9">
            <a:extLst>
              <a:ext uri="{FF2B5EF4-FFF2-40B4-BE49-F238E27FC236}">
                <a16:creationId xmlns:a16="http://schemas.microsoft.com/office/drawing/2014/main" id="{A65B9919-4FAD-4B02-B254-8889F7FA61C7}"/>
              </a:ext>
            </a:extLst>
          </p:cNvPr>
          <p:cNvSpPr txBox="1"/>
          <p:nvPr/>
        </p:nvSpPr>
        <p:spPr>
          <a:xfrm>
            <a:off x="1238250" y="2143125"/>
            <a:ext cx="10334625" cy="2345322"/>
          </a:xfrm>
          <a:prstGeom prst="rect">
            <a:avLst/>
          </a:prstGeom>
          <a:noFill/>
        </p:spPr>
        <p:txBody>
          <a:bodyPr wrap="square" rtlCol="1">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یک کاواک از دو آینه کاو با شعاع های متفاوت تشکیل شده است.</a:t>
            </a:r>
          </a:p>
          <a:p>
            <a:pPr algn="just" rtl="1">
              <a:lnSpc>
                <a:spcPct val="150000"/>
              </a:lnSpc>
            </a:pPr>
            <a:r>
              <a:rPr lang="fa-IR" sz="2000" dirty="0">
                <a:latin typeface="Times New Roman" panose="02020603050405020304" pitchFamily="18" charset="0"/>
                <a:cs typeface="Times New Roman" panose="02020603050405020304" pitchFamily="18" charset="0"/>
              </a:rPr>
              <a:t> طول این کاواک به اندازه مجموع فواصل کانونی آنها تنظیم شده است.</a:t>
            </a:r>
          </a:p>
          <a:p>
            <a:pPr algn="just" rtl="1">
              <a:lnSpc>
                <a:spcPct val="150000"/>
              </a:lnSpc>
            </a:pPr>
            <a:r>
              <a:rPr lang="fa-IR" sz="2000" dirty="0">
                <a:latin typeface="Times New Roman" panose="02020603050405020304" pitchFamily="18" charset="0"/>
                <a:cs typeface="Times New Roman" panose="02020603050405020304" pitchFamily="18" charset="0"/>
              </a:rPr>
              <a:t>الف) آیا این کاواک پایدار است</a:t>
            </a:r>
          </a:p>
          <a:p>
            <a:pPr algn="just" rtl="1">
              <a:lnSpc>
                <a:spcPct val="150000"/>
              </a:lnSpc>
            </a:pPr>
            <a:r>
              <a:rPr lang="fa-IR" sz="2000" dirty="0">
                <a:latin typeface="Times New Roman" panose="02020603050405020304" pitchFamily="18" charset="0"/>
                <a:cs typeface="Times New Roman" panose="02020603050405020304" pitchFamily="18" charset="0"/>
              </a:rPr>
              <a:t>ب) پرتوی که موازی محور رسم شده را ادامه داده و چند بازتاب آن را از دو آینه رسم کنید.</a:t>
            </a:r>
          </a:p>
          <a:p>
            <a:pPr algn="just" rtl="1">
              <a:lnSpc>
                <a:spcPct val="150000"/>
              </a:lnSpc>
            </a:pP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926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793789" y="6394504"/>
            <a:ext cx="973667" cy="274320"/>
          </a:xfrm>
        </p:spPr>
        <p:txBody>
          <a:bodyPr/>
          <a:lstStyle/>
          <a:p>
            <a:fld id="{8AC7B609-6235-4DF7-8376-3B4225D7EDEF}" type="slidenum">
              <a:rPr lang="en-US" smtClean="0"/>
              <a:pPr/>
              <a:t>57</a:t>
            </a:fld>
            <a:endParaRPr lang="en-US" dirty="0"/>
          </a:p>
        </p:txBody>
      </p:sp>
      <p:sp>
        <p:nvSpPr>
          <p:cNvPr id="5" name="TextBox 4"/>
          <p:cNvSpPr txBox="1"/>
          <p:nvPr/>
        </p:nvSpPr>
        <p:spPr>
          <a:xfrm>
            <a:off x="3309256" y="452505"/>
            <a:ext cx="4672694" cy="461665"/>
          </a:xfrm>
          <a:prstGeom prst="rect">
            <a:avLst/>
          </a:prstGeom>
          <a:ln w="38100">
            <a:solidFill>
              <a:srgbClr val="0070C0"/>
            </a:solidFill>
          </a:ln>
          <a:effectLst>
            <a:glow rad="139700">
              <a:schemeClr val="accent5">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Laser resonator – Laser cavity</a:t>
            </a:r>
          </a:p>
        </p:txBody>
      </p:sp>
      <p:sp>
        <p:nvSpPr>
          <p:cNvPr id="6" name="TextBox 5"/>
          <p:cNvSpPr txBox="1"/>
          <p:nvPr/>
        </p:nvSpPr>
        <p:spPr>
          <a:xfrm>
            <a:off x="320015" y="1581840"/>
            <a:ext cx="11685320" cy="326865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كاواك يا تشديدگر (رزونانور) ليزر از دو آينه روبروي همديگر قرار گرفته است. يكي از آينه ها معروف به آينه پشتي داراي ضريب بازتاب 100% و ديگري كه به آينه جلو معروف است داراي ضريب بازتاب كمتر ( مثلا 85%) است پس در هر بار كه پرتو به آينه جلو مي رسد 15% آن عبور مي كند كه همان پرتو خروجي ليزر مي باشد.  معمولا اين دو آينه كاو و داراي شعاع انحناي يكسان هستند هر چند لزومي ندارد و آينه ها مي توانند متفاوت باشند.  براي آنكه تشديدگر پايدار باشد بايد پرتو ليزر پس از چند رفت و برگشت بين دو آينه به موقيعت اوليه خود برگردد تا اين عمل بتواند تكرار شود. در اين صورت پرتو ليزر در عبور مكرر از محيط فعال ليزري تقويت مي گردد و درصدي از آن از طريق آينه جلوي ليزر به عنوان پرتو ليزر خارج مي گردد. </a:t>
            </a:r>
          </a:p>
          <a:p>
            <a:pPr algn="just" rtl="1">
              <a:lnSpc>
                <a:spcPct val="150000"/>
              </a:lnSpc>
            </a:pPr>
            <a:r>
              <a:rPr lang="fa-IR" sz="2000" dirty="0">
                <a:latin typeface="Times New Roman" panose="02020603050405020304" pitchFamily="18" charset="0"/>
                <a:cs typeface="Times New Roman" panose="02020603050405020304" pitchFamily="18" charset="0"/>
              </a:rPr>
              <a:t>شرط پايداري يك تشديگر براي حالتي كه از دو آينه كاو مشابه تشكيل شده است اين است كه فاصله بين دو آينه كمتر از قطر هر آينه باشد. </a:t>
            </a:r>
            <a:endParaRPr lang="en-US" sz="2000" dirty="0">
              <a:latin typeface="Times New Roman" panose="02020603050405020304" pitchFamily="18" charset="0"/>
              <a:cs typeface="Times New Roman" panose="02020603050405020304" pitchFamily="18" charset="0"/>
            </a:endParaRPr>
          </a:p>
        </p:txBody>
      </p:sp>
      <p:graphicFrame>
        <p:nvGraphicFramePr>
          <p:cNvPr id="1221635" name="Object 3"/>
          <p:cNvGraphicFramePr>
            <a:graphicFrameLocks noChangeAspect="1"/>
          </p:cNvGraphicFramePr>
          <p:nvPr>
            <p:extLst>
              <p:ext uri="{D42A27DB-BD31-4B8C-83A1-F6EECF244321}">
                <p14:modId xmlns:p14="http://schemas.microsoft.com/office/powerpoint/2010/main" val="399173452"/>
              </p:ext>
            </p:extLst>
          </p:nvPr>
        </p:nvGraphicFramePr>
        <p:xfrm>
          <a:off x="2895122" y="5902232"/>
          <a:ext cx="3445693" cy="357822"/>
        </p:xfrm>
        <a:graphic>
          <a:graphicData uri="http://schemas.openxmlformats.org/presentationml/2006/ole">
            <mc:AlternateContent xmlns:mc="http://schemas.openxmlformats.org/markup-compatibility/2006">
              <mc:Choice xmlns:v="urn:schemas-microsoft-com:vml" Requires="v">
                <p:oleObj spid="_x0000_s44036" name="Equation" r:id="rId3" imgW="3301920" imgH="342720" progId="Equation.DSMT4">
                  <p:embed/>
                </p:oleObj>
              </mc:Choice>
              <mc:Fallback>
                <p:oleObj name="Equation" r:id="rId3" imgW="3301920" imgH="3427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122" y="5902232"/>
                        <a:ext cx="3445693" cy="35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C7B609-6235-4DF7-8376-3B4225D7EDEF}" type="slidenum">
              <a:rPr lang="en-US" smtClean="0"/>
              <a:pPr/>
              <a:t>58</a:t>
            </a:fld>
            <a:endParaRPr lang="en-US" dirty="0"/>
          </a:p>
        </p:txBody>
      </p:sp>
      <p:sp>
        <p:nvSpPr>
          <p:cNvPr id="4" name="TextBox 3"/>
          <p:cNvSpPr txBox="1"/>
          <p:nvPr/>
        </p:nvSpPr>
        <p:spPr>
          <a:xfrm>
            <a:off x="398033" y="408791"/>
            <a:ext cx="11338560"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براي كاوك متشكل از دو آينه كاو مشابه باريكه خروجي ليزر گاوسي خواهد بود که كمره آن در وسط كاواك قرار خواهد داشت. </a:t>
            </a:r>
            <a:endParaRPr lang="en-US" sz="2000" dirty="0">
              <a:latin typeface="Times New Roman" panose="02020603050405020304" pitchFamily="18" charset="0"/>
              <a:cs typeface="Times New Roman" panose="02020603050405020304" pitchFamily="18" charset="0"/>
            </a:endParaRPr>
          </a:p>
        </p:txBody>
      </p:sp>
      <p:sp>
        <p:nvSpPr>
          <p:cNvPr id="1223684" name="AutoShape 4" descr="Gaussian beam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1223686" name="AutoShape 6" descr="Gaussian beam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1223688" name="AutoShape 8" descr="Gaussian beam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1223690" name="AutoShape 10" descr="Gaussian beam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sp>
        <p:nvSpPr>
          <p:cNvPr id="1223693" name="AutoShape 13" descr="Gaussian beam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grpSp>
        <p:nvGrpSpPr>
          <p:cNvPr id="14" name="Group 13"/>
          <p:cNvGrpSpPr/>
          <p:nvPr/>
        </p:nvGrpSpPr>
        <p:grpSpPr>
          <a:xfrm>
            <a:off x="6390050" y="1742707"/>
            <a:ext cx="5259060" cy="2065470"/>
            <a:chOff x="6390050" y="1742707"/>
            <a:chExt cx="5259060" cy="2065470"/>
          </a:xfrm>
        </p:grpSpPr>
        <p:pic>
          <p:nvPicPr>
            <p:cNvPr id="1223694" name="Picture 14"/>
            <p:cNvPicPr>
              <a:picLocks noChangeAspect="1" noChangeArrowheads="1"/>
            </p:cNvPicPr>
            <p:nvPr/>
          </p:nvPicPr>
          <p:blipFill>
            <a:blip r:embed="rId2" cstate="print"/>
            <a:srcRect/>
            <a:stretch>
              <a:fillRect/>
            </a:stretch>
          </p:blipFill>
          <p:spPr bwMode="auto">
            <a:xfrm>
              <a:off x="6390050" y="1742707"/>
              <a:ext cx="5259060" cy="2065470"/>
            </a:xfrm>
            <a:prstGeom prst="rect">
              <a:avLst/>
            </a:prstGeom>
            <a:noFill/>
            <a:ln w="9525">
              <a:noFill/>
              <a:miter lim="800000"/>
              <a:headEnd/>
              <a:tailEnd/>
            </a:ln>
          </p:spPr>
        </p:pic>
        <p:sp>
          <p:nvSpPr>
            <p:cNvPr id="12" name="TextBox 11"/>
            <p:cNvSpPr txBox="1"/>
            <p:nvPr/>
          </p:nvSpPr>
          <p:spPr>
            <a:xfrm>
              <a:off x="8509293" y="2581833"/>
              <a:ext cx="710005" cy="498663"/>
            </a:xfrm>
            <a:prstGeom prst="rect">
              <a:avLst/>
            </a:prstGeom>
            <a:noFill/>
          </p:spPr>
          <p:txBody>
            <a:bodyPr wrap="square" rtlCol="0">
              <a:spAutoFit/>
            </a:bodyPr>
            <a:lstStyle/>
            <a:p>
              <a:pPr algn="just" rtl="1">
                <a:lnSpc>
                  <a:spcPct val="150000"/>
                </a:lnSpc>
              </a:pPr>
              <a:r>
                <a:rPr lang="fa-IR" sz="2000" dirty="0">
                  <a:solidFill>
                    <a:srgbClr val="1E04E2"/>
                  </a:solidFill>
                  <a:latin typeface="Times New Roman" panose="02020603050405020304" pitchFamily="18" charset="0"/>
                  <a:cs typeface="Times New Roman" panose="02020603050405020304" pitchFamily="18" charset="0"/>
                </a:rPr>
                <a:t>كمره</a:t>
              </a:r>
              <a:endParaRPr lang="en-US" sz="2000" dirty="0">
                <a:solidFill>
                  <a:srgbClr val="1E04E2"/>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159777" y="1753466"/>
            <a:ext cx="6108545" cy="1904103"/>
            <a:chOff x="159777" y="1753466"/>
            <a:chExt cx="6108545" cy="1904103"/>
          </a:xfrm>
        </p:grpSpPr>
        <p:pic>
          <p:nvPicPr>
            <p:cNvPr id="1223691" name="Picture 11"/>
            <p:cNvPicPr>
              <a:picLocks noChangeAspect="1" noChangeArrowheads="1"/>
            </p:cNvPicPr>
            <p:nvPr/>
          </p:nvPicPr>
          <p:blipFill>
            <a:blip r:embed="rId3" cstate="print"/>
            <a:srcRect t="36594" b="13768"/>
            <a:stretch>
              <a:fillRect/>
            </a:stretch>
          </p:blipFill>
          <p:spPr bwMode="auto">
            <a:xfrm>
              <a:off x="159777" y="1753466"/>
              <a:ext cx="6108545" cy="1904103"/>
            </a:xfrm>
            <a:prstGeom prst="rect">
              <a:avLst/>
            </a:prstGeom>
            <a:noFill/>
            <a:ln w="9525">
              <a:noFill/>
              <a:miter lim="800000"/>
              <a:headEnd/>
              <a:tailEnd/>
            </a:ln>
          </p:spPr>
        </p:pic>
        <p:sp>
          <p:nvSpPr>
            <p:cNvPr id="13" name="TextBox 12"/>
            <p:cNvSpPr txBox="1"/>
            <p:nvPr/>
          </p:nvSpPr>
          <p:spPr>
            <a:xfrm>
              <a:off x="2162288" y="2829261"/>
              <a:ext cx="1818043" cy="498663"/>
            </a:xfrm>
            <a:prstGeom prst="rect">
              <a:avLst/>
            </a:prstGeom>
            <a:noFill/>
          </p:spPr>
          <p:txBody>
            <a:bodyPr wrap="square" rtlCol="0">
              <a:spAutoFit/>
            </a:bodyPr>
            <a:lstStyle/>
            <a:p>
              <a:pPr algn="just" rtl="1">
                <a:lnSpc>
                  <a:spcPct val="150000"/>
                </a:lnSpc>
              </a:pPr>
              <a:r>
                <a:rPr lang="en-US" sz="2000" dirty="0">
                  <a:solidFill>
                    <a:srgbClr val="FFFF00"/>
                  </a:solidFill>
                  <a:latin typeface="Times New Roman" panose="02020603050405020304" pitchFamily="18" charset="0"/>
                  <a:cs typeface="Times New Roman" panose="02020603050405020304" pitchFamily="18" charset="0"/>
                </a:rPr>
                <a:t>Beam waist</a:t>
              </a:r>
            </a:p>
          </p:txBody>
        </p:sp>
      </p:grpSp>
      <p:sp>
        <p:nvSpPr>
          <p:cNvPr id="16" name="TextBox 15"/>
          <p:cNvSpPr txBox="1"/>
          <p:nvPr/>
        </p:nvSpPr>
        <p:spPr>
          <a:xfrm>
            <a:off x="473336" y="4690334"/>
            <a:ext cx="11274015"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اگر كمره باريكه ليزر را مكان يك چشمه نقطه اي فرض كنيم بيان ساده شده پايداري كاواك اين است كه دو آينه پس از چند بار تصوير دهي نهايتا تصويري حقيقي در مكان اين جسم ايجاد كنند تا اين چرخه دوباره تكرار شده و هيچگاه متوقف نشود. در اين صورت ليزر مدام خروجي خواهد داشت.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10689" y="6416914"/>
            <a:ext cx="515471" cy="274320"/>
          </a:xfrm>
        </p:spPr>
        <p:txBody>
          <a:bodyPr/>
          <a:lstStyle/>
          <a:p>
            <a:fld id="{8AC7B609-6235-4DF7-8376-3B4225D7EDEF}" type="slidenum">
              <a:rPr lang="en-US" smtClean="0"/>
              <a:pPr/>
              <a:t>59</a:t>
            </a:fld>
            <a:endParaRPr lang="en-US" dirty="0"/>
          </a:p>
        </p:txBody>
      </p:sp>
      <p:graphicFrame>
        <p:nvGraphicFramePr>
          <p:cNvPr id="1223682" name="Object 2"/>
          <p:cNvGraphicFramePr>
            <a:graphicFrameLocks noChangeAspect="1"/>
          </p:cNvGraphicFramePr>
          <p:nvPr/>
        </p:nvGraphicFramePr>
        <p:xfrm>
          <a:off x="292419" y="1338468"/>
          <a:ext cx="8238396" cy="3247434"/>
        </p:xfrm>
        <a:graphic>
          <a:graphicData uri="http://schemas.openxmlformats.org/presentationml/2006/ole">
            <mc:AlternateContent xmlns:mc="http://schemas.openxmlformats.org/markup-compatibility/2006">
              <mc:Choice xmlns:v="urn:schemas-microsoft-com:vml" Requires="v">
                <p:oleObj spid="_x0000_s45060" name="Equation" r:id="rId3" imgW="13514276" imgH="6233216" progId="Equation.DSMT4">
                  <p:embed/>
                </p:oleObj>
              </mc:Choice>
              <mc:Fallback>
                <p:oleObj name="Equation" r:id="rId3" imgW="13514276" imgH="6233216"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9" y="1338468"/>
                        <a:ext cx="8238396" cy="324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398033" y="247421"/>
            <a:ext cx="11338560"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يكي از كاواك هاي مشهور كه طرفداران زيادي دارد به كاواك هم كانون مشهور است. فاصله دو </a:t>
            </a:r>
            <a:r>
              <a:rPr lang="fa-IR" sz="2000" dirty="0" err="1">
                <a:latin typeface="Times New Roman" panose="02020603050405020304" pitchFamily="18" charset="0"/>
                <a:cs typeface="Times New Roman" panose="02020603050405020304" pitchFamily="18" charset="0"/>
              </a:rPr>
              <a:t>آينه</a:t>
            </a:r>
            <a:r>
              <a:rPr lang="fa-IR" sz="2000" dirty="0">
                <a:latin typeface="Times New Roman" panose="02020603050405020304" pitchFamily="18" charset="0"/>
                <a:cs typeface="Times New Roman" panose="02020603050405020304" pitchFamily="18" charset="0"/>
              </a:rPr>
              <a:t> در اين كاواك به اندازه شعاع آينه يعني دو برابر فاصله كانوني آينه است درنتيجه كانون دو آينه بر يكديگر منطبق است. از اينرو به آن كاواك هم كانون گويند. </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3644" y="4636536"/>
            <a:ext cx="11596743"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در كمره يك چشمه نقطه اي فرض كنيم اين جسم در كانون هر آينه قرار دارد. آينه 1 تصويري در بينهايت خواهد داد. اين تصوير براي آينه دوم در حكم يك جسم مجازي در بينهايت است درنتيجه تصويري حقيقي از آن در كانون خودش يعني در كمره و درنتيجه در محل جسم خواهد داد. اين اتفاق براي آينه ديگر نيز رخ مي دهد.</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1066803"/>
            <a:ext cx="11062855" cy="960328"/>
          </a:xfrm>
          <a:prstGeom prst="rect">
            <a:avLst/>
          </a:prstGeom>
        </p:spPr>
        <p:txBody>
          <a:bodyPr wrap="square">
            <a:spAutoFit/>
          </a:bodyPr>
          <a:lstStyle/>
          <a:p>
            <a:pPr algn="just" rtl="1">
              <a:lnSpc>
                <a:spcPct val="150000"/>
              </a:lnSpc>
            </a:pPr>
            <a:r>
              <a:rPr lang="fa-IR" sz="2000" dirty="0">
                <a:latin typeface="Times New Roman" pitchFamily="18" charset="0"/>
                <a:cs typeface="Times New Roman" pitchFamily="18" charset="0"/>
              </a:rPr>
              <a:t>در این فرآیند یک فوتون که انرژی آن به اندازه اختلاف انرژی دو تراز اتمی است ناپدید شده و اتم از تراز پایه (انرژی پایینتر) به تراز با انرژی بالاتر رفته (برانگیخته شده).</a:t>
            </a:r>
            <a:endParaRPr lang="en-US" sz="2000" dirty="0">
              <a:latin typeface="Times New Roman" pitchFamily="18" charset="0"/>
              <a:cs typeface="Times New Roman" pitchFamily="18" charset="0"/>
            </a:endParaRPr>
          </a:p>
        </p:txBody>
      </p:sp>
      <p:grpSp>
        <p:nvGrpSpPr>
          <p:cNvPr id="13" name="Group 12"/>
          <p:cNvGrpSpPr/>
          <p:nvPr/>
        </p:nvGrpSpPr>
        <p:grpSpPr>
          <a:xfrm>
            <a:off x="1968500" y="4209871"/>
            <a:ext cx="1738666" cy="182880"/>
            <a:chOff x="1447800" y="5943600"/>
            <a:chExt cx="1604922" cy="147034"/>
          </a:xfrm>
        </p:grpSpPr>
        <p:sp>
          <p:nvSpPr>
            <p:cNvPr id="9" name="Freeform 8"/>
            <p:cNvSpPr/>
            <p:nvPr/>
          </p:nvSpPr>
          <p:spPr>
            <a:xfrm>
              <a:off x="1447800" y="5943600"/>
              <a:ext cx="1295400" cy="147034"/>
            </a:xfrm>
            <a:custGeom>
              <a:avLst/>
              <a:gdLst>
                <a:gd name="connsiteX0" fmla="*/ 0 w 6400800"/>
                <a:gd name="connsiteY0" fmla="*/ 467932 h 832834"/>
                <a:gd name="connsiteX1" fmla="*/ 592428 w 6400800"/>
                <a:gd name="connsiteY1" fmla="*/ 81566 h 832834"/>
                <a:gd name="connsiteX2" fmla="*/ 1197735 w 6400800"/>
                <a:gd name="connsiteY2" fmla="*/ 789904 h 832834"/>
                <a:gd name="connsiteX3" fmla="*/ 1815921 w 6400800"/>
                <a:gd name="connsiteY3" fmla="*/ 107324 h 832834"/>
                <a:gd name="connsiteX4" fmla="*/ 2408349 w 6400800"/>
                <a:gd name="connsiteY4" fmla="*/ 802783 h 832834"/>
                <a:gd name="connsiteX5" fmla="*/ 3052293 w 6400800"/>
                <a:gd name="connsiteY5" fmla="*/ 68687 h 832834"/>
                <a:gd name="connsiteX6" fmla="*/ 3657600 w 6400800"/>
                <a:gd name="connsiteY6" fmla="*/ 789904 h 832834"/>
                <a:gd name="connsiteX7" fmla="*/ 4250028 w 6400800"/>
                <a:gd name="connsiteY7" fmla="*/ 94445 h 832834"/>
                <a:gd name="connsiteX8" fmla="*/ 4868214 w 6400800"/>
                <a:gd name="connsiteY8" fmla="*/ 828541 h 832834"/>
                <a:gd name="connsiteX9" fmla="*/ 5486400 w 6400800"/>
                <a:gd name="connsiteY9" fmla="*/ 68687 h 832834"/>
                <a:gd name="connsiteX10" fmla="*/ 6040191 w 6400800"/>
                <a:gd name="connsiteY10" fmla="*/ 416417 h 832834"/>
                <a:gd name="connsiteX11" fmla="*/ 6400800 w 6400800"/>
                <a:gd name="connsiteY11" fmla="*/ 416417 h 832834"/>
                <a:gd name="connsiteX12" fmla="*/ 6400800 w 6400800"/>
                <a:gd name="connsiteY12" fmla="*/ 416417 h 83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0" h="832834">
                  <a:moveTo>
                    <a:pt x="0" y="467932"/>
                  </a:moveTo>
                  <a:cubicBezTo>
                    <a:pt x="196402" y="247918"/>
                    <a:pt x="392805" y="27904"/>
                    <a:pt x="592428" y="81566"/>
                  </a:cubicBezTo>
                  <a:cubicBezTo>
                    <a:pt x="792051" y="135228"/>
                    <a:pt x="993820" y="785611"/>
                    <a:pt x="1197735" y="789904"/>
                  </a:cubicBezTo>
                  <a:cubicBezTo>
                    <a:pt x="1401650" y="794197"/>
                    <a:pt x="1614152" y="105178"/>
                    <a:pt x="1815921" y="107324"/>
                  </a:cubicBezTo>
                  <a:cubicBezTo>
                    <a:pt x="2017690" y="109471"/>
                    <a:pt x="2202287" y="809222"/>
                    <a:pt x="2408349" y="802783"/>
                  </a:cubicBezTo>
                  <a:cubicBezTo>
                    <a:pt x="2614411" y="796344"/>
                    <a:pt x="2844085" y="70833"/>
                    <a:pt x="3052293" y="68687"/>
                  </a:cubicBezTo>
                  <a:cubicBezTo>
                    <a:pt x="3260501" y="66541"/>
                    <a:pt x="3457978" y="785611"/>
                    <a:pt x="3657600" y="789904"/>
                  </a:cubicBezTo>
                  <a:cubicBezTo>
                    <a:pt x="3857222" y="794197"/>
                    <a:pt x="4048259" y="88006"/>
                    <a:pt x="4250028" y="94445"/>
                  </a:cubicBezTo>
                  <a:cubicBezTo>
                    <a:pt x="4451797" y="100885"/>
                    <a:pt x="4662152" y="832834"/>
                    <a:pt x="4868214" y="828541"/>
                  </a:cubicBezTo>
                  <a:cubicBezTo>
                    <a:pt x="5074276" y="824248"/>
                    <a:pt x="5291071" y="137374"/>
                    <a:pt x="5486400" y="68687"/>
                  </a:cubicBezTo>
                  <a:cubicBezTo>
                    <a:pt x="5681729" y="0"/>
                    <a:pt x="5887791" y="358462"/>
                    <a:pt x="6040191" y="416417"/>
                  </a:cubicBezTo>
                  <a:cubicBezTo>
                    <a:pt x="6192591" y="474372"/>
                    <a:pt x="6400800" y="416417"/>
                    <a:pt x="6400800" y="416417"/>
                  </a:cubicBezTo>
                  <a:lnTo>
                    <a:pt x="6400800" y="4164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11" name="Straight Arrow Connector 10"/>
            <p:cNvCxnSpPr/>
            <p:nvPr/>
          </p:nvCxnSpPr>
          <p:spPr>
            <a:xfrm>
              <a:off x="2686962" y="6025573"/>
              <a:ext cx="3657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921176" y="3124203"/>
            <a:ext cx="3136900" cy="2941528"/>
            <a:chOff x="1828800" y="2590800"/>
            <a:chExt cx="2895600" cy="2941528"/>
          </a:xfrm>
        </p:grpSpPr>
        <p:grpSp>
          <p:nvGrpSpPr>
            <p:cNvPr id="30" name="Group 29"/>
            <p:cNvGrpSpPr/>
            <p:nvPr/>
          </p:nvGrpSpPr>
          <p:grpSpPr>
            <a:xfrm>
              <a:off x="1828800" y="2590800"/>
              <a:ext cx="2760810" cy="1905000"/>
              <a:chOff x="1828800" y="2590800"/>
              <a:chExt cx="2760810" cy="1905000"/>
            </a:xfrm>
          </p:grpSpPr>
          <p:grpSp>
            <p:nvGrpSpPr>
              <p:cNvPr id="23" name="Group 22"/>
              <p:cNvGrpSpPr/>
              <p:nvPr/>
            </p:nvGrpSpPr>
            <p:grpSpPr>
              <a:xfrm>
                <a:off x="1828800" y="3048000"/>
                <a:ext cx="2286000" cy="1447800"/>
                <a:chOff x="533400" y="3048000"/>
                <a:chExt cx="2286000" cy="1447800"/>
              </a:xfrm>
            </p:grpSpPr>
            <p:cxnSp>
              <p:nvCxnSpPr>
                <p:cNvPr id="6" name="Straight Connector 5"/>
                <p:cNvCxnSpPr/>
                <p:nvPr/>
              </p:nvCxnSpPr>
              <p:spPr>
                <a:xfrm>
                  <a:off x="533400" y="44196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30480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524000" y="4221480"/>
                  <a:ext cx="274320" cy="274320"/>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8" name="TextBox 27"/>
              <p:cNvSpPr txBox="1"/>
              <p:nvPr/>
            </p:nvSpPr>
            <p:spPr>
              <a:xfrm>
                <a:off x="4178105" y="3992032"/>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1</a:t>
                </a:r>
              </a:p>
            </p:txBody>
          </p:sp>
          <p:sp>
            <p:nvSpPr>
              <p:cNvPr id="29" name="TextBox 28"/>
              <p:cNvSpPr txBox="1"/>
              <p:nvPr/>
            </p:nvSpPr>
            <p:spPr>
              <a:xfrm>
                <a:off x="4195715" y="2590800"/>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2</a:t>
                </a:r>
              </a:p>
            </p:txBody>
          </p:sp>
        </p:grpSp>
        <p:sp>
          <p:nvSpPr>
            <p:cNvPr id="41" name="TextBox 40"/>
            <p:cNvSpPr txBox="1"/>
            <p:nvPr/>
          </p:nvSpPr>
          <p:spPr>
            <a:xfrm>
              <a:off x="2204183" y="4572000"/>
              <a:ext cx="2520217" cy="960328"/>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Atom in the ground state</a:t>
              </a:r>
            </a:p>
            <a:p>
              <a:pPr algn="r" rtl="1">
                <a:lnSpc>
                  <a:spcPct val="150000"/>
                </a:lnSpc>
              </a:pPr>
              <a:r>
                <a:rPr lang="fa-IR" sz="2000" dirty="0">
                  <a:latin typeface="Times New Roman" pitchFamily="18" charset="0"/>
                  <a:cs typeface="Times New Roman" pitchFamily="18" charset="0"/>
                </a:rPr>
                <a:t>         اتم در حالت پایه</a:t>
              </a:r>
              <a:endParaRPr lang="en-US" sz="2000" dirty="0">
                <a:latin typeface="Times New Roman" pitchFamily="18" charset="0"/>
                <a:cs typeface="Times New Roman" pitchFamily="18" charset="0"/>
              </a:endParaRPr>
            </a:p>
          </p:txBody>
        </p:sp>
      </p:grpSp>
      <p:grpSp>
        <p:nvGrpSpPr>
          <p:cNvPr id="45" name="Group 44"/>
          <p:cNvGrpSpPr/>
          <p:nvPr/>
        </p:nvGrpSpPr>
        <p:grpSpPr>
          <a:xfrm>
            <a:off x="7397723" y="3219274"/>
            <a:ext cx="3073428" cy="2941528"/>
            <a:chOff x="6002190" y="2590800"/>
            <a:chExt cx="2837010" cy="2941528"/>
          </a:xfrm>
        </p:grpSpPr>
        <p:grpSp>
          <p:nvGrpSpPr>
            <p:cNvPr id="34" name="Group 33"/>
            <p:cNvGrpSpPr/>
            <p:nvPr/>
          </p:nvGrpSpPr>
          <p:grpSpPr>
            <a:xfrm>
              <a:off x="6002190" y="2590800"/>
              <a:ext cx="2760810" cy="1899896"/>
              <a:chOff x="1828800" y="2590800"/>
              <a:chExt cx="2760810" cy="1899896"/>
            </a:xfrm>
          </p:grpSpPr>
          <p:grpSp>
            <p:nvGrpSpPr>
              <p:cNvPr id="35" name="Group 22"/>
              <p:cNvGrpSpPr/>
              <p:nvPr/>
            </p:nvGrpSpPr>
            <p:grpSpPr>
              <a:xfrm>
                <a:off x="1828800" y="2819400"/>
                <a:ext cx="2286000" cy="1600200"/>
                <a:chOff x="533400" y="2819400"/>
                <a:chExt cx="2286000" cy="1600200"/>
              </a:xfrm>
            </p:grpSpPr>
            <p:cxnSp>
              <p:nvCxnSpPr>
                <p:cNvPr id="38" name="Straight Connector 37"/>
                <p:cNvCxnSpPr/>
                <p:nvPr/>
              </p:nvCxnSpPr>
              <p:spPr>
                <a:xfrm>
                  <a:off x="533400" y="44196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400" y="30480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524000" y="2819400"/>
                  <a:ext cx="274320" cy="274320"/>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6" name="TextBox 35"/>
              <p:cNvSpPr txBox="1"/>
              <p:nvPr/>
            </p:nvSpPr>
            <p:spPr>
              <a:xfrm>
                <a:off x="4178105" y="3992033"/>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1</a:t>
                </a:r>
              </a:p>
            </p:txBody>
          </p:sp>
          <p:sp>
            <p:nvSpPr>
              <p:cNvPr id="37" name="TextBox 36"/>
              <p:cNvSpPr txBox="1"/>
              <p:nvPr/>
            </p:nvSpPr>
            <p:spPr>
              <a:xfrm>
                <a:off x="4195715" y="2590800"/>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2</a:t>
                </a:r>
              </a:p>
            </p:txBody>
          </p:sp>
        </p:grpSp>
        <p:sp>
          <p:nvSpPr>
            <p:cNvPr id="44" name="TextBox 43"/>
            <p:cNvSpPr txBox="1"/>
            <p:nvPr/>
          </p:nvSpPr>
          <p:spPr>
            <a:xfrm>
              <a:off x="6307146" y="4572000"/>
              <a:ext cx="2532054" cy="960328"/>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Atom in the excited state</a:t>
              </a:r>
            </a:p>
            <a:p>
              <a:pPr algn="r" rtl="1">
                <a:lnSpc>
                  <a:spcPct val="150000"/>
                </a:lnSpc>
              </a:pPr>
              <a:r>
                <a:rPr lang="fa-IR" sz="2000" dirty="0">
                  <a:latin typeface="Times New Roman" pitchFamily="18" charset="0"/>
                  <a:cs typeface="Times New Roman" pitchFamily="18" charset="0"/>
                </a:rPr>
                <a:t>      اتم در حالت برانگیخته</a:t>
              </a:r>
              <a:endParaRPr lang="en-US" sz="2000" dirty="0">
                <a:latin typeface="Times New Roman" pitchFamily="18" charset="0"/>
                <a:cs typeface="Times New Roman" pitchFamily="18" charset="0"/>
              </a:endParaRPr>
            </a:p>
          </p:txBody>
        </p:sp>
      </p:grpSp>
      <p:sp>
        <p:nvSpPr>
          <p:cNvPr id="47" name="TextBox 46"/>
          <p:cNvSpPr txBox="1"/>
          <p:nvPr/>
        </p:nvSpPr>
        <p:spPr>
          <a:xfrm>
            <a:off x="4199800" y="381000"/>
            <a:ext cx="3991798"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none" rtlCol="0">
            <a:spAutoFit/>
          </a:bodyPr>
          <a:lstStyle/>
          <a:p>
            <a:pPr algn="r" rtl="1"/>
            <a:r>
              <a:rPr lang="fa-IR" sz="2800" b="1" dirty="0">
                <a:solidFill>
                  <a:srgbClr val="FF0000"/>
                </a:solidFill>
                <a:latin typeface="Times New Roman" pitchFamily="18" charset="0"/>
                <a:cs typeface="Times New Roman" pitchFamily="18" charset="0"/>
              </a:rPr>
              <a:t>جذب  </a:t>
            </a:r>
            <a:r>
              <a:rPr lang="en-US" sz="2800" b="1" dirty="0">
                <a:solidFill>
                  <a:srgbClr val="FF0000"/>
                </a:solidFill>
                <a:latin typeface="Times New Roman" pitchFamily="18" charset="0"/>
                <a:cs typeface="Times New Roman" pitchFamily="18" charset="0"/>
              </a:rPr>
              <a:t>Absorption               </a:t>
            </a:r>
            <a:endParaRPr lang="en-US" sz="2800" dirty="0">
              <a:latin typeface="Times New Roman" pitchFamily="18" charset="0"/>
              <a:cs typeface="Times New Roman" pitchFamily="18"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2093630597"/>
              </p:ext>
            </p:extLst>
          </p:nvPr>
        </p:nvGraphicFramePr>
        <p:xfrm>
          <a:off x="5056188" y="2368550"/>
          <a:ext cx="2133600" cy="482600"/>
        </p:xfrm>
        <a:graphic>
          <a:graphicData uri="http://schemas.openxmlformats.org/presentationml/2006/ole">
            <mc:AlternateContent xmlns:mc="http://schemas.openxmlformats.org/markup-compatibility/2006">
              <mc:Choice xmlns:v="urn:schemas-microsoft-com:vml" Requires="v">
                <p:oleObj spid="_x0000_s1028" name="Equation" r:id="rId3" imgW="1968480" imgH="482400" progId="Equation.DSMT4">
                  <p:embed/>
                </p:oleObj>
              </mc:Choice>
              <mc:Fallback>
                <p:oleObj name="Equation" r:id="rId3" imgW="1968480" imgH="482400" progId="Equation.DSMT4">
                  <p:embed/>
                  <p:pic>
                    <p:nvPicPr>
                      <p:cNvPr id="48" name="Object 47"/>
                      <p:cNvPicPr>
                        <a:picLocks noChangeAspect="1" noChangeArrowheads="1"/>
                      </p:cNvPicPr>
                      <p:nvPr/>
                    </p:nvPicPr>
                    <p:blipFill>
                      <a:blip r:embed="rId4"/>
                      <a:srcRect/>
                      <a:stretch>
                        <a:fillRect/>
                      </a:stretch>
                    </p:blipFill>
                    <p:spPr bwMode="auto">
                      <a:xfrm>
                        <a:off x="5056188" y="2368550"/>
                        <a:ext cx="2133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977900" y="3697071"/>
            <a:ext cx="1816100" cy="498663"/>
          </a:xfrm>
          <a:prstGeom prst="rect">
            <a:avLst/>
          </a:prstGeom>
          <a:noFill/>
        </p:spPr>
        <p:txBody>
          <a:bodyPr wrap="square" rtlCol="0">
            <a:spAutoFit/>
          </a:bodyPr>
          <a:lstStyle/>
          <a:p>
            <a:pPr algn="r" rtl="1">
              <a:lnSpc>
                <a:spcPct val="150000"/>
              </a:lnSpc>
            </a:pPr>
            <a:r>
              <a:rPr lang="en-US" sz="2000" dirty="0">
                <a:latin typeface="Times New Roman" pitchFamily="18" charset="0"/>
                <a:cs typeface="Times New Roman" pitchFamily="18" charset="0"/>
              </a:rPr>
              <a:t>Radiation</a:t>
            </a:r>
          </a:p>
        </p:txBody>
      </p:sp>
      <p:sp>
        <p:nvSpPr>
          <p:cNvPr id="3" name="Slide Number Placeholder 2">
            <a:extLst>
              <a:ext uri="{FF2B5EF4-FFF2-40B4-BE49-F238E27FC236}">
                <a16:creationId xmlns:a16="http://schemas.microsoft.com/office/drawing/2014/main" id="{3DAFE315-6165-48A4-9700-836DD7300E08}"/>
              </a:ext>
            </a:extLst>
          </p:cNvPr>
          <p:cNvSpPr>
            <a:spLocks noGrp="1"/>
          </p:cNvSpPr>
          <p:nvPr>
            <p:ph type="sldNum" sz="quarter" idx="12"/>
          </p:nvPr>
        </p:nvSpPr>
        <p:spPr/>
        <p:txBody>
          <a:bodyPr/>
          <a:lstStyle/>
          <a:p>
            <a:fld id="{8AC7B609-6235-4DF7-8376-3B4225D7EDEF}"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iterate type="lt">
                                    <p:tmPct val="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8" presetClass="exit" presetSubtype="12" fill="hold" nodeType="afterEffect">
                                  <p:stCondLst>
                                    <p:cond delay="0"/>
                                  </p:stCondLst>
                                  <p:iterate type="lt">
                                    <p:tmPct val="0"/>
                                  </p:iterate>
                                  <p:childTnLst>
                                    <p:animEffect transition="out" filter="strips(downLeft)">
                                      <p:cBhvr>
                                        <p:cTn id="15" dur="1000"/>
                                        <p:tgtEl>
                                          <p:spTgt spid="13"/>
                                        </p:tgtEl>
                                      </p:cBhvr>
                                    </p:animEffec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3000"/>
                            </p:stCondLst>
                            <p:childTnLst>
                              <p:par>
                                <p:cTn id="18" presetID="6" presetClass="exit" presetSubtype="16" fill="hold" nodeType="afterEffect">
                                  <p:stCondLst>
                                    <p:cond delay="0"/>
                                  </p:stCondLst>
                                  <p:childTnLst>
                                    <p:animEffect transition="out" filter="circle(in)">
                                      <p:cBhvr>
                                        <p:cTn id="19" dur="1000"/>
                                        <p:tgtEl>
                                          <p:spTgt spid="42"/>
                                        </p:tgtEl>
                                      </p:cBhvr>
                                    </p:animEffect>
                                    <p:set>
                                      <p:cBhvr>
                                        <p:cTn id="20" dur="1" fill="hold">
                                          <p:stCondLst>
                                            <p:cond delay="999"/>
                                          </p:stCondLst>
                                        </p:cTn>
                                        <p:tgtEl>
                                          <p:spTgt spid="42"/>
                                        </p:tgtEl>
                                        <p:attrNameLst>
                                          <p:attrName>style.visibility</p:attrName>
                                        </p:attrNameLst>
                                      </p:cBhvr>
                                      <p:to>
                                        <p:strVal val="hidden"/>
                                      </p:to>
                                    </p:set>
                                  </p:childTnLst>
                                </p:cTn>
                              </p:par>
                            </p:childTnLst>
                          </p:cTn>
                        </p:par>
                        <p:par>
                          <p:cTn id="21" fill="hold">
                            <p:stCondLst>
                              <p:cond delay="4000"/>
                            </p:stCondLst>
                            <p:childTnLst>
                              <p:par>
                                <p:cTn id="22" presetID="6" presetClass="entr" presetSubtype="16"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ircle(in)">
                                      <p:cBhvr>
                                        <p:cTn id="2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C7B609-6235-4DF7-8376-3B4225D7EDEF}" type="slidenum">
              <a:rPr lang="en-US" smtClean="0"/>
              <a:pPr/>
              <a:t>60</a:t>
            </a:fld>
            <a:endParaRPr lang="en-US" dirty="0"/>
          </a:p>
        </p:txBody>
      </p:sp>
      <p:graphicFrame>
        <p:nvGraphicFramePr>
          <p:cNvPr id="1222658" name="Object 2"/>
          <p:cNvGraphicFramePr>
            <a:graphicFrameLocks noChangeAspect="1"/>
          </p:cNvGraphicFramePr>
          <p:nvPr/>
        </p:nvGraphicFramePr>
        <p:xfrm>
          <a:off x="2779881" y="1573437"/>
          <a:ext cx="6288816" cy="3007695"/>
        </p:xfrm>
        <a:graphic>
          <a:graphicData uri="http://schemas.openxmlformats.org/presentationml/2006/ole">
            <mc:AlternateContent xmlns:mc="http://schemas.openxmlformats.org/markup-compatibility/2006">
              <mc:Choice xmlns:v="urn:schemas-microsoft-com:vml" Requires="v">
                <p:oleObj spid="_x0000_s46084" name="Equation" r:id="rId3" imgW="6718374" imgH="3212870" progId="Equation.DSMT4">
                  <p:embed/>
                </p:oleObj>
              </mc:Choice>
              <mc:Fallback>
                <p:oleObj name="Equation" r:id="rId3" imgW="6718374" imgH="321287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881" y="1573437"/>
                        <a:ext cx="6288816" cy="30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82880" y="247421"/>
            <a:ext cx="11779623"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از ديگر كاواك هاي مشهور كاواك هم مركز است. فاصله دو آينه در اين كاواك به اندازه قطر آينه يعني دو برابر شعاع و چهار برابر فاصله كانوني آينه است درنتيجه مركز دو آينه بر يكديگر منطبق است. از اينرو به آن كاواك هم مركز گويند. </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3644" y="4690326"/>
            <a:ext cx="11596743"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هرگاه در كمره يك چشمه نقطه اي فرض كنيم اين جسم در مركز هر آينه قرار دارد. هر دو آينه تصويري حقيقي در مركز و در مكان جسم خواهند داد. اين تصوير به مثابه يك جسم حقيقي دوبار در آينه ها تصوير خواهد شد و اين فرآيند مدام تكرار خواهد شد و ليزر پيوسته كار خواهد كرد. </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347011" y="2538806"/>
            <a:ext cx="344245" cy="498663"/>
          </a:xfrm>
          <a:prstGeom prst="rect">
            <a:avLst/>
          </a:prstGeom>
          <a:noFill/>
        </p:spPr>
        <p:txBody>
          <a:bodyPr wrap="square" rtlCol="0">
            <a:spAutoFit/>
          </a:bodyPr>
          <a:lstStyle/>
          <a:p>
            <a:pPr algn="just" rtl="1">
              <a:lnSpc>
                <a:spcPct val="150000"/>
              </a:lnSpc>
            </a:pPr>
            <a:r>
              <a:rPr lang="fa-IR" sz="2000" dirty="0">
                <a:solidFill>
                  <a:srgbClr val="FF0000"/>
                </a:solidFill>
                <a:latin typeface="Times New Roman" panose="02020603050405020304" pitchFamily="18" charset="0"/>
                <a:cs typeface="Times New Roman" panose="02020603050405020304" pitchFamily="18" charset="0"/>
              </a:rPr>
              <a:t>1</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7401261" y="2689412"/>
            <a:ext cx="742280" cy="1721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65757" y="3625327"/>
            <a:ext cx="568360" cy="1416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55342" y="3248809"/>
            <a:ext cx="2280620" cy="8821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539266" y="2398955"/>
            <a:ext cx="2476053" cy="9484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67652" y="6406158"/>
            <a:ext cx="569259" cy="274320"/>
          </a:xfrm>
        </p:spPr>
        <p:txBody>
          <a:bodyPr/>
          <a:lstStyle/>
          <a:p>
            <a:fld id="{8AC7B609-6235-4DF7-8376-3B4225D7EDEF}" type="slidenum">
              <a:rPr lang="en-US" smtClean="0"/>
              <a:pPr/>
              <a:t>61</a:t>
            </a:fld>
            <a:endParaRPr lang="en-US" dirty="0"/>
          </a:p>
        </p:txBody>
      </p:sp>
      <p:sp>
        <p:nvSpPr>
          <p:cNvPr id="3" name="TextBox 2"/>
          <p:cNvSpPr txBox="1"/>
          <p:nvPr/>
        </p:nvSpPr>
        <p:spPr>
          <a:xfrm>
            <a:off x="559401" y="225911"/>
            <a:ext cx="11327802"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حالتي كه فاصله بين دو آينه سه برابر فاصله كانوني است را بررسي كنيد. </a:t>
            </a:r>
            <a:endParaRPr lang="en-US" sz="20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FE9D2522-672D-4C4A-B6BC-B759982FD6FB}"/>
              </a:ext>
            </a:extLst>
          </p:cNvPr>
          <p:cNvGrpSpPr/>
          <p:nvPr/>
        </p:nvGrpSpPr>
        <p:grpSpPr>
          <a:xfrm>
            <a:off x="766762" y="1195272"/>
            <a:ext cx="10658475" cy="5314950"/>
            <a:chOff x="766762" y="1195272"/>
            <a:chExt cx="10658475" cy="5314950"/>
          </a:xfrm>
        </p:grpSpPr>
        <p:pic>
          <p:nvPicPr>
            <p:cNvPr id="5" name="Picture 4">
              <a:extLst>
                <a:ext uri="{FF2B5EF4-FFF2-40B4-BE49-F238E27FC236}">
                  <a16:creationId xmlns:a16="http://schemas.microsoft.com/office/drawing/2014/main" id="{3DAC3A0E-EB2B-40B0-8592-CCD1C3A4205E}"/>
                </a:ext>
              </a:extLst>
            </p:cNvPr>
            <p:cNvPicPr>
              <a:picLocks noChangeAspect="1"/>
            </p:cNvPicPr>
            <p:nvPr/>
          </p:nvPicPr>
          <p:blipFill>
            <a:blip r:embed="rId3"/>
            <a:stretch>
              <a:fillRect/>
            </a:stretch>
          </p:blipFill>
          <p:spPr>
            <a:xfrm>
              <a:off x="766762" y="1195272"/>
              <a:ext cx="10658475" cy="5314950"/>
            </a:xfrm>
            <a:prstGeom prst="rect">
              <a:avLst/>
            </a:prstGeom>
          </p:spPr>
        </p:pic>
        <p:graphicFrame>
          <p:nvGraphicFramePr>
            <p:cNvPr id="40" name="Object 39"/>
            <p:cNvGraphicFramePr>
              <a:graphicFrameLocks noChangeAspect="1"/>
            </p:cNvGraphicFramePr>
            <p:nvPr>
              <p:extLst>
                <p:ext uri="{D42A27DB-BD31-4B8C-83A1-F6EECF244321}">
                  <p14:modId xmlns:p14="http://schemas.microsoft.com/office/powerpoint/2010/main" val="1922313865"/>
                </p:ext>
              </p:extLst>
            </p:nvPr>
          </p:nvGraphicFramePr>
          <p:xfrm>
            <a:off x="4314339" y="3236203"/>
            <a:ext cx="266700" cy="381000"/>
          </p:xfrm>
          <a:graphic>
            <a:graphicData uri="http://schemas.openxmlformats.org/presentationml/2006/ole">
              <mc:AlternateContent xmlns:mc="http://schemas.openxmlformats.org/markup-compatibility/2006">
                <mc:Choice xmlns:v="urn:schemas-microsoft-com:vml" Requires="v">
                  <p:oleObj spid="_x0000_s47114" name="Equation" r:id="rId4" imgW="266400" imgH="380880" progId="Equation.DSMT4">
                    <p:embed/>
                  </p:oleObj>
                </mc:Choice>
                <mc:Fallback>
                  <p:oleObj name="Equation" r:id="rId4" imgW="266400" imgH="3808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339" y="3236203"/>
                          <a:ext cx="266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879" name="Object 7"/>
            <p:cNvGraphicFramePr>
              <a:graphicFrameLocks noChangeAspect="1"/>
            </p:cNvGraphicFramePr>
            <p:nvPr>
              <p:extLst>
                <p:ext uri="{D42A27DB-BD31-4B8C-83A1-F6EECF244321}">
                  <p14:modId xmlns:p14="http://schemas.microsoft.com/office/powerpoint/2010/main" val="3836511465"/>
                </p:ext>
              </p:extLst>
            </p:nvPr>
          </p:nvGraphicFramePr>
          <p:xfrm>
            <a:off x="7342188" y="3214688"/>
            <a:ext cx="304800" cy="381000"/>
          </p:xfrm>
          <a:graphic>
            <a:graphicData uri="http://schemas.openxmlformats.org/presentationml/2006/ole">
              <mc:AlternateContent xmlns:mc="http://schemas.openxmlformats.org/markup-compatibility/2006">
                <mc:Choice xmlns:v="urn:schemas-microsoft-com:vml" Requires="v">
                  <p:oleObj spid="_x0000_s47115" name="Equation" r:id="rId6" imgW="304560" imgH="380880" progId="Equation.DSMT4">
                    <p:embed/>
                  </p:oleObj>
                </mc:Choice>
                <mc:Fallback>
                  <p:oleObj name="Equation" r:id="rId6" imgW="304560" imgH="3808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188" y="3214688"/>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1880" name="Object 8"/>
            <p:cNvGraphicFramePr>
              <a:graphicFrameLocks noChangeAspect="1"/>
            </p:cNvGraphicFramePr>
            <p:nvPr>
              <p:extLst>
                <p:ext uri="{D42A27DB-BD31-4B8C-83A1-F6EECF244321}">
                  <p14:modId xmlns:p14="http://schemas.microsoft.com/office/powerpoint/2010/main" val="2796474931"/>
                </p:ext>
              </p:extLst>
            </p:nvPr>
          </p:nvGraphicFramePr>
          <p:xfrm>
            <a:off x="7358716" y="3730980"/>
            <a:ext cx="292100" cy="381000"/>
          </p:xfrm>
          <a:graphic>
            <a:graphicData uri="http://schemas.openxmlformats.org/presentationml/2006/ole">
              <mc:AlternateContent xmlns:mc="http://schemas.openxmlformats.org/markup-compatibility/2006">
                <mc:Choice xmlns:v="urn:schemas-microsoft-com:vml" Requires="v">
                  <p:oleObj spid="_x0000_s47116" name="Equation" r:id="rId8" imgW="291960" imgH="380880" progId="Equation.DSMT4">
                    <p:embed/>
                  </p:oleObj>
                </mc:Choice>
                <mc:Fallback>
                  <p:oleObj name="Equation" r:id="rId8" imgW="291960" imgH="3808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8716" y="3730980"/>
                          <a:ext cx="292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1881" name="Object 9"/>
            <p:cNvGraphicFramePr>
              <a:graphicFrameLocks noChangeAspect="1"/>
            </p:cNvGraphicFramePr>
            <p:nvPr>
              <p:extLst>
                <p:ext uri="{D42A27DB-BD31-4B8C-83A1-F6EECF244321}">
                  <p14:modId xmlns:p14="http://schemas.microsoft.com/office/powerpoint/2010/main" val="3300469255"/>
                </p:ext>
              </p:extLst>
            </p:nvPr>
          </p:nvGraphicFramePr>
          <p:xfrm>
            <a:off x="4324350" y="3752850"/>
            <a:ext cx="317500" cy="381000"/>
          </p:xfrm>
          <a:graphic>
            <a:graphicData uri="http://schemas.openxmlformats.org/presentationml/2006/ole">
              <mc:AlternateContent xmlns:mc="http://schemas.openxmlformats.org/markup-compatibility/2006">
                <mc:Choice xmlns:v="urn:schemas-microsoft-com:vml" Requires="v">
                  <p:oleObj spid="_x0000_s47117" name="Equation" r:id="rId10" imgW="317160" imgH="380880" progId="Equation.DSMT4">
                    <p:embed/>
                  </p:oleObj>
                </mc:Choice>
                <mc:Fallback>
                  <p:oleObj name="Equation" r:id="rId10" imgW="317160" imgH="3808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4350" y="3752850"/>
                          <a:ext cx="317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4" name="Straight Arrow Connector 43"/>
            <p:cNvCxnSpPr/>
            <p:nvPr/>
          </p:nvCxnSpPr>
          <p:spPr>
            <a:xfrm flipV="1">
              <a:off x="8003083" y="3354192"/>
              <a:ext cx="1355878" cy="237111"/>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2481081" y="3398978"/>
              <a:ext cx="1121272" cy="17948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AB64DEB6-52BC-4F4C-8D90-0EC614C6F7AC}"/>
                    </a:ext>
                  </a:extLst>
                </p14:cNvPr>
                <p14:cNvContentPartPr/>
                <p14:nvPr/>
              </p14:nvContentPartPr>
              <p14:xfrm>
                <a:off x="4399200" y="3677505"/>
                <a:ext cx="62640" cy="74160"/>
              </p14:xfrm>
            </p:contentPart>
          </mc:Choice>
          <mc:Fallback xmlns="">
            <p:pic>
              <p:nvPicPr>
                <p:cNvPr id="6" name="Ink 5">
                  <a:extLst>
                    <a:ext uri="{FF2B5EF4-FFF2-40B4-BE49-F238E27FC236}">
                      <a16:creationId xmlns:a16="http://schemas.microsoft.com/office/drawing/2014/main" id="{AB64DEB6-52BC-4F4C-8D90-0EC614C6F7AC}"/>
                    </a:ext>
                  </a:extLst>
                </p:cNvPr>
                <p:cNvPicPr/>
                <p:nvPr/>
              </p:nvPicPr>
              <p:blipFill>
                <a:blip r:embed="rId13"/>
                <a:stretch>
                  <a:fillRect/>
                </a:stretch>
              </p:blipFill>
              <p:spPr>
                <a:xfrm>
                  <a:off x="4390200" y="3668505"/>
                  <a:ext cx="80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C9C3C93B-7D33-4DDF-B61A-993516EF0372}"/>
                    </a:ext>
                  </a:extLst>
                </p14:cNvPr>
                <p14:cNvContentPartPr/>
                <p14:nvPr/>
              </p14:nvContentPartPr>
              <p14:xfrm>
                <a:off x="7420320" y="3644385"/>
                <a:ext cx="55440" cy="68400"/>
              </p14:xfrm>
            </p:contentPart>
          </mc:Choice>
          <mc:Fallback xmlns="">
            <p:pic>
              <p:nvPicPr>
                <p:cNvPr id="7" name="Ink 6">
                  <a:extLst>
                    <a:ext uri="{FF2B5EF4-FFF2-40B4-BE49-F238E27FC236}">
                      <a16:creationId xmlns:a16="http://schemas.microsoft.com/office/drawing/2014/main" id="{C9C3C93B-7D33-4DDF-B61A-993516EF0372}"/>
                    </a:ext>
                  </a:extLst>
                </p:cNvPr>
                <p:cNvPicPr/>
                <p:nvPr/>
              </p:nvPicPr>
              <p:blipFill>
                <a:blip r:embed="rId15"/>
                <a:stretch>
                  <a:fillRect/>
                </a:stretch>
              </p:blipFill>
              <p:spPr>
                <a:xfrm>
                  <a:off x="7411680" y="3635385"/>
                  <a:ext cx="73080" cy="86040"/>
                </a:xfrm>
                <a:prstGeom prst="rect">
                  <a:avLst/>
                </a:prstGeom>
              </p:spPr>
            </p:pic>
          </mc:Fallback>
        </mc:AlternateContent>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67652" y="6406158"/>
            <a:ext cx="569259" cy="274320"/>
          </a:xfrm>
        </p:spPr>
        <p:txBody>
          <a:bodyPr/>
          <a:lstStyle/>
          <a:p>
            <a:fld id="{8AC7B609-6235-4DF7-8376-3B4225D7EDEF}" type="slidenum">
              <a:rPr lang="en-US" smtClean="0"/>
              <a:pPr/>
              <a:t>62</a:t>
            </a:fld>
            <a:endParaRPr lang="en-US" dirty="0"/>
          </a:p>
        </p:txBody>
      </p:sp>
      <p:grpSp>
        <p:nvGrpSpPr>
          <p:cNvPr id="11" name="Group 10">
            <a:extLst>
              <a:ext uri="{FF2B5EF4-FFF2-40B4-BE49-F238E27FC236}">
                <a16:creationId xmlns:a16="http://schemas.microsoft.com/office/drawing/2014/main" id="{37641CCD-47AA-440F-AE64-046602A1BFA1}"/>
              </a:ext>
            </a:extLst>
          </p:cNvPr>
          <p:cNvGrpSpPr/>
          <p:nvPr/>
        </p:nvGrpSpPr>
        <p:grpSpPr>
          <a:xfrm>
            <a:off x="559401" y="225911"/>
            <a:ext cx="11327802" cy="6429042"/>
            <a:chOff x="559401" y="225911"/>
            <a:chExt cx="11327802" cy="6429042"/>
          </a:xfrm>
        </p:grpSpPr>
        <p:pic>
          <p:nvPicPr>
            <p:cNvPr id="6" name="Picture 5">
              <a:extLst>
                <a:ext uri="{FF2B5EF4-FFF2-40B4-BE49-F238E27FC236}">
                  <a16:creationId xmlns:a16="http://schemas.microsoft.com/office/drawing/2014/main" id="{59E872AC-4206-4434-ACBA-3A46BA314151}"/>
                </a:ext>
              </a:extLst>
            </p:cNvPr>
            <p:cNvPicPr>
              <a:picLocks noChangeAspect="1"/>
            </p:cNvPicPr>
            <p:nvPr/>
          </p:nvPicPr>
          <p:blipFill>
            <a:blip r:embed="rId3"/>
            <a:stretch>
              <a:fillRect/>
            </a:stretch>
          </p:blipFill>
          <p:spPr>
            <a:xfrm>
              <a:off x="655599" y="1206653"/>
              <a:ext cx="10858500" cy="5448300"/>
            </a:xfrm>
            <a:prstGeom prst="rect">
              <a:avLst/>
            </a:prstGeom>
          </p:spPr>
        </p:pic>
        <p:sp>
          <p:nvSpPr>
            <p:cNvPr id="3" name="TextBox 2"/>
            <p:cNvSpPr txBox="1"/>
            <p:nvPr/>
          </p:nvSpPr>
          <p:spPr>
            <a:xfrm>
              <a:off x="559401" y="225911"/>
              <a:ext cx="11327802"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حالتي كه فاصله بين دو آينه سه برابر فاصله كانوني است را بررسي كنيد. </a:t>
              </a:r>
              <a:endParaRPr lang="en-US" sz="2000" dirty="0">
                <a:latin typeface="Times New Roman" panose="02020603050405020304" pitchFamily="18" charset="0"/>
                <a:cs typeface="Times New Roman" panose="02020603050405020304" pitchFamily="18"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285244684"/>
                </p:ext>
              </p:extLst>
            </p:nvPr>
          </p:nvGraphicFramePr>
          <p:xfrm>
            <a:off x="4258584" y="3258505"/>
            <a:ext cx="266700" cy="381000"/>
          </p:xfrm>
          <a:graphic>
            <a:graphicData uri="http://schemas.openxmlformats.org/presentationml/2006/ole">
              <mc:AlternateContent xmlns:mc="http://schemas.openxmlformats.org/markup-compatibility/2006">
                <mc:Choice xmlns:v="urn:schemas-microsoft-com:vml" Requires="v">
                  <p:oleObj spid="_x0000_s48138" name="Equation" r:id="rId4" imgW="266400" imgH="380880" progId="Equation.DSMT4">
                    <p:embed/>
                  </p:oleObj>
                </mc:Choice>
                <mc:Fallback>
                  <p:oleObj name="Equation" r:id="rId4" imgW="266400" imgH="38088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8584" y="3258505"/>
                          <a:ext cx="2667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879" name="Object 7"/>
            <p:cNvGraphicFramePr>
              <a:graphicFrameLocks noChangeAspect="1"/>
            </p:cNvGraphicFramePr>
            <p:nvPr>
              <p:extLst>
                <p:ext uri="{D42A27DB-BD31-4B8C-83A1-F6EECF244321}">
                  <p14:modId xmlns:p14="http://schemas.microsoft.com/office/powerpoint/2010/main" val="3495052761"/>
                </p:ext>
              </p:extLst>
            </p:nvPr>
          </p:nvGraphicFramePr>
          <p:xfrm>
            <a:off x="7464849" y="3259292"/>
            <a:ext cx="304800" cy="381000"/>
          </p:xfrm>
          <a:graphic>
            <a:graphicData uri="http://schemas.openxmlformats.org/presentationml/2006/ole">
              <mc:AlternateContent xmlns:mc="http://schemas.openxmlformats.org/markup-compatibility/2006">
                <mc:Choice xmlns:v="urn:schemas-microsoft-com:vml" Requires="v">
                  <p:oleObj spid="_x0000_s48139" name="Equation" r:id="rId6" imgW="304560" imgH="380880" progId="Equation.DSMT4">
                    <p:embed/>
                  </p:oleObj>
                </mc:Choice>
                <mc:Fallback>
                  <p:oleObj name="Equation" r:id="rId6" imgW="304560" imgH="38088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849" y="3259292"/>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1880" name="Object 8"/>
            <p:cNvGraphicFramePr>
              <a:graphicFrameLocks noChangeAspect="1"/>
            </p:cNvGraphicFramePr>
            <p:nvPr>
              <p:extLst>
                <p:ext uri="{D42A27DB-BD31-4B8C-83A1-F6EECF244321}">
                  <p14:modId xmlns:p14="http://schemas.microsoft.com/office/powerpoint/2010/main" val="1960218038"/>
                </p:ext>
              </p:extLst>
            </p:nvPr>
          </p:nvGraphicFramePr>
          <p:xfrm>
            <a:off x="7481377" y="3786735"/>
            <a:ext cx="292100" cy="381000"/>
          </p:xfrm>
          <a:graphic>
            <a:graphicData uri="http://schemas.openxmlformats.org/presentationml/2006/ole">
              <mc:AlternateContent xmlns:mc="http://schemas.openxmlformats.org/markup-compatibility/2006">
                <mc:Choice xmlns:v="urn:schemas-microsoft-com:vml" Requires="v">
                  <p:oleObj spid="_x0000_s48140" name="Equation" r:id="rId8" imgW="291960" imgH="380880" progId="Equation.DSMT4">
                    <p:embed/>
                  </p:oleObj>
                </mc:Choice>
                <mc:Fallback>
                  <p:oleObj name="Equation" r:id="rId8" imgW="291960" imgH="3808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1377" y="3786735"/>
                          <a:ext cx="292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1881" name="Object 9"/>
            <p:cNvGraphicFramePr>
              <a:graphicFrameLocks noChangeAspect="1"/>
            </p:cNvGraphicFramePr>
            <p:nvPr>
              <p:extLst>
                <p:ext uri="{D42A27DB-BD31-4B8C-83A1-F6EECF244321}">
                  <p14:modId xmlns:p14="http://schemas.microsoft.com/office/powerpoint/2010/main" val="3486362130"/>
                </p:ext>
              </p:extLst>
            </p:nvPr>
          </p:nvGraphicFramePr>
          <p:xfrm>
            <a:off x="4257444" y="3830907"/>
            <a:ext cx="317500" cy="381000"/>
          </p:xfrm>
          <a:graphic>
            <a:graphicData uri="http://schemas.openxmlformats.org/presentationml/2006/ole">
              <mc:AlternateContent xmlns:mc="http://schemas.openxmlformats.org/markup-compatibility/2006">
                <mc:Choice xmlns:v="urn:schemas-microsoft-com:vml" Requires="v">
                  <p:oleObj spid="_x0000_s48141" name="Equation" r:id="rId10" imgW="317160" imgH="380880" progId="Equation.DSMT4">
                    <p:embed/>
                  </p:oleObj>
                </mc:Choice>
                <mc:Fallback>
                  <p:oleObj name="Equation" r:id="rId10" imgW="317160" imgH="3808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7444" y="3830907"/>
                          <a:ext cx="317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4" name="Straight Arrow Connector 43"/>
            <p:cNvCxnSpPr/>
            <p:nvPr/>
          </p:nvCxnSpPr>
          <p:spPr>
            <a:xfrm flipV="1">
              <a:off x="7756264" y="2217030"/>
              <a:ext cx="1893153" cy="550832"/>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2588657" y="2258667"/>
              <a:ext cx="1327127" cy="376957"/>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4BBFF6D8-EA16-4786-93DE-3D1888197492}"/>
                    </a:ext>
                  </a:extLst>
                </p14:cNvPr>
                <p14:cNvContentPartPr/>
                <p14:nvPr/>
              </p14:nvContentPartPr>
              <p14:xfrm>
                <a:off x="4382280" y="3780132"/>
                <a:ext cx="360" cy="360"/>
              </p14:xfrm>
            </p:contentPart>
          </mc:Choice>
          <mc:Fallback xmlns="">
            <p:pic>
              <p:nvPicPr>
                <p:cNvPr id="7" name="Ink 6">
                  <a:extLst>
                    <a:ext uri="{FF2B5EF4-FFF2-40B4-BE49-F238E27FC236}">
                      <a16:creationId xmlns:a16="http://schemas.microsoft.com/office/drawing/2014/main" id="{4BBFF6D8-EA16-4786-93DE-3D1888197492}"/>
                    </a:ext>
                  </a:extLst>
                </p:cNvPr>
                <p:cNvPicPr/>
                <p:nvPr/>
              </p:nvPicPr>
              <p:blipFill>
                <a:blip r:embed="rId13"/>
                <a:stretch>
                  <a:fillRect/>
                </a:stretch>
              </p:blipFill>
              <p:spPr>
                <a:xfrm>
                  <a:off x="4346280" y="374413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0C639E8-1DA2-44AE-879B-4BB81A984CEA}"/>
                    </a:ext>
                  </a:extLst>
                </p14:cNvPr>
                <p14:cNvContentPartPr/>
                <p14:nvPr/>
              </p14:nvContentPartPr>
              <p14:xfrm>
                <a:off x="7616160" y="3757812"/>
                <a:ext cx="360" cy="360"/>
              </p14:xfrm>
            </p:contentPart>
          </mc:Choice>
          <mc:Fallback xmlns="">
            <p:pic>
              <p:nvPicPr>
                <p:cNvPr id="9" name="Ink 8">
                  <a:extLst>
                    <a:ext uri="{FF2B5EF4-FFF2-40B4-BE49-F238E27FC236}">
                      <a16:creationId xmlns:a16="http://schemas.microsoft.com/office/drawing/2014/main" id="{10C639E8-1DA2-44AE-879B-4BB81A984CEA}"/>
                    </a:ext>
                  </a:extLst>
                </p:cNvPr>
                <p:cNvPicPr/>
                <p:nvPr/>
              </p:nvPicPr>
              <p:blipFill>
                <a:blip r:embed="rId13"/>
                <a:stretch>
                  <a:fillRect/>
                </a:stretch>
              </p:blipFill>
              <p:spPr>
                <a:xfrm>
                  <a:off x="7580160" y="3721812"/>
                  <a:ext cx="72000" cy="72000"/>
                </a:xfrm>
                <a:prstGeom prst="rect">
                  <a:avLst/>
                </a:prstGeom>
              </p:spPr>
            </p:pic>
          </mc:Fallback>
        </mc:AlternateContent>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C7B609-6235-4DF7-8376-3B4225D7EDEF}" type="slidenum">
              <a:rPr lang="en-US" smtClean="0"/>
              <a:pPr/>
              <a:t>63</a:t>
            </a:fld>
            <a:endParaRPr lang="en-US" dirty="0"/>
          </a:p>
        </p:txBody>
      </p:sp>
      <p:grpSp>
        <p:nvGrpSpPr>
          <p:cNvPr id="24" name="Group 23"/>
          <p:cNvGrpSpPr/>
          <p:nvPr/>
        </p:nvGrpSpPr>
        <p:grpSpPr>
          <a:xfrm>
            <a:off x="892824" y="3195084"/>
            <a:ext cx="10015471" cy="3360196"/>
            <a:chOff x="892824" y="1301676"/>
            <a:chExt cx="10015471" cy="3360196"/>
          </a:xfrm>
        </p:grpSpPr>
        <p:pic>
          <p:nvPicPr>
            <p:cNvPr id="3" name="Picture 6"/>
            <p:cNvPicPr>
              <a:picLocks noChangeAspect="1" noChangeArrowheads="1"/>
            </p:cNvPicPr>
            <p:nvPr/>
          </p:nvPicPr>
          <p:blipFill>
            <a:blip r:embed="rId2" cstate="print"/>
            <a:srcRect r="48826"/>
            <a:stretch>
              <a:fillRect/>
            </a:stretch>
          </p:blipFill>
          <p:spPr bwMode="auto">
            <a:xfrm>
              <a:off x="2025799" y="1409252"/>
              <a:ext cx="7358095" cy="3125769"/>
            </a:xfrm>
            <a:prstGeom prst="rect">
              <a:avLst/>
            </a:prstGeom>
            <a:noFill/>
            <a:ln w="9525">
              <a:noFill/>
              <a:miter lim="800000"/>
              <a:headEnd/>
              <a:tailEnd/>
            </a:ln>
          </p:spPr>
        </p:pic>
        <p:cxnSp>
          <p:nvCxnSpPr>
            <p:cNvPr id="5" name="Straight Arrow Connector 4"/>
            <p:cNvCxnSpPr/>
            <p:nvPr/>
          </p:nvCxnSpPr>
          <p:spPr>
            <a:xfrm flipV="1">
              <a:off x="2786230" y="4303065"/>
              <a:ext cx="5959736"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92824" y="3076688"/>
              <a:ext cx="944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065937" y="3786692"/>
              <a:ext cx="13716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798790" y="2314687"/>
              <a:ext cx="585216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68191" y="2325445"/>
              <a:ext cx="13716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822098" y="3779520"/>
              <a:ext cx="585216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32856" y="2312894"/>
              <a:ext cx="5827050" cy="767379"/>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22099" y="3069515"/>
              <a:ext cx="5859322" cy="717177"/>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62407" y="2775473"/>
              <a:ext cx="1082929" cy="154193"/>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66050" y="3316941"/>
              <a:ext cx="1448689" cy="190052"/>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48387" y="1344705"/>
              <a:ext cx="2194549"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M</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Flat Mirror</a:t>
              </a:r>
            </a:p>
          </p:txBody>
        </p:sp>
        <p:sp>
          <p:nvSpPr>
            <p:cNvPr id="22" name="TextBox 21"/>
            <p:cNvSpPr txBox="1"/>
            <p:nvPr/>
          </p:nvSpPr>
          <p:spPr>
            <a:xfrm>
              <a:off x="8057513" y="1301676"/>
              <a:ext cx="2850782" cy="498663"/>
            </a:xfrm>
            <a:prstGeom prst="rect">
              <a:avLst/>
            </a:prstGeom>
            <a:noFill/>
          </p:spPr>
          <p:txBody>
            <a:bodyPr wrap="square" rtlCol="0">
              <a:spAutoFit/>
            </a:bodyPr>
            <a:lstStyle/>
            <a:p>
              <a:pPr algn="just" rtl="1">
                <a:lnSpc>
                  <a:spcPct val="150000"/>
                </a:lnSpc>
              </a:pPr>
              <a:r>
                <a:rPr lang="en-US" sz="2000" dirty="0">
                  <a:latin typeface="Times New Roman" panose="02020603050405020304" pitchFamily="18" charset="0"/>
                  <a:cs typeface="Times New Roman" panose="02020603050405020304" pitchFamily="18" charset="0"/>
                </a:rPr>
                <a:t>M</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Concave Mirror</a:t>
              </a:r>
            </a:p>
          </p:txBody>
        </p:sp>
        <p:sp>
          <p:nvSpPr>
            <p:cNvPr id="23" name="TextBox 22"/>
            <p:cNvSpPr txBox="1"/>
            <p:nvPr/>
          </p:nvSpPr>
          <p:spPr>
            <a:xfrm>
              <a:off x="4926986" y="4163209"/>
              <a:ext cx="871369" cy="498663"/>
            </a:xfrm>
            <a:prstGeom prst="rect">
              <a:avLst/>
            </a:prstGeom>
            <a:noFill/>
          </p:spPr>
          <p:txBody>
            <a:bodyPr wrap="square" rtlCol="0">
              <a:spAutoFit/>
            </a:bodyPr>
            <a:lstStyle/>
            <a:p>
              <a:pPr algn="just" rtl="1">
                <a:lnSpc>
                  <a:spcPct val="150000"/>
                </a:lnSpc>
              </a:pPr>
              <a:r>
                <a:rPr lang="en-US" sz="2000" i="1" dirty="0">
                  <a:latin typeface="Times New Roman" panose="02020603050405020304" pitchFamily="18" charset="0"/>
                  <a:cs typeface="Times New Roman" panose="02020603050405020304" pitchFamily="18" charset="0"/>
                </a:rPr>
                <a:t>d=f</a:t>
              </a:r>
            </a:p>
          </p:txBody>
        </p:sp>
      </p:grpSp>
      <p:sp>
        <p:nvSpPr>
          <p:cNvPr id="25" name="TextBox 24"/>
          <p:cNvSpPr txBox="1"/>
          <p:nvPr/>
        </p:nvSpPr>
        <p:spPr>
          <a:xfrm>
            <a:off x="172122" y="236668"/>
            <a:ext cx="11693563"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كاواك متشكل از يك آينه كاو و يك آينه تخت كه در مكان كانون آينه كاو قرار گرفته است.</a:t>
            </a:r>
            <a:endParaRPr lang="en-US" sz="2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98032" y="1043492"/>
            <a:ext cx="11360075"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اين كاواك كمره در محل كانون آينه كاو مطابق شكل ايجاد مي شود. در نتيجه تصوير كمره در آينه كاو در بينهايت تشكيل مي شود. آينه تخت از اين تصوير موجود در بينهايت، تصويري در بينهايت خواهد داد. سپس آينه كاو از اين تصوير موجود در بينهايت تصويري در كانون يعني در محل جسم خواهد داد و اين چرخه تكرار خواهد شد.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B1BF4F-96B6-4F1D-8EA9-A482570DDFD3}"/>
              </a:ext>
            </a:extLst>
          </p:cNvPr>
          <p:cNvPicPr>
            <a:picLocks noChangeAspect="1"/>
          </p:cNvPicPr>
          <p:nvPr/>
        </p:nvPicPr>
        <p:blipFill>
          <a:blip r:embed="rId2"/>
          <a:stretch>
            <a:fillRect/>
          </a:stretch>
        </p:blipFill>
        <p:spPr>
          <a:xfrm>
            <a:off x="1267753" y="849007"/>
            <a:ext cx="8362950" cy="4067175"/>
          </a:xfrm>
          <a:prstGeom prst="rect">
            <a:avLst/>
          </a:prstGeom>
        </p:spPr>
      </p:pic>
      <p:sp>
        <p:nvSpPr>
          <p:cNvPr id="2" name="Slide Number Placeholder 1"/>
          <p:cNvSpPr>
            <a:spLocks noGrp="1"/>
          </p:cNvSpPr>
          <p:nvPr>
            <p:ph type="sldNum" sz="quarter" idx="12"/>
          </p:nvPr>
        </p:nvSpPr>
        <p:spPr>
          <a:xfrm>
            <a:off x="11263256" y="6470704"/>
            <a:ext cx="547744" cy="274320"/>
          </a:xfrm>
        </p:spPr>
        <p:txBody>
          <a:bodyPr/>
          <a:lstStyle/>
          <a:p>
            <a:fld id="{8AC7B609-6235-4DF7-8376-3B4225D7EDEF}" type="slidenum">
              <a:rPr lang="en-US" smtClean="0"/>
              <a:pPr/>
              <a:t>64</a:t>
            </a:fld>
            <a:endParaRPr lang="en-US" dirty="0"/>
          </a:p>
        </p:txBody>
      </p:sp>
      <p:sp>
        <p:nvSpPr>
          <p:cNvPr id="5" name="TextBox 4"/>
          <p:cNvSpPr txBox="1"/>
          <p:nvPr/>
        </p:nvSpPr>
        <p:spPr>
          <a:xfrm>
            <a:off x="559401" y="225911"/>
            <a:ext cx="11327802"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حالتي كه فاصله بين دو آينه برابر فاصله كانوني است را بررسي كنيد. </a:t>
            </a:r>
            <a:endParaRPr lang="en-US" sz="2000" dirty="0">
              <a:latin typeface="Times New Roman" panose="02020603050405020304" pitchFamily="18" charset="0"/>
              <a:cs typeface="Times New Roman" panose="02020603050405020304" pitchFamily="18" charset="0"/>
            </a:endParaRPr>
          </a:p>
        </p:txBody>
      </p:sp>
      <p:grpSp>
        <p:nvGrpSpPr>
          <p:cNvPr id="3" name="Group 45"/>
          <p:cNvGrpSpPr/>
          <p:nvPr/>
        </p:nvGrpSpPr>
        <p:grpSpPr>
          <a:xfrm>
            <a:off x="860612" y="1612539"/>
            <a:ext cx="9068631" cy="2384996"/>
            <a:chOff x="1452252" y="2389991"/>
            <a:chExt cx="9552791" cy="2775472"/>
          </a:xfrm>
        </p:grpSpPr>
        <p:cxnSp>
          <p:nvCxnSpPr>
            <p:cNvPr id="7" name="Straight Connector 6"/>
            <p:cNvCxnSpPr/>
            <p:nvPr/>
          </p:nvCxnSpPr>
          <p:spPr>
            <a:xfrm flipV="1">
              <a:off x="1452252" y="3732905"/>
              <a:ext cx="95527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23446" y="2398955"/>
              <a:ext cx="68938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8198" y="2431229"/>
              <a:ext cx="7239896" cy="12909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91752" y="3734696"/>
              <a:ext cx="7182554" cy="1407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86231" y="5165463"/>
              <a:ext cx="67898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807746" y="3743661"/>
              <a:ext cx="7132320" cy="1420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32442" y="2409713"/>
              <a:ext cx="7218382" cy="13124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940852" y="2389991"/>
              <a:ext cx="1097280" cy="0"/>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802848" y="2400749"/>
              <a:ext cx="1097280" cy="0"/>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567972" y="5156500"/>
              <a:ext cx="1097280" cy="0"/>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082495" y="5156499"/>
              <a:ext cx="1097280" cy="0"/>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524942" y="2603351"/>
              <a:ext cx="1102691" cy="197224"/>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019794" y="3883511"/>
              <a:ext cx="1145721" cy="229497"/>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277516" y="3230881"/>
              <a:ext cx="1124206" cy="211566"/>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82495" y="2660726"/>
              <a:ext cx="1199510" cy="211566"/>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266759" y="4683164"/>
              <a:ext cx="1048902" cy="200808"/>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759765" y="3270325"/>
              <a:ext cx="1167237" cy="197224"/>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81281" y="4016189"/>
              <a:ext cx="1081175" cy="200809"/>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114768" y="4647304"/>
              <a:ext cx="1274813" cy="240254"/>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182880" y="5228202"/>
            <a:ext cx="11801139" cy="960328"/>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در تمام كاواكهاي پايدار مشاهده شد كه پرتو ليزر پس از چند رفت و برگشت به مكان اوليه خود باز مي گردد و همان مسير قبلي را دوباره تكرار و تكرار مي كند. در هر بار برخورد پرتو با آينه جلو كاواك درصدي از آن خارج مي گردد.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7350" y="228602"/>
            <a:ext cx="2717800" cy="523220"/>
          </a:xfrm>
          <a:prstGeom prst="rect">
            <a:avLst/>
          </a:prstGeom>
          <a:ln w="76200">
            <a:solidFill>
              <a:schemeClr val="accent6">
                <a:lumMod val="60000"/>
                <a:lumOff val="4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solidFill>
                  <a:srgbClr val="FF0000"/>
                </a:solidFill>
                <a:latin typeface="Times New Roman" pitchFamily="18" charset="0"/>
                <a:cs typeface="Times New Roman" pitchFamily="18" charset="0"/>
              </a:rPr>
              <a:t>Gaussian Beam</a:t>
            </a:r>
          </a:p>
        </p:txBody>
      </p:sp>
      <p:sp>
        <p:nvSpPr>
          <p:cNvPr id="3" name="Rectangle 2"/>
          <p:cNvSpPr/>
          <p:nvPr/>
        </p:nvSpPr>
        <p:spPr>
          <a:xfrm>
            <a:off x="510634" y="1120676"/>
            <a:ext cx="11170731" cy="2349874"/>
          </a:xfrm>
          <a:prstGeom prst="rect">
            <a:avLst/>
          </a:prstGeom>
        </p:spPr>
        <p:txBody>
          <a:bodyPr wrap="square">
            <a:spAutoFit/>
          </a:bodyPr>
          <a:lstStyle/>
          <a:p>
            <a:pPr algn="just">
              <a:lnSpc>
                <a:spcPct val="150000"/>
              </a:lnSpc>
            </a:pPr>
            <a:r>
              <a:rPr lang="en-US" sz="2000" dirty="0">
                <a:latin typeface="Times New Roman" panose="02020603050405020304" pitchFamily="18" charset="0"/>
                <a:ea typeface="Times New Roman" panose="02020603050405020304" pitchFamily="18" charset="0"/>
              </a:rPr>
              <a:t>A real laser beam has a unique direction and finite width. A plane wave or a spherical wave  both can not be a real laser beam because a plane wave although has a unique direction but does not have finite width and it spreads all over the space. A spherical wave has a finite width but has not a unique direction and it propagates in all directions. Thus, the wave equation has to be solved with paraxial approximation to derive the Gaussian wave representing a </a:t>
            </a:r>
            <a:r>
              <a:rPr lang="en-US" sz="2000" b="1" dirty="0">
                <a:latin typeface="Times New Roman" panose="02020603050405020304" pitchFamily="18" charset="0"/>
                <a:ea typeface="Times New Roman" panose="02020603050405020304" pitchFamily="18" charset="0"/>
              </a:rPr>
              <a:t>finite width </a:t>
            </a:r>
            <a:r>
              <a:rPr lang="en-US" sz="2000" dirty="0">
                <a:latin typeface="Times New Roman" panose="02020603050405020304" pitchFamily="18" charset="0"/>
                <a:ea typeface="Times New Roman" panose="02020603050405020304" pitchFamily="18" charset="0"/>
              </a:rPr>
              <a:t>light beam propagating in a </a:t>
            </a:r>
            <a:r>
              <a:rPr lang="en-US" sz="2000" b="1" dirty="0">
                <a:latin typeface="Times New Roman" panose="02020603050405020304" pitchFamily="18" charset="0"/>
                <a:ea typeface="Times New Roman" panose="02020603050405020304" pitchFamily="18" charset="0"/>
              </a:rPr>
              <a:t>certain direction</a:t>
            </a:r>
            <a:r>
              <a:rPr lang="en-US" sz="2000" dirty="0">
                <a:latin typeface="Times New Roman" panose="02020603050405020304" pitchFamily="18" charset="0"/>
                <a:ea typeface="Times New Roman" panose="02020603050405020304" pitchFamily="18" charset="0"/>
              </a:rPr>
              <a:t>. </a:t>
            </a:r>
            <a:endParaRPr lang="en-US" sz="2000" dirty="0"/>
          </a:p>
        </p:txBody>
      </p:sp>
      <p:sp>
        <p:nvSpPr>
          <p:cNvPr id="4" name="Rectangle 3"/>
          <p:cNvSpPr/>
          <p:nvPr/>
        </p:nvSpPr>
        <p:spPr>
          <a:xfrm>
            <a:off x="510634" y="4093883"/>
            <a:ext cx="10718800"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When the radiation propagates through the free space (where the polarization is zero) the wave equation is given by:</a:t>
            </a:r>
            <a:endParaRPr lang="en-US" sz="2000" dirty="0"/>
          </a:p>
        </p:txBody>
      </p:sp>
      <p:graphicFrame>
        <p:nvGraphicFramePr>
          <p:cNvPr id="12" name="Object 11"/>
          <p:cNvGraphicFramePr>
            <a:graphicFrameLocks noChangeAspect="1"/>
          </p:cNvGraphicFramePr>
          <p:nvPr/>
        </p:nvGraphicFramePr>
        <p:xfrm>
          <a:off x="4114800" y="5410200"/>
          <a:ext cx="3054350" cy="1082194"/>
        </p:xfrm>
        <a:graphic>
          <a:graphicData uri="http://schemas.openxmlformats.org/presentationml/2006/ole">
            <mc:AlternateContent xmlns:mc="http://schemas.openxmlformats.org/markup-compatibility/2006">
              <mc:Choice xmlns:v="urn:schemas-microsoft-com:vml" Requires="v">
                <p:oleObj spid="_x0000_s49156" name="Equation" r:id="rId3" imgW="1256755" imgH="482391" progId="Equation.DSMT4">
                  <p:embed/>
                </p:oleObj>
              </mc:Choice>
              <mc:Fallback>
                <p:oleObj name="Equation" r:id="rId3" imgW="1256755" imgH="482391" progId="Equation.DSMT4">
                  <p:embed/>
                  <p:pic>
                    <p:nvPicPr>
                      <p:cNvPr id="12"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410200"/>
                        <a:ext cx="3054350" cy="10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30DC1F28-C4F8-4D98-9ADE-148516743D70}"/>
              </a:ext>
            </a:extLst>
          </p:cNvPr>
          <p:cNvSpPr txBox="1"/>
          <p:nvPr/>
        </p:nvSpPr>
        <p:spPr>
          <a:xfrm>
            <a:off x="470773" y="129019"/>
            <a:ext cx="1973655" cy="742511"/>
          </a:xfrm>
          <a:prstGeom prst="rect">
            <a:avLst/>
          </a:prstGeom>
          <a:noFill/>
        </p:spPr>
        <p:txBody>
          <a:bodyPr wrap="square" rtlCol="1">
            <a:spAutoFit/>
          </a:bodyPr>
          <a:lstStyle/>
          <a:p>
            <a:pPr algn="just" rtl="1">
              <a:lnSpc>
                <a:spcPct val="150000"/>
              </a:lnSpc>
            </a:pPr>
            <a:r>
              <a:rPr lang="en-US" sz="3200" b="1" dirty="0">
                <a:solidFill>
                  <a:srgbClr val="1E04E2"/>
                </a:solidFill>
                <a:latin typeface="Times New Roman" panose="02020603050405020304" pitchFamily="18" charset="0"/>
                <a:cs typeface="Times New Roman" panose="02020603050405020304" pitchFamily="18" charset="0"/>
              </a:rPr>
              <a:t>Chapter 3</a:t>
            </a:r>
            <a:endParaRPr lang="fa-IR" sz="3200" b="1" dirty="0">
              <a:solidFill>
                <a:srgbClr val="1E04E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508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200" y="159605"/>
            <a:ext cx="9410700" cy="400110"/>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An spherical monochromatic wave can be the solution for the wave equation</a:t>
            </a:r>
            <a:endParaRPr lang="en-US" sz="2000" dirty="0"/>
          </a:p>
        </p:txBody>
      </p:sp>
      <p:graphicFrame>
        <p:nvGraphicFramePr>
          <p:cNvPr id="3" name="Object 2"/>
          <p:cNvGraphicFramePr>
            <a:graphicFrameLocks noChangeAspect="1"/>
          </p:cNvGraphicFramePr>
          <p:nvPr/>
        </p:nvGraphicFramePr>
        <p:xfrm>
          <a:off x="4445000" y="990601"/>
          <a:ext cx="3033268" cy="789074"/>
        </p:xfrm>
        <a:graphic>
          <a:graphicData uri="http://schemas.openxmlformats.org/presentationml/2006/ole">
            <mc:AlternateContent xmlns:mc="http://schemas.openxmlformats.org/markup-compatibility/2006">
              <mc:Choice xmlns:v="urn:schemas-microsoft-com:vml" Requires="v">
                <p:oleObj spid="_x0000_s50182" name="Equation" r:id="rId3" imgW="1396394" imgH="393529" progId="Equation.DSMT4">
                  <p:embed/>
                </p:oleObj>
              </mc:Choice>
              <mc:Fallback>
                <p:oleObj name="Equation" r:id="rId3" imgW="1396394" imgH="393529"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990601"/>
                        <a:ext cx="3033268" cy="789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647700" y="1912205"/>
            <a:ext cx="9801037" cy="498663"/>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where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is the radial coordinate as the distance between the origin and the observation point. </a:t>
            </a:r>
          </a:p>
        </p:txBody>
      </p:sp>
      <p:sp>
        <p:nvSpPr>
          <p:cNvPr id="5" name="Rectangle 4"/>
          <p:cNvSpPr/>
          <p:nvPr/>
        </p:nvSpPr>
        <p:spPr>
          <a:xfrm>
            <a:off x="961901" y="3667029"/>
            <a:ext cx="10687792" cy="707886"/>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Using paraxial approximation in which a small patch of observation plane around z-axis is considered, the radial coordinate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can be approximated as follows</a:t>
            </a:r>
          </a:p>
        </p:txBody>
      </p:sp>
      <p:graphicFrame>
        <p:nvGraphicFramePr>
          <p:cNvPr id="6" name="Object 5"/>
          <p:cNvGraphicFramePr>
            <a:graphicFrameLocks noChangeAspect="1"/>
          </p:cNvGraphicFramePr>
          <p:nvPr/>
        </p:nvGraphicFramePr>
        <p:xfrm>
          <a:off x="2353734" y="5121276"/>
          <a:ext cx="8199967" cy="1279525"/>
        </p:xfrm>
        <a:graphic>
          <a:graphicData uri="http://schemas.openxmlformats.org/presentationml/2006/ole">
            <mc:AlternateContent xmlns:mc="http://schemas.openxmlformats.org/markup-compatibility/2006">
              <mc:Choice xmlns:v="urn:schemas-microsoft-com:vml" Requires="v">
                <p:oleObj spid="_x0000_s50183" name="Equation" r:id="rId5" imgW="3606800" imgH="609600" progId="Equation.DSMT4">
                  <p:embed/>
                </p:oleObj>
              </mc:Choice>
              <mc:Fallback>
                <p:oleObj name="Equation" r:id="rId5" imgW="3606800" imgH="6096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3734" y="5121276"/>
                        <a:ext cx="8199967"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3372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08100" y="102514"/>
            <a:ext cx="965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pP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Now the spatial part of solution is modified as</a:t>
            </a:r>
            <a:endParaRPr lang="en-US" alt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15635" y="2057400"/>
            <a:ext cx="11483439" cy="1015663"/>
          </a:xfrm>
          <a:prstGeom prst="rect">
            <a:avLst/>
          </a:prstGeom>
        </p:spPr>
        <p:txBody>
          <a:bodyPr wrap="square">
            <a:spAutoFit/>
          </a:bodyPr>
          <a:lstStyle/>
          <a:p>
            <a:pPr algn="just"/>
            <a:r>
              <a:rPr lang="en-US" sz="2000" dirty="0">
                <a:latin typeface="Times New Roman" panose="02020603050405020304" pitchFamily="18" charset="0"/>
                <a:ea typeface="Times New Roman" panose="02020603050405020304" pitchFamily="18" charset="0"/>
                <a:cs typeface="Times New Roman" panose="02020603050405020304" pitchFamily="18" charset="0"/>
              </a:rPr>
              <a:t>It can be easily shown that if the real parameter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z </a:t>
            </a:r>
            <a:r>
              <a:rPr lang="en-US" sz="2000" dirty="0">
                <a:latin typeface="Times New Roman" panose="02020603050405020304" pitchFamily="18" charset="0"/>
                <a:cs typeface="Times New Roman" panose="02020603050405020304" pitchFamily="18" charset="0"/>
              </a:rPr>
              <a:t>is replaced by the complex parameter </a:t>
            </a:r>
            <a:r>
              <a:rPr lang="en-US" sz="2000" i="1" dirty="0">
                <a:latin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iz</a:t>
            </a:r>
            <a:r>
              <a:rPr lang="en-US" sz="2000" baseline="-25000" dirty="0">
                <a:latin typeface="Times New Roman" panose="02020603050405020304" pitchFamily="18" charset="0"/>
                <a:cs typeface="Times New Roman" panose="02020603050405020304" pitchFamily="18" charset="0"/>
              </a:rPr>
              <a:t>0</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is still a solution for Helmholtz equation but it attains additional remarkable properties. Thus </a:t>
            </a:r>
          </a:p>
          <a:p>
            <a:pPr algn="just"/>
            <a:endParaRPr lang="en-US" sz="20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15839062"/>
              </p:ext>
            </p:extLst>
          </p:nvPr>
        </p:nvGraphicFramePr>
        <p:xfrm>
          <a:off x="2468960" y="5323113"/>
          <a:ext cx="7336632" cy="1439863"/>
        </p:xfrm>
        <a:graphic>
          <a:graphicData uri="http://schemas.openxmlformats.org/presentationml/2006/ole">
            <mc:AlternateContent xmlns:mc="http://schemas.openxmlformats.org/markup-compatibility/2006">
              <mc:Choice xmlns:v="urn:schemas-microsoft-com:vml" Requires="v">
                <p:oleObj spid="_x0000_s51208" name="Equation" r:id="rId3" imgW="3225800" imgH="685800" progId="Equation.DSMT4">
                  <p:embed/>
                </p:oleObj>
              </mc:Choice>
              <mc:Fallback>
                <p:oleObj name="Equation" r:id="rId3" imgW="3225800" imgH="685800" progId="Equation.DSMT4">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960" y="5323113"/>
                        <a:ext cx="7336632" cy="14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a:extLst>
              <a:ext uri="{FF2B5EF4-FFF2-40B4-BE49-F238E27FC236}">
                <a16:creationId xmlns:a16="http://schemas.microsoft.com/office/drawing/2014/main" id="{2B812425-BF39-4F78-BB69-98D44006938B}"/>
              </a:ext>
            </a:extLst>
          </p:cNvPr>
          <p:cNvGraphicFramePr>
            <a:graphicFrameLocks noChangeAspect="1"/>
          </p:cNvGraphicFramePr>
          <p:nvPr>
            <p:extLst>
              <p:ext uri="{D42A27DB-BD31-4B8C-83A1-F6EECF244321}">
                <p14:modId xmlns:p14="http://schemas.microsoft.com/office/powerpoint/2010/main" val="1165266750"/>
              </p:ext>
            </p:extLst>
          </p:nvPr>
        </p:nvGraphicFramePr>
        <p:xfrm>
          <a:off x="3498850" y="882599"/>
          <a:ext cx="4800600" cy="838200"/>
        </p:xfrm>
        <a:graphic>
          <a:graphicData uri="http://schemas.openxmlformats.org/presentationml/2006/ole">
            <mc:AlternateContent xmlns:mc="http://schemas.openxmlformats.org/markup-compatibility/2006">
              <mc:Choice xmlns:v="urn:schemas-microsoft-com:vml" Requires="v">
                <p:oleObj spid="_x0000_s51209" name="Equation" r:id="rId5" imgW="4800600" imgH="838080" progId="Equation.DSMT4">
                  <p:embed/>
                </p:oleObj>
              </mc:Choice>
              <mc:Fallback>
                <p:oleObj name="Equation" r:id="rId5" imgW="4800600" imgH="838080" progId="Equation.DSMT4">
                  <p:embed/>
                  <p:pic>
                    <p:nvPicPr>
                      <p:cNvPr id="0" name=""/>
                      <p:cNvPicPr/>
                      <p:nvPr/>
                    </p:nvPicPr>
                    <p:blipFill>
                      <a:blip r:embed="rId6"/>
                      <a:stretch>
                        <a:fillRect/>
                      </a:stretch>
                    </p:blipFill>
                    <p:spPr>
                      <a:xfrm>
                        <a:off x="3498850" y="882599"/>
                        <a:ext cx="48006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028B759-9F9D-43A7-9100-C52310AF1EF5}"/>
              </a:ext>
            </a:extLst>
          </p:cNvPr>
          <p:cNvGraphicFramePr>
            <a:graphicFrameLocks noChangeAspect="1"/>
          </p:cNvGraphicFramePr>
          <p:nvPr>
            <p:extLst>
              <p:ext uri="{D42A27DB-BD31-4B8C-83A1-F6EECF244321}">
                <p14:modId xmlns:p14="http://schemas.microsoft.com/office/powerpoint/2010/main" val="1248700602"/>
              </p:ext>
            </p:extLst>
          </p:nvPr>
        </p:nvGraphicFramePr>
        <p:xfrm>
          <a:off x="2940050" y="3371850"/>
          <a:ext cx="5359400" cy="990600"/>
        </p:xfrm>
        <a:graphic>
          <a:graphicData uri="http://schemas.openxmlformats.org/presentationml/2006/ole">
            <mc:AlternateContent xmlns:mc="http://schemas.openxmlformats.org/markup-compatibility/2006">
              <mc:Choice xmlns:v="urn:schemas-microsoft-com:vml" Requires="v">
                <p:oleObj spid="_x0000_s51210" name="Equation" r:id="rId7" imgW="5359320" imgH="990360" progId="Equation.DSMT4">
                  <p:embed/>
                </p:oleObj>
              </mc:Choice>
              <mc:Fallback>
                <p:oleObj name="Equation" r:id="rId7" imgW="5359320" imgH="990360" progId="Equation.DSMT4">
                  <p:embed/>
                  <p:pic>
                    <p:nvPicPr>
                      <p:cNvPr id="0" name=""/>
                      <p:cNvPicPr/>
                      <p:nvPr/>
                    </p:nvPicPr>
                    <p:blipFill>
                      <a:blip r:embed="rId8"/>
                      <a:stretch>
                        <a:fillRect/>
                      </a:stretch>
                    </p:blipFill>
                    <p:spPr>
                      <a:xfrm>
                        <a:off x="2940050" y="3371850"/>
                        <a:ext cx="5359400" cy="990600"/>
                      </a:xfrm>
                      <a:prstGeom prst="rect">
                        <a:avLst/>
                      </a:prstGeom>
                    </p:spPr>
                  </p:pic>
                </p:oleObj>
              </mc:Fallback>
            </mc:AlternateContent>
          </a:graphicData>
        </a:graphic>
      </p:graphicFrame>
    </p:spTree>
    <p:extLst>
      <p:ext uri="{BB962C8B-B14F-4D97-AF65-F5344CB8AC3E}">
        <p14:creationId xmlns:p14="http://schemas.microsoft.com/office/powerpoint/2010/main" val="26817978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1225550" y="-4916"/>
          <a:ext cx="9740900" cy="1546660"/>
        </p:xfrm>
        <a:graphic>
          <a:graphicData uri="http://schemas.openxmlformats.org/presentationml/2006/ole">
            <mc:AlternateContent xmlns:mc="http://schemas.openxmlformats.org/markup-compatibility/2006">
              <mc:Choice xmlns:v="urn:schemas-microsoft-com:vml" Requires="v">
                <p:oleObj spid="_x0000_s52240" name="Equation" r:id="rId3" imgW="5245100" imgH="901700" progId="Equation.DSMT4">
                  <p:embed/>
                </p:oleObj>
              </mc:Choice>
              <mc:Fallback>
                <p:oleObj name="Equation" r:id="rId3" imgW="5245100" imgH="90170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4916"/>
                        <a:ext cx="9740900" cy="1546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555750" y="1676402"/>
          <a:ext cx="6191250" cy="1126962"/>
        </p:xfrm>
        <a:graphic>
          <a:graphicData uri="http://schemas.openxmlformats.org/presentationml/2006/ole">
            <mc:AlternateContent xmlns:mc="http://schemas.openxmlformats.org/markup-compatibility/2006">
              <mc:Choice xmlns:v="urn:schemas-microsoft-com:vml" Requires="v">
                <p:oleObj spid="_x0000_s52241" name="Equation" r:id="rId5" imgW="2832100" imgH="558800" progId="Equation.DSMT4">
                  <p:embed/>
                </p:oleObj>
              </mc:Choice>
              <mc:Fallback>
                <p:oleObj name="Equation" r:id="rId5" imgW="2832100" imgH="558800" progId="Equation.DSMT4">
                  <p:embed/>
                  <p:pic>
                    <p:nvPicPr>
                      <p:cNvPr id="9"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0" y="1676402"/>
                        <a:ext cx="6191250" cy="112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8698753" y="1912409"/>
          <a:ext cx="2311400" cy="890954"/>
        </p:xfrm>
        <a:graphic>
          <a:graphicData uri="http://schemas.openxmlformats.org/presentationml/2006/ole">
            <mc:AlternateContent xmlns:mc="http://schemas.openxmlformats.org/markup-compatibility/2006">
              <mc:Choice xmlns:v="urn:schemas-microsoft-com:vml" Requires="v">
                <p:oleObj spid="_x0000_s52242" name="Equation" r:id="rId7" imgW="1155700" imgH="482600" progId="Equation.DSMT4">
                  <p:embed/>
                </p:oleObj>
              </mc:Choice>
              <mc:Fallback>
                <p:oleObj name="Equation" r:id="rId7" imgW="1155700" imgH="482600" progId="Equation.DSMT4">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8753" y="1912409"/>
                        <a:ext cx="2311400"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638301" y="3124202"/>
          <a:ext cx="3578505" cy="974725"/>
        </p:xfrm>
        <a:graphic>
          <a:graphicData uri="http://schemas.openxmlformats.org/presentationml/2006/ole">
            <mc:AlternateContent xmlns:mc="http://schemas.openxmlformats.org/markup-compatibility/2006">
              <mc:Choice xmlns:v="urn:schemas-microsoft-com:vml" Requires="v">
                <p:oleObj spid="_x0000_s52243" name="Equation" r:id="rId9" imgW="1549400" imgH="457200" progId="Equation.DSMT4">
                  <p:embed/>
                </p:oleObj>
              </mc:Choice>
              <mc:Fallback>
                <p:oleObj name="Equation" r:id="rId9" imgW="1549400" imgH="457200" progId="Equation.DSMT4">
                  <p:embed/>
                  <p:pic>
                    <p:nvPicPr>
                      <p:cNvPr id="1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8301" y="3124202"/>
                        <a:ext cx="357850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8655052" y="4267202"/>
          <a:ext cx="1905431" cy="892175"/>
        </p:xfrm>
        <a:graphic>
          <a:graphicData uri="http://schemas.openxmlformats.org/presentationml/2006/ole">
            <mc:AlternateContent xmlns:mc="http://schemas.openxmlformats.org/markup-compatibility/2006">
              <mc:Choice xmlns:v="urn:schemas-microsoft-com:vml" Requires="v">
                <p:oleObj spid="_x0000_s52244" name="Equation" r:id="rId11" imgW="875920" imgH="444307" progId="Equation.DSMT4">
                  <p:embed/>
                </p:oleObj>
              </mc:Choice>
              <mc:Fallback>
                <p:oleObj name="Equation" r:id="rId11" imgW="875920" imgH="444307" progId="Equation.DSMT4">
                  <p:embed/>
                  <p:pic>
                    <p:nvPicPr>
                      <p:cNvPr id="1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5052" y="4267202"/>
                        <a:ext cx="1905431"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1693334" y="4267202"/>
          <a:ext cx="6218767" cy="949325"/>
        </p:xfrm>
        <a:graphic>
          <a:graphicData uri="http://schemas.openxmlformats.org/presentationml/2006/ole">
            <mc:AlternateContent xmlns:mc="http://schemas.openxmlformats.org/markup-compatibility/2006">
              <mc:Choice xmlns:v="urn:schemas-microsoft-com:vml" Requires="v">
                <p:oleObj spid="_x0000_s52245" name="Equation" r:id="rId13" imgW="3377880" imgH="558720" progId="Equation.DSMT4">
                  <p:embed/>
                </p:oleObj>
              </mc:Choice>
              <mc:Fallback>
                <p:oleObj name="Equation" r:id="rId13" imgW="3377880" imgH="558720" progId="Equation.DSMT4">
                  <p:embed/>
                  <p:pic>
                    <p:nvPicPr>
                      <p:cNvPr id="14"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3334" y="4267202"/>
                        <a:ext cx="6218767"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a:extLst>
              <a:ext uri="{FF2B5EF4-FFF2-40B4-BE49-F238E27FC236}">
                <a16:creationId xmlns:a16="http://schemas.microsoft.com/office/drawing/2014/main" id="{88D51CD5-041C-48E3-8778-144BF6916BBD}"/>
              </a:ext>
            </a:extLst>
          </p:cNvPr>
          <p:cNvGraphicFramePr>
            <a:graphicFrameLocks noChangeAspect="1"/>
          </p:cNvGraphicFramePr>
          <p:nvPr>
            <p:extLst>
              <p:ext uri="{D42A27DB-BD31-4B8C-83A1-F6EECF244321}">
                <p14:modId xmlns:p14="http://schemas.microsoft.com/office/powerpoint/2010/main" val="668162200"/>
              </p:ext>
            </p:extLst>
          </p:nvPr>
        </p:nvGraphicFramePr>
        <p:xfrm>
          <a:off x="2336800" y="5668963"/>
          <a:ext cx="7518400" cy="863600"/>
        </p:xfrm>
        <a:graphic>
          <a:graphicData uri="http://schemas.openxmlformats.org/presentationml/2006/ole">
            <mc:AlternateContent xmlns:mc="http://schemas.openxmlformats.org/markup-compatibility/2006">
              <mc:Choice xmlns:v="urn:schemas-microsoft-com:vml" Requires="v">
                <p:oleObj spid="_x0000_s52246" name="Equation" r:id="rId15" imgW="7518240" imgH="863280" progId="Equation.DSMT4">
                  <p:embed/>
                </p:oleObj>
              </mc:Choice>
              <mc:Fallback>
                <p:oleObj name="Equation" r:id="rId15" imgW="7518240" imgH="863280" progId="Equation.DSMT4">
                  <p:embed/>
                  <p:pic>
                    <p:nvPicPr>
                      <p:cNvPr id="0" name=""/>
                      <p:cNvPicPr/>
                      <p:nvPr/>
                    </p:nvPicPr>
                    <p:blipFill>
                      <a:blip r:embed="rId16"/>
                      <a:stretch>
                        <a:fillRect/>
                      </a:stretch>
                    </p:blipFill>
                    <p:spPr>
                      <a:xfrm>
                        <a:off x="2336800" y="5668963"/>
                        <a:ext cx="7518400" cy="863600"/>
                      </a:xfrm>
                      <a:prstGeom prst="rect">
                        <a:avLst/>
                      </a:prstGeom>
                    </p:spPr>
                  </p:pic>
                </p:oleObj>
              </mc:Fallback>
            </mc:AlternateContent>
          </a:graphicData>
        </a:graphic>
      </p:graphicFrame>
    </p:spTree>
    <p:extLst>
      <p:ext uri="{BB962C8B-B14F-4D97-AF65-F5344CB8AC3E}">
        <p14:creationId xmlns:p14="http://schemas.microsoft.com/office/powerpoint/2010/main" val="2968024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1707093" y="406401"/>
            <a:ext cx="7953468" cy="6199555"/>
            <a:chOff x="520700" y="406399"/>
            <a:chExt cx="7341662" cy="6199555"/>
          </a:xfrm>
        </p:grpSpPr>
        <p:grpSp>
          <p:nvGrpSpPr>
            <p:cNvPr id="3" name="Group 12"/>
            <p:cNvGrpSpPr/>
            <p:nvPr/>
          </p:nvGrpSpPr>
          <p:grpSpPr>
            <a:xfrm>
              <a:off x="685619" y="5715000"/>
              <a:ext cx="7099236" cy="890954"/>
              <a:chOff x="545728" y="5715000"/>
              <a:chExt cx="7099236" cy="890954"/>
            </a:xfrm>
          </p:grpSpPr>
          <p:graphicFrame>
            <p:nvGraphicFramePr>
              <p:cNvPr id="9" name="Object 8"/>
              <p:cNvGraphicFramePr>
                <a:graphicFrameLocks noChangeAspect="1"/>
              </p:cNvGraphicFramePr>
              <p:nvPr/>
            </p:nvGraphicFramePr>
            <p:xfrm>
              <a:off x="545728" y="5715000"/>
              <a:ext cx="2133600" cy="890954"/>
            </p:xfrm>
            <a:graphic>
              <a:graphicData uri="http://schemas.openxmlformats.org/presentationml/2006/ole">
                <mc:AlternateContent xmlns:mc="http://schemas.openxmlformats.org/markup-compatibility/2006">
                  <mc:Choice xmlns:v="urn:schemas-microsoft-com:vml" Requires="v">
                    <p:oleObj spid="_x0000_s53260" name="Equation" r:id="rId3" imgW="1155700" imgH="482600" progId="Equation.DSMT4">
                      <p:embed/>
                    </p:oleObj>
                  </mc:Choice>
                  <mc:Fallback>
                    <p:oleObj name="Equation" r:id="rId3" imgW="1155700" imgH="482600" progId="Equation.DSMT4">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28" y="5715000"/>
                            <a:ext cx="2133600"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3124200" y="5929644"/>
                <a:ext cx="4520764"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propagation phase variation</a:t>
                </a:r>
                <a:endParaRPr lang="en-US" sz="2400" dirty="0"/>
              </a:p>
            </p:txBody>
          </p:sp>
        </p:grpSp>
        <p:grpSp>
          <p:nvGrpSpPr>
            <p:cNvPr id="4" name="Group 14"/>
            <p:cNvGrpSpPr/>
            <p:nvPr/>
          </p:nvGrpSpPr>
          <p:grpSpPr>
            <a:xfrm>
              <a:off x="633045" y="406399"/>
              <a:ext cx="7229317" cy="965200"/>
              <a:chOff x="551244" y="787399"/>
              <a:chExt cx="7229317" cy="965200"/>
            </a:xfrm>
          </p:grpSpPr>
          <p:graphicFrame>
            <p:nvGraphicFramePr>
              <p:cNvPr id="6" name="Object 5"/>
              <p:cNvGraphicFramePr>
                <a:graphicFrameLocks noChangeAspect="1"/>
              </p:cNvGraphicFramePr>
              <p:nvPr/>
            </p:nvGraphicFramePr>
            <p:xfrm>
              <a:off x="551244" y="787399"/>
              <a:ext cx="1917700" cy="965200"/>
            </p:xfrm>
            <a:graphic>
              <a:graphicData uri="http://schemas.openxmlformats.org/presentationml/2006/ole">
                <mc:AlternateContent xmlns:mc="http://schemas.openxmlformats.org/markup-compatibility/2006">
                  <mc:Choice xmlns:v="urn:schemas-microsoft-com:vml" Requires="v">
                    <p:oleObj spid="_x0000_s53261" name="Equation" r:id="rId5" imgW="901700" imgH="457200" progId="Equation.DSMT4">
                      <p:embed/>
                    </p:oleObj>
                  </mc:Choice>
                  <mc:Fallback>
                    <p:oleObj name="Equation" r:id="rId5" imgW="901700" imgH="45720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244" y="787399"/>
                            <a:ext cx="19177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2895793" y="1018529"/>
                <a:ext cx="4884768"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wave front radius of</a:t>
                </a:r>
                <a:r>
                  <a:rPr lang="fa-IR"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curvature</a:t>
                </a:r>
                <a:endParaRPr lang="en-US" sz="2400" dirty="0"/>
              </a:p>
            </p:txBody>
          </p:sp>
        </p:grpSp>
        <p:grpSp>
          <p:nvGrpSpPr>
            <p:cNvPr id="10" name="Group 17"/>
            <p:cNvGrpSpPr/>
            <p:nvPr/>
          </p:nvGrpSpPr>
          <p:grpSpPr>
            <a:xfrm>
              <a:off x="566738" y="1649413"/>
              <a:ext cx="5363465" cy="1355725"/>
              <a:chOff x="566738" y="1649413"/>
              <a:chExt cx="5363465" cy="1355725"/>
            </a:xfrm>
          </p:grpSpPr>
          <p:graphicFrame>
            <p:nvGraphicFramePr>
              <p:cNvPr id="7" name="Object 6"/>
              <p:cNvGraphicFramePr>
                <a:graphicFrameLocks noChangeAspect="1"/>
              </p:cNvGraphicFramePr>
              <p:nvPr/>
            </p:nvGraphicFramePr>
            <p:xfrm>
              <a:off x="566738" y="1649413"/>
              <a:ext cx="2765425" cy="1355725"/>
            </p:xfrm>
            <a:graphic>
              <a:graphicData uri="http://schemas.openxmlformats.org/presentationml/2006/ole">
                <mc:AlternateContent xmlns:mc="http://schemas.openxmlformats.org/markup-compatibility/2006">
                  <mc:Choice xmlns:v="urn:schemas-microsoft-com:vml" Requires="v">
                    <p:oleObj spid="_x0000_s53262" name="Equation" r:id="rId7" imgW="1346200" imgH="660400" progId="Equation.DSMT4">
                      <p:embed/>
                    </p:oleObj>
                  </mc:Choice>
                  <mc:Fallback>
                    <p:oleObj name="Equation" r:id="rId7" imgW="1346200" imgH="660400" progId="Equation.DSMT4">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738" y="1649413"/>
                            <a:ext cx="2765425"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3963393" y="2209800"/>
                <a:ext cx="196681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the beam radius</a:t>
                </a:r>
                <a:endParaRPr lang="en-US" sz="2400" dirty="0"/>
              </a:p>
            </p:txBody>
          </p:sp>
        </p:grpSp>
        <p:grpSp>
          <p:nvGrpSpPr>
            <p:cNvPr id="11" name="Group 19"/>
            <p:cNvGrpSpPr/>
            <p:nvPr/>
          </p:nvGrpSpPr>
          <p:grpSpPr>
            <a:xfrm>
              <a:off x="520700" y="3251200"/>
              <a:ext cx="6156795" cy="889000"/>
              <a:chOff x="411670" y="3251200"/>
              <a:chExt cx="6156795" cy="889000"/>
            </a:xfrm>
          </p:grpSpPr>
          <p:graphicFrame>
            <p:nvGraphicFramePr>
              <p:cNvPr id="8" name="Object 7"/>
              <p:cNvGraphicFramePr>
                <a:graphicFrameLocks noChangeAspect="1"/>
              </p:cNvGraphicFramePr>
              <p:nvPr/>
            </p:nvGraphicFramePr>
            <p:xfrm>
              <a:off x="411670" y="3251200"/>
              <a:ext cx="2870200" cy="889000"/>
            </p:xfrm>
            <a:graphic>
              <a:graphicData uri="http://schemas.openxmlformats.org/presentationml/2006/ole">
                <mc:AlternateContent xmlns:mc="http://schemas.openxmlformats.org/markup-compatibility/2006">
                  <mc:Choice xmlns:v="urn:schemas-microsoft-com:vml" Requires="v">
                    <p:oleObj spid="_x0000_s53263" name="Equation" r:id="rId9" imgW="1434960" imgH="444240" progId="Equation.DSMT4">
                      <p:embed/>
                    </p:oleObj>
                  </mc:Choice>
                  <mc:Fallback>
                    <p:oleObj name="Equation" r:id="rId9" imgW="1434960" imgH="444240" progId="Equation.DSMT4">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670" y="3251200"/>
                            <a:ext cx="2870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3505200" y="3551238"/>
                <a:ext cx="3063265"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beam waist radius </a:t>
                </a:r>
                <a:endParaRPr lang="en-US" sz="2400" dirty="0"/>
              </a:p>
            </p:txBody>
          </p:sp>
        </p:grpSp>
        <p:grpSp>
          <p:nvGrpSpPr>
            <p:cNvPr id="13" name="Group 21"/>
            <p:cNvGrpSpPr/>
            <p:nvPr/>
          </p:nvGrpSpPr>
          <p:grpSpPr>
            <a:xfrm>
              <a:off x="609600" y="4381500"/>
              <a:ext cx="6757120" cy="1016000"/>
              <a:chOff x="609600" y="4381500"/>
              <a:chExt cx="6757120" cy="1016000"/>
            </a:xfrm>
          </p:grpSpPr>
          <p:graphicFrame>
            <p:nvGraphicFramePr>
              <p:cNvPr id="5" name="Object 4"/>
              <p:cNvGraphicFramePr>
                <a:graphicFrameLocks noChangeAspect="1"/>
              </p:cNvGraphicFramePr>
              <p:nvPr/>
            </p:nvGraphicFramePr>
            <p:xfrm>
              <a:off x="609600" y="4381500"/>
              <a:ext cx="2703512" cy="1016000"/>
            </p:xfrm>
            <a:graphic>
              <a:graphicData uri="http://schemas.openxmlformats.org/presentationml/2006/ole">
                <mc:AlternateContent xmlns:mc="http://schemas.openxmlformats.org/markup-compatibility/2006">
                  <mc:Choice xmlns:v="urn:schemas-microsoft-com:vml" Requires="v">
                    <p:oleObj spid="_x0000_s53264" name="Equation" r:id="rId11" imgW="1206360" imgH="457200" progId="Equation.DSMT4">
                      <p:embed/>
                    </p:oleObj>
                  </mc:Choice>
                  <mc:Fallback>
                    <p:oleObj name="Equation" r:id="rId11" imgW="1206360" imgH="457200" progId="Equation.DSMT4">
                      <p:embed/>
                      <p:pic>
                        <p:nvPicPr>
                          <p:cNvPr id="5"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381500"/>
                            <a:ext cx="2703512"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3587283" y="4740441"/>
                <a:ext cx="3779437"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the Rayleigh range (length) </a:t>
                </a:r>
                <a:endParaRPr lang="en-US" sz="2400" dirty="0"/>
              </a:p>
            </p:txBody>
          </p:sp>
        </p:grpSp>
      </p:grpSp>
    </p:spTree>
    <p:extLst>
      <p:ext uri="{BB962C8B-B14F-4D97-AF65-F5344CB8AC3E}">
        <p14:creationId xmlns:p14="http://schemas.microsoft.com/office/powerpoint/2010/main" val="175237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4"/>
          <p:cNvGrpSpPr/>
          <p:nvPr/>
        </p:nvGrpSpPr>
        <p:grpSpPr>
          <a:xfrm>
            <a:off x="1844578" y="2819403"/>
            <a:ext cx="3073428" cy="2941528"/>
            <a:chOff x="6002190" y="2590800"/>
            <a:chExt cx="2837010" cy="2941528"/>
          </a:xfrm>
        </p:grpSpPr>
        <p:grpSp>
          <p:nvGrpSpPr>
            <p:cNvPr id="10" name="Group 33"/>
            <p:cNvGrpSpPr/>
            <p:nvPr/>
          </p:nvGrpSpPr>
          <p:grpSpPr>
            <a:xfrm>
              <a:off x="6002190" y="2590800"/>
              <a:ext cx="2760810" cy="1899895"/>
              <a:chOff x="1828800" y="2590800"/>
              <a:chExt cx="2760810" cy="1899895"/>
            </a:xfrm>
          </p:grpSpPr>
          <p:grpSp>
            <p:nvGrpSpPr>
              <p:cNvPr id="12" name="Group 22"/>
              <p:cNvGrpSpPr/>
              <p:nvPr/>
            </p:nvGrpSpPr>
            <p:grpSpPr>
              <a:xfrm>
                <a:off x="1828800" y="2743200"/>
                <a:ext cx="2286000" cy="1676400"/>
                <a:chOff x="533400" y="2743200"/>
                <a:chExt cx="2286000" cy="1676400"/>
              </a:xfrm>
            </p:grpSpPr>
            <p:cxnSp>
              <p:nvCxnSpPr>
                <p:cNvPr id="38" name="Straight Connector 37"/>
                <p:cNvCxnSpPr/>
                <p:nvPr/>
              </p:nvCxnSpPr>
              <p:spPr>
                <a:xfrm>
                  <a:off x="533400" y="44196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400" y="30480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638390" y="2743200"/>
                  <a:ext cx="274320" cy="274320"/>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6" name="TextBox 35"/>
              <p:cNvSpPr txBox="1"/>
              <p:nvPr/>
            </p:nvSpPr>
            <p:spPr>
              <a:xfrm>
                <a:off x="4178105" y="3992032"/>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1</a:t>
                </a:r>
              </a:p>
            </p:txBody>
          </p:sp>
          <p:sp>
            <p:nvSpPr>
              <p:cNvPr id="37" name="TextBox 36"/>
              <p:cNvSpPr txBox="1"/>
              <p:nvPr/>
            </p:nvSpPr>
            <p:spPr>
              <a:xfrm>
                <a:off x="4195715" y="2590800"/>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2</a:t>
                </a:r>
              </a:p>
            </p:txBody>
          </p:sp>
        </p:grpSp>
        <p:sp>
          <p:nvSpPr>
            <p:cNvPr id="44" name="TextBox 43"/>
            <p:cNvSpPr txBox="1"/>
            <p:nvPr/>
          </p:nvSpPr>
          <p:spPr>
            <a:xfrm>
              <a:off x="6307146" y="4572000"/>
              <a:ext cx="2532054" cy="960328"/>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Atom in the excited state</a:t>
              </a:r>
            </a:p>
            <a:p>
              <a:pPr algn="r" rtl="1">
                <a:lnSpc>
                  <a:spcPct val="150000"/>
                </a:lnSpc>
              </a:pPr>
              <a:r>
                <a:rPr lang="fa-IR" sz="2000" dirty="0">
                  <a:latin typeface="Times New Roman" pitchFamily="18" charset="0"/>
                  <a:cs typeface="Times New Roman" pitchFamily="18" charset="0"/>
                </a:rPr>
                <a:t>      اتم در حالت برانگیخته</a:t>
              </a:r>
              <a:endParaRPr lang="en-US" sz="2000" dirty="0">
                <a:latin typeface="Times New Roman" pitchFamily="18" charset="0"/>
                <a:cs typeface="Times New Roman" pitchFamily="18" charset="0"/>
              </a:endParaRPr>
            </a:p>
          </p:txBody>
        </p:sp>
      </p:grpSp>
      <p:sp>
        <p:nvSpPr>
          <p:cNvPr id="47" name="TextBox 46"/>
          <p:cNvSpPr txBox="1"/>
          <p:nvPr/>
        </p:nvSpPr>
        <p:spPr>
          <a:xfrm>
            <a:off x="3087444" y="304800"/>
            <a:ext cx="6558206"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none" rtlCol="0">
            <a:spAutoFit/>
          </a:bodyPr>
          <a:lstStyle/>
          <a:p>
            <a:pPr algn="r" rtl="1"/>
            <a:r>
              <a:rPr lang="fa-IR" sz="2800" b="1" dirty="0">
                <a:solidFill>
                  <a:srgbClr val="FF0000"/>
                </a:solidFill>
                <a:latin typeface="Times New Roman" pitchFamily="18" charset="0"/>
                <a:cs typeface="Times New Roman" pitchFamily="18" charset="0"/>
              </a:rPr>
              <a:t>گسیل خود به خودی</a:t>
            </a:r>
            <a:r>
              <a:rPr lang="en-US" sz="2800" b="1" dirty="0">
                <a:solidFill>
                  <a:srgbClr val="FF0000"/>
                </a:solidFill>
                <a:latin typeface="Times New Roman" pitchFamily="18" charset="0"/>
                <a:cs typeface="Times New Roman" pitchFamily="18" charset="0"/>
              </a:rPr>
              <a:t>      </a:t>
            </a:r>
            <a:r>
              <a:rPr lang="fa-IR"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Spontaneous Emission</a:t>
            </a:r>
            <a:endParaRPr lang="en-US" sz="2800" dirty="0">
              <a:latin typeface="Times New Roman" pitchFamily="18" charset="0"/>
              <a:cs typeface="Times New Roman" pitchFamily="18" charset="0"/>
            </a:endParaRPr>
          </a:p>
        </p:txBody>
      </p:sp>
      <p:grpSp>
        <p:nvGrpSpPr>
          <p:cNvPr id="31" name="Group 30"/>
          <p:cNvGrpSpPr/>
          <p:nvPr/>
        </p:nvGrpSpPr>
        <p:grpSpPr>
          <a:xfrm>
            <a:off x="4602814" y="2819403"/>
            <a:ext cx="5538138" cy="2941528"/>
            <a:chOff x="450473" y="2590800"/>
            <a:chExt cx="5112127" cy="2941528"/>
          </a:xfrm>
        </p:grpSpPr>
        <p:grpSp>
          <p:nvGrpSpPr>
            <p:cNvPr id="32" name="Group 29"/>
            <p:cNvGrpSpPr/>
            <p:nvPr/>
          </p:nvGrpSpPr>
          <p:grpSpPr>
            <a:xfrm>
              <a:off x="1828800" y="2590800"/>
              <a:ext cx="2760810" cy="1899895"/>
              <a:chOff x="1828800" y="2590800"/>
              <a:chExt cx="2760810" cy="1899895"/>
            </a:xfrm>
          </p:grpSpPr>
          <p:grpSp>
            <p:nvGrpSpPr>
              <p:cNvPr id="34" name="Group 22"/>
              <p:cNvGrpSpPr/>
              <p:nvPr/>
            </p:nvGrpSpPr>
            <p:grpSpPr>
              <a:xfrm>
                <a:off x="1828800" y="3048000"/>
                <a:ext cx="2286000" cy="1371600"/>
                <a:chOff x="533400" y="3048000"/>
                <a:chExt cx="2286000" cy="1371600"/>
              </a:xfrm>
            </p:grpSpPr>
            <p:cxnSp>
              <p:nvCxnSpPr>
                <p:cNvPr id="43" name="Straight Connector 5"/>
                <p:cNvCxnSpPr/>
                <p:nvPr/>
              </p:nvCxnSpPr>
              <p:spPr>
                <a:xfrm>
                  <a:off x="533400" y="44196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3400" y="3048000"/>
                  <a:ext cx="228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706880" y="4114800"/>
                  <a:ext cx="274320" cy="274320"/>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5" name="TextBox 34"/>
              <p:cNvSpPr txBox="1"/>
              <p:nvPr/>
            </p:nvSpPr>
            <p:spPr>
              <a:xfrm>
                <a:off x="4178105" y="3992032"/>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1</a:t>
                </a:r>
              </a:p>
            </p:txBody>
          </p:sp>
          <p:sp>
            <p:nvSpPr>
              <p:cNvPr id="42" name="TextBox 41"/>
              <p:cNvSpPr txBox="1"/>
              <p:nvPr/>
            </p:nvSpPr>
            <p:spPr>
              <a:xfrm>
                <a:off x="4195715" y="2590800"/>
                <a:ext cx="393895" cy="498663"/>
              </a:xfrm>
              <a:prstGeom prst="rect">
                <a:avLst/>
              </a:prstGeom>
              <a:noFill/>
            </p:spPr>
            <p:txBody>
              <a:bodyPr wrap="none" rtlCol="0">
                <a:spAutoFit/>
              </a:bodyPr>
              <a:lstStyle/>
              <a:p>
                <a:pPr algn="r" rtl="1">
                  <a:lnSpc>
                    <a:spcPct val="150000"/>
                  </a:lnSpc>
                </a:pPr>
                <a:r>
                  <a:rPr lang="en-US" sz="2000" dirty="0">
                    <a:latin typeface="Times New Roman" pitchFamily="18" charset="0"/>
                    <a:cs typeface="Times New Roman" pitchFamily="18" charset="0"/>
                  </a:rPr>
                  <a:t>E</a:t>
                </a:r>
                <a:r>
                  <a:rPr lang="en-US" sz="2000" baseline="-25000" dirty="0">
                    <a:latin typeface="Times New Roman" pitchFamily="18" charset="0"/>
                    <a:cs typeface="Times New Roman" pitchFamily="18" charset="0"/>
                  </a:rPr>
                  <a:t>2</a:t>
                </a:r>
              </a:p>
            </p:txBody>
          </p:sp>
        </p:grpSp>
        <p:sp>
          <p:nvSpPr>
            <p:cNvPr id="33" name="TextBox 32"/>
            <p:cNvSpPr txBox="1"/>
            <p:nvPr/>
          </p:nvSpPr>
          <p:spPr>
            <a:xfrm>
              <a:off x="450473" y="4572000"/>
              <a:ext cx="5112127" cy="960328"/>
            </a:xfrm>
            <a:prstGeom prst="rect">
              <a:avLst/>
            </a:prstGeom>
            <a:noFill/>
          </p:spPr>
          <p:txBody>
            <a:bodyPr wrap="square" rtlCol="0">
              <a:spAutoFit/>
            </a:bodyPr>
            <a:lstStyle/>
            <a:p>
              <a:pPr algn="r" rtl="1">
                <a:lnSpc>
                  <a:spcPct val="150000"/>
                </a:lnSpc>
              </a:pPr>
              <a:r>
                <a:rPr lang="en-US" sz="2000" dirty="0">
                  <a:latin typeface="Times New Roman" pitchFamily="18" charset="0"/>
                  <a:cs typeface="Times New Roman" pitchFamily="18" charset="0"/>
                </a:rPr>
                <a:t>After relaxing to the ground state</a:t>
              </a:r>
            </a:p>
            <a:p>
              <a:pPr algn="r" rtl="1">
                <a:lnSpc>
                  <a:spcPct val="150000"/>
                </a:lnSpc>
              </a:pPr>
              <a:r>
                <a:rPr lang="fa-IR" sz="2000" dirty="0">
                  <a:latin typeface="Times New Roman" pitchFamily="18" charset="0"/>
                  <a:cs typeface="Times New Roman" pitchFamily="18" charset="0"/>
                </a:rPr>
                <a:t>         پس از فروافت به حالت پایه</a:t>
              </a:r>
              <a:endParaRPr lang="en-US" sz="2000" dirty="0">
                <a:latin typeface="Times New Roman" pitchFamily="18" charset="0"/>
                <a:cs typeface="Times New Roman" pitchFamily="18" charset="0"/>
              </a:endParaRPr>
            </a:p>
          </p:txBody>
        </p:sp>
      </p:grpSp>
      <p:sp>
        <p:nvSpPr>
          <p:cNvPr id="2" name="Rectangle 1"/>
          <p:cNvSpPr/>
          <p:nvPr/>
        </p:nvSpPr>
        <p:spPr>
          <a:xfrm>
            <a:off x="1068779" y="1143002"/>
            <a:ext cx="10141527" cy="960328"/>
          </a:xfrm>
          <a:prstGeom prst="rect">
            <a:avLst/>
          </a:prstGeom>
        </p:spPr>
        <p:txBody>
          <a:bodyPr wrap="square">
            <a:spAutoFit/>
          </a:bodyPr>
          <a:lstStyle/>
          <a:p>
            <a:pPr algn="just" rtl="1">
              <a:lnSpc>
                <a:spcPct val="150000"/>
              </a:lnSpc>
            </a:pPr>
            <a:r>
              <a:rPr lang="fa-IR" sz="2000" dirty="0">
                <a:latin typeface="Times New Roman" pitchFamily="18" charset="0"/>
                <a:cs typeface="Times New Roman" pitchFamily="18" charset="0"/>
              </a:rPr>
              <a:t>در این فرآیند اتم برانگیخته از تراز با انرژی بالاتر به تراز با انرژی پایینتر رفته  یک فوتون با انرژی معادل اختلاف انرژی دو تراز گسیل می شود.</a:t>
            </a:r>
            <a:endParaRPr lang="en-US" sz="2000" dirty="0">
              <a:latin typeface="Times New Roman" pitchFamily="18" charset="0"/>
              <a:cs typeface="Times New Roman" pitchFamily="18" charset="0"/>
            </a:endParaRPr>
          </a:p>
        </p:txBody>
      </p:sp>
      <p:grpSp>
        <p:nvGrpSpPr>
          <p:cNvPr id="49" name="Group 48"/>
          <p:cNvGrpSpPr/>
          <p:nvPr/>
        </p:nvGrpSpPr>
        <p:grpSpPr>
          <a:xfrm>
            <a:off x="6454776" y="3614738"/>
            <a:ext cx="2117726" cy="576263"/>
            <a:chOff x="5441299" y="3492817"/>
            <a:chExt cx="1954823" cy="576263"/>
          </a:xfrm>
        </p:grpSpPr>
        <p:grpSp>
          <p:nvGrpSpPr>
            <p:cNvPr id="26" name="Group 25"/>
            <p:cNvGrpSpPr/>
            <p:nvPr/>
          </p:nvGrpSpPr>
          <p:grpSpPr>
            <a:xfrm>
              <a:off x="5791200" y="3886200"/>
              <a:ext cx="1604922" cy="182880"/>
              <a:chOff x="1447800" y="5943600"/>
              <a:chExt cx="1604922" cy="147034"/>
            </a:xfrm>
          </p:grpSpPr>
          <p:sp>
            <p:nvSpPr>
              <p:cNvPr id="27" name="Freeform 26"/>
              <p:cNvSpPr/>
              <p:nvPr/>
            </p:nvSpPr>
            <p:spPr>
              <a:xfrm>
                <a:off x="1447800" y="5943600"/>
                <a:ext cx="1295400" cy="147034"/>
              </a:xfrm>
              <a:custGeom>
                <a:avLst/>
                <a:gdLst>
                  <a:gd name="connsiteX0" fmla="*/ 0 w 6400800"/>
                  <a:gd name="connsiteY0" fmla="*/ 467932 h 832834"/>
                  <a:gd name="connsiteX1" fmla="*/ 592428 w 6400800"/>
                  <a:gd name="connsiteY1" fmla="*/ 81566 h 832834"/>
                  <a:gd name="connsiteX2" fmla="*/ 1197735 w 6400800"/>
                  <a:gd name="connsiteY2" fmla="*/ 789904 h 832834"/>
                  <a:gd name="connsiteX3" fmla="*/ 1815921 w 6400800"/>
                  <a:gd name="connsiteY3" fmla="*/ 107324 h 832834"/>
                  <a:gd name="connsiteX4" fmla="*/ 2408349 w 6400800"/>
                  <a:gd name="connsiteY4" fmla="*/ 802783 h 832834"/>
                  <a:gd name="connsiteX5" fmla="*/ 3052293 w 6400800"/>
                  <a:gd name="connsiteY5" fmla="*/ 68687 h 832834"/>
                  <a:gd name="connsiteX6" fmla="*/ 3657600 w 6400800"/>
                  <a:gd name="connsiteY6" fmla="*/ 789904 h 832834"/>
                  <a:gd name="connsiteX7" fmla="*/ 4250028 w 6400800"/>
                  <a:gd name="connsiteY7" fmla="*/ 94445 h 832834"/>
                  <a:gd name="connsiteX8" fmla="*/ 4868214 w 6400800"/>
                  <a:gd name="connsiteY8" fmla="*/ 828541 h 832834"/>
                  <a:gd name="connsiteX9" fmla="*/ 5486400 w 6400800"/>
                  <a:gd name="connsiteY9" fmla="*/ 68687 h 832834"/>
                  <a:gd name="connsiteX10" fmla="*/ 6040191 w 6400800"/>
                  <a:gd name="connsiteY10" fmla="*/ 416417 h 832834"/>
                  <a:gd name="connsiteX11" fmla="*/ 6400800 w 6400800"/>
                  <a:gd name="connsiteY11" fmla="*/ 416417 h 832834"/>
                  <a:gd name="connsiteX12" fmla="*/ 6400800 w 6400800"/>
                  <a:gd name="connsiteY12" fmla="*/ 416417 h 83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0" h="832834">
                    <a:moveTo>
                      <a:pt x="0" y="467932"/>
                    </a:moveTo>
                    <a:cubicBezTo>
                      <a:pt x="196402" y="247918"/>
                      <a:pt x="392805" y="27904"/>
                      <a:pt x="592428" y="81566"/>
                    </a:cubicBezTo>
                    <a:cubicBezTo>
                      <a:pt x="792051" y="135228"/>
                      <a:pt x="993820" y="785611"/>
                      <a:pt x="1197735" y="789904"/>
                    </a:cubicBezTo>
                    <a:cubicBezTo>
                      <a:pt x="1401650" y="794197"/>
                      <a:pt x="1614152" y="105178"/>
                      <a:pt x="1815921" y="107324"/>
                    </a:cubicBezTo>
                    <a:cubicBezTo>
                      <a:pt x="2017690" y="109471"/>
                      <a:pt x="2202287" y="809222"/>
                      <a:pt x="2408349" y="802783"/>
                    </a:cubicBezTo>
                    <a:cubicBezTo>
                      <a:pt x="2614411" y="796344"/>
                      <a:pt x="2844085" y="70833"/>
                      <a:pt x="3052293" y="68687"/>
                    </a:cubicBezTo>
                    <a:cubicBezTo>
                      <a:pt x="3260501" y="66541"/>
                      <a:pt x="3457978" y="785611"/>
                      <a:pt x="3657600" y="789904"/>
                    </a:cubicBezTo>
                    <a:cubicBezTo>
                      <a:pt x="3857222" y="794197"/>
                      <a:pt x="4048259" y="88006"/>
                      <a:pt x="4250028" y="94445"/>
                    </a:cubicBezTo>
                    <a:cubicBezTo>
                      <a:pt x="4451797" y="100885"/>
                      <a:pt x="4662152" y="832834"/>
                      <a:pt x="4868214" y="828541"/>
                    </a:cubicBezTo>
                    <a:cubicBezTo>
                      <a:pt x="5074276" y="824248"/>
                      <a:pt x="5291071" y="137374"/>
                      <a:pt x="5486400" y="68687"/>
                    </a:cubicBezTo>
                    <a:cubicBezTo>
                      <a:pt x="5681729" y="0"/>
                      <a:pt x="5887791" y="358462"/>
                      <a:pt x="6040191" y="416417"/>
                    </a:cubicBezTo>
                    <a:cubicBezTo>
                      <a:pt x="6192591" y="474372"/>
                      <a:pt x="6400800" y="416417"/>
                      <a:pt x="6400800" y="416417"/>
                    </a:cubicBezTo>
                    <a:lnTo>
                      <a:pt x="6400800" y="4164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cxnSp>
            <p:nvCxnSpPr>
              <p:cNvPr id="30" name="Straight Arrow Connector 29"/>
              <p:cNvCxnSpPr/>
              <p:nvPr/>
            </p:nvCxnSpPr>
            <p:spPr>
              <a:xfrm>
                <a:off x="2686962" y="6025573"/>
                <a:ext cx="3657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074" name="Object 2"/>
            <p:cNvGraphicFramePr>
              <a:graphicFrameLocks noChangeAspect="1"/>
            </p:cNvGraphicFramePr>
            <p:nvPr>
              <p:extLst>
                <p:ext uri="{D42A27DB-BD31-4B8C-83A1-F6EECF244321}">
                  <p14:modId xmlns:p14="http://schemas.microsoft.com/office/powerpoint/2010/main" val="4171375922"/>
                </p:ext>
              </p:extLst>
            </p:nvPr>
          </p:nvGraphicFramePr>
          <p:xfrm>
            <a:off x="5441299" y="3492817"/>
            <a:ext cx="1626576" cy="393700"/>
          </p:xfrm>
          <a:graphic>
            <a:graphicData uri="http://schemas.openxmlformats.org/presentationml/2006/ole">
              <mc:AlternateContent xmlns:mc="http://schemas.openxmlformats.org/markup-compatibility/2006">
                <mc:Choice xmlns:v="urn:schemas-microsoft-com:vml" Requires="v">
                  <p:oleObj spid="_x0000_s2052" name="Equation" r:id="rId4" imgW="1625400" imgH="393480" progId="Equation.DSMT4">
                    <p:embed/>
                  </p:oleObj>
                </mc:Choice>
                <mc:Fallback>
                  <p:oleObj name="Equation" r:id="rId4" imgW="1625400" imgH="393480" progId="Equation.DSMT4">
                    <p:embed/>
                    <p:pic>
                      <p:nvPicPr>
                        <p:cNvPr id="3074" name="Object 2"/>
                        <p:cNvPicPr>
                          <a:picLocks noChangeAspect="1" noChangeArrowheads="1"/>
                        </p:cNvPicPr>
                        <p:nvPr/>
                      </p:nvPicPr>
                      <p:blipFill>
                        <a:blip r:embed="rId5"/>
                        <a:srcRect/>
                        <a:stretch>
                          <a:fillRect/>
                        </a:stretch>
                      </p:blipFill>
                      <p:spPr bwMode="auto">
                        <a:xfrm>
                          <a:off x="5441299" y="3492817"/>
                          <a:ext cx="1626576"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 name="TextBox 27"/>
          <p:cNvSpPr txBox="1"/>
          <p:nvPr/>
        </p:nvSpPr>
        <p:spPr>
          <a:xfrm>
            <a:off x="8159750" y="3773271"/>
            <a:ext cx="2559050" cy="498663"/>
          </a:xfrm>
          <a:prstGeom prst="rect">
            <a:avLst/>
          </a:prstGeom>
          <a:noFill/>
        </p:spPr>
        <p:txBody>
          <a:bodyPr wrap="square" rtlCol="0">
            <a:spAutoFit/>
          </a:bodyPr>
          <a:lstStyle/>
          <a:p>
            <a:pPr algn="r" rtl="1">
              <a:lnSpc>
                <a:spcPct val="150000"/>
              </a:lnSpc>
            </a:pPr>
            <a:r>
              <a:rPr lang="en-US" sz="2000" dirty="0">
                <a:latin typeface="Times New Roman" pitchFamily="18" charset="0"/>
                <a:cs typeface="Times New Roman" pitchFamily="18" charset="0"/>
              </a:rPr>
              <a:t>Emitted photon</a:t>
            </a:r>
          </a:p>
        </p:txBody>
      </p:sp>
      <p:sp>
        <p:nvSpPr>
          <p:cNvPr id="3" name="Slide Number Placeholder 2">
            <a:extLst>
              <a:ext uri="{FF2B5EF4-FFF2-40B4-BE49-F238E27FC236}">
                <a16:creationId xmlns:a16="http://schemas.microsoft.com/office/drawing/2014/main" id="{7E9308AA-0D2F-408E-962D-AB749630FDD8}"/>
              </a:ext>
            </a:extLst>
          </p:cNvPr>
          <p:cNvSpPr>
            <a:spLocks noGrp="1"/>
          </p:cNvSpPr>
          <p:nvPr>
            <p:ph type="sldNum" sz="quarter" idx="12"/>
          </p:nvPr>
        </p:nvSpPr>
        <p:spPr/>
        <p:txBody>
          <a:bodyPr/>
          <a:lstStyle/>
          <a:p>
            <a:fld id="{8AC7B609-6235-4DF7-8376-3B4225D7EDEF}"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2" presetClass="exit" presetSubtype="2" fill="hold" nodeType="withEffect">
                                  <p:stCondLst>
                                    <p:cond delay="0"/>
                                  </p:stCondLst>
                                  <p:childTnLst>
                                    <p:anim calcmode="lin" valueType="num">
                                      <p:cBhvr additive="base">
                                        <p:cTn id="16" dur="3000"/>
                                        <p:tgtEl>
                                          <p:spTgt spid="49"/>
                                        </p:tgtEl>
                                        <p:attrNameLst>
                                          <p:attrName>ppt_x</p:attrName>
                                        </p:attrNameLst>
                                      </p:cBhvr>
                                      <p:tavLst>
                                        <p:tav tm="0">
                                          <p:val>
                                            <p:strVal val="ppt_x"/>
                                          </p:val>
                                        </p:tav>
                                        <p:tav tm="100000">
                                          <p:val>
                                            <p:strVal val="1+ppt_w/2"/>
                                          </p:val>
                                        </p:tav>
                                      </p:tavLst>
                                    </p:anim>
                                    <p:anim calcmode="lin" valueType="num">
                                      <p:cBhvr additive="base">
                                        <p:cTn id="17" dur="3000"/>
                                        <p:tgtEl>
                                          <p:spTgt spid="49"/>
                                        </p:tgtEl>
                                        <p:attrNameLst>
                                          <p:attrName>ppt_y</p:attrName>
                                        </p:attrNameLst>
                                      </p:cBhvr>
                                      <p:tavLst>
                                        <p:tav tm="0">
                                          <p:val>
                                            <p:strVal val="ppt_y"/>
                                          </p:val>
                                        </p:tav>
                                        <p:tav tm="100000">
                                          <p:val>
                                            <p:strVal val="ppt_y"/>
                                          </p:val>
                                        </p:tav>
                                      </p:tavLst>
                                    </p:anim>
                                    <p:set>
                                      <p:cBhvr>
                                        <p:cTn id="18" dur="1" fill="hold">
                                          <p:stCondLst>
                                            <p:cond delay="29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6" y="609600"/>
            <a:ext cx="11820524" cy="2345322"/>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مثال</a:t>
            </a:r>
            <a:r>
              <a:rPr lang="fa-IR" sz="2000" dirty="0">
                <a:latin typeface="Times New Roman" pitchFamily="18" charset="0"/>
                <a:cs typeface="Times New Roman" pitchFamily="18" charset="0"/>
              </a:rPr>
              <a:t>: قطر کمره </a:t>
            </a:r>
            <a:r>
              <a:rPr lang="en-US" sz="2000" dirty="0">
                <a:latin typeface="Times New Roman" pitchFamily="18" charset="0"/>
                <a:cs typeface="Times New Roman" pitchFamily="18" charset="0"/>
              </a:rPr>
              <a:t> (waist diameter)</a:t>
            </a:r>
            <a:r>
              <a:rPr lang="fa-IR" sz="2000" dirty="0">
                <a:latin typeface="Times New Roman" pitchFamily="18" charset="0"/>
                <a:cs typeface="Times New Roman" pitchFamily="18" charset="0"/>
              </a:rPr>
              <a:t>یک پرتو لیزر</a:t>
            </a:r>
            <a:r>
              <a:rPr lang="en-US" sz="2000" dirty="0">
                <a:latin typeface="Times New Roman" pitchFamily="18" charset="0"/>
                <a:cs typeface="Times New Roman" pitchFamily="18" charset="0"/>
              </a:rPr>
              <a:t>(laser beam) </a:t>
            </a:r>
            <a:r>
              <a:rPr lang="fa-IR" sz="2000" dirty="0">
                <a:latin typeface="Times New Roman" pitchFamily="18" charset="0"/>
                <a:cs typeface="Times New Roman" pitchFamily="18" charset="0"/>
              </a:rPr>
              <a:t> 800 میکرو متر و طول موج</a:t>
            </a:r>
            <a:r>
              <a:rPr lang="en-US" sz="2000" dirty="0">
                <a:latin typeface="Times New Roman" pitchFamily="18" charset="0"/>
                <a:cs typeface="Times New Roman" pitchFamily="18" charset="0"/>
              </a:rPr>
              <a:t>(wavelength) </a:t>
            </a:r>
            <a:r>
              <a:rPr lang="fa-IR" sz="2000" dirty="0">
                <a:latin typeface="Times New Roman" pitchFamily="18" charset="0"/>
                <a:cs typeface="Times New Roman" pitchFamily="18" charset="0"/>
              </a:rPr>
              <a:t> لیزر 800 نانومتر است. </a:t>
            </a:r>
          </a:p>
          <a:p>
            <a:pPr algn="just" rtl="1">
              <a:lnSpc>
                <a:spcPct val="150000"/>
              </a:lnSpc>
            </a:pPr>
            <a:r>
              <a:rPr lang="fa-IR" sz="2000" dirty="0">
                <a:latin typeface="Times New Roman" pitchFamily="18" charset="0"/>
                <a:cs typeface="Times New Roman" pitchFamily="18" charset="0"/>
              </a:rPr>
              <a:t>الف) طول ریلی </a:t>
            </a:r>
            <a:r>
              <a:rPr lang="en-US" sz="2000" dirty="0">
                <a:latin typeface="Times New Roman" pitchFamily="18" charset="0"/>
                <a:cs typeface="Times New Roman" pitchFamily="18" charset="0"/>
              </a:rPr>
              <a:t> (Rayleigh range)</a:t>
            </a:r>
            <a:r>
              <a:rPr lang="fa-IR" sz="2000" dirty="0">
                <a:latin typeface="Times New Roman" pitchFamily="18" charset="0"/>
                <a:cs typeface="Times New Roman" pitchFamily="18" charset="0"/>
              </a:rPr>
              <a:t>را حساب کنید</a:t>
            </a:r>
          </a:p>
          <a:p>
            <a:pPr algn="just" rtl="1">
              <a:lnSpc>
                <a:spcPct val="150000"/>
              </a:lnSpc>
            </a:pPr>
            <a:r>
              <a:rPr lang="fa-IR" sz="2000" dirty="0">
                <a:latin typeface="Times New Roman" pitchFamily="18" charset="0"/>
                <a:cs typeface="Times New Roman" pitchFamily="18" charset="0"/>
              </a:rPr>
              <a:t>ب) شعاع خمیدگی جبهه موج</a:t>
            </a:r>
            <a:r>
              <a:rPr lang="en-US" sz="2000" dirty="0">
                <a:latin typeface="Times New Roman" pitchFamily="18" charset="0"/>
                <a:cs typeface="Times New Roman" pitchFamily="18" charset="0"/>
              </a:rPr>
              <a:t>(wave front curvature of radius) </a:t>
            </a:r>
            <a:r>
              <a:rPr lang="fa-IR" sz="2000" dirty="0">
                <a:latin typeface="Times New Roman" pitchFamily="18" charset="0"/>
                <a:cs typeface="Times New Roman" pitchFamily="18" charset="0"/>
              </a:rPr>
              <a:t> در فاصله 2 متری از کمره</a:t>
            </a:r>
            <a:r>
              <a:rPr lang="en-US" sz="2000" dirty="0">
                <a:latin typeface="Times New Roman" pitchFamily="18" charset="0"/>
                <a:cs typeface="Times New Roman" pitchFamily="18" charset="0"/>
              </a:rPr>
              <a:t>(waist) </a:t>
            </a:r>
            <a:r>
              <a:rPr lang="fa-IR" sz="2000" dirty="0">
                <a:latin typeface="Times New Roman" pitchFamily="18" charset="0"/>
                <a:cs typeface="Times New Roman" pitchFamily="18" charset="0"/>
              </a:rPr>
              <a:t> را حساب کنید</a:t>
            </a:r>
          </a:p>
          <a:p>
            <a:pPr algn="just" rtl="1">
              <a:lnSpc>
                <a:spcPct val="150000"/>
              </a:lnSpc>
            </a:pPr>
            <a:r>
              <a:rPr lang="fa-IR" sz="2000" dirty="0">
                <a:latin typeface="Times New Roman" pitchFamily="18" charset="0"/>
                <a:cs typeface="Times New Roman" pitchFamily="18" charset="0"/>
              </a:rPr>
              <a:t>ت) شعاع  پرتو</a:t>
            </a:r>
            <a:r>
              <a:rPr lang="en-US" sz="2000" dirty="0">
                <a:latin typeface="Times New Roman" pitchFamily="18" charset="0"/>
                <a:cs typeface="Times New Roman" pitchFamily="18" charset="0"/>
              </a:rPr>
              <a:t>(beam radius) </a:t>
            </a:r>
            <a:r>
              <a:rPr lang="fa-IR" sz="2000" dirty="0">
                <a:latin typeface="Times New Roman" pitchFamily="18" charset="0"/>
                <a:cs typeface="Times New Roman" pitchFamily="18" charset="0"/>
              </a:rPr>
              <a:t> را در فاصله 5 متری از کمره حساب کنید. </a:t>
            </a:r>
          </a:p>
          <a:p>
            <a:pPr algn="just" rtl="1">
              <a:lnSpc>
                <a:spcPct val="150000"/>
              </a:lnSpc>
            </a:pPr>
            <a:endParaRPr lang="en-US" sz="2000" dirty="0">
              <a:latin typeface="Times New Roman" pitchFamily="18" charset="0"/>
              <a:cs typeface="Times New Roman" pitchFamily="18" charset="0"/>
            </a:endParaRPr>
          </a:p>
        </p:txBody>
      </p:sp>
      <p:graphicFrame>
        <p:nvGraphicFramePr>
          <p:cNvPr id="303106" name="Object 2"/>
          <p:cNvGraphicFramePr>
            <a:graphicFrameLocks noChangeAspect="1"/>
          </p:cNvGraphicFramePr>
          <p:nvPr/>
        </p:nvGraphicFramePr>
        <p:xfrm>
          <a:off x="1762126" y="3733800"/>
          <a:ext cx="6315075" cy="774700"/>
        </p:xfrm>
        <a:graphic>
          <a:graphicData uri="http://schemas.openxmlformats.org/presentationml/2006/ole">
            <mc:AlternateContent xmlns:mc="http://schemas.openxmlformats.org/markup-compatibility/2006">
              <mc:Choice xmlns:v="urn:schemas-microsoft-com:vml" Requires="v">
                <p:oleObj spid="_x0000_s54280" name="Equation" r:id="rId3" imgW="5829120" imgH="774360" progId="Equation.DSMT4">
                  <p:embed/>
                </p:oleObj>
              </mc:Choice>
              <mc:Fallback>
                <p:oleObj name="Equation" r:id="rId3" imgW="5829120" imgH="774360" progId="Equation.DSMT4">
                  <p:embed/>
                  <p:pic>
                    <p:nvPicPr>
                      <p:cNvPr id="3031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6" y="3733800"/>
                        <a:ext cx="6315075" cy="77470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nvGraphicFramePr>
        <p:xfrm>
          <a:off x="1707092" y="4565650"/>
          <a:ext cx="7690908" cy="800100"/>
        </p:xfrm>
        <a:graphic>
          <a:graphicData uri="http://schemas.openxmlformats.org/presentationml/2006/ole">
            <mc:AlternateContent xmlns:mc="http://schemas.openxmlformats.org/markup-compatibility/2006">
              <mc:Choice xmlns:v="urn:schemas-microsoft-com:vml" Requires="v">
                <p:oleObj spid="_x0000_s54281" name="Equation" r:id="rId5" imgW="7099200" imgH="799920" progId="Equation.DSMT4">
                  <p:embed/>
                </p:oleObj>
              </mc:Choice>
              <mc:Fallback>
                <p:oleObj name="Equation" r:id="rId5" imgW="7099200" imgH="799920" progId="Equation.DSMT4">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7092" y="4565650"/>
                        <a:ext cx="7690908" cy="800100"/>
                      </a:xfrm>
                      <a:prstGeom prst="rect">
                        <a:avLst/>
                      </a:prstGeom>
                      <a:noFill/>
                    </p:spPr>
                  </p:pic>
                </p:oleObj>
              </mc:Fallback>
            </mc:AlternateContent>
          </a:graphicData>
        </a:graphic>
      </p:graphicFrame>
      <p:graphicFrame>
        <p:nvGraphicFramePr>
          <p:cNvPr id="303109" name="Object 5"/>
          <p:cNvGraphicFramePr>
            <a:graphicFrameLocks noChangeAspect="1"/>
          </p:cNvGraphicFramePr>
          <p:nvPr/>
        </p:nvGraphicFramePr>
        <p:xfrm>
          <a:off x="1308101" y="5562600"/>
          <a:ext cx="9603317" cy="1117600"/>
        </p:xfrm>
        <a:graphic>
          <a:graphicData uri="http://schemas.openxmlformats.org/presentationml/2006/ole">
            <mc:AlternateContent xmlns:mc="http://schemas.openxmlformats.org/markup-compatibility/2006">
              <mc:Choice xmlns:v="urn:schemas-microsoft-com:vml" Requires="v">
                <p:oleObj spid="_x0000_s54282" name="Equation" r:id="rId7" imgW="8864280" imgH="1117440" progId="Equation.DSMT4">
                  <p:embed/>
                </p:oleObj>
              </mc:Choice>
              <mc:Fallback>
                <p:oleObj name="Equation" r:id="rId7" imgW="8864280" imgH="1117440" progId="Equation.DSMT4">
                  <p:embed/>
                  <p:pic>
                    <p:nvPicPr>
                      <p:cNvPr id="30310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8101" y="5562600"/>
                        <a:ext cx="9603317" cy="1117600"/>
                      </a:xfrm>
                      <a:prstGeom prst="rect">
                        <a:avLst/>
                      </a:prstGeom>
                      <a:noFill/>
                      <a:ln>
                        <a:noFill/>
                      </a:ln>
                      <a:effec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62" y="257937"/>
            <a:ext cx="9410700" cy="5565947"/>
          </a:xfrm>
          <a:prstGeom prst="rect">
            <a:avLst/>
          </a:prstGeom>
          <a:noFill/>
        </p:spPr>
        <p:txBody>
          <a:bodyPr wrap="square" rtlCol="0">
            <a:spAutoFit/>
          </a:bodyPr>
          <a:lstStyle/>
          <a:p>
            <a:pPr algn="just" rtl="1">
              <a:lnSpc>
                <a:spcPct val="150000"/>
              </a:lnSpc>
            </a:pPr>
            <a:r>
              <a:rPr lang="fa-IR" sz="2400" b="1" dirty="0">
                <a:solidFill>
                  <a:srgbClr val="FF0000"/>
                </a:solidFill>
                <a:latin typeface="Times New Roman" pitchFamily="18" charset="0"/>
                <a:cs typeface="Times New Roman" pitchFamily="18" charset="0"/>
              </a:rPr>
              <a:t>تمرین:</a:t>
            </a:r>
          </a:p>
          <a:p>
            <a:pPr algn="just" rtl="1">
              <a:lnSpc>
                <a:spcPct val="150000"/>
              </a:lnSpc>
            </a:pPr>
            <a:endParaRPr lang="fa-IR" sz="2400" b="1" dirty="0">
              <a:solidFill>
                <a:srgbClr val="FF0000"/>
              </a:solidFill>
              <a:latin typeface="Times New Roman" pitchFamily="18" charset="0"/>
              <a:cs typeface="Times New Roman" pitchFamily="18" charset="0"/>
            </a:endParaRPr>
          </a:p>
          <a:p>
            <a:pPr algn="just" rtl="1">
              <a:lnSpc>
                <a:spcPct val="150000"/>
              </a:lnSpc>
            </a:pPr>
            <a:r>
              <a:rPr lang="fa-IR" sz="2400" dirty="0">
                <a:latin typeface="Times New Roman" pitchFamily="18" charset="0"/>
                <a:cs typeface="Times New Roman" pitchFamily="18" charset="0"/>
              </a:rPr>
              <a:t> قطر کمره یک باریکه لیزر2 میلیمتر و طول موج</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لیزر 450 نانومتر است. </a:t>
            </a:r>
          </a:p>
          <a:p>
            <a:pPr algn="just" rtl="1">
              <a:lnSpc>
                <a:spcPct val="150000"/>
              </a:lnSpc>
            </a:pPr>
            <a:endParaRPr lang="fa-IR" sz="2400" dirty="0">
              <a:latin typeface="Times New Roman" pitchFamily="18" charset="0"/>
              <a:cs typeface="Times New Roman" pitchFamily="18" charset="0"/>
            </a:endParaRPr>
          </a:p>
          <a:p>
            <a:pPr algn="just" rtl="1">
              <a:lnSpc>
                <a:spcPct val="150000"/>
              </a:lnSpc>
            </a:pPr>
            <a:r>
              <a:rPr lang="fa-IR" sz="2400" dirty="0">
                <a:latin typeface="Times New Roman" pitchFamily="18" charset="0"/>
                <a:cs typeface="Times New Roman" pitchFamily="18" charset="0"/>
              </a:rPr>
              <a:t>شعاع خمیدگی جبهه موج</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و شعاع  باریکه</a:t>
            </a:r>
            <a:r>
              <a:rPr lang="en-US" sz="2400" dirty="0">
                <a:latin typeface="Times New Roman" pitchFamily="18" charset="0"/>
                <a:cs typeface="Times New Roman" pitchFamily="18" charset="0"/>
              </a:rPr>
              <a:t> </a:t>
            </a:r>
            <a:r>
              <a:rPr lang="fa-IR" sz="2400" dirty="0">
                <a:latin typeface="Times New Roman" pitchFamily="18" charset="0"/>
                <a:cs typeface="Times New Roman" pitchFamily="18" charset="0"/>
              </a:rPr>
              <a:t> را در فاصله 5 متری از کمره حساب کنید.</a:t>
            </a:r>
          </a:p>
          <a:p>
            <a:pPr algn="just" rtl="1">
              <a:lnSpc>
                <a:spcPct val="150000"/>
              </a:lnSpc>
            </a:pPr>
            <a:r>
              <a:rPr lang="fa-IR" sz="2400" dirty="0">
                <a:latin typeface="Times New Roman" pitchFamily="18" charset="0"/>
                <a:cs typeface="Times New Roman" pitchFamily="18" charset="0"/>
              </a:rPr>
              <a:t>شدت در فاصله 10 متری از کمره چند درصد شدت در کمره خواهد بود.  </a:t>
            </a:r>
          </a:p>
          <a:p>
            <a:pPr algn="just" rtl="1">
              <a:lnSpc>
                <a:spcPct val="150000"/>
              </a:lnSpc>
            </a:pPr>
            <a:endParaRPr lang="fa-IR" sz="2400" dirty="0">
              <a:latin typeface="Times New Roman" pitchFamily="18" charset="0"/>
              <a:cs typeface="Times New Roman" pitchFamily="18" charset="0"/>
            </a:endParaRPr>
          </a:p>
          <a:p>
            <a:pPr algn="just" rtl="1">
              <a:lnSpc>
                <a:spcPct val="150000"/>
              </a:lnSpc>
            </a:pPr>
            <a:r>
              <a:rPr lang="fa-IR" sz="2400" dirty="0">
                <a:latin typeface="Times New Roman" pitchFamily="18" charset="0"/>
                <a:cs typeface="Times New Roman" pitchFamily="18" charset="0"/>
              </a:rPr>
              <a:t>در چه فاصله ای از مرکز باریکه گاوسی شدت به نصف مقدار بیشینه می رسد.</a:t>
            </a:r>
          </a:p>
          <a:p>
            <a:pPr algn="just" rtl="1">
              <a:lnSpc>
                <a:spcPct val="150000"/>
              </a:lnSpc>
            </a:pPr>
            <a:r>
              <a:rPr lang="fa-IR" sz="2400" dirty="0">
                <a:latin typeface="Times New Roman" pitchFamily="18" charset="0"/>
                <a:cs typeface="Times New Roman" pitchFamily="18" charset="0"/>
              </a:rPr>
              <a:t>(این فاصله را بر حسب شعاع باریکه پیدا کنید.)</a:t>
            </a:r>
          </a:p>
          <a:p>
            <a:pPr algn="just" rtl="1">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903068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75" y="400050"/>
            <a:ext cx="10287000" cy="1421992"/>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Rayleigh range that refers to a distance from the beam waist where the beam radius grows by a factor of √2 compared to beam waist radius therefore, the spot area increases by a factor of 2 compared to the beam spot at the beam waist. </a:t>
            </a:r>
          </a:p>
        </p:txBody>
      </p:sp>
      <p:sp>
        <p:nvSpPr>
          <p:cNvPr id="3" name="Rectangle 2"/>
          <p:cNvSpPr/>
          <p:nvPr/>
        </p:nvSpPr>
        <p:spPr>
          <a:xfrm>
            <a:off x="714375" y="2298211"/>
            <a:ext cx="10557710" cy="2011897"/>
          </a:xfrm>
          <a:prstGeom prst="rect">
            <a:avLst/>
          </a:prstGeom>
        </p:spPr>
        <p:txBody>
          <a:bodyPr wrap="square">
            <a:spAutoFit/>
          </a:bodyPr>
          <a:lstStyle/>
          <a:p>
            <a:pPr algn="just">
              <a:lnSpc>
                <a:spcPct val="150000"/>
              </a:lnSpc>
              <a:spcBef>
                <a:spcPts val="1000"/>
              </a:spcBef>
              <a:spcAft>
                <a:spcPts val="1000"/>
              </a:spcAft>
            </a:pP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can be representative for a light beam because it has a finite extent that depends on coordinate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also it has a unidirectional propagation in the positive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direction.</a:t>
            </a:r>
          </a:p>
          <a:p>
            <a:pPr>
              <a:lnSpc>
                <a:spcPct val="15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Since the radial distribution of the electric field </a:t>
            </a:r>
            <a:r>
              <a:rPr lang="en-US" sz="2000" dirty="0">
                <a:latin typeface="Times New Roman" panose="02020603050405020304" pitchFamily="18" charset="0"/>
                <a:cs typeface="Times New Roman" panose="02020603050405020304" pitchFamily="18" charset="0"/>
              </a:rPr>
              <a:t>and subsequently the intensity pattern obeys a Gaussian function, this traveling electric field represents the electric field of a Gaussian light beam. </a:t>
            </a:r>
          </a:p>
        </p:txBody>
      </p:sp>
      <p:graphicFrame>
        <p:nvGraphicFramePr>
          <p:cNvPr id="5" name="Object 4">
            <a:extLst>
              <a:ext uri="{FF2B5EF4-FFF2-40B4-BE49-F238E27FC236}">
                <a16:creationId xmlns:a16="http://schemas.microsoft.com/office/drawing/2014/main" id="{A3D6DC46-EAEF-4BCA-B28C-59A0503E0D56}"/>
              </a:ext>
            </a:extLst>
          </p:cNvPr>
          <p:cNvGraphicFramePr>
            <a:graphicFrameLocks noChangeAspect="1"/>
          </p:cNvGraphicFramePr>
          <p:nvPr>
            <p:extLst>
              <p:ext uri="{D42A27DB-BD31-4B8C-83A1-F6EECF244321}">
                <p14:modId xmlns:p14="http://schemas.microsoft.com/office/powerpoint/2010/main" val="2172773860"/>
              </p:ext>
            </p:extLst>
          </p:nvPr>
        </p:nvGraphicFramePr>
        <p:xfrm>
          <a:off x="1589446" y="4880038"/>
          <a:ext cx="8121316" cy="939800"/>
        </p:xfrm>
        <a:graphic>
          <a:graphicData uri="http://schemas.openxmlformats.org/presentationml/2006/ole">
            <mc:AlternateContent xmlns:mc="http://schemas.openxmlformats.org/markup-compatibility/2006">
              <mc:Choice xmlns:v="urn:schemas-microsoft-com:vml" Requires="v">
                <p:oleObj spid="_x0000_s55300" name="Equation" r:id="rId3" imgW="7429320" imgH="939600" progId="Equation.DSMT4">
                  <p:embed/>
                </p:oleObj>
              </mc:Choice>
              <mc:Fallback>
                <p:oleObj name="Equation" r:id="rId3" imgW="7429320" imgH="939600" progId="Equation.DSMT4">
                  <p:embed/>
                  <p:pic>
                    <p:nvPicPr>
                      <p:cNvPr id="0" name=""/>
                      <p:cNvPicPr/>
                      <p:nvPr/>
                    </p:nvPicPr>
                    <p:blipFill>
                      <a:blip r:embed="rId4"/>
                      <a:stretch>
                        <a:fillRect/>
                      </a:stretch>
                    </p:blipFill>
                    <p:spPr>
                      <a:xfrm>
                        <a:off x="1589446" y="4880038"/>
                        <a:ext cx="8121316" cy="939800"/>
                      </a:xfrm>
                      <a:prstGeom prst="rect">
                        <a:avLst/>
                      </a:prstGeom>
                    </p:spPr>
                  </p:pic>
                </p:oleObj>
              </mc:Fallback>
            </mc:AlternateContent>
          </a:graphicData>
        </a:graphic>
      </p:graphicFrame>
    </p:spTree>
    <p:extLst>
      <p:ext uri="{BB962C8B-B14F-4D97-AF65-F5344CB8AC3E}">
        <p14:creationId xmlns:p14="http://schemas.microsoft.com/office/powerpoint/2010/main" val="1886418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650" y="304801"/>
            <a:ext cx="10763250" cy="960328"/>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light intensity is always proportional to the square of the modulus of the electric field thus the spatial intensity distribution of a Gaussian beam is characterized by the Gaussian function as follow:</a:t>
            </a:r>
          </a:p>
        </p:txBody>
      </p:sp>
      <p:graphicFrame>
        <p:nvGraphicFramePr>
          <p:cNvPr id="3" name="Object 2"/>
          <p:cNvGraphicFramePr>
            <a:graphicFrameLocks noChangeAspect="1"/>
          </p:cNvGraphicFramePr>
          <p:nvPr>
            <p:extLst>
              <p:ext uri="{D42A27DB-BD31-4B8C-83A1-F6EECF244321}">
                <p14:modId xmlns:p14="http://schemas.microsoft.com/office/powerpoint/2010/main" val="3732276712"/>
              </p:ext>
            </p:extLst>
          </p:nvPr>
        </p:nvGraphicFramePr>
        <p:xfrm>
          <a:off x="2484462" y="1676401"/>
          <a:ext cx="6728998" cy="1168400"/>
        </p:xfrm>
        <a:graphic>
          <a:graphicData uri="http://schemas.openxmlformats.org/presentationml/2006/ole">
            <mc:AlternateContent xmlns:mc="http://schemas.openxmlformats.org/markup-compatibility/2006">
              <mc:Choice xmlns:v="urn:schemas-microsoft-com:vml" Requires="v">
                <p:oleObj spid="_x0000_s56326" name="Equation" r:id="rId3" imgW="2539800" imgH="545760" progId="Equation.DSMT4">
                  <p:embed/>
                </p:oleObj>
              </mc:Choice>
              <mc:Fallback>
                <p:oleObj name="Equation" r:id="rId3" imgW="2539800" imgH="545760"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62" y="1676401"/>
                        <a:ext cx="6728998" cy="1168400"/>
                      </a:xfrm>
                      <a:prstGeom prst="rect">
                        <a:avLst/>
                      </a:prstGeom>
                      <a:noFill/>
                    </p:spPr>
                  </p:pic>
                </p:oleObj>
              </mc:Fallback>
            </mc:AlternateContent>
          </a:graphicData>
        </a:graphic>
      </p:graphicFrame>
      <p:sp>
        <p:nvSpPr>
          <p:cNvPr id="4" name="Rectangle 3"/>
          <p:cNvSpPr/>
          <p:nvPr/>
        </p:nvSpPr>
        <p:spPr>
          <a:xfrm>
            <a:off x="623033" y="3019249"/>
            <a:ext cx="10952079" cy="960328"/>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light power is obtained by integration the intensity over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in the plane normal to the propagation direction of the incident beam. So </a:t>
            </a:r>
          </a:p>
        </p:txBody>
      </p:sp>
      <p:graphicFrame>
        <p:nvGraphicFramePr>
          <p:cNvPr id="6" name="Object 5">
            <a:extLst>
              <a:ext uri="{FF2B5EF4-FFF2-40B4-BE49-F238E27FC236}">
                <a16:creationId xmlns:a16="http://schemas.microsoft.com/office/drawing/2014/main" id="{9DFD7EDB-8082-4060-9D33-ACECE6AFC426}"/>
              </a:ext>
            </a:extLst>
          </p:cNvPr>
          <p:cNvGraphicFramePr>
            <a:graphicFrameLocks noChangeAspect="1"/>
          </p:cNvGraphicFramePr>
          <p:nvPr>
            <p:extLst>
              <p:ext uri="{D42A27DB-BD31-4B8C-83A1-F6EECF244321}">
                <p14:modId xmlns:p14="http://schemas.microsoft.com/office/powerpoint/2010/main" val="3264211666"/>
              </p:ext>
            </p:extLst>
          </p:nvPr>
        </p:nvGraphicFramePr>
        <p:xfrm>
          <a:off x="1704658" y="4358920"/>
          <a:ext cx="7567683" cy="2184400"/>
        </p:xfrm>
        <a:graphic>
          <a:graphicData uri="http://schemas.openxmlformats.org/presentationml/2006/ole">
            <mc:AlternateContent xmlns:mc="http://schemas.openxmlformats.org/markup-compatibility/2006">
              <mc:Choice xmlns:v="urn:schemas-microsoft-com:vml" Requires="v">
                <p:oleObj spid="_x0000_s56327" name="Equation" r:id="rId5" imgW="6616440" imgH="2184120" progId="Equation.DSMT4">
                  <p:embed/>
                </p:oleObj>
              </mc:Choice>
              <mc:Fallback>
                <p:oleObj name="Equation" r:id="rId5" imgW="6616440" imgH="2184120" progId="Equation.DSMT4">
                  <p:embed/>
                  <p:pic>
                    <p:nvPicPr>
                      <p:cNvPr id="0" name=""/>
                      <p:cNvPicPr/>
                      <p:nvPr/>
                    </p:nvPicPr>
                    <p:blipFill>
                      <a:blip r:embed="rId6"/>
                      <a:stretch>
                        <a:fillRect/>
                      </a:stretch>
                    </p:blipFill>
                    <p:spPr>
                      <a:xfrm>
                        <a:off x="1704658" y="4358920"/>
                        <a:ext cx="7567683" cy="2184400"/>
                      </a:xfrm>
                      <a:prstGeom prst="rect">
                        <a:avLst/>
                      </a:prstGeom>
                    </p:spPr>
                  </p:pic>
                </p:oleObj>
              </mc:Fallback>
            </mc:AlternateContent>
          </a:graphicData>
        </a:graphic>
      </p:graphicFrame>
    </p:spTree>
    <p:extLst>
      <p:ext uri="{BB962C8B-B14F-4D97-AF65-F5344CB8AC3E}">
        <p14:creationId xmlns:p14="http://schemas.microsoft.com/office/powerpoint/2010/main" val="2554841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533403"/>
            <a:ext cx="11282795" cy="400110"/>
          </a:xfrm>
          <a:prstGeom prst="rect">
            <a:avLst/>
          </a:prstGeom>
          <a:noFill/>
        </p:spPr>
        <p:txBody>
          <a:bodyPr wrap="square" rtlCol="0">
            <a:spAutoFit/>
          </a:bodyPr>
          <a:lstStyle/>
          <a:p>
            <a:r>
              <a:rPr lang="en-US" sz="2000" dirty="0">
                <a:latin typeface="Times New Roman" pitchFamily="18" charset="0"/>
                <a:cs typeface="Times New Roman" pitchFamily="18" charset="0"/>
              </a:rPr>
              <a:t>The average intensity over the entire laser spot equals to half of the maximum intensity at the center of spot.</a:t>
            </a:r>
          </a:p>
        </p:txBody>
      </p:sp>
      <p:graphicFrame>
        <p:nvGraphicFramePr>
          <p:cNvPr id="54275" name="Object 3"/>
          <p:cNvGraphicFramePr>
            <a:graphicFrameLocks noChangeAspect="1"/>
          </p:cNvGraphicFramePr>
          <p:nvPr>
            <p:extLst>
              <p:ext uri="{D42A27DB-BD31-4B8C-83A1-F6EECF244321}">
                <p14:modId xmlns:p14="http://schemas.microsoft.com/office/powerpoint/2010/main" val="2475980241"/>
              </p:ext>
            </p:extLst>
          </p:nvPr>
        </p:nvGraphicFramePr>
        <p:xfrm>
          <a:off x="2024170" y="3857562"/>
          <a:ext cx="7956314" cy="736600"/>
        </p:xfrm>
        <a:graphic>
          <a:graphicData uri="http://schemas.openxmlformats.org/presentationml/2006/ole">
            <mc:AlternateContent xmlns:mc="http://schemas.openxmlformats.org/markup-compatibility/2006">
              <mc:Choice xmlns:v="urn:schemas-microsoft-com:vml" Requires="v">
                <p:oleObj spid="_x0000_s57352" name="Equation" r:id="rId3" imgW="6248160" imgH="634680" progId="Equation.DSMT4">
                  <p:embed/>
                </p:oleObj>
              </mc:Choice>
              <mc:Fallback>
                <p:oleObj name="Equation" r:id="rId3" imgW="6248160" imgH="634680" progId="Equation.DSMT4">
                  <p:embed/>
                  <p:pic>
                    <p:nvPicPr>
                      <p:cNvPr id="542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170" y="3857562"/>
                        <a:ext cx="7956314" cy="736600"/>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8C1F1218-9740-454E-A951-5304F9E4293C}"/>
              </a:ext>
            </a:extLst>
          </p:cNvPr>
          <p:cNvGraphicFramePr>
            <a:graphicFrameLocks noChangeAspect="1"/>
          </p:cNvGraphicFramePr>
          <p:nvPr>
            <p:extLst>
              <p:ext uri="{D42A27DB-BD31-4B8C-83A1-F6EECF244321}">
                <p14:modId xmlns:p14="http://schemas.microsoft.com/office/powerpoint/2010/main" val="2107527258"/>
              </p:ext>
            </p:extLst>
          </p:nvPr>
        </p:nvGraphicFramePr>
        <p:xfrm>
          <a:off x="4064000" y="2006600"/>
          <a:ext cx="2946400" cy="1422400"/>
        </p:xfrm>
        <a:graphic>
          <a:graphicData uri="http://schemas.openxmlformats.org/presentationml/2006/ole">
            <mc:AlternateContent xmlns:mc="http://schemas.openxmlformats.org/markup-compatibility/2006">
              <mc:Choice xmlns:v="urn:schemas-microsoft-com:vml" Requires="v">
                <p:oleObj spid="_x0000_s57353" name="Equation" r:id="rId5" imgW="2946240" imgH="1422360" progId="Equation.DSMT4">
                  <p:embed/>
                </p:oleObj>
              </mc:Choice>
              <mc:Fallback>
                <p:oleObj name="Equation" r:id="rId5" imgW="2946240" imgH="1422360" progId="Equation.DSMT4">
                  <p:embed/>
                  <p:pic>
                    <p:nvPicPr>
                      <p:cNvPr id="0" name=""/>
                      <p:cNvPicPr/>
                      <p:nvPr/>
                    </p:nvPicPr>
                    <p:blipFill>
                      <a:blip r:embed="rId6"/>
                      <a:stretch>
                        <a:fillRect/>
                      </a:stretch>
                    </p:blipFill>
                    <p:spPr>
                      <a:xfrm>
                        <a:off x="4064000" y="2006600"/>
                        <a:ext cx="2946400" cy="14224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E83262F-93C7-420B-ABFA-69E22E9EE7A2}"/>
              </a:ext>
            </a:extLst>
          </p:cNvPr>
          <p:cNvGraphicFramePr>
            <a:graphicFrameLocks noChangeAspect="1"/>
          </p:cNvGraphicFramePr>
          <p:nvPr>
            <p:extLst>
              <p:ext uri="{D42A27DB-BD31-4B8C-83A1-F6EECF244321}">
                <p14:modId xmlns:p14="http://schemas.microsoft.com/office/powerpoint/2010/main" val="3182611636"/>
              </p:ext>
            </p:extLst>
          </p:nvPr>
        </p:nvGraphicFramePr>
        <p:xfrm>
          <a:off x="3181350" y="4814888"/>
          <a:ext cx="4711700" cy="1371600"/>
        </p:xfrm>
        <a:graphic>
          <a:graphicData uri="http://schemas.openxmlformats.org/presentationml/2006/ole">
            <mc:AlternateContent xmlns:mc="http://schemas.openxmlformats.org/markup-compatibility/2006">
              <mc:Choice xmlns:v="urn:schemas-microsoft-com:vml" Requires="v">
                <p:oleObj spid="_x0000_s57354" name="Equation" r:id="rId7" imgW="4711680" imgH="1371600" progId="Equation.DSMT4">
                  <p:embed/>
                </p:oleObj>
              </mc:Choice>
              <mc:Fallback>
                <p:oleObj name="Equation" r:id="rId7" imgW="4711680" imgH="1371600" progId="Equation.DSMT4">
                  <p:embed/>
                  <p:pic>
                    <p:nvPicPr>
                      <p:cNvPr id="0" name=""/>
                      <p:cNvPicPr/>
                      <p:nvPr/>
                    </p:nvPicPr>
                    <p:blipFill>
                      <a:blip r:embed="rId8"/>
                      <a:stretch>
                        <a:fillRect/>
                      </a:stretch>
                    </p:blipFill>
                    <p:spPr>
                      <a:xfrm>
                        <a:off x="3181350" y="4814888"/>
                        <a:ext cx="4711700" cy="1371600"/>
                      </a:xfrm>
                      <a:prstGeom prst="rect">
                        <a:avLst/>
                      </a:prstGeom>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100" y="0"/>
            <a:ext cx="9493250" cy="1421992"/>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مثال</a:t>
            </a:r>
            <a:r>
              <a:rPr lang="fa-IR" sz="2000" dirty="0">
                <a:latin typeface="Times New Roman" pitchFamily="18" charset="0"/>
                <a:cs typeface="Times New Roman" pitchFamily="18" charset="0"/>
              </a:rPr>
              <a:t>: یک پرتو لیزری با طول موج 532 توسط یک عدسی طوری کانونی شده که شعاع کمره پرتو 40 میکرون است. اگر توان این لیزر 2 وات باشد شدت روی محور انتشار پرتو در کمره و در فاصله 20 سانتی متری از کمره حساب کنید. </a:t>
            </a:r>
            <a:endParaRPr lang="en-US" sz="2000" dirty="0">
              <a:latin typeface="Times New Roman" pitchFamily="18" charset="0"/>
              <a:cs typeface="Times New Roman" pitchFamily="18" charset="0"/>
            </a:endParaRPr>
          </a:p>
        </p:txBody>
      </p:sp>
      <p:graphicFrame>
        <p:nvGraphicFramePr>
          <p:cNvPr id="304130" name="Object 2"/>
          <p:cNvGraphicFramePr>
            <a:graphicFrameLocks noChangeAspect="1"/>
          </p:cNvGraphicFramePr>
          <p:nvPr/>
        </p:nvGraphicFramePr>
        <p:xfrm>
          <a:off x="1232431" y="1937785"/>
          <a:ext cx="9651471" cy="766620"/>
        </p:xfrm>
        <a:graphic>
          <a:graphicData uri="http://schemas.openxmlformats.org/presentationml/2006/ole">
            <mc:AlternateContent xmlns:mc="http://schemas.openxmlformats.org/markup-compatibility/2006">
              <mc:Choice xmlns:v="urn:schemas-microsoft-com:vml" Requires="v">
                <p:oleObj spid="_x0000_s58378" name="Equation" r:id="rId3" imgW="9740880" imgH="838080" progId="Equation.DSMT4">
                  <p:embed/>
                </p:oleObj>
              </mc:Choice>
              <mc:Fallback>
                <p:oleObj name="Equation" r:id="rId3" imgW="9740880" imgH="838080" progId="Equation.DSMT4">
                  <p:embed/>
                  <p:pic>
                    <p:nvPicPr>
                      <p:cNvPr id="3041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431" y="1937785"/>
                        <a:ext cx="9651471" cy="76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308100" y="2895601"/>
            <a:ext cx="9493250" cy="498663"/>
          </a:xfrm>
          <a:prstGeom prst="rect">
            <a:avLst/>
          </a:prstGeom>
          <a:noFill/>
        </p:spPr>
        <p:txBody>
          <a:bodyPr wrap="square" rtlCol="0">
            <a:spAutoFit/>
          </a:bodyPr>
          <a:lstStyle/>
          <a:p>
            <a:pPr algn="just" rtl="1">
              <a:lnSpc>
                <a:spcPct val="150000"/>
              </a:lnSpc>
            </a:pPr>
            <a:r>
              <a:rPr lang="fa-IR" sz="2000" dirty="0">
                <a:latin typeface="Times New Roman" pitchFamily="18" charset="0"/>
                <a:cs typeface="Times New Roman" pitchFamily="18" charset="0"/>
              </a:rPr>
              <a:t>برای محاسبه شدت روی محور در فاصله 20 سانتی از کمره لازم است که شعاع پرتو در این فاصله را حساب کنیم</a:t>
            </a:r>
            <a:endParaRPr lang="en-US" sz="2000" dirty="0">
              <a:latin typeface="Times New Roman" pitchFamily="18" charset="0"/>
              <a:cs typeface="Times New Roman" pitchFamily="18" charset="0"/>
            </a:endParaRPr>
          </a:p>
        </p:txBody>
      </p:sp>
      <p:graphicFrame>
        <p:nvGraphicFramePr>
          <p:cNvPr id="304131" name="Object 3"/>
          <p:cNvGraphicFramePr>
            <a:graphicFrameLocks noChangeAspect="1"/>
          </p:cNvGraphicFramePr>
          <p:nvPr/>
        </p:nvGraphicFramePr>
        <p:xfrm>
          <a:off x="1555750" y="3657600"/>
          <a:ext cx="4787900" cy="774700"/>
        </p:xfrm>
        <a:graphic>
          <a:graphicData uri="http://schemas.openxmlformats.org/presentationml/2006/ole">
            <mc:AlternateContent xmlns:mc="http://schemas.openxmlformats.org/markup-compatibility/2006">
              <mc:Choice xmlns:v="urn:schemas-microsoft-com:vml" Requires="v">
                <p:oleObj spid="_x0000_s58379" name="Equation" r:id="rId5" imgW="4419360" imgH="774360" progId="Equation.DSMT4">
                  <p:embed/>
                </p:oleObj>
              </mc:Choice>
              <mc:Fallback>
                <p:oleObj name="Equation" r:id="rId5" imgW="4419360" imgH="774360" progId="Equation.DSMT4">
                  <p:embed/>
                  <p:pic>
                    <p:nvPicPr>
                      <p:cNvPr id="30413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0" y="3657600"/>
                        <a:ext cx="47879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2" name="Object 4"/>
          <p:cNvGraphicFramePr>
            <a:graphicFrameLocks noChangeAspect="1"/>
          </p:cNvGraphicFramePr>
          <p:nvPr/>
        </p:nvGraphicFramePr>
        <p:xfrm>
          <a:off x="1885950" y="4622800"/>
          <a:ext cx="8997950" cy="1168400"/>
        </p:xfrm>
        <a:graphic>
          <a:graphicData uri="http://schemas.openxmlformats.org/presentationml/2006/ole">
            <mc:AlternateContent xmlns:mc="http://schemas.openxmlformats.org/markup-compatibility/2006">
              <mc:Choice xmlns:v="urn:schemas-microsoft-com:vml" Requires="v">
                <p:oleObj spid="_x0000_s58380" name="Equation" r:id="rId7" imgW="8305560" imgH="1168200" progId="Equation.DSMT4">
                  <p:embed/>
                </p:oleObj>
              </mc:Choice>
              <mc:Fallback>
                <p:oleObj name="Equation" r:id="rId7" imgW="8305560" imgH="1168200" progId="Equation.DSMT4">
                  <p:embed/>
                  <p:pic>
                    <p:nvPicPr>
                      <p:cNvPr id="30413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5950" y="4622800"/>
                        <a:ext cx="899795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4134" name="Object 6"/>
          <p:cNvGraphicFramePr>
            <a:graphicFrameLocks noChangeAspect="1"/>
          </p:cNvGraphicFramePr>
          <p:nvPr/>
        </p:nvGraphicFramePr>
        <p:xfrm>
          <a:off x="1707093" y="5905500"/>
          <a:ext cx="9039225" cy="800100"/>
        </p:xfrm>
        <a:graphic>
          <a:graphicData uri="http://schemas.openxmlformats.org/presentationml/2006/ole">
            <mc:AlternateContent xmlns:mc="http://schemas.openxmlformats.org/markup-compatibility/2006">
              <mc:Choice xmlns:v="urn:schemas-microsoft-com:vml" Requires="v">
                <p:oleObj spid="_x0000_s58381" name="Equation" r:id="rId9" imgW="8343720" imgH="799920" progId="Equation.DSMT4">
                  <p:embed/>
                </p:oleObj>
              </mc:Choice>
              <mc:Fallback>
                <p:oleObj name="Equation" r:id="rId9" imgW="8343720" imgH="799920" progId="Equation.DSMT4">
                  <p:embed/>
                  <p:pic>
                    <p:nvPicPr>
                      <p:cNvPr id="304134"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7093" y="5905500"/>
                        <a:ext cx="90392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199" y="228603"/>
            <a:ext cx="10152743" cy="707886"/>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The power transferred through an aperture of radius </a:t>
            </a:r>
            <a:r>
              <a:rPr lang="en-US" sz="2000" i="1" dirty="0">
                <a:latin typeface="Times New Roman" panose="02020603050405020304" pitchFamily="18" charset="0"/>
                <a:ea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rPr>
              <a:t> can also be calculated by integration of the intensity over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 from the origin up to a distance </a:t>
            </a:r>
            <a:r>
              <a:rPr lang="en-US" sz="2000" i="1" dirty="0">
                <a:latin typeface="Times New Roman" panose="02020603050405020304" pitchFamily="18" charset="0"/>
                <a:ea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rPr>
              <a:t>. </a:t>
            </a:r>
          </a:p>
        </p:txBody>
      </p:sp>
      <p:sp>
        <p:nvSpPr>
          <p:cNvPr id="4" name="Rectangle 3"/>
          <p:cNvSpPr/>
          <p:nvPr/>
        </p:nvSpPr>
        <p:spPr>
          <a:xfrm>
            <a:off x="1225550" y="3129194"/>
            <a:ext cx="9823450" cy="960328"/>
          </a:xfrm>
          <a:prstGeom prst="rect">
            <a:avLst/>
          </a:prstGeom>
        </p:spPr>
        <p:txBody>
          <a:bodyPr wrap="square">
            <a:spAutoFit/>
          </a:bodyPr>
          <a:lstStyle/>
          <a:p>
            <a:pPr algn="just">
              <a:lnSpc>
                <a:spcPct val="150000"/>
              </a:lnSpc>
              <a:spcBef>
                <a:spcPts val="1000"/>
              </a:spcBef>
              <a:spcAft>
                <a:spcPts val="1000"/>
              </a:spcAft>
            </a:pPr>
            <a:r>
              <a:rPr lang="en-US" sz="2000" dirty="0">
                <a:latin typeface="Times New Roman" panose="02020603050405020304" pitchFamily="18" charset="0"/>
                <a:ea typeface="Times New Roman" panose="02020603050405020304" pitchFamily="18" charset="0"/>
              </a:rPr>
              <a:t>The aperture transmittance defined as the quotient of the power transmitted through the aperture and the entire incident power can be written as:</a:t>
            </a:r>
          </a:p>
        </p:txBody>
      </p:sp>
      <p:sp>
        <p:nvSpPr>
          <p:cNvPr id="7" name="Rectangle 6"/>
          <p:cNvSpPr/>
          <p:nvPr/>
        </p:nvSpPr>
        <p:spPr>
          <a:xfrm>
            <a:off x="1349375" y="5706620"/>
            <a:ext cx="9575800"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where </a:t>
            </a:r>
            <a:r>
              <a:rPr lang="en-US" sz="2000" i="1" dirty="0">
                <a:latin typeface="Times New Roman" panose="02020603050405020304" pitchFamily="18" charset="0"/>
                <a:ea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rPr>
              <a:t> is the aperture radius, </a:t>
            </a:r>
            <a:r>
              <a:rPr lang="en-US" sz="2000" i="1" dirty="0">
                <a:latin typeface="Times New Roman" panose="02020603050405020304" pitchFamily="18" charset="0"/>
                <a:ea typeface="Times New Roman" panose="02020603050405020304" pitchFamily="18" charset="0"/>
              </a:rPr>
              <a:t>w</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 is the beam radius in the aperture plane and </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 is the aperture position.</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941917164"/>
              </p:ext>
            </p:extLst>
          </p:nvPr>
        </p:nvGraphicFramePr>
        <p:xfrm>
          <a:off x="3361930" y="1608674"/>
          <a:ext cx="5143500" cy="1066800"/>
        </p:xfrm>
        <a:graphic>
          <a:graphicData uri="http://schemas.openxmlformats.org/presentationml/2006/ole">
            <mc:AlternateContent xmlns:mc="http://schemas.openxmlformats.org/markup-compatibility/2006">
              <mc:Choice xmlns:v="urn:schemas-microsoft-com:vml" Requires="v">
                <p:oleObj spid="_x0000_s59398" name="Equation" r:id="rId3" imgW="5143320" imgH="1066680" progId="Equation.DSMT4">
                  <p:embed/>
                </p:oleObj>
              </mc:Choice>
              <mc:Fallback>
                <p:oleObj name="Equation" r:id="rId3" imgW="5143320" imgH="1066680" progId="Equation.DSMT4">
                  <p:embed/>
                  <p:pic>
                    <p:nvPicPr>
                      <p:cNvPr id="0" name=""/>
                      <p:cNvPicPr/>
                      <p:nvPr/>
                    </p:nvPicPr>
                    <p:blipFill>
                      <a:blip r:embed="rId4"/>
                      <a:stretch>
                        <a:fillRect/>
                      </a:stretch>
                    </p:blipFill>
                    <p:spPr>
                      <a:xfrm>
                        <a:off x="3361930" y="1608674"/>
                        <a:ext cx="5143500" cy="1066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06081239"/>
              </p:ext>
            </p:extLst>
          </p:nvPr>
        </p:nvGraphicFramePr>
        <p:xfrm>
          <a:off x="4055737" y="4439892"/>
          <a:ext cx="3505200" cy="1066800"/>
        </p:xfrm>
        <a:graphic>
          <a:graphicData uri="http://schemas.openxmlformats.org/presentationml/2006/ole">
            <mc:AlternateContent xmlns:mc="http://schemas.openxmlformats.org/markup-compatibility/2006">
              <mc:Choice xmlns:v="urn:schemas-microsoft-com:vml" Requires="v">
                <p:oleObj spid="_x0000_s59399" name="Equation" r:id="rId5" imgW="3504960" imgH="1066680" progId="Equation.DSMT4">
                  <p:embed/>
                </p:oleObj>
              </mc:Choice>
              <mc:Fallback>
                <p:oleObj name="Equation" r:id="rId5" imgW="3504960" imgH="1066680" progId="Equation.DSMT4">
                  <p:embed/>
                  <p:pic>
                    <p:nvPicPr>
                      <p:cNvPr id="0" name=""/>
                      <p:cNvPicPr/>
                      <p:nvPr/>
                    </p:nvPicPr>
                    <p:blipFill>
                      <a:blip r:embed="rId6"/>
                      <a:stretch>
                        <a:fillRect/>
                      </a:stretch>
                    </p:blipFill>
                    <p:spPr>
                      <a:xfrm>
                        <a:off x="4055737" y="4439892"/>
                        <a:ext cx="3505200" cy="1066800"/>
                      </a:xfrm>
                      <a:prstGeom prst="rect">
                        <a:avLst/>
                      </a:prstGeom>
                    </p:spPr>
                  </p:pic>
                </p:oleObj>
              </mc:Fallback>
            </mc:AlternateContent>
          </a:graphicData>
        </a:graphic>
      </p:graphicFrame>
    </p:spTree>
    <p:extLst>
      <p:ext uri="{BB962C8B-B14F-4D97-AF65-F5344CB8AC3E}">
        <p14:creationId xmlns:p14="http://schemas.microsoft.com/office/powerpoint/2010/main" val="1314268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3200" y="130076"/>
            <a:ext cx="10033990" cy="1421992"/>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مثال</a:t>
            </a:r>
            <a:r>
              <a:rPr lang="fa-IR" sz="2000" dirty="0">
                <a:latin typeface="Times New Roman" pitchFamily="18" charset="0"/>
                <a:cs typeface="Times New Roman" pitchFamily="18" charset="0"/>
              </a:rPr>
              <a:t>: یک پرتو لیزری با طول موج 1064 نانومتر توسط یک عدسی طوری کانونی شده که شعاع کمره 20 میکرون است. اگر یک روزنه به قطر 10 میلی متر در فاصله نیم متری از کمره روی محور انتشار پرتو قرار گیرد چند درصد از توان پرتو از روزنه عبور خواهد کرد. </a:t>
            </a:r>
            <a:endParaRPr lang="en-US" sz="2000" dirty="0">
              <a:latin typeface="Times New Roman" pitchFamily="18" charset="0"/>
              <a:cs typeface="Times New Roman" pitchFamily="18" charset="0"/>
            </a:endParaRPr>
          </a:p>
        </p:txBody>
      </p:sp>
      <p:graphicFrame>
        <p:nvGraphicFramePr>
          <p:cNvPr id="305154" name="Object 2"/>
          <p:cNvGraphicFramePr>
            <a:graphicFrameLocks noChangeAspect="1"/>
          </p:cNvGraphicFramePr>
          <p:nvPr/>
        </p:nvGraphicFramePr>
        <p:xfrm>
          <a:off x="1665818" y="2273301"/>
          <a:ext cx="4925483" cy="774700"/>
        </p:xfrm>
        <a:graphic>
          <a:graphicData uri="http://schemas.openxmlformats.org/presentationml/2006/ole">
            <mc:AlternateContent xmlns:mc="http://schemas.openxmlformats.org/markup-compatibility/2006">
              <mc:Choice xmlns:v="urn:schemas-microsoft-com:vml" Requires="v">
                <p:oleObj spid="_x0000_s60424" name="Equation" r:id="rId3" imgW="4546440" imgH="774360" progId="Equation.DSMT4">
                  <p:embed/>
                </p:oleObj>
              </mc:Choice>
              <mc:Fallback>
                <p:oleObj name="Equation" r:id="rId3" imgW="4546440" imgH="774360" progId="Equation.DSMT4">
                  <p:embed/>
                  <p:pic>
                    <p:nvPicPr>
                      <p:cNvPr id="3051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818" y="2273301"/>
                        <a:ext cx="492548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5155" name="Object 3"/>
          <p:cNvGraphicFramePr>
            <a:graphicFrameLocks noChangeAspect="1"/>
          </p:cNvGraphicFramePr>
          <p:nvPr/>
        </p:nvGraphicFramePr>
        <p:xfrm>
          <a:off x="1225550" y="3424668"/>
          <a:ext cx="9740900" cy="1147333"/>
        </p:xfrm>
        <a:graphic>
          <a:graphicData uri="http://schemas.openxmlformats.org/presentationml/2006/ole">
            <mc:AlternateContent xmlns:mc="http://schemas.openxmlformats.org/markup-compatibility/2006">
              <mc:Choice xmlns:v="urn:schemas-microsoft-com:vml" Requires="v">
                <p:oleObj spid="_x0000_s60425" name="Equation" r:id="rId5" imgW="9156600" imgH="1168200" progId="Equation.DSMT4">
                  <p:embed/>
                </p:oleObj>
              </mc:Choice>
              <mc:Fallback>
                <p:oleObj name="Equation" r:id="rId5" imgW="9156600" imgH="1168200" progId="Equation.DSMT4">
                  <p:embed/>
                  <p:pic>
                    <p:nvPicPr>
                      <p:cNvPr id="30515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550" y="3424668"/>
                        <a:ext cx="9740900" cy="114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5156" name="Object 4"/>
          <p:cNvGraphicFramePr>
            <a:graphicFrameLocks noChangeAspect="1"/>
          </p:cNvGraphicFramePr>
          <p:nvPr/>
        </p:nvGraphicFramePr>
        <p:xfrm>
          <a:off x="1555751" y="5308600"/>
          <a:ext cx="8695267" cy="1092200"/>
        </p:xfrm>
        <a:graphic>
          <a:graphicData uri="http://schemas.openxmlformats.org/presentationml/2006/ole">
            <mc:AlternateContent xmlns:mc="http://schemas.openxmlformats.org/markup-compatibility/2006">
              <mc:Choice xmlns:v="urn:schemas-microsoft-com:vml" Requires="v">
                <p:oleObj spid="_x0000_s60426" name="Equation" r:id="rId7" imgW="8026200" imgH="1091880" progId="Equation.DSMT4">
                  <p:embed/>
                </p:oleObj>
              </mc:Choice>
              <mc:Fallback>
                <p:oleObj name="Equation" r:id="rId7" imgW="8026200" imgH="1091880" progId="Equation.DSMT4">
                  <p:embed/>
                  <p:pic>
                    <p:nvPicPr>
                      <p:cNvPr id="30515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1" y="5308600"/>
                        <a:ext cx="8695267"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30076"/>
            <a:ext cx="11372850" cy="2806987"/>
          </a:xfrm>
          <a:prstGeom prst="rect">
            <a:avLst/>
          </a:prstGeom>
          <a:noFill/>
        </p:spPr>
        <p:txBody>
          <a:bodyPr wrap="square" rtlCol="0">
            <a:spAutoFit/>
          </a:bodyPr>
          <a:lstStyle/>
          <a:p>
            <a:pPr algn="just" rtl="1">
              <a:lnSpc>
                <a:spcPct val="150000"/>
              </a:lnSpc>
            </a:pPr>
            <a:r>
              <a:rPr lang="en-US" sz="2000" b="1" dirty="0">
                <a:solidFill>
                  <a:srgbClr val="FF0000"/>
                </a:solidFill>
                <a:latin typeface="Times New Roman" pitchFamily="18" charset="0"/>
                <a:cs typeface="Times New Roman" pitchFamily="18" charset="0"/>
              </a:rPr>
              <a:t>  </a:t>
            </a:r>
            <a:r>
              <a:rPr lang="fa-IR" sz="2000" b="1"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a:t>
            </a:r>
          </a:p>
          <a:p>
            <a:pPr algn="just" rtl="1">
              <a:lnSpc>
                <a:spcPct val="150000"/>
              </a:lnSpc>
            </a:pPr>
            <a:r>
              <a:rPr lang="fa-IR" sz="2000" dirty="0">
                <a:latin typeface="Times New Roman" pitchFamily="18" charset="0"/>
                <a:cs typeface="Times New Roman" pitchFamily="18" charset="0"/>
              </a:rPr>
              <a:t> یک پرتو لیزری با طول موج 450 نانومتر توسط یک عدسی طوری کانونی شده که شعاع کمره 50 میکرون است. یک روزنه به قطر 1 میلی متر در چه فاصله اي از کمره روی محور انتشار پرتو قرار گیرد تا 20% درصد از توان پرتو ليزر از روزنه عبور کند. </a:t>
            </a:r>
          </a:p>
          <a:p>
            <a:pPr algn="just" rtl="1">
              <a:lnSpc>
                <a:spcPct val="150000"/>
              </a:lnSpc>
            </a:pPr>
            <a:endParaRPr lang="fa-IR"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A laser beam with wavelength of 450 nm has bean focused to a 50 </a:t>
            </a:r>
            <a:r>
              <a:rPr lang="en-US" sz="2000" dirty="0">
                <a:latin typeface="Times New Roman"/>
                <a:cs typeface="Times New Roman"/>
              </a:rPr>
              <a:t>µm waist radius </a:t>
            </a:r>
            <a:r>
              <a:rPr lang="en-US" sz="2000" dirty="0">
                <a:latin typeface="Times New Roman" pitchFamily="18" charset="0"/>
                <a:cs typeface="Times New Roman" pitchFamily="18" charset="0"/>
              </a:rPr>
              <a:t>using a lens. At which distance from the beam waist, a 1 mm diameter aperture should be placed to have 20% power transmittance. </a:t>
            </a:r>
          </a:p>
        </p:txBody>
      </p:sp>
      <p:graphicFrame>
        <p:nvGraphicFramePr>
          <p:cNvPr id="305154" name="Object 2"/>
          <p:cNvGraphicFramePr>
            <a:graphicFrameLocks noChangeAspect="1"/>
          </p:cNvGraphicFramePr>
          <p:nvPr>
            <p:extLst>
              <p:ext uri="{D42A27DB-BD31-4B8C-83A1-F6EECF244321}">
                <p14:modId xmlns:p14="http://schemas.microsoft.com/office/powerpoint/2010/main" val="2891129144"/>
              </p:ext>
            </p:extLst>
          </p:nvPr>
        </p:nvGraphicFramePr>
        <p:xfrm>
          <a:off x="4635829" y="4648200"/>
          <a:ext cx="1657891" cy="774700"/>
        </p:xfrm>
        <a:graphic>
          <a:graphicData uri="http://schemas.openxmlformats.org/presentationml/2006/ole">
            <mc:AlternateContent xmlns:mc="http://schemas.openxmlformats.org/markup-compatibility/2006">
              <mc:Choice xmlns:v="urn:schemas-microsoft-com:vml" Requires="v">
                <p:oleObj spid="_x0000_s61448" name="Equation" r:id="rId3" imgW="1244520" imgH="774360" progId="Equation.DSMT4">
                  <p:embed/>
                </p:oleObj>
              </mc:Choice>
              <mc:Fallback>
                <p:oleObj name="Equation" r:id="rId3" imgW="1244520" imgH="774360" progId="Equation.DSMT4">
                  <p:embed/>
                  <p:pic>
                    <p:nvPicPr>
                      <p:cNvPr id="3051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829" y="4648200"/>
                        <a:ext cx="1657891" cy="774700"/>
                      </a:xfrm>
                      <a:prstGeom prst="rect">
                        <a:avLst/>
                      </a:prstGeom>
                      <a:noFill/>
                      <a:ln>
                        <a:noFill/>
                      </a:ln>
                      <a:effectLst/>
                    </p:spPr>
                  </p:pic>
                </p:oleObj>
              </mc:Fallback>
            </mc:AlternateContent>
          </a:graphicData>
        </a:graphic>
      </p:graphicFrame>
      <p:graphicFrame>
        <p:nvGraphicFramePr>
          <p:cNvPr id="305155" name="Object 3"/>
          <p:cNvGraphicFramePr>
            <a:graphicFrameLocks noChangeAspect="1"/>
          </p:cNvGraphicFramePr>
          <p:nvPr>
            <p:extLst>
              <p:ext uri="{D42A27DB-BD31-4B8C-83A1-F6EECF244321}">
                <p14:modId xmlns:p14="http://schemas.microsoft.com/office/powerpoint/2010/main" val="1358829662"/>
              </p:ext>
            </p:extLst>
          </p:nvPr>
        </p:nvGraphicFramePr>
        <p:xfrm>
          <a:off x="6762881" y="4419601"/>
          <a:ext cx="3257197" cy="1096963"/>
        </p:xfrm>
        <a:graphic>
          <a:graphicData uri="http://schemas.openxmlformats.org/presentationml/2006/ole">
            <mc:AlternateContent xmlns:mc="http://schemas.openxmlformats.org/markup-compatibility/2006">
              <mc:Choice xmlns:v="urn:schemas-microsoft-com:vml" Requires="v">
                <p:oleObj spid="_x0000_s61449" name="Equation" r:id="rId5" imgW="2489040" imgH="1117440" progId="Equation.DSMT4">
                  <p:embed/>
                </p:oleObj>
              </mc:Choice>
              <mc:Fallback>
                <p:oleObj name="Equation" r:id="rId5" imgW="2489040" imgH="1117440" progId="Equation.DSMT4">
                  <p:embed/>
                  <p:pic>
                    <p:nvPicPr>
                      <p:cNvPr id="30515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881" y="4419601"/>
                        <a:ext cx="3257197" cy="1096963"/>
                      </a:xfrm>
                      <a:prstGeom prst="rect">
                        <a:avLst/>
                      </a:prstGeom>
                      <a:noFill/>
                      <a:ln>
                        <a:noFill/>
                      </a:ln>
                      <a:effectLst/>
                    </p:spPr>
                  </p:pic>
                </p:oleObj>
              </mc:Fallback>
            </mc:AlternateContent>
          </a:graphicData>
        </a:graphic>
      </p:graphicFrame>
      <p:graphicFrame>
        <p:nvGraphicFramePr>
          <p:cNvPr id="372741" name="Object 5"/>
          <p:cNvGraphicFramePr>
            <a:graphicFrameLocks noChangeAspect="1"/>
          </p:cNvGraphicFramePr>
          <p:nvPr>
            <p:extLst>
              <p:ext uri="{D42A27DB-BD31-4B8C-83A1-F6EECF244321}">
                <p14:modId xmlns:p14="http://schemas.microsoft.com/office/powerpoint/2010/main" val="2829381312"/>
              </p:ext>
            </p:extLst>
          </p:nvPr>
        </p:nvGraphicFramePr>
        <p:xfrm>
          <a:off x="1662793" y="4572000"/>
          <a:ext cx="2437039" cy="1092200"/>
        </p:xfrm>
        <a:graphic>
          <a:graphicData uri="http://schemas.openxmlformats.org/presentationml/2006/ole">
            <mc:AlternateContent xmlns:mc="http://schemas.openxmlformats.org/markup-compatibility/2006">
              <mc:Choice xmlns:v="urn:schemas-microsoft-com:vml" Requires="v">
                <p:oleObj spid="_x0000_s61450" name="Equation" r:id="rId7" imgW="1981080" imgH="1091880" progId="Equation.DSMT4">
                  <p:embed/>
                </p:oleObj>
              </mc:Choice>
              <mc:Fallback>
                <p:oleObj name="Equation" r:id="rId7" imgW="1981080" imgH="1091880" progId="Equation.DSMT4">
                  <p:embed/>
                  <p:pic>
                    <p:nvPicPr>
                      <p:cNvPr id="37274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2793" y="4572000"/>
                        <a:ext cx="2437039" cy="1092200"/>
                      </a:xfrm>
                      <a:prstGeom prst="rect">
                        <a:avLst/>
                      </a:prstGeom>
                      <a:noFill/>
                      <a:ln>
                        <a:noFill/>
                      </a:ln>
                      <a:effec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Object 1"/>
          <p:cNvGraphicFramePr>
            <a:graphicFrameLocks noChangeAspect="1"/>
          </p:cNvGraphicFramePr>
          <p:nvPr/>
        </p:nvGraphicFramePr>
        <p:xfrm>
          <a:off x="1846263" y="76201"/>
          <a:ext cx="8572500" cy="2568575"/>
        </p:xfrm>
        <a:graphic>
          <a:graphicData uri="http://schemas.openxmlformats.org/presentationml/2006/ole">
            <mc:AlternateContent xmlns:mc="http://schemas.openxmlformats.org/markup-compatibility/2006">
              <mc:Choice xmlns:v="urn:schemas-microsoft-com:vml" Requires="v">
                <p:oleObj spid="_x0000_s62468" name="Equation" r:id="rId3" imgW="4305240" imgH="1396800" progId="Equation.DSMT4">
                  <p:embed/>
                </p:oleObj>
              </mc:Choice>
              <mc:Fallback>
                <p:oleObj name="Equation" r:id="rId3" imgW="4305240" imgH="1396800" progId="Equation.DSMT4">
                  <p:embed/>
                  <p:pic>
                    <p:nvPicPr>
                      <p:cNvPr id="7372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63" y="76201"/>
                        <a:ext cx="85725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5967318" y="3244334"/>
            <a:ext cx="255198" cy="400110"/>
          </a:xfrm>
          <a:prstGeom prst="rect">
            <a:avLst/>
          </a:prstGeom>
        </p:spPr>
        <p:txBody>
          <a:bodyPr wrap="none">
            <a:spAutoFit/>
          </a:bodyPr>
          <a:lstStyle/>
          <a:p>
            <a:r>
              <a:rPr lang="en-US" sz="2000" dirty="0"/>
              <a:t> </a:t>
            </a:r>
          </a:p>
        </p:txBody>
      </p:sp>
      <p:sp>
        <p:nvSpPr>
          <p:cNvPr id="7" name="TextBox 6"/>
          <p:cNvSpPr txBox="1"/>
          <p:nvPr/>
        </p:nvSpPr>
        <p:spPr>
          <a:xfrm>
            <a:off x="1638300" y="2667000"/>
            <a:ext cx="9245600" cy="400110"/>
          </a:xfrm>
          <a:prstGeom prst="rect">
            <a:avLst/>
          </a:prstGeom>
          <a:noFill/>
        </p:spPr>
        <p:txBody>
          <a:bodyPr wrap="square" rtlCol="0">
            <a:spAutoFit/>
          </a:bodyPr>
          <a:lstStyle/>
          <a:p>
            <a:r>
              <a:rPr lang="en-US" sz="2000" b="1" dirty="0">
                <a:solidFill>
                  <a:srgbClr val="0070C0"/>
                </a:solidFill>
                <a:latin typeface="Times New Roman" pitchFamily="18" charset="0"/>
                <a:cs typeface="Times New Roman" pitchFamily="18" charset="0"/>
              </a:rPr>
              <a:t>Blue</a:t>
            </a:r>
            <a:r>
              <a:rPr lang="en-US" sz="2000" dirty="0">
                <a:latin typeface="Times New Roman" pitchFamily="18" charset="0"/>
                <a:cs typeface="Times New Roman" pitchFamily="18" charset="0"/>
              </a:rPr>
              <a:t> line presents the distribution in </a:t>
            </a:r>
            <a:r>
              <a:rPr lang="en-US" sz="2000" b="1" i="1" dirty="0">
                <a:latin typeface="Times New Roman" pitchFamily="18" charset="0"/>
                <a:cs typeface="Times New Roman" pitchFamily="18" charset="0"/>
              </a:rPr>
              <a:t>z</a:t>
            </a:r>
            <a:r>
              <a:rPr lang="en-US" sz="2000" dirty="0">
                <a:latin typeface="Times New Roman" pitchFamily="18" charset="0"/>
                <a:cs typeface="Times New Roman" pitchFamily="18" charset="0"/>
              </a:rPr>
              <a:t> direction and the </a:t>
            </a:r>
            <a:r>
              <a:rPr lang="en-US" sz="2000" b="1" dirty="0">
                <a:solidFill>
                  <a:srgbClr val="FF0000"/>
                </a:solidFill>
                <a:latin typeface="Times New Roman" pitchFamily="18" charset="0"/>
                <a:cs typeface="Times New Roman" pitchFamily="18" charset="0"/>
              </a:rPr>
              <a:t>Red</a:t>
            </a:r>
            <a:r>
              <a:rPr lang="en-US" sz="2000" dirty="0">
                <a:latin typeface="Times New Roman" pitchFamily="18" charset="0"/>
                <a:cs typeface="Times New Roman" pitchFamily="18" charset="0"/>
              </a:rPr>
              <a:t> line for </a:t>
            </a:r>
            <a:r>
              <a:rPr lang="en-US" sz="2000" b="1" i="1" dirty="0">
                <a:latin typeface="Times New Roman" pitchFamily="18" charset="0"/>
                <a:cs typeface="Times New Roman" pitchFamily="18" charset="0"/>
              </a:rPr>
              <a:t>r</a:t>
            </a:r>
            <a:r>
              <a:rPr lang="en-US" sz="2000" dirty="0">
                <a:latin typeface="Times New Roman" pitchFamily="18" charset="0"/>
                <a:cs typeface="Times New Roman" pitchFamily="18" charset="0"/>
              </a:rPr>
              <a:t> direction</a:t>
            </a:r>
          </a:p>
        </p:txBody>
      </p:sp>
      <p:sp>
        <p:nvSpPr>
          <p:cNvPr id="8" name="TextBox 7"/>
          <p:cNvSpPr txBox="1"/>
          <p:nvPr/>
        </p:nvSpPr>
        <p:spPr>
          <a:xfrm>
            <a:off x="1308100" y="5943603"/>
            <a:ext cx="4540250" cy="707886"/>
          </a:xfrm>
          <a:prstGeom prst="rect">
            <a:avLst/>
          </a:prstGeom>
          <a:noFill/>
        </p:spPr>
        <p:txBody>
          <a:bodyPr wrap="square" rtlCol="0">
            <a:spAutoFit/>
          </a:bodyPr>
          <a:lstStyle/>
          <a:p>
            <a:r>
              <a:rPr lang="en-US" sz="2000" dirty="0">
                <a:latin typeface="Times New Roman" pitchFamily="18" charset="0"/>
                <a:cs typeface="Times New Roman" pitchFamily="18" charset="0"/>
              </a:rPr>
              <a:t>For case of tight focus where the beam waist radius is very small</a:t>
            </a:r>
          </a:p>
        </p:txBody>
      </p:sp>
      <p:sp>
        <p:nvSpPr>
          <p:cNvPr id="9" name="TextBox 8"/>
          <p:cNvSpPr txBox="1"/>
          <p:nvPr/>
        </p:nvSpPr>
        <p:spPr>
          <a:xfrm>
            <a:off x="6096000" y="5943603"/>
            <a:ext cx="4787900" cy="707886"/>
          </a:xfrm>
          <a:prstGeom prst="rect">
            <a:avLst/>
          </a:prstGeom>
          <a:noFill/>
        </p:spPr>
        <p:txBody>
          <a:bodyPr wrap="square" rtlCol="0">
            <a:spAutoFit/>
          </a:bodyPr>
          <a:lstStyle/>
          <a:p>
            <a:r>
              <a:rPr lang="en-US" sz="2000" dirty="0">
                <a:latin typeface="Times New Roman" pitchFamily="18" charset="0"/>
                <a:cs typeface="Times New Roman" pitchFamily="18" charset="0"/>
              </a:rPr>
              <a:t>For case of wide focus where the beam waist radius is large</a:t>
            </a:r>
          </a:p>
        </p:txBody>
      </p:sp>
      <p:sp>
        <p:nvSpPr>
          <p:cNvPr id="10" name="Rectangle 9"/>
          <p:cNvSpPr/>
          <p:nvPr/>
        </p:nvSpPr>
        <p:spPr>
          <a:xfrm>
            <a:off x="5967318" y="3244334"/>
            <a:ext cx="255198" cy="400110"/>
          </a:xfrm>
          <a:prstGeom prst="rect">
            <a:avLst/>
          </a:prstGeom>
        </p:spPr>
        <p:txBody>
          <a:bodyPr wrap="none">
            <a:spAutoFit/>
          </a:bodyPr>
          <a:lstStyle/>
          <a:p>
            <a:r>
              <a:rPr lang="en-US" sz="2000" dirty="0"/>
              <a:t> </a:t>
            </a:r>
          </a:p>
        </p:txBody>
      </p:sp>
      <p:sp>
        <p:nvSpPr>
          <p:cNvPr id="12" name="Rectangle 11"/>
          <p:cNvSpPr/>
          <p:nvPr/>
        </p:nvSpPr>
        <p:spPr>
          <a:xfrm>
            <a:off x="5967319" y="3244334"/>
            <a:ext cx="325730" cy="400110"/>
          </a:xfrm>
          <a:prstGeom prst="rect">
            <a:avLst/>
          </a:prstGeom>
        </p:spPr>
        <p:txBody>
          <a:bodyPr wrap="none">
            <a:spAutoFit/>
          </a:bodyPr>
          <a:lstStyle/>
          <a:p>
            <a:r>
              <a:rPr lang="en-US" sz="2000" dirty="0"/>
              <a:t>  </a:t>
            </a:r>
          </a:p>
        </p:txBody>
      </p:sp>
      <p:pic>
        <p:nvPicPr>
          <p:cNvPr id="73734" name="Picture 6"/>
          <p:cNvPicPr>
            <a:picLocks noChangeAspect="1" noChangeArrowheads="1"/>
          </p:cNvPicPr>
          <p:nvPr/>
        </p:nvPicPr>
        <p:blipFill>
          <a:blip r:embed="rId5" cstate="print"/>
          <a:srcRect/>
          <a:stretch>
            <a:fillRect/>
          </a:stretch>
        </p:blipFill>
        <p:spPr bwMode="auto">
          <a:xfrm>
            <a:off x="6216170" y="3200400"/>
            <a:ext cx="4639519" cy="2819400"/>
          </a:xfrm>
          <a:prstGeom prst="rect">
            <a:avLst/>
          </a:prstGeom>
          <a:noFill/>
          <a:ln w="9525">
            <a:noFill/>
            <a:miter lim="800000"/>
            <a:headEnd/>
            <a:tailEnd/>
          </a:ln>
          <a:effectLst/>
        </p:spPr>
      </p:pic>
      <p:sp>
        <p:nvSpPr>
          <p:cNvPr id="14" name="Rectangle 13"/>
          <p:cNvSpPr/>
          <p:nvPr/>
        </p:nvSpPr>
        <p:spPr>
          <a:xfrm>
            <a:off x="5967318" y="3244334"/>
            <a:ext cx="255198" cy="400110"/>
          </a:xfrm>
          <a:prstGeom prst="rect">
            <a:avLst/>
          </a:prstGeom>
        </p:spPr>
        <p:txBody>
          <a:bodyPr wrap="none">
            <a:spAutoFit/>
          </a:bodyPr>
          <a:lstStyle/>
          <a:p>
            <a:r>
              <a:rPr lang="en-US" sz="2000" dirty="0"/>
              <a:t> </a:t>
            </a:r>
          </a:p>
        </p:txBody>
      </p:sp>
      <p:pic>
        <p:nvPicPr>
          <p:cNvPr id="73735" name="Picture 7"/>
          <p:cNvPicPr>
            <a:picLocks noChangeAspect="1" noChangeArrowheads="1"/>
          </p:cNvPicPr>
          <p:nvPr/>
        </p:nvPicPr>
        <p:blipFill>
          <a:blip r:embed="rId6" cstate="print"/>
          <a:srcRect/>
          <a:stretch>
            <a:fillRect/>
          </a:stretch>
        </p:blipFill>
        <p:spPr bwMode="auto">
          <a:xfrm>
            <a:off x="1308100" y="3174875"/>
            <a:ext cx="4705350" cy="284492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6756400" y="2743200"/>
            <a:ext cx="297180" cy="274320"/>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0"/>
          <p:cNvGrpSpPr/>
          <p:nvPr/>
        </p:nvGrpSpPr>
        <p:grpSpPr>
          <a:xfrm>
            <a:off x="5353051" y="2590801"/>
            <a:ext cx="3549651" cy="1981200"/>
            <a:chOff x="512820" y="2819400"/>
            <a:chExt cx="3276601" cy="1981200"/>
          </a:xfrm>
        </p:grpSpPr>
        <p:cxnSp>
          <p:nvCxnSpPr>
            <p:cNvPr id="38" name="Straight Connector 37"/>
            <p:cNvCxnSpPr/>
            <p:nvPr/>
          </p:nvCxnSpPr>
          <p:spPr>
            <a:xfrm>
              <a:off x="512820" y="4648200"/>
              <a:ext cx="2743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9020" y="3276600"/>
              <a:ext cx="2743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33524" y="4220633"/>
              <a:ext cx="438286" cy="579967"/>
            </a:xfrm>
            <a:prstGeom prst="rect">
              <a:avLst/>
            </a:prstGeom>
            <a:noFill/>
          </p:spPr>
          <p:txBody>
            <a:bodyPr wrap="none" rtlCol="0">
              <a:spAutoFit/>
            </a:bodyPr>
            <a:lstStyle/>
            <a:p>
              <a:pPr algn="r" rtl="1">
                <a:lnSpc>
                  <a:spcPct val="150000"/>
                </a:lnSpc>
              </a:pPr>
              <a:r>
                <a:rPr lang="en-US" sz="2400" dirty="0">
                  <a:latin typeface="Times New Roman" pitchFamily="18" charset="0"/>
                  <a:cs typeface="Times New Roman" pitchFamily="18" charset="0"/>
                </a:rPr>
                <a:t>E</a:t>
              </a:r>
              <a:r>
                <a:rPr lang="en-US" sz="2400" baseline="-25000" dirty="0">
                  <a:latin typeface="Times New Roman" pitchFamily="18" charset="0"/>
                  <a:cs typeface="Times New Roman" pitchFamily="18" charset="0"/>
                </a:rPr>
                <a:t>1</a:t>
              </a:r>
            </a:p>
          </p:txBody>
        </p:sp>
        <p:sp>
          <p:nvSpPr>
            <p:cNvPr id="37" name="TextBox 36"/>
            <p:cNvSpPr txBox="1"/>
            <p:nvPr/>
          </p:nvSpPr>
          <p:spPr>
            <a:xfrm>
              <a:off x="3351135" y="2819400"/>
              <a:ext cx="438286" cy="579967"/>
            </a:xfrm>
            <a:prstGeom prst="rect">
              <a:avLst/>
            </a:prstGeom>
            <a:noFill/>
          </p:spPr>
          <p:txBody>
            <a:bodyPr wrap="none" rtlCol="0">
              <a:spAutoFit/>
            </a:bodyPr>
            <a:lstStyle/>
            <a:p>
              <a:pPr algn="r" rtl="1">
                <a:lnSpc>
                  <a:spcPct val="150000"/>
                </a:lnSpc>
              </a:pPr>
              <a:r>
                <a:rPr lang="en-US" sz="2400" dirty="0">
                  <a:latin typeface="Times New Roman" pitchFamily="18" charset="0"/>
                  <a:cs typeface="Times New Roman" pitchFamily="18" charset="0"/>
                </a:rPr>
                <a:t>E</a:t>
              </a:r>
              <a:r>
                <a:rPr lang="en-US" sz="2400" baseline="-25000" dirty="0">
                  <a:latin typeface="Times New Roman" pitchFamily="18" charset="0"/>
                  <a:cs typeface="Times New Roman" pitchFamily="18" charset="0"/>
                </a:rPr>
                <a:t>2</a:t>
              </a:r>
            </a:p>
          </p:txBody>
        </p:sp>
      </p:grpSp>
      <p:sp>
        <p:nvSpPr>
          <p:cNvPr id="44" name="TextBox 43"/>
          <p:cNvSpPr txBox="1"/>
          <p:nvPr/>
        </p:nvSpPr>
        <p:spPr>
          <a:xfrm>
            <a:off x="5294185" y="4572003"/>
            <a:ext cx="3256020" cy="1133965"/>
          </a:xfrm>
          <a:prstGeom prst="rect">
            <a:avLst/>
          </a:prstGeom>
          <a:noFill/>
        </p:spPr>
        <p:txBody>
          <a:bodyPr wrap="none" rtlCol="0">
            <a:spAutoFit/>
          </a:bodyPr>
          <a:lstStyle/>
          <a:p>
            <a:pPr algn="r" rtl="1">
              <a:lnSpc>
                <a:spcPct val="150000"/>
              </a:lnSpc>
            </a:pPr>
            <a:r>
              <a:rPr lang="en-US" sz="2400" dirty="0">
                <a:latin typeface="Times New Roman" pitchFamily="18" charset="0"/>
                <a:cs typeface="Times New Roman" pitchFamily="18" charset="0"/>
              </a:rPr>
              <a:t>Atom in the excited state</a:t>
            </a:r>
          </a:p>
          <a:p>
            <a:pPr algn="r" rtl="1">
              <a:lnSpc>
                <a:spcPct val="150000"/>
              </a:lnSpc>
            </a:pPr>
            <a:r>
              <a:rPr lang="fa-IR" sz="2400" dirty="0">
                <a:latin typeface="Times New Roman" pitchFamily="18" charset="0"/>
                <a:cs typeface="Times New Roman" pitchFamily="18" charset="0"/>
              </a:rPr>
              <a:t>      اتم در حالت برانگیخته</a:t>
            </a:r>
            <a:endParaRPr lang="en-US" sz="2400" dirty="0">
              <a:latin typeface="Times New Roman" pitchFamily="18" charset="0"/>
              <a:cs typeface="Times New Roman" pitchFamily="18" charset="0"/>
            </a:endParaRPr>
          </a:p>
        </p:txBody>
      </p:sp>
      <p:sp>
        <p:nvSpPr>
          <p:cNvPr id="47" name="TextBox 46"/>
          <p:cNvSpPr txBox="1"/>
          <p:nvPr/>
        </p:nvSpPr>
        <p:spPr>
          <a:xfrm>
            <a:off x="3756469" y="304800"/>
            <a:ext cx="5606022"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none" rtlCol="0">
            <a:spAutoFit/>
          </a:bodyPr>
          <a:lstStyle/>
          <a:p>
            <a:pPr algn="r" rtl="1"/>
            <a:r>
              <a:rPr lang="fa-IR" sz="2800" b="1" dirty="0">
                <a:solidFill>
                  <a:srgbClr val="FF0000"/>
                </a:solidFill>
                <a:latin typeface="Times New Roman" pitchFamily="18" charset="0"/>
                <a:cs typeface="Times New Roman" pitchFamily="18" charset="0"/>
              </a:rPr>
              <a:t>گسیل القایی   </a:t>
            </a:r>
            <a:r>
              <a:rPr lang="en-US" sz="2800" b="1" dirty="0">
                <a:solidFill>
                  <a:srgbClr val="FF0000"/>
                </a:solidFill>
                <a:latin typeface="Times New Roman" pitchFamily="18" charset="0"/>
                <a:cs typeface="Times New Roman" pitchFamily="18" charset="0"/>
              </a:rPr>
              <a:t>    </a:t>
            </a:r>
            <a:r>
              <a:rPr lang="fa-IR"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Stimulated Emission</a:t>
            </a:r>
            <a:endParaRPr lang="en-US" sz="2800" dirty="0">
              <a:latin typeface="Times New Roman" pitchFamily="18" charset="0"/>
              <a:cs typeface="Times New Roman" pitchFamily="18" charset="0"/>
            </a:endParaRPr>
          </a:p>
        </p:txBody>
      </p:sp>
      <p:grpSp>
        <p:nvGrpSpPr>
          <p:cNvPr id="16" name="Group 15"/>
          <p:cNvGrpSpPr/>
          <p:nvPr/>
        </p:nvGrpSpPr>
        <p:grpSpPr>
          <a:xfrm>
            <a:off x="1555751" y="3321050"/>
            <a:ext cx="4529736" cy="717550"/>
            <a:chOff x="381000" y="3321050"/>
            <a:chExt cx="4181295" cy="717550"/>
          </a:xfrm>
        </p:grpSpPr>
        <p:grpSp>
          <p:nvGrpSpPr>
            <p:cNvPr id="24" name="Group 23"/>
            <p:cNvGrpSpPr/>
            <p:nvPr/>
          </p:nvGrpSpPr>
          <p:grpSpPr>
            <a:xfrm>
              <a:off x="2932235" y="3321050"/>
              <a:ext cx="1630060" cy="595630"/>
              <a:chOff x="355862" y="3625850"/>
              <a:chExt cx="1630060" cy="595630"/>
            </a:xfrm>
          </p:grpSpPr>
          <p:graphicFrame>
            <p:nvGraphicFramePr>
              <p:cNvPr id="3074" name="Object 2"/>
              <p:cNvGraphicFramePr>
                <a:graphicFrameLocks noChangeAspect="1"/>
              </p:cNvGraphicFramePr>
              <p:nvPr>
                <p:extLst>
                  <p:ext uri="{D42A27DB-BD31-4B8C-83A1-F6EECF244321}">
                    <p14:modId xmlns:p14="http://schemas.microsoft.com/office/powerpoint/2010/main" val="892791277"/>
                  </p:ext>
                </p:extLst>
              </p:nvPr>
            </p:nvGraphicFramePr>
            <p:xfrm>
              <a:off x="355862" y="3625850"/>
              <a:ext cx="1625111" cy="393700"/>
            </p:xfrm>
            <a:graphic>
              <a:graphicData uri="http://schemas.openxmlformats.org/presentationml/2006/ole">
                <mc:AlternateContent xmlns:mc="http://schemas.openxmlformats.org/markup-compatibility/2006">
                  <mc:Choice xmlns:v="urn:schemas-microsoft-com:vml" Requires="v">
                    <p:oleObj spid="_x0000_s3076" name="Equation" r:id="rId4" imgW="1625400" imgH="393480" progId="Equation.DSMT4">
                      <p:embed/>
                    </p:oleObj>
                  </mc:Choice>
                  <mc:Fallback>
                    <p:oleObj name="Equation" r:id="rId4" imgW="1625400" imgH="393480" progId="Equation.DSMT4">
                      <p:embed/>
                      <p:pic>
                        <p:nvPicPr>
                          <p:cNvPr id="3074" name="Object 2"/>
                          <p:cNvPicPr>
                            <a:picLocks noChangeAspect="1" noChangeArrowheads="1"/>
                          </p:cNvPicPr>
                          <p:nvPr/>
                        </p:nvPicPr>
                        <p:blipFill>
                          <a:blip r:embed="rId5"/>
                          <a:srcRect/>
                          <a:stretch>
                            <a:fillRect/>
                          </a:stretch>
                        </p:blipFill>
                        <p:spPr bwMode="auto">
                          <a:xfrm>
                            <a:off x="355862" y="3625850"/>
                            <a:ext cx="1625111"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25"/>
              <p:cNvGrpSpPr/>
              <p:nvPr/>
            </p:nvGrpSpPr>
            <p:grpSpPr>
              <a:xfrm>
                <a:off x="381000" y="4038600"/>
                <a:ext cx="1604922" cy="182880"/>
                <a:chOff x="1447800" y="5943600"/>
                <a:chExt cx="1604922" cy="147034"/>
              </a:xfrm>
            </p:grpSpPr>
            <p:sp>
              <p:nvSpPr>
                <p:cNvPr id="34" name="Freeform 33"/>
                <p:cNvSpPr/>
                <p:nvPr/>
              </p:nvSpPr>
              <p:spPr>
                <a:xfrm>
                  <a:off x="1447800" y="5943600"/>
                  <a:ext cx="1295400" cy="147034"/>
                </a:xfrm>
                <a:custGeom>
                  <a:avLst/>
                  <a:gdLst>
                    <a:gd name="connsiteX0" fmla="*/ 0 w 6400800"/>
                    <a:gd name="connsiteY0" fmla="*/ 467932 h 832834"/>
                    <a:gd name="connsiteX1" fmla="*/ 592428 w 6400800"/>
                    <a:gd name="connsiteY1" fmla="*/ 81566 h 832834"/>
                    <a:gd name="connsiteX2" fmla="*/ 1197735 w 6400800"/>
                    <a:gd name="connsiteY2" fmla="*/ 789904 h 832834"/>
                    <a:gd name="connsiteX3" fmla="*/ 1815921 w 6400800"/>
                    <a:gd name="connsiteY3" fmla="*/ 107324 h 832834"/>
                    <a:gd name="connsiteX4" fmla="*/ 2408349 w 6400800"/>
                    <a:gd name="connsiteY4" fmla="*/ 802783 h 832834"/>
                    <a:gd name="connsiteX5" fmla="*/ 3052293 w 6400800"/>
                    <a:gd name="connsiteY5" fmla="*/ 68687 h 832834"/>
                    <a:gd name="connsiteX6" fmla="*/ 3657600 w 6400800"/>
                    <a:gd name="connsiteY6" fmla="*/ 789904 h 832834"/>
                    <a:gd name="connsiteX7" fmla="*/ 4250028 w 6400800"/>
                    <a:gd name="connsiteY7" fmla="*/ 94445 h 832834"/>
                    <a:gd name="connsiteX8" fmla="*/ 4868214 w 6400800"/>
                    <a:gd name="connsiteY8" fmla="*/ 828541 h 832834"/>
                    <a:gd name="connsiteX9" fmla="*/ 5486400 w 6400800"/>
                    <a:gd name="connsiteY9" fmla="*/ 68687 h 832834"/>
                    <a:gd name="connsiteX10" fmla="*/ 6040191 w 6400800"/>
                    <a:gd name="connsiteY10" fmla="*/ 416417 h 832834"/>
                    <a:gd name="connsiteX11" fmla="*/ 6400800 w 6400800"/>
                    <a:gd name="connsiteY11" fmla="*/ 416417 h 832834"/>
                    <a:gd name="connsiteX12" fmla="*/ 6400800 w 6400800"/>
                    <a:gd name="connsiteY12" fmla="*/ 416417 h 83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0" h="832834">
                      <a:moveTo>
                        <a:pt x="0" y="467932"/>
                      </a:moveTo>
                      <a:cubicBezTo>
                        <a:pt x="196402" y="247918"/>
                        <a:pt x="392805" y="27904"/>
                        <a:pt x="592428" y="81566"/>
                      </a:cubicBezTo>
                      <a:cubicBezTo>
                        <a:pt x="792051" y="135228"/>
                        <a:pt x="993820" y="785611"/>
                        <a:pt x="1197735" y="789904"/>
                      </a:cubicBezTo>
                      <a:cubicBezTo>
                        <a:pt x="1401650" y="794197"/>
                        <a:pt x="1614152" y="105178"/>
                        <a:pt x="1815921" y="107324"/>
                      </a:cubicBezTo>
                      <a:cubicBezTo>
                        <a:pt x="2017690" y="109471"/>
                        <a:pt x="2202287" y="809222"/>
                        <a:pt x="2408349" y="802783"/>
                      </a:cubicBezTo>
                      <a:cubicBezTo>
                        <a:pt x="2614411" y="796344"/>
                        <a:pt x="2844085" y="70833"/>
                        <a:pt x="3052293" y="68687"/>
                      </a:cubicBezTo>
                      <a:cubicBezTo>
                        <a:pt x="3260501" y="66541"/>
                        <a:pt x="3457978" y="785611"/>
                        <a:pt x="3657600" y="789904"/>
                      </a:cubicBezTo>
                      <a:cubicBezTo>
                        <a:pt x="3857222" y="794197"/>
                        <a:pt x="4048259" y="88006"/>
                        <a:pt x="4250028" y="94445"/>
                      </a:cubicBezTo>
                      <a:cubicBezTo>
                        <a:pt x="4451797" y="100885"/>
                        <a:pt x="4662152" y="832834"/>
                        <a:pt x="4868214" y="828541"/>
                      </a:cubicBezTo>
                      <a:cubicBezTo>
                        <a:pt x="5074276" y="824248"/>
                        <a:pt x="5291071" y="137374"/>
                        <a:pt x="5486400" y="68687"/>
                      </a:cubicBezTo>
                      <a:cubicBezTo>
                        <a:pt x="5681729" y="0"/>
                        <a:pt x="5887791" y="358462"/>
                        <a:pt x="6040191" y="416417"/>
                      </a:cubicBezTo>
                      <a:cubicBezTo>
                        <a:pt x="6192591" y="474372"/>
                        <a:pt x="6400800" y="416417"/>
                        <a:pt x="6400800" y="416417"/>
                      </a:cubicBezTo>
                      <a:lnTo>
                        <a:pt x="6400800" y="4164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Arrow Connector 40"/>
                <p:cNvCxnSpPr/>
                <p:nvPr/>
              </p:nvCxnSpPr>
              <p:spPr>
                <a:xfrm>
                  <a:off x="2686962" y="6025573"/>
                  <a:ext cx="3657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381000" y="3458633"/>
              <a:ext cx="24384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تابش موجود در محيط</a:t>
              </a:r>
              <a:endParaRPr lang="en-US" sz="2400" dirty="0">
                <a:latin typeface="Times New Roman" pitchFamily="18" charset="0"/>
                <a:cs typeface="Times New Roman" pitchFamily="18" charset="0"/>
              </a:endParaRPr>
            </a:p>
          </p:txBody>
        </p:sp>
      </p:grpSp>
      <p:sp>
        <p:nvSpPr>
          <p:cNvPr id="2" name="Slide Number Placeholder 1">
            <a:extLst>
              <a:ext uri="{FF2B5EF4-FFF2-40B4-BE49-F238E27FC236}">
                <a16:creationId xmlns:a16="http://schemas.microsoft.com/office/drawing/2014/main" id="{61594B90-5216-44B3-BBA0-FCC1683461C5}"/>
              </a:ext>
            </a:extLst>
          </p:cNvPr>
          <p:cNvSpPr>
            <a:spLocks noGrp="1"/>
          </p:cNvSpPr>
          <p:nvPr>
            <p:ph type="sldNum" sz="quarter" idx="12"/>
          </p:nvPr>
        </p:nvSpPr>
        <p:spPr/>
        <p:txBody>
          <a:bodyPr/>
          <a:lstStyle/>
          <a:p>
            <a:fld id="{8AC7B609-6235-4DF7-8376-3B4225D7EDEF}" type="slidenum">
              <a:rPr lang="en-US" smtClean="0"/>
              <a:pPr/>
              <a:t>8</a:t>
            </a:fld>
            <a:endParaRPr lang="en-US" dirty="0"/>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0-#ppt_w/2"/>
                                          </p:val>
                                        </p:tav>
                                        <p:tav tm="100000">
                                          <p:val>
                                            <p:strVal val="#ppt_x"/>
                                          </p:val>
                                        </p:tav>
                                      </p:tavLst>
                                    </p:anim>
                                    <p:anim calcmode="lin" valueType="num">
                                      <p:cBhvr additive="base">
                                        <p:cTn id="8" dur="2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013" y="228601"/>
            <a:ext cx="11364685" cy="4745979"/>
          </a:xfrm>
          <a:prstGeom prst="rect">
            <a:avLst/>
          </a:prstGeom>
          <a:noFill/>
        </p:spPr>
        <p:txBody>
          <a:bodyPr wrap="square" rtlCol="0">
            <a:spAutoFit/>
          </a:bodyPr>
          <a:lstStyle/>
          <a:p>
            <a:pPr algn="just" rtl="1">
              <a:lnSpc>
                <a:spcPct val="150000"/>
              </a:lnSpc>
            </a:pPr>
            <a:r>
              <a:rPr lang="fa-IR" sz="2000" b="1"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a:t>
            </a:r>
          </a:p>
          <a:p>
            <a:pPr algn="just" rtl="1">
              <a:lnSpc>
                <a:spcPct val="150000"/>
              </a:lnSpc>
            </a:pPr>
            <a:r>
              <a:rPr lang="fa-IR" sz="2000" dirty="0">
                <a:latin typeface="Times New Roman" pitchFamily="18" charset="0"/>
                <a:cs typeface="Times New Roman" pitchFamily="18" charset="0"/>
              </a:rPr>
              <a:t>شعاع كمره يك پرتو ليزر 500 ميكرون است. طول موج ليزر 800 نانومتر است. اگر توان اين ليزر 5 وات باشد</a:t>
            </a:r>
            <a:r>
              <a:rPr lang="en-US" sz="2000" dirty="0">
                <a:latin typeface="Times New Roman" pitchFamily="18" charset="0"/>
                <a:cs typeface="Times New Roman" pitchFamily="18" charset="0"/>
              </a:rPr>
              <a:t>:</a:t>
            </a:r>
            <a:endParaRPr lang="fa-IR"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The laser beam waist radius is 500 </a:t>
            </a:r>
            <a:r>
              <a:rPr lang="en-US" sz="2000" dirty="0">
                <a:latin typeface="Times New Roman"/>
                <a:cs typeface="Times New Roman"/>
              </a:rPr>
              <a:t>µm and the wave length is 800 nm. when the laser power is 5 W:</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الف) شدت بيشينه در كمره را حساب كنيد</a:t>
            </a:r>
            <a:r>
              <a:rPr lang="en-US" sz="2000" dirty="0">
                <a:latin typeface="Times New Roman" pitchFamily="18" charset="0"/>
                <a:cs typeface="Times New Roman" pitchFamily="18" charset="0"/>
              </a:rPr>
              <a:t>.</a:t>
            </a:r>
          </a:p>
          <a:p>
            <a:pPr algn="just">
              <a:lnSpc>
                <a:spcPct val="150000"/>
              </a:lnSpc>
            </a:pPr>
            <a:r>
              <a:rPr lang="en-US" sz="2000" dirty="0">
                <a:latin typeface="Times New Roman" pitchFamily="18" charset="0"/>
                <a:cs typeface="Times New Roman" pitchFamily="18" charset="0"/>
              </a:rPr>
              <a:t>Calculate the maximum intensity at the beam waist.</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ب) در راستاي عمود بر محور انتشار، در چه فاصله اي از مركز باريكه شدت به اندازه نصف شدت روي مركز باريكه مي شود</a:t>
            </a:r>
            <a:r>
              <a:rPr lang="en-US" sz="2000" dirty="0">
                <a:latin typeface="Times New Roman" pitchFamily="18" charset="0"/>
                <a:cs typeface="Times New Roman" pitchFamily="18" charset="0"/>
              </a:rPr>
              <a:t>.</a:t>
            </a:r>
          </a:p>
          <a:p>
            <a:pPr algn="just">
              <a:lnSpc>
                <a:spcPct val="150000"/>
              </a:lnSpc>
            </a:pPr>
            <a:r>
              <a:rPr lang="en-US" sz="2000" dirty="0">
                <a:latin typeface="Times New Roman" pitchFamily="18" charset="0"/>
                <a:cs typeface="Times New Roman" pitchFamily="18" charset="0"/>
              </a:rPr>
              <a:t>Perpendicular to the beam propagation direction, at which distance from the beam center the intensity drops to half of that at the beam center.</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ت) در چه فاصله اي از كمره شدت روي محور باريكه به اندازه 10% شدت بيشينه در كمره مي شود. </a:t>
            </a:r>
            <a:endParaRPr lang="en-US"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At which distance from the beam waist, the intensity drops to 10% of maximum intensity at the waist. </a:t>
            </a:r>
          </a:p>
        </p:txBody>
      </p:sp>
      <p:graphicFrame>
        <p:nvGraphicFramePr>
          <p:cNvPr id="371714" name="Object 2"/>
          <p:cNvGraphicFramePr>
            <a:graphicFrameLocks noChangeAspect="1"/>
          </p:cNvGraphicFramePr>
          <p:nvPr/>
        </p:nvGraphicFramePr>
        <p:xfrm>
          <a:off x="4197350" y="5784850"/>
          <a:ext cx="3302000" cy="952500"/>
        </p:xfrm>
        <a:graphic>
          <a:graphicData uri="http://schemas.openxmlformats.org/presentationml/2006/ole">
            <mc:AlternateContent xmlns:mc="http://schemas.openxmlformats.org/markup-compatibility/2006">
              <mc:Choice xmlns:v="urn:schemas-microsoft-com:vml" Requires="v">
                <p:oleObj spid="_x0000_s63492" name="Equation" r:id="rId3" imgW="3301920" imgH="952200" progId="Equation.DSMT4">
                  <p:embed/>
                </p:oleObj>
              </mc:Choice>
              <mc:Fallback>
                <p:oleObj name="Equation" r:id="rId3" imgW="3301920" imgH="952200" progId="Equation.DSMT4">
                  <p:embed/>
                  <p:pic>
                    <p:nvPicPr>
                      <p:cNvPr id="3717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5784850"/>
                        <a:ext cx="330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9200" y="152400"/>
            <a:ext cx="11553700" cy="3708757"/>
            <a:chOff x="31376" y="2057400"/>
            <a:chExt cx="9098224" cy="2995930"/>
          </a:xfrm>
        </p:grpSpPr>
        <p:pic>
          <p:nvPicPr>
            <p:cNvPr id="2" name="Picture 1" descr="Beschreibung: E:\Dissertation\Ali\figures\chapter 2\2.3. Intensity (latral distribution).jpg"/>
            <p:cNvPicPr/>
            <p:nvPr/>
          </p:nvPicPr>
          <p:blipFill>
            <a:blip r:embed="rId2" cstate="print"/>
            <a:srcRect/>
            <a:stretch>
              <a:fillRect/>
            </a:stretch>
          </p:blipFill>
          <p:spPr bwMode="auto">
            <a:xfrm>
              <a:off x="31376" y="2057400"/>
              <a:ext cx="3636000" cy="2995930"/>
            </a:xfrm>
            <a:prstGeom prst="rect">
              <a:avLst/>
            </a:prstGeom>
            <a:noFill/>
            <a:ln w="9525">
              <a:noFill/>
              <a:miter lim="800000"/>
              <a:headEnd/>
              <a:tailEnd/>
            </a:ln>
          </p:spPr>
        </p:pic>
        <p:pic>
          <p:nvPicPr>
            <p:cNvPr id="3" name="Picture 2" descr="Beschreibung: E:\Dissertation\Ali\figures\chapter 2\2.4. Lateral Intensity distribution along the optical axis (w0=175 nm and 1 Micron.JPG"/>
            <p:cNvPicPr/>
            <p:nvPr/>
          </p:nvPicPr>
          <p:blipFill>
            <a:blip r:embed="rId3" cstate="print"/>
            <a:srcRect/>
            <a:stretch>
              <a:fillRect/>
            </a:stretch>
          </p:blipFill>
          <p:spPr bwMode="auto">
            <a:xfrm>
              <a:off x="3657600" y="2895600"/>
              <a:ext cx="5472000" cy="1887855"/>
            </a:xfrm>
            <a:prstGeom prst="rect">
              <a:avLst/>
            </a:prstGeom>
            <a:noFill/>
            <a:ln w="9525">
              <a:noFill/>
              <a:miter lim="800000"/>
              <a:headEnd/>
              <a:tailEnd/>
            </a:ln>
          </p:spPr>
        </p:pic>
      </p:grpSp>
      <p:sp>
        <p:nvSpPr>
          <p:cNvPr id="4" name="Rectangle 3"/>
          <p:cNvSpPr/>
          <p:nvPr/>
        </p:nvSpPr>
        <p:spPr>
          <a:xfrm>
            <a:off x="219200" y="4977110"/>
            <a:ext cx="4029364" cy="1015663"/>
          </a:xfrm>
          <a:prstGeom prst="rect">
            <a:avLst/>
          </a:prstGeom>
        </p:spPr>
        <p:txBody>
          <a:bodyPr wrap="square">
            <a:spAutoFit/>
          </a:bodyPr>
          <a:lstStyle/>
          <a:p>
            <a:pPr algn="just">
              <a:spcBef>
                <a:spcPts val="600"/>
              </a:spcBef>
              <a:spcAft>
                <a:spcPts val="3000"/>
              </a:spcAft>
            </a:pPr>
            <a:r>
              <a:rPr lang="en-US" sz="2000" dirty="0">
                <a:latin typeface="Times New Roman" panose="02020603050405020304" pitchFamily="18" charset="0"/>
                <a:ea typeface="Times New Roman" panose="02020603050405020304" pitchFamily="18" charset="0"/>
              </a:rPr>
              <a:t>The 2D intensity distribution of a Gaussian beam plotted versus the distance from the optical axis.</a:t>
            </a:r>
          </a:p>
        </p:txBody>
      </p:sp>
      <p:sp>
        <p:nvSpPr>
          <p:cNvPr id="6" name="Rectangle 5"/>
          <p:cNvSpPr/>
          <p:nvPr/>
        </p:nvSpPr>
        <p:spPr>
          <a:xfrm>
            <a:off x="4813299" y="4465766"/>
            <a:ext cx="7159501" cy="1631216"/>
          </a:xfrm>
          <a:prstGeom prst="rect">
            <a:avLst/>
          </a:prstGeom>
        </p:spPr>
        <p:txBody>
          <a:bodyPr wrap="square">
            <a:spAutoFit/>
          </a:bodyPr>
          <a:lstStyle/>
          <a:p>
            <a:pPr algn="just">
              <a:spcBef>
                <a:spcPts val="600"/>
              </a:spcBef>
              <a:spcAft>
                <a:spcPts val="3000"/>
              </a:spcAft>
            </a:pPr>
            <a:r>
              <a:rPr lang="en-US" sz="2000" dirty="0">
                <a:latin typeface="Times New Roman" panose="02020603050405020304" pitchFamily="18" charset="0"/>
                <a:ea typeface="Times New Roman" panose="02020603050405020304" pitchFamily="18" charset="0"/>
              </a:rPr>
              <a:t>Intensity distribution of a Gaussian beam in the </a:t>
            </a:r>
            <a:r>
              <a:rPr lang="en-US" sz="2000" i="1" dirty="0">
                <a:latin typeface="Times New Roman" panose="02020603050405020304" pitchFamily="18" charset="0"/>
                <a:ea typeface="Times New Roman" panose="02020603050405020304" pitchFamily="18" charset="0"/>
              </a:rPr>
              <a:t>x</a:t>
            </a:r>
            <a:r>
              <a:rPr lang="fa-IR" sz="2000" i="1"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 plane. Figure (a) represents a spherical Voxel for a beam waist diameter of 330 nm. Figure (b) demonstrates an elliptical Voxel when the beam diameter at the beam waist diameter is 2 Micron (scale is not the same for these two figures).</a:t>
            </a:r>
          </a:p>
        </p:txBody>
      </p:sp>
    </p:spTree>
    <p:extLst>
      <p:ext uri="{BB962C8B-B14F-4D97-AF65-F5344CB8AC3E}">
        <p14:creationId xmlns:p14="http://schemas.microsoft.com/office/powerpoint/2010/main" val="24048990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138" y="188025"/>
            <a:ext cx="11459688" cy="1938992"/>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At the origin (</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0) the </a:t>
            </a:r>
            <a:r>
              <a:rPr lang="en-US" sz="2000" dirty="0" err="1">
                <a:latin typeface="Times New Roman" panose="02020603050405020304" pitchFamily="18" charset="0"/>
                <a:ea typeface="Times New Roman" panose="02020603050405020304" pitchFamily="18" charset="0"/>
              </a:rPr>
              <a:t>wavefront</a:t>
            </a:r>
            <a:r>
              <a:rPr lang="en-US" sz="2000" dirty="0">
                <a:latin typeface="Times New Roman" panose="02020603050405020304" pitchFamily="18" charset="0"/>
                <a:ea typeface="Times New Roman" panose="02020603050405020304" pitchFamily="18" charset="0"/>
              </a:rPr>
              <a:t> curvature radius of the light beam </a:t>
            </a:r>
            <a:r>
              <a:rPr lang="en-US" sz="2000" i="1" dirty="0">
                <a:latin typeface="Times New Roman" panose="02020603050405020304" pitchFamily="18" charset="0"/>
                <a:ea typeface="Times New Roman" panose="02020603050405020304" pitchFamily="18" charset="0"/>
              </a:rPr>
              <a:t>R</a:t>
            </a:r>
            <a:r>
              <a:rPr lang="en-US" sz="2000" dirty="0">
                <a:latin typeface="Times New Roman" panose="02020603050405020304" pitchFamily="18" charset="0"/>
                <a:ea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rPr>
              <a:t>z</a:t>
            </a:r>
            <a:r>
              <a:rPr lang="en-US" sz="2000" dirty="0">
                <a:latin typeface="Times New Roman" panose="02020603050405020304" pitchFamily="18" charset="0"/>
                <a:ea typeface="Times New Roman" panose="02020603050405020304" pitchFamily="18" charset="0"/>
              </a:rPr>
              <a:t>) is infinite representing a plane wave. The radius of the </a:t>
            </a:r>
            <a:r>
              <a:rPr lang="en-US" sz="2000" dirty="0" err="1">
                <a:latin typeface="Times New Roman" panose="02020603050405020304" pitchFamily="18" charset="0"/>
                <a:ea typeface="Times New Roman" panose="02020603050405020304" pitchFamily="18" charset="0"/>
              </a:rPr>
              <a:t>wavefront</a:t>
            </a:r>
            <a:r>
              <a:rPr lang="en-US" sz="2000" dirty="0">
                <a:latin typeface="Times New Roman" panose="02020603050405020304" pitchFamily="18" charset="0"/>
                <a:ea typeface="Times New Roman" panose="02020603050405020304" pitchFamily="18" charset="0"/>
              </a:rPr>
              <a:t> curvature reaches its minimum value of 2</a:t>
            </a:r>
            <a:r>
              <a:rPr lang="en-US" sz="2000" i="1" dirty="0">
                <a:latin typeface="Times New Roman" panose="02020603050405020304" pitchFamily="18" charset="0"/>
                <a:ea typeface="Times New Roman" panose="02020603050405020304" pitchFamily="18" charset="0"/>
              </a:rPr>
              <a:t>z</a:t>
            </a:r>
            <a:r>
              <a:rPr lang="en-US" sz="2000" baseline="-25000" dirty="0">
                <a:latin typeface="Times New Roman" panose="02020603050405020304" pitchFamily="18" charset="0"/>
                <a:ea typeface="Times New Roman" panose="02020603050405020304" pitchFamily="18" charset="0"/>
              </a:rPr>
              <a:t>0</a:t>
            </a:r>
            <a:r>
              <a:rPr lang="en-US" sz="2000" dirty="0">
                <a:latin typeface="Times New Roman" panose="02020603050405020304" pitchFamily="18" charset="0"/>
                <a:ea typeface="Times New Roman" panose="02020603050405020304" pitchFamily="18" charset="0"/>
              </a:rPr>
              <a:t> at the position z</a:t>
            </a:r>
            <a:r>
              <a:rPr lang="en-US" sz="2000" baseline="-25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 z</a:t>
            </a:r>
            <a:r>
              <a:rPr lang="en-US" sz="2000" baseline="-25000" dirty="0">
                <a:latin typeface="Times New Roman" panose="02020603050405020304" pitchFamily="18" charset="0"/>
                <a:ea typeface="Times New Roman" panose="02020603050405020304" pitchFamily="18" charset="0"/>
              </a:rPr>
              <a:t>0</a:t>
            </a:r>
            <a:r>
              <a:rPr lang="en-US" sz="2000" dirty="0">
                <a:latin typeface="Times New Roman" panose="02020603050405020304" pitchFamily="18" charset="0"/>
                <a:ea typeface="Times New Roman" panose="02020603050405020304" pitchFamily="18" charset="0"/>
              </a:rPr>
              <a:t>. 2</a:t>
            </a:r>
            <a:r>
              <a:rPr lang="en-US" sz="2000" i="1" dirty="0">
                <a:latin typeface="Times New Roman" panose="02020603050405020304" pitchFamily="18" charset="0"/>
                <a:ea typeface="Times New Roman" panose="02020603050405020304" pitchFamily="18" charset="0"/>
              </a:rPr>
              <a:t>z</a:t>
            </a:r>
            <a:r>
              <a:rPr lang="en-US" sz="2000" baseline="-25000" dirty="0">
                <a:latin typeface="Times New Roman" panose="02020603050405020304" pitchFamily="18" charset="0"/>
                <a:ea typeface="Times New Roman" panose="02020603050405020304" pitchFamily="18" charset="0"/>
              </a:rPr>
              <a:t>0</a:t>
            </a:r>
            <a:r>
              <a:rPr lang="en-US" sz="2000" dirty="0">
                <a:latin typeface="Times New Roman" panose="02020603050405020304" pitchFamily="18" charset="0"/>
                <a:ea typeface="Times New Roman" panose="02020603050405020304" pitchFamily="18" charset="0"/>
              </a:rPr>
              <a:t> is known as the confocal range in analogy with the distance between two mirrors in a laser resonator with confocal configuration. In the confocal configuration the focal points of two identical mirrors are coincident allowing each mirror located at the central point of another mirror that corresponds to a distance of 2</a:t>
            </a:r>
            <a:r>
              <a:rPr lang="en-US" sz="2000" i="1" dirty="0">
                <a:latin typeface="Times New Roman" panose="02020603050405020304" pitchFamily="18" charset="0"/>
                <a:ea typeface="Times New Roman" panose="02020603050405020304" pitchFamily="18" charset="0"/>
              </a:rPr>
              <a:t>f</a:t>
            </a:r>
            <a:r>
              <a:rPr lang="en-US" sz="2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f</a:t>
            </a:r>
            <a:r>
              <a:rPr lang="en-US" sz="2000" dirty="0">
                <a:latin typeface="Times New Roman" panose="02020603050405020304" pitchFamily="18" charset="0"/>
                <a:ea typeface="Times New Roman" panose="02020603050405020304" pitchFamily="18" charset="0"/>
              </a:rPr>
              <a:t> is the focal length of mirrors) between two mirrors which is equal to the curvature radius of the mirrors. </a:t>
            </a:r>
          </a:p>
        </p:txBody>
      </p:sp>
      <p:pic>
        <p:nvPicPr>
          <p:cNvPr id="3" name="Picture 2" descr="Beschreibung: E:\Dissertation\Ali\figures\chapter 2\2.1. wavefront curvature of radius.jpg"/>
          <p:cNvPicPr/>
          <p:nvPr/>
        </p:nvPicPr>
        <p:blipFill>
          <a:blip r:embed="rId2" cstate="print"/>
          <a:srcRect/>
          <a:stretch>
            <a:fillRect/>
          </a:stretch>
        </p:blipFill>
        <p:spPr bwMode="auto">
          <a:xfrm>
            <a:off x="4581525" y="2305050"/>
            <a:ext cx="5962650" cy="4366247"/>
          </a:xfrm>
          <a:prstGeom prst="rect">
            <a:avLst/>
          </a:prstGeom>
          <a:noFill/>
          <a:ln w="9525">
            <a:noFill/>
            <a:miter lim="800000"/>
            <a:headEnd/>
            <a:tailEnd/>
          </a:ln>
        </p:spPr>
      </p:pic>
    </p:spTree>
    <p:extLst>
      <p:ext uri="{BB962C8B-B14F-4D97-AF65-F5344CB8AC3E}">
        <p14:creationId xmlns:p14="http://schemas.microsoft.com/office/powerpoint/2010/main" val="3329515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690" name="Object 2"/>
          <p:cNvGraphicFramePr>
            <a:graphicFrameLocks noChangeAspect="1"/>
          </p:cNvGraphicFramePr>
          <p:nvPr>
            <p:extLst>
              <p:ext uri="{D42A27DB-BD31-4B8C-83A1-F6EECF244321}">
                <p14:modId xmlns:p14="http://schemas.microsoft.com/office/powerpoint/2010/main" val="3492170052"/>
              </p:ext>
            </p:extLst>
          </p:nvPr>
        </p:nvGraphicFramePr>
        <p:xfrm>
          <a:off x="1743076" y="4962526"/>
          <a:ext cx="2084387" cy="974725"/>
        </p:xfrm>
        <a:graphic>
          <a:graphicData uri="http://schemas.openxmlformats.org/presentationml/2006/ole">
            <mc:AlternateContent xmlns:mc="http://schemas.openxmlformats.org/markup-compatibility/2006">
              <mc:Choice xmlns:v="urn:schemas-microsoft-com:vml" Requires="v">
                <p:oleObj spid="_x0000_s64516" name="Equation" r:id="rId3" imgW="2085013" imgH="975445" progId="Equation.DSMT4">
                  <p:embed/>
                </p:oleObj>
              </mc:Choice>
              <mc:Fallback>
                <p:oleObj name="Equation" r:id="rId3" imgW="2085013" imgH="975445" progId="Equation.DSMT4">
                  <p:embed/>
                  <p:pic>
                    <p:nvPicPr>
                      <p:cNvPr id="3706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6" y="4962526"/>
                        <a:ext cx="2084387"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524000" y="609601"/>
            <a:ext cx="9144000" cy="3268652"/>
          </a:xfrm>
          <a:prstGeom prst="rect">
            <a:avLst/>
          </a:prstGeom>
          <a:noFill/>
        </p:spPr>
        <p:txBody>
          <a:bodyPr wrap="square" rtlCol="0">
            <a:spAutoFit/>
          </a:bodyPr>
          <a:lstStyle/>
          <a:p>
            <a:pPr algn="just" rtl="1">
              <a:lnSpc>
                <a:spcPct val="150000"/>
              </a:lnSpc>
            </a:pPr>
            <a:r>
              <a:rPr lang="fa-IR" sz="2000"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 </a:t>
            </a:r>
          </a:p>
          <a:p>
            <a:pPr algn="just" rtl="1">
              <a:lnSpc>
                <a:spcPct val="150000"/>
              </a:lnSpc>
            </a:pPr>
            <a:r>
              <a:rPr lang="fa-IR" sz="2000" dirty="0">
                <a:latin typeface="Times New Roman" pitchFamily="18" charset="0"/>
                <a:cs typeface="Times New Roman" pitchFamily="18" charset="0"/>
              </a:rPr>
              <a:t>الف) ثابت كنيد كه كمترين شعاع خميدگي جبهه موج</a:t>
            </a:r>
            <a:r>
              <a:rPr lang="en-US" sz="2000" dirty="0">
                <a:latin typeface="Times New Roman" pitchFamily="18" charset="0"/>
                <a:cs typeface="Times New Roman" pitchFamily="18" charset="0"/>
              </a:rPr>
              <a:t> </a:t>
            </a:r>
            <a:r>
              <a:rPr lang="fa-IR" sz="2000" dirty="0">
                <a:latin typeface="Times New Roman" pitchFamily="18" charset="0"/>
                <a:cs typeface="Times New Roman" pitchFamily="18" charset="0"/>
              </a:rPr>
              <a:t> براي يك باريكه گاوسي در فاصله ريلي از كمره رخ مي دهد.</a:t>
            </a:r>
          </a:p>
          <a:p>
            <a:pPr algn="just">
              <a:lnSpc>
                <a:spcPct val="150000"/>
              </a:lnSpc>
            </a:pPr>
            <a:r>
              <a:rPr lang="fa-IR" sz="2000" dirty="0">
                <a:latin typeface="Times New Roman" pitchFamily="18" charset="0"/>
                <a:cs typeface="Times New Roman" pitchFamily="18" charset="0"/>
              </a:rPr>
              <a:t> </a:t>
            </a:r>
            <a:r>
              <a:rPr lang="en-US" sz="2000" dirty="0">
                <a:latin typeface="Times New Roman" pitchFamily="18" charset="0"/>
                <a:cs typeface="Times New Roman" pitchFamily="18" charset="0"/>
              </a:rPr>
              <a:t>show that the minimum of the </a:t>
            </a:r>
            <a:r>
              <a:rPr lang="en-US" sz="2000" i="1" u="sng" dirty="0">
                <a:latin typeface="Times New Roman" pitchFamily="18" charset="0"/>
                <a:cs typeface="Times New Roman" pitchFamily="18" charset="0"/>
              </a:rPr>
              <a:t>wave front radius of curvature </a:t>
            </a:r>
            <a:r>
              <a:rPr lang="en-US" sz="2000" dirty="0">
                <a:latin typeface="Times New Roman" pitchFamily="18" charset="0"/>
                <a:cs typeface="Times New Roman" pitchFamily="18" charset="0"/>
              </a:rPr>
              <a:t>of a Gaussian beam occurs at a distance equal to Rayleigh length from the beam waist </a:t>
            </a:r>
            <a:endParaRPr lang="fa-IR" sz="2000" dirty="0">
              <a:latin typeface="Times New Roman" pitchFamily="18" charset="0"/>
              <a:cs typeface="Times New Roman" pitchFamily="18" charset="0"/>
            </a:endParaRPr>
          </a:p>
          <a:p>
            <a:pPr algn="just" rtl="1">
              <a:lnSpc>
                <a:spcPct val="150000"/>
              </a:lnSpc>
            </a:pPr>
            <a:r>
              <a:rPr lang="fa-IR" sz="2000" dirty="0">
                <a:latin typeface="Times New Roman" pitchFamily="18" charset="0"/>
                <a:cs typeface="Times New Roman" pitchFamily="18" charset="0"/>
              </a:rPr>
              <a:t>ب) اين كمترين مقدار براي شعاع خميدگي جبهه موج را حساب كنيد. </a:t>
            </a:r>
            <a:endParaRPr lang="en-US"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Calculate the minimum value of the </a:t>
            </a:r>
            <a:r>
              <a:rPr lang="en-US" sz="2000" i="1" u="sng" dirty="0">
                <a:latin typeface="Times New Roman" pitchFamily="18" charset="0"/>
                <a:cs typeface="Times New Roman" pitchFamily="18" charset="0"/>
              </a:rPr>
              <a:t>wave front radius of curvature </a:t>
            </a:r>
            <a:endParaRPr lang="en-US" sz="20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schreibung: E:\Dissertation\Ali\figures\chapter 2\2.2. Beam Radius.jpg"/>
          <p:cNvPicPr/>
          <p:nvPr/>
        </p:nvPicPr>
        <p:blipFill>
          <a:blip r:embed="rId2" cstate="print"/>
          <a:srcRect/>
          <a:stretch>
            <a:fillRect/>
          </a:stretch>
        </p:blipFill>
        <p:spPr bwMode="auto">
          <a:xfrm>
            <a:off x="3000375" y="2"/>
            <a:ext cx="6191250" cy="4469765"/>
          </a:xfrm>
          <a:prstGeom prst="rect">
            <a:avLst/>
          </a:prstGeom>
          <a:noFill/>
          <a:ln w="9525">
            <a:noFill/>
            <a:miter lim="800000"/>
            <a:headEnd/>
            <a:tailEnd/>
          </a:ln>
        </p:spPr>
      </p:pic>
      <p:sp>
        <p:nvSpPr>
          <p:cNvPr id="3" name="Rectangle 2"/>
          <p:cNvSpPr/>
          <p:nvPr/>
        </p:nvSpPr>
        <p:spPr>
          <a:xfrm>
            <a:off x="1720850" y="4572003"/>
            <a:ext cx="8915400"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The beam radius plotted versus the distance from the focal plane as the scale of Rayleigh range.</a:t>
            </a:r>
            <a:endParaRPr lang="en-US" sz="2000" dirty="0"/>
          </a:p>
        </p:txBody>
      </p:sp>
      <p:sp>
        <p:nvSpPr>
          <p:cNvPr id="4" name="Rectangle 3"/>
          <p:cNvSpPr/>
          <p:nvPr/>
        </p:nvSpPr>
        <p:spPr>
          <a:xfrm>
            <a:off x="1390650" y="5562603"/>
            <a:ext cx="9493250" cy="707886"/>
          </a:xfrm>
          <a:prstGeom prst="rect">
            <a:avLst/>
          </a:prstGeom>
        </p:spPr>
        <p:txBody>
          <a:bodyPr wrap="square">
            <a:spAutoFit/>
          </a:bodyPr>
          <a:lstStyle/>
          <a:p>
            <a:pPr algn="just">
              <a:spcBef>
                <a:spcPts val="1000"/>
              </a:spcBef>
              <a:spcAft>
                <a:spcPts val="1000"/>
              </a:spcAft>
            </a:pPr>
            <a:r>
              <a:rPr lang="en-US" sz="2000" dirty="0">
                <a:latin typeface="Times New Roman" panose="02020603050405020304" pitchFamily="18" charset="0"/>
                <a:ea typeface="Times New Roman" panose="02020603050405020304" pitchFamily="18" charset="0"/>
              </a:rPr>
              <a:t>The Rayleigh range is defined as the distance from the beam waist where the beam radius increases by a factor of √2 or correspondingly the intensity decreases by a factor of 2. </a:t>
            </a:r>
          </a:p>
        </p:txBody>
      </p:sp>
    </p:spTree>
    <p:extLst>
      <p:ext uri="{BB962C8B-B14F-4D97-AF65-F5344CB8AC3E}">
        <p14:creationId xmlns:p14="http://schemas.microsoft.com/office/powerpoint/2010/main" val="3764167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1143001" y="457200"/>
            <a:ext cx="9583197" cy="5791200"/>
            <a:chOff x="0" y="533400"/>
            <a:chExt cx="8846028" cy="5791200"/>
          </a:xfrm>
        </p:grpSpPr>
        <p:grpSp>
          <p:nvGrpSpPr>
            <p:cNvPr id="5" name="Group 8"/>
            <p:cNvGrpSpPr/>
            <p:nvPr/>
          </p:nvGrpSpPr>
          <p:grpSpPr>
            <a:xfrm>
              <a:off x="0" y="533400"/>
              <a:ext cx="8846028" cy="5791200"/>
              <a:chOff x="0" y="533400"/>
              <a:chExt cx="8846028" cy="5791200"/>
            </a:xfrm>
          </p:grpSpPr>
          <p:grpSp>
            <p:nvGrpSpPr>
              <p:cNvPr id="7" name="Group 6"/>
              <p:cNvGrpSpPr/>
              <p:nvPr/>
            </p:nvGrpSpPr>
            <p:grpSpPr>
              <a:xfrm>
                <a:off x="0" y="533400"/>
                <a:ext cx="8846028" cy="5791200"/>
                <a:chOff x="145572" y="533400"/>
                <a:chExt cx="8846028" cy="5791200"/>
              </a:xfrm>
            </p:grpSpPr>
            <p:grpSp>
              <p:nvGrpSpPr>
                <p:cNvPr id="9" name="Group 3"/>
                <p:cNvGrpSpPr/>
                <p:nvPr/>
              </p:nvGrpSpPr>
              <p:grpSpPr>
                <a:xfrm>
                  <a:off x="145572" y="533400"/>
                  <a:ext cx="8846028" cy="5791200"/>
                  <a:chOff x="145572" y="533400"/>
                  <a:chExt cx="8846028" cy="5791200"/>
                </a:xfrm>
              </p:grpSpPr>
              <p:pic>
                <p:nvPicPr>
                  <p:cNvPr id="2" name="Picture 2"/>
                  <p:cNvPicPr>
                    <a:picLocks noChangeAspect="1" noChangeArrowheads="1"/>
                  </p:cNvPicPr>
                  <p:nvPr/>
                </p:nvPicPr>
                <p:blipFill>
                  <a:blip r:embed="rId2" cstate="print"/>
                  <a:srcRect/>
                  <a:stretch>
                    <a:fillRect/>
                  </a:stretch>
                </p:blipFill>
                <p:spPr bwMode="auto">
                  <a:xfrm>
                    <a:off x="145572" y="533400"/>
                    <a:ext cx="8846028" cy="5791200"/>
                  </a:xfrm>
                  <a:prstGeom prst="rect">
                    <a:avLst/>
                  </a:prstGeom>
                  <a:noFill/>
                  <a:ln w="9525">
                    <a:noFill/>
                    <a:miter lim="800000"/>
                    <a:headEnd/>
                    <a:tailEnd/>
                  </a:ln>
                  <a:effectLst/>
                </p:spPr>
              </p:pic>
              <p:sp>
                <p:nvSpPr>
                  <p:cNvPr id="3" name="TextBox 2"/>
                  <p:cNvSpPr txBox="1"/>
                  <p:nvPr/>
                </p:nvSpPr>
                <p:spPr>
                  <a:xfrm>
                    <a:off x="3886200" y="2057400"/>
                    <a:ext cx="2219306" cy="461665"/>
                  </a:xfrm>
                  <a:prstGeom prst="rect">
                    <a:avLst/>
                  </a:prstGeom>
                  <a:noFill/>
                </p:spPr>
                <p:txBody>
                  <a:bodyPr wrap="none" rtlCol="0">
                    <a:spAutoFit/>
                  </a:bodyPr>
                  <a:lstStyle/>
                  <a:p>
                    <a:r>
                      <a:rPr lang="en-US" sz="2400" dirty="0">
                        <a:latin typeface="Times New Roman" pitchFamily="18" charset="0"/>
                        <a:cs typeface="Times New Roman" pitchFamily="18" charset="0"/>
                      </a:rPr>
                      <a:t>Waist of the beam</a:t>
                    </a:r>
                  </a:p>
                </p:txBody>
              </p:sp>
            </p:grpSp>
            <p:cxnSp>
              <p:nvCxnSpPr>
                <p:cNvPr id="6" name="Straight Connector 5"/>
                <p:cNvCxnSpPr/>
                <p:nvPr/>
              </p:nvCxnSpPr>
              <p:spPr>
                <a:xfrm flipH="1">
                  <a:off x="4953000" y="1447800"/>
                  <a:ext cx="3886200" cy="1676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389180" y="2762385"/>
                <a:ext cx="1066800" cy="461665"/>
              </a:xfrm>
              <a:prstGeom prst="rect">
                <a:avLst/>
              </a:prstGeom>
              <a:noFill/>
              <a:ln>
                <a:noFill/>
              </a:ln>
            </p:spPr>
            <p:txBody>
              <a:bodyPr wrap="square" rtlCol="0">
                <a:spAutoFit/>
              </a:bodyPr>
              <a:lstStyle/>
              <a:p>
                <a:r>
                  <a:rPr lang="el-GR" sz="2400" dirty="0">
                    <a:latin typeface="Times New Roman"/>
                    <a:cs typeface="Times New Roman"/>
                  </a:rPr>
                  <a:t>θ</a:t>
                </a:r>
                <a:endParaRPr lang="en-US" sz="2400" dirty="0">
                  <a:latin typeface="Times New Roman" pitchFamily="18" charset="0"/>
                  <a:cs typeface="Times New Roman" pitchFamily="18" charset="0"/>
                </a:endParaRPr>
              </a:p>
            </p:txBody>
          </p:sp>
        </p:grpSp>
        <p:sp>
          <p:nvSpPr>
            <p:cNvPr id="10" name="TextBox 9"/>
            <p:cNvSpPr txBox="1"/>
            <p:nvPr/>
          </p:nvSpPr>
          <p:spPr>
            <a:xfrm>
              <a:off x="5756500" y="2662535"/>
              <a:ext cx="2142185" cy="461665"/>
            </a:xfrm>
            <a:prstGeom prst="rect">
              <a:avLst/>
            </a:prstGeom>
            <a:noFill/>
          </p:spPr>
          <p:txBody>
            <a:bodyPr wrap="none" rtlCol="0">
              <a:spAutoFit/>
            </a:bodyPr>
            <a:lstStyle/>
            <a:p>
              <a:r>
                <a:rPr lang="en-US" sz="2400" dirty="0">
                  <a:latin typeface="Times New Roman" pitchFamily="18" charset="0"/>
                  <a:cs typeface="Times New Roman" pitchFamily="18" charset="0"/>
                </a:rPr>
                <a:t>Beam divergence</a:t>
              </a:r>
            </a:p>
          </p:txBody>
        </p:sp>
      </p:grpSp>
      <p:sp>
        <p:nvSpPr>
          <p:cNvPr id="11" name="TextBox 10">
            <a:extLst>
              <a:ext uri="{FF2B5EF4-FFF2-40B4-BE49-F238E27FC236}">
                <a16:creationId xmlns:a16="http://schemas.microsoft.com/office/drawing/2014/main" id="{87FC86BC-CA56-4302-B435-386139599D5D}"/>
              </a:ext>
            </a:extLst>
          </p:cNvPr>
          <p:cNvSpPr txBox="1"/>
          <p:nvPr/>
        </p:nvSpPr>
        <p:spPr>
          <a:xfrm>
            <a:off x="5101870" y="2862458"/>
            <a:ext cx="1538868" cy="579967"/>
          </a:xfrm>
          <a:prstGeom prst="rect">
            <a:avLst/>
          </a:prstGeom>
          <a:noFill/>
        </p:spPr>
        <p:txBody>
          <a:bodyPr wrap="square" rtlCol="0">
            <a:spAutoFit/>
          </a:bodyPr>
          <a:lstStyle/>
          <a:p>
            <a:pPr algn="just" rtl="1">
              <a:lnSpc>
                <a:spcPct val="150000"/>
              </a:lnSpc>
            </a:pPr>
            <a:r>
              <a:rPr lang="fa-IR" sz="2400" dirty="0" err="1">
                <a:solidFill>
                  <a:srgbClr val="1E04E2"/>
                </a:solidFill>
                <a:latin typeface="Times New Roman" panose="02020603050405020304" pitchFamily="18" charset="0"/>
                <a:cs typeface="Times New Roman" panose="02020603050405020304" pitchFamily="18" charset="0"/>
              </a:rPr>
              <a:t>کمره</a:t>
            </a:r>
            <a:endParaRPr lang="en-US" sz="2400" dirty="0">
              <a:solidFill>
                <a:srgbClr val="1E04E2"/>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7FD07FE-CB1D-4117-9FD0-5F873D857191}"/>
              </a:ext>
            </a:extLst>
          </p:cNvPr>
          <p:cNvSpPr txBox="1"/>
          <p:nvPr/>
        </p:nvSpPr>
        <p:spPr>
          <a:xfrm rot="20335879">
            <a:off x="8243668" y="1449547"/>
            <a:ext cx="3992136" cy="498663"/>
          </a:xfrm>
          <a:prstGeom prst="rect">
            <a:avLst/>
          </a:prstGeom>
          <a:noFill/>
        </p:spPr>
        <p:txBody>
          <a:bodyPr wrap="square" rtlCol="0">
            <a:spAutoFit/>
          </a:bodyPr>
          <a:lstStyle/>
          <a:p>
            <a:pPr algn="just" rtl="1">
              <a:lnSpc>
                <a:spcPct val="150000"/>
              </a:lnSpc>
            </a:pPr>
            <a:r>
              <a:rPr lang="fa-IR" sz="2000" dirty="0" err="1">
                <a:solidFill>
                  <a:srgbClr val="1E04E2"/>
                </a:solidFill>
                <a:latin typeface="Times New Roman" panose="02020603050405020304" pitchFamily="18" charset="0"/>
                <a:cs typeface="Times New Roman" panose="02020603050405020304" pitchFamily="18" charset="0"/>
              </a:rPr>
              <a:t>مماس</a:t>
            </a:r>
            <a:r>
              <a:rPr lang="fa-IR" sz="2000" dirty="0">
                <a:solidFill>
                  <a:srgbClr val="1E04E2"/>
                </a:solidFill>
                <a:latin typeface="Times New Roman" panose="02020603050405020304" pitchFamily="18" charset="0"/>
                <a:cs typeface="Times New Roman" panose="02020603050405020304" pitchFamily="18" charset="0"/>
              </a:rPr>
              <a:t> بر کناره باریکه در فاصله بسیار دور</a:t>
            </a:r>
            <a:endParaRPr lang="en-US" sz="2000" dirty="0">
              <a:solidFill>
                <a:srgbClr val="1E04E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406" y="760414"/>
            <a:ext cx="3886000" cy="4708981"/>
          </a:xfrm>
          <a:prstGeom prst="rect">
            <a:avLst/>
          </a:prstGeom>
          <a:noFill/>
        </p:spPr>
        <p:txBody>
          <a:bodyPr wrap="none" rtlCol="0">
            <a:spAutoFit/>
          </a:bodyPr>
          <a:lstStyle/>
          <a:p>
            <a:r>
              <a:rPr lang="en-US" sz="2000" b="1" dirty="0">
                <a:solidFill>
                  <a:srgbClr val="FF0000"/>
                </a:solidFill>
                <a:latin typeface="Times New Roman" pitchFamily="18" charset="0"/>
                <a:cs typeface="Times New Roman" pitchFamily="18" charset="0"/>
              </a:rPr>
              <a:t>Beam divergence</a:t>
            </a:r>
          </a:p>
          <a:p>
            <a:endParaRPr lang="en-US" sz="2000" b="1" dirty="0">
              <a:solidFill>
                <a:srgbClr val="FF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1- half angle</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2- full angle: is twice the half angle:</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4670426" y="760414"/>
          <a:ext cx="3548063" cy="1362075"/>
        </p:xfrm>
        <a:graphic>
          <a:graphicData uri="http://schemas.openxmlformats.org/presentationml/2006/ole">
            <mc:AlternateContent xmlns:mc="http://schemas.openxmlformats.org/markup-compatibility/2006">
              <mc:Choice xmlns:v="urn:schemas-microsoft-com:vml" Requires="v">
                <p:oleObj spid="_x0000_s65544" name="Equation" r:id="rId3" imgW="2869920" imgH="1193760" progId="Equation.DSMT4">
                  <p:embed/>
                </p:oleObj>
              </mc:Choice>
              <mc:Fallback>
                <p:oleObj name="Equation" r:id="rId3" imgW="2869920" imgH="1193760"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426" y="760414"/>
                        <a:ext cx="3548063"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638300" y="2286003"/>
            <a:ext cx="8750300" cy="707886"/>
          </a:xfrm>
          <a:prstGeom prst="rect">
            <a:avLst/>
          </a:prstGeom>
          <a:noFill/>
        </p:spPr>
        <p:txBody>
          <a:bodyPr wrap="square" rtlCol="0">
            <a:spAutoFit/>
          </a:bodyPr>
          <a:lstStyle/>
          <a:p>
            <a:r>
              <a:rPr lang="en-US" sz="2000" dirty="0">
                <a:latin typeface="Times New Roman" pitchFamily="18" charset="0"/>
                <a:cs typeface="Times New Roman" pitchFamily="18" charset="0"/>
              </a:rPr>
              <a:t>This angle is defined as the slop of the tangent line to the beam edge far enough from the beam waist </a:t>
            </a:r>
          </a:p>
        </p:txBody>
      </p:sp>
      <p:graphicFrame>
        <p:nvGraphicFramePr>
          <p:cNvPr id="5" name="Object 4"/>
          <p:cNvGraphicFramePr>
            <a:graphicFrameLocks noChangeAspect="1"/>
          </p:cNvGraphicFramePr>
          <p:nvPr>
            <p:extLst>
              <p:ext uri="{D42A27DB-BD31-4B8C-83A1-F6EECF244321}">
                <p14:modId xmlns:p14="http://schemas.microsoft.com/office/powerpoint/2010/main" val="3348414409"/>
              </p:ext>
            </p:extLst>
          </p:nvPr>
        </p:nvGraphicFramePr>
        <p:xfrm>
          <a:off x="2825828" y="2896880"/>
          <a:ext cx="7818437" cy="1725612"/>
        </p:xfrm>
        <a:graphic>
          <a:graphicData uri="http://schemas.openxmlformats.org/presentationml/2006/ole">
            <mc:AlternateContent xmlns:mc="http://schemas.openxmlformats.org/markup-compatibility/2006">
              <mc:Choice xmlns:v="urn:schemas-microsoft-com:vml" Requires="v">
                <p:oleObj spid="_x0000_s65545" name="Equation" r:id="rId5" imgW="6324480" imgH="1511280" progId="Equation.DSMT4">
                  <p:embed/>
                </p:oleObj>
              </mc:Choice>
              <mc:Fallback>
                <p:oleObj name="Equation" r:id="rId5" imgW="6324480" imgH="1511280" progId="Equation.DSMT4">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828" y="2896880"/>
                        <a:ext cx="7818437" cy="172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7"/>
          <p:cNvGrpSpPr/>
          <p:nvPr/>
        </p:nvGrpSpPr>
        <p:grpSpPr>
          <a:xfrm>
            <a:off x="2647971" y="5715002"/>
            <a:ext cx="6631739" cy="841375"/>
            <a:chOff x="1295400" y="5715000"/>
            <a:chExt cx="6121605" cy="841375"/>
          </a:xfrm>
        </p:grpSpPr>
        <p:graphicFrame>
          <p:nvGraphicFramePr>
            <p:cNvPr id="57348" name="Object 2"/>
            <p:cNvGraphicFramePr>
              <a:graphicFrameLocks noChangeAspect="1"/>
            </p:cNvGraphicFramePr>
            <p:nvPr/>
          </p:nvGraphicFramePr>
          <p:xfrm>
            <a:off x="1295400" y="5715000"/>
            <a:ext cx="2970212" cy="841375"/>
          </p:xfrm>
          <a:graphic>
            <a:graphicData uri="http://schemas.openxmlformats.org/presentationml/2006/ole">
              <mc:AlternateContent xmlns:mc="http://schemas.openxmlformats.org/markup-compatibility/2006">
                <mc:Choice xmlns:v="urn:schemas-microsoft-com:vml" Requires="v">
                  <p:oleObj spid="_x0000_s65546" name="Equation" r:id="rId7" imgW="2603500" imgH="736600" progId="Equation.DSMT4">
                    <p:embed/>
                  </p:oleObj>
                </mc:Choice>
                <mc:Fallback>
                  <p:oleObj name="Equation" r:id="rId7" imgW="2603500" imgH="736600" progId="Equation.DSMT4">
                    <p:embed/>
                    <p:pic>
                      <p:nvPicPr>
                        <p:cNvPr id="5734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715000"/>
                          <a:ext cx="297021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648200" y="5791200"/>
              <a:ext cx="2768805" cy="400110"/>
            </a:xfrm>
            <a:prstGeom prst="rect">
              <a:avLst/>
            </a:prstGeom>
            <a:noFill/>
          </p:spPr>
          <p:txBody>
            <a:bodyPr wrap="none" rtlCol="0">
              <a:spAutoFit/>
            </a:bodyPr>
            <a:lstStyle/>
            <a:p>
              <a:r>
                <a:rPr lang="en-US" sz="2000" dirty="0">
                  <a:latin typeface="Times New Roman" pitchFamily="18" charset="0"/>
                  <a:cs typeface="Times New Roman" pitchFamily="18" charset="0"/>
                </a:rPr>
                <a:t>D: the beam waist diameter</a:t>
              </a: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179" name="Object 3"/>
          <p:cNvGraphicFramePr>
            <a:graphicFrameLocks noChangeAspect="1"/>
          </p:cNvGraphicFramePr>
          <p:nvPr/>
        </p:nvGraphicFramePr>
        <p:xfrm>
          <a:off x="8610600" y="3911600"/>
          <a:ext cx="1334558" cy="660400"/>
        </p:xfrm>
        <a:graphic>
          <a:graphicData uri="http://schemas.openxmlformats.org/presentationml/2006/ole">
            <mc:AlternateContent xmlns:mc="http://schemas.openxmlformats.org/markup-compatibility/2006">
              <mc:Choice xmlns:v="urn:schemas-microsoft-com:vml" Requires="v">
                <p:oleObj spid="_x0000_s66570" name="Equation" r:id="rId3" imgW="1231560" imgH="660240" progId="Equation.DSMT4">
                  <p:embed/>
                </p:oleObj>
              </mc:Choice>
              <mc:Fallback>
                <p:oleObj name="Equation" r:id="rId3" imgW="1231560" imgH="660240" progId="Equation.DSMT4">
                  <p:embed/>
                  <p:pic>
                    <p:nvPicPr>
                      <p:cNvPr id="3061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911600"/>
                        <a:ext cx="1334558"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828800" y="228602"/>
            <a:ext cx="8763000" cy="2806987"/>
          </a:xfrm>
          <a:prstGeom prst="rect">
            <a:avLst/>
          </a:prstGeom>
          <a:noFill/>
        </p:spPr>
        <p:txBody>
          <a:bodyPr wrap="square" rtlCol="0">
            <a:spAutoFit/>
          </a:bodyPr>
          <a:lstStyle/>
          <a:p>
            <a:pPr algn="just" rtl="1">
              <a:lnSpc>
                <a:spcPct val="150000"/>
              </a:lnSpc>
            </a:pPr>
            <a:r>
              <a:rPr lang="en-US" sz="2000" dirty="0">
                <a:solidFill>
                  <a:srgbClr val="FF0000"/>
                </a:solidFill>
                <a:latin typeface="Times New Roman" pitchFamily="18" charset="0"/>
                <a:cs typeface="Times New Roman" pitchFamily="18" charset="0"/>
              </a:rPr>
              <a:t>       </a:t>
            </a:r>
            <a:r>
              <a:rPr lang="fa-IR" sz="2000" dirty="0">
                <a:solidFill>
                  <a:srgbClr val="FF0000"/>
                </a:solidFill>
                <a:latin typeface="Times New Roman" pitchFamily="18" charset="0"/>
                <a:cs typeface="Times New Roman" pitchFamily="18" charset="0"/>
              </a:rPr>
              <a:t>تمرين</a:t>
            </a:r>
            <a:r>
              <a:rPr lang="fa-IR" sz="2000" dirty="0">
                <a:latin typeface="Times New Roman" pitchFamily="18" charset="0"/>
                <a:cs typeface="Times New Roman" pitchFamily="18" charset="0"/>
              </a:rPr>
              <a:t>:</a:t>
            </a:r>
          </a:p>
          <a:p>
            <a:pPr algn="just" rtl="1">
              <a:lnSpc>
                <a:spcPct val="150000"/>
              </a:lnSpc>
            </a:pPr>
            <a:r>
              <a:rPr lang="fa-IR" sz="2000" dirty="0">
                <a:latin typeface="Times New Roman" pitchFamily="18" charset="0"/>
                <a:cs typeface="Times New Roman" pitchFamily="18" charset="0"/>
              </a:rPr>
              <a:t> قطر پرتو خروجی یک لیزر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Nd</a:t>
            </a:r>
            <a:r>
              <a:rPr lang="en-US" sz="2000" dirty="0">
                <a:latin typeface="Times New Roman" pitchFamily="18" charset="0"/>
                <a:cs typeface="Times New Roman" pitchFamily="18" charset="0"/>
              </a:rPr>
              <a:t>-YAG</a:t>
            </a:r>
            <a:r>
              <a:rPr lang="fa-IR" sz="2000" dirty="0">
                <a:latin typeface="Times New Roman" pitchFamily="18" charset="0"/>
                <a:cs typeface="Times New Roman" pitchFamily="18" charset="0"/>
              </a:rPr>
              <a:t>مساوی 2 میلی متر است. اگر طول کاواک این لیزر 60 سانتی متر باشد واگرایی پرتو این لیزر چقدر است. </a:t>
            </a:r>
            <a:endParaRPr lang="en-US" sz="2000" dirty="0">
              <a:latin typeface="Times New Roman" pitchFamily="18" charset="0"/>
              <a:cs typeface="Times New Roman" pitchFamily="18" charset="0"/>
            </a:endParaRPr>
          </a:p>
          <a:p>
            <a:pPr algn="just" rtl="1">
              <a:lnSpc>
                <a:spcPct val="150000"/>
              </a:lnSpc>
            </a:pPr>
            <a:endParaRPr lang="fa-IR" sz="2000" dirty="0">
              <a:latin typeface="Times New Roman" pitchFamily="18" charset="0"/>
              <a:cs typeface="Times New Roman" pitchFamily="18" charset="0"/>
            </a:endParaRPr>
          </a:p>
          <a:p>
            <a:pPr algn="just">
              <a:lnSpc>
                <a:spcPct val="150000"/>
              </a:lnSpc>
            </a:pPr>
            <a:r>
              <a:rPr lang="en-US" sz="2000" dirty="0">
                <a:latin typeface="Times New Roman" pitchFamily="18" charset="0"/>
                <a:cs typeface="Times New Roman" pitchFamily="18" charset="0"/>
              </a:rPr>
              <a:t>The output beam diameter of a </a:t>
            </a:r>
            <a:r>
              <a:rPr lang="en-US" sz="2000" dirty="0" err="1">
                <a:latin typeface="Times New Roman" pitchFamily="18" charset="0"/>
                <a:cs typeface="Times New Roman" pitchFamily="18" charset="0"/>
              </a:rPr>
              <a:t>Nd</a:t>
            </a:r>
            <a:r>
              <a:rPr lang="en-US" sz="2000" dirty="0">
                <a:latin typeface="Times New Roman" pitchFamily="18" charset="0"/>
                <a:cs typeface="Times New Roman" pitchFamily="18" charset="0"/>
              </a:rPr>
              <a:t>-YAG laser is 2 mm. if the cavity length is 60 cm, then calculate the laser beam divergence. </a:t>
            </a:r>
            <a:r>
              <a:rPr lang="fa-IR"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graphicFrame>
        <p:nvGraphicFramePr>
          <p:cNvPr id="306180" name="Object 4"/>
          <p:cNvGraphicFramePr>
            <a:graphicFrameLocks noChangeAspect="1"/>
          </p:cNvGraphicFramePr>
          <p:nvPr/>
        </p:nvGraphicFramePr>
        <p:xfrm>
          <a:off x="2057400" y="3962400"/>
          <a:ext cx="2228850" cy="736600"/>
        </p:xfrm>
        <a:graphic>
          <a:graphicData uri="http://schemas.openxmlformats.org/presentationml/2006/ole">
            <mc:AlternateContent xmlns:mc="http://schemas.openxmlformats.org/markup-compatibility/2006">
              <mc:Choice xmlns:v="urn:schemas-microsoft-com:vml" Requires="v">
                <p:oleObj spid="_x0000_s66571" name="Equation" r:id="rId5" imgW="2057400" imgH="736560" progId="Equation.DSMT4">
                  <p:embed/>
                </p:oleObj>
              </mc:Choice>
              <mc:Fallback>
                <p:oleObj name="Equation" r:id="rId5" imgW="2057400" imgH="736560" progId="Equation.DSMT4">
                  <p:embed/>
                  <p:pic>
                    <p:nvPicPr>
                      <p:cNvPr id="30618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962400"/>
                        <a:ext cx="222885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58769078"/>
              </p:ext>
            </p:extLst>
          </p:nvPr>
        </p:nvGraphicFramePr>
        <p:xfrm>
          <a:off x="2438401" y="1524000"/>
          <a:ext cx="1706033" cy="342900"/>
        </p:xfrm>
        <a:graphic>
          <a:graphicData uri="http://schemas.openxmlformats.org/presentationml/2006/ole">
            <mc:AlternateContent xmlns:mc="http://schemas.openxmlformats.org/markup-compatibility/2006">
              <mc:Choice xmlns:v="urn:schemas-microsoft-com:vml" Requires="v">
                <p:oleObj spid="_x0000_s66572" name="Equation" r:id="rId7" imgW="1574640" imgH="342720" progId="Equation.DSMT4">
                  <p:embed/>
                </p:oleObj>
              </mc:Choice>
              <mc:Fallback>
                <p:oleObj name="Equation" r:id="rId7" imgW="1574640" imgH="342720" progId="Equation.DSMT4">
                  <p:embed/>
                  <p:pic>
                    <p:nvPicPr>
                      <p:cNvPr id="6" name="Object 5"/>
                      <p:cNvPicPr>
                        <a:picLocks noChangeAspect="1" noChangeArrowheads="1"/>
                      </p:cNvPicPr>
                      <p:nvPr/>
                    </p:nvPicPr>
                    <p:blipFill>
                      <a:blip r:embed="rId8"/>
                      <a:srcRect/>
                      <a:stretch>
                        <a:fillRect/>
                      </a:stretch>
                    </p:blipFill>
                    <p:spPr bwMode="auto">
                      <a:xfrm>
                        <a:off x="2438401" y="1524000"/>
                        <a:ext cx="1706033"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82" name="Object 6"/>
          <p:cNvGraphicFramePr>
            <a:graphicFrameLocks noChangeAspect="1"/>
          </p:cNvGraphicFramePr>
          <p:nvPr/>
        </p:nvGraphicFramePr>
        <p:xfrm>
          <a:off x="5535613" y="3924300"/>
          <a:ext cx="1270000" cy="800100"/>
        </p:xfrm>
        <a:graphic>
          <a:graphicData uri="http://schemas.openxmlformats.org/presentationml/2006/ole">
            <mc:AlternateContent xmlns:mc="http://schemas.openxmlformats.org/markup-compatibility/2006">
              <mc:Choice xmlns:v="urn:schemas-microsoft-com:vml" Requires="v">
                <p:oleObj spid="_x0000_s66573" name="Equation" r:id="rId9" imgW="1269720" imgH="799920" progId="Equation.DSMT4">
                  <p:embed/>
                </p:oleObj>
              </mc:Choice>
              <mc:Fallback>
                <p:oleObj name="Equation" r:id="rId9" imgW="1269720" imgH="799920" progId="Equation.DSMT4">
                  <p:embed/>
                  <p:pic>
                    <p:nvPicPr>
                      <p:cNvPr id="30618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3924300"/>
                        <a:ext cx="1270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6F3EC-2028-484B-974C-89C9FB2EA227}"/>
              </a:ext>
            </a:extLst>
          </p:cNvPr>
          <p:cNvSpPr>
            <a:spLocks noGrp="1"/>
          </p:cNvSpPr>
          <p:nvPr>
            <p:ph type="sldNum" sz="quarter" idx="12"/>
          </p:nvPr>
        </p:nvSpPr>
        <p:spPr/>
        <p:txBody>
          <a:bodyPr/>
          <a:lstStyle/>
          <a:p>
            <a:fld id="{8AC7B609-6235-4DF7-8376-3B4225D7EDEF}" type="slidenum">
              <a:rPr lang="en-US" smtClean="0"/>
              <a:pPr/>
              <a:t>88</a:t>
            </a:fld>
            <a:endParaRPr lang="en-US" dirty="0"/>
          </a:p>
        </p:txBody>
      </p:sp>
      <p:sp>
        <p:nvSpPr>
          <p:cNvPr id="3" name="TextBox 2">
            <a:extLst>
              <a:ext uri="{FF2B5EF4-FFF2-40B4-BE49-F238E27FC236}">
                <a16:creationId xmlns:a16="http://schemas.microsoft.com/office/drawing/2014/main" id="{748B07BA-03A6-41BB-9FD5-343E0A414A9C}"/>
              </a:ext>
            </a:extLst>
          </p:cNvPr>
          <p:cNvSpPr txBox="1"/>
          <p:nvPr/>
        </p:nvSpPr>
        <p:spPr>
          <a:xfrm>
            <a:off x="3420095" y="142504"/>
            <a:ext cx="5094514" cy="579967"/>
          </a:xfrm>
          <a:prstGeom prst="rect">
            <a:avLst/>
          </a:prstGeom>
          <a:noFill/>
        </p:spPr>
        <p:txBody>
          <a:bodyPr wrap="square" rtlCol="0">
            <a:spAutoFit/>
          </a:bodyPr>
          <a:lstStyle/>
          <a:p>
            <a:pPr algn="l">
              <a:lnSpc>
                <a:spcPct val="150000"/>
              </a:lnSpc>
            </a:pPr>
            <a:r>
              <a:rPr lang="en-US" sz="2400" b="1" dirty="0">
                <a:solidFill>
                  <a:srgbClr val="FF0000"/>
                </a:solidFill>
                <a:latin typeface="Times New Roman" panose="02020603050405020304" pitchFamily="18" charset="0"/>
                <a:cs typeface="Times New Roman" panose="02020603050405020304" pitchFamily="18" charset="0"/>
              </a:rPr>
              <a:t>Transverse Modes   </a:t>
            </a:r>
            <a:r>
              <a:rPr lang="fa-IR" sz="2400" b="1" dirty="0">
                <a:solidFill>
                  <a:srgbClr val="FF0000"/>
                </a:solidFill>
                <a:latin typeface="Times New Roman" panose="02020603050405020304" pitchFamily="18" charset="0"/>
                <a:cs typeface="Times New Roman" panose="02020603050405020304" pitchFamily="18" charset="0"/>
              </a:rPr>
              <a:t>مدهاي عرضي          </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28ABE7A-A5E8-4A8A-833F-0A6B8C6CD7D9}"/>
              </a:ext>
            </a:extLst>
          </p:cNvPr>
          <p:cNvPicPr>
            <a:picLocks noChangeAspect="1"/>
          </p:cNvPicPr>
          <p:nvPr/>
        </p:nvPicPr>
        <p:blipFill>
          <a:blip r:embed="rId2"/>
          <a:stretch>
            <a:fillRect/>
          </a:stretch>
        </p:blipFill>
        <p:spPr>
          <a:xfrm>
            <a:off x="757044" y="3342751"/>
            <a:ext cx="2886075" cy="971550"/>
          </a:xfrm>
          <a:prstGeom prst="rect">
            <a:avLst/>
          </a:prstGeom>
        </p:spPr>
      </p:pic>
      <p:pic>
        <p:nvPicPr>
          <p:cNvPr id="8" name="Picture 7">
            <a:extLst>
              <a:ext uri="{FF2B5EF4-FFF2-40B4-BE49-F238E27FC236}">
                <a16:creationId xmlns:a16="http://schemas.microsoft.com/office/drawing/2014/main" id="{8496176C-A432-4616-A7E2-09E98ACFC2D1}"/>
              </a:ext>
            </a:extLst>
          </p:cNvPr>
          <p:cNvPicPr>
            <a:picLocks noChangeAspect="1"/>
          </p:cNvPicPr>
          <p:nvPr/>
        </p:nvPicPr>
        <p:blipFill>
          <a:blip r:embed="rId3"/>
          <a:stretch>
            <a:fillRect/>
          </a:stretch>
        </p:blipFill>
        <p:spPr>
          <a:xfrm>
            <a:off x="401444" y="4582685"/>
            <a:ext cx="4048125" cy="962025"/>
          </a:xfrm>
          <a:prstGeom prst="rect">
            <a:avLst/>
          </a:prstGeom>
        </p:spPr>
      </p:pic>
      <p:pic>
        <p:nvPicPr>
          <p:cNvPr id="9" name="Picture 8">
            <a:extLst>
              <a:ext uri="{FF2B5EF4-FFF2-40B4-BE49-F238E27FC236}">
                <a16:creationId xmlns:a16="http://schemas.microsoft.com/office/drawing/2014/main" id="{6CB7D8A3-5916-4607-AAD8-F79139E506A1}"/>
              </a:ext>
            </a:extLst>
          </p:cNvPr>
          <p:cNvPicPr>
            <a:picLocks noChangeAspect="1"/>
          </p:cNvPicPr>
          <p:nvPr/>
        </p:nvPicPr>
        <p:blipFill>
          <a:blip r:embed="rId4"/>
          <a:stretch>
            <a:fillRect/>
          </a:stretch>
        </p:blipFill>
        <p:spPr>
          <a:xfrm>
            <a:off x="542693" y="5918254"/>
            <a:ext cx="4010025" cy="552450"/>
          </a:xfrm>
          <a:prstGeom prst="rect">
            <a:avLst/>
          </a:prstGeom>
        </p:spPr>
      </p:pic>
      <p:sp>
        <p:nvSpPr>
          <p:cNvPr id="4" name="TextBox 3">
            <a:extLst>
              <a:ext uri="{FF2B5EF4-FFF2-40B4-BE49-F238E27FC236}">
                <a16:creationId xmlns:a16="http://schemas.microsoft.com/office/drawing/2014/main" id="{55D75422-B128-48A3-A5A6-9288296F85E3}"/>
              </a:ext>
            </a:extLst>
          </p:cNvPr>
          <p:cNvSpPr txBox="1"/>
          <p:nvPr/>
        </p:nvSpPr>
        <p:spPr>
          <a:xfrm>
            <a:off x="401444" y="1260088"/>
            <a:ext cx="11240429" cy="1883657"/>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مدهای عرضی نوع توزیع شدت تابش در صفحه عمود بر انتشار باریکه لیزر (مقطع باریکه) را تعیین می کند.</a:t>
            </a:r>
          </a:p>
          <a:p>
            <a:pPr algn="just" rtl="1">
              <a:lnSpc>
                <a:spcPct val="150000"/>
              </a:lnSpc>
            </a:pPr>
            <a:r>
              <a:rPr lang="fa-IR" sz="2000" dirty="0">
                <a:latin typeface="Times New Roman" panose="02020603050405020304" pitchFamily="18" charset="0"/>
                <a:cs typeface="Times New Roman" panose="02020603050405020304" pitchFamily="18" charset="0"/>
              </a:rPr>
              <a:t>با فرض اینکه تابش باریکه لیزری عرضی باشد (</a:t>
            </a:r>
            <a:r>
              <a:rPr lang="en-US" sz="2000" dirty="0">
                <a:latin typeface="Times New Roman" panose="02020603050405020304" pitchFamily="18" charset="0"/>
                <a:cs typeface="Times New Roman" panose="02020603050405020304" pitchFamily="18" charset="0"/>
              </a:rPr>
              <a:t>TEM</a:t>
            </a:r>
            <a:r>
              <a:rPr lang="fa-IR" sz="2000" dirty="0">
                <a:latin typeface="Times New Roman" panose="02020603050405020304" pitchFamily="18" charset="0"/>
                <a:cs typeface="Times New Roman" panose="02020603050405020304" pitchFamily="18" charset="0"/>
              </a:rPr>
              <a:t>) آنگاه حل معادله موج در دستگاه </a:t>
            </a:r>
            <a:r>
              <a:rPr lang="fa-IR" sz="2000" dirty="0" err="1">
                <a:latin typeface="Times New Roman" panose="02020603050405020304" pitchFamily="18" charset="0"/>
                <a:cs typeface="Times New Roman" panose="02020603050405020304" pitchFamily="18" charset="0"/>
              </a:rPr>
              <a:t>استوانه</a:t>
            </a:r>
            <a:r>
              <a:rPr lang="fa-IR" sz="2000" dirty="0">
                <a:latin typeface="Times New Roman" panose="02020603050405020304" pitchFamily="18" charset="0"/>
                <a:cs typeface="Times New Roman" panose="02020603050405020304" pitchFamily="18" charset="0"/>
              </a:rPr>
              <a:t> ای توزیع گاوسی یعنی تقارن </a:t>
            </a:r>
            <a:r>
              <a:rPr lang="fa-IR" sz="2000" dirty="0" err="1">
                <a:latin typeface="Times New Roman" panose="02020603050405020304" pitchFamily="18" charset="0"/>
                <a:cs typeface="Times New Roman" panose="02020603050405020304" pitchFamily="18" charset="0"/>
              </a:rPr>
              <a:t>استوانه</a:t>
            </a:r>
            <a:r>
              <a:rPr lang="fa-IR" sz="2000" dirty="0">
                <a:latin typeface="Times New Roman" panose="02020603050405020304" pitchFamily="18" charset="0"/>
                <a:cs typeface="Times New Roman" panose="02020603050405020304" pitchFamily="18" charset="0"/>
              </a:rPr>
              <a:t> ای را خواهد داد که به مد </a:t>
            </a:r>
            <a:r>
              <a:rPr lang="en-US" sz="2000" dirty="0">
                <a:latin typeface="Times New Roman" panose="02020603050405020304" pitchFamily="18" charset="0"/>
                <a:cs typeface="Times New Roman" panose="02020603050405020304" pitchFamily="18" charset="0"/>
              </a:rPr>
              <a:t>TEM</a:t>
            </a:r>
            <a:r>
              <a:rPr lang="en-US" sz="2000" baseline="-25000" dirty="0">
                <a:latin typeface="Times New Roman" panose="02020603050405020304" pitchFamily="18" charset="0"/>
                <a:cs typeface="Times New Roman" panose="02020603050405020304" pitchFamily="18" charset="0"/>
              </a:rPr>
              <a:t>00</a:t>
            </a:r>
            <a:r>
              <a:rPr lang="fa-IR" sz="2000" dirty="0">
                <a:latin typeface="Times New Roman" panose="02020603050405020304" pitchFamily="18" charset="0"/>
                <a:cs typeface="Times New Roman" panose="02020603050405020304" pitchFamily="18" charset="0"/>
              </a:rPr>
              <a:t> معروف است. حل معادله موج در دستگاه دکارتی پاسخ عمومی تری خواهد داد که به مدهای عرضی </a:t>
            </a:r>
            <a:r>
              <a:rPr lang="fa-IR" sz="2000" dirty="0" err="1">
                <a:latin typeface="Times New Roman" panose="02020603050405020304" pitchFamily="18" charset="0"/>
                <a:cs typeface="Times New Roman" panose="02020603050405020304" pitchFamily="18" charset="0"/>
              </a:rPr>
              <a:t>هرمیت</a:t>
            </a:r>
            <a:r>
              <a:rPr lang="fa-IR" sz="2000" dirty="0">
                <a:latin typeface="Times New Roman" panose="02020603050405020304" pitchFamily="18" charset="0"/>
                <a:cs typeface="Times New Roman" panose="02020603050405020304" pitchFamily="18" charset="0"/>
              </a:rPr>
              <a:t>-گاوسی معروف هستند که البته مد گاوسی را نیز شامل می شود. </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FC8F873-4076-490B-AAEF-A5D60DD997F3}"/>
              </a:ext>
            </a:extLst>
          </p:cNvPr>
          <p:cNvSpPr txBox="1"/>
          <p:nvPr/>
        </p:nvSpPr>
        <p:spPr>
          <a:xfrm>
            <a:off x="2678383" y="3563192"/>
            <a:ext cx="2886075" cy="498663"/>
          </a:xfrm>
          <a:prstGeom prst="rect">
            <a:avLst/>
          </a:prstGeom>
          <a:noFill/>
        </p:spPr>
        <p:txBody>
          <a:bodyPr wrap="square" rtlCol="0">
            <a:spAutoFit/>
          </a:bodyPr>
          <a:lstStyle/>
          <a:p>
            <a:pPr algn="just" rtl="1">
              <a:lnSpc>
                <a:spcPct val="150000"/>
              </a:lnSpc>
            </a:pPr>
            <a:r>
              <a:rPr lang="fa-IR" sz="2000" b="1" dirty="0">
                <a:solidFill>
                  <a:srgbClr val="1E04E2"/>
                </a:solidFill>
                <a:latin typeface="Times New Roman" panose="02020603050405020304" pitchFamily="18" charset="0"/>
                <a:cs typeface="Times New Roman" panose="02020603050405020304" pitchFamily="18" charset="0"/>
              </a:rPr>
              <a:t>معادله موج</a:t>
            </a:r>
            <a:endParaRPr lang="en-US" sz="2000" b="1" dirty="0">
              <a:solidFill>
                <a:srgbClr val="1E04E2"/>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E8FC337-BDF5-4D37-B4B7-C5266F22E552}"/>
              </a:ext>
            </a:extLst>
          </p:cNvPr>
          <p:cNvSpPr txBox="1"/>
          <p:nvPr/>
        </p:nvSpPr>
        <p:spPr>
          <a:xfrm>
            <a:off x="3553115" y="4773114"/>
            <a:ext cx="5724701" cy="498663"/>
          </a:xfrm>
          <a:prstGeom prst="rect">
            <a:avLst/>
          </a:prstGeom>
          <a:noFill/>
        </p:spPr>
        <p:txBody>
          <a:bodyPr wrap="square" rtlCol="0">
            <a:spAutoFit/>
          </a:bodyPr>
          <a:lstStyle/>
          <a:p>
            <a:pPr algn="just" rtl="1">
              <a:lnSpc>
                <a:spcPct val="150000"/>
              </a:lnSpc>
            </a:pPr>
            <a:r>
              <a:rPr lang="fa-IR" sz="2000" b="1" dirty="0">
                <a:solidFill>
                  <a:srgbClr val="1E04E2"/>
                </a:solidFill>
                <a:latin typeface="Times New Roman" panose="02020603050405020304" pitchFamily="18" charset="0"/>
                <a:cs typeface="Times New Roman" panose="02020603050405020304" pitchFamily="18" charset="0"/>
              </a:rPr>
              <a:t>تفکیک مشتق طولی و عرض برای مدهای </a:t>
            </a:r>
            <a:r>
              <a:rPr lang="en-US" sz="2000" b="1" dirty="0">
                <a:solidFill>
                  <a:srgbClr val="1E04E2"/>
                </a:solidFill>
                <a:latin typeface="Times New Roman" panose="02020603050405020304" pitchFamily="18" charset="0"/>
                <a:cs typeface="Times New Roman" panose="02020603050405020304" pitchFamily="18" charset="0"/>
              </a:rPr>
              <a:t>TEM</a:t>
            </a:r>
          </a:p>
        </p:txBody>
      </p:sp>
      <p:sp>
        <p:nvSpPr>
          <p:cNvPr id="11" name="TextBox 10">
            <a:extLst>
              <a:ext uri="{FF2B5EF4-FFF2-40B4-BE49-F238E27FC236}">
                <a16:creationId xmlns:a16="http://schemas.microsoft.com/office/drawing/2014/main" id="{B2714088-F5B4-4206-8516-94B45812DF36}"/>
              </a:ext>
            </a:extLst>
          </p:cNvPr>
          <p:cNvSpPr txBox="1"/>
          <p:nvPr/>
        </p:nvSpPr>
        <p:spPr>
          <a:xfrm>
            <a:off x="2789893" y="5917180"/>
            <a:ext cx="4817327" cy="498663"/>
          </a:xfrm>
          <a:prstGeom prst="rect">
            <a:avLst/>
          </a:prstGeom>
          <a:noFill/>
        </p:spPr>
        <p:txBody>
          <a:bodyPr wrap="square" rtlCol="0">
            <a:spAutoFit/>
          </a:bodyPr>
          <a:lstStyle/>
          <a:p>
            <a:pPr algn="just" rtl="1">
              <a:lnSpc>
                <a:spcPct val="150000"/>
              </a:lnSpc>
            </a:pPr>
            <a:r>
              <a:rPr lang="fa-IR" sz="2000" b="1" dirty="0">
                <a:solidFill>
                  <a:srgbClr val="1E04E2"/>
                </a:solidFill>
                <a:latin typeface="Times New Roman" panose="02020603050405020304" pitchFamily="18" charset="0"/>
                <a:cs typeface="Times New Roman" panose="02020603050405020304" pitchFamily="18" charset="0"/>
              </a:rPr>
              <a:t>پاسخ پیشنهادی معادله موج</a:t>
            </a:r>
            <a:endParaRPr lang="en-US" sz="2000" b="1" dirty="0">
              <a:solidFill>
                <a:srgbClr val="1E04E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9547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979849-8284-465C-9EE0-4EB1A325F47D}"/>
              </a:ext>
            </a:extLst>
          </p:cNvPr>
          <p:cNvSpPr>
            <a:spLocks noGrp="1"/>
          </p:cNvSpPr>
          <p:nvPr>
            <p:ph type="sldNum" sz="quarter" idx="12"/>
          </p:nvPr>
        </p:nvSpPr>
        <p:spPr/>
        <p:txBody>
          <a:bodyPr/>
          <a:lstStyle/>
          <a:p>
            <a:fld id="{8AC7B609-6235-4DF7-8376-3B4225D7EDEF}" type="slidenum">
              <a:rPr lang="en-US" smtClean="0"/>
              <a:pPr/>
              <a:t>89</a:t>
            </a:fld>
            <a:endParaRPr lang="en-US" dirty="0"/>
          </a:p>
        </p:txBody>
      </p:sp>
      <p:pic>
        <p:nvPicPr>
          <p:cNvPr id="4" name="Picture 3">
            <a:extLst>
              <a:ext uri="{FF2B5EF4-FFF2-40B4-BE49-F238E27FC236}">
                <a16:creationId xmlns:a16="http://schemas.microsoft.com/office/drawing/2014/main" id="{9E05EE83-9F57-4FB2-B461-F4B923414350}"/>
              </a:ext>
            </a:extLst>
          </p:cNvPr>
          <p:cNvPicPr>
            <a:picLocks noChangeAspect="1"/>
          </p:cNvPicPr>
          <p:nvPr/>
        </p:nvPicPr>
        <p:blipFill>
          <a:blip r:embed="rId2"/>
          <a:stretch>
            <a:fillRect/>
          </a:stretch>
        </p:blipFill>
        <p:spPr>
          <a:xfrm>
            <a:off x="958370" y="502095"/>
            <a:ext cx="2933700" cy="790575"/>
          </a:xfrm>
          <a:prstGeom prst="rect">
            <a:avLst/>
          </a:prstGeom>
        </p:spPr>
      </p:pic>
      <p:sp>
        <p:nvSpPr>
          <p:cNvPr id="5" name="Rectangle 4">
            <a:extLst>
              <a:ext uri="{FF2B5EF4-FFF2-40B4-BE49-F238E27FC236}">
                <a16:creationId xmlns:a16="http://schemas.microsoft.com/office/drawing/2014/main" id="{90EF3D16-317F-4E7E-98E1-865FDAF9D33D}"/>
              </a:ext>
            </a:extLst>
          </p:cNvPr>
          <p:cNvSpPr/>
          <p:nvPr/>
        </p:nvSpPr>
        <p:spPr>
          <a:xfrm>
            <a:off x="4297385" y="633096"/>
            <a:ext cx="6016391" cy="461665"/>
          </a:xfrm>
          <a:prstGeom prst="rect">
            <a:avLst/>
          </a:prstGeom>
        </p:spPr>
        <p:txBody>
          <a:bodyPr wrap="none">
            <a:spAutoFit/>
          </a:bodyPr>
          <a:lstStyle/>
          <a:p>
            <a:r>
              <a:rPr lang="en-US" sz="2400" dirty="0">
                <a:latin typeface="Times New Roman" panose="02020603050405020304" pitchFamily="18" charset="0"/>
              </a:rPr>
              <a:t>This is the central equation for Gaussian beams</a:t>
            </a:r>
            <a:endParaRPr lang="en-US" sz="2400" dirty="0"/>
          </a:p>
        </p:txBody>
      </p:sp>
      <p:sp>
        <p:nvSpPr>
          <p:cNvPr id="6" name="Rectangle 5">
            <a:extLst>
              <a:ext uri="{FF2B5EF4-FFF2-40B4-BE49-F238E27FC236}">
                <a16:creationId xmlns:a16="http://schemas.microsoft.com/office/drawing/2014/main" id="{FAE4C580-DFFF-4E41-A16D-3464A615360E}"/>
              </a:ext>
            </a:extLst>
          </p:cNvPr>
          <p:cNvSpPr/>
          <p:nvPr/>
        </p:nvSpPr>
        <p:spPr>
          <a:xfrm>
            <a:off x="906087" y="2412899"/>
            <a:ext cx="3634393" cy="369332"/>
          </a:xfrm>
          <a:prstGeom prst="rect">
            <a:avLst/>
          </a:prstGeom>
        </p:spPr>
        <p:txBody>
          <a:bodyPr wrap="none">
            <a:spAutoFit/>
          </a:bodyPr>
          <a:lstStyle/>
          <a:p>
            <a:r>
              <a:rPr lang="en-US" b="1" dirty="0">
                <a:solidFill>
                  <a:srgbClr val="FF0000"/>
                </a:solidFill>
                <a:latin typeface="Arial" panose="020B0604020202020204" pitchFamily="34" charset="0"/>
              </a:rPr>
              <a:t>LOWEST-QRDER TEM</a:t>
            </a:r>
            <a:r>
              <a:rPr lang="en-US" b="1" baseline="-25000" dirty="0">
                <a:solidFill>
                  <a:srgbClr val="FF0000"/>
                </a:solidFill>
                <a:latin typeface="Arial" panose="020B0604020202020204" pitchFamily="34" charset="0"/>
              </a:rPr>
              <a:t>00</a:t>
            </a:r>
            <a:r>
              <a:rPr lang="en-US" b="1" dirty="0">
                <a:solidFill>
                  <a:srgbClr val="FF0000"/>
                </a:solidFill>
                <a:latin typeface="Arial" panose="020B0604020202020204" pitchFamily="34" charset="0"/>
              </a:rPr>
              <a:t> MODE</a:t>
            </a:r>
            <a:endParaRPr lang="en-US" dirty="0">
              <a:solidFill>
                <a:srgbClr val="FF0000"/>
              </a:solidFill>
            </a:endParaRPr>
          </a:p>
        </p:txBody>
      </p:sp>
      <p:sp>
        <p:nvSpPr>
          <p:cNvPr id="7" name="Rectangle 6">
            <a:extLst>
              <a:ext uri="{FF2B5EF4-FFF2-40B4-BE49-F238E27FC236}">
                <a16:creationId xmlns:a16="http://schemas.microsoft.com/office/drawing/2014/main" id="{F8348DE8-351A-487E-8E87-659129657ED5}"/>
              </a:ext>
            </a:extLst>
          </p:cNvPr>
          <p:cNvSpPr/>
          <p:nvPr/>
        </p:nvSpPr>
        <p:spPr>
          <a:xfrm>
            <a:off x="906087" y="2977575"/>
            <a:ext cx="6705682" cy="461665"/>
          </a:xfrm>
          <a:prstGeom prst="rect">
            <a:avLst/>
          </a:prstGeom>
        </p:spPr>
        <p:txBody>
          <a:bodyPr wrap="none">
            <a:spAutoFit/>
          </a:bodyPr>
          <a:lstStyle/>
          <a:p>
            <a:r>
              <a:rPr lang="en-US" sz="2400" dirty="0">
                <a:latin typeface="Times New Roman" panose="02020603050405020304" pitchFamily="18" charset="0"/>
              </a:rPr>
              <a:t>we look for a solution that is cylindrically symmetric</a:t>
            </a:r>
            <a:endParaRPr lang="en-US" sz="2400" dirty="0"/>
          </a:p>
        </p:txBody>
      </p:sp>
      <p:pic>
        <p:nvPicPr>
          <p:cNvPr id="8" name="Picture 7">
            <a:extLst>
              <a:ext uri="{FF2B5EF4-FFF2-40B4-BE49-F238E27FC236}">
                <a16:creationId xmlns:a16="http://schemas.microsoft.com/office/drawing/2014/main" id="{4C60027E-8571-498C-8F0E-F1C65474149C}"/>
              </a:ext>
            </a:extLst>
          </p:cNvPr>
          <p:cNvPicPr>
            <a:picLocks noChangeAspect="1"/>
          </p:cNvPicPr>
          <p:nvPr/>
        </p:nvPicPr>
        <p:blipFill>
          <a:blip r:embed="rId3"/>
          <a:stretch>
            <a:fillRect/>
          </a:stretch>
        </p:blipFill>
        <p:spPr>
          <a:xfrm>
            <a:off x="1149250" y="3787922"/>
            <a:ext cx="4267200" cy="1028700"/>
          </a:xfrm>
          <a:prstGeom prst="rect">
            <a:avLst/>
          </a:prstGeom>
        </p:spPr>
      </p:pic>
      <p:pic>
        <p:nvPicPr>
          <p:cNvPr id="9" name="Picture 8">
            <a:extLst>
              <a:ext uri="{FF2B5EF4-FFF2-40B4-BE49-F238E27FC236}">
                <a16:creationId xmlns:a16="http://schemas.microsoft.com/office/drawing/2014/main" id="{C322A530-A6A0-45CD-9EC7-83C3C862A297}"/>
              </a:ext>
            </a:extLst>
          </p:cNvPr>
          <p:cNvPicPr>
            <a:picLocks noChangeAspect="1"/>
          </p:cNvPicPr>
          <p:nvPr/>
        </p:nvPicPr>
        <p:blipFill>
          <a:blip r:embed="rId4"/>
          <a:stretch>
            <a:fillRect/>
          </a:stretch>
        </p:blipFill>
        <p:spPr>
          <a:xfrm>
            <a:off x="882550" y="4816622"/>
            <a:ext cx="4800600" cy="1381125"/>
          </a:xfrm>
          <a:prstGeom prst="rect">
            <a:avLst/>
          </a:prstGeom>
        </p:spPr>
      </p:pic>
      <p:sp>
        <p:nvSpPr>
          <p:cNvPr id="3" name="TextBox 2">
            <a:extLst>
              <a:ext uri="{FF2B5EF4-FFF2-40B4-BE49-F238E27FC236}">
                <a16:creationId xmlns:a16="http://schemas.microsoft.com/office/drawing/2014/main" id="{77503049-9301-4597-B90E-4BBA63225A54}"/>
              </a:ext>
            </a:extLst>
          </p:cNvPr>
          <p:cNvSpPr txBox="1"/>
          <p:nvPr/>
        </p:nvSpPr>
        <p:spPr>
          <a:xfrm>
            <a:off x="5252223" y="3969277"/>
            <a:ext cx="2999678" cy="498663"/>
          </a:xfrm>
          <a:prstGeom prst="rect">
            <a:avLst/>
          </a:prstGeom>
          <a:noFill/>
        </p:spPr>
        <p:txBody>
          <a:bodyPr wrap="square" rtlCol="0">
            <a:spAutoFit/>
          </a:bodyPr>
          <a:lstStyle/>
          <a:p>
            <a:pPr algn="just" rtl="1">
              <a:lnSpc>
                <a:spcPct val="150000"/>
              </a:lnSpc>
            </a:pPr>
            <a:r>
              <a:rPr lang="fa-IR" sz="2000" dirty="0">
                <a:solidFill>
                  <a:srgbClr val="1E04E2"/>
                </a:solidFill>
                <a:latin typeface="Times New Roman" panose="02020603050405020304" pitchFamily="18" charset="0"/>
                <a:cs typeface="Times New Roman" panose="02020603050405020304" pitchFamily="18" charset="0"/>
              </a:rPr>
              <a:t>در مختصات </a:t>
            </a:r>
            <a:r>
              <a:rPr lang="fa-IR" sz="2000" dirty="0" err="1">
                <a:solidFill>
                  <a:srgbClr val="1E04E2"/>
                </a:solidFill>
                <a:latin typeface="Times New Roman" panose="02020603050405020304" pitchFamily="18" charset="0"/>
                <a:cs typeface="Times New Roman" panose="02020603050405020304" pitchFamily="18" charset="0"/>
              </a:rPr>
              <a:t>استوانه</a:t>
            </a:r>
            <a:r>
              <a:rPr lang="fa-IR" sz="2000" dirty="0">
                <a:solidFill>
                  <a:srgbClr val="1E04E2"/>
                </a:solidFill>
                <a:latin typeface="Times New Roman" panose="02020603050405020304" pitchFamily="18" charset="0"/>
                <a:cs typeface="Times New Roman" panose="02020603050405020304" pitchFamily="18" charset="0"/>
              </a:rPr>
              <a:t> ای</a:t>
            </a:r>
            <a:endParaRPr lang="en-US" sz="2000" dirty="0">
              <a:solidFill>
                <a:srgbClr val="1E04E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0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6276729" y="4145280"/>
            <a:ext cx="297180" cy="274320"/>
          </a:xfrm>
          <a:prstGeom prst="ellipse">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0"/>
          <p:cNvGrpSpPr/>
          <p:nvPr/>
        </p:nvGrpSpPr>
        <p:grpSpPr>
          <a:xfrm>
            <a:off x="4873380" y="2590801"/>
            <a:ext cx="3549651" cy="1981200"/>
            <a:chOff x="512820" y="2819400"/>
            <a:chExt cx="3276601" cy="1981200"/>
          </a:xfrm>
        </p:grpSpPr>
        <p:cxnSp>
          <p:nvCxnSpPr>
            <p:cNvPr id="38" name="Straight Connector 37"/>
            <p:cNvCxnSpPr/>
            <p:nvPr/>
          </p:nvCxnSpPr>
          <p:spPr>
            <a:xfrm>
              <a:off x="512820" y="4648200"/>
              <a:ext cx="2743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9020" y="3276600"/>
              <a:ext cx="2743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33524" y="4220633"/>
              <a:ext cx="438286" cy="579967"/>
            </a:xfrm>
            <a:prstGeom prst="rect">
              <a:avLst/>
            </a:prstGeom>
            <a:noFill/>
          </p:spPr>
          <p:txBody>
            <a:bodyPr wrap="none" rtlCol="0">
              <a:spAutoFit/>
            </a:bodyPr>
            <a:lstStyle/>
            <a:p>
              <a:pPr algn="r" rtl="1">
                <a:lnSpc>
                  <a:spcPct val="150000"/>
                </a:lnSpc>
              </a:pPr>
              <a:r>
                <a:rPr lang="en-US" sz="2400" dirty="0">
                  <a:latin typeface="Times New Roman" pitchFamily="18" charset="0"/>
                  <a:cs typeface="Times New Roman" pitchFamily="18" charset="0"/>
                </a:rPr>
                <a:t>E</a:t>
              </a:r>
              <a:r>
                <a:rPr lang="en-US" sz="2400" baseline="-25000" dirty="0">
                  <a:latin typeface="Times New Roman" pitchFamily="18" charset="0"/>
                  <a:cs typeface="Times New Roman" pitchFamily="18" charset="0"/>
                </a:rPr>
                <a:t>1</a:t>
              </a:r>
            </a:p>
          </p:txBody>
        </p:sp>
        <p:sp>
          <p:nvSpPr>
            <p:cNvPr id="37" name="TextBox 36"/>
            <p:cNvSpPr txBox="1"/>
            <p:nvPr/>
          </p:nvSpPr>
          <p:spPr>
            <a:xfrm>
              <a:off x="3351135" y="2819400"/>
              <a:ext cx="438286" cy="579967"/>
            </a:xfrm>
            <a:prstGeom prst="rect">
              <a:avLst/>
            </a:prstGeom>
            <a:noFill/>
          </p:spPr>
          <p:txBody>
            <a:bodyPr wrap="none" rtlCol="0">
              <a:spAutoFit/>
            </a:bodyPr>
            <a:lstStyle/>
            <a:p>
              <a:pPr algn="r" rtl="1">
                <a:lnSpc>
                  <a:spcPct val="150000"/>
                </a:lnSpc>
              </a:pPr>
              <a:r>
                <a:rPr lang="en-US" sz="2400" dirty="0">
                  <a:latin typeface="Times New Roman" pitchFamily="18" charset="0"/>
                  <a:cs typeface="Times New Roman" pitchFamily="18" charset="0"/>
                </a:rPr>
                <a:t>E</a:t>
              </a:r>
              <a:r>
                <a:rPr lang="en-US" sz="2400" baseline="-25000" dirty="0">
                  <a:latin typeface="Times New Roman" pitchFamily="18" charset="0"/>
                  <a:cs typeface="Times New Roman" pitchFamily="18" charset="0"/>
                </a:rPr>
                <a:t>2</a:t>
              </a:r>
            </a:p>
          </p:txBody>
        </p:sp>
      </p:grpSp>
      <p:sp>
        <p:nvSpPr>
          <p:cNvPr id="47" name="TextBox 46"/>
          <p:cNvSpPr txBox="1"/>
          <p:nvPr/>
        </p:nvSpPr>
        <p:spPr>
          <a:xfrm>
            <a:off x="3756469" y="304800"/>
            <a:ext cx="5606022" cy="523220"/>
          </a:xfrm>
          <a:prstGeom prst="rect">
            <a:avLst/>
          </a:prstGeom>
          <a:solidFill>
            <a:schemeClr val="accent3">
              <a:lumMod val="40000"/>
              <a:lumOff val="60000"/>
            </a:schemeClr>
          </a:solidFill>
          <a:ln w="57150">
            <a:solidFill>
              <a:srgbClr val="00B0F0"/>
            </a:solidFill>
          </a:ln>
          <a:effectLst>
            <a:glow rad="139700">
              <a:schemeClr val="accent4">
                <a:satMod val="175000"/>
                <a:alpha val="40000"/>
              </a:schemeClr>
            </a:glow>
          </a:effectLst>
          <a:scene3d>
            <a:camera prst="orthographicFront"/>
            <a:lightRig rig="threePt" dir="t"/>
          </a:scene3d>
          <a:sp3d>
            <a:bevelT prst="slope"/>
          </a:sp3d>
        </p:spPr>
        <p:txBody>
          <a:bodyPr wrap="none" rtlCol="0">
            <a:spAutoFit/>
          </a:bodyPr>
          <a:lstStyle/>
          <a:p>
            <a:pPr algn="r" rtl="1"/>
            <a:r>
              <a:rPr lang="fa-IR" sz="2800" b="1" dirty="0">
                <a:solidFill>
                  <a:srgbClr val="FF0000"/>
                </a:solidFill>
                <a:latin typeface="Times New Roman" pitchFamily="18" charset="0"/>
                <a:cs typeface="Times New Roman" pitchFamily="18" charset="0"/>
              </a:rPr>
              <a:t>گسیل القایی   </a:t>
            </a:r>
            <a:r>
              <a:rPr lang="en-US" sz="2800" b="1" dirty="0">
                <a:solidFill>
                  <a:srgbClr val="FF0000"/>
                </a:solidFill>
                <a:latin typeface="Times New Roman" pitchFamily="18" charset="0"/>
                <a:cs typeface="Times New Roman" pitchFamily="18" charset="0"/>
              </a:rPr>
              <a:t>    </a:t>
            </a:r>
            <a:r>
              <a:rPr lang="fa-IR"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Stimulated Emission</a:t>
            </a:r>
            <a:endParaRPr lang="en-US" sz="2800" dirty="0">
              <a:latin typeface="Times New Roman" pitchFamily="18" charset="0"/>
              <a:cs typeface="Times New Roman" pitchFamily="18" charset="0"/>
            </a:endParaRPr>
          </a:p>
        </p:txBody>
      </p:sp>
      <p:sp>
        <p:nvSpPr>
          <p:cNvPr id="22" name="TextBox 21"/>
          <p:cNvSpPr txBox="1"/>
          <p:nvPr/>
        </p:nvSpPr>
        <p:spPr>
          <a:xfrm>
            <a:off x="4123484" y="4773883"/>
            <a:ext cx="4461478" cy="1133965"/>
          </a:xfrm>
          <a:prstGeom prst="rect">
            <a:avLst/>
          </a:prstGeom>
          <a:noFill/>
        </p:spPr>
        <p:txBody>
          <a:bodyPr wrap="none" rtlCol="0">
            <a:spAutoFit/>
          </a:bodyPr>
          <a:lstStyle/>
          <a:p>
            <a:pPr algn="r" rtl="1">
              <a:lnSpc>
                <a:spcPct val="150000"/>
              </a:lnSpc>
            </a:pPr>
            <a:r>
              <a:rPr lang="en-US" sz="2400" dirty="0">
                <a:latin typeface="Times New Roman" pitchFamily="18" charset="0"/>
                <a:cs typeface="Times New Roman" pitchFamily="18" charset="0"/>
              </a:rPr>
              <a:t>After Relaxing to the ground state</a:t>
            </a:r>
          </a:p>
          <a:p>
            <a:pPr algn="r" rtl="1">
              <a:lnSpc>
                <a:spcPct val="150000"/>
              </a:lnSpc>
            </a:pPr>
            <a:r>
              <a:rPr lang="fa-IR" sz="2400" dirty="0">
                <a:latin typeface="Times New Roman" pitchFamily="18" charset="0"/>
                <a:cs typeface="Times New Roman" pitchFamily="18" charset="0"/>
              </a:rPr>
              <a:t>         اتم در برگشت به حالت پایه</a:t>
            </a:r>
            <a:endParaRPr lang="en-US" sz="2400" dirty="0">
              <a:latin typeface="Times New Roman" pitchFamily="18" charset="0"/>
              <a:cs typeface="Times New Roman" pitchFamily="18" charset="0"/>
            </a:endParaRPr>
          </a:p>
        </p:txBody>
      </p:sp>
      <p:grpSp>
        <p:nvGrpSpPr>
          <p:cNvPr id="24" name="Group 23"/>
          <p:cNvGrpSpPr/>
          <p:nvPr/>
        </p:nvGrpSpPr>
        <p:grpSpPr>
          <a:xfrm>
            <a:off x="5187950" y="3102167"/>
            <a:ext cx="3302000" cy="768794"/>
            <a:chOff x="3733800" y="3102166"/>
            <a:chExt cx="3048000" cy="768794"/>
          </a:xfrm>
        </p:grpSpPr>
        <p:grpSp>
          <p:nvGrpSpPr>
            <p:cNvPr id="15" name="Group 49"/>
            <p:cNvGrpSpPr/>
            <p:nvPr/>
          </p:nvGrpSpPr>
          <p:grpSpPr>
            <a:xfrm>
              <a:off x="3851193" y="3429000"/>
              <a:ext cx="1604922" cy="441960"/>
              <a:chOff x="762000" y="3672840"/>
              <a:chExt cx="1604922" cy="441960"/>
            </a:xfrm>
          </p:grpSpPr>
          <p:grpSp>
            <p:nvGrpSpPr>
              <p:cNvPr id="16" name="Group 25"/>
              <p:cNvGrpSpPr/>
              <p:nvPr/>
            </p:nvGrpSpPr>
            <p:grpSpPr>
              <a:xfrm>
                <a:off x="762000" y="3931920"/>
                <a:ext cx="1604922" cy="182880"/>
                <a:chOff x="1447800" y="5943600"/>
                <a:chExt cx="1604922" cy="147034"/>
              </a:xfrm>
            </p:grpSpPr>
            <p:sp>
              <p:nvSpPr>
                <p:cNvPr id="20" name="Freeform 19"/>
                <p:cNvSpPr/>
                <p:nvPr/>
              </p:nvSpPr>
              <p:spPr>
                <a:xfrm>
                  <a:off x="1447800" y="5943600"/>
                  <a:ext cx="1295400" cy="147034"/>
                </a:xfrm>
                <a:custGeom>
                  <a:avLst/>
                  <a:gdLst>
                    <a:gd name="connsiteX0" fmla="*/ 0 w 6400800"/>
                    <a:gd name="connsiteY0" fmla="*/ 467932 h 832834"/>
                    <a:gd name="connsiteX1" fmla="*/ 592428 w 6400800"/>
                    <a:gd name="connsiteY1" fmla="*/ 81566 h 832834"/>
                    <a:gd name="connsiteX2" fmla="*/ 1197735 w 6400800"/>
                    <a:gd name="connsiteY2" fmla="*/ 789904 h 832834"/>
                    <a:gd name="connsiteX3" fmla="*/ 1815921 w 6400800"/>
                    <a:gd name="connsiteY3" fmla="*/ 107324 h 832834"/>
                    <a:gd name="connsiteX4" fmla="*/ 2408349 w 6400800"/>
                    <a:gd name="connsiteY4" fmla="*/ 802783 h 832834"/>
                    <a:gd name="connsiteX5" fmla="*/ 3052293 w 6400800"/>
                    <a:gd name="connsiteY5" fmla="*/ 68687 h 832834"/>
                    <a:gd name="connsiteX6" fmla="*/ 3657600 w 6400800"/>
                    <a:gd name="connsiteY6" fmla="*/ 789904 h 832834"/>
                    <a:gd name="connsiteX7" fmla="*/ 4250028 w 6400800"/>
                    <a:gd name="connsiteY7" fmla="*/ 94445 h 832834"/>
                    <a:gd name="connsiteX8" fmla="*/ 4868214 w 6400800"/>
                    <a:gd name="connsiteY8" fmla="*/ 828541 h 832834"/>
                    <a:gd name="connsiteX9" fmla="*/ 5486400 w 6400800"/>
                    <a:gd name="connsiteY9" fmla="*/ 68687 h 832834"/>
                    <a:gd name="connsiteX10" fmla="*/ 6040191 w 6400800"/>
                    <a:gd name="connsiteY10" fmla="*/ 416417 h 832834"/>
                    <a:gd name="connsiteX11" fmla="*/ 6400800 w 6400800"/>
                    <a:gd name="connsiteY11" fmla="*/ 416417 h 832834"/>
                    <a:gd name="connsiteX12" fmla="*/ 6400800 w 6400800"/>
                    <a:gd name="connsiteY12" fmla="*/ 416417 h 83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0" h="832834">
                      <a:moveTo>
                        <a:pt x="0" y="467932"/>
                      </a:moveTo>
                      <a:cubicBezTo>
                        <a:pt x="196402" y="247918"/>
                        <a:pt x="392805" y="27904"/>
                        <a:pt x="592428" y="81566"/>
                      </a:cubicBezTo>
                      <a:cubicBezTo>
                        <a:pt x="792051" y="135228"/>
                        <a:pt x="993820" y="785611"/>
                        <a:pt x="1197735" y="789904"/>
                      </a:cubicBezTo>
                      <a:cubicBezTo>
                        <a:pt x="1401650" y="794197"/>
                        <a:pt x="1614152" y="105178"/>
                        <a:pt x="1815921" y="107324"/>
                      </a:cubicBezTo>
                      <a:cubicBezTo>
                        <a:pt x="2017690" y="109471"/>
                        <a:pt x="2202287" y="809222"/>
                        <a:pt x="2408349" y="802783"/>
                      </a:cubicBezTo>
                      <a:cubicBezTo>
                        <a:pt x="2614411" y="796344"/>
                        <a:pt x="2844085" y="70833"/>
                        <a:pt x="3052293" y="68687"/>
                      </a:cubicBezTo>
                      <a:cubicBezTo>
                        <a:pt x="3260501" y="66541"/>
                        <a:pt x="3457978" y="785611"/>
                        <a:pt x="3657600" y="789904"/>
                      </a:cubicBezTo>
                      <a:cubicBezTo>
                        <a:pt x="3857222" y="794197"/>
                        <a:pt x="4048259" y="88006"/>
                        <a:pt x="4250028" y="94445"/>
                      </a:cubicBezTo>
                      <a:cubicBezTo>
                        <a:pt x="4451797" y="100885"/>
                        <a:pt x="4662152" y="832834"/>
                        <a:pt x="4868214" y="828541"/>
                      </a:cubicBezTo>
                      <a:cubicBezTo>
                        <a:pt x="5074276" y="824248"/>
                        <a:pt x="5291071" y="137374"/>
                        <a:pt x="5486400" y="68687"/>
                      </a:cubicBezTo>
                      <a:cubicBezTo>
                        <a:pt x="5681729" y="0"/>
                        <a:pt x="5887791" y="358462"/>
                        <a:pt x="6040191" y="416417"/>
                      </a:cubicBezTo>
                      <a:cubicBezTo>
                        <a:pt x="6192591" y="474372"/>
                        <a:pt x="6400800" y="416417"/>
                        <a:pt x="6400800" y="416417"/>
                      </a:cubicBezTo>
                      <a:lnTo>
                        <a:pt x="6400800" y="4164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p:cNvCxnSpPr/>
                <p:nvPr/>
              </p:nvCxnSpPr>
              <p:spPr>
                <a:xfrm>
                  <a:off x="2686962" y="6025573"/>
                  <a:ext cx="3657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25"/>
              <p:cNvGrpSpPr/>
              <p:nvPr/>
            </p:nvGrpSpPr>
            <p:grpSpPr>
              <a:xfrm>
                <a:off x="762000" y="3672840"/>
                <a:ext cx="1604922" cy="182880"/>
                <a:chOff x="1447800" y="5943600"/>
                <a:chExt cx="1604922" cy="147034"/>
              </a:xfrm>
            </p:grpSpPr>
            <p:sp>
              <p:nvSpPr>
                <p:cNvPr id="18" name="Freeform 17"/>
                <p:cNvSpPr/>
                <p:nvPr/>
              </p:nvSpPr>
              <p:spPr>
                <a:xfrm>
                  <a:off x="1447800" y="5943600"/>
                  <a:ext cx="1295400" cy="147034"/>
                </a:xfrm>
                <a:custGeom>
                  <a:avLst/>
                  <a:gdLst>
                    <a:gd name="connsiteX0" fmla="*/ 0 w 6400800"/>
                    <a:gd name="connsiteY0" fmla="*/ 467932 h 832834"/>
                    <a:gd name="connsiteX1" fmla="*/ 592428 w 6400800"/>
                    <a:gd name="connsiteY1" fmla="*/ 81566 h 832834"/>
                    <a:gd name="connsiteX2" fmla="*/ 1197735 w 6400800"/>
                    <a:gd name="connsiteY2" fmla="*/ 789904 h 832834"/>
                    <a:gd name="connsiteX3" fmla="*/ 1815921 w 6400800"/>
                    <a:gd name="connsiteY3" fmla="*/ 107324 h 832834"/>
                    <a:gd name="connsiteX4" fmla="*/ 2408349 w 6400800"/>
                    <a:gd name="connsiteY4" fmla="*/ 802783 h 832834"/>
                    <a:gd name="connsiteX5" fmla="*/ 3052293 w 6400800"/>
                    <a:gd name="connsiteY5" fmla="*/ 68687 h 832834"/>
                    <a:gd name="connsiteX6" fmla="*/ 3657600 w 6400800"/>
                    <a:gd name="connsiteY6" fmla="*/ 789904 h 832834"/>
                    <a:gd name="connsiteX7" fmla="*/ 4250028 w 6400800"/>
                    <a:gd name="connsiteY7" fmla="*/ 94445 h 832834"/>
                    <a:gd name="connsiteX8" fmla="*/ 4868214 w 6400800"/>
                    <a:gd name="connsiteY8" fmla="*/ 828541 h 832834"/>
                    <a:gd name="connsiteX9" fmla="*/ 5486400 w 6400800"/>
                    <a:gd name="connsiteY9" fmla="*/ 68687 h 832834"/>
                    <a:gd name="connsiteX10" fmla="*/ 6040191 w 6400800"/>
                    <a:gd name="connsiteY10" fmla="*/ 416417 h 832834"/>
                    <a:gd name="connsiteX11" fmla="*/ 6400800 w 6400800"/>
                    <a:gd name="connsiteY11" fmla="*/ 416417 h 832834"/>
                    <a:gd name="connsiteX12" fmla="*/ 6400800 w 6400800"/>
                    <a:gd name="connsiteY12" fmla="*/ 416417 h 83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0" h="832834">
                      <a:moveTo>
                        <a:pt x="0" y="467932"/>
                      </a:moveTo>
                      <a:cubicBezTo>
                        <a:pt x="196402" y="247918"/>
                        <a:pt x="392805" y="27904"/>
                        <a:pt x="592428" y="81566"/>
                      </a:cubicBezTo>
                      <a:cubicBezTo>
                        <a:pt x="792051" y="135228"/>
                        <a:pt x="993820" y="785611"/>
                        <a:pt x="1197735" y="789904"/>
                      </a:cubicBezTo>
                      <a:cubicBezTo>
                        <a:pt x="1401650" y="794197"/>
                        <a:pt x="1614152" y="105178"/>
                        <a:pt x="1815921" y="107324"/>
                      </a:cubicBezTo>
                      <a:cubicBezTo>
                        <a:pt x="2017690" y="109471"/>
                        <a:pt x="2202287" y="809222"/>
                        <a:pt x="2408349" y="802783"/>
                      </a:cubicBezTo>
                      <a:cubicBezTo>
                        <a:pt x="2614411" y="796344"/>
                        <a:pt x="2844085" y="70833"/>
                        <a:pt x="3052293" y="68687"/>
                      </a:cubicBezTo>
                      <a:cubicBezTo>
                        <a:pt x="3260501" y="66541"/>
                        <a:pt x="3457978" y="785611"/>
                        <a:pt x="3657600" y="789904"/>
                      </a:cubicBezTo>
                      <a:cubicBezTo>
                        <a:pt x="3857222" y="794197"/>
                        <a:pt x="4048259" y="88006"/>
                        <a:pt x="4250028" y="94445"/>
                      </a:cubicBezTo>
                      <a:cubicBezTo>
                        <a:pt x="4451797" y="100885"/>
                        <a:pt x="4662152" y="832834"/>
                        <a:pt x="4868214" y="828541"/>
                      </a:cubicBezTo>
                      <a:cubicBezTo>
                        <a:pt x="5074276" y="824248"/>
                        <a:pt x="5291071" y="137374"/>
                        <a:pt x="5486400" y="68687"/>
                      </a:cubicBezTo>
                      <a:cubicBezTo>
                        <a:pt x="5681729" y="0"/>
                        <a:pt x="5887791" y="358462"/>
                        <a:pt x="6040191" y="416417"/>
                      </a:cubicBezTo>
                      <a:cubicBezTo>
                        <a:pt x="6192591" y="474372"/>
                        <a:pt x="6400800" y="416417"/>
                        <a:pt x="6400800" y="416417"/>
                      </a:cubicBezTo>
                      <a:lnTo>
                        <a:pt x="6400800" y="4164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2686962" y="6025573"/>
                  <a:ext cx="3657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3" name="TextBox 22"/>
            <p:cNvSpPr txBox="1"/>
            <p:nvPr/>
          </p:nvSpPr>
          <p:spPr>
            <a:xfrm>
              <a:off x="3733800" y="3102166"/>
              <a:ext cx="3048000" cy="579967"/>
            </a:xfrm>
            <a:prstGeom prst="rect">
              <a:avLst/>
            </a:prstGeom>
            <a:noFill/>
          </p:spPr>
          <p:txBody>
            <a:bodyPr wrap="square" rtlCol="0">
              <a:spAutoFit/>
            </a:bodyPr>
            <a:lstStyle/>
            <a:p>
              <a:pPr algn="r" rtl="1">
                <a:lnSpc>
                  <a:spcPct val="150000"/>
                </a:lnSpc>
              </a:pPr>
              <a:r>
                <a:rPr lang="fa-IR" sz="2400" dirty="0">
                  <a:latin typeface="Times New Roman" pitchFamily="18" charset="0"/>
                  <a:cs typeface="Times New Roman" pitchFamily="18" charset="0"/>
                </a:rPr>
                <a:t>تابش القايي</a:t>
              </a:r>
              <a:endParaRPr lang="en-US" sz="2400" dirty="0">
                <a:latin typeface="Times New Roman" pitchFamily="18" charset="0"/>
                <a:cs typeface="Times New Roman" pitchFamily="18" charset="0"/>
              </a:endParaRPr>
            </a:p>
          </p:txBody>
        </p:sp>
      </p:grpSp>
      <p:sp>
        <p:nvSpPr>
          <p:cNvPr id="3" name="Slide Number Placeholder 2">
            <a:extLst>
              <a:ext uri="{FF2B5EF4-FFF2-40B4-BE49-F238E27FC236}">
                <a16:creationId xmlns:a16="http://schemas.microsoft.com/office/drawing/2014/main" id="{1E58EF22-1328-4014-955D-16D60FA739DA}"/>
              </a:ext>
            </a:extLst>
          </p:cNvPr>
          <p:cNvSpPr>
            <a:spLocks noGrp="1"/>
          </p:cNvSpPr>
          <p:nvPr>
            <p:ph type="sldNum" sz="quarter" idx="12"/>
          </p:nvPr>
        </p:nvSpPr>
        <p:spPr/>
        <p:txBody>
          <a:bodyPr/>
          <a:lstStyle/>
          <a:p>
            <a:fld id="{8AC7B609-6235-4DF7-8376-3B4225D7EDEF}" type="slidenum">
              <a:rPr lang="en-US" smtClean="0"/>
              <a:pPr/>
              <a:t>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afterEffect">
                                  <p:stCondLst>
                                    <p:cond delay="0"/>
                                  </p:stCondLst>
                                  <p:childTnLst>
                                    <p:anim calcmode="lin" valueType="num">
                                      <p:cBhvr additive="base">
                                        <p:cTn id="6" dur="2000"/>
                                        <p:tgtEl>
                                          <p:spTgt spid="24"/>
                                        </p:tgtEl>
                                        <p:attrNameLst>
                                          <p:attrName>ppt_x</p:attrName>
                                        </p:attrNameLst>
                                      </p:cBhvr>
                                      <p:tavLst>
                                        <p:tav tm="0">
                                          <p:val>
                                            <p:strVal val="ppt_x"/>
                                          </p:val>
                                        </p:tav>
                                        <p:tav tm="100000">
                                          <p:val>
                                            <p:strVal val="1+ppt_w/2"/>
                                          </p:val>
                                        </p:tav>
                                      </p:tavLst>
                                    </p:anim>
                                    <p:anim calcmode="lin" valueType="num">
                                      <p:cBhvr additive="base">
                                        <p:cTn id="7" dur="2000"/>
                                        <p:tgtEl>
                                          <p:spTgt spid="24"/>
                                        </p:tgtEl>
                                        <p:attrNameLst>
                                          <p:attrName>ppt_y</p:attrName>
                                        </p:attrNameLst>
                                      </p:cBhvr>
                                      <p:tavLst>
                                        <p:tav tm="0">
                                          <p:val>
                                            <p:strVal val="ppt_y"/>
                                          </p:val>
                                        </p:tav>
                                        <p:tav tm="100000">
                                          <p:val>
                                            <p:strVal val="ppt_y"/>
                                          </p:val>
                                        </p:tav>
                                      </p:tavLst>
                                    </p:anim>
                                    <p:set>
                                      <p:cBhvr>
                                        <p:cTn id="8"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3D7784-E7C1-44B5-A5F0-43FF0843373C}"/>
              </a:ext>
            </a:extLst>
          </p:cNvPr>
          <p:cNvSpPr>
            <a:spLocks noGrp="1"/>
          </p:cNvSpPr>
          <p:nvPr>
            <p:ph type="sldNum" sz="quarter" idx="12"/>
          </p:nvPr>
        </p:nvSpPr>
        <p:spPr/>
        <p:txBody>
          <a:bodyPr/>
          <a:lstStyle/>
          <a:p>
            <a:fld id="{8AC7B609-6235-4DF7-8376-3B4225D7EDEF}" type="slidenum">
              <a:rPr lang="en-US" smtClean="0"/>
              <a:pPr/>
              <a:t>90</a:t>
            </a:fld>
            <a:endParaRPr lang="en-US" dirty="0"/>
          </a:p>
        </p:txBody>
      </p:sp>
      <p:pic>
        <p:nvPicPr>
          <p:cNvPr id="3" name="Picture 2">
            <a:extLst>
              <a:ext uri="{FF2B5EF4-FFF2-40B4-BE49-F238E27FC236}">
                <a16:creationId xmlns:a16="http://schemas.microsoft.com/office/drawing/2014/main" id="{2B2FB0A5-7916-45C1-A3E2-2A96DCA6030A}"/>
              </a:ext>
            </a:extLst>
          </p:cNvPr>
          <p:cNvPicPr>
            <a:picLocks noChangeAspect="1"/>
          </p:cNvPicPr>
          <p:nvPr/>
        </p:nvPicPr>
        <p:blipFill>
          <a:blip r:embed="rId3"/>
          <a:stretch>
            <a:fillRect/>
          </a:stretch>
        </p:blipFill>
        <p:spPr>
          <a:xfrm>
            <a:off x="670894" y="718395"/>
            <a:ext cx="2181225" cy="504825"/>
          </a:xfrm>
          <a:prstGeom prst="rect">
            <a:avLst/>
          </a:prstGeom>
        </p:spPr>
      </p:pic>
      <p:pic>
        <p:nvPicPr>
          <p:cNvPr id="4" name="Picture 3">
            <a:extLst>
              <a:ext uri="{FF2B5EF4-FFF2-40B4-BE49-F238E27FC236}">
                <a16:creationId xmlns:a16="http://schemas.microsoft.com/office/drawing/2014/main" id="{8EDCEDC0-EF31-409B-AF30-5F32AB98A0C1}"/>
              </a:ext>
            </a:extLst>
          </p:cNvPr>
          <p:cNvPicPr>
            <a:picLocks noChangeAspect="1"/>
          </p:cNvPicPr>
          <p:nvPr/>
        </p:nvPicPr>
        <p:blipFill>
          <a:blip r:embed="rId4"/>
          <a:stretch>
            <a:fillRect/>
          </a:stretch>
        </p:blipFill>
        <p:spPr>
          <a:xfrm>
            <a:off x="317603" y="1657334"/>
            <a:ext cx="9039225" cy="1038225"/>
          </a:xfrm>
          <a:prstGeom prst="rect">
            <a:avLst/>
          </a:prstGeom>
        </p:spPr>
      </p:pic>
      <p:pic>
        <p:nvPicPr>
          <p:cNvPr id="5" name="Picture 4">
            <a:extLst>
              <a:ext uri="{FF2B5EF4-FFF2-40B4-BE49-F238E27FC236}">
                <a16:creationId xmlns:a16="http://schemas.microsoft.com/office/drawing/2014/main" id="{AC4D39F3-EC57-4520-98BC-09ACF0F48AEF}"/>
              </a:ext>
            </a:extLst>
          </p:cNvPr>
          <p:cNvPicPr>
            <a:picLocks noChangeAspect="1"/>
          </p:cNvPicPr>
          <p:nvPr/>
        </p:nvPicPr>
        <p:blipFill>
          <a:blip r:embed="rId5"/>
          <a:stretch>
            <a:fillRect/>
          </a:stretch>
        </p:blipFill>
        <p:spPr>
          <a:xfrm>
            <a:off x="91972" y="3040456"/>
            <a:ext cx="6429375" cy="1266825"/>
          </a:xfrm>
          <a:prstGeom prst="rect">
            <a:avLst/>
          </a:prstGeom>
        </p:spPr>
      </p:pic>
      <p:pic>
        <p:nvPicPr>
          <p:cNvPr id="7" name="Picture 6">
            <a:extLst>
              <a:ext uri="{FF2B5EF4-FFF2-40B4-BE49-F238E27FC236}">
                <a16:creationId xmlns:a16="http://schemas.microsoft.com/office/drawing/2014/main" id="{9A2DEF20-3001-41AE-89CA-89F04222BED4}"/>
              </a:ext>
            </a:extLst>
          </p:cNvPr>
          <p:cNvPicPr>
            <a:picLocks noChangeAspect="1"/>
          </p:cNvPicPr>
          <p:nvPr/>
        </p:nvPicPr>
        <p:blipFill>
          <a:blip r:embed="rId6"/>
          <a:stretch>
            <a:fillRect/>
          </a:stretch>
        </p:blipFill>
        <p:spPr>
          <a:xfrm>
            <a:off x="440254" y="4497063"/>
            <a:ext cx="5457825" cy="923925"/>
          </a:xfrm>
          <a:prstGeom prst="rect">
            <a:avLst/>
          </a:prstGeom>
        </p:spPr>
      </p:pic>
      <p:sp>
        <p:nvSpPr>
          <p:cNvPr id="6" name="TextBox 5">
            <a:extLst>
              <a:ext uri="{FF2B5EF4-FFF2-40B4-BE49-F238E27FC236}">
                <a16:creationId xmlns:a16="http://schemas.microsoft.com/office/drawing/2014/main" id="{37086893-561A-47F2-B094-1681425E8B0E}"/>
              </a:ext>
            </a:extLst>
          </p:cNvPr>
          <p:cNvSpPr txBox="1"/>
          <p:nvPr/>
        </p:nvSpPr>
        <p:spPr>
          <a:xfrm>
            <a:off x="2877012" y="624468"/>
            <a:ext cx="3010829"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پارامتر مختلط باریکه گاوسی</a:t>
            </a:r>
            <a:endParaRPr lang="en-US" sz="2000" dirty="0">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A7B6B9B1-9F1B-4F5D-AE87-7A1D26792487}"/>
              </a:ext>
            </a:extLst>
          </p:cNvPr>
          <p:cNvGraphicFramePr>
            <a:graphicFrameLocks noChangeAspect="1"/>
          </p:cNvGraphicFramePr>
          <p:nvPr>
            <p:extLst>
              <p:ext uri="{D42A27DB-BD31-4B8C-83A1-F6EECF244321}">
                <p14:modId xmlns:p14="http://schemas.microsoft.com/office/powerpoint/2010/main" val="4198173621"/>
              </p:ext>
            </p:extLst>
          </p:nvPr>
        </p:nvGraphicFramePr>
        <p:xfrm>
          <a:off x="5038493" y="5493471"/>
          <a:ext cx="5638800" cy="939800"/>
        </p:xfrm>
        <a:graphic>
          <a:graphicData uri="http://schemas.openxmlformats.org/presentationml/2006/ole">
            <mc:AlternateContent xmlns:mc="http://schemas.openxmlformats.org/markup-compatibility/2006">
              <mc:Choice xmlns:v="urn:schemas-microsoft-com:vml" Requires="v">
                <p:oleObj spid="_x0000_s67588" name="Equation" r:id="rId7" imgW="5638948" imgH="940587" progId="Equation.DSMT4">
                  <p:embed/>
                </p:oleObj>
              </mc:Choice>
              <mc:Fallback>
                <p:oleObj name="Equation" r:id="rId7" imgW="5638948" imgH="940587" progId="Equation.DSMT4">
                  <p:embed/>
                  <p:pic>
                    <p:nvPicPr>
                      <p:cNvPr id="0" name=""/>
                      <p:cNvPicPr/>
                      <p:nvPr/>
                    </p:nvPicPr>
                    <p:blipFill>
                      <a:blip r:embed="rId8"/>
                      <a:stretch>
                        <a:fillRect/>
                      </a:stretch>
                    </p:blipFill>
                    <p:spPr>
                      <a:xfrm>
                        <a:off x="5038493" y="5493471"/>
                        <a:ext cx="5638800" cy="939800"/>
                      </a:xfrm>
                      <a:prstGeom prst="rect">
                        <a:avLst/>
                      </a:prstGeom>
                    </p:spPr>
                  </p:pic>
                </p:oleObj>
              </mc:Fallback>
            </mc:AlternateContent>
          </a:graphicData>
        </a:graphic>
      </p:graphicFrame>
    </p:spTree>
    <p:extLst>
      <p:ext uri="{BB962C8B-B14F-4D97-AF65-F5344CB8AC3E}">
        <p14:creationId xmlns:p14="http://schemas.microsoft.com/office/powerpoint/2010/main" val="36164749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03B25-5F6A-4044-B3F4-2153DDAF68A9}"/>
              </a:ext>
            </a:extLst>
          </p:cNvPr>
          <p:cNvSpPr>
            <a:spLocks noGrp="1"/>
          </p:cNvSpPr>
          <p:nvPr>
            <p:ph type="sldNum" sz="quarter" idx="12"/>
          </p:nvPr>
        </p:nvSpPr>
        <p:spPr/>
        <p:txBody>
          <a:bodyPr/>
          <a:lstStyle/>
          <a:p>
            <a:fld id="{8AC7B609-6235-4DF7-8376-3B4225D7EDEF}" type="slidenum">
              <a:rPr lang="en-US" smtClean="0"/>
              <a:pPr/>
              <a:t>91</a:t>
            </a:fld>
            <a:endParaRPr lang="en-US" dirty="0"/>
          </a:p>
        </p:txBody>
      </p:sp>
      <p:pic>
        <p:nvPicPr>
          <p:cNvPr id="9" name="Picture 8">
            <a:extLst>
              <a:ext uri="{FF2B5EF4-FFF2-40B4-BE49-F238E27FC236}">
                <a16:creationId xmlns:a16="http://schemas.microsoft.com/office/drawing/2014/main" id="{74084AE7-AB1A-4EB4-A750-17395640258D}"/>
              </a:ext>
            </a:extLst>
          </p:cNvPr>
          <p:cNvPicPr>
            <a:picLocks noChangeAspect="1"/>
          </p:cNvPicPr>
          <p:nvPr/>
        </p:nvPicPr>
        <p:blipFill>
          <a:blip r:embed="rId3"/>
          <a:stretch>
            <a:fillRect/>
          </a:stretch>
        </p:blipFill>
        <p:spPr>
          <a:xfrm>
            <a:off x="340208" y="3032179"/>
            <a:ext cx="6549558" cy="3660047"/>
          </a:xfrm>
          <a:prstGeom prst="rect">
            <a:avLst/>
          </a:prstGeom>
        </p:spPr>
      </p:pic>
      <p:grpSp>
        <p:nvGrpSpPr>
          <p:cNvPr id="17" name="Group 16">
            <a:extLst>
              <a:ext uri="{FF2B5EF4-FFF2-40B4-BE49-F238E27FC236}">
                <a16:creationId xmlns:a16="http://schemas.microsoft.com/office/drawing/2014/main" id="{6D14E251-9B37-426A-9A4B-7807AD3F1210}"/>
              </a:ext>
            </a:extLst>
          </p:cNvPr>
          <p:cNvGrpSpPr/>
          <p:nvPr/>
        </p:nvGrpSpPr>
        <p:grpSpPr>
          <a:xfrm>
            <a:off x="104553" y="165774"/>
            <a:ext cx="11706447" cy="2567354"/>
            <a:chOff x="104553" y="165774"/>
            <a:chExt cx="11706447" cy="2567354"/>
          </a:xfrm>
        </p:grpSpPr>
        <p:pic>
          <p:nvPicPr>
            <p:cNvPr id="11" name="Picture 10">
              <a:extLst>
                <a:ext uri="{FF2B5EF4-FFF2-40B4-BE49-F238E27FC236}">
                  <a16:creationId xmlns:a16="http://schemas.microsoft.com/office/drawing/2014/main" id="{4AEB4F82-9A6E-45FA-9C69-457B6005702B}"/>
                </a:ext>
              </a:extLst>
            </p:cNvPr>
            <p:cNvPicPr>
              <a:picLocks noChangeAspect="1"/>
            </p:cNvPicPr>
            <p:nvPr/>
          </p:nvPicPr>
          <p:blipFill>
            <a:blip r:embed="rId4"/>
            <a:stretch>
              <a:fillRect/>
            </a:stretch>
          </p:blipFill>
          <p:spPr>
            <a:xfrm>
              <a:off x="104553" y="165774"/>
              <a:ext cx="3657600" cy="2567354"/>
            </a:xfrm>
            <a:prstGeom prst="rect">
              <a:avLst/>
            </a:prstGeom>
          </p:spPr>
        </p:pic>
        <p:pic>
          <p:nvPicPr>
            <p:cNvPr id="12" name="Picture 11">
              <a:extLst>
                <a:ext uri="{FF2B5EF4-FFF2-40B4-BE49-F238E27FC236}">
                  <a16:creationId xmlns:a16="http://schemas.microsoft.com/office/drawing/2014/main" id="{C8C28642-C650-481A-96A1-C0A55DB949D0}"/>
                </a:ext>
              </a:extLst>
            </p:cNvPr>
            <p:cNvPicPr>
              <a:picLocks noChangeAspect="1"/>
            </p:cNvPicPr>
            <p:nvPr/>
          </p:nvPicPr>
          <p:blipFill>
            <a:blip r:embed="rId5"/>
            <a:stretch>
              <a:fillRect/>
            </a:stretch>
          </p:blipFill>
          <p:spPr>
            <a:xfrm>
              <a:off x="4180052" y="165774"/>
              <a:ext cx="3657600" cy="2504430"/>
            </a:xfrm>
            <a:prstGeom prst="rect">
              <a:avLst/>
            </a:prstGeom>
          </p:spPr>
        </p:pic>
        <p:pic>
          <p:nvPicPr>
            <p:cNvPr id="13" name="Picture 12">
              <a:extLst>
                <a:ext uri="{FF2B5EF4-FFF2-40B4-BE49-F238E27FC236}">
                  <a16:creationId xmlns:a16="http://schemas.microsoft.com/office/drawing/2014/main" id="{806780BF-B41D-49E8-82A8-61517F9EAB46}"/>
                </a:ext>
              </a:extLst>
            </p:cNvPr>
            <p:cNvPicPr>
              <a:picLocks noChangeAspect="1"/>
            </p:cNvPicPr>
            <p:nvPr/>
          </p:nvPicPr>
          <p:blipFill>
            <a:blip r:embed="rId6"/>
            <a:stretch>
              <a:fillRect/>
            </a:stretch>
          </p:blipFill>
          <p:spPr>
            <a:xfrm>
              <a:off x="8153400" y="165774"/>
              <a:ext cx="3657600" cy="2389068"/>
            </a:xfrm>
            <a:prstGeom prst="rect">
              <a:avLst/>
            </a:prstGeom>
          </p:spPr>
        </p:pic>
        <p:graphicFrame>
          <p:nvGraphicFramePr>
            <p:cNvPr id="14" name="Object 13">
              <a:extLst>
                <a:ext uri="{FF2B5EF4-FFF2-40B4-BE49-F238E27FC236}">
                  <a16:creationId xmlns:a16="http://schemas.microsoft.com/office/drawing/2014/main" id="{0BC040A1-1E39-4BD7-AD4B-B49EA67C4E02}"/>
                </a:ext>
              </a:extLst>
            </p:cNvPr>
            <p:cNvGraphicFramePr>
              <a:graphicFrameLocks noChangeAspect="1"/>
            </p:cNvGraphicFramePr>
            <p:nvPr>
              <p:extLst>
                <p:ext uri="{D42A27DB-BD31-4B8C-83A1-F6EECF244321}">
                  <p14:modId xmlns:p14="http://schemas.microsoft.com/office/powerpoint/2010/main" val="147856093"/>
                </p:ext>
              </p:extLst>
            </p:nvPr>
          </p:nvGraphicFramePr>
          <p:xfrm>
            <a:off x="2698656" y="518748"/>
            <a:ext cx="635000" cy="279400"/>
          </p:xfrm>
          <a:graphic>
            <a:graphicData uri="http://schemas.openxmlformats.org/presentationml/2006/ole">
              <mc:AlternateContent xmlns:mc="http://schemas.openxmlformats.org/markup-compatibility/2006">
                <mc:Choice xmlns:v="urn:schemas-microsoft-com:vml" Requires="v">
                  <p:oleObj spid="_x0000_s68616" name="Equation" r:id="rId7" imgW="634680" imgH="279360" progId="Equation.DSMT4">
                    <p:embed/>
                  </p:oleObj>
                </mc:Choice>
                <mc:Fallback>
                  <p:oleObj name="Equation" r:id="rId7" imgW="634680" imgH="279360" progId="Equation.DSMT4">
                    <p:embed/>
                    <p:pic>
                      <p:nvPicPr>
                        <p:cNvPr id="0" name=""/>
                        <p:cNvPicPr/>
                        <p:nvPr/>
                      </p:nvPicPr>
                      <p:blipFill>
                        <a:blip r:embed="rId8"/>
                        <a:stretch>
                          <a:fillRect/>
                        </a:stretch>
                      </p:blipFill>
                      <p:spPr>
                        <a:xfrm>
                          <a:off x="2698656" y="518748"/>
                          <a:ext cx="6350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5896AD0-DF7C-4ED4-A9F6-10D7DC11AD2F}"/>
                </a:ext>
              </a:extLst>
            </p:cNvPr>
            <p:cNvGraphicFramePr>
              <a:graphicFrameLocks noChangeAspect="1"/>
            </p:cNvGraphicFramePr>
            <p:nvPr>
              <p:extLst>
                <p:ext uri="{D42A27DB-BD31-4B8C-83A1-F6EECF244321}">
                  <p14:modId xmlns:p14="http://schemas.microsoft.com/office/powerpoint/2010/main" val="1258630240"/>
                </p:ext>
              </p:extLst>
            </p:nvPr>
          </p:nvGraphicFramePr>
          <p:xfrm>
            <a:off x="6770419" y="464726"/>
            <a:ext cx="889000" cy="381000"/>
          </p:xfrm>
          <a:graphic>
            <a:graphicData uri="http://schemas.openxmlformats.org/presentationml/2006/ole">
              <mc:AlternateContent xmlns:mc="http://schemas.openxmlformats.org/markup-compatibility/2006">
                <mc:Choice xmlns:v="urn:schemas-microsoft-com:vml" Requires="v">
                  <p:oleObj spid="_x0000_s68617" name="Equation" r:id="rId9" imgW="888840" imgH="380880" progId="Equation.DSMT4">
                    <p:embed/>
                  </p:oleObj>
                </mc:Choice>
                <mc:Fallback>
                  <p:oleObj name="Equation" r:id="rId9" imgW="888840" imgH="380880" progId="Equation.DSMT4">
                    <p:embed/>
                    <p:pic>
                      <p:nvPicPr>
                        <p:cNvPr id="0" name=""/>
                        <p:cNvPicPr/>
                        <p:nvPr/>
                      </p:nvPicPr>
                      <p:blipFill>
                        <a:blip r:embed="rId10"/>
                        <a:stretch>
                          <a:fillRect/>
                        </a:stretch>
                      </p:blipFill>
                      <p:spPr>
                        <a:xfrm>
                          <a:off x="6770419" y="464726"/>
                          <a:ext cx="889000" cy="3810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7206E33-2F08-4532-A34E-D8629AE68076}"/>
                </a:ext>
              </a:extLst>
            </p:cNvPr>
            <p:cNvGraphicFramePr>
              <a:graphicFrameLocks noChangeAspect="1"/>
            </p:cNvGraphicFramePr>
            <p:nvPr>
              <p:extLst>
                <p:ext uri="{D42A27DB-BD31-4B8C-83A1-F6EECF244321}">
                  <p14:modId xmlns:p14="http://schemas.microsoft.com/office/powerpoint/2010/main" val="2049247509"/>
                </p:ext>
              </p:extLst>
            </p:nvPr>
          </p:nvGraphicFramePr>
          <p:xfrm>
            <a:off x="10837333" y="464726"/>
            <a:ext cx="863600" cy="381000"/>
          </p:xfrm>
          <a:graphic>
            <a:graphicData uri="http://schemas.openxmlformats.org/presentationml/2006/ole">
              <mc:AlternateContent xmlns:mc="http://schemas.openxmlformats.org/markup-compatibility/2006">
                <mc:Choice xmlns:v="urn:schemas-microsoft-com:vml" Requires="v">
                  <p:oleObj spid="_x0000_s68618" name="Equation" r:id="rId11" imgW="863280" imgH="380880" progId="Equation.DSMT4">
                    <p:embed/>
                  </p:oleObj>
                </mc:Choice>
                <mc:Fallback>
                  <p:oleObj name="Equation" r:id="rId11" imgW="863280" imgH="380880" progId="Equation.DSMT4">
                    <p:embed/>
                    <p:pic>
                      <p:nvPicPr>
                        <p:cNvPr id="0" name=""/>
                        <p:cNvPicPr/>
                        <p:nvPr/>
                      </p:nvPicPr>
                      <p:blipFill>
                        <a:blip r:embed="rId12"/>
                        <a:stretch>
                          <a:fillRect/>
                        </a:stretch>
                      </p:blipFill>
                      <p:spPr>
                        <a:xfrm>
                          <a:off x="10837333" y="464726"/>
                          <a:ext cx="863600" cy="381000"/>
                        </a:xfrm>
                        <a:prstGeom prst="rect">
                          <a:avLst/>
                        </a:prstGeom>
                      </p:spPr>
                    </p:pic>
                  </p:oleObj>
                </mc:Fallback>
              </mc:AlternateContent>
            </a:graphicData>
          </a:graphic>
        </p:graphicFrame>
      </p:grpSp>
    </p:spTree>
    <p:extLst>
      <p:ext uri="{BB962C8B-B14F-4D97-AF65-F5344CB8AC3E}">
        <p14:creationId xmlns:p14="http://schemas.microsoft.com/office/powerpoint/2010/main" val="112834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1F265-12A8-4ECF-92B9-C7144FAB7305}"/>
              </a:ext>
            </a:extLst>
          </p:cNvPr>
          <p:cNvSpPr>
            <a:spLocks noGrp="1"/>
          </p:cNvSpPr>
          <p:nvPr>
            <p:ph type="sldNum" sz="quarter" idx="12"/>
          </p:nvPr>
        </p:nvSpPr>
        <p:spPr/>
        <p:txBody>
          <a:bodyPr/>
          <a:lstStyle/>
          <a:p>
            <a:fld id="{8AC7B609-6235-4DF7-8376-3B4225D7EDEF}" type="slidenum">
              <a:rPr lang="en-US" smtClean="0"/>
              <a:pPr/>
              <a:t>92</a:t>
            </a:fld>
            <a:endParaRPr lang="en-US" dirty="0"/>
          </a:p>
        </p:txBody>
      </p:sp>
      <p:pic>
        <p:nvPicPr>
          <p:cNvPr id="3" name="Picture 2">
            <a:extLst>
              <a:ext uri="{FF2B5EF4-FFF2-40B4-BE49-F238E27FC236}">
                <a16:creationId xmlns:a16="http://schemas.microsoft.com/office/drawing/2014/main" id="{A16E4BF5-03B5-4133-ACB4-F7EE5BFCB871}"/>
              </a:ext>
            </a:extLst>
          </p:cNvPr>
          <p:cNvPicPr>
            <a:picLocks noChangeAspect="1"/>
          </p:cNvPicPr>
          <p:nvPr/>
        </p:nvPicPr>
        <p:blipFill>
          <a:blip r:embed="rId4"/>
          <a:stretch>
            <a:fillRect/>
          </a:stretch>
        </p:blipFill>
        <p:spPr>
          <a:xfrm>
            <a:off x="49052" y="1256371"/>
            <a:ext cx="3840480" cy="3522097"/>
          </a:xfrm>
          <a:prstGeom prst="rect">
            <a:avLst/>
          </a:prstGeom>
        </p:spPr>
      </p:pic>
      <p:pic>
        <p:nvPicPr>
          <p:cNvPr id="4" name="Picture 3">
            <a:extLst>
              <a:ext uri="{FF2B5EF4-FFF2-40B4-BE49-F238E27FC236}">
                <a16:creationId xmlns:a16="http://schemas.microsoft.com/office/drawing/2014/main" id="{1BDE73F5-2E86-4C33-BBA0-6121EB3372FC}"/>
              </a:ext>
            </a:extLst>
          </p:cNvPr>
          <p:cNvPicPr>
            <a:picLocks noChangeAspect="1"/>
          </p:cNvPicPr>
          <p:nvPr/>
        </p:nvPicPr>
        <p:blipFill>
          <a:blip r:embed="rId5"/>
          <a:stretch>
            <a:fillRect/>
          </a:stretch>
        </p:blipFill>
        <p:spPr>
          <a:xfrm>
            <a:off x="4112833" y="1256370"/>
            <a:ext cx="3840480" cy="3493770"/>
          </a:xfrm>
          <a:prstGeom prst="rect">
            <a:avLst/>
          </a:prstGeom>
        </p:spPr>
      </p:pic>
      <p:pic>
        <p:nvPicPr>
          <p:cNvPr id="5" name="Picture 4">
            <a:extLst>
              <a:ext uri="{FF2B5EF4-FFF2-40B4-BE49-F238E27FC236}">
                <a16:creationId xmlns:a16="http://schemas.microsoft.com/office/drawing/2014/main" id="{D71013CF-D247-4B44-9DF6-3BAD953262FE}"/>
              </a:ext>
            </a:extLst>
          </p:cNvPr>
          <p:cNvPicPr>
            <a:picLocks noChangeAspect="1"/>
          </p:cNvPicPr>
          <p:nvPr/>
        </p:nvPicPr>
        <p:blipFill>
          <a:blip r:embed="rId6"/>
          <a:stretch>
            <a:fillRect/>
          </a:stretch>
        </p:blipFill>
        <p:spPr>
          <a:xfrm>
            <a:off x="8239503" y="1249859"/>
            <a:ext cx="3840480" cy="3499845"/>
          </a:xfrm>
          <a:prstGeom prst="rect">
            <a:avLst/>
          </a:prstGeom>
        </p:spPr>
      </p:pic>
      <p:graphicFrame>
        <p:nvGraphicFramePr>
          <p:cNvPr id="6" name="Object 5">
            <a:extLst>
              <a:ext uri="{FF2B5EF4-FFF2-40B4-BE49-F238E27FC236}">
                <a16:creationId xmlns:a16="http://schemas.microsoft.com/office/drawing/2014/main" id="{AAC6A0D3-DDF0-4196-82F6-C9AC7AB2C8D0}"/>
              </a:ext>
            </a:extLst>
          </p:cNvPr>
          <p:cNvGraphicFramePr>
            <a:graphicFrameLocks noChangeAspect="1"/>
          </p:cNvGraphicFramePr>
          <p:nvPr>
            <p:extLst>
              <p:ext uri="{D42A27DB-BD31-4B8C-83A1-F6EECF244321}">
                <p14:modId xmlns:p14="http://schemas.microsoft.com/office/powerpoint/2010/main" val="4034771405"/>
              </p:ext>
            </p:extLst>
          </p:nvPr>
        </p:nvGraphicFramePr>
        <p:xfrm>
          <a:off x="1541648" y="970459"/>
          <a:ext cx="635000" cy="279400"/>
        </p:xfrm>
        <a:graphic>
          <a:graphicData uri="http://schemas.openxmlformats.org/presentationml/2006/ole">
            <mc:AlternateContent xmlns:mc="http://schemas.openxmlformats.org/markup-compatibility/2006">
              <mc:Choice xmlns:v="urn:schemas-microsoft-com:vml" Requires="v">
                <p:oleObj spid="_x0000_s69640" name="Equation" r:id="rId7" imgW="634680" imgH="279360" progId="Equation.DSMT4">
                  <p:embed/>
                </p:oleObj>
              </mc:Choice>
              <mc:Fallback>
                <p:oleObj name="Equation" r:id="rId7" imgW="634680" imgH="279360" progId="Equation.DSMT4">
                  <p:embed/>
                  <p:pic>
                    <p:nvPicPr>
                      <p:cNvPr id="0" name=""/>
                      <p:cNvPicPr/>
                      <p:nvPr/>
                    </p:nvPicPr>
                    <p:blipFill>
                      <a:blip r:embed="rId8"/>
                      <a:stretch>
                        <a:fillRect/>
                      </a:stretch>
                    </p:blipFill>
                    <p:spPr>
                      <a:xfrm>
                        <a:off x="1541648" y="970459"/>
                        <a:ext cx="635000" cy="279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BE6B34E-F3C3-433F-AE78-D7A1C32AFC8D}"/>
              </a:ext>
            </a:extLst>
          </p:cNvPr>
          <p:cNvGraphicFramePr>
            <a:graphicFrameLocks noChangeAspect="1"/>
          </p:cNvGraphicFramePr>
          <p:nvPr>
            <p:extLst>
              <p:ext uri="{D42A27DB-BD31-4B8C-83A1-F6EECF244321}">
                <p14:modId xmlns:p14="http://schemas.microsoft.com/office/powerpoint/2010/main" val="24549585"/>
              </p:ext>
            </p:extLst>
          </p:nvPr>
        </p:nvGraphicFramePr>
        <p:xfrm>
          <a:off x="5702568" y="868859"/>
          <a:ext cx="723900" cy="381000"/>
        </p:xfrm>
        <a:graphic>
          <a:graphicData uri="http://schemas.openxmlformats.org/presentationml/2006/ole">
            <mc:AlternateContent xmlns:mc="http://schemas.openxmlformats.org/markup-compatibility/2006">
              <mc:Choice xmlns:v="urn:schemas-microsoft-com:vml" Requires="v">
                <p:oleObj spid="_x0000_s69641" name="Equation" r:id="rId9" imgW="723600" imgH="380880" progId="Equation.DSMT4">
                  <p:embed/>
                </p:oleObj>
              </mc:Choice>
              <mc:Fallback>
                <p:oleObj name="Equation" r:id="rId9" imgW="723600" imgH="380880" progId="Equation.DSMT4">
                  <p:embed/>
                  <p:pic>
                    <p:nvPicPr>
                      <p:cNvPr id="0" name=""/>
                      <p:cNvPicPr/>
                      <p:nvPr/>
                    </p:nvPicPr>
                    <p:blipFill>
                      <a:blip r:embed="rId10"/>
                      <a:stretch>
                        <a:fillRect/>
                      </a:stretch>
                    </p:blipFill>
                    <p:spPr>
                      <a:xfrm>
                        <a:off x="5702568" y="868859"/>
                        <a:ext cx="723900" cy="381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C16049A-7442-4090-9479-6EDF8FD8539D}"/>
              </a:ext>
            </a:extLst>
          </p:cNvPr>
          <p:cNvGraphicFramePr>
            <a:graphicFrameLocks noChangeAspect="1"/>
          </p:cNvGraphicFramePr>
          <p:nvPr>
            <p:extLst>
              <p:ext uri="{D42A27DB-BD31-4B8C-83A1-F6EECF244321}">
                <p14:modId xmlns:p14="http://schemas.microsoft.com/office/powerpoint/2010/main" val="1391920517"/>
              </p:ext>
            </p:extLst>
          </p:nvPr>
        </p:nvGraphicFramePr>
        <p:xfrm>
          <a:off x="9887439" y="970459"/>
          <a:ext cx="889000" cy="381000"/>
        </p:xfrm>
        <a:graphic>
          <a:graphicData uri="http://schemas.openxmlformats.org/presentationml/2006/ole">
            <mc:AlternateContent xmlns:mc="http://schemas.openxmlformats.org/markup-compatibility/2006">
              <mc:Choice xmlns:v="urn:schemas-microsoft-com:vml" Requires="v">
                <p:oleObj spid="_x0000_s69642" name="Equation" r:id="rId11" imgW="888840" imgH="380880" progId="Equation.DSMT4">
                  <p:embed/>
                </p:oleObj>
              </mc:Choice>
              <mc:Fallback>
                <p:oleObj name="Equation" r:id="rId11" imgW="888840" imgH="380880" progId="Equation.DSMT4">
                  <p:embed/>
                  <p:pic>
                    <p:nvPicPr>
                      <p:cNvPr id="0" name=""/>
                      <p:cNvPicPr/>
                      <p:nvPr/>
                    </p:nvPicPr>
                    <p:blipFill>
                      <a:blip r:embed="rId12"/>
                      <a:stretch>
                        <a:fillRect/>
                      </a:stretch>
                    </p:blipFill>
                    <p:spPr>
                      <a:xfrm>
                        <a:off x="9887439" y="970459"/>
                        <a:ext cx="889000" cy="381000"/>
                      </a:xfrm>
                      <a:prstGeom prst="rect">
                        <a:avLst/>
                      </a:prstGeom>
                    </p:spPr>
                  </p:pic>
                </p:oleObj>
              </mc:Fallback>
            </mc:AlternateContent>
          </a:graphicData>
        </a:graphic>
      </p:graphicFrame>
    </p:spTree>
    <p:extLst>
      <p:ext uri="{BB962C8B-B14F-4D97-AF65-F5344CB8AC3E}">
        <p14:creationId xmlns:p14="http://schemas.microsoft.com/office/powerpoint/2010/main" val="480818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64A2EF-2D8D-4F3F-99B4-60A657EE9C9F}"/>
              </a:ext>
            </a:extLst>
          </p:cNvPr>
          <p:cNvSpPr>
            <a:spLocks noGrp="1"/>
          </p:cNvSpPr>
          <p:nvPr>
            <p:ph type="sldNum" sz="quarter" idx="12"/>
          </p:nvPr>
        </p:nvSpPr>
        <p:spPr/>
        <p:txBody>
          <a:bodyPr/>
          <a:lstStyle/>
          <a:p>
            <a:fld id="{8AC7B609-6235-4DF7-8376-3B4225D7EDEF}" type="slidenum">
              <a:rPr lang="en-US" smtClean="0"/>
              <a:pPr/>
              <a:t>93</a:t>
            </a:fld>
            <a:endParaRPr lang="en-US" dirty="0"/>
          </a:p>
        </p:txBody>
      </p:sp>
      <p:sp>
        <p:nvSpPr>
          <p:cNvPr id="3" name="Rectangle 2">
            <a:extLst>
              <a:ext uri="{FF2B5EF4-FFF2-40B4-BE49-F238E27FC236}">
                <a16:creationId xmlns:a16="http://schemas.microsoft.com/office/drawing/2014/main" id="{FC8B0AAB-19BC-4298-978E-EFD7741EEABD}"/>
              </a:ext>
            </a:extLst>
          </p:cNvPr>
          <p:cNvSpPr/>
          <p:nvPr/>
        </p:nvSpPr>
        <p:spPr>
          <a:xfrm>
            <a:off x="394145" y="352094"/>
            <a:ext cx="3462807" cy="400110"/>
          </a:xfrm>
          <a:prstGeom prst="rect">
            <a:avLst/>
          </a:prstGeom>
        </p:spPr>
        <p:txBody>
          <a:bodyPr wrap="none">
            <a:spAutoFit/>
          </a:bodyPr>
          <a:lstStyle/>
          <a:p>
            <a:r>
              <a:rPr lang="en-US" sz="2000" b="1" dirty="0">
                <a:solidFill>
                  <a:srgbClr val="FF0000"/>
                </a:solidFill>
                <a:latin typeface="Arial" panose="020B0604020202020204" pitchFamily="34" charset="0"/>
              </a:rPr>
              <a:t>Higher-QRDER TEM MODE</a:t>
            </a:r>
            <a:endParaRPr lang="en-US" sz="2000" dirty="0">
              <a:solidFill>
                <a:srgbClr val="FF0000"/>
              </a:solidFill>
            </a:endParaRPr>
          </a:p>
        </p:txBody>
      </p:sp>
      <p:sp>
        <p:nvSpPr>
          <p:cNvPr id="4" name="TextBox 3">
            <a:extLst>
              <a:ext uri="{FF2B5EF4-FFF2-40B4-BE49-F238E27FC236}">
                <a16:creationId xmlns:a16="http://schemas.microsoft.com/office/drawing/2014/main" id="{CBB1E506-E08E-46AE-8463-C9CA6F86EC59}"/>
              </a:ext>
            </a:extLst>
          </p:cNvPr>
          <p:cNvSpPr txBox="1"/>
          <p:nvPr/>
        </p:nvSpPr>
        <p:spPr>
          <a:xfrm>
            <a:off x="185057" y="868137"/>
            <a:ext cx="11625943" cy="1421992"/>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به دلايل مختلف ممكن است كه باريكه ليزري شكل گرفته درون تشديدگر از تقارن استوانه  اي برخوردار نباشد. مثلا وجود يك لكه كثيفي در وسط آينه ليزر يا مانعي در وسط تيوب ليزر گازي يا روزنه اي وسط آينه در ليزرهاي خاص . </a:t>
            </a:r>
          </a:p>
          <a:p>
            <a:pPr algn="just" rtl="1">
              <a:lnSpc>
                <a:spcPct val="150000"/>
              </a:lnSpc>
            </a:pPr>
            <a:r>
              <a:rPr lang="fa-IR" sz="2000" dirty="0">
                <a:latin typeface="Times New Roman" panose="02020603050405020304" pitchFamily="18" charset="0"/>
                <a:cs typeface="Times New Roman" panose="02020603050405020304" pitchFamily="18" charset="0"/>
              </a:rPr>
              <a:t>در اين حالت براي توضيح توزيع شدت فضايي تابش ليزر لازم است معادله پايه اي باريكه گاوسي در دستگاه </a:t>
            </a:r>
            <a:r>
              <a:rPr lang="fa-IR" sz="2000" dirty="0">
                <a:solidFill>
                  <a:srgbClr val="1E04E2"/>
                </a:solidFill>
                <a:latin typeface="Times New Roman" panose="02020603050405020304" pitchFamily="18" charset="0"/>
                <a:cs typeface="Times New Roman" panose="02020603050405020304" pitchFamily="18" charset="0"/>
              </a:rPr>
              <a:t>مختصات دكارتي </a:t>
            </a:r>
            <a:r>
              <a:rPr lang="fa-IR" sz="2000" dirty="0">
                <a:latin typeface="Times New Roman" panose="02020603050405020304" pitchFamily="18" charset="0"/>
                <a:cs typeface="Times New Roman" panose="02020603050405020304" pitchFamily="18" charset="0"/>
              </a:rPr>
              <a:t>حل شود</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8A17AE-6652-4B04-8C4F-E6DD0811E51F}"/>
              </a:ext>
            </a:extLst>
          </p:cNvPr>
          <p:cNvPicPr>
            <a:picLocks noChangeAspect="1"/>
          </p:cNvPicPr>
          <p:nvPr/>
        </p:nvPicPr>
        <p:blipFill>
          <a:blip r:embed="rId3"/>
          <a:stretch>
            <a:fillRect/>
          </a:stretch>
        </p:blipFill>
        <p:spPr>
          <a:xfrm>
            <a:off x="594636" y="3458771"/>
            <a:ext cx="2933700" cy="790575"/>
          </a:xfrm>
          <a:prstGeom prst="rect">
            <a:avLst/>
          </a:prstGeom>
        </p:spPr>
      </p:pic>
      <p:graphicFrame>
        <p:nvGraphicFramePr>
          <p:cNvPr id="6" name="Object 5">
            <a:extLst>
              <a:ext uri="{FF2B5EF4-FFF2-40B4-BE49-F238E27FC236}">
                <a16:creationId xmlns:a16="http://schemas.microsoft.com/office/drawing/2014/main" id="{D7777336-D791-4DEB-8566-5BC0DB623F42}"/>
              </a:ext>
            </a:extLst>
          </p:cNvPr>
          <p:cNvGraphicFramePr>
            <a:graphicFrameLocks noChangeAspect="1"/>
          </p:cNvGraphicFramePr>
          <p:nvPr>
            <p:extLst>
              <p:ext uri="{D42A27DB-BD31-4B8C-83A1-F6EECF244321}">
                <p14:modId xmlns:p14="http://schemas.microsoft.com/office/powerpoint/2010/main" val="182660106"/>
              </p:ext>
            </p:extLst>
          </p:nvPr>
        </p:nvGraphicFramePr>
        <p:xfrm>
          <a:off x="4857421" y="3500789"/>
          <a:ext cx="2933700" cy="825500"/>
        </p:xfrm>
        <a:graphic>
          <a:graphicData uri="http://schemas.openxmlformats.org/presentationml/2006/ole">
            <mc:AlternateContent xmlns:mc="http://schemas.openxmlformats.org/markup-compatibility/2006">
              <mc:Choice xmlns:v="urn:schemas-microsoft-com:vml" Requires="v">
                <p:oleObj spid="_x0000_s70660" name="Equation" r:id="rId4" imgW="2933640" imgH="825480" progId="Equation.DSMT4">
                  <p:embed/>
                </p:oleObj>
              </mc:Choice>
              <mc:Fallback>
                <p:oleObj name="Equation" r:id="rId4" imgW="2933640" imgH="825480" progId="Equation.DSMT4">
                  <p:embed/>
                  <p:pic>
                    <p:nvPicPr>
                      <p:cNvPr id="4" name="Object 3">
                        <a:extLst>
                          <a:ext uri="{FF2B5EF4-FFF2-40B4-BE49-F238E27FC236}">
                            <a16:creationId xmlns:a16="http://schemas.microsoft.com/office/drawing/2014/main" id="{F9231C53-B613-42B1-8BB9-2866811B095C}"/>
                          </a:ext>
                        </a:extLst>
                      </p:cNvPr>
                      <p:cNvPicPr/>
                      <p:nvPr/>
                    </p:nvPicPr>
                    <p:blipFill>
                      <a:blip r:embed="rId5"/>
                      <a:stretch>
                        <a:fillRect/>
                      </a:stretch>
                    </p:blipFill>
                    <p:spPr>
                      <a:xfrm>
                        <a:off x="4857421" y="3500789"/>
                        <a:ext cx="2933700" cy="8255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96174FF-55D1-4A18-954A-2D2E43F98F5C}"/>
              </a:ext>
            </a:extLst>
          </p:cNvPr>
          <p:cNvSpPr txBox="1"/>
          <p:nvPr/>
        </p:nvSpPr>
        <p:spPr>
          <a:xfrm>
            <a:off x="1187533" y="4868883"/>
            <a:ext cx="10504714" cy="498663"/>
          </a:xfrm>
          <a:prstGeom prst="rect">
            <a:avLst/>
          </a:prstGeom>
          <a:noFill/>
        </p:spPr>
        <p:txBody>
          <a:bodyPr wrap="square" rtlCol="0">
            <a:spAutoFit/>
          </a:bodyPr>
          <a:lstStyle/>
          <a:p>
            <a:pPr algn="just" rtl="1">
              <a:lnSpc>
                <a:spcPct val="150000"/>
              </a:lnSpc>
            </a:pPr>
            <a:r>
              <a:rPr lang="fa-IR" sz="2000" dirty="0">
                <a:latin typeface="Times New Roman" panose="02020603050405020304" pitchFamily="18" charset="0"/>
                <a:cs typeface="Times New Roman" panose="02020603050405020304" pitchFamily="18" charset="0"/>
              </a:rPr>
              <a:t>حل اين معادله منجر به پيدا شدن تابع توزيع فضايي براي ميدان الكتريكي خواهد شد.</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9149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D04EB-0DBC-41EB-A232-D7964FEFEFB4}"/>
              </a:ext>
            </a:extLst>
          </p:cNvPr>
          <p:cNvSpPr>
            <a:spLocks noGrp="1"/>
          </p:cNvSpPr>
          <p:nvPr>
            <p:ph type="sldNum" sz="quarter" idx="12"/>
          </p:nvPr>
        </p:nvSpPr>
        <p:spPr>
          <a:xfrm>
            <a:off x="11044052" y="6377866"/>
            <a:ext cx="973667" cy="274320"/>
          </a:xfrm>
        </p:spPr>
        <p:txBody>
          <a:bodyPr/>
          <a:lstStyle/>
          <a:p>
            <a:fld id="{8AC7B609-6235-4DF7-8376-3B4225D7EDEF}" type="slidenum">
              <a:rPr lang="en-US" smtClean="0"/>
              <a:pPr/>
              <a:t>94</a:t>
            </a:fld>
            <a:endParaRPr lang="en-US" dirty="0"/>
          </a:p>
        </p:txBody>
      </p:sp>
      <p:pic>
        <p:nvPicPr>
          <p:cNvPr id="6" name="Picture 5">
            <a:extLst>
              <a:ext uri="{FF2B5EF4-FFF2-40B4-BE49-F238E27FC236}">
                <a16:creationId xmlns:a16="http://schemas.microsoft.com/office/drawing/2014/main" id="{7B2629FD-C6F1-46F4-911D-A34A67ACBE13}"/>
              </a:ext>
            </a:extLst>
          </p:cNvPr>
          <p:cNvPicPr>
            <a:picLocks noChangeAspect="1"/>
          </p:cNvPicPr>
          <p:nvPr/>
        </p:nvPicPr>
        <p:blipFill>
          <a:blip r:embed="rId2"/>
          <a:stretch>
            <a:fillRect/>
          </a:stretch>
        </p:blipFill>
        <p:spPr>
          <a:xfrm>
            <a:off x="618966" y="118660"/>
            <a:ext cx="6377599" cy="3831407"/>
          </a:xfrm>
          <a:prstGeom prst="rect">
            <a:avLst/>
          </a:prstGeom>
        </p:spPr>
      </p:pic>
      <p:pic>
        <p:nvPicPr>
          <p:cNvPr id="7" name="Picture 6">
            <a:extLst>
              <a:ext uri="{FF2B5EF4-FFF2-40B4-BE49-F238E27FC236}">
                <a16:creationId xmlns:a16="http://schemas.microsoft.com/office/drawing/2014/main" id="{5D5AC8EB-309D-48F0-B0A3-DA31D03E737F}"/>
              </a:ext>
            </a:extLst>
          </p:cNvPr>
          <p:cNvPicPr>
            <a:picLocks noChangeAspect="1"/>
          </p:cNvPicPr>
          <p:nvPr/>
        </p:nvPicPr>
        <p:blipFill>
          <a:blip r:embed="rId3"/>
          <a:stretch>
            <a:fillRect/>
          </a:stretch>
        </p:blipFill>
        <p:spPr>
          <a:xfrm>
            <a:off x="618966" y="5294845"/>
            <a:ext cx="3513648" cy="925412"/>
          </a:xfrm>
          <a:prstGeom prst="rect">
            <a:avLst/>
          </a:prstGeom>
        </p:spPr>
      </p:pic>
      <p:pic>
        <p:nvPicPr>
          <p:cNvPr id="9" name="Picture 8">
            <a:extLst>
              <a:ext uri="{FF2B5EF4-FFF2-40B4-BE49-F238E27FC236}">
                <a16:creationId xmlns:a16="http://schemas.microsoft.com/office/drawing/2014/main" id="{D1763147-E3B8-47FA-9160-35FE1F7EBC0D}"/>
              </a:ext>
            </a:extLst>
          </p:cNvPr>
          <p:cNvPicPr>
            <a:picLocks noChangeAspect="1"/>
          </p:cNvPicPr>
          <p:nvPr/>
        </p:nvPicPr>
        <p:blipFill>
          <a:blip r:embed="rId4"/>
          <a:stretch>
            <a:fillRect/>
          </a:stretch>
        </p:blipFill>
        <p:spPr>
          <a:xfrm>
            <a:off x="5959249" y="5018582"/>
            <a:ext cx="2590986" cy="1496444"/>
          </a:xfrm>
          <a:prstGeom prst="rect">
            <a:avLst/>
          </a:prstGeom>
        </p:spPr>
      </p:pic>
      <p:sp>
        <p:nvSpPr>
          <p:cNvPr id="10" name="Rectangle 9">
            <a:extLst>
              <a:ext uri="{FF2B5EF4-FFF2-40B4-BE49-F238E27FC236}">
                <a16:creationId xmlns:a16="http://schemas.microsoft.com/office/drawing/2014/main" id="{58389E86-C4BE-4F67-8130-9CB33F618257}"/>
              </a:ext>
            </a:extLst>
          </p:cNvPr>
          <p:cNvSpPr/>
          <p:nvPr/>
        </p:nvSpPr>
        <p:spPr>
          <a:xfrm>
            <a:off x="618966" y="4306239"/>
            <a:ext cx="10425086" cy="830997"/>
          </a:xfrm>
          <a:prstGeom prst="rect">
            <a:avLst/>
          </a:prstGeom>
        </p:spPr>
        <p:txBody>
          <a:bodyPr wrap="square">
            <a:spAutoFit/>
          </a:bodyPr>
          <a:lstStyle/>
          <a:p>
            <a:r>
              <a:rPr lang="en-US" sz="2400" dirty="0">
                <a:latin typeface="Times New Roman" panose="02020603050405020304" pitchFamily="18" charset="0"/>
              </a:rPr>
              <a:t>The</a:t>
            </a:r>
            <a:r>
              <a:rPr lang="fa-IR" sz="2400" dirty="0">
                <a:latin typeface="Times New Roman" panose="02020603050405020304" pitchFamily="18" charset="0"/>
              </a:rPr>
              <a:t> </a:t>
            </a:r>
            <a:r>
              <a:rPr lang="en-US" sz="2400" dirty="0">
                <a:latin typeface="Times New Roman" panose="02020603050405020304" pitchFamily="18" charset="0"/>
              </a:rPr>
              <a:t>symbol </a:t>
            </a:r>
            <a:r>
              <a:rPr lang="en-US" sz="2400" i="1" dirty="0">
                <a:latin typeface="Times New Roman" panose="02020603050405020304" pitchFamily="18" charset="0"/>
              </a:rPr>
              <a:t>Hm(u), </a:t>
            </a:r>
            <a:r>
              <a:rPr lang="en-US" sz="2400" dirty="0">
                <a:latin typeface="Times New Roman" panose="02020603050405020304" pitchFamily="18" charset="0"/>
              </a:rPr>
              <a:t>stands for the Hermite polynomial of order </a:t>
            </a:r>
            <a:r>
              <a:rPr lang="en-US" sz="2400" i="1" dirty="0">
                <a:latin typeface="Times New Roman" panose="02020603050405020304" pitchFamily="18" charset="0"/>
              </a:rPr>
              <a:t>m </a:t>
            </a:r>
            <a:r>
              <a:rPr lang="en-US" sz="2400" dirty="0">
                <a:latin typeface="Times New Roman" panose="02020603050405020304" pitchFamily="18" charset="0"/>
              </a:rPr>
              <a:t>and argument </a:t>
            </a:r>
            <a:r>
              <a:rPr lang="en-US" sz="2400" i="1" dirty="0">
                <a:latin typeface="Times New Roman" panose="02020603050405020304" pitchFamily="18" charset="0"/>
              </a:rPr>
              <a:t>u </a:t>
            </a:r>
            <a:r>
              <a:rPr lang="en-US" sz="2400" dirty="0">
                <a:latin typeface="Times New Roman" panose="02020603050405020304" pitchFamily="18" charset="0"/>
              </a:rPr>
              <a:t>and is defined</a:t>
            </a:r>
            <a:r>
              <a:rPr lang="fa-IR" sz="2400" dirty="0">
                <a:latin typeface="Times New Roman" panose="02020603050405020304" pitchFamily="18" charset="0"/>
              </a:rPr>
              <a:t> </a:t>
            </a:r>
            <a:r>
              <a:rPr lang="en-US" sz="2400" dirty="0">
                <a:latin typeface="Times New Roman" panose="02020603050405020304" pitchFamily="18" charset="0"/>
              </a:rPr>
              <a:t>by</a:t>
            </a:r>
            <a:endParaRPr lang="en-US" sz="2400" dirty="0"/>
          </a:p>
        </p:txBody>
      </p:sp>
    </p:spTree>
    <p:extLst>
      <p:ext uri="{BB962C8B-B14F-4D97-AF65-F5344CB8AC3E}">
        <p14:creationId xmlns:p14="http://schemas.microsoft.com/office/powerpoint/2010/main" val="3679201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587BF1-E741-4285-8862-EAC55544D582}"/>
              </a:ext>
            </a:extLst>
          </p:cNvPr>
          <p:cNvSpPr>
            <a:spLocks noGrp="1"/>
          </p:cNvSpPr>
          <p:nvPr>
            <p:ph type="sldNum" sz="quarter" idx="12"/>
          </p:nvPr>
        </p:nvSpPr>
        <p:spPr/>
        <p:txBody>
          <a:bodyPr/>
          <a:lstStyle/>
          <a:p>
            <a:fld id="{8AC7B609-6235-4DF7-8376-3B4225D7EDEF}" type="slidenum">
              <a:rPr lang="en-US" smtClean="0"/>
              <a:pPr/>
              <a:t>95</a:t>
            </a:fld>
            <a:endParaRPr lang="en-US" dirty="0"/>
          </a:p>
        </p:txBody>
      </p:sp>
      <p:graphicFrame>
        <p:nvGraphicFramePr>
          <p:cNvPr id="3" name="Object 2">
            <a:extLst>
              <a:ext uri="{FF2B5EF4-FFF2-40B4-BE49-F238E27FC236}">
                <a16:creationId xmlns:a16="http://schemas.microsoft.com/office/drawing/2014/main" id="{7889B5F2-F0EF-4FB8-9C75-F826B03119DB}"/>
              </a:ext>
            </a:extLst>
          </p:cNvPr>
          <p:cNvGraphicFramePr>
            <a:graphicFrameLocks noChangeAspect="1"/>
          </p:cNvGraphicFramePr>
          <p:nvPr>
            <p:extLst>
              <p:ext uri="{D42A27DB-BD31-4B8C-83A1-F6EECF244321}">
                <p14:modId xmlns:p14="http://schemas.microsoft.com/office/powerpoint/2010/main" val="515785996"/>
              </p:ext>
            </p:extLst>
          </p:nvPr>
        </p:nvGraphicFramePr>
        <p:xfrm>
          <a:off x="431800" y="741363"/>
          <a:ext cx="11328400" cy="5029200"/>
        </p:xfrm>
        <a:graphic>
          <a:graphicData uri="http://schemas.openxmlformats.org/presentationml/2006/ole">
            <mc:AlternateContent xmlns:mc="http://schemas.openxmlformats.org/markup-compatibility/2006">
              <mc:Choice xmlns:v="urn:schemas-microsoft-com:vml" Requires="v">
                <p:oleObj spid="_x0000_s71686" name="Equation" r:id="rId3" imgW="11328120" imgH="5029200" progId="Equation.DSMT4">
                  <p:embed/>
                </p:oleObj>
              </mc:Choice>
              <mc:Fallback>
                <p:oleObj name="Equation" r:id="rId3" imgW="11328120" imgH="5029200" progId="Equation.DSMT4">
                  <p:embed/>
                  <p:pic>
                    <p:nvPicPr>
                      <p:cNvPr id="0" name=""/>
                      <p:cNvPicPr/>
                      <p:nvPr/>
                    </p:nvPicPr>
                    <p:blipFill>
                      <a:blip r:embed="rId4"/>
                      <a:stretch>
                        <a:fillRect/>
                      </a:stretch>
                    </p:blipFill>
                    <p:spPr>
                      <a:xfrm>
                        <a:off x="431800" y="741363"/>
                        <a:ext cx="11328400" cy="5029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701485E-0AFA-4B64-A456-63EA2DE702ED}"/>
              </a:ext>
            </a:extLst>
          </p:cNvPr>
          <p:cNvGraphicFramePr>
            <a:graphicFrameLocks noChangeAspect="1"/>
          </p:cNvGraphicFramePr>
          <p:nvPr>
            <p:extLst>
              <p:ext uri="{D42A27DB-BD31-4B8C-83A1-F6EECF244321}">
                <p14:modId xmlns:p14="http://schemas.microsoft.com/office/powerpoint/2010/main" val="104887083"/>
              </p:ext>
            </p:extLst>
          </p:nvPr>
        </p:nvGraphicFramePr>
        <p:xfrm>
          <a:off x="5130800" y="2781300"/>
          <a:ext cx="914400" cy="306388"/>
        </p:xfrm>
        <a:graphic>
          <a:graphicData uri="http://schemas.openxmlformats.org/presentationml/2006/ole">
            <mc:AlternateContent xmlns:mc="http://schemas.openxmlformats.org/markup-compatibility/2006">
              <mc:Choice xmlns:v="urn:schemas-microsoft-com:vml" Requires="v">
                <p:oleObj spid="_x0000_s71687" name="Equation" r:id="rId5" imgW="914400" imgH="306720" progId="Equation.DSMT4">
                  <p:embed/>
                </p:oleObj>
              </mc:Choice>
              <mc:Fallback>
                <p:oleObj name="Equation" r:id="rId5" imgW="914400" imgH="306720" progId="Equation.DSMT4">
                  <p:embed/>
                  <p:pic>
                    <p:nvPicPr>
                      <p:cNvPr id="0" name=""/>
                      <p:cNvPicPr/>
                      <p:nvPr/>
                    </p:nvPicPr>
                    <p:blipFill>
                      <a:blip r:embed="rId6"/>
                      <a:stretch>
                        <a:fillRect/>
                      </a:stretch>
                    </p:blipFill>
                    <p:spPr>
                      <a:xfrm>
                        <a:off x="5130800" y="2781300"/>
                        <a:ext cx="914400" cy="306388"/>
                      </a:xfrm>
                      <a:prstGeom prst="rect">
                        <a:avLst/>
                      </a:prstGeom>
                    </p:spPr>
                  </p:pic>
                </p:oleObj>
              </mc:Fallback>
            </mc:AlternateContent>
          </a:graphicData>
        </a:graphic>
      </p:graphicFrame>
    </p:spTree>
    <p:extLst>
      <p:ext uri="{BB962C8B-B14F-4D97-AF65-F5344CB8AC3E}">
        <p14:creationId xmlns:p14="http://schemas.microsoft.com/office/powerpoint/2010/main" val="2827247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C7864-8E74-41A0-B3B8-3EED5009826D}"/>
              </a:ext>
            </a:extLst>
          </p:cNvPr>
          <p:cNvSpPr>
            <a:spLocks noGrp="1"/>
          </p:cNvSpPr>
          <p:nvPr>
            <p:ph type="sldNum" sz="quarter" idx="12"/>
          </p:nvPr>
        </p:nvSpPr>
        <p:spPr/>
        <p:txBody>
          <a:bodyPr/>
          <a:lstStyle/>
          <a:p>
            <a:fld id="{8AC7B609-6235-4DF7-8376-3B4225D7EDEF}" type="slidenum">
              <a:rPr lang="en-US" smtClean="0"/>
              <a:pPr/>
              <a:t>96</a:t>
            </a:fld>
            <a:endParaRPr lang="en-US" dirty="0"/>
          </a:p>
        </p:txBody>
      </p:sp>
      <p:sp>
        <p:nvSpPr>
          <p:cNvPr id="3" name="Rectangle 2">
            <a:extLst>
              <a:ext uri="{FF2B5EF4-FFF2-40B4-BE49-F238E27FC236}">
                <a16:creationId xmlns:a16="http://schemas.microsoft.com/office/drawing/2014/main" id="{2173798F-A875-449D-8E5F-A68A3C7D5616}"/>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grpSp>
        <p:nvGrpSpPr>
          <p:cNvPr id="10" name="Group 9">
            <a:extLst>
              <a:ext uri="{FF2B5EF4-FFF2-40B4-BE49-F238E27FC236}">
                <a16:creationId xmlns:a16="http://schemas.microsoft.com/office/drawing/2014/main" id="{B21DC9F3-9DF4-4091-933E-FB5A2A670EEE}"/>
              </a:ext>
            </a:extLst>
          </p:cNvPr>
          <p:cNvGrpSpPr/>
          <p:nvPr/>
        </p:nvGrpSpPr>
        <p:grpSpPr>
          <a:xfrm>
            <a:off x="1810693" y="1309524"/>
            <a:ext cx="7467443" cy="4988252"/>
            <a:chOff x="1810693" y="1309524"/>
            <a:chExt cx="7467443" cy="4988252"/>
          </a:xfrm>
        </p:grpSpPr>
        <p:pic>
          <p:nvPicPr>
            <p:cNvPr id="9" name="Picture 8">
              <a:extLst>
                <a:ext uri="{FF2B5EF4-FFF2-40B4-BE49-F238E27FC236}">
                  <a16:creationId xmlns:a16="http://schemas.microsoft.com/office/drawing/2014/main" id="{D67B5062-E742-4ABB-B0CE-57D1BAF6DB94}"/>
                </a:ext>
              </a:extLst>
            </p:cNvPr>
            <p:cNvPicPr>
              <a:picLocks noChangeAspect="1"/>
            </p:cNvPicPr>
            <p:nvPr/>
          </p:nvPicPr>
          <p:blipFill>
            <a:blip r:embed="rId3"/>
            <a:stretch>
              <a:fillRect/>
            </a:stretch>
          </p:blipFill>
          <p:spPr>
            <a:xfrm>
              <a:off x="1810693" y="1309524"/>
              <a:ext cx="7467443" cy="4988252"/>
            </a:xfrm>
            <a:prstGeom prst="rect">
              <a:avLst/>
            </a:prstGeom>
          </p:spPr>
        </p:pic>
        <p:graphicFrame>
          <p:nvGraphicFramePr>
            <p:cNvPr id="5" name="Object 4">
              <a:extLst>
                <a:ext uri="{FF2B5EF4-FFF2-40B4-BE49-F238E27FC236}">
                  <a16:creationId xmlns:a16="http://schemas.microsoft.com/office/drawing/2014/main" id="{CB75B3DB-31F0-4D94-BDBC-D4961AD826D8}"/>
                </a:ext>
              </a:extLst>
            </p:cNvPr>
            <p:cNvGraphicFramePr>
              <a:graphicFrameLocks noChangeAspect="1"/>
            </p:cNvGraphicFramePr>
            <p:nvPr>
              <p:extLst>
                <p:ext uri="{D42A27DB-BD31-4B8C-83A1-F6EECF244321}">
                  <p14:modId xmlns:p14="http://schemas.microsoft.com/office/powerpoint/2010/main" val="1745765424"/>
                </p:ext>
              </p:extLst>
            </p:nvPr>
          </p:nvGraphicFramePr>
          <p:xfrm>
            <a:off x="5676900" y="2327275"/>
            <a:ext cx="838200" cy="371475"/>
          </p:xfrm>
          <a:graphic>
            <a:graphicData uri="http://schemas.openxmlformats.org/presentationml/2006/ole">
              <mc:AlternateContent xmlns:mc="http://schemas.openxmlformats.org/markup-compatibility/2006">
                <mc:Choice xmlns:v="urn:schemas-microsoft-com:vml" Requires="v">
                  <p:oleObj spid="_x0000_s72710" name="Equation" r:id="rId4" imgW="838149" imgH="371398" progId="Equation.DSMT4">
                    <p:embed/>
                  </p:oleObj>
                </mc:Choice>
                <mc:Fallback>
                  <p:oleObj name="Equation" r:id="rId4" imgW="838149" imgH="371398" progId="Equation.DSMT4">
                    <p:embed/>
                    <p:pic>
                      <p:nvPicPr>
                        <p:cNvPr id="0" name=""/>
                        <p:cNvPicPr/>
                        <p:nvPr/>
                      </p:nvPicPr>
                      <p:blipFill>
                        <a:blip r:embed="rId5"/>
                        <a:stretch>
                          <a:fillRect/>
                        </a:stretch>
                      </p:blipFill>
                      <p:spPr>
                        <a:xfrm>
                          <a:off x="5676900" y="2327275"/>
                          <a:ext cx="838200" cy="3714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D4D8F9B-11FC-4485-853C-ADA2F7898BD9}"/>
                </a:ext>
              </a:extLst>
            </p:cNvPr>
            <p:cNvGraphicFramePr>
              <a:graphicFrameLocks noChangeAspect="1"/>
            </p:cNvGraphicFramePr>
            <p:nvPr>
              <p:extLst>
                <p:ext uri="{D42A27DB-BD31-4B8C-83A1-F6EECF244321}">
                  <p14:modId xmlns:p14="http://schemas.microsoft.com/office/powerpoint/2010/main" val="1005077250"/>
                </p:ext>
              </p:extLst>
            </p:nvPr>
          </p:nvGraphicFramePr>
          <p:xfrm>
            <a:off x="7551738" y="3422650"/>
            <a:ext cx="838200" cy="381000"/>
          </p:xfrm>
          <a:graphic>
            <a:graphicData uri="http://schemas.openxmlformats.org/presentationml/2006/ole">
              <mc:AlternateContent xmlns:mc="http://schemas.openxmlformats.org/markup-compatibility/2006">
                <mc:Choice xmlns:v="urn:schemas-microsoft-com:vml" Requires="v">
                  <p:oleObj spid="_x0000_s72711" name="Equation" r:id="rId6" imgW="838080" imgH="380880" progId="Equation.DSMT4">
                    <p:embed/>
                  </p:oleObj>
                </mc:Choice>
                <mc:Fallback>
                  <p:oleObj name="Equation" r:id="rId6" imgW="838080" imgH="380880" progId="Equation.DSMT4">
                    <p:embed/>
                    <p:pic>
                      <p:nvPicPr>
                        <p:cNvPr id="0" name=""/>
                        <p:cNvPicPr/>
                        <p:nvPr/>
                      </p:nvPicPr>
                      <p:blipFill>
                        <a:blip r:embed="rId7"/>
                        <a:stretch>
                          <a:fillRect/>
                        </a:stretch>
                      </p:blipFill>
                      <p:spPr>
                        <a:xfrm>
                          <a:off x="7551738" y="3422650"/>
                          <a:ext cx="838200" cy="381000"/>
                        </a:xfrm>
                        <a:prstGeom prst="rect">
                          <a:avLst/>
                        </a:prstGeom>
                      </p:spPr>
                    </p:pic>
                  </p:oleObj>
                </mc:Fallback>
              </mc:AlternateContent>
            </a:graphicData>
          </a:graphic>
        </p:graphicFrame>
      </p:grpSp>
      <p:sp>
        <p:nvSpPr>
          <p:cNvPr id="8" name="Rectangle 7">
            <a:extLst>
              <a:ext uri="{FF2B5EF4-FFF2-40B4-BE49-F238E27FC236}">
                <a16:creationId xmlns:a16="http://schemas.microsoft.com/office/drawing/2014/main" id="{42490324-FF25-4D3E-9493-26AFAED3A127}"/>
              </a:ext>
            </a:extLst>
          </p:cNvPr>
          <p:cNvSpPr/>
          <p:nvPr/>
        </p:nvSpPr>
        <p:spPr>
          <a:xfrm>
            <a:off x="5971607" y="3244334"/>
            <a:ext cx="248786" cy="369332"/>
          </a:xfrm>
          <a:prstGeom prst="rect">
            <a:avLst/>
          </a:prstGeom>
        </p:spPr>
        <p:txBody>
          <a:bodyPr wrap="none">
            <a:spAutoFit/>
          </a:bodyPr>
          <a:lstStyle/>
          <a:p>
            <a:r>
              <a:rPr lang="fa-IR" dirty="0">
                <a:latin typeface="Inherited"/>
              </a:rPr>
              <a:t> </a:t>
            </a:r>
            <a:endParaRPr lang="fa-IR" dirty="0"/>
          </a:p>
        </p:txBody>
      </p:sp>
    </p:spTree>
    <p:extLst>
      <p:ext uri="{BB962C8B-B14F-4D97-AF65-F5344CB8AC3E}">
        <p14:creationId xmlns:p14="http://schemas.microsoft.com/office/powerpoint/2010/main" val="35367121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5FFC8F-A9A5-40AD-AB54-895A2E6DC06D}"/>
              </a:ext>
            </a:extLst>
          </p:cNvPr>
          <p:cNvSpPr>
            <a:spLocks noGrp="1"/>
          </p:cNvSpPr>
          <p:nvPr>
            <p:ph type="sldNum" sz="quarter" idx="12"/>
          </p:nvPr>
        </p:nvSpPr>
        <p:spPr/>
        <p:txBody>
          <a:bodyPr/>
          <a:lstStyle/>
          <a:p>
            <a:fld id="{8AC7B609-6235-4DF7-8376-3B4225D7EDEF}" type="slidenum">
              <a:rPr lang="en-US" smtClean="0"/>
              <a:pPr/>
              <a:t>97</a:t>
            </a:fld>
            <a:endParaRPr lang="en-US" dirty="0"/>
          </a:p>
        </p:txBody>
      </p:sp>
      <p:graphicFrame>
        <p:nvGraphicFramePr>
          <p:cNvPr id="4" name="Object 3">
            <a:extLst>
              <a:ext uri="{FF2B5EF4-FFF2-40B4-BE49-F238E27FC236}">
                <a16:creationId xmlns:a16="http://schemas.microsoft.com/office/drawing/2014/main" id="{4D0D4444-1818-4460-AA70-FEB048773AB0}"/>
              </a:ext>
            </a:extLst>
          </p:cNvPr>
          <p:cNvGraphicFramePr>
            <a:graphicFrameLocks noChangeAspect="1"/>
          </p:cNvGraphicFramePr>
          <p:nvPr>
            <p:extLst>
              <p:ext uri="{D42A27DB-BD31-4B8C-83A1-F6EECF244321}">
                <p14:modId xmlns:p14="http://schemas.microsoft.com/office/powerpoint/2010/main" val="3508969860"/>
              </p:ext>
            </p:extLst>
          </p:nvPr>
        </p:nvGraphicFramePr>
        <p:xfrm>
          <a:off x="3854450" y="2270125"/>
          <a:ext cx="6197600" cy="863600"/>
        </p:xfrm>
        <a:graphic>
          <a:graphicData uri="http://schemas.openxmlformats.org/presentationml/2006/ole">
            <mc:AlternateContent xmlns:mc="http://schemas.openxmlformats.org/markup-compatibility/2006">
              <mc:Choice xmlns:v="urn:schemas-microsoft-com:vml" Requires="v">
                <p:oleObj spid="_x0000_s73736" name="Equation" r:id="rId3" imgW="6197400" imgH="863280" progId="Equation.DSMT4">
                  <p:embed/>
                </p:oleObj>
              </mc:Choice>
              <mc:Fallback>
                <p:oleObj name="Equation" r:id="rId3" imgW="6197400" imgH="863280" progId="Equation.DSMT4">
                  <p:embed/>
                  <p:pic>
                    <p:nvPicPr>
                      <p:cNvPr id="0" name=""/>
                      <p:cNvPicPr/>
                      <p:nvPr/>
                    </p:nvPicPr>
                    <p:blipFill>
                      <a:blip r:embed="rId4"/>
                      <a:stretch>
                        <a:fillRect/>
                      </a:stretch>
                    </p:blipFill>
                    <p:spPr>
                      <a:xfrm>
                        <a:off x="3854450" y="2270125"/>
                        <a:ext cx="6197600" cy="86360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744C7382-E178-46F3-B189-680D0FAEE32D}"/>
              </a:ext>
            </a:extLst>
          </p:cNvPr>
          <p:cNvGrpSpPr/>
          <p:nvPr/>
        </p:nvGrpSpPr>
        <p:grpSpPr>
          <a:xfrm>
            <a:off x="4258618" y="3419475"/>
            <a:ext cx="5075882" cy="3220774"/>
            <a:chOff x="1810693" y="1309524"/>
            <a:chExt cx="7467443" cy="4988252"/>
          </a:xfrm>
        </p:grpSpPr>
        <p:pic>
          <p:nvPicPr>
            <p:cNvPr id="6" name="Picture 5">
              <a:extLst>
                <a:ext uri="{FF2B5EF4-FFF2-40B4-BE49-F238E27FC236}">
                  <a16:creationId xmlns:a16="http://schemas.microsoft.com/office/drawing/2014/main" id="{1BDB503F-6E2B-4F78-BEDD-66A03FC2EC27}"/>
                </a:ext>
              </a:extLst>
            </p:cNvPr>
            <p:cNvPicPr>
              <a:picLocks noChangeAspect="1"/>
            </p:cNvPicPr>
            <p:nvPr/>
          </p:nvPicPr>
          <p:blipFill>
            <a:blip r:embed="rId5"/>
            <a:stretch>
              <a:fillRect/>
            </a:stretch>
          </p:blipFill>
          <p:spPr>
            <a:xfrm>
              <a:off x="1810693" y="1309524"/>
              <a:ext cx="7467443" cy="4988252"/>
            </a:xfrm>
            <a:prstGeom prst="rect">
              <a:avLst/>
            </a:prstGeom>
          </p:spPr>
        </p:pic>
        <p:graphicFrame>
          <p:nvGraphicFramePr>
            <p:cNvPr id="7" name="Object 6">
              <a:extLst>
                <a:ext uri="{FF2B5EF4-FFF2-40B4-BE49-F238E27FC236}">
                  <a16:creationId xmlns:a16="http://schemas.microsoft.com/office/drawing/2014/main" id="{70F23EDB-B002-4229-88FB-C148B90ABC59}"/>
                </a:ext>
              </a:extLst>
            </p:cNvPr>
            <p:cNvGraphicFramePr>
              <a:graphicFrameLocks noChangeAspect="1"/>
            </p:cNvGraphicFramePr>
            <p:nvPr>
              <p:extLst>
                <p:ext uri="{D42A27DB-BD31-4B8C-83A1-F6EECF244321}">
                  <p14:modId xmlns:p14="http://schemas.microsoft.com/office/powerpoint/2010/main" val="1960748743"/>
                </p:ext>
              </p:extLst>
            </p:nvPr>
          </p:nvGraphicFramePr>
          <p:xfrm>
            <a:off x="5676900" y="2327275"/>
            <a:ext cx="838200" cy="371475"/>
          </p:xfrm>
          <a:graphic>
            <a:graphicData uri="http://schemas.openxmlformats.org/presentationml/2006/ole">
              <mc:AlternateContent xmlns:mc="http://schemas.openxmlformats.org/markup-compatibility/2006">
                <mc:Choice xmlns:v="urn:schemas-microsoft-com:vml" Requires="v">
                  <p:oleObj spid="_x0000_s73737" name="Equation" r:id="rId6" imgW="838149" imgH="371398" progId="Equation.DSMT4">
                    <p:embed/>
                  </p:oleObj>
                </mc:Choice>
                <mc:Fallback>
                  <p:oleObj name="Equation" r:id="rId6" imgW="838149" imgH="371398" progId="Equation.DSMT4">
                    <p:embed/>
                    <p:pic>
                      <p:nvPicPr>
                        <p:cNvPr id="5" name="Object 4">
                          <a:extLst>
                            <a:ext uri="{FF2B5EF4-FFF2-40B4-BE49-F238E27FC236}">
                              <a16:creationId xmlns:a16="http://schemas.microsoft.com/office/drawing/2014/main" id="{CB75B3DB-31F0-4D94-BDBC-D4961AD826D8}"/>
                            </a:ext>
                          </a:extLst>
                        </p:cNvPr>
                        <p:cNvPicPr/>
                        <p:nvPr/>
                      </p:nvPicPr>
                      <p:blipFill>
                        <a:blip r:embed="rId7"/>
                        <a:stretch>
                          <a:fillRect/>
                        </a:stretch>
                      </p:blipFill>
                      <p:spPr>
                        <a:xfrm>
                          <a:off x="5676900" y="2327275"/>
                          <a:ext cx="838200" cy="3714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1528500-A4A4-4B57-A5A6-F21F703AC909}"/>
                </a:ext>
              </a:extLst>
            </p:cNvPr>
            <p:cNvGraphicFramePr>
              <a:graphicFrameLocks noChangeAspect="1"/>
            </p:cNvGraphicFramePr>
            <p:nvPr>
              <p:extLst>
                <p:ext uri="{D42A27DB-BD31-4B8C-83A1-F6EECF244321}">
                  <p14:modId xmlns:p14="http://schemas.microsoft.com/office/powerpoint/2010/main" val="4221103949"/>
                </p:ext>
              </p:extLst>
            </p:nvPr>
          </p:nvGraphicFramePr>
          <p:xfrm>
            <a:off x="7551738" y="3422650"/>
            <a:ext cx="838200" cy="381000"/>
          </p:xfrm>
          <a:graphic>
            <a:graphicData uri="http://schemas.openxmlformats.org/presentationml/2006/ole">
              <mc:AlternateContent xmlns:mc="http://schemas.openxmlformats.org/markup-compatibility/2006">
                <mc:Choice xmlns:v="urn:schemas-microsoft-com:vml" Requires="v">
                  <p:oleObj spid="_x0000_s73738" name="Equation" r:id="rId8" imgW="838080" imgH="380880" progId="Equation.DSMT4">
                    <p:embed/>
                  </p:oleObj>
                </mc:Choice>
                <mc:Fallback>
                  <p:oleObj name="Equation" r:id="rId8" imgW="838080" imgH="380880" progId="Equation.DSMT4">
                    <p:embed/>
                    <p:pic>
                      <p:nvPicPr>
                        <p:cNvPr id="6" name="Object 5">
                          <a:extLst>
                            <a:ext uri="{FF2B5EF4-FFF2-40B4-BE49-F238E27FC236}">
                              <a16:creationId xmlns:a16="http://schemas.microsoft.com/office/drawing/2014/main" id="{FD4D8F9B-11FC-4485-853C-ADA2F7898BD9}"/>
                            </a:ext>
                          </a:extLst>
                        </p:cNvPr>
                        <p:cNvPicPr/>
                        <p:nvPr/>
                      </p:nvPicPr>
                      <p:blipFill>
                        <a:blip r:embed="rId9"/>
                        <a:stretch>
                          <a:fillRect/>
                        </a:stretch>
                      </p:blipFill>
                      <p:spPr>
                        <a:xfrm>
                          <a:off x="7551738" y="3422650"/>
                          <a:ext cx="838200" cy="381000"/>
                        </a:xfrm>
                        <a:prstGeom prst="rect">
                          <a:avLst/>
                        </a:prstGeom>
                      </p:spPr>
                    </p:pic>
                  </p:oleObj>
                </mc:Fallback>
              </mc:AlternateContent>
            </a:graphicData>
          </a:graphic>
        </p:graphicFrame>
      </p:grpSp>
      <p:sp>
        <p:nvSpPr>
          <p:cNvPr id="9" name="TextBox 8">
            <a:extLst>
              <a:ext uri="{FF2B5EF4-FFF2-40B4-BE49-F238E27FC236}">
                <a16:creationId xmlns:a16="http://schemas.microsoft.com/office/drawing/2014/main" id="{51BD427A-CBCE-4CC5-A09F-C9CD980830CD}"/>
              </a:ext>
            </a:extLst>
          </p:cNvPr>
          <p:cNvSpPr txBox="1"/>
          <p:nvPr/>
        </p:nvSpPr>
        <p:spPr>
          <a:xfrm>
            <a:off x="1581150" y="352425"/>
            <a:ext cx="8734425" cy="1595630"/>
          </a:xfrm>
          <a:prstGeom prst="rect">
            <a:avLst/>
          </a:prstGeom>
          <a:noFill/>
        </p:spPr>
        <p:txBody>
          <a:bodyPr wrap="square" rtlCol="1">
            <a:spAutoFit/>
          </a:bodyPr>
          <a:lstStyle/>
          <a:p>
            <a:pPr algn="just" rtl="1">
              <a:lnSpc>
                <a:spcPct val="150000"/>
              </a:lnSpc>
            </a:pPr>
            <a:r>
              <a:rPr lang="fa-IR" sz="2400" b="1" dirty="0">
                <a:solidFill>
                  <a:srgbClr val="FF0000"/>
                </a:solidFill>
                <a:latin typeface="Times New Roman" panose="02020603050405020304" pitchFamily="18" charset="0"/>
                <a:cs typeface="Times New Roman" panose="02020603050405020304" pitchFamily="18" charset="0"/>
              </a:rPr>
              <a:t>تمرین</a:t>
            </a:r>
            <a:r>
              <a:rPr lang="fa-IR" sz="2000" dirty="0">
                <a:latin typeface="Times New Roman" panose="02020603050405020304" pitchFamily="18" charset="0"/>
                <a:cs typeface="Times New Roman" panose="02020603050405020304" pitchFamily="18" charset="0"/>
              </a:rPr>
              <a:t>:</a:t>
            </a:r>
          </a:p>
          <a:p>
            <a:pPr algn="just" rtl="1">
              <a:lnSpc>
                <a:spcPct val="150000"/>
              </a:lnSpc>
            </a:pPr>
            <a:endParaRPr lang="fa-IR" sz="2000" dirty="0">
              <a:latin typeface="Times New Roman" panose="02020603050405020304" pitchFamily="18" charset="0"/>
              <a:cs typeface="Times New Roman" panose="02020603050405020304" pitchFamily="18" charset="0"/>
            </a:endParaRPr>
          </a:p>
          <a:p>
            <a:pPr algn="just" rtl="1">
              <a:lnSpc>
                <a:spcPct val="150000"/>
              </a:lnSpc>
            </a:pPr>
            <a:r>
              <a:rPr lang="fa-IR" sz="2400" dirty="0">
                <a:latin typeface="Times New Roman" panose="02020603050405020304" pitchFamily="18" charset="0"/>
                <a:cs typeface="Times New Roman" panose="02020603050405020304" pitchFamily="18" charset="0"/>
              </a:rPr>
              <a:t>در مد عرضی  </a:t>
            </a:r>
            <a:r>
              <a:rPr lang="en-US" sz="2400" dirty="0">
                <a:latin typeface="Times New Roman" panose="02020603050405020304" pitchFamily="18" charset="0"/>
                <a:cs typeface="Times New Roman" panose="02020603050405020304" pitchFamily="18" charset="0"/>
              </a:rPr>
              <a:t>TEM</a:t>
            </a:r>
            <a:r>
              <a:rPr lang="en-US" sz="2400" baseline="-25000" dirty="0">
                <a:latin typeface="Times New Roman" panose="02020603050405020304" pitchFamily="18" charset="0"/>
                <a:cs typeface="Times New Roman" panose="02020603050405020304" pitchFamily="18" charset="0"/>
              </a:rPr>
              <a:t>10</a:t>
            </a:r>
            <a:r>
              <a:rPr lang="fa-IR" sz="2400" dirty="0">
                <a:latin typeface="Times New Roman" panose="02020603050405020304" pitchFamily="18" charset="0"/>
                <a:cs typeface="Times New Roman" panose="02020603050405020304" pitchFamily="18" charset="0"/>
              </a:rPr>
              <a:t>   بیشینه شدت در چه فاصله ای در مرکز باریکه رخ می دهد. </a:t>
            </a:r>
          </a:p>
        </p:txBody>
      </p:sp>
    </p:spTree>
    <p:extLst>
      <p:ext uri="{BB962C8B-B14F-4D97-AF65-F5344CB8AC3E}">
        <p14:creationId xmlns:p14="http://schemas.microsoft.com/office/powerpoint/2010/main" val="10269264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B26BE3-228E-4135-9BB7-985A3D5B0C80}"/>
              </a:ext>
            </a:extLst>
          </p:cNvPr>
          <p:cNvSpPr>
            <a:spLocks noGrp="1"/>
          </p:cNvSpPr>
          <p:nvPr>
            <p:ph type="sldNum" sz="quarter" idx="12"/>
          </p:nvPr>
        </p:nvSpPr>
        <p:spPr/>
        <p:txBody>
          <a:bodyPr/>
          <a:lstStyle/>
          <a:p>
            <a:fld id="{8AC7B609-6235-4DF7-8376-3B4225D7EDEF}" type="slidenum">
              <a:rPr lang="en-US" smtClean="0"/>
              <a:pPr/>
              <a:t>98</a:t>
            </a:fld>
            <a:endParaRPr lang="en-US" dirty="0"/>
          </a:p>
        </p:txBody>
      </p:sp>
      <p:graphicFrame>
        <p:nvGraphicFramePr>
          <p:cNvPr id="3" name="Object 2">
            <a:extLst>
              <a:ext uri="{FF2B5EF4-FFF2-40B4-BE49-F238E27FC236}">
                <a16:creationId xmlns:a16="http://schemas.microsoft.com/office/drawing/2014/main" id="{1C869B85-83B6-4FFF-9F1D-591452C4E31A}"/>
              </a:ext>
            </a:extLst>
          </p:cNvPr>
          <p:cNvGraphicFramePr>
            <a:graphicFrameLocks noChangeAspect="1"/>
          </p:cNvGraphicFramePr>
          <p:nvPr>
            <p:extLst>
              <p:ext uri="{D42A27DB-BD31-4B8C-83A1-F6EECF244321}">
                <p14:modId xmlns:p14="http://schemas.microsoft.com/office/powerpoint/2010/main" val="503373810"/>
              </p:ext>
            </p:extLst>
          </p:nvPr>
        </p:nvGraphicFramePr>
        <p:xfrm>
          <a:off x="469900" y="723900"/>
          <a:ext cx="6197600" cy="863600"/>
        </p:xfrm>
        <a:graphic>
          <a:graphicData uri="http://schemas.openxmlformats.org/presentationml/2006/ole">
            <mc:AlternateContent xmlns:mc="http://schemas.openxmlformats.org/markup-compatibility/2006">
              <mc:Choice xmlns:v="urn:schemas-microsoft-com:vml" Requires="v">
                <p:oleObj spid="_x0000_s74756" name="Equation" r:id="rId3" imgW="6197400" imgH="863280" progId="Equation.DSMT4">
                  <p:embed/>
                </p:oleObj>
              </mc:Choice>
              <mc:Fallback>
                <p:oleObj name="Equation" r:id="rId3" imgW="6197400" imgH="863280" progId="Equation.DSMT4">
                  <p:embed/>
                  <p:pic>
                    <p:nvPicPr>
                      <p:cNvPr id="0" name=""/>
                      <p:cNvPicPr/>
                      <p:nvPr/>
                    </p:nvPicPr>
                    <p:blipFill>
                      <a:blip r:embed="rId4"/>
                      <a:stretch>
                        <a:fillRect/>
                      </a:stretch>
                    </p:blipFill>
                    <p:spPr>
                      <a:xfrm>
                        <a:off x="469900" y="723900"/>
                        <a:ext cx="6197600" cy="8636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456A0C34-8EB6-4F69-8BDB-227907ABE0C9}"/>
              </a:ext>
            </a:extLst>
          </p:cNvPr>
          <p:cNvSpPr/>
          <p:nvPr/>
        </p:nvSpPr>
        <p:spPr>
          <a:xfrm>
            <a:off x="5934738" y="3244334"/>
            <a:ext cx="322524" cy="369332"/>
          </a:xfrm>
          <a:prstGeom prst="rect">
            <a:avLst/>
          </a:prstGeom>
        </p:spPr>
        <p:txBody>
          <a:bodyPr wrap="none">
            <a:spAutoFit/>
          </a:bodyPr>
          <a:lstStyle/>
          <a:p>
            <a:r>
              <a:rPr lang="en-US">
                <a:latin typeface="Courier"/>
              </a:rPr>
              <a:t> </a:t>
            </a:r>
            <a:endParaRPr lang="en-US"/>
          </a:p>
        </p:txBody>
      </p:sp>
      <p:pic>
        <p:nvPicPr>
          <p:cNvPr id="5" name="Picture 4">
            <a:extLst>
              <a:ext uri="{FF2B5EF4-FFF2-40B4-BE49-F238E27FC236}">
                <a16:creationId xmlns:a16="http://schemas.microsoft.com/office/drawing/2014/main" id="{33EA0ED7-B294-4771-98E1-438D86ED3FF6}"/>
              </a:ext>
            </a:extLst>
          </p:cNvPr>
          <p:cNvPicPr>
            <a:picLocks noChangeAspect="1"/>
          </p:cNvPicPr>
          <p:nvPr/>
        </p:nvPicPr>
        <p:blipFill>
          <a:blip r:embed="rId5"/>
          <a:stretch>
            <a:fillRect/>
          </a:stretch>
        </p:blipFill>
        <p:spPr>
          <a:xfrm>
            <a:off x="477004" y="3008470"/>
            <a:ext cx="4572000" cy="2943801"/>
          </a:xfrm>
          <a:prstGeom prst="rect">
            <a:avLst/>
          </a:prstGeom>
        </p:spPr>
      </p:pic>
      <p:sp>
        <p:nvSpPr>
          <p:cNvPr id="6" name="Rectangle 5">
            <a:extLst>
              <a:ext uri="{FF2B5EF4-FFF2-40B4-BE49-F238E27FC236}">
                <a16:creationId xmlns:a16="http://schemas.microsoft.com/office/drawing/2014/main" id="{2005F704-8B04-4523-9FF7-E1F7B8D49DC2}"/>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sp>
        <p:nvSpPr>
          <p:cNvPr id="8" name="Rectangle 7">
            <a:extLst>
              <a:ext uri="{FF2B5EF4-FFF2-40B4-BE49-F238E27FC236}">
                <a16:creationId xmlns:a16="http://schemas.microsoft.com/office/drawing/2014/main" id="{03C02ECA-57E7-48C5-9754-7EDD15EA6174}"/>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9" name="Picture 8">
            <a:extLst>
              <a:ext uri="{FF2B5EF4-FFF2-40B4-BE49-F238E27FC236}">
                <a16:creationId xmlns:a16="http://schemas.microsoft.com/office/drawing/2014/main" id="{8043EC0F-2BE8-4455-81B0-49DCB0F82FED}"/>
              </a:ext>
            </a:extLst>
          </p:cNvPr>
          <p:cNvPicPr>
            <a:picLocks noChangeAspect="1"/>
          </p:cNvPicPr>
          <p:nvPr/>
        </p:nvPicPr>
        <p:blipFill>
          <a:blip r:embed="rId6"/>
          <a:stretch>
            <a:fillRect/>
          </a:stretch>
        </p:blipFill>
        <p:spPr>
          <a:xfrm>
            <a:off x="5934738" y="2025106"/>
            <a:ext cx="4572000" cy="4445598"/>
          </a:xfrm>
          <a:prstGeom prst="rect">
            <a:avLst/>
          </a:prstGeom>
        </p:spPr>
      </p:pic>
    </p:spTree>
    <p:extLst>
      <p:ext uri="{BB962C8B-B14F-4D97-AF65-F5344CB8AC3E}">
        <p14:creationId xmlns:p14="http://schemas.microsoft.com/office/powerpoint/2010/main" val="490630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21F29-0E01-4FEE-9B20-C63202675060}"/>
              </a:ext>
            </a:extLst>
          </p:cNvPr>
          <p:cNvSpPr>
            <a:spLocks noGrp="1"/>
          </p:cNvSpPr>
          <p:nvPr>
            <p:ph type="sldNum" sz="quarter" idx="12"/>
          </p:nvPr>
        </p:nvSpPr>
        <p:spPr/>
        <p:txBody>
          <a:bodyPr/>
          <a:lstStyle/>
          <a:p>
            <a:fld id="{8AC7B609-6235-4DF7-8376-3B4225D7EDEF}" type="slidenum">
              <a:rPr lang="en-US" smtClean="0"/>
              <a:pPr/>
              <a:t>99</a:t>
            </a:fld>
            <a:endParaRPr lang="en-US" dirty="0"/>
          </a:p>
        </p:txBody>
      </p:sp>
      <p:graphicFrame>
        <p:nvGraphicFramePr>
          <p:cNvPr id="3" name="Object 2">
            <a:extLst>
              <a:ext uri="{FF2B5EF4-FFF2-40B4-BE49-F238E27FC236}">
                <a16:creationId xmlns:a16="http://schemas.microsoft.com/office/drawing/2014/main" id="{E30A9712-80BD-4C29-B6E5-2A72DD021D04}"/>
              </a:ext>
            </a:extLst>
          </p:cNvPr>
          <p:cNvGraphicFramePr>
            <a:graphicFrameLocks noChangeAspect="1"/>
          </p:cNvGraphicFramePr>
          <p:nvPr>
            <p:extLst>
              <p:ext uri="{D42A27DB-BD31-4B8C-83A1-F6EECF244321}">
                <p14:modId xmlns:p14="http://schemas.microsoft.com/office/powerpoint/2010/main" val="4271442590"/>
              </p:ext>
            </p:extLst>
          </p:nvPr>
        </p:nvGraphicFramePr>
        <p:xfrm>
          <a:off x="603250" y="858838"/>
          <a:ext cx="6223000" cy="863600"/>
        </p:xfrm>
        <a:graphic>
          <a:graphicData uri="http://schemas.openxmlformats.org/presentationml/2006/ole">
            <mc:AlternateContent xmlns:mc="http://schemas.openxmlformats.org/markup-compatibility/2006">
              <mc:Choice xmlns:v="urn:schemas-microsoft-com:vml" Requires="v">
                <p:oleObj spid="_x0000_s75780" name="Equation" r:id="rId3" imgW="6222960" imgH="863280" progId="Equation.DSMT4">
                  <p:embed/>
                </p:oleObj>
              </mc:Choice>
              <mc:Fallback>
                <p:oleObj name="Equation" r:id="rId3" imgW="6222960" imgH="863280" progId="Equation.DSMT4">
                  <p:embed/>
                  <p:pic>
                    <p:nvPicPr>
                      <p:cNvPr id="0" name=""/>
                      <p:cNvPicPr/>
                      <p:nvPr/>
                    </p:nvPicPr>
                    <p:blipFill>
                      <a:blip r:embed="rId4"/>
                      <a:stretch>
                        <a:fillRect/>
                      </a:stretch>
                    </p:blipFill>
                    <p:spPr>
                      <a:xfrm>
                        <a:off x="603250" y="858838"/>
                        <a:ext cx="6223000" cy="8636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8FD3105C-AD3E-4C4D-BAC1-D6F6DC57B7EE}"/>
              </a:ext>
            </a:extLst>
          </p:cNvPr>
          <p:cNvSpPr/>
          <p:nvPr/>
        </p:nvSpPr>
        <p:spPr>
          <a:xfrm>
            <a:off x="5934738" y="3244334"/>
            <a:ext cx="322524" cy="369332"/>
          </a:xfrm>
          <a:prstGeom prst="rect">
            <a:avLst/>
          </a:prstGeom>
        </p:spPr>
        <p:txBody>
          <a:bodyPr wrap="none">
            <a:spAutoFit/>
          </a:bodyPr>
          <a:lstStyle/>
          <a:p>
            <a:r>
              <a:rPr lang="en-US" dirty="0">
                <a:latin typeface="Courier"/>
              </a:rPr>
              <a:t> </a:t>
            </a:r>
            <a:endParaRPr lang="en-US" dirty="0"/>
          </a:p>
        </p:txBody>
      </p:sp>
      <p:pic>
        <p:nvPicPr>
          <p:cNvPr id="5" name="Picture 4">
            <a:extLst>
              <a:ext uri="{FF2B5EF4-FFF2-40B4-BE49-F238E27FC236}">
                <a16:creationId xmlns:a16="http://schemas.microsoft.com/office/drawing/2014/main" id="{EB3EEC03-9663-4D98-BC9D-E38A2C84F06C}"/>
              </a:ext>
            </a:extLst>
          </p:cNvPr>
          <p:cNvPicPr>
            <a:picLocks noChangeAspect="1"/>
          </p:cNvPicPr>
          <p:nvPr/>
        </p:nvPicPr>
        <p:blipFill>
          <a:blip r:embed="rId5"/>
          <a:stretch>
            <a:fillRect/>
          </a:stretch>
        </p:blipFill>
        <p:spPr>
          <a:xfrm>
            <a:off x="435211" y="2840899"/>
            <a:ext cx="4572000" cy="2963733"/>
          </a:xfrm>
          <a:prstGeom prst="rect">
            <a:avLst/>
          </a:prstGeom>
        </p:spPr>
      </p:pic>
      <p:pic>
        <p:nvPicPr>
          <p:cNvPr id="6" name="Picture 5">
            <a:extLst>
              <a:ext uri="{FF2B5EF4-FFF2-40B4-BE49-F238E27FC236}">
                <a16:creationId xmlns:a16="http://schemas.microsoft.com/office/drawing/2014/main" id="{2F1D1C7C-B19A-44ED-8869-61BF60A981AB}"/>
              </a:ext>
            </a:extLst>
          </p:cNvPr>
          <p:cNvPicPr>
            <a:picLocks noChangeAspect="1"/>
          </p:cNvPicPr>
          <p:nvPr/>
        </p:nvPicPr>
        <p:blipFill>
          <a:blip r:embed="rId6"/>
          <a:stretch>
            <a:fillRect/>
          </a:stretch>
        </p:blipFill>
        <p:spPr>
          <a:xfrm>
            <a:off x="5934738" y="2162265"/>
            <a:ext cx="4572000" cy="4445599"/>
          </a:xfrm>
          <a:prstGeom prst="rect">
            <a:avLst/>
          </a:prstGeom>
        </p:spPr>
      </p:pic>
    </p:spTree>
    <p:extLst>
      <p:ext uri="{BB962C8B-B14F-4D97-AF65-F5344CB8AC3E}">
        <p14:creationId xmlns:p14="http://schemas.microsoft.com/office/powerpoint/2010/main" val="600500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1&quot;&gt;&lt;property id=&quot;20148&quot; value=&quot;5&quot;/&gt;&lt;property id=&quot;20300&quot; value=&quot;Slide 24&quot;/&gt;&lt;property id=&quot;20307&quot; value=&quot;310&quot;/&gt;&lt;/object&gt;&lt;object type=&quot;3&quot; unique_id=&quot;10032&quot;&gt;&lt;property id=&quot;20148&quot; value=&quot;5&quot;/&gt;&lt;property id=&quot;20300&quot; value=&quot;Slide 28&quot;/&gt;&lt;property id=&quot;20307&quot; value=&quot;278&quot;/&gt;&lt;/object&gt;&lt;object type=&quot;3&quot; unique_id=&quot;10033&quot;&gt;&lt;property id=&quot;20148&quot; value=&quot;5&quot;/&gt;&lt;property id=&quot;20300&quot; value=&quot;Slide 34&quot;/&gt;&lt;property id=&quot;20307&quot; value=&quot;279&quot;/&gt;&lt;/object&gt;&lt;object type=&quot;3&quot; unique_id=&quot;10034&quot;&gt;&lt;property id=&quot;20148&quot; value=&quot;5&quot;/&gt;&lt;property id=&quot;20300&quot; value=&quot;Slide 35&quot;/&gt;&lt;property id=&quot;20307&quot; value=&quot;311&quot;/&gt;&lt;/object&gt;&lt;object type=&quot;3&quot; unique_id=&quot;10035&quot;&gt;&lt;property id=&quot;20148&quot; value=&quot;5&quot;/&gt;&lt;property id=&quot;20300&quot; value=&quot;Slide 36&quot;/&gt;&lt;property id=&quot;20307&quot; value=&quot;312&quot;/&gt;&lt;/object&gt;&lt;object type=&quot;3&quot; unique_id=&quot;10036&quot;&gt;&lt;property id=&quot;20148&quot; value=&quot;5&quot;/&gt;&lt;property id=&quot;20300&quot; value=&quot;Slide 37&quot;/&gt;&lt;property id=&quot;20307&quot; value=&quot;280&quot;/&gt;&lt;/object&gt;&lt;object type=&quot;3&quot; unique_id=&quot;10037&quot;&gt;&lt;property id=&quot;20148&quot; value=&quot;5&quot;/&gt;&lt;property id=&quot;20300&quot; value=&quot;Slide 38&quot;/&gt;&lt;property id=&quot;20307&quot; value=&quot;317&quot;/&gt;&lt;/object&gt;&lt;object type=&quot;3&quot; unique_id=&quot;10038&quot;&gt;&lt;property id=&quot;20148&quot; value=&quot;5&quot;/&gt;&lt;property id=&quot;20300&quot; value=&quot;Slide 39&quot;/&gt;&lt;property id=&quot;20307&quot; value=&quot;318&quot;/&gt;&lt;/object&gt;&lt;object type=&quot;3&quot; unique_id=&quot;10039&quot;&gt;&lt;property id=&quot;20148&quot; value=&quot;5&quot;/&gt;&lt;property id=&quot;20300&quot; value=&quot;Slide 40&quot;/&gt;&lt;property id=&quot;20307&quot; value=&quot;326&quot;/&gt;&lt;/object&gt;&lt;object type=&quot;3&quot; unique_id=&quot;10040&quot;&gt;&lt;property id=&quot;20148&quot; value=&quot;5&quot;/&gt;&lt;property id=&quot;20300&quot; value=&quot;Slide 41&quot;/&gt;&lt;property id=&quot;20307&quot; value=&quot;327&quot;/&gt;&lt;/object&gt;&lt;object type=&quot;3&quot; unique_id=&quot;10041&quot;&gt;&lt;property id=&quot;20148&quot; value=&quot;5&quot;/&gt;&lt;property id=&quot;20300&quot; value=&quot;Slide 42&quot;/&gt;&lt;property id=&quot;20307&quot; value=&quot;285&quot;/&gt;&lt;/object&gt;&lt;object type=&quot;3&quot; unique_id=&quot;10042&quot;&gt;&lt;property id=&quot;20148&quot; value=&quot;5&quot;/&gt;&lt;property id=&quot;20300&quot; value=&quot;Slide 43&quot;/&gt;&lt;property id=&quot;20307&quot; value=&quot;304&quot;/&gt;&lt;/object&gt;&lt;object type=&quot;3&quot; unique_id=&quot;10043&quot;&gt;&lt;property id=&quot;20148&quot; value=&quot;5&quot;/&gt;&lt;property id=&quot;20300&quot; value=&quot;Slide 44&quot;/&gt;&lt;property id=&quot;20307&quot; value=&quot;319&quot;/&gt;&lt;/object&gt;&lt;object type=&quot;3&quot; unique_id=&quot;10044&quot;&gt;&lt;property id=&quot;20148&quot; value=&quot;5&quot;/&gt;&lt;property id=&quot;20300&quot; value=&quot;Slide 45&quot;/&gt;&lt;property id=&quot;20307&quot; value=&quot;320&quot;/&gt;&lt;/object&gt;&lt;object type=&quot;3&quot; unique_id=&quot;10045&quot;&gt;&lt;property id=&quot;20148&quot; value=&quot;5&quot;/&gt;&lt;property id=&quot;20300&quot; value=&quot;Slide 46&quot;/&gt;&lt;property id=&quot;20307&quot; value=&quot;305&quot;/&gt;&lt;/object&gt;&lt;object type=&quot;3&quot; unique_id=&quot;10046&quot;&gt;&lt;property id=&quot;20148&quot; value=&quot;5&quot;/&gt;&lt;property id=&quot;20300&quot; value=&quot;Slide 47&quot;/&gt;&lt;property id=&quot;20307&quot; value=&quot;321&quot;/&gt;&lt;/object&gt;&lt;object type=&quot;3&quot; unique_id=&quot;10047&quot;&gt;&lt;property id=&quot;20148&quot; value=&quot;5&quot;/&gt;&lt;property id=&quot;20300&quot; value=&quot;Slide 48&quot;/&gt;&lt;property id=&quot;20307&quot; value=&quot;322&quot;/&gt;&lt;/object&gt;&lt;object type=&quot;3&quot; unique_id=&quot;10048&quot;&gt;&lt;property id=&quot;20148&quot; value=&quot;5&quot;/&gt;&lt;property id=&quot;20300&quot; value=&quot;Slide 49&quot;/&gt;&lt;property id=&quot;20307&quot; value=&quot;306&quot;/&gt;&lt;/object&gt;&lt;object type=&quot;3&quot; unique_id=&quot;10049&quot;&gt;&lt;property id=&quot;20148&quot; value=&quot;5&quot;/&gt;&lt;property id=&quot;20300&quot; value=&quot;Slide 50&quot;/&gt;&lt;property id=&quot;20307&quot; value=&quot;307&quot;/&gt;&lt;/object&gt;&lt;object type=&quot;3&quot; unique_id=&quot;10050&quot;&gt;&lt;property id=&quot;20148&quot; value=&quot;5&quot;/&gt;&lt;property id=&quot;20300&quot; value=&quot;Slide 51&quot;/&gt;&lt;property id=&quot;20307&quot; value=&quot;308&quot;/&gt;&lt;/object&gt;&lt;object type=&quot;3&quot; unique_id=&quot;10051&quot;&gt;&lt;property id=&quot;20148&quot; value=&quot;5&quot;/&gt;&lt;property id=&quot;20300&quot; value=&quot;Slide 52&quot;/&gt;&lt;property id=&quot;20307&quot; value=&quot;323&quot;/&gt;&lt;/object&gt;&lt;object type=&quot;3&quot; unique_id=&quot;10052&quot;&gt;&lt;property id=&quot;20148&quot; value=&quot;5&quot;/&gt;&lt;property id=&quot;20300&quot; value=&quot;Slide 53&quot;/&gt;&lt;property id=&quot;20307&quot; value=&quot;287&quot;/&gt;&lt;/object&gt;&lt;object type=&quot;3&quot; unique_id=&quot;10058&quot;&gt;&lt;property id=&quot;20148&quot; value=&quot;5&quot;/&gt;&lt;property id=&quot;20300&quot; value=&quot;Slide 54&quot;/&gt;&lt;property id=&quot;20307&quot; value=&quot;290&quot;/&gt;&lt;/object&gt;&lt;object type=&quot;3&quot; unique_id=&quot;10059&quot;&gt;&lt;property id=&quot;20148&quot; value=&quot;5&quot;/&gt;&lt;property id=&quot;20300&quot; value=&quot;Slide 55&quot;/&gt;&lt;property id=&quot;20307&quot; value=&quot;328&quot;/&gt;&lt;/object&gt;&lt;object type=&quot;3&quot; unique_id=&quot;10068&quot;&gt;&lt;property id=&quot;20148&quot; value=&quot;5&quot;/&gt;&lt;property id=&quot;20300&quot; value=&quot;Slide 58&quot;/&gt;&lt;property id=&quot;20307&quot; value=&quot;329&quot;/&gt;&lt;/object&gt;&lt;object type=&quot;3&quot; unique_id=&quot;10069&quot;&gt;&lt;property id=&quot;20148&quot; value=&quot;5&quot;/&gt;&lt;property id=&quot;20300&quot; value=&quot;Slide 59&quot;/&gt;&lt;property id=&quot;20307&quot; value=&quot;334&quot;/&gt;&lt;/object&gt;&lt;object type=&quot;3&quot; unique_id=&quot;10070&quot;&gt;&lt;property id=&quot;20148&quot; value=&quot;5&quot;/&gt;&lt;property id=&quot;20300&quot; value=&quot;Slide 60&quot;/&gt;&lt;property id=&quot;20307&quot; value=&quot;335&quot;/&gt;&lt;/object&gt;&lt;object type=&quot;3&quot; unique_id=&quot;10071&quot;&gt;&lt;property id=&quot;20148&quot; value=&quot;5&quot;/&gt;&lt;property id=&quot;20300&quot; value=&quot;Slide 61&quot;/&gt;&lt;property id=&quot;20307&quot; value=&quot;284&quot;/&gt;&lt;/object&gt;&lt;object type=&quot;3&quot; unique_id=&quot;10072&quot;&gt;&lt;property id=&quot;20148&quot; value=&quot;5&quot;/&gt;&lt;property id=&quot;20300&quot; value=&quot;Slide 62&quot;/&gt;&lt;property id=&quot;20307&quot; value=&quot;336&quot;/&gt;&lt;/object&gt;&lt;object type=&quot;3&quot; unique_id=&quot;10073&quot;&gt;&lt;property id=&quot;20148&quot; value=&quot;5&quot;/&gt;&lt;property id=&quot;20300&quot; value=&quot;Slide 64&quot;/&gt;&lt;property id=&quot;20307&quot; value=&quot;337&quot;/&gt;&lt;/object&gt;&lt;object type=&quot;3&quot; unique_id=&quot;10074&quot;&gt;&lt;property id=&quot;20148&quot; value=&quot;5&quot;/&gt;&lt;property id=&quot;20300&quot; value=&quot;Slide 65&quot;/&gt;&lt;property id=&quot;20307&quot; value=&quot;338&quot;/&gt;&lt;/object&gt;&lt;object type=&quot;3&quot; unique_id=&quot;10075&quot;&gt;&lt;property id=&quot;20148&quot; value=&quot;5&quot;/&gt;&lt;property id=&quot;20300&quot; value=&quot;Slide 66&quot;/&gt;&lt;property id=&quot;20307&quot; value=&quot;325&quot;/&gt;&lt;/object&gt;&lt;object type=&quot;3&quot; unique_id=&quot;10076&quot;&gt;&lt;property id=&quot;20148&quot; value=&quot;5&quot;/&gt;&lt;property id=&quot;20300&quot; value=&quot;Slide 67&quot;/&gt;&lt;property id=&quot;20307&quot; value=&quot;343&quot;/&gt;&lt;/object&gt;&lt;object type=&quot;3&quot; unique_id=&quot;10077&quot;&gt;&lt;property id=&quot;20148&quot; value=&quot;5&quot;/&gt;&lt;property id=&quot;20300&quot; value=&quot;Slide 68&quot;/&gt;&lt;property id=&quot;20307&quot; value=&quot;339&quot;/&gt;&lt;/object&gt;&lt;object type=&quot;3&quot; unique_id=&quot;10078&quot;&gt;&lt;property id=&quot;20148&quot; value=&quot;5&quot;/&gt;&lt;property id=&quot;20300&quot; value=&quot;Slide 69&quot;/&gt;&lt;property id=&quot;20307&quot; value=&quot;342&quot;/&gt;&lt;/object&gt;&lt;object type=&quot;3&quot; unique_id=&quot;10079&quot;&gt;&lt;property id=&quot;20148&quot; value=&quot;5&quot;/&gt;&lt;property id=&quot;20300&quot; value=&quot;Slide 70&quot;/&gt;&lt;property id=&quot;20307&quot; value=&quot;330&quot;/&gt;&lt;/object&gt;&lt;object type=&quot;3&quot; unique_id=&quot;10080&quot;&gt;&lt;property id=&quot;20148&quot; value=&quot;5&quot;/&gt;&lt;property id=&quot;20300&quot; value=&quot;Slide 71&quot;/&gt;&lt;property id=&quot;20307&quot; value=&quot;331&quot;/&gt;&lt;/object&gt;&lt;object type=&quot;3&quot; unique_id=&quot;11529&quot;&gt;&lt;property id=&quot;20148&quot; value=&quot;5&quot;/&gt;&lt;property id=&quot;20300&quot; value=&quot;Slide 125&quot;/&gt;&lt;property id=&quot;20307&quot; value=&quot;387&quot;/&gt;&lt;/object&gt;&lt;object type=&quot;3&quot; unique_id=&quot;11530&quot;&gt;&lt;property id=&quot;20148&quot; value=&quot;5&quot;/&gt;&lt;property id=&quot;20300&quot; value=&quot;Slide 126&quot;/&gt;&lt;property id=&quot;20307&quot; value=&quot;388&quot;/&gt;&lt;/object&gt;&lt;object type=&quot;3&quot; unique_id=&quot;11532&quot;&gt;&lt;property id=&quot;20148&quot; value=&quot;5&quot;/&gt;&lt;property id=&quot;20300&quot; value=&quot;Slide 127&quot;/&gt;&lt;property id=&quot;20307&quot; value=&quot;392&quot;/&gt;&lt;/object&gt;&lt;object type=&quot;3&quot; unique_id=&quot;11533&quot;&gt;&lt;property id=&quot;20148&quot; value=&quot;5&quot;/&gt;&lt;property id=&quot;20300&quot; value=&quot;Slide 128&quot;/&gt;&lt;property id=&quot;20307&quot; value=&quot;393&quot;/&gt;&lt;/object&gt;&lt;object type=&quot;3&quot; unique_id=&quot;11534&quot;&gt;&lt;property id=&quot;20148&quot; value=&quot;5&quot;/&gt;&lt;property id=&quot;20300&quot; value=&quot;Slide 129&quot;/&gt;&lt;property id=&quot;20307&quot; value=&quot;394&quot;/&gt;&lt;/object&gt;&lt;object type=&quot;3&quot; unique_id=&quot;11535&quot;&gt;&lt;property id=&quot;20148&quot; value=&quot;5&quot;/&gt;&lt;property id=&quot;20300&quot; value=&quot;Slide 130&quot;/&gt;&lt;property id=&quot;20307&quot; value=&quot;395&quot;/&gt;&lt;/object&gt;&lt;object type=&quot;3&quot; unique_id=&quot;11537&quot;&gt;&lt;property id=&quot;20148&quot; value=&quot;5&quot;/&gt;&lt;property id=&quot;20300&quot; value=&quot;Slide 145&quot;/&gt;&lt;property id=&quot;20307&quot; value=&quot;398&quot;/&gt;&lt;/object&gt;&lt;object type=&quot;3&quot; unique_id=&quot;11539&quot;&gt;&lt;property id=&quot;20148&quot; value=&quot;5&quot;/&gt;&lt;property id=&quot;20300&quot; value=&quot;Slide 150&quot;/&gt;&lt;property id=&quot;20307&quot; value=&quot;400&quot;/&gt;&lt;/object&gt;&lt;object type=&quot;3&quot; unique_id=&quot;11540&quot;&gt;&lt;property id=&quot;20148&quot; value=&quot;5&quot;/&gt;&lt;property id=&quot;20300&quot; value=&quot;Slide 153&quot;/&gt;&lt;property id=&quot;20307&quot; value=&quot;401&quot;/&gt;&lt;/object&gt;&lt;object type=&quot;3&quot; unique_id=&quot;11541&quot;&gt;&lt;property id=&quot;20148&quot; value=&quot;5&quot;/&gt;&lt;property id=&quot;20300&quot; value=&quot;Slide 154&quot;/&gt;&lt;property id=&quot;20307&quot; value=&quot;402&quot;/&gt;&lt;/object&gt;&lt;object type=&quot;3&quot; unique_id=&quot;11542&quot;&gt;&lt;property id=&quot;20148&quot; value=&quot;5&quot;/&gt;&lt;property id=&quot;20300&quot; value=&quot;Slide 157&quot;/&gt;&lt;property id=&quot;20307&quot; value=&quot;403&quot;/&gt;&lt;/object&gt;&lt;object type=&quot;3&quot; unique_id=&quot;11543&quot;&gt;&lt;property id=&quot;20148&quot; value=&quot;5&quot;/&gt;&lt;property id=&quot;20300&quot; value=&quot;Slide 158&quot;/&gt;&lt;property id=&quot;20307&quot; value=&quot;404&quot;/&gt;&lt;/object&gt;&lt;object type=&quot;3&quot; unique_id=&quot;11544&quot;&gt;&lt;property id=&quot;20148&quot; value=&quot;5&quot;/&gt;&lt;property id=&quot;20300&quot; value=&quot;Slide 159&quot;/&gt;&lt;property id=&quot;20307&quot; value=&quot;405&quot;/&gt;&lt;/object&gt;&lt;object type=&quot;3&quot; unique_id=&quot;11960&quot;&gt;&lt;property id=&quot;20148&quot; value=&quot;5&quot;/&gt;&lt;property id=&quot;20300&quot; value=&quot;Slide 123&quot;/&gt;&lt;property id=&quot;20307&quot; value=&quot;420&quot;/&gt;&lt;/object&gt;&lt;object type=&quot;3&quot; unique_id=&quot;11961&quot;&gt;&lt;property id=&quot;20148&quot; value=&quot;5&quot;/&gt;&lt;property id=&quot;20300&quot; value=&quot;Slide 124&quot;/&gt;&lt;property id=&quot;20307&quot; value=&quot;421&quot;/&gt;&lt;/object&gt;&lt;object type=&quot;3&quot; unique_id=&quot;12395&quot;&gt;&lt;property id=&quot;20148&quot; value=&quot;5&quot;/&gt;&lt;property id=&quot;20300&quot; value=&quot;Slide 29&quot;/&gt;&lt;property id=&quot;20307&quot; value=&quot;422&quot;/&gt;&lt;/object&gt;&lt;object type=&quot;3&quot; unique_id=&quot;12396&quot;&gt;&lt;property id=&quot;20148&quot; value=&quot;5&quot;/&gt;&lt;property id=&quot;20300&quot; value=&quot;Slide 31&quot;/&gt;&lt;property id=&quot;20307&quot; value=&quot;423&quot;/&gt;&lt;/object&gt;&lt;object type=&quot;3&quot; unique_id=&quot;12397&quot;&gt;&lt;property id=&quot;20148&quot; value=&quot;5&quot;/&gt;&lt;property id=&quot;20300&quot; value=&quot;Slide 33&quot;/&gt;&lt;property id=&quot;20307&quot; value=&quot;424&quot;/&gt;&lt;/object&gt;&lt;object type=&quot;3&quot; unique_id=&quot;13240&quot;&gt;&lt;property id=&quot;20148&quot; value=&quot;5&quot;/&gt;&lt;property id=&quot;20300&quot; value=&quot;Slide 32&quot;/&gt;&lt;property id=&quot;20307&quot; value=&quot;425&quot;/&gt;&lt;/object&gt;&lt;object type=&quot;3&quot; unique_id=&quot;13241&quot;&gt;&lt;property id=&quot;20148&quot; value=&quot;5&quot;/&gt;&lt;property id=&quot;20300&quot; value=&quot;Slide 72&quot;/&gt;&lt;property id=&quot;20307&quot; value=&quot;426&quot;/&gt;&lt;/object&gt;&lt;object type=&quot;3&quot; unique_id=&quot;13242&quot;&gt;&lt;property id=&quot;20148&quot; value=&quot;5&quot;/&gt;&lt;property id=&quot;20300&quot; value=&quot;Slide 73&quot;/&gt;&lt;property id=&quot;20307&quot; value=&quot;427&quot;/&gt;&lt;/object&gt;&lt;object type=&quot;3&quot; unique_id=&quot;13937&quot;&gt;&lt;property id=&quot;20148&quot; value=&quot;5&quot;/&gt;&lt;property id=&quot;20300&quot; value=&quot;Slide 56&quot;/&gt;&lt;property id=&quot;20307&quot; value=&quot;428&quot;/&gt;&lt;/object&gt;&lt;object type=&quot;3&quot; unique_id=&quot;14623&quot;&gt;&lt;property id=&quot;20148&quot; value=&quot;5&quot;/&gt;&lt;property id=&quot;20300&quot; value=&quot;Slide 57&quot;/&gt;&lt;property id=&quot;20307&quot; value=&quot;429&quot;/&gt;&lt;/object&gt;&lt;object type=&quot;3&quot; unique_id=&quot;15728&quot;&gt;&lt;property id=&quot;20148&quot; value=&quot;5&quot;/&gt;&lt;property id=&quot;20300&quot; value=&quot;Slide 63&quot;/&gt;&lt;property id=&quot;20307&quot; value=&quot;430&quot;/&gt;&lt;/object&gt;&lt;object type=&quot;3&quot; unique_id=&quot;19707&quot;&gt;&lt;property id=&quot;20148&quot; value=&quot;5&quot;/&gt;&lt;property id=&quot;20300&quot; value=&quot;Slide 1&quot;/&gt;&lt;property id=&quot;20307&quot; value=&quot;436&quot;/&gt;&lt;/object&gt;&lt;object type=&quot;3&quot; unique_id=&quot;19709&quot;&gt;&lt;property id=&quot;20148&quot; value=&quot;5&quot;/&gt;&lt;property id=&quot;20300&quot; value=&quot;Slide 2&quot;/&gt;&lt;property id=&quot;20307&quot; value=&quot;438&quot;/&gt;&lt;/object&gt;&lt;object type=&quot;3&quot; unique_id=&quot;19710&quot;&gt;&lt;property id=&quot;20148&quot; value=&quot;5&quot;/&gt;&lt;property id=&quot;20300&quot; value=&quot;Slide 3&quot;/&gt;&lt;property id=&quot;20307&quot; value=&quot;439&quot;/&gt;&lt;/object&gt;&lt;object type=&quot;3&quot; unique_id=&quot;19711&quot;&gt;&lt;property id=&quot;20148&quot; value=&quot;5&quot;/&gt;&lt;property id=&quot;20300&quot; value=&quot;Slide 4&quot;/&gt;&lt;property id=&quot;20307&quot; value=&quot;440&quot;/&gt;&lt;/object&gt;&lt;object type=&quot;3&quot; unique_id=&quot;19712&quot;&gt;&lt;property id=&quot;20148&quot; value=&quot;5&quot;/&gt;&lt;property id=&quot;20300&quot; value=&quot;Slide 5&quot;/&gt;&lt;property id=&quot;20307&quot; value=&quot;441&quot;/&gt;&lt;/object&gt;&lt;object type=&quot;3&quot; unique_id=&quot;19713&quot;&gt;&lt;property id=&quot;20148&quot; value=&quot;5&quot;/&gt;&lt;property id=&quot;20300&quot; value=&quot;Slide 6&quot;/&gt;&lt;property id=&quot;20307&quot; value=&quot;442&quot;/&gt;&lt;/object&gt;&lt;object type=&quot;3&quot; unique_id=&quot;19714&quot;&gt;&lt;property id=&quot;20148&quot; value=&quot;5&quot;/&gt;&lt;property id=&quot;20300&quot; value=&quot;Slide 7&quot;/&gt;&lt;property id=&quot;20307&quot; value=&quot;443&quot;/&gt;&lt;/object&gt;&lt;object type=&quot;3&quot; unique_id=&quot;19715&quot;&gt;&lt;property id=&quot;20148&quot; value=&quot;5&quot;/&gt;&lt;property id=&quot;20300&quot; value=&quot;Slide 8&quot;/&gt;&lt;property id=&quot;20307&quot; value=&quot;444&quot;/&gt;&lt;/object&gt;&lt;object type=&quot;3&quot; unique_id=&quot;19716&quot;&gt;&lt;property id=&quot;20148&quot; value=&quot;5&quot;/&gt;&lt;property id=&quot;20300&quot; value=&quot;Slide 9&quot;/&gt;&lt;property id=&quot;20307&quot; value=&quot;445&quot;/&gt;&lt;/object&gt;&lt;object type=&quot;3&quot; unique_id=&quot;19717&quot;&gt;&lt;property id=&quot;20148&quot; value=&quot;5&quot;/&gt;&lt;property id=&quot;20300&quot; value=&quot;Slide 10&quot;/&gt;&lt;property id=&quot;20307&quot; value=&quot;446&quot;/&gt;&lt;/object&gt;&lt;object type=&quot;3&quot; unique_id=&quot;19718&quot;&gt;&lt;property id=&quot;20148&quot; value=&quot;5&quot;/&gt;&lt;property id=&quot;20300&quot; value=&quot;Slide 11&quot;/&gt;&lt;property id=&quot;20307&quot; value=&quot;447&quot;/&gt;&lt;/object&gt;&lt;object type=&quot;3&quot; unique_id=&quot;19719&quot;&gt;&lt;property id=&quot;20148&quot; value=&quot;5&quot;/&gt;&lt;property id=&quot;20300&quot; value=&quot;Slide 12&quot;/&gt;&lt;property id=&quot;20307&quot; value=&quot;448&quot;/&gt;&lt;/object&gt;&lt;object type=&quot;3&quot; unique_id=&quot;19720&quot;&gt;&lt;property id=&quot;20148&quot; value=&quot;5&quot;/&gt;&lt;property id=&quot;20300&quot; value=&quot;Slide 13&quot;/&gt;&lt;property id=&quot;20307&quot; value=&quot;449&quot;/&gt;&lt;/object&gt;&lt;object type=&quot;3&quot; unique_id=&quot;19721&quot;&gt;&lt;property id=&quot;20148&quot; value=&quot;5&quot;/&gt;&lt;property id=&quot;20300&quot; value=&quot;Slide 14&quot;/&gt;&lt;property id=&quot;20307&quot; value=&quot;450&quot;/&gt;&lt;/object&gt;&lt;object type=&quot;3&quot; unique_id=&quot;19722&quot;&gt;&lt;property id=&quot;20148&quot; value=&quot;5&quot;/&gt;&lt;property id=&quot;20300&quot; value=&quot;Slide 15&quot;/&gt;&lt;property id=&quot;20307&quot; value=&quot;451&quot;/&gt;&lt;/object&gt;&lt;object type=&quot;3&quot; unique_id=&quot;19723&quot;&gt;&lt;property id=&quot;20148&quot; value=&quot;5&quot;/&gt;&lt;property id=&quot;20300&quot; value=&quot;Slide 16&quot;/&gt;&lt;property id=&quot;20307&quot; value=&quot;452&quot;/&gt;&lt;/object&gt;&lt;object type=&quot;3&quot; unique_id=&quot;19724&quot;&gt;&lt;property id=&quot;20148&quot; value=&quot;5&quot;/&gt;&lt;property id=&quot;20300&quot; value=&quot;Slide 17&quot;/&gt;&lt;property id=&quot;20307&quot; value=&quot;453&quot;/&gt;&lt;/object&gt;&lt;object type=&quot;3&quot; unique_id=&quot;19725&quot;&gt;&lt;property id=&quot;20148&quot; value=&quot;5&quot;/&gt;&lt;property id=&quot;20300&quot; value=&quot;Slide 18&quot;/&gt;&lt;property id=&quot;20307&quot; value=&quot;454&quot;/&gt;&lt;/object&gt;&lt;object type=&quot;3&quot; unique_id=&quot;19726&quot;&gt;&lt;property id=&quot;20148&quot; value=&quot;5&quot;/&gt;&lt;property id=&quot;20300&quot; value=&quot;Slide 19&quot;/&gt;&lt;property id=&quot;20307&quot; value=&quot;455&quot;/&gt;&lt;/object&gt;&lt;object type=&quot;3&quot; unique_id=&quot;19727&quot;&gt;&lt;property id=&quot;20148&quot; value=&quot;5&quot;/&gt;&lt;property id=&quot;20300&quot; value=&quot;Slide 20&quot;/&gt;&lt;property id=&quot;20307&quot; value=&quot;456&quot;/&gt;&lt;/object&gt;&lt;object type=&quot;3&quot; unique_id=&quot;19728&quot;&gt;&lt;property id=&quot;20148&quot; value=&quot;5&quot;/&gt;&lt;property id=&quot;20300&quot; value=&quot;Slide 21&quot;/&gt;&lt;property id=&quot;20307&quot; value=&quot;457&quot;/&gt;&lt;/object&gt;&lt;object type=&quot;3&quot; unique_id=&quot;19729&quot;&gt;&lt;property id=&quot;20148&quot; value=&quot;5&quot;/&gt;&lt;property id=&quot;20300&quot; value=&quot;Slide 22&quot;/&gt;&lt;property id=&quot;20307&quot; value=&quot;458&quot;/&gt;&lt;/object&gt;&lt;object type=&quot;3&quot; unique_id=&quot;19730&quot;&gt;&lt;property id=&quot;20148&quot; value=&quot;5&quot;/&gt;&lt;property id=&quot;20300&quot; value=&quot;Slide 23&quot;/&gt;&lt;property id=&quot;20307&quot; value=&quot;459&quot;/&gt;&lt;/object&gt;&lt;object type=&quot;3&quot; unique_id=&quot;20315&quot;&gt;&lt;property id=&quot;20148&quot; value=&quot;5&quot;/&gt;&lt;property id=&quot;20300&quot; value=&quot;Slide 25&quot;/&gt;&lt;property id=&quot;20307&quot; value=&quot;460&quot;/&gt;&lt;/object&gt;&lt;object type=&quot;3&quot; unique_id=&quot;20463&quot;&gt;&lt;property id=&quot;20148&quot; value=&quot;5&quot;/&gt;&lt;property id=&quot;20300&quot; value=&quot;Slide 26&quot;/&gt;&lt;property id=&quot;20307&quot; value=&quot;461&quot;/&gt;&lt;/object&gt;&lt;object type=&quot;3&quot; unique_id=&quot;21352&quot;&gt;&lt;property id=&quot;20148&quot; value=&quot;5&quot;/&gt;&lt;property id=&quot;20300&quot; value=&quot;Slide 27&quot;/&gt;&lt;property id=&quot;20307&quot; value=&quot;462&quot;/&gt;&lt;/object&gt;&lt;object type=&quot;3&quot; unique_id=&quot;21353&quot;&gt;&lt;property id=&quot;20148&quot; value=&quot;5&quot;/&gt;&lt;property id=&quot;20300&quot; value=&quot;Slide 30&quot;/&gt;&lt;property id=&quot;20307&quot; value=&quot;463&quot;/&gt;&lt;/object&gt;&lt;object type=&quot;3&quot; unique_id=&quot;24684&quot;&gt;&lt;property id=&quot;20148&quot; value=&quot;5&quot;/&gt;&lt;property id=&quot;20300&quot; value=&quot;Slide 122&quot;/&gt;&lt;property id=&quot;20307&quot; value=&quot;479&quot;/&gt;&lt;/object&gt;&lt;object type=&quot;3&quot; unique_id=&quot;25317&quot;&gt;&lt;property id=&quot;20148&quot; value=&quot;5&quot;/&gt;&lt;property id=&quot;20300&quot; value=&quot;Slide 131&quot;/&gt;&lt;property id=&quot;20307&quot; value=&quot;483&quot;/&gt;&lt;/object&gt;&lt;object type=&quot;3&quot; unique_id=&quot;25318&quot;&gt;&lt;property id=&quot;20148&quot; value=&quot;5&quot;/&gt;&lt;property id=&quot;20300&quot; value=&quot;Slide 132&quot;/&gt;&lt;property id=&quot;20307&quot; value=&quot;484&quot;/&gt;&lt;/object&gt;&lt;object type=&quot;3&quot; unique_id=&quot;25319&quot;&gt;&lt;property id=&quot;20148&quot; value=&quot;5&quot;/&gt;&lt;property id=&quot;20300&quot; value=&quot;Slide 133&quot;/&gt;&lt;property id=&quot;20307&quot; value=&quot;481&quot;/&gt;&lt;/object&gt;&lt;object type=&quot;3&quot; unique_id=&quot;25321&quot;&gt;&lt;property id=&quot;20148&quot; value=&quot;5&quot;/&gt;&lt;property id=&quot;20300&quot; value=&quot;Slide 146&quot;/&gt;&lt;property id=&quot;20307&quot; value=&quot;485&quot;/&gt;&lt;/object&gt;&lt;object type=&quot;3&quot; unique_id=&quot;33050&quot;&gt;&lt;property id=&quot;20148&quot; value=&quot;5&quot;/&gt;&lt;property id=&quot;20300&quot; value=&quot;Slide 74&quot;/&gt;&lt;property id=&quot;20307&quot; value=&quot;486&quot;/&gt;&lt;/object&gt;&lt;object type=&quot;3&quot; unique_id=&quot;33051&quot;&gt;&lt;property id=&quot;20148&quot; value=&quot;5&quot;/&gt;&lt;property id=&quot;20300&quot; value=&quot;Slide 75&quot;/&gt;&lt;property id=&quot;20307&quot; value=&quot;487&quot;/&gt;&lt;/object&gt;&lt;object type=&quot;3&quot; unique_id=&quot;33052&quot;&gt;&lt;property id=&quot;20148&quot; value=&quot;5&quot;/&gt;&lt;property id=&quot;20300&quot; value=&quot;Slide 76&quot;/&gt;&lt;property id=&quot;20307&quot; value=&quot;488&quot;/&gt;&lt;/object&gt;&lt;object type=&quot;3&quot; unique_id=&quot;33053&quot;&gt;&lt;property id=&quot;20148&quot; value=&quot;5&quot;/&gt;&lt;property id=&quot;20300&quot; value=&quot;Slide 77&quot;/&gt;&lt;property id=&quot;20307&quot; value=&quot;489&quot;/&gt;&lt;/object&gt;&lt;object type=&quot;3&quot; unique_id=&quot;33054&quot;&gt;&lt;property id=&quot;20148&quot; value=&quot;5&quot;/&gt;&lt;property id=&quot;20300&quot; value=&quot;Slide 78&quot;/&gt;&lt;property id=&quot;20307&quot; value=&quot;490&quot;/&gt;&lt;/object&gt;&lt;object type=&quot;3&quot; unique_id=&quot;33055&quot;&gt;&lt;property id=&quot;20148&quot; value=&quot;5&quot;/&gt;&lt;property id=&quot;20300&quot; value=&quot;Slide 79&quot;/&gt;&lt;property id=&quot;20307&quot; value=&quot;491&quot;/&gt;&lt;/object&gt;&lt;object type=&quot;3&quot; unique_id=&quot;33056&quot;&gt;&lt;property id=&quot;20148&quot; value=&quot;5&quot;/&gt;&lt;property id=&quot;20300&quot; value=&quot;Slide 80&quot;/&gt;&lt;property id=&quot;20307&quot; value=&quot;492&quot;/&gt;&lt;/object&gt;&lt;object type=&quot;3&quot; unique_id=&quot;33057&quot;&gt;&lt;property id=&quot;20148&quot; value=&quot;5&quot;/&gt;&lt;property id=&quot;20300&quot; value=&quot;Slide 81&quot;/&gt;&lt;property id=&quot;20307&quot; value=&quot;493&quot;/&gt;&lt;/object&gt;&lt;object type=&quot;3&quot; unique_id=&quot;33058&quot;&gt;&lt;property id=&quot;20148&quot; value=&quot;5&quot;/&gt;&lt;property id=&quot;20300&quot; value=&quot;Slide 82&quot;/&gt;&lt;property id=&quot;20307&quot; value=&quot;494&quot;/&gt;&lt;/object&gt;&lt;object type=&quot;3&quot; unique_id=&quot;33059&quot;&gt;&lt;property id=&quot;20148&quot; value=&quot;5&quot;/&gt;&lt;property id=&quot;20300&quot; value=&quot;Slide 83&quot;/&gt;&lt;property id=&quot;20307&quot; value=&quot;495&quot;/&gt;&lt;/object&gt;&lt;object type=&quot;3&quot; unique_id=&quot;33060&quot;&gt;&lt;property id=&quot;20148&quot; value=&quot;5&quot;/&gt;&lt;property id=&quot;20300&quot; value=&quot;Slide 84&quot;/&gt;&lt;property id=&quot;20307&quot; value=&quot;496&quot;/&gt;&lt;/object&gt;&lt;object type=&quot;3&quot; unique_id=&quot;33061&quot;&gt;&lt;property id=&quot;20148&quot; value=&quot;5&quot;/&gt;&lt;property id=&quot;20300&quot; value=&quot;Slide 85&quot;/&gt;&lt;property id=&quot;20307&quot; value=&quot;497&quot;/&gt;&lt;/object&gt;&lt;object type=&quot;3&quot; unique_id=&quot;33062&quot;&gt;&lt;property id=&quot;20148&quot; value=&quot;5&quot;/&gt;&lt;property id=&quot;20300&quot; value=&quot;Slide 86&quot;/&gt;&lt;property id=&quot;20307&quot; value=&quot;498&quot;/&gt;&lt;/object&gt;&lt;object type=&quot;3&quot; unique_id=&quot;33063&quot;&gt;&lt;property id=&quot;20148&quot; value=&quot;5&quot;/&gt;&lt;property id=&quot;20300&quot; value=&quot;Slide 87&quot;/&gt;&lt;property id=&quot;20307&quot; value=&quot;499&quot;/&gt;&lt;/object&gt;&lt;object type=&quot;3&quot; unique_id=&quot;33064&quot;&gt;&lt;property id=&quot;20148&quot; value=&quot;5&quot;/&gt;&lt;property id=&quot;20300&quot; value=&quot;Slide 88&quot;/&gt;&lt;property id=&quot;20307&quot; value=&quot;500&quot;/&gt;&lt;/object&gt;&lt;object type=&quot;3&quot; unique_id=&quot;33065&quot;&gt;&lt;property id=&quot;20148&quot; value=&quot;5&quot;/&gt;&lt;property id=&quot;20300&quot; value=&quot;Slide 89&quot;/&gt;&lt;property id=&quot;20307&quot; value=&quot;501&quot;/&gt;&lt;/object&gt;&lt;object type=&quot;3&quot; unique_id=&quot;33066&quot;&gt;&lt;property id=&quot;20148&quot; value=&quot;5&quot;/&gt;&lt;property id=&quot;20300&quot; value=&quot;Slide 90&quot;/&gt;&lt;property id=&quot;20307&quot; value=&quot;502&quot;/&gt;&lt;/object&gt;&lt;object type=&quot;3&quot; unique_id=&quot;33067&quot;&gt;&lt;property id=&quot;20148&quot; value=&quot;5&quot;/&gt;&lt;property id=&quot;20300&quot; value=&quot;Slide 91&quot;/&gt;&lt;property id=&quot;20307&quot; value=&quot;503&quot;/&gt;&lt;/object&gt;&lt;object type=&quot;3&quot; unique_id=&quot;33068&quot;&gt;&lt;property id=&quot;20148&quot; value=&quot;5&quot;/&gt;&lt;property id=&quot;20300&quot; value=&quot;Slide 92&quot;/&gt;&lt;property id=&quot;20307&quot; value=&quot;504&quot;/&gt;&lt;/object&gt;&lt;object type=&quot;3&quot; unique_id=&quot;33069&quot;&gt;&lt;property id=&quot;20148&quot; value=&quot;5&quot;/&gt;&lt;property id=&quot;20300&quot; value=&quot;Slide 93&quot;/&gt;&lt;property id=&quot;20307&quot; value=&quot;505&quot;/&gt;&lt;/object&gt;&lt;object type=&quot;3&quot; unique_id=&quot;33070&quot;&gt;&lt;property id=&quot;20148&quot; value=&quot;5&quot;/&gt;&lt;property id=&quot;20300&quot; value=&quot;Slide 94&quot;/&gt;&lt;property id=&quot;20307&quot; value=&quot;506&quot;/&gt;&lt;/object&gt;&lt;object type=&quot;3&quot; unique_id=&quot;33071&quot;&gt;&lt;property id=&quot;20148&quot; value=&quot;5&quot;/&gt;&lt;property id=&quot;20300&quot; value=&quot;Slide 95&quot;/&gt;&lt;property id=&quot;20307&quot; value=&quot;507&quot;/&gt;&lt;/object&gt;&lt;object type=&quot;3&quot; unique_id=&quot;33072&quot;&gt;&lt;property id=&quot;20148&quot; value=&quot;5&quot;/&gt;&lt;property id=&quot;20300&quot; value=&quot;Slide 96&quot;/&gt;&lt;property id=&quot;20307&quot; value=&quot;508&quot;/&gt;&lt;/object&gt;&lt;object type=&quot;3&quot; unique_id=&quot;33073&quot;&gt;&lt;property id=&quot;20148&quot; value=&quot;5&quot;/&gt;&lt;property id=&quot;20300&quot; value=&quot;Slide 97&quot;/&gt;&lt;property id=&quot;20307&quot; value=&quot;509&quot;/&gt;&lt;/object&gt;&lt;object type=&quot;3&quot; unique_id=&quot;33074&quot;&gt;&lt;property id=&quot;20148&quot; value=&quot;5&quot;/&gt;&lt;property id=&quot;20300&quot; value=&quot;Slide 98&quot;/&gt;&lt;property id=&quot;20307&quot; value=&quot;510&quot;/&gt;&lt;/object&gt;&lt;object type=&quot;3&quot; unique_id=&quot;33075&quot;&gt;&lt;property id=&quot;20148&quot; value=&quot;5&quot;/&gt;&lt;property id=&quot;20300&quot; value=&quot;Slide 99&quot;/&gt;&lt;property id=&quot;20307&quot; value=&quot;511&quot;/&gt;&lt;/object&gt;&lt;object type=&quot;3&quot; unique_id=&quot;33076&quot;&gt;&lt;property id=&quot;20148&quot; value=&quot;5&quot;/&gt;&lt;property id=&quot;20300&quot; value=&quot;Slide 100&quot;/&gt;&lt;property id=&quot;20307&quot; value=&quot;512&quot;/&gt;&lt;/object&gt;&lt;object type=&quot;3&quot; unique_id=&quot;33077&quot;&gt;&lt;property id=&quot;20148&quot; value=&quot;5&quot;/&gt;&lt;property id=&quot;20300&quot; value=&quot;Slide 101&quot;/&gt;&lt;property id=&quot;20307&quot; value=&quot;513&quot;/&gt;&lt;/object&gt;&lt;object type=&quot;3&quot; unique_id=&quot;33078&quot;&gt;&lt;property id=&quot;20148&quot; value=&quot;5&quot;/&gt;&lt;property id=&quot;20300&quot; value=&quot;Slide 102&quot;/&gt;&lt;property id=&quot;20307&quot; value=&quot;514&quot;/&gt;&lt;/object&gt;&lt;object type=&quot;3&quot; unique_id=&quot;33079&quot;&gt;&lt;property id=&quot;20148&quot; value=&quot;5&quot;/&gt;&lt;property id=&quot;20300&quot; value=&quot;Slide 103&quot;/&gt;&lt;property id=&quot;20307&quot; value=&quot;515&quot;/&gt;&lt;/object&gt;&lt;object type=&quot;3&quot; unique_id=&quot;33080&quot;&gt;&lt;property id=&quot;20148&quot; value=&quot;5&quot;/&gt;&lt;property id=&quot;20300&quot; value=&quot;Slide 104&quot;/&gt;&lt;property id=&quot;20307&quot; value=&quot;516&quot;/&gt;&lt;/object&gt;&lt;object type=&quot;3&quot; unique_id=&quot;33081&quot;&gt;&lt;property id=&quot;20148&quot; value=&quot;5&quot;/&gt;&lt;property id=&quot;20300&quot; value=&quot;Slide 105&quot;/&gt;&lt;property id=&quot;20307&quot; value=&quot;517&quot;/&gt;&lt;/object&gt;&lt;object type=&quot;3&quot; unique_id=&quot;33082&quot;&gt;&lt;property id=&quot;20148&quot; value=&quot;5&quot;/&gt;&lt;property id=&quot;20300&quot; value=&quot;Slide 106&quot;/&gt;&lt;property id=&quot;20307&quot; value=&quot;518&quot;/&gt;&lt;/object&gt;&lt;object type=&quot;3&quot; unique_id=&quot;33083&quot;&gt;&lt;property id=&quot;20148&quot; value=&quot;5&quot;/&gt;&lt;property id=&quot;20300&quot; value=&quot;Slide 107&quot;/&gt;&lt;property id=&quot;20307&quot; value=&quot;519&quot;/&gt;&lt;/object&gt;&lt;object type=&quot;3&quot; unique_id=&quot;33084&quot;&gt;&lt;property id=&quot;20148&quot; value=&quot;5&quot;/&gt;&lt;property id=&quot;20300&quot; value=&quot;Slide 108&quot;/&gt;&lt;property id=&quot;20307&quot; value=&quot;520&quot;/&gt;&lt;/object&gt;&lt;object type=&quot;3&quot; unique_id=&quot;33085&quot;&gt;&lt;property id=&quot;20148&quot; value=&quot;5&quot;/&gt;&lt;property id=&quot;20300&quot; value=&quot;Slide 109&quot;/&gt;&lt;property id=&quot;20307&quot; value=&quot;521&quot;/&gt;&lt;/object&gt;&lt;object type=&quot;3&quot; unique_id=&quot;33086&quot;&gt;&lt;property id=&quot;20148&quot; value=&quot;5&quot;/&gt;&lt;property id=&quot;20300&quot; value=&quot;Slide 110&quot;/&gt;&lt;property id=&quot;20307&quot; value=&quot;522&quot;/&gt;&lt;/object&gt;&lt;object type=&quot;3&quot; unique_id=&quot;33087&quot;&gt;&lt;property id=&quot;20148&quot; value=&quot;5&quot;/&gt;&lt;property id=&quot;20300&quot; value=&quot;Slide 111&quot;/&gt;&lt;property id=&quot;20307&quot; value=&quot;523&quot;/&gt;&lt;/object&gt;&lt;object type=&quot;3&quot; unique_id=&quot;33088&quot;&gt;&lt;property id=&quot;20148&quot; value=&quot;5&quot;/&gt;&lt;property id=&quot;20300&quot; value=&quot;Slide 112&quot;/&gt;&lt;property id=&quot;20307&quot; value=&quot;524&quot;/&gt;&lt;/object&gt;&lt;object type=&quot;3&quot; unique_id=&quot;33089&quot;&gt;&lt;property id=&quot;20148&quot; value=&quot;5&quot;/&gt;&lt;property id=&quot;20300&quot; value=&quot;Slide 113&quot;/&gt;&lt;property id=&quot;20307&quot; value=&quot;525&quot;/&gt;&lt;/object&gt;&lt;object type=&quot;3&quot; unique_id=&quot;33090&quot;&gt;&lt;property id=&quot;20148&quot; value=&quot;5&quot;/&gt;&lt;property id=&quot;20300&quot; value=&quot;Slide 114&quot;/&gt;&lt;property id=&quot;20307&quot; value=&quot;526&quot;/&gt;&lt;/object&gt;&lt;object type=&quot;3&quot; unique_id=&quot;33091&quot;&gt;&lt;property id=&quot;20148&quot; value=&quot;5&quot;/&gt;&lt;property id=&quot;20300&quot; value=&quot;Slide 115&quot;/&gt;&lt;property id=&quot;20307&quot; value=&quot;527&quot;/&gt;&lt;/object&gt;&lt;object type=&quot;3&quot; unique_id=&quot;33092&quot;&gt;&lt;property id=&quot;20148&quot; value=&quot;5&quot;/&gt;&lt;property id=&quot;20300&quot; value=&quot;Slide 116&quot;/&gt;&lt;property id=&quot;20307&quot; value=&quot;528&quot;/&gt;&lt;/object&gt;&lt;object type=&quot;3&quot; unique_id=&quot;33093&quot;&gt;&lt;property id=&quot;20148&quot; value=&quot;5&quot;/&gt;&lt;property id=&quot;20300&quot; value=&quot;Slide 117&quot;/&gt;&lt;property id=&quot;20307&quot; value=&quot;529&quot;/&gt;&lt;/object&gt;&lt;object type=&quot;3&quot; unique_id=&quot;33094&quot;&gt;&lt;property id=&quot;20148&quot; value=&quot;5&quot;/&gt;&lt;property id=&quot;20300&quot; value=&quot;Slide 118&quot;/&gt;&lt;property id=&quot;20307&quot; value=&quot;530&quot;/&gt;&lt;/object&gt;&lt;object type=&quot;3&quot; unique_id=&quot;33095&quot;&gt;&lt;property id=&quot;20148&quot; value=&quot;5&quot;/&gt;&lt;property id=&quot;20300&quot; value=&quot;Slide 119&quot;/&gt;&lt;property id=&quot;20307&quot; value=&quot;531&quot;/&gt;&lt;/object&gt;&lt;object type=&quot;3&quot; unique_id=&quot;33096&quot;&gt;&lt;property id=&quot;20148&quot; value=&quot;5&quot;/&gt;&lt;property id=&quot;20300&quot; value=&quot;Slide 120&quot;/&gt;&lt;property id=&quot;20307&quot; value=&quot;532&quot;/&gt;&lt;/object&gt;&lt;object type=&quot;3&quot; unique_id=&quot;33097&quot;&gt;&lt;property id=&quot;20148&quot; value=&quot;5&quot;/&gt;&lt;property id=&quot;20300&quot; value=&quot;Slide 121&quot;/&gt;&lt;property id=&quot;20307&quot; value=&quot;533&quot;/&gt;&lt;/object&gt;&lt;object type=&quot;3&quot; unique_id=&quot;34008&quot;&gt;&lt;property id=&quot;20148&quot; value=&quot;5&quot;/&gt;&lt;property id=&quot;20300&quot; value=&quot;Slide 147&quot;/&gt;&lt;property id=&quot;20307&quot; value=&quot;534&quot;/&gt;&lt;/object&gt;&lt;object type=&quot;3&quot; unique_id=&quot;34009&quot;&gt;&lt;property id=&quot;20148&quot; value=&quot;5&quot;/&gt;&lt;property id=&quot;20300&quot; value=&quot;Slide 160&quot;/&gt;&lt;property id=&quot;20307&quot; value=&quot;535&quot;/&gt;&lt;/object&gt;&lt;object type=&quot;3&quot; unique_id=&quot;34508&quot;&gt;&lt;property id=&quot;20148&quot; value=&quot;5&quot;/&gt;&lt;property id=&quot;20300&quot; value=&quot;Slide 134&quot;/&gt;&lt;property id=&quot;20307&quot; value=&quot;536&quot;/&gt;&lt;/object&gt;&lt;object type=&quot;3&quot; unique_id=&quot;34509&quot;&gt;&lt;property id=&quot;20148&quot; value=&quot;5&quot;/&gt;&lt;property id=&quot;20300&quot; value=&quot;Slide 135&quot;/&gt;&lt;property id=&quot;20307&quot; value=&quot;537&quot;/&gt;&lt;/object&gt;&lt;object type=&quot;3&quot; unique_id=&quot;34510&quot;&gt;&lt;property id=&quot;20148&quot; value=&quot;5&quot;/&gt;&lt;property id=&quot;20300&quot; value=&quot;Slide 136&quot;/&gt;&lt;property id=&quot;20307&quot; value=&quot;538&quot;/&gt;&lt;/object&gt;&lt;object type=&quot;3&quot; unique_id=&quot;35356&quot;&gt;&lt;property id=&quot;20148&quot; value=&quot;5&quot;/&gt;&lt;property id=&quot;20300&quot; value=&quot;Slide 137&quot;/&gt;&lt;property id=&quot;20307&quot; value=&quot;539&quot;/&gt;&lt;/object&gt;&lt;object type=&quot;3&quot; unique_id=&quot;35357&quot;&gt;&lt;property id=&quot;20148&quot; value=&quot;5&quot;/&gt;&lt;property id=&quot;20300&quot; value=&quot;Slide 138&quot;/&gt;&lt;property id=&quot;20307&quot; value=&quot;540&quot;/&gt;&lt;/object&gt;&lt;object type=&quot;3&quot; unique_id=&quot;36726&quot;&gt;&lt;property id=&quot;20148&quot; value=&quot;5&quot;/&gt;&lt;property id=&quot;20300&quot; value=&quot;Slide 139&quot;/&gt;&lt;property id=&quot;20307&quot; value=&quot;541&quot;/&gt;&lt;/object&gt;&lt;object type=&quot;3&quot; unique_id=&quot;36727&quot;&gt;&lt;property id=&quot;20148&quot; value=&quot;5&quot;/&gt;&lt;property id=&quot;20300&quot; value=&quot;Slide 140&quot;/&gt;&lt;property id=&quot;20307&quot; value=&quot;542&quot;/&gt;&lt;/object&gt;&lt;object type=&quot;3&quot; unique_id=&quot;36728&quot;&gt;&lt;property id=&quot;20148&quot; value=&quot;5&quot;/&gt;&lt;property id=&quot;20300&quot; value=&quot;Slide 141&quot;/&gt;&lt;property id=&quot;20307&quot; value=&quot;543&quot;/&gt;&lt;/object&gt;&lt;object type=&quot;3&quot; unique_id=&quot;36729&quot;&gt;&lt;property id=&quot;20148&quot; value=&quot;5&quot;/&gt;&lt;property id=&quot;20300&quot; value=&quot;Slide 142&quot;/&gt;&lt;property id=&quot;20307&quot; value=&quot;544&quot;/&gt;&lt;/object&gt;&lt;object type=&quot;3&quot; unique_id=&quot;36730&quot;&gt;&lt;property id=&quot;20148&quot; value=&quot;5&quot;/&gt;&lt;property id=&quot;20300&quot; value=&quot;Slide 143&quot;/&gt;&lt;property id=&quot;20307&quot; value=&quot;545&quot;/&gt;&lt;/object&gt;&lt;object type=&quot;3&quot; unique_id=&quot;36731&quot;&gt;&lt;property id=&quot;20148&quot; value=&quot;5&quot;/&gt;&lt;property id=&quot;20300&quot; value=&quot;Slide 144&quot;/&gt;&lt;property id=&quot;20307&quot; value=&quot;546&quot;/&gt;&lt;/object&gt;&lt;object type=&quot;3&quot; unique_id=&quot;38120&quot;&gt;&lt;property id=&quot;20148&quot; value=&quot;5&quot;/&gt;&lt;property id=&quot;20300&quot; value=&quot;Slide 148&quot;/&gt;&lt;property id=&quot;20307&quot; value=&quot;547&quot;/&gt;&lt;/object&gt;&lt;object type=&quot;3&quot; unique_id=&quot;38121&quot;&gt;&lt;property id=&quot;20148&quot; value=&quot;5&quot;/&gt;&lt;property id=&quot;20300&quot; value=&quot;Slide 149&quot;/&gt;&lt;property id=&quot;20307&quot; value=&quot;548&quot;/&gt;&lt;/object&gt;&lt;object type=&quot;3&quot; unique_id=&quot;38997&quot;&gt;&lt;property id=&quot;20148&quot; value=&quot;5&quot;/&gt;&lt;property id=&quot;20300&quot; value=&quot;Slide 151&quot;/&gt;&lt;property id=&quot;20307&quot; value=&quot;549&quot;/&gt;&lt;/object&gt;&lt;object type=&quot;3&quot; unique_id=&quot;38998&quot;&gt;&lt;property id=&quot;20148&quot; value=&quot;5&quot;/&gt;&lt;property id=&quot;20300&quot; value=&quot;Slide 152&quot;/&gt;&lt;property id=&quot;20307&quot; value=&quot;550&quot;/&gt;&lt;/object&gt;&lt;object type=&quot;3&quot; unique_id=&quot;39704&quot;&gt;&lt;property id=&quot;20148&quot; value=&quot;5&quot;/&gt;&lt;property id=&quot;20300&quot; value=&quot;Slide 155&quot;/&gt;&lt;property id=&quot;20307&quot; value=&quot;551&quot;/&gt;&lt;/object&gt;&lt;object type=&quot;3&quot; unique_id=&quot;39705&quot;&gt;&lt;property id=&quot;20148&quot; value=&quot;5&quot;/&gt;&lt;property id=&quot;20300&quot; value=&quot;Slide 156&quot;/&gt;&lt;property id=&quot;20307&quot; value=&quot;552&quot;/&gt;&lt;/object&gt;&lt;object type=&quot;3&quot; unique_id=&quot;41308&quot;&gt;&lt;property id=&quot;20148&quot; value=&quot;5&quot;/&gt;&lt;property id=&quot;20300&quot; value=&quot;Slide 161&quot;/&gt;&lt;property id=&quot;20307&quot; value=&quot;553&quot;/&gt;&lt;/object&gt;&lt;object type=&quot;3&quot; unique_id=&quot;41309&quot;&gt;&lt;property id=&quot;20148&quot; value=&quot;5&quot;/&gt;&lt;property id=&quot;20300&quot; value=&quot;Slide 162&quot;/&gt;&lt;property id=&quot;20307&quot; value=&quot;554&quot;/&gt;&lt;/object&gt;&lt;object type=&quot;3&quot; unique_id=&quot;41310&quot;&gt;&lt;property id=&quot;20148&quot; value=&quot;5&quot;/&gt;&lt;property id=&quot;20300&quot; value=&quot;Slide 163&quot;/&gt;&lt;property id=&quot;20307&quot; value=&quot;559&quot;/&gt;&lt;/object&gt;&lt;object type=&quot;3&quot; unique_id=&quot;41311&quot;&gt;&lt;property id=&quot;20148&quot; value=&quot;5&quot;/&gt;&lt;property id=&quot;20300&quot; value=&quot;Slide 164&quot;/&gt;&lt;property id=&quot;20307&quot; value=&quot;556&quot;/&gt;&lt;/object&gt;&lt;object type=&quot;3&quot; unique_id=&quot;41312&quot;&gt;&lt;property id=&quot;20148&quot; value=&quot;5&quot;/&gt;&lt;property id=&quot;20300&quot; value=&quot;Slide 165&quot;/&gt;&lt;property id=&quot;20307&quot; value=&quot;555&quot;/&gt;&lt;/object&gt;&lt;object type=&quot;3&quot; unique_id=&quot;41313&quot;&gt;&lt;property id=&quot;20148&quot; value=&quot;5&quot;/&gt;&lt;property id=&quot;20300&quot; value=&quot;Slide 168&quot;/&gt;&lt;property id=&quot;20307&quot; value=&quot;557&quot;/&gt;&lt;/object&gt;&lt;object type=&quot;3&quot; unique_id=&quot;41314&quot;&gt;&lt;property id=&quot;20148&quot; value=&quot;5&quot;/&gt;&lt;property id=&quot;20300&quot; value=&quot;Slide 171&quot;/&gt;&lt;property id=&quot;20307&quot; value=&quot;558&quot;/&gt;&lt;/object&gt;&lt;object type=&quot;3&quot; unique_id=&quot;41870&quot;&gt;&lt;property id=&quot;20148&quot; value=&quot;5&quot;/&gt;&lt;property id=&quot;20300&quot; value=&quot;Slide 166&quot;/&gt;&lt;property id=&quot;20307&quot; value=&quot;560&quot;/&gt;&lt;/object&gt;&lt;object type=&quot;3&quot; unique_id=&quot;42801&quot;&gt;&lt;property id=&quot;20148&quot; value=&quot;5&quot;/&gt;&lt;property id=&quot;20300&quot; value=&quot;Slide 167&quot;/&gt;&lt;property id=&quot;20307&quot; value=&quot;561&quot;/&gt;&lt;/object&gt;&lt;object type=&quot;3&quot; unique_id=&quot;42802&quot;&gt;&lt;property id=&quot;20148&quot; value=&quot;5&quot;/&gt;&lt;property id=&quot;20300&quot; value=&quot;Slide 169&quot;/&gt;&lt;property id=&quot;20307&quot; value=&quot;562&quot;/&gt;&lt;/object&gt;&lt;object type=&quot;3&quot; unique_id=&quot;42803&quot;&gt;&lt;property id=&quot;20148&quot; value=&quot;5&quot;/&gt;&lt;property id=&quot;20300&quot; value=&quot;Slide 170&quot;/&gt;&lt;property id=&quot;20307&quot; value=&quot;563&quot;/&gt;&lt;/object&gt;&lt;object type=&quot;3&quot; unique_id=&quot;45124&quot;&gt;&lt;property id=&quot;20148&quot; value=&quot;5&quot;/&gt;&lt;property id=&quot;20300&quot; value=&quot;Slide 173&quot;/&gt;&lt;property id=&quot;20307&quot; value=&quot;564&quot;/&gt;&lt;/object&gt;&lt;object type=&quot;3&quot; unique_id=&quot;45125&quot;&gt;&lt;property id=&quot;20148&quot; value=&quot;5&quot;/&gt;&lt;property id=&quot;20300&quot; value=&quot;Slide 174&quot;/&gt;&lt;property id=&quot;20307&quot; value=&quot;565&quot;/&gt;&lt;/object&gt;&lt;object type=&quot;3&quot; unique_id=&quot;45126&quot;&gt;&lt;property id=&quot;20148&quot; value=&quot;5&quot;/&gt;&lt;property id=&quot;20300&quot; value=&quot;Slide 175&quot;/&gt;&lt;property id=&quot;20307&quot; value=&quot;566&quot;/&gt;&lt;/object&gt;&lt;object type=&quot;3&quot; unique_id=&quot;45127&quot;&gt;&lt;property id=&quot;20148&quot; value=&quot;5&quot;/&gt;&lt;property id=&quot;20300&quot; value=&quot;Slide 176&quot;/&gt;&lt;property id=&quot;20307&quot; value=&quot;567&quot;/&gt;&lt;/object&gt;&lt;object type=&quot;3&quot; unique_id=&quot;45128&quot;&gt;&lt;property id=&quot;20148&quot; value=&quot;5&quot;/&gt;&lt;property id=&quot;20300&quot; value=&quot;Slide 177&quot;/&gt;&lt;property id=&quot;20307&quot; value=&quot;568&quot;/&gt;&lt;/object&gt;&lt;object type=&quot;3&quot; unique_id=&quot;45129&quot;&gt;&lt;property id=&quot;20148&quot; value=&quot;5&quot;/&gt;&lt;property id=&quot;20300&quot; value=&quot;Slide 178&quot;/&gt;&lt;property id=&quot;20307&quot; value=&quot;569&quot;/&gt;&lt;/object&gt;&lt;object type=&quot;3&quot; unique_id=&quot;45858&quot;&gt;&lt;property id=&quot;20148&quot; value=&quot;5&quot;/&gt;&lt;property id=&quot;20300&quot; value=&quot;Slide 172&quot;/&gt;&lt;property id=&quot;20307&quot; value=&quot;57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lnDef>
      <a:spPr>
        <a:ln w="1905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1">
        <a:spAutoFit/>
      </a:bodyPr>
      <a:lstStyle>
        <a:defPPr algn="just" rtl="1">
          <a:lnSpc>
            <a:spcPct val="150000"/>
          </a:lnSpc>
          <a:defRPr sz="20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44476</TotalTime>
  <Words>10204</Words>
  <Application>Microsoft Office PowerPoint</Application>
  <PresentationFormat>Widescreen</PresentationFormat>
  <Paragraphs>810</Paragraphs>
  <Slides>189</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189</vt:i4>
      </vt:variant>
    </vt:vector>
  </HeadingPairs>
  <TitlesOfParts>
    <vt:vector size="202" baseType="lpstr">
      <vt:lpstr>Arial</vt:lpstr>
      <vt:lpstr>Calibri</vt:lpstr>
      <vt:lpstr>Cambria Math</vt:lpstr>
      <vt:lpstr>Courier</vt:lpstr>
      <vt:lpstr>Inherited</vt:lpstr>
      <vt:lpstr>Times New Roman</vt:lpstr>
      <vt:lpstr>Tw Cen MT</vt:lpstr>
      <vt:lpstr>Tw Cen MT Condensed</vt:lpstr>
      <vt:lpstr>Wingdings</vt:lpstr>
      <vt:lpstr>Wingdings 3</vt:lpstr>
      <vt:lpstr>Integral</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physics_part 1</dc:title>
  <dc:creator>Ali</dc:creator>
  <cp:lastModifiedBy>User</cp:lastModifiedBy>
  <cp:revision>1554</cp:revision>
  <dcterms:created xsi:type="dcterms:W3CDTF">2017-09-10T06:44:02Z</dcterms:created>
  <dcterms:modified xsi:type="dcterms:W3CDTF">2023-06-25T23:07:18Z</dcterms:modified>
</cp:coreProperties>
</file>