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2"/>
  </p:notesMasterIdLst>
  <p:sldIdLst>
    <p:sldId id="256" r:id="rId2"/>
    <p:sldId id="257" r:id="rId3"/>
    <p:sldId id="258" r:id="rId4"/>
    <p:sldId id="259" r:id="rId5"/>
    <p:sldId id="260" r:id="rId6"/>
    <p:sldId id="261" r:id="rId7"/>
    <p:sldId id="262" r:id="rId8"/>
    <p:sldId id="263" r:id="rId9"/>
    <p:sldId id="278" r:id="rId10"/>
    <p:sldId id="279" r:id="rId11"/>
    <p:sldId id="356" r:id="rId12"/>
    <p:sldId id="264" r:id="rId13"/>
    <p:sldId id="265" r:id="rId14"/>
    <p:sldId id="266" r:id="rId15"/>
    <p:sldId id="267" r:id="rId16"/>
    <p:sldId id="268" r:id="rId17"/>
    <p:sldId id="269" r:id="rId18"/>
    <p:sldId id="272" r:id="rId19"/>
    <p:sldId id="270" r:id="rId20"/>
    <p:sldId id="271" r:id="rId21"/>
    <p:sldId id="273" r:id="rId22"/>
    <p:sldId id="274" r:id="rId23"/>
    <p:sldId id="275" r:id="rId24"/>
    <p:sldId id="280" r:id="rId25"/>
    <p:sldId id="281" r:id="rId26"/>
    <p:sldId id="276" r:id="rId27"/>
    <p:sldId id="277" r:id="rId28"/>
    <p:sldId id="282" r:id="rId29"/>
    <p:sldId id="283" r:id="rId30"/>
    <p:sldId id="284" r:id="rId31"/>
    <p:sldId id="285" r:id="rId32"/>
    <p:sldId id="286" r:id="rId33"/>
    <p:sldId id="287" r:id="rId34"/>
    <p:sldId id="288" r:id="rId35"/>
    <p:sldId id="289" r:id="rId36"/>
    <p:sldId id="290" r:id="rId37"/>
    <p:sldId id="291" r:id="rId38"/>
    <p:sldId id="292" r:id="rId39"/>
    <p:sldId id="297" r:id="rId40"/>
    <p:sldId id="293" r:id="rId41"/>
    <p:sldId id="298" r:id="rId42"/>
    <p:sldId id="296" r:id="rId43"/>
    <p:sldId id="294" r:id="rId44"/>
    <p:sldId id="295" r:id="rId45"/>
    <p:sldId id="299" r:id="rId46"/>
    <p:sldId id="300" r:id="rId47"/>
    <p:sldId id="324" r:id="rId48"/>
    <p:sldId id="325" r:id="rId49"/>
    <p:sldId id="326" r:id="rId50"/>
    <p:sldId id="302" r:id="rId51"/>
    <p:sldId id="303" r:id="rId52"/>
    <p:sldId id="304" r:id="rId53"/>
    <p:sldId id="305" r:id="rId54"/>
    <p:sldId id="306" r:id="rId55"/>
    <p:sldId id="307" r:id="rId56"/>
    <p:sldId id="315" r:id="rId57"/>
    <p:sldId id="323" r:id="rId58"/>
    <p:sldId id="316" r:id="rId59"/>
    <p:sldId id="317" r:id="rId60"/>
    <p:sldId id="320" r:id="rId61"/>
    <p:sldId id="321" r:id="rId62"/>
    <p:sldId id="314" r:id="rId63"/>
    <p:sldId id="308" r:id="rId64"/>
    <p:sldId id="309" r:id="rId65"/>
    <p:sldId id="319" r:id="rId66"/>
    <p:sldId id="310" r:id="rId67"/>
    <p:sldId id="311" r:id="rId68"/>
    <p:sldId id="318" r:id="rId69"/>
    <p:sldId id="312" r:id="rId70"/>
    <p:sldId id="352" r:id="rId71"/>
    <p:sldId id="322"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50" r:id="rId92"/>
    <p:sldId id="327" r:id="rId93"/>
    <p:sldId id="347" r:id="rId94"/>
    <p:sldId id="351" r:id="rId95"/>
    <p:sldId id="349" r:id="rId96"/>
    <p:sldId id="348" r:id="rId97"/>
    <p:sldId id="355" r:id="rId98"/>
    <p:sldId id="353" r:id="rId99"/>
    <p:sldId id="354"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4" r:id="rId148"/>
    <p:sldId id="405" r:id="rId149"/>
    <p:sldId id="406" r:id="rId150"/>
    <p:sldId id="407" r:id="rId151"/>
    <p:sldId id="408" r:id="rId152"/>
    <p:sldId id="409" r:id="rId153"/>
    <p:sldId id="410" r:id="rId154"/>
    <p:sldId id="411" r:id="rId155"/>
    <p:sldId id="412" r:id="rId156"/>
    <p:sldId id="413" r:id="rId157"/>
    <p:sldId id="414" r:id="rId158"/>
    <p:sldId id="415" r:id="rId159"/>
    <p:sldId id="416" r:id="rId160"/>
    <p:sldId id="418" r:id="rId161"/>
  </p:sldIdLst>
  <p:sldSz cx="9144000" cy="6858000" type="screen4x3"/>
  <p:notesSz cx="6858000" cy="9144000"/>
  <p:custDataLst>
    <p:tags r:id="rId1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75" autoAdjust="0"/>
    <p:restoredTop sz="94638" autoAdjust="0"/>
  </p:normalViewPr>
  <p:slideViewPr>
    <p:cSldViewPr>
      <p:cViewPr varScale="1">
        <p:scale>
          <a:sx n="110" d="100"/>
          <a:sy n="110" d="100"/>
        </p:scale>
        <p:origin x="33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gs" Target="tags/tag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4"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4" Type="http://schemas.openxmlformats.org/officeDocument/2006/relationships/image" Target="../media/image9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3.wmf"/><Relationship Id="rId7" Type="http://schemas.openxmlformats.org/officeDocument/2006/relationships/image" Target="../media/image117.wmf"/><Relationship Id="rId2" Type="http://schemas.openxmlformats.org/officeDocument/2006/relationships/image" Target="../media/image112.wmf"/><Relationship Id="rId1" Type="http://schemas.openxmlformats.org/officeDocument/2006/relationships/image" Target="../media/image111.wmf"/><Relationship Id="rId6" Type="http://schemas.openxmlformats.org/officeDocument/2006/relationships/image" Target="../media/image116.wmf"/><Relationship Id="rId5" Type="http://schemas.openxmlformats.org/officeDocument/2006/relationships/image" Target="../media/image115.wmf"/><Relationship Id="rId4" Type="http://schemas.openxmlformats.org/officeDocument/2006/relationships/image" Target="../media/image114.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 Id="rId5" Type="http://schemas.openxmlformats.org/officeDocument/2006/relationships/image" Target="../media/image122.wmf"/><Relationship Id="rId4" Type="http://schemas.openxmlformats.org/officeDocument/2006/relationships/image" Target="../media/image12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1.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wmf"/><Relationship Id="rId1" Type="http://schemas.openxmlformats.org/officeDocument/2006/relationships/image" Target="../media/image140.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53.wmf"/><Relationship Id="rId7" Type="http://schemas.openxmlformats.org/officeDocument/2006/relationships/image" Target="../media/image157.wmf"/><Relationship Id="rId2" Type="http://schemas.openxmlformats.org/officeDocument/2006/relationships/image" Target="../media/image152.wmf"/><Relationship Id="rId1" Type="http://schemas.openxmlformats.org/officeDocument/2006/relationships/image" Target="../media/image151.wmf"/><Relationship Id="rId6" Type="http://schemas.openxmlformats.org/officeDocument/2006/relationships/image" Target="../media/image156.wmf"/><Relationship Id="rId5" Type="http://schemas.openxmlformats.org/officeDocument/2006/relationships/image" Target="../media/image155.wmf"/><Relationship Id="rId4" Type="http://schemas.openxmlformats.org/officeDocument/2006/relationships/image" Target="../media/image154.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 Id="rId6" Type="http://schemas.openxmlformats.org/officeDocument/2006/relationships/image" Target="../media/image163.wmf"/><Relationship Id="rId5" Type="http://schemas.openxmlformats.org/officeDocument/2006/relationships/image" Target="../media/image162.wmf"/><Relationship Id="rId4" Type="http://schemas.openxmlformats.org/officeDocument/2006/relationships/image" Target="../media/image16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72.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74.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image" Target="../media/image175.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80.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82.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8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85.wmf"/><Relationship Id="rId5" Type="http://schemas.openxmlformats.org/officeDocument/2006/relationships/image" Target="../media/image189.wmf"/><Relationship Id="rId4" Type="http://schemas.openxmlformats.org/officeDocument/2006/relationships/image" Target="../media/image188.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 Id="rId5" Type="http://schemas.openxmlformats.org/officeDocument/2006/relationships/image" Target="../media/image194.wmf"/><Relationship Id="rId4" Type="http://schemas.openxmlformats.org/officeDocument/2006/relationships/image" Target="../media/image193.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96.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image" Target="../media/image202.wmf"/><Relationship Id="rId1" Type="http://schemas.openxmlformats.org/officeDocument/2006/relationships/image" Target="../media/image201.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205.wmf"/><Relationship Id="rId1" Type="http://schemas.openxmlformats.org/officeDocument/2006/relationships/image" Target="../media/image204.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07.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09.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10.wmf"/><Relationship Id="rId4" Type="http://schemas.openxmlformats.org/officeDocument/2006/relationships/image" Target="../media/image213.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5.wmf"/><Relationship Id="rId1" Type="http://schemas.openxmlformats.org/officeDocument/2006/relationships/image" Target="../media/image2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218.wmf"/><Relationship Id="rId1" Type="http://schemas.openxmlformats.org/officeDocument/2006/relationships/image" Target="../media/image217.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image" Target="../media/image220.wmf"/><Relationship Id="rId1" Type="http://schemas.openxmlformats.org/officeDocument/2006/relationships/image" Target="../media/image219.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224.wmf"/><Relationship Id="rId2" Type="http://schemas.openxmlformats.org/officeDocument/2006/relationships/image" Target="../media/image223.jpeg"/><Relationship Id="rId1" Type="http://schemas.openxmlformats.org/officeDocument/2006/relationships/image" Target="../media/image222.wmf"/><Relationship Id="rId4" Type="http://schemas.openxmlformats.org/officeDocument/2006/relationships/image" Target="../media/image225.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image" Target="../media/image227.wmf"/><Relationship Id="rId1" Type="http://schemas.openxmlformats.org/officeDocument/2006/relationships/image" Target="../media/image223.jpeg"/><Relationship Id="rId5" Type="http://schemas.openxmlformats.org/officeDocument/2006/relationships/image" Target="../media/image230.wmf"/><Relationship Id="rId4" Type="http://schemas.openxmlformats.org/officeDocument/2006/relationships/image" Target="../media/image229.jpe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31.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237.wmf"/><Relationship Id="rId1" Type="http://schemas.openxmlformats.org/officeDocument/2006/relationships/image" Target="../media/image236.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239.wmf"/><Relationship Id="rId2" Type="http://schemas.openxmlformats.org/officeDocument/2006/relationships/image" Target="../media/image238.wmf"/><Relationship Id="rId1" Type="http://schemas.openxmlformats.org/officeDocument/2006/relationships/image" Target="../media/image223.jpeg"/><Relationship Id="rId6" Type="http://schemas.openxmlformats.org/officeDocument/2006/relationships/image" Target="../media/image241.wmf"/><Relationship Id="rId5" Type="http://schemas.openxmlformats.org/officeDocument/2006/relationships/image" Target="../media/image240.wmf"/><Relationship Id="rId4" Type="http://schemas.openxmlformats.org/officeDocument/2006/relationships/image" Target="../media/image229.jpeg"/></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42.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47.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image" Target="../media/image249.wmf"/><Relationship Id="rId1" Type="http://schemas.openxmlformats.org/officeDocument/2006/relationships/image" Target="../media/image248.wmf"/><Relationship Id="rId5" Type="http://schemas.openxmlformats.org/officeDocument/2006/relationships/image" Target="../media/image252.wmf"/><Relationship Id="rId4" Type="http://schemas.openxmlformats.org/officeDocument/2006/relationships/image" Target="../media/image25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image" Target="../media/image254.wmf"/><Relationship Id="rId1" Type="http://schemas.openxmlformats.org/officeDocument/2006/relationships/image" Target="../media/image253.wmf"/><Relationship Id="rId5" Type="http://schemas.openxmlformats.org/officeDocument/2006/relationships/image" Target="../media/image257.wmf"/><Relationship Id="rId4" Type="http://schemas.openxmlformats.org/officeDocument/2006/relationships/image" Target="../media/image256.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59.w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266.wmf"/><Relationship Id="rId2" Type="http://schemas.openxmlformats.org/officeDocument/2006/relationships/image" Target="../media/image265.wmf"/><Relationship Id="rId1" Type="http://schemas.openxmlformats.org/officeDocument/2006/relationships/image" Target="../media/image264.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269.wmf"/><Relationship Id="rId2" Type="http://schemas.openxmlformats.org/officeDocument/2006/relationships/image" Target="../media/image268.wmf"/><Relationship Id="rId1" Type="http://schemas.openxmlformats.org/officeDocument/2006/relationships/image" Target="../media/image267.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74.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276.wmf"/><Relationship Id="rId1" Type="http://schemas.openxmlformats.org/officeDocument/2006/relationships/image" Target="../media/image275.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77.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281.wmf"/><Relationship Id="rId2" Type="http://schemas.openxmlformats.org/officeDocument/2006/relationships/image" Target="../media/image280.wmf"/><Relationship Id="rId1" Type="http://schemas.openxmlformats.org/officeDocument/2006/relationships/image" Target="../media/image279.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3.wmf"/><Relationship Id="rId1" Type="http://schemas.openxmlformats.org/officeDocument/2006/relationships/image" Target="../media/image282.w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8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0.vml.rels><?xml version="1.0" encoding="UTF-8" standalone="yes"?>
<Relationships xmlns="http://schemas.openxmlformats.org/package/2006/relationships"><Relationship Id="rId2" Type="http://schemas.openxmlformats.org/officeDocument/2006/relationships/image" Target="../media/image287.wmf"/><Relationship Id="rId1" Type="http://schemas.openxmlformats.org/officeDocument/2006/relationships/image" Target="../media/image286.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290.wmf"/><Relationship Id="rId2" Type="http://schemas.openxmlformats.org/officeDocument/2006/relationships/image" Target="../media/image289.wmf"/><Relationship Id="rId1" Type="http://schemas.openxmlformats.org/officeDocument/2006/relationships/image" Target="../media/image288.wmf"/><Relationship Id="rId5" Type="http://schemas.openxmlformats.org/officeDocument/2006/relationships/image" Target="../media/image292.wmf"/><Relationship Id="rId4" Type="http://schemas.openxmlformats.org/officeDocument/2006/relationships/image" Target="../media/image291.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94.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298.wmf"/><Relationship Id="rId2" Type="http://schemas.openxmlformats.org/officeDocument/2006/relationships/image" Target="../media/image297.wmf"/><Relationship Id="rId1" Type="http://schemas.openxmlformats.org/officeDocument/2006/relationships/image" Target="../media/image296.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300.wmf"/><Relationship Id="rId1" Type="http://schemas.openxmlformats.org/officeDocument/2006/relationships/image" Target="../media/image299.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304.wmf"/><Relationship Id="rId2" Type="http://schemas.openxmlformats.org/officeDocument/2006/relationships/image" Target="../media/image303.wmf"/><Relationship Id="rId1" Type="http://schemas.openxmlformats.org/officeDocument/2006/relationships/image" Target="../media/image302.wmf"/></Relationships>
</file>

<file path=ppt/drawings/_rels/vmlDrawing76.vml.rels><?xml version="1.0" encoding="UTF-8" standalone="yes"?>
<Relationships xmlns="http://schemas.openxmlformats.org/package/2006/relationships"><Relationship Id="rId2" Type="http://schemas.openxmlformats.org/officeDocument/2006/relationships/image" Target="../media/image315.wmf"/><Relationship Id="rId1" Type="http://schemas.openxmlformats.org/officeDocument/2006/relationships/image" Target="../media/image314.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20.w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324.wmf"/></Relationships>
</file>

<file path=ppt/drawings/_rels/vmlDrawing79.vml.rels><?xml version="1.0" encoding="UTF-8" standalone="yes"?>
<Relationships xmlns="http://schemas.openxmlformats.org/package/2006/relationships"><Relationship Id="rId8" Type="http://schemas.openxmlformats.org/officeDocument/2006/relationships/image" Target="../media/image354.wmf"/><Relationship Id="rId3" Type="http://schemas.openxmlformats.org/officeDocument/2006/relationships/image" Target="../media/image349.wmf"/><Relationship Id="rId7" Type="http://schemas.openxmlformats.org/officeDocument/2006/relationships/image" Target="../media/image353.wmf"/><Relationship Id="rId2" Type="http://schemas.openxmlformats.org/officeDocument/2006/relationships/image" Target="../media/image348.wmf"/><Relationship Id="rId1" Type="http://schemas.openxmlformats.org/officeDocument/2006/relationships/image" Target="../media/image347.wmf"/><Relationship Id="rId6" Type="http://schemas.openxmlformats.org/officeDocument/2006/relationships/image" Target="../media/image352.wmf"/><Relationship Id="rId5" Type="http://schemas.openxmlformats.org/officeDocument/2006/relationships/image" Target="../media/image351.wmf"/><Relationship Id="rId10" Type="http://schemas.openxmlformats.org/officeDocument/2006/relationships/image" Target="../media/image356.wmf"/><Relationship Id="rId4" Type="http://schemas.openxmlformats.org/officeDocument/2006/relationships/image" Target="../media/image350.wmf"/><Relationship Id="rId9" Type="http://schemas.openxmlformats.org/officeDocument/2006/relationships/image" Target="../media/image35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image" Target="../media/image360.wmf"/><Relationship Id="rId1" Type="http://schemas.openxmlformats.org/officeDocument/2006/relationships/image" Target="../media/image359.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365.wmf"/><Relationship Id="rId2" Type="http://schemas.openxmlformats.org/officeDocument/2006/relationships/image" Target="../media/image364.wmf"/><Relationship Id="rId1" Type="http://schemas.openxmlformats.org/officeDocument/2006/relationships/image" Target="../media/image363.wmf"/><Relationship Id="rId4" Type="http://schemas.openxmlformats.org/officeDocument/2006/relationships/image" Target="../media/image366.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368.wmf"/><Relationship Id="rId2" Type="http://schemas.openxmlformats.org/officeDocument/2006/relationships/image" Target="../media/image367.wmf"/><Relationship Id="rId1" Type="http://schemas.openxmlformats.org/officeDocument/2006/relationships/image" Target="../media/image359.wmf"/><Relationship Id="rId4" Type="http://schemas.openxmlformats.org/officeDocument/2006/relationships/image" Target="../media/image369.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371.emf"/><Relationship Id="rId7" Type="http://schemas.openxmlformats.org/officeDocument/2006/relationships/image" Target="../media/image375.wmf"/><Relationship Id="rId2" Type="http://schemas.openxmlformats.org/officeDocument/2006/relationships/image" Target="../media/image370.emf"/><Relationship Id="rId1" Type="http://schemas.openxmlformats.org/officeDocument/2006/relationships/image" Target="../media/image369.wmf"/><Relationship Id="rId6" Type="http://schemas.openxmlformats.org/officeDocument/2006/relationships/image" Target="../media/image374.wmf"/><Relationship Id="rId5" Type="http://schemas.openxmlformats.org/officeDocument/2006/relationships/image" Target="../media/image373.wmf"/><Relationship Id="rId4" Type="http://schemas.openxmlformats.org/officeDocument/2006/relationships/image" Target="../media/image372.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378.wmf"/><Relationship Id="rId2" Type="http://schemas.openxmlformats.org/officeDocument/2006/relationships/image" Target="../media/image377.emf"/><Relationship Id="rId1" Type="http://schemas.openxmlformats.org/officeDocument/2006/relationships/image" Target="../media/image376.wmf"/><Relationship Id="rId5" Type="http://schemas.openxmlformats.org/officeDocument/2006/relationships/image" Target="../media/image380.emf"/><Relationship Id="rId4" Type="http://schemas.openxmlformats.org/officeDocument/2006/relationships/image" Target="../media/image379.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384.wmf"/><Relationship Id="rId2" Type="http://schemas.openxmlformats.org/officeDocument/2006/relationships/image" Target="../media/image383.wmf"/><Relationship Id="rId1" Type="http://schemas.openxmlformats.org/officeDocument/2006/relationships/image" Target="../media/image382.wmf"/><Relationship Id="rId6" Type="http://schemas.openxmlformats.org/officeDocument/2006/relationships/image" Target="../media/image387.wmf"/><Relationship Id="rId5" Type="http://schemas.openxmlformats.org/officeDocument/2006/relationships/image" Target="../media/image386.wmf"/><Relationship Id="rId4" Type="http://schemas.openxmlformats.org/officeDocument/2006/relationships/image" Target="../media/image385.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393.wmf"/><Relationship Id="rId2" Type="http://schemas.openxmlformats.org/officeDocument/2006/relationships/image" Target="../media/image392.wmf"/><Relationship Id="rId1" Type="http://schemas.openxmlformats.org/officeDocument/2006/relationships/image" Target="../media/image391.wmf"/></Relationships>
</file>

<file path=ppt/drawings/_rels/vmlDrawing87.vml.rels><?xml version="1.0" encoding="UTF-8" standalone="yes"?>
<Relationships xmlns="http://schemas.openxmlformats.org/package/2006/relationships"><Relationship Id="rId3" Type="http://schemas.openxmlformats.org/officeDocument/2006/relationships/image" Target="../media/image397.wmf"/><Relationship Id="rId2" Type="http://schemas.openxmlformats.org/officeDocument/2006/relationships/image" Target="../media/image396.wmf"/><Relationship Id="rId1" Type="http://schemas.openxmlformats.org/officeDocument/2006/relationships/image" Target="../media/image395.wmf"/><Relationship Id="rId4" Type="http://schemas.openxmlformats.org/officeDocument/2006/relationships/image" Target="../media/image398.wmf"/></Relationships>
</file>

<file path=ppt/drawings/_rels/vmlDrawing88.vml.rels><?xml version="1.0" encoding="UTF-8" standalone="yes"?>
<Relationships xmlns="http://schemas.openxmlformats.org/package/2006/relationships"><Relationship Id="rId3" Type="http://schemas.openxmlformats.org/officeDocument/2006/relationships/image" Target="../media/image403.wmf"/><Relationship Id="rId2" Type="http://schemas.openxmlformats.org/officeDocument/2006/relationships/image" Target="../media/image402.wmf"/><Relationship Id="rId1" Type="http://schemas.openxmlformats.org/officeDocument/2006/relationships/image" Target="../media/image401.wmf"/></Relationships>
</file>

<file path=ppt/drawings/_rels/vmlDrawing89.vml.rels><?xml version="1.0" encoding="UTF-8" standalone="yes"?>
<Relationships xmlns="http://schemas.openxmlformats.org/package/2006/relationships"><Relationship Id="rId3" Type="http://schemas.openxmlformats.org/officeDocument/2006/relationships/image" Target="../media/image407.wmf"/><Relationship Id="rId2" Type="http://schemas.openxmlformats.org/officeDocument/2006/relationships/image" Target="../media/image406.wmf"/><Relationship Id="rId1" Type="http://schemas.openxmlformats.org/officeDocument/2006/relationships/image" Target="../media/image40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21-03-09T21:03:22.915"/>
    </inkml:context>
    <inkml:brush xml:id="br0">
      <inkml:brushProperty name="width" value="0.05" units="cm"/>
      <inkml:brushProperty name="height" value="0.05" units="cm"/>
      <inkml:brushProperty name="color" value="#E71224"/>
      <inkml:brushProperty name="fitToCurve" value="1"/>
    </inkml:brush>
  </inkml:definitions>
  <inkml:trace contextRef="#ctx0" brushRef="#br0">0 0 0,'34'0'16,"-1"0"62</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21-03-10T06:32:40.700"/>
    </inkml:context>
    <inkml:brush xml:id="br0">
      <inkml:brushProperty name="width" value="0.4" units="cm"/>
      <inkml:brushProperty name="height" value="0.8" units="cm"/>
      <inkml:brushProperty name="color" value="#00F900"/>
      <inkml:brushProperty name="tip" value="rectangle"/>
      <inkml:brushProperty name="rasterOp" value="maskPen"/>
      <inkml:brushProperty name="fitToCurve" value="1"/>
    </inkml:brush>
  </inkml:definitions>
  <inkml:trace contextRef="#ctx0" brushRef="#br0">0 83 0,'0'0'265,"0"0"-218,33 0-16,0 0 16,1 0 0,-1 0 0,1 0-16,-1 0 0,0 0 16,1 0 15,-1 0-15,1 0 0,-1 0 0,1 0-16,-1 0 31,-33 0-31,33 0 1,1 0 14,-1 0-14,1 0 14,-1 0 1,1 0-16,-1 0 1,0 0 14,1 0-14,-1 0-1,1 0 0,-1 0 16,0 0 0,-33 0-1,34 0-30,-1 0 31,1 0-16,-1 0 0,1 0 0,-1 0 1,0 0 14,1 0-14,-1 0 14,1 0 1,-1 0-31,1 0 31,-1 0-32,0 0 16,-33-33 1,34 33-1,-1 0-16,1 0 17,-1 0-1,0 0 0,1-33-15,-1 33 15,1 0 0,-1 0-15,1 0 15,-1 0 0,0 0-15,1 0 30,-1 0 1,-33 0 16,34 0-1,-1 0-15,1 0-16,-1 0 16,0 0-32,1 0 17,-1 0-17,1 0 32,-1 0-16,0 0 16,1 0-31,-1 0 30,1 0-14,-1 0 124,-33 0-47,34 0 47</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21-03-10T06:32:44.889"/>
    </inkml:context>
    <inkml:brush xml:id="br0">
      <inkml:brushProperty name="width" value="0.4" units="cm"/>
      <inkml:brushProperty name="height" value="0.8" units="cm"/>
      <inkml:brushProperty name="color" value="#00F900"/>
      <inkml:brushProperty name="tip" value="rectangle"/>
      <inkml:brushProperty name="rasterOp" value="maskPen"/>
      <inkml:brushProperty name="fitToCurve" value="1"/>
    </inkml:brush>
  </inkml:definitions>
  <inkml:trace contextRef="#ctx0" brushRef="#br0">0 0 0,'34'0'203,"-1"0"-187,1 0-1,33 0-15,-34 0 16,0 33-1,34-33 1,-33 0 0,-1 0-16,0 0 15,1 0 1,-1 0-1,34 0 1,-67 0-16,34 34 16,-1-34-1,0 0 1,1 0-16,-1 0 15,1 0 1,-1 0 0,1 0-1,-1 0-15,0 0 16,1 0-1,-1 0 1,1 0 0,-1 0-16,-33 0 15,33 33 1,1-33-1,-1 0 1,1 0 0,-1 0-1,1 0 1,-1 0 31,0 0-1,1 0-14,-1 0-1,-33 0-16,34 0-15,-1 0 32,1 0-1,-1 0 0,-33-33-15,0 33-16,33 0 46,1 0-30,-1 0 46,-33-34-15,34 34-31,-1 0 15,0 0 375,1 0-375,-1 0-31,1 0 15,-1 0 1,1 0 0,-1 0-16,0 0 15,-33 0 16,34 0-15,-1 0-16,1 0 31,-1 0-15,1 0-1,-1 0 17,0 0-17,1 34 1,-1-34 15,1 0-15,-1 0-1,0 0 16,1 0-15,-1 0 15,-33 0-15,34 0-1,-1 0 17,1 0-17,-1 0 16,0 0-15,1 0 0,-1 0 15,1 0-16,-1 0 1,1 0 0,-1 0 15,0 0 0,1 0 0,-1 0 0,-33 0 1,34 0-1,-1 0 0,0-34-31,1 34 47,-1 0-47,1 0 31,-1 0-15,1 0-1,-1 0 48,0 0-48,1 0 16,-1-33 1,1 33 295</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21-03-10T06:32:56.899"/>
    </inkml:context>
    <inkml:brush xml:id="br0">
      <inkml:brushProperty name="width" value="0.4" units="cm"/>
      <inkml:brushProperty name="height" value="0.8" units="cm"/>
      <inkml:brushProperty name="color" value="#00F900"/>
      <inkml:brushProperty name="tip" value="rectangle"/>
      <inkml:brushProperty name="rasterOp" value="maskPen"/>
      <inkml:brushProperty name="fitToCurve" value="1"/>
    </inkml:brush>
  </inkml:definitions>
  <inkml:trace contextRef="#ctx0" brushRef="#br0">2707 0 0,'0'0'125,"-33"0"-47,-1 0-47,1 0 16,-1 0-32,1 0 16,-1 0 1,1 0-1,0 0 16,-1 0-1,1 0 1,-1 0 16,1 0-17,0 0 1,33 0 0,-34 0-31,1 0 15,-1 0-16,1 0 32,-1 0-16,1 0 16,0 0-16,-1 0 1,1 0 14,-1 0-14,1 0-1,-1 0 0,1 0 0,33 0 16,-33 0-16,-1 0 0,1 0 16,-1 0-16,1 0 1,0 0-1,-1 0 0,1 0-15,-1 0 30,34 0 157,-33 0 234,-1 0-375,1 0-30,0 0-17,-1 0 1,34 0 15,-33 0-15,-1 0 30,1 0 1,-1 0-31,1 0 31,0 0-16,-1 0 16,1 0-16,-1 0 16,1 0-16,0 0-16,-1 0 17,1 0-17,-1 0 16,34 0-15,-33 0 15,-1 0-15,1 0 15,0 0 16,-1 0-16,1 0 0,-1 0 0,1 0-15,-1 0 15,1 0 0,0 0-15,-1 0 0,1 0 15,-1 0-16,34 0 17,-33 0 14,0 0-30,-1 0 31,1 0 0,-1 0-16,1 0 0,-1 0 0,1 0 0,0 0 94,33 34-109,-34-34-1,1 0 48,-1 0-16,1 0 530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70CA6C-B65B-457B-AA1F-8807D003AFA1}" type="datetimeFigureOut">
              <a:rPr lang="en-US" smtClean="0"/>
              <a:t>2022-01-08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2FAD3-933A-4142-A5DB-9041492591F2}" type="slidenum">
              <a:rPr lang="en-US" smtClean="0"/>
              <a:t>‹#›</a:t>
            </a:fld>
            <a:endParaRPr lang="en-US"/>
          </a:p>
        </p:txBody>
      </p:sp>
    </p:spTree>
    <p:extLst>
      <p:ext uri="{BB962C8B-B14F-4D97-AF65-F5344CB8AC3E}">
        <p14:creationId xmlns:p14="http://schemas.microsoft.com/office/powerpoint/2010/main" val="199300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7326F5-87B4-4BAA-89FE-39088F522109}" type="slidenum">
              <a:rPr lang="en-US" smtClean="0"/>
              <a:pPr/>
              <a:t>114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7326F5-87B4-4BAA-89FE-39088F522109}" type="slidenum">
              <a:rPr lang="en-US" smtClean="0"/>
              <a:pPr/>
              <a:t>115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1A6865-A27C-43D9-A978-6D957C9FCE9E}" type="slidenum">
              <a:rPr lang="en-US"/>
              <a:pPr fontAlgn="base">
                <a:spcBef>
                  <a:spcPct val="0"/>
                </a:spcBef>
                <a:spcAft>
                  <a:spcPct val="0"/>
                </a:spcAft>
              </a:pPr>
              <a:t>125</a:t>
            </a:fld>
            <a:endParaRPr lang="en-US"/>
          </a:p>
        </p:txBody>
      </p:sp>
      <p:sp>
        <p:nvSpPr>
          <p:cNvPr id="114691" name="Rectangle 2"/>
          <p:cNvSpPr>
            <a:spLocks noGrp="1" noChangeArrowheads="1"/>
          </p:cNvSpPr>
          <p:nvPr>
            <p:ph type="body" idx="1"/>
          </p:nvPr>
        </p:nvSpPr>
        <p:spPr bwMode="auto">
          <a:xfrm>
            <a:off x="912813" y="4343400"/>
            <a:ext cx="5030787" cy="4087813"/>
          </a:xfrm>
          <a:noFill/>
        </p:spPr>
        <p:txBody>
          <a:bodyPr wrap="square" lIns="92075" tIns="46038" rIns="92075" bIns="46038" numCol="1" anchor="t" anchorCtr="0" compatLnSpc="1">
            <a:prstTxWarp prst="textNoShape">
              <a:avLst/>
            </a:prstTxWarp>
          </a:bodyPr>
          <a:lstStyle/>
          <a:p>
            <a:pPr>
              <a:spcBef>
                <a:spcPct val="0"/>
              </a:spcBef>
            </a:pPr>
            <a:endParaRPr lang="en-US"/>
          </a:p>
        </p:txBody>
      </p:sp>
      <p:sp>
        <p:nvSpPr>
          <p:cNvPr id="114692" name="Rectangle 3"/>
          <p:cNvSpPr>
            <a:spLocks noGrp="1" noRot="1" noChangeAspect="1" noChangeArrowheads="1" noTextEdit="1"/>
          </p:cNvSpPr>
          <p:nvPr>
            <p:ph type="sldImg"/>
          </p:nvPr>
        </p:nvSpPr>
        <p:spPr bwMode="auto">
          <a:xfrm>
            <a:off x="1150938" y="692150"/>
            <a:ext cx="4554537" cy="3416300"/>
          </a:xfrm>
          <a:noFill/>
          <a:ln cap="flat">
            <a:solidFill>
              <a:schemeClr val="tx1"/>
            </a:solidFill>
            <a:miter lim="800000"/>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98F16-6BAF-4439-B291-88C1995CEC1A}" type="slidenum">
              <a:rPr lang="en-US" smtClean="0"/>
              <a:pPr/>
              <a:t>132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E31D62-0B5A-4E79-9007-87F5211D5CA1}" type="slidenum">
              <a:rPr lang="en-US" smtClean="0"/>
              <a:pPr/>
              <a:t>152</a:t>
            </a:fld>
            <a:endParaRPr lang="en-US"/>
          </a:p>
        </p:txBody>
      </p:sp>
    </p:spTree>
    <p:extLst>
      <p:ext uri="{BB962C8B-B14F-4D97-AF65-F5344CB8AC3E}">
        <p14:creationId xmlns:p14="http://schemas.microsoft.com/office/powerpoint/2010/main" val="417765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047701-2284-4D62-9D66-BE0ACDFDD18D}" type="datetimeFigureOut">
              <a:rPr lang="en-US" smtClean="0"/>
              <a:pPr/>
              <a:t>2022-01-08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A61EF-7E4C-44D3-B685-3D1F1292595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47701-2284-4D62-9D66-BE0ACDFDD18D}" type="datetimeFigureOut">
              <a:rPr lang="en-US" smtClean="0"/>
              <a:pPr/>
              <a:t>2022-01-08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A61EF-7E4C-44D3-B685-3D1F129259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oleObject" Target="../embeddings/oleObject185.bin"/><Relationship Id="rId13" Type="http://schemas.openxmlformats.org/officeDocument/2006/relationships/image" Target="../media/image292.wmf"/><Relationship Id="rId3" Type="http://schemas.openxmlformats.org/officeDocument/2006/relationships/oleObject" Target="../embeddings/oleObject183.bin"/><Relationship Id="rId7" Type="http://schemas.openxmlformats.org/officeDocument/2006/relationships/image" Target="../media/image289.wmf"/><Relationship Id="rId12" Type="http://schemas.openxmlformats.org/officeDocument/2006/relationships/oleObject" Target="../embeddings/oleObject187.bin"/><Relationship Id="rId2" Type="http://schemas.openxmlformats.org/officeDocument/2006/relationships/slideLayout" Target="../slideLayouts/slideLayout7.xml"/><Relationship Id="rId1" Type="http://schemas.openxmlformats.org/officeDocument/2006/relationships/vmlDrawing" Target="../drawings/vmlDrawing71.vml"/><Relationship Id="rId6" Type="http://schemas.openxmlformats.org/officeDocument/2006/relationships/oleObject" Target="../embeddings/oleObject184.bin"/><Relationship Id="rId11" Type="http://schemas.openxmlformats.org/officeDocument/2006/relationships/image" Target="../media/image291.wmf"/><Relationship Id="rId5" Type="http://schemas.openxmlformats.org/officeDocument/2006/relationships/image" Target="../media/image293.png"/><Relationship Id="rId10" Type="http://schemas.openxmlformats.org/officeDocument/2006/relationships/oleObject" Target="../embeddings/oleObject186.bin"/><Relationship Id="rId4" Type="http://schemas.openxmlformats.org/officeDocument/2006/relationships/image" Target="../media/image288.wmf"/><Relationship Id="rId9" Type="http://schemas.openxmlformats.org/officeDocument/2006/relationships/image" Target="../media/image290.wmf"/></Relationships>
</file>

<file path=ppt/slides/_rels/slide10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slideLayout" Target="../slideLayouts/slideLayout7.xml"/><Relationship Id="rId1" Type="http://schemas.openxmlformats.org/officeDocument/2006/relationships/vmlDrawing" Target="../drawings/vmlDrawing72.vml"/><Relationship Id="rId5" Type="http://schemas.openxmlformats.org/officeDocument/2006/relationships/image" Target="../media/image294.wmf"/><Relationship Id="rId4" Type="http://schemas.openxmlformats.org/officeDocument/2006/relationships/oleObject" Target="../embeddings/oleObject188.bin"/></Relationships>
</file>

<file path=ppt/slides/_rels/slide103.xml.rels><?xml version="1.0" encoding="UTF-8" standalone="yes"?>
<Relationships xmlns="http://schemas.openxmlformats.org/package/2006/relationships"><Relationship Id="rId8" Type="http://schemas.openxmlformats.org/officeDocument/2006/relationships/image" Target="../media/image298.wmf"/><Relationship Id="rId3" Type="http://schemas.openxmlformats.org/officeDocument/2006/relationships/oleObject" Target="../embeddings/oleObject189.bin"/><Relationship Id="rId7" Type="http://schemas.openxmlformats.org/officeDocument/2006/relationships/oleObject" Target="../embeddings/oleObject191.bin"/><Relationship Id="rId2" Type="http://schemas.openxmlformats.org/officeDocument/2006/relationships/slideLayout" Target="../slideLayouts/slideLayout7.xml"/><Relationship Id="rId1" Type="http://schemas.openxmlformats.org/officeDocument/2006/relationships/vmlDrawing" Target="../drawings/vmlDrawing73.vml"/><Relationship Id="rId6" Type="http://schemas.openxmlformats.org/officeDocument/2006/relationships/image" Target="../media/image297.wmf"/><Relationship Id="rId5" Type="http://schemas.openxmlformats.org/officeDocument/2006/relationships/oleObject" Target="../embeddings/oleObject190.bin"/><Relationship Id="rId4" Type="http://schemas.openxmlformats.org/officeDocument/2006/relationships/image" Target="../media/image296.wmf"/></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92.bin"/><Relationship Id="rId7" Type="http://schemas.openxmlformats.org/officeDocument/2006/relationships/image" Target="../media/image301.jpeg"/><Relationship Id="rId2" Type="http://schemas.openxmlformats.org/officeDocument/2006/relationships/slideLayout" Target="../slideLayouts/slideLayout7.xml"/><Relationship Id="rId1" Type="http://schemas.openxmlformats.org/officeDocument/2006/relationships/vmlDrawing" Target="../drawings/vmlDrawing74.vml"/><Relationship Id="rId6" Type="http://schemas.openxmlformats.org/officeDocument/2006/relationships/image" Target="../media/image300.wmf"/><Relationship Id="rId5" Type="http://schemas.openxmlformats.org/officeDocument/2006/relationships/oleObject" Target="../embeddings/oleObject193.bin"/><Relationship Id="rId4" Type="http://schemas.openxmlformats.org/officeDocument/2006/relationships/image" Target="../media/image299.wmf"/></Relationships>
</file>

<file path=ppt/slides/_rels/slide105.xml.rels><?xml version="1.0" encoding="UTF-8" standalone="yes"?>
<Relationships xmlns="http://schemas.openxmlformats.org/package/2006/relationships"><Relationship Id="rId8" Type="http://schemas.openxmlformats.org/officeDocument/2006/relationships/image" Target="../media/image306.jpeg"/><Relationship Id="rId3" Type="http://schemas.openxmlformats.org/officeDocument/2006/relationships/oleObject" Target="../embeddings/oleObject194.bin"/><Relationship Id="rId7" Type="http://schemas.openxmlformats.org/officeDocument/2006/relationships/image" Target="../media/image303.wmf"/><Relationship Id="rId2" Type="http://schemas.openxmlformats.org/officeDocument/2006/relationships/slideLayout" Target="../slideLayouts/slideLayout7.xml"/><Relationship Id="rId1" Type="http://schemas.openxmlformats.org/officeDocument/2006/relationships/vmlDrawing" Target="../drawings/vmlDrawing75.vml"/><Relationship Id="rId6" Type="http://schemas.openxmlformats.org/officeDocument/2006/relationships/oleObject" Target="../embeddings/oleObject195.bin"/><Relationship Id="rId5" Type="http://schemas.openxmlformats.org/officeDocument/2006/relationships/image" Target="../media/image305.jpeg"/><Relationship Id="rId10" Type="http://schemas.openxmlformats.org/officeDocument/2006/relationships/image" Target="../media/image304.wmf"/><Relationship Id="rId4" Type="http://schemas.openxmlformats.org/officeDocument/2006/relationships/image" Target="../media/image302.wmf"/><Relationship Id="rId9" Type="http://schemas.openxmlformats.org/officeDocument/2006/relationships/oleObject" Target="../embeddings/oleObject196.bin"/></Relationships>
</file>

<file path=ppt/slides/_rels/slide106.xml.rels><?xml version="1.0" encoding="UTF-8" standalone="yes"?>
<Relationships xmlns="http://schemas.openxmlformats.org/package/2006/relationships"><Relationship Id="rId3" Type="http://schemas.openxmlformats.org/officeDocument/2006/relationships/image" Target="../media/image308.emf"/><Relationship Id="rId7" Type="http://schemas.openxmlformats.org/officeDocument/2006/relationships/image" Target="../media/image312.emf"/><Relationship Id="rId2" Type="http://schemas.openxmlformats.org/officeDocument/2006/relationships/image" Target="../media/image307.emf"/><Relationship Id="rId1" Type="http://schemas.openxmlformats.org/officeDocument/2006/relationships/slideLayout" Target="../slideLayouts/slideLayout7.xml"/><Relationship Id="rId6" Type="http://schemas.openxmlformats.org/officeDocument/2006/relationships/image" Target="../media/image311.emf"/><Relationship Id="rId5" Type="http://schemas.openxmlformats.org/officeDocument/2006/relationships/image" Target="../media/image310.emf"/><Relationship Id="rId4" Type="http://schemas.openxmlformats.org/officeDocument/2006/relationships/image" Target="../media/image309.emf"/></Relationships>
</file>

<file path=ppt/slides/_rels/slide107.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317.tiff"/><Relationship Id="rId3" Type="http://schemas.openxmlformats.org/officeDocument/2006/relationships/oleObject" Target="../embeddings/oleObject197.bin"/><Relationship Id="rId7" Type="http://schemas.openxmlformats.org/officeDocument/2006/relationships/image" Target="../media/image316.jpeg"/><Relationship Id="rId2" Type="http://schemas.openxmlformats.org/officeDocument/2006/relationships/slideLayout" Target="../slideLayouts/slideLayout7.xml"/><Relationship Id="rId1" Type="http://schemas.openxmlformats.org/officeDocument/2006/relationships/vmlDrawing" Target="../drawings/vmlDrawing76.vml"/><Relationship Id="rId6" Type="http://schemas.openxmlformats.org/officeDocument/2006/relationships/image" Target="../media/image315.wmf"/><Relationship Id="rId5" Type="http://schemas.openxmlformats.org/officeDocument/2006/relationships/oleObject" Target="../embeddings/oleObject198.bin"/><Relationship Id="rId10" Type="http://schemas.openxmlformats.org/officeDocument/2006/relationships/image" Target="../media/image319.jpeg"/><Relationship Id="rId4" Type="http://schemas.openxmlformats.org/officeDocument/2006/relationships/image" Target="../media/image314.wmf"/><Relationship Id="rId9" Type="http://schemas.openxmlformats.org/officeDocument/2006/relationships/image" Target="../media/image318.tif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99.bin"/><Relationship Id="rId2" Type="http://schemas.openxmlformats.org/officeDocument/2006/relationships/slideLayout" Target="../slideLayouts/slideLayout7.xml"/><Relationship Id="rId1" Type="http://schemas.openxmlformats.org/officeDocument/2006/relationships/vmlDrawing" Target="../drawings/vmlDrawing77.vml"/><Relationship Id="rId6" Type="http://schemas.openxmlformats.org/officeDocument/2006/relationships/image" Target="../media/image322.png"/><Relationship Id="rId5" Type="http://schemas.openxmlformats.org/officeDocument/2006/relationships/image" Target="../media/image321.png"/><Relationship Id="rId4" Type="http://schemas.openxmlformats.org/officeDocument/2006/relationships/image" Target="../media/image320.wmf"/></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23.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slideLayout" Target="../slideLayouts/slideLayout7.xml"/><Relationship Id="rId1" Type="http://schemas.openxmlformats.org/officeDocument/2006/relationships/vmlDrawing" Target="../drawings/vmlDrawing78.vml"/><Relationship Id="rId5" Type="http://schemas.openxmlformats.org/officeDocument/2006/relationships/image" Target="../media/image324.wmf"/><Relationship Id="rId4" Type="http://schemas.openxmlformats.org/officeDocument/2006/relationships/oleObject" Target="../embeddings/oleObject200.bin"/></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27.JPG"/><Relationship Id="rId2" Type="http://schemas.openxmlformats.org/officeDocument/2006/relationships/image" Target="../media/image326.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8.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1.bin"/><Relationship Id="rId5" Type="http://schemas.openxmlformats.org/officeDocument/2006/relationships/image" Target="../media/image37.wmf"/><Relationship Id="rId4" Type="http://schemas.openxmlformats.org/officeDocument/2006/relationships/oleObject" Target="../embeddings/oleObject20.bin"/></Relationships>
</file>

<file path=ppt/slides/_rels/slide120.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51" Type="http://schemas.openxmlformats.org/officeDocument/2006/relationships/customXml" Target="../ink/ink2.xml"/><Relationship Id="rId50" Type="http://schemas.openxmlformats.org/officeDocument/2006/relationships/image" Target="../media/image330.png"/><Relationship Id="rId55" Type="http://schemas.openxmlformats.org/officeDocument/2006/relationships/customXml" Target="../ink/ink4.xml"/><Relationship Id="rId2" Type="http://schemas.openxmlformats.org/officeDocument/2006/relationships/customXml" Target="../ink/ink1.xml"/><Relationship Id="rId54" Type="http://schemas.openxmlformats.org/officeDocument/2006/relationships/image" Target="../media/image560.png"/><Relationship Id="rId1" Type="http://schemas.openxmlformats.org/officeDocument/2006/relationships/slideLayout" Target="../slideLayouts/slideLayout7.xml"/><Relationship Id="rId53" Type="http://schemas.openxmlformats.org/officeDocument/2006/relationships/customXml" Target="../ink/ink3.xml"/><Relationship Id="rId58" Type="http://schemas.openxmlformats.org/officeDocument/2006/relationships/image" Target="../media/image332.jpeg"/><Relationship Id="rId49" Type="http://schemas.openxmlformats.org/officeDocument/2006/relationships/image" Target="../media/image650.png"/><Relationship Id="rId57" Type="http://schemas.openxmlformats.org/officeDocument/2006/relationships/image" Target="../media/image331.png"/><Relationship Id="rId52" Type="http://schemas.openxmlformats.org/officeDocument/2006/relationships/image" Target="../media/image550.png"/><Relationship Id="rId56" Type="http://schemas.openxmlformats.org/officeDocument/2006/relationships/image" Target="../media/image57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image" Target="../media/image340.jpeg"/><Relationship Id="rId3" Type="http://schemas.openxmlformats.org/officeDocument/2006/relationships/image" Target="../media/image335.png"/><Relationship Id="rId7" Type="http://schemas.openxmlformats.org/officeDocument/2006/relationships/image" Target="../media/image339.png"/><Relationship Id="rId2" Type="http://schemas.openxmlformats.org/officeDocument/2006/relationships/image" Target="../media/image334.png"/><Relationship Id="rId1" Type="http://schemas.openxmlformats.org/officeDocument/2006/relationships/slideLayout" Target="../slideLayouts/slideLayout7.xml"/><Relationship Id="rId6" Type="http://schemas.openxmlformats.org/officeDocument/2006/relationships/image" Target="../media/image338.jpeg"/><Relationship Id="rId5" Type="http://schemas.openxmlformats.org/officeDocument/2006/relationships/image" Target="../media/image337.jpeg"/><Relationship Id="rId4" Type="http://schemas.openxmlformats.org/officeDocument/2006/relationships/image" Target="../media/image336.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335.png"/><Relationship Id="rId7" Type="http://schemas.openxmlformats.org/officeDocument/2006/relationships/image" Target="../media/image343.jpeg"/><Relationship Id="rId2" Type="http://schemas.openxmlformats.org/officeDocument/2006/relationships/image" Target="../media/image334.png"/><Relationship Id="rId1" Type="http://schemas.openxmlformats.org/officeDocument/2006/relationships/slideLayout" Target="../slideLayouts/slideLayout7.xml"/><Relationship Id="rId6" Type="http://schemas.openxmlformats.org/officeDocument/2006/relationships/image" Target="../media/image339.png"/><Relationship Id="rId5" Type="http://schemas.openxmlformats.org/officeDocument/2006/relationships/image" Target="../media/image342.png"/><Relationship Id="rId4" Type="http://schemas.openxmlformats.org/officeDocument/2006/relationships/image" Target="../media/image336.png"/></Relationships>
</file>

<file path=ppt/slides/_rels/slide128.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image" Target="../media/image43.png"/><Relationship Id="rId7" Type="http://schemas.openxmlformats.org/officeDocument/2006/relationships/image" Target="../media/image41.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3.bin"/><Relationship Id="rId5" Type="http://schemas.openxmlformats.org/officeDocument/2006/relationships/image" Target="../media/image40.wmf"/><Relationship Id="rId4" Type="http://schemas.openxmlformats.org/officeDocument/2006/relationships/oleObject" Target="../embeddings/oleObject22.bin"/><Relationship Id="rId9" Type="http://schemas.openxmlformats.org/officeDocument/2006/relationships/image" Target="../media/image42.wmf"/></Relationships>
</file>

<file path=ppt/slides/_rels/slide130.xml.rels><?xml version="1.0" encoding="UTF-8" standalone="yes"?>
<Relationships xmlns="http://schemas.openxmlformats.org/package/2006/relationships"><Relationship Id="rId2" Type="http://schemas.openxmlformats.org/officeDocument/2006/relationships/image" Target="../media/image34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348.wmf"/><Relationship Id="rId13" Type="http://schemas.openxmlformats.org/officeDocument/2006/relationships/oleObject" Target="../embeddings/oleObject205.bin"/><Relationship Id="rId18" Type="http://schemas.openxmlformats.org/officeDocument/2006/relationships/image" Target="../media/image353.wmf"/><Relationship Id="rId3" Type="http://schemas.openxmlformats.org/officeDocument/2006/relationships/notesSlide" Target="../notesSlides/notesSlide4.xml"/><Relationship Id="rId21" Type="http://schemas.openxmlformats.org/officeDocument/2006/relationships/oleObject" Target="../embeddings/oleObject209.bin"/><Relationship Id="rId7" Type="http://schemas.openxmlformats.org/officeDocument/2006/relationships/oleObject" Target="../embeddings/oleObject202.bin"/><Relationship Id="rId12" Type="http://schemas.openxmlformats.org/officeDocument/2006/relationships/image" Target="../media/image350.wmf"/><Relationship Id="rId17" Type="http://schemas.openxmlformats.org/officeDocument/2006/relationships/oleObject" Target="../embeddings/oleObject207.bin"/><Relationship Id="rId2" Type="http://schemas.openxmlformats.org/officeDocument/2006/relationships/slideLayout" Target="../slideLayouts/slideLayout6.xml"/><Relationship Id="rId16" Type="http://schemas.openxmlformats.org/officeDocument/2006/relationships/image" Target="../media/image352.wmf"/><Relationship Id="rId20" Type="http://schemas.openxmlformats.org/officeDocument/2006/relationships/image" Target="../media/image354.wmf"/><Relationship Id="rId1" Type="http://schemas.openxmlformats.org/officeDocument/2006/relationships/vmlDrawing" Target="../drawings/vmlDrawing79.vml"/><Relationship Id="rId6" Type="http://schemas.openxmlformats.org/officeDocument/2006/relationships/image" Target="../media/image347.wmf"/><Relationship Id="rId11" Type="http://schemas.openxmlformats.org/officeDocument/2006/relationships/oleObject" Target="../embeddings/oleObject204.bin"/><Relationship Id="rId24" Type="http://schemas.openxmlformats.org/officeDocument/2006/relationships/image" Target="../media/image356.wmf"/><Relationship Id="rId5" Type="http://schemas.openxmlformats.org/officeDocument/2006/relationships/oleObject" Target="../embeddings/oleObject201.bin"/><Relationship Id="rId15" Type="http://schemas.openxmlformats.org/officeDocument/2006/relationships/oleObject" Target="../embeddings/oleObject206.bin"/><Relationship Id="rId23" Type="http://schemas.openxmlformats.org/officeDocument/2006/relationships/oleObject" Target="../embeddings/oleObject210.bin"/><Relationship Id="rId10" Type="http://schemas.openxmlformats.org/officeDocument/2006/relationships/image" Target="../media/image349.wmf"/><Relationship Id="rId19" Type="http://schemas.openxmlformats.org/officeDocument/2006/relationships/oleObject" Target="../embeddings/oleObject208.bin"/><Relationship Id="rId4" Type="http://schemas.openxmlformats.org/officeDocument/2006/relationships/image" Target="../media/image357.jpeg"/><Relationship Id="rId9" Type="http://schemas.openxmlformats.org/officeDocument/2006/relationships/oleObject" Target="../embeddings/oleObject203.bin"/><Relationship Id="rId14" Type="http://schemas.openxmlformats.org/officeDocument/2006/relationships/image" Target="../media/image351.wmf"/><Relationship Id="rId22" Type="http://schemas.openxmlformats.org/officeDocument/2006/relationships/image" Target="../media/image355.wmf"/></Relationships>
</file>

<file path=ppt/slides/_rels/slide133.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25.bin"/><Relationship Id="rId7"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45.wmf"/><Relationship Id="rId5" Type="http://schemas.openxmlformats.org/officeDocument/2006/relationships/oleObject" Target="../embeddings/oleObject26.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28.bin"/></Relationships>
</file>

<file path=ppt/slides/_rels/slide140.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50.xml.rels><?xml version="1.0" encoding="UTF-8" standalone="yes"?>
<Relationships xmlns="http://schemas.openxmlformats.org/package/2006/relationships"><Relationship Id="rId8" Type="http://schemas.openxmlformats.org/officeDocument/2006/relationships/image" Target="../media/image361.wmf"/><Relationship Id="rId3" Type="http://schemas.openxmlformats.org/officeDocument/2006/relationships/oleObject" Target="../embeddings/oleObject211.bin"/><Relationship Id="rId7" Type="http://schemas.openxmlformats.org/officeDocument/2006/relationships/oleObject" Target="../embeddings/oleObject213.bin"/><Relationship Id="rId2" Type="http://schemas.openxmlformats.org/officeDocument/2006/relationships/slideLayout" Target="../slideLayouts/slideLayout7.xml"/><Relationship Id="rId1" Type="http://schemas.openxmlformats.org/officeDocument/2006/relationships/vmlDrawing" Target="../drawings/vmlDrawing80.vml"/><Relationship Id="rId6" Type="http://schemas.openxmlformats.org/officeDocument/2006/relationships/image" Target="../media/image360.wmf"/><Relationship Id="rId5" Type="http://schemas.openxmlformats.org/officeDocument/2006/relationships/oleObject" Target="../embeddings/oleObject212.bin"/><Relationship Id="rId4" Type="http://schemas.openxmlformats.org/officeDocument/2006/relationships/image" Target="../media/image359.wmf"/><Relationship Id="rId9" Type="http://schemas.openxmlformats.org/officeDocument/2006/relationships/image" Target="../media/image362.png"/></Relationships>
</file>

<file path=ppt/slides/_rels/slide151.xml.rels><?xml version="1.0" encoding="UTF-8" standalone="yes"?>
<Relationships xmlns="http://schemas.openxmlformats.org/package/2006/relationships"><Relationship Id="rId8" Type="http://schemas.openxmlformats.org/officeDocument/2006/relationships/image" Target="../media/image365.wmf"/><Relationship Id="rId3" Type="http://schemas.openxmlformats.org/officeDocument/2006/relationships/oleObject" Target="../embeddings/oleObject214.bin"/><Relationship Id="rId7" Type="http://schemas.openxmlformats.org/officeDocument/2006/relationships/oleObject" Target="../embeddings/oleObject216.bin"/><Relationship Id="rId2" Type="http://schemas.openxmlformats.org/officeDocument/2006/relationships/slideLayout" Target="../slideLayouts/slideLayout7.xml"/><Relationship Id="rId1" Type="http://schemas.openxmlformats.org/officeDocument/2006/relationships/vmlDrawing" Target="../drawings/vmlDrawing81.vml"/><Relationship Id="rId6" Type="http://schemas.openxmlformats.org/officeDocument/2006/relationships/image" Target="../media/image364.wmf"/><Relationship Id="rId5" Type="http://schemas.openxmlformats.org/officeDocument/2006/relationships/oleObject" Target="../embeddings/oleObject215.bin"/><Relationship Id="rId10" Type="http://schemas.openxmlformats.org/officeDocument/2006/relationships/image" Target="../media/image366.wmf"/><Relationship Id="rId4" Type="http://schemas.openxmlformats.org/officeDocument/2006/relationships/image" Target="../media/image363.wmf"/><Relationship Id="rId9" Type="http://schemas.openxmlformats.org/officeDocument/2006/relationships/oleObject" Target="../embeddings/oleObject217.bin"/></Relationships>
</file>

<file path=ppt/slides/_rels/slide152.xml.rels><?xml version="1.0" encoding="UTF-8" standalone="yes"?>
<Relationships xmlns="http://schemas.openxmlformats.org/package/2006/relationships"><Relationship Id="rId8" Type="http://schemas.openxmlformats.org/officeDocument/2006/relationships/oleObject" Target="../embeddings/oleObject220.bin"/><Relationship Id="rId3" Type="http://schemas.openxmlformats.org/officeDocument/2006/relationships/notesSlide" Target="../notesSlides/notesSlide5.xml"/><Relationship Id="rId7" Type="http://schemas.openxmlformats.org/officeDocument/2006/relationships/image" Target="../media/image367.wmf"/><Relationship Id="rId2" Type="http://schemas.openxmlformats.org/officeDocument/2006/relationships/slideLayout" Target="../slideLayouts/slideLayout7.xml"/><Relationship Id="rId1" Type="http://schemas.openxmlformats.org/officeDocument/2006/relationships/vmlDrawing" Target="../drawings/vmlDrawing82.vml"/><Relationship Id="rId6" Type="http://schemas.openxmlformats.org/officeDocument/2006/relationships/oleObject" Target="../embeddings/oleObject219.bin"/><Relationship Id="rId11" Type="http://schemas.openxmlformats.org/officeDocument/2006/relationships/image" Target="../media/image369.wmf"/><Relationship Id="rId5" Type="http://schemas.openxmlformats.org/officeDocument/2006/relationships/image" Target="../media/image359.wmf"/><Relationship Id="rId10" Type="http://schemas.openxmlformats.org/officeDocument/2006/relationships/oleObject" Target="../embeddings/oleObject221.bin"/><Relationship Id="rId4" Type="http://schemas.openxmlformats.org/officeDocument/2006/relationships/oleObject" Target="../embeddings/oleObject218.bin"/><Relationship Id="rId9" Type="http://schemas.openxmlformats.org/officeDocument/2006/relationships/image" Target="../media/image368.wmf"/></Relationships>
</file>

<file path=ppt/slides/_rels/slide153.xml.rels><?xml version="1.0" encoding="UTF-8" standalone="yes"?>
<Relationships xmlns="http://schemas.openxmlformats.org/package/2006/relationships"><Relationship Id="rId8" Type="http://schemas.openxmlformats.org/officeDocument/2006/relationships/image" Target="../media/image371.emf"/><Relationship Id="rId13" Type="http://schemas.openxmlformats.org/officeDocument/2006/relationships/oleObject" Target="../embeddings/oleObject226.bin"/><Relationship Id="rId3" Type="http://schemas.openxmlformats.org/officeDocument/2006/relationships/oleObject" Target="../embeddings/oleObject221.bin"/><Relationship Id="rId7" Type="http://schemas.openxmlformats.org/officeDocument/2006/relationships/oleObject" Target="../embeddings/oleObject223.bin"/><Relationship Id="rId12" Type="http://schemas.openxmlformats.org/officeDocument/2006/relationships/image" Target="../media/image373.wmf"/><Relationship Id="rId2" Type="http://schemas.openxmlformats.org/officeDocument/2006/relationships/slideLayout" Target="../slideLayouts/slideLayout7.xml"/><Relationship Id="rId16" Type="http://schemas.openxmlformats.org/officeDocument/2006/relationships/image" Target="../media/image375.wmf"/><Relationship Id="rId1" Type="http://schemas.openxmlformats.org/officeDocument/2006/relationships/vmlDrawing" Target="../drawings/vmlDrawing83.vml"/><Relationship Id="rId6" Type="http://schemas.openxmlformats.org/officeDocument/2006/relationships/image" Target="../media/image370.emf"/><Relationship Id="rId11" Type="http://schemas.openxmlformats.org/officeDocument/2006/relationships/oleObject" Target="../embeddings/oleObject225.bin"/><Relationship Id="rId5" Type="http://schemas.openxmlformats.org/officeDocument/2006/relationships/oleObject" Target="../embeddings/oleObject222.bin"/><Relationship Id="rId15" Type="http://schemas.openxmlformats.org/officeDocument/2006/relationships/oleObject" Target="../embeddings/oleObject227.bin"/><Relationship Id="rId10" Type="http://schemas.openxmlformats.org/officeDocument/2006/relationships/image" Target="../media/image372.wmf"/><Relationship Id="rId4" Type="http://schemas.openxmlformats.org/officeDocument/2006/relationships/image" Target="../media/image369.wmf"/><Relationship Id="rId9" Type="http://schemas.openxmlformats.org/officeDocument/2006/relationships/oleObject" Target="../embeddings/oleObject224.bin"/><Relationship Id="rId14" Type="http://schemas.openxmlformats.org/officeDocument/2006/relationships/image" Target="../media/image374.wmf"/></Relationships>
</file>

<file path=ppt/slides/_rels/slide154.xml.rels><?xml version="1.0" encoding="UTF-8" standalone="yes"?>
<Relationships xmlns="http://schemas.openxmlformats.org/package/2006/relationships"><Relationship Id="rId8" Type="http://schemas.openxmlformats.org/officeDocument/2006/relationships/oleObject" Target="../embeddings/oleObject230.bin"/><Relationship Id="rId13" Type="http://schemas.openxmlformats.org/officeDocument/2006/relationships/image" Target="../media/image380.emf"/><Relationship Id="rId3" Type="http://schemas.openxmlformats.org/officeDocument/2006/relationships/oleObject" Target="../embeddings/oleObject228.bin"/><Relationship Id="rId7" Type="http://schemas.openxmlformats.org/officeDocument/2006/relationships/image" Target="../media/image381.jpg"/><Relationship Id="rId12" Type="http://schemas.openxmlformats.org/officeDocument/2006/relationships/oleObject" Target="../embeddings/oleObject232.bin"/><Relationship Id="rId2" Type="http://schemas.openxmlformats.org/officeDocument/2006/relationships/slideLayout" Target="../slideLayouts/slideLayout7.xml"/><Relationship Id="rId1" Type="http://schemas.openxmlformats.org/officeDocument/2006/relationships/vmlDrawing" Target="../drawings/vmlDrawing84.vml"/><Relationship Id="rId6" Type="http://schemas.openxmlformats.org/officeDocument/2006/relationships/image" Target="../media/image377.emf"/><Relationship Id="rId11" Type="http://schemas.openxmlformats.org/officeDocument/2006/relationships/image" Target="../media/image379.wmf"/><Relationship Id="rId5" Type="http://schemas.openxmlformats.org/officeDocument/2006/relationships/oleObject" Target="../embeddings/oleObject229.bin"/><Relationship Id="rId10" Type="http://schemas.openxmlformats.org/officeDocument/2006/relationships/oleObject" Target="../embeddings/oleObject231.bin"/><Relationship Id="rId4" Type="http://schemas.openxmlformats.org/officeDocument/2006/relationships/image" Target="../media/image376.wmf"/><Relationship Id="rId9" Type="http://schemas.openxmlformats.org/officeDocument/2006/relationships/image" Target="../media/image378.wmf"/></Relationships>
</file>

<file path=ppt/slides/_rels/slide155.xml.rels><?xml version="1.0" encoding="UTF-8" standalone="yes"?>
<Relationships xmlns="http://schemas.openxmlformats.org/package/2006/relationships"><Relationship Id="rId8" Type="http://schemas.openxmlformats.org/officeDocument/2006/relationships/oleObject" Target="../embeddings/oleObject235.bin"/><Relationship Id="rId13" Type="http://schemas.openxmlformats.org/officeDocument/2006/relationships/image" Target="../media/image381.jpg"/><Relationship Id="rId18" Type="http://schemas.openxmlformats.org/officeDocument/2006/relationships/image" Target="../media/image387.wmf"/><Relationship Id="rId3" Type="http://schemas.openxmlformats.org/officeDocument/2006/relationships/oleObject" Target="../embeddings/oleObject233.bin"/><Relationship Id="rId7" Type="http://schemas.openxmlformats.org/officeDocument/2006/relationships/image" Target="../media/image388.jpeg"/><Relationship Id="rId12" Type="http://schemas.openxmlformats.org/officeDocument/2006/relationships/image" Target="../media/image385.wmf"/><Relationship Id="rId17" Type="http://schemas.openxmlformats.org/officeDocument/2006/relationships/oleObject" Target="../embeddings/oleObject238.bin"/><Relationship Id="rId2" Type="http://schemas.openxmlformats.org/officeDocument/2006/relationships/slideLayout" Target="../slideLayouts/slideLayout7.xml"/><Relationship Id="rId16" Type="http://schemas.openxmlformats.org/officeDocument/2006/relationships/image" Target="../media/image390.jpeg"/><Relationship Id="rId1" Type="http://schemas.openxmlformats.org/officeDocument/2006/relationships/vmlDrawing" Target="../drawings/vmlDrawing85.vml"/><Relationship Id="rId6" Type="http://schemas.openxmlformats.org/officeDocument/2006/relationships/image" Target="../media/image383.wmf"/><Relationship Id="rId11" Type="http://schemas.openxmlformats.org/officeDocument/2006/relationships/oleObject" Target="../embeddings/oleObject236.bin"/><Relationship Id="rId5" Type="http://schemas.openxmlformats.org/officeDocument/2006/relationships/oleObject" Target="../embeddings/oleObject234.bin"/><Relationship Id="rId15" Type="http://schemas.openxmlformats.org/officeDocument/2006/relationships/image" Target="../media/image386.wmf"/><Relationship Id="rId10" Type="http://schemas.openxmlformats.org/officeDocument/2006/relationships/image" Target="../media/image389.jpeg"/><Relationship Id="rId4" Type="http://schemas.openxmlformats.org/officeDocument/2006/relationships/image" Target="../media/image382.wmf"/><Relationship Id="rId9" Type="http://schemas.openxmlformats.org/officeDocument/2006/relationships/image" Target="../media/image384.wmf"/><Relationship Id="rId14" Type="http://schemas.openxmlformats.org/officeDocument/2006/relationships/oleObject" Target="../embeddings/oleObject237.bin"/></Relationships>
</file>

<file path=ppt/slides/_rels/slide156.xml.rels><?xml version="1.0" encoding="UTF-8" standalone="yes"?>
<Relationships xmlns="http://schemas.openxmlformats.org/package/2006/relationships"><Relationship Id="rId8" Type="http://schemas.openxmlformats.org/officeDocument/2006/relationships/oleObject" Target="../embeddings/oleObject241.bin"/><Relationship Id="rId3" Type="http://schemas.openxmlformats.org/officeDocument/2006/relationships/image" Target="../media/image394.png"/><Relationship Id="rId7" Type="http://schemas.openxmlformats.org/officeDocument/2006/relationships/image" Target="../media/image392.wmf"/><Relationship Id="rId2" Type="http://schemas.openxmlformats.org/officeDocument/2006/relationships/slideLayout" Target="../slideLayouts/slideLayout7.xml"/><Relationship Id="rId1" Type="http://schemas.openxmlformats.org/officeDocument/2006/relationships/vmlDrawing" Target="../drawings/vmlDrawing86.vml"/><Relationship Id="rId6" Type="http://schemas.openxmlformats.org/officeDocument/2006/relationships/oleObject" Target="../embeddings/oleObject240.bin"/><Relationship Id="rId5" Type="http://schemas.openxmlformats.org/officeDocument/2006/relationships/image" Target="../media/image391.wmf"/><Relationship Id="rId4" Type="http://schemas.openxmlformats.org/officeDocument/2006/relationships/oleObject" Target="../embeddings/oleObject239.bin"/><Relationship Id="rId9" Type="http://schemas.openxmlformats.org/officeDocument/2006/relationships/image" Target="../media/image393.wmf"/></Relationships>
</file>

<file path=ppt/slides/_rels/slide157.xml.rels><?xml version="1.0" encoding="UTF-8" standalone="yes"?>
<Relationships xmlns="http://schemas.openxmlformats.org/package/2006/relationships"><Relationship Id="rId8" Type="http://schemas.openxmlformats.org/officeDocument/2006/relationships/oleObject" Target="../embeddings/oleObject244.bin"/><Relationship Id="rId3" Type="http://schemas.openxmlformats.org/officeDocument/2006/relationships/oleObject" Target="../embeddings/oleObject242.bin"/><Relationship Id="rId7" Type="http://schemas.openxmlformats.org/officeDocument/2006/relationships/image" Target="../media/image396.wmf"/><Relationship Id="rId12" Type="http://schemas.openxmlformats.org/officeDocument/2006/relationships/image" Target="../media/image398.wmf"/><Relationship Id="rId2" Type="http://schemas.openxmlformats.org/officeDocument/2006/relationships/slideLayout" Target="../slideLayouts/slideLayout7.xml"/><Relationship Id="rId1" Type="http://schemas.openxmlformats.org/officeDocument/2006/relationships/vmlDrawing" Target="../drawings/vmlDrawing87.vml"/><Relationship Id="rId6" Type="http://schemas.openxmlformats.org/officeDocument/2006/relationships/oleObject" Target="../embeddings/oleObject243.bin"/><Relationship Id="rId11" Type="http://schemas.openxmlformats.org/officeDocument/2006/relationships/oleObject" Target="../embeddings/oleObject245.bin"/><Relationship Id="rId5" Type="http://schemas.openxmlformats.org/officeDocument/2006/relationships/image" Target="../media/image399.emf"/><Relationship Id="rId10" Type="http://schemas.openxmlformats.org/officeDocument/2006/relationships/image" Target="../media/image400.emf"/><Relationship Id="rId4" Type="http://schemas.openxmlformats.org/officeDocument/2006/relationships/image" Target="../media/image395.wmf"/><Relationship Id="rId9" Type="http://schemas.openxmlformats.org/officeDocument/2006/relationships/image" Target="../media/image397.wmf"/></Relationships>
</file>

<file path=ppt/slides/_rels/slide158.xml.rels><?xml version="1.0" encoding="UTF-8" standalone="yes"?>
<Relationships xmlns="http://schemas.openxmlformats.org/package/2006/relationships"><Relationship Id="rId8" Type="http://schemas.openxmlformats.org/officeDocument/2006/relationships/image" Target="../media/image403.wmf"/><Relationship Id="rId3" Type="http://schemas.openxmlformats.org/officeDocument/2006/relationships/oleObject" Target="../embeddings/oleObject246.bin"/><Relationship Id="rId7" Type="http://schemas.openxmlformats.org/officeDocument/2006/relationships/oleObject" Target="../embeddings/oleObject248.bin"/><Relationship Id="rId2" Type="http://schemas.openxmlformats.org/officeDocument/2006/relationships/slideLayout" Target="../slideLayouts/slideLayout7.xml"/><Relationship Id="rId1" Type="http://schemas.openxmlformats.org/officeDocument/2006/relationships/vmlDrawing" Target="../drawings/vmlDrawing88.vml"/><Relationship Id="rId6" Type="http://schemas.openxmlformats.org/officeDocument/2006/relationships/image" Target="../media/image402.wmf"/><Relationship Id="rId5" Type="http://schemas.openxmlformats.org/officeDocument/2006/relationships/oleObject" Target="../embeddings/oleObject247.bin"/><Relationship Id="rId4" Type="http://schemas.openxmlformats.org/officeDocument/2006/relationships/image" Target="../media/image401.wmf"/><Relationship Id="rId9" Type="http://schemas.openxmlformats.org/officeDocument/2006/relationships/image" Target="../media/image404.jpg"/></Relationships>
</file>

<file path=ppt/slides/_rels/slide159.xml.rels><?xml version="1.0" encoding="UTF-8" standalone="yes"?>
<Relationships xmlns="http://schemas.openxmlformats.org/package/2006/relationships"><Relationship Id="rId8" Type="http://schemas.openxmlformats.org/officeDocument/2006/relationships/oleObject" Target="../embeddings/oleObject251.bin"/><Relationship Id="rId3" Type="http://schemas.openxmlformats.org/officeDocument/2006/relationships/oleObject" Target="../embeddings/oleObject249.bin"/><Relationship Id="rId7" Type="http://schemas.openxmlformats.org/officeDocument/2006/relationships/image" Target="../media/image406.wmf"/><Relationship Id="rId2" Type="http://schemas.openxmlformats.org/officeDocument/2006/relationships/slideLayout" Target="../slideLayouts/slideLayout7.xml"/><Relationship Id="rId1" Type="http://schemas.openxmlformats.org/officeDocument/2006/relationships/vmlDrawing" Target="../drawings/vmlDrawing89.vml"/><Relationship Id="rId6" Type="http://schemas.openxmlformats.org/officeDocument/2006/relationships/oleObject" Target="../embeddings/oleObject250.bin"/><Relationship Id="rId5" Type="http://schemas.openxmlformats.org/officeDocument/2006/relationships/image" Target="../media/image343.jpeg"/><Relationship Id="rId4" Type="http://schemas.openxmlformats.org/officeDocument/2006/relationships/image" Target="../media/image405.wmf"/><Relationship Id="rId9" Type="http://schemas.openxmlformats.org/officeDocument/2006/relationships/image" Target="../media/image407.wmf"/></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60.xml.rels><?xml version="1.0" encoding="UTF-8" standalone="yes"?>
<Relationships xmlns="http://schemas.openxmlformats.org/package/2006/relationships"><Relationship Id="rId2" Type="http://schemas.openxmlformats.org/officeDocument/2006/relationships/image" Target="../media/image40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1.png"/><Relationship Id="rId7" Type="http://schemas.openxmlformats.org/officeDocument/2006/relationships/image" Target="../media/image58.wmf"/><Relationship Id="rId12" Type="http://schemas.openxmlformats.org/officeDocument/2006/relationships/image" Target="../media/image60.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9.bin"/><Relationship Id="rId11" Type="http://schemas.openxmlformats.org/officeDocument/2006/relationships/oleObject" Target="../embeddings/oleObject31.bin"/><Relationship Id="rId5" Type="http://schemas.openxmlformats.org/officeDocument/2006/relationships/image" Target="../media/image63.jpeg"/><Relationship Id="rId10" Type="http://schemas.openxmlformats.org/officeDocument/2006/relationships/image" Target="../media/image59.wmf"/><Relationship Id="rId4" Type="http://schemas.openxmlformats.org/officeDocument/2006/relationships/image" Target="../media/image62.png"/><Relationship Id="rId9" Type="http://schemas.openxmlformats.org/officeDocument/2006/relationships/oleObject" Target="../embeddings/oleObject30.bin"/></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10" Type="http://schemas.openxmlformats.org/officeDocument/2006/relationships/image" Target="../media/image4.wmf"/><Relationship Id="rId4" Type="http://schemas.openxmlformats.org/officeDocument/2006/relationships/image" Target="../media/image1.wmf"/><Relationship Id="rId9" Type="http://schemas.openxmlformats.org/officeDocument/2006/relationships/oleObject" Target="../embeddings/oleObject4.bin"/></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0.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3.bin"/><Relationship Id="rId5" Type="http://schemas.openxmlformats.org/officeDocument/2006/relationships/image" Target="../media/image79.wmf"/><Relationship Id="rId4" Type="http://schemas.openxmlformats.org/officeDocument/2006/relationships/oleObject" Target="../embeddings/oleObject32.bin"/></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oleObject" Target="../embeddings/oleObject5.bin"/><Relationship Id="rId7" Type="http://schemas.openxmlformats.org/officeDocument/2006/relationships/image" Target="../media/image9.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wmf"/><Relationship Id="rId11" Type="http://schemas.openxmlformats.org/officeDocument/2006/relationships/image" Target="../media/image8.wmf"/><Relationship Id="rId5" Type="http://schemas.openxmlformats.org/officeDocument/2006/relationships/oleObject" Target="../embeddings/oleObject6.bin"/><Relationship Id="rId10" Type="http://schemas.openxmlformats.org/officeDocument/2006/relationships/oleObject" Target="../embeddings/oleObject8.bin"/><Relationship Id="rId4" Type="http://schemas.openxmlformats.org/officeDocument/2006/relationships/image" Target="../media/image5.wmf"/><Relationship Id="rId9" Type="http://schemas.openxmlformats.org/officeDocument/2006/relationships/image" Target="../media/image7.w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96.wmf"/><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01.png"/><Relationship Id="rId11" Type="http://schemas.openxmlformats.org/officeDocument/2006/relationships/image" Target="../media/image95.wmf"/><Relationship Id="rId5" Type="http://schemas.openxmlformats.org/officeDocument/2006/relationships/image" Target="../media/image100.png"/><Relationship Id="rId15" Type="http://schemas.openxmlformats.org/officeDocument/2006/relationships/image" Target="../media/image97.wmf"/><Relationship Id="rId10" Type="http://schemas.openxmlformats.org/officeDocument/2006/relationships/oleObject" Target="../embeddings/oleObject35.bin"/><Relationship Id="rId4" Type="http://schemas.openxmlformats.org/officeDocument/2006/relationships/image" Target="../media/image99.png"/><Relationship Id="rId9" Type="http://schemas.openxmlformats.org/officeDocument/2006/relationships/image" Target="../media/image94.wmf"/><Relationship Id="rId14" Type="http://schemas.openxmlformats.org/officeDocument/2006/relationships/oleObject" Target="../embeddings/oleObject37.bin"/></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103.wmf"/><Relationship Id="rId4" Type="http://schemas.openxmlformats.org/officeDocument/2006/relationships/oleObject" Target="../embeddings/oleObject38.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105.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07.wmf"/><Relationship Id="rId5" Type="http://schemas.openxmlformats.org/officeDocument/2006/relationships/oleObject" Target="../embeddings/oleObject41.bin"/><Relationship Id="rId4" Type="http://schemas.openxmlformats.org/officeDocument/2006/relationships/image" Target="../media/image106.wmf"/></Relationships>
</file>

<file path=ppt/slides/_rels/slide34.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42.bin"/><Relationship Id="rId7" Type="http://schemas.openxmlformats.org/officeDocument/2006/relationships/oleObject" Target="../embeddings/oleObject44.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09.wmf"/><Relationship Id="rId5" Type="http://schemas.openxmlformats.org/officeDocument/2006/relationships/oleObject" Target="../embeddings/oleObject43.bin"/><Relationship Id="rId4" Type="http://schemas.openxmlformats.org/officeDocument/2006/relationships/image" Target="../media/image108.wmf"/></Relationships>
</file>

<file path=ppt/slides/_rels/slide35.xml.rels><?xml version="1.0" encoding="UTF-8" standalone="yes"?>
<Relationships xmlns="http://schemas.openxmlformats.org/package/2006/relationships"><Relationship Id="rId8" Type="http://schemas.openxmlformats.org/officeDocument/2006/relationships/image" Target="../media/image113.wmf"/><Relationship Id="rId13" Type="http://schemas.openxmlformats.org/officeDocument/2006/relationships/oleObject" Target="../embeddings/oleObject50.bin"/><Relationship Id="rId3" Type="http://schemas.openxmlformats.org/officeDocument/2006/relationships/oleObject" Target="../embeddings/oleObject45.bin"/><Relationship Id="rId7" Type="http://schemas.openxmlformats.org/officeDocument/2006/relationships/oleObject" Target="../embeddings/oleObject47.bin"/><Relationship Id="rId12" Type="http://schemas.openxmlformats.org/officeDocument/2006/relationships/image" Target="../media/image115.wmf"/><Relationship Id="rId2" Type="http://schemas.openxmlformats.org/officeDocument/2006/relationships/slideLayout" Target="../slideLayouts/slideLayout7.xml"/><Relationship Id="rId16" Type="http://schemas.openxmlformats.org/officeDocument/2006/relationships/image" Target="../media/image117.wmf"/><Relationship Id="rId1" Type="http://schemas.openxmlformats.org/officeDocument/2006/relationships/vmlDrawing" Target="../drawings/vmlDrawing18.vml"/><Relationship Id="rId6" Type="http://schemas.openxmlformats.org/officeDocument/2006/relationships/image" Target="../media/image112.wmf"/><Relationship Id="rId11" Type="http://schemas.openxmlformats.org/officeDocument/2006/relationships/oleObject" Target="../embeddings/oleObject49.bin"/><Relationship Id="rId5" Type="http://schemas.openxmlformats.org/officeDocument/2006/relationships/oleObject" Target="../embeddings/oleObject46.bin"/><Relationship Id="rId15" Type="http://schemas.openxmlformats.org/officeDocument/2006/relationships/oleObject" Target="../embeddings/oleObject51.bin"/><Relationship Id="rId10" Type="http://schemas.openxmlformats.org/officeDocument/2006/relationships/image" Target="../media/image114.wmf"/><Relationship Id="rId4" Type="http://schemas.openxmlformats.org/officeDocument/2006/relationships/image" Target="../media/image111.wmf"/><Relationship Id="rId9" Type="http://schemas.openxmlformats.org/officeDocument/2006/relationships/oleObject" Target="../embeddings/oleObject48.bin"/><Relationship Id="rId14" Type="http://schemas.openxmlformats.org/officeDocument/2006/relationships/image" Target="../media/image116.wmf"/></Relationships>
</file>

<file path=ppt/slides/_rels/slide36.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oleObject" Target="../embeddings/oleObject52.bin"/><Relationship Id="rId7" Type="http://schemas.openxmlformats.org/officeDocument/2006/relationships/oleObject" Target="../embeddings/oleObject54.bin"/><Relationship Id="rId12" Type="http://schemas.openxmlformats.org/officeDocument/2006/relationships/image" Target="../media/image122.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19.wmf"/><Relationship Id="rId11" Type="http://schemas.openxmlformats.org/officeDocument/2006/relationships/oleObject" Target="../embeddings/oleObject56.bin"/><Relationship Id="rId5" Type="http://schemas.openxmlformats.org/officeDocument/2006/relationships/oleObject" Target="../embeddings/oleObject53.bin"/><Relationship Id="rId10" Type="http://schemas.openxmlformats.org/officeDocument/2006/relationships/image" Target="../media/image121.wmf"/><Relationship Id="rId4" Type="http://schemas.openxmlformats.org/officeDocument/2006/relationships/image" Target="../media/image118.wmf"/><Relationship Id="rId9" Type="http://schemas.openxmlformats.org/officeDocument/2006/relationships/oleObject" Target="../embeddings/oleObject55.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123.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125.wmf"/><Relationship Id="rId5" Type="http://schemas.openxmlformats.org/officeDocument/2006/relationships/oleObject" Target="../embeddings/oleObject59.bin"/><Relationship Id="rId4" Type="http://schemas.openxmlformats.org/officeDocument/2006/relationships/image" Target="../media/image124.wmf"/></Relationships>
</file>

<file path=ppt/slides/_rels/slide39.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60.bin"/><Relationship Id="rId7"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27.wmf"/><Relationship Id="rId5" Type="http://schemas.openxmlformats.org/officeDocument/2006/relationships/oleObject" Target="../embeddings/oleObject61.bin"/><Relationship Id="rId4" Type="http://schemas.openxmlformats.org/officeDocument/2006/relationships/image" Target="../media/image126.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13.wmf"/><Relationship Id="rId7" Type="http://schemas.openxmlformats.org/officeDocument/2006/relationships/image" Target="../media/image11.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image" Target="../media/image10.wmf"/><Relationship Id="rId4" Type="http://schemas.openxmlformats.org/officeDocument/2006/relationships/oleObject" Target="../embeddings/oleObject9.bin"/><Relationship Id="rId9" Type="http://schemas.openxmlformats.org/officeDocument/2006/relationships/image" Target="../media/image12.w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30.wmf"/><Relationship Id="rId5" Type="http://schemas.openxmlformats.org/officeDocument/2006/relationships/oleObject" Target="../embeddings/oleObject64.bin"/><Relationship Id="rId4" Type="http://schemas.openxmlformats.org/officeDocument/2006/relationships/image" Target="../media/image129.wmf"/></Relationships>
</file>

<file path=ppt/slides/_rels/slide41.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131.wmf"/><Relationship Id="rId5" Type="http://schemas.openxmlformats.org/officeDocument/2006/relationships/oleObject" Target="../embeddings/oleObject65.bin"/><Relationship Id="rId4" Type="http://schemas.openxmlformats.org/officeDocument/2006/relationships/image" Target="../media/image133.emf"/></Relationships>
</file>

<file path=ppt/slides/_rels/slide4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42.wmf"/><Relationship Id="rId3" Type="http://schemas.openxmlformats.org/officeDocument/2006/relationships/oleObject" Target="../embeddings/oleObject66.bin"/><Relationship Id="rId7" Type="http://schemas.openxmlformats.org/officeDocument/2006/relationships/oleObject" Target="../embeddings/oleObject68.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141.wmf"/><Relationship Id="rId5" Type="http://schemas.openxmlformats.org/officeDocument/2006/relationships/oleObject" Target="../embeddings/oleObject67.bin"/><Relationship Id="rId4" Type="http://schemas.openxmlformats.org/officeDocument/2006/relationships/image" Target="../media/image140.wmf"/></Relationships>
</file>

<file path=ppt/slides/_rels/slide4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7.xml"/><Relationship Id="rId1" Type="http://schemas.openxmlformats.org/officeDocument/2006/relationships/vmlDrawing" Target="../drawings/vmlDrawing26.vml"/><Relationship Id="rId5" Type="http://schemas.openxmlformats.org/officeDocument/2006/relationships/image" Target="../media/image143.wmf"/><Relationship Id="rId4" Type="http://schemas.openxmlformats.org/officeDocument/2006/relationships/oleObject" Target="../embeddings/oleObject69.bin"/></Relationships>
</file>

<file path=ppt/slides/_rels/slide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4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4.w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150.wmf"/><Relationship Id="rId5" Type="http://schemas.openxmlformats.org/officeDocument/2006/relationships/oleObject" Target="../embeddings/oleObject71.bin"/><Relationship Id="rId4" Type="http://schemas.openxmlformats.org/officeDocument/2006/relationships/image" Target="../media/image149.wmf"/></Relationships>
</file>

<file path=ppt/slides/_rels/slide51.xml.rels><?xml version="1.0" encoding="UTF-8" standalone="yes"?>
<Relationships xmlns="http://schemas.openxmlformats.org/package/2006/relationships"><Relationship Id="rId8" Type="http://schemas.openxmlformats.org/officeDocument/2006/relationships/image" Target="../media/image153.wmf"/><Relationship Id="rId13" Type="http://schemas.openxmlformats.org/officeDocument/2006/relationships/oleObject" Target="../embeddings/oleObject77.bin"/><Relationship Id="rId3" Type="http://schemas.openxmlformats.org/officeDocument/2006/relationships/oleObject" Target="../embeddings/oleObject72.bin"/><Relationship Id="rId7" Type="http://schemas.openxmlformats.org/officeDocument/2006/relationships/oleObject" Target="../embeddings/oleObject74.bin"/><Relationship Id="rId12" Type="http://schemas.openxmlformats.org/officeDocument/2006/relationships/image" Target="../media/image155.wmf"/><Relationship Id="rId2" Type="http://schemas.openxmlformats.org/officeDocument/2006/relationships/slideLayout" Target="../slideLayouts/slideLayout7.xml"/><Relationship Id="rId16" Type="http://schemas.openxmlformats.org/officeDocument/2006/relationships/image" Target="../media/image157.wmf"/><Relationship Id="rId1" Type="http://schemas.openxmlformats.org/officeDocument/2006/relationships/vmlDrawing" Target="../drawings/vmlDrawing28.vml"/><Relationship Id="rId6" Type="http://schemas.openxmlformats.org/officeDocument/2006/relationships/image" Target="../media/image152.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154.wmf"/><Relationship Id="rId4" Type="http://schemas.openxmlformats.org/officeDocument/2006/relationships/image" Target="../media/image151.wmf"/><Relationship Id="rId9" Type="http://schemas.openxmlformats.org/officeDocument/2006/relationships/oleObject" Target="../embeddings/oleObject75.bin"/><Relationship Id="rId14" Type="http://schemas.openxmlformats.org/officeDocument/2006/relationships/image" Target="../media/image156.wmf"/></Relationships>
</file>

<file path=ppt/slides/_rels/slide52.xml.rels><?xml version="1.0" encoding="UTF-8" standalone="yes"?>
<Relationships xmlns="http://schemas.openxmlformats.org/package/2006/relationships"><Relationship Id="rId8" Type="http://schemas.openxmlformats.org/officeDocument/2006/relationships/image" Target="../media/image160.wmf"/><Relationship Id="rId13" Type="http://schemas.openxmlformats.org/officeDocument/2006/relationships/oleObject" Target="../embeddings/oleObject84.bin"/><Relationship Id="rId3" Type="http://schemas.openxmlformats.org/officeDocument/2006/relationships/oleObject" Target="../embeddings/oleObject79.bin"/><Relationship Id="rId7" Type="http://schemas.openxmlformats.org/officeDocument/2006/relationships/oleObject" Target="../embeddings/oleObject81.bin"/><Relationship Id="rId12" Type="http://schemas.openxmlformats.org/officeDocument/2006/relationships/image" Target="../media/image162.wmf"/><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159.wmf"/><Relationship Id="rId11" Type="http://schemas.openxmlformats.org/officeDocument/2006/relationships/oleObject" Target="../embeddings/oleObject83.bin"/><Relationship Id="rId5" Type="http://schemas.openxmlformats.org/officeDocument/2006/relationships/oleObject" Target="../embeddings/oleObject80.bin"/><Relationship Id="rId10" Type="http://schemas.openxmlformats.org/officeDocument/2006/relationships/image" Target="../media/image161.wmf"/><Relationship Id="rId4" Type="http://schemas.openxmlformats.org/officeDocument/2006/relationships/image" Target="../media/image158.wmf"/><Relationship Id="rId9" Type="http://schemas.openxmlformats.org/officeDocument/2006/relationships/oleObject" Target="../embeddings/oleObject82.bin"/><Relationship Id="rId14" Type="http://schemas.openxmlformats.org/officeDocument/2006/relationships/image" Target="../media/image163.wmf"/></Relationships>
</file>

<file path=ppt/slides/_rels/slide53.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oleObject" Target="../embeddings/oleObject85.bin"/><Relationship Id="rId7" Type="http://schemas.openxmlformats.org/officeDocument/2006/relationships/oleObject" Target="../embeddings/oleObject87.bin"/><Relationship Id="rId12" Type="http://schemas.openxmlformats.org/officeDocument/2006/relationships/image" Target="../media/image168.wmf"/><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165.wmf"/><Relationship Id="rId11" Type="http://schemas.openxmlformats.org/officeDocument/2006/relationships/oleObject" Target="../embeddings/oleObject89.bin"/><Relationship Id="rId5" Type="http://schemas.openxmlformats.org/officeDocument/2006/relationships/oleObject" Target="../embeddings/oleObject86.bin"/><Relationship Id="rId10" Type="http://schemas.openxmlformats.org/officeDocument/2006/relationships/image" Target="../media/image167.wmf"/><Relationship Id="rId4" Type="http://schemas.openxmlformats.org/officeDocument/2006/relationships/image" Target="../media/image164.wmf"/><Relationship Id="rId9" Type="http://schemas.openxmlformats.org/officeDocument/2006/relationships/oleObject" Target="../embeddings/oleObject88.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92.bin"/><Relationship Id="rId3" Type="http://schemas.openxmlformats.org/officeDocument/2006/relationships/image" Target="../media/image172.png"/><Relationship Id="rId7" Type="http://schemas.openxmlformats.org/officeDocument/2006/relationships/image" Target="../media/image170.wmf"/><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oleObject" Target="../embeddings/oleObject91.bin"/><Relationship Id="rId5" Type="http://schemas.openxmlformats.org/officeDocument/2006/relationships/image" Target="../media/image169.wmf"/><Relationship Id="rId4" Type="http://schemas.openxmlformats.org/officeDocument/2006/relationships/oleObject" Target="../embeddings/oleObject90.bin"/><Relationship Id="rId9" Type="http://schemas.openxmlformats.org/officeDocument/2006/relationships/image" Target="../media/image171.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173.wmf"/><Relationship Id="rId5" Type="http://schemas.openxmlformats.org/officeDocument/2006/relationships/oleObject" Target="../embeddings/oleObject94.bin"/><Relationship Id="rId4" Type="http://schemas.openxmlformats.org/officeDocument/2006/relationships/image" Target="../media/image172.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7.xml"/><Relationship Id="rId1" Type="http://schemas.openxmlformats.org/officeDocument/2006/relationships/vmlDrawing" Target="../drawings/vmlDrawing33.vml"/><Relationship Id="rId4" Type="http://schemas.openxmlformats.org/officeDocument/2006/relationships/image" Target="../media/image174.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176.wmf"/><Relationship Id="rId5" Type="http://schemas.openxmlformats.org/officeDocument/2006/relationships/oleObject" Target="../embeddings/oleObject97.bin"/><Relationship Id="rId4" Type="http://schemas.openxmlformats.org/officeDocument/2006/relationships/image" Target="../media/image175.wmf"/></Relationships>
</file>

<file path=ppt/slides/_rels/slide58.xml.rels><?xml version="1.0" encoding="UTF-8" standalone="yes"?>
<Relationships xmlns="http://schemas.openxmlformats.org/package/2006/relationships"><Relationship Id="rId8" Type="http://schemas.openxmlformats.org/officeDocument/2006/relationships/image" Target="../media/image179.wmf"/><Relationship Id="rId3" Type="http://schemas.openxmlformats.org/officeDocument/2006/relationships/oleObject" Target="../embeddings/oleObject98.bin"/><Relationship Id="rId7" Type="http://schemas.openxmlformats.org/officeDocument/2006/relationships/oleObject" Target="../embeddings/oleObject100.bin"/><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image" Target="../media/image178.wmf"/><Relationship Id="rId5" Type="http://schemas.openxmlformats.org/officeDocument/2006/relationships/oleObject" Target="../embeddings/oleObject99.bin"/><Relationship Id="rId4" Type="http://schemas.openxmlformats.org/officeDocument/2006/relationships/image" Target="../media/image177.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7.xml"/><Relationship Id="rId1" Type="http://schemas.openxmlformats.org/officeDocument/2006/relationships/vmlDrawing" Target="../drawings/vmlDrawing36.vml"/><Relationship Id="rId4" Type="http://schemas.openxmlformats.org/officeDocument/2006/relationships/image" Target="../media/image180.w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7.xml"/><Relationship Id="rId1" Type="http://schemas.openxmlformats.org/officeDocument/2006/relationships/vmlDrawing" Target="../drawings/vmlDrawing37.vml"/><Relationship Id="rId4" Type="http://schemas.openxmlformats.org/officeDocument/2006/relationships/image" Target="../media/image181.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7.xml"/><Relationship Id="rId1" Type="http://schemas.openxmlformats.org/officeDocument/2006/relationships/vmlDrawing" Target="../drawings/vmlDrawing38.vml"/><Relationship Id="rId4" Type="http://schemas.openxmlformats.org/officeDocument/2006/relationships/image" Target="../media/image182.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Layout" Target="../slideLayouts/slideLayout7.xml"/><Relationship Id="rId1" Type="http://schemas.openxmlformats.org/officeDocument/2006/relationships/vmlDrawing" Target="../drawings/vmlDrawing39.vml"/><Relationship Id="rId5" Type="http://schemas.openxmlformats.org/officeDocument/2006/relationships/image" Target="../media/image184.png"/><Relationship Id="rId4" Type="http://schemas.openxmlformats.org/officeDocument/2006/relationships/image" Target="../media/image183.wmf"/></Relationships>
</file>

<file path=ppt/slides/_rels/slide63.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oleObject" Target="../embeddings/oleObject105.bin"/><Relationship Id="rId7" Type="http://schemas.openxmlformats.org/officeDocument/2006/relationships/oleObject" Target="../embeddings/oleObject107.bin"/><Relationship Id="rId12" Type="http://schemas.openxmlformats.org/officeDocument/2006/relationships/image" Target="../media/image189.wmf"/><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186.wmf"/><Relationship Id="rId11" Type="http://schemas.openxmlformats.org/officeDocument/2006/relationships/oleObject" Target="../embeddings/oleObject109.bin"/><Relationship Id="rId5" Type="http://schemas.openxmlformats.org/officeDocument/2006/relationships/oleObject" Target="../embeddings/oleObject106.bin"/><Relationship Id="rId10" Type="http://schemas.openxmlformats.org/officeDocument/2006/relationships/image" Target="../media/image188.wmf"/><Relationship Id="rId4" Type="http://schemas.openxmlformats.org/officeDocument/2006/relationships/image" Target="../media/image185.wmf"/><Relationship Id="rId9" Type="http://schemas.openxmlformats.org/officeDocument/2006/relationships/oleObject" Target="../embeddings/oleObject108.bin"/></Relationships>
</file>

<file path=ppt/slides/_rels/slide64.xml.rels><?xml version="1.0" encoding="UTF-8" standalone="yes"?>
<Relationships xmlns="http://schemas.openxmlformats.org/package/2006/relationships"><Relationship Id="rId8" Type="http://schemas.openxmlformats.org/officeDocument/2006/relationships/image" Target="../media/image192.wmf"/><Relationship Id="rId3" Type="http://schemas.openxmlformats.org/officeDocument/2006/relationships/oleObject" Target="../embeddings/oleObject110.bin"/><Relationship Id="rId7" Type="http://schemas.openxmlformats.org/officeDocument/2006/relationships/oleObject" Target="../embeddings/oleObject112.bin"/><Relationship Id="rId12" Type="http://schemas.openxmlformats.org/officeDocument/2006/relationships/image" Target="../media/image194.wmf"/><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191.wmf"/><Relationship Id="rId11" Type="http://schemas.openxmlformats.org/officeDocument/2006/relationships/oleObject" Target="../embeddings/oleObject114.bin"/><Relationship Id="rId5" Type="http://schemas.openxmlformats.org/officeDocument/2006/relationships/oleObject" Target="../embeddings/oleObject111.bin"/><Relationship Id="rId10" Type="http://schemas.openxmlformats.org/officeDocument/2006/relationships/image" Target="../media/image193.wmf"/><Relationship Id="rId4" Type="http://schemas.openxmlformats.org/officeDocument/2006/relationships/image" Target="../media/image190.wmf"/><Relationship Id="rId9" Type="http://schemas.openxmlformats.org/officeDocument/2006/relationships/oleObject" Target="../embeddings/oleObject113.bin"/></Relationships>
</file>

<file path=ppt/slides/_rels/slide6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Layout" Target="../slideLayouts/slideLayout7.xml"/><Relationship Id="rId1" Type="http://schemas.openxmlformats.org/officeDocument/2006/relationships/vmlDrawing" Target="../drawings/vmlDrawing42.vml"/><Relationship Id="rId4" Type="http://schemas.openxmlformats.org/officeDocument/2006/relationships/image" Target="../media/image196.w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118.bin"/><Relationship Id="rId3" Type="http://schemas.openxmlformats.org/officeDocument/2006/relationships/image" Target="../media/image200.png"/><Relationship Id="rId7" Type="http://schemas.openxmlformats.org/officeDocument/2006/relationships/image" Target="../media/image198.wmf"/><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oleObject" Target="../embeddings/oleObject117.bin"/><Relationship Id="rId5" Type="http://schemas.openxmlformats.org/officeDocument/2006/relationships/image" Target="../media/image197.wmf"/><Relationship Id="rId4" Type="http://schemas.openxmlformats.org/officeDocument/2006/relationships/oleObject" Target="../embeddings/oleObject116.bin"/><Relationship Id="rId9" Type="http://schemas.openxmlformats.org/officeDocument/2006/relationships/image" Target="../media/image199.wmf"/></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121.bin"/><Relationship Id="rId3" Type="http://schemas.openxmlformats.org/officeDocument/2006/relationships/oleObject" Target="../embeddings/oleObject119.bin"/><Relationship Id="rId7" Type="http://schemas.openxmlformats.org/officeDocument/2006/relationships/image" Target="../media/image184.png"/><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image" Target="../media/image202.wmf"/><Relationship Id="rId5" Type="http://schemas.openxmlformats.org/officeDocument/2006/relationships/oleObject" Target="../embeddings/oleObject120.bin"/><Relationship Id="rId4" Type="http://schemas.openxmlformats.org/officeDocument/2006/relationships/image" Target="../media/image201.wmf"/><Relationship Id="rId9" Type="http://schemas.openxmlformats.org/officeDocument/2006/relationships/image" Target="../media/image203.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22.bin"/><Relationship Id="rId7" Type="http://schemas.openxmlformats.org/officeDocument/2006/relationships/image" Target="../media/image206.png"/><Relationship Id="rId2" Type="http://schemas.openxmlformats.org/officeDocument/2006/relationships/slideLayout" Target="../slideLayouts/slideLayout7.xml"/><Relationship Id="rId1" Type="http://schemas.openxmlformats.org/officeDocument/2006/relationships/vmlDrawing" Target="../drawings/vmlDrawing45.vml"/><Relationship Id="rId6" Type="http://schemas.openxmlformats.org/officeDocument/2006/relationships/image" Target="../media/image205.wmf"/><Relationship Id="rId5" Type="http://schemas.openxmlformats.org/officeDocument/2006/relationships/oleObject" Target="../embeddings/oleObject123.bin"/><Relationship Id="rId4" Type="http://schemas.openxmlformats.org/officeDocument/2006/relationships/image" Target="../media/image204.wmf"/></Relationships>
</file>

<file path=ppt/slides/_rels/slide7.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6.bin"/><Relationship Id="rId3" Type="http://schemas.openxmlformats.org/officeDocument/2006/relationships/image" Target="../media/image21.png"/><Relationship Id="rId7" Type="http://schemas.openxmlformats.org/officeDocument/2006/relationships/oleObject" Target="../embeddings/oleObject13.bin"/><Relationship Id="rId12" Type="http://schemas.openxmlformats.org/officeDocument/2006/relationships/image" Target="../media/image19.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4.png"/><Relationship Id="rId11" Type="http://schemas.openxmlformats.org/officeDocument/2006/relationships/oleObject" Target="../embeddings/oleObject15.bin"/><Relationship Id="rId5" Type="http://schemas.openxmlformats.org/officeDocument/2006/relationships/image" Target="../media/image23.png"/><Relationship Id="rId10" Type="http://schemas.openxmlformats.org/officeDocument/2006/relationships/image" Target="../media/image18.wmf"/><Relationship Id="rId4" Type="http://schemas.openxmlformats.org/officeDocument/2006/relationships/image" Target="../media/image22.png"/><Relationship Id="rId9" Type="http://schemas.openxmlformats.org/officeDocument/2006/relationships/oleObject" Target="../embeddings/oleObject14.bin"/><Relationship Id="rId14" Type="http://schemas.openxmlformats.org/officeDocument/2006/relationships/image" Target="../media/image20.wmf"/></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Layout" Target="../slideLayouts/slideLayout7.xml"/><Relationship Id="rId1" Type="http://schemas.openxmlformats.org/officeDocument/2006/relationships/vmlDrawing" Target="../drawings/vmlDrawing46.vml"/><Relationship Id="rId5" Type="http://schemas.openxmlformats.org/officeDocument/2006/relationships/image" Target="../media/image208.png"/><Relationship Id="rId4" Type="http://schemas.openxmlformats.org/officeDocument/2006/relationships/image" Target="../media/image207.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Layout" Target="../slideLayouts/slideLayout7.xml"/><Relationship Id="rId1" Type="http://schemas.openxmlformats.org/officeDocument/2006/relationships/vmlDrawing" Target="../drawings/vmlDrawing47.vml"/><Relationship Id="rId4" Type="http://schemas.openxmlformats.org/officeDocument/2006/relationships/image" Target="../media/image209.wmf"/></Relationships>
</file>

<file path=ppt/slides/_rels/slide72.xml.rels><?xml version="1.0" encoding="UTF-8" standalone="yes"?>
<Relationships xmlns="http://schemas.openxmlformats.org/package/2006/relationships"><Relationship Id="rId8" Type="http://schemas.openxmlformats.org/officeDocument/2006/relationships/image" Target="../media/image212.wmf"/><Relationship Id="rId3" Type="http://schemas.openxmlformats.org/officeDocument/2006/relationships/oleObject" Target="../embeddings/oleObject126.bin"/><Relationship Id="rId7" Type="http://schemas.openxmlformats.org/officeDocument/2006/relationships/oleObject" Target="../embeddings/oleObject128.bin"/><Relationship Id="rId2" Type="http://schemas.openxmlformats.org/officeDocument/2006/relationships/slideLayout" Target="../slideLayouts/slideLayout7.xml"/><Relationship Id="rId1" Type="http://schemas.openxmlformats.org/officeDocument/2006/relationships/vmlDrawing" Target="../drawings/vmlDrawing48.vml"/><Relationship Id="rId6" Type="http://schemas.openxmlformats.org/officeDocument/2006/relationships/image" Target="../media/image211.wmf"/><Relationship Id="rId5" Type="http://schemas.openxmlformats.org/officeDocument/2006/relationships/oleObject" Target="../embeddings/oleObject127.bin"/><Relationship Id="rId10" Type="http://schemas.openxmlformats.org/officeDocument/2006/relationships/image" Target="../media/image213.wmf"/><Relationship Id="rId4" Type="http://schemas.openxmlformats.org/officeDocument/2006/relationships/image" Target="../media/image210.wmf"/><Relationship Id="rId9" Type="http://schemas.openxmlformats.org/officeDocument/2006/relationships/oleObject" Target="../embeddings/oleObject129.bin"/></Relationships>
</file>

<file path=ppt/slides/_rels/slide73.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oleObject" Target="../embeddings/oleObject130.bin"/><Relationship Id="rId7" Type="http://schemas.openxmlformats.org/officeDocument/2006/relationships/oleObject" Target="../embeddings/oleObject132.bin"/><Relationship Id="rId2" Type="http://schemas.openxmlformats.org/officeDocument/2006/relationships/slideLayout" Target="../slideLayouts/slideLayout7.xml"/><Relationship Id="rId1" Type="http://schemas.openxmlformats.org/officeDocument/2006/relationships/vmlDrawing" Target="../drawings/vmlDrawing49.vml"/><Relationship Id="rId6" Type="http://schemas.openxmlformats.org/officeDocument/2006/relationships/image" Target="../media/image215.wmf"/><Relationship Id="rId5" Type="http://schemas.openxmlformats.org/officeDocument/2006/relationships/oleObject" Target="../embeddings/oleObject131.bin"/><Relationship Id="rId4" Type="http://schemas.openxmlformats.org/officeDocument/2006/relationships/image" Target="../media/image214.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Layout" Target="../slideLayouts/slideLayout7.xml"/><Relationship Id="rId1" Type="http://schemas.openxmlformats.org/officeDocument/2006/relationships/vmlDrawing" Target="../drawings/vmlDrawing50.vml"/><Relationship Id="rId6" Type="http://schemas.openxmlformats.org/officeDocument/2006/relationships/image" Target="../media/image218.wmf"/><Relationship Id="rId5" Type="http://schemas.openxmlformats.org/officeDocument/2006/relationships/oleObject" Target="../embeddings/oleObject134.bin"/><Relationship Id="rId4" Type="http://schemas.openxmlformats.org/officeDocument/2006/relationships/image" Target="../media/image217.wmf"/></Relationships>
</file>

<file path=ppt/slides/_rels/slide75.xml.rels><?xml version="1.0" encoding="UTF-8" standalone="yes"?>
<Relationships xmlns="http://schemas.openxmlformats.org/package/2006/relationships"><Relationship Id="rId8" Type="http://schemas.openxmlformats.org/officeDocument/2006/relationships/image" Target="../media/image221.wmf"/><Relationship Id="rId3" Type="http://schemas.openxmlformats.org/officeDocument/2006/relationships/oleObject" Target="../embeddings/oleObject135.bin"/><Relationship Id="rId7" Type="http://schemas.openxmlformats.org/officeDocument/2006/relationships/oleObject" Target="../embeddings/oleObject137.bin"/><Relationship Id="rId2" Type="http://schemas.openxmlformats.org/officeDocument/2006/relationships/slideLayout" Target="../slideLayouts/slideLayout7.xml"/><Relationship Id="rId1" Type="http://schemas.openxmlformats.org/officeDocument/2006/relationships/vmlDrawing" Target="../drawings/vmlDrawing51.vml"/><Relationship Id="rId6" Type="http://schemas.openxmlformats.org/officeDocument/2006/relationships/image" Target="../media/image220.wmf"/><Relationship Id="rId5" Type="http://schemas.openxmlformats.org/officeDocument/2006/relationships/oleObject" Target="../embeddings/oleObject136.bin"/><Relationship Id="rId4" Type="http://schemas.openxmlformats.org/officeDocument/2006/relationships/image" Target="../media/image219.wmf"/></Relationships>
</file>

<file path=ppt/slides/_rels/slide76.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oleObject" Target="../embeddings/oleObject138.bin"/><Relationship Id="rId7" Type="http://schemas.openxmlformats.org/officeDocument/2006/relationships/image" Target="../media/image223.jpeg"/><Relationship Id="rId2" Type="http://schemas.openxmlformats.org/officeDocument/2006/relationships/slideLayout" Target="../slideLayouts/slideLayout7.xml"/><Relationship Id="rId1" Type="http://schemas.openxmlformats.org/officeDocument/2006/relationships/vmlDrawing" Target="../drawings/vmlDrawing52.vml"/><Relationship Id="rId6" Type="http://schemas.openxmlformats.org/officeDocument/2006/relationships/image" Target="../media/image224.wmf"/><Relationship Id="rId5" Type="http://schemas.openxmlformats.org/officeDocument/2006/relationships/oleObject" Target="../embeddings/oleObject139.bin"/><Relationship Id="rId10" Type="http://schemas.openxmlformats.org/officeDocument/2006/relationships/image" Target="../media/image225.wmf"/><Relationship Id="rId4" Type="http://schemas.openxmlformats.org/officeDocument/2006/relationships/image" Target="../media/image222.wmf"/><Relationship Id="rId9" Type="http://schemas.openxmlformats.org/officeDocument/2006/relationships/oleObject" Target="../embeddings/oleObject140.bin"/></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143.bin"/><Relationship Id="rId3" Type="http://schemas.openxmlformats.org/officeDocument/2006/relationships/oleObject" Target="../embeddings/oleObject141.bin"/><Relationship Id="rId7" Type="http://schemas.openxmlformats.org/officeDocument/2006/relationships/image" Target="../media/image228.wmf"/><Relationship Id="rId2" Type="http://schemas.openxmlformats.org/officeDocument/2006/relationships/slideLayout" Target="../slideLayouts/slideLayout7.xml"/><Relationship Id="rId1" Type="http://schemas.openxmlformats.org/officeDocument/2006/relationships/vmlDrawing" Target="../drawings/vmlDrawing53.vml"/><Relationship Id="rId6" Type="http://schemas.openxmlformats.org/officeDocument/2006/relationships/oleObject" Target="../embeddings/oleObject142.bin"/><Relationship Id="rId5" Type="http://schemas.openxmlformats.org/officeDocument/2006/relationships/image" Target="../media/image223.jpeg"/><Relationship Id="rId10" Type="http://schemas.openxmlformats.org/officeDocument/2006/relationships/image" Target="../media/image229.jpeg"/><Relationship Id="rId4" Type="http://schemas.openxmlformats.org/officeDocument/2006/relationships/image" Target="../media/image227.wmf"/><Relationship Id="rId9" Type="http://schemas.openxmlformats.org/officeDocument/2006/relationships/image" Target="../media/image230.wmf"/></Relationships>
</file>

<file path=ppt/slides/_rels/slide78.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2.png"/><Relationship Id="rId7" Type="http://schemas.openxmlformats.org/officeDocument/2006/relationships/image" Target="../media/image234.jpeg"/><Relationship Id="rId12" Type="http://schemas.openxmlformats.org/officeDocument/2006/relationships/image" Target="../media/image240.png"/><Relationship Id="rId2" Type="http://schemas.openxmlformats.org/officeDocument/2006/relationships/slideLayout" Target="../slideLayouts/slideLayout7.xml"/><Relationship Id="rId1" Type="http://schemas.openxmlformats.org/officeDocument/2006/relationships/vmlDrawing" Target="../drawings/vmlDrawing54.vml"/><Relationship Id="rId6" Type="http://schemas.openxmlformats.org/officeDocument/2006/relationships/image" Target="../media/image233.png"/><Relationship Id="rId11" Type="http://schemas.openxmlformats.org/officeDocument/2006/relationships/image" Target="../media/image239.png"/><Relationship Id="rId5" Type="http://schemas.openxmlformats.org/officeDocument/2006/relationships/image" Target="../media/image231.wmf"/><Relationship Id="rId10" Type="http://schemas.openxmlformats.org/officeDocument/2006/relationships/image" Target="../media/image235.png"/><Relationship Id="rId4" Type="http://schemas.openxmlformats.org/officeDocument/2006/relationships/oleObject" Target="../embeddings/oleObject144.bin"/><Relationship Id="rId9" Type="http://schemas.openxmlformats.org/officeDocument/2006/relationships/image" Target="../media/image237.png"/></Relationships>
</file>

<file path=ppt/slides/_rels/slide79.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7.wmf"/><Relationship Id="rId2" Type="http://schemas.openxmlformats.org/officeDocument/2006/relationships/slideLayout" Target="../slideLayouts/slideLayout7.xml"/><Relationship Id="rId1" Type="http://schemas.openxmlformats.org/officeDocument/2006/relationships/vmlDrawing" Target="../drawings/vmlDrawing55.vml"/><Relationship Id="rId6" Type="http://schemas.openxmlformats.org/officeDocument/2006/relationships/oleObject" Target="../embeddings/oleObject146.bin"/><Relationship Id="rId5" Type="http://schemas.openxmlformats.org/officeDocument/2006/relationships/image" Target="../media/image236.wmf"/><Relationship Id="rId4" Type="http://schemas.openxmlformats.org/officeDocument/2006/relationships/oleObject" Target="../embeddings/oleObject145.bin"/></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8.bin"/><Relationship Id="rId5" Type="http://schemas.openxmlformats.org/officeDocument/2006/relationships/image" Target="../media/image25.wmf"/><Relationship Id="rId4" Type="http://schemas.openxmlformats.org/officeDocument/2006/relationships/oleObject" Target="../embeddings/oleObject17.bin"/></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49.bin"/><Relationship Id="rId3" Type="http://schemas.openxmlformats.org/officeDocument/2006/relationships/oleObject" Target="../embeddings/oleObject147.bin"/><Relationship Id="rId7" Type="http://schemas.openxmlformats.org/officeDocument/2006/relationships/image" Target="../media/image239.wmf"/><Relationship Id="rId12" Type="http://schemas.openxmlformats.org/officeDocument/2006/relationships/image" Target="../media/image241.wmf"/><Relationship Id="rId2" Type="http://schemas.openxmlformats.org/officeDocument/2006/relationships/slideLayout" Target="../slideLayouts/slideLayout7.xml"/><Relationship Id="rId1" Type="http://schemas.openxmlformats.org/officeDocument/2006/relationships/vmlDrawing" Target="../drawings/vmlDrawing56.vml"/><Relationship Id="rId6" Type="http://schemas.openxmlformats.org/officeDocument/2006/relationships/oleObject" Target="../embeddings/oleObject148.bin"/><Relationship Id="rId11" Type="http://schemas.openxmlformats.org/officeDocument/2006/relationships/oleObject" Target="../embeddings/oleObject150.bin"/><Relationship Id="rId5" Type="http://schemas.openxmlformats.org/officeDocument/2006/relationships/image" Target="../media/image223.jpeg"/><Relationship Id="rId10" Type="http://schemas.openxmlformats.org/officeDocument/2006/relationships/image" Target="../media/image229.jpeg"/><Relationship Id="rId4" Type="http://schemas.openxmlformats.org/officeDocument/2006/relationships/image" Target="../media/image238.wmf"/><Relationship Id="rId9" Type="http://schemas.openxmlformats.org/officeDocument/2006/relationships/image" Target="../media/image240.wmf"/></Relationships>
</file>

<file path=ppt/slides/_rels/slide81.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3.png"/><Relationship Id="rId7" Type="http://schemas.openxmlformats.org/officeDocument/2006/relationships/image" Target="../media/image245.jpeg"/><Relationship Id="rId12" Type="http://schemas.openxmlformats.org/officeDocument/2006/relationships/image" Target="../media/image255.png"/><Relationship Id="rId2" Type="http://schemas.openxmlformats.org/officeDocument/2006/relationships/slideLayout" Target="../slideLayouts/slideLayout7.xml"/><Relationship Id="rId1" Type="http://schemas.openxmlformats.org/officeDocument/2006/relationships/vmlDrawing" Target="../drawings/vmlDrawing57.vml"/><Relationship Id="rId6" Type="http://schemas.openxmlformats.org/officeDocument/2006/relationships/image" Target="../media/image242.wmf"/><Relationship Id="rId11" Type="http://schemas.openxmlformats.org/officeDocument/2006/relationships/image" Target="../media/image254.png"/><Relationship Id="rId5" Type="http://schemas.openxmlformats.org/officeDocument/2006/relationships/oleObject" Target="../embeddings/oleObject151.bin"/><Relationship Id="rId10" Type="http://schemas.openxmlformats.org/officeDocument/2006/relationships/image" Target="../media/image246.jpeg"/><Relationship Id="rId4" Type="http://schemas.openxmlformats.org/officeDocument/2006/relationships/image" Target="../media/image244.png"/><Relationship Id="rId9" Type="http://schemas.openxmlformats.org/officeDocument/2006/relationships/image" Target="../media/image252.png"/></Relationships>
</file>

<file path=ppt/slides/_rels/slide8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slideLayout" Target="../slideLayouts/slideLayout7.xml"/><Relationship Id="rId1" Type="http://schemas.openxmlformats.org/officeDocument/2006/relationships/vmlDrawing" Target="../drawings/vmlDrawing58.vml"/><Relationship Id="rId5" Type="http://schemas.openxmlformats.org/officeDocument/2006/relationships/image" Target="../media/image247.wmf"/><Relationship Id="rId4" Type="http://schemas.openxmlformats.org/officeDocument/2006/relationships/oleObject" Target="../embeddings/oleObject152.bin"/></Relationships>
</file>

<file path=ppt/slides/_rels/slide83.xml.rels><?xml version="1.0" encoding="UTF-8" standalone="yes"?>
<Relationships xmlns="http://schemas.openxmlformats.org/package/2006/relationships"><Relationship Id="rId8" Type="http://schemas.openxmlformats.org/officeDocument/2006/relationships/image" Target="../media/image250.wmf"/><Relationship Id="rId3" Type="http://schemas.openxmlformats.org/officeDocument/2006/relationships/oleObject" Target="../embeddings/oleObject153.bin"/><Relationship Id="rId7" Type="http://schemas.openxmlformats.org/officeDocument/2006/relationships/oleObject" Target="../embeddings/oleObject155.bin"/><Relationship Id="rId12" Type="http://schemas.openxmlformats.org/officeDocument/2006/relationships/image" Target="../media/image252.wmf"/><Relationship Id="rId2" Type="http://schemas.openxmlformats.org/officeDocument/2006/relationships/slideLayout" Target="../slideLayouts/slideLayout7.xml"/><Relationship Id="rId1" Type="http://schemas.openxmlformats.org/officeDocument/2006/relationships/vmlDrawing" Target="../drawings/vmlDrawing59.vml"/><Relationship Id="rId6" Type="http://schemas.openxmlformats.org/officeDocument/2006/relationships/image" Target="../media/image249.wmf"/><Relationship Id="rId11" Type="http://schemas.openxmlformats.org/officeDocument/2006/relationships/oleObject" Target="../embeddings/oleObject157.bin"/><Relationship Id="rId5" Type="http://schemas.openxmlformats.org/officeDocument/2006/relationships/oleObject" Target="../embeddings/oleObject154.bin"/><Relationship Id="rId10" Type="http://schemas.openxmlformats.org/officeDocument/2006/relationships/image" Target="../media/image251.wmf"/><Relationship Id="rId4" Type="http://schemas.openxmlformats.org/officeDocument/2006/relationships/image" Target="../media/image248.wmf"/><Relationship Id="rId9" Type="http://schemas.openxmlformats.org/officeDocument/2006/relationships/oleObject" Target="../embeddings/oleObject156.bin"/></Relationships>
</file>

<file path=ppt/slides/_rels/slide84.xml.rels><?xml version="1.0" encoding="UTF-8" standalone="yes"?>
<Relationships xmlns="http://schemas.openxmlformats.org/package/2006/relationships"><Relationship Id="rId8" Type="http://schemas.openxmlformats.org/officeDocument/2006/relationships/image" Target="../media/image255.wmf"/><Relationship Id="rId3" Type="http://schemas.openxmlformats.org/officeDocument/2006/relationships/oleObject" Target="../embeddings/oleObject158.bin"/><Relationship Id="rId7" Type="http://schemas.openxmlformats.org/officeDocument/2006/relationships/oleObject" Target="../embeddings/oleObject160.bin"/><Relationship Id="rId12" Type="http://schemas.openxmlformats.org/officeDocument/2006/relationships/image" Target="../media/image257.wmf"/><Relationship Id="rId2" Type="http://schemas.openxmlformats.org/officeDocument/2006/relationships/slideLayout" Target="../slideLayouts/slideLayout7.xml"/><Relationship Id="rId1" Type="http://schemas.openxmlformats.org/officeDocument/2006/relationships/vmlDrawing" Target="../drawings/vmlDrawing60.vml"/><Relationship Id="rId6" Type="http://schemas.openxmlformats.org/officeDocument/2006/relationships/image" Target="../media/image254.w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256.wmf"/><Relationship Id="rId4" Type="http://schemas.openxmlformats.org/officeDocument/2006/relationships/image" Target="../media/image253.wmf"/><Relationship Id="rId9" Type="http://schemas.openxmlformats.org/officeDocument/2006/relationships/oleObject" Target="../embeddings/oleObject161.bin"/></Relationships>
</file>

<file path=ppt/slides/_rels/slide85.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Layout" Target="../slideLayouts/slideLayout7.xml"/><Relationship Id="rId1" Type="http://schemas.openxmlformats.org/officeDocument/2006/relationships/vmlDrawing" Target="../drawings/vmlDrawing61.vml"/><Relationship Id="rId4" Type="http://schemas.openxmlformats.org/officeDocument/2006/relationships/image" Target="../media/image259.wmf"/></Relationships>
</file>

<file path=ppt/slides/_rels/slide8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7.xml"/><Relationship Id="rId5" Type="http://schemas.openxmlformats.org/officeDocument/2006/relationships/image" Target="../media/image263.jpeg"/><Relationship Id="rId4" Type="http://schemas.openxmlformats.org/officeDocument/2006/relationships/image" Target="../media/image26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oleObject" Target="../embeddings/oleObject164.bin"/><Relationship Id="rId7" Type="http://schemas.openxmlformats.org/officeDocument/2006/relationships/oleObject" Target="../embeddings/oleObject166.bin"/><Relationship Id="rId2" Type="http://schemas.openxmlformats.org/officeDocument/2006/relationships/slideLayout" Target="../slideLayouts/slideLayout7.xml"/><Relationship Id="rId1" Type="http://schemas.openxmlformats.org/officeDocument/2006/relationships/vmlDrawing" Target="../drawings/vmlDrawing62.vml"/><Relationship Id="rId6" Type="http://schemas.openxmlformats.org/officeDocument/2006/relationships/image" Target="../media/image265.wmf"/><Relationship Id="rId5" Type="http://schemas.openxmlformats.org/officeDocument/2006/relationships/oleObject" Target="../embeddings/oleObject165.bin"/><Relationship Id="rId4" Type="http://schemas.openxmlformats.org/officeDocument/2006/relationships/image" Target="../media/image264.wmf"/></Relationships>
</file>

<file path=ppt/slides/_rels/slide9.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9.png"/><Relationship Id="rId7"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90.xml.rels><?xml version="1.0" encoding="UTF-8" standalone="yes"?>
<Relationships xmlns="http://schemas.openxmlformats.org/package/2006/relationships"><Relationship Id="rId8" Type="http://schemas.openxmlformats.org/officeDocument/2006/relationships/image" Target="../media/image269.wmf"/><Relationship Id="rId3" Type="http://schemas.openxmlformats.org/officeDocument/2006/relationships/oleObject" Target="../embeddings/oleObject167.bin"/><Relationship Id="rId7" Type="http://schemas.openxmlformats.org/officeDocument/2006/relationships/oleObject" Target="../embeddings/oleObject169.bin"/><Relationship Id="rId2" Type="http://schemas.openxmlformats.org/officeDocument/2006/relationships/slideLayout" Target="../slideLayouts/slideLayout7.xml"/><Relationship Id="rId1" Type="http://schemas.openxmlformats.org/officeDocument/2006/relationships/vmlDrawing" Target="../drawings/vmlDrawing63.vml"/><Relationship Id="rId6" Type="http://schemas.openxmlformats.org/officeDocument/2006/relationships/image" Target="../media/image268.wmf"/><Relationship Id="rId5" Type="http://schemas.openxmlformats.org/officeDocument/2006/relationships/oleObject" Target="../embeddings/oleObject168.bin"/><Relationship Id="rId4" Type="http://schemas.openxmlformats.org/officeDocument/2006/relationships/image" Target="../media/image267.wmf"/><Relationship Id="rId9" Type="http://schemas.openxmlformats.org/officeDocument/2006/relationships/image" Target="../media/image270.jpeg"/></Relationships>
</file>

<file path=ppt/slides/_rels/slide91.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7.xml"/><Relationship Id="rId4" Type="http://schemas.openxmlformats.org/officeDocument/2006/relationships/image" Target="../media/image273.jpe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slideLayout" Target="../slideLayouts/slideLayout7.xml"/><Relationship Id="rId1" Type="http://schemas.openxmlformats.org/officeDocument/2006/relationships/vmlDrawing" Target="../drawings/vmlDrawing64.vml"/><Relationship Id="rId4" Type="http://schemas.openxmlformats.org/officeDocument/2006/relationships/image" Target="../media/image274.w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71.bin"/><Relationship Id="rId2" Type="http://schemas.openxmlformats.org/officeDocument/2006/relationships/slideLayout" Target="../slideLayouts/slideLayout7.xml"/><Relationship Id="rId1" Type="http://schemas.openxmlformats.org/officeDocument/2006/relationships/vmlDrawing" Target="../drawings/vmlDrawing65.vml"/><Relationship Id="rId6" Type="http://schemas.openxmlformats.org/officeDocument/2006/relationships/image" Target="../media/image276.wmf"/><Relationship Id="rId5" Type="http://schemas.openxmlformats.org/officeDocument/2006/relationships/oleObject" Target="../embeddings/oleObject172.bin"/><Relationship Id="rId4" Type="http://schemas.openxmlformats.org/officeDocument/2006/relationships/image" Target="../media/image275.w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Layout" Target="../slideLayouts/slideLayout7.xml"/><Relationship Id="rId1" Type="http://schemas.openxmlformats.org/officeDocument/2006/relationships/vmlDrawing" Target="../drawings/vmlDrawing66.vml"/><Relationship Id="rId4" Type="http://schemas.openxmlformats.org/officeDocument/2006/relationships/image" Target="../media/image277.wmf"/></Relationships>
</file>

<file path=ppt/slides/_rels/slide95.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281.wmf"/><Relationship Id="rId3" Type="http://schemas.openxmlformats.org/officeDocument/2006/relationships/oleObject" Target="../embeddings/oleObject174.bin"/><Relationship Id="rId7" Type="http://schemas.openxmlformats.org/officeDocument/2006/relationships/oleObject" Target="../embeddings/oleObject176.bin"/><Relationship Id="rId2" Type="http://schemas.openxmlformats.org/officeDocument/2006/relationships/slideLayout" Target="../slideLayouts/slideLayout7.xml"/><Relationship Id="rId1" Type="http://schemas.openxmlformats.org/officeDocument/2006/relationships/vmlDrawing" Target="../drawings/vmlDrawing67.vml"/><Relationship Id="rId6" Type="http://schemas.openxmlformats.org/officeDocument/2006/relationships/image" Target="../media/image280.wmf"/><Relationship Id="rId5" Type="http://schemas.openxmlformats.org/officeDocument/2006/relationships/oleObject" Target="../embeddings/oleObject175.bin"/><Relationship Id="rId4" Type="http://schemas.openxmlformats.org/officeDocument/2006/relationships/image" Target="../media/image279.wmf"/></Relationships>
</file>

<file path=ppt/slides/_rels/slide97.xml.rels><?xml version="1.0" encoding="UTF-8" standalone="yes"?>
<Relationships xmlns="http://schemas.openxmlformats.org/package/2006/relationships"><Relationship Id="rId8" Type="http://schemas.openxmlformats.org/officeDocument/2006/relationships/image" Target="../media/image284.wmf"/><Relationship Id="rId3" Type="http://schemas.openxmlformats.org/officeDocument/2006/relationships/oleObject" Target="../embeddings/oleObject177.bin"/><Relationship Id="rId7" Type="http://schemas.openxmlformats.org/officeDocument/2006/relationships/oleObject" Target="../embeddings/oleObject179.bin"/><Relationship Id="rId2" Type="http://schemas.openxmlformats.org/officeDocument/2006/relationships/slideLayout" Target="../slideLayouts/slideLayout7.xml"/><Relationship Id="rId1" Type="http://schemas.openxmlformats.org/officeDocument/2006/relationships/vmlDrawing" Target="../drawings/vmlDrawing68.vml"/><Relationship Id="rId6" Type="http://schemas.openxmlformats.org/officeDocument/2006/relationships/image" Target="../media/image283.wmf"/><Relationship Id="rId5" Type="http://schemas.openxmlformats.org/officeDocument/2006/relationships/oleObject" Target="../embeddings/oleObject178.bin"/><Relationship Id="rId4" Type="http://schemas.openxmlformats.org/officeDocument/2006/relationships/image" Target="../media/image282.w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80.bin"/><Relationship Id="rId2" Type="http://schemas.openxmlformats.org/officeDocument/2006/relationships/slideLayout" Target="../slideLayouts/slideLayout7.xml"/><Relationship Id="rId1" Type="http://schemas.openxmlformats.org/officeDocument/2006/relationships/vmlDrawing" Target="../drawings/vmlDrawing69.vml"/><Relationship Id="rId4" Type="http://schemas.openxmlformats.org/officeDocument/2006/relationships/image" Target="../media/image285.w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81.bin"/><Relationship Id="rId2" Type="http://schemas.openxmlformats.org/officeDocument/2006/relationships/slideLayout" Target="../slideLayouts/slideLayout7.xml"/><Relationship Id="rId1" Type="http://schemas.openxmlformats.org/officeDocument/2006/relationships/vmlDrawing" Target="../drawings/vmlDrawing70.vml"/><Relationship Id="rId6" Type="http://schemas.openxmlformats.org/officeDocument/2006/relationships/image" Target="../media/image287.wmf"/><Relationship Id="rId5" Type="http://schemas.openxmlformats.org/officeDocument/2006/relationships/oleObject" Target="../embeddings/oleObject182.bin"/><Relationship Id="rId4" Type="http://schemas.openxmlformats.org/officeDocument/2006/relationships/image" Target="../media/image28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457200"/>
            <a:ext cx="3124200" cy="646331"/>
          </a:xfrm>
          <a:prstGeom prst="rect">
            <a:avLst/>
          </a:prstGeom>
          <a:ln w="28575">
            <a:solidFill>
              <a:srgbClr val="0070C0"/>
            </a:solidFill>
          </a:ln>
          <a:effectLst>
            <a:glow rad="101600">
              <a:schemeClr val="accent4">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600" b="1" dirty="0">
                <a:solidFill>
                  <a:srgbClr val="FF0000"/>
                </a:solidFill>
                <a:latin typeface="Adobe Caslon Pro Bold" pitchFamily="18" charset="0"/>
              </a:rPr>
              <a:t>Special topics</a:t>
            </a:r>
          </a:p>
        </p:txBody>
      </p:sp>
      <p:sp>
        <p:nvSpPr>
          <p:cNvPr id="3" name="TextBox 2"/>
          <p:cNvSpPr txBox="1"/>
          <p:nvPr/>
        </p:nvSpPr>
        <p:spPr>
          <a:xfrm>
            <a:off x="457200" y="1659553"/>
            <a:ext cx="8534400" cy="4893647"/>
          </a:xfrm>
          <a:prstGeom prst="rect">
            <a:avLst/>
          </a:prstGeom>
          <a:noFill/>
        </p:spPr>
        <p:txBody>
          <a:bodyPr wrap="square" rtlCol="0">
            <a:spAutoFit/>
          </a:bodyPr>
          <a:lstStyle/>
          <a:p>
            <a:pPr marL="457200" indent="-457200">
              <a:buFont typeface="+mj-lt"/>
              <a:buAutoNum type="arabicPeriod"/>
            </a:pPr>
            <a:r>
              <a:rPr lang="en-US" sz="2400" b="1" dirty="0">
                <a:solidFill>
                  <a:srgbClr val="0070C0"/>
                </a:solidFill>
              </a:rPr>
              <a:t>Taylor series (expansion)</a:t>
            </a:r>
          </a:p>
          <a:p>
            <a:pPr marL="457200" indent="-457200">
              <a:buFont typeface="+mj-lt"/>
              <a:buAutoNum type="arabicPeriod"/>
            </a:pPr>
            <a:r>
              <a:rPr lang="en-US" sz="2400" b="1" dirty="0">
                <a:solidFill>
                  <a:srgbClr val="0070C0"/>
                </a:solidFill>
              </a:rPr>
              <a:t>Fourier Series</a:t>
            </a:r>
          </a:p>
          <a:p>
            <a:pPr marL="457200" indent="-457200">
              <a:buFont typeface="+mj-lt"/>
              <a:buAutoNum type="arabicPeriod"/>
            </a:pPr>
            <a:r>
              <a:rPr lang="en-US" sz="2400" b="1" dirty="0">
                <a:solidFill>
                  <a:srgbClr val="0070C0"/>
                </a:solidFill>
              </a:rPr>
              <a:t>Fourier transformation</a:t>
            </a:r>
          </a:p>
          <a:p>
            <a:pPr marL="457200" indent="-457200">
              <a:buFont typeface="+mj-lt"/>
              <a:buAutoNum type="arabicPeriod"/>
            </a:pPr>
            <a:r>
              <a:rPr lang="en-US" sz="2400" b="1" dirty="0">
                <a:solidFill>
                  <a:srgbClr val="0070C0"/>
                </a:solidFill>
              </a:rPr>
              <a:t>Gaussian Beam</a:t>
            </a:r>
          </a:p>
          <a:p>
            <a:pPr marL="457200" indent="-457200">
              <a:buFont typeface="+mj-lt"/>
              <a:buAutoNum type="arabicPeriod"/>
            </a:pPr>
            <a:r>
              <a:rPr lang="en-US" sz="2400" b="1" dirty="0">
                <a:solidFill>
                  <a:srgbClr val="0070C0"/>
                </a:solidFill>
              </a:rPr>
              <a:t>Determining the Gaussian  laser Beam characteristics</a:t>
            </a:r>
          </a:p>
          <a:p>
            <a:pPr marL="457200" indent="-457200">
              <a:buFont typeface="+mj-lt"/>
              <a:buAutoNum type="arabicPeriod"/>
            </a:pPr>
            <a:r>
              <a:rPr lang="en-US" sz="2400" b="1" dirty="0">
                <a:solidFill>
                  <a:srgbClr val="0070C0"/>
                </a:solidFill>
              </a:rPr>
              <a:t>Periodic optical systems</a:t>
            </a:r>
          </a:p>
          <a:p>
            <a:pPr marL="457200" indent="-457200">
              <a:buFont typeface="+mj-lt"/>
              <a:buAutoNum type="arabicPeriod"/>
            </a:pPr>
            <a:r>
              <a:rPr lang="en-US" sz="2400" b="1" dirty="0">
                <a:solidFill>
                  <a:srgbClr val="0070C0"/>
                </a:solidFill>
              </a:rPr>
              <a:t>Resonator stability</a:t>
            </a:r>
          </a:p>
          <a:p>
            <a:pPr marL="457200" indent="-457200">
              <a:buFont typeface="+mj-lt"/>
              <a:buAutoNum type="arabicPeriod"/>
            </a:pPr>
            <a:r>
              <a:rPr lang="en-US" sz="2400" b="1" dirty="0">
                <a:solidFill>
                  <a:srgbClr val="0070C0"/>
                </a:solidFill>
              </a:rPr>
              <a:t>Nonlinear susceptibility</a:t>
            </a:r>
          </a:p>
          <a:p>
            <a:pPr marL="457200" indent="-457200">
              <a:buFont typeface="+mj-lt"/>
              <a:buAutoNum type="arabicPeriod"/>
            </a:pPr>
            <a:r>
              <a:rPr lang="en-US" sz="2400" b="1" dirty="0">
                <a:solidFill>
                  <a:srgbClr val="0070C0"/>
                </a:solidFill>
              </a:rPr>
              <a:t>Kerr effect</a:t>
            </a:r>
          </a:p>
          <a:p>
            <a:pPr marL="457200" indent="-457200">
              <a:buFont typeface="+mj-lt"/>
              <a:buAutoNum type="arabicPeriod"/>
            </a:pPr>
            <a:r>
              <a:rPr lang="en-US" sz="2400" b="1" dirty="0">
                <a:solidFill>
                  <a:srgbClr val="0070C0"/>
                </a:solidFill>
              </a:rPr>
              <a:t>Two-photon absorption</a:t>
            </a:r>
          </a:p>
          <a:p>
            <a:pPr marL="457200" indent="-457200">
              <a:buFont typeface="+mj-lt"/>
              <a:buAutoNum type="arabicPeriod"/>
            </a:pPr>
            <a:r>
              <a:rPr lang="en-US" sz="2400" b="1" dirty="0">
                <a:solidFill>
                  <a:srgbClr val="0070C0"/>
                </a:solidFill>
              </a:rPr>
              <a:t>Second harmonic, sum and difference frequency generation</a:t>
            </a:r>
          </a:p>
          <a:p>
            <a:pPr marL="457200" indent="-457200">
              <a:buFont typeface="+mj-lt"/>
              <a:buAutoNum type="arabicPeriod"/>
            </a:pPr>
            <a:r>
              <a:rPr lang="en-US" sz="2400" b="1" dirty="0">
                <a:solidFill>
                  <a:srgbClr val="0070C0"/>
                </a:solidFill>
              </a:rPr>
              <a:t>Third harmonic generation</a:t>
            </a:r>
          </a:p>
          <a:p>
            <a:pPr marL="457200" indent="-457200"/>
            <a:endParaRPr lang="en-US" sz="2400" b="1" dirty="0">
              <a:solidFill>
                <a:srgbClr val="0070C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990600" y="29262"/>
            <a:ext cx="7484300" cy="450973"/>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609600" y="440822"/>
            <a:ext cx="7848600" cy="2443921"/>
          </a:xfrm>
          <a:prstGeom prst="rect">
            <a:avLst/>
          </a:prstGeom>
          <a:noFill/>
          <a:ln w="9525">
            <a:noFill/>
            <a:miter lim="800000"/>
            <a:headEnd/>
            <a:tailEnd/>
          </a:ln>
        </p:spPr>
      </p:pic>
      <p:pic>
        <p:nvPicPr>
          <p:cNvPr id="33796" name="Picture 4"/>
          <p:cNvPicPr>
            <a:picLocks noChangeAspect="1" noChangeArrowheads="1"/>
          </p:cNvPicPr>
          <p:nvPr/>
        </p:nvPicPr>
        <p:blipFill>
          <a:blip r:embed="rId4" cstate="print"/>
          <a:srcRect/>
          <a:stretch>
            <a:fillRect/>
          </a:stretch>
        </p:blipFill>
        <p:spPr bwMode="auto">
          <a:xfrm>
            <a:off x="1295400" y="2667000"/>
            <a:ext cx="6248400"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0E137-6A00-4355-97DF-D29671EC5767}"/>
              </a:ext>
            </a:extLst>
          </p:cNvPr>
          <p:cNvSpPr txBox="1"/>
          <p:nvPr/>
        </p:nvSpPr>
        <p:spPr>
          <a:xfrm>
            <a:off x="1160466" y="1206249"/>
            <a:ext cx="6823068" cy="977191"/>
          </a:xfrm>
          <a:prstGeom prst="rect">
            <a:avLst/>
          </a:prstGeom>
          <a:noFill/>
        </p:spPr>
        <p:txBody>
          <a:bodyPr wrap="square" rtlCol="1">
            <a:spAutoFit/>
          </a:bodyPr>
          <a:lstStyle/>
          <a:p>
            <a:pPr algn="r" rtl="1">
              <a:lnSpc>
                <a:spcPct val="150000"/>
              </a:lnSpc>
            </a:pPr>
            <a:r>
              <a:rPr lang="fa-IR" sz="2000" dirty="0">
                <a:cs typeface="B Nazanin" panose="00000400000000000000" pitchFamily="2" charset="-78"/>
              </a:rPr>
              <a:t>فمتو لیزر یک لیزر پالسی با طول پالس کمتر از پیکو ثانیه یعنی در محدوده چند فمتوثانیه تا چند صد فمتو ثانیه است.</a:t>
            </a:r>
          </a:p>
        </p:txBody>
      </p:sp>
      <p:sp>
        <p:nvSpPr>
          <p:cNvPr id="4" name="TextBox 3">
            <a:extLst>
              <a:ext uri="{FF2B5EF4-FFF2-40B4-BE49-F238E27FC236}">
                <a16:creationId xmlns:a16="http://schemas.microsoft.com/office/drawing/2014/main" id="{80C85ED8-0B3B-42B5-A717-6333EAF5D452}"/>
              </a:ext>
            </a:extLst>
          </p:cNvPr>
          <p:cNvSpPr txBox="1"/>
          <p:nvPr/>
        </p:nvSpPr>
        <p:spPr>
          <a:xfrm>
            <a:off x="3020935" y="2572121"/>
            <a:ext cx="2770265" cy="536685"/>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p>
            <a:pPr algn="ctr" rtl="1">
              <a:lnSpc>
                <a:spcPct val="150000"/>
              </a:lnSpc>
            </a:pPr>
            <a:r>
              <a:rPr lang="fa-IR" sz="2100" b="1" dirty="0">
                <a:solidFill>
                  <a:srgbClr val="C00000"/>
                </a:solidFill>
                <a:cs typeface="B Nazanin" panose="00000400000000000000" pitchFamily="2" charset="-78"/>
              </a:rPr>
              <a:t>روشهای پالسی کردن لیزر</a:t>
            </a:r>
          </a:p>
        </p:txBody>
      </p:sp>
      <p:sp>
        <p:nvSpPr>
          <p:cNvPr id="6" name="TextBox 5">
            <a:extLst>
              <a:ext uri="{FF2B5EF4-FFF2-40B4-BE49-F238E27FC236}">
                <a16:creationId xmlns:a16="http://schemas.microsoft.com/office/drawing/2014/main" id="{5AD078C3-2EB5-405C-A06B-70CD546D9384}"/>
              </a:ext>
            </a:extLst>
          </p:cNvPr>
          <p:cNvSpPr txBox="1"/>
          <p:nvPr/>
        </p:nvSpPr>
        <p:spPr>
          <a:xfrm>
            <a:off x="609600" y="3813958"/>
            <a:ext cx="2464904" cy="873572"/>
          </a:xfrm>
          <a:prstGeom prst="rect">
            <a:avLst/>
          </a:prstGeom>
          <a:noFill/>
        </p:spPr>
        <p:txBody>
          <a:bodyPr wrap="square">
            <a:spAutoFit/>
          </a:bodyPr>
          <a:lstStyle/>
          <a:p>
            <a:pPr algn="just">
              <a:lnSpc>
                <a:spcPct val="150000"/>
              </a:lnSpc>
              <a:buFont typeface="Wingdings" pitchFamily="2" charset="2"/>
              <a:buChar char="Ø"/>
            </a:pPr>
            <a:r>
              <a:rPr lang="en-US" b="1" dirty="0">
                <a:latin typeface="Times New Roman" pitchFamily="18" charset="0"/>
                <a:cs typeface="Times New Roman" pitchFamily="18" charset="0"/>
              </a:rPr>
              <a:t>   Q-switching</a:t>
            </a:r>
            <a:endParaRPr lang="en-US" dirty="0">
              <a:latin typeface="Times New Roman" pitchFamily="18" charset="0"/>
              <a:cs typeface="Times New Roman" pitchFamily="18" charset="0"/>
            </a:endParaRPr>
          </a:p>
          <a:p>
            <a:pPr algn="just">
              <a:lnSpc>
                <a:spcPct val="150000"/>
              </a:lnSpc>
              <a:buFont typeface="Wingdings" pitchFamily="2" charset="2"/>
              <a:buChar char="Ø"/>
            </a:pP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Mode-locking</a:t>
            </a:r>
            <a:endParaRPr lang="fa-IR" b="1" dirty="0">
              <a:latin typeface="Times New Roman" pitchFamily="18" charset="0"/>
              <a:cs typeface="Times New Roman" pitchFamily="18" charset="0"/>
            </a:endParaRPr>
          </a:p>
        </p:txBody>
      </p:sp>
      <p:grpSp>
        <p:nvGrpSpPr>
          <p:cNvPr id="10" name="Group 9">
            <a:extLst>
              <a:ext uri="{FF2B5EF4-FFF2-40B4-BE49-F238E27FC236}">
                <a16:creationId xmlns:a16="http://schemas.microsoft.com/office/drawing/2014/main" id="{6ABBC98C-20B5-44D2-A1F7-ABEE2481D483}"/>
              </a:ext>
            </a:extLst>
          </p:cNvPr>
          <p:cNvGrpSpPr/>
          <p:nvPr/>
        </p:nvGrpSpPr>
        <p:grpSpPr>
          <a:xfrm>
            <a:off x="4426372" y="4006676"/>
            <a:ext cx="2978281" cy="2241724"/>
            <a:chOff x="5066942" y="2990489"/>
            <a:chExt cx="5151783" cy="2988966"/>
          </a:xfrm>
        </p:grpSpPr>
        <p:sp>
          <p:nvSpPr>
            <p:cNvPr id="7" name="TextBox 6">
              <a:extLst>
                <a:ext uri="{FF2B5EF4-FFF2-40B4-BE49-F238E27FC236}">
                  <a16:creationId xmlns:a16="http://schemas.microsoft.com/office/drawing/2014/main" id="{20DF41A2-9F3E-4D7A-A016-C470688156D5}"/>
                </a:ext>
              </a:extLst>
            </p:cNvPr>
            <p:cNvSpPr txBox="1"/>
            <p:nvPr/>
          </p:nvSpPr>
          <p:spPr>
            <a:xfrm>
              <a:off x="5066942" y="3603333"/>
              <a:ext cx="5151783" cy="2376122"/>
            </a:xfrm>
            <a:prstGeom prst="rect">
              <a:avLst/>
            </a:prstGeom>
            <a:noFill/>
          </p:spPr>
          <p:txBody>
            <a:bodyPr wrap="square" rtlCol="0">
              <a:spAutoFit/>
            </a:bodyPr>
            <a:lstStyle/>
            <a:p>
              <a:pPr algn="just">
                <a:lnSpc>
                  <a:spcPct val="150000"/>
                </a:lnSpc>
                <a:buFont typeface="Wingdings" pitchFamily="2" charset="2"/>
                <a:buChar char="Ø"/>
              </a:pPr>
              <a:r>
                <a:rPr lang="en-US" sz="1500" dirty="0">
                  <a:latin typeface="Times New Roman" pitchFamily="18" charset="0"/>
                  <a:cs typeface="Times New Roman" pitchFamily="18" charset="0"/>
                </a:rPr>
                <a:t>   </a:t>
              </a:r>
              <a:r>
                <a:rPr lang="en-US" sz="1500" dirty="0">
                  <a:solidFill>
                    <a:srgbClr val="0070C0"/>
                  </a:solidFill>
                  <a:latin typeface="Times New Roman" pitchFamily="18" charset="0"/>
                  <a:cs typeface="Times New Roman" pitchFamily="18" charset="0"/>
                </a:rPr>
                <a:t>Rotating Mirrors</a:t>
              </a:r>
            </a:p>
            <a:p>
              <a:pPr algn="just">
                <a:lnSpc>
                  <a:spcPct val="150000"/>
                </a:lnSpc>
                <a:buFont typeface="Wingdings" pitchFamily="2" charset="2"/>
                <a:buChar char="Ø"/>
              </a:pPr>
              <a:r>
                <a:rPr lang="en-US" sz="1500" dirty="0">
                  <a:latin typeface="Times New Roman" pitchFamily="18" charset="0"/>
                  <a:cs typeface="Times New Roman" pitchFamily="18" charset="0"/>
                </a:rPr>
                <a:t>   </a:t>
              </a:r>
              <a:r>
                <a:rPr lang="en-US" sz="1500" dirty="0">
                  <a:solidFill>
                    <a:srgbClr val="0070C0"/>
                  </a:solidFill>
                  <a:latin typeface="Times New Roman" pitchFamily="18" charset="0"/>
                  <a:cs typeface="Times New Roman" pitchFamily="18" charset="0"/>
                </a:rPr>
                <a:t>Electro-optic modulators</a:t>
              </a:r>
            </a:p>
            <a:p>
              <a:pPr algn="just">
                <a:lnSpc>
                  <a:spcPct val="150000"/>
                </a:lnSpc>
                <a:buFont typeface="Wingdings" pitchFamily="2" charset="2"/>
                <a:buChar char="ü"/>
              </a:pPr>
              <a:r>
                <a:rPr lang="en-US" sz="1500" dirty="0">
                  <a:latin typeface="Times New Roman" pitchFamily="18" charset="0"/>
                  <a:cs typeface="Times New Roman" pitchFamily="18" charset="0"/>
                </a:rPr>
                <a:t>       </a:t>
              </a:r>
              <a:r>
                <a:rPr lang="en-US" sz="1500" dirty="0">
                  <a:solidFill>
                    <a:srgbClr val="00B050"/>
                  </a:solidFill>
                  <a:latin typeface="Times New Roman" pitchFamily="18" charset="0"/>
                  <a:cs typeface="Times New Roman" pitchFamily="18" charset="0"/>
                </a:rPr>
                <a:t>Pockels cell</a:t>
              </a:r>
            </a:p>
            <a:p>
              <a:pPr algn="just">
                <a:lnSpc>
                  <a:spcPct val="150000"/>
                </a:lnSpc>
                <a:buFont typeface="Wingdings" pitchFamily="2" charset="2"/>
                <a:buChar char="ü"/>
              </a:pPr>
              <a:r>
                <a:rPr lang="en-US" sz="1500" dirty="0">
                  <a:latin typeface="Times New Roman" pitchFamily="18" charset="0"/>
                  <a:cs typeface="Times New Roman" pitchFamily="18" charset="0"/>
                </a:rPr>
                <a:t>        </a:t>
              </a:r>
              <a:r>
                <a:rPr lang="en-US" sz="1500" dirty="0">
                  <a:solidFill>
                    <a:srgbClr val="00B050"/>
                  </a:solidFill>
                  <a:latin typeface="Times New Roman" pitchFamily="18" charset="0"/>
                  <a:cs typeface="Times New Roman" pitchFamily="18" charset="0"/>
                </a:rPr>
                <a:t>Kerr cell</a:t>
              </a:r>
            </a:p>
            <a:p>
              <a:pPr algn="just">
                <a:lnSpc>
                  <a:spcPct val="150000"/>
                </a:lnSpc>
                <a:buFont typeface="Wingdings" pitchFamily="2" charset="2"/>
                <a:buChar char="Ø"/>
              </a:pPr>
              <a:r>
                <a:rPr lang="en-US" sz="1500" dirty="0">
                  <a:latin typeface="Times New Roman" pitchFamily="18" charset="0"/>
                  <a:cs typeface="Times New Roman" pitchFamily="18" charset="0"/>
                </a:rPr>
                <a:t>   </a:t>
              </a:r>
              <a:r>
                <a:rPr lang="en-US" sz="1500" dirty="0">
                  <a:solidFill>
                    <a:srgbClr val="0070C0"/>
                  </a:solidFill>
                  <a:latin typeface="Times New Roman" pitchFamily="18" charset="0"/>
                  <a:cs typeface="Times New Roman" pitchFamily="18" charset="0"/>
                </a:rPr>
                <a:t>Acousto-optic modulator </a:t>
              </a:r>
            </a:p>
          </p:txBody>
        </p:sp>
        <p:sp>
          <p:nvSpPr>
            <p:cNvPr id="9" name="TextBox 8">
              <a:extLst>
                <a:ext uri="{FF2B5EF4-FFF2-40B4-BE49-F238E27FC236}">
                  <a16:creationId xmlns:a16="http://schemas.microsoft.com/office/drawing/2014/main" id="{5279C8B2-E7E4-4533-AB5B-F76B0886A58A}"/>
                </a:ext>
              </a:extLst>
            </p:cNvPr>
            <p:cNvSpPr txBox="1"/>
            <p:nvPr/>
          </p:nvSpPr>
          <p:spPr>
            <a:xfrm>
              <a:off x="5623891" y="2990489"/>
              <a:ext cx="3563283" cy="430887"/>
            </a:xfrm>
            <a:prstGeom prst="rect">
              <a:avLst/>
            </a:prstGeom>
            <a:noFill/>
          </p:spPr>
          <p:txBody>
            <a:bodyPr wrap="square">
              <a:spAutoFit/>
            </a:bodyPr>
            <a:lstStyle/>
            <a:p>
              <a:pPr algn="ctr"/>
              <a:r>
                <a:rPr lang="en-US" sz="1500" b="1" dirty="0">
                  <a:solidFill>
                    <a:srgbClr val="C00000"/>
                  </a:solidFill>
                  <a:latin typeface="Times New Roman" pitchFamily="18" charset="0"/>
                  <a:cs typeface="Times New Roman" pitchFamily="18" charset="0"/>
                </a:rPr>
                <a:t>Q-switching</a:t>
              </a:r>
              <a:endParaRPr lang="fa-IR" sz="1500" b="1" dirty="0">
                <a:solidFill>
                  <a:srgbClr val="C00000"/>
                </a:solidFill>
              </a:endParaRPr>
            </a:p>
          </p:txBody>
        </p:sp>
      </p:grpSp>
      <p:sp>
        <p:nvSpPr>
          <p:cNvPr id="8" name="TextBox 7">
            <a:extLst>
              <a:ext uri="{FF2B5EF4-FFF2-40B4-BE49-F238E27FC236}">
                <a16:creationId xmlns:a16="http://schemas.microsoft.com/office/drawing/2014/main" id="{C9BB292C-E29A-42A2-A620-52F905119C90}"/>
              </a:ext>
            </a:extLst>
          </p:cNvPr>
          <p:cNvSpPr txBox="1"/>
          <p:nvPr/>
        </p:nvSpPr>
        <p:spPr>
          <a:xfrm>
            <a:off x="2971800" y="289592"/>
            <a:ext cx="2770265" cy="536685"/>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p>
            <a:pPr algn="ctr" rtl="1">
              <a:lnSpc>
                <a:spcPct val="150000"/>
              </a:lnSpc>
            </a:pPr>
            <a:r>
              <a:rPr lang="fa-IR" sz="2100" b="1" dirty="0">
                <a:solidFill>
                  <a:srgbClr val="C00000"/>
                </a:solidFill>
                <a:cs typeface="B Nazanin" panose="00000400000000000000" pitchFamily="2" charset="-78"/>
              </a:rPr>
              <a:t>امپلیفایر فمتوثانیه</a:t>
            </a:r>
          </a:p>
        </p:txBody>
      </p:sp>
    </p:spTree>
    <p:extLst>
      <p:ext uri="{BB962C8B-B14F-4D97-AF65-F5344CB8AC3E}">
        <p14:creationId xmlns:p14="http://schemas.microsoft.com/office/powerpoint/2010/main" val="27099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000"/>
                            </p:stCondLst>
                            <p:childTnLst>
                              <p:par>
                                <p:cTn id="9" presetID="6" presetClass="entr" presetSubtype="16"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CDE341-B385-4DB1-AEA5-B89E6EC817CC}"/>
              </a:ext>
            </a:extLst>
          </p:cNvPr>
          <p:cNvSpPr/>
          <p:nvPr/>
        </p:nvSpPr>
        <p:spPr>
          <a:xfrm>
            <a:off x="2554942" y="1848641"/>
            <a:ext cx="6427694" cy="755976"/>
          </a:xfrm>
          <a:prstGeom prst="rect">
            <a:avLst/>
          </a:prstGeom>
        </p:spPr>
        <p:txBody>
          <a:bodyPr wrap="square">
            <a:spAutoFit/>
          </a:bodyPr>
          <a:lstStyle/>
          <a:p>
            <a:pPr algn="r" rtl="1">
              <a:lnSpc>
                <a:spcPct val="150000"/>
              </a:lnSpc>
            </a:pPr>
            <a:r>
              <a:rPr lang="fa-IR" sz="1500" dirty="0">
                <a:latin typeface="Times New Roman" panose="02020603050405020304" pitchFamily="18" charset="0"/>
                <a:cs typeface="B Nazanin" panose="00000400000000000000" pitchFamily="2" charset="-78"/>
              </a:rPr>
              <a:t>برای طول خاصی از یک تشدیدگر بسامدها یا طول موج های خاصی تشدید شده و بقیه تقویت نمی شوند.</a:t>
            </a:r>
          </a:p>
          <a:p>
            <a:pPr algn="r" rtl="1">
              <a:lnSpc>
                <a:spcPct val="150000"/>
              </a:lnSpc>
            </a:pPr>
            <a:r>
              <a:rPr lang="fa-IR" sz="1500" dirty="0">
                <a:latin typeface="Times New Roman" panose="02020603050405020304" pitchFamily="18" charset="0"/>
                <a:cs typeface="B Nazanin" panose="00000400000000000000" pitchFamily="2" charset="-78"/>
              </a:rPr>
              <a:t> منظور از مدهای طولی همان طول موجهایی هستند که عملا درون تشدیدگر تقویت می شوند.</a:t>
            </a:r>
            <a:endParaRPr lang="en-US" sz="1500" dirty="0">
              <a:cs typeface="B Nazanin" panose="00000400000000000000" pitchFamily="2" charset="-78"/>
            </a:endParaRPr>
          </a:p>
        </p:txBody>
      </p:sp>
      <p:graphicFrame>
        <p:nvGraphicFramePr>
          <p:cNvPr id="11" name="Object 10">
            <a:extLst>
              <a:ext uri="{FF2B5EF4-FFF2-40B4-BE49-F238E27FC236}">
                <a16:creationId xmlns:a16="http://schemas.microsoft.com/office/drawing/2014/main" id="{6A3AE07D-0404-4786-A6F6-E30102272452}"/>
              </a:ext>
            </a:extLst>
          </p:cNvPr>
          <p:cNvGraphicFramePr>
            <a:graphicFrameLocks noChangeAspect="1"/>
          </p:cNvGraphicFramePr>
          <p:nvPr/>
        </p:nvGraphicFramePr>
        <p:xfrm>
          <a:off x="6128206" y="3289276"/>
          <a:ext cx="1676400" cy="2171700"/>
        </p:xfrm>
        <a:graphic>
          <a:graphicData uri="http://schemas.openxmlformats.org/presentationml/2006/ole">
            <mc:AlternateContent xmlns:mc="http://schemas.openxmlformats.org/markup-compatibility/2006">
              <mc:Choice xmlns:v="urn:schemas-microsoft-com:vml" Requires="v">
                <p:oleObj spid="_x0000_s139286" name="Equation" r:id="rId3" imgW="2234880" imgH="2895480" progId="Equation.DSMT4">
                  <p:embed/>
                </p:oleObj>
              </mc:Choice>
              <mc:Fallback>
                <p:oleObj name="Equation" r:id="rId3" imgW="2234880" imgH="2895480" progId="Equation.DSMT4">
                  <p:embed/>
                  <p:pic>
                    <p:nvPicPr>
                      <p:cNvPr id="11" name="Object 10">
                        <a:extLst>
                          <a:ext uri="{FF2B5EF4-FFF2-40B4-BE49-F238E27FC236}">
                            <a16:creationId xmlns:a16="http://schemas.microsoft.com/office/drawing/2014/main" id="{6A3AE07D-0404-4786-A6F6-E30102272452}"/>
                          </a:ext>
                        </a:extLst>
                      </p:cNvPr>
                      <p:cNvPicPr/>
                      <p:nvPr/>
                    </p:nvPicPr>
                    <p:blipFill>
                      <a:blip r:embed="rId4"/>
                      <a:stretch>
                        <a:fillRect/>
                      </a:stretch>
                    </p:blipFill>
                    <p:spPr>
                      <a:xfrm>
                        <a:off x="6128206" y="3289276"/>
                        <a:ext cx="1676400" cy="21717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6601249-616D-4553-8538-72ABE8B43DDB}"/>
              </a:ext>
            </a:extLst>
          </p:cNvPr>
          <p:cNvSpPr txBox="1"/>
          <p:nvPr/>
        </p:nvSpPr>
        <p:spPr>
          <a:xfrm>
            <a:off x="2554941" y="1104757"/>
            <a:ext cx="3334871" cy="473206"/>
          </a:xfrm>
          <a:prstGeom prst="rect">
            <a:avLst/>
          </a:prstGeom>
          <a:noFill/>
        </p:spPr>
        <p:txBody>
          <a:bodyPr wrap="square" rtlCol="0">
            <a:spAutoFit/>
          </a:bodyPr>
          <a:lstStyle/>
          <a:p>
            <a:pPr algn="r" rtl="1">
              <a:lnSpc>
                <a:spcPct val="150000"/>
              </a:lnSpc>
            </a:pPr>
            <a:r>
              <a:rPr lang="fa-IR" b="1" dirty="0">
                <a:solidFill>
                  <a:srgbClr val="FF0000"/>
                </a:solidFill>
                <a:cs typeface="B Nazanin" panose="00000400000000000000" pitchFamily="2" charset="-78"/>
              </a:rPr>
              <a:t>مدهای طولی   </a:t>
            </a:r>
            <a:r>
              <a:rPr lang="en-US" b="1" dirty="0">
                <a:solidFill>
                  <a:srgbClr val="FF0000"/>
                </a:solidFill>
                <a:latin typeface="Times New Roman" pitchFamily="18" charset="0"/>
                <a:cs typeface="Times New Roman" pitchFamily="18" charset="0"/>
              </a:rPr>
              <a:t>Longitudinal Mode  </a:t>
            </a:r>
            <a:r>
              <a:rPr lang="fa-IR" b="1" dirty="0">
                <a:solidFill>
                  <a:srgbClr val="FF0000"/>
                </a:solidFill>
                <a:latin typeface="Times New Roman" pitchFamily="18" charset="0"/>
                <a:cs typeface="Times New Roman" pitchFamily="18" charset="0"/>
              </a:rPr>
              <a:t>  </a:t>
            </a:r>
            <a:endParaRPr lang="en-US" b="1" dirty="0">
              <a:solidFill>
                <a:srgbClr val="FF0000"/>
              </a:solidFill>
            </a:endParaRPr>
          </a:p>
        </p:txBody>
      </p:sp>
      <p:grpSp>
        <p:nvGrpSpPr>
          <p:cNvPr id="15" name="Group 14">
            <a:extLst>
              <a:ext uri="{FF2B5EF4-FFF2-40B4-BE49-F238E27FC236}">
                <a16:creationId xmlns:a16="http://schemas.microsoft.com/office/drawing/2014/main" id="{DF19B14A-623C-4B7D-8F08-478471B5575A}"/>
              </a:ext>
            </a:extLst>
          </p:cNvPr>
          <p:cNvGrpSpPr/>
          <p:nvPr/>
        </p:nvGrpSpPr>
        <p:grpSpPr>
          <a:xfrm>
            <a:off x="47778" y="2530294"/>
            <a:ext cx="4868878" cy="3524986"/>
            <a:chOff x="63704" y="2230725"/>
            <a:chExt cx="6491837" cy="4699982"/>
          </a:xfrm>
        </p:grpSpPr>
        <p:grpSp>
          <p:nvGrpSpPr>
            <p:cNvPr id="12" name="Group 11">
              <a:extLst>
                <a:ext uri="{FF2B5EF4-FFF2-40B4-BE49-F238E27FC236}">
                  <a16:creationId xmlns:a16="http://schemas.microsoft.com/office/drawing/2014/main" id="{DEF43BA7-CFC4-4BC9-8058-40B6E90E3E92}"/>
                </a:ext>
              </a:extLst>
            </p:cNvPr>
            <p:cNvGrpSpPr/>
            <p:nvPr/>
          </p:nvGrpSpPr>
          <p:grpSpPr>
            <a:xfrm>
              <a:off x="1640547" y="2230725"/>
              <a:ext cx="4914994" cy="4405439"/>
              <a:chOff x="179294" y="2273268"/>
              <a:chExt cx="4914994" cy="4405439"/>
            </a:xfrm>
          </p:grpSpPr>
          <p:pic>
            <p:nvPicPr>
              <p:cNvPr id="1026" name="Picture 2" descr="Longitudinal mode - Wikipedia">
                <a:extLst>
                  <a:ext uri="{FF2B5EF4-FFF2-40B4-BE49-F238E27FC236}">
                    <a16:creationId xmlns:a16="http://schemas.microsoft.com/office/drawing/2014/main" id="{EF37DF19-85CE-4ED5-9F12-E82B18D8C1D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56" t="8366" r="14313" b="35555"/>
              <a:stretch/>
            </p:blipFill>
            <p:spPr bwMode="auto">
              <a:xfrm>
                <a:off x="179294" y="2832847"/>
                <a:ext cx="3818965" cy="3845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F0705F1-0E49-4DF4-87E8-65B5AAFEA11E}"/>
                  </a:ext>
                </a:extLst>
              </p:cNvPr>
              <p:cNvCxnSpPr/>
              <p:nvPr/>
            </p:nvCxnSpPr>
            <p:spPr>
              <a:xfrm>
                <a:off x="277906" y="2832847"/>
                <a:ext cx="361277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A846BF2-1A12-47C4-90DD-18E215E0058F}"/>
                  </a:ext>
                </a:extLst>
              </p:cNvPr>
              <p:cNvSpPr txBox="1"/>
              <p:nvPr/>
            </p:nvSpPr>
            <p:spPr>
              <a:xfrm>
                <a:off x="1766047" y="2273268"/>
                <a:ext cx="336176" cy="619828"/>
              </a:xfrm>
              <a:prstGeom prst="rect">
                <a:avLst/>
              </a:prstGeom>
              <a:noFill/>
            </p:spPr>
            <p:txBody>
              <a:bodyPr wrap="square" rtlCol="0">
                <a:spAutoFit/>
              </a:bodyPr>
              <a:lstStyle/>
              <a:p>
                <a:pPr algn="r" rtl="1">
                  <a:lnSpc>
                    <a:spcPct val="150000"/>
                  </a:lnSpc>
                </a:pPr>
                <a:r>
                  <a:rPr lang="de-DE" dirty="0">
                    <a:cs typeface="B Nazanin" panose="00000400000000000000" pitchFamily="2" charset="-78"/>
                  </a:rPr>
                  <a:t>L</a:t>
                </a:r>
                <a:endParaRPr lang="en-US" dirty="0">
                  <a:cs typeface="B Nazanin" panose="00000400000000000000" pitchFamily="2" charset="-78"/>
                </a:endParaRPr>
              </a:p>
            </p:txBody>
          </p:sp>
          <p:graphicFrame>
            <p:nvGraphicFramePr>
              <p:cNvPr id="7" name="Object 6">
                <a:extLst>
                  <a:ext uri="{FF2B5EF4-FFF2-40B4-BE49-F238E27FC236}">
                    <a16:creationId xmlns:a16="http://schemas.microsoft.com/office/drawing/2014/main" id="{90BA8EEA-7EBF-4624-9ED5-6429A292A287}"/>
                  </a:ext>
                </a:extLst>
              </p:cNvPr>
              <p:cNvGraphicFramePr>
                <a:graphicFrameLocks noChangeAspect="1"/>
              </p:cNvGraphicFramePr>
              <p:nvPr/>
            </p:nvGraphicFramePr>
            <p:xfrm>
              <a:off x="4007676" y="2976376"/>
              <a:ext cx="660400" cy="622300"/>
            </p:xfrm>
            <a:graphic>
              <a:graphicData uri="http://schemas.openxmlformats.org/presentationml/2006/ole">
                <mc:AlternateContent xmlns:mc="http://schemas.openxmlformats.org/markup-compatibility/2006">
                  <mc:Choice xmlns:v="urn:schemas-microsoft-com:vml" Requires="v">
                    <p:oleObj spid="_x0000_s139287" name="Equation" r:id="rId6" imgW="660240" imgH="622080" progId="Equation.DSMT4">
                      <p:embed/>
                    </p:oleObj>
                  </mc:Choice>
                  <mc:Fallback>
                    <p:oleObj name="Equation" r:id="rId6" imgW="660240" imgH="622080" progId="Equation.DSMT4">
                      <p:embed/>
                      <p:pic>
                        <p:nvPicPr>
                          <p:cNvPr id="7" name="Object 6">
                            <a:extLst>
                              <a:ext uri="{FF2B5EF4-FFF2-40B4-BE49-F238E27FC236}">
                                <a16:creationId xmlns:a16="http://schemas.microsoft.com/office/drawing/2014/main" id="{90BA8EEA-7EBF-4624-9ED5-6429A292A287}"/>
                              </a:ext>
                            </a:extLst>
                          </p:cNvPr>
                          <p:cNvPicPr/>
                          <p:nvPr/>
                        </p:nvPicPr>
                        <p:blipFill>
                          <a:blip r:embed="rId7"/>
                          <a:stretch>
                            <a:fillRect/>
                          </a:stretch>
                        </p:blipFill>
                        <p:spPr>
                          <a:xfrm>
                            <a:off x="4007676" y="2976376"/>
                            <a:ext cx="660400" cy="622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77A2BE9-BCC8-49A0-84DC-9F9EF5CFA2BA}"/>
                  </a:ext>
                </a:extLst>
              </p:cNvPr>
              <p:cNvGraphicFramePr>
                <a:graphicFrameLocks noChangeAspect="1"/>
              </p:cNvGraphicFramePr>
              <p:nvPr/>
            </p:nvGraphicFramePr>
            <p:xfrm>
              <a:off x="4026741" y="3955305"/>
              <a:ext cx="1066800" cy="685800"/>
            </p:xfrm>
            <a:graphic>
              <a:graphicData uri="http://schemas.openxmlformats.org/presentationml/2006/ole">
                <mc:AlternateContent xmlns:mc="http://schemas.openxmlformats.org/markup-compatibility/2006">
                  <mc:Choice xmlns:v="urn:schemas-microsoft-com:vml" Requires="v">
                    <p:oleObj spid="_x0000_s139288" name="Equation" r:id="rId8" imgW="1066680" imgH="685800" progId="Equation.DSMT4">
                      <p:embed/>
                    </p:oleObj>
                  </mc:Choice>
                  <mc:Fallback>
                    <p:oleObj name="Equation" r:id="rId8" imgW="1066680" imgH="685800" progId="Equation.DSMT4">
                      <p:embed/>
                      <p:pic>
                        <p:nvPicPr>
                          <p:cNvPr id="8" name="Object 7">
                            <a:extLst>
                              <a:ext uri="{FF2B5EF4-FFF2-40B4-BE49-F238E27FC236}">
                                <a16:creationId xmlns:a16="http://schemas.microsoft.com/office/drawing/2014/main" id="{377A2BE9-BCC8-49A0-84DC-9F9EF5CFA2BA}"/>
                              </a:ext>
                            </a:extLst>
                          </p:cNvPr>
                          <p:cNvPicPr/>
                          <p:nvPr/>
                        </p:nvPicPr>
                        <p:blipFill>
                          <a:blip r:embed="rId9"/>
                          <a:stretch>
                            <a:fillRect/>
                          </a:stretch>
                        </p:blipFill>
                        <p:spPr>
                          <a:xfrm>
                            <a:off x="4026741" y="3955305"/>
                            <a:ext cx="1066800" cy="6858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4DB5D17-70D2-4879-888E-EF19D3950030}"/>
                  </a:ext>
                </a:extLst>
              </p:cNvPr>
              <p:cNvGraphicFramePr>
                <a:graphicFrameLocks noChangeAspect="1"/>
              </p:cNvGraphicFramePr>
              <p:nvPr/>
            </p:nvGraphicFramePr>
            <p:xfrm>
              <a:off x="3998259" y="4912192"/>
              <a:ext cx="1041400" cy="685800"/>
            </p:xfrm>
            <a:graphic>
              <a:graphicData uri="http://schemas.openxmlformats.org/presentationml/2006/ole">
                <mc:AlternateContent xmlns:mc="http://schemas.openxmlformats.org/markup-compatibility/2006">
                  <mc:Choice xmlns:v="urn:schemas-microsoft-com:vml" Requires="v">
                    <p:oleObj spid="_x0000_s139289" name="Equation" r:id="rId10" imgW="1041120" imgH="685800" progId="Equation.DSMT4">
                      <p:embed/>
                    </p:oleObj>
                  </mc:Choice>
                  <mc:Fallback>
                    <p:oleObj name="Equation" r:id="rId10" imgW="1041120" imgH="685800" progId="Equation.DSMT4">
                      <p:embed/>
                      <p:pic>
                        <p:nvPicPr>
                          <p:cNvPr id="9" name="Object 8">
                            <a:extLst>
                              <a:ext uri="{FF2B5EF4-FFF2-40B4-BE49-F238E27FC236}">
                                <a16:creationId xmlns:a16="http://schemas.microsoft.com/office/drawing/2014/main" id="{B4DB5D17-70D2-4879-888E-EF19D3950030}"/>
                              </a:ext>
                            </a:extLst>
                          </p:cNvPr>
                          <p:cNvPicPr/>
                          <p:nvPr/>
                        </p:nvPicPr>
                        <p:blipFill>
                          <a:blip r:embed="rId11"/>
                          <a:stretch>
                            <a:fillRect/>
                          </a:stretch>
                        </p:blipFill>
                        <p:spPr>
                          <a:xfrm>
                            <a:off x="3998259" y="4912192"/>
                            <a:ext cx="1041400" cy="6858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2AE8D28-B30A-47BD-96DE-828AF82FF78B}"/>
                  </a:ext>
                </a:extLst>
              </p:cNvPr>
              <p:cNvGraphicFramePr>
                <a:graphicFrameLocks noChangeAspect="1"/>
              </p:cNvGraphicFramePr>
              <p:nvPr/>
            </p:nvGraphicFramePr>
            <p:xfrm>
              <a:off x="4027488" y="5887015"/>
              <a:ext cx="1066800" cy="685800"/>
            </p:xfrm>
            <a:graphic>
              <a:graphicData uri="http://schemas.openxmlformats.org/presentationml/2006/ole">
                <mc:AlternateContent xmlns:mc="http://schemas.openxmlformats.org/markup-compatibility/2006">
                  <mc:Choice xmlns:v="urn:schemas-microsoft-com:vml" Requires="v">
                    <p:oleObj spid="_x0000_s139290" name="Equation" r:id="rId12" imgW="1066680" imgH="685800" progId="Equation.DSMT4">
                      <p:embed/>
                    </p:oleObj>
                  </mc:Choice>
                  <mc:Fallback>
                    <p:oleObj name="Equation" r:id="rId12" imgW="1066680" imgH="685800" progId="Equation.DSMT4">
                      <p:embed/>
                      <p:pic>
                        <p:nvPicPr>
                          <p:cNvPr id="10" name="Object 9">
                            <a:extLst>
                              <a:ext uri="{FF2B5EF4-FFF2-40B4-BE49-F238E27FC236}">
                                <a16:creationId xmlns:a16="http://schemas.microsoft.com/office/drawing/2014/main" id="{52AE8D28-B30A-47BD-96DE-828AF82FF78B}"/>
                              </a:ext>
                            </a:extLst>
                          </p:cNvPr>
                          <p:cNvPicPr/>
                          <p:nvPr/>
                        </p:nvPicPr>
                        <p:blipFill>
                          <a:blip r:embed="rId13"/>
                          <a:stretch>
                            <a:fillRect/>
                          </a:stretch>
                        </p:blipFill>
                        <p:spPr>
                          <a:xfrm>
                            <a:off x="4027488" y="5887015"/>
                            <a:ext cx="1066800" cy="685800"/>
                          </a:xfrm>
                          <a:prstGeom prst="rect">
                            <a:avLst/>
                          </a:prstGeom>
                        </p:spPr>
                      </p:pic>
                    </p:oleObj>
                  </mc:Fallback>
                </mc:AlternateContent>
              </a:graphicData>
            </a:graphic>
          </p:graphicFrame>
        </p:grpSp>
        <p:sp>
          <p:nvSpPr>
            <p:cNvPr id="14" name="TextBox 13">
              <a:extLst>
                <a:ext uri="{FF2B5EF4-FFF2-40B4-BE49-F238E27FC236}">
                  <a16:creationId xmlns:a16="http://schemas.microsoft.com/office/drawing/2014/main" id="{CDEDF378-54DF-4E7D-8EA8-10CBE64B48B6}"/>
                </a:ext>
              </a:extLst>
            </p:cNvPr>
            <p:cNvSpPr txBox="1"/>
            <p:nvPr/>
          </p:nvSpPr>
          <p:spPr>
            <a:xfrm>
              <a:off x="136360" y="2841145"/>
              <a:ext cx="1649499" cy="630941"/>
            </a:xfrm>
            <a:prstGeom prst="rect">
              <a:avLst/>
            </a:prstGeom>
            <a:noFill/>
          </p:spPr>
          <p:txBody>
            <a:bodyPr wrap="square" rtlCol="0">
              <a:spAutoFit/>
            </a:bodyPr>
            <a:lstStyle/>
            <a:p>
              <a:pPr algn="r" rtl="1">
                <a:lnSpc>
                  <a:spcPct val="150000"/>
                </a:lnSpc>
              </a:pPr>
              <a:r>
                <a:rPr lang="fa-IR" dirty="0">
                  <a:cs typeface="B Nazanin" panose="00000400000000000000" pitchFamily="2" charset="-78"/>
                </a:rPr>
                <a:t>هماهنگ اصلی</a:t>
              </a:r>
              <a:endParaRPr lang="en-US" dirty="0">
                <a:cs typeface="B Nazanin" panose="00000400000000000000" pitchFamily="2" charset="-78"/>
              </a:endParaRPr>
            </a:p>
          </p:txBody>
        </p:sp>
        <p:sp>
          <p:nvSpPr>
            <p:cNvPr id="16" name="TextBox 15">
              <a:extLst>
                <a:ext uri="{FF2B5EF4-FFF2-40B4-BE49-F238E27FC236}">
                  <a16:creationId xmlns:a16="http://schemas.microsoft.com/office/drawing/2014/main" id="{726EFF80-2B84-41CB-BE07-CCA9BFA2014F}"/>
                </a:ext>
              </a:extLst>
            </p:cNvPr>
            <p:cNvSpPr txBox="1"/>
            <p:nvPr/>
          </p:nvSpPr>
          <p:spPr>
            <a:xfrm>
              <a:off x="89660" y="3807057"/>
              <a:ext cx="1649499" cy="630941"/>
            </a:xfrm>
            <a:prstGeom prst="rect">
              <a:avLst/>
            </a:prstGeom>
            <a:noFill/>
          </p:spPr>
          <p:txBody>
            <a:bodyPr wrap="square" rtlCol="0">
              <a:spAutoFit/>
            </a:bodyPr>
            <a:lstStyle/>
            <a:p>
              <a:pPr algn="r" rtl="1">
                <a:lnSpc>
                  <a:spcPct val="150000"/>
                </a:lnSpc>
              </a:pPr>
              <a:r>
                <a:rPr lang="fa-IR" dirty="0">
                  <a:cs typeface="B Nazanin" panose="00000400000000000000" pitchFamily="2" charset="-78"/>
                </a:rPr>
                <a:t>هماهنگ دوم</a:t>
              </a:r>
              <a:endParaRPr lang="en-US" dirty="0">
                <a:cs typeface="B Nazanin" panose="00000400000000000000" pitchFamily="2" charset="-78"/>
              </a:endParaRPr>
            </a:p>
          </p:txBody>
        </p:sp>
        <p:sp>
          <p:nvSpPr>
            <p:cNvPr id="17" name="TextBox 16">
              <a:extLst>
                <a:ext uri="{FF2B5EF4-FFF2-40B4-BE49-F238E27FC236}">
                  <a16:creationId xmlns:a16="http://schemas.microsoft.com/office/drawing/2014/main" id="{368074DA-D6D5-49DE-8FB9-DCC0765500F3}"/>
                </a:ext>
              </a:extLst>
            </p:cNvPr>
            <p:cNvSpPr txBox="1"/>
            <p:nvPr/>
          </p:nvSpPr>
          <p:spPr>
            <a:xfrm>
              <a:off x="89659" y="4772969"/>
              <a:ext cx="1649499" cy="630941"/>
            </a:xfrm>
            <a:prstGeom prst="rect">
              <a:avLst/>
            </a:prstGeom>
            <a:noFill/>
          </p:spPr>
          <p:txBody>
            <a:bodyPr wrap="square" rtlCol="0">
              <a:spAutoFit/>
            </a:bodyPr>
            <a:lstStyle/>
            <a:p>
              <a:pPr algn="r" rtl="1">
                <a:lnSpc>
                  <a:spcPct val="150000"/>
                </a:lnSpc>
              </a:pPr>
              <a:r>
                <a:rPr lang="fa-IR" dirty="0">
                  <a:cs typeface="B Nazanin" panose="00000400000000000000" pitchFamily="2" charset="-78"/>
                </a:rPr>
                <a:t>هماهنگ سوم</a:t>
              </a:r>
              <a:endParaRPr lang="en-US" dirty="0">
                <a:cs typeface="B Nazanin" panose="00000400000000000000" pitchFamily="2" charset="-78"/>
              </a:endParaRPr>
            </a:p>
          </p:txBody>
        </p:sp>
        <p:sp>
          <p:nvSpPr>
            <p:cNvPr id="18" name="TextBox 17">
              <a:extLst>
                <a:ext uri="{FF2B5EF4-FFF2-40B4-BE49-F238E27FC236}">
                  <a16:creationId xmlns:a16="http://schemas.microsoft.com/office/drawing/2014/main" id="{C1C8CA43-5356-439F-8132-EC932443CF15}"/>
                </a:ext>
              </a:extLst>
            </p:cNvPr>
            <p:cNvSpPr txBox="1"/>
            <p:nvPr/>
          </p:nvSpPr>
          <p:spPr>
            <a:xfrm>
              <a:off x="63704" y="5745767"/>
              <a:ext cx="1649499" cy="1184940"/>
            </a:xfrm>
            <a:prstGeom prst="rect">
              <a:avLst/>
            </a:prstGeom>
            <a:noFill/>
          </p:spPr>
          <p:txBody>
            <a:bodyPr wrap="square" rtlCol="0">
              <a:spAutoFit/>
            </a:bodyPr>
            <a:lstStyle/>
            <a:p>
              <a:pPr algn="r" rtl="1">
                <a:lnSpc>
                  <a:spcPct val="150000"/>
                </a:lnSpc>
              </a:pPr>
              <a:r>
                <a:rPr lang="fa-IR" dirty="0">
                  <a:cs typeface="B Nazanin" panose="00000400000000000000" pitchFamily="2" charset="-78"/>
                </a:rPr>
                <a:t>هماهنگ چهارم</a:t>
              </a:r>
              <a:endParaRPr lang="en-US" dirty="0">
                <a:cs typeface="B Nazanin" panose="00000400000000000000" pitchFamily="2" charset="-78"/>
              </a:endParaRPr>
            </a:p>
          </p:txBody>
        </p:sp>
      </p:grpSp>
    </p:spTree>
    <p:extLst>
      <p:ext uri="{BB962C8B-B14F-4D97-AF65-F5344CB8AC3E}">
        <p14:creationId xmlns:p14="http://schemas.microsoft.com/office/powerpoint/2010/main" val="120832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D030C6-569D-461B-959C-A0DDFF81173A}"/>
              </a:ext>
            </a:extLst>
          </p:cNvPr>
          <p:cNvGrpSpPr/>
          <p:nvPr/>
        </p:nvGrpSpPr>
        <p:grpSpPr>
          <a:xfrm>
            <a:off x="121024" y="1512250"/>
            <a:ext cx="3637430" cy="4032326"/>
            <a:chOff x="161366" y="469918"/>
            <a:chExt cx="4849906" cy="5376434"/>
          </a:xfrm>
        </p:grpSpPr>
        <p:pic>
          <p:nvPicPr>
            <p:cNvPr id="3" name="Picture 2">
              <a:extLst>
                <a:ext uri="{FF2B5EF4-FFF2-40B4-BE49-F238E27FC236}">
                  <a16:creationId xmlns:a16="http://schemas.microsoft.com/office/drawing/2014/main" id="{BA0E238B-F027-4691-B4BE-08D099FF2EB8}"/>
                </a:ext>
              </a:extLst>
            </p:cNvPr>
            <p:cNvPicPr>
              <a:picLocks noChangeAspect="1"/>
            </p:cNvPicPr>
            <p:nvPr/>
          </p:nvPicPr>
          <p:blipFill>
            <a:blip r:embed="rId3"/>
            <a:stretch>
              <a:fillRect/>
            </a:stretch>
          </p:blipFill>
          <p:spPr>
            <a:xfrm>
              <a:off x="637053" y="469918"/>
              <a:ext cx="4024594" cy="3445137"/>
            </a:xfrm>
            <a:prstGeom prst="rect">
              <a:avLst/>
            </a:prstGeom>
          </p:spPr>
        </p:pic>
        <p:sp>
          <p:nvSpPr>
            <p:cNvPr id="4" name="TextBox 3">
              <a:extLst>
                <a:ext uri="{FF2B5EF4-FFF2-40B4-BE49-F238E27FC236}">
                  <a16:creationId xmlns:a16="http://schemas.microsoft.com/office/drawing/2014/main" id="{5FA8CEFC-AD26-4B77-B7A7-AD2F33370EFC}"/>
                </a:ext>
              </a:extLst>
            </p:cNvPr>
            <p:cNvSpPr txBox="1"/>
            <p:nvPr/>
          </p:nvSpPr>
          <p:spPr>
            <a:xfrm>
              <a:off x="161366" y="3915055"/>
              <a:ext cx="4849906" cy="1931297"/>
            </a:xfrm>
            <a:prstGeom prst="rect">
              <a:avLst/>
            </a:prstGeom>
            <a:noFill/>
          </p:spPr>
          <p:txBody>
            <a:bodyPr wrap="square" rtlCol="0">
              <a:spAutoFit/>
            </a:bodyPr>
            <a:lstStyle/>
            <a:p>
              <a:pPr algn="ctr">
                <a:lnSpc>
                  <a:spcPct val="150000"/>
                </a:lnSpc>
              </a:pPr>
              <a:r>
                <a:rPr lang="en-US" sz="1500" dirty="0" err="1">
                  <a:cs typeface="B Nazanin" panose="00000400000000000000" pitchFamily="2" charset="-78"/>
                </a:rPr>
                <a:t>Ti</a:t>
              </a:r>
              <a:r>
                <a:rPr lang="en-US" sz="1500" dirty="0">
                  <a:cs typeface="B Nazanin" panose="00000400000000000000" pitchFamily="2" charset="-78"/>
                </a:rPr>
                <a:t>-Sapphire crystal </a:t>
              </a:r>
            </a:p>
            <a:p>
              <a:pPr algn="ctr">
                <a:lnSpc>
                  <a:spcPct val="150000"/>
                </a:lnSpc>
              </a:pPr>
              <a:r>
                <a:rPr lang="en-US" sz="1500" dirty="0">
                  <a:cs typeface="B Nazanin" panose="00000400000000000000" pitchFamily="2" charset="-78"/>
                </a:rPr>
                <a:t>Absorption and Emission Spectrum</a:t>
              </a:r>
            </a:p>
            <a:p>
              <a:pPr algn="ctr">
                <a:lnSpc>
                  <a:spcPct val="150000"/>
                </a:lnSpc>
              </a:pPr>
              <a:r>
                <a:rPr lang="fa-IR" sz="1500" dirty="0">
                  <a:solidFill>
                    <a:srgbClr val="C00000"/>
                  </a:solidFill>
                  <a:cs typeface="B Nazanin" panose="00000400000000000000" pitchFamily="2" charset="-78"/>
                </a:rPr>
                <a:t>طیف جذب و تابش کریستال</a:t>
              </a:r>
            </a:p>
            <a:p>
              <a:pPr algn="ctr">
                <a:lnSpc>
                  <a:spcPct val="150000"/>
                </a:lnSpc>
              </a:pPr>
              <a:r>
                <a:rPr lang="fa-IR" sz="1500" dirty="0">
                  <a:solidFill>
                    <a:srgbClr val="C00000"/>
                  </a:solidFill>
                  <a:cs typeface="B Nazanin" panose="00000400000000000000" pitchFamily="2" charset="-78"/>
                </a:rPr>
                <a:t>یاقوت کبود</a:t>
              </a:r>
              <a:endParaRPr lang="en-US" sz="1500" dirty="0">
                <a:solidFill>
                  <a:srgbClr val="C00000"/>
                </a:solidFill>
                <a:cs typeface="B Nazanin" panose="00000400000000000000" pitchFamily="2" charset="-78"/>
              </a:endParaRPr>
            </a:p>
          </p:txBody>
        </p:sp>
      </p:grpSp>
      <p:sp>
        <p:nvSpPr>
          <p:cNvPr id="5" name="TextBox 4">
            <a:extLst>
              <a:ext uri="{FF2B5EF4-FFF2-40B4-BE49-F238E27FC236}">
                <a16:creationId xmlns:a16="http://schemas.microsoft.com/office/drawing/2014/main" id="{7F45F5B5-E3F5-4764-B38C-3459046E4165}"/>
              </a:ext>
            </a:extLst>
          </p:cNvPr>
          <p:cNvSpPr txBox="1"/>
          <p:nvPr/>
        </p:nvSpPr>
        <p:spPr>
          <a:xfrm>
            <a:off x="1129554" y="1072403"/>
            <a:ext cx="7826188" cy="473206"/>
          </a:xfrm>
          <a:prstGeom prst="rect">
            <a:avLst/>
          </a:prstGeom>
          <a:noFill/>
        </p:spPr>
        <p:txBody>
          <a:bodyPr wrap="square" rtlCol="0">
            <a:spAutoFit/>
          </a:bodyPr>
          <a:lstStyle/>
          <a:p>
            <a:pPr algn="r" rtl="1">
              <a:lnSpc>
                <a:spcPct val="150000"/>
              </a:lnSpc>
            </a:pPr>
            <a:r>
              <a:rPr lang="fa-IR" sz="1500" dirty="0">
                <a:cs typeface="B Nazanin" panose="00000400000000000000" pitchFamily="2" charset="-78"/>
              </a:rPr>
              <a:t>لیزرهای </a:t>
            </a:r>
            <a:r>
              <a:rPr lang="en-US" dirty="0" err="1">
                <a:solidFill>
                  <a:srgbClr val="C00000"/>
                </a:solidFill>
                <a:cs typeface="B Nazanin" panose="00000400000000000000" pitchFamily="2" charset="-78"/>
              </a:rPr>
              <a:t>Ti</a:t>
            </a:r>
            <a:r>
              <a:rPr lang="en-US" dirty="0">
                <a:solidFill>
                  <a:srgbClr val="C00000"/>
                </a:solidFill>
                <a:cs typeface="B Nazanin" panose="00000400000000000000" pitchFamily="2" charset="-78"/>
              </a:rPr>
              <a:t>-Sapphire</a:t>
            </a:r>
            <a:r>
              <a:rPr lang="fa-IR" sz="1500" dirty="0">
                <a:cs typeface="B Nazanin" panose="00000400000000000000" pitchFamily="2" charset="-78"/>
              </a:rPr>
              <a:t> معروفترین فمتولیزرها هستند که کوتاهترین پالسها را تولید می کنند.</a:t>
            </a:r>
            <a:endParaRPr lang="en-US" sz="1500" dirty="0">
              <a:cs typeface="B Nazanin" panose="00000400000000000000" pitchFamily="2" charset="-78"/>
            </a:endParaRPr>
          </a:p>
        </p:txBody>
      </p:sp>
      <p:sp>
        <p:nvSpPr>
          <p:cNvPr id="7" name="TextBox 6">
            <a:extLst>
              <a:ext uri="{FF2B5EF4-FFF2-40B4-BE49-F238E27FC236}">
                <a16:creationId xmlns:a16="http://schemas.microsoft.com/office/drawing/2014/main" id="{9ED0772A-3065-4DA7-B477-81BF87975556}"/>
              </a:ext>
            </a:extLst>
          </p:cNvPr>
          <p:cNvSpPr txBox="1"/>
          <p:nvPr/>
        </p:nvSpPr>
        <p:spPr>
          <a:xfrm>
            <a:off x="3853001" y="1924050"/>
            <a:ext cx="4793876" cy="1102225"/>
          </a:xfrm>
          <a:prstGeom prst="rect">
            <a:avLst/>
          </a:prstGeom>
          <a:noFill/>
        </p:spPr>
        <p:txBody>
          <a:bodyPr wrap="square" rtlCol="0">
            <a:spAutoFit/>
          </a:bodyPr>
          <a:lstStyle/>
          <a:p>
            <a:pPr algn="r" rtl="1">
              <a:lnSpc>
                <a:spcPct val="150000"/>
              </a:lnSpc>
            </a:pPr>
            <a:r>
              <a:rPr lang="fa-IR" sz="1500" dirty="0">
                <a:cs typeface="B Nazanin" panose="00000400000000000000" pitchFamily="2" charset="-78"/>
              </a:rPr>
              <a:t>پهنای طیف تابشی کریستال یاقوت کبود بیش از 200 نانومتر است.</a:t>
            </a:r>
          </a:p>
          <a:p>
            <a:pPr algn="r" rtl="1">
              <a:lnSpc>
                <a:spcPct val="150000"/>
              </a:lnSpc>
            </a:pPr>
            <a:r>
              <a:rPr lang="fa-IR" sz="1500" dirty="0">
                <a:cs typeface="B Nazanin" panose="00000400000000000000" pitchFamily="2" charset="-78"/>
              </a:rPr>
              <a:t>بیشینه تابش روی طول موج حدود 800 نانومتر است. </a:t>
            </a:r>
          </a:p>
          <a:p>
            <a:pPr algn="r" rtl="1">
              <a:lnSpc>
                <a:spcPct val="150000"/>
              </a:lnSpc>
            </a:pPr>
            <a:r>
              <a:rPr lang="fa-IR" sz="1500" dirty="0">
                <a:cs typeface="B Nazanin" panose="00000400000000000000" pitchFamily="2" charset="-78"/>
              </a:rPr>
              <a:t>طول کاواک فمتولیزر </a:t>
            </a:r>
            <a:r>
              <a:rPr lang="en-US" sz="1500" dirty="0" err="1">
                <a:solidFill>
                  <a:srgbClr val="C00000"/>
                </a:solidFill>
                <a:cs typeface="B Nazanin" panose="00000400000000000000" pitchFamily="2" charset="-78"/>
              </a:rPr>
              <a:t>Ti</a:t>
            </a:r>
            <a:r>
              <a:rPr lang="en-US" sz="1500" dirty="0">
                <a:solidFill>
                  <a:srgbClr val="C00000"/>
                </a:solidFill>
                <a:cs typeface="B Nazanin" panose="00000400000000000000" pitchFamily="2" charset="-78"/>
              </a:rPr>
              <a:t>-Sapp</a:t>
            </a:r>
            <a:r>
              <a:rPr lang="fa-IR" sz="1500" dirty="0">
                <a:solidFill>
                  <a:srgbClr val="C00000"/>
                </a:solidFill>
                <a:cs typeface="B Nazanin" panose="00000400000000000000" pitchFamily="2" charset="-78"/>
              </a:rPr>
              <a:t> </a:t>
            </a:r>
            <a:r>
              <a:rPr lang="fa-IR" sz="1500" dirty="0">
                <a:cs typeface="B Nazanin" panose="00000400000000000000" pitchFamily="2" charset="-78"/>
              </a:rPr>
              <a:t>حدود 2 متر است.</a:t>
            </a:r>
            <a:endParaRPr lang="en-US" sz="1500" dirty="0">
              <a:cs typeface="B Nazanin" panose="00000400000000000000" pitchFamily="2" charset="-78"/>
            </a:endParaRPr>
          </a:p>
        </p:txBody>
      </p:sp>
      <p:graphicFrame>
        <p:nvGraphicFramePr>
          <p:cNvPr id="8" name="Object 7">
            <a:extLst>
              <a:ext uri="{FF2B5EF4-FFF2-40B4-BE49-F238E27FC236}">
                <a16:creationId xmlns:a16="http://schemas.microsoft.com/office/drawing/2014/main" id="{860124B7-1892-4E61-9D11-FC8A1DEE1951}"/>
              </a:ext>
            </a:extLst>
          </p:cNvPr>
          <p:cNvGraphicFramePr>
            <a:graphicFrameLocks noChangeAspect="1"/>
          </p:cNvGraphicFramePr>
          <p:nvPr/>
        </p:nvGraphicFramePr>
        <p:xfrm>
          <a:off x="5450540" y="3429000"/>
          <a:ext cx="1095375" cy="1504950"/>
        </p:xfrm>
        <a:graphic>
          <a:graphicData uri="http://schemas.openxmlformats.org/presentationml/2006/ole">
            <mc:AlternateContent xmlns:mc="http://schemas.openxmlformats.org/markup-compatibility/2006">
              <mc:Choice xmlns:v="urn:schemas-microsoft-com:vml" Requires="v">
                <p:oleObj spid="_x0000_s140294" name="Equation" r:id="rId4" imgW="1460160" imgH="2006280" progId="Equation.DSMT4">
                  <p:embed/>
                </p:oleObj>
              </mc:Choice>
              <mc:Fallback>
                <p:oleObj name="Equation" r:id="rId4" imgW="1460160" imgH="2006280" progId="Equation.DSMT4">
                  <p:embed/>
                  <p:pic>
                    <p:nvPicPr>
                      <p:cNvPr id="8" name="Object 7">
                        <a:extLst>
                          <a:ext uri="{FF2B5EF4-FFF2-40B4-BE49-F238E27FC236}">
                            <a16:creationId xmlns:a16="http://schemas.microsoft.com/office/drawing/2014/main" id="{860124B7-1892-4E61-9D11-FC8A1DEE1951}"/>
                          </a:ext>
                        </a:extLst>
                      </p:cNvPr>
                      <p:cNvPicPr/>
                      <p:nvPr/>
                    </p:nvPicPr>
                    <p:blipFill>
                      <a:blip r:embed="rId5"/>
                      <a:stretch>
                        <a:fillRect/>
                      </a:stretch>
                    </p:blipFill>
                    <p:spPr>
                      <a:xfrm>
                        <a:off x="5450540" y="3429000"/>
                        <a:ext cx="1095375" cy="150495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A41A8349-30F6-4C9B-B0CF-A80E50CC12D6}"/>
              </a:ext>
            </a:extLst>
          </p:cNvPr>
          <p:cNvSpPr txBox="1"/>
          <p:nvPr/>
        </p:nvSpPr>
        <p:spPr>
          <a:xfrm>
            <a:off x="3389778" y="5015537"/>
            <a:ext cx="4121525" cy="755976"/>
          </a:xfrm>
          <a:prstGeom prst="rect">
            <a:avLst/>
          </a:prstGeom>
          <a:noFill/>
        </p:spPr>
        <p:txBody>
          <a:bodyPr wrap="square" rtlCol="0">
            <a:spAutoFit/>
          </a:bodyPr>
          <a:lstStyle/>
          <a:p>
            <a:pPr algn="r" rtl="1">
              <a:lnSpc>
                <a:spcPct val="150000"/>
              </a:lnSpc>
            </a:pPr>
            <a:r>
              <a:rPr lang="fa-IR" sz="1500" dirty="0">
                <a:cs typeface="B Nazanin" panose="00000400000000000000" pitchFamily="2" charset="-78"/>
              </a:rPr>
              <a:t>خیلی ساده این عدد را شماره مد مرکزی بنامیم.</a:t>
            </a:r>
          </a:p>
          <a:p>
            <a:pPr algn="r" rtl="1">
              <a:lnSpc>
                <a:spcPct val="150000"/>
              </a:lnSpc>
            </a:pPr>
            <a:r>
              <a:rPr lang="fa-IR" sz="1500" dirty="0">
                <a:cs typeface="B Nazanin" panose="00000400000000000000" pitchFamily="2" charset="-78"/>
              </a:rPr>
              <a:t>به عبارتی مرکز تابش هماهنگ شماره 5000000 است.</a:t>
            </a:r>
            <a:endParaRPr lang="en-US" sz="1500" dirty="0">
              <a:cs typeface="B Nazanin" panose="00000400000000000000" pitchFamily="2" charset="-78"/>
            </a:endParaRPr>
          </a:p>
        </p:txBody>
      </p:sp>
    </p:spTree>
    <p:extLst>
      <p:ext uri="{BB962C8B-B14F-4D97-AF65-F5344CB8AC3E}">
        <p14:creationId xmlns:p14="http://schemas.microsoft.com/office/powerpoint/2010/main" val="1344013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A71DF4-5819-4BDC-BE83-A8444DF10C00}"/>
              </a:ext>
            </a:extLst>
          </p:cNvPr>
          <p:cNvGrpSpPr/>
          <p:nvPr/>
        </p:nvGrpSpPr>
        <p:grpSpPr>
          <a:xfrm>
            <a:off x="751214" y="990499"/>
            <a:ext cx="7641572" cy="1597525"/>
            <a:chOff x="614829" y="663673"/>
            <a:chExt cx="10188763" cy="2130033"/>
          </a:xfrm>
        </p:grpSpPr>
        <p:graphicFrame>
          <p:nvGraphicFramePr>
            <p:cNvPr id="2" name="Object 1">
              <a:extLst>
                <a:ext uri="{FF2B5EF4-FFF2-40B4-BE49-F238E27FC236}">
                  <a16:creationId xmlns:a16="http://schemas.microsoft.com/office/drawing/2014/main" id="{2F98E4F5-1396-4A30-A409-E073CBE3E182}"/>
                </a:ext>
              </a:extLst>
            </p:cNvPr>
            <p:cNvGraphicFramePr>
              <a:graphicFrameLocks noChangeAspect="1"/>
            </p:cNvGraphicFramePr>
            <p:nvPr/>
          </p:nvGraphicFramePr>
          <p:xfrm>
            <a:off x="614829" y="663673"/>
            <a:ext cx="3479800" cy="1320800"/>
          </p:xfrm>
          <a:graphic>
            <a:graphicData uri="http://schemas.openxmlformats.org/presentationml/2006/ole">
              <mc:AlternateContent xmlns:mc="http://schemas.openxmlformats.org/markup-compatibility/2006">
                <mc:Choice xmlns:v="urn:schemas-microsoft-com:vml" Requires="v">
                  <p:oleObj spid="_x0000_s141326" name="Equation" r:id="rId3" imgW="3479760" imgH="1320480" progId="Equation.DSMT4">
                    <p:embed/>
                  </p:oleObj>
                </mc:Choice>
                <mc:Fallback>
                  <p:oleObj name="Equation" r:id="rId3" imgW="3479760" imgH="1320480" progId="Equation.DSMT4">
                    <p:embed/>
                    <p:pic>
                      <p:nvPicPr>
                        <p:cNvPr id="2" name="Object 1">
                          <a:extLst>
                            <a:ext uri="{FF2B5EF4-FFF2-40B4-BE49-F238E27FC236}">
                              <a16:creationId xmlns:a16="http://schemas.microsoft.com/office/drawing/2014/main" id="{2F98E4F5-1396-4A30-A409-E073CBE3E182}"/>
                            </a:ext>
                          </a:extLst>
                        </p:cNvPr>
                        <p:cNvPicPr/>
                        <p:nvPr/>
                      </p:nvPicPr>
                      <p:blipFill>
                        <a:blip r:embed="rId4"/>
                        <a:stretch>
                          <a:fillRect/>
                        </a:stretch>
                      </p:blipFill>
                      <p:spPr>
                        <a:xfrm>
                          <a:off x="614829" y="663673"/>
                          <a:ext cx="3479800" cy="13208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49557EF1-C361-48C1-995D-9DA2AB94E6A2}"/>
                </a:ext>
              </a:extLst>
            </p:cNvPr>
            <p:cNvSpPr txBox="1"/>
            <p:nvPr/>
          </p:nvSpPr>
          <p:spPr>
            <a:xfrm>
              <a:off x="4452098" y="1324073"/>
              <a:ext cx="6351494" cy="1469633"/>
            </a:xfrm>
            <a:prstGeom prst="rect">
              <a:avLst/>
            </a:prstGeom>
            <a:noFill/>
          </p:spPr>
          <p:txBody>
            <a:bodyPr wrap="square" rtlCol="0">
              <a:spAutoFit/>
            </a:bodyPr>
            <a:lstStyle/>
            <a:p>
              <a:pPr algn="r" rtl="1">
                <a:lnSpc>
                  <a:spcPct val="150000"/>
                </a:lnSpc>
              </a:pPr>
              <a:r>
                <a:rPr lang="fa-IR" sz="1500" dirty="0">
                  <a:cs typeface="B Nazanin" panose="00000400000000000000" pitchFamily="2" charset="-78"/>
                </a:rPr>
                <a:t>طول موج مد مجاور مد مرکزی. اختلاف کمتر از 0.0002 نانومتر است که با هیچ طیف سنجی قابل تفکیک نیست درنتیجه طیف را پیوسته مشاهده می کنیم. </a:t>
              </a:r>
              <a:endParaRPr lang="en-US" sz="1500" dirty="0">
                <a:cs typeface="B Nazanin" panose="00000400000000000000" pitchFamily="2" charset="-78"/>
              </a:endParaRPr>
            </a:p>
          </p:txBody>
        </p:sp>
      </p:grpSp>
      <p:grpSp>
        <p:nvGrpSpPr>
          <p:cNvPr id="6" name="Group 5">
            <a:extLst>
              <a:ext uri="{FF2B5EF4-FFF2-40B4-BE49-F238E27FC236}">
                <a16:creationId xmlns:a16="http://schemas.microsoft.com/office/drawing/2014/main" id="{7AD04410-271F-4ED7-B3B8-D0C51DDCBE8A}"/>
              </a:ext>
            </a:extLst>
          </p:cNvPr>
          <p:cNvGrpSpPr/>
          <p:nvPr/>
        </p:nvGrpSpPr>
        <p:grpSpPr>
          <a:xfrm>
            <a:off x="751213" y="2527467"/>
            <a:ext cx="7247405" cy="1277169"/>
            <a:chOff x="615950" y="3243263"/>
            <a:chExt cx="9663206" cy="1702892"/>
          </a:xfrm>
        </p:grpSpPr>
        <p:graphicFrame>
          <p:nvGraphicFramePr>
            <p:cNvPr id="4" name="Object 3">
              <a:extLst>
                <a:ext uri="{FF2B5EF4-FFF2-40B4-BE49-F238E27FC236}">
                  <a16:creationId xmlns:a16="http://schemas.microsoft.com/office/drawing/2014/main" id="{1E622FFA-4B8D-4964-B0D0-BECAF0DD49A3}"/>
                </a:ext>
              </a:extLst>
            </p:cNvPr>
            <p:cNvGraphicFramePr>
              <a:graphicFrameLocks noChangeAspect="1"/>
            </p:cNvGraphicFramePr>
            <p:nvPr/>
          </p:nvGraphicFramePr>
          <p:xfrm>
            <a:off x="615950" y="3243263"/>
            <a:ext cx="4432300" cy="1549400"/>
          </p:xfrm>
          <a:graphic>
            <a:graphicData uri="http://schemas.openxmlformats.org/presentationml/2006/ole">
              <mc:AlternateContent xmlns:mc="http://schemas.openxmlformats.org/markup-compatibility/2006">
                <mc:Choice xmlns:v="urn:schemas-microsoft-com:vml" Requires="v">
                  <p:oleObj spid="_x0000_s141327" name="Equation" r:id="rId5" imgW="4431960" imgH="1549080" progId="Equation.DSMT4">
                    <p:embed/>
                  </p:oleObj>
                </mc:Choice>
                <mc:Fallback>
                  <p:oleObj name="Equation" r:id="rId5" imgW="4431960" imgH="1549080" progId="Equation.DSMT4">
                    <p:embed/>
                    <p:pic>
                      <p:nvPicPr>
                        <p:cNvPr id="4" name="Object 3">
                          <a:extLst>
                            <a:ext uri="{FF2B5EF4-FFF2-40B4-BE49-F238E27FC236}">
                              <a16:creationId xmlns:a16="http://schemas.microsoft.com/office/drawing/2014/main" id="{1E622FFA-4B8D-4964-B0D0-BECAF0DD49A3}"/>
                            </a:ext>
                          </a:extLst>
                        </p:cNvPr>
                        <p:cNvPicPr/>
                        <p:nvPr/>
                      </p:nvPicPr>
                      <p:blipFill>
                        <a:blip r:embed="rId6"/>
                        <a:stretch>
                          <a:fillRect/>
                        </a:stretch>
                      </p:blipFill>
                      <p:spPr>
                        <a:xfrm>
                          <a:off x="615950" y="3243263"/>
                          <a:ext cx="4432300" cy="15494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9848F118-8171-4945-AA76-320F343C9C35}"/>
                </a:ext>
              </a:extLst>
            </p:cNvPr>
            <p:cNvSpPr txBox="1"/>
            <p:nvPr/>
          </p:nvSpPr>
          <p:spPr>
            <a:xfrm>
              <a:off x="5048250" y="3938187"/>
              <a:ext cx="5230906" cy="1007968"/>
            </a:xfrm>
            <a:prstGeom prst="rect">
              <a:avLst/>
            </a:prstGeom>
            <a:noFill/>
          </p:spPr>
          <p:txBody>
            <a:bodyPr wrap="square" rtlCol="0">
              <a:spAutoFit/>
            </a:bodyPr>
            <a:lstStyle/>
            <a:p>
              <a:pPr algn="r" rtl="1">
                <a:lnSpc>
                  <a:spcPct val="150000"/>
                </a:lnSpc>
              </a:pPr>
              <a:r>
                <a:rPr lang="fa-IR" sz="1500" dirty="0">
                  <a:cs typeface="B Nazanin" panose="00000400000000000000" pitchFamily="2" charset="-78"/>
                </a:rPr>
                <a:t>تعداد مدهای تشدیدی در بازه طول موجی 700 تا 900 نانومتر</a:t>
              </a:r>
            </a:p>
            <a:p>
              <a:pPr algn="r" rtl="1">
                <a:lnSpc>
                  <a:spcPct val="150000"/>
                </a:lnSpc>
              </a:pPr>
              <a:r>
                <a:rPr lang="fa-IR" sz="1500" dirty="0">
                  <a:cs typeface="B Nazanin" panose="00000400000000000000" pitchFamily="2" charset="-78"/>
                </a:rPr>
                <a:t> درون رزوناتور با طول 2 متر </a:t>
              </a:r>
              <a:endParaRPr lang="en-US" sz="1500" dirty="0">
                <a:cs typeface="B Nazanin" panose="00000400000000000000" pitchFamily="2" charset="-78"/>
              </a:endParaRPr>
            </a:p>
          </p:txBody>
        </p:sp>
      </p:grpSp>
      <p:grpSp>
        <p:nvGrpSpPr>
          <p:cNvPr id="13" name="Group 12">
            <a:extLst>
              <a:ext uri="{FF2B5EF4-FFF2-40B4-BE49-F238E27FC236}">
                <a16:creationId xmlns:a16="http://schemas.microsoft.com/office/drawing/2014/main" id="{E7FDF418-0E4D-4916-92AF-EF54B3976784}"/>
              </a:ext>
            </a:extLst>
          </p:cNvPr>
          <p:cNvGrpSpPr/>
          <p:nvPr/>
        </p:nvGrpSpPr>
        <p:grpSpPr>
          <a:xfrm>
            <a:off x="751213" y="4087646"/>
            <a:ext cx="5086487" cy="1047750"/>
            <a:chOff x="-228506" y="4615580"/>
            <a:chExt cx="6781982" cy="1397000"/>
          </a:xfrm>
        </p:grpSpPr>
        <p:graphicFrame>
          <p:nvGraphicFramePr>
            <p:cNvPr id="9" name="Object 8">
              <a:extLst>
                <a:ext uri="{FF2B5EF4-FFF2-40B4-BE49-F238E27FC236}">
                  <a16:creationId xmlns:a16="http://schemas.microsoft.com/office/drawing/2014/main" id="{FFCDF0F7-9B21-487B-A8F6-90BF972154A0}"/>
                </a:ext>
              </a:extLst>
            </p:cNvPr>
            <p:cNvGraphicFramePr>
              <a:graphicFrameLocks noChangeAspect="1"/>
            </p:cNvGraphicFramePr>
            <p:nvPr/>
          </p:nvGraphicFramePr>
          <p:xfrm>
            <a:off x="-228506" y="4615580"/>
            <a:ext cx="4254501" cy="1397000"/>
          </p:xfrm>
          <a:graphic>
            <a:graphicData uri="http://schemas.openxmlformats.org/presentationml/2006/ole">
              <mc:AlternateContent xmlns:mc="http://schemas.openxmlformats.org/markup-compatibility/2006">
                <mc:Choice xmlns:v="urn:schemas-microsoft-com:vml" Requires="v">
                  <p:oleObj spid="_x0000_s141328" name="Equation" r:id="rId7" imgW="4254480" imgH="1396800" progId="Equation.DSMT4">
                    <p:embed/>
                  </p:oleObj>
                </mc:Choice>
                <mc:Fallback>
                  <p:oleObj name="Equation" r:id="rId7" imgW="4254480" imgH="1396800" progId="Equation.DSMT4">
                    <p:embed/>
                    <p:pic>
                      <p:nvPicPr>
                        <p:cNvPr id="9" name="Object 8">
                          <a:extLst>
                            <a:ext uri="{FF2B5EF4-FFF2-40B4-BE49-F238E27FC236}">
                              <a16:creationId xmlns:a16="http://schemas.microsoft.com/office/drawing/2014/main" id="{FFCDF0F7-9B21-487B-A8F6-90BF972154A0}"/>
                            </a:ext>
                          </a:extLst>
                        </p:cNvPr>
                        <p:cNvPicPr/>
                        <p:nvPr/>
                      </p:nvPicPr>
                      <p:blipFill>
                        <a:blip r:embed="rId8"/>
                        <a:stretch>
                          <a:fillRect/>
                        </a:stretch>
                      </p:blipFill>
                      <p:spPr>
                        <a:xfrm>
                          <a:off x="-228506" y="4615580"/>
                          <a:ext cx="4254501" cy="13970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1475D1AF-C47A-4C80-B133-D30463D11902}"/>
                </a:ext>
              </a:extLst>
            </p:cNvPr>
            <p:cNvSpPr txBox="1"/>
            <p:nvPr/>
          </p:nvSpPr>
          <p:spPr>
            <a:xfrm>
              <a:off x="3771990" y="5314080"/>
              <a:ext cx="2781486" cy="546304"/>
            </a:xfrm>
            <a:prstGeom prst="rect">
              <a:avLst/>
            </a:prstGeom>
            <a:noFill/>
          </p:spPr>
          <p:txBody>
            <a:bodyPr wrap="square" rtlCol="0">
              <a:spAutoFit/>
            </a:bodyPr>
            <a:lstStyle/>
            <a:p>
              <a:pPr algn="r" rtl="1">
                <a:lnSpc>
                  <a:spcPct val="150000"/>
                </a:lnSpc>
              </a:pPr>
              <a:r>
                <a:rPr lang="fa-IR" sz="1500" dirty="0">
                  <a:cs typeface="B Nazanin" panose="00000400000000000000" pitchFamily="2" charset="-78"/>
                </a:rPr>
                <a:t>اختلاف بسامد مدهای مجاور.</a:t>
              </a:r>
            </a:p>
          </p:txBody>
        </p:sp>
      </p:grpSp>
      <p:sp>
        <p:nvSpPr>
          <p:cNvPr id="12" name="Rectangle 11">
            <a:extLst>
              <a:ext uri="{FF2B5EF4-FFF2-40B4-BE49-F238E27FC236}">
                <a16:creationId xmlns:a16="http://schemas.microsoft.com/office/drawing/2014/main" id="{5B228EF3-76AC-47D0-BF22-6B7F1AA1BA31}"/>
              </a:ext>
            </a:extLst>
          </p:cNvPr>
          <p:cNvSpPr/>
          <p:nvPr/>
        </p:nvSpPr>
        <p:spPr>
          <a:xfrm>
            <a:off x="2056139" y="5343940"/>
            <a:ext cx="6784041" cy="377989"/>
          </a:xfrm>
          <a:prstGeom prst="rect">
            <a:avLst/>
          </a:prstGeom>
        </p:spPr>
        <p:txBody>
          <a:bodyPr wrap="square">
            <a:spAutoFit/>
          </a:bodyPr>
          <a:lstStyle/>
          <a:p>
            <a:pPr algn="r" rtl="1">
              <a:lnSpc>
                <a:spcPct val="150000"/>
              </a:lnSpc>
            </a:pPr>
            <a:r>
              <a:rPr lang="fa-IR" sz="1350" dirty="0">
                <a:cs typeface="B Nazanin" panose="00000400000000000000" pitchFamily="2" charset="-78"/>
              </a:rPr>
              <a:t>این مقدار دقیقا مساوی تکرار پالس لیزر یعنی عکس فاصله بین پالسها (زمان یک رفت و برگشت کامل درون رزناتور) است. </a:t>
            </a:r>
            <a:endParaRPr lang="en-US" sz="1350" dirty="0">
              <a:cs typeface="B Nazanin" panose="00000400000000000000" pitchFamily="2" charset="-78"/>
            </a:endParaRPr>
          </a:p>
        </p:txBody>
      </p:sp>
    </p:spTree>
    <p:extLst>
      <p:ext uri="{BB962C8B-B14F-4D97-AF65-F5344CB8AC3E}">
        <p14:creationId xmlns:p14="http://schemas.microsoft.com/office/powerpoint/2010/main" val="18502027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2CF04FD-E1C0-4152-A38E-85452BFE1340}"/>
              </a:ext>
            </a:extLst>
          </p:cNvPr>
          <p:cNvGrpSpPr/>
          <p:nvPr/>
        </p:nvGrpSpPr>
        <p:grpSpPr>
          <a:xfrm>
            <a:off x="732020" y="1026094"/>
            <a:ext cx="2998694" cy="1155248"/>
            <a:chOff x="896471" y="802551"/>
            <a:chExt cx="3998258" cy="1540330"/>
          </a:xfrm>
        </p:grpSpPr>
        <p:cxnSp>
          <p:nvCxnSpPr>
            <p:cNvPr id="4" name="Straight Connector 3">
              <a:extLst>
                <a:ext uri="{FF2B5EF4-FFF2-40B4-BE49-F238E27FC236}">
                  <a16:creationId xmlns:a16="http://schemas.microsoft.com/office/drawing/2014/main" id="{EBB0B7F6-9AF1-4C63-8180-51AD30E32356}"/>
                </a:ext>
              </a:extLst>
            </p:cNvPr>
            <p:cNvCxnSpPr/>
            <p:nvPr/>
          </p:nvCxnSpPr>
          <p:spPr>
            <a:xfrm>
              <a:off x="896471" y="1398494"/>
              <a:ext cx="0" cy="914400"/>
            </a:xfrm>
            <a:prstGeom prst="line">
              <a:avLst/>
            </a:prstGeom>
            <a:ln w="762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0350CF2-7504-4FFD-BC09-2F9EA023150D}"/>
                </a:ext>
              </a:extLst>
            </p:cNvPr>
            <p:cNvCxnSpPr/>
            <p:nvPr/>
          </p:nvCxnSpPr>
          <p:spPr>
            <a:xfrm>
              <a:off x="4894729" y="1398494"/>
              <a:ext cx="0" cy="914400"/>
            </a:xfrm>
            <a:prstGeom prst="line">
              <a:avLst/>
            </a:prstGeom>
            <a:ln w="762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AF95ACB-AD98-411F-A464-14CE89B376F5}"/>
                </a:ext>
              </a:extLst>
            </p:cNvPr>
            <p:cNvSpPr/>
            <p:nvPr/>
          </p:nvSpPr>
          <p:spPr>
            <a:xfrm>
              <a:off x="2286004" y="1775011"/>
              <a:ext cx="663388" cy="2241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914CA0BA-071F-4346-8C63-88E3605079A8}"/>
                </a:ext>
              </a:extLst>
            </p:cNvPr>
            <p:cNvSpPr txBox="1"/>
            <p:nvPr/>
          </p:nvSpPr>
          <p:spPr>
            <a:xfrm>
              <a:off x="1981204" y="1217065"/>
              <a:ext cx="1111614" cy="537070"/>
            </a:xfrm>
            <a:prstGeom prst="rect">
              <a:avLst/>
            </a:prstGeom>
            <a:noFill/>
          </p:spPr>
          <p:txBody>
            <a:bodyPr wrap="square" rtlCol="0">
              <a:spAutoFit/>
            </a:bodyPr>
            <a:lstStyle/>
            <a:p>
              <a:pPr algn="r" rtl="1">
                <a:lnSpc>
                  <a:spcPct val="150000"/>
                </a:lnSpc>
              </a:pPr>
              <a:r>
                <a:rPr lang="en-US" sz="1500" dirty="0" err="1">
                  <a:cs typeface="B Nazanin" panose="00000400000000000000" pitchFamily="2" charset="-78"/>
                </a:rPr>
                <a:t>Ti-sapp</a:t>
              </a:r>
              <a:endParaRPr lang="en-US" sz="1500" dirty="0">
                <a:cs typeface="B Nazanin" panose="00000400000000000000" pitchFamily="2" charset="-78"/>
              </a:endParaRPr>
            </a:p>
          </p:txBody>
        </p:sp>
        <p:graphicFrame>
          <p:nvGraphicFramePr>
            <p:cNvPr id="9" name="Object 8">
              <a:extLst>
                <a:ext uri="{FF2B5EF4-FFF2-40B4-BE49-F238E27FC236}">
                  <a16:creationId xmlns:a16="http://schemas.microsoft.com/office/drawing/2014/main" id="{968217B5-0658-4856-B6EF-53B34FA02794}"/>
                </a:ext>
              </a:extLst>
            </p:cNvPr>
            <p:cNvGraphicFramePr>
              <a:graphicFrameLocks noChangeAspect="1"/>
            </p:cNvGraphicFramePr>
            <p:nvPr/>
          </p:nvGraphicFramePr>
          <p:xfrm>
            <a:off x="1720482" y="2050781"/>
            <a:ext cx="1955800" cy="292100"/>
          </p:xfrm>
          <a:graphic>
            <a:graphicData uri="http://schemas.openxmlformats.org/presentationml/2006/ole">
              <mc:AlternateContent xmlns:mc="http://schemas.openxmlformats.org/markup-compatibility/2006">
                <mc:Choice xmlns:v="urn:schemas-microsoft-com:vml" Requires="v">
                  <p:oleObj spid="_x0000_s142346" name="Equation" r:id="rId3" imgW="1955520" imgH="291960" progId="Equation.DSMT4">
                    <p:embed/>
                  </p:oleObj>
                </mc:Choice>
                <mc:Fallback>
                  <p:oleObj name="Equation" r:id="rId3" imgW="1955520" imgH="291960" progId="Equation.DSMT4">
                    <p:embed/>
                    <p:pic>
                      <p:nvPicPr>
                        <p:cNvPr id="9" name="Object 8">
                          <a:extLst>
                            <a:ext uri="{FF2B5EF4-FFF2-40B4-BE49-F238E27FC236}">
                              <a16:creationId xmlns:a16="http://schemas.microsoft.com/office/drawing/2014/main" id="{968217B5-0658-4856-B6EF-53B34FA02794}"/>
                            </a:ext>
                          </a:extLst>
                        </p:cNvPr>
                        <p:cNvPicPr/>
                        <p:nvPr/>
                      </p:nvPicPr>
                      <p:blipFill>
                        <a:blip r:embed="rId4"/>
                        <a:stretch>
                          <a:fillRect/>
                        </a:stretch>
                      </p:blipFill>
                      <p:spPr>
                        <a:xfrm>
                          <a:off x="1720482" y="2050781"/>
                          <a:ext cx="1955800" cy="292100"/>
                        </a:xfrm>
                        <a:prstGeom prst="rect">
                          <a:avLst/>
                        </a:prstGeom>
                      </p:spPr>
                    </p:pic>
                  </p:oleObj>
                </mc:Fallback>
              </mc:AlternateContent>
            </a:graphicData>
          </a:graphic>
        </p:graphicFrame>
        <p:cxnSp>
          <p:nvCxnSpPr>
            <p:cNvPr id="11" name="Straight Arrow Connector 10">
              <a:extLst>
                <a:ext uri="{FF2B5EF4-FFF2-40B4-BE49-F238E27FC236}">
                  <a16:creationId xmlns:a16="http://schemas.microsoft.com/office/drawing/2014/main" id="{8F5BB0EF-9012-41D4-B646-2BF54B094FAA}"/>
                </a:ext>
              </a:extLst>
            </p:cNvPr>
            <p:cNvCxnSpPr/>
            <p:nvPr/>
          </p:nvCxnSpPr>
          <p:spPr>
            <a:xfrm>
              <a:off x="896471" y="1272984"/>
              <a:ext cx="3998258" cy="3585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147E55-6963-4E90-84A3-483939C97C14}"/>
                </a:ext>
              </a:extLst>
            </p:cNvPr>
            <p:cNvSpPr txBox="1"/>
            <p:nvPr/>
          </p:nvSpPr>
          <p:spPr>
            <a:xfrm>
              <a:off x="1658466" y="802551"/>
              <a:ext cx="1434353" cy="537070"/>
            </a:xfrm>
            <a:prstGeom prst="rect">
              <a:avLst/>
            </a:prstGeom>
            <a:noFill/>
          </p:spPr>
          <p:txBody>
            <a:bodyPr wrap="square" rtlCol="0">
              <a:spAutoFit/>
            </a:bodyPr>
            <a:lstStyle/>
            <a:p>
              <a:pPr algn="r" rtl="1">
                <a:lnSpc>
                  <a:spcPct val="150000"/>
                </a:lnSpc>
              </a:pPr>
              <a:r>
                <a:rPr lang="en-US" sz="1500" dirty="0">
                  <a:cs typeface="B Nazanin" panose="00000400000000000000" pitchFamily="2" charset="-78"/>
                </a:rPr>
                <a:t>L=2 m</a:t>
              </a:r>
            </a:p>
          </p:txBody>
        </p:sp>
      </p:grpSp>
      <p:grpSp>
        <p:nvGrpSpPr>
          <p:cNvPr id="20" name="Group 19">
            <a:extLst>
              <a:ext uri="{FF2B5EF4-FFF2-40B4-BE49-F238E27FC236}">
                <a16:creationId xmlns:a16="http://schemas.microsoft.com/office/drawing/2014/main" id="{5E62C397-5F97-4F93-A215-EBB9C368C742}"/>
              </a:ext>
            </a:extLst>
          </p:cNvPr>
          <p:cNvGrpSpPr/>
          <p:nvPr/>
        </p:nvGrpSpPr>
        <p:grpSpPr>
          <a:xfrm>
            <a:off x="4242543" y="1026094"/>
            <a:ext cx="4423667" cy="2270432"/>
            <a:chOff x="5181599" y="1793018"/>
            <a:chExt cx="5898222" cy="3027242"/>
          </a:xfrm>
        </p:grpSpPr>
        <p:grpSp>
          <p:nvGrpSpPr>
            <p:cNvPr id="17" name="Group 16">
              <a:extLst>
                <a:ext uri="{FF2B5EF4-FFF2-40B4-BE49-F238E27FC236}">
                  <a16:creationId xmlns:a16="http://schemas.microsoft.com/office/drawing/2014/main" id="{88562662-B985-489B-B707-922C0DF90E6F}"/>
                </a:ext>
              </a:extLst>
            </p:cNvPr>
            <p:cNvGrpSpPr/>
            <p:nvPr/>
          </p:nvGrpSpPr>
          <p:grpSpPr>
            <a:xfrm>
              <a:off x="6892742" y="1793018"/>
              <a:ext cx="4167468" cy="546303"/>
              <a:chOff x="6034363" y="1207832"/>
              <a:chExt cx="4167468" cy="546303"/>
            </a:xfrm>
          </p:grpSpPr>
          <p:graphicFrame>
            <p:nvGraphicFramePr>
              <p:cNvPr id="14" name="Object 13">
                <a:extLst>
                  <a:ext uri="{FF2B5EF4-FFF2-40B4-BE49-F238E27FC236}">
                    <a16:creationId xmlns:a16="http://schemas.microsoft.com/office/drawing/2014/main" id="{303275A2-CAF0-4B3A-A66C-C01DE90DF956}"/>
                  </a:ext>
                </a:extLst>
              </p:cNvPr>
              <p:cNvGraphicFramePr>
                <a:graphicFrameLocks noChangeAspect="1"/>
              </p:cNvGraphicFramePr>
              <p:nvPr/>
            </p:nvGraphicFramePr>
            <p:xfrm>
              <a:off x="6034363" y="1398494"/>
              <a:ext cx="1485900" cy="241300"/>
            </p:xfrm>
            <a:graphic>
              <a:graphicData uri="http://schemas.openxmlformats.org/presentationml/2006/ole">
                <mc:AlternateContent xmlns:mc="http://schemas.openxmlformats.org/markup-compatibility/2006">
                  <mc:Choice xmlns:v="urn:schemas-microsoft-com:vml" Requires="v">
                    <p:oleObj spid="_x0000_s142347" name="Equation" r:id="rId5" imgW="1485720" imgH="241200" progId="Equation.DSMT4">
                      <p:embed/>
                    </p:oleObj>
                  </mc:Choice>
                  <mc:Fallback>
                    <p:oleObj name="Equation" r:id="rId5" imgW="1485720" imgH="241200" progId="Equation.DSMT4">
                      <p:embed/>
                      <p:pic>
                        <p:nvPicPr>
                          <p:cNvPr id="14" name="Object 13">
                            <a:extLst>
                              <a:ext uri="{FF2B5EF4-FFF2-40B4-BE49-F238E27FC236}">
                                <a16:creationId xmlns:a16="http://schemas.microsoft.com/office/drawing/2014/main" id="{303275A2-CAF0-4B3A-A66C-C01DE90DF956}"/>
                              </a:ext>
                            </a:extLst>
                          </p:cNvPr>
                          <p:cNvPicPr/>
                          <p:nvPr/>
                        </p:nvPicPr>
                        <p:blipFill>
                          <a:blip r:embed="rId6"/>
                          <a:stretch>
                            <a:fillRect/>
                          </a:stretch>
                        </p:blipFill>
                        <p:spPr>
                          <a:xfrm>
                            <a:off x="6034363" y="1398494"/>
                            <a:ext cx="1485900" cy="241300"/>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B4E446E0-E2B4-42C5-8301-2C389CAC8C2E}"/>
                  </a:ext>
                </a:extLst>
              </p:cNvPr>
              <p:cNvSpPr txBox="1"/>
              <p:nvPr/>
            </p:nvSpPr>
            <p:spPr>
              <a:xfrm>
                <a:off x="7420344" y="1207832"/>
                <a:ext cx="2781487" cy="546303"/>
              </a:xfrm>
              <a:prstGeom prst="rect">
                <a:avLst/>
              </a:prstGeom>
              <a:noFill/>
            </p:spPr>
            <p:txBody>
              <a:bodyPr wrap="square" rtlCol="0">
                <a:spAutoFit/>
              </a:bodyPr>
              <a:lstStyle/>
              <a:p>
                <a:pPr marL="257175" indent="-257175" algn="r" rtl="1">
                  <a:lnSpc>
                    <a:spcPct val="150000"/>
                  </a:lnSpc>
                  <a:buFont typeface="Wingdings" panose="05000000000000000000" pitchFamily="2" charset="2"/>
                  <a:buChar char="ü"/>
                </a:pPr>
                <a:r>
                  <a:rPr lang="fa-IR" sz="1500" dirty="0">
                    <a:cs typeface="B Nazanin" panose="00000400000000000000" pitchFamily="2" charset="-78"/>
                  </a:rPr>
                  <a:t>اختلاف بسامد مدهای مجاور</a:t>
                </a:r>
              </a:p>
            </p:txBody>
          </p:sp>
        </p:grpSp>
        <p:sp>
          <p:nvSpPr>
            <p:cNvPr id="19" name="TextBox 18">
              <a:extLst>
                <a:ext uri="{FF2B5EF4-FFF2-40B4-BE49-F238E27FC236}">
                  <a16:creationId xmlns:a16="http://schemas.microsoft.com/office/drawing/2014/main" id="{2D668B8C-DE8F-4587-9730-7C95804209DB}"/>
                </a:ext>
              </a:extLst>
            </p:cNvPr>
            <p:cNvSpPr txBox="1"/>
            <p:nvPr/>
          </p:nvSpPr>
          <p:spPr>
            <a:xfrm>
              <a:off x="5181599" y="2427298"/>
              <a:ext cx="5898222" cy="2392962"/>
            </a:xfrm>
            <a:prstGeom prst="rect">
              <a:avLst/>
            </a:prstGeom>
            <a:noFill/>
          </p:spPr>
          <p:txBody>
            <a:bodyPr wrap="square" rtlCol="0">
              <a:spAutoFit/>
            </a:bodyPr>
            <a:lstStyle/>
            <a:p>
              <a:pPr marL="257175" indent="-257175" algn="r" rtl="1">
                <a:lnSpc>
                  <a:spcPct val="150000"/>
                </a:lnSpc>
                <a:buFont typeface="Wingdings" panose="05000000000000000000" pitchFamily="2" charset="2"/>
                <a:buChar char="ü"/>
              </a:pPr>
              <a:r>
                <a:rPr lang="fa-IR" sz="1500" dirty="0">
                  <a:cs typeface="B Nazanin" panose="00000400000000000000" pitchFamily="2" charset="-78"/>
                </a:rPr>
                <a:t>تکرار پالس 75 مگا هرتز</a:t>
              </a:r>
            </a:p>
            <a:p>
              <a:pPr marL="257175" indent="-257175" algn="r" rtl="1">
                <a:lnSpc>
                  <a:spcPct val="150000"/>
                </a:lnSpc>
                <a:buFont typeface="Wingdings" panose="05000000000000000000" pitchFamily="2" charset="2"/>
                <a:buChar char="ü"/>
              </a:pPr>
              <a:r>
                <a:rPr lang="fa-IR" sz="1500" dirty="0">
                  <a:cs typeface="B Nazanin" panose="00000400000000000000" pitchFamily="2" charset="-78"/>
                </a:rPr>
                <a:t>فاصله بین پالسها 13.3 نانوثانیه</a:t>
              </a:r>
            </a:p>
            <a:p>
              <a:pPr marL="257175" indent="-257175" algn="r" rtl="1">
                <a:lnSpc>
                  <a:spcPct val="150000"/>
                </a:lnSpc>
                <a:buFont typeface="Wingdings" panose="05000000000000000000" pitchFamily="2" charset="2"/>
                <a:buChar char="ü"/>
              </a:pPr>
              <a:r>
                <a:rPr lang="fa-IR" sz="1500" dirty="0">
                  <a:cs typeface="B Nazanin" panose="00000400000000000000" pitchFamily="2" charset="-78"/>
                </a:rPr>
                <a:t>پهنای طیف 10</a:t>
              </a:r>
              <a:r>
                <a:rPr lang="fa-IR" sz="1500" baseline="30000" dirty="0">
                  <a:cs typeface="B Nazanin" panose="00000400000000000000" pitchFamily="2" charset="-78"/>
                </a:rPr>
                <a:t>13</a:t>
              </a:r>
              <a:r>
                <a:rPr lang="fa-IR" sz="1500" dirty="0">
                  <a:cs typeface="B Nazanin" panose="00000400000000000000" pitchFamily="2" charset="-78"/>
                </a:rPr>
                <a:t>×9.375 هرتز، 200 نانومتر</a:t>
              </a:r>
              <a:r>
                <a:rPr lang="fa-IR" sz="1500" baseline="30000" dirty="0">
                  <a:cs typeface="B Nazanin" panose="00000400000000000000" pitchFamily="2" charset="-78"/>
                </a:rPr>
                <a:t> </a:t>
              </a:r>
              <a:endParaRPr lang="fa-IR" sz="1500" dirty="0">
                <a:cs typeface="B Nazanin" panose="00000400000000000000" pitchFamily="2" charset="-78"/>
              </a:endParaRPr>
            </a:p>
            <a:p>
              <a:pPr marL="257175" indent="-257175" algn="r" rtl="1">
                <a:lnSpc>
                  <a:spcPct val="150000"/>
                </a:lnSpc>
                <a:buFont typeface="Wingdings" panose="05000000000000000000" pitchFamily="2" charset="2"/>
                <a:buChar char="ü"/>
              </a:pPr>
              <a:r>
                <a:rPr lang="fa-IR" sz="1500" dirty="0">
                  <a:cs typeface="B Nazanin" panose="00000400000000000000" pitchFamily="2" charset="-78"/>
                </a:rPr>
                <a:t>تعداد مدهای تشدید شده 1250000</a:t>
              </a:r>
            </a:p>
            <a:p>
              <a:pPr marL="257175" indent="-257175" algn="r" rtl="1">
                <a:lnSpc>
                  <a:spcPct val="150000"/>
                </a:lnSpc>
                <a:buFont typeface="Wingdings" panose="05000000000000000000" pitchFamily="2" charset="2"/>
                <a:buChar char="ü"/>
              </a:pPr>
              <a:r>
                <a:rPr lang="fa-IR" sz="1500" dirty="0">
                  <a:cs typeface="B Nazanin" panose="00000400000000000000" pitchFamily="2" charset="-78"/>
                </a:rPr>
                <a:t>طول پالس حدود 10 فمتوثانیه (متناسب با عکس پهنای طیف)</a:t>
              </a:r>
            </a:p>
          </p:txBody>
        </p:sp>
      </p:grpSp>
      <p:sp>
        <p:nvSpPr>
          <p:cNvPr id="22" name="TextBox 21">
            <a:extLst>
              <a:ext uri="{FF2B5EF4-FFF2-40B4-BE49-F238E27FC236}">
                <a16:creationId xmlns:a16="http://schemas.microsoft.com/office/drawing/2014/main" id="{E3A1D013-CB88-4F50-A558-BD9087E94F45}"/>
              </a:ext>
            </a:extLst>
          </p:cNvPr>
          <p:cNvSpPr txBox="1"/>
          <p:nvPr/>
        </p:nvSpPr>
        <p:spPr>
          <a:xfrm>
            <a:off x="4058720" y="4805566"/>
            <a:ext cx="3925697" cy="755976"/>
          </a:xfrm>
          <a:prstGeom prst="rect">
            <a:avLst/>
          </a:prstGeom>
          <a:noFill/>
        </p:spPr>
        <p:txBody>
          <a:bodyPr wrap="square" rtlCol="0">
            <a:spAutoFit/>
          </a:bodyPr>
          <a:lstStyle/>
          <a:p>
            <a:pPr algn="r" rtl="1">
              <a:lnSpc>
                <a:spcPct val="150000"/>
              </a:lnSpc>
            </a:pPr>
            <a:r>
              <a:rPr lang="fa-IR" sz="1500" dirty="0">
                <a:cs typeface="B Nazanin" panose="00000400000000000000" pitchFamily="2" charset="-78"/>
              </a:rPr>
              <a:t>هرگاه تمام مدها همفاز باشد حاصل برهمنهی آنها دارای چنین شدتی خواهد شد که نشان دهنده خروجی پالسی می باشد </a:t>
            </a:r>
            <a:endParaRPr lang="en-US" sz="1500" dirty="0">
              <a:cs typeface="B Nazanin" panose="00000400000000000000" pitchFamily="2" charset="-78"/>
            </a:endParaRPr>
          </a:p>
        </p:txBody>
      </p:sp>
      <p:grpSp>
        <p:nvGrpSpPr>
          <p:cNvPr id="32" name="Group 31">
            <a:extLst>
              <a:ext uri="{FF2B5EF4-FFF2-40B4-BE49-F238E27FC236}">
                <a16:creationId xmlns:a16="http://schemas.microsoft.com/office/drawing/2014/main" id="{BC4BA72D-A1C4-48DA-858F-9A9CB3D30539}"/>
              </a:ext>
            </a:extLst>
          </p:cNvPr>
          <p:cNvGrpSpPr/>
          <p:nvPr/>
        </p:nvGrpSpPr>
        <p:grpSpPr>
          <a:xfrm>
            <a:off x="491661" y="3493690"/>
            <a:ext cx="3440766" cy="2355014"/>
            <a:chOff x="655548" y="3402239"/>
            <a:chExt cx="4587688" cy="3140018"/>
          </a:xfrm>
        </p:grpSpPr>
        <p:grpSp>
          <p:nvGrpSpPr>
            <p:cNvPr id="26" name="Group 25">
              <a:extLst>
                <a:ext uri="{FF2B5EF4-FFF2-40B4-BE49-F238E27FC236}">
                  <a16:creationId xmlns:a16="http://schemas.microsoft.com/office/drawing/2014/main" id="{9975E12C-32A4-4A14-B318-AEE9094F5347}"/>
                </a:ext>
              </a:extLst>
            </p:cNvPr>
            <p:cNvGrpSpPr/>
            <p:nvPr/>
          </p:nvGrpSpPr>
          <p:grpSpPr>
            <a:xfrm>
              <a:off x="655548" y="3402239"/>
              <a:ext cx="4587688" cy="3140018"/>
              <a:chOff x="655548" y="3278951"/>
              <a:chExt cx="4587688" cy="3140018"/>
            </a:xfrm>
          </p:grpSpPr>
          <p:pic>
            <p:nvPicPr>
              <p:cNvPr id="21" name="Picture 20">
                <a:extLst>
                  <a:ext uri="{FF2B5EF4-FFF2-40B4-BE49-F238E27FC236}">
                    <a16:creationId xmlns:a16="http://schemas.microsoft.com/office/drawing/2014/main" id="{3570A13F-965A-4329-ABEB-5A3E6D74886C}"/>
                  </a:ext>
                </a:extLst>
              </p:cNvPr>
              <p:cNvPicPr>
                <a:picLocks noChangeAspect="1"/>
              </p:cNvPicPr>
              <p:nvPr/>
            </p:nvPicPr>
            <p:blipFill>
              <a:blip r:embed="rId7"/>
              <a:stretch>
                <a:fillRect/>
              </a:stretch>
            </p:blipFill>
            <p:spPr>
              <a:xfrm>
                <a:off x="655548" y="3278951"/>
                <a:ext cx="4587688" cy="3140018"/>
              </a:xfrm>
              <a:prstGeom prst="rect">
                <a:avLst/>
              </a:prstGeom>
            </p:spPr>
          </p:pic>
          <p:cxnSp>
            <p:nvCxnSpPr>
              <p:cNvPr id="24" name="Straight Arrow Connector 23">
                <a:extLst>
                  <a:ext uri="{FF2B5EF4-FFF2-40B4-BE49-F238E27FC236}">
                    <a16:creationId xmlns:a16="http://schemas.microsoft.com/office/drawing/2014/main" id="{BD23DEB2-5A60-41F3-B689-6175C4C32C13}"/>
                  </a:ext>
                </a:extLst>
              </p:cNvPr>
              <p:cNvCxnSpPr/>
              <p:nvPr/>
            </p:nvCxnSpPr>
            <p:spPr>
              <a:xfrm>
                <a:off x="2815943" y="4037744"/>
                <a:ext cx="1456763" cy="0"/>
              </a:xfrm>
              <a:prstGeom prst="straightConnector1">
                <a:avLst/>
              </a:prstGeom>
              <a:ln w="28575">
                <a:solidFill>
                  <a:srgbClr val="FFC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ADD03D4-37EF-4F67-BBDD-DE8663DBBD22}"/>
                  </a:ext>
                </a:extLst>
              </p:cNvPr>
              <p:cNvSpPr/>
              <p:nvPr/>
            </p:nvSpPr>
            <p:spPr>
              <a:xfrm>
                <a:off x="2815943" y="4100884"/>
                <a:ext cx="1470916" cy="400109"/>
              </a:xfrm>
              <a:prstGeom prst="rect">
                <a:avLst/>
              </a:prstGeom>
            </p:spPr>
            <p:txBody>
              <a:bodyPr wrap="none">
                <a:spAutoFit/>
              </a:bodyPr>
              <a:lstStyle/>
              <a:p>
                <a:r>
                  <a:rPr lang="fa-IR" sz="1350" dirty="0">
                    <a:cs typeface="B Nazanin" panose="00000400000000000000" pitchFamily="2" charset="-78"/>
                  </a:rPr>
                  <a:t>فاصله بین پالسها </a:t>
                </a:r>
                <a:endParaRPr lang="en-US" sz="1350" dirty="0"/>
              </a:p>
            </p:txBody>
          </p:sp>
        </p:grpSp>
        <p:cxnSp>
          <p:nvCxnSpPr>
            <p:cNvPr id="28" name="Straight Arrow Connector 27">
              <a:extLst>
                <a:ext uri="{FF2B5EF4-FFF2-40B4-BE49-F238E27FC236}">
                  <a16:creationId xmlns:a16="http://schemas.microsoft.com/office/drawing/2014/main" id="{FC311C24-E7F1-45F7-B814-A6C1DAEFF2C9}"/>
                </a:ext>
              </a:extLst>
            </p:cNvPr>
            <p:cNvCxnSpPr>
              <a:cxnSpLocks/>
            </p:cNvCxnSpPr>
            <p:nvPr/>
          </p:nvCxnSpPr>
          <p:spPr>
            <a:xfrm>
              <a:off x="2711669" y="5239820"/>
              <a:ext cx="18288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BCD55F3-07CE-4EFE-A3B9-A6AF3DB4267C}"/>
                </a:ext>
              </a:extLst>
            </p:cNvPr>
            <p:cNvSpPr/>
            <p:nvPr/>
          </p:nvSpPr>
          <p:spPr>
            <a:xfrm>
              <a:off x="2255183" y="5208999"/>
              <a:ext cx="1041311" cy="400109"/>
            </a:xfrm>
            <a:prstGeom prst="rect">
              <a:avLst/>
            </a:prstGeom>
          </p:spPr>
          <p:txBody>
            <a:bodyPr wrap="none">
              <a:spAutoFit/>
            </a:bodyPr>
            <a:lstStyle/>
            <a:p>
              <a:r>
                <a:rPr lang="fa-IR" sz="1350" dirty="0">
                  <a:cs typeface="B Nazanin" panose="00000400000000000000" pitchFamily="2" charset="-78"/>
                </a:rPr>
                <a:t>طول پالس </a:t>
              </a:r>
              <a:endParaRPr lang="en-US" sz="1350" dirty="0"/>
            </a:p>
          </p:txBody>
        </p:sp>
      </p:grpSp>
      <p:sp>
        <p:nvSpPr>
          <p:cNvPr id="33" name="TextBox 32">
            <a:extLst>
              <a:ext uri="{FF2B5EF4-FFF2-40B4-BE49-F238E27FC236}">
                <a16:creationId xmlns:a16="http://schemas.microsoft.com/office/drawing/2014/main" id="{96B2D72A-E269-4E4F-B0BB-33B5F604A63F}"/>
              </a:ext>
            </a:extLst>
          </p:cNvPr>
          <p:cNvSpPr txBox="1"/>
          <p:nvPr/>
        </p:nvSpPr>
        <p:spPr>
          <a:xfrm>
            <a:off x="4058720" y="3577334"/>
            <a:ext cx="4486811" cy="755976"/>
          </a:xfrm>
          <a:prstGeom prst="rect">
            <a:avLst/>
          </a:prstGeom>
          <a:noFill/>
        </p:spPr>
        <p:txBody>
          <a:bodyPr wrap="square" rtlCol="0">
            <a:spAutoFit/>
          </a:bodyPr>
          <a:lstStyle/>
          <a:p>
            <a:pPr algn="r" rtl="1">
              <a:lnSpc>
                <a:spcPct val="150000"/>
              </a:lnSpc>
            </a:pPr>
            <a:r>
              <a:rPr lang="fa-IR" sz="1500" b="1" dirty="0">
                <a:solidFill>
                  <a:srgbClr val="0000FF"/>
                </a:solidFill>
                <a:cs typeface="B Nazanin" panose="00000400000000000000" pitchFamily="2" charset="-78"/>
              </a:rPr>
              <a:t>طول رزوناتور تعیین کننده فاصله بسامدی مدها، تکرار پالس لیزر، فاصله زمانی بین پالسها و تعداد کل مدهای تشدید شده است.</a:t>
            </a:r>
            <a:endParaRPr lang="en-US" sz="1500" b="1" dirty="0">
              <a:solidFill>
                <a:srgbClr val="0000FF"/>
              </a:solidFill>
              <a:cs typeface="B Nazanin" panose="00000400000000000000" pitchFamily="2" charset="-78"/>
            </a:endParaRPr>
          </a:p>
        </p:txBody>
      </p:sp>
    </p:spTree>
    <p:extLst>
      <p:ext uri="{BB962C8B-B14F-4D97-AF65-F5344CB8AC3E}">
        <p14:creationId xmlns:p14="http://schemas.microsoft.com/office/powerpoint/2010/main" val="264117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30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76A334-0032-49E7-A240-A8AC98C6265D}"/>
              </a:ext>
            </a:extLst>
          </p:cNvPr>
          <p:cNvSpPr/>
          <p:nvPr/>
        </p:nvSpPr>
        <p:spPr>
          <a:xfrm>
            <a:off x="3569338" y="1049362"/>
            <a:ext cx="2794355" cy="369332"/>
          </a:xfrm>
          <a:prstGeom prst="rect">
            <a:avLst/>
          </a:prstGeom>
        </p:spPr>
        <p:txBody>
          <a:bodyPr wrap="none">
            <a:spAutoFit/>
          </a:bodyPr>
          <a:lstStyle/>
          <a:p>
            <a:r>
              <a:rPr lang="en-US" b="1" dirty="0">
                <a:solidFill>
                  <a:srgbClr val="FF0000"/>
                </a:solidFill>
                <a:latin typeface="Times New Roman" pitchFamily="18" charset="0"/>
                <a:cs typeface="Times New Roman" pitchFamily="18" charset="0"/>
              </a:rPr>
              <a:t>Mode-locking  </a:t>
            </a:r>
            <a:r>
              <a:rPr lang="fa-IR" b="1" dirty="0">
                <a:solidFill>
                  <a:srgbClr val="FF0000"/>
                </a:solidFill>
                <a:latin typeface="Times New Roman" pitchFamily="18" charset="0"/>
                <a:cs typeface="Times New Roman" pitchFamily="18" charset="0"/>
              </a:rPr>
              <a:t>قفل شدگی مدها</a:t>
            </a:r>
            <a:endParaRPr lang="en-US" dirty="0">
              <a:solidFill>
                <a:srgbClr val="FF0000"/>
              </a:solidFill>
            </a:endParaRPr>
          </a:p>
        </p:txBody>
      </p:sp>
      <p:grpSp>
        <p:nvGrpSpPr>
          <p:cNvPr id="16" name="Group 15">
            <a:extLst>
              <a:ext uri="{FF2B5EF4-FFF2-40B4-BE49-F238E27FC236}">
                <a16:creationId xmlns:a16="http://schemas.microsoft.com/office/drawing/2014/main" id="{FBB23B4A-B42C-4183-9047-24DF13529CFF}"/>
              </a:ext>
            </a:extLst>
          </p:cNvPr>
          <p:cNvGrpSpPr/>
          <p:nvPr/>
        </p:nvGrpSpPr>
        <p:grpSpPr>
          <a:xfrm>
            <a:off x="552022" y="1222487"/>
            <a:ext cx="4436653" cy="4400550"/>
            <a:chOff x="736029" y="486982"/>
            <a:chExt cx="5915537" cy="5867400"/>
          </a:xfrm>
        </p:grpSpPr>
        <p:grpSp>
          <p:nvGrpSpPr>
            <p:cNvPr id="14" name="Group 13">
              <a:extLst>
                <a:ext uri="{FF2B5EF4-FFF2-40B4-BE49-F238E27FC236}">
                  <a16:creationId xmlns:a16="http://schemas.microsoft.com/office/drawing/2014/main" id="{6386756D-7D89-45EB-A24B-ED8D38C1545C}"/>
                </a:ext>
              </a:extLst>
            </p:cNvPr>
            <p:cNvGrpSpPr/>
            <p:nvPr/>
          </p:nvGrpSpPr>
          <p:grpSpPr>
            <a:xfrm>
              <a:off x="736029" y="486982"/>
              <a:ext cx="5915537" cy="5867400"/>
              <a:chOff x="736029" y="486982"/>
              <a:chExt cx="5915537" cy="5867400"/>
            </a:xfrm>
          </p:grpSpPr>
          <p:graphicFrame>
            <p:nvGraphicFramePr>
              <p:cNvPr id="4" name="Object 3">
                <a:extLst>
                  <a:ext uri="{FF2B5EF4-FFF2-40B4-BE49-F238E27FC236}">
                    <a16:creationId xmlns:a16="http://schemas.microsoft.com/office/drawing/2014/main" id="{BF670ADC-C846-48E0-9219-2E490C860D34}"/>
                  </a:ext>
                </a:extLst>
              </p:cNvPr>
              <p:cNvGraphicFramePr>
                <a:graphicFrameLocks noChangeAspect="1"/>
              </p:cNvGraphicFramePr>
              <p:nvPr/>
            </p:nvGraphicFramePr>
            <p:xfrm>
              <a:off x="736029" y="486982"/>
              <a:ext cx="2794000" cy="5867400"/>
            </p:xfrm>
            <a:graphic>
              <a:graphicData uri="http://schemas.openxmlformats.org/presentationml/2006/ole">
                <mc:AlternateContent xmlns:mc="http://schemas.openxmlformats.org/markup-compatibility/2006">
                  <mc:Choice xmlns:v="urn:schemas-microsoft-com:vml" Requires="v">
                    <p:oleObj spid="_x0000_s143374" name="Equation" r:id="rId3" imgW="2793960" imgH="5867280" progId="Equation.DSMT4">
                      <p:embed/>
                    </p:oleObj>
                  </mc:Choice>
                  <mc:Fallback>
                    <p:oleObj name="Equation" r:id="rId3" imgW="2793960" imgH="5867280" progId="Equation.DSMT4">
                      <p:embed/>
                      <p:pic>
                        <p:nvPicPr>
                          <p:cNvPr id="4" name="Object 3">
                            <a:extLst>
                              <a:ext uri="{FF2B5EF4-FFF2-40B4-BE49-F238E27FC236}">
                                <a16:creationId xmlns:a16="http://schemas.microsoft.com/office/drawing/2014/main" id="{BF670ADC-C846-48E0-9219-2E490C860D34}"/>
                              </a:ext>
                            </a:extLst>
                          </p:cNvPr>
                          <p:cNvPicPr/>
                          <p:nvPr/>
                        </p:nvPicPr>
                        <p:blipFill>
                          <a:blip r:embed="rId4"/>
                          <a:stretch>
                            <a:fillRect/>
                          </a:stretch>
                        </p:blipFill>
                        <p:spPr>
                          <a:xfrm>
                            <a:off x="736029" y="486982"/>
                            <a:ext cx="2794000" cy="58674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20603282-D627-4EB2-9718-74069C343896}"/>
                  </a:ext>
                </a:extLst>
              </p:cNvPr>
              <p:cNvSpPr txBox="1"/>
              <p:nvPr/>
            </p:nvSpPr>
            <p:spPr>
              <a:xfrm>
                <a:off x="2777016" y="3286234"/>
                <a:ext cx="3874550" cy="546304"/>
              </a:xfrm>
              <a:prstGeom prst="rect">
                <a:avLst/>
              </a:prstGeom>
              <a:noFill/>
            </p:spPr>
            <p:txBody>
              <a:bodyPr wrap="square" rtlCol="0">
                <a:spAutoFit/>
              </a:bodyPr>
              <a:lstStyle/>
              <a:p>
                <a:pPr algn="r" rtl="1">
                  <a:lnSpc>
                    <a:spcPct val="150000"/>
                  </a:lnSpc>
                </a:pPr>
                <a:r>
                  <a:rPr lang="fa-IR" sz="1500" dirty="0">
                    <a:solidFill>
                      <a:srgbClr val="7030A0"/>
                    </a:solidFill>
                    <a:cs typeface="B Nazanin" panose="00000400000000000000" pitchFamily="2" charset="-78"/>
                  </a:rPr>
                  <a:t>تمام امواج هم دامنه و همفاز فرض شده اند:</a:t>
                </a:r>
                <a:endParaRPr lang="en-US" sz="1500" dirty="0">
                  <a:solidFill>
                    <a:srgbClr val="7030A0"/>
                  </a:solidFill>
                  <a:cs typeface="B Nazanin" panose="00000400000000000000" pitchFamily="2" charset="-78"/>
                </a:endParaRPr>
              </a:p>
            </p:txBody>
          </p:sp>
        </p:grpSp>
        <p:sp>
          <p:nvSpPr>
            <p:cNvPr id="15" name="TextBox 14">
              <a:extLst>
                <a:ext uri="{FF2B5EF4-FFF2-40B4-BE49-F238E27FC236}">
                  <a16:creationId xmlns:a16="http://schemas.microsoft.com/office/drawing/2014/main" id="{45DC5B37-46D9-4C37-BCA1-981ED1C5EAA4}"/>
                </a:ext>
              </a:extLst>
            </p:cNvPr>
            <p:cNvSpPr txBox="1"/>
            <p:nvPr/>
          </p:nvSpPr>
          <p:spPr>
            <a:xfrm>
              <a:off x="2497592" y="1545627"/>
              <a:ext cx="2794000" cy="1007968"/>
            </a:xfrm>
            <a:prstGeom prst="rect">
              <a:avLst/>
            </a:prstGeom>
            <a:noFill/>
          </p:spPr>
          <p:txBody>
            <a:bodyPr wrap="square" rtlCol="0">
              <a:spAutoFit/>
            </a:bodyPr>
            <a:lstStyle/>
            <a:p>
              <a:pPr algn="r" rtl="1">
                <a:lnSpc>
                  <a:spcPct val="150000"/>
                </a:lnSpc>
              </a:pPr>
              <a:r>
                <a:rPr lang="fa-IR" sz="1500" dirty="0">
                  <a:solidFill>
                    <a:srgbClr val="7030A0"/>
                  </a:solidFill>
                  <a:cs typeface="B Nazanin" panose="00000400000000000000" pitchFamily="2" charset="-78"/>
                </a:rPr>
                <a:t>فرض کنیم که امواج دارای فاصله بسامدی یکسان هستند:</a:t>
              </a:r>
              <a:endParaRPr lang="en-US" sz="1500" dirty="0">
                <a:solidFill>
                  <a:srgbClr val="7030A0"/>
                </a:solidFill>
                <a:cs typeface="B Nazanin" panose="00000400000000000000" pitchFamily="2" charset="-78"/>
              </a:endParaRPr>
            </a:p>
          </p:txBody>
        </p:sp>
      </p:grpSp>
      <p:grpSp>
        <p:nvGrpSpPr>
          <p:cNvPr id="23" name="Group 22">
            <a:extLst>
              <a:ext uri="{FF2B5EF4-FFF2-40B4-BE49-F238E27FC236}">
                <a16:creationId xmlns:a16="http://schemas.microsoft.com/office/drawing/2014/main" id="{CB6DEA78-B572-462D-BEF1-886BAED7B1EE}"/>
              </a:ext>
            </a:extLst>
          </p:cNvPr>
          <p:cNvGrpSpPr/>
          <p:nvPr/>
        </p:nvGrpSpPr>
        <p:grpSpPr>
          <a:xfrm>
            <a:off x="4899776" y="1610812"/>
            <a:ext cx="4020668" cy="1954744"/>
            <a:chOff x="6533035" y="1049574"/>
            <a:chExt cx="5360890" cy="2606325"/>
          </a:xfrm>
        </p:grpSpPr>
        <p:grpSp>
          <p:nvGrpSpPr>
            <p:cNvPr id="11" name="Group 10">
              <a:extLst>
                <a:ext uri="{FF2B5EF4-FFF2-40B4-BE49-F238E27FC236}">
                  <a16:creationId xmlns:a16="http://schemas.microsoft.com/office/drawing/2014/main" id="{1523E0AE-1C2F-4A5C-AE3B-26A8D50D6977}"/>
                </a:ext>
              </a:extLst>
            </p:cNvPr>
            <p:cNvGrpSpPr/>
            <p:nvPr/>
          </p:nvGrpSpPr>
          <p:grpSpPr>
            <a:xfrm>
              <a:off x="6533035" y="1290651"/>
              <a:ext cx="5235385" cy="2365248"/>
              <a:chOff x="6183410" y="1290651"/>
              <a:chExt cx="5235385" cy="2365248"/>
            </a:xfrm>
          </p:grpSpPr>
          <p:pic>
            <p:nvPicPr>
              <p:cNvPr id="7" name="Picture 6">
                <a:extLst>
                  <a:ext uri="{FF2B5EF4-FFF2-40B4-BE49-F238E27FC236}">
                    <a16:creationId xmlns:a16="http://schemas.microsoft.com/office/drawing/2014/main" id="{1C8629DF-4BD0-482B-AA13-D13CA47F4A37}"/>
                  </a:ext>
                </a:extLst>
              </p:cNvPr>
              <p:cNvPicPr>
                <a:picLocks noChangeAspect="1"/>
              </p:cNvPicPr>
              <p:nvPr/>
            </p:nvPicPr>
            <p:blipFill>
              <a:blip r:embed="rId5"/>
              <a:stretch>
                <a:fillRect/>
              </a:stretch>
            </p:blipFill>
            <p:spPr>
              <a:xfrm>
                <a:off x="7761195" y="1290651"/>
                <a:ext cx="3657600" cy="2365248"/>
              </a:xfrm>
              <a:prstGeom prst="rect">
                <a:avLst/>
              </a:prstGeom>
            </p:spPr>
          </p:pic>
          <p:graphicFrame>
            <p:nvGraphicFramePr>
              <p:cNvPr id="9" name="Object 8">
                <a:extLst>
                  <a:ext uri="{FF2B5EF4-FFF2-40B4-BE49-F238E27FC236}">
                    <a16:creationId xmlns:a16="http://schemas.microsoft.com/office/drawing/2014/main" id="{D75DB569-2985-4476-95BC-1B59C4E73E47}"/>
                  </a:ext>
                </a:extLst>
              </p:cNvPr>
              <p:cNvGraphicFramePr>
                <a:graphicFrameLocks noChangeAspect="1"/>
              </p:cNvGraphicFramePr>
              <p:nvPr/>
            </p:nvGraphicFramePr>
            <p:xfrm>
              <a:off x="6183410" y="1784350"/>
              <a:ext cx="1676400" cy="711200"/>
            </p:xfrm>
            <a:graphic>
              <a:graphicData uri="http://schemas.openxmlformats.org/presentationml/2006/ole">
                <mc:AlternateContent xmlns:mc="http://schemas.openxmlformats.org/markup-compatibility/2006">
                  <mc:Choice xmlns:v="urn:schemas-microsoft-com:vml" Requires="v">
                    <p:oleObj spid="_x0000_s143375" name="Equation" r:id="rId6" imgW="1676160" imgH="711000" progId="Equation.DSMT4">
                      <p:embed/>
                    </p:oleObj>
                  </mc:Choice>
                  <mc:Fallback>
                    <p:oleObj name="Equation" r:id="rId6" imgW="1676160" imgH="711000" progId="Equation.DSMT4">
                      <p:embed/>
                      <p:pic>
                        <p:nvPicPr>
                          <p:cNvPr id="9" name="Object 8">
                            <a:extLst>
                              <a:ext uri="{FF2B5EF4-FFF2-40B4-BE49-F238E27FC236}">
                                <a16:creationId xmlns:a16="http://schemas.microsoft.com/office/drawing/2014/main" id="{D75DB569-2985-4476-95BC-1B59C4E73E47}"/>
                              </a:ext>
                            </a:extLst>
                          </p:cNvPr>
                          <p:cNvPicPr/>
                          <p:nvPr/>
                        </p:nvPicPr>
                        <p:blipFill>
                          <a:blip r:embed="rId7"/>
                          <a:stretch>
                            <a:fillRect/>
                          </a:stretch>
                        </p:blipFill>
                        <p:spPr>
                          <a:xfrm>
                            <a:off x="6183410" y="1784350"/>
                            <a:ext cx="1676400" cy="711200"/>
                          </a:xfrm>
                          <a:prstGeom prst="rect">
                            <a:avLst/>
                          </a:prstGeom>
                        </p:spPr>
                      </p:pic>
                    </p:oleObj>
                  </mc:Fallback>
                </mc:AlternateContent>
              </a:graphicData>
            </a:graphic>
          </p:graphicFrame>
        </p:grpSp>
        <p:cxnSp>
          <p:nvCxnSpPr>
            <p:cNvPr id="20" name="Straight Arrow Connector 19">
              <a:extLst>
                <a:ext uri="{FF2B5EF4-FFF2-40B4-BE49-F238E27FC236}">
                  <a16:creationId xmlns:a16="http://schemas.microsoft.com/office/drawing/2014/main" id="{79822346-8DD8-4D65-BC99-91475318B574}"/>
                </a:ext>
              </a:extLst>
            </p:cNvPr>
            <p:cNvCxnSpPr/>
            <p:nvPr/>
          </p:nvCxnSpPr>
          <p:spPr>
            <a:xfrm>
              <a:off x="9906000" y="1461247"/>
              <a:ext cx="1335741" cy="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3D42F4-7D74-43FF-BFB6-BF62E50D3FE8}"/>
                </a:ext>
              </a:extLst>
            </p:cNvPr>
            <p:cNvSpPr txBox="1"/>
            <p:nvPr/>
          </p:nvSpPr>
          <p:spPr>
            <a:xfrm>
              <a:off x="10085292" y="1049574"/>
              <a:ext cx="1808633" cy="830997"/>
            </a:xfrm>
            <a:prstGeom prst="rect">
              <a:avLst/>
            </a:prstGeom>
            <a:noFill/>
          </p:spPr>
          <p:txBody>
            <a:bodyPr wrap="square" rtlCol="0">
              <a:spAutoFit/>
            </a:bodyPr>
            <a:lstStyle/>
            <a:p>
              <a:pPr algn="r" rtl="1">
                <a:lnSpc>
                  <a:spcPct val="150000"/>
                </a:lnSpc>
              </a:pPr>
              <a:r>
                <a:rPr lang="fa-IR" sz="1200" dirty="0">
                  <a:cs typeface="B Nazanin" panose="00000400000000000000" pitchFamily="2" charset="-78"/>
                </a:rPr>
                <a:t>فاصله بین پالسهای متوالی</a:t>
              </a:r>
              <a:endParaRPr lang="en-US" sz="1200" dirty="0">
                <a:cs typeface="B Nazanin" panose="00000400000000000000" pitchFamily="2" charset="-78"/>
              </a:endParaRPr>
            </a:p>
          </p:txBody>
        </p:sp>
      </p:grpSp>
      <p:grpSp>
        <p:nvGrpSpPr>
          <p:cNvPr id="24" name="Group 23">
            <a:extLst>
              <a:ext uri="{FF2B5EF4-FFF2-40B4-BE49-F238E27FC236}">
                <a16:creationId xmlns:a16="http://schemas.microsoft.com/office/drawing/2014/main" id="{8EBAF0FF-308E-4CCC-A726-646348602EF3}"/>
              </a:ext>
            </a:extLst>
          </p:cNvPr>
          <p:cNvGrpSpPr/>
          <p:nvPr/>
        </p:nvGrpSpPr>
        <p:grpSpPr>
          <a:xfrm>
            <a:off x="4959165" y="3774983"/>
            <a:ext cx="3867150" cy="1773936"/>
            <a:chOff x="6612220" y="3890310"/>
            <a:chExt cx="5156200" cy="2365248"/>
          </a:xfrm>
        </p:grpSpPr>
        <p:grpSp>
          <p:nvGrpSpPr>
            <p:cNvPr id="12" name="Group 11">
              <a:extLst>
                <a:ext uri="{FF2B5EF4-FFF2-40B4-BE49-F238E27FC236}">
                  <a16:creationId xmlns:a16="http://schemas.microsoft.com/office/drawing/2014/main" id="{B40E83C7-0E91-4A71-A9BA-CF98913265B9}"/>
                </a:ext>
              </a:extLst>
            </p:cNvPr>
            <p:cNvGrpSpPr/>
            <p:nvPr/>
          </p:nvGrpSpPr>
          <p:grpSpPr>
            <a:xfrm>
              <a:off x="6612220" y="3890310"/>
              <a:ext cx="5156200" cy="2365248"/>
              <a:chOff x="6262595" y="3890310"/>
              <a:chExt cx="5156200" cy="2365248"/>
            </a:xfrm>
          </p:grpSpPr>
          <p:pic>
            <p:nvPicPr>
              <p:cNvPr id="8" name="Picture 7">
                <a:extLst>
                  <a:ext uri="{FF2B5EF4-FFF2-40B4-BE49-F238E27FC236}">
                    <a16:creationId xmlns:a16="http://schemas.microsoft.com/office/drawing/2014/main" id="{67B191B5-10C5-4D14-B651-FABCCA58CC80}"/>
                  </a:ext>
                </a:extLst>
              </p:cNvPr>
              <p:cNvPicPr>
                <a:picLocks noChangeAspect="1"/>
              </p:cNvPicPr>
              <p:nvPr/>
            </p:nvPicPr>
            <p:blipFill>
              <a:blip r:embed="rId8"/>
              <a:stretch>
                <a:fillRect/>
              </a:stretch>
            </p:blipFill>
            <p:spPr>
              <a:xfrm>
                <a:off x="7761195" y="3890310"/>
                <a:ext cx="3657600" cy="2365248"/>
              </a:xfrm>
              <a:prstGeom prst="rect">
                <a:avLst/>
              </a:prstGeom>
            </p:spPr>
          </p:pic>
          <p:graphicFrame>
            <p:nvGraphicFramePr>
              <p:cNvPr id="10" name="Object 9">
                <a:extLst>
                  <a:ext uri="{FF2B5EF4-FFF2-40B4-BE49-F238E27FC236}">
                    <a16:creationId xmlns:a16="http://schemas.microsoft.com/office/drawing/2014/main" id="{CAFC567C-C0F0-4C82-A9A7-FAB9392142EC}"/>
                  </a:ext>
                </a:extLst>
              </p:cNvPr>
              <p:cNvGraphicFramePr>
                <a:graphicFrameLocks noChangeAspect="1"/>
              </p:cNvGraphicFramePr>
              <p:nvPr/>
            </p:nvGraphicFramePr>
            <p:xfrm>
              <a:off x="6262595" y="4228736"/>
              <a:ext cx="1498600" cy="711200"/>
            </p:xfrm>
            <a:graphic>
              <a:graphicData uri="http://schemas.openxmlformats.org/presentationml/2006/ole">
                <mc:AlternateContent xmlns:mc="http://schemas.openxmlformats.org/markup-compatibility/2006">
                  <mc:Choice xmlns:v="urn:schemas-microsoft-com:vml" Requires="v">
                    <p:oleObj spid="_x0000_s143376" name="Equation" r:id="rId9" imgW="1498320" imgH="711000" progId="Equation.DSMT4">
                      <p:embed/>
                    </p:oleObj>
                  </mc:Choice>
                  <mc:Fallback>
                    <p:oleObj name="Equation" r:id="rId9" imgW="1498320" imgH="711000" progId="Equation.DSMT4">
                      <p:embed/>
                      <p:pic>
                        <p:nvPicPr>
                          <p:cNvPr id="10" name="Object 9">
                            <a:extLst>
                              <a:ext uri="{FF2B5EF4-FFF2-40B4-BE49-F238E27FC236}">
                                <a16:creationId xmlns:a16="http://schemas.microsoft.com/office/drawing/2014/main" id="{CAFC567C-C0F0-4C82-A9A7-FAB9392142EC}"/>
                              </a:ext>
                            </a:extLst>
                          </p:cNvPr>
                          <p:cNvPicPr/>
                          <p:nvPr/>
                        </p:nvPicPr>
                        <p:blipFill>
                          <a:blip r:embed="rId10"/>
                          <a:stretch>
                            <a:fillRect/>
                          </a:stretch>
                        </p:blipFill>
                        <p:spPr>
                          <a:xfrm>
                            <a:off x="6262595" y="4228736"/>
                            <a:ext cx="1498600" cy="711200"/>
                          </a:xfrm>
                          <a:prstGeom prst="rect">
                            <a:avLst/>
                          </a:prstGeom>
                        </p:spPr>
                      </p:pic>
                    </p:oleObj>
                  </mc:Fallback>
                </mc:AlternateContent>
              </a:graphicData>
            </a:graphic>
          </p:graphicFrame>
        </p:grpSp>
        <p:cxnSp>
          <p:nvCxnSpPr>
            <p:cNvPr id="18" name="Straight Arrow Connector 17">
              <a:extLst>
                <a:ext uri="{FF2B5EF4-FFF2-40B4-BE49-F238E27FC236}">
                  <a16:creationId xmlns:a16="http://schemas.microsoft.com/office/drawing/2014/main" id="{49786313-80E9-4AA4-953C-7CD28209E3D0}"/>
                </a:ext>
              </a:extLst>
            </p:cNvPr>
            <p:cNvCxnSpPr/>
            <p:nvPr/>
          </p:nvCxnSpPr>
          <p:spPr>
            <a:xfrm>
              <a:off x="11103686" y="5280212"/>
              <a:ext cx="274320" cy="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BF2F89-2CAE-4376-A1A6-EC15C9C503E5}"/>
                </a:ext>
              </a:extLst>
            </p:cNvPr>
            <p:cNvSpPr txBox="1"/>
            <p:nvPr/>
          </p:nvSpPr>
          <p:spPr>
            <a:xfrm>
              <a:off x="10811659" y="5211489"/>
              <a:ext cx="858373" cy="830997"/>
            </a:xfrm>
            <a:prstGeom prst="rect">
              <a:avLst/>
            </a:prstGeom>
            <a:noFill/>
          </p:spPr>
          <p:txBody>
            <a:bodyPr wrap="square" rtlCol="0">
              <a:spAutoFit/>
            </a:bodyPr>
            <a:lstStyle/>
            <a:p>
              <a:pPr algn="r" rtl="1">
                <a:lnSpc>
                  <a:spcPct val="150000"/>
                </a:lnSpc>
              </a:pPr>
              <a:r>
                <a:rPr lang="fa-IR" sz="1200" dirty="0">
                  <a:cs typeface="B Nazanin" panose="00000400000000000000" pitchFamily="2" charset="-78"/>
                </a:rPr>
                <a:t>طول پالس</a:t>
              </a:r>
              <a:endParaRPr lang="en-US" sz="1200" dirty="0">
                <a:cs typeface="B Nazanin" panose="00000400000000000000" pitchFamily="2" charset="-78"/>
              </a:endParaRPr>
            </a:p>
          </p:txBody>
        </p:sp>
      </p:grpSp>
    </p:spTree>
    <p:extLst>
      <p:ext uri="{BB962C8B-B14F-4D97-AF65-F5344CB8AC3E}">
        <p14:creationId xmlns:p14="http://schemas.microsoft.com/office/powerpoint/2010/main" val="12599811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333FF7-1BD2-4F3A-95EF-9835E2D61048}"/>
              </a:ext>
            </a:extLst>
          </p:cNvPr>
          <p:cNvGrpSpPr/>
          <p:nvPr/>
        </p:nvGrpSpPr>
        <p:grpSpPr>
          <a:xfrm>
            <a:off x="437323" y="1159809"/>
            <a:ext cx="8428382" cy="4607371"/>
            <a:chOff x="2091068" y="3733800"/>
            <a:chExt cx="5071732" cy="3276600"/>
          </a:xfrm>
        </p:grpSpPr>
        <p:pic>
          <p:nvPicPr>
            <p:cNvPr id="3" name="Picture 2">
              <a:extLst>
                <a:ext uri="{FF2B5EF4-FFF2-40B4-BE49-F238E27FC236}">
                  <a16:creationId xmlns:a16="http://schemas.microsoft.com/office/drawing/2014/main" id="{C1E7260E-8E08-4BB7-A987-AD008D03D223}"/>
                </a:ext>
              </a:extLst>
            </p:cNvPr>
            <p:cNvPicPr>
              <a:picLocks noChangeArrowheads="1"/>
            </p:cNvPicPr>
            <p:nvPr/>
          </p:nvPicPr>
          <p:blipFill>
            <a:blip r:embed="rId2" cstate="print"/>
            <a:srcRect/>
            <a:stretch>
              <a:fillRect/>
            </a:stretch>
          </p:blipFill>
          <p:spPr bwMode="auto">
            <a:xfrm>
              <a:off x="2133600" y="3733800"/>
              <a:ext cx="5010150" cy="274320"/>
            </a:xfrm>
            <a:prstGeom prst="rect">
              <a:avLst/>
            </a:prstGeom>
            <a:noFill/>
            <a:ln w="9525">
              <a:noFill/>
              <a:miter lim="800000"/>
              <a:headEnd/>
              <a:tailEnd/>
            </a:ln>
            <a:effectLst/>
          </p:spPr>
        </p:pic>
        <p:pic>
          <p:nvPicPr>
            <p:cNvPr id="4" name="Picture 3">
              <a:extLst>
                <a:ext uri="{FF2B5EF4-FFF2-40B4-BE49-F238E27FC236}">
                  <a16:creationId xmlns:a16="http://schemas.microsoft.com/office/drawing/2014/main" id="{B857864F-0CA2-41B5-AF34-D615417F3887}"/>
                </a:ext>
              </a:extLst>
            </p:cNvPr>
            <p:cNvPicPr>
              <a:picLocks noChangeArrowheads="1"/>
            </p:cNvPicPr>
            <p:nvPr/>
          </p:nvPicPr>
          <p:blipFill>
            <a:blip r:embed="rId3" cstate="print"/>
            <a:srcRect/>
            <a:stretch>
              <a:fillRect/>
            </a:stretch>
          </p:blipFill>
          <p:spPr bwMode="auto">
            <a:xfrm>
              <a:off x="2091068" y="4114800"/>
              <a:ext cx="5071732" cy="274320"/>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A58641DF-8ABA-45C7-A27C-983ED93791E5}"/>
                </a:ext>
              </a:extLst>
            </p:cNvPr>
            <p:cNvPicPr>
              <a:picLocks noChangeArrowheads="1"/>
            </p:cNvPicPr>
            <p:nvPr/>
          </p:nvPicPr>
          <p:blipFill>
            <a:blip r:embed="rId4" cstate="print"/>
            <a:srcRect/>
            <a:stretch>
              <a:fillRect/>
            </a:stretch>
          </p:blipFill>
          <p:spPr bwMode="auto">
            <a:xfrm>
              <a:off x="2101701" y="4526280"/>
              <a:ext cx="4953000" cy="274320"/>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0EB38E61-AB65-46AD-AFAC-2BEE8ED8B950}"/>
                </a:ext>
              </a:extLst>
            </p:cNvPr>
            <p:cNvPicPr>
              <a:picLocks noChangeArrowheads="1"/>
            </p:cNvPicPr>
            <p:nvPr/>
          </p:nvPicPr>
          <p:blipFill>
            <a:blip r:embed="rId5" cstate="print"/>
            <a:srcRect/>
            <a:stretch>
              <a:fillRect/>
            </a:stretch>
          </p:blipFill>
          <p:spPr bwMode="auto">
            <a:xfrm>
              <a:off x="2101701" y="4907280"/>
              <a:ext cx="4953000" cy="274320"/>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A2107E4D-EB76-44A1-949E-BCD0532F1977}"/>
                </a:ext>
              </a:extLst>
            </p:cNvPr>
            <p:cNvPicPr>
              <a:picLocks noChangeArrowheads="1"/>
            </p:cNvPicPr>
            <p:nvPr/>
          </p:nvPicPr>
          <p:blipFill>
            <a:blip r:embed="rId6" cstate="print"/>
            <a:srcRect/>
            <a:stretch>
              <a:fillRect/>
            </a:stretch>
          </p:blipFill>
          <p:spPr bwMode="auto">
            <a:xfrm>
              <a:off x="2101700" y="5288280"/>
              <a:ext cx="4942367" cy="27432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40FB8A79-AC2F-462D-94B6-CE8091BA557E}"/>
                </a:ext>
              </a:extLst>
            </p:cNvPr>
            <p:cNvPicPr>
              <a:picLocks noChangeArrowheads="1"/>
            </p:cNvPicPr>
            <p:nvPr/>
          </p:nvPicPr>
          <p:blipFill>
            <a:blip r:embed="rId7" cstate="print"/>
            <a:srcRect/>
            <a:stretch>
              <a:fillRect/>
            </a:stretch>
          </p:blipFill>
          <p:spPr bwMode="auto">
            <a:xfrm>
              <a:off x="2231066" y="5638800"/>
              <a:ext cx="4931734" cy="1371600"/>
            </a:xfrm>
            <a:prstGeom prst="rect">
              <a:avLst/>
            </a:prstGeom>
            <a:noFill/>
            <a:ln w="9525">
              <a:noFill/>
              <a:miter lim="800000"/>
              <a:headEnd/>
              <a:tailEnd/>
            </a:ln>
            <a:effectLst/>
          </p:spPr>
        </p:pic>
      </p:grpSp>
    </p:spTree>
    <p:extLst>
      <p:ext uri="{BB962C8B-B14F-4D97-AF65-F5344CB8AC3E}">
        <p14:creationId xmlns:p14="http://schemas.microsoft.com/office/powerpoint/2010/main" val="34920722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76C40AE-A49F-40BA-A0C0-A8691E7F1F7E}"/>
              </a:ext>
            </a:extLst>
          </p:cNvPr>
          <p:cNvGrpSpPr/>
          <p:nvPr/>
        </p:nvGrpSpPr>
        <p:grpSpPr>
          <a:xfrm>
            <a:off x="828675" y="1677522"/>
            <a:ext cx="7486650" cy="4229100"/>
            <a:chOff x="1104900" y="1030941"/>
            <a:chExt cx="9982200" cy="5638800"/>
          </a:xfrm>
        </p:grpSpPr>
        <p:pic>
          <p:nvPicPr>
            <p:cNvPr id="2" name="Picture 1">
              <a:extLst>
                <a:ext uri="{FF2B5EF4-FFF2-40B4-BE49-F238E27FC236}">
                  <a16:creationId xmlns:a16="http://schemas.microsoft.com/office/drawing/2014/main" id="{9F5F6652-9CFB-4BBF-8F7C-399691C309DF}"/>
                </a:ext>
              </a:extLst>
            </p:cNvPr>
            <p:cNvPicPr>
              <a:picLocks noChangeAspect="1"/>
            </p:cNvPicPr>
            <p:nvPr/>
          </p:nvPicPr>
          <p:blipFill>
            <a:blip r:embed="rId2"/>
            <a:stretch>
              <a:fillRect/>
            </a:stretch>
          </p:blipFill>
          <p:spPr>
            <a:xfrm>
              <a:off x="1104900" y="1030941"/>
              <a:ext cx="9982200" cy="5638800"/>
            </a:xfrm>
            <a:prstGeom prst="rect">
              <a:avLst/>
            </a:prstGeom>
          </p:spPr>
        </p:pic>
        <p:cxnSp>
          <p:nvCxnSpPr>
            <p:cNvPr id="4" name="Straight Connector 3">
              <a:extLst>
                <a:ext uri="{FF2B5EF4-FFF2-40B4-BE49-F238E27FC236}">
                  <a16:creationId xmlns:a16="http://schemas.microsoft.com/office/drawing/2014/main" id="{0D9D7C90-A86F-4685-BA29-912D341B4CC8}"/>
                </a:ext>
              </a:extLst>
            </p:cNvPr>
            <p:cNvCxnSpPr/>
            <p:nvPr/>
          </p:nvCxnSpPr>
          <p:spPr>
            <a:xfrm flipH="1">
              <a:off x="6831115" y="1586754"/>
              <a:ext cx="753035" cy="0"/>
            </a:xfrm>
            <a:prstGeom prst="line">
              <a:avLst/>
            </a:prstGeom>
            <a:ln w="76200">
              <a:solidFill>
                <a:srgbClr val="90FC2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98058F-3988-442B-86B6-8FE9C9727A0D}"/>
                </a:ext>
              </a:extLst>
            </p:cNvPr>
            <p:cNvSpPr txBox="1"/>
            <p:nvPr/>
          </p:nvSpPr>
          <p:spPr>
            <a:xfrm>
              <a:off x="3061703" y="1090705"/>
              <a:ext cx="3789960" cy="998735"/>
            </a:xfrm>
            <a:prstGeom prst="rect">
              <a:avLst/>
            </a:prstGeom>
            <a:noFill/>
            <a:ln w="38100">
              <a:solidFill>
                <a:srgbClr val="002060"/>
              </a:solidFill>
            </a:ln>
          </p:spPr>
          <p:txBody>
            <a:bodyPr wrap="square" rtlCol="0">
              <a:spAutoFit/>
            </a:bodyPr>
            <a:lstStyle/>
            <a:p>
              <a:pPr algn="ctr" rtl="1">
                <a:lnSpc>
                  <a:spcPct val="150000"/>
                </a:lnSpc>
              </a:pPr>
              <a:r>
                <a:rPr lang="en-US" sz="1500" dirty="0">
                  <a:solidFill>
                    <a:srgbClr val="11FB05"/>
                  </a:solidFill>
                  <a:cs typeface="B Nazanin" panose="00000400000000000000" pitchFamily="2" charset="-78"/>
                </a:rPr>
                <a:t>Second Harmonic </a:t>
              </a:r>
              <a:r>
                <a:rPr lang="en-US" sz="1500" dirty="0">
                  <a:cs typeface="B Nazanin" panose="00000400000000000000" pitchFamily="2" charset="-78"/>
                </a:rPr>
                <a:t>of</a:t>
              </a:r>
              <a:r>
                <a:rPr lang="en-US" sz="1500" dirty="0">
                  <a:solidFill>
                    <a:srgbClr val="11FB05"/>
                  </a:solidFill>
                  <a:cs typeface="B Nazanin" panose="00000400000000000000" pitchFamily="2" charset="-78"/>
                </a:rPr>
                <a:t> </a:t>
              </a:r>
              <a:r>
                <a:rPr lang="en-US" sz="1500" dirty="0">
                  <a:solidFill>
                    <a:srgbClr val="C00000"/>
                  </a:solidFill>
                  <a:cs typeface="B Nazanin" panose="00000400000000000000" pitchFamily="2" charset="-78"/>
                </a:rPr>
                <a:t>Nd-YAG Laser</a:t>
              </a:r>
            </a:p>
            <a:p>
              <a:pPr algn="ctr" rtl="1">
                <a:lnSpc>
                  <a:spcPct val="150000"/>
                </a:lnSpc>
              </a:pPr>
              <a:r>
                <a:rPr lang="en-US" sz="1500" dirty="0">
                  <a:solidFill>
                    <a:srgbClr val="7030A0"/>
                  </a:solidFill>
                  <a:cs typeface="B Nazanin" panose="00000400000000000000" pitchFamily="2" charset="-78"/>
                </a:rPr>
                <a:t>5 W – CW Laser </a:t>
              </a:r>
            </a:p>
          </p:txBody>
        </p:sp>
      </p:grpSp>
      <p:sp>
        <p:nvSpPr>
          <p:cNvPr id="6" name="TextBox 3">
            <a:extLst>
              <a:ext uri="{FF2B5EF4-FFF2-40B4-BE49-F238E27FC236}">
                <a16:creationId xmlns:a16="http://schemas.microsoft.com/office/drawing/2014/main" id="{80C85ED8-0B3B-42B5-A717-6333EAF5D452}"/>
              </a:ext>
            </a:extLst>
          </p:cNvPr>
          <p:cNvSpPr txBox="1"/>
          <p:nvPr/>
        </p:nvSpPr>
        <p:spPr>
          <a:xfrm>
            <a:off x="1801907" y="961582"/>
            <a:ext cx="5002310" cy="473206"/>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Kerr Lens Mode-Locked </a:t>
            </a:r>
            <a:r>
              <a:rPr lang="en-US" b="1" dirty="0" err="1">
                <a:solidFill>
                  <a:srgbClr val="C00000"/>
                </a:solidFill>
                <a:cs typeface="B Nazanin" panose="00000400000000000000" pitchFamily="2" charset="-78"/>
              </a:rPr>
              <a:t>Ti</a:t>
            </a:r>
            <a:r>
              <a:rPr lang="en-US" b="1" dirty="0">
                <a:solidFill>
                  <a:srgbClr val="C00000"/>
                </a:solidFill>
                <a:cs typeface="B Nazanin" panose="00000400000000000000" pitchFamily="2" charset="-78"/>
              </a:rPr>
              <a:t>-Sapphire femto-laser</a:t>
            </a:r>
            <a:endParaRPr lang="fa-IR" b="1" dirty="0">
              <a:solidFill>
                <a:srgbClr val="C00000"/>
              </a:solidFill>
              <a:cs typeface="B Nazanin" panose="00000400000000000000" pitchFamily="2" charset="-78"/>
            </a:endParaRPr>
          </a:p>
        </p:txBody>
      </p:sp>
    </p:spTree>
    <p:extLst>
      <p:ext uri="{BB962C8B-B14F-4D97-AF65-F5344CB8AC3E}">
        <p14:creationId xmlns:p14="http://schemas.microsoft.com/office/powerpoint/2010/main" val="20650165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C7D6C5-1951-4F95-ABB3-DB49B01B5797}"/>
              </a:ext>
            </a:extLst>
          </p:cNvPr>
          <p:cNvGrpSpPr/>
          <p:nvPr/>
        </p:nvGrpSpPr>
        <p:grpSpPr>
          <a:xfrm>
            <a:off x="859490" y="1119044"/>
            <a:ext cx="1882588" cy="2625358"/>
            <a:chOff x="1166534" y="1389770"/>
            <a:chExt cx="2510117" cy="3500477"/>
          </a:xfrm>
        </p:grpSpPr>
        <p:graphicFrame>
          <p:nvGraphicFramePr>
            <p:cNvPr id="2" name="Object 1">
              <a:extLst>
                <a:ext uri="{FF2B5EF4-FFF2-40B4-BE49-F238E27FC236}">
                  <a16:creationId xmlns:a16="http://schemas.microsoft.com/office/drawing/2014/main" id="{C545935A-388E-464D-92EB-82081E15F2F6}"/>
                </a:ext>
              </a:extLst>
            </p:cNvPr>
            <p:cNvGraphicFramePr>
              <a:graphicFrameLocks noChangeAspect="1"/>
            </p:cNvGraphicFramePr>
            <p:nvPr/>
          </p:nvGraphicFramePr>
          <p:xfrm>
            <a:off x="1265892" y="2337547"/>
            <a:ext cx="2374900" cy="2552700"/>
          </p:xfrm>
          <a:graphic>
            <a:graphicData uri="http://schemas.openxmlformats.org/presentationml/2006/ole">
              <mc:AlternateContent xmlns:mc="http://schemas.openxmlformats.org/markup-compatibility/2006">
                <mc:Choice xmlns:v="urn:schemas-microsoft-com:vml" Requires="v">
                  <p:oleObj spid="_x0000_s144394" name="Equation" r:id="rId3" imgW="2374560" imgH="2552400" progId="Equation.DSMT4">
                    <p:embed/>
                  </p:oleObj>
                </mc:Choice>
                <mc:Fallback>
                  <p:oleObj name="Equation" r:id="rId3" imgW="2374560" imgH="2552400" progId="Equation.DSMT4">
                    <p:embed/>
                    <p:pic>
                      <p:nvPicPr>
                        <p:cNvPr id="2" name="Object 1">
                          <a:extLst>
                            <a:ext uri="{FF2B5EF4-FFF2-40B4-BE49-F238E27FC236}">
                              <a16:creationId xmlns:a16="http://schemas.microsoft.com/office/drawing/2014/main" id="{C545935A-388E-464D-92EB-82081E15F2F6}"/>
                            </a:ext>
                          </a:extLst>
                        </p:cNvPr>
                        <p:cNvPicPr/>
                        <p:nvPr/>
                      </p:nvPicPr>
                      <p:blipFill>
                        <a:blip r:embed="rId4"/>
                        <a:stretch>
                          <a:fillRect/>
                        </a:stretch>
                      </p:blipFill>
                      <p:spPr>
                        <a:xfrm>
                          <a:off x="1265892" y="2337547"/>
                          <a:ext cx="2374900" cy="2552700"/>
                        </a:xfrm>
                        <a:prstGeom prst="rect">
                          <a:avLst/>
                        </a:prstGeom>
                      </p:spPr>
                    </p:pic>
                  </p:oleObj>
                </mc:Fallback>
              </mc:AlternateContent>
            </a:graphicData>
          </a:graphic>
        </p:graphicFrame>
        <p:sp>
          <p:nvSpPr>
            <p:cNvPr id="3" name="TextBox 3">
              <a:extLst>
                <a:ext uri="{FF2B5EF4-FFF2-40B4-BE49-F238E27FC236}">
                  <a16:creationId xmlns:a16="http://schemas.microsoft.com/office/drawing/2014/main" id="{6F2F5370-5163-4038-B034-2CC3D057E5E8}"/>
                </a:ext>
              </a:extLst>
            </p:cNvPr>
            <p:cNvSpPr txBox="1"/>
            <p:nvPr/>
          </p:nvSpPr>
          <p:spPr>
            <a:xfrm>
              <a:off x="1166534" y="1389770"/>
              <a:ext cx="2510117" cy="630941"/>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femto-Oscillator</a:t>
              </a:r>
              <a:endParaRPr lang="fa-IR" b="1" dirty="0">
                <a:solidFill>
                  <a:srgbClr val="C00000"/>
                </a:solidFill>
                <a:cs typeface="B Nazanin" panose="00000400000000000000" pitchFamily="2" charset="-78"/>
              </a:endParaRPr>
            </a:p>
          </p:txBody>
        </p:sp>
      </p:grpSp>
      <p:grpSp>
        <p:nvGrpSpPr>
          <p:cNvPr id="18" name="Group 17">
            <a:extLst>
              <a:ext uri="{FF2B5EF4-FFF2-40B4-BE49-F238E27FC236}">
                <a16:creationId xmlns:a16="http://schemas.microsoft.com/office/drawing/2014/main" id="{DC4AA0CA-1E42-4D1B-A51F-9C1259E1C0BB}"/>
              </a:ext>
            </a:extLst>
          </p:cNvPr>
          <p:cNvGrpSpPr/>
          <p:nvPr/>
        </p:nvGrpSpPr>
        <p:grpSpPr>
          <a:xfrm>
            <a:off x="6150605" y="1183338"/>
            <a:ext cx="2743200" cy="4723280"/>
            <a:chOff x="8200806" y="434784"/>
            <a:chExt cx="3657600" cy="6297706"/>
          </a:xfrm>
        </p:grpSpPr>
        <p:grpSp>
          <p:nvGrpSpPr>
            <p:cNvPr id="6" name="Group 5">
              <a:extLst>
                <a:ext uri="{FF2B5EF4-FFF2-40B4-BE49-F238E27FC236}">
                  <a16:creationId xmlns:a16="http://schemas.microsoft.com/office/drawing/2014/main" id="{A79F4899-7F0C-4B2D-A725-F960C275D616}"/>
                </a:ext>
              </a:extLst>
            </p:cNvPr>
            <p:cNvGrpSpPr/>
            <p:nvPr/>
          </p:nvGrpSpPr>
          <p:grpSpPr>
            <a:xfrm>
              <a:off x="8602310" y="434784"/>
              <a:ext cx="2510117" cy="3454776"/>
              <a:chOff x="7996144" y="963704"/>
              <a:chExt cx="2510117" cy="3454776"/>
            </a:xfrm>
          </p:grpSpPr>
          <p:sp>
            <p:nvSpPr>
              <p:cNvPr id="4" name="TextBox 3">
                <a:extLst>
                  <a:ext uri="{FF2B5EF4-FFF2-40B4-BE49-F238E27FC236}">
                    <a16:creationId xmlns:a16="http://schemas.microsoft.com/office/drawing/2014/main" id="{3E4A8A68-9002-444B-AB87-5CB9377F13C9}"/>
                  </a:ext>
                </a:extLst>
              </p:cNvPr>
              <p:cNvSpPr txBox="1"/>
              <p:nvPr/>
            </p:nvSpPr>
            <p:spPr>
              <a:xfrm>
                <a:off x="7996144" y="963704"/>
                <a:ext cx="2510117" cy="630941"/>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femto-Amplifier</a:t>
                </a:r>
                <a:endParaRPr lang="fa-IR" b="1" dirty="0">
                  <a:solidFill>
                    <a:srgbClr val="C00000"/>
                  </a:solidFill>
                  <a:cs typeface="B Nazanin" panose="00000400000000000000" pitchFamily="2" charset="-78"/>
                </a:endParaRPr>
              </a:p>
            </p:txBody>
          </p:sp>
          <p:graphicFrame>
            <p:nvGraphicFramePr>
              <p:cNvPr id="5" name="Object 4">
                <a:extLst>
                  <a:ext uri="{FF2B5EF4-FFF2-40B4-BE49-F238E27FC236}">
                    <a16:creationId xmlns:a16="http://schemas.microsoft.com/office/drawing/2014/main" id="{6E5037B2-349D-434F-8BDB-ADE659300110}"/>
                  </a:ext>
                </a:extLst>
              </p:cNvPr>
              <p:cNvGraphicFramePr>
                <a:graphicFrameLocks noChangeAspect="1"/>
              </p:cNvGraphicFramePr>
              <p:nvPr/>
            </p:nvGraphicFramePr>
            <p:xfrm>
              <a:off x="8089153" y="1865780"/>
              <a:ext cx="2324100" cy="2552700"/>
            </p:xfrm>
            <a:graphic>
              <a:graphicData uri="http://schemas.openxmlformats.org/presentationml/2006/ole">
                <mc:AlternateContent xmlns:mc="http://schemas.openxmlformats.org/markup-compatibility/2006">
                  <mc:Choice xmlns:v="urn:schemas-microsoft-com:vml" Requires="v">
                    <p:oleObj spid="_x0000_s144395" name="Equation" r:id="rId5" imgW="2323800" imgH="2552400" progId="Equation.DSMT4">
                      <p:embed/>
                    </p:oleObj>
                  </mc:Choice>
                  <mc:Fallback>
                    <p:oleObj name="Equation" r:id="rId5" imgW="2323800" imgH="2552400" progId="Equation.DSMT4">
                      <p:embed/>
                      <p:pic>
                        <p:nvPicPr>
                          <p:cNvPr id="5" name="Object 4">
                            <a:extLst>
                              <a:ext uri="{FF2B5EF4-FFF2-40B4-BE49-F238E27FC236}">
                                <a16:creationId xmlns:a16="http://schemas.microsoft.com/office/drawing/2014/main" id="{6E5037B2-349D-434F-8BDB-ADE659300110}"/>
                              </a:ext>
                            </a:extLst>
                          </p:cNvPr>
                          <p:cNvPicPr/>
                          <p:nvPr/>
                        </p:nvPicPr>
                        <p:blipFill>
                          <a:blip r:embed="rId6"/>
                          <a:stretch>
                            <a:fillRect/>
                          </a:stretch>
                        </p:blipFill>
                        <p:spPr>
                          <a:xfrm>
                            <a:off x="8089153" y="1865780"/>
                            <a:ext cx="2324100" cy="2552700"/>
                          </a:xfrm>
                          <a:prstGeom prst="rect">
                            <a:avLst/>
                          </a:prstGeom>
                        </p:spPr>
                      </p:pic>
                    </p:oleObj>
                  </mc:Fallback>
                </mc:AlternateContent>
              </a:graphicData>
            </a:graphic>
          </p:graphicFrame>
        </p:grpSp>
        <p:pic>
          <p:nvPicPr>
            <p:cNvPr id="10" name="Picture 9">
              <a:extLst>
                <a:ext uri="{FF2B5EF4-FFF2-40B4-BE49-F238E27FC236}">
                  <a16:creationId xmlns:a16="http://schemas.microsoft.com/office/drawing/2014/main" id="{E4C43E7E-883A-4C33-9B56-700F6D9D08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0806" y="3933562"/>
              <a:ext cx="3657600" cy="2798928"/>
            </a:xfrm>
            <a:prstGeom prst="rect">
              <a:avLst/>
            </a:prstGeom>
          </p:spPr>
        </p:pic>
      </p:grpSp>
      <p:pic>
        <p:nvPicPr>
          <p:cNvPr id="13" name="Picture 12">
            <a:extLst>
              <a:ext uri="{FF2B5EF4-FFF2-40B4-BE49-F238E27FC236}">
                <a16:creationId xmlns:a16="http://schemas.microsoft.com/office/drawing/2014/main" id="{870D6F1D-04C1-40EB-BABA-0EDEAFE07C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796" y="3899771"/>
            <a:ext cx="2743200" cy="1914497"/>
          </a:xfrm>
          <a:prstGeom prst="rect">
            <a:avLst/>
          </a:prstGeom>
        </p:spPr>
      </p:pic>
      <p:grpSp>
        <p:nvGrpSpPr>
          <p:cNvPr id="25" name="Group 24">
            <a:extLst>
              <a:ext uri="{FF2B5EF4-FFF2-40B4-BE49-F238E27FC236}">
                <a16:creationId xmlns:a16="http://schemas.microsoft.com/office/drawing/2014/main" id="{C1933346-9E9E-40F2-AA65-36471EBD7AF7}"/>
              </a:ext>
            </a:extLst>
          </p:cNvPr>
          <p:cNvGrpSpPr/>
          <p:nvPr/>
        </p:nvGrpSpPr>
        <p:grpSpPr>
          <a:xfrm>
            <a:off x="3058256" y="1532004"/>
            <a:ext cx="3086100" cy="2150749"/>
            <a:chOff x="4077675" y="1290085"/>
            <a:chExt cx="4114800" cy="2867665"/>
          </a:xfrm>
        </p:grpSpPr>
        <p:pic>
          <p:nvPicPr>
            <p:cNvPr id="17" name="Picture 16">
              <a:extLst>
                <a:ext uri="{FF2B5EF4-FFF2-40B4-BE49-F238E27FC236}">
                  <a16:creationId xmlns:a16="http://schemas.microsoft.com/office/drawing/2014/main" id="{5EDE4752-9A2F-4DDB-A732-DE37208780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77675" y="1290085"/>
              <a:ext cx="4114800" cy="2867665"/>
            </a:xfrm>
            <a:prstGeom prst="rect">
              <a:avLst/>
            </a:prstGeom>
          </p:spPr>
        </p:pic>
        <p:cxnSp>
          <p:nvCxnSpPr>
            <p:cNvPr id="20" name="Straight Arrow Connector 19">
              <a:extLst>
                <a:ext uri="{FF2B5EF4-FFF2-40B4-BE49-F238E27FC236}">
                  <a16:creationId xmlns:a16="http://schemas.microsoft.com/office/drawing/2014/main" id="{E06D9C34-4782-4E5B-83AB-A4BF6186AB75}"/>
                </a:ext>
              </a:extLst>
            </p:cNvPr>
            <p:cNvCxnSpPr/>
            <p:nvPr/>
          </p:nvCxnSpPr>
          <p:spPr>
            <a:xfrm>
              <a:off x="6096000" y="2723917"/>
              <a:ext cx="397267" cy="0"/>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0D44635-3631-4603-8690-88AAECE78F74}"/>
                </a:ext>
              </a:extLst>
            </p:cNvPr>
            <p:cNvCxnSpPr>
              <a:cxnSpLocks/>
            </p:cNvCxnSpPr>
            <p:nvPr/>
          </p:nvCxnSpPr>
          <p:spPr>
            <a:xfrm flipV="1">
              <a:off x="5881955" y="2573185"/>
              <a:ext cx="991456" cy="19030"/>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FD9E5B0-7CF4-43DE-9D1A-3B56C4BD0F41}"/>
                </a:ext>
              </a:extLst>
            </p:cNvPr>
            <p:cNvSpPr txBox="1"/>
            <p:nvPr/>
          </p:nvSpPr>
          <p:spPr>
            <a:xfrm>
              <a:off x="5563456" y="2572589"/>
              <a:ext cx="1065088" cy="537071"/>
            </a:xfrm>
            <a:prstGeom prst="rect">
              <a:avLst/>
            </a:prstGeom>
            <a:noFill/>
          </p:spPr>
          <p:txBody>
            <a:bodyPr wrap="square" rtlCol="0">
              <a:spAutoFit/>
            </a:bodyPr>
            <a:lstStyle/>
            <a:p>
              <a:pPr algn="r" rtl="1">
                <a:lnSpc>
                  <a:spcPct val="150000"/>
                </a:lnSpc>
              </a:pPr>
              <a:r>
                <a:rPr lang="en-US" sz="1500" dirty="0">
                  <a:cs typeface="B Nazanin" panose="00000400000000000000" pitchFamily="2" charset="-78"/>
                </a:rPr>
                <a:t>43 nm</a:t>
              </a:r>
            </a:p>
          </p:txBody>
        </p:sp>
        <p:sp>
          <p:nvSpPr>
            <p:cNvPr id="24" name="TextBox 23">
              <a:extLst>
                <a:ext uri="{FF2B5EF4-FFF2-40B4-BE49-F238E27FC236}">
                  <a16:creationId xmlns:a16="http://schemas.microsoft.com/office/drawing/2014/main" id="{228A279F-B77A-47A6-9ABE-51E15228505E}"/>
                </a:ext>
              </a:extLst>
            </p:cNvPr>
            <p:cNvSpPr txBox="1"/>
            <p:nvPr/>
          </p:nvSpPr>
          <p:spPr>
            <a:xfrm>
              <a:off x="5841610" y="2128864"/>
              <a:ext cx="1034900" cy="537071"/>
            </a:xfrm>
            <a:prstGeom prst="rect">
              <a:avLst/>
            </a:prstGeom>
            <a:noFill/>
          </p:spPr>
          <p:txBody>
            <a:bodyPr wrap="none" rtlCol="0">
              <a:spAutoFit/>
            </a:bodyPr>
            <a:lstStyle/>
            <a:p>
              <a:pPr algn="r" rtl="1">
                <a:lnSpc>
                  <a:spcPct val="150000"/>
                </a:lnSpc>
              </a:pPr>
              <a:r>
                <a:rPr lang="en-US" sz="1500" dirty="0">
                  <a:cs typeface="B Nazanin" panose="00000400000000000000" pitchFamily="2" charset="-78"/>
                </a:rPr>
                <a:t>112 nm</a:t>
              </a:r>
            </a:p>
          </p:txBody>
        </p:sp>
      </p:grpSp>
      <p:pic>
        <p:nvPicPr>
          <p:cNvPr id="26" name="Picture 25">
            <a:extLst>
              <a:ext uri="{FF2B5EF4-FFF2-40B4-BE49-F238E27FC236}">
                <a16:creationId xmlns:a16="http://schemas.microsoft.com/office/drawing/2014/main" id="{543E3838-A6B0-4565-88C0-E722597CC7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1316" y="3956907"/>
            <a:ext cx="2400300" cy="1800225"/>
          </a:xfrm>
          <a:prstGeom prst="rect">
            <a:avLst/>
          </a:prstGeom>
        </p:spPr>
      </p:pic>
    </p:spTree>
    <p:extLst>
      <p:ext uri="{BB962C8B-B14F-4D97-AF65-F5344CB8AC3E}">
        <p14:creationId xmlns:p14="http://schemas.microsoft.com/office/powerpoint/2010/main" val="424591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42EB2AF-6869-4C91-ABF9-A6A736162F77}"/>
              </a:ext>
            </a:extLst>
          </p:cNvPr>
          <p:cNvGrpSpPr/>
          <p:nvPr/>
        </p:nvGrpSpPr>
        <p:grpSpPr>
          <a:xfrm>
            <a:off x="187426" y="1396642"/>
            <a:ext cx="8789619" cy="809915"/>
            <a:chOff x="249901" y="441789"/>
            <a:chExt cx="11719492" cy="1079886"/>
          </a:xfrm>
        </p:grpSpPr>
        <p:graphicFrame>
          <p:nvGraphicFramePr>
            <p:cNvPr id="2" name="Object 1">
              <a:extLst>
                <a:ext uri="{FF2B5EF4-FFF2-40B4-BE49-F238E27FC236}">
                  <a16:creationId xmlns:a16="http://schemas.microsoft.com/office/drawing/2014/main" id="{868B97D8-5239-4810-87B4-F585BB6BBF5D}"/>
                </a:ext>
              </a:extLst>
            </p:cNvPr>
            <p:cNvGraphicFramePr>
              <a:graphicFrameLocks noChangeAspect="1"/>
            </p:cNvGraphicFramePr>
            <p:nvPr/>
          </p:nvGraphicFramePr>
          <p:xfrm>
            <a:off x="249901" y="441789"/>
            <a:ext cx="3009900" cy="787400"/>
          </p:xfrm>
          <a:graphic>
            <a:graphicData uri="http://schemas.openxmlformats.org/presentationml/2006/ole">
              <mc:AlternateContent xmlns:mc="http://schemas.openxmlformats.org/markup-compatibility/2006">
                <mc:Choice xmlns:v="urn:schemas-microsoft-com:vml" Requires="v">
                  <p:oleObj spid="_x0000_s145414" name="Equation" r:id="rId3" imgW="3009600" imgH="787320" progId="Equation.DSMT4">
                    <p:embed/>
                  </p:oleObj>
                </mc:Choice>
                <mc:Fallback>
                  <p:oleObj name="Equation" r:id="rId3" imgW="3009600" imgH="787320" progId="Equation.DSMT4">
                    <p:embed/>
                    <p:pic>
                      <p:nvPicPr>
                        <p:cNvPr id="2" name="Object 1">
                          <a:extLst>
                            <a:ext uri="{FF2B5EF4-FFF2-40B4-BE49-F238E27FC236}">
                              <a16:creationId xmlns:a16="http://schemas.microsoft.com/office/drawing/2014/main" id="{868B97D8-5239-4810-87B4-F585BB6BBF5D}"/>
                            </a:ext>
                          </a:extLst>
                        </p:cNvPr>
                        <p:cNvPicPr/>
                        <p:nvPr/>
                      </p:nvPicPr>
                      <p:blipFill>
                        <a:blip r:embed="rId4"/>
                        <a:stretch>
                          <a:fillRect/>
                        </a:stretch>
                      </p:blipFill>
                      <p:spPr>
                        <a:xfrm>
                          <a:off x="249901" y="441789"/>
                          <a:ext cx="3009900" cy="7874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FCBB402-DC71-49FD-B45E-12F5A895900B}"/>
                </a:ext>
              </a:extLst>
            </p:cNvPr>
            <p:cNvSpPr txBox="1"/>
            <p:nvPr/>
          </p:nvSpPr>
          <p:spPr>
            <a:xfrm>
              <a:off x="3453044" y="513708"/>
              <a:ext cx="8516349" cy="1007967"/>
            </a:xfrm>
            <a:prstGeom prst="rect">
              <a:avLst/>
            </a:prstGeom>
            <a:noFill/>
          </p:spPr>
          <p:txBody>
            <a:bodyPr wrap="square" rtlCol="0">
              <a:spAutoFit/>
            </a:bodyPr>
            <a:lstStyle/>
            <a:p>
              <a:pPr algn="just" rtl="1">
                <a:lnSpc>
                  <a:spcPct val="150000"/>
                </a:lnSpc>
              </a:pPr>
              <a:r>
                <a:rPr lang="fa-IR" sz="1500" dirty="0">
                  <a:cs typeface="B Nazanin" panose="00000400000000000000" pitchFamily="2" charset="-78"/>
                </a:rPr>
                <a:t>قرار است انرژی پالس 150000 بار تقویت گردد. اگر طول پالس ثابت بماند شدت نیز 150000بار افزایش یافته و باعث آسب دیدن کریستال خواهد شد.</a:t>
              </a:r>
            </a:p>
          </p:txBody>
        </p:sp>
      </p:grpSp>
      <p:sp>
        <p:nvSpPr>
          <p:cNvPr id="4" name="Rectangle 3">
            <a:extLst>
              <a:ext uri="{FF2B5EF4-FFF2-40B4-BE49-F238E27FC236}">
                <a16:creationId xmlns:a16="http://schemas.microsoft.com/office/drawing/2014/main" id="{BAB8B4C5-9D57-41E5-BB6C-9071355DD266}"/>
              </a:ext>
            </a:extLst>
          </p:cNvPr>
          <p:cNvSpPr/>
          <p:nvPr/>
        </p:nvSpPr>
        <p:spPr>
          <a:xfrm>
            <a:off x="446926" y="2146245"/>
            <a:ext cx="8614881" cy="1102225"/>
          </a:xfrm>
          <a:prstGeom prst="rect">
            <a:avLst/>
          </a:prstGeom>
        </p:spPr>
        <p:txBody>
          <a:bodyPr wrap="square">
            <a:spAutoFit/>
          </a:bodyPr>
          <a:lstStyle/>
          <a:p>
            <a:pPr algn="just" rtl="1">
              <a:lnSpc>
                <a:spcPct val="150000"/>
              </a:lnSpc>
            </a:pPr>
            <a:r>
              <a:rPr lang="fa-IR" sz="1500" dirty="0">
                <a:cs typeface="B Nazanin" panose="00000400000000000000" pitchFamily="2" charset="-78"/>
              </a:rPr>
              <a:t>برای جلوگیری از آسیب اپتیک بکار رفته در امپلیفایر طول پالسهای خروجی از اسیلاتور را قبل از ارسال به قسمت امپلیفار افزایش می دهند. این کار با انتشار باریکه لیزر از درون یک قطعه شیشه ای به طول چند سانتی متر انجام می گیرد. پالسهای خروجی از استرچر چیرپ شده هستند یعنی طیف تابش تابع زمان است. طول موجهای بلندتر در ابتدای پالس و طول موجهای کوتاهتر از انتهای پالس مشاهده می شوند.  </a:t>
            </a:r>
            <a:endParaRPr lang="en-US" sz="1500" dirty="0">
              <a:cs typeface="B Nazanin" panose="00000400000000000000" pitchFamily="2" charset="-78"/>
            </a:endParaRPr>
          </a:p>
        </p:txBody>
      </p:sp>
      <p:grpSp>
        <p:nvGrpSpPr>
          <p:cNvPr id="6" name="Group 5">
            <a:extLst>
              <a:ext uri="{FF2B5EF4-FFF2-40B4-BE49-F238E27FC236}">
                <a16:creationId xmlns:a16="http://schemas.microsoft.com/office/drawing/2014/main" id="{0051D605-4CEE-4C15-A52A-D3D38223BF49}"/>
              </a:ext>
            </a:extLst>
          </p:cNvPr>
          <p:cNvGrpSpPr/>
          <p:nvPr/>
        </p:nvGrpSpPr>
        <p:grpSpPr>
          <a:xfrm>
            <a:off x="125783" y="3324615"/>
            <a:ext cx="6531873" cy="2629902"/>
            <a:chOff x="249901" y="3289820"/>
            <a:chExt cx="9109559" cy="3506536"/>
          </a:xfrm>
        </p:grpSpPr>
        <p:pic>
          <p:nvPicPr>
            <p:cNvPr id="7173" name="Picture 5" descr="3: Schematic of the technique of chirped pulse amplification. | Download  Scientific Diagram">
              <a:extLst>
                <a:ext uri="{FF2B5EF4-FFF2-40B4-BE49-F238E27FC236}">
                  <a16:creationId xmlns:a16="http://schemas.microsoft.com/office/drawing/2014/main" id="{93F68432-8652-42F7-A6B3-65D329DB9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01" y="3357831"/>
              <a:ext cx="8096250" cy="343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AE72E1-DF02-4FCE-99B6-63DDEB25350D}"/>
                </a:ext>
              </a:extLst>
            </p:cNvPr>
            <p:cNvSpPr txBox="1"/>
            <p:nvPr/>
          </p:nvSpPr>
          <p:spPr>
            <a:xfrm>
              <a:off x="2363054" y="3289820"/>
              <a:ext cx="2866490" cy="998735"/>
            </a:xfrm>
            <a:prstGeom prst="rect">
              <a:avLst/>
            </a:prstGeom>
            <a:noFill/>
          </p:spPr>
          <p:txBody>
            <a:bodyPr wrap="square" rtlCol="0">
              <a:spAutoFit/>
            </a:bodyPr>
            <a:lstStyle/>
            <a:p>
              <a:pPr rtl="1">
                <a:lnSpc>
                  <a:spcPct val="150000"/>
                </a:lnSpc>
              </a:pPr>
              <a:r>
                <a:rPr lang="en-US" sz="1500" dirty="0">
                  <a:solidFill>
                    <a:srgbClr val="7030A0"/>
                  </a:solidFill>
                  <a:cs typeface="B Nazanin" panose="00000400000000000000" pitchFamily="2" charset="-78"/>
                </a:rPr>
                <a:t>Fourier transformed</a:t>
              </a:r>
            </a:p>
            <a:p>
              <a:pPr rtl="1">
                <a:lnSpc>
                  <a:spcPct val="150000"/>
                </a:lnSpc>
              </a:pPr>
              <a:r>
                <a:rPr lang="en-US" sz="1500" dirty="0">
                  <a:solidFill>
                    <a:srgbClr val="7030A0"/>
                  </a:solidFill>
                  <a:cs typeface="B Nazanin" panose="00000400000000000000" pitchFamily="2" charset="-78"/>
                </a:rPr>
                <a:t> fs pulses</a:t>
              </a:r>
            </a:p>
          </p:txBody>
        </p:sp>
        <p:sp>
          <p:nvSpPr>
            <p:cNvPr id="7" name="TextBox 6">
              <a:extLst>
                <a:ext uri="{FF2B5EF4-FFF2-40B4-BE49-F238E27FC236}">
                  <a16:creationId xmlns:a16="http://schemas.microsoft.com/office/drawing/2014/main" id="{43B45459-1E6D-4FCE-BE13-8AC9B713282F}"/>
                </a:ext>
              </a:extLst>
            </p:cNvPr>
            <p:cNvSpPr txBox="1"/>
            <p:nvPr/>
          </p:nvSpPr>
          <p:spPr>
            <a:xfrm>
              <a:off x="3453044" y="4357669"/>
              <a:ext cx="2866490" cy="537071"/>
            </a:xfrm>
            <a:prstGeom prst="rect">
              <a:avLst/>
            </a:prstGeom>
            <a:noFill/>
          </p:spPr>
          <p:txBody>
            <a:bodyPr wrap="square" rtlCol="0">
              <a:spAutoFit/>
            </a:bodyPr>
            <a:lstStyle/>
            <a:p>
              <a:pPr rtl="1">
                <a:lnSpc>
                  <a:spcPct val="150000"/>
                </a:lnSpc>
              </a:pPr>
              <a:r>
                <a:rPr lang="en-US" sz="1500" dirty="0">
                  <a:solidFill>
                    <a:srgbClr val="7030A0"/>
                  </a:solidFill>
                  <a:cs typeface="B Nazanin" panose="00000400000000000000" pitchFamily="2" charset="-78"/>
                </a:rPr>
                <a:t>Chirped </a:t>
              </a:r>
              <a:r>
                <a:rPr lang="en-US" sz="1500" dirty="0" err="1">
                  <a:solidFill>
                    <a:srgbClr val="7030A0"/>
                  </a:solidFill>
                  <a:cs typeface="B Nazanin" panose="00000400000000000000" pitchFamily="2" charset="-78"/>
                </a:rPr>
                <a:t>ps</a:t>
              </a:r>
              <a:r>
                <a:rPr lang="en-US" sz="1500" dirty="0">
                  <a:solidFill>
                    <a:srgbClr val="7030A0"/>
                  </a:solidFill>
                  <a:cs typeface="B Nazanin" panose="00000400000000000000" pitchFamily="2" charset="-78"/>
                </a:rPr>
                <a:t> pulses</a:t>
              </a:r>
            </a:p>
          </p:txBody>
        </p:sp>
        <p:sp>
          <p:nvSpPr>
            <p:cNvPr id="8" name="TextBox 7">
              <a:extLst>
                <a:ext uri="{FF2B5EF4-FFF2-40B4-BE49-F238E27FC236}">
                  <a16:creationId xmlns:a16="http://schemas.microsoft.com/office/drawing/2014/main" id="{F0D32D87-0CC0-4163-BF86-688DB86AAAAF}"/>
                </a:ext>
              </a:extLst>
            </p:cNvPr>
            <p:cNvSpPr txBox="1"/>
            <p:nvPr/>
          </p:nvSpPr>
          <p:spPr>
            <a:xfrm>
              <a:off x="5015505" y="5116539"/>
              <a:ext cx="2866490" cy="998735"/>
            </a:xfrm>
            <a:prstGeom prst="rect">
              <a:avLst/>
            </a:prstGeom>
            <a:noFill/>
          </p:spPr>
          <p:txBody>
            <a:bodyPr wrap="square" rtlCol="0">
              <a:spAutoFit/>
            </a:bodyPr>
            <a:lstStyle/>
            <a:p>
              <a:pPr rtl="1">
                <a:lnSpc>
                  <a:spcPct val="150000"/>
                </a:lnSpc>
              </a:pPr>
              <a:r>
                <a:rPr lang="en-US" sz="1500" dirty="0">
                  <a:solidFill>
                    <a:srgbClr val="7030A0"/>
                  </a:solidFill>
                  <a:cs typeface="B Nazanin" panose="00000400000000000000" pitchFamily="2" charset="-78"/>
                </a:rPr>
                <a:t>Chirped amplified Pulses</a:t>
              </a:r>
            </a:p>
          </p:txBody>
        </p:sp>
        <p:sp>
          <p:nvSpPr>
            <p:cNvPr id="9" name="TextBox 8">
              <a:extLst>
                <a:ext uri="{FF2B5EF4-FFF2-40B4-BE49-F238E27FC236}">
                  <a16:creationId xmlns:a16="http://schemas.microsoft.com/office/drawing/2014/main" id="{141091FE-12F2-4171-962B-A89A9F7C1C58}"/>
                </a:ext>
              </a:extLst>
            </p:cNvPr>
            <p:cNvSpPr txBox="1"/>
            <p:nvPr/>
          </p:nvSpPr>
          <p:spPr>
            <a:xfrm>
              <a:off x="6492970" y="3873691"/>
              <a:ext cx="2866490" cy="998735"/>
            </a:xfrm>
            <a:prstGeom prst="rect">
              <a:avLst/>
            </a:prstGeom>
            <a:noFill/>
          </p:spPr>
          <p:txBody>
            <a:bodyPr wrap="square" rtlCol="0">
              <a:spAutoFit/>
            </a:bodyPr>
            <a:lstStyle/>
            <a:p>
              <a:pPr rtl="1">
                <a:lnSpc>
                  <a:spcPct val="150000"/>
                </a:lnSpc>
              </a:pPr>
              <a:r>
                <a:rPr lang="en-US" sz="1500" dirty="0">
                  <a:solidFill>
                    <a:srgbClr val="7030A0"/>
                  </a:solidFill>
                  <a:cs typeface="B Nazanin" panose="00000400000000000000" pitchFamily="2" charset="-78"/>
                </a:rPr>
                <a:t>Fourier transformed</a:t>
              </a:r>
            </a:p>
            <a:p>
              <a:pPr rtl="1">
                <a:lnSpc>
                  <a:spcPct val="150000"/>
                </a:lnSpc>
              </a:pPr>
              <a:r>
                <a:rPr lang="en-US" sz="1500" dirty="0">
                  <a:solidFill>
                    <a:srgbClr val="7030A0"/>
                  </a:solidFill>
                  <a:cs typeface="B Nazanin" panose="00000400000000000000" pitchFamily="2" charset="-78"/>
                </a:rPr>
                <a:t> and amplified fs pulses</a:t>
              </a:r>
            </a:p>
          </p:txBody>
        </p:sp>
      </p:grpSp>
      <p:sp>
        <p:nvSpPr>
          <p:cNvPr id="12" name="TextBox 3">
            <a:extLst>
              <a:ext uri="{FF2B5EF4-FFF2-40B4-BE49-F238E27FC236}">
                <a16:creationId xmlns:a16="http://schemas.microsoft.com/office/drawing/2014/main" id="{7C81A3B0-EAFE-412B-807F-756A983761A5}"/>
              </a:ext>
            </a:extLst>
          </p:cNvPr>
          <p:cNvSpPr txBox="1"/>
          <p:nvPr/>
        </p:nvSpPr>
        <p:spPr>
          <a:xfrm>
            <a:off x="3100965" y="463327"/>
            <a:ext cx="2939219" cy="473206"/>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Chirped pulse Amplification</a:t>
            </a:r>
            <a:endParaRPr lang="fa-IR" b="1" dirty="0">
              <a:solidFill>
                <a:srgbClr val="C00000"/>
              </a:solidFill>
              <a:cs typeface="B Nazanin" panose="00000400000000000000" pitchFamily="2" charset="-78"/>
            </a:endParaRPr>
          </a:p>
        </p:txBody>
      </p:sp>
      <p:grpSp>
        <p:nvGrpSpPr>
          <p:cNvPr id="21" name="Group 20">
            <a:extLst>
              <a:ext uri="{FF2B5EF4-FFF2-40B4-BE49-F238E27FC236}">
                <a16:creationId xmlns:a16="http://schemas.microsoft.com/office/drawing/2014/main" id="{7E3482F4-3757-4CAA-9CA5-EB6C308464BB}"/>
              </a:ext>
            </a:extLst>
          </p:cNvPr>
          <p:cNvGrpSpPr/>
          <p:nvPr/>
        </p:nvGrpSpPr>
        <p:grpSpPr>
          <a:xfrm>
            <a:off x="6658166" y="3652568"/>
            <a:ext cx="2380316" cy="2264112"/>
            <a:chOff x="8877554" y="3727089"/>
            <a:chExt cx="3173755" cy="3018815"/>
          </a:xfrm>
        </p:grpSpPr>
        <p:grpSp>
          <p:nvGrpSpPr>
            <p:cNvPr id="15" name="Group 14">
              <a:extLst>
                <a:ext uri="{FF2B5EF4-FFF2-40B4-BE49-F238E27FC236}">
                  <a16:creationId xmlns:a16="http://schemas.microsoft.com/office/drawing/2014/main" id="{4BF99599-559A-4355-8A4C-C5C353DBB179}"/>
                </a:ext>
              </a:extLst>
            </p:cNvPr>
            <p:cNvGrpSpPr/>
            <p:nvPr/>
          </p:nvGrpSpPr>
          <p:grpSpPr>
            <a:xfrm>
              <a:off x="8877554" y="3727089"/>
              <a:ext cx="3173755" cy="2924507"/>
              <a:chOff x="8877554" y="3727089"/>
              <a:chExt cx="3173755" cy="2924507"/>
            </a:xfrm>
          </p:grpSpPr>
          <p:pic>
            <p:nvPicPr>
              <p:cNvPr id="13" name="Picture 12">
                <a:extLst>
                  <a:ext uri="{FF2B5EF4-FFF2-40B4-BE49-F238E27FC236}">
                    <a16:creationId xmlns:a16="http://schemas.microsoft.com/office/drawing/2014/main" id="{06FBE08D-D88E-431A-B3C5-E31945BF8A97}"/>
                  </a:ext>
                </a:extLst>
              </p:cNvPr>
              <p:cNvPicPr>
                <a:picLocks noChangeAspect="1"/>
              </p:cNvPicPr>
              <p:nvPr/>
            </p:nvPicPr>
            <p:blipFill rotWithShape="1">
              <a:blip r:embed="rId6"/>
              <a:srcRect r="8642"/>
              <a:stretch/>
            </p:blipFill>
            <p:spPr>
              <a:xfrm>
                <a:off x="9146818" y="4169306"/>
                <a:ext cx="2904491" cy="2482290"/>
              </a:xfrm>
              <a:prstGeom prst="rect">
                <a:avLst/>
              </a:prstGeom>
            </p:spPr>
          </p:pic>
          <p:sp>
            <p:nvSpPr>
              <p:cNvPr id="14" name="TextBox 13">
                <a:extLst>
                  <a:ext uri="{FF2B5EF4-FFF2-40B4-BE49-F238E27FC236}">
                    <a16:creationId xmlns:a16="http://schemas.microsoft.com/office/drawing/2014/main" id="{E007AA97-7842-4142-A585-A079B32F3E71}"/>
                  </a:ext>
                </a:extLst>
              </p:cNvPr>
              <p:cNvSpPr txBox="1"/>
              <p:nvPr/>
            </p:nvSpPr>
            <p:spPr>
              <a:xfrm>
                <a:off x="8877554" y="3727089"/>
                <a:ext cx="2414427" cy="537071"/>
              </a:xfrm>
              <a:prstGeom prst="rect">
                <a:avLst/>
              </a:prstGeom>
              <a:noFill/>
            </p:spPr>
            <p:txBody>
              <a:bodyPr wrap="square" rtlCol="0">
                <a:spAutoFit/>
              </a:bodyPr>
              <a:lstStyle/>
              <a:p>
                <a:pPr algn="just" rtl="1">
                  <a:lnSpc>
                    <a:spcPct val="150000"/>
                  </a:lnSpc>
                </a:pPr>
                <a:r>
                  <a:rPr lang="en-US" sz="1500" dirty="0">
                    <a:cs typeface="B Nazanin" panose="00000400000000000000" pitchFamily="2" charset="-78"/>
                  </a:rPr>
                  <a:t>Chirped pulse</a:t>
                </a:r>
              </a:p>
            </p:txBody>
          </p:sp>
        </p:grpSp>
        <p:cxnSp>
          <p:nvCxnSpPr>
            <p:cNvPr id="17" name="Straight Arrow Connector 16">
              <a:extLst>
                <a:ext uri="{FF2B5EF4-FFF2-40B4-BE49-F238E27FC236}">
                  <a16:creationId xmlns:a16="http://schemas.microsoft.com/office/drawing/2014/main" id="{BFD9F47D-7DF5-4AAB-ACFB-2C913A4542DF}"/>
                </a:ext>
              </a:extLst>
            </p:cNvPr>
            <p:cNvCxnSpPr/>
            <p:nvPr/>
          </p:nvCxnSpPr>
          <p:spPr>
            <a:xfrm>
              <a:off x="9115996" y="6651596"/>
              <a:ext cx="2904491" cy="0"/>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1A43B30-A07A-4F8C-927B-D15C108B3078}"/>
                </a:ext>
              </a:extLst>
            </p:cNvPr>
            <p:cNvCxnSpPr>
              <a:cxnSpLocks/>
            </p:cNvCxnSpPr>
            <p:nvPr/>
          </p:nvCxnSpPr>
          <p:spPr>
            <a:xfrm rot="16200000">
              <a:off x="7717006" y="5273153"/>
              <a:ext cx="2904491" cy="0"/>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EA89C41-C81E-467D-929E-ECD1BFEFC48A}"/>
                </a:ext>
              </a:extLst>
            </p:cNvPr>
            <p:cNvSpPr txBox="1"/>
            <p:nvPr/>
          </p:nvSpPr>
          <p:spPr>
            <a:xfrm>
              <a:off x="11527878" y="6208833"/>
              <a:ext cx="390415" cy="537071"/>
            </a:xfrm>
            <a:prstGeom prst="rect">
              <a:avLst/>
            </a:prstGeom>
            <a:noFill/>
          </p:spPr>
          <p:txBody>
            <a:bodyPr wrap="square" rtlCol="0">
              <a:spAutoFit/>
            </a:bodyPr>
            <a:lstStyle/>
            <a:p>
              <a:pPr algn="just" rtl="1">
                <a:lnSpc>
                  <a:spcPct val="150000"/>
                </a:lnSpc>
              </a:pPr>
              <a:r>
                <a:rPr lang="en-US" sz="1500" i="1" dirty="0">
                  <a:cs typeface="B Nazanin" panose="00000400000000000000" pitchFamily="2" charset="-78"/>
                </a:rPr>
                <a:t>t</a:t>
              </a:r>
            </a:p>
          </p:txBody>
        </p:sp>
        <p:sp>
          <p:nvSpPr>
            <p:cNvPr id="19" name="TextBox 18">
              <a:extLst>
                <a:ext uri="{FF2B5EF4-FFF2-40B4-BE49-F238E27FC236}">
                  <a16:creationId xmlns:a16="http://schemas.microsoft.com/office/drawing/2014/main" id="{B2BF9874-4FDE-4EF4-BDA3-E53309A6C3BC}"/>
                </a:ext>
              </a:extLst>
            </p:cNvPr>
            <p:cNvSpPr txBox="1"/>
            <p:nvPr/>
          </p:nvSpPr>
          <p:spPr>
            <a:xfrm>
              <a:off x="8947417" y="3820906"/>
              <a:ext cx="221833" cy="537070"/>
            </a:xfrm>
            <a:prstGeom prst="rect">
              <a:avLst/>
            </a:prstGeom>
            <a:noFill/>
          </p:spPr>
          <p:txBody>
            <a:bodyPr wrap="square" rtlCol="0">
              <a:spAutoFit/>
            </a:bodyPr>
            <a:lstStyle/>
            <a:p>
              <a:pPr algn="just" rtl="1">
                <a:lnSpc>
                  <a:spcPct val="150000"/>
                </a:lnSpc>
              </a:pPr>
              <a:r>
                <a:rPr lang="en-US" sz="1500" i="1" dirty="0">
                  <a:cs typeface="B Nazanin" panose="00000400000000000000" pitchFamily="2" charset="-78"/>
                </a:rPr>
                <a:t>I</a:t>
              </a:r>
            </a:p>
          </p:txBody>
        </p:sp>
      </p:grpSp>
    </p:spTree>
    <p:extLst>
      <p:ext uri="{BB962C8B-B14F-4D97-AF65-F5344CB8AC3E}">
        <p14:creationId xmlns:p14="http://schemas.microsoft.com/office/powerpoint/2010/main" val="1303797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cstate="print"/>
          <a:srcRect/>
          <a:stretch>
            <a:fillRect/>
          </a:stretch>
        </p:blipFill>
        <p:spPr bwMode="auto">
          <a:xfrm>
            <a:off x="609600" y="2057400"/>
            <a:ext cx="7848600" cy="2443921"/>
          </a:xfrm>
          <a:prstGeom prst="rect">
            <a:avLst/>
          </a:prstGeom>
          <a:noFill/>
          <a:ln w="9525">
            <a:noFill/>
            <a:miter lim="800000"/>
            <a:headEnd/>
            <a:tailEnd/>
          </a:ln>
        </p:spPr>
      </p:pic>
      <p:cxnSp>
        <p:nvCxnSpPr>
          <p:cNvPr id="6" name="Straight Connector 5"/>
          <p:cNvCxnSpPr/>
          <p:nvPr/>
        </p:nvCxnSpPr>
        <p:spPr>
          <a:xfrm flipV="1">
            <a:off x="2719550" y="2514600"/>
            <a:ext cx="0" cy="1752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38400" y="2133600"/>
            <a:ext cx="838200" cy="461665"/>
          </a:xfrm>
          <a:prstGeom prst="rect">
            <a:avLst/>
          </a:prstGeom>
          <a:noFill/>
        </p:spPr>
        <p:txBody>
          <a:bodyPr wrap="square" rtlCol="0">
            <a:spAutoFit/>
          </a:bodyPr>
          <a:lstStyle/>
          <a:p>
            <a:r>
              <a:rPr lang="en-US" sz="2400" dirty="0">
                <a:latin typeface="Times New Roman" pitchFamily="18" charset="0"/>
                <a:cs typeface="Times New Roman" pitchFamily="18" charset="0"/>
              </a:rPr>
              <a:t>t=0</a:t>
            </a:r>
          </a:p>
        </p:txBody>
      </p:sp>
      <p:sp>
        <p:nvSpPr>
          <p:cNvPr id="8" name="TextBox 7"/>
          <p:cNvSpPr txBox="1"/>
          <p:nvPr/>
        </p:nvSpPr>
        <p:spPr>
          <a:xfrm>
            <a:off x="685800" y="1066800"/>
            <a:ext cx="7620000" cy="830997"/>
          </a:xfrm>
          <a:prstGeom prst="rect">
            <a:avLst/>
          </a:prstGeom>
          <a:noFill/>
        </p:spPr>
        <p:txBody>
          <a:bodyPr wrap="square" rtlCol="0">
            <a:spAutoFit/>
          </a:bodyPr>
          <a:lstStyle/>
          <a:p>
            <a:pPr algn="r"/>
            <a:r>
              <a:rPr lang="fa-IR" sz="2400" dirty="0">
                <a:latin typeface="Times New Roman" pitchFamily="18" charset="0"/>
                <a:cs typeface="Times New Roman" pitchFamily="18" charset="0"/>
              </a:rPr>
              <a:t>سري فوريه تابع دندان اره اي شكل زير را پيدا كنيد. </a:t>
            </a:r>
          </a:p>
          <a:p>
            <a:pPr algn="r"/>
            <a:r>
              <a:rPr lang="fa-IR" sz="2400" dirty="0">
                <a:latin typeface="Times New Roman" pitchFamily="18" charset="0"/>
                <a:cs typeface="Times New Roman" pitchFamily="18" charset="0"/>
              </a:rPr>
              <a:t>مبدا زمان روي شكل مشخص شد است.</a:t>
            </a:r>
            <a:endParaRPr lang="en-US" sz="2400" dirty="0">
              <a:latin typeface="Times New Roman" pitchFamily="18" charset="0"/>
              <a:cs typeface="Times New Roman" pitchFamily="18"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9DEC1E-9C64-4815-86DB-D32060885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443" y="837114"/>
            <a:ext cx="7379414" cy="5184328"/>
          </a:xfrm>
          <a:prstGeom prst="rect">
            <a:avLst/>
          </a:prstGeom>
        </p:spPr>
      </p:pic>
    </p:spTree>
    <p:extLst>
      <p:ext uri="{BB962C8B-B14F-4D97-AF65-F5344CB8AC3E}">
        <p14:creationId xmlns:p14="http://schemas.microsoft.com/office/powerpoint/2010/main" val="32435266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56815C9-E001-4766-B9AA-064A31DC5DF9}"/>
              </a:ext>
            </a:extLst>
          </p:cNvPr>
          <p:cNvGrpSpPr/>
          <p:nvPr/>
        </p:nvGrpSpPr>
        <p:grpSpPr>
          <a:xfrm>
            <a:off x="700519" y="2564557"/>
            <a:ext cx="7790600" cy="3109046"/>
            <a:chOff x="1725132" y="1711329"/>
            <a:chExt cx="10387467" cy="4145395"/>
          </a:xfrm>
        </p:grpSpPr>
        <p:grpSp>
          <p:nvGrpSpPr>
            <p:cNvPr id="2" name="Group 1">
              <a:extLst>
                <a:ext uri="{FF2B5EF4-FFF2-40B4-BE49-F238E27FC236}">
                  <a16:creationId xmlns:a16="http://schemas.microsoft.com/office/drawing/2014/main" id="{D937C443-ECA4-4186-B312-09769CF5EE7B}"/>
                </a:ext>
              </a:extLst>
            </p:cNvPr>
            <p:cNvGrpSpPr/>
            <p:nvPr/>
          </p:nvGrpSpPr>
          <p:grpSpPr>
            <a:xfrm>
              <a:off x="1725132" y="1711329"/>
              <a:ext cx="7189762" cy="4145395"/>
              <a:chOff x="3332957" y="838605"/>
              <a:chExt cx="9016581" cy="5076616"/>
            </a:xfrm>
          </p:grpSpPr>
          <p:sp>
            <p:nvSpPr>
              <p:cNvPr id="64" name="Cube 63"/>
              <p:cNvSpPr/>
              <p:nvPr/>
            </p:nvSpPr>
            <p:spPr>
              <a:xfrm rot="619378">
                <a:off x="7158253" y="2826602"/>
                <a:ext cx="586080" cy="947525"/>
              </a:xfrm>
              <a:prstGeom prst="cub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Isosceles Triangle 65"/>
              <p:cNvSpPr/>
              <p:nvPr/>
            </p:nvSpPr>
            <p:spPr>
              <a:xfrm rot="5640000" flipH="1">
                <a:off x="5356858" y="1274108"/>
                <a:ext cx="640080" cy="381217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Isosceles Triangle 64"/>
              <p:cNvSpPr/>
              <p:nvPr/>
            </p:nvSpPr>
            <p:spPr>
              <a:xfrm rot="16440000">
                <a:off x="9181293" y="1059161"/>
                <a:ext cx="548640" cy="4766875"/>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Flowchart: Connector 57"/>
              <p:cNvSpPr/>
              <p:nvPr/>
            </p:nvSpPr>
            <p:spPr>
              <a:xfrm rot="9836722">
                <a:off x="5246020" y="4578576"/>
                <a:ext cx="457200" cy="4572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lowchart: Connector 10"/>
              <p:cNvSpPr/>
              <p:nvPr/>
            </p:nvSpPr>
            <p:spPr>
              <a:xfrm rot="9836722">
                <a:off x="8717714" y="2640064"/>
                <a:ext cx="1920240" cy="146304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p:cNvSpPr/>
              <p:nvPr/>
            </p:nvSpPr>
            <p:spPr>
              <a:xfrm rot="20466904">
                <a:off x="3662353" y="2294145"/>
                <a:ext cx="1524001" cy="14478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p:cNvGrpSpPr/>
              <p:nvPr/>
            </p:nvGrpSpPr>
            <p:grpSpPr>
              <a:xfrm rot="1800000">
                <a:off x="6463556" y="1456770"/>
                <a:ext cx="533400" cy="838200"/>
                <a:chOff x="4572000" y="1066800"/>
                <a:chExt cx="533400" cy="838200"/>
              </a:xfrm>
            </p:grpSpPr>
            <p:sp>
              <p:nvSpPr>
                <p:cNvPr id="14" name="Right Triangle 13"/>
                <p:cNvSpPr/>
                <p:nvPr/>
              </p:nvSpPr>
              <p:spPr>
                <a:xfrm rot="5400000">
                  <a:off x="4610100" y="10287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ight Triangle 14"/>
                <p:cNvSpPr/>
                <p:nvPr/>
              </p:nvSpPr>
              <p:spPr>
                <a:xfrm>
                  <a:off x="4572000" y="13716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rot="11730870">
                <a:off x="5985013" y="3438683"/>
                <a:ext cx="533430" cy="838349"/>
                <a:chOff x="4464388" y="1017617"/>
                <a:chExt cx="533430" cy="838349"/>
              </a:xfrm>
            </p:grpSpPr>
            <p:sp>
              <p:nvSpPr>
                <p:cNvPr id="36" name="Right Triangle 35"/>
                <p:cNvSpPr/>
                <p:nvPr/>
              </p:nvSpPr>
              <p:spPr>
                <a:xfrm rot="5400000">
                  <a:off x="4502519" y="979516"/>
                  <a:ext cx="457197"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ight Triangle 36"/>
                <p:cNvSpPr/>
                <p:nvPr/>
              </p:nvSpPr>
              <p:spPr>
                <a:xfrm>
                  <a:off x="4464388" y="1322566"/>
                  <a:ext cx="457201"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0" name="TextBox 69"/>
              <p:cNvSpPr txBox="1"/>
              <p:nvPr/>
            </p:nvSpPr>
            <p:spPr>
              <a:xfrm>
                <a:off x="8743629" y="2025854"/>
                <a:ext cx="2376968" cy="527681"/>
              </a:xfrm>
              <a:prstGeom prst="rect">
                <a:avLst/>
              </a:prstGeom>
              <a:solidFill>
                <a:schemeClr val="accent4">
                  <a:lumMod val="40000"/>
                  <a:lumOff val="60000"/>
                </a:schemeClr>
              </a:solidFill>
            </p:spPr>
            <p:txBody>
              <a:bodyPr wrap="square" rtlCol="0">
                <a:spAutoFit/>
              </a:bodyPr>
              <a:lstStyle/>
              <a:p>
                <a:r>
                  <a:rPr lang="en-US" sz="1500" b="1" dirty="0"/>
                  <a:t>Concave Mirror</a:t>
                </a:r>
              </a:p>
            </p:txBody>
          </p:sp>
          <p:sp>
            <p:nvSpPr>
              <p:cNvPr id="71" name="TextBox 70"/>
              <p:cNvSpPr txBox="1"/>
              <p:nvPr/>
            </p:nvSpPr>
            <p:spPr>
              <a:xfrm>
                <a:off x="3332957" y="1791824"/>
                <a:ext cx="2362914" cy="527681"/>
              </a:xfrm>
              <a:prstGeom prst="rect">
                <a:avLst/>
              </a:prstGeom>
              <a:solidFill>
                <a:schemeClr val="accent4">
                  <a:lumMod val="40000"/>
                  <a:lumOff val="60000"/>
                </a:schemeClr>
              </a:solidFill>
            </p:spPr>
            <p:txBody>
              <a:bodyPr wrap="square" rtlCol="0">
                <a:spAutoFit/>
              </a:bodyPr>
              <a:lstStyle/>
              <a:p>
                <a:r>
                  <a:rPr lang="en-US" sz="1500" b="1" dirty="0"/>
                  <a:t>Concave Mirror</a:t>
                </a:r>
              </a:p>
            </p:txBody>
          </p:sp>
          <p:sp>
            <p:nvSpPr>
              <p:cNvPr id="72" name="TextBox 71"/>
              <p:cNvSpPr txBox="1"/>
              <p:nvPr/>
            </p:nvSpPr>
            <p:spPr>
              <a:xfrm rot="356667">
                <a:off x="10517908" y="4161213"/>
                <a:ext cx="1831630" cy="1281512"/>
              </a:xfrm>
              <a:prstGeom prst="rect">
                <a:avLst/>
              </a:prstGeom>
              <a:solidFill>
                <a:schemeClr val="accent4">
                  <a:lumMod val="40000"/>
                  <a:lumOff val="60000"/>
                </a:schemeClr>
              </a:solidFill>
            </p:spPr>
            <p:txBody>
              <a:bodyPr wrap="square" rtlCol="0">
                <a:spAutoFit/>
              </a:bodyPr>
              <a:lstStyle/>
              <a:p>
                <a:pPr algn="ctr"/>
                <a:r>
                  <a:rPr lang="en-US" sz="1500" b="1" dirty="0"/>
                  <a:t>Pump Beam</a:t>
                </a:r>
              </a:p>
              <a:p>
                <a:pPr algn="ctr"/>
                <a:r>
                  <a:rPr lang="en-US" sz="1500" b="1" dirty="0">
                    <a:solidFill>
                      <a:srgbClr val="00B050"/>
                    </a:solidFill>
                  </a:rPr>
                  <a:t>532 nm</a:t>
                </a:r>
              </a:p>
            </p:txBody>
          </p:sp>
          <p:sp>
            <p:nvSpPr>
              <p:cNvPr id="73" name="TextBox 72"/>
              <p:cNvSpPr txBox="1"/>
              <p:nvPr/>
            </p:nvSpPr>
            <p:spPr>
              <a:xfrm>
                <a:off x="7248652" y="3810565"/>
                <a:ext cx="1238268" cy="1281512"/>
              </a:xfrm>
              <a:prstGeom prst="rect">
                <a:avLst/>
              </a:prstGeom>
              <a:solidFill>
                <a:schemeClr val="accent4">
                  <a:lumMod val="40000"/>
                  <a:lumOff val="60000"/>
                </a:schemeClr>
              </a:solidFill>
            </p:spPr>
            <p:txBody>
              <a:bodyPr wrap="square" rtlCol="0">
                <a:spAutoFit/>
              </a:bodyPr>
              <a:lstStyle/>
              <a:p>
                <a:pPr algn="ctr"/>
                <a:r>
                  <a:rPr lang="en-US" sz="1500" b="1" dirty="0" err="1"/>
                  <a:t>Ti-sapp</a:t>
                </a:r>
                <a:endParaRPr lang="en-US" sz="1500" b="1" dirty="0"/>
              </a:p>
              <a:p>
                <a:pPr algn="ctr"/>
                <a:r>
                  <a:rPr lang="en-US" sz="1500" b="1" dirty="0"/>
                  <a:t>Crystal</a:t>
                </a:r>
              </a:p>
            </p:txBody>
          </p:sp>
          <p:sp>
            <p:nvSpPr>
              <p:cNvPr id="74" name="TextBox 73"/>
              <p:cNvSpPr txBox="1"/>
              <p:nvPr/>
            </p:nvSpPr>
            <p:spPr>
              <a:xfrm>
                <a:off x="5725484" y="838605"/>
                <a:ext cx="2204625" cy="904597"/>
              </a:xfrm>
              <a:prstGeom prst="rect">
                <a:avLst/>
              </a:prstGeom>
              <a:solidFill>
                <a:schemeClr val="accent4">
                  <a:lumMod val="40000"/>
                  <a:lumOff val="60000"/>
                </a:schemeClr>
              </a:solidFill>
            </p:spPr>
            <p:txBody>
              <a:bodyPr wrap="square" rtlCol="0">
                <a:spAutoFit/>
              </a:bodyPr>
              <a:lstStyle/>
              <a:p>
                <a:r>
                  <a:rPr lang="en-US" sz="1500" b="1" dirty="0"/>
                  <a:t>Retro reflector</a:t>
                </a:r>
              </a:p>
            </p:txBody>
          </p:sp>
          <p:sp>
            <p:nvSpPr>
              <p:cNvPr id="75" name="TextBox 74"/>
              <p:cNvSpPr txBox="1"/>
              <p:nvPr/>
            </p:nvSpPr>
            <p:spPr>
              <a:xfrm>
                <a:off x="5376526" y="5057671"/>
                <a:ext cx="1246080" cy="527681"/>
              </a:xfrm>
              <a:prstGeom prst="rect">
                <a:avLst/>
              </a:prstGeom>
              <a:solidFill>
                <a:schemeClr val="accent4">
                  <a:lumMod val="40000"/>
                  <a:lumOff val="60000"/>
                </a:schemeClr>
              </a:solidFill>
            </p:spPr>
            <p:txBody>
              <a:bodyPr wrap="square" rtlCol="0">
                <a:spAutoFit/>
              </a:bodyPr>
              <a:lstStyle/>
              <a:p>
                <a:r>
                  <a:rPr lang="en-US" sz="1500" b="1" dirty="0"/>
                  <a:t>Mirror</a:t>
                </a:r>
              </a:p>
            </p:txBody>
          </p:sp>
          <p:grpSp>
            <p:nvGrpSpPr>
              <p:cNvPr id="77" name="Group 76"/>
              <p:cNvGrpSpPr/>
              <p:nvPr/>
            </p:nvGrpSpPr>
            <p:grpSpPr>
              <a:xfrm>
                <a:off x="3456015" y="5093283"/>
                <a:ext cx="1939058" cy="821938"/>
                <a:chOff x="1236147" y="4789681"/>
                <a:chExt cx="1939058" cy="821938"/>
              </a:xfrm>
            </p:grpSpPr>
            <p:sp>
              <p:nvSpPr>
                <p:cNvPr id="61" name="Flowchart: Process 60"/>
                <p:cNvSpPr/>
                <p:nvPr/>
              </p:nvSpPr>
              <p:spPr>
                <a:xfrm rot="1774308">
                  <a:off x="1236147" y="4789681"/>
                  <a:ext cx="1939058" cy="82193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TextBox 75"/>
                <p:cNvSpPr txBox="1"/>
                <p:nvPr/>
              </p:nvSpPr>
              <p:spPr>
                <a:xfrm rot="1740000">
                  <a:off x="1275169" y="4948729"/>
                  <a:ext cx="1840172" cy="527681"/>
                </a:xfrm>
                <a:prstGeom prst="rect">
                  <a:avLst/>
                </a:prstGeom>
                <a:solidFill>
                  <a:schemeClr val="accent4">
                    <a:lumMod val="40000"/>
                    <a:lumOff val="60000"/>
                  </a:schemeClr>
                </a:solidFill>
              </p:spPr>
              <p:txBody>
                <a:bodyPr wrap="square" rtlCol="0">
                  <a:spAutoFit/>
                </a:bodyPr>
                <a:lstStyle/>
                <a:p>
                  <a:r>
                    <a:rPr lang="en-US" sz="1500" b="1" dirty="0" err="1"/>
                    <a:t>Pockels</a:t>
                  </a:r>
                  <a:r>
                    <a:rPr lang="en-US" sz="1500" b="1" dirty="0"/>
                    <a:t> cell</a:t>
                  </a:r>
                </a:p>
              </p:txBody>
            </p:sp>
          </p:grpSp>
        </p:grpSp>
        <p:pic>
          <p:nvPicPr>
            <p:cNvPr id="14338" name="Picture 2" descr="Biconvex Lenses - Java Tutorial | Olympus LS">
              <a:extLst>
                <a:ext uri="{FF2B5EF4-FFF2-40B4-BE49-F238E27FC236}">
                  <a16:creationId xmlns:a16="http://schemas.microsoft.com/office/drawing/2014/main" id="{4FECAAB0-78B6-4266-A0FA-BF41F79DF0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6929">
              <a:off x="8170985" y="3363941"/>
              <a:ext cx="391755" cy="11732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018A23-6918-46BC-A31F-F8C42068D50D}"/>
                </a:ext>
              </a:extLst>
            </p:cNvPr>
            <p:cNvSpPr/>
            <p:nvPr/>
          </p:nvSpPr>
          <p:spPr>
            <a:xfrm rot="168424">
              <a:off x="8148451" y="3786187"/>
              <a:ext cx="1723868" cy="41224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9" name="TextBox 58">
              <a:extLst>
                <a:ext uri="{FF2B5EF4-FFF2-40B4-BE49-F238E27FC236}">
                  <a16:creationId xmlns:a16="http://schemas.microsoft.com/office/drawing/2014/main" id="{0226DD6D-4D3E-448E-8E94-AA3F8F27D4EA}"/>
                </a:ext>
              </a:extLst>
            </p:cNvPr>
            <p:cNvSpPr txBox="1"/>
            <p:nvPr/>
          </p:nvSpPr>
          <p:spPr>
            <a:xfrm rot="184428">
              <a:off x="9851231" y="3390774"/>
              <a:ext cx="2261368" cy="1460400"/>
            </a:xfrm>
            <a:prstGeom prst="rect">
              <a:avLst/>
            </a:prstGeom>
            <a:noFill/>
            <a:ln w="38100">
              <a:solidFill>
                <a:srgbClr val="002060"/>
              </a:solidFill>
            </a:ln>
          </p:spPr>
          <p:txBody>
            <a:bodyPr wrap="square" rtlCol="0">
              <a:spAutoFit/>
            </a:bodyPr>
            <a:lstStyle/>
            <a:p>
              <a:pPr algn="ctr" rtl="1">
                <a:lnSpc>
                  <a:spcPct val="150000"/>
                </a:lnSpc>
              </a:pPr>
              <a:r>
                <a:rPr lang="en-US" sz="1500" dirty="0">
                  <a:solidFill>
                    <a:srgbClr val="11FB05"/>
                  </a:solidFill>
                  <a:cs typeface="B Nazanin" panose="00000400000000000000" pitchFamily="2" charset="-78"/>
                </a:rPr>
                <a:t>Second Harmonic </a:t>
              </a:r>
            </a:p>
            <a:p>
              <a:pPr algn="ctr" rtl="1">
                <a:lnSpc>
                  <a:spcPct val="150000"/>
                </a:lnSpc>
              </a:pPr>
              <a:r>
                <a:rPr lang="en-US" sz="1500" dirty="0">
                  <a:solidFill>
                    <a:srgbClr val="11FB05"/>
                  </a:solidFill>
                  <a:cs typeface="B Nazanin" panose="00000400000000000000" pitchFamily="2" charset="-78"/>
                </a:rPr>
                <a:t> </a:t>
              </a:r>
              <a:r>
                <a:rPr lang="en-US" sz="1500" dirty="0">
                  <a:solidFill>
                    <a:srgbClr val="C00000"/>
                  </a:solidFill>
                  <a:cs typeface="B Nazanin" panose="00000400000000000000" pitchFamily="2" charset="-78"/>
                </a:rPr>
                <a:t>Nd-YAG Laser</a:t>
              </a:r>
            </a:p>
            <a:p>
              <a:pPr algn="ctr" rtl="1">
                <a:lnSpc>
                  <a:spcPct val="150000"/>
                </a:lnSpc>
              </a:pPr>
              <a:r>
                <a:rPr lang="en-US" sz="1500" dirty="0">
                  <a:solidFill>
                    <a:srgbClr val="7030A0"/>
                  </a:solidFill>
                  <a:cs typeface="B Nazanin" panose="00000400000000000000" pitchFamily="2" charset="-78"/>
                </a:rPr>
                <a:t>10 W, 250 ns, 1kHz</a:t>
              </a:r>
            </a:p>
          </p:txBody>
        </p:sp>
      </p:grpSp>
      <p:sp>
        <p:nvSpPr>
          <p:cNvPr id="62" name="TextBox 61">
            <a:extLst>
              <a:ext uri="{FF2B5EF4-FFF2-40B4-BE49-F238E27FC236}">
                <a16:creationId xmlns:a16="http://schemas.microsoft.com/office/drawing/2014/main" id="{9FCEDAE8-B722-4401-AC09-246EAEAD7135}"/>
              </a:ext>
            </a:extLst>
          </p:cNvPr>
          <p:cNvSpPr txBox="1"/>
          <p:nvPr/>
        </p:nvSpPr>
        <p:spPr>
          <a:xfrm>
            <a:off x="3256678" y="526410"/>
            <a:ext cx="2425139" cy="473206"/>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Amplifying Section</a:t>
            </a:r>
            <a:endParaRPr lang="fa-IR" b="1" dirty="0">
              <a:solidFill>
                <a:srgbClr val="C00000"/>
              </a:solidFill>
              <a:cs typeface="B Nazanin" panose="00000400000000000000" pitchFamily="2" charset="-78"/>
            </a:endParaRPr>
          </a:p>
        </p:txBody>
      </p:sp>
      <p:grpSp>
        <p:nvGrpSpPr>
          <p:cNvPr id="13" name="Group 12">
            <a:extLst>
              <a:ext uri="{FF2B5EF4-FFF2-40B4-BE49-F238E27FC236}">
                <a16:creationId xmlns:a16="http://schemas.microsoft.com/office/drawing/2014/main" id="{9C7D98CA-6D08-4163-81C8-4E13ECC493FF}"/>
              </a:ext>
            </a:extLst>
          </p:cNvPr>
          <p:cNvGrpSpPr/>
          <p:nvPr/>
        </p:nvGrpSpPr>
        <p:grpSpPr>
          <a:xfrm>
            <a:off x="539393" y="1573874"/>
            <a:ext cx="8422241" cy="1102225"/>
            <a:chOff x="719191" y="1027416"/>
            <a:chExt cx="11229654" cy="1469633"/>
          </a:xfrm>
        </p:grpSpPr>
        <p:sp>
          <p:nvSpPr>
            <p:cNvPr id="9" name="TextBox 8">
              <a:extLst>
                <a:ext uri="{FF2B5EF4-FFF2-40B4-BE49-F238E27FC236}">
                  <a16:creationId xmlns:a16="http://schemas.microsoft.com/office/drawing/2014/main" id="{34CA8475-895D-450B-9BE3-E087CB8DE52C}"/>
                </a:ext>
              </a:extLst>
            </p:cNvPr>
            <p:cNvSpPr txBox="1"/>
            <p:nvPr/>
          </p:nvSpPr>
          <p:spPr>
            <a:xfrm>
              <a:off x="719191" y="1027416"/>
              <a:ext cx="11229654" cy="1469633"/>
            </a:xfrm>
            <a:prstGeom prst="rect">
              <a:avLst/>
            </a:prstGeom>
            <a:noFill/>
          </p:spPr>
          <p:txBody>
            <a:bodyPr wrap="square" rtlCol="0">
              <a:spAutoFit/>
            </a:bodyPr>
            <a:lstStyle/>
            <a:p>
              <a:pPr algn="just" rtl="1">
                <a:lnSpc>
                  <a:spcPct val="150000"/>
                </a:lnSpc>
              </a:pPr>
              <a:r>
                <a:rPr lang="fa-IR" sz="1500" dirty="0">
                  <a:cs typeface="B Nazanin" panose="00000400000000000000" pitchFamily="2" charset="-78"/>
                </a:rPr>
                <a:t>قلب قسمت امپلیفایر یک کریستال </a:t>
              </a:r>
              <a:r>
                <a:rPr lang="en-US" sz="1500" dirty="0" err="1">
                  <a:cs typeface="B Nazanin" panose="00000400000000000000" pitchFamily="2" charset="-78"/>
                </a:rPr>
                <a:t>Ti</a:t>
              </a:r>
              <a:r>
                <a:rPr lang="en-US" sz="1500" dirty="0">
                  <a:cs typeface="B Nazanin" panose="00000400000000000000" pitchFamily="2" charset="-78"/>
                </a:rPr>
                <a:t>-sapphire</a:t>
              </a:r>
              <a:r>
                <a:rPr lang="fa-IR" sz="1500" dirty="0">
                  <a:cs typeface="B Nazanin" panose="00000400000000000000" pitchFamily="2" charset="-78"/>
                </a:rPr>
                <a:t> به ابعاد حدود         </a:t>
              </a:r>
              <a:r>
                <a:rPr lang="en-US" sz="1500" dirty="0">
                  <a:cs typeface="B Nazanin" panose="00000400000000000000" pitchFamily="2" charset="-78"/>
                </a:rPr>
                <a:t>               </a:t>
              </a:r>
              <a:r>
                <a:rPr lang="fa-IR" sz="1500" dirty="0">
                  <a:cs typeface="B Nazanin" panose="00000400000000000000" pitchFamily="2" charset="-78"/>
                </a:rPr>
                <a:t>    است. این کریستال در یک محفظه خلا و بر روی یک خنک کننده پلتیر قرار دارد. کریستال توسط یک لیزر پالسی با تکرار پالس یک کیلو هرتز، طول پالس حدود 250 نانوثانیه، انرژی پالس 10 میلی ژول و طول موج 532 نانومتر پمپ می شود. </a:t>
              </a:r>
              <a:endParaRPr lang="en-US" sz="1500" dirty="0">
                <a:cs typeface="B Nazanin" panose="00000400000000000000" pitchFamily="2" charset="-78"/>
              </a:endParaRPr>
            </a:p>
          </p:txBody>
        </p:sp>
        <p:graphicFrame>
          <p:nvGraphicFramePr>
            <p:cNvPr id="12" name="Object 11">
              <a:extLst>
                <a:ext uri="{FF2B5EF4-FFF2-40B4-BE49-F238E27FC236}">
                  <a16:creationId xmlns:a16="http://schemas.microsoft.com/office/drawing/2014/main" id="{C9A7CCA3-0DB3-43C5-B1EB-F3C958A5FF91}"/>
                </a:ext>
              </a:extLst>
            </p:cNvPr>
            <p:cNvGraphicFramePr>
              <a:graphicFrameLocks noChangeAspect="1"/>
            </p:cNvGraphicFramePr>
            <p:nvPr/>
          </p:nvGraphicFramePr>
          <p:xfrm>
            <a:off x="5092459" y="1187792"/>
            <a:ext cx="1638300" cy="292100"/>
          </p:xfrm>
          <a:graphic>
            <a:graphicData uri="http://schemas.openxmlformats.org/presentationml/2006/ole">
              <mc:AlternateContent xmlns:mc="http://schemas.openxmlformats.org/markup-compatibility/2006">
                <mc:Choice xmlns:v="urn:schemas-microsoft-com:vml" Requires="v">
                  <p:oleObj spid="_x0000_s146438" name="Equation" r:id="rId4" imgW="1638000" imgH="291960" progId="Equation.DSMT4">
                    <p:embed/>
                  </p:oleObj>
                </mc:Choice>
                <mc:Fallback>
                  <p:oleObj name="Equation" r:id="rId4" imgW="1638000" imgH="291960" progId="Equation.DSMT4">
                    <p:embed/>
                    <p:pic>
                      <p:nvPicPr>
                        <p:cNvPr id="12" name="Object 11">
                          <a:extLst>
                            <a:ext uri="{FF2B5EF4-FFF2-40B4-BE49-F238E27FC236}">
                              <a16:creationId xmlns:a16="http://schemas.microsoft.com/office/drawing/2014/main" id="{C9A7CCA3-0DB3-43C5-B1EB-F3C958A5FF91}"/>
                            </a:ext>
                          </a:extLst>
                        </p:cNvPr>
                        <p:cNvPicPr/>
                        <p:nvPr/>
                      </p:nvPicPr>
                      <p:blipFill>
                        <a:blip r:embed="rId5"/>
                        <a:stretch>
                          <a:fillRect/>
                        </a:stretch>
                      </p:blipFill>
                      <p:spPr>
                        <a:xfrm>
                          <a:off x="5092459" y="1187792"/>
                          <a:ext cx="1638300" cy="292100"/>
                        </a:xfrm>
                        <a:prstGeom prst="rect">
                          <a:avLst/>
                        </a:prstGeom>
                      </p:spPr>
                    </p:pic>
                  </p:oleObj>
                </mc:Fallback>
              </mc:AlternateContent>
            </a:graphicData>
          </a:graphic>
        </p:graphicFrame>
      </p:grpSp>
      <p:sp>
        <p:nvSpPr>
          <p:cNvPr id="17" name="TextBox 16">
            <a:extLst>
              <a:ext uri="{FF2B5EF4-FFF2-40B4-BE49-F238E27FC236}">
                <a16:creationId xmlns:a16="http://schemas.microsoft.com/office/drawing/2014/main" id="{33A270E5-B7D6-4439-A46C-AAFF9C8F2337}"/>
              </a:ext>
            </a:extLst>
          </p:cNvPr>
          <p:cNvSpPr txBox="1"/>
          <p:nvPr/>
        </p:nvSpPr>
        <p:spPr>
          <a:xfrm>
            <a:off x="6117388" y="2775949"/>
            <a:ext cx="2844246" cy="755976"/>
          </a:xfrm>
          <a:prstGeom prst="rect">
            <a:avLst/>
          </a:prstGeom>
          <a:noFill/>
        </p:spPr>
        <p:txBody>
          <a:bodyPr wrap="square" rtlCol="0">
            <a:spAutoFit/>
          </a:bodyPr>
          <a:lstStyle/>
          <a:p>
            <a:pPr algn="just" rtl="1">
              <a:lnSpc>
                <a:spcPct val="150000"/>
              </a:lnSpc>
            </a:pPr>
            <a:r>
              <a:rPr lang="fa-IR" sz="1500" dirty="0">
                <a:cs typeface="B Nazanin" panose="00000400000000000000" pitchFamily="2" charset="-78"/>
              </a:rPr>
              <a:t>پالسهای لیزر اسیلاتور 9 بار از درون این کریستال عبور کرده و تقویت می گردد </a:t>
            </a:r>
            <a:endParaRPr lang="en-US" sz="1500" dirty="0">
              <a:cs typeface="B Nazanin" panose="00000400000000000000" pitchFamily="2" charset="-78"/>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ube 63"/>
          <p:cNvSpPr/>
          <p:nvPr/>
        </p:nvSpPr>
        <p:spPr>
          <a:xfrm rot="619378">
            <a:off x="5262394" y="2977202"/>
            <a:ext cx="439559" cy="710644"/>
          </a:xfrm>
          <a:prstGeom prst="cub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Isosceles Triangle 65"/>
          <p:cNvSpPr/>
          <p:nvPr/>
        </p:nvSpPr>
        <p:spPr>
          <a:xfrm rot="5640000" flipH="1">
            <a:off x="3405278" y="1157157"/>
            <a:ext cx="480060" cy="408685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Isosceles Triangle 64"/>
          <p:cNvSpPr/>
          <p:nvPr/>
        </p:nvSpPr>
        <p:spPr>
          <a:xfrm rot="16440000">
            <a:off x="6585026" y="1932752"/>
            <a:ext cx="411480" cy="29718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lowchart: Connector 57"/>
          <p:cNvSpPr/>
          <p:nvPr/>
        </p:nvSpPr>
        <p:spPr>
          <a:xfrm rot="9836722">
            <a:off x="3663938" y="3819356"/>
            <a:ext cx="342900" cy="3429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lowchart: Connector 10"/>
          <p:cNvSpPr/>
          <p:nvPr/>
        </p:nvSpPr>
        <p:spPr>
          <a:xfrm rot="9836722">
            <a:off x="6538286" y="2837298"/>
            <a:ext cx="1440180" cy="109728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p:cNvSpPr/>
          <p:nvPr/>
        </p:nvSpPr>
        <p:spPr>
          <a:xfrm rot="20466904">
            <a:off x="1722436" y="2530676"/>
            <a:ext cx="1143000" cy="108585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Arrow Connector 7"/>
          <p:cNvCxnSpPr/>
          <p:nvPr/>
        </p:nvCxnSpPr>
        <p:spPr>
          <a:xfrm flipH="1" flipV="1">
            <a:off x="2258984" y="2870154"/>
            <a:ext cx="5349240" cy="29489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75917" y="2864228"/>
            <a:ext cx="5029623" cy="7429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rot="1800000">
            <a:off x="4847667" y="1949828"/>
            <a:ext cx="400050" cy="628650"/>
            <a:chOff x="4572000" y="1066800"/>
            <a:chExt cx="533400" cy="838200"/>
          </a:xfrm>
        </p:grpSpPr>
        <p:sp>
          <p:nvSpPr>
            <p:cNvPr id="14" name="Right Triangle 13"/>
            <p:cNvSpPr/>
            <p:nvPr/>
          </p:nvSpPr>
          <p:spPr>
            <a:xfrm rot="5400000">
              <a:off x="4610100" y="10287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ight Triangle 14"/>
            <p:cNvSpPr/>
            <p:nvPr/>
          </p:nvSpPr>
          <p:spPr>
            <a:xfrm>
              <a:off x="4572000" y="13716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8" name="Straight Arrow Connector 17"/>
          <p:cNvCxnSpPr>
            <a:endCxn id="15" idx="5"/>
          </p:cNvCxnSpPr>
          <p:nvPr/>
        </p:nvCxnSpPr>
        <p:spPr>
          <a:xfrm flipH="1" flipV="1">
            <a:off x="4965795" y="2348852"/>
            <a:ext cx="2339322" cy="12583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961967" y="2121278"/>
            <a:ext cx="17145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5"/>
          </p:cNvCxnSpPr>
          <p:nvPr/>
        </p:nvCxnSpPr>
        <p:spPr>
          <a:xfrm>
            <a:off x="5119129" y="2140419"/>
            <a:ext cx="2010710" cy="135348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218767" y="3035678"/>
            <a:ext cx="485775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rot="11730870">
            <a:off x="4420865" y="3379242"/>
            <a:ext cx="400050" cy="628650"/>
            <a:chOff x="4572000" y="1066800"/>
            <a:chExt cx="533400" cy="838200"/>
          </a:xfrm>
        </p:grpSpPr>
        <p:sp>
          <p:nvSpPr>
            <p:cNvPr id="36" name="Right Triangle 35"/>
            <p:cNvSpPr/>
            <p:nvPr/>
          </p:nvSpPr>
          <p:spPr>
            <a:xfrm rot="5400000">
              <a:off x="4610100" y="10287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ight Triangle 36"/>
            <p:cNvSpPr/>
            <p:nvPr/>
          </p:nvSpPr>
          <p:spPr>
            <a:xfrm>
              <a:off x="4572000" y="13716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39" name="Straight Arrow Connector 38"/>
          <p:cNvCxnSpPr>
            <a:endCxn id="36" idx="5"/>
          </p:cNvCxnSpPr>
          <p:nvPr/>
        </p:nvCxnSpPr>
        <p:spPr>
          <a:xfrm>
            <a:off x="2218767" y="3035679"/>
            <a:ext cx="2363907" cy="79555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5"/>
            <a:endCxn id="37" idx="5"/>
          </p:cNvCxnSpPr>
          <p:nvPr/>
        </p:nvCxnSpPr>
        <p:spPr>
          <a:xfrm flipV="1">
            <a:off x="4582675" y="3591076"/>
            <a:ext cx="96323" cy="24016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7" idx="5"/>
          </p:cNvCxnSpPr>
          <p:nvPr/>
        </p:nvCxnSpPr>
        <p:spPr>
          <a:xfrm flipH="1" flipV="1">
            <a:off x="2275918" y="2692777"/>
            <a:ext cx="2403080" cy="8982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275917" y="2692778"/>
            <a:ext cx="5143500" cy="1028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4961967" y="2464178"/>
            <a:ext cx="2457450" cy="1257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4961967" y="2121278"/>
            <a:ext cx="285750" cy="342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247717" y="2121278"/>
            <a:ext cx="1771650" cy="1257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2161617" y="3207128"/>
            <a:ext cx="4857750" cy="171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85" idx="3"/>
          </p:cNvCxnSpPr>
          <p:nvPr/>
        </p:nvCxnSpPr>
        <p:spPr>
          <a:xfrm>
            <a:off x="2270974" y="3234894"/>
            <a:ext cx="1597169" cy="76435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cxnSpLocks/>
          </p:cNvCxnSpPr>
          <p:nvPr/>
        </p:nvCxnSpPr>
        <p:spPr>
          <a:xfrm flipH="1">
            <a:off x="3443977" y="4002319"/>
            <a:ext cx="407610" cy="7488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688225" y="2461252"/>
            <a:ext cx="1316186" cy="300082"/>
          </a:xfrm>
          <a:prstGeom prst="rect">
            <a:avLst/>
          </a:prstGeom>
          <a:solidFill>
            <a:schemeClr val="accent4">
              <a:lumMod val="40000"/>
              <a:lumOff val="60000"/>
            </a:schemeClr>
          </a:solidFill>
        </p:spPr>
        <p:txBody>
          <a:bodyPr wrap="square" rtlCol="0">
            <a:spAutoFit/>
          </a:bodyPr>
          <a:lstStyle/>
          <a:p>
            <a:r>
              <a:rPr lang="en-US" sz="1350" b="1" dirty="0"/>
              <a:t>Concave Mirror</a:t>
            </a:r>
          </a:p>
        </p:txBody>
      </p:sp>
      <p:sp>
        <p:nvSpPr>
          <p:cNvPr id="71" name="TextBox 70"/>
          <p:cNvSpPr txBox="1"/>
          <p:nvPr/>
        </p:nvSpPr>
        <p:spPr>
          <a:xfrm>
            <a:off x="1527191" y="2156594"/>
            <a:ext cx="1371599" cy="553998"/>
          </a:xfrm>
          <a:prstGeom prst="rect">
            <a:avLst/>
          </a:prstGeom>
          <a:solidFill>
            <a:schemeClr val="accent4">
              <a:lumMod val="40000"/>
              <a:lumOff val="60000"/>
            </a:schemeClr>
          </a:solidFill>
        </p:spPr>
        <p:txBody>
          <a:bodyPr wrap="square" rtlCol="0">
            <a:spAutoFit/>
          </a:bodyPr>
          <a:lstStyle/>
          <a:p>
            <a:r>
              <a:rPr lang="en-US" sz="1500" b="1" dirty="0"/>
              <a:t>Concave Mirror</a:t>
            </a:r>
          </a:p>
        </p:txBody>
      </p:sp>
      <p:sp>
        <p:nvSpPr>
          <p:cNvPr id="72" name="TextBox 71"/>
          <p:cNvSpPr txBox="1"/>
          <p:nvPr/>
        </p:nvSpPr>
        <p:spPr>
          <a:xfrm>
            <a:off x="7639097" y="3798969"/>
            <a:ext cx="1241431" cy="323165"/>
          </a:xfrm>
          <a:prstGeom prst="rect">
            <a:avLst/>
          </a:prstGeom>
          <a:solidFill>
            <a:schemeClr val="accent4">
              <a:lumMod val="40000"/>
              <a:lumOff val="60000"/>
            </a:schemeClr>
          </a:solidFill>
        </p:spPr>
        <p:txBody>
          <a:bodyPr wrap="square" rtlCol="0">
            <a:spAutoFit/>
          </a:bodyPr>
          <a:lstStyle/>
          <a:p>
            <a:r>
              <a:rPr lang="en-US" sz="1500" b="1" dirty="0"/>
              <a:t>Pump Beam</a:t>
            </a:r>
          </a:p>
        </p:txBody>
      </p:sp>
      <p:sp>
        <p:nvSpPr>
          <p:cNvPr id="73" name="TextBox 72"/>
          <p:cNvSpPr txBox="1"/>
          <p:nvPr/>
        </p:nvSpPr>
        <p:spPr>
          <a:xfrm>
            <a:off x="5133417" y="3721478"/>
            <a:ext cx="787338" cy="323165"/>
          </a:xfrm>
          <a:prstGeom prst="rect">
            <a:avLst/>
          </a:prstGeom>
          <a:solidFill>
            <a:schemeClr val="accent4">
              <a:lumMod val="40000"/>
              <a:lumOff val="60000"/>
            </a:schemeClr>
          </a:solidFill>
        </p:spPr>
        <p:txBody>
          <a:bodyPr wrap="square" rtlCol="0">
            <a:spAutoFit/>
          </a:bodyPr>
          <a:lstStyle/>
          <a:p>
            <a:r>
              <a:rPr lang="en-US" sz="1500" b="1" dirty="0"/>
              <a:t>Crystal</a:t>
            </a:r>
          </a:p>
        </p:txBody>
      </p:sp>
      <p:sp>
        <p:nvSpPr>
          <p:cNvPr id="74" name="TextBox 73"/>
          <p:cNvSpPr txBox="1"/>
          <p:nvPr/>
        </p:nvSpPr>
        <p:spPr>
          <a:xfrm>
            <a:off x="4450975" y="1527699"/>
            <a:ext cx="1350883" cy="323165"/>
          </a:xfrm>
          <a:prstGeom prst="rect">
            <a:avLst/>
          </a:prstGeom>
          <a:solidFill>
            <a:schemeClr val="accent4">
              <a:lumMod val="40000"/>
              <a:lumOff val="60000"/>
            </a:schemeClr>
          </a:solidFill>
        </p:spPr>
        <p:txBody>
          <a:bodyPr wrap="none" rtlCol="0">
            <a:spAutoFit/>
          </a:bodyPr>
          <a:lstStyle/>
          <a:p>
            <a:r>
              <a:rPr lang="en-US" sz="1500" b="1" dirty="0"/>
              <a:t>Retro reflector</a:t>
            </a:r>
          </a:p>
        </p:txBody>
      </p:sp>
      <p:sp>
        <p:nvSpPr>
          <p:cNvPr id="75" name="TextBox 74"/>
          <p:cNvSpPr txBox="1"/>
          <p:nvPr/>
        </p:nvSpPr>
        <p:spPr>
          <a:xfrm>
            <a:off x="3808051" y="4201794"/>
            <a:ext cx="708079" cy="323165"/>
          </a:xfrm>
          <a:prstGeom prst="rect">
            <a:avLst/>
          </a:prstGeom>
          <a:solidFill>
            <a:schemeClr val="accent4">
              <a:lumMod val="40000"/>
              <a:lumOff val="60000"/>
            </a:schemeClr>
          </a:solidFill>
        </p:spPr>
        <p:txBody>
          <a:bodyPr wrap="none" rtlCol="0">
            <a:spAutoFit/>
          </a:bodyPr>
          <a:lstStyle/>
          <a:p>
            <a:r>
              <a:rPr lang="en-US" sz="1500" b="1" dirty="0"/>
              <a:t>Mirror</a:t>
            </a:r>
          </a:p>
        </p:txBody>
      </p:sp>
      <p:grpSp>
        <p:nvGrpSpPr>
          <p:cNvPr id="77" name="Group 76"/>
          <p:cNvGrpSpPr/>
          <p:nvPr/>
        </p:nvGrpSpPr>
        <p:grpSpPr>
          <a:xfrm>
            <a:off x="2610930" y="4640931"/>
            <a:ext cx="1459766" cy="738664"/>
            <a:chOff x="1221443" y="4717029"/>
            <a:chExt cx="1946354" cy="984885"/>
          </a:xfrm>
        </p:grpSpPr>
        <p:sp>
          <p:nvSpPr>
            <p:cNvPr id="61" name="Flowchart: Process 60"/>
            <p:cNvSpPr/>
            <p:nvPr/>
          </p:nvSpPr>
          <p:spPr>
            <a:xfrm rot="1774308">
              <a:off x="1221443" y="4834700"/>
              <a:ext cx="1946354" cy="76562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6" name="TextBox 75"/>
            <p:cNvSpPr txBox="1"/>
            <p:nvPr/>
          </p:nvSpPr>
          <p:spPr>
            <a:xfrm rot="1740000">
              <a:off x="1259978" y="4717029"/>
              <a:ext cx="1876982" cy="984885"/>
            </a:xfrm>
            <a:prstGeom prst="rect">
              <a:avLst/>
            </a:prstGeom>
            <a:solidFill>
              <a:schemeClr val="accent4">
                <a:lumMod val="40000"/>
                <a:lumOff val="60000"/>
              </a:schemeClr>
            </a:solidFill>
          </p:spPr>
          <p:txBody>
            <a:bodyPr wrap="square" rtlCol="0">
              <a:spAutoFit/>
            </a:bodyPr>
            <a:lstStyle/>
            <a:p>
              <a:r>
                <a:rPr lang="en-US" sz="2100" b="1" dirty="0" err="1"/>
                <a:t>Pockels</a:t>
              </a:r>
              <a:r>
                <a:rPr lang="en-US" sz="2100" b="1" dirty="0"/>
                <a:t> cell</a:t>
              </a:r>
            </a:p>
          </p:txBody>
        </p:sp>
      </p:grpSp>
      <p:sp>
        <p:nvSpPr>
          <p:cNvPr id="82" name="Rectangle 81"/>
          <p:cNvSpPr/>
          <p:nvPr/>
        </p:nvSpPr>
        <p:spPr>
          <a:xfrm>
            <a:off x="2104467" y="2530078"/>
            <a:ext cx="272832" cy="300082"/>
          </a:xfrm>
          <a:prstGeom prst="rect">
            <a:avLst/>
          </a:prstGeom>
        </p:spPr>
        <p:txBody>
          <a:bodyPr wrap="none">
            <a:spAutoFit/>
          </a:bodyPr>
          <a:lstStyle/>
          <a:p>
            <a:r>
              <a:rPr lang="en-US" sz="1350" b="1" dirty="0"/>
              <a:t>3</a:t>
            </a:r>
          </a:p>
        </p:txBody>
      </p:sp>
      <p:sp>
        <p:nvSpPr>
          <p:cNvPr id="83" name="Rectangle 82"/>
          <p:cNvSpPr/>
          <p:nvPr/>
        </p:nvSpPr>
        <p:spPr>
          <a:xfrm>
            <a:off x="2047317" y="2888152"/>
            <a:ext cx="272832" cy="300082"/>
          </a:xfrm>
          <a:prstGeom prst="rect">
            <a:avLst/>
          </a:prstGeom>
        </p:spPr>
        <p:txBody>
          <a:bodyPr wrap="none">
            <a:spAutoFit/>
          </a:bodyPr>
          <a:lstStyle/>
          <a:p>
            <a:r>
              <a:rPr lang="en-US" sz="1350" b="1" dirty="0"/>
              <a:t>2</a:t>
            </a:r>
          </a:p>
        </p:txBody>
      </p:sp>
      <p:sp>
        <p:nvSpPr>
          <p:cNvPr id="84" name="Rectangle 83"/>
          <p:cNvSpPr/>
          <p:nvPr/>
        </p:nvSpPr>
        <p:spPr>
          <a:xfrm>
            <a:off x="2063266" y="2733427"/>
            <a:ext cx="226265" cy="300082"/>
          </a:xfrm>
          <a:prstGeom prst="rect">
            <a:avLst/>
          </a:prstGeom>
        </p:spPr>
        <p:txBody>
          <a:bodyPr wrap="square">
            <a:spAutoFit/>
          </a:bodyPr>
          <a:lstStyle/>
          <a:p>
            <a:r>
              <a:rPr lang="en-US" sz="1350" b="1" dirty="0"/>
              <a:t>1</a:t>
            </a:r>
          </a:p>
        </p:txBody>
      </p:sp>
      <p:sp>
        <p:nvSpPr>
          <p:cNvPr id="85" name="Rectangle 84"/>
          <p:cNvSpPr/>
          <p:nvPr/>
        </p:nvSpPr>
        <p:spPr>
          <a:xfrm>
            <a:off x="1998142" y="3084853"/>
            <a:ext cx="272832" cy="300082"/>
          </a:xfrm>
          <a:prstGeom prst="rect">
            <a:avLst/>
          </a:prstGeom>
        </p:spPr>
        <p:txBody>
          <a:bodyPr wrap="none">
            <a:spAutoFit/>
          </a:bodyPr>
          <a:lstStyle/>
          <a:p>
            <a:r>
              <a:rPr lang="en-US" sz="1350" b="1" dirty="0"/>
              <a:t>4</a:t>
            </a:r>
          </a:p>
        </p:txBody>
      </p:sp>
      <p:sp>
        <p:nvSpPr>
          <p:cNvPr id="44" name="Rectangle 43"/>
          <p:cNvSpPr/>
          <p:nvPr/>
        </p:nvSpPr>
        <p:spPr>
          <a:xfrm>
            <a:off x="6964553" y="3191178"/>
            <a:ext cx="272832" cy="300082"/>
          </a:xfrm>
          <a:prstGeom prst="rect">
            <a:avLst/>
          </a:prstGeom>
        </p:spPr>
        <p:txBody>
          <a:bodyPr wrap="none">
            <a:spAutoFit/>
          </a:bodyPr>
          <a:lstStyle/>
          <a:p>
            <a:r>
              <a:rPr lang="en-US" sz="1350" b="1" dirty="0"/>
              <a:t>4</a:t>
            </a:r>
          </a:p>
        </p:txBody>
      </p:sp>
      <p:sp>
        <p:nvSpPr>
          <p:cNvPr id="45" name="Rectangle 44"/>
          <p:cNvSpPr/>
          <p:nvPr/>
        </p:nvSpPr>
        <p:spPr>
          <a:xfrm>
            <a:off x="7346318" y="3508827"/>
            <a:ext cx="272832" cy="300082"/>
          </a:xfrm>
          <a:prstGeom prst="rect">
            <a:avLst/>
          </a:prstGeom>
        </p:spPr>
        <p:txBody>
          <a:bodyPr wrap="none">
            <a:spAutoFit/>
          </a:bodyPr>
          <a:lstStyle/>
          <a:p>
            <a:r>
              <a:rPr lang="en-US" sz="1350" b="1" dirty="0"/>
              <a:t>3</a:t>
            </a:r>
          </a:p>
        </p:txBody>
      </p:sp>
      <p:sp>
        <p:nvSpPr>
          <p:cNvPr id="46" name="Rectangle 45"/>
          <p:cNvSpPr/>
          <p:nvPr/>
        </p:nvSpPr>
        <p:spPr>
          <a:xfrm>
            <a:off x="7068542" y="3272252"/>
            <a:ext cx="272832" cy="300082"/>
          </a:xfrm>
          <a:prstGeom prst="rect">
            <a:avLst/>
          </a:prstGeom>
        </p:spPr>
        <p:txBody>
          <a:bodyPr wrap="none">
            <a:spAutoFit/>
          </a:bodyPr>
          <a:lstStyle/>
          <a:p>
            <a:r>
              <a:rPr lang="en-US" sz="1350" b="1" dirty="0"/>
              <a:t>2</a:t>
            </a:r>
          </a:p>
        </p:txBody>
      </p:sp>
      <p:sp>
        <p:nvSpPr>
          <p:cNvPr id="48" name="Rectangle 47"/>
          <p:cNvSpPr/>
          <p:nvPr/>
        </p:nvSpPr>
        <p:spPr>
          <a:xfrm>
            <a:off x="7208093" y="3387328"/>
            <a:ext cx="272832" cy="300082"/>
          </a:xfrm>
          <a:prstGeom prst="rect">
            <a:avLst/>
          </a:prstGeom>
        </p:spPr>
        <p:txBody>
          <a:bodyPr wrap="none">
            <a:spAutoFit/>
          </a:bodyPr>
          <a:lstStyle/>
          <a:p>
            <a:r>
              <a:rPr lang="en-US" sz="1350" b="1" dirty="0"/>
              <a:t>1</a:t>
            </a:r>
          </a:p>
        </p:txBody>
      </p:sp>
      <p:sp>
        <p:nvSpPr>
          <p:cNvPr id="50" name="TextBox 3">
            <a:extLst>
              <a:ext uri="{FF2B5EF4-FFF2-40B4-BE49-F238E27FC236}">
                <a16:creationId xmlns:a16="http://schemas.microsoft.com/office/drawing/2014/main" id="{54148B11-E2AC-4ABF-8EEB-F1A1382DF8A4}"/>
              </a:ext>
            </a:extLst>
          </p:cNvPr>
          <p:cNvSpPr txBox="1"/>
          <p:nvPr/>
        </p:nvSpPr>
        <p:spPr>
          <a:xfrm>
            <a:off x="595324" y="676983"/>
            <a:ext cx="1689853" cy="473206"/>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1</a:t>
            </a:r>
            <a:r>
              <a:rPr lang="en-US" b="1" baseline="30000" dirty="0">
                <a:solidFill>
                  <a:srgbClr val="C00000"/>
                </a:solidFill>
                <a:cs typeface="B Nazanin" panose="00000400000000000000" pitchFamily="2" charset="-78"/>
              </a:rPr>
              <a:t>st</a:t>
            </a:r>
            <a:r>
              <a:rPr lang="en-US" b="1" dirty="0">
                <a:solidFill>
                  <a:srgbClr val="C00000"/>
                </a:solidFill>
                <a:cs typeface="B Nazanin" panose="00000400000000000000" pitchFamily="2" charset="-78"/>
              </a:rPr>
              <a:t> 4-pass</a:t>
            </a:r>
            <a:endParaRPr lang="fa-IR" b="1" dirty="0">
              <a:solidFill>
                <a:srgbClr val="C00000"/>
              </a:solidFill>
              <a:cs typeface="B Nazanin" panose="00000400000000000000" pitchFamily="2" charset="-78"/>
            </a:endParaRPr>
          </a:p>
        </p:txBody>
      </p:sp>
      <p:sp>
        <p:nvSpPr>
          <p:cNvPr id="68" name="TextBox 67"/>
          <p:cNvSpPr txBox="1"/>
          <p:nvPr/>
        </p:nvSpPr>
        <p:spPr>
          <a:xfrm>
            <a:off x="5856851" y="4993039"/>
            <a:ext cx="1069524" cy="323165"/>
          </a:xfrm>
          <a:prstGeom prst="rect">
            <a:avLst/>
          </a:prstGeom>
          <a:solidFill>
            <a:schemeClr val="accent4">
              <a:lumMod val="40000"/>
              <a:lumOff val="60000"/>
            </a:schemeClr>
          </a:solidFill>
        </p:spPr>
        <p:txBody>
          <a:bodyPr wrap="none" rtlCol="0">
            <a:spAutoFit/>
          </a:bodyPr>
          <a:lstStyle/>
          <a:p>
            <a:r>
              <a:rPr lang="en-US" sz="1500" b="1" dirty="0"/>
              <a:t>Seed Beam</a:t>
            </a:r>
          </a:p>
        </p:txBody>
      </p:sp>
    </p:spTree>
    <p:extLst>
      <p:ext uri="{BB962C8B-B14F-4D97-AF65-F5344CB8AC3E}">
        <p14:creationId xmlns:p14="http://schemas.microsoft.com/office/powerpoint/2010/main" val="375734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1000"/>
                                        <p:tgtEl>
                                          <p:spTgt spid="6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wipe(right)">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84"/>
                                        </p:tgtEl>
                                        <p:attrNameLst>
                                          <p:attrName>style.visibility</p:attrName>
                                        </p:attrNameLst>
                                      </p:cBhvr>
                                      <p:to>
                                        <p:strVal val="visible"/>
                                      </p:to>
                                    </p:se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1000"/>
                                        <p:tgtEl>
                                          <p:spTgt spid="10"/>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1000"/>
                                        <p:tgtEl>
                                          <p:spTgt spid="18"/>
                                        </p:tgtEl>
                                      </p:cBhvr>
                                    </p:animEffect>
                                  </p:childTnLst>
                                </p:cTn>
                              </p:par>
                            </p:childTnLst>
                          </p:cTn>
                        </p:par>
                        <p:par>
                          <p:cTn id="35" fill="hold">
                            <p:stCondLst>
                              <p:cond delay="3000"/>
                            </p:stCondLst>
                            <p:childTnLst>
                              <p:par>
                                <p:cTn id="36" presetID="22" presetClass="entr" presetSubtype="4"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childTnLst>
                          </p:cTn>
                        </p:par>
                        <p:par>
                          <p:cTn id="39" fill="hold">
                            <p:stCondLst>
                              <p:cond delay="4000"/>
                            </p:stCondLst>
                            <p:childTnLst>
                              <p:par>
                                <p:cTn id="40" presetID="22" presetClass="entr" presetSubtype="1"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1000"/>
                                        <p:tgtEl>
                                          <p:spTgt spid="22"/>
                                        </p:tgtEl>
                                      </p:cBhvr>
                                    </p:animEffect>
                                  </p:child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childTnLst>
                          </p:cTn>
                        </p:par>
                        <p:par>
                          <p:cTn id="46" fill="hold">
                            <p:stCondLst>
                              <p:cond delay="5000"/>
                            </p:stCondLst>
                            <p:childTnLst>
                              <p:par>
                                <p:cTn id="47" presetID="22" presetClass="entr" presetSubtype="4"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000"/>
                                        <p:tgtEl>
                                          <p:spTgt spid="24"/>
                                        </p:tgtEl>
                                      </p:cBhvr>
                                    </p:animEffect>
                                  </p:childTnLst>
                                </p:cTn>
                              </p:par>
                            </p:childTnLst>
                          </p:cTn>
                        </p:par>
                        <p:par>
                          <p:cTn id="50" fill="hold">
                            <p:stCondLst>
                              <p:cond delay="6000"/>
                            </p:stCondLst>
                            <p:childTnLst>
                              <p:par>
                                <p:cTn id="51" presetID="1" presetClass="entr" presetSubtype="0" fill="hold" grpId="0" nodeType="after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childTnLst>
                          </p:cTn>
                        </p:par>
                        <p:par>
                          <p:cTn id="53" fill="hold">
                            <p:stCondLst>
                              <p:cond delay="6000"/>
                            </p:stCondLst>
                            <p:childTnLst>
                              <p:par>
                                <p:cTn id="54" presetID="22" presetClass="entr" presetSubtype="1"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up)">
                                      <p:cBhvr>
                                        <p:cTn id="56" dur="1000"/>
                                        <p:tgtEl>
                                          <p:spTgt spid="39"/>
                                        </p:tgtEl>
                                      </p:cBhvr>
                                    </p:animEffect>
                                  </p:childTnLst>
                                </p:cTn>
                              </p:par>
                            </p:childTnLst>
                          </p:cTn>
                        </p:par>
                        <p:par>
                          <p:cTn id="57" fill="hold">
                            <p:stCondLst>
                              <p:cond delay="7000"/>
                            </p:stCondLst>
                            <p:childTnLst>
                              <p:par>
                                <p:cTn id="58" presetID="22" presetClass="entr" presetSubtype="4" fill="hold"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down)">
                                      <p:cBhvr>
                                        <p:cTn id="60" dur="1000"/>
                                        <p:tgtEl>
                                          <p:spTgt spid="41"/>
                                        </p:tgtEl>
                                      </p:cBhvr>
                                    </p:animEffect>
                                  </p:childTnLst>
                                </p:cTn>
                              </p:par>
                            </p:childTnLst>
                          </p:cTn>
                        </p:par>
                        <p:par>
                          <p:cTn id="61" fill="hold">
                            <p:stCondLst>
                              <p:cond delay="8000"/>
                            </p:stCondLst>
                            <p:childTnLst>
                              <p:par>
                                <p:cTn id="62" presetID="22" presetClass="entr" presetSubtype="4" fill="hold"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down)">
                                      <p:cBhvr>
                                        <p:cTn id="64" dur="1000"/>
                                        <p:tgtEl>
                                          <p:spTgt spid="43"/>
                                        </p:tgtEl>
                                      </p:cBhvr>
                                    </p:animEffect>
                                  </p:childTnLst>
                                </p:cTn>
                              </p:par>
                            </p:childTnLst>
                          </p:cTn>
                        </p:par>
                        <p:par>
                          <p:cTn id="65" fill="hold">
                            <p:stCondLst>
                              <p:cond delay="9000"/>
                            </p:stCondLst>
                            <p:childTnLst>
                              <p:par>
                                <p:cTn id="66" presetID="1" presetClass="entr" presetSubtype="0" fill="hold" grpId="0" nodeType="afterEffect">
                                  <p:stCondLst>
                                    <p:cond delay="0"/>
                                  </p:stCondLst>
                                  <p:childTnLst>
                                    <p:set>
                                      <p:cBhvr>
                                        <p:cTn id="67" dur="1" fill="hold">
                                          <p:stCondLst>
                                            <p:cond delay="0"/>
                                          </p:stCondLst>
                                        </p:cTn>
                                        <p:tgtEl>
                                          <p:spTgt spid="82"/>
                                        </p:tgtEl>
                                        <p:attrNameLst>
                                          <p:attrName>style.visibility</p:attrName>
                                        </p:attrNameLst>
                                      </p:cBhvr>
                                      <p:to>
                                        <p:strVal val="visible"/>
                                      </p:to>
                                    </p:set>
                                  </p:childTnLst>
                                </p:cTn>
                              </p:par>
                            </p:childTnLst>
                          </p:cTn>
                        </p:par>
                        <p:par>
                          <p:cTn id="68" fill="hold">
                            <p:stCondLst>
                              <p:cond delay="9000"/>
                            </p:stCondLst>
                            <p:childTnLst>
                              <p:par>
                                <p:cTn id="69" presetID="22" presetClass="entr" presetSubtype="1"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up)">
                                      <p:cBhvr>
                                        <p:cTn id="71" dur="1000"/>
                                        <p:tgtEl>
                                          <p:spTgt spid="47"/>
                                        </p:tgtEl>
                                      </p:cBhvr>
                                    </p:animEffect>
                                  </p:childTnLst>
                                </p:cTn>
                              </p:par>
                            </p:childTnLst>
                          </p:cTn>
                        </p:par>
                        <p:par>
                          <p:cTn id="72" fill="hold">
                            <p:stCondLst>
                              <p:cond delay="10000"/>
                            </p:stCondLst>
                            <p:childTnLst>
                              <p:par>
                                <p:cTn id="73" presetID="1" presetClass="entr" presetSubtype="0" fill="hold" grpId="0" nodeType="after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par>
                          <p:cTn id="75" fill="hold">
                            <p:stCondLst>
                              <p:cond delay="10000"/>
                            </p:stCondLst>
                            <p:childTnLst>
                              <p:par>
                                <p:cTn id="76" presetID="22" presetClass="entr" presetSubtype="4" fill="hold" nodeType="after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wipe(down)">
                                      <p:cBhvr>
                                        <p:cTn id="78" dur="1000"/>
                                        <p:tgtEl>
                                          <p:spTgt spid="49"/>
                                        </p:tgtEl>
                                      </p:cBhvr>
                                    </p:animEffect>
                                  </p:childTnLst>
                                </p:cTn>
                              </p:par>
                            </p:childTnLst>
                          </p:cTn>
                        </p:par>
                        <p:par>
                          <p:cTn id="79" fill="hold">
                            <p:stCondLst>
                              <p:cond delay="11000"/>
                            </p:stCondLst>
                            <p:childTnLst>
                              <p:par>
                                <p:cTn id="80" presetID="22" presetClass="entr" presetSubtype="4" fill="hold" nodeType="after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wipe(down)">
                                      <p:cBhvr>
                                        <p:cTn id="82" dur="1000"/>
                                        <p:tgtEl>
                                          <p:spTgt spid="51"/>
                                        </p:tgtEl>
                                      </p:cBhvr>
                                    </p:animEffect>
                                  </p:childTnLst>
                                </p:cTn>
                              </p:par>
                            </p:childTnLst>
                          </p:cTn>
                        </p:par>
                        <p:par>
                          <p:cTn id="83" fill="hold">
                            <p:stCondLst>
                              <p:cond delay="12000"/>
                            </p:stCondLst>
                            <p:childTnLst>
                              <p:par>
                                <p:cTn id="84" presetID="22" presetClass="entr" presetSubtype="1" fill="hold"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up)">
                                      <p:cBhvr>
                                        <p:cTn id="86" dur="1000"/>
                                        <p:tgtEl>
                                          <p:spTgt spid="53"/>
                                        </p:tgtEl>
                                      </p:cBhvr>
                                    </p:animEffect>
                                  </p:childTnLst>
                                </p:cTn>
                              </p:par>
                            </p:childTnLst>
                          </p:cTn>
                        </p:par>
                        <p:par>
                          <p:cTn id="87" fill="hold">
                            <p:stCondLst>
                              <p:cond delay="13000"/>
                            </p:stCondLst>
                            <p:childTnLst>
                              <p:par>
                                <p:cTn id="88" presetID="1" presetClass="entr" presetSubtype="0" fill="hold" grpId="0" nodeType="afterEffect">
                                  <p:stCondLst>
                                    <p:cond delay="0"/>
                                  </p:stCondLst>
                                  <p:childTnLst>
                                    <p:set>
                                      <p:cBhvr>
                                        <p:cTn id="89" dur="1" fill="hold">
                                          <p:stCondLst>
                                            <p:cond delay="0"/>
                                          </p:stCondLst>
                                        </p:cTn>
                                        <p:tgtEl>
                                          <p:spTgt spid="44"/>
                                        </p:tgtEl>
                                        <p:attrNameLst>
                                          <p:attrName>style.visibility</p:attrName>
                                        </p:attrNameLst>
                                      </p:cBhvr>
                                      <p:to>
                                        <p:strVal val="visible"/>
                                      </p:to>
                                    </p:set>
                                  </p:childTnLst>
                                </p:cTn>
                              </p:par>
                            </p:childTnLst>
                          </p:cTn>
                        </p:par>
                        <p:par>
                          <p:cTn id="90" fill="hold">
                            <p:stCondLst>
                              <p:cond delay="13000"/>
                            </p:stCondLst>
                            <p:childTnLst>
                              <p:par>
                                <p:cTn id="91" presetID="22" presetClass="entr" presetSubtype="4" fill="hold" nodeType="after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wipe(down)">
                                      <p:cBhvr>
                                        <p:cTn id="93" dur="1000"/>
                                        <p:tgtEl>
                                          <p:spTgt spid="55"/>
                                        </p:tgtEl>
                                      </p:cBhvr>
                                    </p:animEffect>
                                  </p:childTnLst>
                                </p:cTn>
                              </p:par>
                            </p:childTnLst>
                          </p:cTn>
                        </p:par>
                        <p:par>
                          <p:cTn id="94" fill="hold">
                            <p:stCondLst>
                              <p:cond delay="14000"/>
                            </p:stCondLst>
                            <p:childTnLst>
                              <p:par>
                                <p:cTn id="95" presetID="1" presetClass="entr" presetSubtype="0" fill="hold" grpId="0" nodeType="afterEffect">
                                  <p:stCondLst>
                                    <p:cond delay="0"/>
                                  </p:stCondLst>
                                  <p:childTnLst>
                                    <p:set>
                                      <p:cBhvr>
                                        <p:cTn id="96" dur="1" fill="hold">
                                          <p:stCondLst>
                                            <p:cond delay="0"/>
                                          </p:stCondLst>
                                        </p:cTn>
                                        <p:tgtEl>
                                          <p:spTgt spid="85"/>
                                        </p:tgtEl>
                                        <p:attrNameLst>
                                          <p:attrName>style.visibility</p:attrName>
                                        </p:attrNameLst>
                                      </p:cBhvr>
                                      <p:to>
                                        <p:strVal val="visible"/>
                                      </p:to>
                                    </p:set>
                                  </p:childTnLst>
                                </p:cTn>
                              </p:par>
                            </p:childTnLst>
                          </p:cTn>
                        </p:par>
                        <p:par>
                          <p:cTn id="97" fill="hold">
                            <p:stCondLst>
                              <p:cond delay="14000"/>
                            </p:stCondLst>
                            <p:childTnLst>
                              <p:par>
                                <p:cTn id="98" presetID="22" presetClass="entr" presetSubtype="1" fill="hold" nodeType="after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wipe(up)">
                                      <p:cBhvr>
                                        <p:cTn id="100" dur="1000"/>
                                        <p:tgtEl>
                                          <p:spTgt spid="57"/>
                                        </p:tgtEl>
                                      </p:cBhvr>
                                    </p:animEffect>
                                  </p:childTnLst>
                                </p:cTn>
                              </p:par>
                            </p:childTnLst>
                          </p:cTn>
                        </p:par>
                        <p:par>
                          <p:cTn id="101" fill="hold">
                            <p:stCondLst>
                              <p:cond delay="15000"/>
                            </p:stCondLst>
                            <p:childTnLst>
                              <p:par>
                                <p:cTn id="102" presetID="22" presetClass="entr" presetSubtype="1" fill="hold" nodeType="afterEffect">
                                  <p:stCondLst>
                                    <p:cond delay="0"/>
                                  </p:stCondLst>
                                  <p:childTnLst>
                                    <p:set>
                                      <p:cBhvr>
                                        <p:cTn id="103" dur="1" fill="hold">
                                          <p:stCondLst>
                                            <p:cond delay="0"/>
                                          </p:stCondLst>
                                        </p:cTn>
                                        <p:tgtEl>
                                          <p:spTgt spid="60"/>
                                        </p:tgtEl>
                                        <p:attrNameLst>
                                          <p:attrName>style.visibility</p:attrName>
                                        </p:attrNameLst>
                                      </p:cBhvr>
                                      <p:to>
                                        <p:strVal val="visible"/>
                                      </p:to>
                                    </p:set>
                                    <p:animEffect transition="in" filter="wipe(up)">
                                      <p:cBhvr>
                                        <p:cTn id="104"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5" grpId="0" animBg="1"/>
      <p:bldP spid="72" grpId="0" animBg="1"/>
      <p:bldP spid="82" grpId="0"/>
      <p:bldP spid="83" grpId="0"/>
      <p:bldP spid="84" grpId="0"/>
      <p:bldP spid="85" grpId="0"/>
      <p:bldP spid="44" grpId="0"/>
      <p:bldP spid="45" grpId="0"/>
      <p:bldP spid="46" grpId="0"/>
      <p:bldP spid="48" grpId="0"/>
      <p:bldP spid="6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18826D-06B6-4746-8611-22AD879C9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946" y="1954358"/>
            <a:ext cx="4114800" cy="3086100"/>
          </a:xfrm>
          <a:prstGeom prst="rect">
            <a:avLst/>
          </a:prstGeom>
        </p:spPr>
      </p:pic>
      <p:pic>
        <p:nvPicPr>
          <p:cNvPr id="9" name="Picture 8">
            <a:extLst>
              <a:ext uri="{FF2B5EF4-FFF2-40B4-BE49-F238E27FC236}">
                <a16:creationId xmlns:a16="http://schemas.microsoft.com/office/drawing/2014/main" id="{2168713D-8191-4BAF-83D6-037A49107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72" y="1954358"/>
            <a:ext cx="4114800" cy="3086100"/>
          </a:xfrm>
          <a:prstGeom prst="rect">
            <a:avLst/>
          </a:prstGeom>
        </p:spPr>
      </p:pic>
      <p:sp>
        <p:nvSpPr>
          <p:cNvPr id="10" name="TextBox 9">
            <a:extLst>
              <a:ext uri="{FF2B5EF4-FFF2-40B4-BE49-F238E27FC236}">
                <a16:creationId xmlns:a16="http://schemas.microsoft.com/office/drawing/2014/main" id="{4C26A2AD-E188-4542-89DF-FE2EE6167D2A}"/>
              </a:ext>
            </a:extLst>
          </p:cNvPr>
          <p:cNvSpPr txBox="1"/>
          <p:nvPr/>
        </p:nvSpPr>
        <p:spPr>
          <a:xfrm>
            <a:off x="1146211" y="864957"/>
            <a:ext cx="2288569" cy="1102225"/>
          </a:xfrm>
          <a:prstGeom prst="rect">
            <a:avLst/>
          </a:prstGeom>
          <a:noFill/>
        </p:spPr>
        <p:txBody>
          <a:bodyPr wrap="square" rtlCol="0">
            <a:spAutoFit/>
          </a:bodyPr>
          <a:lstStyle/>
          <a:p>
            <a:pPr algn="just" rtl="1">
              <a:lnSpc>
                <a:spcPct val="150000"/>
              </a:lnSpc>
            </a:pPr>
            <a:r>
              <a:rPr lang="fa-IR" sz="1500" dirty="0">
                <a:cs typeface="B Nazanin" panose="00000400000000000000" pitchFamily="2" charset="-78"/>
              </a:rPr>
              <a:t>قطار موج تابش ورودی به امپلیفایر</a:t>
            </a:r>
          </a:p>
          <a:p>
            <a:pPr algn="just" rtl="1">
              <a:lnSpc>
                <a:spcPct val="150000"/>
              </a:lnSpc>
            </a:pPr>
            <a:r>
              <a:rPr lang="fa-IR" sz="1500" dirty="0">
                <a:cs typeface="B Nazanin" panose="00000400000000000000" pitchFamily="2" charset="-78"/>
              </a:rPr>
              <a:t>تکرار پالس 73.85 مگا هرتز</a:t>
            </a:r>
          </a:p>
          <a:p>
            <a:pPr algn="just" rtl="1">
              <a:lnSpc>
                <a:spcPct val="150000"/>
              </a:lnSpc>
            </a:pPr>
            <a:r>
              <a:rPr lang="fa-IR" sz="1500" dirty="0">
                <a:cs typeface="B Nazanin" panose="00000400000000000000" pitchFamily="2" charset="-78"/>
              </a:rPr>
              <a:t>زمان جدایی پالسها  13.54 نانوثانیه</a:t>
            </a:r>
            <a:endParaRPr lang="en-US" sz="1500" dirty="0">
              <a:cs typeface="B Nazanin" panose="00000400000000000000" pitchFamily="2" charset="-78"/>
            </a:endParaRPr>
          </a:p>
        </p:txBody>
      </p:sp>
      <p:sp>
        <p:nvSpPr>
          <p:cNvPr id="11" name="TextBox 10">
            <a:extLst>
              <a:ext uri="{FF2B5EF4-FFF2-40B4-BE49-F238E27FC236}">
                <a16:creationId xmlns:a16="http://schemas.microsoft.com/office/drawing/2014/main" id="{F362C8A6-B56E-4C1A-8A43-9B409EEFFACF}"/>
              </a:ext>
            </a:extLst>
          </p:cNvPr>
          <p:cNvSpPr txBox="1"/>
          <p:nvPr/>
        </p:nvSpPr>
        <p:spPr>
          <a:xfrm>
            <a:off x="5561359" y="1287482"/>
            <a:ext cx="2966021" cy="409728"/>
          </a:xfrm>
          <a:prstGeom prst="rect">
            <a:avLst/>
          </a:prstGeom>
          <a:noFill/>
        </p:spPr>
        <p:txBody>
          <a:bodyPr wrap="square" rtlCol="0">
            <a:spAutoFit/>
          </a:bodyPr>
          <a:lstStyle/>
          <a:p>
            <a:pPr algn="just" rtl="1">
              <a:lnSpc>
                <a:spcPct val="150000"/>
              </a:lnSpc>
            </a:pPr>
            <a:r>
              <a:rPr lang="fa-IR" sz="1500" dirty="0">
                <a:cs typeface="B Nazanin" panose="00000400000000000000" pitchFamily="2" charset="-78"/>
              </a:rPr>
              <a:t>قطار موج پس از چهار بار عبور از درون کریستال </a:t>
            </a:r>
          </a:p>
        </p:txBody>
      </p:sp>
      <p:sp>
        <p:nvSpPr>
          <p:cNvPr id="12" name="TextBox 11">
            <a:extLst>
              <a:ext uri="{FF2B5EF4-FFF2-40B4-BE49-F238E27FC236}">
                <a16:creationId xmlns:a16="http://schemas.microsoft.com/office/drawing/2014/main" id="{1A517B9E-98BF-441B-B789-BA0C6049CF47}"/>
              </a:ext>
            </a:extLst>
          </p:cNvPr>
          <p:cNvSpPr txBox="1"/>
          <p:nvPr/>
        </p:nvSpPr>
        <p:spPr>
          <a:xfrm>
            <a:off x="4731250" y="5249453"/>
            <a:ext cx="4266497" cy="409728"/>
          </a:xfrm>
          <a:prstGeom prst="rect">
            <a:avLst/>
          </a:prstGeom>
          <a:noFill/>
        </p:spPr>
        <p:txBody>
          <a:bodyPr wrap="square" rtlCol="0">
            <a:spAutoFit/>
          </a:bodyPr>
          <a:lstStyle/>
          <a:p>
            <a:pPr algn="just" rtl="1">
              <a:lnSpc>
                <a:spcPct val="150000"/>
              </a:lnSpc>
            </a:pPr>
            <a:r>
              <a:rPr lang="fa-IR" sz="1500" dirty="0">
                <a:cs typeface="B Nazanin" panose="00000400000000000000" pitchFamily="2" charset="-78"/>
              </a:rPr>
              <a:t>پوش این سیگنال شکل پالس لیزر پمپ 250 نانوثانیه را نشان می دهد. </a:t>
            </a:r>
            <a:endParaRPr lang="en-US" sz="1500" dirty="0">
              <a:cs typeface="B Nazanin" panose="00000400000000000000" pitchFamily="2" charset="-78"/>
            </a:endParaRPr>
          </a:p>
        </p:txBody>
      </p:sp>
    </p:spTree>
    <p:extLst>
      <p:ext uri="{BB962C8B-B14F-4D97-AF65-F5344CB8AC3E}">
        <p14:creationId xmlns:p14="http://schemas.microsoft.com/office/powerpoint/2010/main" val="35017036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lowchart: Connector 66"/>
          <p:cNvSpPr/>
          <p:nvPr/>
        </p:nvSpPr>
        <p:spPr>
          <a:xfrm rot="14945750" flipH="1">
            <a:off x="3515870" y="5607960"/>
            <a:ext cx="342900" cy="3429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Cube 63"/>
          <p:cNvSpPr/>
          <p:nvPr/>
        </p:nvSpPr>
        <p:spPr>
          <a:xfrm rot="619378">
            <a:off x="5011996" y="2776834"/>
            <a:ext cx="439559" cy="710644"/>
          </a:xfrm>
          <a:prstGeom prst="cub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Isosceles Triangle 65"/>
          <p:cNvSpPr/>
          <p:nvPr/>
        </p:nvSpPr>
        <p:spPr>
          <a:xfrm rot="5520000" flipH="1">
            <a:off x="3367331" y="1100059"/>
            <a:ext cx="596052" cy="39894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Isosceles Triangle 64"/>
          <p:cNvSpPr/>
          <p:nvPr/>
        </p:nvSpPr>
        <p:spPr>
          <a:xfrm rot="16440000">
            <a:off x="6344382" y="1563749"/>
            <a:ext cx="615608" cy="3373107"/>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lowchart: Connector 57"/>
          <p:cNvSpPr/>
          <p:nvPr/>
        </p:nvSpPr>
        <p:spPr>
          <a:xfrm rot="9836722">
            <a:off x="4339652" y="4074071"/>
            <a:ext cx="342900" cy="3429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lowchart: Connector 10"/>
          <p:cNvSpPr/>
          <p:nvPr/>
        </p:nvSpPr>
        <p:spPr>
          <a:xfrm rot="9836722">
            <a:off x="6649147" y="2772094"/>
            <a:ext cx="1440180" cy="109728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p:cNvSpPr/>
          <p:nvPr/>
        </p:nvSpPr>
        <p:spPr>
          <a:xfrm rot="20466904">
            <a:off x="1729625" y="2377750"/>
            <a:ext cx="1143000" cy="108585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Arrow Connector 9"/>
          <p:cNvCxnSpPr/>
          <p:nvPr/>
        </p:nvCxnSpPr>
        <p:spPr>
          <a:xfrm flipV="1">
            <a:off x="2380130" y="3028950"/>
            <a:ext cx="4800600" cy="2857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5"/>
          <p:cNvGrpSpPr/>
          <p:nvPr/>
        </p:nvGrpSpPr>
        <p:grpSpPr>
          <a:xfrm rot="1800000">
            <a:off x="4894730" y="1828800"/>
            <a:ext cx="400050" cy="628650"/>
            <a:chOff x="4572000" y="1066800"/>
            <a:chExt cx="533400" cy="838200"/>
          </a:xfrm>
        </p:grpSpPr>
        <p:sp>
          <p:nvSpPr>
            <p:cNvPr id="14" name="Right Triangle 13"/>
            <p:cNvSpPr/>
            <p:nvPr/>
          </p:nvSpPr>
          <p:spPr>
            <a:xfrm rot="5400000">
              <a:off x="4610100" y="10287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ight Triangle 14"/>
            <p:cNvSpPr/>
            <p:nvPr/>
          </p:nvSpPr>
          <p:spPr>
            <a:xfrm>
              <a:off x="4572000" y="13716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8" name="Straight Arrow Connector 17"/>
          <p:cNvCxnSpPr/>
          <p:nvPr/>
        </p:nvCxnSpPr>
        <p:spPr>
          <a:xfrm flipH="1" flipV="1">
            <a:off x="5294780" y="2000250"/>
            <a:ext cx="1885950" cy="1028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5"/>
            <a:endCxn id="15" idx="5"/>
          </p:cNvCxnSpPr>
          <p:nvPr/>
        </p:nvCxnSpPr>
        <p:spPr>
          <a:xfrm flipH="1">
            <a:off x="5012858" y="2019391"/>
            <a:ext cx="153335" cy="2084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477155" y="2874777"/>
            <a:ext cx="2131826" cy="6113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380130" y="3028950"/>
            <a:ext cx="5029202" cy="2286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009030" y="2228850"/>
            <a:ext cx="2400300" cy="1028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4410065" y="3473535"/>
            <a:ext cx="171451" cy="4000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2370605" y="3162300"/>
            <a:ext cx="20574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413357" y="3143250"/>
            <a:ext cx="4881674" cy="159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14" idx="5"/>
          </p:cNvCxnSpPr>
          <p:nvPr/>
        </p:nvCxnSpPr>
        <p:spPr>
          <a:xfrm flipH="1" flipV="1">
            <a:off x="5166193" y="2019391"/>
            <a:ext cx="2128838" cy="112385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5009030" y="2000250"/>
            <a:ext cx="285750" cy="4000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009030" y="2392326"/>
            <a:ext cx="2571750" cy="9795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2437280" y="2857500"/>
            <a:ext cx="5086350" cy="5143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2380130" y="3314700"/>
            <a:ext cx="21717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815866" y="2372405"/>
            <a:ext cx="1415529" cy="323165"/>
          </a:xfrm>
          <a:prstGeom prst="rect">
            <a:avLst/>
          </a:prstGeom>
          <a:solidFill>
            <a:schemeClr val="accent4">
              <a:lumMod val="40000"/>
              <a:lumOff val="60000"/>
            </a:schemeClr>
          </a:solidFill>
        </p:spPr>
        <p:txBody>
          <a:bodyPr wrap="square" rtlCol="0">
            <a:spAutoFit/>
          </a:bodyPr>
          <a:lstStyle/>
          <a:p>
            <a:r>
              <a:rPr lang="en-US" sz="1500" b="1" dirty="0"/>
              <a:t>Concave Mirror</a:t>
            </a:r>
          </a:p>
        </p:txBody>
      </p:sp>
      <p:sp>
        <p:nvSpPr>
          <p:cNvPr id="71" name="TextBox 70"/>
          <p:cNvSpPr txBox="1"/>
          <p:nvPr/>
        </p:nvSpPr>
        <p:spPr>
          <a:xfrm>
            <a:off x="1496846" y="2043382"/>
            <a:ext cx="1432929" cy="323165"/>
          </a:xfrm>
          <a:prstGeom prst="rect">
            <a:avLst/>
          </a:prstGeom>
          <a:solidFill>
            <a:schemeClr val="accent4">
              <a:lumMod val="40000"/>
              <a:lumOff val="60000"/>
            </a:schemeClr>
          </a:solidFill>
        </p:spPr>
        <p:txBody>
          <a:bodyPr wrap="square" rtlCol="0">
            <a:spAutoFit/>
          </a:bodyPr>
          <a:lstStyle/>
          <a:p>
            <a:r>
              <a:rPr lang="en-US" sz="1500" b="1" dirty="0"/>
              <a:t>Concave Mirror</a:t>
            </a:r>
          </a:p>
        </p:txBody>
      </p:sp>
      <p:sp>
        <p:nvSpPr>
          <p:cNvPr id="72" name="TextBox 71"/>
          <p:cNvSpPr txBox="1"/>
          <p:nvPr/>
        </p:nvSpPr>
        <p:spPr>
          <a:xfrm>
            <a:off x="7744256" y="3723544"/>
            <a:ext cx="1157390" cy="323165"/>
          </a:xfrm>
          <a:prstGeom prst="rect">
            <a:avLst/>
          </a:prstGeom>
          <a:solidFill>
            <a:schemeClr val="accent4">
              <a:lumMod val="40000"/>
              <a:lumOff val="60000"/>
            </a:schemeClr>
          </a:solidFill>
        </p:spPr>
        <p:txBody>
          <a:bodyPr wrap="square" rtlCol="0">
            <a:spAutoFit/>
          </a:bodyPr>
          <a:lstStyle/>
          <a:p>
            <a:r>
              <a:rPr lang="en-US" sz="1500" b="1" dirty="0"/>
              <a:t>Pump Beam</a:t>
            </a:r>
          </a:p>
        </p:txBody>
      </p:sp>
      <p:sp>
        <p:nvSpPr>
          <p:cNvPr id="73" name="TextBox 72"/>
          <p:cNvSpPr txBox="1"/>
          <p:nvPr/>
        </p:nvSpPr>
        <p:spPr>
          <a:xfrm>
            <a:off x="5347877" y="3479356"/>
            <a:ext cx="725182" cy="323165"/>
          </a:xfrm>
          <a:prstGeom prst="rect">
            <a:avLst/>
          </a:prstGeom>
          <a:solidFill>
            <a:schemeClr val="accent4">
              <a:lumMod val="40000"/>
              <a:lumOff val="60000"/>
            </a:schemeClr>
          </a:solidFill>
        </p:spPr>
        <p:txBody>
          <a:bodyPr wrap="square" rtlCol="0">
            <a:spAutoFit/>
          </a:bodyPr>
          <a:lstStyle/>
          <a:p>
            <a:r>
              <a:rPr lang="en-US" sz="1500" b="1" dirty="0"/>
              <a:t>Crystal</a:t>
            </a:r>
          </a:p>
        </p:txBody>
      </p:sp>
      <p:sp>
        <p:nvSpPr>
          <p:cNvPr id="74" name="TextBox 73"/>
          <p:cNvSpPr txBox="1"/>
          <p:nvPr/>
        </p:nvSpPr>
        <p:spPr>
          <a:xfrm>
            <a:off x="4551831" y="1429899"/>
            <a:ext cx="1350883" cy="323165"/>
          </a:xfrm>
          <a:prstGeom prst="rect">
            <a:avLst/>
          </a:prstGeom>
          <a:solidFill>
            <a:schemeClr val="accent4">
              <a:lumMod val="40000"/>
              <a:lumOff val="60000"/>
            </a:schemeClr>
          </a:solidFill>
        </p:spPr>
        <p:txBody>
          <a:bodyPr wrap="none" rtlCol="0">
            <a:spAutoFit/>
          </a:bodyPr>
          <a:lstStyle/>
          <a:p>
            <a:r>
              <a:rPr lang="en-US" sz="1500" b="1" dirty="0"/>
              <a:t>Retro reflector</a:t>
            </a:r>
          </a:p>
        </p:txBody>
      </p:sp>
      <p:sp>
        <p:nvSpPr>
          <p:cNvPr id="75" name="TextBox 74"/>
          <p:cNvSpPr txBox="1"/>
          <p:nvPr/>
        </p:nvSpPr>
        <p:spPr>
          <a:xfrm>
            <a:off x="2069336" y="5406134"/>
            <a:ext cx="708079" cy="323165"/>
          </a:xfrm>
          <a:prstGeom prst="rect">
            <a:avLst/>
          </a:prstGeom>
          <a:solidFill>
            <a:schemeClr val="accent4">
              <a:lumMod val="40000"/>
              <a:lumOff val="60000"/>
            </a:schemeClr>
          </a:solidFill>
        </p:spPr>
        <p:txBody>
          <a:bodyPr wrap="none" rtlCol="0">
            <a:spAutoFit/>
          </a:bodyPr>
          <a:lstStyle/>
          <a:p>
            <a:r>
              <a:rPr lang="en-US" sz="1500" b="1" dirty="0"/>
              <a:t>Mirror</a:t>
            </a:r>
          </a:p>
        </p:txBody>
      </p:sp>
      <p:sp>
        <p:nvSpPr>
          <p:cNvPr id="82" name="Rectangle 81"/>
          <p:cNvSpPr/>
          <p:nvPr/>
        </p:nvSpPr>
        <p:spPr>
          <a:xfrm>
            <a:off x="2265830" y="2654151"/>
            <a:ext cx="285750" cy="300082"/>
          </a:xfrm>
          <a:prstGeom prst="rect">
            <a:avLst/>
          </a:prstGeom>
        </p:spPr>
        <p:txBody>
          <a:bodyPr wrap="square">
            <a:spAutoFit/>
          </a:bodyPr>
          <a:lstStyle/>
          <a:p>
            <a:r>
              <a:rPr lang="en-US" sz="1350" b="1" dirty="0"/>
              <a:t>6</a:t>
            </a:r>
          </a:p>
        </p:txBody>
      </p:sp>
      <p:sp>
        <p:nvSpPr>
          <p:cNvPr id="83" name="Rectangle 82"/>
          <p:cNvSpPr/>
          <p:nvPr/>
        </p:nvSpPr>
        <p:spPr>
          <a:xfrm>
            <a:off x="2234217" y="2840224"/>
            <a:ext cx="119939" cy="300082"/>
          </a:xfrm>
          <a:prstGeom prst="rect">
            <a:avLst/>
          </a:prstGeom>
        </p:spPr>
        <p:txBody>
          <a:bodyPr wrap="square">
            <a:spAutoFit/>
          </a:bodyPr>
          <a:lstStyle/>
          <a:p>
            <a:r>
              <a:rPr lang="en-US" sz="1350" b="1" dirty="0"/>
              <a:t>8</a:t>
            </a:r>
          </a:p>
        </p:txBody>
      </p:sp>
      <p:sp>
        <p:nvSpPr>
          <p:cNvPr id="84" name="Rectangle 83"/>
          <p:cNvSpPr/>
          <p:nvPr/>
        </p:nvSpPr>
        <p:spPr>
          <a:xfrm>
            <a:off x="2206168" y="3002229"/>
            <a:ext cx="121266" cy="300082"/>
          </a:xfrm>
          <a:prstGeom prst="rect">
            <a:avLst/>
          </a:prstGeom>
        </p:spPr>
        <p:txBody>
          <a:bodyPr wrap="square">
            <a:spAutoFit/>
          </a:bodyPr>
          <a:lstStyle/>
          <a:p>
            <a:r>
              <a:rPr lang="en-US" sz="1350" b="1" dirty="0"/>
              <a:t>7</a:t>
            </a:r>
          </a:p>
        </p:txBody>
      </p:sp>
      <p:sp>
        <p:nvSpPr>
          <p:cNvPr id="85" name="Rectangle 84"/>
          <p:cNvSpPr/>
          <p:nvPr/>
        </p:nvSpPr>
        <p:spPr>
          <a:xfrm>
            <a:off x="2196000" y="3161064"/>
            <a:ext cx="135889" cy="300082"/>
          </a:xfrm>
          <a:prstGeom prst="rect">
            <a:avLst/>
          </a:prstGeom>
        </p:spPr>
        <p:txBody>
          <a:bodyPr wrap="square">
            <a:spAutoFit/>
          </a:bodyPr>
          <a:lstStyle/>
          <a:p>
            <a:r>
              <a:rPr lang="en-US" sz="1350" b="1" dirty="0"/>
              <a:t>5</a:t>
            </a:r>
          </a:p>
        </p:txBody>
      </p:sp>
      <p:sp>
        <p:nvSpPr>
          <p:cNvPr id="44" name="Rectangle 43"/>
          <p:cNvSpPr/>
          <p:nvPr/>
        </p:nvSpPr>
        <p:spPr>
          <a:xfrm>
            <a:off x="7515656" y="3184450"/>
            <a:ext cx="228600" cy="300082"/>
          </a:xfrm>
          <a:prstGeom prst="rect">
            <a:avLst/>
          </a:prstGeom>
        </p:spPr>
        <p:txBody>
          <a:bodyPr wrap="square">
            <a:spAutoFit/>
          </a:bodyPr>
          <a:lstStyle/>
          <a:p>
            <a:r>
              <a:rPr lang="en-US" sz="1350" b="1" dirty="0"/>
              <a:t>6</a:t>
            </a:r>
          </a:p>
        </p:txBody>
      </p:sp>
      <p:sp>
        <p:nvSpPr>
          <p:cNvPr id="45" name="Rectangle 44"/>
          <p:cNvSpPr/>
          <p:nvPr/>
        </p:nvSpPr>
        <p:spPr>
          <a:xfrm>
            <a:off x="7352180" y="3052874"/>
            <a:ext cx="171450" cy="300082"/>
          </a:xfrm>
          <a:prstGeom prst="rect">
            <a:avLst/>
          </a:prstGeom>
        </p:spPr>
        <p:txBody>
          <a:bodyPr wrap="square">
            <a:spAutoFit/>
          </a:bodyPr>
          <a:lstStyle/>
          <a:p>
            <a:r>
              <a:rPr lang="en-US" sz="1350" b="1" dirty="0"/>
              <a:t>8</a:t>
            </a:r>
          </a:p>
        </p:txBody>
      </p:sp>
      <p:sp>
        <p:nvSpPr>
          <p:cNvPr id="46" name="Rectangle 45"/>
          <p:cNvSpPr/>
          <p:nvPr/>
        </p:nvSpPr>
        <p:spPr>
          <a:xfrm>
            <a:off x="7123580" y="2800350"/>
            <a:ext cx="226265" cy="300082"/>
          </a:xfrm>
          <a:prstGeom prst="rect">
            <a:avLst/>
          </a:prstGeom>
        </p:spPr>
        <p:txBody>
          <a:bodyPr wrap="square">
            <a:spAutoFit/>
          </a:bodyPr>
          <a:lstStyle/>
          <a:p>
            <a:r>
              <a:rPr lang="en-US" sz="1350" b="1" dirty="0"/>
              <a:t>5</a:t>
            </a:r>
          </a:p>
        </p:txBody>
      </p:sp>
      <p:sp>
        <p:nvSpPr>
          <p:cNvPr id="48" name="Rectangle 47"/>
          <p:cNvSpPr/>
          <p:nvPr/>
        </p:nvSpPr>
        <p:spPr>
          <a:xfrm>
            <a:off x="7279081" y="2963825"/>
            <a:ext cx="57150" cy="300082"/>
          </a:xfrm>
          <a:prstGeom prst="rect">
            <a:avLst/>
          </a:prstGeom>
        </p:spPr>
        <p:txBody>
          <a:bodyPr wrap="square">
            <a:spAutoFit/>
          </a:bodyPr>
          <a:lstStyle/>
          <a:p>
            <a:r>
              <a:rPr lang="en-US" sz="1350" b="1" dirty="0"/>
              <a:t>7</a:t>
            </a:r>
          </a:p>
        </p:txBody>
      </p:sp>
      <p:sp>
        <p:nvSpPr>
          <p:cNvPr id="50" name="Flowchart: Connector 49"/>
          <p:cNvSpPr/>
          <p:nvPr/>
        </p:nvSpPr>
        <p:spPr>
          <a:xfrm rot="19444716" flipH="1">
            <a:off x="2310824" y="4997503"/>
            <a:ext cx="342900" cy="3429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0" name="Straight Arrow Connector 59"/>
          <p:cNvCxnSpPr/>
          <p:nvPr/>
        </p:nvCxnSpPr>
        <p:spPr>
          <a:xfrm flipH="1">
            <a:off x="2437280" y="4286250"/>
            <a:ext cx="571500" cy="8572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437280" y="5136852"/>
            <a:ext cx="1257300" cy="6352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76"/>
          <p:cNvGrpSpPr/>
          <p:nvPr/>
        </p:nvGrpSpPr>
        <p:grpSpPr>
          <a:xfrm>
            <a:off x="2337298" y="4213074"/>
            <a:ext cx="1254347" cy="477613"/>
            <a:chOff x="1271065" y="4785779"/>
            <a:chExt cx="1672463" cy="636817"/>
          </a:xfrm>
        </p:grpSpPr>
        <p:sp>
          <p:nvSpPr>
            <p:cNvPr id="61" name="Flowchart: Process 60"/>
            <p:cNvSpPr/>
            <p:nvPr/>
          </p:nvSpPr>
          <p:spPr>
            <a:xfrm rot="1774308">
              <a:off x="1271065" y="4785779"/>
              <a:ext cx="1672463" cy="63681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TextBox 75"/>
            <p:cNvSpPr txBox="1"/>
            <p:nvPr/>
          </p:nvSpPr>
          <p:spPr>
            <a:xfrm rot="1740000">
              <a:off x="1356574" y="4898598"/>
              <a:ext cx="1483299" cy="430886"/>
            </a:xfrm>
            <a:prstGeom prst="rect">
              <a:avLst/>
            </a:prstGeom>
            <a:solidFill>
              <a:schemeClr val="accent4">
                <a:lumMod val="40000"/>
                <a:lumOff val="60000"/>
              </a:schemeClr>
            </a:solidFill>
          </p:spPr>
          <p:txBody>
            <a:bodyPr wrap="square" rtlCol="0">
              <a:spAutoFit/>
            </a:bodyPr>
            <a:lstStyle/>
            <a:p>
              <a:r>
                <a:rPr lang="en-US" sz="1500" b="1" dirty="0" err="1"/>
                <a:t>Pockels</a:t>
              </a:r>
              <a:r>
                <a:rPr lang="en-US" sz="1500" b="1" dirty="0"/>
                <a:t> cell</a:t>
              </a:r>
            </a:p>
          </p:txBody>
        </p:sp>
      </p:grpSp>
      <p:cxnSp>
        <p:nvCxnSpPr>
          <p:cNvPr id="77" name="Straight Arrow Connector 76"/>
          <p:cNvCxnSpPr/>
          <p:nvPr/>
        </p:nvCxnSpPr>
        <p:spPr>
          <a:xfrm flipV="1">
            <a:off x="3694580" y="4229100"/>
            <a:ext cx="857250" cy="15430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6" name="Flowchart: Magnetic Disk 85"/>
          <p:cNvSpPr/>
          <p:nvPr/>
        </p:nvSpPr>
        <p:spPr>
          <a:xfrm rot="12645171">
            <a:off x="3894010" y="4920426"/>
            <a:ext cx="342900" cy="400050"/>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TextBox 86"/>
          <p:cNvSpPr txBox="1"/>
          <p:nvPr/>
        </p:nvSpPr>
        <p:spPr>
          <a:xfrm>
            <a:off x="4310676" y="5143500"/>
            <a:ext cx="883319" cy="323165"/>
          </a:xfrm>
          <a:prstGeom prst="rect">
            <a:avLst/>
          </a:prstGeom>
          <a:solidFill>
            <a:schemeClr val="accent4">
              <a:lumMod val="40000"/>
              <a:lumOff val="60000"/>
            </a:schemeClr>
          </a:solidFill>
        </p:spPr>
        <p:txBody>
          <a:bodyPr wrap="none" rtlCol="0">
            <a:spAutoFit/>
          </a:bodyPr>
          <a:lstStyle/>
          <a:p>
            <a:r>
              <a:rPr lang="en-US" sz="1500" b="1" dirty="0"/>
              <a:t>Polarizer</a:t>
            </a:r>
          </a:p>
        </p:txBody>
      </p:sp>
      <p:grpSp>
        <p:nvGrpSpPr>
          <p:cNvPr id="4" name="Group 34"/>
          <p:cNvGrpSpPr/>
          <p:nvPr/>
        </p:nvGrpSpPr>
        <p:grpSpPr>
          <a:xfrm rot="11730870">
            <a:off x="4365498" y="3351738"/>
            <a:ext cx="400050" cy="628650"/>
            <a:chOff x="4572000" y="1066800"/>
            <a:chExt cx="533400" cy="838200"/>
          </a:xfrm>
        </p:grpSpPr>
        <p:sp>
          <p:nvSpPr>
            <p:cNvPr id="36" name="Right Triangle 35"/>
            <p:cNvSpPr/>
            <p:nvPr/>
          </p:nvSpPr>
          <p:spPr>
            <a:xfrm rot="5400000">
              <a:off x="4610100" y="10287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ight Triangle 36"/>
            <p:cNvSpPr/>
            <p:nvPr/>
          </p:nvSpPr>
          <p:spPr>
            <a:xfrm>
              <a:off x="4572000" y="1371600"/>
              <a:ext cx="457200" cy="533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4" name="TextBox 3">
            <a:extLst>
              <a:ext uri="{FF2B5EF4-FFF2-40B4-BE49-F238E27FC236}">
                <a16:creationId xmlns:a16="http://schemas.microsoft.com/office/drawing/2014/main" id="{AE39119F-2426-4E06-B6BE-0A0BCC1F1113}"/>
              </a:ext>
            </a:extLst>
          </p:cNvPr>
          <p:cNvSpPr txBox="1"/>
          <p:nvPr/>
        </p:nvSpPr>
        <p:spPr>
          <a:xfrm>
            <a:off x="379483" y="522426"/>
            <a:ext cx="1754117" cy="888705"/>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2</a:t>
            </a:r>
            <a:r>
              <a:rPr lang="en-US" b="1" baseline="30000" dirty="0">
                <a:solidFill>
                  <a:srgbClr val="C00000"/>
                </a:solidFill>
                <a:cs typeface="B Nazanin" panose="00000400000000000000" pitchFamily="2" charset="-78"/>
              </a:rPr>
              <a:t>nd</a:t>
            </a:r>
            <a:r>
              <a:rPr lang="en-US" b="1" dirty="0">
                <a:solidFill>
                  <a:srgbClr val="C00000"/>
                </a:solidFill>
                <a:cs typeface="B Nazanin" panose="00000400000000000000" pitchFamily="2" charset="-78"/>
              </a:rPr>
              <a:t>  4-pass</a:t>
            </a:r>
          </a:p>
          <a:p>
            <a:pPr algn="ctr" rtl="1">
              <a:lnSpc>
                <a:spcPct val="150000"/>
              </a:lnSpc>
            </a:pPr>
            <a:r>
              <a:rPr lang="en-US" b="1" dirty="0">
                <a:solidFill>
                  <a:srgbClr val="C00000"/>
                </a:solidFill>
                <a:cs typeface="B Nazanin" panose="00000400000000000000" pitchFamily="2" charset="-78"/>
              </a:rPr>
              <a:t>5</a:t>
            </a:r>
            <a:r>
              <a:rPr lang="en-US" b="1" baseline="30000" dirty="0">
                <a:solidFill>
                  <a:srgbClr val="C00000"/>
                </a:solidFill>
                <a:cs typeface="B Nazanin" panose="00000400000000000000" pitchFamily="2" charset="-78"/>
              </a:rPr>
              <a:t>th</a:t>
            </a:r>
            <a:r>
              <a:rPr lang="en-US" b="1" dirty="0">
                <a:solidFill>
                  <a:srgbClr val="C00000"/>
                </a:solidFill>
                <a:cs typeface="B Nazanin" panose="00000400000000000000" pitchFamily="2" charset="-78"/>
              </a:rPr>
              <a:t> to 8</a:t>
            </a:r>
            <a:r>
              <a:rPr lang="en-US" b="1" baseline="30000" dirty="0">
                <a:solidFill>
                  <a:srgbClr val="C00000"/>
                </a:solidFill>
                <a:cs typeface="B Nazanin" panose="00000400000000000000" pitchFamily="2" charset="-78"/>
              </a:rPr>
              <a:t>th</a:t>
            </a:r>
            <a:r>
              <a:rPr lang="en-US" b="1" dirty="0">
                <a:solidFill>
                  <a:srgbClr val="C00000"/>
                </a:solidFill>
                <a:cs typeface="B Nazanin" panose="00000400000000000000" pitchFamily="2" charset="-78"/>
              </a:rPr>
              <a:t> pass</a:t>
            </a:r>
            <a:endParaRPr lang="fa-IR" b="1" dirty="0">
              <a:solidFill>
                <a:srgbClr val="C00000"/>
              </a:solidFill>
              <a:cs typeface="B Nazanin"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1000"/>
                                        <p:tgtEl>
                                          <p:spTgt spid="6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up)">
                                      <p:cBhvr>
                                        <p:cTn id="11" dur="1000"/>
                                        <p:tgtEl>
                                          <p:spTgt spid="52"/>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wipe(down)">
                                      <p:cBhvr>
                                        <p:cTn id="15" dur="1000"/>
                                        <p:tgtEl>
                                          <p:spTgt spid="77"/>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down)">
                                      <p:cBhvr>
                                        <p:cTn id="19" dur="1000"/>
                                        <p:tgtEl>
                                          <p:spTgt spid="57"/>
                                        </p:tgtEl>
                                      </p:cBhvr>
                                    </p:animEffect>
                                  </p:childTnLst>
                                </p:cTn>
                              </p:par>
                            </p:childTnLst>
                          </p:cTn>
                        </p:par>
                        <p:par>
                          <p:cTn id="20" fill="hold">
                            <p:stCondLst>
                              <p:cond delay="4000"/>
                            </p:stCondLst>
                            <p:childTnLst>
                              <p:par>
                                <p:cTn id="21" presetID="1" presetClass="entr" presetSubtype="0" fill="hold" grpId="0" nodeType="after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par>
                          <p:cTn id="23" fill="hold">
                            <p:stCondLst>
                              <p:cond delay="4000"/>
                            </p:stCondLst>
                            <p:childTnLst>
                              <p:par>
                                <p:cTn id="24" presetID="2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1000"/>
                                        <p:tgtEl>
                                          <p:spTgt spid="10"/>
                                        </p:tgtEl>
                                      </p:cBhvr>
                                    </p:animEffect>
                                  </p:childTnLst>
                                </p:cTn>
                              </p:par>
                            </p:childTnLst>
                          </p:cTn>
                        </p:par>
                        <p:par>
                          <p:cTn id="27" fill="hold">
                            <p:stCondLst>
                              <p:cond delay="5000"/>
                            </p:stCondLst>
                            <p:childTnLst>
                              <p:par>
                                <p:cTn id="28" presetID="1" presetClass="entr" presetSubtype="0"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par>
                          <p:cTn id="30" fill="hold">
                            <p:stCondLst>
                              <p:cond delay="5000"/>
                            </p:stCondLst>
                            <p:childTnLst>
                              <p:par>
                                <p:cTn id="31" presetID="22" presetClass="entr" presetSubtype="4"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1000"/>
                                        <p:tgtEl>
                                          <p:spTgt spid="18"/>
                                        </p:tgtEl>
                                      </p:cBhvr>
                                    </p:animEffect>
                                  </p:childTnLst>
                                </p:cTn>
                              </p:par>
                            </p:childTnLst>
                          </p:cTn>
                        </p:par>
                        <p:par>
                          <p:cTn id="34" fill="hold">
                            <p:stCondLst>
                              <p:cond delay="6000"/>
                            </p:stCondLst>
                            <p:childTnLst>
                              <p:par>
                                <p:cTn id="35" presetID="22" presetClass="entr" presetSubtype="1"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up)">
                                      <p:cBhvr>
                                        <p:cTn id="37" dur="1000"/>
                                        <p:tgtEl>
                                          <p:spTgt spid="51"/>
                                        </p:tgtEl>
                                      </p:cBhvr>
                                    </p:animEffect>
                                  </p:childTnLst>
                                </p:cTn>
                              </p:par>
                            </p:childTnLst>
                          </p:cTn>
                        </p:par>
                        <p:par>
                          <p:cTn id="38" fill="hold">
                            <p:stCondLst>
                              <p:cond delay="7000"/>
                            </p:stCondLst>
                            <p:childTnLst>
                              <p:par>
                                <p:cTn id="39" presetID="22" presetClass="entr" presetSubtype="1"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up)">
                                      <p:cBhvr>
                                        <p:cTn id="41" dur="1000"/>
                                        <p:tgtEl>
                                          <p:spTgt spid="53"/>
                                        </p:tgtEl>
                                      </p:cBhvr>
                                    </p:animEffect>
                                  </p:childTnLst>
                                </p:cTn>
                              </p:par>
                            </p:childTnLst>
                          </p:cTn>
                        </p:par>
                        <p:par>
                          <p:cTn id="42" fill="hold">
                            <p:stCondLst>
                              <p:cond delay="8000"/>
                            </p:stCondLst>
                            <p:childTnLst>
                              <p:par>
                                <p:cTn id="43" presetID="1" presetClass="entr" presetSubtype="0"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par>
                          <p:cTn id="45" fill="hold">
                            <p:stCondLst>
                              <p:cond delay="8000"/>
                            </p:stCondLst>
                            <p:childTnLst>
                              <p:par>
                                <p:cTn id="46" presetID="22" presetClass="entr" presetSubtype="4" fill="hold" nodeType="after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down)">
                                      <p:cBhvr>
                                        <p:cTn id="48" dur="1000"/>
                                        <p:tgtEl>
                                          <p:spTgt spid="55"/>
                                        </p:tgtEl>
                                      </p:cBhvr>
                                    </p:animEffec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childTnLst>
                                </p:cTn>
                              </p:par>
                            </p:childTnLst>
                          </p:cTn>
                        </p:par>
                        <p:par>
                          <p:cTn id="52" fill="hold">
                            <p:stCondLst>
                              <p:cond delay="9000"/>
                            </p:stCondLst>
                            <p:childTnLst>
                              <p:par>
                                <p:cTn id="53" presetID="22" presetClass="entr" presetSubtype="1"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1000"/>
                                        <p:tgtEl>
                                          <p:spTgt spid="22"/>
                                        </p:tgtEl>
                                      </p:cBhvr>
                                    </p:animEffect>
                                  </p:childTnLst>
                                </p:cTn>
                              </p:par>
                            </p:childTnLst>
                          </p:cTn>
                        </p:par>
                        <p:par>
                          <p:cTn id="56" fill="hold">
                            <p:stCondLst>
                              <p:cond delay="10000"/>
                            </p:stCondLst>
                            <p:childTnLst>
                              <p:par>
                                <p:cTn id="57" presetID="22" presetClass="entr" presetSubtype="1"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up)">
                                      <p:cBhvr>
                                        <p:cTn id="59" dur="1000"/>
                                        <p:tgtEl>
                                          <p:spTgt spid="41"/>
                                        </p:tgtEl>
                                      </p:cBhvr>
                                    </p:animEffect>
                                  </p:childTnLst>
                                </p:cTn>
                              </p:par>
                            </p:childTnLst>
                          </p:cTn>
                        </p:par>
                        <p:par>
                          <p:cTn id="60" fill="hold">
                            <p:stCondLst>
                              <p:cond delay="11000"/>
                            </p:stCondLst>
                            <p:childTnLst>
                              <p:par>
                                <p:cTn id="61" presetID="22" presetClass="entr" presetSubtype="4"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down)">
                                      <p:cBhvr>
                                        <p:cTn id="63" dur="1000"/>
                                        <p:tgtEl>
                                          <p:spTgt spid="43"/>
                                        </p:tgtEl>
                                      </p:cBhvr>
                                    </p:animEffect>
                                  </p:childTnLst>
                                </p:cTn>
                              </p:par>
                            </p:childTnLst>
                          </p:cTn>
                        </p:par>
                        <p:par>
                          <p:cTn id="64" fill="hold">
                            <p:stCondLst>
                              <p:cond delay="12000"/>
                            </p:stCondLst>
                            <p:childTnLst>
                              <p:par>
                                <p:cTn id="65" presetID="1" presetClass="entr" presetSubtype="0" fill="hold" grpId="0" nodeType="after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childTnLst>
                          </p:cTn>
                        </p:par>
                        <p:par>
                          <p:cTn id="67" fill="hold">
                            <p:stCondLst>
                              <p:cond delay="12000"/>
                            </p:stCondLst>
                            <p:childTnLst>
                              <p:par>
                                <p:cTn id="68" presetID="22" presetClass="entr" presetSubtype="8" fill="hold" nodeType="after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wipe(left)">
                                      <p:cBhvr>
                                        <p:cTn id="70" dur="1000"/>
                                        <p:tgtEl>
                                          <p:spTgt spid="47"/>
                                        </p:tgtEl>
                                      </p:cBhvr>
                                    </p:animEffect>
                                  </p:childTnLst>
                                </p:cTn>
                              </p:par>
                            </p:childTnLst>
                          </p:cTn>
                        </p:par>
                        <p:par>
                          <p:cTn id="71" fill="hold">
                            <p:stCondLst>
                              <p:cond delay="13000"/>
                            </p:stCondLst>
                            <p:childTnLst>
                              <p:par>
                                <p:cTn id="72" presetID="1" presetClass="entr" presetSubtype="0"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childTnLst>
                                </p:cTn>
                              </p:par>
                            </p:childTnLst>
                          </p:cTn>
                        </p:par>
                        <p:par>
                          <p:cTn id="74" fill="hold">
                            <p:stCondLst>
                              <p:cond delay="13000"/>
                            </p:stCondLst>
                            <p:childTnLst>
                              <p:par>
                                <p:cTn id="75" presetID="22" presetClass="entr" presetSubtype="4" fill="hold"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1000"/>
                                        <p:tgtEl>
                                          <p:spTgt spid="49"/>
                                        </p:tgtEl>
                                      </p:cBhvr>
                                    </p:animEffect>
                                  </p:childTnLst>
                                </p:cTn>
                              </p:par>
                            </p:childTnLst>
                          </p:cTn>
                        </p:par>
                        <p:par>
                          <p:cTn id="78" fill="hold">
                            <p:stCondLst>
                              <p:cond delay="14000"/>
                            </p:stCondLst>
                            <p:childTnLst>
                              <p:par>
                                <p:cTn id="79" presetID="22" presetClass="entr" presetSubtype="1" fill="hold"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up)">
                                      <p:cBhvr>
                                        <p:cTn id="81" dur="1000"/>
                                        <p:tgtEl>
                                          <p:spTgt spid="20"/>
                                        </p:tgtEl>
                                      </p:cBhvr>
                                    </p:animEffect>
                                  </p:childTnLst>
                                </p:cTn>
                              </p:par>
                            </p:childTnLst>
                          </p:cTn>
                        </p:par>
                        <p:par>
                          <p:cTn id="82" fill="hold">
                            <p:stCondLst>
                              <p:cond delay="15000"/>
                            </p:stCondLst>
                            <p:childTnLst>
                              <p:par>
                                <p:cTn id="83" presetID="22" presetClass="entr" presetSubtype="1" fill="hold" nodeType="after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up)">
                                      <p:cBhvr>
                                        <p:cTn id="85" dur="1000"/>
                                        <p:tgtEl>
                                          <p:spTgt spid="39"/>
                                        </p:tgtEl>
                                      </p:cBhvr>
                                    </p:animEffect>
                                  </p:childTnLst>
                                </p:cTn>
                              </p:par>
                            </p:childTnLst>
                          </p:cTn>
                        </p:par>
                        <p:par>
                          <p:cTn id="86" fill="hold">
                            <p:stCondLst>
                              <p:cond delay="16000"/>
                            </p:stCondLst>
                            <p:childTnLst>
                              <p:par>
                                <p:cTn id="87" presetID="1" presetClass="entr" presetSubtype="0" fill="hold" grpId="0" nodeType="after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childTnLst>
                          </p:cTn>
                        </p:par>
                        <p:par>
                          <p:cTn id="89" fill="hold">
                            <p:stCondLst>
                              <p:cond delay="16000"/>
                            </p:stCondLst>
                            <p:childTnLst>
                              <p:par>
                                <p:cTn id="90" presetID="22" presetClass="entr" presetSubtype="4"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down)">
                                      <p:cBhvr>
                                        <p:cTn id="92" dur="1000"/>
                                        <p:tgtEl>
                                          <p:spTgt spid="24"/>
                                        </p:tgtEl>
                                      </p:cBhvr>
                                    </p:animEffect>
                                  </p:childTnLst>
                                </p:cTn>
                              </p:par>
                            </p:childTnLst>
                          </p:cTn>
                        </p:par>
                        <p:par>
                          <p:cTn id="93" fill="hold">
                            <p:stCondLst>
                              <p:cond delay="17000"/>
                            </p:stCondLst>
                            <p:childTnLst>
                              <p:par>
                                <p:cTn id="94" presetID="1" presetClass="entr" presetSubtype="0" fill="hold" grpId="1" nodeType="afterEffect">
                                  <p:stCondLst>
                                    <p:cond delay="0"/>
                                  </p:stCondLst>
                                  <p:childTnLst>
                                    <p:set>
                                      <p:cBhvr>
                                        <p:cTn id="95" dur="1" fill="hold">
                                          <p:stCondLst>
                                            <p:cond delay="0"/>
                                          </p:stCondLst>
                                        </p:cTn>
                                        <p:tgtEl>
                                          <p:spTgt spid="84"/>
                                        </p:tgtEl>
                                        <p:attrNameLst>
                                          <p:attrName>style.visibility</p:attrName>
                                        </p:attrNameLst>
                                      </p:cBhvr>
                                      <p:to>
                                        <p:strVal val="visible"/>
                                      </p:to>
                                    </p:set>
                                  </p:childTnLst>
                                </p:cTn>
                              </p:par>
                            </p:childTnLst>
                          </p:cTn>
                        </p:par>
                        <p:par>
                          <p:cTn id="96" fill="hold">
                            <p:stCondLst>
                              <p:cond delay="17000"/>
                            </p:stCondLst>
                            <p:childTnLst>
                              <p:par>
                                <p:cTn id="97" presetID="1" presetClass="entr" presetSubtype="0" fill="hold" grpId="0" nodeType="after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4" grpId="1"/>
      <p:bldP spid="85" grpId="0"/>
      <p:bldP spid="44" grpId="0"/>
      <p:bldP spid="45" grpId="0"/>
      <p:bldP spid="46" grpId="0"/>
      <p:bldP spid="4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p:cNvGrpSpPr/>
          <p:nvPr/>
        </p:nvGrpSpPr>
        <p:grpSpPr>
          <a:xfrm>
            <a:off x="3803587" y="1701754"/>
            <a:ext cx="2460885" cy="632162"/>
            <a:chOff x="2895600" y="457200"/>
            <a:chExt cx="4038600" cy="1143000"/>
          </a:xfrm>
        </p:grpSpPr>
        <p:sp>
          <p:nvSpPr>
            <p:cNvPr id="106" name="Rectangle 105"/>
            <p:cNvSpPr/>
            <p:nvPr/>
          </p:nvSpPr>
          <p:spPr>
            <a:xfrm>
              <a:off x="2895600" y="457200"/>
              <a:ext cx="4038600" cy="1143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TextBox 106"/>
            <p:cNvSpPr txBox="1"/>
            <p:nvPr/>
          </p:nvSpPr>
          <p:spPr>
            <a:xfrm>
              <a:off x="4074836" y="780991"/>
              <a:ext cx="1967638" cy="584308"/>
            </a:xfrm>
            <a:prstGeom prst="rect">
              <a:avLst/>
            </a:prstGeom>
            <a:solidFill>
              <a:schemeClr val="accent4">
                <a:lumMod val="40000"/>
                <a:lumOff val="60000"/>
              </a:schemeClr>
            </a:solidFill>
          </p:spPr>
          <p:txBody>
            <a:bodyPr wrap="square" rtlCol="0">
              <a:spAutoFit/>
            </a:bodyPr>
            <a:lstStyle/>
            <a:p>
              <a:r>
                <a:rPr lang="en-US" sz="1500" b="1" dirty="0"/>
                <a:t>Compressor</a:t>
              </a:r>
            </a:p>
          </p:txBody>
        </p:sp>
      </p:grpSp>
      <p:sp>
        <p:nvSpPr>
          <p:cNvPr id="96" name="Flowchart: Connector 95"/>
          <p:cNvSpPr/>
          <p:nvPr/>
        </p:nvSpPr>
        <p:spPr>
          <a:xfrm rot="14945750" flipH="1">
            <a:off x="6278851" y="3888167"/>
            <a:ext cx="342900" cy="3429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8" name="Straight Arrow Connector 77"/>
          <p:cNvCxnSpPr/>
          <p:nvPr/>
        </p:nvCxnSpPr>
        <p:spPr>
          <a:xfrm flipH="1" flipV="1">
            <a:off x="5224185" y="2222127"/>
            <a:ext cx="1257300" cy="1828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Flowchart: Connector 66"/>
          <p:cNvSpPr/>
          <p:nvPr/>
        </p:nvSpPr>
        <p:spPr>
          <a:xfrm rot="14945750" flipH="1">
            <a:off x="4931174" y="4558017"/>
            <a:ext cx="342900" cy="3429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Cube 63"/>
          <p:cNvSpPr/>
          <p:nvPr/>
        </p:nvSpPr>
        <p:spPr>
          <a:xfrm rot="619378">
            <a:off x="4655651" y="3363801"/>
            <a:ext cx="439559" cy="710644"/>
          </a:xfrm>
          <a:prstGeom prst="cub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Isosceles Triangle 65"/>
          <p:cNvSpPr/>
          <p:nvPr/>
        </p:nvSpPr>
        <p:spPr>
          <a:xfrm rot="5520000" flipH="1">
            <a:off x="3010986" y="1631612"/>
            <a:ext cx="596052" cy="39894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Isosceles Triangle 64"/>
          <p:cNvSpPr/>
          <p:nvPr/>
        </p:nvSpPr>
        <p:spPr>
          <a:xfrm rot="16440000">
            <a:off x="5988037" y="2111121"/>
            <a:ext cx="615608" cy="3373107"/>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lowchart: Connector 57"/>
          <p:cNvSpPr/>
          <p:nvPr/>
        </p:nvSpPr>
        <p:spPr>
          <a:xfrm rot="9836722">
            <a:off x="5126306" y="4148806"/>
            <a:ext cx="342900" cy="34290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lowchart: Connector 10"/>
          <p:cNvSpPr/>
          <p:nvPr/>
        </p:nvSpPr>
        <p:spPr>
          <a:xfrm rot="9836722">
            <a:off x="6292802" y="3222571"/>
            <a:ext cx="1440180" cy="109728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p:cNvSpPr/>
          <p:nvPr/>
        </p:nvSpPr>
        <p:spPr>
          <a:xfrm rot="20466904">
            <a:off x="1373280" y="2828227"/>
            <a:ext cx="1143000" cy="1085850"/>
          </a:xfrm>
          <a:prstGeom prst="flowChartConnector">
            <a:avLst/>
          </a:prstGeom>
          <a:solidFill>
            <a:srgbClr val="FFC000"/>
          </a:solidFill>
          <a:scene3d>
            <a:camera prst="isometricOffAxis2Righ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7" name="Straight Arrow Connector 56"/>
          <p:cNvCxnSpPr/>
          <p:nvPr/>
        </p:nvCxnSpPr>
        <p:spPr>
          <a:xfrm>
            <a:off x="2080935" y="3593727"/>
            <a:ext cx="3028950" cy="1143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408029" y="2807322"/>
            <a:ext cx="1386593" cy="553998"/>
          </a:xfrm>
          <a:prstGeom prst="rect">
            <a:avLst/>
          </a:prstGeom>
          <a:solidFill>
            <a:schemeClr val="accent4">
              <a:lumMod val="40000"/>
              <a:lumOff val="60000"/>
            </a:schemeClr>
          </a:solidFill>
        </p:spPr>
        <p:txBody>
          <a:bodyPr wrap="square" rtlCol="0">
            <a:spAutoFit/>
          </a:bodyPr>
          <a:lstStyle/>
          <a:p>
            <a:r>
              <a:rPr lang="en-US" sz="1500" b="1" dirty="0"/>
              <a:t>Concave Mirror</a:t>
            </a:r>
          </a:p>
        </p:txBody>
      </p:sp>
      <p:sp>
        <p:nvSpPr>
          <p:cNvPr id="71" name="TextBox 70"/>
          <p:cNvSpPr txBox="1"/>
          <p:nvPr/>
        </p:nvSpPr>
        <p:spPr>
          <a:xfrm>
            <a:off x="1139270" y="2493545"/>
            <a:ext cx="1380410" cy="553998"/>
          </a:xfrm>
          <a:prstGeom prst="rect">
            <a:avLst/>
          </a:prstGeom>
          <a:solidFill>
            <a:schemeClr val="accent4">
              <a:lumMod val="40000"/>
              <a:lumOff val="60000"/>
            </a:schemeClr>
          </a:solidFill>
        </p:spPr>
        <p:txBody>
          <a:bodyPr wrap="square" rtlCol="0">
            <a:spAutoFit/>
          </a:bodyPr>
          <a:lstStyle/>
          <a:p>
            <a:r>
              <a:rPr lang="en-US" sz="1500" b="1" dirty="0"/>
              <a:t>Concave Mirror</a:t>
            </a:r>
          </a:p>
        </p:txBody>
      </p:sp>
      <p:sp>
        <p:nvSpPr>
          <p:cNvPr id="72" name="TextBox 71"/>
          <p:cNvSpPr txBox="1"/>
          <p:nvPr/>
        </p:nvSpPr>
        <p:spPr>
          <a:xfrm>
            <a:off x="7409488" y="4265181"/>
            <a:ext cx="1104171" cy="553998"/>
          </a:xfrm>
          <a:prstGeom prst="rect">
            <a:avLst/>
          </a:prstGeom>
          <a:solidFill>
            <a:schemeClr val="accent4">
              <a:lumMod val="40000"/>
              <a:lumOff val="60000"/>
            </a:schemeClr>
          </a:solidFill>
        </p:spPr>
        <p:txBody>
          <a:bodyPr wrap="square" rtlCol="0">
            <a:spAutoFit/>
          </a:bodyPr>
          <a:lstStyle/>
          <a:p>
            <a:r>
              <a:rPr lang="en-US" sz="1500" b="1" dirty="0"/>
              <a:t>Pump Beam</a:t>
            </a:r>
          </a:p>
        </p:txBody>
      </p:sp>
      <p:sp>
        <p:nvSpPr>
          <p:cNvPr id="73" name="TextBox 72"/>
          <p:cNvSpPr txBox="1"/>
          <p:nvPr/>
        </p:nvSpPr>
        <p:spPr>
          <a:xfrm>
            <a:off x="4553395" y="2969013"/>
            <a:ext cx="731240" cy="323165"/>
          </a:xfrm>
          <a:prstGeom prst="rect">
            <a:avLst/>
          </a:prstGeom>
          <a:solidFill>
            <a:schemeClr val="accent4">
              <a:lumMod val="40000"/>
              <a:lumOff val="60000"/>
            </a:schemeClr>
          </a:solidFill>
        </p:spPr>
        <p:txBody>
          <a:bodyPr wrap="square" rtlCol="0">
            <a:spAutoFit/>
          </a:bodyPr>
          <a:lstStyle/>
          <a:p>
            <a:r>
              <a:rPr lang="en-US" sz="1500" b="1" dirty="0"/>
              <a:t>Crystal</a:t>
            </a:r>
          </a:p>
        </p:txBody>
      </p:sp>
      <p:sp>
        <p:nvSpPr>
          <p:cNvPr id="46" name="Rectangle 45"/>
          <p:cNvSpPr/>
          <p:nvPr/>
        </p:nvSpPr>
        <p:spPr>
          <a:xfrm>
            <a:off x="6767235" y="3250827"/>
            <a:ext cx="226265" cy="300082"/>
          </a:xfrm>
          <a:prstGeom prst="rect">
            <a:avLst/>
          </a:prstGeom>
        </p:spPr>
        <p:txBody>
          <a:bodyPr wrap="square">
            <a:spAutoFit/>
          </a:bodyPr>
          <a:lstStyle/>
          <a:p>
            <a:endParaRPr lang="en-US" sz="1350" b="1" dirty="0"/>
          </a:p>
        </p:txBody>
      </p:sp>
      <p:cxnSp>
        <p:nvCxnSpPr>
          <p:cNvPr id="77" name="Straight Arrow Connector 76"/>
          <p:cNvCxnSpPr/>
          <p:nvPr/>
        </p:nvCxnSpPr>
        <p:spPr>
          <a:xfrm flipH="1" flipV="1">
            <a:off x="1852335" y="3079377"/>
            <a:ext cx="3429000" cy="1257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5109885" y="4336677"/>
            <a:ext cx="171450" cy="4000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852335" y="3079377"/>
            <a:ext cx="4629150" cy="9715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1623736" y="2973828"/>
            <a:ext cx="135889" cy="300082"/>
          </a:xfrm>
          <a:prstGeom prst="rect">
            <a:avLst/>
          </a:prstGeom>
        </p:spPr>
        <p:txBody>
          <a:bodyPr wrap="square">
            <a:spAutoFit/>
          </a:bodyPr>
          <a:lstStyle/>
          <a:p>
            <a:r>
              <a:rPr lang="en-US" sz="1350" b="1" dirty="0"/>
              <a:t>9</a:t>
            </a:r>
          </a:p>
        </p:txBody>
      </p:sp>
      <p:sp>
        <p:nvSpPr>
          <p:cNvPr id="91" name="Rectangle 90"/>
          <p:cNvSpPr/>
          <p:nvPr/>
        </p:nvSpPr>
        <p:spPr>
          <a:xfrm>
            <a:off x="1909486" y="3381076"/>
            <a:ext cx="135889" cy="300082"/>
          </a:xfrm>
          <a:prstGeom prst="rect">
            <a:avLst/>
          </a:prstGeom>
        </p:spPr>
        <p:txBody>
          <a:bodyPr wrap="square">
            <a:spAutoFit/>
          </a:bodyPr>
          <a:lstStyle/>
          <a:p>
            <a:r>
              <a:rPr lang="en-US" sz="1350" b="1" dirty="0"/>
              <a:t>8</a:t>
            </a:r>
          </a:p>
        </p:txBody>
      </p:sp>
      <p:sp>
        <p:nvSpPr>
          <p:cNvPr id="109" name="Oval 108"/>
          <p:cNvSpPr/>
          <p:nvPr/>
        </p:nvSpPr>
        <p:spPr>
          <a:xfrm>
            <a:off x="6767235" y="3822327"/>
            <a:ext cx="68580" cy="685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Oval 109"/>
          <p:cNvSpPr/>
          <p:nvPr/>
        </p:nvSpPr>
        <p:spPr>
          <a:xfrm>
            <a:off x="6881535" y="3920678"/>
            <a:ext cx="68580" cy="685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Oval 110"/>
          <p:cNvSpPr/>
          <p:nvPr/>
        </p:nvSpPr>
        <p:spPr>
          <a:xfrm>
            <a:off x="6987860" y="4003079"/>
            <a:ext cx="68580" cy="685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Oval 111"/>
          <p:cNvSpPr/>
          <p:nvPr/>
        </p:nvSpPr>
        <p:spPr>
          <a:xfrm>
            <a:off x="7102160" y="4092128"/>
            <a:ext cx="68580" cy="685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Oval 112"/>
          <p:cNvSpPr/>
          <p:nvPr/>
        </p:nvSpPr>
        <p:spPr>
          <a:xfrm>
            <a:off x="7165958" y="3782453"/>
            <a:ext cx="68580" cy="685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Oval 113"/>
          <p:cNvSpPr/>
          <p:nvPr/>
        </p:nvSpPr>
        <p:spPr>
          <a:xfrm>
            <a:off x="7043684" y="3684103"/>
            <a:ext cx="68580" cy="685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Oval 114"/>
          <p:cNvSpPr/>
          <p:nvPr/>
        </p:nvSpPr>
        <p:spPr>
          <a:xfrm>
            <a:off x="6929384" y="3593727"/>
            <a:ext cx="68580" cy="685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Oval 115"/>
          <p:cNvSpPr/>
          <p:nvPr/>
        </p:nvSpPr>
        <p:spPr>
          <a:xfrm>
            <a:off x="6807109" y="3496703"/>
            <a:ext cx="68580" cy="685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TextBox 3">
            <a:extLst>
              <a:ext uri="{FF2B5EF4-FFF2-40B4-BE49-F238E27FC236}">
                <a16:creationId xmlns:a16="http://schemas.microsoft.com/office/drawing/2014/main" id="{E6D47CD3-2E93-437B-882E-AB41E6F98F8C}"/>
              </a:ext>
            </a:extLst>
          </p:cNvPr>
          <p:cNvSpPr txBox="1"/>
          <p:nvPr/>
        </p:nvSpPr>
        <p:spPr>
          <a:xfrm>
            <a:off x="396545" y="838200"/>
            <a:ext cx="1432930" cy="473206"/>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9</a:t>
            </a:r>
            <a:r>
              <a:rPr lang="en-US" b="1" baseline="30000" dirty="0">
                <a:solidFill>
                  <a:srgbClr val="C00000"/>
                </a:solidFill>
                <a:cs typeface="B Nazanin" panose="00000400000000000000" pitchFamily="2" charset="-78"/>
              </a:rPr>
              <a:t>th</a:t>
            </a:r>
            <a:r>
              <a:rPr lang="en-US" b="1" dirty="0">
                <a:solidFill>
                  <a:srgbClr val="C00000"/>
                </a:solidFill>
                <a:cs typeface="B Nazanin" panose="00000400000000000000" pitchFamily="2" charset="-78"/>
              </a:rPr>
              <a:t> pass</a:t>
            </a:r>
            <a:endParaRPr lang="fa-IR" b="1" dirty="0">
              <a:solidFill>
                <a:srgbClr val="C00000"/>
              </a:solidFill>
              <a:cs typeface="B Nazanin"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1000"/>
                                        <p:tgtEl>
                                          <p:spTgt spid="57"/>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wipe(down)">
                                      <p:cBhvr>
                                        <p:cTn id="14" dur="1000"/>
                                        <p:tgtEl>
                                          <p:spTgt spid="68"/>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wipe(down)">
                                      <p:cBhvr>
                                        <p:cTn id="18" dur="1000"/>
                                        <p:tgtEl>
                                          <p:spTgt spid="77"/>
                                        </p:tgtEl>
                                      </p:cBhvr>
                                    </p:animEffec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90"/>
                                        </p:tgtEl>
                                        <p:attrNameLst>
                                          <p:attrName>style.visibility</p:attrName>
                                        </p:attrNameLst>
                                      </p:cBhvr>
                                      <p:to>
                                        <p:strVal val="visible"/>
                                      </p:to>
                                    </p:set>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up)">
                                      <p:cBhvr>
                                        <p:cTn id="25" dur="1000"/>
                                        <p:tgtEl>
                                          <p:spTgt spid="69"/>
                                        </p:tgtEl>
                                      </p:cBhvr>
                                    </p:animEffect>
                                  </p:childTnLst>
                                </p:cTn>
                              </p:par>
                            </p:childTnLst>
                          </p:cTn>
                        </p:par>
                        <p:par>
                          <p:cTn id="26" fill="hold">
                            <p:stCondLst>
                              <p:cond delay="4000"/>
                            </p:stCondLst>
                            <p:childTnLst>
                              <p:par>
                                <p:cTn id="27" presetID="22" presetClass="entr" presetSubtype="4" fill="hold"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wipe(down)">
                                      <p:cBhvr>
                                        <p:cTn id="29" dur="1000"/>
                                        <p:tgtEl>
                                          <p:spTgt spid="78"/>
                                        </p:tgtEl>
                                      </p:cBhvr>
                                    </p:animEffect>
                                  </p:childTnLst>
                                </p:cTn>
                              </p:par>
                            </p:childTnLst>
                          </p:cTn>
                        </p:par>
                        <p:par>
                          <p:cTn id="30" fill="hold">
                            <p:stCondLst>
                              <p:cond delay="5000"/>
                            </p:stCondLst>
                            <p:childTnLst>
                              <p:par>
                                <p:cTn id="31" presetID="4" presetClass="entr" presetSubtype="16" fill="hold" nodeType="after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box(in)">
                                      <p:cBhvr>
                                        <p:cTn id="3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rot="-2700000">
            <a:off x="1656169" y="2688293"/>
            <a:ext cx="1629728" cy="1118610"/>
            <a:chOff x="1981200" y="1524000"/>
            <a:chExt cx="2172971" cy="1159336"/>
          </a:xfrm>
        </p:grpSpPr>
        <p:sp>
          <p:nvSpPr>
            <p:cNvPr id="14" name="Isosceles Triangle 13"/>
            <p:cNvSpPr/>
            <p:nvPr/>
          </p:nvSpPr>
          <p:spPr>
            <a:xfrm rot="900000">
              <a:off x="3148331"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sosceles Triangle 14"/>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9" name="Group 18"/>
          <p:cNvGrpSpPr/>
          <p:nvPr/>
        </p:nvGrpSpPr>
        <p:grpSpPr>
          <a:xfrm rot="10140000">
            <a:off x="5623785" y="2421122"/>
            <a:ext cx="1629728" cy="1118610"/>
            <a:chOff x="1981200" y="1524000"/>
            <a:chExt cx="2172970" cy="1159336"/>
          </a:xfrm>
        </p:grpSpPr>
        <p:sp>
          <p:nvSpPr>
            <p:cNvPr id="20" name="Isosceles Triangle 19"/>
            <p:cNvSpPr/>
            <p:nvPr/>
          </p:nvSpPr>
          <p:spPr>
            <a:xfrm rot="1080000">
              <a:off x="3148330"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Isosceles Triangle 20"/>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8" name="Rectangle 57"/>
          <p:cNvSpPr/>
          <p:nvPr/>
        </p:nvSpPr>
        <p:spPr>
          <a:xfrm rot="-1440000">
            <a:off x="7667024" y="2161614"/>
            <a:ext cx="171450" cy="8572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3">
            <a:extLst>
              <a:ext uri="{FF2B5EF4-FFF2-40B4-BE49-F238E27FC236}">
                <a16:creationId xmlns:a16="http://schemas.microsoft.com/office/drawing/2014/main" id="{7046B4AA-71A0-4E95-BA40-9E6ED5DEC795}"/>
              </a:ext>
            </a:extLst>
          </p:cNvPr>
          <p:cNvSpPr txBox="1"/>
          <p:nvPr/>
        </p:nvSpPr>
        <p:spPr>
          <a:xfrm>
            <a:off x="3287472" y="654776"/>
            <a:ext cx="2685644" cy="473206"/>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Compressing Section</a:t>
            </a:r>
            <a:endParaRPr lang="fa-IR" b="1" dirty="0">
              <a:solidFill>
                <a:srgbClr val="C00000"/>
              </a:solidFill>
              <a:cs typeface="B Nazanin" panose="00000400000000000000" pitchFamily="2" charset="-78"/>
            </a:endParaRPr>
          </a:p>
        </p:txBody>
      </p:sp>
      <p:sp>
        <p:nvSpPr>
          <p:cNvPr id="24" name="TextBox 23">
            <a:extLst>
              <a:ext uri="{FF2B5EF4-FFF2-40B4-BE49-F238E27FC236}">
                <a16:creationId xmlns:a16="http://schemas.microsoft.com/office/drawing/2014/main" id="{06009E24-B9EB-4AA0-9008-D1EFD3678CB1}"/>
              </a:ext>
            </a:extLst>
          </p:cNvPr>
          <p:cNvSpPr txBox="1"/>
          <p:nvPr/>
        </p:nvSpPr>
        <p:spPr>
          <a:xfrm rot="19459472">
            <a:off x="2271239" y="3659030"/>
            <a:ext cx="1325366" cy="395814"/>
          </a:xfrm>
          <a:prstGeom prst="rect">
            <a:avLst/>
          </a:prstGeom>
          <a:noFill/>
        </p:spPr>
        <p:txBody>
          <a:bodyPr wrap="square" rtlCol="0">
            <a:spAutoFit/>
          </a:bodyPr>
          <a:lstStyle/>
          <a:p>
            <a:pPr algn="r" rtl="1">
              <a:lnSpc>
                <a:spcPct val="150000"/>
              </a:lnSpc>
            </a:pPr>
            <a:r>
              <a:rPr lang="en-US" sz="1500" dirty="0">
                <a:solidFill>
                  <a:srgbClr val="FF0000"/>
                </a:solidFill>
                <a:latin typeface="Arial" panose="020B0604020202020204" pitchFamily="34" charset="0"/>
                <a:cs typeface="Arial" panose="020B0604020202020204" pitchFamily="34" charset="0"/>
              </a:rPr>
              <a:t>1</a:t>
            </a:r>
            <a:r>
              <a:rPr lang="en-US" sz="1500" baseline="30000" dirty="0">
                <a:solidFill>
                  <a:srgbClr val="FF0000"/>
                </a:solidFill>
                <a:latin typeface="Arial" panose="020B0604020202020204" pitchFamily="34" charset="0"/>
                <a:cs typeface="Arial" panose="020B0604020202020204" pitchFamily="34" charset="0"/>
              </a:rPr>
              <a:t>st</a:t>
            </a:r>
            <a:r>
              <a:rPr lang="en-US" sz="1500" dirty="0">
                <a:solidFill>
                  <a:srgbClr val="FF0000"/>
                </a:solidFill>
                <a:latin typeface="Arial" panose="020B0604020202020204" pitchFamily="34" charset="0"/>
                <a:cs typeface="Arial" panose="020B0604020202020204" pitchFamily="34" charset="0"/>
              </a:rPr>
              <a:t> Prism pair</a:t>
            </a:r>
          </a:p>
        </p:txBody>
      </p:sp>
      <p:sp>
        <p:nvSpPr>
          <p:cNvPr id="56" name="TextBox 55">
            <a:extLst>
              <a:ext uri="{FF2B5EF4-FFF2-40B4-BE49-F238E27FC236}">
                <a16:creationId xmlns:a16="http://schemas.microsoft.com/office/drawing/2014/main" id="{3CA6DF37-84D5-44CA-B4D1-68B1CCF5D4FF}"/>
              </a:ext>
            </a:extLst>
          </p:cNvPr>
          <p:cNvSpPr txBox="1"/>
          <p:nvPr/>
        </p:nvSpPr>
        <p:spPr>
          <a:xfrm>
            <a:off x="5678957" y="2001923"/>
            <a:ext cx="1325366" cy="742063"/>
          </a:xfrm>
          <a:prstGeom prst="rect">
            <a:avLst/>
          </a:prstGeom>
          <a:noFill/>
        </p:spPr>
        <p:txBody>
          <a:bodyPr wrap="square" rtlCol="0">
            <a:spAutoFit/>
          </a:bodyPr>
          <a:lstStyle/>
          <a:p>
            <a:pPr algn="r" rtl="1">
              <a:lnSpc>
                <a:spcPct val="150000"/>
              </a:lnSpc>
            </a:pPr>
            <a:r>
              <a:rPr lang="en-US" sz="1500" dirty="0">
                <a:solidFill>
                  <a:srgbClr val="FF0000"/>
                </a:solidFill>
                <a:latin typeface="Arial" panose="020B0604020202020204" pitchFamily="34" charset="0"/>
                <a:cs typeface="Arial" panose="020B0604020202020204" pitchFamily="34" charset="0"/>
              </a:rPr>
              <a:t>2</a:t>
            </a:r>
            <a:r>
              <a:rPr lang="en-US" sz="1500" baseline="30000" dirty="0">
                <a:solidFill>
                  <a:srgbClr val="FF0000"/>
                </a:solidFill>
                <a:latin typeface="Arial" panose="020B0604020202020204" pitchFamily="34" charset="0"/>
                <a:cs typeface="Arial" panose="020B0604020202020204" pitchFamily="34" charset="0"/>
              </a:rPr>
              <a:t>nd</a:t>
            </a:r>
            <a:r>
              <a:rPr lang="en-US" sz="1500" dirty="0">
                <a:solidFill>
                  <a:srgbClr val="FF0000"/>
                </a:solidFill>
                <a:latin typeface="Arial" panose="020B0604020202020204" pitchFamily="34" charset="0"/>
                <a:cs typeface="Arial" panose="020B0604020202020204" pitchFamily="34" charset="0"/>
              </a:rPr>
              <a:t> Prism pair</a:t>
            </a:r>
          </a:p>
        </p:txBody>
      </p:sp>
      <p:sp>
        <p:nvSpPr>
          <p:cNvPr id="26" name="TextBox 25">
            <a:extLst>
              <a:ext uri="{FF2B5EF4-FFF2-40B4-BE49-F238E27FC236}">
                <a16:creationId xmlns:a16="http://schemas.microsoft.com/office/drawing/2014/main" id="{E6B1A819-85EB-4AAA-AA57-30C94C51AC59}"/>
              </a:ext>
            </a:extLst>
          </p:cNvPr>
          <p:cNvSpPr txBox="1"/>
          <p:nvPr/>
        </p:nvSpPr>
        <p:spPr>
          <a:xfrm>
            <a:off x="7559212" y="2936516"/>
            <a:ext cx="708917" cy="402803"/>
          </a:xfrm>
          <a:prstGeom prst="rect">
            <a:avLst/>
          </a:prstGeom>
          <a:noFill/>
        </p:spPr>
        <p:txBody>
          <a:bodyPr wrap="square" rtlCol="0">
            <a:spAutoFit/>
          </a:bodyPr>
          <a:lstStyle/>
          <a:p>
            <a:pPr algn="r" rtl="1">
              <a:lnSpc>
                <a:spcPct val="150000"/>
              </a:lnSpc>
            </a:pPr>
            <a:r>
              <a:rPr lang="en-US" sz="1500" dirty="0">
                <a:solidFill>
                  <a:srgbClr val="FF0000"/>
                </a:solidFill>
                <a:cs typeface="B Nazanin" panose="00000400000000000000" pitchFamily="2" charset="-78"/>
              </a:rPr>
              <a:t>Mirror</a:t>
            </a:r>
          </a:p>
        </p:txBody>
      </p:sp>
      <p:sp>
        <p:nvSpPr>
          <p:cNvPr id="59" name="TextBox 58">
            <a:extLst>
              <a:ext uri="{FF2B5EF4-FFF2-40B4-BE49-F238E27FC236}">
                <a16:creationId xmlns:a16="http://schemas.microsoft.com/office/drawing/2014/main" id="{913F4664-28FC-4070-A522-CE4BF12BF862}"/>
              </a:ext>
            </a:extLst>
          </p:cNvPr>
          <p:cNvSpPr txBox="1"/>
          <p:nvPr/>
        </p:nvSpPr>
        <p:spPr>
          <a:xfrm>
            <a:off x="685800" y="4627793"/>
            <a:ext cx="8214189" cy="1102225"/>
          </a:xfrm>
          <a:prstGeom prst="rect">
            <a:avLst/>
          </a:prstGeom>
          <a:noFill/>
        </p:spPr>
        <p:txBody>
          <a:bodyPr wrap="square" rtlCol="0">
            <a:spAutoFit/>
          </a:bodyPr>
          <a:lstStyle/>
          <a:p>
            <a:pPr algn="r" rtl="1">
              <a:lnSpc>
                <a:spcPct val="150000"/>
              </a:lnSpc>
            </a:pPr>
            <a:r>
              <a:rPr lang="fa-IR" sz="1500" dirty="0">
                <a:cs typeface="B Nazanin" panose="00000400000000000000" pitchFamily="2" charset="-78"/>
              </a:rPr>
              <a:t>سیستم فشرده ساز از دو جفت منشور از شیشه </a:t>
            </a:r>
            <a:r>
              <a:rPr lang="en-US" sz="1500" dirty="0">
                <a:cs typeface="B Nazanin" panose="00000400000000000000" pitchFamily="2" charset="-78"/>
              </a:rPr>
              <a:t>SF</a:t>
            </a:r>
            <a:r>
              <a:rPr lang="en-US" sz="1500" baseline="-25000" dirty="0">
                <a:cs typeface="B Nazanin" panose="00000400000000000000" pitchFamily="2" charset="-78"/>
              </a:rPr>
              <a:t>11</a:t>
            </a:r>
            <a:r>
              <a:rPr lang="fa-IR" sz="1500" dirty="0">
                <a:cs typeface="B Nazanin" panose="00000400000000000000" pitchFamily="2" charset="-78"/>
              </a:rPr>
              <a:t> تشکیل شده است. در این شیشه تغییرات ضریب شکست بر حسب طول موج زیاد است. چیدمان به گونه ای است که پس از پاشیده شدن باریکه لیزری در اولین منشور راه اپتیکی برای مولفه قرمز نسبت به مولفه آبی بیشتر است در نتیجه در رفت و برگشت زمان بیشتری صرف می کند و همزمان با مولفه آبی می شود. </a:t>
            </a:r>
            <a:endParaRPr lang="en-US" sz="1500" dirty="0">
              <a:cs typeface="B Nazanin" panose="00000400000000000000" pitchFamily="2" charset="-78"/>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rot="-2700000">
            <a:off x="1656169" y="2688293"/>
            <a:ext cx="1629728" cy="1118610"/>
            <a:chOff x="1981200" y="1524000"/>
            <a:chExt cx="2172971" cy="1159336"/>
          </a:xfrm>
        </p:grpSpPr>
        <p:sp>
          <p:nvSpPr>
            <p:cNvPr id="14" name="Isosceles Triangle 13"/>
            <p:cNvSpPr/>
            <p:nvPr/>
          </p:nvSpPr>
          <p:spPr>
            <a:xfrm rot="900000">
              <a:off x="3148331"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sosceles Triangle 14"/>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9" name="Group 18"/>
          <p:cNvGrpSpPr/>
          <p:nvPr/>
        </p:nvGrpSpPr>
        <p:grpSpPr>
          <a:xfrm rot="10140000">
            <a:off x="5623785" y="2421122"/>
            <a:ext cx="1629728" cy="1118610"/>
            <a:chOff x="1981200" y="1524000"/>
            <a:chExt cx="2172970" cy="1159336"/>
          </a:xfrm>
        </p:grpSpPr>
        <p:sp>
          <p:nvSpPr>
            <p:cNvPr id="20" name="Isosceles Triangle 19"/>
            <p:cNvSpPr/>
            <p:nvPr/>
          </p:nvSpPr>
          <p:spPr>
            <a:xfrm rot="1080000">
              <a:off x="3148330"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Isosceles Triangle 20"/>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3" name="Straight Arrow Connector 22"/>
          <p:cNvCxnSpPr/>
          <p:nvPr/>
        </p:nvCxnSpPr>
        <p:spPr>
          <a:xfrm flipV="1">
            <a:off x="1899398" y="2790264"/>
            <a:ext cx="8001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127998" y="3076014"/>
            <a:ext cx="800100" cy="400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8" idx="0"/>
          </p:cNvCxnSpPr>
          <p:nvPr/>
        </p:nvCxnSpPr>
        <p:spPr>
          <a:xfrm flipV="1">
            <a:off x="2013698" y="2961714"/>
            <a:ext cx="800100" cy="51435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691524" y="2822163"/>
            <a:ext cx="3208375" cy="824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813798" y="2961714"/>
            <a:ext cx="3143250" cy="1143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928098" y="3076014"/>
            <a:ext cx="3028950" cy="1714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5957048" y="3133164"/>
            <a:ext cx="971550" cy="1143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5957048" y="2961714"/>
            <a:ext cx="914400" cy="1143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5899898" y="2790264"/>
            <a:ext cx="914400" cy="114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871448" y="2790264"/>
            <a:ext cx="914400" cy="3429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58" idx="1"/>
          </p:cNvCxnSpPr>
          <p:nvPr/>
        </p:nvCxnSpPr>
        <p:spPr>
          <a:xfrm flipV="1">
            <a:off x="6871449" y="2625106"/>
            <a:ext cx="802988" cy="33660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6814298" y="2447364"/>
            <a:ext cx="800100" cy="342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440000">
            <a:off x="7667024" y="2161614"/>
            <a:ext cx="171450" cy="8572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3">
            <a:extLst>
              <a:ext uri="{FF2B5EF4-FFF2-40B4-BE49-F238E27FC236}">
                <a16:creationId xmlns:a16="http://schemas.microsoft.com/office/drawing/2014/main" id="{7046B4AA-71A0-4E95-BA40-9E6ED5DEC795}"/>
              </a:ext>
            </a:extLst>
          </p:cNvPr>
          <p:cNvSpPr txBox="1"/>
          <p:nvPr/>
        </p:nvSpPr>
        <p:spPr>
          <a:xfrm>
            <a:off x="2624287" y="775279"/>
            <a:ext cx="3895426" cy="473206"/>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Compressing the pulse using prism pair</a:t>
            </a:r>
            <a:endParaRPr lang="fa-IR" b="1" dirty="0">
              <a:solidFill>
                <a:srgbClr val="C00000"/>
              </a:solidFill>
              <a:cs typeface="B Nazanin" panose="00000400000000000000" pitchFamily="2" charset="-78"/>
            </a:endParaRPr>
          </a:p>
        </p:txBody>
      </p:sp>
      <p:grpSp>
        <p:nvGrpSpPr>
          <p:cNvPr id="5" name="Group 4">
            <a:extLst>
              <a:ext uri="{FF2B5EF4-FFF2-40B4-BE49-F238E27FC236}">
                <a16:creationId xmlns:a16="http://schemas.microsoft.com/office/drawing/2014/main" id="{39CB03F8-9F48-40C2-A6E2-83FE52D4371A}"/>
              </a:ext>
            </a:extLst>
          </p:cNvPr>
          <p:cNvGrpSpPr/>
          <p:nvPr/>
        </p:nvGrpSpPr>
        <p:grpSpPr>
          <a:xfrm>
            <a:off x="1899398" y="3476064"/>
            <a:ext cx="228600" cy="1771650"/>
            <a:chOff x="2532530" y="3491752"/>
            <a:chExt cx="304800" cy="2362200"/>
          </a:xfrm>
        </p:grpSpPr>
        <p:sp>
          <p:nvSpPr>
            <p:cNvPr id="18" name="Rectangle 17"/>
            <p:cNvSpPr/>
            <p:nvPr/>
          </p:nvSpPr>
          <p:spPr>
            <a:xfrm>
              <a:off x="2532530" y="3491752"/>
              <a:ext cx="304800" cy="236220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 name="Straight Arrow Connector 2">
              <a:extLst>
                <a:ext uri="{FF2B5EF4-FFF2-40B4-BE49-F238E27FC236}">
                  <a16:creationId xmlns:a16="http://schemas.microsoft.com/office/drawing/2014/main" id="{8EC08F69-4655-40A4-A624-1810D0A08797}"/>
                </a:ext>
              </a:extLst>
            </p:cNvPr>
            <p:cNvCxnSpPr>
              <a:cxnSpLocks/>
            </p:cNvCxnSpPr>
            <p:nvPr/>
          </p:nvCxnSpPr>
          <p:spPr>
            <a:xfrm flipV="1">
              <a:off x="2689417" y="4377306"/>
              <a:ext cx="0" cy="1028929"/>
            </a:xfrm>
            <a:prstGeom prst="straightConnector1">
              <a:avLst/>
            </a:prstGeom>
            <a:ln w="13970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B5A61B07-D024-4D62-AB17-6BAAE2BEA13F}"/>
              </a:ext>
            </a:extLst>
          </p:cNvPr>
          <p:cNvSpPr txBox="1"/>
          <p:nvPr/>
        </p:nvSpPr>
        <p:spPr>
          <a:xfrm>
            <a:off x="1482615" y="5454442"/>
            <a:ext cx="1045433" cy="409728"/>
          </a:xfrm>
          <a:prstGeom prst="rect">
            <a:avLst/>
          </a:prstGeom>
          <a:noFill/>
        </p:spPr>
        <p:txBody>
          <a:bodyPr wrap="square" rtlCol="0">
            <a:spAutoFit/>
          </a:bodyPr>
          <a:lstStyle/>
          <a:p>
            <a:pPr algn="r" rtl="1">
              <a:lnSpc>
                <a:spcPct val="150000"/>
              </a:lnSpc>
            </a:pPr>
            <a:r>
              <a:rPr lang="fa-IR" sz="1500" dirty="0">
                <a:cs typeface="B Nazanin" panose="00000400000000000000" pitchFamily="2" charset="-78"/>
              </a:rPr>
              <a:t>تابش پیکوثانیه</a:t>
            </a:r>
            <a:endParaRPr lang="en-US" sz="1500" dirty="0">
              <a:cs typeface="B Nazanin" panose="00000400000000000000" pitchFamily="2" charset="-78"/>
            </a:endParaRPr>
          </a:p>
        </p:txBody>
      </p:sp>
    </p:spTree>
    <p:extLst>
      <p:ext uri="{BB962C8B-B14F-4D97-AF65-F5344CB8AC3E}">
        <p14:creationId xmlns:p14="http://schemas.microsoft.com/office/powerpoint/2010/main" val="313093898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1000"/>
                                        <p:tgtEl>
                                          <p:spTgt spid="23"/>
                                        </p:tgtEl>
                                      </p:cBhvr>
                                    </p:animEffect>
                                  </p:childTnLst>
                                </p:cTn>
                              </p:par>
                              <p:par>
                                <p:cTn id="12" presetID="22" presetClass="entr" presetSubtype="4"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1000"/>
                                        <p:tgtEl>
                                          <p:spTgt spid="27"/>
                                        </p:tgtEl>
                                      </p:cBhvr>
                                    </p:animEffect>
                                  </p:childTnLst>
                                </p:cTn>
                              </p:par>
                              <p:par>
                                <p:cTn id="15" presetID="2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1000"/>
                                        <p:tgtEl>
                                          <p:spTgt spid="25"/>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1000"/>
                                        <p:tgtEl>
                                          <p:spTgt spid="29"/>
                                        </p:tgtEl>
                                      </p:cBhvr>
                                    </p:animEffect>
                                  </p:childTnLst>
                                </p:cTn>
                              </p:par>
                              <p:par>
                                <p:cTn id="22" presetID="22" presetClass="entr" presetSubtype="8"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11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1000"/>
                                        <p:tgtEl>
                                          <p:spTgt spid="37"/>
                                        </p:tgtEl>
                                      </p:cBhvr>
                                    </p:animEffect>
                                  </p:childTnLst>
                                </p:cTn>
                              </p:par>
                            </p:childTnLst>
                          </p:cTn>
                        </p:par>
                        <p:par>
                          <p:cTn id="28" fill="hold">
                            <p:stCondLst>
                              <p:cond delay="3100"/>
                            </p:stCondLst>
                            <p:childTnLst>
                              <p:par>
                                <p:cTn id="29" presetID="22" presetClass="entr" presetSubtype="4"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down)">
                                      <p:cBhvr>
                                        <p:cTn id="31" dur="1000"/>
                                        <p:tgtEl>
                                          <p:spTgt spid="46"/>
                                        </p:tgtEl>
                                      </p:cBhvr>
                                    </p:animEffect>
                                  </p:childTnLst>
                                </p:cTn>
                              </p:par>
                              <p:par>
                                <p:cTn id="32" presetID="22" presetClass="entr" presetSubtype="4"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1000"/>
                                        <p:tgtEl>
                                          <p:spTgt spid="43"/>
                                        </p:tgtEl>
                                      </p:cBhvr>
                                    </p:animEffect>
                                  </p:childTnLst>
                                </p:cTn>
                              </p:par>
                              <p:par>
                                <p:cTn id="35" presetID="22" presetClass="entr" presetSubtype="4"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1000"/>
                                        <p:tgtEl>
                                          <p:spTgt spid="40"/>
                                        </p:tgtEl>
                                      </p:cBhvr>
                                    </p:animEffect>
                                  </p:childTnLst>
                                </p:cTn>
                              </p:par>
                            </p:childTnLst>
                          </p:cTn>
                        </p:par>
                        <p:par>
                          <p:cTn id="38" fill="hold">
                            <p:stCondLst>
                              <p:cond delay="4100"/>
                            </p:stCondLst>
                            <p:childTnLst>
                              <p:par>
                                <p:cTn id="39" presetID="22" presetClass="entr" presetSubtype="4"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10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down)">
                                      <p:cBhvr>
                                        <p:cTn id="44" dur="1000"/>
                                        <p:tgtEl>
                                          <p:spTgt spid="52"/>
                                        </p:tgtEl>
                                      </p:cBhvr>
                                    </p:animEffect>
                                  </p:childTnLst>
                                </p:cTn>
                              </p:par>
                              <p:par>
                                <p:cTn id="45" presetID="22" presetClass="entr" presetSubtype="4"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down)">
                                      <p:cBhvr>
                                        <p:cTn id="4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rot="-2700000">
            <a:off x="1656169" y="2688293"/>
            <a:ext cx="1629728" cy="1118610"/>
            <a:chOff x="1981200" y="1524000"/>
            <a:chExt cx="2172971" cy="1159336"/>
          </a:xfrm>
        </p:grpSpPr>
        <p:sp>
          <p:nvSpPr>
            <p:cNvPr id="14" name="Isosceles Triangle 13"/>
            <p:cNvSpPr/>
            <p:nvPr/>
          </p:nvSpPr>
          <p:spPr>
            <a:xfrm rot="900000">
              <a:off x="3148331"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sosceles Triangle 14"/>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9" name="Group 18"/>
          <p:cNvGrpSpPr/>
          <p:nvPr/>
        </p:nvGrpSpPr>
        <p:grpSpPr>
          <a:xfrm rot="10140000">
            <a:off x="5623785" y="2421122"/>
            <a:ext cx="1629728" cy="1118610"/>
            <a:chOff x="1981200" y="1524000"/>
            <a:chExt cx="2172970" cy="1159336"/>
          </a:xfrm>
        </p:grpSpPr>
        <p:sp>
          <p:nvSpPr>
            <p:cNvPr id="20" name="Isosceles Triangle 19"/>
            <p:cNvSpPr/>
            <p:nvPr/>
          </p:nvSpPr>
          <p:spPr>
            <a:xfrm rot="1080000">
              <a:off x="3148330" y="1677496"/>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Isosceles Triangle 20"/>
            <p:cNvSpPr/>
            <p:nvPr/>
          </p:nvSpPr>
          <p:spPr>
            <a:xfrm>
              <a:off x="1981200" y="1524000"/>
              <a:ext cx="1005840" cy="10058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3" name="Straight Arrow Connector 22"/>
          <p:cNvCxnSpPr>
            <a:cxnSpLocks/>
          </p:cNvCxnSpPr>
          <p:nvPr/>
        </p:nvCxnSpPr>
        <p:spPr>
          <a:xfrm flipH="1">
            <a:off x="1798738" y="2743200"/>
            <a:ext cx="878127" cy="64364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440000">
            <a:off x="7667024" y="2161614"/>
            <a:ext cx="171450" cy="8572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Arrow Connector 27">
            <a:extLst>
              <a:ext uri="{FF2B5EF4-FFF2-40B4-BE49-F238E27FC236}">
                <a16:creationId xmlns:a16="http://schemas.microsoft.com/office/drawing/2014/main" id="{7D123C6E-4EF2-4E0A-BFDE-6D02EB7DB231}"/>
              </a:ext>
            </a:extLst>
          </p:cNvPr>
          <p:cNvCxnSpPr>
            <a:cxnSpLocks/>
          </p:cNvCxnSpPr>
          <p:nvPr/>
        </p:nvCxnSpPr>
        <p:spPr>
          <a:xfrm flipH="1">
            <a:off x="6760038" y="2451967"/>
            <a:ext cx="827470" cy="2365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5E23B5B-9287-4DBB-9FB9-0A81110D5724}"/>
              </a:ext>
            </a:extLst>
          </p:cNvPr>
          <p:cNvCxnSpPr>
            <a:cxnSpLocks/>
          </p:cNvCxnSpPr>
          <p:nvPr/>
        </p:nvCxnSpPr>
        <p:spPr>
          <a:xfrm rot="10800000" flipV="1">
            <a:off x="5852531" y="2691914"/>
            <a:ext cx="914400" cy="114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A172724-8FC8-4110-ABDF-3646D03FC155}"/>
              </a:ext>
            </a:extLst>
          </p:cNvPr>
          <p:cNvCxnSpPr>
            <a:cxnSpLocks/>
          </p:cNvCxnSpPr>
          <p:nvPr/>
        </p:nvCxnSpPr>
        <p:spPr>
          <a:xfrm rot="10800000">
            <a:off x="2651937" y="2728656"/>
            <a:ext cx="3208375" cy="824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7A865A8-F9C5-4E5E-86FD-667CEB101205}"/>
              </a:ext>
            </a:extLst>
          </p:cNvPr>
          <p:cNvCxnSpPr>
            <a:cxnSpLocks/>
          </p:cNvCxnSpPr>
          <p:nvPr/>
        </p:nvCxnSpPr>
        <p:spPr>
          <a:xfrm flipH="1">
            <a:off x="6814298" y="2625430"/>
            <a:ext cx="853019" cy="26382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3839F71-F984-4285-A649-32402ABD57F1}"/>
              </a:ext>
            </a:extLst>
          </p:cNvPr>
          <p:cNvCxnSpPr>
            <a:cxnSpLocks/>
          </p:cNvCxnSpPr>
          <p:nvPr/>
        </p:nvCxnSpPr>
        <p:spPr>
          <a:xfrm rot="10800000" flipV="1">
            <a:off x="5936873" y="2887754"/>
            <a:ext cx="914400" cy="1143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FEFBC80-3CE1-4E0E-94BC-E3A5CB646350}"/>
              </a:ext>
            </a:extLst>
          </p:cNvPr>
          <p:cNvCxnSpPr>
            <a:cxnSpLocks/>
          </p:cNvCxnSpPr>
          <p:nvPr/>
        </p:nvCxnSpPr>
        <p:spPr>
          <a:xfrm flipH="1" flipV="1">
            <a:off x="2736472" y="2903704"/>
            <a:ext cx="3227301" cy="9162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16F2ED4-A274-4E1C-AB49-9AFD62A19F83}"/>
              </a:ext>
            </a:extLst>
          </p:cNvPr>
          <p:cNvCxnSpPr>
            <a:cxnSpLocks/>
          </p:cNvCxnSpPr>
          <p:nvPr/>
        </p:nvCxnSpPr>
        <p:spPr>
          <a:xfrm flipH="1">
            <a:off x="6848846" y="2806213"/>
            <a:ext cx="880792" cy="25920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EBE4F0A-FAD7-42FB-B246-EB525CB70AC0}"/>
              </a:ext>
            </a:extLst>
          </p:cNvPr>
          <p:cNvCxnSpPr>
            <a:cxnSpLocks/>
          </p:cNvCxnSpPr>
          <p:nvPr/>
        </p:nvCxnSpPr>
        <p:spPr>
          <a:xfrm rot="10800000" flipV="1">
            <a:off x="5902151" y="3059204"/>
            <a:ext cx="971550" cy="1143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3EF2CE9-C01F-444B-BD77-C1CF1569AA7D}"/>
              </a:ext>
            </a:extLst>
          </p:cNvPr>
          <p:cNvCxnSpPr>
            <a:cxnSpLocks/>
          </p:cNvCxnSpPr>
          <p:nvPr/>
        </p:nvCxnSpPr>
        <p:spPr>
          <a:xfrm flipH="1" flipV="1">
            <a:off x="2827438" y="3023903"/>
            <a:ext cx="3082731" cy="14960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F0A6DE3-E880-4D48-B229-3563BC7CD593}"/>
              </a:ext>
            </a:extLst>
          </p:cNvPr>
          <p:cNvCxnSpPr>
            <a:cxnSpLocks/>
            <a:endCxn id="53" idx="0"/>
          </p:cNvCxnSpPr>
          <p:nvPr/>
        </p:nvCxnSpPr>
        <p:spPr>
          <a:xfrm flipH="1">
            <a:off x="1918544" y="2915384"/>
            <a:ext cx="839897" cy="50779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7D5654B6-BC31-49A4-9475-55A77F622C81}"/>
              </a:ext>
            </a:extLst>
          </p:cNvPr>
          <p:cNvGrpSpPr/>
          <p:nvPr/>
        </p:nvGrpSpPr>
        <p:grpSpPr>
          <a:xfrm rot="1111924">
            <a:off x="1522698" y="3377241"/>
            <a:ext cx="228600" cy="1771650"/>
            <a:chOff x="2532530" y="3491752"/>
            <a:chExt cx="304800" cy="2362200"/>
          </a:xfrm>
        </p:grpSpPr>
        <p:sp>
          <p:nvSpPr>
            <p:cNvPr id="53" name="Rectangle 52">
              <a:extLst>
                <a:ext uri="{FF2B5EF4-FFF2-40B4-BE49-F238E27FC236}">
                  <a16:creationId xmlns:a16="http://schemas.microsoft.com/office/drawing/2014/main" id="{7A4C4807-F937-4CF0-B222-7B1E1629B072}"/>
                </a:ext>
              </a:extLst>
            </p:cNvPr>
            <p:cNvSpPr/>
            <p:nvPr/>
          </p:nvSpPr>
          <p:spPr>
            <a:xfrm>
              <a:off x="2532530" y="3491752"/>
              <a:ext cx="304800" cy="236220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4" name="Straight Arrow Connector 53">
              <a:extLst>
                <a:ext uri="{FF2B5EF4-FFF2-40B4-BE49-F238E27FC236}">
                  <a16:creationId xmlns:a16="http://schemas.microsoft.com/office/drawing/2014/main" id="{A086449E-C06D-4BA7-BAC3-BA64C2E4E97C}"/>
                </a:ext>
              </a:extLst>
            </p:cNvPr>
            <p:cNvCxnSpPr>
              <a:cxnSpLocks/>
            </p:cNvCxnSpPr>
            <p:nvPr/>
          </p:nvCxnSpPr>
          <p:spPr>
            <a:xfrm rot="10800000" flipV="1">
              <a:off x="2689417" y="4377306"/>
              <a:ext cx="0" cy="1028929"/>
            </a:xfrm>
            <a:prstGeom prst="straightConnector1">
              <a:avLst/>
            </a:prstGeom>
            <a:ln w="13970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a:extLst>
              <a:ext uri="{FF2B5EF4-FFF2-40B4-BE49-F238E27FC236}">
                <a16:creationId xmlns:a16="http://schemas.microsoft.com/office/drawing/2014/main" id="{CBD49986-51EF-4E74-9CDA-3595EC4498C5}"/>
              </a:ext>
            </a:extLst>
          </p:cNvPr>
          <p:cNvCxnSpPr>
            <a:cxnSpLocks/>
          </p:cNvCxnSpPr>
          <p:nvPr/>
        </p:nvCxnSpPr>
        <p:spPr>
          <a:xfrm flipH="1">
            <a:off x="2026918" y="3026562"/>
            <a:ext cx="821371" cy="408264"/>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6" name="TextBox 3">
            <a:extLst>
              <a:ext uri="{FF2B5EF4-FFF2-40B4-BE49-F238E27FC236}">
                <a16:creationId xmlns:a16="http://schemas.microsoft.com/office/drawing/2014/main" id="{07E34549-E184-4741-A657-B6268208E6CA}"/>
              </a:ext>
            </a:extLst>
          </p:cNvPr>
          <p:cNvSpPr txBox="1"/>
          <p:nvPr/>
        </p:nvSpPr>
        <p:spPr>
          <a:xfrm>
            <a:off x="2719028" y="1105426"/>
            <a:ext cx="3895426" cy="473206"/>
          </a:xfrm>
          <a:prstGeom prst="rect">
            <a:avLst/>
          </a:prstGeom>
          <a:solidFill>
            <a:schemeClr val="accent6">
              <a:lumMod val="40000"/>
              <a:lumOff val="60000"/>
            </a:schemeClr>
          </a:solidFill>
          <a:ln w="57150">
            <a:solidFill>
              <a:srgbClr val="00B0F0"/>
            </a:solidFill>
          </a:ln>
          <a:effectLst>
            <a:glow rad="139700">
              <a:schemeClr val="accent2">
                <a:satMod val="175000"/>
                <a:alpha val="40000"/>
              </a:schemeClr>
            </a:glow>
            <a:innerShdw blurRad="63500" dist="50800" dir="5400000">
              <a:prstClr val="black">
                <a:alpha val="50000"/>
              </a:prstClr>
            </a:innerShdw>
          </a:effectLst>
          <a:scene3d>
            <a:camera prst="orthographicFront"/>
            <a:lightRig rig="threePt" dir="t"/>
          </a:scene3d>
          <a:sp3d>
            <a:bevelT w="101600" prst="riblet"/>
          </a:sp3d>
        </p:spPr>
        <p:txBody>
          <a:bodyPr wrap="square" rtlCol="1">
            <a:spAutoFit/>
          </a:bodyPr>
          <a:ls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150000"/>
              </a:lnSpc>
            </a:pPr>
            <a:r>
              <a:rPr lang="en-US" b="1" dirty="0">
                <a:solidFill>
                  <a:srgbClr val="C00000"/>
                </a:solidFill>
                <a:cs typeface="B Nazanin" panose="00000400000000000000" pitchFamily="2" charset="-78"/>
              </a:rPr>
              <a:t>Compressing the pulse using prism pair</a:t>
            </a:r>
            <a:endParaRPr lang="fa-IR" b="1" dirty="0">
              <a:solidFill>
                <a:srgbClr val="C00000"/>
              </a:solidFill>
              <a:cs typeface="B Nazanin" panose="00000400000000000000" pitchFamily="2" charset="-78"/>
            </a:endParaRPr>
          </a:p>
        </p:txBody>
      </p:sp>
      <p:sp>
        <p:nvSpPr>
          <p:cNvPr id="10" name="TextBox 9">
            <a:extLst>
              <a:ext uri="{FF2B5EF4-FFF2-40B4-BE49-F238E27FC236}">
                <a16:creationId xmlns:a16="http://schemas.microsoft.com/office/drawing/2014/main" id="{6CE6DC3F-F4D0-414F-8F6A-05FA50833FA0}"/>
              </a:ext>
            </a:extLst>
          </p:cNvPr>
          <p:cNvSpPr txBox="1"/>
          <p:nvPr/>
        </p:nvSpPr>
        <p:spPr>
          <a:xfrm rot="17273812">
            <a:off x="617480" y="5304600"/>
            <a:ext cx="1032421" cy="464871"/>
          </a:xfrm>
          <a:prstGeom prst="rect">
            <a:avLst/>
          </a:prstGeom>
          <a:noFill/>
        </p:spPr>
        <p:txBody>
          <a:bodyPr wrap="square" rtlCol="0">
            <a:spAutoFit/>
          </a:bodyPr>
          <a:lstStyle/>
          <a:p>
            <a:pPr algn="r" rtl="1">
              <a:lnSpc>
                <a:spcPct val="150000"/>
              </a:lnSpc>
            </a:pPr>
            <a:r>
              <a:rPr lang="en-US" b="1" dirty="0">
                <a:solidFill>
                  <a:srgbClr val="FF0000"/>
                </a:solidFill>
                <a:cs typeface="B Nazanin" panose="00000400000000000000" pitchFamily="2" charset="-78"/>
              </a:rPr>
              <a:t>fs Pulses</a:t>
            </a:r>
          </a:p>
        </p:txBody>
      </p:sp>
    </p:spTree>
    <p:extLst>
      <p:ext uri="{BB962C8B-B14F-4D97-AF65-F5344CB8AC3E}">
        <p14:creationId xmlns:p14="http://schemas.microsoft.com/office/powerpoint/2010/main" val="21679419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10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1000"/>
                                        <p:tgtEl>
                                          <p:spTgt spid="41"/>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right)">
                                      <p:cBhvr>
                                        <p:cTn id="17" dur="1000"/>
                                        <p:tgtEl>
                                          <p:spTgt spid="31"/>
                                        </p:tgtEl>
                                      </p:cBhvr>
                                    </p:animEffect>
                                  </p:childTnLst>
                                </p:cTn>
                              </p:par>
                              <p:par>
                                <p:cTn id="18" presetID="22" presetClass="entr" presetSubtype="2"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right)">
                                      <p:cBhvr>
                                        <p:cTn id="20" dur="1000"/>
                                        <p:tgtEl>
                                          <p:spTgt spid="38"/>
                                        </p:tgtEl>
                                      </p:cBhvr>
                                    </p:animEffect>
                                  </p:childTnLst>
                                </p:cTn>
                              </p:par>
                              <p:par>
                                <p:cTn id="21" presetID="22" presetClass="entr" presetSubtype="2"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right)">
                                      <p:cBhvr>
                                        <p:cTn id="23" dur="1000"/>
                                        <p:tgtEl>
                                          <p:spTgt spid="44"/>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1250"/>
                                        <p:tgtEl>
                                          <p:spTgt spid="32"/>
                                        </p:tgtEl>
                                      </p:cBhvr>
                                    </p:animEffect>
                                  </p:childTnLst>
                                </p:cTn>
                              </p:par>
                              <p:par>
                                <p:cTn id="28" presetID="22" presetClass="entr" presetSubtype="4"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1250"/>
                                        <p:tgtEl>
                                          <p:spTgt spid="39"/>
                                        </p:tgtEl>
                                      </p:cBhvr>
                                    </p:animEffect>
                                  </p:childTnLst>
                                </p:cTn>
                              </p:par>
                              <p:par>
                                <p:cTn id="31" presetID="2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1250"/>
                                        <p:tgtEl>
                                          <p:spTgt spid="45"/>
                                        </p:tgtEl>
                                      </p:cBhvr>
                                    </p:animEffect>
                                  </p:childTnLst>
                                </p:cTn>
                              </p:par>
                            </p:childTnLst>
                          </p:cTn>
                        </p:par>
                        <p:par>
                          <p:cTn id="34" fill="hold">
                            <p:stCondLst>
                              <p:cond delay="3250"/>
                            </p:stCondLst>
                            <p:childTnLst>
                              <p:par>
                                <p:cTn id="35" presetID="22" presetClass="entr" presetSubtype="2"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1000"/>
                                        <p:tgtEl>
                                          <p:spTgt spid="23"/>
                                        </p:tgtEl>
                                      </p:cBhvr>
                                    </p:animEffect>
                                  </p:childTnLst>
                                </p:cTn>
                              </p:par>
                              <p:par>
                                <p:cTn id="38" presetID="22" presetClass="entr" presetSubtype="2"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right)">
                                      <p:cBhvr>
                                        <p:cTn id="40" dur="1000"/>
                                        <p:tgtEl>
                                          <p:spTgt spid="48"/>
                                        </p:tgtEl>
                                      </p:cBhvr>
                                    </p:animEffect>
                                  </p:childTnLst>
                                </p:cTn>
                              </p:par>
                              <p:par>
                                <p:cTn id="41" presetID="22" presetClass="entr" presetSubtype="2"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right)">
                                      <p:cBhvr>
                                        <p:cTn id="43" dur="1000"/>
                                        <p:tgtEl>
                                          <p:spTgt spid="47"/>
                                        </p:tgtEl>
                                      </p:cBhvr>
                                    </p:animEffect>
                                  </p:childTnLst>
                                </p:cTn>
                              </p:par>
                            </p:childTnLst>
                          </p:cTn>
                        </p:par>
                        <p:par>
                          <p:cTn id="44" fill="hold">
                            <p:stCondLst>
                              <p:cond delay="4250"/>
                            </p:stCondLst>
                            <p:childTnLst>
                              <p:par>
                                <p:cTn id="45" presetID="22" presetClass="entr" presetSubtype="1"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up)">
                                      <p:cBhvr>
                                        <p:cTn id="47" dur="1000"/>
                                        <p:tgtEl>
                                          <p:spTgt spid="51"/>
                                        </p:tgtEl>
                                      </p:cBhvr>
                                    </p:animEffect>
                                  </p:childTnLst>
                                </p:cTn>
                              </p:par>
                            </p:childTnLst>
                          </p:cTn>
                        </p:par>
                        <p:par>
                          <p:cTn id="48" fill="hold">
                            <p:stCondLst>
                              <p:cond delay="5250"/>
                            </p:stCondLst>
                            <p:childTnLst>
                              <p:par>
                                <p:cTn id="49" presetID="53" presetClass="entr" presetSubtype="16"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BEF7A-21D1-4471-8499-06299C50FB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353213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8915400" cy="1569660"/>
          </a:xfrm>
          <a:prstGeom prst="rect">
            <a:avLst/>
          </a:prstGeom>
        </p:spPr>
        <p:txBody>
          <a:bodyPr wrap="square">
            <a:spAutoFit/>
          </a:bodyPr>
          <a:lstStyle/>
          <a:p>
            <a:pPr algn="just"/>
            <a:r>
              <a:rPr lang="en-US" sz="2400" dirty="0">
                <a:latin typeface="Times New Roman" pitchFamily="18" charset="0"/>
                <a:cs typeface="Times New Roman" pitchFamily="18" charset="0"/>
              </a:rPr>
              <a:t>With the help of Euler's equation, the Fourier series given in general by Eq. (1), involving as it does both </a:t>
            </a:r>
            <a:r>
              <a:rPr lang="en-US" sz="2400" b="1" dirty="0">
                <a:latin typeface="Times New Roman" pitchFamily="18" charset="0"/>
                <a:cs typeface="Times New Roman" pitchFamily="18" charset="0"/>
              </a:rPr>
              <a:t>sine</a:t>
            </a:r>
            <a:r>
              <a:rPr lang="en-US" sz="2400" dirty="0">
                <a:latin typeface="Times New Roman" pitchFamily="18" charset="0"/>
                <a:cs typeface="Times New Roman" pitchFamily="18" charset="0"/>
              </a:rPr>
              <a:t> and </a:t>
            </a:r>
            <a:r>
              <a:rPr lang="en-US" sz="2400" b="1" dirty="0">
                <a:latin typeface="Times New Roman" pitchFamily="18" charset="0"/>
                <a:cs typeface="Times New Roman" pitchFamily="18" charset="0"/>
              </a:rPr>
              <a:t>cosine</a:t>
            </a:r>
            <a:r>
              <a:rPr lang="en-US" sz="2400" dirty="0">
                <a:latin typeface="Times New Roman" pitchFamily="18" charset="0"/>
                <a:cs typeface="Times New Roman" pitchFamily="18" charset="0"/>
              </a:rPr>
              <a:t> terms, can be expressed in complex notation using exponential functions. The result is </a:t>
            </a:r>
          </a:p>
        </p:txBody>
      </p:sp>
      <p:pic>
        <p:nvPicPr>
          <p:cNvPr id="18436" name="Picture 4"/>
          <p:cNvPicPr>
            <a:picLocks noChangeAspect="1" noChangeArrowheads="1"/>
          </p:cNvPicPr>
          <p:nvPr/>
        </p:nvPicPr>
        <p:blipFill>
          <a:blip r:embed="rId3" cstate="print"/>
          <a:srcRect/>
          <a:stretch>
            <a:fillRect/>
          </a:stretch>
        </p:blipFill>
        <p:spPr bwMode="auto">
          <a:xfrm>
            <a:off x="152400" y="4731322"/>
            <a:ext cx="8791897" cy="1821878"/>
          </a:xfrm>
          <a:prstGeom prst="rect">
            <a:avLst/>
          </a:prstGeom>
          <a:noFill/>
          <a:ln w="9525">
            <a:noFill/>
            <a:miter lim="800000"/>
            <a:headEnd/>
            <a:tailEnd/>
          </a:ln>
        </p:spPr>
      </p:pic>
      <p:sp>
        <p:nvSpPr>
          <p:cNvPr id="6" name="TextBox 5"/>
          <p:cNvSpPr txBox="1"/>
          <p:nvPr/>
        </p:nvSpPr>
        <p:spPr>
          <a:xfrm>
            <a:off x="6771461" y="2133600"/>
            <a:ext cx="543739" cy="461665"/>
          </a:xfrm>
          <a:prstGeom prst="rect">
            <a:avLst/>
          </a:prstGeom>
          <a:noFill/>
        </p:spPr>
        <p:txBody>
          <a:bodyPr wrap="none" rtlCol="0">
            <a:spAutoFit/>
          </a:bodyPr>
          <a:lstStyle/>
          <a:p>
            <a:r>
              <a:rPr lang="en-US" sz="2400" dirty="0">
                <a:latin typeface="Times New Roman" pitchFamily="18" charset="0"/>
                <a:cs typeface="Times New Roman" pitchFamily="18" charset="0"/>
              </a:rPr>
              <a:t>(5)</a:t>
            </a:r>
          </a:p>
        </p:txBody>
      </p:sp>
      <p:sp>
        <p:nvSpPr>
          <p:cNvPr id="8" name="TextBox 7"/>
          <p:cNvSpPr txBox="1"/>
          <p:nvPr/>
        </p:nvSpPr>
        <p:spPr>
          <a:xfrm>
            <a:off x="6858000" y="3657600"/>
            <a:ext cx="543739" cy="461665"/>
          </a:xfrm>
          <a:prstGeom prst="rect">
            <a:avLst/>
          </a:prstGeom>
          <a:noFill/>
        </p:spPr>
        <p:txBody>
          <a:bodyPr wrap="none" rtlCol="0">
            <a:spAutoFit/>
          </a:bodyPr>
          <a:lstStyle/>
          <a:p>
            <a:r>
              <a:rPr lang="en-US" sz="2400" dirty="0">
                <a:latin typeface="Times New Roman" pitchFamily="18" charset="0"/>
                <a:cs typeface="Times New Roman" pitchFamily="18" charset="0"/>
              </a:rPr>
              <a:t>(6)</a:t>
            </a:r>
          </a:p>
        </p:txBody>
      </p:sp>
      <p:graphicFrame>
        <p:nvGraphicFramePr>
          <p:cNvPr id="3" name="Object 2"/>
          <p:cNvGraphicFramePr>
            <a:graphicFrameLocks noChangeAspect="1"/>
          </p:cNvGraphicFramePr>
          <p:nvPr>
            <p:extLst>
              <p:ext uri="{D42A27DB-BD31-4B8C-83A1-F6EECF244321}">
                <p14:modId xmlns:p14="http://schemas.microsoft.com/office/powerpoint/2010/main" val="4068496198"/>
              </p:ext>
            </p:extLst>
          </p:nvPr>
        </p:nvGraphicFramePr>
        <p:xfrm>
          <a:off x="3378200" y="1973263"/>
          <a:ext cx="2159000" cy="800100"/>
        </p:xfrm>
        <a:graphic>
          <a:graphicData uri="http://schemas.openxmlformats.org/presentationml/2006/ole">
            <mc:AlternateContent xmlns:mc="http://schemas.openxmlformats.org/markup-compatibility/2006">
              <mc:Choice xmlns:v="urn:schemas-microsoft-com:vml" Requires="v">
                <p:oleObj spid="_x0000_s133157" name="Equation" r:id="rId4" imgW="2158920" imgH="799920" progId="Equation.DSMT4">
                  <p:embed/>
                </p:oleObj>
              </mc:Choice>
              <mc:Fallback>
                <p:oleObj name="Equation" r:id="rId4" imgW="2158920" imgH="799920" progId="Equation.DSMT4">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200" y="1973263"/>
                        <a:ext cx="21590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639655735"/>
              </p:ext>
            </p:extLst>
          </p:nvPr>
        </p:nvGraphicFramePr>
        <p:xfrm>
          <a:off x="228600" y="3155950"/>
          <a:ext cx="5994400" cy="1168400"/>
        </p:xfrm>
        <a:graphic>
          <a:graphicData uri="http://schemas.openxmlformats.org/presentationml/2006/ole">
            <mc:AlternateContent xmlns:mc="http://schemas.openxmlformats.org/markup-compatibility/2006">
              <mc:Choice xmlns:v="urn:schemas-microsoft-com:vml" Requires="v">
                <p:oleObj spid="_x0000_s133158" name="Equation" r:id="rId6" imgW="5994360" imgH="1168200" progId="Equation.DSMT4">
                  <p:embed/>
                </p:oleObj>
              </mc:Choice>
              <mc:Fallback>
                <p:oleObj name="Equation" r:id="rId6" imgW="5994360" imgH="1168200" progId="Equation.DSMT4">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155950"/>
                        <a:ext cx="5994400"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FD363B-5817-4833-9F5F-85056880C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41374223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28600"/>
            <a:ext cx="5410200" cy="523220"/>
          </a:xfrm>
          <a:prstGeom prst="rect">
            <a:avLst/>
          </a:prstGeom>
          <a:ln/>
          <a:effectLst>
            <a:glow rad="228600">
              <a:schemeClr val="accent6">
                <a:satMod val="175000"/>
                <a:alpha val="40000"/>
              </a:schemeClr>
            </a:glow>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Z-scan Technique</a:t>
            </a:r>
          </a:p>
        </p:txBody>
      </p:sp>
      <mc:AlternateContent xmlns:mc="http://schemas.openxmlformats.org/markup-compatibility/2006" xmlns:p14="http://schemas.microsoft.com/office/powerpoint/2010/main">
        <mc:Choice Requires="p14">
          <p:contentPart p14:bwMode="auto" r:id="rId2">
            <p14:nvContentPartPr>
              <p14:cNvPr id="46" name="Ink 45">
                <a:extLst>
                  <a:ext uri="{FF2B5EF4-FFF2-40B4-BE49-F238E27FC236}">
                    <a16:creationId xmlns:a16="http://schemas.microsoft.com/office/drawing/2014/main" id="{0BAAF207-3B72-4EE6-8B2A-C6AA1EF37F48}"/>
                  </a:ext>
                </a:extLst>
              </p14:cNvPr>
              <p14:cNvContentPartPr/>
              <p14:nvPr/>
            </p14:nvContentPartPr>
            <p14:xfrm>
              <a:off x="-2418461" y="1371695"/>
              <a:ext cx="24480" cy="360"/>
            </p14:xfrm>
          </p:contentPart>
        </mc:Choice>
        <mc:Fallback xmlns="">
          <p:pic>
            <p:nvPicPr>
              <p:cNvPr id="46" name="Ink 45">
                <a:extLst>
                  <a:ext uri="{FF2B5EF4-FFF2-40B4-BE49-F238E27FC236}">
                    <a16:creationId xmlns:a16="http://schemas.microsoft.com/office/drawing/2014/main" id="{0BAAF207-3B72-4EE6-8B2A-C6AA1EF37F48}"/>
                  </a:ext>
                </a:extLst>
              </p:cNvPr>
              <p:cNvPicPr/>
              <p:nvPr/>
            </p:nvPicPr>
            <p:blipFill>
              <a:blip r:embed="rId49"/>
              <a:stretch>
                <a:fillRect/>
              </a:stretch>
            </p:blipFill>
            <p:spPr>
              <a:xfrm>
                <a:off x="-2427461" y="1362695"/>
                <a:ext cx="42120" cy="18000"/>
              </a:xfrm>
              <a:prstGeom prst="rect">
                <a:avLst/>
              </a:prstGeom>
            </p:spPr>
          </p:pic>
        </mc:Fallback>
      </mc:AlternateContent>
      <p:sp>
        <p:nvSpPr>
          <p:cNvPr id="3" name="TextBox 2">
            <a:extLst>
              <a:ext uri="{FF2B5EF4-FFF2-40B4-BE49-F238E27FC236}">
                <a16:creationId xmlns:a16="http://schemas.microsoft.com/office/drawing/2014/main" id="{0B96DDD7-C589-44DF-843A-9B469A41E4A9}"/>
              </a:ext>
            </a:extLst>
          </p:cNvPr>
          <p:cNvSpPr txBox="1"/>
          <p:nvPr/>
        </p:nvSpPr>
        <p:spPr>
          <a:xfrm>
            <a:off x="3124200" y="2920193"/>
            <a:ext cx="2438400" cy="661207"/>
          </a:xfrm>
          <a:prstGeom prst="rect">
            <a:avLst/>
          </a:prstGeom>
          <a:noFill/>
        </p:spPr>
        <p:txBody>
          <a:bodyPr wrap="square" rtlCol="0">
            <a:spAutoFit/>
          </a:bodyPr>
          <a:lstStyle/>
          <a:p>
            <a:pPr algn="just">
              <a:lnSpc>
                <a:spcPct val="150000"/>
              </a:lnSpc>
            </a:pPr>
            <a:r>
              <a:rPr lang="en-US" sz="2400" b="1" dirty="0">
                <a:latin typeface="Times New Roman" pitchFamily="18" charset="0"/>
                <a:cs typeface="Times New Roman" pitchFamily="18" charset="0"/>
              </a:rPr>
              <a:t>Citations: </a:t>
            </a:r>
            <a:r>
              <a:rPr lang="en-US" sz="2800" b="1" dirty="0">
                <a:solidFill>
                  <a:srgbClr val="FF0000"/>
                </a:solidFill>
                <a:latin typeface="Times New Roman" pitchFamily="18" charset="0"/>
                <a:cs typeface="Times New Roman" pitchFamily="18" charset="0"/>
              </a:rPr>
              <a:t>7226</a:t>
            </a:r>
          </a:p>
        </p:txBody>
      </p:sp>
      <p:grpSp>
        <p:nvGrpSpPr>
          <p:cNvPr id="8" name="Group 7">
            <a:extLst>
              <a:ext uri="{FF2B5EF4-FFF2-40B4-BE49-F238E27FC236}">
                <a16:creationId xmlns:a16="http://schemas.microsoft.com/office/drawing/2014/main" id="{A41E681A-0208-4E91-9FBD-3755583BD4E5}"/>
              </a:ext>
            </a:extLst>
          </p:cNvPr>
          <p:cNvGrpSpPr/>
          <p:nvPr/>
        </p:nvGrpSpPr>
        <p:grpSpPr>
          <a:xfrm>
            <a:off x="182880" y="905256"/>
            <a:ext cx="8778240" cy="2218944"/>
            <a:chOff x="182880" y="838200"/>
            <a:chExt cx="8778240" cy="2218944"/>
          </a:xfrm>
        </p:grpSpPr>
        <p:pic>
          <p:nvPicPr>
            <p:cNvPr id="39" name="Picture 38">
              <a:extLst>
                <a:ext uri="{FF2B5EF4-FFF2-40B4-BE49-F238E27FC236}">
                  <a16:creationId xmlns:a16="http://schemas.microsoft.com/office/drawing/2014/main" id="{88E3E9CA-97AE-4AC1-B8D8-3149C875BB3B}"/>
                </a:ext>
              </a:extLst>
            </p:cNvPr>
            <p:cNvPicPr>
              <a:picLocks noChangeAspect="1"/>
            </p:cNvPicPr>
            <p:nvPr/>
          </p:nvPicPr>
          <p:blipFill>
            <a:blip r:embed="rId50"/>
            <a:stretch>
              <a:fillRect/>
            </a:stretch>
          </p:blipFill>
          <p:spPr>
            <a:xfrm>
              <a:off x="182880" y="838200"/>
              <a:ext cx="8778240" cy="2218944"/>
            </a:xfrm>
            <a:prstGeom prst="rect">
              <a:avLst/>
            </a:prstGeom>
          </p:spPr>
        </p:pic>
        <mc:AlternateContent xmlns:mc="http://schemas.openxmlformats.org/markup-compatibility/2006" xmlns:p14="http://schemas.microsoft.com/office/powerpoint/2010/main">
          <mc:Choice Requires="p14">
            <p:contentPart p14:bwMode="auto" r:id="rId51">
              <p14:nvContentPartPr>
                <p14:cNvPr id="5" name="Ink 4">
                  <a:extLst>
                    <a:ext uri="{FF2B5EF4-FFF2-40B4-BE49-F238E27FC236}">
                      <a16:creationId xmlns:a16="http://schemas.microsoft.com/office/drawing/2014/main" id="{993588D3-3AD6-4197-9990-1FC81DB8C80B}"/>
                    </a:ext>
                  </a:extLst>
                </p14:cNvPr>
                <p14:cNvContentPartPr/>
                <p14:nvPr/>
              </p14:nvContentPartPr>
              <p14:xfrm>
                <a:off x="1131139" y="2532695"/>
                <a:ext cx="830520" cy="30240"/>
              </p14:xfrm>
            </p:contentPart>
          </mc:Choice>
          <mc:Fallback xmlns="">
            <p:pic>
              <p:nvPicPr>
                <p:cNvPr id="5" name="Ink 4">
                  <a:extLst>
                    <a:ext uri="{FF2B5EF4-FFF2-40B4-BE49-F238E27FC236}">
                      <a16:creationId xmlns:a16="http://schemas.microsoft.com/office/drawing/2014/main" id="{993588D3-3AD6-4197-9990-1FC81DB8C80B}"/>
                    </a:ext>
                  </a:extLst>
                </p:cNvPr>
                <p:cNvPicPr/>
                <p:nvPr/>
              </p:nvPicPr>
              <p:blipFill>
                <a:blip r:embed="rId52"/>
                <a:stretch>
                  <a:fillRect/>
                </a:stretch>
              </p:blipFill>
              <p:spPr>
                <a:xfrm>
                  <a:off x="1059139" y="2388695"/>
                  <a:ext cx="97416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 name="Ink 5">
                  <a:extLst>
                    <a:ext uri="{FF2B5EF4-FFF2-40B4-BE49-F238E27FC236}">
                      <a16:creationId xmlns:a16="http://schemas.microsoft.com/office/drawing/2014/main" id="{422E8135-A3F4-4844-8FDA-4D374FCDCC45}"/>
                    </a:ext>
                  </a:extLst>
                </p14:cNvPr>
                <p14:cNvContentPartPr/>
                <p14:nvPr/>
              </p14:nvContentPartPr>
              <p14:xfrm>
                <a:off x="2213659" y="2574815"/>
                <a:ext cx="1179720" cy="39960"/>
              </p14:xfrm>
            </p:contentPart>
          </mc:Choice>
          <mc:Fallback xmlns="">
            <p:pic>
              <p:nvPicPr>
                <p:cNvPr id="6" name="Ink 5">
                  <a:extLst>
                    <a:ext uri="{FF2B5EF4-FFF2-40B4-BE49-F238E27FC236}">
                      <a16:creationId xmlns:a16="http://schemas.microsoft.com/office/drawing/2014/main" id="{422E8135-A3F4-4844-8FDA-4D374FCDCC45}"/>
                    </a:ext>
                  </a:extLst>
                </p:cNvPr>
                <p:cNvPicPr/>
                <p:nvPr/>
              </p:nvPicPr>
              <p:blipFill>
                <a:blip r:embed="rId54"/>
                <a:stretch>
                  <a:fillRect/>
                </a:stretch>
              </p:blipFill>
              <p:spPr>
                <a:xfrm>
                  <a:off x="2141659" y="2430815"/>
                  <a:ext cx="132336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 name="Ink 6">
                  <a:extLst>
                    <a:ext uri="{FF2B5EF4-FFF2-40B4-BE49-F238E27FC236}">
                      <a16:creationId xmlns:a16="http://schemas.microsoft.com/office/drawing/2014/main" id="{D8B90534-E5DD-4AAA-A004-351FCEC853C5}"/>
                    </a:ext>
                  </a:extLst>
                </p14:cNvPr>
                <p14:cNvContentPartPr/>
                <p14:nvPr/>
              </p14:nvContentPartPr>
              <p14:xfrm>
                <a:off x="5113459" y="2839415"/>
                <a:ext cx="974880" cy="12600"/>
              </p14:xfrm>
            </p:contentPart>
          </mc:Choice>
          <mc:Fallback xmlns="">
            <p:pic>
              <p:nvPicPr>
                <p:cNvPr id="7" name="Ink 6">
                  <a:extLst>
                    <a:ext uri="{FF2B5EF4-FFF2-40B4-BE49-F238E27FC236}">
                      <a16:creationId xmlns:a16="http://schemas.microsoft.com/office/drawing/2014/main" id="{D8B90534-E5DD-4AAA-A004-351FCEC853C5}"/>
                    </a:ext>
                  </a:extLst>
                </p:cNvPr>
                <p:cNvPicPr/>
                <p:nvPr/>
              </p:nvPicPr>
              <p:blipFill>
                <a:blip r:embed="rId56"/>
                <a:stretch>
                  <a:fillRect/>
                </a:stretch>
              </p:blipFill>
              <p:spPr>
                <a:xfrm>
                  <a:off x="5041459" y="2695415"/>
                  <a:ext cx="1118520" cy="300240"/>
                </a:xfrm>
                <a:prstGeom prst="rect">
                  <a:avLst/>
                </a:prstGeom>
              </p:spPr>
            </p:pic>
          </mc:Fallback>
        </mc:AlternateContent>
      </p:grpSp>
      <p:pic>
        <p:nvPicPr>
          <p:cNvPr id="163842" name="Picture 2" descr="Mansoor Sheik-Bahae :: Mansoor Sheik-Bahae Research Group | The University  of New Mexico">
            <a:extLst>
              <a:ext uri="{FF2B5EF4-FFF2-40B4-BE49-F238E27FC236}">
                <a16:creationId xmlns:a16="http://schemas.microsoft.com/office/drawing/2014/main" id="{2792414D-52AE-4207-8DFB-9F92B0A1A8EB}"/>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609600" y="3810000"/>
            <a:ext cx="2061562" cy="2640531"/>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7FEF2D52-D2F1-412D-BED6-EFB911243B34}"/>
              </a:ext>
            </a:extLst>
          </p:cNvPr>
          <p:cNvGrpSpPr/>
          <p:nvPr/>
        </p:nvGrpSpPr>
        <p:grpSpPr>
          <a:xfrm>
            <a:off x="4315004" y="3505200"/>
            <a:ext cx="4572000" cy="3253079"/>
            <a:chOff x="4315004" y="3505200"/>
            <a:chExt cx="4572000" cy="3253079"/>
          </a:xfrm>
        </p:grpSpPr>
        <p:pic>
          <p:nvPicPr>
            <p:cNvPr id="48" name="Picture 47">
              <a:extLst>
                <a:ext uri="{FF2B5EF4-FFF2-40B4-BE49-F238E27FC236}">
                  <a16:creationId xmlns:a16="http://schemas.microsoft.com/office/drawing/2014/main" id="{AF6E1CD0-503C-46D0-9652-DF8A25C1249F}"/>
                </a:ext>
              </a:extLst>
            </p:cNvPr>
            <p:cNvPicPr>
              <a:picLocks noChangeAspect="1"/>
            </p:cNvPicPr>
            <p:nvPr/>
          </p:nvPicPr>
          <p:blipFill rotWithShape="1">
            <a:blip r:embed="rId58" cstate="print">
              <a:extLst>
                <a:ext uri="{28A0092B-C50C-407E-A947-70E740481C1C}">
                  <a14:useLocalDpi xmlns:a14="http://schemas.microsoft.com/office/drawing/2010/main" val="0"/>
                </a:ext>
              </a:extLst>
            </a:blip>
            <a:srcRect l="14166" t="6956" r="2000" b="18219"/>
            <a:stretch/>
          </p:blipFill>
          <p:spPr>
            <a:xfrm>
              <a:off x="4315004" y="3697706"/>
              <a:ext cx="4572000" cy="3060573"/>
            </a:xfrm>
            <a:prstGeom prst="rect">
              <a:avLst/>
            </a:prstGeom>
          </p:spPr>
        </p:pic>
        <p:sp>
          <p:nvSpPr>
            <p:cNvPr id="50" name="TextBox 49">
              <a:extLst>
                <a:ext uri="{FF2B5EF4-FFF2-40B4-BE49-F238E27FC236}">
                  <a16:creationId xmlns:a16="http://schemas.microsoft.com/office/drawing/2014/main" id="{8AE45608-469C-46A5-A290-080009201185}"/>
                </a:ext>
              </a:extLst>
            </p:cNvPr>
            <p:cNvSpPr txBox="1"/>
            <p:nvPr/>
          </p:nvSpPr>
          <p:spPr>
            <a:xfrm>
              <a:off x="5638800" y="3505200"/>
              <a:ext cx="3200400" cy="579967"/>
            </a:xfrm>
            <a:prstGeom prst="rect">
              <a:avLst/>
            </a:prstGeom>
            <a:noFill/>
          </p:spPr>
          <p:txBody>
            <a:bodyPr wrap="square" rtlCol="0">
              <a:spAutoFit/>
            </a:bodyPr>
            <a:lstStyle/>
            <a:p>
              <a:pPr algn="just">
                <a:lnSpc>
                  <a:spcPct val="150000"/>
                </a:lnSpc>
              </a:pPr>
              <a:r>
                <a:rPr lang="en-US" sz="2400" dirty="0">
                  <a:solidFill>
                    <a:srgbClr val="FF0000"/>
                  </a:solidFill>
                  <a:latin typeface="Times New Roman" pitchFamily="18" charset="0"/>
                  <a:cs typeface="Times New Roman" pitchFamily="18" charset="0"/>
                </a:rPr>
                <a:t>50</a:t>
              </a:r>
              <a:r>
                <a:rPr lang="en-US" sz="2400" baseline="30000" dirty="0">
                  <a:solidFill>
                    <a:srgbClr val="FF0000"/>
                  </a:solidFill>
                  <a:latin typeface="Times New Roman" pitchFamily="18" charset="0"/>
                  <a:cs typeface="Times New Roman" pitchFamily="18" charset="0"/>
                </a:rPr>
                <a:t>th</a:t>
              </a:r>
              <a:r>
                <a:rPr lang="en-US" sz="2400" dirty="0">
                  <a:solidFill>
                    <a:srgbClr val="FF0000"/>
                  </a:solidFill>
                  <a:latin typeface="Times New Roman" pitchFamily="18" charset="0"/>
                  <a:cs typeface="Times New Roman" pitchFamily="18" charset="0"/>
                </a:rPr>
                <a:t> anniversary of NLO </a:t>
              </a:r>
            </a:p>
          </p:txBody>
        </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722203"/>
            <a:ext cx="5410200" cy="954107"/>
          </a:xfrm>
          <a:prstGeom prst="rect">
            <a:avLst/>
          </a:prstGeom>
          <a:ln/>
          <a:effectLst>
            <a:glow rad="228600">
              <a:schemeClr val="accent6">
                <a:satMod val="175000"/>
                <a:alpha val="40000"/>
              </a:schemeClr>
            </a:glow>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Z-scan Technique</a:t>
            </a:r>
          </a:p>
          <a:p>
            <a:pPr algn="ctr"/>
            <a:r>
              <a:rPr lang="en-US" sz="2800" b="1" dirty="0">
                <a:solidFill>
                  <a:srgbClr val="FF0000"/>
                </a:solidFill>
                <a:effectLst>
                  <a:glow rad="139700">
                    <a:schemeClr val="accent4">
                      <a:satMod val="175000"/>
                      <a:alpha val="40000"/>
                    </a:schemeClr>
                  </a:glow>
                </a:effectLst>
              </a:rPr>
              <a:t>Closed Aperture </a:t>
            </a:r>
            <a:r>
              <a:rPr lang="en-US" sz="2800" b="1" dirty="0">
                <a:solidFill>
                  <a:srgbClr val="000099"/>
                </a:solidFill>
                <a:effectLst>
                  <a:glow rad="139700">
                    <a:schemeClr val="accent4">
                      <a:satMod val="175000"/>
                      <a:alpha val="40000"/>
                    </a:schemeClr>
                  </a:glow>
                </a:effectLst>
              </a:rPr>
              <a:t>– </a:t>
            </a:r>
            <a:r>
              <a:rPr lang="en-US" sz="2800" b="1" dirty="0">
                <a:solidFill>
                  <a:srgbClr val="FF0000"/>
                </a:solidFill>
                <a:effectLst>
                  <a:glow rad="139700">
                    <a:schemeClr val="accent4">
                      <a:satMod val="175000"/>
                      <a:alpha val="40000"/>
                    </a:schemeClr>
                  </a:glow>
                </a:effectLst>
              </a:rPr>
              <a:t>Open Aperture</a:t>
            </a:r>
          </a:p>
        </p:txBody>
      </p:sp>
      <p:sp>
        <p:nvSpPr>
          <p:cNvPr id="5" name="TextBox 4"/>
          <p:cNvSpPr txBox="1"/>
          <p:nvPr/>
        </p:nvSpPr>
        <p:spPr>
          <a:xfrm>
            <a:off x="505326" y="3819035"/>
            <a:ext cx="8558150" cy="1133965"/>
          </a:xfrm>
          <a:prstGeom prst="rect">
            <a:avLst/>
          </a:prstGeom>
          <a:noFill/>
        </p:spPr>
        <p:txBody>
          <a:bodyPr wrap="square" rtlCol="0">
            <a:spAutoFit/>
          </a:bodyPr>
          <a:lstStyle/>
          <a:p>
            <a:pPr algn="just">
              <a:lnSpc>
                <a:spcPct val="150000"/>
              </a:lnSpc>
            </a:pPr>
            <a:r>
              <a:rPr lang="en-US" sz="2400" b="1" dirty="0">
                <a:solidFill>
                  <a:srgbClr val="FF0000"/>
                </a:solidFill>
                <a:effectLst>
                  <a:glow rad="139700">
                    <a:schemeClr val="accent4">
                      <a:satMod val="175000"/>
                      <a:alpha val="40000"/>
                    </a:schemeClr>
                  </a:glow>
                </a:effectLst>
              </a:rPr>
              <a:t>Open Aperture: </a:t>
            </a:r>
            <a:r>
              <a:rPr lang="en-US" sz="2400" dirty="0">
                <a:latin typeface="Times New Roman" pitchFamily="18" charset="0"/>
                <a:cs typeface="Times New Roman" pitchFamily="18" charset="0"/>
              </a:rPr>
              <a:t>to</a:t>
            </a:r>
            <a:r>
              <a:rPr lang="en-US" sz="2400" b="1" dirty="0">
                <a:solidFill>
                  <a:srgbClr val="FF0000"/>
                </a:solidFill>
                <a:effectLst>
                  <a:glow rad="139700">
                    <a:schemeClr val="accent4">
                      <a:satMod val="175000"/>
                      <a:alpha val="40000"/>
                    </a:schemeClr>
                  </a:glow>
                </a:effectLst>
              </a:rPr>
              <a:t> </a:t>
            </a:r>
            <a:r>
              <a:rPr lang="en-US" sz="2400" dirty="0">
                <a:latin typeface="Times New Roman" pitchFamily="18" charset="0"/>
                <a:cs typeface="Times New Roman" pitchFamily="18" charset="0"/>
              </a:rPr>
              <a:t>determine the nonlinear absorption. </a:t>
            </a:r>
          </a:p>
          <a:p>
            <a:pPr algn="just">
              <a:lnSpc>
                <a:spcPct val="150000"/>
              </a:lnSpc>
            </a:pPr>
            <a:r>
              <a:rPr lang="en-US" sz="2400" dirty="0">
                <a:latin typeface="Times New Roman" pitchFamily="18" charset="0"/>
                <a:cs typeface="Times New Roman" pitchFamily="18" charset="0"/>
              </a:rPr>
              <a:t>The transmitted power through the sample is entirely collected.</a:t>
            </a:r>
          </a:p>
        </p:txBody>
      </p:sp>
      <p:sp>
        <p:nvSpPr>
          <p:cNvPr id="8" name="TextBox 7"/>
          <p:cNvSpPr txBox="1"/>
          <p:nvPr/>
        </p:nvSpPr>
        <p:spPr>
          <a:xfrm>
            <a:off x="533400" y="2218835"/>
            <a:ext cx="8763000" cy="1133965"/>
          </a:xfrm>
          <a:prstGeom prst="rect">
            <a:avLst/>
          </a:prstGeom>
          <a:noFill/>
        </p:spPr>
        <p:txBody>
          <a:bodyPr wrap="square" rtlCol="0">
            <a:spAutoFit/>
          </a:bodyPr>
          <a:lstStyle/>
          <a:p>
            <a:pPr algn="just">
              <a:lnSpc>
                <a:spcPct val="150000"/>
              </a:lnSpc>
            </a:pPr>
            <a:r>
              <a:rPr lang="en-US" sz="2400" b="1" dirty="0">
                <a:solidFill>
                  <a:srgbClr val="FF0000"/>
                </a:solidFill>
                <a:effectLst>
                  <a:glow rad="139700">
                    <a:srgbClr val="8064A2">
                      <a:satMod val="175000"/>
                      <a:alpha val="40000"/>
                    </a:srgbClr>
                  </a:glow>
                </a:effectLst>
              </a:rPr>
              <a:t>Closed Aperture</a:t>
            </a:r>
            <a:r>
              <a:rPr lang="en-US" sz="2400" dirty="0">
                <a:latin typeface="Times New Roman" pitchFamily="18" charset="0"/>
                <a:cs typeface="Times New Roman" pitchFamily="18" charset="0"/>
              </a:rPr>
              <a:t>:  To determine the nonlinear refraction. </a:t>
            </a:r>
          </a:p>
          <a:p>
            <a:pPr algn="just">
              <a:lnSpc>
                <a:spcPct val="150000"/>
              </a:lnSpc>
            </a:pPr>
            <a:r>
              <a:rPr lang="en-US" sz="2400" dirty="0">
                <a:latin typeface="Times New Roman" pitchFamily="18" charset="0"/>
                <a:cs typeface="Times New Roman" pitchFamily="18" charset="0"/>
              </a:rPr>
              <a:t>The transmitted power through a small aperture is detected.</a:t>
            </a:r>
          </a:p>
        </p:txBody>
      </p:sp>
    </p:spTree>
    <p:extLst>
      <p:ext uri="{BB962C8B-B14F-4D97-AF65-F5344CB8AC3E}">
        <p14:creationId xmlns:p14="http://schemas.microsoft.com/office/powerpoint/2010/main" val="25296339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schreibung: E:\Dissertation\Ali\figures\chapter 1\1.13. closed aperture Z-scan.jpg"/>
          <p:cNvPicPr preferRelativeResize="0">
            <a:picLocks noChangeAspect="1"/>
          </p:cNvPicPr>
          <p:nvPr/>
        </p:nvPicPr>
        <p:blipFill>
          <a:blip r:embed="rId2" cstate="print"/>
          <a:srcRect/>
          <a:stretch>
            <a:fillRect/>
          </a:stretch>
        </p:blipFill>
        <p:spPr bwMode="auto">
          <a:xfrm>
            <a:off x="762000" y="838200"/>
            <a:ext cx="7406640" cy="5857493"/>
          </a:xfrm>
          <a:prstGeom prst="rect">
            <a:avLst/>
          </a:prstGeom>
          <a:noFill/>
          <a:ln w="9525">
            <a:noFill/>
            <a:miter lim="800000"/>
            <a:headEnd/>
            <a:tailEnd/>
          </a:ln>
        </p:spPr>
      </p:pic>
      <p:sp>
        <p:nvSpPr>
          <p:cNvPr id="5" name="TextBox 4"/>
          <p:cNvSpPr txBox="1"/>
          <p:nvPr/>
        </p:nvSpPr>
        <p:spPr>
          <a:xfrm>
            <a:off x="2209800" y="152400"/>
            <a:ext cx="4876800" cy="523220"/>
          </a:xfrm>
          <a:prstGeom prst="rect">
            <a:avLst/>
          </a:prstGeom>
          <a:ln/>
          <a:effectLst>
            <a:glow rad="228600">
              <a:schemeClr val="accent6">
                <a:satMod val="175000"/>
                <a:alpha val="40000"/>
              </a:schemeClr>
            </a:glow>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Closed Aperture Z-scan setup</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srcRect/>
          <a:stretch>
            <a:fillRect/>
          </a:stretch>
        </p:blipFill>
        <p:spPr bwMode="auto">
          <a:xfrm>
            <a:off x="1152112" y="1823850"/>
            <a:ext cx="3816000" cy="181630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07504" y="868787"/>
            <a:ext cx="1889125" cy="1731963"/>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979711" y="883447"/>
            <a:ext cx="1646010" cy="1404000"/>
          </a:xfrm>
          <a:prstGeom prst="rect">
            <a:avLst/>
          </a:prstGeom>
          <a:noFill/>
          <a:ln w="9525">
            <a:noFill/>
            <a:miter lim="800000"/>
            <a:headEnd/>
            <a:tailEnd/>
          </a:ln>
        </p:spPr>
      </p:pic>
      <p:sp>
        <p:nvSpPr>
          <p:cNvPr id="25" name="TextBox 24"/>
          <p:cNvSpPr txBox="1"/>
          <p:nvPr/>
        </p:nvSpPr>
        <p:spPr>
          <a:xfrm>
            <a:off x="381000" y="3645024"/>
            <a:ext cx="7162800" cy="523220"/>
          </a:xfrm>
          <a:prstGeom prst="rect">
            <a:avLst/>
          </a:prstGeom>
          <a:noFill/>
        </p:spPr>
        <p:txBody>
          <a:bodyPr wrap="square" rtlCol="0">
            <a:spAutoFit/>
          </a:bodyPr>
          <a:lstStyle/>
          <a:p>
            <a:r>
              <a:rPr lang="en-US" sz="2800" dirty="0"/>
              <a:t>1.The laser beam is divided by a beam splitter.</a:t>
            </a:r>
          </a:p>
        </p:txBody>
      </p:sp>
      <p:sp>
        <p:nvSpPr>
          <p:cNvPr id="26" name="TextBox 25"/>
          <p:cNvSpPr txBox="1"/>
          <p:nvPr/>
        </p:nvSpPr>
        <p:spPr>
          <a:xfrm>
            <a:off x="381000" y="4201180"/>
            <a:ext cx="6781800" cy="523220"/>
          </a:xfrm>
          <a:prstGeom prst="rect">
            <a:avLst/>
          </a:prstGeom>
          <a:noFill/>
        </p:spPr>
        <p:txBody>
          <a:bodyPr wrap="square" rtlCol="0">
            <a:spAutoFit/>
          </a:bodyPr>
          <a:lstStyle/>
          <a:p>
            <a:r>
              <a:rPr lang="en-US" sz="2800" dirty="0"/>
              <a:t>2. Focusing lens &amp;translating the sample. </a:t>
            </a:r>
          </a:p>
        </p:txBody>
      </p:sp>
      <p:sp>
        <p:nvSpPr>
          <p:cNvPr id="28" name="TextBox 27"/>
          <p:cNvSpPr txBox="1"/>
          <p:nvPr/>
        </p:nvSpPr>
        <p:spPr>
          <a:xfrm>
            <a:off x="381000" y="4800600"/>
            <a:ext cx="8458200" cy="523220"/>
          </a:xfrm>
          <a:prstGeom prst="rect">
            <a:avLst/>
          </a:prstGeom>
          <a:noFill/>
        </p:spPr>
        <p:txBody>
          <a:bodyPr wrap="square" rtlCol="0">
            <a:spAutoFit/>
          </a:bodyPr>
          <a:lstStyle/>
          <a:p>
            <a:r>
              <a:rPr lang="en-US" sz="2800" dirty="0"/>
              <a:t>3. The Aperture transmittance is measured by a diode.</a:t>
            </a:r>
          </a:p>
        </p:txBody>
      </p:sp>
      <p:sp>
        <p:nvSpPr>
          <p:cNvPr id="29" name="TextBox 28"/>
          <p:cNvSpPr txBox="1"/>
          <p:nvPr/>
        </p:nvSpPr>
        <p:spPr>
          <a:xfrm>
            <a:off x="344488" y="5334000"/>
            <a:ext cx="5522912" cy="523220"/>
          </a:xfrm>
          <a:prstGeom prst="rect">
            <a:avLst/>
          </a:prstGeom>
          <a:noFill/>
        </p:spPr>
        <p:txBody>
          <a:bodyPr wrap="square" rtlCol="0">
            <a:spAutoFit/>
          </a:bodyPr>
          <a:lstStyle/>
          <a:p>
            <a:r>
              <a:rPr lang="en-US" sz="2800" dirty="0"/>
              <a:t>4.  detecting signals by a </a:t>
            </a:r>
            <a:r>
              <a:rPr lang="en-US" sz="2800" dirty="0" err="1"/>
              <a:t>picoscope</a:t>
            </a:r>
            <a:r>
              <a:rPr lang="en-US" sz="2800" dirty="0"/>
              <a:t>.</a:t>
            </a:r>
          </a:p>
        </p:txBody>
      </p:sp>
      <p:sp>
        <p:nvSpPr>
          <p:cNvPr id="30" name="TextBox 29"/>
          <p:cNvSpPr txBox="1"/>
          <p:nvPr/>
        </p:nvSpPr>
        <p:spPr>
          <a:xfrm>
            <a:off x="381000" y="5867400"/>
            <a:ext cx="8763000" cy="954107"/>
          </a:xfrm>
          <a:prstGeom prst="rect">
            <a:avLst/>
          </a:prstGeom>
          <a:noFill/>
        </p:spPr>
        <p:txBody>
          <a:bodyPr wrap="square" rtlCol="0">
            <a:spAutoFit/>
          </a:bodyPr>
          <a:lstStyle/>
          <a:p>
            <a:r>
              <a:rPr lang="en-US" sz="2800" dirty="0"/>
              <a:t>5. The computer handles the movement of the translating stage as well as the whole data acquisition process</a:t>
            </a:r>
          </a:p>
        </p:txBody>
      </p:sp>
      <p:pic>
        <p:nvPicPr>
          <p:cNvPr id="58369" name="Picture 1" descr="E:\Dissertation\Ali\figures\chapter 1\1.13. closed aperture Z-scan.jpg"/>
          <p:cNvPicPr>
            <a:picLocks noChangeAspect="1" noChangeArrowheads="1"/>
          </p:cNvPicPr>
          <p:nvPr/>
        </p:nvPicPr>
        <p:blipFill>
          <a:blip r:embed="rId5" cstate="print"/>
          <a:srcRect l="64666" b="74936"/>
          <a:stretch>
            <a:fillRect/>
          </a:stretch>
        </p:blipFill>
        <p:spPr bwMode="auto">
          <a:xfrm>
            <a:off x="3562600" y="785750"/>
            <a:ext cx="1645920" cy="990600"/>
          </a:xfrm>
          <a:prstGeom prst="rect">
            <a:avLst/>
          </a:prstGeom>
          <a:noFill/>
        </p:spPr>
      </p:pic>
      <p:pic>
        <p:nvPicPr>
          <p:cNvPr id="58370" name="Picture 2" descr="E:\Dissertation\Ali\figures\chapter  3\CA z-scan.jpg"/>
          <p:cNvPicPr>
            <a:picLocks noChangeAspect="1" noChangeArrowheads="1"/>
          </p:cNvPicPr>
          <p:nvPr/>
        </p:nvPicPr>
        <p:blipFill>
          <a:blip r:embed="rId6" cstate="print"/>
          <a:srcRect/>
          <a:stretch>
            <a:fillRect/>
          </a:stretch>
        </p:blipFill>
        <p:spPr bwMode="auto">
          <a:xfrm>
            <a:off x="5684520" y="838200"/>
            <a:ext cx="3383280" cy="2350385"/>
          </a:xfrm>
          <a:prstGeom prst="rect">
            <a:avLst/>
          </a:prstGeom>
          <a:noFill/>
        </p:spPr>
      </p:pic>
      <p:grpSp>
        <p:nvGrpSpPr>
          <p:cNvPr id="18" name="Group 17"/>
          <p:cNvGrpSpPr/>
          <p:nvPr/>
        </p:nvGrpSpPr>
        <p:grpSpPr>
          <a:xfrm>
            <a:off x="3429000" y="1840675"/>
            <a:ext cx="1050884" cy="1008000"/>
            <a:chOff x="4419600" y="2743200"/>
            <a:chExt cx="1050884" cy="1008000"/>
          </a:xfrm>
        </p:grpSpPr>
        <p:pic>
          <p:nvPicPr>
            <p:cNvPr id="1032" name="Picture 8"/>
            <p:cNvPicPr>
              <a:picLocks noChangeAspect="1" noChangeArrowheads="1"/>
            </p:cNvPicPr>
            <p:nvPr/>
          </p:nvPicPr>
          <p:blipFill>
            <a:blip r:embed="rId7" cstate="print"/>
            <a:srcRect t="1015"/>
            <a:stretch>
              <a:fillRect/>
            </a:stretch>
          </p:blipFill>
          <p:spPr bwMode="auto">
            <a:xfrm>
              <a:off x="4419600" y="2743200"/>
              <a:ext cx="1050884" cy="1008000"/>
            </a:xfrm>
            <a:prstGeom prst="rect">
              <a:avLst/>
            </a:prstGeom>
            <a:noFill/>
            <a:ln w="9525">
              <a:noFill/>
              <a:miter lim="800000"/>
              <a:headEnd/>
              <a:tailEnd/>
            </a:ln>
          </p:spPr>
        </p:pic>
        <p:pic>
          <p:nvPicPr>
            <p:cNvPr id="16" name="Picture 2" descr="E:\Dissertation\Ali\figures\chapter  3\CA z-scan.jpg"/>
            <p:cNvPicPr>
              <a:picLocks noChangeAspect="1" noChangeArrowheads="1"/>
            </p:cNvPicPr>
            <p:nvPr/>
          </p:nvPicPr>
          <p:blipFill>
            <a:blip r:embed="rId8" cstate="print"/>
            <a:srcRect l="21283" t="9191" r="6353" b="20345"/>
            <a:stretch>
              <a:fillRect/>
            </a:stretch>
          </p:blipFill>
          <p:spPr bwMode="auto">
            <a:xfrm>
              <a:off x="4824350" y="3009585"/>
              <a:ext cx="365760" cy="371915"/>
            </a:xfrm>
            <a:prstGeom prst="rect">
              <a:avLst/>
            </a:prstGeom>
            <a:noFill/>
          </p:spPr>
        </p:pic>
      </p:grpSp>
      <p:sp>
        <p:nvSpPr>
          <p:cNvPr id="17" name="Rectangle 16"/>
          <p:cNvSpPr/>
          <p:nvPr/>
        </p:nvSpPr>
        <p:spPr>
          <a:xfrm>
            <a:off x="6444208" y="1124744"/>
            <a:ext cx="936104" cy="461665"/>
          </a:xfrm>
          <a:prstGeom prst="rect">
            <a:avLst/>
          </a:prstGeom>
        </p:spPr>
        <p:txBody>
          <a:bodyPr wrap="square">
            <a:spAutoFit/>
          </a:bodyPr>
          <a:lstStyle/>
          <a:p>
            <a:r>
              <a:rPr lang="en-US" sz="2400" dirty="0"/>
              <a:t>n</a:t>
            </a:r>
            <a:r>
              <a:rPr lang="en-US" sz="2400" baseline="-25000" dirty="0"/>
              <a:t>2</a:t>
            </a:r>
            <a:r>
              <a:rPr lang="en-US" sz="2400" dirty="0"/>
              <a:t>&gt;0</a:t>
            </a:r>
          </a:p>
        </p:txBody>
      </p:sp>
      <p:sp>
        <p:nvSpPr>
          <p:cNvPr id="19" name="TextBox 18"/>
          <p:cNvSpPr txBox="1"/>
          <p:nvPr/>
        </p:nvSpPr>
        <p:spPr>
          <a:xfrm>
            <a:off x="2209800" y="152400"/>
            <a:ext cx="4876800" cy="523220"/>
          </a:xfrm>
          <a:prstGeom prst="rect">
            <a:avLst/>
          </a:prstGeom>
          <a:ln/>
          <a:effectLst>
            <a:glow rad="228600">
              <a:schemeClr val="accent6">
                <a:satMod val="175000"/>
                <a:alpha val="40000"/>
              </a:schemeClr>
            </a:glow>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Closed Aperture Z-scan setup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3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8369"/>
                                        </p:tgtEl>
                                        <p:attrNameLst>
                                          <p:attrName>style.visibility</p:attrName>
                                        </p:attrNameLst>
                                      </p:cBhvr>
                                      <p:to>
                                        <p:strVal val="visible"/>
                                      </p:to>
                                    </p:set>
                                  </p:childTnLst>
                                </p:cTn>
                              </p:par>
                            </p:childTnLst>
                          </p:cTn>
                        </p:par>
                        <p:par>
                          <p:cTn id="37" fill="hold">
                            <p:stCondLst>
                              <p:cond delay="0"/>
                            </p:stCondLst>
                            <p:childTnLst>
                              <p:par>
                                <p:cTn id="38" presetID="22" presetClass="entr" presetSubtype="8" fill="hold" nodeType="afterEffect">
                                  <p:stCondLst>
                                    <p:cond delay="0"/>
                                  </p:stCondLst>
                                  <p:childTnLst>
                                    <p:set>
                                      <p:cBhvr>
                                        <p:cTn id="39" dur="1" fill="hold">
                                          <p:stCondLst>
                                            <p:cond delay="0"/>
                                          </p:stCondLst>
                                        </p:cTn>
                                        <p:tgtEl>
                                          <p:spTgt spid="58370"/>
                                        </p:tgtEl>
                                        <p:attrNameLst>
                                          <p:attrName>style.visibility</p:attrName>
                                        </p:attrNameLst>
                                      </p:cBhvr>
                                      <p:to>
                                        <p:strVal val="visible"/>
                                      </p:to>
                                    </p:set>
                                    <p:animEffect transition="in" filter="wipe(left)">
                                      <p:cBhvr>
                                        <p:cTn id="40" dur="5000"/>
                                        <p:tgtEl>
                                          <p:spTgt spid="58370"/>
                                        </p:tgtEl>
                                      </p:cBhvr>
                                    </p:animEffect>
                                  </p:childTnLst>
                                </p:cTn>
                              </p:par>
                            </p:childTnLst>
                          </p:cTn>
                        </p:par>
                        <p:par>
                          <p:cTn id="41" fill="hold">
                            <p:stCondLst>
                              <p:cond delay="50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0" grpId="0"/>
      <p:bldP spid="1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28"/>
          <p:cNvGrpSpPr/>
          <p:nvPr/>
        </p:nvGrpSpPr>
        <p:grpSpPr>
          <a:xfrm>
            <a:off x="304800" y="457200"/>
            <a:ext cx="8582313" cy="5669280"/>
            <a:chOff x="533400" y="1676400"/>
            <a:chExt cx="8141021" cy="5029200"/>
          </a:xfrm>
        </p:grpSpPr>
        <p:sp>
          <p:nvSpPr>
            <p:cNvPr id="307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latin typeface="Calibri" pitchFamily="34" charset="0"/>
              </a:endParaRPr>
            </a:p>
          </p:txBody>
        </p:sp>
        <p:sp>
          <p:nvSpPr>
            <p:cNvPr id="3079" name="Rectangle 6"/>
            <p:cNvSpPr>
              <a:spLocks noChangeArrowheads="1"/>
            </p:cNvSpPr>
            <p:nvPr/>
          </p:nvSpPr>
          <p:spPr bwMode="auto">
            <a:xfrm>
              <a:off x="4571999" y="6019800"/>
              <a:ext cx="719137" cy="519113"/>
            </a:xfrm>
            <a:prstGeom prst="rect">
              <a:avLst/>
            </a:prstGeom>
            <a:noFill/>
            <a:ln w="9525">
              <a:noFill/>
              <a:miter lim="800000"/>
              <a:headEnd/>
              <a:tailEnd/>
            </a:ln>
          </p:spPr>
          <p:txBody>
            <a:bodyPr wrap="none" lIns="92075" tIns="46038" rIns="92075" bIns="46038">
              <a:spAutoFit/>
            </a:bodyPr>
            <a:lstStyle/>
            <a:p>
              <a:r>
                <a:rPr lang="en-US" sz="2800" dirty="0">
                  <a:latin typeface="Calibri" pitchFamily="34" charset="0"/>
                </a:rPr>
                <a:t>z/z</a:t>
              </a:r>
              <a:r>
                <a:rPr lang="en-US" sz="2800" baseline="-25000" dirty="0">
                  <a:latin typeface="Calibri" pitchFamily="34" charset="0"/>
                </a:rPr>
                <a:t>0</a:t>
              </a:r>
            </a:p>
          </p:txBody>
        </p:sp>
        <p:grpSp>
          <p:nvGrpSpPr>
            <p:cNvPr id="2" name="Group 7"/>
            <p:cNvGrpSpPr>
              <a:grpSpLocks/>
            </p:cNvGrpSpPr>
            <p:nvPr/>
          </p:nvGrpSpPr>
          <p:grpSpPr bwMode="auto">
            <a:xfrm>
              <a:off x="1344907" y="1781174"/>
              <a:ext cx="7329514" cy="4424787"/>
              <a:chOff x="1413" y="1122"/>
              <a:chExt cx="2961" cy="2097"/>
            </a:xfrm>
          </p:grpSpPr>
          <p:sp>
            <p:nvSpPr>
              <p:cNvPr id="3089" name="Line 8"/>
              <p:cNvSpPr>
                <a:spLocks noChangeShapeType="1"/>
              </p:cNvSpPr>
              <p:nvPr/>
            </p:nvSpPr>
            <p:spPr bwMode="auto">
              <a:xfrm>
                <a:off x="1572" y="1122"/>
                <a:ext cx="0" cy="1844"/>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090" name="Line 9"/>
              <p:cNvSpPr>
                <a:spLocks noChangeShapeType="1"/>
              </p:cNvSpPr>
              <p:nvPr/>
            </p:nvSpPr>
            <p:spPr bwMode="auto">
              <a:xfrm>
                <a:off x="1572" y="2966"/>
                <a:ext cx="267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091" name="Line 10"/>
              <p:cNvSpPr>
                <a:spLocks noChangeShapeType="1"/>
              </p:cNvSpPr>
              <p:nvPr/>
            </p:nvSpPr>
            <p:spPr bwMode="auto">
              <a:xfrm flipV="1">
                <a:off x="4245" y="1122"/>
                <a:ext cx="0" cy="1844"/>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092" name="Line 11"/>
              <p:cNvSpPr>
                <a:spLocks noChangeShapeType="1"/>
              </p:cNvSpPr>
              <p:nvPr/>
            </p:nvSpPr>
            <p:spPr bwMode="auto">
              <a:xfrm flipH="1">
                <a:off x="1572" y="1122"/>
                <a:ext cx="267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093" name="Line 12"/>
              <p:cNvSpPr>
                <a:spLocks noChangeShapeType="1"/>
              </p:cNvSpPr>
              <p:nvPr/>
            </p:nvSpPr>
            <p:spPr bwMode="auto">
              <a:xfrm>
                <a:off x="1572" y="2966"/>
                <a:ext cx="1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094" name="Line 13"/>
              <p:cNvSpPr>
                <a:spLocks noChangeShapeType="1"/>
              </p:cNvSpPr>
              <p:nvPr/>
            </p:nvSpPr>
            <p:spPr bwMode="auto">
              <a:xfrm flipH="1">
                <a:off x="4234" y="2966"/>
                <a:ext cx="1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095" name="Line 14"/>
              <p:cNvSpPr>
                <a:spLocks noChangeShapeType="1"/>
              </p:cNvSpPr>
              <p:nvPr/>
            </p:nvSpPr>
            <p:spPr bwMode="auto">
              <a:xfrm>
                <a:off x="1572" y="2874"/>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096" name="Line 15"/>
              <p:cNvSpPr>
                <a:spLocks noChangeShapeType="1"/>
              </p:cNvSpPr>
              <p:nvPr/>
            </p:nvSpPr>
            <p:spPr bwMode="auto">
              <a:xfrm flipH="1">
                <a:off x="4238" y="2874"/>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097" name="Line 16"/>
              <p:cNvSpPr>
                <a:spLocks noChangeShapeType="1"/>
              </p:cNvSpPr>
              <p:nvPr/>
            </p:nvSpPr>
            <p:spPr bwMode="auto">
              <a:xfrm>
                <a:off x="1572" y="2781"/>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098" name="Line 17"/>
              <p:cNvSpPr>
                <a:spLocks noChangeShapeType="1"/>
              </p:cNvSpPr>
              <p:nvPr/>
            </p:nvSpPr>
            <p:spPr bwMode="auto">
              <a:xfrm flipH="1">
                <a:off x="4238" y="2781"/>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099" name="Line 18"/>
              <p:cNvSpPr>
                <a:spLocks noChangeShapeType="1"/>
              </p:cNvSpPr>
              <p:nvPr/>
            </p:nvSpPr>
            <p:spPr bwMode="auto">
              <a:xfrm>
                <a:off x="1572" y="2690"/>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00" name="Line 19"/>
              <p:cNvSpPr>
                <a:spLocks noChangeShapeType="1"/>
              </p:cNvSpPr>
              <p:nvPr/>
            </p:nvSpPr>
            <p:spPr bwMode="auto">
              <a:xfrm flipH="1">
                <a:off x="4238" y="2690"/>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01" name="Line 20"/>
              <p:cNvSpPr>
                <a:spLocks noChangeShapeType="1"/>
              </p:cNvSpPr>
              <p:nvPr/>
            </p:nvSpPr>
            <p:spPr bwMode="auto">
              <a:xfrm>
                <a:off x="1572" y="2596"/>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02" name="Line 21"/>
              <p:cNvSpPr>
                <a:spLocks noChangeShapeType="1"/>
              </p:cNvSpPr>
              <p:nvPr/>
            </p:nvSpPr>
            <p:spPr bwMode="auto">
              <a:xfrm flipH="1">
                <a:off x="4238" y="2596"/>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03" name="Line 22"/>
              <p:cNvSpPr>
                <a:spLocks noChangeShapeType="1"/>
              </p:cNvSpPr>
              <p:nvPr/>
            </p:nvSpPr>
            <p:spPr bwMode="auto">
              <a:xfrm>
                <a:off x="1572" y="2505"/>
                <a:ext cx="1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04" name="Line 23"/>
              <p:cNvSpPr>
                <a:spLocks noChangeShapeType="1"/>
              </p:cNvSpPr>
              <p:nvPr/>
            </p:nvSpPr>
            <p:spPr bwMode="auto">
              <a:xfrm flipH="1">
                <a:off x="4234" y="2505"/>
                <a:ext cx="1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05" name="Line 24"/>
              <p:cNvSpPr>
                <a:spLocks noChangeShapeType="1"/>
              </p:cNvSpPr>
              <p:nvPr/>
            </p:nvSpPr>
            <p:spPr bwMode="auto">
              <a:xfrm>
                <a:off x="1572" y="2412"/>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06" name="Line 25"/>
              <p:cNvSpPr>
                <a:spLocks noChangeShapeType="1"/>
              </p:cNvSpPr>
              <p:nvPr/>
            </p:nvSpPr>
            <p:spPr bwMode="auto">
              <a:xfrm flipH="1">
                <a:off x="4238" y="2412"/>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07" name="Line 26"/>
              <p:cNvSpPr>
                <a:spLocks noChangeShapeType="1"/>
              </p:cNvSpPr>
              <p:nvPr/>
            </p:nvSpPr>
            <p:spPr bwMode="auto">
              <a:xfrm>
                <a:off x="1572" y="2321"/>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08" name="Line 27"/>
              <p:cNvSpPr>
                <a:spLocks noChangeShapeType="1"/>
              </p:cNvSpPr>
              <p:nvPr/>
            </p:nvSpPr>
            <p:spPr bwMode="auto">
              <a:xfrm flipH="1">
                <a:off x="4238" y="2321"/>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09" name="Line 28"/>
              <p:cNvSpPr>
                <a:spLocks noChangeShapeType="1"/>
              </p:cNvSpPr>
              <p:nvPr/>
            </p:nvSpPr>
            <p:spPr bwMode="auto">
              <a:xfrm>
                <a:off x="1572" y="2229"/>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10" name="Line 29"/>
              <p:cNvSpPr>
                <a:spLocks noChangeShapeType="1"/>
              </p:cNvSpPr>
              <p:nvPr/>
            </p:nvSpPr>
            <p:spPr bwMode="auto">
              <a:xfrm flipH="1">
                <a:off x="4238" y="2229"/>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11" name="Line 30"/>
              <p:cNvSpPr>
                <a:spLocks noChangeShapeType="1"/>
              </p:cNvSpPr>
              <p:nvPr/>
            </p:nvSpPr>
            <p:spPr bwMode="auto">
              <a:xfrm>
                <a:off x="1572" y="2135"/>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12" name="Line 31"/>
              <p:cNvSpPr>
                <a:spLocks noChangeShapeType="1"/>
              </p:cNvSpPr>
              <p:nvPr/>
            </p:nvSpPr>
            <p:spPr bwMode="auto">
              <a:xfrm flipH="1">
                <a:off x="4238" y="2135"/>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13" name="Line 32"/>
              <p:cNvSpPr>
                <a:spLocks noChangeShapeType="1"/>
              </p:cNvSpPr>
              <p:nvPr/>
            </p:nvSpPr>
            <p:spPr bwMode="auto">
              <a:xfrm>
                <a:off x="1572" y="2044"/>
                <a:ext cx="1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14" name="Line 33"/>
              <p:cNvSpPr>
                <a:spLocks noChangeShapeType="1"/>
              </p:cNvSpPr>
              <p:nvPr/>
            </p:nvSpPr>
            <p:spPr bwMode="auto">
              <a:xfrm flipH="1">
                <a:off x="4234" y="2044"/>
                <a:ext cx="1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15" name="Line 34"/>
              <p:cNvSpPr>
                <a:spLocks noChangeShapeType="1"/>
              </p:cNvSpPr>
              <p:nvPr/>
            </p:nvSpPr>
            <p:spPr bwMode="auto">
              <a:xfrm>
                <a:off x="1572" y="1951"/>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16" name="Line 35"/>
              <p:cNvSpPr>
                <a:spLocks noChangeShapeType="1"/>
              </p:cNvSpPr>
              <p:nvPr/>
            </p:nvSpPr>
            <p:spPr bwMode="auto">
              <a:xfrm flipH="1">
                <a:off x="4238" y="1951"/>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17" name="Line 36"/>
              <p:cNvSpPr>
                <a:spLocks noChangeShapeType="1"/>
              </p:cNvSpPr>
              <p:nvPr/>
            </p:nvSpPr>
            <p:spPr bwMode="auto">
              <a:xfrm>
                <a:off x="1572" y="1860"/>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18" name="Line 37"/>
              <p:cNvSpPr>
                <a:spLocks noChangeShapeType="1"/>
              </p:cNvSpPr>
              <p:nvPr/>
            </p:nvSpPr>
            <p:spPr bwMode="auto">
              <a:xfrm flipH="1">
                <a:off x="4238" y="1860"/>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19" name="Line 38"/>
              <p:cNvSpPr>
                <a:spLocks noChangeShapeType="1"/>
              </p:cNvSpPr>
              <p:nvPr/>
            </p:nvSpPr>
            <p:spPr bwMode="auto">
              <a:xfrm>
                <a:off x="1572" y="1768"/>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20" name="Line 39"/>
              <p:cNvSpPr>
                <a:spLocks noChangeShapeType="1"/>
              </p:cNvSpPr>
              <p:nvPr/>
            </p:nvSpPr>
            <p:spPr bwMode="auto">
              <a:xfrm flipH="1">
                <a:off x="4238" y="1768"/>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21" name="Line 40"/>
              <p:cNvSpPr>
                <a:spLocks noChangeShapeType="1"/>
              </p:cNvSpPr>
              <p:nvPr/>
            </p:nvSpPr>
            <p:spPr bwMode="auto">
              <a:xfrm>
                <a:off x="1572" y="1674"/>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22" name="Line 41"/>
              <p:cNvSpPr>
                <a:spLocks noChangeShapeType="1"/>
              </p:cNvSpPr>
              <p:nvPr/>
            </p:nvSpPr>
            <p:spPr bwMode="auto">
              <a:xfrm flipH="1">
                <a:off x="4238" y="1674"/>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23" name="Line 42"/>
              <p:cNvSpPr>
                <a:spLocks noChangeShapeType="1"/>
              </p:cNvSpPr>
              <p:nvPr/>
            </p:nvSpPr>
            <p:spPr bwMode="auto">
              <a:xfrm>
                <a:off x="1572" y="1582"/>
                <a:ext cx="1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24" name="Line 43"/>
              <p:cNvSpPr>
                <a:spLocks noChangeShapeType="1"/>
              </p:cNvSpPr>
              <p:nvPr/>
            </p:nvSpPr>
            <p:spPr bwMode="auto">
              <a:xfrm flipH="1">
                <a:off x="4234" y="1582"/>
                <a:ext cx="1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25" name="Line 44"/>
              <p:cNvSpPr>
                <a:spLocks noChangeShapeType="1"/>
              </p:cNvSpPr>
              <p:nvPr/>
            </p:nvSpPr>
            <p:spPr bwMode="auto">
              <a:xfrm>
                <a:off x="1572" y="1490"/>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26" name="Line 45"/>
              <p:cNvSpPr>
                <a:spLocks noChangeShapeType="1"/>
              </p:cNvSpPr>
              <p:nvPr/>
            </p:nvSpPr>
            <p:spPr bwMode="auto">
              <a:xfrm flipH="1">
                <a:off x="4238" y="1490"/>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27" name="Line 46"/>
              <p:cNvSpPr>
                <a:spLocks noChangeShapeType="1"/>
              </p:cNvSpPr>
              <p:nvPr/>
            </p:nvSpPr>
            <p:spPr bwMode="auto">
              <a:xfrm>
                <a:off x="1572" y="1397"/>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28" name="Line 47"/>
              <p:cNvSpPr>
                <a:spLocks noChangeShapeType="1"/>
              </p:cNvSpPr>
              <p:nvPr/>
            </p:nvSpPr>
            <p:spPr bwMode="auto">
              <a:xfrm flipH="1">
                <a:off x="4238" y="1397"/>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29" name="Line 48"/>
              <p:cNvSpPr>
                <a:spLocks noChangeShapeType="1"/>
              </p:cNvSpPr>
              <p:nvPr/>
            </p:nvSpPr>
            <p:spPr bwMode="auto">
              <a:xfrm>
                <a:off x="1572" y="1307"/>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30" name="Line 49"/>
              <p:cNvSpPr>
                <a:spLocks noChangeShapeType="1"/>
              </p:cNvSpPr>
              <p:nvPr/>
            </p:nvSpPr>
            <p:spPr bwMode="auto">
              <a:xfrm flipH="1">
                <a:off x="4238" y="1307"/>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31" name="Line 50"/>
              <p:cNvSpPr>
                <a:spLocks noChangeShapeType="1"/>
              </p:cNvSpPr>
              <p:nvPr/>
            </p:nvSpPr>
            <p:spPr bwMode="auto">
              <a:xfrm>
                <a:off x="1572" y="1215"/>
                <a:ext cx="8"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32" name="Line 51"/>
              <p:cNvSpPr>
                <a:spLocks noChangeShapeType="1"/>
              </p:cNvSpPr>
              <p:nvPr/>
            </p:nvSpPr>
            <p:spPr bwMode="auto">
              <a:xfrm flipH="1">
                <a:off x="4238" y="1215"/>
                <a:ext cx="7"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33" name="Line 52"/>
              <p:cNvSpPr>
                <a:spLocks noChangeShapeType="1"/>
              </p:cNvSpPr>
              <p:nvPr/>
            </p:nvSpPr>
            <p:spPr bwMode="auto">
              <a:xfrm>
                <a:off x="1572" y="1122"/>
                <a:ext cx="1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34" name="Line 53"/>
              <p:cNvSpPr>
                <a:spLocks noChangeShapeType="1"/>
              </p:cNvSpPr>
              <p:nvPr/>
            </p:nvSpPr>
            <p:spPr bwMode="auto">
              <a:xfrm flipH="1">
                <a:off x="4234" y="1122"/>
                <a:ext cx="11"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35" name="Line 54"/>
              <p:cNvSpPr>
                <a:spLocks noChangeShapeType="1"/>
              </p:cNvSpPr>
              <p:nvPr/>
            </p:nvSpPr>
            <p:spPr bwMode="auto">
              <a:xfrm>
                <a:off x="1572" y="1122"/>
                <a:ext cx="0" cy="1844"/>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36" name="Line 55"/>
              <p:cNvSpPr>
                <a:spLocks noChangeShapeType="1"/>
              </p:cNvSpPr>
              <p:nvPr/>
            </p:nvSpPr>
            <p:spPr bwMode="auto">
              <a:xfrm flipV="1">
                <a:off x="1572" y="2955"/>
                <a:ext cx="0" cy="11"/>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37" name="Line 56"/>
              <p:cNvSpPr>
                <a:spLocks noChangeShapeType="1"/>
              </p:cNvSpPr>
              <p:nvPr/>
            </p:nvSpPr>
            <p:spPr bwMode="auto">
              <a:xfrm>
                <a:off x="1572" y="1122"/>
                <a:ext cx="0" cy="1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38" name="Rectangle 57"/>
              <p:cNvSpPr>
                <a:spLocks noChangeArrowheads="1"/>
              </p:cNvSpPr>
              <p:nvPr/>
            </p:nvSpPr>
            <p:spPr bwMode="auto">
              <a:xfrm>
                <a:off x="1413" y="2982"/>
                <a:ext cx="139" cy="149"/>
              </a:xfrm>
              <a:prstGeom prst="rect">
                <a:avLst/>
              </a:prstGeom>
              <a:noFill/>
              <a:ln w="9525">
                <a:noFill/>
                <a:miter lim="800000"/>
                <a:headEnd/>
                <a:tailEnd/>
              </a:ln>
            </p:spPr>
            <p:txBody>
              <a:bodyPr wrap="none" lIns="92075" tIns="46038" rIns="92075" bIns="46038">
                <a:spAutoFit/>
              </a:bodyPr>
              <a:lstStyle/>
              <a:p>
                <a:r>
                  <a:rPr lang="en-US" sz="1700" dirty="0">
                    <a:solidFill>
                      <a:srgbClr val="000000"/>
                    </a:solidFill>
                  </a:rPr>
                  <a:t>-1</a:t>
                </a:r>
              </a:p>
            </p:txBody>
          </p:sp>
          <p:sp>
            <p:nvSpPr>
              <p:cNvPr id="3139" name="Rectangle 58"/>
              <p:cNvSpPr>
                <a:spLocks noChangeArrowheads="1"/>
              </p:cNvSpPr>
              <p:nvPr/>
            </p:nvSpPr>
            <p:spPr bwMode="auto">
              <a:xfrm>
                <a:off x="1486" y="2982"/>
                <a:ext cx="192" cy="221"/>
              </a:xfrm>
              <a:prstGeom prst="rect">
                <a:avLst/>
              </a:prstGeom>
              <a:noFill/>
              <a:ln w="9525">
                <a:noFill/>
                <a:miter lim="800000"/>
                <a:headEnd/>
                <a:tailEnd/>
              </a:ln>
            </p:spPr>
            <p:txBody>
              <a:bodyPr wrap="none" lIns="92075" tIns="46038" rIns="92075" bIns="46038">
                <a:spAutoFit/>
              </a:bodyPr>
              <a:lstStyle/>
              <a:p>
                <a:r>
                  <a:rPr lang="en-US" sz="1700">
                    <a:solidFill>
                      <a:srgbClr val="000000"/>
                    </a:solidFill>
                  </a:rPr>
                  <a:t>0</a:t>
                </a:r>
              </a:p>
            </p:txBody>
          </p:sp>
          <p:sp>
            <p:nvSpPr>
              <p:cNvPr id="3140" name="Line 59"/>
              <p:cNvSpPr>
                <a:spLocks noChangeShapeType="1"/>
              </p:cNvSpPr>
              <p:nvPr/>
            </p:nvSpPr>
            <p:spPr bwMode="auto">
              <a:xfrm flipV="1">
                <a:off x="1706"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41" name="Line 60"/>
              <p:cNvSpPr>
                <a:spLocks noChangeShapeType="1"/>
              </p:cNvSpPr>
              <p:nvPr/>
            </p:nvSpPr>
            <p:spPr bwMode="auto">
              <a:xfrm>
                <a:off x="1706"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42" name="Line 61"/>
              <p:cNvSpPr>
                <a:spLocks noChangeShapeType="1"/>
              </p:cNvSpPr>
              <p:nvPr/>
            </p:nvSpPr>
            <p:spPr bwMode="auto">
              <a:xfrm flipV="1">
                <a:off x="1840"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43" name="Line 62"/>
              <p:cNvSpPr>
                <a:spLocks noChangeShapeType="1"/>
              </p:cNvSpPr>
              <p:nvPr/>
            </p:nvSpPr>
            <p:spPr bwMode="auto">
              <a:xfrm>
                <a:off x="1840"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44" name="Line 63"/>
              <p:cNvSpPr>
                <a:spLocks noChangeShapeType="1"/>
              </p:cNvSpPr>
              <p:nvPr/>
            </p:nvSpPr>
            <p:spPr bwMode="auto">
              <a:xfrm flipV="1">
                <a:off x="1973"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45" name="Line 64"/>
              <p:cNvSpPr>
                <a:spLocks noChangeShapeType="1"/>
              </p:cNvSpPr>
              <p:nvPr/>
            </p:nvSpPr>
            <p:spPr bwMode="auto">
              <a:xfrm>
                <a:off x="1973"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46" name="Line 65"/>
              <p:cNvSpPr>
                <a:spLocks noChangeShapeType="1"/>
              </p:cNvSpPr>
              <p:nvPr/>
            </p:nvSpPr>
            <p:spPr bwMode="auto">
              <a:xfrm flipV="1">
                <a:off x="2107"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47" name="Line 66"/>
              <p:cNvSpPr>
                <a:spLocks noChangeShapeType="1"/>
              </p:cNvSpPr>
              <p:nvPr/>
            </p:nvSpPr>
            <p:spPr bwMode="auto">
              <a:xfrm>
                <a:off x="2107"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48" name="Line 67"/>
              <p:cNvSpPr>
                <a:spLocks noChangeShapeType="1"/>
              </p:cNvSpPr>
              <p:nvPr/>
            </p:nvSpPr>
            <p:spPr bwMode="auto">
              <a:xfrm flipV="1">
                <a:off x="2240" y="2955"/>
                <a:ext cx="0" cy="11"/>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49" name="Line 68"/>
              <p:cNvSpPr>
                <a:spLocks noChangeShapeType="1"/>
              </p:cNvSpPr>
              <p:nvPr/>
            </p:nvSpPr>
            <p:spPr bwMode="auto">
              <a:xfrm>
                <a:off x="2240" y="1122"/>
                <a:ext cx="0" cy="1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50" name="Rectangle 69"/>
              <p:cNvSpPr>
                <a:spLocks noChangeArrowheads="1"/>
              </p:cNvSpPr>
              <p:nvPr/>
            </p:nvSpPr>
            <p:spPr bwMode="auto">
              <a:xfrm>
                <a:off x="1990" y="2982"/>
                <a:ext cx="161" cy="221"/>
              </a:xfrm>
              <a:prstGeom prst="rect">
                <a:avLst/>
              </a:prstGeom>
              <a:noFill/>
              <a:ln w="9525">
                <a:noFill/>
                <a:miter lim="800000"/>
                <a:headEnd/>
                <a:tailEnd/>
              </a:ln>
            </p:spPr>
            <p:txBody>
              <a:bodyPr wrap="none" lIns="92075" tIns="46038" rIns="92075" bIns="46038">
                <a:spAutoFit/>
              </a:bodyPr>
              <a:lstStyle/>
              <a:p>
                <a:r>
                  <a:rPr lang="en-US" sz="1700" dirty="0">
                    <a:solidFill>
                      <a:srgbClr val="000000"/>
                    </a:solidFill>
                  </a:rPr>
                  <a:t>-</a:t>
                </a:r>
              </a:p>
            </p:txBody>
          </p:sp>
          <p:sp>
            <p:nvSpPr>
              <p:cNvPr id="3151" name="Rectangle 70"/>
              <p:cNvSpPr>
                <a:spLocks noChangeArrowheads="1"/>
              </p:cNvSpPr>
              <p:nvPr/>
            </p:nvSpPr>
            <p:spPr bwMode="auto">
              <a:xfrm>
                <a:off x="2049" y="2998"/>
                <a:ext cx="192" cy="221"/>
              </a:xfrm>
              <a:prstGeom prst="rect">
                <a:avLst/>
              </a:prstGeom>
              <a:noFill/>
              <a:ln w="9525">
                <a:noFill/>
                <a:miter lim="800000"/>
                <a:headEnd/>
                <a:tailEnd/>
              </a:ln>
            </p:spPr>
            <p:txBody>
              <a:bodyPr wrap="none" lIns="92075" tIns="46038" rIns="92075" bIns="46038">
                <a:spAutoFit/>
              </a:bodyPr>
              <a:lstStyle/>
              <a:p>
                <a:r>
                  <a:rPr lang="en-US" sz="1700" dirty="0">
                    <a:solidFill>
                      <a:srgbClr val="000000"/>
                    </a:solidFill>
                  </a:rPr>
                  <a:t>5</a:t>
                </a:r>
              </a:p>
            </p:txBody>
          </p:sp>
          <p:sp>
            <p:nvSpPr>
              <p:cNvPr id="3152" name="Line 71"/>
              <p:cNvSpPr>
                <a:spLocks noChangeShapeType="1"/>
              </p:cNvSpPr>
              <p:nvPr/>
            </p:nvSpPr>
            <p:spPr bwMode="auto">
              <a:xfrm flipV="1">
                <a:off x="2374"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53" name="Line 72"/>
              <p:cNvSpPr>
                <a:spLocks noChangeShapeType="1"/>
              </p:cNvSpPr>
              <p:nvPr/>
            </p:nvSpPr>
            <p:spPr bwMode="auto">
              <a:xfrm>
                <a:off x="2374"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54" name="Line 73"/>
              <p:cNvSpPr>
                <a:spLocks noChangeShapeType="1"/>
              </p:cNvSpPr>
              <p:nvPr/>
            </p:nvSpPr>
            <p:spPr bwMode="auto">
              <a:xfrm flipV="1">
                <a:off x="2508"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55" name="Line 74"/>
              <p:cNvSpPr>
                <a:spLocks noChangeShapeType="1"/>
              </p:cNvSpPr>
              <p:nvPr/>
            </p:nvSpPr>
            <p:spPr bwMode="auto">
              <a:xfrm>
                <a:off x="2508"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56" name="Line 75"/>
              <p:cNvSpPr>
                <a:spLocks noChangeShapeType="1"/>
              </p:cNvSpPr>
              <p:nvPr/>
            </p:nvSpPr>
            <p:spPr bwMode="auto">
              <a:xfrm flipV="1">
                <a:off x="2642"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57" name="Line 76"/>
              <p:cNvSpPr>
                <a:spLocks noChangeShapeType="1"/>
              </p:cNvSpPr>
              <p:nvPr/>
            </p:nvSpPr>
            <p:spPr bwMode="auto">
              <a:xfrm>
                <a:off x="2642"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58" name="Line 77"/>
              <p:cNvSpPr>
                <a:spLocks noChangeShapeType="1"/>
              </p:cNvSpPr>
              <p:nvPr/>
            </p:nvSpPr>
            <p:spPr bwMode="auto">
              <a:xfrm flipV="1">
                <a:off x="2775"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59" name="Line 78"/>
              <p:cNvSpPr>
                <a:spLocks noChangeShapeType="1"/>
              </p:cNvSpPr>
              <p:nvPr/>
            </p:nvSpPr>
            <p:spPr bwMode="auto">
              <a:xfrm>
                <a:off x="2775"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60" name="Line 79"/>
              <p:cNvSpPr>
                <a:spLocks noChangeShapeType="1"/>
              </p:cNvSpPr>
              <p:nvPr/>
            </p:nvSpPr>
            <p:spPr bwMode="auto">
              <a:xfrm flipV="1">
                <a:off x="2909" y="2955"/>
                <a:ext cx="0" cy="11"/>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61" name="Line 80"/>
              <p:cNvSpPr>
                <a:spLocks noChangeShapeType="1"/>
              </p:cNvSpPr>
              <p:nvPr/>
            </p:nvSpPr>
            <p:spPr bwMode="auto">
              <a:xfrm>
                <a:off x="2909" y="1122"/>
                <a:ext cx="0" cy="1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62" name="Rectangle 81"/>
              <p:cNvSpPr>
                <a:spLocks noChangeArrowheads="1"/>
              </p:cNvSpPr>
              <p:nvPr/>
            </p:nvSpPr>
            <p:spPr bwMode="auto">
              <a:xfrm>
                <a:off x="2850" y="2982"/>
                <a:ext cx="192" cy="221"/>
              </a:xfrm>
              <a:prstGeom prst="rect">
                <a:avLst/>
              </a:prstGeom>
              <a:noFill/>
              <a:ln w="9525">
                <a:noFill/>
                <a:miter lim="800000"/>
                <a:headEnd/>
                <a:tailEnd/>
              </a:ln>
            </p:spPr>
            <p:txBody>
              <a:bodyPr wrap="none" lIns="92075" tIns="46038" rIns="92075" bIns="46038">
                <a:spAutoFit/>
              </a:bodyPr>
              <a:lstStyle/>
              <a:p>
                <a:r>
                  <a:rPr lang="en-US" sz="1700" dirty="0">
                    <a:solidFill>
                      <a:srgbClr val="000000"/>
                    </a:solidFill>
                  </a:rPr>
                  <a:t>0</a:t>
                </a:r>
              </a:p>
            </p:txBody>
          </p:sp>
          <p:sp>
            <p:nvSpPr>
              <p:cNvPr id="3163" name="Line 82"/>
              <p:cNvSpPr>
                <a:spLocks noChangeShapeType="1"/>
              </p:cNvSpPr>
              <p:nvPr/>
            </p:nvSpPr>
            <p:spPr bwMode="auto">
              <a:xfrm flipV="1">
                <a:off x="3042"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64" name="Line 83"/>
              <p:cNvSpPr>
                <a:spLocks noChangeShapeType="1"/>
              </p:cNvSpPr>
              <p:nvPr/>
            </p:nvSpPr>
            <p:spPr bwMode="auto">
              <a:xfrm>
                <a:off x="3042"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65" name="Line 84"/>
              <p:cNvSpPr>
                <a:spLocks noChangeShapeType="1"/>
              </p:cNvSpPr>
              <p:nvPr/>
            </p:nvSpPr>
            <p:spPr bwMode="auto">
              <a:xfrm flipV="1">
                <a:off x="3176"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66" name="Line 85"/>
              <p:cNvSpPr>
                <a:spLocks noChangeShapeType="1"/>
              </p:cNvSpPr>
              <p:nvPr/>
            </p:nvSpPr>
            <p:spPr bwMode="auto">
              <a:xfrm>
                <a:off x="3176"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67" name="Line 86"/>
              <p:cNvSpPr>
                <a:spLocks noChangeShapeType="1"/>
              </p:cNvSpPr>
              <p:nvPr/>
            </p:nvSpPr>
            <p:spPr bwMode="auto">
              <a:xfrm flipV="1">
                <a:off x="3310"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68" name="Line 87"/>
              <p:cNvSpPr>
                <a:spLocks noChangeShapeType="1"/>
              </p:cNvSpPr>
              <p:nvPr/>
            </p:nvSpPr>
            <p:spPr bwMode="auto">
              <a:xfrm>
                <a:off x="3310"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69" name="Line 88"/>
              <p:cNvSpPr>
                <a:spLocks noChangeShapeType="1"/>
              </p:cNvSpPr>
              <p:nvPr/>
            </p:nvSpPr>
            <p:spPr bwMode="auto">
              <a:xfrm flipV="1">
                <a:off x="3443"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70" name="Line 89"/>
              <p:cNvSpPr>
                <a:spLocks noChangeShapeType="1"/>
              </p:cNvSpPr>
              <p:nvPr/>
            </p:nvSpPr>
            <p:spPr bwMode="auto">
              <a:xfrm>
                <a:off x="3443"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71" name="Line 90"/>
              <p:cNvSpPr>
                <a:spLocks noChangeShapeType="1"/>
              </p:cNvSpPr>
              <p:nvPr/>
            </p:nvSpPr>
            <p:spPr bwMode="auto">
              <a:xfrm flipV="1">
                <a:off x="3578" y="2955"/>
                <a:ext cx="0" cy="11"/>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72" name="Line 91"/>
              <p:cNvSpPr>
                <a:spLocks noChangeShapeType="1"/>
              </p:cNvSpPr>
              <p:nvPr/>
            </p:nvSpPr>
            <p:spPr bwMode="auto">
              <a:xfrm>
                <a:off x="3578" y="1122"/>
                <a:ext cx="0" cy="1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73" name="Rectangle 92"/>
              <p:cNvSpPr>
                <a:spLocks noChangeArrowheads="1"/>
              </p:cNvSpPr>
              <p:nvPr/>
            </p:nvSpPr>
            <p:spPr bwMode="auto">
              <a:xfrm>
                <a:off x="3519" y="2987"/>
                <a:ext cx="192" cy="221"/>
              </a:xfrm>
              <a:prstGeom prst="rect">
                <a:avLst/>
              </a:prstGeom>
              <a:noFill/>
              <a:ln w="9525">
                <a:noFill/>
                <a:miter lim="800000"/>
                <a:headEnd/>
                <a:tailEnd/>
              </a:ln>
            </p:spPr>
            <p:txBody>
              <a:bodyPr wrap="none" lIns="92075" tIns="46038" rIns="92075" bIns="46038">
                <a:spAutoFit/>
              </a:bodyPr>
              <a:lstStyle/>
              <a:p>
                <a:r>
                  <a:rPr lang="en-US" sz="1700" dirty="0">
                    <a:solidFill>
                      <a:srgbClr val="000000"/>
                    </a:solidFill>
                  </a:rPr>
                  <a:t>5</a:t>
                </a:r>
              </a:p>
            </p:txBody>
          </p:sp>
          <p:sp>
            <p:nvSpPr>
              <p:cNvPr id="3174" name="Line 93"/>
              <p:cNvSpPr>
                <a:spLocks noChangeShapeType="1"/>
              </p:cNvSpPr>
              <p:nvPr/>
            </p:nvSpPr>
            <p:spPr bwMode="auto">
              <a:xfrm flipV="1">
                <a:off x="3711"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75" name="Line 94"/>
              <p:cNvSpPr>
                <a:spLocks noChangeShapeType="1"/>
              </p:cNvSpPr>
              <p:nvPr/>
            </p:nvSpPr>
            <p:spPr bwMode="auto">
              <a:xfrm>
                <a:off x="3711"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76" name="Line 95"/>
              <p:cNvSpPr>
                <a:spLocks noChangeShapeType="1"/>
              </p:cNvSpPr>
              <p:nvPr/>
            </p:nvSpPr>
            <p:spPr bwMode="auto">
              <a:xfrm flipV="1">
                <a:off x="3843"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77" name="Line 96"/>
              <p:cNvSpPr>
                <a:spLocks noChangeShapeType="1"/>
              </p:cNvSpPr>
              <p:nvPr/>
            </p:nvSpPr>
            <p:spPr bwMode="auto">
              <a:xfrm>
                <a:off x="3843"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78" name="Line 97"/>
              <p:cNvSpPr>
                <a:spLocks noChangeShapeType="1"/>
              </p:cNvSpPr>
              <p:nvPr/>
            </p:nvSpPr>
            <p:spPr bwMode="auto">
              <a:xfrm flipV="1">
                <a:off x="3978"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79" name="Line 98"/>
              <p:cNvSpPr>
                <a:spLocks noChangeShapeType="1"/>
              </p:cNvSpPr>
              <p:nvPr/>
            </p:nvSpPr>
            <p:spPr bwMode="auto">
              <a:xfrm>
                <a:off x="3978"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80" name="Line 99"/>
              <p:cNvSpPr>
                <a:spLocks noChangeShapeType="1"/>
              </p:cNvSpPr>
              <p:nvPr/>
            </p:nvSpPr>
            <p:spPr bwMode="auto">
              <a:xfrm flipV="1">
                <a:off x="4111" y="2959"/>
                <a:ext cx="0" cy="7"/>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81" name="Line 100"/>
              <p:cNvSpPr>
                <a:spLocks noChangeShapeType="1"/>
              </p:cNvSpPr>
              <p:nvPr/>
            </p:nvSpPr>
            <p:spPr bwMode="auto">
              <a:xfrm>
                <a:off x="4111" y="1122"/>
                <a:ext cx="0" cy="6"/>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82" name="Line 101"/>
              <p:cNvSpPr>
                <a:spLocks noChangeShapeType="1"/>
              </p:cNvSpPr>
              <p:nvPr/>
            </p:nvSpPr>
            <p:spPr bwMode="auto">
              <a:xfrm flipV="1">
                <a:off x="4245" y="2955"/>
                <a:ext cx="0" cy="11"/>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83" name="Line 102"/>
              <p:cNvSpPr>
                <a:spLocks noChangeShapeType="1"/>
              </p:cNvSpPr>
              <p:nvPr/>
            </p:nvSpPr>
            <p:spPr bwMode="auto">
              <a:xfrm>
                <a:off x="4245" y="1122"/>
                <a:ext cx="0" cy="1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84" name="Rectangle 103"/>
              <p:cNvSpPr>
                <a:spLocks noChangeArrowheads="1"/>
              </p:cNvSpPr>
              <p:nvPr/>
            </p:nvSpPr>
            <p:spPr bwMode="auto">
              <a:xfrm>
                <a:off x="4134" y="2982"/>
                <a:ext cx="192" cy="221"/>
              </a:xfrm>
              <a:prstGeom prst="rect">
                <a:avLst/>
              </a:prstGeom>
              <a:noFill/>
              <a:ln w="9525">
                <a:noFill/>
                <a:miter lim="800000"/>
                <a:headEnd/>
                <a:tailEnd/>
              </a:ln>
            </p:spPr>
            <p:txBody>
              <a:bodyPr wrap="none" lIns="92075" tIns="46038" rIns="92075" bIns="46038">
                <a:spAutoFit/>
              </a:bodyPr>
              <a:lstStyle/>
              <a:p>
                <a:r>
                  <a:rPr lang="en-US" sz="1700" dirty="0">
                    <a:solidFill>
                      <a:srgbClr val="000000"/>
                    </a:solidFill>
                  </a:rPr>
                  <a:t>1</a:t>
                </a:r>
              </a:p>
            </p:txBody>
          </p:sp>
          <p:sp>
            <p:nvSpPr>
              <p:cNvPr id="3185" name="Rectangle 104"/>
              <p:cNvSpPr>
                <a:spLocks noChangeArrowheads="1"/>
              </p:cNvSpPr>
              <p:nvPr/>
            </p:nvSpPr>
            <p:spPr bwMode="auto">
              <a:xfrm>
                <a:off x="4182" y="2982"/>
                <a:ext cx="192" cy="221"/>
              </a:xfrm>
              <a:prstGeom prst="rect">
                <a:avLst/>
              </a:prstGeom>
              <a:noFill/>
              <a:ln w="9525">
                <a:noFill/>
                <a:miter lim="800000"/>
                <a:headEnd/>
                <a:tailEnd/>
              </a:ln>
            </p:spPr>
            <p:txBody>
              <a:bodyPr wrap="none" lIns="92075" tIns="46038" rIns="92075" bIns="46038">
                <a:spAutoFit/>
              </a:bodyPr>
              <a:lstStyle/>
              <a:p>
                <a:r>
                  <a:rPr lang="en-US" sz="1700">
                    <a:solidFill>
                      <a:srgbClr val="000000"/>
                    </a:solidFill>
                  </a:rPr>
                  <a:t>0</a:t>
                </a:r>
              </a:p>
            </p:txBody>
          </p:sp>
          <p:sp>
            <p:nvSpPr>
              <p:cNvPr id="3186" name="Line 105"/>
              <p:cNvSpPr>
                <a:spLocks noChangeShapeType="1"/>
              </p:cNvSpPr>
              <p:nvPr/>
            </p:nvSpPr>
            <p:spPr bwMode="auto">
              <a:xfrm>
                <a:off x="1572" y="2966"/>
                <a:ext cx="267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187" name="Line 106"/>
              <p:cNvSpPr>
                <a:spLocks noChangeShapeType="1"/>
              </p:cNvSpPr>
              <p:nvPr/>
            </p:nvSpPr>
            <p:spPr bwMode="auto">
              <a:xfrm flipV="1">
                <a:off x="1572" y="1890"/>
                <a:ext cx="18" cy="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88" name="Line 107"/>
              <p:cNvSpPr>
                <a:spLocks noChangeShapeType="1"/>
              </p:cNvSpPr>
              <p:nvPr/>
            </p:nvSpPr>
            <p:spPr bwMode="auto">
              <a:xfrm flipV="1">
                <a:off x="1590" y="1887"/>
                <a:ext cx="19"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89" name="Line 108"/>
              <p:cNvSpPr>
                <a:spLocks noChangeShapeType="1"/>
              </p:cNvSpPr>
              <p:nvPr/>
            </p:nvSpPr>
            <p:spPr bwMode="auto">
              <a:xfrm flipV="1">
                <a:off x="1609" y="1886"/>
                <a:ext cx="11" cy="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90" name="Line 109"/>
              <p:cNvSpPr>
                <a:spLocks noChangeShapeType="1"/>
              </p:cNvSpPr>
              <p:nvPr/>
            </p:nvSpPr>
            <p:spPr bwMode="auto">
              <a:xfrm flipV="1">
                <a:off x="1647" y="1880"/>
                <a:ext cx="15"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91" name="Line 110"/>
              <p:cNvSpPr>
                <a:spLocks noChangeShapeType="1"/>
              </p:cNvSpPr>
              <p:nvPr/>
            </p:nvSpPr>
            <p:spPr bwMode="auto">
              <a:xfrm flipV="1">
                <a:off x="1662" y="1877"/>
                <a:ext cx="18"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92" name="Line 111"/>
              <p:cNvSpPr>
                <a:spLocks noChangeShapeType="1"/>
              </p:cNvSpPr>
              <p:nvPr/>
            </p:nvSpPr>
            <p:spPr bwMode="auto">
              <a:xfrm flipV="1">
                <a:off x="1680" y="1875"/>
                <a:ext cx="17"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93" name="Line 112"/>
              <p:cNvSpPr>
                <a:spLocks noChangeShapeType="1"/>
              </p:cNvSpPr>
              <p:nvPr/>
            </p:nvSpPr>
            <p:spPr bwMode="auto">
              <a:xfrm flipV="1">
                <a:off x="1697" y="1873"/>
                <a:ext cx="19"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94" name="Line 113"/>
              <p:cNvSpPr>
                <a:spLocks noChangeShapeType="1"/>
              </p:cNvSpPr>
              <p:nvPr/>
            </p:nvSpPr>
            <p:spPr bwMode="auto">
              <a:xfrm>
                <a:off x="1716" y="1873"/>
                <a:ext cx="4" cy="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95" name="Line 114"/>
              <p:cNvSpPr>
                <a:spLocks noChangeShapeType="1"/>
              </p:cNvSpPr>
              <p:nvPr/>
            </p:nvSpPr>
            <p:spPr bwMode="auto">
              <a:xfrm flipV="1">
                <a:off x="1746" y="1868"/>
                <a:ext cx="5" cy="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96" name="Line 115"/>
              <p:cNvSpPr>
                <a:spLocks noChangeShapeType="1"/>
              </p:cNvSpPr>
              <p:nvPr/>
            </p:nvSpPr>
            <p:spPr bwMode="auto">
              <a:xfrm flipV="1">
                <a:off x="1751" y="1865"/>
                <a:ext cx="19"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97" name="Line 116"/>
              <p:cNvSpPr>
                <a:spLocks noChangeShapeType="1"/>
              </p:cNvSpPr>
              <p:nvPr/>
            </p:nvSpPr>
            <p:spPr bwMode="auto">
              <a:xfrm flipV="1">
                <a:off x="1770" y="1863"/>
                <a:ext cx="17"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98" name="Line 117"/>
              <p:cNvSpPr>
                <a:spLocks noChangeShapeType="1"/>
              </p:cNvSpPr>
              <p:nvPr/>
            </p:nvSpPr>
            <p:spPr bwMode="auto">
              <a:xfrm flipV="1">
                <a:off x="1787" y="1860"/>
                <a:ext cx="19"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199" name="Line 118"/>
              <p:cNvSpPr>
                <a:spLocks noChangeShapeType="1"/>
              </p:cNvSpPr>
              <p:nvPr/>
            </p:nvSpPr>
            <p:spPr bwMode="auto">
              <a:xfrm flipV="1">
                <a:off x="1806" y="1856"/>
                <a:ext cx="13"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00" name="Line 119"/>
              <p:cNvSpPr>
                <a:spLocks noChangeShapeType="1"/>
              </p:cNvSpPr>
              <p:nvPr/>
            </p:nvSpPr>
            <p:spPr bwMode="auto">
              <a:xfrm flipV="1">
                <a:off x="1844" y="1849"/>
                <a:ext cx="15"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01" name="Line 120"/>
              <p:cNvSpPr>
                <a:spLocks noChangeShapeType="1"/>
              </p:cNvSpPr>
              <p:nvPr/>
            </p:nvSpPr>
            <p:spPr bwMode="auto">
              <a:xfrm flipV="1">
                <a:off x="1859" y="1846"/>
                <a:ext cx="18"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02" name="Line 121"/>
              <p:cNvSpPr>
                <a:spLocks noChangeShapeType="1"/>
              </p:cNvSpPr>
              <p:nvPr/>
            </p:nvSpPr>
            <p:spPr bwMode="auto">
              <a:xfrm flipV="1">
                <a:off x="1877" y="1844"/>
                <a:ext cx="18"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03" name="Line 122"/>
              <p:cNvSpPr>
                <a:spLocks noChangeShapeType="1"/>
              </p:cNvSpPr>
              <p:nvPr/>
            </p:nvSpPr>
            <p:spPr bwMode="auto">
              <a:xfrm flipV="1">
                <a:off x="1895" y="1841"/>
                <a:ext cx="18"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04" name="Line 123"/>
              <p:cNvSpPr>
                <a:spLocks noChangeShapeType="1"/>
              </p:cNvSpPr>
              <p:nvPr/>
            </p:nvSpPr>
            <p:spPr bwMode="auto">
              <a:xfrm flipV="1">
                <a:off x="1913" y="1839"/>
                <a:ext cx="5"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05" name="Line 124"/>
              <p:cNvSpPr>
                <a:spLocks noChangeShapeType="1"/>
              </p:cNvSpPr>
              <p:nvPr/>
            </p:nvSpPr>
            <p:spPr bwMode="auto">
              <a:xfrm flipV="1">
                <a:off x="1943" y="1832"/>
                <a:ext cx="5" cy="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06" name="Line 125"/>
              <p:cNvSpPr>
                <a:spLocks noChangeShapeType="1"/>
              </p:cNvSpPr>
              <p:nvPr/>
            </p:nvSpPr>
            <p:spPr bwMode="auto">
              <a:xfrm flipV="1">
                <a:off x="1948" y="1829"/>
                <a:ext cx="18"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07" name="Line 126"/>
              <p:cNvSpPr>
                <a:spLocks noChangeShapeType="1"/>
              </p:cNvSpPr>
              <p:nvPr/>
            </p:nvSpPr>
            <p:spPr bwMode="auto">
              <a:xfrm flipV="1">
                <a:off x="1966" y="1824"/>
                <a:ext cx="20"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08" name="Line 127"/>
              <p:cNvSpPr>
                <a:spLocks noChangeShapeType="1"/>
              </p:cNvSpPr>
              <p:nvPr/>
            </p:nvSpPr>
            <p:spPr bwMode="auto">
              <a:xfrm flipV="1">
                <a:off x="1986" y="1821"/>
                <a:ext cx="17"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09" name="Line 128"/>
              <p:cNvSpPr>
                <a:spLocks noChangeShapeType="1"/>
              </p:cNvSpPr>
              <p:nvPr/>
            </p:nvSpPr>
            <p:spPr bwMode="auto">
              <a:xfrm flipV="1">
                <a:off x="2003" y="1818"/>
                <a:ext cx="14"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10" name="Line 129"/>
              <p:cNvSpPr>
                <a:spLocks noChangeShapeType="1"/>
              </p:cNvSpPr>
              <p:nvPr/>
            </p:nvSpPr>
            <p:spPr bwMode="auto">
              <a:xfrm flipV="1">
                <a:off x="2042" y="1807"/>
                <a:ext cx="14"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11" name="Line 130"/>
              <p:cNvSpPr>
                <a:spLocks noChangeShapeType="1"/>
              </p:cNvSpPr>
              <p:nvPr/>
            </p:nvSpPr>
            <p:spPr bwMode="auto">
              <a:xfrm flipV="1">
                <a:off x="2056" y="1802"/>
                <a:ext cx="19"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12" name="Line 131"/>
              <p:cNvSpPr>
                <a:spLocks noChangeShapeType="1"/>
              </p:cNvSpPr>
              <p:nvPr/>
            </p:nvSpPr>
            <p:spPr bwMode="auto">
              <a:xfrm flipV="1">
                <a:off x="2075" y="1796"/>
                <a:ext cx="18" cy="6"/>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13" name="Line 132"/>
              <p:cNvSpPr>
                <a:spLocks noChangeShapeType="1"/>
              </p:cNvSpPr>
              <p:nvPr/>
            </p:nvSpPr>
            <p:spPr bwMode="auto">
              <a:xfrm flipV="1">
                <a:off x="2093" y="1792"/>
                <a:ext cx="17"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14" name="Line 133"/>
              <p:cNvSpPr>
                <a:spLocks noChangeShapeType="1"/>
              </p:cNvSpPr>
              <p:nvPr/>
            </p:nvSpPr>
            <p:spPr bwMode="auto">
              <a:xfrm flipV="1">
                <a:off x="2110" y="1791"/>
                <a:ext cx="6" cy="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15" name="Line 134"/>
              <p:cNvSpPr>
                <a:spLocks noChangeShapeType="1"/>
              </p:cNvSpPr>
              <p:nvPr/>
            </p:nvSpPr>
            <p:spPr bwMode="auto">
              <a:xfrm flipV="1">
                <a:off x="2141" y="1780"/>
                <a:ext cx="5"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16" name="Line 135"/>
              <p:cNvSpPr>
                <a:spLocks noChangeShapeType="1"/>
              </p:cNvSpPr>
              <p:nvPr/>
            </p:nvSpPr>
            <p:spPr bwMode="auto">
              <a:xfrm flipV="1">
                <a:off x="2146" y="1773"/>
                <a:ext cx="18" cy="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17" name="Line 136"/>
              <p:cNvSpPr>
                <a:spLocks noChangeShapeType="1"/>
              </p:cNvSpPr>
              <p:nvPr/>
            </p:nvSpPr>
            <p:spPr bwMode="auto">
              <a:xfrm flipV="1">
                <a:off x="2164" y="1768"/>
                <a:ext cx="19"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18" name="Line 137"/>
              <p:cNvSpPr>
                <a:spLocks noChangeShapeType="1"/>
              </p:cNvSpPr>
              <p:nvPr/>
            </p:nvSpPr>
            <p:spPr bwMode="auto">
              <a:xfrm flipV="1">
                <a:off x="2183" y="1760"/>
                <a:ext cx="17" cy="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19" name="Line 138"/>
              <p:cNvSpPr>
                <a:spLocks noChangeShapeType="1"/>
              </p:cNvSpPr>
              <p:nvPr/>
            </p:nvSpPr>
            <p:spPr bwMode="auto">
              <a:xfrm flipV="1">
                <a:off x="2200" y="1755"/>
                <a:ext cx="15"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20" name="Line 139"/>
              <p:cNvSpPr>
                <a:spLocks noChangeShapeType="1"/>
              </p:cNvSpPr>
              <p:nvPr/>
            </p:nvSpPr>
            <p:spPr bwMode="auto">
              <a:xfrm flipV="1">
                <a:off x="2240" y="1739"/>
                <a:ext cx="15"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21" name="Line 140"/>
              <p:cNvSpPr>
                <a:spLocks noChangeShapeType="1"/>
              </p:cNvSpPr>
              <p:nvPr/>
            </p:nvSpPr>
            <p:spPr bwMode="auto">
              <a:xfrm flipV="1">
                <a:off x="2255" y="1730"/>
                <a:ext cx="16" cy="9"/>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22" name="Line 141"/>
              <p:cNvSpPr>
                <a:spLocks noChangeShapeType="1"/>
              </p:cNvSpPr>
              <p:nvPr/>
            </p:nvSpPr>
            <p:spPr bwMode="auto">
              <a:xfrm flipV="1">
                <a:off x="2271" y="1723"/>
                <a:ext cx="19" cy="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23" name="Line 142"/>
              <p:cNvSpPr>
                <a:spLocks noChangeShapeType="1"/>
              </p:cNvSpPr>
              <p:nvPr/>
            </p:nvSpPr>
            <p:spPr bwMode="auto">
              <a:xfrm flipV="1">
                <a:off x="2290" y="1714"/>
                <a:ext cx="18" cy="9"/>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24" name="Line 143"/>
              <p:cNvSpPr>
                <a:spLocks noChangeShapeType="1"/>
              </p:cNvSpPr>
              <p:nvPr/>
            </p:nvSpPr>
            <p:spPr bwMode="auto">
              <a:xfrm flipV="1">
                <a:off x="2308" y="1710"/>
                <a:ext cx="6"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25" name="Line 144"/>
              <p:cNvSpPr>
                <a:spLocks noChangeShapeType="1"/>
              </p:cNvSpPr>
              <p:nvPr/>
            </p:nvSpPr>
            <p:spPr bwMode="auto">
              <a:xfrm flipV="1">
                <a:off x="2339" y="1694"/>
                <a:ext cx="5"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26" name="Line 145"/>
              <p:cNvSpPr>
                <a:spLocks noChangeShapeType="1"/>
              </p:cNvSpPr>
              <p:nvPr/>
            </p:nvSpPr>
            <p:spPr bwMode="auto">
              <a:xfrm flipV="1">
                <a:off x="2344" y="1683"/>
                <a:ext cx="18" cy="1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27" name="Line 146"/>
              <p:cNvSpPr>
                <a:spLocks noChangeShapeType="1"/>
              </p:cNvSpPr>
              <p:nvPr/>
            </p:nvSpPr>
            <p:spPr bwMode="auto">
              <a:xfrm flipV="1">
                <a:off x="2362" y="1673"/>
                <a:ext cx="18" cy="1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28" name="Line 147"/>
              <p:cNvSpPr>
                <a:spLocks noChangeShapeType="1"/>
              </p:cNvSpPr>
              <p:nvPr/>
            </p:nvSpPr>
            <p:spPr bwMode="auto">
              <a:xfrm flipV="1">
                <a:off x="2380" y="1660"/>
                <a:ext cx="17" cy="1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29" name="Line 148"/>
              <p:cNvSpPr>
                <a:spLocks noChangeShapeType="1"/>
              </p:cNvSpPr>
              <p:nvPr/>
            </p:nvSpPr>
            <p:spPr bwMode="auto">
              <a:xfrm flipV="1">
                <a:off x="2397" y="1650"/>
                <a:ext cx="16" cy="1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30" name="Line 149"/>
              <p:cNvSpPr>
                <a:spLocks noChangeShapeType="1"/>
              </p:cNvSpPr>
              <p:nvPr/>
            </p:nvSpPr>
            <p:spPr bwMode="auto">
              <a:xfrm flipV="1">
                <a:off x="2438" y="1620"/>
                <a:ext cx="14" cy="1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31" name="Line 150"/>
              <p:cNvSpPr>
                <a:spLocks noChangeShapeType="1"/>
              </p:cNvSpPr>
              <p:nvPr/>
            </p:nvSpPr>
            <p:spPr bwMode="auto">
              <a:xfrm flipV="1">
                <a:off x="2452" y="1605"/>
                <a:ext cx="17" cy="1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32" name="Line 151"/>
              <p:cNvSpPr>
                <a:spLocks noChangeShapeType="1"/>
              </p:cNvSpPr>
              <p:nvPr/>
            </p:nvSpPr>
            <p:spPr bwMode="auto">
              <a:xfrm flipV="1">
                <a:off x="2469" y="1588"/>
                <a:ext cx="18" cy="1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33" name="Line 152"/>
              <p:cNvSpPr>
                <a:spLocks noChangeShapeType="1"/>
              </p:cNvSpPr>
              <p:nvPr/>
            </p:nvSpPr>
            <p:spPr bwMode="auto">
              <a:xfrm flipV="1">
                <a:off x="2487" y="1571"/>
                <a:ext cx="18" cy="1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34" name="Line 153"/>
              <p:cNvSpPr>
                <a:spLocks noChangeShapeType="1"/>
              </p:cNvSpPr>
              <p:nvPr/>
            </p:nvSpPr>
            <p:spPr bwMode="auto">
              <a:xfrm flipV="1">
                <a:off x="2505" y="1565"/>
                <a:ext cx="7" cy="6"/>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35" name="Line 154"/>
              <p:cNvSpPr>
                <a:spLocks noChangeShapeType="1"/>
              </p:cNvSpPr>
              <p:nvPr/>
            </p:nvSpPr>
            <p:spPr bwMode="auto">
              <a:xfrm flipV="1">
                <a:off x="2535" y="1532"/>
                <a:ext cx="6" cy="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36" name="Line 155"/>
              <p:cNvSpPr>
                <a:spLocks noChangeShapeType="1"/>
              </p:cNvSpPr>
              <p:nvPr/>
            </p:nvSpPr>
            <p:spPr bwMode="auto">
              <a:xfrm flipV="1">
                <a:off x="2541" y="1511"/>
                <a:ext cx="18" cy="2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37" name="Line 156"/>
              <p:cNvSpPr>
                <a:spLocks noChangeShapeType="1"/>
              </p:cNvSpPr>
              <p:nvPr/>
            </p:nvSpPr>
            <p:spPr bwMode="auto">
              <a:xfrm flipV="1">
                <a:off x="2559" y="1487"/>
                <a:ext cx="18" cy="2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38" name="Line 157"/>
              <p:cNvSpPr>
                <a:spLocks noChangeShapeType="1"/>
              </p:cNvSpPr>
              <p:nvPr/>
            </p:nvSpPr>
            <p:spPr bwMode="auto">
              <a:xfrm flipV="1">
                <a:off x="2577" y="1469"/>
                <a:ext cx="12" cy="1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39" name="Line 158"/>
              <p:cNvSpPr>
                <a:spLocks noChangeShapeType="1"/>
              </p:cNvSpPr>
              <p:nvPr/>
            </p:nvSpPr>
            <p:spPr bwMode="auto">
              <a:xfrm flipV="1">
                <a:off x="2606" y="1436"/>
                <a:ext cx="7" cy="9"/>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40" name="Line 159"/>
              <p:cNvSpPr>
                <a:spLocks noChangeShapeType="1"/>
              </p:cNvSpPr>
              <p:nvPr/>
            </p:nvSpPr>
            <p:spPr bwMode="auto">
              <a:xfrm flipV="1">
                <a:off x="2613" y="1407"/>
                <a:ext cx="18" cy="29"/>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41" name="Line 160"/>
              <p:cNvSpPr>
                <a:spLocks noChangeShapeType="1"/>
              </p:cNvSpPr>
              <p:nvPr/>
            </p:nvSpPr>
            <p:spPr bwMode="auto">
              <a:xfrm flipV="1">
                <a:off x="2631" y="1378"/>
                <a:ext cx="17" cy="29"/>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42" name="Line 161"/>
              <p:cNvSpPr>
                <a:spLocks noChangeShapeType="1"/>
              </p:cNvSpPr>
              <p:nvPr/>
            </p:nvSpPr>
            <p:spPr bwMode="auto">
              <a:xfrm flipV="1">
                <a:off x="2648" y="1374"/>
                <a:ext cx="0"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43" name="Line 162"/>
              <p:cNvSpPr>
                <a:spLocks noChangeShapeType="1"/>
              </p:cNvSpPr>
              <p:nvPr/>
            </p:nvSpPr>
            <p:spPr bwMode="auto">
              <a:xfrm flipV="1">
                <a:off x="2662" y="1343"/>
                <a:ext cx="4" cy="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44" name="Line 163"/>
              <p:cNvSpPr>
                <a:spLocks noChangeShapeType="1"/>
              </p:cNvSpPr>
              <p:nvPr/>
            </p:nvSpPr>
            <p:spPr bwMode="auto">
              <a:xfrm flipV="1">
                <a:off x="2666" y="1309"/>
                <a:ext cx="18" cy="3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45" name="Line 164"/>
              <p:cNvSpPr>
                <a:spLocks noChangeShapeType="1"/>
              </p:cNvSpPr>
              <p:nvPr/>
            </p:nvSpPr>
            <p:spPr bwMode="auto">
              <a:xfrm flipV="1">
                <a:off x="2684" y="1281"/>
                <a:ext cx="14" cy="2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46" name="Line 165"/>
              <p:cNvSpPr>
                <a:spLocks noChangeShapeType="1"/>
              </p:cNvSpPr>
              <p:nvPr/>
            </p:nvSpPr>
            <p:spPr bwMode="auto">
              <a:xfrm flipV="1">
                <a:off x="2712" y="1236"/>
                <a:ext cx="8" cy="2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47" name="Line 166"/>
              <p:cNvSpPr>
                <a:spLocks noChangeShapeType="1"/>
              </p:cNvSpPr>
              <p:nvPr/>
            </p:nvSpPr>
            <p:spPr bwMode="auto">
              <a:xfrm flipV="1">
                <a:off x="2720" y="1199"/>
                <a:ext cx="18" cy="3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48" name="Line 167"/>
              <p:cNvSpPr>
                <a:spLocks noChangeShapeType="1"/>
              </p:cNvSpPr>
              <p:nvPr/>
            </p:nvSpPr>
            <p:spPr bwMode="auto">
              <a:xfrm flipV="1">
                <a:off x="2738" y="1186"/>
                <a:ext cx="8" cy="1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49" name="Line 168"/>
              <p:cNvSpPr>
                <a:spLocks noChangeShapeType="1"/>
              </p:cNvSpPr>
              <p:nvPr/>
            </p:nvSpPr>
            <p:spPr bwMode="auto">
              <a:xfrm flipV="1">
                <a:off x="2759" y="1138"/>
                <a:ext cx="15" cy="2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50" name="Line 169"/>
              <p:cNvSpPr>
                <a:spLocks noChangeShapeType="1"/>
              </p:cNvSpPr>
              <p:nvPr/>
            </p:nvSpPr>
            <p:spPr bwMode="auto">
              <a:xfrm flipV="1">
                <a:off x="2774" y="1122"/>
                <a:ext cx="18" cy="16"/>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51" name="Line 170"/>
              <p:cNvSpPr>
                <a:spLocks noChangeShapeType="1"/>
              </p:cNvSpPr>
              <p:nvPr/>
            </p:nvSpPr>
            <p:spPr bwMode="auto">
              <a:xfrm>
                <a:off x="2792" y="1122"/>
                <a:ext cx="19" cy="6"/>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52" name="Line 171"/>
              <p:cNvSpPr>
                <a:spLocks noChangeShapeType="1"/>
              </p:cNvSpPr>
              <p:nvPr/>
            </p:nvSpPr>
            <p:spPr bwMode="auto">
              <a:xfrm>
                <a:off x="2811" y="1128"/>
                <a:ext cx="4" cy="1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53" name="Line 172"/>
              <p:cNvSpPr>
                <a:spLocks noChangeShapeType="1"/>
              </p:cNvSpPr>
              <p:nvPr/>
            </p:nvSpPr>
            <p:spPr bwMode="auto">
              <a:xfrm>
                <a:off x="2828" y="1165"/>
                <a:ext cx="1"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54" name="Line 173"/>
              <p:cNvSpPr>
                <a:spLocks noChangeShapeType="1"/>
              </p:cNvSpPr>
              <p:nvPr/>
            </p:nvSpPr>
            <p:spPr bwMode="auto">
              <a:xfrm>
                <a:off x="2829" y="1168"/>
                <a:ext cx="13" cy="6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55" name="Line 174"/>
              <p:cNvSpPr>
                <a:spLocks noChangeShapeType="1"/>
              </p:cNvSpPr>
              <p:nvPr/>
            </p:nvSpPr>
            <p:spPr bwMode="auto">
              <a:xfrm>
                <a:off x="2846" y="1260"/>
                <a:ext cx="9" cy="7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56" name="Line 175"/>
              <p:cNvSpPr>
                <a:spLocks noChangeShapeType="1"/>
              </p:cNvSpPr>
              <p:nvPr/>
            </p:nvSpPr>
            <p:spPr bwMode="auto">
              <a:xfrm>
                <a:off x="2858" y="1355"/>
                <a:ext cx="5" cy="5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57" name="Line 176"/>
              <p:cNvSpPr>
                <a:spLocks noChangeShapeType="1"/>
              </p:cNvSpPr>
              <p:nvPr/>
            </p:nvSpPr>
            <p:spPr bwMode="auto">
              <a:xfrm>
                <a:off x="2863" y="1405"/>
                <a:ext cx="2" cy="2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58" name="Line 177"/>
              <p:cNvSpPr>
                <a:spLocks noChangeShapeType="1"/>
              </p:cNvSpPr>
              <p:nvPr/>
            </p:nvSpPr>
            <p:spPr bwMode="auto">
              <a:xfrm>
                <a:off x="2867" y="1450"/>
                <a:ext cx="6" cy="7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59" name="Line 178"/>
              <p:cNvSpPr>
                <a:spLocks noChangeShapeType="1"/>
              </p:cNvSpPr>
              <p:nvPr/>
            </p:nvSpPr>
            <p:spPr bwMode="auto">
              <a:xfrm>
                <a:off x="2875" y="1545"/>
                <a:ext cx="7" cy="7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60" name="Line 179"/>
              <p:cNvSpPr>
                <a:spLocks noChangeShapeType="1"/>
              </p:cNvSpPr>
              <p:nvPr/>
            </p:nvSpPr>
            <p:spPr bwMode="auto">
              <a:xfrm>
                <a:off x="2883" y="1639"/>
                <a:ext cx="5" cy="7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61" name="Line 180"/>
              <p:cNvSpPr>
                <a:spLocks noChangeShapeType="1"/>
              </p:cNvSpPr>
              <p:nvPr/>
            </p:nvSpPr>
            <p:spPr bwMode="auto">
              <a:xfrm>
                <a:off x="2889" y="1734"/>
                <a:ext cx="4" cy="7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62" name="Line 181"/>
              <p:cNvSpPr>
                <a:spLocks noChangeShapeType="1"/>
              </p:cNvSpPr>
              <p:nvPr/>
            </p:nvSpPr>
            <p:spPr bwMode="auto">
              <a:xfrm>
                <a:off x="2895" y="1830"/>
                <a:ext cx="4" cy="66"/>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63" name="Line 182"/>
              <p:cNvSpPr>
                <a:spLocks noChangeShapeType="1"/>
              </p:cNvSpPr>
              <p:nvPr/>
            </p:nvSpPr>
            <p:spPr bwMode="auto">
              <a:xfrm>
                <a:off x="2899" y="1896"/>
                <a:ext cx="0"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64" name="Line 183"/>
              <p:cNvSpPr>
                <a:spLocks noChangeShapeType="1"/>
              </p:cNvSpPr>
              <p:nvPr/>
            </p:nvSpPr>
            <p:spPr bwMode="auto">
              <a:xfrm>
                <a:off x="2901" y="1925"/>
                <a:ext cx="5" cy="7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65" name="Line 184"/>
              <p:cNvSpPr>
                <a:spLocks noChangeShapeType="1"/>
              </p:cNvSpPr>
              <p:nvPr/>
            </p:nvSpPr>
            <p:spPr bwMode="auto">
              <a:xfrm>
                <a:off x="2908" y="2020"/>
                <a:ext cx="4" cy="7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66" name="Line 185"/>
              <p:cNvSpPr>
                <a:spLocks noChangeShapeType="1"/>
              </p:cNvSpPr>
              <p:nvPr/>
            </p:nvSpPr>
            <p:spPr bwMode="auto">
              <a:xfrm>
                <a:off x="2913" y="2114"/>
                <a:ext cx="3" cy="7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67" name="Line 186"/>
              <p:cNvSpPr>
                <a:spLocks noChangeShapeType="1"/>
              </p:cNvSpPr>
              <p:nvPr/>
            </p:nvSpPr>
            <p:spPr bwMode="auto">
              <a:xfrm>
                <a:off x="2919" y="2209"/>
                <a:ext cx="3" cy="7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68" name="Line 187"/>
              <p:cNvSpPr>
                <a:spLocks noChangeShapeType="1"/>
              </p:cNvSpPr>
              <p:nvPr/>
            </p:nvSpPr>
            <p:spPr bwMode="auto">
              <a:xfrm>
                <a:off x="2926" y="2304"/>
                <a:ext cx="4" cy="7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69" name="Line 188"/>
              <p:cNvSpPr>
                <a:spLocks noChangeShapeType="1"/>
              </p:cNvSpPr>
              <p:nvPr/>
            </p:nvSpPr>
            <p:spPr bwMode="auto">
              <a:xfrm>
                <a:off x="2931" y="2399"/>
                <a:ext cx="5" cy="66"/>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70" name="Line 189"/>
              <p:cNvSpPr>
                <a:spLocks noChangeShapeType="1"/>
              </p:cNvSpPr>
              <p:nvPr/>
            </p:nvSpPr>
            <p:spPr bwMode="auto">
              <a:xfrm>
                <a:off x="2936" y="2465"/>
                <a:ext cx="0"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71" name="Line 190"/>
              <p:cNvSpPr>
                <a:spLocks noChangeShapeType="1"/>
              </p:cNvSpPr>
              <p:nvPr/>
            </p:nvSpPr>
            <p:spPr bwMode="auto">
              <a:xfrm>
                <a:off x="2938" y="2494"/>
                <a:ext cx="6" cy="7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72" name="Line 191"/>
              <p:cNvSpPr>
                <a:spLocks noChangeShapeType="1"/>
              </p:cNvSpPr>
              <p:nvPr/>
            </p:nvSpPr>
            <p:spPr bwMode="auto">
              <a:xfrm>
                <a:off x="2946" y="2589"/>
                <a:ext cx="6" cy="7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73" name="Line 192"/>
              <p:cNvSpPr>
                <a:spLocks noChangeShapeType="1"/>
              </p:cNvSpPr>
              <p:nvPr/>
            </p:nvSpPr>
            <p:spPr bwMode="auto">
              <a:xfrm>
                <a:off x="2954" y="2684"/>
                <a:ext cx="8" cy="7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74" name="Line 193"/>
              <p:cNvSpPr>
                <a:spLocks noChangeShapeType="1"/>
              </p:cNvSpPr>
              <p:nvPr/>
            </p:nvSpPr>
            <p:spPr bwMode="auto">
              <a:xfrm>
                <a:off x="2966" y="2779"/>
                <a:ext cx="6" cy="5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75" name="Line 194"/>
              <p:cNvSpPr>
                <a:spLocks noChangeShapeType="1"/>
              </p:cNvSpPr>
              <p:nvPr/>
            </p:nvSpPr>
            <p:spPr bwMode="auto">
              <a:xfrm>
                <a:off x="2972" y="2833"/>
                <a:ext cx="2" cy="1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76" name="Line 195"/>
              <p:cNvSpPr>
                <a:spLocks noChangeShapeType="1"/>
              </p:cNvSpPr>
              <p:nvPr/>
            </p:nvSpPr>
            <p:spPr bwMode="auto">
              <a:xfrm>
                <a:off x="2981" y="2874"/>
                <a:ext cx="9" cy="4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77" name="Line 196"/>
              <p:cNvSpPr>
                <a:spLocks noChangeShapeType="1"/>
              </p:cNvSpPr>
              <p:nvPr/>
            </p:nvSpPr>
            <p:spPr bwMode="auto">
              <a:xfrm>
                <a:off x="2990" y="2919"/>
                <a:ext cx="11" cy="26"/>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78" name="Line 197"/>
              <p:cNvSpPr>
                <a:spLocks noChangeShapeType="1"/>
              </p:cNvSpPr>
              <p:nvPr/>
            </p:nvSpPr>
            <p:spPr bwMode="auto">
              <a:xfrm>
                <a:off x="3016" y="2963"/>
                <a:ext cx="10"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79" name="Line 198"/>
              <p:cNvSpPr>
                <a:spLocks noChangeShapeType="1"/>
              </p:cNvSpPr>
              <p:nvPr/>
            </p:nvSpPr>
            <p:spPr bwMode="auto">
              <a:xfrm flipV="1">
                <a:off x="3026" y="2951"/>
                <a:ext cx="17" cy="1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80" name="Line 199"/>
              <p:cNvSpPr>
                <a:spLocks noChangeShapeType="1"/>
              </p:cNvSpPr>
              <p:nvPr/>
            </p:nvSpPr>
            <p:spPr bwMode="auto">
              <a:xfrm flipV="1">
                <a:off x="3043" y="2923"/>
                <a:ext cx="18" cy="2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81" name="Line 200"/>
              <p:cNvSpPr>
                <a:spLocks noChangeShapeType="1"/>
              </p:cNvSpPr>
              <p:nvPr/>
            </p:nvSpPr>
            <p:spPr bwMode="auto">
              <a:xfrm flipV="1">
                <a:off x="3061" y="2905"/>
                <a:ext cx="10" cy="1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82" name="Line 201"/>
              <p:cNvSpPr>
                <a:spLocks noChangeShapeType="1"/>
              </p:cNvSpPr>
              <p:nvPr/>
            </p:nvSpPr>
            <p:spPr bwMode="auto">
              <a:xfrm flipV="1">
                <a:off x="3083" y="2852"/>
                <a:ext cx="14" cy="29"/>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83" name="Line 202"/>
              <p:cNvSpPr>
                <a:spLocks noChangeShapeType="1"/>
              </p:cNvSpPr>
              <p:nvPr/>
            </p:nvSpPr>
            <p:spPr bwMode="auto">
              <a:xfrm flipV="1">
                <a:off x="3097" y="2815"/>
                <a:ext cx="17" cy="3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84" name="Line 203"/>
              <p:cNvSpPr>
                <a:spLocks noChangeShapeType="1"/>
              </p:cNvSpPr>
              <p:nvPr/>
            </p:nvSpPr>
            <p:spPr bwMode="auto">
              <a:xfrm flipV="1">
                <a:off x="3114" y="2810"/>
                <a:ext cx="3"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85" name="Line 204"/>
              <p:cNvSpPr>
                <a:spLocks noChangeShapeType="1"/>
              </p:cNvSpPr>
              <p:nvPr/>
            </p:nvSpPr>
            <p:spPr bwMode="auto">
              <a:xfrm flipV="1">
                <a:off x="3130" y="2779"/>
                <a:ext cx="4" cy="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86" name="Line 205"/>
              <p:cNvSpPr>
                <a:spLocks noChangeShapeType="1"/>
              </p:cNvSpPr>
              <p:nvPr/>
            </p:nvSpPr>
            <p:spPr bwMode="auto">
              <a:xfrm flipV="1">
                <a:off x="3134" y="2743"/>
                <a:ext cx="18" cy="36"/>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87" name="Line 206"/>
              <p:cNvSpPr>
                <a:spLocks noChangeShapeType="1"/>
              </p:cNvSpPr>
              <p:nvPr/>
            </p:nvSpPr>
            <p:spPr bwMode="auto">
              <a:xfrm flipV="1">
                <a:off x="3152" y="2715"/>
                <a:ext cx="14" cy="2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88" name="Line 207"/>
              <p:cNvSpPr>
                <a:spLocks noChangeShapeType="1"/>
              </p:cNvSpPr>
              <p:nvPr/>
            </p:nvSpPr>
            <p:spPr bwMode="auto">
              <a:xfrm flipV="1">
                <a:off x="3181" y="2681"/>
                <a:ext cx="6" cy="1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89" name="Line 208"/>
              <p:cNvSpPr>
                <a:spLocks noChangeShapeType="1"/>
              </p:cNvSpPr>
              <p:nvPr/>
            </p:nvSpPr>
            <p:spPr bwMode="auto">
              <a:xfrm flipV="1">
                <a:off x="3187" y="2652"/>
                <a:ext cx="18" cy="29"/>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90" name="Line 209"/>
              <p:cNvSpPr>
                <a:spLocks noChangeShapeType="1"/>
              </p:cNvSpPr>
              <p:nvPr/>
            </p:nvSpPr>
            <p:spPr bwMode="auto">
              <a:xfrm flipV="1">
                <a:off x="3205" y="2625"/>
                <a:ext cx="17" cy="2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91" name="Line 210"/>
              <p:cNvSpPr>
                <a:spLocks noChangeShapeType="1"/>
              </p:cNvSpPr>
              <p:nvPr/>
            </p:nvSpPr>
            <p:spPr bwMode="auto">
              <a:xfrm flipV="1">
                <a:off x="3222" y="2620"/>
                <a:ext cx="5"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92" name="Line 211"/>
              <p:cNvSpPr>
                <a:spLocks noChangeShapeType="1"/>
              </p:cNvSpPr>
              <p:nvPr/>
            </p:nvSpPr>
            <p:spPr bwMode="auto">
              <a:xfrm flipV="1">
                <a:off x="3244" y="2577"/>
                <a:ext cx="15" cy="19"/>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93" name="Line 212"/>
              <p:cNvSpPr>
                <a:spLocks noChangeShapeType="1"/>
              </p:cNvSpPr>
              <p:nvPr/>
            </p:nvSpPr>
            <p:spPr bwMode="auto">
              <a:xfrm flipV="1">
                <a:off x="3259" y="2554"/>
                <a:ext cx="17" cy="2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94" name="Line 213"/>
              <p:cNvSpPr>
                <a:spLocks noChangeShapeType="1"/>
              </p:cNvSpPr>
              <p:nvPr/>
            </p:nvSpPr>
            <p:spPr bwMode="auto">
              <a:xfrm flipV="1">
                <a:off x="3276" y="2536"/>
                <a:ext cx="18" cy="1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95" name="Line 214"/>
              <p:cNvSpPr>
                <a:spLocks noChangeShapeType="1"/>
              </p:cNvSpPr>
              <p:nvPr/>
            </p:nvSpPr>
            <p:spPr bwMode="auto">
              <a:xfrm flipV="1">
                <a:off x="3294" y="2525"/>
                <a:ext cx="10" cy="1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96" name="Line 215"/>
              <p:cNvSpPr>
                <a:spLocks noChangeShapeType="1"/>
              </p:cNvSpPr>
              <p:nvPr/>
            </p:nvSpPr>
            <p:spPr bwMode="auto">
              <a:xfrm flipV="1">
                <a:off x="3328" y="2499"/>
                <a:ext cx="2"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97" name="Line 216"/>
              <p:cNvSpPr>
                <a:spLocks noChangeShapeType="1"/>
              </p:cNvSpPr>
              <p:nvPr/>
            </p:nvSpPr>
            <p:spPr bwMode="auto">
              <a:xfrm flipV="1">
                <a:off x="3330" y="2483"/>
                <a:ext cx="18" cy="16"/>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98" name="Line 217"/>
              <p:cNvSpPr>
                <a:spLocks noChangeShapeType="1"/>
              </p:cNvSpPr>
              <p:nvPr/>
            </p:nvSpPr>
            <p:spPr bwMode="auto">
              <a:xfrm flipV="1">
                <a:off x="3348" y="2469"/>
                <a:ext cx="18" cy="1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299" name="Line 218"/>
              <p:cNvSpPr>
                <a:spLocks noChangeShapeType="1"/>
              </p:cNvSpPr>
              <p:nvPr/>
            </p:nvSpPr>
            <p:spPr bwMode="auto">
              <a:xfrm flipV="1">
                <a:off x="3366" y="2454"/>
                <a:ext cx="18" cy="1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00" name="Line 219"/>
              <p:cNvSpPr>
                <a:spLocks noChangeShapeType="1"/>
              </p:cNvSpPr>
              <p:nvPr/>
            </p:nvSpPr>
            <p:spPr bwMode="auto">
              <a:xfrm flipV="1">
                <a:off x="3384" y="2441"/>
                <a:ext cx="18" cy="1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01" name="Line 220"/>
              <p:cNvSpPr>
                <a:spLocks noChangeShapeType="1"/>
              </p:cNvSpPr>
              <p:nvPr/>
            </p:nvSpPr>
            <p:spPr bwMode="auto">
              <a:xfrm flipV="1">
                <a:off x="3428" y="2415"/>
                <a:ext cx="9" cy="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02" name="Line 221"/>
              <p:cNvSpPr>
                <a:spLocks noChangeShapeType="1"/>
              </p:cNvSpPr>
              <p:nvPr/>
            </p:nvSpPr>
            <p:spPr bwMode="auto">
              <a:xfrm flipV="1">
                <a:off x="3437" y="2404"/>
                <a:ext cx="19" cy="1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03" name="Line 222"/>
              <p:cNvSpPr>
                <a:spLocks noChangeShapeType="1"/>
              </p:cNvSpPr>
              <p:nvPr/>
            </p:nvSpPr>
            <p:spPr bwMode="auto">
              <a:xfrm flipV="1">
                <a:off x="3456" y="2394"/>
                <a:ext cx="17" cy="1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04" name="Line 223"/>
              <p:cNvSpPr>
                <a:spLocks noChangeShapeType="1"/>
              </p:cNvSpPr>
              <p:nvPr/>
            </p:nvSpPr>
            <p:spPr bwMode="auto">
              <a:xfrm flipV="1">
                <a:off x="3473" y="2384"/>
                <a:ext cx="19" cy="1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05" name="Line 224"/>
              <p:cNvSpPr>
                <a:spLocks noChangeShapeType="1"/>
              </p:cNvSpPr>
              <p:nvPr/>
            </p:nvSpPr>
            <p:spPr bwMode="auto">
              <a:xfrm flipV="1">
                <a:off x="3492" y="2379"/>
                <a:ext cx="9"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06" name="Line 225"/>
              <p:cNvSpPr>
                <a:spLocks noChangeShapeType="1"/>
              </p:cNvSpPr>
              <p:nvPr/>
            </p:nvSpPr>
            <p:spPr bwMode="auto">
              <a:xfrm flipV="1">
                <a:off x="3527" y="2365"/>
                <a:ext cx="1"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07" name="Line 226"/>
              <p:cNvSpPr>
                <a:spLocks noChangeShapeType="1"/>
              </p:cNvSpPr>
              <p:nvPr/>
            </p:nvSpPr>
            <p:spPr bwMode="auto">
              <a:xfrm flipV="1">
                <a:off x="3528" y="2357"/>
                <a:ext cx="18" cy="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08" name="Line 227"/>
              <p:cNvSpPr>
                <a:spLocks noChangeShapeType="1"/>
              </p:cNvSpPr>
              <p:nvPr/>
            </p:nvSpPr>
            <p:spPr bwMode="auto">
              <a:xfrm flipV="1">
                <a:off x="3546" y="2349"/>
                <a:ext cx="17" cy="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09" name="Line 228"/>
              <p:cNvSpPr>
                <a:spLocks noChangeShapeType="1"/>
              </p:cNvSpPr>
              <p:nvPr/>
            </p:nvSpPr>
            <p:spPr bwMode="auto">
              <a:xfrm flipV="1">
                <a:off x="3563" y="2341"/>
                <a:ext cx="19" cy="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10" name="Line 229"/>
              <p:cNvSpPr>
                <a:spLocks noChangeShapeType="1"/>
              </p:cNvSpPr>
              <p:nvPr/>
            </p:nvSpPr>
            <p:spPr bwMode="auto">
              <a:xfrm flipV="1">
                <a:off x="3582" y="2334"/>
                <a:ext cx="19" cy="7"/>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11" name="Line 230"/>
              <p:cNvSpPr>
                <a:spLocks noChangeShapeType="1"/>
              </p:cNvSpPr>
              <p:nvPr/>
            </p:nvSpPr>
            <p:spPr bwMode="auto">
              <a:xfrm>
                <a:off x="3601" y="2334"/>
                <a:ext cx="16" cy="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12" name="Line 231"/>
              <p:cNvSpPr>
                <a:spLocks noChangeShapeType="1"/>
              </p:cNvSpPr>
              <p:nvPr/>
            </p:nvSpPr>
            <p:spPr bwMode="auto">
              <a:xfrm flipV="1">
                <a:off x="3626" y="2321"/>
                <a:ext cx="9"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13" name="Line 232"/>
              <p:cNvSpPr>
                <a:spLocks noChangeShapeType="1"/>
              </p:cNvSpPr>
              <p:nvPr/>
            </p:nvSpPr>
            <p:spPr bwMode="auto">
              <a:xfrm flipV="1">
                <a:off x="3635" y="2313"/>
                <a:ext cx="19" cy="8"/>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14" name="Line 233"/>
              <p:cNvSpPr>
                <a:spLocks noChangeShapeType="1"/>
              </p:cNvSpPr>
              <p:nvPr/>
            </p:nvSpPr>
            <p:spPr bwMode="auto">
              <a:xfrm flipV="1">
                <a:off x="3654" y="2307"/>
                <a:ext cx="17" cy="6"/>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15" name="Line 234"/>
              <p:cNvSpPr>
                <a:spLocks noChangeShapeType="1"/>
              </p:cNvSpPr>
              <p:nvPr/>
            </p:nvSpPr>
            <p:spPr bwMode="auto">
              <a:xfrm flipV="1">
                <a:off x="3671" y="2302"/>
                <a:ext cx="18"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16" name="Line 235"/>
              <p:cNvSpPr>
                <a:spLocks noChangeShapeType="1"/>
              </p:cNvSpPr>
              <p:nvPr/>
            </p:nvSpPr>
            <p:spPr bwMode="auto">
              <a:xfrm flipV="1">
                <a:off x="3689" y="2299"/>
                <a:ext cx="11"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17" name="Line 236"/>
              <p:cNvSpPr>
                <a:spLocks noChangeShapeType="1"/>
              </p:cNvSpPr>
              <p:nvPr/>
            </p:nvSpPr>
            <p:spPr bwMode="auto">
              <a:xfrm>
                <a:off x="3725" y="2290"/>
                <a:ext cx="16" cy="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18" name="Line 237"/>
              <p:cNvSpPr>
                <a:spLocks noChangeShapeType="1"/>
              </p:cNvSpPr>
              <p:nvPr/>
            </p:nvSpPr>
            <p:spPr bwMode="auto">
              <a:xfrm flipV="1">
                <a:off x="3725" y="2285"/>
                <a:ext cx="17"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19" name="Line 238"/>
              <p:cNvSpPr>
                <a:spLocks noChangeShapeType="1"/>
              </p:cNvSpPr>
              <p:nvPr/>
            </p:nvSpPr>
            <p:spPr bwMode="auto">
              <a:xfrm flipV="1">
                <a:off x="3742" y="2280"/>
                <a:ext cx="20"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20" name="Line 239"/>
              <p:cNvSpPr>
                <a:spLocks noChangeShapeType="1"/>
              </p:cNvSpPr>
              <p:nvPr/>
            </p:nvSpPr>
            <p:spPr bwMode="auto">
              <a:xfrm flipV="1">
                <a:off x="3762" y="2277"/>
                <a:ext cx="17"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21" name="Line 240"/>
              <p:cNvSpPr>
                <a:spLocks noChangeShapeType="1"/>
              </p:cNvSpPr>
              <p:nvPr/>
            </p:nvSpPr>
            <p:spPr bwMode="auto">
              <a:xfrm flipV="1">
                <a:off x="3779" y="2272"/>
                <a:ext cx="17" cy="5"/>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22" name="Line 241"/>
              <p:cNvSpPr>
                <a:spLocks noChangeShapeType="1"/>
              </p:cNvSpPr>
              <p:nvPr/>
            </p:nvSpPr>
            <p:spPr bwMode="auto">
              <a:xfrm>
                <a:off x="3796" y="2272"/>
                <a:ext cx="1" cy="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23" name="Line 242"/>
              <p:cNvSpPr>
                <a:spLocks noChangeShapeType="1"/>
              </p:cNvSpPr>
              <p:nvPr/>
            </p:nvSpPr>
            <p:spPr bwMode="auto">
              <a:xfrm flipV="1">
                <a:off x="3823" y="2263"/>
                <a:ext cx="10"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24" name="Line 243"/>
              <p:cNvSpPr>
                <a:spLocks noChangeShapeType="1"/>
              </p:cNvSpPr>
              <p:nvPr/>
            </p:nvSpPr>
            <p:spPr bwMode="auto">
              <a:xfrm flipV="1">
                <a:off x="3833" y="2259"/>
                <a:ext cx="18"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25" name="Line 244"/>
              <p:cNvSpPr>
                <a:spLocks noChangeShapeType="1"/>
              </p:cNvSpPr>
              <p:nvPr/>
            </p:nvSpPr>
            <p:spPr bwMode="auto">
              <a:xfrm flipV="1">
                <a:off x="3851" y="2255"/>
                <a:ext cx="18"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26" name="Line 245"/>
              <p:cNvSpPr>
                <a:spLocks noChangeShapeType="1"/>
              </p:cNvSpPr>
              <p:nvPr/>
            </p:nvSpPr>
            <p:spPr bwMode="auto">
              <a:xfrm flipV="1">
                <a:off x="3869" y="2251"/>
                <a:ext cx="17"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27" name="Line 246"/>
              <p:cNvSpPr>
                <a:spLocks noChangeShapeType="1"/>
              </p:cNvSpPr>
              <p:nvPr/>
            </p:nvSpPr>
            <p:spPr bwMode="auto">
              <a:xfrm flipV="1">
                <a:off x="3886" y="2250"/>
                <a:ext cx="10" cy="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28" name="Line 247"/>
              <p:cNvSpPr>
                <a:spLocks noChangeShapeType="1"/>
              </p:cNvSpPr>
              <p:nvPr/>
            </p:nvSpPr>
            <p:spPr bwMode="auto">
              <a:xfrm>
                <a:off x="3922" y="2243"/>
                <a:ext cx="16" cy="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29" name="Line 248"/>
              <p:cNvSpPr>
                <a:spLocks noChangeShapeType="1"/>
              </p:cNvSpPr>
              <p:nvPr/>
            </p:nvSpPr>
            <p:spPr bwMode="auto">
              <a:xfrm flipV="1">
                <a:off x="3922" y="2241"/>
                <a:ext cx="18"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30" name="Line 249"/>
              <p:cNvSpPr>
                <a:spLocks noChangeShapeType="1"/>
              </p:cNvSpPr>
              <p:nvPr/>
            </p:nvSpPr>
            <p:spPr bwMode="auto">
              <a:xfrm flipV="1">
                <a:off x="3940" y="2237"/>
                <a:ext cx="18"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31" name="Line 250"/>
              <p:cNvSpPr>
                <a:spLocks noChangeShapeType="1"/>
              </p:cNvSpPr>
              <p:nvPr/>
            </p:nvSpPr>
            <p:spPr bwMode="auto">
              <a:xfrm flipV="1">
                <a:off x="3958" y="2235"/>
                <a:ext cx="19"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32" name="Line 251"/>
              <p:cNvSpPr>
                <a:spLocks noChangeShapeType="1"/>
              </p:cNvSpPr>
              <p:nvPr/>
            </p:nvSpPr>
            <p:spPr bwMode="auto">
              <a:xfrm flipV="1">
                <a:off x="3977" y="2231"/>
                <a:ext cx="17"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33" name="Line 252"/>
              <p:cNvSpPr>
                <a:spLocks noChangeShapeType="1"/>
              </p:cNvSpPr>
              <p:nvPr/>
            </p:nvSpPr>
            <p:spPr bwMode="auto">
              <a:xfrm>
                <a:off x="3994" y="2231"/>
                <a:ext cx="1" cy="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34" name="Line 253"/>
              <p:cNvSpPr>
                <a:spLocks noChangeShapeType="1"/>
              </p:cNvSpPr>
              <p:nvPr/>
            </p:nvSpPr>
            <p:spPr bwMode="auto">
              <a:xfrm flipV="1">
                <a:off x="4021" y="2226"/>
                <a:ext cx="10" cy="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35" name="Line 254"/>
              <p:cNvSpPr>
                <a:spLocks noChangeShapeType="1"/>
              </p:cNvSpPr>
              <p:nvPr/>
            </p:nvSpPr>
            <p:spPr bwMode="auto">
              <a:xfrm flipV="1">
                <a:off x="4031" y="2222"/>
                <a:ext cx="16"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36" name="Line 255"/>
              <p:cNvSpPr>
                <a:spLocks noChangeShapeType="1"/>
              </p:cNvSpPr>
              <p:nvPr/>
            </p:nvSpPr>
            <p:spPr bwMode="auto">
              <a:xfrm flipV="1">
                <a:off x="4047" y="2219"/>
                <a:ext cx="18"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37" name="Line 256"/>
              <p:cNvSpPr>
                <a:spLocks noChangeShapeType="1"/>
              </p:cNvSpPr>
              <p:nvPr/>
            </p:nvSpPr>
            <p:spPr bwMode="auto">
              <a:xfrm flipV="1">
                <a:off x="4065" y="2217"/>
                <a:ext cx="19"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38" name="Line 257"/>
              <p:cNvSpPr>
                <a:spLocks noChangeShapeType="1"/>
              </p:cNvSpPr>
              <p:nvPr/>
            </p:nvSpPr>
            <p:spPr bwMode="auto">
              <a:xfrm flipV="1">
                <a:off x="4084" y="2215"/>
                <a:ext cx="10"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39" name="Line 258"/>
              <p:cNvSpPr>
                <a:spLocks noChangeShapeType="1"/>
              </p:cNvSpPr>
              <p:nvPr/>
            </p:nvSpPr>
            <p:spPr bwMode="auto">
              <a:xfrm>
                <a:off x="4120" y="2212"/>
                <a:ext cx="16" cy="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40" name="Line 259"/>
              <p:cNvSpPr>
                <a:spLocks noChangeShapeType="1"/>
              </p:cNvSpPr>
              <p:nvPr/>
            </p:nvSpPr>
            <p:spPr bwMode="auto">
              <a:xfrm flipV="1">
                <a:off x="4120" y="2211"/>
                <a:ext cx="18" cy="1"/>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41" name="Line 260"/>
              <p:cNvSpPr>
                <a:spLocks noChangeShapeType="1"/>
              </p:cNvSpPr>
              <p:nvPr/>
            </p:nvSpPr>
            <p:spPr bwMode="auto">
              <a:xfrm flipV="1">
                <a:off x="4138" y="2207"/>
                <a:ext cx="18" cy="4"/>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42" name="Line 261"/>
              <p:cNvSpPr>
                <a:spLocks noChangeShapeType="1"/>
              </p:cNvSpPr>
              <p:nvPr/>
            </p:nvSpPr>
            <p:spPr bwMode="auto">
              <a:xfrm flipV="1">
                <a:off x="4156" y="2205"/>
                <a:ext cx="16" cy="2"/>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43" name="Line 262"/>
              <p:cNvSpPr>
                <a:spLocks noChangeShapeType="1"/>
              </p:cNvSpPr>
              <p:nvPr/>
            </p:nvSpPr>
            <p:spPr bwMode="auto">
              <a:xfrm flipV="1">
                <a:off x="4172" y="2202"/>
                <a:ext cx="19"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44" name="Line 263"/>
              <p:cNvSpPr>
                <a:spLocks noChangeShapeType="1"/>
              </p:cNvSpPr>
              <p:nvPr/>
            </p:nvSpPr>
            <p:spPr bwMode="auto">
              <a:xfrm>
                <a:off x="4191" y="2202"/>
                <a:ext cx="2" cy="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45" name="Line 264"/>
              <p:cNvSpPr>
                <a:spLocks noChangeShapeType="1"/>
              </p:cNvSpPr>
              <p:nvPr/>
            </p:nvSpPr>
            <p:spPr bwMode="auto">
              <a:xfrm>
                <a:off x="4218" y="2200"/>
                <a:ext cx="10" cy="0"/>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46" name="Line 265"/>
              <p:cNvSpPr>
                <a:spLocks noChangeShapeType="1"/>
              </p:cNvSpPr>
              <p:nvPr/>
            </p:nvSpPr>
            <p:spPr bwMode="auto">
              <a:xfrm flipV="1">
                <a:off x="4228" y="2197"/>
                <a:ext cx="17" cy="3"/>
              </a:xfrm>
              <a:prstGeom prst="line">
                <a:avLst/>
              </a:prstGeom>
              <a:noFill/>
              <a:ln w="12700">
                <a:solidFill>
                  <a:srgbClr val="0000FF"/>
                </a:solidFill>
                <a:round/>
                <a:headEnd type="none" w="sm" len="sm"/>
                <a:tailEnd type="none" w="sm" len="sm"/>
              </a:ln>
            </p:spPr>
            <p:txBody>
              <a:bodyPr wrap="none" anchor="ctr"/>
              <a:lstStyle/>
              <a:p>
                <a:endParaRPr lang="en-US"/>
              </a:p>
            </p:txBody>
          </p:sp>
          <p:sp>
            <p:nvSpPr>
              <p:cNvPr id="3347" name="Line 266"/>
              <p:cNvSpPr>
                <a:spLocks noChangeShapeType="1"/>
              </p:cNvSpPr>
              <p:nvPr/>
            </p:nvSpPr>
            <p:spPr bwMode="auto">
              <a:xfrm>
                <a:off x="1572" y="2197"/>
                <a:ext cx="18"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48" name="Line 267"/>
              <p:cNvSpPr>
                <a:spLocks noChangeShapeType="1"/>
              </p:cNvSpPr>
              <p:nvPr/>
            </p:nvSpPr>
            <p:spPr bwMode="auto">
              <a:xfrm>
                <a:off x="1590" y="2200"/>
                <a:ext cx="19" cy="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49" name="Line 268"/>
              <p:cNvSpPr>
                <a:spLocks noChangeShapeType="1"/>
              </p:cNvSpPr>
              <p:nvPr/>
            </p:nvSpPr>
            <p:spPr bwMode="auto">
              <a:xfrm>
                <a:off x="1609" y="2201"/>
                <a:ext cx="17" cy="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50" name="Line 269"/>
              <p:cNvSpPr>
                <a:spLocks noChangeShapeType="1"/>
              </p:cNvSpPr>
              <p:nvPr/>
            </p:nvSpPr>
            <p:spPr bwMode="auto">
              <a:xfrm>
                <a:off x="1626" y="2202"/>
                <a:ext cx="18"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51" name="Line 270"/>
              <p:cNvSpPr>
                <a:spLocks noChangeShapeType="1"/>
              </p:cNvSpPr>
              <p:nvPr/>
            </p:nvSpPr>
            <p:spPr bwMode="auto">
              <a:xfrm>
                <a:off x="1644" y="2205"/>
                <a:ext cx="18"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52" name="Line 271"/>
              <p:cNvSpPr>
                <a:spLocks noChangeShapeType="1"/>
              </p:cNvSpPr>
              <p:nvPr/>
            </p:nvSpPr>
            <p:spPr bwMode="auto">
              <a:xfrm>
                <a:off x="1662" y="2207"/>
                <a:ext cx="18"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53" name="Line 272"/>
              <p:cNvSpPr>
                <a:spLocks noChangeShapeType="1"/>
              </p:cNvSpPr>
              <p:nvPr/>
            </p:nvSpPr>
            <p:spPr bwMode="auto">
              <a:xfrm>
                <a:off x="1680" y="2211"/>
                <a:ext cx="17" cy="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54" name="Line 273"/>
              <p:cNvSpPr>
                <a:spLocks noChangeShapeType="1"/>
              </p:cNvSpPr>
              <p:nvPr/>
            </p:nvSpPr>
            <p:spPr bwMode="auto">
              <a:xfrm>
                <a:off x="1697" y="2212"/>
                <a:ext cx="19" cy="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55" name="Line 274"/>
              <p:cNvSpPr>
                <a:spLocks noChangeShapeType="1"/>
              </p:cNvSpPr>
              <p:nvPr/>
            </p:nvSpPr>
            <p:spPr bwMode="auto">
              <a:xfrm>
                <a:off x="1716" y="2213"/>
                <a:ext cx="18"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56" name="Line 275"/>
              <p:cNvSpPr>
                <a:spLocks noChangeShapeType="1"/>
              </p:cNvSpPr>
              <p:nvPr/>
            </p:nvSpPr>
            <p:spPr bwMode="auto">
              <a:xfrm>
                <a:off x="1734" y="2217"/>
                <a:ext cx="17"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57" name="Line 276"/>
              <p:cNvSpPr>
                <a:spLocks noChangeShapeType="1"/>
              </p:cNvSpPr>
              <p:nvPr/>
            </p:nvSpPr>
            <p:spPr bwMode="auto">
              <a:xfrm>
                <a:off x="1751" y="2219"/>
                <a:ext cx="19"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58" name="Line 277"/>
              <p:cNvSpPr>
                <a:spLocks noChangeShapeType="1"/>
              </p:cNvSpPr>
              <p:nvPr/>
            </p:nvSpPr>
            <p:spPr bwMode="auto">
              <a:xfrm>
                <a:off x="1770" y="2222"/>
                <a:ext cx="17"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59" name="Line 278"/>
              <p:cNvSpPr>
                <a:spLocks noChangeShapeType="1"/>
              </p:cNvSpPr>
              <p:nvPr/>
            </p:nvSpPr>
            <p:spPr bwMode="auto">
              <a:xfrm>
                <a:off x="1787" y="2226"/>
                <a:ext cx="19"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60" name="Line 279"/>
              <p:cNvSpPr>
                <a:spLocks noChangeShapeType="1"/>
              </p:cNvSpPr>
              <p:nvPr/>
            </p:nvSpPr>
            <p:spPr bwMode="auto">
              <a:xfrm>
                <a:off x="1806" y="2229"/>
                <a:ext cx="17"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61" name="Line 280"/>
              <p:cNvSpPr>
                <a:spLocks noChangeShapeType="1"/>
              </p:cNvSpPr>
              <p:nvPr/>
            </p:nvSpPr>
            <p:spPr bwMode="auto">
              <a:xfrm>
                <a:off x="1823" y="2231"/>
                <a:ext cx="18"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62" name="Line 281"/>
              <p:cNvSpPr>
                <a:spLocks noChangeShapeType="1"/>
              </p:cNvSpPr>
              <p:nvPr/>
            </p:nvSpPr>
            <p:spPr bwMode="auto">
              <a:xfrm>
                <a:off x="1841" y="2235"/>
                <a:ext cx="18"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63" name="Line 282"/>
              <p:cNvSpPr>
                <a:spLocks noChangeShapeType="1"/>
              </p:cNvSpPr>
              <p:nvPr/>
            </p:nvSpPr>
            <p:spPr bwMode="auto">
              <a:xfrm>
                <a:off x="1859" y="2237"/>
                <a:ext cx="18"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64" name="Line 283"/>
              <p:cNvSpPr>
                <a:spLocks noChangeShapeType="1"/>
              </p:cNvSpPr>
              <p:nvPr/>
            </p:nvSpPr>
            <p:spPr bwMode="auto">
              <a:xfrm>
                <a:off x="1877" y="2241"/>
                <a:ext cx="18"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65" name="Line 284"/>
              <p:cNvSpPr>
                <a:spLocks noChangeShapeType="1"/>
              </p:cNvSpPr>
              <p:nvPr/>
            </p:nvSpPr>
            <p:spPr bwMode="auto">
              <a:xfrm>
                <a:off x="1895" y="2243"/>
                <a:ext cx="18"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66" name="Line 285"/>
              <p:cNvSpPr>
                <a:spLocks noChangeShapeType="1"/>
              </p:cNvSpPr>
              <p:nvPr/>
            </p:nvSpPr>
            <p:spPr bwMode="auto">
              <a:xfrm>
                <a:off x="1913" y="2248"/>
                <a:ext cx="19"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67" name="Line 286"/>
              <p:cNvSpPr>
                <a:spLocks noChangeShapeType="1"/>
              </p:cNvSpPr>
              <p:nvPr/>
            </p:nvSpPr>
            <p:spPr bwMode="auto">
              <a:xfrm>
                <a:off x="1932" y="2251"/>
                <a:ext cx="16"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68" name="Line 287"/>
              <p:cNvSpPr>
                <a:spLocks noChangeShapeType="1"/>
              </p:cNvSpPr>
              <p:nvPr/>
            </p:nvSpPr>
            <p:spPr bwMode="auto">
              <a:xfrm>
                <a:off x="1948" y="2255"/>
                <a:ext cx="18"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69" name="Line 288"/>
              <p:cNvSpPr>
                <a:spLocks noChangeShapeType="1"/>
              </p:cNvSpPr>
              <p:nvPr/>
            </p:nvSpPr>
            <p:spPr bwMode="auto">
              <a:xfrm>
                <a:off x="1966" y="2259"/>
                <a:ext cx="20"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70" name="Line 289"/>
              <p:cNvSpPr>
                <a:spLocks noChangeShapeType="1"/>
              </p:cNvSpPr>
              <p:nvPr/>
            </p:nvSpPr>
            <p:spPr bwMode="auto">
              <a:xfrm>
                <a:off x="1986" y="2263"/>
                <a:ext cx="17"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71" name="Line 290"/>
              <p:cNvSpPr>
                <a:spLocks noChangeShapeType="1"/>
              </p:cNvSpPr>
              <p:nvPr/>
            </p:nvSpPr>
            <p:spPr bwMode="auto">
              <a:xfrm>
                <a:off x="2003" y="2267"/>
                <a:ext cx="17"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72" name="Line 291"/>
              <p:cNvSpPr>
                <a:spLocks noChangeShapeType="1"/>
              </p:cNvSpPr>
              <p:nvPr/>
            </p:nvSpPr>
            <p:spPr bwMode="auto">
              <a:xfrm>
                <a:off x="2020" y="2272"/>
                <a:ext cx="19"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73" name="Line 292"/>
              <p:cNvSpPr>
                <a:spLocks noChangeShapeType="1"/>
              </p:cNvSpPr>
              <p:nvPr/>
            </p:nvSpPr>
            <p:spPr bwMode="auto">
              <a:xfrm>
                <a:off x="2039" y="2277"/>
                <a:ext cx="17"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74" name="Line 293"/>
              <p:cNvSpPr>
                <a:spLocks noChangeShapeType="1"/>
              </p:cNvSpPr>
              <p:nvPr/>
            </p:nvSpPr>
            <p:spPr bwMode="auto">
              <a:xfrm>
                <a:off x="2056" y="2280"/>
                <a:ext cx="19"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75" name="Line 294"/>
              <p:cNvSpPr>
                <a:spLocks noChangeShapeType="1"/>
              </p:cNvSpPr>
              <p:nvPr/>
            </p:nvSpPr>
            <p:spPr bwMode="auto">
              <a:xfrm>
                <a:off x="2075" y="2285"/>
                <a:ext cx="18"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76" name="Line 295"/>
              <p:cNvSpPr>
                <a:spLocks noChangeShapeType="1"/>
              </p:cNvSpPr>
              <p:nvPr/>
            </p:nvSpPr>
            <p:spPr bwMode="auto">
              <a:xfrm>
                <a:off x="2093" y="2290"/>
                <a:ext cx="17" cy="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77" name="Line 296"/>
              <p:cNvSpPr>
                <a:spLocks noChangeShapeType="1"/>
              </p:cNvSpPr>
              <p:nvPr/>
            </p:nvSpPr>
            <p:spPr bwMode="auto">
              <a:xfrm>
                <a:off x="2110" y="2296"/>
                <a:ext cx="18" cy="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78" name="Line 297"/>
              <p:cNvSpPr>
                <a:spLocks noChangeShapeType="1"/>
              </p:cNvSpPr>
              <p:nvPr/>
            </p:nvSpPr>
            <p:spPr bwMode="auto">
              <a:xfrm>
                <a:off x="2128" y="2302"/>
                <a:ext cx="18"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79" name="Line 298"/>
              <p:cNvSpPr>
                <a:spLocks noChangeShapeType="1"/>
              </p:cNvSpPr>
              <p:nvPr/>
            </p:nvSpPr>
            <p:spPr bwMode="auto">
              <a:xfrm>
                <a:off x="2146" y="2307"/>
                <a:ext cx="18" cy="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80" name="Line 299"/>
              <p:cNvSpPr>
                <a:spLocks noChangeShapeType="1"/>
              </p:cNvSpPr>
              <p:nvPr/>
            </p:nvSpPr>
            <p:spPr bwMode="auto">
              <a:xfrm>
                <a:off x="2164" y="2313"/>
                <a:ext cx="19" cy="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81" name="Line 300"/>
              <p:cNvSpPr>
                <a:spLocks noChangeShapeType="1"/>
              </p:cNvSpPr>
              <p:nvPr/>
            </p:nvSpPr>
            <p:spPr bwMode="auto">
              <a:xfrm>
                <a:off x="2183" y="2321"/>
                <a:ext cx="17" cy="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82" name="Line 301"/>
              <p:cNvSpPr>
                <a:spLocks noChangeShapeType="1"/>
              </p:cNvSpPr>
              <p:nvPr/>
            </p:nvSpPr>
            <p:spPr bwMode="auto">
              <a:xfrm>
                <a:off x="2200" y="2327"/>
                <a:ext cx="18" cy="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83" name="Line 302"/>
              <p:cNvSpPr>
                <a:spLocks noChangeShapeType="1"/>
              </p:cNvSpPr>
              <p:nvPr/>
            </p:nvSpPr>
            <p:spPr bwMode="auto">
              <a:xfrm>
                <a:off x="2218" y="2334"/>
                <a:ext cx="17" cy="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84" name="Line 303"/>
              <p:cNvSpPr>
                <a:spLocks noChangeShapeType="1"/>
              </p:cNvSpPr>
              <p:nvPr/>
            </p:nvSpPr>
            <p:spPr bwMode="auto">
              <a:xfrm>
                <a:off x="2235" y="2341"/>
                <a:ext cx="20" cy="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85" name="Line 304"/>
              <p:cNvSpPr>
                <a:spLocks noChangeShapeType="1"/>
              </p:cNvSpPr>
              <p:nvPr/>
            </p:nvSpPr>
            <p:spPr bwMode="auto">
              <a:xfrm>
                <a:off x="2255" y="2349"/>
                <a:ext cx="16" cy="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86" name="Line 305"/>
              <p:cNvSpPr>
                <a:spLocks noChangeShapeType="1"/>
              </p:cNvSpPr>
              <p:nvPr/>
            </p:nvSpPr>
            <p:spPr bwMode="auto">
              <a:xfrm>
                <a:off x="2271" y="2357"/>
                <a:ext cx="19" cy="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87" name="Line 306"/>
              <p:cNvSpPr>
                <a:spLocks noChangeShapeType="1"/>
              </p:cNvSpPr>
              <p:nvPr/>
            </p:nvSpPr>
            <p:spPr bwMode="auto">
              <a:xfrm>
                <a:off x="2290" y="2365"/>
                <a:ext cx="18" cy="1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88" name="Line 307"/>
              <p:cNvSpPr>
                <a:spLocks noChangeShapeType="1"/>
              </p:cNvSpPr>
              <p:nvPr/>
            </p:nvSpPr>
            <p:spPr bwMode="auto">
              <a:xfrm>
                <a:off x="2308" y="2375"/>
                <a:ext cx="17" cy="9"/>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89" name="Line 308"/>
              <p:cNvSpPr>
                <a:spLocks noChangeShapeType="1"/>
              </p:cNvSpPr>
              <p:nvPr/>
            </p:nvSpPr>
            <p:spPr bwMode="auto">
              <a:xfrm>
                <a:off x="2325" y="2384"/>
                <a:ext cx="19" cy="1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90" name="Line 309"/>
              <p:cNvSpPr>
                <a:spLocks noChangeShapeType="1"/>
              </p:cNvSpPr>
              <p:nvPr/>
            </p:nvSpPr>
            <p:spPr bwMode="auto">
              <a:xfrm>
                <a:off x="2344" y="2394"/>
                <a:ext cx="18" cy="1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91" name="Line 310"/>
              <p:cNvSpPr>
                <a:spLocks noChangeShapeType="1"/>
              </p:cNvSpPr>
              <p:nvPr/>
            </p:nvSpPr>
            <p:spPr bwMode="auto">
              <a:xfrm>
                <a:off x="2362" y="2404"/>
                <a:ext cx="18" cy="1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92" name="Line 311"/>
              <p:cNvSpPr>
                <a:spLocks noChangeShapeType="1"/>
              </p:cNvSpPr>
              <p:nvPr/>
            </p:nvSpPr>
            <p:spPr bwMode="auto">
              <a:xfrm>
                <a:off x="2380" y="2415"/>
                <a:ext cx="17" cy="1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93" name="Line 312"/>
              <p:cNvSpPr>
                <a:spLocks noChangeShapeType="1"/>
              </p:cNvSpPr>
              <p:nvPr/>
            </p:nvSpPr>
            <p:spPr bwMode="auto">
              <a:xfrm>
                <a:off x="2397" y="2427"/>
                <a:ext cx="18" cy="1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94" name="Line 313"/>
              <p:cNvSpPr>
                <a:spLocks noChangeShapeType="1"/>
              </p:cNvSpPr>
              <p:nvPr/>
            </p:nvSpPr>
            <p:spPr bwMode="auto">
              <a:xfrm>
                <a:off x="2415" y="2440"/>
                <a:ext cx="18" cy="1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95" name="Line 314"/>
              <p:cNvSpPr>
                <a:spLocks noChangeShapeType="1"/>
              </p:cNvSpPr>
              <p:nvPr/>
            </p:nvSpPr>
            <p:spPr bwMode="auto">
              <a:xfrm>
                <a:off x="2433" y="2454"/>
                <a:ext cx="19" cy="1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96" name="Line 315"/>
              <p:cNvSpPr>
                <a:spLocks noChangeShapeType="1"/>
              </p:cNvSpPr>
              <p:nvPr/>
            </p:nvSpPr>
            <p:spPr bwMode="auto">
              <a:xfrm>
                <a:off x="2452" y="2469"/>
                <a:ext cx="17" cy="1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97" name="Line 316"/>
              <p:cNvSpPr>
                <a:spLocks noChangeShapeType="1"/>
              </p:cNvSpPr>
              <p:nvPr/>
            </p:nvSpPr>
            <p:spPr bwMode="auto">
              <a:xfrm>
                <a:off x="2469" y="2483"/>
                <a:ext cx="18" cy="1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98" name="Line 317"/>
              <p:cNvSpPr>
                <a:spLocks noChangeShapeType="1"/>
              </p:cNvSpPr>
              <p:nvPr/>
            </p:nvSpPr>
            <p:spPr bwMode="auto">
              <a:xfrm>
                <a:off x="2487" y="2499"/>
                <a:ext cx="18" cy="1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399" name="Line 318"/>
              <p:cNvSpPr>
                <a:spLocks noChangeShapeType="1"/>
              </p:cNvSpPr>
              <p:nvPr/>
            </p:nvSpPr>
            <p:spPr bwMode="auto">
              <a:xfrm>
                <a:off x="2505" y="2517"/>
                <a:ext cx="18" cy="19"/>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00" name="Line 319"/>
              <p:cNvSpPr>
                <a:spLocks noChangeShapeType="1"/>
              </p:cNvSpPr>
              <p:nvPr/>
            </p:nvSpPr>
            <p:spPr bwMode="auto">
              <a:xfrm>
                <a:off x="2523" y="2536"/>
                <a:ext cx="18" cy="1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01" name="Line 320"/>
              <p:cNvSpPr>
                <a:spLocks noChangeShapeType="1"/>
              </p:cNvSpPr>
              <p:nvPr/>
            </p:nvSpPr>
            <p:spPr bwMode="auto">
              <a:xfrm>
                <a:off x="2541" y="2554"/>
                <a:ext cx="18" cy="2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02" name="Line 321"/>
              <p:cNvSpPr>
                <a:spLocks noChangeShapeType="1"/>
              </p:cNvSpPr>
              <p:nvPr/>
            </p:nvSpPr>
            <p:spPr bwMode="auto">
              <a:xfrm>
                <a:off x="2559" y="2577"/>
                <a:ext cx="18" cy="2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03" name="Line 322"/>
              <p:cNvSpPr>
                <a:spLocks noChangeShapeType="1"/>
              </p:cNvSpPr>
              <p:nvPr/>
            </p:nvSpPr>
            <p:spPr bwMode="auto">
              <a:xfrm>
                <a:off x="2577" y="2600"/>
                <a:ext cx="17" cy="2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04" name="Line 323"/>
              <p:cNvSpPr>
                <a:spLocks noChangeShapeType="1"/>
              </p:cNvSpPr>
              <p:nvPr/>
            </p:nvSpPr>
            <p:spPr bwMode="auto">
              <a:xfrm>
                <a:off x="2594" y="2625"/>
                <a:ext cx="19" cy="2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05" name="Line 324"/>
              <p:cNvSpPr>
                <a:spLocks noChangeShapeType="1"/>
              </p:cNvSpPr>
              <p:nvPr/>
            </p:nvSpPr>
            <p:spPr bwMode="auto">
              <a:xfrm>
                <a:off x="2613" y="2652"/>
                <a:ext cx="18" cy="29"/>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06" name="Line 325"/>
              <p:cNvSpPr>
                <a:spLocks noChangeShapeType="1"/>
              </p:cNvSpPr>
              <p:nvPr/>
            </p:nvSpPr>
            <p:spPr bwMode="auto">
              <a:xfrm>
                <a:off x="2631" y="2681"/>
                <a:ext cx="17" cy="3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07" name="Line 326"/>
              <p:cNvSpPr>
                <a:spLocks noChangeShapeType="1"/>
              </p:cNvSpPr>
              <p:nvPr/>
            </p:nvSpPr>
            <p:spPr bwMode="auto">
              <a:xfrm>
                <a:off x="2648" y="2711"/>
                <a:ext cx="18" cy="3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08" name="Line 327"/>
              <p:cNvSpPr>
                <a:spLocks noChangeShapeType="1"/>
              </p:cNvSpPr>
              <p:nvPr/>
            </p:nvSpPr>
            <p:spPr bwMode="auto">
              <a:xfrm>
                <a:off x="2666" y="2743"/>
                <a:ext cx="18" cy="3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09" name="Line 328"/>
              <p:cNvSpPr>
                <a:spLocks noChangeShapeType="1"/>
              </p:cNvSpPr>
              <p:nvPr/>
            </p:nvSpPr>
            <p:spPr bwMode="auto">
              <a:xfrm>
                <a:off x="2684" y="2779"/>
                <a:ext cx="20" cy="3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10" name="Line 329"/>
              <p:cNvSpPr>
                <a:spLocks noChangeShapeType="1"/>
              </p:cNvSpPr>
              <p:nvPr/>
            </p:nvSpPr>
            <p:spPr bwMode="auto">
              <a:xfrm>
                <a:off x="2704" y="2815"/>
                <a:ext cx="16" cy="3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11" name="Line 330"/>
              <p:cNvSpPr>
                <a:spLocks noChangeShapeType="1"/>
              </p:cNvSpPr>
              <p:nvPr/>
            </p:nvSpPr>
            <p:spPr bwMode="auto">
              <a:xfrm>
                <a:off x="2720" y="2852"/>
                <a:ext cx="18" cy="3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12" name="Line 331"/>
              <p:cNvSpPr>
                <a:spLocks noChangeShapeType="1"/>
              </p:cNvSpPr>
              <p:nvPr/>
            </p:nvSpPr>
            <p:spPr bwMode="auto">
              <a:xfrm>
                <a:off x="2738" y="2887"/>
                <a:ext cx="18" cy="3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13" name="Line 332"/>
              <p:cNvSpPr>
                <a:spLocks noChangeShapeType="1"/>
              </p:cNvSpPr>
              <p:nvPr/>
            </p:nvSpPr>
            <p:spPr bwMode="auto">
              <a:xfrm>
                <a:off x="2756" y="2923"/>
                <a:ext cx="18" cy="2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14" name="Line 333"/>
              <p:cNvSpPr>
                <a:spLocks noChangeShapeType="1"/>
              </p:cNvSpPr>
              <p:nvPr/>
            </p:nvSpPr>
            <p:spPr bwMode="auto">
              <a:xfrm>
                <a:off x="2774" y="2951"/>
                <a:ext cx="18" cy="1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15" name="Line 334"/>
              <p:cNvSpPr>
                <a:spLocks noChangeShapeType="1"/>
              </p:cNvSpPr>
              <p:nvPr/>
            </p:nvSpPr>
            <p:spPr bwMode="auto">
              <a:xfrm flipV="1">
                <a:off x="2792" y="2959"/>
                <a:ext cx="19" cy="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16" name="Line 335"/>
              <p:cNvSpPr>
                <a:spLocks noChangeShapeType="1"/>
              </p:cNvSpPr>
              <p:nvPr/>
            </p:nvSpPr>
            <p:spPr bwMode="auto">
              <a:xfrm flipV="1">
                <a:off x="2811" y="2919"/>
                <a:ext cx="18" cy="4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17" name="Line 336"/>
              <p:cNvSpPr>
                <a:spLocks noChangeShapeType="1"/>
              </p:cNvSpPr>
              <p:nvPr/>
            </p:nvSpPr>
            <p:spPr bwMode="auto">
              <a:xfrm flipV="1">
                <a:off x="2829" y="2833"/>
                <a:ext cx="16" cy="8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18" name="Line 337"/>
              <p:cNvSpPr>
                <a:spLocks noChangeShapeType="1"/>
              </p:cNvSpPr>
              <p:nvPr/>
            </p:nvSpPr>
            <p:spPr bwMode="auto">
              <a:xfrm flipV="1">
                <a:off x="2845" y="2684"/>
                <a:ext cx="18" cy="149"/>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19" name="Line 338"/>
              <p:cNvSpPr>
                <a:spLocks noChangeShapeType="1"/>
              </p:cNvSpPr>
              <p:nvPr/>
            </p:nvSpPr>
            <p:spPr bwMode="auto">
              <a:xfrm flipV="1">
                <a:off x="2863" y="2465"/>
                <a:ext cx="19" cy="219"/>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20" name="Line 339"/>
              <p:cNvSpPr>
                <a:spLocks noChangeShapeType="1"/>
              </p:cNvSpPr>
              <p:nvPr/>
            </p:nvSpPr>
            <p:spPr bwMode="auto">
              <a:xfrm flipV="1">
                <a:off x="2882" y="2191"/>
                <a:ext cx="17" cy="27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21" name="Line 340"/>
              <p:cNvSpPr>
                <a:spLocks noChangeShapeType="1"/>
              </p:cNvSpPr>
              <p:nvPr/>
            </p:nvSpPr>
            <p:spPr bwMode="auto">
              <a:xfrm flipV="1">
                <a:off x="2899" y="1896"/>
                <a:ext cx="19" cy="29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22" name="Line 341"/>
              <p:cNvSpPr>
                <a:spLocks noChangeShapeType="1"/>
              </p:cNvSpPr>
              <p:nvPr/>
            </p:nvSpPr>
            <p:spPr bwMode="auto">
              <a:xfrm flipV="1">
                <a:off x="2918" y="1623"/>
                <a:ext cx="18" cy="27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23" name="Line 342"/>
              <p:cNvSpPr>
                <a:spLocks noChangeShapeType="1"/>
              </p:cNvSpPr>
              <p:nvPr/>
            </p:nvSpPr>
            <p:spPr bwMode="auto">
              <a:xfrm flipV="1">
                <a:off x="2936" y="1405"/>
                <a:ext cx="18" cy="21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24" name="Line 343"/>
              <p:cNvSpPr>
                <a:spLocks noChangeShapeType="1"/>
              </p:cNvSpPr>
              <p:nvPr/>
            </p:nvSpPr>
            <p:spPr bwMode="auto">
              <a:xfrm flipV="1">
                <a:off x="2954" y="1254"/>
                <a:ext cx="18" cy="15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25" name="Line 344"/>
              <p:cNvSpPr>
                <a:spLocks noChangeShapeType="1"/>
              </p:cNvSpPr>
              <p:nvPr/>
            </p:nvSpPr>
            <p:spPr bwMode="auto">
              <a:xfrm flipV="1">
                <a:off x="2972" y="1168"/>
                <a:ext cx="18" cy="8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26" name="Line 345"/>
              <p:cNvSpPr>
                <a:spLocks noChangeShapeType="1"/>
              </p:cNvSpPr>
              <p:nvPr/>
            </p:nvSpPr>
            <p:spPr bwMode="auto">
              <a:xfrm flipV="1">
                <a:off x="2990" y="1128"/>
                <a:ext cx="17" cy="4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27" name="Line 346"/>
              <p:cNvSpPr>
                <a:spLocks noChangeShapeType="1"/>
              </p:cNvSpPr>
              <p:nvPr/>
            </p:nvSpPr>
            <p:spPr bwMode="auto">
              <a:xfrm flipV="1">
                <a:off x="3007" y="1122"/>
                <a:ext cx="19" cy="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28" name="Line 347"/>
              <p:cNvSpPr>
                <a:spLocks noChangeShapeType="1"/>
              </p:cNvSpPr>
              <p:nvPr/>
            </p:nvSpPr>
            <p:spPr bwMode="auto">
              <a:xfrm>
                <a:off x="3026" y="1122"/>
                <a:ext cx="17" cy="1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29" name="Line 348"/>
              <p:cNvSpPr>
                <a:spLocks noChangeShapeType="1"/>
              </p:cNvSpPr>
              <p:nvPr/>
            </p:nvSpPr>
            <p:spPr bwMode="auto">
              <a:xfrm>
                <a:off x="3043" y="1138"/>
                <a:ext cx="18" cy="2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30" name="Line 349"/>
              <p:cNvSpPr>
                <a:spLocks noChangeShapeType="1"/>
              </p:cNvSpPr>
              <p:nvPr/>
            </p:nvSpPr>
            <p:spPr bwMode="auto">
              <a:xfrm>
                <a:off x="3061" y="1165"/>
                <a:ext cx="19" cy="3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31" name="Line 350"/>
              <p:cNvSpPr>
                <a:spLocks noChangeShapeType="1"/>
              </p:cNvSpPr>
              <p:nvPr/>
            </p:nvSpPr>
            <p:spPr bwMode="auto">
              <a:xfrm>
                <a:off x="3080" y="1199"/>
                <a:ext cx="17" cy="3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32" name="Line 351"/>
              <p:cNvSpPr>
                <a:spLocks noChangeShapeType="1"/>
              </p:cNvSpPr>
              <p:nvPr/>
            </p:nvSpPr>
            <p:spPr bwMode="auto">
              <a:xfrm>
                <a:off x="3097" y="1236"/>
                <a:ext cx="17" cy="3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33" name="Line 352"/>
              <p:cNvSpPr>
                <a:spLocks noChangeShapeType="1"/>
              </p:cNvSpPr>
              <p:nvPr/>
            </p:nvSpPr>
            <p:spPr bwMode="auto">
              <a:xfrm>
                <a:off x="3114" y="1272"/>
                <a:ext cx="20" cy="3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34" name="Line 353"/>
              <p:cNvSpPr>
                <a:spLocks noChangeShapeType="1"/>
              </p:cNvSpPr>
              <p:nvPr/>
            </p:nvSpPr>
            <p:spPr bwMode="auto">
              <a:xfrm>
                <a:off x="3134" y="1309"/>
                <a:ext cx="18" cy="3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35" name="Line 354"/>
              <p:cNvSpPr>
                <a:spLocks noChangeShapeType="1"/>
              </p:cNvSpPr>
              <p:nvPr/>
            </p:nvSpPr>
            <p:spPr bwMode="auto">
              <a:xfrm>
                <a:off x="3152" y="1343"/>
                <a:ext cx="16" cy="3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36" name="Line 355"/>
              <p:cNvSpPr>
                <a:spLocks noChangeShapeType="1"/>
              </p:cNvSpPr>
              <p:nvPr/>
            </p:nvSpPr>
            <p:spPr bwMode="auto">
              <a:xfrm>
                <a:off x="3168" y="1378"/>
                <a:ext cx="19" cy="29"/>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37" name="Line 356"/>
              <p:cNvSpPr>
                <a:spLocks noChangeShapeType="1"/>
              </p:cNvSpPr>
              <p:nvPr/>
            </p:nvSpPr>
            <p:spPr bwMode="auto">
              <a:xfrm>
                <a:off x="3187" y="1407"/>
                <a:ext cx="18" cy="29"/>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38" name="Line 357"/>
              <p:cNvSpPr>
                <a:spLocks noChangeShapeType="1"/>
              </p:cNvSpPr>
              <p:nvPr/>
            </p:nvSpPr>
            <p:spPr bwMode="auto">
              <a:xfrm>
                <a:off x="3205" y="1436"/>
                <a:ext cx="17" cy="2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39" name="Line 358"/>
              <p:cNvSpPr>
                <a:spLocks noChangeShapeType="1"/>
              </p:cNvSpPr>
              <p:nvPr/>
            </p:nvSpPr>
            <p:spPr bwMode="auto">
              <a:xfrm>
                <a:off x="3222" y="1462"/>
                <a:ext cx="19" cy="2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40" name="Line 359"/>
              <p:cNvSpPr>
                <a:spLocks noChangeShapeType="1"/>
              </p:cNvSpPr>
              <p:nvPr/>
            </p:nvSpPr>
            <p:spPr bwMode="auto">
              <a:xfrm>
                <a:off x="3241" y="1487"/>
                <a:ext cx="18" cy="2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41" name="Line 360"/>
              <p:cNvSpPr>
                <a:spLocks noChangeShapeType="1"/>
              </p:cNvSpPr>
              <p:nvPr/>
            </p:nvSpPr>
            <p:spPr bwMode="auto">
              <a:xfrm>
                <a:off x="3259" y="1511"/>
                <a:ext cx="17" cy="2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42" name="Line 361"/>
              <p:cNvSpPr>
                <a:spLocks noChangeShapeType="1"/>
              </p:cNvSpPr>
              <p:nvPr/>
            </p:nvSpPr>
            <p:spPr bwMode="auto">
              <a:xfrm>
                <a:off x="3276" y="1532"/>
                <a:ext cx="18" cy="2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43" name="Line 362"/>
              <p:cNvSpPr>
                <a:spLocks noChangeShapeType="1"/>
              </p:cNvSpPr>
              <p:nvPr/>
            </p:nvSpPr>
            <p:spPr bwMode="auto">
              <a:xfrm>
                <a:off x="3294" y="1553"/>
                <a:ext cx="19" cy="1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44" name="Line 363"/>
              <p:cNvSpPr>
                <a:spLocks noChangeShapeType="1"/>
              </p:cNvSpPr>
              <p:nvPr/>
            </p:nvSpPr>
            <p:spPr bwMode="auto">
              <a:xfrm>
                <a:off x="3313" y="1571"/>
                <a:ext cx="17" cy="1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45" name="Line 364"/>
              <p:cNvSpPr>
                <a:spLocks noChangeShapeType="1"/>
              </p:cNvSpPr>
              <p:nvPr/>
            </p:nvSpPr>
            <p:spPr bwMode="auto">
              <a:xfrm>
                <a:off x="3330" y="1588"/>
                <a:ext cx="18" cy="1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46" name="Line 365"/>
              <p:cNvSpPr>
                <a:spLocks noChangeShapeType="1"/>
              </p:cNvSpPr>
              <p:nvPr/>
            </p:nvSpPr>
            <p:spPr bwMode="auto">
              <a:xfrm>
                <a:off x="3348" y="1605"/>
                <a:ext cx="18" cy="1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47" name="Line 366"/>
              <p:cNvSpPr>
                <a:spLocks noChangeShapeType="1"/>
              </p:cNvSpPr>
              <p:nvPr/>
            </p:nvSpPr>
            <p:spPr bwMode="auto">
              <a:xfrm>
                <a:off x="3366" y="1620"/>
                <a:ext cx="18" cy="1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48" name="Line 367"/>
              <p:cNvSpPr>
                <a:spLocks noChangeShapeType="1"/>
              </p:cNvSpPr>
              <p:nvPr/>
            </p:nvSpPr>
            <p:spPr bwMode="auto">
              <a:xfrm>
                <a:off x="3384" y="1634"/>
                <a:ext cx="19" cy="1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49" name="Line 368"/>
              <p:cNvSpPr>
                <a:spLocks noChangeShapeType="1"/>
              </p:cNvSpPr>
              <p:nvPr/>
            </p:nvSpPr>
            <p:spPr bwMode="auto">
              <a:xfrm>
                <a:off x="3403" y="1647"/>
                <a:ext cx="17" cy="1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50" name="Line 369"/>
              <p:cNvSpPr>
                <a:spLocks noChangeShapeType="1"/>
              </p:cNvSpPr>
              <p:nvPr/>
            </p:nvSpPr>
            <p:spPr bwMode="auto">
              <a:xfrm>
                <a:off x="3420" y="1660"/>
                <a:ext cx="17" cy="1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51" name="Line 370"/>
              <p:cNvSpPr>
                <a:spLocks noChangeShapeType="1"/>
              </p:cNvSpPr>
              <p:nvPr/>
            </p:nvSpPr>
            <p:spPr bwMode="auto">
              <a:xfrm>
                <a:off x="3437" y="1673"/>
                <a:ext cx="19" cy="1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52" name="Line 371"/>
              <p:cNvSpPr>
                <a:spLocks noChangeShapeType="1"/>
              </p:cNvSpPr>
              <p:nvPr/>
            </p:nvSpPr>
            <p:spPr bwMode="auto">
              <a:xfrm>
                <a:off x="3456" y="1683"/>
                <a:ext cx="17" cy="1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53" name="Line 372"/>
              <p:cNvSpPr>
                <a:spLocks noChangeShapeType="1"/>
              </p:cNvSpPr>
              <p:nvPr/>
            </p:nvSpPr>
            <p:spPr bwMode="auto">
              <a:xfrm>
                <a:off x="3473" y="1694"/>
                <a:ext cx="19" cy="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54" name="Line 373"/>
              <p:cNvSpPr>
                <a:spLocks noChangeShapeType="1"/>
              </p:cNvSpPr>
              <p:nvPr/>
            </p:nvSpPr>
            <p:spPr bwMode="auto">
              <a:xfrm>
                <a:off x="3492" y="1702"/>
                <a:ext cx="18" cy="1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55" name="Line 374"/>
              <p:cNvSpPr>
                <a:spLocks noChangeShapeType="1"/>
              </p:cNvSpPr>
              <p:nvPr/>
            </p:nvSpPr>
            <p:spPr bwMode="auto">
              <a:xfrm>
                <a:off x="3510" y="1714"/>
                <a:ext cx="18" cy="9"/>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56" name="Line 375"/>
              <p:cNvSpPr>
                <a:spLocks noChangeShapeType="1"/>
              </p:cNvSpPr>
              <p:nvPr/>
            </p:nvSpPr>
            <p:spPr bwMode="auto">
              <a:xfrm>
                <a:off x="3528" y="1723"/>
                <a:ext cx="18" cy="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57" name="Line 376"/>
              <p:cNvSpPr>
                <a:spLocks noChangeShapeType="1"/>
              </p:cNvSpPr>
              <p:nvPr/>
            </p:nvSpPr>
            <p:spPr bwMode="auto">
              <a:xfrm>
                <a:off x="3546" y="1730"/>
                <a:ext cx="17" cy="9"/>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58" name="Line 377"/>
              <p:cNvSpPr>
                <a:spLocks noChangeShapeType="1"/>
              </p:cNvSpPr>
              <p:nvPr/>
            </p:nvSpPr>
            <p:spPr bwMode="auto">
              <a:xfrm>
                <a:off x="3563" y="1739"/>
                <a:ext cx="19" cy="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59" name="Line 378"/>
              <p:cNvSpPr>
                <a:spLocks noChangeShapeType="1"/>
              </p:cNvSpPr>
              <p:nvPr/>
            </p:nvSpPr>
            <p:spPr bwMode="auto">
              <a:xfrm>
                <a:off x="3582" y="1747"/>
                <a:ext cx="19" cy="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60" name="Line 379"/>
              <p:cNvSpPr>
                <a:spLocks noChangeShapeType="1"/>
              </p:cNvSpPr>
              <p:nvPr/>
            </p:nvSpPr>
            <p:spPr bwMode="auto">
              <a:xfrm>
                <a:off x="3601" y="1754"/>
                <a:ext cx="16" cy="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61" name="Line 380"/>
              <p:cNvSpPr>
                <a:spLocks noChangeShapeType="1"/>
              </p:cNvSpPr>
              <p:nvPr/>
            </p:nvSpPr>
            <p:spPr bwMode="auto">
              <a:xfrm>
                <a:off x="3617" y="1760"/>
                <a:ext cx="18" cy="8"/>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62" name="Line 381"/>
              <p:cNvSpPr>
                <a:spLocks noChangeShapeType="1"/>
              </p:cNvSpPr>
              <p:nvPr/>
            </p:nvSpPr>
            <p:spPr bwMode="auto">
              <a:xfrm>
                <a:off x="3635" y="1768"/>
                <a:ext cx="19"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63" name="Line 382"/>
              <p:cNvSpPr>
                <a:spLocks noChangeShapeType="1"/>
              </p:cNvSpPr>
              <p:nvPr/>
            </p:nvSpPr>
            <p:spPr bwMode="auto">
              <a:xfrm>
                <a:off x="3654" y="1773"/>
                <a:ext cx="17" cy="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64" name="Line 383"/>
              <p:cNvSpPr>
                <a:spLocks noChangeShapeType="1"/>
              </p:cNvSpPr>
              <p:nvPr/>
            </p:nvSpPr>
            <p:spPr bwMode="auto">
              <a:xfrm>
                <a:off x="3671" y="1780"/>
                <a:ext cx="18" cy="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65" name="Line 384"/>
              <p:cNvSpPr>
                <a:spLocks noChangeShapeType="1"/>
              </p:cNvSpPr>
              <p:nvPr/>
            </p:nvSpPr>
            <p:spPr bwMode="auto">
              <a:xfrm>
                <a:off x="3689" y="1786"/>
                <a:ext cx="19" cy="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66" name="Line 385"/>
              <p:cNvSpPr>
                <a:spLocks noChangeShapeType="1"/>
              </p:cNvSpPr>
              <p:nvPr/>
            </p:nvSpPr>
            <p:spPr bwMode="auto">
              <a:xfrm>
                <a:off x="3708" y="1792"/>
                <a:ext cx="17"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67" name="Line 386"/>
              <p:cNvSpPr>
                <a:spLocks noChangeShapeType="1"/>
              </p:cNvSpPr>
              <p:nvPr/>
            </p:nvSpPr>
            <p:spPr bwMode="auto">
              <a:xfrm>
                <a:off x="3725" y="1796"/>
                <a:ext cx="17" cy="6"/>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68" name="Line 387"/>
              <p:cNvSpPr>
                <a:spLocks noChangeShapeType="1"/>
              </p:cNvSpPr>
              <p:nvPr/>
            </p:nvSpPr>
            <p:spPr bwMode="auto">
              <a:xfrm>
                <a:off x="3742" y="1802"/>
                <a:ext cx="20"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69" name="Line 388"/>
              <p:cNvSpPr>
                <a:spLocks noChangeShapeType="1"/>
              </p:cNvSpPr>
              <p:nvPr/>
            </p:nvSpPr>
            <p:spPr bwMode="auto">
              <a:xfrm>
                <a:off x="3762" y="1807"/>
                <a:ext cx="17"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70" name="Line 389"/>
              <p:cNvSpPr>
                <a:spLocks noChangeShapeType="1"/>
              </p:cNvSpPr>
              <p:nvPr/>
            </p:nvSpPr>
            <p:spPr bwMode="auto">
              <a:xfrm>
                <a:off x="3779" y="1812"/>
                <a:ext cx="17"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71" name="Line 390"/>
              <p:cNvSpPr>
                <a:spLocks noChangeShapeType="1"/>
              </p:cNvSpPr>
              <p:nvPr/>
            </p:nvSpPr>
            <p:spPr bwMode="auto">
              <a:xfrm>
                <a:off x="3796" y="1816"/>
                <a:ext cx="19"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72" name="Line 391"/>
              <p:cNvSpPr>
                <a:spLocks noChangeShapeType="1"/>
              </p:cNvSpPr>
              <p:nvPr/>
            </p:nvSpPr>
            <p:spPr bwMode="auto">
              <a:xfrm>
                <a:off x="3815" y="1821"/>
                <a:ext cx="18"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73" name="Line 392"/>
              <p:cNvSpPr>
                <a:spLocks noChangeShapeType="1"/>
              </p:cNvSpPr>
              <p:nvPr/>
            </p:nvSpPr>
            <p:spPr bwMode="auto">
              <a:xfrm>
                <a:off x="3833" y="1824"/>
                <a:ext cx="18"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74" name="Line 393"/>
              <p:cNvSpPr>
                <a:spLocks noChangeShapeType="1"/>
              </p:cNvSpPr>
              <p:nvPr/>
            </p:nvSpPr>
            <p:spPr bwMode="auto">
              <a:xfrm>
                <a:off x="3851" y="1829"/>
                <a:ext cx="18"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75" name="Line 394"/>
              <p:cNvSpPr>
                <a:spLocks noChangeShapeType="1"/>
              </p:cNvSpPr>
              <p:nvPr/>
            </p:nvSpPr>
            <p:spPr bwMode="auto">
              <a:xfrm>
                <a:off x="3869" y="1832"/>
                <a:ext cx="17"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76" name="Line 395"/>
              <p:cNvSpPr>
                <a:spLocks noChangeShapeType="1"/>
              </p:cNvSpPr>
              <p:nvPr/>
            </p:nvSpPr>
            <p:spPr bwMode="auto">
              <a:xfrm>
                <a:off x="3886" y="1836"/>
                <a:ext cx="18" cy="5"/>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77" name="Line 396"/>
              <p:cNvSpPr>
                <a:spLocks noChangeShapeType="1"/>
              </p:cNvSpPr>
              <p:nvPr/>
            </p:nvSpPr>
            <p:spPr bwMode="auto">
              <a:xfrm>
                <a:off x="3904" y="1841"/>
                <a:ext cx="18"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78" name="Line 397"/>
              <p:cNvSpPr>
                <a:spLocks noChangeShapeType="1"/>
              </p:cNvSpPr>
              <p:nvPr/>
            </p:nvSpPr>
            <p:spPr bwMode="auto">
              <a:xfrm>
                <a:off x="3922" y="1844"/>
                <a:ext cx="18"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79" name="Line 398"/>
              <p:cNvSpPr>
                <a:spLocks noChangeShapeType="1"/>
              </p:cNvSpPr>
              <p:nvPr/>
            </p:nvSpPr>
            <p:spPr bwMode="auto">
              <a:xfrm>
                <a:off x="3940" y="1846"/>
                <a:ext cx="18"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80" name="Line 399"/>
              <p:cNvSpPr>
                <a:spLocks noChangeShapeType="1"/>
              </p:cNvSpPr>
              <p:nvPr/>
            </p:nvSpPr>
            <p:spPr bwMode="auto">
              <a:xfrm>
                <a:off x="3958" y="1849"/>
                <a:ext cx="19"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81" name="Line 400"/>
              <p:cNvSpPr>
                <a:spLocks noChangeShapeType="1"/>
              </p:cNvSpPr>
              <p:nvPr/>
            </p:nvSpPr>
            <p:spPr bwMode="auto">
              <a:xfrm>
                <a:off x="3977" y="1853"/>
                <a:ext cx="17"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82" name="Line 401"/>
              <p:cNvSpPr>
                <a:spLocks noChangeShapeType="1"/>
              </p:cNvSpPr>
              <p:nvPr/>
            </p:nvSpPr>
            <p:spPr bwMode="auto">
              <a:xfrm>
                <a:off x="3994" y="1856"/>
                <a:ext cx="17"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83" name="Line 402"/>
              <p:cNvSpPr>
                <a:spLocks noChangeShapeType="1"/>
              </p:cNvSpPr>
              <p:nvPr/>
            </p:nvSpPr>
            <p:spPr bwMode="auto">
              <a:xfrm>
                <a:off x="4011" y="1860"/>
                <a:ext cx="20"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84" name="Line 403"/>
              <p:cNvSpPr>
                <a:spLocks noChangeShapeType="1"/>
              </p:cNvSpPr>
              <p:nvPr/>
            </p:nvSpPr>
            <p:spPr bwMode="auto">
              <a:xfrm>
                <a:off x="4031" y="1863"/>
                <a:ext cx="16"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85" name="Line 404"/>
              <p:cNvSpPr>
                <a:spLocks noChangeShapeType="1"/>
              </p:cNvSpPr>
              <p:nvPr/>
            </p:nvSpPr>
            <p:spPr bwMode="auto">
              <a:xfrm>
                <a:off x="4047" y="1865"/>
                <a:ext cx="18"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86" name="Line 405"/>
              <p:cNvSpPr>
                <a:spLocks noChangeShapeType="1"/>
              </p:cNvSpPr>
              <p:nvPr/>
            </p:nvSpPr>
            <p:spPr bwMode="auto">
              <a:xfrm>
                <a:off x="4065" y="1868"/>
                <a:ext cx="19"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87" name="Line 406"/>
              <p:cNvSpPr>
                <a:spLocks noChangeShapeType="1"/>
              </p:cNvSpPr>
              <p:nvPr/>
            </p:nvSpPr>
            <p:spPr bwMode="auto">
              <a:xfrm>
                <a:off x="4084" y="1871"/>
                <a:ext cx="18"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88" name="Line 407"/>
              <p:cNvSpPr>
                <a:spLocks noChangeShapeType="1"/>
              </p:cNvSpPr>
              <p:nvPr/>
            </p:nvSpPr>
            <p:spPr bwMode="auto">
              <a:xfrm>
                <a:off x="4102" y="1873"/>
                <a:ext cx="18"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89" name="Line 408"/>
              <p:cNvSpPr>
                <a:spLocks noChangeShapeType="1"/>
              </p:cNvSpPr>
              <p:nvPr/>
            </p:nvSpPr>
            <p:spPr bwMode="auto">
              <a:xfrm>
                <a:off x="4120" y="1875"/>
                <a:ext cx="18"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90" name="Line 409"/>
              <p:cNvSpPr>
                <a:spLocks noChangeShapeType="1"/>
              </p:cNvSpPr>
              <p:nvPr/>
            </p:nvSpPr>
            <p:spPr bwMode="auto">
              <a:xfrm>
                <a:off x="4138" y="1877"/>
                <a:ext cx="18"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91" name="Line 410"/>
              <p:cNvSpPr>
                <a:spLocks noChangeShapeType="1"/>
              </p:cNvSpPr>
              <p:nvPr/>
            </p:nvSpPr>
            <p:spPr bwMode="auto">
              <a:xfrm>
                <a:off x="4156" y="1880"/>
                <a:ext cx="16"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92" name="Line 411"/>
              <p:cNvSpPr>
                <a:spLocks noChangeShapeType="1"/>
              </p:cNvSpPr>
              <p:nvPr/>
            </p:nvSpPr>
            <p:spPr bwMode="auto">
              <a:xfrm>
                <a:off x="4172" y="1884"/>
                <a:ext cx="19"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93" name="Line 412"/>
              <p:cNvSpPr>
                <a:spLocks noChangeShapeType="1"/>
              </p:cNvSpPr>
              <p:nvPr/>
            </p:nvSpPr>
            <p:spPr bwMode="auto">
              <a:xfrm>
                <a:off x="4191" y="1886"/>
                <a:ext cx="18" cy="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94" name="Line 413"/>
              <p:cNvSpPr>
                <a:spLocks noChangeShapeType="1"/>
              </p:cNvSpPr>
              <p:nvPr/>
            </p:nvSpPr>
            <p:spPr bwMode="auto">
              <a:xfrm>
                <a:off x="4209" y="1887"/>
                <a:ext cx="19"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95" name="Line 414"/>
              <p:cNvSpPr>
                <a:spLocks noChangeShapeType="1"/>
              </p:cNvSpPr>
              <p:nvPr/>
            </p:nvSpPr>
            <p:spPr bwMode="auto">
              <a:xfrm>
                <a:off x="4228" y="1890"/>
                <a:ext cx="17" cy="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3496" name="Line 415"/>
              <p:cNvSpPr>
                <a:spLocks noChangeShapeType="1"/>
              </p:cNvSpPr>
              <p:nvPr/>
            </p:nvSpPr>
            <p:spPr bwMode="auto">
              <a:xfrm>
                <a:off x="1572" y="1122"/>
                <a:ext cx="0" cy="1844"/>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497" name="Line 416"/>
              <p:cNvSpPr>
                <a:spLocks noChangeShapeType="1"/>
              </p:cNvSpPr>
              <p:nvPr/>
            </p:nvSpPr>
            <p:spPr bwMode="auto">
              <a:xfrm>
                <a:off x="1572" y="2966"/>
                <a:ext cx="2673" cy="0"/>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498" name="Line 417"/>
              <p:cNvSpPr>
                <a:spLocks noChangeShapeType="1"/>
              </p:cNvSpPr>
              <p:nvPr/>
            </p:nvSpPr>
            <p:spPr bwMode="auto">
              <a:xfrm flipV="1">
                <a:off x="4245" y="1122"/>
                <a:ext cx="0" cy="1844"/>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3499" name="Line 418"/>
              <p:cNvSpPr>
                <a:spLocks noChangeShapeType="1"/>
              </p:cNvSpPr>
              <p:nvPr/>
            </p:nvSpPr>
            <p:spPr bwMode="auto">
              <a:xfrm flipH="1">
                <a:off x="1572" y="1122"/>
                <a:ext cx="2673" cy="0"/>
              </a:xfrm>
              <a:prstGeom prst="line">
                <a:avLst/>
              </a:prstGeom>
              <a:noFill/>
              <a:ln w="12700">
                <a:solidFill>
                  <a:srgbClr val="000000"/>
                </a:solidFill>
                <a:round/>
                <a:headEnd type="none" w="sm" len="sm"/>
                <a:tailEnd type="none" w="sm" len="sm"/>
              </a:ln>
            </p:spPr>
            <p:txBody>
              <a:bodyPr wrap="none" anchor="ctr"/>
              <a:lstStyle/>
              <a:p>
                <a:endParaRPr lang="en-US"/>
              </a:p>
            </p:txBody>
          </p:sp>
        </p:grpSp>
        <p:sp>
          <p:nvSpPr>
            <p:cNvPr id="3081" name="Rectangle 419"/>
            <p:cNvSpPr>
              <a:spLocks noChangeArrowheads="1"/>
            </p:cNvSpPr>
            <p:nvPr/>
          </p:nvSpPr>
          <p:spPr bwMode="auto">
            <a:xfrm rot="16200000">
              <a:off x="-808441" y="3356597"/>
              <a:ext cx="3145990" cy="462307"/>
            </a:xfrm>
            <a:prstGeom prst="rect">
              <a:avLst/>
            </a:prstGeom>
            <a:noFill/>
            <a:ln w="9525">
              <a:noFill/>
              <a:miter lim="800000"/>
              <a:headEnd/>
              <a:tailEnd/>
            </a:ln>
          </p:spPr>
          <p:txBody>
            <a:bodyPr wrap="none" lIns="92075" tIns="46038" rIns="92075" bIns="46038">
              <a:spAutoFit/>
            </a:bodyPr>
            <a:lstStyle/>
            <a:p>
              <a:r>
                <a:rPr lang="en-US" sz="2400" dirty="0">
                  <a:latin typeface="Times New Roman" pitchFamily="18" charset="0"/>
                  <a:cs typeface="Times New Roman" pitchFamily="18" charset="0"/>
                </a:rPr>
                <a:t>Aperture Transmittance</a:t>
              </a:r>
            </a:p>
          </p:txBody>
        </p:sp>
        <p:sp>
          <p:nvSpPr>
            <p:cNvPr id="3082" name="Rectangle 420"/>
            <p:cNvSpPr>
              <a:spLocks noChangeArrowheads="1"/>
            </p:cNvSpPr>
            <p:nvPr/>
          </p:nvSpPr>
          <p:spPr bwMode="auto">
            <a:xfrm>
              <a:off x="1295400" y="3505200"/>
              <a:ext cx="336550" cy="457200"/>
            </a:xfrm>
            <a:prstGeom prst="rect">
              <a:avLst/>
            </a:prstGeom>
            <a:noFill/>
            <a:ln w="9525">
              <a:noFill/>
              <a:miter lim="800000"/>
              <a:headEnd/>
              <a:tailEnd/>
            </a:ln>
          </p:spPr>
          <p:txBody>
            <a:bodyPr wrap="none" lIns="92075" tIns="46038" rIns="92075" bIns="46038">
              <a:spAutoFit/>
            </a:bodyPr>
            <a:lstStyle/>
            <a:p>
              <a:r>
                <a:rPr lang="en-US" sz="2400" dirty="0">
                  <a:latin typeface="Calibri" pitchFamily="34" charset="0"/>
                </a:rPr>
                <a:t>0</a:t>
              </a:r>
            </a:p>
          </p:txBody>
        </p:sp>
        <p:sp>
          <p:nvSpPr>
            <p:cNvPr id="3083" name="Rectangle 421"/>
            <p:cNvSpPr>
              <a:spLocks noChangeArrowheads="1"/>
            </p:cNvSpPr>
            <p:nvPr/>
          </p:nvSpPr>
          <p:spPr bwMode="auto">
            <a:xfrm>
              <a:off x="990600" y="1676400"/>
              <a:ext cx="742950" cy="457200"/>
            </a:xfrm>
            <a:prstGeom prst="rect">
              <a:avLst/>
            </a:prstGeom>
            <a:noFill/>
            <a:ln w="9525">
              <a:noFill/>
              <a:miter lim="800000"/>
              <a:headEnd/>
              <a:tailEnd/>
            </a:ln>
          </p:spPr>
          <p:txBody>
            <a:bodyPr wrap="none" lIns="92075" tIns="46038" rIns="92075" bIns="46038">
              <a:spAutoFit/>
            </a:bodyPr>
            <a:lstStyle/>
            <a:p>
              <a:r>
                <a:rPr lang="en-US" sz="2400" dirty="0">
                  <a:latin typeface="Calibri" pitchFamily="34" charset="0"/>
                </a:rPr>
                <a:t>10%</a:t>
              </a:r>
            </a:p>
          </p:txBody>
        </p:sp>
        <p:sp>
          <p:nvSpPr>
            <p:cNvPr id="3084" name="Rectangle 422"/>
            <p:cNvSpPr>
              <a:spLocks noChangeArrowheads="1"/>
            </p:cNvSpPr>
            <p:nvPr/>
          </p:nvSpPr>
          <p:spPr bwMode="auto">
            <a:xfrm>
              <a:off x="838200" y="5257801"/>
              <a:ext cx="844549" cy="457200"/>
            </a:xfrm>
            <a:prstGeom prst="rect">
              <a:avLst/>
            </a:prstGeom>
            <a:noFill/>
            <a:ln w="9525">
              <a:noFill/>
              <a:miter lim="800000"/>
              <a:headEnd/>
              <a:tailEnd/>
            </a:ln>
          </p:spPr>
          <p:txBody>
            <a:bodyPr wrap="none" lIns="92075" tIns="46038" rIns="92075" bIns="46038">
              <a:spAutoFit/>
            </a:bodyPr>
            <a:lstStyle/>
            <a:p>
              <a:r>
                <a:rPr lang="en-US" sz="2400" dirty="0">
                  <a:latin typeface="Calibri" pitchFamily="34" charset="0"/>
                </a:rPr>
                <a:t>-10%</a:t>
              </a:r>
            </a:p>
          </p:txBody>
        </p:sp>
        <p:sp>
          <p:nvSpPr>
            <p:cNvPr id="3085" name="Rectangle 423"/>
            <p:cNvSpPr>
              <a:spLocks noChangeArrowheads="1"/>
            </p:cNvSpPr>
            <p:nvPr/>
          </p:nvSpPr>
          <p:spPr bwMode="auto">
            <a:xfrm>
              <a:off x="3409949" y="2133600"/>
              <a:ext cx="933450" cy="457200"/>
            </a:xfrm>
            <a:prstGeom prst="rect">
              <a:avLst/>
            </a:prstGeom>
            <a:noFill/>
            <a:ln w="9525">
              <a:noFill/>
              <a:miter lim="800000"/>
              <a:headEnd/>
              <a:tailEnd/>
            </a:ln>
          </p:spPr>
          <p:txBody>
            <a:bodyPr wrap="none" lIns="92075" tIns="46038" rIns="92075" bIns="46038">
              <a:spAutoFit/>
            </a:bodyPr>
            <a:lstStyle/>
            <a:p>
              <a:r>
                <a:rPr lang="en-US" sz="2400" b="1" dirty="0">
                  <a:solidFill>
                    <a:schemeClr val="accent2"/>
                  </a:solidFill>
                  <a:latin typeface="Calibri" pitchFamily="34" charset="0"/>
                </a:rPr>
                <a:t>n</a:t>
              </a:r>
              <a:r>
                <a:rPr lang="en-US" sz="2400" b="1" baseline="-25000" dirty="0">
                  <a:solidFill>
                    <a:schemeClr val="accent2"/>
                  </a:solidFill>
                  <a:latin typeface="Calibri" pitchFamily="34" charset="0"/>
                </a:rPr>
                <a:t>2</a:t>
              </a:r>
              <a:r>
                <a:rPr lang="en-US" sz="2400" b="1" dirty="0">
                  <a:solidFill>
                    <a:schemeClr val="accent2"/>
                  </a:solidFill>
                  <a:latin typeface="Calibri" pitchFamily="34" charset="0"/>
                </a:rPr>
                <a:t> &lt; 0</a:t>
              </a:r>
            </a:p>
          </p:txBody>
        </p:sp>
        <p:sp>
          <p:nvSpPr>
            <p:cNvPr id="3086" name="Rectangle 424"/>
            <p:cNvSpPr>
              <a:spLocks noChangeArrowheads="1"/>
            </p:cNvSpPr>
            <p:nvPr/>
          </p:nvSpPr>
          <p:spPr bwMode="auto">
            <a:xfrm>
              <a:off x="5791200" y="2133600"/>
              <a:ext cx="857250" cy="457200"/>
            </a:xfrm>
            <a:prstGeom prst="rect">
              <a:avLst/>
            </a:prstGeom>
            <a:noFill/>
            <a:ln w="9525">
              <a:noFill/>
              <a:miter lim="800000"/>
              <a:headEnd/>
              <a:tailEnd/>
            </a:ln>
          </p:spPr>
          <p:txBody>
            <a:bodyPr wrap="none" lIns="92075" tIns="46038" rIns="92075" bIns="46038">
              <a:spAutoFit/>
            </a:bodyPr>
            <a:lstStyle/>
            <a:p>
              <a:r>
                <a:rPr lang="en-US" sz="2400" b="1" dirty="0">
                  <a:solidFill>
                    <a:srgbClr val="FF0066"/>
                  </a:solidFill>
                  <a:latin typeface="Calibri" pitchFamily="34" charset="0"/>
                </a:rPr>
                <a:t>n</a:t>
              </a:r>
              <a:r>
                <a:rPr lang="en-US" sz="2400" b="1" baseline="-25000" dirty="0">
                  <a:solidFill>
                    <a:srgbClr val="FF0066"/>
                  </a:solidFill>
                  <a:latin typeface="Calibri" pitchFamily="34" charset="0"/>
                </a:rPr>
                <a:t>2</a:t>
              </a:r>
              <a:r>
                <a:rPr lang="en-US" sz="2400" b="1" dirty="0">
                  <a:solidFill>
                    <a:srgbClr val="FF0066"/>
                  </a:solidFill>
                  <a:latin typeface="Calibri" pitchFamily="34" charset="0"/>
                </a:rPr>
                <a:t> &gt;0</a:t>
              </a:r>
            </a:p>
          </p:txBody>
        </p:sp>
      </p:gr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52400"/>
            <a:ext cx="4876800" cy="523220"/>
          </a:xfrm>
          <a:prstGeom prst="rect">
            <a:avLst/>
          </a:prstGeom>
          <a:ln/>
          <a:effectLst>
            <a:glow rad="228600">
              <a:schemeClr val="accent6">
                <a:satMod val="175000"/>
                <a:alpha val="40000"/>
              </a:schemeClr>
            </a:glow>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Open Aperture Z-scan setup</a:t>
            </a:r>
          </a:p>
        </p:txBody>
      </p:sp>
      <p:pic>
        <p:nvPicPr>
          <p:cNvPr id="4" name="Picture 3" descr="Beschreibung: E:\Dissertation\Ali\figures\chapter 1\1.16. open aperture Z-scan.jpg"/>
          <p:cNvPicPr>
            <a:picLocks noChangeAspect="1"/>
          </p:cNvPicPr>
          <p:nvPr/>
        </p:nvPicPr>
        <p:blipFill>
          <a:blip r:embed="rId2" cstate="print"/>
          <a:srcRect/>
          <a:stretch>
            <a:fillRect/>
          </a:stretch>
        </p:blipFill>
        <p:spPr bwMode="auto">
          <a:xfrm>
            <a:off x="761999" y="914400"/>
            <a:ext cx="7772401" cy="5834381"/>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srcRect/>
          <a:stretch>
            <a:fillRect/>
          </a:stretch>
        </p:blipFill>
        <p:spPr bwMode="auto">
          <a:xfrm>
            <a:off x="1152112" y="1828722"/>
            <a:ext cx="3816000" cy="181630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07504" y="868787"/>
            <a:ext cx="1889125" cy="1731963"/>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979711" y="883447"/>
            <a:ext cx="1646010" cy="14040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b="-1128"/>
          <a:stretch>
            <a:fillRect/>
          </a:stretch>
        </p:blipFill>
        <p:spPr bwMode="auto">
          <a:xfrm>
            <a:off x="3280201" y="828834"/>
            <a:ext cx="1965600" cy="1016006"/>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t="1015"/>
          <a:stretch>
            <a:fillRect/>
          </a:stretch>
        </p:blipFill>
        <p:spPr bwMode="auto">
          <a:xfrm>
            <a:off x="3520482" y="1844824"/>
            <a:ext cx="1050884" cy="1008000"/>
          </a:xfrm>
          <a:prstGeom prst="rect">
            <a:avLst/>
          </a:prstGeom>
          <a:noFill/>
          <a:ln w="9525">
            <a:noFill/>
            <a:miter lim="800000"/>
            <a:headEnd/>
            <a:tailEnd/>
          </a:ln>
        </p:spPr>
      </p:pic>
      <p:pic>
        <p:nvPicPr>
          <p:cNvPr id="1036" name="Picture 12" descr="E:\Data\Z-scan\Leo TPI\second  measurements\BB3FL\different order of nonlinear absorption.jpg"/>
          <p:cNvPicPr>
            <a:picLocks noChangeAspect="1" noChangeArrowheads="1"/>
          </p:cNvPicPr>
          <p:nvPr/>
        </p:nvPicPr>
        <p:blipFill>
          <a:blip r:embed="rId7" cstate="print"/>
          <a:stretch>
            <a:fillRect/>
          </a:stretch>
        </p:blipFill>
        <p:spPr bwMode="auto">
          <a:xfrm>
            <a:off x="5638800" y="685800"/>
            <a:ext cx="3383280" cy="2951118"/>
          </a:xfrm>
          <a:prstGeom prst="rect">
            <a:avLst/>
          </a:prstGeom>
          <a:noFill/>
        </p:spPr>
      </p:pic>
      <p:sp>
        <p:nvSpPr>
          <p:cNvPr id="25" name="TextBox 24"/>
          <p:cNvSpPr txBox="1"/>
          <p:nvPr/>
        </p:nvSpPr>
        <p:spPr>
          <a:xfrm>
            <a:off x="381000" y="3645024"/>
            <a:ext cx="7848600" cy="523220"/>
          </a:xfrm>
          <a:prstGeom prst="rect">
            <a:avLst/>
          </a:prstGeom>
          <a:noFill/>
        </p:spPr>
        <p:txBody>
          <a:bodyPr wrap="square" rtlCol="0">
            <a:spAutoFit/>
          </a:bodyPr>
          <a:lstStyle/>
          <a:p>
            <a:r>
              <a:rPr lang="en-US" sz="2800" dirty="0"/>
              <a:t>1. The laser beam is divided by a beam splitter</a:t>
            </a:r>
          </a:p>
        </p:txBody>
      </p:sp>
      <p:sp>
        <p:nvSpPr>
          <p:cNvPr id="26" name="TextBox 25"/>
          <p:cNvSpPr txBox="1"/>
          <p:nvPr/>
        </p:nvSpPr>
        <p:spPr>
          <a:xfrm>
            <a:off x="381000" y="4201180"/>
            <a:ext cx="8686800" cy="523220"/>
          </a:xfrm>
          <a:prstGeom prst="rect">
            <a:avLst/>
          </a:prstGeom>
          <a:noFill/>
        </p:spPr>
        <p:txBody>
          <a:bodyPr wrap="square" rtlCol="0">
            <a:spAutoFit/>
          </a:bodyPr>
          <a:lstStyle/>
          <a:p>
            <a:r>
              <a:rPr lang="en-US" sz="2800" dirty="0"/>
              <a:t>2. Focusing lens &amp;  translating the sample. </a:t>
            </a:r>
          </a:p>
        </p:txBody>
      </p:sp>
      <p:sp>
        <p:nvSpPr>
          <p:cNvPr id="28" name="TextBox 27"/>
          <p:cNvSpPr txBox="1"/>
          <p:nvPr/>
        </p:nvSpPr>
        <p:spPr>
          <a:xfrm>
            <a:off x="381000" y="4810780"/>
            <a:ext cx="8458200" cy="523220"/>
          </a:xfrm>
          <a:prstGeom prst="rect">
            <a:avLst/>
          </a:prstGeom>
          <a:noFill/>
        </p:spPr>
        <p:txBody>
          <a:bodyPr wrap="square" rtlCol="0">
            <a:spAutoFit/>
          </a:bodyPr>
          <a:lstStyle/>
          <a:p>
            <a:r>
              <a:rPr lang="en-US" sz="2800" dirty="0"/>
              <a:t>3. The transmittance is entirely collected  by a diode</a:t>
            </a:r>
          </a:p>
        </p:txBody>
      </p:sp>
      <p:sp>
        <p:nvSpPr>
          <p:cNvPr id="29" name="TextBox 28"/>
          <p:cNvSpPr txBox="1"/>
          <p:nvPr/>
        </p:nvSpPr>
        <p:spPr>
          <a:xfrm>
            <a:off x="378024" y="5344180"/>
            <a:ext cx="6403776" cy="523220"/>
          </a:xfrm>
          <a:prstGeom prst="rect">
            <a:avLst/>
          </a:prstGeom>
          <a:noFill/>
        </p:spPr>
        <p:txBody>
          <a:bodyPr wrap="square" rtlCol="0">
            <a:spAutoFit/>
          </a:bodyPr>
          <a:lstStyle/>
          <a:p>
            <a:r>
              <a:rPr lang="en-US" sz="2800" dirty="0"/>
              <a:t>4.  both signals measured by a </a:t>
            </a:r>
            <a:r>
              <a:rPr lang="en-US" sz="2800" dirty="0" err="1"/>
              <a:t>picoscope</a:t>
            </a:r>
            <a:endParaRPr lang="en-US" sz="2800" dirty="0"/>
          </a:p>
        </p:txBody>
      </p:sp>
      <p:sp>
        <p:nvSpPr>
          <p:cNvPr id="30" name="TextBox 29"/>
          <p:cNvSpPr txBox="1"/>
          <p:nvPr/>
        </p:nvSpPr>
        <p:spPr>
          <a:xfrm>
            <a:off x="381000" y="5867400"/>
            <a:ext cx="8686800" cy="954107"/>
          </a:xfrm>
          <a:prstGeom prst="rect">
            <a:avLst/>
          </a:prstGeom>
          <a:noFill/>
        </p:spPr>
        <p:txBody>
          <a:bodyPr wrap="square" rtlCol="0">
            <a:spAutoFit/>
          </a:bodyPr>
          <a:lstStyle/>
          <a:p>
            <a:r>
              <a:rPr lang="en-US" sz="2800" dirty="0"/>
              <a:t>5. The computer handles the movement of the translating stage as well as the whole data acquisition process</a:t>
            </a:r>
          </a:p>
        </p:txBody>
      </p:sp>
      <p:sp>
        <p:nvSpPr>
          <p:cNvPr id="18" name="TextBox 17"/>
          <p:cNvSpPr txBox="1"/>
          <p:nvPr/>
        </p:nvSpPr>
        <p:spPr>
          <a:xfrm>
            <a:off x="2209800" y="152400"/>
            <a:ext cx="4876800" cy="523220"/>
          </a:xfrm>
          <a:prstGeom prst="rect">
            <a:avLst/>
          </a:prstGeom>
          <a:ln/>
          <a:effectLst>
            <a:glow rad="228600">
              <a:schemeClr val="accent6">
                <a:satMod val="175000"/>
                <a:alpha val="40000"/>
              </a:schemeClr>
            </a:glow>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Open Aperture Z-scan setup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left)">
                                      <p:cBhvr>
                                        <p:cTn id="13" dur="50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schreibung: E:\Dissertation\Ali\figures\chapter 1\1.17. closed aperture Z-scan at the presence of nonlinear absorption.jpg"/>
          <p:cNvPicPr>
            <a:picLocks noChangeAspect="1"/>
          </p:cNvPicPr>
          <p:nvPr/>
        </p:nvPicPr>
        <p:blipFill>
          <a:blip r:embed="rId2" cstate="print"/>
          <a:srcRect/>
          <a:stretch>
            <a:fillRect/>
          </a:stretch>
        </p:blipFill>
        <p:spPr bwMode="auto">
          <a:xfrm>
            <a:off x="990600" y="1447800"/>
            <a:ext cx="7223760" cy="5325539"/>
          </a:xfrm>
          <a:prstGeom prst="rect">
            <a:avLst/>
          </a:prstGeom>
          <a:noFill/>
          <a:ln w="9525">
            <a:noFill/>
            <a:miter lim="800000"/>
            <a:headEnd/>
            <a:tailEnd/>
          </a:ln>
        </p:spPr>
      </p:pic>
      <p:sp>
        <p:nvSpPr>
          <p:cNvPr id="3" name="TextBox 2"/>
          <p:cNvSpPr txBox="1"/>
          <p:nvPr/>
        </p:nvSpPr>
        <p:spPr>
          <a:xfrm>
            <a:off x="304800" y="228600"/>
            <a:ext cx="8534400" cy="954107"/>
          </a:xfrm>
          <a:prstGeom prst="rect">
            <a:avLst/>
          </a:prstGeom>
          <a:ln/>
          <a:effectLst>
            <a:glow rad="228600">
              <a:schemeClr val="accent6">
                <a:satMod val="175000"/>
                <a:alpha val="40000"/>
              </a:schemeClr>
            </a:glow>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FF0000"/>
                </a:solidFill>
                <a:effectLst>
                  <a:glow rad="139700">
                    <a:schemeClr val="accent4">
                      <a:satMod val="175000"/>
                      <a:alpha val="40000"/>
                    </a:schemeClr>
                  </a:glow>
                </a:effectLst>
              </a:rPr>
              <a:t>Z-scan setup</a:t>
            </a:r>
          </a:p>
          <a:p>
            <a:pPr algn="ctr"/>
            <a:r>
              <a:rPr lang="en-US" sz="2800" b="1" dirty="0">
                <a:solidFill>
                  <a:srgbClr val="000099"/>
                </a:solidFill>
                <a:effectLst>
                  <a:glow rad="139700">
                    <a:schemeClr val="accent4">
                      <a:satMod val="175000"/>
                      <a:alpha val="40000"/>
                    </a:schemeClr>
                  </a:glow>
                </a:effectLst>
              </a:rPr>
              <a:t>Determining both nonlinear </a:t>
            </a:r>
            <a:r>
              <a:rPr lang="en-US" sz="2800" b="1" dirty="0" err="1">
                <a:solidFill>
                  <a:srgbClr val="000099"/>
                </a:solidFill>
                <a:effectLst>
                  <a:glow rad="139700">
                    <a:schemeClr val="accent4">
                      <a:satMod val="175000"/>
                      <a:alpha val="40000"/>
                    </a:schemeClr>
                  </a:glow>
                </a:effectLst>
              </a:rPr>
              <a:t>absorptivity</a:t>
            </a:r>
            <a:r>
              <a:rPr lang="en-US" sz="2800" b="1" dirty="0">
                <a:solidFill>
                  <a:srgbClr val="000099"/>
                </a:solidFill>
                <a:effectLst>
                  <a:glow rad="139700">
                    <a:schemeClr val="accent4">
                      <a:satMod val="175000"/>
                      <a:alpha val="40000"/>
                    </a:schemeClr>
                  </a:glow>
                </a:effectLst>
              </a:rPr>
              <a:t> and refractivity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833563" y="1238250"/>
            <a:ext cx="9144000" cy="0"/>
          </a:xfrm>
          <a:prstGeom prst="rect">
            <a:avLst/>
          </a:prstGeom>
          <a:noFill/>
          <a:ln w="9525">
            <a:noFill/>
            <a:miter lim="800000"/>
            <a:headEnd/>
            <a:tailEnd/>
          </a:ln>
        </p:spPr>
        <p:txBody>
          <a:bodyPr>
            <a:spAutoFit/>
          </a:bodyPr>
          <a:lstStyle/>
          <a:p>
            <a:endParaRPr lang="en-US"/>
          </a:p>
        </p:txBody>
      </p:sp>
      <p:sp>
        <p:nvSpPr>
          <p:cNvPr id="84996" name="Text Box 365"/>
          <p:cNvSpPr txBox="1">
            <a:spLocks noChangeArrowheads="1"/>
          </p:cNvSpPr>
          <p:nvPr/>
        </p:nvSpPr>
        <p:spPr bwMode="auto">
          <a:xfrm>
            <a:off x="1600200" y="188640"/>
            <a:ext cx="6200993" cy="461665"/>
          </a:xfrm>
          <a:prstGeom prst="rect">
            <a:avLst/>
          </a:prstGeom>
          <a:noFill/>
          <a:ln w="9525">
            <a:noFill/>
            <a:miter lim="800000"/>
            <a:headEnd/>
            <a:tailEnd/>
          </a:ln>
        </p:spPr>
        <p:txBody>
          <a:bodyPr wrap="none">
            <a:spAutoFit/>
          </a:bodyPr>
          <a:lstStyle/>
          <a:p>
            <a:r>
              <a:rPr lang="en-US" sz="2400" dirty="0">
                <a:latin typeface="Times New Roman" pitchFamily="18" charset="0"/>
                <a:cs typeface="Times New Roman" pitchFamily="18" charset="0"/>
              </a:rPr>
              <a:t>Separation of  NL Absorption and NL Refraction</a:t>
            </a:r>
          </a:p>
        </p:txBody>
      </p:sp>
      <p:grpSp>
        <p:nvGrpSpPr>
          <p:cNvPr id="8" name="Group 7"/>
          <p:cNvGrpSpPr/>
          <p:nvPr/>
        </p:nvGrpSpPr>
        <p:grpSpPr>
          <a:xfrm>
            <a:off x="380999" y="762000"/>
            <a:ext cx="8422313" cy="5867400"/>
            <a:chOff x="380999" y="762000"/>
            <a:chExt cx="8422313" cy="5867400"/>
          </a:xfrm>
        </p:grpSpPr>
        <p:pic>
          <p:nvPicPr>
            <p:cNvPr id="147457" name="Picture 1" descr="E:\Dissertation\Ali\figures\chapter 1\1.18. refractive+absorptive.jpg"/>
            <p:cNvPicPr>
              <a:picLocks noChangeAspect="1" noChangeArrowheads="1"/>
            </p:cNvPicPr>
            <p:nvPr/>
          </p:nvPicPr>
          <p:blipFill>
            <a:blip r:embed="rId2" cstate="print"/>
            <a:srcRect/>
            <a:stretch>
              <a:fillRect/>
            </a:stretch>
          </p:blipFill>
          <p:spPr bwMode="auto">
            <a:xfrm>
              <a:off x="380999" y="762000"/>
              <a:ext cx="8422313" cy="5867400"/>
            </a:xfrm>
            <a:prstGeom prst="rect">
              <a:avLst/>
            </a:prstGeom>
            <a:noFill/>
          </p:spPr>
        </p:pic>
        <p:sp>
          <p:nvSpPr>
            <p:cNvPr id="5" name="TextBox 4"/>
            <p:cNvSpPr txBox="1"/>
            <p:nvPr/>
          </p:nvSpPr>
          <p:spPr>
            <a:xfrm>
              <a:off x="5867400" y="3048000"/>
              <a:ext cx="1828800" cy="579967"/>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O.A. signal</a:t>
              </a:r>
            </a:p>
          </p:txBody>
        </p:sp>
        <p:sp>
          <p:nvSpPr>
            <p:cNvPr id="6" name="TextBox 5"/>
            <p:cNvSpPr txBox="1"/>
            <p:nvPr/>
          </p:nvSpPr>
          <p:spPr>
            <a:xfrm>
              <a:off x="3176650" y="4068233"/>
              <a:ext cx="1905000" cy="579967"/>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C.A. signal</a:t>
              </a:r>
            </a:p>
          </p:txBody>
        </p:sp>
        <p:sp>
          <p:nvSpPr>
            <p:cNvPr id="7" name="TextBox 6"/>
            <p:cNvSpPr txBox="1"/>
            <p:nvPr/>
          </p:nvSpPr>
          <p:spPr>
            <a:xfrm>
              <a:off x="5662550" y="1447800"/>
              <a:ext cx="2743200" cy="646331"/>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C.A. divide by O.A.</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cstate="print"/>
          <a:srcRect/>
          <a:stretch>
            <a:fillRect/>
          </a:stretch>
        </p:blipFill>
        <p:spPr bwMode="auto">
          <a:xfrm>
            <a:off x="762000" y="4483100"/>
            <a:ext cx="5791200" cy="2298700"/>
          </a:xfrm>
          <a:prstGeom prst="rect">
            <a:avLst/>
          </a:prstGeom>
          <a:noFill/>
          <a:ln w="9525">
            <a:noFill/>
            <a:miter lim="800000"/>
            <a:headEnd/>
            <a:tailEnd/>
          </a:ln>
        </p:spPr>
      </p:pic>
      <p:sp>
        <p:nvSpPr>
          <p:cNvPr id="4" name="Rectangle 3"/>
          <p:cNvSpPr/>
          <p:nvPr/>
        </p:nvSpPr>
        <p:spPr>
          <a:xfrm>
            <a:off x="457200" y="2743200"/>
            <a:ext cx="8382000" cy="1569660"/>
          </a:xfrm>
          <a:prstGeom prst="rect">
            <a:avLst/>
          </a:prstGeom>
        </p:spPr>
        <p:txBody>
          <a:bodyPr wrap="square">
            <a:spAutoFit/>
          </a:bodyPr>
          <a:lstStyle/>
          <a:p>
            <a:pPr algn="just"/>
            <a:r>
              <a:rPr lang="en-US" sz="2400" dirty="0">
                <a:latin typeface="Times New Roman" pitchFamily="18" charset="0"/>
                <a:cs typeface="Times New Roman" pitchFamily="18" charset="0"/>
              </a:rPr>
              <a:t>In Figure below, a sample discrete set of coefficients, as might  be calculated from Eq. (6), is shown together with a continuous distribution  approximated by the coefficients, such as might result from Eq. (8). </a:t>
            </a:r>
          </a:p>
        </p:txBody>
      </p:sp>
      <p:grpSp>
        <p:nvGrpSpPr>
          <p:cNvPr id="7" name="Group 6"/>
          <p:cNvGrpSpPr/>
          <p:nvPr/>
        </p:nvGrpSpPr>
        <p:grpSpPr>
          <a:xfrm>
            <a:off x="7614989" y="667154"/>
            <a:ext cx="538408" cy="1790201"/>
            <a:chOff x="7609661" y="681335"/>
            <a:chExt cx="543739" cy="1913930"/>
          </a:xfrm>
        </p:grpSpPr>
        <p:sp>
          <p:nvSpPr>
            <p:cNvPr id="5" name="TextBox 4"/>
            <p:cNvSpPr txBox="1"/>
            <p:nvPr/>
          </p:nvSpPr>
          <p:spPr>
            <a:xfrm>
              <a:off x="7609661" y="681335"/>
              <a:ext cx="543739" cy="461665"/>
            </a:xfrm>
            <a:prstGeom prst="rect">
              <a:avLst/>
            </a:prstGeom>
            <a:noFill/>
          </p:spPr>
          <p:txBody>
            <a:bodyPr wrap="none" rtlCol="0">
              <a:spAutoFit/>
            </a:bodyPr>
            <a:lstStyle/>
            <a:p>
              <a:r>
                <a:rPr lang="en-US" sz="2400" dirty="0">
                  <a:latin typeface="Times New Roman" pitchFamily="18" charset="0"/>
                  <a:cs typeface="Times New Roman" pitchFamily="18" charset="0"/>
                </a:rPr>
                <a:t>(7)</a:t>
              </a:r>
            </a:p>
          </p:txBody>
        </p:sp>
        <p:sp>
          <p:nvSpPr>
            <p:cNvPr id="6" name="TextBox 5"/>
            <p:cNvSpPr txBox="1"/>
            <p:nvPr/>
          </p:nvSpPr>
          <p:spPr>
            <a:xfrm>
              <a:off x="7609661" y="2133600"/>
              <a:ext cx="543739" cy="461665"/>
            </a:xfrm>
            <a:prstGeom prst="rect">
              <a:avLst/>
            </a:prstGeom>
            <a:noFill/>
          </p:spPr>
          <p:txBody>
            <a:bodyPr wrap="none" rtlCol="0">
              <a:spAutoFit/>
            </a:bodyPr>
            <a:lstStyle/>
            <a:p>
              <a:r>
                <a:rPr lang="en-US" sz="2400" dirty="0">
                  <a:latin typeface="Times New Roman" pitchFamily="18" charset="0"/>
                  <a:cs typeface="Times New Roman" pitchFamily="18" charset="0"/>
                </a:rPr>
                <a:t>(8)</a:t>
              </a:r>
            </a:p>
          </p:txBody>
        </p:sp>
      </p:grpSp>
      <p:graphicFrame>
        <p:nvGraphicFramePr>
          <p:cNvPr id="2" name="Object 1"/>
          <p:cNvGraphicFramePr>
            <a:graphicFrameLocks noChangeAspect="1"/>
          </p:cNvGraphicFramePr>
          <p:nvPr>
            <p:extLst>
              <p:ext uri="{D42A27DB-BD31-4B8C-83A1-F6EECF244321}">
                <p14:modId xmlns:p14="http://schemas.microsoft.com/office/powerpoint/2010/main" val="3255313791"/>
              </p:ext>
            </p:extLst>
          </p:nvPr>
        </p:nvGraphicFramePr>
        <p:xfrm>
          <a:off x="3902075" y="565150"/>
          <a:ext cx="2895600" cy="635000"/>
        </p:xfrm>
        <a:graphic>
          <a:graphicData uri="http://schemas.openxmlformats.org/presentationml/2006/ole">
            <mc:AlternateContent xmlns:mc="http://schemas.openxmlformats.org/markup-compatibility/2006">
              <mc:Choice xmlns:v="urn:schemas-microsoft-com:vml" Requires="v">
                <p:oleObj spid="_x0000_s134194" name="Equation" r:id="rId4" imgW="2895480" imgH="634680" progId="Equation.DSMT4">
                  <p:embed/>
                </p:oleObj>
              </mc:Choice>
              <mc:Fallback>
                <p:oleObj name="Equation" r:id="rId4" imgW="2895480" imgH="634680" progId="Equation.DSMT4">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2075" y="565150"/>
                        <a:ext cx="2895600"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970551461"/>
              </p:ext>
            </p:extLst>
          </p:nvPr>
        </p:nvGraphicFramePr>
        <p:xfrm>
          <a:off x="3895725" y="1920875"/>
          <a:ext cx="3111500" cy="736600"/>
        </p:xfrm>
        <a:graphic>
          <a:graphicData uri="http://schemas.openxmlformats.org/presentationml/2006/ole">
            <mc:AlternateContent xmlns:mc="http://schemas.openxmlformats.org/markup-compatibility/2006">
              <mc:Choice xmlns:v="urn:schemas-microsoft-com:vml" Requires="v">
                <p:oleObj spid="_x0000_s134195" name="Equation" r:id="rId6" imgW="3111480" imgH="736560" progId="Equation.DSMT4">
                  <p:embed/>
                </p:oleObj>
              </mc:Choice>
              <mc:Fallback>
                <p:oleObj name="Equation" r:id="rId6" imgW="3111480" imgH="736560" progId="Equation.DSMT4">
                  <p:embed/>
                  <p:pic>
                    <p:nvPicPr>
                      <p:cNvPr id="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5725" y="1920875"/>
                        <a:ext cx="31115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84269599"/>
              </p:ext>
            </p:extLst>
          </p:nvPr>
        </p:nvGraphicFramePr>
        <p:xfrm>
          <a:off x="533400" y="1378593"/>
          <a:ext cx="2552700" cy="342900"/>
        </p:xfrm>
        <a:graphic>
          <a:graphicData uri="http://schemas.openxmlformats.org/presentationml/2006/ole">
            <mc:AlternateContent xmlns:mc="http://schemas.openxmlformats.org/markup-compatibility/2006">
              <mc:Choice xmlns:v="urn:schemas-microsoft-com:vml" Requires="v">
                <p:oleObj spid="_x0000_s134196" name="Equation" r:id="rId8" imgW="2552400" imgH="342720" progId="Equation.DSMT4">
                  <p:embed/>
                </p:oleObj>
              </mc:Choice>
              <mc:Fallback>
                <p:oleObj name="Equation" r:id="rId8" imgW="2552400" imgH="342720" progId="Equation.DSMT4">
                  <p:embed/>
                  <p:pic>
                    <p:nvPicPr>
                      <p:cNvPr id="0"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1378593"/>
                        <a:ext cx="25527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schreibung: E:\Dissertation\Ali\figures\chapter 1\self-focusing2.jpg"/>
          <p:cNvPicPr>
            <a:picLocks noChangeAspect="1"/>
          </p:cNvPicPr>
          <p:nvPr/>
        </p:nvPicPr>
        <p:blipFill>
          <a:blip r:embed="rId2" cstate="print"/>
          <a:srcRect t="4651" r="25000" b="2326"/>
          <a:stretch>
            <a:fillRect/>
          </a:stretch>
        </p:blipFill>
        <p:spPr bwMode="auto">
          <a:xfrm>
            <a:off x="1981200" y="3505200"/>
            <a:ext cx="5486400" cy="3265716"/>
          </a:xfrm>
          <a:prstGeom prst="rect">
            <a:avLst/>
          </a:prstGeom>
          <a:noFill/>
          <a:ln w="9525">
            <a:noFill/>
            <a:miter lim="800000"/>
            <a:headEnd/>
            <a:tailEnd/>
          </a:ln>
        </p:spPr>
      </p:pic>
      <p:sp>
        <p:nvSpPr>
          <p:cNvPr id="93185" name="Rectangle 1"/>
          <p:cNvSpPr>
            <a:spLocks noChangeArrowheads="1"/>
          </p:cNvSpPr>
          <p:nvPr/>
        </p:nvSpPr>
        <p:spPr bwMode="auto">
          <a:xfrm>
            <a:off x="76200" y="76200"/>
            <a:ext cx="8915400" cy="33499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moves toward the focus</a:t>
            </a:r>
            <a:r>
              <a:rPr kumimoji="0" lang="en-US" sz="24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&gt;&gt;&gt;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beam diameter decreases  </a:t>
            </a:r>
            <a:r>
              <a:rPr lang="en-US" sz="2400" b="1" dirty="0">
                <a:solidFill>
                  <a:srgbClr val="FF0000"/>
                </a:solidFill>
                <a:latin typeface="Times New Roman" pitchFamily="18" charset="0"/>
                <a:ea typeface="Times New Roman" pitchFamily="18" charset="0"/>
                <a:cs typeface="Times New Roman" pitchFamily="18" charset="0"/>
              </a:rPr>
              <a:t>&gt;&gt;&gt;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the laser intensity increases  </a:t>
            </a:r>
            <a:r>
              <a:rPr kumimoji="0" lang="en-US"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&gt;&gt;&gt;</a:t>
            </a:r>
            <a:r>
              <a:rPr kumimoji="0" lang="en-US" sz="24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self-focusing  </a:t>
            </a:r>
            <a:r>
              <a:rPr kumimoji="0" lang="en-US"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&gt;&gt;&gt;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focusing the laser beam earlier  </a:t>
            </a:r>
            <a:r>
              <a:rPr kumimoji="0" lang="en-US"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&gt;&gt;&gt;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beam broadening on the aperture plane  </a:t>
            </a:r>
            <a:r>
              <a:rPr kumimoji="0" lang="en-US"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&gt;&gt;&gt;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decrease in transmittance.</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After the focus  </a:t>
            </a:r>
            <a:r>
              <a:rPr kumimoji="0" lang="en-US"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&gt;&gt;&gt;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self-focusing tends to less diverging  </a:t>
            </a:r>
            <a:r>
              <a:rPr kumimoji="0" lang="en-US"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&gt;&gt;&gt;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beam narrowing on the aperture plane  </a:t>
            </a:r>
            <a:r>
              <a:rPr kumimoji="0" lang="en-US"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&gt;&gt;&gt;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increase in transmittance.</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75328304-2772-4351-A117-C1C355C02C7F}"/>
              </a:ext>
            </a:extLst>
          </p:cNvPr>
          <p:cNvSpPr>
            <a:spLocks noChangeArrowheads="1"/>
          </p:cNvSpPr>
          <p:nvPr/>
        </p:nvSpPr>
        <p:spPr bwMode="auto">
          <a:xfrm>
            <a:off x="990600" y="4419600"/>
            <a:ext cx="903718" cy="515389"/>
          </a:xfrm>
          <a:prstGeom prst="rect">
            <a:avLst/>
          </a:prstGeom>
          <a:noFill/>
          <a:ln w="9525">
            <a:noFill/>
            <a:miter lim="800000"/>
            <a:headEnd/>
            <a:tailEnd/>
          </a:ln>
        </p:spPr>
        <p:txBody>
          <a:bodyPr wrap="none" lIns="92075" tIns="46038" rIns="92075" bIns="4603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66"/>
                </a:solidFill>
                <a:latin typeface="Calibri" pitchFamily="34" charset="0"/>
              </a:rPr>
              <a:t>n</a:t>
            </a:r>
            <a:r>
              <a:rPr lang="en-US" sz="2400" b="1" baseline="-25000" dirty="0">
                <a:solidFill>
                  <a:srgbClr val="FF0066"/>
                </a:solidFill>
                <a:latin typeface="Calibri" pitchFamily="34" charset="0"/>
              </a:rPr>
              <a:t>2</a:t>
            </a:r>
            <a:r>
              <a:rPr lang="en-US" sz="2400" b="1" dirty="0">
                <a:solidFill>
                  <a:srgbClr val="FF0066"/>
                </a:solidFill>
                <a:latin typeface="Calibri" pitchFamily="34" charset="0"/>
              </a:rPr>
              <a:t> &gt;0</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grpSp>
        <p:nvGrpSpPr>
          <p:cNvPr id="29" name="Group 28"/>
          <p:cNvGrpSpPr>
            <a:grpSpLocks noChangeAspect="1"/>
          </p:cNvGrpSpPr>
          <p:nvPr/>
        </p:nvGrpSpPr>
        <p:grpSpPr>
          <a:xfrm>
            <a:off x="685800" y="76200"/>
            <a:ext cx="6400800" cy="2016828"/>
            <a:chOff x="228600" y="1329948"/>
            <a:chExt cx="8101404" cy="2630865"/>
          </a:xfrm>
        </p:grpSpPr>
        <p:sp>
          <p:nvSpPr>
            <p:cNvPr id="53253" name="Line 5"/>
            <p:cNvSpPr>
              <a:spLocks noChangeShapeType="1"/>
            </p:cNvSpPr>
            <p:nvPr/>
          </p:nvSpPr>
          <p:spPr bwMode="auto">
            <a:xfrm>
              <a:off x="4419600" y="2590800"/>
              <a:ext cx="3276600" cy="685800"/>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flipV="1">
              <a:off x="4495800" y="2438399"/>
              <a:ext cx="3200400" cy="797625"/>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38100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329948"/>
              <a:ext cx="1091004" cy="2619838"/>
              <a:chOff x="6553200" y="1306198"/>
              <a:chExt cx="1091004" cy="2619838"/>
            </a:xfrm>
          </p:grpSpPr>
          <p:sp>
            <p:nvSpPr>
              <p:cNvPr id="53260" name="Text Box 12"/>
              <p:cNvSpPr txBox="1">
                <a:spLocks noChangeArrowheads="1"/>
              </p:cNvSpPr>
              <p:nvPr/>
            </p:nvSpPr>
            <p:spPr bwMode="auto">
              <a:xfrm>
                <a:off x="6553200" y="1306198"/>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746271"/>
                <a:ext cx="76199" cy="954236"/>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199" cy="954236"/>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43434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grpSp>
      <p:grpSp>
        <p:nvGrpSpPr>
          <p:cNvPr id="30" name="Group 29"/>
          <p:cNvGrpSpPr>
            <a:grpSpLocks noChangeAspect="1"/>
          </p:cNvGrpSpPr>
          <p:nvPr/>
        </p:nvGrpSpPr>
        <p:grpSpPr>
          <a:xfrm>
            <a:off x="685800" y="2342666"/>
            <a:ext cx="6400800" cy="2076934"/>
            <a:chOff x="228600" y="1242950"/>
            <a:chExt cx="8101404" cy="2717863"/>
          </a:xfrm>
        </p:grpSpPr>
        <p:sp>
          <p:nvSpPr>
            <p:cNvPr id="31" name="Line 5"/>
            <p:cNvSpPr>
              <a:spLocks noChangeShapeType="1"/>
            </p:cNvSpPr>
            <p:nvPr/>
          </p:nvSpPr>
          <p:spPr bwMode="auto">
            <a:xfrm rot="300000">
              <a:off x="4864087" y="2812536"/>
              <a:ext cx="2907899" cy="677752"/>
            </a:xfrm>
            <a:prstGeom prst="line">
              <a:avLst/>
            </a:prstGeom>
            <a:noFill/>
            <a:ln w="19050">
              <a:solidFill>
                <a:srgbClr val="FF0000"/>
              </a:solidFill>
              <a:prstDash val="solid"/>
              <a:round/>
              <a:headEnd/>
              <a:tailEnd/>
            </a:ln>
          </p:spPr>
          <p:txBody>
            <a:bodyPr/>
            <a:lstStyle/>
            <a:p>
              <a:endParaRPr lang="en-US"/>
            </a:p>
          </p:txBody>
        </p:sp>
        <p:sp>
          <p:nvSpPr>
            <p:cNvPr id="32" name="Line 6"/>
            <p:cNvSpPr>
              <a:spLocks noChangeShapeType="1"/>
            </p:cNvSpPr>
            <p:nvPr/>
          </p:nvSpPr>
          <p:spPr bwMode="auto">
            <a:xfrm rot="-240000" flipV="1">
              <a:off x="4867558" y="2170715"/>
              <a:ext cx="2938200" cy="853796"/>
            </a:xfrm>
            <a:prstGeom prst="line">
              <a:avLst/>
            </a:prstGeom>
            <a:noFill/>
            <a:ln w="19050">
              <a:solidFill>
                <a:srgbClr val="FF0000"/>
              </a:solidFill>
              <a:prstDash val="solid"/>
              <a:round/>
              <a:headEnd/>
              <a:tailEnd/>
            </a:ln>
          </p:spPr>
          <p:txBody>
            <a:bodyPr/>
            <a:lstStyle/>
            <a:p>
              <a:endParaRPr lang="en-US"/>
            </a:p>
          </p:txBody>
        </p:sp>
        <p:sp>
          <p:nvSpPr>
            <p:cNvPr id="33"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35"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36"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37"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38" name="Text Box 11"/>
            <p:cNvSpPr txBox="1">
              <a:spLocks noChangeArrowheads="1"/>
            </p:cNvSpPr>
            <p:nvPr/>
          </p:nvSpPr>
          <p:spPr bwMode="auto">
            <a:xfrm>
              <a:off x="41910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39"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40" name="Group 34"/>
            <p:cNvGrpSpPr/>
            <p:nvPr/>
          </p:nvGrpSpPr>
          <p:grpSpPr>
            <a:xfrm>
              <a:off x="7924800" y="2643250"/>
              <a:ext cx="381000" cy="762000"/>
              <a:chOff x="7239000" y="2667000"/>
              <a:chExt cx="381000" cy="762000"/>
            </a:xfrm>
          </p:grpSpPr>
          <p:sp>
            <p:nvSpPr>
              <p:cNvPr id="51"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2"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41"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42"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43"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44" name="Group 35"/>
            <p:cNvGrpSpPr/>
            <p:nvPr/>
          </p:nvGrpSpPr>
          <p:grpSpPr>
            <a:xfrm>
              <a:off x="7239000" y="1242950"/>
              <a:ext cx="1091004" cy="2709863"/>
              <a:chOff x="6553200" y="1219200"/>
              <a:chExt cx="1091004" cy="2709863"/>
            </a:xfrm>
          </p:grpSpPr>
          <p:sp>
            <p:nvSpPr>
              <p:cNvPr id="48"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4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0" name="Rectangle 22"/>
              <p:cNvSpPr>
                <a:spLocks noChangeArrowheads="1"/>
              </p:cNvSpPr>
              <p:nvPr/>
            </p:nvSpPr>
            <p:spPr bwMode="auto">
              <a:xfrm>
                <a:off x="7010400" y="2971800"/>
                <a:ext cx="76199" cy="957263"/>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45"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46"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47" name="Rectangle 4"/>
            <p:cNvSpPr>
              <a:spLocks noChangeArrowheads="1"/>
            </p:cNvSpPr>
            <p:nvPr/>
          </p:nvSpPr>
          <p:spPr bwMode="auto">
            <a:xfrm>
              <a:off x="4812475"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grpSp>
      <p:grpSp>
        <p:nvGrpSpPr>
          <p:cNvPr id="54" name="Group 53"/>
          <p:cNvGrpSpPr/>
          <p:nvPr/>
        </p:nvGrpSpPr>
        <p:grpSpPr>
          <a:xfrm>
            <a:off x="685800" y="4669470"/>
            <a:ext cx="6400800" cy="2112330"/>
            <a:chOff x="228600" y="1242950"/>
            <a:chExt cx="8101404" cy="2717863"/>
          </a:xfrm>
        </p:grpSpPr>
        <p:sp>
          <p:nvSpPr>
            <p:cNvPr id="55" name="Line 5"/>
            <p:cNvSpPr>
              <a:spLocks noChangeShapeType="1"/>
            </p:cNvSpPr>
            <p:nvPr/>
          </p:nvSpPr>
          <p:spPr bwMode="auto">
            <a:xfrm rot="-240000">
              <a:off x="6787103" y="3043895"/>
              <a:ext cx="979365" cy="152805"/>
            </a:xfrm>
            <a:prstGeom prst="line">
              <a:avLst/>
            </a:prstGeom>
            <a:noFill/>
            <a:ln w="19050">
              <a:solidFill>
                <a:srgbClr val="FF0000"/>
              </a:solidFill>
              <a:prstDash val="solid"/>
              <a:round/>
              <a:headEnd/>
              <a:tailEnd/>
            </a:ln>
          </p:spPr>
          <p:txBody>
            <a:bodyPr/>
            <a:lstStyle/>
            <a:p>
              <a:endParaRPr lang="en-US"/>
            </a:p>
          </p:txBody>
        </p:sp>
        <p:sp>
          <p:nvSpPr>
            <p:cNvPr id="56" name="Line 6"/>
            <p:cNvSpPr>
              <a:spLocks noChangeShapeType="1"/>
            </p:cNvSpPr>
            <p:nvPr/>
          </p:nvSpPr>
          <p:spPr bwMode="auto">
            <a:xfrm rot="480000" flipV="1">
              <a:off x="6792249" y="2547575"/>
              <a:ext cx="981952" cy="206248"/>
            </a:xfrm>
            <a:prstGeom prst="line">
              <a:avLst/>
            </a:prstGeom>
            <a:noFill/>
            <a:ln w="19050">
              <a:solidFill>
                <a:srgbClr val="FF0000"/>
              </a:solidFill>
              <a:prstDash val="solid"/>
              <a:round/>
              <a:headEnd/>
              <a:tailEnd/>
            </a:ln>
          </p:spPr>
          <p:txBody>
            <a:bodyPr/>
            <a:lstStyle/>
            <a:p>
              <a:endParaRPr lang="en-US"/>
            </a:p>
          </p:txBody>
        </p:sp>
        <p:sp>
          <p:nvSpPr>
            <p:cNvPr id="57"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8"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9"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60"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61" name="Text Box 11"/>
            <p:cNvSpPr txBox="1">
              <a:spLocks noChangeArrowheads="1"/>
            </p:cNvSpPr>
            <p:nvPr/>
          </p:nvSpPr>
          <p:spPr bwMode="auto">
            <a:xfrm>
              <a:off x="59436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62"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63" name="Group 34"/>
            <p:cNvGrpSpPr/>
            <p:nvPr/>
          </p:nvGrpSpPr>
          <p:grpSpPr>
            <a:xfrm>
              <a:off x="7924800" y="2643250"/>
              <a:ext cx="381000" cy="762000"/>
              <a:chOff x="7239000" y="2667000"/>
              <a:chExt cx="381000" cy="762000"/>
            </a:xfrm>
          </p:grpSpPr>
          <p:sp>
            <p:nvSpPr>
              <p:cNvPr id="74"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75"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76"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64" name="AutoShape 18"/>
            <p:cNvCxnSpPr>
              <a:cxnSpLocks noChangeShapeType="1"/>
            </p:cNvCxnSpPr>
            <p:nvPr/>
          </p:nvCxnSpPr>
          <p:spPr bwMode="auto">
            <a:xfrm>
              <a:off x="4419600" y="3764725"/>
              <a:ext cx="2971799" cy="0"/>
            </a:xfrm>
            <a:prstGeom prst="straightConnector1">
              <a:avLst/>
            </a:prstGeom>
            <a:noFill/>
            <a:ln w="19050">
              <a:solidFill>
                <a:schemeClr val="tx1"/>
              </a:solidFill>
              <a:prstDash val="dash"/>
              <a:round/>
              <a:headEnd type="triangle" w="med" len="med"/>
              <a:tailEnd type="triangle" w="med" len="med"/>
            </a:ln>
          </p:spPr>
        </p:cxnSp>
        <p:sp>
          <p:nvSpPr>
            <p:cNvPr id="65" name="Text Box 19"/>
            <p:cNvSpPr txBox="1">
              <a:spLocks noChangeArrowheads="1"/>
            </p:cNvSpPr>
            <p:nvPr/>
          </p:nvSpPr>
          <p:spPr bwMode="auto">
            <a:xfrm>
              <a:off x="5638322" y="3274505"/>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66"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67" name="Group 35"/>
            <p:cNvGrpSpPr/>
            <p:nvPr/>
          </p:nvGrpSpPr>
          <p:grpSpPr>
            <a:xfrm>
              <a:off x="7239000" y="1242950"/>
              <a:ext cx="1091004" cy="2693820"/>
              <a:chOff x="6553200" y="1219200"/>
              <a:chExt cx="1091004" cy="2693820"/>
            </a:xfrm>
          </p:grpSpPr>
          <p:sp>
            <p:nvSpPr>
              <p:cNvPr id="71"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72"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3" name="Rectangle 22"/>
              <p:cNvSpPr>
                <a:spLocks noChangeArrowheads="1"/>
              </p:cNvSpPr>
              <p:nvPr/>
            </p:nvSpPr>
            <p:spPr bwMode="auto">
              <a:xfrm>
                <a:off x="7010400" y="2971798"/>
                <a:ext cx="76199" cy="941222"/>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68"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69"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70" name="Rectangle 4"/>
            <p:cNvSpPr>
              <a:spLocks noChangeArrowheads="1"/>
            </p:cNvSpPr>
            <p:nvPr/>
          </p:nvSpPr>
          <p:spPr bwMode="auto">
            <a:xfrm>
              <a:off x="66294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gr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Graphic2.jpg"/>
          <p:cNvPicPr>
            <a:picLocks noChangeAspect="1"/>
          </p:cNvPicPr>
          <p:nvPr/>
        </p:nvPicPr>
        <p:blipFill>
          <a:blip r:embed="rId4" cstate="print"/>
          <a:stretch>
            <a:fillRect/>
          </a:stretch>
        </p:blipFill>
        <p:spPr>
          <a:xfrm>
            <a:off x="228600" y="2044583"/>
            <a:ext cx="8155568" cy="4023360"/>
          </a:xfrm>
          <a:prstGeom prst="rect">
            <a:avLst/>
          </a:prstGeom>
        </p:spPr>
      </p:pic>
      <p:graphicFrame>
        <p:nvGraphicFramePr>
          <p:cNvPr id="5" name="Object 15"/>
          <p:cNvGraphicFramePr>
            <a:graphicFrameLocks noChangeAspect="1"/>
          </p:cNvGraphicFramePr>
          <p:nvPr/>
        </p:nvGraphicFramePr>
        <p:xfrm>
          <a:off x="4953000" y="2480447"/>
          <a:ext cx="3200400" cy="1185863"/>
        </p:xfrm>
        <a:graphic>
          <a:graphicData uri="http://schemas.openxmlformats.org/presentationml/2006/ole">
            <mc:AlternateContent xmlns:mc="http://schemas.openxmlformats.org/markup-compatibility/2006">
              <mc:Choice xmlns:v="urn:schemas-microsoft-com:vml" Requires="v">
                <p:oleObj spid="_x0000_s148492" name="CorelDRAW" r:id="rId5" imgW="6419088" imgH="2380488" progId="">
                  <p:embed/>
                </p:oleObj>
              </mc:Choice>
              <mc:Fallback>
                <p:oleObj name="CorelDRAW" r:id="rId5" imgW="6419088" imgH="2380488" progId="">
                  <p:embed/>
                  <p:pic>
                    <p:nvPicPr>
                      <p:cNvPr id="5"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480447"/>
                        <a:ext cx="3200400"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14"/>
          <p:cNvGraphicFramePr>
            <a:graphicFrameLocks noChangeAspect="1"/>
          </p:cNvGraphicFramePr>
          <p:nvPr/>
        </p:nvGraphicFramePr>
        <p:xfrm>
          <a:off x="5016500" y="2527300"/>
          <a:ext cx="3200400" cy="1181100"/>
        </p:xfrm>
        <a:graphic>
          <a:graphicData uri="http://schemas.openxmlformats.org/presentationml/2006/ole">
            <mc:AlternateContent xmlns:mc="http://schemas.openxmlformats.org/markup-compatibility/2006">
              <mc:Choice xmlns:v="urn:schemas-microsoft-com:vml" Requires="v">
                <p:oleObj spid="_x0000_s148493" name="CorelDRAW" r:id="rId7" imgW="6419088" imgH="2380488" progId="">
                  <p:embed/>
                </p:oleObj>
              </mc:Choice>
              <mc:Fallback>
                <p:oleObj name="CorelDRAW" r:id="rId7" imgW="6419088" imgH="2380488" progId="">
                  <p:embed/>
                  <p:pic>
                    <p:nvPicPr>
                      <p:cNvPr id="6"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6500" y="2527300"/>
                        <a:ext cx="32004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11"/>
          <p:cNvGraphicFramePr>
            <a:graphicFrameLocks noChangeAspect="1"/>
          </p:cNvGraphicFramePr>
          <p:nvPr/>
        </p:nvGraphicFramePr>
        <p:xfrm>
          <a:off x="7199111" y="2223272"/>
          <a:ext cx="430414" cy="1228725"/>
        </p:xfrm>
        <a:graphic>
          <a:graphicData uri="http://schemas.openxmlformats.org/presentationml/2006/ole">
            <mc:AlternateContent xmlns:mc="http://schemas.openxmlformats.org/markup-compatibility/2006">
              <mc:Choice xmlns:v="urn:schemas-microsoft-com:vml" Requires="v">
                <p:oleObj spid="_x0000_s148494" name="CorelDRAW" r:id="rId9" imgW="960120" imgH="2630424" progId="">
                  <p:embed/>
                </p:oleObj>
              </mc:Choice>
              <mc:Fallback>
                <p:oleObj name="CorelDRAW" r:id="rId9" imgW="960120" imgH="2630424" progId="">
                  <p:embed/>
                  <p:pic>
                    <p:nvPicPr>
                      <p:cNvPr id="7"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9111" y="2223272"/>
                        <a:ext cx="430414"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7200900" y="2438400"/>
          <a:ext cx="393700" cy="990600"/>
        </p:xfrm>
        <a:graphic>
          <a:graphicData uri="http://schemas.openxmlformats.org/presentationml/2006/ole">
            <mc:AlternateContent xmlns:mc="http://schemas.openxmlformats.org/markup-compatibility/2006">
              <mc:Choice xmlns:v="urn:schemas-microsoft-com:vml" Requires="v">
                <p:oleObj spid="_x0000_s148495" name="CorelDRAW" r:id="rId11" imgW="725424" imgH="1834896" progId="">
                  <p:embed/>
                </p:oleObj>
              </mc:Choice>
              <mc:Fallback>
                <p:oleObj name="CorelDRAW" r:id="rId11" imgW="725424" imgH="1834896" progId="">
                  <p:embed/>
                  <p:pic>
                    <p:nvPicPr>
                      <p:cNvPr id="8"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0900" y="2438400"/>
                        <a:ext cx="3937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9"/>
          <p:cNvGraphicFramePr>
            <a:graphicFrameLocks noChangeAspect="1"/>
          </p:cNvGraphicFramePr>
          <p:nvPr/>
        </p:nvGraphicFramePr>
        <p:xfrm>
          <a:off x="4572000" y="2641600"/>
          <a:ext cx="3200400" cy="1181100"/>
        </p:xfrm>
        <a:graphic>
          <a:graphicData uri="http://schemas.openxmlformats.org/presentationml/2006/ole">
            <mc:AlternateContent xmlns:mc="http://schemas.openxmlformats.org/markup-compatibility/2006">
              <mc:Choice xmlns:v="urn:schemas-microsoft-com:vml" Requires="v">
                <p:oleObj spid="_x0000_s148496" name="CorelDRAW" r:id="rId13" imgW="6419088" imgH="2380488" progId="">
                  <p:embed/>
                </p:oleObj>
              </mc:Choice>
              <mc:Fallback>
                <p:oleObj name="CorelDRAW" r:id="rId13" imgW="6419088" imgH="2380488" progId="">
                  <p:embed/>
                  <p:pic>
                    <p:nvPicPr>
                      <p:cNvPr id="9"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2641600"/>
                        <a:ext cx="32004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5" name="Object 7"/>
          <p:cNvGraphicFramePr>
            <a:graphicFrameLocks noChangeAspect="1"/>
          </p:cNvGraphicFramePr>
          <p:nvPr/>
        </p:nvGraphicFramePr>
        <p:xfrm>
          <a:off x="5091115" y="3075760"/>
          <a:ext cx="166686" cy="714375"/>
        </p:xfrm>
        <a:graphic>
          <a:graphicData uri="http://schemas.openxmlformats.org/presentationml/2006/ole">
            <mc:AlternateContent xmlns:mc="http://schemas.openxmlformats.org/markup-compatibility/2006">
              <mc:Choice xmlns:v="urn:schemas-microsoft-com:vml" Requires="v">
                <p:oleObj spid="_x0000_s148497" name="CorelDRAW" r:id="rId15" imgW="883920" imgH="1658112" progId="">
                  <p:embed/>
                </p:oleObj>
              </mc:Choice>
              <mc:Fallback>
                <p:oleObj name="CorelDRAW" r:id="rId15" imgW="883920" imgH="1658112" progId="">
                  <p:embed/>
                  <p:pic>
                    <p:nvPicPr>
                      <p:cNvPr id="17415"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91115" y="3075760"/>
                        <a:ext cx="166686"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Oval 10"/>
          <p:cNvSpPr/>
          <p:nvPr/>
        </p:nvSpPr>
        <p:spPr>
          <a:xfrm>
            <a:off x="5032375" y="3255147"/>
            <a:ext cx="152400" cy="320040"/>
          </a:xfrm>
          <a:prstGeom prst="ellipse">
            <a:avLst/>
          </a:prstGeom>
          <a:solidFill>
            <a:srgbClr val="EA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Object 7"/>
          <p:cNvGraphicFramePr>
            <a:graphicFrameLocks noChangeAspect="1"/>
          </p:cNvGraphicFramePr>
          <p:nvPr/>
        </p:nvGraphicFramePr>
        <p:xfrm>
          <a:off x="5091114" y="3075761"/>
          <a:ext cx="166686" cy="714375"/>
        </p:xfrm>
        <a:graphic>
          <a:graphicData uri="http://schemas.openxmlformats.org/presentationml/2006/ole">
            <mc:AlternateContent xmlns:mc="http://schemas.openxmlformats.org/markup-compatibility/2006">
              <mc:Choice xmlns:v="urn:schemas-microsoft-com:vml" Requires="v">
                <p:oleObj spid="_x0000_s148498" name="CorelDRAW" r:id="rId17" imgW="883920" imgH="1658112" progId="">
                  <p:embed/>
                </p:oleObj>
              </mc:Choice>
              <mc:Fallback>
                <p:oleObj name="CorelDRAW" r:id="rId17" imgW="883920" imgH="1658112" progId="">
                  <p:embed/>
                  <p:pic>
                    <p:nvPicPr>
                      <p:cNvPr id="19" name="Object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91114" y="3075761"/>
                        <a:ext cx="166686"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Oval 19"/>
          <p:cNvSpPr/>
          <p:nvPr/>
        </p:nvSpPr>
        <p:spPr>
          <a:xfrm>
            <a:off x="5032374" y="3255148"/>
            <a:ext cx="152400" cy="320040"/>
          </a:xfrm>
          <a:prstGeom prst="ellipse">
            <a:avLst/>
          </a:prstGeom>
          <a:solidFill>
            <a:srgbClr val="EA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425" name="Object 17"/>
          <p:cNvGraphicFramePr>
            <a:graphicFrameLocks noChangeAspect="1"/>
          </p:cNvGraphicFramePr>
          <p:nvPr/>
        </p:nvGraphicFramePr>
        <p:xfrm>
          <a:off x="-1143000" y="5953381"/>
          <a:ext cx="1800225" cy="1066800"/>
        </p:xfrm>
        <a:graphic>
          <a:graphicData uri="http://schemas.openxmlformats.org/presentationml/2006/ole">
            <mc:AlternateContent xmlns:mc="http://schemas.openxmlformats.org/markup-compatibility/2006">
              <mc:Choice xmlns:v="urn:schemas-microsoft-com:vml" Requires="v">
                <p:oleObj spid="_x0000_s148499" name="CorelDRAW" r:id="rId19" imgW="2802240" imgH="1099800" progId="">
                  <p:embed/>
                </p:oleObj>
              </mc:Choice>
              <mc:Fallback>
                <p:oleObj name="CorelDRAW" r:id="rId19" imgW="2802240" imgH="1099800" progId="">
                  <p:embed/>
                  <p:pic>
                    <p:nvPicPr>
                      <p:cNvPr id="17425" name="Object 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000" y="5953381"/>
                        <a:ext cx="18002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30"/>
          <p:cNvGrpSpPr/>
          <p:nvPr/>
        </p:nvGrpSpPr>
        <p:grpSpPr>
          <a:xfrm>
            <a:off x="1114425" y="3432947"/>
            <a:ext cx="714375" cy="1561389"/>
            <a:chOff x="1114425" y="2705100"/>
            <a:chExt cx="714375" cy="1561389"/>
          </a:xfrm>
        </p:grpSpPr>
        <p:graphicFrame>
          <p:nvGraphicFramePr>
            <p:cNvPr id="17427" name="Object 19"/>
            <p:cNvGraphicFramePr>
              <a:graphicFrameLocks noChangeAspect="1"/>
            </p:cNvGraphicFramePr>
            <p:nvPr/>
          </p:nvGraphicFramePr>
          <p:xfrm>
            <a:off x="1676400" y="2705100"/>
            <a:ext cx="152400" cy="308591"/>
          </p:xfrm>
          <a:graphic>
            <a:graphicData uri="http://schemas.openxmlformats.org/presentationml/2006/ole">
              <mc:AlternateContent xmlns:mc="http://schemas.openxmlformats.org/markup-compatibility/2006">
                <mc:Choice xmlns:v="urn:schemas-microsoft-com:vml" Requires="v">
                  <p:oleObj spid="_x0000_s148500" name="CorelDRAW" r:id="rId21" imgW="320040" imgH="646176" progId="">
                    <p:embed/>
                  </p:oleObj>
                </mc:Choice>
                <mc:Fallback>
                  <p:oleObj name="CorelDRAW" r:id="rId21" imgW="320040" imgH="646176" progId="">
                    <p:embed/>
                    <p:pic>
                      <p:nvPicPr>
                        <p:cNvPr id="17427" name="Object 1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76400" y="2705100"/>
                          <a:ext cx="152400" cy="30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8" name="Object 20"/>
            <p:cNvGraphicFramePr>
              <a:graphicFrameLocks noChangeAspect="1"/>
            </p:cNvGraphicFramePr>
            <p:nvPr/>
          </p:nvGraphicFramePr>
          <p:xfrm>
            <a:off x="1114425" y="3895725"/>
            <a:ext cx="185761" cy="370764"/>
          </p:xfrm>
          <a:graphic>
            <a:graphicData uri="http://schemas.openxmlformats.org/presentationml/2006/ole">
              <mc:AlternateContent xmlns:mc="http://schemas.openxmlformats.org/markup-compatibility/2006">
                <mc:Choice xmlns:v="urn:schemas-microsoft-com:vml" Requires="v">
                  <p:oleObj spid="_x0000_s148501" name="CorelDRAW" r:id="rId23" imgW="387096" imgH="777240" progId="">
                    <p:embed/>
                  </p:oleObj>
                </mc:Choice>
                <mc:Fallback>
                  <p:oleObj name="CorelDRAW" r:id="rId23" imgW="387096" imgH="777240" progId="">
                    <p:embed/>
                    <p:pic>
                      <p:nvPicPr>
                        <p:cNvPr id="17428" name="Object 2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14425" y="3895725"/>
                          <a:ext cx="185761" cy="370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2" name="TextBox 21"/>
          <p:cNvSpPr txBox="1"/>
          <p:nvPr/>
        </p:nvSpPr>
        <p:spPr>
          <a:xfrm>
            <a:off x="3276600" y="609600"/>
            <a:ext cx="2514600" cy="523220"/>
          </a:xfrm>
          <a:prstGeom prst="rect">
            <a:avLst/>
          </a:prstGeom>
          <a:noFill/>
        </p:spPr>
        <p:txBody>
          <a:bodyPr wrap="square" rtlCol="0">
            <a:spAutoFit/>
          </a:bodyPr>
          <a:lstStyle/>
          <a:p>
            <a:pPr marL="285750" indent="-285750" algn="just"/>
            <a:r>
              <a:rPr lang="en-US" sz="2800" b="1" dirty="0">
                <a:solidFill>
                  <a:srgbClr val="0070C0"/>
                </a:solidFill>
              </a:rPr>
              <a:t>Z-Scan setup</a:t>
            </a:r>
          </a:p>
        </p:txBody>
      </p:sp>
      <p:sp>
        <p:nvSpPr>
          <p:cNvPr id="23" name="TextBox 22"/>
          <p:cNvSpPr txBox="1"/>
          <p:nvPr/>
        </p:nvSpPr>
        <p:spPr>
          <a:xfrm>
            <a:off x="76200" y="6108735"/>
            <a:ext cx="5360716" cy="646331"/>
          </a:xfrm>
          <a:prstGeom prst="rect">
            <a:avLst/>
          </a:prstGeom>
          <a:noFill/>
        </p:spPr>
        <p:txBody>
          <a:bodyPr wrap="square" rtlCol="0">
            <a:spAutoFit/>
          </a:bodyPr>
          <a:lstStyle/>
          <a:p>
            <a:r>
              <a:rPr lang="en-US" dirty="0"/>
              <a:t>M. Sheik-</a:t>
            </a:r>
            <a:r>
              <a:rPr lang="en-US" dirty="0" err="1"/>
              <a:t>Bahae</a:t>
            </a:r>
            <a:r>
              <a:rPr lang="en-US" dirty="0"/>
              <a:t>, …, &amp; </a:t>
            </a:r>
            <a:r>
              <a:rPr lang="en-US" u="sng" dirty="0"/>
              <a:t>E.W. Van Stryland</a:t>
            </a:r>
            <a:r>
              <a:rPr lang="en-US" dirty="0"/>
              <a:t>,  </a:t>
            </a:r>
            <a:r>
              <a:rPr lang="en-US" i="1" dirty="0"/>
              <a:t>IEEE J. Quantum Electron.</a:t>
            </a:r>
            <a:r>
              <a:rPr lang="en-US" dirty="0"/>
              <a:t> </a:t>
            </a:r>
            <a:r>
              <a:rPr lang="en-US" b="1" dirty="0"/>
              <a:t>26</a:t>
            </a:r>
            <a:r>
              <a:rPr lang="en-US" dirty="0"/>
              <a:t>, 760 (1990)</a:t>
            </a:r>
          </a:p>
        </p:txBody>
      </p:sp>
      <p:sp>
        <p:nvSpPr>
          <p:cNvPr id="15" name="Freeform 14"/>
          <p:cNvSpPr/>
          <p:nvPr/>
        </p:nvSpPr>
        <p:spPr>
          <a:xfrm>
            <a:off x="5591175" y="4614047"/>
            <a:ext cx="1733550" cy="1120251"/>
          </a:xfrm>
          <a:custGeom>
            <a:avLst/>
            <a:gdLst>
              <a:gd name="connsiteX0" fmla="*/ 0 w 4781550"/>
              <a:gd name="connsiteY0" fmla="*/ 1203584 h 2755636"/>
              <a:gd name="connsiteX1" fmla="*/ 1314450 w 4781550"/>
              <a:gd name="connsiteY1" fmla="*/ 1432184 h 2755636"/>
              <a:gd name="connsiteX2" fmla="*/ 2076450 w 4781550"/>
              <a:gd name="connsiteY2" fmla="*/ 2727584 h 2755636"/>
              <a:gd name="connsiteX3" fmla="*/ 2447925 w 4781550"/>
              <a:gd name="connsiteY3" fmla="*/ 41534 h 2755636"/>
              <a:gd name="connsiteX4" fmla="*/ 3228975 w 4781550"/>
              <a:gd name="connsiteY4" fmla="*/ 1108334 h 2755636"/>
              <a:gd name="connsiteX5" fmla="*/ 4781550 w 4781550"/>
              <a:gd name="connsiteY5" fmla="*/ 1308359 h 275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1550" h="2755636">
                <a:moveTo>
                  <a:pt x="0" y="1203584"/>
                </a:moveTo>
                <a:cubicBezTo>
                  <a:pt x="484187" y="1190884"/>
                  <a:pt x="968375" y="1178184"/>
                  <a:pt x="1314450" y="1432184"/>
                </a:cubicBezTo>
                <a:cubicBezTo>
                  <a:pt x="1660525" y="1686184"/>
                  <a:pt x="1887537" y="2959359"/>
                  <a:pt x="2076450" y="2727584"/>
                </a:cubicBezTo>
                <a:cubicBezTo>
                  <a:pt x="2265363" y="2495809"/>
                  <a:pt x="2255838" y="311409"/>
                  <a:pt x="2447925" y="41534"/>
                </a:cubicBezTo>
                <a:cubicBezTo>
                  <a:pt x="2640012" y="-228341"/>
                  <a:pt x="2840038" y="897197"/>
                  <a:pt x="3228975" y="1108334"/>
                </a:cubicBezTo>
                <a:cubicBezTo>
                  <a:pt x="3617912" y="1319471"/>
                  <a:pt x="4465638" y="1265497"/>
                  <a:pt x="4781550" y="130835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5591175" y="4642622"/>
            <a:ext cx="1733550" cy="1120251"/>
          </a:xfrm>
          <a:custGeom>
            <a:avLst/>
            <a:gdLst>
              <a:gd name="connsiteX0" fmla="*/ 0 w 4781550"/>
              <a:gd name="connsiteY0" fmla="*/ 1203584 h 2755636"/>
              <a:gd name="connsiteX1" fmla="*/ 1314450 w 4781550"/>
              <a:gd name="connsiteY1" fmla="*/ 1432184 h 2755636"/>
              <a:gd name="connsiteX2" fmla="*/ 2076450 w 4781550"/>
              <a:gd name="connsiteY2" fmla="*/ 2727584 h 2755636"/>
              <a:gd name="connsiteX3" fmla="*/ 2447925 w 4781550"/>
              <a:gd name="connsiteY3" fmla="*/ 41534 h 2755636"/>
              <a:gd name="connsiteX4" fmla="*/ 3228975 w 4781550"/>
              <a:gd name="connsiteY4" fmla="*/ 1108334 h 2755636"/>
              <a:gd name="connsiteX5" fmla="*/ 4781550 w 4781550"/>
              <a:gd name="connsiteY5" fmla="*/ 1308359 h 275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1550" h="2755636">
                <a:moveTo>
                  <a:pt x="0" y="1203584"/>
                </a:moveTo>
                <a:cubicBezTo>
                  <a:pt x="484187" y="1190884"/>
                  <a:pt x="968375" y="1178184"/>
                  <a:pt x="1314450" y="1432184"/>
                </a:cubicBezTo>
                <a:cubicBezTo>
                  <a:pt x="1660525" y="1686184"/>
                  <a:pt x="1887537" y="2959359"/>
                  <a:pt x="2076450" y="2727584"/>
                </a:cubicBezTo>
                <a:cubicBezTo>
                  <a:pt x="2265363" y="2495809"/>
                  <a:pt x="2255838" y="311409"/>
                  <a:pt x="2447925" y="41534"/>
                </a:cubicBezTo>
                <a:cubicBezTo>
                  <a:pt x="2640012" y="-228341"/>
                  <a:pt x="2840038" y="897197"/>
                  <a:pt x="3228975" y="1108334"/>
                </a:cubicBezTo>
                <a:cubicBezTo>
                  <a:pt x="3617912" y="1319471"/>
                  <a:pt x="4465638" y="1265497"/>
                  <a:pt x="4781550" y="130835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5591175" y="4636796"/>
            <a:ext cx="1733550" cy="1120251"/>
          </a:xfrm>
          <a:custGeom>
            <a:avLst/>
            <a:gdLst>
              <a:gd name="connsiteX0" fmla="*/ 0 w 4781550"/>
              <a:gd name="connsiteY0" fmla="*/ 1203584 h 2755636"/>
              <a:gd name="connsiteX1" fmla="*/ 1314450 w 4781550"/>
              <a:gd name="connsiteY1" fmla="*/ 1432184 h 2755636"/>
              <a:gd name="connsiteX2" fmla="*/ 2076450 w 4781550"/>
              <a:gd name="connsiteY2" fmla="*/ 2727584 h 2755636"/>
              <a:gd name="connsiteX3" fmla="*/ 2447925 w 4781550"/>
              <a:gd name="connsiteY3" fmla="*/ 41534 h 2755636"/>
              <a:gd name="connsiteX4" fmla="*/ 3228975 w 4781550"/>
              <a:gd name="connsiteY4" fmla="*/ 1108334 h 2755636"/>
              <a:gd name="connsiteX5" fmla="*/ 4781550 w 4781550"/>
              <a:gd name="connsiteY5" fmla="*/ 1308359 h 275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1550" h="2755636">
                <a:moveTo>
                  <a:pt x="0" y="1203584"/>
                </a:moveTo>
                <a:cubicBezTo>
                  <a:pt x="484187" y="1190884"/>
                  <a:pt x="968375" y="1178184"/>
                  <a:pt x="1314450" y="1432184"/>
                </a:cubicBezTo>
                <a:cubicBezTo>
                  <a:pt x="1660525" y="1686184"/>
                  <a:pt x="1887537" y="2959359"/>
                  <a:pt x="2076450" y="2727584"/>
                </a:cubicBezTo>
                <a:cubicBezTo>
                  <a:pt x="2265363" y="2495809"/>
                  <a:pt x="2255838" y="311409"/>
                  <a:pt x="2447925" y="41534"/>
                </a:cubicBezTo>
                <a:cubicBezTo>
                  <a:pt x="2640012" y="-228341"/>
                  <a:pt x="2840038" y="897197"/>
                  <a:pt x="3228975" y="1108334"/>
                </a:cubicBezTo>
                <a:cubicBezTo>
                  <a:pt x="3617912" y="1319471"/>
                  <a:pt x="4465638" y="1265497"/>
                  <a:pt x="4781550" y="130835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591175" y="4842647"/>
            <a:ext cx="1733550" cy="807264"/>
          </a:xfrm>
          <a:custGeom>
            <a:avLst/>
            <a:gdLst>
              <a:gd name="connsiteX0" fmla="*/ 0 w 2362200"/>
              <a:gd name="connsiteY0" fmla="*/ 1881 h 2430930"/>
              <a:gd name="connsiteX1" fmla="*/ 762000 w 2362200"/>
              <a:gd name="connsiteY1" fmla="*/ 392406 h 2430930"/>
              <a:gd name="connsiteX2" fmla="*/ 1276350 w 2362200"/>
              <a:gd name="connsiteY2" fmla="*/ 2430756 h 2430930"/>
              <a:gd name="connsiteX3" fmla="*/ 1724025 w 2362200"/>
              <a:gd name="connsiteY3" fmla="*/ 506706 h 2430930"/>
              <a:gd name="connsiteX4" fmla="*/ 2362200 w 2362200"/>
              <a:gd name="connsiteY4" fmla="*/ 49506 h 243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430930">
                <a:moveTo>
                  <a:pt x="0" y="1881"/>
                </a:moveTo>
                <a:cubicBezTo>
                  <a:pt x="274637" y="-5263"/>
                  <a:pt x="549275" y="-12407"/>
                  <a:pt x="762000" y="392406"/>
                </a:cubicBezTo>
                <a:cubicBezTo>
                  <a:pt x="974725" y="797219"/>
                  <a:pt x="1116013" y="2411706"/>
                  <a:pt x="1276350" y="2430756"/>
                </a:cubicBezTo>
                <a:cubicBezTo>
                  <a:pt x="1436688" y="2449806"/>
                  <a:pt x="1543050" y="903581"/>
                  <a:pt x="1724025" y="506706"/>
                </a:cubicBezTo>
                <a:cubicBezTo>
                  <a:pt x="1905000" y="109831"/>
                  <a:pt x="2273300" y="66968"/>
                  <a:pt x="2362200" y="4950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5591175" y="4814072"/>
            <a:ext cx="1733550" cy="807264"/>
          </a:xfrm>
          <a:custGeom>
            <a:avLst/>
            <a:gdLst>
              <a:gd name="connsiteX0" fmla="*/ 0 w 2362200"/>
              <a:gd name="connsiteY0" fmla="*/ 1881 h 2430930"/>
              <a:gd name="connsiteX1" fmla="*/ 762000 w 2362200"/>
              <a:gd name="connsiteY1" fmla="*/ 392406 h 2430930"/>
              <a:gd name="connsiteX2" fmla="*/ 1276350 w 2362200"/>
              <a:gd name="connsiteY2" fmla="*/ 2430756 h 2430930"/>
              <a:gd name="connsiteX3" fmla="*/ 1724025 w 2362200"/>
              <a:gd name="connsiteY3" fmla="*/ 506706 h 2430930"/>
              <a:gd name="connsiteX4" fmla="*/ 2362200 w 2362200"/>
              <a:gd name="connsiteY4" fmla="*/ 49506 h 243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430930">
                <a:moveTo>
                  <a:pt x="0" y="1881"/>
                </a:moveTo>
                <a:cubicBezTo>
                  <a:pt x="274637" y="-5263"/>
                  <a:pt x="549275" y="-12407"/>
                  <a:pt x="762000" y="392406"/>
                </a:cubicBezTo>
                <a:cubicBezTo>
                  <a:pt x="974725" y="797219"/>
                  <a:pt x="1116013" y="2411706"/>
                  <a:pt x="1276350" y="2430756"/>
                </a:cubicBezTo>
                <a:cubicBezTo>
                  <a:pt x="1436688" y="2449806"/>
                  <a:pt x="1543050" y="903581"/>
                  <a:pt x="1724025" y="506706"/>
                </a:cubicBezTo>
                <a:cubicBezTo>
                  <a:pt x="1905000" y="109831"/>
                  <a:pt x="2273300" y="66968"/>
                  <a:pt x="2362200" y="4950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81650" y="4842647"/>
            <a:ext cx="1733550" cy="807264"/>
          </a:xfrm>
          <a:custGeom>
            <a:avLst/>
            <a:gdLst>
              <a:gd name="connsiteX0" fmla="*/ 0 w 2362200"/>
              <a:gd name="connsiteY0" fmla="*/ 1881 h 2430930"/>
              <a:gd name="connsiteX1" fmla="*/ 762000 w 2362200"/>
              <a:gd name="connsiteY1" fmla="*/ 392406 h 2430930"/>
              <a:gd name="connsiteX2" fmla="*/ 1276350 w 2362200"/>
              <a:gd name="connsiteY2" fmla="*/ 2430756 h 2430930"/>
              <a:gd name="connsiteX3" fmla="*/ 1724025 w 2362200"/>
              <a:gd name="connsiteY3" fmla="*/ 506706 h 2430930"/>
              <a:gd name="connsiteX4" fmla="*/ 2362200 w 2362200"/>
              <a:gd name="connsiteY4" fmla="*/ 49506 h 243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0" h="2430930">
                <a:moveTo>
                  <a:pt x="0" y="1881"/>
                </a:moveTo>
                <a:cubicBezTo>
                  <a:pt x="274637" y="-5263"/>
                  <a:pt x="549275" y="-12407"/>
                  <a:pt x="762000" y="392406"/>
                </a:cubicBezTo>
                <a:cubicBezTo>
                  <a:pt x="974725" y="797219"/>
                  <a:pt x="1116013" y="2411706"/>
                  <a:pt x="1276350" y="2430756"/>
                </a:cubicBezTo>
                <a:cubicBezTo>
                  <a:pt x="1436688" y="2449806"/>
                  <a:pt x="1543050" y="903581"/>
                  <a:pt x="1724025" y="506706"/>
                </a:cubicBezTo>
                <a:cubicBezTo>
                  <a:pt x="1905000" y="109831"/>
                  <a:pt x="2273300" y="66968"/>
                  <a:pt x="2362200" y="4950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7663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endCondLst>
                                    <p:cond evt="onNext" delay="0">
                                      <p:tgtEl>
                                        <p:sldTgt/>
                                      </p:tgtEl>
                                    </p:cond>
                                  </p:endCondLst>
                                  <p:childTnLst>
                                    <p:animRot by="-3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3" presetClass="path" presetSubtype="0" repeatCount="indefinite" accel="50000" decel="50000" autoRev="1" fill="hold" nodeType="clickEffect">
                                  <p:stCondLst>
                                    <p:cond delay="0"/>
                                  </p:stCondLst>
                                  <p:endCondLst>
                                    <p:cond evt="onNext" delay="0">
                                      <p:tgtEl>
                                        <p:sldTgt/>
                                      </p:tgtEl>
                                    </p:cond>
                                  </p:endCondLst>
                                  <p:childTnLst>
                                    <p:animMotion origin="layout" path="M 5E-6 -4.44444E-6 L 0.20938 -0.06111 " pathEditMode="relative" rAng="0" ptsTypes="AA">
                                      <p:cBhvr>
                                        <p:cTn id="10" dur="5000" fill="hold"/>
                                        <p:tgtEl>
                                          <p:spTgt spid="17415"/>
                                        </p:tgtEl>
                                        <p:attrNameLst>
                                          <p:attrName>ppt_x</p:attrName>
                                          <p:attrName>ppt_y</p:attrName>
                                        </p:attrNameLst>
                                      </p:cBhvr>
                                      <p:rCtr x="10500" y="-3100"/>
                                    </p:animMotion>
                                  </p:childTnLst>
                                </p:cTn>
                              </p:par>
                              <p:par>
                                <p:cTn id="11" presetID="63" presetClass="path" presetSubtype="0" repeatCount="indefinite" accel="50000" decel="50000" autoRev="1" fill="hold" nodeType="withEffect">
                                  <p:stCondLst>
                                    <p:cond delay="0"/>
                                  </p:stCondLst>
                                  <p:endCondLst>
                                    <p:cond evt="onNext" delay="0">
                                      <p:tgtEl>
                                        <p:sldTgt/>
                                      </p:tgtEl>
                                    </p:cond>
                                  </p:endCondLst>
                                  <p:childTnLst>
                                    <p:animMotion origin="layout" path="M -5.55556E-7 1.85185E-6 L 0.20799 -0.05857 " pathEditMode="relative" rAng="0" ptsTypes="AA">
                                      <p:cBhvr>
                                        <p:cTn id="12" dur="5000" fill="hold"/>
                                        <p:tgtEl>
                                          <p:spTgt spid="11"/>
                                        </p:tgtEl>
                                        <p:attrNameLst>
                                          <p:attrName>ppt_x</p:attrName>
                                          <p:attrName>ppt_y</p:attrName>
                                        </p:attrNameLst>
                                      </p:cBhvr>
                                      <p:rCtr x="10400" y="-2900"/>
                                    </p:animMotion>
                                  </p:childTnLst>
                                </p:cTn>
                              </p:par>
                              <p:par>
                                <p:cTn id="13" presetID="6" presetClass="emph" presetSubtype="0" repeatCount="indefinite" accel="50000" decel="50000" autoRev="1" fill="hold" nodeType="withEffect">
                                  <p:stCondLst>
                                    <p:cond delay="0"/>
                                  </p:stCondLst>
                                  <p:endCondLst>
                                    <p:cond evt="onNext" delay="0">
                                      <p:tgtEl>
                                        <p:sldTgt/>
                                      </p:tgtEl>
                                    </p:cond>
                                  </p:endCondLst>
                                  <p:childTnLst>
                                    <p:animScale>
                                      <p:cBhvr>
                                        <p:cTn id="14" dur="2500" fill="hold"/>
                                        <p:tgtEl>
                                          <p:spTgt spid="11"/>
                                        </p:tgtEl>
                                      </p:cBhvr>
                                      <p:by x="70000" y="70000"/>
                                    </p:animScale>
                                  </p:childTnLst>
                                </p:cTn>
                              </p:par>
                              <p:par>
                                <p:cTn id="15" presetID="6" presetClass="emph" presetSubtype="0" repeatCount="indefinite" accel="50000" decel="50000" autoRev="1" fill="hold" nodeType="withEffect">
                                  <p:stCondLst>
                                    <p:cond delay="0"/>
                                  </p:stCondLst>
                                  <p:endCondLst>
                                    <p:cond evt="onNext" delay="0">
                                      <p:tgtEl>
                                        <p:sldTgt/>
                                      </p:tgtEl>
                                    </p:cond>
                                  </p:endCondLst>
                                  <p:childTnLst>
                                    <p:animScale>
                                      <p:cBhvr>
                                        <p:cTn id="16" dur="5000" fill="hold"/>
                                        <p:tgtEl>
                                          <p:spTgt spid="17415"/>
                                        </p:tgtEl>
                                      </p:cBhvr>
                                      <p:by x="80000" y="80000"/>
                                    </p:animScale>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0"/>
                                        <p:tgtEl>
                                          <p:spTgt spid="25"/>
                                        </p:tgtEl>
                                      </p:cBhvr>
                                    </p:animEffect>
                                  </p:childTnLst>
                                </p:cTn>
                              </p:par>
                              <p:par>
                                <p:cTn id="20" presetID="22" presetClass="entr" presetSubtype="2" fill="hold" grpId="0" nodeType="withEffect">
                                  <p:stCondLst>
                                    <p:cond delay="5000"/>
                                  </p:stCondLst>
                                  <p:childTnLst>
                                    <p:set>
                                      <p:cBhvr>
                                        <p:cTn id="21" dur="1" fill="hold">
                                          <p:stCondLst>
                                            <p:cond delay="0"/>
                                          </p:stCondLst>
                                        </p:cTn>
                                        <p:tgtEl>
                                          <p:spTgt spid="42"/>
                                        </p:tgtEl>
                                        <p:attrNameLst>
                                          <p:attrName>style.visibility</p:attrName>
                                        </p:attrNameLst>
                                      </p:cBhvr>
                                      <p:to>
                                        <p:strVal val="visible"/>
                                      </p:to>
                                    </p:set>
                                    <p:animEffect transition="in" filter="wipe(right)">
                                      <p:cBhvr>
                                        <p:cTn id="22" dur="5000"/>
                                        <p:tgtEl>
                                          <p:spTgt spid="42"/>
                                        </p:tgtEl>
                                      </p:cBhvr>
                                    </p:animEffect>
                                  </p:childTnLst>
                                </p:cTn>
                              </p:par>
                              <p:par>
                                <p:cTn id="23" presetID="22" presetClass="entr" presetSubtype="8" fill="hold" grpId="0" nodeType="withEffect">
                                  <p:stCondLst>
                                    <p:cond delay="1000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par>
                                <p:cTn id="31" presetID="10" presetClass="exit" presetSubtype="0" fill="hold" nodeType="withEffect">
                                  <p:stCondLst>
                                    <p:cond delay="1500"/>
                                  </p:stCondLst>
                                  <p:childTnLst>
                                    <p:animEffect transition="out" filter="fade">
                                      <p:cBhvr>
                                        <p:cTn id="32" dur="2000"/>
                                        <p:tgtEl>
                                          <p:spTgt spid="6"/>
                                        </p:tgtEl>
                                      </p:cBhvr>
                                    </p:animEffect>
                                    <p:set>
                                      <p:cBhvr>
                                        <p:cTn id="33" dur="1" fill="hold">
                                          <p:stCondLst>
                                            <p:cond delay="1999"/>
                                          </p:stCondLst>
                                        </p:cTn>
                                        <p:tgtEl>
                                          <p:spTgt spid="6"/>
                                        </p:tgtEl>
                                        <p:attrNameLst>
                                          <p:attrName>style.visibility</p:attrName>
                                        </p:attrNameLst>
                                      </p:cBhvr>
                                      <p:to>
                                        <p:strVal val="hidden"/>
                                      </p:to>
                                    </p:set>
                                  </p:childTnLst>
                                </p:cTn>
                              </p:par>
                            </p:childTnLst>
                          </p:cTn>
                        </p:par>
                        <p:par>
                          <p:cTn id="34" fill="hold">
                            <p:stCondLst>
                              <p:cond delay="3500"/>
                            </p:stCondLst>
                            <p:childTnLst>
                              <p:par>
                                <p:cTn id="35" presetID="10" presetClass="exit" presetSubtype="0" fill="hold" grpId="1" nodeType="afterEffect">
                                  <p:stCondLst>
                                    <p:cond delay="0"/>
                                  </p:stCondLst>
                                  <p:childTnLst>
                                    <p:animEffect transition="out" filter="fade">
                                      <p:cBhvr>
                                        <p:cTn id="36" dur="1000"/>
                                        <p:tgtEl>
                                          <p:spTgt spid="25"/>
                                        </p:tgtEl>
                                      </p:cBhvr>
                                    </p:animEffect>
                                    <p:set>
                                      <p:cBhvr>
                                        <p:cTn id="37" dur="1" fill="hold">
                                          <p:stCondLst>
                                            <p:cond delay="999"/>
                                          </p:stCondLst>
                                        </p:cTn>
                                        <p:tgtEl>
                                          <p:spTgt spid="2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42"/>
                                        </p:tgtEl>
                                      </p:cBhvr>
                                    </p:animEffect>
                                    <p:set>
                                      <p:cBhvr>
                                        <p:cTn id="40" dur="1" fill="hold">
                                          <p:stCondLst>
                                            <p:cond delay="999"/>
                                          </p:stCondLst>
                                        </p:cTn>
                                        <p:tgtEl>
                                          <p:spTgt spid="4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44"/>
                                        </p:tgtEl>
                                      </p:cBhvr>
                                    </p:animEffect>
                                    <p:set>
                                      <p:cBhvr>
                                        <p:cTn id="43" dur="1" fill="hold">
                                          <p:stCondLst>
                                            <p:cond delay="999"/>
                                          </p:stCondLst>
                                        </p:cTn>
                                        <p:tgtEl>
                                          <p:spTgt spid="44"/>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000"/>
                                        <p:tgtEl>
                                          <p:spTgt spid="19"/>
                                        </p:tgtEl>
                                      </p:cBhvr>
                                    </p:animEffect>
                                  </p:childTnLst>
                                </p:cTn>
                              </p:par>
                              <p:par>
                                <p:cTn id="47" presetID="10" presetClass="entr" presetSubtype="0" fill="hold" grpId="2"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000"/>
                                        <p:tgtEl>
                                          <p:spTgt spid="20"/>
                                        </p:tgtEl>
                                      </p:cBhvr>
                                    </p:animEffect>
                                  </p:childTnLst>
                                </p:cTn>
                              </p:par>
                              <p:par>
                                <p:cTn id="50" presetID="10" presetClass="exit" presetSubtype="0" fill="hold" nodeType="withEffect">
                                  <p:stCondLst>
                                    <p:cond delay="0"/>
                                  </p:stCondLst>
                                  <p:childTnLst>
                                    <p:animEffect transition="out" filter="fade">
                                      <p:cBhvr>
                                        <p:cTn id="51" dur="2000"/>
                                        <p:tgtEl>
                                          <p:spTgt spid="17415"/>
                                        </p:tgtEl>
                                      </p:cBhvr>
                                    </p:animEffect>
                                    <p:set>
                                      <p:cBhvr>
                                        <p:cTn id="52" dur="1" fill="hold">
                                          <p:stCondLst>
                                            <p:cond delay="1999"/>
                                          </p:stCondLst>
                                        </p:cTn>
                                        <p:tgtEl>
                                          <p:spTgt spid="17415"/>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11"/>
                                        </p:tgtEl>
                                      </p:cBhvr>
                                    </p:animEffect>
                                    <p:set>
                                      <p:cBhvr>
                                        <p:cTn id="55" dur="1" fill="hold">
                                          <p:stCondLst>
                                            <p:cond delay="1999"/>
                                          </p:stCondLst>
                                        </p:cTn>
                                        <p:tgtEl>
                                          <p:spTgt spid="1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3" presetClass="path" presetSubtype="0" repeatCount="indefinite" accel="50000" decel="50000" autoRev="1" fill="hold" nodeType="clickEffect">
                                  <p:stCondLst>
                                    <p:cond delay="0"/>
                                  </p:stCondLst>
                                  <p:endCondLst>
                                    <p:cond evt="onNext" delay="0">
                                      <p:tgtEl>
                                        <p:sldTgt/>
                                      </p:tgtEl>
                                    </p:cond>
                                  </p:endCondLst>
                                  <p:childTnLst>
                                    <p:animMotion origin="layout" path="M 5E-6 -4.44444E-6 L 0.20938 -0.06111 " pathEditMode="relative" rAng="0" ptsTypes="AA">
                                      <p:cBhvr>
                                        <p:cTn id="59" dur="5000" fill="hold"/>
                                        <p:tgtEl>
                                          <p:spTgt spid="19"/>
                                        </p:tgtEl>
                                        <p:attrNameLst>
                                          <p:attrName>ppt_x</p:attrName>
                                          <p:attrName>ppt_y</p:attrName>
                                        </p:attrNameLst>
                                      </p:cBhvr>
                                      <p:rCtr x="10500" y="-3100"/>
                                    </p:animMotion>
                                  </p:childTnLst>
                                </p:cTn>
                              </p:par>
                              <p:par>
                                <p:cTn id="60" presetID="63" presetClass="path" presetSubtype="0" repeatCount="indefinite" accel="50000" decel="50000" autoRev="1" fill="hold" grpId="1" nodeType="withEffect">
                                  <p:stCondLst>
                                    <p:cond delay="0"/>
                                  </p:stCondLst>
                                  <p:endCondLst>
                                    <p:cond evt="onNext" delay="0">
                                      <p:tgtEl>
                                        <p:sldTgt/>
                                      </p:tgtEl>
                                    </p:cond>
                                  </p:endCondLst>
                                  <p:childTnLst>
                                    <p:animMotion origin="layout" path="M -5.55556E-7 1.85185E-6 L 0.20799 -0.05857 " pathEditMode="relative" rAng="0" ptsTypes="AA">
                                      <p:cBhvr>
                                        <p:cTn id="61" dur="5000" fill="hold"/>
                                        <p:tgtEl>
                                          <p:spTgt spid="20"/>
                                        </p:tgtEl>
                                        <p:attrNameLst>
                                          <p:attrName>ppt_x</p:attrName>
                                          <p:attrName>ppt_y</p:attrName>
                                        </p:attrNameLst>
                                      </p:cBhvr>
                                      <p:rCtr x="10400" y="-2900"/>
                                    </p:animMotion>
                                  </p:childTnLst>
                                </p:cTn>
                              </p:par>
                              <p:par>
                                <p:cTn id="62" presetID="6" presetClass="emph" presetSubtype="0" repeatCount="indefinite" accel="50000" decel="50000" autoRev="1" fill="hold" grpId="0" nodeType="withEffect">
                                  <p:stCondLst>
                                    <p:cond delay="0"/>
                                  </p:stCondLst>
                                  <p:endCondLst>
                                    <p:cond evt="onNext" delay="0">
                                      <p:tgtEl>
                                        <p:sldTgt/>
                                      </p:tgtEl>
                                    </p:cond>
                                  </p:endCondLst>
                                  <p:childTnLst>
                                    <p:animScale>
                                      <p:cBhvr>
                                        <p:cTn id="63" dur="2500" fill="hold"/>
                                        <p:tgtEl>
                                          <p:spTgt spid="20"/>
                                        </p:tgtEl>
                                      </p:cBhvr>
                                      <p:by x="70000" y="70000"/>
                                    </p:animScale>
                                  </p:childTnLst>
                                </p:cTn>
                              </p:par>
                              <p:par>
                                <p:cTn id="64" presetID="6" presetClass="emph" presetSubtype="0" repeatCount="indefinite" accel="50000" decel="50000" autoRev="1" fill="hold" nodeType="withEffect">
                                  <p:stCondLst>
                                    <p:cond delay="0"/>
                                  </p:stCondLst>
                                  <p:endCondLst>
                                    <p:cond evt="onNext" delay="0">
                                      <p:tgtEl>
                                        <p:sldTgt/>
                                      </p:tgtEl>
                                    </p:cond>
                                  </p:endCondLst>
                                  <p:childTnLst>
                                    <p:animScale>
                                      <p:cBhvr>
                                        <p:cTn id="65" dur="5000" fill="hold"/>
                                        <p:tgtEl>
                                          <p:spTgt spid="19"/>
                                        </p:tgtEl>
                                      </p:cBhvr>
                                      <p:by x="80000" y="80000"/>
                                    </p:animScale>
                                  </p:childTnLst>
                                </p:cTn>
                              </p:par>
                              <p:par>
                                <p:cTn id="66" presetID="22" presetClass="entr" presetSubtype="8"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left)">
                                      <p:cBhvr>
                                        <p:cTn id="68" dur="5000"/>
                                        <p:tgtEl>
                                          <p:spTgt spid="15"/>
                                        </p:tgtEl>
                                      </p:cBhvr>
                                    </p:animEffect>
                                  </p:childTnLst>
                                </p:cTn>
                              </p:par>
                              <p:par>
                                <p:cTn id="69" presetID="22" presetClass="entr" presetSubtype="2" fill="hold" grpId="0" nodeType="withEffect">
                                  <p:stCondLst>
                                    <p:cond delay="5000"/>
                                  </p:stCondLst>
                                  <p:childTnLst>
                                    <p:set>
                                      <p:cBhvr>
                                        <p:cTn id="70" dur="1" fill="hold">
                                          <p:stCondLst>
                                            <p:cond delay="0"/>
                                          </p:stCondLst>
                                        </p:cTn>
                                        <p:tgtEl>
                                          <p:spTgt spid="34"/>
                                        </p:tgtEl>
                                        <p:attrNameLst>
                                          <p:attrName>style.visibility</p:attrName>
                                        </p:attrNameLst>
                                      </p:cBhvr>
                                      <p:to>
                                        <p:strVal val="visible"/>
                                      </p:to>
                                    </p:set>
                                    <p:animEffect transition="in" filter="wipe(right)">
                                      <p:cBhvr>
                                        <p:cTn id="71" dur="5000"/>
                                        <p:tgtEl>
                                          <p:spTgt spid="34"/>
                                        </p:tgtEl>
                                      </p:cBhvr>
                                    </p:animEffect>
                                  </p:childTnLst>
                                </p:cTn>
                              </p:par>
                              <p:par>
                                <p:cTn id="72" presetID="22" presetClass="entr" presetSubtype="8" fill="hold" grpId="0" nodeType="withEffect">
                                  <p:stCondLst>
                                    <p:cond delay="10000"/>
                                  </p:stCondLst>
                                  <p:childTnLst>
                                    <p:set>
                                      <p:cBhvr>
                                        <p:cTn id="73" dur="1" fill="hold">
                                          <p:stCondLst>
                                            <p:cond delay="0"/>
                                          </p:stCondLst>
                                        </p:cTn>
                                        <p:tgtEl>
                                          <p:spTgt spid="35"/>
                                        </p:tgtEl>
                                        <p:attrNameLst>
                                          <p:attrName>style.visibility</p:attrName>
                                        </p:attrNameLst>
                                      </p:cBhvr>
                                      <p:to>
                                        <p:strVal val="visible"/>
                                      </p:to>
                                    </p:set>
                                    <p:animEffect transition="in" filter="wipe(left)">
                                      <p:cBhvr>
                                        <p:cTn id="74" dur="5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0" grpId="1" animBg="1"/>
      <p:bldP spid="20" grpId="2" animBg="1"/>
      <p:bldP spid="15" grpId="0" animBg="1"/>
      <p:bldP spid="34" grpId="0" animBg="1"/>
      <p:bldP spid="35" grpId="0" animBg="1"/>
      <p:bldP spid="25" grpId="0" animBg="1"/>
      <p:bldP spid="25" grpId="1" animBg="1"/>
      <p:bldP spid="42" grpId="0" animBg="1"/>
      <p:bldP spid="42" grpId="1" animBg="1"/>
      <p:bldP spid="44" grpId="0" animBg="1"/>
      <p:bldP spid="44"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a:off x="4419600" y="2590800"/>
            <a:ext cx="3276600" cy="685800"/>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flipV="1">
            <a:off x="4495800" y="2438399"/>
            <a:ext cx="3200400" cy="797625"/>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38100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35"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6"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3352800" y="4495800"/>
            <a:ext cx="32766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3324100" y="5436425"/>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43434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120000">
            <a:off x="4648200" y="2714499"/>
            <a:ext cx="3124200" cy="697676"/>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60000" flipV="1">
            <a:off x="4648200" y="2302825"/>
            <a:ext cx="3048000" cy="838200"/>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38862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3733800" y="4495800"/>
            <a:ext cx="28956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3701735" y="551955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4507675"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Click="0" advTm="1000">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240000">
            <a:off x="4648200" y="2753219"/>
            <a:ext cx="3124200" cy="697676"/>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180000" flipV="1">
            <a:off x="4738097" y="2227106"/>
            <a:ext cx="3048000" cy="838200"/>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40386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4038600" y="4495800"/>
            <a:ext cx="25908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3999610" y="5835335"/>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4660075"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300000">
            <a:off x="4864087" y="2812536"/>
            <a:ext cx="2907899" cy="677752"/>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240000" flipV="1">
            <a:off x="4867558" y="2170715"/>
            <a:ext cx="2938200" cy="853796"/>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41910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4267200" y="4495800"/>
            <a:ext cx="23622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4223260" y="61282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4812475"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480000">
            <a:off x="5058977" y="2929696"/>
            <a:ext cx="2707296" cy="596262"/>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420000" flipV="1">
            <a:off x="4978923" y="2105504"/>
            <a:ext cx="2824439" cy="813934"/>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42672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4419600" y="4495800"/>
            <a:ext cx="22098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4392485" y="62707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4964875"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360000">
            <a:off x="5138409" y="2891399"/>
            <a:ext cx="2640140" cy="606716"/>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300000" flipV="1">
            <a:off x="5123414" y="2165455"/>
            <a:ext cx="2678011" cy="791098"/>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44196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4572000" y="4495800"/>
            <a:ext cx="20574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4539935" y="6187635"/>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5117275"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240000">
            <a:off x="5373983" y="2878732"/>
            <a:ext cx="2401842" cy="567084"/>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180000" flipV="1">
            <a:off x="5374516" y="2219557"/>
            <a:ext cx="2423024" cy="713075"/>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45720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4724400" y="4495800"/>
            <a:ext cx="19050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4697285" y="58961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5269675"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457200"/>
            <a:ext cx="8839200" cy="2308324"/>
            <a:chOff x="152400" y="457200"/>
            <a:chExt cx="8839200" cy="2308324"/>
          </a:xfrm>
        </p:grpSpPr>
        <p:sp>
          <p:nvSpPr>
            <p:cNvPr id="2" name="Rectangle 1"/>
            <p:cNvSpPr/>
            <p:nvPr/>
          </p:nvSpPr>
          <p:spPr>
            <a:xfrm>
              <a:off x="152400" y="457200"/>
              <a:ext cx="8839200" cy="2308324"/>
            </a:xfrm>
            <a:prstGeom prst="rect">
              <a:avLst/>
            </a:prstGeom>
          </p:spPr>
          <p:txBody>
            <a:bodyPr wrap="square">
              <a:spAutoFit/>
            </a:bodyPr>
            <a:lstStyle/>
            <a:p>
              <a:pPr algn="just"/>
              <a:r>
                <a:rPr lang="en-US" sz="2400" dirty="0">
                  <a:latin typeface="Times New Roman" pitchFamily="18" charset="0"/>
                  <a:cs typeface="Times New Roman" pitchFamily="18" charset="0"/>
                </a:rPr>
                <a:t>It should be pointed out that if the function to be represented is a function of spatial position </a:t>
              </a:r>
              <a:r>
                <a:rPr lang="en-US" sz="2400" i="1" dirty="0">
                  <a:latin typeface="Times New Roman" pitchFamily="18" charset="0"/>
                  <a:cs typeface="Times New Roman" pitchFamily="18" charset="0"/>
                </a:rPr>
                <a:t>x</a:t>
              </a:r>
              <a:r>
                <a:rPr lang="en-US" sz="2400" dirty="0">
                  <a:latin typeface="Times New Roman" pitchFamily="18" charset="0"/>
                  <a:cs typeface="Times New Roman" pitchFamily="18" charset="0"/>
                </a:rPr>
                <a:t> with period </a:t>
              </a:r>
              <a:r>
                <a:rPr lang="en-US" sz="2400" i="1" dirty="0">
                  <a:latin typeface="Times New Roman" pitchFamily="18" charset="0"/>
                  <a:cs typeface="Times New Roman" pitchFamily="18" charset="0"/>
                </a:rPr>
                <a:t>L</a:t>
              </a:r>
              <a:r>
                <a:rPr lang="en-US" sz="2400" dirty="0">
                  <a:latin typeface="Times New Roman" pitchFamily="18" charset="0"/>
                  <a:cs typeface="Times New Roman" pitchFamily="18" charset="0"/>
                </a:rPr>
                <a:t>, say, rather than of time </a:t>
              </a:r>
              <a:r>
                <a:rPr lang="en-US" sz="2400" i="1" dirty="0">
                  <a:latin typeface="Times New Roman" pitchFamily="18" charset="0"/>
                  <a:cs typeface="Times New Roman" pitchFamily="18" charset="0"/>
                </a:rPr>
                <a:t>t</a:t>
              </a:r>
              <a:r>
                <a:rPr lang="en-US" sz="2400" dirty="0">
                  <a:latin typeface="Times New Roman" pitchFamily="18" charset="0"/>
                  <a:cs typeface="Times New Roman" pitchFamily="18" charset="0"/>
                </a:rPr>
                <a:t> with period </a:t>
              </a:r>
              <a:r>
                <a:rPr lang="en-US" sz="2400" i="1" dirty="0">
                  <a:latin typeface="Times New Roman" pitchFamily="18" charset="0"/>
                  <a:cs typeface="Times New Roman" pitchFamily="18" charset="0"/>
                </a:rPr>
                <a:t>T</a:t>
              </a:r>
              <a:r>
                <a:rPr lang="en-US" sz="2400" dirty="0">
                  <a:latin typeface="Times New Roman" pitchFamily="18" charset="0"/>
                  <a:cs typeface="Times New Roman" pitchFamily="18" charset="0"/>
                </a:rPr>
                <a:t>, then in </a:t>
              </a:r>
              <a:r>
                <a:rPr lang="en-US" sz="2400" dirty="0" err="1">
                  <a:latin typeface="Times New Roman" pitchFamily="18" charset="0"/>
                  <a:cs typeface="Times New Roman" pitchFamily="18" charset="0"/>
                </a:rPr>
                <a:t>Eqs</a:t>
              </a:r>
              <a:r>
                <a:rPr lang="en-US" sz="2400" dirty="0">
                  <a:latin typeface="Times New Roman" pitchFamily="18" charset="0"/>
                  <a:cs typeface="Times New Roman" pitchFamily="18" charset="0"/>
                </a:rPr>
                <a:t>. (1) through (8) </a:t>
              </a:r>
              <a:r>
                <a:rPr lang="en-US" sz="2400" i="1" dirty="0">
                  <a:latin typeface="Times New Roman" pitchFamily="18" charset="0"/>
                  <a:cs typeface="Times New Roman" pitchFamily="18" charset="0"/>
                </a:rPr>
                <a:t>T</a:t>
              </a:r>
              <a:r>
                <a:rPr lang="en-US" sz="2400" dirty="0">
                  <a:latin typeface="Times New Roman" pitchFamily="18" charset="0"/>
                  <a:cs typeface="Times New Roman" pitchFamily="18" charset="0"/>
                </a:rPr>
                <a:t> should be replaced by </a:t>
              </a:r>
              <a:r>
                <a:rPr lang="en-US" sz="2400" i="1" dirty="0">
                  <a:latin typeface="Times New Roman" pitchFamily="18" charset="0"/>
                  <a:cs typeface="Times New Roman" pitchFamily="18" charset="0"/>
                </a:rPr>
                <a:t>L</a:t>
              </a:r>
              <a:r>
                <a:rPr lang="en-US" sz="2400" dirty="0">
                  <a:latin typeface="Times New Roman" pitchFamily="18" charset="0"/>
                  <a:cs typeface="Times New Roman" pitchFamily="18" charset="0"/>
                </a:rPr>
                <a:t> and the temporal frequency               should be replaced by the spatial frequency,             . For example, the Fourier transforms in </a:t>
              </a:r>
              <a:r>
                <a:rPr lang="en-US" sz="2400" dirty="0" err="1">
                  <a:latin typeface="Times New Roman" pitchFamily="18" charset="0"/>
                  <a:cs typeface="Times New Roman" pitchFamily="18" charset="0"/>
                </a:rPr>
                <a:t>Eqs</a:t>
              </a:r>
              <a:r>
                <a:rPr lang="en-US" sz="2400" dirty="0">
                  <a:latin typeface="Times New Roman" pitchFamily="18" charset="0"/>
                  <a:cs typeface="Times New Roman" pitchFamily="18" charset="0"/>
                </a:rPr>
                <a:t>. (7) and (8) become :</a:t>
              </a:r>
            </a:p>
          </p:txBody>
        </p:sp>
        <p:graphicFrame>
          <p:nvGraphicFramePr>
            <p:cNvPr id="3" name="Object 2"/>
            <p:cNvGraphicFramePr>
              <a:graphicFrameLocks noChangeAspect="1"/>
            </p:cNvGraphicFramePr>
            <p:nvPr/>
          </p:nvGraphicFramePr>
          <p:xfrm>
            <a:off x="3613299" y="1622974"/>
            <a:ext cx="1198529" cy="358225"/>
          </p:xfrm>
          <a:graphic>
            <a:graphicData uri="http://schemas.openxmlformats.org/presentationml/2006/ole">
              <mc:AlternateContent xmlns:mc="http://schemas.openxmlformats.org/markup-compatibility/2006">
                <mc:Choice xmlns:v="urn:schemas-microsoft-com:vml" Requires="v">
                  <p:oleObj spid="_x0000_s20569" name="Equation" r:id="rId3" imgW="1231366" imgH="368140" progId="Equation.DSMT4">
                    <p:embed/>
                  </p:oleObj>
                </mc:Choice>
                <mc:Fallback>
                  <p:oleObj name="Equation" r:id="rId3" imgW="1231366" imgH="368140" progId="Equation.DSMT4">
                    <p:embed/>
                    <p:pic>
                      <p:nvPicPr>
                        <p:cNvPr id="0"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299" y="1622974"/>
                          <a:ext cx="1198529" cy="35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1589567" y="2028816"/>
            <a:ext cx="1143000" cy="356419"/>
          </p:xfrm>
          <a:graphic>
            <a:graphicData uri="http://schemas.openxmlformats.org/presentationml/2006/ole">
              <mc:AlternateContent xmlns:mc="http://schemas.openxmlformats.org/markup-compatibility/2006">
                <mc:Choice xmlns:v="urn:schemas-microsoft-com:vml" Requires="v">
                  <p:oleObj spid="_x0000_s20570" name="Equation" r:id="rId5" imgW="1181100" imgH="368300" progId="Equation.DSMT4">
                    <p:embed/>
                  </p:oleObj>
                </mc:Choice>
                <mc:Fallback>
                  <p:oleObj name="Equation" r:id="rId5" imgW="1181100" imgH="368300" progId="Equation.DSMT4">
                    <p:embed/>
                    <p:pic>
                      <p:nvPicPr>
                        <p:cNvPr id="0"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567" y="2028816"/>
                          <a:ext cx="1143000" cy="3564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 name="TextBox 6"/>
          <p:cNvSpPr txBox="1"/>
          <p:nvPr/>
        </p:nvSpPr>
        <p:spPr>
          <a:xfrm>
            <a:off x="7379600" y="3606645"/>
            <a:ext cx="534815" cy="431590"/>
          </a:xfrm>
          <a:prstGeom prst="rect">
            <a:avLst/>
          </a:prstGeom>
          <a:noFill/>
        </p:spPr>
        <p:txBody>
          <a:bodyPr wrap="none" rtlCol="0">
            <a:spAutoFit/>
          </a:bodyPr>
          <a:lstStyle/>
          <a:p>
            <a:r>
              <a:rPr lang="en-US" sz="2400" dirty="0">
                <a:latin typeface="Times New Roman" pitchFamily="18" charset="0"/>
                <a:cs typeface="Times New Roman" pitchFamily="18" charset="0"/>
              </a:rPr>
              <a:t>(9)</a:t>
            </a:r>
          </a:p>
        </p:txBody>
      </p:sp>
      <p:sp>
        <p:nvSpPr>
          <p:cNvPr id="8" name="TextBox 7"/>
          <p:cNvSpPr txBox="1"/>
          <p:nvPr/>
        </p:nvSpPr>
        <p:spPr>
          <a:xfrm>
            <a:off x="7314820" y="4603949"/>
            <a:ext cx="686177" cy="431590"/>
          </a:xfrm>
          <a:prstGeom prst="rect">
            <a:avLst/>
          </a:prstGeom>
          <a:noFill/>
        </p:spPr>
        <p:txBody>
          <a:bodyPr wrap="none" rtlCol="0">
            <a:spAutoFit/>
          </a:bodyPr>
          <a:lstStyle/>
          <a:p>
            <a:r>
              <a:rPr lang="en-US" sz="2400" dirty="0">
                <a:latin typeface="Times New Roman" pitchFamily="18" charset="0"/>
                <a:cs typeface="Times New Roman" pitchFamily="18" charset="0"/>
              </a:rPr>
              <a:t>(10)</a:t>
            </a:r>
          </a:p>
        </p:txBody>
      </p:sp>
      <p:graphicFrame>
        <p:nvGraphicFramePr>
          <p:cNvPr id="6" name="Object 5"/>
          <p:cNvGraphicFramePr>
            <a:graphicFrameLocks noChangeAspect="1"/>
          </p:cNvGraphicFramePr>
          <p:nvPr>
            <p:extLst>
              <p:ext uri="{D42A27DB-BD31-4B8C-83A1-F6EECF244321}">
                <p14:modId xmlns:p14="http://schemas.microsoft.com/office/powerpoint/2010/main" val="2266581076"/>
              </p:ext>
            </p:extLst>
          </p:nvPr>
        </p:nvGraphicFramePr>
        <p:xfrm>
          <a:off x="2905125" y="3541713"/>
          <a:ext cx="2921000" cy="635000"/>
        </p:xfrm>
        <a:graphic>
          <a:graphicData uri="http://schemas.openxmlformats.org/presentationml/2006/ole">
            <mc:AlternateContent xmlns:mc="http://schemas.openxmlformats.org/markup-compatibility/2006">
              <mc:Choice xmlns:v="urn:schemas-microsoft-com:vml" Requires="v">
                <p:oleObj spid="_x0000_s20571" name="Equation" r:id="rId7" imgW="2920680" imgH="634680" progId="Equation.DSMT4">
                  <p:embed/>
                </p:oleObj>
              </mc:Choice>
              <mc:Fallback>
                <p:oleObj name="Equation" r:id="rId7" imgW="2920680" imgH="634680" progId="Equation.DSMT4">
                  <p:embed/>
                  <p:pic>
                    <p:nvPicPr>
                      <p:cNvPr id="0" name="Picture 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5125" y="3541713"/>
                        <a:ext cx="2921000"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68783075"/>
              </p:ext>
            </p:extLst>
          </p:nvPr>
        </p:nvGraphicFramePr>
        <p:xfrm>
          <a:off x="2536825" y="4451350"/>
          <a:ext cx="3352800" cy="736600"/>
        </p:xfrm>
        <a:graphic>
          <a:graphicData uri="http://schemas.openxmlformats.org/presentationml/2006/ole">
            <mc:AlternateContent xmlns:mc="http://schemas.openxmlformats.org/markup-compatibility/2006">
              <mc:Choice xmlns:v="urn:schemas-microsoft-com:vml" Requires="v">
                <p:oleObj spid="_x0000_s20572" name="Equation" r:id="rId9" imgW="3352680" imgH="736560" progId="Equation.DSMT4">
                  <p:embed/>
                </p:oleObj>
              </mc:Choice>
              <mc:Fallback>
                <p:oleObj name="Equation" r:id="rId9" imgW="3352680" imgH="736560" progId="Equation.DSMT4">
                  <p:embed/>
                  <p:pic>
                    <p:nvPicPr>
                      <p:cNvPr id="0" name="Picture 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36825" y="4451350"/>
                        <a:ext cx="33528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120000">
            <a:off x="5540523" y="2872916"/>
            <a:ext cx="2234676" cy="554965"/>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60000" flipV="1">
            <a:off x="5543258" y="2304787"/>
            <a:ext cx="2158735" cy="644955"/>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48768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4800600" y="4495800"/>
            <a:ext cx="18288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4768535" y="57061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54864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120000">
            <a:off x="5861308" y="2927628"/>
            <a:ext cx="1840983" cy="316944"/>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120000" flipV="1">
            <a:off x="5800109" y="2385243"/>
            <a:ext cx="1921570" cy="544054"/>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51054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4888675" y="4495800"/>
            <a:ext cx="17526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4837810" y="544741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57150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60000">
            <a:off x="6014514" y="2938159"/>
            <a:ext cx="1763171" cy="272132"/>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120000" flipV="1">
            <a:off x="6073547" y="2484946"/>
            <a:ext cx="1692606" cy="387549"/>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53340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4929249" y="4495800"/>
            <a:ext cx="1719072"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4890260" y="5227125"/>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59436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60000">
            <a:off x="6310516" y="2972602"/>
            <a:ext cx="1454993" cy="240375"/>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240000" flipV="1">
            <a:off x="6257032" y="2489751"/>
            <a:ext cx="1509470" cy="369402"/>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54864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5029200" y="4495800"/>
            <a:ext cx="16002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4997135" y="4926275"/>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61722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180000">
            <a:off x="6478427" y="3001125"/>
            <a:ext cx="1287643" cy="174761"/>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360000" flipV="1">
            <a:off x="6485572" y="2533357"/>
            <a:ext cx="1283404" cy="290585"/>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57150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5181600" y="4495800"/>
            <a:ext cx="14478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5137660" y="465315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6336475"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360000">
            <a:off x="6636078" y="2986543"/>
            <a:ext cx="1129108" cy="197209"/>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600000" flipV="1">
            <a:off x="6566273" y="2561477"/>
            <a:ext cx="1192207" cy="264622"/>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58674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5334000" y="4495800"/>
            <a:ext cx="12954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5290060" y="455815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6488875"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5486400" y="4495800"/>
            <a:ext cx="11430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5454335" y="470421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28600" y="1242950"/>
            <a:ext cx="8101404" cy="2941320"/>
            <a:chOff x="228600" y="1242950"/>
            <a:chExt cx="8101404" cy="2941320"/>
          </a:xfrm>
        </p:grpSpPr>
        <p:sp>
          <p:nvSpPr>
            <p:cNvPr id="53253" name="Line 5"/>
            <p:cNvSpPr>
              <a:spLocks noChangeShapeType="1"/>
            </p:cNvSpPr>
            <p:nvPr/>
          </p:nvSpPr>
          <p:spPr bwMode="auto">
            <a:xfrm rot="-240000">
              <a:off x="6787103" y="3043895"/>
              <a:ext cx="979365" cy="152805"/>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480000" flipV="1">
              <a:off x="6792249" y="2547575"/>
              <a:ext cx="981952" cy="206248"/>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59436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66294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gr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rot="-120000">
            <a:off x="6787103" y="3067645"/>
            <a:ext cx="979365" cy="152805"/>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360000" flipV="1">
            <a:off x="6792249" y="2501032"/>
            <a:ext cx="981952" cy="206248"/>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61722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5715000" y="4495800"/>
            <a:ext cx="9144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5671060" y="503771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67818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a:off x="7010399" y="3147949"/>
            <a:ext cx="685801" cy="76201"/>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120000" flipV="1">
            <a:off x="7014494" y="2488929"/>
            <a:ext cx="763701" cy="118359"/>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6400800" y="1916668"/>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5943600" y="4495800"/>
            <a:ext cx="6858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5904610" y="52900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69342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advTm="1000"/>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819400" y="4419600"/>
            <a:ext cx="3886200" cy="2438400"/>
          </a:xfrm>
          <a:prstGeom prst="rect">
            <a:avLst/>
          </a:prstGeom>
          <a:noFill/>
          <a:ln w="9525">
            <a:noFill/>
            <a:miter lim="800000"/>
            <a:headEnd/>
            <a:tailEnd/>
          </a:ln>
        </p:spPr>
      </p:pic>
      <p:sp>
        <p:nvSpPr>
          <p:cNvPr id="53253" name="Line 5"/>
          <p:cNvSpPr>
            <a:spLocks noChangeShapeType="1"/>
          </p:cNvSpPr>
          <p:nvPr/>
        </p:nvSpPr>
        <p:spPr bwMode="auto">
          <a:xfrm>
            <a:off x="7162800" y="3188525"/>
            <a:ext cx="533400" cy="76200"/>
          </a:xfrm>
          <a:prstGeom prst="line">
            <a:avLst/>
          </a:prstGeom>
          <a:noFill/>
          <a:ln w="19050">
            <a:solidFill>
              <a:srgbClr val="FF0000"/>
            </a:solidFill>
            <a:prstDash val="solid"/>
            <a:round/>
            <a:headEnd/>
            <a:tailEnd/>
          </a:ln>
        </p:spPr>
        <p:txBody>
          <a:bodyPr/>
          <a:lstStyle/>
          <a:p>
            <a:endParaRPr lang="en-US"/>
          </a:p>
        </p:txBody>
      </p:sp>
      <p:sp>
        <p:nvSpPr>
          <p:cNvPr id="53254" name="Line 6"/>
          <p:cNvSpPr>
            <a:spLocks noChangeShapeType="1"/>
          </p:cNvSpPr>
          <p:nvPr/>
        </p:nvSpPr>
        <p:spPr bwMode="auto">
          <a:xfrm rot="120000" flipV="1">
            <a:off x="7165645" y="2427809"/>
            <a:ext cx="603910" cy="173581"/>
          </a:xfrm>
          <a:prstGeom prst="line">
            <a:avLst/>
          </a:prstGeom>
          <a:noFill/>
          <a:ln w="19050">
            <a:solidFill>
              <a:srgbClr val="FF0000"/>
            </a:solidFill>
            <a:prstDash val="solid"/>
            <a:round/>
            <a:headEnd/>
            <a:tailEnd/>
          </a:ln>
        </p:spPr>
        <p:txBody>
          <a:bodyPr/>
          <a:lstStyle/>
          <a:p>
            <a:endParaRPr lang="en-US"/>
          </a:p>
        </p:txBody>
      </p:sp>
      <p:sp>
        <p:nvSpPr>
          <p:cNvPr id="53255" name="Arc 7"/>
          <p:cNvSpPr>
            <a:spLocks/>
          </p:cNvSpPr>
          <p:nvPr/>
        </p:nvSpPr>
        <p:spPr bwMode="auto">
          <a:xfrm>
            <a:off x="1981200" y="3048000"/>
            <a:ext cx="1371600" cy="912813"/>
          </a:xfrm>
          <a:custGeom>
            <a:avLst/>
            <a:gdLst>
              <a:gd name="T0" fmla="*/ 0 w 19044"/>
              <a:gd name="T1" fmla="*/ 0 h 21600"/>
              <a:gd name="T2" fmla="*/ 2147483647 w 19044"/>
              <a:gd name="T3" fmla="*/ 2147483647 h 21600"/>
              <a:gd name="T4" fmla="*/ 0 w 19044"/>
              <a:gd name="T5" fmla="*/ 2147483647 h 21600"/>
              <a:gd name="T6" fmla="*/ 0 60000 65536"/>
              <a:gd name="T7" fmla="*/ 0 60000 65536"/>
              <a:gd name="T8" fmla="*/ 0 60000 65536"/>
              <a:gd name="T9" fmla="*/ 0 w 19044"/>
              <a:gd name="T10" fmla="*/ 0 h 21600"/>
              <a:gd name="T11" fmla="*/ 19044 w 19044"/>
              <a:gd name="T12" fmla="*/ 21600 h 21600"/>
            </a:gdLst>
            <a:ahLst/>
            <a:cxnLst>
              <a:cxn ang="T6">
                <a:pos x="T0" y="T1"/>
              </a:cxn>
              <a:cxn ang="T7">
                <a:pos x="T2" y="T3"/>
              </a:cxn>
              <a:cxn ang="T8">
                <a:pos x="T4" y="T5"/>
              </a:cxn>
            </a:cxnLst>
            <a:rect l="T9" t="T10" r="T11" b="T12"/>
            <a:pathLst>
              <a:path w="19044" h="21600" fill="none" extrusionOk="0">
                <a:moveTo>
                  <a:pt x="-1" y="0"/>
                </a:moveTo>
                <a:cubicBezTo>
                  <a:pt x="7965" y="0"/>
                  <a:pt x="15285" y="4384"/>
                  <a:pt x="19044" y="11407"/>
                </a:cubicBezTo>
              </a:path>
              <a:path w="19044" h="21600" stroke="0" extrusionOk="0">
                <a:moveTo>
                  <a:pt x="-1" y="0"/>
                </a:moveTo>
                <a:cubicBezTo>
                  <a:pt x="7965" y="0"/>
                  <a:pt x="15285" y="4384"/>
                  <a:pt x="19044" y="11407"/>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6" name="Arc 8"/>
          <p:cNvSpPr>
            <a:spLocks/>
          </p:cNvSpPr>
          <p:nvPr/>
        </p:nvSpPr>
        <p:spPr bwMode="auto">
          <a:xfrm flipV="1">
            <a:off x="1981200" y="1830388"/>
            <a:ext cx="1371600" cy="912812"/>
          </a:xfrm>
          <a:custGeom>
            <a:avLst/>
            <a:gdLst>
              <a:gd name="T0" fmla="*/ 0 w 18678"/>
              <a:gd name="T1" fmla="*/ 0 h 21600"/>
              <a:gd name="T2" fmla="*/ 2147483647 w 18678"/>
              <a:gd name="T3" fmla="*/ 2147483647 h 21600"/>
              <a:gd name="T4" fmla="*/ 0 w 18678"/>
              <a:gd name="T5" fmla="*/ 2147483647 h 21600"/>
              <a:gd name="T6" fmla="*/ 0 60000 65536"/>
              <a:gd name="T7" fmla="*/ 0 60000 65536"/>
              <a:gd name="T8" fmla="*/ 0 60000 65536"/>
              <a:gd name="T9" fmla="*/ 0 w 18678"/>
              <a:gd name="T10" fmla="*/ 0 h 21600"/>
              <a:gd name="T11" fmla="*/ 18678 w 18678"/>
              <a:gd name="T12" fmla="*/ 21600 h 21600"/>
            </a:gdLst>
            <a:ahLst/>
            <a:cxnLst>
              <a:cxn ang="T6">
                <a:pos x="T0" y="T1"/>
              </a:cxn>
              <a:cxn ang="T7">
                <a:pos x="T2" y="T3"/>
              </a:cxn>
              <a:cxn ang="T8">
                <a:pos x="T4" y="T5"/>
              </a:cxn>
            </a:cxnLst>
            <a:rect l="T9" t="T10" r="T11" b="T12"/>
            <a:pathLst>
              <a:path w="18678" h="21600" fill="none" extrusionOk="0">
                <a:moveTo>
                  <a:pt x="-1" y="0"/>
                </a:moveTo>
                <a:cubicBezTo>
                  <a:pt x="7696" y="0"/>
                  <a:pt x="14812" y="4095"/>
                  <a:pt x="18677" y="10751"/>
                </a:cubicBezTo>
              </a:path>
              <a:path w="18678" h="21600" stroke="0" extrusionOk="0">
                <a:moveTo>
                  <a:pt x="-1" y="0"/>
                </a:moveTo>
                <a:cubicBezTo>
                  <a:pt x="7696" y="0"/>
                  <a:pt x="14812" y="4095"/>
                  <a:pt x="18677" y="10751"/>
                </a:cubicBezTo>
                <a:lnTo>
                  <a:pt x="0" y="21600"/>
                </a:lnTo>
                <a:close/>
              </a:path>
            </a:pathLst>
          </a:custGeom>
          <a:noFill/>
          <a:ln w="38100">
            <a:solidFill>
              <a:srgbClr val="FFC000"/>
            </a:solidFill>
            <a:prstDash val="sysDot"/>
            <a:round/>
            <a:headEnd/>
            <a:tailEnd/>
          </a:ln>
        </p:spPr>
        <p:txBody>
          <a:bodyPr wrap="none" anchor="ctr"/>
          <a:lstStyle/>
          <a:p>
            <a:endParaRPr lang="en-US"/>
          </a:p>
        </p:txBody>
      </p:sp>
      <p:sp>
        <p:nvSpPr>
          <p:cNvPr id="53257" name="AutoShape 9"/>
          <p:cNvSpPr>
            <a:spLocks noChangeArrowheads="1"/>
          </p:cNvSpPr>
          <p:nvPr/>
        </p:nvSpPr>
        <p:spPr bwMode="auto">
          <a:xfrm>
            <a:off x="1600200" y="2571750"/>
            <a:ext cx="822960" cy="64008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p>
        </p:txBody>
      </p:sp>
      <p:sp>
        <p:nvSpPr>
          <p:cNvPr id="53258" name="Text Box 10"/>
          <p:cNvSpPr txBox="1">
            <a:spLocks noChangeArrowheads="1"/>
          </p:cNvSpPr>
          <p:nvPr/>
        </p:nvSpPr>
        <p:spPr bwMode="auto">
          <a:xfrm>
            <a:off x="2667000" y="1447800"/>
            <a:ext cx="1511952"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Focusing lens</a:t>
            </a:r>
            <a:endParaRPr lang="en-US" dirty="0">
              <a:latin typeface="Times New Roman" pitchFamily="18" charset="0"/>
              <a:cs typeface="Times New Roman" pitchFamily="18" charset="0"/>
            </a:endParaRPr>
          </a:p>
        </p:txBody>
      </p:sp>
      <p:sp>
        <p:nvSpPr>
          <p:cNvPr id="53259" name="Text Box 11"/>
          <p:cNvSpPr txBox="1">
            <a:spLocks noChangeArrowheads="1"/>
          </p:cNvSpPr>
          <p:nvPr/>
        </p:nvSpPr>
        <p:spPr bwMode="auto">
          <a:xfrm>
            <a:off x="6477000" y="1905000"/>
            <a:ext cx="1281185"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NL Sample</a:t>
            </a:r>
            <a:endParaRPr lang="en-US" dirty="0">
              <a:latin typeface="Times New Roman" pitchFamily="18" charset="0"/>
              <a:cs typeface="Times New Roman" pitchFamily="18" charset="0"/>
            </a:endParaRPr>
          </a:p>
        </p:txBody>
      </p:sp>
      <p:sp>
        <p:nvSpPr>
          <p:cNvPr id="53261" name="Text Box 13"/>
          <p:cNvSpPr txBox="1">
            <a:spLocks noChangeArrowheads="1"/>
          </p:cNvSpPr>
          <p:nvPr/>
        </p:nvSpPr>
        <p:spPr bwMode="auto">
          <a:xfrm>
            <a:off x="228600" y="2667000"/>
            <a:ext cx="1447799" cy="369332"/>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Laser  Beam</a:t>
            </a:r>
            <a:endParaRPr lang="en-US" dirty="0">
              <a:latin typeface="Times New Roman" pitchFamily="18" charset="0"/>
              <a:cs typeface="Times New Roman" pitchFamily="18" charset="0"/>
            </a:endParaRPr>
          </a:p>
        </p:txBody>
      </p:sp>
      <p:grpSp>
        <p:nvGrpSpPr>
          <p:cNvPr id="2" name="Group 34"/>
          <p:cNvGrpSpPr/>
          <p:nvPr/>
        </p:nvGrpSpPr>
        <p:grpSpPr>
          <a:xfrm>
            <a:off x="7924800" y="2643250"/>
            <a:ext cx="381000" cy="762000"/>
            <a:chOff x="7239000" y="2667000"/>
            <a:chExt cx="381000" cy="762000"/>
          </a:xfrm>
        </p:grpSpPr>
        <p:sp>
          <p:nvSpPr>
            <p:cNvPr id="53263" name="AutoShape 15"/>
            <p:cNvSpPr>
              <a:spLocks noChangeArrowheads="1"/>
            </p:cNvSpPr>
            <p:nvPr/>
          </p:nvSpPr>
          <p:spPr bwMode="auto">
            <a:xfrm>
              <a:off x="7239000" y="2667000"/>
              <a:ext cx="381000" cy="457200"/>
            </a:xfrm>
            <a:prstGeom prst="flowChartDelay">
              <a:avLst/>
            </a:prstGeom>
            <a:solidFill>
              <a:schemeClr val="tx1"/>
            </a:solidFill>
            <a:ln w="9525">
              <a:solidFill>
                <a:schemeClr val="tx1"/>
              </a:solidFill>
              <a:miter lim="800000"/>
              <a:headEnd/>
              <a:tailEnd/>
            </a:ln>
          </p:spPr>
          <p:txBody>
            <a:bodyPr wrap="none" anchor="ctr"/>
            <a:lstStyle/>
            <a:p>
              <a:endParaRPr lang="en-US"/>
            </a:p>
          </p:txBody>
        </p:sp>
        <p:cxnSp>
          <p:nvCxnSpPr>
            <p:cNvPr id="53264" name="AutoShape 16"/>
            <p:cNvCxnSpPr>
              <a:cxnSpLocks noChangeShapeType="1"/>
            </p:cNvCxnSpPr>
            <p:nvPr/>
          </p:nvCxnSpPr>
          <p:spPr bwMode="auto">
            <a:xfrm>
              <a:off x="7391400" y="3124200"/>
              <a:ext cx="0" cy="304800"/>
            </a:xfrm>
            <a:prstGeom prst="straightConnector1">
              <a:avLst/>
            </a:prstGeom>
            <a:noFill/>
            <a:ln w="38100">
              <a:solidFill>
                <a:schemeClr val="tx1"/>
              </a:solidFill>
              <a:round/>
              <a:headEnd/>
              <a:tailEnd/>
            </a:ln>
          </p:spPr>
        </p:cxnSp>
        <p:cxnSp>
          <p:nvCxnSpPr>
            <p:cNvPr id="53265" name="AutoShape 17"/>
            <p:cNvCxnSpPr>
              <a:cxnSpLocks noChangeShapeType="1"/>
            </p:cNvCxnSpPr>
            <p:nvPr/>
          </p:nvCxnSpPr>
          <p:spPr bwMode="auto">
            <a:xfrm>
              <a:off x="7239000" y="3429000"/>
              <a:ext cx="304800" cy="0"/>
            </a:xfrm>
            <a:prstGeom prst="straightConnector1">
              <a:avLst/>
            </a:prstGeom>
            <a:noFill/>
            <a:ln w="28575">
              <a:solidFill>
                <a:schemeClr val="tx1"/>
              </a:solidFill>
              <a:round/>
              <a:headEnd/>
              <a:tailEnd/>
            </a:ln>
          </p:spPr>
        </p:cxnSp>
      </p:grpSp>
      <p:cxnSp>
        <p:nvCxnSpPr>
          <p:cNvPr id="53266" name="AutoShape 18"/>
          <p:cNvCxnSpPr>
            <a:cxnSpLocks noChangeShapeType="1"/>
          </p:cNvCxnSpPr>
          <p:nvPr/>
        </p:nvCxnSpPr>
        <p:spPr bwMode="auto">
          <a:xfrm>
            <a:off x="4419600" y="3886200"/>
            <a:ext cx="2971800" cy="0"/>
          </a:xfrm>
          <a:prstGeom prst="straightConnector1">
            <a:avLst/>
          </a:prstGeom>
          <a:noFill/>
          <a:ln w="19050">
            <a:solidFill>
              <a:schemeClr val="tx1"/>
            </a:solidFill>
            <a:prstDash val="dash"/>
            <a:round/>
            <a:headEnd type="triangle" w="med" len="med"/>
            <a:tailEnd type="triangle" w="med" len="med"/>
          </a:ln>
        </p:spPr>
      </p:cxnSp>
      <p:sp>
        <p:nvSpPr>
          <p:cNvPr id="53267" name="Text Box 19"/>
          <p:cNvSpPr txBox="1">
            <a:spLocks noChangeArrowheads="1"/>
          </p:cNvSpPr>
          <p:nvPr/>
        </p:nvSpPr>
        <p:spPr bwMode="auto">
          <a:xfrm>
            <a:off x="5638323" y="3505200"/>
            <a:ext cx="417102" cy="369332"/>
          </a:xfrm>
          <a:prstGeom prst="rect">
            <a:avLst/>
          </a:prstGeom>
          <a:noFill/>
          <a:ln w="9525">
            <a:noFill/>
            <a:miter lim="800000"/>
            <a:headEnd/>
            <a:tailEnd/>
          </a:ln>
        </p:spPr>
        <p:txBody>
          <a:bodyPr wrap="none">
            <a:spAutoFit/>
          </a:bodyPr>
          <a:lstStyle/>
          <a:p>
            <a:r>
              <a:rPr lang="en-US" b="1" dirty="0" err="1">
                <a:latin typeface="Symbol" pitchFamily="18" charset="2"/>
              </a:rPr>
              <a:t>D</a:t>
            </a:r>
            <a:r>
              <a:rPr lang="en-US" b="1" dirty="0" err="1"/>
              <a:t>z</a:t>
            </a:r>
            <a:endParaRPr lang="en-US" dirty="0"/>
          </a:p>
        </p:txBody>
      </p:sp>
      <p:sp>
        <p:nvSpPr>
          <p:cNvPr id="53268" name="Line 20"/>
          <p:cNvSpPr>
            <a:spLocks noChangeShapeType="1"/>
          </p:cNvSpPr>
          <p:nvPr/>
        </p:nvSpPr>
        <p:spPr bwMode="auto">
          <a:xfrm>
            <a:off x="3352800" y="2362200"/>
            <a:ext cx="4343400" cy="914400"/>
          </a:xfrm>
          <a:prstGeom prst="line">
            <a:avLst/>
          </a:prstGeom>
          <a:noFill/>
          <a:ln w="9525">
            <a:solidFill>
              <a:schemeClr val="tx1"/>
            </a:solidFill>
            <a:prstDash val="sysDot"/>
            <a:round/>
            <a:headEnd/>
            <a:tailEnd/>
          </a:ln>
        </p:spPr>
        <p:txBody>
          <a:bodyPr/>
          <a:lstStyle/>
          <a:p>
            <a:endParaRPr lang="en-US"/>
          </a:p>
        </p:txBody>
      </p:sp>
      <p:grpSp>
        <p:nvGrpSpPr>
          <p:cNvPr id="3" name="Group 35"/>
          <p:cNvGrpSpPr/>
          <p:nvPr/>
        </p:nvGrpSpPr>
        <p:grpSpPr>
          <a:xfrm>
            <a:off x="7239000" y="1242950"/>
            <a:ext cx="1091004" cy="2941320"/>
            <a:chOff x="6553200" y="1219200"/>
            <a:chExt cx="1091004" cy="2941320"/>
          </a:xfrm>
        </p:grpSpPr>
        <p:sp>
          <p:nvSpPr>
            <p:cNvPr id="53260" name="Text Box 12"/>
            <p:cNvSpPr txBox="1">
              <a:spLocks noChangeArrowheads="1"/>
            </p:cNvSpPr>
            <p:nvPr/>
          </p:nvSpPr>
          <p:spPr bwMode="auto">
            <a:xfrm>
              <a:off x="6553200" y="1219200"/>
              <a:ext cx="1091004"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Aperture</a:t>
              </a:r>
              <a:endParaRPr lang="en-US" dirty="0">
                <a:latin typeface="Times New Roman" pitchFamily="18" charset="0"/>
                <a:cs typeface="Times New Roman" pitchFamily="18" charset="0"/>
              </a:endParaRPr>
            </a:p>
          </p:txBody>
        </p:sp>
        <p:sp>
          <p:nvSpPr>
            <p:cNvPr id="53269" name="Rectangle 21"/>
            <p:cNvSpPr>
              <a:spLocks noChangeArrowheads="1"/>
            </p:cNvSpPr>
            <p:nvPr/>
          </p:nvSpPr>
          <p:spPr bwMode="auto">
            <a:xfrm>
              <a:off x="7010400" y="16002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70" name="Rectangle 22"/>
            <p:cNvSpPr>
              <a:spLocks noChangeArrowheads="1"/>
            </p:cNvSpPr>
            <p:nvPr/>
          </p:nvSpPr>
          <p:spPr bwMode="auto">
            <a:xfrm>
              <a:off x="7010400" y="2971800"/>
              <a:ext cx="76200" cy="118872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53271" name="Line 23"/>
          <p:cNvSpPr>
            <a:spLocks noChangeShapeType="1"/>
          </p:cNvSpPr>
          <p:nvPr/>
        </p:nvSpPr>
        <p:spPr bwMode="auto">
          <a:xfrm flipV="1">
            <a:off x="3352800" y="2438400"/>
            <a:ext cx="4343400" cy="1066800"/>
          </a:xfrm>
          <a:prstGeom prst="line">
            <a:avLst/>
          </a:prstGeom>
          <a:noFill/>
          <a:ln w="9525">
            <a:solidFill>
              <a:schemeClr val="tx1"/>
            </a:solidFill>
            <a:prstDash val="sysDot"/>
            <a:round/>
            <a:headEnd/>
            <a:tailEnd/>
          </a:ln>
        </p:spPr>
        <p:txBody>
          <a:bodyPr/>
          <a:lstStyle/>
          <a:p>
            <a:endParaRPr lang="en-US"/>
          </a:p>
        </p:txBody>
      </p:sp>
      <p:sp>
        <p:nvSpPr>
          <p:cNvPr id="53272" name="Rectangle 24"/>
          <p:cNvSpPr>
            <a:spLocks noChangeArrowheads="1"/>
          </p:cNvSpPr>
          <p:nvPr/>
        </p:nvSpPr>
        <p:spPr bwMode="auto">
          <a:xfrm>
            <a:off x="3709596" y="762000"/>
            <a:ext cx="1651000" cy="701675"/>
          </a:xfrm>
          <a:prstGeom prst="rect">
            <a:avLst/>
          </a:prstGeom>
          <a:noFill/>
          <a:ln w="9525">
            <a:noFill/>
            <a:miter lim="800000"/>
            <a:headEnd/>
            <a:tailEnd/>
          </a:ln>
        </p:spPr>
        <p:txBody>
          <a:bodyPr>
            <a:spAutoFit/>
          </a:bodyPr>
          <a:lstStyle/>
          <a:p>
            <a:endParaRPr lang="en-US" sz="4000"/>
          </a:p>
        </p:txBody>
      </p:sp>
      <p:sp>
        <p:nvSpPr>
          <p:cNvPr id="53251" name="Rectangle 3"/>
          <p:cNvSpPr>
            <a:spLocks noChangeArrowheads="1"/>
          </p:cNvSpPr>
          <p:nvPr/>
        </p:nvSpPr>
        <p:spPr bwMode="auto">
          <a:xfrm>
            <a:off x="6248400" y="4495800"/>
            <a:ext cx="381000" cy="1905000"/>
          </a:xfrm>
          <a:prstGeom prst="rect">
            <a:avLst/>
          </a:prstGeom>
          <a:solidFill>
            <a:srgbClr val="92D050">
              <a:alpha val="50000"/>
            </a:srgbClr>
          </a:solidFill>
          <a:ln w="9525">
            <a:solidFill>
              <a:schemeClr val="bg1"/>
            </a:solidFill>
            <a:miter lim="800000"/>
            <a:headEnd/>
            <a:tailEnd/>
          </a:ln>
        </p:spPr>
        <p:txBody>
          <a:bodyPr wrap="none" anchor="ctr"/>
          <a:lstStyle/>
          <a:p>
            <a:endParaRPr lang="en-US"/>
          </a:p>
        </p:txBody>
      </p:sp>
      <p:sp>
        <p:nvSpPr>
          <p:cNvPr id="25" name="Oval 24"/>
          <p:cNvSpPr/>
          <p:nvPr/>
        </p:nvSpPr>
        <p:spPr>
          <a:xfrm>
            <a:off x="6221285" y="540881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62" name="Oval 14"/>
          <p:cNvSpPr>
            <a:spLocks noChangeArrowheads="1"/>
          </p:cNvSpPr>
          <p:nvPr/>
        </p:nvSpPr>
        <p:spPr bwMode="auto">
          <a:xfrm>
            <a:off x="3200400" y="1905000"/>
            <a:ext cx="304800" cy="1981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53252" name="Rectangle 4"/>
          <p:cNvSpPr>
            <a:spLocks noChangeArrowheads="1"/>
          </p:cNvSpPr>
          <p:nvPr/>
        </p:nvSpPr>
        <p:spPr bwMode="auto">
          <a:xfrm>
            <a:off x="7086600" y="2286000"/>
            <a:ext cx="152400" cy="1219200"/>
          </a:xfrm>
          <a:prstGeom prst="rect">
            <a:avLst/>
          </a:prstGeom>
          <a:solidFill>
            <a:srgbClr val="008000"/>
          </a:solidFill>
          <a:ln w="9525">
            <a:solidFill>
              <a:srgbClr val="008000"/>
            </a:solidFill>
            <a:prstDash val="dash"/>
            <a:miter lim="800000"/>
            <a:headEnd/>
            <a:tailEnd/>
          </a:ln>
        </p:spPr>
        <p:txBody>
          <a:bodyPr wrap="none" anchor="ctr"/>
          <a:lstStyle/>
          <a:p>
            <a:endParaRPr lang="en-US"/>
          </a:p>
        </p:txBody>
      </p:sp>
      <p:sp>
        <p:nvSpPr>
          <p:cNvPr id="34" name="Rectangle 22"/>
          <p:cNvSpPr>
            <a:spLocks noChangeArrowheads="1"/>
          </p:cNvSpPr>
          <p:nvPr/>
        </p:nvSpPr>
        <p:spPr bwMode="auto">
          <a:xfrm>
            <a:off x="827584" y="116632"/>
            <a:ext cx="7355860" cy="646331"/>
          </a:xfrm>
          <a:prstGeom prst="rect">
            <a:avLst/>
          </a:prstGeom>
          <a:noFill/>
          <a:ln w="9525">
            <a:noFill/>
            <a:miter lim="800000"/>
            <a:headEnd/>
            <a:tailEnd/>
          </a:ln>
        </p:spPr>
        <p:txBody>
          <a:bodyPr wrap="none">
            <a:spAutoFit/>
          </a:bodyPr>
          <a:lstStyle/>
          <a:p>
            <a:r>
              <a:rPr lang="en-US" sz="3600" b="1" dirty="0">
                <a:solidFill>
                  <a:srgbClr val="0070C0"/>
                </a:solidFill>
                <a:latin typeface="Times New Roman" pitchFamily="18" charset="0"/>
                <a:cs typeface="Times New Roman" pitchFamily="18" charset="0"/>
              </a:rPr>
              <a:t>“Closed” aperture Z-Scan for  n</a:t>
            </a:r>
            <a:r>
              <a:rPr lang="en-US" sz="3600" b="1" baseline="-25000" dirty="0">
                <a:solidFill>
                  <a:srgbClr val="0070C0"/>
                </a:solidFill>
                <a:latin typeface="Times New Roman" pitchFamily="18" charset="0"/>
                <a:cs typeface="Times New Roman" pitchFamily="18" charset="0"/>
              </a:rPr>
              <a:t>2 </a:t>
            </a:r>
            <a:r>
              <a:rPr lang="en-US" sz="3600" b="1" dirty="0">
                <a:solidFill>
                  <a:srgbClr val="0070C0"/>
                </a:solidFill>
                <a:latin typeface="Times New Roman" pitchFamily="18" charset="0"/>
                <a:cs typeface="Times New Roman" pitchFamily="18" charset="0"/>
              </a:rPr>
              <a:t>&gt; 0</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cstate="print"/>
          <a:srcRect b="86154"/>
          <a:stretch>
            <a:fillRect/>
          </a:stretch>
        </p:blipFill>
        <p:spPr bwMode="auto">
          <a:xfrm>
            <a:off x="228600" y="1752600"/>
            <a:ext cx="5867400" cy="685800"/>
          </a:xfrm>
          <a:prstGeom prst="rect">
            <a:avLst/>
          </a:prstGeom>
          <a:noFill/>
          <a:ln w="9525">
            <a:noFill/>
            <a:miter lim="800000"/>
            <a:headEnd/>
            <a:tailEnd/>
          </a:ln>
        </p:spPr>
      </p:pic>
      <p:pic>
        <p:nvPicPr>
          <p:cNvPr id="21506" name="Picture 2"/>
          <p:cNvPicPr>
            <a:picLocks noChangeAspect="1" noChangeArrowheads="1"/>
          </p:cNvPicPr>
          <p:nvPr/>
        </p:nvPicPr>
        <p:blipFill>
          <a:blip r:embed="rId3" cstate="print"/>
          <a:srcRect l="39526" t="18687" b="27920"/>
          <a:stretch>
            <a:fillRect/>
          </a:stretch>
        </p:blipFill>
        <p:spPr bwMode="auto">
          <a:xfrm>
            <a:off x="4648200" y="304800"/>
            <a:ext cx="4313569" cy="1524000"/>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r="1790"/>
          <a:stretch>
            <a:fillRect/>
          </a:stretch>
        </p:blipFill>
        <p:spPr bwMode="auto">
          <a:xfrm>
            <a:off x="380999" y="631826"/>
            <a:ext cx="3052359" cy="511173"/>
          </a:xfrm>
          <a:prstGeom prst="rect">
            <a:avLst/>
          </a:prstGeom>
          <a:noFill/>
          <a:ln w="38100">
            <a:solidFill>
              <a:srgbClr val="FF0000"/>
            </a:solidFill>
            <a:miter lim="800000"/>
            <a:headEnd/>
            <a:tailEnd/>
          </a:ln>
        </p:spPr>
      </p:pic>
      <p:pic>
        <p:nvPicPr>
          <p:cNvPr id="6" name="Picture 3"/>
          <p:cNvPicPr>
            <a:picLocks noChangeAspect="1" noChangeArrowheads="1"/>
          </p:cNvPicPr>
          <p:nvPr/>
        </p:nvPicPr>
        <p:blipFill>
          <a:blip r:embed="rId5" cstate="print"/>
          <a:srcRect l="28810" r="19333"/>
          <a:stretch>
            <a:fillRect/>
          </a:stretch>
        </p:blipFill>
        <p:spPr bwMode="auto">
          <a:xfrm>
            <a:off x="4737772" y="2542064"/>
            <a:ext cx="4330028" cy="3096736"/>
          </a:xfrm>
          <a:prstGeom prst="rect">
            <a:avLst/>
          </a:prstGeom>
          <a:noFill/>
          <a:ln w="9525">
            <a:noFill/>
            <a:miter lim="800000"/>
            <a:headEnd/>
            <a:tailEnd/>
          </a:ln>
        </p:spPr>
      </p:pic>
      <p:pic>
        <p:nvPicPr>
          <p:cNvPr id="9" name="Picture 4"/>
          <p:cNvPicPr>
            <a:picLocks noChangeAspect="1" noChangeArrowheads="1"/>
          </p:cNvPicPr>
          <p:nvPr/>
        </p:nvPicPr>
        <p:blipFill>
          <a:blip r:embed="rId2" cstate="print"/>
          <a:srcRect l="37832" t="15385"/>
          <a:stretch>
            <a:fillRect/>
          </a:stretch>
        </p:blipFill>
        <p:spPr bwMode="auto">
          <a:xfrm>
            <a:off x="533400" y="2244305"/>
            <a:ext cx="3756554"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152400"/>
            <a:ext cx="5029200" cy="523220"/>
          </a:xfrm>
          <a:prstGeom prst="rect">
            <a:avLst/>
          </a:prstGeom>
          <a:ln/>
          <a:effectLst>
            <a:glow rad="228600">
              <a:schemeClr val="accent6">
                <a:satMod val="175000"/>
                <a:alpha val="40000"/>
              </a:schemeClr>
            </a:glow>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Closed aperture Z-scan Signal</a:t>
            </a:r>
          </a:p>
        </p:txBody>
      </p:sp>
      <p:sp>
        <p:nvSpPr>
          <p:cNvPr id="4" name="TextBox 3"/>
          <p:cNvSpPr txBox="1"/>
          <p:nvPr/>
        </p:nvSpPr>
        <p:spPr>
          <a:xfrm>
            <a:off x="228600" y="685800"/>
            <a:ext cx="8534400" cy="646331"/>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Aperture normalized transmittance (</a:t>
            </a:r>
            <a:r>
              <a:rPr lang="en-US" sz="2400" i="1" dirty="0">
                <a:latin typeface="Times New Roman" pitchFamily="18" charset="0"/>
                <a:cs typeface="Times New Roman" pitchFamily="18" charset="0"/>
              </a:rPr>
              <a:t>T </a:t>
            </a:r>
            <a:r>
              <a:rPr lang="en-US" sz="2400" dirty="0">
                <a:latin typeface="Times New Roman" pitchFamily="18" charset="0"/>
                <a:cs typeface="Times New Roman" pitchFamily="18" charset="0"/>
              </a:rPr>
              <a:t>) versus sample position (</a:t>
            </a:r>
            <a:r>
              <a:rPr lang="en-US" sz="2400" i="1" dirty="0">
                <a:latin typeface="Times New Roman" pitchFamily="18" charset="0"/>
                <a:cs typeface="Times New Roman" pitchFamily="18" charset="0"/>
              </a:rPr>
              <a:t>z</a:t>
            </a:r>
            <a:r>
              <a:rPr lang="en-US" sz="2400" dirty="0">
                <a:latin typeface="Times New Roman" pitchFamily="18" charset="0"/>
                <a:cs typeface="Times New Roman" pitchFamily="18" charset="0"/>
              </a:rPr>
              <a:t>). </a:t>
            </a:r>
          </a:p>
        </p:txBody>
      </p:sp>
      <p:sp>
        <p:nvSpPr>
          <p:cNvPr id="942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421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4217"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4219"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9" name="Oval 38"/>
          <p:cNvSpPr/>
          <p:nvPr/>
        </p:nvSpPr>
        <p:spPr>
          <a:xfrm>
            <a:off x="914400" y="4953000"/>
            <a:ext cx="152400" cy="228600"/>
          </a:xfrm>
          <a:prstGeom prst="ellipse">
            <a:avLst/>
          </a:prstGeom>
        </p:spPr>
        <p:txBody>
          <a:bodyPr wrap="square" rtlCol="0" anchor="ctr">
            <a:spAutoFit/>
          </a:bodyPr>
          <a:lstStyle/>
          <a:p>
            <a:pPr algn="just">
              <a:lnSpc>
                <a:spcPct val="150000"/>
              </a:lnSpc>
            </a:pPr>
            <a:endParaRPr lang="en-US" sz="2400" dirty="0">
              <a:latin typeface="Times New Roman" pitchFamily="18" charset="0"/>
              <a:cs typeface="Times New Roman" pitchFamily="18" charset="0"/>
            </a:endParaRPr>
          </a:p>
        </p:txBody>
      </p:sp>
      <p:sp>
        <p:nvSpPr>
          <p:cNvPr id="40" name="Rounded Rectangle 39"/>
          <p:cNvSpPr/>
          <p:nvPr/>
        </p:nvSpPr>
        <p:spPr>
          <a:xfrm>
            <a:off x="685800" y="4191000"/>
            <a:ext cx="762000" cy="1066800"/>
          </a:xfrm>
          <a:prstGeom prst="roundRect">
            <a:avLst/>
          </a:prstGeom>
        </p:spPr>
        <p:txBody>
          <a:bodyPr wrap="square" rtlCol="0" anchor="ctr">
            <a:spAutoFit/>
          </a:bodyPr>
          <a:lstStyle/>
          <a:p>
            <a:pPr algn="just">
              <a:lnSpc>
                <a:spcPct val="150000"/>
              </a:lnSpc>
            </a:pPr>
            <a:endParaRPr lang="en-US" sz="2400" dirty="0">
              <a:latin typeface="Times New Roman" pitchFamily="18" charset="0"/>
              <a:cs typeface="Times New Roman" pitchFamily="18" charset="0"/>
            </a:endParaRPr>
          </a:p>
        </p:txBody>
      </p:sp>
      <p:grpSp>
        <p:nvGrpSpPr>
          <p:cNvPr id="43" name="Group 42"/>
          <p:cNvGrpSpPr/>
          <p:nvPr/>
        </p:nvGrpSpPr>
        <p:grpSpPr>
          <a:xfrm>
            <a:off x="304800" y="3962400"/>
            <a:ext cx="8566150" cy="2925406"/>
            <a:chOff x="349250" y="2706469"/>
            <a:chExt cx="8566150" cy="2925406"/>
          </a:xfrm>
        </p:grpSpPr>
        <p:sp>
          <p:nvSpPr>
            <p:cNvPr id="44" name="AutoShape 7"/>
            <p:cNvSpPr>
              <a:spLocks noChangeArrowheads="1"/>
            </p:cNvSpPr>
            <p:nvPr/>
          </p:nvSpPr>
          <p:spPr bwMode="auto">
            <a:xfrm>
              <a:off x="1816925" y="3505200"/>
              <a:ext cx="685800" cy="1600200"/>
            </a:xfrm>
            <a:prstGeom prst="cube">
              <a:avLst>
                <a:gd name="adj" fmla="val 25000"/>
              </a:avLst>
            </a:prstGeom>
            <a:solidFill>
              <a:srgbClr val="FFFFFF"/>
            </a:solidFill>
            <a:ln w="9525">
              <a:solidFill>
                <a:srgbClr val="0070C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45" name="Straight Connector 44"/>
            <p:cNvCxnSpPr/>
            <p:nvPr/>
          </p:nvCxnSpPr>
          <p:spPr>
            <a:xfrm flipH="1">
              <a:off x="1588325" y="3352800"/>
              <a:ext cx="1554480" cy="1920240"/>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379720" y="3352800"/>
              <a:ext cx="1554480" cy="1920240"/>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426525" y="2971800"/>
              <a:ext cx="0" cy="2286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6248400" y="2971800"/>
              <a:ext cx="0" cy="2286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71800" y="3252850"/>
              <a:ext cx="381000" cy="579967"/>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x</a:t>
              </a:r>
            </a:p>
          </p:txBody>
        </p:sp>
        <p:sp>
          <p:nvSpPr>
            <p:cNvPr id="50" name="TextBox 49"/>
            <p:cNvSpPr txBox="1"/>
            <p:nvPr/>
          </p:nvSpPr>
          <p:spPr>
            <a:xfrm>
              <a:off x="6805550" y="3219200"/>
              <a:ext cx="585850" cy="646331"/>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x</a:t>
              </a:r>
              <a:r>
                <a:rPr lang="en-US" sz="2400" i="1" dirty="0">
                  <a:latin typeface="Times New Roman"/>
                  <a:cs typeface="Times New Roman"/>
                </a:rPr>
                <a:t>'</a:t>
              </a:r>
              <a:endParaRPr lang="en-US" sz="2400" i="1" dirty="0">
                <a:latin typeface="Times New Roman" pitchFamily="18" charset="0"/>
                <a:cs typeface="Times New Roman" pitchFamily="18" charset="0"/>
              </a:endParaRPr>
            </a:p>
          </p:txBody>
        </p:sp>
        <p:sp>
          <p:nvSpPr>
            <p:cNvPr id="51" name="TextBox 50"/>
            <p:cNvSpPr txBox="1"/>
            <p:nvPr/>
          </p:nvSpPr>
          <p:spPr>
            <a:xfrm>
              <a:off x="2109850" y="2812475"/>
              <a:ext cx="381000" cy="579967"/>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y</a:t>
              </a:r>
            </a:p>
          </p:txBody>
        </p:sp>
        <p:sp>
          <p:nvSpPr>
            <p:cNvPr id="52" name="TextBox 51"/>
            <p:cNvSpPr txBox="1"/>
            <p:nvPr/>
          </p:nvSpPr>
          <p:spPr>
            <a:xfrm>
              <a:off x="5791200" y="2858869"/>
              <a:ext cx="762000" cy="646331"/>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y</a:t>
              </a:r>
              <a:r>
                <a:rPr lang="en-US" sz="2400" i="1" dirty="0">
                  <a:latin typeface="Times New Roman"/>
                  <a:cs typeface="Times New Roman"/>
                </a:rPr>
                <a:t>'</a:t>
              </a:r>
              <a:endParaRPr lang="en-US" sz="2400" i="1" dirty="0">
                <a:latin typeface="Times New Roman" pitchFamily="18" charset="0"/>
                <a:cs typeface="Times New Roman" pitchFamily="18" charset="0"/>
              </a:endParaRPr>
            </a:p>
          </p:txBody>
        </p:sp>
        <p:sp>
          <p:nvSpPr>
            <p:cNvPr id="53" name="Right Arrow 52"/>
            <p:cNvSpPr/>
            <p:nvPr/>
          </p:nvSpPr>
          <p:spPr>
            <a:xfrm>
              <a:off x="990600" y="3962400"/>
              <a:ext cx="914400" cy="457200"/>
            </a:xfrm>
            <a:prstGeom prst="rightArrow">
              <a:avLst/>
            </a:prstGeom>
            <a:solidFill>
              <a:srgbClr val="FF0000"/>
            </a:solidFill>
          </p:spPr>
          <p:txBody>
            <a:bodyPr wrap="square" rtlCol="0" anchor="ctr">
              <a:spAutoFit/>
            </a:bodyPr>
            <a:lstStyle/>
            <a:p>
              <a:pPr algn="just">
                <a:lnSpc>
                  <a:spcPct val="150000"/>
                </a:lnSpc>
              </a:pPr>
              <a:endParaRPr lang="en-US" sz="2400" dirty="0">
                <a:latin typeface="Times New Roman" pitchFamily="18" charset="0"/>
                <a:cs typeface="Times New Roman" pitchFamily="18" charset="0"/>
              </a:endParaRPr>
            </a:p>
          </p:txBody>
        </p:sp>
        <p:graphicFrame>
          <p:nvGraphicFramePr>
            <p:cNvPr id="54" name="Object 8"/>
            <p:cNvGraphicFramePr>
              <a:graphicFrameLocks noChangeAspect="1"/>
            </p:cNvGraphicFramePr>
            <p:nvPr/>
          </p:nvGraphicFramePr>
          <p:xfrm>
            <a:off x="349250" y="3676650"/>
            <a:ext cx="1308100" cy="381000"/>
          </p:xfrm>
          <a:graphic>
            <a:graphicData uri="http://schemas.openxmlformats.org/presentationml/2006/ole">
              <mc:AlternateContent xmlns:mc="http://schemas.openxmlformats.org/markup-compatibility/2006">
                <mc:Choice xmlns:v="urn:schemas-microsoft-com:vml" Requires="v">
                  <p:oleObj spid="_x0000_s149509" name="Equation" r:id="rId3" imgW="1307880" imgH="380880" progId="Equation.DSMT4">
                    <p:embed/>
                  </p:oleObj>
                </mc:Choice>
                <mc:Fallback>
                  <p:oleObj name="Equation" r:id="rId3" imgW="1307880" imgH="380880" progId="Equation.DSMT4">
                    <p:embed/>
                    <p:pic>
                      <p:nvPicPr>
                        <p:cNvPr id="5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3676650"/>
                          <a:ext cx="1308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 name="Object 8"/>
            <p:cNvGraphicFramePr>
              <a:graphicFrameLocks noChangeAspect="1"/>
            </p:cNvGraphicFramePr>
            <p:nvPr/>
          </p:nvGraphicFramePr>
          <p:xfrm>
            <a:off x="3041650" y="4324350"/>
            <a:ext cx="1257300" cy="381000"/>
          </p:xfrm>
          <a:graphic>
            <a:graphicData uri="http://schemas.openxmlformats.org/presentationml/2006/ole">
              <mc:AlternateContent xmlns:mc="http://schemas.openxmlformats.org/markup-compatibility/2006">
                <mc:Choice xmlns:v="urn:schemas-microsoft-com:vml" Requires="v">
                  <p:oleObj spid="_x0000_s149510" name="Equation" r:id="rId5" imgW="1257120" imgH="380880" progId="Equation.DSMT4">
                    <p:embed/>
                  </p:oleObj>
                </mc:Choice>
                <mc:Fallback>
                  <p:oleObj name="Equation" r:id="rId5" imgW="1257120" imgH="380880" progId="Equation.DSMT4">
                    <p:embed/>
                    <p:pic>
                      <p:nvPicPr>
                        <p:cNvPr id="55"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1650" y="4324350"/>
                          <a:ext cx="12573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ight Arrow 55"/>
            <p:cNvSpPr/>
            <p:nvPr/>
          </p:nvSpPr>
          <p:spPr>
            <a:xfrm>
              <a:off x="2412870" y="3962400"/>
              <a:ext cx="640080" cy="457200"/>
            </a:xfrm>
            <a:prstGeom prst="rightArrow">
              <a:avLst/>
            </a:prstGeom>
            <a:solidFill>
              <a:srgbClr val="FF0000"/>
            </a:solidFill>
          </p:spPr>
          <p:txBody>
            <a:bodyPr wrap="square" rtlCol="0" anchor="ctr">
              <a:spAutoFit/>
            </a:bodyPr>
            <a:lstStyle/>
            <a:p>
              <a:pPr algn="just">
                <a:lnSpc>
                  <a:spcPct val="150000"/>
                </a:lnSpc>
              </a:pPr>
              <a:endParaRPr lang="en-US" sz="2400" dirty="0">
                <a:latin typeface="Times New Roman" pitchFamily="18" charset="0"/>
                <a:cs typeface="Times New Roman" pitchFamily="18" charset="0"/>
              </a:endParaRPr>
            </a:p>
          </p:txBody>
        </p:sp>
        <p:cxnSp>
          <p:nvCxnSpPr>
            <p:cNvPr id="57" name="Straight Arrow Connector 56"/>
            <p:cNvCxnSpPr/>
            <p:nvPr/>
          </p:nvCxnSpPr>
          <p:spPr>
            <a:xfrm flipV="1">
              <a:off x="381000" y="4191000"/>
              <a:ext cx="73152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055425" y="5051908"/>
              <a:ext cx="762000" cy="579967"/>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z</a:t>
              </a:r>
              <a:r>
                <a:rPr lang="en-US" sz="2400" i="1" dirty="0">
                  <a:latin typeface="Times New Roman"/>
                  <a:cs typeface="Times New Roman"/>
                </a:rPr>
                <a:t>'</a:t>
              </a:r>
              <a:endParaRPr lang="en-US" sz="2400" i="1" dirty="0">
                <a:latin typeface="Times New Roman" pitchFamily="18" charset="0"/>
                <a:cs typeface="Times New Roman" pitchFamily="18" charset="0"/>
              </a:endParaRPr>
            </a:p>
          </p:txBody>
        </p:sp>
        <p:sp>
          <p:nvSpPr>
            <p:cNvPr id="59" name="TextBox 58"/>
            <p:cNvSpPr txBox="1"/>
            <p:nvPr/>
          </p:nvSpPr>
          <p:spPr>
            <a:xfrm>
              <a:off x="2257300" y="5005450"/>
              <a:ext cx="762000" cy="579967"/>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z</a:t>
              </a:r>
              <a:endParaRPr lang="en-US" sz="2400" baseline="-25000" dirty="0">
                <a:latin typeface="Times New Roman" pitchFamily="18" charset="0"/>
                <a:cs typeface="Times New Roman" pitchFamily="18" charset="0"/>
              </a:endParaRPr>
            </a:p>
          </p:txBody>
        </p:sp>
        <p:sp>
          <p:nvSpPr>
            <p:cNvPr id="60" name="Right Arrow 59"/>
            <p:cNvSpPr/>
            <p:nvPr/>
          </p:nvSpPr>
          <p:spPr>
            <a:xfrm>
              <a:off x="5918070" y="3959925"/>
              <a:ext cx="640080" cy="457200"/>
            </a:xfrm>
            <a:prstGeom prst="rightArrow">
              <a:avLst/>
            </a:prstGeom>
            <a:solidFill>
              <a:srgbClr val="FF0000"/>
            </a:solidFill>
          </p:spPr>
          <p:txBody>
            <a:bodyPr wrap="square" rtlCol="0" anchor="ctr">
              <a:spAutoFit/>
            </a:bodyPr>
            <a:lstStyle/>
            <a:p>
              <a:pPr algn="just">
                <a:lnSpc>
                  <a:spcPct val="150000"/>
                </a:lnSpc>
              </a:pPr>
              <a:endParaRPr lang="en-US" sz="2400" dirty="0">
                <a:latin typeface="Times New Roman" pitchFamily="18" charset="0"/>
                <a:cs typeface="Times New Roman" pitchFamily="18" charset="0"/>
              </a:endParaRPr>
            </a:p>
          </p:txBody>
        </p:sp>
        <p:graphicFrame>
          <p:nvGraphicFramePr>
            <p:cNvPr id="61" name="Object 11"/>
            <p:cNvGraphicFramePr>
              <a:graphicFrameLocks noChangeAspect="1"/>
            </p:cNvGraphicFramePr>
            <p:nvPr/>
          </p:nvGraphicFramePr>
          <p:xfrm>
            <a:off x="6324600" y="4305300"/>
            <a:ext cx="1409700" cy="342900"/>
          </p:xfrm>
          <a:graphic>
            <a:graphicData uri="http://schemas.openxmlformats.org/presentationml/2006/ole">
              <mc:AlternateContent xmlns:mc="http://schemas.openxmlformats.org/markup-compatibility/2006">
                <mc:Choice xmlns:v="urn:schemas-microsoft-com:vml" Requires="v">
                  <p:oleObj spid="_x0000_s149511" name="Equation" r:id="rId7" imgW="1409400" imgH="342720" progId="Equation.DSMT4">
                    <p:embed/>
                  </p:oleObj>
                </mc:Choice>
                <mc:Fallback>
                  <p:oleObj name="Equation" r:id="rId7" imgW="1409400" imgH="342720" progId="Equation.DSMT4">
                    <p:embed/>
                    <p:pic>
                      <p:nvPicPr>
                        <p:cNvPr id="61"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4305300"/>
                          <a:ext cx="1409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 name="TextBox 61"/>
            <p:cNvSpPr txBox="1"/>
            <p:nvPr/>
          </p:nvSpPr>
          <p:spPr>
            <a:xfrm>
              <a:off x="1905000" y="4601633"/>
              <a:ext cx="609600" cy="579967"/>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L</a:t>
              </a:r>
            </a:p>
          </p:txBody>
        </p:sp>
        <p:sp>
          <p:nvSpPr>
            <p:cNvPr id="63" name="TextBox 62"/>
            <p:cNvSpPr txBox="1"/>
            <p:nvPr/>
          </p:nvSpPr>
          <p:spPr>
            <a:xfrm>
              <a:off x="6324600" y="2706469"/>
              <a:ext cx="2590800" cy="646331"/>
            </a:xfrm>
            <a:prstGeom prst="rect">
              <a:avLst/>
            </a:prstGeom>
            <a:noFill/>
          </p:spPr>
          <p:txBody>
            <a:bodyPr wrap="square" rtlCol="0">
              <a:spAutoFit/>
            </a:bodyPr>
            <a:lstStyle/>
            <a:p>
              <a:pPr algn="just">
                <a:lnSpc>
                  <a:spcPct val="150000"/>
                </a:lnSpc>
              </a:pPr>
              <a:r>
                <a:rPr lang="en-US" sz="2400" i="1" dirty="0" err="1">
                  <a:latin typeface="Times New Roman" pitchFamily="18" charset="0"/>
                  <a:cs typeface="Times New Roman" pitchFamily="18" charset="0"/>
                </a:rPr>
                <a:t>x</a:t>
              </a:r>
              <a:r>
                <a:rPr lang="en-US" sz="2400" i="1" dirty="0" err="1">
                  <a:latin typeface="Times New Roman"/>
                  <a:cs typeface="Times New Roman"/>
                </a:rPr>
                <a:t>'y</a:t>
              </a:r>
              <a:r>
                <a:rPr lang="en-US" sz="2400" i="1" dirty="0">
                  <a:latin typeface="Times New Roman"/>
                  <a:cs typeface="Times New Roman"/>
                </a:rPr>
                <a:t>': </a:t>
              </a:r>
              <a:r>
                <a:rPr lang="en-US" sz="2000" dirty="0">
                  <a:latin typeface="Times New Roman"/>
                  <a:cs typeface="Times New Roman"/>
                </a:rPr>
                <a:t>observation plane</a:t>
              </a:r>
              <a:endParaRPr lang="en-US" sz="2000" dirty="0">
                <a:latin typeface="Times New Roman" pitchFamily="18" charset="0"/>
                <a:cs typeface="Times New Roman" pitchFamily="18" charset="0"/>
              </a:endParaRPr>
            </a:p>
          </p:txBody>
        </p:sp>
      </p:grpSp>
      <p:pic>
        <p:nvPicPr>
          <p:cNvPr id="5" name="Picture 4">
            <a:extLst>
              <a:ext uri="{FF2B5EF4-FFF2-40B4-BE49-F238E27FC236}">
                <a16:creationId xmlns:a16="http://schemas.microsoft.com/office/drawing/2014/main" id="{0B50DF5F-3680-4898-99E2-7E327E8CFF96}"/>
              </a:ext>
            </a:extLst>
          </p:cNvPr>
          <p:cNvPicPr>
            <a:picLocks noChangeAspect="1"/>
          </p:cNvPicPr>
          <p:nvPr/>
        </p:nvPicPr>
        <p:blipFill>
          <a:blip r:embed="rId9"/>
          <a:stretch>
            <a:fillRect/>
          </a:stretch>
        </p:blipFill>
        <p:spPr>
          <a:xfrm>
            <a:off x="1050424" y="1375243"/>
            <a:ext cx="7102976" cy="22823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3601" name="Object 1"/>
          <p:cNvGraphicFramePr>
            <a:graphicFrameLocks noChangeAspect="1"/>
          </p:cNvGraphicFramePr>
          <p:nvPr/>
        </p:nvGraphicFramePr>
        <p:xfrm>
          <a:off x="2209800" y="2887662"/>
          <a:ext cx="4994275" cy="1531938"/>
        </p:xfrm>
        <a:graphic>
          <a:graphicData uri="http://schemas.openxmlformats.org/presentationml/2006/ole">
            <mc:AlternateContent xmlns:mc="http://schemas.openxmlformats.org/markup-compatibility/2006">
              <mc:Choice xmlns:v="urn:schemas-microsoft-com:vml" Requires="v">
                <p:oleObj spid="_x0000_s150534" name="Equation" r:id="rId3" imgW="5003640" imgH="1447560" progId="Equation.DSMT4">
                  <p:embed/>
                </p:oleObj>
              </mc:Choice>
              <mc:Fallback>
                <p:oleObj name="Equation" r:id="rId3" imgW="5003640" imgH="1447560" progId="Equation.DSMT4">
                  <p:embed/>
                  <p:pic>
                    <p:nvPicPr>
                      <p:cNvPr id="153601"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887662"/>
                        <a:ext cx="4994275" cy="1531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3603" name="Object 3"/>
          <p:cNvGraphicFramePr>
            <a:graphicFrameLocks noChangeAspect="1"/>
          </p:cNvGraphicFramePr>
          <p:nvPr/>
        </p:nvGraphicFramePr>
        <p:xfrm>
          <a:off x="1768475" y="4790546"/>
          <a:ext cx="5275263" cy="928687"/>
        </p:xfrm>
        <a:graphic>
          <a:graphicData uri="http://schemas.openxmlformats.org/presentationml/2006/ole">
            <mc:AlternateContent xmlns:mc="http://schemas.openxmlformats.org/markup-compatibility/2006">
              <mc:Choice xmlns:v="urn:schemas-microsoft-com:vml" Requires="v">
                <p:oleObj spid="_x0000_s150535" name="Equation" r:id="rId5" imgW="5321160" imgH="863280" progId="Equation.DSMT4">
                  <p:embed/>
                </p:oleObj>
              </mc:Choice>
              <mc:Fallback>
                <p:oleObj name="Equation" r:id="rId5" imgW="5321160" imgH="863280" progId="Equation.DSMT4">
                  <p:embed/>
                  <p:pic>
                    <p:nvPicPr>
                      <p:cNvPr id="15360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8475" y="4790546"/>
                        <a:ext cx="5275263" cy="928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0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3612" name="Object 12"/>
          <p:cNvGraphicFramePr>
            <a:graphicFrameLocks noChangeAspect="1"/>
          </p:cNvGraphicFramePr>
          <p:nvPr/>
        </p:nvGraphicFramePr>
        <p:xfrm>
          <a:off x="3505200" y="304800"/>
          <a:ext cx="3497263" cy="430213"/>
        </p:xfrm>
        <a:graphic>
          <a:graphicData uri="http://schemas.openxmlformats.org/presentationml/2006/ole">
            <mc:AlternateContent xmlns:mc="http://schemas.openxmlformats.org/markup-compatibility/2006">
              <mc:Choice xmlns:v="urn:schemas-microsoft-com:vml" Requires="v">
                <p:oleObj spid="_x0000_s150536" name="Equation" r:id="rId7" imgW="3657600" imgH="419040" progId="Equation.DSMT4">
                  <p:embed/>
                </p:oleObj>
              </mc:Choice>
              <mc:Fallback>
                <p:oleObj name="Equation" r:id="rId7" imgW="3657600" imgH="419040" progId="Equation.DSMT4">
                  <p:embed/>
                  <p:pic>
                    <p:nvPicPr>
                      <p:cNvPr id="153612"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304800"/>
                        <a:ext cx="3497263" cy="430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13" name="Object 13"/>
          <p:cNvGraphicFramePr>
            <a:graphicFrameLocks noChangeAspect="1"/>
          </p:cNvGraphicFramePr>
          <p:nvPr/>
        </p:nvGraphicFramePr>
        <p:xfrm>
          <a:off x="2037389" y="1914525"/>
          <a:ext cx="5643562" cy="752475"/>
        </p:xfrm>
        <a:graphic>
          <a:graphicData uri="http://schemas.openxmlformats.org/presentationml/2006/ole">
            <mc:AlternateContent xmlns:mc="http://schemas.openxmlformats.org/markup-compatibility/2006">
              <mc:Choice xmlns:v="urn:schemas-microsoft-com:vml" Requires="v">
                <p:oleObj spid="_x0000_s150537" name="Equation" r:id="rId9" imgW="5549760" imgH="723600" progId="Equation.DSMT4">
                  <p:embed/>
                </p:oleObj>
              </mc:Choice>
              <mc:Fallback>
                <p:oleObj name="Equation" r:id="rId9" imgW="5549760" imgH="723600" progId="Equation.DSMT4">
                  <p:embed/>
                  <p:pic>
                    <p:nvPicPr>
                      <p:cNvPr id="153613"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37389" y="1914525"/>
                        <a:ext cx="5643562"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TextBox 38"/>
          <p:cNvSpPr txBox="1"/>
          <p:nvPr/>
        </p:nvSpPr>
        <p:spPr>
          <a:xfrm>
            <a:off x="304800" y="5897033"/>
            <a:ext cx="2895600" cy="579967"/>
          </a:xfrm>
          <a:prstGeom prst="rect">
            <a:avLst/>
          </a:prstGeom>
          <a:noFill/>
        </p:spPr>
        <p:txBody>
          <a:bodyPr wrap="square" rtlCol="0">
            <a:spAutoFit/>
          </a:bodyPr>
          <a:lstStyle/>
          <a:p>
            <a:pPr algn="just">
              <a:lnSpc>
                <a:spcPct val="150000"/>
              </a:lnSpc>
            </a:pPr>
            <a:r>
              <a:rPr lang="en-US" sz="2400" dirty="0">
                <a:solidFill>
                  <a:srgbClr val="C00000"/>
                </a:solidFill>
                <a:latin typeface="Times New Roman" pitchFamily="18" charset="0"/>
                <a:cs typeface="Times New Roman" pitchFamily="18" charset="0"/>
              </a:rPr>
              <a:t>Incident electric field</a:t>
            </a:r>
          </a:p>
        </p:txBody>
      </p:sp>
      <p:sp>
        <p:nvSpPr>
          <p:cNvPr id="40" name="TextBox 39"/>
          <p:cNvSpPr txBox="1"/>
          <p:nvPr/>
        </p:nvSpPr>
        <p:spPr>
          <a:xfrm>
            <a:off x="3276600" y="5897033"/>
            <a:ext cx="3200400" cy="579967"/>
          </a:xfrm>
          <a:prstGeom prst="rect">
            <a:avLst/>
          </a:prstGeom>
          <a:noFill/>
        </p:spPr>
        <p:txBody>
          <a:bodyPr wrap="square" rtlCol="0">
            <a:spAutoFit/>
          </a:bodyPr>
          <a:lstStyle/>
          <a:p>
            <a:pPr algn="just">
              <a:lnSpc>
                <a:spcPct val="150000"/>
              </a:lnSpc>
            </a:pPr>
            <a:r>
              <a:rPr lang="en-US" sz="2400" dirty="0">
                <a:solidFill>
                  <a:srgbClr val="0070C0"/>
                </a:solidFill>
                <a:latin typeface="Times New Roman" pitchFamily="18" charset="0"/>
                <a:cs typeface="Times New Roman" pitchFamily="18" charset="0"/>
              </a:rPr>
              <a:t>Linear absorption factor</a:t>
            </a:r>
          </a:p>
        </p:txBody>
      </p:sp>
      <p:sp>
        <p:nvSpPr>
          <p:cNvPr id="41" name="TextBox 40"/>
          <p:cNvSpPr txBox="1"/>
          <p:nvPr/>
        </p:nvSpPr>
        <p:spPr>
          <a:xfrm>
            <a:off x="6477000" y="5897033"/>
            <a:ext cx="2895600" cy="579967"/>
          </a:xfrm>
          <a:prstGeom prst="rect">
            <a:avLst/>
          </a:prstGeom>
          <a:noFill/>
        </p:spPr>
        <p:txBody>
          <a:bodyPr wrap="square" rtlCol="0">
            <a:spAutoFit/>
          </a:bodyPr>
          <a:lstStyle/>
          <a:p>
            <a:pPr algn="just">
              <a:lnSpc>
                <a:spcPct val="150000"/>
              </a:lnSpc>
            </a:pPr>
            <a:r>
              <a:rPr lang="en-US" sz="2400" dirty="0">
                <a:solidFill>
                  <a:srgbClr val="FF0000"/>
                </a:solidFill>
                <a:latin typeface="Times New Roman" pitchFamily="18" charset="0"/>
                <a:cs typeface="Times New Roman" pitchFamily="18" charset="0"/>
              </a:rPr>
              <a:t>Phase change factor</a:t>
            </a:r>
          </a:p>
        </p:txBody>
      </p:sp>
      <p:cxnSp>
        <p:nvCxnSpPr>
          <p:cNvPr id="43" name="Straight Arrow Connector 42"/>
          <p:cNvCxnSpPr/>
          <p:nvPr/>
        </p:nvCxnSpPr>
        <p:spPr>
          <a:xfrm flipH="1">
            <a:off x="1828800" y="5439833"/>
            <a:ext cx="160020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4876800" y="5516033"/>
            <a:ext cx="22860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324600" y="5439833"/>
            <a:ext cx="106680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6DFB6A8-2514-43A0-A350-52E2BD771084}"/>
              </a:ext>
            </a:extLst>
          </p:cNvPr>
          <p:cNvSpPr txBox="1"/>
          <p:nvPr/>
        </p:nvSpPr>
        <p:spPr>
          <a:xfrm>
            <a:off x="152400" y="152400"/>
            <a:ext cx="3657600" cy="579967"/>
          </a:xfrm>
          <a:prstGeom prst="rect">
            <a:avLst/>
          </a:prstGeom>
          <a:noFill/>
        </p:spPr>
        <p:txBody>
          <a:bodyPr wrap="square" rtlCol="0">
            <a:spAutoFit/>
          </a:bodyPr>
          <a:lstStyle/>
          <a:p>
            <a:pPr algn="just">
              <a:lnSpc>
                <a:spcPct val="150000"/>
              </a:lnSpc>
            </a:pPr>
            <a:r>
              <a:rPr lang="en-US" sz="2400" b="1" dirty="0">
                <a:solidFill>
                  <a:srgbClr val="FF0000"/>
                </a:solidFill>
                <a:latin typeface="Times New Roman" pitchFamily="18" charset="0"/>
                <a:cs typeface="Times New Roman" pitchFamily="18" charset="0"/>
              </a:rPr>
              <a:t>3</a:t>
            </a:r>
            <a:r>
              <a:rPr lang="en-US" sz="2400" b="1" baseline="30000" dirty="0">
                <a:solidFill>
                  <a:srgbClr val="FF0000"/>
                </a:solidFill>
                <a:latin typeface="Times New Roman" pitchFamily="18" charset="0"/>
                <a:cs typeface="Times New Roman" pitchFamily="18" charset="0"/>
              </a:rPr>
              <a:t>rd</a:t>
            </a:r>
            <a:r>
              <a:rPr lang="en-US" sz="2400" b="1" dirty="0">
                <a:solidFill>
                  <a:srgbClr val="FF0000"/>
                </a:solidFill>
                <a:latin typeface="Times New Roman" pitchFamily="18" charset="0"/>
                <a:cs typeface="Times New Roman" pitchFamily="18" charset="0"/>
              </a:rPr>
              <a:t> order nonlinearity:</a:t>
            </a:r>
          </a:p>
        </p:txBody>
      </p:sp>
      <p:sp>
        <p:nvSpPr>
          <p:cNvPr id="3" name="TextBox 2">
            <a:extLst>
              <a:ext uri="{FF2B5EF4-FFF2-40B4-BE49-F238E27FC236}">
                <a16:creationId xmlns:a16="http://schemas.microsoft.com/office/drawing/2014/main" id="{75C58555-B292-45FD-B365-A150D6294D2B}"/>
              </a:ext>
            </a:extLst>
          </p:cNvPr>
          <p:cNvSpPr txBox="1"/>
          <p:nvPr/>
        </p:nvSpPr>
        <p:spPr>
          <a:xfrm>
            <a:off x="304800" y="1137249"/>
            <a:ext cx="5486400" cy="579967"/>
          </a:xfrm>
          <a:prstGeom prst="rect">
            <a:avLst/>
          </a:prstGeom>
          <a:noFill/>
        </p:spPr>
        <p:txBody>
          <a:bodyPr wrap="square" rtlCol="0">
            <a:spAutoFit/>
          </a:bodyPr>
          <a:lstStyle/>
          <a:p>
            <a:pPr algn="just">
              <a:lnSpc>
                <a:spcPct val="150000"/>
              </a:lnSpc>
            </a:pPr>
            <a:r>
              <a:rPr lang="en-US" sz="2400" dirty="0">
                <a:solidFill>
                  <a:srgbClr val="0000FF"/>
                </a:solidFill>
                <a:latin typeface="Times New Roman" pitchFamily="18" charset="0"/>
                <a:cs typeface="Times New Roman" pitchFamily="18" charset="0"/>
              </a:rPr>
              <a:t>Assuming no nonlinear absorption: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P spid="40" grpId="1"/>
      <p:bldP spid="41" grpId="0"/>
      <p:bldP spid="41" grpId="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p:cNvSpPr>
            <a:spLocks noChangeArrowheads="1"/>
          </p:cNvSpPr>
          <p:nvPr/>
        </p:nvSpPr>
        <p:spPr bwMode="auto">
          <a:xfrm>
            <a:off x="1772475" y="1484531"/>
            <a:ext cx="685800" cy="1600200"/>
          </a:xfrm>
          <a:prstGeom prst="cube">
            <a:avLst>
              <a:gd name="adj" fmla="val 25000"/>
            </a:avLst>
          </a:prstGeom>
          <a:solidFill>
            <a:srgbClr val="FFFFFF"/>
          </a:solidFill>
          <a:ln w="9525">
            <a:solidFill>
              <a:srgbClr val="0070C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5" name="Straight Connector 4"/>
          <p:cNvCxnSpPr/>
          <p:nvPr/>
        </p:nvCxnSpPr>
        <p:spPr>
          <a:xfrm flipH="1">
            <a:off x="1543875" y="1332131"/>
            <a:ext cx="1554480" cy="1920240"/>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335270" y="1332131"/>
            <a:ext cx="1554480" cy="1920240"/>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382075" y="951131"/>
            <a:ext cx="0" cy="2286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203950" y="951131"/>
            <a:ext cx="0" cy="2286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27350" y="1232181"/>
            <a:ext cx="381000" cy="579967"/>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x</a:t>
            </a:r>
          </a:p>
        </p:txBody>
      </p:sp>
      <p:sp>
        <p:nvSpPr>
          <p:cNvPr id="10" name="TextBox 9"/>
          <p:cNvSpPr txBox="1"/>
          <p:nvPr/>
        </p:nvSpPr>
        <p:spPr>
          <a:xfrm>
            <a:off x="6761100" y="1198531"/>
            <a:ext cx="585850" cy="646331"/>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x</a:t>
            </a:r>
            <a:r>
              <a:rPr lang="en-US" sz="2400" i="1" dirty="0">
                <a:latin typeface="Times New Roman"/>
                <a:cs typeface="Times New Roman"/>
              </a:rPr>
              <a:t>'</a:t>
            </a:r>
            <a:endParaRPr lang="en-US" sz="2400" i="1" dirty="0">
              <a:latin typeface="Times New Roman" pitchFamily="18" charset="0"/>
              <a:cs typeface="Times New Roman" pitchFamily="18" charset="0"/>
            </a:endParaRPr>
          </a:p>
        </p:txBody>
      </p:sp>
      <p:sp>
        <p:nvSpPr>
          <p:cNvPr id="11" name="TextBox 10"/>
          <p:cNvSpPr txBox="1"/>
          <p:nvPr/>
        </p:nvSpPr>
        <p:spPr>
          <a:xfrm>
            <a:off x="2065400" y="791806"/>
            <a:ext cx="381000" cy="579967"/>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y</a:t>
            </a:r>
          </a:p>
        </p:txBody>
      </p:sp>
      <p:sp>
        <p:nvSpPr>
          <p:cNvPr id="12" name="TextBox 11"/>
          <p:cNvSpPr txBox="1"/>
          <p:nvPr/>
        </p:nvSpPr>
        <p:spPr>
          <a:xfrm>
            <a:off x="5746750" y="838200"/>
            <a:ext cx="762000" cy="646331"/>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y</a:t>
            </a:r>
            <a:r>
              <a:rPr lang="en-US" sz="2400" i="1" dirty="0">
                <a:latin typeface="Times New Roman"/>
                <a:cs typeface="Times New Roman"/>
              </a:rPr>
              <a:t>'</a:t>
            </a:r>
            <a:endParaRPr lang="en-US" sz="2400" i="1" dirty="0">
              <a:latin typeface="Times New Roman" pitchFamily="18" charset="0"/>
              <a:cs typeface="Times New Roman" pitchFamily="18" charset="0"/>
            </a:endParaRPr>
          </a:p>
        </p:txBody>
      </p:sp>
      <p:sp>
        <p:nvSpPr>
          <p:cNvPr id="13" name="Right Arrow 12"/>
          <p:cNvSpPr/>
          <p:nvPr/>
        </p:nvSpPr>
        <p:spPr>
          <a:xfrm>
            <a:off x="-76200" y="1941731"/>
            <a:ext cx="7315200" cy="457200"/>
          </a:xfrm>
          <a:prstGeom prst="rightArrow">
            <a:avLst/>
          </a:prstGeom>
          <a:solidFill>
            <a:srgbClr val="FF0000"/>
          </a:solidFill>
        </p:spPr>
        <p:txBody>
          <a:bodyPr wrap="square" rtlCol="0" anchor="ctr">
            <a:spAutoFit/>
          </a:bodyPr>
          <a:lstStyle/>
          <a:p>
            <a:pPr algn="just">
              <a:lnSpc>
                <a:spcPct val="150000"/>
              </a:lnSpc>
            </a:pPr>
            <a:endParaRPr lang="en-US" sz="2400" dirty="0">
              <a:latin typeface="Times New Roman" pitchFamily="18" charset="0"/>
              <a:cs typeface="Times New Roman" pitchFamily="18" charset="0"/>
            </a:endParaRPr>
          </a:p>
        </p:txBody>
      </p:sp>
      <p:graphicFrame>
        <p:nvGraphicFramePr>
          <p:cNvPr id="14" name="Object 8"/>
          <p:cNvGraphicFramePr>
            <a:graphicFrameLocks noChangeAspect="1"/>
          </p:cNvGraphicFramePr>
          <p:nvPr/>
        </p:nvGraphicFramePr>
        <p:xfrm>
          <a:off x="304800" y="1655981"/>
          <a:ext cx="1308100" cy="381000"/>
        </p:xfrm>
        <a:graphic>
          <a:graphicData uri="http://schemas.openxmlformats.org/presentationml/2006/ole">
            <mc:AlternateContent xmlns:mc="http://schemas.openxmlformats.org/markup-compatibility/2006">
              <mc:Choice xmlns:v="urn:schemas-microsoft-com:vml" Requires="v">
                <p:oleObj spid="_x0000_s151558" name="Equation" r:id="rId4" imgW="1307880" imgH="380880" progId="Equation.DSMT4">
                  <p:embed/>
                </p:oleObj>
              </mc:Choice>
              <mc:Fallback>
                <p:oleObj name="Equation" r:id="rId4" imgW="1307880" imgH="380880" progId="Equation.DSMT4">
                  <p:embed/>
                  <p:pic>
                    <p:nvPicPr>
                      <p:cNvPr id="14"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55981"/>
                        <a:ext cx="1308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8"/>
          <p:cNvGraphicFramePr>
            <a:graphicFrameLocks noChangeAspect="1"/>
          </p:cNvGraphicFramePr>
          <p:nvPr/>
        </p:nvGraphicFramePr>
        <p:xfrm>
          <a:off x="2590800" y="2438400"/>
          <a:ext cx="1257300" cy="381000"/>
        </p:xfrm>
        <a:graphic>
          <a:graphicData uri="http://schemas.openxmlformats.org/presentationml/2006/ole">
            <mc:AlternateContent xmlns:mc="http://schemas.openxmlformats.org/markup-compatibility/2006">
              <mc:Choice xmlns:v="urn:schemas-microsoft-com:vml" Requires="v">
                <p:oleObj spid="_x0000_s151559" name="Equation" r:id="rId6" imgW="1257120" imgH="380880" progId="Equation.DSMT4">
                  <p:embed/>
                </p:oleObj>
              </mc:Choice>
              <mc:Fallback>
                <p:oleObj name="Equation" r:id="rId6" imgW="1257120" imgH="380880" progId="Equation.DSMT4">
                  <p:embed/>
                  <p:pic>
                    <p:nvPicPr>
                      <p:cNvPr id="15"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2438400"/>
                        <a:ext cx="12573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7" name="Straight Arrow Connector 16"/>
          <p:cNvCxnSpPr/>
          <p:nvPr/>
        </p:nvCxnSpPr>
        <p:spPr>
          <a:xfrm flipV="1">
            <a:off x="336550" y="2170331"/>
            <a:ext cx="73152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10975" y="3031239"/>
            <a:ext cx="762000" cy="579967"/>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z</a:t>
            </a:r>
            <a:r>
              <a:rPr lang="en-US" sz="2400" i="1" dirty="0">
                <a:latin typeface="Times New Roman"/>
                <a:cs typeface="Times New Roman"/>
              </a:rPr>
              <a:t>'</a:t>
            </a:r>
            <a:endParaRPr lang="en-US" sz="2400" i="1" dirty="0">
              <a:latin typeface="Times New Roman" pitchFamily="18" charset="0"/>
              <a:cs typeface="Times New Roman" pitchFamily="18" charset="0"/>
            </a:endParaRPr>
          </a:p>
        </p:txBody>
      </p:sp>
      <p:sp>
        <p:nvSpPr>
          <p:cNvPr id="19" name="TextBox 18"/>
          <p:cNvSpPr txBox="1"/>
          <p:nvPr/>
        </p:nvSpPr>
        <p:spPr>
          <a:xfrm>
            <a:off x="2212850" y="2984781"/>
            <a:ext cx="762000" cy="579967"/>
          </a:xfrm>
          <a:prstGeom prst="rect">
            <a:avLst/>
          </a:prstGeom>
          <a:noFill/>
        </p:spPr>
        <p:txBody>
          <a:bodyPr wrap="square" rtlCol="0">
            <a:spAutoFit/>
          </a:bodyPr>
          <a:lstStyle/>
          <a:p>
            <a:pPr algn="just">
              <a:lnSpc>
                <a:spcPct val="150000"/>
              </a:lnSpc>
            </a:pPr>
            <a:r>
              <a:rPr lang="en-US" sz="2400" i="1" dirty="0">
                <a:latin typeface="Times New Roman" pitchFamily="18" charset="0"/>
                <a:cs typeface="Times New Roman" pitchFamily="18" charset="0"/>
              </a:rPr>
              <a:t>z</a:t>
            </a:r>
            <a:endParaRPr lang="en-US" sz="2400" baseline="-25000" dirty="0">
              <a:latin typeface="Times New Roman" pitchFamily="18" charset="0"/>
              <a:cs typeface="Times New Roman" pitchFamily="18" charset="0"/>
            </a:endParaRPr>
          </a:p>
        </p:txBody>
      </p:sp>
      <p:graphicFrame>
        <p:nvGraphicFramePr>
          <p:cNvPr id="21" name="Object 11"/>
          <p:cNvGraphicFramePr>
            <a:graphicFrameLocks noChangeAspect="1"/>
          </p:cNvGraphicFramePr>
          <p:nvPr/>
        </p:nvGraphicFramePr>
        <p:xfrm>
          <a:off x="6362700" y="2476500"/>
          <a:ext cx="1409700" cy="342900"/>
        </p:xfrm>
        <a:graphic>
          <a:graphicData uri="http://schemas.openxmlformats.org/presentationml/2006/ole">
            <mc:AlternateContent xmlns:mc="http://schemas.openxmlformats.org/markup-compatibility/2006">
              <mc:Choice xmlns:v="urn:schemas-microsoft-com:vml" Requires="v">
                <p:oleObj spid="_x0000_s151560" name="Equation" r:id="rId8" imgW="1409400" imgH="342720" progId="Equation.DSMT4">
                  <p:embed/>
                </p:oleObj>
              </mc:Choice>
              <mc:Fallback>
                <p:oleObj name="Equation" r:id="rId8" imgW="1409400" imgH="342720" progId="Equation.DSMT4">
                  <p:embed/>
                  <p:pic>
                    <p:nvPicPr>
                      <p:cNvPr id="21"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2700" y="2476500"/>
                        <a:ext cx="1409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Box 21"/>
          <p:cNvSpPr txBox="1"/>
          <p:nvPr/>
        </p:nvSpPr>
        <p:spPr>
          <a:xfrm>
            <a:off x="1860550" y="2580964"/>
            <a:ext cx="609600" cy="579967"/>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L</a:t>
            </a:r>
          </a:p>
        </p:txBody>
      </p:sp>
      <p:sp>
        <p:nvSpPr>
          <p:cNvPr id="23" name="TextBox 22"/>
          <p:cNvSpPr txBox="1"/>
          <p:nvPr/>
        </p:nvSpPr>
        <p:spPr>
          <a:xfrm>
            <a:off x="6280150" y="685800"/>
            <a:ext cx="2590800" cy="646331"/>
          </a:xfrm>
          <a:prstGeom prst="rect">
            <a:avLst/>
          </a:prstGeom>
          <a:noFill/>
        </p:spPr>
        <p:txBody>
          <a:bodyPr wrap="square" rtlCol="0">
            <a:spAutoFit/>
          </a:bodyPr>
          <a:lstStyle/>
          <a:p>
            <a:pPr algn="just">
              <a:lnSpc>
                <a:spcPct val="150000"/>
              </a:lnSpc>
            </a:pPr>
            <a:r>
              <a:rPr lang="en-US" sz="2400" i="1" dirty="0" err="1">
                <a:latin typeface="Times New Roman" pitchFamily="18" charset="0"/>
                <a:cs typeface="Times New Roman" pitchFamily="18" charset="0"/>
              </a:rPr>
              <a:t>x</a:t>
            </a:r>
            <a:r>
              <a:rPr lang="en-US" sz="2400" i="1" dirty="0" err="1">
                <a:latin typeface="Times New Roman"/>
                <a:cs typeface="Times New Roman"/>
              </a:rPr>
              <a:t>'y</a:t>
            </a:r>
            <a:r>
              <a:rPr lang="en-US" sz="2400" i="1" dirty="0">
                <a:latin typeface="Times New Roman"/>
                <a:cs typeface="Times New Roman"/>
              </a:rPr>
              <a:t>': </a:t>
            </a:r>
            <a:r>
              <a:rPr lang="en-US" sz="2000" dirty="0">
                <a:latin typeface="Times New Roman"/>
                <a:cs typeface="Times New Roman"/>
              </a:rPr>
              <a:t>observation plane</a:t>
            </a:r>
            <a:endParaRPr lang="en-US" sz="2000" dirty="0">
              <a:latin typeface="Times New Roman" pitchFamily="18" charset="0"/>
              <a:cs typeface="Times New Roman" pitchFamily="18" charset="0"/>
            </a:endParaRPr>
          </a:p>
        </p:txBody>
      </p:sp>
      <p:grpSp>
        <p:nvGrpSpPr>
          <p:cNvPr id="25" name="Group 24"/>
          <p:cNvGrpSpPr/>
          <p:nvPr/>
        </p:nvGrpSpPr>
        <p:grpSpPr>
          <a:xfrm>
            <a:off x="115638" y="3962400"/>
            <a:ext cx="8894762" cy="1466552"/>
            <a:chOff x="115638" y="4034135"/>
            <a:chExt cx="8894762" cy="1466552"/>
          </a:xfrm>
        </p:grpSpPr>
        <p:graphicFrame>
          <p:nvGraphicFramePr>
            <p:cNvPr id="154626" name="Object 2"/>
            <p:cNvGraphicFramePr>
              <a:graphicFrameLocks noChangeAspect="1"/>
            </p:cNvGraphicFramePr>
            <p:nvPr/>
          </p:nvGraphicFramePr>
          <p:xfrm>
            <a:off x="115638" y="4734084"/>
            <a:ext cx="8894762" cy="766603"/>
          </p:xfrm>
          <a:graphic>
            <a:graphicData uri="http://schemas.openxmlformats.org/presentationml/2006/ole">
              <mc:AlternateContent xmlns:mc="http://schemas.openxmlformats.org/markup-compatibility/2006">
                <mc:Choice xmlns:v="urn:schemas-microsoft-com:vml" Requires="v">
                  <p:oleObj spid="_x0000_s151561" name="Equation" r:id="rId10" imgW="9347040" imgH="888840" progId="Equation.DSMT4">
                    <p:embed/>
                  </p:oleObj>
                </mc:Choice>
                <mc:Fallback>
                  <p:oleObj name="Equation" r:id="rId10" imgW="9347040" imgH="888840" progId="Equation.DSMT4">
                    <p:embed/>
                    <p:pic>
                      <p:nvPicPr>
                        <p:cNvPr id="154626"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638" y="4734084"/>
                          <a:ext cx="8894762" cy="7666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23"/>
            <p:cNvSpPr/>
            <p:nvPr/>
          </p:nvSpPr>
          <p:spPr>
            <a:xfrm>
              <a:off x="2514600" y="4034135"/>
              <a:ext cx="3808287" cy="461665"/>
            </a:xfrm>
            <a:prstGeom prst="rect">
              <a:avLst/>
            </a:prstGeom>
          </p:spPr>
          <p:txBody>
            <a:bodyPr wrap="none">
              <a:spAutoFit/>
            </a:bodyPr>
            <a:lstStyle/>
            <a:p>
              <a:r>
                <a:rPr lang="en-US" sz="2400" b="1" dirty="0">
                  <a:solidFill>
                    <a:srgbClr val="C00000"/>
                  </a:solidFill>
                  <a:latin typeface="Times New Roman" pitchFamily="18" charset="0"/>
                  <a:cs typeface="Times New Roman" pitchFamily="18" charset="0"/>
                </a:rPr>
                <a:t>Fresnel diffraction integral </a:t>
              </a:r>
            </a:p>
          </p:txBody>
        </p:sp>
      </p:grpSp>
      <p:cxnSp>
        <p:nvCxnSpPr>
          <p:cNvPr id="27" name="Straight Arrow Connector 26"/>
          <p:cNvCxnSpPr/>
          <p:nvPr/>
        </p:nvCxnSpPr>
        <p:spPr>
          <a:xfrm>
            <a:off x="5181600" y="5334000"/>
            <a:ext cx="0" cy="83820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800600" y="6059269"/>
            <a:ext cx="4191000" cy="579967"/>
          </a:xfrm>
          <a:prstGeom prst="rect">
            <a:avLst/>
          </a:prstGeom>
          <a:noFill/>
        </p:spPr>
        <p:txBody>
          <a:bodyPr wrap="square" rtlCol="0">
            <a:spAutoFit/>
          </a:bodyPr>
          <a:lstStyle/>
          <a:p>
            <a:pPr algn="just">
              <a:lnSpc>
                <a:spcPct val="150000"/>
              </a:lnSpc>
            </a:pPr>
            <a:r>
              <a:rPr lang="en-US" sz="2400" dirty="0">
                <a:solidFill>
                  <a:srgbClr val="0070C0"/>
                </a:solidFill>
                <a:latin typeface="Times New Roman" pitchFamily="18" charset="0"/>
                <a:cs typeface="Times New Roman" pitchFamily="18" charset="0"/>
              </a:rPr>
              <a:t>Electric field exiting the sample</a:t>
            </a:r>
          </a:p>
        </p:txBody>
      </p:sp>
      <p:cxnSp>
        <p:nvCxnSpPr>
          <p:cNvPr id="30" name="Straight Arrow Connector 29"/>
          <p:cNvCxnSpPr/>
          <p:nvPr/>
        </p:nvCxnSpPr>
        <p:spPr>
          <a:xfrm>
            <a:off x="609600" y="5257800"/>
            <a:ext cx="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28600" y="5791200"/>
            <a:ext cx="4495800" cy="579967"/>
          </a:xfrm>
          <a:prstGeom prst="rect">
            <a:avLst/>
          </a:prstGeom>
          <a:noFill/>
          <a:ln>
            <a:noFill/>
          </a:ln>
        </p:spPr>
        <p:txBody>
          <a:bodyPr wrap="square" rtlCol="0">
            <a:spAutoFit/>
          </a:bodyPr>
          <a:lstStyle/>
          <a:p>
            <a:pPr algn="just">
              <a:lnSpc>
                <a:spcPct val="150000"/>
              </a:lnSpc>
            </a:pPr>
            <a:r>
              <a:rPr lang="en-US" sz="2400" dirty="0">
                <a:solidFill>
                  <a:srgbClr val="FF0000"/>
                </a:solidFill>
                <a:latin typeface="Times New Roman" pitchFamily="18" charset="0"/>
                <a:cs typeface="Times New Roman" pitchFamily="18" charset="0"/>
              </a:rPr>
              <a:t>Electric field on the aperture plane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Left)">
                                      <p:cBhvr>
                                        <p:cTn id="7" dur="5000"/>
                                        <p:tgtEl>
                                          <p:spTgt spid="13"/>
                                        </p:tgtEl>
                                      </p:cBhvr>
                                    </p:animEffect>
                                  </p:childTnLst>
                                </p:cTn>
                              </p:par>
                              <p:par>
                                <p:cTn id="8" presetID="1" presetClass="entr" presetSubtype="0"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par>
                                <p:cTn id="10" presetID="26" presetClass="emph" presetSubtype="0" fill="hold" nodeType="with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par>
                                <p:cTn id="13" presetID="1" presetClass="entr" presetSubtype="0" fill="hold" nodeType="withEffect">
                                  <p:stCondLst>
                                    <p:cond delay="2250"/>
                                  </p:stCondLst>
                                  <p:childTnLst>
                                    <p:set>
                                      <p:cBhvr>
                                        <p:cTn id="14" dur="1" fill="hold">
                                          <p:stCondLst>
                                            <p:cond delay="0"/>
                                          </p:stCondLst>
                                        </p:cTn>
                                        <p:tgtEl>
                                          <p:spTgt spid="15"/>
                                        </p:tgtEl>
                                        <p:attrNameLst>
                                          <p:attrName>style.visibility</p:attrName>
                                        </p:attrNameLst>
                                      </p:cBhvr>
                                      <p:to>
                                        <p:strVal val="visible"/>
                                      </p:to>
                                    </p:set>
                                  </p:childTnLst>
                                </p:cTn>
                              </p:par>
                              <p:par>
                                <p:cTn id="15" presetID="6" presetClass="emph" presetSubtype="0" fill="hold" nodeType="withEffect">
                                  <p:stCondLst>
                                    <p:cond delay="2250"/>
                                  </p:stCondLst>
                                  <p:childTnLst>
                                    <p:animScale>
                                      <p:cBhvr>
                                        <p:cTn id="16" dur="2000" fill="hold"/>
                                        <p:tgtEl>
                                          <p:spTgt spid="15"/>
                                        </p:tgtEl>
                                      </p:cBhvr>
                                      <p:by x="120000" y="120000"/>
                                    </p:animScale>
                                  </p:childTnLst>
                                </p:cTn>
                              </p:par>
                              <p:par>
                                <p:cTn id="17" presetID="1" presetClass="entr" presetSubtype="0" fill="hold" nodeType="withEffect">
                                  <p:stCondLst>
                                    <p:cond delay="4500"/>
                                  </p:stCondLst>
                                  <p:childTnLst>
                                    <p:set>
                                      <p:cBhvr>
                                        <p:cTn id="18" dur="1" fill="hold">
                                          <p:stCondLst>
                                            <p:cond delay="0"/>
                                          </p:stCondLst>
                                        </p:cTn>
                                        <p:tgtEl>
                                          <p:spTgt spid="21"/>
                                        </p:tgtEl>
                                        <p:attrNameLst>
                                          <p:attrName>style.visibility</p:attrName>
                                        </p:attrNameLst>
                                      </p:cBhvr>
                                      <p:to>
                                        <p:strVal val="visible"/>
                                      </p:to>
                                    </p:set>
                                  </p:childTnLst>
                                </p:cTn>
                              </p:par>
                              <p:par>
                                <p:cTn id="19" presetID="6" presetClass="emph" presetSubtype="0" fill="hold" nodeType="withEffect">
                                  <p:stCondLst>
                                    <p:cond delay="4500"/>
                                  </p:stCondLst>
                                  <p:childTnLst>
                                    <p:animScale>
                                      <p:cBhvr>
                                        <p:cTn id="20" dur="2000" fill="hold"/>
                                        <p:tgtEl>
                                          <p:spTgt spid="21"/>
                                        </p:tgtEl>
                                      </p:cBhvr>
                                      <p:by x="120000" y="12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slide(fromTop)">
                                      <p:cBhvr>
                                        <p:cTn id="29" dur="500"/>
                                        <p:tgtEl>
                                          <p:spTgt spid="30"/>
                                        </p:tgtEl>
                                      </p:cBhvr>
                                    </p:animEffect>
                                  </p:childTnLst>
                                </p:cTn>
                              </p:par>
                            </p:childTnLst>
                          </p:cTn>
                        </p:par>
                        <p:par>
                          <p:cTn id="30" fill="hold">
                            <p:stCondLst>
                              <p:cond delay="500"/>
                            </p:stCondLst>
                            <p:childTnLst>
                              <p:par>
                                <p:cTn id="31" presetID="1" presetClass="entr" presetSubtype="0" fill="hold" grpId="0" nodeType="afterEffect">
                                  <p:stCondLst>
                                    <p:cond delay="10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slide(fromTop)">
                                      <p:cBhvr>
                                        <p:cTn id="37" dur="500"/>
                                        <p:tgtEl>
                                          <p:spTgt spid="27"/>
                                        </p:tgtEl>
                                      </p:cBhvr>
                                    </p:animEffect>
                                  </p:childTnLst>
                                </p:cTn>
                              </p:par>
                            </p:childTnLst>
                          </p:cTn>
                        </p:par>
                        <p:par>
                          <p:cTn id="38" fill="hold">
                            <p:stCondLst>
                              <p:cond delay="500"/>
                            </p:stCondLst>
                            <p:childTnLst>
                              <p:par>
                                <p:cTn id="39" presetID="1" presetClass="entr" presetSubtype="0" fill="hold" grpId="0" nodeType="afterEffect">
                                  <p:stCondLst>
                                    <p:cond delay="10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p:bldP spid="31"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CC5D37FF-DF8A-49AF-8F54-B341C2F593B5}"/>
              </a:ext>
            </a:extLst>
          </p:cNvPr>
          <p:cNvGraphicFramePr>
            <a:graphicFrameLocks noChangeAspect="1"/>
          </p:cNvGraphicFramePr>
          <p:nvPr/>
        </p:nvGraphicFramePr>
        <p:xfrm>
          <a:off x="124619" y="457200"/>
          <a:ext cx="8894762" cy="766603"/>
        </p:xfrm>
        <a:graphic>
          <a:graphicData uri="http://schemas.openxmlformats.org/presentationml/2006/ole">
            <mc:AlternateContent xmlns:mc="http://schemas.openxmlformats.org/markup-compatibility/2006">
              <mc:Choice xmlns:v="urn:schemas-microsoft-com:vml" Requires="v">
                <p:oleObj spid="_x0000_s152585" name="Equation" r:id="rId3" imgW="9347040" imgH="888840" progId="Equation.DSMT4">
                  <p:embed/>
                </p:oleObj>
              </mc:Choice>
              <mc:Fallback>
                <p:oleObj name="Equation" r:id="rId3" imgW="9347040" imgH="888840" progId="Equation.DSMT4">
                  <p:embed/>
                  <p:pic>
                    <p:nvPicPr>
                      <p:cNvPr id="3" name="Object 2">
                        <a:extLst>
                          <a:ext uri="{FF2B5EF4-FFF2-40B4-BE49-F238E27FC236}">
                            <a16:creationId xmlns:a16="http://schemas.microsoft.com/office/drawing/2014/main" id="{CC5D37FF-DF8A-49AF-8F54-B341C2F59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19" y="457200"/>
                        <a:ext cx="8894762" cy="7666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extLst>
              <a:ext uri="{FF2B5EF4-FFF2-40B4-BE49-F238E27FC236}">
                <a16:creationId xmlns:a16="http://schemas.microsoft.com/office/drawing/2014/main" id="{9A6FDCE0-D7FA-4580-AB82-90F4517F6AD3}"/>
              </a:ext>
            </a:extLst>
          </p:cNvPr>
          <p:cNvGraphicFramePr>
            <a:graphicFrameLocks noChangeAspect="1"/>
          </p:cNvGraphicFramePr>
          <p:nvPr/>
        </p:nvGraphicFramePr>
        <p:xfrm>
          <a:off x="304800" y="1612232"/>
          <a:ext cx="5267325" cy="914400"/>
        </p:xfrm>
        <a:graphic>
          <a:graphicData uri="http://schemas.openxmlformats.org/presentationml/2006/ole">
            <mc:AlternateContent xmlns:mc="http://schemas.openxmlformats.org/markup-compatibility/2006">
              <mc:Choice xmlns:v="urn:schemas-microsoft-com:vml" Requires="v">
                <p:oleObj spid="_x0000_s152586" name="Equation" r:id="rId5" imgW="5267257" imgH="914400" progId="Equation.DSMT4">
                  <p:embed/>
                </p:oleObj>
              </mc:Choice>
              <mc:Fallback>
                <p:oleObj name="Equation" r:id="rId5" imgW="5267257" imgH="914400" progId="Equation.DSMT4">
                  <p:embed/>
                  <p:pic>
                    <p:nvPicPr>
                      <p:cNvPr id="5" name="Object 4">
                        <a:extLst>
                          <a:ext uri="{FF2B5EF4-FFF2-40B4-BE49-F238E27FC236}">
                            <a16:creationId xmlns:a16="http://schemas.microsoft.com/office/drawing/2014/main" id="{9A6FDCE0-D7FA-4580-AB82-90F4517F6AD3}"/>
                          </a:ext>
                        </a:extLst>
                      </p:cNvPr>
                      <p:cNvPicPr/>
                      <p:nvPr/>
                    </p:nvPicPr>
                    <p:blipFill>
                      <a:blip r:embed="rId6"/>
                      <a:stretch>
                        <a:fillRect/>
                      </a:stretch>
                    </p:blipFill>
                    <p:spPr>
                      <a:xfrm>
                        <a:off x="304800" y="1612232"/>
                        <a:ext cx="5267325" cy="9144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E87E4C6B-7E6C-4403-8F22-9F8EA670F0D2}"/>
              </a:ext>
            </a:extLst>
          </p:cNvPr>
          <p:cNvGraphicFramePr>
            <a:graphicFrameLocks noChangeAspect="1"/>
          </p:cNvGraphicFramePr>
          <p:nvPr/>
        </p:nvGraphicFramePr>
        <p:xfrm>
          <a:off x="3105150" y="3571875"/>
          <a:ext cx="4981575" cy="1524000"/>
        </p:xfrm>
        <a:graphic>
          <a:graphicData uri="http://schemas.openxmlformats.org/presentationml/2006/ole">
            <mc:AlternateContent xmlns:mc="http://schemas.openxmlformats.org/markup-compatibility/2006">
              <mc:Choice xmlns:v="urn:schemas-microsoft-com:vml" Requires="v">
                <p:oleObj spid="_x0000_s152587" name="Equation" r:id="rId7" imgW="4981643" imgH="1523910" progId="Equation.DSMT4">
                  <p:embed/>
                </p:oleObj>
              </mc:Choice>
              <mc:Fallback>
                <p:oleObj name="Equation" r:id="rId7" imgW="4981643" imgH="1523910" progId="Equation.DSMT4">
                  <p:embed/>
                  <p:pic>
                    <p:nvPicPr>
                      <p:cNvPr id="6" name="Object 5">
                        <a:extLst>
                          <a:ext uri="{FF2B5EF4-FFF2-40B4-BE49-F238E27FC236}">
                            <a16:creationId xmlns:a16="http://schemas.microsoft.com/office/drawing/2014/main" id="{E87E4C6B-7E6C-4403-8F22-9F8EA670F0D2}"/>
                          </a:ext>
                        </a:extLst>
                      </p:cNvPr>
                      <p:cNvPicPr/>
                      <p:nvPr/>
                    </p:nvPicPr>
                    <p:blipFill>
                      <a:blip r:embed="rId8"/>
                      <a:stretch>
                        <a:fillRect/>
                      </a:stretch>
                    </p:blipFill>
                    <p:spPr>
                      <a:xfrm>
                        <a:off x="3105150" y="3571875"/>
                        <a:ext cx="4981575" cy="1524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C3AF8DA-A4BC-4BFB-88D2-171AF7A10B4D}"/>
              </a:ext>
            </a:extLst>
          </p:cNvPr>
          <p:cNvGraphicFramePr>
            <a:graphicFrameLocks noChangeAspect="1"/>
          </p:cNvGraphicFramePr>
          <p:nvPr/>
        </p:nvGraphicFramePr>
        <p:xfrm>
          <a:off x="685800" y="2632075"/>
          <a:ext cx="5969000" cy="939800"/>
        </p:xfrm>
        <a:graphic>
          <a:graphicData uri="http://schemas.openxmlformats.org/presentationml/2006/ole">
            <mc:AlternateContent xmlns:mc="http://schemas.openxmlformats.org/markup-compatibility/2006">
              <mc:Choice xmlns:v="urn:schemas-microsoft-com:vml" Requires="v">
                <p:oleObj spid="_x0000_s152588" name="Equation" r:id="rId9" imgW="5968800" imgH="939600" progId="Equation.DSMT4">
                  <p:embed/>
                </p:oleObj>
              </mc:Choice>
              <mc:Fallback>
                <p:oleObj name="Equation" r:id="rId9" imgW="5968800" imgH="939600" progId="Equation.DSMT4">
                  <p:embed/>
                  <p:pic>
                    <p:nvPicPr>
                      <p:cNvPr id="8" name="Object 7">
                        <a:extLst>
                          <a:ext uri="{FF2B5EF4-FFF2-40B4-BE49-F238E27FC236}">
                            <a16:creationId xmlns:a16="http://schemas.microsoft.com/office/drawing/2014/main" id="{FC3AF8DA-A4BC-4BFB-88D2-171AF7A10B4D}"/>
                          </a:ext>
                        </a:extLst>
                      </p:cNvPr>
                      <p:cNvPicPr/>
                      <p:nvPr/>
                    </p:nvPicPr>
                    <p:blipFill>
                      <a:blip r:embed="rId10"/>
                      <a:stretch>
                        <a:fillRect/>
                      </a:stretch>
                    </p:blipFill>
                    <p:spPr>
                      <a:xfrm>
                        <a:off x="685800" y="2632075"/>
                        <a:ext cx="5969000" cy="9398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DF6A7D7-22AE-4344-8D45-94FDD53E5869}"/>
              </a:ext>
            </a:extLst>
          </p:cNvPr>
          <p:cNvGraphicFramePr>
            <a:graphicFrameLocks noChangeAspect="1"/>
          </p:cNvGraphicFramePr>
          <p:nvPr/>
        </p:nvGraphicFramePr>
        <p:xfrm>
          <a:off x="2473325" y="5492750"/>
          <a:ext cx="3098800" cy="635000"/>
        </p:xfrm>
        <a:graphic>
          <a:graphicData uri="http://schemas.openxmlformats.org/presentationml/2006/ole">
            <mc:AlternateContent xmlns:mc="http://schemas.openxmlformats.org/markup-compatibility/2006">
              <mc:Choice xmlns:v="urn:schemas-microsoft-com:vml" Requires="v">
                <p:oleObj spid="_x0000_s152589" name="Equation" r:id="rId11" imgW="3098520" imgH="634680" progId="Equation.DSMT4">
                  <p:embed/>
                </p:oleObj>
              </mc:Choice>
              <mc:Fallback>
                <p:oleObj name="Equation" r:id="rId11" imgW="3098520" imgH="634680" progId="Equation.DSMT4">
                  <p:embed/>
                  <p:pic>
                    <p:nvPicPr>
                      <p:cNvPr id="9" name="Object 8">
                        <a:extLst>
                          <a:ext uri="{FF2B5EF4-FFF2-40B4-BE49-F238E27FC236}">
                            <a16:creationId xmlns:a16="http://schemas.microsoft.com/office/drawing/2014/main" id="{9DF6A7D7-22AE-4344-8D45-94FDD53E5869}"/>
                          </a:ext>
                        </a:extLst>
                      </p:cNvPr>
                      <p:cNvPicPr/>
                      <p:nvPr/>
                    </p:nvPicPr>
                    <p:blipFill>
                      <a:blip r:embed="rId12"/>
                      <a:stretch>
                        <a:fillRect/>
                      </a:stretch>
                    </p:blipFill>
                    <p:spPr>
                      <a:xfrm>
                        <a:off x="2473325" y="5492750"/>
                        <a:ext cx="3098800" cy="6350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594BC02-6488-4646-A194-9A83DC975D41}"/>
              </a:ext>
            </a:extLst>
          </p:cNvPr>
          <p:cNvGraphicFramePr>
            <a:graphicFrameLocks noChangeAspect="1"/>
          </p:cNvGraphicFramePr>
          <p:nvPr/>
        </p:nvGraphicFramePr>
        <p:xfrm>
          <a:off x="647700" y="5448300"/>
          <a:ext cx="1409700" cy="723900"/>
        </p:xfrm>
        <a:graphic>
          <a:graphicData uri="http://schemas.openxmlformats.org/presentationml/2006/ole">
            <mc:AlternateContent xmlns:mc="http://schemas.openxmlformats.org/markup-compatibility/2006">
              <mc:Choice xmlns:v="urn:schemas-microsoft-com:vml" Requires="v">
                <p:oleObj spid="_x0000_s152590" name="Equation" r:id="rId13" imgW="1409400" imgH="723600" progId="Equation.DSMT4">
                  <p:embed/>
                </p:oleObj>
              </mc:Choice>
              <mc:Fallback>
                <p:oleObj name="Equation" r:id="rId13" imgW="1409400" imgH="723600" progId="Equation.DSMT4">
                  <p:embed/>
                  <p:pic>
                    <p:nvPicPr>
                      <p:cNvPr id="10" name="Object 9">
                        <a:extLst>
                          <a:ext uri="{FF2B5EF4-FFF2-40B4-BE49-F238E27FC236}">
                            <a16:creationId xmlns:a16="http://schemas.microsoft.com/office/drawing/2014/main" id="{9594BC02-6488-4646-A194-9A83DC975D41}"/>
                          </a:ext>
                        </a:extLst>
                      </p:cNvPr>
                      <p:cNvPicPr/>
                      <p:nvPr/>
                    </p:nvPicPr>
                    <p:blipFill>
                      <a:blip r:embed="rId14"/>
                      <a:stretch>
                        <a:fillRect/>
                      </a:stretch>
                    </p:blipFill>
                    <p:spPr>
                      <a:xfrm>
                        <a:off x="647700" y="5448300"/>
                        <a:ext cx="1409700" cy="7239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06236CB-B866-442E-AF34-F5E7CF548508}"/>
              </a:ext>
            </a:extLst>
          </p:cNvPr>
          <p:cNvGraphicFramePr>
            <a:graphicFrameLocks noChangeAspect="1"/>
          </p:cNvGraphicFramePr>
          <p:nvPr/>
        </p:nvGraphicFramePr>
        <p:xfrm>
          <a:off x="6731000" y="5689600"/>
          <a:ext cx="1765300" cy="787400"/>
        </p:xfrm>
        <a:graphic>
          <a:graphicData uri="http://schemas.openxmlformats.org/presentationml/2006/ole">
            <mc:AlternateContent xmlns:mc="http://schemas.openxmlformats.org/markup-compatibility/2006">
              <mc:Choice xmlns:v="urn:schemas-microsoft-com:vml" Requires="v">
                <p:oleObj spid="_x0000_s152591" name="Equation" r:id="rId15" imgW="1765080" imgH="787320" progId="Equation.DSMT4">
                  <p:embed/>
                </p:oleObj>
              </mc:Choice>
              <mc:Fallback>
                <p:oleObj name="Equation" r:id="rId15" imgW="1765080" imgH="787320" progId="Equation.DSMT4">
                  <p:embed/>
                  <p:pic>
                    <p:nvPicPr>
                      <p:cNvPr id="11" name="Object 10">
                        <a:extLst>
                          <a:ext uri="{FF2B5EF4-FFF2-40B4-BE49-F238E27FC236}">
                            <a16:creationId xmlns:a16="http://schemas.microsoft.com/office/drawing/2014/main" id="{F06236CB-B866-442E-AF34-F5E7CF548508}"/>
                          </a:ext>
                        </a:extLst>
                      </p:cNvPr>
                      <p:cNvPicPr/>
                      <p:nvPr/>
                    </p:nvPicPr>
                    <p:blipFill>
                      <a:blip r:embed="rId16"/>
                      <a:stretch>
                        <a:fillRect/>
                      </a:stretch>
                    </p:blipFill>
                    <p:spPr>
                      <a:xfrm>
                        <a:off x="6731000" y="5689600"/>
                        <a:ext cx="1765300" cy="78740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2C3B576E-0E55-48D8-A7C4-2AB73C49246E}"/>
              </a:ext>
            </a:extLst>
          </p:cNvPr>
          <p:cNvSpPr txBox="1"/>
          <p:nvPr/>
        </p:nvSpPr>
        <p:spPr>
          <a:xfrm>
            <a:off x="6883400" y="2696633"/>
            <a:ext cx="2108200" cy="579967"/>
          </a:xfrm>
          <a:prstGeom prst="rect">
            <a:avLst/>
          </a:prstGeom>
          <a:noFill/>
        </p:spPr>
        <p:txBody>
          <a:bodyPr wrap="square" rtlCol="0">
            <a:spAutoFit/>
          </a:bodyPr>
          <a:lstStyle/>
          <a:p>
            <a:pPr algn="just">
              <a:lnSpc>
                <a:spcPct val="150000"/>
              </a:lnSpc>
            </a:pPr>
            <a:r>
              <a:rPr lang="en-US" sz="2400" dirty="0">
                <a:solidFill>
                  <a:srgbClr val="FF0000"/>
                </a:solidFill>
                <a:latin typeface="Times New Roman" pitchFamily="18" charset="0"/>
                <a:cs typeface="Times New Roman" pitchFamily="18" charset="0"/>
              </a:rPr>
              <a:t>Gaussian Beam</a:t>
            </a:r>
          </a:p>
        </p:txBody>
      </p:sp>
    </p:spTree>
    <p:extLst>
      <p:ext uri="{BB962C8B-B14F-4D97-AF65-F5344CB8AC3E}">
        <p14:creationId xmlns:p14="http://schemas.microsoft.com/office/powerpoint/2010/main" val="52545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238780"/>
            <a:ext cx="4191000" cy="523220"/>
          </a:xfrm>
          <a:prstGeom prst="rect">
            <a:avLst/>
          </a:prstGeom>
          <a:ln/>
          <a:effectLst>
            <a:glow rad="228600">
              <a:schemeClr val="accent6">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Z-scan Signal</a:t>
            </a:r>
          </a:p>
        </p:txBody>
      </p:sp>
      <p:sp>
        <p:nvSpPr>
          <p:cNvPr id="942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0B667458-5D8D-42D5-823B-0B78016E0476}"/>
              </a:ext>
            </a:extLst>
          </p:cNvPr>
          <p:cNvGraphicFramePr>
            <a:graphicFrameLocks noChangeAspect="1"/>
          </p:cNvGraphicFramePr>
          <p:nvPr/>
        </p:nvGraphicFramePr>
        <p:xfrm>
          <a:off x="1441450" y="2511425"/>
          <a:ext cx="6819900" cy="787400"/>
        </p:xfrm>
        <a:graphic>
          <a:graphicData uri="http://schemas.openxmlformats.org/presentationml/2006/ole">
            <mc:AlternateContent xmlns:mc="http://schemas.openxmlformats.org/markup-compatibility/2006">
              <mc:Choice xmlns:v="urn:schemas-microsoft-com:vml" Requires="v">
                <p:oleObj spid="_x0000_s153607" name="Equation" r:id="rId3" imgW="6819840" imgH="787320" progId="Equation.DSMT4">
                  <p:embed/>
                </p:oleObj>
              </mc:Choice>
              <mc:Fallback>
                <p:oleObj name="Equation" r:id="rId3" imgW="6819840" imgH="787320" progId="Equation.DSMT4">
                  <p:embed/>
                  <p:pic>
                    <p:nvPicPr>
                      <p:cNvPr id="5" name="Object 4">
                        <a:extLst>
                          <a:ext uri="{FF2B5EF4-FFF2-40B4-BE49-F238E27FC236}">
                            <a16:creationId xmlns:a16="http://schemas.microsoft.com/office/drawing/2014/main" id="{0B667458-5D8D-42D5-823B-0B78016E0476}"/>
                          </a:ext>
                        </a:extLst>
                      </p:cNvPr>
                      <p:cNvPicPr/>
                      <p:nvPr/>
                    </p:nvPicPr>
                    <p:blipFill>
                      <a:blip r:embed="rId4"/>
                      <a:stretch>
                        <a:fillRect/>
                      </a:stretch>
                    </p:blipFill>
                    <p:spPr>
                      <a:xfrm>
                        <a:off x="1441450" y="2511425"/>
                        <a:ext cx="6819900" cy="7874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0D11BCA-2FC7-4BDD-A20E-3154E993C326}"/>
              </a:ext>
            </a:extLst>
          </p:cNvPr>
          <p:cNvGraphicFramePr>
            <a:graphicFrameLocks noChangeAspect="1"/>
          </p:cNvGraphicFramePr>
          <p:nvPr/>
        </p:nvGraphicFramePr>
        <p:xfrm>
          <a:off x="1447800" y="838201"/>
          <a:ext cx="4495800" cy="1655860"/>
        </p:xfrm>
        <a:graphic>
          <a:graphicData uri="http://schemas.openxmlformats.org/presentationml/2006/ole">
            <mc:AlternateContent xmlns:mc="http://schemas.openxmlformats.org/markup-compatibility/2006">
              <mc:Choice xmlns:v="urn:schemas-microsoft-com:vml" Requires="v">
                <p:oleObj spid="_x0000_s153608" name="Equation" r:id="rId5" imgW="4629285" imgH="1705065" progId="Equation.DSMT4">
                  <p:embed/>
                </p:oleObj>
              </mc:Choice>
              <mc:Fallback>
                <p:oleObj name="Equation" r:id="rId5" imgW="4629285" imgH="1705065" progId="Equation.DSMT4">
                  <p:embed/>
                  <p:pic>
                    <p:nvPicPr>
                      <p:cNvPr id="6" name="Object 5">
                        <a:extLst>
                          <a:ext uri="{FF2B5EF4-FFF2-40B4-BE49-F238E27FC236}">
                            <a16:creationId xmlns:a16="http://schemas.microsoft.com/office/drawing/2014/main" id="{90D11BCA-2FC7-4BDD-A20E-3154E993C326}"/>
                          </a:ext>
                        </a:extLst>
                      </p:cNvPr>
                      <p:cNvPicPr/>
                      <p:nvPr/>
                    </p:nvPicPr>
                    <p:blipFill>
                      <a:blip r:embed="rId6"/>
                      <a:stretch>
                        <a:fillRect/>
                      </a:stretch>
                    </p:blipFill>
                    <p:spPr>
                      <a:xfrm>
                        <a:off x="1447800" y="838201"/>
                        <a:ext cx="4495800" cy="1655860"/>
                      </a:xfrm>
                      <a:prstGeom prst="rect">
                        <a:avLst/>
                      </a:prstGeom>
                    </p:spPr>
                  </p:pic>
                </p:oleObj>
              </mc:Fallback>
            </mc:AlternateContent>
          </a:graphicData>
        </a:graphic>
      </p:graphicFrame>
      <p:cxnSp>
        <p:nvCxnSpPr>
          <p:cNvPr id="15" name="Straight Connector 14">
            <a:extLst>
              <a:ext uri="{FF2B5EF4-FFF2-40B4-BE49-F238E27FC236}">
                <a16:creationId xmlns:a16="http://schemas.microsoft.com/office/drawing/2014/main" id="{6AF0FD18-303B-4359-B31E-9B4809815B24}"/>
              </a:ext>
            </a:extLst>
          </p:cNvPr>
          <p:cNvCxnSpPr>
            <a:cxnSpLocks/>
          </p:cNvCxnSpPr>
          <p:nvPr/>
        </p:nvCxnSpPr>
        <p:spPr>
          <a:xfrm rot="5400000" flipH="1">
            <a:off x="10725150" y="9067800"/>
            <a:ext cx="1371600" cy="0"/>
          </a:xfrm>
          <a:prstGeom prst="line">
            <a:avLst/>
          </a:prstGeom>
          <a:ln w="19050">
            <a:solidFill>
              <a:srgbClr val="00B05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AF0FD18-303B-4359-B31E-9B4809815B24}"/>
              </a:ext>
            </a:extLst>
          </p:cNvPr>
          <p:cNvCxnSpPr>
            <a:cxnSpLocks/>
          </p:cNvCxnSpPr>
          <p:nvPr/>
        </p:nvCxnSpPr>
        <p:spPr>
          <a:xfrm rot="5400000" flipH="1">
            <a:off x="10877550" y="9220200"/>
            <a:ext cx="1371600" cy="0"/>
          </a:xfrm>
          <a:prstGeom prst="line">
            <a:avLst/>
          </a:prstGeom>
          <a:ln w="19050">
            <a:solidFill>
              <a:srgbClr val="00B05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F0FD18-303B-4359-B31E-9B4809815B24}"/>
              </a:ext>
            </a:extLst>
          </p:cNvPr>
          <p:cNvCxnSpPr>
            <a:cxnSpLocks/>
          </p:cNvCxnSpPr>
          <p:nvPr/>
        </p:nvCxnSpPr>
        <p:spPr>
          <a:xfrm rot="5400000" flipH="1">
            <a:off x="11029950" y="9372600"/>
            <a:ext cx="1371600" cy="0"/>
          </a:xfrm>
          <a:prstGeom prst="line">
            <a:avLst/>
          </a:prstGeom>
          <a:ln w="19050">
            <a:solidFill>
              <a:srgbClr val="00B05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9B789F1-3D6F-4AEF-B599-EC22336CE85C}"/>
              </a:ext>
            </a:extLst>
          </p:cNvPr>
          <p:cNvGrpSpPr/>
          <p:nvPr/>
        </p:nvGrpSpPr>
        <p:grpSpPr>
          <a:xfrm>
            <a:off x="952499" y="3352800"/>
            <a:ext cx="7353301" cy="3403600"/>
            <a:chOff x="76199" y="3378200"/>
            <a:chExt cx="7353301" cy="3403600"/>
          </a:xfrm>
        </p:grpSpPr>
        <p:pic>
          <p:nvPicPr>
            <p:cNvPr id="7" name="Picture 6">
              <a:extLst>
                <a:ext uri="{FF2B5EF4-FFF2-40B4-BE49-F238E27FC236}">
                  <a16:creationId xmlns:a16="http://schemas.microsoft.com/office/drawing/2014/main" id="{A7B8E5AE-42E6-495A-8B72-0DE78E9F3F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99" y="3378200"/>
              <a:ext cx="6248401" cy="3403600"/>
            </a:xfrm>
            <a:prstGeom prst="rect">
              <a:avLst/>
            </a:prstGeom>
          </p:spPr>
        </p:pic>
        <p:cxnSp>
          <p:nvCxnSpPr>
            <p:cNvPr id="9" name="Straight Connector 8">
              <a:extLst>
                <a:ext uri="{FF2B5EF4-FFF2-40B4-BE49-F238E27FC236}">
                  <a16:creationId xmlns:a16="http://schemas.microsoft.com/office/drawing/2014/main" id="{1BD76807-2990-4AC9-AEA2-D80A091C3FAD}"/>
                </a:ext>
              </a:extLst>
            </p:cNvPr>
            <p:cNvCxnSpPr/>
            <p:nvPr/>
          </p:nvCxnSpPr>
          <p:spPr>
            <a:xfrm>
              <a:off x="3124200" y="3787422"/>
              <a:ext cx="2194560" cy="0"/>
            </a:xfrm>
            <a:prstGeom prst="line">
              <a:avLst/>
            </a:prstGeom>
            <a:ln w="19050">
              <a:solidFill>
                <a:srgbClr val="00B05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F0FD18-303B-4359-B31E-9B4809815B24}"/>
                </a:ext>
              </a:extLst>
            </p:cNvPr>
            <p:cNvCxnSpPr>
              <a:cxnSpLocks/>
            </p:cNvCxnSpPr>
            <p:nvPr/>
          </p:nvCxnSpPr>
          <p:spPr>
            <a:xfrm flipV="1">
              <a:off x="3603978" y="3603208"/>
              <a:ext cx="0" cy="2653094"/>
            </a:xfrm>
            <a:prstGeom prst="line">
              <a:avLst/>
            </a:prstGeom>
            <a:ln w="19050">
              <a:solidFill>
                <a:srgbClr val="00B05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371AD21-A6B0-469A-9D0C-C8AEDA1D96FC}"/>
                </a:ext>
              </a:extLst>
            </p:cNvPr>
            <p:cNvCxnSpPr>
              <a:cxnSpLocks/>
            </p:cNvCxnSpPr>
            <p:nvPr/>
          </p:nvCxnSpPr>
          <p:spPr>
            <a:xfrm flipV="1">
              <a:off x="3962400" y="3562773"/>
              <a:ext cx="0" cy="2651760"/>
            </a:xfrm>
            <a:prstGeom prst="line">
              <a:avLst/>
            </a:prstGeom>
            <a:ln w="19050">
              <a:solidFill>
                <a:srgbClr val="00B05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2F78AD-2E91-462F-A25C-8D6EB561082D}"/>
                </a:ext>
              </a:extLst>
            </p:cNvPr>
            <p:cNvCxnSpPr>
              <a:cxnSpLocks/>
            </p:cNvCxnSpPr>
            <p:nvPr/>
          </p:nvCxnSpPr>
          <p:spPr>
            <a:xfrm flipV="1">
              <a:off x="4876800" y="3787422"/>
              <a:ext cx="0" cy="2161780"/>
            </a:xfrm>
            <a:prstGeom prst="line">
              <a:avLst/>
            </a:prstGeom>
            <a:ln w="28575">
              <a:solidFill>
                <a:srgbClr val="0070C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id="{11E613F1-4624-4A1C-AA51-FCF14B972175}"/>
                </a:ext>
              </a:extLst>
            </p:cNvPr>
            <p:cNvGraphicFramePr>
              <a:graphicFrameLocks noChangeAspect="1"/>
            </p:cNvGraphicFramePr>
            <p:nvPr/>
          </p:nvGraphicFramePr>
          <p:xfrm>
            <a:off x="1818213" y="4267200"/>
            <a:ext cx="2000253" cy="381705"/>
          </p:xfrm>
          <a:graphic>
            <a:graphicData uri="http://schemas.openxmlformats.org/presentationml/2006/ole">
              <mc:AlternateContent xmlns:mc="http://schemas.openxmlformats.org/markup-compatibility/2006">
                <mc:Choice xmlns:v="urn:schemas-microsoft-com:vml" Requires="v">
                  <p:oleObj spid="_x0000_s153609" name="Equation" r:id="rId8" imgW="1587240" imgH="380880" progId="Equation.DSMT4">
                    <p:embed/>
                  </p:oleObj>
                </mc:Choice>
                <mc:Fallback>
                  <p:oleObj name="Equation" r:id="rId8" imgW="1587240" imgH="380880" progId="Equation.DSMT4">
                    <p:embed/>
                    <p:pic>
                      <p:nvPicPr>
                        <p:cNvPr id="10" name="Object 9">
                          <a:extLst>
                            <a:ext uri="{FF2B5EF4-FFF2-40B4-BE49-F238E27FC236}">
                              <a16:creationId xmlns:a16="http://schemas.microsoft.com/office/drawing/2014/main" id="{11E613F1-4624-4A1C-AA51-FCF14B972175}"/>
                            </a:ext>
                          </a:extLst>
                        </p:cNvPr>
                        <p:cNvPicPr/>
                        <p:nvPr/>
                      </p:nvPicPr>
                      <p:blipFill>
                        <a:blip r:embed="rId9"/>
                        <a:stretch>
                          <a:fillRect/>
                        </a:stretch>
                      </p:blipFill>
                      <p:spPr>
                        <a:xfrm>
                          <a:off x="1818213" y="4267200"/>
                          <a:ext cx="2000253" cy="381705"/>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AD21B42C-8F9D-461A-A95B-B5EC868C6D83}"/>
                </a:ext>
              </a:extLst>
            </p:cNvPr>
            <p:cNvCxnSpPr>
              <a:cxnSpLocks/>
            </p:cNvCxnSpPr>
            <p:nvPr/>
          </p:nvCxnSpPr>
          <p:spPr>
            <a:xfrm>
              <a:off x="3571309" y="4680655"/>
              <a:ext cx="411480" cy="0"/>
            </a:xfrm>
            <a:prstGeom prst="line">
              <a:avLst/>
            </a:prstGeom>
            <a:ln w="28575">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6" name="Object 15">
              <a:extLst>
                <a:ext uri="{FF2B5EF4-FFF2-40B4-BE49-F238E27FC236}">
                  <a16:creationId xmlns:a16="http://schemas.microsoft.com/office/drawing/2014/main" id="{C820D548-B202-41A0-A4F0-A51D4B95311A}"/>
                </a:ext>
              </a:extLst>
            </p:cNvPr>
            <p:cNvGraphicFramePr>
              <a:graphicFrameLocks noChangeAspect="1"/>
            </p:cNvGraphicFramePr>
            <p:nvPr/>
          </p:nvGraphicFramePr>
          <p:xfrm>
            <a:off x="4965700" y="5137855"/>
            <a:ext cx="2463800" cy="419100"/>
          </p:xfrm>
          <a:graphic>
            <a:graphicData uri="http://schemas.openxmlformats.org/presentationml/2006/ole">
              <mc:AlternateContent xmlns:mc="http://schemas.openxmlformats.org/markup-compatibility/2006">
                <mc:Choice xmlns:v="urn:schemas-microsoft-com:vml" Requires="v">
                  <p:oleObj spid="_x0000_s153610" name="Equation" r:id="rId10" imgW="2463480" imgH="419040" progId="Equation.DSMT4">
                    <p:embed/>
                  </p:oleObj>
                </mc:Choice>
                <mc:Fallback>
                  <p:oleObj name="Equation" r:id="rId10" imgW="2463480" imgH="419040" progId="Equation.DSMT4">
                    <p:embed/>
                    <p:pic>
                      <p:nvPicPr>
                        <p:cNvPr id="16" name="Object 15">
                          <a:extLst>
                            <a:ext uri="{FF2B5EF4-FFF2-40B4-BE49-F238E27FC236}">
                              <a16:creationId xmlns:a16="http://schemas.microsoft.com/office/drawing/2014/main" id="{C820D548-B202-41A0-A4F0-A51D4B95311A}"/>
                            </a:ext>
                          </a:extLst>
                        </p:cNvPr>
                        <p:cNvPicPr/>
                        <p:nvPr/>
                      </p:nvPicPr>
                      <p:blipFill>
                        <a:blip r:embed="rId11"/>
                        <a:stretch>
                          <a:fillRect/>
                        </a:stretch>
                      </p:blipFill>
                      <p:spPr>
                        <a:xfrm>
                          <a:off x="4965700" y="5137855"/>
                          <a:ext cx="2463800" cy="419100"/>
                        </a:xfrm>
                        <a:prstGeom prst="rect">
                          <a:avLst/>
                        </a:prstGeom>
                      </p:spPr>
                    </p:pic>
                  </p:oleObj>
                </mc:Fallback>
              </mc:AlternateContent>
            </a:graphicData>
          </a:graphic>
        </p:graphicFrame>
        <p:cxnSp>
          <p:nvCxnSpPr>
            <p:cNvPr id="33" name="Straight Connector 32">
              <a:extLst>
                <a:ext uri="{FF2B5EF4-FFF2-40B4-BE49-F238E27FC236}">
                  <a16:creationId xmlns:a16="http://schemas.microsoft.com/office/drawing/2014/main" id="{46AE18CF-8516-4C76-BDB0-40A4F48F7BCA}"/>
                </a:ext>
              </a:extLst>
            </p:cNvPr>
            <p:cNvCxnSpPr/>
            <p:nvPr/>
          </p:nvCxnSpPr>
          <p:spPr>
            <a:xfrm>
              <a:off x="3094284" y="5966178"/>
              <a:ext cx="2194560" cy="0"/>
            </a:xfrm>
            <a:prstGeom prst="line">
              <a:avLst/>
            </a:prstGeom>
            <a:ln w="19050">
              <a:solidFill>
                <a:srgbClr val="00B05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aphicFrame>
        <p:nvGraphicFramePr>
          <p:cNvPr id="34" name="Object 33">
            <a:extLst>
              <a:ext uri="{FF2B5EF4-FFF2-40B4-BE49-F238E27FC236}">
                <a16:creationId xmlns:a16="http://schemas.microsoft.com/office/drawing/2014/main" id="{AB97EC32-43B2-4B7B-89F6-1F0D3FEB9C5A}"/>
              </a:ext>
            </a:extLst>
          </p:cNvPr>
          <p:cNvGraphicFramePr>
            <a:graphicFrameLocks noChangeAspect="1"/>
          </p:cNvGraphicFramePr>
          <p:nvPr/>
        </p:nvGraphicFramePr>
        <p:xfrm>
          <a:off x="6400800" y="1350433"/>
          <a:ext cx="2114550" cy="419100"/>
        </p:xfrm>
        <a:graphic>
          <a:graphicData uri="http://schemas.openxmlformats.org/presentationml/2006/ole">
            <mc:AlternateContent xmlns:mc="http://schemas.openxmlformats.org/markup-compatibility/2006">
              <mc:Choice xmlns:v="urn:schemas-microsoft-com:vml" Requires="v">
                <p:oleObj spid="_x0000_s153611" name="Equation" r:id="rId12" imgW="2114685" imgH="419190" progId="Equation.DSMT4">
                  <p:embed/>
                </p:oleObj>
              </mc:Choice>
              <mc:Fallback>
                <p:oleObj name="Equation" r:id="rId12" imgW="2114685" imgH="419190" progId="Equation.DSMT4">
                  <p:embed/>
                  <p:pic>
                    <p:nvPicPr>
                      <p:cNvPr id="34" name="Object 33">
                        <a:extLst>
                          <a:ext uri="{FF2B5EF4-FFF2-40B4-BE49-F238E27FC236}">
                            <a16:creationId xmlns:a16="http://schemas.microsoft.com/office/drawing/2014/main" id="{AB97EC32-43B2-4B7B-89F6-1F0D3FEB9C5A}"/>
                          </a:ext>
                        </a:extLst>
                      </p:cNvPr>
                      <p:cNvPicPr/>
                      <p:nvPr/>
                    </p:nvPicPr>
                    <p:blipFill>
                      <a:blip r:embed="rId13"/>
                      <a:stretch>
                        <a:fillRect/>
                      </a:stretch>
                    </p:blipFill>
                    <p:spPr>
                      <a:xfrm>
                        <a:off x="6400800" y="1350433"/>
                        <a:ext cx="2114550" cy="419100"/>
                      </a:xfrm>
                      <a:prstGeom prst="rect">
                        <a:avLst/>
                      </a:prstGeom>
                    </p:spPr>
                  </p:pic>
                </p:oleObj>
              </mc:Fallback>
            </mc:AlternateContent>
          </a:graphicData>
        </a:graphic>
      </p:graphicFrame>
    </p:spTree>
    <p:extLst>
      <p:ext uri="{BB962C8B-B14F-4D97-AF65-F5344CB8AC3E}">
        <p14:creationId xmlns:p14="http://schemas.microsoft.com/office/powerpoint/2010/main" val="202748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238780"/>
            <a:ext cx="4191000" cy="523220"/>
          </a:xfrm>
          <a:prstGeom prst="rect">
            <a:avLst/>
          </a:prstGeom>
          <a:ln/>
          <a:effectLst>
            <a:glow rad="228600">
              <a:schemeClr val="accent6">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Z-scan Signal</a:t>
            </a:r>
          </a:p>
        </p:txBody>
      </p:sp>
      <p:graphicFrame>
        <p:nvGraphicFramePr>
          <p:cNvPr id="156675" name="Object 3"/>
          <p:cNvGraphicFramePr>
            <a:graphicFrameLocks noChangeAspect="1"/>
          </p:cNvGraphicFramePr>
          <p:nvPr/>
        </p:nvGraphicFramePr>
        <p:xfrm>
          <a:off x="865188" y="1543050"/>
          <a:ext cx="1790700" cy="762000"/>
        </p:xfrm>
        <a:graphic>
          <a:graphicData uri="http://schemas.openxmlformats.org/presentationml/2006/ole">
            <mc:AlternateContent xmlns:mc="http://schemas.openxmlformats.org/markup-compatibility/2006">
              <mc:Choice xmlns:v="urn:schemas-microsoft-com:vml" Requires="v">
                <p:oleObj spid="_x0000_s154632" name="Equation" r:id="rId3" imgW="1790640" imgH="761760" progId="Equation.DSMT4">
                  <p:embed/>
                </p:oleObj>
              </mc:Choice>
              <mc:Fallback>
                <p:oleObj name="Equation" r:id="rId3" imgW="1790640" imgH="761760" progId="Equation.DSMT4">
                  <p:embed/>
                  <p:pic>
                    <p:nvPicPr>
                      <p:cNvPr id="156675" name="Object 3"/>
                      <p:cNvPicPr>
                        <a:picLocks noChangeAspect="1" noChangeArrowheads="1"/>
                      </p:cNvPicPr>
                      <p:nvPr/>
                    </p:nvPicPr>
                    <p:blipFill>
                      <a:blip r:embed="rId4"/>
                      <a:srcRect/>
                      <a:stretch>
                        <a:fillRect/>
                      </a:stretch>
                    </p:blipFill>
                    <p:spPr bwMode="auto">
                      <a:xfrm>
                        <a:off x="865188" y="1543050"/>
                        <a:ext cx="1790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6678" name="Object 6"/>
          <p:cNvGraphicFramePr>
            <a:graphicFrameLocks noChangeAspect="1"/>
          </p:cNvGraphicFramePr>
          <p:nvPr/>
        </p:nvGraphicFramePr>
        <p:xfrm>
          <a:off x="5504448" y="1219200"/>
          <a:ext cx="2057400" cy="1673327"/>
        </p:xfrm>
        <a:graphic>
          <a:graphicData uri="http://schemas.openxmlformats.org/presentationml/2006/ole">
            <mc:AlternateContent xmlns:mc="http://schemas.openxmlformats.org/markup-compatibility/2006">
              <mc:Choice xmlns:v="urn:schemas-microsoft-com:vml" Requires="v">
                <p:oleObj spid="_x0000_s154633" name="Equation" r:id="rId5" imgW="2590560" imgH="2108160" progId="Equation.DSMT4">
                  <p:embed/>
                </p:oleObj>
              </mc:Choice>
              <mc:Fallback>
                <p:oleObj name="Equation" r:id="rId5" imgW="2590560" imgH="2108160" progId="Equation.DSMT4">
                  <p:embed/>
                  <p:pic>
                    <p:nvPicPr>
                      <p:cNvPr id="156678" name="Object 6"/>
                      <p:cNvPicPr>
                        <a:picLocks noChangeAspect="1" noChangeArrowheads="1"/>
                      </p:cNvPicPr>
                      <p:nvPr/>
                    </p:nvPicPr>
                    <p:blipFill>
                      <a:blip r:embed="rId6"/>
                      <a:srcRect/>
                      <a:stretch>
                        <a:fillRect/>
                      </a:stretch>
                    </p:blipFill>
                    <p:spPr bwMode="auto">
                      <a:xfrm>
                        <a:off x="5504448" y="1219200"/>
                        <a:ext cx="2057400" cy="167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 name="Group 20"/>
          <p:cNvGrpSpPr/>
          <p:nvPr/>
        </p:nvGrpSpPr>
        <p:grpSpPr>
          <a:xfrm>
            <a:off x="4572000" y="3175474"/>
            <a:ext cx="4572000" cy="3453926"/>
            <a:chOff x="4572000" y="3139849"/>
            <a:chExt cx="4572000" cy="3453926"/>
          </a:xfrm>
        </p:grpSpPr>
        <p:pic>
          <p:nvPicPr>
            <p:cNvPr id="156682" name="Picture 10" descr="I:\Backup of Computers\Office computer (new)\E\Dissertations, tasks and reports\Ali\figures\chapter 1\CA-negative n2-data.jpg"/>
            <p:cNvPicPr>
              <a:picLocks noChangeAspect="1" noChangeArrowheads="1"/>
            </p:cNvPicPr>
            <p:nvPr/>
          </p:nvPicPr>
          <p:blipFill>
            <a:blip r:embed="rId7" cstate="print"/>
            <a:srcRect/>
            <a:stretch>
              <a:fillRect/>
            </a:stretch>
          </p:blipFill>
          <p:spPr bwMode="auto">
            <a:xfrm>
              <a:off x="4572000" y="3139849"/>
              <a:ext cx="4572000" cy="3453926"/>
            </a:xfrm>
            <a:prstGeom prst="rect">
              <a:avLst/>
            </a:prstGeom>
            <a:noFill/>
          </p:spPr>
        </p:pic>
        <p:graphicFrame>
          <p:nvGraphicFramePr>
            <p:cNvPr id="156687" name="Object 15"/>
            <p:cNvGraphicFramePr>
              <a:graphicFrameLocks noChangeAspect="1"/>
            </p:cNvGraphicFramePr>
            <p:nvPr/>
          </p:nvGraphicFramePr>
          <p:xfrm>
            <a:off x="8001000" y="3644900"/>
            <a:ext cx="647700" cy="393700"/>
          </p:xfrm>
          <a:graphic>
            <a:graphicData uri="http://schemas.openxmlformats.org/presentationml/2006/ole">
              <mc:AlternateContent xmlns:mc="http://schemas.openxmlformats.org/markup-compatibility/2006">
                <mc:Choice xmlns:v="urn:schemas-microsoft-com:vml" Requires="v">
                  <p:oleObj spid="_x0000_s154634" name="Equation" r:id="rId8" imgW="647640" imgH="393480" progId="Equation.DSMT4">
                    <p:embed/>
                  </p:oleObj>
                </mc:Choice>
                <mc:Fallback>
                  <p:oleObj name="Equation" r:id="rId8" imgW="647640" imgH="393480" progId="Equation.DSMT4">
                    <p:embed/>
                    <p:pic>
                      <p:nvPicPr>
                        <p:cNvPr id="156687"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3644900"/>
                          <a:ext cx="6477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9" name="Group 18"/>
          <p:cNvGrpSpPr/>
          <p:nvPr/>
        </p:nvGrpSpPr>
        <p:grpSpPr>
          <a:xfrm>
            <a:off x="0" y="3124200"/>
            <a:ext cx="4572000" cy="3453934"/>
            <a:chOff x="0" y="3124200"/>
            <a:chExt cx="4572000" cy="3453934"/>
          </a:xfrm>
        </p:grpSpPr>
        <p:pic>
          <p:nvPicPr>
            <p:cNvPr id="156676" name="Picture 4" descr="I:\Backup of Computers\Office computer (new)\E\Dissertations, tasks and reports\Ali\figures\chapter 1\CA-positive n2-data.jpg"/>
            <p:cNvPicPr>
              <a:picLocks noChangeAspect="1" noChangeArrowheads="1"/>
            </p:cNvPicPr>
            <p:nvPr/>
          </p:nvPicPr>
          <p:blipFill>
            <a:blip r:embed="rId10" cstate="print"/>
            <a:srcRect/>
            <a:stretch>
              <a:fillRect/>
            </a:stretch>
          </p:blipFill>
          <p:spPr bwMode="auto">
            <a:xfrm>
              <a:off x="0" y="3124200"/>
              <a:ext cx="4572000" cy="3453934"/>
            </a:xfrm>
            <a:prstGeom prst="rect">
              <a:avLst/>
            </a:prstGeom>
            <a:noFill/>
          </p:spPr>
        </p:pic>
        <p:graphicFrame>
          <p:nvGraphicFramePr>
            <p:cNvPr id="18" name="Object 17"/>
            <p:cNvGraphicFramePr>
              <a:graphicFrameLocks noChangeAspect="1"/>
            </p:cNvGraphicFramePr>
            <p:nvPr/>
          </p:nvGraphicFramePr>
          <p:xfrm>
            <a:off x="3505200" y="3568700"/>
            <a:ext cx="647700" cy="393700"/>
          </p:xfrm>
          <a:graphic>
            <a:graphicData uri="http://schemas.openxmlformats.org/presentationml/2006/ole">
              <mc:AlternateContent xmlns:mc="http://schemas.openxmlformats.org/markup-compatibility/2006">
                <mc:Choice xmlns:v="urn:schemas-microsoft-com:vml" Requires="v">
                  <p:oleObj spid="_x0000_s154635" name="Equation" r:id="rId11" imgW="647640" imgH="393480" progId="Equation.DSMT4">
                    <p:embed/>
                  </p:oleObj>
                </mc:Choice>
                <mc:Fallback>
                  <p:oleObj name="Equation" r:id="rId11" imgW="647640" imgH="393480" progId="Equation.DSMT4">
                    <p:embed/>
                    <p:pic>
                      <p:nvPicPr>
                        <p:cNvPr id="18"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5200" y="3568700"/>
                          <a:ext cx="6477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 name="Group 16"/>
          <p:cNvGrpSpPr/>
          <p:nvPr/>
        </p:nvGrpSpPr>
        <p:grpSpPr>
          <a:xfrm>
            <a:off x="0" y="3124200"/>
            <a:ext cx="4572000" cy="3453926"/>
            <a:chOff x="23750" y="3200400"/>
            <a:chExt cx="4572000" cy="3453926"/>
          </a:xfrm>
        </p:grpSpPr>
        <p:pic>
          <p:nvPicPr>
            <p:cNvPr id="156677" name="Picture 5" descr="I:\Backup of Computers\Office computer (new)\E\Dissertations, tasks and reports\Ali\figures\chapter 1\CA-positive n2-fit.jpg"/>
            <p:cNvPicPr>
              <a:picLocks noChangeAspect="1" noChangeArrowheads="1"/>
            </p:cNvPicPr>
            <p:nvPr/>
          </p:nvPicPr>
          <p:blipFill>
            <a:blip r:embed="rId13" cstate="print"/>
            <a:srcRect/>
            <a:stretch>
              <a:fillRect/>
            </a:stretch>
          </p:blipFill>
          <p:spPr bwMode="auto">
            <a:xfrm>
              <a:off x="23750" y="3200400"/>
              <a:ext cx="4572000" cy="3453926"/>
            </a:xfrm>
            <a:prstGeom prst="rect">
              <a:avLst/>
            </a:prstGeom>
            <a:noFill/>
          </p:spPr>
        </p:pic>
        <p:graphicFrame>
          <p:nvGraphicFramePr>
            <p:cNvPr id="15" name="Object 14"/>
            <p:cNvGraphicFramePr>
              <a:graphicFrameLocks noChangeAspect="1"/>
            </p:cNvGraphicFramePr>
            <p:nvPr/>
          </p:nvGraphicFramePr>
          <p:xfrm>
            <a:off x="3528950" y="3640775"/>
            <a:ext cx="647700" cy="393700"/>
          </p:xfrm>
          <a:graphic>
            <a:graphicData uri="http://schemas.openxmlformats.org/presentationml/2006/ole">
              <mc:AlternateContent xmlns:mc="http://schemas.openxmlformats.org/markup-compatibility/2006">
                <mc:Choice xmlns:v="urn:schemas-microsoft-com:vml" Requires="v">
                  <p:oleObj spid="_x0000_s154636" name="Equation" r:id="rId14" imgW="647640" imgH="393480" progId="Equation.DSMT4">
                    <p:embed/>
                  </p:oleObj>
                </mc:Choice>
                <mc:Fallback>
                  <p:oleObj name="Equation" r:id="rId14" imgW="647640" imgH="393480" progId="Equation.DSMT4">
                    <p:embed/>
                    <p:pic>
                      <p:nvPicPr>
                        <p:cNvPr id="15"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8950" y="3640775"/>
                          <a:ext cx="6477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2" name="Group 21"/>
          <p:cNvGrpSpPr/>
          <p:nvPr/>
        </p:nvGrpSpPr>
        <p:grpSpPr>
          <a:xfrm>
            <a:off x="4572000" y="3175474"/>
            <a:ext cx="4572000" cy="3453926"/>
            <a:chOff x="2438400" y="4343400"/>
            <a:chExt cx="4572000" cy="3453926"/>
          </a:xfrm>
        </p:grpSpPr>
        <p:pic>
          <p:nvPicPr>
            <p:cNvPr id="156683" name="Picture 11" descr="I:\Backup of Computers\Office computer (new)\E\Dissertations, tasks and reports\Ali\figures\chapter 1\CA-negative n2-fit.jpg"/>
            <p:cNvPicPr>
              <a:picLocks noChangeAspect="1" noChangeArrowheads="1"/>
            </p:cNvPicPr>
            <p:nvPr/>
          </p:nvPicPr>
          <p:blipFill>
            <a:blip r:embed="rId16" cstate="print"/>
            <a:srcRect/>
            <a:stretch>
              <a:fillRect/>
            </a:stretch>
          </p:blipFill>
          <p:spPr bwMode="auto">
            <a:xfrm>
              <a:off x="2438400" y="4343400"/>
              <a:ext cx="4572000" cy="3453926"/>
            </a:xfrm>
            <a:prstGeom prst="rect">
              <a:avLst/>
            </a:prstGeom>
            <a:noFill/>
          </p:spPr>
        </p:pic>
        <p:graphicFrame>
          <p:nvGraphicFramePr>
            <p:cNvPr id="156689" name="Object 17"/>
            <p:cNvGraphicFramePr>
              <a:graphicFrameLocks noChangeAspect="1"/>
            </p:cNvGraphicFramePr>
            <p:nvPr/>
          </p:nvGraphicFramePr>
          <p:xfrm>
            <a:off x="5867400" y="4852225"/>
            <a:ext cx="647700" cy="393700"/>
          </p:xfrm>
          <a:graphic>
            <a:graphicData uri="http://schemas.openxmlformats.org/presentationml/2006/ole">
              <mc:AlternateContent xmlns:mc="http://schemas.openxmlformats.org/markup-compatibility/2006">
                <mc:Choice xmlns:v="urn:schemas-microsoft-com:vml" Requires="v">
                  <p:oleObj spid="_x0000_s154637" name="Equation" r:id="rId17" imgW="647640" imgH="393480" progId="Equation.DSMT4">
                    <p:embed/>
                  </p:oleObj>
                </mc:Choice>
                <mc:Fallback>
                  <p:oleObj name="Equation" r:id="rId17" imgW="647640" imgH="393480" progId="Equation.DSMT4">
                    <p:embed/>
                    <p:pic>
                      <p:nvPicPr>
                        <p:cNvPr id="156689" name="Object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4852225"/>
                          <a:ext cx="6477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6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6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6B89C2-289A-4C99-89A9-2E69F2B98949}"/>
              </a:ext>
            </a:extLst>
          </p:cNvPr>
          <p:cNvSpPr txBox="1"/>
          <p:nvPr/>
        </p:nvSpPr>
        <p:spPr>
          <a:xfrm>
            <a:off x="2057400" y="152400"/>
            <a:ext cx="5029200" cy="523220"/>
          </a:xfrm>
          <a:prstGeom prst="rect">
            <a:avLst/>
          </a:prstGeom>
          <a:ln/>
          <a:effectLst>
            <a:glow rad="228600">
              <a:schemeClr val="accent6">
                <a:satMod val="175000"/>
                <a:alpha val="40000"/>
              </a:schemeClr>
            </a:glow>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Open aperture Z-scan Signal</a:t>
            </a:r>
          </a:p>
        </p:txBody>
      </p:sp>
      <p:pic>
        <p:nvPicPr>
          <p:cNvPr id="7" name="Picture 6">
            <a:extLst>
              <a:ext uri="{FF2B5EF4-FFF2-40B4-BE49-F238E27FC236}">
                <a16:creationId xmlns:a16="http://schemas.microsoft.com/office/drawing/2014/main" id="{B1A8CAF3-FB27-4638-86E7-89FB06777D57}"/>
              </a:ext>
            </a:extLst>
          </p:cNvPr>
          <p:cNvPicPr>
            <a:picLocks noChangeAspect="1"/>
          </p:cNvPicPr>
          <p:nvPr/>
        </p:nvPicPr>
        <p:blipFill>
          <a:blip r:embed="rId3"/>
          <a:stretch>
            <a:fillRect/>
          </a:stretch>
        </p:blipFill>
        <p:spPr>
          <a:xfrm>
            <a:off x="1143000" y="937214"/>
            <a:ext cx="7010400" cy="2567986"/>
          </a:xfrm>
          <a:prstGeom prst="rect">
            <a:avLst/>
          </a:prstGeom>
        </p:spPr>
      </p:pic>
      <p:graphicFrame>
        <p:nvGraphicFramePr>
          <p:cNvPr id="8" name="Object 7">
            <a:extLst>
              <a:ext uri="{FF2B5EF4-FFF2-40B4-BE49-F238E27FC236}">
                <a16:creationId xmlns:a16="http://schemas.microsoft.com/office/drawing/2014/main" id="{261E2CBA-8818-4811-AE86-9EE113ACD3CB}"/>
              </a:ext>
            </a:extLst>
          </p:cNvPr>
          <p:cNvGraphicFramePr>
            <a:graphicFrameLocks noChangeAspect="1"/>
          </p:cNvGraphicFramePr>
          <p:nvPr/>
        </p:nvGraphicFramePr>
        <p:xfrm>
          <a:off x="457201" y="3911600"/>
          <a:ext cx="3733800" cy="723900"/>
        </p:xfrm>
        <a:graphic>
          <a:graphicData uri="http://schemas.openxmlformats.org/presentationml/2006/ole">
            <mc:AlternateContent xmlns:mc="http://schemas.openxmlformats.org/markup-compatibility/2006">
              <mc:Choice xmlns:v="urn:schemas-microsoft-com:vml" Requires="v">
                <p:oleObj spid="_x0000_s155653" name="Equation" r:id="rId4" imgW="3733560" imgH="723600" progId="Equation.DSMT4">
                  <p:embed/>
                </p:oleObj>
              </mc:Choice>
              <mc:Fallback>
                <p:oleObj name="Equation" r:id="rId4" imgW="3733560" imgH="723600" progId="Equation.DSMT4">
                  <p:embed/>
                  <p:pic>
                    <p:nvPicPr>
                      <p:cNvPr id="8" name="Object 7">
                        <a:extLst>
                          <a:ext uri="{FF2B5EF4-FFF2-40B4-BE49-F238E27FC236}">
                            <a16:creationId xmlns:a16="http://schemas.microsoft.com/office/drawing/2014/main" id="{261E2CBA-8818-4811-AE86-9EE113ACD3CB}"/>
                          </a:ext>
                        </a:extLst>
                      </p:cNvPr>
                      <p:cNvPicPr/>
                      <p:nvPr/>
                    </p:nvPicPr>
                    <p:blipFill>
                      <a:blip r:embed="rId5"/>
                      <a:stretch>
                        <a:fillRect/>
                      </a:stretch>
                    </p:blipFill>
                    <p:spPr>
                      <a:xfrm>
                        <a:off x="457201" y="3911600"/>
                        <a:ext cx="3733800" cy="7239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8FFC0F6-457E-45CD-A774-20C2D79B5B90}"/>
              </a:ext>
            </a:extLst>
          </p:cNvPr>
          <p:cNvGraphicFramePr>
            <a:graphicFrameLocks noChangeAspect="1"/>
          </p:cNvGraphicFramePr>
          <p:nvPr/>
        </p:nvGraphicFramePr>
        <p:xfrm>
          <a:off x="4953000" y="3822700"/>
          <a:ext cx="3619500" cy="901700"/>
        </p:xfrm>
        <a:graphic>
          <a:graphicData uri="http://schemas.openxmlformats.org/presentationml/2006/ole">
            <mc:AlternateContent xmlns:mc="http://schemas.openxmlformats.org/markup-compatibility/2006">
              <mc:Choice xmlns:v="urn:schemas-microsoft-com:vml" Requires="v">
                <p:oleObj spid="_x0000_s155654" name="Equation" r:id="rId6" imgW="3619440" imgH="901440" progId="Equation.DSMT4">
                  <p:embed/>
                </p:oleObj>
              </mc:Choice>
              <mc:Fallback>
                <p:oleObj name="Equation" r:id="rId6" imgW="3619440" imgH="901440" progId="Equation.DSMT4">
                  <p:embed/>
                  <p:pic>
                    <p:nvPicPr>
                      <p:cNvPr id="9" name="Object 8">
                        <a:extLst>
                          <a:ext uri="{FF2B5EF4-FFF2-40B4-BE49-F238E27FC236}">
                            <a16:creationId xmlns:a16="http://schemas.microsoft.com/office/drawing/2014/main" id="{98FFC0F6-457E-45CD-A774-20C2D79B5B90}"/>
                          </a:ext>
                        </a:extLst>
                      </p:cNvPr>
                      <p:cNvPicPr/>
                      <p:nvPr/>
                    </p:nvPicPr>
                    <p:blipFill>
                      <a:blip r:embed="rId7"/>
                      <a:stretch>
                        <a:fillRect/>
                      </a:stretch>
                    </p:blipFill>
                    <p:spPr>
                      <a:xfrm>
                        <a:off x="4953000" y="3822700"/>
                        <a:ext cx="3619500" cy="9017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C16C14C-12A4-474C-A48C-A5900DBE46CD}"/>
              </a:ext>
            </a:extLst>
          </p:cNvPr>
          <p:cNvGraphicFramePr>
            <a:graphicFrameLocks noChangeAspect="1"/>
          </p:cNvGraphicFramePr>
          <p:nvPr/>
        </p:nvGraphicFramePr>
        <p:xfrm>
          <a:off x="1974851" y="5410200"/>
          <a:ext cx="4432300" cy="863600"/>
        </p:xfrm>
        <a:graphic>
          <a:graphicData uri="http://schemas.openxmlformats.org/presentationml/2006/ole">
            <mc:AlternateContent xmlns:mc="http://schemas.openxmlformats.org/markup-compatibility/2006">
              <mc:Choice xmlns:v="urn:schemas-microsoft-com:vml" Requires="v">
                <p:oleObj spid="_x0000_s155655" name="Equation" r:id="rId8" imgW="4431960" imgH="863280" progId="Equation.DSMT4">
                  <p:embed/>
                </p:oleObj>
              </mc:Choice>
              <mc:Fallback>
                <p:oleObj name="Equation" r:id="rId8" imgW="4431960" imgH="863280" progId="Equation.DSMT4">
                  <p:embed/>
                  <p:pic>
                    <p:nvPicPr>
                      <p:cNvPr id="10" name="Object 9">
                        <a:extLst>
                          <a:ext uri="{FF2B5EF4-FFF2-40B4-BE49-F238E27FC236}">
                            <a16:creationId xmlns:a16="http://schemas.microsoft.com/office/drawing/2014/main" id="{3C16C14C-12A4-474C-A48C-A5900DBE46CD}"/>
                          </a:ext>
                        </a:extLst>
                      </p:cNvPr>
                      <p:cNvPicPr/>
                      <p:nvPr/>
                    </p:nvPicPr>
                    <p:blipFill>
                      <a:blip r:embed="rId9"/>
                      <a:stretch>
                        <a:fillRect/>
                      </a:stretch>
                    </p:blipFill>
                    <p:spPr>
                      <a:xfrm>
                        <a:off x="1974851" y="5410200"/>
                        <a:ext cx="4432300" cy="8636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7E65AD0-0129-47B1-8FC2-D023D7B36425}"/>
              </a:ext>
            </a:extLst>
          </p:cNvPr>
          <p:cNvGraphicFramePr>
            <a:graphicFrameLocks noChangeAspect="1"/>
          </p:cNvGraphicFramePr>
          <p:nvPr/>
        </p:nvGraphicFramePr>
        <p:xfrm>
          <a:off x="508000" y="304800"/>
          <a:ext cx="3340100" cy="2667000"/>
        </p:xfrm>
        <a:graphic>
          <a:graphicData uri="http://schemas.openxmlformats.org/presentationml/2006/ole">
            <mc:AlternateContent xmlns:mc="http://schemas.openxmlformats.org/markup-compatibility/2006">
              <mc:Choice xmlns:v="urn:schemas-microsoft-com:vml" Requires="v">
                <p:oleObj spid="_x0000_s156678" name="Equation" r:id="rId3" imgW="3340080" imgH="2666880" progId="Equation.DSMT4">
                  <p:embed/>
                </p:oleObj>
              </mc:Choice>
              <mc:Fallback>
                <p:oleObj name="Equation" r:id="rId3" imgW="3340080" imgH="2666880" progId="Equation.DSMT4">
                  <p:embed/>
                  <p:pic>
                    <p:nvPicPr>
                      <p:cNvPr id="3" name="Object 2">
                        <a:extLst>
                          <a:ext uri="{FF2B5EF4-FFF2-40B4-BE49-F238E27FC236}">
                            <a16:creationId xmlns:a16="http://schemas.microsoft.com/office/drawing/2014/main" id="{87E65AD0-0129-47B1-8FC2-D023D7B36425}"/>
                          </a:ext>
                        </a:extLst>
                      </p:cNvPr>
                      <p:cNvPicPr/>
                      <p:nvPr/>
                    </p:nvPicPr>
                    <p:blipFill>
                      <a:blip r:embed="rId4"/>
                      <a:stretch>
                        <a:fillRect/>
                      </a:stretch>
                    </p:blipFill>
                    <p:spPr>
                      <a:xfrm>
                        <a:off x="508000" y="304800"/>
                        <a:ext cx="3340100" cy="2667000"/>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FCCC71D4-2A0F-486D-9D48-E97347396F95}"/>
              </a:ext>
            </a:extLst>
          </p:cNvPr>
          <p:cNvGrpSpPr/>
          <p:nvPr/>
        </p:nvGrpSpPr>
        <p:grpSpPr>
          <a:xfrm>
            <a:off x="4516321" y="152400"/>
            <a:ext cx="4475279" cy="3054016"/>
            <a:chOff x="4466188" y="374984"/>
            <a:chExt cx="4581091" cy="3350208"/>
          </a:xfrm>
        </p:grpSpPr>
        <p:pic>
          <p:nvPicPr>
            <p:cNvPr id="4" name="Picture 3">
              <a:extLst>
                <a:ext uri="{FF2B5EF4-FFF2-40B4-BE49-F238E27FC236}">
                  <a16:creationId xmlns:a16="http://schemas.microsoft.com/office/drawing/2014/main" id="{3D76D168-63FD-4B46-BE45-78614572C03E}"/>
                </a:ext>
              </a:extLst>
            </p:cNvPr>
            <p:cNvPicPr>
              <a:picLocks noChangeAspect="1"/>
            </p:cNvPicPr>
            <p:nvPr/>
          </p:nvPicPr>
          <p:blipFill>
            <a:blip r:embed="rId5"/>
            <a:stretch>
              <a:fillRect/>
            </a:stretch>
          </p:blipFill>
          <p:spPr>
            <a:xfrm>
              <a:off x="4466188" y="697831"/>
              <a:ext cx="4581091" cy="3027361"/>
            </a:xfrm>
            <a:prstGeom prst="rect">
              <a:avLst/>
            </a:prstGeom>
          </p:spPr>
        </p:pic>
        <p:graphicFrame>
          <p:nvGraphicFramePr>
            <p:cNvPr id="6" name="Object 5">
              <a:extLst>
                <a:ext uri="{FF2B5EF4-FFF2-40B4-BE49-F238E27FC236}">
                  <a16:creationId xmlns:a16="http://schemas.microsoft.com/office/drawing/2014/main" id="{511EA173-3863-447C-B279-F0D909CE5F29}"/>
                </a:ext>
              </a:extLst>
            </p:cNvPr>
            <p:cNvGraphicFramePr>
              <a:graphicFrameLocks noChangeAspect="1"/>
            </p:cNvGraphicFramePr>
            <p:nvPr/>
          </p:nvGraphicFramePr>
          <p:xfrm>
            <a:off x="6426200" y="374984"/>
            <a:ext cx="596900" cy="342900"/>
          </p:xfrm>
          <a:graphic>
            <a:graphicData uri="http://schemas.openxmlformats.org/presentationml/2006/ole">
              <mc:AlternateContent xmlns:mc="http://schemas.openxmlformats.org/markup-compatibility/2006">
                <mc:Choice xmlns:v="urn:schemas-microsoft-com:vml" Requires="v">
                  <p:oleObj spid="_x0000_s156679" name="Equation" r:id="rId6" imgW="596880" imgH="342720" progId="Equation.DSMT4">
                    <p:embed/>
                  </p:oleObj>
                </mc:Choice>
                <mc:Fallback>
                  <p:oleObj name="Equation" r:id="rId6" imgW="596880" imgH="342720" progId="Equation.DSMT4">
                    <p:embed/>
                    <p:pic>
                      <p:nvPicPr>
                        <p:cNvPr id="6" name="Object 5">
                          <a:extLst>
                            <a:ext uri="{FF2B5EF4-FFF2-40B4-BE49-F238E27FC236}">
                              <a16:creationId xmlns:a16="http://schemas.microsoft.com/office/drawing/2014/main" id="{511EA173-3863-447C-B279-F0D909CE5F29}"/>
                            </a:ext>
                          </a:extLst>
                        </p:cNvPr>
                        <p:cNvPicPr/>
                        <p:nvPr/>
                      </p:nvPicPr>
                      <p:blipFill>
                        <a:blip r:embed="rId7"/>
                        <a:stretch>
                          <a:fillRect/>
                        </a:stretch>
                      </p:blipFill>
                      <p:spPr>
                        <a:xfrm>
                          <a:off x="6426200" y="374984"/>
                          <a:ext cx="5969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FE34FC4-BC28-4806-B10C-6A4C1E31943B}"/>
                </a:ext>
              </a:extLst>
            </p:cNvPr>
            <p:cNvGraphicFramePr>
              <a:graphicFrameLocks noChangeAspect="1"/>
            </p:cNvGraphicFramePr>
            <p:nvPr/>
          </p:nvGraphicFramePr>
          <p:xfrm>
            <a:off x="8648700" y="3105150"/>
            <a:ext cx="190500" cy="190500"/>
          </p:xfrm>
          <a:graphic>
            <a:graphicData uri="http://schemas.openxmlformats.org/presentationml/2006/ole">
              <mc:AlternateContent xmlns:mc="http://schemas.openxmlformats.org/markup-compatibility/2006">
                <mc:Choice xmlns:v="urn:schemas-microsoft-com:vml" Requires="v">
                  <p:oleObj spid="_x0000_s156680" name="Equation" r:id="rId8" imgW="190440" imgH="190440" progId="Equation.DSMT4">
                    <p:embed/>
                  </p:oleObj>
                </mc:Choice>
                <mc:Fallback>
                  <p:oleObj name="Equation" r:id="rId8" imgW="190440" imgH="190440" progId="Equation.DSMT4">
                    <p:embed/>
                    <p:pic>
                      <p:nvPicPr>
                        <p:cNvPr id="7" name="Object 6">
                          <a:extLst>
                            <a:ext uri="{FF2B5EF4-FFF2-40B4-BE49-F238E27FC236}">
                              <a16:creationId xmlns:a16="http://schemas.microsoft.com/office/drawing/2014/main" id="{8FE34FC4-BC28-4806-B10C-6A4C1E31943B}"/>
                            </a:ext>
                          </a:extLst>
                        </p:cNvPr>
                        <p:cNvPicPr/>
                        <p:nvPr/>
                      </p:nvPicPr>
                      <p:blipFill>
                        <a:blip r:embed="rId9"/>
                        <a:stretch>
                          <a:fillRect/>
                        </a:stretch>
                      </p:blipFill>
                      <p:spPr>
                        <a:xfrm>
                          <a:off x="8648700" y="3105150"/>
                          <a:ext cx="190500" cy="190500"/>
                        </a:xfrm>
                        <a:prstGeom prst="rect">
                          <a:avLst/>
                        </a:prstGeom>
                      </p:spPr>
                    </p:pic>
                  </p:oleObj>
                </mc:Fallback>
              </mc:AlternateContent>
            </a:graphicData>
          </a:graphic>
        </p:graphicFrame>
      </p:grpSp>
      <p:sp>
        <p:nvSpPr>
          <p:cNvPr id="9" name="Rectangle 8">
            <a:extLst>
              <a:ext uri="{FF2B5EF4-FFF2-40B4-BE49-F238E27FC236}">
                <a16:creationId xmlns:a16="http://schemas.microsoft.com/office/drawing/2014/main" id="{4030288B-230D-46BA-AFFF-CFDA543F6D54}"/>
              </a:ext>
            </a:extLst>
          </p:cNvPr>
          <p:cNvSpPr/>
          <p:nvPr/>
        </p:nvSpPr>
        <p:spPr>
          <a:xfrm>
            <a:off x="4410738" y="3244334"/>
            <a:ext cx="322524" cy="369332"/>
          </a:xfrm>
          <a:prstGeom prst="rect">
            <a:avLst/>
          </a:prstGeom>
        </p:spPr>
        <p:txBody>
          <a:bodyPr wrap="none">
            <a:spAutoFit/>
          </a:bodyPr>
          <a:lstStyle/>
          <a:p>
            <a:r>
              <a:rPr lang="en-US" dirty="0">
                <a:latin typeface="Courier"/>
              </a:rPr>
              <a:t> </a:t>
            </a:r>
            <a:endParaRPr lang="en-US" dirty="0"/>
          </a:p>
        </p:txBody>
      </p:sp>
      <p:pic>
        <p:nvPicPr>
          <p:cNvPr id="11" name="Picture 10">
            <a:extLst>
              <a:ext uri="{FF2B5EF4-FFF2-40B4-BE49-F238E27FC236}">
                <a16:creationId xmlns:a16="http://schemas.microsoft.com/office/drawing/2014/main" id="{F9F38F7D-7C9F-4E30-AB0E-617ADA32A6C1}"/>
              </a:ext>
            </a:extLst>
          </p:cNvPr>
          <p:cNvPicPr>
            <a:picLocks noChangeAspect="1"/>
          </p:cNvPicPr>
          <p:nvPr/>
        </p:nvPicPr>
        <p:blipFill>
          <a:blip r:embed="rId10"/>
          <a:stretch>
            <a:fillRect/>
          </a:stretch>
        </p:blipFill>
        <p:spPr>
          <a:xfrm>
            <a:off x="152400" y="3386423"/>
            <a:ext cx="4953000" cy="3408902"/>
          </a:xfrm>
          <a:prstGeom prst="rect">
            <a:avLst/>
          </a:prstGeom>
        </p:spPr>
      </p:pic>
      <p:graphicFrame>
        <p:nvGraphicFramePr>
          <p:cNvPr id="12" name="Object 11">
            <a:extLst>
              <a:ext uri="{FF2B5EF4-FFF2-40B4-BE49-F238E27FC236}">
                <a16:creationId xmlns:a16="http://schemas.microsoft.com/office/drawing/2014/main" id="{0AED68A8-BC72-4343-A6EE-A7122C396707}"/>
              </a:ext>
            </a:extLst>
          </p:cNvPr>
          <p:cNvGraphicFramePr>
            <a:graphicFrameLocks noChangeAspect="1"/>
          </p:cNvGraphicFramePr>
          <p:nvPr/>
        </p:nvGraphicFramePr>
        <p:xfrm>
          <a:off x="3768206" y="5257800"/>
          <a:ext cx="4826000" cy="876300"/>
        </p:xfrm>
        <a:graphic>
          <a:graphicData uri="http://schemas.openxmlformats.org/presentationml/2006/ole">
            <mc:AlternateContent xmlns:mc="http://schemas.openxmlformats.org/markup-compatibility/2006">
              <mc:Choice xmlns:v="urn:schemas-microsoft-com:vml" Requires="v">
                <p:oleObj spid="_x0000_s156681" name="Equation" r:id="rId11" imgW="4825800" imgH="876240" progId="Equation.DSMT4">
                  <p:embed/>
                </p:oleObj>
              </mc:Choice>
              <mc:Fallback>
                <p:oleObj name="Equation" r:id="rId11" imgW="4825800" imgH="876240" progId="Equation.DSMT4">
                  <p:embed/>
                  <p:pic>
                    <p:nvPicPr>
                      <p:cNvPr id="12" name="Object 11">
                        <a:extLst>
                          <a:ext uri="{FF2B5EF4-FFF2-40B4-BE49-F238E27FC236}">
                            <a16:creationId xmlns:a16="http://schemas.microsoft.com/office/drawing/2014/main" id="{0AED68A8-BC72-4343-A6EE-A7122C396707}"/>
                          </a:ext>
                        </a:extLst>
                      </p:cNvPr>
                      <p:cNvPicPr/>
                      <p:nvPr/>
                    </p:nvPicPr>
                    <p:blipFill>
                      <a:blip r:embed="rId12"/>
                      <a:stretch>
                        <a:fillRect/>
                      </a:stretch>
                    </p:blipFill>
                    <p:spPr>
                      <a:xfrm>
                        <a:off x="3768206" y="5257800"/>
                        <a:ext cx="4826000" cy="8763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E1C6BDDF-C28F-46D0-A514-F3608374FE6F}"/>
              </a:ext>
            </a:extLst>
          </p:cNvPr>
          <p:cNvSpPr txBox="1"/>
          <p:nvPr/>
        </p:nvSpPr>
        <p:spPr>
          <a:xfrm>
            <a:off x="3276600" y="1289812"/>
            <a:ext cx="2590800" cy="1133965"/>
          </a:xfrm>
          <a:prstGeom prst="rect">
            <a:avLst/>
          </a:prstGeom>
          <a:noFill/>
        </p:spPr>
        <p:txBody>
          <a:bodyPr wrap="square" rtlCol="0">
            <a:spAutoFit/>
          </a:bodyPr>
          <a:lstStyle/>
          <a:p>
            <a:pPr algn="just">
              <a:lnSpc>
                <a:spcPct val="150000"/>
              </a:lnSpc>
            </a:pPr>
            <a:r>
              <a:rPr lang="en-US" sz="2400" b="1" dirty="0">
                <a:solidFill>
                  <a:srgbClr val="0000FF"/>
                </a:solidFill>
                <a:latin typeface="Times New Roman" pitchFamily="18" charset="0"/>
                <a:cs typeface="Times New Roman" pitchFamily="18" charset="0"/>
              </a:rPr>
              <a:t>Assuming CW </a:t>
            </a:r>
          </a:p>
          <a:p>
            <a:pPr algn="just">
              <a:lnSpc>
                <a:spcPct val="150000"/>
              </a:lnSpc>
            </a:pPr>
            <a:r>
              <a:rPr lang="en-US" sz="2400" b="1" dirty="0">
                <a:solidFill>
                  <a:srgbClr val="0000FF"/>
                </a:solidFill>
                <a:latin typeface="Times New Roman" pitchFamily="18" charset="0"/>
                <a:cs typeface="Times New Roman" pitchFamily="18" charset="0"/>
              </a:rPr>
              <a:t>laser light</a:t>
            </a:r>
          </a:p>
        </p:txBody>
      </p:sp>
    </p:spTree>
    <p:extLst>
      <p:ext uri="{BB962C8B-B14F-4D97-AF65-F5344CB8AC3E}">
        <p14:creationId xmlns:p14="http://schemas.microsoft.com/office/powerpoint/2010/main" val="48259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2DEB379-D1E3-4501-80EF-E507B2F1B4D7}"/>
              </a:ext>
            </a:extLst>
          </p:cNvPr>
          <p:cNvGraphicFramePr>
            <a:graphicFrameLocks noChangeAspect="1"/>
          </p:cNvGraphicFramePr>
          <p:nvPr/>
        </p:nvGraphicFramePr>
        <p:xfrm>
          <a:off x="1066800" y="1524000"/>
          <a:ext cx="7581900" cy="1231900"/>
        </p:xfrm>
        <a:graphic>
          <a:graphicData uri="http://schemas.openxmlformats.org/presentationml/2006/ole">
            <mc:AlternateContent xmlns:mc="http://schemas.openxmlformats.org/markup-compatibility/2006">
              <mc:Choice xmlns:v="urn:schemas-microsoft-com:vml" Requires="v">
                <p:oleObj spid="_x0000_s157701" name="Equation" r:id="rId3" imgW="7581600" imgH="1231560" progId="Equation.DSMT4">
                  <p:embed/>
                </p:oleObj>
              </mc:Choice>
              <mc:Fallback>
                <p:oleObj name="Equation" r:id="rId3" imgW="7581600" imgH="1231560" progId="Equation.DSMT4">
                  <p:embed/>
                  <p:pic>
                    <p:nvPicPr>
                      <p:cNvPr id="2" name="Object 1">
                        <a:extLst>
                          <a:ext uri="{FF2B5EF4-FFF2-40B4-BE49-F238E27FC236}">
                            <a16:creationId xmlns:a16="http://schemas.microsoft.com/office/drawing/2014/main" id="{32DEB379-D1E3-4501-80EF-E507B2F1B4D7}"/>
                          </a:ext>
                        </a:extLst>
                      </p:cNvPr>
                      <p:cNvPicPr/>
                      <p:nvPr/>
                    </p:nvPicPr>
                    <p:blipFill>
                      <a:blip r:embed="rId4"/>
                      <a:stretch>
                        <a:fillRect/>
                      </a:stretch>
                    </p:blipFill>
                    <p:spPr>
                      <a:xfrm>
                        <a:off x="1066800" y="1524000"/>
                        <a:ext cx="7581900" cy="1231900"/>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2ED15ABF-AE49-48AD-813B-76A2BDAEBFA7}"/>
              </a:ext>
            </a:extLst>
          </p:cNvPr>
          <p:cNvSpPr/>
          <p:nvPr/>
        </p:nvSpPr>
        <p:spPr>
          <a:xfrm>
            <a:off x="415781" y="528935"/>
            <a:ext cx="5070619" cy="461665"/>
          </a:xfrm>
          <a:prstGeom prst="rect">
            <a:avLst/>
          </a:prstGeom>
        </p:spPr>
        <p:txBody>
          <a:bodyPr wrap="none">
            <a:spAutoFit/>
          </a:bodyPr>
          <a:lstStyle/>
          <a:p>
            <a:r>
              <a:rPr lang="en-US" sz="2400" dirty="0">
                <a:solidFill>
                  <a:srgbClr val="0000FF"/>
                </a:solidFill>
                <a:latin typeface="Times New Roman" panose="02020603050405020304" pitchFamily="18" charset="0"/>
                <a:ea typeface="Times New Roman" panose="02020603050405020304" pitchFamily="18" charset="0"/>
              </a:rPr>
              <a:t>Assuming a temporally Gaussian pulse:</a:t>
            </a:r>
            <a:endParaRPr lang="en-US" sz="2400" dirty="0">
              <a:solidFill>
                <a:srgbClr val="0000FF"/>
              </a:solidFill>
            </a:endParaRPr>
          </a:p>
        </p:txBody>
      </p:sp>
      <p:graphicFrame>
        <p:nvGraphicFramePr>
          <p:cNvPr id="4" name="Object 3">
            <a:extLst>
              <a:ext uri="{FF2B5EF4-FFF2-40B4-BE49-F238E27FC236}">
                <a16:creationId xmlns:a16="http://schemas.microsoft.com/office/drawing/2014/main" id="{DB9D9602-C017-4AEC-A56A-34199A6A6DDF}"/>
              </a:ext>
            </a:extLst>
          </p:cNvPr>
          <p:cNvGraphicFramePr>
            <a:graphicFrameLocks noChangeAspect="1"/>
          </p:cNvGraphicFramePr>
          <p:nvPr/>
        </p:nvGraphicFramePr>
        <p:xfrm>
          <a:off x="5715000" y="221260"/>
          <a:ext cx="2768600" cy="723900"/>
        </p:xfrm>
        <a:graphic>
          <a:graphicData uri="http://schemas.openxmlformats.org/presentationml/2006/ole">
            <mc:AlternateContent xmlns:mc="http://schemas.openxmlformats.org/markup-compatibility/2006">
              <mc:Choice xmlns:v="urn:schemas-microsoft-com:vml" Requires="v">
                <p:oleObj spid="_x0000_s157702" name="Equation" r:id="rId5" imgW="2768400" imgH="723600" progId="Equation.DSMT4">
                  <p:embed/>
                </p:oleObj>
              </mc:Choice>
              <mc:Fallback>
                <p:oleObj name="Equation" r:id="rId5" imgW="2768400" imgH="723600" progId="Equation.DSMT4">
                  <p:embed/>
                  <p:pic>
                    <p:nvPicPr>
                      <p:cNvPr id="4" name="Object 3">
                        <a:extLst>
                          <a:ext uri="{FF2B5EF4-FFF2-40B4-BE49-F238E27FC236}">
                            <a16:creationId xmlns:a16="http://schemas.microsoft.com/office/drawing/2014/main" id="{DB9D9602-C017-4AEC-A56A-34199A6A6DDF}"/>
                          </a:ext>
                        </a:extLst>
                      </p:cNvPr>
                      <p:cNvPicPr/>
                      <p:nvPr/>
                    </p:nvPicPr>
                    <p:blipFill>
                      <a:blip r:embed="rId6"/>
                      <a:stretch>
                        <a:fillRect/>
                      </a:stretch>
                    </p:blipFill>
                    <p:spPr>
                      <a:xfrm>
                        <a:off x="5715000" y="221260"/>
                        <a:ext cx="2768600" cy="723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18566C4-ACA5-472F-B8F7-FBFF571F32D7}"/>
              </a:ext>
            </a:extLst>
          </p:cNvPr>
          <p:cNvGraphicFramePr>
            <a:graphicFrameLocks noChangeAspect="1"/>
          </p:cNvGraphicFramePr>
          <p:nvPr/>
        </p:nvGraphicFramePr>
        <p:xfrm>
          <a:off x="279400" y="2971800"/>
          <a:ext cx="3530600" cy="838200"/>
        </p:xfrm>
        <a:graphic>
          <a:graphicData uri="http://schemas.openxmlformats.org/presentationml/2006/ole">
            <mc:AlternateContent xmlns:mc="http://schemas.openxmlformats.org/markup-compatibility/2006">
              <mc:Choice xmlns:v="urn:schemas-microsoft-com:vml" Requires="v">
                <p:oleObj spid="_x0000_s157703" name="Equation" r:id="rId7" imgW="3530520" imgH="838080" progId="Equation.DSMT4">
                  <p:embed/>
                </p:oleObj>
              </mc:Choice>
              <mc:Fallback>
                <p:oleObj name="Equation" r:id="rId7" imgW="3530520" imgH="838080" progId="Equation.DSMT4">
                  <p:embed/>
                  <p:pic>
                    <p:nvPicPr>
                      <p:cNvPr id="6" name="Object 5">
                        <a:extLst>
                          <a:ext uri="{FF2B5EF4-FFF2-40B4-BE49-F238E27FC236}">
                            <a16:creationId xmlns:a16="http://schemas.microsoft.com/office/drawing/2014/main" id="{518566C4-ACA5-472F-B8F7-FBFF571F32D7}"/>
                          </a:ext>
                        </a:extLst>
                      </p:cNvPr>
                      <p:cNvPicPr/>
                      <p:nvPr/>
                    </p:nvPicPr>
                    <p:blipFill>
                      <a:blip r:embed="rId8"/>
                      <a:stretch>
                        <a:fillRect/>
                      </a:stretch>
                    </p:blipFill>
                    <p:spPr>
                      <a:xfrm>
                        <a:off x="279400" y="2971800"/>
                        <a:ext cx="3530600" cy="83820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0C27DE4F-369C-4B89-81F2-5BFB3AF6D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9283" y="3149354"/>
            <a:ext cx="4572000" cy="3511335"/>
          </a:xfrm>
          <a:prstGeom prst="rect">
            <a:avLst/>
          </a:prstGeom>
        </p:spPr>
      </p:pic>
    </p:spTree>
    <p:extLst>
      <p:ext uri="{BB962C8B-B14F-4D97-AF65-F5344CB8AC3E}">
        <p14:creationId xmlns:p14="http://schemas.microsoft.com/office/powerpoint/2010/main" val="152057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851B166-A498-4467-AEE4-E1EA8679B006}"/>
              </a:ext>
            </a:extLst>
          </p:cNvPr>
          <p:cNvGraphicFramePr>
            <a:graphicFrameLocks noChangeAspect="1"/>
          </p:cNvGraphicFramePr>
          <p:nvPr/>
        </p:nvGraphicFramePr>
        <p:xfrm>
          <a:off x="228600" y="381000"/>
          <a:ext cx="6858000" cy="3238500"/>
        </p:xfrm>
        <a:graphic>
          <a:graphicData uri="http://schemas.openxmlformats.org/presentationml/2006/ole">
            <mc:AlternateContent xmlns:mc="http://schemas.openxmlformats.org/markup-compatibility/2006">
              <mc:Choice xmlns:v="urn:schemas-microsoft-com:vml" Requires="v">
                <p:oleObj spid="_x0000_s158725" name="Equation" r:id="rId3" imgW="6858000" imgH="3238200" progId="Equation.DSMT4">
                  <p:embed/>
                </p:oleObj>
              </mc:Choice>
              <mc:Fallback>
                <p:oleObj name="Equation" r:id="rId3" imgW="6858000" imgH="3238200" progId="Equation.DSMT4">
                  <p:embed/>
                  <p:pic>
                    <p:nvPicPr>
                      <p:cNvPr id="2" name="Object 1">
                        <a:extLst>
                          <a:ext uri="{FF2B5EF4-FFF2-40B4-BE49-F238E27FC236}">
                            <a16:creationId xmlns:a16="http://schemas.microsoft.com/office/drawing/2014/main" id="{1851B166-A498-4467-AEE4-E1EA8679B006}"/>
                          </a:ext>
                        </a:extLst>
                      </p:cNvPr>
                      <p:cNvPicPr/>
                      <p:nvPr/>
                    </p:nvPicPr>
                    <p:blipFill>
                      <a:blip r:embed="rId4"/>
                      <a:stretch>
                        <a:fillRect/>
                      </a:stretch>
                    </p:blipFill>
                    <p:spPr>
                      <a:xfrm>
                        <a:off x="228600" y="381000"/>
                        <a:ext cx="6858000" cy="3238500"/>
                      </a:xfrm>
                      <a:prstGeom prst="rect">
                        <a:avLst/>
                      </a:prstGeom>
                    </p:spPr>
                  </p:pic>
                </p:oleObj>
              </mc:Fallback>
            </mc:AlternateContent>
          </a:graphicData>
        </a:graphic>
      </p:graphicFrame>
      <p:grpSp>
        <p:nvGrpSpPr>
          <p:cNvPr id="10" name="Group 9">
            <a:extLst>
              <a:ext uri="{FF2B5EF4-FFF2-40B4-BE49-F238E27FC236}">
                <a16:creationId xmlns:a16="http://schemas.microsoft.com/office/drawing/2014/main" id="{DF5CD469-BFBA-4420-8F9A-25EC99735058}"/>
              </a:ext>
            </a:extLst>
          </p:cNvPr>
          <p:cNvGrpSpPr/>
          <p:nvPr/>
        </p:nvGrpSpPr>
        <p:grpSpPr>
          <a:xfrm>
            <a:off x="3810000" y="2890416"/>
            <a:ext cx="5059680" cy="3815184"/>
            <a:chOff x="3886200" y="2966616"/>
            <a:chExt cx="5059680" cy="3815184"/>
          </a:xfrm>
        </p:grpSpPr>
        <p:pic>
          <p:nvPicPr>
            <p:cNvPr id="3" name="Picture 12" descr="E:\Data\Z-scan\Leo TPI\second  measurements\BB3FL\different order of nonlinear absorption.jpg">
              <a:extLst>
                <a:ext uri="{FF2B5EF4-FFF2-40B4-BE49-F238E27FC236}">
                  <a16:creationId xmlns:a16="http://schemas.microsoft.com/office/drawing/2014/main" id="{5807A006-4CA0-4A92-B4DB-448090E4E9E8}"/>
                </a:ext>
              </a:extLst>
            </p:cNvPr>
            <p:cNvPicPr>
              <a:picLocks noChangeAspect="1" noChangeArrowheads="1"/>
            </p:cNvPicPr>
            <p:nvPr/>
          </p:nvPicPr>
          <p:blipFill>
            <a:blip r:embed="rId5" cstate="print"/>
            <a:stretch>
              <a:fillRect/>
            </a:stretch>
          </p:blipFill>
          <p:spPr bwMode="auto">
            <a:xfrm>
              <a:off x="3886200" y="2966616"/>
              <a:ext cx="5059680" cy="3815184"/>
            </a:xfrm>
            <a:prstGeom prst="rect">
              <a:avLst/>
            </a:prstGeom>
            <a:noFill/>
          </p:spPr>
        </p:pic>
        <p:cxnSp>
          <p:nvCxnSpPr>
            <p:cNvPr id="5" name="Straight Connector 4">
              <a:extLst>
                <a:ext uri="{FF2B5EF4-FFF2-40B4-BE49-F238E27FC236}">
                  <a16:creationId xmlns:a16="http://schemas.microsoft.com/office/drawing/2014/main" id="{945D1CAE-BA5F-47AF-932D-779E1831538A}"/>
                </a:ext>
              </a:extLst>
            </p:cNvPr>
            <p:cNvCxnSpPr/>
            <p:nvPr/>
          </p:nvCxnSpPr>
          <p:spPr>
            <a:xfrm flipH="1">
              <a:off x="5099784" y="5755104"/>
              <a:ext cx="3017520" cy="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8EBCF3-BBF3-4A1B-B283-7052AB7D8965}"/>
                </a:ext>
              </a:extLst>
            </p:cNvPr>
            <p:cNvCxnSpPr>
              <a:cxnSpLocks/>
            </p:cNvCxnSpPr>
            <p:nvPr/>
          </p:nvCxnSpPr>
          <p:spPr>
            <a:xfrm rot="16200000" flipH="1">
              <a:off x="5711792" y="4509440"/>
              <a:ext cx="2468880" cy="0"/>
            </a:xfrm>
            <a:prstGeom prst="line">
              <a:avLst/>
            </a:prstGeom>
            <a:ln w="19050">
              <a:solidFill>
                <a:srgbClr val="C0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7" name="Object 6">
              <a:extLst>
                <a:ext uri="{FF2B5EF4-FFF2-40B4-BE49-F238E27FC236}">
                  <a16:creationId xmlns:a16="http://schemas.microsoft.com/office/drawing/2014/main" id="{8C2646F1-2713-471D-8DDE-F3D42AD5CE46}"/>
                </a:ext>
              </a:extLst>
            </p:cNvPr>
            <p:cNvGraphicFramePr>
              <a:graphicFrameLocks noChangeAspect="1"/>
            </p:cNvGraphicFramePr>
            <p:nvPr/>
          </p:nvGraphicFramePr>
          <p:xfrm>
            <a:off x="7476156" y="5362880"/>
            <a:ext cx="469900" cy="381000"/>
          </p:xfrm>
          <a:graphic>
            <a:graphicData uri="http://schemas.openxmlformats.org/presentationml/2006/ole">
              <mc:AlternateContent xmlns:mc="http://schemas.openxmlformats.org/markup-compatibility/2006">
                <mc:Choice xmlns:v="urn:schemas-microsoft-com:vml" Requires="v">
                  <p:oleObj spid="_x0000_s158726" name="Equation" r:id="rId6" imgW="469800" imgH="380880" progId="Equation.DSMT4">
                    <p:embed/>
                  </p:oleObj>
                </mc:Choice>
                <mc:Fallback>
                  <p:oleObj name="Equation" r:id="rId6" imgW="469800" imgH="380880" progId="Equation.DSMT4">
                    <p:embed/>
                    <p:pic>
                      <p:nvPicPr>
                        <p:cNvPr id="7" name="Object 6">
                          <a:extLst>
                            <a:ext uri="{FF2B5EF4-FFF2-40B4-BE49-F238E27FC236}">
                              <a16:creationId xmlns:a16="http://schemas.microsoft.com/office/drawing/2014/main" id="{8C2646F1-2713-471D-8DDE-F3D42AD5CE46}"/>
                            </a:ext>
                          </a:extLst>
                        </p:cNvPr>
                        <p:cNvPicPr/>
                        <p:nvPr/>
                      </p:nvPicPr>
                      <p:blipFill>
                        <a:blip r:embed="rId7"/>
                        <a:stretch>
                          <a:fillRect/>
                        </a:stretch>
                      </p:blipFill>
                      <p:spPr>
                        <a:xfrm>
                          <a:off x="7476156" y="5362880"/>
                          <a:ext cx="469900" cy="3810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1506E36-BA61-4ED0-8475-7BB14184099B}"/>
                </a:ext>
              </a:extLst>
            </p:cNvPr>
            <p:cNvGraphicFramePr>
              <a:graphicFrameLocks noChangeAspect="1"/>
            </p:cNvGraphicFramePr>
            <p:nvPr/>
          </p:nvGraphicFramePr>
          <p:xfrm>
            <a:off x="6950908" y="3192376"/>
            <a:ext cx="825500" cy="381000"/>
          </p:xfrm>
          <a:graphic>
            <a:graphicData uri="http://schemas.openxmlformats.org/presentationml/2006/ole">
              <mc:AlternateContent xmlns:mc="http://schemas.openxmlformats.org/markup-compatibility/2006">
                <mc:Choice xmlns:v="urn:schemas-microsoft-com:vml" Requires="v">
                  <p:oleObj spid="_x0000_s158727" name="Equation" r:id="rId8" imgW="825480" imgH="380880" progId="Equation.DSMT4">
                    <p:embed/>
                  </p:oleObj>
                </mc:Choice>
                <mc:Fallback>
                  <p:oleObj name="Equation" r:id="rId8" imgW="825480" imgH="380880" progId="Equation.DSMT4">
                    <p:embed/>
                    <p:pic>
                      <p:nvPicPr>
                        <p:cNvPr id="9" name="Object 8">
                          <a:extLst>
                            <a:ext uri="{FF2B5EF4-FFF2-40B4-BE49-F238E27FC236}">
                              <a16:creationId xmlns:a16="http://schemas.microsoft.com/office/drawing/2014/main" id="{F1506E36-BA61-4ED0-8475-7BB14184099B}"/>
                            </a:ext>
                          </a:extLst>
                        </p:cNvPr>
                        <p:cNvPicPr/>
                        <p:nvPr/>
                      </p:nvPicPr>
                      <p:blipFill>
                        <a:blip r:embed="rId9"/>
                        <a:stretch>
                          <a:fillRect/>
                        </a:stretch>
                      </p:blipFill>
                      <p:spPr>
                        <a:xfrm>
                          <a:off x="6950908" y="3192376"/>
                          <a:ext cx="825500" cy="381000"/>
                        </a:xfrm>
                        <a:prstGeom prst="rect">
                          <a:avLst/>
                        </a:prstGeom>
                      </p:spPr>
                    </p:pic>
                  </p:oleObj>
                </mc:Fallback>
              </mc:AlternateContent>
            </a:graphicData>
          </a:graphic>
        </p:graphicFrame>
      </p:grpSp>
    </p:spTree>
    <p:extLst>
      <p:ext uri="{BB962C8B-B14F-4D97-AF65-F5344CB8AC3E}">
        <p14:creationId xmlns:p14="http://schemas.microsoft.com/office/powerpoint/2010/main" val="281715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51594" y="381000"/>
            <a:ext cx="9016206" cy="1408113"/>
          </a:xfrm>
          <a:prstGeom prst="rect">
            <a:avLst/>
          </a:prstGeom>
          <a:noFill/>
          <a:ln w="9525">
            <a:noFill/>
            <a:miter lim="800000"/>
            <a:headEnd/>
            <a:tailEnd/>
          </a:ln>
        </p:spPr>
      </p:pic>
      <p:grpSp>
        <p:nvGrpSpPr>
          <p:cNvPr id="6" name="Group 5"/>
          <p:cNvGrpSpPr/>
          <p:nvPr/>
        </p:nvGrpSpPr>
        <p:grpSpPr>
          <a:xfrm>
            <a:off x="1312460" y="1780064"/>
            <a:ext cx="6705338" cy="4750911"/>
            <a:chOff x="1312460" y="1780064"/>
            <a:chExt cx="6705338" cy="4750911"/>
          </a:xfrm>
        </p:grpSpPr>
        <p:pic>
          <p:nvPicPr>
            <p:cNvPr id="22531" name="Picture 3"/>
            <p:cNvPicPr>
              <a:picLocks noChangeAspect="1" noChangeArrowheads="1"/>
            </p:cNvPicPr>
            <p:nvPr/>
          </p:nvPicPr>
          <p:blipFill>
            <a:blip r:embed="rId3" cstate="print"/>
            <a:srcRect/>
            <a:stretch>
              <a:fillRect/>
            </a:stretch>
          </p:blipFill>
          <p:spPr bwMode="auto">
            <a:xfrm>
              <a:off x="1312460" y="1780064"/>
              <a:ext cx="6612340" cy="2029936"/>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a:stretch>
              <a:fillRect/>
            </a:stretch>
          </p:blipFill>
          <p:spPr bwMode="auto">
            <a:xfrm>
              <a:off x="1320348" y="3834875"/>
              <a:ext cx="6638120" cy="2184925"/>
            </a:xfrm>
            <a:prstGeom prst="rect">
              <a:avLst/>
            </a:prstGeom>
            <a:noFill/>
            <a:ln w="9525">
              <a:noFill/>
              <a:miter lim="800000"/>
              <a:headEnd/>
              <a:tailEnd/>
            </a:ln>
          </p:spPr>
        </p:pic>
        <p:pic>
          <p:nvPicPr>
            <p:cNvPr id="22533" name="Picture 5"/>
            <p:cNvPicPr>
              <a:picLocks noChangeAspect="1" noChangeArrowheads="1"/>
            </p:cNvPicPr>
            <p:nvPr/>
          </p:nvPicPr>
          <p:blipFill>
            <a:blip r:embed="rId5" cstate="print"/>
            <a:srcRect/>
            <a:stretch>
              <a:fillRect/>
            </a:stretch>
          </p:blipFill>
          <p:spPr bwMode="auto">
            <a:xfrm>
              <a:off x="1447800" y="6019800"/>
              <a:ext cx="6569998" cy="511175"/>
            </a:xfrm>
            <a:prstGeom prst="rect">
              <a:avLst/>
            </a:prstGeom>
            <a:noFill/>
            <a:ln w="9525">
              <a:noFill/>
              <a:miter lim="800000"/>
              <a:headEnd/>
              <a:tailEnd/>
            </a:ln>
          </p:spPr>
        </p:pic>
      </p:gr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femtolaser lab photo and film\Z-scan and TPIP mashine\IMG_00207.JPG">
            <a:extLst>
              <a:ext uri="{FF2B5EF4-FFF2-40B4-BE49-F238E27FC236}">
                <a16:creationId xmlns:a16="http://schemas.microsoft.com/office/drawing/2014/main" id="{FBF073E0-F7EF-4DBD-88F8-7420BF7A6267}"/>
              </a:ext>
            </a:extLst>
          </p:cNvPr>
          <p:cNvPicPr>
            <a:picLocks noChangeAspect="1" noChangeArrowheads="1"/>
          </p:cNvPicPr>
          <p:nvPr/>
        </p:nvPicPr>
        <p:blipFill>
          <a:blip r:embed="rId2" cstate="print"/>
          <a:srcRect/>
          <a:stretch>
            <a:fillRect/>
          </a:stretch>
        </p:blipFill>
        <p:spPr bwMode="auto">
          <a:xfrm>
            <a:off x="762000" y="1679837"/>
            <a:ext cx="8118693" cy="4949563"/>
          </a:xfrm>
          <a:prstGeom prst="rect">
            <a:avLst/>
          </a:prstGeom>
          <a:noFill/>
        </p:spPr>
      </p:pic>
      <p:sp>
        <p:nvSpPr>
          <p:cNvPr id="3" name="TextBox 2">
            <a:extLst>
              <a:ext uri="{FF2B5EF4-FFF2-40B4-BE49-F238E27FC236}">
                <a16:creationId xmlns:a16="http://schemas.microsoft.com/office/drawing/2014/main" id="{3D847A09-D76E-42AB-9CA0-78311F32E0C9}"/>
              </a:ext>
            </a:extLst>
          </p:cNvPr>
          <p:cNvSpPr txBox="1"/>
          <p:nvPr/>
        </p:nvSpPr>
        <p:spPr>
          <a:xfrm>
            <a:off x="2057400" y="391180"/>
            <a:ext cx="5029200" cy="523220"/>
          </a:xfrm>
          <a:prstGeom prst="rect">
            <a:avLst/>
          </a:prstGeom>
          <a:ln/>
          <a:effectLst>
            <a:glow rad="228600">
              <a:schemeClr val="accent6">
                <a:satMod val="175000"/>
                <a:alpha val="40000"/>
              </a:schemeClr>
            </a:glow>
            <a:outerShdw blurRad="40000" dist="23000" dir="5400000" rotWithShape="0">
              <a:srgbClr val="000000">
                <a:alpha val="35000"/>
              </a:srgbClr>
            </a:outerShdw>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solidFill>
                  <a:srgbClr val="000099"/>
                </a:solidFill>
                <a:effectLst>
                  <a:glow rad="139700">
                    <a:schemeClr val="accent4">
                      <a:satMod val="175000"/>
                      <a:alpha val="40000"/>
                    </a:schemeClr>
                  </a:glow>
                </a:effectLst>
              </a:rPr>
              <a:t>Open aperture Z-scan setup</a:t>
            </a:r>
          </a:p>
        </p:txBody>
      </p:sp>
    </p:spTree>
    <p:extLst>
      <p:ext uri="{BB962C8B-B14F-4D97-AF65-F5344CB8AC3E}">
        <p14:creationId xmlns:p14="http://schemas.microsoft.com/office/powerpoint/2010/main" val="635308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srcRect/>
          <a:stretch>
            <a:fillRect/>
          </a:stretch>
        </p:blipFill>
        <p:spPr bwMode="auto">
          <a:xfrm>
            <a:off x="3352800" y="103570"/>
            <a:ext cx="4038600" cy="593108"/>
          </a:xfrm>
          <a:prstGeom prst="rect">
            <a:avLst/>
          </a:prstGeom>
          <a:noFill/>
          <a:ln w="38100">
            <a:solidFill>
              <a:srgbClr val="FF0000"/>
            </a:solidFill>
            <a:miter lim="800000"/>
            <a:headEnd/>
            <a:tailEnd/>
          </a:ln>
        </p:spPr>
      </p:pic>
      <p:grpSp>
        <p:nvGrpSpPr>
          <p:cNvPr id="5" name="Group 4"/>
          <p:cNvGrpSpPr/>
          <p:nvPr/>
        </p:nvGrpSpPr>
        <p:grpSpPr>
          <a:xfrm>
            <a:off x="152400" y="838200"/>
            <a:ext cx="8991600" cy="6043614"/>
            <a:chOff x="152400" y="838200"/>
            <a:chExt cx="8471529" cy="6043614"/>
          </a:xfrm>
        </p:grpSpPr>
        <p:pic>
          <p:nvPicPr>
            <p:cNvPr id="23554" name="Picture 2"/>
            <p:cNvPicPr>
              <a:picLocks noChangeAspect="1" noChangeArrowheads="1"/>
            </p:cNvPicPr>
            <p:nvPr/>
          </p:nvPicPr>
          <p:blipFill>
            <a:blip r:embed="rId3" cstate="print"/>
            <a:srcRect/>
            <a:stretch>
              <a:fillRect/>
            </a:stretch>
          </p:blipFill>
          <p:spPr bwMode="auto">
            <a:xfrm>
              <a:off x="152400" y="838200"/>
              <a:ext cx="8471529" cy="1581694"/>
            </a:xfrm>
            <a:prstGeom prst="rect">
              <a:avLst/>
            </a:prstGeom>
            <a:noFill/>
            <a:ln w="9525">
              <a:noFill/>
              <a:miter lim="800000"/>
              <a:headEnd/>
              <a:tailEnd/>
            </a:ln>
          </p:spPr>
        </p:pic>
        <p:pic>
          <p:nvPicPr>
            <p:cNvPr id="23556" name="Picture 4"/>
            <p:cNvPicPr>
              <a:picLocks noChangeAspect="1" noChangeArrowheads="1"/>
            </p:cNvPicPr>
            <p:nvPr/>
          </p:nvPicPr>
          <p:blipFill>
            <a:blip r:embed="rId4" cstate="print"/>
            <a:srcRect/>
            <a:stretch>
              <a:fillRect/>
            </a:stretch>
          </p:blipFill>
          <p:spPr bwMode="auto">
            <a:xfrm>
              <a:off x="1828800" y="2362200"/>
              <a:ext cx="5650049" cy="4519614"/>
            </a:xfrm>
            <a:prstGeom prst="rect">
              <a:avLst/>
            </a:prstGeom>
            <a:noFill/>
            <a:ln w="9525">
              <a:noFill/>
              <a:miter lim="800000"/>
              <a:headEnd/>
              <a:tailEnd/>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66800" y="5867400"/>
            <a:ext cx="6829997" cy="539750"/>
            <a:chOff x="609600" y="6013450"/>
            <a:chExt cx="6829997" cy="539750"/>
          </a:xfrm>
        </p:grpSpPr>
        <p:pic>
          <p:nvPicPr>
            <p:cNvPr id="26628" name="Picture 4"/>
            <p:cNvPicPr>
              <a:picLocks noChangeAspect="1" noChangeArrowheads="1"/>
            </p:cNvPicPr>
            <p:nvPr/>
          </p:nvPicPr>
          <p:blipFill>
            <a:blip r:embed="rId3" cstate="print"/>
            <a:srcRect/>
            <a:stretch>
              <a:fillRect/>
            </a:stretch>
          </p:blipFill>
          <p:spPr bwMode="auto">
            <a:xfrm>
              <a:off x="609600" y="6013450"/>
              <a:ext cx="6829997" cy="234950"/>
            </a:xfrm>
            <a:prstGeom prst="rect">
              <a:avLst/>
            </a:prstGeom>
            <a:noFill/>
            <a:ln w="9525">
              <a:noFill/>
              <a:miter lim="800000"/>
              <a:headEnd/>
              <a:tailEnd/>
            </a:ln>
          </p:spPr>
        </p:pic>
        <p:pic>
          <p:nvPicPr>
            <p:cNvPr id="26629" name="Picture 5"/>
            <p:cNvPicPr>
              <a:picLocks noChangeAspect="1" noChangeArrowheads="1"/>
            </p:cNvPicPr>
            <p:nvPr/>
          </p:nvPicPr>
          <p:blipFill>
            <a:blip r:embed="rId4" cstate="print"/>
            <a:srcRect/>
            <a:stretch>
              <a:fillRect/>
            </a:stretch>
          </p:blipFill>
          <p:spPr bwMode="auto">
            <a:xfrm>
              <a:off x="681024" y="6248400"/>
              <a:ext cx="5588013" cy="304800"/>
            </a:xfrm>
            <a:prstGeom prst="rect">
              <a:avLst/>
            </a:prstGeom>
            <a:noFill/>
            <a:ln w="9525">
              <a:noFill/>
              <a:miter lim="800000"/>
              <a:headEnd/>
              <a:tailEnd/>
            </a:ln>
          </p:spPr>
        </p:pic>
      </p:grpSp>
      <p:grpSp>
        <p:nvGrpSpPr>
          <p:cNvPr id="5" name="Group 4"/>
          <p:cNvGrpSpPr/>
          <p:nvPr/>
        </p:nvGrpSpPr>
        <p:grpSpPr>
          <a:xfrm>
            <a:off x="2362200" y="76198"/>
            <a:ext cx="4716000" cy="2691963"/>
            <a:chOff x="2362200" y="76198"/>
            <a:chExt cx="4716000" cy="2691963"/>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200" y="76198"/>
              <a:ext cx="4716000" cy="2691963"/>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501807714"/>
                </p:ext>
              </p:extLst>
            </p:nvPr>
          </p:nvGraphicFramePr>
          <p:xfrm>
            <a:off x="4287400" y="1219200"/>
            <a:ext cx="970400" cy="378456"/>
          </p:xfrm>
          <a:graphic>
            <a:graphicData uri="http://schemas.openxmlformats.org/presentationml/2006/ole">
              <mc:AlternateContent xmlns:mc="http://schemas.openxmlformats.org/markup-compatibility/2006">
                <mc:Choice xmlns:v="urn:schemas-microsoft-com:vml" Requires="v">
                  <p:oleObj spid="_x0000_s21574" name="Equation" r:id="rId6" imgW="1269449" imgH="495085" progId="Equation.DSMT4">
                    <p:embed/>
                  </p:oleObj>
                </mc:Choice>
                <mc:Fallback>
                  <p:oleObj name="Equation" r:id="rId6" imgW="1269449" imgH="495085" progId="Equation.DSMT4">
                    <p:embed/>
                    <p:pic>
                      <p:nvPicPr>
                        <p:cNvPr id="0"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7400" y="1219200"/>
                          <a:ext cx="970400" cy="3784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TextBox 10"/>
          <p:cNvSpPr txBox="1"/>
          <p:nvPr/>
        </p:nvSpPr>
        <p:spPr>
          <a:xfrm>
            <a:off x="7086600" y="2281535"/>
            <a:ext cx="762000" cy="461665"/>
          </a:xfrm>
          <a:prstGeom prst="rect">
            <a:avLst/>
          </a:prstGeom>
          <a:noFill/>
        </p:spPr>
        <p:txBody>
          <a:bodyPr wrap="square" rtlCol="0">
            <a:spAutoFit/>
          </a:bodyPr>
          <a:lstStyle/>
          <a:p>
            <a:r>
              <a:rPr lang="en-US" sz="2400" dirty="0">
                <a:latin typeface="Times New Roman" pitchFamily="18" charset="0"/>
                <a:cs typeface="Times New Roman" pitchFamily="18" charset="0"/>
              </a:rPr>
              <a:t>x</a:t>
            </a:r>
          </a:p>
        </p:txBody>
      </p:sp>
      <p:grpSp>
        <p:nvGrpSpPr>
          <p:cNvPr id="9" name="Group 8">
            <a:extLst>
              <a:ext uri="{FF2B5EF4-FFF2-40B4-BE49-F238E27FC236}">
                <a16:creationId xmlns:a16="http://schemas.microsoft.com/office/drawing/2014/main" id="{D6761A2C-1A72-46ED-8CC0-3E9105BDD9C2}"/>
              </a:ext>
            </a:extLst>
          </p:cNvPr>
          <p:cNvGrpSpPr/>
          <p:nvPr/>
        </p:nvGrpSpPr>
        <p:grpSpPr>
          <a:xfrm>
            <a:off x="2286000" y="2895600"/>
            <a:ext cx="5791200" cy="2823865"/>
            <a:chOff x="2286000" y="2895600"/>
            <a:chExt cx="5791200" cy="2823865"/>
          </a:xfrm>
        </p:grpSpPr>
        <p:grpSp>
          <p:nvGrpSpPr>
            <p:cNvPr id="8" name="Group 7"/>
            <p:cNvGrpSpPr/>
            <p:nvPr/>
          </p:nvGrpSpPr>
          <p:grpSpPr>
            <a:xfrm>
              <a:off x="2286000" y="2895600"/>
              <a:ext cx="4968000" cy="2774065"/>
              <a:chOff x="2286000" y="2971800"/>
              <a:chExt cx="4968000" cy="2774065"/>
            </a:xfrm>
          </p:grpSpPr>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0" y="2971800"/>
                <a:ext cx="4968000" cy="2774065"/>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995721035"/>
                  </p:ext>
                </p:extLst>
              </p:nvPr>
            </p:nvGraphicFramePr>
            <p:xfrm>
              <a:off x="4362088" y="3962400"/>
              <a:ext cx="790936" cy="762000"/>
            </p:xfrm>
            <a:graphic>
              <a:graphicData uri="http://schemas.openxmlformats.org/presentationml/2006/ole">
                <mc:AlternateContent xmlns:mc="http://schemas.openxmlformats.org/markup-compatibility/2006">
                  <mc:Choice xmlns:v="urn:schemas-microsoft-com:vml" Requires="v">
                    <p:oleObj spid="_x0000_s21575" name="Equation" r:id="rId9" imgW="1040948" imgH="1002865" progId="Equation.DSMT4">
                      <p:embed/>
                    </p:oleObj>
                  </mc:Choice>
                  <mc:Fallback>
                    <p:oleObj name="Equation" r:id="rId9" imgW="1040948" imgH="1002865" progId="Equation.DSMT4">
                      <p:embed/>
                      <p:pic>
                        <p:nvPicPr>
                          <p:cNvPr id="0" name="Picture 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2088" y="3962400"/>
                            <a:ext cx="790936"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 name="TextBox 11"/>
            <p:cNvSpPr txBox="1"/>
            <p:nvPr/>
          </p:nvSpPr>
          <p:spPr>
            <a:xfrm>
              <a:off x="7162800" y="5257800"/>
              <a:ext cx="914400" cy="461665"/>
            </a:xfrm>
            <a:prstGeom prst="rect">
              <a:avLst/>
            </a:prstGeom>
            <a:noFill/>
          </p:spPr>
          <p:txBody>
            <a:bodyPr wrap="square" rtlCol="0">
              <a:spAutoFit/>
            </a:bodyPr>
            <a:lstStyle/>
            <a:p>
              <a:r>
                <a:rPr lang="en-US" sz="2400" dirty="0">
                  <a:latin typeface="Times New Roman" pitchFamily="18" charset="0"/>
                  <a:cs typeface="Times New Roman" pitchFamily="18" charset="0"/>
                </a:rPr>
                <a:t>k, p</a:t>
              </a:r>
            </a:p>
          </p:txBody>
        </p:sp>
      </p:grpSp>
      <p:sp>
        <p:nvSpPr>
          <p:cNvPr id="13" name="TextBox 12"/>
          <p:cNvSpPr txBox="1"/>
          <p:nvPr/>
        </p:nvSpPr>
        <p:spPr>
          <a:xfrm>
            <a:off x="381000" y="838200"/>
            <a:ext cx="1371600" cy="461665"/>
          </a:xfrm>
          <a:prstGeom prst="rect">
            <a:avLst/>
          </a:prstGeom>
          <a:noFill/>
        </p:spPr>
        <p:txBody>
          <a:bodyPr wrap="square" rtlCol="0">
            <a:spAutoFit/>
          </a:bodyPr>
          <a:lstStyle/>
          <a:p>
            <a:r>
              <a:rPr lang="en-US" sz="2400" dirty="0">
                <a:latin typeface="Times New Roman" pitchFamily="18" charset="0"/>
                <a:cs typeface="Times New Roman" pitchFamily="18" charset="0"/>
              </a:rPr>
              <a:t>FWHM</a:t>
            </a:r>
          </a:p>
        </p:txBody>
      </p:sp>
      <p:graphicFrame>
        <p:nvGraphicFramePr>
          <p:cNvPr id="14" name="Object 13"/>
          <p:cNvGraphicFramePr>
            <a:graphicFrameLocks noChangeAspect="1"/>
          </p:cNvGraphicFramePr>
          <p:nvPr>
            <p:extLst>
              <p:ext uri="{D42A27DB-BD31-4B8C-83A1-F6EECF244321}">
                <p14:modId xmlns:p14="http://schemas.microsoft.com/office/powerpoint/2010/main" val="1308140949"/>
              </p:ext>
            </p:extLst>
          </p:nvPr>
        </p:nvGraphicFramePr>
        <p:xfrm>
          <a:off x="1781175" y="1516063"/>
          <a:ext cx="1039813" cy="725487"/>
        </p:xfrm>
        <a:graphic>
          <a:graphicData uri="http://schemas.openxmlformats.org/presentationml/2006/ole">
            <mc:AlternateContent xmlns:mc="http://schemas.openxmlformats.org/markup-compatibility/2006">
              <mc:Choice xmlns:v="urn:schemas-microsoft-com:vml" Requires="v">
                <p:oleObj spid="_x0000_s21576" name="Equation" r:id="rId11" imgW="672840" imgH="469800" progId="Equation.DSMT4">
                  <p:embed/>
                </p:oleObj>
              </mc:Choice>
              <mc:Fallback>
                <p:oleObj name="Equation" r:id="rId11" imgW="672840" imgH="469800" progId="Equation.DSMT4">
                  <p:embed/>
                  <p:pic>
                    <p:nvPicPr>
                      <p:cNvPr id="0" name="Picture 4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81175" y="1516063"/>
                        <a:ext cx="1039813" cy="725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272138" y="533400"/>
            <a:ext cx="8127326" cy="1676400"/>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609600" y="2971800"/>
            <a:ext cx="2832435" cy="420687"/>
          </a:xfrm>
          <a:prstGeom prst="rect">
            <a:avLst/>
          </a:prstGeom>
          <a:noFill/>
          <a:ln w="38100">
            <a:solidFill>
              <a:srgbClr val="FF0000"/>
            </a:solid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246984" y="3733800"/>
            <a:ext cx="8744616" cy="2598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9400" y="152400"/>
            <a:ext cx="3331361" cy="461665"/>
          </a:xfrm>
          <a:prstGeom prst="rect">
            <a:avLst/>
          </a:prstGeom>
          <a:effectLst>
            <a:glow rad="139700">
              <a:schemeClr val="accent5">
                <a:satMod val="175000"/>
                <a:alpha val="40000"/>
              </a:schemeClr>
            </a:glow>
            <a:outerShdw blurRad="40000" dist="23000" dir="5400000" rotWithShape="0">
              <a:srgbClr val="000000">
                <a:alpha val="35000"/>
              </a:srgbClr>
            </a:outerShdw>
            <a:reflection blurRad="6350" stA="50000" endA="300" endPos="90000" dir="5400000" sy="-100000" algn="bl" rotWithShape="0"/>
            <a:softEdge rad="63500"/>
          </a:effectLst>
          <a:scene3d>
            <a:camera prst="orthographicFront">
              <a:rot lat="0" lon="0" rev="0"/>
            </a:camera>
            <a:lightRig rig="threePt" dir="t">
              <a:rot lat="0" lon="0" rev="1200000"/>
            </a:lightRig>
          </a:scene3d>
          <a:sp3d>
            <a:bevelT w="63500" h="25400" prst="convex"/>
          </a:sp3d>
        </p:spPr>
        <p:style>
          <a:lnRef idx="0">
            <a:schemeClr val="accent3"/>
          </a:lnRef>
          <a:fillRef idx="3">
            <a:schemeClr val="accent3"/>
          </a:fillRef>
          <a:effectRef idx="3">
            <a:schemeClr val="accent3"/>
          </a:effectRef>
          <a:fontRef idx="minor">
            <a:schemeClr val="lt1"/>
          </a:fontRef>
        </p:style>
        <p:txBody>
          <a:bodyPr wrap="square">
            <a:spAutoFit/>
          </a:bodyPr>
          <a:lstStyle/>
          <a:p>
            <a:pPr marL="457200" indent="-457200"/>
            <a:r>
              <a:rPr lang="en-US" sz="2400" b="1" dirty="0">
                <a:solidFill>
                  <a:srgbClr val="FF0000"/>
                </a:solidFill>
              </a:rPr>
              <a:t>Taylor series (expansion)</a:t>
            </a:r>
          </a:p>
        </p:txBody>
      </p:sp>
      <p:sp>
        <p:nvSpPr>
          <p:cNvPr id="5" name="Rectangle 4"/>
          <p:cNvSpPr/>
          <p:nvPr/>
        </p:nvSpPr>
        <p:spPr>
          <a:xfrm>
            <a:off x="152400" y="990600"/>
            <a:ext cx="8763000" cy="1569660"/>
          </a:xfrm>
          <a:prstGeom prst="rect">
            <a:avLst/>
          </a:prstGeom>
        </p:spPr>
        <p:txBody>
          <a:bodyPr wrap="square">
            <a:spAutoFit/>
          </a:bodyPr>
          <a:lstStyle/>
          <a:p>
            <a:pPr algn="just"/>
            <a:r>
              <a:rPr lang="en-US" sz="2400" b="1" dirty="0">
                <a:latin typeface="Times New Roman" pitchFamily="18" charset="0"/>
                <a:cs typeface="Times New Roman" pitchFamily="18" charset="0"/>
              </a:rPr>
              <a:t>Taylor series</a:t>
            </a:r>
            <a:r>
              <a:rPr lang="en-US" sz="2400" dirty="0">
                <a:latin typeface="Times New Roman" pitchFamily="18" charset="0"/>
                <a:cs typeface="Times New Roman" pitchFamily="18" charset="0"/>
              </a:rPr>
              <a:t> is a representation of a function as an infinite sum of terms that are calculated from the values of the function's  derivatives at a single point.  If the Taylor series is centered at zero, then that series is also called a </a:t>
            </a:r>
            <a:r>
              <a:rPr lang="en-US" sz="2400" b="1" dirty="0" err="1">
                <a:latin typeface="Times New Roman" pitchFamily="18" charset="0"/>
                <a:cs typeface="Times New Roman" pitchFamily="18" charset="0"/>
              </a:rPr>
              <a:t>Maclaurin</a:t>
            </a:r>
            <a:r>
              <a:rPr lang="en-US" sz="2400" b="1" dirty="0">
                <a:latin typeface="Times New Roman" pitchFamily="18" charset="0"/>
                <a:cs typeface="Times New Roman" pitchFamily="18" charset="0"/>
              </a:rPr>
              <a:t> series.</a:t>
            </a:r>
            <a:endParaRPr lang="en-US" sz="2400" dirty="0">
              <a:latin typeface="Times New Roman" pitchFamily="18" charset="0"/>
              <a:cs typeface="Times New Roman" pitchFamily="18" charset="0"/>
            </a:endParaRPr>
          </a:p>
        </p:txBody>
      </p:sp>
      <p:sp>
        <p:nvSpPr>
          <p:cNvPr id="1026" name="AutoShape 2" descr="{\displaystyle f(a)+{\frac {f'(a)}{1!}}(x-a)+{\frac {f''(a)}{2!}}(x-a)^{2}+{\frac {f'''(a)}{3!}}(x-a)^{3}+\cdot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isplaystyle f(a)+{\frac {f'(a)}{1!}}(x-a)+{\frac {f''(a)}{2!}}(x-a)^{2}+{\frac {f'''(a)}{3!}}(x-a)^{3}+\cdot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displaystyle f(a)+{\frac {f'(a)}{1!}}(x-a)+{\frac {f''(a)}{2!}}(x-a)^{2}+{\frac {f'''(a)}{3!}}(x-a)^{3}+\cdot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5" name="AutoShape 11" descr="{\displaystyle f(a)+{\frac {f'(a)}{1!}}(x-a)+{\frac {f''(a)}{2!}}(x-a)^{2}+{\frac {f'''(a)}{3!}}(x-a)^{3}+\cdot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7" name="AutoShape 13" descr="{\displaystyle f(a)+{\frac {f'(a)}{1!}}(x-a)+{\frac {f''(a)}{2!}}(x-a)^{2}+{\frac {f'''(a)}{3!}}(x-a)^{3}+\cdot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9" name="AutoShape 15" descr="{\displaystyle f(a)+{\frac {f'(a)}{1!}}(x-a)+{\frac {f''(a)}{2!}}(x-a)^{2}+{\frac {f'''(a)}{3!}}(x-a)^{3}+\cdot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3619503255"/>
              </p:ext>
            </p:extLst>
          </p:nvPr>
        </p:nvGraphicFramePr>
        <p:xfrm>
          <a:off x="122238" y="3059113"/>
          <a:ext cx="8872537" cy="750887"/>
        </p:xfrm>
        <a:graphic>
          <a:graphicData uri="http://schemas.openxmlformats.org/presentationml/2006/ole">
            <mc:AlternateContent xmlns:mc="http://schemas.openxmlformats.org/markup-compatibility/2006">
              <mc:Choice xmlns:v="urn:schemas-microsoft-com:vml" Requires="v">
                <p:oleObj spid="_x0000_s1166" name="Equation" r:id="rId3" imgW="9601200" imgH="812520" progId="Equation.DSMT4">
                  <p:embed/>
                </p:oleObj>
              </mc:Choice>
              <mc:Fallback>
                <p:oleObj name="Equation" r:id="rId3" imgW="9601200" imgH="812520" progId="Equation.DSMT4">
                  <p:embed/>
                  <p:pic>
                    <p:nvPicPr>
                      <p:cNvPr id="0" name="Picture 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3059113"/>
                        <a:ext cx="8872537" cy="750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43" name="Object 19"/>
          <p:cNvGraphicFramePr>
            <a:graphicFrameLocks noChangeAspect="1"/>
          </p:cNvGraphicFramePr>
          <p:nvPr>
            <p:extLst>
              <p:ext uri="{D42A27DB-BD31-4B8C-83A1-F6EECF244321}">
                <p14:modId xmlns:p14="http://schemas.microsoft.com/office/powerpoint/2010/main" val="4169058138"/>
              </p:ext>
            </p:extLst>
          </p:nvPr>
        </p:nvGraphicFramePr>
        <p:xfrm>
          <a:off x="2768600" y="4140200"/>
          <a:ext cx="3721100" cy="863600"/>
        </p:xfrm>
        <a:graphic>
          <a:graphicData uri="http://schemas.openxmlformats.org/presentationml/2006/ole">
            <mc:AlternateContent xmlns:mc="http://schemas.openxmlformats.org/markup-compatibility/2006">
              <mc:Choice xmlns:v="urn:schemas-microsoft-com:vml" Requires="v">
                <p:oleObj spid="_x0000_s1167" name="Equation" r:id="rId5" imgW="3720960" imgH="863280" progId="Equation.DSMT4">
                  <p:embed/>
                </p:oleObj>
              </mc:Choice>
              <mc:Fallback>
                <p:oleObj name="Equation" r:id="rId5" imgW="3720960" imgH="863280" progId="Equation.DSMT4">
                  <p:embed/>
                  <p:pic>
                    <p:nvPicPr>
                      <p:cNvPr id="0" name="Picture 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8600" y="4140200"/>
                        <a:ext cx="37211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1079500" y="5181600"/>
            <a:ext cx="6311900" cy="461665"/>
            <a:chOff x="0" y="5334000"/>
            <a:chExt cx="6311900" cy="461665"/>
          </a:xfrm>
        </p:grpSpPr>
        <p:graphicFrame>
          <p:nvGraphicFramePr>
            <p:cNvPr id="1044" name="Object 20"/>
            <p:cNvGraphicFramePr>
              <a:graphicFrameLocks noChangeAspect="1"/>
            </p:cNvGraphicFramePr>
            <p:nvPr/>
          </p:nvGraphicFramePr>
          <p:xfrm>
            <a:off x="0" y="5334000"/>
            <a:ext cx="927100" cy="406400"/>
          </p:xfrm>
          <a:graphic>
            <a:graphicData uri="http://schemas.openxmlformats.org/presentationml/2006/ole">
              <mc:AlternateContent xmlns:mc="http://schemas.openxmlformats.org/markup-compatibility/2006">
                <mc:Choice xmlns:v="urn:schemas-microsoft-com:vml" Requires="v">
                  <p:oleObj spid="_x0000_s1168" name="Equation" r:id="rId7" imgW="926698" imgH="406224" progId="Equation.DSMT4">
                    <p:embed/>
                  </p:oleObj>
                </mc:Choice>
                <mc:Fallback>
                  <p:oleObj name="Equation" r:id="rId7" imgW="926698" imgH="406224" progId="Equation.DSMT4">
                    <p:embed/>
                    <p:pic>
                      <p:nvPicPr>
                        <p:cNvPr id="0" name="Picture 1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334000"/>
                          <a:ext cx="9271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Box 19"/>
            <p:cNvSpPr txBox="1"/>
            <p:nvPr/>
          </p:nvSpPr>
          <p:spPr>
            <a:xfrm>
              <a:off x="914400" y="5334000"/>
              <a:ext cx="4953000" cy="461665"/>
            </a:xfrm>
            <a:prstGeom prst="rect">
              <a:avLst/>
            </a:prstGeom>
            <a:noFill/>
          </p:spPr>
          <p:txBody>
            <a:bodyPr wrap="square" rtlCol="0">
              <a:spAutoFit/>
            </a:bodyPr>
            <a:lstStyle/>
            <a:p>
              <a:r>
                <a:rPr lang="en-US" sz="2400" dirty="0">
                  <a:latin typeface="Times New Roman" pitchFamily="18" charset="0"/>
                  <a:cs typeface="Times New Roman" pitchFamily="18" charset="0"/>
                </a:rPr>
                <a:t>is the nth order derivative of function </a:t>
              </a:r>
            </a:p>
          </p:txBody>
        </p:sp>
        <p:graphicFrame>
          <p:nvGraphicFramePr>
            <p:cNvPr id="1045" name="Object 21"/>
            <p:cNvGraphicFramePr>
              <a:graphicFrameLocks noChangeAspect="1"/>
            </p:cNvGraphicFramePr>
            <p:nvPr/>
          </p:nvGraphicFramePr>
          <p:xfrm>
            <a:off x="5638800" y="5372100"/>
            <a:ext cx="673100" cy="342900"/>
          </p:xfrm>
          <a:graphic>
            <a:graphicData uri="http://schemas.openxmlformats.org/presentationml/2006/ole">
              <mc:AlternateContent xmlns:mc="http://schemas.openxmlformats.org/markup-compatibility/2006">
                <mc:Choice xmlns:v="urn:schemas-microsoft-com:vml" Requires="v">
                  <p:oleObj spid="_x0000_s1169" name="Equation" r:id="rId9" imgW="672808" imgH="342751" progId="Equation.DSMT4">
                    <p:embed/>
                  </p:oleObj>
                </mc:Choice>
                <mc:Fallback>
                  <p:oleObj name="Equation" r:id="rId9" imgW="672808" imgH="342751" progId="Equation.DSMT4">
                    <p:embed/>
                    <p:pic>
                      <p:nvPicPr>
                        <p:cNvPr id="0" name="Picture 10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8800" y="5372100"/>
                          <a:ext cx="6731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3" name="Rectangle 22"/>
          <p:cNvSpPr/>
          <p:nvPr/>
        </p:nvSpPr>
        <p:spPr>
          <a:xfrm>
            <a:off x="381000" y="5874603"/>
            <a:ext cx="8763000" cy="830997"/>
          </a:xfrm>
          <a:prstGeom prst="rect">
            <a:avLst/>
          </a:prstGeom>
        </p:spPr>
        <p:txBody>
          <a:bodyPr wrap="square">
            <a:spAutoFit/>
          </a:bodyPr>
          <a:lstStyle/>
          <a:p>
            <a:r>
              <a:rPr lang="en-US" sz="2400" dirty="0">
                <a:latin typeface="Times New Roman" pitchFamily="18" charset="0"/>
                <a:cs typeface="Times New Roman" pitchFamily="18" charset="0"/>
              </a:rPr>
              <a:t>The derivative of order zero of  </a:t>
            </a:r>
            <a:r>
              <a:rPr lang="en-US" sz="2400" i="1" dirty="0">
                <a:latin typeface="Times New Roman" pitchFamily="18" charset="0"/>
                <a:cs typeface="Times New Roman" pitchFamily="18" charset="0"/>
              </a:rPr>
              <a:t>f </a:t>
            </a:r>
            <a:r>
              <a:rPr lang="en-US" sz="2400" dirty="0">
                <a:latin typeface="Times New Roman" pitchFamily="18" charset="0"/>
                <a:cs typeface="Times New Roman" pitchFamily="18" charset="0"/>
              </a:rPr>
              <a:t>(</a:t>
            </a:r>
            <a:r>
              <a:rPr lang="en-US" sz="2400" i="1" dirty="0">
                <a:latin typeface="Times New Roman" pitchFamily="18" charset="0"/>
                <a:cs typeface="Times New Roman" pitchFamily="18" charset="0"/>
              </a:rPr>
              <a:t>x</a:t>
            </a:r>
            <a:r>
              <a:rPr lang="en-US" sz="2400" dirty="0">
                <a:latin typeface="Times New Roman" pitchFamily="18" charset="0"/>
                <a:cs typeface="Times New Roman" pitchFamily="18" charset="0"/>
              </a:rPr>
              <a:t>) is defined to be  </a:t>
            </a:r>
            <a:r>
              <a:rPr lang="en-US" sz="2400" i="1" dirty="0">
                <a:latin typeface="Times New Roman" pitchFamily="18" charset="0"/>
                <a:cs typeface="Times New Roman" pitchFamily="18" charset="0"/>
              </a:rPr>
              <a:t>f</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x</a:t>
            </a:r>
            <a:r>
              <a:rPr lang="en-US" sz="2400" dirty="0">
                <a:latin typeface="Times New Roman" pitchFamily="18" charset="0"/>
                <a:cs typeface="Times New Roman" pitchFamily="18" charset="0"/>
              </a:rPr>
              <a:t>)itself and (</a:t>
            </a:r>
            <a:r>
              <a:rPr lang="en-US" sz="2400" i="1" dirty="0">
                <a:latin typeface="Times New Roman" pitchFamily="18" charset="0"/>
                <a:cs typeface="Times New Roman" pitchFamily="18" charset="0"/>
              </a:rPr>
              <a:t>x</a:t>
            </a:r>
            <a:r>
              <a:rPr lang="en-US" sz="2400" dirty="0">
                <a:latin typeface="Times New Roman" pitchFamily="18" charset="0"/>
                <a:cs typeface="Times New Roman" pitchFamily="18" charset="0"/>
              </a:rPr>
              <a:t> − </a:t>
            </a:r>
            <a:r>
              <a:rPr lang="en-US" sz="2400" i="1" dirty="0">
                <a:latin typeface="Times New Roman" pitchFamily="18" charset="0"/>
                <a:cs typeface="Times New Roman" pitchFamily="18" charset="0"/>
              </a:rPr>
              <a:t>a</a:t>
            </a:r>
            <a:r>
              <a:rPr lang="en-US" sz="2400" dirty="0">
                <a:latin typeface="Times New Roman" pitchFamily="18" charset="0"/>
                <a:cs typeface="Times New Roman" pitchFamily="18" charset="0"/>
              </a:rPr>
              <a:t>)</a:t>
            </a:r>
            <a:r>
              <a:rPr lang="en-US" sz="2400" baseline="30000" dirty="0">
                <a:latin typeface="Times New Roman" pitchFamily="18" charset="0"/>
                <a:cs typeface="Times New Roman" pitchFamily="18" charset="0"/>
              </a:rPr>
              <a:t>0</a:t>
            </a:r>
            <a:r>
              <a:rPr lang="en-US" sz="2400" dirty="0">
                <a:latin typeface="Times New Roman" pitchFamily="18" charset="0"/>
                <a:cs typeface="Times New Roman" pitchFamily="18" charset="0"/>
              </a:rPr>
              <a:t> and 0! are both defined to be 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p:cNvPicPr>
            <a:picLocks noChangeAspect="1" noChangeArrowheads="1"/>
          </p:cNvPicPr>
          <p:nvPr/>
        </p:nvPicPr>
        <p:blipFill>
          <a:blip r:embed="rId2" cstate="print"/>
          <a:srcRect/>
          <a:stretch>
            <a:fillRect/>
          </a:stretch>
        </p:blipFill>
        <p:spPr bwMode="auto">
          <a:xfrm>
            <a:off x="3048000" y="4800600"/>
            <a:ext cx="5230177" cy="1835150"/>
          </a:xfrm>
          <a:prstGeom prst="rect">
            <a:avLst/>
          </a:prstGeom>
          <a:noFill/>
          <a:ln w="9525">
            <a:noFill/>
            <a:miter lim="800000"/>
            <a:headEnd/>
            <a:tailEnd/>
          </a:ln>
        </p:spPr>
      </p:pic>
      <p:grpSp>
        <p:nvGrpSpPr>
          <p:cNvPr id="4" name="Group 3"/>
          <p:cNvGrpSpPr/>
          <p:nvPr/>
        </p:nvGrpSpPr>
        <p:grpSpPr>
          <a:xfrm>
            <a:off x="264192" y="457200"/>
            <a:ext cx="8361576" cy="3886200"/>
            <a:chOff x="264192" y="457200"/>
            <a:chExt cx="8361576" cy="3886200"/>
          </a:xfrm>
        </p:grpSpPr>
        <p:pic>
          <p:nvPicPr>
            <p:cNvPr id="25602" name="Picture 2"/>
            <p:cNvPicPr>
              <a:picLocks noChangeAspect="1" noChangeArrowheads="1"/>
            </p:cNvPicPr>
            <p:nvPr/>
          </p:nvPicPr>
          <p:blipFill>
            <a:blip r:embed="rId3" cstate="print"/>
            <a:srcRect/>
            <a:stretch>
              <a:fillRect/>
            </a:stretch>
          </p:blipFill>
          <p:spPr bwMode="auto">
            <a:xfrm>
              <a:off x="304800" y="457200"/>
              <a:ext cx="8320968" cy="1885950"/>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264192" y="2291712"/>
              <a:ext cx="8346408" cy="2051688"/>
            </a:xfrm>
            <a:prstGeom prst="rect">
              <a:avLst/>
            </a:prstGeom>
            <a:noFill/>
            <a:ln w="9525">
              <a:noFill/>
              <a:miter lim="800000"/>
              <a:headEnd/>
              <a:tailEnd/>
            </a:ln>
          </p:spPr>
        </p:pic>
      </p:grpSp>
      <p:pic>
        <p:nvPicPr>
          <p:cNvPr id="25604" name="Picture 4"/>
          <p:cNvPicPr>
            <a:picLocks noChangeAspect="1" noChangeArrowheads="1"/>
          </p:cNvPicPr>
          <p:nvPr/>
        </p:nvPicPr>
        <p:blipFill>
          <a:blip r:embed="rId5" cstate="print"/>
          <a:srcRect/>
          <a:stretch>
            <a:fillRect/>
          </a:stretch>
        </p:blipFill>
        <p:spPr bwMode="auto">
          <a:xfrm>
            <a:off x="228601" y="5513388"/>
            <a:ext cx="3048000" cy="411820"/>
          </a:xfrm>
          <a:prstGeom prst="rect">
            <a:avLst/>
          </a:prstGeom>
          <a:noFill/>
          <a:ln w="38100">
            <a:solidFill>
              <a:srgbClr val="FF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52400"/>
            <a:ext cx="9086850" cy="2328532"/>
            <a:chOff x="0" y="381000"/>
            <a:chExt cx="9086850" cy="2328532"/>
          </a:xfrm>
        </p:grpSpPr>
        <p:pic>
          <p:nvPicPr>
            <p:cNvPr id="27650" name="Picture 2"/>
            <p:cNvPicPr>
              <a:picLocks noChangeAspect="1" noChangeArrowheads="1"/>
            </p:cNvPicPr>
            <p:nvPr/>
          </p:nvPicPr>
          <p:blipFill>
            <a:blip r:embed="rId2" cstate="print"/>
            <a:srcRect/>
            <a:stretch>
              <a:fillRect/>
            </a:stretch>
          </p:blipFill>
          <p:spPr bwMode="auto">
            <a:xfrm>
              <a:off x="0" y="1003884"/>
              <a:ext cx="5257800" cy="1705648"/>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5029200" y="381000"/>
              <a:ext cx="4057650" cy="2225675"/>
            </a:xfrm>
            <a:prstGeom prst="rect">
              <a:avLst/>
            </a:prstGeom>
            <a:noFill/>
            <a:ln w="9525">
              <a:noFill/>
              <a:miter lim="800000"/>
              <a:headEnd/>
              <a:tailEnd/>
            </a:ln>
          </p:spPr>
        </p:pic>
      </p:grpSp>
      <p:pic>
        <p:nvPicPr>
          <p:cNvPr id="27652" name="Picture 4"/>
          <p:cNvPicPr>
            <a:picLocks noChangeAspect="1" noChangeArrowheads="1"/>
          </p:cNvPicPr>
          <p:nvPr/>
        </p:nvPicPr>
        <p:blipFill>
          <a:blip r:embed="rId4" cstate="print"/>
          <a:srcRect/>
          <a:stretch>
            <a:fillRect/>
          </a:stretch>
        </p:blipFill>
        <p:spPr bwMode="auto">
          <a:xfrm>
            <a:off x="990600" y="2667000"/>
            <a:ext cx="7262359" cy="492125"/>
          </a:xfrm>
          <a:prstGeom prst="rect">
            <a:avLst/>
          </a:prstGeom>
          <a:noFill/>
          <a:ln w="9525">
            <a:noFill/>
            <a:miter lim="800000"/>
            <a:headEnd/>
            <a:tailEnd/>
          </a:ln>
        </p:spPr>
      </p:pic>
      <p:sp>
        <p:nvSpPr>
          <p:cNvPr id="5" name="TextBox 4"/>
          <p:cNvSpPr txBox="1"/>
          <p:nvPr/>
        </p:nvSpPr>
        <p:spPr>
          <a:xfrm>
            <a:off x="152400" y="3352800"/>
            <a:ext cx="8839201" cy="1200329"/>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When a becomes smaller the width of the exponential decay becomes narrower. Therefore, the Dirac delta function can be regarded as the exponential decay function as its width a goes toward zero. </a:t>
            </a:r>
          </a:p>
        </p:txBody>
      </p:sp>
      <p:pic>
        <p:nvPicPr>
          <p:cNvPr id="27653" name="Picture 5"/>
          <p:cNvPicPr>
            <a:picLocks noChangeAspect="1" noChangeArrowheads="1"/>
          </p:cNvPicPr>
          <p:nvPr/>
        </p:nvPicPr>
        <p:blipFill>
          <a:blip r:embed="rId5" cstate="print"/>
          <a:srcRect/>
          <a:stretch>
            <a:fillRect/>
          </a:stretch>
        </p:blipFill>
        <p:spPr bwMode="auto">
          <a:xfrm>
            <a:off x="152399" y="4761631"/>
            <a:ext cx="8887567" cy="18899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838200" y="228600"/>
            <a:ext cx="7693285" cy="6399212"/>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52400" y="228600"/>
            <a:ext cx="8821337" cy="2922588"/>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609600" y="3384550"/>
            <a:ext cx="7743300" cy="30924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b="51282"/>
          <a:stretch>
            <a:fillRect/>
          </a:stretch>
        </p:blipFill>
        <p:spPr bwMode="auto">
          <a:xfrm>
            <a:off x="457200" y="381000"/>
            <a:ext cx="7247074" cy="1447800"/>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32969611"/>
              </p:ext>
            </p:extLst>
          </p:nvPr>
        </p:nvGraphicFramePr>
        <p:xfrm>
          <a:off x="2466975" y="2516188"/>
          <a:ext cx="4013200" cy="381000"/>
        </p:xfrm>
        <a:graphic>
          <a:graphicData uri="http://schemas.openxmlformats.org/presentationml/2006/ole">
            <mc:AlternateContent xmlns:mc="http://schemas.openxmlformats.org/markup-compatibility/2006">
              <mc:Choice xmlns:v="urn:schemas-microsoft-com:vml" Requires="v">
                <p:oleObj spid="_x0000_s135214" name="Equation" r:id="rId4" imgW="4012920" imgH="380880" progId="Equation.DSMT4">
                  <p:embed/>
                </p:oleObj>
              </mc:Choice>
              <mc:Fallback>
                <p:oleObj name="Equation" r:id="rId4" imgW="4012920" imgH="380880" progId="Equation.DSMT4">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2516188"/>
                        <a:ext cx="4013200" cy="381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918644766"/>
              </p:ext>
            </p:extLst>
          </p:nvPr>
        </p:nvGraphicFramePr>
        <p:xfrm>
          <a:off x="1935163" y="4243388"/>
          <a:ext cx="5156200" cy="1308100"/>
        </p:xfrm>
        <a:graphic>
          <a:graphicData uri="http://schemas.openxmlformats.org/presentationml/2006/ole">
            <mc:AlternateContent xmlns:mc="http://schemas.openxmlformats.org/markup-compatibility/2006">
              <mc:Choice xmlns:v="urn:schemas-microsoft-com:vml" Requires="v">
                <p:oleObj spid="_x0000_s135215" name="Equation" r:id="rId6" imgW="5155920" imgH="1307880" progId="Equation.DSMT4">
                  <p:embed/>
                </p:oleObj>
              </mc:Choice>
              <mc:Fallback>
                <p:oleObj name="Equation" r:id="rId6" imgW="5155920" imgH="1307880" progId="Equation.DSMT4">
                  <p:embed/>
                  <p:pic>
                    <p:nvPicPr>
                      <p:cNvPr id="0"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5163" y="4243388"/>
                        <a:ext cx="5156200" cy="13081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2057400" y="76200"/>
            <a:ext cx="5422900" cy="5815164"/>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2438400" y="6096000"/>
            <a:ext cx="4800600" cy="45106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228600"/>
            <a:ext cx="9035370" cy="857250"/>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1524000" y="1295400"/>
            <a:ext cx="5638800" cy="1286812"/>
          </a:xfrm>
          <a:prstGeom prst="rect">
            <a:avLst/>
          </a:prstGeom>
          <a:noFill/>
          <a:ln w="9525">
            <a:noFill/>
            <a:miter lim="800000"/>
            <a:headEnd/>
            <a:tailEnd/>
          </a:ln>
        </p:spPr>
      </p:pic>
      <p:pic>
        <p:nvPicPr>
          <p:cNvPr id="30724" name="Picture 4"/>
          <p:cNvPicPr>
            <a:picLocks noChangeAspect="1" noChangeArrowheads="1"/>
          </p:cNvPicPr>
          <p:nvPr/>
        </p:nvPicPr>
        <p:blipFill>
          <a:blip r:embed="rId4" cstate="print"/>
          <a:srcRect/>
          <a:stretch>
            <a:fillRect/>
          </a:stretch>
        </p:blipFill>
        <p:spPr bwMode="auto">
          <a:xfrm>
            <a:off x="304801" y="3084512"/>
            <a:ext cx="2590800" cy="531260"/>
          </a:xfrm>
          <a:prstGeom prst="rect">
            <a:avLst/>
          </a:prstGeom>
          <a:noFill/>
          <a:ln w="38100">
            <a:solidFill>
              <a:srgbClr val="FF0000"/>
            </a:solidFill>
            <a:miter lim="800000"/>
            <a:headEnd/>
            <a:tailEnd/>
          </a:ln>
        </p:spPr>
      </p:pic>
      <p:pic>
        <p:nvPicPr>
          <p:cNvPr id="30725" name="Picture 5"/>
          <p:cNvPicPr>
            <a:picLocks noChangeAspect="1" noChangeArrowheads="1"/>
          </p:cNvPicPr>
          <p:nvPr/>
        </p:nvPicPr>
        <p:blipFill>
          <a:blip r:embed="rId5" cstate="print"/>
          <a:srcRect/>
          <a:stretch>
            <a:fillRect/>
          </a:stretch>
        </p:blipFill>
        <p:spPr bwMode="auto">
          <a:xfrm>
            <a:off x="152400" y="4065588"/>
            <a:ext cx="8824617" cy="195421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46407" y="304800"/>
            <a:ext cx="8852455" cy="4648200"/>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172658" y="5003800"/>
            <a:ext cx="8818942" cy="16256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228600" y="76200"/>
            <a:ext cx="6985122" cy="427038"/>
          </a:xfrm>
          <a:prstGeom prst="rect">
            <a:avLst/>
          </a:prstGeom>
          <a:noFill/>
          <a:ln w="9525">
            <a:noFill/>
            <a:miter lim="800000"/>
            <a:headEnd/>
            <a:tailEnd/>
          </a:ln>
        </p:spPr>
      </p:pic>
      <p:sp>
        <p:nvSpPr>
          <p:cNvPr id="3" name="Rectangle 2"/>
          <p:cNvSpPr/>
          <p:nvPr/>
        </p:nvSpPr>
        <p:spPr>
          <a:xfrm>
            <a:off x="228600" y="533400"/>
            <a:ext cx="8763000" cy="5632311"/>
          </a:xfrm>
          <a:prstGeom prst="rect">
            <a:avLst/>
          </a:prstGeom>
        </p:spPr>
        <p:txBody>
          <a:bodyPr wrap="square">
            <a:spAutoFit/>
          </a:bodyPr>
          <a:lstStyle/>
          <a:p>
            <a:pPr algn="just"/>
            <a:r>
              <a:rPr lang="en-US" sz="2000" dirty="0">
                <a:latin typeface="Times New Roman" pitchFamily="18" charset="0"/>
                <a:cs typeface="Times New Roman" pitchFamily="18" charset="0"/>
              </a:rPr>
              <a:t>The spectral resolution of an infinitely long sinusoidal wave is extremely simple: It is one term of the Fourier series, the term corresponding to the actual frequency of the wave. In this case, all other coefficients vanish. Sinusoidal waves without a  beginning or an end are, however, mathematical idealizations. In practice, the wave is turned on and off at finite times. The result is a wave train of finite length. Fourier analysis of such a wave train must regard it as a </a:t>
            </a:r>
            <a:r>
              <a:rPr lang="en-US" sz="2000" dirty="0" err="1">
                <a:latin typeface="Times New Roman" pitchFamily="18" charset="0"/>
                <a:cs typeface="Times New Roman" pitchFamily="18" charset="0"/>
              </a:rPr>
              <a:t>nonperiodic</a:t>
            </a:r>
            <a:r>
              <a:rPr lang="en-US" sz="2000" dirty="0">
                <a:latin typeface="Times New Roman" pitchFamily="18" charset="0"/>
                <a:cs typeface="Times New Roman" pitchFamily="18" charset="0"/>
              </a:rPr>
              <a:t> function. Clearly, it cannot be represented by a single sine wave that has no beginning or end. Rather, the various harmonic waves that combine to produce the wave train must be numerous and so selected that they produce exactly the wave train during the time interval it exists and cancel exactly everywhere  outside that interval. Evidently, the turning "on" and "off" of the wave adds many other spectral components to that of the temporary wave train itself. The use of the Fourier-transform integrals leads, in fact, to a continuous distribution of frequency components. What we have said here of a finite wave train is also true of any  isolated pulse, regardless of its shape. We consider for simplicity the spectral resolution of a pulse that is, while it exists at some point, a harmonic wave. We have placed the origin of the time frame so that the wave train is symmetrical about it. The wave train has a lifetime of </a:t>
            </a:r>
            <a:r>
              <a:rPr lang="el-GR" sz="2000" i="1" dirty="0">
                <a:latin typeface="Times New Roman"/>
                <a:cs typeface="Times New Roman"/>
              </a:rPr>
              <a:t>τ</a:t>
            </a:r>
            <a:r>
              <a:rPr lang="en-US" sz="2000" baseline="-25000" dirty="0">
                <a:latin typeface="Times New Roman"/>
                <a:cs typeface="Times New Roman"/>
              </a:rPr>
              <a:t>0</a:t>
            </a:r>
            <a:r>
              <a:rPr lang="en-US" sz="2000" dirty="0">
                <a:latin typeface="Times New Roman" pitchFamily="18" charset="0"/>
                <a:cs typeface="Times New Roman" pitchFamily="18" charset="0"/>
              </a:rPr>
              <a:t> and a frequency of </a:t>
            </a:r>
            <a:r>
              <a:rPr lang="el-GR" sz="2000" i="1" dirty="0">
                <a:latin typeface="Times New Roman"/>
                <a:cs typeface="Times New Roman"/>
              </a:rPr>
              <a:t>ω</a:t>
            </a:r>
            <a:r>
              <a:rPr lang="en-US" sz="2000" baseline="-25000" dirty="0">
                <a:latin typeface="Times New Roman"/>
                <a:cs typeface="Times New Roman"/>
              </a:rPr>
              <a:t>0</a:t>
            </a:r>
            <a:r>
              <a:rPr lang="en-US" sz="2000" dirty="0">
                <a:latin typeface="Times New Roman" pitchFamily="18" charset="0"/>
                <a:cs typeface="Times New Roman" pitchFamily="18" charset="0"/>
              </a:rPr>
              <a:t>. Thus it may be represented by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2438400" y="2819400"/>
            <a:ext cx="3505200" cy="1143583"/>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1752600" y="152400"/>
            <a:ext cx="5120528" cy="2714625"/>
          </a:xfrm>
          <a:prstGeom prst="rect">
            <a:avLst/>
          </a:prstGeom>
          <a:noFill/>
          <a:ln w="9525">
            <a:noFill/>
            <a:miter lim="800000"/>
            <a:headEnd/>
            <a:tailEnd/>
          </a:ln>
        </p:spPr>
      </p:pic>
      <p:pic>
        <p:nvPicPr>
          <p:cNvPr id="37892" name="Picture 4"/>
          <p:cNvPicPr>
            <a:picLocks noChangeAspect="1" noChangeArrowheads="1"/>
          </p:cNvPicPr>
          <p:nvPr/>
        </p:nvPicPr>
        <p:blipFill>
          <a:blip r:embed="rId4" cstate="print"/>
          <a:srcRect/>
          <a:stretch>
            <a:fillRect/>
          </a:stretch>
        </p:blipFill>
        <p:spPr bwMode="auto">
          <a:xfrm>
            <a:off x="990600" y="4038600"/>
            <a:ext cx="6724687" cy="275113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18288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Examples:</a:t>
            </a:r>
          </a:p>
        </p:txBody>
      </p:sp>
      <p:grpSp>
        <p:nvGrpSpPr>
          <p:cNvPr id="5" name="Group 4"/>
          <p:cNvGrpSpPr/>
          <p:nvPr/>
        </p:nvGrpSpPr>
        <p:grpSpPr>
          <a:xfrm>
            <a:off x="457200" y="1162050"/>
            <a:ext cx="8458200" cy="468015"/>
            <a:chOff x="685800" y="1593850"/>
            <a:chExt cx="8458200" cy="468015"/>
          </a:xfrm>
        </p:grpSpPr>
        <p:sp>
          <p:nvSpPr>
            <p:cNvPr id="3" name="TextBox 2"/>
            <p:cNvSpPr txBox="1"/>
            <p:nvPr/>
          </p:nvSpPr>
          <p:spPr>
            <a:xfrm>
              <a:off x="685800" y="1600200"/>
              <a:ext cx="8458200" cy="461665"/>
            </a:xfrm>
            <a:prstGeom prst="rect">
              <a:avLst/>
            </a:prstGeom>
            <a:noFill/>
          </p:spPr>
          <p:txBody>
            <a:bodyPr wrap="square" rtlCol="0">
              <a:spAutoFit/>
            </a:bodyPr>
            <a:lstStyle/>
            <a:p>
              <a:r>
                <a:rPr lang="en-US" sz="2400" dirty="0">
                  <a:latin typeface="Times New Roman" pitchFamily="18" charset="0"/>
                  <a:cs typeface="Times New Roman" pitchFamily="18" charset="0"/>
                </a:rPr>
                <a:t>Calculate the Taylor expansion of                    at </a:t>
              </a:r>
              <a:r>
                <a:rPr lang="en-US" sz="2400" i="1" dirty="0">
                  <a:latin typeface="Times New Roman" pitchFamily="18" charset="0"/>
                  <a:cs typeface="Times New Roman" pitchFamily="18" charset="0"/>
                </a:rPr>
                <a:t>x </a:t>
              </a:r>
              <a:r>
                <a:rPr lang="en-US" sz="2400" dirty="0">
                  <a:latin typeface="Times New Roman" pitchFamily="18" charset="0"/>
                  <a:cs typeface="Times New Roman" pitchFamily="18" charset="0"/>
                </a:rPr>
                <a:t>= 0  </a:t>
              </a:r>
            </a:p>
          </p:txBody>
        </p:sp>
        <p:graphicFrame>
          <p:nvGraphicFramePr>
            <p:cNvPr id="4" name="Object 3"/>
            <p:cNvGraphicFramePr>
              <a:graphicFrameLocks noChangeAspect="1"/>
            </p:cNvGraphicFramePr>
            <p:nvPr>
              <p:extLst>
                <p:ext uri="{D42A27DB-BD31-4B8C-83A1-F6EECF244321}">
                  <p14:modId xmlns:p14="http://schemas.microsoft.com/office/powerpoint/2010/main" val="4183838330"/>
                </p:ext>
              </p:extLst>
            </p:nvPr>
          </p:nvGraphicFramePr>
          <p:xfrm>
            <a:off x="4953000" y="1593850"/>
            <a:ext cx="1244600" cy="368300"/>
          </p:xfrm>
          <a:graphic>
            <a:graphicData uri="http://schemas.openxmlformats.org/presentationml/2006/ole">
              <mc:AlternateContent xmlns:mc="http://schemas.openxmlformats.org/markup-compatibility/2006">
                <mc:Choice xmlns:v="urn:schemas-microsoft-com:vml" Requires="v">
                  <p:oleObj spid="_x0000_s15536" name="Equation" r:id="rId3" imgW="1244520" imgH="368280" progId="Equation.DSMT4">
                    <p:embed/>
                  </p:oleObj>
                </mc:Choice>
                <mc:Fallback>
                  <p:oleObj name="Equation" r:id="rId3" imgW="1244520" imgH="368280" progId="Equation.DSMT4">
                    <p:embed/>
                    <p:pic>
                      <p:nvPicPr>
                        <p:cNvPr id="0" name="Picture 1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93850"/>
                          <a:ext cx="12446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6" name="Object 5"/>
          <p:cNvGraphicFramePr>
            <a:graphicFrameLocks noChangeAspect="1"/>
          </p:cNvGraphicFramePr>
          <p:nvPr>
            <p:extLst>
              <p:ext uri="{D42A27DB-BD31-4B8C-83A1-F6EECF244321}">
                <p14:modId xmlns:p14="http://schemas.microsoft.com/office/powerpoint/2010/main" val="3311444910"/>
              </p:ext>
            </p:extLst>
          </p:nvPr>
        </p:nvGraphicFramePr>
        <p:xfrm>
          <a:off x="234950" y="2298700"/>
          <a:ext cx="6235700" cy="3721100"/>
        </p:xfrm>
        <a:graphic>
          <a:graphicData uri="http://schemas.openxmlformats.org/presentationml/2006/ole">
            <mc:AlternateContent xmlns:mc="http://schemas.openxmlformats.org/markup-compatibility/2006">
              <mc:Choice xmlns:v="urn:schemas-microsoft-com:vml" Requires="v">
                <p:oleObj spid="_x0000_s15537" name="Equation" r:id="rId5" imgW="6235560" imgH="3720960" progId="Equation.DSMT4">
                  <p:embed/>
                </p:oleObj>
              </mc:Choice>
              <mc:Fallback>
                <p:oleObj name="Equation" r:id="rId5" imgW="6235560" imgH="3720960" progId="Equation.DSMT4">
                  <p:embed/>
                  <p:pic>
                    <p:nvPicPr>
                      <p:cNvPr id="0" name="Picture 1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0" y="2298700"/>
                        <a:ext cx="6235700" cy="372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4453217" y="3244334"/>
            <a:ext cx="322524" cy="369332"/>
          </a:xfrm>
          <a:prstGeom prst="rect">
            <a:avLst/>
          </a:prstGeom>
        </p:spPr>
        <p:txBody>
          <a:bodyPr wrap="none">
            <a:spAutoFit/>
          </a:bodyPr>
          <a:lstStyle/>
          <a:p>
            <a:r>
              <a:rPr lang="en-US" dirty="0">
                <a:latin typeface="Courier"/>
              </a:rPr>
              <a:t> </a:t>
            </a:r>
            <a:endParaRPr lang="en-US" dirty="0"/>
          </a:p>
        </p:txBody>
      </p:sp>
      <p:grpSp>
        <p:nvGrpSpPr>
          <p:cNvPr id="12" name="Group 11"/>
          <p:cNvGrpSpPr/>
          <p:nvPr/>
        </p:nvGrpSpPr>
        <p:grpSpPr>
          <a:xfrm>
            <a:off x="4267200" y="2209800"/>
            <a:ext cx="4663440" cy="3038622"/>
            <a:chOff x="4343400" y="2209800"/>
            <a:chExt cx="4663440" cy="3038622"/>
          </a:xfrm>
        </p:grpSpPr>
        <p:pic>
          <p:nvPicPr>
            <p:cNvPr id="15365" name="Picture 5"/>
            <p:cNvPicPr>
              <a:picLocks noChangeAspect="1" noChangeArrowheads="1"/>
            </p:cNvPicPr>
            <p:nvPr/>
          </p:nvPicPr>
          <p:blipFill>
            <a:blip r:embed="rId7" cstate="print"/>
            <a:srcRect/>
            <a:stretch>
              <a:fillRect/>
            </a:stretch>
          </p:blipFill>
          <p:spPr bwMode="auto">
            <a:xfrm>
              <a:off x="4343400" y="2209800"/>
              <a:ext cx="4663440" cy="3038622"/>
            </a:xfrm>
            <a:prstGeom prst="rect">
              <a:avLst/>
            </a:prstGeom>
            <a:noFill/>
            <a:ln w="9525">
              <a:noFill/>
              <a:miter lim="800000"/>
              <a:headEnd/>
              <a:tailEnd/>
            </a:ln>
            <a:effectLst/>
          </p:spPr>
        </p:pic>
        <p:graphicFrame>
          <p:nvGraphicFramePr>
            <p:cNvPr id="10" name="Object 9"/>
            <p:cNvGraphicFramePr>
              <a:graphicFrameLocks noChangeAspect="1"/>
            </p:cNvGraphicFramePr>
            <p:nvPr>
              <p:extLst>
                <p:ext uri="{D42A27DB-BD31-4B8C-83A1-F6EECF244321}">
                  <p14:modId xmlns:p14="http://schemas.microsoft.com/office/powerpoint/2010/main" val="3000051834"/>
                </p:ext>
              </p:extLst>
            </p:nvPr>
          </p:nvGraphicFramePr>
          <p:xfrm>
            <a:off x="7772400" y="2617788"/>
            <a:ext cx="439738" cy="439737"/>
          </p:xfrm>
          <a:graphic>
            <a:graphicData uri="http://schemas.openxmlformats.org/presentationml/2006/ole">
              <mc:AlternateContent xmlns:mc="http://schemas.openxmlformats.org/markup-compatibility/2006">
                <mc:Choice xmlns:v="urn:schemas-microsoft-com:vml" Requires="v">
                  <p:oleObj spid="_x0000_s15538" name="Equation" r:id="rId8" imgW="304560" imgH="304560" progId="Equation.DSMT4">
                    <p:embed/>
                  </p:oleObj>
                </mc:Choice>
                <mc:Fallback>
                  <p:oleObj name="Equation" r:id="rId8" imgW="304560" imgH="304560" progId="Equation.DSMT4">
                    <p:embed/>
                    <p:pic>
                      <p:nvPicPr>
                        <p:cNvPr id="0" name="Picture 1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2617788"/>
                          <a:ext cx="439738" cy="439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7" name="Object 7"/>
            <p:cNvGraphicFramePr>
              <a:graphicFrameLocks noChangeAspect="1"/>
            </p:cNvGraphicFramePr>
            <p:nvPr>
              <p:extLst>
                <p:ext uri="{D42A27DB-BD31-4B8C-83A1-F6EECF244321}">
                  <p14:modId xmlns:p14="http://schemas.microsoft.com/office/powerpoint/2010/main" val="340546780"/>
                </p:ext>
              </p:extLst>
            </p:nvPr>
          </p:nvGraphicFramePr>
          <p:xfrm>
            <a:off x="7766050" y="3613150"/>
            <a:ext cx="609600" cy="266700"/>
          </p:xfrm>
          <a:graphic>
            <a:graphicData uri="http://schemas.openxmlformats.org/presentationml/2006/ole">
              <mc:AlternateContent xmlns:mc="http://schemas.openxmlformats.org/markup-compatibility/2006">
                <mc:Choice xmlns:v="urn:schemas-microsoft-com:vml" Requires="v">
                  <p:oleObj spid="_x0000_s15539" name="Equation" r:id="rId10" imgW="609480" imgH="266400" progId="Equation.DSMT4">
                    <p:embed/>
                  </p:oleObj>
                </mc:Choice>
                <mc:Fallback>
                  <p:oleObj name="Equation" r:id="rId10" imgW="609480" imgH="266400" progId="Equation.DSMT4">
                    <p:embed/>
                    <p:pic>
                      <p:nvPicPr>
                        <p:cNvPr id="0" name="Picture 1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6050" y="3613150"/>
                          <a:ext cx="60960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7200" y="2743200"/>
            <a:ext cx="8324650" cy="700087"/>
            <a:chOff x="457200" y="3962400"/>
            <a:chExt cx="8324650" cy="700087"/>
          </a:xfrm>
        </p:grpSpPr>
        <p:pic>
          <p:nvPicPr>
            <p:cNvPr id="38916" name="Picture 4"/>
            <p:cNvPicPr>
              <a:picLocks noChangeAspect="1" noChangeArrowheads="1"/>
            </p:cNvPicPr>
            <p:nvPr/>
          </p:nvPicPr>
          <p:blipFill>
            <a:blip r:embed="rId3" cstate="print"/>
            <a:srcRect/>
            <a:stretch>
              <a:fillRect/>
            </a:stretch>
          </p:blipFill>
          <p:spPr bwMode="auto">
            <a:xfrm>
              <a:off x="457200" y="3962400"/>
              <a:ext cx="8324650" cy="344487"/>
            </a:xfrm>
            <a:prstGeom prst="rect">
              <a:avLst/>
            </a:prstGeom>
            <a:noFill/>
            <a:ln w="9525">
              <a:noFill/>
              <a:miter lim="800000"/>
              <a:headEnd/>
              <a:tailEnd/>
            </a:ln>
          </p:spPr>
        </p:pic>
        <p:pic>
          <p:nvPicPr>
            <p:cNvPr id="38917" name="Picture 5"/>
            <p:cNvPicPr>
              <a:picLocks noChangeAspect="1" noChangeArrowheads="1"/>
            </p:cNvPicPr>
            <p:nvPr/>
          </p:nvPicPr>
          <p:blipFill>
            <a:blip r:embed="rId4" cstate="print"/>
            <a:srcRect/>
            <a:stretch>
              <a:fillRect/>
            </a:stretch>
          </p:blipFill>
          <p:spPr bwMode="auto">
            <a:xfrm>
              <a:off x="533400" y="4343400"/>
              <a:ext cx="711594" cy="319087"/>
            </a:xfrm>
            <a:prstGeom prst="rect">
              <a:avLst/>
            </a:prstGeom>
            <a:noFill/>
            <a:ln w="9525">
              <a:noFill/>
              <a:miter lim="800000"/>
              <a:headEnd/>
              <a:tailEnd/>
            </a:ln>
          </p:spPr>
        </p:pic>
      </p:grpSp>
      <p:grpSp>
        <p:nvGrpSpPr>
          <p:cNvPr id="10" name="Group 9"/>
          <p:cNvGrpSpPr/>
          <p:nvPr/>
        </p:nvGrpSpPr>
        <p:grpSpPr>
          <a:xfrm>
            <a:off x="533400" y="3571381"/>
            <a:ext cx="7164099" cy="409575"/>
            <a:chOff x="457200" y="4772025"/>
            <a:chExt cx="7164099" cy="409575"/>
          </a:xfrm>
        </p:grpSpPr>
        <p:pic>
          <p:nvPicPr>
            <p:cNvPr id="38918" name="Picture 6"/>
            <p:cNvPicPr>
              <a:picLocks noChangeAspect="1" noChangeArrowheads="1"/>
            </p:cNvPicPr>
            <p:nvPr/>
          </p:nvPicPr>
          <p:blipFill>
            <a:blip r:embed="rId5" cstate="print"/>
            <a:srcRect/>
            <a:stretch>
              <a:fillRect/>
            </a:stretch>
          </p:blipFill>
          <p:spPr bwMode="auto">
            <a:xfrm>
              <a:off x="457200" y="4800600"/>
              <a:ext cx="3049792" cy="330200"/>
            </a:xfrm>
            <a:prstGeom prst="rect">
              <a:avLst/>
            </a:prstGeom>
            <a:noFill/>
            <a:ln w="9525">
              <a:noFill/>
              <a:miter lim="800000"/>
              <a:headEnd/>
              <a:tailEnd/>
            </a:ln>
          </p:spPr>
        </p:pic>
        <p:pic>
          <p:nvPicPr>
            <p:cNvPr id="38919" name="Picture 7"/>
            <p:cNvPicPr>
              <a:picLocks noChangeAspect="1" noChangeArrowheads="1"/>
            </p:cNvPicPr>
            <p:nvPr/>
          </p:nvPicPr>
          <p:blipFill>
            <a:blip r:embed="rId6" cstate="print"/>
            <a:srcRect/>
            <a:stretch>
              <a:fillRect/>
            </a:stretch>
          </p:blipFill>
          <p:spPr bwMode="auto">
            <a:xfrm>
              <a:off x="3581400" y="4772025"/>
              <a:ext cx="4039899" cy="409575"/>
            </a:xfrm>
            <a:prstGeom prst="rect">
              <a:avLst/>
            </a:prstGeom>
            <a:noFill/>
            <a:ln w="9525">
              <a:noFill/>
              <a:miter lim="800000"/>
              <a:headEnd/>
              <a:tailEnd/>
            </a:ln>
          </p:spPr>
        </p:pic>
      </p:grpSp>
      <p:pic>
        <p:nvPicPr>
          <p:cNvPr id="38921" name="Picture 9"/>
          <p:cNvPicPr>
            <a:picLocks noChangeAspect="1" noChangeArrowheads="1"/>
          </p:cNvPicPr>
          <p:nvPr/>
        </p:nvPicPr>
        <p:blipFill>
          <a:blip r:embed="rId7" cstate="print"/>
          <a:srcRect/>
          <a:stretch>
            <a:fillRect/>
          </a:stretch>
        </p:blipFill>
        <p:spPr bwMode="auto">
          <a:xfrm>
            <a:off x="287877" y="5562600"/>
            <a:ext cx="8398923" cy="274320"/>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3756477296"/>
              </p:ext>
            </p:extLst>
          </p:nvPr>
        </p:nvGraphicFramePr>
        <p:xfrm>
          <a:off x="3613150" y="1739900"/>
          <a:ext cx="1636713" cy="622300"/>
        </p:xfrm>
        <a:graphic>
          <a:graphicData uri="http://schemas.openxmlformats.org/presentationml/2006/ole">
            <mc:AlternateContent xmlns:mc="http://schemas.openxmlformats.org/markup-compatibility/2006">
              <mc:Choice xmlns:v="urn:schemas-microsoft-com:vml" Requires="v">
                <p:oleObj spid="_x0000_s137283" name="Equation" r:id="rId8" imgW="2108160" imgH="799920" progId="Equation.DSMT4">
                  <p:embed/>
                </p:oleObj>
              </mc:Choice>
              <mc:Fallback>
                <p:oleObj name="Equation" r:id="rId8" imgW="2108160" imgH="799920" progId="Equation.DSMT4">
                  <p:embed/>
                  <p:pic>
                    <p:nvPicPr>
                      <p:cNvPr id="0"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3150" y="1739900"/>
                        <a:ext cx="1636713" cy="6223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652851380"/>
              </p:ext>
            </p:extLst>
          </p:nvPr>
        </p:nvGraphicFramePr>
        <p:xfrm>
          <a:off x="2622550" y="4178300"/>
          <a:ext cx="4140200" cy="812800"/>
        </p:xfrm>
        <a:graphic>
          <a:graphicData uri="http://schemas.openxmlformats.org/presentationml/2006/ole">
            <mc:AlternateContent xmlns:mc="http://schemas.openxmlformats.org/markup-compatibility/2006">
              <mc:Choice xmlns:v="urn:schemas-microsoft-com:vml" Requires="v">
                <p:oleObj spid="_x0000_s137284" name="Equation" r:id="rId10" imgW="4140000" imgH="812520" progId="Equation.DSMT4">
                  <p:embed/>
                </p:oleObj>
              </mc:Choice>
              <mc:Fallback>
                <p:oleObj name="Equation" r:id="rId10" imgW="4140000" imgH="812520" progId="Equation.DSMT4">
                  <p:embed/>
                  <p:pic>
                    <p:nvPicPr>
                      <p:cNvPr id="0"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2550" y="4178300"/>
                        <a:ext cx="4140200" cy="8128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00731792"/>
              </p:ext>
            </p:extLst>
          </p:nvPr>
        </p:nvGraphicFramePr>
        <p:xfrm>
          <a:off x="858838" y="595313"/>
          <a:ext cx="7518400" cy="1016000"/>
        </p:xfrm>
        <a:graphic>
          <a:graphicData uri="http://schemas.openxmlformats.org/presentationml/2006/ole">
            <mc:AlternateContent xmlns:mc="http://schemas.openxmlformats.org/markup-compatibility/2006">
              <mc:Choice xmlns:v="urn:schemas-microsoft-com:vml" Requires="v">
                <p:oleObj spid="_x0000_s137285" name="Equation" r:id="rId12" imgW="7518240" imgH="1015920" progId="Equation.DSMT4">
                  <p:embed/>
                </p:oleObj>
              </mc:Choice>
              <mc:Fallback>
                <p:oleObj name="Equation" r:id="rId12" imgW="7518240" imgH="1015920" progId="Equation.DSMT4">
                  <p:embed/>
                  <p:pic>
                    <p:nvPicPr>
                      <p:cNvPr id="0" name="Picture 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8838" y="595313"/>
                        <a:ext cx="7518400" cy="101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96483400"/>
              </p:ext>
            </p:extLst>
          </p:nvPr>
        </p:nvGraphicFramePr>
        <p:xfrm>
          <a:off x="3486150" y="146050"/>
          <a:ext cx="2133600" cy="317500"/>
        </p:xfrm>
        <a:graphic>
          <a:graphicData uri="http://schemas.openxmlformats.org/presentationml/2006/ole">
            <mc:AlternateContent xmlns:mc="http://schemas.openxmlformats.org/markup-compatibility/2006">
              <mc:Choice xmlns:v="urn:schemas-microsoft-com:vml" Requires="v">
                <p:oleObj spid="_x0000_s137286" name="Equation" r:id="rId14" imgW="2133360" imgH="317160" progId="Equation.DSMT4">
                  <p:embed/>
                </p:oleObj>
              </mc:Choice>
              <mc:Fallback>
                <p:oleObj name="Equation" r:id="rId14" imgW="2133360" imgH="317160" progId="Equation.DSMT4">
                  <p:embed/>
                  <p:pic>
                    <p:nvPicPr>
                      <p:cNvPr id="0" name="Picture 3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6150" y="146050"/>
                        <a:ext cx="21336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688436" y="76200"/>
            <a:ext cx="7998364" cy="4114800"/>
          </a:xfrm>
          <a:prstGeom prst="rect">
            <a:avLst/>
          </a:prstGeom>
          <a:noFill/>
          <a:ln w="9525">
            <a:noFill/>
            <a:miter lim="800000"/>
            <a:headEnd/>
            <a:tailEnd/>
          </a:ln>
        </p:spPr>
      </p:pic>
      <p:sp>
        <p:nvSpPr>
          <p:cNvPr id="4" name="Rectangle 3"/>
          <p:cNvSpPr/>
          <p:nvPr/>
        </p:nvSpPr>
        <p:spPr>
          <a:xfrm>
            <a:off x="152400" y="5352871"/>
            <a:ext cx="8686800" cy="1200329"/>
          </a:xfrm>
          <a:prstGeom prst="rect">
            <a:avLst/>
          </a:prstGeom>
        </p:spPr>
        <p:txBody>
          <a:bodyPr wrap="square">
            <a:spAutoFit/>
          </a:bodyPr>
          <a:lstStyle/>
          <a:p>
            <a:pPr algn="just"/>
            <a:r>
              <a:rPr lang="en-US" sz="2400" dirty="0">
                <a:latin typeface="Times New Roman" pitchFamily="18" charset="0"/>
                <a:cs typeface="Times New Roman" pitchFamily="18" charset="0"/>
              </a:rPr>
              <a:t>Thus the sharper or narrower the pulse, the greater is the number of frequencies required to represent it, and so the greater the line width, or </a:t>
            </a:r>
            <a:r>
              <a:rPr lang="en-US" sz="2400" i="1" dirty="0">
                <a:latin typeface="Times New Roman" pitchFamily="18" charset="0"/>
                <a:cs typeface="Times New Roman" pitchFamily="18" charset="0"/>
              </a:rPr>
              <a:t>∆</a:t>
            </a:r>
            <a:r>
              <a:rPr lang="el-GR" sz="2400" i="1" dirty="0">
                <a:latin typeface="Times New Roman"/>
                <a:cs typeface="Times New Roman"/>
              </a:rPr>
              <a:t>λ</a:t>
            </a:r>
            <a:r>
              <a:rPr lang="en-US" sz="2400" dirty="0">
                <a:latin typeface="Times New Roman" pitchFamily="18" charset="0"/>
                <a:cs typeface="Times New Roman" pitchFamily="18" charset="0"/>
              </a:rPr>
              <a:t>, of the harmonic wave package. </a:t>
            </a:r>
          </a:p>
        </p:txBody>
      </p:sp>
      <p:graphicFrame>
        <p:nvGraphicFramePr>
          <p:cNvPr id="3" name="Object 2"/>
          <p:cNvGraphicFramePr>
            <a:graphicFrameLocks noChangeAspect="1"/>
          </p:cNvGraphicFramePr>
          <p:nvPr>
            <p:extLst>
              <p:ext uri="{D42A27DB-BD31-4B8C-83A1-F6EECF244321}">
                <p14:modId xmlns:p14="http://schemas.microsoft.com/office/powerpoint/2010/main" val="3796749856"/>
              </p:ext>
            </p:extLst>
          </p:nvPr>
        </p:nvGraphicFramePr>
        <p:xfrm>
          <a:off x="2965450" y="4410075"/>
          <a:ext cx="2755900" cy="812800"/>
        </p:xfrm>
        <a:graphic>
          <a:graphicData uri="http://schemas.openxmlformats.org/presentationml/2006/ole">
            <mc:AlternateContent xmlns:mc="http://schemas.openxmlformats.org/markup-compatibility/2006">
              <mc:Choice xmlns:v="urn:schemas-microsoft-com:vml" Requires="v">
                <p:oleObj spid="_x0000_s138255" name="Equation" r:id="rId4" imgW="2755800" imgH="812520" progId="Equation.DSMT4">
                  <p:embed/>
                </p:oleObj>
              </mc:Choice>
              <mc:Fallback>
                <p:oleObj name="Equation" r:id="rId4" imgW="2755800" imgH="812520" progId="Equation.DSMT4">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5450" y="4410075"/>
                        <a:ext cx="27559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28600"/>
            <a:ext cx="3505200" cy="646331"/>
          </a:xfrm>
          <a:prstGeom prst="rect">
            <a:avLst/>
          </a:prstGeom>
          <a:ln w="76200">
            <a:solidFill>
              <a:schemeClr val="accent6">
                <a:lumMod val="60000"/>
                <a:lumOff val="40000"/>
              </a:schemeClr>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600" dirty="0">
                <a:solidFill>
                  <a:srgbClr val="FF0000"/>
                </a:solidFill>
                <a:latin typeface="Times New Roman" pitchFamily="18" charset="0"/>
                <a:cs typeface="Times New Roman" pitchFamily="18" charset="0"/>
              </a:rPr>
              <a:t>Gaussian Beam</a:t>
            </a:r>
          </a:p>
        </p:txBody>
      </p:sp>
      <p:sp>
        <p:nvSpPr>
          <p:cNvPr id="3" name="Rectangle 2"/>
          <p:cNvSpPr/>
          <p:nvPr/>
        </p:nvSpPr>
        <p:spPr>
          <a:xfrm>
            <a:off x="66675" y="990600"/>
            <a:ext cx="9001125" cy="3046988"/>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rPr>
              <a:t>A real laser beam has a unique direction and finite width. A plane wave or a spherical wave  both can not be a real laser beam because a plane wave although has a unique direction but does not have finite width and it spreads all over the space. A spherical wave has a finite width but has not a unique direction and it propagates in all directions. Thus, the wave equation has to be solved with paraxial approximation to derive the Gaussian wave representing a </a:t>
            </a:r>
            <a:r>
              <a:rPr lang="en-US" sz="2400" b="1" dirty="0">
                <a:latin typeface="Times New Roman" panose="02020603050405020304" pitchFamily="18" charset="0"/>
                <a:ea typeface="Times New Roman" panose="02020603050405020304" pitchFamily="18" charset="0"/>
              </a:rPr>
              <a:t>finite width </a:t>
            </a:r>
            <a:r>
              <a:rPr lang="en-US" sz="2400" dirty="0">
                <a:latin typeface="Times New Roman" panose="02020603050405020304" pitchFamily="18" charset="0"/>
                <a:ea typeface="Times New Roman" panose="02020603050405020304" pitchFamily="18" charset="0"/>
              </a:rPr>
              <a:t>light beam propagating in a </a:t>
            </a:r>
            <a:r>
              <a:rPr lang="en-US" sz="2400" b="1" dirty="0">
                <a:latin typeface="Times New Roman" panose="02020603050405020304" pitchFamily="18" charset="0"/>
                <a:ea typeface="Times New Roman" panose="02020603050405020304" pitchFamily="18" charset="0"/>
              </a:rPr>
              <a:t>certain direction</a:t>
            </a:r>
            <a:r>
              <a:rPr lang="en-US" sz="2400" dirty="0">
                <a:latin typeface="Times New Roman" panose="02020603050405020304" pitchFamily="18" charset="0"/>
                <a:ea typeface="Times New Roman" panose="02020603050405020304" pitchFamily="18" charset="0"/>
              </a:rPr>
              <a:t>. </a:t>
            </a:r>
            <a:endParaRPr lang="en-US" sz="2400" dirty="0"/>
          </a:p>
        </p:txBody>
      </p:sp>
      <p:sp>
        <p:nvSpPr>
          <p:cNvPr id="4" name="Rectangle 3"/>
          <p:cNvSpPr/>
          <p:nvPr/>
        </p:nvSpPr>
        <p:spPr>
          <a:xfrm>
            <a:off x="304800" y="4153257"/>
            <a:ext cx="8763000" cy="830997"/>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When the radiation propagates through the free space (where the polarization is zero) the wave equation is given by:</a:t>
            </a:r>
            <a:endParaRPr lang="en-US" sz="2400" dirty="0"/>
          </a:p>
        </p:txBody>
      </p:sp>
      <p:graphicFrame>
        <p:nvGraphicFramePr>
          <p:cNvPr id="6" name="Object 5"/>
          <p:cNvGraphicFramePr>
            <a:graphicFrameLocks noChangeAspect="1"/>
          </p:cNvGraphicFramePr>
          <p:nvPr/>
        </p:nvGraphicFramePr>
        <p:xfrm>
          <a:off x="3124200" y="5410200"/>
          <a:ext cx="2260600" cy="800100"/>
        </p:xfrm>
        <a:graphic>
          <a:graphicData uri="http://schemas.openxmlformats.org/presentationml/2006/ole">
            <mc:AlternateContent xmlns:mc="http://schemas.openxmlformats.org/markup-compatibility/2006">
              <mc:Choice xmlns:v="urn:schemas-microsoft-com:vml" Requires="v">
                <p:oleObj spid="_x0000_s22561" name="Equation" r:id="rId3" imgW="2260440" imgH="799920" progId="Equation.DSMT4">
                  <p:embed/>
                </p:oleObj>
              </mc:Choice>
              <mc:Fallback>
                <p:oleObj name="Equation" r:id="rId3" imgW="2260440" imgH="799920" progId="Equation.DSMT4">
                  <p:embed/>
                  <p:pic>
                    <p:nvPicPr>
                      <p:cNvPr id="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410200"/>
                        <a:ext cx="22606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42508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0"/>
            <a:ext cx="8686800" cy="830997"/>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An spherical monochromatic wave can be the solution for the wave equation</a:t>
            </a:r>
            <a:endParaRPr lang="en-US" sz="2400" dirty="0"/>
          </a:p>
        </p:txBody>
      </p:sp>
      <p:sp>
        <p:nvSpPr>
          <p:cNvPr id="4" name="Rectangle 3"/>
          <p:cNvSpPr/>
          <p:nvPr/>
        </p:nvSpPr>
        <p:spPr>
          <a:xfrm>
            <a:off x="131711" y="1912203"/>
            <a:ext cx="8458200" cy="1133965"/>
          </a:xfrm>
          <a:prstGeom prst="rect">
            <a:avLst/>
          </a:prstGeom>
        </p:spPr>
        <p:txBody>
          <a:bodyPr wrap="square">
            <a:spAutoFit/>
          </a:bodyPr>
          <a:lstStyle/>
          <a:p>
            <a:pPr algn="just">
              <a:lnSpc>
                <a:spcPct val="150000"/>
              </a:lnSpc>
              <a:spcBef>
                <a:spcPts val="1000"/>
              </a:spcBef>
              <a:spcAft>
                <a:spcPts val="1000"/>
              </a:spcAft>
            </a:pPr>
            <a:r>
              <a:rPr lang="en-US" sz="2400" dirty="0">
                <a:latin typeface="Times New Roman" panose="02020603050405020304" pitchFamily="18" charset="0"/>
                <a:ea typeface="Times New Roman" panose="02020603050405020304" pitchFamily="18" charset="0"/>
              </a:rPr>
              <a:t>where </a:t>
            </a:r>
            <a:r>
              <a:rPr lang="en-US" sz="2400" i="1" dirty="0">
                <a:latin typeface="Times New Roman" panose="02020603050405020304" pitchFamily="18" charset="0"/>
                <a:ea typeface="Times New Roman" panose="02020603050405020304" pitchFamily="18" charset="0"/>
              </a:rPr>
              <a:t>r</a:t>
            </a:r>
            <a:r>
              <a:rPr lang="en-US" sz="2400" dirty="0">
                <a:latin typeface="Times New Roman" panose="02020603050405020304" pitchFamily="18" charset="0"/>
                <a:ea typeface="Times New Roman" panose="02020603050405020304" pitchFamily="18" charset="0"/>
              </a:rPr>
              <a:t> is the radial coordinate as the distance between the origin and the observation point. </a:t>
            </a:r>
            <a:endParaRPr lang="en-US"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90500" y="3160947"/>
            <a:ext cx="8915400" cy="1200329"/>
          </a:xfrm>
          <a:prstGeom prst="rect">
            <a:avLst/>
          </a:prstGeom>
        </p:spPr>
        <p:txBody>
          <a:bodyPr wrap="square">
            <a:spAutoFit/>
          </a:bodyPr>
          <a:lstStyle/>
          <a:p>
            <a:pPr algn="just">
              <a:spcBef>
                <a:spcPts val="1000"/>
              </a:spcBef>
              <a:spcAft>
                <a:spcPts val="1000"/>
              </a:spcAft>
            </a:pPr>
            <a:r>
              <a:rPr lang="en-US" sz="2400" dirty="0">
                <a:latin typeface="Times New Roman" panose="02020603050405020304" pitchFamily="18" charset="0"/>
                <a:ea typeface="Times New Roman" panose="02020603050405020304" pitchFamily="18" charset="0"/>
              </a:rPr>
              <a:t>Using paraxial approximation in which a small patch of observation plane around z-axis is considered, the radial coordinate </a:t>
            </a:r>
            <a:r>
              <a:rPr lang="en-US" sz="2400" i="1" dirty="0">
                <a:latin typeface="Times New Roman" panose="02020603050405020304" pitchFamily="18" charset="0"/>
                <a:ea typeface="Times New Roman" panose="02020603050405020304" pitchFamily="18" charset="0"/>
              </a:rPr>
              <a:t>r</a:t>
            </a:r>
            <a:r>
              <a:rPr lang="en-US" sz="2400" dirty="0">
                <a:latin typeface="Times New Roman" panose="02020603050405020304" pitchFamily="18" charset="0"/>
                <a:ea typeface="Times New Roman" panose="02020603050405020304" pitchFamily="18" charset="0"/>
              </a:rPr>
              <a:t> can be approximated as follows</a:t>
            </a:r>
            <a:endParaRPr lang="en-US" sz="2400" dirty="0">
              <a:effectLst/>
              <a:latin typeface="Times New Roman" panose="02020603050405020304" pitchFamily="18" charset="0"/>
              <a:ea typeface="Times New Roman" panose="02020603050405020304" pitchFamily="18" charset="0"/>
            </a:endParaRPr>
          </a:p>
        </p:txBody>
      </p:sp>
      <p:graphicFrame>
        <p:nvGraphicFramePr>
          <p:cNvPr id="7" name="Object 6"/>
          <p:cNvGraphicFramePr>
            <a:graphicFrameLocks noChangeAspect="1"/>
          </p:cNvGraphicFramePr>
          <p:nvPr/>
        </p:nvGraphicFramePr>
        <p:xfrm>
          <a:off x="1295400" y="5029200"/>
          <a:ext cx="6604000" cy="977900"/>
        </p:xfrm>
        <a:graphic>
          <a:graphicData uri="http://schemas.openxmlformats.org/presentationml/2006/ole">
            <mc:AlternateContent xmlns:mc="http://schemas.openxmlformats.org/markup-compatibility/2006">
              <mc:Choice xmlns:v="urn:schemas-microsoft-com:vml" Requires="v">
                <p:oleObj spid="_x0000_s24626" name="Equation" r:id="rId3" imgW="6603840" imgH="977760" progId="Equation.DSMT4">
                  <p:embed/>
                </p:oleObj>
              </mc:Choice>
              <mc:Fallback>
                <p:oleObj name="Equation" r:id="rId3" imgW="6603840" imgH="977760" progId="Equation.DSMT4">
                  <p:embed/>
                  <p:pic>
                    <p:nvPicPr>
                      <p:cNvPr id="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5029200"/>
                        <a:ext cx="6604000"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3352800" y="1066800"/>
          <a:ext cx="2463800" cy="723900"/>
        </p:xfrm>
        <a:graphic>
          <a:graphicData uri="http://schemas.openxmlformats.org/presentationml/2006/ole">
            <mc:AlternateContent xmlns:mc="http://schemas.openxmlformats.org/markup-compatibility/2006">
              <mc:Choice xmlns:v="urn:schemas-microsoft-com:vml" Requires="v">
                <p:oleObj spid="_x0000_s24627" name="Equation" r:id="rId5" imgW="2463480" imgH="723600" progId="Equation.DSMT4">
                  <p:embed/>
                </p:oleObj>
              </mc:Choice>
              <mc:Fallback>
                <p:oleObj name="Equation" r:id="rId5" imgW="2463480" imgH="723600" progId="Equation.DSMT4">
                  <p:embed/>
                  <p:pic>
                    <p:nvPicPr>
                      <p:cNvPr id="0"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066800"/>
                        <a:ext cx="24638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83372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400" y="71735"/>
            <a:ext cx="891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Now the spatial part of solution is modified as</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152400" y="2057400"/>
            <a:ext cx="8915400" cy="1569660"/>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cs typeface="Times New Roman" panose="02020603050405020304" pitchFamily="18" charset="0"/>
              </a:rPr>
              <a:t>. It can be easily shown that if the real parameter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z </a:t>
            </a:r>
            <a:r>
              <a:rPr lang="en-US" sz="2400" dirty="0">
                <a:latin typeface="Times New Roman" panose="02020603050405020304" pitchFamily="18" charset="0"/>
                <a:cs typeface="Times New Roman" panose="02020603050405020304" pitchFamily="18" charset="0"/>
              </a:rPr>
              <a:t>is replaced by the complex parameter </a:t>
            </a:r>
            <a:r>
              <a:rPr lang="en-US" sz="2400" i="1" dirty="0">
                <a:latin typeface="Times New Roman" panose="02020603050405020304" pitchFamily="18" charset="0"/>
                <a:cs typeface="Times New Roman" panose="02020603050405020304" pitchFamily="18" charset="0"/>
              </a:rPr>
              <a:t>z</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iz</a:t>
            </a:r>
            <a:r>
              <a:rPr lang="en-US" sz="2400" baseline="-25000" dirty="0">
                <a:latin typeface="Times New Roman" panose="02020603050405020304" pitchFamily="18" charset="0"/>
                <a:cs typeface="Times New Roman" panose="02020603050405020304" pitchFamily="18" charset="0"/>
              </a:rPr>
              <a:t>0</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is still a solution for Helmholtz equation but it attains additional remarkable properties. Thus </a:t>
            </a:r>
          </a:p>
          <a:p>
            <a:pPr algn="just"/>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1600200" y="5181600"/>
          <a:ext cx="5969000" cy="1231900"/>
        </p:xfrm>
        <a:graphic>
          <a:graphicData uri="http://schemas.openxmlformats.org/presentationml/2006/ole">
            <mc:AlternateContent xmlns:mc="http://schemas.openxmlformats.org/markup-compatibility/2006">
              <mc:Choice xmlns:v="urn:schemas-microsoft-com:vml" Requires="v">
                <p:oleObj spid="_x0000_s23643" name="Equation" r:id="rId3" imgW="5968800" imgH="1231560" progId="Equation.DSMT4">
                  <p:embed/>
                </p:oleObj>
              </mc:Choice>
              <mc:Fallback>
                <p:oleObj name="Equation" r:id="rId3" imgW="5968800" imgH="1231560" progId="Equation.DSMT4">
                  <p:embed/>
                  <p:pic>
                    <p:nvPicPr>
                      <p:cNvPr id="0" name="Picture 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181600"/>
                        <a:ext cx="59690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1981200" y="3810000"/>
          <a:ext cx="4787900" cy="939800"/>
        </p:xfrm>
        <a:graphic>
          <a:graphicData uri="http://schemas.openxmlformats.org/presentationml/2006/ole">
            <mc:AlternateContent xmlns:mc="http://schemas.openxmlformats.org/markup-compatibility/2006">
              <mc:Choice xmlns:v="urn:schemas-microsoft-com:vml" Requires="v">
                <p:oleObj spid="_x0000_s23644" name="Equation" r:id="rId5" imgW="4787640" imgH="939600" progId="Equation.DSMT4">
                  <p:embed/>
                </p:oleObj>
              </mc:Choice>
              <mc:Fallback>
                <p:oleObj name="Equation" r:id="rId5" imgW="4787640" imgH="939600" progId="Equation.DSMT4">
                  <p:embed/>
                  <p:pic>
                    <p:nvPicPr>
                      <p:cNvPr id="0" name="Picture 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810000"/>
                        <a:ext cx="47879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2209800" y="990600"/>
          <a:ext cx="4432300" cy="838200"/>
        </p:xfrm>
        <a:graphic>
          <a:graphicData uri="http://schemas.openxmlformats.org/presentationml/2006/ole">
            <mc:AlternateContent xmlns:mc="http://schemas.openxmlformats.org/markup-compatibility/2006">
              <mc:Choice xmlns:v="urn:schemas-microsoft-com:vml" Requires="v">
                <p:oleObj spid="_x0000_s23645" name="Equation" r:id="rId7" imgW="4431960" imgH="838080" progId="Equation.DSMT4">
                  <p:embed/>
                </p:oleObj>
              </mc:Choice>
              <mc:Fallback>
                <p:oleObj name="Equation" r:id="rId7" imgW="4431960" imgH="838080" progId="Equation.DSMT4">
                  <p:embed/>
                  <p:pic>
                    <p:nvPicPr>
                      <p:cNvPr id="0" name="Picture 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990600"/>
                        <a:ext cx="44323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81797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nvGraphicFramePr>
        <p:xfrm>
          <a:off x="152400" y="113218"/>
          <a:ext cx="8839200" cy="1461780"/>
        </p:xfrm>
        <a:graphic>
          <a:graphicData uri="http://schemas.openxmlformats.org/presentationml/2006/ole">
            <mc:AlternateContent xmlns:mc="http://schemas.openxmlformats.org/markup-compatibility/2006">
              <mc:Choice xmlns:v="urn:schemas-microsoft-com:vml" Requires="v">
                <p:oleObj spid="_x0000_s25788" name="Equation" r:id="rId3" imgW="9829800" imgH="1625400" progId="Equation.DSMT4">
                  <p:embed/>
                </p:oleObj>
              </mc:Choice>
              <mc:Fallback>
                <p:oleObj name="Equation" r:id="rId3" imgW="9829800" imgH="1625400" progId="Equation.DSMT4">
                  <p:embed/>
                  <p:pic>
                    <p:nvPicPr>
                      <p:cNvPr id="0" name="Picture 1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3218"/>
                        <a:ext cx="8839200" cy="14617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381000" y="1905000"/>
          <a:ext cx="5003800" cy="889000"/>
        </p:xfrm>
        <a:graphic>
          <a:graphicData uri="http://schemas.openxmlformats.org/presentationml/2006/ole">
            <mc:AlternateContent xmlns:mc="http://schemas.openxmlformats.org/markup-compatibility/2006">
              <mc:Choice xmlns:v="urn:schemas-microsoft-com:vml" Requires="v">
                <p:oleObj spid="_x0000_s25789" name="Equation" r:id="rId5" imgW="5003640" imgH="888840" progId="Equation.DSMT4">
                  <p:embed/>
                </p:oleObj>
              </mc:Choice>
              <mc:Fallback>
                <p:oleObj name="Equation" r:id="rId5" imgW="5003640" imgH="888840" progId="Equation.DSMT4">
                  <p:embed/>
                  <p:pic>
                    <p:nvPicPr>
                      <p:cNvPr id="0" name="Picture 1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905000"/>
                        <a:ext cx="50038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6324600" y="1905000"/>
          <a:ext cx="2133600" cy="863600"/>
        </p:xfrm>
        <a:graphic>
          <a:graphicData uri="http://schemas.openxmlformats.org/presentationml/2006/ole">
            <mc:AlternateContent xmlns:mc="http://schemas.openxmlformats.org/markup-compatibility/2006">
              <mc:Choice xmlns:v="urn:schemas-microsoft-com:vml" Requires="v">
                <p:oleObj spid="_x0000_s25790" name="Equation" r:id="rId7" imgW="2133360" imgH="863280" progId="Equation.DSMT4">
                  <p:embed/>
                </p:oleObj>
              </mc:Choice>
              <mc:Fallback>
                <p:oleObj name="Equation" r:id="rId7" imgW="2133360" imgH="863280" progId="Equation.DSMT4">
                  <p:embed/>
                  <p:pic>
                    <p:nvPicPr>
                      <p:cNvPr id="0" name="Picture 1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1905000"/>
                        <a:ext cx="21336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nvGraphicFramePr>
        <p:xfrm>
          <a:off x="533400" y="3124200"/>
          <a:ext cx="2832100" cy="774700"/>
        </p:xfrm>
        <a:graphic>
          <a:graphicData uri="http://schemas.openxmlformats.org/presentationml/2006/ole">
            <mc:AlternateContent xmlns:mc="http://schemas.openxmlformats.org/markup-compatibility/2006">
              <mc:Choice xmlns:v="urn:schemas-microsoft-com:vml" Requires="v">
                <p:oleObj spid="_x0000_s25791" name="Equation" r:id="rId9" imgW="2831760" imgH="774360" progId="Equation.DSMT4">
                  <p:embed/>
                </p:oleObj>
              </mc:Choice>
              <mc:Fallback>
                <p:oleObj name="Equation" r:id="rId9" imgW="2831760" imgH="774360" progId="Equation.DSMT4">
                  <p:embed/>
                  <p:pic>
                    <p:nvPicPr>
                      <p:cNvPr id="0" name="Picture 1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124200"/>
                        <a:ext cx="2832100"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304800" y="4114800"/>
          <a:ext cx="6223000" cy="939800"/>
        </p:xfrm>
        <a:graphic>
          <a:graphicData uri="http://schemas.openxmlformats.org/presentationml/2006/ole">
            <mc:AlternateContent xmlns:mc="http://schemas.openxmlformats.org/markup-compatibility/2006">
              <mc:Choice xmlns:v="urn:schemas-microsoft-com:vml" Requires="v">
                <p:oleObj spid="_x0000_s25792" name="Equation" r:id="rId11" imgW="6222960" imgH="939600" progId="Equation.DSMT4">
                  <p:embed/>
                </p:oleObj>
              </mc:Choice>
              <mc:Fallback>
                <p:oleObj name="Equation" r:id="rId11" imgW="6222960" imgH="939600" progId="Equation.DSMT4">
                  <p:embed/>
                  <p:pic>
                    <p:nvPicPr>
                      <p:cNvPr id="0" name="Picture 1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4114800"/>
                        <a:ext cx="62230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nvGraphicFramePr>
        <p:xfrm>
          <a:off x="7086600" y="4114800"/>
          <a:ext cx="1600200" cy="800100"/>
        </p:xfrm>
        <a:graphic>
          <a:graphicData uri="http://schemas.openxmlformats.org/presentationml/2006/ole">
            <mc:AlternateContent xmlns:mc="http://schemas.openxmlformats.org/markup-compatibility/2006">
              <mc:Choice xmlns:v="urn:schemas-microsoft-com:vml" Requires="v">
                <p:oleObj spid="_x0000_s25793" name="Equation" r:id="rId13" imgW="1600200" imgH="799920" progId="Equation.DSMT4">
                  <p:embed/>
                </p:oleObj>
              </mc:Choice>
              <mc:Fallback>
                <p:oleObj name="Equation" r:id="rId13" imgW="1600200" imgH="799920" progId="Equation.DSMT4">
                  <p:embed/>
                  <p:pic>
                    <p:nvPicPr>
                      <p:cNvPr id="0" name="Picture 1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86600" y="4114800"/>
                        <a:ext cx="16002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nvGraphicFramePr>
        <p:xfrm>
          <a:off x="381000" y="5257800"/>
          <a:ext cx="8166100" cy="1346200"/>
        </p:xfrm>
        <a:graphic>
          <a:graphicData uri="http://schemas.openxmlformats.org/presentationml/2006/ole">
            <mc:AlternateContent xmlns:mc="http://schemas.openxmlformats.org/markup-compatibility/2006">
              <mc:Choice xmlns:v="urn:schemas-microsoft-com:vml" Requires="v">
                <p:oleObj spid="_x0000_s25794" name="Equation" r:id="rId15" imgW="8165880" imgH="1346040" progId="Equation.DSMT4">
                  <p:embed/>
                </p:oleObj>
              </mc:Choice>
              <mc:Fallback>
                <p:oleObj name="Equation" r:id="rId15" imgW="8165880" imgH="1346040" progId="Equation.DSMT4">
                  <p:embed/>
                  <p:pic>
                    <p:nvPicPr>
                      <p:cNvPr id="0" name="Picture 1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0" y="5257800"/>
                        <a:ext cx="8166100"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68024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977594" y="637529"/>
            <a:ext cx="5283819" cy="5753780"/>
            <a:chOff x="2977594" y="637529"/>
            <a:chExt cx="5283819" cy="5753780"/>
          </a:xfrm>
        </p:grpSpPr>
        <p:sp>
          <p:nvSpPr>
            <p:cNvPr id="12" name="Rectangle 11"/>
            <p:cNvSpPr/>
            <p:nvPr/>
          </p:nvSpPr>
          <p:spPr>
            <a:xfrm>
              <a:off x="3264091" y="5929644"/>
              <a:ext cx="4897495"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rPr>
                <a:t>           the propagation phase variation</a:t>
              </a:r>
              <a:endParaRPr lang="en-US" sz="2400" dirty="0"/>
            </a:p>
          </p:txBody>
        </p:sp>
        <p:sp>
          <p:nvSpPr>
            <p:cNvPr id="14" name="Rectangle 13"/>
            <p:cNvSpPr/>
            <p:nvPr/>
          </p:nvSpPr>
          <p:spPr>
            <a:xfrm>
              <a:off x="2977594" y="637529"/>
              <a:ext cx="5283819"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rPr>
                <a:t>            the wave front curvature of radius</a:t>
              </a:r>
              <a:endParaRPr lang="en-US" sz="2400" dirty="0"/>
            </a:p>
          </p:txBody>
        </p:sp>
        <p:sp>
          <p:nvSpPr>
            <p:cNvPr id="16" name="Rectangle 15"/>
            <p:cNvSpPr/>
            <p:nvPr/>
          </p:nvSpPr>
          <p:spPr>
            <a:xfrm>
              <a:off x="3963393" y="2209800"/>
              <a:ext cx="2130711"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rPr>
                <a:t>the beam radius</a:t>
              </a:r>
              <a:endParaRPr lang="en-US" sz="2400" dirty="0"/>
            </a:p>
          </p:txBody>
        </p:sp>
        <p:sp>
          <p:nvSpPr>
            <p:cNvPr id="19" name="Rectangle 18"/>
            <p:cNvSpPr/>
            <p:nvPr/>
          </p:nvSpPr>
          <p:spPr>
            <a:xfrm>
              <a:off x="3614230" y="3551238"/>
              <a:ext cx="2866490"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rPr>
                <a:t>     beam waist radius </a:t>
              </a:r>
              <a:endParaRPr lang="en-US" sz="2400" dirty="0"/>
            </a:p>
          </p:txBody>
        </p:sp>
        <p:sp>
          <p:nvSpPr>
            <p:cNvPr id="21" name="Rectangle 20"/>
            <p:cNvSpPr/>
            <p:nvPr/>
          </p:nvSpPr>
          <p:spPr>
            <a:xfrm>
              <a:off x="3587283" y="4740441"/>
              <a:ext cx="4094391"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rPr>
                <a:t>      the Rayleigh range (length) </a:t>
              </a:r>
              <a:endParaRPr lang="en-US" sz="2400" dirty="0"/>
            </a:p>
          </p:txBody>
        </p:sp>
      </p:grpSp>
      <p:graphicFrame>
        <p:nvGraphicFramePr>
          <p:cNvPr id="24" name="Object 23"/>
          <p:cNvGraphicFramePr>
            <a:graphicFrameLocks noChangeAspect="1"/>
          </p:cNvGraphicFramePr>
          <p:nvPr/>
        </p:nvGraphicFramePr>
        <p:xfrm>
          <a:off x="914400" y="533400"/>
          <a:ext cx="1651000" cy="774700"/>
        </p:xfrm>
        <a:graphic>
          <a:graphicData uri="http://schemas.openxmlformats.org/presentationml/2006/ole">
            <mc:AlternateContent xmlns:mc="http://schemas.openxmlformats.org/markup-compatibility/2006">
              <mc:Choice xmlns:v="urn:schemas-microsoft-com:vml" Requires="v">
                <p:oleObj spid="_x0000_s26745" name="Equation" r:id="rId3" imgW="1650960" imgH="774360" progId="Equation.DSMT4">
                  <p:embed/>
                </p:oleObj>
              </mc:Choice>
              <mc:Fallback>
                <p:oleObj name="Equation" r:id="rId3" imgW="1650960" imgH="774360" progId="Equation.DSMT4">
                  <p:embed/>
                  <p:pic>
                    <p:nvPicPr>
                      <p:cNvPr id="0" name="Picture 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33400"/>
                        <a:ext cx="1651000"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nvGraphicFramePr>
        <p:xfrm>
          <a:off x="914400" y="1828800"/>
          <a:ext cx="2476500" cy="1079500"/>
        </p:xfrm>
        <a:graphic>
          <a:graphicData uri="http://schemas.openxmlformats.org/presentationml/2006/ole">
            <mc:AlternateContent xmlns:mc="http://schemas.openxmlformats.org/markup-compatibility/2006">
              <mc:Choice xmlns:v="urn:schemas-microsoft-com:vml" Requires="v">
                <p:oleObj spid="_x0000_s26746" name="Equation" r:id="rId5" imgW="2476440" imgH="1079280" progId="Equation.DSMT4">
                  <p:embed/>
                </p:oleObj>
              </mc:Choice>
              <mc:Fallback>
                <p:oleObj name="Equation" r:id="rId5" imgW="2476440" imgH="1079280" progId="Equation.DSMT4">
                  <p:embed/>
                  <p:pic>
                    <p:nvPicPr>
                      <p:cNvPr id="0"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828800"/>
                        <a:ext cx="2476500"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nvGraphicFramePr>
        <p:xfrm>
          <a:off x="914400" y="3276600"/>
          <a:ext cx="2628900" cy="800100"/>
        </p:xfrm>
        <a:graphic>
          <a:graphicData uri="http://schemas.openxmlformats.org/presentationml/2006/ole">
            <mc:AlternateContent xmlns:mc="http://schemas.openxmlformats.org/markup-compatibility/2006">
              <mc:Choice xmlns:v="urn:schemas-microsoft-com:vml" Requires="v">
                <p:oleObj spid="_x0000_s26747" name="Equation" r:id="rId7" imgW="2628720" imgH="799920" progId="Equation.DSMT4">
                  <p:embed/>
                </p:oleObj>
              </mc:Choice>
              <mc:Fallback>
                <p:oleObj name="Equation" r:id="rId7" imgW="2628720" imgH="799920" progId="Equation.DSMT4">
                  <p:embed/>
                  <p:pic>
                    <p:nvPicPr>
                      <p:cNvPr id="0" name="Picture 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276600"/>
                        <a:ext cx="26289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nvGraphicFramePr>
        <p:xfrm>
          <a:off x="838200" y="4572000"/>
          <a:ext cx="2311400" cy="774700"/>
        </p:xfrm>
        <a:graphic>
          <a:graphicData uri="http://schemas.openxmlformats.org/presentationml/2006/ole">
            <mc:AlternateContent xmlns:mc="http://schemas.openxmlformats.org/markup-compatibility/2006">
              <mc:Choice xmlns:v="urn:schemas-microsoft-com:vml" Requires="v">
                <p:oleObj spid="_x0000_s26748" name="Equation" r:id="rId9" imgW="2311200" imgH="774360" progId="Equation.DSMT4">
                  <p:embed/>
                </p:oleObj>
              </mc:Choice>
              <mc:Fallback>
                <p:oleObj name="Equation" r:id="rId9" imgW="2311200" imgH="774360" progId="Equation.DSMT4">
                  <p:embed/>
                  <p:pic>
                    <p:nvPicPr>
                      <p:cNvPr id="0" name="Picture 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4572000"/>
                        <a:ext cx="2311400"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nvGraphicFramePr>
        <p:xfrm>
          <a:off x="990600" y="5715000"/>
          <a:ext cx="2133600" cy="863600"/>
        </p:xfrm>
        <a:graphic>
          <a:graphicData uri="http://schemas.openxmlformats.org/presentationml/2006/ole">
            <mc:AlternateContent xmlns:mc="http://schemas.openxmlformats.org/markup-compatibility/2006">
              <mc:Choice xmlns:v="urn:schemas-microsoft-com:vml" Requires="v">
                <p:oleObj spid="_x0000_s26749" name="Equation" r:id="rId11" imgW="2133360" imgH="863280" progId="Equation.DSMT4">
                  <p:embed/>
                </p:oleObj>
              </mc:Choice>
              <mc:Fallback>
                <p:oleObj name="Equation" r:id="rId11" imgW="2133360" imgH="863280" progId="Equation.DSMT4">
                  <p:embed/>
                  <p:pic>
                    <p:nvPicPr>
                      <p:cNvPr id="0" name="Picture 7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5715000"/>
                        <a:ext cx="21336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52378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1569660"/>
          </a:xfrm>
          <a:prstGeom prst="rect">
            <a:avLst/>
          </a:prstGeom>
        </p:spPr>
        <p:txBody>
          <a:bodyPr wrap="square">
            <a:spAutoFit/>
          </a:bodyPr>
          <a:lstStyle/>
          <a:p>
            <a:pPr algn="just">
              <a:spcBef>
                <a:spcPts val="1000"/>
              </a:spcBef>
              <a:spcAft>
                <a:spcPts val="1000"/>
              </a:spcAft>
            </a:pPr>
            <a:r>
              <a:rPr lang="en-US" sz="2400" dirty="0">
                <a:latin typeface="Times New Roman" panose="02020603050405020304" pitchFamily="18" charset="0"/>
                <a:ea typeface="Times New Roman" panose="02020603050405020304" pitchFamily="18" charset="0"/>
              </a:rPr>
              <a:t>the Rayleigh range that refers to a distance from the beam waist where the beam radius grows by a factor of √2 compared to beam waist radius therefore, the spot area increases by a factor of 2 compared to the beam spot at the beam waist. </a:t>
            </a:r>
            <a:endParaRPr lang="en-US" sz="2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52400" y="2057400"/>
            <a:ext cx="8915400" cy="2436564"/>
          </a:xfrm>
          <a:prstGeom prst="rect">
            <a:avLst/>
          </a:prstGeom>
        </p:spPr>
        <p:txBody>
          <a:bodyPr wrap="square">
            <a:spAutoFit/>
          </a:bodyPr>
          <a:lstStyle/>
          <a:p>
            <a:pPr algn="just">
              <a:spcBef>
                <a:spcPts val="1000"/>
              </a:spcBef>
              <a:spcAft>
                <a:spcPts val="1000"/>
              </a:spcAft>
            </a:pP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can be representative for a light beam because it has a finite extent that depends on coordinate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z</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and also it has a unidirectional propagation in the positive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z</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direction.</a:t>
            </a: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Since the radial distribution of the electric field </a:t>
            </a:r>
            <a:r>
              <a:rPr lang="en-US" sz="2400" dirty="0">
                <a:latin typeface="Times New Roman" panose="02020603050405020304" pitchFamily="18" charset="0"/>
                <a:cs typeface="Times New Roman" panose="02020603050405020304" pitchFamily="18" charset="0"/>
              </a:rPr>
              <a:t>and subsequently the intensity pattern obeys a Gaussian function, this traveling electric field represents the electric field of a Gaussian light beam. </a:t>
            </a:r>
          </a:p>
        </p:txBody>
      </p:sp>
      <p:graphicFrame>
        <p:nvGraphicFramePr>
          <p:cNvPr id="5" name="Object 4"/>
          <p:cNvGraphicFramePr>
            <a:graphicFrameLocks noChangeAspect="1"/>
          </p:cNvGraphicFramePr>
          <p:nvPr/>
        </p:nvGraphicFramePr>
        <p:xfrm>
          <a:off x="1066800" y="5041900"/>
          <a:ext cx="7162800" cy="901700"/>
        </p:xfrm>
        <a:graphic>
          <a:graphicData uri="http://schemas.openxmlformats.org/presentationml/2006/ole">
            <mc:AlternateContent xmlns:mc="http://schemas.openxmlformats.org/markup-compatibility/2006">
              <mc:Choice xmlns:v="urn:schemas-microsoft-com:vml" Requires="v">
                <p:oleObj spid="_x0000_s27673" name="Equation" r:id="rId3" imgW="7162560" imgH="901440" progId="Equation.DSMT4">
                  <p:embed/>
                </p:oleObj>
              </mc:Choice>
              <mc:Fallback>
                <p:oleObj name="Equation" r:id="rId3" imgW="7162560" imgH="901440" progId="Equation.DSMT4">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5041900"/>
                        <a:ext cx="7162800"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86418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04800"/>
            <a:ext cx="8686800" cy="1200329"/>
          </a:xfrm>
          <a:prstGeom prst="rect">
            <a:avLst/>
          </a:prstGeom>
        </p:spPr>
        <p:txBody>
          <a:bodyPr wrap="square">
            <a:spAutoFit/>
          </a:bodyPr>
          <a:lstStyle/>
          <a:p>
            <a:pPr algn="just">
              <a:spcBef>
                <a:spcPts val="1000"/>
              </a:spcBef>
              <a:spcAft>
                <a:spcPts val="1000"/>
              </a:spcAft>
            </a:pPr>
            <a:r>
              <a:rPr lang="en-US" sz="2400" dirty="0">
                <a:latin typeface="Times New Roman" panose="02020603050405020304" pitchFamily="18" charset="0"/>
                <a:ea typeface="Times New Roman" panose="02020603050405020304" pitchFamily="18" charset="0"/>
              </a:rPr>
              <a:t>The light intensity is always proportional to the square of the modulus of the electric field thus the spatial intensity distribution of a Gaussian beam is characterized by the Gaussian function as follow:</a:t>
            </a:r>
            <a:endParaRPr lang="en-US"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80682" y="3019246"/>
            <a:ext cx="8839200" cy="830997"/>
          </a:xfrm>
          <a:prstGeom prst="rect">
            <a:avLst/>
          </a:prstGeom>
        </p:spPr>
        <p:txBody>
          <a:bodyPr wrap="square">
            <a:spAutoFit/>
          </a:bodyPr>
          <a:lstStyle/>
          <a:p>
            <a:pPr algn="just">
              <a:spcBef>
                <a:spcPts val="1000"/>
              </a:spcBef>
              <a:spcAft>
                <a:spcPts val="1000"/>
              </a:spcAft>
            </a:pPr>
            <a:r>
              <a:rPr lang="en-US" sz="2400" dirty="0">
                <a:latin typeface="Times New Roman" panose="02020603050405020304" pitchFamily="18" charset="0"/>
                <a:ea typeface="Times New Roman" panose="02020603050405020304" pitchFamily="18" charset="0"/>
              </a:rPr>
              <a:t>The light power is obtained by integration the intensity over </a:t>
            </a:r>
            <a:r>
              <a:rPr lang="en-US" sz="2400" i="1" dirty="0">
                <a:latin typeface="Times New Roman" panose="02020603050405020304" pitchFamily="18" charset="0"/>
                <a:ea typeface="Times New Roman" panose="02020603050405020304" pitchFamily="18" charset="0"/>
              </a:rPr>
              <a:t>r</a:t>
            </a:r>
            <a:r>
              <a:rPr lang="en-US" sz="2400" dirty="0">
                <a:latin typeface="Times New Roman" panose="02020603050405020304" pitchFamily="18" charset="0"/>
                <a:ea typeface="Times New Roman" panose="02020603050405020304" pitchFamily="18" charset="0"/>
              </a:rPr>
              <a:t> in the plane normal to the propagation direction of the incident beam. So </a:t>
            </a:r>
            <a:endParaRPr lang="en-US" sz="2400" dirty="0">
              <a:effectLst/>
              <a:latin typeface="Times New Roman" panose="02020603050405020304" pitchFamily="18" charset="0"/>
              <a:ea typeface="Times New Roman" panose="02020603050405020304" pitchFamily="18" charset="0"/>
            </a:endParaRPr>
          </a:p>
        </p:txBody>
      </p:sp>
      <p:graphicFrame>
        <p:nvGraphicFramePr>
          <p:cNvPr id="6" name="Object 5"/>
          <p:cNvGraphicFramePr>
            <a:graphicFrameLocks noChangeAspect="1"/>
          </p:cNvGraphicFramePr>
          <p:nvPr/>
        </p:nvGraphicFramePr>
        <p:xfrm>
          <a:off x="2286000" y="1828800"/>
          <a:ext cx="4673600" cy="901700"/>
        </p:xfrm>
        <a:graphic>
          <a:graphicData uri="http://schemas.openxmlformats.org/presentationml/2006/ole">
            <mc:AlternateContent xmlns:mc="http://schemas.openxmlformats.org/markup-compatibility/2006">
              <mc:Choice xmlns:v="urn:schemas-microsoft-com:vml" Requires="v">
                <p:oleObj spid="_x0000_s28723" name="Equation" r:id="rId3" imgW="4673520" imgH="901440" progId="Equation.DSMT4">
                  <p:embed/>
                </p:oleObj>
              </mc:Choice>
              <mc:Fallback>
                <p:oleObj name="Equation" r:id="rId3" imgW="4673520" imgH="901440" progId="Equation.DSMT4">
                  <p:embed/>
                  <p:pic>
                    <p:nvPicPr>
                      <p:cNvPr id="0"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28800"/>
                        <a:ext cx="4673600"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1447800" y="4267200"/>
          <a:ext cx="6553200" cy="2057400"/>
        </p:xfrm>
        <a:graphic>
          <a:graphicData uri="http://schemas.openxmlformats.org/presentationml/2006/ole">
            <mc:AlternateContent xmlns:mc="http://schemas.openxmlformats.org/markup-compatibility/2006">
              <mc:Choice xmlns:v="urn:schemas-microsoft-com:vml" Requires="v">
                <p:oleObj spid="_x0000_s28724" name="Equation" r:id="rId5" imgW="6553080" imgH="2057400" progId="Equation.DSMT4">
                  <p:embed/>
                </p:oleObj>
              </mc:Choice>
              <mc:Fallback>
                <p:oleObj name="Equation" r:id="rId5" imgW="6553080" imgH="2057400" progId="Equation.DSMT4">
                  <p:embed/>
                  <p:pic>
                    <p:nvPicPr>
                      <p:cNvPr id="0"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267200"/>
                        <a:ext cx="6553200" cy="205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54841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533400"/>
            <a:ext cx="7543800" cy="830997"/>
          </a:xfrm>
          <a:prstGeom prst="rect">
            <a:avLst/>
          </a:prstGeom>
          <a:noFill/>
        </p:spPr>
        <p:txBody>
          <a:bodyPr wrap="square" rtlCol="0">
            <a:spAutoFit/>
          </a:bodyPr>
          <a:lstStyle/>
          <a:p>
            <a:r>
              <a:rPr lang="en-US" sz="2400" dirty="0">
                <a:latin typeface="Times New Roman" pitchFamily="18" charset="0"/>
                <a:cs typeface="Times New Roman" pitchFamily="18" charset="0"/>
              </a:rPr>
              <a:t>The average intensity over the entire laser spot equals to half of the maximum intensity at the center of spot.</a:t>
            </a:r>
          </a:p>
        </p:txBody>
      </p:sp>
      <p:graphicFrame>
        <p:nvGraphicFramePr>
          <p:cNvPr id="6" name="Object 5"/>
          <p:cNvGraphicFramePr>
            <a:graphicFrameLocks noChangeAspect="1"/>
          </p:cNvGraphicFramePr>
          <p:nvPr/>
        </p:nvGraphicFramePr>
        <p:xfrm>
          <a:off x="3930650" y="1855788"/>
          <a:ext cx="3314700" cy="1270000"/>
        </p:xfrm>
        <a:graphic>
          <a:graphicData uri="http://schemas.openxmlformats.org/presentationml/2006/ole">
            <mc:AlternateContent xmlns:mc="http://schemas.openxmlformats.org/markup-compatibility/2006">
              <mc:Choice xmlns:v="urn:schemas-microsoft-com:vml" Requires="v">
                <p:oleObj spid="_x0000_s54334" name="Equation" r:id="rId3" imgW="3314520" imgH="1269720" progId="Equation.DSMT4">
                  <p:embed/>
                </p:oleObj>
              </mc:Choice>
              <mc:Fallback>
                <p:oleObj name="Equation" r:id="rId3" imgW="3314520" imgH="1269720" progId="Equation.DSMT4">
                  <p:embed/>
                  <p:pic>
                    <p:nvPicPr>
                      <p:cNvPr id="0"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0" y="1855788"/>
                        <a:ext cx="3314700"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812800" y="3429000"/>
          <a:ext cx="8001000" cy="838200"/>
        </p:xfrm>
        <a:graphic>
          <a:graphicData uri="http://schemas.openxmlformats.org/presentationml/2006/ole">
            <mc:AlternateContent xmlns:mc="http://schemas.openxmlformats.org/markup-compatibility/2006">
              <mc:Choice xmlns:v="urn:schemas-microsoft-com:vml" Requires="v">
                <p:oleObj spid="_x0000_s54335" name="Equation" r:id="rId5" imgW="8001000" imgH="838080" progId="Equation.DSMT4">
                  <p:embed/>
                </p:oleObj>
              </mc:Choice>
              <mc:Fallback>
                <p:oleObj name="Equation" r:id="rId5" imgW="8001000" imgH="838080" progId="Equation.DSMT4">
                  <p:embed/>
                  <p:pic>
                    <p:nvPicPr>
                      <p:cNvPr id="0"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800" y="3429000"/>
                        <a:ext cx="8001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101850" y="4953000"/>
          <a:ext cx="4800600" cy="1219200"/>
        </p:xfrm>
        <a:graphic>
          <a:graphicData uri="http://schemas.openxmlformats.org/presentationml/2006/ole">
            <mc:AlternateContent xmlns:mc="http://schemas.openxmlformats.org/markup-compatibility/2006">
              <mc:Choice xmlns:v="urn:schemas-microsoft-com:vml" Requires="v">
                <p:oleObj spid="_x0000_s54336" name="Equation" r:id="rId7" imgW="4800600" imgH="1218960" progId="Equation.DSMT4">
                  <p:embed/>
                </p:oleObj>
              </mc:Choice>
              <mc:Fallback>
                <p:oleObj name="Equation" r:id="rId7" imgW="4800600" imgH="1218960" progId="Equation.DSMT4">
                  <p:embed/>
                  <p:pic>
                    <p:nvPicPr>
                      <p:cNvPr id="0" name="Picture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1850" y="4953000"/>
                        <a:ext cx="48006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3217" y="3244334"/>
            <a:ext cx="237566" cy="369332"/>
          </a:xfrm>
          <a:prstGeom prst="rect">
            <a:avLst/>
          </a:prstGeom>
        </p:spPr>
        <p:txBody>
          <a:bodyPr wrap="none">
            <a:spAutoFit/>
          </a:bodyPr>
          <a:lstStyle/>
          <a:p>
            <a:r>
              <a:rPr lang="en-US" dirty="0"/>
              <a:t> </a:t>
            </a:r>
          </a:p>
        </p:txBody>
      </p:sp>
      <p:sp>
        <p:nvSpPr>
          <p:cNvPr id="4" name="Rectangle 3"/>
          <p:cNvSpPr/>
          <p:nvPr/>
        </p:nvSpPr>
        <p:spPr>
          <a:xfrm>
            <a:off x="4453217" y="3244334"/>
            <a:ext cx="237566" cy="369332"/>
          </a:xfrm>
          <a:prstGeom prst="rect">
            <a:avLst/>
          </a:prstGeom>
        </p:spPr>
        <p:txBody>
          <a:bodyPr wrap="none">
            <a:spAutoFit/>
          </a:bodyPr>
          <a:lstStyle/>
          <a:p>
            <a:r>
              <a:rPr lang="en-US" dirty="0"/>
              <a:t> </a:t>
            </a:r>
          </a:p>
        </p:txBody>
      </p:sp>
      <p:grpSp>
        <p:nvGrpSpPr>
          <p:cNvPr id="10" name="Group 9"/>
          <p:cNvGrpSpPr/>
          <p:nvPr/>
        </p:nvGrpSpPr>
        <p:grpSpPr>
          <a:xfrm>
            <a:off x="152400" y="538564"/>
            <a:ext cx="8763000" cy="5709835"/>
            <a:chOff x="152400" y="538564"/>
            <a:chExt cx="8763000" cy="5709835"/>
          </a:xfrm>
        </p:grpSpPr>
        <p:pic>
          <p:nvPicPr>
            <p:cNvPr id="16388" name="Picture 4"/>
            <p:cNvPicPr>
              <a:picLocks noChangeAspect="1" noChangeArrowheads="1"/>
            </p:cNvPicPr>
            <p:nvPr/>
          </p:nvPicPr>
          <p:blipFill>
            <a:blip r:embed="rId3" cstate="print"/>
            <a:srcRect/>
            <a:stretch>
              <a:fillRect/>
            </a:stretch>
          </p:blipFill>
          <p:spPr bwMode="auto">
            <a:xfrm>
              <a:off x="152400" y="538564"/>
              <a:ext cx="8763000" cy="5709835"/>
            </a:xfrm>
            <a:prstGeom prst="rect">
              <a:avLst/>
            </a:prstGeom>
            <a:noFill/>
            <a:ln w="9525">
              <a:noFill/>
              <a:miter lim="800000"/>
              <a:headEnd/>
              <a:tailEnd/>
            </a:ln>
            <a:effectLst/>
          </p:spPr>
        </p:pic>
        <p:graphicFrame>
          <p:nvGraphicFramePr>
            <p:cNvPr id="7" name="Object 6"/>
            <p:cNvGraphicFramePr>
              <a:graphicFrameLocks noChangeAspect="1"/>
            </p:cNvGraphicFramePr>
            <p:nvPr>
              <p:extLst>
                <p:ext uri="{D42A27DB-BD31-4B8C-83A1-F6EECF244321}">
                  <p14:modId xmlns:p14="http://schemas.microsoft.com/office/powerpoint/2010/main" val="2323494125"/>
                </p:ext>
              </p:extLst>
            </p:nvPr>
          </p:nvGraphicFramePr>
          <p:xfrm>
            <a:off x="7696200" y="1000125"/>
            <a:ext cx="457200" cy="457200"/>
          </p:xfrm>
          <a:graphic>
            <a:graphicData uri="http://schemas.openxmlformats.org/presentationml/2006/ole">
              <mc:AlternateContent xmlns:mc="http://schemas.openxmlformats.org/markup-compatibility/2006">
                <mc:Choice xmlns:v="urn:schemas-microsoft-com:vml" Requires="v">
                  <p:oleObj spid="_x0000_s16470" name="Equation" r:id="rId4" imgW="304560" imgH="304560" progId="Equation.DSMT4">
                    <p:embed/>
                  </p:oleObj>
                </mc:Choice>
                <mc:Fallback>
                  <p:oleObj name="Equation" r:id="rId4" imgW="304560" imgH="304560" progId="Equation.DSMT4">
                    <p:embed/>
                    <p:pic>
                      <p:nvPicPr>
                        <p:cNvPr id="0"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1000125"/>
                          <a:ext cx="457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24819249"/>
                </p:ext>
              </p:extLst>
            </p:nvPr>
          </p:nvGraphicFramePr>
          <p:xfrm>
            <a:off x="7766050" y="3841750"/>
            <a:ext cx="609600" cy="266700"/>
          </p:xfrm>
          <a:graphic>
            <a:graphicData uri="http://schemas.openxmlformats.org/presentationml/2006/ole">
              <mc:AlternateContent xmlns:mc="http://schemas.openxmlformats.org/markup-compatibility/2006">
                <mc:Choice xmlns:v="urn:schemas-microsoft-com:vml" Requires="v">
                  <p:oleObj spid="_x0000_s16471" name="Equation" r:id="rId6" imgW="609480" imgH="266400" progId="Equation.DSMT4">
                    <p:embed/>
                  </p:oleObj>
                </mc:Choice>
                <mc:Fallback>
                  <p:oleObj name="Equation" r:id="rId6" imgW="609480" imgH="266400" progId="Equation.DSMT4">
                    <p:embed/>
                    <p:pic>
                      <p:nvPicPr>
                        <p:cNvPr id="0" name="Picture 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6050" y="3841750"/>
                          <a:ext cx="60960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7"/>
            <p:cNvGraphicFramePr>
              <a:graphicFrameLocks noChangeAspect="1"/>
            </p:cNvGraphicFramePr>
            <p:nvPr>
              <p:extLst>
                <p:ext uri="{D42A27DB-BD31-4B8C-83A1-F6EECF244321}">
                  <p14:modId xmlns:p14="http://schemas.microsoft.com/office/powerpoint/2010/main" val="422026398"/>
                </p:ext>
              </p:extLst>
            </p:nvPr>
          </p:nvGraphicFramePr>
          <p:xfrm>
            <a:off x="7378700" y="2609850"/>
            <a:ext cx="1257300" cy="723900"/>
          </p:xfrm>
          <a:graphic>
            <a:graphicData uri="http://schemas.openxmlformats.org/presentationml/2006/ole">
              <mc:AlternateContent xmlns:mc="http://schemas.openxmlformats.org/markup-compatibility/2006">
                <mc:Choice xmlns:v="urn:schemas-microsoft-com:vml" Requires="v">
                  <p:oleObj spid="_x0000_s16472" name="Equation" r:id="rId8" imgW="1257120" imgH="723600" progId="Equation.DSMT4">
                    <p:embed/>
                  </p:oleObj>
                </mc:Choice>
                <mc:Fallback>
                  <p:oleObj name="Equation" r:id="rId8" imgW="1257120" imgH="723600" progId="Equation.DSMT4">
                    <p:embed/>
                    <p:pic>
                      <p:nvPicPr>
                        <p:cNvPr id="0" name="Picture 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8700" y="2609850"/>
                          <a:ext cx="12573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534400" cy="1200329"/>
          </a:xfrm>
          <a:prstGeom prst="rect">
            <a:avLst/>
          </a:prstGeom>
        </p:spPr>
        <p:txBody>
          <a:bodyPr wrap="square">
            <a:spAutoFit/>
          </a:bodyPr>
          <a:lstStyle/>
          <a:p>
            <a:pPr algn="just">
              <a:spcBef>
                <a:spcPts val="1000"/>
              </a:spcBef>
              <a:spcAft>
                <a:spcPts val="1000"/>
              </a:spcAft>
            </a:pPr>
            <a:r>
              <a:rPr lang="en-US" sz="2400" dirty="0">
                <a:latin typeface="Times New Roman" panose="02020603050405020304" pitchFamily="18" charset="0"/>
                <a:ea typeface="Times New Roman" panose="02020603050405020304" pitchFamily="18" charset="0"/>
              </a:rPr>
              <a:t>The power transferred through an aperture of radius </a:t>
            </a:r>
            <a:r>
              <a:rPr lang="en-US" sz="2400" i="1" dirty="0">
                <a:latin typeface="Times New Roman" panose="02020603050405020304" pitchFamily="18" charset="0"/>
                <a:ea typeface="Times New Roman" panose="02020603050405020304" pitchFamily="18" charset="0"/>
              </a:rPr>
              <a:t>a</a:t>
            </a:r>
            <a:r>
              <a:rPr lang="en-US" sz="2400" dirty="0">
                <a:latin typeface="Times New Roman" panose="02020603050405020304" pitchFamily="18" charset="0"/>
                <a:ea typeface="Times New Roman" panose="02020603050405020304" pitchFamily="18" charset="0"/>
              </a:rPr>
              <a:t> can also be calculated by integration of the intensity over </a:t>
            </a:r>
            <a:r>
              <a:rPr lang="en-US" sz="2400" i="1" dirty="0">
                <a:latin typeface="Times New Roman" panose="02020603050405020304" pitchFamily="18" charset="0"/>
                <a:ea typeface="Times New Roman" panose="02020603050405020304" pitchFamily="18" charset="0"/>
              </a:rPr>
              <a:t>r</a:t>
            </a:r>
            <a:r>
              <a:rPr lang="en-US" sz="2400" dirty="0">
                <a:latin typeface="Times New Roman" panose="02020603050405020304" pitchFamily="18" charset="0"/>
                <a:ea typeface="Times New Roman" panose="02020603050405020304" pitchFamily="18" charset="0"/>
              </a:rPr>
              <a:t> from the origin up to a distance </a:t>
            </a:r>
            <a:r>
              <a:rPr lang="en-US" sz="2400" i="1" dirty="0">
                <a:latin typeface="Times New Roman" panose="02020603050405020304" pitchFamily="18" charset="0"/>
                <a:ea typeface="Times New Roman" panose="02020603050405020304" pitchFamily="18" charset="0"/>
              </a:rPr>
              <a:t>a</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76200" y="3129192"/>
            <a:ext cx="9067800" cy="1200329"/>
          </a:xfrm>
          <a:prstGeom prst="rect">
            <a:avLst/>
          </a:prstGeom>
        </p:spPr>
        <p:txBody>
          <a:bodyPr wrap="square">
            <a:spAutoFit/>
          </a:bodyPr>
          <a:lstStyle/>
          <a:p>
            <a:pPr algn="just">
              <a:spcBef>
                <a:spcPts val="1000"/>
              </a:spcBef>
              <a:spcAft>
                <a:spcPts val="1000"/>
              </a:spcAft>
            </a:pPr>
            <a:r>
              <a:rPr lang="en-US" sz="2400" dirty="0">
                <a:latin typeface="Times New Roman" panose="02020603050405020304" pitchFamily="18" charset="0"/>
                <a:ea typeface="Times New Roman" panose="02020603050405020304" pitchFamily="18" charset="0"/>
              </a:rPr>
              <a:t>The aperture transmittance defined as the quotient of the power transmitted through the aperture and the entire incident power can be written as:</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90500" y="5706618"/>
            <a:ext cx="8839200" cy="830997"/>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where </a:t>
            </a:r>
            <a:r>
              <a:rPr lang="en-US" sz="2400" i="1" dirty="0">
                <a:latin typeface="Times New Roman" panose="02020603050405020304" pitchFamily="18" charset="0"/>
                <a:ea typeface="Times New Roman" panose="02020603050405020304" pitchFamily="18" charset="0"/>
              </a:rPr>
              <a:t>a</a:t>
            </a:r>
            <a:r>
              <a:rPr lang="en-US" sz="2400" dirty="0">
                <a:latin typeface="Times New Roman" panose="02020603050405020304" pitchFamily="18" charset="0"/>
                <a:ea typeface="Times New Roman" panose="02020603050405020304" pitchFamily="18" charset="0"/>
              </a:rPr>
              <a:t> is the aperture radius, </a:t>
            </a:r>
            <a:r>
              <a:rPr lang="en-US" sz="2400" i="1" dirty="0">
                <a:latin typeface="Times New Roman" panose="02020603050405020304" pitchFamily="18" charset="0"/>
                <a:ea typeface="Times New Roman" panose="02020603050405020304" pitchFamily="18" charset="0"/>
              </a:rPr>
              <a:t>w</a:t>
            </a:r>
            <a:r>
              <a:rPr lang="en-US" sz="2400"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z</a:t>
            </a:r>
            <a:r>
              <a:rPr lang="en-US" sz="2400" dirty="0">
                <a:latin typeface="Times New Roman" panose="02020603050405020304" pitchFamily="18" charset="0"/>
                <a:ea typeface="Times New Roman" panose="02020603050405020304" pitchFamily="18" charset="0"/>
              </a:rPr>
              <a:t>) is the beam radius in the aperture plane and </a:t>
            </a:r>
            <a:r>
              <a:rPr lang="en-US" sz="2400" i="1" dirty="0">
                <a:latin typeface="Times New Roman" panose="02020603050405020304" pitchFamily="18" charset="0"/>
                <a:ea typeface="Times New Roman" panose="02020603050405020304" pitchFamily="18" charset="0"/>
              </a:rPr>
              <a:t>z</a:t>
            </a:r>
            <a:r>
              <a:rPr lang="en-US" sz="2400" dirty="0">
                <a:latin typeface="Times New Roman" panose="02020603050405020304" pitchFamily="18" charset="0"/>
                <a:ea typeface="Times New Roman" panose="02020603050405020304" pitchFamily="18" charset="0"/>
              </a:rPr>
              <a:t> is the aperture position.</a:t>
            </a:r>
            <a:endParaRPr lang="en-US" sz="2400" dirty="0"/>
          </a:p>
        </p:txBody>
      </p:sp>
      <p:graphicFrame>
        <p:nvGraphicFramePr>
          <p:cNvPr id="8" name="Object 7"/>
          <p:cNvGraphicFramePr>
            <a:graphicFrameLocks noChangeAspect="1"/>
          </p:cNvGraphicFramePr>
          <p:nvPr/>
        </p:nvGraphicFramePr>
        <p:xfrm>
          <a:off x="2133600" y="1676400"/>
          <a:ext cx="5156200" cy="1016000"/>
        </p:xfrm>
        <a:graphic>
          <a:graphicData uri="http://schemas.openxmlformats.org/presentationml/2006/ole">
            <mc:AlternateContent xmlns:mc="http://schemas.openxmlformats.org/markup-compatibility/2006">
              <mc:Choice xmlns:v="urn:schemas-microsoft-com:vml" Requires="v">
                <p:oleObj spid="_x0000_s29742" name="Equation" r:id="rId3" imgW="5155920" imgH="1015920" progId="Equation.DSMT4">
                  <p:embed/>
                </p:oleObj>
              </mc:Choice>
              <mc:Fallback>
                <p:oleObj name="Equation" r:id="rId3" imgW="5155920" imgH="1015920" progId="Equation.DSMT4">
                  <p:embed/>
                  <p:pic>
                    <p:nvPicPr>
                      <p:cNvPr id="0"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76400"/>
                        <a:ext cx="5156200" cy="101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71800" y="4267200"/>
          <a:ext cx="3454400" cy="1016000"/>
        </p:xfrm>
        <a:graphic>
          <a:graphicData uri="http://schemas.openxmlformats.org/presentationml/2006/ole">
            <mc:AlternateContent xmlns:mc="http://schemas.openxmlformats.org/markup-compatibility/2006">
              <mc:Choice xmlns:v="urn:schemas-microsoft-com:vml" Requires="v">
                <p:oleObj spid="_x0000_s29743" name="Equation" r:id="rId5" imgW="3454200" imgH="1015920" progId="Equation.DSMT4">
                  <p:embed/>
                </p:oleObj>
              </mc:Choice>
              <mc:Fallback>
                <p:oleObj name="Equation" r:id="rId5" imgW="3454200" imgH="1015920" progId="Equation.DSMT4">
                  <p:embed/>
                  <p:pic>
                    <p:nvPicPr>
                      <p:cNvPr id="0"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267200"/>
                        <a:ext cx="3454400" cy="101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14268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3217" y="3244334"/>
            <a:ext cx="237566" cy="369332"/>
          </a:xfrm>
          <a:prstGeom prst="rect">
            <a:avLst/>
          </a:prstGeom>
        </p:spPr>
        <p:txBody>
          <a:bodyPr wrap="none">
            <a:spAutoFit/>
          </a:bodyPr>
          <a:lstStyle/>
          <a:p>
            <a:r>
              <a:rPr lang="en-US" dirty="0"/>
              <a:t> </a:t>
            </a:r>
          </a:p>
        </p:txBody>
      </p:sp>
      <p:sp>
        <p:nvSpPr>
          <p:cNvPr id="7" name="TextBox 6"/>
          <p:cNvSpPr txBox="1"/>
          <p:nvPr/>
        </p:nvSpPr>
        <p:spPr>
          <a:xfrm>
            <a:off x="457200" y="2667000"/>
            <a:ext cx="8534400" cy="400110"/>
          </a:xfrm>
          <a:prstGeom prst="rect">
            <a:avLst/>
          </a:prstGeom>
          <a:noFill/>
        </p:spPr>
        <p:txBody>
          <a:bodyPr wrap="square" rtlCol="0">
            <a:spAutoFit/>
          </a:bodyPr>
          <a:lstStyle/>
          <a:p>
            <a:r>
              <a:rPr lang="en-US" sz="2000" dirty="0">
                <a:solidFill>
                  <a:srgbClr val="0070C0"/>
                </a:solidFill>
                <a:latin typeface="Times New Roman" pitchFamily="18" charset="0"/>
                <a:cs typeface="Times New Roman" pitchFamily="18" charset="0"/>
              </a:rPr>
              <a:t>Blue</a:t>
            </a:r>
            <a:r>
              <a:rPr lang="en-US" sz="2000" dirty="0">
                <a:latin typeface="Times New Roman" pitchFamily="18" charset="0"/>
                <a:cs typeface="Times New Roman" pitchFamily="18" charset="0"/>
              </a:rPr>
              <a:t> line presents the distribution in </a:t>
            </a:r>
            <a:r>
              <a:rPr lang="en-US" sz="2000" b="1" i="1" dirty="0">
                <a:latin typeface="Times New Roman" pitchFamily="18" charset="0"/>
                <a:cs typeface="Times New Roman" pitchFamily="18" charset="0"/>
              </a:rPr>
              <a:t>z</a:t>
            </a:r>
            <a:r>
              <a:rPr lang="en-US" sz="2000" dirty="0">
                <a:latin typeface="Times New Roman" pitchFamily="18" charset="0"/>
                <a:cs typeface="Times New Roman" pitchFamily="18" charset="0"/>
              </a:rPr>
              <a:t> direction and the </a:t>
            </a:r>
            <a:r>
              <a:rPr lang="en-US" sz="2000" dirty="0">
                <a:solidFill>
                  <a:srgbClr val="FF0000"/>
                </a:solidFill>
                <a:latin typeface="Times New Roman" pitchFamily="18" charset="0"/>
                <a:cs typeface="Times New Roman" pitchFamily="18" charset="0"/>
              </a:rPr>
              <a:t>Red</a:t>
            </a:r>
            <a:r>
              <a:rPr lang="en-US" sz="2000" dirty="0">
                <a:latin typeface="Times New Roman" pitchFamily="18" charset="0"/>
                <a:cs typeface="Times New Roman" pitchFamily="18" charset="0"/>
              </a:rPr>
              <a:t> line for </a:t>
            </a:r>
            <a:r>
              <a:rPr lang="en-US" sz="2000" b="1" i="1" dirty="0">
                <a:latin typeface="Times New Roman" pitchFamily="18" charset="0"/>
                <a:cs typeface="Times New Roman" pitchFamily="18" charset="0"/>
              </a:rPr>
              <a:t>r</a:t>
            </a:r>
            <a:r>
              <a:rPr lang="en-US" sz="2000" dirty="0">
                <a:latin typeface="Times New Roman" pitchFamily="18" charset="0"/>
                <a:cs typeface="Times New Roman" pitchFamily="18" charset="0"/>
              </a:rPr>
              <a:t> direction</a:t>
            </a:r>
          </a:p>
        </p:txBody>
      </p:sp>
      <p:sp>
        <p:nvSpPr>
          <p:cNvPr id="8" name="TextBox 7"/>
          <p:cNvSpPr txBox="1"/>
          <p:nvPr/>
        </p:nvSpPr>
        <p:spPr>
          <a:xfrm>
            <a:off x="152400" y="5943600"/>
            <a:ext cx="4191000" cy="830997"/>
          </a:xfrm>
          <a:prstGeom prst="rect">
            <a:avLst/>
          </a:prstGeom>
          <a:noFill/>
        </p:spPr>
        <p:txBody>
          <a:bodyPr wrap="square" rtlCol="0">
            <a:spAutoFit/>
          </a:bodyPr>
          <a:lstStyle/>
          <a:p>
            <a:r>
              <a:rPr lang="en-US" sz="2400" dirty="0">
                <a:latin typeface="Times New Roman" pitchFamily="18" charset="0"/>
                <a:cs typeface="Times New Roman" pitchFamily="18" charset="0"/>
              </a:rPr>
              <a:t>For case of tight focus where the beam waist radius is very small</a:t>
            </a:r>
          </a:p>
        </p:txBody>
      </p:sp>
      <p:sp>
        <p:nvSpPr>
          <p:cNvPr id="9" name="TextBox 8"/>
          <p:cNvSpPr txBox="1"/>
          <p:nvPr/>
        </p:nvSpPr>
        <p:spPr>
          <a:xfrm>
            <a:off x="4572000" y="5943600"/>
            <a:ext cx="4419600" cy="830997"/>
          </a:xfrm>
          <a:prstGeom prst="rect">
            <a:avLst/>
          </a:prstGeom>
          <a:noFill/>
        </p:spPr>
        <p:txBody>
          <a:bodyPr wrap="square" rtlCol="0">
            <a:spAutoFit/>
          </a:bodyPr>
          <a:lstStyle/>
          <a:p>
            <a:r>
              <a:rPr lang="en-US" sz="2400" dirty="0">
                <a:latin typeface="Times New Roman" pitchFamily="18" charset="0"/>
                <a:cs typeface="Times New Roman" pitchFamily="18" charset="0"/>
              </a:rPr>
              <a:t>For case of wide focus where the beam waist radius is large</a:t>
            </a:r>
          </a:p>
        </p:txBody>
      </p:sp>
      <p:sp>
        <p:nvSpPr>
          <p:cNvPr id="10" name="Rectangle 9"/>
          <p:cNvSpPr/>
          <p:nvPr/>
        </p:nvSpPr>
        <p:spPr>
          <a:xfrm>
            <a:off x="4453217" y="3244334"/>
            <a:ext cx="237566" cy="369332"/>
          </a:xfrm>
          <a:prstGeom prst="rect">
            <a:avLst/>
          </a:prstGeom>
        </p:spPr>
        <p:txBody>
          <a:bodyPr wrap="none">
            <a:spAutoFit/>
          </a:bodyPr>
          <a:lstStyle/>
          <a:p>
            <a:r>
              <a:rPr lang="en-US" dirty="0"/>
              <a:t> </a:t>
            </a:r>
          </a:p>
        </p:txBody>
      </p:sp>
      <p:sp>
        <p:nvSpPr>
          <p:cNvPr id="12" name="Rectangle 11"/>
          <p:cNvSpPr/>
          <p:nvPr/>
        </p:nvSpPr>
        <p:spPr>
          <a:xfrm>
            <a:off x="4453217" y="3244334"/>
            <a:ext cx="290464" cy="369332"/>
          </a:xfrm>
          <a:prstGeom prst="rect">
            <a:avLst/>
          </a:prstGeom>
        </p:spPr>
        <p:txBody>
          <a:bodyPr wrap="none">
            <a:spAutoFit/>
          </a:bodyPr>
          <a:lstStyle/>
          <a:p>
            <a:r>
              <a:rPr lang="en-US" dirty="0"/>
              <a:t>  </a:t>
            </a:r>
          </a:p>
        </p:txBody>
      </p:sp>
      <p:pic>
        <p:nvPicPr>
          <p:cNvPr id="73734" name="Picture 6"/>
          <p:cNvPicPr>
            <a:picLocks noChangeAspect="1" noChangeArrowheads="1"/>
          </p:cNvPicPr>
          <p:nvPr/>
        </p:nvPicPr>
        <p:blipFill>
          <a:blip r:embed="rId3" cstate="print"/>
          <a:srcRect/>
          <a:stretch>
            <a:fillRect/>
          </a:stretch>
        </p:blipFill>
        <p:spPr bwMode="auto">
          <a:xfrm>
            <a:off x="4682924" y="3200400"/>
            <a:ext cx="4282633" cy="2819400"/>
          </a:xfrm>
          <a:prstGeom prst="rect">
            <a:avLst/>
          </a:prstGeom>
          <a:noFill/>
          <a:ln w="9525">
            <a:noFill/>
            <a:miter lim="800000"/>
            <a:headEnd/>
            <a:tailEnd/>
          </a:ln>
          <a:effectLst/>
        </p:spPr>
      </p:pic>
      <p:sp>
        <p:nvSpPr>
          <p:cNvPr id="14" name="Rectangle 13"/>
          <p:cNvSpPr/>
          <p:nvPr/>
        </p:nvSpPr>
        <p:spPr>
          <a:xfrm>
            <a:off x="4453217" y="3244334"/>
            <a:ext cx="237566" cy="369332"/>
          </a:xfrm>
          <a:prstGeom prst="rect">
            <a:avLst/>
          </a:prstGeom>
        </p:spPr>
        <p:txBody>
          <a:bodyPr wrap="none">
            <a:spAutoFit/>
          </a:bodyPr>
          <a:lstStyle/>
          <a:p>
            <a:r>
              <a:rPr lang="en-US" dirty="0"/>
              <a:t> </a:t>
            </a:r>
          </a:p>
        </p:txBody>
      </p:sp>
      <p:pic>
        <p:nvPicPr>
          <p:cNvPr id="73735" name="Picture 7"/>
          <p:cNvPicPr>
            <a:picLocks noChangeAspect="1" noChangeArrowheads="1"/>
          </p:cNvPicPr>
          <p:nvPr/>
        </p:nvPicPr>
        <p:blipFill>
          <a:blip r:embed="rId4" cstate="print"/>
          <a:srcRect/>
          <a:stretch>
            <a:fillRect/>
          </a:stretch>
        </p:blipFill>
        <p:spPr bwMode="auto">
          <a:xfrm>
            <a:off x="152400" y="3174873"/>
            <a:ext cx="4343400" cy="2844927"/>
          </a:xfrm>
          <a:prstGeom prst="rect">
            <a:avLst/>
          </a:prstGeom>
          <a:noFill/>
          <a:ln w="9525">
            <a:noFill/>
            <a:miter lim="800000"/>
            <a:headEnd/>
            <a:tailEnd/>
          </a:ln>
          <a:effectLst/>
        </p:spPr>
      </p:pic>
      <p:graphicFrame>
        <p:nvGraphicFramePr>
          <p:cNvPr id="13" name="Object 12"/>
          <p:cNvGraphicFramePr>
            <a:graphicFrameLocks noChangeAspect="1"/>
          </p:cNvGraphicFramePr>
          <p:nvPr/>
        </p:nvGraphicFramePr>
        <p:xfrm>
          <a:off x="1003300" y="152400"/>
          <a:ext cx="7188200" cy="2362200"/>
        </p:xfrm>
        <a:graphic>
          <a:graphicData uri="http://schemas.openxmlformats.org/presentationml/2006/ole">
            <mc:AlternateContent xmlns:mc="http://schemas.openxmlformats.org/markup-compatibility/2006">
              <mc:Choice xmlns:v="urn:schemas-microsoft-com:vml" Requires="v">
                <p:oleObj spid="_x0000_s73743" name="Equation" r:id="rId5" imgW="7188120" imgH="2361960" progId="Equation.DSMT4">
                  <p:embed/>
                </p:oleObj>
              </mc:Choice>
              <mc:Fallback>
                <p:oleObj name="Equation" r:id="rId5" imgW="7188120" imgH="2361960" progId="Equation.DSMT4">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152400"/>
                        <a:ext cx="7188200" cy="236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381000"/>
            <a:ext cx="9098224" cy="2995930"/>
            <a:chOff x="31376" y="2057400"/>
            <a:chExt cx="9098224" cy="2995930"/>
          </a:xfrm>
        </p:grpSpPr>
        <p:pic>
          <p:nvPicPr>
            <p:cNvPr id="2" name="Picture 1" descr="Beschreibung: E:\Dissertation\Ali\figures\chapter 2\2.3. Intensity (latral distribution).jpg"/>
            <p:cNvPicPr/>
            <p:nvPr/>
          </p:nvPicPr>
          <p:blipFill>
            <a:blip r:embed="rId2" cstate="print"/>
            <a:srcRect/>
            <a:stretch>
              <a:fillRect/>
            </a:stretch>
          </p:blipFill>
          <p:spPr bwMode="auto">
            <a:xfrm>
              <a:off x="31376" y="2057400"/>
              <a:ext cx="3636000" cy="2995930"/>
            </a:xfrm>
            <a:prstGeom prst="rect">
              <a:avLst/>
            </a:prstGeom>
            <a:noFill/>
            <a:ln w="9525">
              <a:noFill/>
              <a:miter lim="800000"/>
              <a:headEnd/>
              <a:tailEnd/>
            </a:ln>
          </p:spPr>
        </p:pic>
        <p:pic>
          <p:nvPicPr>
            <p:cNvPr id="3" name="Picture 2" descr="Beschreibung: E:\Dissertation\Ali\figures\chapter 2\2.4. Lateral Intensity distribution along the optical axis (w0=175 nm and 1 Micron.JPG"/>
            <p:cNvPicPr/>
            <p:nvPr/>
          </p:nvPicPr>
          <p:blipFill>
            <a:blip r:embed="rId3" cstate="print"/>
            <a:srcRect/>
            <a:stretch>
              <a:fillRect/>
            </a:stretch>
          </p:blipFill>
          <p:spPr bwMode="auto">
            <a:xfrm>
              <a:off x="3657600" y="2895600"/>
              <a:ext cx="5472000" cy="1887855"/>
            </a:xfrm>
            <a:prstGeom prst="rect">
              <a:avLst/>
            </a:prstGeom>
            <a:noFill/>
            <a:ln w="9525">
              <a:noFill/>
              <a:miter lim="800000"/>
              <a:headEnd/>
              <a:tailEnd/>
            </a:ln>
          </p:spPr>
        </p:pic>
      </p:grpSp>
      <p:sp>
        <p:nvSpPr>
          <p:cNvPr id="4" name="Rectangle 3"/>
          <p:cNvSpPr/>
          <p:nvPr/>
        </p:nvSpPr>
        <p:spPr>
          <a:xfrm>
            <a:off x="76200" y="3957935"/>
            <a:ext cx="2971800" cy="1938992"/>
          </a:xfrm>
          <a:prstGeom prst="rect">
            <a:avLst/>
          </a:prstGeom>
        </p:spPr>
        <p:txBody>
          <a:bodyPr wrap="square">
            <a:spAutoFit/>
          </a:bodyPr>
          <a:lstStyle/>
          <a:p>
            <a:pPr algn="just">
              <a:spcBef>
                <a:spcPts val="600"/>
              </a:spcBef>
              <a:spcAft>
                <a:spcPts val="3000"/>
              </a:spcAft>
            </a:pPr>
            <a:r>
              <a:rPr lang="en-US" sz="2400" dirty="0">
                <a:latin typeface="Times New Roman" panose="02020603050405020304" pitchFamily="18" charset="0"/>
                <a:ea typeface="Times New Roman" panose="02020603050405020304" pitchFamily="18" charset="0"/>
              </a:rPr>
              <a:t>The 2D intensity distribution of a Gaussian beam plotted versus the distance from the optical axis.</a:t>
            </a:r>
            <a:endParaRPr lang="en-US" sz="2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3307024" y="3680936"/>
            <a:ext cx="5715000" cy="2677656"/>
          </a:xfrm>
          <a:prstGeom prst="rect">
            <a:avLst/>
          </a:prstGeom>
        </p:spPr>
        <p:txBody>
          <a:bodyPr wrap="square">
            <a:spAutoFit/>
          </a:bodyPr>
          <a:lstStyle/>
          <a:p>
            <a:pPr algn="just">
              <a:spcBef>
                <a:spcPts val="600"/>
              </a:spcBef>
              <a:spcAft>
                <a:spcPts val="3000"/>
              </a:spcAft>
            </a:pPr>
            <a:r>
              <a:rPr lang="en-US" sz="2400" dirty="0">
                <a:latin typeface="Times New Roman" panose="02020603050405020304" pitchFamily="18" charset="0"/>
                <a:ea typeface="Times New Roman" panose="02020603050405020304" pitchFamily="18" charset="0"/>
              </a:rPr>
              <a:t>Intensity distribution of a Gaussian beam in the </a:t>
            </a:r>
            <a:r>
              <a:rPr lang="en-US" sz="2400" dirty="0" err="1">
                <a:latin typeface="Times New Roman" panose="02020603050405020304" pitchFamily="18" charset="0"/>
                <a:ea typeface="Times New Roman" panose="02020603050405020304" pitchFamily="18" charset="0"/>
              </a:rPr>
              <a:t>xz</a:t>
            </a:r>
            <a:r>
              <a:rPr lang="en-US" sz="2400" dirty="0">
                <a:latin typeface="Times New Roman" panose="02020603050405020304" pitchFamily="18" charset="0"/>
                <a:ea typeface="Times New Roman" panose="02020603050405020304" pitchFamily="18" charset="0"/>
              </a:rPr>
              <a:t> plane. Figure (a) represents a spherical Voxel for a beam waist diameter of 330 nm. Figure (b) demonstrates an elliptical Voxel when the beam diameter at the beam waist diameter is 2 Micron (scale is not the same for these two figures).</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4899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458200" cy="3785652"/>
          </a:xfrm>
          <a:prstGeom prst="rect">
            <a:avLst/>
          </a:prstGeom>
        </p:spPr>
        <p:txBody>
          <a:bodyPr wrap="square">
            <a:spAutoFit/>
          </a:bodyPr>
          <a:lstStyle/>
          <a:p>
            <a:pPr algn="just">
              <a:spcBef>
                <a:spcPts val="1000"/>
              </a:spcBef>
              <a:spcAft>
                <a:spcPts val="1000"/>
              </a:spcAft>
            </a:pPr>
            <a:r>
              <a:rPr lang="en-US" sz="2400" dirty="0">
                <a:latin typeface="Times New Roman" panose="02020603050405020304" pitchFamily="18" charset="0"/>
                <a:ea typeface="Times New Roman" panose="02020603050405020304" pitchFamily="18" charset="0"/>
              </a:rPr>
              <a:t>At the origin (</a:t>
            </a:r>
            <a:r>
              <a:rPr lang="en-US" sz="2400" i="1" dirty="0">
                <a:latin typeface="Times New Roman" panose="02020603050405020304" pitchFamily="18" charset="0"/>
                <a:ea typeface="Times New Roman" panose="02020603050405020304" pitchFamily="18" charset="0"/>
              </a:rPr>
              <a:t>z=</a:t>
            </a:r>
            <a:r>
              <a:rPr lang="en-US" sz="2400" dirty="0">
                <a:latin typeface="Times New Roman" panose="02020603050405020304" pitchFamily="18" charset="0"/>
                <a:ea typeface="Times New Roman" panose="02020603050405020304" pitchFamily="18" charset="0"/>
              </a:rPr>
              <a:t>0) the </a:t>
            </a:r>
            <a:r>
              <a:rPr lang="en-US" sz="2400" dirty="0" err="1">
                <a:latin typeface="Times New Roman" panose="02020603050405020304" pitchFamily="18" charset="0"/>
                <a:ea typeface="Times New Roman" panose="02020603050405020304" pitchFamily="18" charset="0"/>
              </a:rPr>
              <a:t>wavefront</a:t>
            </a:r>
            <a:r>
              <a:rPr lang="en-US" sz="2400" dirty="0">
                <a:latin typeface="Times New Roman" panose="02020603050405020304" pitchFamily="18" charset="0"/>
                <a:ea typeface="Times New Roman" panose="02020603050405020304" pitchFamily="18" charset="0"/>
              </a:rPr>
              <a:t> curvature radius of the light beam </a:t>
            </a:r>
            <a:r>
              <a:rPr lang="en-US" sz="2400" i="1" dirty="0">
                <a:latin typeface="Times New Roman" panose="02020603050405020304" pitchFamily="18" charset="0"/>
                <a:ea typeface="Times New Roman" panose="02020603050405020304" pitchFamily="18" charset="0"/>
              </a:rPr>
              <a:t>R</a:t>
            </a:r>
            <a:r>
              <a:rPr lang="en-US" sz="2400"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z</a:t>
            </a:r>
            <a:r>
              <a:rPr lang="en-US" sz="2400" dirty="0">
                <a:latin typeface="Times New Roman" panose="02020603050405020304" pitchFamily="18" charset="0"/>
                <a:ea typeface="Times New Roman" panose="02020603050405020304" pitchFamily="18" charset="0"/>
              </a:rPr>
              <a:t>) is infinite representing a plane wave. The radius of the </a:t>
            </a:r>
            <a:r>
              <a:rPr lang="en-US" sz="2400" dirty="0" err="1">
                <a:latin typeface="Times New Roman" panose="02020603050405020304" pitchFamily="18" charset="0"/>
                <a:ea typeface="Times New Roman" panose="02020603050405020304" pitchFamily="18" charset="0"/>
              </a:rPr>
              <a:t>wavefront</a:t>
            </a:r>
            <a:r>
              <a:rPr lang="en-US" sz="2400" dirty="0">
                <a:latin typeface="Times New Roman" panose="02020603050405020304" pitchFamily="18" charset="0"/>
                <a:ea typeface="Times New Roman" panose="02020603050405020304" pitchFamily="18" charset="0"/>
              </a:rPr>
              <a:t> curvature reaches its minimum value of 2</a:t>
            </a:r>
            <a:r>
              <a:rPr lang="en-US" sz="2400" i="1" dirty="0">
                <a:latin typeface="Times New Roman" panose="02020603050405020304" pitchFamily="18" charset="0"/>
                <a:ea typeface="Times New Roman" panose="02020603050405020304" pitchFamily="18" charset="0"/>
              </a:rPr>
              <a:t>z</a:t>
            </a:r>
            <a:r>
              <a:rPr lang="en-US" sz="2400" baseline="-25000" dirty="0">
                <a:latin typeface="Times New Roman" panose="02020603050405020304" pitchFamily="18" charset="0"/>
                <a:ea typeface="Times New Roman" panose="02020603050405020304" pitchFamily="18" charset="0"/>
              </a:rPr>
              <a:t>0</a:t>
            </a:r>
            <a:r>
              <a:rPr lang="en-US" sz="2400" dirty="0">
                <a:latin typeface="Times New Roman" panose="02020603050405020304" pitchFamily="18" charset="0"/>
                <a:ea typeface="Times New Roman" panose="02020603050405020304" pitchFamily="18" charset="0"/>
              </a:rPr>
              <a:t> at the position z</a:t>
            </a:r>
            <a:r>
              <a:rPr lang="en-US" sz="2400" baseline="-25000"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rPr>
              <a:t>= z</a:t>
            </a:r>
            <a:r>
              <a:rPr lang="en-US" sz="2400" baseline="-25000" dirty="0">
                <a:latin typeface="Times New Roman" panose="02020603050405020304" pitchFamily="18" charset="0"/>
                <a:ea typeface="Times New Roman" panose="02020603050405020304" pitchFamily="18" charset="0"/>
              </a:rPr>
              <a:t>0</a:t>
            </a:r>
            <a:r>
              <a:rPr lang="en-US" sz="2400" dirty="0">
                <a:latin typeface="Times New Roman" panose="02020603050405020304" pitchFamily="18" charset="0"/>
                <a:ea typeface="Times New Roman" panose="02020603050405020304" pitchFamily="18" charset="0"/>
              </a:rPr>
              <a:t>. </a:t>
            </a:r>
            <a:r>
              <a:rPr lang="en-US" sz="2400" dirty="0">
                <a:solidFill>
                  <a:srgbClr val="FF0000"/>
                </a:solidFill>
                <a:latin typeface="Times New Roman" panose="02020603050405020304" pitchFamily="18" charset="0"/>
                <a:ea typeface="Times New Roman" panose="02020603050405020304" pitchFamily="18" charset="0"/>
              </a:rPr>
              <a:t>2</a:t>
            </a:r>
            <a:r>
              <a:rPr lang="en-US" sz="2400" i="1" dirty="0">
                <a:solidFill>
                  <a:srgbClr val="FF0000"/>
                </a:solidFill>
                <a:latin typeface="Times New Roman" panose="02020603050405020304" pitchFamily="18" charset="0"/>
                <a:ea typeface="Times New Roman" panose="02020603050405020304" pitchFamily="18" charset="0"/>
              </a:rPr>
              <a:t>z</a:t>
            </a:r>
            <a:r>
              <a:rPr lang="en-US" sz="2400" baseline="-25000" dirty="0">
                <a:solidFill>
                  <a:srgbClr val="FF0000"/>
                </a:solidFill>
                <a:latin typeface="Times New Roman" panose="02020603050405020304" pitchFamily="18" charset="0"/>
                <a:ea typeface="Times New Roman" panose="02020603050405020304" pitchFamily="18" charset="0"/>
              </a:rPr>
              <a:t>0</a:t>
            </a:r>
            <a:r>
              <a:rPr lang="en-US" sz="2400" dirty="0">
                <a:latin typeface="Times New Roman" panose="02020603050405020304" pitchFamily="18" charset="0"/>
                <a:ea typeface="Times New Roman" panose="02020603050405020304" pitchFamily="18" charset="0"/>
              </a:rPr>
              <a:t> is known as the confocal range in analogy with the distance between two mirrors in a laser resonator with confocal configuration. In the confocal configuration the focal points of two identical mirrors are coincident allowing each mirror located at the central point of another mirror that corresponds to a distance of 2</a:t>
            </a:r>
            <a:r>
              <a:rPr lang="en-US" sz="2400" i="1" dirty="0">
                <a:latin typeface="Times New Roman" panose="02020603050405020304" pitchFamily="18" charset="0"/>
                <a:ea typeface="Times New Roman" panose="02020603050405020304" pitchFamily="18" charset="0"/>
              </a:rPr>
              <a:t>f</a:t>
            </a:r>
            <a:r>
              <a:rPr lang="en-US" sz="2400"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rPr>
              <a:t>f</a:t>
            </a:r>
            <a:r>
              <a:rPr lang="en-US" sz="2400" dirty="0">
                <a:latin typeface="Times New Roman" panose="02020603050405020304" pitchFamily="18" charset="0"/>
                <a:ea typeface="Times New Roman" panose="02020603050405020304" pitchFamily="18" charset="0"/>
              </a:rPr>
              <a:t> is the focal length of mirrors) between two mirrors which is equal to the curvature radius of the mirrors. </a:t>
            </a:r>
            <a:endParaRPr lang="en-US" sz="2400" dirty="0">
              <a:effectLst/>
              <a:latin typeface="Times New Roman" panose="02020603050405020304" pitchFamily="18" charset="0"/>
              <a:ea typeface="Times New Roman" panose="02020603050405020304" pitchFamily="18" charset="0"/>
            </a:endParaRPr>
          </a:p>
        </p:txBody>
      </p:sp>
      <p:pic>
        <p:nvPicPr>
          <p:cNvPr id="3" name="Picture 2" descr="Beschreibung: E:\Dissertation\Ali\figures\chapter 2\2.1. wavefront curvature of radius.jpg"/>
          <p:cNvPicPr/>
          <p:nvPr/>
        </p:nvPicPr>
        <p:blipFill>
          <a:blip r:embed="rId2" cstate="print"/>
          <a:srcRect/>
          <a:stretch>
            <a:fillRect/>
          </a:stretch>
        </p:blipFill>
        <p:spPr bwMode="auto">
          <a:xfrm>
            <a:off x="5105400" y="3692525"/>
            <a:ext cx="4038600" cy="3165475"/>
          </a:xfrm>
          <a:prstGeom prst="rect">
            <a:avLst/>
          </a:prstGeom>
          <a:noFill/>
          <a:ln w="9525">
            <a:noFill/>
            <a:miter lim="800000"/>
            <a:headEnd/>
            <a:tailEnd/>
          </a:ln>
        </p:spPr>
      </p:pic>
      <p:sp>
        <p:nvSpPr>
          <p:cNvPr id="156674" name="AutoShape 2" descr="RP Photonics Encyclopedia - Gaussian beams, laser beam, fundamental  transverse mod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6675" name="Picture 3"/>
          <p:cNvPicPr>
            <a:picLocks noChangeAspect="1" noChangeArrowheads="1"/>
          </p:cNvPicPr>
          <p:nvPr/>
        </p:nvPicPr>
        <p:blipFill>
          <a:blip r:embed="rId3" cstate="print"/>
          <a:srcRect/>
          <a:stretch>
            <a:fillRect/>
          </a:stretch>
        </p:blipFill>
        <p:spPr bwMode="auto">
          <a:xfrm>
            <a:off x="228600" y="4114800"/>
            <a:ext cx="4800600" cy="2572362"/>
          </a:xfrm>
          <a:prstGeom prst="rect">
            <a:avLst/>
          </a:prstGeom>
          <a:noFill/>
          <a:ln w="9525">
            <a:noFill/>
            <a:miter lim="800000"/>
            <a:headEnd/>
            <a:tailEnd/>
          </a:ln>
        </p:spPr>
      </p:pic>
    </p:spTree>
    <p:extLst>
      <p:ext uri="{BB962C8B-B14F-4D97-AF65-F5344CB8AC3E}">
        <p14:creationId xmlns:p14="http://schemas.microsoft.com/office/powerpoint/2010/main" val="3329515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schreibung: E:\Dissertation\Ali\figures\chapter 2\2.2. Beam Radius.jpg"/>
          <p:cNvPicPr/>
          <p:nvPr/>
        </p:nvPicPr>
        <p:blipFill>
          <a:blip r:embed="rId2" cstate="print"/>
          <a:srcRect/>
          <a:stretch>
            <a:fillRect/>
          </a:stretch>
        </p:blipFill>
        <p:spPr bwMode="auto">
          <a:xfrm>
            <a:off x="1714500" y="0"/>
            <a:ext cx="5715000" cy="4469765"/>
          </a:xfrm>
          <a:prstGeom prst="rect">
            <a:avLst/>
          </a:prstGeom>
          <a:noFill/>
          <a:ln w="9525">
            <a:noFill/>
            <a:miter lim="800000"/>
            <a:headEnd/>
            <a:tailEnd/>
          </a:ln>
        </p:spPr>
      </p:pic>
      <p:sp>
        <p:nvSpPr>
          <p:cNvPr id="3" name="Rectangle 2"/>
          <p:cNvSpPr/>
          <p:nvPr/>
        </p:nvSpPr>
        <p:spPr>
          <a:xfrm>
            <a:off x="533400" y="4572000"/>
            <a:ext cx="8229600" cy="830997"/>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The beam radius plotted versus the distance from the focal plane as the scale of Rayleigh range.</a:t>
            </a:r>
            <a:endParaRPr lang="en-US" sz="2400" dirty="0"/>
          </a:p>
        </p:txBody>
      </p:sp>
      <p:sp>
        <p:nvSpPr>
          <p:cNvPr id="4" name="Rectangle 3"/>
          <p:cNvSpPr/>
          <p:nvPr/>
        </p:nvSpPr>
        <p:spPr>
          <a:xfrm>
            <a:off x="228600" y="5562600"/>
            <a:ext cx="8763000" cy="1200329"/>
          </a:xfrm>
          <a:prstGeom prst="rect">
            <a:avLst/>
          </a:prstGeom>
        </p:spPr>
        <p:txBody>
          <a:bodyPr wrap="square">
            <a:spAutoFit/>
          </a:bodyPr>
          <a:lstStyle/>
          <a:p>
            <a:pPr algn="just">
              <a:spcBef>
                <a:spcPts val="1000"/>
              </a:spcBef>
              <a:spcAft>
                <a:spcPts val="1000"/>
              </a:spcAft>
            </a:pPr>
            <a:r>
              <a:rPr lang="en-US" sz="2400" dirty="0">
                <a:latin typeface="Times New Roman" panose="02020603050405020304" pitchFamily="18" charset="0"/>
                <a:ea typeface="Times New Roman" panose="02020603050405020304" pitchFamily="18" charset="0"/>
              </a:rPr>
              <a:t>The Rayleigh range is defined as the distance from the beam waist where the beam radius increases by a factor of √2 or correspondingly the intensity decreases by a factor of 2.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416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533400"/>
            <a:ext cx="8846028" cy="5791200"/>
            <a:chOff x="0" y="533400"/>
            <a:chExt cx="8846028" cy="5791200"/>
          </a:xfrm>
        </p:grpSpPr>
        <p:grpSp>
          <p:nvGrpSpPr>
            <p:cNvPr id="9" name="Group 8"/>
            <p:cNvGrpSpPr/>
            <p:nvPr/>
          </p:nvGrpSpPr>
          <p:grpSpPr>
            <a:xfrm>
              <a:off x="0" y="533400"/>
              <a:ext cx="8846028" cy="5791200"/>
              <a:chOff x="0" y="533400"/>
              <a:chExt cx="8846028" cy="5791200"/>
            </a:xfrm>
          </p:grpSpPr>
          <p:grpSp>
            <p:nvGrpSpPr>
              <p:cNvPr id="7" name="Group 6"/>
              <p:cNvGrpSpPr/>
              <p:nvPr/>
            </p:nvGrpSpPr>
            <p:grpSpPr>
              <a:xfrm>
                <a:off x="0" y="533400"/>
                <a:ext cx="8846028" cy="5791200"/>
                <a:chOff x="145572" y="533400"/>
                <a:chExt cx="8846028" cy="5791200"/>
              </a:xfrm>
            </p:grpSpPr>
            <p:grpSp>
              <p:nvGrpSpPr>
                <p:cNvPr id="4" name="Group 3"/>
                <p:cNvGrpSpPr/>
                <p:nvPr/>
              </p:nvGrpSpPr>
              <p:grpSpPr>
                <a:xfrm>
                  <a:off x="145572" y="533400"/>
                  <a:ext cx="8846028" cy="5791200"/>
                  <a:chOff x="145572" y="533400"/>
                  <a:chExt cx="8846028" cy="5791200"/>
                </a:xfrm>
              </p:grpSpPr>
              <p:pic>
                <p:nvPicPr>
                  <p:cNvPr id="2" name="Picture 2"/>
                  <p:cNvPicPr>
                    <a:picLocks noChangeAspect="1" noChangeArrowheads="1"/>
                  </p:cNvPicPr>
                  <p:nvPr/>
                </p:nvPicPr>
                <p:blipFill>
                  <a:blip r:embed="rId2" cstate="print"/>
                  <a:srcRect/>
                  <a:stretch>
                    <a:fillRect/>
                  </a:stretch>
                </p:blipFill>
                <p:spPr bwMode="auto">
                  <a:xfrm>
                    <a:off x="145572" y="533400"/>
                    <a:ext cx="8846028" cy="5791200"/>
                  </a:xfrm>
                  <a:prstGeom prst="rect">
                    <a:avLst/>
                  </a:prstGeom>
                  <a:noFill/>
                  <a:ln w="9525">
                    <a:noFill/>
                    <a:miter lim="800000"/>
                    <a:headEnd/>
                    <a:tailEnd/>
                  </a:ln>
                  <a:effectLst/>
                </p:spPr>
              </p:pic>
              <p:sp>
                <p:nvSpPr>
                  <p:cNvPr id="3" name="TextBox 2"/>
                  <p:cNvSpPr txBox="1"/>
                  <p:nvPr/>
                </p:nvSpPr>
                <p:spPr>
                  <a:xfrm>
                    <a:off x="3886200" y="2057400"/>
                    <a:ext cx="2404248" cy="461665"/>
                  </a:xfrm>
                  <a:prstGeom prst="rect">
                    <a:avLst/>
                  </a:prstGeom>
                  <a:noFill/>
                </p:spPr>
                <p:txBody>
                  <a:bodyPr wrap="none" rtlCol="0">
                    <a:spAutoFit/>
                  </a:bodyPr>
                  <a:lstStyle/>
                  <a:p>
                    <a:r>
                      <a:rPr lang="en-US" sz="2400" dirty="0">
                        <a:latin typeface="Times New Roman" pitchFamily="18" charset="0"/>
                        <a:cs typeface="Times New Roman" pitchFamily="18" charset="0"/>
                      </a:rPr>
                      <a:t>Waist of the beam</a:t>
                    </a:r>
                  </a:p>
                </p:txBody>
              </p:sp>
            </p:grpSp>
            <p:cxnSp>
              <p:nvCxnSpPr>
                <p:cNvPr id="6" name="Straight Connector 5"/>
                <p:cNvCxnSpPr/>
                <p:nvPr/>
              </p:nvCxnSpPr>
              <p:spPr>
                <a:xfrm flipH="1">
                  <a:off x="4953000" y="1447800"/>
                  <a:ext cx="3886200" cy="16764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5389180" y="2762385"/>
                <a:ext cx="1066800" cy="461665"/>
              </a:xfrm>
              <a:prstGeom prst="rect">
                <a:avLst/>
              </a:prstGeom>
              <a:noFill/>
              <a:ln>
                <a:noFill/>
              </a:ln>
            </p:spPr>
            <p:txBody>
              <a:bodyPr wrap="square" rtlCol="0">
                <a:spAutoFit/>
              </a:bodyPr>
              <a:lstStyle/>
              <a:p>
                <a:r>
                  <a:rPr lang="el-GR" sz="2400" dirty="0">
                    <a:latin typeface="Times New Roman"/>
                    <a:cs typeface="Times New Roman"/>
                  </a:rPr>
                  <a:t>θ</a:t>
                </a:r>
                <a:endParaRPr lang="en-US" sz="2400" dirty="0">
                  <a:latin typeface="Times New Roman" pitchFamily="18" charset="0"/>
                  <a:cs typeface="Times New Roman" pitchFamily="18" charset="0"/>
                </a:endParaRPr>
              </a:p>
            </p:txBody>
          </p:sp>
        </p:grpSp>
        <p:sp>
          <p:nvSpPr>
            <p:cNvPr id="10" name="TextBox 9"/>
            <p:cNvSpPr txBox="1"/>
            <p:nvPr/>
          </p:nvSpPr>
          <p:spPr>
            <a:xfrm>
              <a:off x="5756500" y="2662535"/>
              <a:ext cx="2320700" cy="461665"/>
            </a:xfrm>
            <a:prstGeom prst="rect">
              <a:avLst/>
            </a:prstGeom>
            <a:noFill/>
          </p:spPr>
          <p:txBody>
            <a:bodyPr wrap="none" rtlCol="0">
              <a:spAutoFit/>
            </a:bodyPr>
            <a:lstStyle/>
            <a:p>
              <a:r>
                <a:rPr lang="en-US" sz="2400" dirty="0">
                  <a:latin typeface="Times New Roman" pitchFamily="18" charset="0"/>
                  <a:cs typeface="Times New Roman" pitchFamily="18" charset="0"/>
                </a:rPr>
                <a:t>Beam divergence</a:t>
              </a:r>
            </a:p>
          </p:txBody>
        </p:sp>
      </p:grpSp>
      <p:cxnSp>
        <p:nvCxnSpPr>
          <p:cNvPr id="13" name="Straight Connector 12"/>
          <p:cNvCxnSpPr/>
          <p:nvPr/>
        </p:nvCxnSpPr>
        <p:spPr>
          <a:xfrm>
            <a:off x="4800600" y="3124200"/>
            <a:ext cx="3962400" cy="17526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0"/>
            <a:ext cx="4613764" cy="5632311"/>
          </a:xfrm>
          <a:prstGeom prst="rect">
            <a:avLst/>
          </a:prstGeom>
          <a:noFill/>
        </p:spPr>
        <p:txBody>
          <a:bodyPr wrap="none" rtlCol="0">
            <a:spAutoFit/>
          </a:bodyPr>
          <a:lstStyle/>
          <a:p>
            <a:r>
              <a:rPr lang="en-US" sz="2400" b="1" dirty="0">
                <a:solidFill>
                  <a:srgbClr val="FF0000"/>
                </a:solidFill>
                <a:latin typeface="Times New Roman" pitchFamily="18" charset="0"/>
                <a:cs typeface="Times New Roman" pitchFamily="18" charset="0"/>
              </a:rPr>
              <a:t>Beam divergence</a:t>
            </a:r>
          </a:p>
          <a:p>
            <a:endParaRPr lang="en-US" sz="2400" b="1" dirty="0">
              <a:solidFill>
                <a:srgbClr val="FF0000"/>
              </a:solidFill>
              <a:latin typeface="Times New Roman" pitchFamily="18" charset="0"/>
              <a:cs typeface="Times New Roman" pitchFamily="18" charset="0"/>
            </a:endParaRPr>
          </a:p>
          <a:p>
            <a:r>
              <a:rPr lang="en-US" sz="2400" dirty="0">
                <a:latin typeface="Times New Roman" pitchFamily="18" charset="0"/>
                <a:cs typeface="Times New Roman" pitchFamily="18" charset="0"/>
              </a:rPr>
              <a:t>1- half angle</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2- full angle: is twice the half angle:</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910483433"/>
              </p:ext>
            </p:extLst>
          </p:nvPr>
        </p:nvGraphicFramePr>
        <p:xfrm>
          <a:off x="3343275" y="755650"/>
          <a:ext cx="3244850" cy="1322388"/>
        </p:xfrm>
        <a:graphic>
          <a:graphicData uri="http://schemas.openxmlformats.org/presentationml/2006/ole">
            <mc:AlternateContent xmlns:mc="http://schemas.openxmlformats.org/markup-compatibility/2006">
              <mc:Choice xmlns:v="urn:schemas-microsoft-com:vml" Requires="v">
                <p:oleObj spid="_x0000_s57409" name="Equation" r:id="rId3" imgW="2844720" imgH="1168200" progId="Equation.DSMT4">
                  <p:embed/>
                </p:oleObj>
              </mc:Choice>
              <mc:Fallback>
                <p:oleObj name="Equation" r:id="rId3" imgW="2844720" imgH="1168200" progId="Equation.DSMT4">
                  <p:embed/>
                  <p:pic>
                    <p:nvPicPr>
                      <p:cNvPr id="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275" y="755650"/>
                        <a:ext cx="3244850" cy="1322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457200" y="2286000"/>
            <a:ext cx="8077200" cy="830997"/>
          </a:xfrm>
          <a:prstGeom prst="rect">
            <a:avLst/>
          </a:prstGeom>
          <a:noFill/>
        </p:spPr>
        <p:txBody>
          <a:bodyPr wrap="square" rtlCol="0">
            <a:spAutoFit/>
          </a:bodyPr>
          <a:lstStyle/>
          <a:p>
            <a:r>
              <a:rPr lang="en-US" sz="2400" dirty="0">
                <a:latin typeface="Times New Roman" pitchFamily="18" charset="0"/>
                <a:cs typeface="Times New Roman" pitchFamily="18" charset="0"/>
              </a:rPr>
              <a:t>This angle is defined as the slop of the tangent line to the beam edge far enough from the beam waist </a:t>
            </a:r>
          </a:p>
        </p:txBody>
      </p:sp>
      <p:graphicFrame>
        <p:nvGraphicFramePr>
          <p:cNvPr id="5" name="Object 4"/>
          <p:cNvGraphicFramePr>
            <a:graphicFrameLocks noChangeAspect="1"/>
          </p:cNvGraphicFramePr>
          <p:nvPr>
            <p:extLst>
              <p:ext uri="{D42A27DB-BD31-4B8C-83A1-F6EECF244321}">
                <p14:modId xmlns:p14="http://schemas.microsoft.com/office/powerpoint/2010/main" val="2506573259"/>
              </p:ext>
            </p:extLst>
          </p:nvPr>
        </p:nvGraphicFramePr>
        <p:xfrm>
          <a:off x="439738" y="3109913"/>
          <a:ext cx="7145337" cy="1666875"/>
        </p:xfrm>
        <a:graphic>
          <a:graphicData uri="http://schemas.openxmlformats.org/presentationml/2006/ole">
            <mc:AlternateContent xmlns:mc="http://schemas.openxmlformats.org/markup-compatibility/2006">
              <mc:Choice xmlns:v="urn:schemas-microsoft-com:vml" Requires="v">
                <p:oleObj spid="_x0000_s57410" name="Equation" r:id="rId5" imgW="6260760" imgH="1460160" progId="Equation.DSMT4">
                  <p:embed/>
                </p:oleObj>
              </mc:Choice>
              <mc:Fallback>
                <p:oleObj name="Equation" r:id="rId5" imgW="6260760" imgH="1460160" progId="Equation.DSMT4">
                  <p:embed/>
                  <p:pic>
                    <p:nvPicPr>
                      <p:cNvPr id="0"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738" y="3109913"/>
                        <a:ext cx="7145337" cy="166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7"/>
          <p:cNvGrpSpPr/>
          <p:nvPr/>
        </p:nvGrpSpPr>
        <p:grpSpPr>
          <a:xfrm>
            <a:off x="1249363" y="5670550"/>
            <a:ext cx="7056437" cy="912813"/>
            <a:chOff x="1155559" y="5670550"/>
            <a:chExt cx="7056437" cy="912813"/>
          </a:xfrm>
        </p:grpSpPr>
        <p:graphicFrame>
          <p:nvGraphicFramePr>
            <p:cNvPr id="57348" name="Object 2"/>
            <p:cNvGraphicFramePr>
              <a:graphicFrameLocks noChangeAspect="1"/>
            </p:cNvGraphicFramePr>
            <p:nvPr>
              <p:extLst>
                <p:ext uri="{D42A27DB-BD31-4B8C-83A1-F6EECF244321}">
                  <p14:modId xmlns:p14="http://schemas.microsoft.com/office/powerpoint/2010/main" val="3486562500"/>
                </p:ext>
              </p:extLst>
            </p:nvPr>
          </p:nvGraphicFramePr>
          <p:xfrm>
            <a:off x="1155559" y="5670550"/>
            <a:ext cx="3240087" cy="912813"/>
          </p:xfrm>
          <a:graphic>
            <a:graphicData uri="http://schemas.openxmlformats.org/presentationml/2006/ole">
              <mc:AlternateContent xmlns:mc="http://schemas.openxmlformats.org/markup-compatibility/2006">
                <mc:Choice xmlns:v="urn:schemas-microsoft-com:vml" Requires="v">
                  <p:oleObj spid="_x0000_s57411" name="Equation" r:id="rId7" imgW="2844720" imgH="799920" progId="Equation.DSMT4">
                    <p:embed/>
                  </p:oleObj>
                </mc:Choice>
                <mc:Fallback>
                  <p:oleObj name="Equation" r:id="rId7" imgW="2844720" imgH="799920" progId="Equation.DSMT4">
                    <p:embed/>
                    <p:pic>
                      <p:nvPicPr>
                        <p:cNvPr id="0" name="Picture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5559" y="5670550"/>
                          <a:ext cx="3240087" cy="912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4648200" y="5791200"/>
              <a:ext cx="3563796" cy="461665"/>
            </a:xfrm>
            <a:prstGeom prst="rect">
              <a:avLst/>
            </a:prstGeom>
            <a:noFill/>
          </p:spPr>
          <p:txBody>
            <a:bodyPr wrap="none" rtlCol="0">
              <a:spAutoFit/>
            </a:bodyPr>
            <a:lstStyle/>
            <a:p>
              <a:r>
                <a:rPr lang="en-US" sz="2400" dirty="0">
                  <a:latin typeface="Times New Roman" pitchFamily="18" charset="0"/>
                  <a:cs typeface="Times New Roman" pitchFamily="18" charset="0"/>
                </a:rPr>
                <a:t>D: the beam waist diameter</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28600"/>
            <a:ext cx="6477000" cy="830997"/>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Measurement of Gaussian laser beam radius</a:t>
            </a:r>
          </a:p>
          <a:p>
            <a:r>
              <a:rPr lang="en-US" sz="2400" b="1" dirty="0">
                <a:solidFill>
                  <a:srgbClr val="FF0000"/>
                </a:solidFill>
                <a:latin typeface="Times New Roman" pitchFamily="18" charset="0"/>
                <a:cs typeface="Times New Roman" pitchFamily="18" charset="0"/>
              </a:rPr>
              <a:t> using the knife-edge technique</a:t>
            </a:r>
          </a:p>
        </p:txBody>
      </p:sp>
      <p:pic>
        <p:nvPicPr>
          <p:cNvPr id="93186" name="Picture 2"/>
          <p:cNvPicPr>
            <a:picLocks noChangeAspect="1" noChangeArrowheads="1"/>
          </p:cNvPicPr>
          <p:nvPr/>
        </p:nvPicPr>
        <p:blipFill>
          <a:blip r:embed="rId3" cstate="print"/>
          <a:srcRect/>
          <a:stretch>
            <a:fillRect/>
          </a:stretch>
        </p:blipFill>
        <p:spPr bwMode="auto">
          <a:xfrm>
            <a:off x="533400" y="1447800"/>
            <a:ext cx="7848600" cy="3091141"/>
          </a:xfrm>
          <a:prstGeom prst="rect">
            <a:avLst/>
          </a:prstGeom>
          <a:noFill/>
          <a:ln w="9525">
            <a:noFill/>
            <a:miter lim="800000"/>
            <a:headEnd/>
            <a:tailEnd/>
          </a:ln>
        </p:spPr>
      </p:pic>
      <p:graphicFrame>
        <p:nvGraphicFramePr>
          <p:cNvPr id="3" name="Object 2"/>
          <p:cNvGraphicFramePr>
            <a:graphicFrameLocks noChangeAspect="1"/>
          </p:cNvGraphicFramePr>
          <p:nvPr>
            <p:extLst>
              <p:ext uri="{D42A27DB-BD31-4B8C-83A1-F6EECF244321}">
                <p14:modId xmlns:p14="http://schemas.microsoft.com/office/powerpoint/2010/main" val="4069358628"/>
              </p:ext>
            </p:extLst>
          </p:nvPr>
        </p:nvGraphicFramePr>
        <p:xfrm>
          <a:off x="2533650" y="4924425"/>
          <a:ext cx="3200400" cy="1295400"/>
        </p:xfrm>
        <a:graphic>
          <a:graphicData uri="http://schemas.openxmlformats.org/presentationml/2006/ole">
            <mc:AlternateContent xmlns:mc="http://schemas.openxmlformats.org/markup-compatibility/2006">
              <mc:Choice xmlns:v="urn:schemas-microsoft-com:vml" Requires="v">
                <p:oleObj spid="_x0000_s136209" name="Equation" r:id="rId4" imgW="3200400" imgH="1295280" progId="Equation.DSMT4">
                  <p:embed/>
                </p:oleObj>
              </mc:Choice>
              <mc:Fallback>
                <p:oleObj name="Equation" r:id="rId4" imgW="3200400" imgH="129528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4924425"/>
                        <a:ext cx="32004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8610600" cy="1200329"/>
          </a:xfrm>
          <a:prstGeom prst="rect">
            <a:avLst/>
          </a:prstGeom>
        </p:spPr>
        <p:txBody>
          <a:bodyPr wrap="square">
            <a:spAutoFit/>
          </a:bodyPr>
          <a:lstStyle/>
          <a:p>
            <a:pPr algn="just"/>
            <a:r>
              <a:rPr lang="en-US" sz="2400" dirty="0">
                <a:latin typeface="Times New Roman" pitchFamily="18" charset="0"/>
                <a:cs typeface="Times New Roman" pitchFamily="18" charset="0"/>
              </a:rPr>
              <a:t>The area of the photodiode is considered to be larger than the area of the laser beam cross section at the detection position; therefore, diffraction effects may be neglected.</a:t>
            </a:r>
          </a:p>
        </p:txBody>
      </p:sp>
      <p:pic>
        <p:nvPicPr>
          <p:cNvPr id="94210" name="Picture 2"/>
          <p:cNvPicPr>
            <a:picLocks noChangeAspect="1" noChangeArrowheads="1"/>
          </p:cNvPicPr>
          <p:nvPr/>
        </p:nvPicPr>
        <p:blipFill>
          <a:blip r:embed="rId2" cstate="print"/>
          <a:srcRect/>
          <a:stretch>
            <a:fillRect/>
          </a:stretch>
        </p:blipFill>
        <p:spPr bwMode="auto">
          <a:xfrm>
            <a:off x="1904999" y="5257800"/>
            <a:ext cx="4825093" cy="1371600"/>
          </a:xfrm>
          <a:prstGeom prst="rect">
            <a:avLst/>
          </a:prstGeom>
          <a:noFill/>
          <a:ln w="9525">
            <a:noFill/>
            <a:miter lim="800000"/>
            <a:headEnd/>
            <a:tailEnd/>
          </a:ln>
        </p:spPr>
      </p:pic>
      <p:pic>
        <p:nvPicPr>
          <p:cNvPr id="94211" name="Picture 3"/>
          <p:cNvPicPr>
            <a:picLocks noChangeAspect="1" noChangeArrowheads="1"/>
          </p:cNvPicPr>
          <p:nvPr/>
        </p:nvPicPr>
        <p:blipFill>
          <a:blip r:embed="rId3" cstate="print"/>
          <a:srcRect/>
          <a:stretch>
            <a:fillRect/>
          </a:stretch>
        </p:blipFill>
        <p:spPr bwMode="auto">
          <a:xfrm>
            <a:off x="1752600" y="2133600"/>
            <a:ext cx="5551714" cy="129540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2209800" y="3505200"/>
            <a:ext cx="4495800" cy="147110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descr="I:\Backup of Computers\Office computer (new)\E\My publications\Ali papers\white light Z-scan\figures\final used figures\App Phy B\Fig.7..jpg"/>
          <p:cNvPicPr>
            <a:picLocks noChangeAspect="1" noChangeArrowheads="1"/>
          </p:cNvPicPr>
          <p:nvPr/>
        </p:nvPicPr>
        <p:blipFill>
          <a:blip r:embed="rId2" cstate="print"/>
          <a:srcRect/>
          <a:stretch>
            <a:fillRect/>
          </a:stretch>
        </p:blipFill>
        <p:spPr bwMode="auto">
          <a:xfrm>
            <a:off x="762000" y="226248"/>
            <a:ext cx="7924800" cy="663175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685800"/>
            <a:ext cx="8458200" cy="461665"/>
          </a:xfrm>
          <a:prstGeom prst="rect">
            <a:avLst/>
          </a:prstGeom>
          <a:noFill/>
        </p:spPr>
        <p:txBody>
          <a:bodyPr wrap="square" rtlCol="0">
            <a:spAutoFit/>
          </a:bodyPr>
          <a:lstStyle/>
          <a:p>
            <a:r>
              <a:rPr lang="en-US" sz="2400" dirty="0">
                <a:latin typeface="Times New Roman" pitchFamily="18" charset="0"/>
                <a:cs typeface="Times New Roman" pitchFamily="18" charset="0"/>
              </a:rPr>
              <a:t>Calculate the Taylor expansion of  the following functions at </a:t>
            </a:r>
            <a:r>
              <a:rPr lang="en-US" sz="2400" i="1" dirty="0">
                <a:latin typeface="Times New Roman" pitchFamily="18" charset="0"/>
                <a:cs typeface="Times New Roman" pitchFamily="18" charset="0"/>
              </a:rPr>
              <a:t>x </a:t>
            </a:r>
            <a:r>
              <a:rPr lang="en-US" sz="2400" dirty="0">
                <a:latin typeface="Times New Roman" pitchFamily="18" charset="0"/>
                <a:cs typeface="Times New Roman" pitchFamily="18" charset="0"/>
              </a:rPr>
              <a:t>= 0  </a:t>
            </a:r>
          </a:p>
        </p:txBody>
      </p:sp>
      <p:graphicFrame>
        <p:nvGraphicFramePr>
          <p:cNvPr id="5" name="Object 4"/>
          <p:cNvGraphicFramePr>
            <a:graphicFrameLocks noChangeAspect="1"/>
          </p:cNvGraphicFramePr>
          <p:nvPr>
            <p:extLst>
              <p:ext uri="{D42A27DB-BD31-4B8C-83A1-F6EECF244321}">
                <p14:modId xmlns:p14="http://schemas.microsoft.com/office/powerpoint/2010/main" val="681978609"/>
              </p:ext>
            </p:extLst>
          </p:nvPr>
        </p:nvGraphicFramePr>
        <p:xfrm>
          <a:off x="336550" y="1905000"/>
          <a:ext cx="1955800" cy="4064000"/>
        </p:xfrm>
        <a:graphic>
          <a:graphicData uri="http://schemas.openxmlformats.org/presentationml/2006/ole">
            <mc:AlternateContent xmlns:mc="http://schemas.openxmlformats.org/markup-compatibility/2006">
              <mc:Choice xmlns:v="urn:schemas-microsoft-com:vml" Requires="v">
                <p:oleObj spid="_x0000_s17440" name="Equation" r:id="rId3" imgW="1955520" imgH="4063680" progId="Equation.DSMT4">
                  <p:embed/>
                </p:oleObj>
              </mc:Choice>
              <mc:Fallback>
                <p:oleObj name="Equation" r:id="rId3" imgW="1955520" imgH="4063680" progId="Equation.DSMT4">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 y="1905000"/>
                        <a:ext cx="1955800" cy="40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62580"/>
            <a:ext cx="2978251" cy="523220"/>
          </a:xfrm>
          <a:prstGeom prst="rect">
            <a:avLst/>
          </a:prstGeom>
          <a:ln w="28575">
            <a:solidFill>
              <a:srgbClr val="FF0000"/>
            </a:solidFill>
          </a:ln>
          <a:effectLst>
            <a:glow rad="139700">
              <a:schemeClr val="accent3">
                <a:satMod val="175000"/>
                <a:alpha val="40000"/>
              </a:schemeClr>
            </a:glow>
          </a:effectLst>
        </p:spPr>
        <p:txBody>
          <a:bodyPr wrap="none">
            <a:spAutoFit/>
          </a:bodyPr>
          <a:lstStyle/>
          <a:p>
            <a:r>
              <a:rPr lang="en-US" sz="2800" b="1" dirty="0">
                <a:solidFill>
                  <a:srgbClr val="0070C0"/>
                </a:solidFill>
              </a:rPr>
              <a:t>Resonator stability</a:t>
            </a:r>
          </a:p>
        </p:txBody>
      </p:sp>
      <p:sp>
        <p:nvSpPr>
          <p:cNvPr id="3" name="TextBox 2"/>
          <p:cNvSpPr txBox="1"/>
          <p:nvPr/>
        </p:nvSpPr>
        <p:spPr>
          <a:xfrm>
            <a:off x="457200" y="1295400"/>
            <a:ext cx="8458200" cy="1569660"/>
          </a:xfrm>
          <a:prstGeom prst="rect">
            <a:avLst/>
          </a:prstGeom>
          <a:noFill/>
        </p:spPr>
        <p:txBody>
          <a:bodyPr wrap="square" rtlCol="0">
            <a:spAutoFit/>
          </a:bodyPr>
          <a:lstStyle/>
          <a:p>
            <a:r>
              <a:rPr lang="en-US" sz="2400" dirty="0">
                <a:latin typeface="Times New Roman" pitchFamily="18" charset="0"/>
                <a:cs typeface="Times New Roman" pitchFamily="18" charset="0"/>
              </a:rPr>
              <a:t>In a resonator the light rays propagate back and forth therefore, a resonator is a periodic optical system.</a:t>
            </a:r>
          </a:p>
          <a:p>
            <a:r>
              <a:rPr lang="en-US" sz="2400" dirty="0">
                <a:latin typeface="Times New Roman" pitchFamily="18" charset="0"/>
                <a:cs typeface="Times New Roman" pitchFamily="18" charset="0"/>
              </a:rPr>
              <a:t>If the ray transformation matrix of the repeatable element is given by the following:</a:t>
            </a:r>
          </a:p>
        </p:txBody>
      </p:sp>
      <p:graphicFrame>
        <p:nvGraphicFramePr>
          <p:cNvPr id="4" name="Object 3"/>
          <p:cNvGraphicFramePr>
            <a:graphicFrameLocks noChangeAspect="1"/>
          </p:cNvGraphicFramePr>
          <p:nvPr>
            <p:extLst>
              <p:ext uri="{D42A27DB-BD31-4B8C-83A1-F6EECF244321}">
                <p14:modId xmlns:p14="http://schemas.microsoft.com/office/powerpoint/2010/main" val="2767141603"/>
              </p:ext>
            </p:extLst>
          </p:nvPr>
        </p:nvGraphicFramePr>
        <p:xfrm>
          <a:off x="3194050" y="2927350"/>
          <a:ext cx="1790700" cy="863600"/>
        </p:xfrm>
        <a:graphic>
          <a:graphicData uri="http://schemas.openxmlformats.org/presentationml/2006/ole">
            <mc:AlternateContent xmlns:mc="http://schemas.openxmlformats.org/markup-compatibility/2006">
              <mc:Choice xmlns:v="urn:schemas-microsoft-com:vml" Requires="v">
                <p:oleObj spid="_x0000_s63524" name="Equation" r:id="rId3" imgW="1790640" imgH="863280" progId="Equation.DSMT4">
                  <p:embed/>
                </p:oleObj>
              </mc:Choice>
              <mc:Fallback>
                <p:oleObj name="Equation" r:id="rId3" imgW="1790640" imgH="863280" progId="Equation.DSMT4">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2927350"/>
                        <a:ext cx="17907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52400" y="4233253"/>
            <a:ext cx="8610600" cy="830997"/>
          </a:xfrm>
          <a:prstGeom prst="rect">
            <a:avLst/>
          </a:prstGeom>
          <a:noFill/>
        </p:spPr>
        <p:txBody>
          <a:bodyPr wrap="square" rtlCol="0">
            <a:spAutoFit/>
          </a:bodyPr>
          <a:lstStyle/>
          <a:p>
            <a:r>
              <a:rPr lang="en-US" sz="2400" dirty="0">
                <a:latin typeface="Times New Roman" pitchFamily="18" charset="0"/>
                <a:cs typeface="Times New Roman" pitchFamily="18" charset="0"/>
              </a:rPr>
              <a:t>Then the output parameters after n repeated optical elements can be derived as:</a:t>
            </a:r>
          </a:p>
        </p:txBody>
      </p:sp>
      <p:graphicFrame>
        <p:nvGraphicFramePr>
          <p:cNvPr id="6" name="Object 5"/>
          <p:cNvGraphicFramePr>
            <a:graphicFrameLocks noChangeAspect="1"/>
          </p:cNvGraphicFramePr>
          <p:nvPr>
            <p:extLst>
              <p:ext uri="{D42A27DB-BD31-4B8C-83A1-F6EECF244321}">
                <p14:modId xmlns:p14="http://schemas.microsoft.com/office/powerpoint/2010/main" val="1817879791"/>
              </p:ext>
            </p:extLst>
          </p:nvPr>
        </p:nvGraphicFramePr>
        <p:xfrm>
          <a:off x="1727200" y="5478463"/>
          <a:ext cx="5918200" cy="889000"/>
        </p:xfrm>
        <a:graphic>
          <a:graphicData uri="http://schemas.openxmlformats.org/presentationml/2006/ole">
            <mc:AlternateContent xmlns:mc="http://schemas.openxmlformats.org/markup-compatibility/2006">
              <mc:Choice xmlns:v="urn:schemas-microsoft-com:vml" Requires="v">
                <p:oleObj spid="_x0000_s63525" name="Equation" r:id="rId5" imgW="5918040" imgH="888840" progId="Equation.DSMT4">
                  <p:embed/>
                </p:oleObj>
              </mc:Choice>
              <mc:Fallback>
                <p:oleObj name="Equation" r:id="rId5" imgW="5918040" imgH="888840" progId="Equation.DSMT4">
                  <p:embed/>
                  <p:pic>
                    <p:nvPicPr>
                      <p:cNvPr id="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200" y="5478463"/>
                        <a:ext cx="59182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66689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49044567"/>
              </p:ext>
            </p:extLst>
          </p:nvPr>
        </p:nvGraphicFramePr>
        <p:xfrm>
          <a:off x="438150" y="457200"/>
          <a:ext cx="3136900" cy="889000"/>
        </p:xfrm>
        <a:graphic>
          <a:graphicData uri="http://schemas.openxmlformats.org/presentationml/2006/ole">
            <mc:AlternateContent xmlns:mc="http://schemas.openxmlformats.org/markup-compatibility/2006">
              <mc:Choice xmlns:v="urn:schemas-microsoft-com:vml" Requires="v">
                <p:oleObj spid="_x0000_s64638" name="Equation" r:id="rId3" imgW="3136680" imgH="888840" progId="Equation.DSMT4">
                  <p:embed/>
                </p:oleObj>
              </mc:Choice>
              <mc:Fallback>
                <p:oleObj name="Equation" r:id="rId3" imgW="3136680" imgH="888840" progId="Equation.DSMT4">
                  <p:embed/>
                  <p:pic>
                    <p:nvPicPr>
                      <p:cNvPr id="0" name="Picture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457200"/>
                        <a:ext cx="3136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824295003"/>
              </p:ext>
            </p:extLst>
          </p:nvPr>
        </p:nvGraphicFramePr>
        <p:xfrm>
          <a:off x="5264150" y="457200"/>
          <a:ext cx="3136900" cy="889000"/>
        </p:xfrm>
        <a:graphic>
          <a:graphicData uri="http://schemas.openxmlformats.org/presentationml/2006/ole">
            <mc:AlternateContent xmlns:mc="http://schemas.openxmlformats.org/markup-compatibility/2006">
              <mc:Choice xmlns:v="urn:schemas-microsoft-com:vml" Requires="v">
                <p:oleObj spid="_x0000_s64639" name="Equation" r:id="rId5" imgW="3136680" imgH="888840" progId="Equation.DSMT4">
                  <p:embed/>
                </p:oleObj>
              </mc:Choice>
              <mc:Fallback>
                <p:oleObj name="Equation" r:id="rId5" imgW="3136680" imgH="888840" progId="Equation.DSMT4">
                  <p:embed/>
                  <p:pic>
                    <p:nvPicPr>
                      <p:cNvPr id="0"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150" y="457200"/>
                        <a:ext cx="3136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8995949"/>
              </p:ext>
            </p:extLst>
          </p:nvPr>
        </p:nvGraphicFramePr>
        <p:xfrm>
          <a:off x="584200" y="2120900"/>
          <a:ext cx="3162300" cy="838200"/>
        </p:xfrm>
        <a:graphic>
          <a:graphicData uri="http://schemas.openxmlformats.org/presentationml/2006/ole">
            <mc:AlternateContent xmlns:mc="http://schemas.openxmlformats.org/markup-compatibility/2006">
              <mc:Choice xmlns:v="urn:schemas-microsoft-com:vml" Requires="v">
                <p:oleObj spid="_x0000_s64640" name="Equation" r:id="rId7" imgW="3162240" imgH="838080" progId="Equation.DSMT4">
                  <p:embed/>
                </p:oleObj>
              </mc:Choice>
              <mc:Fallback>
                <p:oleObj name="Equation" r:id="rId7" imgW="3162240" imgH="838080" progId="Equation.DSMT4">
                  <p:embed/>
                  <p:pic>
                    <p:nvPicPr>
                      <p:cNvPr id="0" name="Picture 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00" y="2120900"/>
                        <a:ext cx="31623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8995326"/>
              </p:ext>
            </p:extLst>
          </p:nvPr>
        </p:nvGraphicFramePr>
        <p:xfrm>
          <a:off x="4870450" y="2044700"/>
          <a:ext cx="3327400" cy="838200"/>
        </p:xfrm>
        <a:graphic>
          <a:graphicData uri="http://schemas.openxmlformats.org/presentationml/2006/ole">
            <mc:AlternateContent xmlns:mc="http://schemas.openxmlformats.org/markup-compatibility/2006">
              <mc:Choice xmlns:v="urn:schemas-microsoft-com:vml" Requires="v">
                <p:oleObj spid="_x0000_s64641" name="Equation" r:id="rId9" imgW="3327120" imgH="838080" progId="Equation.DSMT4">
                  <p:embed/>
                </p:oleObj>
              </mc:Choice>
              <mc:Fallback>
                <p:oleObj name="Equation" r:id="rId9" imgW="3327120" imgH="838080" progId="Equation.DSMT4">
                  <p:embed/>
                  <p:pic>
                    <p:nvPicPr>
                      <p:cNvPr id="0" name="Picture 5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0450" y="2044700"/>
                        <a:ext cx="3327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14164250"/>
              </p:ext>
            </p:extLst>
          </p:nvPr>
        </p:nvGraphicFramePr>
        <p:xfrm>
          <a:off x="565150" y="3556000"/>
          <a:ext cx="3746500" cy="723900"/>
        </p:xfrm>
        <a:graphic>
          <a:graphicData uri="http://schemas.openxmlformats.org/presentationml/2006/ole">
            <mc:AlternateContent xmlns:mc="http://schemas.openxmlformats.org/markup-compatibility/2006">
              <mc:Choice xmlns:v="urn:schemas-microsoft-com:vml" Requires="v">
                <p:oleObj spid="_x0000_s64642" name="Equation" r:id="rId11" imgW="3746160" imgH="723600" progId="Equation.DSMT4">
                  <p:embed/>
                </p:oleObj>
              </mc:Choice>
              <mc:Fallback>
                <p:oleObj name="Equation" r:id="rId11" imgW="3746160" imgH="723600" progId="Equation.DSMT4">
                  <p:embed/>
                  <p:pic>
                    <p:nvPicPr>
                      <p:cNvPr id="0" name="Picture 6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150" y="3556000"/>
                        <a:ext cx="37465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96423434"/>
              </p:ext>
            </p:extLst>
          </p:nvPr>
        </p:nvGraphicFramePr>
        <p:xfrm>
          <a:off x="588963" y="4381500"/>
          <a:ext cx="3810000" cy="723900"/>
        </p:xfrm>
        <a:graphic>
          <a:graphicData uri="http://schemas.openxmlformats.org/presentationml/2006/ole">
            <mc:AlternateContent xmlns:mc="http://schemas.openxmlformats.org/markup-compatibility/2006">
              <mc:Choice xmlns:v="urn:schemas-microsoft-com:vml" Requires="v">
                <p:oleObj spid="_x0000_s64643" name="Equation" r:id="rId13" imgW="3809880" imgH="723600" progId="Equation.DSMT4">
                  <p:embed/>
                </p:oleObj>
              </mc:Choice>
              <mc:Fallback>
                <p:oleObj name="Equation" r:id="rId13" imgW="3809880" imgH="723600" progId="Equation.DSMT4">
                  <p:embed/>
                  <p:pic>
                    <p:nvPicPr>
                      <p:cNvPr id="0" name="Picture 6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8963" y="4381500"/>
                        <a:ext cx="38100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552450" y="5384800"/>
            <a:ext cx="8347889" cy="1357389"/>
            <a:chOff x="552450" y="5384800"/>
            <a:chExt cx="8347889" cy="1357389"/>
          </a:xfrm>
        </p:grpSpPr>
        <p:graphicFrame>
          <p:nvGraphicFramePr>
            <p:cNvPr id="10" name="Object 9"/>
            <p:cNvGraphicFramePr>
              <a:graphicFrameLocks noChangeAspect="1"/>
            </p:cNvGraphicFramePr>
            <p:nvPr>
              <p:extLst>
                <p:ext uri="{D42A27DB-BD31-4B8C-83A1-F6EECF244321}">
                  <p14:modId xmlns:p14="http://schemas.microsoft.com/office/powerpoint/2010/main" val="1311304599"/>
                </p:ext>
              </p:extLst>
            </p:nvPr>
          </p:nvGraphicFramePr>
          <p:xfrm>
            <a:off x="552450" y="5384800"/>
            <a:ext cx="8051800" cy="1119188"/>
          </p:xfrm>
          <a:graphic>
            <a:graphicData uri="http://schemas.openxmlformats.org/presentationml/2006/ole">
              <mc:AlternateContent xmlns:mc="http://schemas.openxmlformats.org/markup-compatibility/2006">
                <mc:Choice xmlns:v="urn:schemas-microsoft-com:vml" Requires="v">
                  <p:oleObj spid="_x0000_s64644" name="Equation" r:id="rId15" imgW="8216640" imgH="1143000" progId="Equation.DSMT4">
                    <p:embed/>
                  </p:oleObj>
                </mc:Choice>
                <mc:Fallback>
                  <p:oleObj name="Equation" r:id="rId15" imgW="8216640" imgH="1143000" progId="Equation.DSMT4">
                    <p:embed/>
                    <p:pic>
                      <p:nvPicPr>
                        <p:cNvPr id="0" name="Picture 6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450" y="5384800"/>
                          <a:ext cx="8051800" cy="1119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8356600" y="6280524"/>
              <a:ext cx="543739" cy="461665"/>
            </a:xfrm>
            <a:prstGeom prst="rect">
              <a:avLst/>
            </a:prstGeom>
            <a:noFill/>
          </p:spPr>
          <p:txBody>
            <a:bodyPr wrap="none" rtlCol="0">
              <a:spAutoFit/>
            </a:bodyPr>
            <a:lstStyle/>
            <a:p>
              <a:r>
                <a:rPr lang="en-US" sz="2400" dirty="0">
                  <a:latin typeface="Times New Roman" pitchFamily="18" charset="0"/>
                  <a:cs typeface="Times New Roman" pitchFamily="18" charset="0"/>
                </a:rPr>
                <a:t>(6)</a:t>
              </a:r>
            </a:p>
          </p:txBody>
        </p:sp>
      </p:grpSp>
    </p:spTree>
    <p:extLst>
      <p:ext uri="{BB962C8B-B14F-4D97-AF65-F5344CB8AC3E}">
        <p14:creationId xmlns:p14="http://schemas.microsoft.com/office/powerpoint/2010/main" val="3955013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665911811"/>
              </p:ext>
            </p:extLst>
          </p:nvPr>
        </p:nvGraphicFramePr>
        <p:xfrm>
          <a:off x="1212850" y="438150"/>
          <a:ext cx="6438900" cy="800100"/>
        </p:xfrm>
        <a:graphic>
          <a:graphicData uri="http://schemas.openxmlformats.org/presentationml/2006/ole">
            <mc:AlternateContent xmlns:mc="http://schemas.openxmlformats.org/markup-compatibility/2006">
              <mc:Choice xmlns:v="urn:schemas-microsoft-com:vml" Requires="v">
                <p:oleObj spid="_x0000_s65648" name="Equation" r:id="rId3" imgW="6438600" imgH="799920" progId="Equation.DSMT4">
                  <p:embed/>
                </p:oleObj>
              </mc:Choice>
              <mc:Fallback>
                <p:oleObj name="Equation" r:id="rId3" imgW="6438600" imgH="799920" progId="Equation.DSMT4">
                  <p:embed/>
                  <p:pic>
                    <p:nvPicPr>
                      <p:cNvPr id="0"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50" y="438150"/>
                        <a:ext cx="64389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29875040"/>
              </p:ext>
            </p:extLst>
          </p:nvPr>
        </p:nvGraphicFramePr>
        <p:xfrm>
          <a:off x="1365250" y="1701800"/>
          <a:ext cx="5880100" cy="381000"/>
        </p:xfrm>
        <a:graphic>
          <a:graphicData uri="http://schemas.openxmlformats.org/presentationml/2006/ole">
            <mc:AlternateContent xmlns:mc="http://schemas.openxmlformats.org/markup-compatibility/2006">
              <mc:Choice xmlns:v="urn:schemas-microsoft-com:vml" Requires="v">
                <p:oleObj spid="_x0000_s65649" name="Equation" r:id="rId5" imgW="5879880" imgH="380880" progId="Equation.DSMT4">
                  <p:embed/>
                </p:oleObj>
              </mc:Choice>
              <mc:Fallback>
                <p:oleObj name="Equation" r:id="rId5" imgW="5879880" imgH="380880" progId="Equation.DSMT4">
                  <p:embed/>
                  <p:pic>
                    <p:nvPicPr>
                      <p:cNvPr id="0"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5250" y="1701800"/>
                        <a:ext cx="58801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414085167"/>
              </p:ext>
            </p:extLst>
          </p:nvPr>
        </p:nvGraphicFramePr>
        <p:xfrm>
          <a:off x="1471613" y="2692400"/>
          <a:ext cx="5740400" cy="381000"/>
        </p:xfrm>
        <a:graphic>
          <a:graphicData uri="http://schemas.openxmlformats.org/presentationml/2006/ole">
            <mc:AlternateContent xmlns:mc="http://schemas.openxmlformats.org/markup-compatibility/2006">
              <mc:Choice xmlns:v="urn:schemas-microsoft-com:vml" Requires="v">
                <p:oleObj spid="_x0000_s65650" name="Equation" r:id="rId7" imgW="5740200" imgH="380880" progId="Equation.DSMT4">
                  <p:embed/>
                </p:oleObj>
              </mc:Choice>
              <mc:Fallback>
                <p:oleObj name="Equation" r:id="rId7" imgW="5740200" imgH="380880" progId="Equation.DSMT4">
                  <p:embed/>
                  <p:pic>
                    <p:nvPicPr>
                      <p:cNvPr id="0" name="Picture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1613" y="2692400"/>
                        <a:ext cx="5740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03528618"/>
              </p:ext>
            </p:extLst>
          </p:nvPr>
        </p:nvGraphicFramePr>
        <p:xfrm>
          <a:off x="3048000" y="4298950"/>
          <a:ext cx="2768600" cy="342900"/>
        </p:xfrm>
        <a:graphic>
          <a:graphicData uri="http://schemas.openxmlformats.org/presentationml/2006/ole">
            <mc:AlternateContent xmlns:mc="http://schemas.openxmlformats.org/markup-compatibility/2006">
              <mc:Choice xmlns:v="urn:schemas-microsoft-com:vml" Requires="v">
                <p:oleObj spid="_x0000_s65651" name="Equation" r:id="rId9" imgW="2768400" imgH="342720" progId="Equation.DSMT4">
                  <p:embed/>
                </p:oleObj>
              </mc:Choice>
              <mc:Fallback>
                <p:oleObj name="Equation" r:id="rId9" imgW="2768400" imgH="342720" progId="Equation.DSMT4">
                  <p:embed/>
                  <p:pic>
                    <p:nvPicPr>
                      <p:cNvPr id="0" name="Picture 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4298950"/>
                        <a:ext cx="27686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143000" y="3657600"/>
            <a:ext cx="7750840" cy="461665"/>
          </a:xfrm>
          <a:prstGeom prst="rect">
            <a:avLst/>
          </a:prstGeom>
          <a:noFill/>
        </p:spPr>
        <p:txBody>
          <a:bodyPr wrap="none" rtlCol="0">
            <a:spAutoFit/>
          </a:bodyPr>
          <a:lstStyle/>
          <a:p>
            <a:r>
              <a:rPr lang="en-US" sz="2400" dirty="0">
                <a:latin typeface="Times New Roman" pitchFamily="18" charset="0"/>
                <a:cs typeface="Times New Roman" pitchFamily="18" charset="0"/>
              </a:rPr>
              <a:t>The determination of the ray transfer matrix is equal to unity:</a:t>
            </a:r>
          </a:p>
        </p:txBody>
      </p:sp>
      <p:graphicFrame>
        <p:nvGraphicFramePr>
          <p:cNvPr id="8" name="Object 7"/>
          <p:cNvGraphicFramePr>
            <a:graphicFrameLocks noChangeAspect="1"/>
          </p:cNvGraphicFramePr>
          <p:nvPr>
            <p:extLst>
              <p:ext uri="{D42A27DB-BD31-4B8C-83A1-F6EECF244321}">
                <p14:modId xmlns:p14="http://schemas.microsoft.com/office/powerpoint/2010/main" val="2713877705"/>
              </p:ext>
            </p:extLst>
          </p:nvPr>
        </p:nvGraphicFramePr>
        <p:xfrm>
          <a:off x="1797050" y="4978400"/>
          <a:ext cx="5994400" cy="381000"/>
        </p:xfrm>
        <a:graphic>
          <a:graphicData uri="http://schemas.openxmlformats.org/presentationml/2006/ole">
            <mc:AlternateContent xmlns:mc="http://schemas.openxmlformats.org/markup-compatibility/2006">
              <mc:Choice xmlns:v="urn:schemas-microsoft-com:vml" Requires="v">
                <p:oleObj spid="_x0000_s65652" name="Equation" r:id="rId11" imgW="5994360" imgH="380880" progId="Equation.DSMT4">
                  <p:embed/>
                </p:oleObj>
              </mc:Choice>
              <mc:Fallback>
                <p:oleObj name="Equation" r:id="rId11" imgW="5994360" imgH="380880" progId="Equation.DSMT4">
                  <p:embed/>
                  <p:pic>
                    <p:nvPicPr>
                      <p:cNvPr id="0" name="Picture 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7050" y="4978400"/>
                        <a:ext cx="5994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6774792"/>
              </p:ext>
            </p:extLst>
          </p:nvPr>
        </p:nvGraphicFramePr>
        <p:xfrm>
          <a:off x="1720850" y="5878513"/>
          <a:ext cx="6146800" cy="723900"/>
        </p:xfrm>
        <a:graphic>
          <a:graphicData uri="http://schemas.openxmlformats.org/presentationml/2006/ole">
            <mc:AlternateContent xmlns:mc="http://schemas.openxmlformats.org/markup-compatibility/2006">
              <mc:Choice xmlns:v="urn:schemas-microsoft-com:vml" Requires="v">
                <p:oleObj spid="_x0000_s65653" name="Equation" r:id="rId13" imgW="6146640" imgH="723600" progId="Equation.DSMT4">
                  <p:embed/>
                </p:oleObj>
              </mc:Choice>
              <mc:Fallback>
                <p:oleObj name="Equation" r:id="rId13" imgW="6146640" imgH="723600" progId="Equation.DSMT4">
                  <p:embed/>
                  <p:pic>
                    <p:nvPicPr>
                      <p:cNvPr id="0" name="Picture 5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20850" y="5878513"/>
                        <a:ext cx="61468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71504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458200" cy="461665"/>
          </a:xfrm>
          <a:prstGeom prst="rect">
            <a:avLst/>
          </a:prstGeom>
          <a:noFill/>
        </p:spPr>
        <p:txBody>
          <a:bodyPr wrap="square" rtlCol="0">
            <a:spAutoFit/>
          </a:bodyPr>
          <a:lstStyle/>
          <a:p>
            <a:r>
              <a:rPr lang="en-US" sz="2400" dirty="0">
                <a:latin typeface="Times New Roman" pitchFamily="18" charset="0"/>
                <a:cs typeface="Times New Roman" pitchFamily="18" charset="0"/>
              </a:rPr>
              <a:t>In order to solve the Eq. (12) we can assume that:</a:t>
            </a:r>
          </a:p>
        </p:txBody>
      </p:sp>
      <p:graphicFrame>
        <p:nvGraphicFramePr>
          <p:cNvPr id="3" name="Object 2"/>
          <p:cNvGraphicFramePr>
            <a:graphicFrameLocks noChangeAspect="1"/>
          </p:cNvGraphicFramePr>
          <p:nvPr>
            <p:extLst>
              <p:ext uri="{D42A27DB-BD31-4B8C-83A1-F6EECF244321}">
                <p14:modId xmlns:p14="http://schemas.microsoft.com/office/powerpoint/2010/main" val="3056278901"/>
              </p:ext>
            </p:extLst>
          </p:nvPr>
        </p:nvGraphicFramePr>
        <p:xfrm>
          <a:off x="2813050" y="1339850"/>
          <a:ext cx="2425700" cy="381000"/>
        </p:xfrm>
        <a:graphic>
          <a:graphicData uri="http://schemas.openxmlformats.org/presentationml/2006/ole">
            <mc:AlternateContent xmlns:mc="http://schemas.openxmlformats.org/markup-compatibility/2006">
              <mc:Choice xmlns:v="urn:schemas-microsoft-com:vml" Requires="v">
                <p:oleObj spid="_x0000_s66658" name="Equation" r:id="rId3" imgW="2425680" imgH="380880" progId="Equation.DSMT4">
                  <p:embed/>
                </p:oleObj>
              </mc:Choice>
              <mc:Fallback>
                <p:oleObj name="Equation" r:id="rId3" imgW="2425680" imgH="380880" progId="Equation.DSMT4">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050" y="1339850"/>
                        <a:ext cx="24257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622489671"/>
              </p:ext>
            </p:extLst>
          </p:nvPr>
        </p:nvGraphicFramePr>
        <p:xfrm>
          <a:off x="1308100" y="2406650"/>
          <a:ext cx="5651500" cy="368300"/>
        </p:xfrm>
        <a:graphic>
          <a:graphicData uri="http://schemas.openxmlformats.org/presentationml/2006/ole">
            <mc:AlternateContent xmlns:mc="http://schemas.openxmlformats.org/markup-compatibility/2006">
              <mc:Choice xmlns:v="urn:schemas-microsoft-com:vml" Requires="v">
                <p:oleObj spid="_x0000_s66659" name="Equation" r:id="rId5" imgW="5651280" imgH="368280" progId="Equation.DSMT4">
                  <p:embed/>
                </p:oleObj>
              </mc:Choice>
              <mc:Fallback>
                <p:oleObj name="Equation" r:id="rId5" imgW="5651280" imgH="368280" progId="Equation.DSMT4">
                  <p:embed/>
                  <p:pic>
                    <p:nvPicPr>
                      <p:cNvPr id="0"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100" y="2406650"/>
                        <a:ext cx="56515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49261419"/>
              </p:ext>
            </p:extLst>
          </p:nvPr>
        </p:nvGraphicFramePr>
        <p:xfrm>
          <a:off x="2593975" y="3448050"/>
          <a:ext cx="3060700" cy="368300"/>
        </p:xfrm>
        <a:graphic>
          <a:graphicData uri="http://schemas.openxmlformats.org/presentationml/2006/ole">
            <mc:AlternateContent xmlns:mc="http://schemas.openxmlformats.org/markup-compatibility/2006">
              <mc:Choice xmlns:v="urn:schemas-microsoft-com:vml" Requires="v">
                <p:oleObj spid="_x0000_s66660" name="Equation" r:id="rId7" imgW="3060360" imgH="368280" progId="Equation.DSMT4">
                  <p:embed/>
                </p:oleObj>
              </mc:Choice>
              <mc:Fallback>
                <p:oleObj name="Equation" r:id="rId7" imgW="3060360" imgH="368280" progId="Equation.DSMT4">
                  <p:embed/>
                  <p:pic>
                    <p:nvPicPr>
                      <p:cNvPr id="0" name="Picture 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3975" y="3448050"/>
                        <a:ext cx="30607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39871558"/>
              </p:ext>
            </p:extLst>
          </p:nvPr>
        </p:nvGraphicFramePr>
        <p:xfrm>
          <a:off x="2051050" y="4356100"/>
          <a:ext cx="4432300" cy="469900"/>
        </p:xfrm>
        <a:graphic>
          <a:graphicData uri="http://schemas.openxmlformats.org/presentationml/2006/ole">
            <mc:AlternateContent xmlns:mc="http://schemas.openxmlformats.org/markup-compatibility/2006">
              <mc:Choice xmlns:v="urn:schemas-microsoft-com:vml" Requires="v">
                <p:oleObj spid="_x0000_s66661" name="Equation" r:id="rId9" imgW="4431960" imgH="469800" progId="Equation.DSMT4">
                  <p:embed/>
                </p:oleObj>
              </mc:Choice>
              <mc:Fallback>
                <p:oleObj name="Equation" r:id="rId9" imgW="4431960" imgH="469800" progId="Equation.DSMT4">
                  <p:embed/>
                  <p:pic>
                    <p:nvPicPr>
                      <p:cNvPr id="0" name="Picture 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1050" y="4356100"/>
                        <a:ext cx="44323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15610475"/>
              </p:ext>
            </p:extLst>
          </p:nvPr>
        </p:nvGraphicFramePr>
        <p:xfrm>
          <a:off x="628650" y="5619750"/>
          <a:ext cx="7950200" cy="558800"/>
        </p:xfrm>
        <a:graphic>
          <a:graphicData uri="http://schemas.openxmlformats.org/presentationml/2006/ole">
            <mc:AlternateContent xmlns:mc="http://schemas.openxmlformats.org/markup-compatibility/2006">
              <mc:Choice xmlns:v="urn:schemas-microsoft-com:vml" Requires="v">
                <p:oleObj spid="_x0000_s66662" name="Equation" r:id="rId11" imgW="7949880" imgH="558720" progId="Equation.DSMT4">
                  <p:embed/>
                </p:oleObj>
              </mc:Choice>
              <mc:Fallback>
                <p:oleObj name="Equation" r:id="rId11" imgW="7949880" imgH="558720" progId="Equation.DSMT4">
                  <p:embed/>
                  <p:pic>
                    <p:nvPicPr>
                      <p:cNvPr id="0" name="Picture 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650" y="5619750"/>
                        <a:ext cx="79502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1053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7200" y="838200"/>
            <a:ext cx="4876800" cy="2667000"/>
            <a:chOff x="685800" y="838200"/>
            <a:chExt cx="4876800" cy="2667000"/>
          </a:xfrm>
        </p:grpSpPr>
        <p:grpSp>
          <p:nvGrpSpPr>
            <p:cNvPr id="13" name="Group 12"/>
            <p:cNvGrpSpPr/>
            <p:nvPr/>
          </p:nvGrpSpPr>
          <p:grpSpPr>
            <a:xfrm>
              <a:off x="685800" y="838200"/>
              <a:ext cx="4876800" cy="2667000"/>
              <a:chOff x="685800" y="838200"/>
              <a:chExt cx="4876800" cy="2667000"/>
            </a:xfrm>
          </p:grpSpPr>
          <p:cxnSp>
            <p:nvCxnSpPr>
              <p:cNvPr id="3" name="Straight Arrow Connector 2"/>
              <p:cNvCxnSpPr/>
              <p:nvPr/>
            </p:nvCxnSpPr>
            <p:spPr>
              <a:xfrm flipV="1">
                <a:off x="1524000" y="838200"/>
                <a:ext cx="0" cy="2667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85800" y="2590800"/>
                <a:ext cx="487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524000" y="1676400"/>
                <a:ext cx="182880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4101" y="2129134"/>
                <a:ext cx="609600" cy="461665"/>
              </a:xfrm>
              <a:prstGeom prst="rect">
                <a:avLst/>
              </a:prstGeom>
              <a:noFill/>
            </p:spPr>
            <p:txBody>
              <a:bodyPr wrap="square" rtlCol="0">
                <a:spAutoFit/>
              </a:bodyPr>
              <a:lstStyle/>
              <a:p>
                <a:r>
                  <a:rPr lang="az-Cyrl-AZ" sz="2400" dirty="0">
                    <a:latin typeface="Times New Roman" pitchFamily="18" charset="0"/>
                    <a:cs typeface="Times New Roman" pitchFamily="18" charset="0"/>
                  </a:rPr>
                  <a:t>Ф</a:t>
                </a:r>
                <a:endParaRPr lang="en-US" sz="2400" dirty="0">
                  <a:latin typeface="Times New Roman" pitchFamily="18" charset="0"/>
                  <a:cs typeface="Times New Roman" pitchFamily="18" charset="0"/>
                </a:endParaRPr>
              </a:p>
            </p:txBody>
          </p:sp>
          <p:cxnSp>
            <p:nvCxnSpPr>
              <p:cNvPr id="10" name="Straight Connector 9"/>
              <p:cNvCxnSpPr/>
              <p:nvPr/>
            </p:nvCxnSpPr>
            <p:spPr>
              <a:xfrm>
                <a:off x="3352800" y="1676400"/>
                <a:ext cx="0" cy="91439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69123" y="2581868"/>
                <a:ext cx="338554" cy="461665"/>
              </a:xfrm>
              <a:prstGeom prst="rect">
                <a:avLst/>
              </a:prstGeom>
              <a:noFill/>
            </p:spPr>
            <p:txBody>
              <a:bodyPr wrap="none" rtlCol="0">
                <a:spAutoFit/>
              </a:bodyPr>
              <a:lstStyle/>
              <a:p>
                <a:r>
                  <a:rPr lang="en-US" sz="2400"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2" name="Rectangle 11"/>
                  <p:cNvSpPr/>
                  <p:nvPr/>
                </p:nvSpPr>
                <p:spPr>
                  <a:xfrm>
                    <a:off x="3262102" y="1966273"/>
                    <a:ext cx="1195598" cy="4377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i="1">
                                  <a:latin typeface="Cambria Math" panose="02040503050406030204" pitchFamily="18" charset="0"/>
                                </a:rPr>
                              </m:ctrlPr>
                            </m:radPr>
                            <m:deg/>
                            <m:e>
                              <m:r>
                                <a:rPr lang="en-US">
                                  <a:latin typeface="Cambria Math" panose="02040503050406030204" pitchFamily="18" charset="0"/>
                                </a:rPr>
                                <m:t>1</m:t>
                              </m:r>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𝑏</m:t>
                                  </m:r>
                                </m:e>
                                <m:sup>
                                  <m:r>
                                    <a:rPr lang="en-US" i="0">
                                      <a:latin typeface="Cambria Math" panose="02040503050406030204" pitchFamily="18" charset="0"/>
                                    </a:rPr>
                                    <m:t>2</m:t>
                                  </m:r>
                                </m:sup>
                              </m:sSup>
                              <m:r>
                                <m:rPr>
                                  <m:nor/>
                                </m:rPr>
                                <a:rPr lang="en-US" i="1">
                                  <a:latin typeface="Cambria Math" panose="02040503050406030204" pitchFamily="18" charset="0"/>
                                </a:rPr>
                                <m:t> </m:t>
                              </m:r>
                            </m:e>
                          </m:rad>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3262102" y="1966273"/>
                    <a:ext cx="1195598" cy="437749"/>
                  </a:xfrm>
                  <a:prstGeom prst="rect">
                    <a:avLst/>
                  </a:prstGeom>
                  <a:blipFill rotWithShape="0">
                    <a:blip r:embed="rId3" cstate="print"/>
                    <a:stretch>
                      <a:fillRect/>
                    </a:stretch>
                  </a:blipFill>
                </p:spPr>
                <p:txBody>
                  <a:bodyPr/>
                  <a:lstStyle/>
                  <a:p>
                    <a:r>
                      <a:rPr lang="en-US">
                        <a:noFill/>
                      </a:rPr>
                      <a:t> </a:t>
                    </a:r>
                  </a:p>
                </p:txBody>
              </p:sp>
            </mc:Fallback>
          </mc:AlternateContent>
        </p:grpSp>
        <p:sp>
          <p:nvSpPr>
            <p:cNvPr id="14" name="TextBox 13"/>
            <p:cNvSpPr txBox="1"/>
            <p:nvPr/>
          </p:nvSpPr>
          <p:spPr>
            <a:xfrm>
              <a:off x="2526793" y="1574080"/>
              <a:ext cx="338554" cy="461665"/>
            </a:xfrm>
            <a:prstGeom prst="rect">
              <a:avLst/>
            </a:prstGeom>
            <a:noFill/>
          </p:spPr>
          <p:txBody>
            <a:bodyPr wrap="none" rtlCol="0">
              <a:spAutoFit/>
            </a:bodyPr>
            <a:lstStyle/>
            <a:p>
              <a:r>
                <a:rPr lang="en-US" sz="2400" dirty="0">
                  <a:latin typeface="Times New Roman" pitchFamily="18" charset="0"/>
                  <a:cs typeface="Times New Roman" pitchFamily="18" charset="0"/>
                </a:rPr>
                <a:t>1</a:t>
              </a:r>
            </a:p>
          </p:txBody>
        </p:sp>
      </p:grpSp>
      <p:graphicFrame>
        <p:nvGraphicFramePr>
          <p:cNvPr id="16" name="Object 15"/>
          <p:cNvGraphicFramePr>
            <a:graphicFrameLocks noChangeAspect="1"/>
          </p:cNvGraphicFramePr>
          <p:nvPr>
            <p:extLst>
              <p:ext uri="{D42A27DB-BD31-4B8C-83A1-F6EECF244321}">
                <p14:modId xmlns:p14="http://schemas.microsoft.com/office/powerpoint/2010/main" val="1276249290"/>
              </p:ext>
            </p:extLst>
          </p:nvPr>
        </p:nvGraphicFramePr>
        <p:xfrm>
          <a:off x="6132513" y="979488"/>
          <a:ext cx="2133600" cy="1816100"/>
        </p:xfrm>
        <a:graphic>
          <a:graphicData uri="http://schemas.openxmlformats.org/presentationml/2006/ole">
            <mc:AlternateContent xmlns:mc="http://schemas.openxmlformats.org/markup-compatibility/2006">
              <mc:Choice xmlns:v="urn:schemas-microsoft-com:vml" Requires="v">
                <p:oleObj spid="_x0000_s67640" name="Equation" r:id="rId4" imgW="2133360" imgH="1815840" progId="Equation.DSMT4">
                  <p:embed/>
                </p:oleObj>
              </mc:Choice>
              <mc:Fallback>
                <p:oleObj name="Equation" r:id="rId4" imgW="2133360" imgH="1815840" progId="Equation.DSMT4">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513" y="979488"/>
                        <a:ext cx="2133600" cy="181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32976171"/>
              </p:ext>
            </p:extLst>
          </p:nvPr>
        </p:nvGraphicFramePr>
        <p:xfrm>
          <a:off x="2343150" y="3819525"/>
          <a:ext cx="4267200" cy="368300"/>
        </p:xfrm>
        <a:graphic>
          <a:graphicData uri="http://schemas.openxmlformats.org/presentationml/2006/ole">
            <mc:AlternateContent xmlns:mc="http://schemas.openxmlformats.org/markup-compatibility/2006">
              <mc:Choice xmlns:v="urn:schemas-microsoft-com:vml" Requires="v">
                <p:oleObj spid="_x0000_s67641" name="Equation" r:id="rId6" imgW="4267080" imgH="368280" progId="Equation.DSMT4">
                  <p:embed/>
                </p:oleObj>
              </mc:Choice>
              <mc:Fallback>
                <p:oleObj name="Equation" r:id="rId6" imgW="4267080" imgH="368280" progId="Equation.DSMT4">
                  <p:embed/>
                  <p:pic>
                    <p:nvPicPr>
                      <p:cNvPr id="0"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3150" y="3819525"/>
                        <a:ext cx="42672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057350353"/>
              </p:ext>
            </p:extLst>
          </p:nvPr>
        </p:nvGraphicFramePr>
        <p:xfrm>
          <a:off x="2538413" y="4748213"/>
          <a:ext cx="3873500" cy="381000"/>
        </p:xfrm>
        <a:graphic>
          <a:graphicData uri="http://schemas.openxmlformats.org/presentationml/2006/ole">
            <mc:AlternateContent xmlns:mc="http://schemas.openxmlformats.org/markup-compatibility/2006">
              <mc:Choice xmlns:v="urn:schemas-microsoft-com:vml" Requires="v">
                <p:oleObj spid="_x0000_s67642" name="Equation" r:id="rId8" imgW="3873240" imgH="380880" progId="Equation.DSMT4">
                  <p:embed/>
                </p:oleObj>
              </mc:Choice>
              <mc:Fallback>
                <p:oleObj name="Equation" r:id="rId8" imgW="3873240" imgH="380880" progId="Equation.DSMT4">
                  <p:embed/>
                  <p:pic>
                    <p:nvPicPr>
                      <p:cNvPr id="0"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8413" y="4748213"/>
                        <a:ext cx="3873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609600" y="5791200"/>
            <a:ext cx="8153400" cy="830997"/>
          </a:xfrm>
          <a:prstGeom prst="rect">
            <a:avLst/>
          </a:prstGeom>
          <a:noFill/>
        </p:spPr>
        <p:txBody>
          <a:bodyPr wrap="square" rtlCol="0">
            <a:spAutoFit/>
          </a:bodyPr>
          <a:lstStyle/>
          <a:p>
            <a:r>
              <a:rPr lang="en-US" sz="2400" dirty="0">
                <a:latin typeface="Times New Roman" pitchFamily="18" charset="0"/>
                <a:cs typeface="Times New Roman" pitchFamily="18" charset="0"/>
              </a:rPr>
              <a:t>The beam position, </a:t>
            </a:r>
            <a:r>
              <a:rPr lang="en-US" sz="2400" i="1" dirty="0">
                <a:latin typeface="Times New Roman" pitchFamily="18" charset="0"/>
                <a:cs typeface="Times New Roman" pitchFamily="18" charset="0"/>
              </a:rPr>
              <a:t>y</a:t>
            </a:r>
            <a:r>
              <a:rPr lang="en-US" sz="2400" dirty="0">
                <a:latin typeface="Times New Roman" pitchFamily="18" charset="0"/>
                <a:cs typeface="Times New Roman" pitchFamily="18" charset="0"/>
              </a:rPr>
              <a:t>, would oscillate and comes back to its previous position if </a:t>
            </a:r>
            <a:r>
              <a:rPr lang="az-Cyrl-AZ" sz="2400" dirty="0">
                <a:latin typeface="Times New Roman" pitchFamily="18" charset="0"/>
                <a:cs typeface="Times New Roman" pitchFamily="18" charset="0"/>
              </a:rPr>
              <a:t>Ф</a:t>
            </a:r>
            <a:r>
              <a:rPr lang="en-US" sz="2400" dirty="0">
                <a:latin typeface="Times New Roman" pitchFamily="18" charset="0"/>
                <a:cs typeface="Times New Roman" pitchFamily="18" charset="0"/>
              </a:rPr>
              <a:t> is real. </a:t>
            </a:r>
          </a:p>
        </p:txBody>
      </p:sp>
    </p:spTree>
    <p:extLst>
      <p:ext uri="{BB962C8B-B14F-4D97-AF65-F5344CB8AC3E}">
        <p14:creationId xmlns:p14="http://schemas.microsoft.com/office/powerpoint/2010/main" val="2404390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07812943"/>
              </p:ext>
            </p:extLst>
          </p:nvPr>
        </p:nvGraphicFramePr>
        <p:xfrm>
          <a:off x="1333500" y="495300"/>
          <a:ext cx="5918200" cy="1193800"/>
        </p:xfrm>
        <a:graphic>
          <a:graphicData uri="http://schemas.openxmlformats.org/presentationml/2006/ole">
            <mc:AlternateContent xmlns:mc="http://schemas.openxmlformats.org/markup-compatibility/2006">
              <mc:Choice xmlns:v="urn:schemas-microsoft-com:vml" Requires="v">
                <p:oleObj spid="_x0000_s68648" name="Equation" r:id="rId3" imgW="5918040" imgH="1193760" progId="Equation.DSMT4">
                  <p:embed/>
                </p:oleObj>
              </mc:Choice>
              <mc:Fallback>
                <p:oleObj name="Equation" r:id="rId3" imgW="5918040" imgH="1193760" progId="Equation.DSMT4">
                  <p:embed/>
                  <p:pic>
                    <p:nvPicPr>
                      <p:cNvPr id="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495300"/>
                        <a:ext cx="5918200" cy="119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21" name="Object 13"/>
          <p:cNvGraphicFramePr>
            <a:graphicFrameLocks noChangeAspect="1"/>
          </p:cNvGraphicFramePr>
          <p:nvPr>
            <p:extLst>
              <p:ext uri="{D42A27DB-BD31-4B8C-83A1-F6EECF244321}">
                <p14:modId xmlns:p14="http://schemas.microsoft.com/office/powerpoint/2010/main" val="2622625033"/>
              </p:ext>
            </p:extLst>
          </p:nvPr>
        </p:nvGraphicFramePr>
        <p:xfrm>
          <a:off x="2224088" y="4573588"/>
          <a:ext cx="4537075" cy="1601787"/>
        </p:xfrm>
        <a:graphic>
          <a:graphicData uri="http://schemas.openxmlformats.org/presentationml/2006/ole">
            <mc:AlternateContent xmlns:mc="http://schemas.openxmlformats.org/markup-compatibility/2006">
              <mc:Choice xmlns:v="urn:schemas-microsoft-com:vml" Requires="v">
                <p:oleObj spid="_x0000_s68649" name="Equation" r:id="rId5" imgW="4673520" imgH="1650960" progId="Equation.DSMT4">
                  <p:embed/>
                </p:oleObj>
              </mc:Choice>
              <mc:Fallback>
                <p:oleObj name="Equation" r:id="rId5" imgW="4673520" imgH="1650960" progId="Equation.DSMT4">
                  <p:embed/>
                  <p:pic>
                    <p:nvPicPr>
                      <p:cNvPr id="0"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4088" y="4573588"/>
                        <a:ext cx="4537075" cy="160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533400" y="2316540"/>
            <a:ext cx="8382000" cy="1569660"/>
          </a:xfrm>
          <a:prstGeom prst="rect">
            <a:avLst/>
          </a:prstGeom>
          <a:noFill/>
        </p:spPr>
        <p:txBody>
          <a:bodyPr wrap="square" rtlCol="0">
            <a:spAutoFit/>
          </a:bodyPr>
          <a:lstStyle/>
          <a:p>
            <a:r>
              <a:rPr lang="en-US" sz="2400" dirty="0">
                <a:latin typeface="Times New Roman" pitchFamily="18" charset="0"/>
                <a:cs typeface="Times New Roman" pitchFamily="18" charset="0"/>
              </a:rPr>
              <a:t>For the case of real </a:t>
            </a:r>
            <a:r>
              <a:rPr lang="el-GR" sz="2400" dirty="0">
                <a:latin typeface="Times New Roman" pitchFamily="18" charset="0"/>
                <a:cs typeface="Times New Roman" pitchFamily="18" charset="0"/>
              </a:rPr>
              <a:t>Φ</a:t>
            </a:r>
            <a:r>
              <a:rPr lang="en-US" sz="2400" dirty="0">
                <a:latin typeface="Times New Roman" pitchFamily="18" charset="0"/>
                <a:cs typeface="Times New Roman" pitchFamily="18" charset="0"/>
              </a:rPr>
              <a:t> the position of beam is a harmonic function of </a:t>
            </a:r>
            <a:r>
              <a:rPr lang="en-US" sz="2400" i="1" dirty="0">
                <a:latin typeface="Times New Roman" pitchFamily="18" charset="0"/>
                <a:cs typeface="Times New Roman" pitchFamily="18" charset="0"/>
              </a:rPr>
              <a:t>m</a:t>
            </a:r>
            <a:r>
              <a:rPr lang="en-US" sz="2400" dirty="0">
                <a:latin typeface="Times New Roman" pitchFamily="18" charset="0"/>
                <a:cs typeface="Times New Roman" pitchFamily="18" charset="0"/>
              </a:rPr>
              <a:t>. that means, in the periodic optical system the characteristics of beam </a:t>
            </a:r>
            <a:r>
              <a:rPr lang="en-US" sz="2400" i="1" dirty="0">
                <a:latin typeface="Times New Roman" pitchFamily="18" charset="0"/>
                <a:cs typeface="Times New Roman" pitchFamily="18" charset="0"/>
              </a:rPr>
              <a:t>(y </a:t>
            </a:r>
            <a:r>
              <a:rPr lang="en-US" sz="2400" dirty="0">
                <a:latin typeface="Times New Roman" pitchFamily="18" charset="0"/>
                <a:cs typeface="Times New Roman" pitchFamily="18" charset="0"/>
              </a:rPr>
              <a:t>and </a:t>
            </a:r>
            <a:r>
              <a:rPr lang="el-GR" sz="2400" i="1" dirty="0">
                <a:latin typeface="Times New Roman"/>
                <a:cs typeface="Times New Roman"/>
              </a:rPr>
              <a:t>α</a:t>
            </a:r>
            <a:r>
              <a:rPr lang="en-US" sz="2400" dirty="0">
                <a:latin typeface="Times New Roman" pitchFamily="18" charset="0"/>
                <a:cs typeface="Times New Roman" pitchFamily="18" charset="0"/>
              </a:rPr>
              <a:t>) will become the same after passing through </a:t>
            </a:r>
            <a:r>
              <a:rPr lang="en-US" sz="2400" i="1" dirty="0">
                <a:latin typeface="Times New Roman" pitchFamily="18" charset="0"/>
                <a:cs typeface="Times New Roman" pitchFamily="18" charset="0"/>
              </a:rPr>
              <a:t>s</a:t>
            </a:r>
            <a:r>
              <a:rPr lang="en-US" sz="2400" dirty="0">
                <a:latin typeface="Times New Roman" pitchFamily="18" charset="0"/>
                <a:cs typeface="Times New Roman" pitchFamily="18" charset="0"/>
              </a:rPr>
              <a:t> similar repeatable optical element. Mathematically that means:</a:t>
            </a:r>
          </a:p>
        </p:txBody>
      </p:sp>
    </p:spTree>
    <p:extLst>
      <p:ext uri="{BB962C8B-B14F-4D97-AF65-F5344CB8AC3E}">
        <p14:creationId xmlns:p14="http://schemas.microsoft.com/office/powerpoint/2010/main" val="1821467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8382000" cy="830997"/>
          </a:xfrm>
          <a:prstGeom prst="rect">
            <a:avLst/>
          </a:prstGeom>
          <a:noFill/>
        </p:spPr>
        <p:txBody>
          <a:bodyPr wrap="square" rtlCol="0">
            <a:spAutoFit/>
          </a:bodyPr>
          <a:lstStyle/>
          <a:p>
            <a:r>
              <a:rPr lang="en-US" sz="2400" dirty="0">
                <a:solidFill>
                  <a:srgbClr val="FF0000"/>
                </a:solidFill>
                <a:latin typeface="Times New Roman" pitchFamily="18" charset="0"/>
                <a:cs typeface="Times New Roman" pitchFamily="18" charset="0"/>
              </a:rPr>
              <a:t>Example</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A set of similar lenses arranging in  a line with equal distance</a:t>
            </a:r>
          </a:p>
        </p:txBody>
      </p:sp>
      <p:grpSp>
        <p:nvGrpSpPr>
          <p:cNvPr id="22" name="Group 21"/>
          <p:cNvGrpSpPr/>
          <p:nvPr/>
        </p:nvGrpSpPr>
        <p:grpSpPr>
          <a:xfrm>
            <a:off x="304800" y="1107005"/>
            <a:ext cx="8610600" cy="1788595"/>
            <a:chOff x="304800" y="1107005"/>
            <a:chExt cx="8610600" cy="1788595"/>
          </a:xfrm>
        </p:grpSpPr>
        <p:grpSp>
          <p:nvGrpSpPr>
            <p:cNvPr id="16" name="Group 15"/>
            <p:cNvGrpSpPr/>
            <p:nvPr/>
          </p:nvGrpSpPr>
          <p:grpSpPr>
            <a:xfrm>
              <a:off x="304800" y="1107005"/>
              <a:ext cx="8610600" cy="1788595"/>
              <a:chOff x="304800" y="1107005"/>
              <a:chExt cx="8610600" cy="1788595"/>
            </a:xfrm>
          </p:grpSpPr>
          <p:grpSp>
            <p:nvGrpSpPr>
              <p:cNvPr id="12" name="Group 11"/>
              <p:cNvGrpSpPr/>
              <p:nvPr/>
            </p:nvGrpSpPr>
            <p:grpSpPr>
              <a:xfrm>
                <a:off x="2362200" y="1524000"/>
                <a:ext cx="5715000" cy="1371600"/>
                <a:chOff x="1905000" y="2667000"/>
                <a:chExt cx="5715000" cy="1371600"/>
              </a:xfrm>
            </p:grpSpPr>
            <p:cxnSp>
              <p:nvCxnSpPr>
                <p:cNvPr id="6" name="Straight Arrow Connector 5"/>
                <p:cNvCxnSpPr/>
                <p:nvPr/>
              </p:nvCxnSpPr>
              <p:spPr>
                <a:xfrm>
                  <a:off x="7620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334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91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048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905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477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04800" y="2209800"/>
                <a:ext cx="86106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24200" y="1107005"/>
                <a:ext cx="914400" cy="461665"/>
              </a:xfrm>
              <a:prstGeom prst="rect">
                <a:avLst/>
              </a:prstGeom>
              <a:noFill/>
              <a:ln>
                <a:noFill/>
              </a:ln>
            </p:spPr>
            <p:txBody>
              <a:bodyPr wrap="square" rtlCol="0">
                <a:spAutoFit/>
              </a:bodyPr>
              <a:lstStyle/>
              <a:p>
                <a:r>
                  <a:rPr lang="en-US" sz="2400" dirty="0">
                    <a:latin typeface="Times New Roman" pitchFamily="18" charset="0"/>
                    <a:cs typeface="Times New Roman" pitchFamily="18" charset="0"/>
                  </a:rPr>
                  <a:t>Lens</a:t>
                </a:r>
              </a:p>
            </p:txBody>
          </p:sp>
        </p:grpSp>
        <p:sp>
          <p:nvSpPr>
            <p:cNvPr id="17" name="TextBox 16"/>
            <p:cNvSpPr txBox="1"/>
            <p:nvPr/>
          </p:nvSpPr>
          <p:spPr>
            <a:xfrm>
              <a:off x="7315200" y="2205335"/>
              <a:ext cx="3810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d</a:t>
              </a:r>
            </a:p>
          </p:txBody>
        </p:sp>
        <p:sp>
          <p:nvSpPr>
            <p:cNvPr id="18" name="TextBox 17"/>
            <p:cNvSpPr txBox="1"/>
            <p:nvPr/>
          </p:nvSpPr>
          <p:spPr>
            <a:xfrm>
              <a:off x="3810000" y="2199290"/>
              <a:ext cx="3810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d</a:t>
              </a:r>
            </a:p>
          </p:txBody>
        </p:sp>
        <p:sp>
          <p:nvSpPr>
            <p:cNvPr id="19" name="TextBox 18"/>
            <p:cNvSpPr txBox="1"/>
            <p:nvPr/>
          </p:nvSpPr>
          <p:spPr>
            <a:xfrm>
              <a:off x="5029200" y="2205335"/>
              <a:ext cx="3810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d</a:t>
              </a:r>
            </a:p>
          </p:txBody>
        </p:sp>
        <p:sp>
          <p:nvSpPr>
            <p:cNvPr id="20" name="TextBox 19"/>
            <p:cNvSpPr txBox="1"/>
            <p:nvPr/>
          </p:nvSpPr>
          <p:spPr>
            <a:xfrm>
              <a:off x="6172200" y="2205335"/>
              <a:ext cx="3810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d</a:t>
              </a:r>
            </a:p>
          </p:txBody>
        </p:sp>
        <p:sp>
          <p:nvSpPr>
            <p:cNvPr id="21" name="TextBox 20"/>
            <p:cNvSpPr txBox="1"/>
            <p:nvPr/>
          </p:nvSpPr>
          <p:spPr>
            <a:xfrm>
              <a:off x="2743200" y="2205335"/>
              <a:ext cx="3810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d</a:t>
              </a:r>
            </a:p>
          </p:txBody>
        </p:sp>
      </p:grpSp>
      <p:sp>
        <p:nvSpPr>
          <p:cNvPr id="23" name="TextBox 22"/>
          <p:cNvSpPr txBox="1"/>
          <p:nvPr/>
        </p:nvSpPr>
        <p:spPr>
          <a:xfrm>
            <a:off x="304800" y="3429000"/>
            <a:ext cx="8686800" cy="1938992"/>
          </a:xfrm>
          <a:prstGeom prst="rect">
            <a:avLst/>
          </a:prstGeom>
          <a:noFill/>
        </p:spPr>
        <p:txBody>
          <a:bodyPr wrap="square" rtlCol="0">
            <a:spAutoFit/>
          </a:bodyPr>
          <a:lstStyle/>
          <a:p>
            <a:r>
              <a:rPr lang="en-US" sz="2400" dirty="0">
                <a:latin typeface="Times New Roman" pitchFamily="18" charset="0"/>
                <a:cs typeface="Times New Roman" pitchFamily="18" charset="0"/>
              </a:rPr>
              <a:t>In this periodic optical system, the light beam travels through free space with length of d and then refracted by a lens. Thus, the repeated optical element consist of two elements: propagating in free space and refraction by a thin lens. Therefore, the ray transfer matrix of the repeated optical system can be written as:</a:t>
            </a:r>
          </a:p>
        </p:txBody>
      </p:sp>
      <p:graphicFrame>
        <p:nvGraphicFramePr>
          <p:cNvPr id="24" name="Object 23"/>
          <p:cNvGraphicFramePr>
            <a:graphicFrameLocks noChangeAspect="1"/>
          </p:cNvGraphicFramePr>
          <p:nvPr>
            <p:extLst>
              <p:ext uri="{D42A27DB-BD31-4B8C-83A1-F6EECF244321}">
                <p14:modId xmlns:p14="http://schemas.microsoft.com/office/powerpoint/2010/main" val="1451849399"/>
              </p:ext>
            </p:extLst>
          </p:nvPr>
        </p:nvGraphicFramePr>
        <p:xfrm>
          <a:off x="1352550" y="5467350"/>
          <a:ext cx="6184900" cy="1295400"/>
        </p:xfrm>
        <a:graphic>
          <a:graphicData uri="http://schemas.openxmlformats.org/presentationml/2006/ole">
            <mc:AlternateContent xmlns:mc="http://schemas.openxmlformats.org/markup-compatibility/2006">
              <mc:Choice xmlns:v="urn:schemas-microsoft-com:vml" Requires="v">
                <p:oleObj spid="_x0000_s81936" name="Equation" r:id="rId3" imgW="6184800" imgH="1295280" progId="Equation.DSMT4">
                  <p:embed/>
                </p:oleObj>
              </mc:Choice>
              <mc:Fallback>
                <p:oleObj name="Equation" r:id="rId3" imgW="6184800" imgH="1295280" progId="Equation.DSMT4">
                  <p:embed/>
                  <p:pic>
                    <p:nvPicPr>
                      <p:cNvPr id="0" name="Picture 6"/>
                      <p:cNvPicPr>
                        <a:picLocks noChangeAspect="1" noChangeArrowheads="1"/>
                      </p:cNvPicPr>
                      <p:nvPr/>
                    </p:nvPicPr>
                    <p:blipFill>
                      <a:blip r:embed="rId4"/>
                      <a:srcRect/>
                      <a:stretch>
                        <a:fillRect/>
                      </a:stretch>
                    </p:blipFill>
                    <p:spPr bwMode="auto">
                      <a:xfrm>
                        <a:off x="1352550" y="5467350"/>
                        <a:ext cx="61849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52400" y="838200"/>
            <a:ext cx="8686800" cy="1938992"/>
          </a:xfrm>
          <a:prstGeom prst="rect">
            <a:avLst/>
          </a:prstGeom>
          <a:noFill/>
        </p:spPr>
        <p:txBody>
          <a:bodyPr wrap="square" rtlCol="0">
            <a:spAutoFit/>
          </a:bodyPr>
          <a:lstStyle/>
          <a:p>
            <a:r>
              <a:rPr lang="en-US" sz="2400" dirty="0">
                <a:latin typeface="Times New Roman" pitchFamily="18" charset="0"/>
                <a:cs typeface="Times New Roman" pitchFamily="18" charset="0"/>
              </a:rPr>
              <a:t>It can be assumed that the light is first refracted by a thin lens and then travels through free space with length of </a:t>
            </a:r>
            <a:r>
              <a:rPr lang="en-US" sz="2400" i="1" dirty="0">
                <a:latin typeface="Times New Roman" pitchFamily="18" charset="0"/>
                <a:cs typeface="Times New Roman" pitchFamily="18" charset="0"/>
              </a:rPr>
              <a:t>d</a:t>
            </a:r>
            <a:r>
              <a:rPr lang="en-US" sz="2400" dirty="0">
                <a:latin typeface="Times New Roman" pitchFamily="18" charset="0"/>
                <a:cs typeface="Times New Roman" pitchFamily="18" charset="0"/>
              </a:rPr>
              <a:t>. Thus, the repeated optical element consist of two elements: refraction by a thin lens and propagating in free space. Therefore, the ray transfer matrix of the repeated optical system can be written as:</a:t>
            </a:r>
          </a:p>
        </p:txBody>
      </p:sp>
      <p:graphicFrame>
        <p:nvGraphicFramePr>
          <p:cNvPr id="24" name="Object 23"/>
          <p:cNvGraphicFramePr>
            <a:graphicFrameLocks noChangeAspect="1"/>
          </p:cNvGraphicFramePr>
          <p:nvPr>
            <p:extLst>
              <p:ext uri="{D42A27DB-BD31-4B8C-83A1-F6EECF244321}">
                <p14:modId xmlns:p14="http://schemas.microsoft.com/office/powerpoint/2010/main" val="1079749734"/>
              </p:ext>
            </p:extLst>
          </p:nvPr>
        </p:nvGraphicFramePr>
        <p:xfrm>
          <a:off x="196850" y="3079750"/>
          <a:ext cx="6261100" cy="1727200"/>
        </p:xfrm>
        <a:graphic>
          <a:graphicData uri="http://schemas.openxmlformats.org/presentationml/2006/ole">
            <mc:AlternateContent xmlns:mc="http://schemas.openxmlformats.org/markup-compatibility/2006">
              <mc:Choice xmlns:v="urn:schemas-microsoft-com:vml" Requires="v">
                <p:oleObj spid="_x0000_s92190" name="Equation" r:id="rId3" imgW="6260760" imgH="1726920" progId="Equation.DSMT4">
                  <p:embed/>
                </p:oleObj>
              </mc:Choice>
              <mc:Fallback>
                <p:oleObj name="Equation" r:id="rId3" imgW="6260760" imgH="1726920" progId="Equation.DSMT4">
                  <p:embed/>
                  <p:pic>
                    <p:nvPicPr>
                      <p:cNvPr id="0" name="Picture 10"/>
                      <p:cNvPicPr>
                        <a:picLocks noChangeAspect="1" noChangeArrowheads="1"/>
                      </p:cNvPicPr>
                      <p:nvPr/>
                    </p:nvPicPr>
                    <p:blipFill>
                      <a:blip r:embed="rId4"/>
                      <a:srcRect/>
                      <a:stretch>
                        <a:fillRect/>
                      </a:stretch>
                    </p:blipFill>
                    <p:spPr bwMode="auto">
                      <a:xfrm>
                        <a:off x="196850" y="3079750"/>
                        <a:ext cx="6261100" cy="172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5" name="Group 24"/>
          <p:cNvGrpSpPr/>
          <p:nvPr/>
        </p:nvGrpSpPr>
        <p:grpSpPr>
          <a:xfrm>
            <a:off x="527050" y="5181600"/>
            <a:ext cx="8083550" cy="1343025"/>
            <a:chOff x="527050" y="5181600"/>
            <a:chExt cx="8083550" cy="1343025"/>
          </a:xfrm>
        </p:grpSpPr>
        <p:sp>
          <p:nvSpPr>
            <p:cNvPr id="22" name="TextBox 21"/>
            <p:cNvSpPr txBox="1"/>
            <p:nvPr/>
          </p:nvSpPr>
          <p:spPr>
            <a:xfrm>
              <a:off x="533400" y="5181600"/>
              <a:ext cx="8077200" cy="1200329"/>
            </a:xfrm>
            <a:prstGeom prst="rect">
              <a:avLst/>
            </a:prstGeom>
            <a:noFill/>
          </p:spPr>
          <p:txBody>
            <a:bodyPr wrap="square" rtlCol="0">
              <a:spAutoFit/>
            </a:bodyPr>
            <a:lstStyle/>
            <a:p>
              <a:r>
                <a:rPr lang="en-US" sz="2400" dirty="0">
                  <a:latin typeface="Times New Roman" pitchFamily="18" charset="0"/>
                  <a:cs typeface="Times New Roman" pitchFamily="18" charset="0"/>
                </a:rPr>
                <a:t>Although A and D are different from previous matrix the term</a:t>
              </a:r>
            </a:p>
            <a:p>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is the same leading the same results. </a:t>
              </a:r>
            </a:p>
          </p:txBody>
        </p:sp>
        <p:graphicFrame>
          <p:nvGraphicFramePr>
            <p:cNvPr id="92163" name="Object 3"/>
            <p:cNvGraphicFramePr>
              <a:graphicFrameLocks noChangeAspect="1"/>
            </p:cNvGraphicFramePr>
            <p:nvPr>
              <p:extLst>
                <p:ext uri="{D42A27DB-BD31-4B8C-83A1-F6EECF244321}">
                  <p14:modId xmlns:p14="http://schemas.microsoft.com/office/powerpoint/2010/main" val="1401525776"/>
                </p:ext>
              </p:extLst>
            </p:nvPr>
          </p:nvGraphicFramePr>
          <p:xfrm>
            <a:off x="527050" y="5800725"/>
            <a:ext cx="1384300" cy="723900"/>
          </p:xfrm>
          <a:graphic>
            <a:graphicData uri="http://schemas.openxmlformats.org/presentationml/2006/ole">
              <mc:AlternateContent xmlns:mc="http://schemas.openxmlformats.org/markup-compatibility/2006">
                <mc:Choice xmlns:v="urn:schemas-microsoft-com:vml" Requires="v">
                  <p:oleObj spid="_x0000_s92191" name="Equation" r:id="rId5" imgW="1384200" imgH="723600" progId="Equation.DSMT4">
                    <p:embed/>
                  </p:oleObj>
                </mc:Choice>
                <mc:Fallback>
                  <p:oleObj name="Equation" r:id="rId5" imgW="1384200" imgH="723600"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050" y="5800725"/>
                          <a:ext cx="13843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447800"/>
            <a:ext cx="2667000" cy="457200"/>
          </a:xfrm>
          <a:prstGeom prst="rect">
            <a:avLst/>
          </a:prstGeom>
          <a:noFill/>
        </p:spPr>
        <p:txBody>
          <a:bodyPr wrap="square" rtlCol="0">
            <a:spAutoFit/>
          </a:bodyPr>
          <a:lstStyle/>
          <a:p>
            <a:r>
              <a:rPr lang="en-US" sz="2400" dirty="0">
                <a:latin typeface="Times New Roman" pitchFamily="18" charset="0"/>
                <a:cs typeface="Times New Roman" pitchFamily="18" charset="0"/>
              </a:rPr>
              <a:t>Stability criterion:</a:t>
            </a:r>
          </a:p>
        </p:txBody>
      </p:sp>
      <p:graphicFrame>
        <p:nvGraphicFramePr>
          <p:cNvPr id="3" name="Object 2"/>
          <p:cNvGraphicFramePr>
            <a:graphicFrameLocks noChangeAspect="1"/>
          </p:cNvGraphicFramePr>
          <p:nvPr>
            <p:extLst>
              <p:ext uri="{D42A27DB-BD31-4B8C-83A1-F6EECF244321}">
                <p14:modId xmlns:p14="http://schemas.microsoft.com/office/powerpoint/2010/main" val="3977269323"/>
              </p:ext>
            </p:extLst>
          </p:nvPr>
        </p:nvGraphicFramePr>
        <p:xfrm>
          <a:off x="1835150" y="215900"/>
          <a:ext cx="3327400" cy="977900"/>
        </p:xfrm>
        <a:graphic>
          <a:graphicData uri="http://schemas.openxmlformats.org/presentationml/2006/ole">
            <mc:AlternateContent xmlns:mc="http://schemas.openxmlformats.org/markup-compatibility/2006">
              <mc:Choice xmlns:v="urn:schemas-microsoft-com:vml" Requires="v">
                <p:oleObj spid="_x0000_s82991" name="Equation" r:id="rId3" imgW="3327120" imgH="977760" progId="Equation.DSMT4">
                  <p:embed/>
                </p:oleObj>
              </mc:Choice>
              <mc:Fallback>
                <p:oleObj name="Equation" r:id="rId3" imgW="3327120" imgH="977760" progId="Equation.DSMT4">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15900"/>
                        <a:ext cx="3327400"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710307601"/>
              </p:ext>
            </p:extLst>
          </p:nvPr>
        </p:nvGraphicFramePr>
        <p:xfrm>
          <a:off x="3213100" y="1752600"/>
          <a:ext cx="5346700" cy="723900"/>
        </p:xfrm>
        <a:graphic>
          <a:graphicData uri="http://schemas.openxmlformats.org/presentationml/2006/ole">
            <mc:AlternateContent xmlns:mc="http://schemas.openxmlformats.org/markup-compatibility/2006">
              <mc:Choice xmlns:v="urn:schemas-microsoft-com:vml" Requires="v">
                <p:oleObj spid="_x0000_s82992" name="Equation" r:id="rId5" imgW="5346360" imgH="723600" progId="Equation.DSMT4">
                  <p:embed/>
                </p:oleObj>
              </mc:Choice>
              <mc:Fallback>
                <p:oleObj name="Equation" r:id="rId5" imgW="5346360" imgH="723600" progId="Equation.DSMT4">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3100" y="1752600"/>
                        <a:ext cx="53467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013775332"/>
              </p:ext>
            </p:extLst>
          </p:nvPr>
        </p:nvGraphicFramePr>
        <p:xfrm>
          <a:off x="1612900" y="2889250"/>
          <a:ext cx="5295900" cy="1930400"/>
        </p:xfrm>
        <a:graphic>
          <a:graphicData uri="http://schemas.openxmlformats.org/presentationml/2006/ole">
            <mc:AlternateContent xmlns:mc="http://schemas.openxmlformats.org/markup-compatibility/2006">
              <mc:Choice xmlns:v="urn:schemas-microsoft-com:vml" Requires="v">
                <p:oleObj spid="_x0000_s82993" name="Equation" r:id="rId7" imgW="5295600" imgH="1930320" progId="Equation.DSMT4">
                  <p:embed/>
                </p:oleObj>
              </mc:Choice>
              <mc:Fallback>
                <p:oleObj name="Equation" r:id="rId7" imgW="5295600" imgH="1930320" progId="Equation.DSMT4">
                  <p:embed/>
                  <p:pic>
                    <p:nvPicPr>
                      <p:cNvPr id="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2900" y="2889250"/>
                        <a:ext cx="5295900" cy="193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1" name="Group 40"/>
          <p:cNvGrpSpPr/>
          <p:nvPr/>
        </p:nvGrpSpPr>
        <p:grpSpPr>
          <a:xfrm>
            <a:off x="304800" y="4800600"/>
            <a:ext cx="8610600" cy="1828800"/>
            <a:chOff x="304800" y="4800600"/>
            <a:chExt cx="8610600" cy="1828800"/>
          </a:xfrm>
        </p:grpSpPr>
        <p:grpSp>
          <p:nvGrpSpPr>
            <p:cNvPr id="6" name="Group 5"/>
            <p:cNvGrpSpPr/>
            <p:nvPr/>
          </p:nvGrpSpPr>
          <p:grpSpPr>
            <a:xfrm>
              <a:off x="304800" y="4800600"/>
              <a:ext cx="8610600" cy="1828800"/>
              <a:chOff x="304800" y="1107005"/>
              <a:chExt cx="8610600" cy="1828800"/>
            </a:xfrm>
          </p:grpSpPr>
          <p:grpSp>
            <p:nvGrpSpPr>
              <p:cNvPr id="7" name="Group 15"/>
              <p:cNvGrpSpPr/>
              <p:nvPr/>
            </p:nvGrpSpPr>
            <p:grpSpPr>
              <a:xfrm>
                <a:off x="304800" y="1107005"/>
                <a:ext cx="8610600" cy="1788595"/>
                <a:chOff x="304800" y="1107005"/>
                <a:chExt cx="8610600" cy="1788595"/>
              </a:xfrm>
            </p:grpSpPr>
            <p:grpSp>
              <p:nvGrpSpPr>
                <p:cNvPr id="13" name="Group 11"/>
                <p:cNvGrpSpPr/>
                <p:nvPr/>
              </p:nvGrpSpPr>
              <p:grpSpPr>
                <a:xfrm>
                  <a:off x="2362200" y="1524000"/>
                  <a:ext cx="5715000" cy="1371600"/>
                  <a:chOff x="1905000" y="2667000"/>
                  <a:chExt cx="5715000" cy="1371600"/>
                </a:xfrm>
              </p:grpSpPr>
              <p:cxnSp>
                <p:nvCxnSpPr>
                  <p:cNvPr id="16" name="Straight Arrow Connector 15"/>
                  <p:cNvCxnSpPr/>
                  <p:nvPr/>
                </p:nvCxnSpPr>
                <p:spPr>
                  <a:xfrm>
                    <a:off x="7620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334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91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8"/>
                  <p:cNvCxnSpPr/>
                  <p:nvPr/>
                </p:nvCxnSpPr>
                <p:spPr>
                  <a:xfrm>
                    <a:off x="3048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05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477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04800" y="2209800"/>
                  <a:ext cx="86106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24200" y="1107005"/>
                  <a:ext cx="914400" cy="461665"/>
                </a:xfrm>
                <a:prstGeom prst="rect">
                  <a:avLst/>
                </a:prstGeom>
                <a:noFill/>
                <a:ln>
                  <a:noFill/>
                </a:ln>
              </p:spPr>
              <p:txBody>
                <a:bodyPr wrap="square" rtlCol="0">
                  <a:spAutoFit/>
                </a:bodyPr>
                <a:lstStyle/>
                <a:p>
                  <a:r>
                    <a:rPr lang="en-US" sz="2400" dirty="0">
                      <a:latin typeface="Times New Roman" pitchFamily="18" charset="0"/>
                      <a:cs typeface="Times New Roman" pitchFamily="18" charset="0"/>
                    </a:rPr>
                    <a:t>Lens</a:t>
                  </a:r>
                </a:p>
              </p:txBody>
            </p:sp>
          </p:grpSp>
          <p:sp>
            <p:nvSpPr>
              <p:cNvPr id="8" name="TextBox 7"/>
              <p:cNvSpPr txBox="1"/>
              <p:nvPr/>
            </p:nvSpPr>
            <p:spPr>
              <a:xfrm>
                <a:off x="7315200" y="2397940"/>
                <a:ext cx="3810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f</a:t>
                </a:r>
              </a:p>
            </p:txBody>
          </p:sp>
          <p:sp>
            <p:nvSpPr>
              <p:cNvPr id="9" name="TextBox 8"/>
              <p:cNvSpPr txBox="1"/>
              <p:nvPr/>
            </p:nvSpPr>
            <p:spPr>
              <a:xfrm>
                <a:off x="3810000" y="2321740"/>
                <a:ext cx="3810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f</a:t>
                </a:r>
              </a:p>
            </p:txBody>
          </p:sp>
          <p:sp>
            <p:nvSpPr>
              <p:cNvPr id="10" name="TextBox 9"/>
              <p:cNvSpPr txBox="1"/>
              <p:nvPr/>
            </p:nvSpPr>
            <p:spPr>
              <a:xfrm>
                <a:off x="5029200" y="2474140"/>
                <a:ext cx="3810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f</a:t>
                </a:r>
              </a:p>
            </p:txBody>
          </p:sp>
          <p:sp>
            <p:nvSpPr>
              <p:cNvPr id="11" name="TextBox 10"/>
              <p:cNvSpPr txBox="1"/>
              <p:nvPr/>
            </p:nvSpPr>
            <p:spPr>
              <a:xfrm>
                <a:off x="6172200" y="2397940"/>
                <a:ext cx="3810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f</a:t>
                </a:r>
              </a:p>
            </p:txBody>
          </p:sp>
          <p:sp>
            <p:nvSpPr>
              <p:cNvPr id="12" name="TextBox 11"/>
              <p:cNvSpPr txBox="1"/>
              <p:nvPr/>
            </p:nvSpPr>
            <p:spPr>
              <a:xfrm>
                <a:off x="2743200" y="2321740"/>
                <a:ext cx="3810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f</a:t>
                </a:r>
              </a:p>
            </p:txBody>
          </p:sp>
        </p:grpSp>
        <p:cxnSp>
          <p:nvCxnSpPr>
            <p:cNvPr id="23" name="Straight Arrow Connector 22"/>
            <p:cNvCxnSpPr/>
            <p:nvPr/>
          </p:nvCxnSpPr>
          <p:spPr>
            <a:xfrm>
              <a:off x="914400" y="5562600"/>
              <a:ext cx="14630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362200" y="5562600"/>
              <a:ext cx="22860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648200" y="6227380"/>
              <a:ext cx="1153510" cy="105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791200" y="5562600"/>
              <a:ext cx="22860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066690" y="5573110"/>
              <a:ext cx="7772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43000" y="510540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0</a:t>
              </a:r>
            </a:p>
          </p:txBody>
        </p:sp>
        <p:sp>
          <p:nvSpPr>
            <p:cNvPr id="35" name="TextBox 34"/>
            <p:cNvSpPr txBox="1"/>
            <p:nvPr/>
          </p:nvSpPr>
          <p:spPr>
            <a:xfrm>
              <a:off x="2514600" y="518160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1</a:t>
              </a:r>
            </a:p>
          </p:txBody>
        </p:sp>
        <p:sp>
          <p:nvSpPr>
            <p:cNvPr id="36" name="TextBox 35"/>
            <p:cNvSpPr txBox="1"/>
            <p:nvPr/>
          </p:nvSpPr>
          <p:spPr>
            <a:xfrm>
              <a:off x="3657600" y="5405735"/>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2</a:t>
              </a:r>
            </a:p>
          </p:txBody>
        </p:sp>
        <p:sp>
          <p:nvSpPr>
            <p:cNvPr id="37" name="TextBox 36"/>
            <p:cNvSpPr txBox="1"/>
            <p:nvPr/>
          </p:nvSpPr>
          <p:spPr>
            <a:xfrm>
              <a:off x="4724400" y="548640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3</a:t>
              </a:r>
            </a:p>
          </p:txBody>
        </p:sp>
        <p:sp>
          <p:nvSpPr>
            <p:cNvPr id="38" name="TextBox 37"/>
            <p:cNvSpPr txBox="1"/>
            <p:nvPr/>
          </p:nvSpPr>
          <p:spPr>
            <a:xfrm>
              <a:off x="5867400" y="5405735"/>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4</a:t>
              </a:r>
            </a:p>
          </p:txBody>
        </p:sp>
        <p:sp>
          <p:nvSpPr>
            <p:cNvPr id="39" name="TextBox 38"/>
            <p:cNvSpPr txBox="1"/>
            <p:nvPr/>
          </p:nvSpPr>
          <p:spPr>
            <a:xfrm>
              <a:off x="7010400" y="525780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5</a:t>
              </a:r>
            </a:p>
          </p:txBody>
        </p:sp>
        <p:sp>
          <p:nvSpPr>
            <p:cNvPr id="40" name="TextBox 39"/>
            <p:cNvSpPr txBox="1"/>
            <p:nvPr/>
          </p:nvSpPr>
          <p:spPr>
            <a:xfrm>
              <a:off x="8229600" y="510540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6</a:t>
              </a:r>
            </a:p>
          </p:txBody>
        </p:sp>
      </p:grpSp>
      <p:cxnSp>
        <p:nvCxnSpPr>
          <p:cNvPr id="43" name="Straight Connector 42"/>
          <p:cNvCxnSpPr/>
          <p:nvPr/>
        </p:nvCxnSpPr>
        <p:spPr>
          <a:xfrm>
            <a:off x="381000" y="2819400"/>
            <a:ext cx="83820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p:cNvGraphicFramePr>
            <a:graphicFrameLocks noChangeAspect="1"/>
          </p:cNvGraphicFramePr>
          <p:nvPr>
            <p:extLst>
              <p:ext uri="{D42A27DB-BD31-4B8C-83A1-F6EECF244321}">
                <p14:modId xmlns:p14="http://schemas.microsoft.com/office/powerpoint/2010/main" val="1477188748"/>
              </p:ext>
            </p:extLst>
          </p:nvPr>
        </p:nvGraphicFramePr>
        <p:xfrm>
          <a:off x="1270000" y="374650"/>
          <a:ext cx="5295900" cy="1930400"/>
        </p:xfrm>
        <a:graphic>
          <a:graphicData uri="http://schemas.openxmlformats.org/presentationml/2006/ole">
            <mc:AlternateContent xmlns:mc="http://schemas.openxmlformats.org/markup-compatibility/2006">
              <mc:Choice xmlns:v="urn:schemas-microsoft-com:vml" Requires="v">
                <p:oleObj spid="_x0000_s83984" name="Equation" r:id="rId3" imgW="5295600" imgH="1930320" progId="Equation.DSMT4">
                  <p:embed/>
                </p:oleObj>
              </mc:Choice>
              <mc:Fallback>
                <p:oleObj name="Equation" r:id="rId3" imgW="5295600" imgH="1930320" progId="Equation.DSMT4">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0" y="374650"/>
                        <a:ext cx="5295900" cy="193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3" name="Group 42"/>
          <p:cNvGrpSpPr/>
          <p:nvPr/>
        </p:nvGrpSpPr>
        <p:grpSpPr>
          <a:xfrm>
            <a:off x="304800" y="3164405"/>
            <a:ext cx="8610600" cy="1788595"/>
            <a:chOff x="304800" y="2819400"/>
            <a:chExt cx="8610600" cy="1788595"/>
          </a:xfrm>
        </p:grpSpPr>
        <p:grpSp>
          <p:nvGrpSpPr>
            <p:cNvPr id="3" name="Group 2"/>
            <p:cNvGrpSpPr/>
            <p:nvPr/>
          </p:nvGrpSpPr>
          <p:grpSpPr>
            <a:xfrm>
              <a:off x="304800" y="2819400"/>
              <a:ext cx="8610600" cy="1788595"/>
              <a:chOff x="304800" y="4800600"/>
              <a:chExt cx="8610600" cy="1788595"/>
            </a:xfrm>
          </p:grpSpPr>
          <p:grpSp>
            <p:nvGrpSpPr>
              <p:cNvPr id="4" name="Group 5"/>
              <p:cNvGrpSpPr/>
              <p:nvPr/>
            </p:nvGrpSpPr>
            <p:grpSpPr>
              <a:xfrm>
                <a:off x="304800" y="4800600"/>
                <a:ext cx="8610600" cy="1788595"/>
                <a:chOff x="304800" y="1107005"/>
                <a:chExt cx="8610600" cy="1788595"/>
              </a:xfrm>
            </p:grpSpPr>
            <p:grpSp>
              <p:nvGrpSpPr>
                <p:cNvPr id="17" name="Group 16"/>
                <p:cNvGrpSpPr/>
                <p:nvPr/>
              </p:nvGrpSpPr>
              <p:grpSpPr>
                <a:xfrm>
                  <a:off x="304800" y="1107005"/>
                  <a:ext cx="8610600" cy="1788595"/>
                  <a:chOff x="304800" y="1107005"/>
                  <a:chExt cx="8610600" cy="1788595"/>
                </a:xfrm>
              </p:grpSpPr>
              <p:grpSp>
                <p:nvGrpSpPr>
                  <p:cNvPr id="23" name="Group 11"/>
                  <p:cNvGrpSpPr/>
                  <p:nvPr/>
                </p:nvGrpSpPr>
                <p:grpSpPr>
                  <a:xfrm>
                    <a:off x="2362200" y="1524000"/>
                    <a:ext cx="4572000" cy="1371600"/>
                    <a:chOff x="1905000" y="2667000"/>
                    <a:chExt cx="4572000" cy="1371600"/>
                  </a:xfrm>
                </p:grpSpPr>
                <p:cxnSp>
                  <p:nvCxnSpPr>
                    <p:cNvPr id="27" name="Straight Arrow Connector 26"/>
                    <p:cNvCxnSpPr/>
                    <p:nvPr/>
                  </p:nvCxnSpPr>
                  <p:spPr>
                    <a:xfrm>
                      <a:off x="5334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191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8"/>
                    <p:cNvCxnSpPr/>
                    <p:nvPr/>
                  </p:nvCxnSpPr>
                  <p:spPr>
                    <a:xfrm>
                      <a:off x="3048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905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477000" y="2667000"/>
                      <a:ext cx="0" cy="13716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V="1">
                    <a:off x="304800" y="2209800"/>
                    <a:ext cx="86106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124200" y="1107005"/>
                    <a:ext cx="914400" cy="461665"/>
                  </a:xfrm>
                  <a:prstGeom prst="rect">
                    <a:avLst/>
                  </a:prstGeom>
                  <a:noFill/>
                  <a:ln>
                    <a:noFill/>
                  </a:ln>
                </p:spPr>
                <p:txBody>
                  <a:bodyPr wrap="square" rtlCol="0">
                    <a:spAutoFit/>
                  </a:bodyPr>
                  <a:lstStyle/>
                  <a:p>
                    <a:r>
                      <a:rPr lang="en-US" sz="2400" dirty="0">
                        <a:latin typeface="Times New Roman" pitchFamily="18" charset="0"/>
                        <a:cs typeface="Times New Roman" pitchFamily="18" charset="0"/>
                      </a:rPr>
                      <a:t>Lens</a:t>
                    </a:r>
                  </a:p>
                </p:txBody>
              </p:sp>
            </p:grpSp>
            <p:sp>
              <p:nvSpPr>
                <p:cNvPr id="19" name="TextBox 18"/>
                <p:cNvSpPr txBox="1"/>
                <p:nvPr/>
              </p:nvSpPr>
              <p:spPr>
                <a:xfrm>
                  <a:off x="3810000" y="1945205"/>
                  <a:ext cx="5334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2f</a:t>
                  </a:r>
                </a:p>
              </p:txBody>
            </p:sp>
            <p:sp>
              <p:nvSpPr>
                <p:cNvPr id="20" name="TextBox 19"/>
                <p:cNvSpPr txBox="1"/>
                <p:nvPr/>
              </p:nvSpPr>
              <p:spPr>
                <a:xfrm>
                  <a:off x="5105400" y="2326205"/>
                  <a:ext cx="6096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2f</a:t>
                  </a:r>
                </a:p>
              </p:txBody>
            </p:sp>
            <p:sp>
              <p:nvSpPr>
                <p:cNvPr id="21" name="TextBox 20"/>
                <p:cNvSpPr txBox="1"/>
                <p:nvPr/>
              </p:nvSpPr>
              <p:spPr>
                <a:xfrm>
                  <a:off x="6172200" y="2397940"/>
                  <a:ext cx="5334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2f</a:t>
                  </a:r>
                </a:p>
              </p:txBody>
            </p:sp>
            <p:sp>
              <p:nvSpPr>
                <p:cNvPr id="22" name="TextBox 21"/>
                <p:cNvSpPr txBox="1"/>
                <p:nvPr/>
              </p:nvSpPr>
              <p:spPr>
                <a:xfrm>
                  <a:off x="2743200" y="2321740"/>
                  <a:ext cx="5334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2f</a:t>
                  </a:r>
                </a:p>
              </p:txBody>
            </p:sp>
          </p:grpSp>
          <p:cxnSp>
            <p:nvCxnSpPr>
              <p:cNvPr id="5" name="Straight Arrow Connector 4"/>
              <p:cNvCxnSpPr/>
              <p:nvPr/>
            </p:nvCxnSpPr>
            <p:spPr>
              <a:xfrm>
                <a:off x="914400" y="5562600"/>
                <a:ext cx="14630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43000" y="510540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0</a:t>
                </a:r>
              </a:p>
            </p:txBody>
          </p:sp>
          <p:sp>
            <p:nvSpPr>
              <p:cNvPr id="11" name="TextBox 10"/>
              <p:cNvSpPr txBox="1"/>
              <p:nvPr/>
            </p:nvSpPr>
            <p:spPr>
              <a:xfrm>
                <a:off x="2514600" y="518160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1</a:t>
                </a:r>
              </a:p>
            </p:txBody>
          </p:sp>
          <p:sp>
            <p:nvSpPr>
              <p:cNvPr id="12" name="TextBox 11"/>
              <p:cNvSpPr txBox="1"/>
              <p:nvPr/>
            </p:nvSpPr>
            <p:spPr>
              <a:xfrm>
                <a:off x="3657600" y="609600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2</a:t>
                </a:r>
              </a:p>
            </p:txBody>
          </p:sp>
          <p:sp>
            <p:nvSpPr>
              <p:cNvPr id="13" name="TextBox 12"/>
              <p:cNvSpPr txBox="1"/>
              <p:nvPr/>
            </p:nvSpPr>
            <p:spPr>
              <a:xfrm>
                <a:off x="4724400" y="548640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3</a:t>
                </a:r>
              </a:p>
            </p:txBody>
          </p:sp>
          <p:sp>
            <p:nvSpPr>
              <p:cNvPr id="14" name="TextBox 13"/>
              <p:cNvSpPr txBox="1"/>
              <p:nvPr/>
            </p:nvSpPr>
            <p:spPr>
              <a:xfrm>
                <a:off x="5943600" y="5100935"/>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4</a:t>
                </a:r>
              </a:p>
            </p:txBody>
          </p:sp>
          <p:sp>
            <p:nvSpPr>
              <p:cNvPr id="15" name="TextBox 14"/>
              <p:cNvSpPr txBox="1"/>
              <p:nvPr/>
            </p:nvSpPr>
            <p:spPr>
              <a:xfrm>
                <a:off x="7391400" y="525780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5</a:t>
                </a:r>
              </a:p>
            </p:txBody>
          </p:sp>
        </p:grpSp>
        <p:cxnSp>
          <p:nvCxnSpPr>
            <p:cNvPr id="32" name="Straight Arrow Connector 31"/>
            <p:cNvCxnSpPr/>
            <p:nvPr/>
          </p:nvCxnSpPr>
          <p:spPr>
            <a:xfrm>
              <a:off x="2346960" y="3581400"/>
              <a:ext cx="115824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503100" y="4256690"/>
              <a:ext cx="1147730" cy="105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632960" y="3581400"/>
              <a:ext cx="115824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93830" y="3581400"/>
              <a:ext cx="1153510" cy="236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934200" y="3581400"/>
              <a:ext cx="14478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28600" y="762000"/>
            <a:ext cx="8915400" cy="83099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222222"/>
                </a:solidFill>
                <a:effectLst/>
                <a:latin typeface="Times New Roman" pitchFamily="18" charset="0"/>
                <a:cs typeface="Times New Roman" pitchFamily="18" charset="0"/>
              </a:rPr>
              <a:t>Fourier </a:t>
            </a:r>
            <a:r>
              <a:rPr kumimoji="0" lang="en-US" sz="2400" b="1" i="0" u="none" strike="noStrike" cap="none" normalizeH="0" baseline="0" dirty="0">
                <a:ln>
                  <a:noFill/>
                </a:ln>
                <a:solidFill>
                  <a:srgbClr val="0B0080"/>
                </a:solidFill>
                <a:effectLst/>
                <a:latin typeface="Times New Roman" pitchFamily="18" charset="0"/>
                <a:cs typeface="Times New Roman" pitchFamily="18" charset="0"/>
              </a:rPr>
              <a:t>series</a:t>
            </a:r>
            <a:r>
              <a:rPr kumimoji="0" lang="en-US" sz="2400" b="0" i="0" u="none" strike="noStrike" cap="none" normalizeH="0" baseline="0" dirty="0">
                <a:ln>
                  <a:noFill/>
                </a:ln>
                <a:solidFill>
                  <a:srgbClr val="222222"/>
                </a:solidFill>
                <a:effectLst/>
                <a:latin typeface="Times New Roman" pitchFamily="18" charset="0"/>
                <a:cs typeface="Times New Roman" pitchFamily="18" charset="0"/>
              </a:rPr>
              <a:t> is a </a:t>
            </a:r>
            <a:r>
              <a:rPr kumimoji="0" lang="en-US" sz="2400" b="0" i="0" u="none" strike="noStrike" cap="none" normalizeH="0" baseline="0" dirty="0">
                <a:ln>
                  <a:noFill/>
                </a:ln>
                <a:solidFill>
                  <a:srgbClr val="0B0080"/>
                </a:solidFill>
                <a:effectLst/>
                <a:latin typeface="Times New Roman" pitchFamily="18" charset="0"/>
                <a:cs typeface="Times New Roman" pitchFamily="18" charset="0"/>
              </a:rPr>
              <a:t>periodic function</a:t>
            </a:r>
            <a:r>
              <a:rPr kumimoji="0" lang="en-US" sz="2400" b="0" i="0" u="none" strike="noStrike" cap="none" normalizeH="0" baseline="0" dirty="0">
                <a:ln>
                  <a:noFill/>
                </a:ln>
                <a:solidFill>
                  <a:srgbClr val="222222"/>
                </a:solidFill>
                <a:effectLst/>
                <a:latin typeface="Times New Roman" pitchFamily="18" charset="0"/>
                <a:cs typeface="Times New Roman" pitchFamily="18" charset="0"/>
              </a:rPr>
              <a:t> composed of harmonically related </a:t>
            </a:r>
            <a:r>
              <a:rPr kumimoji="0" lang="en-US" sz="2400" b="0" i="0" u="none" strike="noStrike" cap="none" normalizeH="0" baseline="0" dirty="0">
                <a:ln>
                  <a:noFill/>
                </a:ln>
                <a:solidFill>
                  <a:srgbClr val="0B0080"/>
                </a:solidFill>
                <a:effectLst/>
                <a:latin typeface="Times New Roman" pitchFamily="18" charset="0"/>
                <a:cs typeface="Times New Roman" pitchFamily="18" charset="0"/>
              </a:rPr>
              <a:t>sinusoids</a:t>
            </a:r>
            <a:r>
              <a:rPr kumimoji="0" lang="en-US" sz="2400" b="0" i="0" u="none" strike="noStrike" cap="none" normalizeH="0" baseline="0" dirty="0">
                <a:ln>
                  <a:noFill/>
                </a:ln>
                <a:solidFill>
                  <a:srgbClr val="222222"/>
                </a:solidFill>
                <a:effectLst/>
                <a:latin typeface="Times New Roman" pitchFamily="18" charset="0"/>
                <a:cs typeface="Times New Roman" pitchFamily="18" charset="0"/>
              </a:rPr>
              <a:t>, combined by a weighted summation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p>
        </p:txBody>
      </p:sp>
      <p:sp>
        <p:nvSpPr>
          <p:cNvPr id="3" name="Rectangle 2"/>
          <p:cNvSpPr/>
          <p:nvPr/>
        </p:nvSpPr>
        <p:spPr>
          <a:xfrm>
            <a:off x="2895600" y="152400"/>
            <a:ext cx="2819400" cy="461665"/>
          </a:xfrm>
          <a:prstGeom prst="rect">
            <a:avLst/>
          </a:prstGeom>
          <a:effectLst>
            <a:glow rad="139700">
              <a:schemeClr val="accent5">
                <a:satMod val="175000"/>
                <a:alpha val="40000"/>
              </a:schemeClr>
            </a:glow>
            <a:outerShdw blurRad="40000" dist="23000" dir="5400000" rotWithShape="0">
              <a:srgbClr val="000000">
                <a:alpha val="35000"/>
              </a:srgbClr>
            </a:outerShdw>
            <a:reflection blurRad="6350" stA="52000" endA="300" endPos="35000" dir="5400000" sy="-100000" algn="bl" rotWithShape="0"/>
            <a:softEdge rad="63500"/>
          </a:effectLst>
          <a:scene3d>
            <a:camera prst="orthographicFront">
              <a:rot lat="0" lon="0" rev="0"/>
            </a:camera>
            <a:lightRig rig="threePt" dir="t">
              <a:rot lat="0" lon="0" rev="1200000"/>
            </a:lightRig>
          </a:scene3d>
          <a:sp3d>
            <a:bevelT w="63500" h="25400" prst="convex"/>
          </a:sp3d>
        </p:spPr>
        <p:style>
          <a:lnRef idx="0">
            <a:schemeClr val="accent3"/>
          </a:lnRef>
          <a:fillRef idx="3">
            <a:schemeClr val="accent3"/>
          </a:fillRef>
          <a:effectRef idx="3">
            <a:schemeClr val="accent3"/>
          </a:effectRef>
          <a:fontRef idx="minor">
            <a:schemeClr val="lt1"/>
          </a:fontRef>
        </p:style>
        <p:txBody>
          <a:bodyPr wrap="square">
            <a:spAutoFit/>
          </a:bodyPr>
          <a:lstStyle/>
          <a:p>
            <a:pPr marL="457200" indent="-457200" algn="ctr"/>
            <a:r>
              <a:rPr lang="en-US" sz="2400" b="1" dirty="0">
                <a:solidFill>
                  <a:srgbClr val="FF0000"/>
                </a:solidFill>
              </a:rPr>
              <a:t>Fourier  series </a:t>
            </a:r>
          </a:p>
        </p:txBody>
      </p:sp>
      <p:pic>
        <p:nvPicPr>
          <p:cNvPr id="18435" name="Picture 3"/>
          <p:cNvPicPr>
            <a:picLocks noChangeAspect="1" noChangeArrowheads="1"/>
          </p:cNvPicPr>
          <p:nvPr/>
        </p:nvPicPr>
        <p:blipFill>
          <a:blip r:embed="rId2" cstate="print"/>
          <a:srcRect/>
          <a:stretch>
            <a:fillRect/>
          </a:stretch>
        </p:blipFill>
        <p:spPr bwMode="auto">
          <a:xfrm>
            <a:off x="304800" y="1905000"/>
            <a:ext cx="8664066" cy="2133600"/>
          </a:xfrm>
          <a:prstGeom prst="rect">
            <a:avLst/>
          </a:prstGeom>
          <a:noFill/>
          <a:ln w="9525">
            <a:noFill/>
            <a:miter lim="800000"/>
            <a:headEnd/>
            <a:tailEnd/>
          </a:ln>
        </p:spPr>
      </p:pic>
      <p:pic>
        <p:nvPicPr>
          <p:cNvPr id="18436" name="Picture 4"/>
          <p:cNvPicPr>
            <a:picLocks noChangeAspect="1" noChangeArrowheads="1"/>
          </p:cNvPicPr>
          <p:nvPr/>
        </p:nvPicPr>
        <p:blipFill>
          <a:blip r:embed="rId3" cstate="print"/>
          <a:srcRect/>
          <a:stretch>
            <a:fillRect/>
          </a:stretch>
        </p:blipFill>
        <p:spPr bwMode="auto">
          <a:xfrm>
            <a:off x="457200" y="4057888"/>
            <a:ext cx="6934200" cy="2190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Object 2"/>
          <p:cNvGraphicFramePr>
            <a:graphicFrameLocks noChangeAspect="1"/>
          </p:cNvGraphicFramePr>
          <p:nvPr>
            <p:extLst>
              <p:ext uri="{D42A27DB-BD31-4B8C-83A1-F6EECF244321}">
                <p14:modId xmlns:p14="http://schemas.microsoft.com/office/powerpoint/2010/main" val="1444363952"/>
              </p:ext>
            </p:extLst>
          </p:nvPr>
        </p:nvGraphicFramePr>
        <p:xfrm>
          <a:off x="1454150" y="234950"/>
          <a:ext cx="5829300" cy="2870200"/>
        </p:xfrm>
        <a:graphic>
          <a:graphicData uri="http://schemas.openxmlformats.org/presentationml/2006/ole">
            <mc:AlternateContent xmlns:mc="http://schemas.openxmlformats.org/markup-compatibility/2006">
              <mc:Choice xmlns:v="urn:schemas-microsoft-com:vml" Requires="v">
                <p:oleObj spid="_x0000_s88080" name="Equation" r:id="rId3" imgW="5829120" imgH="2869920" progId="Equation.DSMT4">
                  <p:embed/>
                </p:oleObj>
              </mc:Choice>
              <mc:Fallback>
                <p:oleObj name="Equation" r:id="rId3" imgW="5829120" imgH="2869920" progId="Equation.DSMT4">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150" y="234950"/>
                        <a:ext cx="5829300" cy="287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
          <p:cNvGrpSpPr/>
          <p:nvPr/>
        </p:nvGrpSpPr>
        <p:grpSpPr>
          <a:xfrm>
            <a:off x="304800" y="3469205"/>
            <a:ext cx="8610600" cy="3160195"/>
            <a:chOff x="304800" y="2819400"/>
            <a:chExt cx="8610600" cy="3160195"/>
          </a:xfrm>
        </p:grpSpPr>
        <p:grpSp>
          <p:nvGrpSpPr>
            <p:cNvPr id="4" name="Group 3"/>
            <p:cNvGrpSpPr/>
            <p:nvPr/>
          </p:nvGrpSpPr>
          <p:grpSpPr>
            <a:xfrm>
              <a:off x="304800" y="2819400"/>
              <a:ext cx="8610600" cy="3160195"/>
              <a:chOff x="304800" y="4800600"/>
              <a:chExt cx="8610600" cy="3160195"/>
            </a:xfrm>
          </p:grpSpPr>
          <p:grpSp>
            <p:nvGrpSpPr>
              <p:cNvPr id="10" name="Group 5"/>
              <p:cNvGrpSpPr/>
              <p:nvPr/>
            </p:nvGrpSpPr>
            <p:grpSpPr>
              <a:xfrm>
                <a:off x="304800" y="4800600"/>
                <a:ext cx="8610600" cy="3160195"/>
                <a:chOff x="304800" y="1107005"/>
                <a:chExt cx="8610600" cy="3160195"/>
              </a:xfrm>
            </p:grpSpPr>
            <p:grpSp>
              <p:nvGrpSpPr>
                <p:cNvPr id="18" name="Group 17"/>
                <p:cNvGrpSpPr/>
                <p:nvPr/>
              </p:nvGrpSpPr>
              <p:grpSpPr>
                <a:xfrm>
                  <a:off x="304800" y="1107005"/>
                  <a:ext cx="8610600" cy="3160195"/>
                  <a:chOff x="304800" y="1107005"/>
                  <a:chExt cx="8610600" cy="3160195"/>
                </a:xfrm>
              </p:grpSpPr>
              <p:grpSp>
                <p:nvGrpSpPr>
                  <p:cNvPr id="23" name="Group 11"/>
                  <p:cNvGrpSpPr/>
                  <p:nvPr/>
                </p:nvGrpSpPr>
                <p:grpSpPr>
                  <a:xfrm>
                    <a:off x="2362200" y="1524000"/>
                    <a:ext cx="4572000" cy="2743200"/>
                    <a:chOff x="1905000" y="2667000"/>
                    <a:chExt cx="4572000" cy="2743200"/>
                  </a:xfrm>
                </p:grpSpPr>
                <p:cxnSp>
                  <p:nvCxnSpPr>
                    <p:cNvPr id="26" name="Straight Arrow Connector 25"/>
                    <p:cNvCxnSpPr/>
                    <p:nvPr/>
                  </p:nvCxnSpPr>
                  <p:spPr>
                    <a:xfrm>
                      <a:off x="5334000" y="2667000"/>
                      <a:ext cx="0" cy="27432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191000" y="2667000"/>
                      <a:ext cx="0" cy="27432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8"/>
                    <p:cNvCxnSpPr/>
                    <p:nvPr/>
                  </p:nvCxnSpPr>
                  <p:spPr>
                    <a:xfrm>
                      <a:off x="3048000" y="2667000"/>
                      <a:ext cx="0" cy="27432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905000" y="2667000"/>
                      <a:ext cx="0" cy="27432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477000" y="2667000"/>
                      <a:ext cx="0" cy="27432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V="1">
                    <a:off x="304800" y="2895600"/>
                    <a:ext cx="86106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124200" y="1107005"/>
                    <a:ext cx="914400" cy="461665"/>
                  </a:xfrm>
                  <a:prstGeom prst="rect">
                    <a:avLst/>
                  </a:prstGeom>
                  <a:noFill/>
                  <a:ln>
                    <a:noFill/>
                  </a:ln>
                </p:spPr>
                <p:txBody>
                  <a:bodyPr wrap="square" rtlCol="0">
                    <a:spAutoFit/>
                  </a:bodyPr>
                  <a:lstStyle/>
                  <a:p>
                    <a:r>
                      <a:rPr lang="en-US" sz="2400" dirty="0">
                        <a:latin typeface="Times New Roman" pitchFamily="18" charset="0"/>
                        <a:cs typeface="Times New Roman" pitchFamily="18" charset="0"/>
                      </a:rPr>
                      <a:t>Lens</a:t>
                    </a:r>
                  </a:p>
                </p:txBody>
              </p:sp>
            </p:grpSp>
            <p:sp>
              <p:nvSpPr>
                <p:cNvPr id="19" name="TextBox 18"/>
                <p:cNvSpPr txBox="1"/>
                <p:nvPr/>
              </p:nvSpPr>
              <p:spPr>
                <a:xfrm>
                  <a:off x="3733800" y="2433935"/>
                  <a:ext cx="5334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3f</a:t>
                  </a:r>
                </a:p>
              </p:txBody>
            </p:sp>
            <p:sp>
              <p:nvSpPr>
                <p:cNvPr id="20" name="TextBox 19"/>
                <p:cNvSpPr txBox="1"/>
                <p:nvPr/>
              </p:nvSpPr>
              <p:spPr>
                <a:xfrm>
                  <a:off x="5105400" y="2891135"/>
                  <a:ext cx="6096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3f</a:t>
                  </a:r>
                </a:p>
              </p:txBody>
            </p:sp>
            <p:sp>
              <p:nvSpPr>
                <p:cNvPr id="21" name="TextBox 20"/>
                <p:cNvSpPr txBox="1"/>
                <p:nvPr/>
              </p:nvSpPr>
              <p:spPr>
                <a:xfrm>
                  <a:off x="6324600" y="2814935"/>
                  <a:ext cx="5334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3f</a:t>
                  </a:r>
                </a:p>
              </p:txBody>
            </p:sp>
            <p:sp>
              <p:nvSpPr>
                <p:cNvPr id="22" name="TextBox 21"/>
                <p:cNvSpPr txBox="1"/>
                <p:nvPr/>
              </p:nvSpPr>
              <p:spPr>
                <a:xfrm>
                  <a:off x="2895600" y="2814935"/>
                  <a:ext cx="5334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3f</a:t>
                  </a:r>
                </a:p>
              </p:txBody>
            </p:sp>
          </p:grpSp>
          <p:cxnSp>
            <p:nvCxnSpPr>
              <p:cNvPr id="11" name="Straight Arrow Connector 10"/>
              <p:cNvCxnSpPr/>
              <p:nvPr/>
            </p:nvCxnSpPr>
            <p:spPr>
              <a:xfrm>
                <a:off x="914400" y="6055795"/>
                <a:ext cx="14630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19200" y="5522395"/>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0</a:t>
                </a:r>
              </a:p>
            </p:txBody>
          </p:sp>
          <p:sp>
            <p:nvSpPr>
              <p:cNvPr id="13" name="TextBox 12"/>
              <p:cNvSpPr txBox="1"/>
              <p:nvPr/>
            </p:nvSpPr>
            <p:spPr>
              <a:xfrm>
                <a:off x="2514600" y="5750995"/>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1</a:t>
                </a:r>
              </a:p>
            </p:txBody>
          </p:sp>
          <p:sp>
            <p:nvSpPr>
              <p:cNvPr id="14" name="TextBox 13"/>
              <p:cNvSpPr txBox="1"/>
              <p:nvPr/>
            </p:nvSpPr>
            <p:spPr>
              <a:xfrm>
                <a:off x="3505200" y="673713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2</a:t>
                </a:r>
              </a:p>
            </p:txBody>
          </p:sp>
          <p:sp>
            <p:nvSpPr>
              <p:cNvPr id="15" name="TextBox 14"/>
              <p:cNvSpPr txBox="1"/>
              <p:nvPr/>
            </p:nvSpPr>
            <p:spPr>
              <a:xfrm>
                <a:off x="4724400" y="567033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3</a:t>
                </a:r>
              </a:p>
            </p:txBody>
          </p:sp>
          <p:sp>
            <p:nvSpPr>
              <p:cNvPr id="16" name="TextBox 15"/>
              <p:cNvSpPr txBox="1"/>
              <p:nvPr/>
            </p:nvSpPr>
            <p:spPr>
              <a:xfrm>
                <a:off x="5943600" y="589893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4</a:t>
                </a:r>
              </a:p>
            </p:txBody>
          </p:sp>
          <p:sp>
            <p:nvSpPr>
              <p:cNvPr id="17" name="TextBox 16"/>
              <p:cNvSpPr txBox="1"/>
              <p:nvPr/>
            </p:nvSpPr>
            <p:spPr>
              <a:xfrm>
                <a:off x="6934200" y="666093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5</a:t>
                </a:r>
              </a:p>
            </p:txBody>
          </p:sp>
        </p:grpSp>
        <p:cxnSp>
          <p:nvCxnSpPr>
            <p:cNvPr id="5" name="Straight Arrow Connector 4"/>
            <p:cNvCxnSpPr/>
            <p:nvPr/>
          </p:nvCxnSpPr>
          <p:spPr>
            <a:xfrm>
              <a:off x="2362200" y="4074595"/>
              <a:ext cx="1143000" cy="1600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505200" y="4150795"/>
              <a:ext cx="1143000" cy="1524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648200" y="4150795"/>
              <a:ext cx="1143000" cy="26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80690" y="4140285"/>
              <a:ext cx="1153510" cy="15345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934200" y="4379395"/>
              <a:ext cx="685800" cy="1295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Object 2"/>
          <p:cNvGraphicFramePr>
            <a:graphicFrameLocks noChangeAspect="1"/>
          </p:cNvGraphicFramePr>
          <p:nvPr>
            <p:extLst>
              <p:ext uri="{D42A27DB-BD31-4B8C-83A1-F6EECF244321}">
                <p14:modId xmlns:p14="http://schemas.microsoft.com/office/powerpoint/2010/main" val="3329284200"/>
              </p:ext>
            </p:extLst>
          </p:nvPr>
        </p:nvGraphicFramePr>
        <p:xfrm>
          <a:off x="1543050" y="285750"/>
          <a:ext cx="5651500" cy="2133600"/>
        </p:xfrm>
        <a:graphic>
          <a:graphicData uri="http://schemas.openxmlformats.org/presentationml/2006/ole">
            <mc:AlternateContent xmlns:mc="http://schemas.openxmlformats.org/markup-compatibility/2006">
              <mc:Choice xmlns:v="urn:schemas-microsoft-com:vml" Requires="v">
                <p:oleObj spid="_x0000_s89104" name="Equation" r:id="rId3" imgW="5651280" imgH="2133360" progId="Equation.DSMT4">
                  <p:embed/>
                </p:oleObj>
              </mc:Choice>
              <mc:Fallback>
                <p:oleObj name="Equation" r:id="rId3" imgW="5651280" imgH="2133360" progId="Equation.DSMT4">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285750"/>
                        <a:ext cx="5651500" cy="213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2"/>
          <p:cNvGrpSpPr/>
          <p:nvPr/>
        </p:nvGrpSpPr>
        <p:grpSpPr>
          <a:xfrm>
            <a:off x="304800" y="2895600"/>
            <a:ext cx="8610600" cy="3160195"/>
            <a:chOff x="304800" y="2819400"/>
            <a:chExt cx="8610600" cy="3160195"/>
          </a:xfrm>
        </p:grpSpPr>
        <p:grpSp>
          <p:nvGrpSpPr>
            <p:cNvPr id="3" name="Group 3"/>
            <p:cNvGrpSpPr/>
            <p:nvPr/>
          </p:nvGrpSpPr>
          <p:grpSpPr>
            <a:xfrm>
              <a:off x="304800" y="2819400"/>
              <a:ext cx="8610600" cy="3160195"/>
              <a:chOff x="304800" y="4800600"/>
              <a:chExt cx="8610600" cy="3160195"/>
            </a:xfrm>
          </p:grpSpPr>
          <p:grpSp>
            <p:nvGrpSpPr>
              <p:cNvPr id="4" name="Group 5"/>
              <p:cNvGrpSpPr/>
              <p:nvPr/>
            </p:nvGrpSpPr>
            <p:grpSpPr>
              <a:xfrm>
                <a:off x="304800" y="4800600"/>
                <a:ext cx="8610600" cy="3160195"/>
                <a:chOff x="304800" y="1107005"/>
                <a:chExt cx="8610600" cy="3160195"/>
              </a:xfrm>
            </p:grpSpPr>
            <p:grpSp>
              <p:nvGrpSpPr>
                <p:cNvPr id="10" name="Group 17"/>
                <p:cNvGrpSpPr/>
                <p:nvPr/>
              </p:nvGrpSpPr>
              <p:grpSpPr>
                <a:xfrm>
                  <a:off x="304800" y="1107005"/>
                  <a:ext cx="8610600" cy="3160195"/>
                  <a:chOff x="304800" y="1107005"/>
                  <a:chExt cx="8610600" cy="3160195"/>
                </a:xfrm>
              </p:grpSpPr>
              <p:grpSp>
                <p:nvGrpSpPr>
                  <p:cNvPr id="18" name="Group 11"/>
                  <p:cNvGrpSpPr/>
                  <p:nvPr/>
                </p:nvGrpSpPr>
                <p:grpSpPr>
                  <a:xfrm>
                    <a:off x="2362200" y="1524000"/>
                    <a:ext cx="4572000" cy="2743200"/>
                    <a:chOff x="1905000" y="2667000"/>
                    <a:chExt cx="4572000" cy="2743200"/>
                  </a:xfrm>
                </p:grpSpPr>
                <p:cxnSp>
                  <p:nvCxnSpPr>
                    <p:cNvPr id="26" name="Straight Arrow Connector 25"/>
                    <p:cNvCxnSpPr/>
                    <p:nvPr/>
                  </p:nvCxnSpPr>
                  <p:spPr>
                    <a:xfrm>
                      <a:off x="5334000" y="2667000"/>
                      <a:ext cx="0" cy="27432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191000" y="2667000"/>
                      <a:ext cx="0" cy="27432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8"/>
                    <p:cNvCxnSpPr/>
                    <p:nvPr/>
                  </p:nvCxnSpPr>
                  <p:spPr>
                    <a:xfrm>
                      <a:off x="3048000" y="2667000"/>
                      <a:ext cx="0" cy="27432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905000" y="2667000"/>
                      <a:ext cx="0" cy="27432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477000" y="2667000"/>
                      <a:ext cx="0" cy="2743200"/>
                    </a:xfrm>
                    <a:prstGeom prst="straightConnector1">
                      <a:avLst/>
                    </a:prstGeom>
                    <a:ln w="5715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V="1">
                    <a:off x="304800" y="2895600"/>
                    <a:ext cx="86106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124200" y="1107005"/>
                    <a:ext cx="914400" cy="461665"/>
                  </a:xfrm>
                  <a:prstGeom prst="rect">
                    <a:avLst/>
                  </a:prstGeom>
                  <a:noFill/>
                  <a:ln>
                    <a:noFill/>
                  </a:ln>
                </p:spPr>
                <p:txBody>
                  <a:bodyPr wrap="square" rtlCol="0">
                    <a:spAutoFit/>
                  </a:bodyPr>
                  <a:lstStyle/>
                  <a:p>
                    <a:r>
                      <a:rPr lang="en-US" sz="2400" dirty="0">
                        <a:latin typeface="Times New Roman" pitchFamily="18" charset="0"/>
                        <a:cs typeface="Times New Roman" pitchFamily="18" charset="0"/>
                      </a:rPr>
                      <a:t>Lens</a:t>
                    </a:r>
                  </a:p>
                </p:txBody>
              </p:sp>
            </p:grpSp>
            <p:sp>
              <p:nvSpPr>
                <p:cNvPr id="19" name="TextBox 18"/>
                <p:cNvSpPr txBox="1"/>
                <p:nvPr/>
              </p:nvSpPr>
              <p:spPr>
                <a:xfrm>
                  <a:off x="3733800" y="2433935"/>
                  <a:ext cx="5334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4f</a:t>
                  </a:r>
                </a:p>
              </p:txBody>
            </p:sp>
            <p:sp>
              <p:nvSpPr>
                <p:cNvPr id="20" name="TextBox 19"/>
                <p:cNvSpPr txBox="1"/>
                <p:nvPr/>
              </p:nvSpPr>
              <p:spPr>
                <a:xfrm>
                  <a:off x="4876800" y="3007540"/>
                  <a:ext cx="6096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4f</a:t>
                  </a:r>
                </a:p>
              </p:txBody>
            </p:sp>
            <p:sp>
              <p:nvSpPr>
                <p:cNvPr id="21" name="TextBox 20"/>
                <p:cNvSpPr txBox="1"/>
                <p:nvPr/>
              </p:nvSpPr>
              <p:spPr>
                <a:xfrm>
                  <a:off x="6248400" y="2931340"/>
                  <a:ext cx="5334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4f</a:t>
                  </a:r>
                </a:p>
              </p:txBody>
            </p:sp>
            <p:sp>
              <p:nvSpPr>
                <p:cNvPr id="22" name="TextBox 21"/>
                <p:cNvSpPr txBox="1"/>
                <p:nvPr/>
              </p:nvSpPr>
              <p:spPr>
                <a:xfrm>
                  <a:off x="2667000" y="3007540"/>
                  <a:ext cx="5334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4f</a:t>
                  </a:r>
                </a:p>
              </p:txBody>
            </p:sp>
          </p:grpSp>
          <p:cxnSp>
            <p:nvCxnSpPr>
              <p:cNvPr id="11" name="Straight Arrow Connector 10"/>
              <p:cNvCxnSpPr/>
              <p:nvPr/>
            </p:nvCxnSpPr>
            <p:spPr>
              <a:xfrm flipV="1">
                <a:off x="1143000" y="6055795"/>
                <a:ext cx="1234440" cy="990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19200" y="6893995"/>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0</a:t>
                </a:r>
              </a:p>
            </p:txBody>
          </p:sp>
          <p:sp>
            <p:nvSpPr>
              <p:cNvPr id="13" name="TextBox 12"/>
              <p:cNvSpPr txBox="1"/>
              <p:nvPr/>
            </p:nvSpPr>
            <p:spPr>
              <a:xfrm>
                <a:off x="2514600" y="5750995"/>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1</a:t>
                </a:r>
              </a:p>
            </p:txBody>
          </p:sp>
          <p:sp>
            <p:nvSpPr>
              <p:cNvPr id="14" name="TextBox 13"/>
              <p:cNvSpPr txBox="1"/>
              <p:nvPr/>
            </p:nvSpPr>
            <p:spPr>
              <a:xfrm>
                <a:off x="3657600" y="673713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2</a:t>
                </a:r>
              </a:p>
            </p:txBody>
          </p:sp>
          <p:sp>
            <p:nvSpPr>
              <p:cNvPr id="15" name="TextBox 14"/>
              <p:cNvSpPr txBox="1"/>
              <p:nvPr/>
            </p:nvSpPr>
            <p:spPr>
              <a:xfrm>
                <a:off x="4724400" y="5670330"/>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3</a:t>
                </a:r>
              </a:p>
            </p:txBody>
          </p:sp>
          <p:sp>
            <p:nvSpPr>
              <p:cNvPr id="16" name="TextBox 15"/>
              <p:cNvSpPr txBox="1"/>
              <p:nvPr/>
            </p:nvSpPr>
            <p:spPr>
              <a:xfrm>
                <a:off x="5867400" y="6817795"/>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4</a:t>
                </a:r>
              </a:p>
            </p:txBody>
          </p:sp>
          <p:sp>
            <p:nvSpPr>
              <p:cNvPr id="17" name="TextBox 16"/>
              <p:cNvSpPr txBox="1"/>
              <p:nvPr/>
            </p:nvSpPr>
            <p:spPr>
              <a:xfrm>
                <a:off x="7010400" y="5750995"/>
                <a:ext cx="685800" cy="461665"/>
              </a:xfrm>
              <a:prstGeom prst="rect">
                <a:avLst/>
              </a:prstGeom>
              <a:noFill/>
              <a:ln>
                <a:noFill/>
              </a:ln>
            </p:spPr>
            <p:txBody>
              <a:bodyPr wrap="square" rtlCol="0">
                <a:spAutoFit/>
              </a:bodyPr>
              <a:lstStyle/>
              <a:p>
                <a:r>
                  <a:rPr lang="en-US" sz="2400" i="1" dirty="0">
                    <a:latin typeface="Times New Roman" pitchFamily="18" charset="0"/>
                    <a:cs typeface="Times New Roman" pitchFamily="18" charset="0"/>
                  </a:rPr>
                  <a:t>y</a:t>
                </a:r>
                <a:r>
                  <a:rPr lang="en-US" sz="2400" i="1" baseline="-25000" dirty="0">
                    <a:latin typeface="Times New Roman" pitchFamily="18" charset="0"/>
                    <a:cs typeface="Times New Roman" pitchFamily="18" charset="0"/>
                  </a:rPr>
                  <a:t>5</a:t>
                </a:r>
              </a:p>
            </p:txBody>
          </p:sp>
        </p:grpSp>
        <p:cxnSp>
          <p:nvCxnSpPr>
            <p:cNvPr id="5" name="Straight Arrow Connector 4"/>
            <p:cNvCxnSpPr/>
            <p:nvPr/>
          </p:nvCxnSpPr>
          <p:spPr>
            <a:xfrm>
              <a:off x="2362200" y="4074595"/>
              <a:ext cx="1143000" cy="1066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505200" y="4150795"/>
              <a:ext cx="1143000" cy="990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48200" y="4153425"/>
              <a:ext cx="1143000" cy="8355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791200" y="4150795"/>
              <a:ext cx="1143000" cy="838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923690" y="4174445"/>
              <a:ext cx="1143000" cy="838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3014008"/>
            <a:ext cx="8991600" cy="1938992"/>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A resonator is consist of two mirrors standing face to face with distance of </a:t>
            </a:r>
            <a:r>
              <a:rPr lang="en-US" sz="2400" i="1" dirty="0">
                <a:latin typeface="Times New Roman" pitchFamily="18" charset="0"/>
                <a:cs typeface="Times New Roman" pitchFamily="18" charset="0"/>
              </a:rPr>
              <a:t>d. </a:t>
            </a:r>
            <a:r>
              <a:rPr lang="en-US" sz="2400" dirty="0">
                <a:latin typeface="Times New Roman" pitchFamily="18" charset="0"/>
                <a:cs typeface="Times New Roman" pitchFamily="18" charset="0"/>
              </a:rPr>
              <a:t>therefore, the light ray travels two times through free space and reflect two time from mirrors. That means, the optical element which repeats consists of two propagation through free space and reflection from two mirrors.</a:t>
            </a:r>
          </a:p>
        </p:txBody>
      </p:sp>
      <p:graphicFrame>
        <p:nvGraphicFramePr>
          <p:cNvPr id="4" name="Object 3"/>
          <p:cNvGraphicFramePr>
            <a:graphicFrameLocks noChangeAspect="1"/>
          </p:cNvGraphicFramePr>
          <p:nvPr>
            <p:extLst>
              <p:ext uri="{D42A27DB-BD31-4B8C-83A1-F6EECF244321}">
                <p14:modId xmlns:p14="http://schemas.microsoft.com/office/powerpoint/2010/main" val="153941403"/>
              </p:ext>
            </p:extLst>
          </p:nvPr>
        </p:nvGraphicFramePr>
        <p:xfrm>
          <a:off x="1466850" y="5283200"/>
          <a:ext cx="6210300" cy="1320800"/>
        </p:xfrm>
        <a:graphic>
          <a:graphicData uri="http://schemas.openxmlformats.org/presentationml/2006/ole">
            <mc:AlternateContent xmlns:mc="http://schemas.openxmlformats.org/markup-compatibility/2006">
              <mc:Choice xmlns:v="urn:schemas-microsoft-com:vml" Requires="v">
                <p:oleObj spid="_x0000_s80913" name="Equation" r:id="rId3" imgW="6210000" imgH="1320480" progId="Equation.DSMT4">
                  <p:embed/>
                </p:oleObj>
              </mc:Choice>
              <mc:Fallback>
                <p:oleObj name="Equation" r:id="rId3" imgW="6210000" imgH="1320480" progId="Equation.DSMT4">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5283200"/>
                        <a:ext cx="62103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43200" y="152400"/>
            <a:ext cx="3309880" cy="646331"/>
          </a:xfrm>
          <a:prstGeom prst="rect">
            <a:avLst/>
          </a:prstGeom>
          <a:ln w="38100">
            <a:solidFill>
              <a:srgbClr val="0070C0"/>
            </a:solidFill>
          </a:ln>
          <a:effectLst>
            <a:glow rad="139700">
              <a:schemeClr val="accent5">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600" b="1" dirty="0">
                <a:solidFill>
                  <a:srgbClr val="FF0000"/>
                </a:solidFill>
                <a:latin typeface="Times New Roman" pitchFamily="18" charset="0"/>
                <a:cs typeface="Times New Roman" pitchFamily="18" charset="0"/>
              </a:rPr>
              <a:t>Laser resonator</a:t>
            </a:r>
          </a:p>
        </p:txBody>
      </p:sp>
      <p:pic>
        <p:nvPicPr>
          <p:cNvPr id="80900" name="Picture 4"/>
          <p:cNvPicPr>
            <a:picLocks noChangeAspect="1" noChangeArrowheads="1"/>
          </p:cNvPicPr>
          <p:nvPr/>
        </p:nvPicPr>
        <p:blipFill>
          <a:blip r:embed="rId5" cstate="print"/>
          <a:srcRect/>
          <a:stretch>
            <a:fillRect/>
          </a:stretch>
        </p:blipFill>
        <p:spPr bwMode="auto">
          <a:xfrm>
            <a:off x="1143000" y="1029625"/>
            <a:ext cx="6583680" cy="2018375"/>
          </a:xfrm>
          <a:prstGeom prst="rect">
            <a:avLst/>
          </a:prstGeom>
          <a:noFill/>
          <a:ln w="9525">
            <a:noFill/>
            <a:miter lim="800000"/>
            <a:headEnd/>
            <a:tailEnd/>
          </a:ln>
        </p:spPr>
      </p:pic>
    </p:spTree>
    <p:extLst>
      <p:ext uri="{BB962C8B-B14F-4D97-AF65-F5344CB8AC3E}">
        <p14:creationId xmlns:p14="http://schemas.microsoft.com/office/powerpoint/2010/main" val="1821467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50863251"/>
              </p:ext>
            </p:extLst>
          </p:nvPr>
        </p:nvGraphicFramePr>
        <p:xfrm>
          <a:off x="819150" y="609600"/>
          <a:ext cx="6845300" cy="1752600"/>
        </p:xfrm>
        <a:graphic>
          <a:graphicData uri="http://schemas.openxmlformats.org/presentationml/2006/ole">
            <mc:AlternateContent xmlns:mc="http://schemas.openxmlformats.org/markup-compatibility/2006">
              <mc:Choice xmlns:v="urn:schemas-microsoft-com:vml" Requires="v">
                <p:oleObj spid="_x0000_s69712" name="Equation" r:id="rId3" imgW="6845040" imgH="1752480" progId="Equation.DSMT4">
                  <p:embed/>
                </p:oleObj>
              </mc:Choice>
              <mc:Fallback>
                <p:oleObj name="Equation" r:id="rId3" imgW="6845040" imgH="1752480" progId="Equation.DSMT4">
                  <p:embed/>
                  <p:pic>
                    <p:nvPicPr>
                      <p:cNvPr id="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 y="609600"/>
                        <a:ext cx="6845300"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4"/>
          <p:cNvGrpSpPr/>
          <p:nvPr/>
        </p:nvGrpSpPr>
        <p:grpSpPr>
          <a:xfrm>
            <a:off x="1295400" y="2946400"/>
            <a:ext cx="5316538" cy="3576638"/>
            <a:chOff x="838200" y="3297882"/>
            <a:chExt cx="5316538" cy="3576638"/>
          </a:xfrm>
        </p:grpSpPr>
        <p:graphicFrame>
          <p:nvGraphicFramePr>
            <p:cNvPr id="3" name="Object 2"/>
            <p:cNvGraphicFramePr>
              <a:graphicFrameLocks noChangeAspect="1"/>
            </p:cNvGraphicFramePr>
            <p:nvPr>
              <p:extLst>
                <p:ext uri="{D42A27DB-BD31-4B8C-83A1-F6EECF244321}">
                  <p14:modId xmlns:p14="http://schemas.microsoft.com/office/powerpoint/2010/main" val="1538022922"/>
                </p:ext>
              </p:extLst>
            </p:nvPr>
          </p:nvGraphicFramePr>
          <p:xfrm>
            <a:off x="4027488" y="3297882"/>
            <a:ext cx="1841500" cy="723900"/>
          </p:xfrm>
          <a:graphic>
            <a:graphicData uri="http://schemas.openxmlformats.org/presentationml/2006/ole">
              <mc:AlternateContent xmlns:mc="http://schemas.openxmlformats.org/markup-compatibility/2006">
                <mc:Choice xmlns:v="urn:schemas-microsoft-com:vml" Requires="v">
                  <p:oleObj spid="_x0000_s69713" name="Equation" r:id="rId5" imgW="1841400" imgH="723600" progId="Equation.DSMT4">
                    <p:embed/>
                  </p:oleObj>
                </mc:Choice>
                <mc:Fallback>
                  <p:oleObj name="Equation" r:id="rId5" imgW="1841400" imgH="723600" progId="Equation.DSMT4">
                    <p:embed/>
                    <p:pic>
                      <p:nvPicPr>
                        <p:cNvPr id="0"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7488" y="3297882"/>
                          <a:ext cx="18415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838200" y="3429000"/>
              <a:ext cx="2971800" cy="461665"/>
            </a:xfrm>
            <a:prstGeom prst="rect">
              <a:avLst/>
            </a:prstGeom>
            <a:noFill/>
          </p:spPr>
          <p:txBody>
            <a:bodyPr wrap="square" rtlCol="0">
              <a:spAutoFit/>
            </a:bodyPr>
            <a:lstStyle/>
            <a:p>
              <a:r>
                <a:rPr lang="en-US" sz="2400" dirty="0">
                  <a:latin typeface="Times New Roman" pitchFamily="18" charset="0"/>
                  <a:cs typeface="Times New Roman" pitchFamily="18" charset="0"/>
                </a:rPr>
                <a:t>Stability criterion:</a:t>
              </a:r>
            </a:p>
          </p:txBody>
        </p:sp>
        <p:graphicFrame>
          <p:nvGraphicFramePr>
            <p:cNvPr id="7" name="Object 6"/>
            <p:cNvGraphicFramePr>
              <a:graphicFrameLocks noChangeAspect="1"/>
            </p:cNvGraphicFramePr>
            <p:nvPr>
              <p:extLst>
                <p:ext uri="{D42A27DB-BD31-4B8C-83A1-F6EECF244321}">
                  <p14:modId xmlns:p14="http://schemas.microsoft.com/office/powerpoint/2010/main" val="1730560586"/>
                </p:ext>
              </p:extLst>
            </p:nvPr>
          </p:nvGraphicFramePr>
          <p:xfrm>
            <a:off x="1620838" y="4374207"/>
            <a:ext cx="4533900" cy="1155700"/>
          </p:xfrm>
          <a:graphic>
            <a:graphicData uri="http://schemas.openxmlformats.org/presentationml/2006/ole">
              <mc:AlternateContent xmlns:mc="http://schemas.openxmlformats.org/markup-compatibility/2006">
                <mc:Choice xmlns:v="urn:schemas-microsoft-com:vml" Requires="v">
                  <p:oleObj spid="_x0000_s69714" name="Equation" r:id="rId7" imgW="4533840" imgH="1155600" progId="Equation.DSMT4">
                    <p:embed/>
                  </p:oleObj>
                </mc:Choice>
                <mc:Fallback>
                  <p:oleObj name="Equation" r:id="rId7" imgW="4533840" imgH="1155600" progId="Equation.DSMT4">
                    <p:embed/>
                    <p:pic>
                      <p:nvPicPr>
                        <p:cNvPr id="0"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0838" y="4374207"/>
                          <a:ext cx="4533900"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05435189"/>
                </p:ext>
              </p:extLst>
            </p:nvPr>
          </p:nvGraphicFramePr>
          <p:xfrm>
            <a:off x="2082800" y="6074420"/>
            <a:ext cx="3454400" cy="800100"/>
          </p:xfrm>
          <a:graphic>
            <a:graphicData uri="http://schemas.openxmlformats.org/presentationml/2006/ole">
              <mc:AlternateContent xmlns:mc="http://schemas.openxmlformats.org/markup-compatibility/2006">
                <mc:Choice xmlns:v="urn:schemas-microsoft-com:vml" Requires="v">
                  <p:oleObj spid="_x0000_s69715" name="Equation" r:id="rId9" imgW="3454200" imgH="799920" progId="Equation.DSMT4">
                    <p:embed/>
                  </p:oleObj>
                </mc:Choice>
                <mc:Fallback>
                  <p:oleObj name="Equation" r:id="rId9" imgW="3454200" imgH="799920" progId="Equation.DSMT4">
                    <p:embed/>
                    <p:pic>
                      <p:nvPicPr>
                        <p:cNvPr id="0" name="Picture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2800" y="6074420"/>
                          <a:ext cx="34544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6" name="Object 5"/>
          <p:cNvGraphicFramePr>
            <a:graphicFrameLocks noChangeAspect="1"/>
          </p:cNvGraphicFramePr>
          <p:nvPr>
            <p:extLst>
              <p:ext uri="{D42A27DB-BD31-4B8C-83A1-F6EECF244321}">
                <p14:modId xmlns:p14="http://schemas.microsoft.com/office/powerpoint/2010/main" val="2016059360"/>
              </p:ext>
            </p:extLst>
          </p:nvPr>
        </p:nvGraphicFramePr>
        <p:xfrm>
          <a:off x="4756150" y="2365375"/>
          <a:ext cx="190500" cy="330200"/>
        </p:xfrm>
        <a:graphic>
          <a:graphicData uri="http://schemas.openxmlformats.org/presentationml/2006/ole">
            <mc:AlternateContent xmlns:mc="http://schemas.openxmlformats.org/markup-compatibility/2006">
              <mc:Choice xmlns:v="urn:schemas-microsoft-com:vml" Requires="v">
                <p:oleObj spid="_x0000_s69716" name="Equation" r:id="rId11" imgW="457677" imgH="793306" progId="Equation.DSMT4">
                  <p:embed/>
                </p:oleObj>
              </mc:Choice>
              <mc:Fallback>
                <p:oleObj name="Equation" r:id="rId11" imgW="457677" imgH="793306" progId="Equation.DSMT4">
                  <p:embed/>
                  <p:pic>
                    <p:nvPicPr>
                      <p:cNvPr id="0" name="Picture 3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56150" y="2365375"/>
                        <a:ext cx="1905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00345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21872018"/>
              </p:ext>
            </p:extLst>
          </p:nvPr>
        </p:nvGraphicFramePr>
        <p:xfrm>
          <a:off x="2552700" y="311150"/>
          <a:ext cx="3416300" cy="800100"/>
        </p:xfrm>
        <a:graphic>
          <a:graphicData uri="http://schemas.openxmlformats.org/presentationml/2006/ole">
            <mc:AlternateContent xmlns:mc="http://schemas.openxmlformats.org/markup-compatibility/2006">
              <mc:Choice xmlns:v="urn:schemas-microsoft-com:vml" Requires="v">
                <p:oleObj spid="_x0000_s70733" name="Equation" r:id="rId3" imgW="3416040" imgH="799920" progId="Equation.DSMT4">
                  <p:embed/>
                </p:oleObj>
              </mc:Choice>
              <mc:Fallback>
                <p:oleObj name="Equation" r:id="rId3" imgW="3416040" imgH="799920" progId="Equation.DSMT4">
                  <p:embed/>
                  <p:pic>
                    <p:nvPicPr>
                      <p:cNvPr id="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311150"/>
                        <a:ext cx="34163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419445264"/>
              </p:ext>
            </p:extLst>
          </p:nvPr>
        </p:nvGraphicFramePr>
        <p:xfrm>
          <a:off x="2724150" y="1758950"/>
          <a:ext cx="3225800" cy="800100"/>
        </p:xfrm>
        <a:graphic>
          <a:graphicData uri="http://schemas.openxmlformats.org/presentationml/2006/ole">
            <mc:AlternateContent xmlns:mc="http://schemas.openxmlformats.org/markup-compatibility/2006">
              <mc:Choice xmlns:v="urn:schemas-microsoft-com:vml" Requires="v">
                <p:oleObj spid="_x0000_s70734" name="Equation" r:id="rId5" imgW="3225600" imgH="799920" progId="Equation.DSMT4">
                  <p:embed/>
                </p:oleObj>
              </mc:Choice>
              <mc:Fallback>
                <p:oleObj name="Equation" r:id="rId5" imgW="3225600" imgH="799920" progId="Equation.DSMT4">
                  <p:embed/>
                  <p:pic>
                    <p:nvPicPr>
                      <p:cNvPr id="0"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4150" y="1758950"/>
                        <a:ext cx="32258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634588634"/>
              </p:ext>
            </p:extLst>
          </p:nvPr>
        </p:nvGraphicFramePr>
        <p:xfrm>
          <a:off x="2863850" y="3206750"/>
          <a:ext cx="2794000" cy="800100"/>
        </p:xfrm>
        <a:graphic>
          <a:graphicData uri="http://schemas.openxmlformats.org/presentationml/2006/ole">
            <mc:AlternateContent xmlns:mc="http://schemas.openxmlformats.org/markup-compatibility/2006">
              <mc:Choice xmlns:v="urn:schemas-microsoft-com:vml" Requires="v">
                <p:oleObj spid="_x0000_s70735" name="Equation" r:id="rId7" imgW="2793960" imgH="799920" progId="Equation.DSMT4">
                  <p:embed/>
                </p:oleObj>
              </mc:Choice>
              <mc:Fallback>
                <p:oleObj name="Equation" r:id="rId7" imgW="2793960" imgH="799920" progId="Equation.DSMT4">
                  <p:embed/>
                  <p:pic>
                    <p:nvPicPr>
                      <p:cNvPr id="0"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3850" y="3206750"/>
                        <a:ext cx="27940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14895281"/>
              </p:ext>
            </p:extLst>
          </p:nvPr>
        </p:nvGraphicFramePr>
        <p:xfrm>
          <a:off x="3498850" y="4775200"/>
          <a:ext cx="1524000" cy="381000"/>
        </p:xfrm>
        <a:graphic>
          <a:graphicData uri="http://schemas.openxmlformats.org/presentationml/2006/ole">
            <mc:AlternateContent xmlns:mc="http://schemas.openxmlformats.org/markup-compatibility/2006">
              <mc:Choice xmlns:v="urn:schemas-microsoft-com:vml" Requires="v">
                <p:oleObj spid="_x0000_s70736" name="Equation" r:id="rId9" imgW="1523880" imgH="380880" progId="Equation.DSMT4">
                  <p:embed/>
                </p:oleObj>
              </mc:Choice>
              <mc:Fallback>
                <p:oleObj name="Equation" r:id="rId9" imgW="1523880" imgH="380880" progId="Equation.DSMT4">
                  <p:embed/>
                  <p:pic>
                    <p:nvPicPr>
                      <p:cNvPr id="0"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8850" y="4775200"/>
                        <a:ext cx="1524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27362852"/>
              </p:ext>
            </p:extLst>
          </p:nvPr>
        </p:nvGraphicFramePr>
        <p:xfrm>
          <a:off x="819150" y="5772150"/>
          <a:ext cx="7683500" cy="800100"/>
        </p:xfrm>
        <a:graphic>
          <a:graphicData uri="http://schemas.openxmlformats.org/presentationml/2006/ole">
            <mc:AlternateContent xmlns:mc="http://schemas.openxmlformats.org/markup-compatibility/2006">
              <mc:Choice xmlns:v="urn:schemas-microsoft-com:vml" Requires="v">
                <p:oleObj spid="_x0000_s70737" name="Equation" r:id="rId11" imgW="7683480" imgH="799920" progId="Equation.DSMT4">
                  <p:embed/>
                </p:oleObj>
              </mc:Choice>
              <mc:Fallback>
                <p:oleObj name="Equation" r:id="rId11" imgW="7683480" imgH="799920" progId="Equation.DSMT4">
                  <p:embed/>
                  <p:pic>
                    <p:nvPicPr>
                      <p:cNvPr id="0"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50" y="5772150"/>
                        <a:ext cx="76835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313960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56224" y="76200"/>
            <a:ext cx="8097176" cy="6629400"/>
          </a:xfrm>
          <a:prstGeom prst="rect">
            <a:avLst/>
          </a:prstGeom>
          <a:noFill/>
          <a:ln w="9525">
            <a:noFill/>
            <a:miter lim="800000"/>
            <a:headEnd/>
            <a:tailEnd/>
          </a:ln>
        </p:spPr>
      </p:pic>
      <p:sp>
        <p:nvSpPr>
          <p:cNvPr id="3" name="Rectangle 2"/>
          <p:cNvSpPr/>
          <p:nvPr/>
        </p:nvSpPr>
        <p:spPr>
          <a:xfrm>
            <a:off x="4267200" y="5505271"/>
            <a:ext cx="4724400" cy="1200329"/>
          </a:xfrm>
          <a:prstGeom prst="rect">
            <a:avLst/>
          </a:prstGeom>
        </p:spPr>
        <p:txBody>
          <a:bodyPr wrap="square">
            <a:spAutoFit/>
          </a:bodyPr>
          <a:lstStyle/>
          <a:p>
            <a:pPr algn="just"/>
            <a:r>
              <a:rPr lang="en-US" dirty="0">
                <a:latin typeface="Times New Roman" pitchFamily="18" charset="0"/>
                <a:cs typeface="Times New Roman" pitchFamily="18" charset="0"/>
              </a:rPr>
              <a:t>A g</a:t>
            </a:r>
            <a:r>
              <a:rPr lang="en-US" baseline="-25000" dirty="0">
                <a:latin typeface="Times New Roman" pitchFamily="18" charset="0"/>
                <a:cs typeface="Times New Roman" pitchFamily="18" charset="0"/>
              </a:rPr>
              <a:t>1</a:t>
            </a:r>
            <a:r>
              <a:rPr lang="en-US" dirty="0">
                <a:latin typeface="Times New Roman" pitchFamily="18" charset="0"/>
                <a:cs typeface="Times New Roman" pitchFamily="18" charset="0"/>
              </a:rPr>
              <a:t>, g</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 stability diagram for a general spherical resonator. The stable region corresponds to shaded parts in the figure; dashed curves correspond to the possible </a:t>
            </a:r>
            <a:r>
              <a:rPr lang="en-US" dirty="0" err="1">
                <a:latin typeface="Times New Roman" pitchFamily="18" charset="0"/>
                <a:cs typeface="Times New Roman" pitchFamily="18" charset="0"/>
              </a:rPr>
              <a:t>confocal</a:t>
            </a:r>
            <a:r>
              <a:rPr lang="en-US" dirty="0">
                <a:latin typeface="Times New Roman" pitchFamily="18" charset="0"/>
                <a:cs typeface="Times New Roman" pitchFamily="18" charset="0"/>
              </a:rPr>
              <a:t> resonators.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024569282"/>
              </p:ext>
            </p:extLst>
          </p:nvPr>
        </p:nvGraphicFramePr>
        <p:xfrm>
          <a:off x="958850" y="836613"/>
          <a:ext cx="7037388" cy="5080000"/>
        </p:xfrm>
        <a:graphic>
          <a:graphicData uri="http://schemas.openxmlformats.org/presentationml/2006/ole">
            <mc:AlternateContent xmlns:mc="http://schemas.openxmlformats.org/markup-compatibility/2006">
              <mc:Choice xmlns:v="urn:schemas-microsoft-com:vml" Requires="v">
                <p:oleObj spid="_x0000_s71697" name="Equation" r:id="rId3" imgW="7251480" imgH="5232240" progId="Equation.DSMT4">
                  <p:embed/>
                </p:oleObj>
              </mc:Choice>
              <mc:Fallback>
                <p:oleObj name="Equation" r:id="rId3" imgW="7251480" imgH="5232240" progId="Equation.DSMT4">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850" y="836613"/>
                        <a:ext cx="7037388" cy="508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007031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71600" y="3581400"/>
            <a:ext cx="6477000" cy="2895600"/>
            <a:chOff x="457200" y="3581400"/>
            <a:chExt cx="6477000" cy="2895600"/>
          </a:xfrm>
        </p:grpSpPr>
        <p:pic>
          <p:nvPicPr>
            <p:cNvPr id="78852" name="Picture 4"/>
            <p:cNvPicPr>
              <a:picLocks noChangeAspect="1" noChangeArrowheads="1"/>
            </p:cNvPicPr>
            <p:nvPr/>
          </p:nvPicPr>
          <p:blipFill>
            <a:blip r:embed="rId3" cstate="print"/>
            <a:srcRect/>
            <a:stretch>
              <a:fillRect/>
            </a:stretch>
          </p:blipFill>
          <p:spPr bwMode="auto">
            <a:xfrm>
              <a:off x="457200" y="3581400"/>
              <a:ext cx="6477000" cy="2895600"/>
            </a:xfrm>
            <a:prstGeom prst="rect">
              <a:avLst/>
            </a:prstGeom>
            <a:noFill/>
            <a:ln w="9525">
              <a:noFill/>
              <a:miter lim="800000"/>
              <a:headEnd/>
              <a:tailEnd/>
            </a:ln>
          </p:spPr>
        </p:pic>
        <p:graphicFrame>
          <p:nvGraphicFramePr>
            <p:cNvPr id="6" name="Object 5"/>
            <p:cNvGraphicFramePr>
              <a:graphicFrameLocks noChangeAspect="1"/>
            </p:cNvGraphicFramePr>
            <p:nvPr>
              <p:extLst>
                <p:ext uri="{D42A27DB-BD31-4B8C-83A1-F6EECF244321}">
                  <p14:modId xmlns:p14="http://schemas.microsoft.com/office/powerpoint/2010/main" val="2936429440"/>
                </p:ext>
              </p:extLst>
            </p:nvPr>
          </p:nvGraphicFramePr>
          <p:xfrm>
            <a:off x="2889250" y="6191250"/>
            <a:ext cx="1447800" cy="279400"/>
          </p:xfrm>
          <a:graphic>
            <a:graphicData uri="http://schemas.openxmlformats.org/presentationml/2006/ole">
              <mc:AlternateContent xmlns:mc="http://schemas.openxmlformats.org/markup-compatibility/2006">
                <mc:Choice xmlns:v="urn:schemas-microsoft-com:vml" Requires="v">
                  <p:oleObj spid="_x0000_s78893" name="Equation" r:id="rId4" imgW="1447560" imgH="279360" progId="Equation.DSMT4">
                    <p:embed/>
                  </p:oleObj>
                </mc:Choice>
                <mc:Fallback>
                  <p:oleObj name="Equation" r:id="rId4" imgW="1447560" imgH="279360" progId="Equation.DSMT4">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0" y="6191250"/>
                          <a:ext cx="14478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Arrow Connector 7"/>
            <p:cNvCxnSpPr/>
            <p:nvPr/>
          </p:nvCxnSpPr>
          <p:spPr>
            <a:xfrm>
              <a:off x="1121980" y="6477000"/>
              <a:ext cx="48768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graphicFrame>
        <p:nvGraphicFramePr>
          <p:cNvPr id="2" name="Object 1"/>
          <p:cNvGraphicFramePr>
            <a:graphicFrameLocks noChangeAspect="1"/>
          </p:cNvGraphicFramePr>
          <p:nvPr>
            <p:extLst>
              <p:ext uri="{D42A27DB-BD31-4B8C-83A1-F6EECF244321}">
                <p14:modId xmlns:p14="http://schemas.microsoft.com/office/powerpoint/2010/main" val="712465546"/>
              </p:ext>
            </p:extLst>
          </p:nvPr>
        </p:nvGraphicFramePr>
        <p:xfrm>
          <a:off x="393700" y="323850"/>
          <a:ext cx="7505700" cy="1333500"/>
        </p:xfrm>
        <a:graphic>
          <a:graphicData uri="http://schemas.openxmlformats.org/presentationml/2006/ole">
            <mc:AlternateContent xmlns:mc="http://schemas.openxmlformats.org/markup-compatibility/2006">
              <mc:Choice xmlns:v="urn:schemas-microsoft-com:vml" Requires="v">
                <p:oleObj spid="_x0000_s78894" name="Equation" r:id="rId6" imgW="7505640" imgH="1333440" progId="Equation.DSMT4">
                  <p:embed/>
                </p:oleObj>
              </mc:Choice>
              <mc:Fallback>
                <p:oleObj name="Equation" r:id="rId6" imgW="7505640" imgH="1333440" progId="Equation.DSMT4">
                  <p:embed/>
                  <p:pic>
                    <p:nvPicPr>
                      <p:cNvPr id="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00" y="323850"/>
                        <a:ext cx="7505700" cy="133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93011766"/>
              </p:ext>
            </p:extLst>
          </p:nvPr>
        </p:nvGraphicFramePr>
        <p:xfrm>
          <a:off x="63500" y="2374901"/>
          <a:ext cx="8928100" cy="1193800"/>
        </p:xfrm>
        <a:graphic>
          <a:graphicData uri="http://schemas.openxmlformats.org/presentationml/2006/ole">
            <mc:AlternateContent xmlns:mc="http://schemas.openxmlformats.org/markup-compatibility/2006">
              <mc:Choice xmlns:v="urn:schemas-microsoft-com:vml" Requires="v">
                <p:oleObj spid="_x0000_s78895" name="Equation" r:id="rId8" imgW="9855000" imgH="1193760" progId="Equation.DSMT4">
                  <p:embed/>
                </p:oleObj>
              </mc:Choice>
              <mc:Fallback>
                <p:oleObj name="Equation" r:id="rId8" imgW="9855000" imgH="1193760" progId="Equation.DSMT4">
                  <p:embed/>
                  <p:pic>
                    <p:nvPicPr>
                      <p:cNvPr id="0"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00" y="2374901"/>
                        <a:ext cx="8928100" cy="119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10774483"/>
              </p:ext>
            </p:extLst>
          </p:nvPr>
        </p:nvGraphicFramePr>
        <p:xfrm>
          <a:off x="190500" y="361950"/>
          <a:ext cx="7874000" cy="1333500"/>
        </p:xfrm>
        <a:graphic>
          <a:graphicData uri="http://schemas.openxmlformats.org/presentationml/2006/ole">
            <mc:AlternateContent xmlns:mc="http://schemas.openxmlformats.org/markup-compatibility/2006">
              <mc:Choice xmlns:v="urn:schemas-microsoft-com:vml" Requires="v">
                <p:oleObj spid="_x0000_s85039" name="Equation" r:id="rId3" imgW="7873920" imgH="1333440" progId="Equation.DSMT4">
                  <p:embed/>
                </p:oleObj>
              </mc:Choice>
              <mc:Fallback>
                <p:oleObj name="Equation" r:id="rId3" imgW="7873920" imgH="1333440" progId="Equation.DSMT4">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361950"/>
                        <a:ext cx="7874000" cy="133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4995" name="Object 3"/>
          <p:cNvGraphicFramePr>
            <a:graphicFrameLocks noChangeAspect="1"/>
          </p:cNvGraphicFramePr>
          <p:nvPr>
            <p:extLst>
              <p:ext uri="{D42A27DB-BD31-4B8C-83A1-F6EECF244321}">
                <p14:modId xmlns:p14="http://schemas.microsoft.com/office/powerpoint/2010/main" val="450599191"/>
              </p:ext>
            </p:extLst>
          </p:nvPr>
        </p:nvGraphicFramePr>
        <p:xfrm>
          <a:off x="53975" y="2057400"/>
          <a:ext cx="9010650" cy="1333500"/>
        </p:xfrm>
        <a:graphic>
          <a:graphicData uri="http://schemas.openxmlformats.org/presentationml/2006/ole">
            <mc:AlternateContent xmlns:mc="http://schemas.openxmlformats.org/markup-compatibility/2006">
              <mc:Choice xmlns:v="urn:schemas-microsoft-com:vml" Requires="v">
                <p:oleObj spid="_x0000_s85040" name="Equation" r:id="rId5" imgW="10032840" imgH="1333440" progId="Equation.DSMT4">
                  <p:embed/>
                </p:oleObj>
              </mc:Choice>
              <mc:Fallback>
                <p:oleObj name="Equation" r:id="rId5" imgW="10032840" imgH="1333440" progId="Equation.DSMT4">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 y="2057400"/>
                        <a:ext cx="9010650" cy="133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7"/>
          <p:cNvGrpSpPr/>
          <p:nvPr/>
        </p:nvGrpSpPr>
        <p:grpSpPr>
          <a:xfrm>
            <a:off x="1143000" y="3276600"/>
            <a:ext cx="6705600" cy="3124200"/>
            <a:chOff x="1143000" y="3276600"/>
            <a:chExt cx="6705600" cy="3124200"/>
          </a:xfrm>
        </p:grpSpPr>
        <p:pic>
          <p:nvPicPr>
            <p:cNvPr id="4" name="Picture 4"/>
            <p:cNvPicPr>
              <a:picLocks noChangeAspect="1" noChangeArrowheads="1"/>
            </p:cNvPicPr>
            <p:nvPr/>
          </p:nvPicPr>
          <p:blipFill>
            <a:blip r:embed="rId7" cstate="print"/>
            <a:srcRect l="54398" b="20718"/>
            <a:stretch>
              <a:fillRect/>
            </a:stretch>
          </p:blipFill>
          <p:spPr bwMode="auto">
            <a:xfrm>
              <a:off x="1143000" y="3276600"/>
              <a:ext cx="6705600" cy="3124200"/>
            </a:xfrm>
            <a:prstGeom prst="rect">
              <a:avLst/>
            </a:prstGeom>
            <a:noFill/>
            <a:ln w="9525">
              <a:noFill/>
              <a:miter lim="800000"/>
              <a:headEnd/>
              <a:tailEnd/>
            </a:ln>
          </p:spPr>
        </p:pic>
        <p:cxnSp>
          <p:nvCxnSpPr>
            <p:cNvPr id="6" name="Straight Arrow Connector 5"/>
            <p:cNvCxnSpPr/>
            <p:nvPr/>
          </p:nvCxnSpPr>
          <p:spPr>
            <a:xfrm>
              <a:off x="1731580" y="6400800"/>
              <a:ext cx="52578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extLst>
                <p:ext uri="{D42A27DB-BD31-4B8C-83A1-F6EECF244321}">
                  <p14:modId xmlns:p14="http://schemas.microsoft.com/office/powerpoint/2010/main" val="1452258836"/>
                </p:ext>
              </p:extLst>
            </p:nvPr>
          </p:nvGraphicFramePr>
          <p:xfrm>
            <a:off x="3498850" y="6038850"/>
            <a:ext cx="1600200" cy="279400"/>
          </p:xfrm>
          <a:graphic>
            <a:graphicData uri="http://schemas.openxmlformats.org/presentationml/2006/ole">
              <mc:AlternateContent xmlns:mc="http://schemas.openxmlformats.org/markup-compatibility/2006">
                <mc:Choice xmlns:v="urn:schemas-microsoft-com:vml" Requires="v">
                  <p:oleObj spid="_x0000_s85041" name="Equation" r:id="rId8" imgW="1600200" imgH="279360" progId="Equation.DSMT4">
                    <p:embed/>
                  </p:oleObj>
                </mc:Choice>
                <mc:Fallback>
                  <p:oleObj name="Equation" r:id="rId8" imgW="1600200" imgH="279360" progId="Equation.DSMT4">
                    <p:embed/>
                    <p:pic>
                      <p:nvPicPr>
                        <p:cNvPr id="0"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8850" y="6038850"/>
                          <a:ext cx="16002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05334147"/>
              </p:ext>
            </p:extLst>
          </p:nvPr>
        </p:nvGraphicFramePr>
        <p:xfrm>
          <a:off x="1466850" y="273050"/>
          <a:ext cx="5918200" cy="2552700"/>
        </p:xfrm>
        <a:graphic>
          <a:graphicData uri="http://schemas.openxmlformats.org/presentationml/2006/ole">
            <mc:AlternateContent xmlns:mc="http://schemas.openxmlformats.org/markup-compatibility/2006">
              <mc:Choice xmlns:v="urn:schemas-microsoft-com:vml" Requires="v">
                <p:oleObj spid="_x0000_s86046" name="Equation" r:id="rId3" imgW="5918040" imgH="2552400" progId="Equation.DSMT4">
                  <p:embed/>
                </p:oleObj>
              </mc:Choice>
              <mc:Fallback>
                <p:oleObj name="Equation" r:id="rId3" imgW="5918040" imgH="2552400" progId="Equation.DSMT4">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73050"/>
                        <a:ext cx="5918200" cy="255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69850" y="3200400"/>
            <a:ext cx="8540750" cy="1663700"/>
            <a:chOff x="69850" y="3124200"/>
            <a:chExt cx="8540750" cy="1663700"/>
          </a:xfrm>
        </p:grpSpPr>
        <p:graphicFrame>
          <p:nvGraphicFramePr>
            <p:cNvPr id="3" name="Object 2"/>
            <p:cNvGraphicFramePr>
              <a:graphicFrameLocks noChangeAspect="1"/>
            </p:cNvGraphicFramePr>
            <p:nvPr>
              <p:extLst>
                <p:ext uri="{D42A27DB-BD31-4B8C-83A1-F6EECF244321}">
                  <p14:modId xmlns:p14="http://schemas.microsoft.com/office/powerpoint/2010/main" val="1424752522"/>
                </p:ext>
              </p:extLst>
            </p:nvPr>
          </p:nvGraphicFramePr>
          <p:xfrm>
            <a:off x="69850" y="3594100"/>
            <a:ext cx="7493000" cy="1193800"/>
          </p:xfrm>
          <a:graphic>
            <a:graphicData uri="http://schemas.openxmlformats.org/presentationml/2006/ole">
              <mc:AlternateContent xmlns:mc="http://schemas.openxmlformats.org/markup-compatibility/2006">
                <mc:Choice xmlns:v="urn:schemas-microsoft-com:vml" Requires="v">
                  <p:oleObj spid="_x0000_s86047" name="Equation" r:id="rId5" imgW="7492680" imgH="1193760" progId="Equation.DSMT4">
                    <p:embed/>
                  </p:oleObj>
                </mc:Choice>
                <mc:Fallback>
                  <p:oleObj name="Equation" r:id="rId5" imgW="7492680" imgH="1193760"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0" y="3594100"/>
                          <a:ext cx="7493000" cy="119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81000" y="3124200"/>
              <a:ext cx="8229600" cy="461665"/>
            </a:xfrm>
            <a:prstGeom prst="rect">
              <a:avLst/>
            </a:prstGeom>
            <a:noFill/>
          </p:spPr>
          <p:txBody>
            <a:bodyPr wrap="square" rtlCol="0">
              <a:spAutoFit/>
            </a:bodyPr>
            <a:lstStyle/>
            <a:p>
              <a:r>
                <a:rPr lang="en-US" sz="2400" dirty="0">
                  <a:latin typeface="Times New Roman" pitchFamily="18" charset="0"/>
                  <a:cs typeface="Times New Roman" pitchFamily="18" charset="0"/>
                </a:rPr>
                <a:t>Flat mirror is mounted at the focal point of the spherical mirror</a:t>
              </a:r>
            </a:p>
          </p:txBody>
        </p:sp>
      </p:grpSp>
      <p:pic>
        <p:nvPicPr>
          <p:cNvPr id="86022" name="Picture 6"/>
          <p:cNvPicPr>
            <a:picLocks noChangeAspect="1" noChangeArrowheads="1"/>
          </p:cNvPicPr>
          <p:nvPr/>
        </p:nvPicPr>
        <p:blipFill>
          <a:blip r:embed="rId7" cstate="print"/>
          <a:srcRect/>
          <a:stretch>
            <a:fillRect/>
          </a:stretch>
        </p:blipFill>
        <p:spPr bwMode="auto">
          <a:xfrm>
            <a:off x="240030" y="4800600"/>
            <a:ext cx="8675370" cy="18859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52400" y="228600"/>
            <a:ext cx="8499256" cy="717550"/>
          </a:xfrm>
          <a:prstGeom prst="rect">
            <a:avLst/>
          </a:prstGeom>
          <a:noFill/>
          <a:ln w="9525">
            <a:noFill/>
            <a:miter lim="800000"/>
            <a:headEnd/>
            <a:tailEnd/>
          </a:ln>
        </p:spPr>
      </p:pic>
      <p:grpSp>
        <p:nvGrpSpPr>
          <p:cNvPr id="8" name="Group 7"/>
          <p:cNvGrpSpPr/>
          <p:nvPr/>
        </p:nvGrpSpPr>
        <p:grpSpPr>
          <a:xfrm>
            <a:off x="228600" y="2286000"/>
            <a:ext cx="8684922" cy="1676400"/>
            <a:chOff x="228600" y="2286000"/>
            <a:chExt cx="8684922" cy="1459190"/>
          </a:xfrm>
        </p:grpSpPr>
        <p:grpSp>
          <p:nvGrpSpPr>
            <p:cNvPr id="6" name="Group 5"/>
            <p:cNvGrpSpPr/>
            <p:nvPr/>
          </p:nvGrpSpPr>
          <p:grpSpPr>
            <a:xfrm>
              <a:off x="228600" y="2286000"/>
              <a:ext cx="8684922" cy="1164358"/>
              <a:chOff x="228600" y="2286000"/>
              <a:chExt cx="8684922" cy="1164358"/>
            </a:xfrm>
          </p:grpSpPr>
          <p:pic>
            <p:nvPicPr>
              <p:cNvPr id="19460" name="Picture 4"/>
              <p:cNvPicPr>
                <a:picLocks noChangeAspect="1" noChangeArrowheads="1"/>
              </p:cNvPicPr>
              <p:nvPr/>
            </p:nvPicPr>
            <p:blipFill>
              <a:blip r:embed="rId4" cstate="print"/>
              <a:srcRect/>
              <a:stretch>
                <a:fillRect/>
              </a:stretch>
            </p:blipFill>
            <p:spPr bwMode="auto">
              <a:xfrm>
                <a:off x="1524000" y="2286000"/>
                <a:ext cx="7277565" cy="300037"/>
              </a:xfrm>
              <a:prstGeom prst="rect">
                <a:avLst/>
              </a:prstGeom>
              <a:noFill/>
              <a:ln w="9525">
                <a:noFill/>
                <a:miter lim="800000"/>
                <a:headEnd/>
                <a:tailEnd/>
              </a:ln>
            </p:spPr>
          </p:pic>
          <p:pic>
            <p:nvPicPr>
              <p:cNvPr id="19461" name="Picture 5"/>
              <p:cNvPicPr>
                <a:picLocks noChangeAspect="1" noChangeArrowheads="1"/>
              </p:cNvPicPr>
              <p:nvPr/>
            </p:nvPicPr>
            <p:blipFill>
              <a:blip r:embed="rId5" cstate="print"/>
              <a:srcRect t="8143"/>
              <a:stretch>
                <a:fillRect/>
              </a:stretch>
            </p:blipFill>
            <p:spPr bwMode="auto">
              <a:xfrm>
                <a:off x="228600" y="2590800"/>
                <a:ext cx="8684922" cy="859558"/>
              </a:xfrm>
              <a:prstGeom prst="rect">
                <a:avLst/>
              </a:prstGeom>
              <a:noFill/>
              <a:ln w="9525">
                <a:noFill/>
                <a:miter lim="800000"/>
                <a:headEnd/>
                <a:tailEnd/>
              </a:ln>
            </p:spPr>
          </p:pic>
        </p:grpSp>
        <p:pic>
          <p:nvPicPr>
            <p:cNvPr id="19462" name="Picture 6"/>
            <p:cNvPicPr>
              <a:picLocks noChangeAspect="1" noChangeArrowheads="1"/>
            </p:cNvPicPr>
            <p:nvPr/>
          </p:nvPicPr>
          <p:blipFill>
            <a:blip r:embed="rId6" cstate="print"/>
            <a:srcRect/>
            <a:stretch>
              <a:fillRect/>
            </a:stretch>
          </p:blipFill>
          <p:spPr bwMode="auto">
            <a:xfrm>
              <a:off x="228601" y="3429000"/>
              <a:ext cx="6553199" cy="316190"/>
            </a:xfrm>
            <a:prstGeom prst="rect">
              <a:avLst/>
            </a:prstGeom>
            <a:noFill/>
            <a:ln w="9525">
              <a:noFill/>
              <a:miter lim="800000"/>
              <a:headEnd/>
              <a:tailEnd/>
            </a:ln>
          </p:spPr>
        </p:pic>
      </p:grpSp>
      <p:sp>
        <p:nvSpPr>
          <p:cNvPr id="9" name="Rectangle 8"/>
          <p:cNvSpPr/>
          <p:nvPr/>
        </p:nvSpPr>
        <p:spPr>
          <a:xfrm>
            <a:off x="152400" y="4122003"/>
            <a:ext cx="8763000" cy="830997"/>
          </a:xfrm>
          <a:prstGeom prst="rect">
            <a:avLst/>
          </a:prstGeom>
        </p:spPr>
        <p:txBody>
          <a:bodyPr wrap="square">
            <a:spAutoFit/>
          </a:bodyPr>
          <a:lstStyle/>
          <a:p>
            <a:r>
              <a:rPr lang="en-US" sz="2400" dirty="0">
                <a:latin typeface="Times New Roman" pitchFamily="18" charset="0"/>
                <a:cs typeface="Times New Roman" pitchFamily="18" charset="0"/>
              </a:rPr>
              <a:t> If Eq. (1) is  multiplied by </a:t>
            </a:r>
            <a:r>
              <a:rPr lang="en-US" sz="2400" i="1" dirty="0" err="1">
                <a:latin typeface="Times New Roman" pitchFamily="18" charset="0"/>
                <a:cs typeface="Times New Roman" pitchFamily="18" charset="0"/>
              </a:rPr>
              <a:t>dt</a:t>
            </a:r>
            <a:r>
              <a:rPr lang="en-US" sz="2400" dirty="0">
                <a:latin typeface="Times New Roman" pitchFamily="18" charset="0"/>
                <a:cs typeface="Times New Roman" pitchFamily="18" charset="0"/>
              </a:rPr>
              <a:t> and integrated over one period </a:t>
            </a:r>
            <a:r>
              <a:rPr lang="en-US" sz="2400" i="1" dirty="0">
                <a:latin typeface="Times New Roman" pitchFamily="18" charset="0"/>
                <a:cs typeface="Times New Roman" pitchFamily="18" charset="0"/>
              </a:rPr>
              <a:t>T</a:t>
            </a:r>
            <a:r>
              <a:rPr lang="en-US" sz="2400" dirty="0">
                <a:latin typeface="Times New Roman" pitchFamily="18" charset="0"/>
                <a:cs typeface="Times New Roman" pitchFamily="18" charset="0"/>
              </a:rPr>
              <a:t>, the </a:t>
            </a:r>
            <a:r>
              <a:rPr lang="en-US" sz="2400" b="1" dirty="0">
                <a:latin typeface="Times New Roman" pitchFamily="18" charset="0"/>
                <a:cs typeface="Times New Roman" pitchFamily="18" charset="0"/>
              </a:rPr>
              <a:t>sine</a:t>
            </a:r>
            <a:r>
              <a:rPr lang="en-US" sz="2400" dirty="0">
                <a:latin typeface="Times New Roman" pitchFamily="18" charset="0"/>
                <a:cs typeface="Times New Roman" pitchFamily="18" charset="0"/>
              </a:rPr>
              <a:t> and </a:t>
            </a:r>
            <a:r>
              <a:rPr lang="en-US" sz="2400" b="1" dirty="0">
                <a:latin typeface="Times New Roman" pitchFamily="18" charset="0"/>
                <a:cs typeface="Times New Roman" pitchFamily="18" charset="0"/>
              </a:rPr>
              <a:t>cosine</a:t>
            </a:r>
            <a:r>
              <a:rPr lang="en-US" sz="2400" dirty="0">
                <a:latin typeface="Times New Roman" pitchFamily="18" charset="0"/>
                <a:cs typeface="Times New Roman" pitchFamily="18" charset="0"/>
              </a:rPr>
              <a:t> integrals vanish, and the result is </a:t>
            </a:r>
          </a:p>
        </p:txBody>
      </p:sp>
      <p:sp>
        <p:nvSpPr>
          <p:cNvPr id="11" name="TextBox 10"/>
          <p:cNvSpPr txBox="1"/>
          <p:nvPr/>
        </p:nvSpPr>
        <p:spPr>
          <a:xfrm>
            <a:off x="7162800" y="1295400"/>
            <a:ext cx="543739" cy="461665"/>
          </a:xfrm>
          <a:prstGeom prst="rect">
            <a:avLst/>
          </a:prstGeom>
          <a:noFill/>
        </p:spPr>
        <p:txBody>
          <a:bodyPr wrap="none" rtlCol="0">
            <a:spAutoFit/>
          </a:bodyPr>
          <a:lstStyle/>
          <a:p>
            <a:r>
              <a:rPr lang="en-US" sz="2400" dirty="0">
                <a:latin typeface="Times New Roman" pitchFamily="18" charset="0"/>
                <a:cs typeface="Times New Roman" pitchFamily="18" charset="0"/>
              </a:rPr>
              <a:t>(1)</a:t>
            </a:r>
          </a:p>
        </p:txBody>
      </p:sp>
      <p:graphicFrame>
        <p:nvGraphicFramePr>
          <p:cNvPr id="2" name="Object 1"/>
          <p:cNvGraphicFramePr>
            <a:graphicFrameLocks noChangeAspect="1"/>
          </p:cNvGraphicFramePr>
          <p:nvPr>
            <p:extLst>
              <p:ext uri="{D42A27DB-BD31-4B8C-83A1-F6EECF244321}">
                <p14:modId xmlns:p14="http://schemas.microsoft.com/office/powerpoint/2010/main" val="1446467718"/>
              </p:ext>
            </p:extLst>
          </p:nvPr>
        </p:nvGraphicFramePr>
        <p:xfrm>
          <a:off x="1365250" y="1117600"/>
          <a:ext cx="5321300" cy="800100"/>
        </p:xfrm>
        <a:graphic>
          <a:graphicData uri="http://schemas.openxmlformats.org/presentationml/2006/ole">
            <mc:AlternateContent xmlns:mc="http://schemas.openxmlformats.org/markup-compatibility/2006">
              <mc:Choice xmlns:v="urn:schemas-microsoft-com:vml" Requires="v">
                <p:oleObj spid="_x0000_s131136" name="Equation" r:id="rId7" imgW="5321160" imgH="799920" progId="Equation.DSMT4">
                  <p:embed/>
                </p:oleObj>
              </mc:Choice>
              <mc:Fallback>
                <p:oleObj name="Equation" r:id="rId7" imgW="5321160" imgH="799920" progId="Equation.DSMT4">
                  <p:embed/>
                  <p:pic>
                    <p:nvPicPr>
                      <p:cNvPr id="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250" y="1117600"/>
                        <a:ext cx="53213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67618673"/>
              </p:ext>
            </p:extLst>
          </p:nvPr>
        </p:nvGraphicFramePr>
        <p:xfrm>
          <a:off x="5753100" y="3257550"/>
          <a:ext cx="177800" cy="292100"/>
        </p:xfrm>
        <a:graphic>
          <a:graphicData uri="http://schemas.openxmlformats.org/presentationml/2006/ole">
            <mc:AlternateContent xmlns:mc="http://schemas.openxmlformats.org/markup-compatibility/2006">
              <mc:Choice xmlns:v="urn:schemas-microsoft-com:vml" Requires="v">
                <p:oleObj spid="_x0000_s131137" name="Equation" r:id="rId9" imgW="177480" imgH="291960" progId="Equation.DSMT4">
                  <p:embed/>
                </p:oleObj>
              </mc:Choice>
              <mc:Fallback>
                <p:oleObj name="Equation" r:id="rId9" imgW="177480" imgH="291960" progId="Equation.DSMT4">
                  <p:embed/>
                  <p:pic>
                    <p:nvPicPr>
                      <p:cNvPr id="0"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3100" y="3257550"/>
                        <a:ext cx="1778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13752900"/>
              </p:ext>
            </p:extLst>
          </p:nvPr>
        </p:nvGraphicFramePr>
        <p:xfrm>
          <a:off x="3124200" y="5355282"/>
          <a:ext cx="2260600" cy="723900"/>
        </p:xfrm>
        <a:graphic>
          <a:graphicData uri="http://schemas.openxmlformats.org/presentationml/2006/ole">
            <mc:AlternateContent xmlns:mc="http://schemas.openxmlformats.org/markup-compatibility/2006">
              <mc:Choice xmlns:v="urn:schemas-microsoft-com:vml" Requires="v">
                <p:oleObj spid="_x0000_s131138" name="Equation" r:id="rId11" imgW="2260440" imgH="723600" progId="Equation.DSMT4">
                  <p:embed/>
                </p:oleObj>
              </mc:Choice>
              <mc:Fallback>
                <p:oleObj name="Equation" r:id="rId11" imgW="2260440" imgH="723600" progId="Equation.DSMT4">
                  <p:embed/>
                  <p:pic>
                    <p:nvPicPr>
                      <p:cNvPr id="0" name="Picture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4200" y="5355282"/>
                        <a:ext cx="22606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30146275"/>
              </p:ext>
            </p:extLst>
          </p:nvPr>
        </p:nvGraphicFramePr>
        <p:xfrm>
          <a:off x="6953250" y="5457550"/>
          <a:ext cx="419100" cy="431800"/>
        </p:xfrm>
        <a:graphic>
          <a:graphicData uri="http://schemas.openxmlformats.org/presentationml/2006/ole">
            <mc:AlternateContent xmlns:mc="http://schemas.openxmlformats.org/markup-compatibility/2006">
              <mc:Choice xmlns:v="urn:schemas-microsoft-com:vml" Requires="v">
                <p:oleObj spid="_x0000_s131139" name="Equation" r:id="rId13" imgW="419040" imgH="431640" progId="Equation.DSMT4">
                  <p:embed/>
                </p:oleObj>
              </mc:Choice>
              <mc:Fallback>
                <p:oleObj name="Equation" r:id="rId13" imgW="419040" imgH="431640" progId="Equation.DSMT4">
                  <p:embed/>
                  <p:pic>
                    <p:nvPicPr>
                      <p:cNvPr id="0"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53250" y="5457550"/>
                        <a:ext cx="4191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0800" y="1447800"/>
            <a:ext cx="8559800" cy="1668463"/>
            <a:chOff x="203200" y="5024735"/>
            <a:chExt cx="8559800" cy="1668463"/>
          </a:xfrm>
        </p:grpSpPr>
        <p:graphicFrame>
          <p:nvGraphicFramePr>
            <p:cNvPr id="4" name="Object 3"/>
            <p:cNvGraphicFramePr>
              <a:graphicFrameLocks noChangeAspect="1"/>
            </p:cNvGraphicFramePr>
            <p:nvPr>
              <p:extLst>
                <p:ext uri="{D42A27DB-BD31-4B8C-83A1-F6EECF244321}">
                  <p14:modId xmlns:p14="http://schemas.microsoft.com/office/powerpoint/2010/main" val="1801407127"/>
                </p:ext>
              </p:extLst>
            </p:nvPr>
          </p:nvGraphicFramePr>
          <p:xfrm>
            <a:off x="203200" y="5499398"/>
            <a:ext cx="7327900" cy="1193800"/>
          </p:xfrm>
          <a:graphic>
            <a:graphicData uri="http://schemas.openxmlformats.org/presentationml/2006/ole">
              <mc:AlternateContent xmlns:mc="http://schemas.openxmlformats.org/markup-compatibility/2006">
                <mc:Choice xmlns:v="urn:schemas-microsoft-com:vml" Requires="v">
                  <p:oleObj spid="_x0000_s121874" name="Equation" r:id="rId3" imgW="7327800" imgH="1193760" progId="Equation.DSMT4">
                    <p:embed/>
                  </p:oleObj>
                </mc:Choice>
                <mc:Fallback>
                  <p:oleObj name="Equation" r:id="rId3" imgW="7327800" imgH="1193760" progId="Equation.DSMT4">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5499398"/>
                          <a:ext cx="7327900" cy="119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33400" y="5024735"/>
              <a:ext cx="8229600" cy="461665"/>
            </a:xfrm>
            <a:prstGeom prst="rect">
              <a:avLst/>
            </a:prstGeom>
            <a:noFill/>
          </p:spPr>
          <p:txBody>
            <a:bodyPr wrap="square" rtlCol="0">
              <a:spAutoFit/>
            </a:bodyPr>
            <a:lstStyle/>
            <a:p>
              <a:r>
                <a:rPr lang="en-US" sz="2400" dirty="0">
                  <a:latin typeface="Times New Roman" pitchFamily="18" charset="0"/>
                  <a:cs typeface="Times New Roman" pitchFamily="18" charset="0"/>
                </a:rPr>
                <a:t>Flat mirror is mounted at the center of the spherical mirror</a:t>
              </a:r>
            </a:p>
          </p:txBody>
        </p:sp>
      </p:grpSp>
      <p:pic>
        <p:nvPicPr>
          <p:cNvPr id="9" name="Picture 5"/>
          <p:cNvPicPr>
            <a:picLocks noChangeAspect="1" noChangeArrowheads="1"/>
          </p:cNvPicPr>
          <p:nvPr/>
        </p:nvPicPr>
        <p:blipFill>
          <a:blip r:embed="rId5" cstate="print"/>
          <a:srcRect/>
          <a:stretch>
            <a:fillRect/>
          </a:stretch>
        </p:blipFill>
        <p:spPr bwMode="auto">
          <a:xfrm>
            <a:off x="152400" y="3505200"/>
            <a:ext cx="8799094" cy="2556312"/>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extLst>
              <p:ext uri="{D42A27DB-BD31-4B8C-83A1-F6EECF244321}">
                <p14:modId xmlns:p14="http://schemas.microsoft.com/office/powerpoint/2010/main" val="3925697477"/>
              </p:ext>
            </p:extLst>
          </p:nvPr>
        </p:nvGraphicFramePr>
        <p:xfrm>
          <a:off x="1282700" y="673100"/>
          <a:ext cx="6400800" cy="1714500"/>
        </p:xfrm>
        <a:graphic>
          <a:graphicData uri="http://schemas.openxmlformats.org/presentationml/2006/ole">
            <mc:AlternateContent xmlns:mc="http://schemas.openxmlformats.org/markup-compatibility/2006">
              <mc:Choice xmlns:v="urn:schemas-microsoft-com:vml" Requires="v">
                <p:oleObj spid="_x0000_s90128" name="Equation" r:id="rId3" imgW="6400800" imgH="1714320" progId="Equation.DSMT4">
                  <p:embed/>
                </p:oleObj>
              </mc:Choice>
              <mc:Fallback>
                <p:oleObj name="Equation" r:id="rId3" imgW="6400800" imgH="1714320" progId="Equation.DSMT4">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673100"/>
                        <a:ext cx="6400800" cy="171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609600" y="3276600"/>
            <a:ext cx="8001000" cy="2308324"/>
          </a:xfrm>
          <a:prstGeom prst="rect">
            <a:avLst/>
          </a:prstGeom>
          <a:noFill/>
        </p:spPr>
        <p:txBody>
          <a:bodyPr wrap="square" rtlCol="0">
            <a:spAutoFit/>
          </a:bodyPr>
          <a:lstStyle/>
          <a:p>
            <a:r>
              <a:rPr lang="en-US" sz="2400" dirty="0">
                <a:latin typeface="Times New Roman" pitchFamily="18" charset="0"/>
                <a:cs typeface="Times New Roman" pitchFamily="18" charset="0"/>
              </a:rPr>
              <a:t>A resonator consisting of two parallel plane mirrors is always stable regardless of the length of the resonator. </a:t>
            </a:r>
          </a:p>
          <a:p>
            <a:r>
              <a:rPr lang="en-US" sz="2400" dirty="0">
                <a:latin typeface="Times New Roman" pitchFamily="18" charset="0"/>
                <a:cs typeface="Times New Roman" pitchFamily="18" charset="0"/>
              </a:rPr>
              <a:t>In such a resonators, the beams parallel to the optical axis will remain within the resonators and back to the same position after one round trip. those beams which deviate from the optical axis will give up the laser medium as loss.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287" y="533400"/>
            <a:ext cx="8610600" cy="2862322"/>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When a medium is placed in an applied external electric field, the electron cloud is deformed leading to create a dipole moment due to electric force arising from Coulomb law. </a:t>
            </a:r>
          </a:p>
          <a:p>
            <a:pPr algn="just">
              <a:lnSpc>
                <a:spcPct val="150000"/>
              </a:lnSpc>
            </a:pPr>
            <a:r>
              <a:rPr lang="en-US" sz="2400" dirty="0">
                <a:latin typeface="Times New Roman" pitchFamily="18" charset="0"/>
                <a:cs typeface="Times New Roman" pitchFamily="18" charset="0"/>
              </a:rPr>
              <a:t>The induced polarization can be written as a function of applied electric field using the Tylor expansion:</a:t>
            </a:r>
          </a:p>
        </p:txBody>
      </p:sp>
      <p:graphicFrame>
        <p:nvGraphicFramePr>
          <p:cNvPr id="3" name="Object 2"/>
          <p:cNvGraphicFramePr>
            <a:graphicFrameLocks noChangeAspect="1"/>
          </p:cNvGraphicFramePr>
          <p:nvPr>
            <p:extLst>
              <p:ext uri="{D42A27DB-BD31-4B8C-83A1-F6EECF244321}">
                <p14:modId xmlns:p14="http://schemas.microsoft.com/office/powerpoint/2010/main" val="1133475983"/>
              </p:ext>
            </p:extLst>
          </p:nvPr>
        </p:nvGraphicFramePr>
        <p:xfrm>
          <a:off x="468313" y="3873500"/>
          <a:ext cx="4397375" cy="679450"/>
        </p:xfrm>
        <a:graphic>
          <a:graphicData uri="http://schemas.openxmlformats.org/presentationml/2006/ole">
            <mc:AlternateContent xmlns:mc="http://schemas.openxmlformats.org/markup-compatibility/2006">
              <mc:Choice xmlns:v="urn:schemas-microsoft-com:vml" Requires="v">
                <p:oleObj spid="_x0000_s96314" name="Equation" r:id="rId3" imgW="4775040" imgH="736560" progId="Equation.DSMT4">
                  <p:embed/>
                </p:oleObj>
              </mc:Choice>
              <mc:Fallback>
                <p:oleObj name="Equation" r:id="rId3" imgW="4775040" imgH="736560" progId="Equation.DSMT4">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873500"/>
                        <a:ext cx="4397375"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90899223"/>
              </p:ext>
            </p:extLst>
          </p:nvPr>
        </p:nvGraphicFramePr>
        <p:xfrm>
          <a:off x="508000" y="5153025"/>
          <a:ext cx="4440238" cy="412750"/>
        </p:xfrm>
        <a:graphic>
          <a:graphicData uri="http://schemas.openxmlformats.org/presentationml/2006/ole">
            <mc:AlternateContent xmlns:mc="http://schemas.openxmlformats.org/markup-compatibility/2006">
              <mc:Choice xmlns:v="urn:schemas-microsoft-com:vml" Requires="v">
                <p:oleObj spid="_x0000_s96315" name="Equation" r:id="rId5" imgW="4647960" imgH="431640" progId="Equation.DSMT4">
                  <p:embed/>
                </p:oleObj>
              </mc:Choice>
              <mc:Fallback>
                <p:oleObj name="Equation" r:id="rId5" imgW="4647960" imgH="431640" progId="Equation.DSMT4">
                  <p:embed/>
                  <p:pic>
                    <p:nvPicPr>
                      <p:cNvPr id="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0" y="5153025"/>
                        <a:ext cx="444023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68708131"/>
              </p:ext>
            </p:extLst>
          </p:nvPr>
        </p:nvGraphicFramePr>
        <p:xfrm>
          <a:off x="6656388" y="3848100"/>
          <a:ext cx="1608137" cy="2192338"/>
        </p:xfrm>
        <a:graphic>
          <a:graphicData uri="http://schemas.openxmlformats.org/presentationml/2006/ole">
            <mc:AlternateContent xmlns:mc="http://schemas.openxmlformats.org/markup-compatibility/2006">
              <mc:Choice xmlns:v="urn:schemas-microsoft-com:vml" Requires="v">
                <p:oleObj spid="_x0000_s96316" name="Equation" r:id="rId7" imgW="1917360" imgH="2616120" progId="Equation.DSMT4">
                  <p:embed/>
                </p:oleObj>
              </mc:Choice>
              <mc:Fallback>
                <p:oleObj name="Equation" r:id="rId7" imgW="1917360" imgH="2616120" progId="Equation.DSMT4">
                  <p:embed/>
                  <p:pic>
                    <p:nvPicPr>
                      <p:cNvPr id="0"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6388" y="3848100"/>
                        <a:ext cx="1608137" cy="219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69382607"/>
              </p:ext>
            </p:extLst>
          </p:nvPr>
        </p:nvGraphicFramePr>
        <p:xfrm>
          <a:off x="622300" y="6064250"/>
          <a:ext cx="3873500" cy="368300"/>
        </p:xfrm>
        <a:graphic>
          <a:graphicData uri="http://schemas.openxmlformats.org/presentationml/2006/ole">
            <mc:AlternateContent xmlns:mc="http://schemas.openxmlformats.org/markup-compatibility/2006">
              <mc:Choice xmlns:v="urn:schemas-microsoft-com:vml" Requires="v">
                <p:oleObj spid="_x0000_s96317" name="Equation" r:id="rId9" imgW="3873240" imgH="368280" progId="Equation.DSMT4">
                  <p:embed/>
                </p:oleObj>
              </mc:Choice>
              <mc:Fallback>
                <p:oleObj name="Equation" r:id="rId9" imgW="3873240" imgH="368280" progId="Equation.DSMT4">
                  <p:embed/>
                  <p:pic>
                    <p:nvPicPr>
                      <p:cNvPr id="0"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300" y="6064250"/>
                        <a:ext cx="38735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2417991" y="76200"/>
            <a:ext cx="4211409" cy="584775"/>
          </a:xfrm>
          <a:prstGeom prst="rect">
            <a:avLst/>
          </a:prstGeom>
          <a:solidFill>
            <a:srgbClr val="92D050"/>
          </a:solidFill>
          <a:effectLst>
            <a:glow rad="228600">
              <a:schemeClr val="accent5">
                <a:satMod val="175000"/>
                <a:alpha val="40000"/>
              </a:schemeClr>
            </a:glow>
          </a:effectLst>
        </p:spPr>
        <p:txBody>
          <a:bodyPr wrap="none">
            <a:spAutoFit/>
          </a:bodyPr>
          <a:lstStyle/>
          <a:p>
            <a:pPr marL="457200" indent="-457200"/>
            <a:r>
              <a:rPr lang="en-US" sz="3200" b="1" dirty="0">
                <a:solidFill>
                  <a:srgbClr val="FF0000"/>
                </a:solidFill>
              </a:rPr>
              <a:t>Nonlinear susceptibility</a:t>
            </a:r>
          </a:p>
        </p:txBody>
      </p:sp>
    </p:spTree>
    <p:extLst>
      <p:ext uri="{BB962C8B-B14F-4D97-AF65-F5344CB8AC3E}">
        <p14:creationId xmlns:p14="http://schemas.microsoft.com/office/powerpoint/2010/main" val="215776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decel="1000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599678668"/>
              </p:ext>
            </p:extLst>
          </p:nvPr>
        </p:nvGraphicFramePr>
        <p:xfrm>
          <a:off x="3714750" y="2241550"/>
          <a:ext cx="1562100" cy="406400"/>
        </p:xfrm>
        <a:graphic>
          <a:graphicData uri="http://schemas.openxmlformats.org/presentationml/2006/ole">
            <mc:AlternateContent xmlns:mc="http://schemas.openxmlformats.org/markup-compatibility/2006">
              <mc:Choice xmlns:v="urn:schemas-microsoft-com:vml" Requires="v">
                <p:oleObj spid="_x0000_s97324" name="Equation" r:id="rId3" imgW="1562040" imgH="406080" progId="Equation.DSMT4">
                  <p:embed/>
                </p:oleObj>
              </mc:Choice>
              <mc:Fallback>
                <p:oleObj name="Equation" r:id="rId3" imgW="1562040" imgH="406080" progId="Equation.DSMT4">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2241550"/>
                        <a:ext cx="15621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22383" y="2902423"/>
            <a:ext cx="8915400" cy="1363515"/>
          </a:xfrm>
          <a:prstGeom prst="rect">
            <a:avLst/>
          </a:prstGeom>
          <a:noFill/>
        </p:spPr>
        <p:txBody>
          <a:bodyPr wrap="square" rtlCol="0">
            <a:spAutoFit/>
          </a:bodyPr>
          <a:lstStyle/>
          <a:p>
            <a:pPr algn="just">
              <a:lnSpc>
                <a:spcPts val="3400"/>
              </a:lnSpc>
            </a:pPr>
            <a:r>
              <a:rPr lang="en-US" sz="2400" dirty="0">
                <a:latin typeface="Times New Roman" pitchFamily="18" charset="0"/>
                <a:cs typeface="Times New Roman" pitchFamily="18" charset="0"/>
              </a:rPr>
              <a:t>It means that the polarization is a linear function of the applied electric field. The area of optics in which this approximation is held is called </a:t>
            </a:r>
            <a:r>
              <a:rPr lang="en-US" sz="2400" b="1" dirty="0">
                <a:solidFill>
                  <a:srgbClr val="FF0000"/>
                </a:solidFill>
                <a:latin typeface="Times New Roman" pitchFamily="18" charset="0"/>
                <a:cs typeface="Times New Roman" pitchFamily="18" charset="0"/>
              </a:rPr>
              <a:t>linear optics.  </a:t>
            </a:r>
          </a:p>
        </p:txBody>
      </p:sp>
      <p:sp>
        <p:nvSpPr>
          <p:cNvPr id="6" name="TextBox 5"/>
          <p:cNvSpPr txBox="1"/>
          <p:nvPr/>
        </p:nvSpPr>
        <p:spPr>
          <a:xfrm>
            <a:off x="122383" y="4494759"/>
            <a:ext cx="8855366" cy="1799532"/>
          </a:xfrm>
          <a:prstGeom prst="rect">
            <a:avLst/>
          </a:prstGeom>
          <a:noFill/>
        </p:spPr>
        <p:txBody>
          <a:bodyPr wrap="square" rtlCol="0">
            <a:spAutoFit/>
          </a:bodyPr>
          <a:lstStyle/>
          <a:p>
            <a:pPr algn="just">
              <a:lnSpc>
                <a:spcPts val="3400"/>
              </a:lnSpc>
            </a:pPr>
            <a:r>
              <a:rPr lang="en-US" sz="2400" dirty="0">
                <a:latin typeface="Times New Roman" pitchFamily="18" charset="0"/>
                <a:cs typeface="Times New Roman" pitchFamily="18" charset="0"/>
              </a:rPr>
              <a:t>When a medium interact with high enough intense light the other terms in Tylor expansion of polarization versus electric field is no longer negligible and thus the polarization is a nonlinear function of applied electric field. This area of optics is called </a:t>
            </a:r>
            <a:r>
              <a:rPr lang="en-US" sz="2600" b="1" dirty="0">
                <a:solidFill>
                  <a:srgbClr val="FF0000"/>
                </a:solidFill>
                <a:latin typeface="Times New Roman" pitchFamily="18" charset="0"/>
                <a:cs typeface="Times New Roman" pitchFamily="18" charset="0"/>
              </a:rPr>
              <a:t>nonlinear optics</a:t>
            </a:r>
            <a:r>
              <a:rPr lang="en-US" sz="2400" dirty="0">
                <a:solidFill>
                  <a:srgbClr val="FF0000"/>
                </a:solidFill>
                <a:latin typeface="Times New Roman" pitchFamily="18" charset="0"/>
                <a:cs typeface="Times New Roman" pitchFamily="18" charset="0"/>
              </a:rPr>
              <a:t>. </a:t>
            </a:r>
          </a:p>
        </p:txBody>
      </p:sp>
      <p:grpSp>
        <p:nvGrpSpPr>
          <p:cNvPr id="4" name="Group 10"/>
          <p:cNvGrpSpPr/>
          <p:nvPr/>
        </p:nvGrpSpPr>
        <p:grpSpPr>
          <a:xfrm>
            <a:off x="304800" y="76200"/>
            <a:ext cx="8610600" cy="2235548"/>
            <a:chOff x="304800" y="76200"/>
            <a:chExt cx="8610600" cy="2235548"/>
          </a:xfrm>
        </p:grpSpPr>
        <p:grpSp>
          <p:nvGrpSpPr>
            <p:cNvPr id="7" name="Group 8"/>
            <p:cNvGrpSpPr/>
            <p:nvPr/>
          </p:nvGrpSpPr>
          <p:grpSpPr>
            <a:xfrm>
              <a:off x="304800" y="76200"/>
              <a:ext cx="8610600" cy="2235548"/>
              <a:chOff x="304800" y="76200"/>
              <a:chExt cx="8610600" cy="2235548"/>
            </a:xfrm>
          </p:grpSpPr>
          <p:sp>
            <p:nvSpPr>
              <p:cNvPr id="2" name="TextBox 1"/>
              <p:cNvSpPr txBox="1"/>
              <p:nvPr/>
            </p:nvSpPr>
            <p:spPr>
              <a:xfrm>
                <a:off x="304800" y="76200"/>
                <a:ext cx="8610600" cy="2235548"/>
              </a:xfrm>
              <a:prstGeom prst="rect">
                <a:avLst/>
              </a:prstGeom>
              <a:noFill/>
            </p:spPr>
            <p:txBody>
              <a:bodyPr wrap="square" rtlCol="0">
                <a:spAutoFit/>
              </a:bodyPr>
              <a:lstStyle/>
              <a:p>
                <a:pPr algn="just">
                  <a:lnSpc>
                    <a:spcPts val="3400"/>
                  </a:lnSpc>
                </a:pPr>
                <a:r>
                  <a:rPr lang="en-US" sz="2400" dirty="0">
                    <a:latin typeface="Times New Roman" pitchFamily="18" charset="0"/>
                    <a:cs typeface="Times New Roman" pitchFamily="18" charset="0"/>
                  </a:rPr>
                  <a:t>The second order </a:t>
                </a:r>
                <a:r>
                  <a:rPr lang="en-US" sz="2400" b="1" dirty="0">
                    <a:solidFill>
                      <a:srgbClr val="FF0000"/>
                    </a:solidFill>
                    <a:latin typeface="Times New Roman" pitchFamily="18" charset="0"/>
                    <a:cs typeface="Times New Roman" pitchFamily="18" charset="0"/>
                  </a:rPr>
                  <a:t>susceptibility </a:t>
                </a:r>
                <a:r>
                  <a:rPr lang="en-US" sz="2400" dirty="0">
                    <a:latin typeface="Times New Roman" pitchFamily="18" charset="0"/>
                    <a:cs typeface="Times New Roman" pitchFamily="18" charset="0"/>
                  </a:rPr>
                  <a:t>          is about 8 order of magnitude smaller than the first order        . Thus, for common light sources where the light intensity is low the second and also other terms in polarization expansion is negligible with respect to the first term. Therefore: </a:t>
                </a:r>
              </a:p>
            </p:txBody>
          </p:sp>
          <p:graphicFrame>
            <p:nvGraphicFramePr>
              <p:cNvPr id="8" name="Object 7"/>
              <p:cNvGraphicFramePr>
                <a:graphicFrameLocks noChangeAspect="1"/>
              </p:cNvGraphicFramePr>
              <p:nvPr>
                <p:extLst>
                  <p:ext uri="{D42A27DB-BD31-4B8C-83A1-F6EECF244321}">
                    <p14:modId xmlns:p14="http://schemas.microsoft.com/office/powerpoint/2010/main" val="878445045"/>
                  </p:ext>
                </p:extLst>
              </p:nvPr>
            </p:nvGraphicFramePr>
            <p:xfrm>
              <a:off x="4406900" y="155575"/>
              <a:ext cx="711200" cy="368300"/>
            </p:xfrm>
            <a:graphic>
              <a:graphicData uri="http://schemas.openxmlformats.org/presentationml/2006/ole">
                <mc:AlternateContent xmlns:mc="http://schemas.openxmlformats.org/markup-compatibility/2006">
                  <mc:Choice xmlns:v="urn:schemas-microsoft-com:vml" Requires="v">
                    <p:oleObj spid="_x0000_s97325" name="Equation" r:id="rId5" imgW="711000" imgH="368280" progId="Equation.DSMT4">
                      <p:embed/>
                    </p:oleObj>
                  </mc:Choice>
                  <mc:Fallback>
                    <p:oleObj name="Equation" r:id="rId5" imgW="711000" imgH="368280" progId="Equation.DSMT4">
                      <p:embed/>
                      <p:pic>
                        <p:nvPicPr>
                          <p:cNvPr id="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6900" y="155575"/>
                            <a:ext cx="7112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0" name="Object 9"/>
            <p:cNvGraphicFramePr>
              <a:graphicFrameLocks noChangeAspect="1"/>
            </p:cNvGraphicFramePr>
            <p:nvPr>
              <p:extLst>
                <p:ext uri="{D42A27DB-BD31-4B8C-83A1-F6EECF244321}">
                  <p14:modId xmlns:p14="http://schemas.microsoft.com/office/powerpoint/2010/main" val="15284223"/>
                </p:ext>
              </p:extLst>
            </p:nvPr>
          </p:nvGraphicFramePr>
          <p:xfrm>
            <a:off x="3848100" y="581025"/>
            <a:ext cx="685800" cy="368300"/>
          </p:xfrm>
          <a:graphic>
            <a:graphicData uri="http://schemas.openxmlformats.org/presentationml/2006/ole">
              <mc:AlternateContent xmlns:mc="http://schemas.openxmlformats.org/markup-compatibility/2006">
                <mc:Choice xmlns:v="urn:schemas-microsoft-com:vml" Requires="v">
                  <p:oleObj spid="_x0000_s97326" name="Equation" r:id="rId7" imgW="685800" imgH="368280" progId="Equation.DSMT4">
                    <p:embed/>
                  </p:oleObj>
                </mc:Choice>
                <mc:Fallback>
                  <p:oleObj name="Equation" r:id="rId7" imgW="685800" imgH="368280" progId="Equation.DSMT4">
                    <p:embed/>
                    <p:pic>
                      <p:nvPicPr>
                        <p:cNvPr id="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8100" y="581025"/>
                          <a:ext cx="6858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03335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912203"/>
            <a:ext cx="8458200" cy="830997"/>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The net force applied to the electron in an oscillating external electric field considering a  damp factor is:</a:t>
            </a:r>
          </a:p>
        </p:txBody>
      </p:sp>
      <p:sp>
        <p:nvSpPr>
          <p:cNvPr id="3" name="TextBox 2"/>
          <p:cNvSpPr txBox="1"/>
          <p:nvPr/>
        </p:nvSpPr>
        <p:spPr>
          <a:xfrm>
            <a:off x="301578" y="4872335"/>
            <a:ext cx="8686800"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The motion of an electron bound to the nucleus is then: </a:t>
            </a:r>
          </a:p>
        </p:txBody>
      </p:sp>
      <p:graphicFrame>
        <p:nvGraphicFramePr>
          <p:cNvPr id="4" name="Object 3"/>
          <p:cNvGraphicFramePr>
            <a:graphicFrameLocks noChangeAspect="1"/>
          </p:cNvGraphicFramePr>
          <p:nvPr>
            <p:extLst>
              <p:ext uri="{D42A27DB-BD31-4B8C-83A1-F6EECF244321}">
                <p14:modId xmlns:p14="http://schemas.microsoft.com/office/powerpoint/2010/main" val="1879720302"/>
              </p:ext>
            </p:extLst>
          </p:nvPr>
        </p:nvGraphicFramePr>
        <p:xfrm>
          <a:off x="1930400" y="3022600"/>
          <a:ext cx="4000500" cy="736600"/>
        </p:xfrm>
        <a:graphic>
          <a:graphicData uri="http://schemas.openxmlformats.org/presentationml/2006/ole">
            <mc:AlternateContent xmlns:mc="http://schemas.openxmlformats.org/markup-compatibility/2006">
              <mc:Choice xmlns:v="urn:schemas-microsoft-com:vml" Requires="v">
                <p:oleObj spid="_x0000_s98334" name="Equation" r:id="rId3" imgW="4000320" imgH="736560" progId="Equation.DSMT4">
                  <p:embed/>
                </p:oleObj>
              </mc:Choice>
              <mc:Fallback>
                <p:oleObj name="Equation" r:id="rId3" imgW="4000320" imgH="736560" progId="Equation.DSMT4">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400" y="3022600"/>
                        <a:ext cx="40005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55622" y="3908048"/>
            <a:ext cx="8912178" cy="892552"/>
          </a:xfrm>
          <a:prstGeom prst="rect">
            <a:avLst/>
          </a:prstGeom>
          <a:noFill/>
        </p:spPr>
        <p:txBody>
          <a:bodyPr wrap="square" rtlCol="0">
            <a:spAutoFit/>
          </a:bodyPr>
          <a:lstStyle/>
          <a:p>
            <a:pPr algn="just"/>
            <a:r>
              <a:rPr lang="en-US" sz="2400" i="1" dirty="0">
                <a:latin typeface="Times New Roman" pitchFamily="18" charset="0"/>
                <a:cs typeface="Times New Roman" pitchFamily="18" charset="0"/>
              </a:rPr>
              <a:t>k</a:t>
            </a:r>
            <a:r>
              <a:rPr lang="en-US" sz="2400" dirty="0">
                <a:latin typeface="Times New Roman" pitchFamily="18" charset="0"/>
                <a:cs typeface="Times New Roman" pitchFamily="18" charset="0"/>
              </a:rPr>
              <a:t> is the spring constant, </a:t>
            </a:r>
            <a:r>
              <a:rPr lang="en-US" sz="2400" i="1" dirty="0">
                <a:latin typeface="Times New Roman" pitchFamily="18" charset="0"/>
                <a:cs typeface="Times New Roman" pitchFamily="18" charset="0"/>
              </a:rPr>
              <a:t>m </a:t>
            </a:r>
            <a:r>
              <a:rPr lang="en-US" sz="2400" dirty="0">
                <a:latin typeface="Times New Roman" pitchFamily="18" charset="0"/>
                <a:cs typeface="Times New Roman" pitchFamily="18" charset="0"/>
              </a:rPr>
              <a:t>is the electron mass, </a:t>
            </a:r>
            <a:r>
              <a:rPr lang="el-GR" sz="2400" dirty="0">
                <a:latin typeface="Times New Roman" pitchFamily="18" charset="0"/>
                <a:cs typeface="Times New Roman" pitchFamily="18" charset="0"/>
              </a:rPr>
              <a:t>Γ</a:t>
            </a:r>
            <a:r>
              <a:rPr lang="en-US" sz="2400" dirty="0">
                <a:latin typeface="Times New Roman" pitchFamily="18" charset="0"/>
                <a:cs typeface="Times New Roman" pitchFamily="18" charset="0"/>
              </a:rPr>
              <a:t> is the damping factor, </a:t>
            </a:r>
            <a:r>
              <a:rPr lang="en-US" sz="2800" i="1" dirty="0">
                <a:latin typeface="Times New Roman" pitchFamily="18" charset="0"/>
                <a:cs typeface="Times New Roman" pitchFamily="18" charset="0"/>
              </a:rPr>
              <a:t>e</a:t>
            </a:r>
            <a:r>
              <a:rPr lang="en-US" sz="2400" dirty="0">
                <a:latin typeface="Times New Roman" pitchFamily="18" charset="0"/>
                <a:cs typeface="Times New Roman" pitchFamily="18" charset="0"/>
              </a:rPr>
              <a:t> is the electron electric charge and </a:t>
            </a:r>
            <a:r>
              <a:rPr lang="en-US" sz="2400" i="1" dirty="0">
                <a:latin typeface="Times New Roman" pitchFamily="18" charset="0"/>
                <a:cs typeface="Times New Roman" pitchFamily="18" charset="0"/>
              </a:rPr>
              <a:t>E</a:t>
            </a:r>
            <a:r>
              <a:rPr lang="en-US" sz="2400" dirty="0">
                <a:latin typeface="Times New Roman" pitchFamily="18" charset="0"/>
                <a:cs typeface="Times New Roman" pitchFamily="18" charset="0"/>
              </a:rPr>
              <a:t> is the applied electric field </a:t>
            </a:r>
          </a:p>
        </p:txBody>
      </p:sp>
      <p:graphicFrame>
        <p:nvGraphicFramePr>
          <p:cNvPr id="7" name="Object 6"/>
          <p:cNvGraphicFramePr>
            <a:graphicFrameLocks noChangeAspect="1"/>
          </p:cNvGraphicFramePr>
          <p:nvPr>
            <p:extLst>
              <p:ext uri="{D42A27DB-BD31-4B8C-83A1-F6EECF244321}">
                <p14:modId xmlns:p14="http://schemas.microsoft.com/office/powerpoint/2010/main" val="3830259203"/>
              </p:ext>
            </p:extLst>
          </p:nvPr>
        </p:nvGraphicFramePr>
        <p:xfrm>
          <a:off x="920750" y="5562600"/>
          <a:ext cx="6934200" cy="939800"/>
        </p:xfrm>
        <a:graphic>
          <a:graphicData uri="http://schemas.openxmlformats.org/presentationml/2006/ole">
            <mc:AlternateContent xmlns:mc="http://schemas.openxmlformats.org/markup-compatibility/2006">
              <mc:Choice xmlns:v="urn:schemas-microsoft-com:vml" Requires="v">
                <p:oleObj spid="_x0000_s98335" name="Equation" r:id="rId5" imgW="6933960" imgH="939600" progId="Equation.DSMT4">
                  <p:embed/>
                </p:oleObj>
              </mc:Choice>
              <mc:Fallback>
                <p:oleObj name="Equation" r:id="rId5" imgW="6933960" imgH="939600"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750" y="5562600"/>
                        <a:ext cx="69342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457200" y="628471"/>
            <a:ext cx="8458200"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Consider an atom with electrons bound to the nucleus in much the same way as a small mass can be bound to a large mass by a spring. This is the Lorentz model. </a:t>
            </a:r>
          </a:p>
        </p:txBody>
      </p:sp>
      <p:sp>
        <p:nvSpPr>
          <p:cNvPr id="9" name="Rectangle 8"/>
          <p:cNvSpPr/>
          <p:nvPr/>
        </p:nvSpPr>
        <p:spPr>
          <a:xfrm>
            <a:off x="3505200" y="86380"/>
            <a:ext cx="2420791" cy="523220"/>
          </a:xfrm>
          <a:prstGeom prst="rect">
            <a:avLst/>
          </a:prstGeom>
          <a:solidFill>
            <a:schemeClr val="accent1">
              <a:lumMod val="40000"/>
              <a:lumOff val="60000"/>
            </a:schemeClr>
          </a:solidFill>
          <a:ln w="38100">
            <a:solidFill>
              <a:srgbClr val="00B050"/>
            </a:solidFill>
          </a:ln>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Lorentz model</a:t>
            </a:r>
            <a:endParaRPr lang="en-US" sz="2800" b="1" dirty="0">
              <a:solidFill>
                <a:srgbClr val="FF0000"/>
              </a:solidFill>
            </a:endParaRPr>
          </a:p>
        </p:txBody>
      </p:sp>
    </p:spTree>
    <p:extLst>
      <p:ext uri="{BB962C8B-B14F-4D97-AF65-F5344CB8AC3E}">
        <p14:creationId xmlns:p14="http://schemas.microsoft.com/office/powerpoint/2010/main" val="32239964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839200" cy="461665"/>
          </a:xfrm>
          <a:prstGeom prst="rect">
            <a:avLst/>
          </a:prstGeom>
          <a:noFill/>
        </p:spPr>
        <p:txBody>
          <a:bodyPr wrap="square" rtlCol="0">
            <a:spAutoFit/>
          </a:bodyPr>
          <a:lstStyle/>
          <a:p>
            <a:r>
              <a:rPr lang="en-US" sz="2400" dirty="0">
                <a:latin typeface="Times New Roman" pitchFamily="18" charset="0"/>
                <a:cs typeface="Times New Roman" pitchFamily="18" charset="0"/>
              </a:rPr>
              <a:t>The oscillation amplitude of electron is then derived as:</a:t>
            </a:r>
          </a:p>
        </p:txBody>
      </p:sp>
      <p:graphicFrame>
        <p:nvGraphicFramePr>
          <p:cNvPr id="3" name="Object 2"/>
          <p:cNvGraphicFramePr>
            <a:graphicFrameLocks noChangeAspect="1"/>
          </p:cNvGraphicFramePr>
          <p:nvPr>
            <p:extLst>
              <p:ext uri="{D42A27DB-BD31-4B8C-83A1-F6EECF244321}">
                <p14:modId xmlns:p14="http://schemas.microsoft.com/office/powerpoint/2010/main" val="1827662660"/>
              </p:ext>
            </p:extLst>
          </p:nvPr>
        </p:nvGraphicFramePr>
        <p:xfrm>
          <a:off x="2311400" y="895350"/>
          <a:ext cx="4025900" cy="812800"/>
        </p:xfrm>
        <a:graphic>
          <a:graphicData uri="http://schemas.openxmlformats.org/presentationml/2006/ole">
            <mc:AlternateContent xmlns:mc="http://schemas.openxmlformats.org/markup-compatibility/2006">
              <mc:Choice xmlns:v="urn:schemas-microsoft-com:vml" Requires="v">
                <p:oleObj spid="_x0000_s99372" name="Equation" r:id="rId3" imgW="4025880" imgH="812520" progId="Equation.DSMT4">
                  <p:embed/>
                </p:oleObj>
              </mc:Choice>
              <mc:Fallback>
                <p:oleObj name="Equation" r:id="rId3" imgW="4025880" imgH="812520" progId="Equation.DSMT4">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400" y="895350"/>
                        <a:ext cx="40259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457200" y="2133600"/>
            <a:ext cx="8229600" cy="461665"/>
          </a:xfrm>
          <a:prstGeom prst="rect">
            <a:avLst/>
          </a:prstGeom>
          <a:noFill/>
        </p:spPr>
        <p:txBody>
          <a:bodyPr wrap="square" rtlCol="0">
            <a:spAutoFit/>
          </a:bodyPr>
          <a:lstStyle/>
          <a:p>
            <a:r>
              <a:rPr lang="en-US" sz="2400" dirty="0">
                <a:latin typeface="Times New Roman" pitchFamily="18" charset="0"/>
                <a:cs typeface="Times New Roman" pitchFamily="18" charset="0"/>
              </a:rPr>
              <a:t>Then the dipole moment of the oscillating electron can be written:</a:t>
            </a:r>
          </a:p>
        </p:txBody>
      </p:sp>
      <p:graphicFrame>
        <p:nvGraphicFramePr>
          <p:cNvPr id="5" name="Object 4"/>
          <p:cNvGraphicFramePr>
            <a:graphicFrameLocks noChangeAspect="1"/>
          </p:cNvGraphicFramePr>
          <p:nvPr>
            <p:extLst>
              <p:ext uri="{D42A27DB-BD31-4B8C-83A1-F6EECF244321}">
                <p14:modId xmlns:p14="http://schemas.microsoft.com/office/powerpoint/2010/main" val="1006803553"/>
              </p:ext>
            </p:extLst>
          </p:nvPr>
        </p:nvGraphicFramePr>
        <p:xfrm>
          <a:off x="1695450" y="2895600"/>
          <a:ext cx="5257800" cy="825500"/>
        </p:xfrm>
        <a:graphic>
          <a:graphicData uri="http://schemas.openxmlformats.org/presentationml/2006/ole">
            <mc:AlternateContent xmlns:mc="http://schemas.openxmlformats.org/markup-compatibility/2006">
              <mc:Choice xmlns:v="urn:schemas-microsoft-com:vml" Requires="v">
                <p:oleObj spid="_x0000_s99373" name="Equation" r:id="rId5" imgW="5257800" imgH="825480" progId="Equation.DSMT4">
                  <p:embed/>
                </p:oleObj>
              </mc:Choice>
              <mc:Fallback>
                <p:oleObj name="Equation" r:id="rId5" imgW="5257800" imgH="825480" progId="Equation.DSMT4">
                  <p:embed/>
                  <p:pic>
                    <p:nvPicPr>
                      <p:cNvPr id="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5450" y="2895600"/>
                        <a:ext cx="525780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564107" y="3886200"/>
            <a:ext cx="5760493" cy="461665"/>
          </a:xfrm>
          <a:prstGeom prst="rect">
            <a:avLst/>
          </a:prstGeom>
          <a:noFill/>
        </p:spPr>
        <p:txBody>
          <a:bodyPr wrap="square" rtlCol="0">
            <a:spAutoFit/>
          </a:bodyPr>
          <a:lstStyle/>
          <a:p>
            <a:r>
              <a:rPr lang="en-US" sz="2400" dirty="0">
                <a:latin typeface="Times New Roman" pitchFamily="18" charset="0"/>
                <a:cs typeface="Times New Roman" pitchFamily="18" charset="0"/>
              </a:rPr>
              <a:t>The polarization in then given by:</a:t>
            </a:r>
          </a:p>
        </p:txBody>
      </p:sp>
      <p:graphicFrame>
        <p:nvGraphicFramePr>
          <p:cNvPr id="7" name="Object 6"/>
          <p:cNvGraphicFramePr>
            <a:graphicFrameLocks noChangeAspect="1"/>
          </p:cNvGraphicFramePr>
          <p:nvPr>
            <p:extLst>
              <p:ext uri="{D42A27DB-BD31-4B8C-83A1-F6EECF244321}">
                <p14:modId xmlns:p14="http://schemas.microsoft.com/office/powerpoint/2010/main" val="1603090826"/>
              </p:ext>
            </p:extLst>
          </p:nvPr>
        </p:nvGraphicFramePr>
        <p:xfrm>
          <a:off x="1047750" y="4730750"/>
          <a:ext cx="5918200" cy="812800"/>
        </p:xfrm>
        <a:graphic>
          <a:graphicData uri="http://schemas.openxmlformats.org/presentationml/2006/ole">
            <mc:AlternateContent xmlns:mc="http://schemas.openxmlformats.org/markup-compatibility/2006">
              <mc:Choice xmlns:v="urn:schemas-microsoft-com:vml" Requires="v">
                <p:oleObj spid="_x0000_s99374" name="Equation" r:id="rId7" imgW="5918040" imgH="812520" progId="Equation.DSMT4">
                  <p:embed/>
                </p:oleObj>
              </mc:Choice>
              <mc:Fallback>
                <p:oleObj name="Equation" r:id="rId7" imgW="5918040" imgH="812520" progId="Equation.DSMT4">
                  <p:embed/>
                  <p:pic>
                    <p:nvPicPr>
                      <p:cNvPr id="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750" y="4730750"/>
                        <a:ext cx="59182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04800" y="5874603"/>
            <a:ext cx="8610600" cy="830997"/>
          </a:xfrm>
          <a:prstGeom prst="rect">
            <a:avLst/>
          </a:prstGeom>
          <a:noFill/>
        </p:spPr>
        <p:txBody>
          <a:bodyPr wrap="square" rtlCol="0">
            <a:spAutoFit/>
          </a:bodyPr>
          <a:lstStyle/>
          <a:p>
            <a:r>
              <a:rPr lang="en-US" sz="2400" dirty="0">
                <a:latin typeface="Times New Roman" pitchFamily="18" charset="0"/>
                <a:cs typeface="Times New Roman" pitchFamily="18" charset="0"/>
              </a:rPr>
              <a:t>The polarization oscillates with frequency of </a:t>
            </a:r>
            <a:r>
              <a:rPr lang="el-GR" sz="2400" i="1" dirty="0">
                <a:latin typeface="Times New Roman" pitchFamily="18" charset="0"/>
                <a:cs typeface="Times New Roman" pitchFamily="18" charset="0"/>
              </a:rPr>
              <a:t>ω</a:t>
            </a:r>
            <a:r>
              <a:rPr lang="en-US" sz="2400" dirty="0">
                <a:latin typeface="Times New Roman" pitchFamily="18" charset="0"/>
                <a:cs typeface="Times New Roman" pitchFamily="18" charset="0"/>
              </a:rPr>
              <a:t> thus the atom radiate only with frequency of </a:t>
            </a:r>
            <a:r>
              <a:rPr lang="el-GR" sz="2400" i="1" dirty="0">
                <a:latin typeface="Times New Roman" pitchFamily="18" charset="0"/>
                <a:cs typeface="Times New Roman" pitchFamily="18" charset="0"/>
              </a:rPr>
              <a:t>ω</a:t>
            </a:r>
            <a:r>
              <a:rPr lang="en-US" sz="2400" dirty="0">
                <a:latin typeface="Times New Roman" pitchFamily="18" charset="0"/>
                <a:cs typeface="Times New Roman" pitchFamily="18" charset="0"/>
              </a:rPr>
              <a:t>. this explain the scattering and reflecting</a:t>
            </a:r>
          </a:p>
        </p:txBody>
      </p:sp>
    </p:spTree>
    <p:extLst>
      <p:ext uri="{BB962C8B-B14F-4D97-AF65-F5344CB8AC3E}">
        <p14:creationId xmlns:p14="http://schemas.microsoft.com/office/powerpoint/2010/main" val="46594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28600"/>
            <a:ext cx="8077200" cy="461665"/>
          </a:xfrm>
          <a:prstGeom prst="rect">
            <a:avLst/>
          </a:prstGeom>
          <a:noFill/>
        </p:spPr>
        <p:txBody>
          <a:bodyPr wrap="square" rtlCol="0">
            <a:spAutoFit/>
          </a:bodyPr>
          <a:lstStyle/>
          <a:p>
            <a:r>
              <a:rPr lang="en-US" sz="2400" dirty="0">
                <a:latin typeface="Times New Roman" pitchFamily="18" charset="0"/>
                <a:cs typeface="Times New Roman" pitchFamily="18" charset="0"/>
              </a:rPr>
              <a:t>Now the first order (linear) susceptibility can be derived as: </a:t>
            </a:r>
          </a:p>
        </p:txBody>
      </p:sp>
      <p:graphicFrame>
        <p:nvGraphicFramePr>
          <p:cNvPr id="4" name="Object 3"/>
          <p:cNvGraphicFramePr>
            <a:graphicFrameLocks noChangeAspect="1"/>
          </p:cNvGraphicFramePr>
          <p:nvPr>
            <p:extLst>
              <p:ext uri="{D42A27DB-BD31-4B8C-83A1-F6EECF244321}">
                <p14:modId xmlns:p14="http://schemas.microsoft.com/office/powerpoint/2010/main" val="3928775893"/>
              </p:ext>
            </p:extLst>
          </p:nvPr>
        </p:nvGraphicFramePr>
        <p:xfrm>
          <a:off x="3200400" y="904875"/>
          <a:ext cx="2311400" cy="381000"/>
        </p:xfrm>
        <a:graphic>
          <a:graphicData uri="http://schemas.openxmlformats.org/presentationml/2006/ole">
            <mc:AlternateContent xmlns:mc="http://schemas.openxmlformats.org/markup-compatibility/2006">
              <mc:Choice xmlns:v="urn:schemas-microsoft-com:vml" Requires="v">
                <p:oleObj spid="_x0000_s100396" name="Equation" r:id="rId3" imgW="2311200" imgH="380880" progId="Equation.DSMT4">
                  <p:embed/>
                </p:oleObj>
              </mc:Choice>
              <mc:Fallback>
                <p:oleObj name="Equation" r:id="rId3" imgW="2311200" imgH="380880" progId="Equation.DSMT4">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904875"/>
                        <a:ext cx="2311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44075750"/>
              </p:ext>
            </p:extLst>
          </p:nvPr>
        </p:nvGraphicFramePr>
        <p:xfrm>
          <a:off x="2552700" y="1682750"/>
          <a:ext cx="3606800" cy="812800"/>
        </p:xfrm>
        <a:graphic>
          <a:graphicData uri="http://schemas.openxmlformats.org/presentationml/2006/ole">
            <mc:AlternateContent xmlns:mc="http://schemas.openxmlformats.org/markup-compatibility/2006">
              <mc:Choice xmlns:v="urn:schemas-microsoft-com:vml" Requires="v">
                <p:oleObj spid="_x0000_s100397" name="Equation" r:id="rId5" imgW="3606480" imgH="812520" progId="Equation.DSMT4">
                  <p:embed/>
                </p:oleObj>
              </mc:Choice>
              <mc:Fallback>
                <p:oleObj name="Equation" r:id="rId5" imgW="3606480" imgH="812520" progId="Equation.DSMT4">
                  <p:embed/>
                  <p:pic>
                    <p:nvPicPr>
                      <p:cNvPr id="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2700" y="1682750"/>
                        <a:ext cx="3606800" cy="812800"/>
                      </a:xfrm>
                      <a:prstGeom prst="rect">
                        <a:avLst/>
                      </a:prstGeom>
                      <a:blipFill dpi="0" rotWithShape="1">
                        <a:blip r:embed="rId7"/>
                        <a:srcRect/>
                        <a:tile tx="0" ty="0" sx="100000" sy="100000" flip="none" algn="tl"/>
                      </a:blipFill>
                    </p:spPr>
                  </p:pic>
                </p:oleObj>
              </mc:Fallback>
            </mc:AlternateContent>
          </a:graphicData>
        </a:graphic>
      </p:graphicFrame>
      <p:pic>
        <p:nvPicPr>
          <p:cNvPr id="6" name="Picture 2"/>
          <p:cNvPicPr>
            <a:picLocks noChangeAspect="1" noChangeArrowheads="1"/>
          </p:cNvPicPr>
          <p:nvPr/>
        </p:nvPicPr>
        <p:blipFill rotWithShape="1">
          <a:blip r:embed="rId8" cstate="print"/>
          <a:srcRect b="69488"/>
          <a:stretch/>
        </p:blipFill>
        <p:spPr bwMode="auto">
          <a:xfrm>
            <a:off x="31800" y="4114800"/>
            <a:ext cx="9036000" cy="2667000"/>
          </a:xfrm>
          <a:prstGeom prst="rect">
            <a:avLst/>
          </a:prstGeom>
          <a:noFill/>
          <a:ln w="9525">
            <a:noFill/>
            <a:miter lim="800000"/>
            <a:headEnd/>
            <a:tailEnd/>
          </a:ln>
        </p:spPr>
      </p:pic>
      <p:sp>
        <p:nvSpPr>
          <p:cNvPr id="7" name="TextBox 6"/>
          <p:cNvSpPr txBox="1"/>
          <p:nvPr/>
        </p:nvSpPr>
        <p:spPr>
          <a:xfrm>
            <a:off x="152400" y="2819400"/>
            <a:ext cx="8915400" cy="830997"/>
          </a:xfrm>
          <a:prstGeom prst="rect">
            <a:avLst/>
          </a:prstGeom>
          <a:noFill/>
        </p:spPr>
        <p:txBody>
          <a:bodyPr wrap="square" rtlCol="0">
            <a:spAutoFit/>
          </a:bodyPr>
          <a:lstStyle/>
          <a:p>
            <a:r>
              <a:rPr lang="en-US" sz="2400" dirty="0">
                <a:latin typeface="Times New Roman" pitchFamily="18" charset="0"/>
                <a:cs typeface="Times New Roman" pitchFamily="18" charset="0"/>
              </a:rPr>
              <a:t>From which the linear refractive index and linear absorption coefficient can be calculated. </a:t>
            </a:r>
          </a:p>
        </p:txBody>
      </p:sp>
      <p:graphicFrame>
        <p:nvGraphicFramePr>
          <p:cNvPr id="8" name="Object 7"/>
          <p:cNvGraphicFramePr>
            <a:graphicFrameLocks noChangeAspect="1"/>
          </p:cNvGraphicFramePr>
          <p:nvPr>
            <p:extLst>
              <p:ext uri="{D42A27DB-BD31-4B8C-83A1-F6EECF244321}">
                <p14:modId xmlns:p14="http://schemas.microsoft.com/office/powerpoint/2010/main" val="4165183953"/>
              </p:ext>
            </p:extLst>
          </p:nvPr>
        </p:nvGraphicFramePr>
        <p:xfrm>
          <a:off x="4483100" y="3382963"/>
          <a:ext cx="1562100" cy="533400"/>
        </p:xfrm>
        <a:graphic>
          <a:graphicData uri="http://schemas.openxmlformats.org/presentationml/2006/ole">
            <mc:AlternateContent xmlns:mc="http://schemas.openxmlformats.org/markup-compatibility/2006">
              <mc:Choice xmlns:v="urn:schemas-microsoft-com:vml" Requires="v">
                <p:oleObj spid="_x0000_s100398" name="Equation" r:id="rId9" imgW="1562040" imgH="533160" progId="Equation.DSMT4">
                  <p:embed/>
                </p:oleObj>
              </mc:Choice>
              <mc:Fallback>
                <p:oleObj name="Equation" r:id="rId9" imgW="1562040" imgH="533160" progId="Equation.DSMT4">
                  <p:embed/>
                  <p:pic>
                    <p:nvPicPr>
                      <p:cNvPr id="0"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3100" y="3382963"/>
                        <a:ext cx="15621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703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91600" cy="156966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we extend  the Lorentz model by allowing the possibility of a </a:t>
            </a:r>
            <a:r>
              <a:rPr lang="en-US" sz="2400" b="1" dirty="0">
                <a:latin typeface="Times New Roman" panose="02020603050405020304" pitchFamily="18" charset="0"/>
                <a:cs typeface="Times New Roman" panose="02020603050405020304" pitchFamily="18" charset="0"/>
              </a:rPr>
              <a:t>nonlinearity in the restoring force</a:t>
            </a:r>
            <a:r>
              <a:rPr lang="en-US" sz="2400" dirty="0">
                <a:latin typeface="Times New Roman" panose="02020603050405020304" pitchFamily="18" charset="0"/>
                <a:cs typeface="Times New Roman" panose="02020603050405020304" pitchFamily="18" charset="0"/>
              </a:rPr>
              <a:t> exerted on the electron. The details of the analysis differ depending upon  whether or not the medium possesses </a:t>
            </a:r>
            <a:r>
              <a:rPr lang="en-US" sz="2400" b="1" dirty="0">
                <a:latin typeface="Times New Roman" panose="02020603050405020304" pitchFamily="18" charset="0"/>
                <a:cs typeface="Times New Roman" panose="02020603050405020304" pitchFamily="18" charset="0"/>
              </a:rPr>
              <a:t>inversion symmetry</a:t>
            </a:r>
            <a:r>
              <a:rPr lang="en-US" sz="2400" dirty="0">
                <a:latin typeface="Times New Roman" panose="02020603050405020304" pitchFamily="18" charset="0"/>
                <a:cs typeface="Times New Roman" panose="02020603050405020304" pitchFamily="18" charset="0"/>
              </a:rPr>
              <a:t>. </a:t>
            </a:r>
          </a:p>
        </p:txBody>
      </p:sp>
      <p:sp>
        <p:nvSpPr>
          <p:cNvPr id="3" name="Rectangle 2"/>
          <p:cNvSpPr/>
          <p:nvPr/>
        </p:nvSpPr>
        <p:spPr>
          <a:xfrm>
            <a:off x="152400" y="2212033"/>
            <a:ext cx="4804457"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Non-</a:t>
            </a:r>
            <a:r>
              <a:rPr lang="en-US" sz="2800" b="1" dirty="0" err="1">
                <a:solidFill>
                  <a:srgbClr val="0070C0"/>
                </a:solidFill>
                <a:latin typeface="Times New Roman" panose="02020603050405020304" pitchFamily="18" charset="0"/>
                <a:cs typeface="Times New Roman" panose="02020603050405020304" pitchFamily="18" charset="0"/>
              </a:rPr>
              <a:t>centro</a:t>
            </a:r>
            <a:r>
              <a:rPr lang="en-US" sz="2800" b="1" dirty="0">
                <a:solidFill>
                  <a:srgbClr val="0070C0"/>
                </a:solidFill>
                <a:latin typeface="Times New Roman" panose="02020603050405020304" pitchFamily="18" charset="0"/>
                <a:cs typeface="Times New Roman" panose="02020603050405020304" pitchFamily="18" charset="0"/>
              </a:rPr>
              <a:t>-symmetric Media </a:t>
            </a:r>
          </a:p>
        </p:txBody>
      </p:sp>
      <p:sp>
        <p:nvSpPr>
          <p:cNvPr id="4" name="Rectangle 3"/>
          <p:cNvSpPr/>
          <p:nvPr/>
        </p:nvSpPr>
        <p:spPr>
          <a:xfrm>
            <a:off x="304800" y="4648200"/>
            <a:ext cx="4735592"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Then the restoring force is given by: </a:t>
            </a:r>
          </a:p>
        </p:txBody>
      </p:sp>
      <p:graphicFrame>
        <p:nvGraphicFramePr>
          <p:cNvPr id="5" name="Object 4"/>
          <p:cNvGraphicFramePr>
            <a:graphicFrameLocks noChangeAspect="1"/>
          </p:cNvGraphicFramePr>
          <p:nvPr>
            <p:extLst>
              <p:ext uri="{D42A27DB-BD31-4B8C-83A1-F6EECF244321}">
                <p14:modId xmlns:p14="http://schemas.microsoft.com/office/powerpoint/2010/main" val="3994527649"/>
              </p:ext>
            </p:extLst>
          </p:nvPr>
        </p:nvGraphicFramePr>
        <p:xfrm>
          <a:off x="5930900" y="4730750"/>
          <a:ext cx="2044700" cy="368300"/>
        </p:xfrm>
        <a:graphic>
          <a:graphicData uri="http://schemas.openxmlformats.org/presentationml/2006/ole">
            <mc:AlternateContent xmlns:mc="http://schemas.openxmlformats.org/markup-compatibility/2006">
              <mc:Choice xmlns:v="urn:schemas-microsoft-com:vml" Requires="v">
                <p:oleObj spid="_x0000_s101423" name="Equation" r:id="rId3" imgW="2044440" imgH="368280" progId="Equation.DSMT4">
                  <p:embed/>
                </p:oleObj>
              </mc:Choice>
              <mc:Fallback>
                <p:oleObj name="Equation" r:id="rId3" imgW="2044440" imgH="368280" progId="Equation.DSMT4">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900" y="4730750"/>
                        <a:ext cx="2044700" cy="368300"/>
                      </a:xfrm>
                      <a:prstGeom prst="rect">
                        <a:avLst/>
                      </a:prstGeom>
                      <a:blipFill dpi="0" rotWithShape="1">
                        <a:blip r:embed="rId5"/>
                        <a:srcRect/>
                        <a:tile tx="0" ty="0" sx="100000" sy="100000" flip="none" algn="tl"/>
                      </a:blipFill>
                    </p:spPr>
                  </p:pic>
                </p:oleObj>
              </mc:Fallback>
            </mc:AlternateContent>
          </a:graphicData>
        </a:graphic>
      </p:graphicFrame>
      <p:sp>
        <p:nvSpPr>
          <p:cNvPr id="7" name="Rectangle 6"/>
          <p:cNvSpPr/>
          <p:nvPr/>
        </p:nvSpPr>
        <p:spPr>
          <a:xfrm>
            <a:off x="542924" y="2804948"/>
            <a:ext cx="5672138"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the potential energy function is of the form </a:t>
            </a:r>
          </a:p>
        </p:txBody>
      </p:sp>
      <p:graphicFrame>
        <p:nvGraphicFramePr>
          <p:cNvPr id="9" name="Object 8"/>
          <p:cNvGraphicFramePr>
            <a:graphicFrameLocks noChangeAspect="1"/>
          </p:cNvGraphicFramePr>
          <p:nvPr>
            <p:extLst>
              <p:ext uri="{D42A27DB-BD31-4B8C-83A1-F6EECF244321}">
                <p14:modId xmlns:p14="http://schemas.microsoft.com/office/powerpoint/2010/main" val="2493716231"/>
              </p:ext>
            </p:extLst>
          </p:nvPr>
        </p:nvGraphicFramePr>
        <p:xfrm>
          <a:off x="2482850" y="3465513"/>
          <a:ext cx="2463800" cy="736600"/>
        </p:xfrm>
        <a:graphic>
          <a:graphicData uri="http://schemas.openxmlformats.org/presentationml/2006/ole">
            <mc:AlternateContent xmlns:mc="http://schemas.openxmlformats.org/markup-compatibility/2006">
              <mc:Choice xmlns:v="urn:schemas-microsoft-com:vml" Requires="v">
                <p:oleObj spid="_x0000_s101424" name="Equation" r:id="rId6" imgW="2463480" imgH="736560" progId="Equation.DSMT4">
                  <p:embed/>
                </p:oleObj>
              </mc:Choice>
              <mc:Fallback>
                <p:oleObj name="Equation" r:id="rId6" imgW="2463480" imgH="736560" progId="Equation.DSMT4">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2850" y="3465513"/>
                        <a:ext cx="2463800" cy="736600"/>
                      </a:xfrm>
                      <a:prstGeom prst="rect">
                        <a:avLst/>
                      </a:prstGeom>
                      <a:blipFill dpi="0" rotWithShape="1">
                        <a:blip r:embed="rId5"/>
                        <a:srcRect/>
                        <a:tile tx="0" ty="0" sx="100000" sy="100000" flip="none" algn="tl"/>
                      </a:blip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44626692"/>
              </p:ext>
            </p:extLst>
          </p:nvPr>
        </p:nvGraphicFramePr>
        <p:xfrm>
          <a:off x="3816350" y="6099175"/>
          <a:ext cx="2806700" cy="381000"/>
        </p:xfrm>
        <a:graphic>
          <a:graphicData uri="http://schemas.openxmlformats.org/presentationml/2006/ole">
            <mc:AlternateContent xmlns:mc="http://schemas.openxmlformats.org/markup-compatibility/2006">
              <mc:Choice xmlns:v="urn:schemas-microsoft-com:vml" Requires="v">
                <p:oleObj spid="_x0000_s101425" name="Equation" r:id="rId8" imgW="2806560" imgH="380880" progId="Equation.DSMT4">
                  <p:embed/>
                </p:oleObj>
              </mc:Choice>
              <mc:Fallback>
                <p:oleObj name="Equation" r:id="rId8" imgW="2806560" imgH="380880" progId="Equation.DSMT4">
                  <p:embed/>
                  <p:pic>
                    <p:nvPicPr>
                      <p:cNvPr id="0"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6350" y="6099175"/>
                        <a:ext cx="2806700" cy="381000"/>
                      </a:xfrm>
                      <a:prstGeom prst="rect">
                        <a:avLst/>
                      </a:prstGeom>
                      <a:blipFill dpi="0" rotWithShape="1">
                        <a:blip r:embed="rId10"/>
                        <a:srcRect/>
                        <a:tile tx="0" ty="0" sx="100000" sy="100000" flip="none" algn="tl"/>
                      </a:blipFill>
                    </p:spPr>
                  </p:pic>
                </p:oleObj>
              </mc:Fallback>
            </mc:AlternateContent>
          </a:graphicData>
        </a:graphic>
      </p:graphicFrame>
      <p:sp>
        <p:nvSpPr>
          <p:cNvPr id="11" name="TextBox 10"/>
          <p:cNvSpPr txBox="1"/>
          <p:nvPr/>
        </p:nvSpPr>
        <p:spPr>
          <a:xfrm>
            <a:off x="280987" y="5328410"/>
            <a:ext cx="7521866" cy="579967"/>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And then the polarization posses a nonlinear term as:</a:t>
            </a:r>
          </a:p>
        </p:txBody>
      </p:sp>
      <p:sp>
        <p:nvSpPr>
          <p:cNvPr id="12" name="Rectangle 11"/>
          <p:cNvSpPr/>
          <p:nvPr/>
        </p:nvSpPr>
        <p:spPr>
          <a:xfrm>
            <a:off x="5791200" y="3662500"/>
            <a:ext cx="3288914" cy="461665"/>
          </a:xfrm>
          <a:prstGeom prst="rect">
            <a:avLst/>
          </a:prstGeom>
        </p:spPr>
        <p:txBody>
          <a:bodyPr wrap="non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Anharmonic</a:t>
            </a:r>
            <a:r>
              <a:rPr lang="en-US" sz="2400" b="1" dirty="0">
                <a:solidFill>
                  <a:srgbClr val="FF0000"/>
                </a:solidFill>
                <a:latin typeface="Times New Roman" panose="02020603050405020304" pitchFamily="18" charset="0"/>
                <a:cs typeface="Times New Roman" panose="02020603050405020304" pitchFamily="18" charset="0"/>
              </a:rPr>
              <a:t> Oscillator </a:t>
            </a:r>
          </a:p>
        </p:txBody>
      </p:sp>
    </p:spTree>
    <p:extLst>
      <p:ext uri="{BB962C8B-B14F-4D97-AF65-F5344CB8AC3E}">
        <p14:creationId xmlns:p14="http://schemas.microsoft.com/office/powerpoint/2010/main" val="15483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ppt_x</p:attrName>
                                        </p:attrNameLst>
                                      </p:cBhvr>
                                      <p:tavLst>
                                        <p:tav tm="0">
                                          <p:val>
                                            <p:strVal val="#ppt_x-.2"/>
                                          </p:val>
                                        </p:tav>
                                        <p:tav tm="100000">
                                          <p:val>
                                            <p:strVal val="#ppt_x"/>
                                          </p:val>
                                        </p:tav>
                                      </p:tavLst>
                                    </p:anim>
                                    <p:anim calcmode="lin" valueType="num">
                                      <p:cBhvr>
                                        <p:cTn id="1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ppt_x</p:attrName>
                                        </p:attrNameLst>
                                      </p:cBhvr>
                                      <p:tavLst>
                                        <p:tav tm="0">
                                          <p:val>
                                            <p:strVal val="#ppt_x-.2"/>
                                          </p:val>
                                        </p:tav>
                                        <p:tav tm="100000">
                                          <p:val>
                                            <p:strVal val="#ppt_x"/>
                                          </p:val>
                                        </p:tav>
                                      </p:tavLst>
                                    </p:anim>
                                    <p:anim calcmode="lin" valueType="num">
                                      <p:cBhvr>
                                        <p:cTn id="2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8" presetClass="entr" presetSubtype="0" accel="50000" fill="hold" grpId="1"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0"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31" dur="1000" fill="hold"/>
                                        <p:tgtEl>
                                          <p:spTgt spid="7"/>
                                        </p:tgtEl>
                                        <p:attrNameLst>
                                          <p:attrName>ppt_y</p:attrName>
                                        </p:attrNameLst>
                                      </p:cBhvr>
                                      <p:tavLst>
                                        <p:tav tm="0">
                                          <p:val>
                                            <p:strVal val="#ppt_y"/>
                                          </p:val>
                                        </p:tav>
                                        <p:tav tm="100000">
                                          <p:val>
                                            <p:strVal val="#ppt_y"/>
                                          </p:val>
                                        </p:tav>
                                      </p:tavLst>
                                    </p:anim>
                                    <p:animEffect transition="in" filter="fade">
                                      <p:cBhvr>
                                        <p:cTn id="32" dur="1000"/>
                                        <p:tgtEl>
                                          <p:spTgt spid="7"/>
                                        </p:tgtEl>
                                      </p:cBhvr>
                                    </p:animEffect>
                                  </p:childTnLst>
                                </p:cTn>
                              </p:par>
                              <p:par>
                                <p:cTn id="33" presetID="48" presetClass="entr" presetSubtype="0" accel="5000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6"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37" dur="1000" fill="hold"/>
                                        <p:tgtEl>
                                          <p:spTgt spid="9"/>
                                        </p:tgtEl>
                                        <p:attrNameLst>
                                          <p:attrName>ppt_y</p:attrName>
                                        </p:attrNameLst>
                                      </p:cBhvr>
                                      <p:tavLst>
                                        <p:tav tm="0">
                                          <p:val>
                                            <p:strVal val="#ppt_y"/>
                                          </p:val>
                                        </p:tav>
                                        <p:tav tm="100000">
                                          <p:val>
                                            <p:strVal val="#ppt_y"/>
                                          </p:val>
                                        </p:tav>
                                      </p:tavLst>
                                    </p:anim>
                                    <p:animEffect transition="in" filter="fade">
                                      <p:cBhvr>
                                        <p:cTn id="38" dur="1000"/>
                                        <p:tgtEl>
                                          <p:spTgt spid="9"/>
                                        </p:tgtEl>
                                      </p:cBhvr>
                                    </p:animEffect>
                                  </p:childTnLst>
                                </p:cTn>
                              </p:par>
                              <p:par>
                                <p:cTn id="39" presetID="48" presetClass="entr" presetSubtype="0" accel="50000" fill="hold" grpId="1"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1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43" dur="1000" fill="hold"/>
                                        <p:tgtEl>
                                          <p:spTgt spid="3"/>
                                        </p:tgtEl>
                                        <p:attrNameLst>
                                          <p:attrName>ppt_y</p:attrName>
                                        </p:attrNameLst>
                                      </p:cBhvr>
                                      <p:tavLst>
                                        <p:tav tm="0">
                                          <p:val>
                                            <p:strVal val="#ppt_y"/>
                                          </p:val>
                                        </p:tav>
                                        <p:tav tm="100000">
                                          <p:val>
                                            <p:strVal val="#ppt_y"/>
                                          </p:val>
                                        </p:tav>
                                      </p:tavLst>
                                    </p:anim>
                                    <p:animEffect transition="in" filter="fade">
                                      <p:cBhvr>
                                        <p:cTn id="44" dur="1000"/>
                                        <p:tgtEl>
                                          <p:spTgt spid="3"/>
                                        </p:tgtEl>
                                      </p:cBhvr>
                                    </p:animEffect>
                                  </p:childTnLst>
                                </p:cTn>
                              </p:par>
                              <p:par>
                                <p:cTn id="45" presetID="48" presetClass="entr" presetSubtype="0" accel="50000" fill="hold" grpId="1"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12"/>
                                        </p:tgtEl>
                                        <p:attrNameLst>
                                          <p:attrName>ppt_y</p:attrName>
                                        </p:attrNameLst>
                                      </p:cBhvr>
                                      <p:tavLst>
                                        <p:tav tm="0">
                                          <p:val>
                                            <p:strVal val="#ppt_y"/>
                                          </p:val>
                                        </p:tav>
                                        <p:tav tm="100000">
                                          <p:val>
                                            <p:strVal val="#ppt_y"/>
                                          </p:val>
                                        </p:tav>
                                      </p:tavLst>
                                    </p:anim>
                                    <p:animEffect transition="in" filter="fade">
                                      <p:cBhvr>
                                        <p:cTn id="50" dur="1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par>
                                <p:cTn id="56" presetID="22" presetClass="entr" presetSubtype="4"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7" grpId="0"/>
      <p:bldP spid="7" grpId="1"/>
      <p:bldP spid="11" grpId="0"/>
      <p:bldP spid="12" grpId="0"/>
      <p:bldP spid="12"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1"/>
          <p:cNvGrpSpPr/>
          <p:nvPr/>
        </p:nvGrpSpPr>
        <p:grpSpPr>
          <a:xfrm>
            <a:off x="4671600" y="3587263"/>
            <a:ext cx="4320000" cy="2965937"/>
            <a:chOff x="4647158" y="3567657"/>
            <a:chExt cx="4573042" cy="2965937"/>
          </a:xfrm>
        </p:grpSpPr>
        <p:pic>
          <p:nvPicPr>
            <p:cNvPr id="31" name="Picture 30"/>
            <p:cNvPicPr>
              <a:picLocks noChangeAspect="1"/>
            </p:cNvPicPr>
            <p:nvPr/>
          </p:nvPicPr>
          <p:blipFill>
            <a:blip r:embed="rId3" cstate="print"/>
            <a:stretch>
              <a:fillRect/>
            </a:stretch>
          </p:blipFill>
          <p:spPr>
            <a:xfrm>
              <a:off x="4647158" y="3567657"/>
              <a:ext cx="4573042" cy="2921666"/>
            </a:xfrm>
            <a:prstGeom prst="rect">
              <a:avLst/>
            </a:prstGeom>
          </p:spPr>
        </p:pic>
        <p:grpSp>
          <p:nvGrpSpPr>
            <p:cNvPr id="7" name="Group 25"/>
            <p:cNvGrpSpPr/>
            <p:nvPr/>
          </p:nvGrpSpPr>
          <p:grpSpPr>
            <a:xfrm>
              <a:off x="6259499" y="3810000"/>
              <a:ext cx="1208101" cy="2723594"/>
              <a:chOff x="6259499" y="3810000"/>
              <a:chExt cx="1208101" cy="2723594"/>
            </a:xfrm>
          </p:grpSpPr>
          <p:sp>
            <p:nvSpPr>
              <p:cNvPr id="13" name="TextBox 12"/>
              <p:cNvSpPr txBox="1"/>
              <p:nvPr/>
            </p:nvSpPr>
            <p:spPr>
              <a:xfrm>
                <a:off x="6259499" y="6071929"/>
                <a:ext cx="372218" cy="461665"/>
              </a:xfrm>
              <a:prstGeom prst="rect">
                <a:avLst/>
              </a:prstGeom>
              <a:noFill/>
            </p:spPr>
            <p:txBody>
              <a:bodyPr wrap="none" rtlCol="0">
                <a:spAutoFit/>
              </a:bodyPr>
              <a:lstStyle/>
              <a:p>
                <a:r>
                  <a:rPr lang="en-US" sz="2400" dirty="0">
                    <a:solidFill>
                      <a:prstClr val="black"/>
                    </a:solidFill>
                    <a:latin typeface="Times New Roman" panose="02020603050405020304" pitchFamily="18" charset="0"/>
                    <a:cs typeface="Times New Roman" panose="02020603050405020304" pitchFamily="18" charset="0"/>
                  </a:rPr>
                  <a:t>E</a:t>
                </a:r>
              </a:p>
            </p:txBody>
          </p:sp>
          <p:sp>
            <p:nvSpPr>
              <p:cNvPr id="14" name="TextBox 13"/>
              <p:cNvSpPr txBox="1"/>
              <p:nvPr/>
            </p:nvSpPr>
            <p:spPr>
              <a:xfrm>
                <a:off x="7111412" y="3810000"/>
                <a:ext cx="356188" cy="461665"/>
              </a:xfrm>
              <a:prstGeom prst="rect">
                <a:avLst/>
              </a:prstGeom>
              <a:noFill/>
            </p:spPr>
            <p:txBody>
              <a:bodyPr wrap="none" rtlCol="0">
                <a:spAutoFit/>
              </a:bodyPr>
              <a:lstStyle/>
              <a:p>
                <a:r>
                  <a:rPr lang="en-US" sz="2400" dirty="0">
                    <a:solidFill>
                      <a:prstClr val="black"/>
                    </a:solidFill>
                    <a:latin typeface="Times New Roman" panose="02020603050405020304" pitchFamily="18" charset="0"/>
                    <a:cs typeface="Times New Roman" panose="02020603050405020304" pitchFamily="18" charset="0"/>
                  </a:rPr>
                  <a:t>P</a:t>
                </a:r>
              </a:p>
            </p:txBody>
          </p:sp>
        </p:grpSp>
      </p:grpSp>
      <p:graphicFrame>
        <p:nvGraphicFramePr>
          <p:cNvPr id="16" name="Object 15"/>
          <p:cNvGraphicFramePr>
            <a:graphicFrameLocks noChangeAspect="1"/>
          </p:cNvGraphicFramePr>
          <p:nvPr>
            <p:extLst>
              <p:ext uri="{D42A27DB-BD31-4B8C-83A1-F6EECF244321}">
                <p14:modId xmlns:p14="http://schemas.microsoft.com/office/powerpoint/2010/main" val="2197982067"/>
              </p:ext>
            </p:extLst>
          </p:nvPr>
        </p:nvGraphicFramePr>
        <p:xfrm>
          <a:off x="5862638" y="3221038"/>
          <a:ext cx="2447925" cy="368300"/>
        </p:xfrm>
        <a:graphic>
          <a:graphicData uri="http://schemas.openxmlformats.org/presentationml/2006/ole">
            <mc:AlternateContent xmlns:mc="http://schemas.openxmlformats.org/markup-compatibility/2006">
              <mc:Choice xmlns:v="urn:schemas-microsoft-com:vml" Requires="v">
                <p:oleObj spid="_x0000_s102416" name="Equation" r:id="rId4" imgW="2806560" imgH="380880" progId="Equation.DSMT4">
                  <p:embed/>
                </p:oleObj>
              </mc:Choice>
              <mc:Fallback>
                <p:oleObj name="Equation" r:id="rId4" imgW="2806560" imgH="380880" progId="Equation.DSMT4">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638" y="3221038"/>
                        <a:ext cx="2447925"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4410738" y="3244334"/>
            <a:ext cx="322524" cy="369332"/>
          </a:xfrm>
          <a:prstGeom prst="rect">
            <a:avLst/>
          </a:prstGeom>
        </p:spPr>
        <p:txBody>
          <a:bodyPr wrap="none">
            <a:spAutoFit/>
          </a:bodyPr>
          <a:lstStyle/>
          <a:p>
            <a:r>
              <a:rPr lang="en-US" dirty="0">
                <a:latin typeface="Courier"/>
              </a:rPr>
              <a:t> </a:t>
            </a:r>
            <a:endParaRPr lang="en-US" dirty="0"/>
          </a:p>
        </p:txBody>
      </p:sp>
      <p:sp>
        <p:nvSpPr>
          <p:cNvPr id="11" name="Rectangle 10"/>
          <p:cNvSpPr/>
          <p:nvPr/>
        </p:nvSpPr>
        <p:spPr>
          <a:xfrm>
            <a:off x="4410738" y="3244334"/>
            <a:ext cx="322524" cy="369332"/>
          </a:xfrm>
          <a:prstGeom prst="rect">
            <a:avLst/>
          </a:prstGeom>
        </p:spPr>
        <p:txBody>
          <a:bodyPr wrap="none">
            <a:spAutoFit/>
          </a:bodyPr>
          <a:lstStyle/>
          <a:p>
            <a:r>
              <a:rPr lang="en-US" dirty="0">
                <a:latin typeface="Courier"/>
              </a:rPr>
              <a:t> </a:t>
            </a:r>
            <a:endParaRPr lang="en-US" dirty="0"/>
          </a:p>
        </p:txBody>
      </p:sp>
      <p:sp>
        <p:nvSpPr>
          <p:cNvPr id="24" name="Rectangle 23"/>
          <p:cNvSpPr/>
          <p:nvPr/>
        </p:nvSpPr>
        <p:spPr>
          <a:xfrm>
            <a:off x="4410738" y="3244334"/>
            <a:ext cx="322524" cy="369332"/>
          </a:xfrm>
          <a:prstGeom prst="rect">
            <a:avLst/>
          </a:prstGeom>
        </p:spPr>
        <p:txBody>
          <a:bodyPr wrap="none">
            <a:spAutoFit/>
          </a:bodyPr>
          <a:lstStyle/>
          <a:p>
            <a:r>
              <a:rPr lang="en-US" dirty="0">
                <a:latin typeface="Courier"/>
              </a:rPr>
              <a:t> </a:t>
            </a:r>
            <a:endParaRPr lang="en-US" dirty="0"/>
          </a:p>
        </p:txBody>
      </p:sp>
      <p:grpSp>
        <p:nvGrpSpPr>
          <p:cNvPr id="8" name="Group 28"/>
          <p:cNvGrpSpPr/>
          <p:nvPr/>
        </p:nvGrpSpPr>
        <p:grpSpPr>
          <a:xfrm>
            <a:off x="5107800" y="50134"/>
            <a:ext cx="3960000" cy="3052534"/>
            <a:chOff x="5107800" y="50134"/>
            <a:chExt cx="3960000" cy="3052534"/>
          </a:xfrm>
        </p:grpSpPr>
        <p:pic>
          <p:nvPicPr>
            <p:cNvPr id="10" name="Picture 9"/>
            <p:cNvPicPr>
              <a:picLocks noChangeAspect="1"/>
            </p:cNvPicPr>
            <p:nvPr/>
          </p:nvPicPr>
          <p:blipFill>
            <a:blip r:embed="rId6" cstate="print"/>
            <a:stretch>
              <a:fillRect/>
            </a:stretch>
          </p:blipFill>
          <p:spPr>
            <a:xfrm>
              <a:off x="5107800" y="50134"/>
              <a:ext cx="3960000" cy="3052534"/>
            </a:xfrm>
            <a:prstGeom prst="rect">
              <a:avLst/>
            </a:prstGeom>
          </p:spPr>
        </p:pic>
        <p:sp>
          <p:nvSpPr>
            <p:cNvPr id="27" name="TextBox 26"/>
            <p:cNvSpPr txBox="1"/>
            <p:nvPr/>
          </p:nvSpPr>
          <p:spPr>
            <a:xfrm>
              <a:off x="6477000" y="2438400"/>
              <a:ext cx="356188" cy="461665"/>
            </a:xfrm>
            <a:prstGeom prst="rect">
              <a:avLst/>
            </a:prstGeom>
            <a:noFill/>
          </p:spPr>
          <p:txBody>
            <a:bodyPr wrap="none" rtlCol="0">
              <a:spAutoFit/>
            </a:bodyPr>
            <a:lstStyle/>
            <a:p>
              <a:r>
                <a:rPr lang="en-US" sz="2400" dirty="0">
                  <a:solidFill>
                    <a:prstClr val="black"/>
                  </a:solidFill>
                  <a:latin typeface="Times New Roman" panose="02020603050405020304" pitchFamily="18" charset="0"/>
                  <a:cs typeface="Times New Roman" panose="02020603050405020304" pitchFamily="18" charset="0"/>
                </a:rPr>
                <a:t>P</a:t>
              </a:r>
            </a:p>
          </p:txBody>
        </p:sp>
        <p:sp>
          <p:nvSpPr>
            <p:cNvPr id="28" name="TextBox 27"/>
            <p:cNvSpPr txBox="1"/>
            <p:nvPr/>
          </p:nvSpPr>
          <p:spPr>
            <a:xfrm>
              <a:off x="7019182" y="381000"/>
              <a:ext cx="372218" cy="461665"/>
            </a:xfrm>
            <a:prstGeom prst="rect">
              <a:avLst/>
            </a:prstGeom>
            <a:noFill/>
          </p:spPr>
          <p:txBody>
            <a:bodyPr wrap="none" rtlCol="0">
              <a:spAutoFit/>
            </a:bodyPr>
            <a:lstStyle/>
            <a:p>
              <a:r>
                <a:rPr lang="en-US" sz="2400" dirty="0">
                  <a:solidFill>
                    <a:prstClr val="black"/>
                  </a:solidFill>
                  <a:latin typeface="Times New Roman" panose="02020603050405020304" pitchFamily="18" charset="0"/>
                  <a:cs typeface="Times New Roman" panose="02020603050405020304" pitchFamily="18" charset="0"/>
                </a:rPr>
                <a:t>E</a:t>
              </a:r>
            </a:p>
          </p:txBody>
        </p:sp>
      </p:grpSp>
      <p:sp>
        <p:nvSpPr>
          <p:cNvPr id="30" name="Rectangle 29"/>
          <p:cNvSpPr/>
          <p:nvPr/>
        </p:nvSpPr>
        <p:spPr>
          <a:xfrm>
            <a:off x="4410738" y="3244334"/>
            <a:ext cx="322524" cy="369332"/>
          </a:xfrm>
          <a:prstGeom prst="rect">
            <a:avLst/>
          </a:prstGeom>
        </p:spPr>
        <p:txBody>
          <a:bodyPr wrap="none">
            <a:spAutoFit/>
          </a:bodyPr>
          <a:lstStyle/>
          <a:p>
            <a:r>
              <a:rPr lang="en-US" dirty="0">
                <a:latin typeface="Courier"/>
              </a:rPr>
              <a:t> </a:t>
            </a:r>
            <a:endParaRPr lang="en-US" dirty="0"/>
          </a:p>
        </p:txBody>
      </p:sp>
      <p:grpSp>
        <p:nvGrpSpPr>
          <p:cNvPr id="9" name="Group 33"/>
          <p:cNvGrpSpPr/>
          <p:nvPr/>
        </p:nvGrpSpPr>
        <p:grpSpPr>
          <a:xfrm>
            <a:off x="265116" y="2936415"/>
            <a:ext cx="4174582" cy="3540585"/>
            <a:chOff x="265116" y="2936415"/>
            <a:chExt cx="4174582" cy="3540585"/>
          </a:xfrm>
        </p:grpSpPr>
        <p:grpSp>
          <p:nvGrpSpPr>
            <p:cNvPr id="12" name="Group 8"/>
            <p:cNvGrpSpPr>
              <a:grpSpLocks noChangeAspect="1"/>
            </p:cNvGrpSpPr>
            <p:nvPr/>
          </p:nvGrpSpPr>
          <p:grpSpPr>
            <a:xfrm>
              <a:off x="265116" y="3006015"/>
              <a:ext cx="4118479" cy="3470985"/>
              <a:chOff x="645160" y="1296924"/>
              <a:chExt cx="4775200" cy="359548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160" y="1296924"/>
                <a:ext cx="4775200" cy="3276600"/>
              </a:xfrm>
              <a:prstGeom prst="rect">
                <a:avLst/>
              </a:prstGeom>
            </p:spPr>
          </p:pic>
          <p:cxnSp>
            <p:nvCxnSpPr>
              <p:cNvPr id="3" name="Straight Connector 2"/>
              <p:cNvCxnSpPr/>
              <p:nvPr/>
            </p:nvCxnSpPr>
            <p:spPr>
              <a:xfrm>
                <a:off x="691172" y="3314511"/>
                <a:ext cx="44662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48117" y="3344404"/>
                <a:ext cx="309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242361" y="3335440"/>
                <a:ext cx="309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Rectangle 1"/>
                <p:cNvSpPr/>
                <p:nvPr/>
              </p:nvSpPr>
              <p:spPr>
                <a:xfrm>
                  <a:off x="2756738" y="2936415"/>
                  <a:ext cx="1682960"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3</m:t>
                            </m:r>
                          </m:den>
                        </m:f>
                        <m:r>
                          <a:rPr lang="en-US" i="1">
                            <a:latin typeface="Cambria Math" panose="02040503050406030204" pitchFamily="18" charset="0"/>
                          </a:rPr>
                          <m:t>𝐴</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3</m:t>
                            </m:r>
                          </m:sup>
                        </m:sSup>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756738" y="2936415"/>
                  <a:ext cx="1682960" cy="612732"/>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623702" y="3818372"/>
                  <a:ext cx="81278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3623702" y="3818372"/>
                  <a:ext cx="812787" cy="610936"/>
                </a:xfrm>
                <a:prstGeom prst="rect">
                  <a:avLst/>
                </a:prstGeom>
                <a:blipFill rotWithShape="0">
                  <a:blip r:embed="rId9" cstate="print"/>
                  <a:stretch>
                    <a:fillRect/>
                  </a:stretch>
                </a:blipFill>
              </p:spPr>
              <p:txBody>
                <a:bodyPr/>
                <a:lstStyle/>
                <a:p>
                  <a:r>
                    <a:rPr lang="en-US">
                      <a:noFill/>
                    </a:rPr>
                    <a:t> </a:t>
                  </a:r>
                </a:p>
              </p:txBody>
            </p:sp>
          </mc:Fallback>
        </mc:AlternateContent>
      </p:grpSp>
      <p:grpSp>
        <p:nvGrpSpPr>
          <p:cNvPr id="22" name="Group 32"/>
          <p:cNvGrpSpPr/>
          <p:nvPr/>
        </p:nvGrpSpPr>
        <p:grpSpPr>
          <a:xfrm>
            <a:off x="123000" y="50134"/>
            <a:ext cx="4830000" cy="2797947"/>
            <a:chOff x="123000" y="50134"/>
            <a:chExt cx="4830000" cy="2797947"/>
          </a:xfrm>
        </p:grpSpPr>
        <p:pic>
          <p:nvPicPr>
            <p:cNvPr id="21" name="Picture 20"/>
            <p:cNvPicPr>
              <a:picLocks noChangeAspect="1"/>
            </p:cNvPicPr>
            <p:nvPr/>
          </p:nvPicPr>
          <p:blipFill>
            <a:blip r:embed="rId10" cstate="print"/>
            <a:stretch>
              <a:fillRect/>
            </a:stretch>
          </p:blipFill>
          <p:spPr>
            <a:xfrm>
              <a:off x="123000" y="50134"/>
              <a:ext cx="4068000" cy="2797947"/>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3710612" y="94789"/>
                  <a:ext cx="81278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3710612" y="94789"/>
                  <a:ext cx="812787" cy="610936"/>
                </a:xfrm>
                <a:prstGeom prst="rect">
                  <a:avLst/>
                </a:prstGeom>
                <a:blipFill rotWithShape="0">
                  <a:blip r:embed="rId11"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270040" y="1066800"/>
                  <a:ext cx="1682960"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3</m:t>
                            </m:r>
                          </m:den>
                        </m:f>
                        <m:r>
                          <a:rPr lang="en-US" i="1">
                            <a:latin typeface="Cambria Math" panose="02040503050406030204" pitchFamily="18" charset="0"/>
                          </a:rPr>
                          <m:t>𝐴</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3</m:t>
                            </m:r>
                          </m:sup>
                        </m:sSup>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3270040" y="1066800"/>
                  <a:ext cx="1682960" cy="612732"/>
                </a:xfrm>
                <a:prstGeom prst="rect">
                  <a:avLst/>
                </a:prstGeom>
                <a:blipFill rotWithShape="0">
                  <a:blip r:embed="rId12" cstate="print"/>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91283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3" cstate="print"/>
          <a:srcRect l="2020" t="67410" r="-2"/>
          <a:stretch/>
        </p:blipFill>
        <p:spPr bwMode="auto">
          <a:xfrm>
            <a:off x="100012" y="3657600"/>
            <a:ext cx="8967788" cy="2895600"/>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2246571995"/>
              </p:ext>
            </p:extLst>
          </p:nvPr>
        </p:nvGraphicFramePr>
        <p:xfrm>
          <a:off x="4743450" y="2363788"/>
          <a:ext cx="215900" cy="368300"/>
        </p:xfrm>
        <a:graphic>
          <a:graphicData uri="http://schemas.openxmlformats.org/presentationml/2006/ole">
            <mc:AlternateContent xmlns:mc="http://schemas.openxmlformats.org/markup-compatibility/2006">
              <mc:Choice xmlns:v="urn:schemas-microsoft-com:vml" Requires="v">
                <p:oleObj spid="_x0000_s103456" name="Equation" r:id="rId4" imgW="215806" imgH="368140" progId="Equation.DSMT4">
                  <p:embed/>
                </p:oleObj>
              </mc:Choice>
              <mc:Fallback>
                <p:oleObj name="Equation" r:id="rId4" imgW="215806" imgH="368140" progId="Equation.DSMT4">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2363788"/>
                        <a:ext cx="2159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716979451"/>
              </p:ext>
            </p:extLst>
          </p:nvPr>
        </p:nvGraphicFramePr>
        <p:xfrm>
          <a:off x="784225" y="666750"/>
          <a:ext cx="7651750" cy="1689100"/>
        </p:xfrm>
        <a:graphic>
          <a:graphicData uri="http://schemas.openxmlformats.org/presentationml/2006/ole">
            <mc:AlternateContent xmlns:mc="http://schemas.openxmlformats.org/markup-compatibility/2006">
              <mc:Choice xmlns:v="urn:schemas-microsoft-com:vml" Requires="v">
                <p:oleObj spid="_x0000_s103457" name="Equation" r:id="rId6" imgW="8076960" imgH="1688760" progId="Equation.DSMT4">
                  <p:embed/>
                </p:oleObj>
              </mc:Choice>
              <mc:Fallback>
                <p:oleObj name="Equation" r:id="rId6" imgW="8076960" imgH="1688760" progId="Equation.DSMT4">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225" y="666750"/>
                        <a:ext cx="7651750" cy="168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7324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839200" cy="1569660"/>
          </a:xfrm>
          <a:prstGeom prst="rect">
            <a:avLst/>
          </a:prstGeom>
        </p:spPr>
        <p:txBody>
          <a:bodyPr wrap="square">
            <a:spAutoFit/>
          </a:bodyPr>
          <a:lstStyle/>
          <a:p>
            <a:r>
              <a:rPr lang="en-US" sz="2400" dirty="0">
                <a:latin typeface="Times New Roman" pitchFamily="18" charset="0"/>
                <a:cs typeface="Times New Roman" pitchFamily="18" charset="0"/>
              </a:rPr>
              <a:t>If Eq. (1) is multiplied throughout instead by </a:t>
            </a:r>
            <a:r>
              <a:rPr lang="en-US" sz="2400" b="1" dirty="0">
                <a:latin typeface="Times New Roman" pitchFamily="18" charset="0"/>
                <a:cs typeface="Times New Roman" pitchFamily="18" charset="0"/>
              </a:rPr>
              <a:t>Cos</a:t>
            </a:r>
            <a:r>
              <a:rPr lang="en-US" sz="2400" b="1" i="1" dirty="0">
                <a:latin typeface="Times New Roman" pitchFamily="18" charset="0"/>
                <a:cs typeface="Times New Roman" pitchFamily="18" charset="0"/>
              </a:rPr>
              <a:t>(n</a:t>
            </a:r>
            <a:r>
              <a:rPr lang="el-GR" sz="2400" b="1" i="1" dirty="0">
                <a:latin typeface="Times New Roman"/>
                <a:cs typeface="Times New Roman"/>
              </a:rPr>
              <a:t>ω</a:t>
            </a:r>
            <a:r>
              <a:rPr lang="en-US" sz="2400" b="1" i="1" dirty="0">
                <a:latin typeface="Times New Roman" pitchFamily="18" charset="0"/>
                <a:cs typeface="Times New Roman" pitchFamily="18" charset="0"/>
              </a:rPr>
              <a:t>t) </a:t>
            </a:r>
            <a:r>
              <a:rPr lang="en-US" sz="2400" b="1" i="1" dirty="0" err="1">
                <a:latin typeface="Times New Roman" pitchFamily="18" charset="0"/>
                <a:cs typeface="Times New Roman" pitchFamily="18" charset="0"/>
              </a:rPr>
              <a:t>dt</a:t>
            </a:r>
            <a:r>
              <a:rPr lang="en-US" sz="2400" dirty="0">
                <a:latin typeface="Times New Roman" pitchFamily="18" charset="0"/>
                <a:cs typeface="Times New Roman" pitchFamily="18" charset="0"/>
              </a:rPr>
              <a:t>, where </a:t>
            </a:r>
            <a:r>
              <a:rPr lang="en-US" sz="2400" i="1" dirty="0">
                <a:latin typeface="Times New Roman" pitchFamily="18" charset="0"/>
                <a:cs typeface="Times New Roman" pitchFamily="18" charset="0"/>
              </a:rPr>
              <a:t>n</a:t>
            </a:r>
            <a:r>
              <a:rPr lang="en-US" sz="2400" dirty="0">
                <a:latin typeface="Times New Roman" pitchFamily="18" charset="0"/>
                <a:cs typeface="Times New Roman" pitchFamily="18" charset="0"/>
              </a:rPr>
              <a:t> is any integer, and then integrated over a period, the only </a:t>
            </a:r>
            <a:r>
              <a:rPr lang="en-US" sz="2400" dirty="0" err="1">
                <a:latin typeface="Times New Roman" pitchFamily="18" charset="0"/>
                <a:cs typeface="Times New Roman" pitchFamily="18" charset="0"/>
              </a:rPr>
              <a:t>nonvanishing</a:t>
            </a:r>
            <a:r>
              <a:rPr lang="en-US" sz="2400" dirty="0">
                <a:latin typeface="Times New Roman" pitchFamily="18" charset="0"/>
                <a:cs typeface="Times New Roman" pitchFamily="18" charset="0"/>
              </a:rPr>
              <a:t> integral on the right side is the one including the coefficient </a:t>
            </a:r>
            <a:r>
              <a:rPr lang="en-US" sz="2400" i="1" dirty="0">
                <a:latin typeface="Times New Roman" pitchFamily="18" charset="0"/>
                <a:cs typeface="Times New Roman" pitchFamily="18" charset="0"/>
              </a:rPr>
              <a:t>a</a:t>
            </a:r>
            <a:r>
              <a:rPr lang="en-US" sz="2400" i="1" baseline="-25000" dirty="0">
                <a:latin typeface="Times New Roman" pitchFamily="18" charset="0"/>
                <a:cs typeface="Times New Roman" pitchFamily="18" charset="0"/>
              </a:rPr>
              <a:t>m</a:t>
            </a:r>
            <a:r>
              <a:rPr lang="en-US" sz="2400" dirty="0">
                <a:latin typeface="Times New Roman" pitchFamily="18" charset="0"/>
                <a:cs typeface="Times New Roman" pitchFamily="18" charset="0"/>
              </a:rPr>
              <a:t> and one finds </a:t>
            </a:r>
          </a:p>
        </p:txBody>
      </p:sp>
      <p:sp>
        <p:nvSpPr>
          <p:cNvPr id="3" name="Rectangle 2"/>
          <p:cNvSpPr/>
          <p:nvPr/>
        </p:nvSpPr>
        <p:spPr>
          <a:xfrm>
            <a:off x="304800" y="3200400"/>
            <a:ext cx="8382000" cy="461665"/>
          </a:xfrm>
          <a:prstGeom prst="rect">
            <a:avLst/>
          </a:prstGeom>
        </p:spPr>
        <p:txBody>
          <a:bodyPr wrap="square">
            <a:spAutoFit/>
          </a:bodyPr>
          <a:lstStyle/>
          <a:p>
            <a:r>
              <a:rPr lang="en-US" sz="2400" dirty="0">
                <a:latin typeface="Times New Roman" pitchFamily="18" charset="0"/>
                <a:cs typeface="Times New Roman" pitchFamily="18" charset="0"/>
              </a:rPr>
              <a:t>Similarly, multiplying Eq. (1) by </a:t>
            </a:r>
            <a:r>
              <a:rPr lang="en-US" sz="2400" b="1" dirty="0">
                <a:latin typeface="Times New Roman" pitchFamily="18" charset="0"/>
                <a:cs typeface="Times New Roman" pitchFamily="18" charset="0"/>
              </a:rPr>
              <a:t>Sin</a:t>
            </a:r>
            <a:r>
              <a:rPr lang="en-US" sz="2400" b="1" i="1" dirty="0">
                <a:latin typeface="Times New Roman" pitchFamily="18" charset="0"/>
                <a:cs typeface="Times New Roman" pitchFamily="18" charset="0"/>
              </a:rPr>
              <a:t>(n</a:t>
            </a:r>
            <a:r>
              <a:rPr lang="el-GR" sz="2400" b="1" i="1" dirty="0">
                <a:latin typeface="Times New Roman"/>
                <a:cs typeface="Times New Roman"/>
              </a:rPr>
              <a:t>ω</a:t>
            </a:r>
            <a:r>
              <a:rPr lang="en-US" sz="2400" b="1" i="1" dirty="0">
                <a:latin typeface="Times New Roman" pitchFamily="18" charset="0"/>
                <a:cs typeface="Times New Roman" pitchFamily="18" charset="0"/>
              </a:rPr>
              <a:t>t) </a:t>
            </a:r>
            <a:r>
              <a:rPr lang="en-US" sz="2400" b="1" i="1" dirty="0" err="1">
                <a:latin typeface="Times New Roman" pitchFamily="18" charset="0"/>
                <a:cs typeface="Times New Roman" pitchFamily="18" charset="0"/>
              </a:rPr>
              <a:t>dt</a:t>
            </a:r>
            <a:r>
              <a:rPr lang="en-US" sz="2400" b="1" i="1" dirty="0">
                <a:latin typeface="Times New Roman" pitchFamily="18" charset="0"/>
                <a:cs typeface="Times New Roman" pitchFamily="18" charset="0"/>
              </a:rPr>
              <a:t> </a:t>
            </a:r>
            <a:r>
              <a:rPr lang="en-US" sz="2400" dirty="0">
                <a:latin typeface="Times New Roman" pitchFamily="18" charset="0"/>
                <a:cs typeface="Times New Roman" pitchFamily="18" charset="0"/>
              </a:rPr>
              <a:t>and integrating gives </a:t>
            </a:r>
          </a:p>
        </p:txBody>
      </p:sp>
      <p:sp>
        <p:nvSpPr>
          <p:cNvPr id="5" name="TextBox 4"/>
          <p:cNvSpPr txBox="1"/>
          <p:nvPr/>
        </p:nvSpPr>
        <p:spPr>
          <a:xfrm>
            <a:off x="6400800" y="2129135"/>
            <a:ext cx="1219200" cy="461665"/>
          </a:xfrm>
          <a:prstGeom prst="rect">
            <a:avLst/>
          </a:prstGeom>
          <a:noFill/>
        </p:spPr>
        <p:txBody>
          <a:bodyPr wrap="square" rtlCol="0">
            <a:spAutoFit/>
          </a:bodyPr>
          <a:lstStyle/>
          <a:p>
            <a:r>
              <a:rPr lang="en-US" sz="2400" dirty="0">
                <a:latin typeface="Times New Roman" pitchFamily="18" charset="0"/>
                <a:cs typeface="Times New Roman" pitchFamily="18" charset="0"/>
              </a:rPr>
              <a:t>(3)</a:t>
            </a:r>
          </a:p>
        </p:txBody>
      </p:sp>
      <p:sp>
        <p:nvSpPr>
          <p:cNvPr id="8" name="TextBox 7"/>
          <p:cNvSpPr txBox="1"/>
          <p:nvPr/>
        </p:nvSpPr>
        <p:spPr>
          <a:xfrm>
            <a:off x="6238061" y="4338935"/>
            <a:ext cx="543739" cy="461665"/>
          </a:xfrm>
          <a:prstGeom prst="rect">
            <a:avLst/>
          </a:prstGeom>
          <a:noFill/>
        </p:spPr>
        <p:txBody>
          <a:bodyPr wrap="none" rtlCol="0">
            <a:spAutoFit/>
          </a:bodyPr>
          <a:lstStyle/>
          <a:p>
            <a:r>
              <a:rPr lang="en-US" sz="2400" dirty="0">
                <a:latin typeface="Times New Roman" pitchFamily="18" charset="0"/>
                <a:cs typeface="Times New Roman" pitchFamily="18" charset="0"/>
              </a:rPr>
              <a:t>(4)</a:t>
            </a:r>
          </a:p>
        </p:txBody>
      </p:sp>
      <p:pic>
        <p:nvPicPr>
          <p:cNvPr id="20484" name="Picture 4"/>
          <p:cNvPicPr>
            <a:picLocks noChangeAspect="1" noChangeArrowheads="1"/>
          </p:cNvPicPr>
          <p:nvPr/>
        </p:nvPicPr>
        <p:blipFill>
          <a:blip r:embed="rId3" cstate="print"/>
          <a:srcRect/>
          <a:stretch>
            <a:fillRect/>
          </a:stretch>
        </p:blipFill>
        <p:spPr bwMode="auto">
          <a:xfrm>
            <a:off x="381795" y="5486400"/>
            <a:ext cx="8762205" cy="723900"/>
          </a:xfrm>
          <a:prstGeom prst="rect">
            <a:avLst/>
          </a:prstGeom>
          <a:noFill/>
          <a:ln w="9525">
            <a:noFill/>
            <a:miter lim="800000"/>
            <a:headEnd/>
            <a:tailEnd/>
          </a:ln>
        </p:spPr>
      </p:pic>
      <p:graphicFrame>
        <p:nvGraphicFramePr>
          <p:cNvPr id="4" name="Object 3"/>
          <p:cNvGraphicFramePr>
            <a:graphicFrameLocks noChangeAspect="1"/>
          </p:cNvGraphicFramePr>
          <p:nvPr>
            <p:extLst>
              <p:ext uri="{D42A27DB-BD31-4B8C-83A1-F6EECF244321}">
                <p14:modId xmlns:p14="http://schemas.microsoft.com/office/powerpoint/2010/main" val="285651588"/>
              </p:ext>
            </p:extLst>
          </p:nvPr>
        </p:nvGraphicFramePr>
        <p:xfrm>
          <a:off x="2006600" y="2022475"/>
          <a:ext cx="3378200" cy="723900"/>
        </p:xfrm>
        <a:graphic>
          <a:graphicData uri="http://schemas.openxmlformats.org/presentationml/2006/ole">
            <mc:AlternateContent xmlns:mc="http://schemas.openxmlformats.org/markup-compatibility/2006">
              <mc:Choice xmlns:v="urn:schemas-microsoft-com:vml" Requires="v">
                <p:oleObj spid="_x0000_s132146" name="Equation" r:id="rId4" imgW="3377880" imgH="723600" progId="Equation.DSMT4">
                  <p:embed/>
                </p:oleObj>
              </mc:Choice>
              <mc:Fallback>
                <p:oleObj name="Equation" r:id="rId4" imgW="3377880" imgH="723600" progId="Equation.DSMT4">
                  <p:embed/>
                  <p:pic>
                    <p:nvPicPr>
                      <p:cNvPr id="0"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600" y="2022475"/>
                        <a:ext cx="33782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16109662"/>
              </p:ext>
            </p:extLst>
          </p:nvPr>
        </p:nvGraphicFramePr>
        <p:xfrm>
          <a:off x="2046288" y="4171950"/>
          <a:ext cx="3340100" cy="723900"/>
        </p:xfrm>
        <a:graphic>
          <a:graphicData uri="http://schemas.openxmlformats.org/presentationml/2006/ole">
            <mc:AlternateContent xmlns:mc="http://schemas.openxmlformats.org/markup-compatibility/2006">
              <mc:Choice xmlns:v="urn:schemas-microsoft-com:vml" Requires="v">
                <p:oleObj spid="_x0000_s132147" name="Equation" r:id="rId6" imgW="3340080" imgH="723600" progId="Equation.DSMT4">
                  <p:embed/>
                </p:oleObj>
              </mc:Choice>
              <mc:Fallback>
                <p:oleObj name="Equation" r:id="rId6" imgW="3340080" imgH="723600" progId="Equation.DSMT4">
                  <p:embed/>
                  <p:pic>
                    <p:nvPicPr>
                      <p:cNvPr id="0"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6288" y="4171950"/>
                        <a:ext cx="33401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596" y="219931"/>
            <a:ext cx="4115166"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Centro-symmetric Media </a:t>
            </a:r>
          </a:p>
        </p:txBody>
      </p:sp>
      <p:sp>
        <p:nvSpPr>
          <p:cNvPr id="4" name="Rectangle 3"/>
          <p:cNvSpPr/>
          <p:nvPr/>
        </p:nvSpPr>
        <p:spPr>
          <a:xfrm>
            <a:off x="413543" y="3358117"/>
            <a:ext cx="4735592"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Then the restoring force is given by: </a:t>
            </a:r>
          </a:p>
        </p:txBody>
      </p:sp>
      <p:graphicFrame>
        <p:nvGraphicFramePr>
          <p:cNvPr id="5" name="Object 4"/>
          <p:cNvGraphicFramePr>
            <a:graphicFrameLocks noChangeAspect="1"/>
          </p:cNvGraphicFramePr>
          <p:nvPr>
            <p:extLst>
              <p:ext uri="{D42A27DB-BD31-4B8C-83A1-F6EECF244321}">
                <p14:modId xmlns:p14="http://schemas.microsoft.com/office/powerpoint/2010/main" val="379938636"/>
              </p:ext>
            </p:extLst>
          </p:nvPr>
        </p:nvGraphicFramePr>
        <p:xfrm>
          <a:off x="6038850" y="3440113"/>
          <a:ext cx="2044700" cy="368300"/>
        </p:xfrm>
        <a:graphic>
          <a:graphicData uri="http://schemas.openxmlformats.org/presentationml/2006/ole">
            <mc:AlternateContent xmlns:mc="http://schemas.openxmlformats.org/markup-compatibility/2006">
              <mc:Choice xmlns:v="urn:schemas-microsoft-com:vml" Requires="v">
                <p:oleObj spid="_x0000_s104506" name="Equation" r:id="rId3" imgW="2044440" imgH="368280" progId="Equation.DSMT4">
                  <p:embed/>
                </p:oleObj>
              </mc:Choice>
              <mc:Fallback>
                <p:oleObj name="Equation" r:id="rId3" imgW="2044440" imgH="368280" progId="Equation.DSMT4">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3440113"/>
                        <a:ext cx="2044700" cy="368300"/>
                      </a:xfrm>
                      <a:prstGeom prst="rect">
                        <a:avLst/>
                      </a:prstGeom>
                      <a:blipFill dpi="0" rotWithShape="1">
                        <a:blip r:embed="rId5"/>
                        <a:srcRect/>
                        <a:tile tx="0" ty="0" sx="100000" sy="100000" flip="none" algn="tl"/>
                      </a:blip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71672793"/>
              </p:ext>
            </p:extLst>
          </p:nvPr>
        </p:nvGraphicFramePr>
        <p:xfrm>
          <a:off x="1595438" y="2079625"/>
          <a:ext cx="2501900" cy="723900"/>
        </p:xfrm>
        <a:graphic>
          <a:graphicData uri="http://schemas.openxmlformats.org/presentationml/2006/ole">
            <mc:AlternateContent xmlns:mc="http://schemas.openxmlformats.org/markup-compatibility/2006">
              <mc:Choice xmlns:v="urn:schemas-microsoft-com:vml" Requires="v">
                <p:oleObj spid="_x0000_s104507" name="Equation" r:id="rId6" imgW="2501640" imgH="723600" progId="Equation.DSMT4">
                  <p:embed/>
                </p:oleObj>
              </mc:Choice>
              <mc:Fallback>
                <p:oleObj name="Equation" r:id="rId6" imgW="2501640" imgH="723600" progId="Equation.DSMT4">
                  <p:embed/>
                  <p:pic>
                    <p:nvPicPr>
                      <p:cNvPr id="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438" y="2079625"/>
                        <a:ext cx="2501900" cy="723900"/>
                      </a:xfrm>
                      <a:prstGeom prst="rect">
                        <a:avLst/>
                      </a:prstGeom>
                      <a:blipFill dpi="0" rotWithShape="1">
                        <a:blip r:embed="rId5"/>
                        <a:srcRect/>
                        <a:tile tx="0" ty="0" sx="100000" sy="100000" flip="none" algn="tl"/>
                      </a:blip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96590087"/>
              </p:ext>
            </p:extLst>
          </p:nvPr>
        </p:nvGraphicFramePr>
        <p:xfrm>
          <a:off x="3829050" y="6099175"/>
          <a:ext cx="2781300" cy="381000"/>
        </p:xfrm>
        <a:graphic>
          <a:graphicData uri="http://schemas.openxmlformats.org/presentationml/2006/ole">
            <mc:AlternateContent xmlns:mc="http://schemas.openxmlformats.org/markup-compatibility/2006">
              <mc:Choice xmlns:v="urn:schemas-microsoft-com:vml" Requires="v">
                <p:oleObj spid="_x0000_s104508" name="Equation" r:id="rId8" imgW="2781000" imgH="380880" progId="Equation.DSMT4">
                  <p:embed/>
                </p:oleObj>
              </mc:Choice>
              <mc:Fallback>
                <p:oleObj name="Equation" r:id="rId8" imgW="2781000" imgH="380880" progId="Equation.DSMT4">
                  <p:embed/>
                  <p:pic>
                    <p:nvPicPr>
                      <p:cNvPr id="0"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9050" y="6099175"/>
                        <a:ext cx="2781300" cy="381000"/>
                      </a:xfrm>
                      <a:prstGeom prst="rect">
                        <a:avLst/>
                      </a:prstGeom>
                      <a:blipFill dpi="0" rotWithShape="1">
                        <a:blip r:embed="rId10"/>
                        <a:srcRect/>
                        <a:tile tx="0" ty="0" sx="100000" sy="100000" flip="none" algn="tl"/>
                      </a:blipFill>
                    </p:spPr>
                  </p:pic>
                </p:oleObj>
              </mc:Fallback>
            </mc:AlternateContent>
          </a:graphicData>
        </a:graphic>
      </p:graphicFrame>
      <p:sp>
        <p:nvSpPr>
          <p:cNvPr id="11" name="TextBox 10"/>
          <p:cNvSpPr txBox="1"/>
          <p:nvPr/>
        </p:nvSpPr>
        <p:spPr>
          <a:xfrm>
            <a:off x="413543" y="4230714"/>
            <a:ext cx="7521866" cy="1133965"/>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For </a:t>
            </a:r>
            <a:r>
              <a:rPr lang="en-US" sz="2400" dirty="0" err="1">
                <a:latin typeface="Times New Roman" pitchFamily="18" charset="0"/>
                <a:cs typeface="Times New Roman" pitchFamily="18" charset="0"/>
              </a:rPr>
              <a:t>centrosymmetric</a:t>
            </a:r>
            <a:r>
              <a:rPr lang="en-US" sz="2400" dirty="0">
                <a:latin typeface="Times New Roman" pitchFamily="18" charset="0"/>
                <a:cs typeface="Times New Roman" pitchFamily="18" charset="0"/>
              </a:rPr>
              <a:t> it can be shown that the first nonlinear term appeared in the polarization is of the third order </a:t>
            </a:r>
          </a:p>
        </p:txBody>
      </p:sp>
      <p:sp>
        <p:nvSpPr>
          <p:cNvPr id="12" name="Rectangle 11"/>
          <p:cNvSpPr/>
          <p:nvPr/>
        </p:nvSpPr>
        <p:spPr>
          <a:xfrm>
            <a:off x="4513939" y="2271047"/>
            <a:ext cx="3288914" cy="461665"/>
          </a:xfrm>
          <a:prstGeom prst="rect">
            <a:avLst/>
          </a:prstGeom>
        </p:spPr>
        <p:txBody>
          <a:bodyPr wrap="non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Anharmonic</a:t>
            </a:r>
            <a:r>
              <a:rPr lang="en-US" sz="2400" b="1" dirty="0">
                <a:solidFill>
                  <a:srgbClr val="FF0000"/>
                </a:solidFill>
                <a:latin typeface="Times New Roman" panose="02020603050405020304" pitchFamily="18" charset="0"/>
                <a:cs typeface="Times New Roman" panose="02020603050405020304" pitchFamily="18" charset="0"/>
              </a:rPr>
              <a:t> Oscillator </a:t>
            </a:r>
          </a:p>
        </p:txBody>
      </p:sp>
      <p:grpSp>
        <p:nvGrpSpPr>
          <p:cNvPr id="2" name="Group 7"/>
          <p:cNvGrpSpPr/>
          <p:nvPr/>
        </p:nvGrpSpPr>
        <p:grpSpPr>
          <a:xfrm>
            <a:off x="265762" y="939132"/>
            <a:ext cx="8210604" cy="830997"/>
            <a:chOff x="265762" y="939132"/>
            <a:chExt cx="8210604" cy="830997"/>
          </a:xfrm>
        </p:grpSpPr>
        <p:sp>
          <p:nvSpPr>
            <p:cNvPr id="7" name="Rectangle 6"/>
            <p:cNvSpPr/>
            <p:nvPr/>
          </p:nvSpPr>
          <p:spPr>
            <a:xfrm>
              <a:off x="265762" y="939132"/>
              <a:ext cx="8210604"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the potential energy function is of the form which is symmetric under the operation of  </a:t>
              </a:r>
            </a:p>
          </p:txBody>
        </p:sp>
        <p:graphicFrame>
          <p:nvGraphicFramePr>
            <p:cNvPr id="6" name="Object 5"/>
            <p:cNvGraphicFramePr>
              <a:graphicFrameLocks noChangeAspect="1"/>
            </p:cNvGraphicFramePr>
            <p:nvPr>
              <p:extLst>
                <p:ext uri="{D42A27DB-BD31-4B8C-83A1-F6EECF244321}">
                  <p14:modId xmlns:p14="http://schemas.microsoft.com/office/powerpoint/2010/main" val="4170111354"/>
                </p:ext>
              </p:extLst>
            </p:nvPr>
          </p:nvGraphicFramePr>
          <p:xfrm>
            <a:off x="3302000" y="1452563"/>
            <a:ext cx="1193800" cy="279400"/>
          </p:xfrm>
          <a:graphic>
            <a:graphicData uri="http://schemas.openxmlformats.org/presentationml/2006/ole">
              <mc:AlternateContent xmlns:mc="http://schemas.openxmlformats.org/markup-compatibility/2006">
                <mc:Choice xmlns:v="urn:schemas-microsoft-com:vml" Requires="v">
                  <p:oleObj spid="_x0000_s104509" name="Equation" r:id="rId11" imgW="1193760" imgH="279360" progId="Equation.DSMT4">
                    <p:embed/>
                  </p:oleObj>
                </mc:Choice>
                <mc:Fallback>
                  <p:oleObj name="Equation" r:id="rId11" imgW="1193760" imgH="279360" progId="Equation.DSMT4">
                    <p:embed/>
                    <p:pic>
                      <p:nvPicPr>
                        <p:cNvPr id="0"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2000" y="1452563"/>
                          <a:ext cx="11938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910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48" presetClass="entr" presetSubtype="0" accel="50000" fill="hold" grpId="1"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4"/>
                                        </p:tgtEl>
                                        <p:attrNameLst>
                                          <p:attrName>ppt_y</p:attrName>
                                        </p:attrNameLst>
                                      </p:cBhvr>
                                      <p:tavLst>
                                        <p:tav tm="0">
                                          <p:val>
                                            <p:strVal val="#ppt_y"/>
                                          </p:val>
                                        </p:tav>
                                        <p:tav tm="100000">
                                          <p:val>
                                            <p:strVal val="#ppt_y"/>
                                          </p:val>
                                        </p:tav>
                                      </p:tavLst>
                                    </p:anim>
                                    <p:animEffect transition="in" filter="fade">
                                      <p:cBhvr>
                                        <p:cTn id="24" dur="1000"/>
                                        <p:tgtEl>
                                          <p:spTgt spid="4"/>
                                        </p:tgtEl>
                                      </p:cBhvr>
                                    </p:animEffect>
                                  </p:childTnLst>
                                </p:cTn>
                              </p:par>
                              <p:par>
                                <p:cTn id="25" presetID="48" presetClass="entr" presetSubtype="0" accel="5000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5"/>
                                        </p:tgtEl>
                                        <p:attrNameLst>
                                          <p:attrName>ppt_y</p:attrName>
                                        </p:attrNameLst>
                                      </p:cBhvr>
                                      <p:tavLst>
                                        <p:tav tm="0">
                                          <p:val>
                                            <p:strVal val="#ppt_y"/>
                                          </p:val>
                                        </p:tav>
                                        <p:tav tm="100000">
                                          <p:val>
                                            <p:strVal val="#ppt_y"/>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20"/>
          <p:cNvGrpSpPr/>
          <p:nvPr/>
        </p:nvGrpSpPr>
        <p:grpSpPr>
          <a:xfrm>
            <a:off x="4418558" y="3555334"/>
            <a:ext cx="4573042" cy="2921666"/>
            <a:chOff x="4306424" y="3402934"/>
            <a:chExt cx="4573042" cy="2921666"/>
          </a:xfrm>
        </p:grpSpPr>
        <p:pic>
          <p:nvPicPr>
            <p:cNvPr id="20" name="Picture 19"/>
            <p:cNvPicPr>
              <a:picLocks noChangeAspect="1"/>
            </p:cNvPicPr>
            <p:nvPr/>
          </p:nvPicPr>
          <p:blipFill>
            <a:blip r:embed="rId3" cstate="print"/>
            <a:stretch>
              <a:fillRect/>
            </a:stretch>
          </p:blipFill>
          <p:spPr>
            <a:xfrm>
              <a:off x="4306424" y="3402934"/>
              <a:ext cx="4573042" cy="2921666"/>
            </a:xfrm>
            <a:prstGeom prst="rect">
              <a:avLst/>
            </a:prstGeom>
          </p:spPr>
        </p:pic>
        <p:grpSp>
          <p:nvGrpSpPr>
            <p:cNvPr id="6" name="Group 18"/>
            <p:cNvGrpSpPr/>
            <p:nvPr/>
          </p:nvGrpSpPr>
          <p:grpSpPr>
            <a:xfrm>
              <a:off x="4915707" y="3500735"/>
              <a:ext cx="1359989" cy="2442865"/>
              <a:chOff x="4915707" y="3500735"/>
              <a:chExt cx="1359989" cy="2442865"/>
            </a:xfrm>
          </p:grpSpPr>
          <p:sp>
            <p:nvSpPr>
              <p:cNvPr id="12" name="TextBox 11"/>
              <p:cNvSpPr txBox="1"/>
              <p:nvPr/>
            </p:nvSpPr>
            <p:spPr>
              <a:xfrm>
                <a:off x="4915707" y="3500735"/>
                <a:ext cx="35618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a:t>
                </a:r>
              </a:p>
            </p:txBody>
          </p:sp>
          <p:sp>
            <p:nvSpPr>
              <p:cNvPr id="13" name="TextBox 12"/>
              <p:cNvSpPr txBox="1"/>
              <p:nvPr/>
            </p:nvSpPr>
            <p:spPr>
              <a:xfrm>
                <a:off x="5903478" y="5481935"/>
                <a:ext cx="37221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E</a:t>
                </a:r>
              </a:p>
            </p:txBody>
          </p:sp>
        </p:grpSp>
      </p:grpSp>
      <p:pic>
        <p:nvPicPr>
          <p:cNvPr id="15" name="Picture 14"/>
          <p:cNvPicPr>
            <a:picLocks noChangeAspect="1"/>
          </p:cNvPicPr>
          <p:nvPr/>
        </p:nvPicPr>
        <p:blipFill>
          <a:blip r:embed="rId4" cstate="print"/>
          <a:stretch>
            <a:fillRect/>
          </a:stretch>
        </p:blipFill>
        <p:spPr>
          <a:xfrm>
            <a:off x="4675800" y="-46647"/>
            <a:ext cx="4392000" cy="2806000"/>
          </a:xfrm>
          <a:prstGeom prst="rect">
            <a:avLst/>
          </a:prstGeom>
        </p:spPr>
      </p:pic>
      <p:graphicFrame>
        <p:nvGraphicFramePr>
          <p:cNvPr id="16" name="Object 15"/>
          <p:cNvGraphicFramePr>
            <a:graphicFrameLocks noChangeAspect="1"/>
          </p:cNvGraphicFramePr>
          <p:nvPr>
            <p:extLst>
              <p:ext uri="{D42A27DB-BD31-4B8C-83A1-F6EECF244321}">
                <p14:modId xmlns:p14="http://schemas.microsoft.com/office/powerpoint/2010/main" val="2704492001"/>
              </p:ext>
            </p:extLst>
          </p:nvPr>
        </p:nvGraphicFramePr>
        <p:xfrm>
          <a:off x="5451475" y="3041650"/>
          <a:ext cx="2781300" cy="381000"/>
        </p:xfrm>
        <a:graphic>
          <a:graphicData uri="http://schemas.openxmlformats.org/presentationml/2006/ole">
            <mc:AlternateContent xmlns:mc="http://schemas.openxmlformats.org/markup-compatibility/2006">
              <mc:Choice xmlns:v="urn:schemas-microsoft-com:vml" Requires="v">
                <p:oleObj spid="_x0000_s105488" name="Equation" r:id="rId5" imgW="2781000" imgH="380880" progId="Equation.DSMT4">
                  <p:embed/>
                </p:oleObj>
              </mc:Choice>
              <mc:Fallback>
                <p:oleObj name="Equation" r:id="rId5" imgW="2781000" imgH="380880" progId="Equation.DSMT4">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1475" y="3041650"/>
                        <a:ext cx="278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p:cNvSpPr/>
          <p:nvPr/>
        </p:nvSpPr>
        <p:spPr>
          <a:xfrm>
            <a:off x="4410738" y="3244334"/>
            <a:ext cx="322524" cy="369332"/>
          </a:xfrm>
          <a:prstGeom prst="rect">
            <a:avLst/>
          </a:prstGeom>
        </p:spPr>
        <p:txBody>
          <a:bodyPr wrap="none">
            <a:spAutoFit/>
          </a:bodyPr>
          <a:lstStyle/>
          <a:p>
            <a:r>
              <a:rPr lang="en-US" dirty="0">
                <a:latin typeface="Courier"/>
              </a:rPr>
              <a:t> </a:t>
            </a:r>
            <a:endParaRPr lang="en-US" dirty="0"/>
          </a:p>
        </p:txBody>
      </p:sp>
      <p:grpSp>
        <p:nvGrpSpPr>
          <p:cNvPr id="7" name="Group 22"/>
          <p:cNvGrpSpPr/>
          <p:nvPr/>
        </p:nvGrpSpPr>
        <p:grpSpPr>
          <a:xfrm>
            <a:off x="152400" y="3514128"/>
            <a:ext cx="3903945" cy="2581873"/>
            <a:chOff x="152400" y="3514128"/>
            <a:chExt cx="3903945" cy="2581873"/>
          </a:xfrm>
        </p:grpSpPr>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3773755"/>
              <a:ext cx="3140983" cy="23222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702047" y="3514128"/>
                  <a:ext cx="2153923"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4</m:t>
                            </m:r>
                          </m:den>
                        </m:f>
                        <m:r>
                          <a:rPr lang="en-US" i="1">
                            <a:latin typeface="Cambria Math" panose="02040503050406030204" pitchFamily="18" charset="0"/>
                          </a:rPr>
                          <m:t>𝐵</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4</m:t>
                            </m:r>
                          </m:sup>
                        </m:sSup>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702047" y="3514128"/>
                  <a:ext cx="2153923" cy="610936"/>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779008" y="4316980"/>
                  <a:ext cx="127733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779008" y="4316980"/>
                  <a:ext cx="1277337" cy="610936"/>
                </a:xfrm>
                <a:prstGeom prst="rect">
                  <a:avLst/>
                </a:prstGeom>
                <a:blipFill rotWithShape="0">
                  <a:blip r:embed="rId9" cstate="print"/>
                  <a:stretch>
                    <a:fillRect/>
                  </a:stretch>
                </a:blipFill>
              </p:spPr>
              <p:txBody>
                <a:bodyPr/>
                <a:lstStyle/>
                <a:p>
                  <a:r>
                    <a:rPr lang="en-US">
                      <a:noFill/>
                    </a:rPr>
                    <a:t> </a:t>
                  </a:r>
                </a:p>
              </p:txBody>
            </p:sp>
          </mc:Fallback>
        </mc:AlternateContent>
      </p:grpSp>
      <p:grpSp>
        <p:nvGrpSpPr>
          <p:cNvPr id="8" name="Group 21"/>
          <p:cNvGrpSpPr/>
          <p:nvPr/>
        </p:nvGrpSpPr>
        <p:grpSpPr>
          <a:xfrm>
            <a:off x="76200" y="315874"/>
            <a:ext cx="4495800" cy="3062606"/>
            <a:chOff x="76200" y="315874"/>
            <a:chExt cx="4495800" cy="3062606"/>
          </a:xfrm>
        </p:grpSpPr>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00" y="533400"/>
              <a:ext cx="3412942" cy="284508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406265" y="315874"/>
                  <a:ext cx="127733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2406265" y="315874"/>
                  <a:ext cx="1277337" cy="610936"/>
                </a:xfrm>
                <a:prstGeom prst="rect">
                  <a:avLst/>
                </a:prstGeom>
                <a:blipFill rotWithShape="0">
                  <a:blip r:embed="rId11"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418077" y="2133600"/>
                  <a:ext cx="2153923"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4</m:t>
                            </m:r>
                          </m:den>
                        </m:f>
                        <m:r>
                          <a:rPr lang="en-US" i="1">
                            <a:latin typeface="Cambria Math" panose="02040503050406030204" pitchFamily="18" charset="0"/>
                          </a:rPr>
                          <m:t>𝐵</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4</m:t>
                            </m:r>
                          </m:sup>
                        </m:sSup>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2418077" y="2133600"/>
                  <a:ext cx="2153923" cy="610936"/>
                </a:xfrm>
                <a:prstGeom prst="rect">
                  <a:avLst/>
                </a:prstGeom>
                <a:blipFill rotWithShape="0">
                  <a:blip r:embed="rId12" cstate="print"/>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14968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3" cstate="print"/>
          <a:srcRect l="2500" t="33367" b="32153"/>
          <a:stretch/>
        </p:blipFill>
        <p:spPr bwMode="auto">
          <a:xfrm>
            <a:off x="152400" y="3962400"/>
            <a:ext cx="8915400" cy="2743200"/>
          </a:xfrm>
          <a:prstGeom prst="rect">
            <a:avLst/>
          </a:prstGeom>
          <a:noFill/>
          <a:ln w="9525">
            <a:noFill/>
            <a:miter lim="800000"/>
            <a:headEnd/>
            <a:tailEnd/>
          </a:ln>
        </p:spPr>
      </p:pic>
      <p:graphicFrame>
        <p:nvGraphicFramePr>
          <p:cNvPr id="3" name="Object 2"/>
          <p:cNvGraphicFramePr>
            <a:graphicFrameLocks noChangeAspect="1"/>
          </p:cNvGraphicFramePr>
          <p:nvPr>
            <p:extLst>
              <p:ext uri="{D42A27DB-BD31-4B8C-83A1-F6EECF244321}">
                <p14:modId xmlns:p14="http://schemas.microsoft.com/office/powerpoint/2010/main" val="920575324"/>
              </p:ext>
            </p:extLst>
          </p:nvPr>
        </p:nvGraphicFramePr>
        <p:xfrm>
          <a:off x="722313" y="609600"/>
          <a:ext cx="7773987" cy="1803400"/>
        </p:xfrm>
        <a:graphic>
          <a:graphicData uri="http://schemas.openxmlformats.org/presentationml/2006/ole">
            <mc:AlternateContent xmlns:mc="http://schemas.openxmlformats.org/markup-compatibility/2006">
              <mc:Choice xmlns:v="urn:schemas-microsoft-com:vml" Requires="v">
                <p:oleObj spid="_x0000_s106513" name="Equation" r:id="rId4" imgW="8204040" imgH="1803240" progId="Equation.DSMT4">
                  <p:embed/>
                </p:oleObj>
              </mc:Choice>
              <mc:Fallback>
                <p:oleObj name="Equation" r:id="rId4" imgW="8204040" imgH="1803240" progId="Equation.DSMT4">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313" y="609600"/>
                        <a:ext cx="7773987" cy="180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411" name="Object 3"/>
          <p:cNvGraphicFramePr>
            <a:graphicFrameLocks noChangeAspect="1"/>
          </p:cNvGraphicFramePr>
          <p:nvPr>
            <p:extLst>
              <p:ext uri="{D42A27DB-BD31-4B8C-83A1-F6EECF244321}">
                <p14:modId xmlns:p14="http://schemas.microsoft.com/office/powerpoint/2010/main" val="1189438986"/>
              </p:ext>
            </p:extLst>
          </p:nvPr>
        </p:nvGraphicFramePr>
        <p:xfrm>
          <a:off x="944563" y="2808288"/>
          <a:ext cx="6829425" cy="722312"/>
        </p:xfrm>
        <a:graphic>
          <a:graphicData uri="http://schemas.openxmlformats.org/presentationml/2006/ole">
            <mc:AlternateContent xmlns:mc="http://schemas.openxmlformats.org/markup-compatibility/2006">
              <mc:Choice xmlns:v="urn:schemas-microsoft-com:vml" Requires="v">
                <p:oleObj spid="_x0000_s107592" name="Equation" r:id="rId3" imgW="7048440" imgH="723600" progId="Equation.DSMT4">
                  <p:embed/>
                </p:oleObj>
              </mc:Choice>
              <mc:Fallback>
                <p:oleObj name="Equation" r:id="rId3" imgW="7048440" imgH="723600" progId="Equation.DSMT4">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3" y="2808288"/>
                        <a:ext cx="6829425" cy="722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415" name="Object 7"/>
          <p:cNvGraphicFramePr>
            <a:graphicFrameLocks noChangeAspect="1"/>
          </p:cNvGraphicFramePr>
          <p:nvPr>
            <p:extLst>
              <p:ext uri="{D42A27DB-BD31-4B8C-83A1-F6EECF244321}">
                <p14:modId xmlns:p14="http://schemas.microsoft.com/office/powerpoint/2010/main" val="2607207313"/>
              </p:ext>
            </p:extLst>
          </p:nvPr>
        </p:nvGraphicFramePr>
        <p:xfrm>
          <a:off x="1360488" y="5091113"/>
          <a:ext cx="6275387" cy="817562"/>
        </p:xfrm>
        <a:graphic>
          <a:graphicData uri="http://schemas.openxmlformats.org/presentationml/2006/ole">
            <mc:AlternateContent xmlns:mc="http://schemas.openxmlformats.org/markup-compatibility/2006">
              <mc:Choice xmlns:v="urn:schemas-microsoft-com:vml" Requires="v">
                <p:oleObj spid="_x0000_s107593" name="Equation" r:id="rId5" imgW="6248160" imgH="901440" progId="Equation.DSMT4">
                  <p:embed/>
                </p:oleObj>
              </mc:Choice>
              <mc:Fallback>
                <p:oleObj name="Equation" r:id="rId5" imgW="6248160" imgH="901440" progId="Equation.DSMT4">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0488" y="5091113"/>
                        <a:ext cx="6275387" cy="817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1"/>
          <p:cNvGrpSpPr/>
          <p:nvPr/>
        </p:nvGrpSpPr>
        <p:grpSpPr>
          <a:xfrm>
            <a:off x="152400" y="3871913"/>
            <a:ext cx="8464550" cy="801687"/>
            <a:chOff x="381000" y="3179286"/>
            <a:chExt cx="8611760" cy="869316"/>
          </a:xfrm>
        </p:grpSpPr>
        <p:graphicFrame>
          <p:nvGraphicFramePr>
            <p:cNvPr id="17413" name="Object 5"/>
            <p:cNvGraphicFramePr>
              <a:graphicFrameLocks noChangeAspect="1"/>
            </p:cNvGraphicFramePr>
            <p:nvPr>
              <p:extLst>
                <p:ext uri="{D42A27DB-BD31-4B8C-83A1-F6EECF244321}">
                  <p14:modId xmlns:p14="http://schemas.microsoft.com/office/powerpoint/2010/main" val="90553545"/>
                </p:ext>
              </p:extLst>
            </p:nvPr>
          </p:nvGraphicFramePr>
          <p:xfrm>
            <a:off x="4195887" y="3179286"/>
            <a:ext cx="4796873" cy="869316"/>
          </p:xfrm>
          <a:graphic>
            <a:graphicData uri="http://schemas.openxmlformats.org/presentationml/2006/ole">
              <mc:AlternateContent xmlns:mc="http://schemas.openxmlformats.org/markup-compatibility/2006">
                <mc:Choice xmlns:v="urn:schemas-microsoft-com:vml" Requires="v">
                  <p:oleObj spid="_x0000_s107594" name="Equation" r:id="rId7" imgW="4813200" imgH="812520" progId="Equation.DSMT4">
                    <p:embed/>
                  </p:oleObj>
                </mc:Choice>
                <mc:Fallback>
                  <p:oleObj name="Equation" r:id="rId7" imgW="4813200" imgH="812520" progId="Equation.DSMT4">
                    <p:embed/>
                    <p:pic>
                      <p:nvPicPr>
                        <p:cNvPr id="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5887" y="3179286"/>
                          <a:ext cx="4796873" cy="869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81000" y="3409950"/>
              <a:ext cx="3512500" cy="461665"/>
            </a:xfrm>
            <a:prstGeom prst="rect">
              <a:avLst/>
            </a:prstGeom>
            <a:noFill/>
          </p:spPr>
          <p:txBody>
            <a:bodyPr wrap="none" rtlCol="0">
              <a:spAutoFit/>
            </a:bodyPr>
            <a:lstStyle/>
            <a:p>
              <a:r>
                <a:rPr lang="en-US" sz="2400" dirty="0">
                  <a:solidFill>
                    <a:srgbClr val="FF0000"/>
                  </a:solidFill>
                  <a:latin typeface="Times New Roman" pitchFamily="18" charset="0"/>
                  <a:cs typeface="Times New Roman" pitchFamily="18" charset="0"/>
                </a:rPr>
                <a:t>Complex Refractive index:</a:t>
              </a:r>
            </a:p>
          </p:txBody>
        </p:sp>
      </p:grpSp>
      <p:sp>
        <p:nvSpPr>
          <p:cNvPr id="13" name="TextBox 12"/>
          <p:cNvSpPr txBox="1"/>
          <p:nvPr/>
        </p:nvSpPr>
        <p:spPr>
          <a:xfrm>
            <a:off x="914400" y="6136957"/>
            <a:ext cx="7580088"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Both refractive index and susceptibility are complex</a:t>
            </a:r>
          </a:p>
        </p:txBody>
      </p:sp>
      <p:graphicFrame>
        <p:nvGraphicFramePr>
          <p:cNvPr id="17409" name="Object 1"/>
          <p:cNvGraphicFramePr>
            <a:graphicFrameLocks noChangeAspect="1"/>
          </p:cNvGraphicFramePr>
          <p:nvPr>
            <p:extLst>
              <p:ext uri="{D42A27DB-BD31-4B8C-83A1-F6EECF244321}">
                <p14:modId xmlns:p14="http://schemas.microsoft.com/office/powerpoint/2010/main" val="4137841175"/>
              </p:ext>
            </p:extLst>
          </p:nvPr>
        </p:nvGraphicFramePr>
        <p:xfrm>
          <a:off x="874713" y="1114425"/>
          <a:ext cx="5386387" cy="404813"/>
        </p:xfrm>
        <a:graphic>
          <a:graphicData uri="http://schemas.openxmlformats.org/presentationml/2006/ole">
            <mc:AlternateContent xmlns:mc="http://schemas.openxmlformats.org/markup-compatibility/2006">
              <mc:Choice xmlns:v="urn:schemas-microsoft-com:vml" Requires="v">
                <p:oleObj spid="_x0000_s107595" name="Equation" r:id="rId9" imgW="5410080" imgH="431640" progId="Equation.DSMT4">
                  <p:embed/>
                </p:oleObj>
              </mc:Choice>
              <mc:Fallback>
                <p:oleObj name="Equation" r:id="rId9" imgW="5410080" imgH="431640" progId="Equation.DSMT4">
                  <p:embed/>
                  <p:pic>
                    <p:nvPicPr>
                      <p:cNvPr id="0"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713" y="1114425"/>
                        <a:ext cx="5386387" cy="404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578527" y="152400"/>
            <a:ext cx="2195409" cy="742511"/>
          </a:xfrm>
          <a:prstGeom prst="rect">
            <a:avLst/>
          </a:prstGeom>
          <a:solidFill>
            <a:srgbClr val="FFFF00"/>
          </a:solidFill>
          <a:ln w="38100">
            <a:solidFill>
              <a:srgbClr val="00B0F0"/>
            </a:solidFill>
          </a:ln>
          <a:effectLst>
            <a:glow rad="228600">
              <a:schemeClr val="accent5">
                <a:satMod val="175000"/>
                <a:alpha val="40000"/>
              </a:schemeClr>
            </a:glow>
          </a:effectLst>
        </p:spPr>
        <p:txBody>
          <a:bodyPr wrap="none" rtlCol="0">
            <a:spAutoFit/>
          </a:bodyPr>
          <a:lstStyle/>
          <a:p>
            <a:pPr algn="just">
              <a:lnSpc>
                <a:spcPct val="150000"/>
              </a:lnSpc>
            </a:pPr>
            <a:r>
              <a:rPr lang="en-US" sz="3200" b="1" dirty="0">
                <a:solidFill>
                  <a:srgbClr val="FF0000"/>
                </a:solidFill>
                <a:latin typeface="Times New Roman" pitchFamily="18" charset="0"/>
                <a:cs typeface="Times New Roman" pitchFamily="18" charset="0"/>
              </a:rPr>
              <a:t>Kerr Effect</a:t>
            </a:r>
          </a:p>
        </p:txBody>
      </p:sp>
      <p:graphicFrame>
        <p:nvGraphicFramePr>
          <p:cNvPr id="107526" name="Object 6"/>
          <p:cNvGraphicFramePr>
            <a:graphicFrameLocks noChangeAspect="1"/>
          </p:cNvGraphicFramePr>
          <p:nvPr>
            <p:extLst>
              <p:ext uri="{D42A27DB-BD31-4B8C-83A1-F6EECF244321}">
                <p14:modId xmlns:p14="http://schemas.microsoft.com/office/powerpoint/2010/main" val="3263908038"/>
              </p:ext>
            </p:extLst>
          </p:nvPr>
        </p:nvGraphicFramePr>
        <p:xfrm>
          <a:off x="1004888" y="1804988"/>
          <a:ext cx="6751637" cy="728662"/>
        </p:xfrm>
        <a:graphic>
          <a:graphicData uri="http://schemas.openxmlformats.org/presentationml/2006/ole">
            <mc:AlternateContent xmlns:mc="http://schemas.openxmlformats.org/markup-compatibility/2006">
              <mc:Choice xmlns:v="urn:schemas-microsoft-com:vml" Requires="v">
                <p:oleObj spid="_x0000_s107596" name="Equation" r:id="rId11" imgW="7530840" imgH="812520" progId="Equation.DSMT4">
                  <p:embed/>
                </p:oleObj>
              </mc:Choice>
              <mc:Fallback>
                <p:oleObj name="Equation" r:id="rId11" imgW="7530840" imgH="812520" progId="Equation.DSMT4">
                  <p:embed/>
                  <p:pic>
                    <p:nvPicPr>
                      <p:cNvPr id="0" name="Picture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4888" y="1804988"/>
                        <a:ext cx="6751637" cy="72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433" name="Object 1"/>
          <p:cNvGraphicFramePr>
            <a:graphicFrameLocks noChangeAspect="1"/>
          </p:cNvGraphicFramePr>
          <p:nvPr>
            <p:extLst>
              <p:ext uri="{D42A27DB-BD31-4B8C-83A1-F6EECF244321}">
                <p14:modId xmlns:p14="http://schemas.microsoft.com/office/powerpoint/2010/main" val="1811547267"/>
              </p:ext>
            </p:extLst>
          </p:nvPr>
        </p:nvGraphicFramePr>
        <p:xfrm>
          <a:off x="736600" y="477838"/>
          <a:ext cx="7756525" cy="1476375"/>
        </p:xfrm>
        <a:graphic>
          <a:graphicData uri="http://schemas.openxmlformats.org/presentationml/2006/ole">
            <mc:AlternateContent xmlns:mc="http://schemas.openxmlformats.org/markup-compatibility/2006">
              <mc:Choice xmlns:v="urn:schemas-microsoft-com:vml" Requires="v">
                <p:oleObj spid="_x0000_s108616" name="Equation" r:id="rId3" imgW="7785000" imgH="1536480" progId="Equation.DSMT4">
                  <p:embed/>
                </p:oleObj>
              </mc:Choice>
              <mc:Fallback>
                <p:oleObj name="Equation" r:id="rId3" imgW="7785000" imgH="1536480" progId="Equation.DSMT4">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477838"/>
                        <a:ext cx="7756525" cy="147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43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437" name="Object 5"/>
          <p:cNvGraphicFramePr>
            <a:graphicFrameLocks noChangeAspect="1"/>
          </p:cNvGraphicFramePr>
          <p:nvPr>
            <p:extLst>
              <p:ext uri="{D42A27DB-BD31-4B8C-83A1-F6EECF244321}">
                <p14:modId xmlns:p14="http://schemas.microsoft.com/office/powerpoint/2010/main" val="219536548"/>
              </p:ext>
            </p:extLst>
          </p:nvPr>
        </p:nvGraphicFramePr>
        <p:xfrm>
          <a:off x="2255838" y="4598988"/>
          <a:ext cx="4754562" cy="852487"/>
        </p:xfrm>
        <a:graphic>
          <a:graphicData uri="http://schemas.openxmlformats.org/presentationml/2006/ole">
            <mc:AlternateContent xmlns:mc="http://schemas.openxmlformats.org/markup-compatibility/2006">
              <mc:Choice xmlns:v="urn:schemas-microsoft-com:vml" Requires="v">
                <p:oleObj spid="_x0000_s108617" name="Equation" r:id="rId5" imgW="4775040" imgH="965160" progId="Equation.DSMT4">
                  <p:embed/>
                </p:oleObj>
              </mc:Choice>
              <mc:Fallback>
                <p:oleObj name="Equation" r:id="rId5" imgW="4775040" imgH="965160" progId="Equation.DSMT4">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5838" y="4598988"/>
                        <a:ext cx="4754562" cy="852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10"/>
          <p:cNvGrpSpPr/>
          <p:nvPr/>
        </p:nvGrpSpPr>
        <p:grpSpPr>
          <a:xfrm>
            <a:off x="2578100" y="5799138"/>
            <a:ext cx="5295900" cy="854075"/>
            <a:chOff x="3619500" y="5003801"/>
            <a:chExt cx="5295900" cy="854075"/>
          </a:xfrm>
        </p:grpSpPr>
        <p:graphicFrame>
          <p:nvGraphicFramePr>
            <p:cNvPr id="18439" name="Object 7"/>
            <p:cNvGraphicFramePr>
              <a:graphicFrameLocks noChangeAspect="1"/>
            </p:cNvGraphicFramePr>
            <p:nvPr>
              <p:extLst>
                <p:ext uri="{D42A27DB-BD31-4B8C-83A1-F6EECF244321}">
                  <p14:modId xmlns:p14="http://schemas.microsoft.com/office/powerpoint/2010/main" val="3488332804"/>
                </p:ext>
              </p:extLst>
            </p:nvPr>
          </p:nvGraphicFramePr>
          <p:xfrm>
            <a:off x="3619500" y="5003801"/>
            <a:ext cx="1803400" cy="854075"/>
          </p:xfrm>
          <a:graphic>
            <a:graphicData uri="http://schemas.openxmlformats.org/presentationml/2006/ole">
              <mc:AlternateContent xmlns:mc="http://schemas.openxmlformats.org/markup-compatibility/2006">
                <mc:Choice xmlns:v="urn:schemas-microsoft-com:vml" Requires="v">
                  <p:oleObj spid="_x0000_s108618" name="Equation" r:id="rId7" imgW="1803240" imgH="838080" progId="Equation.DSMT4">
                    <p:embed/>
                  </p:oleObj>
                </mc:Choice>
                <mc:Fallback>
                  <p:oleObj name="Equation" r:id="rId7" imgW="1803240" imgH="838080" progId="Equation.DSMT4">
                    <p:embed/>
                    <p:pic>
                      <p:nvPicPr>
                        <p:cNvPr id="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9500" y="5003801"/>
                          <a:ext cx="1803400" cy="854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5487859" y="5162550"/>
              <a:ext cx="3427541" cy="461665"/>
            </a:xfrm>
            <a:prstGeom prst="rect">
              <a:avLst/>
            </a:prstGeom>
            <a:noFill/>
          </p:spPr>
          <p:txBody>
            <a:bodyPr wrap="none" rtlCol="0">
              <a:spAutoFit/>
            </a:bodyPr>
            <a:lstStyle/>
            <a:p>
              <a:r>
                <a:rPr lang="en-US" sz="2400" dirty="0">
                  <a:solidFill>
                    <a:srgbClr val="FF0000"/>
                  </a:solidFill>
                  <a:latin typeface="Times New Roman" pitchFamily="18" charset="0"/>
                  <a:cs typeface="Times New Roman" pitchFamily="18" charset="0"/>
                </a:rPr>
                <a:t>Nonlinear refractive index</a:t>
              </a:r>
            </a:p>
          </p:txBody>
        </p:sp>
      </p:grpSp>
      <p:grpSp>
        <p:nvGrpSpPr>
          <p:cNvPr id="4" name="Group 12"/>
          <p:cNvGrpSpPr/>
          <p:nvPr/>
        </p:nvGrpSpPr>
        <p:grpSpPr>
          <a:xfrm>
            <a:off x="762000" y="2049463"/>
            <a:ext cx="8001000" cy="1562100"/>
            <a:chOff x="639763" y="1981200"/>
            <a:chExt cx="8001000" cy="1562100"/>
          </a:xfrm>
        </p:grpSpPr>
        <p:graphicFrame>
          <p:nvGraphicFramePr>
            <p:cNvPr id="18435" name="Object 3"/>
            <p:cNvGraphicFramePr>
              <a:graphicFrameLocks noChangeAspect="1"/>
            </p:cNvGraphicFramePr>
            <p:nvPr>
              <p:extLst>
                <p:ext uri="{D42A27DB-BD31-4B8C-83A1-F6EECF244321}">
                  <p14:modId xmlns:p14="http://schemas.microsoft.com/office/powerpoint/2010/main" val="2508358972"/>
                </p:ext>
              </p:extLst>
            </p:nvPr>
          </p:nvGraphicFramePr>
          <p:xfrm>
            <a:off x="1925638" y="2559050"/>
            <a:ext cx="4775200" cy="984250"/>
          </p:xfrm>
          <a:graphic>
            <a:graphicData uri="http://schemas.openxmlformats.org/presentationml/2006/ole">
              <mc:AlternateContent xmlns:mc="http://schemas.openxmlformats.org/markup-compatibility/2006">
                <mc:Choice xmlns:v="urn:schemas-microsoft-com:vml" Requires="v">
                  <p:oleObj spid="_x0000_s108619" name="Equation" r:id="rId9" imgW="4800600" imgH="1015920" progId="Equation.DSMT4">
                    <p:embed/>
                  </p:oleObj>
                </mc:Choice>
                <mc:Fallback>
                  <p:oleObj name="Equation" r:id="rId9" imgW="4800600" imgH="1015920" progId="Equation.DSMT4">
                    <p:embed/>
                    <p:pic>
                      <p:nvPicPr>
                        <p:cNvPr id="0"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5638" y="2559050"/>
                          <a:ext cx="4775200"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639763" y="1981200"/>
              <a:ext cx="8001000" cy="461665"/>
            </a:xfrm>
            <a:prstGeom prst="rect">
              <a:avLst/>
            </a:prstGeom>
            <a:noFill/>
          </p:spPr>
          <p:txBody>
            <a:bodyPr wrap="square" rtlCol="0">
              <a:spAutoFit/>
            </a:bodyPr>
            <a:lstStyle/>
            <a:p>
              <a:pPr algn="ctr"/>
              <a:r>
                <a:rPr lang="en-US" sz="2400" dirty="0">
                  <a:solidFill>
                    <a:srgbClr val="FF0000"/>
                  </a:solidFill>
                  <a:latin typeface="Times New Roman" pitchFamily="18" charset="0"/>
                  <a:cs typeface="Times New Roman" pitchFamily="18" charset="0"/>
                </a:rPr>
                <a:t>Refractive Index =Real part  of complex refractive index:</a:t>
              </a:r>
            </a:p>
          </p:txBody>
        </p:sp>
      </p:grpSp>
      <p:grpSp>
        <p:nvGrpSpPr>
          <p:cNvPr id="5" name="Group 15"/>
          <p:cNvGrpSpPr/>
          <p:nvPr/>
        </p:nvGrpSpPr>
        <p:grpSpPr>
          <a:xfrm>
            <a:off x="2463800" y="3748088"/>
            <a:ext cx="5080000" cy="519112"/>
            <a:chOff x="2463800" y="3600153"/>
            <a:chExt cx="5080000" cy="519112"/>
          </a:xfrm>
        </p:grpSpPr>
        <p:graphicFrame>
          <p:nvGraphicFramePr>
            <p:cNvPr id="2" name="Object 8"/>
            <p:cNvGraphicFramePr>
              <a:graphicFrameLocks noChangeAspect="1"/>
            </p:cNvGraphicFramePr>
            <p:nvPr>
              <p:extLst>
                <p:ext uri="{D42A27DB-BD31-4B8C-83A1-F6EECF244321}">
                  <p14:modId xmlns:p14="http://schemas.microsoft.com/office/powerpoint/2010/main" val="3115786336"/>
                </p:ext>
              </p:extLst>
            </p:nvPr>
          </p:nvGraphicFramePr>
          <p:xfrm>
            <a:off x="2463800" y="3600153"/>
            <a:ext cx="1828800" cy="482600"/>
          </p:xfrm>
          <a:graphic>
            <a:graphicData uri="http://schemas.openxmlformats.org/presentationml/2006/ole">
              <mc:AlternateContent xmlns:mc="http://schemas.openxmlformats.org/markup-compatibility/2006">
                <mc:Choice xmlns:v="urn:schemas-microsoft-com:vml" Requires="v">
                  <p:oleObj spid="_x0000_s108620" name="Equation" r:id="rId11" imgW="1828800" imgH="482400" progId="Equation.DSMT4">
                    <p:embed/>
                  </p:oleObj>
                </mc:Choice>
                <mc:Fallback>
                  <p:oleObj name="Equation" r:id="rId11" imgW="1828800" imgH="482400" progId="Equation.DSMT4">
                    <p:embed/>
                    <p:pic>
                      <p:nvPicPr>
                        <p:cNvPr id="0" name="Picture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3800" y="3600153"/>
                          <a:ext cx="1828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Box 14"/>
            <p:cNvSpPr txBox="1"/>
            <p:nvPr/>
          </p:nvSpPr>
          <p:spPr>
            <a:xfrm>
              <a:off x="4544261" y="3657600"/>
              <a:ext cx="2999539" cy="461665"/>
            </a:xfrm>
            <a:prstGeom prst="rect">
              <a:avLst/>
            </a:prstGeom>
            <a:noFill/>
          </p:spPr>
          <p:txBody>
            <a:bodyPr wrap="none" rtlCol="0">
              <a:spAutoFit/>
            </a:bodyPr>
            <a:lstStyle/>
            <a:p>
              <a:r>
                <a:rPr lang="en-US" sz="2400" dirty="0">
                  <a:solidFill>
                    <a:srgbClr val="FF0000"/>
                  </a:solidFill>
                  <a:latin typeface="Times New Roman" pitchFamily="18" charset="0"/>
                  <a:cs typeface="Times New Roman" pitchFamily="18" charset="0"/>
                </a:rPr>
                <a:t>Linear refractive index</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p:cNvGrpSpPr/>
          <p:nvPr/>
        </p:nvGrpSpPr>
        <p:grpSpPr>
          <a:xfrm>
            <a:off x="4313" y="838200"/>
            <a:ext cx="9144000" cy="4419600"/>
            <a:chOff x="0" y="838200"/>
            <a:chExt cx="9144000" cy="4419600"/>
          </a:xfrm>
        </p:grpSpPr>
        <p:grpSp>
          <p:nvGrpSpPr>
            <p:cNvPr id="7" name="Group 6"/>
            <p:cNvGrpSpPr/>
            <p:nvPr/>
          </p:nvGrpSpPr>
          <p:grpSpPr>
            <a:xfrm>
              <a:off x="0" y="1371600"/>
              <a:ext cx="9144000" cy="3886200"/>
              <a:chOff x="0" y="685800"/>
              <a:chExt cx="9144000" cy="3886200"/>
            </a:xfrm>
          </p:grpSpPr>
          <p:pic>
            <p:nvPicPr>
              <p:cNvPr id="2" name="Picture 1" descr="Beschreibung: E:\Dissertation\Ali\figures\chapter 1\1.14. gradiant   lens.jpg"/>
              <p:cNvPicPr/>
              <p:nvPr/>
            </p:nvPicPr>
            <p:blipFill>
              <a:blip r:embed="rId2" cstate="print"/>
              <a:srcRect/>
              <a:stretch>
                <a:fillRect/>
              </a:stretch>
            </p:blipFill>
            <p:spPr bwMode="auto">
              <a:xfrm>
                <a:off x="0" y="685800"/>
                <a:ext cx="9144000" cy="3886200"/>
              </a:xfrm>
              <a:prstGeom prst="rect">
                <a:avLst/>
              </a:prstGeom>
              <a:noFill/>
              <a:ln w="9525">
                <a:noFill/>
                <a:miter lim="800000"/>
                <a:headEnd/>
                <a:tailEnd/>
              </a:ln>
            </p:spPr>
          </p:pic>
          <p:sp>
            <p:nvSpPr>
              <p:cNvPr id="3" name="TextBox 2"/>
              <p:cNvSpPr txBox="1"/>
              <p:nvPr/>
            </p:nvSpPr>
            <p:spPr>
              <a:xfrm>
                <a:off x="6248400" y="1905000"/>
                <a:ext cx="1752600" cy="400110"/>
              </a:xfrm>
              <a:prstGeom prst="rect">
                <a:avLst/>
              </a:prstGeom>
              <a:noFill/>
            </p:spPr>
            <p:txBody>
              <a:bodyPr wrap="square" rtlCol="0">
                <a:spAutoFit/>
              </a:bodyPr>
              <a:lstStyle/>
              <a:p>
                <a:r>
                  <a:rPr lang="en-US" sz="2000" dirty="0">
                    <a:solidFill>
                      <a:srgbClr val="00B050"/>
                    </a:solidFill>
                    <a:latin typeface="Times New Roman" pitchFamily="18" charset="0"/>
                    <a:cs typeface="Times New Roman" pitchFamily="18" charset="0"/>
                  </a:rPr>
                  <a:t>Self  focusing</a:t>
                </a:r>
              </a:p>
            </p:txBody>
          </p:sp>
          <p:sp>
            <p:nvSpPr>
              <p:cNvPr id="4" name="TextBox 3"/>
              <p:cNvSpPr txBox="1"/>
              <p:nvPr/>
            </p:nvSpPr>
            <p:spPr>
              <a:xfrm>
                <a:off x="3769425" y="2362200"/>
                <a:ext cx="2573140" cy="400110"/>
              </a:xfrm>
              <a:prstGeom prst="rect">
                <a:avLst/>
              </a:prstGeom>
              <a:noFill/>
            </p:spPr>
            <p:txBody>
              <a:bodyPr wrap="none" rtlCol="0">
                <a:spAutoFit/>
              </a:bodyPr>
              <a:lstStyle/>
              <a:p>
                <a:r>
                  <a:rPr lang="en-US" sz="2000" dirty="0">
                    <a:latin typeface="Times New Roman" pitchFamily="18" charset="0"/>
                    <a:cs typeface="Times New Roman" pitchFamily="18" charset="0"/>
                  </a:rPr>
                  <a:t>Higher refractive index</a:t>
                </a:r>
              </a:p>
            </p:txBody>
          </p:sp>
          <p:sp>
            <p:nvSpPr>
              <p:cNvPr id="6" name="Rectangle 5"/>
              <p:cNvSpPr/>
              <p:nvPr/>
            </p:nvSpPr>
            <p:spPr>
              <a:xfrm>
                <a:off x="3803500" y="3486090"/>
                <a:ext cx="2444900" cy="400110"/>
              </a:xfrm>
              <a:prstGeom prst="rect">
                <a:avLst/>
              </a:prstGeom>
            </p:spPr>
            <p:txBody>
              <a:bodyPr wrap="none">
                <a:spAutoFit/>
              </a:bodyPr>
              <a:lstStyle/>
              <a:p>
                <a:r>
                  <a:rPr lang="en-US" sz="2000" dirty="0">
                    <a:latin typeface="Times New Roman" pitchFamily="18" charset="0"/>
                    <a:cs typeface="Times New Roman" pitchFamily="18" charset="0"/>
                  </a:rPr>
                  <a:t>lower refractive index</a:t>
                </a:r>
              </a:p>
            </p:txBody>
          </p:sp>
        </p:grpSp>
        <p:sp>
          <p:nvSpPr>
            <p:cNvPr id="8" name="Rectangle 7"/>
            <p:cNvSpPr/>
            <p:nvPr/>
          </p:nvSpPr>
          <p:spPr>
            <a:xfrm>
              <a:off x="3581400" y="838200"/>
              <a:ext cx="3108543" cy="523220"/>
            </a:xfrm>
            <a:prstGeom prst="rect">
              <a:avLst/>
            </a:prstGeom>
          </p:spPr>
          <p:txBody>
            <a:bodyPr wrap="none">
              <a:spAutoFit/>
            </a:bodyPr>
            <a:lstStyle/>
            <a:p>
              <a:r>
                <a:rPr lang="en-US" sz="2800" dirty="0">
                  <a:solidFill>
                    <a:srgbClr val="C00000"/>
                  </a:solidFill>
                  <a:latin typeface="Times New Roman" pitchFamily="18" charset="0"/>
                  <a:cs typeface="Times New Roman" pitchFamily="18" charset="0"/>
                </a:rPr>
                <a:t>Self focusing: n</a:t>
              </a:r>
              <a:r>
                <a:rPr lang="en-US" sz="2800" baseline="-25000" dirty="0">
                  <a:solidFill>
                    <a:srgbClr val="C00000"/>
                  </a:solidFill>
                  <a:latin typeface="Times New Roman" pitchFamily="18" charset="0"/>
                  <a:cs typeface="Times New Roman" pitchFamily="18" charset="0"/>
                </a:rPr>
                <a:t>2 </a:t>
              </a:r>
              <a:r>
                <a:rPr lang="en-US" sz="2800" dirty="0">
                  <a:solidFill>
                    <a:srgbClr val="C00000"/>
                  </a:solidFill>
                  <a:latin typeface="Times New Roman" pitchFamily="18" charset="0"/>
                  <a:cs typeface="Times New Roman" pitchFamily="18" charset="0"/>
                </a:rPr>
                <a:t>&gt; 0</a:t>
              </a: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86"/>
          <p:cNvSpPr>
            <a:spLocks noChangeArrowheads="1"/>
          </p:cNvSpPr>
          <p:nvPr/>
        </p:nvSpPr>
        <p:spPr bwMode="auto">
          <a:xfrm>
            <a:off x="3511550" y="1568450"/>
            <a:ext cx="5099050" cy="3835400"/>
          </a:xfrm>
          <a:prstGeom prst="rect">
            <a:avLst/>
          </a:prstGeom>
          <a:solidFill>
            <a:schemeClr val="tx2">
              <a:lumMod val="40000"/>
              <a:lumOff val="60000"/>
            </a:schemeClr>
          </a:solidFill>
          <a:ln w="12700">
            <a:noFill/>
            <a:miter lim="800000"/>
            <a:headEnd/>
            <a:tailEnd/>
          </a:ln>
        </p:spPr>
        <p:txBody>
          <a:bodyPr wrap="none" anchor="ctr"/>
          <a:lstStyle/>
          <a:p>
            <a:endParaRPr lang="en-US">
              <a:latin typeface="Calibri" pitchFamily="34" charset="0"/>
            </a:endParaRPr>
          </a:p>
        </p:txBody>
      </p:sp>
      <p:grpSp>
        <p:nvGrpSpPr>
          <p:cNvPr id="2" name="Group 2"/>
          <p:cNvGrpSpPr>
            <a:grpSpLocks/>
          </p:cNvGrpSpPr>
          <p:nvPr/>
        </p:nvGrpSpPr>
        <p:grpSpPr bwMode="auto">
          <a:xfrm>
            <a:off x="3581400" y="2209800"/>
            <a:ext cx="1447800" cy="2566996"/>
            <a:chOff x="2591" y="1272"/>
            <a:chExt cx="444" cy="1905"/>
          </a:xfrm>
        </p:grpSpPr>
        <p:sp>
          <p:nvSpPr>
            <p:cNvPr id="2143" name="Line 3"/>
            <p:cNvSpPr>
              <a:spLocks noChangeShapeType="1"/>
            </p:cNvSpPr>
            <p:nvPr/>
          </p:nvSpPr>
          <p:spPr bwMode="auto">
            <a:xfrm>
              <a:off x="2591" y="1272"/>
              <a:ext cx="1"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4" name="Line 4"/>
            <p:cNvSpPr>
              <a:spLocks noChangeShapeType="1"/>
            </p:cNvSpPr>
            <p:nvPr/>
          </p:nvSpPr>
          <p:spPr bwMode="auto">
            <a:xfrm>
              <a:off x="2592" y="1321"/>
              <a:ext cx="1"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5" name="Line 5"/>
            <p:cNvSpPr>
              <a:spLocks noChangeShapeType="1"/>
            </p:cNvSpPr>
            <p:nvPr/>
          </p:nvSpPr>
          <p:spPr bwMode="auto">
            <a:xfrm>
              <a:off x="2593" y="1369"/>
              <a:ext cx="3"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6" name="Line 6"/>
            <p:cNvSpPr>
              <a:spLocks noChangeShapeType="1"/>
            </p:cNvSpPr>
            <p:nvPr/>
          </p:nvSpPr>
          <p:spPr bwMode="auto">
            <a:xfrm>
              <a:off x="2596" y="1419"/>
              <a:ext cx="3"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7" name="Line 7"/>
            <p:cNvSpPr>
              <a:spLocks noChangeShapeType="1"/>
            </p:cNvSpPr>
            <p:nvPr/>
          </p:nvSpPr>
          <p:spPr bwMode="auto">
            <a:xfrm>
              <a:off x="2599" y="1468"/>
              <a:ext cx="5"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8" name="Line 8"/>
            <p:cNvSpPr>
              <a:spLocks noChangeShapeType="1"/>
            </p:cNvSpPr>
            <p:nvPr/>
          </p:nvSpPr>
          <p:spPr bwMode="auto">
            <a:xfrm>
              <a:off x="2604" y="1516"/>
              <a:ext cx="8"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9" name="Line 9"/>
            <p:cNvSpPr>
              <a:spLocks noChangeShapeType="1"/>
            </p:cNvSpPr>
            <p:nvPr/>
          </p:nvSpPr>
          <p:spPr bwMode="auto">
            <a:xfrm>
              <a:off x="2612" y="1565"/>
              <a:ext cx="12"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0" name="Line 10"/>
            <p:cNvSpPr>
              <a:spLocks noChangeShapeType="1"/>
            </p:cNvSpPr>
            <p:nvPr/>
          </p:nvSpPr>
          <p:spPr bwMode="auto">
            <a:xfrm>
              <a:off x="2624" y="1613"/>
              <a:ext cx="17"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1" name="Line 11"/>
            <p:cNvSpPr>
              <a:spLocks noChangeShapeType="1"/>
            </p:cNvSpPr>
            <p:nvPr/>
          </p:nvSpPr>
          <p:spPr bwMode="auto">
            <a:xfrm>
              <a:off x="2641" y="1663"/>
              <a:ext cx="22"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2" name="Line 12"/>
            <p:cNvSpPr>
              <a:spLocks noChangeShapeType="1"/>
            </p:cNvSpPr>
            <p:nvPr/>
          </p:nvSpPr>
          <p:spPr bwMode="auto">
            <a:xfrm>
              <a:off x="2663" y="1711"/>
              <a:ext cx="28"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3" name="Line 13"/>
            <p:cNvSpPr>
              <a:spLocks noChangeShapeType="1"/>
            </p:cNvSpPr>
            <p:nvPr/>
          </p:nvSpPr>
          <p:spPr bwMode="auto">
            <a:xfrm>
              <a:off x="2691" y="1761"/>
              <a:ext cx="35"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4" name="Line 14"/>
            <p:cNvSpPr>
              <a:spLocks noChangeShapeType="1"/>
            </p:cNvSpPr>
            <p:nvPr/>
          </p:nvSpPr>
          <p:spPr bwMode="auto">
            <a:xfrm>
              <a:off x="2726" y="1810"/>
              <a:ext cx="41"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5" name="Line 15"/>
            <p:cNvSpPr>
              <a:spLocks noChangeShapeType="1"/>
            </p:cNvSpPr>
            <p:nvPr/>
          </p:nvSpPr>
          <p:spPr bwMode="auto">
            <a:xfrm>
              <a:off x="2767" y="1859"/>
              <a:ext cx="46"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6" name="Line 16"/>
            <p:cNvSpPr>
              <a:spLocks noChangeShapeType="1"/>
            </p:cNvSpPr>
            <p:nvPr/>
          </p:nvSpPr>
          <p:spPr bwMode="auto">
            <a:xfrm>
              <a:off x="2813" y="1907"/>
              <a:ext cx="49"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7" name="Line 17"/>
            <p:cNvSpPr>
              <a:spLocks noChangeShapeType="1"/>
            </p:cNvSpPr>
            <p:nvPr/>
          </p:nvSpPr>
          <p:spPr bwMode="auto">
            <a:xfrm>
              <a:off x="2862" y="1956"/>
              <a:ext cx="48"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8" name="Line 18"/>
            <p:cNvSpPr>
              <a:spLocks noChangeShapeType="1"/>
            </p:cNvSpPr>
            <p:nvPr/>
          </p:nvSpPr>
          <p:spPr bwMode="auto">
            <a:xfrm>
              <a:off x="2910" y="2004"/>
              <a:ext cx="46"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9" name="Line 19"/>
            <p:cNvSpPr>
              <a:spLocks noChangeShapeType="1"/>
            </p:cNvSpPr>
            <p:nvPr/>
          </p:nvSpPr>
          <p:spPr bwMode="auto">
            <a:xfrm>
              <a:off x="2956" y="2054"/>
              <a:ext cx="37"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0" name="Line 20"/>
            <p:cNvSpPr>
              <a:spLocks noChangeShapeType="1"/>
            </p:cNvSpPr>
            <p:nvPr/>
          </p:nvSpPr>
          <p:spPr bwMode="auto">
            <a:xfrm>
              <a:off x="2993" y="2103"/>
              <a:ext cx="28"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1" name="Line 21"/>
            <p:cNvSpPr>
              <a:spLocks noChangeShapeType="1"/>
            </p:cNvSpPr>
            <p:nvPr/>
          </p:nvSpPr>
          <p:spPr bwMode="auto">
            <a:xfrm>
              <a:off x="3021" y="2151"/>
              <a:ext cx="14"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2" name="Line 22"/>
            <p:cNvSpPr>
              <a:spLocks noChangeShapeType="1"/>
            </p:cNvSpPr>
            <p:nvPr/>
          </p:nvSpPr>
          <p:spPr bwMode="auto">
            <a:xfrm>
              <a:off x="3035" y="2200"/>
              <a:ext cx="0"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3" name="Line 23"/>
            <p:cNvSpPr>
              <a:spLocks noChangeShapeType="1"/>
            </p:cNvSpPr>
            <p:nvPr/>
          </p:nvSpPr>
          <p:spPr bwMode="auto">
            <a:xfrm flipH="1">
              <a:off x="3021" y="2250"/>
              <a:ext cx="14"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4" name="Line 24"/>
            <p:cNvSpPr>
              <a:spLocks noChangeShapeType="1"/>
            </p:cNvSpPr>
            <p:nvPr/>
          </p:nvSpPr>
          <p:spPr bwMode="auto">
            <a:xfrm flipH="1">
              <a:off x="2993" y="2298"/>
              <a:ext cx="28"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5" name="Line 25"/>
            <p:cNvSpPr>
              <a:spLocks noChangeShapeType="1"/>
            </p:cNvSpPr>
            <p:nvPr/>
          </p:nvSpPr>
          <p:spPr bwMode="auto">
            <a:xfrm flipH="1">
              <a:off x="2956" y="2346"/>
              <a:ext cx="37"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6" name="Line 26"/>
            <p:cNvSpPr>
              <a:spLocks noChangeShapeType="1"/>
            </p:cNvSpPr>
            <p:nvPr/>
          </p:nvSpPr>
          <p:spPr bwMode="auto">
            <a:xfrm flipH="1">
              <a:off x="2910" y="2396"/>
              <a:ext cx="46"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7" name="Line 27"/>
            <p:cNvSpPr>
              <a:spLocks noChangeShapeType="1"/>
            </p:cNvSpPr>
            <p:nvPr/>
          </p:nvSpPr>
          <p:spPr bwMode="auto">
            <a:xfrm flipH="1">
              <a:off x="2862" y="2445"/>
              <a:ext cx="48"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8" name="Line 28"/>
            <p:cNvSpPr>
              <a:spLocks noChangeShapeType="1"/>
            </p:cNvSpPr>
            <p:nvPr/>
          </p:nvSpPr>
          <p:spPr bwMode="auto">
            <a:xfrm flipH="1">
              <a:off x="2813" y="2493"/>
              <a:ext cx="49"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9" name="Line 29"/>
            <p:cNvSpPr>
              <a:spLocks noChangeShapeType="1"/>
            </p:cNvSpPr>
            <p:nvPr/>
          </p:nvSpPr>
          <p:spPr bwMode="auto">
            <a:xfrm flipH="1">
              <a:off x="2767" y="2542"/>
              <a:ext cx="46"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0" name="Line 30"/>
            <p:cNvSpPr>
              <a:spLocks noChangeShapeType="1"/>
            </p:cNvSpPr>
            <p:nvPr/>
          </p:nvSpPr>
          <p:spPr bwMode="auto">
            <a:xfrm flipH="1">
              <a:off x="2726" y="2591"/>
              <a:ext cx="41"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1" name="Line 31"/>
            <p:cNvSpPr>
              <a:spLocks noChangeShapeType="1"/>
            </p:cNvSpPr>
            <p:nvPr/>
          </p:nvSpPr>
          <p:spPr bwMode="auto">
            <a:xfrm flipH="1">
              <a:off x="2691" y="2640"/>
              <a:ext cx="35"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2" name="Line 32"/>
            <p:cNvSpPr>
              <a:spLocks noChangeShapeType="1"/>
            </p:cNvSpPr>
            <p:nvPr/>
          </p:nvSpPr>
          <p:spPr bwMode="auto">
            <a:xfrm flipH="1">
              <a:off x="2663" y="2689"/>
              <a:ext cx="28"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3" name="Line 33"/>
            <p:cNvSpPr>
              <a:spLocks noChangeShapeType="1"/>
            </p:cNvSpPr>
            <p:nvPr/>
          </p:nvSpPr>
          <p:spPr bwMode="auto">
            <a:xfrm flipH="1">
              <a:off x="2641" y="2738"/>
              <a:ext cx="22"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4" name="Line 34"/>
            <p:cNvSpPr>
              <a:spLocks noChangeShapeType="1"/>
            </p:cNvSpPr>
            <p:nvPr/>
          </p:nvSpPr>
          <p:spPr bwMode="auto">
            <a:xfrm flipH="1">
              <a:off x="2624" y="2786"/>
              <a:ext cx="17"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5" name="Line 35"/>
            <p:cNvSpPr>
              <a:spLocks noChangeShapeType="1"/>
            </p:cNvSpPr>
            <p:nvPr/>
          </p:nvSpPr>
          <p:spPr bwMode="auto">
            <a:xfrm flipH="1">
              <a:off x="2612" y="2836"/>
              <a:ext cx="12"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6" name="Line 36"/>
            <p:cNvSpPr>
              <a:spLocks noChangeShapeType="1"/>
            </p:cNvSpPr>
            <p:nvPr/>
          </p:nvSpPr>
          <p:spPr bwMode="auto">
            <a:xfrm flipH="1">
              <a:off x="2604" y="2885"/>
              <a:ext cx="8"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7" name="Line 37"/>
            <p:cNvSpPr>
              <a:spLocks noChangeShapeType="1"/>
            </p:cNvSpPr>
            <p:nvPr/>
          </p:nvSpPr>
          <p:spPr bwMode="auto">
            <a:xfrm flipH="1">
              <a:off x="2599" y="2933"/>
              <a:ext cx="5"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8" name="Line 38"/>
            <p:cNvSpPr>
              <a:spLocks noChangeShapeType="1"/>
            </p:cNvSpPr>
            <p:nvPr/>
          </p:nvSpPr>
          <p:spPr bwMode="auto">
            <a:xfrm flipH="1">
              <a:off x="2596" y="2981"/>
              <a:ext cx="3"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9" name="Line 39"/>
            <p:cNvSpPr>
              <a:spLocks noChangeShapeType="1"/>
            </p:cNvSpPr>
            <p:nvPr/>
          </p:nvSpPr>
          <p:spPr bwMode="auto">
            <a:xfrm flipH="1">
              <a:off x="2593" y="3031"/>
              <a:ext cx="3"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80" name="Line 40"/>
            <p:cNvSpPr>
              <a:spLocks noChangeShapeType="1"/>
            </p:cNvSpPr>
            <p:nvPr/>
          </p:nvSpPr>
          <p:spPr bwMode="auto">
            <a:xfrm flipH="1">
              <a:off x="2592" y="3080"/>
              <a:ext cx="1"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81" name="Line 41"/>
            <p:cNvSpPr>
              <a:spLocks noChangeShapeType="1"/>
            </p:cNvSpPr>
            <p:nvPr/>
          </p:nvSpPr>
          <p:spPr bwMode="auto">
            <a:xfrm flipH="1">
              <a:off x="2592" y="3128"/>
              <a:ext cx="1"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grpSp>
      <p:grpSp>
        <p:nvGrpSpPr>
          <p:cNvPr id="3" name="Group 42"/>
          <p:cNvGrpSpPr>
            <a:grpSpLocks/>
          </p:cNvGrpSpPr>
          <p:nvPr/>
        </p:nvGrpSpPr>
        <p:grpSpPr bwMode="auto">
          <a:xfrm>
            <a:off x="2019300" y="1981200"/>
            <a:ext cx="1181100" cy="3024188"/>
            <a:chOff x="888" y="1248"/>
            <a:chExt cx="744" cy="1905"/>
          </a:xfrm>
        </p:grpSpPr>
        <p:sp>
          <p:nvSpPr>
            <p:cNvPr id="2104" name="Line 43"/>
            <p:cNvSpPr>
              <a:spLocks noChangeShapeType="1"/>
            </p:cNvSpPr>
            <p:nvPr/>
          </p:nvSpPr>
          <p:spPr bwMode="auto">
            <a:xfrm>
              <a:off x="888" y="1248"/>
              <a:ext cx="1"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5" name="Line 44"/>
            <p:cNvSpPr>
              <a:spLocks noChangeShapeType="1"/>
            </p:cNvSpPr>
            <p:nvPr/>
          </p:nvSpPr>
          <p:spPr bwMode="auto">
            <a:xfrm>
              <a:off x="889" y="1297"/>
              <a:ext cx="3"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6" name="Line 45"/>
            <p:cNvSpPr>
              <a:spLocks noChangeShapeType="1"/>
            </p:cNvSpPr>
            <p:nvPr/>
          </p:nvSpPr>
          <p:spPr bwMode="auto">
            <a:xfrm>
              <a:off x="892" y="1345"/>
              <a:ext cx="4"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7" name="Line 46"/>
            <p:cNvSpPr>
              <a:spLocks noChangeShapeType="1"/>
            </p:cNvSpPr>
            <p:nvPr/>
          </p:nvSpPr>
          <p:spPr bwMode="auto">
            <a:xfrm>
              <a:off x="896" y="1395"/>
              <a:ext cx="5"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8" name="Line 47"/>
            <p:cNvSpPr>
              <a:spLocks noChangeShapeType="1"/>
            </p:cNvSpPr>
            <p:nvPr/>
          </p:nvSpPr>
          <p:spPr bwMode="auto">
            <a:xfrm>
              <a:off x="901" y="1444"/>
              <a:ext cx="9"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9" name="Line 48"/>
            <p:cNvSpPr>
              <a:spLocks noChangeShapeType="1"/>
            </p:cNvSpPr>
            <p:nvPr/>
          </p:nvSpPr>
          <p:spPr bwMode="auto">
            <a:xfrm>
              <a:off x="910" y="1492"/>
              <a:ext cx="14"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0" name="Line 49"/>
            <p:cNvSpPr>
              <a:spLocks noChangeShapeType="1"/>
            </p:cNvSpPr>
            <p:nvPr/>
          </p:nvSpPr>
          <p:spPr bwMode="auto">
            <a:xfrm>
              <a:off x="924" y="1541"/>
              <a:ext cx="20"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1" name="Line 50"/>
            <p:cNvSpPr>
              <a:spLocks noChangeShapeType="1"/>
            </p:cNvSpPr>
            <p:nvPr/>
          </p:nvSpPr>
          <p:spPr bwMode="auto">
            <a:xfrm>
              <a:off x="944" y="1589"/>
              <a:ext cx="28"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2" name="Line 51"/>
            <p:cNvSpPr>
              <a:spLocks noChangeShapeType="1"/>
            </p:cNvSpPr>
            <p:nvPr/>
          </p:nvSpPr>
          <p:spPr bwMode="auto">
            <a:xfrm>
              <a:off x="972" y="1639"/>
              <a:ext cx="37"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3" name="Line 52"/>
            <p:cNvSpPr>
              <a:spLocks noChangeShapeType="1"/>
            </p:cNvSpPr>
            <p:nvPr/>
          </p:nvSpPr>
          <p:spPr bwMode="auto">
            <a:xfrm>
              <a:off x="1009" y="1687"/>
              <a:ext cx="47" cy="50"/>
            </a:xfrm>
            <a:prstGeom prst="line">
              <a:avLst/>
            </a:prstGeom>
            <a:noFill/>
            <a:ln w="38100">
              <a:solidFill>
                <a:srgbClr val="FF0000"/>
              </a:solidFill>
              <a:round/>
              <a:headEnd type="none" w="sm" len="sm"/>
              <a:tailEnd type="none" w="sm" len="sm"/>
            </a:ln>
          </p:spPr>
          <p:txBody>
            <a:bodyPr wrap="none" anchor="ctr"/>
            <a:lstStyle/>
            <a:p>
              <a:endParaRPr lang="en-US">
                <a:ln w="38100">
                  <a:solidFill>
                    <a:schemeClr val="tx1"/>
                  </a:solidFill>
                </a:ln>
              </a:endParaRPr>
            </a:p>
          </p:txBody>
        </p:sp>
        <p:sp>
          <p:nvSpPr>
            <p:cNvPr id="2114" name="Line 53"/>
            <p:cNvSpPr>
              <a:spLocks noChangeShapeType="1"/>
            </p:cNvSpPr>
            <p:nvPr/>
          </p:nvSpPr>
          <p:spPr bwMode="auto">
            <a:xfrm>
              <a:off x="1056" y="1737"/>
              <a:ext cx="59"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5" name="Line 54"/>
            <p:cNvSpPr>
              <a:spLocks noChangeShapeType="1"/>
            </p:cNvSpPr>
            <p:nvPr/>
          </p:nvSpPr>
          <p:spPr bwMode="auto">
            <a:xfrm>
              <a:off x="1115" y="1786"/>
              <a:ext cx="68"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6" name="Line 55"/>
            <p:cNvSpPr>
              <a:spLocks noChangeShapeType="1"/>
            </p:cNvSpPr>
            <p:nvPr/>
          </p:nvSpPr>
          <p:spPr bwMode="auto">
            <a:xfrm>
              <a:off x="1183" y="1835"/>
              <a:ext cx="77"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7" name="Line 56"/>
            <p:cNvSpPr>
              <a:spLocks noChangeShapeType="1"/>
            </p:cNvSpPr>
            <p:nvPr/>
          </p:nvSpPr>
          <p:spPr bwMode="auto">
            <a:xfrm>
              <a:off x="1260" y="1883"/>
              <a:ext cx="82"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8" name="Line 57"/>
            <p:cNvSpPr>
              <a:spLocks noChangeShapeType="1"/>
            </p:cNvSpPr>
            <p:nvPr/>
          </p:nvSpPr>
          <p:spPr bwMode="auto">
            <a:xfrm>
              <a:off x="1342" y="1932"/>
              <a:ext cx="81"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9" name="Line 58"/>
            <p:cNvSpPr>
              <a:spLocks noChangeShapeType="1"/>
            </p:cNvSpPr>
            <p:nvPr/>
          </p:nvSpPr>
          <p:spPr bwMode="auto">
            <a:xfrm>
              <a:off x="1423" y="1980"/>
              <a:ext cx="76"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0" name="Line 59"/>
            <p:cNvSpPr>
              <a:spLocks noChangeShapeType="1"/>
            </p:cNvSpPr>
            <p:nvPr/>
          </p:nvSpPr>
          <p:spPr bwMode="auto">
            <a:xfrm>
              <a:off x="1499" y="2030"/>
              <a:ext cx="63"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1" name="Line 60"/>
            <p:cNvSpPr>
              <a:spLocks noChangeShapeType="1"/>
            </p:cNvSpPr>
            <p:nvPr/>
          </p:nvSpPr>
          <p:spPr bwMode="auto">
            <a:xfrm>
              <a:off x="1562" y="2079"/>
              <a:ext cx="46"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2" name="Line 61"/>
            <p:cNvSpPr>
              <a:spLocks noChangeShapeType="1"/>
            </p:cNvSpPr>
            <p:nvPr/>
          </p:nvSpPr>
          <p:spPr bwMode="auto">
            <a:xfrm>
              <a:off x="1608" y="2127"/>
              <a:ext cx="24"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3" name="Line 62"/>
            <p:cNvSpPr>
              <a:spLocks noChangeShapeType="1"/>
            </p:cNvSpPr>
            <p:nvPr/>
          </p:nvSpPr>
          <p:spPr bwMode="auto">
            <a:xfrm>
              <a:off x="1632" y="2176"/>
              <a:ext cx="0"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4" name="Line 63"/>
            <p:cNvSpPr>
              <a:spLocks noChangeShapeType="1"/>
            </p:cNvSpPr>
            <p:nvPr/>
          </p:nvSpPr>
          <p:spPr bwMode="auto">
            <a:xfrm flipH="1">
              <a:off x="1608" y="2226"/>
              <a:ext cx="24"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5" name="Line 64"/>
            <p:cNvSpPr>
              <a:spLocks noChangeShapeType="1"/>
            </p:cNvSpPr>
            <p:nvPr/>
          </p:nvSpPr>
          <p:spPr bwMode="auto">
            <a:xfrm flipH="1">
              <a:off x="1562" y="2274"/>
              <a:ext cx="46"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6" name="Line 65"/>
            <p:cNvSpPr>
              <a:spLocks noChangeShapeType="1"/>
            </p:cNvSpPr>
            <p:nvPr/>
          </p:nvSpPr>
          <p:spPr bwMode="auto">
            <a:xfrm flipH="1">
              <a:off x="1499" y="2322"/>
              <a:ext cx="63"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7" name="Line 66"/>
            <p:cNvSpPr>
              <a:spLocks noChangeShapeType="1"/>
            </p:cNvSpPr>
            <p:nvPr/>
          </p:nvSpPr>
          <p:spPr bwMode="auto">
            <a:xfrm flipH="1">
              <a:off x="1423" y="2372"/>
              <a:ext cx="76"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8" name="Line 67"/>
            <p:cNvSpPr>
              <a:spLocks noChangeShapeType="1"/>
            </p:cNvSpPr>
            <p:nvPr/>
          </p:nvSpPr>
          <p:spPr bwMode="auto">
            <a:xfrm flipH="1">
              <a:off x="1342" y="2421"/>
              <a:ext cx="81"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9" name="Line 68"/>
            <p:cNvSpPr>
              <a:spLocks noChangeShapeType="1"/>
            </p:cNvSpPr>
            <p:nvPr/>
          </p:nvSpPr>
          <p:spPr bwMode="auto">
            <a:xfrm flipH="1">
              <a:off x="1260" y="2469"/>
              <a:ext cx="82"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0" name="Line 69"/>
            <p:cNvSpPr>
              <a:spLocks noChangeShapeType="1"/>
            </p:cNvSpPr>
            <p:nvPr/>
          </p:nvSpPr>
          <p:spPr bwMode="auto">
            <a:xfrm flipH="1">
              <a:off x="1183" y="2518"/>
              <a:ext cx="77"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1" name="Line 70"/>
            <p:cNvSpPr>
              <a:spLocks noChangeShapeType="1"/>
            </p:cNvSpPr>
            <p:nvPr/>
          </p:nvSpPr>
          <p:spPr bwMode="auto">
            <a:xfrm flipH="1">
              <a:off x="1115" y="2567"/>
              <a:ext cx="68"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2" name="Line 71"/>
            <p:cNvSpPr>
              <a:spLocks noChangeShapeType="1"/>
            </p:cNvSpPr>
            <p:nvPr/>
          </p:nvSpPr>
          <p:spPr bwMode="auto">
            <a:xfrm flipH="1">
              <a:off x="1056" y="2616"/>
              <a:ext cx="59"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3" name="Line 72"/>
            <p:cNvSpPr>
              <a:spLocks noChangeShapeType="1"/>
            </p:cNvSpPr>
            <p:nvPr/>
          </p:nvSpPr>
          <p:spPr bwMode="auto">
            <a:xfrm flipH="1">
              <a:off x="1009" y="2665"/>
              <a:ext cx="47"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4" name="Line 73"/>
            <p:cNvSpPr>
              <a:spLocks noChangeShapeType="1"/>
            </p:cNvSpPr>
            <p:nvPr/>
          </p:nvSpPr>
          <p:spPr bwMode="auto">
            <a:xfrm flipH="1">
              <a:off x="972" y="2714"/>
              <a:ext cx="37"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5" name="Line 74"/>
            <p:cNvSpPr>
              <a:spLocks noChangeShapeType="1"/>
            </p:cNvSpPr>
            <p:nvPr/>
          </p:nvSpPr>
          <p:spPr bwMode="auto">
            <a:xfrm flipH="1">
              <a:off x="944" y="2762"/>
              <a:ext cx="28"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6" name="Line 75"/>
            <p:cNvSpPr>
              <a:spLocks noChangeShapeType="1"/>
            </p:cNvSpPr>
            <p:nvPr/>
          </p:nvSpPr>
          <p:spPr bwMode="auto">
            <a:xfrm flipH="1">
              <a:off x="924" y="2812"/>
              <a:ext cx="20"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7" name="Line 76"/>
            <p:cNvSpPr>
              <a:spLocks noChangeShapeType="1"/>
            </p:cNvSpPr>
            <p:nvPr/>
          </p:nvSpPr>
          <p:spPr bwMode="auto">
            <a:xfrm flipH="1">
              <a:off x="910" y="2861"/>
              <a:ext cx="14"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8" name="Line 77"/>
            <p:cNvSpPr>
              <a:spLocks noChangeShapeType="1"/>
            </p:cNvSpPr>
            <p:nvPr/>
          </p:nvSpPr>
          <p:spPr bwMode="auto">
            <a:xfrm flipH="1">
              <a:off x="901" y="2909"/>
              <a:ext cx="9"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9" name="Line 78"/>
            <p:cNvSpPr>
              <a:spLocks noChangeShapeType="1"/>
            </p:cNvSpPr>
            <p:nvPr/>
          </p:nvSpPr>
          <p:spPr bwMode="auto">
            <a:xfrm flipH="1">
              <a:off x="896" y="2957"/>
              <a:ext cx="5"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40" name="Line 79"/>
            <p:cNvSpPr>
              <a:spLocks noChangeShapeType="1"/>
            </p:cNvSpPr>
            <p:nvPr/>
          </p:nvSpPr>
          <p:spPr bwMode="auto">
            <a:xfrm flipH="1">
              <a:off x="892" y="3007"/>
              <a:ext cx="4"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41" name="Line 80"/>
            <p:cNvSpPr>
              <a:spLocks noChangeShapeType="1"/>
            </p:cNvSpPr>
            <p:nvPr/>
          </p:nvSpPr>
          <p:spPr bwMode="auto">
            <a:xfrm flipH="1">
              <a:off x="889" y="3056"/>
              <a:ext cx="3"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42" name="Line 81"/>
            <p:cNvSpPr>
              <a:spLocks noChangeShapeType="1"/>
            </p:cNvSpPr>
            <p:nvPr/>
          </p:nvSpPr>
          <p:spPr bwMode="auto">
            <a:xfrm flipH="1">
              <a:off x="888" y="3104"/>
              <a:ext cx="1" cy="49"/>
            </a:xfrm>
            <a:prstGeom prst="line">
              <a:avLst/>
            </a:prstGeom>
            <a:noFill/>
            <a:ln w="38100">
              <a:solidFill>
                <a:srgbClr val="FF0000"/>
              </a:solidFill>
              <a:round/>
              <a:headEnd type="none" w="sm" len="sm"/>
              <a:tailEnd type="none" w="sm" len="sm"/>
            </a:ln>
          </p:spPr>
          <p:txBody>
            <a:bodyPr wrap="none" anchor="ctr"/>
            <a:lstStyle/>
            <a:p>
              <a:endParaRPr lang="en-US"/>
            </a:p>
          </p:txBody>
        </p:sp>
      </p:grpSp>
      <p:sp>
        <p:nvSpPr>
          <p:cNvPr id="2102" name="Rectangle 84"/>
          <p:cNvSpPr>
            <a:spLocks noChangeArrowheads="1"/>
          </p:cNvSpPr>
          <p:nvPr/>
        </p:nvSpPr>
        <p:spPr bwMode="auto">
          <a:xfrm>
            <a:off x="6172200" y="4876800"/>
            <a:ext cx="2414122" cy="462307"/>
          </a:xfrm>
          <a:prstGeom prst="rect">
            <a:avLst/>
          </a:prstGeom>
          <a:noFill/>
          <a:ln w="9525">
            <a:noFill/>
            <a:miter lim="800000"/>
            <a:headEnd/>
            <a:tailEnd/>
          </a:ln>
        </p:spPr>
        <p:txBody>
          <a:bodyPr wrap="none" lIns="92075" tIns="46038" rIns="92075" bIns="46038">
            <a:spAutoFit/>
          </a:bodyPr>
          <a:lstStyle/>
          <a:p>
            <a:r>
              <a:rPr lang="en-US" sz="2400" dirty="0">
                <a:latin typeface="Times New Roman" pitchFamily="18" charset="0"/>
                <a:cs typeface="Times New Roman" pitchFamily="18" charset="0"/>
              </a:rPr>
              <a:t>Nonlinear Sample</a:t>
            </a:r>
          </a:p>
        </p:txBody>
      </p:sp>
      <p:sp>
        <p:nvSpPr>
          <p:cNvPr id="2057" name="Line 88"/>
          <p:cNvSpPr>
            <a:spLocks noChangeShapeType="1"/>
          </p:cNvSpPr>
          <p:nvPr/>
        </p:nvSpPr>
        <p:spPr bwMode="auto">
          <a:xfrm>
            <a:off x="609600" y="3505200"/>
            <a:ext cx="3657600" cy="0"/>
          </a:xfrm>
          <a:prstGeom prst="line">
            <a:avLst/>
          </a:prstGeom>
          <a:noFill/>
          <a:ln w="76200">
            <a:solidFill>
              <a:srgbClr val="FFFF00"/>
            </a:solidFill>
            <a:round/>
            <a:headEnd type="none" w="sm" len="sm"/>
            <a:tailEnd type="stealth" w="med" len="lg"/>
          </a:ln>
        </p:spPr>
        <p:txBody>
          <a:bodyPr wrap="none" anchor="ctr"/>
          <a:lstStyle/>
          <a:p>
            <a:endParaRPr lang="en-US"/>
          </a:p>
        </p:txBody>
      </p:sp>
      <p:grpSp>
        <p:nvGrpSpPr>
          <p:cNvPr id="4" name="Group 90"/>
          <p:cNvGrpSpPr>
            <a:grpSpLocks/>
          </p:cNvGrpSpPr>
          <p:nvPr/>
        </p:nvGrpSpPr>
        <p:grpSpPr bwMode="auto">
          <a:xfrm>
            <a:off x="5372100" y="2743200"/>
            <a:ext cx="3009900" cy="1524000"/>
            <a:chOff x="3384" y="1644"/>
            <a:chExt cx="2016" cy="1128"/>
          </a:xfrm>
        </p:grpSpPr>
        <p:sp>
          <p:nvSpPr>
            <p:cNvPr id="2063" name="Line 91"/>
            <p:cNvSpPr>
              <a:spLocks noChangeShapeType="1"/>
            </p:cNvSpPr>
            <p:nvPr/>
          </p:nvSpPr>
          <p:spPr bwMode="auto">
            <a:xfrm>
              <a:off x="3384" y="1644"/>
              <a:ext cx="3"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4" name="Line 92"/>
            <p:cNvSpPr>
              <a:spLocks noChangeShapeType="1"/>
            </p:cNvSpPr>
            <p:nvPr/>
          </p:nvSpPr>
          <p:spPr bwMode="auto">
            <a:xfrm>
              <a:off x="3387" y="1673"/>
              <a:ext cx="8"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5" name="Line 93"/>
            <p:cNvSpPr>
              <a:spLocks noChangeShapeType="1"/>
            </p:cNvSpPr>
            <p:nvPr/>
          </p:nvSpPr>
          <p:spPr bwMode="auto">
            <a:xfrm>
              <a:off x="3395" y="1701"/>
              <a:ext cx="10"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6" name="Line 94"/>
            <p:cNvSpPr>
              <a:spLocks noChangeShapeType="1"/>
            </p:cNvSpPr>
            <p:nvPr/>
          </p:nvSpPr>
          <p:spPr bwMode="auto">
            <a:xfrm>
              <a:off x="3405" y="1731"/>
              <a:ext cx="14"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7" name="Line 95"/>
            <p:cNvSpPr>
              <a:spLocks noChangeShapeType="1"/>
            </p:cNvSpPr>
            <p:nvPr/>
          </p:nvSpPr>
          <p:spPr bwMode="auto">
            <a:xfrm>
              <a:off x="3419" y="1760"/>
              <a:ext cx="25"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8" name="Line 96"/>
            <p:cNvSpPr>
              <a:spLocks noChangeShapeType="1"/>
            </p:cNvSpPr>
            <p:nvPr/>
          </p:nvSpPr>
          <p:spPr bwMode="auto">
            <a:xfrm>
              <a:off x="3444" y="1789"/>
              <a:ext cx="38"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9" name="Line 97"/>
            <p:cNvSpPr>
              <a:spLocks noChangeShapeType="1"/>
            </p:cNvSpPr>
            <p:nvPr/>
          </p:nvSpPr>
          <p:spPr bwMode="auto">
            <a:xfrm>
              <a:off x="3482" y="1818"/>
              <a:ext cx="54" cy="27"/>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0" name="Line 98"/>
            <p:cNvSpPr>
              <a:spLocks noChangeShapeType="1"/>
            </p:cNvSpPr>
            <p:nvPr/>
          </p:nvSpPr>
          <p:spPr bwMode="auto">
            <a:xfrm>
              <a:off x="3536" y="1845"/>
              <a:ext cx="76"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1" name="Line 99"/>
            <p:cNvSpPr>
              <a:spLocks noChangeShapeType="1"/>
            </p:cNvSpPr>
            <p:nvPr/>
          </p:nvSpPr>
          <p:spPr bwMode="auto">
            <a:xfrm>
              <a:off x="3612" y="1875"/>
              <a:ext cx="101"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2" name="Line 100"/>
            <p:cNvSpPr>
              <a:spLocks noChangeShapeType="1"/>
            </p:cNvSpPr>
            <p:nvPr/>
          </p:nvSpPr>
          <p:spPr bwMode="auto">
            <a:xfrm>
              <a:off x="3713" y="1904"/>
              <a:ext cx="126"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3" name="Line 101"/>
            <p:cNvSpPr>
              <a:spLocks noChangeShapeType="1"/>
            </p:cNvSpPr>
            <p:nvPr/>
          </p:nvSpPr>
          <p:spPr bwMode="auto">
            <a:xfrm>
              <a:off x="3839" y="1934"/>
              <a:ext cx="161"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4" name="Line 102"/>
            <p:cNvSpPr>
              <a:spLocks noChangeShapeType="1"/>
            </p:cNvSpPr>
            <p:nvPr/>
          </p:nvSpPr>
          <p:spPr bwMode="auto">
            <a:xfrm>
              <a:off x="4000" y="1963"/>
              <a:ext cx="184"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5" name="Line 103"/>
            <p:cNvSpPr>
              <a:spLocks noChangeShapeType="1"/>
            </p:cNvSpPr>
            <p:nvPr/>
          </p:nvSpPr>
          <p:spPr bwMode="auto">
            <a:xfrm>
              <a:off x="4184" y="1991"/>
              <a:ext cx="208"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6" name="Line 104"/>
            <p:cNvSpPr>
              <a:spLocks noChangeShapeType="1"/>
            </p:cNvSpPr>
            <p:nvPr/>
          </p:nvSpPr>
          <p:spPr bwMode="auto">
            <a:xfrm>
              <a:off x="4392" y="2020"/>
              <a:ext cx="222"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7" name="Line 105"/>
            <p:cNvSpPr>
              <a:spLocks noChangeShapeType="1"/>
            </p:cNvSpPr>
            <p:nvPr/>
          </p:nvSpPr>
          <p:spPr bwMode="auto">
            <a:xfrm>
              <a:off x="4614" y="2049"/>
              <a:ext cx="219"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8" name="Line 106"/>
            <p:cNvSpPr>
              <a:spLocks noChangeShapeType="1"/>
            </p:cNvSpPr>
            <p:nvPr/>
          </p:nvSpPr>
          <p:spPr bwMode="auto">
            <a:xfrm>
              <a:off x="4833" y="2077"/>
              <a:ext cx="207"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9" name="Line 107"/>
            <p:cNvSpPr>
              <a:spLocks noChangeShapeType="1"/>
            </p:cNvSpPr>
            <p:nvPr/>
          </p:nvSpPr>
          <p:spPr bwMode="auto">
            <a:xfrm>
              <a:off x="5040" y="2107"/>
              <a:ext cx="171"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0" name="Line 108"/>
            <p:cNvSpPr>
              <a:spLocks noChangeShapeType="1"/>
            </p:cNvSpPr>
            <p:nvPr/>
          </p:nvSpPr>
          <p:spPr bwMode="auto">
            <a:xfrm>
              <a:off x="5211" y="2136"/>
              <a:ext cx="124"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1" name="Line 109"/>
            <p:cNvSpPr>
              <a:spLocks noChangeShapeType="1"/>
            </p:cNvSpPr>
            <p:nvPr/>
          </p:nvSpPr>
          <p:spPr bwMode="auto">
            <a:xfrm>
              <a:off x="5335" y="2165"/>
              <a:ext cx="65"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2" name="Line 110"/>
            <p:cNvSpPr>
              <a:spLocks noChangeShapeType="1"/>
            </p:cNvSpPr>
            <p:nvPr/>
          </p:nvSpPr>
          <p:spPr bwMode="auto">
            <a:xfrm>
              <a:off x="5400" y="2194"/>
              <a:ext cx="0"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3" name="Line 111"/>
            <p:cNvSpPr>
              <a:spLocks noChangeShapeType="1"/>
            </p:cNvSpPr>
            <p:nvPr/>
          </p:nvSpPr>
          <p:spPr bwMode="auto">
            <a:xfrm flipH="1">
              <a:off x="5335" y="2223"/>
              <a:ext cx="65"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4" name="Line 112"/>
            <p:cNvSpPr>
              <a:spLocks noChangeShapeType="1"/>
            </p:cNvSpPr>
            <p:nvPr/>
          </p:nvSpPr>
          <p:spPr bwMode="auto">
            <a:xfrm flipH="1">
              <a:off x="5211" y="2251"/>
              <a:ext cx="124"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5" name="Line 113"/>
            <p:cNvSpPr>
              <a:spLocks noChangeShapeType="1"/>
            </p:cNvSpPr>
            <p:nvPr/>
          </p:nvSpPr>
          <p:spPr bwMode="auto">
            <a:xfrm flipH="1">
              <a:off x="5040" y="2280"/>
              <a:ext cx="171"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6" name="Line 114"/>
            <p:cNvSpPr>
              <a:spLocks noChangeShapeType="1"/>
            </p:cNvSpPr>
            <p:nvPr/>
          </p:nvSpPr>
          <p:spPr bwMode="auto">
            <a:xfrm flipH="1">
              <a:off x="4833" y="2310"/>
              <a:ext cx="207"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7" name="Line 115"/>
            <p:cNvSpPr>
              <a:spLocks noChangeShapeType="1"/>
            </p:cNvSpPr>
            <p:nvPr/>
          </p:nvSpPr>
          <p:spPr bwMode="auto">
            <a:xfrm flipH="1">
              <a:off x="4614" y="2339"/>
              <a:ext cx="219"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8" name="Line 116"/>
            <p:cNvSpPr>
              <a:spLocks noChangeShapeType="1"/>
            </p:cNvSpPr>
            <p:nvPr/>
          </p:nvSpPr>
          <p:spPr bwMode="auto">
            <a:xfrm flipH="1">
              <a:off x="4392" y="2367"/>
              <a:ext cx="222"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9" name="Line 117"/>
            <p:cNvSpPr>
              <a:spLocks noChangeShapeType="1"/>
            </p:cNvSpPr>
            <p:nvPr/>
          </p:nvSpPr>
          <p:spPr bwMode="auto">
            <a:xfrm flipH="1">
              <a:off x="4184" y="2396"/>
              <a:ext cx="208"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0" name="Line 118"/>
            <p:cNvSpPr>
              <a:spLocks noChangeShapeType="1"/>
            </p:cNvSpPr>
            <p:nvPr/>
          </p:nvSpPr>
          <p:spPr bwMode="auto">
            <a:xfrm flipH="1">
              <a:off x="4000" y="2425"/>
              <a:ext cx="184"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1" name="Line 119"/>
            <p:cNvSpPr>
              <a:spLocks noChangeShapeType="1"/>
            </p:cNvSpPr>
            <p:nvPr/>
          </p:nvSpPr>
          <p:spPr bwMode="auto">
            <a:xfrm flipH="1">
              <a:off x="3839" y="2454"/>
              <a:ext cx="161"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2" name="Line 120"/>
            <p:cNvSpPr>
              <a:spLocks noChangeShapeType="1"/>
            </p:cNvSpPr>
            <p:nvPr/>
          </p:nvSpPr>
          <p:spPr bwMode="auto">
            <a:xfrm flipH="1">
              <a:off x="3713" y="2483"/>
              <a:ext cx="126"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3" name="Line 121"/>
            <p:cNvSpPr>
              <a:spLocks noChangeShapeType="1"/>
            </p:cNvSpPr>
            <p:nvPr/>
          </p:nvSpPr>
          <p:spPr bwMode="auto">
            <a:xfrm flipH="1">
              <a:off x="3612" y="2512"/>
              <a:ext cx="101"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4" name="Line 122"/>
            <p:cNvSpPr>
              <a:spLocks noChangeShapeType="1"/>
            </p:cNvSpPr>
            <p:nvPr/>
          </p:nvSpPr>
          <p:spPr bwMode="auto">
            <a:xfrm flipH="1">
              <a:off x="3536" y="2541"/>
              <a:ext cx="76"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5" name="Line 123"/>
            <p:cNvSpPr>
              <a:spLocks noChangeShapeType="1"/>
            </p:cNvSpPr>
            <p:nvPr/>
          </p:nvSpPr>
          <p:spPr bwMode="auto">
            <a:xfrm flipH="1">
              <a:off x="3482" y="2571"/>
              <a:ext cx="54"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6" name="Line 124"/>
            <p:cNvSpPr>
              <a:spLocks noChangeShapeType="1"/>
            </p:cNvSpPr>
            <p:nvPr/>
          </p:nvSpPr>
          <p:spPr bwMode="auto">
            <a:xfrm flipH="1">
              <a:off x="3444" y="2599"/>
              <a:ext cx="38"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7" name="Line 125"/>
            <p:cNvSpPr>
              <a:spLocks noChangeShapeType="1"/>
            </p:cNvSpPr>
            <p:nvPr/>
          </p:nvSpPr>
          <p:spPr bwMode="auto">
            <a:xfrm flipH="1">
              <a:off x="3419" y="2627"/>
              <a:ext cx="25"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8" name="Line 126"/>
            <p:cNvSpPr>
              <a:spLocks noChangeShapeType="1"/>
            </p:cNvSpPr>
            <p:nvPr/>
          </p:nvSpPr>
          <p:spPr bwMode="auto">
            <a:xfrm flipH="1">
              <a:off x="3405" y="2656"/>
              <a:ext cx="14"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9" name="Line 127"/>
            <p:cNvSpPr>
              <a:spLocks noChangeShapeType="1"/>
            </p:cNvSpPr>
            <p:nvPr/>
          </p:nvSpPr>
          <p:spPr bwMode="auto">
            <a:xfrm flipH="1">
              <a:off x="3395" y="2686"/>
              <a:ext cx="10"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0" name="Line 128"/>
            <p:cNvSpPr>
              <a:spLocks noChangeShapeType="1"/>
            </p:cNvSpPr>
            <p:nvPr/>
          </p:nvSpPr>
          <p:spPr bwMode="auto">
            <a:xfrm flipH="1">
              <a:off x="3387" y="2715"/>
              <a:ext cx="8"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1" name="Line 129"/>
            <p:cNvSpPr>
              <a:spLocks noChangeShapeType="1"/>
            </p:cNvSpPr>
            <p:nvPr/>
          </p:nvSpPr>
          <p:spPr bwMode="auto">
            <a:xfrm flipH="1">
              <a:off x="3384" y="2743"/>
              <a:ext cx="3" cy="29"/>
            </a:xfrm>
            <a:prstGeom prst="line">
              <a:avLst/>
            </a:prstGeom>
            <a:noFill/>
            <a:ln w="38100">
              <a:solidFill>
                <a:srgbClr val="FF0000"/>
              </a:solidFill>
              <a:round/>
              <a:headEnd type="none" w="sm" len="sm"/>
              <a:tailEnd type="none" w="sm" len="sm"/>
            </a:ln>
          </p:spPr>
          <p:txBody>
            <a:bodyPr wrap="none" anchor="ctr"/>
            <a:lstStyle/>
            <a:p>
              <a:endParaRPr lang="en-US"/>
            </a:p>
          </p:txBody>
        </p:sp>
      </p:grpSp>
      <p:sp>
        <p:nvSpPr>
          <p:cNvPr id="2060" name="Rectangle 130"/>
          <p:cNvSpPr>
            <a:spLocks noChangeArrowheads="1"/>
          </p:cNvSpPr>
          <p:nvPr/>
        </p:nvSpPr>
        <p:spPr bwMode="auto">
          <a:xfrm>
            <a:off x="6019800" y="2661893"/>
            <a:ext cx="2544543" cy="462307"/>
          </a:xfrm>
          <a:prstGeom prst="rect">
            <a:avLst/>
          </a:prstGeom>
          <a:noFill/>
          <a:ln w="9525">
            <a:noFill/>
            <a:miter lim="800000"/>
            <a:headEnd/>
            <a:tailEnd/>
          </a:ln>
        </p:spPr>
        <p:txBody>
          <a:bodyPr wrap="none" lIns="92075" tIns="46038" rIns="92075" bIns="46038">
            <a:spAutoFit/>
          </a:bodyPr>
          <a:lstStyle/>
          <a:p>
            <a:r>
              <a:rPr lang="en-US" sz="2400" dirty="0">
                <a:latin typeface="Times New Roman" pitchFamily="18" charset="0"/>
                <a:cs typeface="Times New Roman" pitchFamily="18" charset="0"/>
              </a:rPr>
              <a:t>Self-Focused beam</a:t>
            </a:r>
          </a:p>
        </p:txBody>
      </p:sp>
      <p:sp>
        <p:nvSpPr>
          <p:cNvPr id="2061" name="Rectangle 131"/>
          <p:cNvSpPr>
            <a:spLocks noChangeArrowheads="1"/>
          </p:cNvSpPr>
          <p:nvPr/>
        </p:nvSpPr>
        <p:spPr bwMode="auto">
          <a:xfrm>
            <a:off x="152400" y="2971800"/>
            <a:ext cx="2819400" cy="462307"/>
          </a:xfrm>
          <a:prstGeom prst="rect">
            <a:avLst/>
          </a:prstGeom>
          <a:noFill/>
          <a:ln w="9525">
            <a:noFill/>
            <a:miter lim="800000"/>
            <a:headEnd/>
            <a:tailEnd/>
          </a:ln>
        </p:spPr>
        <p:txBody>
          <a:bodyPr wrap="square" lIns="92075" tIns="46038" rIns="92075" bIns="46038">
            <a:spAutoFit/>
          </a:bodyPr>
          <a:lstStyle/>
          <a:p>
            <a:r>
              <a:rPr lang="en-US" sz="2400" dirty="0">
                <a:latin typeface="Times New Roman" pitchFamily="18" charset="0"/>
                <a:cs typeface="Times New Roman" pitchFamily="18" charset="0"/>
              </a:rPr>
              <a:t>Gaussian Input beam</a:t>
            </a:r>
          </a:p>
        </p:txBody>
      </p:sp>
      <p:graphicFrame>
        <p:nvGraphicFramePr>
          <p:cNvPr id="134" name="Object 133"/>
          <p:cNvGraphicFramePr>
            <a:graphicFrameLocks noChangeAspect="1"/>
          </p:cNvGraphicFramePr>
          <p:nvPr>
            <p:extLst>
              <p:ext uri="{D42A27DB-BD31-4B8C-83A1-F6EECF244321}">
                <p14:modId xmlns:p14="http://schemas.microsoft.com/office/powerpoint/2010/main" val="1698387333"/>
              </p:ext>
            </p:extLst>
          </p:nvPr>
        </p:nvGraphicFramePr>
        <p:xfrm>
          <a:off x="317500" y="5911850"/>
          <a:ext cx="3606800" cy="736600"/>
        </p:xfrm>
        <a:graphic>
          <a:graphicData uri="http://schemas.openxmlformats.org/presentationml/2006/ole">
            <mc:AlternateContent xmlns:mc="http://schemas.openxmlformats.org/markup-compatibility/2006">
              <mc:Choice xmlns:v="urn:schemas-microsoft-com:vml" Requires="v">
                <p:oleObj spid="_x0000_s109584" name="Equation" r:id="rId3" imgW="3606480" imgH="736560" progId="Equation.DSMT4">
                  <p:embed/>
                </p:oleObj>
              </mc:Choice>
              <mc:Fallback>
                <p:oleObj name="Equation" r:id="rId3" imgW="3606480" imgH="736560" progId="Equation.DSMT4">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5911850"/>
                        <a:ext cx="36068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 name="Rectangle 132"/>
          <p:cNvSpPr/>
          <p:nvPr/>
        </p:nvSpPr>
        <p:spPr>
          <a:xfrm>
            <a:off x="3124200" y="304800"/>
            <a:ext cx="3108543" cy="523220"/>
          </a:xfrm>
          <a:prstGeom prst="rect">
            <a:avLst/>
          </a:prstGeom>
        </p:spPr>
        <p:txBody>
          <a:bodyPr wrap="none">
            <a:spAutoFit/>
          </a:bodyPr>
          <a:lstStyle/>
          <a:p>
            <a:r>
              <a:rPr lang="en-US" sz="2800" dirty="0">
                <a:solidFill>
                  <a:srgbClr val="C00000"/>
                </a:solidFill>
                <a:latin typeface="Times New Roman" pitchFamily="18" charset="0"/>
                <a:cs typeface="Times New Roman" pitchFamily="18" charset="0"/>
              </a:rPr>
              <a:t>Self focusing: n</a:t>
            </a:r>
            <a:r>
              <a:rPr lang="en-US" sz="2800" baseline="-25000" dirty="0">
                <a:solidFill>
                  <a:srgbClr val="C00000"/>
                </a:solidFill>
                <a:latin typeface="Times New Roman" pitchFamily="18" charset="0"/>
                <a:cs typeface="Times New Roman" pitchFamily="18" charset="0"/>
              </a:rPr>
              <a:t>2 </a:t>
            </a:r>
            <a:r>
              <a:rPr lang="en-US" sz="2800" dirty="0">
                <a:solidFill>
                  <a:srgbClr val="C00000"/>
                </a:solidFill>
                <a:latin typeface="Times New Roman" pitchFamily="18" charset="0"/>
                <a:cs typeface="Times New Roman" pitchFamily="18" charset="0"/>
              </a:rPr>
              <a:t>&gt; 0</a:t>
            </a:r>
          </a:p>
        </p:txBody>
      </p:sp>
      <p:sp>
        <p:nvSpPr>
          <p:cNvPr id="136" name="Line 88"/>
          <p:cNvSpPr>
            <a:spLocks noChangeShapeType="1"/>
          </p:cNvSpPr>
          <p:nvPr/>
        </p:nvSpPr>
        <p:spPr bwMode="auto">
          <a:xfrm>
            <a:off x="2133600" y="3505200"/>
            <a:ext cx="3657600" cy="0"/>
          </a:xfrm>
          <a:prstGeom prst="line">
            <a:avLst/>
          </a:prstGeom>
          <a:noFill/>
          <a:ln w="76200">
            <a:solidFill>
              <a:srgbClr val="FFFF00"/>
            </a:solidFill>
            <a:round/>
            <a:headEnd type="none" w="sm" len="sm"/>
            <a:tailEnd type="stealth" w="med" len="lg"/>
          </a:ln>
        </p:spPr>
        <p:txBody>
          <a:bodyPr wrap="none" anchor="ctr"/>
          <a:lstStyle/>
          <a:p>
            <a:endParaRPr lang="en-US"/>
          </a:p>
        </p:txBody>
      </p:sp>
      <p:sp>
        <p:nvSpPr>
          <p:cNvPr id="137" name="Line 88"/>
          <p:cNvSpPr>
            <a:spLocks noChangeShapeType="1"/>
          </p:cNvSpPr>
          <p:nvPr/>
        </p:nvSpPr>
        <p:spPr bwMode="auto">
          <a:xfrm>
            <a:off x="487680" y="3505200"/>
            <a:ext cx="1645920" cy="0"/>
          </a:xfrm>
          <a:prstGeom prst="line">
            <a:avLst/>
          </a:prstGeom>
          <a:noFill/>
          <a:ln w="76200">
            <a:solidFill>
              <a:srgbClr val="FFFF00"/>
            </a:solidFill>
            <a:round/>
            <a:headEnd type="none" w="sm" len="sm"/>
            <a:tailEnd type="stealth" w="med" len="lg"/>
          </a:ln>
        </p:spPr>
        <p:txBody>
          <a:bodyPr wrap="none" anchor="ctr"/>
          <a:lstStyle/>
          <a:p>
            <a:endParaRPr lang="en-US"/>
          </a:p>
        </p:txBody>
      </p:sp>
      <p:sp>
        <p:nvSpPr>
          <p:cNvPr id="138" name="Line 88"/>
          <p:cNvSpPr>
            <a:spLocks noChangeShapeType="1"/>
          </p:cNvSpPr>
          <p:nvPr/>
        </p:nvSpPr>
        <p:spPr bwMode="auto">
          <a:xfrm>
            <a:off x="4343400" y="3505200"/>
            <a:ext cx="3657600" cy="0"/>
          </a:xfrm>
          <a:prstGeom prst="line">
            <a:avLst/>
          </a:prstGeom>
          <a:noFill/>
          <a:ln w="76200">
            <a:solidFill>
              <a:srgbClr val="FFFF00"/>
            </a:solidFill>
            <a:round/>
            <a:headEnd type="none" w="sm" len="sm"/>
            <a:tailEnd type="stealth" w="med" len="lg"/>
          </a:ln>
        </p:spPr>
        <p:txBody>
          <a:bodyPr wrap="none" anchor="ctr"/>
          <a:lstStyle/>
          <a:p>
            <a:endParaRPr lang="en-US"/>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p:nvPr/>
        </p:nvGrpSpPr>
        <p:grpSpPr>
          <a:xfrm>
            <a:off x="381000" y="176150"/>
            <a:ext cx="8610600" cy="3496094"/>
            <a:chOff x="381000" y="176150"/>
            <a:chExt cx="8610600" cy="3496094"/>
          </a:xfrm>
        </p:grpSpPr>
        <p:grpSp>
          <p:nvGrpSpPr>
            <p:cNvPr id="3" name="Group 46"/>
            <p:cNvGrpSpPr/>
            <p:nvPr/>
          </p:nvGrpSpPr>
          <p:grpSpPr>
            <a:xfrm>
              <a:off x="899160" y="176150"/>
              <a:ext cx="8092440" cy="3496094"/>
              <a:chOff x="441960" y="99950"/>
              <a:chExt cx="8092440" cy="3496094"/>
            </a:xfrm>
          </p:grpSpPr>
          <p:grpSp>
            <p:nvGrpSpPr>
              <p:cNvPr id="4" name="Group 37"/>
              <p:cNvGrpSpPr/>
              <p:nvPr/>
            </p:nvGrpSpPr>
            <p:grpSpPr>
              <a:xfrm>
                <a:off x="441960" y="99950"/>
                <a:ext cx="8092440" cy="3496094"/>
                <a:chOff x="441960" y="99950"/>
                <a:chExt cx="8092440" cy="3496094"/>
              </a:xfrm>
            </p:grpSpPr>
            <p:grpSp>
              <p:nvGrpSpPr>
                <p:cNvPr id="5" name="Group 34"/>
                <p:cNvGrpSpPr/>
                <p:nvPr/>
              </p:nvGrpSpPr>
              <p:grpSpPr>
                <a:xfrm>
                  <a:off x="441960" y="265093"/>
                  <a:ext cx="2377440" cy="3330951"/>
                  <a:chOff x="609600" y="265093"/>
                  <a:chExt cx="2377440" cy="3330951"/>
                </a:xfrm>
              </p:grpSpPr>
              <p:grpSp>
                <p:nvGrpSpPr>
                  <p:cNvPr id="9" name="Group 21"/>
                  <p:cNvGrpSpPr/>
                  <p:nvPr/>
                </p:nvGrpSpPr>
                <p:grpSpPr>
                  <a:xfrm>
                    <a:off x="609600" y="265093"/>
                    <a:ext cx="1828800" cy="3330951"/>
                    <a:chOff x="1371599" y="265093"/>
                    <a:chExt cx="1828800" cy="3330951"/>
                  </a:xfrm>
                </p:grpSpPr>
                <p:pic>
                  <p:nvPicPr>
                    <p:cNvPr id="40962" name="Picture 2" descr="C:\Users\Ali\Pictures\pl.jpg"/>
                    <p:cNvPicPr>
                      <a:picLocks noChangeArrowheads="1"/>
                    </p:cNvPicPr>
                    <p:nvPr/>
                  </p:nvPicPr>
                  <p:blipFill>
                    <a:blip r:embed="rId2" cstate="print"/>
                    <a:srcRect/>
                    <a:stretch>
                      <a:fillRect/>
                    </a:stretch>
                  </p:blipFill>
                  <p:spPr bwMode="auto">
                    <a:xfrm>
                      <a:off x="1371599" y="457200"/>
                      <a:ext cx="1828800" cy="2743200"/>
                    </a:xfrm>
                    <a:prstGeom prst="rect">
                      <a:avLst/>
                    </a:prstGeom>
                    <a:noFill/>
                  </p:spPr>
                </p:pic>
                <p:sp>
                  <p:nvSpPr>
                    <p:cNvPr id="6" name="TextBox 5"/>
                    <p:cNvSpPr txBox="1"/>
                    <p:nvPr/>
                  </p:nvSpPr>
                  <p:spPr>
                    <a:xfrm>
                      <a:off x="1600200" y="1447800"/>
                      <a:ext cx="1343638" cy="584775"/>
                    </a:xfrm>
                    <a:prstGeom prst="rect">
                      <a:avLst/>
                    </a:prstGeom>
                    <a:noFill/>
                  </p:spPr>
                  <p:txBody>
                    <a:bodyPr wrap="none" rtlCol="0">
                      <a:spAutoFit/>
                    </a:bodyPr>
                    <a:lstStyle/>
                    <a:p>
                      <a:r>
                        <a:rPr lang="en-US" sz="2400" dirty="0">
                          <a:solidFill>
                            <a:srgbClr val="0070C0"/>
                          </a:solidFill>
                          <a:latin typeface="Times New Roman" pitchFamily="18" charset="0"/>
                          <a:cs typeface="Times New Roman" pitchFamily="18" charset="0"/>
                        </a:rPr>
                        <a:t>Higher </a:t>
                      </a:r>
                      <a:r>
                        <a:rPr lang="en-US" sz="3200" b="1" i="1" dirty="0">
                          <a:solidFill>
                            <a:srgbClr val="0070C0"/>
                          </a:solidFill>
                          <a:latin typeface="Times New Roman" pitchFamily="18" charset="0"/>
                          <a:cs typeface="Times New Roman" pitchFamily="18" charset="0"/>
                        </a:rPr>
                        <a:t>n</a:t>
                      </a:r>
                    </a:p>
                  </p:txBody>
                </p:sp>
                <p:sp>
                  <p:nvSpPr>
                    <p:cNvPr id="11" name="TextBox 10"/>
                    <p:cNvSpPr txBox="1"/>
                    <p:nvPr/>
                  </p:nvSpPr>
                  <p:spPr>
                    <a:xfrm>
                      <a:off x="1524000" y="2641937"/>
                      <a:ext cx="1369286" cy="954107"/>
                    </a:xfrm>
                    <a:prstGeom prst="rect">
                      <a:avLst/>
                    </a:prstGeom>
                    <a:noFill/>
                  </p:spPr>
                  <p:txBody>
                    <a:bodyPr wrap="none" rtlCol="0">
                      <a:spAutoFit/>
                    </a:bodyPr>
                    <a:lstStyle/>
                    <a:p>
                      <a:r>
                        <a:rPr lang="en-US" sz="2400" dirty="0">
                          <a:solidFill>
                            <a:srgbClr val="0070C0"/>
                          </a:solidFill>
                          <a:latin typeface="Times New Roman" pitchFamily="18" charset="0"/>
                          <a:cs typeface="Times New Roman" pitchFamily="18" charset="0"/>
                        </a:rPr>
                        <a:t>Lower  </a:t>
                      </a:r>
                      <a:r>
                        <a:rPr lang="en-US" sz="3200" b="1" i="1" dirty="0">
                          <a:solidFill>
                            <a:srgbClr val="0070C0"/>
                          </a:solidFill>
                          <a:latin typeface="Times New Roman" pitchFamily="18" charset="0"/>
                          <a:cs typeface="Times New Roman" pitchFamily="18" charset="0"/>
                        </a:rPr>
                        <a:t>n</a:t>
                      </a:r>
                    </a:p>
                    <a:p>
                      <a:endParaRPr lang="en-US" sz="2400" dirty="0">
                        <a:solidFill>
                          <a:srgbClr val="0070C0"/>
                        </a:solidFill>
                        <a:latin typeface="Times New Roman" pitchFamily="18" charset="0"/>
                        <a:cs typeface="Times New Roman" pitchFamily="18" charset="0"/>
                      </a:endParaRPr>
                    </a:p>
                  </p:txBody>
                </p:sp>
                <p:sp>
                  <p:nvSpPr>
                    <p:cNvPr id="12" name="TextBox 11"/>
                    <p:cNvSpPr txBox="1"/>
                    <p:nvPr/>
                  </p:nvSpPr>
                  <p:spPr>
                    <a:xfrm>
                      <a:off x="1524000" y="265093"/>
                      <a:ext cx="1369286" cy="954107"/>
                    </a:xfrm>
                    <a:prstGeom prst="rect">
                      <a:avLst/>
                    </a:prstGeom>
                    <a:noFill/>
                  </p:spPr>
                  <p:txBody>
                    <a:bodyPr wrap="none" rtlCol="0">
                      <a:spAutoFit/>
                    </a:bodyPr>
                    <a:lstStyle/>
                    <a:p>
                      <a:r>
                        <a:rPr lang="en-US" sz="2400" dirty="0">
                          <a:solidFill>
                            <a:srgbClr val="0070C0"/>
                          </a:solidFill>
                          <a:latin typeface="Times New Roman" pitchFamily="18" charset="0"/>
                          <a:cs typeface="Times New Roman" pitchFamily="18" charset="0"/>
                        </a:rPr>
                        <a:t>Lower  </a:t>
                      </a:r>
                      <a:r>
                        <a:rPr lang="en-US" sz="3200" b="1" i="1" dirty="0">
                          <a:solidFill>
                            <a:srgbClr val="0070C0"/>
                          </a:solidFill>
                          <a:latin typeface="Times New Roman" pitchFamily="18" charset="0"/>
                          <a:cs typeface="Times New Roman" pitchFamily="18" charset="0"/>
                        </a:rPr>
                        <a:t>n</a:t>
                      </a:r>
                    </a:p>
                    <a:p>
                      <a:endParaRPr lang="en-US" sz="2400" dirty="0">
                        <a:solidFill>
                          <a:srgbClr val="0070C0"/>
                        </a:solidFill>
                        <a:latin typeface="Times New Roman" pitchFamily="18" charset="0"/>
                        <a:cs typeface="Times New Roman" pitchFamily="18" charset="0"/>
                      </a:endParaRPr>
                    </a:p>
                  </p:txBody>
                </p:sp>
              </p:grpSp>
              <p:cxnSp>
                <p:nvCxnSpPr>
                  <p:cNvPr id="29" name="Straight Arrow Connector 28"/>
                  <p:cNvCxnSpPr>
                    <a:stCxn id="40962" idx="3"/>
                  </p:cNvCxnSpPr>
                  <p:nvPr/>
                </p:nvCxnSpPr>
                <p:spPr>
                  <a:xfrm>
                    <a:off x="2438400" y="1828800"/>
                    <a:ext cx="5486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33"/>
                <p:cNvGrpSpPr/>
                <p:nvPr/>
              </p:nvGrpSpPr>
              <p:grpSpPr>
                <a:xfrm>
                  <a:off x="5354275" y="99950"/>
                  <a:ext cx="3180125" cy="3459480"/>
                  <a:chOff x="4776850" y="152400"/>
                  <a:chExt cx="3180125" cy="3459480"/>
                </a:xfrm>
              </p:grpSpPr>
              <p:grpSp>
                <p:nvGrpSpPr>
                  <p:cNvPr id="22" name="Group 23"/>
                  <p:cNvGrpSpPr/>
                  <p:nvPr/>
                </p:nvGrpSpPr>
                <p:grpSpPr>
                  <a:xfrm>
                    <a:off x="5151759" y="152400"/>
                    <a:ext cx="2805216" cy="3459480"/>
                    <a:chOff x="5151759" y="152400"/>
                    <a:chExt cx="2805216" cy="3459480"/>
                  </a:xfrm>
                </p:grpSpPr>
                <p:pic>
                  <p:nvPicPr>
                    <p:cNvPr id="40964" name="Picture 4" descr="C:\Users\Ali\Pictures\pl 2.jpg"/>
                    <p:cNvPicPr>
                      <a:picLocks noChangeAspect="1" noChangeArrowheads="1"/>
                    </p:cNvPicPr>
                    <p:nvPr/>
                  </p:nvPicPr>
                  <p:blipFill>
                    <a:blip r:embed="rId3" cstate="print"/>
                    <a:srcRect/>
                    <a:stretch>
                      <a:fillRect/>
                    </a:stretch>
                  </p:blipFill>
                  <p:spPr bwMode="auto">
                    <a:xfrm>
                      <a:off x="5151759" y="228600"/>
                      <a:ext cx="1782441" cy="3383280"/>
                    </a:xfrm>
                    <a:prstGeom prst="rect">
                      <a:avLst/>
                    </a:prstGeom>
                    <a:noFill/>
                  </p:spPr>
                </p:pic>
                <p:sp>
                  <p:nvSpPr>
                    <p:cNvPr id="13" name="TextBox 12"/>
                    <p:cNvSpPr txBox="1"/>
                    <p:nvPr/>
                  </p:nvSpPr>
                  <p:spPr>
                    <a:xfrm>
                      <a:off x="5350742" y="152400"/>
                      <a:ext cx="1386918" cy="523220"/>
                    </a:xfrm>
                    <a:prstGeom prst="rect">
                      <a:avLst/>
                    </a:prstGeom>
                    <a:noFill/>
                  </p:spPr>
                  <p:txBody>
                    <a:bodyPr wrap="none" rtlCol="0">
                      <a:spAutoFit/>
                    </a:bodyPr>
                    <a:lstStyle/>
                    <a:p>
                      <a:r>
                        <a:rPr lang="en-US" sz="2400" dirty="0">
                          <a:latin typeface="Times New Roman" pitchFamily="18" charset="0"/>
                          <a:cs typeface="Times New Roman" pitchFamily="18" charset="0"/>
                        </a:rPr>
                        <a:t>Shorter </a:t>
                      </a:r>
                      <a:r>
                        <a:rPr lang="en-US" sz="2800" b="1" i="1" dirty="0">
                          <a:latin typeface="Times New Roman" pitchFamily="18" charset="0"/>
                          <a:cs typeface="Times New Roman" pitchFamily="18" charset="0"/>
                        </a:rPr>
                        <a:t>L</a:t>
                      </a:r>
                    </a:p>
                  </p:txBody>
                </p:sp>
                <p:cxnSp>
                  <p:nvCxnSpPr>
                    <p:cNvPr id="15" name="Straight Arrow Connector 14"/>
                    <p:cNvCxnSpPr/>
                    <p:nvPr/>
                  </p:nvCxnSpPr>
                  <p:spPr>
                    <a:xfrm>
                      <a:off x="5715000" y="762000"/>
                      <a:ext cx="533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298375" y="1905000"/>
                      <a:ext cx="13716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90282" y="1610380"/>
                      <a:ext cx="1266693" cy="523220"/>
                    </a:xfrm>
                    <a:prstGeom prst="rect">
                      <a:avLst/>
                    </a:prstGeom>
                    <a:noFill/>
                  </p:spPr>
                  <p:txBody>
                    <a:bodyPr wrap="none" rtlCol="0">
                      <a:spAutoFit/>
                    </a:bodyPr>
                    <a:lstStyle/>
                    <a:p>
                      <a:r>
                        <a:rPr lang="en-US" sz="2400" dirty="0">
                          <a:latin typeface="Times New Roman" pitchFamily="18" charset="0"/>
                          <a:cs typeface="Times New Roman" pitchFamily="18" charset="0"/>
                        </a:rPr>
                        <a:t>longer </a:t>
                      </a:r>
                      <a:r>
                        <a:rPr lang="en-US" sz="2800" b="1" i="1" dirty="0">
                          <a:latin typeface="Times New Roman" pitchFamily="18" charset="0"/>
                          <a:cs typeface="Times New Roman" pitchFamily="18" charset="0"/>
                        </a:rPr>
                        <a:t>L</a:t>
                      </a:r>
                    </a:p>
                  </p:txBody>
                </p:sp>
              </p:grpSp>
              <p:cxnSp>
                <p:nvCxnSpPr>
                  <p:cNvPr id="31" name="Straight Arrow Connector 30"/>
                  <p:cNvCxnSpPr/>
                  <p:nvPr/>
                </p:nvCxnSpPr>
                <p:spPr>
                  <a:xfrm flipH="1">
                    <a:off x="4776850" y="1905000"/>
                    <a:ext cx="45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2819400" y="1600200"/>
                  <a:ext cx="2590774" cy="830997"/>
                </a:xfrm>
                <a:prstGeom prst="rect">
                  <a:avLst/>
                </a:prstGeom>
                <a:noFill/>
              </p:spPr>
              <p:txBody>
                <a:bodyPr wrap="none" rtlCol="0">
                  <a:spAutoFit/>
                </a:bodyPr>
                <a:lstStyle/>
                <a:p>
                  <a:r>
                    <a:rPr lang="en-US" sz="2400" dirty="0">
                      <a:solidFill>
                        <a:srgbClr val="7030A0"/>
                      </a:solidFill>
                      <a:latin typeface="Times New Roman" pitchFamily="18" charset="0"/>
                      <a:cs typeface="Times New Roman" pitchFamily="18" charset="0"/>
                    </a:rPr>
                    <a:t>Longer optical path</a:t>
                  </a:r>
                </a:p>
                <a:p>
                  <a:r>
                    <a:rPr lang="en-US" sz="2400" dirty="0">
                      <a:solidFill>
                        <a:srgbClr val="7030A0"/>
                      </a:solidFill>
                      <a:latin typeface="Times New Roman" pitchFamily="18" charset="0"/>
                      <a:cs typeface="Times New Roman" pitchFamily="18" charset="0"/>
                    </a:rPr>
                    <a:t>        ∆ = </a:t>
                  </a:r>
                  <a:r>
                    <a:rPr lang="en-US" sz="2400" i="1" dirty="0">
                      <a:solidFill>
                        <a:srgbClr val="7030A0"/>
                      </a:solidFill>
                      <a:latin typeface="Times New Roman" pitchFamily="18" charset="0"/>
                      <a:cs typeface="Times New Roman" pitchFamily="18" charset="0"/>
                    </a:rPr>
                    <a:t>n L</a:t>
                  </a:r>
                </a:p>
              </p:txBody>
            </p:sp>
          </p:grpSp>
          <p:cxnSp>
            <p:nvCxnSpPr>
              <p:cNvPr id="41" name="Straight Arrow Connector 40"/>
              <p:cNvCxnSpPr/>
              <p:nvPr/>
            </p:nvCxnSpPr>
            <p:spPr>
              <a:xfrm>
                <a:off x="2270760" y="685800"/>
                <a:ext cx="5486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5410200" y="685800"/>
                <a:ext cx="8229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895600" y="457200"/>
                <a:ext cx="2557110" cy="461665"/>
              </a:xfrm>
              <a:prstGeom prst="rect">
                <a:avLst/>
              </a:prstGeom>
              <a:noFill/>
            </p:spPr>
            <p:txBody>
              <a:bodyPr wrap="none" rtlCol="0">
                <a:spAutoFit/>
              </a:bodyPr>
              <a:lstStyle/>
              <a:p>
                <a:r>
                  <a:rPr lang="en-US" sz="2400" dirty="0">
                    <a:solidFill>
                      <a:srgbClr val="7030A0"/>
                    </a:solidFill>
                    <a:latin typeface="Times New Roman" pitchFamily="18" charset="0"/>
                    <a:cs typeface="Times New Roman" pitchFamily="18" charset="0"/>
                  </a:rPr>
                  <a:t>shorter optical path</a:t>
                </a:r>
              </a:p>
            </p:txBody>
          </p:sp>
        </p:grpSp>
        <p:sp>
          <p:nvSpPr>
            <p:cNvPr id="48" name="TextBox 47"/>
            <p:cNvSpPr txBox="1"/>
            <p:nvPr/>
          </p:nvSpPr>
          <p:spPr>
            <a:xfrm rot="16200000">
              <a:off x="-309253" y="1680853"/>
              <a:ext cx="1842171" cy="461665"/>
            </a:xfrm>
            <a:prstGeom prst="rect">
              <a:avLst/>
            </a:prstGeom>
            <a:noFill/>
          </p:spPr>
          <p:txBody>
            <a:bodyPr wrap="none" rtlCol="0">
              <a:spAutoFit/>
            </a:bodyPr>
            <a:lstStyle/>
            <a:p>
              <a:r>
                <a:rPr lang="en-US" sz="2400" dirty="0">
                  <a:latin typeface="Times New Roman" pitchFamily="18" charset="0"/>
                  <a:cs typeface="Times New Roman" pitchFamily="18" charset="0"/>
                </a:rPr>
                <a:t>Self-focusing</a:t>
              </a:r>
            </a:p>
          </p:txBody>
        </p:sp>
      </p:grpSp>
      <p:grpSp>
        <p:nvGrpSpPr>
          <p:cNvPr id="23" name="Group 50"/>
          <p:cNvGrpSpPr/>
          <p:nvPr/>
        </p:nvGrpSpPr>
        <p:grpSpPr>
          <a:xfrm>
            <a:off x="304800" y="3733800"/>
            <a:ext cx="8686800" cy="3229690"/>
            <a:chOff x="304800" y="3733800"/>
            <a:chExt cx="8686800" cy="3229690"/>
          </a:xfrm>
        </p:grpSpPr>
        <p:grpSp>
          <p:nvGrpSpPr>
            <p:cNvPr id="24" name="Group 45"/>
            <p:cNvGrpSpPr/>
            <p:nvPr/>
          </p:nvGrpSpPr>
          <p:grpSpPr>
            <a:xfrm>
              <a:off x="838200" y="3733800"/>
              <a:ext cx="8153400" cy="3229690"/>
              <a:chOff x="609600" y="3505200"/>
              <a:chExt cx="8153400" cy="3229690"/>
            </a:xfrm>
          </p:grpSpPr>
          <p:grpSp>
            <p:nvGrpSpPr>
              <p:cNvPr id="25" name="Group 35"/>
              <p:cNvGrpSpPr/>
              <p:nvPr/>
            </p:nvGrpSpPr>
            <p:grpSpPr>
              <a:xfrm>
                <a:off x="609600" y="3505200"/>
                <a:ext cx="2362200" cy="3229690"/>
                <a:chOff x="609600" y="3505200"/>
                <a:chExt cx="2362200" cy="3229690"/>
              </a:xfrm>
            </p:grpSpPr>
            <p:grpSp>
              <p:nvGrpSpPr>
                <p:cNvPr id="26" name="Group 22"/>
                <p:cNvGrpSpPr/>
                <p:nvPr/>
              </p:nvGrpSpPr>
              <p:grpSpPr>
                <a:xfrm>
                  <a:off x="609600" y="3505200"/>
                  <a:ext cx="1828800" cy="3229690"/>
                  <a:chOff x="1371600" y="3505200"/>
                  <a:chExt cx="1828800" cy="3229690"/>
                </a:xfrm>
              </p:grpSpPr>
              <p:pic>
                <p:nvPicPr>
                  <p:cNvPr id="40963" name="Picture 3" descr="C:\Users\Ali\Pictures\nL.jpg"/>
                  <p:cNvPicPr>
                    <a:picLocks noChangeArrowheads="1"/>
                  </p:cNvPicPr>
                  <p:nvPr/>
                </p:nvPicPr>
                <p:blipFill>
                  <a:blip r:embed="rId4" cstate="print"/>
                  <a:srcRect/>
                  <a:stretch>
                    <a:fillRect/>
                  </a:stretch>
                </p:blipFill>
                <p:spPr bwMode="auto">
                  <a:xfrm>
                    <a:off x="1371600" y="3657600"/>
                    <a:ext cx="1828800" cy="2743200"/>
                  </a:xfrm>
                  <a:prstGeom prst="rect">
                    <a:avLst/>
                  </a:prstGeom>
                  <a:noFill/>
                </p:spPr>
              </p:pic>
              <p:sp>
                <p:nvSpPr>
                  <p:cNvPr id="7" name="Rectangle 6"/>
                  <p:cNvSpPr/>
                  <p:nvPr/>
                </p:nvSpPr>
                <p:spPr>
                  <a:xfrm>
                    <a:off x="1600200" y="5719227"/>
                    <a:ext cx="1356462" cy="1015663"/>
                  </a:xfrm>
                  <a:prstGeom prst="rect">
                    <a:avLst/>
                  </a:prstGeom>
                </p:spPr>
                <p:txBody>
                  <a:bodyPr wrap="none">
                    <a:spAutoFit/>
                  </a:bodyPr>
                  <a:lstStyle/>
                  <a:p>
                    <a:r>
                      <a:rPr lang="en-US" sz="2400" dirty="0">
                        <a:solidFill>
                          <a:srgbClr val="0070C0"/>
                        </a:solidFill>
                        <a:latin typeface="Times New Roman" pitchFamily="18" charset="0"/>
                        <a:cs typeface="Times New Roman" pitchFamily="18" charset="0"/>
                      </a:rPr>
                      <a:t>Higher</a:t>
                    </a:r>
                    <a:r>
                      <a:rPr lang="en-US" sz="2800" dirty="0">
                        <a:solidFill>
                          <a:srgbClr val="0070C0"/>
                        </a:solidFill>
                        <a:latin typeface="Times New Roman" pitchFamily="18" charset="0"/>
                        <a:cs typeface="Times New Roman" pitchFamily="18" charset="0"/>
                      </a:rPr>
                      <a:t> </a:t>
                    </a:r>
                    <a:r>
                      <a:rPr lang="en-US" sz="3200" b="1" i="1" dirty="0">
                        <a:solidFill>
                          <a:srgbClr val="0070C0"/>
                        </a:solidFill>
                        <a:latin typeface="Times New Roman" pitchFamily="18" charset="0"/>
                        <a:cs typeface="Times New Roman" pitchFamily="18" charset="0"/>
                      </a:rPr>
                      <a:t>n</a:t>
                    </a:r>
                  </a:p>
                  <a:p>
                    <a:endParaRPr lang="en-US" sz="2800" b="1" i="1" dirty="0">
                      <a:solidFill>
                        <a:srgbClr val="0070C0"/>
                      </a:solidFill>
                      <a:latin typeface="Times New Roman" pitchFamily="18" charset="0"/>
                      <a:cs typeface="Times New Roman" pitchFamily="18" charset="0"/>
                    </a:endParaRPr>
                  </a:p>
                </p:txBody>
              </p:sp>
              <p:sp>
                <p:nvSpPr>
                  <p:cNvPr id="8" name="TextBox 7"/>
                  <p:cNvSpPr txBox="1"/>
                  <p:nvPr/>
                </p:nvSpPr>
                <p:spPr>
                  <a:xfrm>
                    <a:off x="1600200" y="3505200"/>
                    <a:ext cx="1372492" cy="954107"/>
                  </a:xfrm>
                  <a:prstGeom prst="rect">
                    <a:avLst/>
                  </a:prstGeom>
                  <a:noFill/>
                </p:spPr>
                <p:txBody>
                  <a:bodyPr wrap="square" rtlCol="0">
                    <a:spAutoFit/>
                  </a:bodyPr>
                  <a:lstStyle/>
                  <a:p>
                    <a:r>
                      <a:rPr lang="en-US" sz="2400" dirty="0">
                        <a:solidFill>
                          <a:srgbClr val="0070C0"/>
                        </a:solidFill>
                        <a:latin typeface="Times New Roman" pitchFamily="18" charset="0"/>
                        <a:cs typeface="Times New Roman" pitchFamily="18" charset="0"/>
                      </a:rPr>
                      <a:t>Higher </a:t>
                    </a:r>
                    <a:r>
                      <a:rPr lang="en-US" sz="3200" b="1" i="1" dirty="0">
                        <a:solidFill>
                          <a:srgbClr val="0070C0"/>
                        </a:solidFill>
                        <a:latin typeface="Times New Roman" pitchFamily="18" charset="0"/>
                        <a:cs typeface="Times New Roman" pitchFamily="18" charset="0"/>
                      </a:rPr>
                      <a:t>n</a:t>
                    </a:r>
                  </a:p>
                  <a:p>
                    <a:endParaRPr lang="en-US" sz="2400" dirty="0">
                      <a:solidFill>
                        <a:srgbClr val="0070C0"/>
                      </a:solidFill>
                      <a:latin typeface="Times New Roman" pitchFamily="18" charset="0"/>
                      <a:cs typeface="Times New Roman" pitchFamily="18" charset="0"/>
                    </a:endParaRPr>
                  </a:p>
                </p:txBody>
              </p:sp>
              <p:sp>
                <p:nvSpPr>
                  <p:cNvPr id="10" name="TextBox 9"/>
                  <p:cNvSpPr txBox="1"/>
                  <p:nvPr/>
                </p:nvSpPr>
                <p:spPr>
                  <a:xfrm>
                    <a:off x="1649860" y="4546937"/>
                    <a:ext cx="1369286" cy="954107"/>
                  </a:xfrm>
                  <a:prstGeom prst="rect">
                    <a:avLst/>
                  </a:prstGeom>
                  <a:noFill/>
                </p:spPr>
                <p:txBody>
                  <a:bodyPr wrap="none" rtlCol="0">
                    <a:spAutoFit/>
                  </a:bodyPr>
                  <a:lstStyle/>
                  <a:p>
                    <a:r>
                      <a:rPr lang="en-US" sz="2400" dirty="0">
                        <a:solidFill>
                          <a:srgbClr val="0070C0"/>
                        </a:solidFill>
                        <a:latin typeface="Times New Roman" pitchFamily="18" charset="0"/>
                        <a:cs typeface="Times New Roman" pitchFamily="18" charset="0"/>
                      </a:rPr>
                      <a:t>Lower  </a:t>
                    </a:r>
                    <a:r>
                      <a:rPr lang="en-US" sz="3200" b="1" i="1" dirty="0">
                        <a:solidFill>
                          <a:srgbClr val="0070C0"/>
                        </a:solidFill>
                        <a:latin typeface="Times New Roman" pitchFamily="18" charset="0"/>
                        <a:cs typeface="Times New Roman" pitchFamily="18" charset="0"/>
                      </a:rPr>
                      <a:t>n</a:t>
                    </a:r>
                  </a:p>
                  <a:p>
                    <a:endParaRPr lang="en-US" sz="2400" dirty="0">
                      <a:solidFill>
                        <a:srgbClr val="0070C0"/>
                      </a:solidFill>
                      <a:latin typeface="Times New Roman" pitchFamily="18" charset="0"/>
                      <a:cs typeface="Times New Roman" pitchFamily="18" charset="0"/>
                    </a:endParaRPr>
                  </a:p>
                </p:txBody>
              </p:sp>
            </p:grpSp>
            <p:cxnSp>
              <p:nvCxnSpPr>
                <p:cNvPr id="30" name="Straight Arrow Connector 29"/>
                <p:cNvCxnSpPr/>
                <p:nvPr/>
              </p:nvCxnSpPr>
              <p:spPr>
                <a:xfrm>
                  <a:off x="2423160" y="4953000"/>
                  <a:ext cx="5486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32"/>
              <p:cNvGrpSpPr/>
              <p:nvPr/>
            </p:nvGrpSpPr>
            <p:grpSpPr>
              <a:xfrm>
                <a:off x="5562600" y="3581400"/>
                <a:ext cx="3200400" cy="2834640"/>
                <a:chOff x="4724400" y="3581400"/>
                <a:chExt cx="3200400" cy="2834640"/>
              </a:xfrm>
            </p:grpSpPr>
            <p:grpSp>
              <p:nvGrpSpPr>
                <p:cNvPr id="28" name="Group 24"/>
                <p:cNvGrpSpPr/>
                <p:nvPr/>
              </p:nvGrpSpPr>
              <p:grpSpPr>
                <a:xfrm>
                  <a:off x="5147228" y="3581400"/>
                  <a:ext cx="2777572" cy="2834640"/>
                  <a:chOff x="5147228" y="3657600"/>
                  <a:chExt cx="2777572" cy="2834640"/>
                </a:xfrm>
              </p:grpSpPr>
              <p:pic>
                <p:nvPicPr>
                  <p:cNvPr id="40965" name="Picture 5" descr="C:\Users\Ali\Pictures\nl 2.jpg"/>
                  <p:cNvPicPr>
                    <a:picLocks noChangeAspect="1" noChangeArrowheads="1"/>
                  </p:cNvPicPr>
                  <p:nvPr/>
                </p:nvPicPr>
                <p:blipFill>
                  <a:blip r:embed="rId5" cstate="print"/>
                  <a:srcRect/>
                  <a:stretch>
                    <a:fillRect/>
                  </a:stretch>
                </p:blipFill>
                <p:spPr bwMode="auto">
                  <a:xfrm>
                    <a:off x="5147228" y="3657600"/>
                    <a:ext cx="1710772" cy="2834640"/>
                  </a:xfrm>
                  <a:prstGeom prst="rect">
                    <a:avLst/>
                  </a:prstGeom>
                  <a:noFill/>
                </p:spPr>
              </p:pic>
              <p:sp>
                <p:nvSpPr>
                  <p:cNvPr id="17" name="TextBox 16"/>
                  <p:cNvSpPr txBox="1"/>
                  <p:nvPr/>
                </p:nvSpPr>
                <p:spPr>
                  <a:xfrm>
                    <a:off x="6233082" y="4734580"/>
                    <a:ext cx="1386918" cy="523220"/>
                  </a:xfrm>
                  <a:prstGeom prst="rect">
                    <a:avLst/>
                  </a:prstGeom>
                  <a:noFill/>
                </p:spPr>
                <p:txBody>
                  <a:bodyPr wrap="none" rtlCol="0">
                    <a:spAutoFit/>
                  </a:bodyPr>
                  <a:lstStyle/>
                  <a:p>
                    <a:r>
                      <a:rPr lang="en-US" sz="2400" dirty="0">
                        <a:latin typeface="Times New Roman" pitchFamily="18" charset="0"/>
                        <a:cs typeface="Times New Roman" pitchFamily="18" charset="0"/>
                      </a:rPr>
                      <a:t>Shorter </a:t>
                    </a:r>
                    <a:r>
                      <a:rPr lang="en-US" sz="2800" b="1" i="1" dirty="0">
                        <a:latin typeface="Times New Roman" pitchFamily="18" charset="0"/>
                        <a:cs typeface="Times New Roman" pitchFamily="18" charset="0"/>
                      </a:rPr>
                      <a:t>L</a:t>
                    </a:r>
                  </a:p>
                </p:txBody>
              </p:sp>
              <p:sp>
                <p:nvSpPr>
                  <p:cNvPr id="19" name="TextBox 18"/>
                  <p:cNvSpPr txBox="1"/>
                  <p:nvPr/>
                </p:nvSpPr>
                <p:spPr>
                  <a:xfrm>
                    <a:off x="6658107" y="5943600"/>
                    <a:ext cx="1266693" cy="523220"/>
                  </a:xfrm>
                  <a:prstGeom prst="rect">
                    <a:avLst/>
                  </a:prstGeom>
                  <a:noFill/>
                </p:spPr>
                <p:txBody>
                  <a:bodyPr wrap="none" rtlCol="0">
                    <a:spAutoFit/>
                  </a:bodyPr>
                  <a:lstStyle/>
                  <a:p>
                    <a:r>
                      <a:rPr lang="en-US" sz="2400" dirty="0">
                        <a:latin typeface="Times New Roman" pitchFamily="18" charset="0"/>
                        <a:cs typeface="Times New Roman" pitchFamily="18" charset="0"/>
                      </a:rPr>
                      <a:t>longer </a:t>
                    </a:r>
                    <a:r>
                      <a:rPr lang="en-US" sz="2800" b="1" i="1" dirty="0">
                        <a:latin typeface="Times New Roman" pitchFamily="18" charset="0"/>
                        <a:cs typeface="Times New Roman" pitchFamily="18" charset="0"/>
                      </a:rPr>
                      <a:t>L</a:t>
                    </a:r>
                  </a:p>
                </p:txBody>
              </p:sp>
              <p:cxnSp>
                <p:nvCxnSpPr>
                  <p:cNvPr id="20" name="Straight Arrow Connector 19"/>
                  <p:cNvCxnSpPr/>
                  <p:nvPr/>
                </p:nvCxnSpPr>
                <p:spPr>
                  <a:xfrm>
                    <a:off x="5715000" y="5029200"/>
                    <a:ext cx="4572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337365" y="6324600"/>
                    <a:ext cx="128016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p:cNvCxnSpPr/>
                <p:nvPr/>
              </p:nvCxnSpPr>
              <p:spPr>
                <a:xfrm flipH="1">
                  <a:off x="4724400" y="4953000"/>
                  <a:ext cx="914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2971800" y="3588603"/>
                <a:ext cx="2590774" cy="461665"/>
              </a:xfrm>
              <a:prstGeom prst="rect">
                <a:avLst/>
              </a:prstGeom>
              <a:noFill/>
            </p:spPr>
            <p:txBody>
              <a:bodyPr wrap="none" rtlCol="0">
                <a:spAutoFit/>
              </a:bodyPr>
              <a:lstStyle/>
              <a:p>
                <a:r>
                  <a:rPr lang="en-US" sz="2400" dirty="0">
                    <a:solidFill>
                      <a:srgbClr val="7030A0"/>
                    </a:solidFill>
                    <a:latin typeface="Times New Roman" pitchFamily="18" charset="0"/>
                    <a:cs typeface="Times New Roman" pitchFamily="18" charset="0"/>
                  </a:rPr>
                  <a:t>Longer optical path</a:t>
                </a:r>
              </a:p>
            </p:txBody>
          </p:sp>
          <p:cxnSp>
            <p:nvCxnSpPr>
              <p:cNvPr id="40" name="Straight Arrow Connector 39"/>
              <p:cNvCxnSpPr/>
              <p:nvPr/>
            </p:nvCxnSpPr>
            <p:spPr>
              <a:xfrm>
                <a:off x="2423160" y="3810000"/>
                <a:ext cx="5486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598225" y="3810000"/>
                <a:ext cx="45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005490" y="4719935"/>
                <a:ext cx="2557110" cy="461665"/>
              </a:xfrm>
              <a:prstGeom prst="rect">
                <a:avLst/>
              </a:prstGeom>
              <a:noFill/>
            </p:spPr>
            <p:txBody>
              <a:bodyPr wrap="none" rtlCol="0">
                <a:spAutoFit/>
              </a:bodyPr>
              <a:lstStyle/>
              <a:p>
                <a:r>
                  <a:rPr lang="en-US" sz="2400" dirty="0">
                    <a:solidFill>
                      <a:srgbClr val="7030A0"/>
                    </a:solidFill>
                    <a:latin typeface="Times New Roman" pitchFamily="18" charset="0"/>
                    <a:cs typeface="Times New Roman" pitchFamily="18" charset="0"/>
                  </a:rPr>
                  <a:t>shorter optical path</a:t>
                </a:r>
              </a:p>
            </p:txBody>
          </p:sp>
        </p:grpSp>
        <p:sp>
          <p:nvSpPr>
            <p:cNvPr id="50" name="TextBox 49"/>
            <p:cNvSpPr txBox="1"/>
            <p:nvPr/>
          </p:nvSpPr>
          <p:spPr>
            <a:xfrm rot="16200000">
              <a:off x="-530525" y="4944082"/>
              <a:ext cx="2132315" cy="461665"/>
            </a:xfrm>
            <a:prstGeom prst="rect">
              <a:avLst/>
            </a:prstGeom>
            <a:noFill/>
          </p:spPr>
          <p:txBody>
            <a:bodyPr wrap="none" rtlCol="0">
              <a:spAutoFit/>
            </a:bodyPr>
            <a:lstStyle/>
            <a:p>
              <a:r>
                <a:rPr lang="en-US" sz="2400" dirty="0">
                  <a:latin typeface="Times New Roman" pitchFamily="18" charset="0"/>
                  <a:cs typeface="Times New Roman" pitchFamily="18" charset="0"/>
                </a:rPr>
                <a:t>Self-defocusing</a:t>
              </a:r>
            </a:p>
          </p:txBody>
        </p:sp>
      </p:grpSp>
      <p:cxnSp>
        <p:nvCxnSpPr>
          <p:cNvPr id="53" name="Straight Connector 52"/>
          <p:cNvCxnSpPr/>
          <p:nvPr/>
        </p:nvCxnSpPr>
        <p:spPr>
          <a:xfrm flipV="1">
            <a:off x="0" y="3505200"/>
            <a:ext cx="9144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381000"/>
            <a:ext cx="3621504" cy="523220"/>
          </a:xfrm>
          <a:prstGeom prst="rect">
            <a:avLst/>
          </a:prstGeom>
          <a:ln w="38100">
            <a:solidFill>
              <a:srgbClr val="FF0000"/>
            </a:solidFill>
          </a:ln>
          <a:effectLst>
            <a:glow rad="139700">
              <a:schemeClr val="accent1">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none">
            <a:spAutoFit/>
          </a:bodyPr>
          <a:lstStyle/>
          <a:p>
            <a:pPr marL="457200" indent="-457200"/>
            <a:r>
              <a:rPr lang="en-US" sz="2800" dirty="0">
                <a:solidFill>
                  <a:srgbClr val="002060"/>
                </a:solidFill>
                <a:latin typeface="Times New Roman" pitchFamily="18" charset="0"/>
                <a:cs typeface="Times New Roman" pitchFamily="18" charset="0"/>
              </a:rPr>
              <a:t>Two-photon Absorption</a:t>
            </a:r>
            <a:endParaRPr lang="en-US" sz="2800" dirty="0"/>
          </a:p>
        </p:txBody>
      </p:sp>
      <p:grpSp>
        <p:nvGrpSpPr>
          <p:cNvPr id="2" name="Group 18"/>
          <p:cNvGrpSpPr/>
          <p:nvPr/>
        </p:nvGrpSpPr>
        <p:grpSpPr>
          <a:xfrm>
            <a:off x="838200" y="2819400"/>
            <a:ext cx="3517827" cy="2256367"/>
            <a:chOff x="838200" y="2819400"/>
            <a:chExt cx="3517827" cy="2256367"/>
          </a:xfrm>
        </p:grpSpPr>
        <p:grpSp>
          <p:nvGrpSpPr>
            <p:cNvPr id="4" name="Group 14"/>
            <p:cNvGrpSpPr/>
            <p:nvPr/>
          </p:nvGrpSpPr>
          <p:grpSpPr>
            <a:xfrm>
              <a:off x="838200" y="2871344"/>
              <a:ext cx="1800000" cy="2005456"/>
              <a:chOff x="838200" y="2261744"/>
              <a:chExt cx="1800000" cy="2005456"/>
            </a:xfrm>
          </p:grpSpPr>
          <p:grpSp>
            <p:nvGrpSpPr>
              <p:cNvPr id="5" name="Group 8"/>
              <p:cNvGrpSpPr/>
              <p:nvPr/>
            </p:nvGrpSpPr>
            <p:grpSpPr>
              <a:xfrm>
                <a:off x="838200" y="2590800"/>
                <a:ext cx="1800000" cy="1676400"/>
                <a:chOff x="838200" y="2590800"/>
                <a:chExt cx="1800000" cy="1676400"/>
              </a:xfrm>
            </p:grpSpPr>
            <p:cxnSp>
              <p:nvCxnSpPr>
                <p:cNvPr id="6" name="Straight Connector 5"/>
                <p:cNvCxnSpPr/>
                <p:nvPr/>
              </p:nvCxnSpPr>
              <p:spPr>
                <a:xfrm>
                  <a:off x="838200" y="4267200"/>
                  <a:ext cx="180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38200" y="2590800"/>
                  <a:ext cx="180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38200" y="3200400"/>
                  <a:ext cx="1800000"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flipV="1">
                <a:off x="1524000" y="3200400"/>
                <a:ext cx="0" cy="1066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752600" y="2590800"/>
                <a:ext cx="0" cy="576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8200" y="3166800"/>
                <a:ext cx="718466" cy="905056"/>
              </a:xfrm>
              <a:prstGeom prst="rect">
                <a:avLst/>
              </a:prstGeom>
              <a:noFill/>
            </p:spPr>
            <p:txBody>
              <a:bodyPr wrap="none" rtlCol="0">
                <a:spAutoFit/>
              </a:bodyPr>
              <a:lstStyle/>
              <a:p>
                <a:pPr algn="just">
                  <a:lnSpc>
                    <a:spcPct val="150000"/>
                  </a:lnSpc>
                </a:pPr>
                <a:r>
                  <a:rPr lang="el-GR" sz="4000" i="1" dirty="0">
                    <a:latin typeface="Times New Roman" pitchFamily="18" charset="0"/>
                    <a:cs typeface="Times New Roman" pitchFamily="18" charset="0"/>
                  </a:rPr>
                  <a:t>ω</a:t>
                </a:r>
                <a:r>
                  <a:rPr lang="en-US" sz="4000" baseline="-25000" dirty="0">
                    <a:latin typeface="Times New Roman" pitchFamily="18" charset="0"/>
                    <a:cs typeface="Times New Roman" pitchFamily="18" charset="0"/>
                  </a:rPr>
                  <a:t>1</a:t>
                </a:r>
              </a:p>
            </p:txBody>
          </p:sp>
          <p:sp>
            <p:nvSpPr>
              <p:cNvPr id="14" name="TextBox 13"/>
              <p:cNvSpPr txBox="1"/>
              <p:nvPr/>
            </p:nvSpPr>
            <p:spPr>
              <a:xfrm>
                <a:off x="1828800" y="2261744"/>
                <a:ext cx="718466" cy="905056"/>
              </a:xfrm>
              <a:prstGeom prst="rect">
                <a:avLst/>
              </a:prstGeom>
              <a:noFill/>
            </p:spPr>
            <p:txBody>
              <a:bodyPr wrap="none" rtlCol="0">
                <a:spAutoFit/>
              </a:bodyPr>
              <a:lstStyle/>
              <a:p>
                <a:pPr algn="just">
                  <a:lnSpc>
                    <a:spcPct val="150000"/>
                  </a:lnSpc>
                </a:pPr>
                <a:r>
                  <a:rPr lang="el-GR" sz="4000" i="1" dirty="0">
                    <a:latin typeface="Times New Roman" pitchFamily="18" charset="0"/>
                    <a:cs typeface="Times New Roman" pitchFamily="18" charset="0"/>
                  </a:rPr>
                  <a:t>ω</a:t>
                </a:r>
                <a:r>
                  <a:rPr lang="en-US" sz="4000" baseline="-25000" dirty="0">
                    <a:latin typeface="Times New Roman" pitchFamily="18" charset="0"/>
                    <a:cs typeface="Times New Roman" pitchFamily="18" charset="0"/>
                  </a:rPr>
                  <a:t>2</a:t>
                </a:r>
              </a:p>
            </p:txBody>
          </p:sp>
        </p:grpSp>
        <p:sp>
          <p:nvSpPr>
            <p:cNvPr id="16" name="TextBox 15"/>
            <p:cNvSpPr txBox="1"/>
            <p:nvPr/>
          </p:nvSpPr>
          <p:spPr>
            <a:xfrm>
              <a:off x="2590800" y="4495800"/>
              <a:ext cx="1765227" cy="579967"/>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Ground state</a:t>
              </a:r>
            </a:p>
          </p:txBody>
        </p:sp>
        <p:sp>
          <p:nvSpPr>
            <p:cNvPr id="17" name="TextBox 16"/>
            <p:cNvSpPr txBox="1"/>
            <p:nvPr/>
          </p:nvSpPr>
          <p:spPr>
            <a:xfrm>
              <a:off x="2590972" y="3429000"/>
              <a:ext cx="1676228" cy="579967"/>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Virtual state</a:t>
              </a:r>
            </a:p>
          </p:txBody>
        </p:sp>
        <p:sp>
          <p:nvSpPr>
            <p:cNvPr id="18" name="TextBox 17"/>
            <p:cNvSpPr txBox="1"/>
            <p:nvPr/>
          </p:nvSpPr>
          <p:spPr>
            <a:xfrm>
              <a:off x="2581379" y="2819400"/>
              <a:ext cx="1762021" cy="579967"/>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Excited state</a:t>
              </a:r>
            </a:p>
          </p:txBody>
        </p:sp>
      </p:grpSp>
      <p:grpSp>
        <p:nvGrpSpPr>
          <p:cNvPr id="9" name="Group 19"/>
          <p:cNvGrpSpPr/>
          <p:nvPr/>
        </p:nvGrpSpPr>
        <p:grpSpPr>
          <a:xfrm>
            <a:off x="5092773" y="2819400"/>
            <a:ext cx="3530454" cy="2408767"/>
            <a:chOff x="838200" y="2819400"/>
            <a:chExt cx="3530454" cy="2408767"/>
          </a:xfrm>
        </p:grpSpPr>
        <p:grpSp>
          <p:nvGrpSpPr>
            <p:cNvPr id="10" name="Group 20"/>
            <p:cNvGrpSpPr/>
            <p:nvPr/>
          </p:nvGrpSpPr>
          <p:grpSpPr>
            <a:xfrm>
              <a:off x="838200" y="3057344"/>
              <a:ext cx="1800000" cy="1971856"/>
              <a:chOff x="838200" y="2447744"/>
              <a:chExt cx="1800000" cy="1971856"/>
            </a:xfrm>
          </p:grpSpPr>
          <p:grpSp>
            <p:nvGrpSpPr>
              <p:cNvPr id="15" name="Group 24"/>
              <p:cNvGrpSpPr/>
              <p:nvPr/>
            </p:nvGrpSpPr>
            <p:grpSpPr>
              <a:xfrm>
                <a:off x="838200" y="2590800"/>
                <a:ext cx="1800000" cy="1828800"/>
                <a:chOff x="838200" y="2590800"/>
                <a:chExt cx="1800000" cy="1828800"/>
              </a:xfrm>
            </p:grpSpPr>
            <p:cxnSp>
              <p:nvCxnSpPr>
                <p:cNvPr id="30" name="Straight Connector 29"/>
                <p:cNvCxnSpPr/>
                <p:nvPr/>
              </p:nvCxnSpPr>
              <p:spPr>
                <a:xfrm>
                  <a:off x="838200" y="4419600"/>
                  <a:ext cx="180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38200" y="2590800"/>
                  <a:ext cx="180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38200" y="3505200"/>
                  <a:ext cx="1800000"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p:cNvCxnSpPr/>
              <p:nvPr/>
            </p:nvCxnSpPr>
            <p:spPr>
              <a:xfrm flipV="1">
                <a:off x="1524000" y="3519600"/>
                <a:ext cx="0" cy="900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52600" y="2590800"/>
                <a:ext cx="0" cy="900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23960" y="3438344"/>
                <a:ext cx="546945" cy="905056"/>
              </a:xfrm>
              <a:prstGeom prst="rect">
                <a:avLst/>
              </a:prstGeom>
              <a:noFill/>
            </p:spPr>
            <p:txBody>
              <a:bodyPr wrap="none" rtlCol="0">
                <a:spAutoFit/>
              </a:bodyPr>
              <a:lstStyle/>
              <a:p>
                <a:pPr algn="just">
                  <a:lnSpc>
                    <a:spcPct val="150000"/>
                  </a:lnSpc>
                </a:pPr>
                <a:r>
                  <a:rPr lang="el-GR" sz="4000" i="1" dirty="0">
                    <a:latin typeface="Times New Roman" pitchFamily="18" charset="0"/>
                    <a:cs typeface="Times New Roman" pitchFamily="18" charset="0"/>
                  </a:rPr>
                  <a:t>ω</a:t>
                </a:r>
                <a:endParaRPr lang="en-US" sz="4000" baseline="-25000" dirty="0">
                  <a:latin typeface="Times New Roman" pitchFamily="18" charset="0"/>
                  <a:cs typeface="Times New Roman" pitchFamily="18" charset="0"/>
                </a:endParaRPr>
              </a:p>
            </p:txBody>
          </p:sp>
          <p:sp>
            <p:nvSpPr>
              <p:cNvPr id="29" name="TextBox 28"/>
              <p:cNvSpPr txBox="1"/>
              <p:nvPr/>
            </p:nvSpPr>
            <p:spPr>
              <a:xfrm>
                <a:off x="1765227" y="2447744"/>
                <a:ext cx="546945" cy="905056"/>
              </a:xfrm>
              <a:prstGeom prst="rect">
                <a:avLst/>
              </a:prstGeom>
              <a:noFill/>
            </p:spPr>
            <p:txBody>
              <a:bodyPr wrap="none" rtlCol="0">
                <a:spAutoFit/>
              </a:bodyPr>
              <a:lstStyle/>
              <a:p>
                <a:pPr algn="just">
                  <a:lnSpc>
                    <a:spcPct val="150000"/>
                  </a:lnSpc>
                </a:pPr>
                <a:r>
                  <a:rPr lang="el-GR" sz="4000" i="1" dirty="0">
                    <a:latin typeface="Times New Roman" pitchFamily="18" charset="0"/>
                    <a:cs typeface="Times New Roman" pitchFamily="18" charset="0"/>
                  </a:rPr>
                  <a:t>ω</a:t>
                </a:r>
                <a:endParaRPr lang="en-US" sz="4000" baseline="-25000" dirty="0">
                  <a:latin typeface="Times New Roman" pitchFamily="18" charset="0"/>
                  <a:cs typeface="Times New Roman" pitchFamily="18" charset="0"/>
                </a:endParaRPr>
              </a:p>
            </p:txBody>
          </p:sp>
        </p:grpSp>
        <p:sp>
          <p:nvSpPr>
            <p:cNvPr id="22" name="TextBox 21"/>
            <p:cNvSpPr txBox="1"/>
            <p:nvPr/>
          </p:nvSpPr>
          <p:spPr>
            <a:xfrm>
              <a:off x="2603427" y="4648200"/>
              <a:ext cx="1765227" cy="579967"/>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Ground state</a:t>
              </a:r>
            </a:p>
          </p:txBody>
        </p:sp>
        <p:sp>
          <p:nvSpPr>
            <p:cNvPr id="23" name="TextBox 22"/>
            <p:cNvSpPr txBox="1"/>
            <p:nvPr/>
          </p:nvSpPr>
          <p:spPr>
            <a:xfrm>
              <a:off x="2590972" y="3763433"/>
              <a:ext cx="1676228" cy="579967"/>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Virtual state</a:t>
              </a:r>
            </a:p>
          </p:txBody>
        </p:sp>
        <p:sp>
          <p:nvSpPr>
            <p:cNvPr id="24" name="TextBox 23"/>
            <p:cNvSpPr txBox="1"/>
            <p:nvPr/>
          </p:nvSpPr>
          <p:spPr>
            <a:xfrm>
              <a:off x="2581379" y="2819400"/>
              <a:ext cx="1762021" cy="579967"/>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Excited state</a:t>
              </a:r>
            </a:p>
          </p:txBody>
        </p:sp>
      </p:grpSp>
      <p:sp>
        <p:nvSpPr>
          <p:cNvPr id="33" name="TextBox 32"/>
          <p:cNvSpPr txBox="1"/>
          <p:nvPr/>
        </p:nvSpPr>
        <p:spPr>
          <a:xfrm>
            <a:off x="742186" y="1823623"/>
            <a:ext cx="3316164" cy="646331"/>
          </a:xfrm>
          <a:prstGeom prst="rect">
            <a:avLst/>
          </a:prstGeom>
          <a:noFill/>
        </p:spPr>
        <p:txBody>
          <a:bodyPr wrap="none" rtlCol="0">
            <a:spAutoFit/>
          </a:bodyPr>
          <a:lstStyle/>
          <a:p>
            <a:pPr algn="just">
              <a:lnSpc>
                <a:spcPct val="150000"/>
              </a:lnSpc>
            </a:pPr>
            <a:r>
              <a:rPr lang="en-US" sz="2400" b="1" dirty="0">
                <a:solidFill>
                  <a:srgbClr val="7030A0"/>
                </a:solidFill>
                <a:latin typeface="Times New Roman" pitchFamily="18" charset="0"/>
                <a:cs typeface="Times New Roman" pitchFamily="18" charset="0"/>
              </a:rPr>
              <a:t>Non-degenerate process</a:t>
            </a:r>
          </a:p>
        </p:txBody>
      </p:sp>
      <p:sp>
        <p:nvSpPr>
          <p:cNvPr id="34" name="TextBox 33"/>
          <p:cNvSpPr txBox="1"/>
          <p:nvPr/>
        </p:nvSpPr>
        <p:spPr>
          <a:xfrm>
            <a:off x="5284359" y="1842859"/>
            <a:ext cx="2716641" cy="646331"/>
          </a:xfrm>
          <a:prstGeom prst="rect">
            <a:avLst/>
          </a:prstGeom>
          <a:noFill/>
        </p:spPr>
        <p:txBody>
          <a:bodyPr wrap="none" rtlCol="0">
            <a:spAutoFit/>
          </a:bodyPr>
          <a:lstStyle/>
          <a:p>
            <a:pPr algn="just">
              <a:lnSpc>
                <a:spcPct val="150000"/>
              </a:lnSpc>
            </a:pPr>
            <a:r>
              <a:rPr lang="en-US" sz="2400" b="1" dirty="0">
                <a:solidFill>
                  <a:srgbClr val="7030A0"/>
                </a:solidFill>
                <a:latin typeface="Times New Roman" pitchFamily="18" charset="0"/>
                <a:cs typeface="Times New Roman" pitchFamily="18" charset="0"/>
              </a:rPr>
              <a:t>Degenerate process</a:t>
            </a:r>
          </a:p>
        </p:txBody>
      </p:sp>
    </p:spTree>
    <p:extLst>
      <p:ext uri="{BB962C8B-B14F-4D97-AF65-F5344CB8AC3E}">
        <p14:creationId xmlns:p14="http://schemas.microsoft.com/office/powerpoint/2010/main" val="42867957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457" name="Object 1"/>
          <p:cNvGraphicFramePr>
            <a:graphicFrameLocks noChangeAspect="1"/>
          </p:cNvGraphicFramePr>
          <p:nvPr>
            <p:extLst>
              <p:ext uri="{D42A27DB-BD31-4B8C-83A1-F6EECF244321}">
                <p14:modId xmlns:p14="http://schemas.microsoft.com/office/powerpoint/2010/main" val="4069968666"/>
              </p:ext>
            </p:extLst>
          </p:nvPr>
        </p:nvGraphicFramePr>
        <p:xfrm>
          <a:off x="1581150" y="431800"/>
          <a:ext cx="5713413" cy="1028700"/>
        </p:xfrm>
        <a:graphic>
          <a:graphicData uri="http://schemas.openxmlformats.org/presentationml/2006/ole">
            <mc:AlternateContent xmlns:mc="http://schemas.openxmlformats.org/markup-compatibility/2006">
              <mc:Choice xmlns:v="urn:schemas-microsoft-com:vml" Requires="v">
                <p:oleObj spid="_x0000_s110642" name="Equation" r:id="rId3" imgW="5689440" imgH="1028520" progId="Equation.DSMT4">
                  <p:embed/>
                </p:oleObj>
              </mc:Choice>
              <mc:Fallback>
                <p:oleObj name="Equation" r:id="rId3" imgW="5689440" imgH="1028520" progId="Equation.DSMT4">
                  <p:embed/>
                  <p:pic>
                    <p:nvPicPr>
                      <p:cNvPr id="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431800"/>
                        <a:ext cx="5713413" cy="102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4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466" name="Object 10"/>
          <p:cNvGraphicFramePr>
            <a:graphicFrameLocks noChangeAspect="1"/>
          </p:cNvGraphicFramePr>
          <p:nvPr>
            <p:extLst>
              <p:ext uri="{D42A27DB-BD31-4B8C-83A1-F6EECF244321}">
                <p14:modId xmlns:p14="http://schemas.microsoft.com/office/powerpoint/2010/main" val="775769091"/>
              </p:ext>
            </p:extLst>
          </p:nvPr>
        </p:nvGraphicFramePr>
        <p:xfrm>
          <a:off x="1446213" y="2095500"/>
          <a:ext cx="6408737" cy="979488"/>
        </p:xfrm>
        <a:graphic>
          <a:graphicData uri="http://schemas.openxmlformats.org/presentationml/2006/ole">
            <mc:AlternateContent xmlns:mc="http://schemas.openxmlformats.org/markup-compatibility/2006">
              <mc:Choice xmlns:v="urn:schemas-microsoft-com:vml" Requires="v">
                <p:oleObj spid="_x0000_s110643" name="Equation" r:id="rId5" imgW="6426000" imgH="965160" progId="Equation.DSMT4">
                  <p:embed/>
                </p:oleObj>
              </mc:Choice>
              <mc:Fallback>
                <p:oleObj name="Equation" r:id="rId5" imgW="6426000" imgH="965160" progId="Equation.DSMT4">
                  <p:embed/>
                  <p:pic>
                    <p:nvPicPr>
                      <p:cNvPr id="0"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6213" y="2095500"/>
                        <a:ext cx="6408737" cy="979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p:nvPr/>
        </p:nvGrpSpPr>
        <p:grpSpPr>
          <a:xfrm>
            <a:off x="517525" y="3824288"/>
            <a:ext cx="8321675" cy="1883509"/>
            <a:chOff x="517525" y="3824288"/>
            <a:chExt cx="8321675" cy="1883509"/>
          </a:xfrm>
        </p:grpSpPr>
        <p:grpSp>
          <p:nvGrpSpPr>
            <p:cNvPr id="3" name="Group 15"/>
            <p:cNvGrpSpPr/>
            <p:nvPr/>
          </p:nvGrpSpPr>
          <p:grpSpPr>
            <a:xfrm>
              <a:off x="517525" y="3824288"/>
              <a:ext cx="7864475" cy="1883509"/>
              <a:chOff x="1127125" y="3824288"/>
              <a:chExt cx="7864475" cy="1883509"/>
            </a:xfrm>
          </p:grpSpPr>
          <p:graphicFrame>
            <p:nvGraphicFramePr>
              <p:cNvPr id="19459" name="Object 3"/>
              <p:cNvGraphicFramePr>
                <a:graphicFrameLocks noChangeAspect="1"/>
              </p:cNvGraphicFramePr>
              <p:nvPr>
                <p:extLst>
                  <p:ext uri="{D42A27DB-BD31-4B8C-83A1-F6EECF244321}">
                    <p14:modId xmlns:p14="http://schemas.microsoft.com/office/powerpoint/2010/main" val="490275428"/>
                  </p:ext>
                </p:extLst>
              </p:nvPr>
            </p:nvGraphicFramePr>
            <p:xfrm>
              <a:off x="1127125" y="3824288"/>
              <a:ext cx="4538663" cy="1849437"/>
            </p:xfrm>
            <a:graphic>
              <a:graphicData uri="http://schemas.openxmlformats.org/presentationml/2006/ole">
                <mc:AlternateContent xmlns:mc="http://schemas.openxmlformats.org/markup-compatibility/2006">
                  <mc:Choice xmlns:v="urn:schemas-microsoft-com:vml" Requires="v">
                    <p:oleObj spid="_x0000_s110644" name="Equation" r:id="rId7" imgW="4559040" imgH="1828800" progId="Equation.DSMT4">
                      <p:embed/>
                    </p:oleObj>
                  </mc:Choice>
                  <mc:Fallback>
                    <p:oleObj name="Equation" r:id="rId7" imgW="4559040" imgH="1828800" progId="Equation.DSMT4">
                      <p:embed/>
                      <p:pic>
                        <p:nvPicPr>
                          <p:cNvPr id="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125" y="3824288"/>
                            <a:ext cx="4538663" cy="1849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6096000" y="4876800"/>
                <a:ext cx="2895600" cy="830997"/>
              </a:xfrm>
              <a:prstGeom prst="rect">
                <a:avLst/>
              </a:prstGeom>
              <a:noFill/>
            </p:spPr>
            <p:txBody>
              <a:bodyPr wrap="square" rtlCol="0">
                <a:spAutoFit/>
              </a:bodyPr>
              <a:lstStyle/>
              <a:p>
                <a:r>
                  <a:rPr lang="en-US" sz="2400" dirty="0">
                    <a:solidFill>
                      <a:srgbClr val="FF0000"/>
                    </a:solidFill>
                    <a:latin typeface="Times New Roman" pitchFamily="18" charset="0"/>
                    <a:cs typeface="Times New Roman" pitchFamily="18" charset="0"/>
                  </a:rPr>
                  <a:t>Two-photon </a:t>
                </a:r>
                <a:r>
                  <a:rPr lang="en-US" sz="2400" dirty="0">
                    <a:latin typeface="Times New Roman" pitchFamily="18" charset="0"/>
                    <a:cs typeface="Times New Roman" pitchFamily="18" charset="0"/>
                  </a:rPr>
                  <a:t>absorption coefficient</a:t>
                </a:r>
              </a:p>
            </p:txBody>
          </p:sp>
        </p:grpSp>
        <p:sp>
          <p:nvSpPr>
            <p:cNvPr id="17" name="TextBox 16"/>
            <p:cNvSpPr txBox="1"/>
            <p:nvPr/>
          </p:nvSpPr>
          <p:spPr>
            <a:xfrm>
              <a:off x="5093431" y="3886200"/>
              <a:ext cx="3745769" cy="461665"/>
            </a:xfrm>
            <a:prstGeom prst="rect">
              <a:avLst/>
            </a:prstGeom>
            <a:noFill/>
          </p:spPr>
          <p:txBody>
            <a:bodyPr wrap="none" rtlCol="0">
              <a:spAutoFit/>
            </a:bodyPr>
            <a:lstStyle/>
            <a:p>
              <a:r>
                <a:rPr lang="en-US" sz="2400" dirty="0">
                  <a:solidFill>
                    <a:srgbClr val="FF0000"/>
                  </a:solidFill>
                  <a:latin typeface="Times New Roman" pitchFamily="18" charset="0"/>
                  <a:cs typeface="Times New Roman" pitchFamily="18" charset="0"/>
                </a:rPr>
                <a:t>Linear</a:t>
              </a:r>
              <a:r>
                <a:rPr lang="en-US" sz="2400" dirty="0">
                  <a:latin typeface="Times New Roman" pitchFamily="18" charset="0"/>
                  <a:cs typeface="Times New Roman" pitchFamily="18" charset="0"/>
                </a:rPr>
                <a:t> absorption coefficient</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p:cNvPicPr>
            <a:picLocks noChangeAspect="1" noChangeArrowheads="1"/>
          </p:cNvPicPr>
          <p:nvPr/>
        </p:nvPicPr>
        <p:blipFill>
          <a:blip r:embed="rId3" cstate="print"/>
          <a:srcRect t="23404" r="26569"/>
          <a:stretch>
            <a:fillRect/>
          </a:stretch>
        </p:blipFill>
        <p:spPr bwMode="auto">
          <a:xfrm>
            <a:off x="3706812" y="4171950"/>
            <a:ext cx="5437188" cy="2609850"/>
          </a:xfrm>
          <a:prstGeom prst="rect">
            <a:avLst/>
          </a:prstGeom>
          <a:noFill/>
          <a:ln w="9525">
            <a:noFill/>
            <a:miter lim="800000"/>
            <a:headEnd/>
            <a:tailEnd/>
          </a:ln>
        </p:spPr>
      </p:pic>
      <p:grpSp>
        <p:nvGrpSpPr>
          <p:cNvPr id="4" name="Group 3"/>
          <p:cNvGrpSpPr/>
          <p:nvPr/>
        </p:nvGrpSpPr>
        <p:grpSpPr>
          <a:xfrm>
            <a:off x="1129081" y="748983"/>
            <a:ext cx="7162800" cy="370367"/>
            <a:chOff x="1295400" y="2133600"/>
            <a:chExt cx="7442089" cy="370367"/>
          </a:xfrm>
        </p:grpSpPr>
        <p:pic>
          <p:nvPicPr>
            <p:cNvPr id="32770" name="Picture 2"/>
            <p:cNvPicPr>
              <a:picLocks noChangeAspect="1" noChangeArrowheads="1"/>
            </p:cNvPicPr>
            <p:nvPr/>
          </p:nvPicPr>
          <p:blipFill>
            <a:blip r:embed="rId4" cstate="print"/>
            <a:srcRect/>
            <a:stretch>
              <a:fillRect/>
            </a:stretch>
          </p:blipFill>
          <p:spPr bwMode="auto">
            <a:xfrm>
              <a:off x="1295400" y="2133600"/>
              <a:ext cx="3804539" cy="365760"/>
            </a:xfrm>
            <a:prstGeom prst="rect">
              <a:avLst/>
            </a:prstGeom>
            <a:noFill/>
            <a:ln w="9525">
              <a:noFill/>
              <a:miter lim="800000"/>
              <a:headEnd/>
              <a:tailEnd/>
            </a:ln>
          </p:spPr>
        </p:pic>
        <p:pic>
          <p:nvPicPr>
            <p:cNvPr id="32771" name="Picture 3"/>
            <p:cNvPicPr>
              <a:picLocks noChangeAspect="1" noChangeArrowheads="1"/>
            </p:cNvPicPr>
            <p:nvPr/>
          </p:nvPicPr>
          <p:blipFill>
            <a:blip r:embed="rId5" cstate="print"/>
            <a:srcRect/>
            <a:stretch>
              <a:fillRect/>
            </a:stretch>
          </p:blipFill>
          <p:spPr bwMode="auto">
            <a:xfrm>
              <a:off x="5105400" y="2138207"/>
              <a:ext cx="3632089" cy="365760"/>
            </a:xfrm>
            <a:prstGeom prst="rect">
              <a:avLst/>
            </a:prstGeom>
            <a:noFill/>
            <a:ln w="9525">
              <a:noFill/>
              <a:miter lim="800000"/>
              <a:headEnd/>
              <a:tailEnd/>
            </a:ln>
          </p:spPr>
        </p:pic>
      </p:grpSp>
      <p:pic>
        <p:nvPicPr>
          <p:cNvPr id="32772" name="Picture 4"/>
          <p:cNvPicPr>
            <a:picLocks noChangeAspect="1" noChangeArrowheads="1"/>
          </p:cNvPicPr>
          <p:nvPr/>
        </p:nvPicPr>
        <p:blipFill>
          <a:blip r:embed="rId6" cstate="print"/>
          <a:srcRect/>
          <a:stretch>
            <a:fillRect/>
          </a:stretch>
        </p:blipFill>
        <p:spPr bwMode="auto">
          <a:xfrm>
            <a:off x="443281" y="1195550"/>
            <a:ext cx="8091119" cy="457200"/>
          </a:xfrm>
          <a:prstGeom prst="rect">
            <a:avLst/>
          </a:prstGeom>
          <a:noFill/>
          <a:ln w="9525">
            <a:noFill/>
            <a:miter lim="800000"/>
            <a:headEnd/>
            <a:tailEnd/>
          </a:ln>
        </p:spPr>
      </p:pic>
      <p:sp>
        <p:nvSpPr>
          <p:cNvPr id="8" name="TextBox 7"/>
          <p:cNvSpPr txBox="1"/>
          <p:nvPr/>
        </p:nvSpPr>
        <p:spPr>
          <a:xfrm>
            <a:off x="457200" y="52550"/>
            <a:ext cx="25146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Example</a:t>
            </a:r>
            <a:r>
              <a:rPr lang="en-US" sz="2400" dirty="0">
                <a:latin typeface="Times New Roman" pitchFamily="18" charset="0"/>
                <a:cs typeface="Times New Roman" pitchFamily="18" charset="0"/>
              </a:rPr>
              <a:t>:</a:t>
            </a:r>
          </a:p>
        </p:txBody>
      </p:sp>
      <p:sp>
        <p:nvSpPr>
          <p:cNvPr id="11" name="TextBox 10"/>
          <p:cNvSpPr txBox="1"/>
          <p:nvPr/>
        </p:nvSpPr>
        <p:spPr>
          <a:xfrm>
            <a:off x="3048000" y="1824335"/>
            <a:ext cx="457200" cy="461665"/>
          </a:xfrm>
          <a:prstGeom prst="rect">
            <a:avLst/>
          </a:prstGeom>
          <a:noFill/>
        </p:spPr>
        <p:txBody>
          <a:bodyPr wrap="square" rtlCol="0">
            <a:spAutoFit/>
          </a:bodyPr>
          <a:lstStyle/>
          <a:p>
            <a:r>
              <a:rPr lang="en-US" sz="2400" dirty="0">
                <a:latin typeface="Times New Roman" pitchFamily="18" charset="0"/>
                <a:cs typeface="Times New Roman" pitchFamily="18" charset="0"/>
              </a:rPr>
              <a:t>P</a:t>
            </a:r>
          </a:p>
        </p:txBody>
      </p:sp>
      <p:graphicFrame>
        <p:nvGraphicFramePr>
          <p:cNvPr id="16" name="Object 15"/>
          <p:cNvGraphicFramePr>
            <a:graphicFrameLocks noChangeAspect="1"/>
          </p:cNvGraphicFramePr>
          <p:nvPr>
            <p:extLst>
              <p:ext uri="{D42A27DB-BD31-4B8C-83A1-F6EECF244321}">
                <p14:modId xmlns:p14="http://schemas.microsoft.com/office/powerpoint/2010/main" val="2316101515"/>
              </p:ext>
            </p:extLst>
          </p:nvPr>
        </p:nvGraphicFramePr>
        <p:xfrm>
          <a:off x="152400" y="3924300"/>
          <a:ext cx="4127500" cy="2463800"/>
        </p:xfrm>
        <a:graphic>
          <a:graphicData uri="http://schemas.openxmlformats.org/presentationml/2006/ole">
            <mc:AlternateContent xmlns:mc="http://schemas.openxmlformats.org/markup-compatibility/2006">
              <mc:Choice xmlns:v="urn:schemas-microsoft-com:vml" Requires="v">
                <p:oleObj spid="_x0000_s50194" name="Equation" r:id="rId7" imgW="4127400" imgH="2463480" progId="Equation.DSMT4">
                  <p:embed/>
                </p:oleObj>
              </mc:Choice>
              <mc:Fallback>
                <p:oleObj name="Equation" r:id="rId7" imgW="4127400" imgH="2463480" progId="Equation.DSMT4">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3924300"/>
                        <a:ext cx="4127500" cy="246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 name="Picture 6"/>
          <p:cNvPicPr>
            <a:picLocks noChangeAspect="1" noChangeArrowheads="1"/>
          </p:cNvPicPr>
          <p:nvPr/>
        </p:nvPicPr>
        <p:blipFill>
          <a:blip r:embed="rId3" cstate="print"/>
          <a:srcRect b="76596"/>
          <a:stretch>
            <a:fillRect/>
          </a:stretch>
        </p:blipFill>
        <p:spPr bwMode="auto">
          <a:xfrm>
            <a:off x="1132601" y="3048000"/>
            <a:ext cx="7782799" cy="838200"/>
          </a:xfrm>
          <a:prstGeom prst="rect">
            <a:avLst/>
          </a:prstGeom>
          <a:noFill/>
          <a:ln w="9525">
            <a:noFill/>
            <a:miter lim="800000"/>
            <a:headEnd/>
            <a:tailEnd/>
          </a:ln>
        </p:spPr>
      </p:pic>
      <p:grpSp>
        <p:nvGrpSpPr>
          <p:cNvPr id="20" name="Group 19"/>
          <p:cNvGrpSpPr/>
          <p:nvPr/>
        </p:nvGrpSpPr>
        <p:grpSpPr>
          <a:xfrm>
            <a:off x="1143000" y="1619412"/>
            <a:ext cx="6952720" cy="1481138"/>
            <a:chOff x="1143000" y="1619412"/>
            <a:chExt cx="6952720" cy="1481138"/>
          </a:xfrm>
        </p:grpSpPr>
        <p:grpSp>
          <p:nvGrpSpPr>
            <p:cNvPr id="18" name="Group 17"/>
            <p:cNvGrpSpPr/>
            <p:nvPr/>
          </p:nvGrpSpPr>
          <p:grpSpPr>
            <a:xfrm>
              <a:off x="1143000" y="1619412"/>
              <a:ext cx="6952720" cy="1481138"/>
              <a:chOff x="1143000" y="1795462"/>
              <a:chExt cx="6952720" cy="1481138"/>
            </a:xfrm>
          </p:grpSpPr>
          <p:pic>
            <p:nvPicPr>
              <p:cNvPr id="32773" name="Picture 5"/>
              <p:cNvPicPr>
                <a:picLocks noChangeAspect="1" noChangeArrowheads="1"/>
              </p:cNvPicPr>
              <p:nvPr/>
            </p:nvPicPr>
            <p:blipFill>
              <a:blip r:embed="rId9" cstate="print"/>
              <a:srcRect/>
              <a:stretch>
                <a:fillRect/>
              </a:stretch>
            </p:blipFill>
            <p:spPr bwMode="auto">
              <a:xfrm>
                <a:off x="1143000" y="1795462"/>
                <a:ext cx="6952720" cy="1481138"/>
              </a:xfrm>
              <a:prstGeom prst="rect">
                <a:avLst/>
              </a:prstGeom>
              <a:noFill/>
              <a:ln w="9525">
                <a:noFill/>
                <a:miter lim="800000"/>
                <a:headEnd/>
                <a:tailEnd/>
              </a:ln>
            </p:spPr>
          </p:pic>
          <p:cxnSp>
            <p:nvCxnSpPr>
              <p:cNvPr id="10" name="Straight Arrow Connector 9"/>
              <p:cNvCxnSpPr/>
              <p:nvPr/>
            </p:nvCxnSpPr>
            <p:spPr>
              <a:xfrm>
                <a:off x="2751080" y="2175640"/>
                <a:ext cx="82296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711670" y="2514600"/>
                <a:ext cx="2286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638100" y="2510135"/>
                <a:ext cx="914400" cy="338554"/>
              </a:xfrm>
              <a:prstGeom prst="rect">
                <a:avLst/>
              </a:prstGeom>
              <a:noFill/>
            </p:spPr>
            <p:txBody>
              <a:bodyPr wrap="square" rtlCol="0">
                <a:spAutoFit/>
              </a:bodyPr>
              <a:lstStyle/>
              <a:p>
                <a:r>
                  <a:rPr lang="en-US" sz="1600" dirty="0">
                    <a:latin typeface="Times New Roman" pitchFamily="18" charset="0"/>
                    <a:cs typeface="Times New Roman" pitchFamily="18" charset="0"/>
                  </a:rPr>
                  <a:t>W</a:t>
                </a:r>
              </a:p>
            </p:txBody>
          </p:sp>
          <p:cxnSp>
            <p:nvCxnSpPr>
              <p:cNvPr id="15" name="Straight Arrow Connector 14"/>
              <p:cNvCxnSpPr/>
              <p:nvPr/>
            </p:nvCxnSpPr>
            <p:spPr>
              <a:xfrm>
                <a:off x="4169980" y="2898230"/>
                <a:ext cx="82296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3048000" y="1676400"/>
              <a:ext cx="609600" cy="457200"/>
            </a:xfrm>
            <a:prstGeom prst="rect">
              <a:avLst/>
            </a:prstGeom>
            <a:noFill/>
          </p:spPr>
          <p:txBody>
            <a:bodyPr wrap="square" rtlCol="0">
              <a:spAutoFit/>
            </a:bodyPr>
            <a:lstStyle/>
            <a:p>
              <a:r>
                <a:rPr lang="en-US" sz="2400" dirty="0">
                  <a:latin typeface="Times New Roman" pitchFamily="18" charset="0"/>
                  <a:cs typeface="Times New Roman" pitchFamily="18" charset="0"/>
                </a:rPr>
                <a:t>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505" name="Object 1"/>
          <p:cNvGraphicFramePr>
            <a:graphicFrameLocks noChangeAspect="1"/>
          </p:cNvGraphicFramePr>
          <p:nvPr>
            <p:extLst>
              <p:ext uri="{D42A27DB-BD31-4B8C-83A1-F6EECF244321}">
                <p14:modId xmlns:p14="http://schemas.microsoft.com/office/powerpoint/2010/main" val="266064384"/>
              </p:ext>
            </p:extLst>
          </p:nvPr>
        </p:nvGraphicFramePr>
        <p:xfrm>
          <a:off x="1055688" y="469900"/>
          <a:ext cx="4054475" cy="833438"/>
        </p:xfrm>
        <a:graphic>
          <a:graphicData uri="http://schemas.openxmlformats.org/presentationml/2006/ole">
            <mc:AlternateContent xmlns:mc="http://schemas.openxmlformats.org/markup-compatibility/2006">
              <mc:Choice xmlns:v="urn:schemas-microsoft-com:vml" Requires="v">
                <p:oleObj spid="_x0000_s111663" name="Equation" r:id="rId3" imgW="3987720" imgH="799920" progId="Equation.DSMT4">
                  <p:embed/>
                </p:oleObj>
              </mc:Choice>
              <mc:Fallback>
                <p:oleObj name="Equation" r:id="rId3" imgW="3987720" imgH="799920" progId="Equation.DSMT4">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688" y="469900"/>
                        <a:ext cx="4054475" cy="83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507" name="Object 3"/>
          <p:cNvGraphicFramePr>
            <a:graphicFrameLocks noChangeAspect="1"/>
          </p:cNvGraphicFramePr>
          <p:nvPr>
            <p:extLst>
              <p:ext uri="{D42A27DB-BD31-4B8C-83A1-F6EECF244321}">
                <p14:modId xmlns:p14="http://schemas.microsoft.com/office/powerpoint/2010/main" val="2153427869"/>
              </p:ext>
            </p:extLst>
          </p:nvPr>
        </p:nvGraphicFramePr>
        <p:xfrm>
          <a:off x="1058863" y="1955800"/>
          <a:ext cx="3808412" cy="825500"/>
        </p:xfrm>
        <a:graphic>
          <a:graphicData uri="http://schemas.openxmlformats.org/presentationml/2006/ole">
            <mc:AlternateContent xmlns:mc="http://schemas.openxmlformats.org/markup-compatibility/2006">
              <mc:Choice xmlns:v="urn:schemas-microsoft-com:vml" Requires="v">
                <p:oleObj spid="_x0000_s111664" name="Equation" r:id="rId5" imgW="3797280" imgH="914400" progId="Equation.DSMT4">
                  <p:embed/>
                </p:oleObj>
              </mc:Choice>
              <mc:Fallback>
                <p:oleObj name="Equation" r:id="rId5" imgW="3797280" imgH="914400" progId="Equation.DSMT4">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863" y="1955800"/>
                        <a:ext cx="3808412"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9"/>
          <p:cNvGrpSpPr/>
          <p:nvPr/>
        </p:nvGrpSpPr>
        <p:grpSpPr>
          <a:xfrm>
            <a:off x="4991100" y="3657600"/>
            <a:ext cx="3959141" cy="995065"/>
            <a:chOff x="4991100" y="3657600"/>
            <a:chExt cx="3959141" cy="995065"/>
          </a:xfrm>
        </p:grpSpPr>
        <p:graphicFrame>
          <p:nvGraphicFramePr>
            <p:cNvPr id="21510" name="Object 6"/>
            <p:cNvGraphicFramePr>
              <a:graphicFrameLocks noChangeAspect="1"/>
            </p:cNvGraphicFramePr>
            <p:nvPr>
              <p:extLst>
                <p:ext uri="{D42A27DB-BD31-4B8C-83A1-F6EECF244321}">
                  <p14:modId xmlns:p14="http://schemas.microsoft.com/office/powerpoint/2010/main" val="1960466234"/>
                </p:ext>
              </p:extLst>
            </p:nvPr>
          </p:nvGraphicFramePr>
          <p:xfrm>
            <a:off x="4991100" y="3657600"/>
            <a:ext cx="3949700" cy="457200"/>
          </p:xfrm>
          <a:graphic>
            <a:graphicData uri="http://schemas.openxmlformats.org/presentationml/2006/ole">
              <mc:AlternateContent xmlns:mc="http://schemas.openxmlformats.org/markup-compatibility/2006">
                <mc:Choice xmlns:v="urn:schemas-microsoft-com:vml" Requires="v">
                  <p:oleObj spid="_x0000_s111665" name="Equation" r:id="rId7" imgW="3936960" imgH="507960" progId="Equation.DSMT4">
                    <p:embed/>
                  </p:oleObj>
                </mc:Choice>
                <mc:Fallback>
                  <p:oleObj name="Equation" r:id="rId7" imgW="3936960" imgH="507960" progId="Equation.DSMT4">
                    <p:embed/>
                    <p:pic>
                      <p:nvPicPr>
                        <p:cNvPr id="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1100" y="3657600"/>
                          <a:ext cx="39497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6477000" y="4191000"/>
              <a:ext cx="2473241"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Beer–Lambert law</a:t>
              </a:r>
            </a:p>
          </p:txBody>
        </p:sp>
      </p:grpSp>
      <p:grpSp>
        <p:nvGrpSpPr>
          <p:cNvPr id="3" name="Group 16"/>
          <p:cNvGrpSpPr/>
          <p:nvPr/>
        </p:nvGrpSpPr>
        <p:grpSpPr>
          <a:xfrm>
            <a:off x="228600" y="3154680"/>
            <a:ext cx="4754880" cy="3474720"/>
            <a:chOff x="152400" y="3307080"/>
            <a:chExt cx="4754880" cy="3474720"/>
          </a:xfrm>
        </p:grpSpPr>
        <p:pic>
          <p:nvPicPr>
            <p:cNvPr id="7" name="Picture 6" descr="Beschreibung: E:\Dissertation\Ali\figures\chapter 2\comparing intensity at the presnce and absence of 2PA.jpg"/>
            <p:cNvPicPr/>
            <p:nvPr/>
          </p:nvPicPr>
          <p:blipFill>
            <a:blip r:embed="rId9" cstate="print"/>
            <a:srcRect/>
            <a:stretch>
              <a:fillRect/>
            </a:stretch>
          </p:blipFill>
          <p:spPr bwMode="auto">
            <a:xfrm>
              <a:off x="152400" y="3307080"/>
              <a:ext cx="4754880" cy="3474720"/>
            </a:xfrm>
            <a:prstGeom prst="rect">
              <a:avLst/>
            </a:prstGeom>
            <a:noFill/>
            <a:ln w="9525">
              <a:noFill/>
              <a:miter lim="800000"/>
              <a:headEnd/>
              <a:tailEnd/>
            </a:ln>
          </p:spPr>
        </p:pic>
        <p:cxnSp>
          <p:nvCxnSpPr>
            <p:cNvPr id="12" name="Straight Arrow Connector 11"/>
            <p:cNvCxnSpPr/>
            <p:nvPr/>
          </p:nvCxnSpPr>
          <p:spPr>
            <a:xfrm flipV="1">
              <a:off x="1024268" y="3886200"/>
              <a:ext cx="457200" cy="990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286000" y="5029200"/>
              <a:ext cx="457200" cy="5334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09739" y="4800600"/>
              <a:ext cx="1819729" cy="369332"/>
            </a:xfrm>
            <a:prstGeom prst="rect">
              <a:avLst/>
            </a:prstGeom>
            <a:noFill/>
          </p:spPr>
          <p:txBody>
            <a:bodyPr wrap="none" rtlCol="0">
              <a:spAutoFit/>
            </a:bodyPr>
            <a:lstStyle/>
            <a:p>
              <a:r>
                <a:rPr lang="en-US" dirty="0">
                  <a:latin typeface="Times New Roman" pitchFamily="18" charset="0"/>
                  <a:cs typeface="Times New Roman" pitchFamily="18" charset="0"/>
                </a:rPr>
                <a:t>Linear absorption</a:t>
              </a:r>
            </a:p>
          </p:txBody>
        </p:sp>
        <p:sp>
          <p:nvSpPr>
            <p:cNvPr id="16" name="TextBox 15"/>
            <p:cNvSpPr txBox="1"/>
            <p:nvPr/>
          </p:nvSpPr>
          <p:spPr>
            <a:xfrm>
              <a:off x="1447800" y="3657600"/>
              <a:ext cx="2879314" cy="369332"/>
            </a:xfrm>
            <a:prstGeom prst="rect">
              <a:avLst/>
            </a:prstGeom>
            <a:noFill/>
          </p:spPr>
          <p:txBody>
            <a:bodyPr wrap="none" rtlCol="0">
              <a:spAutoFit/>
            </a:bodyPr>
            <a:lstStyle/>
            <a:p>
              <a:r>
                <a:rPr lang="en-US" dirty="0">
                  <a:latin typeface="Times New Roman" pitchFamily="18" charset="0"/>
                  <a:cs typeface="Times New Roman" pitchFamily="18" charset="0"/>
                </a:rPr>
                <a:t>Linear +nonlinear absorption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304800" y="246703"/>
            <a:ext cx="85344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p>
            <a:pPr algn="l">
              <a:spcBef>
                <a:spcPct val="0"/>
              </a:spcBef>
              <a:spcAft>
                <a:spcPct val="50000"/>
              </a:spcAft>
              <a:tabLst>
                <a:tab pos="288925" algn="l"/>
              </a:tabLst>
            </a:pPr>
            <a:r>
              <a:rPr lang="en-US" sz="2800" b="1" dirty="0">
                <a:solidFill>
                  <a:srgbClr val="7030A0"/>
                </a:solidFill>
              </a:rPr>
              <a:t>Nonlinear phenomena and their Applications</a:t>
            </a:r>
            <a:endParaRPr lang="en-US" sz="2400" b="1" dirty="0">
              <a:solidFill>
                <a:srgbClr val="7030A0"/>
              </a:solidFill>
            </a:endParaRPr>
          </a:p>
          <a:p>
            <a:pPr algn="l">
              <a:spcBef>
                <a:spcPct val="0"/>
              </a:spcBef>
              <a:spcAft>
                <a:spcPct val="50000"/>
              </a:spcAft>
              <a:buFont typeface="Wingdings" pitchFamily="2" charset="2"/>
              <a:buChar char="v"/>
              <a:tabLst>
                <a:tab pos="288925" algn="l"/>
              </a:tabLst>
            </a:pPr>
            <a:r>
              <a:rPr lang="en-US" sz="2400" dirty="0"/>
              <a:t>   </a:t>
            </a:r>
            <a:r>
              <a:rPr lang="en-US" sz="2600" dirty="0">
                <a:solidFill>
                  <a:srgbClr val="0070C0"/>
                </a:solidFill>
                <a:latin typeface="Times New Roman" pitchFamily="18" charset="0"/>
                <a:cs typeface="Times New Roman" pitchFamily="18" charset="0"/>
              </a:rPr>
              <a:t>Higher harmonic generation: </a:t>
            </a:r>
          </a:p>
          <a:p>
            <a:pPr algn="l">
              <a:spcBef>
                <a:spcPct val="0"/>
              </a:spcBef>
              <a:spcAft>
                <a:spcPct val="50000"/>
              </a:spcAft>
              <a:buFont typeface="Wingdings" pitchFamily="2" charset="2"/>
              <a:buChar char="ü"/>
              <a:tabLst>
                <a:tab pos="288925" algn="l"/>
              </a:tabLst>
            </a:pPr>
            <a:r>
              <a:rPr lang="en-US" sz="2400" dirty="0">
                <a:solidFill>
                  <a:srgbClr val="FF0000"/>
                </a:solidFill>
              </a:rPr>
              <a:t>   second harmonic generation (SHG): </a:t>
            </a:r>
            <a:r>
              <a:rPr lang="en-US" sz="2400" dirty="0"/>
              <a:t>in this process two photons of the same frequency are annihilated and one photon at double frequency is created.  </a:t>
            </a:r>
          </a:p>
        </p:txBody>
      </p:sp>
      <p:sp>
        <p:nvSpPr>
          <p:cNvPr id="23558" name="AutoShape 6" descr="Bildergebnis für second harmonic gener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0" name="AutoShape 8" descr="Bildergebnis für second harmonic gener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2" name="AutoShape 10" descr="Bildergebnis für second harmonic gener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4" name="AutoShape 12" descr="Bildergebnis für second harmonic gener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6" name="AutoShape 14" descr="Bildergebnis für second harmonic gener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8" name="AutoShape 16" descr="Bildergebnis für second harmonic gener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0" name="AutoShape 18" descr="Bildergebnis für second harmonic gener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2" name="AutoShape 20" descr="Bildergebnis für second harmonic gener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573" name="Picture 21" descr="C:\Users\Ali\Pictures\shg.jpg"/>
          <p:cNvPicPr>
            <a:picLocks noChangeAspect="1" noChangeArrowheads="1"/>
          </p:cNvPicPr>
          <p:nvPr/>
        </p:nvPicPr>
        <p:blipFill>
          <a:blip r:embed="rId2" cstate="print"/>
          <a:srcRect/>
          <a:stretch>
            <a:fillRect/>
          </a:stretch>
        </p:blipFill>
        <p:spPr bwMode="auto">
          <a:xfrm>
            <a:off x="3581400" y="2286000"/>
            <a:ext cx="5257800" cy="2304283"/>
          </a:xfrm>
          <a:prstGeom prst="rect">
            <a:avLst/>
          </a:prstGeom>
          <a:noFill/>
        </p:spPr>
      </p:pic>
      <p:grpSp>
        <p:nvGrpSpPr>
          <p:cNvPr id="5" name="Group 16"/>
          <p:cNvGrpSpPr/>
          <p:nvPr/>
        </p:nvGrpSpPr>
        <p:grpSpPr>
          <a:xfrm>
            <a:off x="152400" y="4648200"/>
            <a:ext cx="4297680" cy="2073862"/>
            <a:chOff x="152400" y="4648200"/>
            <a:chExt cx="4297680" cy="2073862"/>
          </a:xfrm>
        </p:grpSpPr>
        <p:pic>
          <p:nvPicPr>
            <p:cNvPr id="3" name="Picture 2" descr="Beschreibung: 1.3. two-photon absorption - up converted fluorescence - seconnd harmonic generation.jpg"/>
            <p:cNvPicPr>
              <a:picLocks noChangeAspect="1"/>
            </p:cNvPicPr>
            <p:nvPr/>
          </p:nvPicPr>
          <p:blipFill>
            <a:blip r:embed="rId3" cstate="print"/>
            <a:srcRect l="50173"/>
            <a:stretch>
              <a:fillRect/>
            </a:stretch>
          </p:blipFill>
          <p:spPr bwMode="auto">
            <a:xfrm>
              <a:off x="152400" y="4648200"/>
              <a:ext cx="4297680" cy="2073862"/>
            </a:xfrm>
            <a:prstGeom prst="rect">
              <a:avLst/>
            </a:prstGeom>
            <a:noFill/>
            <a:ln w="9525">
              <a:noFill/>
              <a:miter lim="800000"/>
              <a:headEnd/>
              <a:tailEnd/>
            </a:ln>
          </p:spPr>
        </p:pic>
        <p:sp>
          <p:nvSpPr>
            <p:cNvPr id="16" name="TextBox 15"/>
            <p:cNvSpPr txBox="1"/>
            <p:nvPr/>
          </p:nvSpPr>
          <p:spPr>
            <a:xfrm>
              <a:off x="3352800" y="5481935"/>
              <a:ext cx="801823" cy="461665"/>
            </a:xfrm>
            <a:prstGeom prst="rect">
              <a:avLst/>
            </a:prstGeom>
            <a:noFill/>
          </p:spPr>
          <p:txBody>
            <a:bodyPr wrap="none" rtlCol="0">
              <a:spAutoFit/>
            </a:bodyPr>
            <a:lstStyle/>
            <a:p>
              <a:r>
                <a:rPr lang="en-US" sz="2400" dirty="0">
                  <a:solidFill>
                    <a:srgbClr val="00B050"/>
                  </a:solidFill>
                  <a:latin typeface="Times New Roman" pitchFamily="18" charset="0"/>
                  <a:cs typeface="Times New Roman" pitchFamily="18" charset="0"/>
                </a:rPr>
                <a:t>SHG</a:t>
              </a:r>
            </a:p>
          </p:txBody>
        </p:sp>
      </p:grpSp>
      <p:grpSp>
        <p:nvGrpSpPr>
          <p:cNvPr id="6" name="Group 18"/>
          <p:cNvGrpSpPr/>
          <p:nvPr/>
        </p:nvGrpSpPr>
        <p:grpSpPr>
          <a:xfrm>
            <a:off x="5334000" y="4648200"/>
            <a:ext cx="3474720" cy="2034422"/>
            <a:chOff x="5334000" y="4648200"/>
            <a:chExt cx="3474720" cy="2034422"/>
          </a:xfrm>
        </p:grpSpPr>
        <p:pic>
          <p:nvPicPr>
            <p:cNvPr id="4" name="Picture 3" descr="Beschreibung: 1.1. third ahrmonic generation.jpg"/>
            <p:cNvPicPr>
              <a:picLocks noChangeAspect="1"/>
            </p:cNvPicPr>
            <p:nvPr/>
          </p:nvPicPr>
          <p:blipFill>
            <a:blip r:embed="rId4" cstate="print"/>
            <a:stretch>
              <a:fillRect/>
            </a:stretch>
          </p:blipFill>
          <p:spPr bwMode="auto">
            <a:xfrm>
              <a:off x="5334000" y="4648200"/>
              <a:ext cx="3474720" cy="2034422"/>
            </a:xfrm>
            <a:prstGeom prst="rect">
              <a:avLst/>
            </a:prstGeom>
            <a:noFill/>
            <a:ln w="9525">
              <a:noFill/>
              <a:miter lim="800000"/>
              <a:headEnd/>
              <a:tailEnd/>
            </a:ln>
          </p:spPr>
        </p:pic>
        <p:sp>
          <p:nvSpPr>
            <p:cNvPr id="18" name="TextBox 17"/>
            <p:cNvSpPr txBox="1"/>
            <p:nvPr/>
          </p:nvSpPr>
          <p:spPr>
            <a:xfrm>
              <a:off x="7792747" y="5410200"/>
              <a:ext cx="817853" cy="461665"/>
            </a:xfrm>
            <a:prstGeom prst="rect">
              <a:avLst/>
            </a:prstGeom>
            <a:noFill/>
          </p:spPr>
          <p:txBody>
            <a:bodyPr wrap="none" rtlCol="0">
              <a:spAutoFit/>
            </a:bodyPr>
            <a:lstStyle/>
            <a:p>
              <a:r>
                <a:rPr lang="en-US" sz="2400" dirty="0">
                  <a:solidFill>
                    <a:srgbClr val="00B050"/>
                  </a:solidFill>
                  <a:latin typeface="Times New Roman" pitchFamily="18" charset="0"/>
                  <a:cs typeface="Times New Roman" pitchFamily="18" charset="0"/>
                </a:rPr>
                <a:t>THG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573"/>
                                        </p:tgtEl>
                                        <p:attrNameLst>
                                          <p:attrName>style.visibility</p:attrName>
                                        </p:attrNameLst>
                                      </p:cBhvr>
                                      <p:to>
                                        <p:strVal val="visible"/>
                                      </p:to>
                                    </p:set>
                                    <p:animEffect transition="in" filter="circle(in)">
                                      <p:cBhvr>
                                        <p:cTn id="13" dur="2000"/>
                                        <p:tgtEl>
                                          <p:spTgt spid="2357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2563" y="469900"/>
            <a:ext cx="9037637" cy="6293029"/>
            <a:chOff x="258763" y="469900"/>
            <a:chExt cx="9037637" cy="6293029"/>
          </a:xfrm>
        </p:grpSpPr>
        <p:grpSp>
          <p:nvGrpSpPr>
            <p:cNvPr id="5" name="Group 4"/>
            <p:cNvGrpSpPr/>
            <p:nvPr/>
          </p:nvGrpSpPr>
          <p:grpSpPr>
            <a:xfrm>
              <a:off x="258763" y="469900"/>
              <a:ext cx="8123237" cy="5562600"/>
              <a:chOff x="409860" y="469900"/>
              <a:chExt cx="8353140" cy="5562600"/>
            </a:xfrm>
          </p:grpSpPr>
          <p:graphicFrame>
            <p:nvGraphicFramePr>
              <p:cNvPr id="114691" name="Object 3"/>
              <p:cNvGraphicFramePr>
                <a:graphicFrameLocks noChangeAspect="1"/>
              </p:cNvGraphicFramePr>
              <p:nvPr>
                <p:extLst>
                  <p:ext uri="{D42A27DB-BD31-4B8C-83A1-F6EECF244321}">
                    <p14:modId xmlns:p14="http://schemas.microsoft.com/office/powerpoint/2010/main" val="1270793578"/>
                  </p:ext>
                </p:extLst>
              </p:nvPr>
            </p:nvGraphicFramePr>
            <p:xfrm>
              <a:off x="409860" y="469900"/>
              <a:ext cx="6684797" cy="5562600"/>
            </p:xfrm>
            <a:graphic>
              <a:graphicData uri="http://schemas.openxmlformats.org/presentationml/2006/ole">
                <mc:AlternateContent xmlns:mc="http://schemas.openxmlformats.org/markup-compatibility/2006">
                  <mc:Choice xmlns:v="urn:schemas-microsoft-com:vml" Requires="v">
                    <p:oleObj spid="_x0000_s114709" name="Equation" r:id="rId3" imgW="7061040" imgH="5562360" progId="Equation.DSMT4">
                      <p:embed/>
                    </p:oleObj>
                  </mc:Choice>
                  <mc:Fallback>
                    <p:oleObj name="Equation" r:id="rId3" imgW="7061040" imgH="5562360" progId="Equation.DSMT4">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60" y="469900"/>
                            <a:ext cx="6684797" cy="556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895600" y="833735"/>
                <a:ext cx="5867400" cy="461665"/>
              </a:xfrm>
              <a:prstGeom prst="rect">
                <a:avLst/>
              </a:prstGeom>
              <a:noFill/>
            </p:spPr>
            <p:txBody>
              <a:bodyPr wrap="square" rtlCol="0">
                <a:spAutoFit/>
              </a:bodyPr>
              <a:lstStyle/>
              <a:p>
                <a:r>
                  <a:rPr lang="en-US" sz="2400" dirty="0">
                    <a:latin typeface="Times New Roman" pitchFamily="18" charset="0"/>
                    <a:cs typeface="Times New Roman" pitchFamily="18" charset="0"/>
                  </a:rPr>
                  <a:t>The electric field oscillate at frequency </a:t>
                </a:r>
                <a:r>
                  <a:rPr lang="el-GR" sz="2400" i="1" dirty="0">
                    <a:latin typeface="Times New Roman"/>
                    <a:cs typeface="Times New Roman"/>
                  </a:rPr>
                  <a:t>ω</a:t>
                </a:r>
                <a:endParaRPr lang="en-US" sz="2400" i="1" dirty="0">
                  <a:latin typeface="Times New Roman" pitchFamily="18" charset="0"/>
                  <a:cs typeface="Times New Roman" pitchFamily="18" charset="0"/>
                </a:endParaRPr>
              </a:p>
            </p:txBody>
          </p:sp>
        </p:grpSp>
        <p:sp>
          <p:nvSpPr>
            <p:cNvPr id="6" name="TextBox 5"/>
            <p:cNvSpPr txBox="1"/>
            <p:nvPr/>
          </p:nvSpPr>
          <p:spPr>
            <a:xfrm>
              <a:off x="1828800" y="3588603"/>
              <a:ext cx="7467600" cy="830997"/>
            </a:xfrm>
            <a:prstGeom prst="rect">
              <a:avLst/>
            </a:prstGeom>
            <a:noFill/>
          </p:spPr>
          <p:txBody>
            <a:bodyPr wrap="square" rtlCol="0">
              <a:spAutoFit/>
            </a:bodyPr>
            <a:lstStyle/>
            <a:p>
              <a:r>
                <a:rPr lang="en-US" sz="2400" dirty="0">
                  <a:latin typeface="Times New Roman" pitchFamily="18" charset="0"/>
                  <a:cs typeface="Times New Roman" pitchFamily="18" charset="0"/>
                </a:rPr>
                <a:t>Optical Rectification. Non-oscillating term of polarization. Charge separation caused by high intensity light beam</a:t>
              </a:r>
            </a:p>
          </p:txBody>
        </p:sp>
        <p:sp>
          <p:nvSpPr>
            <p:cNvPr id="7" name="TextBox 6"/>
            <p:cNvSpPr txBox="1"/>
            <p:nvPr/>
          </p:nvSpPr>
          <p:spPr>
            <a:xfrm>
              <a:off x="2362200" y="4648200"/>
              <a:ext cx="6705600" cy="830997"/>
            </a:xfrm>
            <a:prstGeom prst="rect">
              <a:avLst/>
            </a:prstGeom>
            <a:noFill/>
          </p:spPr>
          <p:txBody>
            <a:bodyPr wrap="square" rtlCol="0">
              <a:spAutoFit/>
            </a:bodyPr>
            <a:lstStyle/>
            <a:p>
              <a:r>
                <a:rPr lang="en-US" sz="2400" dirty="0">
                  <a:latin typeface="Times New Roman" pitchFamily="18" charset="0"/>
                  <a:cs typeface="Times New Roman" pitchFamily="18" charset="0"/>
                </a:rPr>
                <a:t>Oscillating term at frequency </a:t>
              </a:r>
              <a:r>
                <a:rPr lang="el-GR" sz="2400" i="1" dirty="0">
                  <a:latin typeface="Times New Roman"/>
                  <a:cs typeface="Times New Roman"/>
                </a:rPr>
                <a:t>ω</a:t>
              </a:r>
              <a:r>
                <a:rPr lang="en-US" sz="2400" i="1" dirty="0">
                  <a:latin typeface="Times New Roman"/>
                  <a:cs typeface="Times New Roman"/>
                </a:rPr>
                <a:t>. </a:t>
              </a:r>
              <a:r>
                <a:rPr lang="en-US" sz="2400" dirty="0">
                  <a:latin typeface="Times New Roman"/>
                  <a:cs typeface="Times New Roman"/>
                </a:rPr>
                <a:t>This terms is the origin of reemitting leading to normal scattering.</a:t>
              </a:r>
              <a:r>
                <a:rPr lang="en-US" sz="2400" dirty="0">
                  <a:latin typeface="Times New Roman" pitchFamily="18" charset="0"/>
                  <a:cs typeface="Times New Roman" pitchFamily="18" charset="0"/>
                </a:rPr>
                <a:t> </a:t>
              </a:r>
            </a:p>
          </p:txBody>
        </p:sp>
        <p:sp>
          <p:nvSpPr>
            <p:cNvPr id="8" name="TextBox 7"/>
            <p:cNvSpPr txBox="1"/>
            <p:nvPr/>
          </p:nvSpPr>
          <p:spPr>
            <a:xfrm>
              <a:off x="2667000" y="5562600"/>
              <a:ext cx="6096000" cy="1200329"/>
            </a:xfrm>
            <a:prstGeom prst="rect">
              <a:avLst/>
            </a:prstGeom>
            <a:noFill/>
          </p:spPr>
          <p:txBody>
            <a:bodyPr wrap="square" rtlCol="0">
              <a:spAutoFit/>
            </a:bodyPr>
            <a:lstStyle/>
            <a:p>
              <a:r>
                <a:rPr lang="en-US" sz="2400" dirty="0">
                  <a:latin typeface="Times New Roman" pitchFamily="18" charset="0"/>
                  <a:cs typeface="Times New Roman" pitchFamily="18" charset="0"/>
                </a:rPr>
                <a:t>This term shows the contribution of nonlinear polarization oscillating at frequency 2</a:t>
              </a:r>
              <a:r>
                <a:rPr lang="el-GR" sz="2400" i="1" dirty="0">
                  <a:latin typeface="Times New Roman"/>
                  <a:cs typeface="Times New Roman"/>
                </a:rPr>
                <a:t> ω</a:t>
              </a:r>
              <a:r>
                <a:rPr lang="en-US" sz="2400" i="1" dirty="0">
                  <a:latin typeface="Times New Roman"/>
                  <a:cs typeface="Times New Roman"/>
                </a:rPr>
                <a:t> </a:t>
              </a:r>
              <a:r>
                <a:rPr lang="en-US" sz="2400" dirty="0">
                  <a:latin typeface="Times New Roman"/>
                  <a:cs typeface="Times New Roman"/>
                </a:rPr>
                <a:t>which is the origin of second harmonic generation. </a:t>
              </a:r>
              <a:endParaRPr lang="en-US" sz="2400" dirty="0">
                <a:latin typeface="Times New Roman" pitchFamily="18" charset="0"/>
                <a:cs typeface="Times New Roman" pitchFamily="18" charset="0"/>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76200" y="246702"/>
            <a:ext cx="8977064"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p>
            <a:pPr algn="l">
              <a:spcBef>
                <a:spcPct val="0"/>
              </a:spcBef>
              <a:spcAft>
                <a:spcPct val="50000"/>
              </a:spcAft>
              <a:buFont typeface="Wingdings" pitchFamily="2" charset="2"/>
              <a:buChar char="v"/>
              <a:tabLst>
                <a:tab pos="288925" algn="l"/>
              </a:tabLst>
            </a:pPr>
            <a:r>
              <a:rPr lang="en-US" altLang="ko-KR" sz="2600" dirty="0">
                <a:latin typeface="Times New Roman" pitchFamily="18" charset="0"/>
                <a:ea typeface="굴림" charset="-127"/>
                <a:cs typeface="Times New Roman" pitchFamily="18" charset="0"/>
              </a:rPr>
              <a:t>   </a:t>
            </a:r>
            <a:r>
              <a:rPr lang="en-US" altLang="ko-KR" sz="2800" b="1" dirty="0">
                <a:solidFill>
                  <a:srgbClr val="0070C0"/>
                </a:solidFill>
                <a:latin typeface="Times New Roman" pitchFamily="18" charset="0"/>
                <a:ea typeface="굴림" charset="-127"/>
                <a:cs typeface="Times New Roman" pitchFamily="18" charset="0"/>
              </a:rPr>
              <a:t>Optical Parametric Amplification</a:t>
            </a:r>
          </a:p>
          <a:p>
            <a:pPr algn="just">
              <a:spcBef>
                <a:spcPct val="0"/>
              </a:spcBef>
              <a:spcAft>
                <a:spcPct val="50000"/>
              </a:spcAft>
              <a:tabLst>
                <a:tab pos="288925" algn="l"/>
              </a:tabLst>
            </a:pPr>
            <a:r>
              <a:rPr lang="en-US" altLang="ko-KR" sz="2600" dirty="0">
                <a:solidFill>
                  <a:srgbClr val="002060"/>
                </a:solidFill>
                <a:latin typeface="Times New Roman" pitchFamily="18" charset="0"/>
                <a:ea typeface="굴림" charset="-127"/>
                <a:cs typeface="Times New Roman" pitchFamily="18" charset="0"/>
              </a:rPr>
              <a:t>     </a:t>
            </a:r>
            <a:r>
              <a:rPr lang="en-US" altLang="ko-KR" sz="2600" dirty="0">
                <a:latin typeface="Times New Roman" pitchFamily="18" charset="0"/>
                <a:ea typeface="굴림" charset="-127"/>
                <a:cs typeface="Times New Roman" pitchFamily="18" charset="0"/>
              </a:rPr>
              <a:t>in this process photon at new frequencies can be generated. Devices such as Optical Parametric Oscillator (OPO) and Optical Parametric Amplifier (OPA) work based on this phenomena. When two intense laser beam with different frequencies travel through a special nonlinear crystal, two different processes might be occurred depending on the system alignment</a:t>
            </a:r>
          </a:p>
          <a:p>
            <a:pPr>
              <a:spcBef>
                <a:spcPct val="0"/>
              </a:spcBef>
              <a:spcAft>
                <a:spcPct val="50000"/>
              </a:spcAft>
              <a:buFont typeface="Wingdings" pitchFamily="2" charset="2"/>
              <a:buChar char="ü"/>
              <a:tabLst>
                <a:tab pos="288925" algn="l"/>
              </a:tabLst>
            </a:pPr>
            <a:r>
              <a:rPr lang="en-US" sz="2400" dirty="0">
                <a:solidFill>
                  <a:srgbClr val="FF0000"/>
                </a:solidFill>
              </a:rPr>
              <a:t>   </a:t>
            </a:r>
            <a:r>
              <a:rPr lang="en-US" sz="2400" dirty="0">
                <a:solidFill>
                  <a:srgbClr val="FF0000"/>
                </a:solidFill>
                <a:latin typeface="Times New Roman" pitchFamily="18" charset="0"/>
                <a:cs typeface="Times New Roman" pitchFamily="18" charset="0"/>
              </a:rPr>
              <a:t>sum frequency generation:  </a:t>
            </a:r>
            <a:r>
              <a:rPr lang="en-US" sz="2400" dirty="0">
                <a:latin typeface="Times New Roman" pitchFamily="18" charset="0"/>
                <a:cs typeface="Times New Roman" pitchFamily="18" charset="0"/>
              </a:rPr>
              <a:t>frequency of the new generated photon equals to sum of the two incident photons</a:t>
            </a:r>
          </a:p>
          <a:p>
            <a:pPr>
              <a:spcBef>
                <a:spcPct val="0"/>
              </a:spcBef>
              <a:spcAft>
                <a:spcPct val="50000"/>
              </a:spcAft>
              <a:tabLst>
                <a:tab pos="288925" algn="l"/>
              </a:tabLst>
            </a:pPr>
            <a:endParaRPr lang="en-US" sz="2400" dirty="0">
              <a:latin typeface="Times New Roman" pitchFamily="18" charset="0"/>
              <a:cs typeface="Times New Roman" pitchFamily="18" charset="0"/>
            </a:endParaRPr>
          </a:p>
          <a:p>
            <a:pPr>
              <a:spcBef>
                <a:spcPct val="0"/>
              </a:spcBef>
              <a:spcAft>
                <a:spcPct val="50000"/>
              </a:spcAft>
              <a:buFont typeface="Wingdings" pitchFamily="2" charset="2"/>
              <a:buChar char="ü"/>
              <a:tabLst>
                <a:tab pos="288925" algn="l"/>
              </a:tabLst>
            </a:pPr>
            <a:r>
              <a:rPr lang="en-US" sz="2400" dirty="0">
                <a:solidFill>
                  <a:srgbClr val="FF0000"/>
                </a:solidFill>
                <a:latin typeface="Times New Roman" pitchFamily="18" charset="0"/>
                <a:cs typeface="Times New Roman" pitchFamily="18" charset="0"/>
              </a:rPr>
              <a:t>   difference frequency generation: </a:t>
            </a:r>
            <a:r>
              <a:rPr lang="en-US" sz="2400" dirty="0">
                <a:latin typeface="Times New Roman" pitchFamily="18" charset="0"/>
                <a:cs typeface="Times New Roman" pitchFamily="18" charset="0"/>
              </a:rPr>
              <a:t>frequency of the new generated photon equals to difference of the two incident photons</a:t>
            </a:r>
            <a:endParaRPr lang="en-US" altLang="ko-KR" sz="2400" dirty="0">
              <a:latin typeface="Times New Roman" pitchFamily="18" charset="0"/>
              <a:ea typeface="굴림" charset="-127"/>
              <a:cs typeface="Times New Roman" pitchFamily="18" charset="0"/>
            </a:endParaRPr>
          </a:p>
          <a:p>
            <a:pPr algn="l">
              <a:spcBef>
                <a:spcPct val="0"/>
              </a:spcBef>
              <a:spcAft>
                <a:spcPct val="50000"/>
              </a:spcAft>
              <a:tabLst>
                <a:tab pos="288925" algn="l"/>
              </a:tabLst>
            </a:pPr>
            <a:endParaRPr lang="en-US" sz="2400" dirty="0">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768619841"/>
              </p:ext>
            </p:extLst>
          </p:nvPr>
        </p:nvGraphicFramePr>
        <p:xfrm>
          <a:off x="2203450" y="4368800"/>
          <a:ext cx="1701800" cy="381000"/>
        </p:xfrm>
        <a:graphic>
          <a:graphicData uri="http://schemas.openxmlformats.org/presentationml/2006/ole">
            <mc:AlternateContent xmlns:mc="http://schemas.openxmlformats.org/markup-compatibility/2006">
              <mc:Choice xmlns:v="urn:schemas-microsoft-com:vml" Requires="v">
                <p:oleObj spid="_x0000_s112670" name="Equation" r:id="rId3" imgW="1701720" imgH="380880" progId="Equation.DSMT4">
                  <p:embed/>
                </p:oleObj>
              </mc:Choice>
              <mc:Fallback>
                <p:oleObj name="Equation" r:id="rId3" imgW="1701720" imgH="380880" progId="Equation.DSMT4">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450" y="4368800"/>
                        <a:ext cx="17018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71748878"/>
              </p:ext>
            </p:extLst>
          </p:nvPr>
        </p:nvGraphicFramePr>
        <p:xfrm>
          <a:off x="2965450" y="5880100"/>
          <a:ext cx="1816100" cy="431800"/>
        </p:xfrm>
        <a:graphic>
          <a:graphicData uri="http://schemas.openxmlformats.org/presentationml/2006/ole">
            <mc:AlternateContent xmlns:mc="http://schemas.openxmlformats.org/markup-compatibility/2006">
              <mc:Choice xmlns:v="urn:schemas-microsoft-com:vml" Requires="v">
                <p:oleObj spid="_x0000_s112671" name="Equation" r:id="rId5" imgW="1815840" imgH="431640" progId="Equation.DSMT4">
                  <p:embed/>
                </p:oleObj>
              </mc:Choice>
              <mc:Fallback>
                <p:oleObj name="Equation" r:id="rId5" imgW="1815840" imgH="431640"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450" y="5880100"/>
                        <a:ext cx="18161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1125" y="503238"/>
            <a:ext cx="8937551" cy="6238357"/>
            <a:chOff x="204787" y="503238"/>
            <a:chExt cx="8937551" cy="6238357"/>
          </a:xfrm>
        </p:grpSpPr>
        <p:graphicFrame>
          <p:nvGraphicFramePr>
            <p:cNvPr id="2" name="Object 3"/>
            <p:cNvGraphicFramePr>
              <a:graphicFrameLocks noChangeAspect="1"/>
            </p:cNvGraphicFramePr>
            <p:nvPr>
              <p:extLst>
                <p:ext uri="{D42A27DB-BD31-4B8C-83A1-F6EECF244321}">
                  <p14:modId xmlns:p14="http://schemas.microsoft.com/office/powerpoint/2010/main" val="2465228263"/>
                </p:ext>
              </p:extLst>
            </p:nvPr>
          </p:nvGraphicFramePr>
          <p:xfrm>
            <a:off x="204787" y="503238"/>
            <a:ext cx="8878888" cy="5956300"/>
          </p:xfrm>
          <a:graphic>
            <a:graphicData uri="http://schemas.openxmlformats.org/presentationml/2006/ole">
              <mc:AlternateContent xmlns:mc="http://schemas.openxmlformats.org/markup-compatibility/2006">
                <mc:Choice xmlns:v="urn:schemas-microsoft-com:vml" Requires="v">
                  <p:oleObj spid="_x0000_s115729" name="Equation" r:id="rId3" imgW="10261440" imgH="6337080" progId="Equation.DSMT4">
                    <p:embed/>
                  </p:oleObj>
                </mc:Choice>
                <mc:Fallback>
                  <p:oleObj name="Equation" r:id="rId3" imgW="10261440" imgH="6337080" progId="Equation.DSMT4">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 y="503238"/>
                          <a:ext cx="8878888" cy="595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p:cNvSpPr/>
            <p:nvPr/>
          </p:nvSpPr>
          <p:spPr>
            <a:xfrm>
              <a:off x="2033750" y="3394840"/>
              <a:ext cx="2866490" cy="461665"/>
            </a:xfrm>
            <a:prstGeom prst="rect">
              <a:avLst/>
            </a:prstGeom>
          </p:spPr>
          <p:txBody>
            <a:bodyPr wrap="none">
              <a:spAutoFit/>
            </a:bodyPr>
            <a:lstStyle/>
            <a:p>
              <a:r>
                <a:rPr lang="en-US" sz="2400" dirty="0">
                  <a:latin typeface="Times New Roman" pitchFamily="18" charset="0"/>
                  <a:cs typeface="Times New Roman" pitchFamily="18" charset="0"/>
                </a:rPr>
                <a:t>Optical Rectification</a:t>
              </a:r>
              <a:r>
                <a:rPr lang="en-US" dirty="0">
                  <a:latin typeface="Times New Roman" pitchFamily="18" charset="0"/>
                  <a:cs typeface="Times New Roman" pitchFamily="18" charset="0"/>
                </a:rPr>
                <a:t>. </a:t>
              </a:r>
              <a:endParaRPr lang="en-US" dirty="0"/>
            </a:p>
          </p:txBody>
        </p:sp>
        <p:sp>
          <p:nvSpPr>
            <p:cNvPr id="4" name="Rectangle 3"/>
            <p:cNvSpPr/>
            <p:nvPr/>
          </p:nvSpPr>
          <p:spPr>
            <a:xfrm>
              <a:off x="2825153" y="4373095"/>
              <a:ext cx="4754828" cy="461665"/>
            </a:xfrm>
            <a:prstGeom prst="rect">
              <a:avLst/>
            </a:prstGeom>
          </p:spPr>
          <p:txBody>
            <a:bodyPr wrap="none">
              <a:spAutoFit/>
            </a:bodyPr>
            <a:lstStyle/>
            <a:p>
              <a:r>
                <a:rPr lang="en-US" sz="2400" dirty="0">
                  <a:latin typeface="Times New Roman"/>
                  <a:cs typeface="Times New Roman"/>
                </a:rPr>
                <a:t>Second harmonic generation (SHG). </a:t>
              </a:r>
              <a:endParaRPr lang="en-US" sz="2400" dirty="0"/>
            </a:p>
          </p:txBody>
        </p:sp>
        <p:sp>
          <p:nvSpPr>
            <p:cNvPr id="5" name="Rectangle 4"/>
            <p:cNvSpPr/>
            <p:nvPr/>
          </p:nvSpPr>
          <p:spPr>
            <a:xfrm>
              <a:off x="3937352" y="5289330"/>
              <a:ext cx="4354077" cy="461665"/>
            </a:xfrm>
            <a:prstGeom prst="rect">
              <a:avLst/>
            </a:prstGeom>
          </p:spPr>
          <p:txBody>
            <a:bodyPr wrap="none">
              <a:spAutoFit/>
            </a:bodyPr>
            <a:lstStyle/>
            <a:p>
              <a:r>
                <a:rPr lang="en-US" sz="2400" dirty="0">
                  <a:latin typeface="Times New Roman" pitchFamily="18" charset="0"/>
                  <a:cs typeface="Times New Roman" pitchFamily="18" charset="0"/>
                </a:rPr>
                <a:t>Sum frequency generation (SFG).</a:t>
              </a:r>
              <a:endParaRPr lang="en-US" sz="2400" dirty="0"/>
            </a:p>
          </p:txBody>
        </p:sp>
        <p:sp>
          <p:nvSpPr>
            <p:cNvPr id="6" name="Rectangle 5"/>
            <p:cNvSpPr/>
            <p:nvPr/>
          </p:nvSpPr>
          <p:spPr>
            <a:xfrm>
              <a:off x="3896158" y="6279930"/>
              <a:ext cx="5246180" cy="461665"/>
            </a:xfrm>
            <a:prstGeom prst="rect">
              <a:avLst/>
            </a:prstGeom>
          </p:spPr>
          <p:txBody>
            <a:bodyPr wrap="none">
              <a:spAutoFit/>
            </a:bodyPr>
            <a:lstStyle/>
            <a:p>
              <a:r>
                <a:rPr lang="en-US" sz="2400" dirty="0">
                  <a:latin typeface="Times New Roman" pitchFamily="18" charset="0"/>
                  <a:cs typeface="Times New Roman" pitchFamily="18" charset="0"/>
                </a:rPr>
                <a:t>Difference frequency generation (DFG).</a:t>
              </a:r>
              <a:endParaRPr lang="en-US" sz="2400" dirty="0"/>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Bildergebnis für optical parametric amplifier"/>
          <p:cNvPicPr>
            <a:picLocks noChangeAspect="1" noChangeArrowheads="1"/>
          </p:cNvPicPr>
          <p:nvPr/>
        </p:nvPicPr>
        <p:blipFill>
          <a:blip r:embed="rId2" cstate="print">
            <a:lum bright="-30000" contrast="40000"/>
          </a:blip>
          <a:srcRect r="2525"/>
          <a:stretch>
            <a:fillRect/>
          </a:stretch>
        </p:blipFill>
        <p:spPr bwMode="auto">
          <a:xfrm>
            <a:off x="23750" y="533400"/>
            <a:ext cx="9052560" cy="5867422"/>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839200" cy="6370975"/>
          </a:xfrm>
          <a:prstGeom prst="rect">
            <a:avLst/>
          </a:prstGeom>
        </p:spPr>
        <p:txBody>
          <a:bodyPr wrap="square">
            <a:spAutoFit/>
          </a:bodyPr>
          <a:lstStyle/>
          <a:p>
            <a:pPr algn="just">
              <a:buFont typeface="Wingdings" pitchFamily="2" charset="2"/>
              <a:buChar char="Ø"/>
            </a:pPr>
            <a:r>
              <a:rPr lang="en-US" sz="2400" dirty="0">
                <a:solidFill>
                  <a:srgbClr val="0070C0"/>
                </a:solidFill>
                <a:latin typeface="Times New Roman" pitchFamily="18" charset="0"/>
                <a:cs typeface="Times New Roman" pitchFamily="18" charset="0"/>
              </a:rPr>
              <a:t>  Some typical applications of sum frequency generation are:</a:t>
            </a:r>
          </a:p>
          <a:p>
            <a:pPr algn="just">
              <a:buFont typeface="Wingdings" pitchFamily="2" charset="2"/>
              <a:buChar char="Ø"/>
            </a:pPr>
            <a:endParaRPr lang="en-US" sz="2400" dirty="0">
              <a:solidFill>
                <a:srgbClr val="0070C0"/>
              </a:solidFill>
              <a:latin typeface="Times New Roman" pitchFamily="18" charset="0"/>
              <a:cs typeface="Times New Roman" pitchFamily="18" charset="0"/>
            </a:endParaRPr>
          </a:p>
          <a:p>
            <a:pPr algn="just">
              <a:buFont typeface="Wingdings" pitchFamily="2" charset="2"/>
              <a:buChar char="Ø"/>
            </a:pPr>
            <a:endParaRPr lang="en-US" sz="2400" dirty="0">
              <a:solidFill>
                <a:srgbClr val="0070C0"/>
              </a:solidFill>
              <a:latin typeface="Times New Roman" pitchFamily="18" charset="0"/>
              <a:cs typeface="Times New Roman" pitchFamily="18" charset="0"/>
            </a:endParaRPr>
          </a:p>
          <a:p>
            <a:pPr algn="just">
              <a:buFont typeface="Wingdings" pitchFamily="2" charset="2"/>
              <a:buChar char="Ø"/>
            </a:pPr>
            <a:endParaRPr lang="en-US" sz="2400" dirty="0">
              <a:solidFill>
                <a:srgbClr val="0070C0"/>
              </a:solidFill>
              <a:latin typeface="Times New Roman" pitchFamily="18" charset="0"/>
              <a:cs typeface="Times New Roman" pitchFamily="18" charset="0"/>
            </a:endParaRPr>
          </a:p>
          <a:p>
            <a:pPr algn="just">
              <a:buFont typeface="Wingdings" pitchFamily="2" charset="2"/>
              <a:buChar char="ü"/>
            </a:pP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 generation of red light (→ </a:t>
            </a:r>
            <a:r>
              <a:rPr lang="en-US" sz="2400" i="1" dirty="0">
                <a:latin typeface="Times New Roman" pitchFamily="18" charset="0"/>
                <a:cs typeface="Times New Roman" pitchFamily="18" charset="0"/>
              </a:rPr>
              <a:t>red lasers</a:t>
            </a:r>
            <a:r>
              <a:rPr lang="en-US" sz="2400" dirty="0">
                <a:latin typeface="Times New Roman" pitchFamily="18" charset="0"/>
                <a:cs typeface="Times New Roman" pitchFamily="18" charset="0"/>
              </a:rPr>
              <a:t>), e.g. by mixing the outputs of a </a:t>
            </a:r>
            <a:r>
              <a:rPr lang="en-US" sz="2400" b="1" dirty="0">
                <a:solidFill>
                  <a:srgbClr val="7030A0"/>
                </a:solidFill>
                <a:latin typeface="Times New Roman" pitchFamily="18" charset="0"/>
                <a:cs typeface="Times New Roman" pitchFamily="18" charset="0"/>
              </a:rPr>
              <a:t>1064-nm</a:t>
            </a:r>
            <a:r>
              <a:rPr lang="en-US" sz="2400" dirty="0">
                <a:latin typeface="Times New Roman" pitchFamily="18" charset="0"/>
                <a:cs typeface="Times New Roman" pitchFamily="18" charset="0"/>
              </a:rPr>
              <a:t> Nd:YAG laser and a </a:t>
            </a:r>
            <a:r>
              <a:rPr lang="en-US" sz="2400" b="1" dirty="0">
                <a:solidFill>
                  <a:srgbClr val="7030A0"/>
                </a:solidFill>
                <a:latin typeface="Times New Roman" pitchFamily="18" charset="0"/>
                <a:cs typeface="Times New Roman" pitchFamily="18" charset="0"/>
              </a:rPr>
              <a:t>1535-nm</a:t>
            </a:r>
            <a:r>
              <a:rPr lang="en-US" sz="2400" dirty="0">
                <a:latin typeface="Times New Roman" pitchFamily="18" charset="0"/>
                <a:cs typeface="Times New Roman" pitchFamily="18" charset="0"/>
              </a:rPr>
              <a:t> fiber laser, resulting in an output at </a:t>
            </a:r>
            <a:r>
              <a:rPr lang="en-US" sz="2400" b="1" dirty="0">
                <a:solidFill>
                  <a:srgbClr val="7030A0"/>
                </a:solidFill>
                <a:latin typeface="Times New Roman" pitchFamily="18" charset="0"/>
                <a:cs typeface="Times New Roman" pitchFamily="18" charset="0"/>
              </a:rPr>
              <a:t>628 nm</a:t>
            </a: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generation of ultraviolet light, e.g. by mixing the output of a </a:t>
            </a:r>
            <a:r>
              <a:rPr lang="en-US" sz="2400" b="1" dirty="0">
                <a:solidFill>
                  <a:srgbClr val="7030A0"/>
                </a:solidFill>
                <a:latin typeface="Times New Roman" pitchFamily="18" charset="0"/>
                <a:cs typeface="Times New Roman" pitchFamily="18" charset="0"/>
              </a:rPr>
              <a:t>1064-nm</a:t>
            </a:r>
            <a:r>
              <a:rPr lang="en-US" sz="2400" dirty="0">
                <a:latin typeface="Times New Roman" pitchFamily="18" charset="0"/>
                <a:cs typeface="Times New Roman" pitchFamily="18" charset="0"/>
              </a:rPr>
              <a:t> Nd:YAG laser with frequency-doubled light at </a:t>
            </a:r>
            <a:r>
              <a:rPr lang="en-US" sz="2400" b="1" dirty="0">
                <a:solidFill>
                  <a:srgbClr val="7030A0"/>
                </a:solidFill>
                <a:latin typeface="Times New Roman" pitchFamily="18" charset="0"/>
                <a:cs typeface="Times New Roman" pitchFamily="18" charset="0"/>
              </a:rPr>
              <a:t>532 nm</a:t>
            </a:r>
            <a:r>
              <a:rPr lang="en-US" sz="2400" dirty="0">
                <a:latin typeface="Times New Roman" pitchFamily="18" charset="0"/>
                <a:cs typeface="Times New Roman" pitchFamily="18" charset="0"/>
              </a:rPr>
              <a:t>, resulting in </a:t>
            </a:r>
            <a:r>
              <a:rPr lang="en-US" sz="2400" b="1" dirty="0">
                <a:solidFill>
                  <a:srgbClr val="7030A0"/>
                </a:solidFill>
                <a:latin typeface="Times New Roman" pitchFamily="18" charset="0"/>
                <a:cs typeface="Times New Roman" pitchFamily="18" charset="0"/>
              </a:rPr>
              <a:t>355-nm</a:t>
            </a:r>
            <a:r>
              <a:rPr lang="en-US" sz="2400" dirty="0">
                <a:latin typeface="Times New Roman" pitchFamily="18" charset="0"/>
                <a:cs typeface="Times New Roman" pitchFamily="18" charset="0"/>
              </a:rPr>
              <a:t> UV light</a:t>
            </a:r>
          </a:p>
          <a:p>
            <a:pPr algn="just"/>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747851605"/>
              </p:ext>
            </p:extLst>
          </p:nvPr>
        </p:nvGraphicFramePr>
        <p:xfrm>
          <a:off x="1280160" y="762000"/>
          <a:ext cx="5892800" cy="812800"/>
        </p:xfrm>
        <a:graphic>
          <a:graphicData uri="http://schemas.openxmlformats.org/presentationml/2006/ole">
            <mc:AlternateContent xmlns:mc="http://schemas.openxmlformats.org/markup-compatibility/2006">
              <mc:Choice xmlns:v="urn:schemas-microsoft-com:vml" Requires="v">
                <p:oleObj spid="_x0000_s113704" name="Equation" r:id="rId3" imgW="5892480" imgH="812520" progId="Equation.DSMT4">
                  <p:embed/>
                </p:oleObj>
              </mc:Choice>
              <mc:Fallback>
                <p:oleObj name="Equation" r:id="rId3" imgW="5892480" imgH="812520" progId="Equation.DSMT4">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 y="762000"/>
                        <a:ext cx="58928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19" name="Object 3"/>
          <p:cNvGraphicFramePr>
            <a:graphicFrameLocks noChangeAspect="1"/>
          </p:cNvGraphicFramePr>
          <p:nvPr>
            <p:extLst>
              <p:ext uri="{D42A27DB-BD31-4B8C-83A1-F6EECF244321}">
                <p14:modId xmlns:p14="http://schemas.microsoft.com/office/powerpoint/2010/main" val="2792417751"/>
              </p:ext>
            </p:extLst>
          </p:nvPr>
        </p:nvGraphicFramePr>
        <p:xfrm>
          <a:off x="1862328" y="5651500"/>
          <a:ext cx="6197600" cy="889000"/>
        </p:xfrm>
        <a:graphic>
          <a:graphicData uri="http://schemas.openxmlformats.org/presentationml/2006/ole">
            <mc:AlternateContent xmlns:mc="http://schemas.openxmlformats.org/markup-compatibility/2006">
              <mc:Choice xmlns:v="urn:schemas-microsoft-com:vml" Requires="v">
                <p:oleObj spid="_x0000_s113705" name="Equation" r:id="rId5" imgW="6197400" imgH="888840" progId="Equation.DSMT4">
                  <p:embed/>
                </p:oleObj>
              </mc:Choice>
              <mc:Fallback>
                <p:oleObj name="Equation" r:id="rId5" imgW="6197400" imgH="888840" progId="Equation.DSMT4">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2328" y="5651500"/>
                        <a:ext cx="61976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7B784414-5152-4D8F-AE19-E6F3BE952A17}"/>
              </a:ext>
            </a:extLst>
          </p:cNvPr>
          <p:cNvGraphicFramePr>
            <a:graphicFrameLocks noChangeAspect="1"/>
          </p:cNvGraphicFramePr>
          <p:nvPr>
            <p:extLst>
              <p:ext uri="{D42A27DB-BD31-4B8C-83A1-F6EECF244321}">
                <p14:modId xmlns:p14="http://schemas.microsoft.com/office/powerpoint/2010/main" val="115703267"/>
              </p:ext>
            </p:extLst>
          </p:nvPr>
        </p:nvGraphicFramePr>
        <p:xfrm>
          <a:off x="1883664" y="2984500"/>
          <a:ext cx="5969000" cy="889000"/>
        </p:xfrm>
        <a:graphic>
          <a:graphicData uri="http://schemas.openxmlformats.org/presentationml/2006/ole">
            <mc:AlternateContent xmlns:mc="http://schemas.openxmlformats.org/markup-compatibility/2006">
              <mc:Choice xmlns:v="urn:schemas-microsoft-com:vml" Requires="v">
                <p:oleObj spid="_x0000_s113706" name="Equation" r:id="rId7" imgW="5968800" imgH="888840" progId="Equation.DSMT4">
                  <p:embed/>
                </p:oleObj>
              </mc:Choice>
              <mc:Fallback>
                <p:oleObj name="Equation" r:id="rId7" imgW="5968800" imgH="888840" progId="Equation.DSMT4">
                  <p:embed/>
                  <p:pic>
                    <p:nvPicPr>
                      <p:cNvPr id="0" name=""/>
                      <p:cNvPicPr/>
                      <p:nvPr/>
                    </p:nvPicPr>
                    <p:blipFill>
                      <a:blip r:embed="rId8"/>
                      <a:stretch>
                        <a:fillRect/>
                      </a:stretch>
                    </p:blipFill>
                    <p:spPr>
                      <a:xfrm>
                        <a:off x="1883664" y="2984500"/>
                        <a:ext cx="5969000" cy="8890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10600" cy="5262979"/>
          </a:xfrm>
          <a:prstGeom prst="rect">
            <a:avLst/>
          </a:prstGeom>
        </p:spPr>
        <p:txBody>
          <a:bodyPr wrap="square">
            <a:spAutoFit/>
          </a:bodyPr>
          <a:lstStyle/>
          <a:p>
            <a:pPr algn="just"/>
            <a:endParaRPr lang="en-US" sz="2400" dirty="0">
              <a:latin typeface="Times New Roman" pitchFamily="18" charset="0"/>
              <a:cs typeface="Times New Roman" pitchFamily="18" charset="0"/>
            </a:endParaRPr>
          </a:p>
          <a:p>
            <a:pPr algn="just">
              <a:buFont typeface="Wingdings" pitchFamily="2" charset="2"/>
              <a:buChar char="Ø"/>
            </a:pPr>
            <a:r>
              <a:rPr lang="en-US" sz="2400" dirty="0">
                <a:solidFill>
                  <a:srgbClr val="0070C0"/>
                </a:solidFill>
                <a:latin typeface="Times New Roman" pitchFamily="18" charset="0"/>
                <a:cs typeface="Times New Roman" pitchFamily="18" charset="0"/>
              </a:rPr>
              <a:t>  Some typical applications of difference frequency generation are:</a:t>
            </a:r>
          </a:p>
          <a:p>
            <a:pPr algn="just"/>
            <a:r>
              <a:rPr lang="en-US" sz="2400" dirty="0">
                <a:solidFill>
                  <a:srgbClr val="FF0000"/>
                </a:solidFill>
                <a:latin typeface="Times New Roman" pitchFamily="18" charset="0"/>
                <a:cs typeface="Times New Roman" pitchFamily="18" charset="0"/>
              </a:rPr>
              <a:t> </a:t>
            </a:r>
          </a:p>
          <a:p>
            <a:pPr algn="just">
              <a:buFont typeface="Wingdings" pitchFamily="2" charset="2"/>
              <a:buChar char="ü"/>
            </a:pPr>
            <a:endParaRPr lang="en-US" sz="2400" dirty="0">
              <a:solidFill>
                <a:srgbClr val="FF0000"/>
              </a:solidFill>
              <a:latin typeface="Times New Roman" pitchFamily="18" charset="0"/>
              <a:cs typeface="Times New Roman" pitchFamily="18" charset="0"/>
            </a:endParaRPr>
          </a:p>
          <a:p>
            <a:pPr algn="just">
              <a:buFont typeface="Wingdings" pitchFamily="2" charset="2"/>
              <a:buChar char="ü"/>
            </a:pPr>
            <a:endParaRPr lang="en-US" sz="2400" dirty="0">
              <a:solidFill>
                <a:srgbClr val="FF0000"/>
              </a:solidFill>
              <a:latin typeface="Times New Roman" pitchFamily="18" charset="0"/>
              <a:cs typeface="Times New Roman" pitchFamily="18" charset="0"/>
            </a:endParaRPr>
          </a:p>
          <a:p>
            <a:pPr algn="just">
              <a:buFont typeface="Wingdings" pitchFamily="2" charset="2"/>
              <a:buChar char="ü"/>
            </a:pPr>
            <a:endParaRPr lang="en-US" sz="2400" dirty="0">
              <a:solidFill>
                <a:srgbClr val="FF0000"/>
              </a:solidFill>
              <a:latin typeface="Times New Roman" pitchFamily="18" charset="0"/>
              <a:cs typeface="Times New Roman" pitchFamily="18" charset="0"/>
            </a:endParaRPr>
          </a:p>
          <a:p>
            <a:pPr algn="just">
              <a:buFont typeface="Wingdings" pitchFamily="2" charset="2"/>
              <a:buChar char="ü"/>
            </a:pP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generation of light around </a:t>
            </a:r>
            <a:r>
              <a:rPr lang="en-US" sz="2400" b="1" dirty="0">
                <a:solidFill>
                  <a:srgbClr val="7030A0"/>
                </a:solidFill>
                <a:latin typeface="Times New Roman" pitchFamily="18" charset="0"/>
                <a:cs typeface="Times New Roman" pitchFamily="18" charset="0"/>
              </a:rPr>
              <a:t>3.3 </a:t>
            </a:r>
            <a:r>
              <a:rPr lang="en-US" sz="2400" b="1" dirty="0" err="1">
                <a:solidFill>
                  <a:srgbClr val="7030A0"/>
                </a:solidFill>
                <a:latin typeface="Times New Roman" pitchFamily="18" charset="0"/>
                <a:cs typeface="Times New Roman" pitchFamily="18" charset="0"/>
              </a:rPr>
              <a:t>μm</a:t>
            </a:r>
            <a:r>
              <a:rPr lang="en-US" sz="2400" b="1" dirty="0">
                <a:solidFill>
                  <a:srgbClr val="7030A0"/>
                </a:solidFill>
                <a:latin typeface="Times New Roman" pitchFamily="18" charset="0"/>
                <a:cs typeface="Times New Roman" pitchFamily="18" charset="0"/>
              </a:rPr>
              <a:t> </a:t>
            </a:r>
            <a:r>
              <a:rPr lang="en-US" sz="2400" dirty="0">
                <a:latin typeface="Times New Roman" pitchFamily="18" charset="0"/>
                <a:cs typeface="Times New Roman" pitchFamily="18" charset="0"/>
              </a:rPr>
              <a:t>by mixing </a:t>
            </a:r>
            <a:r>
              <a:rPr lang="en-US" sz="2400" b="1" dirty="0">
                <a:solidFill>
                  <a:srgbClr val="7030A0"/>
                </a:solidFill>
                <a:latin typeface="Times New Roman" pitchFamily="18" charset="0"/>
                <a:cs typeface="Times New Roman" pitchFamily="18" charset="0"/>
              </a:rPr>
              <a:t>1570 nm </a:t>
            </a:r>
            <a:r>
              <a:rPr lang="en-US" sz="2400" dirty="0">
                <a:latin typeface="Times New Roman" pitchFamily="18" charset="0"/>
                <a:cs typeface="Times New Roman" pitchFamily="18" charset="0"/>
              </a:rPr>
              <a:t>from a fiber laser and </a:t>
            </a:r>
            <a:r>
              <a:rPr lang="en-US" sz="2400" b="1" dirty="0">
                <a:solidFill>
                  <a:srgbClr val="7030A0"/>
                </a:solidFill>
                <a:latin typeface="Times New Roman" pitchFamily="18" charset="0"/>
                <a:cs typeface="Times New Roman" pitchFamily="18" charset="0"/>
              </a:rPr>
              <a:t>1064 nm</a:t>
            </a:r>
          </a:p>
          <a:p>
            <a:pPr algn="just"/>
            <a:r>
              <a:rPr lang="en-US" sz="2400" dirty="0">
                <a:solidFill>
                  <a:srgbClr val="FF0000"/>
                </a:solidFill>
                <a:latin typeface="Times New Roman" pitchFamily="18" charset="0"/>
                <a:cs typeface="Times New Roman" pitchFamily="18" charset="0"/>
              </a:rPr>
              <a:t>  </a:t>
            </a:r>
          </a:p>
          <a:p>
            <a:pPr algn="just">
              <a:buFont typeface="Wingdings" pitchFamily="2" charset="2"/>
              <a:buChar char="ü"/>
            </a:pPr>
            <a:endParaRPr lang="en-US" sz="2400" dirty="0">
              <a:solidFill>
                <a:srgbClr val="FF0000"/>
              </a:solidFill>
              <a:latin typeface="Times New Roman" pitchFamily="18" charset="0"/>
              <a:cs typeface="Times New Roman" pitchFamily="18" charset="0"/>
            </a:endParaRPr>
          </a:p>
          <a:p>
            <a:pPr algn="just">
              <a:buFont typeface="Wingdings" pitchFamily="2" charset="2"/>
              <a:buChar char="ü"/>
            </a:pPr>
            <a:endParaRPr lang="en-US" sz="2400" dirty="0">
              <a:solidFill>
                <a:srgbClr val="FF0000"/>
              </a:solidFill>
              <a:latin typeface="Times New Roman" pitchFamily="18" charset="0"/>
              <a:cs typeface="Times New Roman" pitchFamily="18" charset="0"/>
            </a:endParaRPr>
          </a:p>
          <a:p>
            <a:pPr algn="just">
              <a:buFont typeface="Wingdings" pitchFamily="2" charset="2"/>
              <a:buChar char="ü"/>
            </a:pPr>
            <a:endParaRPr lang="en-US" sz="2400" dirty="0">
              <a:solidFill>
                <a:srgbClr val="FF0000"/>
              </a:solidFill>
              <a:latin typeface="Times New Roman" pitchFamily="18" charset="0"/>
              <a:cs typeface="Times New Roman" pitchFamily="18" charset="0"/>
            </a:endParaRPr>
          </a:p>
          <a:p>
            <a:pPr algn="just">
              <a:buFont typeface="Wingdings" pitchFamily="2" charset="2"/>
              <a:buChar char="ü"/>
            </a:pPr>
            <a:r>
              <a:rPr lang="en-US" sz="2400" dirty="0">
                <a:latin typeface="Times New Roman" pitchFamily="18" charset="0"/>
                <a:cs typeface="Times New Roman" pitchFamily="18" charset="0"/>
              </a:rPr>
              <a:t>generation of light around </a:t>
            </a:r>
            <a:r>
              <a:rPr lang="en-US" sz="2400" b="1" dirty="0">
                <a:solidFill>
                  <a:srgbClr val="7030A0"/>
                </a:solidFill>
                <a:latin typeface="Times New Roman" pitchFamily="18" charset="0"/>
                <a:cs typeface="Times New Roman" pitchFamily="18" charset="0"/>
              </a:rPr>
              <a:t>4.5 </a:t>
            </a:r>
            <a:r>
              <a:rPr lang="en-US" sz="2400" b="1" dirty="0" err="1">
                <a:solidFill>
                  <a:srgbClr val="7030A0"/>
                </a:solidFill>
                <a:latin typeface="Times New Roman" pitchFamily="18" charset="0"/>
                <a:cs typeface="Times New Roman" pitchFamily="18" charset="0"/>
              </a:rPr>
              <a:t>μm</a:t>
            </a:r>
            <a:r>
              <a:rPr lang="en-US" sz="2400" b="1" dirty="0">
                <a:solidFill>
                  <a:srgbClr val="7030A0"/>
                </a:solidFill>
                <a:latin typeface="Times New Roman" pitchFamily="18" charset="0"/>
                <a:cs typeface="Times New Roman" pitchFamily="18" charset="0"/>
              </a:rPr>
              <a:t> </a:t>
            </a:r>
            <a:r>
              <a:rPr lang="en-US" sz="2400" dirty="0">
                <a:latin typeface="Times New Roman" pitchFamily="18" charset="0"/>
                <a:cs typeface="Times New Roman" pitchFamily="18" charset="0"/>
              </a:rPr>
              <a:t>by mixing </a:t>
            </a:r>
            <a:r>
              <a:rPr lang="en-US" sz="2400" b="1" dirty="0">
                <a:solidFill>
                  <a:srgbClr val="7030A0"/>
                </a:solidFill>
                <a:latin typeface="Times New Roman" pitchFamily="18" charset="0"/>
                <a:cs typeface="Times New Roman" pitchFamily="18" charset="0"/>
              </a:rPr>
              <a:t>860 nm </a:t>
            </a:r>
            <a:r>
              <a:rPr lang="en-US" sz="2400" dirty="0">
                <a:latin typeface="Times New Roman" pitchFamily="18" charset="0"/>
                <a:cs typeface="Times New Roman" pitchFamily="18" charset="0"/>
              </a:rPr>
              <a:t>from a laser diode and </a:t>
            </a:r>
            <a:r>
              <a:rPr lang="en-US" sz="2400" b="1" dirty="0">
                <a:solidFill>
                  <a:srgbClr val="7030A0"/>
                </a:solidFill>
                <a:latin typeface="Times New Roman" pitchFamily="18" charset="0"/>
                <a:cs typeface="Times New Roman" pitchFamily="18" charset="0"/>
              </a:rPr>
              <a:t>1064 nm</a:t>
            </a:r>
          </a:p>
        </p:txBody>
      </p:sp>
      <p:graphicFrame>
        <p:nvGraphicFramePr>
          <p:cNvPr id="3" name="Object 2"/>
          <p:cNvGraphicFramePr>
            <a:graphicFrameLocks noChangeAspect="1"/>
          </p:cNvGraphicFramePr>
          <p:nvPr>
            <p:extLst>
              <p:ext uri="{D42A27DB-BD31-4B8C-83A1-F6EECF244321}">
                <p14:modId xmlns:p14="http://schemas.microsoft.com/office/powerpoint/2010/main" val="2683460404"/>
              </p:ext>
            </p:extLst>
          </p:nvPr>
        </p:nvGraphicFramePr>
        <p:xfrm>
          <a:off x="1219200" y="1143000"/>
          <a:ext cx="5880100" cy="812800"/>
        </p:xfrm>
        <a:graphic>
          <a:graphicData uri="http://schemas.openxmlformats.org/presentationml/2006/ole">
            <mc:AlternateContent xmlns:mc="http://schemas.openxmlformats.org/markup-compatibility/2006">
              <mc:Choice xmlns:v="urn:schemas-microsoft-com:vml" Requires="v">
                <p:oleObj spid="_x0000_s130086" name="Equation" r:id="rId3" imgW="5879880" imgH="812520" progId="Equation.DSMT4">
                  <p:embed/>
                </p:oleObj>
              </mc:Choice>
              <mc:Fallback>
                <p:oleObj name="Equation" r:id="rId3" imgW="5879880" imgH="812520" progId="Equation.DSMT4">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143000"/>
                        <a:ext cx="58801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F0659BA7-6121-481A-91E6-E1C4CEA9FA54}"/>
              </a:ext>
            </a:extLst>
          </p:cNvPr>
          <p:cNvGraphicFramePr>
            <a:graphicFrameLocks noChangeAspect="1"/>
          </p:cNvGraphicFramePr>
          <p:nvPr>
            <p:extLst>
              <p:ext uri="{D42A27DB-BD31-4B8C-83A1-F6EECF244321}">
                <p14:modId xmlns:p14="http://schemas.microsoft.com/office/powerpoint/2010/main" val="2721241636"/>
              </p:ext>
            </p:extLst>
          </p:nvPr>
        </p:nvGraphicFramePr>
        <p:xfrm>
          <a:off x="1981200" y="3383280"/>
          <a:ext cx="5816600" cy="800100"/>
        </p:xfrm>
        <a:graphic>
          <a:graphicData uri="http://schemas.openxmlformats.org/presentationml/2006/ole">
            <mc:AlternateContent xmlns:mc="http://schemas.openxmlformats.org/markup-compatibility/2006">
              <mc:Choice xmlns:v="urn:schemas-microsoft-com:vml" Requires="v">
                <p:oleObj spid="_x0000_s130087" name="Equation" r:id="rId5" imgW="5816520" imgH="799920" progId="Equation.DSMT4">
                  <p:embed/>
                </p:oleObj>
              </mc:Choice>
              <mc:Fallback>
                <p:oleObj name="Equation" r:id="rId5" imgW="5816520" imgH="799920" progId="Equation.DSMT4">
                  <p:embed/>
                  <p:pic>
                    <p:nvPicPr>
                      <p:cNvPr id="0" name=""/>
                      <p:cNvPicPr/>
                      <p:nvPr/>
                    </p:nvPicPr>
                    <p:blipFill>
                      <a:blip r:embed="rId6"/>
                      <a:stretch>
                        <a:fillRect/>
                      </a:stretch>
                    </p:blipFill>
                    <p:spPr>
                      <a:xfrm>
                        <a:off x="1981200" y="3383280"/>
                        <a:ext cx="5816600" cy="8001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03382D9-B3E3-4DE9-A99A-3B14B50282B5}"/>
              </a:ext>
            </a:extLst>
          </p:cNvPr>
          <p:cNvGraphicFramePr>
            <a:graphicFrameLocks noChangeAspect="1"/>
          </p:cNvGraphicFramePr>
          <p:nvPr>
            <p:extLst>
              <p:ext uri="{D42A27DB-BD31-4B8C-83A1-F6EECF244321}">
                <p14:modId xmlns:p14="http://schemas.microsoft.com/office/powerpoint/2010/main" val="276964219"/>
              </p:ext>
            </p:extLst>
          </p:nvPr>
        </p:nvGraphicFramePr>
        <p:xfrm>
          <a:off x="1806575" y="5630863"/>
          <a:ext cx="5854700" cy="800100"/>
        </p:xfrm>
        <a:graphic>
          <a:graphicData uri="http://schemas.openxmlformats.org/presentationml/2006/ole">
            <mc:AlternateContent xmlns:mc="http://schemas.openxmlformats.org/markup-compatibility/2006">
              <mc:Choice xmlns:v="urn:schemas-microsoft-com:vml" Requires="v">
                <p:oleObj spid="_x0000_s130088" name="Equation" r:id="rId7" imgW="5854680" imgH="799920" progId="Equation.DSMT4">
                  <p:embed/>
                </p:oleObj>
              </mc:Choice>
              <mc:Fallback>
                <p:oleObj name="Equation" r:id="rId7" imgW="5854680" imgH="799920" progId="Equation.DSMT4">
                  <p:embed/>
                  <p:pic>
                    <p:nvPicPr>
                      <p:cNvPr id="0" name=""/>
                      <p:cNvPicPr/>
                      <p:nvPr/>
                    </p:nvPicPr>
                    <p:blipFill>
                      <a:blip r:embed="rId8"/>
                      <a:stretch>
                        <a:fillRect/>
                      </a:stretch>
                    </p:blipFill>
                    <p:spPr>
                      <a:xfrm>
                        <a:off x="1806575" y="5630863"/>
                        <a:ext cx="5854700" cy="8001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2"/>
          <p:cNvGraphicFramePr>
            <a:graphicFrameLocks noChangeAspect="1"/>
          </p:cNvGraphicFramePr>
          <p:nvPr>
            <p:extLst>
              <p:ext uri="{D42A27DB-BD31-4B8C-83A1-F6EECF244321}">
                <p14:modId xmlns:p14="http://schemas.microsoft.com/office/powerpoint/2010/main" val="3715716673"/>
              </p:ext>
            </p:extLst>
          </p:nvPr>
        </p:nvGraphicFramePr>
        <p:xfrm>
          <a:off x="279400" y="1004888"/>
          <a:ext cx="8648700" cy="4887912"/>
        </p:xfrm>
        <a:graphic>
          <a:graphicData uri="http://schemas.openxmlformats.org/presentationml/2006/ole">
            <mc:AlternateContent xmlns:mc="http://schemas.openxmlformats.org/markup-compatibility/2006">
              <mc:Choice xmlns:v="urn:schemas-microsoft-com:vml" Requires="v">
                <p:oleObj spid="_x0000_s128016" name="Equation" r:id="rId3" imgW="9474120" imgH="5359320" progId="Equation.DSMT4">
                  <p:embed/>
                </p:oleObj>
              </mc:Choice>
              <mc:Fallback>
                <p:oleObj name="Equation" r:id="rId3" imgW="9474120" imgH="5359320" progId="Equation.DSMT4">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1004888"/>
                        <a:ext cx="8648700" cy="488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76200" y="76200"/>
            <a:ext cx="57912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Third  Harmonic Generation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fade">
                                      <p:cBhvr>
                                        <p:cTn id="7" dur="1000"/>
                                        <p:tgtEl>
                                          <p:spTgt spid="128002"/>
                                        </p:tgtEl>
                                      </p:cBhvr>
                                    </p:animEffect>
                                    <p:anim calcmode="lin" valueType="num">
                                      <p:cBhvr>
                                        <p:cTn id="8" dur="1000" fill="hold"/>
                                        <p:tgtEl>
                                          <p:spTgt spid="128002"/>
                                        </p:tgtEl>
                                        <p:attrNameLst>
                                          <p:attrName>ppt_x</p:attrName>
                                        </p:attrNameLst>
                                      </p:cBhvr>
                                      <p:tavLst>
                                        <p:tav tm="0">
                                          <p:val>
                                            <p:strVal val="#ppt_x"/>
                                          </p:val>
                                        </p:tav>
                                        <p:tav tm="100000">
                                          <p:val>
                                            <p:strVal val="#ppt_x"/>
                                          </p:val>
                                        </p:tav>
                                      </p:tavLst>
                                    </p:anim>
                                    <p:anim calcmode="lin" valueType="num">
                                      <p:cBhvr>
                                        <p:cTn id="9" dur="1000" fill="hold"/>
                                        <p:tgtEl>
                                          <p:spTgt spid="1280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6" name="Object 2"/>
          <p:cNvGraphicFramePr>
            <a:graphicFrameLocks noChangeAspect="1"/>
          </p:cNvGraphicFramePr>
          <p:nvPr>
            <p:extLst>
              <p:ext uri="{D42A27DB-BD31-4B8C-83A1-F6EECF244321}">
                <p14:modId xmlns:p14="http://schemas.microsoft.com/office/powerpoint/2010/main" val="315141400"/>
              </p:ext>
            </p:extLst>
          </p:nvPr>
        </p:nvGraphicFramePr>
        <p:xfrm>
          <a:off x="190500" y="273050"/>
          <a:ext cx="7721600" cy="2311400"/>
        </p:xfrm>
        <a:graphic>
          <a:graphicData uri="http://schemas.openxmlformats.org/presentationml/2006/ole">
            <mc:AlternateContent xmlns:mc="http://schemas.openxmlformats.org/markup-compatibility/2006">
              <mc:Choice xmlns:v="urn:schemas-microsoft-com:vml" Requires="v">
                <p:oleObj spid="_x0000_s129056" name="Equation" r:id="rId3" imgW="7721280" imgH="2311200" progId="Equation.DSMT4">
                  <p:embed/>
                </p:oleObj>
              </mc:Choice>
              <mc:Fallback>
                <p:oleObj name="Equation" r:id="rId3" imgW="7721280" imgH="2311200" progId="Equation.DSMT4">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73050"/>
                        <a:ext cx="7721600" cy="231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228600" y="3048000"/>
            <a:ext cx="8458200" cy="1200329"/>
          </a:xfrm>
          <a:prstGeom prst="rect">
            <a:avLst/>
          </a:prstGeom>
          <a:noFill/>
        </p:spPr>
        <p:txBody>
          <a:bodyPr wrap="square" rtlCol="0">
            <a:spAutoFit/>
          </a:bodyPr>
          <a:lstStyle/>
          <a:p>
            <a:pPr algn="just" rtl="1"/>
            <a:r>
              <a:rPr lang="fa-IR" sz="2400" dirty="0">
                <a:latin typeface="Times New Roman" pitchFamily="18" charset="0"/>
                <a:cs typeface="Times New Roman" pitchFamily="18" charset="0"/>
              </a:rPr>
              <a:t>این جمله قطبش غیر خطی دارای 216=6</a:t>
            </a:r>
            <a:r>
              <a:rPr lang="fa-IR" sz="2400" baseline="30000" dirty="0">
                <a:latin typeface="Times New Roman" pitchFamily="18" charset="0"/>
                <a:cs typeface="Times New Roman" pitchFamily="18" charset="0"/>
              </a:rPr>
              <a:t>3  </a:t>
            </a:r>
            <a:r>
              <a:rPr lang="fa-IR" sz="2400" dirty="0">
                <a:latin typeface="Times New Roman" pitchFamily="18" charset="0"/>
                <a:cs typeface="Times New Roman" pitchFamily="18" charset="0"/>
              </a:rPr>
              <a:t>جمله است. در آنها جملاتی شامل هارمونیک سوم هر یک از بسامدها تابش ورودی به محیط غیر خطی و همچنین بسیار بسامدهای تولید شده متفاوت خواهد بود:</a:t>
            </a:r>
            <a:endParaRPr lang="en-US" sz="2400" baseline="30000" dirty="0">
              <a:latin typeface="Times New Roman" pitchFamily="18" charset="0"/>
              <a:cs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08598028"/>
              </p:ext>
            </p:extLst>
          </p:nvPr>
        </p:nvGraphicFramePr>
        <p:xfrm>
          <a:off x="425450" y="4724400"/>
          <a:ext cx="6197600" cy="1320800"/>
        </p:xfrm>
        <a:graphic>
          <a:graphicData uri="http://schemas.openxmlformats.org/presentationml/2006/ole">
            <mc:AlternateContent xmlns:mc="http://schemas.openxmlformats.org/markup-compatibility/2006">
              <mc:Choice xmlns:v="urn:schemas-microsoft-com:vml" Requires="v">
                <p:oleObj spid="_x0000_s129057" name="Equation" r:id="rId5" imgW="6197400" imgH="1320480" progId="Equation.DSMT4">
                  <p:embed/>
                </p:oleObj>
              </mc:Choice>
              <mc:Fallback>
                <p:oleObj name="Equation" r:id="rId5" imgW="6197400" imgH="1320480" progId="Equation.DSMT4">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450" y="4724400"/>
                        <a:ext cx="61976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26&quot;&gt;&lt;property id=&quot;20148&quot; value=&quot;5&quot;/&gt;&lt;property id=&quot;20300&quot; value=&quot;Slide 2&quot;/&gt;&lt;property id=&quot;20307&quot; value=&quot;257&quot;/&gt;&lt;/object&gt;&lt;object type=&quot;3&quot; unique_id=&quot;10071&quot;&gt;&lt;property id=&quot;20148&quot; value=&quot;5&quot;/&gt;&lt;property id=&quot;20300&quot; value=&quot;Slide 3&quot;/&gt;&lt;property id=&quot;20307&quot; value=&quot;258&quot;/&gt;&lt;/object&gt;&lt;object type=&quot;3&quot; unique_id=&quot;10072&quot;&gt;&lt;property id=&quot;20148&quot; value=&quot;5&quot;/&gt;&lt;property id=&quot;20300&quot; value=&quot;Slide 4&quot;/&gt;&lt;property id=&quot;20307&quot; value=&quot;259&quot;/&gt;&lt;/object&gt;&lt;object type=&quot;3&quot; unique_id=&quot;10073&quot;&gt;&lt;property id=&quot;20148&quot; value=&quot;5&quot;/&gt;&lt;property id=&quot;20300&quot; value=&quot;Slide 5&quot;/&gt;&lt;property id=&quot;20307&quot; value=&quot;260&quot;/&gt;&lt;/object&gt;&lt;object type=&quot;3&quot; unique_id=&quot;10095&quot;&gt;&lt;property id=&quot;20148&quot; value=&quot;5&quot;/&gt;&lt;property id=&quot;20300&quot; value=&quot;Slide 6&quot;/&gt;&lt;property id=&quot;20307&quot; value=&quot;261&quot;/&gt;&lt;/object&gt;&lt;object type=&quot;3&quot; unique_id=&quot;10120&quot;&gt;&lt;property id=&quot;20148&quot; value=&quot;5&quot;/&gt;&lt;property id=&quot;20300&quot; value=&quot;Slide 7&quot;/&gt;&lt;property id=&quot;20307&quot; value=&quot;262&quot;/&gt;&lt;/object&gt;&lt;object type=&quot;3&quot; unique_id=&quot;10166&quot;&gt;&lt;property id=&quot;20148&quot; value=&quot;5&quot;/&gt;&lt;property id=&quot;20300&quot; value=&quot;Slide 8&quot;/&gt;&lt;property id=&quot;20307&quot; value=&quot;263&quot;/&gt;&lt;/object&gt;&lt;object type=&quot;3&quot; unique_id=&quot;10187&quot;&gt;&lt;property id=&quot;20148&quot; value=&quot;5&quot;/&gt;&lt;property id=&quot;20300&quot; value=&quot;Slide 11&quot;/&gt;&lt;property id=&quot;20307&quot; value=&quot;264&quot;/&gt;&lt;/object&gt;&lt;object type=&quot;3&quot; unique_id=&quot;10188&quot;&gt;&lt;property id=&quot;20148&quot; value=&quot;5&quot;/&gt;&lt;property id=&quot;20300&quot; value=&quot;Slide 12&quot;/&gt;&lt;property id=&quot;20307&quot; value=&quot;265&quot;/&gt;&lt;/object&gt;&lt;object type=&quot;3&quot; unique_id=&quot;10297&quot;&gt;&lt;property id=&quot;20148&quot; value=&quot;5&quot;/&gt;&lt;property id=&quot;20300&quot; value=&quot;Slide 13&quot;/&gt;&lt;property id=&quot;20307&quot; value=&quot;266&quot;/&gt;&lt;/object&gt;&lt;object type=&quot;3&quot; unique_id=&quot;10298&quot;&gt;&lt;property id=&quot;20148&quot; value=&quot;5&quot;/&gt;&lt;property id=&quot;20300&quot; value=&quot;Slide 14&quot;/&gt;&lt;property id=&quot;20307&quot; value=&quot;267&quot;/&gt;&lt;/object&gt;&lt;object type=&quot;3&quot; unique_id=&quot;10299&quot;&gt;&lt;property id=&quot;20148&quot; value=&quot;5&quot;/&gt;&lt;property id=&quot;20300&quot; value=&quot;Slide 15&quot;/&gt;&lt;property id=&quot;20307&quot; value=&quot;268&quot;/&gt;&lt;/object&gt;&lt;object type=&quot;3&quot; unique_id=&quot;10300&quot;&gt;&lt;property id=&quot;20148&quot; value=&quot;5&quot;/&gt;&lt;property id=&quot;20300&quot; value=&quot;Slide 16&quot;/&gt;&lt;property id=&quot;20307&quot; value=&quot;269&quot;/&gt;&lt;/object&gt;&lt;object type=&quot;3&quot; unique_id=&quot;10349&quot;&gt;&lt;property id=&quot;20148&quot; value=&quot;5&quot;/&gt;&lt;property id=&quot;20300&quot; value=&quot;Slide 18&quot;/&gt;&lt;property id=&quot;20307&quot; value=&quot;270&quot;/&gt;&lt;/object&gt;&lt;object type=&quot;3&quot; unique_id=&quot;10418&quot;&gt;&lt;property id=&quot;20148&quot; value=&quot;5&quot;/&gt;&lt;property id=&quot;20300&quot; value=&quot;Slide 17&quot;/&gt;&lt;property id=&quot;20307&quot; value=&quot;272&quot;/&gt;&lt;/object&gt;&lt;object type=&quot;3&quot; unique_id=&quot;10419&quot;&gt;&lt;property id=&quot;20148&quot; value=&quot;5&quot;/&gt;&lt;property id=&quot;20300&quot; value=&quot;Slide 19&quot;/&gt;&lt;property id=&quot;20307&quot; value=&quot;271&quot;/&gt;&lt;/object&gt;&lt;object type=&quot;3&quot; unique_id=&quot;10629&quot;&gt;&lt;property id=&quot;20148&quot; value=&quot;5&quot;/&gt;&lt;property id=&quot;20300&quot; value=&quot;Slide 9&quot;/&gt;&lt;property id=&quot;20307&quot; value=&quot;278&quot;/&gt;&lt;/object&gt;&lt;object type=&quot;3&quot; unique_id=&quot;10630&quot;&gt;&lt;property id=&quot;20148&quot; value=&quot;5&quot;/&gt;&lt;property id=&quot;20300&quot; value=&quot;Slide 10&quot;/&gt;&lt;property id=&quot;20307&quot; value=&quot;279&quot;/&gt;&lt;/object&gt;&lt;object type=&quot;3&quot; unique_id=&quot;10631&quot;&gt;&lt;property id=&quot;20148&quot; value=&quot;5&quot;/&gt;&lt;property id=&quot;20300&quot; value=&quot;Slide 20&quot;/&gt;&lt;property id=&quot;20307&quot; value=&quot;273&quot;/&gt;&lt;/object&gt;&lt;object type=&quot;3&quot; unique_id=&quot;10632&quot;&gt;&lt;property id=&quot;20148&quot; value=&quot;5&quot;/&gt;&lt;property id=&quot;20300&quot; value=&quot;Slide 21&quot;/&gt;&lt;property id=&quot;20307&quot; value=&quot;274&quot;/&gt;&lt;/object&gt;&lt;object type=&quot;3&quot; unique_id=&quot;10633&quot;&gt;&lt;property id=&quot;20148&quot; value=&quot;5&quot;/&gt;&lt;property id=&quot;20300&quot; value=&quot;Slide 22&quot;/&gt;&lt;property id=&quot;20307&quot; value=&quot;275&quot;/&gt;&lt;/object&gt;&lt;object type=&quot;3&quot; unique_id=&quot;10634&quot;&gt;&lt;property id=&quot;20148&quot; value=&quot;5&quot;/&gt;&lt;property id=&quot;20300&quot; value=&quot;Slide 23&quot;/&gt;&lt;property id=&quot;20307&quot; value=&quot;280&quot;/&gt;&lt;/object&gt;&lt;object type=&quot;3&quot; unique_id=&quot;10635&quot;&gt;&lt;property id=&quot;20148&quot; value=&quot;5&quot;/&gt;&lt;property id=&quot;20300&quot; value=&quot;Slide 24&quot;/&gt;&lt;property id=&quot;20307&quot; value=&quot;281&quot;/&gt;&lt;/object&gt;&lt;object type=&quot;3&quot; unique_id=&quot;10636&quot;&gt;&lt;property id=&quot;20148&quot; value=&quot;5&quot;/&gt;&lt;property id=&quot;20300&quot; value=&quot;Slide 25&quot;/&gt;&lt;property id=&quot;20307&quot; value=&quot;276&quot;/&gt;&lt;/object&gt;&lt;object type=&quot;3&quot; unique_id=&quot;10637&quot;&gt;&lt;property id=&quot;20148&quot; value=&quot;5&quot;/&gt;&lt;property id=&quot;20300&quot; value=&quot;Slide 26&quot;/&gt;&lt;property id=&quot;20307&quot; value=&quot;277&quot;/&gt;&lt;/object&gt;&lt;object type=&quot;3&quot; unique_id=&quot;10750&quot;&gt;&lt;property id=&quot;20148&quot; value=&quot;5&quot;/&gt;&lt;property id=&quot;20300&quot; value=&quot;Slide 27&quot;/&gt;&lt;property id=&quot;20307&quot; value=&quot;282&quot;/&gt;&lt;/object&gt;&lt;object type=&quot;3&quot; unique_id=&quot;10751&quot;&gt;&lt;property id=&quot;20148&quot; value=&quot;5&quot;/&gt;&lt;property id=&quot;20300&quot; value=&quot;Slide 28&quot;/&gt;&lt;property id=&quot;20307&quot; value=&quot;283&quot;/&gt;&lt;/object&gt;&lt;object type=&quot;3&quot; unique_id=&quot;10872&quot;&gt;&lt;property id=&quot;20148&quot; value=&quot;5&quot;/&gt;&lt;property id=&quot;20300&quot; value=&quot;Slide 29&quot;/&gt;&lt;property id=&quot;20307&quot; value=&quot;284&quot;/&gt;&lt;/object&gt;&lt;object type=&quot;3&quot; unique_id=&quot;10873&quot;&gt;&lt;property id=&quot;20148&quot; value=&quot;5&quot;/&gt;&lt;property id=&quot;20300&quot; value=&quot;Slide 30&quot;/&gt;&lt;property id=&quot;20307&quot; value=&quot;285&quot;/&gt;&lt;/object&gt;&lt;object type=&quot;3&quot; unique_id=&quot;10938&quot;&gt;&lt;property id=&quot;20148&quot; value=&quot;5&quot;/&gt;&lt;property id=&quot;20300&quot; value=&quot;Slide 31&quot;/&gt;&lt;property id=&quot;20307&quot; value=&quot;286&quot;/&gt;&lt;/object&gt;&lt;object type=&quot;3&quot; unique_id=&quot;10939&quot;&gt;&lt;property id=&quot;20148&quot; value=&quot;5&quot;/&gt;&lt;property id=&quot;20300&quot; value=&quot;Slide 32&quot;/&gt;&lt;property id=&quot;20307&quot; value=&quot;287&quot;/&gt;&lt;/object&gt;&lt;object type=&quot;3&quot; unique_id=&quot;10940&quot;&gt;&lt;property id=&quot;20148&quot; value=&quot;5&quot;/&gt;&lt;property id=&quot;20300&quot; value=&quot;Slide 33&quot;/&gt;&lt;property id=&quot;20307&quot; value=&quot;288&quot;/&gt;&lt;/object&gt;&lt;object type=&quot;3&quot; unique_id=&quot;10941&quot;&gt;&lt;property id=&quot;20148&quot; value=&quot;5&quot;/&gt;&lt;property id=&quot;20300&quot; value=&quot;Slide 34&quot;/&gt;&lt;property id=&quot;20307&quot; value=&quot;289&quot;/&gt;&lt;/object&gt;&lt;object type=&quot;3&quot; unique_id=&quot;10942&quot;&gt;&lt;property id=&quot;20148&quot; value=&quot;5&quot;/&gt;&lt;property id=&quot;20300&quot; value=&quot;Slide 35&quot;/&gt;&lt;property id=&quot;20307&quot; value=&quot;290&quot;/&gt;&lt;/object&gt;&lt;object type=&quot;3&quot; unique_id=&quot;10943&quot;&gt;&lt;property id=&quot;20148&quot; value=&quot;5&quot;/&gt;&lt;property id=&quot;20300&quot; value=&quot;Slide 36&quot;/&gt;&lt;property id=&quot;20307&quot; value=&quot;291&quot;/&gt;&lt;/object&gt;&lt;object type=&quot;3&quot; unique_id=&quot;10944&quot;&gt;&lt;property id=&quot;20148&quot; value=&quot;5&quot;/&gt;&lt;property id=&quot;20300&quot; value=&quot;Slide 37&quot;/&gt;&lt;property id=&quot;20307&quot; value=&quot;292&quot;/&gt;&lt;/object&gt;&lt;object type=&quot;3&quot; unique_id=&quot;10945&quot;&gt;&lt;property id=&quot;20148&quot; value=&quot;5&quot;/&gt;&lt;property id=&quot;20300&quot; value=&quot;Slide 38&quot;/&gt;&lt;property id=&quot;20307&quot; value=&quot;297&quot;/&gt;&lt;/object&gt;&lt;object type=&quot;3&quot; unique_id=&quot;10946&quot;&gt;&lt;property id=&quot;20148&quot; value=&quot;5&quot;/&gt;&lt;property id=&quot;20300&quot; value=&quot;Slide 39&quot;/&gt;&lt;property id=&quot;20307&quot; value=&quot;293&quot;/&gt;&lt;/object&gt;&lt;object type=&quot;3&quot; unique_id=&quot;10947&quot;&gt;&lt;property id=&quot;20148&quot; value=&quot;5&quot;/&gt;&lt;property id=&quot;20300&quot; value=&quot;Slide 40&quot;/&gt;&lt;property id=&quot;20307&quot; value=&quot;298&quot;/&gt;&lt;/object&gt;&lt;object type=&quot;3&quot; unique_id=&quot;10948&quot;&gt;&lt;property id=&quot;20148&quot; value=&quot;5&quot;/&gt;&lt;property id=&quot;20300&quot; value=&quot;Slide 42&quot;/&gt;&lt;property id=&quot;20307&quot; value=&quot;294&quot;/&gt;&lt;/object&gt;&lt;object type=&quot;3&quot; unique_id=&quot;10949&quot;&gt;&lt;property id=&quot;20148&quot; value=&quot;5&quot;/&gt;&lt;property id=&quot;20300&quot; value=&quot;Slide 43&quot;/&gt;&lt;property id=&quot;20307&quot; value=&quot;295&quot;/&gt;&lt;/object&gt;&lt;object type=&quot;3&quot; unique_id=&quot;10950&quot;&gt;&lt;property id=&quot;20148&quot; value=&quot;5&quot;/&gt;&lt;property id=&quot;20300&quot; value=&quot;Slide 41&quot;/&gt;&lt;property id=&quot;20307&quot; value=&quot;296&quot;/&gt;&lt;/object&gt;&lt;object type=&quot;3&quot; unique_id=&quot;10996&quot;&gt;&lt;property id=&quot;20148&quot; value=&quot;5&quot;/&gt;&lt;property id=&quot;20300&quot; value=&quot;Slide 44&quot;/&gt;&lt;property id=&quot;20307&quot; value=&quot;299&quot;/&gt;&lt;/object&gt;&lt;object type=&quot;3&quot; unique_id=&quot;11181&quot;&gt;&lt;property id=&quot;20148&quot; value=&quot;5&quot;/&gt;&lt;property id=&quot;20300&quot; value=&quot;Slide 45&quot;/&gt;&lt;property id=&quot;20307&quot; value=&quot;300&quot;/&gt;&lt;/object&gt;&lt;object type=&quot;3&quot; unique_id=&quot;11326&quot;&gt;&lt;property id=&quot;20148&quot; value=&quot;5&quot;/&gt;&lt;property id=&quot;20300&quot; value=&quot;Slide 49&quot;/&gt;&lt;property id=&quot;20307&quot; value=&quot;302&quot;/&gt;&lt;/object&gt;&lt;object type=&quot;3&quot; unique_id=&quot;11327&quot;&gt;&lt;property id=&quot;20148&quot; value=&quot;5&quot;/&gt;&lt;property id=&quot;20300&quot; value=&quot;Slide 50&quot;/&gt;&lt;property id=&quot;20307&quot; value=&quot;303&quot;/&gt;&lt;/object&gt;&lt;object type=&quot;3&quot; unique_id=&quot;11328&quot;&gt;&lt;property id=&quot;20148&quot; value=&quot;5&quot;/&gt;&lt;property id=&quot;20300&quot; value=&quot;Slide 51&quot;/&gt;&lt;property id=&quot;20307&quot; value=&quot;304&quot;/&gt;&lt;/object&gt;&lt;object type=&quot;3&quot; unique_id=&quot;11329&quot;&gt;&lt;property id=&quot;20148&quot; value=&quot;5&quot;/&gt;&lt;property id=&quot;20300&quot; value=&quot;Slide 52&quot;/&gt;&lt;property id=&quot;20307&quot; value=&quot;305&quot;/&gt;&lt;/object&gt;&lt;object type=&quot;3&quot; unique_id=&quot;11330&quot;&gt;&lt;property id=&quot;20148&quot; value=&quot;5&quot;/&gt;&lt;property id=&quot;20300&quot; value=&quot;Slide 53&quot;/&gt;&lt;property id=&quot;20307&quot; value=&quot;306&quot;/&gt;&lt;/object&gt;&lt;object type=&quot;3&quot; unique_id=&quot;11331&quot;&gt;&lt;property id=&quot;20148&quot; value=&quot;5&quot;/&gt;&lt;property id=&quot;20300&quot; value=&quot;Slide 54&quot;/&gt;&lt;property id=&quot;20307&quot; value=&quot;307&quot;/&gt;&lt;/object&gt;&lt;object type=&quot;3&quot; unique_id=&quot;11332&quot;&gt;&lt;property id=&quot;20148&quot; value=&quot;5&quot;/&gt;&lt;property id=&quot;20300&quot; value=&quot;Slide 62&quot;/&gt;&lt;property id=&quot;20307&quot; value=&quot;308&quot;/&gt;&lt;/object&gt;&lt;object type=&quot;3&quot; unique_id=&quot;11333&quot;&gt;&lt;property id=&quot;20148&quot; value=&quot;5&quot;/&gt;&lt;property id=&quot;20300&quot; value=&quot;Slide 63&quot;/&gt;&lt;property id=&quot;20307&quot; value=&quot;309&quot;/&gt;&lt;/object&gt;&lt;object type=&quot;3&quot; unique_id=&quot;11334&quot;&gt;&lt;property id=&quot;20148&quot; value=&quot;5&quot;/&gt;&lt;property id=&quot;20300&quot; value=&quot;Slide 65&quot;/&gt;&lt;property id=&quot;20307&quot; value=&quot;310&quot;/&gt;&lt;/object&gt;&lt;object type=&quot;3&quot; unique_id=&quot;11335&quot;&gt;&lt;property id=&quot;20148&quot; value=&quot;5&quot;/&gt;&lt;property id=&quot;20300&quot; value=&quot;Slide 66&quot;/&gt;&lt;property id=&quot;20307&quot; value=&quot;311&quot;/&gt;&lt;/object&gt;&lt;object type=&quot;3&quot; unique_id=&quot;11336&quot;&gt;&lt;property id=&quot;20148&quot; value=&quot;5&quot;/&gt;&lt;property id=&quot;20300&quot; value=&quot;Slide 68&quot;/&gt;&lt;property id=&quot;20307&quot; value=&quot;312&quot;/&gt;&lt;/object&gt;&lt;object type=&quot;3&quot; unique_id=&quot;11514&quot;&gt;&lt;property id=&quot;20148&quot; value=&quot;5&quot;/&gt;&lt;property id=&quot;20300&quot; value=&quot;Slide 55&quot;/&gt;&lt;property id=&quot;20307&quot; value=&quot;315&quot;/&gt;&lt;/object&gt;&lt;object type=&quot;3&quot; unique_id=&quot;11515&quot;&gt;&lt;property id=&quot;20148&quot; value=&quot;5&quot;/&gt;&lt;property id=&quot;20300&quot; value=&quot;Slide 61&quot;/&gt;&lt;property id=&quot;20307&quot; value=&quot;314&quot;/&gt;&lt;/object&gt;&lt;object type=&quot;3&quot; unique_id=&quot;11943&quot;&gt;&lt;property id=&quot;20148&quot; value=&quot;5&quot;/&gt;&lt;property id=&quot;20300&quot; value=&quot;Slide 57&quot;/&gt;&lt;property id=&quot;20307&quot; value=&quot;316&quot;/&gt;&lt;/object&gt;&lt;object type=&quot;3&quot; unique_id=&quot;11944&quot;&gt;&lt;property id=&quot;20148&quot; value=&quot;5&quot;/&gt;&lt;property id=&quot;20300&quot; value=&quot;Slide 58&quot;/&gt;&lt;property id=&quot;20307&quot; value=&quot;317&quot;/&gt;&lt;/object&gt;&lt;object type=&quot;3&quot; unique_id=&quot;11945&quot;&gt;&lt;property id=&quot;20148&quot; value=&quot;5&quot;/&gt;&lt;property id=&quot;20300&quot; value=&quot;Slide 64&quot;/&gt;&lt;property id=&quot;20307&quot; value=&quot;319&quot;/&gt;&lt;/object&gt;&lt;object type=&quot;3&quot; unique_id=&quot;11946&quot;&gt;&lt;property id=&quot;20148&quot; value=&quot;5&quot;/&gt;&lt;property id=&quot;20300&quot; value=&quot;Slide 67&quot;/&gt;&lt;property id=&quot;20307&quot; value=&quot;318&quot;/&gt;&lt;/object&gt;&lt;object type=&quot;3&quot; unique_id=&quot;12402&quot;&gt;&lt;property id=&quot;20148&quot; value=&quot;5&quot;/&gt;&lt;property id=&quot;20300&quot; value=&quot;Slide 59&quot;/&gt;&lt;property id=&quot;20307&quot; value=&quot;320&quot;/&gt;&lt;/object&gt;&lt;object type=&quot;3&quot; unique_id=&quot;12403&quot;&gt;&lt;property id=&quot;20148&quot; value=&quot;5&quot;/&gt;&lt;property id=&quot;20300&quot; value=&quot;Slide 60&quot;/&gt;&lt;property id=&quot;20307&quot; value=&quot;321&quot;/&gt;&lt;/object&gt;&lt;object type=&quot;3&quot; unique_id=&quot;12404&quot;&gt;&lt;property id=&quot;20148&quot; value=&quot;5&quot;/&gt;&lt;property id=&quot;20300&quot; value=&quot;Slide 70&quot;/&gt;&lt;property id=&quot;20307&quot; value=&quot;322&quot;/&gt;&lt;/object&gt;&lt;object type=&quot;3&quot; unique_id=&quot;18653&quot;&gt;&lt;property id=&quot;20148&quot; value=&quot;5&quot;/&gt;&lt;property id=&quot;20300&quot; value=&quot;Slide 56&quot;/&gt;&lt;property id=&quot;20307&quot; value=&quot;323&quot;/&gt;&lt;/object&gt;&lt;object type=&quot;3&quot; unique_id=&quot;19062&quot;&gt;&lt;property id=&quot;20148&quot; value=&quot;5&quot;/&gt;&lt;property id=&quot;20300&quot; value=&quot;Slide 46&quot;/&gt;&lt;property id=&quot;20307&quot; value=&quot;324&quot;/&gt;&lt;/object&gt;&lt;object type=&quot;3&quot; unique_id=&quot;19063&quot;&gt;&lt;property id=&quot;20148&quot; value=&quot;5&quot;/&gt;&lt;property id=&quot;20300&quot; value=&quot;Slide 47&quot;/&gt;&lt;property id=&quot;20307&quot; value=&quot;325&quot;/&gt;&lt;/object&gt;&lt;object type=&quot;3&quot; unique_id=&quot;19064&quot;&gt;&lt;property id=&quot;20148&quot; value=&quot;5&quot;/&gt;&lt;property id=&quot;20300&quot; value=&quot;Slide 48&quot;/&gt;&lt;property id=&quot;20307&quot; value=&quot;326&quot;/&gt;&lt;/object&gt;&lt;object type=&quot;3&quot; unique_id=&quot;20911&quot;&gt;&lt;property id=&quot;20148&quot; value=&quot;5&quot;/&gt;&lt;property id=&quot;20300&quot; value=&quot;Slide 71&quot;/&gt;&lt;property id=&quot;20307&quot; value=&quot;328&quot;/&gt;&lt;/object&gt;&lt;object type=&quot;3&quot; unique_id=&quot;20912&quot;&gt;&lt;property id=&quot;20148&quot; value=&quot;5&quot;/&gt;&lt;property id=&quot;20300&quot; value=&quot;Slide 72&quot;/&gt;&lt;property id=&quot;20307&quot; value=&quot;329&quot;/&gt;&lt;/object&gt;&lt;object type=&quot;3&quot; unique_id=&quot;20913&quot;&gt;&lt;property id=&quot;20148&quot; value=&quot;5&quot;/&gt;&lt;property id=&quot;20300&quot; value=&quot;Slide 73&quot;/&gt;&lt;property id=&quot;20307&quot; value=&quot;330&quot;/&gt;&lt;/object&gt;&lt;object type=&quot;3&quot; unique_id=&quot;20914&quot;&gt;&lt;property id=&quot;20148&quot; value=&quot;5&quot;/&gt;&lt;property id=&quot;20300&quot; value=&quot;Slide 74&quot;/&gt;&lt;property id=&quot;20307&quot; value=&quot;331&quot;/&gt;&lt;/object&gt;&lt;object type=&quot;3&quot; unique_id=&quot;20915&quot;&gt;&lt;property id=&quot;20148&quot; value=&quot;5&quot;/&gt;&lt;property id=&quot;20300&quot; value=&quot;Slide 75&quot;/&gt;&lt;property id=&quot;20307&quot; value=&quot;332&quot;/&gt;&lt;/object&gt;&lt;object type=&quot;3&quot; unique_id=&quot;20916&quot;&gt;&lt;property id=&quot;20148&quot; value=&quot;5&quot;/&gt;&lt;property id=&quot;20300&quot; value=&quot;Slide 76&quot;/&gt;&lt;property id=&quot;20307&quot; value=&quot;333&quot;/&gt;&lt;/object&gt;&lt;object type=&quot;3&quot; unique_id=&quot;20917&quot;&gt;&lt;property id=&quot;20148&quot; value=&quot;5&quot;/&gt;&lt;property id=&quot;20300&quot; value=&quot;Slide 77&quot;/&gt;&lt;property id=&quot;20307&quot; value=&quot;334&quot;/&gt;&lt;/object&gt;&lt;object type=&quot;3&quot; unique_id=&quot;20918&quot;&gt;&lt;property id=&quot;20148&quot; value=&quot;5&quot;/&gt;&lt;property id=&quot;20300&quot; value=&quot;Slide 78&quot;/&gt;&lt;property id=&quot;20307&quot; value=&quot;335&quot;/&gt;&lt;/object&gt;&lt;object type=&quot;3&quot; unique_id=&quot;20919&quot;&gt;&lt;property id=&quot;20148&quot; value=&quot;5&quot;/&gt;&lt;property id=&quot;20300&quot; value=&quot;Slide 79&quot;/&gt;&lt;property id=&quot;20307&quot; value=&quot;336&quot;/&gt;&lt;/object&gt;&lt;object type=&quot;3&quot; unique_id=&quot;20920&quot;&gt;&lt;property id=&quot;20148&quot; value=&quot;5&quot;/&gt;&lt;property id=&quot;20300&quot; value=&quot;Slide 80&quot;/&gt;&lt;property id=&quot;20307&quot; value=&quot;337&quot;/&gt;&lt;/object&gt;&lt;object type=&quot;3&quot; unique_id=&quot;20921&quot;&gt;&lt;property id=&quot;20148&quot; value=&quot;5&quot;/&gt;&lt;property id=&quot;20300&quot; value=&quot;Slide 81&quot;/&gt;&lt;property id=&quot;20307&quot; value=&quot;338&quot;/&gt;&lt;/object&gt;&lt;object type=&quot;3&quot; unique_id=&quot;20922&quot;&gt;&lt;property id=&quot;20148&quot; value=&quot;5&quot;/&gt;&lt;property id=&quot;20300&quot; value=&quot;Slide 82&quot;/&gt;&lt;property id=&quot;20307&quot; value=&quot;339&quot;/&gt;&lt;/object&gt;&lt;object type=&quot;3&quot; unique_id=&quot;20923&quot;&gt;&lt;property id=&quot;20148&quot; value=&quot;5&quot;/&gt;&lt;property id=&quot;20300&quot; value=&quot;Slide 83&quot;/&gt;&lt;property id=&quot;20307&quot; value=&quot;340&quot;/&gt;&lt;/object&gt;&lt;object type=&quot;3&quot; unique_id=&quot;20924&quot;&gt;&lt;property id=&quot;20148&quot; value=&quot;5&quot;/&gt;&lt;property id=&quot;20300&quot; value=&quot;Slide 84&quot;/&gt;&lt;property id=&quot;20307&quot; value=&quot;341&quot;/&gt;&lt;/object&gt;&lt;object type=&quot;3&quot; unique_id=&quot;20925&quot;&gt;&lt;property id=&quot;20148&quot; value=&quot;5&quot;/&gt;&lt;property id=&quot;20300&quot; value=&quot;Slide 85&quot;/&gt;&lt;property id=&quot;20307&quot; value=&quot;342&quot;/&gt;&lt;/object&gt;&lt;object type=&quot;3&quot; unique_id=&quot;20926&quot;&gt;&lt;property id=&quot;20148&quot; value=&quot;5&quot;/&gt;&lt;property id=&quot;20300&quot; value=&quot;Slide 86&quot;/&gt;&lt;property id=&quot;20307&quot; value=&quot;343&quot;/&gt;&lt;/object&gt;&lt;object type=&quot;3&quot; unique_id=&quot;20927&quot;&gt;&lt;property id=&quot;20148&quot; value=&quot;5&quot;/&gt;&lt;property id=&quot;20300&quot; value=&quot;Slide 87&quot;/&gt;&lt;property id=&quot;20307&quot; value=&quot;344&quot;/&gt;&lt;/object&gt;&lt;object type=&quot;3&quot; unique_id=&quot;20928&quot;&gt;&lt;property id=&quot;20148&quot; value=&quot;5&quot;/&gt;&lt;property id=&quot;20300&quot; value=&quot;Slide 88&quot;/&gt;&lt;property id=&quot;20307&quot; value=&quot;345&quot;/&gt;&lt;/object&gt;&lt;object type=&quot;3&quot; unique_id=&quot;20929&quot;&gt;&lt;property id=&quot;20148&quot; value=&quot;5&quot;/&gt;&lt;property id=&quot;20300&quot; value=&quot;Slide 89&quot;/&gt;&lt;property id=&quot;20307&quot; value=&quot;346&quot;/&gt;&lt;/object&gt;&lt;object type=&quot;3&quot; unique_id=&quot;20930&quot;&gt;&lt;property id=&quot;20148&quot; value=&quot;5&quot;/&gt;&lt;property id=&quot;20300&quot; value=&quot;Slide 90&quot;/&gt;&lt;property id=&quot;20307&quot; value=&quot;350&quot;/&gt;&lt;/object&gt;&lt;object type=&quot;3&quot; unique_id=&quot;20931&quot;&gt;&lt;property id=&quot;20148&quot; value=&quot;5&quot;/&gt;&lt;property id=&quot;20300&quot; value=&quot;Slide 91&quot;/&gt;&lt;property id=&quot;20307&quot; value=&quot;327&quot;/&gt;&lt;/object&gt;&lt;object type=&quot;3&quot; unique_id=&quot;20932&quot;&gt;&lt;property id=&quot;20148&quot; value=&quot;5&quot;/&gt;&lt;property id=&quot;20300&quot; value=&quot;Slide 92&quot;/&gt;&lt;property id=&quot;20307&quot; value=&quot;347&quot;/&gt;&lt;/object&gt;&lt;object type=&quot;3&quot; unique_id=&quot;20933&quot;&gt;&lt;property id=&quot;20148&quot; value=&quot;5&quot;/&gt;&lt;property id=&quot;20300&quot; value=&quot;Slide 93&quot;/&gt;&lt;property id=&quot;20307&quot; value=&quot;351&quot;/&gt;&lt;/object&gt;&lt;object type=&quot;3&quot; unique_id=&quot;20934&quot;&gt;&lt;property id=&quot;20148&quot; value=&quot;5&quot;/&gt;&lt;property id=&quot;20300&quot; value=&quot;Slide 94&quot;/&gt;&lt;property id=&quot;20307&quot; value=&quot;349&quot;/&gt;&lt;/object&gt;&lt;object type=&quot;3&quot; unique_id=&quot;20935&quot;&gt;&lt;property id=&quot;20148&quot; value=&quot;5&quot;/&gt;&lt;property id=&quot;20300&quot; value=&quot;Slide 95&quot;/&gt;&lt;property id=&quot;20307&quot; value=&quot;348&quot;/&gt;&lt;/object&gt;&lt;object type=&quot;3&quot; unique_id=&quot;21128&quot;&gt;&lt;property id=&quot;20148&quot; value=&quot;5&quot;/&gt;&lt;property id=&quot;20300&quot; value=&quot;Slide 69&quot;/&gt;&lt;property id=&quot;20307&quot; value=&quot;352&quot;/&gt;&lt;/object&gt;&lt;object type=&quot;3&quot; unique_id=&quot;21323&quot;&gt;&lt;property id=&quot;20148&quot; value=&quot;5&quot;/&gt;&lt;property id=&quot;20300&quot; value=&quot;Slide 96&quot;/&gt;&lt;property id=&quot;20307&quot; value=&quot;353&quot;/&gt;&lt;/object&gt;&lt;object type=&quot;3&quot; unique_id=&quot;21324&quot;&gt;&lt;property id=&quot;20148&quot; value=&quot;5&quot;/&gt;&lt;property id=&quot;20300&quot; value=&quot;Slide 97&quot;/&gt;&lt;property id=&quot;20307&quot; value=&quot;354&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8829</TotalTime>
  <Words>4970</Words>
  <Application>Microsoft Office PowerPoint</Application>
  <PresentationFormat>On-screen Show (4:3)</PresentationFormat>
  <Paragraphs>677</Paragraphs>
  <Slides>160</Slides>
  <Notes>5</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160</vt:i4>
      </vt:variant>
    </vt:vector>
  </HeadingPairs>
  <TitlesOfParts>
    <vt:vector size="172" baseType="lpstr">
      <vt:lpstr>Adobe Caslon Pro Bold</vt:lpstr>
      <vt:lpstr>Arial</vt:lpstr>
      <vt:lpstr>Calibri</vt:lpstr>
      <vt:lpstr>Cambria Math</vt:lpstr>
      <vt:lpstr>Courier</vt:lpstr>
      <vt:lpstr>Symbol</vt:lpstr>
      <vt:lpstr>Times New Roman</vt:lpstr>
      <vt:lpstr>Wingdings</vt:lpstr>
      <vt:lpstr>Office Theme</vt:lpstr>
      <vt:lpstr>Equation</vt:lpstr>
      <vt:lpstr>MathType 7.0 Equation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dc:creator>
  <cp:lastModifiedBy>Ali</cp:lastModifiedBy>
  <cp:revision>360</cp:revision>
  <dcterms:created xsi:type="dcterms:W3CDTF">2019-10-02T10:50:08Z</dcterms:created>
  <dcterms:modified xsi:type="dcterms:W3CDTF">2022-01-08T06:11:07Z</dcterms:modified>
</cp:coreProperties>
</file>