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2"/>
  </p:notesMasterIdLst>
  <p:handoutMasterIdLst>
    <p:handoutMasterId r:id="rId203"/>
  </p:handoutMasterIdLst>
  <p:sldIdLst>
    <p:sldId id="436" r:id="rId2"/>
    <p:sldId id="438" r:id="rId3"/>
    <p:sldId id="439" r:id="rId4"/>
    <p:sldId id="440" r:id="rId5"/>
    <p:sldId id="441" r:id="rId6"/>
    <p:sldId id="442" r:id="rId7"/>
    <p:sldId id="443" r:id="rId8"/>
    <p:sldId id="444" r:id="rId9"/>
    <p:sldId id="445" r:id="rId10"/>
    <p:sldId id="446" r:id="rId11"/>
    <p:sldId id="612" r:id="rId12"/>
    <p:sldId id="447" r:id="rId13"/>
    <p:sldId id="448" r:id="rId14"/>
    <p:sldId id="449" r:id="rId15"/>
    <p:sldId id="450" r:id="rId16"/>
    <p:sldId id="587" r:id="rId17"/>
    <p:sldId id="451" r:id="rId18"/>
    <p:sldId id="452" r:id="rId19"/>
    <p:sldId id="622" r:id="rId20"/>
    <p:sldId id="453" r:id="rId21"/>
    <p:sldId id="454" r:id="rId22"/>
    <p:sldId id="455" r:id="rId23"/>
    <p:sldId id="456" r:id="rId24"/>
    <p:sldId id="457" r:id="rId25"/>
    <p:sldId id="458" r:id="rId26"/>
    <p:sldId id="459" r:id="rId27"/>
    <p:sldId id="310" r:id="rId28"/>
    <p:sldId id="460" r:id="rId29"/>
    <p:sldId id="461" r:id="rId30"/>
    <p:sldId id="462" r:id="rId31"/>
    <p:sldId id="278" r:id="rId32"/>
    <p:sldId id="422" r:id="rId33"/>
    <p:sldId id="463" r:id="rId34"/>
    <p:sldId id="423" r:id="rId35"/>
    <p:sldId id="425" r:id="rId36"/>
    <p:sldId id="424" r:id="rId37"/>
    <p:sldId id="582" r:id="rId38"/>
    <p:sldId id="614" r:id="rId39"/>
    <p:sldId id="577" r:id="rId40"/>
    <p:sldId id="578" r:id="rId41"/>
    <p:sldId id="279" r:id="rId42"/>
    <p:sldId id="311" r:id="rId43"/>
    <p:sldId id="312" r:id="rId44"/>
    <p:sldId id="317" r:id="rId45"/>
    <p:sldId id="318" r:id="rId46"/>
    <p:sldId id="579" r:id="rId47"/>
    <p:sldId id="326" r:id="rId48"/>
    <p:sldId id="327" r:id="rId49"/>
    <p:sldId id="285" r:id="rId50"/>
    <p:sldId id="319" r:id="rId51"/>
    <p:sldId id="320" r:id="rId52"/>
    <p:sldId id="305" r:id="rId53"/>
    <p:sldId id="321" r:id="rId54"/>
    <p:sldId id="322" r:id="rId55"/>
    <p:sldId id="574" r:id="rId56"/>
    <p:sldId id="623" r:id="rId57"/>
    <p:sldId id="575" r:id="rId58"/>
    <p:sldId id="576" r:id="rId59"/>
    <p:sldId id="734" r:id="rId60"/>
    <p:sldId id="306" r:id="rId61"/>
    <p:sldId id="307" r:id="rId62"/>
    <p:sldId id="308" r:id="rId63"/>
    <p:sldId id="323" r:id="rId64"/>
    <p:sldId id="287" r:id="rId65"/>
    <p:sldId id="290" r:id="rId66"/>
    <p:sldId id="428" r:id="rId67"/>
    <p:sldId id="429" r:id="rId68"/>
    <p:sldId id="581" r:id="rId69"/>
    <p:sldId id="589" r:id="rId70"/>
    <p:sldId id="615" r:id="rId71"/>
    <p:sldId id="329" r:id="rId72"/>
    <p:sldId id="334" r:id="rId73"/>
    <p:sldId id="335" r:id="rId74"/>
    <p:sldId id="580" r:id="rId75"/>
    <p:sldId id="284" r:id="rId76"/>
    <p:sldId id="336" r:id="rId77"/>
    <p:sldId id="430" r:id="rId78"/>
    <p:sldId id="595" r:id="rId79"/>
    <p:sldId id="337" r:id="rId80"/>
    <p:sldId id="338" r:id="rId81"/>
    <p:sldId id="590" r:id="rId82"/>
    <p:sldId id="325" r:id="rId83"/>
    <p:sldId id="343" r:id="rId84"/>
    <p:sldId id="339" r:id="rId85"/>
    <p:sldId id="342" r:id="rId86"/>
    <p:sldId id="330" r:id="rId87"/>
    <p:sldId id="331" r:id="rId88"/>
    <p:sldId id="426" r:id="rId89"/>
    <p:sldId id="427" r:id="rId90"/>
    <p:sldId id="591" r:id="rId91"/>
    <p:sldId id="489" r:id="rId92"/>
    <p:sldId id="490" r:id="rId93"/>
    <p:sldId id="593" r:id="rId94"/>
    <p:sldId id="491" r:id="rId95"/>
    <p:sldId id="492" r:id="rId96"/>
    <p:sldId id="493" r:id="rId97"/>
    <p:sldId id="592" r:id="rId98"/>
    <p:sldId id="594" r:id="rId99"/>
    <p:sldId id="494" r:id="rId100"/>
    <p:sldId id="495" r:id="rId101"/>
    <p:sldId id="496" r:id="rId102"/>
    <p:sldId id="497" r:id="rId103"/>
    <p:sldId id="498" r:id="rId104"/>
    <p:sldId id="499" r:id="rId105"/>
    <p:sldId id="500" r:id="rId106"/>
    <p:sldId id="501" r:id="rId107"/>
    <p:sldId id="502" r:id="rId108"/>
    <p:sldId id="503" r:id="rId109"/>
    <p:sldId id="504" r:id="rId110"/>
    <p:sldId id="505" r:id="rId111"/>
    <p:sldId id="506" r:id="rId112"/>
    <p:sldId id="507" r:id="rId113"/>
    <p:sldId id="508" r:id="rId114"/>
    <p:sldId id="509" r:id="rId115"/>
    <p:sldId id="510" r:id="rId116"/>
    <p:sldId id="511" r:id="rId117"/>
    <p:sldId id="617" r:id="rId118"/>
    <p:sldId id="571" r:id="rId119"/>
    <p:sldId id="572" r:id="rId120"/>
    <p:sldId id="573" r:id="rId121"/>
    <p:sldId id="512" r:id="rId122"/>
    <p:sldId id="513" r:id="rId123"/>
    <p:sldId id="514" r:id="rId124"/>
    <p:sldId id="515" r:id="rId125"/>
    <p:sldId id="516" r:id="rId126"/>
    <p:sldId id="517" r:id="rId127"/>
    <p:sldId id="521" r:id="rId128"/>
    <p:sldId id="518" r:id="rId129"/>
    <p:sldId id="519" r:id="rId130"/>
    <p:sldId id="520" r:id="rId131"/>
    <p:sldId id="522" r:id="rId132"/>
    <p:sldId id="523" r:id="rId133"/>
    <p:sldId id="524" r:id="rId134"/>
    <p:sldId id="525" r:id="rId135"/>
    <p:sldId id="526" r:id="rId136"/>
    <p:sldId id="597" r:id="rId137"/>
    <p:sldId id="599" r:id="rId138"/>
    <p:sldId id="527" r:id="rId139"/>
    <p:sldId id="598" r:id="rId140"/>
    <p:sldId id="528" r:id="rId141"/>
    <p:sldId id="529" r:id="rId142"/>
    <p:sldId id="596" r:id="rId143"/>
    <p:sldId id="531" r:id="rId144"/>
    <p:sldId id="532" r:id="rId145"/>
    <p:sldId id="533" r:id="rId146"/>
    <p:sldId id="618" r:id="rId147"/>
    <p:sldId id="479" r:id="rId148"/>
    <p:sldId id="420" r:id="rId149"/>
    <p:sldId id="421" r:id="rId150"/>
    <p:sldId id="387" r:id="rId151"/>
    <p:sldId id="388" r:id="rId152"/>
    <p:sldId id="392" r:id="rId153"/>
    <p:sldId id="393" r:id="rId154"/>
    <p:sldId id="394" r:id="rId155"/>
    <p:sldId id="395" r:id="rId156"/>
    <p:sldId id="619" r:id="rId157"/>
    <p:sldId id="483" r:id="rId158"/>
    <p:sldId id="484" r:id="rId159"/>
    <p:sldId id="481" r:id="rId160"/>
    <p:sldId id="536" r:id="rId161"/>
    <p:sldId id="537" r:id="rId162"/>
    <p:sldId id="538" r:id="rId163"/>
    <p:sldId id="539" r:id="rId164"/>
    <p:sldId id="540" r:id="rId165"/>
    <p:sldId id="541" r:id="rId166"/>
    <p:sldId id="542" r:id="rId167"/>
    <p:sldId id="543" r:id="rId168"/>
    <p:sldId id="544" r:id="rId169"/>
    <p:sldId id="545" r:id="rId170"/>
    <p:sldId id="546" r:id="rId171"/>
    <p:sldId id="398" r:id="rId172"/>
    <p:sldId id="485" r:id="rId173"/>
    <p:sldId id="534" r:id="rId174"/>
    <p:sldId id="547" r:id="rId175"/>
    <p:sldId id="548" r:id="rId176"/>
    <p:sldId id="620" r:id="rId177"/>
    <p:sldId id="400" r:id="rId178"/>
    <p:sldId id="549" r:id="rId179"/>
    <p:sldId id="550" r:id="rId180"/>
    <p:sldId id="401" r:id="rId181"/>
    <p:sldId id="402" r:id="rId182"/>
    <p:sldId id="551" r:id="rId183"/>
    <p:sldId id="552" r:id="rId184"/>
    <p:sldId id="621" r:id="rId185"/>
    <p:sldId id="403" r:id="rId186"/>
    <p:sldId id="404" r:id="rId187"/>
    <p:sldId id="405" r:id="rId188"/>
    <p:sldId id="535" r:id="rId189"/>
    <p:sldId id="553" r:id="rId190"/>
    <p:sldId id="554" r:id="rId191"/>
    <p:sldId id="559" r:id="rId192"/>
    <p:sldId id="556" r:id="rId193"/>
    <p:sldId id="624" r:id="rId194"/>
    <p:sldId id="560" r:id="rId195"/>
    <p:sldId id="561" r:id="rId196"/>
    <p:sldId id="557" r:id="rId197"/>
    <p:sldId id="625" r:id="rId198"/>
    <p:sldId id="563" r:id="rId199"/>
    <p:sldId id="558" r:id="rId200"/>
    <p:sldId id="570" r:id="rId201"/>
  </p:sldIdLst>
  <p:sldSz cx="12192000" cy="6858000"/>
  <p:notesSz cx="7315200" cy="9601200"/>
  <p:custDataLst>
    <p:tags r:id="rId20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04E2"/>
    <a:srgbClr val="A162D0"/>
    <a:srgbClr val="FF6600"/>
    <a:srgbClr val="5725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97391" autoAdjust="0"/>
  </p:normalViewPr>
  <p:slideViewPr>
    <p:cSldViewPr snapToGrid="0">
      <p:cViewPr varScale="1">
        <p:scale>
          <a:sx n="86" d="100"/>
          <a:sy n="86" d="100"/>
        </p:scale>
        <p:origin x="744"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theme" Target="theme/theme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handoutMaster" Target="handoutMasters/handoutMaster1.xml"/><Relationship Id="rId208"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ags" Target="tags/tag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notesMaster" Target="notesMasters/notes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7A58DDAF-C022-4944-802D-1A475C058685}" type="datetimeFigureOut">
              <a:rPr lang="en-US" smtClean="0"/>
              <a:pPr/>
              <a:t>2024-09-20</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11A13E47-EF99-4969-8F8E-300778099398}"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C9BFBA2-982E-4E7A-B0B3-96366C720CA7}" type="datetimeFigureOut">
              <a:rPr lang="en-US" smtClean="0"/>
              <a:pPr/>
              <a:t>2024-09-20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A63DE24-916F-4D3C-AA4A-99DEE9396C78}" type="slidenum">
              <a:rPr lang="en-US" smtClean="0"/>
              <a:pPr/>
              <a:t>‹#›</a:t>
            </a:fld>
            <a:endParaRPr lang="en-US"/>
          </a:p>
        </p:txBody>
      </p:sp>
    </p:spTree>
    <p:extLst>
      <p:ext uri="{BB962C8B-B14F-4D97-AF65-F5344CB8AC3E}">
        <p14:creationId xmlns:p14="http://schemas.microsoft.com/office/powerpoint/2010/main" val="116562335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63DE24-916F-4D3C-AA4A-99DEE9396C78}"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3DE24-916F-4D3C-AA4A-99DEE9396C78}" type="slidenum">
              <a:rPr lang="en-US" smtClean="0"/>
              <a:pPr/>
              <a:t>61</a:t>
            </a:fld>
            <a:endParaRPr lang="en-US"/>
          </a:p>
        </p:txBody>
      </p:sp>
    </p:spTree>
    <p:extLst>
      <p:ext uri="{BB962C8B-B14F-4D97-AF65-F5344CB8AC3E}">
        <p14:creationId xmlns:p14="http://schemas.microsoft.com/office/powerpoint/2010/main" val="1155227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3DE24-916F-4D3C-AA4A-99DEE9396C78}" type="slidenum">
              <a:rPr lang="en-US" smtClean="0"/>
              <a:pPr/>
              <a:t>166</a:t>
            </a:fld>
            <a:endParaRPr lang="en-US"/>
          </a:p>
        </p:txBody>
      </p:sp>
    </p:spTree>
    <p:extLst>
      <p:ext uri="{BB962C8B-B14F-4D97-AF65-F5344CB8AC3E}">
        <p14:creationId xmlns:p14="http://schemas.microsoft.com/office/powerpoint/2010/main" val="3413057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3DE24-916F-4D3C-AA4A-99DEE9396C78}" type="slidenum">
              <a:rPr lang="en-US" smtClean="0"/>
              <a:pPr/>
              <a:t>15</a:t>
            </a:fld>
            <a:endParaRPr lang="en-US"/>
          </a:p>
        </p:txBody>
      </p:sp>
    </p:spTree>
    <p:extLst>
      <p:ext uri="{BB962C8B-B14F-4D97-AF65-F5344CB8AC3E}">
        <p14:creationId xmlns:p14="http://schemas.microsoft.com/office/powerpoint/2010/main" val="4262269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3DE24-916F-4D3C-AA4A-99DEE9396C78}" type="slidenum">
              <a:rPr lang="en-US" smtClean="0"/>
              <a:pPr/>
              <a:t>16</a:t>
            </a:fld>
            <a:endParaRPr lang="en-US"/>
          </a:p>
        </p:txBody>
      </p:sp>
    </p:spTree>
    <p:extLst>
      <p:ext uri="{BB962C8B-B14F-4D97-AF65-F5344CB8AC3E}">
        <p14:creationId xmlns:p14="http://schemas.microsoft.com/office/powerpoint/2010/main" val="4262269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3DE24-916F-4D3C-AA4A-99DEE9396C78}" type="slidenum">
              <a:rPr lang="en-US" smtClean="0"/>
              <a:pPr/>
              <a:t>18</a:t>
            </a:fld>
            <a:endParaRPr lang="en-US"/>
          </a:p>
        </p:txBody>
      </p:sp>
    </p:spTree>
    <p:extLst>
      <p:ext uri="{BB962C8B-B14F-4D97-AF65-F5344CB8AC3E}">
        <p14:creationId xmlns:p14="http://schemas.microsoft.com/office/powerpoint/2010/main" val="1639776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3DE24-916F-4D3C-AA4A-99DEE9396C78}" type="slidenum">
              <a:rPr lang="en-US" smtClean="0"/>
              <a:pPr/>
              <a:t>19</a:t>
            </a:fld>
            <a:endParaRPr lang="en-US"/>
          </a:p>
        </p:txBody>
      </p:sp>
    </p:spTree>
    <p:extLst>
      <p:ext uri="{BB962C8B-B14F-4D97-AF65-F5344CB8AC3E}">
        <p14:creationId xmlns:p14="http://schemas.microsoft.com/office/powerpoint/2010/main" val="2347991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3DE24-916F-4D3C-AA4A-99DEE9396C78}" type="slidenum">
              <a:rPr lang="en-US" smtClean="0"/>
              <a:pPr/>
              <a:t>20</a:t>
            </a:fld>
            <a:endParaRPr lang="en-US"/>
          </a:p>
        </p:txBody>
      </p:sp>
    </p:spTree>
    <p:extLst>
      <p:ext uri="{BB962C8B-B14F-4D97-AF65-F5344CB8AC3E}">
        <p14:creationId xmlns:p14="http://schemas.microsoft.com/office/powerpoint/2010/main" val="3675355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63DE24-916F-4D3C-AA4A-99DEE9396C78}" type="slidenum">
              <a:rPr lang="en-US" smtClean="0"/>
              <a:pPr/>
              <a:t>21</a:t>
            </a:fld>
            <a:endParaRPr lang="en-US"/>
          </a:p>
        </p:txBody>
      </p:sp>
    </p:spTree>
    <p:extLst>
      <p:ext uri="{BB962C8B-B14F-4D97-AF65-F5344CB8AC3E}">
        <p14:creationId xmlns:p14="http://schemas.microsoft.com/office/powerpoint/2010/main" val="448033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3DE24-916F-4D3C-AA4A-99DEE9396C78}" type="slidenum">
              <a:rPr lang="en-US" smtClean="0"/>
              <a:pPr/>
              <a:t>27</a:t>
            </a:fld>
            <a:endParaRPr lang="en-US"/>
          </a:p>
        </p:txBody>
      </p:sp>
    </p:spTree>
    <p:extLst>
      <p:ext uri="{BB962C8B-B14F-4D97-AF65-F5344CB8AC3E}">
        <p14:creationId xmlns:p14="http://schemas.microsoft.com/office/powerpoint/2010/main" val="27523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3DE24-916F-4D3C-AA4A-99DEE9396C78}" type="slidenum">
              <a:rPr lang="en-US" smtClean="0"/>
              <a:pPr/>
              <a:t>60</a:t>
            </a:fld>
            <a:endParaRPr lang="en-US"/>
          </a:p>
        </p:txBody>
      </p:sp>
    </p:spTree>
    <p:extLst>
      <p:ext uri="{BB962C8B-B14F-4D97-AF65-F5344CB8AC3E}">
        <p14:creationId xmlns:p14="http://schemas.microsoft.com/office/powerpoint/2010/main" val="3900917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DE4A642B-E4AF-4234-B925-8212BFBE8A0D}" type="datetime1">
              <a:rPr lang="en-US" smtClean="0"/>
              <a:pPr/>
              <a:t>2024-09-20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7B609-6235-4DF7-8376-3B4225D7EDEF}"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449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22B455-8D51-4E03-8178-C581D5017432}" type="datetime1">
              <a:rPr lang="en-US" smtClean="0"/>
              <a:pPr/>
              <a:t>2024-09-20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7B609-6235-4DF7-8376-3B4225D7EDEF}" type="slidenum">
              <a:rPr lang="en-US" smtClean="0"/>
              <a:pPr/>
              <a:t>‹#›</a:t>
            </a:fld>
            <a:endParaRPr lang="en-US"/>
          </a:p>
        </p:txBody>
      </p:sp>
    </p:spTree>
    <p:extLst>
      <p:ext uri="{BB962C8B-B14F-4D97-AF65-F5344CB8AC3E}">
        <p14:creationId xmlns:p14="http://schemas.microsoft.com/office/powerpoint/2010/main" val="3004815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57A661-36D9-4C8B-8C99-3B59D137768C}" type="datetime1">
              <a:rPr lang="en-US" smtClean="0"/>
              <a:pPr/>
              <a:t>2024-09-20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7B609-6235-4DF7-8376-3B4225D7EDEF}" type="slidenum">
              <a:rPr lang="en-US" smtClean="0"/>
              <a:pPr/>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219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8075D2-41E9-4B06-94E6-696763E7A8F0}" type="datetime1">
              <a:rPr lang="en-US" smtClean="0"/>
              <a:pPr/>
              <a:t>2024-09-20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7B609-6235-4DF7-8376-3B4225D7EDEF}" type="slidenum">
              <a:rPr lang="en-US" smtClean="0"/>
              <a:pPr/>
              <a:t>‹#›</a:t>
            </a:fld>
            <a:endParaRPr lang="en-US"/>
          </a:p>
        </p:txBody>
      </p:sp>
    </p:spTree>
    <p:extLst>
      <p:ext uri="{BB962C8B-B14F-4D97-AF65-F5344CB8AC3E}">
        <p14:creationId xmlns:p14="http://schemas.microsoft.com/office/powerpoint/2010/main" val="1079031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9CA1E5-70B4-472D-B5BF-EB0E2875D4F0}" type="datetime1">
              <a:rPr lang="en-US" smtClean="0"/>
              <a:pPr/>
              <a:t>2024-09-20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7B609-6235-4DF7-8376-3B4225D7EDEF}"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428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D01306-E039-4FD5-AB95-BAD22E2AEDD8}" type="datetime1">
              <a:rPr lang="en-US" smtClean="0"/>
              <a:pPr/>
              <a:t>2024-09-20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C7B609-6235-4DF7-8376-3B4225D7EDEF}" type="slidenum">
              <a:rPr lang="en-US" smtClean="0"/>
              <a:pPr/>
              <a:t>‹#›</a:t>
            </a:fld>
            <a:endParaRPr lang="en-US"/>
          </a:p>
        </p:txBody>
      </p:sp>
    </p:spTree>
    <p:extLst>
      <p:ext uri="{BB962C8B-B14F-4D97-AF65-F5344CB8AC3E}">
        <p14:creationId xmlns:p14="http://schemas.microsoft.com/office/powerpoint/2010/main" val="2402686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1FD5A1-68B3-4C90-827B-724208AA54AB}" type="datetime1">
              <a:rPr lang="en-US" smtClean="0"/>
              <a:pPr/>
              <a:t>2024-09-20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C7B609-6235-4DF7-8376-3B4225D7EDEF}" type="slidenum">
              <a:rPr lang="en-US" smtClean="0"/>
              <a:pPr/>
              <a:t>‹#›</a:t>
            </a:fld>
            <a:endParaRPr lang="en-US"/>
          </a:p>
        </p:txBody>
      </p:sp>
    </p:spTree>
    <p:extLst>
      <p:ext uri="{BB962C8B-B14F-4D97-AF65-F5344CB8AC3E}">
        <p14:creationId xmlns:p14="http://schemas.microsoft.com/office/powerpoint/2010/main" val="1185555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BAF26F-0EC9-4BA1-A42A-B19AA266213B}" type="datetime1">
              <a:rPr lang="en-US" smtClean="0"/>
              <a:pPr/>
              <a:t>2024-09-20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C7B609-6235-4DF7-8376-3B4225D7EDEF}" type="slidenum">
              <a:rPr lang="en-US" smtClean="0"/>
              <a:pPr/>
              <a:t>‹#›</a:t>
            </a:fld>
            <a:endParaRPr lang="en-US"/>
          </a:p>
        </p:txBody>
      </p:sp>
    </p:spTree>
    <p:extLst>
      <p:ext uri="{BB962C8B-B14F-4D97-AF65-F5344CB8AC3E}">
        <p14:creationId xmlns:p14="http://schemas.microsoft.com/office/powerpoint/2010/main" val="2662451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F8A69F-3251-478F-91E7-702873647B7D}" type="datetime1">
              <a:rPr lang="en-US" smtClean="0"/>
              <a:pPr/>
              <a:t>2024-09-20</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lvl1pPr>
              <a:defRPr sz="2000" baseline="0">
                <a:solidFill>
                  <a:srgbClr val="FF0000"/>
                </a:solidFill>
              </a:defRPr>
            </a:lvl1pPr>
          </a:lstStyle>
          <a:p>
            <a:fld id="{8AC7B609-6235-4DF7-8376-3B4225D7EDEF}" type="slidenum">
              <a:rPr lang="en-US" smtClean="0"/>
              <a:pPr/>
              <a:t>‹#›</a:t>
            </a:fld>
            <a:endParaRPr lang="en-US" dirty="0"/>
          </a:p>
        </p:txBody>
      </p:sp>
    </p:spTree>
    <p:extLst>
      <p:ext uri="{BB962C8B-B14F-4D97-AF65-F5344CB8AC3E}">
        <p14:creationId xmlns:p14="http://schemas.microsoft.com/office/powerpoint/2010/main" val="2704407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F5EEBB-B196-40F8-A9B3-C75C5EFCB75E}" type="datetime1">
              <a:rPr lang="en-US" smtClean="0"/>
              <a:pPr/>
              <a:t>2024-09-20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C7B609-6235-4DF7-8376-3B4225D7EDEF}" type="slidenum">
              <a:rPr lang="en-US" smtClean="0"/>
              <a:pPr/>
              <a:t>‹#›</a:t>
            </a:fld>
            <a:endParaRPr lang="en-US"/>
          </a:p>
        </p:txBody>
      </p:sp>
    </p:spTree>
    <p:extLst>
      <p:ext uri="{BB962C8B-B14F-4D97-AF65-F5344CB8AC3E}">
        <p14:creationId xmlns:p14="http://schemas.microsoft.com/office/powerpoint/2010/main" val="1587498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D12969-330F-4AE8-A406-42DFBA6D226A}" type="datetime1">
              <a:rPr lang="en-US" smtClean="0"/>
              <a:pPr/>
              <a:t>2024-09-20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C7B609-6235-4DF7-8376-3B4225D7EDEF}"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005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0687E52-B76D-4637-8654-5E64194AF8D2}" type="datetime1">
              <a:rPr lang="en-US" smtClean="0"/>
              <a:pPr/>
              <a:t>2024-09-20</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AC7B609-6235-4DF7-8376-3B4225D7EDEF}" type="slidenum">
              <a:rPr lang="en-US" smtClean="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4176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wmf"/><Relationship Id="rId7" Type="http://schemas.openxmlformats.org/officeDocument/2006/relationships/image" Target="../media/image17.wmf"/><Relationship Id="rId2" Type="http://schemas.openxmlformats.org/officeDocument/2006/relationships/oleObject" Target="../embeddings/oleObject7.bin"/><Relationship Id="rId1" Type="http://schemas.openxmlformats.org/officeDocument/2006/relationships/slideLayout" Target="../slideLayouts/slideLayout7.xml"/><Relationship Id="rId6" Type="http://schemas.openxmlformats.org/officeDocument/2006/relationships/oleObject" Target="../embeddings/oleObject9.bin"/><Relationship Id="rId5" Type="http://schemas.openxmlformats.org/officeDocument/2006/relationships/image" Target="../media/image16.wmf"/><Relationship Id="rId4" Type="http://schemas.openxmlformats.org/officeDocument/2006/relationships/oleObject" Target="../embeddings/oleObject8.bin"/></Relationships>
</file>

<file path=ppt/slides/_rels/slide100.xml.rels><?xml version="1.0" encoding="UTF-8" standalone="yes"?>
<Relationships xmlns="http://schemas.openxmlformats.org/package/2006/relationships"><Relationship Id="rId8" Type="http://schemas.openxmlformats.org/officeDocument/2006/relationships/image" Target="../media/image272.wmf"/><Relationship Id="rId13" Type="http://schemas.openxmlformats.org/officeDocument/2006/relationships/oleObject" Target="../embeddings/oleObject200.bin"/><Relationship Id="rId3" Type="http://schemas.openxmlformats.org/officeDocument/2006/relationships/image" Target="../media/image270.wmf"/><Relationship Id="rId7" Type="http://schemas.openxmlformats.org/officeDocument/2006/relationships/oleObject" Target="../embeddings/oleObject197.bin"/><Relationship Id="rId12" Type="http://schemas.openxmlformats.org/officeDocument/2006/relationships/image" Target="../media/image274.wmf"/><Relationship Id="rId2" Type="http://schemas.openxmlformats.org/officeDocument/2006/relationships/oleObject" Target="../embeddings/oleObject195.bin"/><Relationship Id="rId1" Type="http://schemas.openxmlformats.org/officeDocument/2006/relationships/slideLayout" Target="../slideLayouts/slideLayout7.xml"/><Relationship Id="rId6" Type="http://schemas.openxmlformats.org/officeDocument/2006/relationships/image" Target="../media/image143.jpeg"/><Relationship Id="rId11" Type="http://schemas.openxmlformats.org/officeDocument/2006/relationships/oleObject" Target="../embeddings/oleObject199.bin"/><Relationship Id="rId5" Type="http://schemas.openxmlformats.org/officeDocument/2006/relationships/image" Target="../media/image271.wmf"/><Relationship Id="rId10" Type="http://schemas.openxmlformats.org/officeDocument/2006/relationships/image" Target="../media/image273.wmf"/><Relationship Id="rId4" Type="http://schemas.openxmlformats.org/officeDocument/2006/relationships/oleObject" Target="../embeddings/oleObject196.bin"/><Relationship Id="rId9" Type="http://schemas.openxmlformats.org/officeDocument/2006/relationships/oleObject" Target="../embeddings/oleObject198.bin"/><Relationship Id="rId14" Type="http://schemas.openxmlformats.org/officeDocument/2006/relationships/image" Target="../media/image275.wmf"/></Relationships>
</file>

<file path=ppt/slides/_rels/slide101.xml.rels><?xml version="1.0" encoding="UTF-8" standalone="yes"?>
<Relationships xmlns="http://schemas.openxmlformats.org/package/2006/relationships"><Relationship Id="rId8" Type="http://schemas.openxmlformats.org/officeDocument/2006/relationships/oleObject" Target="../embeddings/oleObject204.bin"/><Relationship Id="rId13" Type="http://schemas.openxmlformats.org/officeDocument/2006/relationships/image" Target="../media/image281.wmf"/><Relationship Id="rId18" Type="http://schemas.openxmlformats.org/officeDocument/2006/relationships/oleObject" Target="../embeddings/oleObject209.bin"/><Relationship Id="rId3" Type="http://schemas.openxmlformats.org/officeDocument/2006/relationships/image" Target="../media/image276.wmf"/><Relationship Id="rId7" Type="http://schemas.openxmlformats.org/officeDocument/2006/relationships/image" Target="../media/image278.wmf"/><Relationship Id="rId12" Type="http://schemas.openxmlformats.org/officeDocument/2006/relationships/oleObject" Target="../embeddings/oleObject206.bin"/><Relationship Id="rId17" Type="http://schemas.openxmlformats.org/officeDocument/2006/relationships/image" Target="../media/image283.wmf"/><Relationship Id="rId2" Type="http://schemas.openxmlformats.org/officeDocument/2006/relationships/oleObject" Target="../embeddings/oleObject201.bin"/><Relationship Id="rId16" Type="http://schemas.openxmlformats.org/officeDocument/2006/relationships/oleObject" Target="../embeddings/oleObject208.bin"/><Relationship Id="rId1" Type="http://schemas.openxmlformats.org/officeDocument/2006/relationships/slideLayout" Target="../slideLayouts/slideLayout7.xml"/><Relationship Id="rId6" Type="http://schemas.openxmlformats.org/officeDocument/2006/relationships/oleObject" Target="../embeddings/oleObject203.bin"/><Relationship Id="rId11" Type="http://schemas.openxmlformats.org/officeDocument/2006/relationships/image" Target="../media/image280.wmf"/><Relationship Id="rId5" Type="http://schemas.openxmlformats.org/officeDocument/2006/relationships/image" Target="../media/image277.wmf"/><Relationship Id="rId15" Type="http://schemas.openxmlformats.org/officeDocument/2006/relationships/image" Target="../media/image282.wmf"/><Relationship Id="rId10" Type="http://schemas.openxmlformats.org/officeDocument/2006/relationships/oleObject" Target="../embeddings/oleObject205.bin"/><Relationship Id="rId19" Type="http://schemas.openxmlformats.org/officeDocument/2006/relationships/image" Target="../media/image284.wmf"/><Relationship Id="rId4" Type="http://schemas.openxmlformats.org/officeDocument/2006/relationships/oleObject" Target="../embeddings/oleObject202.bin"/><Relationship Id="rId9" Type="http://schemas.openxmlformats.org/officeDocument/2006/relationships/image" Target="../media/image279.wmf"/><Relationship Id="rId14" Type="http://schemas.openxmlformats.org/officeDocument/2006/relationships/oleObject" Target="../embeddings/oleObject207.bin"/></Relationships>
</file>

<file path=ppt/slides/_rels/slide102.xml.rels><?xml version="1.0" encoding="UTF-8" standalone="yes"?>
<Relationships xmlns="http://schemas.openxmlformats.org/package/2006/relationships"><Relationship Id="rId8" Type="http://schemas.openxmlformats.org/officeDocument/2006/relationships/oleObject" Target="../embeddings/oleObject213.bin"/><Relationship Id="rId13" Type="http://schemas.openxmlformats.org/officeDocument/2006/relationships/image" Target="../media/image290.wmf"/><Relationship Id="rId18" Type="http://schemas.openxmlformats.org/officeDocument/2006/relationships/image" Target="../media/image292.wmf"/><Relationship Id="rId26" Type="http://schemas.openxmlformats.org/officeDocument/2006/relationships/image" Target="../media/image296.wmf"/><Relationship Id="rId3" Type="http://schemas.openxmlformats.org/officeDocument/2006/relationships/image" Target="../media/image285.wmf"/><Relationship Id="rId21" Type="http://schemas.openxmlformats.org/officeDocument/2006/relationships/oleObject" Target="../embeddings/oleObject219.bin"/><Relationship Id="rId7" Type="http://schemas.openxmlformats.org/officeDocument/2006/relationships/image" Target="../media/image287.wmf"/><Relationship Id="rId12" Type="http://schemas.openxmlformats.org/officeDocument/2006/relationships/oleObject" Target="../embeddings/oleObject215.bin"/><Relationship Id="rId17" Type="http://schemas.openxmlformats.org/officeDocument/2006/relationships/oleObject" Target="../embeddings/oleObject217.bin"/><Relationship Id="rId25" Type="http://schemas.openxmlformats.org/officeDocument/2006/relationships/oleObject" Target="../embeddings/oleObject221.bin"/><Relationship Id="rId2" Type="http://schemas.openxmlformats.org/officeDocument/2006/relationships/oleObject" Target="../embeddings/oleObject210.bin"/><Relationship Id="rId16" Type="http://schemas.openxmlformats.org/officeDocument/2006/relationships/image" Target="../media/image291.wmf"/><Relationship Id="rId20" Type="http://schemas.openxmlformats.org/officeDocument/2006/relationships/image" Target="../media/image293.wmf"/><Relationship Id="rId1" Type="http://schemas.openxmlformats.org/officeDocument/2006/relationships/slideLayout" Target="../slideLayouts/slideLayout7.xml"/><Relationship Id="rId6" Type="http://schemas.openxmlformats.org/officeDocument/2006/relationships/oleObject" Target="../embeddings/oleObject212.bin"/><Relationship Id="rId11" Type="http://schemas.openxmlformats.org/officeDocument/2006/relationships/image" Target="../media/image289.wmf"/><Relationship Id="rId24" Type="http://schemas.openxmlformats.org/officeDocument/2006/relationships/image" Target="../media/image295.wmf"/><Relationship Id="rId5" Type="http://schemas.openxmlformats.org/officeDocument/2006/relationships/image" Target="../media/image286.wmf"/><Relationship Id="rId15" Type="http://schemas.openxmlformats.org/officeDocument/2006/relationships/oleObject" Target="../embeddings/oleObject216.bin"/><Relationship Id="rId23" Type="http://schemas.openxmlformats.org/officeDocument/2006/relationships/oleObject" Target="../embeddings/oleObject220.bin"/><Relationship Id="rId28" Type="http://schemas.openxmlformats.org/officeDocument/2006/relationships/image" Target="../media/image297.png"/><Relationship Id="rId10" Type="http://schemas.openxmlformats.org/officeDocument/2006/relationships/oleObject" Target="../embeddings/oleObject214.bin"/><Relationship Id="rId19" Type="http://schemas.openxmlformats.org/officeDocument/2006/relationships/oleObject" Target="../embeddings/oleObject218.bin"/><Relationship Id="rId4" Type="http://schemas.openxmlformats.org/officeDocument/2006/relationships/oleObject" Target="../embeddings/oleObject211.bin"/><Relationship Id="rId9" Type="http://schemas.openxmlformats.org/officeDocument/2006/relationships/image" Target="../media/image288.wmf"/><Relationship Id="rId14" Type="http://schemas.openxmlformats.org/officeDocument/2006/relationships/image" Target="../media/image171.emf"/><Relationship Id="rId22" Type="http://schemas.openxmlformats.org/officeDocument/2006/relationships/image" Target="../media/image294.wmf"/><Relationship Id="rId27" Type="http://schemas.openxmlformats.org/officeDocument/2006/relationships/oleObject" Target="../embeddings/oleObject222.bin"/></Relationships>
</file>

<file path=ppt/slides/_rels/slide103.xml.rels><?xml version="1.0" encoding="UTF-8" standalone="yes"?>
<Relationships xmlns="http://schemas.openxmlformats.org/package/2006/relationships"><Relationship Id="rId3" Type="http://schemas.openxmlformats.org/officeDocument/2006/relationships/image" Target="../media/image298.wmf"/><Relationship Id="rId7" Type="http://schemas.openxmlformats.org/officeDocument/2006/relationships/image" Target="../media/image300.wmf"/><Relationship Id="rId2" Type="http://schemas.openxmlformats.org/officeDocument/2006/relationships/oleObject" Target="../embeddings/oleObject223.bin"/><Relationship Id="rId1" Type="http://schemas.openxmlformats.org/officeDocument/2006/relationships/slideLayout" Target="../slideLayouts/slideLayout7.xml"/><Relationship Id="rId6" Type="http://schemas.openxmlformats.org/officeDocument/2006/relationships/oleObject" Target="../embeddings/oleObject225.bin"/><Relationship Id="rId5" Type="http://schemas.openxmlformats.org/officeDocument/2006/relationships/image" Target="../media/image299.wmf"/><Relationship Id="rId4" Type="http://schemas.openxmlformats.org/officeDocument/2006/relationships/oleObject" Target="../embeddings/oleObject224.bin"/></Relationships>
</file>

<file path=ppt/slides/_rels/slide104.xml.rels><?xml version="1.0" encoding="UTF-8" standalone="yes"?>
<Relationships xmlns="http://schemas.openxmlformats.org/package/2006/relationships"><Relationship Id="rId8" Type="http://schemas.openxmlformats.org/officeDocument/2006/relationships/oleObject" Target="../embeddings/oleObject229.bin"/><Relationship Id="rId3" Type="http://schemas.openxmlformats.org/officeDocument/2006/relationships/image" Target="../media/image301.wmf"/><Relationship Id="rId7" Type="http://schemas.openxmlformats.org/officeDocument/2006/relationships/image" Target="../media/image303.wmf"/><Relationship Id="rId2" Type="http://schemas.openxmlformats.org/officeDocument/2006/relationships/oleObject" Target="../embeddings/oleObject226.bin"/><Relationship Id="rId1" Type="http://schemas.openxmlformats.org/officeDocument/2006/relationships/slideLayout" Target="../slideLayouts/slideLayout7.xml"/><Relationship Id="rId6" Type="http://schemas.openxmlformats.org/officeDocument/2006/relationships/oleObject" Target="../embeddings/oleObject228.bin"/><Relationship Id="rId11" Type="http://schemas.openxmlformats.org/officeDocument/2006/relationships/image" Target="../media/image305.wmf"/><Relationship Id="rId5" Type="http://schemas.openxmlformats.org/officeDocument/2006/relationships/image" Target="../media/image302.wmf"/><Relationship Id="rId10" Type="http://schemas.openxmlformats.org/officeDocument/2006/relationships/oleObject" Target="../embeddings/oleObject230.bin"/><Relationship Id="rId4" Type="http://schemas.openxmlformats.org/officeDocument/2006/relationships/oleObject" Target="../embeddings/oleObject227.bin"/><Relationship Id="rId9" Type="http://schemas.openxmlformats.org/officeDocument/2006/relationships/image" Target="../media/image304.wmf"/></Relationships>
</file>

<file path=ppt/slides/_rels/slide105.xml.rels><?xml version="1.0" encoding="UTF-8" standalone="yes"?>
<Relationships xmlns="http://schemas.openxmlformats.org/package/2006/relationships"><Relationship Id="rId3" Type="http://schemas.openxmlformats.org/officeDocument/2006/relationships/image" Target="../media/image306.wmf"/><Relationship Id="rId2" Type="http://schemas.openxmlformats.org/officeDocument/2006/relationships/oleObject" Target="../embeddings/oleObject231.bin"/><Relationship Id="rId1" Type="http://schemas.openxmlformats.org/officeDocument/2006/relationships/slideLayout" Target="../slideLayouts/slideLayout7.xml"/><Relationship Id="rId6" Type="http://schemas.openxmlformats.org/officeDocument/2006/relationships/image" Target="../media/image308.png"/><Relationship Id="rId5" Type="http://schemas.openxmlformats.org/officeDocument/2006/relationships/image" Target="../media/image307.wmf"/><Relationship Id="rId4" Type="http://schemas.openxmlformats.org/officeDocument/2006/relationships/oleObject" Target="../embeddings/oleObject232.bin"/></Relationships>
</file>

<file path=ppt/slides/_rels/slide106.xml.rels><?xml version="1.0" encoding="UTF-8" standalone="yes"?>
<Relationships xmlns="http://schemas.openxmlformats.org/package/2006/relationships"><Relationship Id="rId3" Type="http://schemas.openxmlformats.org/officeDocument/2006/relationships/image" Target="../media/image309.wmf"/><Relationship Id="rId2" Type="http://schemas.openxmlformats.org/officeDocument/2006/relationships/oleObject" Target="../embeddings/oleObject233.bin"/><Relationship Id="rId1" Type="http://schemas.openxmlformats.org/officeDocument/2006/relationships/slideLayout" Target="../slideLayouts/slideLayout7.xml"/><Relationship Id="rId4" Type="http://schemas.openxmlformats.org/officeDocument/2006/relationships/image" Target="../media/image171.emf"/></Relationships>
</file>

<file path=ppt/slides/_rels/slide107.xml.rels><?xml version="1.0" encoding="UTF-8" standalone="yes"?>
<Relationships xmlns="http://schemas.openxmlformats.org/package/2006/relationships"><Relationship Id="rId3" Type="http://schemas.openxmlformats.org/officeDocument/2006/relationships/image" Target="../media/image310.wmf"/><Relationship Id="rId2" Type="http://schemas.openxmlformats.org/officeDocument/2006/relationships/oleObject" Target="../embeddings/oleObject234.bin"/><Relationship Id="rId1" Type="http://schemas.openxmlformats.org/officeDocument/2006/relationships/slideLayout" Target="../slideLayouts/slideLayout7.xml"/><Relationship Id="rId6" Type="http://schemas.openxmlformats.org/officeDocument/2006/relationships/image" Target="../media/image312.wmf"/><Relationship Id="rId5" Type="http://schemas.openxmlformats.org/officeDocument/2006/relationships/oleObject" Target="../embeddings/oleObject235.bin"/><Relationship Id="rId4" Type="http://schemas.openxmlformats.org/officeDocument/2006/relationships/image" Target="../media/image311.png"/></Relationships>
</file>

<file path=ppt/slides/_rels/slide108.xml.rels><?xml version="1.0" encoding="UTF-8" standalone="yes"?>
<Relationships xmlns="http://schemas.openxmlformats.org/package/2006/relationships"><Relationship Id="rId3" Type="http://schemas.openxmlformats.org/officeDocument/2006/relationships/image" Target="../media/image313.wmf"/><Relationship Id="rId2" Type="http://schemas.openxmlformats.org/officeDocument/2006/relationships/oleObject" Target="../embeddings/oleObject236.bin"/><Relationship Id="rId1" Type="http://schemas.openxmlformats.org/officeDocument/2006/relationships/slideLayout" Target="../slideLayouts/slideLayout7.xml"/><Relationship Id="rId5" Type="http://schemas.openxmlformats.org/officeDocument/2006/relationships/image" Target="../media/image314.wmf"/><Relationship Id="rId4" Type="http://schemas.openxmlformats.org/officeDocument/2006/relationships/oleObject" Target="../embeddings/oleObject237.bin"/></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238.bin"/><Relationship Id="rId2" Type="http://schemas.openxmlformats.org/officeDocument/2006/relationships/image" Target="../media/image315.png"/><Relationship Id="rId1" Type="http://schemas.openxmlformats.org/officeDocument/2006/relationships/slideLayout" Target="../slideLayouts/slideLayout7.xml"/><Relationship Id="rId6" Type="http://schemas.openxmlformats.org/officeDocument/2006/relationships/image" Target="../media/image317.wmf"/><Relationship Id="rId5" Type="http://schemas.openxmlformats.org/officeDocument/2006/relationships/oleObject" Target="../embeddings/oleObject239.bin"/><Relationship Id="rId4" Type="http://schemas.openxmlformats.org/officeDocument/2006/relationships/image" Target="../media/image316.wmf"/></Relationships>
</file>

<file path=ppt/slides/_rels/slide11.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oleObject" Target="../embeddings/oleObject10.bin"/><Relationship Id="rId1" Type="http://schemas.openxmlformats.org/officeDocument/2006/relationships/slideLayout" Target="../slideLayouts/slideLayout7.xml"/><Relationship Id="rId5" Type="http://schemas.openxmlformats.org/officeDocument/2006/relationships/image" Target="../media/image19.wmf"/><Relationship Id="rId4" Type="http://schemas.openxmlformats.org/officeDocument/2006/relationships/oleObject" Target="../embeddings/oleObject11.bin"/></Relationships>
</file>

<file path=ppt/slides/_rels/slide110.xml.rels><?xml version="1.0" encoding="UTF-8" standalone="yes"?>
<Relationships xmlns="http://schemas.openxmlformats.org/package/2006/relationships"><Relationship Id="rId8" Type="http://schemas.openxmlformats.org/officeDocument/2006/relationships/image" Target="../media/image320.wmf"/><Relationship Id="rId3" Type="http://schemas.openxmlformats.org/officeDocument/2006/relationships/image" Target="../media/image318.wmf"/><Relationship Id="rId7" Type="http://schemas.openxmlformats.org/officeDocument/2006/relationships/oleObject" Target="../embeddings/oleObject242.bin"/><Relationship Id="rId12" Type="http://schemas.openxmlformats.org/officeDocument/2006/relationships/image" Target="../media/image322.wmf"/><Relationship Id="rId2" Type="http://schemas.openxmlformats.org/officeDocument/2006/relationships/oleObject" Target="../embeddings/oleObject240.bin"/><Relationship Id="rId1" Type="http://schemas.openxmlformats.org/officeDocument/2006/relationships/slideLayout" Target="../slideLayouts/slideLayout7.xml"/><Relationship Id="rId6" Type="http://schemas.openxmlformats.org/officeDocument/2006/relationships/image" Target="../media/image319.wmf"/><Relationship Id="rId11" Type="http://schemas.openxmlformats.org/officeDocument/2006/relationships/oleObject" Target="../embeddings/oleObject244.bin"/><Relationship Id="rId5" Type="http://schemas.openxmlformats.org/officeDocument/2006/relationships/oleObject" Target="../embeddings/oleObject241.bin"/><Relationship Id="rId10" Type="http://schemas.openxmlformats.org/officeDocument/2006/relationships/image" Target="../media/image321.wmf"/><Relationship Id="rId4" Type="http://schemas.openxmlformats.org/officeDocument/2006/relationships/image" Target="../media/image171.emf"/><Relationship Id="rId9" Type="http://schemas.openxmlformats.org/officeDocument/2006/relationships/oleObject" Target="../embeddings/oleObject243.bin"/></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245.bin"/><Relationship Id="rId2" Type="http://schemas.openxmlformats.org/officeDocument/2006/relationships/image" Target="../media/image323.png"/><Relationship Id="rId1" Type="http://schemas.openxmlformats.org/officeDocument/2006/relationships/slideLayout" Target="../slideLayouts/slideLayout7.xml"/><Relationship Id="rId4" Type="http://schemas.openxmlformats.org/officeDocument/2006/relationships/image" Target="../media/image324.wmf"/></Relationships>
</file>

<file path=ppt/slides/_rels/slide112.xml.rels><?xml version="1.0" encoding="UTF-8" standalone="yes"?>
<Relationships xmlns="http://schemas.openxmlformats.org/package/2006/relationships"><Relationship Id="rId3" Type="http://schemas.openxmlformats.org/officeDocument/2006/relationships/image" Target="../media/image325.wmf"/><Relationship Id="rId2" Type="http://schemas.openxmlformats.org/officeDocument/2006/relationships/oleObject" Target="../embeddings/oleObject246.bin"/><Relationship Id="rId1" Type="http://schemas.openxmlformats.org/officeDocument/2006/relationships/slideLayout" Target="../slideLayouts/slideLayout7.xml"/><Relationship Id="rId4" Type="http://schemas.openxmlformats.org/officeDocument/2006/relationships/image" Target="../media/image171.emf"/></Relationships>
</file>

<file path=ppt/slides/_rels/slide113.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8" Type="http://schemas.openxmlformats.org/officeDocument/2006/relationships/image" Target="../media/image329.wmf"/><Relationship Id="rId3" Type="http://schemas.openxmlformats.org/officeDocument/2006/relationships/oleObject" Target="../embeddings/oleObject247.bin"/><Relationship Id="rId7" Type="http://schemas.openxmlformats.org/officeDocument/2006/relationships/oleObject" Target="../embeddings/oleObject249.bin"/><Relationship Id="rId2" Type="http://schemas.openxmlformats.org/officeDocument/2006/relationships/image" Target="../media/image326.png"/><Relationship Id="rId1" Type="http://schemas.openxmlformats.org/officeDocument/2006/relationships/slideLayout" Target="../slideLayouts/slideLayout7.xml"/><Relationship Id="rId6" Type="http://schemas.openxmlformats.org/officeDocument/2006/relationships/image" Target="../media/image328.wmf"/><Relationship Id="rId5" Type="http://schemas.openxmlformats.org/officeDocument/2006/relationships/oleObject" Target="../embeddings/oleObject248.bin"/><Relationship Id="rId10" Type="http://schemas.openxmlformats.org/officeDocument/2006/relationships/image" Target="../media/image330.wmf"/><Relationship Id="rId4" Type="http://schemas.openxmlformats.org/officeDocument/2006/relationships/image" Target="../media/image327.wmf"/><Relationship Id="rId9" Type="http://schemas.openxmlformats.org/officeDocument/2006/relationships/oleObject" Target="../embeddings/oleObject250.bin"/></Relationships>
</file>

<file path=ppt/slides/_rels/slide115.xml.rels><?xml version="1.0" encoding="UTF-8" standalone="yes"?>
<Relationships xmlns="http://schemas.openxmlformats.org/package/2006/relationships"><Relationship Id="rId3" Type="http://schemas.openxmlformats.org/officeDocument/2006/relationships/image" Target="../media/image331.wmf"/><Relationship Id="rId2" Type="http://schemas.openxmlformats.org/officeDocument/2006/relationships/oleObject" Target="../embeddings/oleObject251.bin"/><Relationship Id="rId1" Type="http://schemas.openxmlformats.org/officeDocument/2006/relationships/slideLayout" Target="../slideLayouts/slideLayout7.xml"/><Relationship Id="rId5" Type="http://schemas.openxmlformats.org/officeDocument/2006/relationships/image" Target="../media/image332.wmf"/><Relationship Id="rId4" Type="http://schemas.openxmlformats.org/officeDocument/2006/relationships/oleObject" Target="../embeddings/oleObject252.bin"/></Relationships>
</file>

<file path=ppt/slides/_rels/slide116.xml.rels><?xml version="1.0" encoding="UTF-8" standalone="yes"?>
<Relationships xmlns="http://schemas.openxmlformats.org/package/2006/relationships"><Relationship Id="rId8" Type="http://schemas.openxmlformats.org/officeDocument/2006/relationships/oleObject" Target="../embeddings/oleObject256.bin"/><Relationship Id="rId13" Type="http://schemas.openxmlformats.org/officeDocument/2006/relationships/image" Target="../media/image338.wmf"/><Relationship Id="rId3" Type="http://schemas.openxmlformats.org/officeDocument/2006/relationships/image" Target="../media/image333.wmf"/><Relationship Id="rId7" Type="http://schemas.openxmlformats.org/officeDocument/2006/relationships/image" Target="../media/image335.wmf"/><Relationship Id="rId12" Type="http://schemas.openxmlformats.org/officeDocument/2006/relationships/oleObject" Target="../embeddings/oleObject258.bin"/><Relationship Id="rId2" Type="http://schemas.openxmlformats.org/officeDocument/2006/relationships/oleObject" Target="../embeddings/oleObject253.bin"/><Relationship Id="rId1" Type="http://schemas.openxmlformats.org/officeDocument/2006/relationships/slideLayout" Target="../slideLayouts/slideLayout7.xml"/><Relationship Id="rId6" Type="http://schemas.openxmlformats.org/officeDocument/2006/relationships/oleObject" Target="../embeddings/oleObject255.bin"/><Relationship Id="rId11" Type="http://schemas.openxmlformats.org/officeDocument/2006/relationships/image" Target="../media/image337.wmf"/><Relationship Id="rId5" Type="http://schemas.openxmlformats.org/officeDocument/2006/relationships/image" Target="../media/image334.wmf"/><Relationship Id="rId10" Type="http://schemas.openxmlformats.org/officeDocument/2006/relationships/oleObject" Target="../embeddings/oleObject257.bin"/><Relationship Id="rId4" Type="http://schemas.openxmlformats.org/officeDocument/2006/relationships/oleObject" Target="../embeddings/oleObject254.bin"/><Relationship Id="rId9" Type="http://schemas.openxmlformats.org/officeDocument/2006/relationships/image" Target="../media/image336.wm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4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png"/><Relationship Id="rId1" Type="http://schemas.openxmlformats.org/officeDocument/2006/relationships/slideLayout" Target="../slideLayouts/slideLayout7.xml"/><Relationship Id="rId5" Type="http://schemas.openxmlformats.org/officeDocument/2006/relationships/image" Target="../media/image345.wmf"/><Relationship Id="rId4" Type="http://schemas.openxmlformats.org/officeDocument/2006/relationships/oleObject" Target="../embeddings/oleObject259.bin"/></Relationships>
</file>

<file path=ppt/slides/_rels/slide123.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346.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8" Type="http://schemas.openxmlformats.org/officeDocument/2006/relationships/image" Target="../media/image351.wmf"/><Relationship Id="rId13" Type="http://schemas.openxmlformats.org/officeDocument/2006/relationships/oleObject" Target="../embeddings/oleObject265.bin"/><Relationship Id="rId3" Type="http://schemas.openxmlformats.org/officeDocument/2006/relationships/oleObject" Target="../embeddings/oleObject260.bin"/><Relationship Id="rId7" Type="http://schemas.openxmlformats.org/officeDocument/2006/relationships/oleObject" Target="../embeddings/oleObject262.bin"/><Relationship Id="rId12" Type="http://schemas.openxmlformats.org/officeDocument/2006/relationships/image" Target="../media/image353.wmf"/><Relationship Id="rId2" Type="http://schemas.openxmlformats.org/officeDocument/2006/relationships/image" Target="../media/image348.png"/><Relationship Id="rId1" Type="http://schemas.openxmlformats.org/officeDocument/2006/relationships/slideLayout" Target="../slideLayouts/slideLayout7.xml"/><Relationship Id="rId6" Type="http://schemas.openxmlformats.org/officeDocument/2006/relationships/image" Target="../media/image350.wmf"/><Relationship Id="rId11" Type="http://schemas.openxmlformats.org/officeDocument/2006/relationships/oleObject" Target="../embeddings/oleObject264.bin"/><Relationship Id="rId5" Type="http://schemas.openxmlformats.org/officeDocument/2006/relationships/oleObject" Target="../embeddings/oleObject261.bin"/><Relationship Id="rId10" Type="http://schemas.openxmlformats.org/officeDocument/2006/relationships/image" Target="../media/image352.wmf"/><Relationship Id="rId4" Type="http://schemas.openxmlformats.org/officeDocument/2006/relationships/image" Target="../media/image349.wmf"/><Relationship Id="rId9" Type="http://schemas.openxmlformats.org/officeDocument/2006/relationships/oleObject" Target="../embeddings/oleObject263.bin"/><Relationship Id="rId14" Type="http://schemas.openxmlformats.org/officeDocument/2006/relationships/image" Target="../media/image354.wmf"/></Relationships>
</file>

<file path=ppt/slides/_rels/slide125.xml.rels><?xml version="1.0" encoding="UTF-8" standalone="yes"?>
<Relationships xmlns="http://schemas.openxmlformats.org/package/2006/relationships"><Relationship Id="rId8" Type="http://schemas.openxmlformats.org/officeDocument/2006/relationships/image" Target="../media/image359.wmf"/><Relationship Id="rId3" Type="http://schemas.openxmlformats.org/officeDocument/2006/relationships/image" Target="../media/image356.png"/><Relationship Id="rId7" Type="http://schemas.openxmlformats.org/officeDocument/2006/relationships/oleObject" Target="../embeddings/oleObject267.bin"/><Relationship Id="rId2" Type="http://schemas.openxmlformats.org/officeDocument/2006/relationships/image" Target="../media/image355.png"/><Relationship Id="rId1" Type="http://schemas.openxmlformats.org/officeDocument/2006/relationships/slideLayout" Target="../slideLayouts/slideLayout7.xml"/><Relationship Id="rId6" Type="http://schemas.openxmlformats.org/officeDocument/2006/relationships/image" Target="../media/image358.wmf"/><Relationship Id="rId5" Type="http://schemas.openxmlformats.org/officeDocument/2006/relationships/oleObject" Target="../embeddings/oleObject266.bin"/><Relationship Id="rId4" Type="http://schemas.openxmlformats.org/officeDocument/2006/relationships/image" Target="../media/image357.png"/></Relationships>
</file>

<file path=ppt/slides/_rels/slide126.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8" Type="http://schemas.openxmlformats.org/officeDocument/2006/relationships/oleObject" Target="../embeddings/oleObject271.bin"/><Relationship Id="rId3" Type="http://schemas.openxmlformats.org/officeDocument/2006/relationships/image" Target="../media/image361.wmf"/><Relationship Id="rId7" Type="http://schemas.openxmlformats.org/officeDocument/2006/relationships/image" Target="../media/image363.wmf"/><Relationship Id="rId2" Type="http://schemas.openxmlformats.org/officeDocument/2006/relationships/oleObject" Target="../embeddings/oleObject268.bin"/><Relationship Id="rId1" Type="http://schemas.openxmlformats.org/officeDocument/2006/relationships/slideLayout" Target="../slideLayouts/slideLayout7.xml"/><Relationship Id="rId6" Type="http://schemas.openxmlformats.org/officeDocument/2006/relationships/oleObject" Target="../embeddings/oleObject270.bin"/><Relationship Id="rId5" Type="http://schemas.openxmlformats.org/officeDocument/2006/relationships/image" Target="../media/image362.wmf"/><Relationship Id="rId4" Type="http://schemas.openxmlformats.org/officeDocument/2006/relationships/oleObject" Target="../embeddings/oleObject269.bin"/><Relationship Id="rId9" Type="http://schemas.openxmlformats.org/officeDocument/2006/relationships/image" Target="../media/image364.wmf"/></Relationships>
</file>

<file path=ppt/slides/_rels/slide128.xml.rels><?xml version="1.0" encoding="UTF-8" standalone="yes"?>
<Relationships xmlns="http://schemas.openxmlformats.org/package/2006/relationships"><Relationship Id="rId3" Type="http://schemas.openxmlformats.org/officeDocument/2006/relationships/image" Target="../media/image366.jpeg"/><Relationship Id="rId2" Type="http://schemas.openxmlformats.org/officeDocument/2006/relationships/image" Target="../media/image365.emf"/><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8" Type="http://schemas.openxmlformats.org/officeDocument/2006/relationships/oleObject" Target="../embeddings/oleObject275.bin"/><Relationship Id="rId3" Type="http://schemas.openxmlformats.org/officeDocument/2006/relationships/image" Target="../media/image367.wmf"/><Relationship Id="rId7" Type="http://schemas.openxmlformats.org/officeDocument/2006/relationships/image" Target="../media/image369.wmf"/><Relationship Id="rId12" Type="http://schemas.openxmlformats.org/officeDocument/2006/relationships/image" Target="../media/image371.wmf"/><Relationship Id="rId2" Type="http://schemas.openxmlformats.org/officeDocument/2006/relationships/oleObject" Target="../embeddings/oleObject272.bin"/><Relationship Id="rId1" Type="http://schemas.openxmlformats.org/officeDocument/2006/relationships/slideLayout" Target="../slideLayouts/slideLayout7.xml"/><Relationship Id="rId6" Type="http://schemas.openxmlformats.org/officeDocument/2006/relationships/oleObject" Target="../embeddings/oleObject274.bin"/><Relationship Id="rId11" Type="http://schemas.openxmlformats.org/officeDocument/2006/relationships/oleObject" Target="../embeddings/oleObject276.bin"/><Relationship Id="rId5" Type="http://schemas.openxmlformats.org/officeDocument/2006/relationships/image" Target="../media/image368.wmf"/><Relationship Id="rId10" Type="http://schemas.openxmlformats.org/officeDocument/2006/relationships/image" Target="../media/image143.jpeg"/><Relationship Id="rId4" Type="http://schemas.openxmlformats.org/officeDocument/2006/relationships/oleObject" Target="../embeddings/oleObject273.bin"/><Relationship Id="rId9" Type="http://schemas.openxmlformats.org/officeDocument/2006/relationships/image" Target="../media/image370.wmf"/></Relationships>
</file>

<file path=ppt/slides/_rels/slide13.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oleObject" Target="../embeddings/oleObject12.bin"/><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372.wmf"/><Relationship Id="rId7" Type="http://schemas.openxmlformats.org/officeDocument/2006/relationships/image" Target="../media/image374.wmf"/><Relationship Id="rId2" Type="http://schemas.openxmlformats.org/officeDocument/2006/relationships/oleObject" Target="../embeddings/oleObject277.bin"/><Relationship Id="rId1" Type="http://schemas.openxmlformats.org/officeDocument/2006/relationships/slideLayout" Target="../slideLayouts/slideLayout7.xml"/><Relationship Id="rId6" Type="http://schemas.openxmlformats.org/officeDocument/2006/relationships/oleObject" Target="../embeddings/oleObject279.bin"/><Relationship Id="rId5" Type="http://schemas.openxmlformats.org/officeDocument/2006/relationships/image" Target="../media/image373.wmf"/><Relationship Id="rId4" Type="http://schemas.openxmlformats.org/officeDocument/2006/relationships/oleObject" Target="../embeddings/oleObject278.bin"/></Relationships>
</file>

<file path=ppt/slides/_rels/slide131.xml.rels><?xml version="1.0" encoding="UTF-8" standalone="yes"?>
<Relationships xmlns="http://schemas.openxmlformats.org/package/2006/relationships"><Relationship Id="rId3" Type="http://schemas.openxmlformats.org/officeDocument/2006/relationships/image" Target="../media/image375.wmf"/><Relationship Id="rId2" Type="http://schemas.openxmlformats.org/officeDocument/2006/relationships/oleObject" Target="../embeddings/oleObject280.bin"/><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8" Type="http://schemas.openxmlformats.org/officeDocument/2006/relationships/oleObject" Target="../embeddings/oleObject284.bin"/><Relationship Id="rId13" Type="http://schemas.openxmlformats.org/officeDocument/2006/relationships/image" Target="../media/image381.wmf"/><Relationship Id="rId3" Type="http://schemas.openxmlformats.org/officeDocument/2006/relationships/image" Target="../media/image376.wmf"/><Relationship Id="rId7" Type="http://schemas.openxmlformats.org/officeDocument/2006/relationships/image" Target="../media/image378.wmf"/><Relationship Id="rId12" Type="http://schemas.openxmlformats.org/officeDocument/2006/relationships/oleObject" Target="../embeddings/oleObject286.bin"/><Relationship Id="rId2" Type="http://schemas.openxmlformats.org/officeDocument/2006/relationships/oleObject" Target="../embeddings/oleObject281.bin"/><Relationship Id="rId1" Type="http://schemas.openxmlformats.org/officeDocument/2006/relationships/slideLayout" Target="../slideLayouts/slideLayout7.xml"/><Relationship Id="rId6" Type="http://schemas.openxmlformats.org/officeDocument/2006/relationships/oleObject" Target="../embeddings/oleObject283.bin"/><Relationship Id="rId11" Type="http://schemas.openxmlformats.org/officeDocument/2006/relationships/image" Target="../media/image380.wmf"/><Relationship Id="rId5" Type="http://schemas.openxmlformats.org/officeDocument/2006/relationships/image" Target="../media/image377.wmf"/><Relationship Id="rId10" Type="http://schemas.openxmlformats.org/officeDocument/2006/relationships/oleObject" Target="../embeddings/oleObject285.bin"/><Relationship Id="rId4" Type="http://schemas.openxmlformats.org/officeDocument/2006/relationships/oleObject" Target="../embeddings/oleObject282.bin"/><Relationship Id="rId9" Type="http://schemas.openxmlformats.org/officeDocument/2006/relationships/image" Target="../media/image379.wmf"/></Relationships>
</file>

<file path=ppt/slides/_rels/slide133.xml.rels><?xml version="1.0" encoding="UTF-8" standalone="yes"?>
<Relationships xmlns="http://schemas.openxmlformats.org/package/2006/relationships"><Relationship Id="rId8" Type="http://schemas.openxmlformats.org/officeDocument/2006/relationships/oleObject" Target="../embeddings/oleObject290.bin"/><Relationship Id="rId13" Type="http://schemas.openxmlformats.org/officeDocument/2006/relationships/image" Target="../media/image387.wmf"/><Relationship Id="rId3" Type="http://schemas.openxmlformats.org/officeDocument/2006/relationships/image" Target="../media/image382.wmf"/><Relationship Id="rId7" Type="http://schemas.openxmlformats.org/officeDocument/2006/relationships/image" Target="../media/image384.wmf"/><Relationship Id="rId12" Type="http://schemas.openxmlformats.org/officeDocument/2006/relationships/oleObject" Target="../embeddings/oleObject292.bin"/><Relationship Id="rId2" Type="http://schemas.openxmlformats.org/officeDocument/2006/relationships/oleObject" Target="../embeddings/oleObject287.bin"/><Relationship Id="rId1" Type="http://schemas.openxmlformats.org/officeDocument/2006/relationships/slideLayout" Target="../slideLayouts/slideLayout7.xml"/><Relationship Id="rId6" Type="http://schemas.openxmlformats.org/officeDocument/2006/relationships/oleObject" Target="../embeddings/oleObject289.bin"/><Relationship Id="rId11" Type="http://schemas.openxmlformats.org/officeDocument/2006/relationships/image" Target="../media/image386.wmf"/><Relationship Id="rId5" Type="http://schemas.openxmlformats.org/officeDocument/2006/relationships/image" Target="../media/image383.wmf"/><Relationship Id="rId10" Type="http://schemas.openxmlformats.org/officeDocument/2006/relationships/oleObject" Target="../embeddings/oleObject291.bin"/><Relationship Id="rId4" Type="http://schemas.openxmlformats.org/officeDocument/2006/relationships/oleObject" Target="../embeddings/oleObject288.bin"/><Relationship Id="rId9" Type="http://schemas.openxmlformats.org/officeDocument/2006/relationships/image" Target="../media/image385.wmf"/></Relationships>
</file>

<file path=ppt/slides/_rels/slide134.xml.rels><?xml version="1.0" encoding="UTF-8" standalone="yes"?>
<Relationships xmlns="http://schemas.openxmlformats.org/package/2006/relationships"><Relationship Id="rId8" Type="http://schemas.openxmlformats.org/officeDocument/2006/relationships/image" Target="../media/image391.wmf"/><Relationship Id="rId13" Type="http://schemas.openxmlformats.org/officeDocument/2006/relationships/oleObject" Target="../embeddings/oleObject297.bin"/><Relationship Id="rId3" Type="http://schemas.openxmlformats.org/officeDocument/2006/relationships/image" Target="../media/image388.wmf"/><Relationship Id="rId7" Type="http://schemas.openxmlformats.org/officeDocument/2006/relationships/oleObject" Target="../embeddings/oleObject295.bin"/><Relationship Id="rId12" Type="http://schemas.openxmlformats.org/officeDocument/2006/relationships/image" Target="../media/image366.jpeg"/><Relationship Id="rId2" Type="http://schemas.openxmlformats.org/officeDocument/2006/relationships/oleObject" Target="../embeddings/oleObject293.bin"/><Relationship Id="rId16" Type="http://schemas.openxmlformats.org/officeDocument/2006/relationships/image" Target="../media/image395.wmf"/><Relationship Id="rId1" Type="http://schemas.openxmlformats.org/officeDocument/2006/relationships/slideLayout" Target="../slideLayouts/slideLayout7.xml"/><Relationship Id="rId6" Type="http://schemas.openxmlformats.org/officeDocument/2006/relationships/image" Target="../media/image390.jpeg"/><Relationship Id="rId11" Type="http://schemas.openxmlformats.org/officeDocument/2006/relationships/image" Target="../media/image393.wmf"/><Relationship Id="rId5" Type="http://schemas.openxmlformats.org/officeDocument/2006/relationships/image" Target="../media/image389.wmf"/><Relationship Id="rId15" Type="http://schemas.openxmlformats.org/officeDocument/2006/relationships/oleObject" Target="../embeddings/oleObject298.bin"/><Relationship Id="rId10" Type="http://schemas.openxmlformats.org/officeDocument/2006/relationships/oleObject" Target="../embeddings/oleObject296.bin"/><Relationship Id="rId4" Type="http://schemas.openxmlformats.org/officeDocument/2006/relationships/oleObject" Target="../embeddings/oleObject294.bin"/><Relationship Id="rId9" Type="http://schemas.openxmlformats.org/officeDocument/2006/relationships/image" Target="../media/image392.jpeg"/><Relationship Id="rId14" Type="http://schemas.openxmlformats.org/officeDocument/2006/relationships/image" Target="../media/image394.wm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396.wmf"/><Relationship Id="rId2" Type="http://schemas.openxmlformats.org/officeDocument/2006/relationships/oleObject" Target="../embeddings/oleObject299.bin"/><Relationship Id="rId1" Type="http://schemas.openxmlformats.org/officeDocument/2006/relationships/slideLayout" Target="../slideLayouts/slideLayout7.xml"/><Relationship Id="rId5" Type="http://schemas.openxmlformats.org/officeDocument/2006/relationships/image" Target="../media/image397.wmf"/><Relationship Id="rId4" Type="http://schemas.openxmlformats.org/officeDocument/2006/relationships/oleObject" Target="../embeddings/oleObject300.bin"/></Relationships>
</file>

<file path=ppt/slides/_rels/slide139.xml.rels><?xml version="1.0" encoding="UTF-8" standalone="yes"?>
<Relationships xmlns="http://schemas.openxmlformats.org/package/2006/relationships"><Relationship Id="rId3" Type="http://schemas.openxmlformats.org/officeDocument/2006/relationships/image" Target="../media/image398.wmf"/><Relationship Id="rId2" Type="http://schemas.openxmlformats.org/officeDocument/2006/relationships/oleObject" Target="../embeddings/oleObject301.bin"/><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13.bin"/><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0.xml.rels><?xml version="1.0" encoding="UTF-8" standalone="yes"?>
<Relationships xmlns="http://schemas.openxmlformats.org/package/2006/relationships"><Relationship Id="rId3" Type="http://schemas.openxmlformats.org/officeDocument/2006/relationships/image" Target="../media/image399.wmf"/><Relationship Id="rId2" Type="http://schemas.openxmlformats.org/officeDocument/2006/relationships/oleObject" Target="../embeddings/oleObject302.bin"/><Relationship Id="rId1" Type="http://schemas.openxmlformats.org/officeDocument/2006/relationships/slideLayout" Target="../slideLayouts/slideLayout7.xml"/><Relationship Id="rId5" Type="http://schemas.openxmlformats.org/officeDocument/2006/relationships/image" Target="../media/image400.wmf"/><Relationship Id="rId4" Type="http://schemas.openxmlformats.org/officeDocument/2006/relationships/oleObject" Target="../embeddings/oleObject303.bin"/></Relationships>
</file>

<file path=ppt/slides/_rels/slide141.xml.rels><?xml version="1.0" encoding="UTF-8" standalone="yes"?>
<Relationships xmlns="http://schemas.openxmlformats.org/package/2006/relationships"><Relationship Id="rId8" Type="http://schemas.openxmlformats.org/officeDocument/2006/relationships/oleObject" Target="../embeddings/oleObject307.bin"/><Relationship Id="rId3" Type="http://schemas.openxmlformats.org/officeDocument/2006/relationships/image" Target="../media/image401.wmf"/><Relationship Id="rId7" Type="http://schemas.openxmlformats.org/officeDocument/2006/relationships/image" Target="../media/image403.wmf"/><Relationship Id="rId2" Type="http://schemas.openxmlformats.org/officeDocument/2006/relationships/oleObject" Target="../embeddings/oleObject304.bin"/><Relationship Id="rId1" Type="http://schemas.openxmlformats.org/officeDocument/2006/relationships/slideLayout" Target="../slideLayouts/slideLayout7.xml"/><Relationship Id="rId6" Type="http://schemas.openxmlformats.org/officeDocument/2006/relationships/oleObject" Target="../embeddings/oleObject306.bin"/><Relationship Id="rId5" Type="http://schemas.openxmlformats.org/officeDocument/2006/relationships/image" Target="../media/image402.wmf"/><Relationship Id="rId4" Type="http://schemas.openxmlformats.org/officeDocument/2006/relationships/oleObject" Target="../embeddings/oleObject305.bin"/><Relationship Id="rId9" Type="http://schemas.openxmlformats.org/officeDocument/2006/relationships/image" Target="../media/image404.wmf"/></Relationships>
</file>

<file path=ppt/slides/_rels/slide142.xml.rels><?xml version="1.0" encoding="UTF-8" standalone="yes"?>
<Relationships xmlns="http://schemas.openxmlformats.org/package/2006/relationships"><Relationship Id="rId3" Type="http://schemas.openxmlformats.org/officeDocument/2006/relationships/image" Target="../media/image405.wmf"/><Relationship Id="rId2" Type="http://schemas.openxmlformats.org/officeDocument/2006/relationships/oleObject" Target="../embeddings/oleObject308.bin"/><Relationship Id="rId1" Type="http://schemas.openxmlformats.org/officeDocument/2006/relationships/slideLayout" Target="../slideLayouts/slideLayout7.xml"/><Relationship Id="rId5" Type="http://schemas.openxmlformats.org/officeDocument/2006/relationships/image" Target="../media/image406.wmf"/><Relationship Id="rId4" Type="http://schemas.openxmlformats.org/officeDocument/2006/relationships/oleObject" Target="../embeddings/oleObject309.bin"/></Relationships>
</file>

<file path=ppt/slides/_rels/slide143.xml.rels><?xml version="1.0" encoding="UTF-8" standalone="yes"?>
<Relationships xmlns="http://schemas.openxmlformats.org/package/2006/relationships"><Relationship Id="rId8" Type="http://schemas.openxmlformats.org/officeDocument/2006/relationships/image" Target="../media/image410.wmf"/><Relationship Id="rId3" Type="http://schemas.openxmlformats.org/officeDocument/2006/relationships/image" Target="../media/image407.wmf"/><Relationship Id="rId7" Type="http://schemas.openxmlformats.org/officeDocument/2006/relationships/oleObject" Target="../embeddings/oleObject312.bin"/><Relationship Id="rId12" Type="http://schemas.openxmlformats.org/officeDocument/2006/relationships/image" Target="../media/image366.jpeg"/><Relationship Id="rId2" Type="http://schemas.openxmlformats.org/officeDocument/2006/relationships/oleObject" Target="../embeddings/oleObject310.bin"/><Relationship Id="rId1" Type="http://schemas.openxmlformats.org/officeDocument/2006/relationships/slideLayout" Target="../slideLayouts/slideLayout7.xml"/><Relationship Id="rId6" Type="http://schemas.openxmlformats.org/officeDocument/2006/relationships/image" Target="../media/image409.jpeg"/><Relationship Id="rId11" Type="http://schemas.openxmlformats.org/officeDocument/2006/relationships/image" Target="../media/image411.wmf"/><Relationship Id="rId5" Type="http://schemas.openxmlformats.org/officeDocument/2006/relationships/image" Target="../media/image408.wmf"/><Relationship Id="rId10" Type="http://schemas.openxmlformats.org/officeDocument/2006/relationships/oleObject" Target="../embeddings/oleObject313.bin"/><Relationship Id="rId4" Type="http://schemas.openxmlformats.org/officeDocument/2006/relationships/oleObject" Target="../embeddings/oleObject311.bin"/><Relationship Id="rId9" Type="http://schemas.openxmlformats.org/officeDocument/2006/relationships/image" Target="../media/image392.jpeg"/></Relationships>
</file>

<file path=ppt/slides/_rels/slide144.xml.rels><?xml version="1.0" encoding="UTF-8" standalone="yes"?>
<Relationships xmlns="http://schemas.openxmlformats.org/package/2006/relationships"><Relationship Id="rId8" Type="http://schemas.openxmlformats.org/officeDocument/2006/relationships/oleObject" Target="../embeddings/oleObject317.bin"/><Relationship Id="rId3" Type="http://schemas.openxmlformats.org/officeDocument/2006/relationships/image" Target="../media/image412.wmf"/><Relationship Id="rId7" Type="http://schemas.openxmlformats.org/officeDocument/2006/relationships/image" Target="../media/image414.wmf"/><Relationship Id="rId2" Type="http://schemas.openxmlformats.org/officeDocument/2006/relationships/oleObject" Target="../embeddings/oleObject314.bin"/><Relationship Id="rId1" Type="http://schemas.openxmlformats.org/officeDocument/2006/relationships/slideLayout" Target="../slideLayouts/slideLayout7.xml"/><Relationship Id="rId6" Type="http://schemas.openxmlformats.org/officeDocument/2006/relationships/oleObject" Target="../embeddings/oleObject316.bin"/><Relationship Id="rId5" Type="http://schemas.openxmlformats.org/officeDocument/2006/relationships/image" Target="../media/image413.wmf"/><Relationship Id="rId4" Type="http://schemas.openxmlformats.org/officeDocument/2006/relationships/oleObject" Target="../embeddings/oleObject315.bin"/><Relationship Id="rId9" Type="http://schemas.openxmlformats.org/officeDocument/2006/relationships/image" Target="../media/image415.wmf"/></Relationships>
</file>

<file path=ppt/slides/_rels/slide145.xml.rels><?xml version="1.0" encoding="UTF-8" standalone="yes"?>
<Relationships xmlns="http://schemas.openxmlformats.org/package/2006/relationships"><Relationship Id="rId3" Type="http://schemas.openxmlformats.org/officeDocument/2006/relationships/image" Target="../media/image416.wmf"/><Relationship Id="rId2" Type="http://schemas.openxmlformats.org/officeDocument/2006/relationships/oleObject" Target="../embeddings/oleObject318.bin"/><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417.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4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419.wmf"/><Relationship Id="rId2" Type="http://schemas.openxmlformats.org/officeDocument/2006/relationships/oleObject" Target="../embeddings/oleObject319.bin"/><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420.wmf"/><Relationship Id="rId7" Type="http://schemas.openxmlformats.org/officeDocument/2006/relationships/image" Target="../media/image422.wmf"/><Relationship Id="rId2" Type="http://schemas.openxmlformats.org/officeDocument/2006/relationships/oleObject" Target="../embeddings/oleObject320.bin"/><Relationship Id="rId1" Type="http://schemas.openxmlformats.org/officeDocument/2006/relationships/slideLayout" Target="../slideLayouts/slideLayout7.xml"/><Relationship Id="rId6" Type="http://schemas.openxmlformats.org/officeDocument/2006/relationships/oleObject" Target="../embeddings/oleObject322.bin"/><Relationship Id="rId5" Type="http://schemas.openxmlformats.org/officeDocument/2006/relationships/image" Target="../media/image421.wmf"/><Relationship Id="rId4" Type="http://schemas.openxmlformats.org/officeDocument/2006/relationships/oleObject" Target="../embeddings/oleObject321.bin"/></Relationships>
</file>

<file path=ppt/slides/_rels/slide152.xml.rels><?xml version="1.0" encoding="UTF-8" standalone="yes"?>
<Relationships xmlns="http://schemas.openxmlformats.org/package/2006/relationships"><Relationship Id="rId3" Type="http://schemas.openxmlformats.org/officeDocument/2006/relationships/image" Target="../media/image423.wmf"/><Relationship Id="rId2" Type="http://schemas.openxmlformats.org/officeDocument/2006/relationships/oleObject" Target="../embeddings/oleObject323.bin"/><Relationship Id="rId1" Type="http://schemas.openxmlformats.org/officeDocument/2006/relationships/slideLayout" Target="../slideLayouts/slideLayout7.xml"/><Relationship Id="rId5" Type="http://schemas.openxmlformats.org/officeDocument/2006/relationships/image" Target="../media/image424.wmf"/><Relationship Id="rId4" Type="http://schemas.openxmlformats.org/officeDocument/2006/relationships/oleObject" Target="../embeddings/oleObject324.bin"/></Relationships>
</file>

<file path=ppt/slides/_rels/slide153.xml.rels><?xml version="1.0" encoding="UTF-8" standalone="yes"?>
<Relationships xmlns="http://schemas.openxmlformats.org/package/2006/relationships"><Relationship Id="rId3" Type="http://schemas.openxmlformats.org/officeDocument/2006/relationships/image" Target="../media/image425.wmf"/><Relationship Id="rId2" Type="http://schemas.openxmlformats.org/officeDocument/2006/relationships/oleObject" Target="../embeddings/oleObject325.bin"/><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426.wmf"/><Relationship Id="rId7" Type="http://schemas.openxmlformats.org/officeDocument/2006/relationships/image" Target="../media/image428.wmf"/><Relationship Id="rId2" Type="http://schemas.openxmlformats.org/officeDocument/2006/relationships/oleObject" Target="../embeddings/oleObject326.bin"/><Relationship Id="rId1" Type="http://schemas.openxmlformats.org/officeDocument/2006/relationships/slideLayout" Target="../slideLayouts/slideLayout7.xml"/><Relationship Id="rId6" Type="http://schemas.openxmlformats.org/officeDocument/2006/relationships/oleObject" Target="../embeddings/oleObject328.bin"/><Relationship Id="rId5" Type="http://schemas.openxmlformats.org/officeDocument/2006/relationships/image" Target="../media/image427.wmf"/><Relationship Id="rId4" Type="http://schemas.openxmlformats.org/officeDocument/2006/relationships/oleObject" Target="../embeddings/oleObject327.bin"/></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429.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oleObject" Target="../embeddings/oleObject329.bin"/><Relationship Id="rId2" Type="http://schemas.openxmlformats.org/officeDocument/2006/relationships/image" Target="../media/image430.png"/><Relationship Id="rId1" Type="http://schemas.openxmlformats.org/officeDocument/2006/relationships/slideLayout" Target="../slideLayouts/slideLayout7.xml"/><Relationship Id="rId4" Type="http://schemas.openxmlformats.org/officeDocument/2006/relationships/image" Target="../media/image431.wmf"/></Relationships>
</file>

<file path=ppt/slides/_rels/slide159.xml.rels><?xml version="1.0" encoding="UTF-8" standalone="yes"?>
<Relationships xmlns="http://schemas.openxmlformats.org/package/2006/relationships"><Relationship Id="rId3" Type="http://schemas.openxmlformats.org/officeDocument/2006/relationships/image" Target="../media/image433.png"/><Relationship Id="rId2" Type="http://schemas.openxmlformats.org/officeDocument/2006/relationships/image" Target="../media/image4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435.png"/><Relationship Id="rId2" Type="http://schemas.openxmlformats.org/officeDocument/2006/relationships/image" Target="../media/image434.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437.png"/><Relationship Id="rId2" Type="http://schemas.openxmlformats.org/officeDocument/2006/relationships/image" Target="../media/image436.png"/><Relationship Id="rId1" Type="http://schemas.openxmlformats.org/officeDocument/2006/relationships/slideLayout" Target="../slideLayouts/slideLayout7.xml"/><Relationship Id="rId5" Type="http://schemas.openxmlformats.org/officeDocument/2006/relationships/image" Target="../media/image438.wmf"/><Relationship Id="rId4" Type="http://schemas.openxmlformats.org/officeDocument/2006/relationships/oleObject" Target="../embeddings/oleObject330.bin"/></Relationships>
</file>

<file path=ppt/slides/_rels/slide162.xml.rels><?xml version="1.0" encoding="UTF-8" standalone="yes"?>
<Relationships xmlns="http://schemas.openxmlformats.org/package/2006/relationships"><Relationship Id="rId8" Type="http://schemas.openxmlformats.org/officeDocument/2006/relationships/image" Target="../media/image444.png"/><Relationship Id="rId3" Type="http://schemas.openxmlformats.org/officeDocument/2006/relationships/image" Target="../media/image440.png"/><Relationship Id="rId7" Type="http://schemas.openxmlformats.org/officeDocument/2006/relationships/image" Target="../media/image443.wmf"/><Relationship Id="rId2" Type="http://schemas.openxmlformats.org/officeDocument/2006/relationships/image" Target="../media/image439.png"/><Relationship Id="rId1" Type="http://schemas.openxmlformats.org/officeDocument/2006/relationships/slideLayout" Target="../slideLayouts/slideLayout7.xml"/><Relationship Id="rId6" Type="http://schemas.openxmlformats.org/officeDocument/2006/relationships/oleObject" Target="../embeddings/oleObject331.bin"/><Relationship Id="rId11" Type="http://schemas.openxmlformats.org/officeDocument/2006/relationships/image" Target="../media/image446.png"/><Relationship Id="rId5" Type="http://schemas.openxmlformats.org/officeDocument/2006/relationships/image" Target="../media/image442.png"/><Relationship Id="rId10" Type="http://schemas.openxmlformats.org/officeDocument/2006/relationships/image" Target="../media/image445.wmf"/><Relationship Id="rId4" Type="http://schemas.openxmlformats.org/officeDocument/2006/relationships/image" Target="../media/image441.png"/><Relationship Id="rId9" Type="http://schemas.openxmlformats.org/officeDocument/2006/relationships/oleObject" Target="../embeddings/oleObject332.bin"/></Relationships>
</file>

<file path=ppt/slides/_rels/slide163.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image" Target="../media/image447.png"/><Relationship Id="rId1" Type="http://schemas.openxmlformats.org/officeDocument/2006/relationships/slideLayout" Target="../slideLayouts/slideLayout7.xml"/><Relationship Id="rId4" Type="http://schemas.openxmlformats.org/officeDocument/2006/relationships/image" Target="../media/image449.png"/></Relationships>
</file>

<file path=ppt/slides/_rels/slide164.xml.rels><?xml version="1.0" encoding="UTF-8" standalone="yes"?>
<Relationships xmlns="http://schemas.openxmlformats.org/package/2006/relationships"><Relationship Id="rId8" Type="http://schemas.openxmlformats.org/officeDocument/2006/relationships/image" Target="../media/image452.wmf"/><Relationship Id="rId3" Type="http://schemas.openxmlformats.org/officeDocument/2006/relationships/oleObject" Target="../embeddings/oleObject333.bin"/><Relationship Id="rId7" Type="http://schemas.openxmlformats.org/officeDocument/2006/relationships/oleObject" Target="../embeddings/oleObject335.bin"/><Relationship Id="rId2" Type="http://schemas.openxmlformats.org/officeDocument/2006/relationships/image" Target="../media/image447.png"/><Relationship Id="rId1" Type="http://schemas.openxmlformats.org/officeDocument/2006/relationships/slideLayout" Target="../slideLayouts/slideLayout7.xml"/><Relationship Id="rId6" Type="http://schemas.openxmlformats.org/officeDocument/2006/relationships/image" Target="../media/image451.wmf"/><Relationship Id="rId5" Type="http://schemas.openxmlformats.org/officeDocument/2006/relationships/oleObject" Target="../embeddings/oleObject334.bin"/><Relationship Id="rId10" Type="http://schemas.openxmlformats.org/officeDocument/2006/relationships/image" Target="../media/image453.wmf"/><Relationship Id="rId4" Type="http://schemas.openxmlformats.org/officeDocument/2006/relationships/image" Target="../media/image450.wmf"/><Relationship Id="rId9" Type="http://schemas.openxmlformats.org/officeDocument/2006/relationships/oleObject" Target="../embeddings/oleObject336.bin"/></Relationships>
</file>

<file path=ppt/slides/_rels/slide165.xml.rels><?xml version="1.0" encoding="UTF-8" standalone="yes"?>
<Relationships xmlns="http://schemas.openxmlformats.org/package/2006/relationships"><Relationship Id="rId2" Type="http://schemas.openxmlformats.org/officeDocument/2006/relationships/image" Target="../media/image454.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oleObject" Target="../embeddings/oleObject337.bin"/><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57.png"/><Relationship Id="rId5" Type="http://schemas.openxmlformats.org/officeDocument/2006/relationships/image" Target="../media/image456.png"/><Relationship Id="rId4" Type="http://schemas.openxmlformats.org/officeDocument/2006/relationships/image" Target="../media/image455.wmf"/></Relationships>
</file>

<file path=ppt/slides/_rels/slide167.xml.rels><?xml version="1.0" encoding="UTF-8" standalone="yes"?>
<Relationships xmlns="http://schemas.openxmlformats.org/package/2006/relationships"><Relationship Id="rId3" Type="http://schemas.openxmlformats.org/officeDocument/2006/relationships/image" Target="../media/image458.wmf"/><Relationship Id="rId7" Type="http://schemas.openxmlformats.org/officeDocument/2006/relationships/image" Target="../media/image460.wmf"/><Relationship Id="rId2" Type="http://schemas.openxmlformats.org/officeDocument/2006/relationships/oleObject" Target="../embeddings/oleObject338.bin"/><Relationship Id="rId1" Type="http://schemas.openxmlformats.org/officeDocument/2006/relationships/slideLayout" Target="../slideLayouts/slideLayout7.xml"/><Relationship Id="rId6" Type="http://schemas.openxmlformats.org/officeDocument/2006/relationships/oleObject" Target="../embeddings/oleObject340.bin"/><Relationship Id="rId5" Type="http://schemas.openxmlformats.org/officeDocument/2006/relationships/image" Target="../media/image459.wmf"/><Relationship Id="rId4" Type="http://schemas.openxmlformats.org/officeDocument/2006/relationships/oleObject" Target="../embeddings/oleObject339.bin"/></Relationships>
</file>

<file path=ppt/slides/_rels/slide168.xml.rels><?xml version="1.0" encoding="UTF-8" standalone="yes"?>
<Relationships xmlns="http://schemas.openxmlformats.org/package/2006/relationships"><Relationship Id="rId8" Type="http://schemas.openxmlformats.org/officeDocument/2006/relationships/image" Target="../media/image464.png"/><Relationship Id="rId3" Type="http://schemas.openxmlformats.org/officeDocument/2006/relationships/image" Target="../media/image461.wmf"/><Relationship Id="rId7" Type="http://schemas.microsoft.com/office/2007/relationships/hdphoto" Target="../media/hdphoto1.wdp"/><Relationship Id="rId2" Type="http://schemas.openxmlformats.org/officeDocument/2006/relationships/oleObject" Target="../embeddings/oleObject341.bin"/><Relationship Id="rId1" Type="http://schemas.openxmlformats.org/officeDocument/2006/relationships/slideLayout" Target="../slideLayouts/slideLayout7.xml"/><Relationship Id="rId6" Type="http://schemas.openxmlformats.org/officeDocument/2006/relationships/image" Target="../media/image463.png"/><Relationship Id="rId5" Type="http://schemas.openxmlformats.org/officeDocument/2006/relationships/image" Target="../media/image462.wmf"/><Relationship Id="rId4" Type="http://schemas.openxmlformats.org/officeDocument/2006/relationships/oleObject" Target="../embeddings/oleObject342.bin"/><Relationship Id="rId9" Type="http://schemas.microsoft.com/office/2007/relationships/hdphoto" Target="../media/hdphoto2.wdp"/></Relationships>
</file>

<file path=ppt/slides/_rels/slide169.xml.rels><?xml version="1.0" encoding="UTF-8" standalone="yes"?>
<Relationships xmlns="http://schemas.openxmlformats.org/package/2006/relationships"><Relationship Id="rId3" Type="http://schemas.openxmlformats.org/officeDocument/2006/relationships/image" Target="../media/image466.png"/><Relationship Id="rId2" Type="http://schemas.openxmlformats.org/officeDocument/2006/relationships/image" Target="../media/image465.png"/><Relationship Id="rId1" Type="http://schemas.openxmlformats.org/officeDocument/2006/relationships/slideLayout" Target="../slideLayouts/slideLayout7.xml"/><Relationship Id="rId5" Type="http://schemas.openxmlformats.org/officeDocument/2006/relationships/image" Target="../media/image468.png"/><Relationship Id="rId4" Type="http://schemas.openxmlformats.org/officeDocument/2006/relationships/image" Target="../media/image467.png"/></Relationships>
</file>

<file path=ppt/slides/_rels/slide17.xml.rels><?xml version="1.0" encoding="UTF-8" standalone="yes"?>
<Relationships xmlns="http://schemas.openxmlformats.org/package/2006/relationships"><Relationship Id="rId8" Type="http://schemas.openxmlformats.org/officeDocument/2006/relationships/image" Target="../media/image26.wmf"/><Relationship Id="rId13" Type="http://schemas.openxmlformats.org/officeDocument/2006/relationships/oleObject" Target="../embeddings/oleObject19.bin"/><Relationship Id="rId18" Type="http://schemas.openxmlformats.org/officeDocument/2006/relationships/image" Target="../media/image31.wmf"/><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image" Target="../media/image28.wmf"/><Relationship Id="rId17" Type="http://schemas.openxmlformats.org/officeDocument/2006/relationships/oleObject" Target="../embeddings/oleObject21.bin"/><Relationship Id="rId2" Type="http://schemas.openxmlformats.org/officeDocument/2006/relationships/image" Target="../media/image23.png"/><Relationship Id="rId16" Type="http://schemas.openxmlformats.org/officeDocument/2006/relationships/image" Target="../media/image30.wmf"/><Relationship Id="rId1" Type="http://schemas.openxmlformats.org/officeDocument/2006/relationships/slideLayout" Target="../slideLayouts/slideLayout7.xml"/><Relationship Id="rId6" Type="http://schemas.openxmlformats.org/officeDocument/2006/relationships/image" Target="../media/image25.wmf"/><Relationship Id="rId11" Type="http://schemas.openxmlformats.org/officeDocument/2006/relationships/oleObject" Target="../embeddings/oleObject18.bin"/><Relationship Id="rId5" Type="http://schemas.openxmlformats.org/officeDocument/2006/relationships/oleObject" Target="../embeddings/oleObject15.bin"/><Relationship Id="rId15" Type="http://schemas.openxmlformats.org/officeDocument/2006/relationships/oleObject" Target="../embeddings/oleObject20.bin"/><Relationship Id="rId10" Type="http://schemas.openxmlformats.org/officeDocument/2006/relationships/image" Target="../media/image27.wmf"/><Relationship Id="rId4" Type="http://schemas.openxmlformats.org/officeDocument/2006/relationships/image" Target="../media/image24.wmf"/><Relationship Id="rId9" Type="http://schemas.openxmlformats.org/officeDocument/2006/relationships/oleObject" Target="../embeddings/oleObject17.bin"/><Relationship Id="rId14" Type="http://schemas.openxmlformats.org/officeDocument/2006/relationships/image" Target="../media/image29.wmf"/></Relationships>
</file>

<file path=ppt/slides/_rels/slide170.xml.rels><?xml version="1.0" encoding="UTF-8" standalone="yes"?>
<Relationships xmlns="http://schemas.openxmlformats.org/package/2006/relationships"><Relationship Id="rId3" Type="http://schemas.openxmlformats.org/officeDocument/2006/relationships/image" Target="../media/image471.png"/><Relationship Id="rId2" Type="http://schemas.openxmlformats.org/officeDocument/2006/relationships/image" Target="../media/image470.png"/><Relationship Id="rId1" Type="http://schemas.openxmlformats.org/officeDocument/2006/relationships/slideLayout" Target="../slideLayouts/slideLayout7.xml"/><Relationship Id="rId6" Type="http://schemas.openxmlformats.org/officeDocument/2006/relationships/image" Target="../media/image474.png"/><Relationship Id="rId5" Type="http://schemas.openxmlformats.org/officeDocument/2006/relationships/image" Target="../media/image473.png"/><Relationship Id="rId4" Type="http://schemas.openxmlformats.org/officeDocument/2006/relationships/image" Target="../media/image472.png"/></Relationships>
</file>

<file path=ppt/slides/_rels/slide171.xml.rels><?xml version="1.0" encoding="UTF-8" standalone="yes"?>
<Relationships xmlns="http://schemas.openxmlformats.org/package/2006/relationships"><Relationship Id="rId3" Type="http://schemas.openxmlformats.org/officeDocument/2006/relationships/image" Target="../media/image476.png"/><Relationship Id="rId2" Type="http://schemas.openxmlformats.org/officeDocument/2006/relationships/image" Target="../media/image475.png"/><Relationship Id="rId1" Type="http://schemas.openxmlformats.org/officeDocument/2006/relationships/slideLayout" Target="../slideLayouts/slideLayout7.xml"/><Relationship Id="rId5" Type="http://schemas.openxmlformats.org/officeDocument/2006/relationships/image" Target="../media/image477.wmf"/><Relationship Id="rId4" Type="http://schemas.openxmlformats.org/officeDocument/2006/relationships/oleObject" Target="../embeddings/oleObject343.bin"/></Relationships>
</file>

<file path=ppt/slides/_rels/slide172.xml.rels><?xml version="1.0" encoding="UTF-8" standalone="yes"?>
<Relationships xmlns="http://schemas.openxmlformats.org/package/2006/relationships"><Relationship Id="rId8" Type="http://schemas.openxmlformats.org/officeDocument/2006/relationships/image" Target="../media/image481.wmf"/><Relationship Id="rId3" Type="http://schemas.openxmlformats.org/officeDocument/2006/relationships/oleObject" Target="../embeddings/oleObject344.bin"/><Relationship Id="rId7" Type="http://schemas.openxmlformats.org/officeDocument/2006/relationships/oleObject" Target="../embeddings/oleObject346.bin"/><Relationship Id="rId12" Type="http://schemas.openxmlformats.org/officeDocument/2006/relationships/image" Target="../media/image483.wmf"/><Relationship Id="rId2" Type="http://schemas.openxmlformats.org/officeDocument/2006/relationships/image" Target="../media/image478.png"/><Relationship Id="rId1" Type="http://schemas.openxmlformats.org/officeDocument/2006/relationships/slideLayout" Target="../slideLayouts/slideLayout7.xml"/><Relationship Id="rId6" Type="http://schemas.openxmlformats.org/officeDocument/2006/relationships/image" Target="../media/image480.wmf"/><Relationship Id="rId11" Type="http://schemas.openxmlformats.org/officeDocument/2006/relationships/oleObject" Target="../embeddings/oleObject348.bin"/><Relationship Id="rId5" Type="http://schemas.openxmlformats.org/officeDocument/2006/relationships/oleObject" Target="../embeddings/oleObject345.bin"/><Relationship Id="rId10" Type="http://schemas.openxmlformats.org/officeDocument/2006/relationships/image" Target="../media/image482.wmf"/><Relationship Id="rId4" Type="http://schemas.openxmlformats.org/officeDocument/2006/relationships/image" Target="../media/image479.wmf"/><Relationship Id="rId9" Type="http://schemas.openxmlformats.org/officeDocument/2006/relationships/oleObject" Target="../embeddings/oleObject347.bin"/></Relationships>
</file>

<file path=ppt/slides/_rels/slide173.xml.rels><?xml version="1.0" encoding="UTF-8" standalone="yes"?>
<Relationships xmlns="http://schemas.openxmlformats.org/package/2006/relationships"><Relationship Id="rId8" Type="http://schemas.openxmlformats.org/officeDocument/2006/relationships/image" Target="../media/image487.wmf"/><Relationship Id="rId13" Type="http://schemas.openxmlformats.org/officeDocument/2006/relationships/oleObject" Target="../embeddings/oleObject354.bin"/><Relationship Id="rId3" Type="http://schemas.openxmlformats.org/officeDocument/2006/relationships/image" Target="../media/image484.wmf"/><Relationship Id="rId7" Type="http://schemas.openxmlformats.org/officeDocument/2006/relationships/oleObject" Target="../embeddings/oleObject351.bin"/><Relationship Id="rId12" Type="http://schemas.openxmlformats.org/officeDocument/2006/relationships/image" Target="../media/image489.wmf"/><Relationship Id="rId2" Type="http://schemas.openxmlformats.org/officeDocument/2006/relationships/oleObject" Target="../embeddings/oleObject349.bin"/><Relationship Id="rId16" Type="http://schemas.openxmlformats.org/officeDocument/2006/relationships/image" Target="../media/image491.wmf"/><Relationship Id="rId1" Type="http://schemas.openxmlformats.org/officeDocument/2006/relationships/slideLayout" Target="../slideLayouts/slideLayout7.xml"/><Relationship Id="rId6" Type="http://schemas.openxmlformats.org/officeDocument/2006/relationships/image" Target="../media/image486.wmf"/><Relationship Id="rId11" Type="http://schemas.openxmlformats.org/officeDocument/2006/relationships/oleObject" Target="../embeddings/oleObject353.bin"/><Relationship Id="rId5" Type="http://schemas.openxmlformats.org/officeDocument/2006/relationships/oleObject" Target="../embeddings/oleObject350.bin"/><Relationship Id="rId15" Type="http://schemas.openxmlformats.org/officeDocument/2006/relationships/oleObject" Target="../embeddings/oleObject355.bin"/><Relationship Id="rId10" Type="http://schemas.openxmlformats.org/officeDocument/2006/relationships/image" Target="../media/image488.wmf"/><Relationship Id="rId4" Type="http://schemas.openxmlformats.org/officeDocument/2006/relationships/image" Target="../media/image485.png"/><Relationship Id="rId9" Type="http://schemas.openxmlformats.org/officeDocument/2006/relationships/oleObject" Target="../embeddings/oleObject352.bin"/><Relationship Id="rId14" Type="http://schemas.openxmlformats.org/officeDocument/2006/relationships/image" Target="../media/image490.wmf"/></Relationships>
</file>

<file path=ppt/slides/_rels/slide174.xml.rels><?xml version="1.0" encoding="UTF-8" standalone="yes"?>
<Relationships xmlns="http://schemas.openxmlformats.org/package/2006/relationships"><Relationship Id="rId3" Type="http://schemas.openxmlformats.org/officeDocument/2006/relationships/image" Target="../media/image492.wmf"/><Relationship Id="rId2" Type="http://schemas.openxmlformats.org/officeDocument/2006/relationships/oleObject" Target="../embeddings/oleObject356.bin"/><Relationship Id="rId1" Type="http://schemas.openxmlformats.org/officeDocument/2006/relationships/slideLayout" Target="../slideLayouts/slideLayout7.xml"/><Relationship Id="rId4" Type="http://schemas.openxmlformats.org/officeDocument/2006/relationships/image" Target="../media/image467.png"/></Relationships>
</file>

<file path=ppt/slides/_rels/slide175.xml.rels><?xml version="1.0" encoding="UTF-8" standalone="yes"?>
<Relationships xmlns="http://schemas.openxmlformats.org/package/2006/relationships"><Relationship Id="rId3" Type="http://schemas.openxmlformats.org/officeDocument/2006/relationships/image" Target="../media/image493.wmf"/><Relationship Id="rId2" Type="http://schemas.openxmlformats.org/officeDocument/2006/relationships/oleObject" Target="../embeddings/oleObject357.bin"/><Relationship Id="rId1" Type="http://schemas.openxmlformats.org/officeDocument/2006/relationships/slideLayout" Target="../slideLayouts/slideLayout7.xml"/><Relationship Id="rId5" Type="http://schemas.openxmlformats.org/officeDocument/2006/relationships/image" Target="../media/image494.wmf"/><Relationship Id="rId4" Type="http://schemas.openxmlformats.org/officeDocument/2006/relationships/oleObject" Target="../embeddings/oleObject358.bin"/></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5.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496.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496.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497.wmf"/><Relationship Id="rId7" Type="http://schemas.openxmlformats.org/officeDocument/2006/relationships/image" Target="../media/image499.wmf"/><Relationship Id="rId2" Type="http://schemas.openxmlformats.org/officeDocument/2006/relationships/oleObject" Target="../embeddings/oleObject359.bin"/><Relationship Id="rId1" Type="http://schemas.openxmlformats.org/officeDocument/2006/relationships/slideLayout" Target="../slideLayouts/slideLayout7.xml"/><Relationship Id="rId6" Type="http://schemas.openxmlformats.org/officeDocument/2006/relationships/oleObject" Target="../embeddings/oleObject361.bin"/><Relationship Id="rId5" Type="http://schemas.openxmlformats.org/officeDocument/2006/relationships/image" Target="../media/image498.wmf"/><Relationship Id="rId4" Type="http://schemas.openxmlformats.org/officeDocument/2006/relationships/oleObject" Target="../embeddings/oleObject360.bin"/></Relationships>
</file>

<file path=ppt/slides/_rels/slide183.xml.rels><?xml version="1.0" encoding="UTF-8" standalone="yes"?>
<Relationships xmlns="http://schemas.openxmlformats.org/package/2006/relationships"><Relationship Id="rId3" Type="http://schemas.openxmlformats.org/officeDocument/2006/relationships/image" Target="../media/image501.jpeg"/><Relationship Id="rId2" Type="http://schemas.openxmlformats.org/officeDocument/2006/relationships/image" Target="../media/image500.jpeg"/><Relationship Id="rId1" Type="http://schemas.openxmlformats.org/officeDocument/2006/relationships/slideLayout" Target="../slideLayouts/slideLayout7.xml"/><Relationship Id="rId5" Type="http://schemas.openxmlformats.org/officeDocument/2006/relationships/image" Target="../media/image502.wmf"/><Relationship Id="rId4" Type="http://schemas.openxmlformats.org/officeDocument/2006/relationships/oleObject" Target="../embeddings/oleObject362.bin"/></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503.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04.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5.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507.png"/><Relationship Id="rId2" Type="http://schemas.openxmlformats.org/officeDocument/2006/relationships/image" Target="../media/image506.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oleObject" Target="../embeddings/oleObject22.bin"/><Relationship Id="rId7" Type="http://schemas.openxmlformats.org/officeDocument/2006/relationships/oleObject" Target="../embeddings/oleObject24.bin"/><Relationship Id="rId12" Type="http://schemas.openxmlformats.org/officeDocument/2006/relationships/image" Target="../media/image36.w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wmf"/><Relationship Id="rId11" Type="http://schemas.openxmlformats.org/officeDocument/2006/relationships/oleObject" Target="../embeddings/oleObject26.bin"/><Relationship Id="rId5" Type="http://schemas.openxmlformats.org/officeDocument/2006/relationships/oleObject" Target="../embeddings/oleObject23.bin"/><Relationship Id="rId10" Type="http://schemas.openxmlformats.org/officeDocument/2006/relationships/image" Target="../media/image35.wmf"/><Relationship Id="rId4" Type="http://schemas.openxmlformats.org/officeDocument/2006/relationships/image" Target="../media/image32.wmf"/><Relationship Id="rId9" Type="http://schemas.openxmlformats.org/officeDocument/2006/relationships/oleObject" Target="../embeddings/oleObject25.bin"/></Relationships>
</file>

<file path=ppt/slides/_rels/slide190.xml.rels><?xml version="1.0" encoding="UTF-8" standalone="yes"?>
<Relationships xmlns="http://schemas.openxmlformats.org/package/2006/relationships"><Relationship Id="rId2" Type="http://schemas.openxmlformats.org/officeDocument/2006/relationships/image" Target="../media/image508.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509.png"/><Relationship Id="rId1" Type="http://schemas.openxmlformats.org/officeDocument/2006/relationships/slideLayout" Target="../slideLayouts/slideLayout7.xml"/><Relationship Id="rId4" Type="http://schemas.openxmlformats.org/officeDocument/2006/relationships/image" Target="../media/image511.png"/></Relationships>
</file>

<file path=ppt/slides/_rels/slide194.xml.rels><?xml version="1.0" encoding="UTF-8" standalone="yes"?>
<Relationships xmlns="http://schemas.openxmlformats.org/package/2006/relationships"><Relationship Id="rId8" Type="http://schemas.openxmlformats.org/officeDocument/2006/relationships/oleObject" Target="../embeddings/oleObject366.bin"/><Relationship Id="rId3" Type="http://schemas.openxmlformats.org/officeDocument/2006/relationships/image" Target="../media/image512.wmf"/><Relationship Id="rId7" Type="http://schemas.openxmlformats.org/officeDocument/2006/relationships/image" Target="../media/image514.wmf"/><Relationship Id="rId2" Type="http://schemas.openxmlformats.org/officeDocument/2006/relationships/oleObject" Target="../embeddings/oleObject363.bin"/><Relationship Id="rId1" Type="http://schemas.openxmlformats.org/officeDocument/2006/relationships/slideLayout" Target="../slideLayouts/slideLayout7.xml"/><Relationship Id="rId6" Type="http://schemas.openxmlformats.org/officeDocument/2006/relationships/oleObject" Target="../embeddings/oleObject365.bin"/><Relationship Id="rId5" Type="http://schemas.openxmlformats.org/officeDocument/2006/relationships/image" Target="../media/image513.wmf"/><Relationship Id="rId4" Type="http://schemas.openxmlformats.org/officeDocument/2006/relationships/oleObject" Target="../embeddings/oleObject364.bin"/><Relationship Id="rId9" Type="http://schemas.openxmlformats.org/officeDocument/2006/relationships/image" Target="../media/image515.wmf"/></Relationships>
</file>

<file path=ppt/slides/_rels/slide195.xml.rels><?xml version="1.0" encoding="UTF-8" standalone="yes"?>
<Relationships xmlns="http://schemas.openxmlformats.org/package/2006/relationships"><Relationship Id="rId3" Type="http://schemas.openxmlformats.org/officeDocument/2006/relationships/image" Target="../media/image516.wmf"/><Relationship Id="rId2" Type="http://schemas.openxmlformats.org/officeDocument/2006/relationships/oleObject" Target="../embeddings/oleObject367.bin"/><Relationship Id="rId1" Type="http://schemas.openxmlformats.org/officeDocument/2006/relationships/slideLayout" Target="../slideLayouts/slideLayout7.xml"/><Relationship Id="rId5" Type="http://schemas.openxmlformats.org/officeDocument/2006/relationships/image" Target="../media/image517.wmf"/><Relationship Id="rId4" Type="http://schemas.openxmlformats.org/officeDocument/2006/relationships/oleObject" Target="../embeddings/oleObject368.bin"/></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519.png"/><Relationship Id="rId2" Type="http://schemas.openxmlformats.org/officeDocument/2006/relationships/image" Target="../media/image518.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520.wmf"/><Relationship Id="rId2" Type="http://schemas.openxmlformats.org/officeDocument/2006/relationships/oleObject" Target="../embeddings/oleObject369.bin"/><Relationship Id="rId1" Type="http://schemas.openxmlformats.org/officeDocument/2006/relationships/slideLayout" Target="../slideLayouts/slideLayout7.xml"/><Relationship Id="rId5" Type="http://schemas.openxmlformats.org/officeDocument/2006/relationships/image" Target="../media/image521.wmf"/><Relationship Id="rId4" Type="http://schemas.openxmlformats.org/officeDocument/2006/relationships/oleObject" Target="../embeddings/oleObject370.bin"/></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5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image" Target="../media/image38.jpeg"/><Relationship Id="rId7" Type="http://schemas.openxmlformats.org/officeDocument/2006/relationships/image" Target="../media/image40.w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oleObject" Target="../embeddings/oleObject28.bin"/><Relationship Id="rId11" Type="http://schemas.openxmlformats.org/officeDocument/2006/relationships/image" Target="../media/image42.wmf"/><Relationship Id="rId5" Type="http://schemas.openxmlformats.org/officeDocument/2006/relationships/image" Target="../media/image39.wmf"/><Relationship Id="rId10" Type="http://schemas.openxmlformats.org/officeDocument/2006/relationships/oleObject" Target="../embeddings/oleObject30.bin"/><Relationship Id="rId4" Type="http://schemas.openxmlformats.org/officeDocument/2006/relationships/oleObject" Target="../embeddings/oleObject27.bin"/><Relationship Id="rId9" Type="http://schemas.openxmlformats.org/officeDocument/2006/relationships/image" Target="../media/image41.wmf"/></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69.png"/><Relationship Id="rId4" Type="http://schemas.openxmlformats.org/officeDocument/2006/relationships/image" Target="../media/image452.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48.wmf"/><Relationship Id="rId5" Type="http://schemas.openxmlformats.org/officeDocument/2006/relationships/oleObject" Target="../embeddings/oleObject32.bin"/><Relationship Id="rId4" Type="http://schemas.openxmlformats.org/officeDocument/2006/relationships/image" Target="../media/image47.wmf"/></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oleObject" Target="../embeddings/oleObject33.bin"/><Relationship Id="rId7" Type="http://schemas.openxmlformats.org/officeDocument/2006/relationships/oleObject" Target="../embeddings/oleObject35.bin"/><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2.wmf"/><Relationship Id="rId5" Type="http://schemas.openxmlformats.org/officeDocument/2006/relationships/oleObject" Target="../embeddings/oleObject34.bin"/><Relationship Id="rId4" Type="http://schemas.openxmlformats.org/officeDocument/2006/relationships/image" Target="../media/image51.wmf"/></Relationships>
</file>

<file path=ppt/slides/_rels/slide2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5.emf"/></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Extremely_high_frequency" TargetMode="External"/><Relationship Id="rId13" Type="http://schemas.openxmlformats.org/officeDocument/2006/relationships/hyperlink" Target="https://en.wikipedia.org/wiki/Medium_frequency" TargetMode="External"/><Relationship Id="rId18" Type="http://schemas.openxmlformats.org/officeDocument/2006/relationships/hyperlink" Target="https://en.wikipedia.org/wiki/Super-low_frequency" TargetMode="External"/><Relationship Id="rId3" Type="http://schemas.openxmlformats.org/officeDocument/2006/relationships/hyperlink" Target="https://en.wikipedia.org/wiki/Gamma_ray" TargetMode="External"/><Relationship Id="rId7" Type="http://schemas.openxmlformats.org/officeDocument/2006/relationships/hyperlink" Target="https://en.wikipedia.org/wiki/Infrared" TargetMode="External"/><Relationship Id="rId12" Type="http://schemas.openxmlformats.org/officeDocument/2006/relationships/hyperlink" Target="https://en.wikipedia.org/wiki/High_frequency" TargetMode="External"/><Relationship Id="rId17" Type="http://schemas.openxmlformats.org/officeDocument/2006/relationships/hyperlink" Target="https://en.wikipedia.org/wiki/Ultra-low_frequency" TargetMode="External"/><Relationship Id="rId2" Type="http://schemas.openxmlformats.org/officeDocument/2006/relationships/image" Target="../media/image5.png"/><Relationship Id="rId16" Type="http://schemas.openxmlformats.org/officeDocument/2006/relationships/hyperlink" Target="https://en.wikipedia.org/wiki/Voice_frequency" TargetMode="External"/><Relationship Id="rId1" Type="http://schemas.openxmlformats.org/officeDocument/2006/relationships/slideLayout" Target="../slideLayouts/slideLayout7.xml"/><Relationship Id="rId6" Type="http://schemas.openxmlformats.org/officeDocument/2006/relationships/hyperlink" Target="https://en.wikipedia.org/wiki/Visible_light" TargetMode="External"/><Relationship Id="rId11" Type="http://schemas.openxmlformats.org/officeDocument/2006/relationships/hyperlink" Target="https://en.wikipedia.org/wiki/Very_high_frequency" TargetMode="External"/><Relationship Id="rId5" Type="http://schemas.openxmlformats.org/officeDocument/2006/relationships/hyperlink" Target="https://en.wikipedia.org/wiki/Ultraviolet" TargetMode="External"/><Relationship Id="rId15" Type="http://schemas.openxmlformats.org/officeDocument/2006/relationships/hyperlink" Target="https://en.wikipedia.org/wiki/Very_low_frequency" TargetMode="External"/><Relationship Id="rId10" Type="http://schemas.openxmlformats.org/officeDocument/2006/relationships/hyperlink" Target="https://en.wikipedia.org/wiki/Ultrahigh_frequency" TargetMode="External"/><Relationship Id="rId19" Type="http://schemas.openxmlformats.org/officeDocument/2006/relationships/hyperlink" Target="https://en.wikipedia.org/wiki/Extremely_low_frequency" TargetMode="External"/><Relationship Id="rId4" Type="http://schemas.openxmlformats.org/officeDocument/2006/relationships/hyperlink" Target="https://en.wikipedia.org/wiki/X-ray" TargetMode="External"/><Relationship Id="rId9" Type="http://schemas.openxmlformats.org/officeDocument/2006/relationships/hyperlink" Target="https://en.wikipedia.org/wiki/Super-high_frequency" TargetMode="External"/><Relationship Id="rId14" Type="http://schemas.openxmlformats.org/officeDocument/2006/relationships/hyperlink" Target="https://en.wikipedia.org/wiki/Low_frequency"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oleObject" Target="../embeddings/oleObject36.bin"/><Relationship Id="rId7" Type="http://schemas.openxmlformats.org/officeDocument/2006/relationships/oleObject" Target="../embeddings/oleObject38.bin"/><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wmf"/><Relationship Id="rId5" Type="http://schemas.openxmlformats.org/officeDocument/2006/relationships/oleObject" Target="../embeddings/oleObject37.bin"/><Relationship Id="rId4" Type="http://schemas.openxmlformats.org/officeDocument/2006/relationships/image" Target="../media/image64.wmf"/></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image" Target="../media/image67.wmf"/><Relationship Id="rId7" Type="http://schemas.openxmlformats.org/officeDocument/2006/relationships/image" Target="../media/image69.wmf"/><Relationship Id="rId2" Type="http://schemas.openxmlformats.org/officeDocument/2006/relationships/oleObject" Target="../embeddings/oleObject39.bin"/><Relationship Id="rId1" Type="http://schemas.openxmlformats.org/officeDocument/2006/relationships/slideLayout" Target="../slideLayouts/slideLayout7.xml"/><Relationship Id="rId6" Type="http://schemas.openxmlformats.org/officeDocument/2006/relationships/oleObject" Target="../embeddings/oleObject41.bin"/><Relationship Id="rId5" Type="http://schemas.openxmlformats.org/officeDocument/2006/relationships/image" Target="../media/image68.wmf"/><Relationship Id="rId4" Type="http://schemas.openxmlformats.org/officeDocument/2006/relationships/oleObject" Target="../embeddings/oleObject40.bin"/><Relationship Id="rId9" Type="http://schemas.openxmlformats.org/officeDocument/2006/relationships/image" Target="../media/image70.w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image" Target="../media/image71.wmf"/><Relationship Id="rId7" Type="http://schemas.openxmlformats.org/officeDocument/2006/relationships/image" Target="../media/image73.wmf"/><Relationship Id="rId2" Type="http://schemas.openxmlformats.org/officeDocument/2006/relationships/oleObject" Target="../embeddings/oleObject43.bin"/><Relationship Id="rId1" Type="http://schemas.openxmlformats.org/officeDocument/2006/relationships/slideLayout" Target="../slideLayouts/slideLayout7.xml"/><Relationship Id="rId6" Type="http://schemas.openxmlformats.org/officeDocument/2006/relationships/oleObject" Target="../embeddings/oleObject45.bin"/><Relationship Id="rId5" Type="http://schemas.openxmlformats.org/officeDocument/2006/relationships/image" Target="../media/image72.wmf"/><Relationship Id="rId4" Type="http://schemas.openxmlformats.org/officeDocument/2006/relationships/oleObject" Target="../embeddings/oleObject44.bin"/><Relationship Id="rId9" Type="http://schemas.openxmlformats.org/officeDocument/2006/relationships/image" Target="../media/image74.wmf"/></Relationships>
</file>

<file path=ppt/slides/_rels/slide37.xml.rels><?xml version="1.0" encoding="UTF-8" standalone="yes"?>
<Relationships xmlns="http://schemas.openxmlformats.org/package/2006/relationships"><Relationship Id="rId3" Type="http://schemas.openxmlformats.org/officeDocument/2006/relationships/image" Target="../media/image75.wmf"/><Relationship Id="rId7" Type="http://schemas.openxmlformats.org/officeDocument/2006/relationships/image" Target="../media/image77.wmf"/><Relationship Id="rId2" Type="http://schemas.openxmlformats.org/officeDocument/2006/relationships/oleObject" Target="../embeddings/oleObject47.bin"/><Relationship Id="rId1" Type="http://schemas.openxmlformats.org/officeDocument/2006/relationships/slideLayout" Target="../slideLayouts/slideLayout7.xml"/><Relationship Id="rId6" Type="http://schemas.openxmlformats.org/officeDocument/2006/relationships/oleObject" Target="../embeddings/oleObject49.bin"/><Relationship Id="rId5" Type="http://schemas.openxmlformats.org/officeDocument/2006/relationships/image" Target="../media/image76.wmf"/><Relationship Id="rId4" Type="http://schemas.openxmlformats.org/officeDocument/2006/relationships/oleObject" Target="../embeddings/oleObject48.bin"/></Relationships>
</file>

<file path=ppt/slides/_rels/slide38.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oleObject" Target="../embeddings/oleObject50.bin"/><Relationship Id="rId1" Type="http://schemas.openxmlformats.org/officeDocument/2006/relationships/slideLayout" Target="../slideLayouts/slideLayout7.xml"/><Relationship Id="rId5" Type="http://schemas.openxmlformats.org/officeDocument/2006/relationships/image" Target="../media/image79.wmf"/><Relationship Id="rId4" Type="http://schemas.openxmlformats.org/officeDocument/2006/relationships/oleObject" Target="../embeddings/oleObject51.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1.wmf"/></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wmf"/><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oleObject" Target="../embeddings/oleObject54.bin"/><Relationship Id="rId5" Type="http://schemas.openxmlformats.org/officeDocument/2006/relationships/image" Target="../media/image85.wmf"/><Relationship Id="rId4" Type="http://schemas.openxmlformats.org/officeDocument/2006/relationships/oleObject" Target="../embeddings/oleObject53.bin"/></Relationships>
</file>

<file path=ppt/slides/_rels/slide43.xml.rels><?xml version="1.0" encoding="UTF-8" standalone="yes"?>
<Relationships xmlns="http://schemas.openxmlformats.org/package/2006/relationships"><Relationship Id="rId3" Type="http://schemas.openxmlformats.org/officeDocument/2006/relationships/image" Target="../media/image87.wmf"/><Relationship Id="rId7" Type="http://schemas.openxmlformats.org/officeDocument/2006/relationships/image" Target="../media/image90.png"/><Relationship Id="rId2" Type="http://schemas.openxmlformats.org/officeDocument/2006/relationships/oleObject" Target="../embeddings/oleObject55.bin"/><Relationship Id="rId1" Type="http://schemas.openxmlformats.org/officeDocument/2006/relationships/slideLayout" Target="../slideLayouts/slideLayout7.xml"/><Relationship Id="rId6" Type="http://schemas.openxmlformats.org/officeDocument/2006/relationships/image" Target="../media/image89.wmf"/><Relationship Id="rId5" Type="http://schemas.openxmlformats.org/officeDocument/2006/relationships/oleObject" Target="../embeddings/oleObject56.bin"/><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59.bin"/><Relationship Id="rId3" Type="http://schemas.openxmlformats.org/officeDocument/2006/relationships/image" Target="../media/image92.png"/><Relationship Id="rId7" Type="http://schemas.openxmlformats.org/officeDocument/2006/relationships/image" Target="../media/image93.wmf"/><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oleObject" Target="../embeddings/oleObject58.bin"/><Relationship Id="rId11" Type="http://schemas.openxmlformats.org/officeDocument/2006/relationships/image" Target="../media/image95.wmf"/><Relationship Id="rId5" Type="http://schemas.openxmlformats.org/officeDocument/2006/relationships/image" Target="../media/image92.wmf"/><Relationship Id="rId10" Type="http://schemas.openxmlformats.org/officeDocument/2006/relationships/oleObject" Target="../embeddings/oleObject60.bin"/><Relationship Id="rId4" Type="http://schemas.openxmlformats.org/officeDocument/2006/relationships/oleObject" Target="../embeddings/oleObject57.bin"/><Relationship Id="rId9" Type="http://schemas.openxmlformats.org/officeDocument/2006/relationships/image" Target="../media/image94.wmf"/></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99.wmf"/></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7.xml"/><Relationship Id="rId6" Type="http://schemas.openxmlformats.org/officeDocument/2006/relationships/image" Target="../media/image106.wmf"/><Relationship Id="rId5" Type="http://schemas.openxmlformats.org/officeDocument/2006/relationships/oleObject" Target="../embeddings/oleObject62.bin"/><Relationship Id="rId4" Type="http://schemas.openxmlformats.org/officeDocument/2006/relationships/image" Target="../media/image105.emf"/></Relationships>
</file>

<file path=ppt/slides/_rels/slide53.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image" Target="../media/image107.wmf"/><Relationship Id="rId7" Type="http://schemas.openxmlformats.org/officeDocument/2006/relationships/oleObject" Target="../embeddings/oleObject65.bin"/><Relationship Id="rId12" Type="http://schemas.openxmlformats.org/officeDocument/2006/relationships/image" Target="../media/image112.wmf"/><Relationship Id="rId2" Type="http://schemas.openxmlformats.org/officeDocument/2006/relationships/oleObject" Target="../embeddings/oleObject63.bin"/><Relationship Id="rId1" Type="http://schemas.openxmlformats.org/officeDocument/2006/relationships/slideLayout" Target="../slideLayouts/slideLayout7.xml"/><Relationship Id="rId6" Type="http://schemas.openxmlformats.org/officeDocument/2006/relationships/image" Target="../media/image109.wmf"/><Relationship Id="rId11" Type="http://schemas.openxmlformats.org/officeDocument/2006/relationships/oleObject" Target="../embeddings/oleObject67.bin"/><Relationship Id="rId5" Type="http://schemas.openxmlformats.org/officeDocument/2006/relationships/oleObject" Target="../embeddings/oleObject64.bin"/><Relationship Id="rId10" Type="http://schemas.openxmlformats.org/officeDocument/2006/relationships/image" Target="../media/image111.wmf"/><Relationship Id="rId4" Type="http://schemas.openxmlformats.org/officeDocument/2006/relationships/image" Target="../media/image108.png"/><Relationship Id="rId9" Type="http://schemas.openxmlformats.org/officeDocument/2006/relationships/oleObject" Target="../embeddings/oleObject66.bin"/></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70.bin"/><Relationship Id="rId3" Type="http://schemas.openxmlformats.org/officeDocument/2006/relationships/image" Target="../media/image113.wmf"/><Relationship Id="rId7" Type="http://schemas.openxmlformats.org/officeDocument/2006/relationships/image" Target="../media/image108.png"/><Relationship Id="rId2" Type="http://schemas.openxmlformats.org/officeDocument/2006/relationships/oleObject" Target="../embeddings/oleObject68.bin"/><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wmf"/><Relationship Id="rId4" Type="http://schemas.openxmlformats.org/officeDocument/2006/relationships/oleObject" Target="../embeddings/oleObject69.bin"/><Relationship Id="rId9" Type="http://schemas.openxmlformats.org/officeDocument/2006/relationships/image" Target="../media/image116.wmf"/></Relationships>
</file>

<file path=ppt/slides/_rels/slide57.xml.rels><?xml version="1.0" encoding="UTF-8" standalone="yes"?>
<Relationships xmlns="http://schemas.openxmlformats.org/package/2006/relationships"><Relationship Id="rId3" Type="http://schemas.openxmlformats.org/officeDocument/2006/relationships/hyperlink" Target="https://www.edmundoptics.de/" TargetMode="External"/><Relationship Id="rId7" Type="http://schemas.openxmlformats.org/officeDocument/2006/relationships/image" Target="../media/image119.wmf"/><Relationship Id="rId2"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oleObject" Target="../embeddings/oleObject72.bin"/><Relationship Id="rId5" Type="http://schemas.openxmlformats.org/officeDocument/2006/relationships/image" Target="../media/image118.wmf"/><Relationship Id="rId4" Type="http://schemas.openxmlformats.org/officeDocument/2006/relationships/oleObject" Target="../embeddings/oleObject71.bin"/></Relationships>
</file>

<file path=ppt/slides/_rels/slide58.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oleObject" Target="../embeddings/oleObject73.bin"/><Relationship Id="rId1" Type="http://schemas.openxmlformats.org/officeDocument/2006/relationships/slideLayout" Target="../slideLayouts/slideLayout7.xml"/><Relationship Id="rId5" Type="http://schemas.openxmlformats.org/officeDocument/2006/relationships/image" Target="../media/image121.wmf"/><Relationship Id="rId4" Type="http://schemas.openxmlformats.org/officeDocument/2006/relationships/oleObject" Target="../embeddings/oleObject74.bin"/></Relationships>
</file>

<file path=ppt/slides/_rels/slide59.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oleObject" Target="../embeddings/oleObject75.bin"/><Relationship Id="rId1" Type="http://schemas.openxmlformats.org/officeDocument/2006/relationships/slideLayout" Target="../slideLayouts/slideLayout7.xml"/><Relationship Id="rId5" Type="http://schemas.openxmlformats.org/officeDocument/2006/relationships/image" Target="../media/image123.wmf"/><Relationship Id="rId4" Type="http://schemas.openxmlformats.org/officeDocument/2006/relationships/oleObject" Target="../embeddings/oleObject76.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image" Target="../media/image124.emf"/><Relationship Id="rId7" Type="http://schemas.openxmlformats.org/officeDocument/2006/relationships/oleObject" Target="../embeddings/oleObject77.bin"/><Relationship Id="rId12" Type="http://schemas.openxmlformats.org/officeDocument/2006/relationships/image" Target="../media/image130.w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7.emf"/><Relationship Id="rId11" Type="http://schemas.openxmlformats.org/officeDocument/2006/relationships/oleObject" Target="../embeddings/oleObject79.bin"/><Relationship Id="rId5" Type="http://schemas.openxmlformats.org/officeDocument/2006/relationships/image" Target="../media/image126.emf"/><Relationship Id="rId10" Type="http://schemas.openxmlformats.org/officeDocument/2006/relationships/image" Target="../media/image129.wmf"/><Relationship Id="rId4" Type="http://schemas.openxmlformats.org/officeDocument/2006/relationships/image" Target="../media/image125.emf"/><Relationship Id="rId9" Type="http://schemas.openxmlformats.org/officeDocument/2006/relationships/oleObject" Target="../embeddings/oleObject78.bin"/></Relationships>
</file>

<file path=ppt/slides/_rels/slide61.xml.rels><?xml version="1.0" encoding="UTF-8" standalone="yes"?>
<Relationships xmlns="http://schemas.openxmlformats.org/package/2006/relationships"><Relationship Id="rId8" Type="http://schemas.openxmlformats.org/officeDocument/2006/relationships/image" Target="../media/image133.wmf"/><Relationship Id="rId7" Type="http://schemas.openxmlformats.org/officeDocument/2006/relationships/oleObject" Target="../embeddings/oleObject80.bin"/><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134.wmf"/><Relationship Id="rId4" Type="http://schemas.openxmlformats.org/officeDocument/2006/relationships/image" Target="../media/image136.png"/><Relationship Id="rId9" Type="http://schemas.openxmlformats.org/officeDocument/2006/relationships/oleObject" Target="../embeddings/oleObject81.bin"/></Relationships>
</file>

<file path=ppt/slides/_rels/slide62.xml.rels><?xml version="1.0" encoding="UTF-8" standalone="yes"?>
<Relationships xmlns="http://schemas.openxmlformats.org/package/2006/relationships"><Relationship Id="rId8" Type="http://schemas.openxmlformats.org/officeDocument/2006/relationships/image" Target="../media/image137.wmf"/><Relationship Id="rId13" Type="http://schemas.openxmlformats.org/officeDocument/2006/relationships/oleObject" Target="../embeddings/oleObject87.bin"/><Relationship Id="rId3" Type="http://schemas.openxmlformats.org/officeDocument/2006/relationships/oleObject" Target="../embeddings/oleObject82.bin"/><Relationship Id="rId7" Type="http://schemas.openxmlformats.org/officeDocument/2006/relationships/oleObject" Target="../embeddings/oleObject84.bin"/><Relationship Id="rId12" Type="http://schemas.openxmlformats.org/officeDocument/2006/relationships/image" Target="../media/image93.wmf"/><Relationship Id="rId2" Type="http://schemas.openxmlformats.org/officeDocument/2006/relationships/image" Target="../media/image124.emf"/><Relationship Id="rId1" Type="http://schemas.openxmlformats.org/officeDocument/2006/relationships/slideLayout" Target="../slideLayouts/slideLayout7.xml"/><Relationship Id="rId6" Type="http://schemas.openxmlformats.org/officeDocument/2006/relationships/image" Target="../media/image136.wmf"/><Relationship Id="rId11" Type="http://schemas.openxmlformats.org/officeDocument/2006/relationships/oleObject" Target="../embeddings/oleObject86.bin"/><Relationship Id="rId5" Type="http://schemas.openxmlformats.org/officeDocument/2006/relationships/oleObject" Target="../embeddings/oleObject83.bin"/><Relationship Id="rId10" Type="http://schemas.openxmlformats.org/officeDocument/2006/relationships/image" Target="../media/image138.wmf"/><Relationship Id="rId4" Type="http://schemas.openxmlformats.org/officeDocument/2006/relationships/image" Target="../media/image135.wmf"/><Relationship Id="rId9" Type="http://schemas.openxmlformats.org/officeDocument/2006/relationships/oleObject" Target="../embeddings/oleObject85.bin"/><Relationship Id="rId14" Type="http://schemas.openxmlformats.org/officeDocument/2006/relationships/image" Target="../media/image139.wmf"/></Relationships>
</file>

<file path=ppt/slides/_rels/slide63.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40.wmf"/><Relationship Id="rId7" Type="http://schemas.openxmlformats.org/officeDocument/2006/relationships/image" Target="../media/image142.wmf"/><Relationship Id="rId2" Type="http://schemas.openxmlformats.org/officeDocument/2006/relationships/oleObject" Target="../embeddings/oleObject88.bin"/><Relationship Id="rId1" Type="http://schemas.openxmlformats.org/officeDocument/2006/relationships/slideLayout" Target="../slideLayouts/slideLayout7.xml"/><Relationship Id="rId6" Type="http://schemas.openxmlformats.org/officeDocument/2006/relationships/oleObject" Target="../embeddings/oleObject90.bin"/><Relationship Id="rId5" Type="http://schemas.openxmlformats.org/officeDocument/2006/relationships/image" Target="../media/image141.wmf"/><Relationship Id="rId4" Type="http://schemas.openxmlformats.org/officeDocument/2006/relationships/oleObject" Target="../embeddings/oleObject89.bin"/></Relationships>
</file>

<file path=ppt/slides/_rels/slide64.xml.rels><?xml version="1.0" encoding="UTF-8" standalone="yes"?>
<Relationships xmlns="http://schemas.openxmlformats.org/package/2006/relationships"><Relationship Id="rId3" Type="http://schemas.openxmlformats.org/officeDocument/2006/relationships/image" Target="../media/image144.wmf"/><Relationship Id="rId7" Type="http://schemas.openxmlformats.org/officeDocument/2006/relationships/image" Target="../media/image146.wmf"/><Relationship Id="rId2" Type="http://schemas.openxmlformats.org/officeDocument/2006/relationships/oleObject" Target="../embeddings/oleObject91.bin"/><Relationship Id="rId1" Type="http://schemas.openxmlformats.org/officeDocument/2006/relationships/slideLayout" Target="../slideLayouts/slideLayout7.xml"/><Relationship Id="rId6" Type="http://schemas.openxmlformats.org/officeDocument/2006/relationships/oleObject" Target="../embeddings/oleObject93.bin"/><Relationship Id="rId5" Type="http://schemas.openxmlformats.org/officeDocument/2006/relationships/image" Target="../media/image145.wmf"/><Relationship Id="rId4" Type="http://schemas.openxmlformats.org/officeDocument/2006/relationships/oleObject" Target="../embeddings/oleObject92.bin"/></Relationships>
</file>

<file path=ppt/slides/_rels/slide6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152.wmf"/><Relationship Id="rId3" Type="http://schemas.openxmlformats.org/officeDocument/2006/relationships/oleObject" Target="../embeddings/oleObject94.bin"/><Relationship Id="rId7" Type="http://schemas.openxmlformats.org/officeDocument/2006/relationships/oleObject" Target="../embeddings/oleObject96.bin"/><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51.wmf"/><Relationship Id="rId5" Type="http://schemas.openxmlformats.org/officeDocument/2006/relationships/oleObject" Target="../embeddings/oleObject95.bin"/><Relationship Id="rId4" Type="http://schemas.openxmlformats.org/officeDocument/2006/relationships/image" Target="../media/image150.wmf"/></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100.bin"/><Relationship Id="rId13" Type="http://schemas.openxmlformats.org/officeDocument/2006/relationships/image" Target="../media/image70.wmf"/><Relationship Id="rId3" Type="http://schemas.openxmlformats.org/officeDocument/2006/relationships/image" Target="../media/image153.wmf"/><Relationship Id="rId7" Type="http://schemas.openxmlformats.org/officeDocument/2006/relationships/image" Target="../media/image155.wmf"/><Relationship Id="rId12" Type="http://schemas.openxmlformats.org/officeDocument/2006/relationships/oleObject" Target="../embeddings/oleObject102.bin"/><Relationship Id="rId2" Type="http://schemas.openxmlformats.org/officeDocument/2006/relationships/oleObject" Target="../embeddings/oleObject97.bin"/><Relationship Id="rId1" Type="http://schemas.openxmlformats.org/officeDocument/2006/relationships/slideLayout" Target="../slideLayouts/slideLayout7.xml"/><Relationship Id="rId6" Type="http://schemas.openxmlformats.org/officeDocument/2006/relationships/oleObject" Target="../embeddings/oleObject99.bin"/><Relationship Id="rId11" Type="http://schemas.openxmlformats.org/officeDocument/2006/relationships/image" Target="../media/image69.wmf"/><Relationship Id="rId5" Type="http://schemas.openxmlformats.org/officeDocument/2006/relationships/image" Target="../media/image154.wmf"/><Relationship Id="rId10" Type="http://schemas.openxmlformats.org/officeDocument/2006/relationships/oleObject" Target="../embeddings/oleObject101.bin"/><Relationship Id="rId4" Type="http://schemas.openxmlformats.org/officeDocument/2006/relationships/oleObject" Target="../embeddings/oleObject98.bin"/><Relationship Id="rId9" Type="http://schemas.openxmlformats.org/officeDocument/2006/relationships/image" Target="../media/image156.wmf"/></Relationships>
</file>

<file path=ppt/slides/_rels/slide68.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oleObject" Target="../embeddings/oleObject103.bin"/><Relationship Id="rId7" Type="http://schemas.openxmlformats.org/officeDocument/2006/relationships/image" Target="../media/image160.wmf"/><Relationship Id="rId2"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oleObject" Target="../embeddings/oleObject104.bin"/><Relationship Id="rId5" Type="http://schemas.openxmlformats.org/officeDocument/2006/relationships/image" Target="../media/image159.png"/><Relationship Id="rId4" Type="http://schemas.openxmlformats.org/officeDocument/2006/relationships/image" Target="../media/image158.wmf"/><Relationship Id="rId9" Type="http://schemas.openxmlformats.org/officeDocument/2006/relationships/image" Target="../media/image162.png"/></Relationships>
</file>

<file path=ppt/slides/_rels/slide69.x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oleObject" Target="../embeddings/oleObject105.bin"/><Relationship Id="rId1" Type="http://schemas.openxmlformats.org/officeDocument/2006/relationships/slideLayout" Target="../slideLayouts/slideLayout7.xml"/><Relationship Id="rId5" Type="http://schemas.openxmlformats.org/officeDocument/2006/relationships/image" Target="../media/image164.wmf"/><Relationship Id="rId4" Type="http://schemas.openxmlformats.org/officeDocument/2006/relationships/oleObject" Target="../embeddings/oleObject106.bin"/></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9.wmf"/><Relationship Id="rId4" Type="http://schemas.openxmlformats.org/officeDocument/2006/relationships/oleObject" Target="../embeddings/oleObject2.bin"/></Relationships>
</file>

<file path=ppt/slides/_rels/slide70.x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oleObject" Target="../embeddings/oleObject107.bin"/><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image" Target="../media/image170.wmf"/><Relationship Id="rId3" Type="http://schemas.openxmlformats.org/officeDocument/2006/relationships/oleObject" Target="../embeddings/oleObject108.bin"/><Relationship Id="rId7" Type="http://schemas.openxmlformats.org/officeDocument/2006/relationships/oleObject" Target="../embeddings/oleObject110.bin"/><Relationship Id="rId2" Type="http://schemas.openxmlformats.org/officeDocument/2006/relationships/image" Target="../media/image166.png"/><Relationship Id="rId1" Type="http://schemas.openxmlformats.org/officeDocument/2006/relationships/slideLayout" Target="../slideLayouts/slideLayout7.xml"/><Relationship Id="rId6" Type="http://schemas.openxmlformats.org/officeDocument/2006/relationships/image" Target="../media/image169.wmf"/><Relationship Id="rId5" Type="http://schemas.openxmlformats.org/officeDocument/2006/relationships/oleObject" Target="../embeddings/oleObject109.bin"/><Relationship Id="rId4" Type="http://schemas.openxmlformats.org/officeDocument/2006/relationships/image" Target="../media/image168.wmf"/><Relationship Id="rId9" Type="http://schemas.openxmlformats.org/officeDocument/2006/relationships/image" Target="../media/image167.png"/></Relationships>
</file>

<file path=ppt/slides/_rels/slide74.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71.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176.wmf"/><Relationship Id="rId3" Type="http://schemas.openxmlformats.org/officeDocument/2006/relationships/oleObject" Target="../embeddings/oleObject111.bin"/><Relationship Id="rId7" Type="http://schemas.openxmlformats.org/officeDocument/2006/relationships/oleObject" Target="../embeddings/oleObject113.bin"/><Relationship Id="rId2"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75.wmf"/><Relationship Id="rId5" Type="http://schemas.openxmlformats.org/officeDocument/2006/relationships/oleObject" Target="../embeddings/oleObject112.bin"/><Relationship Id="rId10" Type="http://schemas.openxmlformats.org/officeDocument/2006/relationships/image" Target="../media/image177.wmf"/><Relationship Id="rId4" Type="http://schemas.openxmlformats.org/officeDocument/2006/relationships/image" Target="../media/image174.wmf"/><Relationship Id="rId9" Type="http://schemas.openxmlformats.org/officeDocument/2006/relationships/oleObject" Target="../embeddings/oleObject114.bin"/></Relationships>
</file>

<file path=ppt/slides/_rels/slide76.xml.rels><?xml version="1.0" encoding="UTF-8" standalone="yes"?>
<Relationships xmlns="http://schemas.openxmlformats.org/package/2006/relationships"><Relationship Id="rId3" Type="http://schemas.openxmlformats.org/officeDocument/2006/relationships/image" Target="../media/image178.wmf"/><Relationship Id="rId7" Type="http://schemas.openxmlformats.org/officeDocument/2006/relationships/image" Target="../media/image180.wmf"/><Relationship Id="rId2" Type="http://schemas.openxmlformats.org/officeDocument/2006/relationships/oleObject" Target="../embeddings/oleObject115.bin"/><Relationship Id="rId1" Type="http://schemas.openxmlformats.org/officeDocument/2006/relationships/slideLayout" Target="../slideLayouts/slideLayout7.xml"/><Relationship Id="rId6" Type="http://schemas.openxmlformats.org/officeDocument/2006/relationships/oleObject" Target="../embeddings/oleObject117.bin"/><Relationship Id="rId5" Type="http://schemas.openxmlformats.org/officeDocument/2006/relationships/image" Target="../media/image179.wmf"/><Relationship Id="rId4" Type="http://schemas.openxmlformats.org/officeDocument/2006/relationships/oleObject" Target="../embeddings/oleObject116.bin"/></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121.bin"/><Relationship Id="rId13" Type="http://schemas.openxmlformats.org/officeDocument/2006/relationships/image" Target="../media/image186.wmf"/><Relationship Id="rId3" Type="http://schemas.openxmlformats.org/officeDocument/2006/relationships/image" Target="../media/image181.wmf"/><Relationship Id="rId7" Type="http://schemas.openxmlformats.org/officeDocument/2006/relationships/image" Target="../media/image183.wmf"/><Relationship Id="rId12" Type="http://schemas.openxmlformats.org/officeDocument/2006/relationships/oleObject" Target="../embeddings/oleObject123.bin"/><Relationship Id="rId2" Type="http://schemas.openxmlformats.org/officeDocument/2006/relationships/oleObject" Target="../embeddings/oleObject118.bin"/><Relationship Id="rId1" Type="http://schemas.openxmlformats.org/officeDocument/2006/relationships/slideLayout" Target="../slideLayouts/slideLayout7.xml"/><Relationship Id="rId6" Type="http://schemas.openxmlformats.org/officeDocument/2006/relationships/oleObject" Target="../embeddings/oleObject120.bin"/><Relationship Id="rId11" Type="http://schemas.openxmlformats.org/officeDocument/2006/relationships/image" Target="../media/image185.wmf"/><Relationship Id="rId5" Type="http://schemas.openxmlformats.org/officeDocument/2006/relationships/image" Target="../media/image182.wmf"/><Relationship Id="rId15" Type="http://schemas.openxmlformats.org/officeDocument/2006/relationships/image" Target="../media/image187.wmf"/><Relationship Id="rId10" Type="http://schemas.openxmlformats.org/officeDocument/2006/relationships/oleObject" Target="../embeddings/oleObject122.bin"/><Relationship Id="rId4" Type="http://schemas.openxmlformats.org/officeDocument/2006/relationships/oleObject" Target="../embeddings/oleObject119.bin"/><Relationship Id="rId9" Type="http://schemas.openxmlformats.org/officeDocument/2006/relationships/image" Target="../media/image184.wmf"/><Relationship Id="rId14" Type="http://schemas.openxmlformats.org/officeDocument/2006/relationships/oleObject" Target="../embeddings/oleObject124.bin"/></Relationships>
</file>

<file path=ppt/slides/_rels/slide7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128.bin"/><Relationship Id="rId13" Type="http://schemas.openxmlformats.org/officeDocument/2006/relationships/image" Target="../media/image195.wmf"/><Relationship Id="rId3" Type="http://schemas.openxmlformats.org/officeDocument/2006/relationships/image" Target="../media/image190.wmf"/><Relationship Id="rId7" Type="http://schemas.openxmlformats.org/officeDocument/2006/relationships/image" Target="../media/image192.wmf"/><Relationship Id="rId12" Type="http://schemas.openxmlformats.org/officeDocument/2006/relationships/oleObject" Target="../embeddings/oleObject130.bin"/><Relationship Id="rId17" Type="http://schemas.openxmlformats.org/officeDocument/2006/relationships/image" Target="../media/image197.wmf"/><Relationship Id="rId2" Type="http://schemas.openxmlformats.org/officeDocument/2006/relationships/oleObject" Target="../embeddings/oleObject125.bin"/><Relationship Id="rId16" Type="http://schemas.openxmlformats.org/officeDocument/2006/relationships/oleObject" Target="../embeddings/oleObject132.bin"/><Relationship Id="rId1" Type="http://schemas.openxmlformats.org/officeDocument/2006/relationships/slideLayout" Target="../slideLayouts/slideLayout7.xml"/><Relationship Id="rId6" Type="http://schemas.openxmlformats.org/officeDocument/2006/relationships/oleObject" Target="../embeddings/oleObject127.bin"/><Relationship Id="rId11" Type="http://schemas.openxmlformats.org/officeDocument/2006/relationships/image" Target="../media/image194.wmf"/><Relationship Id="rId5" Type="http://schemas.openxmlformats.org/officeDocument/2006/relationships/image" Target="../media/image191.wmf"/><Relationship Id="rId15" Type="http://schemas.openxmlformats.org/officeDocument/2006/relationships/image" Target="../media/image196.wmf"/><Relationship Id="rId10" Type="http://schemas.openxmlformats.org/officeDocument/2006/relationships/oleObject" Target="../embeddings/oleObject129.bin"/><Relationship Id="rId4" Type="http://schemas.openxmlformats.org/officeDocument/2006/relationships/oleObject" Target="../embeddings/oleObject126.bin"/><Relationship Id="rId9" Type="http://schemas.openxmlformats.org/officeDocument/2006/relationships/image" Target="../media/image193.wmf"/><Relationship Id="rId14" Type="http://schemas.openxmlformats.org/officeDocument/2006/relationships/oleObject" Target="../embeddings/oleObject131.bin"/></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oleObject" Target="../embeddings/oleObject3.bin"/><Relationship Id="rId1" Type="http://schemas.openxmlformats.org/officeDocument/2006/relationships/slideLayout" Target="../slideLayouts/slideLayout7.xml"/><Relationship Id="rId5" Type="http://schemas.openxmlformats.org/officeDocument/2006/relationships/image" Target="../media/image11.wmf"/><Relationship Id="rId4" Type="http://schemas.openxmlformats.org/officeDocument/2006/relationships/oleObject" Target="../embeddings/oleObject4.bin"/></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136.bin"/><Relationship Id="rId13" Type="http://schemas.openxmlformats.org/officeDocument/2006/relationships/image" Target="../media/image203.wmf"/><Relationship Id="rId18" Type="http://schemas.openxmlformats.org/officeDocument/2006/relationships/oleObject" Target="../embeddings/oleObject141.bin"/><Relationship Id="rId3" Type="http://schemas.openxmlformats.org/officeDocument/2006/relationships/image" Target="../media/image198.wmf"/><Relationship Id="rId21" Type="http://schemas.openxmlformats.org/officeDocument/2006/relationships/image" Target="../media/image207.wmf"/><Relationship Id="rId7" Type="http://schemas.openxmlformats.org/officeDocument/2006/relationships/image" Target="../media/image200.wmf"/><Relationship Id="rId12" Type="http://schemas.openxmlformats.org/officeDocument/2006/relationships/oleObject" Target="../embeddings/oleObject138.bin"/><Relationship Id="rId17" Type="http://schemas.openxmlformats.org/officeDocument/2006/relationships/image" Target="../media/image205.wmf"/><Relationship Id="rId2" Type="http://schemas.openxmlformats.org/officeDocument/2006/relationships/oleObject" Target="../embeddings/oleObject133.bin"/><Relationship Id="rId16" Type="http://schemas.openxmlformats.org/officeDocument/2006/relationships/oleObject" Target="../embeddings/oleObject140.bin"/><Relationship Id="rId20" Type="http://schemas.openxmlformats.org/officeDocument/2006/relationships/oleObject" Target="../embeddings/oleObject142.bin"/><Relationship Id="rId1" Type="http://schemas.openxmlformats.org/officeDocument/2006/relationships/slideLayout" Target="../slideLayouts/slideLayout7.xml"/><Relationship Id="rId6" Type="http://schemas.openxmlformats.org/officeDocument/2006/relationships/oleObject" Target="../embeddings/oleObject135.bin"/><Relationship Id="rId11" Type="http://schemas.openxmlformats.org/officeDocument/2006/relationships/image" Target="../media/image202.wmf"/><Relationship Id="rId5" Type="http://schemas.openxmlformats.org/officeDocument/2006/relationships/image" Target="../media/image199.wmf"/><Relationship Id="rId15" Type="http://schemas.openxmlformats.org/officeDocument/2006/relationships/image" Target="../media/image204.wmf"/><Relationship Id="rId23" Type="http://schemas.openxmlformats.org/officeDocument/2006/relationships/image" Target="../media/image208.wmf"/><Relationship Id="rId10" Type="http://schemas.openxmlformats.org/officeDocument/2006/relationships/oleObject" Target="../embeddings/oleObject137.bin"/><Relationship Id="rId19" Type="http://schemas.openxmlformats.org/officeDocument/2006/relationships/image" Target="../media/image206.wmf"/><Relationship Id="rId4" Type="http://schemas.openxmlformats.org/officeDocument/2006/relationships/oleObject" Target="../embeddings/oleObject134.bin"/><Relationship Id="rId9" Type="http://schemas.openxmlformats.org/officeDocument/2006/relationships/image" Target="../media/image201.wmf"/><Relationship Id="rId14" Type="http://schemas.openxmlformats.org/officeDocument/2006/relationships/oleObject" Target="../embeddings/oleObject139.bin"/><Relationship Id="rId22" Type="http://schemas.openxmlformats.org/officeDocument/2006/relationships/oleObject" Target="../embeddings/oleObject143.bin"/></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147.bin"/><Relationship Id="rId3" Type="http://schemas.openxmlformats.org/officeDocument/2006/relationships/image" Target="../media/image209.wmf"/><Relationship Id="rId7" Type="http://schemas.openxmlformats.org/officeDocument/2006/relationships/image" Target="../media/image211.wmf"/><Relationship Id="rId2" Type="http://schemas.openxmlformats.org/officeDocument/2006/relationships/oleObject" Target="../embeddings/oleObject144.bin"/><Relationship Id="rId1" Type="http://schemas.openxmlformats.org/officeDocument/2006/relationships/slideLayout" Target="../slideLayouts/slideLayout7.xml"/><Relationship Id="rId6" Type="http://schemas.openxmlformats.org/officeDocument/2006/relationships/oleObject" Target="../embeddings/oleObject146.bin"/><Relationship Id="rId5" Type="http://schemas.openxmlformats.org/officeDocument/2006/relationships/image" Target="../media/image210.wmf"/><Relationship Id="rId10" Type="http://schemas.openxmlformats.org/officeDocument/2006/relationships/image" Target="../media/image213.png"/><Relationship Id="rId4" Type="http://schemas.openxmlformats.org/officeDocument/2006/relationships/oleObject" Target="../embeddings/oleObject145.bin"/><Relationship Id="rId9" Type="http://schemas.openxmlformats.org/officeDocument/2006/relationships/image" Target="../media/image212.wmf"/></Relationships>
</file>

<file path=ppt/slides/_rels/slide82.xml.rels><?xml version="1.0" encoding="UTF-8" standalone="yes"?>
<Relationships xmlns="http://schemas.openxmlformats.org/package/2006/relationships"><Relationship Id="rId8" Type="http://schemas.openxmlformats.org/officeDocument/2006/relationships/oleObject" Target="../embeddings/oleObject151.bin"/><Relationship Id="rId13" Type="http://schemas.openxmlformats.org/officeDocument/2006/relationships/image" Target="../media/image219.wmf"/><Relationship Id="rId3" Type="http://schemas.openxmlformats.org/officeDocument/2006/relationships/image" Target="../media/image214.wmf"/><Relationship Id="rId7" Type="http://schemas.openxmlformats.org/officeDocument/2006/relationships/image" Target="../media/image216.wmf"/><Relationship Id="rId12" Type="http://schemas.openxmlformats.org/officeDocument/2006/relationships/oleObject" Target="../embeddings/oleObject153.bin"/><Relationship Id="rId2" Type="http://schemas.openxmlformats.org/officeDocument/2006/relationships/oleObject" Target="../embeddings/oleObject148.bin"/><Relationship Id="rId1" Type="http://schemas.openxmlformats.org/officeDocument/2006/relationships/slideLayout" Target="../slideLayouts/slideLayout7.xml"/><Relationship Id="rId6" Type="http://schemas.openxmlformats.org/officeDocument/2006/relationships/oleObject" Target="../embeddings/oleObject150.bin"/><Relationship Id="rId11" Type="http://schemas.openxmlformats.org/officeDocument/2006/relationships/image" Target="../media/image218.wmf"/><Relationship Id="rId5" Type="http://schemas.openxmlformats.org/officeDocument/2006/relationships/image" Target="../media/image215.wmf"/><Relationship Id="rId15" Type="http://schemas.openxmlformats.org/officeDocument/2006/relationships/image" Target="../media/image220.wmf"/><Relationship Id="rId10" Type="http://schemas.openxmlformats.org/officeDocument/2006/relationships/oleObject" Target="../embeddings/oleObject152.bin"/><Relationship Id="rId4" Type="http://schemas.openxmlformats.org/officeDocument/2006/relationships/oleObject" Target="../embeddings/oleObject149.bin"/><Relationship Id="rId9" Type="http://schemas.openxmlformats.org/officeDocument/2006/relationships/image" Target="../media/image217.wmf"/><Relationship Id="rId14" Type="http://schemas.openxmlformats.org/officeDocument/2006/relationships/oleObject" Target="../embeddings/oleObject154.bin"/></Relationships>
</file>

<file path=ppt/slides/_rels/slide83.xml.rels><?xml version="1.0" encoding="UTF-8" standalone="yes"?>
<Relationships xmlns="http://schemas.openxmlformats.org/package/2006/relationships"><Relationship Id="rId8" Type="http://schemas.openxmlformats.org/officeDocument/2006/relationships/oleObject" Target="../embeddings/oleObject157.bin"/><Relationship Id="rId3" Type="http://schemas.openxmlformats.org/officeDocument/2006/relationships/image" Target="../media/image171.emf"/><Relationship Id="rId7" Type="http://schemas.openxmlformats.org/officeDocument/2006/relationships/image" Target="../media/image222.wmf"/><Relationship Id="rId2" Type="http://schemas.openxmlformats.org/officeDocument/2006/relationships/image" Target="../media/image172.emf"/><Relationship Id="rId1" Type="http://schemas.openxmlformats.org/officeDocument/2006/relationships/slideLayout" Target="../slideLayouts/slideLayout7.xml"/><Relationship Id="rId6" Type="http://schemas.openxmlformats.org/officeDocument/2006/relationships/oleObject" Target="../embeddings/oleObject156.bin"/><Relationship Id="rId5" Type="http://schemas.openxmlformats.org/officeDocument/2006/relationships/image" Target="../media/image221.wmf"/><Relationship Id="rId4" Type="http://schemas.openxmlformats.org/officeDocument/2006/relationships/oleObject" Target="../embeddings/oleObject155.bin"/><Relationship Id="rId9" Type="http://schemas.openxmlformats.org/officeDocument/2006/relationships/image" Target="../media/image223.wmf"/></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161.bin"/><Relationship Id="rId3" Type="http://schemas.openxmlformats.org/officeDocument/2006/relationships/image" Target="../media/image224.wmf"/><Relationship Id="rId7" Type="http://schemas.openxmlformats.org/officeDocument/2006/relationships/image" Target="../media/image226.wmf"/><Relationship Id="rId2" Type="http://schemas.openxmlformats.org/officeDocument/2006/relationships/oleObject" Target="../embeddings/oleObject158.bin"/><Relationship Id="rId1" Type="http://schemas.openxmlformats.org/officeDocument/2006/relationships/slideLayout" Target="../slideLayouts/slideLayout7.xml"/><Relationship Id="rId6" Type="http://schemas.openxmlformats.org/officeDocument/2006/relationships/oleObject" Target="../embeddings/oleObject160.bin"/><Relationship Id="rId5" Type="http://schemas.openxmlformats.org/officeDocument/2006/relationships/image" Target="../media/image225.wmf"/><Relationship Id="rId4" Type="http://schemas.openxmlformats.org/officeDocument/2006/relationships/oleObject" Target="../embeddings/oleObject159.bin"/><Relationship Id="rId9" Type="http://schemas.openxmlformats.org/officeDocument/2006/relationships/image" Target="../media/image227.wmf"/></Relationships>
</file>

<file path=ppt/slides/_rels/slide85.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62.bin"/><Relationship Id="rId2" Type="http://schemas.openxmlformats.org/officeDocument/2006/relationships/image" Target="../media/image171.emf"/><Relationship Id="rId1" Type="http://schemas.openxmlformats.org/officeDocument/2006/relationships/slideLayout" Target="../slideLayouts/slideLayout7.xml"/><Relationship Id="rId4" Type="http://schemas.openxmlformats.org/officeDocument/2006/relationships/image" Target="../media/image229.wmf"/></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63.bin"/><Relationship Id="rId2" Type="http://schemas.openxmlformats.org/officeDocument/2006/relationships/image" Target="../media/image172.emf"/><Relationship Id="rId1" Type="http://schemas.openxmlformats.org/officeDocument/2006/relationships/slideLayout" Target="../slideLayouts/slideLayout7.xml"/><Relationship Id="rId4" Type="http://schemas.openxmlformats.org/officeDocument/2006/relationships/image" Target="../media/image230.wmf"/></Relationships>
</file>

<file path=ppt/slides/_rels/slide88.xml.rels><?xml version="1.0" encoding="UTF-8" standalone="yes"?>
<Relationships xmlns="http://schemas.openxmlformats.org/package/2006/relationships"><Relationship Id="rId8" Type="http://schemas.openxmlformats.org/officeDocument/2006/relationships/image" Target="../media/image234.wmf"/><Relationship Id="rId3" Type="http://schemas.openxmlformats.org/officeDocument/2006/relationships/oleObject" Target="../embeddings/oleObject164.bin"/><Relationship Id="rId7" Type="http://schemas.openxmlformats.org/officeDocument/2006/relationships/oleObject" Target="../embeddings/oleObject166.bin"/><Relationship Id="rId2" Type="http://schemas.openxmlformats.org/officeDocument/2006/relationships/image" Target="../media/image231.png"/><Relationship Id="rId1" Type="http://schemas.openxmlformats.org/officeDocument/2006/relationships/slideLayout" Target="../slideLayouts/slideLayout7.xml"/><Relationship Id="rId6" Type="http://schemas.openxmlformats.org/officeDocument/2006/relationships/image" Target="../media/image233.wmf"/><Relationship Id="rId5" Type="http://schemas.openxmlformats.org/officeDocument/2006/relationships/oleObject" Target="../embeddings/oleObject165.bin"/><Relationship Id="rId4" Type="http://schemas.openxmlformats.org/officeDocument/2006/relationships/image" Target="../media/image232.wmf"/></Relationships>
</file>

<file path=ppt/slides/_rels/slide89.xml.rels><?xml version="1.0" encoding="UTF-8" standalone="yes"?>
<Relationships xmlns="http://schemas.openxmlformats.org/package/2006/relationships"><Relationship Id="rId3" Type="http://schemas.openxmlformats.org/officeDocument/2006/relationships/image" Target="../media/image235.wmf"/><Relationship Id="rId2" Type="http://schemas.openxmlformats.org/officeDocument/2006/relationships/oleObject" Target="../embeddings/oleObject167.bin"/><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wmf"/><Relationship Id="rId5" Type="http://schemas.openxmlformats.org/officeDocument/2006/relationships/oleObject" Target="../embeddings/oleObject6.bin"/><Relationship Id="rId4" Type="http://schemas.openxmlformats.org/officeDocument/2006/relationships/image" Target="../media/image13.wmf"/></Relationships>
</file>

<file path=ppt/slides/_rels/slide90.xml.rels><?xml version="1.0" encoding="UTF-8" standalone="yes"?>
<Relationships xmlns="http://schemas.openxmlformats.org/package/2006/relationships"><Relationship Id="rId3" Type="http://schemas.openxmlformats.org/officeDocument/2006/relationships/image" Target="../media/image236.wmf"/><Relationship Id="rId2" Type="http://schemas.openxmlformats.org/officeDocument/2006/relationships/oleObject" Target="../embeddings/oleObject168.bin"/><Relationship Id="rId1" Type="http://schemas.openxmlformats.org/officeDocument/2006/relationships/slideLayout" Target="../slideLayouts/slideLayout7.xml"/><Relationship Id="rId5" Type="http://schemas.openxmlformats.org/officeDocument/2006/relationships/image" Target="../media/image237.wmf"/><Relationship Id="rId4" Type="http://schemas.openxmlformats.org/officeDocument/2006/relationships/oleObject" Target="../embeddings/oleObject169.bin"/></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170.bin"/><Relationship Id="rId2" Type="http://schemas.openxmlformats.org/officeDocument/2006/relationships/image" Target="../media/image238.png"/><Relationship Id="rId1" Type="http://schemas.openxmlformats.org/officeDocument/2006/relationships/slideLayout" Target="../slideLayouts/slideLayout7.xml"/><Relationship Id="rId6" Type="http://schemas.openxmlformats.org/officeDocument/2006/relationships/image" Target="../media/image240.wmf"/><Relationship Id="rId5" Type="http://schemas.openxmlformats.org/officeDocument/2006/relationships/oleObject" Target="../embeddings/oleObject171.bin"/><Relationship Id="rId4" Type="http://schemas.openxmlformats.org/officeDocument/2006/relationships/image" Target="../media/image239.wmf"/></Relationships>
</file>

<file path=ppt/slides/_rels/slide92.xml.rels><?xml version="1.0" encoding="UTF-8" standalone="yes"?>
<Relationships xmlns="http://schemas.openxmlformats.org/package/2006/relationships"><Relationship Id="rId8" Type="http://schemas.openxmlformats.org/officeDocument/2006/relationships/oleObject" Target="../embeddings/oleObject175.bin"/><Relationship Id="rId3" Type="http://schemas.openxmlformats.org/officeDocument/2006/relationships/image" Target="../media/image241.wmf"/><Relationship Id="rId7" Type="http://schemas.openxmlformats.org/officeDocument/2006/relationships/image" Target="../media/image243.wmf"/><Relationship Id="rId2" Type="http://schemas.openxmlformats.org/officeDocument/2006/relationships/oleObject" Target="../embeddings/oleObject172.bin"/><Relationship Id="rId1" Type="http://schemas.openxmlformats.org/officeDocument/2006/relationships/slideLayout" Target="../slideLayouts/slideLayout7.xml"/><Relationship Id="rId6" Type="http://schemas.openxmlformats.org/officeDocument/2006/relationships/oleObject" Target="../embeddings/oleObject174.bin"/><Relationship Id="rId5" Type="http://schemas.openxmlformats.org/officeDocument/2006/relationships/image" Target="../media/image242.wmf"/><Relationship Id="rId10" Type="http://schemas.openxmlformats.org/officeDocument/2006/relationships/image" Target="../media/image143.jpeg"/><Relationship Id="rId4" Type="http://schemas.openxmlformats.org/officeDocument/2006/relationships/oleObject" Target="../embeddings/oleObject173.bin"/><Relationship Id="rId9" Type="http://schemas.openxmlformats.org/officeDocument/2006/relationships/image" Target="../media/image244.wmf"/></Relationships>
</file>

<file path=ppt/slides/_rels/slide93.xml.rels><?xml version="1.0" encoding="UTF-8" standalone="yes"?>
<Relationships xmlns="http://schemas.openxmlformats.org/package/2006/relationships"><Relationship Id="rId8" Type="http://schemas.openxmlformats.org/officeDocument/2006/relationships/oleObject" Target="../embeddings/oleObject179.bin"/><Relationship Id="rId3" Type="http://schemas.openxmlformats.org/officeDocument/2006/relationships/image" Target="../media/image245.wmf"/><Relationship Id="rId7" Type="http://schemas.openxmlformats.org/officeDocument/2006/relationships/image" Target="../media/image247.wmf"/><Relationship Id="rId2" Type="http://schemas.openxmlformats.org/officeDocument/2006/relationships/oleObject" Target="../embeddings/oleObject176.bin"/><Relationship Id="rId1" Type="http://schemas.openxmlformats.org/officeDocument/2006/relationships/slideLayout" Target="../slideLayouts/slideLayout7.xml"/><Relationship Id="rId6" Type="http://schemas.openxmlformats.org/officeDocument/2006/relationships/oleObject" Target="../embeddings/oleObject178.bin"/><Relationship Id="rId5" Type="http://schemas.openxmlformats.org/officeDocument/2006/relationships/image" Target="../media/image246.wmf"/><Relationship Id="rId4" Type="http://schemas.openxmlformats.org/officeDocument/2006/relationships/oleObject" Target="../embeddings/oleObject177.bin"/><Relationship Id="rId9" Type="http://schemas.openxmlformats.org/officeDocument/2006/relationships/image" Target="../media/image248.wmf"/></Relationships>
</file>

<file path=ppt/slides/_rels/slide94.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50.wmf"/><Relationship Id="rId2" Type="http://schemas.openxmlformats.org/officeDocument/2006/relationships/oleObject" Target="../embeddings/oleObject180.bin"/><Relationship Id="rId1" Type="http://schemas.openxmlformats.org/officeDocument/2006/relationships/slideLayout" Target="../slideLayouts/slideLayout7.xml"/><Relationship Id="rId6" Type="http://schemas.openxmlformats.org/officeDocument/2006/relationships/image" Target="../media/image252.wmf"/><Relationship Id="rId5" Type="http://schemas.openxmlformats.org/officeDocument/2006/relationships/oleObject" Target="../embeddings/oleObject181.bin"/><Relationship Id="rId4" Type="http://schemas.openxmlformats.org/officeDocument/2006/relationships/image" Target="../media/image251.jpeg"/></Relationships>
</file>

<file path=ppt/slides/_rels/slide96.xml.rels><?xml version="1.0" encoding="UTF-8" standalone="yes"?>
<Relationships xmlns="http://schemas.openxmlformats.org/package/2006/relationships"><Relationship Id="rId8" Type="http://schemas.openxmlformats.org/officeDocument/2006/relationships/image" Target="../media/image256.wmf"/><Relationship Id="rId3" Type="http://schemas.openxmlformats.org/officeDocument/2006/relationships/oleObject" Target="../embeddings/oleObject182.bin"/><Relationship Id="rId7" Type="http://schemas.openxmlformats.org/officeDocument/2006/relationships/oleObject" Target="../embeddings/oleObject184.bin"/><Relationship Id="rId2" Type="http://schemas.openxmlformats.org/officeDocument/2006/relationships/image" Target="../media/image253.png"/><Relationship Id="rId1" Type="http://schemas.openxmlformats.org/officeDocument/2006/relationships/slideLayout" Target="../slideLayouts/slideLayout7.xml"/><Relationship Id="rId6" Type="http://schemas.openxmlformats.org/officeDocument/2006/relationships/image" Target="../media/image255.wmf"/><Relationship Id="rId11" Type="http://schemas.openxmlformats.org/officeDocument/2006/relationships/image" Target="../media/image143.jpeg"/><Relationship Id="rId5" Type="http://schemas.openxmlformats.org/officeDocument/2006/relationships/oleObject" Target="../embeddings/oleObject183.bin"/><Relationship Id="rId10" Type="http://schemas.openxmlformats.org/officeDocument/2006/relationships/image" Target="../media/image257.wmf"/><Relationship Id="rId4" Type="http://schemas.openxmlformats.org/officeDocument/2006/relationships/image" Target="../media/image254.wmf"/><Relationship Id="rId9" Type="http://schemas.openxmlformats.org/officeDocument/2006/relationships/oleObject" Target="../embeddings/oleObject185.bin"/></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186.bin"/><Relationship Id="rId2" Type="http://schemas.openxmlformats.org/officeDocument/2006/relationships/image" Target="../media/image258.png"/><Relationship Id="rId1" Type="http://schemas.openxmlformats.org/officeDocument/2006/relationships/slideLayout" Target="../slideLayouts/slideLayout7.xml"/><Relationship Id="rId6" Type="http://schemas.openxmlformats.org/officeDocument/2006/relationships/image" Target="../media/image260.wmf"/><Relationship Id="rId5" Type="http://schemas.openxmlformats.org/officeDocument/2006/relationships/oleObject" Target="../embeddings/oleObject187.bin"/><Relationship Id="rId4" Type="http://schemas.openxmlformats.org/officeDocument/2006/relationships/image" Target="../media/image259.wmf"/></Relationships>
</file>

<file path=ppt/slides/_rels/slide98.xml.rels><?xml version="1.0" encoding="UTF-8" standalone="yes"?>
<Relationships xmlns="http://schemas.openxmlformats.org/package/2006/relationships"><Relationship Id="rId3" Type="http://schemas.openxmlformats.org/officeDocument/2006/relationships/image" Target="../media/image261.wmf"/><Relationship Id="rId2" Type="http://schemas.openxmlformats.org/officeDocument/2006/relationships/oleObject" Target="../embeddings/oleObject188.bin"/><Relationship Id="rId1" Type="http://schemas.openxmlformats.org/officeDocument/2006/relationships/slideLayout" Target="../slideLayouts/slideLayout7.xml"/><Relationship Id="rId6" Type="http://schemas.openxmlformats.org/officeDocument/2006/relationships/image" Target="../media/image263.png"/><Relationship Id="rId5" Type="http://schemas.openxmlformats.org/officeDocument/2006/relationships/image" Target="../media/image262.wmf"/><Relationship Id="rId4" Type="http://schemas.openxmlformats.org/officeDocument/2006/relationships/oleObject" Target="../embeddings/oleObject189.bin"/></Relationships>
</file>

<file path=ppt/slides/_rels/slide99.xml.rels><?xml version="1.0" encoding="UTF-8" standalone="yes"?>
<Relationships xmlns="http://schemas.openxmlformats.org/package/2006/relationships"><Relationship Id="rId8" Type="http://schemas.openxmlformats.org/officeDocument/2006/relationships/image" Target="../media/image267.wmf"/><Relationship Id="rId3" Type="http://schemas.openxmlformats.org/officeDocument/2006/relationships/oleObject" Target="../embeddings/oleObject190.bin"/><Relationship Id="rId7" Type="http://schemas.openxmlformats.org/officeDocument/2006/relationships/oleObject" Target="../embeddings/oleObject192.bin"/><Relationship Id="rId12" Type="http://schemas.openxmlformats.org/officeDocument/2006/relationships/image" Target="../media/image269.wmf"/><Relationship Id="rId2" Type="http://schemas.openxmlformats.org/officeDocument/2006/relationships/image" Target="../media/image264.png"/><Relationship Id="rId1" Type="http://schemas.openxmlformats.org/officeDocument/2006/relationships/slideLayout" Target="../slideLayouts/slideLayout7.xml"/><Relationship Id="rId6" Type="http://schemas.openxmlformats.org/officeDocument/2006/relationships/image" Target="../media/image266.wmf"/><Relationship Id="rId11" Type="http://schemas.openxmlformats.org/officeDocument/2006/relationships/oleObject" Target="../embeddings/oleObject194.bin"/><Relationship Id="rId5" Type="http://schemas.openxmlformats.org/officeDocument/2006/relationships/oleObject" Target="../embeddings/oleObject191.bin"/><Relationship Id="rId10" Type="http://schemas.openxmlformats.org/officeDocument/2006/relationships/image" Target="../media/image268.wmf"/><Relationship Id="rId4" Type="http://schemas.openxmlformats.org/officeDocument/2006/relationships/image" Target="../media/image265.wmf"/><Relationship Id="rId9" Type="http://schemas.openxmlformats.org/officeDocument/2006/relationships/oleObject" Target="../embeddings/oleObject19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31029" y="337456"/>
            <a:ext cx="6550908" cy="5847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lvl="0" algn="ctr" eaLnBrk="0" fontAlgn="base" hangingPunct="0">
              <a:spcBef>
                <a:spcPct val="0"/>
              </a:spcBef>
              <a:spcAft>
                <a:spcPct val="0"/>
              </a:spcAft>
            </a:pP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Ray Optics </a:t>
            </a:r>
            <a:r>
              <a:rPr lang="fa-IR"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a-IR"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اپتیک 1</a:t>
            </a:r>
          </a:p>
        </p:txBody>
      </p:sp>
      <p:sp>
        <p:nvSpPr>
          <p:cNvPr id="4" name="TextBox 3"/>
          <p:cNvSpPr txBox="1"/>
          <p:nvPr/>
        </p:nvSpPr>
        <p:spPr>
          <a:xfrm>
            <a:off x="5312131" y="2844224"/>
            <a:ext cx="2012112" cy="1169551"/>
          </a:xfrm>
          <a:prstGeom prst="rect">
            <a:avLst/>
          </a:prstGeom>
          <a:noFill/>
        </p:spPr>
        <p:txBody>
          <a:bodyPr wrap="square" rtlCol="0">
            <a:spAutoFit/>
          </a:bodyPr>
          <a:lstStyle/>
          <a:p>
            <a:pPr algn="ctr" rtl="1">
              <a:lnSpc>
                <a:spcPts val="2800"/>
              </a:lnSpc>
            </a:pPr>
            <a:r>
              <a:rPr lang="en-US" sz="2800" b="1" dirty="0">
                <a:solidFill>
                  <a:srgbClr val="0070C0"/>
                </a:solidFill>
                <a:latin typeface="Times New Roman" panose="02020603050405020304" pitchFamily="18" charset="0"/>
                <a:cs typeface="Times New Roman" panose="02020603050405020304" pitchFamily="18" charset="0"/>
              </a:rPr>
              <a:t>References</a:t>
            </a:r>
            <a:endParaRPr lang="fa-IR" sz="2800" b="1" dirty="0">
              <a:solidFill>
                <a:srgbClr val="0070C0"/>
              </a:solidFill>
              <a:latin typeface="Times New Roman" panose="02020603050405020304" pitchFamily="18" charset="0"/>
              <a:cs typeface="Times New Roman" panose="02020603050405020304" pitchFamily="18" charset="0"/>
            </a:endParaRPr>
          </a:p>
          <a:p>
            <a:pPr algn="ctr" rtl="1">
              <a:lnSpc>
                <a:spcPts val="2800"/>
              </a:lnSpc>
            </a:pPr>
            <a:endParaRPr lang="fa-IR" sz="2800" b="1" dirty="0">
              <a:solidFill>
                <a:srgbClr val="0070C0"/>
              </a:solidFill>
              <a:latin typeface="Times New Roman" panose="02020603050405020304" pitchFamily="18" charset="0"/>
              <a:cs typeface="Times New Roman" panose="02020603050405020304" pitchFamily="18" charset="0"/>
            </a:endParaRPr>
          </a:p>
          <a:p>
            <a:pPr algn="ctr" rtl="1">
              <a:lnSpc>
                <a:spcPts val="2800"/>
              </a:lnSpc>
            </a:pPr>
            <a:r>
              <a:rPr lang="fa-IR" sz="2800" dirty="0">
                <a:latin typeface="Times New Roman" panose="02020603050405020304" pitchFamily="18" charset="0"/>
                <a:cs typeface="Times New Roman" panose="02020603050405020304" pitchFamily="18" charset="0"/>
              </a:rPr>
              <a:t>      </a:t>
            </a:r>
            <a:r>
              <a:rPr lang="fa-IR" sz="2800" b="1" i="1" dirty="0">
                <a:solidFill>
                  <a:srgbClr val="FF0000"/>
                </a:solidFill>
                <a:latin typeface="Times New Roman" panose="02020603050405020304" pitchFamily="18" charset="0"/>
                <a:cs typeface="Times New Roman" panose="02020603050405020304" pitchFamily="18" charset="0"/>
              </a:rPr>
              <a:t>منابع</a:t>
            </a:r>
            <a:r>
              <a:rPr lang="en-US" sz="2800" b="1" i="1" dirty="0">
                <a:solidFill>
                  <a:srgbClr val="FF0000"/>
                </a:solidFill>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a:blip r:embed="rId2" cstate="print"/>
          <a:stretch>
            <a:fillRect/>
          </a:stretch>
        </p:blipFill>
        <p:spPr>
          <a:xfrm>
            <a:off x="473172" y="1395663"/>
            <a:ext cx="4010448" cy="5134214"/>
          </a:xfrm>
          <a:prstGeom prst="rect">
            <a:avLst/>
          </a:prstGeom>
        </p:spPr>
      </p:pic>
      <p:pic>
        <p:nvPicPr>
          <p:cNvPr id="54275" name="Picture 3"/>
          <p:cNvPicPr>
            <a:picLocks noChangeAspect="1" noChangeArrowheads="1"/>
          </p:cNvPicPr>
          <p:nvPr/>
        </p:nvPicPr>
        <p:blipFill>
          <a:blip r:embed="rId3" cstate="print"/>
          <a:srcRect/>
          <a:stretch>
            <a:fillRect/>
          </a:stretch>
        </p:blipFill>
        <p:spPr bwMode="auto">
          <a:xfrm>
            <a:off x="8152754" y="1413619"/>
            <a:ext cx="3566073" cy="5215856"/>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AC7B609-6235-4DF7-8376-3B4225D7EDEF}" type="slidenum">
              <a:rPr lang="en-US" smtClean="0"/>
              <a:pPr/>
              <a:t>1</a:t>
            </a:fld>
            <a:endParaRPr lang="en-US"/>
          </a:p>
        </p:txBody>
      </p:sp>
    </p:spTree>
    <p:extLst>
      <p:ext uri="{BB962C8B-B14F-4D97-AF65-F5344CB8AC3E}">
        <p14:creationId xmlns:p14="http://schemas.microsoft.com/office/powerpoint/2010/main" val="139985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2143" y="97962"/>
            <a:ext cx="11680371" cy="1754326"/>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مثال</a:t>
            </a:r>
            <a:r>
              <a:rPr lang="fa-IR" sz="2400" dirty="0">
                <a:latin typeface="Times New Roman" panose="02020603050405020304" pitchFamily="18" charset="0"/>
                <a:cs typeface="Times New Roman" panose="02020603050405020304" pitchFamily="18" charset="0"/>
              </a:rPr>
              <a:t>: بین دو نقطه به فاصله 20 سانتی متر یک تیغه شیشه ای به ضخامت 6 سانتی متر و ضریب شکست 1.53 و یک تیغه کریستالی با ضخامت 4 سانتی متر و ضریب شکست 1.86 قرار گرفته است. راه اپتیکی بین این دو نقطه را حساب کنید.</a:t>
            </a:r>
            <a:endParaRPr lang="en-US" sz="24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nvGraphicFramePr>
        <p:xfrm>
          <a:off x="971550" y="1854200"/>
          <a:ext cx="9144000" cy="381000"/>
        </p:xfrm>
        <a:graphic>
          <a:graphicData uri="http://schemas.openxmlformats.org/presentationml/2006/ole">
            <mc:AlternateContent xmlns:mc="http://schemas.openxmlformats.org/markup-compatibility/2006">
              <mc:Choice xmlns:v="urn:schemas-microsoft-com:vml" Requires="v">
                <p:oleObj name="Equation" r:id="rId2" imgW="9144000" imgH="381000" progId="Equation.DSMT4">
                  <p:embed/>
                </p:oleObj>
              </mc:Choice>
              <mc:Fallback>
                <p:oleObj name="Equation" r:id="rId2" imgW="9144000" imgH="381000" progId="Equation.DSMT4">
                  <p:embed/>
                  <p:pic>
                    <p:nvPicPr>
                      <p:cNvPr id="0"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854200"/>
                        <a:ext cx="91440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2"/>
          <p:cNvGrpSpPr/>
          <p:nvPr/>
        </p:nvGrpSpPr>
        <p:grpSpPr>
          <a:xfrm>
            <a:off x="272143" y="3439886"/>
            <a:ext cx="3407228" cy="1875367"/>
            <a:chOff x="478973" y="4005943"/>
            <a:chExt cx="3407228" cy="1875367"/>
          </a:xfrm>
        </p:grpSpPr>
        <p:grpSp>
          <p:nvGrpSpPr>
            <p:cNvPr id="6" name="Group 9"/>
            <p:cNvGrpSpPr/>
            <p:nvPr/>
          </p:nvGrpSpPr>
          <p:grpSpPr>
            <a:xfrm>
              <a:off x="478973" y="4005943"/>
              <a:ext cx="3407228" cy="1687290"/>
              <a:chOff x="478971" y="3124205"/>
              <a:chExt cx="4931229" cy="2569028"/>
            </a:xfrm>
          </p:grpSpPr>
          <p:sp>
            <p:nvSpPr>
              <p:cNvPr id="5" name="Rectangle 4"/>
              <p:cNvSpPr/>
              <p:nvPr/>
            </p:nvSpPr>
            <p:spPr>
              <a:xfrm>
                <a:off x="838200" y="4528457"/>
                <a:ext cx="3733800" cy="9579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838202" y="3124205"/>
                <a:ext cx="0" cy="25690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78971" y="5268681"/>
                <a:ext cx="493122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3480648" y="5301343"/>
              <a:ext cx="320921" cy="579967"/>
            </a:xfrm>
            <a:prstGeom prst="rect">
              <a:avLst/>
            </a:prstGeom>
            <a:noFill/>
          </p:spPr>
          <p:txBody>
            <a:bodyPr wrap="none" rtlCol="0">
              <a:spAutoFit/>
            </a:bodyPr>
            <a:lstStyle/>
            <a:p>
              <a:pPr algn="just" rtl="1">
                <a:lnSpc>
                  <a:spcPct val="150000"/>
                </a:lnSpc>
              </a:pPr>
              <a:r>
                <a:rPr lang="en-US" sz="2400" i="1" dirty="0">
                  <a:latin typeface="Times New Roman" panose="02020603050405020304" pitchFamily="18" charset="0"/>
                  <a:cs typeface="Times New Roman" panose="02020603050405020304" pitchFamily="18" charset="0"/>
                </a:rPr>
                <a:t>x</a:t>
              </a:r>
            </a:p>
          </p:txBody>
        </p:sp>
      </p:grpSp>
      <p:sp>
        <p:nvSpPr>
          <p:cNvPr id="14" name="TextBox 13"/>
          <p:cNvSpPr txBox="1"/>
          <p:nvPr/>
        </p:nvSpPr>
        <p:spPr>
          <a:xfrm>
            <a:off x="511629" y="2699657"/>
            <a:ext cx="11419114" cy="1200329"/>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مثال</a:t>
            </a:r>
            <a:r>
              <a:rPr lang="fa-IR" sz="2400" dirty="0">
                <a:latin typeface="Times New Roman" panose="02020603050405020304" pitchFamily="18" charset="0"/>
                <a:cs typeface="Times New Roman" panose="02020603050405020304" pitchFamily="18" charset="0"/>
              </a:rPr>
              <a:t>: در کریستال زیر ضریب شکست تابعی از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x</a:t>
            </a:r>
            <a:r>
              <a:rPr lang="fa-IR" sz="2400" dirty="0">
                <a:latin typeface="Times New Roman" panose="02020603050405020304" pitchFamily="18" charset="0"/>
                <a:cs typeface="Times New Roman" panose="02020603050405020304" pitchFamily="18" charset="0"/>
              </a:rPr>
              <a:t>و تابعیت آن به صورت زیر داده شده است. راه اپتیکی بین مکانهای 2 تا 8 سانتی متر را حساب کنید. </a:t>
            </a:r>
            <a:endParaRPr lang="en-US" sz="2400" dirty="0">
              <a:latin typeface="Times New Roman" panose="02020603050405020304" pitchFamily="18" charset="0"/>
              <a:cs typeface="Times New Roman" panose="02020603050405020304" pitchFamily="18" charset="0"/>
            </a:endParaRPr>
          </a:p>
        </p:txBody>
      </p:sp>
      <p:graphicFrame>
        <p:nvGraphicFramePr>
          <p:cNvPr id="15" name="Object 14"/>
          <p:cNvGraphicFramePr>
            <a:graphicFrameLocks noChangeAspect="1"/>
          </p:cNvGraphicFramePr>
          <p:nvPr/>
        </p:nvGraphicFramePr>
        <p:xfrm>
          <a:off x="2038350" y="3714750"/>
          <a:ext cx="5029200" cy="368300"/>
        </p:xfrm>
        <a:graphic>
          <a:graphicData uri="http://schemas.openxmlformats.org/presentationml/2006/ole">
            <mc:AlternateContent xmlns:mc="http://schemas.openxmlformats.org/markup-compatibility/2006">
              <mc:Choice xmlns:v="urn:schemas-microsoft-com:vml" Requires="v">
                <p:oleObj name="Equation" r:id="rId4" imgW="5029200" imgH="368300" progId="Equation.DSMT4">
                  <p:embed/>
                </p:oleObj>
              </mc:Choice>
              <mc:Fallback>
                <p:oleObj name="Equation" r:id="rId4" imgW="5029200" imgH="368300" progId="Equation.DSMT4">
                  <p:embed/>
                  <p:pic>
                    <p:nvPicPr>
                      <p:cNvPr id="0"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8350" y="3714750"/>
                        <a:ext cx="50292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3300" name="Object 4"/>
          <p:cNvGraphicFramePr>
            <a:graphicFrameLocks noChangeAspect="1"/>
          </p:cNvGraphicFramePr>
          <p:nvPr/>
        </p:nvGraphicFramePr>
        <p:xfrm>
          <a:off x="952500" y="5499100"/>
          <a:ext cx="9067800" cy="647700"/>
        </p:xfrm>
        <a:graphic>
          <a:graphicData uri="http://schemas.openxmlformats.org/presentationml/2006/ole">
            <mc:AlternateContent xmlns:mc="http://schemas.openxmlformats.org/markup-compatibility/2006">
              <mc:Choice xmlns:v="urn:schemas-microsoft-com:vml" Requires="v">
                <p:oleObj name="Equation" r:id="rId6" imgW="9067800" imgH="647700" progId="Equation.DSMT4">
                  <p:embed/>
                </p:oleObj>
              </mc:Choice>
              <mc:Fallback>
                <p:oleObj name="Equation" r:id="rId6" imgW="9067800" imgH="647700" progId="Equation.DSMT4">
                  <p:embed/>
                  <p:pic>
                    <p:nvPicPr>
                      <p:cNvPr id="0"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500" y="5499100"/>
                        <a:ext cx="906780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fld id="{8AC7B609-6235-4DF7-8376-3B4225D7EDEF}" type="slidenum">
              <a:rPr lang="en-US" smtClean="0"/>
              <a:pPr/>
              <a:t>10</a:t>
            </a:fld>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511366946"/>
              </p:ext>
            </p:extLst>
          </p:nvPr>
        </p:nvGraphicFramePr>
        <p:xfrm>
          <a:off x="920750" y="558800"/>
          <a:ext cx="8115300" cy="1397000"/>
        </p:xfrm>
        <a:graphic>
          <a:graphicData uri="http://schemas.openxmlformats.org/presentationml/2006/ole">
            <mc:AlternateContent xmlns:mc="http://schemas.openxmlformats.org/markup-compatibility/2006">
              <mc:Choice xmlns:v="urn:schemas-microsoft-com:vml" Requires="v">
                <p:oleObj name="Equation" r:id="rId2" imgW="8115300" imgH="1397000" progId="Equation.DSMT4">
                  <p:embed/>
                </p:oleObj>
              </mc:Choice>
              <mc:Fallback>
                <p:oleObj name="Equation" r:id="rId2" imgW="8115300" imgH="1397000" progId="Equation.DSMT4">
                  <p:embed/>
                  <p:pic>
                    <p:nvPicPr>
                      <p:cNvPr id="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0" y="558800"/>
                        <a:ext cx="8115300" cy="139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14556966"/>
              </p:ext>
            </p:extLst>
          </p:nvPr>
        </p:nvGraphicFramePr>
        <p:xfrm>
          <a:off x="971550" y="2819400"/>
          <a:ext cx="3149600" cy="1320800"/>
        </p:xfrm>
        <a:graphic>
          <a:graphicData uri="http://schemas.openxmlformats.org/presentationml/2006/ole">
            <mc:AlternateContent xmlns:mc="http://schemas.openxmlformats.org/markup-compatibility/2006">
              <mc:Choice xmlns:v="urn:schemas-microsoft-com:vml" Requires="v">
                <p:oleObj name="Equation" r:id="rId4" imgW="3149600" imgH="1320800" progId="Equation.DSMT4">
                  <p:embed/>
                </p:oleObj>
              </mc:Choice>
              <mc:Fallback>
                <p:oleObj name="Equation" r:id="rId4" imgW="3149600" imgH="1320800" progId="Equation.DSMT4">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2819400"/>
                        <a:ext cx="3149600" cy="1320800"/>
                      </a:xfrm>
                      <a:prstGeom prst="rect">
                        <a:avLst/>
                      </a:prstGeom>
                      <a:blipFill dpi="0" rotWithShape="1">
                        <a:blip r:embed="rId6"/>
                        <a:srcRect/>
                        <a:tile tx="0" ty="0" sx="100000" sy="100000" flip="none" algn="tl"/>
                      </a:blipFill>
                    </p:spPr>
                  </p:pic>
                </p:oleObj>
              </mc:Fallback>
            </mc:AlternateContent>
          </a:graphicData>
        </a:graphic>
      </p:graphicFrame>
      <p:grpSp>
        <p:nvGrpSpPr>
          <p:cNvPr id="3" name="Group 14"/>
          <p:cNvGrpSpPr/>
          <p:nvPr/>
        </p:nvGrpSpPr>
        <p:grpSpPr>
          <a:xfrm>
            <a:off x="1555842" y="4981432"/>
            <a:ext cx="9312183" cy="1133965"/>
            <a:chOff x="1733266" y="5049672"/>
            <a:chExt cx="9312183" cy="1133965"/>
          </a:xfrm>
        </p:grpSpPr>
        <p:sp>
          <p:nvSpPr>
            <p:cNvPr id="11" name="TextBox 10"/>
            <p:cNvSpPr txBox="1"/>
            <p:nvPr/>
          </p:nvSpPr>
          <p:spPr>
            <a:xfrm>
              <a:off x="1733266" y="5049672"/>
              <a:ext cx="9144000"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 شعاع خمیدگی مرز مشترک،    ضریب شکست محیط اولیه (تابش) و   ضریب شکست محیط ثانویه (شکست) می‌باشد. </a:t>
              </a:r>
              <a:endParaRPr lang="en-US" sz="2400" dirty="0">
                <a:latin typeface="Times New Roman" panose="02020603050405020304" pitchFamily="18" charset="0"/>
                <a:cs typeface="Times New Roman" panose="02020603050405020304" pitchFamily="18" charset="0"/>
              </a:endParaRPr>
            </a:p>
          </p:txBody>
        </p:sp>
        <p:graphicFrame>
          <p:nvGraphicFramePr>
            <p:cNvPr id="12" name="Object 11"/>
            <p:cNvGraphicFramePr>
              <a:graphicFrameLocks noChangeAspect="1"/>
            </p:cNvGraphicFramePr>
            <p:nvPr/>
          </p:nvGraphicFramePr>
          <p:xfrm>
            <a:off x="10804149" y="5229352"/>
            <a:ext cx="241300" cy="266700"/>
          </p:xfrm>
          <a:graphic>
            <a:graphicData uri="http://schemas.openxmlformats.org/presentationml/2006/ole">
              <mc:AlternateContent xmlns:mc="http://schemas.openxmlformats.org/markup-compatibility/2006">
                <mc:Choice xmlns:v="urn:schemas-microsoft-com:vml" Requires="v">
                  <p:oleObj name="Equation" r:id="rId7" imgW="241091" imgH="266469" progId="Equation.DSMT4">
                    <p:embed/>
                  </p:oleObj>
                </mc:Choice>
                <mc:Fallback>
                  <p:oleObj name="Equation" r:id="rId7" imgW="241091" imgH="266469" progId="Equation.DSMT4">
                    <p:embed/>
                    <p:pic>
                      <p:nvPicPr>
                        <p:cNvPr id="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04149" y="5229352"/>
                          <a:ext cx="2413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7487862" y="5214915"/>
            <a:ext cx="241300" cy="381000"/>
          </p:xfrm>
          <a:graphic>
            <a:graphicData uri="http://schemas.openxmlformats.org/presentationml/2006/ole">
              <mc:AlternateContent xmlns:mc="http://schemas.openxmlformats.org/markup-compatibility/2006">
                <mc:Choice xmlns:v="urn:schemas-microsoft-com:vml" Requires="v">
                  <p:oleObj name="Equation" r:id="rId9" imgW="241195" imgH="380835" progId="Equation.DSMT4">
                    <p:embed/>
                  </p:oleObj>
                </mc:Choice>
                <mc:Fallback>
                  <p:oleObj name="Equation" r:id="rId9" imgW="241195" imgH="380835" progId="Equation.DSMT4">
                    <p:embed/>
                    <p:pic>
                      <p:nvPicPr>
                        <p:cNvPr id="0"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7862" y="5214915"/>
                          <a:ext cx="241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3373062" y="5197453"/>
            <a:ext cx="279400" cy="381000"/>
          </p:xfrm>
          <a:graphic>
            <a:graphicData uri="http://schemas.openxmlformats.org/presentationml/2006/ole">
              <mc:AlternateContent xmlns:mc="http://schemas.openxmlformats.org/markup-compatibility/2006">
                <mc:Choice xmlns:v="urn:schemas-microsoft-com:vml" Requires="v">
                  <p:oleObj name="Equation" r:id="rId11" imgW="279279" imgH="380835" progId="Equation.DSMT4">
                    <p:embed/>
                  </p:oleObj>
                </mc:Choice>
                <mc:Fallback>
                  <p:oleObj name="Equation" r:id="rId11" imgW="279279" imgH="380835" progId="Equation.DSMT4">
                    <p:embed/>
                    <p:pic>
                      <p:nvPicPr>
                        <p:cNvPr id="0"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73062" y="5197453"/>
                          <a:ext cx="2794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 name="Slide Number Placeholder 9"/>
          <p:cNvSpPr>
            <a:spLocks noGrp="1"/>
          </p:cNvSpPr>
          <p:nvPr>
            <p:ph type="sldNum" sz="quarter" idx="12"/>
          </p:nvPr>
        </p:nvSpPr>
        <p:spPr/>
        <p:txBody>
          <a:bodyPr/>
          <a:lstStyle/>
          <a:p>
            <a:fld id="{8AC7B609-6235-4DF7-8376-3B4225D7EDEF}" type="slidenum">
              <a:rPr lang="en-US" smtClean="0"/>
              <a:pPr/>
              <a:t>100</a:t>
            </a:fld>
            <a:endParaRPr lang="en-US"/>
          </a:p>
        </p:txBody>
      </p:sp>
      <p:grpSp>
        <p:nvGrpSpPr>
          <p:cNvPr id="16" name="Group 15"/>
          <p:cNvGrpSpPr/>
          <p:nvPr/>
        </p:nvGrpSpPr>
        <p:grpSpPr>
          <a:xfrm>
            <a:off x="5034988" y="2879684"/>
            <a:ext cx="5363654" cy="1133965"/>
            <a:chOff x="5034988" y="2879684"/>
            <a:chExt cx="5363654" cy="1133965"/>
          </a:xfrm>
        </p:grpSpPr>
        <p:sp>
          <p:nvSpPr>
            <p:cNvPr id="6" name="TextBox 5"/>
            <p:cNvSpPr txBox="1"/>
            <p:nvPr/>
          </p:nvSpPr>
          <p:spPr>
            <a:xfrm>
              <a:off x="5034988" y="2879684"/>
              <a:ext cx="5363654"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پس ماتریس </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مقابل ماتریس تبدیل پرتو هنگام شکست در سطح کروی خواهد بود. </a:t>
              </a:r>
              <a:endParaRPr lang="en-US" sz="2400" dirty="0">
                <a:latin typeface="Times New Roman" panose="02020603050405020304" pitchFamily="18" charset="0"/>
                <a:cs typeface="Times New Roman" panose="02020603050405020304" pitchFamily="18" charset="0"/>
              </a:endParaRPr>
            </a:p>
          </p:txBody>
        </p:sp>
        <p:graphicFrame>
          <p:nvGraphicFramePr>
            <p:cNvPr id="15" name="Object 14"/>
            <p:cNvGraphicFramePr>
              <a:graphicFrameLocks noChangeAspect="1"/>
            </p:cNvGraphicFramePr>
            <p:nvPr/>
          </p:nvGraphicFramePr>
          <p:xfrm>
            <a:off x="8432513" y="3089497"/>
            <a:ext cx="584200" cy="266700"/>
          </p:xfrm>
          <a:graphic>
            <a:graphicData uri="http://schemas.openxmlformats.org/presentationml/2006/ole">
              <mc:AlternateContent xmlns:mc="http://schemas.openxmlformats.org/markup-compatibility/2006">
                <mc:Choice xmlns:v="urn:schemas-microsoft-com:vml" Requires="v">
                  <p:oleObj name="Equation" r:id="rId13" imgW="583693" imgH="266469" progId="Equation.DSMT4">
                    <p:embed/>
                  </p:oleObj>
                </mc:Choice>
                <mc:Fallback>
                  <p:oleObj name="Equation" r:id="rId13" imgW="583693" imgH="266469" progId="Equation.DSMT4">
                    <p:embed/>
                    <p:pic>
                      <p:nvPicPr>
                        <p:cNvPr id="0" name="Picture 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32513" y="3089497"/>
                          <a:ext cx="5842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23070070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4150" y="95533"/>
            <a:ext cx="9799092" cy="1754326"/>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چند انتقال پیاپی برای یک پرتو رخ دهد آنگاه ماتریس انتقال نهایی مساوی حاصلضرب ماتریسهای انتقالی</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طی مراحل مختلف خواهد بود. در این حاصلضرب ماتریس اولین انتقال، اولین ماتریس از سمت راست خواهد بود:</a:t>
            </a:r>
            <a:endParaRPr lang="en-US" sz="2400" dirty="0">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217570938"/>
              </p:ext>
            </p:extLst>
          </p:nvPr>
        </p:nvGraphicFramePr>
        <p:xfrm>
          <a:off x="3460676" y="1647198"/>
          <a:ext cx="2628900" cy="381000"/>
        </p:xfrm>
        <a:graphic>
          <a:graphicData uri="http://schemas.openxmlformats.org/presentationml/2006/ole">
            <mc:AlternateContent xmlns:mc="http://schemas.openxmlformats.org/markup-compatibility/2006">
              <mc:Choice xmlns:v="urn:schemas-microsoft-com:vml" Requires="v">
                <p:oleObj name="Equation" r:id="rId2" imgW="2628900" imgH="381000" progId="Equation.DSMT4">
                  <p:embed/>
                </p:oleObj>
              </mc:Choice>
              <mc:Fallback>
                <p:oleObj name="Equation" r:id="rId2" imgW="2628900" imgH="381000" progId="Equation.DSMT4">
                  <p:embed/>
                  <p:pic>
                    <p:nvPicPr>
                      <p:cNvPr id="0"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676" y="1647198"/>
                        <a:ext cx="26289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73240186"/>
              </p:ext>
            </p:extLst>
          </p:nvPr>
        </p:nvGraphicFramePr>
        <p:xfrm>
          <a:off x="5678488" y="4470400"/>
          <a:ext cx="5245100" cy="1320800"/>
        </p:xfrm>
        <a:graphic>
          <a:graphicData uri="http://schemas.openxmlformats.org/presentationml/2006/ole">
            <mc:AlternateContent xmlns:mc="http://schemas.openxmlformats.org/markup-compatibility/2006">
              <mc:Choice xmlns:v="urn:schemas-microsoft-com:vml" Requires="v">
                <p:oleObj name="Equation" r:id="rId4" imgW="4749800" imgH="1320800" progId="Equation.DSMT4">
                  <p:embed/>
                </p:oleObj>
              </mc:Choice>
              <mc:Fallback>
                <p:oleObj name="Equation" r:id="rId4" imgW="4749800" imgH="1320800" progId="Equation.DSMT4">
                  <p:embed/>
                  <p:pic>
                    <p:nvPicPr>
                      <p:cNvPr id="0"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8488" y="4470400"/>
                        <a:ext cx="524510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9" name="Group 28"/>
          <p:cNvGrpSpPr/>
          <p:nvPr/>
        </p:nvGrpSpPr>
        <p:grpSpPr>
          <a:xfrm>
            <a:off x="283779" y="3677147"/>
            <a:ext cx="3478924" cy="3101917"/>
            <a:chOff x="283779" y="3804743"/>
            <a:chExt cx="3478924" cy="3101917"/>
          </a:xfrm>
        </p:grpSpPr>
        <p:sp>
          <p:nvSpPr>
            <p:cNvPr id="23" name="TextBox 22"/>
            <p:cNvSpPr txBox="1"/>
            <p:nvPr/>
          </p:nvSpPr>
          <p:spPr>
            <a:xfrm>
              <a:off x="1154913" y="6232628"/>
              <a:ext cx="378372"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1</a:t>
              </a:r>
            </a:p>
          </p:txBody>
        </p:sp>
        <p:grpSp>
          <p:nvGrpSpPr>
            <p:cNvPr id="28" name="Group 27"/>
            <p:cNvGrpSpPr/>
            <p:nvPr/>
          </p:nvGrpSpPr>
          <p:grpSpPr>
            <a:xfrm>
              <a:off x="283779" y="3804743"/>
              <a:ext cx="3478924" cy="3101917"/>
              <a:chOff x="283779" y="3720663"/>
              <a:chExt cx="3478924" cy="3101917"/>
            </a:xfrm>
          </p:grpSpPr>
          <p:cxnSp>
            <p:nvCxnSpPr>
              <p:cNvPr id="11" name="Straight Connector 10"/>
              <p:cNvCxnSpPr/>
              <p:nvPr/>
            </p:nvCxnSpPr>
            <p:spPr>
              <a:xfrm flipV="1">
                <a:off x="283779" y="5171090"/>
                <a:ext cx="34789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3" name="Object 12"/>
              <p:cNvGraphicFramePr>
                <a:graphicFrameLocks noChangeAspect="1"/>
              </p:cNvGraphicFramePr>
              <p:nvPr/>
            </p:nvGraphicFramePr>
            <p:xfrm>
              <a:off x="432895" y="5508899"/>
              <a:ext cx="241300" cy="381000"/>
            </p:xfrm>
            <a:graphic>
              <a:graphicData uri="http://schemas.openxmlformats.org/presentationml/2006/ole">
                <mc:AlternateContent xmlns:mc="http://schemas.openxmlformats.org/markup-compatibility/2006">
                  <mc:Choice xmlns:v="urn:schemas-microsoft-com:vml" Requires="v">
                    <p:oleObj name="Equation" r:id="rId6" imgW="241195" imgH="380835" progId="Equation.DSMT4">
                      <p:embed/>
                    </p:oleObj>
                  </mc:Choice>
                  <mc:Fallback>
                    <p:oleObj name="Equation" r:id="rId6" imgW="241195" imgH="380835" progId="Equation.DSMT4">
                      <p:embed/>
                      <p:pic>
                        <p:nvPicPr>
                          <p:cNvPr id="0"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895" y="5508899"/>
                            <a:ext cx="241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9766" name="Object 6"/>
              <p:cNvGraphicFramePr>
                <a:graphicFrameLocks noChangeAspect="1"/>
              </p:cNvGraphicFramePr>
              <p:nvPr/>
            </p:nvGraphicFramePr>
            <p:xfrm>
              <a:off x="392113" y="4400550"/>
              <a:ext cx="246062" cy="381000"/>
            </p:xfrm>
            <a:graphic>
              <a:graphicData uri="http://schemas.openxmlformats.org/presentationml/2006/ole">
                <mc:AlternateContent xmlns:mc="http://schemas.openxmlformats.org/markup-compatibility/2006">
                  <mc:Choice xmlns:v="urn:schemas-microsoft-com:vml" Requires="v">
                    <p:oleObj name="Equation" r:id="rId8" imgW="279279" imgH="380835" progId="Equation.DSMT4">
                      <p:embed/>
                    </p:oleObj>
                  </mc:Choice>
                  <mc:Fallback>
                    <p:oleObj name="Equation" r:id="rId8" imgW="279279" imgH="380835" progId="Equation.DSMT4">
                      <p:embed/>
                      <p:pic>
                        <p:nvPicPr>
                          <p:cNvPr id="0"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113" y="4400550"/>
                            <a:ext cx="246062"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5" name="Straight Arrow Connector 14"/>
              <p:cNvCxnSpPr/>
              <p:nvPr/>
            </p:nvCxnSpPr>
            <p:spPr>
              <a:xfrm flipV="1">
                <a:off x="1562986" y="5170723"/>
                <a:ext cx="444490" cy="13692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007353" y="4099157"/>
                <a:ext cx="1166648" cy="10825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028497" y="3896500"/>
                <a:ext cx="0" cy="292608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3142594" y="4046483"/>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518009" y="6479382"/>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226676" y="3720663"/>
                <a:ext cx="283779"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2</a:t>
                </a:r>
              </a:p>
            </p:txBody>
          </p:sp>
          <p:graphicFrame>
            <p:nvGraphicFramePr>
              <p:cNvPr id="26" name="Object 25"/>
              <p:cNvGraphicFramePr>
                <a:graphicFrameLocks noChangeAspect="1"/>
              </p:cNvGraphicFramePr>
              <p:nvPr/>
            </p:nvGraphicFramePr>
            <p:xfrm>
              <a:off x="2049297" y="5726661"/>
              <a:ext cx="266700" cy="381000"/>
            </p:xfrm>
            <a:graphic>
              <a:graphicData uri="http://schemas.openxmlformats.org/presentationml/2006/ole">
                <mc:AlternateContent xmlns:mc="http://schemas.openxmlformats.org/markup-compatibility/2006">
                  <mc:Choice xmlns:v="urn:schemas-microsoft-com:vml" Requires="v">
                    <p:oleObj name="Equation" r:id="rId10" imgW="266584" imgH="380835" progId="Equation.DSMT4">
                      <p:embed/>
                    </p:oleObj>
                  </mc:Choice>
                  <mc:Fallback>
                    <p:oleObj name="Equation" r:id="rId10" imgW="266584" imgH="380835" progId="Equation.DSMT4">
                      <p:embed/>
                      <p:pic>
                        <p:nvPicPr>
                          <p:cNvPr id="0" name="Picture 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49297" y="5726661"/>
                            <a:ext cx="2667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26"/>
              <p:cNvGraphicFramePr>
                <a:graphicFrameLocks noChangeAspect="1"/>
              </p:cNvGraphicFramePr>
              <p:nvPr/>
            </p:nvGraphicFramePr>
            <p:xfrm>
              <a:off x="1700268" y="4360316"/>
              <a:ext cx="292100" cy="381000"/>
            </p:xfrm>
            <a:graphic>
              <a:graphicData uri="http://schemas.openxmlformats.org/presentationml/2006/ole">
                <mc:AlternateContent xmlns:mc="http://schemas.openxmlformats.org/markup-compatibility/2006">
                  <mc:Choice xmlns:v="urn:schemas-microsoft-com:vml" Requires="v">
                    <p:oleObj name="Equation" r:id="rId12" imgW="291973" imgH="380835" progId="Equation.DSMT4">
                      <p:embed/>
                    </p:oleObj>
                  </mc:Choice>
                  <mc:Fallback>
                    <p:oleObj name="Equation" r:id="rId12" imgW="291973" imgH="380835" progId="Equation.DSMT4">
                      <p:embed/>
                      <p:pic>
                        <p:nvPicPr>
                          <p:cNvPr id="0" name="Picture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00268" y="4360316"/>
                            <a:ext cx="2921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30" name="TextBox 29"/>
          <p:cNvSpPr txBox="1"/>
          <p:nvPr/>
        </p:nvSpPr>
        <p:spPr>
          <a:xfrm>
            <a:off x="4992414" y="5917322"/>
            <a:ext cx="3668110"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ماتریس انتقال از نقطه 1 تا نقطه 2</a:t>
            </a:r>
            <a:endParaRPr lang="en-US" sz="2400" dirty="0">
              <a:latin typeface="Times New Roman" panose="02020603050405020304" pitchFamily="18" charset="0"/>
              <a:cs typeface="Times New Roman" panose="02020603050405020304" pitchFamily="18" charset="0"/>
            </a:endParaRPr>
          </a:p>
        </p:txBody>
      </p:sp>
      <p:sp>
        <p:nvSpPr>
          <p:cNvPr id="25" name="Slide Number Placeholder 24"/>
          <p:cNvSpPr>
            <a:spLocks noGrp="1"/>
          </p:cNvSpPr>
          <p:nvPr>
            <p:ph type="sldNum" sz="quarter" idx="12"/>
          </p:nvPr>
        </p:nvSpPr>
        <p:spPr/>
        <p:txBody>
          <a:bodyPr/>
          <a:lstStyle/>
          <a:p>
            <a:fld id="{8AC7B609-6235-4DF7-8376-3B4225D7EDEF}" type="slidenum">
              <a:rPr lang="en-US" smtClean="0"/>
              <a:pPr/>
              <a:t>101</a:t>
            </a:fld>
            <a:endParaRPr lang="en-US"/>
          </a:p>
        </p:txBody>
      </p:sp>
      <p:grpSp>
        <p:nvGrpSpPr>
          <p:cNvPr id="33" name="Group 32"/>
          <p:cNvGrpSpPr/>
          <p:nvPr/>
        </p:nvGrpSpPr>
        <p:grpSpPr>
          <a:xfrm>
            <a:off x="900392" y="2447925"/>
            <a:ext cx="10731609" cy="1320800"/>
            <a:chOff x="1315079" y="2447925"/>
            <a:chExt cx="10731609" cy="1320800"/>
          </a:xfrm>
        </p:grpSpPr>
        <p:grpSp>
          <p:nvGrpSpPr>
            <p:cNvPr id="7" name="Group 10"/>
            <p:cNvGrpSpPr/>
            <p:nvPr/>
          </p:nvGrpSpPr>
          <p:grpSpPr>
            <a:xfrm>
              <a:off x="1315079" y="2447925"/>
              <a:ext cx="10731609" cy="1320800"/>
              <a:chOff x="666128" y="5238188"/>
              <a:chExt cx="9179387" cy="1320800"/>
            </a:xfrm>
          </p:grpSpPr>
          <p:graphicFrame>
            <p:nvGraphicFramePr>
              <p:cNvPr id="9" name="Object 8"/>
              <p:cNvGraphicFramePr>
                <a:graphicFrameLocks noChangeAspect="1"/>
              </p:cNvGraphicFramePr>
              <p:nvPr>
                <p:extLst>
                  <p:ext uri="{D42A27DB-BD31-4B8C-83A1-F6EECF244321}">
                    <p14:modId xmlns:p14="http://schemas.microsoft.com/office/powerpoint/2010/main" val="273240186"/>
                  </p:ext>
                </p:extLst>
              </p:nvPr>
            </p:nvGraphicFramePr>
            <p:xfrm>
              <a:off x="666128" y="5238188"/>
              <a:ext cx="3125078" cy="1320800"/>
            </p:xfrm>
            <a:graphic>
              <a:graphicData uri="http://schemas.openxmlformats.org/presentationml/2006/ole">
                <mc:AlternateContent xmlns:mc="http://schemas.openxmlformats.org/markup-compatibility/2006">
                  <mc:Choice xmlns:v="urn:schemas-microsoft-com:vml" Requires="v">
                    <p:oleObj name="Equation" r:id="rId14" imgW="3124200" imgH="1320800" progId="Equation.DSMT4">
                      <p:embed/>
                    </p:oleObj>
                  </mc:Choice>
                  <mc:Fallback>
                    <p:oleObj name="Equation" r:id="rId14" imgW="3124200" imgH="1320800" progId="Equation.DSMT4">
                      <p:embed/>
                      <p:pic>
                        <p:nvPicPr>
                          <p:cNvPr id="0" name="Picture 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6128" y="5238188"/>
                            <a:ext cx="3125078"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4421358" y="5278793"/>
                <a:ext cx="5424157"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شعاع خمیدگی سطح تخت بینهایت است در نتیجه:</a:t>
                </a:r>
                <a:endParaRPr lang="en-US" sz="2400" dirty="0">
                  <a:latin typeface="Times New Roman" panose="02020603050405020304" pitchFamily="18" charset="0"/>
                  <a:cs typeface="Times New Roman" panose="02020603050405020304" pitchFamily="18" charset="0"/>
                </a:endParaRPr>
              </a:p>
              <a:p>
                <a:pPr algn="just" rtl="1">
                  <a:lnSpc>
                    <a:spcPct val="150000"/>
                  </a:lnSpc>
                </a:pPr>
                <a:r>
                  <a:rPr lang="fa-IR" sz="2400" dirty="0">
                    <a:latin typeface="Times New Roman" panose="02020603050405020304" pitchFamily="18" charset="0"/>
                    <a:cs typeface="Times New Roman" panose="02020603050405020304" pitchFamily="18" charset="0"/>
                  </a:rPr>
                  <a:t>ماتریس انتقال برای شکست در سطح تخت از محیط     به  </a:t>
                </a:r>
                <a:endParaRPr lang="en-US" sz="2400" i="1" dirty="0">
                  <a:latin typeface="Times New Roman" panose="02020603050405020304" pitchFamily="18" charset="0"/>
                  <a:cs typeface="Times New Roman" panose="02020603050405020304" pitchFamily="18" charset="0"/>
                </a:endParaRPr>
              </a:p>
            </p:txBody>
          </p:sp>
        </p:grpSp>
        <p:graphicFrame>
          <p:nvGraphicFramePr>
            <p:cNvPr id="31" name="Object 30"/>
            <p:cNvGraphicFramePr>
              <a:graphicFrameLocks noChangeAspect="1"/>
            </p:cNvGraphicFramePr>
            <p:nvPr/>
          </p:nvGraphicFramePr>
          <p:xfrm>
            <a:off x="6626299" y="3193426"/>
            <a:ext cx="241300" cy="381000"/>
          </p:xfrm>
          <a:graphic>
            <a:graphicData uri="http://schemas.openxmlformats.org/presentationml/2006/ole">
              <mc:AlternateContent xmlns:mc="http://schemas.openxmlformats.org/markup-compatibility/2006">
                <mc:Choice xmlns:v="urn:schemas-microsoft-com:vml" Requires="v">
                  <p:oleObj name="Equation" r:id="rId16" imgW="241195" imgH="380835" progId="Equation.DSMT4">
                    <p:embed/>
                  </p:oleObj>
                </mc:Choice>
                <mc:Fallback>
                  <p:oleObj name="Equation" r:id="rId16" imgW="241195" imgH="380835" progId="Equation.DSMT4">
                    <p:embed/>
                    <p:pic>
                      <p:nvPicPr>
                        <p:cNvPr id="0" name="Picture 2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26299" y="3193426"/>
                          <a:ext cx="241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31"/>
            <p:cNvGraphicFramePr>
              <a:graphicFrameLocks noChangeAspect="1"/>
            </p:cNvGraphicFramePr>
            <p:nvPr/>
          </p:nvGraphicFramePr>
          <p:xfrm>
            <a:off x="6064990" y="3182793"/>
            <a:ext cx="279400" cy="381000"/>
          </p:xfrm>
          <a:graphic>
            <a:graphicData uri="http://schemas.openxmlformats.org/presentationml/2006/ole">
              <mc:AlternateContent xmlns:mc="http://schemas.openxmlformats.org/markup-compatibility/2006">
                <mc:Choice xmlns:v="urn:schemas-microsoft-com:vml" Requires="v">
                  <p:oleObj name="Equation" r:id="rId18" imgW="279279" imgH="380835" progId="Equation.DSMT4">
                    <p:embed/>
                  </p:oleObj>
                </mc:Choice>
                <mc:Fallback>
                  <p:oleObj name="Equation" r:id="rId18" imgW="279279" imgH="380835" progId="Equation.DSMT4">
                    <p:embed/>
                    <p:pic>
                      <p:nvPicPr>
                        <p:cNvPr id="0" name="Picture 2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64990" y="3182793"/>
                          <a:ext cx="2794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22466411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14441" y="2245527"/>
            <a:ext cx="3920359"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ماتریس انتقال برای عدسی نازک</a:t>
            </a:r>
          </a:p>
          <a:p>
            <a:pPr algn="just" rtl="1">
              <a:lnSpc>
                <a:spcPct val="150000"/>
              </a:lnSpc>
            </a:pPr>
            <a:r>
              <a:rPr lang="fa-IR" sz="2400" dirty="0">
                <a:latin typeface="Times New Roman" panose="02020603050405020304" pitchFamily="18" charset="0"/>
                <a:cs typeface="Times New Roman" panose="02020603050405020304" pitchFamily="18" charset="0"/>
              </a:rPr>
              <a:t> هرگاه محیط دو سوی آن یکسان باشد. </a:t>
            </a:r>
            <a:endParaRPr lang="en-US" sz="24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283049862"/>
              </p:ext>
            </p:extLst>
          </p:nvPr>
        </p:nvGraphicFramePr>
        <p:xfrm>
          <a:off x="426196" y="265887"/>
          <a:ext cx="3343275" cy="1363663"/>
        </p:xfrm>
        <a:graphic>
          <a:graphicData uri="http://schemas.openxmlformats.org/presentationml/2006/ole">
            <mc:AlternateContent xmlns:mc="http://schemas.openxmlformats.org/markup-compatibility/2006">
              <mc:Choice xmlns:v="urn:schemas-microsoft-com:vml" Requires="v">
                <p:oleObj name="Equation" r:id="rId2" imgW="3225800" imgH="1320800" progId="Equation.DSMT4">
                  <p:embed/>
                </p:oleObj>
              </mc:Choice>
              <mc:Fallback>
                <p:oleObj name="Equation" r:id="rId2" imgW="3225800" imgH="1320800" progId="Equation.DSMT4">
                  <p:embed/>
                  <p:pic>
                    <p:nvPicPr>
                      <p:cNvPr id="0"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196" y="265887"/>
                        <a:ext cx="3343275" cy="1363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505244204"/>
              </p:ext>
            </p:extLst>
          </p:nvPr>
        </p:nvGraphicFramePr>
        <p:xfrm>
          <a:off x="6488715" y="253522"/>
          <a:ext cx="3355975" cy="1371600"/>
        </p:xfrm>
        <a:graphic>
          <a:graphicData uri="http://schemas.openxmlformats.org/presentationml/2006/ole">
            <mc:AlternateContent xmlns:mc="http://schemas.openxmlformats.org/markup-compatibility/2006">
              <mc:Choice xmlns:v="urn:schemas-microsoft-com:vml" Requires="v">
                <p:oleObj name="Equation" r:id="rId4" imgW="3225800" imgH="1320800" progId="Equation.DSMT4">
                  <p:embed/>
                </p:oleObj>
              </mc:Choice>
              <mc:Fallback>
                <p:oleObj name="Equation" r:id="rId4" imgW="3225800" imgH="1320800" progId="Equation.DSMT4">
                  <p:embed/>
                  <p:pic>
                    <p:nvPicPr>
                      <p:cNvPr id="0"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8715" y="253522"/>
                        <a:ext cx="33559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472403059"/>
              </p:ext>
            </p:extLst>
          </p:nvPr>
        </p:nvGraphicFramePr>
        <p:xfrm>
          <a:off x="576244" y="2098675"/>
          <a:ext cx="6908800" cy="1320800"/>
        </p:xfrm>
        <a:graphic>
          <a:graphicData uri="http://schemas.openxmlformats.org/presentationml/2006/ole">
            <mc:AlternateContent xmlns:mc="http://schemas.openxmlformats.org/markup-compatibility/2006">
              <mc:Choice xmlns:v="urn:schemas-microsoft-com:vml" Requires="v">
                <p:oleObj name="Equation" r:id="rId6" imgW="6908800" imgH="1320800" progId="Equation.DSMT4">
                  <p:embed/>
                </p:oleObj>
              </mc:Choice>
              <mc:Fallback>
                <p:oleObj name="Equation" r:id="rId6" imgW="6908800" imgH="1320800" progId="Equation.DSMT4">
                  <p:embed/>
                  <p:pic>
                    <p:nvPicPr>
                      <p:cNvPr id="0"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244" y="2098675"/>
                        <a:ext cx="690880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783517782"/>
              </p:ext>
            </p:extLst>
          </p:nvPr>
        </p:nvGraphicFramePr>
        <p:xfrm>
          <a:off x="264298" y="3976691"/>
          <a:ext cx="8547101" cy="2438400"/>
        </p:xfrm>
        <a:graphic>
          <a:graphicData uri="http://schemas.openxmlformats.org/presentationml/2006/ole">
            <mc:AlternateContent xmlns:mc="http://schemas.openxmlformats.org/markup-compatibility/2006">
              <mc:Choice xmlns:v="urn:schemas-microsoft-com:vml" Requires="v">
                <p:oleObj name="Equation" r:id="rId8" imgW="8547100" imgH="2438400" progId="Equation.DSMT4">
                  <p:embed/>
                </p:oleObj>
              </mc:Choice>
              <mc:Fallback>
                <p:oleObj name="Equation" r:id="rId8" imgW="8547100" imgH="2438400" progId="Equation.DSMT4">
                  <p:embed/>
                  <p:pic>
                    <p:nvPicPr>
                      <p:cNvPr id="0" name="Picture 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298" y="3976691"/>
                        <a:ext cx="8547101" cy="243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8"/>
          <p:cNvSpPr>
            <a:spLocks noGrp="1"/>
          </p:cNvSpPr>
          <p:nvPr>
            <p:ph type="sldNum" sz="quarter" idx="12"/>
          </p:nvPr>
        </p:nvSpPr>
        <p:spPr/>
        <p:txBody>
          <a:bodyPr/>
          <a:lstStyle/>
          <a:p>
            <a:fld id="{8AC7B609-6235-4DF7-8376-3B4225D7EDEF}" type="slidenum">
              <a:rPr lang="en-US" smtClean="0"/>
              <a:pPr/>
              <a:t>102</a:t>
            </a:fld>
            <a:endParaRPr lang="en-US"/>
          </a:p>
        </p:txBody>
      </p:sp>
      <p:grpSp>
        <p:nvGrpSpPr>
          <p:cNvPr id="14" name="Group 13"/>
          <p:cNvGrpSpPr/>
          <p:nvPr/>
        </p:nvGrpSpPr>
        <p:grpSpPr>
          <a:xfrm>
            <a:off x="9983972" y="362020"/>
            <a:ext cx="2009418" cy="1200329"/>
            <a:chOff x="7538484" y="1627290"/>
            <a:chExt cx="2009418" cy="1200329"/>
          </a:xfrm>
        </p:grpSpPr>
        <p:sp>
          <p:nvSpPr>
            <p:cNvPr id="11" name="TextBox 10"/>
            <p:cNvSpPr txBox="1"/>
            <p:nvPr/>
          </p:nvSpPr>
          <p:spPr>
            <a:xfrm>
              <a:off x="7538484" y="1627290"/>
              <a:ext cx="2009418"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ماتریس انتقال</a:t>
              </a:r>
            </a:p>
            <a:p>
              <a:pPr algn="just" rtl="1">
                <a:lnSpc>
                  <a:spcPct val="150000"/>
                </a:lnSpc>
              </a:pPr>
              <a:r>
                <a:rPr lang="fa-IR" sz="2400" dirty="0">
                  <a:latin typeface="Times New Roman" panose="02020603050405020304" pitchFamily="18" charset="0"/>
                  <a:cs typeface="Times New Roman" panose="02020603050405020304" pitchFamily="18" charset="0"/>
                </a:rPr>
                <a:t> از محیط     به  </a:t>
              </a:r>
              <a:endParaRPr lang="en-US" sz="2400" i="1" dirty="0">
                <a:latin typeface="Times New Roman" panose="02020603050405020304" pitchFamily="18" charset="0"/>
                <a:cs typeface="Times New Roman" panose="02020603050405020304" pitchFamily="18" charset="0"/>
              </a:endParaRPr>
            </a:p>
          </p:txBody>
        </p:sp>
        <p:graphicFrame>
          <p:nvGraphicFramePr>
            <p:cNvPr id="12" name="Object 11"/>
            <p:cNvGraphicFramePr>
              <a:graphicFrameLocks noChangeAspect="1"/>
            </p:cNvGraphicFramePr>
            <p:nvPr/>
          </p:nvGraphicFramePr>
          <p:xfrm>
            <a:off x="8253063" y="2321557"/>
            <a:ext cx="241300" cy="381000"/>
          </p:xfrm>
          <a:graphic>
            <a:graphicData uri="http://schemas.openxmlformats.org/presentationml/2006/ole">
              <mc:AlternateContent xmlns:mc="http://schemas.openxmlformats.org/markup-compatibility/2006">
                <mc:Choice xmlns:v="urn:schemas-microsoft-com:vml" Requires="v">
                  <p:oleObj name="Equation" r:id="rId10" imgW="241195" imgH="380835" progId="Equation.DSMT4">
                    <p:embed/>
                  </p:oleObj>
                </mc:Choice>
                <mc:Fallback>
                  <p:oleObj name="Equation" r:id="rId10" imgW="241195" imgH="380835" progId="Equation.DSMT4">
                    <p:embed/>
                    <p:pic>
                      <p:nvPicPr>
                        <p:cNvPr id="0" name="Picture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53063" y="2321557"/>
                          <a:ext cx="241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7649224" y="2289657"/>
            <a:ext cx="279400" cy="381000"/>
          </p:xfrm>
          <a:graphic>
            <a:graphicData uri="http://schemas.openxmlformats.org/presentationml/2006/ole">
              <mc:AlternateContent xmlns:mc="http://schemas.openxmlformats.org/markup-compatibility/2006">
                <mc:Choice xmlns:v="urn:schemas-microsoft-com:vml" Requires="v">
                  <p:oleObj name="Equation" r:id="rId12" imgW="279279" imgH="380835" progId="Equation.DSMT4">
                    <p:embed/>
                  </p:oleObj>
                </mc:Choice>
                <mc:Fallback>
                  <p:oleObj name="Equation" r:id="rId12" imgW="279279" imgH="380835" progId="Equation.DSMT4">
                    <p:embed/>
                    <p:pic>
                      <p:nvPicPr>
                        <p:cNvPr id="0" name="Picture 3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49224" y="2289657"/>
                          <a:ext cx="2794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0" name="Group 19"/>
          <p:cNvGrpSpPr/>
          <p:nvPr/>
        </p:nvGrpSpPr>
        <p:grpSpPr>
          <a:xfrm>
            <a:off x="9649717" y="3789356"/>
            <a:ext cx="1744990" cy="2780347"/>
            <a:chOff x="9511493" y="1577736"/>
            <a:chExt cx="1744990" cy="2780347"/>
          </a:xfrm>
        </p:grpSpPr>
        <p:pic>
          <p:nvPicPr>
            <p:cNvPr id="15" name="Picture 14"/>
            <p:cNvPicPr>
              <a:picLocks noChangeAspect="1"/>
            </p:cNvPicPr>
            <p:nvPr/>
          </p:nvPicPr>
          <p:blipFill rotWithShape="1">
            <a:blip r:embed="rId14" cstate="print">
              <a:lum contrast="20000"/>
            </a:blip>
            <a:srcRect l="10847" t="21350" r="70876"/>
            <a:stretch/>
          </p:blipFill>
          <p:spPr>
            <a:xfrm>
              <a:off x="9511493" y="1577736"/>
              <a:ext cx="1737754" cy="2780347"/>
            </a:xfrm>
            <a:prstGeom prst="rect">
              <a:avLst/>
            </a:prstGeom>
          </p:spPr>
        </p:pic>
        <p:graphicFrame>
          <p:nvGraphicFramePr>
            <p:cNvPr id="16" name="Object 15"/>
            <p:cNvGraphicFramePr>
              <a:graphicFrameLocks noChangeAspect="1"/>
            </p:cNvGraphicFramePr>
            <p:nvPr/>
          </p:nvGraphicFramePr>
          <p:xfrm>
            <a:off x="9582151" y="2438511"/>
            <a:ext cx="241300" cy="381000"/>
          </p:xfrm>
          <a:graphic>
            <a:graphicData uri="http://schemas.openxmlformats.org/presentationml/2006/ole">
              <mc:AlternateContent xmlns:mc="http://schemas.openxmlformats.org/markup-compatibility/2006">
                <mc:Choice xmlns:v="urn:schemas-microsoft-com:vml" Requires="v">
                  <p:oleObj name="Equation" r:id="rId15" imgW="241195" imgH="380835" progId="Equation.DSMT4">
                    <p:embed/>
                  </p:oleObj>
                </mc:Choice>
                <mc:Fallback>
                  <p:oleObj name="Equation" r:id="rId15" imgW="241195" imgH="380835" progId="Equation.DSMT4">
                    <p:embed/>
                    <p:pic>
                      <p:nvPicPr>
                        <p:cNvPr id="0" name="Picture 3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82151" y="2438511"/>
                          <a:ext cx="241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0794" name="Object 10"/>
            <p:cNvGraphicFramePr>
              <a:graphicFrameLocks noChangeAspect="1"/>
            </p:cNvGraphicFramePr>
            <p:nvPr/>
          </p:nvGraphicFramePr>
          <p:xfrm>
            <a:off x="11015183" y="2439472"/>
            <a:ext cx="241300" cy="381000"/>
          </p:xfrm>
          <a:graphic>
            <a:graphicData uri="http://schemas.openxmlformats.org/presentationml/2006/ole">
              <mc:AlternateContent xmlns:mc="http://schemas.openxmlformats.org/markup-compatibility/2006">
                <mc:Choice xmlns:v="urn:schemas-microsoft-com:vml" Requires="v">
                  <p:oleObj name="Equation" r:id="rId17" imgW="241300" imgH="381000" progId="Equation.DSMT4">
                    <p:embed/>
                  </p:oleObj>
                </mc:Choice>
                <mc:Fallback>
                  <p:oleObj name="Equation" r:id="rId17" imgW="241300" imgH="381000" progId="Equation.DSMT4">
                    <p:embed/>
                    <p:pic>
                      <p:nvPicPr>
                        <p:cNvPr id="0" name="Picture 3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015183" y="2439472"/>
                          <a:ext cx="2413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30795" name="Object 11"/>
            <p:cNvGraphicFramePr>
              <a:graphicFrameLocks noChangeAspect="1"/>
            </p:cNvGraphicFramePr>
            <p:nvPr/>
          </p:nvGraphicFramePr>
          <p:xfrm>
            <a:off x="9805284" y="3407034"/>
            <a:ext cx="279400" cy="381000"/>
          </p:xfrm>
          <a:graphic>
            <a:graphicData uri="http://schemas.openxmlformats.org/presentationml/2006/ole">
              <mc:AlternateContent xmlns:mc="http://schemas.openxmlformats.org/markup-compatibility/2006">
                <mc:Choice xmlns:v="urn:schemas-microsoft-com:vml" Requires="v">
                  <p:oleObj name="Equation" r:id="rId19" imgW="279279" imgH="380835" progId="Equation.DSMT4">
                    <p:embed/>
                  </p:oleObj>
                </mc:Choice>
                <mc:Fallback>
                  <p:oleObj name="Equation" r:id="rId19" imgW="279279" imgH="380835" progId="Equation.DSMT4">
                    <p:embed/>
                    <p:pic>
                      <p:nvPicPr>
                        <p:cNvPr id="0" name="Picture 3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805284" y="3407034"/>
                          <a:ext cx="279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30796" name="Object 12"/>
            <p:cNvGraphicFramePr>
              <a:graphicFrameLocks noChangeAspect="1"/>
            </p:cNvGraphicFramePr>
            <p:nvPr/>
          </p:nvGraphicFramePr>
          <p:xfrm>
            <a:off x="10828375" y="3417112"/>
            <a:ext cx="317500" cy="381000"/>
          </p:xfrm>
          <a:graphic>
            <a:graphicData uri="http://schemas.openxmlformats.org/presentationml/2006/ole">
              <mc:AlternateContent xmlns:mc="http://schemas.openxmlformats.org/markup-compatibility/2006">
                <mc:Choice xmlns:v="urn:schemas-microsoft-com:vml" Requires="v">
                  <p:oleObj name="Equation" r:id="rId21" imgW="317225" imgH="380670" progId="Equation.DSMT4">
                    <p:embed/>
                  </p:oleObj>
                </mc:Choice>
                <mc:Fallback>
                  <p:oleObj name="Equation" r:id="rId21" imgW="317225" imgH="380670" progId="Equation.DSMT4">
                    <p:embed/>
                    <p:pic>
                      <p:nvPicPr>
                        <p:cNvPr id="0" name="Picture 3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828375" y="3417112"/>
                          <a:ext cx="3175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30797" name="Object 13"/>
            <p:cNvGraphicFramePr>
              <a:graphicFrameLocks noChangeAspect="1"/>
            </p:cNvGraphicFramePr>
            <p:nvPr/>
          </p:nvGraphicFramePr>
          <p:xfrm>
            <a:off x="10263188" y="2401439"/>
            <a:ext cx="369370" cy="503686"/>
          </p:xfrm>
          <a:graphic>
            <a:graphicData uri="http://schemas.openxmlformats.org/presentationml/2006/ole">
              <mc:AlternateContent xmlns:mc="http://schemas.openxmlformats.org/markup-compatibility/2006">
                <mc:Choice xmlns:v="urn:schemas-microsoft-com:vml" Requires="v">
                  <p:oleObj name="Equation" r:id="rId23" imgW="279279" imgH="380835" progId="Equation.DSMT4">
                    <p:embed/>
                  </p:oleObj>
                </mc:Choice>
                <mc:Fallback>
                  <p:oleObj name="Equation" r:id="rId23" imgW="279279" imgH="380835" progId="Equation.DSMT4">
                    <p:embed/>
                    <p:pic>
                      <p:nvPicPr>
                        <p:cNvPr id="0" name="Picture 3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263188" y="2401439"/>
                          <a:ext cx="369370" cy="503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24" name="Group 23"/>
          <p:cNvGrpSpPr/>
          <p:nvPr/>
        </p:nvGrpSpPr>
        <p:grpSpPr>
          <a:xfrm>
            <a:off x="3958856" y="354931"/>
            <a:ext cx="2009418" cy="1200329"/>
            <a:chOff x="3958856" y="354931"/>
            <a:chExt cx="2009418" cy="1200329"/>
          </a:xfrm>
        </p:grpSpPr>
        <p:graphicFrame>
          <p:nvGraphicFramePr>
            <p:cNvPr id="630798" name="Object 14"/>
            <p:cNvGraphicFramePr>
              <a:graphicFrameLocks noChangeAspect="1"/>
            </p:cNvGraphicFramePr>
            <p:nvPr/>
          </p:nvGraphicFramePr>
          <p:xfrm>
            <a:off x="4668617" y="1046864"/>
            <a:ext cx="279400" cy="381000"/>
          </p:xfrm>
          <a:graphic>
            <a:graphicData uri="http://schemas.openxmlformats.org/presentationml/2006/ole">
              <mc:AlternateContent xmlns:mc="http://schemas.openxmlformats.org/markup-compatibility/2006">
                <mc:Choice xmlns:v="urn:schemas-microsoft-com:vml" Requires="v">
                  <p:oleObj name="Equation" r:id="rId25" imgW="279279" imgH="380835" progId="Equation.DSMT4">
                    <p:embed/>
                  </p:oleObj>
                </mc:Choice>
                <mc:Fallback>
                  <p:oleObj name="Equation" r:id="rId25" imgW="279279" imgH="380835" progId="Equation.DSMT4">
                    <p:embed/>
                    <p:pic>
                      <p:nvPicPr>
                        <p:cNvPr id="0" name="Picture 40"/>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668617" y="1046864"/>
                          <a:ext cx="279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 name="TextBox 21"/>
            <p:cNvSpPr txBox="1"/>
            <p:nvPr/>
          </p:nvSpPr>
          <p:spPr>
            <a:xfrm>
              <a:off x="3958856" y="354931"/>
              <a:ext cx="2009418"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ماتریس انتقال</a:t>
              </a:r>
            </a:p>
            <a:p>
              <a:pPr algn="just" rtl="1">
                <a:lnSpc>
                  <a:spcPct val="150000"/>
                </a:lnSpc>
              </a:pPr>
              <a:r>
                <a:rPr lang="fa-IR" sz="2400" dirty="0">
                  <a:latin typeface="Times New Roman" panose="02020603050405020304" pitchFamily="18" charset="0"/>
                  <a:cs typeface="Times New Roman" panose="02020603050405020304" pitchFamily="18" charset="0"/>
                </a:rPr>
                <a:t> از محیط     به  </a:t>
              </a:r>
              <a:endParaRPr lang="en-US" sz="2400" i="1" dirty="0">
                <a:latin typeface="Times New Roman" panose="02020603050405020304" pitchFamily="18" charset="0"/>
                <a:cs typeface="Times New Roman" panose="02020603050405020304" pitchFamily="18" charset="0"/>
              </a:endParaRPr>
            </a:p>
          </p:txBody>
        </p:sp>
        <p:graphicFrame>
          <p:nvGraphicFramePr>
            <p:cNvPr id="630799" name="Object 15"/>
            <p:cNvGraphicFramePr>
              <a:graphicFrameLocks noChangeAspect="1"/>
            </p:cNvGraphicFramePr>
            <p:nvPr/>
          </p:nvGraphicFramePr>
          <p:xfrm>
            <a:off x="4127981" y="1028035"/>
            <a:ext cx="255587" cy="396875"/>
          </p:xfrm>
          <a:graphic>
            <a:graphicData uri="http://schemas.openxmlformats.org/presentationml/2006/ole">
              <mc:AlternateContent xmlns:mc="http://schemas.openxmlformats.org/markup-compatibility/2006">
                <mc:Choice xmlns:v="urn:schemas-microsoft-com:vml" Requires="v">
                  <p:oleObj name="Equation" r:id="rId27" imgW="256054" imgH="396274" progId="Equation.DSMT4">
                    <p:embed/>
                  </p:oleObj>
                </mc:Choice>
                <mc:Fallback>
                  <p:oleObj name="Equation" r:id="rId27" imgW="256054" imgH="396274" progId="Equation.DSMT4">
                    <p:embed/>
                    <p:pic>
                      <p:nvPicPr>
                        <p:cNvPr id="0" name="Picture 4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127981" y="1028035"/>
                          <a:ext cx="255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42054248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7684" y="262635"/>
            <a:ext cx="4661854" cy="579967"/>
          </a:xfrm>
          <a:prstGeom prst="rect">
            <a:avLst/>
          </a:prstGeom>
          <a:noFill/>
        </p:spPr>
        <p:txBody>
          <a:bodyPr wrap="none" rtlCol="0">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Ray transfer matrix   </a:t>
            </a:r>
            <a:r>
              <a:rPr lang="fa-IR" sz="2400" dirty="0">
                <a:latin typeface="Times New Roman" panose="02020603050405020304" pitchFamily="18" charset="0"/>
                <a:cs typeface="Times New Roman" panose="02020603050405020304" pitchFamily="18" charset="0"/>
              </a:rPr>
              <a:t>ماتریس انتقال پرتو</a:t>
            </a:r>
            <a:endParaRPr lang="en-US" sz="2400" dirty="0">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51068352"/>
              </p:ext>
            </p:extLst>
          </p:nvPr>
        </p:nvGraphicFramePr>
        <p:xfrm>
          <a:off x="3924300" y="838200"/>
          <a:ext cx="1892300" cy="863600"/>
        </p:xfrm>
        <a:graphic>
          <a:graphicData uri="http://schemas.openxmlformats.org/presentationml/2006/ole">
            <mc:AlternateContent xmlns:mc="http://schemas.openxmlformats.org/markup-compatibility/2006">
              <mc:Choice xmlns:v="urn:schemas-microsoft-com:vml" Requires="v">
                <p:oleObj name="Equation" r:id="rId2" imgW="1892300" imgH="863600" progId="Equation.DSMT4">
                  <p:embed/>
                </p:oleObj>
              </mc:Choice>
              <mc:Fallback>
                <p:oleObj name="Equation" r:id="rId2" imgW="1892300" imgH="863600" progId="Equation.DSMT4">
                  <p:embed/>
                  <p:pic>
                    <p:nvPicPr>
                      <p:cNvPr id="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838200"/>
                        <a:ext cx="18923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1194099" y="1947134"/>
            <a:ext cx="9748279" cy="1754326"/>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ماتریس هر سیستم اپتیکی دارای یک خاصیت مهم دارد که به صورت زیر بیان می‌شود. </a:t>
            </a:r>
          </a:p>
          <a:p>
            <a:pPr algn="just" rtl="1">
              <a:lnSpc>
                <a:spcPct val="150000"/>
              </a:lnSpc>
            </a:pPr>
            <a:r>
              <a:rPr lang="fa-IR" sz="2400" dirty="0">
                <a:latin typeface="Times New Roman" panose="02020603050405020304" pitchFamily="18" charset="0"/>
                <a:cs typeface="Times New Roman" panose="02020603050405020304" pitchFamily="18" charset="0"/>
              </a:rPr>
              <a:t>دترمینان ماتریس انتقال هر سیستم اپتیکی مساوی نسبت ضریب شکست محیط ورودی به محیط خروجی می‌باشد. </a:t>
            </a:r>
            <a:endParaRPr lang="en-US" sz="2400"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nvGraphicFramePr>
        <p:xfrm>
          <a:off x="3581400" y="3397250"/>
          <a:ext cx="3073400" cy="838200"/>
        </p:xfrm>
        <a:graphic>
          <a:graphicData uri="http://schemas.openxmlformats.org/presentationml/2006/ole">
            <mc:AlternateContent xmlns:mc="http://schemas.openxmlformats.org/markup-compatibility/2006">
              <mc:Choice xmlns:v="urn:schemas-microsoft-com:vml" Requires="v">
                <p:oleObj name="Equation" r:id="rId4" imgW="3073400" imgH="838200" progId="Equation.DSMT4">
                  <p:embed/>
                </p:oleObj>
              </mc:Choice>
              <mc:Fallback>
                <p:oleObj name="Equation" r:id="rId4" imgW="3073400" imgH="838200" progId="Equation.DSMT4">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397250"/>
                        <a:ext cx="30734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240220" y="4351283"/>
            <a:ext cx="9381283"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محیط  ورودی و خروجی یکسان باشد آنگاه دترمینان ماتریس انتقال سیستم اپتیکی مساوی واحد خواهد بود. </a:t>
            </a:r>
            <a:endParaRPr lang="en-US" sz="24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nvGraphicFramePr>
        <p:xfrm>
          <a:off x="2641600" y="5715000"/>
          <a:ext cx="2819400" cy="342900"/>
        </p:xfrm>
        <a:graphic>
          <a:graphicData uri="http://schemas.openxmlformats.org/presentationml/2006/ole">
            <mc:AlternateContent xmlns:mc="http://schemas.openxmlformats.org/markup-compatibility/2006">
              <mc:Choice xmlns:v="urn:schemas-microsoft-com:vml" Requires="v">
                <p:oleObj name="Equation" r:id="rId6" imgW="2819400" imgH="342900" progId="Equation.DSMT4">
                  <p:embed/>
                </p:oleObj>
              </mc:Choice>
              <mc:Fallback>
                <p:oleObj name="Equation" r:id="rId6" imgW="2819400" imgH="342900" progId="Equation.DSMT4">
                  <p:embed/>
                  <p:pic>
                    <p:nvPicPr>
                      <p:cNvPr id="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1600" y="5715000"/>
                        <a:ext cx="28194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Slide Number Placeholder 7"/>
          <p:cNvSpPr>
            <a:spLocks noGrp="1"/>
          </p:cNvSpPr>
          <p:nvPr>
            <p:ph type="sldNum" sz="quarter" idx="12"/>
          </p:nvPr>
        </p:nvSpPr>
        <p:spPr/>
        <p:txBody>
          <a:bodyPr/>
          <a:lstStyle/>
          <a:p>
            <a:fld id="{8AC7B609-6235-4DF7-8376-3B4225D7EDEF}" type="slidenum">
              <a:rPr lang="en-US" smtClean="0"/>
              <a:pPr/>
              <a:t>103</a:t>
            </a:fld>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96534" y="390849"/>
            <a:ext cx="4035972"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ماتریس انتقال برای عدسی نازک</a:t>
            </a:r>
          </a:p>
          <a:p>
            <a:pPr algn="just" rtl="1">
              <a:lnSpc>
                <a:spcPct val="150000"/>
              </a:lnSpc>
            </a:pPr>
            <a:r>
              <a:rPr lang="fa-IR" sz="2400" dirty="0">
                <a:latin typeface="Times New Roman" panose="02020603050405020304" pitchFamily="18" charset="0"/>
                <a:cs typeface="Times New Roman" panose="02020603050405020304" pitchFamily="18" charset="0"/>
              </a:rPr>
              <a:t> هرگاه محیط دو سوی آن </a:t>
            </a:r>
            <a:r>
              <a:rPr lang="fa-IR" sz="2400" dirty="0">
                <a:solidFill>
                  <a:srgbClr val="FF0000"/>
                </a:solidFill>
                <a:latin typeface="Times New Roman" panose="02020603050405020304" pitchFamily="18" charset="0"/>
                <a:cs typeface="Times New Roman" panose="02020603050405020304" pitchFamily="18" charset="0"/>
              </a:rPr>
              <a:t>متفاوت</a:t>
            </a:r>
            <a:r>
              <a:rPr lang="fa-IR" sz="2400" dirty="0">
                <a:latin typeface="Times New Roman" panose="02020603050405020304" pitchFamily="18" charset="0"/>
                <a:cs typeface="Times New Roman" panose="02020603050405020304" pitchFamily="18" charset="0"/>
              </a:rPr>
              <a:t> باشد. </a:t>
            </a:r>
            <a:endParaRPr lang="en-US" sz="2400" dirty="0">
              <a:latin typeface="Times New Roman" panose="02020603050405020304" pitchFamily="18" charset="0"/>
              <a:cs typeface="Times New Roman" panose="02020603050405020304" pitchFamily="18" charset="0"/>
            </a:endParaRPr>
          </a:p>
        </p:txBody>
      </p:sp>
      <p:graphicFrame>
        <p:nvGraphicFramePr>
          <p:cNvPr id="117762" name="Object 2"/>
          <p:cNvGraphicFramePr>
            <a:graphicFrameLocks noChangeAspect="1"/>
          </p:cNvGraphicFramePr>
          <p:nvPr/>
        </p:nvGraphicFramePr>
        <p:xfrm>
          <a:off x="577850" y="304800"/>
          <a:ext cx="7023100" cy="1320800"/>
        </p:xfrm>
        <a:graphic>
          <a:graphicData uri="http://schemas.openxmlformats.org/presentationml/2006/ole">
            <mc:AlternateContent xmlns:mc="http://schemas.openxmlformats.org/markup-compatibility/2006">
              <mc:Choice xmlns:v="urn:schemas-microsoft-com:vml" Requires="v">
                <p:oleObj name="Equation" r:id="rId2" imgW="7023100" imgH="1320800" progId="Equation.DSMT4">
                  <p:embed/>
                </p:oleObj>
              </mc:Choice>
              <mc:Fallback>
                <p:oleObj name="Equation" r:id="rId2" imgW="7023100" imgH="1320800" progId="Equation.DSMT4">
                  <p:embed/>
                  <p:pic>
                    <p:nvPicPr>
                      <p:cNvPr id="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50" y="304800"/>
                        <a:ext cx="702310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7763" name="Object 3"/>
          <p:cNvGraphicFramePr>
            <a:graphicFrameLocks noChangeAspect="1"/>
          </p:cNvGraphicFramePr>
          <p:nvPr/>
        </p:nvGraphicFramePr>
        <p:xfrm>
          <a:off x="1174750" y="3365500"/>
          <a:ext cx="6413500" cy="1320800"/>
        </p:xfrm>
        <a:graphic>
          <a:graphicData uri="http://schemas.openxmlformats.org/presentationml/2006/ole">
            <mc:AlternateContent xmlns:mc="http://schemas.openxmlformats.org/markup-compatibility/2006">
              <mc:Choice xmlns:v="urn:schemas-microsoft-com:vml" Requires="v">
                <p:oleObj name="Equation" r:id="rId4" imgW="6413500" imgH="1320800" progId="Equation.DSMT4">
                  <p:embed/>
                </p:oleObj>
              </mc:Choice>
              <mc:Fallback>
                <p:oleObj name="Equation" r:id="rId4" imgW="6413500" imgH="1320800" progId="Equation.DSMT4">
                  <p:embed/>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750" y="3365500"/>
                        <a:ext cx="641350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1303282" y="2060028"/>
            <a:ext cx="10285173" cy="646331"/>
          </a:xfrm>
          <a:prstGeom prst="rect">
            <a:avLst/>
          </a:prstGeom>
          <a:noFill/>
        </p:spPr>
        <p:txBody>
          <a:bodyPr wrap="square" rtlCol="0">
            <a:spAutoFit/>
          </a:bodyPr>
          <a:lstStyle/>
          <a:p>
            <a:pPr algn="just" rtl="1">
              <a:lnSpc>
                <a:spcPct val="150000"/>
              </a:lnSpc>
            </a:pP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1</a:t>
            </a:r>
            <a:r>
              <a:rPr lang="fa-IR" sz="2400" dirty="0">
                <a:latin typeface="Times New Roman" panose="02020603050405020304" pitchFamily="18" charset="0"/>
                <a:cs typeface="Times New Roman" panose="02020603050405020304" pitchFamily="18" charset="0"/>
              </a:rPr>
              <a:t> ضریب شکست محیط ورودی،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3</a:t>
            </a:r>
            <a:r>
              <a:rPr lang="fa-IR" sz="2400" dirty="0">
                <a:latin typeface="Times New Roman" panose="02020603050405020304" pitchFamily="18" charset="0"/>
                <a:cs typeface="Times New Roman" panose="02020603050405020304" pitchFamily="18" charset="0"/>
              </a:rPr>
              <a:t> ضریب شکست محیط خروجی و</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2</a:t>
            </a:r>
            <a:r>
              <a:rPr lang="en-US" sz="2400" i="1" baseline="-250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ضریب شکست عدسی است.</a:t>
            </a:r>
            <a:endParaRPr lang="en-US" sz="2400" dirty="0">
              <a:latin typeface="Times New Roman" panose="02020603050405020304" pitchFamily="18" charset="0"/>
              <a:cs typeface="Times New Roman" panose="02020603050405020304" pitchFamily="18" charset="0"/>
            </a:endParaRPr>
          </a:p>
        </p:txBody>
      </p:sp>
      <p:graphicFrame>
        <p:nvGraphicFramePr>
          <p:cNvPr id="117765" name="Object 5"/>
          <p:cNvGraphicFramePr>
            <a:graphicFrameLocks noChangeAspect="1"/>
          </p:cNvGraphicFramePr>
          <p:nvPr/>
        </p:nvGraphicFramePr>
        <p:xfrm>
          <a:off x="8410575" y="5483225"/>
          <a:ext cx="1574800" cy="812800"/>
        </p:xfrm>
        <a:graphic>
          <a:graphicData uri="http://schemas.openxmlformats.org/presentationml/2006/ole">
            <mc:AlternateContent xmlns:mc="http://schemas.openxmlformats.org/markup-compatibility/2006">
              <mc:Choice xmlns:v="urn:schemas-microsoft-com:vml" Requires="v">
                <p:oleObj name="Equation" r:id="rId6" imgW="1574800" imgH="812800" progId="Equation.DSMT4">
                  <p:embed/>
                </p:oleObj>
              </mc:Choice>
              <mc:Fallback>
                <p:oleObj name="Equation" r:id="rId6" imgW="1574800" imgH="812800" progId="Equation.DSMT4">
                  <p:embed/>
                  <p:pic>
                    <p:nvPicPr>
                      <p:cNvPr id="0"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0575" y="5483225"/>
                        <a:ext cx="15748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8102" name="Object 342"/>
          <p:cNvGraphicFramePr>
            <a:graphicFrameLocks noChangeAspect="1"/>
          </p:cNvGraphicFramePr>
          <p:nvPr/>
        </p:nvGraphicFramePr>
        <p:xfrm>
          <a:off x="958850" y="5092700"/>
          <a:ext cx="5549900" cy="1397000"/>
        </p:xfrm>
        <a:graphic>
          <a:graphicData uri="http://schemas.openxmlformats.org/presentationml/2006/ole">
            <mc:AlternateContent xmlns:mc="http://schemas.openxmlformats.org/markup-compatibility/2006">
              <mc:Choice xmlns:v="urn:schemas-microsoft-com:vml" Requires="v">
                <p:oleObj name="Equation" r:id="rId8" imgW="5549900" imgH="1397000" progId="Equation.DSMT4">
                  <p:embed/>
                </p:oleObj>
              </mc:Choice>
              <mc:Fallback>
                <p:oleObj name="Equation" r:id="rId8" imgW="5549900" imgH="1397000" progId="Equation.DSMT4">
                  <p:embed/>
                  <p:pic>
                    <p:nvPicPr>
                      <p:cNvPr id="0"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8850" y="5092700"/>
                        <a:ext cx="5549900" cy="139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8"/>
          <p:cNvSpPr>
            <a:spLocks noGrp="1"/>
          </p:cNvSpPr>
          <p:nvPr>
            <p:ph type="sldNum" sz="quarter" idx="12"/>
          </p:nvPr>
        </p:nvSpPr>
        <p:spPr/>
        <p:txBody>
          <a:bodyPr/>
          <a:lstStyle/>
          <a:p>
            <a:fld id="{8AC7B609-6235-4DF7-8376-3B4225D7EDEF}" type="slidenum">
              <a:rPr lang="en-US" smtClean="0"/>
              <a:pPr/>
              <a:t>104</a:t>
            </a:fld>
            <a:endParaRPr lang="en-US"/>
          </a:p>
        </p:txBody>
      </p:sp>
      <p:graphicFrame>
        <p:nvGraphicFramePr>
          <p:cNvPr id="632839" name="Object 7"/>
          <p:cNvGraphicFramePr>
            <a:graphicFrameLocks noChangeAspect="1"/>
          </p:cNvGraphicFramePr>
          <p:nvPr/>
        </p:nvGraphicFramePr>
        <p:xfrm>
          <a:off x="5975350" y="3236913"/>
          <a:ext cx="241300" cy="381000"/>
        </p:xfrm>
        <a:graphic>
          <a:graphicData uri="http://schemas.openxmlformats.org/presentationml/2006/ole">
            <mc:AlternateContent xmlns:mc="http://schemas.openxmlformats.org/markup-compatibility/2006">
              <mc:Choice xmlns:v="urn:schemas-microsoft-com:vml" Requires="v">
                <p:oleObj name="Equation" r:id="rId10" imgW="241195" imgH="380835" progId="Equation.DSMT4">
                  <p:embed/>
                </p:oleObj>
              </mc:Choice>
              <mc:Fallback>
                <p:oleObj name="Equation" r:id="rId10" imgW="241195" imgH="380835" progId="Equation.DSMT4">
                  <p:embed/>
                  <p:pic>
                    <p:nvPicPr>
                      <p:cNvPr id="0"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75350" y="3236913"/>
                        <a:ext cx="2413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790671044"/>
              </p:ext>
            </p:extLst>
          </p:nvPr>
        </p:nvGraphicFramePr>
        <p:xfrm>
          <a:off x="2451100" y="1003300"/>
          <a:ext cx="5295900" cy="889000"/>
        </p:xfrm>
        <a:graphic>
          <a:graphicData uri="http://schemas.openxmlformats.org/presentationml/2006/ole">
            <mc:AlternateContent xmlns:mc="http://schemas.openxmlformats.org/markup-compatibility/2006">
              <mc:Choice xmlns:v="urn:schemas-microsoft-com:vml" Requires="v">
                <p:oleObj name="Equation" r:id="rId2" imgW="5295900" imgH="889000" progId="Equation.DSMT4">
                  <p:embed/>
                </p:oleObj>
              </mc:Choice>
              <mc:Fallback>
                <p:oleObj name="Equation" r:id="rId2" imgW="5295900" imgH="889000" progId="Equation.DSMT4">
                  <p:embed/>
                  <p:pic>
                    <p:nvPicPr>
                      <p:cNvPr id="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100" y="1003300"/>
                        <a:ext cx="52959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1088092" y="161365"/>
            <a:ext cx="10662874" cy="579967"/>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صفر</a:t>
            </a:r>
            <a:r>
              <a:rPr lang="fa-IR" sz="2400" dirty="0">
                <a:latin typeface="Times New Roman" panose="02020603050405020304" pitchFamily="18" charset="0"/>
                <a:cs typeface="Times New Roman" panose="02020603050405020304" pitchFamily="18" charset="0"/>
              </a:rPr>
              <a:t> بودن هر کدام از عناصر ماتریس انتقال معادل یک وضعیت خاص است که به آن می‌پردازیم: </a:t>
            </a:r>
            <a:endParaRPr lang="en-US" sz="24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41877882"/>
              </p:ext>
            </p:extLst>
          </p:nvPr>
        </p:nvGraphicFramePr>
        <p:xfrm>
          <a:off x="339370" y="2170286"/>
          <a:ext cx="2870200" cy="381000"/>
        </p:xfrm>
        <a:graphic>
          <a:graphicData uri="http://schemas.openxmlformats.org/presentationml/2006/ole">
            <mc:AlternateContent xmlns:mc="http://schemas.openxmlformats.org/markup-compatibility/2006">
              <mc:Choice xmlns:v="urn:schemas-microsoft-com:vml" Requires="v">
                <p:oleObj name="Equation" r:id="rId4" imgW="2870200" imgH="381000" progId="Equation.DSMT4">
                  <p:embed/>
                </p:oleObj>
              </mc:Choice>
              <mc:Fallback>
                <p:oleObj name="Equation" r:id="rId4" imgW="2870200" imgH="381000" progId="Equation.DSMT4">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370" y="2170286"/>
                        <a:ext cx="28702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73152" y="2757194"/>
            <a:ext cx="5482582" cy="390395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این حالت معادل وضعیتی است که در آن ارتفاع نهایی تابع ارتفاع اولیه نیست. به عبارتی تمام پرتو‌هایی که با زاویه یکسان وارد صفحه ورودی می‌شوند بدون توجه به ارتفاع اولیه آنها، همگی در یک ارتفاع به صفحه خروجی خواهند رسید. یعنی صفحه خروجی همان صفحه کانونی ثانویه است (مکان تصویر جسمی که در فاصله بینهایت از سیستم اپتیکی است). </a:t>
            </a:r>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6" cstate="print"/>
          <a:stretch>
            <a:fillRect/>
          </a:stretch>
        </p:blipFill>
        <p:spPr>
          <a:xfrm>
            <a:off x="5709684" y="2105170"/>
            <a:ext cx="6369574" cy="4477436"/>
          </a:xfrm>
          <a:prstGeom prst="rect">
            <a:avLst/>
          </a:prstGeom>
        </p:spPr>
      </p:pic>
      <p:sp>
        <p:nvSpPr>
          <p:cNvPr id="8" name="Slide Number Placeholder 7"/>
          <p:cNvSpPr>
            <a:spLocks noGrp="1"/>
          </p:cNvSpPr>
          <p:nvPr>
            <p:ph type="sldNum" sz="quarter" idx="12"/>
          </p:nvPr>
        </p:nvSpPr>
        <p:spPr/>
        <p:txBody>
          <a:bodyPr/>
          <a:lstStyle/>
          <a:p>
            <a:fld id="{8AC7B609-6235-4DF7-8376-3B4225D7EDEF}" type="slidenum">
              <a:rPr lang="en-US" smtClean="0"/>
              <a:pPr/>
              <a:t>105</a:t>
            </a:fld>
            <a:endParaRPr lang="en-US"/>
          </a:p>
        </p:txBody>
      </p:sp>
    </p:spTree>
    <p:extLst>
      <p:ext uri="{BB962C8B-B14F-4D97-AF65-F5344CB8AC3E}">
        <p14:creationId xmlns:p14="http://schemas.microsoft.com/office/powerpoint/2010/main" val="35487241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244435" y="491319"/>
            <a:ext cx="6482686"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ماتریس انتقال برای سیستم شکل مقابل را پیدا کنید:</a:t>
            </a:r>
            <a:endParaRPr lang="en-US" sz="2400" dirty="0">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nvGraphicFramePr>
        <p:xfrm>
          <a:off x="7248525" y="1779588"/>
          <a:ext cx="3365500" cy="3606800"/>
        </p:xfrm>
        <a:graphic>
          <a:graphicData uri="http://schemas.openxmlformats.org/presentationml/2006/ole">
            <mc:AlternateContent xmlns:mc="http://schemas.openxmlformats.org/markup-compatibility/2006">
              <mc:Choice xmlns:v="urn:schemas-microsoft-com:vml" Requires="v">
                <p:oleObj name="Equation" r:id="rId2" imgW="3365500" imgH="3606800" progId="Equation.DSMT4">
                  <p:embed/>
                </p:oleObj>
              </mc:Choice>
              <mc:Fallback>
                <p:oleObj name="Equation" r:id="rId2" imgW="3365500" imgH="3606800" progId="Equation.DSMT4">
                  <p:embed/>
                  <p:pic>
                    <p:nvPicPr>
                      <p:cNvPr id="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525" y="1779588"/>
                        <a:ext cx="3365500" cy="360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655090" y="5841236"/>
            <a:ext cx="10358650"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صفحه خروجی منطبق بر کانون ثانویه است. </a:t>
            </a:r>
            <a:endParaRPr lang="en-US" sz="2400" dirty="0">
              <a:latin typeface="Times New Roman" panose="02020603050405020304" pitchFamily="18" charset="0"/>
              <a:cs typeface="Times New Roman" panose="02020603050405020304" pitchFamily="18" charset="0"/>
            </a:endParaRPr>
          </a:p>
        </p:txBody>
      </p:sp>
      <p:grpSp>
        <p:nvGrpSpPr>
          <p:cNvPr id="3" name="Group 16"/>
          <p:cNvGrpSpPr/>
          <p:nvPr/>
        </p:nvGrpSpPr>
        <p:grpSpPr>
          <a:xfrm>
            <a:off x="164187" y="329820"/>
            <a:ext cx="6309360" cy="5122796"/>
            <a:chOff x="164187" y="329820"/>
            <a:chExt cx="6309360" cy="5122796"/>
          </a:xfrm>
        </p:grpSpPr>
        <p:grpSp>
          <p:nvGrpSpPr>
            <p:cNvPr id="5" name="Group 11"/>
            <p:cNvGrpSpPr/>
            <p:nvPr/>
          </p:nvGrpSpPr>
          <p:grpSpPr>
            <a:xfrm>
              <a:off x="164187" y="329820"/>
              <a:ext cx="6309360" cy="5122796"/>
              <a:chOff x="246075" y="166044"/>
              <a:chExt cx="6309360" cy="5122796"/>
            </a:xfrm>
          </p:grpSpPr>
          <p:pic>
            <p:nvPicPr>
              <p:cNvPr id="2" name="Picture 1"/>
              <p:cNvPicPr>
                <a:picLocks noChangeAspect="1"/>
              </p:cNvPicPr>
              <p:nvPr/>
            </p:nvPicPr>
            <p:blipFill rotWithShape="1">
              <a:blip r:embed="rId4" cstate="print">
                <a:lum contrast="20000"/>
              </a:blip>
              <a:srcRect l="10847" t="21350" r="70876"/>
              <a:stretch/>
            </p:blipFill>
            <p:spPr>
              <a:xfrm>
                <a:off x="1310619" y="754742"/>
                <a:ext cx="449941" cy="2780347"/>
              </a:xfrm>
              <a:prstGeom prst="rect">
                <a:avLst/>
              </a:prstGeom>
            </p:spPr>
          </p:pic>
          <p:cxnSp>
            <p:nvCxnSpPr>
              <p:cNvPr id="4" name="Straight Connector 3"/>
              <p:cNvCxnSpPr/>
              <p:nvPr/>
            </p:nvCxnSpPr>
            <p:spPr>
              <a:xfrm flipV="1">
                <a:off x="246075" y="2142699"/>
                <a:ext cx="63093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542197" y="204716"/>
                <a:ext cx="0" cy="45720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60677" y="166044"/>
                <a:ext cx="0" cy="45720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380926" y="2047161"/>
                <a:ext cx="573210" cy="646331"/>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F</a:t>
                </a:r>
              </a:p>
            </p:txBody>
          </p:sp>
          <p:sp>
            <p:nvSpPr>
              <p:cNvPr id="9" name="Oval 8"/>
              <p:cNvSpPr/>
              <p:nvPr/>
            </p:nvSpPr>
            <p:spPr>
              <a:xfrm>
                <a:off x="4490113" y="2088108"/>
                <a:ext cx="136477"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89116" y="4642509"/>
                <a:ext cx="1758292" cy="646331"/>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Input plane</a:t>
                </a:r>
              </a:p>
            </p:txBody>
          </p:sp>
          <p:sp>
            <p:nvSpPr>
              <p:cNvPr id="11" name="TextBox 10"/>
              <p:cNvSpPr txBox="1"/>
              <p:nvPr/>
            </p:nvSpPr>
            <p:spPr>
              <a:xfrm>
                <a:off x="3320959" y="4631136"/>
                <a:ext cx="2138145" cy="646331"/>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Output plane</a:t>
                </a:r>
              </a:p>
            </p:txBody>
          </p:sp>
        </p:grpSp>
        <p:sp>
          <p:nvSpPr>
            <p:cNvPr id="16" name="TextBox 15"/>
            <p:cNvSpPr txBox="1"/>
            <p:nvPr/>
          </p:nvSpPr>
          <p:spPr>
            <a:xfrm flipH="1">
              <a:off x="1562985" y="651474"/>
              <a:ext cx="1215158" cy="579967"/>
            </a:xfrm>
            <a:prstGeom prst="rect">
              <a:avLst/>
            </a:prstGeom>
            <a:noFill/>
            <a:ln>
              <a:noFill/>
            </a:ln>
          </p:spPr>
          <p:txBody>
            <a:bodyPr wrap="square" rtlCol="0">
              <a:spAutoFit/>
            </a:bodyPr>
            <a:lstStyle/>
            <a:p>
              <a:pPr algn="just" rtl="1">
                <a:lnSpc>
                  <a:spcPct val="150000"/>
                </a:lnSpc>
              </a:pPr>
              <a:r>
                <a:rPr lang="de-DE" sz="2400" dirty="0">
                  <a:latin typeface="Times New Roman" panose="02020603050405020304" pitchFamily="18" charset="0"/>
                  <a:cs typeface="Times New Roman" panose="02020603050405020304" pitchFamily="18" charset="0"/>
                </a:rPr>
                <a:t>Lens </a:t>
              </a:r>
              <a:r>
                <a:rPr lang="de-DE" sz="2400" i="1" dirty="0">
                  <a:latin typeface="Times New Roman" panose="02020603050405020304" pitchFamily="18" charset="0"/>
                  <a:cs typeface="Times New Roman" panose="02020603050405020304" pitchFamily="18" charset="0"/>
                </a:rPr>
                <a:t>f</a:t>
              </a:r>
              <a:r>
                <a:rPr lang="de-DE" sz="2400" baseline="-25000" dirty="0">
                  <a:latin typeface="Times New Roman" panose="02020603050405020304" pitchFamily="18" charset="0"/>
                  <a:cs typeface="Times New Roman" panose="02020603050405020304" pitchFamily="18" charset="0"/>
                </a:rPr>
                <a:t>1</a:t>
              </a:r>
              <a:endParaRPr lang="en-US" sz="2400" baseline="-25000" dirty="0">
                <a:latin typeface="Times New Roman" panose="02020603050405020304" pitchFamily="18" charset="0"/>
                <a:cs typeface="Times New Roman" panose="02020603050405020304" pitchFamily="18" charset="0"/>
              </a:endParaRPr>
            </a:p>
          </p:txBody>
        </p:sp>
      </p:grpSp>
      <p:sp>
        <p:nvSpPr>
          <p:cNvPr id="17" name="Slide Number Placeholder 16"/>
          <p:cNvSpPr>
            <a:spLocks noGrp="1"/>
          </p:cNvSpPr>
          <p:nvPr>
            <p:ph type="sldNum" sz="quarter" idx="12"/>
          </p:nvPr>
        </p:nvSpPr>
        <p:spPr/>
        <p:txBody>
          <a:bodyPr/>
          <a:lstStyle/>
          <a:p>
            <a:fld id="{8AC7B609-6235-4DF7-8376-3B4225D7EDEF}" type="slidenum">
              <a:rPr lang="en-US" smtClean="0"/>
              <a:pPr/>
              <a:t>106</a:t>
            </a:fld>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992468782"/>
              </p:ext>
            </p:extLst>
          </p:nvPr>
        </p:nvGraphicFramePr>
        <p:xfrm>
          <a:off x="1060450" y="863600"/>
          <a:ext cx="2908300" cy="381000"/>
        </p:xfrm>
        <a:graphic>
          <a:graphicData uri="http://schemas.openxmlformats.org/presentationml/2006/ole">
            <mc:AlternateContent xmlns:mc="http://schemas.openxmlformats.org/markup-compatibility/2006">
              <mc:Choice xmlns:v="urn:schemas-microsoft-com:vml" Requires="v">
                <p:oleObj name="Equation" r:id="rId2" imgW="2908300" imgH="381000" progId="Equation.DSMT4">
                  <p:embed/>
                </p:oleObj>
              </mc:Choice>
              <mc:Fallback>
                <p:oleObj name="Equation" r:id="rId2" imgW="2908300" imgH="381000" progId="Equation.DSMT4">
                  <p:embed/>
                  <p:pic>
                    <p:nvPicPr>
                      <p:cNvPr id="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450" y="863600"/>
                        <a:ext cx="2908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6548716" y="206562"/>
            <a:ext cx="5390507" cy="563231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این حالت معادل وضعیتی است که در آن ارتفاع نهایی تابع</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زاویه اولیه نیست. به عبارتی تمام پرتوهایی که از یک نقطه روی صفحه ورودی منتشر می‌شوند بدون توجه به جهت اولیه آنها، همگی در یک نقطه روی صفحه خروجی به‌هم خواهند رسید. این دو نقطه مکان شی و مکان تصویر در یک سیستم تصویردهی ایده‌آل می‌باشند. در این حالت صفحات ورودی و خروجی مزدوج یکدیگر می‌باشند و همچنین عنصر ماتریسی </a:t>
            </a:r>
            <a:r>
              <a:rPr lang="en-US" sz="2400" dirty="0">
                <a:latin typeface="Times New Roman" panose="02020603050405020304" pitchFamily="18" charset="0"/>
                <a:cs typeface="Times New Roman" panose="02020603050405020304" pitchFamily="18" charset="0"/>
              </a:rPr>
              <a:t> A</a:t>
            </a:r>
            <a:r>
              <a:rPr lang="fa-IR" sz="2400" dirty="0">
                <a:latin typeface="Times New Roman" panose="02020603050405020304" pitchFamily="18" charset="0"/>
                <a:cs typeface="Times New Roman" panose="02020603050405020304" pitchFamily="18" charset="0"/>
              </a:rPr>
              <a:t>بزرگنمایی خطی می‌باشد. </a:t>
            </a:r>
          </a:p>
          <a:p>
            <a:pPr algn="just" rtl="1">
              <a:lnSpc>
                <a:spcPct val="150000"/>
              </a:lnSpc>
            </a:pP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cstate="print"/>
          <a:stretch>
            <a:fillRect/>
          </a:stretch>
        </p:blipFill>
        <p:spPr>
          <a:xfrm>
            <a:off x="132230" y="2559444"/>
            <a:ext cx="6120000" cy="3903567"/>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1901658499"/>
              </p:ext>
            </p:extLst>
          </p:nvPr>
        </p:nvGraphicFramePr>
        <p:xfrm>
          <a:off x="8807450" y="5543550"/>
          <a:ext cx="850900" cy="812800"/>
        </p:xfrm>
        <a:graphic>
          <a:graphicData uri="http://schemas.openxmlformats.org/presentationml/2006/ole">
            <mc:AlternateContent xmlns:mc="http://schemas.openxmlformats.org/markup-compatibility/2006">
              <mc:Choice xmlns:v="urn:schemas-microsoft-com:vml" Requires="v">
                <p:oleObj name="Equation" r:id="rId5" imgW="850531" imgH="812447" progId="Equation.DSMT4">
                  <p:embed/>
                </p:oleObj>
              </mc:Choice>
              <mc:Fallback>
                <p:oleObj name="Equation" r:id="rId5" imgW="850531" imgH="812447" progId="Equation.DSMT4">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7450" y="5543550"/>
                        <a:ext cx="8509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8AC7B609-6235-4DF7-8376-3B4225D7EDEF}" type="slidenum">
              <a:rPr lang="en-US" smtClean="0"/>
              <a:pPr/>
              <a:t>107</a:t>
            </a:fld>
            <a:endParaRPr lang="en-US"/>
          </a:p>
        </p:txBody>
      </p:sp>
    </p:spTree>
    <p:extLst>
      <p:ext uri="{BB962C8B-B14F-4D97-AF65-F5344CB8AC3E}">
        <p14:creationId xmlns:p14="http://schemas.microsoft.com/office/powerpoint/2010/main" val="18412518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0753" y="245652"/>
            <a:ext cx="8952932"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جسمی در فاصله 50 سانتی متری یک آینه مقعر با شعاع خمیدگی 40 سانتی‌متر است. مکان تصویر را پیدا کنید.</a:t>
            </a:r>
            <a:endParaRPr lang="en-US" sz="2400" dirty="0">
              <a:latin typeface="Times New Roman" panose="02020603050405020304" pitchFamily="18" charset="0"/>
              <a:cs typeface="Times New Roman" panose="02020603050405020304" pitchFamily="18" charset="0"/>
            </a:endParaRPr>
          </a:p>
        </p:txBody>
      </p:sp>
      <p:graphicFrame>
        <p:nvGraphicFramePr>
          <p:cNvPr id="432130" name="Object 2"/>
          <p:cNvGraphicFramePr>
            <a:graphicFrameLocks noChangeAspect="1"/>
          </p:cNvGraphicFramePr>
          <p:nvPr/>
        </p:nvGraphicFramePr>
        <p:xfrm>
          <a:off x="529450" y="1519865"/>
          <a:ext cx="5232400" cy="4876800"/>
        </p:xfrm>
        <a:graphic>
          <a:graphicData uri="http://schemas.openxmlformats.org/presentationml/2006/ole">
            <mc:AlternateContent xmlns:mc="http://schemas.openxmlformats.org/markup-compatibility/2006">
              <mc:Choice xmlns:v="urn:schemas-microsoft-com:vml" Requires="v">
                <p:oleObj name="Equation" r:id="rId2" imgW="5232400" imgH="4876800" progId="Equation.DSMT4">
                  <p:embed/>
                </p:oleObj>
              </mc:Choice>
              <mc:Fallback>
                <p:oleObj name="Equation" r:id="rId2" imgW="5232400" imgH="4876800" progId="Equation.DSMT4">
                  <p:embed/>
                  <p:pic>
                    <p:nvPicPr>
                      <p:cNvPr id="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450" y="1519865"/>
                        <a:ext cx="5232400" cy="487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2131" name="Object 3"/>
          <p:cNvGraphicFramePr>
            <a:graphicFrameLocks noChangeAspect="1"/>
          </p:cNvGraphicFramePr>
          <p:nvPr/>
        </p:nvGraphicFramePr>
        <p:xfrm>
          <a:off x="6975475" y="2476500"/>
          <a:ext cx="3454400" cy="3429000"/>
        </p:xfrm>
        <a:graphic>
          <a:graphicData uri="http://schemas.openxmlformats.org/presentationml/2006/ole">
            <mc:AlternateContent xmlns:mc="http://schemas.openxmlformats.org/markup-compatibility/2006">
              <mc:Choice xmlns:v="urn:schemas-microsoft-com:vml" Requires="v">
                <p:oleObj name="Equation" r:id="rId4" imgW="3454400" imgH="3429000" progId="Equation.DSMT4">
                  <p:embed/>
                </p:oleObj>
              </mc:Choice>
              <mc:Fallback>
                <p:oleObj name="Equation" r:id="rId4" imgW="3454400" imgH="3429000" progId="Equation.DSMT4">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5475" y="2476500"/>
                        <a:ext cx="3454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Slide Number Placeholder 4"/>
          <p:cNvSpPr>
            <a:spLocks noGrp="1"/>
          </p:cNvSpPr>
          <p:nvPr>
            <p:ph type="sldNum" sz="quarter" idx="12"/>
          </p:nvPr>
        </p:nvSpPr>
        <p:spPr/>
        <p:txBody>
          <a:bodyPr/>
          <a:lstStyle/>
          <a:p>
            <a:fld id="{8AC7B609-6235-4DF7-8376-3B4225D7EDEF}" type="slidenum">
              <a:rPr lang="en-US" smtClean="0"/>
              <a:pPr/>
              <a:t>108</a:t>
            </a:fld>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52130" y="1616040"/>
            <a:ext cx="6120000" cy="4944236"/>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3376742035"/>
              </p:ext>
            </p:extLst>
          </p:nvPr>
        </p:nvGraphicFramePr>
        <p:xfrm>
          <a:off x="1022350" y="863600"/>
          <a:ext cx="2984500" cy="381000"/>
        </p:xfrm>
        <a:graphic>
          <a:graphicData uri="http://schemas.openxmlformats.org/presentationml/2006/ole">
            <mc:AlternateContent xmlns:mc="http://schemas.openxmlformats.org/markup-compatibility/2006">
              <mc:Choice xmlns:v="urn:schemas-microsoft-com:vml" Requires="v">
                <p:oleObj name="Equation" r:id="rId3" imgW="2984500" imgH="381000" progId="Equation.DSMT4">
                  <p:embed/>
                </p:oleObj>
              </mc:Choice>
              <mc:Fallback>
                <p:oleObj name="Equation" r:id="rId3" imgW="2984500" imgH="381000" progId="Equation.DSMT4">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350" y="863600"/>
                        <a:ext cx="29845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6352812" y="273797"/>
            <a:ext cx="5722646" cy="611994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این حالت معادل وضعیتی است که در آن زاویه نهایی تابع</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ارتفاع اولیه نیست. به عبارتی تمام پرتوهایی که با زاویه یکسان وارد صفحه ورودی می‌شوند بدون توجه به ارتفاع اولیه آنها همگی تحت زاویه یکسانی از صفحه خروجی خارج خواهند شد. در چنین سیستمی که به سیستم تلسکوپی مشهور است هرگاه پرتوهای ورودی موازی باشند پرتوهای خروجی نیز موازی و البته در جهتی متفاوت خواهند بود؛ اتفاقی که در یک تلسکوپ می‌افتد. در چنین سیستمی عنصر ماتریسی </a:t>
            </a:r>
            <a:r>
              <a:rPr lang="en-US" sz="2400" dirty="0">
                <a:latin typeface="Times New Roman" panose="02020603050405020304" pitchFamily="18" charset="0"/>
                <a:cs typeface="Times New Roman" panose="02020603050405020304" pitchFamily="18" charset="0"/>
              </a:rPr>
              <a:t> D </a:t>
            </a:r>
            <a:r>
              <a:rPr lang="fa-IR" sz="2400" dirty="0">
                <a:latin typeface="Times New Roman" panose="02020603050405020304" pitchFamily="18" charset="0"/>
                <a:cs typeface="Times New Roman" panose="02020603050405020304" pitchFamily="18" charset="0"/>
              </a:rPr>
              <a:t>همان بزرگنمایی زاویه‌ای می باشد.   </a:t>
            </a:r>
          </a:p>
          <a:p>
            <a:pPr algn="just" rtl="1">
              <a:lnSpc>
                <a:spcPct val="150000"/>
              </a:lnSpc>
            </a:pPr>
            <a:endParaRPr lang="en-US" sz="2400"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384412564"/>
              </p:ext>
            </p:extLst>
          </p:nvPr>
        </p:nvGraphicFramePr>
        <p:xfrm>
          <a:off x="8305800" y="5645150"/>
          <a:ext cx="901700" cy="812800"/>
        </p:xfrm>
        <a:graphic>
          <a:graphicData uri="http://schemas.openxmlformats.org/presentationml/2006/ole">
            <mc:AlternateContent xmlns:mc="http://schemas.openxmlformats.org/markup-compatibility/2006">
              <mc:Choice xmlns:v="urn:schemas-microsoft-com:vml" Requires="v">
                <p:oleObj name="Equation" r:id="rId5" imgW="901309" imgH="812447" progId="Equation.DSMT4">
                  <p:embed/>
                </p:oleObj>
              </mc:Choice>
              <mc:Fallback>
                <p:oleObj name="Equation" r:id="rId5" imgW="901309" imgH="812447" progId="Equation.DSMT4">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5800" y="5645150"/>
                        <a:ext cx="9017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lide Number Placeholder 5"/>
          <p:cNvSpPr>
            <a:spLocks noGrp="1"/>
          </p:cNvSpPr>
          <p:nvPr>
            <p:ph type="sldNum" sz="quarter" idx="12"/>
          </p:nvPr>
        </p:nvSpPr>
        <p:spPr/>
        <p:txBody>
          <a:bodyPr/>
          <a:lstStyle/>
          <a:p>
            <a:fld id="{8AC7B609-6235-4DF7-8376-3B4225D7EDEF}" type="slidenum">
              <a:rPr lang="en-US" smtClean="0"/>
              <a:pPr/>
              <a:t>109</a:t>
            </a:fld>
            <a:endParaRPr lang="en-US"/>
          </a:p>
        </p:txBody>
      </p:sp>
    </p:spTree>
    <p:extLst>
      <p:ext uri="{BB962C8B-B14F-4D97-AF65-F5344CB8AC3E}">
        <p14:creationId xmlns:p14="http://schemas.microsoft.com/office/powerpoint/2010/main" val="3369429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E03763-3314-4BEE-B9F1-FE95C9C944F1}"/>
              </a:ext>
            </a:extLst>
          </p:cNvPr>
          <p:cNvSpPr>
            <a:spLocks noGrp="1"/>
          </p:cNvSpPr>
          <p:nvPr>
            <p:ph type="sldNum" sz="quarter" idx="12"/>
          </p:nvPr>
        </p:nvSpPr>
        <p:spPr/>
        <p:txBody>
          <a:bodyPr/>
          <a:lstStyle/>
          <a:p>
            <a:fld id="{8AC7B609-6235-4DF7-8376-3B4225D7EDEF}" type="slidenum">
              <a:rPr lang="en-US" smtClean="0"/>
              <a:pPr/>
              <a:t>11</a:t>
            </a:fld>
            <a:endParaRPr lang="en-US" dirty="0"/>
          </a:p>
        </p:txBody>
      </p:sp>
      <p:grpSp>
        <p:nvGrpSpPr>
          <p:cNvPr id="8" name="Group 7">
            <a:extLst>
              <a:ext uri="{FF2B5EF4-FFF2-40B4-BE49-F238E27FC236}">
                <a16:creationId xmlns:a16="http://schemas.microsoft.com/office/drawing/2014/main" id="{D46030CA-FEF3-474C-A72A-1124BFD9AEC1}"/>
              </a:ext>
            </a:extLst>
          </p:cNvPr>
          <p:cNvGrpSpPr/>
          <p:nvPr/>
        </p:nvGrpSpPr>
        <p:grpSpPr>
          <a:xfrm>
            <a:off x="2344847" y="2323309"/>
            <a:ext cx="5980262" cy="1619469"/>
            <a:chOff x="4816444" y="1963092"/>
            <a:chExt cx="5980262" cy="1619469"/>
          </a:xfrm>
        </p:grpSpPr>
        <p:sp>
          <p:nvSpPr>
            <p:cNvPr id="6" name="L-Shape 5">
              <a:extLst>
                <a:ext uri="{FF2B5EF4-FFF2-40B4-BE49-F238E27FC236}">
                  <a16:creationId xmlns:a16="http://schemas.microsoft.com/office/drawing/2014/main" id="{361AB6DD-E4D3-4116-A2A6-120BFC2745CF}"/>
                </a:ext>
              </a:extLst>
            </p:cNvPr>
            <p:cNvSpPr/>
            <p:nvPr/>
          </p:nvSpPr>
          <p:spPr>
            <a:xfrm>
              <a:off x="4816444" y="1963093"/>
              <a:ext cx="3123446" cy="1618307"/>
            </a:xfrm>
            <a:prstGeom prst="corne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Shape 6">
              <a:extLst>
                <a:ext uri="{FF2B5EF4-FFF2-40B4-BE49-F238E27FC236}">
                  <a16:creationId xmlns:a16="http://schemas.microsoft.com/office/drawing/2014/main" id="{0EC05BC7-7D42-4BAF-9E7A-D7DB650A6C05}"/>
                </a:ext>
              </a:extLst>
            </p:cNvPr>
            <p:cNvSpPr/>
            <p:nvPr/>
          </p:nvSpPr>
          <p:spPr>
            <a:xfrm rot="16200000">
              <a:off x="8517373" y="1303229"/>
              <a:ext cx="1619469" cy="2939196"/>
            </a:xfrm>
            <a:prstGeom prst="corne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D86B3F8C-A151-407A-92F2-71D24820A086}"/>
              </a:ext>
            </a:extLst>
          </p:cNvPr>
          <p:cNvSpPr txBox="1"/>
          <p:nvPr/>
        </p:nvSpPr>
        <p:spPr>
          <a:xfrm>
            <a:off x="4765143" y="3139016"/>
            <a:ext cx="1994780"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شیشه    </a:t>
            </a:r>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A40042E-583D-4283-BA23-FAD89C6F3559}"/>
              </a:ext>
            </a:extLst>
          </p:cNvPr>
          <p:cNvSpPr txBox="1"/>
          <p:nvPr/>
        </p:nvSpPr>
        <p:spPr>
          <a:xfrm>
            <a:off x="4101220" y="2553077"/>
            <a:ext cx="2227152"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آب</a:t>
            </a:r>
            <a:endParaRPr lang="en-US" sz="2400" dirty="0">
              <a:latin typeface="Times New Roman" panose="02020603050405020304" pitchFamily="18" charset="0"/>
              <a:cs typeface="Times New Roman" panose="02020603050405020304" pitchFamily="18" charset="0"/>
            </a:endParaRPr>
          </a:p>
        </p:txBody>
      </p:sp>
      <p:graphicFrame>
        <p:nvGraphicFramePr>
          <p:cNvPr id="12" name="Object 11">
            <a:extLst>
              <a:ext uri="{FF2B5EF4-FFF2-40B4-BE49-F238E27FC236}">
                <a16:creationId xmlns:a16="http://schemas.microsoft.com/office/drawing/2014/main" id="{A66FEAF0-887E-4E51-AE9D-76CDAD3D07FB}"/>
              </a:ext>
            </a:extLst>
          </p:cNvPr>
          <p:cNvGraphicFramePr>
            <a:graphicFrameLocks noChangeAspect="1"/>
          </p:cNvGraphicFramePr>
          <p:nvPr>
            <p:extLst>
              <p:ext uri="{D42A27DB-BD31-4B8C-83A1-F6EECF244321}">
                <p14:modId xmlns:p14="http://schemas.microsoft.com/office/powerpoint/2010/main" val="2674155541"/>
              </p:ext>
            </p:extLst>
          </p:nvPr>
        </p:nvGraphicFramePr>
        <p:xfrm>
          <a:off x="4525833" y="2493963"/>
          <a:ext cx="533400" cy="571500"/>
        </p:xfrm>
        <a:graphic>
          <a:graphicData uri="http://schemas.openxmlformats.org/presentationml/2006/ole">
            <mc:AlternateContent xmlns:mc="http://schemas.openxmlformats.org/markup-compatibility/2006">
              <mc:Choice xmlns:v="urn:schemas-microsoft-com:vml" Requires="v">
                <p:oleObj name="Equation" r:id="rId2" imgW="533160" imgH="571320" progId="Equation.DSMT4">
                  <p:embed/>
                </p:oleObj>
              </mc:Choice>
              <mc:Fallback>
                <p:oleObj name="Equation" r:id="rId2" imgW="533160" imgH="571320" progId="Equation.DSMT4">
                  <p:embed/>
                  <p:pic>
                    <p:nvPicPr>
                      <p:cNvPr id="0" name=""/>
                      <p:cNvPicPr/>
                      <p:nvPr/>
                    </p:nvPicPr>
                    <p:blipFill>
                      <a:blip r:embed="rId3"/>
                      <a:stretch>
                        <a:fillRect/>
                      </a:stretch>
                    </p:blipFill>
                    <p:spPr>
                      <a:xfrm>
                        <a:off x="4525833" y="2493963"/>
                        <a:ext cx="533400" cy="5715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A18A11B2-1520-406B-AB05-467B461606B3}"/>
              </a:ext>
            </a:extLst>
          </p:cNvPr>
          <p:cNvGraphicFramePr>
            <a:graphicFrameLocks noChangeAspect="1"/>
          </p:cNvGraphicFramePr>
          <p:nvPr>
            <p:extLst>
              <p:ext uri="{D42A27DB-BD31-4B8C-83A1-F6EECF244321}">
                <p14:modId xmlns:p14="http://schemas.microsoft.com/office/powerpoint/2010/main" val="2882298247"/>
              </p:ext>
            </p:extLst>
          </p:nvPr>
        </p:nvGraphicFramePr>
        <p:xfrm>
          <a:off x="4422473" y="3214734"/>
          <a:ext cx="533400" cy="558800"/>
        </p:xfrm>
        <a:graphic>
          <a:graphicData uri="http://schemas.openxmlformats.org/presentationml/2006/ole">
            <mc:AlternateContent xmlns:mc="http://schemas.openxmlformats.org/markup-compatibility/2006">
              <mc:Choice xmlns:v="urn:schemas-microsoft-com:vml" Requires="v">
                <p:oleObj name="Equation" r:id="rId4" imgW="533160" imgH="558720" progId="Equation.DSMT4">
                  <p:embed/>
                </p:oleObj>
              </mc:Choice>
              <mc:Fallback>
                <p:oleObj name="Equation" r:id="rId4" imgW="533160" imgH="558720" progId="Equation.DSMT4">
                  <p:embed/>
                  <p:pic>
                    <p:nvPicPr>
                      <p:cNvPr id="0" name=""/>
                      <p:cNvPicPr/>
                      <p:nvPr/>
                    </p:nvPicPr>
                    <p:blipFill>
                      <a:blip r:embed="rId5"/>
                      <a:stretch>
                        <a:fillRect/>
                      </a:stretch>
                    </p:blipFill>
                    <p:spPr>
                      <a:xfrm>
                        <a:off x="4422473" y="3214734"/>
                        <a:ext cx="533400" cy="5588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BF4A496F-15D0-47E9-A57B-BC093973C915}"/>
              </a:ext>
            </a:extLst>
          </p:cNvPr>
          <p:cNvSpPr txBox="1"/>
          <p:nvPr/>
        </p:nvSpPr>
        <p:spPr>
          <a:xfrm>
            <a:off x="2104483" y="2779713"/>
            <a:ext cx="365153"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a</a:t>
            </a:r>
          </a:p>
        </p:txBody>
      </p:sp>
      <p:sp>
        <p:nvSpPr>
          <p:cNvPr id="15" name="TextBox 14">
            <a:extLst>
              <a:ext uri="{FF2B5EF4-FFF2-40B4-BE49-F238E27FC236}">
                <a16:creationId xmlns:a16="http://schemas.microsoft.com/office/drawing/2014/main" id="{D3B0985A-B73B-4385-9637-62CBCB5CA838}"/>
              </a:ext>
            </a:extLst>
          </p:cNvPr>
          <p:cNvSpPr txBox="1"/>
          <p:nvPr/>
        </p:nvSpPr>
        <p:spPr>
          <a:xfrm>
            <a:off x="7918319" y="2779713"/>
            <a:ext cx="634190"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b</a:t>
            </a:r>
          </a:p>
        </p:txBody>
      </p:sp>
      <p:cxnSp>
        <p:nvCxnSpPr>
          <p:cNvPr id="17" name="Straight Arrow Connector 16">
            <a:extLst>
              <a:ext uri="{FF2B5EF4-FFF2-40B4-BE49-F238E27FC236}">
                <a16:creationId xmlns:a16="http://schemas.microsoft.com/office/drawing/2014/main" id="{88A00F71-1268-4A96-BE48-AD3B7C4DEAE0}"/>
              </a:ext>
            </a:extLst>
          </p:cNvPr>
          <p:cNvCxnSpPr/>
          <p:nvPr/>
        </p:nvCxnSpPr>
        <p:spPr>
          <a:xfrm>
            <a:off x="2344847" y="4065006"/>
            <a:ext cx="5980262"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A65F145-07E5-4EFD-9DD7-C9D563E306E3}"/>
              </a:ext>
            </a:extLst>
          </p:cNvPr>
          <p:cNvCxnSpPr/>
          <p:nvPr/>
        </p:nvCxnSpPr>
        <p:spPr>
          <a:xfrm>
            <a:off x="3159659" y="2323309"/>
            <a:ext cx="4327557"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728C254-DB17-4AA9-BE8A-B02E737B7F54}"/>
              </a:ext>
            </a:extLst>
          </p:cNvPr>
          <p:cNvSpPr txBox="1"/>
          <p:nvPr/>
        </p:nvSpPr>
        <p:spPr>
          <a:xfrm>
            <a:off x="4372114" y="1790607"/>
            <a:ext cx="1406827"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50 mm</a:t>
            </a:r>
          </a:p>
        </p:txBody>
      </p:sp>
      <p:sp>
        <p:nvSpPr>
          <p:cNvPr id="21" name="TextBox 20">
            <a:extLst>
              <a:ext uri="{FF2B5EF4-FFF2-40B4-BE49-F238E27FC236}">
                <a16:creationId xmlns:a16="http://schemas.microsoft.com/office/drawing/2014/main" id="{290DBC90-F851-4843-A249-D0ADC1897255}"/>
              </a:ext>
            </a:extLst>
          </p:cNvPr>
          <p:cNvSpPr txBox="1"/>
          <p:nvPr/>
        </p:nvSpPr>
        <p:spPr>
          <a:xfrm>
            <a:off x="3725948" y="3908329"/>
            <a:ext cx="1982709"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70 mm</a:t>
            </a:r>
          </a:p>
        </p:txBody>
      </p:sp>
      <p:sp>
        <p:nvSpPr>
          <p:cNvPr id="22" name="TextBox 21">
            <a:extLst>
              <a:ext uri="{FF2B5EF4-FFF2-40B4-BE49-F238E27FC236}">
                <a16:creationId xmlns:a16="http://schemas.microsoft.com/office/drawing/2014/main" id="{391E124C-6A35-4EC4-B7C1-53E9CA709F1E}"/>
              </a:ext>
            </a:extLst>
          </p:cNvPr>
          <p:cNvSpPr txBox="1"/>
          <p:nvPr/>
        </p:nvSpPr>
        <p:spPr>
          <a:xfrm>
            <a:off x="0" y="885992"/>
            <a:ext cx="8367697"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راه اپتیکی از </a:t>
            </a:r>
            <a:r>
              <a:rPr lang="en-US" sz="2400"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 تا </a:t>
            </a:r>
            <a:r>
              <a:rPr lang="en-US" sz="2400" dirty="0">
                <a:latin typeface="Times New Roman" panose="02020603050405020304" pitchFamily="18" charset="0"/>
                <a:cs typeface="Times New Roman" panose="02020603050405020304" pitchFamily="18" charset="0"/>
              </a:rPr>
              <a:t>b</a:t>
            </a:r>
            <a:r>
              <a:rPr lang="fa-IR" sz="2400" dirty="0">
                <a:latin typeface="Times New Roman" panose="02020603050405020304" pitchFamily="18" charset="0"/>
                <a:cs typeface="Times New Roman" panose="02020603050405020304" pitchFamily="18" charset="0"/>
              </a:rPr>
              <a:t> را حساب کنید.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73884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540990" y="7293"/>
            <a:ext cx="5308960"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ماتریس انتقال برای سیستم شکل زیر را پیدا کنید.</a:t>
            </a:r>
          </a:p>
          <a:p>
            <a:pPr algn="just" rtl="1">
              <a:lnSpc>
                <a:spcPct val="150000"/>
              </a:lnSpc>
            </a:pPr>
            <a:r>
              <a:rPr lang="fa-IR" sz="2400" dirty="0">
                <a:latin typeface="Times New Roman" panose="02020603050405020304" pitchFamily="18" charset="0"/>
                <a:cs typeface="Times New Roman" panose="02020603050405020304" pitchFamily="18" charset="0"/>
              </a:rPr>
              <a:t>این سیستم یک تلسکوپ نجومی است.</a:t>
            </a:r>
            <a:endParaRPr lang="en-US" sz="2400" dirty="0">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nvGraphicFramePr>
        <p:xfrm>
          <a:off x="139700" y="65088"/>
          <a:ext cx="6819900" cy="5461000"/>
        </p:xfrm>
        <a:graphic>
          <a:graphicData uri="http://schemas.openxmlformats.org/presentationml/2006/ole">
            <mc:AlternateContent xmlns:mc="http://schemas.openxmlformats.org/markup-compatibility/2006">
              <mc:Choice xmlns:v="urn:schemas-microsoft-com:vml" Requires="v">
                <p:oleObj name="Equation" r:id="rId2" imgW="6819900" imgH="5461000" progId="Equation.DSMT4">
                  <p:embed/>
                </p:oleObj>
              </mc:Choice>
              <mc:Fallback>
                <p:oleObj name="Equation" r:id="rId2" imgW="6819900" imgH="5461000" progId="Equation.DSMT4">
                  <p:embed/>
                  <p:pic>
                    <p:nvPicPr>
                      <p:cNvPr id="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 y="65088"/>
                        <a:ext cx="6819900" cy="546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23"/>
          <p:cNvGrpSpPr/>
          <p:nvPr/>
        </p:nvGrpSpPr>
        <p:grpSpPr>
          <a:xfrm>
            <a:off x="6938968" y="1195652"/>
            <a:ext cx="4934559" cy="5122796"/>
            <a:chOff x="507228" y="329820"/>
            <a:chExt cx="4934559" cy="5122796"/>
          </a:xfrm>
        </p:grpSpPr>
        <p:grpSp>
          <p:nvGrpSpPr>
            <p:cNvPr id="5" name="Group 11"/>
            <p:cNvGrpSpPr/>
            <p:nvPr/>
          </p:nvGrpSpPr>
          <p:grpSpPr>
            <a:xfrm>
              <a:off x="507228" y="329820"/>
              <a:ext cx="4934559" cy="5122796"/>
              <a:chOff x="589116" y="166044"/>
              <a:chExt cx="4934559" cy="5122796"/>
            </a:xfrm>
          </p:grpSpPr>
          <p:pic>
            <p:nvPicPr>
              <p:cNvPr id="2" name="Picture 1"/>
              <p:cNvPicPr>
                <a:picLocks noChangeAspect="1"/>
              </p:cNvPicPr>
              <p:nvPr/>
            </p:nvPicPr>
            <p:blipFill rotWithShape="1">
              <a:blip r:embed="rId4" cstate="print">
                <a:lum contrast="20000"/>
              </a:blip>
              <a:srcRect l="10847" t="21350" r="70876"/>
              <a:stretch/>
            </p:blipFill>
            <p:spPr>
              <a:xfrm>
                <a:off x="1310619" y="754742"/>
                <a:ext cx="449941" cy="2780347"/>
              </a:xfrm>
              <a:prstGeom prst="rect">
                <a:avLst/>
              </a:prstGeom>
            </p:spPr>
          </p:pic>
          <p:cxnSp>
            <p:nvCxnSpPr>
              <p:cNvPr id="6" name="Straight Connector 5"/>
              <p:cNvCxnSpPr/>
              <p:nvPr/>
            </p:nvCxnSpPr>
            <p:spPr>
              <a:xfrm>
                <a:off x="1542197" y="204716"/>
                <a:ext cx="0" cy="45720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380926" y="2047161"/>
                <a:ext cx="573210" cy="646331"/>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F</a:t>
                </a:r>
              </a:p>
            </p:txBody>
          </p:sp>
          <p:sp>
            <p:nvSpPr>
              <p:cNvPr id="10" name="TextBox 9"/>
              <p:cNvSpPr txBox="1"/>
              <p:nvPr/>
            </p:nvSpPr>
            <p:spPr>
              <a:xfrm>
                <a:off x="589116" y="4642509"/>
                <a:ext cx="1758292" cy="646331"/>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Input plane</a:t>
                </a:r>
              </a:p>
            </p:txBody>
          </p:sp>
          <p:sp>
            <p:nvSpPr>
              <p:cNvPr id="11" name="TextBox 10"/>
              <p:cNvSpPr txBox="1"/>
              <p:nvPr/>
            </p:nvSpPr>
            <p:spPr>
              <a:xfrm>
                <a:off x="3320959" y="4631136"/>
                <a:ext cx="2138145" cy="646331"/>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Output plane</a:t>
                </a:r>
              </a:p>
            </p:txBody>
          </p:sp>
          <p:cxnSp>
            <p:nvCxnSpPr>
              <p:cNvPr id="4" name="Straight Connector 3"/>
              <p:cNvCxnSpPr/>
              <p:nvPr/>
            </p:nvCxnSpPr>
            <p:spPr>
              <a:xfrm flipV="1">
                <a:off x="860235" y="2142699"/>
                <a:ext cx="46634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60677" y="166044"/>
                <a:ext cx="0" cy="45720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 name="Group 22"/>
            <p:cNvGrpSpPr/>
            <p:nvPr/>
          </p:nvGrpSpPr>
          <p:grpSpPr>
            <a:xfrm>
              <a:off x="1473958" y="348606"/>
              <a:ext cx="3289110" cy="3732075"/>
              <a:chOff x="1473958" y="348606"/>
              <a:chExt cx="3289110" cy="3732075"/>
            </a:xfrm>
          </p:grpSpPr>
          <p:pic>
            <p:nvPicPr>
              <p:cNvPr id="16" name="Picture 15"/>
              <p:cNvPicPr>
                <a:picLocks noChangeAspect="1"/>
              </p:cNvPicPr>
              <p:nvPr/>
            </p:nvPicPr>
            <p:blipFill rotWithShape="1">
              <a:blip r:embed="rId4" cstate="print">
                <a:lum contrast="20000"/>
              </a:blip>
              <a:srcRect l="10847" t="21350" r="70876"/>
              <a:stretch/>
            </p:blipFill>
            <p:spPr>
              <a:xfrm>
                <a:off x="4178921" y="1596776"/>
                <a:ext cx="584147" cy="1435612"/>
              </a:xfrm>
              <a:prstGeom prst="rect">
                <a:avLst/>
              </a:prstGeom>
            </p:spPr>
          </p:pic>
          <p:cxnSp>
            <p:nvCxnSpPr>
              <p:cNvPr id="18" name="Straight Arrow Connector 17"/>
              <p:cNvCxnSpPr/>
              <p:nvPr/>
            </p:nvCxnSpPr>
            <p:spPr>
              <a:xfrm>
                <a:off x="1473958" y="4080681"/>
                <a:ext cx="3016155"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20" name="Object 19"/>
              <p:cNvGraphicFramePr>
                <a:graphicFrameLocks noChangeAspect="1"/>
              </p:cNvGraphicFramePr>
              <p:nvPr/>
            </p:nvGraphicFramePr>
            <p:xfrm>
              <a:off x="1585135" y="348606"/>
              <a:ext cx="254000" cy="381000"/>
            </p:xfrm>
            <a:graphic>
              <a:graphicData uri="http://schemas.openxmlformats.org/presentationml/2006/ole">
                <mc:AlternateContent xmlns:mc="http://schemas.openxmlformats.org/markup-compatibility/2006">
                  <mc:Choice xmlns:v="urn:schemas-microsoft-com:vml" Requires="v">
                    <p:oleObj name="Equation" r:id="rId5" imgW="253890" imgH="380835" progId="Equation.DSMT4">
                      <p:embed/>
                    </p:oleObj>
                  </mc:Choice>
                  <mc:Fallback>
                    <p:oleObj name="Equation" r:id="rId5" imgW="253890" imgH="380835" progId="Equation.DSMT4">
                      <p:embed/>
                      <p:pic>
                        <p:nvPicPr>
                          <p:cNvPr id="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5135" y="348606"/>
                            <a:ext cx="2540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p:cNvGraphicFramePr>
                <a:graphicFrameLocks noChangeAspect="1"/>
              </p:cNvGraphicFramePr>
              <p:nvPr/>
            </p:nvGraphicFramePr>
            <p:xfrm>
              <a:off x="4069573" y="362893"/>
              <a:ext cx="279400" cy="381000"/>
            </p:xfrm>
            <a:graphic>
              <a:graphicData uri="http://schemas.openxmlformats.org/presentationml/2006/ole">
                <mc:AlternateContent xmlns:mc="http://schemas.openxmlformats.org/markup-compatibility/2006">
                  <mc:Choice xmlns:v="urn:schemas-microsoft-com:vml" Requires="v">
                    <p:oleObj name="Equation" r:id="rId7" imgW="279279" imgH="380835" progId="Equation.DSMT4">
                      <p:embed/>
                    </p:oleObj>
                  </mc:Choice>
                  <mc:Fallback>
                    <p:oleObj name="Equation" r:id="rId7" imgW="279279" imgH="380835" progId="Equation.DSMT4">
                      <p:embed/>
                      <p:pic>
                        <p:nvPicPr>
                          <p:cNvPr id="0"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9573" y="362893"/>
                            <a:ext cx="2794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21"/>
              <p:cNvGraphicFramePr>
                <a:graphicFrameLocks noChangeAspect="1"/>
              </p:cNvGraphicFramePr>
              <p:nvPr/>
            </p:nvGraphicFramePr>
            <p:xfrm>
              <a:off x="2231248" y="3637906"/>
              <a:ext cx="1282700" cy="381000"/>
            </p:xfrm>
            <a:graphic>
              <a:graphicData uri="http://schemas.openxmlformats.org/presentationml/2006/ole">
                <mc:AlternateContent xmlns:mc="http://schemas.openxmlformats.org/markup-compatibility/2006">
                  <mc:Choice xmlns:v="urn:schemas-microsoft-com:vml" Requires="v">
                    <p:oleObj name="Equation" r:id="rId9" imgW="1282700" imgH="381000" progId="Equation.DSMT4">
                      <p:embed/>
                    </p:oleObj>
                  </mc:Choice>
                  <mc:Fallback>
                    <p:oleObj name="Equation" r:id="rId9" imgW="1282700" imgH="381000" progId="Equation.DSMT4">
                      <p:embed/>
                      <p:pic>
                        <p:nvPicPr>
                          <p:cNvPr id="0"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31248" y="3637906"/>
                            <a:ext cx="12827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aphicFrame>
        <p:nvGraphicFramePr>
          <p:cNvPr id="25" name="Object 24"/>
          <p:cNvGraphicFramePr>
            <a:graphicFrameLocks noChangeAspect="1"/>
          </p:cNvGraphicFramePr>
          <p:nvPr/>
        </p:nvGraphicFramePr>
        <p:xfrm>
          <a:off x="374650" y="5888038"/>
          <a:ext cx="3835400" cy="800100"/>
        </p:xfrm>
        <a:graphic>
          <a:graphicData uri="http://schemas.openxmlformats.org/presentationml/2006/ole">
            <mc:AlternateContent xmlns:mc="http://schemas.openxmlformats.org/markup-compatibility/2006">
              <mc:Choice xmlns:v="urn:schemas-microsoft-com:vml" Requires="v">
                <p:oleObj name="Equation" r:id="rId11" imgW="3835400" imgH="800100" progId="Equation.DSMT4">
                  <p:embed/>
                </p:oleObj>
              </mc:Choice>
              <mc:Fallback>
                <p:oleObj name="Equation" r:id="rId11" imgW="3835400" imgH="800100" progId="Equation.DSMT4">
                  <p:embed/>
                  <p:pic>
                    <p:nvPicPr>
                      <p:cNvPr id="0"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4650" y="5888038"/>
                        <a:ext cx="38354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Slide Number Placeholder 22"/>
          <p:cNvSpPr>
            <a:spLocks noGrp="1"/>
          </p:cNvSpPr>
          <p:nvPr>
            <p:ph type="sldNum" sz="quarter" idx="12"/>
          </p:nvPr>
        </p:nvSpPr>
        <p:spPr/>
        <p:txBody>
          <a:bodyPr/>
          <a:lstStyle/>
          <a:p>
            <a:fld id="{8AC7B609-6235-4DF7-8376-3B4225D7EDEF}" type="slidenum">
              <a:rPr lang="en-US" smtClean="0"/>
              <a:pPr/>
              <a:t>110</a:t>
            </a:fld>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13388" y="2069451"/>
            <a:ext cx="6480610" cy="4456562"/>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2531094258"/>
              </p:ext>
            </p:extLst>
          </p:nvPr>
        </p:nvGraphicFramePr>
        <p:xfrm>
          <a:off x="1022350" y="863600"/>
          <a:ext cx="2984500" cy="381000"/>
        </p:xfrm>
        <a:graphic>
          <a:graphicData uri="http://schemas.openxmlformats.org/presentationml/2006/ole">
            <mc:AlternateContent xmlns:mc="http://schemas.openxmlformats.org/markup-compatibility/2006">
              <mc:Choice xmlns:v="urn:schemas-microsoft-com:vml" Requires="v">
                <p:oleObj name="Equation" r:id="rId3" imgW="2984500" imgH="381000" progId="Equation.DSMT4">
                  <p:embed/>
                </p:oleObj>
              </mc:Choice>
              <mc:Fallback>
                <p:oleObj name="Equation" r:id="rId3" imgW="2984500" imgH="381000" progId="Equation.DSMT4">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350" y="863600"/>
                        <a:ext cx="29845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7049386" y="931995"/>
            <a:ext cx="4932366" cy="501194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این حالت معادل وضعیتی است که در آن زاویه نهایی تابع زاویه اولیه نیست. به عبارتی تمام پرتوهایی که از یک نقطه روی صفحه ورودی منتشر می‌‍شوند بدون توجه به زاویه اولیه آنها همگی با زاویه یکسان یعنی به‌طور موازی صفحه خروجی را ترک خواهند کرد. یعنی صفحه ورودی منطبق بر صفحه کانونی اولیه است (مکان جسمی که تصویر آن در بینهایت تشکیل می‌گردد). </a:t>
            </a:r>
            <a:endParaRPr lang="en-US" sz="24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8AC7B609-6235-4DF7-8376-3B4225D7EDEF}" type="slidenum">
              <a:rPr lang="en-US" smtClean="0"/>
              <a:pPr/>
              <a:t>111</a:t>
            </a:fld>
            <a:endParaRPr lang="en-US"/>
          </a:p>
        </p:txBody>
      </p:sp>
    </p:spTree>
    <p:extLst>
      <p:ext uri="{BB962C8B-B14F-4D97-AF65-F5344CB8AC3E}">
        <p14:creationId xmlns:p14="http://schemas.microsoft.com/office/powerpoint/2010/main" val="22293474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244435" y="491319"/>
            <a:ext cx="6482686"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ماتریس انتقال برای سیستم شکل مقابل را پیدا کنید:</a:t>
            </a:r>
            <a:endParaRPr lang="en-US" sz="2400" dirty="0">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nvGraphicFramePr>
        <p:xfrm>
          <a:off x="7248525" y="1779588"/>
          <a:ext cx="3365500" cy="3606800"/>
        </p:xfrm>
        <a:graphic>
          <a:graphicData uri="http://schemas.openxmlformats.org/presentationml/2006/ole">
            <mc:AlternateContent xmlns:mc="http://schemas.openxmlformats.org/markup-compatibility/2006">
              <mc:Choice xmlns:v="urn:schemas-microsoft-com:vml" Requires="v">
                <p:oleObj name="Equation" r:id="rId2" imgW="3365500" imgH="3606800" progId="Equation.DSMT4">
                  <p:embed/>
                </p:oleObj>
              </mc:Choice>
              <mc:Fallback>
                <p:oleObj name="Equation" r:id="rId2" imgW="3365500" imgH="3606800" progId="Equation.DSMT4">
                  <p:embed/>
                  <p:pic>
                    <p:nvPicPr>
                      <p:cNvPr id="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525" y="1779588"/>
                        <a:ext cx="3365500" cy="360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655090" y="5841236"/>
            <a:ext cx="10358650"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صفحه ورودی منطبق بر کانون اولیه است. </a:t>
            </a:r>
            <a:endParaRPr lang="en-US" sz="2400" dirty="0">
              <a:latin typeface="Times New Roman" panose="02020603050405020304" pitchFamily="18" charset="0"/>
              <a:cs typeface="Times New Roman" panose="02020603050405020304" pitchFamily="18" charset="0"/>
            </a:endParaRPr>
          </a:p>
        </p:txBody>
      </p:sp>
      <p:grpSp>
        <p:nvGrpSpPr>
          <p:cNvPr id="3" name="Group 16"/>
          <p:cNvGrpSpPr/>
          <p:nvPr/>
        </p:nvGrpSpPr>
        <p:grpSpPr>
          <a:xfrm>
            <a:off x="376847" y="372352"/>
            <a:ext cx="4892386" cy="5122796"/>
            <a:chOff x="344948" y="329820"/>
            <a:chExt cx="4892386" cy="5122796"/>
          </a:xfrm>
        </p:grpSpPr>
        <p:grpSp>
          <p:nvGrpSpPr>
            <p:cNvPr id="5" name="Group 11"/>
            <p:cNvGrpSpPr/>
            <p:nvPr/>
          </p:nvGrpSpPr>
          <p:grpSpPr>
            <a:xfrm flipH="1">
              <a:off x="344948" y="329820"/>
              <a:ext cx="4892386" cy="5122796"/>
              <a:chOff x="589116" y="166044"/>
              <a:chExt cx="4892386" cy="5122796"/>
            </a:xfrm>
          </p:grpSpPr>
          <p:pic>
            <p:nvPicPr>
              <p:cNvPr id="2" name="Picture 1"/>
              <p:cNvPicPr>
                <a:picLocks noChangeAspect="1"/>
              </p:cNvPicPr>
              <p:nvPr/>
            </p:nvPicPr>
            <p:blipFill rotWithShape="1">
              <a:blip r:embed="rId4" cstate="print">
                <a:lum contrast="20000"/>
              </a:blip>
              <a:srcRect l="10847" t="21350" r="70876"/>
              <a:stretch/>
            </p:blipFill>
            <p:spPr>
              <a:xfrm>
                <a:off x="1310619" y="754742"/>
                <a:ext cx="449941" cy="2780347"/>
              </a:xfrm>
              <a:prstGeom prst="rect">
                <a:avLst/>
              </a:prstGeom>
            </p:spPr>
          </p:pic>
          <p:cxnSp>
            <p:nvCxnSpPr>
              <p:cNvPr id="4" name="Straight Connector 3"/>
              <p:cNvCxnSpPr/>
              <p:nvPr/>
            </p:nvCxnSpPr>
            <p:spPr>
              <a:xfrm flipV="1">
                <a:off x="818062" y="2142699"/>
                <a:ext cx="46634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542197" y="204716"/>
                <a:ext cx="0" cy="45720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60677" y="166044"/>
                <a:ext cx="0" cy="45720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32064" y="1558043"/>
                <a:ext cx="573210" cy="646331"/>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F</a:t>
                </a:r>
              </a:p>
            </p:txBody>
          </p:sp>
          <p:sp>
            <p:nvSpPr>
              <p:cNvPr id="9" name="Oval 8"/>
              <p:cNvSpPr/>
              <p:nvPr/>
            </p:nvSpPr>
            <p:spPr>
              <a:xfrm>
                <a:off x="4490113" y="2088108"/>
                <a:ext cx="136477"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89116" y="4642509"/>
                <a:ext cx="1983771" cy="646331"/>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Output plane</a:t>
                </a:r>
              </a:p>
            </p:txBody>
          </p:sp>
          <p:sp>
            <p:nvSpPr>
              <p:cNvPr id="11" name="TextBox 10"/>
              <p:cNvSpPr txBox="1"/>
              <p:nvPr/>
            </p:nvSpPr>
            <p:spPr>
              <a:xfrm>
                <a:off x="3320959" y="4631136"/>
                <a:ext cx="2138145" cy="579967"/>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Input plane</a:t>
                </a:r>
              </a:p>
            </p:txBody>
          </p:sp>
        </p:grpSp>
        <p:sp>
          <p:nvSpPr>
            <p:cNvPr id="16" name="TextBox 15"/>
            <p:cNvSpPr txBox="1"/>
            <p:nvPr/>
          </p:nvSpPr>
          <p:spPr>
            <a:xfrm flipH="1">
              <a:off x="2998381" y="555781"/>
              <a:ext cx="1215158" cy="579967"/>
            </a:xfrm>
            <a:prstGeom prst="rect">
              <a:avLst/>
            </a:prstGeom>
            <a:noFill/>
            <a:ln>
              <a:noFill/>
            </a:ln>
          </p:spPr>
          <p:txBody>
            <a:bodyPr wrap="square" rtlCol="0">
              <a:spAutoFit/>
            </a:bodyPr>
            <a:lstStyle/>
            <a:p>
              <a:pPr algn="just" rtl="1">
                <a:lnSpc>
                  <a:spcPct val="150000"/>
                </a:lnSpc>
              </a:pPr>
              <a:r>
                <a:rPr lang="de-DE" sz="2400" dirty="0">
                  <a:latin typeface="Times New Roman" panose="02020603050405020304" pitchFamily="18" charset="0"/>
                  <a:cs typeface="Times New Roman" panose="02020603050405020304" pitchFamily="18" charset="0"/>
                </a:rPr>
                <a:t>Lens </a:t>
              </a:r>
              <a:r>
                <a:rPr lang="de-DE" sz="2400" i="1" dirty="0">
                  <a:latin typeface="Times New Roman" panose="02020603050405020304" pitchFamily="18" charset="0"/>
                  <a:cs typeface="Times New Roman" panose="02020603050405020304" pitchFamily="18" charset="0"/>
                </a:rPr>
                <a:t>f</a:t>
              </a:r>
              <a:r>
                <a:rPr lang="de-DE" sz="2400" baseline="-25000" dirty="0">
                  <a:latin typeface="Times New Roman" panose="02020603050405020304" pitchFamily="18" charset="0"/>
                  <a:cs typeface="Times New Roman" panose="02020603050405020304" pitchFamily="18" charset="0"/>
                </a:rPr>
                <a:t>1</a:t>
              </a:r>
              <a:endParaRPr lang="en-US" sz="2400" baseline="-25000" dirty="0">
                <a:latin typeface="Times New Roman" panose="02020603050405020304" pitchFamily="18" charset="0"/>
                <a:cs typeface="Times New Roman" panose="02020603050405020304" pitchFamily="18" charset="0"/>
              </a:endParaRPr>
            </a:p>
          </p:txBody>
        </p:sp>
      </p:grpSp>
      <p:sp>
        <p:nvSpPr>
          <p:cNvPr id="17" name="Slide Number Placeholder 16"/>
          <p:cNvSpPr>
            <a:spLocks noGrp="1"/>
          </p:cNvSpPr>
          <p:nvPr>
            <p:ph type="sldNum" sz="quarter" idx="12"/>
          </p:nvPr>
        </p:nvSpPr>
        <p:spPr/>
        <p:txBody>
          <a:bodyPr/>
          <a:lstStyle/>
          <a:p>
            <a:fld id="{8AC7B609-6235-4DF7-8376-3B4225D7EDEF}" type="slidenum">
              <a:rPr lang="en-US" smtClean="0"/>
              <a:pPr/>
              <a:t>112</a:t>
            </a:fld>
            <a:endParaRPr 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14564" y="2832789"/>
            <a:ext cx="6120000" cy="3635248"/>
          </a:xfrm>
          <a:prstGeom prst="rect">
            <a:avLst/>
          </a:prstGeom>
        </p:spPr>
      </p:pic>
      <p:sp>
        <p:nvSpPr>
          <p:cNvPr id="3" name="TextBox 2"/>
          <p:cNvSpPr txBox="1"/>
          <p:nvPr/>
        </p:nvSpPr>
        <p:spPr>
          <a:xfrm>
            <a:off x="215155" y="349624"/>
            <a:ext cx="11737518" cy="1318631"/>
          </a:xfrm>
          <a:prstGeom prst="rect">
            <a:avLst/>
          </a:prstGeom>
          <a:noFill/>
        </p:spPr>
        <p:txBody>
          <a:bodyPr wrap="square" rtlCol="0">
            <a:spAutoFit/>
          </a:bodyPr>
          <a:lstStyle/>
          <a:p>
            <a:pPr algn="just" rtl="1">
              <a:lnSpc>
                <a:spcPct val="150000"/>
              </a:lnSpc>
            </a:pPr>
            <a:r>
              <a:rPr lang="fa-IR" sz="3200" b="1" dirty="0">
                <a:solidFill>
                  <a:srgbClr val="FF0000"/>
                </a:solidFill>
                <a:latin typeface="Times New Roman" panose="02020603050405020304" pitchFamily="18" charset="0"/>
                <a:cs typeface="Times New Roman" panose="02020603050405020304" pitchFamily="18" charset="0"/>
              </a:rPr>
              <a:t>مثال</a:t>
            </a:r>
            <a:r>
              <a:rPr lang="fa-IR" sz="2400" dirty="0">
                <a:latin typeface="Times New Roman" panose="02020603050405020304" pitchFamily="18" charset="0"/>
                <a:cs typeface="Times New Roman" panose="02020603050405020304" pitchFamily="18" charset="0"/>
              </a:rPr>
              <a:t>: یک شی در فاصله 16 سانتی‌متری از انتهای یک میله طویل شیشه‌ای که دارای انحنای کروی به شعاع 4 سانتی‌متر است قرار گرفته است. فاصله تصور تا </a:t>
            </a:r>
            <a:r>
              <a:rPr lang="de-DE"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شی را پیدا کنید. </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629400" y="2138082"/>
            <a:ext cx="5498083" cy="3416320"/>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نور ساطع شده از شی ابتدا 16 سانتی متر منتشر شده، سپس در سطح کروی ورود به شیشه شکسته شده و سپس به اندازه </a:t>
            </a:r>
            <a:r>
              <a:rPr lang="en-US" sz="2400" dirty="0">
                <a:latin typeface="Times New Roman" panose="02020603050405020304" pitchFamily="18" charset="0"/>
                <a:cs typeface="Times New Roman" panose="02020603050405020304" pitchFamily="18" charset="0"/>
              </a:rPr>
              <a:t> x</a:t>
            </a:r>
            <a:r>
              <a:rPr lang="fa-IR" sz="2400" dirty="0">
                <a:latin typeface="Times New Roman" panose="02020603050405020304" pitchFamily="18" charset="0"/>
                <a:cs typeface="Times New Roman" panose="02020603050405020304" pitchFamily="18" charset="0"/>
              </a:rPr>
              <a:t>منتشر شده تا به صفحه تصویر برسد. پس ماتریس انتقال از صفحه ورودی به خروجی حاصل‌ضرب سه ماتریس انتقال است طوری که عنصر </a:t>
            </a:r>
            <a:r>
              <a:rPr lang="en-US" sz="2400" dirty="0">
                <a:latin typeface="Times New Roman" panose="02020603050405020304" pitchFamily="18" charset="0"/>
                <a:cs typeface="Times New Roman" panose="02020603050405020304" pitchFamily="18" charset="0"/>
              </a:rPr>
              <a:t> B</a:t>
            </a:r>
            <a:r>
              <a:rPr lang="fa-IR" sz="2400" dirty="0">
                <a:latin typeface="Times New Roman" panose="02020603050405020304" pitchFamily="18" charset="0"/>
                <a:cs typeface="Times New Roman" panose="02020603050405020304" pitchFamily="18" charset="0"/>
              </a:rPr>
              <a:t>آن مساوی صفر است. </a:t>
            </a:r>
            <a:endParaRPr lang="en-US" sz="24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8AC7B609-6235-4DF7-8376-3B4225D7EDEF}" type="slidenum">
              <a:rPr lang="en-US" smtClean="0"/>
              <a:pPr/>
              <a:t>113</a:t>
            </a:fld>
            <a:endParaRPr lang="en-US" dirty="0"/>
          </a:p>
        </p:txBody>
      </p:sp>
    </p:spTree>
    <p:extLst>
      <p:ext uri="{BB962C8B-B14F-4D97-AF65-F5344CB8AC3E}">
        <p14:creationId xmlns:p14="http://schemas.microsoft.com/office/powerpoint/2010/main" val="197267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41458" y="2944906"/>
            <a:ext cx="4957801" cy="3451508"/>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834102054"/>
              </p:ext>
            </p:extLst>
          </p:nvPr>
        </p:nvGraphicFramePr>
        <p:xfrm>
          <a:off x="1447800" y="419100"/>
          <a:ext cx="6997700" cy="1244600"/>
        </p:xfrm>
        <a:graphic>
          <a:graphicData uri="http://schemas.openxmlformats.org/presentationml/2006/ole">
            <mc:AlternateContent xmlns:mc="http://schemas.openxmlformats.org/markup-compatibility/2006">
              <mc:Choice xmlns:v="urn:schemas-microsoft-com:vml" Requires="v">
                <p:oleObj name="Equation" r:id="rId3" imgW="6997700" imgH="1244600" progId="Equation.DSMT4">
                  <p:embed/>
                </p:oleObj>
              </mc:Choice>
              <mc:Fallback>
                <p:oleObj name="Equation" r:id="rId3" imgW="6997700" imgH="1244600" progId="Equation.DSMT4">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19100"/>
                        <a:ext cx="6997700" cy="124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822147815"/>
              </p:ext>
            </p:extLst>
          </p:nvPr>
        </p:nvGraphicFramePr>
        <p:xfrm>
          <a:off x="6883400" y="2501900"/>
          <a:ext cx="3810000" cy="1600200"/>
        </p:xfrm>
        <a:graphic>
          <a:graphicData uri="http://schemas.openxmlformats.org/presentationml/2006/ole">
            <mc:AlternateContent xmlns:mc="http://schemas.openxmlformats.org/markup-compatibility/2006">
              <mc:Choice xmlns:v="urn:schemas-microsoft-com:vml" Requires="v">
                <p:oleObj name="Equation" r:id="rId5" imgW="3810000" imgH="1600200" progId="Equation.DSMT4">
                  <p:embed/>
                </p:oleObj>
              </mc:Choice>
              <mc:Fallback>
                <p:oleObj name="Equation" r:id="rId5" imgW="3810000" imgH="1600200" progId="Equation.DSMT4">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3400" y="2501900"/>
                        <a:ext cx="3810000" cy="160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273064871"/>
              </p:ext>
            </p:extLst>
          </p:nvPr>
        </p:nvGraphicFramePr>
        <p:xfrm>
          <a:off x="6597650" y="4857750"/>
          <a:ext cx="4381500" cy="736600"/>
        </p:xfrm>
        <a:graphic>
          <a:graphicData uri="http://schemas.openxmlformats.org/presentationml/2006/ole">
            <mc:AlternateContent xmlns:mc="http://schemas.openxmlformats.org/markup-compatibility/2006">
              <mc:Choice xmlns:v="urn:schemas-microsoft-com:vml" Requires="v">
                <p:oleObj name="Equation" r:id="rId7" imgW="4381500" imgH="736600" progId="Equation.DSMT4">
                  <p:embed/>
                </p:oleObj>
              </mc:Choice>
              <mc:Fallback>
                <p:oleObj name="Equation" r:id="rId7" imgW="4381500" imgH="736600" progId="Equation.DSMT4">
                  <p:embed/>
                  <p:pic>
                    <p:nvPicPr>
                      <p:cNvPr id="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7650" y="4857750"/>
                        <a:ext cx="43815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642275256"/>
              </p:ext>
            </p:extLst>
          </p:nvPr>
        </p:nvGraphicFramePr>
        <p:xfrm>
          <a:off x="6661150" y="5816600"/>
          <a:ext cx="3352800" cy="723900"/>
        </p:xfrm>
        <a:graphic>
          <a:graphicData uri="http://schemas.openxmlformats.org/presentationml/2006/ole">
            <mc:AlternateContent xmlns:mc="http://schemas.openxmlformats.org/markup-compatibility/2006">
              <mc:Choice xmlns:v="urn:schemas-microsoft-com:vml" Requires="v">
                <p:oleObj name="Equation" r:id="rId9" imgW="3352800" imgH="723900" progId="Equation.DSMT4">
                  <p:embed/>
                </p:oleObj>
              </mc:Choice>
              <mc:Fallback>
                <p:oleObj name="Equation" r:id="rId9" imgW="3352800" imgH="723900" progId="Equation.DSMT4">
                  <p:embed/>
                  <p:pic>
                    <p:nvPicPr>
                      <p:cNvPr id="0"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1150" y="5816600"/>
                        <a:ext cx="33528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8AC7B609-6235-4DF7-8376-3B4225D7EDEF}" type="slidenum">
              <a:rPr lang="en-US" smtClean="0"/>
              <a:pPr/>
              <a:t>114</a:t>
            </a:fld>
            <a:endParaRPr lang="en-US"/>
          </a:p>
        </p:txBody>
      </p:sp>
    </p:spTree>
    <p:extLst>
      <p:ext uri="{BB962C8B-B14F-4D97-AF65-F5344CB8AC3E}">
        <p14:creationId xmlns:p14="http://schemas.microsoft.com/office/powerpoint/2010/main" val="78992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8" presetClass="entr" presetSubtype="0" accel="5000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3"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5155" y="40528"/>
            <a:ext cx="11737518" cy="1318631"/>
          </a:xfrm>
          <a:prstGeom prst="rect">
            <a:avLst/>
          </a:prstGeom>
          <a:noFill/>
        </p:spPr>
        <p:txBody>
          <a:bodyPr wrap="square" rtlCol="0">
            <a:spAutoFit/>
          </a:bodyPr>
          <a:lstStyle/>
          <a:p>
            <a:pPr algn="just" rtl="1">
              <a:lnSpc>
                <a:spcPct val="150000"/>
              </a:lnSpc>
            </a:pPr>
            <a:r>
              <a:rPr lang="fa-IR" sz="3200" b="1" dirty="0">
                <a:solidFill>
                  <a:srgbClr val="FF0000"/>
                </a:solidFill>
                <a:latin typeface="Times New Roman" panose="02020603050405020304" pitchFamily="18" charset="0"/>
                <a:cs typeface="Times New Roman" panose="02020603050405020304" pitchFamily="18" charset="0"/>
              </a:rPr>
              <a:t>مثال</a:t>
            </a:r>
            <a:r>
              <a:rPr lang="fa-IR" sz="2400" dirty="0">
                <a:latin typeface="Times New Roman" panose="02020603050405020304" pitchFamily="18" charset="0"/>
                <a:cs typeface="Times New Roman" panose="02020603050405020304" pitchFamily="18" charset="0"/>
              </a:rPr>
              <a:t>: یک شی در فاصله 20 سانتی‌متری از یک عدسی شیشه‌ای دو کوژ با شعاع خمیدگی 20 و 40 سانتی‌متر قرار گرفته است. فاصله تصور تا شی را پیدا کنید. </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18942" y="1378221"/>
            <a:ext cx="11908542" cy="1754326"/>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نور ساطع شده از شی ابتدا 20 سانتی متر منتشر شده، سپس در عدسی شیشه شکسته شده و سپس به اندازه </a:t>
            </a:r>
            <a:r>
              <a:rPr lang="en-US" sz="2400" dirty="0">
                <a:latin typeface="Times New Roman" panose="02020603050405020304" pitchFamily="18" charset="0"/>
                <a:cs typeface="Times New Roman" panose="02020603050405020304" pitchFamily="18" charset="0"/>
              </a:rPr>
              <a:t> s</a:t>
            </a:r>
            <a:r>
              <a:rPr lang="en-US" sz="2400" dirty="0">
                <a:latin typeface="Times New Roman"/>
                <a:cs typeface="Times New Roman"/>
              </a:rPr>
              <a:t>'</a:t>
            </a:r>
            <a:r>
              <a:rPr lang="fa-IR" sz="2400" dirty="0">
                <a:latin typeface="Times New Roman" panose="02020603050405020304" pitchFamily="18" charset="0"/>
                <a:cs typeface="Times New Roman" panose="02020603050405020304" pitchFamily="18" charset="0"/>
              </a:rPr>
              <a:t>منتشر شده تا به صفحه تصویر رسیده است. پس ماتریس انتقال از صفحه ورودی به خروجی حاصل‌ضرب سه ماتریس انتقال است طوری که عنصر </a:t>
            </a:r>
            <a:r>
              <a:rPr lang="en-US" sz="2400" dirty="0">
                <a:latin typeface="Times New Roman" panose="02020603050405020304" pitchFamily="18" charset="0"/>
                <a:cs typeface="Times New Roman" panose="02020603050405020304" pitchFamily="18" charset="0"/>
              </a:rPr>
              <a:t> B</a:t>
            </a:r>
            <a:r>
              <a:rPr lang="fa-IR" sz="2400" dirty="0">
                <a:latin typeface="Times New Roman" panose="02020603050405020304" pitchFamily="18" charset="0"/>
                <a:cs typeface="Times New Roman" panose="02020603050405020304" pitchFamily="18" charset="0"/>
              </a:rPr>
              <a:t>آن مساوی صفر است. </a:t>
            </a:r>
            <a:endParaRPr lang="en-US" sz="2400" dirty="0">
              <a:latin typeface="Times New Roman" panose="02020603050405020304" pitchFamily="18" charset="0"/>
              <a:cs typeface="Times New Roman" panose="02020603050405020304" pitchFamily="18" charset="0"/>
            </a:endParaRPr>
          </a:p>
        </p:txBody>
      </p:sp>
      <p:graphicFrame>
        <p:nvGraphicFramePr>
          <p:cNvPr id="126979" name="Object 3"/>
          <p:cNvGraphicFramePr>
            <a:graphicFrameLocks noChangeAspect="1"/>
          </p:cNvGraphicFramePr>
          <p:nvPr/>
        </p:nvGraphicFramePr>
        <p:xfrm>
          <a:off x="1746250" y="3299933"/>
          <a:ext cx="8585200" cy="1397000"/>
        </p:xfrm>
        <a:graphic>
          <a:graphicData uri="http://schemas.openxmlformats.org/presentationml/2006/ole">
            <mc:AlternateContent xmlns:mc="http://schemas.openxmlformats.org/markup-compatibility/2006">
              <mc:Choice xmlns:v="urn:schemas-microsoft-com:vml" Requires="v">
                <p:oleObj name="Equation" r:id="rId2" imgW="8585200" imgH="1397000" progId="Equation.DSMT4">
                  <p:embed/>
                </p:oleObj>
              </mc:Choice>
              <mc:Fallback>
                <p:oleObj name="Equation" r:id="rId2" imgW="8585200" imgH="1397000" progId="Equation.DSMT4">
                  <p:embed/>
                  <p:pic>
                    <p:nvPicPr>
                      <p:cNvPr id="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3299933"/>
                        <a:ext cx="8585200" cy="139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6980" name="Object 4"/>
          <p:cNvGraphicFramePr>
            <a:graphicFrameLocks noChangeAspect="1"/>
          </p:cNvGraphicFramePr>
          <p:nvPr/>
        </p:nvGraphicFramePr>
        <p:xfrm>
          <a:off x="1682750" y="5168900"/>
          <a:ext cx="8750300" cy="1397000"/>
        </p:xfrm>
        <a:graphic>
          <a:graphicData uri="http://schemas.openxmlformats.org/presentationml/2006/ole">
            <mc:AlternateContent xmlns:mc="http://schemas.openxmlformats.org/markup-compatibility/2006">
              <mc:Choice xmlns:v="urn:schemas-microsoft-com:vml" Requires="v">
                <p:oleObj name="Equation" r:id="rId4" imgW="8750300" imgH="1397000" progId="Equation.DSMT4">
                  <p:embed/>
                </p:oleObj>
              </mc:Choice>
              <mc:Fallback>
                <p:oleObj name="Equation" r:id="rId4" imgW="8750300" imgH="1397000" progId="Equation.DSMT4">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2750" y="5168900"/>
                        <a:ext cx="8750300" cy="139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lide Number Placeholder 5"/>
          <p:cNvSpPr>
            <a:spLocks noGrp="1"/>
          </p:cNvSpPr>
          <p:nvPr>
            <p:ph type="sldNum" sz="quarter" idx="12"/>
          </p:nvPr>
        </p:nvSpPr>
        <p:spPr/>
        <p:txBody>
          <a:bodyPr/>
          <a:lstStyle/>
          <a:p>
            <a:fld id="{8AC7B609-6235-4DF7-8376-3B4225D7EDEF}" type="slidenum">
              <a:rPr lang="en-US" smtClean="0"/>
              <a:pPr/>
              <a:t>115</a:t>
            </a:fld>
            <a:endParaRPr lang="en-US"/>
          </a:p>
        </p:txBody>
      </p:sp>
    </p:spTree>
    <p:extLst>
      <p:ext uri="{BB962C8B-B14F-4D97-AF65-F5344CB8AC3E}">
        <p14:creationId xmlns:p14="http://schemas.microsoft.com/office/powerpoint/2010/main" val="197267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002" name="Object 2"/>
          <p:cNvGraphicFramePr>
            <a:graphicFrameLocks noChangeAspect="1"/>
          </p:cNvGraphicFramePr>
          <p:nvPr/>
        </p:nvGraphicFramePr>
        <p:xfrm>
          <a:off x="2999267" y="382772"/>
          <a:ext cx="7137400" cy="1600200"/>
        </p:xfrm>
        <a:graphic>
          <a:graphicData uri="http://schemas.openxmlformats.org/presentationml/2006/ole">
            <mc:AlternateContent xmlns:mc="http://schemas.openxmlformats.org/markup-compatibility/2006">
              <mc:Choice xmlns:v="urn:schemas-microsoft-com:vml" Requires="v">
                <p:oleObj name="Equation" r:id="rId2" imgW="7137400" imgH="1600200" progId="Equation.DSMT4">
                  <p:embed/>
                </p:oleObj>
              </mc:Choice>
              <mc:Fallback>
                <p:oleObj name="Equation" r:id="rId2" imgW="7137400" imgH="1600200" progId="Equation.DSMT4">
                  <p:embed/>
                  <p:pic>
                    <p:nvPicPr>
                      <p:cNvPr id="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267" y="382772"/>
                        <a:ext cx="7137400" cy="160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nvGraphicFramePr>
        <p:xfrm>
          <a:off x="679450" y="2832100"/>
          <a:ext cx="3797300" cy="723900"/>
        </p:xfrm>
        <a:graphic>
          <a:graphicData uri="http://schemas.openxmlformats.org/presentationml/2006/ole">
            <mc:AlternateContent xmlns:mc="http://schemas.openxmlformats.org/markup-compatibility/2006">
              <mc:Choice xmlns:v="urn:schemas-microsoft-com:vml" Requires="v">
                <p:oleObj name="Equation" r:id="rId4" imgW="3797300" imgH="723900" progId="Equation.DSMT4">
                  <p:embed/>
                </p:oleObj>
              </mc:Choice>
              <mc:Fallback>
                <p:oleObj name="Equation" r:id="rId4" imgW="3797300" imgH="723900" progId="Equation.DSMT4">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450" y="2832100"/>
                        <a:ext cx="37973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545062738"/>
              </p:ext>
            </p:extLst>
          </p:nvPr>
        </p:nvGraphicFramePr>
        <p:xfrm>
          <a:off x="5810250" y="2851150"/>
          <a:ext cx="5575300" cy="736600"/>
        </p:xfrm>
        <a:graphic>
          <a:graphicData uri="http://schemas.openxmlformats.org/presentationml/2006/ole">
            <mc:AlternateContent xmlns:mc="http://schemas.openxmlformats.org/markup-compatibility/2006">
              <mc:Choice xmlns:v="urn:schemas-microsoft-com:vml" Requires="v">
                <p:oleObj name="Equation" r:id="rId6" imgW="5574960" imgH="736560" progId="Equation.DSMT4">
                  <p:embed/>
                </p:oleObj>
              </mc:Choice>
              <mc:Fallback>
                <p:oleObj name="Equation" r:id="rId6" imgW="5574960" imgH="736560" progId="Equation.DSMT4">
                  <p:embed/>
                  <p:pic>
                    <p:nvPicPr>
                      <p:cNvPr id="0" name="Picture 16"/>
                      <p:cNvPicPr>
                        <a:picLocks noChangeAspect="1" noChangeArrowheads="1"/>
                      </p:cNvPicPr>
                      <p:nvPr/>
                    </p:nvPicPr>
                    <p:blipFill>
                      <a:blip r:embed="rId7"/>
                      <a:srcRect/>
                      <a:stretch>
                        <a:fillRect/>
                      </a:stretch>
                    </p:blipFill>
                    <p:spPr bwMode="auto">
                      <a:xfrm>
                        <a:off x="5810250" y="2851150"/>
                        <a:ext cx="55753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nvGraphicFramePr>
        <p:xfrm>
          <a:off x="969963" y="5651500"/>
          <a:ext cx="8826500" cy="787400"/>
        </p:xfrm>
        <a:graphic>
          <a:graphicData uri="http://schemas.openxmlformats.org/presentationml/2006/ole">
            <mc:AlternateContent xmlns:mc="http://schemas.openxmlformats.org/markup-compatibility/2006">
              <mc:Choice xmlns:v="urn:schemas-microsoft-com:vml" Requires="v">
                <p:oleObj name="Equation" r:id="rId8" imgW="8826500" imgH="787400" progId="Equation.DSMT4">
                  <p:embed/>
                </p:oleObj>
              </mc:Choice>
              <mc:Fallback>
                <p:oleObj name="Equation" r:id="rId8" imgW="8826500" imgH="787400" progId="Equation.DSMT4">
                  <p:embed/>
                  <p:pic>
                    <p:nvPicPr>
                      <p:cNvPr id="0"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9963" y="5651500"/>
                        <a:ext cx="88265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1409700" y="4279900"/>
          <a:ext cx="6337300" cy="889000"/>
        </p:xfrm>
        <a:graphic>
          <a:graphicData uri="http://schemas.openxmlformats.org/presentationml/2006/ole">
            <mc:AlternateContent xmlns:mc="http://schemas.openxmlformats.org/markup-compatibility/2006">
              <mc:Choice xmlns:v="urn:schemas-microsoft-com:vml" Requires="v">
                <p:oleObj name="Equation" r:id="rId10" imgW="6337300" imgH="889000" progId="Equation.DSMT4">
                  <p:embed/>
                </p:oleObj>
              </mc:Choice>
              <mc:Fallback>
                <p:oleObj name="Equation" r:id="rId10" imgW="6337300" imgH="889000" progId="Equation.DSMT4">
                  <p:embed/>
                  <p:pic>
                    <p:nvPicPr>
                      <p:cNvPr id="0"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09700" y="4279900"/>
                        <a:ext cx="63373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 name="Straight Connector 7"/>
          <p:cNvCxnSpPr/>
          <p:nvPr/>
        </p:nvCxnSpPr>
        <p:spPr>
          <a:xfrm flipV="1">
            <a:off x="0" y="3760631"/>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8AC7B609-6235-4DF7-8376-3B4225D7EDEF}" type="slidenum">
              <a:rPr lang="en-US" smtClean="0"/>
              <a:pPr/>
              <a:t>116</a:t>
            </a:fld>
            <a:endParaRPr lang="en-US"/>
          </a:p>
        </p:txBody>
      </p:sp>
      <p:graphicFrame>
        <p:nvGraphicFramePr>
          <p:cNvPr id="10" name="Object 9"/>
          <p:cNvGraphicFramePr>
            <a:graphicFrameLocks noChangeAspect="1"/>
          </p:cNvGraphicFramePr>
          <p:nvPr/>
        </p:nvGraphicFramePr>
        <p:xfrm>
          <a:off x="9385300" y="4606224"/>
          <a:ext cx="2463800" cy="723900"/>
        </p:xfrm>
        <a:graphic>
          <a:graphicData uri="http://schemas.openxmlformats.org/presentationml/2006/ole">
            <mc:AlternateContent xmlns:mc="http://schemas.openxmlformats.org/markup-compatibility/2006">
              <mc:Choice xmlns:v="urn:schemas-microsoft-com:vml" Requires="v">
                <p:oleObj name="Equation" r:id="rId12" imgW="2463800" imgH="723900" progId="Equation.DSMT4">
                  <p:embed/>
                </p:oleObj>
              </mc:Choice>
              <mc:Fallback>
                <p:oleObj name="Equation" r:id="rId12" imgW="2463800" imgH="723900" progId="Equation.DSMT4">
                  <p:embed/>
                  <p:pic>
                    <p:nvPicPr>
                      <p:cNvPr id="0" name="Picture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85300" y="4606224"/>
                        <a:ext cx="24638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19A613-76AA-42BA-814F-61A6EF773A5A}"/>
              </a:ext>
            </a:extLst>
          </p:cNvPr>
          <p:cNvSpPr>
            <a:spLocks noGrp="1"/>
          </p:cNvSpPr>
          <p:nvPr>
            <p:ph type="sldNum" sz="quarter" idx="12"/>
          </p:nvPr>
        </p:nvSpPr>
        <p:spPr/>
        <p:txBody>
          <a:bodyPr/>
          <a:lstStyle/>
          <a:p>
            <a:fld id="{8AC7B609-6235-4DF7-8376-3B4225D7EDEF}" type="slidenum">
              <a:rPr lang="en-US" smtClean="0"/>
              <a:pPr/>
              <a:t>117</a:t>
            </a:fld>
            <a:endParaRPr lang="en-US" dirty="0"/>
          </a:p>
        </p:txBody>
      </p:sp>
      <p:sp>
        <p:nvSpPr>
          <p:cNvPr id="3" name="TextBox 2">
            <a:extLst>
              <a:ext uri="{FF2B5EF4-FFF2-40B4-BE49-F238E27FC236}">
                <a16:creationId xmlns:a16="http://schemas.microsoft.com/office/drawing/2014/main" id="{309FBF0D-D580-4C2C-9FD6-0C59B50DE23E}"/>
              </a:ext>
            </a:extLst>
          </p:cNvPr>
          <p:cNvSpPr txBox="1"/>
          <p:nvPr/>
        </p:nvSpPr>
        <p:spPr>
          <a:xfrm>
            <a:off x="3409244" y="1158949"/>
            <a:ext cx="8275937" cy="2241960"/>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شی ای در فاصله 20 سانتی‌متری و سمت چپ یک عدسی همگرا با فاصله کانونی 10 سانتی‌متر قرار دارد. یک عدسی واگرا با فاصله کانونی 50 سانتی‌متر سمت راست عدسی همگرا و در فاصله 15 سانتی‌متری از آن قرار دارد. مکان تصویر، نوع تصویر و بزرگنمایی تصویر را به روش ماتریسی پیدا کنید.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84760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0872" y="213736"/>
            <a:ext cx="8383437" cy="661207"/>
          </a:xfrm>
          <a:prstGeom prst="rect">
            <a:avLst/>
          </a:prstGeom>
          <a:ln w="381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Cardinal points and planes  </a:t>
            </a:r>
            <a:r>
              <a:rPr lang="fa-IR" sz="2800" b="1" dirty="0">
                <a:solidFill>
                  <a:srgbClr val="FF0000"/>
                </a:solidFill>
                <a:latin typeface="Times New Roman" panose="02020603050405020304" pitchFamily="18" charset="0"/>
                <a:cs typeface="Times New Roman" panose="02020603050405020304" pitchFamily="18" charset="0"/>
              </a:rPr>
              <a:t>    نقاط و صفحات کاردینال</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426520" y="1181737"/>
            <a:ext cx="9938939"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برای هر سیستم اپتیکی سه جفت نقطه کاردینالی و متناسبا سه جفت صفحه کاردینالی تعریف می شود.</a:t>
            </a:r>
            <a:endParaRPr lang="en-US"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2" cstate="print"/>
          <a:srcRect l="4738" t="3402" r="54549"/>
          <a:stretch/>
        </p:blipFill>
        <p:spPr>
          <a:xfrm>
            <a:off x="33418" y="4223998"/>
            <a:ext cx="3600000" cy="2338211"/>
          </a:xfrm>
          <a:prstGeom prst="rect">
            <a:avLst/>
          </a:prstGeom>
        </p:spPr>
      </p:pic>
      <p:pic>
        <p:nvPicPr>
          <p:cNvPr id="9" name="Picture 8"/>
          <p:cNvPicPr>
            <a:picLocks noChangeAspect="1"/>
          </p:cNvPicPr>
          <p:nvPr/>
        </p:nvPicPr>
        <p:blipFill rotWithShape="1">
          <a:blip r:embed="rId2" cstate="print"/>
          <a:srcRect l="57122" t="4216" r="2326"/>
          <a:stretch/>
        </p:blipFill>
        <p:spPr>
          <a:xfrm>
            <a:off x="3905223" y="4238437"/>
            <a:ext cx="3600000" cy="2327783"/>
          </a:xfrm>
          <a:prstGeom prst="rect">
            <a:avLst/>
          </a:prstGeom>
        </p:spPr>
      </p:pic>
      <p:pic>
        <p:nvPicPr>
          <p:cNvPr id="10" name="Picture 9"/>
          <p:cNvPicPr>
            <a:picLocks noChangeAspect="1"/>
          </p:cNvPicPr>
          <p:nvPr/>
        </p:nvPicPr>
        <p:blipFill rotWithShape="1">
          <a:blip r:embed="rId3" cstate="print"/>
          <a:srcRect l="21821" t="10012" r="9463"/>
          <a:stretch/>
        </p:blipFill>
        <p:spPr>
          <a:xfrm>
            <a:off x="7704641" y="4070396"/>
            <a:ext cx="3600000" cy="2681422"/>
          </a:xfrm>
          <a:prstGeom prst="rect">
            <a:avLst/>
          </a:prstGeom>
        </p:spPr>
      </p:pic>
      <p:grpSp>
        <p:nvGrpSpPr>
          <p:cNvPr id="2" name="Group 12"/>
          <p:cNvGrpSpPr/>
          <p:nvPr/>
        </p:nvGrpSpPr>
        <p:grpSpPr>
          <a:xfrm>
            <a:off x="629877" y="2145270"/>
            <a:ext cx="9728468" cy="1837806"/>
            <a:chOff x="629877" y="2145270"/>
            <a:chExt cx="9728468" cy="1837806"/>
          </a:xfrm>
        </p:grpSpPr>
        <p:sp>
          <p:nvSpPr>
            <p:cNvPr id="11" name="TextBox 10"/>
            <p:cNvSpPr txBox="1"/>
            <p:nvPr/>
          </p:nvSpPr>
          <p:spPr>
            <a:xfrm>
              <a:off x="4415145" y="2145270"/>
              <a:ext cx="5943200" cy="1754326"/>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1- نقاط کانونی اولیه و ثانویه  </a:t>
              </a:r>
              <a:r>
                <a:rPr lang="en-US" sz="2400" i="1" dirty="0">
                  <a:latin typeface="Times New Roman" panose="02020603050405020304" pitchFamily="18" charset="0"/>
                  <a:cs typeface="Times New Roman" panose="02020603050405020304" pitchFamily="18" charset="0"/>
                </a:rPr>
                <a:t>F</a:t>
              </a:r>
              <a:r>
                <a:rPr lang="en-US" sz="2400" baseline="-25000" dirty="0">
                  <a:latin typeface="Times New Roman" panose="02020603050405020304" pitchFamily="18" charset="0"/>
                  <a:cs typeface="Times New Roman" panose="02020603050405020304" pitchFamily="18" charset="0"/>
                </a:rPr>
                <a:t>1</a:t>
              </a:r>
              <a:r>
                <a:rPr lang="fa-IR" sz="2400" dirty="0">
                  <a:latin typeface="Times New Roman" panose="02020603050405020304" pitchFamily="18" charset="0"/>
                  <a:cs typeface="Times New Roman" panose="02020603050405020304" pitchFamily="18" charset="0"/>
                </a:rPr>
                <a:t>   و  </a:t>
              </a:r>
              <a:r>
                <a:rPr lang="en-US" sz="2400" i="1" dirty="0">
                  <a:latin typeface="Times New Roman" panose="02020603050405020304" pitchFamily="18" charset="0"/>
                  <a:cs typeface="Times New Roman" panose="02020603050405020304" pitchFamily="18" charset="0"/>
                </a:rPr>
                <a:t>F</a:t>
              </a:r>
              <a:r>
                <a:rPr lang="en-US" sz="2400" baseline="-25000" dirty="0">
                  <a:latin typeface="Times New Roman" panose="02020603050405020304" pitchFamily="18" charset="0"/>
                  <a:cs typeface="Times New Roman" panose="02020603050405020304" pitchFamily="18" charset="0"/>
                </a:rPr>
                <a:t>2</a:t>
              </a:r>
              <a:endParaRPr lang="fa-IR" sz="2400" baseline="-25000" dirty="0">
                <a:latin typeface="Times New Roman" panose="02020603050405020304" pitchFamily="18" charset="0"/>
                <a:cs typeface="Times New Roman" panose="02020603050405020304" pitchFamily="18" charset="0"/>
              </a:endParaRPr>
            </a:p>
            <a:p>
              <a:pPr algn="just" rtl="1">
                <a:lnSpc>
                  <a:spcPct val="150000"/>
                </a:lnSpc>
              </a:pPr>
              <a:r>
                <a:rPr lang="fa-IR" sz="2400" dirty="0">
                  <a:latin typeface="Times New Roman" panose="02020603050405020304" pitchFamily="18" charset="0"/>
                  <a:cs typeface="Times New Roman" panose="02020603050405020304" pitchFamily="18" charset="0"/>
                </a:rPr>
                <a:t>2- نقاط اصلی اولیه و ثانویه   </a:t>
              </a:r>
              <a:r>
                <a:rPr lang="en-US" sz="2400" i="1"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1</a:t>
              </a:r>
              <a:r>
                <a:rPr lang="fa-IR" sz="2400" dirty="0">
                  <a:latin typeface="Times New Roman" panose="02020603050405020304" pitchFamily="18" charset="0"/>
                  <a:cs typeface="Times New Roman" panose="02020603050405020304" pitchFamily="18" charset="0"/>
                </a:rPr>
                <a:t>  و</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endParaRPr lang="fa-IR" sz="2400" dirty="0">
                <a:latin typeface="Times New Roman" panose="02020603050405020304" pitchFamily="18" charset="0"/>
                <a:cs typeface="Times New Roman" panose="02020603050405020304" pitchFamily="18" charset="0"/>
              </a:endParaRPr>
            </a:p>
            <a:p>
              <a:pPr algn="just" rtl="1">
                <a:lnSpc>
                  <a:spcPct val="150000"/>
                </a:lnSpc>
              </a:pPr>
              <a:r>
                <a:rPr lang="fa-IR" sz="2400" dirty="0">
                  <a:latin typeface="Times New Roman" panose="02020603050405020304" pitchFamily="18" charset="0"/>
                  <a:cs typeface="Times New Roman" panose="02020603050405020304" pitchFamily="18" charset="0"/>
                </a:rPr>
                <a:t>3- نقاط گرهی اولیه و ثانویه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1</a:t>
              </a:r>
              <a:r>
                <a:rPr lang="fa-IR" sz="2400" dirty="0">
                  <a:latin typeface="Times New Roman" panose="02020603050405020304" pitchFamily="18" charset="0"/>
                  <a:cs typeface="Times New Roman" panose="02020603050405020304" pitchFamily="18" charset="0"/>
                </a:rPr>
                <a:t>   و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p>
          </p:txBody>
        </p:sp>
        <p:sp>
          <p:nvSpPr>
            <p:cNvPr id="12" name="TextBox 11"/>
            <p:cNvSpPr txBox="1"/>
            <p:nvPr/>
          </p:nvSpPr>
          <p:spPr>
            <a:xfrm>
              <a:off x="629877" y="2228750"/>
              <a:ext cx="4604731" cy="1754326"/>
            </a:xfrm>
            <a:prstGeom prst="rect">
              <a:avLst/>
            </a:prstGeom>
            <a:noFill/>
          </p:spPr>
          <p:txBody>
            <a:bodyPr wrap="square" rtlCol="0">
              <a:spAutoFit/>
            </a:bodyPr>
            <a:lstStyle/>
            <a:p>
              <a:pPr>
                <a:lnSpc>
                  <a:spcPct val="150000"/>
                </a:lnSpc>
              </a:pPr>
              <a:r>
                <a:rPr lang="en-US" sz="2400" dirty="0">
                  <a:latin typeface="Times New Roman" panose="02020603050405020304" pitchFamily="18" charset="0"/>
                  <a:cs typeface="Times New Roman" panose="02020603050405020304" pitchFamily="18" charset="0"/>
                </a:rPr>
                <a:t>1- first and second focal points</a:t>
              </a:r>
            </a:p>
            <a:p>
              <a:pPr>
                <a:lnSpc>
                  <a:spcPct val="150000"/>
                </a:lnSpc>
              </a:pPr>
              <a:r>
                <a:rPr lang="en-US" sz="2400" dirty="0">
                  <a:latin typeface="Times New Roman" panose="02020603050405020304" pitchFamily="18" charset="0"/>
                  <a:cs typeface="Times New Roman" panose="02020603050405020304" pitchFamily="18" charset="0"/>
                </a:rPr>
                <a:t>2- first and second principle points</a:t>
              </a:r>
            </a:p>
            <a:p>
              <a:pPr>
                <a:lnSpc>
                  <a:spcPct val="150000"/>
                </a:lnSpc>
              </a:pPr>
              <a:r>
                <a:rPr lang="en-US" sz="2400" dirty="0">
                  <a:latin typeface="Times New Roman" panose="02020603050405020304" pitchFamily="18" charset="0"/>
                  <a:cs typeface="Times New Roman" panose="02020603050405020304" pitchFamily="18" charset="0"/>
                </a:rPr>
                <a:t>3- first and second nodal points</a:t>
              </a:r>
            </a:p>
          </p:txBody>
        </p:sp>
      </p:grpSp>
      <p:sp>
        <p:nvSpPr>
          <p:cNvPr id="13" name="Slide Number Placeholder 12"/>
          <p:cNvSpPr>
            <a:spLocks noGrp="1"/>
          </p:cNvSpPr>
          <p:nvPr>
            <p:ph type="sldNum" sz="quarter" idx="12"/>
          </p:nvPr>
        </p:nvSpPr>
        <p:spPr/>
        <p:txBody>
          <a:bodyPr/>
          <a:lstStyle/>
          <a:p>
            <a:fld id="{8AC7B609-6235-4DF7-8376-3B4225D7EDEF}" type="slidenum">
              <a:rPr lang="en-US" smtClean="0"/>
              <a:pPr/>
              <a:t>118</a:t>
            </a:fld>
            <a:endParaRPr lang="en-US"/>
          </a:p>
        </p:txBody>
      </p:sp>
    </p:spTree>
    <p:extLst>
      <p:ext uri="{BB962C8B-B14F-4D97-AF65-F5344CB8AC3E}">
        <p14:creationId xmlns:p14="http://schemas.microsoft.com/office/powerpoint/2010/main" val="322038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srcRect l="4738" t="3402" r="54549"/>
          <a:stretch/>
        </p:blipFill>
        <p:spPr>
          <a:xfrm>
            <a:off x="1256730" y="4624285"/>
            <a:ext cx="3960000" cy="2224030"/>
          </a:xfrm>
          <a:prstGeom prst="rect">
            <a:avLst/>
          </a:prstGeom>
        </p:spPr>
      </p:pic>
      <p:pic>
        <p:nvPicPr>
          <p:cNvPr id="6" name="Picture 5"/>
          <p:cNvPicPr>
            <a:picLocks noChangeAspect="1"/>
          </p:cNvPicPr>
          <p:nvPr/>
        </p:nvPicPr>
        <p:blipFill rotWithShape="1">
          <a:blip r:embed="rId2" cstate="print"/>
          <a:srcRect l="57122" t="4216" r="2326"/>
          <a:stretch/>
        </p:blipFill>
        <p:spPr>
          <a:xfrm>
            <a:off x="6480802" y="4610637"/>
            <a:ext cx="3960000" cy="2212560"/>
          </a:xfrm>
          <a:prstGeom prst="rect">
            <a:avLst/>
          </a:prstGeom>
        </p:spPr>
      </p:pic>
      <p:sp>
        <p:nvSpPr>
          <p:cNvPr id="4" name="TextBox 3"/>
          <p:cNvSpPr txBox="1"/>
          <p:nvPr/>
        </p:nvSpPr>
        <p:spPr>
          <a:xfrm>
            <a:off x="435935" y="64835"/>
            <a:ext cx="11375065" cy="611994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نقاط کانونی اولیه و ثانویه قبلا تعریف شده‌اند. صفحات کانونی اولیه و ثانویه صفحاتی هستند که از نقاط کانونی اولیه و ثانویه گذشته و بر محور اپتیکی عمود هستند. </a:t>
            </a:r>
          </a:p>
          <a:p>
            <a:pPr algn="just" rtl="1">
              <a:lnSpc>
                <a:spcPct val="150000"/>
              </a:lnSpc>
            </a:pPr>
            <a:r>
              <a:rPr lang="fa-IR" sz="2400" dirty="0">
                <a:latin typeface="Times New Roman" panose="02020603050405020304" pitchFamily="18" charset="0"/>
                <a:cs typeface="Times New Roman" panose="02020603050405020304" pitchFamily="18" charset="0"/>
              </a:rPr>
              <a:t>پرت‌</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ای که از کانون اولیه به سیستم اپتیکی رسیده موازی با محور اصلی از آن خارج می‌شود. </a:t>
            </a:r>
            <a:r>
              <a:rPr lang="fa-IR" sz="2400" dirty="0">
                <a:solidFill>
                  <a:srgbClr val="FF0000"/>
                </a:solidFill>
                <a:latin typeface="Times New Roman" panose="02020603050405020304" pitchFamily="18" charset="0"/>
                <a:cs typeface="Times New Roman" panose="02020603050405020304" pitchFamily="18" charset="0"/>
              </a:rPr>
              <a:t>صفحه اصلی اولیه ( </a:t>
            </a:r>
            <a:r>
              <a:rPr lang="en-US" sz="2400" i="1" dirty="0">
                <a:solidFill>
                  <a:srgbClr val="FF0000"/>
                </a:solidFill>
                <a:latin typeface="Times New Roman" panose="02020603050405020304" pitchFamily="18" charset="0"/>
                <a:cs typeface="Times New Roman" panose="02020603050405020304" pitchFamily="18" charset="0"/>
              </a:rPr>
              <a:t>PP</a:t>
            </a:r>
            <a:r>
              <a:rPr lang="en-US" sz="2400" baseline="-25000" dirty="0">
                <a:solidFill>
                  <a:srgbClr val="FF0000"/>
                </a:solidFill>
                <a:latin typeface="Times New Roman" panose="02020603050405020304" pitchFamily="18" charset="0"/>
                <a:cs typeface="Times New Roman" panose="02020603050405020304" pitchFamily="18" charset="0"/>
              </a:rPr>
              <a:t>1</a:t>
            </a:r>
            <a:r>
              <a:rPr lang="fa-IR" sz="2400" dirty="0">
                <a:solidFill>
                  <a:srgbClr val="FF0000"/>
                </a:solidFill>
                <a:latin typeface="Times New Roman" panose="02020603050405020304" pitchFamily="18" charset="0"/>
                <a:cs typeface="Times New Roman" panose="02020603050405020304" pitchFamily="18" charset="0"/>
              </a:rPr>
              <a:t>)</a:t>
            </a:r>
            <a:r>
              <a:rPr lang="fa-IR" sz="2400" dirty="0">
                <a:latin typeface="Times New Roman" panose="02020603050405020304" pitchFamily="18" charset="0"/>
                <a:cs typeface="Times New Roman" panose="02020603050405020304" pitchFamily="18" charset="0"/>
              </a:rPr>
              <a:t> از محل تقاطع امتداد پرتو ورودی و خروجی می‌گذرد طوری که عمود بر محور اپتیکی باشد. محل تقاطع صفحه اصلی اولیه و محور اپتیکی را نقطه اصلی اولیه (</a:t>
            </a:r>
            <a:r>
              <a:rPr lang="en-US" sz="2400" i="1"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1</a:t>
            </a:r>
            <a:r>
              <a:rPr lang="fa-IR" sz="2400" dirty="0">
                <a:latin typeface="Times New Roman" panose="02020603050405020304" pitchFamily="18" charset="0"/>
                <a:cs typeface="Times New Roman" panose="02020603050405020304" pitchFamily="18" charset="0"/>
              </a:rPr>
              <a:t>) گویند. </a:t>
            </a:r>
            <a:endParaRPr lang="en-US" sz="2400" dirty="0">
              <a:latin typeface="Times New Roman" panose="02020603050405020304" pitchFamily="18" charset="0"/>
              <a:cs typeface="Times New Roman" panose="02020603050405020304" pitchFamily="18" charset="0"/>
            </a:endParaRPr>
          </a:p>
          <a:p>
            <a:pPr algn="just" rtl="1">
              <a:lnSpc>
                <a:spcPct val="150000"/>
              </a:lnSpc>
            </a:pPr>
            <a:r>
              <a:rPr lang="fa-IR" sz="2400" dirty="0">
                <a:latin typeface="Times New Roman" panose="02020603050405020304" pitchFamily="18" charset="0"/>
                <a:cs typeface="Times New Roman" panose="02020603050405020304" pitchFamily="18" charset="0"/>
              </a:rPr>
              <a:t>پرتو‌ای که</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موازی با محور اصلی به سیستم اپتیکی می‌رسد طوری از آن خارج می‌شود که از کانون ثانویه عبور کند. </a:t>
            </a:r>
            <a:r>
              <a:rPr lang="fa-IR" sz="2400" dirty="0">
                <a:solidFill>
                  <a:srgbClr val="FF0000"/>
                </a:solidFill>
                <a:latin typeface="Times New Roman" panose="02020603050405020304" pitchFamily="18" charset="0"/>
                <a:cs typeface="Times New Roman" panose="02020603050405020304" pitchFamily="18" charset="0"/>
              </a:rPr>
              <a:t>صفحه اصلی ثانویه ( </a:t>
            </a:r>
            <a:r>
              <a:rPr lang="en-US" sz="2400" i="1" dirty="0">
                <a:solidFill>
                  <a:srgbClr val="FF0000"/>
                </a:solidFill>
                <a:latin typeface="Times New Roman" panose="02020603050405020304" pitchFamily="18" charset="0"/>
                <a:cs typeface="Times New Roman" panose="02020603050405020304" pitchFamily="18" charset="0"/>
              </a:rPr>
              <a:t>PP</a:t>
            </a:r>
            <a:r>
              <a:rPr lang="en-US" sz="2400" baseline="-25000" dirty="0">
                <a:solidFill>
                  <a:srgbClr val="FF0000"/>
                </a:solidFill>
                <a:latin typeface="Times New Roman" panose="02020603050405020304" pitchFamily="18" charset="0"/>
                <a:cs typeface="Times New Roman" panose="02020603050405020304" pitchFamily="18" charset="0"/>
              </a:rPr>
              <a:t>2</a:t>
            </a:r>
            <a:r>
              <a:rPr lang="fa-IR" sz="2400" dirty="0">
                <a:solidFill>
                  <a:srgbClr val="FF0000"/>
                </a:solidFill>
                <a:latin typeface="Times New Roman" panose="02020603050405020304" pitchFamily="18" charset="0"/>
                <a:cs typeface="Times New Roman" panose="02020603050405020304" pitchFamily="18" charset="0"/>
              </a:rPr>
              <a:t>)</a:t>
            </a:r>
            <a:r>
              <a:rPr lang="fa-IR" sz="2400" dirty="0">
                <a:latin typeface="Times New Roman" panose="02020603050405020304" pitchFamily="18" charset="0"/>
                <a:cs typeface="Times New Roman" panose="02020603050405020304" pitchFamily="18" charset="0"/>
              </a:rPr>
              <a:t> از محل تقاطع امتداد پرتو ورودی و خروجی می‌گذرد طوری که عمود بر محور اپتیکی باشد. محل تقاطع صفحه اصلی ثانویه و محور اپتیکی را نقطه اصلی ثانویه (</a:t>
            </a:r>
            <a:r>
              <a:rPr lang="en-US" sz="2400" i="1"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2</a:t>
            </a:r>
            <a:r>
              <a:rPr lang="fa-IR" sz="2400" dirty="0">
                <a:latin typeface="Times New Roman" panose="02020603050405020304" pitchFamily="18" charset="0"/>
                <a:cs typeface="Times New Roman" panose="02020603050405020304" pitchFamily="18" charset="0"/>
              </a:rPr>
              <a:t>) گویند. </a:t>
            </a:r>
            <a:endParaRPr lang="en-US" sz="2400" dirty="0">
              <a:latin typeface="Times New Roman" panose="02020603050405020304" pitchFamily="18" charset="0"/>
              <a:cs typeface="Times New Roman" panose="02020603050405020304" pitchFamily="18" charset="0"/>
            </a:endParaRPr>
          </a:p>
          <a:p>
            <a:pPr algn="just" rtl="1">
              <a:lnSpc>
                <a:spcPct val="150000"/>
              </a:lnSpc>
            </a:pPr>
            <a:endParaRPr lang="en-US" sz="2400" dirty="0">
              <a:latin typeface="Times New Roman" panose="02020603050405020304" pitchFamily="18" charset="0"/>
              <a:cs typeface="Times New Roman" panose="02020603050405020304" pitchFamily="18" charset="0"/>
            </a:endParaRPr>
          </a:p>
          <a:p>
            <a:pPr algn="just" rtl="1">
              <a:lnSpc>
                <a:spcPct val="150000"/>
              </a:lnSpc>
            </a:pPr>
            <a:endParaRPr lang="fa-IR" sz="2400" dirty="0">
              <a:latin typeface="Times New Roman" panose="02020603050405020304" pitchFamily="18" charset="0"/>
              <a:cs typeface="Times New Roman" panose="02020603050405020304" pitchFamily="18" charset="0"/>
            </a:endParaRPr>
          </a:p>
          <a:p>
            <a:pPr algn="just" rtl="1">
              <a:lnSpc>
                <a:spcPct val="150000"/>
              </a:lnSpc>
            </a:pPr>
            <a:endParaRPr lang="en-US" sz="2400" dirty="0">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8AC7B609-6235-4DF7-8376-3B4225D7EDEF}" type="slidenum">
              <a:rPr lang="en-US" smtClean="0"/>
              <a:pPr/>
              <a:t>119</a:t>
            </a:fld>
            <a:endParaRPr lang="en-US"/>
          </a:p>
        </p:txBody>
      </p:sp>
    </p:spTree>
    <p:extLst>
      <p:ext uri="{BB962C8B-B14F-4D97-AF65-F5344CB8AC3E}">
        <p14:creationId xmlns:p14="http://schemas.microsoft.com/office/powerpoint/2010/main" val="294720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9713" y="153416"/>
            <a:ext cx="6883144"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lvl="0" algn="ctr" eaLnBrk="0" fontAlgn="base" hangingPunct="0">
              <a:spcBef>
                <a:spcPct val="0"/>
              </a:spcBef>
              <a:spcAft>
                <a:spcPct val="0"/>
              </a:spcAft>
            </a:pPr>
            <a:r>
              <a:rPr lang="en-US" altLang="en-US" sz="2800" b="1" dirty="0">
                <a:solidFill>
                  <a:srgbClr val="FF0000"/>
                </a:solidFill>
                <a:latin typeface="Times New Roman" panose="02020603050405020304" pitchFamily="18" charset="0"/>
                <a:cs typeface="Times New Roman" panose="02020603050405020304" pitchFamily="18" charset="0"/>
              </a:rPr>
              <a:t>Ray Optics </a:t>
            </a:r>
            <a:r>
              <a:rPr lang="fa-IR" altLang="en-US" sz="2800" b="1" dirty="0">
                <a:solidFill>
                  <a:srgbClr val="FF0000"/>
                </a:solidFill>
                <a:latin typeface="Times New Roman" panose="02020603050405020304" pitchFamily="18" charset="0"/>
                <a:cs typeface="Times New Roman" panose="02020603050405020304" pitchFamily="18" charset="0"/>
              </a:rPr>
              <a:t>اپتیک هندسی (پرتویی)      </a:t>
            </a:r>
            <a:endParaRPr lang="en-US" altLang="en-US" sz="2800" dirty="0">
              <a:solidFill>
                <a:srgbClr val="FF0000"/>
              </a:solidFill>
            </a:endParaRPr>
          </a:p>
        </p:txBody>
      </p:sp>
      <p:sp>
        <p:nvSpPr>
          <p:cNvPr id="5" name="TextBox 4"/>
          <p:cNvSpPr txBox="1"/>
          <p:nvPr/>
        </p:nvSpPr>
        <p:spPr>
          <a:xfrm>
            <a:off x="250372" y="1393372"/>
            <a:ext cx="11430000" cy="452431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در اپتیک هندسی هر پرتو نور را با یک پیکان نشان می‌دهیم که جهت پیکان نشان دهنده جهت انتشار نور است. این قرارداد با این فرض انجام می گیرد که نور در یک محیط شفاف همگن به خط مستقیم منتشر می‌شود. انتشار نور به خط مستقیم یعنی اینکه نور رفتاری شبیه رفتار یک ذره را از خود نشان می‌دهد. پدیده‌هایی مانند سایه، نیم سایه و   تصویر در آینه‌ها با  فرض ذره‌ای بودن نور قابل توضیح و توصیف هستند. البته پدیده‌هایی مانند پراش و تداخل که در مبحث اپتیک موجی به آنها پرداخته می‌شود مبین رفتار موجی نور هستند و با رفتار ذره‌ای نور قابل توضیح نخواهند بود. اصل مکملیت بوهر بیان می‌کند که نور می‌تواند هر دو رفتار ذره‌ای و موجی را از خود نشان دهد بسته به اینکه موانع و روزنه‌های مسیرش چه سایزی داشته باشند. چنانچه ابعاد آنها خیلی بزرگتر از طول موج نور باشد شاهد رفتار ذره‌ای و در صورتی که ابعاد موانع در حدود چند برابر طول موج باشد شاهد رفتار موجی خواهیم بود. </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8AC7B609-6235-4DF7-8376-3B4225D7EDEF}" type="slidenum">
              <a:rPr lang="en-US" smtClean="0"/>
              <a:pPr/>
              <a:t>12</a:t>
            </a:fld>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4627" t="2897" b="-1"/>
          <a:stretch/>
        </p:blipFill>
        <p:spPr>
          <a:xfrm>
            <a:off x="72920" y="3194783"/>
            <a:ext cx="6264076" cy="3627843"/>
          </a:xfrm>
          <a:prstGeom prst="rect">
            <a:avLst/>
          </a:prstGeom>
        </p:spPr>
      </p:pic>
      <p:sp>
        <p:nvSpPr>
          <p:cNvPr id="4" name="TextBox 3"/>
          <p:cNvSpPr txBox="1"/>
          <p:nvPr/>
        </p:nvSpPr>
        <p:spPr>
          <a:xfrm>
            <a:off x="3739488" y="11295"/>
            <a:ext cx="7246960" cy="3416320"/>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 گاه یک پرتو طوری وارد سیستم اپتیکی شود که پرتو خروجی از سیستم موازی پرتو ورودی باشد (هر چند نسبت به آن جابجایی عرضی دارد) محل تقاطع امتداد پرتوهای ورودی و خروجی با محور اپتیکی را نقاط گرهی اولیه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1</a:t>
            </a:r>
            <a:r>
              <a:rPr lang="fa-IR" sz="2400" dirty="0">
                <a:latin typeface="Times New Roman" panose="02020603050405020304" pitchFamily="18" charset="0"/>
                <a:cs typeface="Times New Roman" panose="02020603050405020304" pitchFamily="18" charset="0"/>
              </a:rPr>
              <a:t>) و ثانویه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2</a:t>
            </a:r>
            <a:r>
              <a:rPr lang="fa-IR" sz="2400" dirty="0">
                <a:latin typeface="Times New Roman" panose="02020603050405020304" pitchFamily="18" charset="0"/>
                <a:cs typeface="Times New Roman" panose="02020603050405020304" pitchFamily="18" charset="0"/>
              </a:rPr>
              <a:t>) گویند.  صفحاتی که از نقاط گرهی اولیه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1</a:t>
            </a:r>
            <a:r>
              <a:rPr lang="fa-IR" sz="2400" dirty="0">
                <a:latin typeface="Times New Roman" panose="02020603050405020304" pitchFamily="18" charset="0"/>
                <a:cs typeface="Times New Roman" panose="02020603050405020304" pitchFamily="18" charset="0"/>
              </a:rPr>
              <a:t>) و ثانویه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2</a:t>
            </a:r>
            <a:r>
              <a:rPr lang="fa-IR" sz="2400" dirty="0">
                <a:latin typeface="Times New Roman" panose="02020603050405020304" pitchFamily="18" charset="0"/>
                <a:cs typeface="Times New Roman" panose="02020603050405020304" pitchFamily="18" charset="0"/>
              </a:rPr>
              <a:t>) می‌گذرند و بر محور اپتیکی عمود هستند صفحات گرهی اولیه (</a:t>
            </a:r>
            <a:r>
              <a:rPr lang="en-US" sz="2400" i="1" dirty="0">
                <a:latin typeface="Times New Roman" panose="02020603050405020304" pitchFamily="18" charset="0"/>
                <a:cs typeface="Times New Roman" panose="02020603050405020304" pitchFamily="18" charset="0"/>
              </a:rPr>
              <a:t>NP</a:t>
            </a:r>
            <a:r>
              <a:rPr lang="en-US" sz="2400" baseline="-25000" dirty="0">
                <a:latin typeface="Times New Roman" panose="02020603050405020304" pitchFamily="18" charset="0"/>
                <a:cs typeface="Times New Roman" panose="02020603050405020304" pitchFamily="18" charset="0"/>
              </a:rPr>
              <a:t>1</a:t>
            </a:r>
            <a:r>
              <a:rPr lang="fa-IR" sz="2400" dirty="0">
                <a:latin typeface="Times New Roman" panose="02020603050405020304" pitchFamily="18" charset="0"/>
                <a:cs typeface="Times New Roman" panose="02020603050405020304" pitchFamily="18" charset="0"/>
              </a:rPr>
              <a:t>) و ثانویه (</a:t>
            </a:r>
            <a:r>
              <a:rPr lang="en-US" sz="2400" i="1" dirty="0">
                <a:latin typeface="Times New Roman" panose="02020603050405020304" pitchFamily="18" charset="0"/>
                <a:cs typeface="Times New Roman" panose="02020603050405020304" pitchFamily="18" charset="0"/>
              </a:rPr>
              <a:t>NP</a:t>
            </a:r>
            <a:r>
              <a:rPr lang="en-US" sz="2400" baseline="-25000" dirty="0">
                <a:latin typeface="Times New Roman" panose="02020603050405020304" pitchFamily="18" charset="0"/>
                <a:cs typeface="Times New Roman" panose="02020603050405020304" pitchFamily="18" charset="0"/>
              </a:rPr>
              <a:t>2</a:t>
            </a:r>
            <a:r>
              <a:rPr lang="fa-IR" sz="2400" dirty="0">
                <a:latin typeface="Times New Roman" panose="02020603050405020304" pitchFamily="18" charset="0"/>
                <a:cs typeface="Times New Roman" panose="02020603050405020304" pitchFamily="18" charset="0"/>
              </a:rPr>
              <a:t>) نامیده می‌شوند. </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3" cstate="print"/>
          <a:srcRect l="21821" t="10012" r="9463"/>
          <a:stretch/>
        </p:blipFill>
        <p:spPr>
          <a:xfrm>
            <a:off x="59401" y="38637"/>
            <a:ext cx="3600000" cy="2681422"/>
          </a:xfrm>
          <a:prstGeom prst="rect">
            <a:avLst/>
          </a:prstGeom>
        </p:spPr>
      </p:pic>
      <p:sp>
        <p:nvSpPr>
          <p:cNvPr id="3" name="TextBox 2"/>
          <p:cNvSpPr txBox="1"/>
          <p:nvPr/>
        </p:nvSpPr>
        <p:spPr>
          <a:xfrm>
            <a:off x="7112396" y="4016809"/>
            <a:ext cx="4051474" cy="1754326"/>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توجه</a:t>
            </a:r>
            <a:r>
              <a:rPr lang="fa-IR" sz="2400" dirty="0">
                <a:latin typeface="Times New Roman" panose="02020603050405020304" pitchFamily="18" charset="0"/>
                <a:cs typeface="Times New Roman" panose="02020603050405020304" pitchFamily="18" charset="0"/>
              </a:rPr>
              <a:t>: فاصله کانونی نسبت به نقطه اصلی (</a:t>
            </a:r>
            <a:r>
              <a:rPr lang="en-US" sz="2400" i="1" dirty="0">
                <a:latin typeface="Times New Roman" panose="02020603050405020304" pitchFamily="18" charset="0"/>
                <a:cs typeface="Times New Roman" panose="02020603050405020304" pitchFamily="18" charset="0"/>
              </a:rPr>
              <a:t>H</a:t>
            </a:r>
            <a:r>
              <a:rPr lang="fa-IR" sz="2400" dirty="0">
                <a:latin typeface="Times New Roman" panose="02020603050405020304" pitchFamily="18" charset="0"/>
                <a:cs typeface="Times New Roman" panose="02020603050405020304" pitchFamily="18" charset="0"/>
              </a:rPr>
              <a:t>) سنجیده می‌شود و نه نسبت به راس سیستم (</a:t>
            </a:r>
            <a:r>
              <a:rPr lang="en-US" sz="2400" i="1" dirty="0">
                <a:latin typeface="Times New Roman" panose="02020603050405020304" pitchFamily="18" charset="0"/>
                <a:cs typeface="Times New Roman" panose="02020603050405020304" pitchFamily="18" charset="0"/>
              </a:rPr>
              <a:t>V</a:t>
            </a:r>
            <a:r>
              <a:rPr lang="fa-IR"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8AC7B609-6235-4DF7-8376-3B4225D7EDEF}" type="slidenum">
              <a:rPr lang="en-US" smtClean="0"/>
              <a:pPr/>
              <a:t>120</a:t>
            </a:fld>
            <a:endParaRPr lang="en-US"/>
          </a:p>
        </p:txBody>
      </p:sp>
    </p:spTree>
    <p:extLst>
      <p:ext uri="{BB962C8B-B14F-4D97-AF65-F5344CB8AC3E}">
        <p14:creationId xmlns:p14="http://schemas.microsoft.com/office/powerpoint/2010/main" val="412306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8866" t="5666" r="6072" b="4171"/>
          <a:stretch/>
        </p:blipFill>
        <p:spPr>
          <a:xfrm>
            <a:off x="376517" y="65040"/>
            <a:ext cx="11592000" cy="6612147"/>
          </a:xfrm>
          <a:prstGeom prst="rect">
            <a:avLst/>
          </a:prstGeom>
        </p:spPr>
      </p:pic>
      <p:sp>
        <p:nvSpPr>
          <p:cNvPr id="3" name="Slide Number Placeholder 2"/>
          <p:cNvSpPr>
            <a:spLocks noGrp="1"/>
          </p:cNvSpPr>
          <p:nvPr>
            <p:ph type="sldNum" sz="quarter" idx="12"/>
          </p:nvPr>
        </p:nvSpPr>
        <p:spPr/>
        <p:txBody>
          <a:bodyPr/>
          <a:lstStyle/>
          <a:p>
            <a:fld id="{8AC7B609-6235-4DF7-8376-3B4225D7EDEF}" type="slidenum">
              <a:rPr lang="en-US" smtClean="0"/>
              <a:pPr/>
              <a:t>121</a:t>
            </a:fld>
            <a:endParaRPr lang="en-US"/>
          </a:p>
        </p:txBody>
      </p:sp>
    </p:spTree>
    <p:extLst>
      <p:ext uri="{BB962C8B-B14F-4D97-AF65-F5344CB8AC3E}">
        <p14:creationId xmlns:p14="http://schemas.microsoft.com/office/powerpoint/2010/main" val="42001776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7492" t="5638"/>
          <a:stretch/>
        </p:blipFill>
        <p:spPr>
          <a:xfrm>
            <a:off x="297724" y="457198"/>
            <a:ext cx="5755343" cy="4114801"/>
          </a:xfrm>
          <a:prstGeom prst="rect">
            <a:avLst/>
          </a:prstGeom>
        </p:spPr>
      </p:pic>
      <p:pic>
        <p:nvPicPr>
          <p:cNvPr id="4" name="Picture 3"/>
          <p:cNvPicPr>
            <a:picLocks noChangeAspect="1"/>
          </p:cNvPicPr>
          <p:nvPr/>
        </p:nvPicPr>
        <p:blipFill rotWithShape="1">
          <a:blip r:embed="rId3" cstate="print">
            <a:lum contrast="20000"/>
          </a:blip>
          <a:srcRect l="37972" b="46414"/>
          <a:stretch/>
        </p:blipFill>
        <p:spPr>
          <a:xfrm>
            <a:off x="6790765" y="403409"/>
            <a:ext cx="5112000" cy="1951680"/>
          </a:xfrm>
          <a:prstGeom prst="rect">
            <a:avLst/>
          </a:prstGeom>
        </p:spPr>
      </p:pic>
      <p:sp>
        <p:nvSpPr>
          <p:cNvPr id="5" name="Rectangle 4"/>
          <p:cNvSpPr/>
          <p:nvPr/>
        </p:nvSpPr>
        <p:spPr>
          <a:xfrm>
            <a:off x="4818147" y="5371182"/>
            <a:ext cx="6351493" cy="830997"/>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where the </a:t>
            </a:r>
            <a:r>
              <a:rPr lang="en-US" sz="2400" dirty="0">
                <a:solidFill>
                  <a:srgbClr val="C00000"/>
                </a:solidFill>
                <a:latin typeface="Times New Roman" panose="02020603050405020304" pitchFamily="18" charset="0"/>
                <a:cs typeface="Times New Roman" panose="02020603050405020304" pitchFamily="18" charset="0"/>
              </a:rPr>
              <a:t>negative sign </a:t>
            </a:r>
            <a:r>
              <a:rPr lang="en-US" sz="2400" dirty="0">
                <a:latin typeface="Times New Roman" panose="02020603050405020304" pitchFamily="18" charset="0"/>
                <a:cs typeface="Times New Roman" panose="02020603050405020304" pitchFamily="18" charset="0"/>
              </a:rPr>
              <a:t>indicates that F</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is located a distance </a:t>
            </a:r>
            <a:r>
              <a:rPr lang="en-US" sz="2400" i="1" dirty="0">
                <a:latin typeface="Times New Roman" panose="02020603050405020304" pitchFamily="18" charset="0"/>
                <a:cs typeface="Times New Roman" panose="02020603050405020304" pitchFamily="18" charset="0"/>
              </a:rPr>
              <a:t>p</a:t>
            </a:r>
            <a:r>
              <a:rPr lang="en-US" sz="2400" dirty="0">
                <a:latin typeface="Times New Roman" panose="02020603050405020304" pitchFamily="18" charset="0"/>
                <a:cs typeface="Times New Roman" panose="02020603050405020304" pitchFamily="18" charset="0"/>
              </a:rPr>
              <a:t> to the </a:t>
            </a:r>
            <a:r>
              <a:rPr lang="en-US" sz="2400" dirty="0">
                <a:solidFill>
                  <a:srgbClr val="1E04E2"/>
                </a:solidFill>
                <a:latin typeface="Times New Roman" panose="02020603050405020304" pitchFamily="18" charset="0"/>
                <a:cs typeface="Times New Roman" panose="02020603050405020304" pitchFamily="18" charset="0"/>
              </a:rPr>
              <a:t>left</a:t>
            </a:r>
            <a:r>
              <a:rPr lang="en-US" sz="2400" dirty="0">
                <a:latin typeface="Times New Roman" panose="02020603050405020304" pitchFamily="18" charset="0"/>
                <a:cs typeface="Times New Roman" panose="02020603050405020304" pitchFamily="18" charset="0"/>
              </a:rPr>
              <a:t> of the input plane.</a:t>
            </a:r>
          </a:p>
        </p:txBody>
      </p:sp>
      <p:grpSp>
        <p:nvGrpSpPr>
          <p:cNvPr id="3" name="Group 8"/>
          <p:cNvGrpSpPr/>
          <p:nvPr/>
        </p:nvGrpSpPr>
        <p:grpSpPr>
          <a:xfrm>
            <a:off x="6156252" y="3200400"/>
            <a:ext cx="5104014" cy="1278492"/>
            <a:chOff x="5882506" y="3093710"/>
            <a:chExt cx="4619646" cy="1285160"/>
          </a:xfrm>
        </p:grpSpPr>
        <p:pic>
          <p:nvPicPr>
            <p:cNvPr id="7" name="Picture 6"/>
            <p:cNvPicPr>
              <a:picLocks noChangeAspect="1"/>
            </p:cNvPicPr>
            <p:nvPr/>
          </p:nvPicPr>
          <p:blipFill rotWithShape="1">
            <a:blip r:embed="rId3" cstate="print"/>
            <a:srcRect t="52931" r="68229" b="24597"/>
            <a:stretch/>
          </p:blipFill>
          <p:spPr>
            <a:xfrm>
              <a:off x="5882506" y="3093710"/>
              <a:ext cx="2320200" cy="725255"/>
            </a:xfrm>
            <a:prstGeom prst="rect">
              <a:avLst/>
            </a:prstGeom>
          </p:spPr>
        </p:pic>
        <p:pic>
          <p:nvPicPr>
            <p:cNvPr id="8" name="Picture 7"/>
            <p:cNvPicPr>
              <a:picLocks noChangeAspect="1"/>
            </p:cNvPicPr>
            <p:nvPr/>
          </p:nvPicPr>
          <p:blipFill rotWithShape="1">
            <a:blip r:embed="rId3" cstate="print"/>
            <a:srcRect l="59023" t="74584" r="20141"/>
            <a:stretch/>
          </p:blipFill>
          <p:spPr>
            <a:xfrm>
              <a:off x="8980517" y="3558600"/>
              <a:ext cx="1521635" cy="820270"/>
            </a:xfrm>
            <a:prstGeom prst="rect">
              <a:avLst/>
            </a:prstGeom>
          </p:spPr>
        </p:pic>
      </p:grpSp>
      <p:sp>
        <p:nvSpPr>
          <p:cNvPr id="9" name="Slide Number Placeholder 8"/>
          <p:cNvSpPr>
            <a:spLocks noGrp="1"/>
          </p:cNvSpPr>
          <p:nvPr>
            <p:ph type="sldNum" sz="quarter" idx="12"/>
          </p:nvPr>
        </p:nvSpPr>
        <p:spPr/>
        <p:txBody>
          <a:bodyPr/>
          <a:lstStyle/>
          <a:p>
            <a:fld id="{8AC7B609-6235-4DF7-8376-3B4225D7EDEF}" type="slidenum">
              <a:rPr lang="en-US" smtClean="0"/>
              <a:pPr/>
              <a:t>122</a:t>
            </a:fld>
            <a:endParaRPr lang="en-US"/>
          </a:p>
        </p:txBody>
      </p:sp>
      <p:graphicFrame>
        <p:nvGraphicFramePr>
          <p:cNvPr id="10" name="Object 9"/>
          <p:cNvGraphicFramePr>
            <a:graphicFrameLocks noChangeAspect="1"/>
          </p:cNvGraphicFramePr>
          <p:nvPr/>
        </p:nvGraphicFramePr>
        <p:xfrm>
          <a:off x="10247718" y="2409715"/>
          <a:ext cx="1143000" cy="800100"/>
        </p:xfrm>
        <a:graphic>
          <a:graphicData uri="http://schemas.openxmlformats.org/presentationml/2006/ole">
            <mc:AlternateContent xmlns:mc="http://schemas.openxmlformats.org/markup-compatibility/2006">
              <mc:Choice xmlns:v="urn:schemas-microsoft-com:vml" Requires="v">
                <p:oleObj name="Equation" r:id="rId4" imgW="1143000" imgH="800100" progId="Equation.DSMT4">
                  <p:embed/>
                </p:oleObj>
              </mc:Choice>
              <mc:Fallback>
                <p:oleObj name="Equation" r:id="rId4" imgW="1143000" imgH="800100" progId="Equation.DSMT4">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47718" y="2409715"/>
                        <a:ext cx="11430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343337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584251" y="5079228"/>
            <a:ext cx="6035750" cy="1136236"/>
          </a:xfrm>
          <a:prstGeom prst="rect">
            <a:avLst/>
          </a:prstGeom>
        </p:spPr>
      </p:pic>
      <p:sp>
        <p:nvSpPr>
          <p:cNvPr id="3" name="Rectangle 2"/>
          <p:cNvSpPr/>
          <p:nvPr/>
        </p:nvSpPr>
        <p:spPr>
          <a:xfrm>
            <a:off x="829235" y="4087470"/>
            <a:ext cx="7844117"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the positive distance r can be  expressed in terms of p and f</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3" cstate="print"/>
          <a:stretch>
            <a:fillRect/>
          </a:stretch>
        </p:blipFill>
        <p:spPr>
          <a:xfrm>
            <a:off x="1764124" y="362202"/>
            <a:ext cx="7844117" cy="3325291"/>
          </a:xfrm>
          <a:prstGeom prst="rect">
            <a:avLst/>
          </a:prstGeom>
        </p:spPr>
      </p:pic>
      <p:sp>
        <p:nvSpPr>
          <p:cNvPr id="5" name="Slide Number Placeholder 4"/>
          <p:cNvSpPr>
            <a:spLocks noGrp="1"/>
          </p:cNvSpPr>
          <p:nvPr>
            <p:ph type="sldNum" sz="quarter" idx="12"/>
          </p:nvPr>
        </p:nvSpPr>
        <p:spPr/>
        <p:txBody>
          <a:bodyPr/>
          <a:lstStyle/>
          <a:p>
            <a:fld id="{8AC7B609-6235-4DF7-8376-3B4225D7EDEF}" type="slidenum">
              <a:rPr lang="en-US" smtClean="0"/>
              <a:pPr/>
              <a:t>123</a:t>
            </a:fld>
            <a:endParaRPr lang="en-US"/>
          </a:p>
        </p:txBody>
      </p:sp>
    </p:spTree>
    <p:extLst>
      <p:ext uri="{BB962C8B-B14F-4D97-AF65-F5344CB8AC3E}">
        <p14:creationId xmlns:p14="http://schemas.microsoft.com/office/powerpoint/2010/main" val="26531682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srcRect l="2760" t="2138"/>
          <a:stretch/>
        </p:blipFill>
        <p:spPr>
          <a:xfrm>
            <a:off x="376516" y="470647"/>
            <a:ext cx="5400000" cy="4480601"/>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293748118"/>
              </p:ext>
            </p:extLst>
          </p:nvPr>
        </p:nvGraphicFramePr>
        <p:xfrm>
          <a:off x="5899150" y="203200"/>
          <a:ext cx="5486400" cy="965200"/>
        </p:xfrm>
        <a:graphic>
          <a:graphicData uri="http://schemas.openxmlformats.org/presentationml/2006/ole">
            <mc:AlternateContent xmlns:mc="http://schemas.openxmlformats.org/markup-compatibility/2006">
              <mc:Choice xmlns:v="urn:schemas-microsoft-com:vml" Requires="v">
                <p:oleObj name="Equation" r:id="rId3" imgW="5486400" imgH="965160" progId="Equation.DSMT4">
                  <p:embed/>
                </p:oleObj>
              </mc:Choice>
              <mc:Fallback>
                <p:oleObj name="Equation" r:id="rId3" imgW="5486400" imgH="965160" progId="Equation.DSMT4">
                  <p:embed/>
                  <p:pic>
                    <p:nvPicPr>
                      <p:cNvPr id="0" name="Picture 15"/>
                      <p:cNvPicPr>
                        <a:picLocks noChangeAspect="1" noChangeArrowheads="1"/>
                      </p:cNvPicPr>
                      <p:nvPr/>
                    </p:nvPicPr>
                    <p:blipFill>
                      <a:blip r:embed="rId4"/>
                      <a:srcRect/>
                      <a:stretch>
                        <a:fillRect/>
                      </a:stretch>
                    </p:blipFill>
                    <p:spPr bwMode="auto">
                      <a:xfrm>
                        <a:off x="5899150" y="203200"/>
                        <a:ext cx="5486400"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456369240"/>
              </p:ext>
            </p:extLst>
          </p:nvPr>
        </p:nvGraphicFramePr>
        <p:xfrm>
          <a:off x="7175500" y="1647382"/>
          <a:ext cx="3340100" cy="965200"/>
        </p:xfrm>
        <a:graphic>
          <a:graphicData uri="http://schemas.openxmlformats.org/presentationml/2006/ole">
            <mc:AlternateContent xmlns:mc="http://schemas.openxmlformats.org/markup-compatibility/2006">
              <mc:Choice xmlns:v="urn:schemas-microsoft-com:vml" Requires="v">
                <p:oleObj name="Equation" r:id="rId5" imgW="3340080" imgH="965160" progId="Equation.DSMT4">
                  <p:embed/>
                </p:oleObj>
              </mc:Choice>
              <mc:Fallback>
                <p:oleObj name="Equation" r:id="rId5" imgW="3340080" imgH="965160" progId="Equation.DSMT4">
                  <p:embed/>
                  <p:pic>
                    <p:nvPicPr>
                      <p:cNvPr id="0" name="Picture 16"/>
                      <p:cNvPicPr>
                        <a:picLocks noChangeAspect="1" noChangeArrowheads="1"/>
                      </p:cNvPicPr>
                      <p:nvPr/>
                    </p:nvPicPr>
                    <p:blipFill>
                      <a:blip r:embed="rId6"/>
                      <a:srcRect/>
                      <a:stretch>
                        <a:fillRect/>
                      </a:stretch>
                    </p:blipFill>
                    <p:spPr bwMode="auto">
                      <a:xfrm>
                        <a:off x="7175500" y="1647382"/>
                        <a:ext cx="3340100"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242636172"/>
              </p:ext>
            </p:extLst>
          </p:nvPr>
        </p:nvGraphicFramePr>
        <p:xfrm>
          <a:off x="8959259" y="2768600"/>
          <a:ext cx="1295400" cy="825500"/>
        </p:xfrm>
        <a:graphic>
          <a:graphicData uri="http://schemas.openxmlformats.org/presentationml/2006/ole">
            <mc:AlternateContent xmlns:mc="http://schemas.openxmlformats.org/markup-compatibility/2006">
              <mc:Choice xmlns:v="urn:schemas-microsoft-com:vml" Requires="v">
                <p:oleObj name="Equation" r:id="rId7" imgW="1295280" imgH="825480" progId="Equation.DSMT4">
                  <p:embed/>
                </p:oleObj>
              </mc:Choice>
              <mc:Fallback>
                <p:oleObj name="Equation" r:id="rId7" imgW="1295280" imgH="825480" progId="Equation.DSMT4">
                  <p:embed/>
                  <p:pic>
                    <p:nvPicPr>
                      <p:cNvPr id="0" name="Picture 17"/>
                      <p:cNvPicPr>
                        <a:picLocks noChangeAspect="1" noChangeArrowheads="1"/>
                      </p:cNvPicPr>
                      <p:nvPr/>
                    </p:nvPicPr>
                    <p:blipFill>
                      <a:blip r:embed="rId8"/>
                      <a:srcRect/>
                      <a:stretch>
                        <a:fillRect/>
                      </a:stretch>
                    </p:blipFill>
                    <p:spPr bwMode="auto">
                      <a:xfrm>
                        <a:off x="8959259" y="2768600"/>
                        <a:ext cx="1295400"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089981048"/>
              </p:ext>
            </p:extLst>
          </p:nvPr>
        </p:nvGraphicFramePr>
        <p:xfrm>
          <a:off x="9146936" y="3908597"/>
          <a:ext cx="1028700" cy="736600"/>
        </p:xfrm>
        <a:graphic>
          <a:graphicData uri="http://schemas.openxmlformats.org/presentationml/2006/ole">
            <mc:AlternateContent xmlns:mc="http://schemas.openxmlformats.org/markup-compatibility/2006">
              <mc:Choice xmlns:v="urn:schemas-microsoft-com:vml" Requires="v">
                <p:oleObj name="Equation" r:id="rId9" imgW="1028700" imgH="736600" progId="Equation.DSMT4">
                  <p:embed/>
                </p:oleObj>
              </mc:Choice>
              <mc:Fallback>
                <p:oleObj name="Equation" r:id="rId9" imgW="1028700" imgH="736600" progId="Equation.DSMT4">
                  <p:embed/>
                  <p:pic>
                    <p:nvPicPr>
                      <p:cNvPr id="0"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6936" y="3908597"/>
                        <a:ext cx="10287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171519106"/>
              </p:ext>
            </p:extLst>
          </p:nvPr>
        </p:nvGraphicFramePr>
        <p:xfrm>
          <a:off x="7727950" y="5556250"/>
          <a:ext cx="3454400" cy="736600"/>
        </p:xfrm>
        <a:graphic>
          <a:graphicData uri="http://schemas.openxmlformats.org/presentationml/2006/ole">
            <mc:AlternateContent xmlns:mc="http://schemas.openxmlformats.org/markup-compatibility/2006">
              <mc:Choice xmlns:v="urn:schemas-microsoft-com:vml" Requires="v">
                <p:oleObj name="Equation" r:id="rId11" imgW="3454400" imgH="736600" progId="Equation.DSMT4">
                  <p:embed/>
                </p:oleObj>
              </mc:Choice>
              <mc:Fallback>
                <p:oleObj name="Equation" r:id="rId11" imgW="3454400" imgH="736600" progId="Equation.DSMT4">
                  <p:embed/>
                  <p:pic>
                    <p:nvPicPr>
                      <p:cNvPr id="0" name="Picture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27950" y="5556250"/>
                        <a:ext cx="34544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Slide Number Placeholder 9"/>
          <p:cNvSpPr>
            <a:spLocks noGrp="1"/>
          </p:cNvSpPr>
          <p:nvPr>
            <p:ph type="sldNum" sz="quarter" idx="12"/>
          </p:nvPr>
        </p:nvSpPr>
        <p:spPr/>
        <p:txBody>
          <a:bodyPr/>
          <a:lstStyle/>
          <a:p>
            <a:fld id="{8AC7B609-6235-4DF7-8376-3B4225D7EDEF}" type="slidenum">
              <a:rPr lang="en-US" smtClean="0"/>
              <a:pPr/>
              <a:t>124</a:t>
            </a:fld>
            <a:endParaRPr lang="en-US"/>
          </a:p>
        </p:txBody>
      </p:sp>
      <p:graphicFrame>
        <p:nvGraphicFramePr>
          <p:cNvPr id="645128" name="Object 8"/>
          <p:cNvGraphicFramePr>
            <a:graphicFrameLocks noChangeAspect="1"/>
          </p:cNvGraphicFramePr>
          <p:nvPr/>
        </p:nvGraphicFramePr>
        <p:xfrm>
          <a:off x="1749425" y="5232400"/>
          <a:ext cx="4394200" cy="1346200"/>
        </p:xfrm>
        <a:graphic>
          <a:graphicData uri="http://schemas.openxmlformats.org/presentationml/2006/ole">
            <mc:AlternateContent xmlns:mc="http://schemas.openxmlformats.org/markup-compatibility/2006">
              <mc:Choice xmlns:v="urn:schemas-microsoft-com:vml" Requires="v">
                <p:oleObj name="Equation" r:id="rId13" imgW="4394200" imgH="1346200" progId="Equation.DSMT4">
                  <p:embed/>
                </p:oleObj>
              </mc:Choice>
              <mc:Fallback>
                <p:oleObj name="Equation" r:id="rId13" imgW="4394200" imgH="1346200" progId="Equation.DSMT4">
                  <p:embed/>
                  <p:pic>
                    <p:nvPicPr>
                      <p:cNvPr id="0" name="Picture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49425" y="5232400"/>
                        <a:ext cx="4394200" cy="134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410940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4090" t="10907"/>
          <a:stretch/>
        </p:blipFill>
        <p:spPr>
          <a:xfrm>
            <a:off x="179495" y="206389"/>
            <a:ext cx="4934758" cy="3952842"/>
          </a:xfrm>
          <a:prstGeom prst="rect">
            <a:avLst/>
          </a:prstGeom>
        </p:spPr>
      </p:pic>
      <p:pic>
        <p:nvPicPr>
          <p:cNvPr id="3" name="Picture 2"/>
          <p:cNvPicPr>
            <a:picLocks noChangeAspect="1"/>
          </p:cNvPicPr>
          <p:nvPr/>
        </p:nvPicPr>
        <p:blipFill>
          <a:blip r:embed="rId3" cstate="print"/>
          <a:stretch>
            <a:fillRect/>
          </a:stretch>
        </p:blipFill>
        <p:spPr>
          <a:xfrm>
            <a:off x="6534824" y="1552088"/>
            <a:ext cx="4776643" cy="926593"/>
          </a:xfrm>
          <a:prstGeom prst="rect">
            <a:avLst/>
          </a:prstGeom>
        </p:spPr>
      </p:pic>
      <p:pic>
        <p:nvPicPr>
          <p:cNvPr id="5" name="Picture 4"/>
          <p:cNvPicPr>
            <a:picLocks noChangeAspect="1"/>
          </p:cNvPicPr>
          <p:nvPr/>
        </p:nvPicPr>
        <p:blipFill>
          <a:blip r:embed="rId4" cstate="print"/>
          <a:stretch>
            <a:fillRect/>
          </a:stretch>
        </p:blipFill>
        <p:spPr>
          <a:xfrm>
            <a:off x="6095999" y="2632565"/>
            <a:ext cx="1938027" cy="1018029"/>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802659790"/>
              </p:ext>
            </p:extLst>
          </p:nvPr>
        </p:nvGraphicFramePr>
        <p:xfrm>
          <a:off x="2688600" y="4603898"/>
          <a:ext cx="9156700" cy="2108200"/>
        </p:xfrm>
        <a:graphic>
          <a:graphicData uri="http://schemas.openxmlformats.org/presentationml/2006/ole">
            <mc:AlternateContent xmlns:mc="http://schemas.openxmlformats.org/markup-compatibility/2006">
              <mc:Choice xmlns:v="urn:schemas-microsoft-com:vml" Requires="v">
                <p:oleObj name="Equation" r:id="rId5" imgW="9156700" imgH="2108200" progId="Equation.DSMT4">
                  <p:embed/>
                </p:oleObj>
              </mc:Choice>
              <mc:Fallback>
                <p:oleObj name="Equation" r:id="rId5" imgW="9156700" imgH="2108200" progId="Equation.DSMT4">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8600" y="4603898"/>
                        <a:ext cx="9156700" cy="210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8AC7B609-6235-4DF7-8376-3B4225D7EDEF}" type="slidenum">
              <a:rPr lang="en-US" smtClean="0"/>
              <a:pPr/>
              <a:t>125</a:t>
            </a:fld>
            <a:endParaRPr lang="en-US"/>
          </a:p>
        </p:txBody>
      </p:sp>
      <p:graphicFrame>
        <p:nvGraphicFramePr>
          <p:cNvPr id="8" name="Object 7"/>
          <p:cNvGraphicFramePr>
            <a:graphicFrameLocks noChangeAspect="1"/>
          </p:cNvGraphicFramePr>
          <p:nvPr/>
        </p:nvGraphicFramePr>
        <p:xfrm>
          <a:off x="8443137" y="587117"/>
          <a:ext cx="2413000" cy="723900"/>
        </p:xfrm>
        <a:graphic>
          <a:graphicData uri="http://schemas.openxmlformats.org/presentationml/2006/ole">
            <mc:AlternateContent xmlns:mc="http://schemas.openxmlformats.org/markup-compatibility/2006">
              <mc:Choice xmlns:v="urn:schemas-microsoft-com:vml" Requires="v">
                <p:oleObj name="Equation" r:id="rId7" imgW="2413000" imgH="723900" progId="Equation.DSMT4">
                  <p:embed/>
                </p:oleObj>
              </mc:Choice>
              <mc:Fallback>
                <p:oleObj name="Equation" r:id="rId7" imgW="2413000" imgH="723900" progId="Equation.DSMT4">
                  <p:embed/>
                  <p:pic>
                    <p:nvPicPr>
                      <p:cNvPr id="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3137" y="587117"/>
                        <a:ext cx="24130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026109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42342" y="53165"/>
            <a:ext cx="4785389" cy="6699968"/>
          </a:xfrm>
          <a:prstGeom prst="rect">
            <a:avLst/>
          </a:prstGeom>
          <a:noFill/>
        </p:spPr>
        <p:txBody>
          <a:bodyPr wrap="square" rtlCol="0">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1- Principal points and nodal points coincide, that is, </a:t>
            </a:r>
            <a:r>
              <a:rPr lang="en-US" sz="2400" i="1" dirty="0">
                <a:latin typeface="Times New Roman" panose="02020603050405020304" pitchFamily="18" charset="0"/>
                <a:cs typeface="Times New Roman" panose="02020603050405020304" pitchFamily="18" charset="0"/>
              </a:rPr>
              <a:t>r</a:t>
            </a:r>
            <a:r>
              <a:rPr lang="en-US" sz="2400" dirty="0">
                <a:latin typeface="Times New Roman" panose="02020603050405020304" pitchFamily="18" charset="0"/>
                <a:cs typeface="Times New Roman" panose="02020603050405020304" pitchFamily="18" charset="0"/>
              </a:rPr>
              <a:t> = </a:t>
            </a:r>
            <a:r>
              <a:rPr lang="en-US" sz="2400" i="1" dirty="0">
                <a:latin typeface="Times New Roman" panose="02020603050405020304" pitchFamily="18" charset="0"/>
                <a:cs typeface="Times New Roman" panose="02020603050405020304" pitchFamily="18" charset="0"/>
              </a:rPr>
              <a:t>v</a:t>
            </a:r>
            <a:r>
              <a:rPr lang="en-US" sz="2400" dirty="0">
                <a:latin typeface="Times New Roman" panose="02020603050405020304" pitchFamily="18" charset="0"/>
                <a:cs typeface="Times New Roman" panose="02020603050405020304" pitchFamily="18" charset="0"/>
              </a:rPr>
              <a:t> and </a:t>
            </a:r>
            <a:r>
              <a:rPr lang="en-US" sz="2400" i="1" dirty="0">
                <a:latin typeface="Times New Roman" panose="02020603050405020304" pitchFamily="18" charset="0"/>
                <a:cs typeface="Times New Roman" panose="02020603050405020304" pitchFamily="18" charset="0"/>
              </a:rPr>
              <a:t>s=w</a:t>
            </a:r>
            <a:r>
              <a:rPr lang="en-US" sz="2400" dirty="0">
                <a:latin typeface="Times New Roman" panose="02020603050405020304" pitchFamily="18" charset="0"/>
                <a:cs typeface="Times New Roman" panose="02020603050405020304" pitchFamily="18" charset="0"/>
              </a:rPr>
              <a:t>, when the  initial and final media have the same refractive indices. </a:t>
            </a:r>
          </a:p>
          <a:p>
            <a:pPr algn="just">
              <a:lnSpc>
                <a:spcPct val="150000"/>
              </a:lnSpc>
            </a:pPr>
            <a:r>
              <a:rPr lang="en-US" sz="2400" dirty="0">
                <a:latin typeface="Times New Roman" panose="02020603050405020304" pitchFamily="18" charset="0"/>
                <a:cs typeface="Times New Roman" panose="02020603050405020304" pitchFamily="18" charset="0"/>
              </a:rPr>
              <a:t>2- First and second focal lengths of an optical system are equal in magnitude  when initial and final media have the same refractive indices. </a:t>
            </a:r>
          </a:p>
          <a:p>
            <a:pPr algn="just">
              <a:lnSpc>
                <a:spcPct val="150000"/>
              </a:lnSpc>
            </a:pPr>
            <a:r>
              <a:rPr lang="en-US" sz="2400" dirty="0">
                <a:latin typeface="Times New Roman" panose="02020603050405020304" pitchFamily="18" charset="0"/>
                <a:cs typeface="Times New Roman" panose="02020603050405020304" pitchFamily="18" charset="0"/>
              </a:rPr>
              <a:t>3- The separation of the principal points is always the same as the separation of nodal  points. </a:t>
            </a:r>
          </a:p>
        </p:txBody>
      </p:sp>
      <p:grpSp>
        <p:nvGrpSpPr>
          <p:cNvPr id="5" name="Group 4"/>
          <p:cNvGrpSpPr/>
          <p:nvPr/>
        </p:nvGrpSpPr>
        <p:grpSpPr>
          <a:xfrm>
            <a:off x="161093" y="102400"/>
            <a:ext cx="6598519" cy="6716706"/>
            <a:chOff x="161093" y="155565"/>
            <a:chExt cx="6598519" cy="6716706"/>
          </a:xfrm>
        </p:grpSpPr>
        <p:pic>
          <p:nvPicPr>
            <p:cNvPr id="2" name="Picture 1"/>
            <p:cNvPicPr>
              <a:picLocks noChangeAspect="1"/>
            </p:cNvPicPr>
            <p:nvPr/>
          </p:nvPicPr>
          <p:blipFill>
            <a:blip r:embed="rId2" cstate="print"/>
            <a:srcRect r="47412"/>
            <a:stretch>
              <a:fillRect/>
            </a:stretch>
          </p:blipFill>
          <p:spPr>
            <a:xfrm>
              <a:off x="161093" y="155565"/>
              <a:ext cx="4006870" cy="6694286"/>
            </a:xfrm>
            <a:prstGeom prst="rect">
              <a:avLst/>
            </a:prstGeom>
          </p:spPr>
        </p:pic>
        <p:pic>
          <p:nvPicPr>
            <p:cNvPr id="4" name="Picture 3"/>
            <p:cNvPicPr>
              <a:picLocks noChangeAspect="1"/>
            </p:cNvPicPr>
            <p:nvPr/>
          </p:nvPicPr>
          <p:blipFill>
            <a:blip r:embed="rId2" cstate="print"/>
            <a:srcRect l="64563"/>
            <a:stretch>
              <a:fillRect/>
            </a:stretch>
          </p:blipFill>
          <p:spPr>
            <a:xfrm>
              <a:off x="4253038" y="435565"/>
              <a:ext cx="2506574" cy="6436706"/>
            </a:xfrm>
            <a:prstGeom prst="rect">
              <a:avLst/>
            </a:prstGeom>
          </p:spPr>
        </p:pic>
      </p:grpSp>
      <p:sp>
        <p:nvSpPr>
          <p:cNvPr id="6" name="Slide Number Placeholder 5"/>
          <p:cNvSpPr>
            <a:spLocks noGrp="1"/>
          </p:cNvSpPr>
          <p:nvPr>
            <p:ph type="sldNum" sz="quarter" idx="12"/>
          </p:nvPr>
        </p:nvSpPr>
        <p:spPr/>
        <p:txBody>
          <a:bodyPr/>
          <a:lstStyle/>
          <a:p>
            <a:fld id="{8AC7B609-6235-4DF7-8376-3B4225D7EDEF}" type="slidenum">
              <a:rPr lang="en-US" smtClean="0"/>
              <a:pPr/>
              <a:t>126</a:t>
            </a:fld>
            <a:endParaRPr lang="en-US"/>
          </a:p>
        </p:txBody>
      </p:sp>
    </p:spTree>
    <p:extLst>
      <p:ext uri="{BB962C8B-B14F-4D97-AF65-F5344CB8AC3E}">
        <p14:creationId xmlns:p14="http://schemas.microsoft.com/office/powerpoint/2010/main" val="35351753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7847" y="3391823"/>
            <a:ext cx="7895725"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3- همیشه فاصله بین نقاط اصلی و نقاط گرهی با هم برابر است.</a:t>
            </a:r>
            <a:endParaRPr lang="en-US" sz="2400" dirty="0">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870035212"/>
              </p:ext>
            </p:extLst>
          </p:nvPr>
        </p:nvGraphicFramePr>
        <p:xfrm>
          <a:off x="1067491" y="4298767"/>
          <a:ext cx="7632700" cy="1079500"/>
        </p:xfrm>
        <a:graphic>
          <a:graphicData uri="http://schemas.openxmlformats.org/presentationml/2006/ole">
            <mc:AlternateContent xmlns:mc="http://schemas.openxmlformats.org/markup-compatibility/2006">
              <mc:Choice xmlns:v="urn:schemas-microsoft-com:vml" Requires="v">
                <p:oleObj name="Equation" r:id="rId2" imgW="7632700" imgH="1079500" progId="Equation.DSMT4">
                  <p:embed/>
                </p:oleObj>
              </mc:Choice>
              <mc:Fallback>
                <p:oleObj name="Equation" r:id="rId2" imgW="7632700" imgH="1079500" progId="Equation.DSMT4">
                  <p:embed/>
                  <p:pic>
                    <p:nvPicPr>
                      <p:cNvPr id="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491" y="4298767"/>
                        <a:ext cx="7632700" cy="1079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743893837"/>
              </p:ext>
            </p:extLst>
          </p:nvPr>
        </p:nvGraphicFramePr>
        <p:xfrm>
          <a:off x="1061489" y="5604544"/>
          <a:ext cx="7658100" cy="1079500"/>
        </p:xfrm>
        <a:graphic>
          <a:graphicData uri="http://schemas.openxmlformats.org/presentationml/2006/ole">
            <mc:AlternateContent xmlns:mc="http://schemas.openxmlformats.org/markup-compatibility/2006">
              <mc:Choice xmlns:v="urn:schemas-microsoft-com:vml" Requires="v">
                <p:oleObj name="Equation" r:id="rId4" imgW="7658100" imgH="1079500" progId="Equation.DSMT4">
                  <p:embed/>
                </p:oleObj>
              </mc:Choice>
              <mc:Fallback>
                <p:oleObj name="Equation" r:id="rId4" imgW="7658100" imgH="1079500" progId="Equation.DSMT4">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489" y="5604544"/>
                        <a:ext cx="7658100" cy="1079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2"/>
          </p:nvPr>
        </p:nvSpPr>
        <p:spPr/>
        <p:txBody>
          <a:bodyPr/>
          <a:lstStyle/>
          <a:p>
            <a:fld id="{8AC7B609-6235-4DF7-8376-3B4225D7EDEF}" type="slidenum">
              <a:rPr lang="en-US" smtClean="0"/>
              <a:pPr/>
              <a:t>127</a:t>
            </a:fld>
            <a:endParaRPr lang="en-US"/>
          </a:p>
        </p:txBody>
      </p:sp>
      <p:graphicFrame>
        <p:nvGraphicFramePr>
          <p:cNvPr id="649220" name="Object 4"/>
          <p:cNvGraphicFramePr>
            <a:graphicFrameLocks noChangeAspect="1"/>
          </p:cNvGraphicFramePr>
          <p:nvPr/>
        </p:nvGraphicFramePr>
        <p:xfrm>
          <a:off x="1701209" y="2830147"/>
          <a:ext cx="1919140" cy="812800"/>
        </p:xfrm>
        <a:graphic>
          <a:graphicData uri="http://schemas.openxmlformats.org/presentationml/2006/ole">
            <mc:AlternateContent xmlns:mc="http://schemas.openxmlformats.org/markup-compatibility/2006">
              <mc:Choice xmlns:v="urn:schemas-microsoft-com:vml" Requires="v">
                <p:oleObj name="Equation" r:id="rId6" imgW="1726451" imgH="812447" progId="Equation.DSMT4">
                  <p:embed/>
                </p:oleObj>
              </mc:Choice>
              <mc:Fallback>
                <p:oleObj name="Equation" r:id="rId6" imgW="1726451" imgH="812447" progId="Equation.DSMT4">
                  <p:embed/>
                  <p:pic>
                    <p:nvPicPr>
                      <p:cNvPr id="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1209" y="2830147"/>
                        <a:ext cx="191914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Box 7"/>
          <p:cNvSpPr txBox="1"/>
          <p:nvPr/>
        </p:nvSpPr>
        <p:spPr>
          <a:xfrm>
            <a:off x="318132" y="988883"/>
            <a:ext cx="11576153" cy="1754326"/>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1-  هرگاه ضریب شکست محیط دو طرف عدسی یکسان باشد نقاط گرهی بر نقاط اصلی منطبق هستند</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يعني: </a:t>
            </a:r>
          </a:p>
          <a:p>
            <a:pPr algn="just" rtl="1">
              <a:lnSpc>
                <a:spcPct val="150000"/>
              </a:lnSpc>
            </a:pPr>
            <a:endParaRPr lang="fa-IR" sz="2400" dirty="0">
              <a:latin typeface="Times New Roman" panose="02020603050405020304" pitchFamily="18" charset="0"/>
              <a:cs typeface="Times New Roman" panose="02020603050405020304" pitchFamily="18" charset="0"/>
            </a:endParaRPr>
          </a:p>
          <a:p>
            <a:pPr algn="just" rtl="1">
              <a:lnSpc>
                <a:spcPct val="150000"/>
              </a:lnSpc>
            </a:pPr>
            <a:r>
              <a:rPr lang="fa-IR" sz="2400" dirty="0">
                <a:latin typeface="Times New Roman" panose="02020603050405020304" pitchFamily="18" charset="0"/>
                <a:cs typeface="Times New Roman" panose="02020603050405020304" pitchFamily="18" charset="0"/>
              </a:rPr>
              <a:t>2- هرگاه ضریب شکست محیط دو طرف عدسی یکسان باشد فاصله کانونی اولیه و ثانویه هم اندازه هستند.</a:t>
            </a:r>
            <a:endParaRPr lang="en-US" sz="2400" dirty="0">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nvGraphicFramePr>
        <p:xfrm>
          <a:off x="2529795" y="1685782"/>
          <a:ext cx="1524000" cy="266700"/>
        </p:xfrm>
        <a:graphic>
          <a:graphicData uri="http://schemas.openxmlformats.org/presentationml/2006/ole">
            <mc:AlternateContent xmlns:mc="http://schemas.openxmlformats.org/markup-compatibility/2006">
              <mc:Choice xmlns:v="urn:schemas-microsoft-com:vml" Requires="v">
                <p:oleObj name="Equation" r:id="rId8" imgW="1523339" imgH="266584" progId="Equation.DSMT4">
                  <p:embed/>
                </p:oleObj>
              </mc:Choice>
              <mc:Fallback>
                <p:oleObj name="Equation" r:id="rId8" imgW="1523339" imgH="266584" progId="Equation.DSMT4">
                  <p:embed/>
                  <p:pic>
                    <p:nvPicPr>
                      <p:cNvPr id="0"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29795" y="1685782"/>
                        <a:ext cx="15240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p:cNvSpPr/>
          <p:nvPr/>
        </p:nvSpPr>
        <p:spPr>
          <a:xfrm>
            <a:off x="10573008" y="219234"/>
            <a:ext cx="1444626" cy="661207"/>
          </a:xfrm>
          <a:prstGeom prst="rect">
            <a:avLst/>
          </a:prstGeom>
        </p:spPr>
        <p:txBody>
          <a:bodyPr wrap="none">
            <a:spAutoFit/>
          </a:bodyPr>
          <a:lstStyle/>
          <a:p>
            <a:pPr algn="just" rtl="1">
              <a:lnSpc>
                <a:spcPct val="150000"/>
              </a:lnSpc>
            </a:pPr>
            <a:r>
              <a:rPr lang="fa-IR" sz="2800" b="1" dirty="0">
                <a:solidFill>
                  <a:srgbClr val="FF0000"/>
                </a:solidFill>
                <a:latin typeface="Times New Roman" panose="02020603050405020304" pitchFamily="18" charset="0"/>
                <a:cs typeface="Times New Roman" panose="02020603050405020304" pitchFamily="18" charset="0"/>
              </a:rPr>
              <a:t>نکات مهم:</a:t>
            </a:r>
          </a:p>
        </p:txBody>
      </p:sp>
    </p:spTree>
    <p:extLst>
      <p:ext uri="{BB962C8B-B14F-4D97-AF65-F5344CB8AC3E}">
        <p14:creationId xmlns:p14="http://schemas.microsoft.com/office/powerpoint/2010/main" val="167946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92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lum bright="-20000" contrast="40000"/>
          </a:blip>
          <a:srcRect l="1940" t="5405" r="9168" b="1921"/>
          <a:stretch/>
        </p:blipFill>
        <p:spPr>
          <a:xfrm>
            <a:off x="374014" y="319368"/>
            <a:ext cx="11364330" cy="6045825"/>
          </a:xfrm>
          <a:prstGeom prst="rect">
            <a:avLst/>
          </a:prstGeom>
        </p:spPr>
      </p:pic>
      <p:sp>
        <p:nvSpPr>
          <p:cNvPr id="3" name="TextBox 2"/>
          <p:cNvSpPr txBox="1"/>
          <p:nvPr/>
        </p:nvSpPr>
        <p:spPr>
          <a:xfrm>
            <a:off x="637953" y="5156791"/>
            <a:ext cx="2025927" cy="738664"/>
          </a:xfrm>
          <a:prstGeom prst="rect">
            <a:avLst/>
          </a:prstGeom>
          <a:blipFill>
            <a:blip r:embed="rId3" cstate="print"/>
            <a:tile tx="0" ty="0" sx="100000" sy="100000" flip="none" algn="tl"/>
          </a:blipFill>
        </p:spPr>
        <p:txBody>
          <a:bodyPr wrap="square" rtlCol="0">
            <a:spAutoFit/>
          </a:bodyPr>
          <a:lstStyle/>
          <a:p>
            <a:pPr algn="just" rtl="1">
              <a:lnSpc>
                <a:spcPct val="150000"/>
              </a:lnSpc>
            </a:pPr>
            <a:r>
              <a:rPr lang="fa-IR" sz="2800" b="1" dirty="0">
                <a:solidFill>
                  <a:srgbClr val="FF0000"/>
                </a:solidFill>
                <a:latin typeface="Times New Roman" panose="02020603050405020304" pitchFamily="18" charset="0"/>
                <a:cs typeface="Times New Roman" panose="02020603050405020304" pitchFamily="18" charset="0"/>
              </a:rPr>
              <a:t>عدسی ضخیم</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8AC7B609-6235-4DF7-8376-3B4225D7EDEF}" type="slidenum">
              <a:rPr lang="en-US" smtClean="0"/>
              <a:pPr/>
              <a:t>128</a:t>
            </a:fld>
            <a:endParaRPr lang="en-US"/>
          </a:p>
        </p:txBody>
      </p:sp>
    </p:spTree>
    <p:extLst>
      <p:ext uri="{BB962C8B-B14F-4D97-AF65-F5344CB8AC3E}">
        <p14:creationId xmlns:p14="http://schemas.microsoft.com/office/powerpoint/2010/main" val="26600357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080" y="26897"/>
            <a:ext cx="11786616"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ماتریس انتقال برای عدسی </a:t>
            </a:r>
            <a:r>
              <a:rPr lang="fa-IR" sz="2400" dirty="0">
                <a:solidFill>
                  <a:srgbClr val="FF0000"/>
                </a:solidFill>
                <a:latin typeface="Times New Roman" panose="02020603050405020304" pitchFamily="18" charset="0"/>
                <a:cs typeface="Times New Roman" panose="02020603050405020304" pitchFamily="18" charset="0"/>
              </a:rPr>
              <a:t>ضخیم</a:t>
            </a:r>
            <a:r>
              <a:rPr lang="fa-IR" sz="2400" dirty="0">
                <a:latin typeface="Times New Roman" panose="02020603050405020304" pitchFamily="18" charset="0"/>
                <a:cs typeface="Times New Roman" panose="02020603050405020304" pitchFamily="18" charset="0"/>
              </a:rPr>
              <a:t> كه محيط دو طرف آن يكسان است.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2</a:t>
            </a:r>
            <a:r>
              <a:rPr lang="fa-IR" sz="2400" dirty="0">
                <a:latin typeface="Times New Roman" panose="02020603050405020304" pitchFamily="18" charset="0"/>
                <a:cs typeface="Times New Roman" panose="02020603050405020304" pitchFamily="18" charset="0"/>
              </a:rPr>
              <a:t>ظريب شكست عدسي و</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1 </a:t>
            </a:r>
            <a:r>
              <a:rPr lang="fa-IR" sz="2400" dirty="0">
                <a:latin typeface="Times New Roman" panose="02020603050405020304" pitchFamily="18" charset="0"/>
                <a:cs typeface="Times New Roman" panose="02020603050405020304" pitchFamily="18" charset="0"/>
              </a:rPr>
              <a:t>ضريب شكست محيط اطراف آن است.</a:t>
            </a:r>
            <a:endParaRPr lang="en-US" sz="24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316359615"/>
              </p:ext>
            </p:extLst>
          </p:nvPr>
        </p:nvGraphicFramePr>
        <p:xfrm>
          <a:off x="6283325" y="1285875"/>
          <a:ext cx="3276600" cy="1320800"/>
        </p:xfrm>
        <a:graphic>
          <a:graphicData uri="http://schemas.openxmlformats.org/presentationml/2006/ole">
            <mc:AlternateContent xmlns:mc="http://schemas.openxmlformats.org/markup-compatibility/2006">
              <mc:Choice xmlns:v="urn:schemas-microsoft-com:vml" Requires="v">
                <p:oleObj name="Equation" r:id="rId2" imgW="3276600" imgH="1320800" progId="Equation.DSMT4">
                  <p:embed/>
                </p:oleObj>
              </mc:Choice>
              <mc:Fallback>
                <p:oleObj name="Equation" r:id="rId2" imgW="3276600" imgH="1320800" progId="Equation.DSMT4">
                  <p:embed/>
                  <p:pic>
                    <p:nvPicPr>
                      <p:cNvPr id="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325" y="1285875"/>
                        <a:ext cx="327660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858055748"/>
              </p:ext>
            </p:extLst>
          </p:nvPr>
        </p:nvGraphicFramePr>
        <p:xfrm>
          <a:off x="323850" y="1235075"/>
          <a:ext cx="3225800" cy="1320800"/>
        </p:xfrm>
        <a:graphic>
          <a:graphicData uri="http://schemas.openxmlformats.org/presentationml/2006/ole">
            <mc:AlternateContent xmlns:mc="http://schemas.openxmlformats.org/markup-compatibility/2006">
              <mc:Choice xmlns:v="urn:schemas-microsoft-com:vml" Requires="v">
                <p:oleObj name="Equation" r:id="rId4" imgW="3225800" imgH="1320800" progId="Equation.DSMT4">
                  <p:embed/>
                </p:oleObj>
              </mc:Choice>
              <mc:Fallback>
                <p:oleObj name="Equation" r:id="rId4" imgW="3225800" imgH="1320800" progId="Equation.DSMT4">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235075"/>
                        <a:ext cx="322580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83784043"/>
              </p:ext>
            </p:extLst>
          </p:nvPr>
        </p:nvGraphicFramePr>
        <p:xfrm>
          <a:off x="984250" y="3030538"/>
          <a:ext cx="8674100" cy="1320800"/>
        </p:xfrm>
        <a:graphic>
          <a:graphicData uri="http://schemas.openxmlformats.org/presentationml/2006/ole">
            <mc:AlternateContent xmlns:mc="http://schemas.openxmlformats.org/markup-compatibility/2006">
              <mc:Choice xmlns:v="urn:schemas-microsoft-com:vml" Requires="v">
                <p:oleObj name="Equation" r:id="rId6" imgW="8674100" imgH="1320800" progId="Equation.DSMT4">
                  <p:embed/>
                </p:oleObj>
              </mc:Choice>
              <mc:Fallback>
                <p:oleObj name="Equation" r:id="rId6" imgW="8674100" imgH="1320800" progId="Equation.DSMT4">
                  <p:embed/>
                  <p:pic>
                    <p:nvPicPr>
                      <p:cNvPr id="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4250" y="3030538"/>
                        <a:ext cx="867410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395144702"/>
              </p:ext>
            </p:extLst>
          </p:nvPr>
        </p:nvGraphicFramePr>
        <p:xfrm>
          <a:off x="3926795" y="1483257"/>
          <a:ext cx="1854200" cy="863600"/>
        </p:xfrm>
        <a:graphic>
          <a:graphicData uri="http://schemas.openxmlformats.org/presentationml/2006/ole">
            <mc:AlternateContent xmlns:mc="http://schemas.openxmlformats.org/markup-compatibility/2006">
              <mc:Choice xmlns:v="urn:schemas-microsoft-com:vml" Requires="v">
                <p:oleObj name="Equation" r:id="rId8" imgW="1854200" imgH="863600" progId="Equation.DSMT4">
                  <p:embed/>
                </p:oleObj>
              </mc:Choice>
              <mc:Fallback>
                <p:oleObj name="Equation" r:id="rId8" imgW="1854200" imgH="863600" progId="Equation.DSMT4">
                  <p:embed/>
                  <p:pic>
                    <p:nvPicPr>
                      <p:cNvPr id="0"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6795" y="1483257"/>
                        <a:ext cx="1854200" cy="863600"/>
                      </a:xfrm>
                      <a:prstGeom prst="rect">
                        <a:avLst/>
                      </a:prstGeom>
                      <a:blipFill dpi="0" rotWithShape="1">
                        <a:blip r:embed="rId10"/>
                        <a:srcRect/>
                        <a:tile tx="0" ty="0" sx="100000" sy="100000" flip="none" algn="tl"/>
                      </a:blipFill>
                    </p:spPr>
                  </p:pic>
                </p:oleObj>
              </mc:Fallback>
            </mc:AlternateContent>
          </a:graphicData>
        </a:graphic>
      </p:graphicFrame>
      <p:graphicFrame>
        <p:nvGraphicFramePr>
          <p:cNvPr id="45076" name="Object 20"/>
          <p:cNvGraphicFramePr>
            <a:graphicFrameLocks noChangeAspect="1"/>
          </p:cNvGraphicFramePr>
          <p:nvPr/>
        </p:nvGraphicFramePr>
        <p:xfrm>
          <a:off x="1416050" y="4902200"/>
          <a:ext cx="7213600" cy="1752600"/>
        </p:xfrm>
        <a:graphic>
          <a:graphicData uri="http://schemas.openxmlformats.org/presentationml/2006/ole">
            <mc:AlternateContent xmlns:mc="http://schemas.openxmlformats.org/markup-compatibility/2006">
              <mc:Choice xmlns:v="urn:schemas-microsoft-com:vml" Requires="v">
                <p:oleObj name="Equation" r:id="rId11" imgW="7213600" imgH="1752600" progId="Equation.DSMT4">
                  <p:embed/>
                </p:oleObj>
              </mc:Choice>
              <mc:Fallback>
                <p:oleObj name="Equation" r:id="rId11" imgW="7213600" imgH="1752600" progId="Equation.DSMT4">
                  <p:embed/>
                  <p:pic>
                    <p:nvPicPr>
                      <p:cNvPr id="0"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16050" y="4902200"/>
                        <a:ext cx="7213600" cy="175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Slide Number Placeholder 7"/>
          <p:cNvSpPr>
            <a:spLocks noGrp="1"/>
          </p:cNvSpPr>
          <p:nvPr>
            <p:ph type="sldNum" sz="quarter" idx="12"/>
          </p:nvPr>
        </p:nvSpPr>
        <p:spPr/>
        <p:txBody>
          <a:bodyPr/>
          <a:lstStyle/>
          <a:p>
            <a:fld id="{8AC7B609-6235-4DF7-8376-3B4225D7EDEF}" type="slidenum">
              <a:rPr lang="en-US" smtClean="0"/>
              <a:pPr/>
              <a:t>129</a:t>
            </a:fld>
            <a:endParaRPr lang="en-US"/>
          </a:p>
        </p:txBody>
      </p:sp>
    </p:spTree>
    <p:extLst>
      <p:ext uri="{BB962C8B-B14F-4D97-AF65-F5344CB8AC3E}">
        <p14:creationId xmlns:p14="http://schemas.microsoft.com/office/powerpoint/2010/main" val="65737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16086" y="153416"/>
            <a:ext cx="4463141" cy="95410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lvl="0" algn="ctr" eaLnBrk="0" fontAlgn="base" hangingPunct="0">
              <a:spcBef>
                <a:spcPct val="0"/>
              </a:spcBef>
              <a:spcAft>
                <a:spcPct val="0"/>
              </a:spcAft>
            </a:pPr>
            <a:r>
              <a:rPr lang="fa-IR"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Reflection           </a:t>
            </a:r>
            <a:r>
              <a:rPr lang="fa-IR"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بازتاب</a:t>
            </a:r>
          </a:p>
          <a:p>
            <a:pPr lvl="0" algn="ctr" eaLnBrk="0" fontAlgn="base" hangingPunct="0">
              <a:spcBef>
                <a:spcPct val="0"/>
              </a:spcBef>
              <a:spcAft>
                <a:spcPct val="0"/>
              </a:spcAft>
            </a:pPr>
            <a:r>
              <a:rPr lang="en-US" altLang="en-US" sz="2800" b="1" dirty="0">
                <a:solidFill>
                  <a:srgbClr val="FF0000"/>
                </a:solidFill>
                <a:latin typeface="Times New Roman" panose="02020603050405020304" pitchFamily="18" charset="0"/>
                <a:cs typeface="Times New Roman" panose="02020603050405020304" pitchFamily="18" charset="0"/>
              </a:rPr>
              <a:t>    Refraction           </a:t>
            </a:r>
            <a:r>
              <a:rPr lang="fa-IR" altLang="en-US" sz="2800" b="1" dirty="0">
                <a:solidFill>
                  <a:srgbClr val="FF0000"/>
                </a:solidFill>
                <a:latin typeface="Times New Roman" panose="02020603050405020304" pitchFamily="18" charset="0"/>
                <a:cs typeface="Times New Roman" panose="02020603050405020304" pitchFamily="18" charset="0"/>
              </a:rPr>
              <a:t>شکست</a:t>
            </a:r>
            <a:endParaRPr lang="en-US" altLang="en-US" sz="2800" dirty="0">
              <a:solidFill>
                <a:srgbClr val="FF0000"/>
              </a:solidFill>
            </a:endParaRPr>
          </a:p>
        </p:txBody>
      </p:sp>
      <p:sp>
        <p:nvSpPr>
          <p:cNvPr id="3" name="TextBox 2"/>
          <p:cNvSpPr txBox="1"/>
          <p:nvPr/>
        </p:nvSpPr>
        <p:spPr>
          <a:xfrm>
            <a:off x="228600" y="1469571"/>
            <a:ext cx="11800114" cy="501194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نور در حال انتشار در یک محیط شفاف به مرز مشترک با یک محیط شفاف دیگر با ضریب شکست متفاوت برسد دو پدیده در مرز مشترک رخ خواهد داد:</a:t>
            </a:r>
          </a:p>
          <a:p>
            <a:pPr algn="just" rtl="1">
              <a:lnSpc>
                <a:spcPct val="150000"/>
              </a:lnSpc>
            </a:pPr>
            <a:r>
              <a:rPr lang="fa-IR" sz="2400" dirty="0">
                <a:latin typeface="Times New Roman" panose="02020603050405020304" pitchFamily="18" charset="0"/>
                <a:cs typeface="Times New Roman" panose="02020603050405020304" pitchFamily="18" charset="0"/>
              </a:rPr>
              <a:t>1- درصدی از انرژی تابشی بازتاب شده و به محیط اولیه بر می‌گردد. به این پدیده بازتابش نور گویند.</a:t>
            </a:r>
          </a:p>
          <a:p>
            <a:pPr algn="just" rtl="1">
              <a:lnSpc>
                <a:spcPct val="150000"/>
              </a:lnSpc>
            </a:pPr>
            <a:r>
              <a:rPr lang="fa-IR" sz="2400" dirty="0">
                <a:latin typeface="Times New Roman" panose="02020603050405020304" pitchFamily="18" charset="0"/>
                <a:cs typeface="Times New Roman" panose="02020603050405020304" pitchFamily="18" charset="0"/>
              </a:rPr>
              <a:t>2- درصدی از انرژی تابشی وارد محیط دوم شده که به آن عبور یا تراگسیل گویند. </a:t>
            </a:r>
          </a:p>
          <a:p>
            <a:pPr algn="just" rtl="1">
              <a:lnSpc>
                <a:spcPct val="150000"/>
              </a:lnSpc>
            </a:pPr>
            <a:endParaRPr lang="fa-IR" sz="2400" dirty="0">
              <a:latin typeface="Times New Roman" panose="02020603050405020304" pitchFamily="18" charset="0"/>
              <a:cs typeface="Times New Roman" panose="02020603050405020304" pitchFamily="18" charset="0"/>
            </a:endParaRPr>
          </a:p>
          <a:p>
            <a:pPr algn="just" rtl="1">
              <a:lnSpc>
                <a:spcPct val="150000"/>
              </a:lnSpc>
            </a:pPr>
            <a:r>
              <a:rPr lang="fa-IR" sz="2400" dirty="0">
                <a:latin typeface="Times New Roman" panose="02020603050405020304" pitchFamily="18" charset="0"/>
                <a:cs typeface="Times New Roman" panose="02020603050405020304" pitchFamily="18" charset="0"/>
              </a:rPr>
              <a:t>پرتو بازتابیده و پرتو عبوری از مرز مشترک از قواعدی پیروی می‌کنند که به آنها قوانین بازتاب و شکست گویند.</a:t>
            </a:r>
          </a:p>
          <a:p>
            <a:pPr algn="just" rtl="1">
              <a:lnSpc>
                <a:spcPct val="150000"/>
              </a:lnSpc>
            </a:pPr>
            <a:r>
              <a:rPr lang="fa-IR" sz="2400" b="1" dirty="0">
                <a:solidFill>
                  <a:srgbClr val="1E04E2"/>
                </a:solidFill>
                <a:latin typeface="Times New Roman" panose="02020603050405020304" pitchFamily="18" charset="0"/>
                <a:cs typeface="Times New Roman" panose="02020603050405020304" pitchFamily="18" charset="0"/>
              </a:rPr>
              <a:t>قوانین بازتاب:</a:t>
            </a:r>
          </a:p>
          <a:p>
            <a:pPr algn="just" rtl="1">
              <a:lnSpc>
                <a:spcPct val="150000"/>
              </a:lnSpc>
            </a:pPr>
            <a:r>
              <a:rPr lang="fa-IR" sz="2400" dirty="0">
                <a:latin typeface="Times New Roman" panose="02020603050405020304" pitchFamily="18" charset="0"/>
                <a:cs typeface="Times New Roman" panose="02020603050405020304" pitchFamily="18" charset="0"/>
              </a:rPr>
              <a:t>1- پرتو تابش، پرتو بازتابش و خط عمود بر صفحه تابش در نقطه تابش هر سه در یک صفحه هستند.</a:t>
            </a:r>
          </a:p>
          <a:p>
            <a:pPr algn="just" rtl="1">
              <a:lnSpc>
                <a:spcPct val="150000"/>
              </a:lnSpc>
            </a:pPr>
            <a:r>
              <a:rPr lang="fa-IR" sz="2400" dirty="0">
                <a:latin typeface="Times New Roman" panose="02020603050405020304" pitchFamily="18" charset="0"/>
                <a:cs typeface="Times New Roman" panose="02020603050405020304" pitchFamily="18" charset="0"/>
              </a:rPr>
              <a:t>2- زاویه بازتابش مساوی زاویه تابش است. </a:t>
            </a:r>
          </a:p>
        </p:txBody>
      </p:sp>
      <p:graphicFrame>
        <p:nvGraphicFramePr>
          <p:cNvPr id="4" name="Object 3"/>
          <p:cNvGraphicFramePr>
            <a:graphicFrameLocks noChangeAspect="1"/>
          </p:cNvGraphicFramePr>
          <p:nvPr/>
        </p:nvGraphicFramePr>
        <p:xfrm>
          <a:off x="5316764" y="6110288"/>
          <a:ext cx="825500" cy="381000"/>
        </p:xfrm>
        <a:graphic>
          <a:graphicData uri="http://schemas.openxmlformats.org/presentationml/2006/ole">
            <mc:AlternateContent xmlns:mc="http://schemas.openxmlformats.org/markup-compatibility/2006">
              <mc:Choice xmlns:v="urn:schemas-microsoft-com:vml" Requires="v">
                <p:oleObj name="Equation" r:id="rId2" imgW="825500" imgH="381000" progId="Equation.DSMT4">
                  <p:embed/>
                </p:oleObj>
              </mc:Choice>
              <mc:Fallback>
                <p:oleObj name="Equation" r:id="rId2" imgW="825500" imgH="381000" progId="Equation.DSMT4">
                  <p:embed/>
                  <p:pic>
                    <p:nvPicPr>
                      <p:cNvPr id="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6764" y="6110288"/>
                        <a:ext cx="825500" cy="381000"/>
                      </a:xfrm>
                      <a:prstGeom prst="rect">
                        <a:avLst/>
                      </a:prstGeom>
                      <a:solidFill>
                        <a:srgbClr val="FF0000">
                          <a:alpha val="47842"/>
                        </a:srgbClr>
                      </a:solidFill>
                    </p:spPr>
                  </p:pic>
                </p:oleObj>
              </mc:Fallback>
            </mc:AlternateContent>
          </a:graphicData>
        </a:graphic>
      </p:graphicFrame>
      <p:sp>
        <p:nvSpPr>
          <p:cNvPr id="5" name="Slide Number Placeholder 4"/>
          <p:cNvSpPr>
            <a:spLocks noGrp="1"/>
          </p:cNvSpPr>
          <p:nvPr>
            <p:ph type="sldNum" sz="quarter" idx="12"/>
          </p:nvPr>
        </p:nvSpPr>
        <p:spPr/>
        <p:txBody>
          <a:bodyPr/>
          <a:lstStyle/>
          <a:p>
            <a:fld id="{8AC7B609-6235-4DF7-8376-3B4225D7EDEF}" type="slidenum">
              <a:rPr lang="en-US" smtClean="0"/>
              <a:pPr/>
              <a:t>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6" name="Object 2"/>
          <p:cNvGraphicFramePr>
            <a:graphicFrameLocks noChangeAspect="1"/>
          </p:cNvGraphicFramePr>
          <p:nvPr>
            <p:extLst>
              <p:ext uri="{D42A27DB-BD31-4B8C-83A1-F6EECF244321}">
                <p14:modId xmlns:p14="http://schemas.microsoft.com/office/powerpoint/2010/main" val="3899378737"/>
              </p:ext>
            </p:extLst>
          </p:nvPr>
        </p:nvGraphicFramePr>
        <p:xfrm>
          <a:off x="2063750" y="469900"/>
          <a:ext cx="8051800" cy="1828800"/>
        </p:xfrm>
        <a:graphic>
          <a:graphicData uri="http://schemas.openxmlformats.org/presentationml/2006/ole">
            <mc:AlternateContent xmlns:mc="http://schemas.openxmlformats.org/markup-compatibility/2006">
              <mc:Choice xmlns:v="urn:schemas-microsoft-com:vml" Requires="v">
                <p:oleObj name="Equation" r:id="rId2" imgW="8051760" imgH="1828800" progId="Equation.DSMT4">
                  <p:embed/>
                </p:oleObj>
              </mc:Choice>
              <mc:Fallback>
                <p:oleObj name="Equation" r:id="rId2" imgW="8051760" imgH="1828800" progId="Equation.DSMT4">
                  <p:embed/>
                  <p:pic>
                    <p:nvPicPr>
                      <p:cNvPr id="0" name="Picture 9"/>
                      <p:cNvPicPr>
                        <a:picLocks noChangeAspect="1" noChangeArrowheads="1"/>
                      </p:cNvPicPr>
                      <p:nvPr/>
                    </p:nvPicPr>
                    <p:blipFill>
                      <a:blip r:embed="rId3"/>
                      <a:srcRect/>
                      <a:stretch>
                        <a:fillRect/>
                      </a:stretch>
                    </p:blipFill>
                    <p:spPr bwMode="auto">
                      <a:xfrm>
                        <a:off x="2063750" y="469900"/>
                        <a:ext cx="8051800" cy="182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nvGraphicFramePr>
        <p:xfrm>
          <a:off x="107950" y="4049713"/>
          <a:ext cx="12001500" cy="2566987"/>
        </p:xfrm>
        <a:graphic>
          <a:graphicData uri="http://schemas.openxmlformats.org/presentationml/2006/ole">
            <mc:AlternateContent xmlns:mc="http://schemas.openxmlformats.org/markup-compatibility/2006">
              <mc:Choice xmlns:v="urn:schemas-microsoft-com:vml" Requires="v">
                <p:oleObj name="Equation" r:id="rId4" imgW="12344400" imgH="2641600" progId="Equation.DSMT4">
                  <p:embed/>
                </p:oleObj>
              </mc:Choice>
              <mc:Fallback>
                <p:oleObj name="Equation" r:id="rId4" imgW="12344400" imgH="2641600" progId="Equation.DSMT4">
                  <p:embed/>
                  <p:pic>
                    <p:nvPicPr>
                      <p:cNvPr id="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4049713"/>
                        <a:ext cx="12001500" cy="2566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605635" y="5920169"/>
            <a:ext cx="5860900"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فاصله کانونی یک عدسی </a:t>
            </a:r>
            <a:r>
              <a:rPr lang="fa-IR" sz="2400" dirty="0">
                <a:solidFill>
                  <a:srgbClr val="FF0000"/>
                </a:solidFill>
                <a:latin typeface="Times New Roman" panose="02020603050405020304" pitchFamily="18" charset="0"/>
                <a:cs typeface="Times New Roman" panose="02020603050405020304" pitchFamily="18" charset="0"/>
              </a:rPr>
              <a:t>دو کوژ</a:t>
            </a:r>
            <a:r>
              <a:rPr lang="fa-IR" sz="2400" dirty="0">
                <a:latin typeface="Times New Roman" panose="02020603050405020304" pitchFamily="18" charset="0"/>
                <a:cs typeface="Times New Roman" panose="02020603050405020304" pitchFamily="18" charset="0"/>
              </a:rPr>
              <a:t> با ضخامت 5 سانتی متر</a:t>
            </a:r>
            <a:endParaRPr lang="en-US" sz="2400" dirty="0">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8AC7B609-6235-4DF7-8376-3B4225D7EDEF}" type="slidenum">
              <a:rPr lang="en-US" smtClean="0"/>
              <a:pPr/>
              <a:t>130</a:t>
            </a:fld>
            <a:endParaRPr lang="en-US"/>
          </a:p>
        </p:txBody>
      </p:sp>
      <p:graphicFrame>
        <p:nvGraphicFramePr>
          <p:cNvPr id="648197" name="Object 5"/>
          <p:cNvGraphicFramePr>
            <a:graphicFrameLocks noChangeAspect="1"/>
          </p:cNvGraphicFramePr>
          <p:nvPr>
            <p:extLst>
              <p:ext uri="{D42A27DB-BD31-4B8C-83A1-F6EECF244321}">
                <p14:modId xmlns:p14="http://schemas.microsoft.com/office/powerpoint/2010/main" val="4095897690"/>
              </p:ext>
            </p:extLst>
          </p:nvPr>
        </p:nvGraphicFramePr>
        <p:xfrm>
          <a:off x="2427288" y="2897188"/>
          <a:ext cx="8826500" cy="889000"/>
        </p:xfrm>
        <a:graphic>
          <a:graphicData uri="http://schemas.openxmlformats.org/presentationml/2006/ole">
            <mc:AlternateContent xmlns:mc="http://schemas.openxmlformats.org/markup-compatibility/2006">
              <mc:Choice xmlns:v="urn:schemas-microsoft-com:vml" Requires="v">
                <p:oleObj name="Equation" r:id="rId6" imgW="8826500" imgH="889000" progId="Equation.DSMT4">
                  <p:embed/>
                </p:oleObj>
              </mc:Choice>
              <mc:Fallback>
                <p:oleObj name="Equation" r:id="rId6" imgW="8826500" imgH="889000" progId="Equation.DSMT4">
                  <p:embed/>
                  <p:pic>
                    <p:nvPicPr>
                      <p:cNvPr id="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7288" y="2897188"/>
                        <a:ext cx="8826500"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81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558" y="734897"/>
            <a:ext cx="11683728" cy="579967"/>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مثال</a:t>
            </a:r>
            <a:r>
              <a:rPr lang="fa-IR" sz="2400" dirty="0">
                <a:latin typeface="Times New Roman" panose="02020603050405020304" pitchFamily="18" charset="0"/>
                <a:cs typeface="Times New Roman" panose="02020603050405020304" pitchFamily="18" charset="0"/>
              </a:rPr>
              <a:t>: محاسبه فاصله کانونی سیستمی اپتیکی متشکل از دو عدسی نازک به فاصله </a:t>
            </a:r>
            <a:r>
              <a:rPr lang="en-US" sz="2400" dirty="0">
                <a:latin typeface="Times New Roman" panose="02020603050405020304" pitchFamily="18" charset="0"/>
                <a:cs typeface="Times New Roman" panose="02020603050405020304" pitchFamily="18" charset="0"/>
              </a:rPr>
              <a:t>L</a:t>
            </a:r>
            <a:r>
              <a:rPr lang="fa-IR" sz="2400" dirty="0">
                <a:latin typeface="Times New Roman" panose="02020603050405020304" pitchFamily="18" charset="0"/>
                <a:cs typeface="Times New Roman" panose="02020603050405020304" pitchFamily="18" charset="0"/>
              </a:rPr>
              <a:t> از یکديگر </a:t>
            </a:r>
            <a:endParaRPr lang="en-US" sz="2400" dirty="0">
              <a:latin typeface="Times New Roman" panose="02020603050405020304" pitchFamily="18" charset="0"/>
              <a:cs typeface="Times New Roman" panose="02020603050405020304" pitchFamily="18" charset="0"/>
            </a:endParaRPr>
          </a:p>
        </p:txBody>
      </p:sp>
      <p:grpSp>
        <p:nvGrpSpPr>
          <p:cNvPr id="5" name="Group 14"/>
          <p:cNvGrpSpPr/>
          <p:nvPr/>
        </p:nvGrpSpPr>
        <p:grpSpPr>
          <a:xfrm>
            <a:off x="255497" y="4143436"/>
            <a:ext cx="4536000" cy="2288740"/>
            <a:chOff x="1048870" y="3982072"/>
            <a:chExt cx="4536000" cy="2288740"/>
          </a:xfrm>
        </p:grpSpPr>
        <p:cxnSp>
          <p:nvCxnSpPr>
            <p:cNvPr id="6" name="Straight Arrow Connector 5"/>
            <p:cNvCxnSpPr/>
            <p:nvPr/>
          </p:nvCxnSpPr>
          <p:spPr>
            <a:xfrm flipH="1">
              <a:off x="2353235" y="4679576"/>
              <a:ext cx="0" cy="1586753"/>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4052041" y="4684059"/>
              <a:ext cx="0" cy="1586753"/>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48870" y="5405718"/>
              <a:ext cx="453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339789" y="5930152"/>
              <a:ext cx="1707776" cy="0"/>
            </a:xfrm>
            <a:prstGeom prst="straightConnector1">
              <a:avLst/>
            </a:prstGeom>
            <a:ln w="190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141478" y="3982072"/>
              <a:ext cx="423514" cy="579967"/>
            </a:xfrm>
            <a:prstGeom prst="rect">
              <a:avLst/>
            </a:prstGeom>
            <a:noFill/>
          </p:spPr>
          <p:txBody>
            <a:bodyPr wrap="none" rtlCol="0">
              <a:spAutoFit/>
            </a:bodyPr>
            <a:lstStyle/>
            <a:p>
              <a:pPr algn="just" rtl="1">
                <a:lnSpc>
                  <a:spcPct val="150000"/>
                </a:lnSpc>
              </a:pPr>
              <a:r>
                <a:rPr lang="en-US" sz="2400" dirty="0" err="1">
                  <a:latin typeface="Times New Roman" panose="02020603050405020304" pitchFamily="18" charset="0"/>
                  <a:cs typeface="Times New Roman" panose="02020603050405020304" pitchFamily="18" charset="0"/>
                </a:rPr>
                <a:t>f</a:t>
              </a:r>
              <a:r>
                <a:rPr lang="en-US" sz="2400" baseline="-25000" dirty="0" err="1">
                  <a:latin typeface="Times New Roman" panose="02020603050405020304" pitchFamily="18" charset="0"/>
                  <a:cs typeface="Times New Roman" panose="02020603050405020304" pitchFamily="18" charset="0"/>
                </a:rPr>
                <a:t>B</a:t>
              </a:r>
              <a:endParaRPr lang="en-US" sz="2400" baseline="-250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821226" y="4040343"/>
              <a:ext cx="434735" cy="579967"/>
            </a:xfrm>
            <a:prstGeom prst="rect">
              <a:avLst/>
            </a:prstGeom>
            <a:noFill/>
          </p:spPr>
          <p:txBody>
            <a:bodyPr wrap="none" rtlCol="0">
              <a:spAutoFit/>
            </a:bodyPr>
            <a:lstStyle/>
            <a:p>
              <a:pPr algn="just" rtl="1">
                <a:lnSpc>
                  <a:spcPct val="150000"/>
                </a:lnSpc>
              </a:pPr>
              <a:r>
                <a:rPr lang="en-US" sz="2400" dirty="0" err="1">
                  <a:latin typeface="Times New Roman" panose="02020603050405020304" pitchFamily="18" charset="0"/>
                  <a:cs typeface="Times New Roman" panose="02020603050405020304" pitchFamily="18" charset="0"/>
                </a:rPr>
                <a:t>f</a:t>
              </a:r>
              <a:r>
                <a:rPr lang="en-US" sz="2400" baseline="-25000" dirty="0" err="1">
                  <a:latin typeface="Times New Roman" panose="02020603050405020304" pitchFamily="18" charset="0"/>
                  <a:cs typeface="Times New Roman" panose="02020603050405020304" pitchFamily="18" charset="0"/>
                </a:rPr>
                <a:t>A</a:t>
              </a:r>
              <a:endParaRPr lang="en-US" sz="2400" baseline="-250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951535" y="5317811"/>
              <a:ext cx="372218"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L</a:t>
              </a:r>
              <a:endParaRPr lang="en-US" sz="2400" baseline="-25000" dirty="0">
                <a:latin typeface="Times New Roman" panose="02020603050405020304" pitchFamily="18" charset="0"/>
                <a:cs typeface="Times New Roman" panose="02020603050405020304" pitchFamily="18" charset="0"/>
              </a:endParaRPr>
            </a:p>
          </p:txBody>
        </p:sp>
      </p:grpSp>
      <p:sp>
        <p:nvSpPr>
          <p:cNvPr id="16" name="TextBox 15"/>
          <p:cNvSpPr txBox="1"/>
          <p:nvPr/>
        </p:nvSpPr>
        <p:spPr>
          <a:xfrm>
            <a:off x="5445782" y="2160254"/>
            <a:ext cx="5939612" cy="579967"/>
          </a:xfrm>
          <a:prstGeom prst="rect">
            <a:avLst/>
          </a:prstGeom>
          <a:noFill/>
        </p:spPr>
        <p:txBody>
          <a:bodyPr wrap="square" rtlCol="0">
            <a:spAutoFit/>
          </a:bodyPr>
          <a:lstStyle/>
          <a:p>
            <a:pPr algn="r" rtl="1">
              <a:lnSpc>
                <a:spcPct val="150000"/>
              </a:lnSpc>
            </a:pPr>
            <a:r>
              <a:rPr lang="fa-IR" sz="2400" dirty="0">
                <a:latin typeface="Times New Roman" panose="02020603050405020304" pitchFamily="18" charset="0"/>
                <a:cs typeface="Times New Roman" panose="02020603050405020304" pitchFamily="18" charset="0"/>
              </a:rPr>
              <a:t>در ابتدا لازم است که ماتریس انتقال این سیستم را پیدا کنیم.</a:t>
            </a:r>
            <a:endParaRPr lang="en-US" sz="2400" dirty="0">
              <a:latin typeface="Times New Roman" panose="02020603050405020304" pitchFamily="18" charset="0"/>
              <a:cs typeface="Times New Roman" panose="02020603050405020304" pitchFamily="18"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742787995"/>
              </p:ext>
            </p:extLst>
          </p:nvPr>
        </p:nvGraphicFramePr>
        <p:xfrm>
          <a:off x="5304022" y="3758905"/>
          <a:ext cx="6223000" cy="1320800"/>
        </p:xfrm>
        <a:graphic>
          <a:graphicData uri="http://schemas.openxmlformats.org/presentationml/2006/ole">
            <mc:AlternateContent xmlns:mc="http://schemas.openxmlformats.org/markup-compatibility/2006">
              <mc:Choice xmlns:v="urn:schemas-microsoft-com:vml" Requires="v">
                <p:oleObj name="Equation" r:id="rId2" imgW="6223000" imgH="1320800" progId="Equation.DSMT4">
                  <p:embed/>
                </p:oleObj>
              </mc:Choice>
              <mc:Fallback>
                <p:oleObj name="Equation" r:id="rId2" imgW="6223000" imgH="1320800" progId="Equation.DSMT4">
                  <p:embed/>
                  <p:pic>
                    <p:nvPicPr>
                      <p:cNvPr id="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4022" y="3758905"/>
                        <a:ext cx="622300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Slide Number Placeholder 18"/>
          <p:cNvSpPr>
            <a:spLocks noGrp="1"/>
          </p:cNvSpPr>
          <p:nvPr>
            <p:ph type="sldNum" sz="quarter" idx="12"/>
          </p:nvPr>
        </p:nvSpPr>
        <p:spPr/>
        <p:txBody>
          <a:bodyPr/>
          <a:lstStyle/>
          <a:p>
            <a:fld id="{8AC7B609-6235-4DF7-8376-3B4225D7EDEF}" type="slidenum">
              <a:rPr lang="en-US" smtClean="0"/>
              <a:pPr/>
              <a:t>131</a:t>
            </a:fld>
            <a:endParaRPr lang="en-US"/>
          </a:p>
        </p:txBody>
      </p:sp>
    </p:spTree>
    <p:extLst>
      <p:ext uri="{BB962C8B-B14F-4D97-AF65-F5344CB8AC3E}">
        <p14:creationId xmlns:p14="http://schemas.microsoft.com/office/powerpoint/2010/main" val="3293759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659520483"/>
              </p:ext>
            </p:extLst>
          </p:nvPr>
        </p:nvGraphicFramePr>
        <p:xfrm>
          <a:off x="1246631" y="392666"/>
          <a:ext cx="9512300" cy="2235200"/>
        </p:xfrm>
        <a:graphic>
          <a:graphicData uri="http://schemas.openxmlformats.org/presentationml/2006/ole">
            <mc:AlternateContent xmlns:mc="http://schemas.openxmlformats.org/markup-compatibility/2006">
              <mc:Choice xmlns:v="urn:schemas-microsoft-com:vml" Requires="v">
                <p:oleObj name="Equation" r:id="rId2" imgW="9512300" imgH="2235200" progId="Equation.DSMT4">
                  <p:embed/>
                </p:oleObj>
              </mc:Choice>
              <mc:Fallback>
                <p:oleObj name="Equation" r:id="rId2" imgW="9512300" imgH="2235200" progId="Equation.DSMT4">
                  <p:embed/>
                  <p:pic>
                    <p:nvPicPr>
                      <p:cNvPr id="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631" y="392666"/>
                        <a:ext cx="9512300" cy="223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62934342"/>
              </p:ext>
            </p:extLst>
          </p:nvPr>
        </p:nvGraphicFramePr>
        <p:xfrm>
          <a:off x="4743450" y="2363788"/>
          <a:ext cx="215900" cy="368300"/>
        </p:xfrm>
        <a:graphic>
          <a:graphicData uri="http://schemas.openxmlformats.org/presentationml/2006/ole">
            <mc:AlternateContent xmlns:mc="http://schemas.openxmlformats.org/markup-compatibility/2006">
              <mc:Choice xmlns:v="urn:schemas-microsoft-com:vml" Requires="v">
                <p:oleObj name="Equation" r:id="rId4" imgW="215806" imgH="368140" progId="Equation.DSMT4">
                  <p:embed/>
                </p:oleObj>
              </mc:Choice>
              <mc:Fallback>
                <p:oleObj name="Equation" r:id="rId4" imgW="215806" imgH="368140" progId="Equation.DSMT4">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3450" y="2363788"/>
                        <a:ext cx="2159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24441857"/>
              </p:ext>
            </p:extLst>
          </p:nvPr>
        </p:nvGraphicFramePr>
        <p:xfrm>
          <a:off x="8382000" y="2640013"/>
          <a:ext cx="3098800" cy="3238500"/>
        </p:xfrm>
        <a:graphic>
          <a:graphicData uri="http://schemas.openxmlformats.org/presentationml/2006/ole">
            <mc:AlternateContent xmlns:mc="http://schemas.openxmlformats.org/markup-compatibility/2006">
              <mc:Choice xmlns:v="urn:schemas-microsoft-com:vml" Requires="v">
                <p:oleObj name="Equation" r:id="rId6" imgW="3098800" imgH="3238500" progId="Equation.DSMT4">
                  <p:embed/>
                </p:oleObj>
              </mc:Choice>
              <mc:Fallback>
                <p:oleObj name="Equation" r:id="rId6" imgW="3098800" imgH="3238500" progId="Equation.DSMT4">
                  <p:embed/>
                  <p:pic>
                    <p:nvPicPr>
                      <p:cNvPr id="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0" y="2640013"/>
                        <a:ext cx="3098800" cy="323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8AC7B609-6235-4DF7-8376-3B4225D7EDEF}" type="slidenum">
              <a:rPr lang="en-US" smtClean="0"/>
              <a:pPr/>
              <a:t>132</a:t>
            </a:fld>
            <a:endParaRPr lang="en-US"/>
          </a:p>
        </p:txBody>
      </p:sp>
      <p:grpSp>
        <p:nvGrpSpPr>
          <p:cNvPr id="9" name="Group 8"/>
          <p:cNvGrpSpPr/>
          <p:nvPr/>
        </p:nvGrpSpPr>
        <p:grpSpPr>
          <a:xfrm>
            <a:off x="818720" y="4667697"/>
            <a:ext cx="6454553" cy="646331"/>
            <a:chOff x="531629" y="4561367"/>
            <a:chExt cx="6454553" cy="646331"/>
          </a:xfrm>
        </p:grpSpPr>
        <p:sp>
          <p:nvSpPr>
            <p:cNvPr id="8" name="TextBox 7"/>
            <p:cNvSpPr txBox="1"/>
            <p:nvPr/>
          </p:nvSpPr>
          <p:spPr>
            <a:xfrm>
              <a:off x="531629" y="4561367"/>
              <a:ext cx="6134986"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فاصله کانونی یک سیستم متشکل از دو عدسی با فاصله </a:t>
              </a:r>
              <a:r>
                <a:rPr lang="en-US" sz="2400" i="1" dirty="0">
                  <a:latin typeface="Times New Roman" panose="02020603050405020304" pitchFamily="18" charset="0"/>
                  <a:cs typeface="Times New Roman" panose="02020603050405020304" pitchFamily="18" charset="0"/>
                </a:rPr>
                <a:t>L</a:t>
              </a:r>
            </a:p>
          </p:txBody>
        </p:sp>
        <p:graphicFrame>
          <p:nvGraphicFramePr>
            <p:cNvPr id="651269" name="Object 5"/>
            <p:cNvGraphicFramePr>
              <a:graphicFrameLocks noChangeAspect="1"/>
            </p:cNvGraphicFramePr>
            <p:nvPr/>
          </p:nvGraphicFramePr>
          <p:xfrm>
            <a:off x="6630582" y="4680874"/>
            <a:ext cx="355600" cy="406400"/>
          </p:xfrm>
          <a:graphic>
            <a:graphicData uri="http://schemas.openxmlformats.org/presentationml/2006/ole">
              <mc:AlternateContent xmlns:mc="http://schemas.openxmlformats.org/markup-compatibility/2006">
                <mc:Choice xmlns:v="urn:schemas-microsoft-com:vml" Requires="v">
                  <p:oleObj name="Equation" r:id="rId8" imgW="355292" imgH="406048" progId="Equation.DSMT4">
                    <p:embed/>
                  </p:oleObj>
                </mc:Choice>
                <mc:Fallback>
                  <p:oleObj name="Equation" r:id="rId8" imgW="355292" imgH="406048" progId="Equation.DSMT4">
                    <p:embed/>
                    <p:pic>
                      <p:nvPicPr>
                        <p:cNvPr id="0"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0582" y="4680874"/>
                          <a:ext cx="3556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10" name="Object 9"/>
          <p:cNvGraphicFramePr>
            <a:graphicFrameLocks noChangeAspect="1"/>
          </p:cNvGraphicFramePr>
          <p:nvPr/>
        </p:nvGraphicFramePr>
        <p:xfrm>
          <a:off x="1488349" y="5758971"/>
          <a:ext cx="5626100" cy="800100"/>
        </p:xfrm>
        <a:graphic>
          <a:graphicData uri="http://schemas.openxmlformats.org/presentationml/2006/ole">
            <mc:AlternateContent xmlns:mc="http://schemas.openxmlformats.org/markup-compatibility/2006">
              <mc:Choice xmlns:v="urn:schemas-microsoft-com:vml" Requires="v">
                <p:oleObj name="Equation" r:id="rId10" imgW="5626100" imgH="800100" progId="Equation.DSMT4">
                  <p:embed/>
                </p:oleObj>
              </mc:Choice>
              <mc:Fallback>
                <p:oleObj name="Equation" r:id="rId10" imgW="5626100" imgH="800100" progId="Equation.DSMT4">
                  <p:embed/>
                  <p:pic>
                    <p:nvPicPr>
                      <p:cNvPr id="0"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8349" y="5758971"/>
                        <a:ext cx="56261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5854257" y="2682801"/>
          <a:ext cx="1104900" cy="838200"/>
        </p:xfrm>
        <a:graphic>
          <a:graphicData uri="http://schemas.openxmlformats.org/presentationml/2006/ole">
            <mc:AlternateContent xmlns:mc="http://schemas.openxmlformats.org/markup-compatibility/2006">
              <mc:Choice xmlns:v="urn:schemas-microsoft-com:vml" Requires="v">
                <p:oleObj name="Equation" r:id="rId12" imgW="1104900" imgH="838200" progId="Equation.DSMT4">
                  <p:embed/>
                </p:oleObj>
              </mc:Choice>
              <mc:Fallback>
                <p:oleObj name="Equation" r:id="rId12" imgW="1104900" imgH="838200" progId="Equation.DSMT4">
                  <p:embed/>
                  <p:pic>
                    <p:nvPicPr>
                      <p:cNvPr id="0" name="Picture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54257" y="2682801"/>
                        <a:ext cx="11049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851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24441857"/>
              </p:ext>
            </p:extLst>
          </p:nvPr>
        </p:nvGraphicFramePr>
        <p:xfrm>
          <a:off x="1347788" y="979488"/>
          <a:ext cx="2921000" cy="838200"/>
        </p:xfrm>
        <a:graphic>
          <a:graphicData uri="http://schemas.openxmlformats.org/presentationml/2006/ole">
            <mc:AlternateContent xmlns:mc="http://schemas.openxmlformats.org/markup-compatibility/2006">
              <mc:Choice xmlns:v="urn:schemas-microsoft-com:vml" Requires="v">
                <p:oleObj name="Equation" r:id="rId2" imgW="2921000" imgH="838200" progId="Equation.DSMT4">
                  <p:embed/>
                </p:oleObj>
              </mc:Choice>
              <mc:Fallback>
                <p:oleObj name="Equation" r:id="rId2" imgW="2921000" imgH="838200" progId="Equation.DSMT4">
                  <p:embed/>
                  <p:pic>
                    <p:nvPicPr>
                      <p:cNvPr id="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7788" y="979488"/>
                        <a:ext cx="29210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62934342"/>
              </p:ext>
            </p:extLst>
          </p:nvPr>
        </p:nvGraphicFramePr>
        <p:xfrm>
          <a:off x="4743450" y="2363788"/>
          <a:ext cx="215900" cy="368300"/>
        </p:xfrm>
        <a:graphic>
          <a:graphicData uri="http://schemas.openxmlformats.org/presentationml/2006/ole">
            <mc:AlternateContent xmlns:mc="http://schemas.openxmlformats.org/markup-compatibility/2006">
              <mc:Choice xmlns:v="urn:schemas-microsoft-com:vml" Requires="v">
                <p:oleObj name="Equation" r:id="rId4" imgW="215806" imgH="368140" progId="Equation.DSMT4">
                  <p:embed/>
                </p:oleObj>
              </mc:Choice>
              <mc:Fallback>
                <p:oleObj name="Equation" r:id="rId4" imgW="215806" imgH="368140" progId="Equation.DSMT4">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3450" y="2363788"/>
                        <a:ext cx="2159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091058850"/>
              </p:ext>
            </p:extLst>
          </p:nvPr>
        </p:nvGraphicFramePr>
        <p:xfrm>
          <a:off x="2244725" y="2216150"/>
          <a:ext cx="6070600" cy="838200"/>
        </p:xfrm>
        <a:graphic>
          <a:graphicData uri="http://schemas.openxmlformats.org/presentationml/2006/ole">
            <mc:AlternateContent xmlns:mc="http://schemas.openxmlformats.org/markup-compatibility/2006">
              <mc:Choice xmlns:v="urn:schemas-microsoft-com:vml" Requires="v">
                <p:oleObj name="Equation" r:id="rId6" imgW="6070600" imgH="838200" progId="Equation.DSMT4">
                  <p:embed/>
                </p:oleObj>
              </mc:Choice>
              <mc:Fallback>
                <p:oleObj name="Equation" r:id="rId6" imgW="6070600" imgH="838200" progId="Equation.DSMT4">
                  <p:embed/>
                  <p:pic>
                    <p:nvPicPr>
                      <p:cNvPr id="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4725" y="2216150"/>
                        <a:ext cx="60706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18976" y="180755"/>
            <a:ext cx="10728252"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فاصله کانونی دو عدسی با فواصل کانونی 10 و 20 سانتی‌متر و فاصله 0 ، 10، 20 و 40 سانتی‌متر</a:t>
            </a:r>
            <a:endParaRPr lang="en-US" sz="2400" dirty="0">
              <a:latin typeface="Times New Roman" panose="02020603050405020304" pitchFamily="18" charset="0"/>
              <a:cs typeface="Times New Roman" panose="02020603050405020304" pitchFamily="18" charset="0"/>
            </a:endParaRPr>
          </a:p>
        </p:txBody>
      </p:sp>
      <p:graphicFrame>
        <p:nvGraphicFramePr>
          <p:cNvPr id="435207" name="Object 331"/>
          <p:cNvGraphicFramePr>
            <a:graphicFrameLocks noChangeAspect="1"/>
          </p:cNvGraphicFramePr>
          <p:nvPr/>
        </p:nvGraphicFramePr>
        <p:xfrm>
          <a:off x="2222500" y="3484563"/>
          <a:ext cx="6121400" cy="838200"/>
        </p:xfrm>
        <a:graphic>
          <a:graphicData uri="http://schemas.openxmlformats.org/presentationml/2006/ole">
            <mc:AlternateContent xmlns:mc="http://schemas.openxmlformats.org/markup-compatibility/2006">
              <mc:Choice xmlns:v="urn:schemas-microsoft-com:vml" Requires="v">
                <p:oleObj name="Equation" r:id="rId8" imgW="6121400" imgH="838200" progId="Equation.DSMT4">
                  <p:embed/>
                </p:oleObj>
              </mc:Choice>
              <mc:Fallback>
                <p:oleObj name="Equation" r:id="rId8" imgW="6121400" imgH="838200" progId="Equation.DSMT4">
                  <p:embed/>
                  <p:pic>
                    <p:nvPicPr>
                      <p:cNvPr id="0"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2500" y="3484563"/>
                        <a:ext cx="61214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5208" name="Object 331"/>
          <p:cNvGraphicFramePr>
            <a:graphicFrameLocks noChangeAspect="1"/>
          </p:cNvGraphicFramePr>
          <p:nvPr/>
        </p:nvGraphicFramePr>
        <p:xfrm>
          <a:off x="2173288" y="4635500"/>
          <a:ext cx="6184900" cy="838200"/>
        </p:xfrm>
        <a:graphic>
          <a:graphicData uri="http://schemas.openxmlformats.org/presentationml/2006/ole">
            <mc:AlternateContent xmlns:mc="http://schemas.openxmlformats.org/markup-compatibility/2006">
              <mc:Choice xmlns:v="urn:schemas-microsoft-com:vml" Requires="v">
                <p:oleObj name="Equation" r:id="rId10" imgW="6184900" imgH="838200" progId="Equation.DSMT4">
                  <p:embed/>
                </p:oleObj>
              </mc:Choice>
              <mc:Fallback>
                <p:oleObj name="Equation" r:id="rId10" imgW="6184900" imgH="838200" progId="Equation.DSMT4">
                  <p:embed/>
                  <p:pic>
                    <p:nvPicPr>
                      <p:cNvPr id="0"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73288" y="4635500"/>
                        <a:ext cx="61849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5209" name="Object 331"/>
          <p:cNvGraphicFramePr>
            <a:graphicFrameLocks noChangeAspect="1"/>
          </p:cNvGraphicFramePr>
          <p:nvPr/>
        </p:nvGraphicFramePr>
        <p:xfrm>
          <a:off x="2049463" y="5762625"/>
          <a:ext cx="6324600" cy="838200"/>
        </p:xfrm>
        <a:graphic>
          <a:graphicData uri="http://schemas.openxmlformats.org/presentationml/2006/ole">
            <mc:AlternateContent xmlns:mc="http://schemas.openxmlformats.org/markup-compatibility/2006">
              <mc:Choice xmlns:v="urn:schemas-microsoft-com:vml" Requires="v">
                <p:oleObj name="Equation" r:id="rId12" imgW="6324600" imgH="838200" progId="Equation.DSMT4">
                  <p:embed/>
                </p:oleObj>
              </mc:Choice>
              <mc:Fallback>
                <p:oleObj name="Equation" r:id="rId12" imgW="6324600" imgH="838200" progId="Equation.DSMT4">
                  <p:embed/>
                  <p:pic>
                    <p:nvPicPr>
                      <p:cNvPr id="0" name="Picture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49463" y="5762625"/>
                        <a:ext cx="63246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8"/>
          <p:cNvSpPr>
            <a:spLocks noGrp="1"/>
          </p:cNvSpPr>
          <p:nvPr>
            <p:ph type="sldNum" sz="quarter" idx="12"/>
          </p:nvPr>
        </p:nvSpPr>
        <p:spPr/>
        <p:txBody>
          <a:bodyPr/>
          <a:lstStyle/>
          <a:p>
            <a:fld id="{8AC7B609-6235-4DF7-8376-3B4225D7EDEF}" type="slidenum">
              <a:rPr lang="en-US" smtClean="0"/>
              <a:pPr/>
              <a:t>133</a:t>
            </a:fld>
            <a:endParaRPr lang="en-US"/>
          </a:p>
        </p:txBody>
      </p:sp>
    </p:spTree>
    <p:extLst>
      <p:ext uri="{BB962C8B-B14F-4D97-AF65-F5344CB8AC3E}">
        <p14:creationId xmlns:p14="http://schemas.microsoft.com/office/powerpoint/2010/main" val="25851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52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52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5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6226" name="Object 329"/>
          <p:cNvGraphicFramePr>
            <a:graphicFrameLocks noChangeAspect="1"/>
          </p:cNvGraphicFramePr>
          <p:nvPr/>
        </p:nvGraphicFramePr>
        <p:xfrm>
          <a:off x="881063" y="1943100"/>
          <a:ext cx="5537200" cy="1778000"/>
        </p:xfrm>
        <a:graphic>
          <a:graphicData uri="http://schemas.openxmlformats.org/presentationml/2006/ole">
            <mc:AlternateContent xmlns:mc="http://schemas.openxmlformats.org/markup-compatibility/2006">
              <mc:Choice xmlns:v="urn:schemas-microsoft-com:vml" Requires="v">
                <p:oleObj name="Equation" r:id="rId2" imgW="5537200" imgH="1778000" progId="Equation.DSMT4">
                  <p:embed/>
                </p:oleObj>
              </mc:Choice>
              <mc:Fallback>
                <p:oleObj name="Equation" r:id="rId2" imgW="5537200" imgH="1778000" progId="Equation.DSMT4">
                  <p:embed/>
                  <p:pic>
                    <p:nvPicPr>
                      <p:cNvPr id="0"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063" y="1943100"/>
                        <a:ext cx="5537200" cy="177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1106277" y="336591"/>
            <a:ext cx="10217889"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مکان نقاط اصلی و کانون را برای سیستم اپتیکی متشکل از دو عدسی با فواصل کانونی 10 و 20 سانتی‌متر و فاصله 50 سانتی‌متر پیدا کنید</a:t>
            </a:r>
            <a:endParaRPr lang="en-US" sz="2400" dirty="0">
              <a:latin typeface="Times New Roman" panose="02020603050405020304" pitchFamily="18" charset="0"/>
              <a:cs typeface="Times New Roman" panose="02020603050405020304" pitchFamily="18" charset="0"/>
            </a:endParaRPr>
          </a:p>
        </p:txBody>
      </p:sp>
      <p:graphicFrame>
        <p:nvGraphicFramePr>
          <p:cNvPr id="436227" name="Object 3"/>
          <p:cNvGraphicFramePr>
            <a:graphicFrameLocks noChangeAspect="1"/>
          </p:cNvGraphicFramePr>
          <p:nvPr/>
        </p:nvGraphicFramePr>
        <p:xfrm>
          <a:off x="8396288" y="2255838"/>
          <a:ext cx="2540000" cy="1549400"/>
        </p:xfrm>
        <a:graphic>
          <a:graphicData uri="http://schemas.openxmlformats.org/presentationml/2006/ole">
            <mc:AlternateContent xmlns:mc="http://schemas.openxmlformats.org/markup-compatibility/2006">
              <mc:Choice xmlns:v="urn:schemas-microsoft-com:vml" Requires="v">
                <p:oleObj name="Equation" r:id="rId4" imgW="2540000" imgH="1549400" progId="Equation.DSMT4">
                  <p:embed/>
                </p:oleObj>
              </mc:Choice>
              <mc:Fallback>
                <p:oleObj name="Equation" r:id="rId4" imgW="2540000" imgH="1549400" progId="Equation.DSMT4">
                  <p:embed/>
                  <p:pic>
                    <p:nvPicPr>
                      <p:cNvPr id="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6288" y="2255838"/>
                        <a:ext cx="2540000" cy="1549400"/>
                      </a:xfrm>
                      <a:prstGeom prst="rect">
                        <a:avLst/>
                      </a:prstGeom>
                      <a:blipFill dpi="0" rotWithShape="1">
                        <a:blip r:embed="rId6"/>
                        <a:srcRect/>
                        <a:tile tx="0" ty="0" sx="100000" sy="100000" flip="none" algn="tl"/>
                      </a:blipFill>
                    </p:spPr>
                  </p:pic>
                </p:oleObj>
              </mc:Fallback>
            </mc:AlternateContent>
          </a:graphicData>
        </a:graphic>
      </p:graphicFrame>
      <p:graphicFrame>
        <p:nvGraphicFramePr>
          <p:cNvPr id="653316" name="Object 4"/>
          <p:cNvGraphicFramePr>
            <a:graphicFrameLocks noChangeAspect="1"/>
          </p:cNvGraphicFramePr>
          <p:nvPr/>
        </p:nvGraphicFramePr>
        <p:xfrm>
          <a:off x="6001673" y="4482140"/>
          <a:ext cx="3670300" cy="736600"/>
        </p:xfrm>
        <a:graphic>
          <a:graphicData uri="http://schemas.openxmlformats.org/presentationml/2006/ole">
            <mc:AlternateContent xmlns:mc="http://schemas.openxmlformats.org/markup-compatibility/2006">
              <mc:Choice xmlns:v="urn:schemas-microsoft-com:vml" Requires="v">
                <p:oleObj name="Equation" r:id="rId7" imgW="3670300" imgH="736600" progId="Equation.DSMT4">
                  <p:embed/>
                </p:oleObj>
              </mc:Choice>
              <mc:Fallback>
                <p:oleObj name="Equation" r:id="rId7" imgW="3670300" imgH="736600" progId="Equation.DSMT4">
                  <p:embed/>
                  <p:pic>
                    <p:nvPicPr>
                      <p:cNvPr id="0"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1673" y="4482140"/>
                        <a:ext cx="3670300" cy="736600"/>
                      </a:xfrm>
                      <a:prstGeom prst="rect">
                        <a:avLst/>
                      </a:prstGeom>
                      <a:blipFill dpi="0" rotWithShape="1">
                        <a:blip r:embed="rId9"/>
                        <a:srcRect/>
                        <a:tile tx="0" ty="0" sx="100000" sy="100000" flip="none" algn="tl"/>
                      </a:blipFill>
                    </p:spPr>
                  </p:pic>
                </p:oleObj>
              </mc:Fallback>
            </mc:AlternateContent>
          </a:graphicData>
        </a:graphic>
      </p:graphicFrame>
      <p:graphicFrame>
        <p:nvGraphicFramePr>
          <p:cNvPr id="653317" name="Object 5"/>
          <p:cNvGraphicFramePr>
            <a:graphicFrameLocks noChangeAspect="1"/>
          </p:cNvGraphicFramePr>
          <p:nvPr/>
        </p:nvGraphicFramePr>
        <p:xfrm>
          <a:off x="1169988" y="4479925"/>
          <a:ext cx="3441700" cy="736600"/>
        </p:xfrm>
        <a:graphic>
          <a:graphicData uri="http://schemas.openxmlformats.org/presentationml/2006/ole">
            <mc:AlternateContent xmlns:mc="http://schemas.openxmlformats.org/markup-compatibility/2006">
              <mc:Choice xmlns:v="urn:schemas-microsoft-com:vml" Requires="v">
                <p:oleObj name="Equation" r:id="rId10" imgW="3441700" imgH="736600" progId="Equation.DSMT4">
                  <p:embed/>
                </p:oleObj>
              </mc:Choice>
              <mc:Fallback>
                <p:oleObj name="Equation" r:id="rId10" imgW="3441700" imgH="736600" progId="Equation.DSMT4">
                  <p:embed/>
                  <p:pic>
                    <p:nvPicPr>
                      <p:cNvPr id="0"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9988" y="4479925"/>
                        <a:ext cx="3441700" cy="736600"/>
                      </a:xfrm>
                      <a:prstGeom prst="rect">
                        <a:avLst/>
                      </a:prstGeom>
                      <a:blipFill dpi="0" rotWithShape="1">
                        <a:blip r:embed="rId12"/>
                        <a:srcRect/>
                        <a:tile tx="0" ty="0" sx="100000" sy="100000" flip="none" algn="tl"/>
                      </a:blipFill>
                    </p:spPr>
                  </p:pic>
                </p:oleObj>
              </mc:Fallback>
            </mc:AlternateContent>
          </a:graphicData>
        </a:graphic>
      </p:graphicFrame>
      <p:graphicFrame>
        <p:nvGraphicFramePr>
          <p:cNvPr id="7" name="Object 6"/>
          <p:cNvGraphicFramePr>
            <a:graphicFrameLocks noChangeAspect="1"/>
          </p:cNvGraphicFramePr>
          <p:nvPr/>
        </p:nvGraphicFramePr>
        <p:xfrm>
          <a:off x="1220677" y="5653124"/>
          <a:ext cx="2921000" cy="736600"/>
        </p:xfrm>
        <a:graphic>
          <a:graphicData uri="http://schemas.openxmlformats.org/presentationml/2006/ole">
            <mc:AlternateContent xmlns:mc="http://schemas.openxmlformats.org/markup-compatibility/2006">
              <mc:Choice xmlns:v="urn:schemas-microsoft-com:vml" Requires="v">
                <p:oleObj name="Equation" r:id="rId13" imgW="2921000" imgH="736600" progId="Equation.DSMT4">
                  <p:embed/>
                </p:oleObj>
              </mc:Choice>
              <mc:Fallback>
                <p:oleObj name="Equation" r:id="rId13" imgW="2921000" imgH="736600" progId="Equation.DSMT4">
                  <p:embed/>
                  <p:pic>
                    <p:nvPicPr>
                      <p:cNvPr id="0" name="Picture 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0677" y="5653124"/>
                        <a:ext cx="29210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6112763" y="5641021"/>
          <a:ext cx="3263900" cy="736600"/>
        </p:xfrm>
        <a:graphic>
          <a:graphicData uri="http://schemas.openxmlformats.org/presentationml/2006/ole">
            <mc:AlternateContent xmlns:mc="http://schemas.openxmlformats.org/markup-compatibility/2006">
              <mc:Choice xmlns:v="urn:schemas-microsoft-com:vml" Requires="v">
                <p:oleObj name="Equation" r:id="rId15" imgW="3263900" imgH="736600" progId="Equation.DSMT4">
                  <p:embed/>
                </p:oleObj>
              </mc:Choice>
              <mc:Fallback>
                <p:oleObj name="Equation" r:id="rId15" imgW="3263900" imgH="736600" progId="Equation.DSMT4">
                  <p:embed/>
                  <p:pic>
                    <p:nvPicPr>
                      <p:cNvPr id="0" name="Picture 2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12763" y="5641021"/>
                        <a:ext cx="32639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8"/>
          <p:cNvSpPr>
            <a:spLocks noGrp="1"/>
          </p:cNvSpPr>
          <p:nvPr>
            <p:ph type="sldNum" sz="quarter" idx="12"/>
          </p:nvPr>
        </p:nvSpPr>
        <p:spPr/>
        <p:txBody>
          <a:bodyPr/>
          <a:lstStyle/>
          <a:p>
            <a:fld id="{8AC7B609-6235-4DF7-8376-3B4225D7EDEF}" type="slidenum">
              <a:rPr lang="en-US" smtClean="0"/>
              <a:pPr/>
              <a:t>134</a:t>
            </a:fld>
            <a:endParaRPr lang="en-US"/>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29"/>
          <p:cNvSpPr>
            <a:spLocks noGrp="1"/>
          </p:cNvSpPr>
          <p:nvPr>
            <p:ph type="sldNum" sz="quarter" idx="12"/>
          </p:nvPr>
        </p:nvSpPr>
        <p:spPr/>
        <p:txBody>
          <a:bodyPr/>
          <a:lstStyle/>
          <a:p>
            <a:fld id="{8AC7B609-6235-4DF7-8376-3B4225D7EDEF}" type="slidenum">
              <a:rPr lang="en-US" smtClean="0"/>
              <a:pPr/>
              <a:t>135</a:t>
            </a:fld>
            <a:endParaRPr lang="en-US"/>
          </a:p>
        </p:txBody>
      </p:sp>
      <p:grpSp>
        <p:nvGrpSpPr>
          <p:cNvPr id="36" name="Group 35"/>
          <p:cNvGrpSpPr/>
          <p:nvPr/>
        </p:nvGrpSpPr>
        <p:grpSpPr>
          <a:xfrm>
            <a:off x="496168" y="808073"/>
            <a:ext cx="11338560" cy="5091712"/>
            <a:chOff x="496168" y="808073"/>
            <a:chExt cx="11338560" cy="5091712"/>
          </a:xfrm>
        </p:grpSpPr>
        <p:grpSp>
          <p:nvGrpSpPr>
            <p:cNvPr id="4" name="Group 35"/>
            <p:cNvGrpSpPr>
              <a:grpSpLocks noChangeAspect="1"/>
            </p:cNvGrpSpPr>
            <p:nvPr/>
          </p:nvGrpSpPr>
          <p:grpSpPr>
            <a:xfrm>
              <a:off x="496168" y="964034"/>
              <a:ext cx="11338560" cy="4658412"/>
              <a:chOff x="1411954" y="2829915"/>
              <a:chExt cx="8208000" cy="3372245"/>
            </a:xfrm>
          </p:grpSpPr>
          <p:cxnSp>
            <p:nvCxnSpPr>
              <p:cNvPr id="37" name="Straight Arrow Connector 36"/>
              <p:cNvCxnSpPr/>
              <p:nvPr/>
            </p:nvCxnSpPr>
            <p:spPr>
              <a:xfrm>
                <a:off x="2631132" y="3948950"/>
                <a:ext cx="39600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 name="Group 33"/>
              <p:cNvGrpSpPr/>
              <p:nvPr/>
            </p:nvGrpSpPr>
            <p:grpSpPr>
              <a:xfrm>
                <a:off x="1411954" y="2829915"/>
                <a:ext cx="8208000" cy="3372245"/>
                <a:chOff x="1411954" y="2829915"/>
                <a:chExt cx="8208000" cy="3372245"/>
              </a:xfrm>
            </p:grpSpPr>
            <p:grpSp>
              <p:nvGrpSpPr>
                <p:cNvPr id="6" name="Group 28"/>
                <p:cNvGrpSpPr/>
                <p:nvPr/>
              </p:nvGrpSpPr>
              <p:grpSpPr>
                <a:xfrm>
                  <a:off x="1411954" y="2829915"/>
                  <a:ext cx="8208000" cy="3372245"/>
                  <a:chOff x="1008544" y="2829915"/>
                  <a:chExt cx="8208000" cy="3372245"/>
                </a:xfrm>
              </p:grpSpPr>
              <p:cxnSp>
                <p:nvCxnSpPr>
                  <p:cNvPr id="43" name="Straight Arrow Connector 42"/>
                  <p:cNvCxnSpPr/>
                  <p:nvPr/>
                </p:nvCxnSpPr>
                <p:spPr>
                  <a:xfrm flipH="1">
                    <a:off x="4397194" y="3684493"/>
                    <a:ext cx="0" cy="1586753"/>
                  </a:xfrm>
                  <a:prstGeom prst="straightConnector1">
                    <a:avLst/>
                  </a:prstGeom>
                  <a:ln w="762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6633880" y="3688976"/>
                    <a:ext cx="0" cy="1586753"/>
                  </a:xfrm>
                  <a:prstGeom prst="straightConnector1">
                    <a:avLst/>
                  </a:prstGeom>
                  <a:ln w="762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008544" y="4410635"/>
                    <a:ext cx="820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397195" y="4935069"/>
                    <a:ext cx="223200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637571" y="3202512"/>
                    <a:ext cx="1418573" cy="646331"/>
                  </a:xfrm>
                  <a:prstGeom prst="rect">
                    <a:avLst/>
                  </a:prstGeom>
                  <a:noFill/>
                </p:spPr>
                <p:txBody>
                  <a:bodyPr wrap="square" rtlCol="0">
                    <a:spAutoFit/>
                  </a:bodyPr>
                  <a:lstStyle/>
                  <a:p>
                    <a:pPr algn="just" rtl="1">
                      <a:lnSpc>
                        <a:spcPct val="150000"/>
                      </a:lnSpc>
                    </a:pPr>
                    <a:r>
                      <a:rPr lang="en-US" sz="2400" dirty="0" err="1">
                        <a:latin typeface="Times New Roman" panose="02020603050405020304" pitchFamily="18" charset="0"/>
                        <a:cs typeface="Times New Roman" panose="02020603050405020304" pitchFamily="18" charset="0"/>
                      </a:rPr>
                      <a:t>f</a:t>
                    </a:r>
                    <a:r>
                      <a:rPr lang="en-US" sz="2400" baseline="-25000" dirty="0" err="1">
                        <a:latin typeface="Times New Roman" panose="02020603050405020304" pitchFamily="18" charset="0"/>
                        <a:cs typeface="Times New Roman" panose="02020603050405020304" pitchFamily="18" charset="0"/>
                      </a:rPr>
                      <a:t>B</a:t>
                    </a:r>
                    <a:r>
                      <a:rPr lang="en-US" sz="2400" baseline="-25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=20 cm</a:t>
                    </a:r>
                    <a:endParaRPr lang="en-US" sz="2400" baseline="-25000" dirty="0">
                      <a:latin typeface="Times New Roman" panose="02020603050405020304" pitchFamily="18" charset="0"/>
                      <a:cs typeface="Times New Roman" panose="02020603050405020304" pitchFamily="18" charset="0"/>
                    </a:endParaRPr>
                  </a:p>
                </p:txBody>
              </p:sp>
              <p:sp>
                <p:nvSpPr>
                  <p:cNvPr id="48" name="TextBox 47"/>
                  <p:cNvSpPr txBox="1"/>
                  <p:nvPr/>
                </p:nvSpPr>
                <p:spPr>
                  <a:xfrm>
                    <a:off x="5485793" y="3264345"/>
                    <a:ext cx="1763644" cy="579967"/>
                  </a:xfrm>
                  <a:prstGeom prst="rect">
                    <a:avLst/>
                  </a:prstGeom>
                  <a:noFill/>
                </p:spPr>
                <p:txBody>
                  <a:bodyPr wrap="square" rtlCol="0">
                    <a:spAutoFit/>
                  </a:bodyPr>
                  <a:lstStyle/>
                  <a:p>
                    <a:pPr algn="just" rtl="1">
                      <a:lnSpc>
                        <a:spcPct val="150000"/>
                      </a:lnSpc>
                    </a:pPr>
                    <a:r>
                      <a:rPr lang="en-US" sz="2400" dirty="0" err="1">
                        <a:latin typeface="Times New Roman" panose="02020603050405020304" pitchFamily="18" charset="0"/>
                        <a:cs typeface="Times New Roman" panose="02020603050405020304" pitchFamily="18" charset="0"/>
                      </a:rPr>
                      <a:t>f</a:t>
                    </a:r>
                    <a:r>
                      <a:rPr lang="en-US" sz="2400" baseline="-25000" dirty="0" err="1">
                        <a:latin typeface="Times New Roman" panose="02020603050405020304" pitchFamily="18" charset="0"/>
                        <a:cs typeface="Times New Roman" panose="02020603050405020304" pitchFamily="18" charset="0"/>
                      </a:rPr>
                      <a:t>A</a:t>
                    </a:r>
                    <a:r>
                      <a:rPr lang="en-US" sz="2400" baseline="-25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=10 cm</a:t>
                    </a:r>
                    <a:endParaRPr lang="en-US" sz="2400" baseline="-25000" dirty="0">
                      <a:latin typeface="Times New Roman" panose="02020603050405020304" pitchFamily="18" charset="0"/>
                      <a:cs typeface="Times New Roman" panose="02020603050405020304" pitchFamily="18" charset="0"/>
                    </a:endParaRPr>
                  </a:p>
                </p:txBody>
              </p:sp>
              <p:sp>
                <p:nvSpPr>
                  <p:cNvPr id="49" name="TextBox 48"/>
                  <p:cNvSpPr txBox="1"/>
                  <p:nvPr/>
                </p:nvSpPr>
                <p:spPr>
                  <a:xfrm>
                    <a:off x="4656139" y="4499765"/>
                    <a:ext cx="1583301" cy="646331"/>
                  </a:xfrm>
                  <a:prstGeom prst="rect">
                    <a:avLst/>
                  </a:prstGeom>
                  <a:noFill/>
                  <a:ln w="28575">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L=50 cm</a:t>
                    </a:r>
                    <a:endParaRPr lang="en-US" sz="2400" baseline="-25000" dirty="0">
                      <a:latin typeface="Times New Roman" panose="02020603050405020304" pitchFamily="18" charset="0"/>
                      <a:cs typeface="Times New Roman" panose="02020603050405020304" pitchFamily="18" charset="0"/>
                    </a:endParaRPr>
                  </a:p>
                </p:txBody>
              </p:sp>
              <p:cxnSp>
                <p:nvCxnSpPr>
                  <p:cNvPr id="50" name="Straight Connector 49"/>
                  <p:cNvCxnSpPr/>
                  <p:nvPr/>
                </p:nvCxnSpPr>
                <p:spPr>
                  <a:xfrm>
                    <a:off x="2218765" y="3254186"/>
                    <a:ext cx="0" cy="25200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481049" y="3550020"/>
                    <a:ext cx="0" cy="22320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868839" y="2829915"/>
                    <a:ext cx="630301" cy="579968"/>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PP</a:t>
                    </a:r>
                    <a:r>
                      <a:rPr lang="en-US" sz="2400" baseline="-25000" dirty="0">
                        <a:latin typeface="Times New Roman" panose="02020603050405020304" pitchFamily="18" charset="0"/>
                        <a:cs typeface="Times New Roman" panose="02020603050405020304" pitchFamily="18" charset="0"/>
                      </a:rPr>
                      <a:t>1</a:t>
                    </a:r>
                  </a:p>
                </p:txBody>
              </p:sp>
              <p:sp>
                <p:nvSpPr>
                  <p:cNvPr id="53" name="TextBox 52"/>
                  <p:cNvSpPr txBox="1"/>
                  <p:nvPr/>
                </p:nvSpPr>
                <p:spPr>
                  <a:xfrm>
                    <a:off x="7138035" y="5622192"/>
                    <a:ext cx="630302" cy="579968"/>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PP</a:t>
                    </a:r>
                    <a:r>
                      <a:rPr lang="en-US" sz="2400" baseline="-25000" dirty="0">
                        <a:latin typeface="Times New Roman" panose="02020603050405020304" pitchFamily="18" charset="0"/>
                        <a:cs typeface="Times New Roman" panose="02020603050405020304" pitchFamily="18" charset="0"/>
                      </a:rPr>
                      <a:t>2</a:t>
                    </a:r>
                  </a:p>
                </p:txBody>
              </p:sp>
              <p:sp>
                <p:nvSpPr>
                  <p:cNvPr id="54" name="TextBox 15"/>
                  <p:cNvSpPr txBox="1"/>
                  <p:nvPr/>
                </p:nvSpPr>
                <p:spPr>
                  <a:xfrm>
                    <a:off x="1756839" y="4270030"/>
                    <a:ext cx="510076" cy="57996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1</a:t>
                    </a:r>
                  </a:p>
                </p:txBody>
              </p:sp>
              <p:sp>
                <p:nvSpPr>
                  <p:cNvPr id="55" name="TextBox 15"/>
                  <p:cNvSpPr txBox="1"/>
                  <p:nvPr/>
                </p:nvSpPr>
                <p:spPr>
                  <a:xfrm>
                    <a:off x="7387358" y="4301175"/>
                    <a:ext cx="510076" cy="57996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2</a:t>
                    </a:r>
                  </a:p>
                </p:txBody>
              </p:sp>
              <p:sp>
                <p:nvSpPr>
                  <p:cNvPr id="56" name="Oval 55"/>
                  <p:cNvSpPr/>
                  <p:nvPr/>
                </p:nvSpPr>
                <p:spPr>
                  <a:xfrm>
                    <a:off x="7082267" y="4352082"/>
                    <a:ext cx="108000" cy="10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6866679" y="3936658"/>
                    <a:ext cx="458779"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F</a:t>
                    </a:r>
                    <a:r>
                      <a:rPr lang="en-US" sz="2400" baseline="-25000" dirty="0">
                        <a:latin typeface="Times New Roman" panose="02020603050405020304" pitchFamily="18" charset="0"/>
                        <a:cs typeface="Times New Roman" panose="02020603050405020304" pitchFamily="18" charset="0"/>
                      </a:rPr>
                      <a:t>2</a:t>
                    </a:r>
                  </a:p>
                </p:txBody>
              </p:sp>
              <p:cxnSp>
                <p:nvCxnSpPr>
                  <p:cNvPr id="58" name="Straight Arrow Connector 57"/>
                  <p:cNvCxnSpPr/>
                  <p:nvPr/>
                </p:nvCxnSpPr>
                <p:spPr>
                  <a:xfrm>
                    <a:off x="6647328" y="5087469"/>
                    <a:ext cx="82800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2218765" y="5181596"/>
                    <a:ext cx="216000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566024" y="4953986"/>
                    <a:ext cx="944490"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25 cm</a:t>
                    </a:r>
                  </a:p>
                </p:txBody>
              </p:sp>
              <p:sp>
                <p:nvSpPr>
                  <p:cNvPr id="61" name="TextBox 60"/>
                  <p:cNvSpPr txBox="1"/>
                  <p:nvPr/>
                </p:nvSpPr>
                <p:spPr>
                  <a:xfrm>
                    <a:off x="2855379" y="4776747"/>
                    <a:ext cx="944490"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50 cm</a:t>
                    </a:r>
                  </a:p>
                </p:txBody>
              </p:sp>
              <p:sp>
                <p:nvSpPr>
                  <p:cNvPr id="62" name="Oval 61"/>
                  <p:cNvSpPr/>
                  <p:nvPr/>
                </p:nvSpPr>
                <p:spPr>
                  <a:xfrm>
                    <a:off x="2505206" y="4356635"/>
                    <a:ext cx="108000" cy="10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2311678" y="3918181"/>
                    <a:ext cx="458780"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F</a:t>
                    </a:r>
                    <a:r>
                      <a:rPr lang="en-US" sz="2400" baseline="-25000" dirty="0">
                        <a:latin typeface="Times New Roman" panose="02020603050405020304" pitchFamily="18" charset="0"/>
                        <a:cs typeface="Times New Roman" panose="02020603050405020304" pitchFamily="18" charset="0"/>
                      </a:rPr>
                      <a:t>1</a:t>
                    </a:r>
                  </a:p>
                </p:txBody>
              </p:sp>
            </p:grpSp>
            <p:sp>
              <p:nvSpPr>
                <p:cNvPr id="40" name="TextBox 39"/>
                <p:cNvSpPr txBox="1"/>
                <p:nvPr/>
              </p:nvSpPr>
              <p:spPr>
                <a:xfrm>
                  <a:off x="2424057" y="3512167"/>
                  <a:ext cx="568335" cy="646332"/>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10</a:t>
                  </a:r>
                </a:p>
              </p:txBody>
            </p:sp>
            <p:sp>
              <p:nvSpPr>
                <p:cNvPr id="41" name="TextBox 40"/>
                <p:cNvSpPr txBox="1"/>
                <p:nvPr/>
              </p:nvSpPr>
              <p:spPr>
                <a:xfrm>
                  <a:off x="7266812" y="3569082"/>
                  <a:ext cx="568335" cy="646332"/>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10</a:t>
                  </a:r>
                </a:p>
              </p:txBody>
            </p:sp>
            <p:cxnSp>
              <p:nvCxnSpPr>
                <p:cNvPr id="42" name="Straight Arrow Connector 41"/>
                <p:cNvCxnSpPr/>
                <p:nvPr/>
              </p:nvCxnSpPr>
              <p:spPr>
                <a:xfrm>
                  <a:off x="7476556" y="4007221"/>
                  <a:ext cx="39600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cxnSp>
          <p:nvCxnSpPr>
            <p:cNvPr id="31" name="Straight Connector 30"/>
            <p:cNvCxnSpPr/>
            <p:nvPr/>
          </p:nvCxnSpPr>
          <p:spPr>
            <a:xfrm>
              <a:off x="5178056" y="808073"/>
              <a:ext cx="2475" cy="45720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275676" y="843510"/>
              <a:ext cx="2475" cy="45720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199855" y="5273744"/>
              <a:ext cx="1881963"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Input plane</a:t>
              </a:r>
            </a:p>
          </p:txBody>
        </p:sp>
        <p:sp>
          <p:nvSpPr>
            <p:cNvPr id="35" name="TextBox 34"/>
            <p:cNvSpPr txBox="1"/>
            <p:nvPr/>
          </p:nvSpPr>
          <p:spPr>
            <a:xfrm>
              <a:off x="7265569" y="5319818"/>
              <a:ext cx="1881963"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Output plane</a:t>
              </a:r>
            </a:p>
          </p:txBody>
        </p:sp>
      </p:grpSp>
    </p:spTree>
    <p:extLst>
      <p:ext uri="{BB962C8B-B14F-4D97-AF65-F5344CB8AC3E}">
        <p14:creationId xmlns:p14="http://schemas.microsoft.com/office/powerpoint/2010/main" val="12923967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29"/>
          <p:cNvSpPr>
            <a:spLocks noGrp="1"/>
          </p:cNvSpPr>
          <p:nvPr>
            <p:ph type="sldNum" sz="quarter" idx="12"/>
          </p:nvPr>
        </p:nvSpPr>
        <p:spPr/>
        <p:txBody>
          <a:bodyPr/>
          <a:lstStyle/>
          <a:p>
            <a:fld id="{8AC7B609-6235-4DF7-8376-3B4225D7EDEF}" type="slidenum">
              <a:rPr lang="en-US" smtClean="0"/>
              <a:pPr/>
              <a:t>136</a:t>
            </a:fld>
            <a:endParaRPr lang="en-US"/>
          </a:p>
        </p:txBody>
      </p:sp>
      <p:grpSp>
        <p:nvGrpSpPr>
          <p:cNvPr id="60" name="Group 59"/>
          <p:cNvGrpSpPr/>
          <p:nvPr/>
        </p:nvGrpSpPr>
        <p:grpSpPr>
          <a:xfrm>
            <a:off x="244551" y="1026694"/>
            <a:ext cx="11622076" cy="5330310"/>
            <a:chOff x="212652" y="569475"/>
            <a:chExt cx="11622076" cy="5330310"/>
          </a:xfrm>
        </p:grpSpPr>
        <p:grpSp>
          <p:nvGrpSpPr>
            <p:cNvPr id="59" name="Group 58"/>
            <p:cNvGrpSpPr/>
            <p:nvPr/>
          </p:nvGrpSpPr>
          <p:grpSpPr>
            <a:xfrm>
              <a:off x="496168" y="964034"/>
              <a:ext cx="11338560" cy="4935751"/>
              <a:chOff x="496168" y="964034"/>
              <a:chExt cx="11338560" cy="4935751"/>
            </a:xfrm>
          </p:grpSpPr>
          <p:grpSp>
            <p:nvGrpSpPr>
              <p:cNvPr id="3" name="Group 35"/>
              <p:cNvGrpSpPr>
                <a:grpSpLocks noChangeAspect="1"/>
              </p:cNvGrpSpPr>
              <p:nvPr/>
            </p:nvGrpSpPr>
            <p:grpSpPr>
              <a:xfrm>
                <a:off x="496168" y="964034"/>
                <a:ext cx="11338560" cy="4658412"/>
                <a:chOff x="1411954" y="2829915"/>
                <a:chExt cx="8208000" cy="3372245"/>
              </a:xfrm>
            </p:grpSpPr>
            <p:cxnSp>
              <p:nvCxnSpPr>
                <p:cNvPr id="37" name="Straight Arrow Connector 36"/>
                <p:cNvCxnSpPr/>
                <p:nvPr/>
              </p:nvCxnSpPr>
              <p:spPr>
                <a:xfrm>
                  <a:off x="3862631" y="4303000"/>
                  <a:ext cx="926710" cy="0"/>
                </a:xfrm>
                <a:prstGeom prst="straightConnector1">
                  <a:avLst/>
                </a:prstGeom>
                <a:ln w="2857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 name="Group 33"/>
                <p:cNvGrpSpPr/>
                <p:nvPr/>
              </p:nvGrpSpPr>
              <p:grpSpPr>
                <a:xfrm>
                  <a:off x="1411954" y="2829915"/>
                  <a:ext cx="8208000" cy="3372245"/>
                  <a:chOff x="1411954" y="2829915"/>
                  <a:chExt cx="8208000" cy="3372245"/>
                </a:xfrm>
              </p:grpSpPr>
              <p:grpSp>
                <p:nvGrpSpPr>
                  <p:cNvPr id="5" name="Group 28"/>
                  <p:cNvGrpSpPr/>
                  <p:nvPr/>
                </p:nvGrpSpPr>
                <p:grpSpPr>
                  <a:xfrm>
                    <a:off x="1411954" y="2829915"/>
                    <a:ext cx="8208000" cy="3372245"/>
                    <a:chOff x="1008544" y="2829915"/>
                    <a:chExt cx="8208000" cy="3372245"/>
                  </a:xfrm>
                </p:grpSpPr>
                <p:cxnSp>
                  <p:nvCxnSpPr>
                    <p:cNvPr id="45" name="Straight Connector 44"/>
                    <p:cNvCxnSpPr/>
                    <p:nvPr/>
                  </p:nvCxnSpPr>
                  <p:spPr>
                    <a:xfrm>
                      <a:off x="1008544" y="4410635"/>
                      <a:ext cx="820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218765" y="3254186"/>
                      <a:ext cx="0" cy="25200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481049" y="3550020"/>
                      <a:ext cx="0" cy="22320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868839" y="2829915"/>
                      <a:ext cx="630301" cy="579968"/>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PP</a:t>
                      </a:r>
                      <a:r>
                        <a:rPr lang="en-US" sz="2400" baseline="-25000" dirty="0">
                          <a:latin typeface="Times New Roman" panose="02020603050405020304" pitchFamily="18" charset="0"/>
                          <a:cs typeface="Times New Roman" panose="02020603050405020304" pitchFamily="18" charset="0"/>
                        </a:rPr>
                        <a:t>1</a:t>
                      </a:r>
                    </a:p>
                  </p:txBody>
                </p:sp>
                <p:sp>
                  <p:nvSpPr>
                    <p:cNvPr id="53" name="TextBox 52"/>
                    <p:cNvSpPr txBox="1"/>
                    <p:nvPr/>
                  </p:nvSpPr>
                  <p:spPr>
                    <a:xfrm>
                      <a:off x="7138035" y="5622192"/>
                      <a:ext cx="630302" cy="579968"/>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PP</a:t>
                      </a:r>
                      <a:r>
                        <a:rPr lang="en-US" sz="2400" baseline="-25000" dirty="0">
                          <a:latin typeface="Times New Roman" panose="02020603050405020304" pitchFamily="18" charset="0"/>
                          <a:cs typeface="Times New Roman" panose="02020603050405020304" pitchFamily="18" charset="0"/>
                        </a:rPr>
                        <a:t>2</a:t>
                      </a:r>
                    </a:p>
                  </p:txBody>
                </p:sp>
                <p:sp>
                  <p:nvSpPr>
                    <p:cNvPr id="54" name="TextBox 15"/>
                    <p:cNvSpPr txBox="1"/>
                    <p:nvPr/>
                  </p:nvSpPr>
                  <p:spPr>
                    <a:xfrm>
                      <a:off x="1546011" y="4270030"/>
                      <a:ext cx="716209" cy="41984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1,  </a:t>
                      </a: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1</a:t>
                      </a:r>
                    </a:p>
                  </p:txBody>
                </p:sp>
                <p:sp>
                  <p:nvSpPr>
                    <p:cNvPr id="55" name="TextBox 15"/>
                    <p:cNvSpPr txBox="1"/>
                    <p:nvPr/>
                  </p:nvSpPr>
                  <p:spPr>
                    <a:xfrm>
                      <a:off x="7464501" y="4262688"/>
                      <a:ext cx="679075" cy="41984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2</a:t>
                      </a:r>
                    </a:p>
                  </p:txBody>
                </p:sp>
                <p:sp>
                  <p:nvSpPr>
                    <p:cNvPr id="56" name="Oval 55"/>
                    <p:cNvSpPr/>
                    <p:nvPr/>
                  </p:nvSpPr>
                  <p:spPr>
                    <a:xfrm>
                      <a:off x="7082267" y="4352082"/>
                      <a:ext cx="108000" cy="10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6866679" y="3936658"/>
                      <a:ext cx="458779"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F</a:t>
                      </a:r>
                      <a:r>
                        <a:rPr lang="en-US" sz="2400" baseline="-25000" dirty="0">
                          <a:latin typeface="Times New Roman" panose="02020603050405020304" pitchFamily="18" charset="0"/>
                          <a:cs typeface="Times New Roman" panose="02020603050405020304" pitchFamily="18" charset="0"/>
                        </a:rPr>
                        <a:t>2</a:t>
                      </a:r>
                    </a:p>
                  </p:txBody>
                </p:sp>
                <p:sp>
                  <p:nvSpPr>
                    <p:cNvPr id="62" name="Oval 61"/>
                    <p:cNvSpPr/>
                    <p:nvPr/>
                  </p:nvSpPr>
                  <p:spPr>
                    <a:xfrm>
                      <a:off x="2505206" y="4356635"/>
                      <a:ext cx="108000" cy="10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2311678" y="3918181"/>
                      <a:ext cx="458780"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F</a:t>
                      </a:r>
                      <a:r>
                        <a:rPr lang="en-US" sz="2400" baseline="-25000" dirty="0">
                          <a:latin typeface="Times New Roman" panose="02020603050405020304" pitchFamily="18" charset="0"/>
                          <a:cs typeface="Times New Roman" panose="02020603050405020304" pitchFamily="18" charset="0"/>
                        </a:rPr>
                        <a:t>1</a:t>
                      </a:r>
                    </a:p>
                  </p:txBody>
                </p:sp>
              </p:grpSp>
              <p:sp>
                <p:nvSpPr>
                  <p:cNvPr id="40" name="TextBox 39"/>
                  <p:cNvSpPr txBox="1"/>
                  <p:nvPr/>
                </p:nvSpPr>
                <p:spPr>
                  <a:xfrm>
                    <a:off x="3901861" y="3904710"/>
                    <a:ext cx="568335" cy="419841"/>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20</a:t>
                    </a:r>
                  </a:p>
                </p:txBody>
              </p:sp>
            </p:grpSp>
          </p:grpSp>
          <p:sp>
            <p:nvSpPr>
              <p:cNvPr id="34" name="TextBox 33"/>
              <p:cNvSpPr txBox="1"/>
              <p:nvPr/>
            </p:nvSpPr>
            <p:spPr>
              <a:xfrm>
                <a:off x="4199855" y="5273744"/>
                <a:ext cx="1881963"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Input plane</a:t>
                </a:r>
              </a:p>
            </p:txBody>
          </p:sp>
          <p:sp>
            <p:nvSpPr>
              <p:cNvPr id="35" name="TextBox 34"/>
              <p:cNvSpPr txBox="1"/>
              <p:nvPr/>
            </p:nvSpPr>
            <p:spPr>
              <a:xfrm>
                <a:off x="7265569" y="5319818"/>
                <a:ext cx="1881963"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Output plane</a:t>
                </a:r>
              </a:p>
            </p:txBody>
          </p:sp>
        </p:grpSp>
        <p:cxnSp>
          <p:nvCxnSpPr>
            <p:cNvPr id="38" name="Straight Arrow Connector 37"/>
            <p:cNvCxnSpPr/>
            <p:nvPr/>
          </p:nvCxnSpPr>
          <p:spPr>
            <a:xfrm flipV="1">
              <a:off x="3891516" y="2232837"/>
              <a:ext cx="0" cy="90376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178056" y="808073"/>
              <a:ext cx="2475" cy="4572000"/>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275676" y="843510"/>
              <a:ext cx="2475" cy="4572000"/>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3902149" y="1573620"/>
              <a:ext cx="1244009" cy="6698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3891517" y="2232838"/>
              <a:ext cx="128016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8293396" y="967563"/>
              <a:ext cx="1839432" cy="343431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a:off x="8786037" y="3140148"/>
              <a:ext cx="0" cy="36576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V="1">
              <a:off x="8297240" y="2193871"/>
              <a:ext cx="2966431" cy="156295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V="1">
              <a:off x="212652" y="2204484"/>
              <a:ext cx="3756837" cy="1974111"/>
            </a:xfrm>
            <a:prstGeom prst="straightConnector1">
              <a:avLst/>
            </a:prstGeom>
            <a:ln w="190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V="1">
              <a:off x="3889797" y="1329032"/>
              <a:ext cx="1309577" cy="9143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499730" y="2254102"/>
              <a:ext cx="3402419" cy="2413591"/>
            </a:xfrm>
            <a:prstGeom prst="straightConnector1">
              <a:avLst/>
            </a:prstGeom>
            <a:ln w="190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V="1">
              <a:off x="2197394" y="3483936"/>
              <a:ext cx="6126480" cy="0"/>
            </a:xfrm>
            <a:prstGeom prst="straightConnector1">
              <a:avLst/>
            </a:prstGeom>
            <a:ln w="190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V="1">
              <a:off x="8275675" y="3487482"/>
              <a:ext cx="287787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5082366" y="2232838"/>
              <a:ext cx="4572000" cy="0"/>
            </a:xfrm>
            <a:prstGeom prst="straightConnector1">
              <a:avLst/>
            </a:prstGeom>
            <a:ln w="190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10940895" y="3083437"/>
              <a:ext cx="489098"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1</a:t>
              </a:r>
            </a:p>
          </p:txBody>
        </p:sp>
        <p:sp>
          <p:nvSpPr>
            <p:cNvPr id="113" name="TextBox 112"/>
            <p:cNvSpPr txBox="1"/>
            <p:nvPr/>
          </p:nvSpPr>
          <p:spPr>
            <a:xfrm>
              <a:off x="4937064" y="886037"/>
              <a:ext cx="489098"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1</a:t>
              </a:r>
            </a:p>
          </p:txBody>
        </p:sp>
        <p:sp>
          <p:nvSpPr>
            <p:cNvPr id="114" name="TextBox 111"/>
            <p:cNvSpPr txBox="1"/>
            <p:nvPr/>
          </p:nvSpPr>
          <p:spPr>
            <a:xfrm>
              <a:off x="11093295" y="1788681"/>
              <a:ext cx="489098" cy="5799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2</a:t>
              </a:r>
            </a:p>
          </p:txBody>
        </p:sp>
        <p:sp>
          <p:nvSpPr>
            <p:cNvPr id="115" name="TextBox 111"/>
            <p:cNvSpPr txBox="1"/>
            <p:nvPr/>
          </p:nvSpPr>
          <p:spPr>
            <a:xfrm>
              <a:off x="5015017" y="1186168"/>
              <a:ext cx="489098" cy="5799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2</a:t>
              </a:r>
            </a:p>
          </p:txBody>
        </p:sp>
        <p:sp>
          <p:nvSpPr>
            <p:cNvPr id="116" name="TextBox 111"/>
            <p:cNvSpPr txBox="1"/>
            <p:nvPr/>
          </p:nvSpPr>
          <p:spPr>
            <a:xfrm>
              <a:off x="5022106" y="1788678"/>
              <a:ext cx="489098" cy="5799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3</a:t>
              </a:r>
            </a:p>
          </p:txBody>
        </p:sp>
        <p:sp>
          <p:nvSpPr>
            <p:cNvPr id="117" name="TextBox 111"/>
            <p:cNvSpPr txBox="1"/>
            <p:nvPr/>
          </p:nvSpPr>
          <p:spPr>
            <a:xfrm>
              <a:off x="9948522" y="569475"/>
              <a:ext cx="489098" cy="5799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3</a:t>
              </a:r>
            </a:p>
          </p:txBody>
        </p:sp>
      </p:grpSp>
      <p:sp>
        <p:nvSpPr>
          <p:cNvPr id="61" name="TextBox 60"/>
          <p:cNvSpPr txBox="1"/>
          <p:nvPr/>
        </p:nvSpPr>
        <p:spPr>
          <a:xfrm>
            <a:off x="510363" y="276447"/>
            <a:ext cx="11313042"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رسم تصوير جسمي كه در فاصله 20 سانتي‌متر از عدسي اول قرار دارد با استفاده از خواص نقاط اصلي و گره‌اي</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239677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29"/>
          <p:cNvSpPr>
            <a:spLocks noGrp="1"/>
          </p:cNvSpPr>
          <p:nvPr>
            <p:ph type="sldNum" sz="quarter" idx="12"/>
          </p:nvPr>
        </p:nvSpPr>
        <p:spPr/>
        <p:txBody>
          <a:bodyPr/>
          <a:lstStyle/>
          <a:p>
            <a:fld id="{8AC7B609-6235-4DF7-8376-3B4225D7EDEF}" type="slidenum">
              <a:rPr lang="en-US" smtClean="0"/>
              <a:pPr/>
              <a:t>137</a:t>
            </a:fld>
            <a:endParaRPr lang="en-US"/>
          </a:p>
        </p:txBody>
      </p:sp>
      <p:grpSp>
        <p:nvGrpSpPr>
          <p:cNvPr id="6" name="Group 28"/>
          <p:cNvGrpSpPr/>
          <p:nvPr/>
        </p:nvGrpSpPr>
        <p:grpSpPr>
          <a:xfrm>
            <a:off x="1208551" y="1365722"/>
            <a:ext cx="9326880" cy="4278302"/>
            <a:chOff x="1008544" y="2797415"/>
            <a:chExt cx="6751743" cy="3097083"/>
          </a:xfrm>
        </p:grpSpPr>
        <p:cxnSp>
          <p:nvCxnSpPr>
            <p:cNvPr id="45" name="Straight Connector 44"/>
            <p:cNvCxnSpPr/>
            <p:nvPr/>
          </p:nvCxnSpPr>
          <p:spPr>
            <a:xfrm>
              <a:off x="1008544" y="4410638"/>
              <a:ext cx="67517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765270" y="3254186"/>
              <a:ext cx="0" cy="25200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833839" y="3180551"/>
              <a:ext cx="0" cy="2713947"/>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2392230" y="2837609"/>
              <a:ext cx="630301" cy="579968"/>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PP</a:t>
              </a:r>
              <a:r>
                <a:rPr lang="en-US" sz="2400" baseline="-25000" dirty="0">
                  <a:latin typeface="Times New Roman" panose="02020603050405020304" pitchFamily="18" charset="0"/>
                  <a:cs typeface="Times New Roman" panose="02020603050405020304" pitchFamily="18" charset="0"/>
                </a:rPr>
                <a:t>1</a:t>
              </a:r>
            </a:p>
          </p:txBody>
        </p:sp>
        <p:sp>
          <p:nvSpPr>
            <p:cNvPr id="53" name="TextBox 52"/>
            <p:cNvSpPr txBox="1"/>
            <p:nvPr/>
          </p:nvSpPr>
          <p:spPr>
            <a:xfrm>
              <a:off x="5437011" y="2797415"/>
              <a:ext cx="630302" cy="579969"/>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PP</a:t>
              </a:r>
              <a:r>
                <a:rPr lang="en-US" sz="2400" baseline="-25000" dirty="0">
                  <a:latin typeface="Times New Roman" panose="02020603050405020304" pitchFamily="18" charset="0"/>
                  <a:cs typeface="Times New Roman" panose="02020603050405020304" pitchFamily="18" charset="0"/>
                </a:rPr>
                <a:t>2</a:t>
              </a:r>
            </a:p>
          </p:txBody>
        </p:sp>
        <p:sp>
          <p:nvSpPr>
            <p:cNvPr id="54" name="TextBox 15"/>
            <p:cNvSpPr txBox="1"/>
            <p:nvPr/>
          </p:nvSpPr>
          <p:spPr>
            <a:xfrm>
              <a:off x="2392676" y="4254631"/>
              <a:ext cx="716209" cy="41984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1,  </a:t>
              </a: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1</a:t>
              </a:r>
            </a:p>
          </p:txBody>
        </p:sp>
        <p:sp>
          <p:nvSpPr>
            <p:cNvPr id="55" name="TextBox 15"/>
            <p:cNvSpPr txBox="1"/>
            <p:nvPr/>
          </p:nvSpPr>
          <p:spPr>
            <a:xfrm>
              <a:off x="5486391" y="4308865"/>
              <a:ext cx="679075" cy="41984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2</a:t>
              </a:r>
            </a:p>
          </p:txBody>
        </p:sp>
        <p:sp>
          <p:nvSpPr>
            <p:cNvPr id="56" name="Oval 55"/>
            <p:cNvSpPr/>
            <p:nvPr/>
          </p:nvSpPr>
          <p:spPr>
            <a:xfrm>
              <a:off x="5596699" y="4367476"/>
              <a:ext cx="66194" cy="661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5250258" y="3936658"/>
              <a:ext cx="458779"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F</a:t>
              </a:r>
              <a:r>
                <a:rPr lang="en-US" sz="2400" baseline="-25000" dirty="0">
                  <a:latin typeface="Times New Roman" panose="02020603050405020304" pitchFamily="18" charset="0"/>
                  <a:cs typeface="Times New Roman" panose="02020603050405020304" pitchFamily="18" charset="0"/>
                </a:rPr>
                <a:t>2</a:t>
              </a:r>
            </a:p>
          </p:txBody>
        </p:sp>
        <p:sp>
          <p:nvSpPr>
            <p:cNvPr id="62" name="Oval 61"/>
            <p:cNvSpPr/>
            <p:nvPr/>
          </p:nvSpPr>
          <p:spPr>
            <a:xfrm>
              <a:off x="2967041" y="4356635"/>
              <a:ext cx="108000" cy="10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2773513" y="3918181"/>
              <a:ext cx="458780"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F</a:t>
              </a:r>
              <a:r>
                <a:rPr lang="en-US" sz="2400" baseline="-25000" dirty="0">
                  <a:latin typeface="Times New Roman" panose="02020603050405020304" pitchFamily="18" charset="0"/>
                  <a:cs typeface="Times New Roman" panose="02020603050405020304" pitchFamily="18" charset="0"/>
                </a:rPr>
                <a:t>1</a:t>
              </a:r>
            </a:p>
          </p:txBody>
        </p:sp>
      </p:grpSp>
      <p:sp>
        <p:nvSpPr>
          <p:cNvPr id="34" name="TextBox 33"/>
          <p:cNvSpPr txBox="1"/>
          <p:nvPr/>
        </p:nvSpPr>
        <p:spPr>
          <a:xfrm>
            <a:off x="4827187" y="5342329"/>
            <a:ext cx="1881963"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Input plane</a:t>
            </a:r>
          </a:p>
        </p:txBody>
      </p:sp>
      <p:sp>
        <p:nvSpPr>
          <p:cNvPr id="35" name="TextBox 34"/>
          <p:cNvSpPr txBox="1"/>
          <p:nvPr/>
        </p:nvSpPr>
        <p:spPr>
          <a:xfrm>
            <a:off x="6776471" y="5745140"/>
            <a:ext cx="1881963"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Output plane</a:t>
            </a:r>
          </a:p>
        </p:txBody>
      </p:sp>
      <p:cxnSp>
        <p:nvCxnSpPr>
          <p:cNvPr id="38" name="Straight Arrow Connector 37"/>
          <p:cNvCxnSpPr/>
          <p:nvPr/>
        </p:nvCxnSpPr>
        <p:spPr>
          <a:xfrm flipV="1">
            <a:off x="3157872" y="2679424"/>
            <a:ext cx="0" cy="90376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209955" y="1265292"/>
            <a:ext cx="2475" cy="5303520"/>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935918" y="1300729"/>
            <a:ext cx="2475" cy="5212080"/>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3157870" y="2711303"/>
            <a:ext cx="2052083" cy="358317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3157840" y="2711323"/>
            <a:ext cx="20574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6932428" y="1329071"/>
            <a:ext cx="1477925" cy="413606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flipV="1">
            <a:off x="7733415" y="3299656"/>
            <a:ext cx="0" cy="27432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6932428" y="1913860"/>
            <a:ext cx="2062844" cy="35511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3157870" y="2721936"/>
            <a:ext cx="2041451" cy="22009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V="1">
            <a:off x="3643422" y="3260602"/>
            <a:ext cx="6126480" cy="0"/>
          </a:xfrm>
          <a:prstGeom prst="straightConnector1">
            <a:avLst/>
          </a:prstGeom>
          <a:ln w="190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V="1">
            <a:off x="6946566" y="3264217"/>
            <a:ext cx="287787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5114265" y="2700690"/>
            <a:ext cx="2743200" cy="0"/>
          </a:xfrm>
          <a:prstGeom prst="straightConnector1">
            <a:avLst/>
          </a:prstGeom>
          <a:ln w="190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9080198" y="2892068"/>
            <a:ext cx="489098"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1</a:t>
            </a:r>
          </a:p>
        </p:txBody>
      </p:sp>
      <p:sp>
        <p:nvSpPr>
          <p:cNvPr id="113" name="TextBox 112"/>
          <p:cNvSpPr txBox="1"/>
          <p:nvPr/>
        </p:nvSpPr>
        <p:spPr>
          <a:xfrm>
            <a:off x="4533028" y="4192782"/>
            <a:ext cx="489098"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1</a:t>
            </a:r>
          </a:p>
        </p:txBody>
      </p:sp>
      <p:sp>
        <p:nvSpPr>
          <p:cNvPr id="114" name="TextBox 111"/>
          <p:cNvSpPr txBox="1"/>
          <p:nvPr/>
        </p:nvSpPr>
        <p:spPr>
          <a:xfrm>
            <a:off x="8520216" y="4510635"/>
            <a:ext cx="489098" cy="5799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2</a:t>
            </a:r>
          </a:p>
        </p:txBody>
      </p:sp>
      <p:sp>
        <p:nvSpPr>
          <p:cNvPr id="115" name="TextBox 111"/>
          <p:cNvSpPr txBox="1"/>
          <p:nvPr/>
        </p:nvSpPr>
        <p:spPr>
          <a:xfrm>
            <a:off x="4568451" y="5088329"/>
            <a:ext cx="489098" cy="5799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2</a:t>
            </a:r>
          </a:p>
        </p:txBody>
      </p:sp>
      <p:sp>
        <p:nvSpPr>
          <p:cNvPr id="116" name="TextBox 111"/>
          <p:cNvSpPr txBox="1"/>
          <p:nvPr/>
        </p:nvSpPr>
        <p:spPr>
          <a:xfrm>
            <a:off x="5054005" y="2245897"/>
            <a:ext cx="489098" cy="5799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3</a:t>
            </a:r>
          </a:p>
        </p:txBody>
      </p:sp>
      <p:sp>
        <p:nvSpPr>
          <p:cNvPr id="117" name="TextBox 111"/>
          <p:cNvSpPr txBox="1"/>
          <p:nvPr/>
        </p:nvSpPr>
        <p:spPr>
          <a:xfrm>
            <a:off x="8109089" y="1377568"/>
            <a:ext cx="489098" cy="5799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3</a:t>
            </a:r>
          </a:p>
        </p:txBody>
      </p:sp>
      <p:sp>
        <p:nvSpPr>
          <p:cNvPr id="61" name="TextBox 60"/>
          <p:cNvSpPr txBox="1"/>
          <p:nvPr/>
        </p:nvSpPr>
        <p:spPr>
          <a:xfrm>
            <a:off x="510362" y="276447"/>
            <a:ext cx="11408735"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رسم تصوير جسمي كه در فاصله</a:t>
            </a:r>
            <a:r>
              <a:rPr lang="en-US" sz="2400" dirty="0">
                <a:latin typeface="Times New Roman" panose="02020603050405020304" pitchFamily="18" charset="0"/>
                <a:cs typeface="Times New Roman" panose="02020603050405020304" pitchFamily="18" charset="0"/>
              </a:rPr>
              <a:t> 60  </a:t>
            </a:r>
            <a:r>
              <a:rPr lang="fa-IR" sz="2400" dirty="0">
                <a:latin typeface="Times New Roman" panose="02020603050405020304" pitchFamily="18" charset="0"/>
                <a:cs typeface="Times New Roman" panose="02020603050405020304" pitchFamily="18" charset="0"/>
              </a:rPr>
              <a:t>سانتي‌متر از عدسي اول قرار دارد با استفاده از خواص نقاط اصلي و گره‌اي</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23967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6518" y="255494"/>
            <a:ext cx="11603048" cy="579967"/>
          </a:xfrm>
          <a:prstGeom prst="rect">
            <a:avLst/>
          </a:prstGeom>
          <a:noFill/>
        </p:spPr>
        <p:txBody>
          <a:bodyPr wrap="square" rtlCol="0">
            <a:spAutoFit/>
          </a:bodyPr>
          <a:lstStyle/>
          <a:p>
            <a:pPr algn="just" rtl="1">
              <a:lnSpc>
                <a:spcPct val="150000"/>
              </a:lnSpc>
            </a:pPr>
            <a:r>
              <a:rPr lang="fa-IR" sz="2400" b="1" dirty="0">
                <a:latin typeface="Times New Roman" panose="02020603050405020304" pitchFamily="18" charset="0"/>
                <a:cs typeface="Times New Roman" panose="02020603050405020304" pitchFamily="18" charset="0"/>
              </a:rPr>
              <a:t>در مثال قبلی اگر جسمی در فاصله 60 سانتی‌متری عدسی </a:t>
            </a:r>
            <a:r>
              <a:rPr lang="en-US" sz="2400" b="1" dirty="0">
                <a:latin typeface="Times New Roman" panose="02020603050405020304" pitchFamily="18" charset="0"/>
                <a:cs typeface="Times New Roman" panose="02020603050405020304" pitchFamily="18" charset="0"/>
              </a:rPr>
              <a:t> B</a:t>
            </a:r>
            <a:r>
              <a:rPr lang="fa-IR" sz="2400" b="1" dirty="0">
                <a:latin typeface="Times New Roman" panose="02020603050405020304" pitchFamily="18" charset="0"/>
                <a:cs typeface="Times New Roman" panose="02020603050405020304" pitchFamily="18" charset="0"/>
              </a:rPr>
              <a:t>و سمت چپ آن باشد تصویر در کجا تشکیل خواهد شد </a:t>
            </a:r>
            <a:endParaRPr lang="en-US" sz="2400" b="1"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723014" y="906584"/>
            <a:ext cx="10558130"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این مثال را به سه روش مختلف حل خواهیم کرد.</a:t>
            </a:r>
          </a:p>
          <a:p>
            <a:pPr algn="just" rtl="1">
              <a:lnSpc>
                <a:spcPct val="150000"/>
              </a:lnSpc>
            </a:pPr>
            <a:r>
              <a:rPr lang="fa-IR" sz="2400" dirty="0">
                <a:latin typeface="Times New Roman" panose="02020603050405020304" pitchFamily="18" charset="0"/>
                <a:cs typeface="Times New Roman" panose="02020603050405020304" pitchFamily="18" charset="0"/>
              </a:rPr>
              <a:t>1- روش مرحله‌ای: در این روش ابتدا محل تصویری که عدسی نازک اول ایجاد می‌کند را پیدا می‌کنیم. این تصویر برای عدسی نازک دوم در حکم جسم حقیقی/مجازی خواهد بود که از آن تصویری خواهد داد که همان تصویر نهایی خواهد بود</a:t>
            </a:r>
            <a:endParaRPr lang="en-US" sz="2400" dirty="0">
              <a:latin typeface="Times New Roman" panose="02020603050405020304" pitchFamily="18" charset="0"/>
              <a:cs typeface="Times New Roman" panose="02020603050405020304" pitchFamily="18" charset="0"/>
            </a:endParaRPr>
          </a:p>
        </p:txBody>
      </p:sp>
      <p:sp>
        <p:nvSpPr>
          <p:cNvPr id="8" name="Slide Number Placeholder 7"/>
          <p:cNvSpPr>
            <a:spLocks noGrp="1"/>
          </p:cNvSpPr>
          <p:nvPr>
            <p:ph type="sldNum" sz="quarter" idx="12"/>
          </p:nvPr>
        </p:nvSpPr>
        <p:spPr/>
        <p:txBody>
          <a:bodyPr/>
          <a:lstStyle/>
          <a:p>
            <a:fld id="{8AC7B609-6235-4DF7-8376-3B4225D7EDEF}" type="slidenum">
              <a:rPr lang="en-US" smtClean="0"/>
              <a:pPr/>
              <a:t>138</a:t>
            </a:fld>
            <a:endParaRPr lang="en-US"/>
          </a:p>
        </p:txBody>
      </p:sp>
      <p:graphicFrame>
        <p:nvGraphicFramePr>
          <p:cNvPr id="655365" name="Object 2"/>
          <p:cNvGraphicFramePr>
            <a:graphicFrameLocks noChangeAspect="1"/>
          </p:cNvGraphicFramePr>
          <p:nvPr/>
        </p:nvGraphicFramePr>
        <p:xfrm>
          <a:off x="1331876" y="3883653"/>
          <a:ext cx="1562100" cy="2070100"/>
        </p:xfrm>
        <a:graphic>
          <a:graphicData uri="http://schemas.openxmlformats.org/presentationml/2006/ole">
            <mc:AlternateContent xmlns:mc="http://schemas.openxmlformats.org/markup-compatibility/2006">
              <mc:Choice xmlns:v="urn:schemas-microsoft-com:vml" Requires="v">
                <p:oleObj name="Equation" r:id="rId2" imgW="1562100" imgH="2070100" progId="Equation.DSMT4">
                  <p:embed/>
                </p:oleObj>
              </mc:Choice>
              <mc:Fallback>
                <p:oleObj name="Equation" r:id="rId2" imgW="1562100" imgH="2070100" progId="Equation.DSMT4">
                  <p:embed/>
                  <p:pic>
                    <p:nvPicPr>
                      <p:cNvPr id="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876" y="3883653"/>
                        <a:ext cx="1562100" cy="207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366" name="Object 3"/>
          <p:cNvGraphicFramePr>
            <a:graphicFrameLocks noChangeAspect="1"/>
          </p:cNvGraphicFramePr>
          <p:nvPr/>
        </p:nvGraphicFramePr>
        <p:xfrm>
          <a:off x="6869076" y="3682040"/>
          <a:ext cx="1943100" cy="2514600"/>
        </p:xfrm>
        <a:graphic>
          <a:graphicData uri="http://schemas.openxmlformats.org/presentationml/2006/ole">
            <mc:AlternateContent xmlns:mc="http://schemas.openxmlformats.org/markup-compatibility/2006">
              <mc:Choice xmlns:v="urn:schemas-microsoft-com:vml" Requires="v">
                <p:oleObj name="Equation" r:id="rId4" imgW="1943100" imgH="2514600" progId="Equation.DSMT4">
                  <p:embed/>
                </p:oleObj>
              </mc:Choice>
              <mc:Fallback>
                <p:oleObj name="Equation" r:id="rId4" imgW="1943100" imgH="2514600" progId="Equation.DSMT4">
                  <p:embed/>
                  <p:pic>
                    <p:nvPicPr>
                      <p:cNvPr id="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9076" y="3682040"/>
                        <a:ext cx="1943100" cy="251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871999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946298" y="3267938"/>
            <a:ext cx="10707001"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مطابق این محاسبه تصویر نهایی حقیقی و در فاصله 20 سانتی‌متری سمت راست عدسی </a:t>
            </a:r>
            <a:r>
              <a:rPr lang="en-US" sz="2400" dirty="0">
                <a:latin typeface="Times New Roman" panose="02020603050405020304" pitchFamily="18" charset="0"/>
                <a:cs typeface="Times New Roman" panose="02020603050405020304" pitchFamily="18" charset="0"/>
              </a:rPr>
              <a:t> A</a:t>
            </a:r>
            <a:r>
              <a:rPr lang="fa-IR" sz="2400" dirty="0">
                <a:latin typeface="Times New Roman" panose="02020603050405020304" pitchFamily="18" charset="0"/>
                <a:cs typeface="Times New Roman" panose="02020603050405020304" pitchFamily="18" charset="0"/>
              </a:rPr>
              <a:t>تشکیل می‌شود. </a:t>
            </a:r>
            <a:endParaRPr lang="en-US" sz="2400" dirty="0">
              <a:latin typeface="Times New Roman" panose="02020603050405020304" pitchFamily="18" charset="0"/>
              <a:cs typeface="Times New Roman" panose="02020603050405020304" pitchFamily="18" charset="0"/>
            </a:endParaRPr>
          </a:p>
        </p:txBody>
      </p:sp>
      <p:sp>
        <p:nvSpPr>
          <p:cNvPr id="8" name="Slide Number Placeholder 7"/>
          <p:cNvSpPr>
            <a:spLocks noGrp="1"/>
          </p:cNvSpPr>
          <p:nvPr>
            <p:ph type="sldNum" sz="quarter" idx="12"/>
          </p:nvPr>
        </p:nvSpPr>
        <p:spPr/>
        <p:txBody>
          <a:bodyPr/>
          <a:lstStyle/>
          <a:p>
            <a:fld id="{8AC7B609-6235-4DF7-8376-3B4225D7EDEF}" type="slidenum">
              <a:rPr lang="en-US" smtClean="0"/>
              <a:pPr/>
              <a:t>139</a:t>
            </a:fld>
            <a:endParaRPr lang="en-US"/>
          </a:p>
        </p:txBody>
      </p:sp>
      <p:graphicFrame>
        <p:nvGraphicFramePr>
          <p:cNvPr id="50" name="Object 49"/>
          <p:cNvGraphicFramePr>
            <a:graphicFrameLocks noChangeAspect="1"/>
          </p:cNvGraphicFramePr>
          <p:nvPr/>
        </p:nvGraphicFramePr>
        <p:xfrm>
          <a:off x="1174204" y="4266437"/>
          <a:ext cx="6083300" cy="787400"/>
        </p:xfrm>
        <a:graphic>
          <a:graphicData uri="http://schemas.openxmlformats.org/presentationml/2006/ole">
            <mc:AlternateContent xmlns:mc="http://schemas.openxmlformats.org/markup-compatibility/2006">
              <mc:Choice xmlns:v="urn:schemas-microsoft-com:vml" Requires="v">
                <p:oleObj name="Equation" r:id="rId2" imgW="6083300" imgH="787400" progId="Equation.DSMT4">
                  <p:embed/>
                </p:oleObj>
              </mc:Choice>
              <mc:Fallback>
                <p:oleObj name="Equation" r:id="rId2" imgW="6083300" imgH="787400" progId="Equation.DSMT4">
                  <p:embed/>
                  <p:pic>
                    <p:nvPicPr>
                      <p:cNvPr id="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204" y="4266437"/>
                        <a:ext cx="60833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p:cNvSpPr/>
          <p:nvPr/>
        </p:nvSpPr>
        <p:spPr>
          <a:xfrm>
            <a:off x="478465" y="5115108"/>
            <a:ext cx="11334307" cy="1200329"/>
          </a:xfrm>
          <a:prstGeom prst="rect">
            <a:avLst/>
          </a:prstGeom>
        </p:spPr>
        <p:txBody>
          <a:bodyPr wrap="square">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تصوير اول حقيقي، نسبت به جسم وارون با بزرگنمايي 0.5 است. تصوير دوم نيز حقيقي، نسبت به تصوير اول وارون با بزرگنمايي 1 است. درنتيجه تصویر نهایی نسبت به جسم مستقیم با بزرگنمايي 0.5 است.  </a:t>
            </a:r>
            <a:endParaRPr lang="en-US" sz="2400" dirty="0">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2836843" y="773906"/>
            <a:ext cx="6134426" cy="2174383"/>
            <a:chOff x="1114369" y="3729757"/>
            <a:chExt cx="6134426" cy="2174383"/>
          </a:xfrm>
        </p:grpSpPr>
        <p:grpSp>
          <p:nvGrpSpPr>
            <p:cNvPr id="12" name="Group 3"/>
            <p:cNvGrpSpPr/>
            <p:nvPr/>
          </p:nvGrpSpPr>
          <p:grpSpPr>
            <a:xfrm>
              <a:off x="1114369" y="3729757"/>
              <a:ext cx="6134426" cy="2174383"/>
              <a:chOff x="186452" y="533680"/>
              <a:chExt cx="6134426" cy="2174383"/>
            </a:xfrm>
          </p:grpSpPr>
          <p:cxnSp>
            <p:nvCxnSpPr>
              <p:cNvPr id="17" name="Straight Arrow Connector 16"/>
              <p:cNvCxnSpPr/>
              <p:nvPr/>
            </p:nvCxnSpPr>
            <p:spPr>
              <a:xfrm flipV="1">
                <a:off x="5702906" y="1388156"/>
                <a:ext cx="0" cy="504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2"/>
              <p:cNvGrpSpPr/>
              <p:nvPr/>
            </p:nvGrpSpPr>
            <p:grpSpPr>
              <a:xfrm>
                <a:off x="186452" y="533680"/>
                <a:ext cx="6134426" cy="2174383"/>
                <a:chOff x="186452" y="533680"/>
                <a:chExt cx="6134426" cy="2174383"/>
              </a:xfrm>
            </p:grpSpPr>
            <p:grpSp>
              <p:nvGrpSpPr>
                <p:cNvPr id="19" name="Group 58"/>
                <p:cNvGrpSpPr/>
                <p:nvPr/>
              </p:nvGrpSpPr>
              <p:grpSpPr>
                <a:xfrm>
                  <a:off x="186452" y="533680"/>
                  <a:ext cx="6134426" cy="2174383"/>
                  <a:chOff x="536074" y="1192583"/>
                  <a:chExt cx="6134426" cy="2174383"/>
                </a:xfrm>
              </p:grpSpPr>
              <p:grpSp>
                <p:nvGrpSpPr>
                  <p:cNvPr id="21" name="Group 64"/>
                  <p:cNvGrpSpPr/>
                  <p:nvPr/>
                </p:nvGrpSpPr>
                <p:grpSpPr>
                  <a:xfrm>
                    <a:off x="766500" y="1243331"/>
                    <a:ext cx="5904000" cy="2123635"/>
                    <a:chOff x="1617617" y="2986989"/>
                    <a:chExt cx="6367075" cy="2288740"/>
                  </a:xfrm>
                </p:grpSpPr>
                <p:cxnSp>
                  <p:nvCxnSpPr>
                    <p:cNvPr id="24" name="Straight Arrow Connector 23"/>
                    <p:cNvCxnSpPr/>
                    <p:nvPr/>
                  </p:nvCxnSpPr>
                  <p:spPr>
                    <a:xfrm flipH="1">
                      <a:off x="4397194" y="3684493"/>
                      <a:ext cx="0" cy="1586753"/>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6633880" y="3688976"/>
                      <a:ext cx="0" cy="1586753"/>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17617" y="4410635"/>
                      <a:ext cx="6367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397195" y="4258947"/>
                      <a:ext cx="2231999"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1507" y="2986989"/>
                      <a:ext cx="1861867" cy="696580"/>
                    </a:xfrm>
                    <a:prstGeom prst="rect">
                      <a:avLst/>
                    </a:prstGeom>
                    <a:noFill/>
                  </p:spPr>
                  <p:txBody>
                    <a:bodyPr wrap="square" rtlCol="0">
                      <a:spAutoFit/>
                    </a:bodyPr>
                    <a:lstStyle/>
                    <a:p>
                      <a:pPr algn="just" rtl="1">
                        <a:lnSpc>
                          <a:spcPct val="150000"/>
                        </a:lnSpc>
                      </a:pPr>
                      <a:r>
                        <a:rPr lang="en-US" sz="2400" dirty="0" err="1">
                          <a:latin typeface="Times New Roman" panose="02020603050405020304" pitchFamily="18" charset="0"/>
                          <a:cs typeface="Times New Roman" panose="02020603050405020304" pitchFamily="18" charset="0"/>
                        </a:rPr>
                        <a:t>f</a:t>
                      </a:r>
                      <a:r>
                        <a:rPr lang="en-US" sz="2400" baseline="-25000" dirty="0" err="1">
                          <a:latin typeface="Times New Roman" panose="02020603050405020304" pitchFamily="18" charset="0"/>
                          <a:cs typeface="Times New Roman" panose="02020603050405020304" pitchFamily="18" charset="0"/>
                        </a:rPr>
                        <a:t>B</a:t>
                      </a:r>
                      <a:r>
                        <a:rPr lang="en-US" sz="2400" dirty="0">
                          <a:latin typeface="Times New Roman" panose="02020603050405020304" pitchFamily="18" charset="0"/>
                          <a:cs typeface="Times New Roman" panose="02020603050405020304" pitchFamily="18" charset="0"/>
                        </a:rPr>
                        <a:t>=20 cm</a:t>
                      </a:r>
                      <a:endParaRPr lang="en-US" sz="2400" baseline="-250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5779619" y="3010334"/>
                      <a:ext cx="2024020" cy="696580"/>
                    </a:xfrm>
                    <a:prstGeom prst="rect">
                      <a:avLst/>
                    </a:prstGeom>
                    <a:noFill/>
                  </p:spPr>
                  <p:txBody>
                    <a:bodyPr wrap="square" rtlCol="0">
                      <a:spAutoFit/>
                    </a:bodyPr>
                    <a:lstStyle/>
                    <a:p>
                      <a:pPr algn="just" rtl="1">
                        <a:lnSpc>
                          <a:spcPct val="150000"/>
                        </a:lnSpc>
                      </a:pPr>
                      <a:r>
                        <a:rPr lang="en-US" sz="2400" dirty="0" err="1">
                          <a:latin typeface="Times New Roman" panose="02020603050405020304" pitchFamily="18" charset="0"/>
                          <a:cs typeface="Times New Roman" panose="02020603050405020304" pitchFamily="18" charset="0"/>
                        </a:rPr>
                        <a:t>f</a:t>
                      </a:r>
                      <a:r>
                        <a:rPr lang="en-US" sz="2400" baseline="-25000" dirty="0" err="1">
                          <a:latin typeface="Times New Roman" panose="02020603050405020304" pitchFamily="18" charset="0"/>
                          <a:cs typeface="Times New Roman" panose="02020603050405020304" pitchFamily="18" charset="0"/>
                        </a:rPr>
                        <a:t>A</a:t>
                      </a:r>
                      <a:r>
                        <a:rPr lang="en-US" sz="2400" baseline="-25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=10 cm</a:t>
                      </a:r>
                      <a:endParaRPr lang="en-US" sz="2400" baseline="-250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4656139" y="3646606"/>
                      <a:ext cx="1583301" cy="646331"/>
                    </a:xfrm>
                    <a:prstGeom prst="rect">
                      <a:avLst/>
                    </a:prstGeom>
                    <a:noFill/>
                    <a:ln w="28575">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L=50 cm</a:t>
                      </a:r>
                      <a:endParaRPr lang="en-US" sz="2400" baseline="-25000" dirty="0">
                        <a:latin typeface="Times New Roman" panose="02020603050405020304" pitchFamily="18" charset="0"/>
                        <a:cs typeface="Times New Roman" panose="02020603050405020304" pitchFamily="18" charset="0"/>
                      </a:endParaRPr>
                    </a:p>
                  </p:txBody>
                </p:sp>
              </p:grpSp>
              <p:cxnSp>
                <p:nvCxnSpPr>
                  <p:cNvPr id="22" name="Straight Arrow Connector 21"/>
                  <p:cNvCxnSpPr/>
                  <p:nvPr/>
                </p:nvCxnSpPr>
                <p:spPr>
                  <a:xfrm flipV="1">
                    <a:off x="924146" y="1554794"/>
                    <a:ext cx="0" cy="1008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36074" y="1192583"/>
                    <a:ext cx="407484"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a:t>
                    </a:r>
                  </a:p>
                </p:txBody>
              </p:sp>
            </p:grpSp>
            <p:sp>
              <p:nvSpPr>
                <p:cNvPr id="20" name="TextBox 19"/>
                <p:cNvSpPr txBox="1"/>
                <p:nvPr/>
              </p:nvSpPr>
              <p:spPr>
                <a:xfrm>
                  <a:off x="5367694" y="1134897"/>
                  <a:ext cx="743135"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a:t>
                  </a:r>
                  <a:r>
                    <a:rPr lang="en-US" sz="2400" baseline="-25000" dirty="0">
                      <a:latin typeface="Times New Roman" panose="02020603050405020304" pitchFamily="18" charset="0"/>
                      <a:cs typeface="Times New Roman" panose="02020603050405020304" pitchFamily="18" charset="0"/>
                    </a:rPr>
                    <a:t>2</a:t>
                  </a:r>
                </a:p>
              </p:txBody>
            </p:sp>
          </p:grpSp>
        </p:grpSp>
        <p:cxnSp>
          <p:nvCxnSpPr>
            <p:cNvPr id="13" name="Straight Arrow Connector 12"/>
            <p:cNvCxnSpPr/>
            <p:nvPr/>
          </p:nvCxnSpPr>
          <p:spPr>
            <a:xfrm>
              <a:off x="5252158" y="5119398"/>
              <a:ext cx="0" cy="504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95662" y="5185124"/>
              <a:ext cx="743135"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a:t>
              </a:r>
              <a:r>
                <a:rPr lang="en-US" sz="2400" baseline="-25000" dirty="0">
                  <a:latin typeface="Times New Roman" panose="02020603050405020304" pitchFamily="18" charset="0"/>
                  <a:cs typeface="Times New Roman" panose="02020603050405020304" pitchFamily="18" charset="0"/>
                </a:rPr>
                <a:t>1</a:t>
              </a:r>
            </a:p>
          </p:txBody>
        </p:sp>
        <p:cxnSp>
          <p:nvCxnSpPr>
            <p:cNvPr id="15" name="Straight Arrow Connector 14"/>
            <p:cNvCxnSpPr/>
            <p:nvPr/>
          </p:nvCxnSpPr>
          <p:spPr>
            <a:xfrm>
              <a:off x="1469636" y="4762235"/>
              <a:ext cx="246888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709749" y="4172796"/>
              <a:ext cx="1468148" cy="599706"/>
            </a:xfrm>
            <a:prstGeom prst="rect">
              <a:avLst/>
            </a:prstGeom>
            <a:noFill/>
            <a:ln w="28575">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s</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=60 cm</a:t>
              </a:r>
              <a:endParaRPr lang="en-US" sz="2400" baseline="-25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87199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629" y="185053"/>
            <a:ext cx="11865428" cy="3416320"/>
          </a:xfrm>
          <a:prstGeom prst="rect">
            <a:avLst/>
          </a:prstGeom>
          <a:noFill/>
        </p:spPr>
        <p:txBody>
          <a:bodyPr wrap="square" rtlCol="0">
            <a:spAutoFit/>
          </a:bodyPr>
          <a:lstStyle/>
          <a:p>
            <a:pPr algn="just" rtl="1">
              <a:lnSpc>
                <a:spcPct val="150000"/>
              </a:lnSpc>
            </a:pPr>
            <a:r>
              <a:rPr lang="fa-IR" sz="2400" b="1" dirty="0">
                <a:solidFill>
                  <a:srgbClr val="1E04E2"/>
                </a:solidFill>
                <a:latin typeface="Times New Roman" panose="02020603050405020304" pitchFamily="18" charset="0"/>
                <a:cs typeface="Times New Roman" panose="02020603050405020304" pitchFamily="18" charset="0"/>
              </a:rPr>
              <a:t>قوانین شکست:</a:t>
            </a:r>
          </a:p>
          <a:p>
            <a:pPr algn="just" rtl="1">
              <a:lnSpc>
                <a:spcPct val="150000"/>
              </a:lnSpc>
            </a:pPr>
            <a:r>
              <a:rPr lang="fa-IR" sz="2400" dirty="0">
                <a:latin typeface="Times New Roman" panose="02020603050405020304" pitchFamily="18" charset="0"/>
                <a:cs typeface="Times New Roman" panose="02020603050405020304" pitchFamily="18" charset="0"/>
              </a:rPr>
              <a:t>1- پرتو تابش، پرتو شكست و خط عمود بر صفحه تابش در نقطه تابش هر سه در یک صفحه هستند.</a:t>
            </a:r>
          </a:p>
          <a:p>
            <a:pPr algn="just" rtl="1">
              <a:lnSpc>
                <a:spcPct val="150000"/>
              </a:lnSpc>
            </a:pPr>
            <a:r>
              <a:rPr lang="fa-IR" sz="2400" dirty="0">
                <a:latin typeface="Times New Roman" panose="02020603050405020304" pitchFamily="18" charset="0"/>
                <a:cs typeface="Times New Roman" panose="02020603050405020304" pitchFamily="18" charset="0"/>
              </a:rPr>
              <a:t>2- رابطه بین زاویه تابش، زاویه شکست و ضریب شکست دو محیط از یک رابطه ریاضی به نام قانون اسنل-دکارت پیروی می کند:</a:t>
            </a:r>
          </a:p>
          <a:p>
            <a:pPr algn="just" rtl="1">
              <a:lnSpc>
                <a:spcPct val="150000"/>
              </a:lnSpc>
            </a:pPr>
            <a:r>
              <a:rPr lang="fa-IR" sz="2400" dirty="0">
                <a:latin typeface="Times New Roman" panose="02020603050405020304" pitchFamily="18" charset="0"/>
                <a:cs typeface="Times New Roman" panose="02020603050405020304" pitchFamily="18" charset="0"/>
              </a:rPr>
              <a:t> </a:t>
            </a:r>
          </a:p>
          <a:p>
            <a:pPr algn="just" rtl="1">
              <a:lnSpc>
                <a:spcPct val="150000"/>
              </a:lnSpc>
            </a:pPr>
            <a:endParaRPr lang="en-US" sz="2400" dirty="0">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nvGraphicFramePr>
        <p:xfrm>
          <a:off x="5930900" y="2336800"/>
          <a:ext cx="2501900" cy="381000"/>
        </p:xfrm>
        <a:graphic>
          <a:graphicData uri="http://schemas.openxmlformats.org/presentationml/2006/ole">
            <mc:AlternateContent xmlns:mc="http://schemas.openxmlformats.org/markup-compatibility/2006">
              <mc:Choice xmlns:v="urn:schemas-microsoft-com:vml" Requires="v">
                <p:oleObj name="Equation" r:id="rId2" imgW="2501900" imgH="381000" progId="Equation.DSMT4">
                  <p:embed/>
                </p:oleObj>
              </mc:Choice>
              <mc:Fallback>
                <p:oleObj name="Equation" r:id="rId2" imgW="2501900" imgH="381000" progId="Equation.DSMT4">
                  <p:embed/>
                  <p:pic>
                    <p:nvPicPr>
                      <p:cNvPr id="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900" y="2336800"/>
                        <a:ext cx="2501900" cy="381000"/>
                      </a:xfrm>
                      <a:prstGeom prst="rect">
                        <a:avLst/>
                      </a:prstGeom>
                      <a:solidFill>
                        <a:srgbClr val="FF0000">
                          <a:alpha val="45882"/>
                        </a:srgbClr>
                      </a:solidFill>
                    </p:spPr>
                  </p:pic>
                </p:oleObj>
              </mc:Fallback>
            </mc:AlternateContent>
          </a:graphicData>
        </a:graphic>
      </p:graphicFrame>
      <p:sp>
        <p:nvSpPr>
          <p:cNvPr id="4" name="TextBox 3"/>
          <p:cNvSpPr txBox="1"/>
          <p:nvPr/>
        </p:nvSpPr>
        <p:spPr>
          <a:xfrm>
            <a:off x="130629" y="3167726"/>
            <a:ext cx="11821885" cy="1754326"/>
          </a:xfrm>
          <a:prstGeom prst="rect">
            <a:avLst/>
          </a:prstGeom>
          <a:noFill/>
        </p:spPr>
        <p:txBody>
          <a:bodyPr wrap="square" rtlCol="0">
            <a:spAutoFit/>
          </a:bodyPr>
          <a:lstStyle/>
          <a:p>
            <a:pPr algn="just" rtl="1">
              <a:lnSpc>
                <a:spcPct val="150000"/>
              </a:lnSpc>
            </a:pPr>
            <a:r>
              <a:rPr lang="fa-IR" sz="2400" dirty="0">
                <a:solidFill>
                  <a:srgbClr val="FF0000"/>
                </a:solidFill>
                <a:latin typeface="Times New Roman" panose="02020603050405020304" pitchFamily="18" charset="0"/>
                <a:cs typeface="Times New Roman" panose="02020603050405020304" pitchFamily="18" charset="0"/>
              </a:rPr>
              <a:t>زاویه تابش</a:t>
            </a:r>
            <a:r>
              <a:rPr lang="fa-IR" sz="2400" dirty="0">
                <a:latin typeface="Times New Roman" panose="02020603050405020304" pitchFamily="18" charset="0"/>
                <a:cs typeface="Times New Roman" panose="02020603050405020304" pitchFamily="18" charset="0"/>
              </a:rPr>
              <a:t>: زاویه بین پرتو تابش و خط عمود بر صفحه تابش</a:t>
            </a:r>
          </a:p>
          <a:p>
            <a:pPr algn="just" rtl="1">
              <a:lnSpc>
                <a:spcPct val="150000"/>
              </a:lnSpc>
            </a:pPr>
            <a:r>
              <a:rPr lang="fa-IR" sz="2400" dirty="0">
                <a:solidFill>
                  <a:srgbClr val="FF0000"/>
                </a:solidFill>
                <a:latin typeface="Times New Roman" panose="02020603050405020304" pitchFamily="18" charset="0"/>
                <a:cs typeface="Times New Roman" panose="02020603050405020304" pitchFamily="18" charset="0"/>
              </a:rPr>
              <a:t>زاویه بازتابش</a:t>
            </a:r>
            <a:r>
              <a:rPr lang="fa-IR" sz="2400" dirty="0">
                <a:latin typeface="Times New Roman" panose="02020603050405020304" pitchFamily="18" charset="0"/>
                <a:cs typeface="Times New Roman" panose="02020603050405020304" pitchFamily="18" charset="0"/>
              </a:rPr>
              <a:t>: زاویه بین پرتو بازتاب و خط عمود بر صفحه تابش</a:t>
            </a:r>
          </a:p>
          <a:p>
            <a:pPr algn="just" rtl="1">
              <a:lnSpc>
                <a:spcPct val="150000"/>
              </a:lnSpc>
            </a:pPr>
            <a:r>
              <a:rPr lang="fa-IR" sz="2400" dirty="0">
                <a:solidFill>
                  <a:srgbClr val="FF0000"/>
                </a:solidFill>
                <a:latin typeface="Times New Roman" panose="02020603050405020304" pitchFamily="18" charset="0"/>
                <a:cs typeface="Times New Roman" panose="02020603050405020304" pitchFamily="18" charset="0"/>
              </a:rPr>
              <a:t>زاویه شکست</a:t>
            </a:r>
            <a:r>
              <a:rPr lang="fa-IR" sz="2400" dirty="0">
                <a:latin typeface="Times New Roman" panose="02020603050405020304" pitchFamily="18" charset="0"/>
                <a:cs typeface="Times New Roman" panose="02020603050405020304" pitchFamily="18" charset="0"/>
              </a:rPr>
              <a:t>: زاویه بین پرتو شکست و خط عمود بر صفحه تابش</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386943" y="5268686"/>
            <a:ext cx="7162799" cy="1200329"/>
          </a:xfrm>
          <a:prstGeom prst="rect">
            <a:avLst/>
          </a:prstGeom>
          <a:noFill/>
        </p:spPr>
        <p:txBody>
          <a:bodyPr wrap="square" rtlCol="0">
            <a:spAutoFit/>
          </a:bodyPr>
          <a:lstStyle/>
          <a:p>
            <a:pPr algn="just" rtl="1">
              <a:lnSpc>
                <a:spcPct val="150000"/>
              </a:lnSpc>
            </a:pPr>
            <a:r>
              <a:rPr lang="fa-IR" sz="2400" b="1" dirty="0">
                <a:solidFill>
                  <a:srgbClr val="0070C0"/>
                </a:solidFill>
                <a:latin typeface="Times New Roman" panose="02020603050405020304" pitchFamily="18" charset="0"/>
                <a:cs typeface="Times New Roman" panose="02020603050405020304" pitchFamily="18" charset="0"/>
              </a:rPr>
              <a:t>قوانین بازتابش و شکست را که نتایج تجربی مشاهدات اپتیکی هستند می توان با استفاده از اصول هیرو، فرما و هویگنس به اثبات رساند. </a:t>
            </a:r>
            <a:endParaRPr lang="en-US" sz="2400" b="1" dirty="0">
              <a:solidFill>
                <a:srgbClr val="0070C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9DA2A87A-F0A2-9255-486D-782084A859BA}"/>
              </a:ext>
            </a:extLst>
          </p:cNvPr>
          <p:cNvGrpSpPr/>
          <p:nvPr/>
        </p:nvGrpSpPr>
        <p:grpSpPr>
          <a:xfrm>
            <a:off x="0" y="2111829"/>
            <a:ext cx="4947821" cy="3434276"/>
            <a:chOff x="0" y="2111829"/>
            <a:chExt cx="4947821" cy="3434276"/>
          </a:xfrm>
        </p:grpSpPr>
        <p:pic>
          <p:nvPicPr>
            <p:cNvPr id="413699" name="Picture 3"/>
            <p:cNvPicPr>
              <a:picLocks noChangeAspect="1" noChangeArrowheads="1"/>
            </p:cNvPicPr>
            <p:nvPr/>
          </p:nvPicPr>
          <p:blipFill>
            <a:blip r:embed="rId4" cstate="print"/>
            <a:srcRect l="5776"/>
            <a:stretch>
              <a:fillRect/>
            </a:stretch>
          </p:blipFill>
          <p:spPr bwMode="auto">
            <a:xfrm>
              <a:off x="0" y="2111829"/>
              <a:ext cx="4947821" cy="3353550"/>
            </a:xfrm>
            <a:prstGeom prst="rect">
              <a:avLst/>
            </a:prstGeom>
            <a:noFill/>
            <a:ln w="9525">
              <a:noFill/>
              <a:miter lim="800000"/>
              <a:headEnd/>
              <a:tailEnd/>
            </a:ln>
          </p:spPr>
        </p:pic>
        <p:sp>
          <p:nvSpPr>
            <p:cNvPr id="7" name="TextBox 6"/>
            <p:cNvSpPr txBox="1"/>
            <p:nvPr/>
          </p:nvSpPr>
          <p:spPr>
            <a:xfrm>
              <a:off x="262759" y="2984938"/>
              <a:ext cx="683173" cy="579967"/>
            </a:xfrm>
            <a:prstGeom prst="rect">
              <a:avLst/>
            </a:prstGeom>
            <a:noFill/>
          </p:spPr>
          <p:txBody>
            <a:bodyPr wrap="square" rtlCol="0">
              <a:spAutoFit/>
            </a:bodyPr>
            <a:lstStyle/>
            <a:p>
              <a:pPr algn="just" rtl="1">
                <a:lnSpc>
                  <a:spcPct val="150000"/>
                </a:lnSpc>
              </a:pPr>
              <a:r>
                <a:rPr lang="en-US" sz="2400" b="1" dirty="0">
                  <a:solidFill>
                    <a:srgbClr val="FF0000"/>
                  </a:solidFill>
                  <a:latin typeface="Times New Roman" panose="02020603050405020304" pitchFamily="18" charset="0"/>
                  <a:cs typeface="Times New Roman" panose="02020603050405020304" pitchFamily="18" charset="0"/>
                </a:rPr>
                <a:t>n1</a:t>
              </a:r>
            </a:p>
          </p:txBody>
        </p:sp>
        <p:sp>
          <p:nvSpPr>
            <p:cNvPr id="8" name="TextBox 7"/>
            <p:cNvSpPr txBox="1"/>
            <p:nvPr/>
          </p:nvSpPr>
          <p:spPr>
            <a:xfrm>
              <a:off x="425670" y="4966138"/>
              <a:ext cx="683173" cy="579967"/>
            </a:xfrm>
            <a:prstGeom prst="rect">
              <a:avLst/>
            </a:prstGeom>
            <a:noFill/>
          </p:spPr>
          <p:txBody>
            <a:bodyPr wrap="square" rtlCol="0">
              <a:spAutoFit/>
            </a:bodyPr>
            <a:lstStyle/>
            <a:p>
              <a:pPr algn="just" rtl="1">
                <a:lnSpc>
                  <a:spcPct val="150000"/>
                </a:lnSpc>
              </a:pPr>
              <a:r>
                <a:rPr lang="en-US" sz="2400" b="1" dirty="0">
                  <a:solidFill>
                    <a:srgbClr val="FF0000"/>
                  </a:solidFill>
                  <a:latin typeface="Times New Roman" panose="02020603050405020304" pitchFamily="18" charset="0"/>
                  <a:cs typeface="Times New Roman" panose="02020603050405020304" pitchFamily="18" charset="0"/>
                </a:rPr>
                <a:t>n2</a:t>
              </a:r>
            </a:p>
          </p:txBody>
        </p:sp>
      </p:grpSp>
      <p:sp>
        <p:nvSpPr>
          <p:cNvPr id="9" name="Slide Number Placeholder 8"/>
          <p:cNvSpPr>
            <a:spLocks noGrp="1"/>
          </p:cNvSpPr>
          <p:nvPr>
            <p:ph type="sldNum" sz="quarter" idx="12"/>
          </p:nvPr>
        </p:nvSpPr>
        <p:spPr/>
        <p:txBody>
          <a:bodyPr/>
          <a:lstStyle/>
          <a:p>
            <a:fld id="{8AC7B609-6235-4DF7-8376-3B4225D7EDEF}" type="slidenum">
              <a:rPr lang="en-US" smtClean="0"/>
              <a:pPr/>
              <a:t>14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ox(in)">
                                      <p:cBhvr>
                                        <p:cTn id="2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425" y="403412"/>
            <a:ext cx="12043144"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2- روش ماتریسی: در این روش ماتریس انتقال پرتو را، با این فرض که صفحه ورودی در محل جسم و صفحه خروجی در محل تصویر است، محاسبه می‌کنیم . سپس عنصر </a:t>
            </a:r>
            <a:r>
              <a:rPr lang="en-US" sz="2400" dirty="0">
                <a:latin typeface="Times New Roman" panose="02020603050405020304" pitchFamily="18" charset="0"/>
                <a:cs typeface="Times New Roman" panose="02020603050405020304" pitchFamily="18" charset="0"/>
              </a:rPr>
              <a:t> B</a:t>
            </a:r>
            <a:r>
              <a:rPr lang="fa-IR" sz="2400" dirty="0">
                <a:latin typeface="Times New Roman" panose="02020603050405020304" pitchFamily="18" charset="0"/>
                <a:cs typeface="Times New Roman" panose="02020603050405020304" pitchFamily="18" charset="0"/>
              </a:rPr>
              <a:t>این ماتریس را مساوی صفر قرار م‌ دهیم تا محل تصویر پیدا شود. </a:t>
            </a:r>
            <a:endParaRPr lang="en-US" sz="2400" dirty="0">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447145385"/>
              </p:ext>
            </p:extLst>
          </p:nvPr>
        </p:nvGraphicFramePr>
        <p:xfrm>
          <a:off x="1054100" y="2146300"/>
          <a:ext cx="7289800" cy="2298700"/>
        </p:xfrm>
        <a:graphic>
          <a:graphicData uri="http://schemas.openxmlformats.org/presentationml/2006/ole">
            <mc:AlternateContent xmlns:mc="http://schemas.openxmlformats.org/markup-compatibility/2006">
              <mc:Choice xmlns:v="urn:schemas-microsoft-com:vml" Requires="v">
                <p:oleObj name="Equation" r:id="rId2" imgW="7289800" imgH="2298700" progId="Equation.DSMT4">
                  <p:embed/>
                </p:oleObj>
              </mc:Choice>
              <mc:Fallback>
                <p:oleObj name="Equation" r:id="rId2" imgW="7289800" imgH="2298700" progId="Equation.DSMT4">
                  <p:embed/>
                  <p:pic>
                    <p:nvPicPr>
                      <p:cNvPr id="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100" y="2146300"/>
                        <a:ext cx="7289800" cy="2298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5"/>
          <p:cNvGrpSpPr/>
          <p:nvPr/>
        </p:nvGrpSpPr>
        <p:grpSpPr>
          <a:xfrm>
            <a:off x="749300" y="4846046"/>
            <a:ext cx="10091930" cy="1637304"/>
            <a:chOff x="749300" y="4846046"/>
            <a:chExt cx="10091930" cy="1637304"/>
          </a:xfrm>
        </p:grpSpPr>
        <p:graphicFrame>
          <p:nvGraphicFramePr>
            <p:cNvPr id="4" name="Object 3"/>
            <p:cNvGraphicFramePr>
              <a:graphicFrameLocks noChangeAspect="1"/>
            </p:cNvGraphicFramePr>
            <p:nvPr>
              <p:extLst>
                <p:ext uri="{D42A27DB-BD31-4B8C-83A1-F6EECF244321}">
                  <p14:modId xmlns:p14="http://schemas.microsoft.com/office/powerpoint/2010/main" val="600953848"/>
                </p:ext>
              </p:extLst>
            </p:nvPr>
          </p:nvGraphicFramePr>
          <p:xfrm>
            <a:off x="749300" y="5226050"/>
            <a:ext cx="5918200" cy="1257300"/>
          </p:xfrm>
          <a:graphic>
            <a:graphicData uri="http://schemas.openxmlformats.org/presentationml/2006/ole">
              <mc:AlternateContent xmlns:mc="http://schemas.openxmlformats.org/markup-compatibility/2006">
                <mc:Choice xmlns:v="urn:schemas-microsoft-com:vml" Requires="v">
                  <p:oleObj name="Equation" r:id="rId4" imgW="5918200" imgH="1257300" progId="Equation.DSMT4">
                    <p:embed/>
                  </p:oleObj>
                </mc:Choice>
                <mc:Fallback>
                  <p:oleObj name="Equation" r:id="rId4" imgW="5918200" imgH="1257300" progId="Equation.DSMT4">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300" y="5226050"/>
                          <a:ext cx="5918200" cy="125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3796736" y="4846046"/>
              <a:ext cx="7044494" cy="646331"/>
            </a:xfrm>
            <a:prstGeom prst="rect">
              <a:avLst/>
            </a:prstGeom>
            <a:noFill/>
          </p:spPr>
          <p:txBody>
            <a:bodyPr wrap="square" rtlCol="0">
              <a:spAutoFit/>
            </a:bodyPr>
            <a:lstStyle/>
            <a:p>
              <a:pPr algn="just" rtl="1">
                <a:lnSpc>
                  <a:spcPct val="150000"/>
                </a:lnSpc>
              </a:pPr>
              <a:r>
                <a:rPr lang="en-US" sz="2400" i="1" dirty="0">
                  <a:latin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فاصله</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تصویر تا عدسی </a:t>
              </a:r>
              <a:r>
                <a:rPr lang="en-US" sz="2400" dirty="0">
                  <a:latin typeface="Times New Roman" panose="02020603050405020304" pitchFamily="18" charset="0"/>
                  <a:cs typeface="Times New Roman" panose="02020603050405020304" pitchFamily="18" charset="0"/>
                </a:rPr>
                <a:t> A</a:t>
              </a:r>
              <a:r>
                <a:rPr lang="fa-IR" sz="2400" dirty="0">
                  <a:latin typeface="Times New Roman" panose="02020603050405020304" pitchFamily="18" charset="0"/>
                  <a:cs typeface="Times New Roman" panose="02020603050405020304" pitchFamily="18" charset="0"/>
                </a:rPr>
                <a:t>می باشد</a:t>
              </a:r>
              <a:r>
                <a:rPr lang="en-US" sz="2400" dirty="0">
                  <a:latin typeface="Times New Roman" panose="02020603050405020304" pitchFamily="18" charset="0"/>
                  <a:cs typeface="Times New Roman" panose="02020603050405020304" pitchFamily="18" charset="0"/>
                </a:rPr>
                <a:t>.</a:t>
              </a:r>
              <a:r>
                <a:rPr lang="fa-IR"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pSp>
      <p:sp>
        <p:nvSpPr>
          <p:cNvPr id="7" name="Slide Number Placeholder 6"/>
          <p:cNvSpPr>
            <a:spLocks noGrp="1"/>
          </p:cNvSpPr>
          <p:nvPr>
            <p:ph type="sldNum" sz="quarter" idx="12"/>
          </p:nvPr>
        </p:nvSpPr>
        <p:spPr/>
        <p:txBody>
          <a:bodyPr/>
          <a:lstStyle/>
          <a:p>
            <a:fld id="{8AC7B609-6235-4DF7-8376-3B4225D7EDEF}" type="slidenum">
              <a:rPr lang="en-US" smtClean="0"/>
              <a:pPr/>
              <a:t>140</a:t>
            </a:fld>
            <a:endParaRPr lang="en-US"/>
          </a:p>
        </p:txBody>
      </p:sp>
    </p:spTree>
    <p:extLst>
      <p:ext uri="{BB962C8B-B14F-4D97-AF65-F5344CB8AC3E}">
        <p14:creationId xmlns:p14="http://schemas.microsoft.com/office/powerpoint/2010/main" val="42233482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859235" y="453497"/>
            <a:ext cx="5250521"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3- در روش سوم تمام فواصل تا نقاط اصلی سنجیده می‌شود. پس جسم در فاصله 10 سانتی‌متری از نقط اصلی اولیه و سمت چپ آن قرار دارد و فاصله کانونی ثانويه سیستم هم 10- می باشد.</a:t>
            </a:r>
            <a:endParaRPr lang="en-US" sz="2400" dirty="0">
              <a:latin typeface="Times New Roman" panose="02020603050405020304" pitchFamily="18" charset="0"/>
              <a:cs typeface="Times New Roman" panose="02020603050405020304" pitchFamily="18" charset="0"/>
            </a:endParaRPr>
          </a:p>
        </p:txBody>
      </p:sp>
      <p:grpSp>
        <p:nvGrpSpPr>
          <p:cNvPr id="3" name="Group 3"/>
          <p:cNvGrpSpPr/>
          <p:nvPr/>
        </p:nvGrpSpPr>
        <p:grpSpPr>
          <a:xfrm>
            <a:off x="263764" y="89499"/>
            <a:ext cx="6167713" cy="3025586"/>
            <a:chOff x="186452" y="295840"/>
            <a:chExt cx="6167713" cy="3025586"/>
          </a:xfrm>
        </p:grpSpPr>
        <p:cxnSp>
          <p:nvCxnSpPr>
            <p:cNvPr id="36" name="Straight Arrow Connector 35"/>
            <p:cNvCxnSpPr/>
            <p:nvPr/>
          </p:nvCxnSpPr>
          <p:spPr>
            <a:xfrm flipV="1">
              <a:off x="5702906" y="1388156"/>
              <a:ext cx="0" cy="504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2"/>
            <p:cNvGrpSpPr/>
            <p:nvPr/>
          </p:nvGrpSpPr>
          <p:grpSpPr>
            <a:xfrm>
              <a:off x="186452" y="295840"/>
              <a:ext cx="6167713" cy="3025586"/>
              <a:chOff x="186452" y="295840"/>
              <a:chExt cx="6167713" cy="3025586"/>
            </a:xfrm>
          </p:grpSpPr>
          <p:grpSp>
            <p:nvGrpSpPr>
              <p:cNvPr id="5" name="Group 58"/>
              <p:cNvGrpSpPr/>
              <p:nvPr/>
            </p:nvGrpSpPr>
            <p:grpSpPr>
              <a:xfrm>
                <a:off x="186452" y="295840"/>
                <a:ext cx="6167713" cy="3025586"/>
                <a:chOff x="536074" y="954743"/>
                <a:chExt cx="6167713" cy="3025586"/>
              </a:xfrm>
            </p:grpSpPr>
            <p:grpSp>
              <p:nvGrpSpPr>
                <p:cNvPr id="6" name="Group 59"/>
                <p:cNvGrpSpPr/>
                <p:nvPr/>
              </p:nvGrpSpPr>
              <p:grpSpPr>
                <a:xfrm>
                  <a:off x="766500" y="954743"/>
                  <a:ext cx="5937287" cy="3025586"/>
                  <a:chOff x="2021027" y="2675965"/>
                  <a:chExt cx="6402973" cy="3260816"/>
                </a:xfrm>
              </p:grpSpPr>
              <p:cxnSp>
                <p:nvCxnSpPr>
                  <p:cNvPr id="63" name="Straight Arrow Connector 62"/>
                  <p:cNvCxnSpPr/>
                  <p:nvPr/>
                </p:nvCxnSpPr>
                <p:spPr>
                  <a:xfrm>
                    <a:off x="2631132" y="3948950"/>
                    <a:ext cx="39600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 name="Group 63"/>
                  <p:cNvGrpSpPr/>
                  <p:nvPr/>
                </p:nvGrpSpPr>
                <p:grpSpPr>
                  <a:xfrm>
                    <a:off x="2021027" y="2675965"/>
                    <a:ext cx="6402973" cy="3260816"/>
                    <a:chOff x="2021027" y="2675965"/>
                    <a:chExt cx="6402973" cy="3260816"/>
                  </a:xfrm>
                </p:grpSpPr>
                <p:grpSp>
                  <p:nvGrpSpPr>
                    <p:cNvPr id="8" name="Group 64"/>
                    <p:cNvGrpSpPr/>
                    <p:nvPr/>
                  </p:nvGrpSpPr>
                  <p:grpSpPr>
                    <a:xfrm>
                      <a:off x="2021027" y="2675965"/>
                      <a:ext cx="6402973" cy="3260816"/>
                      <a:chOff x="1617617" y="2675965"/>
                      <a:chExt cx="6402973" cy="3260816"/>
                    </a:xfrm>
                  </p:grpSpPr>
                  <p:cxnSp>
                    <p:nvCxnSpPr>
                      <p:cNvPr id="69" name="Straight Arrow Connector 68"/>
                      <p:cNvCxnSpPr/>
                      <p:nvPr/>
                    </p:nvCxnSpPr>
                    <p:spPr>
                      <a:xfrm flipH="1">
                        <a:off x="4397194" y="3684493"/>
                        <a:ext cx="0" cy="1586753"/>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6633880" y="3688976"/>
                        <a:ext cx="0" cy="1586753"/>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617617" y="4410635"/>
                        <a:ext cx="6367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4397195" y="4935069"/>
                        <a:ext cx="223200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3671507" y="2986989"/>
                        <a:ext cx="1861867" cy="696580"/>
                      </a:xfrm>
                      <a:prstGeom prst="rect">
                        <a:avLst/>
                      </a:prstGeom>
                      <a:noFill/>
                    </p:spPr>
                    <p:txBody>
                      <a:bodyPr wrap="square" rtlCol="0">
                        <a:spAutoFit/>
                      </a:bodyPr>
                      <a:lstStyle/>
                      <a:p>
                        <a:pPr algn="just" rtl="1">
                          <a:lnSpc>
                            <a:spcPct val="150000"/>
                          </a:lnSpc>
                        </a:pPr>
                        <a:r>
                          <a:rPr lang="en-US" sz="2400" dirty="0" err="1">
                            <a:latin typeface="Times New Roman" panose="02020603050405020304" pitchFamily="18" charset="0"/>
                            <a:cs typeface="Times New Roman" panose="02020603050405020304" pitchFamily="18" charset="0"/>
                          </a:rPr>
                          <a:t>f</a:t>
                        </a:r>
                        <a:r>
                          <a:rPr lang="en-US" sz="2400" baseline="-25000" dirty="0" err="1">
                            <a:latin typeface="Times New Roman" panose="02020603050405020304" pitchFamily="18" charset="0"/>
                            <a:cs typeface="Times New Roman" panose="02020603050405020304" pitchFamily="18" charset="0"/>
                          </a:rPr>
                          <a:t>B</a:t>
                        </a:r>
                        <a:r>
                          <a:rPr lang="en-US" sz="2400" dirty="0">
                            <a:latin typeface="Times New Roman" panose="02020603050405020304" pitchFamily="18" charset="0"/>
                            <a:cs typeface="Times New Roman" panose="02020603050405020304" pitchFamily="18" charset="0"/>
                          </a:rPr>
                          <a:t>=20 cm</a:t>
                        </a:r>
                        <a:endParaRPr lang="en-US" sz="2400" baseline="-25000" dirty="0">
                          <a:latin typeface="Times New Roman" panose="02020603050405020304" pitchFamily="18" charset="0"/>
                          <a:cs typeface="Times New Roman" panose="02020603050405020304" pitchFamily="18" charset="0"/>
                        </a:endParaRPr>
                      </a:p>
                    </p:txBody>
                  </p:sp>
                  <p:sp>
                    <p:nvSpPr>
                      <p:cNvPr id="74" name="TextBox 73"/>
                      <p:cNvSpPr txBox="1"/>
                      <p:nvPr/>
                    </p:nvSpPr>
                    <p:spPr>
                      <a:xfrm>
                        <a:off x="5779619" y="3010334"/>
                        <a:ext cx="2024020" cy="696580"/>
                      </a:xfrm>
                      <a:prstGeom prst="rect">
                        <a:avLst/>
                      </a:prstGeom>
                      <a:noFill/>
                    </p:spPr>
                    <p:txBody>
                      <a:bodyPr wrap="square" rtlCol="0">
                        <a:spAutoFit/>
                      </a:bodyPr>
                      <a:lstStyle/>
                      <a:p>
                        <a:pPr algn="just" rtl="1">
                          <a:lnSpc>
                            <a:spcPct val="150000"/>
                          </a:lnSpc>
                        </a:pPr>
                        <a:r>
                          <a:rPr lang="en-US" sz="2400" dirty="0" err="1">
                            <a:latin typeface="Times New Roman" panose="02020603050405020304" pitchFamily="18" charset="0"/>
                            <a:cs typeface="Times New Roman" panose="02020603050405020304" pitchFamily="18" charset="0"/>
                          </a:rPr>
                          <a:t>f</a:t>
                        </a:r>
                        <a:r>
                          <a:rPr lang="en-US" sz="2400" baseline="-25000" dirty="0" err="1">
                            <a:latin typeface="Times New Roman" panose="02020603050405020304" pitchFamily="18" charset="0"/>
                            <a:cs typeface="Times New Roman" panose="02020603050405020304" pitchFamily="18" charset="0"/>
                          </a:rPr>
                          <a:t>A</a:t>
                        </a:r>
                        <a:r>
                          <a:rPr lang="en-US" sz="2400" baseline="-25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=10 cm</a:t>
                        </a:r>
                        <a:endParaRPr lang="en-US" sz="2400" baseline="-25000" dirty="0">
                          <a:latin typeface="Times New Roman" panose="02020603050405020304" pitchFamily="18" charset="0"/>
                          <a:cs typeface="Times New Roman" panose="02020603050405020304" pitchFamily="18" charset="0"/>
                        </a:endParaRPr>
                      </a:p>
                    </p:txBody>
                  </p:sp>
                  <p:sp>
                    <p:nvSpPr>
                      <p:cNvPr id="75" name="TextBox 74"/>
                      <p:cNvSpPr txBox="1"/>
                      <p:nvPr/>
                    </p:nvSpPr>
                    <p:spPr>
                      <a:xfrm>
                        <a:off x="4656139" y="4322728"/>
                        <a:ext cx="1583301" cy="646331"/>
                      </a:xfrm>
                      <a:prstGeom prst="rect">
                        <a:avLst/>
                      </a:prstGeom>
                      <a:noFill/>
                      <a:ln w="28575">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L=50 cm</a:t>
                        </a:r>
                        <a:endParaRPr lang="en-US" sz="2400" baseline="-25000" dirty="0">
                          <a:latin typeface="Times New Roman" panose="02020603050405020304" pitchFamily="18" charset="0"/>
                          <a:cs typeface="Times New Roman" panose="02020603050405020304" pitchFamily="18" charset="0"/>
                        </a:endParaRPr>
                      </a:p>
                    </p:txBody>
                  </p:sp>
                  <p:cxnSp>
                    <p:nvCxnSpPr>
                      <p:cNvPr id="76" name="Straight Connector 75"/>
                      <p:cNvCxnSpPr/>
                      <p:nvPr/>
                    </p:nvCxnSpPr>
                    <p:spPr>
                      <a:xfrm>
                        <a:off x="2218765" y="3254186"/>
                        <a:ext cx="0" cy="221153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481049" y="3550020"/>
                        <a:ext cx="0" cy="201754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1984297" y="2675965"/>
                        <a:ext cx="630301"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PP</a:t>
                        </a:r>
                        <a:r>
                          <a:rPr lang="en-US" sz="2400" baseline="-25000" dirty="0">
                            <a:latin typeface="Times New Roman" panose="02020603050405020304" pitchFamily="18" charset="0"/>
                            <a:cs typeface="Times New Roman" panose="02020603050405020304" pitchFamily="18" charset="0"/>
                          </a:rPr>
                          <a:t>1</a:t>
                        </a:r>
                      </a:p>
                    </p:txBody>
                  </p:sp>
                  <p:sp>
                    <p:nvSpPr>
                      <p:cNvPr id="79" name="TextBox 78"/>
                      <p:cNvSpPr txBox="1"/>
                      <p:nvPr/>
                    </p:nvSpPr>
                    <p:spPr>
                      <a:xfrm>
                        <a:off x="7273901" y="5356813"/>
                        <a:ext cx="630302" cy="579968"/>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PP</a:t>
                        </a:r>
                        <a:r>
                          <a:rPr lang="en-US" sz="2400" baseline="-25000" dirty="0">
                            <a:latin typeface="Times New Roman" panose="02020603050405020304" pitchFamily="18" charset="0"/>
                            <a:cs typeface="Times New Roman" panose="02020603050405020304" pitchFamily="18" charset="0"/>
                          </a:rPr>
                          <a:t>2</a:t>
                        </a:r>
                      </a:p>
                    </p:txBody>
                  </p:sp>
                  <p:sp>
                    <p:nvSpPr>
                      <p:cNvPr id="80" name="TextBox 15"/>
                      <p:cNvSpPr txBox="1"/>
                      <p:nvPr/>
                    </p:nvSpPr>
                    <p:spPr>
                      <a:xfrm>
                        <a:off x="1787628" y="4216149"/>
                        <a:ext cx="510076" cy="57996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1</a:t>
                        </a:r>
                      </a:p>
                    </p:txBody>
                  </p:sp>
                  <p:sp>
                    <p:nvSpPr>
                      <p:cNvPr id="81" name="TextBox 15"/>
                      <p:cNvSpPr txBox="1"/>
                      <p:nvPr/>
                    </p:nvSpPr>
                    <p:spPr>
                      <a:xfrm>
                        <a:off x="7510514" y="4224202"/>
                        <a:ext cx="510076" cy="57996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2</a:t>
                        </a:r>
                      </a:p>
                    </p:txBody>
                  </p:sp>
                  <p:sp>
                    <p:nvSpPr>
                      <p:cNvPr id="82" name="Oval 81"/>
                      <p:cNvSpPr/>
                      <p:nvPr/>
                    </p:nvSpPr>
                    <p:spPr>
                      <a:xfrm>
                        <a:off x="7082267" y="4352082"/>
                        <a:ext cx="108000" cy="10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Arrow Connector 83"/>
                      <p:cNvCxnSpPr/>
                      <p:nvPr/>
                    </p:nvCxnSpPr>
                    <p:spPr>
                      <a:xfrm>
                        <a:off x="6647328" y="5087469"/>
                        <a:ext cx="82800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2218765" y="5181596"/>
                        <a:ext cx="216000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6566024" y="4907803"/>
                        <a:ext cx="944490"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25 cm</a:t>
                        </a:r>
                      </a:p>
                    </p:txBody>
                  </p:sp>
                  <p:sp>
                    <p:nvSpPr>
                      <p:cNvPr id="87" name="TextBox 86"/>
                      <p:cNvSpPr txBox="1"/>
                      <p:nvPr/>
                    </p:nvSpPr>
                    <p:spPr>
                      <a:xfrm>
                        <a:off x="2855379" y="4645893"/>
                        <a:ext cx="944490"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50 cm</a:t>
                        </a:r>
                      </a:p>
                    </p:txBody>
                  </p:sp>
                  <p:sp>
                    <p:nvSpPr>
                      <p:cNvPr id="88" name="Oval 87"/>
                      <p:cNvSpPr/>
                      <p:nvPr/>
                    </p:nvSpPr>
                    <p:spPr>
                      <a:xfrm>
                        <a:off x="2505206" y="4356635"/>
                        <a:ext cx="108000" cy="10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extBox 65"/>
                    <p:cNvSpPr txBox="1"/>
                    <p:nvPr/>
                  </p:nvSpPr>
                  <p:spPr>
                    <a:xfrm>
                      <a:off x="2516424" y="3404400"/>
                      <a:ext cx="568335" cy="646331"/>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10</a:t>
                      </a:r>
                    </a:p>
                  </p:txBody>
                </p:sp>
                <p:sp>
                  <p:nvSpPr>
                    <p:cNvPr id="67" name="TextBox 66"/>
                    <p:cNvSpPr txBox="1"/>
                    <p:nvPr/>
                  </p:nvSpPr>
                  <p:spPr>
                    <a:xfrm>
                      <a:off x="7366847" y="4418355"/>
                      <a:ext cx="568335" cy="646331"/>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10</a:t>
                      </a:r>
                    </a:p>
                  </p:txBody>
                </p:sp>
                <p:cxnSp>
                  <p:nvCxnSpPr>
                    <p:cNvPr id="68" name="Straight Arrow Connector 67"/>
                    <p:cNvCxnSpPr/>
                    <p:nvPr/>
                  </p:nvCxnSpPr>
                  <p:spPr>
                    <a:xfrm>
                      <a:off x="7508243" y="4616909"/>
                      <a:ext cx="39600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cxnSp>
              <p:nvCxnSpPr>
                <p:cNvPr id="61" name="Straight Arrow Connector 60"/>
                <p:cNvCxnSpPr/>
                <p:nvPr/>
              </p:nvCxnSpPr>
              <p:spPr>
                <a:xfrm flipV="1">
                  <a:off x="924146" y="1554794"/>
                  <a:ext cx="0" cy="1008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536074" y="1192583"/>
                  <a:ext cx="407484"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a:t>
                  </a:r>
                </a:p>
              </p:txBody>
            </p:sp>
          </p:grpSp>
          <p:sp>
            <p:nvSpPr>
              <p:cNvPr id="2" name="TextBox 1"/>
              <p:cNvSpPr txBox="1"/>
              <p:nvPr/>
            </p:nvSpPr>
            <p:spPr>
              <a:xfrm>
                <a:off x="5452762" y="964777"/>
                <a:ext cx="287259"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a:t>
                </a:r>
              </a:p>
            </p:txBody>
          </p:sp>
        </p:grpSp>
      </p:grpSp>
      <p:grpSp>
        <p:nvGrpSpPr>
          <p:cNvPr id="43" name="Group 42"/>
          <p:cNvGrpSpPr/>
          <p:nvPr/>
        </p:nvGrpSpPr>
        <p:grpSpPr>
          <a:xfrm>
            <a:off x="528638" y="4372934"/>
            <a:ext cx="11284132" cy="2308324"/>
            <a:chOff x="1235333" y="4479264"/>
            <a:chExt cx="10374903" cy="2308324"/>
          </a:xfrm>
        </p:grpSpPr>
        <p:sp>
          <p:nvSpPr>
            <p:cNvPr id="91" name="TextBox 90"/>
            <p:cNvSpPr txBox="1"/>
            <p:nvPr/>
          </p:nvSpPr>
          <p:spPr>
            <a:xfrm>
              <a:off x="4348839" y="4479264"/>
              <a:ext cx="7261397"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پس تصویر در فاصله 5 سانتی‌متری و سمت چپ نقطه اصلی ثانویه یعنی در فاصله 20 سانتی‌متری و سمت راست عدسی </a:t>
              </a:r>
              <a:r>
                <a:rPr lang="en-US" sz="2400" dirty="0">
                  <a:latin typeface="Times New Roman" panose="02020603050405020304" pitchFamily="18" charset="0"/>
                  <a:cs typeface="Times New Roman" panose="02020603050405020304" pitchFamily="18" charset="0"/>
                </a:rPr>
                <a:t> A</a:t>
              </a:r>
              <a:r>
                <a:rPr lang="fa-IR" sz="2400" dirty="0">
                  <a:latin typeface="Times New Roman" panose="02020603050405020304" pitchFamily="18" charset="0"/>
                  <a:cs typeface="Times New Roman" panose="02020603050405020304" pitchFamily="18" charset="0"/>
                </a:rPr>
                <a:t>می‌باشد. </a:t>
              </a:r>
            </a:p>
            <a:p>
              <a:pPr algn="just" rtl="1">
                <a:lnSpc>
                  <a:spcPct val="150000"/>
                </a:lnSpc>
              </a:pPr>
              <a:r>
                <a:rPr lang="fa-IR" sz="2400" dirty="0">
                  <a:latin typeface="Times New Roman" panose="02020603050405020304" pitchFamily="18" charset="0"/>
                  <a:cs typeface="Times New Roman" panose="02020603050405020304" pitchFamily="18" charset="0"/>
                </a:rPr>
                <a:t>مثبت بودن </a:t>
              </a:r>
              <a:r>
                <a:rPr lang="en-US" sz="2400" dirty="0">
                  <a:latin typeface="Times New Roman" panose="02020603050405020304" pitchFamily="18" charset="0"/>
                  <a:cs typeface="Times New Roman" panose="02020603050405020304" pitchFamily="18" charset="0"/>
                </a:rPr>
                <a:t> </a:t>
              </a:r>
              <a:r>
                <a:rPr lang="fa-IR" sz="2400" i="1" dirty="0">
                  <a:latin typeface="Times New Roman" panose="02020603050405020304" pitchFamily="18" charset="0"/>
                  <a:cs typeface="Times New Roman" panose="02020603050405020304" pitchFamily="18" charset="0"/>
                </a:rPr>
                <a:t>بزگنمایی </a:t>
              </a:r>
              <a:r>
                <a:rPr lang="fa-IR" sz="2400" dirty="0">
                  <a:latin typeface="Times New Roman" panose="02020603050405020304" pitchFamily="18" charset="0"/>
                  <a:cs typeface="Times New Roman" panose="02020603050405020304" pitchFamily="18" charset="0"/>
                </a:rPr>
                <a:t>نشان این است که تصویر نسبت به جسم مستقیم است هر چند که تصویرنهایی حقیقی است. </a:t>
              </a:r>
              <a:endParaRPr lang="en-US" sz="2400" dirty="0">
                <a:latin typeface="Times New Roman" panose="02020603050405020304" pitchFamily="18" charset="0"/>
                <a:cs typeface="Times New Roman" panose="02020603050405020304" pitchFamily="18" charset="0"/>
              </a:endParaRPr>
            </a:p>
          </p:txBody>
        </p:sp>
        <p:graphicFrame>
          <p:nvGraphicFramePr>
            <p:cNvPr id="90" name="Object 89"/>
            <p:cNvGraphicFramePr>
              <a:graphicFrameLocks noChangeAspect="1"/>
            </p:cNvGraphicFramePr>
            <p:nvPr>
              <p:extLst>
                <p:ext uri="{D42A27DB-BD31-4B8C-83A1-F6EECF244321}">
                  <p14:modId xmlns:p14="http://schemas.microsoft.com/office/powerpoint/2010/main" val="2717101016"/>
                </p:ext>
              </p:extLst>
            </p:nvPr>
          </p:nvGraphicFramePr>
          <p:xfrm>
            <a:off x="1235333" y="4698968"/>
            <a:ext cx="2395180" cy="2006600"/>
          </p:xfrm>
          <a:graphic>
            <a:graphicData uri="http://schemas.openxmlformats.org/presentationml/2006/ole">
              <mc:AlternateContent xmlns:mc="http://schemas.openxmlformats.org/markup-compatibility/2006">
                <mc:Choice xmlns:v="urn:schemas-microsoft-com:vml" Requires="v">
                  <p:oleObj name="Equation" r:id="rId2" imgW="2311400" imgH="2006600" progId="Equation.DSMT4">
                    <p:embed/>
                  </p:oleObj>
                </mc:Choice>
                <mc:Fallback>
                  <p:oleObj name="Equation" r:id="rId2" imgW="2311400" imgH="2006600" progId="Equation.DSMT4">
                    <p:embed/>
                    <p:pic>
                      <p:nvPicPr>
                        <p:cNvPr id="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333" y="4698968"/>
                          <a:ext cx="2395180" cy="200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0" name="TextBox 39"/>
          <p:cNvSpPr txBox="1"/>
          <p:nvPr/>
        </p:nvSpPr>
        <p:spPr>
          <a:xfrm>
            <a:off x="6804846" y="3125128"/>
            <a:ext cx="5316278" cy="1047210"/>
          </a:xfrm>
          <a:prstGeom prst="rect">
            <a:avLst/>
          </a:prstGeom>
          <a:noFill/>
        </p:spPr>
        <p:txBody>
          <a:bodyPr wrap="square" rtlCol="0">
            <a:spAutoFit/>
          </a:bodyPr>
          <a:lstStyle/>
          <a:p>
            <a:pPr algn="just" rtl="1">
              <a:lnSpc>
                <a:spcPct val="150000"/>
              </a:lnSpc>
            </a:pPr>
            <a:r>
              <a:rPr lang="fa-IR" sz="2200" b="1" dirty="0">
                <a:latin typeface="Times New Roman" panose="02020603050405020304" pitchFamily="18" charset="0"/>
                <a:cs typeface="Times New Roman" panose="02020603050405020304" pitchFamily="18" charset="0"/>
              </a:rPr>
              <a:t>برای هر سیستم اپتیکی هرگاه تمام فواصل از نقاط اصلی اندازه‌گیری شود و قرارداد علامت نیز بکار رود </a:t>
            </a:r>
            <a:endParaRPr lang="en-US" sz="2200" b="1" dirty="0">
              <a:latin typeface="Times New Roman" panose="02020603050405020304" pitchFamily="18" charset="0"/>
              <a:cs typeface="Times New Roman" panose="02020603050405020304" pitchFamily="18" charset="0"/>
            </a:endParaRPr>
          </a:p>
        </p:txBody>
      </p:sp>
      <p:sp>
        <p:nvSpPr>
          <p:cNvPr id="42" name="Slide Number Placeholder 41"/>
          <p:cNvSpPr>
            <a:spLocks noGrp="1"/>
          </p:cNvSpPr>
          <p:nvPr>
            <p:ph type="sldNum" sz="quarter" idx="12"/>
          </p:nvPr>
        </p:nvSpPr>
        <p:spPr>
          <a:xfrm>
            <a:off x="10837333" y="6545135"/>
            <a:ext cx="698993" cy="274320"/>
          </a:xfrm>
        </p:spPr>
        <p:txBody>
          <a:bodyPr/>
          <a:lstStyle/>
          <a:p>
            <a:fld id="{8AC7B609-6235-4DF7-8376-3B4225D7EDEF}" type="slidenum">
              <a:rPr lang="en-US" smtClean="0"/>
              <a:pPr/>
              <a:t>141</a:t>
            </a:fld>
            <a:endParaRPr lang="en-US" dirty="0"/>
          </a:p>
        </p:txBody>
      </p:sp>
      <p:graphicFrame>
        <p:nvGraphicFramePr>
          <p:cNvPr id="657411" name="Object 3"/>
          <p:cNvGraphicFramePr>
            <a:graphicFrameLocks noChangeAspect="1"/>
          </p:cNvGraphicFramePr>
          <p:nvPr/>
        </p:nvGraphicFramePr>
        <p:xfrm>
          <a:off x="161925" y="3276600"/>
          <a:ext cx="6489700" cy="812800"/>
        </p:xfrm>
        <a:graphic>
          <a:graphicData uri="http://schemas.openxmlformats.org/presentationml/2006/ole">
            <mc:AlternateContent xmlns:mc="http://schemas.openxmlformats.org/markup-compatibility/2006">
              <mc:Choice xmlns:v="urn:schemas-microsoft-com:vml" Requires="v">
                <p:oleObj name="Equation" r:id="rId4" imgW="6489700" imgH="812800" progId="Equation.DSMT4">
                  <p:embed/>
                </p:oleObj>
              </mc:Choice>
              <mc:Fallback>
                <p:oleObj name="Equation" r:id="rId4" imgW="6489700" imgH="812800" progId="Equation.DSMT4">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 y="3276600"/>
                        <a:ext cx="64897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7412" name="Object 4"/>
          <p:cNvGraphicFramePr>
            <a:graphicFrameLocks noChangeAspect="1"/>
          </p:cNvGraphicFramePr>
          <p:nvPr/>
        </p:nvGraphicFramePr>
        <p:xfrm>
          <a:off x="1312863" y="1301750"/>
          <a:ext cx="355600" cy="381000"/>
        </p:xfrm>
        <a:graphic>
          <a:graphicData uri="http://schemas.openxmlformats.org/presentationml/2006/ole">
            <mc:AlternateContent xmlns:mc="http://schemas.openxmlformats.org/markup-compatibility/2006">
              <mc:Choice xmlns:v="urn:schemas-microsoft-com:vml" Requires="v">
                <p:oleObj name="Equation" r:id="rId6" imgW="355446" imgH="380835" progId="Equation.DSMT4">
                  <p:embed/>
                </p:oleObj>
              </mc:Choice>
              <mc:Fallback>
                <p:oleObj name="Equation" r:id="rId6" imgW="355446" imgH="380835" progId="Equation.DSMT4">
                  <p:embed/>
                  <p:pic>
                    <p:nvPicPr>
                      <p:cNvPr id="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2863" y="1301750"/>
                        <a:ext cx="355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7413" name="Object 5"/>
          <p:cNvGraphicFramePr>
            <a:graphicFrameLocks noChangeAspect="1"/>
          </p:cNvGraphicFramePr>
          <p:nvPr/>
        </p:nvGraphicFramePr>
        <p:xfrm>
          <a:off x="5322926" y="1259814"/>
          <a:ext cx="419100" cy="381000"/>
        </p:xfrm>
        <a:graphic>
          <a:graphicData uri="http://schemas.openxmlformats.org/presentationml/2006/ole">
            <mc:AlternateContent xmlns:mc="http://schemas.openxmlformats.org/markup-compatibility/2006">
              <mc:Choice xmlns:v="urn:schemas-microsoft-com:vml" Requires="v">
                <p:oleObj name="Equation" r:id="rId8" imgW="418918" imgH="380835" progId="Equation.DSMT4">
                  <p:embed/>
                </p:oleObj>
              </mc:Choice>
              <mc:Fallback>
                <p:oleObj name="Equation" r:id="rId8" imgW="418918" imgH="380835" progId="Equation.DSMT4">
                  <p:embed/>
                  <p:pic>
                    <p:nvPicPr>
                      <p:cNvPr id="0"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22926" y="1259814"/>
                        <a:ext cx="4191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0763427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147909" y="646591"/>
            <a:ext cx="6461596" cy="3713560"/>
            <a:chOff x="2796981" y="1021973"/>
            <a:chExt cx="6461596" cy="3713560"/>
          </a:xfrm>
        </p:grpSpPr>
        <p:grpSp>
          <p:nvGrpSpPr>
            <p:cNvPr id="4" name="Group 8"/>
            <p:cNvGrpSpPr/>
            <p:nvPr/>
          </p:nvGrpSpPr>
          <p:grpSpPr>
            <a:xfrm>
              <a:off x="3805509" y="1479177"/>
              <a:ext cx="3778589" cy="2274721"/>
              <a:chOff x="5325022" y="1479177"/>
              <a:chExt cx="3778589" cy="2274721"/>
            </a:xfrm>
          </p:grpSpPr>
          <p:sp>
            <p:nvSpPr>
              <p:cNvPr id="5" name="Rectangle 4"/>
              <p:cNvSpPr/>
              <p:nvPr/>
            </p:nvSpPr>
            <p:spPr>
              <a:xfrm>
                <a:off x="6468033" y="1479177"/>
                <a:ext cx="1156445" cy="2272552"/>
              </a:xfrm>
              <a:prstGeom prst="rect">
                <a:avLst/>
              </a:prstGeom>
              <a:solidFill>
                <a:srgbClr val="FFC000"/>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ln>
                    <a:solidFill>
                      <a:srgbClr val="92D050"/>
                    </a:solidFill>
                  </a:ln>
                  <a:solidFill>
                    <a:srgbClr val="FF0000"/>
                  </a:solidFill>
                </a:endParaRPr>
              </a:p>
            </p:txBody>
          </p:sp>
          <p:grpSp>
            <p:nvGrpSpPr>
              <p:cNvPr id="8" name="Group 7"/>
              <p:cNvGrpSpPr/>
              <p:nvPr/>
            </p:nvGrpSpPr>
            <p:grpSpPr>
              <a:xfrm>
                <a:off x="5325022" y="1479177"/>
                <a:ext cx="3778589" cy="2274721"/>
                <a:chOff x="4827483" y="1479177"/>
                <a:chExt cx="3778589" cy="2274721"/>
              </a:xfrm>
            </p:grpSpPr>
            <p:sp>
              <p:nvSpPr>
                <p:cNvPr id="6" name="Oval 5"/>
                <p:cNvSpPr/>
                <p:nvPr/>
              </p:nvSpPr>
              <p:spPr>
                <a:xfrm>
                  <a:off x="4827483" y="1479177"/>
                  <a:ext cx="2191870" cy="227255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762072" y="1485898"/>
                  <a:ext cx="2844000" cy="226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3" name="Straight Connector 2"/>
            <p:cNvCxnSpPr/>
            <p:nvPr/>
          </p:nvCxnSpPr>
          <p:spPr>
            <a:xfrm flipH="1" flipV="1">
              <a:off x="2796981" y="2568388"/>
              <a:ext cx="6414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805509" y="1021973"/>
              <a:ext cx="0" cy="324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561718" y="1039903"/>
              <a:ext cx="0" cy="324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17482" y="4074464"/>
              <a:ext cx="1576073"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Input plane</a:t>
              </a:r>
            </a:p>
          </p:txBody>
        </p:sp>
        <p:sp>
          <p:nvSpPr>
            <p:cNvPr id="13" name="TextBox 12"/>
            <p:cNvSpPr txBox="1"/>
            <p:nvPr/>
          </p:nvSpPr>
          <p:spPr>
            <a:xfrm>
              <a:off x="6671089" y="4155566"/>
              <a:ext cx="1781258"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Output plane</a:t>
              </a:r>
            </a:p>
          </p:txBody>
        </p:sp>
        <p:sp>
          <p:nvSpPr>
            <p:cNvPr id="14" name="TextBox 13"/>
            <p:cNvSpPr txBox="1"/>
            <p:nvPr/>
          </p:nvSpPr>
          <p:spPr>
            <a:xfrm>
              <a:off x="7597545" y="1966508"/>
              <a:ext cx="1661032"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Optical axis</a:t>
              </a:r>
            </a:p>
          </p:txBody>
        </p:sp>
      </p:grpSp>
      <p:sp>
        <p:nvSpPr>
          <p:cNvPr id="16" name="TextBox 15"/>
          <p:cNvSpPr txBox="1"/>
          <p:nvPr/>
        </p:nvSpPr>
        <p:spPr>
          <a:xfrm>
            <a:off x="7593" y="24212"/>
            <a:ext cx="12021670"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محاسبه مکان نقاط اصلی و گرهی یک عدسی ضخیم به شعاع های انحنائ 30 و 50 سانتی‌متر و ضخامت 20 سانتی‌متر </a:t>
            </a:r>
            <a:endParaRPr lang="en-US" sz="2400" dirty="0">
              <a:latin typeface="Times New Roman" panose="02020603050405020304" pitchFamily="18" charset="0"/>
              <a:cs typeface="Times New Roman" panose="02020603050405020304" pitchFamily="18" charset="0"/>
            </a:endParaRPr>
          </a:p>
        </p:txBody>
      </p:sp>
      <p:sp>
        <p:nvSpPr>
          <p:cNvPr id="19" name="Slide Number Placeholder 18"/>
          <p:cNvSpPr>
            <a:spLocks noGrp="1"/>
          </p:cNvSpPr>
          <p:nvPr>
            <p:ph type="sldNum" sz="quarter" idx="12"/>
          </p:nvPr>
        </p:nvSpPr>
        <p:spPr/>
        <p:txBody>
          <a:bodyPr/>
          <a:lstStyle/>
          <a:p>
            <a:fld id="{8AC7B609-6235-4DF7-8376-3B4225D7EDEF}" type="slidenum">
              <a:rPr lang="en-US" smtClean="0"/>
              <a:pPr/>
              <a:t>142</a:t>
            </a:fld>
            <a:endParaRPr lang="en-US"/>
          </a:p>
        </p:txBody>
      </p:sp>
      <p:graphicFrame>
        <p:nvGraphicFramePr>
          <p:cNvPr id="141414" name="Object 102"/>
          <p:cNvGraphicFramePr>
            <a:graphicFrameLocks noChangeAspect="1"/>
          </p:cNvGraphicFramePr>
          <p:nvPr/>
        </p:nvGraphicFramePr>
        <p:xfrm>
          <a:off x="7018338" y="2689225"/>
          <a:ext cx="4965700" cy="889000"/>
        </p:xfrm>
        <a:graphic>
          <a:graphicData uri="http://schemas.openxmlformats.org/presentationml/2006/ole">
            <mc:AlternateContent xmlns:mc="http://schemas.openxmlformats.org/markup-compatibility/2006">
              <mc:Choice xmlns:v="urn:schemas-microsoft-com:vml" Requires="v">
                <p:oleObj name="Equation" r:id="rId2" imgW="4965700" imgH="889000" progId="Equation.DSMT4">
                  <p:embed/>
                </p:oleObj>
              </mc:Choice>
              <mc:Fallback>
                <p:oleObj name="Equation" r:id="rId2" imgW="4965700" imgH="889000" progId="Equation.DSMT4">
                  <p:embed/>
                  <p:pic>
                    <p:nvPicPr>
                      <p:cNvPr id="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338" y="2689225"/>
                        <a:ext cx="4965700"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1415" name="Object 103"/>
          <p:cNvGraphicFramePr>
            <a:graphicFrameLocks noChangeAspect="1"/>
          </p:cNvGraphicFramePr>
          <p:nvPr/>
        </p:nvGraphicFramePr>
        <p:xfrm>
          <a:off x="1329960" y="4740161"/>
          <a:ext cx="9093200" cy="1828800"/>
        </p:xfrm>
        <a:graphic>
          <a:graphicData uri="http://schemas.openxmlformats.org/presentationml/2006/ole">
            <mc:AlternateContent xmlns:mc="http://schemas.openxmlformats.org/markup-compatibility/2006">
              <mc:Choice xmlns:v="urn:schemas-microsoft-com:vml" Requires="v">
                <p:oleObj name="Equation" r:id="rId4" imgW="9093200" imgH="1828800" progId="Equation.DSMT4">
                  <p:embed/>
                </p:oleObj>
              </mc:Choice>
              <mc:Fallback>
                <p:oleObj name="Equation" r:id="rId4" imgW="9093200" imgH="1828800" progId="Equation.DSMT4">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9960" y="4740161"/>
                        <a:ext cx="9093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705494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val="3882482512"/>
              </p:ext>
            </p:extLst>
          </p:nvPr>
        </p:nvGraphicFramePr>
        <p:xfrm>
          <a:off x="514350" y="596900"/>
          <a:ext cx="2743200" cy="1600200"/>
        </p:xfrm>
        <a:graphic>
          <a:graphicData uri="http://schemas.openxmlformats.org/presentationml/2006/ole">
            <mc:AlternateContent xmlns:mc="http://schemas.openxmlformats.org/markup-compatibility/2006">
              <mc:Choice xmlns:v="urn:schemas-microsoft-com:vml" Requires="v">
                <p:oleObj name="Equation" r:id="rId2" imgW="2743200" imgH="1600200" progId="Equation.DSMT4">
                  <p:embed/>
                </p:oleObj>
              </mc:Choice>
              <mc:Fallback>
                <p:oleObj name="Equation" r:id="rId2" imgW="2743200" imgH="1600200" progId="Equation.DSMT4">
                  <p:embed/>
                  <p:pic>
                    <p:nvPicPr>
                      <p:cNvPr id="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596900"/>
                        <a:ext cx="2743200" cy="160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816636525"/>
              </p:ext>
            </p:extLst>
          </p:nvPr>
        </p:nvGraphicFramePr>
        <p:xfrm>
          <a:off x="5537200" y="530225"/>
          <a:ext cx="3975100" cy="1549400"/>
        </p:xfrm>
        <a:graphic>
          <a:graphicData uri="http://schemas.openxmlformats.org/presentationml/2006/ole">
            <mc:AlternateContent xmlns:mc="http://schemas.openxmlformats.org/markup-compatibility/2006">
              <mc:Choice xmlns:v="urn:schemas-microsoft-com:vml" Requires="v">
                <p:oleObj name="Equation" r:id="rId4" imgW="3975100" imgH="1549400" progId="Equation.DSMT4">
                  <p:embed/>
                </p:oleObj>
              </mc:Choice>
              <mc:Fallback>
                <p:oleObj name="Equation" r:id="rId4" imgW="3975100" imgH="1549400" progId="Equation.DSMT4">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7200" y="530225"/>
                        <a:ext cx="3975100" cy="1549400"/>
                      </a:xfrm>
                      <a:prstGeom prst="rect">
                        <a:avLst/>
                      </a:prstGeom>
                      <a:blipFill dpi="0" rotWithShape="1">
                        <a:blip r:embed="rId6"/>
                        <a:srcRect/>
                        <a:tile tx="0" ty="0" sx="100000" sy="100000" flip="none" algn="tl"/>
                      </a:blip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498967455"/>
              </p:ext>
            </p:extLst>
          </p:nvPr>
        </p:nvGraphicFramePr>
        <p:xfrm>
          <a:off x="4940300" y="5029200"/>
          <a:ext cx="4583113" cy="1404938"/>
        </p:xfrm>
        <a:graphic>
          <a:graphicData uri="http://schemas.openxmlformats.org/presentationml/2006/ole">
            <mc:AlternateContent xmlns:mc="http://schemas.openxmlformats.org/markup-compatibility/2006">
              <mc:Choice xmlns:v="urn:schemas-microsoft-com:vml" Requires="v">
                <p:oleObj name="Equation" r:id="rId7" imgW="4724400" imgH="1447800" progId="Equation.DSMT4">
                  <p:embed/>
                </p:oleObj>
              </mc:Choice>
              <mc:Fallback>
                <p:oleObj name="Equation" r:id="rId7" imgW="4724400" imgH="1447800" progId="Equation.DSMT4">
                  <p:embed/>
                  <p:pic>
                    <p:nvPicPr>
                      <p:cNvPr id="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0300" y="5029200"/>
                        <a:ext cx="4583113" cy="1404938"/>
                      </a:xfrm>
                      <a:prstGeom prst="rect">
                        <a:avLst/>
                      </a:prstGeom>
                      <a:blipFill dpi="0" rotWithShape="1">
                        <a:blip r:embed="rId9"/>
                        <a:srcRect/>
                        <a:tile tx="0" ty="0" sx="100000" sy="100000" flip="none" algn="tl"/>
                      </a:blip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1667827"/>
              </p:ext>
            </p:extLst>
          </p:nvPr>
        </p:nvGraphicFramePr>
        <p:xfrm>
          <a:off x="809625" y="3090863"/>
          <a:ext cx="4349750" cy="1400175"/>
        </p:xfrm>
        <a:graphic>
          <a:graphicData uri="http://schemas.openxmlformats.org/presentationml/2006/ole">
            <mc:AlternateContent xmlns:mc="http://schemas.openxmlformats.org/markup-compatibility/2006">
              <mc:Choice xmlns:v="urn:schemas-microsoft-com:vml" Requires="v">
                <p:oleObj name="Equation" r:id="rId10" imgW="4483100" imgH="1447800" progId="Equation.DSMT4">
                  <p:embed/>
                </p:oleObj>
              </mc:Choice>
              <mc:Fallback>
                <p:oleObj name="Equation" r:id="rId10" imgW="4483100" imgH="1447800" progId="Equation.DSMT4">
                  <p:embed/>
                  <p:pic>
                    <p:nvPicPr>
                      <p:cNvPr id="0"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9625" y="3090863"/>
                        <a:ext cx="4349750" cy="1400175"/>
                      </a:xfrm>
                      <a:prstGeom prst="rect">
                        <a:avLst/>
                      </a:prstGeom>
                      <a:blipFill dpi="0" rotWithShape="1">
                        <a:blip r:embed="rId12"/>
                        <a:srcRect/>
                        <a:tile tx="0" ty="0" sx="100000" sy="100000" flip="none" algn="tl"/>
                      </a:blipFill>
                    </p:spPr>
                  </p:pic>
                </p:oleObj>
              </mc:Fallback>
            </mc:AlternateContent>
          </a:graphicData>
        </a:graphic>
      </p:graphicFrame>
      <p:sp>
        <p:nvSpPr>
          <p:cNvPr id="8" name="Slide Number Placeholder 7"/>
          <p:cNvSpPr>
            <a:spLocks noGrp="1"/>
          </p:cNvSpPr>
          <p:nvPr>
            <p:ph type="sldNum" sz="quarter" idx="12"/>
          </p:nvPr>
        </p:nvSpPr>
        <p:spPr/>
        <p:txBody>
          <a:bodyPr/>
          <a:lstStyle/>
          <a:p>
            <a:fld id="{8AC7B609-6235-4DF7-8376-3B4225D7EDEF}" type="slidenum">
              <a:rPr lang="en-US" smtClean="0"/>
              <a:pPr/>
              <a:t>143</a:t>
            </a:fld>
            <a:endParaRPr lang="en-US"/>
          </a:p>
        </p:txBody>
      </p:sp>
    </p:spTree>
    <p:extLst>
      <p:ext uri="{BB962C8B-B14F-4D97-AF65-F5344CB8AC3E}">
        <p14:creationId xmlns:p14="http://schemas.microsoft.com/office/powerpoint/2010/main" val="372151528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6"/>
          <p:cNvGrpSpPr/>
          <p:nvPr/>
        </p:nvGrpSpPr>
        <p:grpSpPr>
          <a:xfrm>
            <a:off x="160480" y="469547"/>
            <a:ext cx="11844000" cy="4641761"/>
            <a:chOff x="160480" y="129291"/>
            <a:chExt cx="11844000" cy="4641761"/>
          </a:xfrm>
        </p:grpSpPr>
        <p:grpSp>
          <p:nvGrpSpPr>
            <p:cNvPr id="3" name="Group 32"/>
            <p:cNvGrpSpPr/>
            <p:nvPr/>
          </p:nvGrpSpPr>
          <p:grpSpPr>
            <a:xfrm>
              <a:off x="160480" y="129291"/>
              <a:ext cx="11844000" cy="4641761"/>
              <a:chOff x="-2723401" y="1296909"/>
              <a:chExt cx="11844000" cy="4641761"/>
            </a:xfrm>
          </p:grpSpPr>
          <p:grpSp>
            <p:nvGrpSpPr>
              <p:cNvPr id="10" name="Group 13"/>
              <p:cNvGrpSpPr/>
              <p:nvPr/>
            </p:nvGrpSpPr>
            <p:grpSpPr>
              <a:xfrm>
                <a:off x="3215195" y="2119047"/>
                <a:ext cx="2191870" cy="2272552"/>
                <a:chOff x="8408861" y="1126031"/>
                <a:chExt cx="2191870" cy="2272552"/>
              </a:xfrm>
            </p:grpSpPr>
            <p:sp>
              <p:nvSpPr>
                <p:cNvPr id="12" name="Oval 11"/>
                <p:cNvSpPr/>
                <p:nvPr/>
              </p:nvSpPr>
              <p:spPr>
                <a:xfrm>
                  <a:off x="8408861" y="1126031"/>
                  <a:ext cx="2191870" cy="227255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904737" y="1152925"/>
                  <a:ext cx="1692000" cy="2232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 name="Straight Connector 3"/>
              <p:cNvCxnSpPr/>
              <p:nvPr/>
            </p:nvCxnSpPr>
            <p:spPr>
              <a:xfrm flipH="1" flipV="1">
                <a:off x="-2723401" y="3255323"/>
                <a:ext cx="118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3215195" y="2170589"/>
                <a:ext cx="0" cy="3240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403071" y="2157142"/>
                <a:ext cx="0" cy="3240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27158" y="5358703"/>
                <a:ext cx="1576073"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Input plane</a:t>
                </a:r>
              </a:p>
            </p:txBody>
          </p:sp>
          <p:sp>
            <p:nvSpPr>
              <p:cNvPr id="8" name="TextBox 7"/>
              <p:cNvSpPr txBox="1"/>
              <p:nvPr/>
            </p:nvSpPr>
            <p:spPr>
              <a:xfrm>
                <a:off x="4526283" y="5285832"/>
                <a:ext cx="1781257"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Output plane</a:t>
                </a:r>
              </a:p>
            </p:txBody>
          </p:sp>
          <p:sp>
            <p:nvSpPr>
              <p:cNvPr id="9" name="TextBox 8"/>
              <p:cNvSpPr txBox="1"/>
              <p:nvPr/>
            </p:nvSpPr>
            <p:spPr>
              <a:xfrm>
                <a:off x="51620" y="2664716"/>
                <a:ext cx="1661032"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Optical axis</a:t>
                </a:r>
              </a:p>
            </p:txBody>
          </p:sp>
          <p:cxnSp>
            <p:nvCxnSpPr>
              <p:cNvPr id="16" name="Straight Connector 15"/>
              <p:cNvCxnSpPr/>
              <p:nvPr/>
            </p:nvCxnSpPr>
            <p:spPr>
              <a:xfrm>
                <a:off x="3670730" y="1949001"/>
                <a:ext cx="0" cy="2628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62715" y="1872802"/>
                <a:ext cx="0" cy="2808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215195" y="4957908"/>
                <a:ext cx="2201716"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990943" y="4415213"/>
                <a:ext cx="372218"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L</a:t>
                </a:r>
              </a:p>
            </p:txBody>
          </p:sp>
          <p:sp>
            <p:nvSpPr>
              <p:cNvPr id="21" name="TextBox 20"/>
              <p:cNvSpPr txBox="1"/>
              <p:nvPr/>
            </p:nvSpPr>
            <p:spPr>
              <a:xfrm>
                <a:off x="3320702" y="2678426"/>
                <a:ext cx="843960"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1</a:t>
                </a:r>
              </a:p>
            </p:txBody>
          </p:sp>
          <p:sp>
            <p:nvSpPr>
              <p:cNvPr id="22" name="TextBox 21"/>
              <p:cNvSpPr txBox="1"/>
              <p:nvPr/>
            </p:nvSpPr>
            <p:spPr>
              <a:xfrm>
                <a:off x="4214765" y="2670702"/>
                <a:ext cx="843960"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2</a:t>
                </a:r>
              </a:p>
            </p:txBody>
          </p:sp>
          <p:cxnSp>
            <p:nvCxnSpPr>
              <p:cNvPr id="23" name="Straight Arrow Connector 22"/>
              <p:cNvCxnSpPr/>
              <p:nvPr/>
            </p:nvCxnSpPr>
            <p:spPr>
              <a:xfrm>
                <a:off x="3225991" y="3496661"/>
                <a:ext cx="432000"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584152" y="3477251"/>
                <a:ext cx="828000"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320702" y="3261941"/>
                <a:ext cx="290154" cy="579967"/>
              </a:xfrm>
              <a:prstGeom prst="rect">
                <a:avLst/>
              </a:prstGeom>
              <a:noFill/>
            </p:spPr>
            <p:txBody>
              <a:bodyPr wrap="square" rtlCol="0">
                <a:spAutoFit/>
              </a:bodyPr>
              <a:lstStyle/>
              <a:p>
                <a:pPr algn="just" rtl="1">
                  <a:lnSpc>
                    <a:spcPct val="150000"/>
                  </a:lnSpc>
                </a:pPr>
                <a:r>
                  <a:rPr lang="en-US" sz="2400" i="1" dirty="0">
                    <a:latin typeface="Times New Roman" panose="02020603050405020304" pitchFamily="18" charset="0"/>
                    <a:cs typeface="Times New Roman" panose="02020603050405020304" pitchFamily="18" charset="0"/>
                  </a:rPr>
                  <a:t>r</a:t>
                </a:r>
              </a:p>
            </p:txBody>
          </p:sp>
          <p:sp>
            <p:nvSpPr>
              <p:cNvPr id="26" name="TextBox 25"/>
              <p:cNvSpPr txBox="1"/>
              <p:nvPr/>
            </p:nvSpPr>
            <p:spPr>
              <a:xfrm>
                <a:off x="4849391" y="3255426"/>
                <a:ext cx="304891" cy="579967"/>
              </a:xfrm>
              <a:prstGeom prst="rect">
                <a:avLst/>
              </a:prstGeom>
              <a:noFill/>
            </p:spPr>
            <p:txBody>
              <a:bodyPr wrap="none" rtlCol="0">
                <a:spAutoFit/>
              </a:bodyPr>
              <a:lstStyle/>
              <a:p>
                <a:pPr algn="just" rtl="1">
                  <a:lnSpc>
                    <a:spcPct val="150000"/>
                  </a:lnSpc>
                </a:pPr>
                <a:r>
                  <a:rPr lang="en-US" sz="2400" i="1" dirty="0">
                    <a:latin typeface="Times New Roman" panose="02020603050405020304" pitchFamily="18" charset="0"/>
                    <a:cs typeface="Times New Roman" panose="02020603050405020304" pitchFamily="18" charset="0"/>
                  </a:rPr>
                  <a:t>s</a:t>
                </a:r>
              </a:p>
            </p:txBody>
          </p:sp>
          <p:sp>
            <p:nvSpPr>
              <p:cNvPr id="27" name="Oval 26"/>
              <p:cNvSpPr/>
              <p:nvPr/>
            </p:nvSpPr>
            <p:spPr>
              <a:xfrm>
                <a:off x="8501034" y="3168659"/>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4569331" y="3764121"/>
                <a:ext cx="4114800" cy="0"/>
              </a:xfrm>
              <a:prstGeom prst="straightConnector1">
                <a:avLst/>
              </a:prstGeom>
              <a:ln w="28575">
                <a:solidFill>
                  <a:srgbClr val="FF66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355579" y="1343226"/>
                <a:ext cx="630301"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PP</a:t>
                </a:r>
                <a:r>
                  <a:rPr lang="en-US" sz="2400" baseline="-25000" dirty="0">
                    <a:latin typeface="Times New Roman" panose="02020603050405020304" pitchFamily="18" charset="0"/>
                    <a:cs typeface="Times New Roman" panose="02020603050405020304" pitchFamily="18" charset="0"/>
                  </a:rPr>
                  <a:t>1</a:t>
                </a:r>
              </a:p>
            </p:txBody>
          </p:sp>
          <p:sp>
            <p:nvSpPr>
              <p:cNvPr id="32" name="TextBox 30"/>
              <p:cNvSpPr txBox="1"/>
              <p:nvPr/>
            </p:nvSpPr>
            <p:spPr>
              <a:xfrm>
                <a:off x="4255367" y="1296909"/>
                <a:ext cx="63030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PP</a:t>
                </a:r>
                <a:r>
                  <a:rPr lang="en-US" sz="2400" baseline="-25000" dirty="0">
                    <a:latin typeface="Times New Roman" panose="02020603050405020304" pitchFamily="18" charset="0"/>
                    <a:cs typeface="Times New Roman" panose="02020603050405020304" pitchFamily="18" charset="0"/>
                  </a:rPr>
                  <a:t>2</a:t>
                </a:r>
              </a:p>
            </p:txBody>
          </p:sp>
        </p:grpSp>
        <p:cxnSp>
          <p:nvCxnSpPr>
            <p:cNvPr id="35" name="Straight Arrow Connector 34"/>
            <p:cNvCxnSpPr/>
            <p:nvPr/>
          </p:nvCxnSpPr>
          <p:spPr>
            <a:xfrm flipV="1">
              <a:off x="844062" y="1343301"/>
              <a:ext cx="0" cy="720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40320" y="775622"/>
              <a:ext cx="407484"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a:t>
              </a:r>
            </a:p>
          </p:txBody>
        </p:sp>
      </p:grpSp>
      <p:sp>
        <p:nvSpPr>
          <p:cNvPr id="38" name="TextBox 37"/>
          <p:cNvSpPr txBox="1"/>
          <p:nvPr/>
        </p:nvSpPr>
        <p:spPr>
          <a:xfrm>
            <a:off x="256562" y="20355"/>
            <a:ext cx="11935438"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جسمی در فاصله 50 سانتی‌متر از این ورودي عدسی باشد محل تصویر را پیدا کنید. </a:t>
            </a:r>
            <a:endParaRPr lang="en-US" sz="2400" dirty="0">
              <a:latin typeface="Times New Roman" panose="02020603050405020304" pitchFamily="18" charset="0"/>
              <a:cs typeface="Times New Roman" panose="02020603050405020304" pitchFamily="18" charset="0"/>
            </a:endParaRPr>
          </a:p>
        </p:txBody>
      </p:sp>
      <p:graphicFrame>
        <p:nvGraphicFramePr>
          <p:cNvPr id="39" name="Object 38"/>
          <p:cNvGraphicFramePr>
            <a:graphicFrameLocks noChangeAspect="1"/>
          </p:cNvGraphicFramePr>
          <p:nvPr>
            <p:extLst>
              <p:ext uri="{D42A27DB-BD31-4B8C-83A1-F6EECF244321}">
                <p14:modId xmlns:p14="http://schemas.microsoft.com/office/powerpoint/2010/main" val="455027734"/>
              </p:ext>
            </p:extLst>
          </p:nvPr>
        </p:nvGraphicFramePr>
        <p:xfrm>
          <a:off x="398463" y="2754313"/>
          <a:ext cx="2552700" cy="2616200"/>
        </p:xfrm>
        <a:graphic>
          <a:graphicData uri="http://schemas.openxmlformats.org/presentationml/2006/ole">
            <mc:AlternateContent xmlns:mc="http://schemas.openxmlformats.org/markup-compatibility/2006">
              <mc:Choice xmlns:v="urn:schemas-microsoft-com:vml" Requires="v">
                <p:oleObj name="Equation" r:id="rId2" imgW="2552700" imgH="2616200" progId="Equation.DSMT4">
                  <p:embed/>
                </p:oleObj>
              </mc:Choice>
              <mc:Fallback>
                <p:oleObj name="Equation" r:id="rId2" imgW="2552700" imgH="2616200" progId="Equation.DSMT4">
                  <p:embed/>
                  <p:pic>
                    <p:nvPicPr>
                      <p:cNvPr id="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63" y="2754313"/>
                        <a:ext cx="2552700" cy="261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TextBox 33"/>
          <p:cNvSpPr txBox="1"/>
          <p:nvPr/>
        </p:nvSpPr>
        <p:spPr>
          <a:xfrm>
            <a:off x="4571821" y="5269207"/>
            <a:ext cx="6790642" cy="646331"/>
          </a:xfrm>
          <a:prstGeom prst="rect">
            <a:avLst/>
          </a:prstGeom>
          <a:noFill/>
        </p:spPr>
        <p:txBody>
          <a:bodyPr wrap="none" rtlCol="0">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155.9</a:t>
            </a:r>
            <a:r>
              <a:rPr lang="fa-I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fa-I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9.1=146.8 cm </a:t>
            </a:r>
            <a:r>
              <a:rPr lang="fa-IR" sz="2400" dirty="0">
                <a:latin typeface="Times New Roman" panose="02020603050405020304" pitchFamily="18" charset="0"/>
                <a:cs typeface="Times New Roman" panose="02020603050405020304" pitchFamily="18" charset="0"/>
              </a:rPr>
              <a:t>فاصله تصویر تا سطح خروجي عدسي  </a:t>
            </a:r>
            <a:endParaRPr lang="en-US" sz="2400" dirty="0">
              <a:latin typeface="Times New Roman" panose="02020603050405020304" pitchFamily="18" charset="0"/>
              <a:cs typeface="Times New Roman" panose="02020603050405020304" pitchFamily="18" charset="0"/>
            </a:endParaRPr>
          </a:p>
        </p:txBody>
      </p:sp>
      <p:sp>
        <p:nvSpPr>
          <p:cNvPr id="37" name="Slide Number Placeholder 36"/>
          <p:cNvSpPr>
            <a:spLocks noGrp="1"/>
          </p:cNvSpPr>
          <p:nvPr>
            <p:ph type="sldNum" sz="quarter" idx="12"/>
          </p:nvPr>
        </p:nvSpPr>
        <p:spPr/>
        <p:txBody>
          <a:bodyPr/>
          <a:lstStyle/>
          <a:p>
            <a:fld id="{8AC7B609-6235-4DF7-8376-3B4225D7EDEF}" type="slidenum">
              <a:rPr lang="en-US" smtClean="0"/>
              <a:pPr/>
              <a:t>144</a:t>
            </a:fld>
            <a:endParaRPr lang="en-US"/>
          </a:p>
        </p:txBody>
      </p:sp>
      <p:graphicFrame>
        <p:nvGraphicFramePr>
          <p:cNvPr id="660483" name="Object 3"/>
          <p:cNvGraphicFramePr>
            <a:graphicFrameLocks noChangeAspect="1"/>
          </p:cNvGraphicFramePr>
          <p:nvPr/>
        </p:nvGraphicFramePr>
        <p:xfrm>
          <a:off x="290436" y="5929790"/>
          <a:ext cx="2997201" cy="736600"/>
        </p:xfrm>
        <a:graphic>
          <a:graphicData uri="http://schemas.openxmlformats.org/presentationml/2006/ole">
            <mc:AlternateContent xmlns:mc="http://schemas.openxmlformats.org/markup-compatibility/2006">
              <mc:Choice xmlns:v="urn:schemas-microsoft-com:vml" Requires="v">
                <p:oleObj name="Equation" r:id="rId4" imgW="2997200" imgH="736600" progId="Equation.DSMT4">
                  <p:embed/>
                </p:oleObj>
              </mc:Choice>
              <mc:Fallback>
                <p:oleObj name="Equation" r:id="rId4" imgW="2997200" imgH="736600" progId="Equation.DSMT4">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436" y="5929790"/>
                        <a:ext cx="2997201"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 name="TextBox 40"/>
          <p:cNvSpPr txBox="1"/>
          <p:nvPr/>
        </p:nvSpPr>
        <p:spPr>
          <a:xfrm>
            <a:off x="3040902" y="5964865"/>
            <a:ext cx="3955312"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تصوير نسبت به جسم وارون است.</a:t>
            </a:r>
            <a:endParaRPr lang="en-US" sz="2400" dirty="0">
              <a:latin typeface="Times New Roman" panose="02020603050405020304" pitchFamily="18" charset="0"/>
              <a:cs typeface="Times New Roman" panose="02020603050405020304" pitchFamily="18" charset="0"/>
            </a:endParaRPr>
          </a:p>
        </p:txBody>
      </p:sp>
      <p:graphicFrame>
        <p:nvGraphicFramePr>
          <p:cNvPr id="42" name="Object 41"/>
          <p:cNvGraphicFramePr>
            <a:graphicFrameLocks noChangeAspect="1"/>
          </p:cNvGraphicFramePr>
          <p:nvPr/>
        </p:nvGraphicFramePr>
        <p:xfrm>
          <a:off x="11377434" y="1938782"/>
          <a:ext cx="457200" cy="381000"/>
        </p:xfrm>
        <a:graphic>
          <a:graphicData uri="http://schemas.openxmlformats.org/presentationml/2006/ole">
            <mc:AlternateContent xmlns:mc="http://schemas.openxmlformats.org/markup-compatibility/2006">
              <mc:Choice xmlns:v="urn:schemas-microsoft-com:vml" Requires="v">
                <p:oleObj name="Equation" r:id="rId6" imgW="457200" imgH="381000" progId="Equation.DSMT4">
                  <p:embed/>
                </p:oleObj>
              </mc:Choice>
              <mc:Fallback>
                <p:oleObj name="Equation" r:id="rId6" imgW="457200" imgH="381000" progId="Equation.DSMT4">
                  <p:embed/>
                  <p:pic>
                    <p:nvPicPr>
                      <p:cNvPr id="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77434" y="1938782"/>
                        <a:ext cx="4572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Object 42"/>
          <p:cNvGraphicFramePr>
            <a:graphicFrameLocks noChangeAspect="1"/>
          </p:cNvGraphicFramePr>
          <p:nvPr/>
        </p:nvGraphicFramePr>
        <p:xfrm>
          <a:off x="9756997" y="2523571"/>
          <a:ext cx="444500" cy="381000"/>
        </p:xfrm>
        <a:graphic>
          <a:graphicData uri="http://schemas.openxmlformats.org/presentationml/2006/ole">
            <mc:AlternateContent xmlns:mc="http://schemas.openxmlformats.org/markup-compatibility/2006">
              <mc:Choice xmlns:v="urn:schemas-microsoft-com:vml" Requires="v">
                <p:oleObj name="Equation" r:id="rId8" imgW="444307" imgH="380835" progId="Equation.DSMT4">
                  <p:embed/>
                </p:oleObj>
              </mc:Choice>
              <mc:Fallback>
                <p:oleObj name="Equation" r:id="rId8" imgW="444307" imgH="380835" progId="Equation.DSMT4">
                  <p:embed/>
                  <p:pic>
                    <p:nvPicPr>
                      <p:cNvPr id="0"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56997" y="2523571"/>
                        <a:ext cx="4445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8454233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val="2485168837"/>
              </p:ext>
            </p:extLst>
          </p:nvPr>
        </p:nvGraphicFramePr>
        <p:xfrm>
          <a:off x="580804" y="527640"/>
          <a:ext cx="8140700" cy="5842000"/>
        </p:xfrm>
        <a:graphic>
          <a:graphicData uri="http://schemas.openxmlformats.org/presentationml/2006/ole">
            <mc:AlternateContent xmlns:mc="http://schemas.openxmlformats.org/markup-compatibility/2006">
              <mc:Choice xmlns:v="urn:schemas-microsoft-com:vml" Requires="v">
                <p:oleObj name="Equation" r:id="rId2" imgW="8140700" imgH="5842000" progId="Equation.DSMT4">
                  <p:embed/>
                </p:oleObj>
              </mc:Choice>
              <mc:Fallback>
                <p:oleObj name="Equation" r:id="rId2" imgW="8140700" imgH="5842000" progId="Equation.DSMT4">
                  <p:embed/>
                  <p:pic>
                    <p:nvPicPr>
                      <p:cNvPr id="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04" y="527640"/>
                        <a:ext cx="8140700" cy="584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8059479" y="890557"/>
            <a:ext cx="3798751"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حل مسئله با روش ماتریسی </a:t>
            </a:r>
            <a:r>
              <a:rPr lang="en-US" sz="2400" dirty="0">
                <a:latin typeface="Times New Roman" panose="02020603050405020304" pitchFamily="18" charset="0"/>
                <a:cs typeface="Times New Roman" panose="02020603050405020304" pitchFamily="18" charset="0"/>
              </a:rPr>
              <a:t>(B=0)</a:t>
            </a:r>
          </a:p>
        </p:txBody>
      </p:sp>
      <p:sp>
        <p:nvSpPr>
          <p:cNvPr id="6" name="Slide Number Placeholder 5"/>
          <p:cNvSpPr>
            <a:spLocks noGrp="1"/>
          </p:cNvSpPr>
          <p:nvPr>
            <p:ph type="sldNum" sz="quarter" idx="12"/>
          </p:nvPr>
        </p:nvSpPr>
        <p:spPr/>
        <p:txBody>
          <a:bodyPr/>
          <a:lstStyle/>
          <a:p>
            <a:fld id="{8AC7B609-6235-4DF7-8376-3B4225D7EDEF}" type="slidenum">
              <a:rPr lang="en-US" smtClean="0"/>
              <a:pPr/>
              <a:t>145</a:t>
            </a:fld>
            <a:endParaRPr lang="en-US"/>
          </a:p>
        </p:txBody>
      </p:sp>
      <p:sp>
        <p:nvSpPr>
          <p:cNvPr id="7" name="TextBox 6"/>
          <p:cNvSpPr txBox="1"/>
          <p:nvPr/>
        </p:nvSpPr>
        <p:spPr>
          <a:xfrm>
            <a:off x="4369966" y="5645888"/>
            <a:ext cx="3955312"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تصوير نسبت به جسم وارون است.</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191696" y="4801374"/>
            <a:ext cx="4062331" cy="579967"/>
          </a:xfrm>
          <a:prstGeom prst="rect">
            <a:avLst/>
          </a:prstGeom>
          <a:noFill/>
        </p:spPr>
        <p:txBody>
          <a:bodyPr wrap="none" rtlCol="0">
            <a:spAutoFit/>
          </a:bodyPr>
          <a:lstStyle/>
          <a:p>
            <a:pPr algn="just">
              <a:lnSpc>
                <a:spcPct val="150000"/>
              </a:lnSpc>
            </a:pPr>
            <a:r>
              <a:rPr lang="fa-IR" sz="2400" dirty="0">
                <a:latin typeface="Times New Roman" panose="02020603050405020304" pitchFamily="18" charset="0"/>
                <a:cs typeface="Times New Roman" panose="02020603050405020304" pitchFamily="18" charset="0"/>
              </a:rPr>
              <a:t>فاصله تصویر تا سطح خروجي عدسي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74145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8A756C-E187-45BB-B13A-47D8EB50C9F5}"/>
              </a:ext>
            </a:extLst>
          </p:cNvPr>
          <p:cNvSpPr>
            <a:spLocks noGrp="1"/>
          </p:cNvSpPr>
          <p:nvPr>
            <p:ph type="sldNum" sz="quarter" idx="12"/>
          </p:nvPr>
        </p:nvSpPr>
        <p:spPr/>
        <p:txBody>
          <a:bodyPr/>
          <a:lstStyle/>
          <a:p>
            <a:fld id="{8AC7B609-6235-4DF7-8376-3B4225D7EDEF}" type="slidenum">
              <a:rPr lang="en-US" smtClean="0"/>
              <a:pPr/>
              <a:t>146</a:t>
            </a:fld>
            <a:endParaRPr lang="en-US" dirty="0"/>
          </a:p>
        </p:txBody>
      </p:sp>
      <p:sp>
        <p:nvSpPr>
          <p:cNvPr id="3" name="TextBox 2">
            <a:extLst>
              <a:ext uri="{FF2B5EF4-FFF2-40B4-BE49-F238E27FC236}">
                <a16:creationId xmlns:a16="http://schemas.microsoft.com/office/drawing/2014/main" id="{6FA989B7-48D1-45ED-A10F-E88496E99FB2}"/>
              </a:ext>
            </a:extLst>
          </p:cNvPr>
          <p:cNvSpPr txBox="1"/>
          <p:nvPr/>
        </p:nvSpPr>
        <p:spPr>
          <a:xfrm>
            <a:off x="4191753" y="950614"/>
            <a:ext cx="7552012" cy="2795958"/>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1- کمیتهای زیر را برای یک گوی شیشه‌ای با ضریب شکست 1.5 و شعاع 10 میلی‌متر پیدا کنید. (آن را یک عدسی ضخیم دو کوژ در نظر بگیرید) </a:t>
            </a:r>
          </a:p>
          <a:p>
            <a:pPr algn="just" rtl="1">
              <a:lnSpc>
                <a:spcPct val="150000"/>
              </a:lnSpc>
            </a:pPr>
            <a:r>
              <a:rPr lang="fa-IR" sz="2400" dirty="0">
                <a:latin typeface="Times New Roman" panose="02020603050405020304" pitchFamily="18" charset="0"/>
                <a:cs typeface="Times New Roman" panose="02020603050405020304" pitchFamily="18" charset="0"/>
              </a:rPr>
              <a:t>1- مکان نقاط اصلی</a:t>
            </a:r>
          </a:p>
          <a:p>
            <a:pPr algn="just" rtl="1">
              <a:lnSpc>
                <a:spcPct val="150000"/>
              </a:lnSpc>
            </a:pPr>
            <a:r>
              <a:rPr lang="fa-IR" sz="2400" dirty="0">
                <a:latin typeface="Times New Roman" panose="02020603050405020304" pitchFamily="18" charset="0"/>
                <a:cs typeface="Times New Roman" panose="02020603050405020304" pitchFamily="18" charset="0"/>
              </a:rPr>
              <a:t>2- فاصله کانونی</a:t>
            </a:r>
          </a:p>
          <a:p>
            <a:pPr algn="just" rtl="1">
              <a:lnSpc>
                <a:spcPct val="150000"/>
              </a:lnSpc>
            </a:pPr>
            <a:r>
              <a:rPr lang="fa-IR" sz="2400" dirty="0">
                <a:latin typeface="Times New Roman" panose="02020603050405020304" pitchFamily="18" charset="0"/>
                <a:cs typeface="Times New Roman" panose="02020603050405020304" pitchFamily="18" charset="0"/>
              </a:rPr>
              <a:t>3- با رسم شکل نقاط اصلی و نقاط کانونی را نشان دهید.</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0642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124" y="2441746"/>
            <a:ext cx="11929242" cy="1754326"/>
          </a:xfrm>
          <a:prstGeom prst="rect">
            <a:avLst/>
          </a:prstGeom>
        </p:spPr>
        <p:txBody>
          <a:bodyPr wrap="square">
            <a:spAutoFit/>
          </a:bodyPr>
          <a:lstStyle/>
          <a:p>
            <a:pPr algn="just">
              <a:lnSpc>
                <a:spcPct val="150000"/>
              </a:lnSpc>
            </a:pPr>
            <a:r>
              <a:rPr lang="en-US" sz="2400" dirty="0">
                <a:latin typeface="Times New Roman" pitchFamily="18" charset="0"/>
                <a:cs typeface="Times New Roman" pitchFamily="18" charset="0"/>
              </a:rPr>
              <a:t>For monochromatic light, there are five Seidel aberrations: spherical aberration, coma, astigmatism, curvature of field, and distortion. An additional aberration, chromatic aberration, results from the wavelength dependence of the imaging properties of an optical system. </a:t>
            </a:r>
          </a:p>
        </p:txBody>
      </p:sp>
      <p:sp>
        <p:nvSpPr>
          <p:cNvPr id="3" name="TextBox 2"/>
          <p:cNvSpPr txBox="1"/>
          <p:nvPr/>
        </p:nvSpPr>
        <p:spPr>
          <a:xfrm>
            <a:off x="378372" y="4240896"/>
            <a:ext cx="11474866" cy="2308324"/>
          </a:xfrm>
          <a:prstGeom prst="rect">
            <a:avLst/>
          </a:prstGeom>
          <a:noFill/>
        </p:spPr>
        <p:txBody>
          <a:bodyPr wrap="square" rtlCol="0">
            <a:spAutoFit/>
          </a:bodyPr>
          <a:lstStyle/>
          <a:p>
            <a:pPr algn="just" rtl="1">
              <a:lnSpc>
                <a:spcPct val="150000"/>
              </a:lnSpc>
            </a:pPr>
            <a:r>
              <a:rPr lang="fa-IR" sz="2400" b="1" dirty="0">
                <a:solidFill>
                  <a:srgbClr val="A162D0"/>
                </a:solidFill>
                <a:latin typeface="Times New Roman" panose="02020603050405020304" pitchFamily="18" charset="0"/>
                <a:cs typeface="Times New Roman" panose="02020603050405020304" pitchFamily="18" charset="0"/>
              </a:rPr>
              <a:t>ابیراهی تکفام</a:t>
            </a:r>
            <a:r>
              <a:rPr lang="fa-IR" sz="2400" dirty="0">
                <a:latin typeface="Times New Roman" panose="02020603050405020304" pitchFamily="18" charset="0"/>
                <a:cs typeface="Times New Roman" panose="02020603050405020304" pitchFamily="18" charset="0"/>
              </a:rPr>
              <a:t>: اگر نور  حتی تکفام هم باشد 5 نوع ابیراهی وجود دارد که  به ابیراهی های زایدل معروف هستند.</a:t>
            </a:r>
          </a:p>
          <a:p>
            <a:pPr algn="just" rtl="1">
              <a:lnSpc>
                <a:spcPct val="150000"/>
              </a:lnSpc>
            </a:pPr>
            <a:r>
              <a:rPr lang="fa-IR" sz="2400" dirty="0">
                <a:latin typeface="Times New Roman" panose="02020603050405020304" pitchFamily="18" charset="0"/>
                <a:cs typeface="Times New Roman" panose="02020603050405020304" pitchFamily="18" charset="0"/>
              </a:rPr>
              <a:t>1- ابیراهی کروی</a:t>
            </a:r>
          </a:p>
          <a:p>
            <a:pPr algn="just" rtl="1">
              <a:lnSpc>
                <a:spcPct val="150000"/>
              </a:lnSpc>
            </a:pPr>
            <a:r>
              <a:rPr lang="fa-IR" sz="2400" dirty="0">
                <a:latin typeface="Times New Roman" panose="02020603050405020304" pitchFamily="18" charset="0"/>
                <a:cs typeface="Times New Roman" panose="02020603050405020304" pitchFamily="18" charset="0"/>
              </a:rPr>
              <a:t>2- کوما</a:t>
            </a:r>
          </a:p>
          <a:p>
            <a:pPr algn="just" rtl="1">
              <a:lnSpc>
                <a:spcPct val="150000"/>
              </a:lnSpc>
            </a:pPr>
            <a:r>
              <a:rPr lang="fa-IR" sz="2400" dirty="0">
                <a:latin typeface="Times New Roman" panose="02020603050405020304" pitchFamily="18" charset="0"/>
                <a:cs typeface="Times New Roman" panose="02020603050405020304" pitchFamily="18" charset="0"/>
              </a:rPr>
              <a:t>3- آستیگماتیسم</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4- انحنای میدان</a:t>
            </a:r>
            <a:r>
              <a:rPr lang="en-US" sz="2400" dirty="0">
                <a:latin typeface="Times New Roman" panose="02020603050405020304" pitchFamily="18" charset="0"/>
                <a:cs typeface="Times New Roman" panose="02020603050405020304" pitchFamily="18" charset="0"/>
              </a:rPr>
              <a:t>5                                        </a:t>
            </a:r>
            <a:r>
              <a:rPr lang="fa-IR" sz="2400" dirty="0">
                <a:latin typeface="Times New Roman" panose="02020603050405020304" pitchFamily="18" charset="0"/>
                <a:cs typeface="Times New Roman" panose="02020603050405020304" pitchFamily="18" charset="0"/>
              </a:rPr>
              <a:t>- اعوجاج میدان</a:t>
            </a:r>
          </a:p>
        </p:txBody>
      </p:sp>
      <p:sp>
        <p:nvSpPr>
          <p:cNvPr id="4" name="TextBox 3"/>
          <p:cNvSpPr txBox="1"/>
          <p:nvPr/>
        </p:nvSpPr>
        <p:spPr>
          <a:xfrm>
            <a:off x="283336" y="53150"/>
            <a:ext cx="11578686" cy="2400657"/>
          </a:xfrm>
          <a:prstGeom prst="rect">
            <a:avLst/>
          </a:prstGeom>
          <a:noFill/>
        </p:spPr>
        <p:txBody>
          <a:bodyPr wrap="square" rtlCol="0">
            <a:spAutoFit/>
          </a:bodyPr>
          <a:lstStyle/>
          <a:p>
            <a:pPr algn="just" rtl="1">
              <a:lnSpc>
                <a:spcPct val="150000"/>
              </a:lnSpc>
            </a:pPr>
            <a:r>
              <a:rPr lang="en-US" sz="2800" b="1" dirty="0">
                <a:solidFill>
                  <a:srgbClr val="FF0000"/>
                </a:solidFill>
                <a:latin typeface="Times New Roman" panose="02020603050405020304" pitchFamily="18" charset="0"/>
                <a:cs typeface="Times New Roman" panose="02020603050405020304" pitchFamily="18" charset="0"/>
              </a:rPr>
              <a:t>Aberration</a:t>
            </a:r>
            <a:r>
              <a:rPr lang="fa-IR" sz="2800" b="1" dirty="0">
                <a:solidFill>
                  <a:srgbClr val="FF0000"/>
                </a:solidFill>
                <a:latin typeface="Times New Roman" panose="02020603050405020304" pitchFamily="18" charset="0"/>
                <a:cs typeface="Times New Roman" panose="02020603050405020304" pitchFamily="18" charset="0"/>
              </a:rPr>
              <a:t>        ابیراهی</a:t>
            </a:r>
          </a:p>
          <a:p>
            <a:pPr algn="just" rtl="1">
              <a:lnSpc>
                <a:spcPct val="150000"/>
              </a:lnSpc>
            </a:pP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یک سیستم اپتیکی بدون ابیراهی از یک جسم نقطه‌ای تصویری نقطه‌ای خواهد داد. در سیستم های دارای ابیراهی تصویر هر نقطه یک لکه خواهد شد در نتیجه تصاویر نقاط مختلف همپوشی کرده و تصویر نهایی تار شده و از وضوح آن کاسته می شود.</a:t>
            </a:r>
          </a:p>
        </p:txBody>
      </p:sp>
      <p:sp>
        <p:nvSpPr>
          <p:cNvPr id="5" name="Slide Number Placeholder 4"/>
          <p:cNvSpPr>
            <a:spLocks noGrp="1"/>
          </p:cNvSpPr>
          <p:nvPr>
            <p:ph type="sldNum" sz="quarter" idx="12"/>
          </p:nvPr>
        </p:nvSpPr>
        <p:spPr/>
        <p:txBody>
          <a:bodyPr/>
          <a:lstStyle/>
          <a:p>
            <a:fld id="{8AC7B609-6235-4DF7-8376-3B4225D7EDEF}" type="slidenum">
              <a:rPr lang="en-US" smtClean="0"/>
              <a:pPr/>
              <a:t>147</a:t>
            </a:fld>
            <a:endParaRPr lang="en-US"/>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
          <p:cNvGrpSpPr/>
          <p:nvPr/>
        </p:nvGrpSpPr>
        <p:grpSpPr>
          <a:xfrm>
            <a:off x="641518" y="478965"/>
            <a:ext cx="5331885" cy="3696141"/>
            <a:chOff x="641519" y="0"/>
            <a:chExt cx="4896000" cy="2249714"/>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52774"/>
            <a:stretch/>
          </p:blipFill>
          <p:spPr>
            <a:xfrm>
              <a:off x="641519" y="0"/>
              <a:ext cx="4896000" cy="2249714"/>
            </a:xfrm>
            <a:prstGeom prst="rect">
              <a:avLst/>
            </a:prstGeom>
          </p:spPr>
        </p:pic>
        <p:sp>
          <p:nvSpPr>
            <p:cNvPr id="8" name="TextBox 7"/>
            <p:cNvSpPr txBox="1"/>
            <p:nvPr/>
          </p:nvSpPr>
          <p:spPr>
            <a:xfrm>
              <a:off x="4173794" y="1596571"/>
              <a:ext cx="901209"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شکل 1</a:t>
              </a:r>
              <a:endParaRPr lang="en-US" sz="2400" dirty="0">
                <a:latin typeface="Times New Roman" panose="02020603050405020304" pitchFamily="18" charset="0"/>
                <a:cs typeface="Times New Roman" panose="02020603050405020304" pitchFamily="18" charset="0"/>
              </a:endParaRPr>
            </a:p>
          </p:txBody>
        </p:sp>
      </p:grpSp>
      <p:grpSp>
        <p:nvGrpSpPr>
          <p:cNvPr id="5" name="Group 9"/>
          <p:cNvGrpSpPr/>
          <p:nvPr/>
        </p:nvGrpSpPr>
        <p:grpSpPr>
          <a:xfrm>
            <a:off x="6444343" y="478965"/>
            <a:ext cx="5552034" cy="3701143"/>
            <a:chOff x="7100377" y="0"/>
            <a:chExt cx="4896000" cy="2252758"/>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2710"/>
            <a:stretch/>
          </p:blipFill>
          <p:spPr>
            <a:xfrm>
              <a:off x="7100377" y="0"/>
              <a:ext cx="4896000" cy="2252758"/>
            </a:xfrm>
            <a:prstGeom prst="rect">
              <a:avLst/>
            </a:prstGeom>
          </p:spPr>
        </p:pic>
        <p:sp>
          <p:nvSpPr>
            <p:cNvPr id="9" name="TextBox 8"/>
            <p:cNvSpPr txBox="1"/>
            <p:nvPr/>
          </p:nvSpPr>
          <p:spPr>
            <a:xfrm>
              <a:off x="9948882" y="1669747"/>
              <a:ext cx="901209"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شکل 2</a:t>
              </a:r>
              <a:endParaRPr lang="en-US" sz="2400" dirty="0">
                <a:latin typeface="Times New Roman" panose="02020603050405020304" pitchFamily="18" charset="0"/>
                <a:cs typeface="Times New Roman" panose="02020603050405020304" pitchFamily="18" charset="0"/>
              </a:endParaRPr>
            </a:p>
          </p:txBody>
        </p:sp>
      </p:grpSp>
      <p:sp>
        <p:nvSpPr>
          <p:cNvPr id="12" name="TextBox 11"/>
          <p:cNvSpPr txBox="1"/>
          <p:nvPr/>
        </p:nvSpPr>
        <p:spPr>
          <a:xfrm>
            <a:off x="262079" y="4684885"/>
            <a:ext cx="5767770" cy="1754326"/>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شکل 1 یک عدسی ایده‌آل بدون ابیراهی کروی را نشان می‌دهد. تمام پرتوهای ورودی پس از عبور از عدسی در یک نقطه بنام کانون عدسی متمرکز شده‌اند.</a:t>
            </a:r>
            <a:endParaRPr lang="en-US" sz="2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792687" y="4470394"/>
            <a:ext cx="5092536"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شکل 2 یک عدسی با سطح کروی را نشان می‌دهد که ابیراهی کروی ایجاد می‌کند. پرتوهای مختلف  ورودی به عدسی همدیگر را در یک نقطه کانونی قطع نمی‌کنند.   </a:t>
            </a:r>
            <a:endParaRPr lang="en-US" sz="24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9060266" y="32246"/>
            <a:ext cx="1827743" cy="661207"/>
          </a:xfrm>
          <a:prstGeom prst="rect">
            <a:avLst/>
          </a:prstGeom>
          <a:noFill/>
        </p:spPr>
        <p:txBody>
          <a:bodyPr wrap="none" rtlCol="0">
            <a:spAutoFit/>
          </a:bodyPr>
          <a:lstStyle/>
          <a:p>
            <a:pPr algn="just" rtl="1">
              <a:lnSpc>
                <a:spcPct val="150000"/>
              </a:lnSpc>
            </a:pPr>
            <a:r>
              <a:rPr lang="fa-IR" sz="2800" b="1" dirty="0">
                <a:solidFill>
                  <a:srgbClr val="0070C0"/>
                </a:solidFill>
                <a:latin typeface="Times New Roman" panose="02020603050405020304" pitchFamily="18" charset="0"/>
                <a:cs typeface="Times New Roman" panose="02020603050405020304" pitchFamily="18" charset="0"/>
              </a:rPr>
              <a:t>ابیراهی کروی</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1" name="Slide Number Placeholder 10"/>
          <p:cNvSpPr>
            <a:spLocks noGrp="1"/>
          </p:cNvSpPr>
          <p:nvPr>
            <p:ph type="sldNum" sz="quarter" idx="12"/>
          </p:nvPr>
        </p:nvSpPr>
        <p:spPr>
          <a:xfrm>
            <a:off x="8992491" y="6470704"/>
            <a:ext cx="973667" cy="274320"/>
          </a:xfrm>
        </p:spPr>
        <p:txBody>
          <a:bodyPr/>
          <a:lstStyle/>
          <a:p>
            <a:fld id="{8AC7B609-6235-4DF7-8376-3B4225D7EDEF}" type="slidenum">
              <a:rPr lang="en-US" smtClean="0"/>
              <a:pPr/>
              <a:t>148</a:t>
            </a:fld>
            <a:endParaRPr lang="en-US" dirty="0"/>
          </a:p>
        </p:txBody>
      </p:sp>
    </p:spTree>
    <p:extLst>
      <p:ext uri="{BB962C8B-B14F-4D97-AF65-F5344CB8AC3E}">
        <p14:creationId xmlns:p14="http://schemas.microsoft.com/office/powerpoint/2010/main" val="16306337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12733" y="1964267"/>
            <a:ext cx="5839746" cy="3331543"/>
          </a:xfrm>
          <a:prstGeom prst="rect">
            <a:avLst/>
          </a:prstGeom>
        </p:spPr>
      </p:pic>
      <p:sp>
        <p:nvSpPr>
          <p:cNvPr id="3" name="Rectangle 2"/>
          <p:cNvSpPr/>
          <p:nvPr/>
        </p:nvSpPr>
        <p:spPr>
          <a:xfrm>
            <a:off x="294968" y="80265"/>
            <a:ext cx="5158405" cy="1200329"/>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Aberration-free imaging of point </a:t>
            </a:r>
          </a:p>
          <a:p>
            <a:pPr>
              <a:lnSpc>
                <a:spcPct val="150000"/>
              </a:lnSpc>
            </a:pPr>
            <a:r>
              <a:rPr lang="en-US" sz="2400" dirty="0">
                <a:latin typeface="Times New Roman" panose="02020603050405020304" pitchFamily="18" charset="0"/>
                <a:cs typeface="Times New Roman" panose="02020603050405020304" pitchFamily="18" charset="0"/>
              </a:rPr>
              <a:t>object О by a double hyperbolic lens. </a:t>
            </a:r>
          </a:p>
        </p:txBody>
      </p:sp>
      <p:sp>
        <p:nvSpPr>
          <p:cNvPr id="6" name="TextBox 5"/>
          <p:cNvSpPr txBox="1"/>
          <p:nvPr/>
        </p:nvSpPr>
        <p:spPr>
          <a:xfrm>
            <a:off x="6109316" y="630744"/>
            <a:ext cx="5839746" cy="6119945"/>
          </a:xfrm>
          <a:prstGeom prst="rect">
            <a:avLst/>
          </a:prstGeom>
          <a:noFill/>
        </p:spPr>
        <p:txBody>
          <a:bodyPr wrap="square" rtlCol="0">
            <a:spAutoFit/>
          </a:bodyPr>
          <a:lstStyle/>
          <a:p>
            <a:pPr algn="just" rtl="1">
              <a:lnSpc>
                <a:spcPct val="150000"/>
              </a:lnSpc>
            </a:pPr>
            <a:r>
              <a:rPr lang="fa-IR" sz="2400" dirty="0">
                <a:solidFill>
                  <a:srgbClr val="0070C0"/>
                </a:solidFill>
                <a:latin typeface="Times New Roman" panose="02020603050405020304" pitchFamily="18" charset="0"/>
                <a:cs typeface="Times New Roman" panose="02020603050405020304" pitchFamily="18" charset="0"/>
              </a:rPr>
              <a:t>تشکیل تصویر توسط یک عدسی بدون ابیراهی</a:t>
            </a:r>
          </a:p>
          <a:p>
            <a:pPr algn="just" rtl="1">
              <a:lnSpc>
                <a:spcPct val="150000"/>
              </a:lnSpc>
            </a:pPr>
            <a:r>
              <a:rPr lang="fa-IR" sz="2400" dirty="0">
                <a:latin typeface="Times New Roman" panose="02020603050405020304" pitchFamily="18" charset="0"/>
                <a:cs typeface="Times New Roman" panose="02020603050405020304" pitchFamily="18" charset="0"/>
              </a:rPr>
              <a:t>سطح دو طرف این عدسی هذلولوی است. بر اساس خاصیت هذلولی هرگاه پرتوها از کانون بیایند شکست آنها درون عدسی موازی محور اصلی خواهد بود و برعکس هرگاه پرتوها درون عدسی موازی محور اصلی باشند در کانون هذلولی متقاطع خواهند شد. پس تصویر هر نقطه یک نقطه خواهد شد بدون توجه به ضخامت و قطر عدسی. </a:t>
            </a:r>
          </a:p>
          <a:p>
            <a:pPr algn="just" rtl="1">
              <a:lnSpc>
                <a:spcPct val="150000"/>
              </a:lnSpc>
            </a:pPr>
            <a:r>
              <a:rPr lang="fa-IR" sz="2400" dirty="0">
                <a:latin typeface="Times New Roman" panose="02020603050405020304" pitchFamily="18" charset="0"/>
                <a:cs typeface="Times New Roman" panose="02020603050405020304" pitchFamily="18" charset="0"/>
              </a:rPr>
              <a:t>چنانچه دو طرف عدسی کروی باشد تصویر یک نقطه به جای آنکه یک نقطه باشد یک خط موازی محور اصلی خواهد بود که باعث تار شدن و عدم وضوح تصویر می شود. </a:t>
            </a:r>
            <a:endParaRPr lang="en-US" sz="24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8AC7B609-6235-4DF7-8376-3B4225D7EDEF}" type="slidenum">
              <a:rPr lang="en-US" smtClean="0"/>
              <a:pPr/>
              <a:t>149</a:t>
            </a:fld>
            <a:endParaRPr lang="en-US"/>
          </a:p>
        </p:txBody>
      </p:sp>
    </p:spTree>
    <p:extLst>
      <p:ext uri="{BB962C8B-B14F-4D97-AF65-F5344CB8AC3E}">
        <p14:creationId xmlns:p14="http://schemas.microsoft.com/office/powerpoint/2010/main" val="381291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6328" y="633331"/>
            <a:ext cx="10982093" cy="5845703"/>
          </a:xfrm>
          <a:prstGeom prst="rect">
            <a:avLst/>
          </a:prstGeom>
        </p:spPr>
        <p:txBody>
          <a:bodyPr wrap="square">
            <a:spAutoFit/>
          </a:bodyPr>
          <a:lstStyle/>
          <a:p>
            <a:pPr algn="just">
              <a:lnSpc>
                <a:spcPct val="150000"/>
              </a:lnSpc>
              <a:spcBef>
                <a:spcPts val="600"/>
              </a:spcBef>
            </a:pPr>
            <a:r>
              <a:rPr lang="en-US" sz="2300" dirty="0">
                <a:latin typeface="Times New Roman" panose="02020603050405020304" pitchFamily="18" charset="0"/>
                <a:cs typeface="Times New Roman" panose="02020603050405020304" pitchFamily="18" charset="0"/>
              </a:rPr>
              <a:t>The laws of geometrical optics can be derived from a fundamental hypothesis introduced by Hero of Alexandria, who lived in the second century </a:t>
            </a:r>
            <a:r>
              <a:rPr lang="en-US" sz="2300" dirty="0" err="1">
                <a:latin typeface="Times New Roman" panose="02020603050405020304" pitchFamily="18" charset="0"/>
                <a:cs typeface="Times New Roman" panose="02020603050405020304" pitchFamily="18" charset="0"/>
              </a:rPr>
              <a:t>B.c.</a:t>
            </a:r>
            <a:r>
              <a:rPr lang="en-US" sz="2300" dirty="0">
                <a:latin typeface="Times New Roman" panose="02020603050405020304" pitchFamily="18" charset="0"/>
                <a:cs typeface="Times New Roman" panose="02020603050405020304" pitchFamily="18" charset="0"/>
              </a:rPr>
              <a:t> According to Hero:</a:t>
            </a:r>
            <a:endParaRPr lang="fa-IR" sz="2300" dirty="0">
              <a:latin typeface="Times New Roman" panose="02020603050405020304" pitchFamily="18" charset="0"/>
              <a:cs typeface="Times New Roman" panose="02020603050405020304" pitchFamily="18" charset="0"/>
            </a:endParaRPr>
          </a:p>
          <a:p>
            <a:pPr algn="just">
              <a:lnSpc>
                <a:spcPct val="150000"/>
              </a:lnSpc>
              <a:spcBef>
                <a:spcPts val="600"/>
              </a:spcBef>
            </a:pPr>
            <a:endParaRPr lang="en-US" sz="2300" dirty="0">
              <a:latin typeface="Times New Roman" panose="02020603050405020304" pitchFamily="18" charset="0"/>
              <a:cs typeface="Times New Roman" panose="02020603050405020304" pitchFamily="18" charset="0"/>
            </a:endParaRPr>
          </a:p>
          <a:p>
            <a:pPr algn="just">
              <a:lnSpc>
                <a:spcPct val="150000"/>
              </a:lnSpc>
              <a:spcBef>
                <a:spcPts val="600"/>
              </a:spcBef>
            </a:pPr>
            <a:r>
              <a:rPr lang="en-US" sz="2400" b="1" dirty="0">
                <a:solidFill>
                  <a:srgbClr val="0070C0"/>
                </a:solidFill>
                <a:latin typeface="Times New Roman" panose="02020603050405020304" pitchFamily="18" charset="0"/>
                <a:cs typeface="Times New Roman" panose="02020603050405020304" pitchFamily="18" charset="0"/>
              </a:rPr>
              <a:t>when light is propagated between two points, it takes the shortest path. </a:t>
            </a:r>
          </a:p>
          <a:p>
            <a:pPr algn="r">
              <a:lnSpc>
                <a:spcPct val="150000"/>
              </a:lnSpc>
              <a:spcBef>
                <a:spcPts val="600"/>
              </a:spcBef>
            </a:pPr>
            <a:r>
              <a:rPr lang="fa-IR" sz="2400" b="1" dirty="0">
                <a:solidFill>
                  <a:srgbClr val="7030A0"/>
                </a:solidFill>
                <a:latin typeface="Times New Roman" panose="02020603050405020304" pitchFamily="18" charset="0"/>
                <a:cs typeface="Times New Roman" panose="02020603050405020304" pitchFamily="18" charset="0"/>
              </a:rPr>
              <a:t>نور برای انتشار بین دو نقطه، کوتاهترین مسیر را انتخاب می کند. </a:t>
            </a:r>
            <a:endParaRPr lang="en-US" sz="2400" b="1" dirty="0">
              <a:solidFill>
                <a:srgbClr val="7030A0"/>
              </a:solidFill>
              <a:latin typeface="Times New Roman" panose="02020603050405020304" pitchFamily="18" charset="0"/>
              <a:cs typeface="Times New Roman" panose="02020603050405020304" pitchFamily="18" charset="0"/>
            </a:endParaRPr>
          </a:p>
          <a:p>
            <a:pPr algn="just">
              <a:lnSpc>
                <a:spcPct val="150000"/>
              </a:lnSpc>
              <a:spcBef>
                <a:spcPts val="600"/>
              </a:spcBef>
            </a:pPr>
            <a:endParaRPr lang="fa-IR" sz="2300" dirty="0">
              <a:latin typeface="Times New Roman" panose="02020603050405020304" pitchFamily="18" charset="0"/>
              <a:cs typeface="Times New Roman" panose="02020603050405020304" pitchFamily="18" charset="0"/>
            </a:endParaRPr>
          </a:p>
          <a:p>
            <a:pPr algn="just">
              <a:lnSpc>
                <a:spcPct val="150000"/>
              </a:lnSpc>
              <a:spcBef>
                <a:spcPts val="600"/>
              </a:spcBef>
            </a:pPr>
            <a:r>
              <a:rPr lang="en-US" sz="2300" dirty="0">
                <a:latin typeface="Times New Roman" panose="02020603050405020304" pitchFamily="18" charset="0"/>
                <a:cs typeface="Times New Roman" panose="02020603050405020304" pitchFamily="18" charset="0"/>
              </a:rPr>
              <a:t>For propagation between two points in the same uniform medium, the path is clearly the straight line joining the two points.</a:t>
            </a:r>
            <a:endParaRPr lang="fa-IR" sz="2300" dirty="0">
              <a:latin typeface="Times New Roman" panose="02020603050405020304" pitchFamily="18" charset="0"/>
              <a:cs typeface="Times New Roman" panose="02020603050405020304" pitchFamily="18" charset="0"/>
            </a:endParaRPr>
          </a:p>
          <a:p>
            <a:pPr algn="just" rtl="1">
              <a:lnSpc>
                <a:spcPct val="150000"/>
              </a:lnSpc>
              <a:spcBef>
                <a:spcPts val="600"/>
              </a:spcBef>
            </a:pPr>
            <a:r>
              <a:rPr lang="fa-IR" sz="2300" dirty="0">
                <a:latin typeface="Times New Roman" panose="02020603050405020304" pitchFamily="18" charset="0"/>
                <a:cs typeface="Times New Roman" panose="02020603050405020304" pitchFamily="18" charset="0"/>
              </a:rPr>
              <a:t>طبق اصل هیرو، انتشار نور در یک محیط همگن روی خط راست خواهد بود چرا که خط راست کوتاهترین فاصله بین دو نقطه است.</a:t>
            </a:r>
            <a:r>
              <a:rPr lang="en-US" sz="2300" dirty="0">
                <a:latin typeface="Times New Roman" panose="02020603050405020304" pitchFamily="18" charset="0"/>
                <a:cs typeface="Times New Roman" panose="02020603050405020304" pitchFamily="18" charset="0"/>
              </a:rPr>
              <a:t> </a:t>
            </a:r>
          </a:p>
        </p:txBody>
      </p:sp>
      <p:sp>
        <p:nvSpPr>
          <p:cNvPr id="3" name="TextBox 2"/>
          <p:cNvSpPr txBox="1"/>
          <p:nvPr/>
        </p:nvSpPr>
        <p:spPr>
          <a:xfrm>
            <a:off x="4667534" y="200652"/>
            <a:ext cx="2072683" cy="369332"/>
          </a:xfrm>
          <a:prstGeom prst="rect">
            <a:avLst/>
          </a:prstGeom>
          <a:noFill/>
        </p:spPr>
        <p:txBody>
          <a:bodyPr wrap="none" lIns="0" tIns="0" rIns="0" bIns="0" rtlCol="0">
            <a:spAutoFit/>
          </a:bodyPr>
          <a:lstStyle/>
          <a:p>
            <a:r>
              <a:rPr lang="fa-IR" sz="2400" b="1" dirty="0">
                <a:solidFill>
                  <a:srgbClr val="FF0000"/>
                </a:solidFill>
              </a:rPr>
              <a:t>اصل هیرو الکسندریا</a:t>
            </a:r>
            <a:endParaRPr lang="en-US" sz="2400" b="1" dirty="0">
              <a:solidFill>
                <a:srgbClr val="FF0000"/>
              </a:solidFill>
            </a:endParaRPr>
          </a:p>
        </p:txBody>
      </p:sp>
      <p:sp>
        <p:nvSpPr>
          <p:cNvPr id="4" name="Slide Number Placeholder 3"/>
          <p:cNvSpPr>
            <a:spLocks noGrp="1"/>
          </p:cNvSpPr>
          <p:nvPr>
            <p:ph type="sldNum" sz="quarter" idx="12"/>
          </p:nvPr>
        </p:nvSpPr>
        <p:spPr/>
        <p:txBody>
          <a:bodyPr/>
          <a:lstStyle/>
          <a:p>
            <a:fld id="{8AC7B609-6235-4DF7-8376-3B4225D7EDEF}" type="slidenum">
              <a:rPr lang="en-US" smtClean="0"/>
              <a:pPr/>
              <a:t>15</a:t>
            </a:fld>
            <a:endParaRPr lang="en-US"/>
          </a:p>
        </p:txBody>
      </p:sp>
    </p:spTree>
    <p:extLst>
      <p:ext uri="{BB962C8B-B14F-4D97-AF65-F5344CB8AC3E}">
        <p14:creationId xmlns:p14="http://schemas.microsoft.com/office/powerpoint/2010/main" val="414221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248279" y="296163"/>
            <a:ext cx="5940000" cy="2924505"/>
            <a:chOff x="1458510" y="847493"/>
            <a:chExt cx="5940000" cy="2924505"/>
          </a:xfrm>
        </p:grpSpPr>
        <p:cxnSp>
          <p:nvCxnSpPr>
            <p:cNvPr id="3" name="Straight Connector 2"/>
            <p:cNvCxnSpPr/>
            <p:nvPr/>
          </p:nvCxnSpPr>
          <p:spPr>
            <a:xfrm flipV="1">
              <a:off x="1458510" y="2743200"/>
              <a:ext cx="594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5084956" y="847493"/>
              <a:ext cx="0" cy="288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3523787" y="2631690"/>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869689" y="2627976"/>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3635297" y="2141034"/>
              <a:ext cx="959003" cy="5986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081346" y="1851102"/>
              <a:ext cx="1025913" cy="5984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084956" y="1293541"/>
              <a:ext cx="1984917" cy="5575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974174" y="1538863"/>
              <a:ext cx="4212000" cy="11880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482013" y="1851102"/>
              <a:ext cx="3749040"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428045" y="2810203"/>
              <a:ext cx="407484"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a:t>
              </a:r>
            </a:p>
          </p:txBody>
        </p:sp>
        <p:sp>
          <p:nvSpPr>
            <p:cNvPr id="22" name="TextBox 21"/>
            <p:cNvSpPr txBox="1"/>
            <p:nvPr/>
          </p:nvSpPr>
          <p:spPr>
            <a:xfrm>
              <a:off x="1795617" y="2759538"/>
              <a:ext cx="287259"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a:t>
              </a:r>
            </a:p>
          </p:txBody>
        </p:sp>
        <p:sp>
          <p:nvSpPr>
            <p:cNvPr id="23" name="TextBox 22"/>
            <p:cNvSpPr txBox="1"/>
            <p:nvPr/>
          </p:nvSpPr>
          <p:spPr>
            <a:xfrm>
              <a:off x="3906889" y="2230236"/>
              <a:ext cx="346570" cy="579967"/>
            </a:xfrm>
            <a:prstGeom prst="rect">
              <a:avLst/>
            </a:prstGeom>
            <a:noFill/>
          </p:spPr>
          <p:txBody>
            <a:bodyPr wrap="none" rtlCol="0">
              <a:spAutoFit/>
            </a:bodyPr>
            <a:lstStyle/>
            <a:p>
              <a:pPr algn="just" rtl="1">
                <a:lnSpc>
                  <a:spcPct val="150000"/>
                </a:lnSpc>
              </a:pPr>
              <a:r>
                <a:rPr lang="el-GR" sz="2400" i="1" dirty="0">
                  <a:latin typeface="Times New Roman" panose="02020603050405020304" pitchFamily="18" charset="0"/>
                  <a:cs typeface="Times New Roman" panose="02020603050405020304" pitchFamily="18" charset="0"/>
                </a:rPr>
                <a:t>α</a:t>
              </a:r>
              <a:endParaRPr lang="en-US" sz="2400" i="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5087791" y="2017490"/>
              <a:ext cx="338555"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h</a:t>
              </a:r>
            </a:p>
          </p:txBody>
        </p:sp>
        <p:sp>
          <p:nvSpPr>
            <p:cNvPr id="25" name="TextBox 24"/>
            <p:cNvSpPr txBox="1"/>
            <p:nvPr/>
          </p:nvSpPr>
          <p:spPr>
            <a:xfrm>
              <a:off x="2971916" y="2189894"/>
              <a:ext cx="341761" cy="579967"/>
            </a:xfrm>
            <a:prstGeom prst="rect">
              <a:avLst/>
            </a:prstGeom>
            <a:noFill/>
          </p:spPr>
          <p:txBody>
            <a:bodyPr wrap="none" rtlCol="0">
              <a:spAutoFit/>
            </a:bodyPr>
            <a:lstStyle/>
            <a:p>
              <a:pPr algn="just" rtl="1">
                <a:lnSpc>
                  <a:spcPct val="150000"/>
                </a:lnSpc>
              </a:pPr>
              <a:r>
                <a:rPr lang="el-GR" sz="2400" i="1" dirty="0">
                  <a:latin typeface="Times New Roman" panose="02020603050405020304" pitchFamily="18" charset="0"/>
                  <a:cs typeface="Times New Roman" panose="02020603050405020304" pitchFamily="18" charset="0"/>
                </a:rPr>
                <a:t>β</a:t>
              </a:r>
              <a:endParaRPr lang="en-US" sz="2400" i="1"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6224141" y="1282337"/>
              <a:ext cx="341761" cy="579967"/>
            </a:xfrm>
            <a:prstGeom prst="rect">
              <a:avLst/>
            </a:prstGeom>
            <a:noFill/>
          </p:spPr>
          <p:txBody>
            <a:bodyPr wrap="none" rtlCol="0">
              <a:spAutoFit/>
            </a:bodyPr>
            <a:lstStyle/>
            <a:p>
              <a:pPr algn="just" rtl="1">
                <a:lnSpc>
                  <a:spcPct val="150000"/>
                </a:lnSpc>
              </a:pPr>
              <a:r>
                <a:rPr lang="el-GR" sz="2400" i="1" dirty="0">
                  <a:latin typeface="Times New Roman" panose="02020603050405020304" pitchFamily="18" charset="0"/>
                  <a:cs typeface="Times New Roman" panose="02020603050405020304" pitchFamily="18" charset="0"/>
                </a:rPr>
                <a:t>β</a:t>
              </a:r>
              <a:endParaRPr lang="en-US" sz="2400" i="1" dirty="0">
                <a:latin typeface="Times New Roman" panose="02020603050405020304" pitchFamily="18" charset="0"/>
                <a:cs typeface="Times New Roman" panose="02020603050405020304" pitchFamily="18" charset="0"/>
              </a:endParaRPr>
            </a:p>
          </p:txBody>
        </p:sp>
        <p:cxnSp>
          <p:nvCxnSpPr>
            <p:cNvPr id="28" name="Straight Arrow Connector 27"/>
            <p:cNvCxnSpPr/>
            <p:nvPr/>
          </p:nvCxnSpPr>
          <p:spPr>
            <a:xfrm flipH="1">
              <a:off x="3523787" y="3406740"/>
              <a:ext cx="1561169" cy="0"/>
            </a:xfrm>
            <a:prstGeom prst="straightConnector1">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1954968" y="3693610"/>
              <a:ext cx="3168000" cy="0"/>
            </a:xfrm>
            <a:prstGeom prst="straightConnector1">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134305" y="2874324"/>
              <a:ext cx="503664"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S</a:t>
              </a:r>
              <a:r>
                <a:rPr lang="en-US" sz="2400" baseline="-25000" dirty="0">
                  <a:latin typeface="Times New Roman" panose="02020603050405020304" pitchFamily="18" charset="0"/>
                  <a:cs typeface="Times New Roman" panose="02020603050405020304" pitchFamily="18" charset="0"/>
                </a:rPr>
                <a:t>O</a:t>
              </a:r>
            </a:p>
          </p:txBody>
        </p:sp>
        <p:sp>
          <p:nvSpPr>
            <p:cNvPr id="31" name="TextBox 30"/>
            <p:cNvSpPr txBox="1"/>
            <p:nvPr/>
          </p:nvSpPr>
          <p:spPr>
            <a:xfrm>
              <a:off x="2549618" y="3125667"/>
              <a:ext cx="425117"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S</a:t>
              </a:r>
              <a:r>
                <a:rPr lang="en-US" sz="2400" baseline="-25000" dirty="0">
                  <a:latin typeface="Times New Roman" panose="02020603050405020304" pitchFamily="18" charset="0"/>
                  <a:cs typeface="Times New Roman" panose="02020603050405020304" pitchFamily="18" charset="0"/>
                </a:rPr>
                <a:t>I</a:t>
              </a:r>
            </a:p>
          </p:txBody>
        </p:sp>
        <p:sp>
          <p:nvSpPr>
            <p:cNvPr id="32" name="TextBox 31"/>
            <p:cNvSpPr txBox="1"/>
            <p:nvPr/>
          </p:nvSpPr>
          <p:spPr>
            <a:xfrm>
              <a:off x="2512642" y="1003557"/>
              <a:ext cx="441146"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1</a:t>
              </a:r>
            </a:p>
          </p:txBody>
        </p:sp>
        <p:sp>
          <p:nvSpPr>
            <p:cNvPr id="33" name="TextBox 31"/>
            <p:cNvSpPr txBox="1"/>
            <p:nvPr/>
          </p:nvSpPr>
          <p:spPr>
            <a:xfrm>
              <a:off x="5819589" y="2841577"/>
              <a:ext cx="441146"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2</a:t>
              </a:r>
            </a:p>
          </p:txBody>
        </p:sp>
      </p:grpSp>
      <p:sp>
        <p:nvSpPr>
          <p:cNvPr id="36" name="TextBox 35"/>
          <p:cNvSpPr txBox="1"/>
          <p:nvPr/>
        </p:nvSpPr>
        <p:spPr>
          <a:xfrm>
            <a:off x="6859588" y="457093"/>
            <a:ext cx="4901063" cy="646331"/>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ابیراهی هنگام شکست در سطح تخت</a:t>
            </a:r>
            <a:endParaRPr lang="en-US"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37" name="Object 36"/>
          <p:cNvGraphicFramePr>
            <a:graphicFrameLocks noChangeAspect="1"/>
          </p:cNvGraphicFramePr>
          <p:nvPr>
            <p:extLst>
              <p:ext uri="{D42A27DB-BD31-4B8C-83A1-F6EECF244321}">
                <p14:modId xmlns:p14="http://schemas.microsoft.com/office/powerpoint/2010/main" val="1530048828"/>
              </p:ext>
            </p:extLst>
          </p:nvPr>
        </p:nvGraphicFramePr>
        <p:xfrm>
          <a:off x="1581150" y="4083050"/>
          <a:ext cx="4533900" cy="2235200"/>
        </p:xfrm>
        <a:graphic>
          <a:graphicData uri="http://schemas.openxmlformats.org/presentationml/2006/ole">
            <mc:AlternateContent xmlns:mc="http://schemas.openxmlformats.org/markup-compatibility/2006">
              <mc:Choice xmlns:v="urn:schemas-microsoft-com:vml" Requires="v">
                <p:oleObj name="Equation" r:id="rId2" imgW="4533840" imgH="2234880" progId="Equation.DSMT4">
                  <p:embed/>
                </p:oleObj>
              </mc:Choice>
              <mc:Fallback>
                <p:oleObj name="Equation" r:id="rId2" imgW="4533840" imgH="2234880" progId="Equation.DSMT4">
                  <p:embed/>
                  <p:pic>
                    <p:nvPicPr>
                      <p:cNvPr id="0" name="Picture 44"/>
                      <p:cNvPicPr>
                        <a:picLocks noChangeAspect="1" noChangeArrowheads="1"/>
                      </p:cNvPicPr>
                      <p:nvPr/>
                    </p:nvPicPr>
                    <p:blipFill>
                      <a:blip r:embed="rId3"/>
                      <a:srcRect/>
                      <a:stretch>
                        <a:fillRect/>
                      </a:stretch>
                    </p:blipFill>
                    <p:spPr bwMode="auto">
                      <a:xfrm>
                        <a:off x="1581150" y="4083050"/>
                        <a:ext cx="4533900" cy="223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Slide Number Placeholder 26"/>
          <p:cNvSpPr>
            <a:spLocks noGrp="1"/>
          </p:cNvSpPr>
          <p:nvPr>
            <p:ph type="sldNum" sz="quarter" idx="12"/>
          </p:nvPr>
        </p:nvSpPr>
        <p:spPr/>
        <p:txBody>
          <a:bodyPr/>
          <a:lstStyle/>
          <a:p>
            <a:fld id="{8AC7B609-6235-4DF7-8376-3B4225D7EDEF}" type="slidenum">
              <a:rPr lang="en-US" smtClean="0"/>
              <a:pPr/>
              <a:t>150</a:t>
            </a:fld>
            <a:endParaRPr lang="en-US"/>
          </a:p>
        </p:txBody>
      </p:sp>
    </p:spTree>
    <p:extLst>
      <p:ext uri="{BB962C8B-B14F-4D97-AF65-F5344CB8AC3E}">
        <p14:creationId xmlns:p14="http://schemas.microsoft.com/office/powerpoint/2010/main" val="332115905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759481751"/>
              </p:ext>
            </p:extLst>
          </p:nvPr>
        </p:nvGraphicFramePr>
        <p:xfrm>
          <a:off x="2343150" y="685800"/>
          <a:ext cx="7632700" cy="1765300"/>
        </p:xfrm>
        <a:graphic>
          <a:graphicData uri="http://schemas.openxmlformats.org/presentationml/2006/ole">
            <mc:AlternateContent xmlns:mc="http://schemas.openxmlformats.org/markup-compatibility/2006">
              <mc:Choice xmlns:v="urn:schemas-microsoft-com:vml" Requires="v">
                <p:oleObj name="Equation" r:id="rId2" imgW="7632700" imgH="1765300" progId="Equation.DSMT4">
                  <p:embed/>
                </p:oleObj>
              </mc:Choice>
              <mc:Fallback>
                <p:oleObj name="Equation" r:id="rId2" imgW="7632700" imgH="1765300" progId="Equation.DSMT4">
                  <p:embed/>
                  <p:pic>
                    <p:nvPicPr>
                      <p:cNvPr id="0" name="Picture 1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685800"/>
                        <a:ext cx="7632700" cy="176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775625512"/>
              </p:ext>
            </p:extLst>
          </p:nvPr>
        </p:nvGraphicFramePr>
        <p:xfrm>
          <a:off x="1447800" y="3168650"/>
          <a:ext cx="3314700" cy="901700"/>
        </p:xfrm>
        <a:graphic>
          <a:graphicData uri="http://schemas.openxmlformats.org/presentationml/2006/ole">
            <mc:AlternateContent xmlns:mc="http://schemas.openxmlformats.org/markup-compatibility/2006">
              <mc:Choice xmlns:v="urn:schemas-microsoft-com:vml" Requires="v">
                <p:oleObj name="Equation" r:id="rId4" imgW="3314700" imgH="901700" progId="Equation.DSMT4">
                  <p:embed/>
                </p:oleObj>
              </mc:Choice>
              <mc:Fallback>
                <p:oleObj name="Equation" r:id="rId4" imgW="3314700" imgH="901700" progId="Equation.DSMT4">
                  <p:embed/>
                  <p:pic>
                    <p:nvPicPr>
                      <p:cNvPr id="0" name="Picture 1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168650"/>
                        <a:ext cx="3314700" cy="901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5"/>
          <p:cNvGrpSpPr/>
          <p:nvPr/>
        </p:nvGrpSpPr>
        <p:grpSpPr>
          <a:xfrm>
            <a:off x="901700" y="4876800"/>
            <a:ext cx="11227539" cy="800100"/>
            <a:chOff x="67986" y="4500284"/>
            <a:chExt cx="11227539" cy="800100"/>
          </a:xfrm>
        </p:grpSpPr>
        <p:graphicFrame>
          <p:nvGraphicFramePr>
            <p:cNvPr id="4" name="Object 3"/>
            <p:cNvGraphicFramePr>
              <a:graphicFrameLocks noChangeAspect="1"/>
            </p:cNvGraphicFramePr>
            <p:nvPr>
              <p:extLst>
                <p:ext uri="{D42A27DB-BD31-4B8C-83A1-F6EECF244321}">
                  <p14:modId xmlns:p14="http://schemas.microsoft.com/office/powerpoint/2010/main" val="3200825438"/>
                </p:ext>
              </p:extLst>
            </p:nvPr>
          </p:nvGraphicFramePr>
          <p:xfrm>
            <a:off x="67986" y="4500284"/>
            <a:ext cx="4838700" cy="800100"/>
          </p:xfrm>
          <a:graphic>
            <a:graphicData uri="http://schemas.openxmlformats.org/presentationml/2006/ole">
              <mc:AlternateContent xmlns:mc="http://schemas.openxmlformats.org/markup-compatibility/2006">
                <mc:Choice xmlns:v="urn:schemas-microsoft-com:vml" Requires="v">
                  <p:oleObj name="Equation" r:id="rId6" imgW="4838700" imgH="800100" progId="Equation.DSMT4">
                    <p:embed/>
                  </p:oleObj>
                </mc:Choice>
                <mc:Fallback>
                  <p:oleObj name="Equation" r:id="rId6" imgW="4838700" imgH="800100" progId="Equation.DSMT4">
                    <p:embed/>
                    <p:pic>
                      <p:nvPicPr>
                        <p:cNvPr id="0" name="Picture 1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86" y="4500284"/>
                          <a:ext cx="48387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5338478" y="4500687"/>
              <a:ext cx="5957047"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رابطه بین عمق ظاهری و واقعی در تقریب پیرامحوری</a:t>
              </a:r>
              <a:endParaRPr lang="en-US" sz="2400" dirty="0">
                <a:latin typeface="Times New Roman" panose="02020603050405020304" pitchFamily="18" charset="0"/>
                <a:cs typeface="Times New Roman" panose="02020603050405020304" pitchFamily="18" charset="0"/>
              </a:endParaRPr>
            </a:p>
          </p:txBody>
        </p:sp>
      </p:grpSp>
      <p:sp>
        <p:nvSpPr>
          <p:cNvPr id="7" name="Slide Number Placeholder 6"/>
          <p:cNvSpPr>
            <a:spLocks noGrp="1"/>
          </p:cNvSpPr>
          <p:nvPr>
            <p:ph type="sldNum" sz="quarter" idx="12"/>
          </p:nvPr>
        </p:nvSpPr>
        <p:spPr/>
        <p:txBody>
          <a:bodyPr/>
          <a:lstStyle/>
          <a:p>
            <a:fld id="{8AC7B609-6235-4DF7-8376-3B4225D7EDEF}" type="slidenum">
              <a:rPr lang="en-US" smtClean="0"/>
              <a:pPr/>
              <a:t>151</a:t>
            </a:fld>
            <a:endParaRPr lang="en-US"/>
          </a:p>
        </p:txBody>
      </p:sp>
    </p:spTree>
    <p:extLst>
      <p:ext uri="{BB962C8B-B14F-4D97-AF65-F5344CB8AC3E}">
        <p14:creationId xmlns:p14="http://schemas.microsoft.com/office/powerpoint/2010/main" val="419069623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525333814"/>
              </p:ext>
            </p:extLst>
          </p:nvPr>
        </p:nvGraphicFramePr>
        <p:xfrm>
          <a:off x="2063750" y="577850"/>
          <a:ext cx="7670800" cy="1841500"/>
        </p:xfrm>
        <a:graphic>
          <a:graphicData uri="http://schemas.openxmlformats.org/presentationml/2006/ole">
            <mc:AlternateContent xmlns:mc="http://schemas.openxmlformats.org/markup-compatibility/2006">
              <mc:Choice xmlns:v="urn:schemas-microsoft-com:vml" Requires="v">
                <p:oleObj name="Equation" r:id="rId2" imgW="7670800" imgH="1841500" progId="Equation.DSMT4">
                  <p:embed/>
                </p:oleObj>
              </mc:Choice>
              <mc:Fallback>
                <p:oleObj name="Equation" r:id="rId2" imgW="7670800" imgH="1841500" progId="Equation.DSMT4">
                  <p:embed/>
                  <p:pic>
                    <p:nvPicPr>
                      <p:cNvPr id="0" name="Picture 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577850"/>
                        <a:ext cx="7670800" cy="184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862737774"/>
              </p:ext>
            </p:extLst>
          </p:nvPr>
        </p:nvGraphicFramePr>
        <p:xfrm>
          <a:off x="1335532" y="2812825"/>
          <a:ext cx="8331200" cy="2476500"/>
        </p:xfrm>
        <a:graphic>
          <a:graphicData uri="http://schemas.openxmlformats.org/presentationml/2006/ole">
            <mc:AlternateContent xmlns:mc="http://schemas.openxmlformats.org/markup-compatibility/2006">
              <mc:Choice xmlns:v="urn:schemas-microsoft-com:vml" Requires="v">
                <p:oleObj name="Equation" r:id="rId4" imgW="8331200" imgH="2476500" progId="Equation.DSMT4">
                  <p:embed/>
                </p:oleObj>
              </mc:Choice>
              <mc:Fallback>
                <p:oleObj name="Equation" r:id="rId4" imgW="8331200" imgH="2476500" progId="Equation.DSMT4">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5532" y="2812825"/>
                        <a:ext cx="8331200" cy="2476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3424519" y="5213171"/>
            <a:ext cx="8633011"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میزان ابیراهی هنگام شکست در یک سطح تخت.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h</a:t>
            </a:r>
            <a:r>
              <a:rPr lang="fa-IR" sz="2400" dirty="0">
                <a:latin typeface="Times New Roman" panose="02020603050405020304" pitchFamily="18" charset="0"/>
                <a:cs typeface="Times New Roman" panose="02020603050405020304" pitchFamily="18" charset="0"/>
              </a:rPr>
              <a:t>فاصله ناظر از راستای عمود است. توجه شود که ضریب شکست نسبی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n</a:t>
            </a:r>
            <a:r>
              <a:rPr lang="fa-IR" sz="2400" dirty="0">
                <a:latin typeface="Times New Roman" panose="02020603050405020304" pitchFamily="18" charset="0"/>
                <a:cs typeface="Times New Roman" panose="02020603050405020304" pitchFamily="18" charset="0"/>
              </a:rPr>
              <a:t>می تواند بیشتر یا کمتر از یک باشد.</a:t>
            </a:r>
            <a:endParaRPr lang="en-US" sz="2400" dirty="0">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8AC7B609-6235-4DF7-8376-3B4225D7EDEF}" type="slidenum">
              <a:rPr lang="en-US" smtClean="0"/>
              <a:pPr/>
              <a:t>152</a:t>
            </a:fld>
            <a:endParaRPr lang="en-US"/>
          </a:p>
        </p:txBody>
      </p:sp>
    </p:spTree>
    <p:extLst>
      <p:ext uri="{BB962C8B-B14F-4D97-AF65-F5344CB8AC3E}">
        <p14:creationId xmlns:p14="http://schemas.microsoft.com/office/powerpoint/2010/main" val="204724601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5AEC8F-4A2B-4AC6-8018-75D6A6EFBB79}"/>
              </a:ext>
            </a:extLst>
          </p:cNvPr>
          <p:cNvGrpSpPr/>
          <p:nvPr/>
        </p:nvGrpSpPr>
        <p:grpSpPr>
          <a:xfrm>
            <a:off x="1292445" y="1014287"/>
            <a:ext cx="9938986" cy="5143500"/>
            <a:chOff x="1292445" y="1014287"/>
            <a:chExt cx="9938986" cy="5143500"/>
          </a:xfrm>
        </p:grpSpPr>
        <p:graphicFrame>
          <p:nvGraphicFramePr>
            <p:cNvPr id="4" name="Object 3"/>
            <p:cNvGraphicFramePr>
              <a:graphicFrameLocks noChangeAspect="1"/>
            </p:cNvGraphicFramePr>
            <p:nvPr>
              <p:extLst>
                <p:ext uri="{D42A27DB-BD31-4B8C-83A1-F6EECF244321}">
                  <p14:modId xmlns:p14="http://schemas.microsoft.com/office/powerpoint/2010/main" val="801070854"/>
                </p:ext>
              </p:extLst>
            </p:nvPr>
          </p:nvGraphicFramePr>
          <p:xfrm>
            <a:off x="1292445" y="1014287"/>
            <a:ext cx="9842500" cy="5143500"/>
          </p:xfrm>
          <a:graphic>
            <a:graphicData uri="http://schemas.openxmlformats.org/presentationml/2006/ole">
              <mc:AlternateContent xmlns:mc="http://schemas.openxmlformats.org/markup-compatibility/2006">
                <mc:Choice xmlns:v="urn:schemas-microsoft-com:vml" Requires="v">
                  <p:oleObj name="Equation" r:id="rId2" imgW="9842400" imgH="5143320" progId="Equation.DSMT4">
                    <p:embed/>
                  </p:oleObj>
                </mc:Choice>
                <mc:Fallback>
                  <p:oleObj name="Equation" r:id="rId2" imgW="9842400" imgH="5143320" progId="Equation.DSMT4">
                    <p:embed/>
                    <p:pic>
                      <p:nvPicPr>
                        <p:cNvPr id="0" name="Picture 38"/>
                        <p:cNvPicPr>
                          <a:picLocks noChangeAspect="1" noChangeArrowheads="1"/>
                        </p:cNvPicPr>
                        <p:nvPr/>
                      </p:nvPicPr>
                      <p:blipFill>
                        <a:blip r:embed="rId3"/>
                        <a:srcRect/>
                        <a:stretch>
                          <a:fillRect/>
                        </a:stretch>
                      </p:blipFill>
                      <p:spPr bwMode="auto">
                        <a:xfrm>
                          <a:off x="1292445" y="1014287"/>
                          <a:ext cx="9842500" cy="5143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1292445" y="4267081"/>
              <a:ext cx="9938986"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وقتی عمق ظاهری صفر شده است یعنی زاویه تابش به اندازه زاویه حد شده است. </a:t>
              </a:r>
              <a:endParaRPr lang="en-US" sz="2400" dirty="0">
                <a:latin typeface="Times New Roman" panose="02020603050405020304" pitchFamily="18" charset="0"/>
                <a:cs typeface="Times New Roman" panose="02020603050405020304" pitchFamily="18" charset="0"/>
              </a:endParaRPr>
            </a:p>
          </p:txBody>
        </p:sp>
      </p:grpSp>
      <p:sp>
        <p:nvSpPr>
          <p:cNvPr id="5" name="Slide Number Placeholder 4"/>
          <p:cNvSpPr>
            <a:spLocks noGrp="1"/>
          </p:cNvSpPr>
          <p:nvPr>
            <p:ph type="sldNum" sz="quarter" idx="12"/>
          </p:nvPr>
        </p:nvSpPr>
        <p:spPr/>
        <p:txBody>
          <a:bodyPr/>
          <a:lstStyle/>
          <a:p>
            <a:fld id="{8AC7B609-6235-4DF7-8376-3B4225D7EDEF}" type="slidenum">
              <a:rPr lang="en-US" smtClean="0"/>
              <a:pPr/>
              <a:t>153</a:t>
            </a:fld>
            <a:endParaRPr lang="en-US"/>
          </a:p>
        </p:txBody>
      </p:sp>
    </p:spTree>
    <p:extLst>
      <p:ext uri="{BB962C8B-B14F-4D97-AF65-F5344CB8AC3E}">
        <p14:creationId xmlns:p14="http://schemas.microsoft.com/office/powerpoint/2010/main" val="8254617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45868" y="1142186"/>
            <a:ext cx="4996665" cy="3881689"/>
            <a:chOff x="2816657" y="562805"/>
            <a:chExt cx="4212000" cy="3336430"/>
          </a:xfrm>
        </p:grpSpPr>
        <p:cxnSp>
          <p:nvCxnSpPr>
            <p:cNvPr id="7" name="Straight Arrow Connector 6"/>
            <p:cNvCxnSpPr/>
            <p:nvPr/>
          </p:nvCxnSpPr>
          <p:spPr>
            <a:xfrm flipV="1">
              <a:off x="3635297" y="2141034"/>
              <a:ext cx="959003" cy="5986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225085" y="1521344"/>
              <a:ext cx="1162270" cy="12240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V="1">
              <a:off x="2816657" y="2743200"/>
              <a:ext cx="421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5084956" y="659235"/>
              <a:ext cx="0" cy="3240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3523787" y="265858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4170137" y="266839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8" name="Straight Connector 7"/>
            <p:cNvCxnSpPr/>
            <p:nvPr/>
          </p:nvCxnSpPr>
          <p:spPr>
            <a:xfrm flipV="1">
              <a:off x="4081346" y="1851102"/>
              <a:ext cx="1025913" cy="5984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071509" y="562805"/>
              <a:ext cx="1188000" cy="1296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251242" y="1851102"/>
              <a:ext cx="1872000" cy="0"/>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2" name="TextBox 20"/>
            <p:cNvSpPr txBox="1"/>
            <p:nvPr/>
          </p:nvSpPr>
          <p:spPr>
            <a:xfrm>
              <a:off x="3305900" y="2635351"/>
              <a:ext cx="407484" cy="57996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O</a:t>
              </a:r>
            </a:p>
          </p:txBody>
        </p:sp>
        <p:sp>
          <p:nvSpPr>
            <p:cNvPr id="13" name="TextBox 21"/>
            <p:cNvSpPr txBox="1"/>
            <p:nvPr/>
          </p:nvSpPr>
          <p:spPr>
            <a:xfrm>
              <a:off x="3961949" y="2604045"/>
              <a:ext cx="287259" cy="57996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I</a:t>
              </a:r>
            </a:p>
          </p:txBody>
        </p:sp>
        <p:sp>
          <p:nvSpPr>
            <p:cNvPr id="14" name="TextBox 22"/>
            <p:cNvSpPr txBox="1"/>
            <p:nvPr/>
          </p:nvSpPr>
          <p:spPr>
            <a:xfrm>
              <a:off x="3906889" y="2230236"/>
              <a:ext cx="346570" cy="57996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l-GR" sz="2400" i="1" dirty="0">
                  <a:latin typeface="Times New Roman" panose="02020603050405020304" pitchFamily="18" charset="0"/>
                  <a:cs typeface="Times New Roman" panose="02020603050405020304" pitchFamily="18" charset="0"/>
                </a:rPr>
                <a:t>α</a:t>
              </a:r>
              <a:endParaRPr lang="en-US" sz="2400" i="1" dirty="0">
                <a:latin typeface="Times New Roman" panose="02020603050405020304" pitchFamily="18" charset="0"/>
                <a:cs typeface="Times New Roman" panose="02020603050405020304" pitchFamily="18" charset="0"/>
              </a:endParaRPr>
            </a:p>
          </p:txBody>
        </p:sp>
        <p:sp>
          <p:nvSpPr>
            <p:cNvPr id="15" name="TextBox 23"/>
            <p:cNvSpPr txBox="1"/>
            <p:nvPr/>
          </p:nvSpPr>
          <p:spPr>
            <a:xfrm>
              <a:off x="5087791" y="2017490"/>
              <a:ext cx="338555" cy="57996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h</a:t>
              </a:r>
            </a:p>
          </p:txBody>
        </p:sp>
        <p:sp>
          <p:nvSpPr>
            <p:cNvPr id="16" name="TextBox 24"/>
            <p:cNvSpPr txBox="1"/>
            <p:nvPr/>
          </p:nvSpPr>
          <p:spPr>
            <a:xfrm>
              <a:off x="4452466" y="2176293"/>
              <a:ext cx="341761" cy="57996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l-GR" sz="2400" i="1" dirty="0">
                  <a:latin typeface="Times New Roman" panose="02020603050405020304" pitchFamily="18" charset="0"/>
                  <a:cs typeface="Times New Roman" panose="02020603050405020304" pitchFamily="18" charset="0"/>
                </a:rPr>
                <a:t>β</a:t>
              </a:r>
              <a:endParaRPr lang="en-US" sz="2400" i="1" dirty="0">
                <a:latin typeface="Times New Roman" panose="02020603050405020304" pitchFamily="18" charset="0"/>
                <a:cs typeface="Times New Roman" panose="02020603050405020304" pitchFamily="18" charset="0"/>
              </a:endParaRPr>
            </a:p>
          </p:txBody>
        </p:sp>
        <p:sp>
          <p:nvSpPr>
            <p:cNvPr id="17" name="TextBox 25"/>
            <p:cNvSpPr txBox="1"/>
            <p:nvPr/>
          </p:nvSpPr>
          <p:spPr>
            <a:xfrm>
              <a:off x="5404732" y="1244475"/>
              <a:ext cx="341761" cy="57996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l-GR" sz="2400" i="1" dirty="0">
                  <a:latin typeface="Times New Roman" panose="02020603050405020304" pitchFamily="18" charset="0"/>
                  <a:cs typeface="Times New Roman" panose="02020603050405020304" pitchFamily="18" charset="0"/>
                </a:rPr>
                <a:t>β</a:t>
              </a:r>
              <a:endParaRPr lang="en-US" sz="2400" i="1" dirty="0">
                <a:latin typeface="Times New Roman" panose="02020603050405020304" pitchFamily="18" charset="0"/>
                <a:cs typeface="Times New Roman" panose="02020603050405020304" pitchFamily="18" charset="0"/>
              </a:endParaRPr>
            </a:p>
          </p:txBody>
        </p:sp>
        <p:cxnSp>
          <p:nvCxnSpPr>
            <p:cNvPr id="18" name="Straight Arrow Connector 17"/>
            <p:cNvCxnSpPr/>
            <p:nvPr/>
          </p:nvCxnSpPr>
          <p:spPr>
            <a:xfrm flipH="1">
              <a:off x="3523787" y="3460528"/>
              <a:ext cx="1561169" cy="0"/>
            </a:xfrm>
            <a:prstGeom prst="straightConnector1">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272174" y="3196775"/>
              <a:ext cx="828000" cy="0"/>
            </a:xfrm>
            <a:prstGeom prst="straightConnector1">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29"/>
            <p:cNvSpPr txBox="1"/>
            <p:nvPr/>
          </p:nvSpPr>
          <p:spPr>
            <a:xfrm>
              <a:off x="3580648" y="2975125"/>
              <a:ext cx="503664"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S</a:t>
              </a:r>
              <a:r>
                <a:rPr lang="en-US" sz="2400" baseline="-25000" dirty="0">
                  <a:latin typeface="Times New Roman" panose="02020603050405020304" pitchFamily="18" charset="0"/>
                  <a:cs typeface="Times New Roman" panose="02020603050405020304" pitchFamily="18" charset="0"/>
                </a:rPr>
                <a:t>O</a:t>
              </a:r>
            </a:p>
          </p:txBody>
        </p:sp>
        <p:sp>
          <p:nvSpPr>
            <p:cNvPr id="21" name="TextBox 30"/>
            <p:cNvSpPr txBox="1"/>
            <p:nvPr/>
          </p:nvSpPr>
          <p:spPr>
            <a:xfrm>
              <a:off x="4499693" y="2698327"/>
              <a:ext cx="425117"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S</a:t>
              </a:r>
              <a:r>
                <a:rPr lang="en-US" sz="2400" baseline="-25000" dirty="0">
                  <a:latin typeface="Times New Roman" panose="02020603050405020304" pitchFamily="18" charset="0"/>
                  <a:cs typeface="Times New Roman" panose="02020603050405020304" pitchFamily="18" charset="0"/>
                </a:rPr>
                <a:t>I</a:t>
              </a:r>
            </a:p>
          </p:txBody>
        </p:sp>
        <p:sp>
          <p:nvSpPr>
            <p:cNvPr id="22" name="TextBox 31"/>
            <p:cNvSpPr txBox="1"/>
            <p:nvPr/>
          </p:nvSpPr>
          <p:spPr>
            <a:xfrm>
              <a:off x="3724330" y="1220182"/>
              <a:ext cx="441146" cy="57996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1</a:t>
              </a:r>
            </a:p>
          </p:txBody>
        </p:sp>
        <p:sp>
          <p:nvSpPr>
            <p:cNvPr id="23" name="TextBox 31"/>
            <p:cNvSpPr txBox="1"/>
            <p:nvPr/>
          </p:nvSpPr>
          <p:spPr>
            <a:xfrm>
              <a:off x="5640700" y="2841577"/>
              <a:ext cx="798925" cy="8349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&lt; n</a:t>
              </a:r>
              <a:r>
                <a:rPr lang="en-US" sz="2400" baseline="-25000" dirty="0">
                  <a:latin typeface="Times New Roman" panose="02020603050405020304" pitchFamily="18" charset="0"/>
                  <a:cs typeface="Times New Roman" panose="02020603050405020304" pitchFamily="18" charset="0"/>
                </a:rPr>
                <a:t>1</a:t>
              </a:r>
            </a:p>
            <a:p>
              <a:pPr algn="just" rtl="1">
                <a:lnSpc>
                  <a:spcPct val="150000"/>
                </a:lnSpc>
              </a:pPr>
              <a:endParaRPr lang="en-US" sz="2400" baseline="-25000" dirty="0">
                <a:latin typeface="Times New Roman" panose="02020603050405020304" pitchFamily="18" charset="0"/>
                <a:cs typeface="Times New Roman" panose="02020603050405020304" pitchFamily="18" charset="0"/>
              </a:endParaRPr>
            </a:p>
          </p:txBody>
        </p:sp>
      </p:grpSp>
      <p:sp>
        <p:nvSpPr>
          <p:cNvPr id="52" name="TextBox 21"/>
          <p:cNvSpPr txBox="1"/>
          <p:nvPr/>
        </p:nvSpPr>
        <p:spPr>
          <a:xfrm>
            <a:off x="8083930" y="3798150"/>
            <a:ext cx="287259" cy="57996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I</a:t>
            </a:r>
          </a:p>
        </p:txBody>
      </p:sp>
      <p:grpSp>
        <p:nvGrpSpPr>
          <p:cNvPr id="56" name="Group 55"/>
          <p:cNvGrpSpPr/>
          <p:nvPr/>
        </p:nvGrpSpPr>
        <p:grpSpPr>
          <a:xfrm>
            <a:off x="6142622" y="728585"/>
            <a:ext cx="4997549" cy="5040000"/>
            <a:chOff x="6088834" y="231046"/>
            <a:chExt cx="4997549" cy="5040000"/>
          </a:xfrm>
        </p:grpSpPr>
        <p:grpSp>
          <p:nvGrpSpPr>
            <p:cNvPr id="54" name="Group 53"/>
            <p:cNvGrpSpPr/>
            <p:nvPr/>
          </p:nvGrpSpPr>
          <p:grpSpPr>
            <a:xfrm>
              <a:off x="6088834" y="231046"/>
              <a:ext cx="4212000" cy="5040000"/>
              <a:chOff x="6088834" y="231046"/>
              <a:chExt cx="4212000" cy="5040000"/>
            </a:xfrm>
          </p:grpSpPr>
          <p:grpSp>
            <p:nvGrpSpPr>
              <p:cNvPr id="29" name="Group 28"/>
              <p:cNvGrpSpPr/>
              <p:nvPr/>
            </p:nvGrpSpPr>
            <p:grpSpPr>
              <a:xfrm>
                <a:off x="6088834" y="231046"/>
                <a:ext cx="4212000" cy="5040000"/>
                <a:chOff x="2816657" y="-483760"/>
                <a:chExt cx="4212000" cy="5040000"/>
              </a:xfrm>
            </p:grpSpPr>
            <p:cxnSp>
              <p:nvCxnSpPr>
                <p:cNvPr id="30" name="Straight Arrow Connector 29"/>
                <p:cNvCxnSpPr/>
                <p:nvPr/>
              </p:nvCxnSpPr>
              <p:spPr>
                <a:xfrm flipV="1">
                  <a:off x="3619042" y="1879832"/>
                  <a:ext cx="775956" cy="8507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816657" y="2743200"/>
                  <a:ext cx="421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84956" y="-483760"/>
                  <a:ext cx="0" cy="504000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3523787" y="265858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Oval 34"/>
                <p:cNvSpPr/>
                <p:nvPr/>
              </p:nvSpPr>
              <p:spPr>
                <a:xfrm>
                  <a:off x="5015428" y="266769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6" name="Straight Connector 35"/>
                <p:cNvCxnSpPr/>
                <p:nvPr/>
              </p:nvCxnSpPr>
              <p:spPr>
                <a:xfrm flipV="1">
                  <a:off x="3959272" y="1109859"/>
                  <a:ext cx="1118960" cy="12434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5084956" y="-102056"/>
                  <a:ext cx="0" cy="1224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304371" y="1121944"/>
                  <a:ext cx="1800000" cy="0"/>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39" name="TextBox 20"/>
                <p:cNvSpPr txBox="1"/>
                <p:nvPr/>
              </p:nvSpPr>
              <p:spPr>
                <a:xfrm>
                  <a:off x="3346765" y="2649935"/>
                  <a:ext cx="407484" cy="57996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O</a:t>
                  </a:r>
                </a:p>
              </p:txBody>
            </p:sp>
            <p:sp>
              <p:nvSpPr>
                <p:cNvPr id="41" name="TextBox 22"/>
                <p:cNvSpPr txBox="1"/>
                <p:nvPr/>
              </p:nvSpPr>
              <p:spPr>
                <a:xfrm>
                  <a:off x="3931157" y="2159880"/>
                  <a:ext cx="426720" cy="57996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l-GR" sz="2400" i="1" dirty="0">
                      <a:latin typeface="Times New Roman" panose="02020603050405020304" pitchFamily="18" charset="0"/>
                      <a:cs typeface="Times New Roman" panose="02020603050405020304" pitchFamily="18" charset="0"/>
                    </a:rPr>
                    <a:t>θ</a:t>
                  </a:r>
                  <a:r>
                    <a:rPr lang="en-US" sz="2400" i="1" baseline="-25000" dirty="0">
                      <a:latin typeface="Times New Roman" panose="02020603050405020304" pitchFamily="18" charset="0"/>
                      <a:cs typeface="Times New Roman" panose="02020603050405020304" pitchFamily="18" charset="0"/>
                    </a:rPr>
                    <a:t>c</a:t>
                  </a:r>
                </a:p>
              </p:txBody>
            </p:sp>
            <p:sp>
              <p:nvSpPr>
                <p:cNvPr id="42" name="TextBox 23"/>
                <p:cNvSpPr txBox="1"/>
                <p:nvPr/>
              </p:nvSpPr>
              <p:spPr>
                <a:xfrm>
                  <a:off x="5047843" y="1410788"/>
                  <a:ext cx="338555" cy="57996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h</a:t>
                  </a:r>
                </a:p>
              </p:txBody>
            </p:sp>
            <p:cxnSp>
              <p:nvCxnSpPr>
                <p:cNvPr id="45" name="Straight Arrow Connector 44"/>
                <p:cNvCxnSpPr/>
                <p:nvPr/>
              </p:nvCxnSpPr>
              <p:spPr>
                <a:xfrm flipH="1">
                  <a:off x="3523787" y="3406740"/>
                  <a:ext cx="1561169" cy="0"/>
                </a:xfrm>
                <a:prstGeom prst="straightConnector1">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29"/>
                <p:cNvSpPr txBox="1"/>
                <p:nvPr/>
              </p:nvSpPr>
              <p:spPr>
                <a:xfrm>
                  <a:off x="3878812" y="2847430"/>
                  <a:ext cx="503664"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S</a:t>
                  </a:r>
                  <a:r>
                    <a:rPr lang="en-US" sz="2400" baseline="-25000" dirty="0">
                      <a:latin typeface="Times New Roman" panose="02020603050405020304" pitchFamily="18" charset="0"/>
                      <a:cs typeface="Times New Roman" panose="02020603050405020304" pitchFamily="18" charset="0"/>
                    </a:rPr>
                    <a:t>O</a:t>
                  </a:r>
                </a:p>
              </p:txBody>
            </p:sp>
            <p:sp>
              <p:nvSpPr>
                <p:cNvPr id="49" name="TextBox 31"/>
                <p:cNvSpPr txBox="1"/>
                <p:nvPr/>
              </p:nvSpPr>
              <p:spPr>
                <a:xfrm>
                  <a:off x="3724330" y="1220182"/>
                  <a:ext cx="441146" cy="57996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1</a:t>
                  </a:r>
                </a:p>
              </p:txBody>
            </p:sp>
            <p:sp>
              <p:nvSpPr>
                <p:cNvPr id="50" name="TextBox 31"/>
                <p:cNvSpPr txBox="1"/>
                <p:nvPr/>
              </p:nvSpPr>
              <p:spPr>
                <a:xfrm>
                  <a:off x="6076507" y="1157361"/>
                  <a:ext cx="947760" cy="9714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&lt; n</a:t>
                  </a:r>
                  <a:r>
                    <a:rPr lang="en-US" sz="2400" baseline="-25000" dirty="0">
                      <a:latin typeface="Times New Roman" panose="02020603050405020304" pitchFamily="18" charset="0"/>
                      <a:cs typeface="Times New Roman" panose="02020603050405020304" pitchFamily="18" charset="0"/>
                    </a:rPr>
                    <a:t>1</a:t>
                  </a:r>
                </a:p>
                <a:p>
                  <a:pPr algn="just" rtl="1">
                    <a:lnSpc>
                      <a:spcPct val="150000"/>
                    </a:lnSpc>
                  </a:pPr>
                  <a:endParaRPr lang="en-US" sz="2400" baseline="-25000" dirty="0">
                    <a:latin typeface="Times New Roman" panose="02020603050405020304" pitchFamily="18" charset="0"/>
                    <a:cs typeface="Times New Roman" panose="02020603050405020304" pitchFamily="18" charset="0"/>
                  </a:endParaRPr>
                </a:p>
              </p:txBody>
            </p:sp>
          </p:grpSp>
          <p:sp>
            <p:nvSpPr>
              <p:cNvPr id="53" name="TextBox 52"/>
              <p:cNvSpPr txBox="1"/>
              <p:nvPr/>
            </p:nvSpPr>
            <p:spPr>
              <a:xfrm>
                <a:off x="7320386" y="4494440"/>
                <a:ext cx="1928734"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مرز بین دو محیط</a:t>
                </a:r>
                <a:endParaRPr lang="en-US" sz="2400" dirty="0">
                  <a:latin typeface="Times New Roman" panose="02020603050405020304" pitchFamily="18" charset="0"/>
                  <a:cs typeface="Times New Roman" panose="02020603050405020304" pitchFamily="18" charset="0"/>
                </a:endParaRPr>
              </a:p>
            </p:txBody>
          </p:sp>
        </p:grpSp>
        <p:sp>
          <p:nvSpPr>
            <p:cNvPr id="55" name="TextBox 54"/>
            <p:cNvSpPr txBox="1"/>
            <p:nvPr/>
          </p:nvSpPr>
          <p:spPr>
            <a:xfrm>
              <a:off x="8849873" y="2815513"/>
              <a:ext cx="2236510" cy="1133965"/>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خط عمود بر مرز</a:t>
              </a:r>
            </a:p>
            <a:p>
              <a:pPr algn="just" rtl="1">
                <a:lnSpc>
                  <a:spcPct val="150000"/>
                </a:lnSpc>
              </a:pPr>
              <a:r>
                <a:rPr lang="fa-IR" sz="2400" dirty="0">
                  <a:latin typeface="Times New Roman" panose="02020603050405020304" pitchFamily="18" charset="0"/>
                  <a:cs typeface="Times New Roman" panose="02020603050405020304" pitchFamily="18" charset="0"/>
                </a:rPr>
                <a:t> که از جسم می گذرد</a:t>
              </a:r>
              <a:endParaRPr lang="en-US" sz="2400" dirty="0">
                <a:latin typeface="Times New Roman" panose="02020603050405020304" pitchFamily="18" charset="0"/>
                <a:cs typeface="Times New Roman" panose="02020603050405020304" pitchFamily="18" charset="0"/>
              </a:endParaRPr>
            </a:p>
          </p:txBody>
        </p:sp>
      </p:grpSp>
      <p:sp>
        <p:nvSpPr>
          <p:cNvPr id="46" name="Slide Number Placeholder 45"/>
          <p:cNvSpPr>
            <a:spLocks noGrp="1"/>
          </p:cNvSpPr>
          <p:nvPr>
            <p:ph type="sldNum" sz="quarter" idx="12"/>
          </p:nvPr>
        </p:nvSpPr>
        <p:spPr/>
        <p:txBody>
          <a:bodyPr/>
          <a:lstStyle/>
          <a:p>
            <a:fld id="{8AC7B609-6235-4DF7-8376-3B4225D7EDEF}" type="slidenum">
              <a:rPr lang="en-US" smtClean="0"/>
              <a:pPr/>
              <a:t>154</a:t>
            </a:fld>
            <a:endParaRPr lang="en-US"/>
          </a:p>
        </p:txBody>
      </p:sp>
    </p:spTree>
    <p:extLst>
      <p:ext uri="{BB962C8B-B14F-4D97-AF65-F5344CB8AC3E}">
        <p14:creationId xmlns:p14="http://schemas.microsoft.com/office/powerpoint/2010/main" val="138416186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9202" name="Object 2"/>
          <p:cNvGraphicFramePr>
            <a:graphicFrameLocks noChangeAspect="1"/>
          </p:cNvGraphicFramePr>
          <p:nvPr>
            <p:extLst>
              <p:ext uri="{D42A27DB-BD31-4B8C-83A1-F6EECF244321}">
                <p14:modId xmlns:p14="http://schemas.microsoft.com/office/powerpoint/2010/main" val="1695407270"/>
              </p:ext>
            </p:extLst>
          </p:nvPr>
        </p:nvGraphicFramePr>
        <p:xfrm>
          <a:off x="1516063" y="3161946"/>
          <a:ext cx="9105900" cy="482600"/>
        </p:xfrm>
        <a:graphic>
          <a:graphicData uri="http://schemas.openxmlformats.org/presentationml/2006/ole">
            <mc:AlternateContent xmlns:mc="http://schemas.openxmlformats.org/markup-compatibility/2006">
              <mc:Choice xmlns:v="urn:schemas-microsoft-com:vml" Requires="v">
                <p:oleObj name="Equation" r:id="rId2" imgW="9105840" imgH="482400" progId="Equation.DSMT4">
                  <p:embed/>
                </p:oleObj>
              </mc:Choice>
              <mc:Fallback>
                <p:oleObj name="Equation" r:id="rId2" imgW="9105840" imgH="482400" progId="Equation.DSMT4">
                  <p:embed/>
                  <p:pic>
                    <p:nvPicPr>
                      <p:cNvPr id="0"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063" y="3161946"/>
                        <a:ext cx="91059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Box 3"/>
          <p:cNvSpPr txBox="1"/>
          <p:nvPr/>
        </p:nvSpPr>
        <p:spPr>
          <a:xfrm>
            <a:off x="687829" y="0"/>
            <a:ext cx="11183288" cy="4524315"/>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مثال</a:t>
            </a:r>
            <a:r>
              <a:rPr lang="fa-IR" sz="2400" dirty="0">
                <a:latin typeface="Times New Roman" panose="02020603050405020304" pitchFamily="18" charset="0"/>
                <a:cs typeface="Times New Roman" panose="02020603050405020304" pitchFamily="18" charset="0"/>
              </a:rPr>
              <a:t>: عمق آب در یک دریاچه در عمیقترین نقطه 20متر است. </a:t>
            </a:r>
          </a:p>
          <a:p>
            <a:pPr algn="just" rtl="1">
              <a:lnSpc>
                <a:spcPct val="150000"/>
              </a:lnSpc>
            </a:pPr>
            <a:r>
              <a:rPr lang="fa-IR" sz="2400" dirty="0">
                <a:latin typeface="Times New Roman" panose="02020603050405020304" pitchFamily="18" charset="0"/>
                <a:cs typeface="Times New Roman" panose="02020603050405020304" pitchFamily="18" charset="0"/>
              </a:rPr>
              <a:t>الف) هرگاه سوار بر یک قایق بر فراز عمیق ترین نقطه باشیم عمق آب را چقدر را چقدر می بیند؟</a:t>
            </a:r>
            <a:endParaRPr lang="en-US" sz="2400" dirty="0">
              <a:latin typeface="Times New Roman" panose="02020603050405020304" pitchFamily="18" charset="0"/>
              <a:cs typeface="Times New Roman" panose="02020603050405020304" pitchFamily="18" charset="0"/>
            </a:endParaRPr>
          </a:p>
          <a:p>
            <a:pPr algn="just" rtl="1">
              <a:lnSpc>
                <a:spcPct val="150000"/>
              </a:lnSpc>
            </a:pPr>
            <a:endParaRPr lang="en-US" sz="2400" dirty="0">
              <a:latin typeface="Times New Roman" panose="02020603050405020304" pitchFamily="18" charset="0"/>
              <a:cs typeface="Times New Roman" panose="02020603050405020304" pitchFamily="18" charset="0"/>
            </a:endParaRPr>
          </a:p>
          <a:p>
            <a:pPr algn="just" rtl="1">
              <a:lnSpc>
                <a:spcPct val="150000"/>
              </a:lnSpc>
            </a:pPr>
            <a:endParaRPr lang="fa-IR" sz="2400" dirty="0">
              <a:latin typeface="Times New Roman" panose="02020603050405020304" pitchFamily="18" charset="0"/>
              <a:cs typeface="Times New Roman" panose="02020603050405020304" pitchFamily="18" charset="0"/>
            </a:endParaRPr>
          </a:p>
          <a:p>
            <a:pPr algn="just" rtl="1">
              <a:lnSpc>
                <a:spcPct val="150000"/>
              </a:lnSpc>
            </a:pPr>
            <a:r>
              <a:rPr lang="fa-IR" sz="2400" dirty="0">
                <a:latin typeface="Times New Roman" panose="02020603050405020304" pitchFamily="18" charset="0"/>
                <a:cs typeface="Times New Roman" panose="02020603050405020304" pitchFamily="18" charset="0"/>
              </a:rPr>
              <a:t>ب) هرگاه در کنار دریاچه به فا صله 10 متر از عمیق ترین نقطه باشد عمق این نقطه را چقدر می بیند؟</a:t>
            </a:r>
            <a:endParaRPr lang="en-US" sz="2400" dirty="0">
              <a:latin typeface="Times New Roman" panose="02020603050405020304" pitchFamily="18" charset="0"/>
              <a:cs typeface="Times New Roman" panose="02020603050405020304" pitchFamily="18" charset="0"/>
            </a:endParaRPr>
          </a:p>
          <a:p>
            <a:pPr algn="just" rtl="1">
              <a:lnSpc>
                <a:spcPct val="150000"/>
              </a:lnSpc>
            </a:pPr>
            <a:endParaRPr lang="en-US" sz="2400" dirty="0">
              <a:latin typeface="Times New Roman" panose="02020603050405020304" pitchFamily="18" charset="0"/>
              <a:cs typeface="Times New Roman" panose="02020603050405020304" pitchFamily="18" charset="0"/>
            </a:endParaRPr>
          </a:p>
          <a:p>
            <a:pPr algn="just" rtl="1">
              <a:lnSpc>
                <a:spcPct val="150000"/>
              </a:lnSpc>
            </a:pPr>
            <a:endParaRPr lang="fa-IR" sz="2400" dirty="0">
              <a:latin typeface="Times New Roman" panose="02020603050405020304" pitchFamily="18" charset="0"/>
              <a:cs typeface="Times New Roman" panose="02020603050405020304" pitchFamily="18" charset="0"/>
            </a:endParaRPr>
          </a:p>
          <a:p>
            <a:pPr algn="just" rtl="1">
              <a:lnSpc>
                <a:spcPct val="150000"/>
              </a:lnSpc>
            </a:pPr>
            <a:r>
              <a:rPr lang="fa-IR" sz="2400" dirty="0">
                <a:latin typeface="Times New Roman" panose="02020603050405020304" pitchFamily="18" charset="0"/>
                <a:cs typeface="Times New Roman" panose="02020603050405020304" pitchFamily="18" charset="0"/>
              </a:rPr>
              <a:t>ج) در چه فاصله افقي از فراز عمیق ترین نقطه باشیم تا کف دریاچه چسبیده به سطح آب دیده شود. </a:t>
            </a:r>
            <a:endParaRPr lang="en-US" sz="2400" dirty="0">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274289355"/>
              </p:ext>
            </p:extLst>
          </p:nvPr>
        </p:nvGraphicFramePr>
        <p:xfrm>
          <a:off x="3314700" y="1422400"/>
          <a:ext cx="3657600" cy="723900"/>
        </p:xfrm>
        <a:graphic>
          <a:graphicData uri="http://schemas.openxmlformats.org/presentationml/2006/ole">
            <mc:AlternateContent xmlns:mc="http://schemas.openxmlformats.org/markup-compatibility/2006">
              <mc:Choice xmlns:v="urn:schemas-microsoft-com:vml" Requires="v">
                <p:oleObj name="Equation" r:id="rId4" imgW="3657600" imgH="723900" progId="Equation.DSMT4">
                  <p:embed/>
                </p:oleObj>
              </mc:Choice>
              <mc:Fallback>
                <p:oleObj name="Equation" r:id="rId4" imgW="3657600" imgH="723900" progId="Equation.DSMT4">
                  <p:embed/>
                  <p:pic>
                    <p:nvPicPr>
                      <p:cNvPr id="0" name="Picture 8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4700" y="1422400"/>
                        <a:ext cx="36576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2"/>
          <p:cNvGraphicFramePr>
            <a:graphicFrameLocks noChangeAspect="1"/>
          </p:cNvGraphicFramePr>
          <p:nvPr>
            <p:extLst>
              <p:ext uri="{D42A27DB-BD31-4B8C-83A1-F6EECF244321}">
                <p14:modId xmlns:p14="http://schemas.microsoft.com/office/powerpoint/2010/main" val="1476437591"/>
              </p:ext>
            </p:extLst>
          </p:nvPr>
        </p:nvGraphicFramePr>
        <p:xfrm>
          <a:off x="1866900" y="4942663"/>
          <a:ext cx="8585200" cy="850900"/>
        </p:xfrm>
        <a:graphic>
          <a:graphicData uri="http://schemas.openxmlformats.org/presentationml/2006/ole">
            <mc:AlternateContent xmlns:mc="http://schemas.openxmlformats.org/markup-compatibility/2006">
              <mc:Choice xmlns:v="urn:schemas-microsoft-com:vml" Requires="v">
                <p:oleObj name="Equation" r:id="rId6" imgW="8585200" imgH="850900" progId="Equation.DSMT4">
                  <p:embed/>
                </p:oleObj>
              </mc:Choice>
              <mc:Fallback>
                <p:oleObj name="Equation" r:id="rId6" imgW="8585200" imgH="850900" progId="Equation.DSMT4">
                  <p:embed/>
                  <p:pic>
                    <p:nvPicPr>
                      <p:cNvPr id="0" name="Picture 8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6900" y="4942663"/>
                        <a:ext cx="8585200"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Slide Number Placeholder 5"/>
          <p:cNvSpPr>
            <a:spLocks noGrp="1"/>
          </p:cNvSpPr>
          <p:nvPr>
            <p:ph type="sldNum" sz="quarter" idx="12"/>
          </p:nvPr>
        </p:nvSpPr>
        <p:spPr/>
        <p:txBody>
          <a:bodyPr/>
          <a:lstStyle/>
          <a:p>
            <a:fld id="{8AC7B609-6235-4DF7-8376-3B4225D7EDEF}" type="slidenum">
              <a:rPr lang="en-US" smtClean="0"/>
              <a:pPr/>
              <a:t>155</a:t>
            </a:fld>
            <a:endParaRPr lang="en-US"/>
          </a:p>
        </p:txBody>
      </p:sp>
    </p:spTree>
    <p:extLst>
      <p:ext uri="{BB962C8B-B14F-4D97-AF65-F5344CB8AC3E}">
        <p14:creationId xmlns:p14="http://schemas.microsoft.com/office/powerpoint/2010/main" val="138871896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A99029-FC84-4889-A9CD-1DB90A986866}"/>
              </a:ext>
            </a:extLst>
          </p:cNvPr>
          <p:cNvSpPr>
            <a:spLocks noGrp="1"/>
          </p:cNvSpPr>
          <p:nvPr>
            <p:ph type="sldNum" sz="quarter" idx="12"/>
          </p:nvPr>
        </p:nvSpPr>
        <p:spPr/>
        <p:txBody>
          <a:bodyPr/>
          <a:lstStyle/>
          <a:p>
            <a:fld id="{8AC7B609-6235-4DF7-8376-3B4225D7EDEF}" type="slidenum">
              <a:rPr lang="en-US" smtClean="0"/>
              <a:pPr/>
              <a:t>156</a:t>
            </a:fld>
            <a:endParaRPr lang="en-US" dirty="0"/>
          </a:p>
        </p:txBody>
      </p:sp>
      <p:sp>
        <p:nvSpPr>
          <p:cNvPr id="3" name="TextBox 2">
            <a:extLst>
              <a:ext uri="{FF2B5EF4-FFF2-40B4-BE49-F238E27FC236}">
                <a16:creationId xmlns:a16="http://schemas.microsoft.com/office/drawing/2014/main" id="{E8051DE1-A08B-45AA-8861-7304CAAA3CEA}"/>
              </a:ext>
            </a:extLst>
          </p:cNvPr>
          <p:cNvSpPr txBox="1"/>
          <p:nvPr/>
        </p:nvSpPr>
        <p:spPr>
          <a:xfrm>
            <a:off x="5562600" y="752475"/>
            <a:ext cx="6324600" cy="2241960"/>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2- عمیقترین نقطه یک دریاچه دارای عمق 100 متر است. </a:t>
            </a:r>
          </a:p>
          <a:p>
            <a:pPr algn="just" rtl="1">
              <a:lnSpc>
                <a:spcPct val="150000"/>
              </a:lnSpc>
            </a:pPr>
            <a:r>
              <a:rPr lang="fa-IR" sz="2400" dirty="0">
                <a:latin typeface="Times New Roman" panose="02020603050405020304" pitchFamily="18" charset="0"/>
                <a:cs typeface="Times New Roman" panose="02020603050405020304" pitchFamily="18" charset="0"/>
              </a:rPr>
              <a:t>الف) اگر شخصی سوار بر قایق و دقیقا بر فراز عمیق‌ترین نقطه دریاچه باشد عمق این نقطه را چند متر مشاهده می‌کند.</a:t>
            </a:r>
          </a:p>
          <a:p>
            <a:pPr algn="just" rtl="1">
              <a:lnSpc>
                <a:spcPct val="150000"/>
              </a:lnSpc>
            </a:pPr>
            <a:r>
              <a:rPr lang="fa-IR" sz="2400" dirty="0">
                <a:latin typeface="Times New Roman" panose="02020603050405020304" pitchFamily="18" charset="0"/>
                <a:cs typeface="Times New Roman" panose="02020603050405020304" pitchFamily="18" charset="0"/>
              </a:rPr>
              <a:t>ب) از این نقطه چقدر دور شود تا عمق را 20 متر مشاهده کند.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719957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186" name="Picture 2"/>
          <p:cNvPicPr>
            <a:picLocks noChangeAspect="1" noChangeArrowheads="1"/>
          </p:cNvPicPr>
          <p:nvPr/>
        </p:nvPicPr>
        <p:blipFill>
          <a:blip r:embed="rId2" cstate="print"/>
          <a:srcRect/>
          <a:stretch>
            <a:fillRect/>
          </a:stretch>
        </p:blipFill>
        <p:spPr bwMode="auto">
          <a:xfrm>
            <a:off x="2243524" y="3070340"/>
            <a:ext cx="7202544" cy="3630010"/>
          </a:xfrm>
          <a:prstGeom prst="rect">
            <a:avLst/>
          </a:prstGeom>
          <a:noFill/>
          <a:ln w="9525">
            <a:noFill/>
            <a:miter lim="800000"/>
            <a:headEnd/>
            <a:tailEnd/>
          </a:ln>
        </p:spPr>
      </p:pic>
      <p:sp>
        <p:nvSpPr>
          <p:cNvPr id="3" name="Rectangle 2"/>
          <p:cNvSpPr/>
          <p:nvPr/>
        </p:nvSpPr>
        <p:spPr>
          <a:xfrm>
            <a:off x="178676" y="191245"/>
            <a:ext cx="11845159" cy="2677656"/>
          </a:xfrm>
          <a:prstGeom prst="rect">
            <a:avLst/>
          </a:prstGeom>
        </p:spPr>
        <p:txBody>
          <a:bodyPr wrap="square">
            <a:spAutoFit/>
          </a:bodyPr>
          <a:lstStyle/>
          <a:p>
            <a:pPr algn="just"/>
            <a:r>
              <a:rPr lang="en-US" sz="2400" dirty="0">
                <a:latin typeface="Times New Roman" pitchFamily="18" charset="0"/>
                <a:cs typeface="Times New Roman" pitchFamily="18" charset="0"/>
              </a:rPr>
              <a:t>Rays from adjacent points A and B, being normal to their respective </a:t>
            </a:r>
            <a:r>
              <a:rPr lang="en-US" sz="2400" dirty="0" err="1">
                <a:latin typeface="Times New Roman" pitchFamily="18" charset="0"/>
                <a:cs typeface="Times New Roman" pitchFamily="18" charset="0"/>
              </a:rPr>
              <a:t>wavefronts</a:t>
            </a:r>
            <a:r>
              <a:rPr lang="en-US" sz="2400" dirty="0">
                <a:latin typeface="Times New Roman" pitchFamily="18" charset="0"/>
                <a:cs typeface="Times New Roman" pitchFamily="18" charset="0"/>
              </a:rPr>
              <a:t>, do not intersect the paraxial image plane at the same point. The "miss" along the  optical axis, represented by the distance LI, is called the </a:t>
            </a:r>
            <a:r>
              <a:rPr lang="en-US" sz="2400" b="1" dirty="0">
                <a:latin typeface="Times New Roman" pitchFamily="18" charset="0"/>
                <a:cs typeface="Times New Roman" pitchFamily="18" charset="0"/>
              </a:rPr>
              <a:t>longitudinal aberration</a:t>
            </a:r>
            <a:r>
              <a:rPr lang="en-US" sz="2400" dirty="0">
                <a:latin typeface="Times New Roman" pitchFamily="18" charset="0"/>
                <a:cs typeface="Times New Roman" pitchFamily="18" charset="0"/>
              </a:rPr>
              <a:t>, while the miss IS, measured in the image plane, is called the </a:t>
            </a:r>
            <a:r>
              <a:rPr lang="en-US" sz="2400" b="1" dirty="0">
                <a:latin typeface="Times New Roman" pitchFamily="18" charset="0"/>
                <a:cs typeface="Times New Roman" pitchFamily="18" charset="0"/>
              </a:rPr>
              <a:t>transverse</a:t>
            </a:r>
            <a:r>
              <a:rPr lang="en-US" sz="2400" dirty="0">
                <a:latin typeface="Times New Roman" pitchFamily="18" charset="0"/>
                <a:cs typeface="Times New Roman" pitchFamily="18" charset="0"/>
              </a:rPr>
              <a:t>, or </a:t>
            </a:r>
            <a:r>
              <a:rPr lang="en-US" sz="2400" b="1" dirty="0">
                <a:latin typeface="Times New Roman" pitchFamily="18" charset="0"/>
                <a:cs typeface="Times New Roman" pitchFamily="18" charset="0"/>
              </a:rPr>
              <a:t>lateral aberration</a:t>
            </a:r>
            <a:r>
              <a:rPr lang="en-US" sz="2400" dirty="0">
                <a:latin typeface="Times New Roman" pitchFamily="18" charset="0"/>
                <a:cs typeface="Times New Roman" pitchFamily="18" charset="0"/>
              </a:rPr>
              <a:t>. These are </a:t>
            </a:r>
            <a:r>
              <a:rPr lang="en-US" sz="2400" b="1" dirty="0">
                <a:solidFill>
                  <a:srgbClr val="FF0000"/>
                </a:solidFill>
                <a:latin typeface="Times New Roman" pitchFamily="18" charset="0"/>
                <a:cs typeface="Times New Roman" pitchFamily="18" charset="0"/>
              </a:rPr>
              <a:t>ray</a:t>
            </a:r>
            <a:r>
              <a:rPr lang="en-US" sz="2400"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aberrations</a:t>
            </a:r>
            <a:r>
              <a:rPr lang="en-US" sz="2400" dirty="0">
                <a:latin typeface="Times New Roman" pitchFamily="18" charset="0"/>
                <a:cs typeface="Times New Roman" pitchFamily="18" charset="0"/>
              </a:rPr>
              <a:t>. Alternatively, the aberration may be described in terms of the deviation of the deformed </a:t>
            </a:r>
            <a:r>
              <a:rPr lang="en-US" sz="2400" dirty="0" err="1">
                <a:latin typeface="Times New Roman" pitchFamily="18" charset="0"/>
                <a:cs typeface="Times New Roman" pitchFamily="18" charset="0"/>
              </a:rPr>
              <a:t>wavefront</a:t>
            </a:r>
            <a:r>
              <a:rPr lang="en-US" sz="2400" dirty="0">
                <a:latin typeface="Times New Roman" pitchFamily="18" charset="0"/>
                <a:cs typeface="Times New Roman" pitchFamily="18" charset="0"/>
              </a:rPr>
              <a:t> from the ideal at various distances from the optical axis. At the location of point B, shown in Figure below, the wave aberration is given by the distance AB. </a:t>
            </a:r>
          </a:p>
        </p:txBody>
      </p:sp>
      <p:sp>
        <p:nvSpPr>
          <p:cNvPr id="4" name="Slide Number Placeholder 3"/>
          <p:cNvSpPr>
            <a:spLocks noGrp="1"/>
          </p:cNvSpPr>
          <p:nvPr>
            <p:ph type="sldNum" sz="quarter" idx="12"/>
          </p:nvPr>
        </p:nvSpPr>
        <p:spPr/>
        <p:txBody>
          <a:bodyPr/>
          <a:lstStyle/>
          <a:p>
            <a:fld id="{8AC7B609-6235-4DF7-8376-3B4225D7EDEF}" type="slidenum">
              <a:rPr lang="en-US" smtClean="0"/>
              <a:pPr/>
              <a:t>157</a:t>
            </a:fld>
            <a:endParaRPr lang="en-US"/>
          </a:p>
        </p:txBody>
      </p:sp>
      <p:cxnSp>
        <p:nvCxnSpPr>
          <p:cNvPr id="6" name="Straight Arrow Connector 5"/>
          <p:cNvCxnSpPr/>
          <p:nvPr/>
        </p:nvCxnSpPr>
        <p:spPr>
          <a:xfrm>
            <a:off x="516367" y="3829722"/>
            <a:ext cx="2205317" cy="3227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27125" y="6293223"/>
            <a:ext cx="2183802" cy="1075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09251" y="3248810"/>
            <a:ext cx="0" cy="3453205"/>
          </a:xfrm>
          <a:prstGeom prst="line">
            <a:avLst/>
          </a:prstGeom>
          <a:ln w="38100">
            <a:solidFill>
              <a:srgbClr val="1E04E2"/>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210" name="Picture 2"/>
          <p:cNvPicPr>
            <a:picLocks noChangeAspect="1" noChangeArrowheads="1"/>
          </p:cNvPicPr>
          <p:nvPr/>
        </p:nvPicPr>
        <p:blipFill>
          <a:blip r:embed="rId2" cstate="print"/>
          <a:srcRect/>
          <a:stretch>
            <a:fillRect/>
          </a:stretch>
        </p:blipFill>
        <p:spPr bwMode="auto">
          <a:xfrm>
            <a:off x="1604516" y="2112579"/>
            <a:ext cx="8124670" cy="4540469"/>
          </a:xfrm>
          <a:prstGeom prst="rect">
            <a:avLst/>
          </a:prstGeom>
          <a:noFill/>
          <a:ln w="9525">
            <a:noFill/>
            <a:miter lim="800000"/>
            <a:headEnd/>
            <a:tailEnd/>
          </a:ln>
        </p:spPr>
      </p:pic>
      <p:graphicFrame>
        <p:nvGraphicFramePr>
          <p:cNvPr id="4" name="Object 3"/>
          <p:cNvGraphicFramePr>
            <a:graphicFrameLocks noChangeAspect="1"/>
          </p:cNvGraphicFramePr>
          <p:nvPr/>
        </p:nvGraphicFramePr>
        <p:xfrm>
          <a:off x="5816600" y="711200"/>
          <a:ext cx="5181600" cy="1727200"/>
        </p:xfrm>
        <a:graphic>
          <a:graphicData uri="http://schemas.openxmlformats.org/presentationml/2006/ole">
            <mc:AlternateContent xmlns:mc="http://schemas.openxmlformats.org/markup-compatibility/2006">
              <mc:Choice xmlns:v="urn:schemas-microsoft-com:vml" Requires="v">
                <p:oleObj name="Equation" r:id="rId3" imgW="5181480" imgH="1726920" progId="Equation.DSMT4">
                  <p:embed/>
                </p:oleObj>
              </mc:Choice>
              <mc:Fallback>
                <p:oleObj name="Equation" r:id="rId3" imgW="5181480" imgH="1726920" progId="Equation.DSMT4">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6600" y="711200"/>
                        <a:ext cx="5181600" cy="172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2"/>
          </p:nvPr>
        </p:nvSpPr>
        <p:spPr/>
        <p:txBody>
          <a:bodyPr/>
          <a:lstStyle/>
          <a:p>
            <a:fld id="{8AC7B609-6235-4DF7-8376-3B4225D7EDEF}" type="slidenum">
              <a:rPr lang="en-US" smtClean="0"/>
              <a:pPr/>
              <a:t>158</a:t>
            </a:fld>
            <a:endParaRPr lang="en-US"/>
          </a:p>
        </p:txBody>
      </p:sp>
      <p:sp>
        <p:nvSpPr>
          <p:cNvPr id="6" name="TextBox 5"/>
          <p:cNvSpPr txBox="1"/>
          <p:nvPr/>
        </p:nvSpPr>
        <p:spPr>
          <a:xfrm>
            <a:off x="7713226" y="4894725"/>
            <a:ext cx="699247"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s</a:t>
            </a:r>
          </a:p>
        </p:txBody>
      </p:sp>
      <p:sp>
        <p:nvSpPr>
          <p:cNvPr id="7" name="TextBox 6"/>
          <p:cNvSpPr txBox="1"/>
          <p:nvPr/>
        </p:nvSpPr>
        <p:spPr>
          <a:xfrm>
            <a:off x="6476101" y="4001843"/>
            <a:ext cx="494852"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L</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2" name="Picture 2"/>
          <p:cNvPicPr>
            <a:picLocks noChangeAspect="1" noChangeArrowheads="1"/>
          </p:cNvPicPr>
          <p:nvPr/>
        </p:nvPicPr>
        <p:blipFill>
          <a:blip r:embed="rId2" cstate="print"/>
          <a:srcRect l="8659" t="12382" r="7247" b="1776"/>
          <a:stretch>
            <a:fillRect/>
          </a:stretch>
        </p:blipFill>
        <p:spPr bwMode="auto">
          <a:xfrm>
            <a:off x="989301" y="2948647"/>
            <a:ext cx="6935499" cy="3930869"/>
          </a:xfrm>
          <a:prstGeom prst="rect">
            <a:avLst/>
          </a:prstGeom>
          <a:noFill/>
          <a:ln w="9525">
            <a:noFill/>
            <a:miter lim="800000"/>
            <a:headEnd/>
            <a:tailEnd/>
          </a:ln>
        </p:spPr>
      </p:pic>
      <p:sp>
        <p:nvSpPr>
          <p:cNvPr id="3" name="Rectangle 2"/>
          <p:cNvSpPr/>
          <p:nvPr/>
        </p:nvSpPr>
        <p:spPr>
          <a:xfrm>
            <a:off x="333487" y="263158"/>
            <a:ext cx="10789920" cy="1569660"/>
          </a:xfrm>
          <a:prstGeom prst="rect">
            <a:avLst/>
          </a:prstGeom>
        </p:spPr>
        <p:txBody>
          <a:bodyPr wrap="square">
            <a:spAutoFit/>
          </a:bodyPr>
          <a:lstStyle/>
          <a:p>
            <a:pPr algn="just"/>
            <a:r>
              <a:rPr lang="en-US" sz="2400" dirty="0">
                <a:latin typeface="Times New Roman" pitchFamily="18" charset="0"/>
                <a:cs typeface="Times New Roman" pitchFamily="18" charset="0"/>
              </a:rPr>
              <a:t>To a first approximation, the optical path lengths of rays PQI and POI are identical, according to Fermat's principle. Aberration contributes to the formation of the image because, beyond a first approximation, ray paths PQI differ for different points Q along the spherical surface. Thus we define the aberration at Q as: </a:t>
            </a:r>
          </a:p>
        </p:txBody>
      </p:sp>
      <p:pic>
        <p:nvPicPr>
          <p:cNvPr id="604163" name="Picture 3"/>
          <p:cNvPicPr>
            <a:picLocks noChangeAspect="1" noChangeArrowheads="1"/>
          </p:cNvPicPr>
          <p:nvPr/>
        </p:nvPicPr>
        <p:blipFill>
          <a:blip r:embed="rId3" cstate="print"/>
          <a:srcRect/>
          <a:stretch>
            <a:fillRect/>
          </a:stretch>
        </p:blipFill>
        <p:spPr bwMode="auto">
          <a:xfrm>
            <a:off x="5852062" y="2016627"/>
            <a:ext cx="3768317" cy="775242"/>
          </a:xfrm>
          <a:prstGeom prst="rect">
            <a:avLst/>
          </a:prstGeom>
          <a:noFill/>
          <a:ln w="9525">
            <a:noFill/>
            <a:miter lim="800000"/>
            <a:headEnd/>
            <a:tailEnd/>
          </a:ln>
        </p:spPr>
      </p:pic>
      <p:sp>
        <p:nvSpPr>
          <p:cNvPr id="5" name="Rectangle 4"/>
          <p:cNvSpPr/>
          <p:nvPr/>
        </p:nvSpPr>
        <p:spPr>
          <a:xfrm>
            <a:off x="5375589" y="2876471"/>
            <a:ext cx="6175280" cy="461665"/>
          </a:xfrm>
          <a:prstGeom prst="rect">
            <a:avLst/>
          </a:prstGeom>
        </p:spPr>
        <p:txBody>
          <a:bodyPr wrap="none">
            <a:spAutoFit/>
          </a:bodyPr>
          <a:lstStyle/>
          <a:p>
            <a:r>
              <a:rPr lang="en-US" sz="2400" dirty="0">
                <a:latin typeface="Times New Roman" pitchFamily="18" charset="0"/>
                <a:cs typeface="Times New Roman" pitchFamily="18" charset="0"/>
              </a:rPr>
              <a:t>where </a:t>
            </a:r>
            <a:r>
              <a:rPr lang="en-US" sz="2400" i="1" dirty="0" err="1">
                <a:latin typeface="Times New Roman" pitchFamily="18" charset="0"/>
                <a:cs typeface="Times New Roman" pitchFamily="18" charset="0"/>
              </a:rPr>
              <a:t>opd</a:t>
            </a:r>
            <a:r>
              <a:rPr lang="en-US" sz="2400" dirty="0">
                <a:latin typeface="Times New Roman" pitchFamily="18" charset="0"/>
                <a:cs typeface="Times New Roman" pitchFamily="18" charset="0"/>
              </a:rPr>
              <a:t> indicates the optical path difference. </a:t>
            </a:r>
          </a:p>
        </p:txBody>
      </p:sp>
      <p:sp>
        <p:nvSpPr>
          <p:cNvPr id="6" name="Slide Number Placeholder 5"/>
          <p:cNvSpPr>
            <a:spLocks noGrp="1"/>
          </p:cNvSpPr>
          <p:nvPr>
            <p:ph type="sldNum" sz="quarter" idx="12"/>
          </p:nvPr>
        </p:nvSpPr>
        <p:spPr/>
        <p:txBody>
          <a:bodyPr/>
          <a:lstStyle/>
          <a:p>
            <a:fld id="{8AC7B609-6235-4DF7-8376-3B4225D7EDEF}" type="slidenum">
              <a:rPr lang="en-US" smtClean="0"/>
              <a:pPr/>
              <a:t>159</a:t>
            </a:fld>
            <a:endParaRPr lang="en-US"/>
          </a:p>
        </p:txBody>
      </p:sp>
      <p:cxnSp>
        <p:nvCxnSpPr>
          <p:cNvPr id="8" name="Straight Arrow Connector 7"/>
          <p:cNvCxnSpPr/>
          <p:nvPr/>
        </p:nvCxnSpPr>
        <p:spPr>
          <a:xfrm flipV="1">
            <a:off x="1312433" y="4636546"/>
            <a:ext cx="2259106" cy="204396"/>
          </a:xfrm>
          <a:prstGeom prst="straightConnector1">
            <a:avLst/>
          </a:prstGeom>
          <a:ln w="19050">
            <a:solidFill>
              <a:srgbClr val="1E04E2"/>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571539" y="4647305"/>
            <a:ext cx="6314739" cy="365759"/>
          </a:xfrm>
          <a:prstGeom prst="straightConnector1">
            <a:avLst/>
          </a:prstGeom>
          <a:ln w="19050">
            <a:solidFill>
              <a:srgbClr val="1E04E2"/>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301675" y="4862456"/>
            <a:ext cx="2269864"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528508" y="4873214"/>
            <a:ext cx="6443831" cy="0"/>
          </a:xfrm>
          <a:prstGeom prst="line">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972" y="592012"/>
            <a:ext cx="6881247" cy="5932393"/>
          </a:xfrm>
          <a:prstGeom prst="rect">
            <a:avLst/>
          </a:prstGeom>
        </p:spPr>
        <p:txBody>
          <a:bodyPr wrap="square">
            <a:spAutoFit/>
          </a:bodyPr>
          <a:lstStyle/>
          <a:p>
            <a:pPr algn="just">
              <a:lnSpc>
                <a:spcPct val="150000"/>
              </a:lnSpc>
              <a:spcBef>
                <a:spcPts val="600"/>
              </a:spcBef>
            </a:pPr>
            <a:r>
              <a:rPr lang="en-US" sz="2300" b="1" dirty="0">
                <a:latin typeface="Times New Roman" panose="02020603050405020304" pitchFamily="18" charset="0"/>
                <a:cs typeface="Times New Roman" panose="02020603050405020304" pitchFamily="18" charset="0"/>
              </a:rPr>
              <a:t>law of reflection</a:t>
            </a:r>
            <a:r>
              <a:rPr lang="en-US" sz="2300" dirty="0">
                <a:latin typeface="Times New Roman" panose="02020603050405020304" pitchFamily="18" charset="0"/>
                <a:cs typeface="Times New Roman" panose="02020603050405020304" pitchFamily="18" charset="0"/>
              </a:rPr>
              <a:t>: Figure shows three possible paths from A to B, including the correct one, ADB. Consider, however, the arbitrary path AСВ. If point A' is constructed on the perpendicular АО such that АО = OA', the right triangles AOC and A'OC are equal. Thus AC = A'C and the distance traveled by the ray of light from A to B via С is the same as the distance from A' to B via С. The shortest distance from A' to В is obviously the straight line A'DB, so the path ADB is the correct choice taken by the actual light ray. Elementary geometry shows that for this path,  </a:t>
            </a:r>
            <a:r>
              <a:rPr lang="el-GR" sz="2300" i="1" dirty="0">
                <a:latin typeface="Times New Roman" panose="02020603050405020304" pitchFamily="18" charset="0"/>
                <a:cs typeface="Times New Roman" panose="02020603050405020304" pitchFamily="18" charset="0"/>
              </a:rPr>
              <a:t>θ</a:t>
            </a:r>
            <a:r>
              <a:rPr lang="en-US" sz="2300" baseline="-25000" dirty="0" err="1">
                <a:latin typeface="Times New Roman" panose="02020603050405020304" pitchFamily="18" charset="0"/>
                <a:cs typeface="Times New Roman" panose="02020603050405020304" pitchFamily="18" charset="0"/>
              </a:rPr>
              <a:t>i</a:t>
            </a:r>
            <a:r>
              <a:rPr lang="en-US" sz="2300" dirty="0">
                <a:latin typeface="Times New Roman" panose="02020603050405020304" pitchFamily="18" charset="0"/>
                <a:cs typeface="Times New Roman" panose="02020603050405020304" pitchFamily="18" charset="0"/>
              </a:rPr>
              <a:t>=</a:t>
            </a:r>
            <a:r>
              <a:rPr lang="el-GR" sz="2300" i="1" dirty="0">
                <a:latin typeface="Times New Roman" panose="02020603050405020304" pitchFamily="18" charset="0"/>
                <a:cs typeface="Times New Roman" panose="02020603050405020304" pitchFamily="18" charset="0"/>
              </a:rPr>
              <a:t>θ</a:t>
            </a:r>
            <a:r>
              <a:rPr lang="en-US" sz="2300" baseline="-25000" dirty="0">
                <a:latin typeface="Times New Roman" panose="02020603050405020304" pitchFamily="18" charset="0"/>
                <a:cs typeface="Times New Roman" panose="02020603050405020304" pitchFamily="18" charset="0"/>
              </a:rPr>
              <a:t>r</a:t>
            </a:r>
          </a:p>
        </p:txBody>
      </p:sp>
      <p:sp>
        <p:nvSpPr>
          <p:cNvPr id="3" name="TextBox 2"/>
          <p:cNvSpPr txBox="1"/>
          <p:nvPr/>
        </p:nvSpPr>
        <p:spPr>
          <a:xfrm>
            <a:off x="4667534" y="962"/>
            <a:ext cx="2072683" cy="369332"/>
          </a:xfrm>
          <a:prstGeom prst="rect">
            <a:avLst/>
          </a:prstGeom>
          <a:noFill/>
        </p:spPr>
        <p:txBody>
          <a:bodyPr wrap="none" lIns="0" tIns="0" rIns="0" bIns="0" rtlCol="0">
            <a:spAutoFit/>
          </a:bodyPr>
          <a:lstStyle/>
          <a:p>
            <a:r>
              <a:rPr lang="fa-IR" sz="2400" b="1" dirty="0">
                <a:solidFill>
                  <a:srgbClr val="FF0000"/>
                </a:solidFill>
              </a:rPr>
              <a:t>اصل هیرو الکسندریا</a:t>
            </a:r>
            <a:endParaRPr lang="en-US" sz="2400" b="1" dirty="0">
              <a:solidFill>
                <a:srgbClr val="FF0000"/>
              </a:solidFill>
            </a:endParaRPr>
          </a:p>
        </p:txBody>
      </p:sp>
      <p:pic>
        <p:nvPicPr>
          <p:cNvPr id="4" name="Picture 3"/>
          <p:cNvPicPr>
            <a:picLocks noChangeAspect="1"/>
          </p:cNvPicPr>
          <p:nvPr/>
        </p:nvPicPr>
        <p:blipFill>
          <a:blip r:embed="rId3" cstate="print"/>
          <a:srcRect l="11092" t="10722" r="12269" b="404"/>
          <a:stretch>
            <a:fillRect/>
          </a:stretch>
        </p:blipFill>
        <p:spPr>
          <a:xfrm>
            <a:off x="7175716" y="759421"/>
            <a:ext cx="5016284" cy="5222928"/>
          </a:xfrm>
          <a:prstGeom prst="rect">
            <a:avLst/>
          </a:prstGeom>
        </p:spPr>
      </p:pic>
      <p:sp>
        <p:nvSpPr>
          <p:cNvPr id="5" name="Slide Number Placeholder 4"/>
          <p:cNvSpPr>
            <a:spLocks noGrp="1"/>
          </p:cNvSpPr>
          <p:nvPr>
            <p:ph type="sldNum" sz="quarter" idx="12"/>
          </p:nvPr>
        </p:nvSpPr>
        <p:spPr/>
        <p:txBody>
          <a:bodyPr/>
          <a:lstStyle/>
          <a:p>
            <a:fld id="{8AC7B609-6235-4DF7-8376-3B4225D7EDEF}" type="slidenum">
              <a:rPr lang="en-US" smtClean="0"/>
              <a:pPr/>
              <a:t>16</a:t>
            </a:fld>
            <a:endParaRPr lang="en-US"/>
          </a:p>
        </p:txBody>
      </p:sp>
    </p:spTree>
    <p:extLst>
      <p:ext uri="{BB962C8B-B14F-4D97-AF65-F5344CB8AC3E}">
        <p14:creationId xmlns:p14="http://schemas.microsoft.com/office/powerpoint/2010/main" val="414221460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7346" name="Picture 2"/>
          <p:cNvPicPr>
            <a:picLocks noChangeAspect="1" noChangeArrowheads="1"/>
          </p:cNvPicPr>
          <p:nvPr/>
        </p:nvPicPr>
        <p:blipFill>
          <a:blip r:embed="rId2" cstate="print"/>
          <a:srcRect/>
          <a:stretch>
            <a:fillRect/>
          </a:stretch>
        </p:blipFill>
        <p:spPr bwMode="auto">
          <a:xfrm>
            <a:off x="1364491" y="228819"/>
            <a:ext cx="5083003" cy="580478"/>
          </a:xfrm>
          <a:prstGeom prst="rect">
            <a:avLst/>
          </a:prstGeom>
          <a:noFill/>
          <a:ln w="9525">
            <a:noFill/>
            <a:miter lim="800000"/>
            <a:headEnd/>
            <a:tailEnd/>
          </a:ln>
        </p:spPr>
      </p:pic>
      <p:pic>
        <p:nvPicPr>
          <p:cNvPr id="697348" name="Picture 4"/>
          <p:cNvPicPr>
            <a:picLocks noChangeAspect="1" noChangeArrowheads="1"/>
          </p:cNvPicPr>
          <p:nvPr/>
        </p:nvPicPr>
        <p:blipFill>
          <a:blip r:embed="rId3" cstate="print"/>
          <a:srcRect/>
          <a:stretch>
            <a:fillRect/>
          </a:stretch>
        </p:blipFill>
        <p:spPr bwMode="auto">
          <a:xfrm>
            <a:off x="779762" y="1145628"/>
            <a:ext cx="8097327" cy="5549461"/>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AC7B609-6235-4DF7-8376-3B4225D7EDEF}" type="slidenum">
              <a:rPr lang="en-US" smtClean="0"/>
              <a:pPr/>
              <a:t>160</a:t>
            </a:fld>
            <a:endParaRPr lang="en-US"/>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370" name="Picture 2"/>
          <p:cNvPicPr>
            <a:picLocks noChangeAspect="1" noChangeArrowheads="1"/>
          </p:cNvPicPr>
          <p:nvPr/>
        </p:nvPicPr>
        <p:blipFill>
          <a:blip r:embed="rId2" cstate="print"/>
          <a:srcRect/>
          <a:stretch>
            <a:fillRect/>
          </a:stretch>
        </p:blipFill>
        <p:spPr bwMode="auto">
          <a:xfrm>
            <a:off x="955565" y="528803"/>
            <a:ext cx="7841980" cy="774481"/>
          </a:xfrm>
          <a:prstGeom prst="rect">
            <a:avLst/>
          </a:prstGeom>
          <a:noFill/>
          <a:ln w="9525">
            <a:noFill/>
            <a:miter lim="800000"/>
            <a:headEnd/>
            <a:tailEnd/>
          </a:ln>
        </p:spPr>
      </p:pic>
      <p:pic>
        <p:nvPicPr>
          <p:cNvPr id="698371" name="Picture 3"/>
          <p:cNvPicPr>
            <a:picLocks noChangeAspect="1" noChangeArrowheads="1"/>
          </p:cNvPicPr>
          <p:nvPr/>
        </p:nvPicPr>
        <p:blipFill>
          <a:blip r:embed="rId3" cstate="print"/>
          <a:srcRect/>
          <a:stretch>
            <a:fillRect/>
          </a:stretch>
        </p:blipFill>
        <p:spPr bwMode="auto">
          <a:xfrm>
            <a:off x="895454" y="1400299"/>
            <a:ext cx="10092139" cy="3129666"/>
          </a:xfrm>
          <a:prstGeom prst="rect">
            <a:avLst/>
          </a:prstGeom>
          <a:noFill/>
          <a:ln w="9525">
            <a:noFill/>
            <a:miter lim="800000"/>
            <a:headEnd/>
            <a:tailEnd/>
          </a:ln>
        </p:spPr>
      </p:pic>
      <p:grpSp>
        <p:nvGrpSpPr>
          <p:cNvPr id="7" name="Group 6"/>
          <p:cNvGrpSpPr/>
          <p:nvPr/>
        </p:nvGrpSpPr>
        <p:grpSpPr>
          <a:xfrm>
            <a:off x="4014952" y="4990435"/>
            <a:ext cx="5471021" cy="874327"/>
            <a:chOff x="4818119" y="4685645"/>
            <a:chExt cx="4667854" cy="774481"/>
          </a:xfrm>
        </p:grpSpPr>
        <p:pic>
          <p:nvPicPr>
            <p:cNvPr id="5" name="Picture 2"/>
            <p:cNvPicPr>
              <a:picLocks noChangeAspect="1" noChangeArrowheads="1"/>
            </p:cNvPicPr>
            <p:nvPr/>
          </p:nvPicPr>
          <p:blipFill>
            <a:blip r:embed="rId2" cstate="print"/>
            <a:srcRect l="52081"/>
            <a:stretch>
              <a:fillRect/>
            </a:stretch>
          </p:blipFill>
          <p:spPr bwMode="auto">
            <a:xfrm>
              <a:off x="5728138" y="4685645"/>
              <a:ext cx="3757835" cy="774481"/>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r="88127"/>
            <a:stretch>
              <a:fillRect/>
            </a:stretch>
          </p:blipFill>
          <p:spPr bwMode="auto">
            <a:xfrm>
              <a:off x="4818119" y="4685645"/>
              <a:ext cx="931042" cy="774481"/>
            </a:xfrm>
            <a:prstGeom prst="rect">
              <a:avLst/>
            </a:prstGeom>
            <a:noFill/>
            <a:ln w="9525">
              <a:noFill/>
              <a:miter lim="800000"/>
              <a:headEnd/>
              <a:tailEnd/>
            </a:ln>
          </p:spPr>
        </p:pic>
      </p:grpSp>
      <p:grpSp>
        <p:nvGrpSpPr>
          <p:cNvPr id="10" name="Group 9"/>
          <p:cNvGrpSpPr/>
          <p:nvPr/>
        </p:nvGrpSpPr>
        <p:grpSpPr>
          <a:xfrm>
            <a:off x="2690648" y="6064469"/>
            <a:ext cx="8292662" cy="579967"/>
            <a:chOff x="2690648" y="6064469"/>
            <a:chExt cx="8292662" cy="579967"/>
          </a:xfrm>
        </p:grpSpPr>
        <p:sp>
          <p:nvSpPr>
            <p:cNvPr id="8" name="TextBox 7"/>
            <p:cNvSpPr txBox="1"/>
            <p:nvPr/>
          </p:nvSpPr>
          <p:spPr>
            <a:xfrm>
              <a:off x="2690648" y="6064469"/>
              <a:ext cx="8292662"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در این رابطه فاصله    تصویر پیرامحوری است. </a:t>
              </a:r>
              <a:endParaRPr lang="en-US" sz="2400" dirty="0">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nvGraphicFramePr>
          <p:xfrm>
            <a:off x="8717236" y="6197656"/>
            <a:ext cx="215900" cy="342900"/>
          </p:xfrm>
          <a:graphic>
            <a:graphicData uri="http://schemas.openxmlformats.org/presentationml/2006/ole">
              <mc:AlternateContent xmlns:mc="http://schemas.openxmlformats.org/markup-compatibility/2006">
                <mc:Choice xmlns:v="urn:schemas-microsoft-com:vml" Requires="v">
                  <p:oleObj name="Equation" r:id="rId4" imgW="215713" imgH="342603" progId="Equation.DSMT4">
                    <p:embed/>
                  </p:oleObj>
                </mc:Choice>
                <mc:Fallback>
                  <p:oleObj name="Equation" r:id="rId4" imgW="215713" imgH="342603" progId="Equation.DSMT4">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7236" y="6197656"/>
                          <a:ext cx="2159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Slide Number Placeholder 10"/>
          <p:cNvSpPr>
            <a:spLocks noGrp="1"/>
          </p:cNvSpPr>
          <p:nvPr>
            <p:ph type="sldNum" sz="quarter" idx="12"/>
          </p:nvPr>
        </p:nvSpPr>
        <p:spPr/>
        <p:txBody>
          <a:bodyPr/>
          <a:lstStyle/>
          <a:p>
            <a:fld id="{8AC7B609-6235-4DF7-8376-3B4225D7EDEF}" type="slidenum">
              <a:rPr lang="en-US" smtClean="0"/>
              <a:pPr/>
              <a:t>161</a:t>
            </a:fld>
            <a:endParaRPr lang="en-US"/>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7466" y="238538"/>
            <a:ext cx="10489325" cy="1754326"/>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یک دسته پرتو موازی وارد انتهای کوژ یک میله شیشه‌ای با شعاع خمیدگی 4 سانتی‌متر می شوند. اگر ضریب شکست شیشه 1.6 باشد ابیراهی عرضی و طولی برای پرتو‌ای که 1 سانتی‌متر از محور فاصله دارد چقدر است؟</a:t>
            </a:r>
            <a:endParaRPr lang="en-US" sz="2400"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705209" y="1763439"/>
            <a:ext cx="6420804" cy="1011292"/>
            <a:chOff x="705209" y="1763439"/>
            <a:chExt cx="6420804" cy="1011292"/>
          </a:xfrm>
        </p:grpSpPr>
        <p:pic>
          <p:nvPicPr>
            <p:cNvPr id="699394" name="Picture 2"/>
            <p:cNvPicPr>
              <a:picLocks noChangeAspect="1" noChangeArrowheads="1"/>
            </p:cNvPicPr>
            <p:nvPr/>
          </p:nvPicPr>
          <p:blipFill>
            <a:blip r:embed="rId2" cstate="print"/>
            <a:srcRect/>
            <a:stretch>
              <a:fillRect/>
            </a:stretch>
          </p:blipFill>
          <p:spPr bwMode="auto">
            <a:xfrm>
              <a:off x="705209" y="1763439"/>
              <a:ext cx="2943360" cy="1011292"/>
            </a:xfrm>
            <a:prstGeom prst="rect">
              <a:avLst/>
            </a:prstGeom>
            <a:noFill/>
            <a:ln w="9525">
              <a:noFill/>
              <a:miter lim="800000"/>
              <a:headEnd/>
              <a:tailEnd/>
            </a:ln>
          </p:spPr>
        </p:pic>
        <p:pic>
          <p:nvPicPr>
            <p:cNvPr id="699395" name="Picture 3"/>
            <p:cNvPicPr>
              <a:picLocks noChangeAspect="1" noChangeArrowheads="1"/>
            </p:cNvPicPr>
            <p:nvPr/>
          </p:nvPicPr>
          <p:blipFill>
            <a:blip r:embed="rId3" cstate="print"/>
            <a:srcRect/>
            <a:stretch>
              <a:fillRect/>
            </a:stretch>
          </p:blipFill>
          <p:spPr bwMode="auto">
            <a:xfrm>
              <a:off x="4260662" y="1884712"/>
              <a:ext cx="2865351" cy="826955"/>
            </a:xfrm>
            <a:prstGeom prst="rect">
              <a:avLst/>
            </a:prstGeom>
            <a:noFill/>
            <a:ln w="9525">
              <a:noFill/>
              <a:miter lim="800000"/>
              <a:headEnd/>
              <a:tailEnd/>
            </a:ln>
          </p:spPr>
        </p:pic>
      </p:grpSp>
      <p:pic>
        <p:nvPicPr>
          <p:cNvPr id="699396" name="Picture 4"/>
          <p:cNvPicPr>
            <a:picLocks noChangeAspect="1" noChangeArrowheads="1"/>
          </p:cNvPicPr>
          <p:nvPr/>
        </p:nvPicPr>
        <p:blipFill>
          <a:blip r:embed="rId4" cstate="print"/>
          <a:srcRect/>
          <a:stretch>
            <a:fillRect/>
          </a:stretch>
        </p:blipFill>
        <p:spPr bwMode="auto">
          <a:xfrm>
            <a:off x="548622" y="2968680"/>
            <a:ext cx="7975268" cy="1385732"/>
          </a:xfrm>
          <a:prstGeom prst="rect">
            <a:avLst/>
          </a:prstGeom>
          <a:noFill/>
          <a:ln w="9525">
            <a:noFill/>
            <a:miter lim="800000"/>
            <a:headEnd/>
            <a:tailEnd/>
          </a:ln>
        </p:spPr>
      </p:pic>
      <p:pic>
        <p:nvPicPr>
          <p:cNvPr id="699397" name="Picture 5"/>
          <p:cNvPicPr>
            <a:picLocks noChangeAspect="1" noChangeArrowheads="1"/>
          </p:cNvPicPr>
          <p:nvPr/>
        </p:nvPicPr>
        <p:blipFill>
          <a:blip r:embed="rId5" cstate="print"/>
          <a:srcRect/>
          <a:stretch>
            <a:fillRect/>
          </a:stretch>
        </p:blipFill>
        <p:spPr bwMode="auto">
          <a:xfrm>
            <a:off x="563558" y="4521474"/>
            <a:ext cx="6604498" cy="1207175"/>
          </a:xfrm>
          <a:prstGeom prst="rect">
            <a:avLst/>
          </a:prstGeom>
          <a:noFill/>
          <a:ln w="9525">
            <a:noFill/>
            <a:miter lim="800000"/>
            <a:headEnd/>
            <a:tailEnd/>
          </a:ln>
        </p:spPr>
      </p:pic>
      <p:grpSp>
        <p:nvGrpSpPr>
          <p:cNvPr id="10" name="Group 9"/>
          <p:cNvGrpSpPr/>
          <p:nvPr/>
        </p:nvGrpSpPr>
        <p:grpSpPr>
          <a:xfrm>
            <a:off x="222250" y="5865813"/>
            <a:ext cx="5468882" cy="800100"/>
            <a:chOff x="222250" y="5865813"/>
            <a:chExt cx="5468882" cy="800100"/>
          </a:xfrm>
        </p:grpSpPr>
        <p:graphicFrame>
          <p:nvGraphicFramePr>
            <p:cNvPr id="699399" name="Object 7"/>
            <p:cNvGraphicFramePr>
              <a:graphicFrameLocks noChangeAspect="1"/>
            </p:cNvGraphicFramePr>
            <p:nvPr/>
          </p:nvGraphicFramePr>
          <p:xfrm>
            <a:off x="222250" y="5865813"/>
            <a:ext cx="1447800" cy="800100"/>
          </p:xfrm>
          <a:graphic>
            <a:graphicData uri="http://schemas.openxmlformats.org/presentationml/2006/ole">
              <mc:AlternateContent xmlns:mc="http://schemas.openxmlformats.org/markup-compatibility/2006">
                <mc:Choice xmlns:v="urn:schemas-microsoft-com:vml" Requires="v">
                  <p:oleObj name="Equation" r:id="rId6" imgW="1447560" imgH="799920" progId="Equation.DSMT4">
                    <p:embed/>
                  </p:oleObj>
                </mc:Choice>
                <mc:Fallback>
                  <p:oleObj name="Equation" r:id="rId6" imgW="1447560" imgH="799920" progId="Equation.DSMT4">
                    <p:embed/>
                    <p:pic>
                      <p:nvPicPr>
                        <p:cNvPr id="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250" y="5865813"/>
                          <a:ext cx="14478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99400" name="Picture 8"/>
            <p:cNvPicPr>
              <a:picLocks noChangeAspect="1" noChangeArrowheads="1"/>
            </p:cNvPicPr>
            <p:nvPr/>
          </p:nvPicPr>
          <p:blipFill>
            <a:blip r:embed="rId8" cstate="print"/>
            <a:srcRect/>
            <a:stretch>
              <a:fillRect/>
            </a:stretch>
          </p:blipFill>
          <p:spPr bwMode="auto">
            <a:xfrm>
              <a:off x="1681958" y="5919241"/>
              <a:ext cx="4009174" cy="691766"/>
            </a:xfrm>
            <a:prstGeom prst="rect">
              <a:avLst/>
            </a:prstGeom>
            <a:noFill/>
            <a:ln w="9525">
              <a:noFill/>
              <a:miter lim="800000"/>
              <a:headEnd/>
              <a:tailEnd/>
            </a:ln>
          </p:spPr>
        </p:pic>
      </p:grpSp>
      <p:grpSp>
        <p:nvGrpSpPr>
          <p:cNvPr id="13" name="Group 12"/>
          <p:cNvGrpSpPr/>
          <p:nvPr/>
        </p:nvGrpSpPr>
        <p:grpSpPr>
          <a:xfrm>
            <a:off x="6427788" y="5789613"/>
            <a:ext cx="4912874" cy="825500"/>
            <a:chOff x="6427788" y="5789613"/>
            <a:chExt cx="4912874" cy="825500"/>
          </a:xfrm>
        </p:grpSpPr>
        <p:graphicFrame>
          <p:nvGraphicFramePr>
            <p:cNvPr id="699401" name="Object 9"/>
            <p:cNvGraphicFramePr>
              <a:graphicFrameLocks noChangeAspect="1"/>
            </p:cNvGraphicFramePr>
            <p:nvPr/>
          </p:nvGraphicFramePr>
          <p:xfrm>
            <a:off x="6427788" y="5789613"/>
            <a:ext cx="1333500" cy="825500"/>
          </p:xfrm>
          <a:graphic>
            <a:graphicData uri="http://schemas.openxmlformats.org/presentationml/2006/ole">
              <mc:AlternateContent xmlns:mc="http://schemas.openxmlformats.org/markup-compatibility/2006">
                <mc:Choice xmlns:v="urn:schemas-microsoft-com:vml" Requires="v">
                  <p:oleObj name="Equation" r:id="rId9" imgW="1333500" imgH="825500" progId="Equation.DSMT4">
                    <p:embed/>
                  </p:oleObj>
                </mc:Choice>
                <mc:Fallback>
                  <p:oleObj name="Equation" r:id="rId9" imgW="1333500" imgH="825500" progId="Equation.DSMT4">
                    <p:embed/>
                    <p:pic>
                      <p:nvPicPr>
                        <p:cNvPr id="0"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27788" y="5789613"/>
                          <a:ext cx="13335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99402" name="Picture 10"/>
            <p:cNvPicPr>
              <a:picLocks noChangeAspect="1" noChangeArrowheads="1"/>
            </p:cNvPicPr>
            <p:nvPr/>
          </p:nvPicPr>
          <p:blipFill>
            <a:blip r:embed="rId11" cstate="print"/>
            <a:srcRect/>
            <a:stretch>
              <a:fillRect/>
            </a:stretch>
          </p:blipFill>
          <p:spPr bwMode="auto">
            <a:xfrm>
              <a:off x="7756033" y="5855193"/>
              <a:ext cx="3584629" cy="655386"/>
            </a:xfrm>
            <a:prstGeom prst="rect">
              <a:avLst/>
            </a:prstGeom>
            <a:noFill/>
            <a:ln w="9525">
              <a:noFill/>
              <a:miter lim="800000"/>
              <a:headEnd/>
              <a:tailEnd/>
            </a:ln>
          </p:spPr>
        </p:pic>
      </p:grpSp>
      <p:grpSp>
        <p:nvGrpSpPr>
          <p:cNvPr id="28" name="Group 27"/>
          <p:cNvGrpSpPr/>
          <p:nvPr/>
        </p:nvGrpSpPr>
        <p:grpSpPr>
          <a:xfrm>
            <a:off x="6731891" y="3520960"/>
            <a:ext cx="5207881" cy="1944413"/>
            <a:chOff x="6731891" y="3520960"/>
            <a:chExt cx="5207881" cy="1944413"/>
          </a:xfrm>
        </p:grpSpPr>
        <p:grpSp>
          <p:nvGrpSpPr>
            <p:cNvPr id="27" name="Group 26"/>
            <p:cNvGrpSpPr/>
            <p:nvPr/>
          </p:nvGrpSpPr>
          <p:grpSpPr>
            <a:xfrm>
              <a:off x="7367772" y="3520960"/>
              <a:ext cx="4572000" cy="1944413"/>
              <a:chOff x="7367772" y="3352800"/>
              <a:chExt cx="4572000" cy="1944413"/>
            </a:xfrm>
          </p:grpSpPr>
          <p:grpSp>
            <p:nvGrpSpPr>
              <p:cNvPr id="21" name="Group 20"/>
              <p:cNvGrpSpPr/>
              <p:nvPr/>
            </p:nvGrpSpPr>
            <p:grpSpPr>
              <a:xfrm>
                <a:off x="7367772" y="3352800"/>
                <a:ext cx="4572000" cy="1944413"/>
                <a:chOff x="7367772" y="3352800"/>
                <a:chExt cx="4572000" cy="1944413"/>
              </a:xfrm>
            </p:grpSpPr>
            <p:sp>
              <p:nvSpPr>
                <p:cNvPr id="17" name="Flowchart: Delay 16"/>
                <p:cNvSpPr/>
                <p:nvPr/>
              </p:nvSpPr>
              <p:spPr>
                <a:xfrm flipH="1">
                  <a:off x="8534400" y="3352800"/>
                  <a:ext cx="2711669" cy="1944413"/>
                </a:xfrm>
                <a:prstGeom prst="flowChartDelay">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7367772" y="4372300"/>
                  <a:ext cx="457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492364" y="3762701"/>
                  <a:ext cx="1261242" cy="646331"/>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R=4 cm</a:t>
                  </a:r>
                </a:p>
              </p:txBody>
            </p:sp>
          </p:grpSp>
          <p:cxnSp>
            <p:nvCxnSpPr>
              <p:cNvPr id="23" name="Straight Arrow Connector 22"/>
              <p:cNvCxnSpPr/>
              <p:nvPr/>
            </p:nvCxnSpPr>
            <p:spPr>
              <a:xfrm>
                <a:off x="7598979" y="3626067"/>
                <a:ext cx="1376855" cy="1051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Left Brace 24"/>
              <p:cNvSpPr/>
              <p:nvPr/>
            </p:nvSpPr>
            <p:spPr>
              <a:xfrm>
                <a:off x="7998365" y="3689130"/>
                <a:ext cx="147144" cy="630622"/>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TextBox 25"/>
            <p:cNvSpPr txBox="1"/>
            <p:nvPr/>
          </p:nvSpPr>
          <p:spPr>
            <a:xfrm>
              <a:off x="6731891" y="3778464"/>
              <a:ext cx="1261242" cy="579967"/>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1 cm</a:t>
              </a:r>
            </a:p>
          </p:txBody>
        </p:sp>
      </p:grpSp>
      <p:sp>
        <p:nvSpPr>
          <p:cNvPr id="24" name="Slide Number Placeholder 23"/>
          <p:cNvSpPr>
            <a:spLocks noGrp="1"/>
          </p:cNvSpPr>
          <p:nvPr>
            <p:ph type="sldNum" sz="quarter" idx="12"/>
          </p:nvPr>
        </p:nvSpPr>
        <p:spPr/>
        <p:txBody>
          <a:bodyPr/>
          <a:lstStyle/>
          <a:p>
            <a:fld id="{8AC7B609-6235-4DF7-8376-3B4225D7EDEF}" type="slidenum">
              <a:rPr lang="en-US" smtClean="0"/>
              <a:pPr/>
              <a:t>162</a:t>
            </a:fld>
            <a:endParaRPr lang="en-US"/>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1738" y="273269"/>
            <a:ext cx="10625959"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فاصله کانونی یک عدسی نازک وقتی در هوا استفاده می‌شود از فرمول عدسی‌سازان چنین بدست می آید:</a:t>
            </a:r>
            <a:endParaRPr lang="en-US" sz="2400" dirty="0">
              <a:latin typeface="Times New Roman" panose="02020603050405020304" pitchFamily="18" charset="0"/>
              <a:cs typeface="Times New Roman" panose="02020603050405020304" pitchFamily="18" charset="0"/>
            </a:endParaRPr>
          </a:p>
        </p:txBody>
      </p:sp>
      <p:pic>
        <p:nvPicPr>
          <p:cNvPr id="700418" name="Picture 2"/>
          <p:cNvPicPr>
            <a:picLocks noChangeAspect="1" noChangeArrowheads="1"/>
          </p:cNvPicPr>
          <p:nvPr/>
        </p:nvPicPr>
        <p:blipFill>
          <a:blip r:embed="rId2" cstate="print"/>
          <a:srcRect/>
          <a:stretch>
            <a:fillRect/>
          </a:stretch>
        </p:blipFill>
        <p:spPr bwMode="auto">
          <a:xfrm>
            <a:off x="3678621" y="948614"/>
            <a:ext cx="3163450" cy="1053220"/>
          </a:xfrm>
          <a:prstGeom prst="rect">
            <a:avLst/>
          </a:prstGeom>
          <a:noFill/>
          <a:ln w="9525">
            <a:noFill/>
            <a:miter lim="800000"/>
            <a:headEnd/>
            <a:tailEnd/>
          </a:ln>
        </p:spPr>
      </p:pic>
      <p:sp>
        <p:nvSpPr>
          <p:cNvPr id="5" name="TextBox 4"/>
          <p:cNvSpPr txBox="1"/>
          <p:nvPr/>
        </p:nvSpPr>
        <p:spPr>
          <a:xfrm>
            <a:off x="304800" y="2017991"/>
            <a:ext cx="10531366"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از این رابطه معلوم می‌شود که ترکیبهای مختلفی از شعاعهای خمیدگی می‌تواند منجر به فاصله کانونی یکسانی شود. پس می توان برای هر فاصله کانونی دلخواه، ترکیبی از شعاع‌های خمیدگی را انتخاب کرد که منجر به کم‌ترین ابیراهی گردد. به منظور طبقه‌بندی شکلی عدسی‌های دارای فاصله کانونی یکسان که دارای شکل مختلفی هستند ضریب شکلی کادینگتون را به صورت زیر تعریف کرده‌اند:</a:t>
            </a:r>
            <a:endParaRPr lang="en-US" sz="2400" dirty="0">
              <a:latin typeface="Times New Roman" panose="02020603050405020304" pitchFamily="18" charset="0"/>
              <a:cs typeface="Times New Roman" panose="02020603050405020304" pitchFamily="18" charset="0"/>
            </a:endParaRPr>
          </a:p>
        </p:txBody>
      </p:sp>
      <p:pic>
        <p:nvPicPr>
          <p:cNvPr id="700419" name="Picture 3"/>
          <p:cNvPicPr>
            <a:picLocks noChangeAspect="1" noChangeArrowheads="1"/>
          </p:cNvPicPr>
          <p:nvPr/>
        </p:nvPicPr>
        <p:blipFill>
          <a:blip r:embed="rId3" cstate="print"/>
          <a:srcRect/>
          <a:stretch>
            <a:fillRect/>
          </a:stretch>
        </p:blipFill>
        <p:spPr bwMode="auto">
          <a:xfrm>
            <a:off x="519081" y="4651705"/>
            <a:ext cx="1964695" cy="996184"/>
          </a:xfrm>
          <a:prstGeom prst="rect">
            <a:avLst/>
          </a:prstGeom>
          <a:noFill/>
          <a:ln w="9525">
            <a:noFill/>
            <a:miter lim="800000"/>
            <a:headEnd/>
            <a:tailEnd/>
          </a:ln>
        </p:spPr>
      </p:pic>
      <p:pic>
        <p:nvPicPr>
          <p:cNvPr id="700420" name="Picture 4"/>
          <p:cNvPicPr>
            <a:picLocks noChangeAspect="1" noChangeArrowheads="1"/>
          </p:cNvPicPr>
          <p:nvPr/>
        </p:nvPicPr>
        <p:blipFill>
          <a:blip r:embed="rId4" cstate="print"/>
          <a:srcRect/>
          <a:stretch>
            <a:fillRect/>
          </a:stretch>
        </p:blipFill>
        <p:spPr bwMode="auto">
          <a:xfrm>
            <a:off x="4085844" y="4256689"/>
            <a:ext cx="5026294" cy="1839311"/>
          </a:xfrm>
          <a:prstGeom prst="rect">
            <a:avLst/>
          </a:prstGeom>
          <a:noFill/>
          <a:ln w="9525">
            <a:noFill/>
            <a:miter lim="800000"/>
            <a:headEnd/>
            <a:tailEnd/>
          </a:ln>
        </p:spPr>
      </p:pic>
      <p:sp>
        <p:nvSpPr>
          <p:cNvPr id="8" name="TextBox 7"/>
          <p:cNvSpPr txBox="1"/>
          <p:nvPr/>
        </p:nvSpPr>
        <p:spPr>
          <a:xfrm>
            <a:off x="3615558" y="6085488"/>
            <a:ext cx="5896303"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عدسیها با اشکال مختلف ولی دارای فاصله کانونی یکسان</a:t>
            </a:r>
            <a:endParaRPr lang="en-US" sz="2400" dirty="0">
              <a:latin typeface="Times New Roman" panose="02020603050405020304" pitchFamily="18" charset="0"/>
              <a:cs typeface="Times New Roman" panose="02020603050405020304" pitchFamily="18" charset="0"/>
            </a:endParaRPr>
          </a:p>
        </p:txBody>
      </p:sp>
      <p:sp>
        <p:nvSpPr>
          <p:cNvPr id="9" name="Slide Number Placeholder 8"/>
          <p:cNvSpPr>
            <a:spLocks noGrp="1"/>
          </p:cNvSpPr>
          <p:nvPr>
            <p:ph type="sldNum" sz="quarter" idx="12"/>
          </p:nvPr>
        </p:nvSpPr>
        <p:spPr/>
        <p:txBody>
          <a:bodyPr/>
          <a:lstStyle/>
          <a:p>
            <a:fld id="{8AC7B609-6235-4DF7-8376-3B4225D7EDEF}" type="slidenum">
              <a:rPr lang="en-US" smtClean="0"/>
              <a:pPr/>
              <a:t>163</a:t>
            </a:fld>
            <a:endParaRPr lang="en-US"/>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6027" y="8279"/>
            <a:ext cx="11456276"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میخواهیم یک عدسی مثبت شيشه‌اي با فاصله کانونی 10 سانتی‌متر بتراشیم. شعاع خمیدگی دوم عدسی و ضریب شکلی آن را حساب کنید هرگاه شعاع خمیدگی اول آن: الف) </a:t>
            </a:r>
            <a:r>
              <a:rPr lang="en-US" sz="2400" dirty="0">
                <a:latin typeface="Times New Roman" panose="02020603050405020304" pitchFamily="18" charset="0"/>
                <a:cs typeface="Times New Roman" panose="02020603050405020304" pitchFamily="18" charset="0"/>
              </a:rPr>
              <a:t>10 cm</a:t>
            </a:r>
            <a:r>
              <a:rPr lang="fa-IR" sz="2400" dirty="0">
                <a:latin typeface="Times New Roman" panose="02020603050405020304" pitchFamily="18" charset="0"/>
                <a:cs typeface="Times New Roman" panose="02020603050405020304" pitchFamily="18" charset="0"/>
              </a:rPr>
              <a:t>  ب) </a:t>
            </a:r>
            <a:r>
              <a:rPr lang="en-US" sz="2400" dirty="0">
                <a:latin typeface="Times New Roman" panose="02020603050405020304" pitchFamily="18" charset="0"/>
                <a:cs typeface="Times New Roman" panose="02020603050405020304" pitchFamily="18" charset="0"/>
              </a:rPr>
              <a:t>5 cm</a:t>
            </a:r>
            <a:r>
              <a:rPr lang="fa-IR" sz="2400" dirty="0">
                <a:latin typeface="Times New Roman" panose="02020603050405020304" pitchFamily="18" charset="0"/>
                <a:cs typeface="Times New Roman" panose="02020603050405020304" pitchFamily="18" charset="0"/>
              </a:rPr>
              <a:t>  ج) </a:t>
            </a:r>
            <a:r>
              <a:rPr lang="en-US" sz="2400" dirty="0">
                <a:latin typeface="Times New Roman" panose="02020603050405020304" pitchFamily="18" charset="0"/>
                <a:cs typeface="Times New Roman" panose="02020603050405020304" pitchFamily="18" charset="0"/>
              </a:rPr>
              <a:t>4 cm</a:t>
            </a:r>
            <a:r>
              <a:rPr lang="fa-IR" sz="2400" dirty="0">
                <a:latin typeface="Times New Roman" panose="02020603050405020304" pitchFamily="18" charset="0"/>
                <a:cs typeface="Times New Roman" panose="02020603050405020304" pitchFamily="18" charset="0"/>
              </a:rPr>
              <a:t>  د) </a:t>
            </a:r>
            <a:r>
              <a:rPr lang="en-US" sz="2400" dirty="0">
                <a:latin typeface="Times New Roman" panose="02020603050405020304" pitchFamily="18" charset="0"/>
                <a:cs typeface="Times New Roman" panose="02020603050405020304" pitchFamily="18" charset="0"/>
              </a:rPr>
              <a:t>3 cm</a:t>
            </a:r>
            <a:r>
              <a:rPr lang="fa-IR" sz="2400" dirty="0">
                <a:latin typeface="Times New Roman" panose="02020603050405020304" pitchFamily="18" charset="0"/>
                <a:cs typeface="Times New Roman" panose="02020603050405020304" pitchFamily="18" charset="0"/>
              </a:rPr>
              <a:t>  باشد.</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noChangeArrowheads="1"/>
          </p:cNvPicPr>
          <p:nvPr/>
        </p:nvPicPr>
        <p:blipFill>
          <a:blip r:embed="rId2" cstate="print"/>
          <a:srcRect/>
          <a:stretch>
            <a:fillRect/>
          </a:stretch>
        </p:blipFill>
        <p:spPr bwMode="auto">
          <a:xfrm>
            <a:off x="157168" y="1029482"/>
            <a:ext cx="2887246" cy="961262"/>
          </a:xfrm>
          <a:prstGeom prst="rect">
            <a:avLst/>
          </a:prstGeom>
          <a:noFill/>
          <a:ln w="9525">
            <a:noFill/>
            <a:miter lim="800000"/>
            <a:headEnd/>
            <a:tailEnd/>
          </a:ln>
        </p:spPr>
      </p:pic>
      <p:graphicFrame>
        <p:nvGraphicFramePr>
          <p:cNvPr id="4" name="Object 3"/>
          <p:cNvGraphicFramePr>
            <a:graphicFrameLocks noChangeAspect="1"/>
          </p:cNvGraphicFramePr>
          <p:nvPr/>
        </p:nvGraphicFramePr>
        <p:xfrm>
          <a:off x="143415" y="1922478"/>
          <a:ext cx="2857500" cy="4876800"/>
        </p:xfrm>
        <a:graphic>
          <a:graphicData uri="http://schemas.openxmlformats.org/presentationml/2006/ole">
            <mc:AlternateContent xmlns:mc="http://schemas.openxmlformats.org/markup-compatibility/2006">
              <mc:Choice xmlns:v="urn:schemas-microsoft-com:vml" Requires="v">
                <p:oleObj name="Equation" r:id="rId3" imgW="2857500" imgH="4876800" progId="Equation.DSMT4">
                  <p:embed/>
                </p:oleObj>
              </mc:Choice>
              <mc:Fallback>
                <p:oleObj name="Equation" r:id="rId3" imgW="2857500" imgH="4876800" progId="Equation.DSMT4">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15" y="1922478"/>
                        <a:ext cx="2857500" cy="487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01443" name="Object 3"/>
          <p:cNvGraphicFramePr>
            <a:graphicFrameLocks noChangeAspect="1"/>
          </p:cNvGraphicFramePr>
          <p:nvPr/>
        </p:nvGraphicFramePr>
        <p:xfrm>
          <a:off x="3517900" y="2593975"/>
          <a:ext cx="2679700" cy="4114800"/>
        </p:xfrm>
        <a:graphic>
          <a:graphicData uri="http://schemas.openxmlformats.org/presentationml/2006/ole">
            <mc:AlternateContent xmlns:mc="http://schemas.openxmlformats.org/markup-compatibility/2006">
              <mc:Choice xmlns:v="urn:schemas-microsoft-com:vml" Requires="v">
                <p:oleObj name="Equation" r:id="rId5" imgW="2679700" imgH="4114800" progId="Equation.DSMT4">
                  <p:embed/>
                </p:oleObj>
              </mc:Choice>
              <mc:Fallback>
                <p:oleObj name="Equation" r:id="rId5" imgW="2679700" imgH="4114800" progId="Equation.DSMT4">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7900" y="2593975"/>
                        <a:ext cx="2679700" cy="411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01444" name="Object 4"/>
          <p:cNvGraphicFramePr>
            <a:graphicFrameLocks noChangeAspect="1"/>
          </p:cNvGraphicFramePr>
          <p:nvPr/>
        </p:nvGraphicFramePr>
        <p:xfrm>
          <a:off x="6607175" y="2589213"/>
          <a:ext cx="2628900" cy="4114800"/>
        </p:xfrm>
        <a:graphic>
          <a:graphicData uri="http://schemas.openxmlformats.org/presentationml/2006/ole">
            <mc:AlternateContent xmlns:mc="http://schemas.openxmlformats.org/markup-compatibility/2006">
              <mc:Choice xmlns:v="urn:schemas-microsoft-com:vml" Requires="v">
                <p:oleObj name="Equation" r:id="rId7" imgW="2628900" imgH="4114800" progId="Equation.DSMT4">
                  <p:embed/>
                </p:oleObj>
              </mc:Choice>
              <mc:Fallback>
                <p:oleObj name="Equation" r:id="rId7" imgW="2628900" imgH="4114800" progId="Equation.DSMT4">
                  <p:embed/>
                  <p:pic>
                    <p:nvPicPr>
                      <p:cNvPr id="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7175" y="2589213"/>
                        <a:ext cx="2628900" cy="411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01445" name="Object 5"/>
          <p:cNvGraphicFramePr>
            <a:graphicFrameLocks noChangeAspect="1"/>
          </p:cNvGraphicFramePr>
          <p:nvPr/>
        </p:nvGraphicFramePr>
        <p:xfrm>
          <a:off x="9518650" y="2532063"/>
          <a:ext cx="2616200" cy="4114800"/>
        </p:xfrm>
        <a:graphic>
          <a:graphicData uri="http://schemas.openxmlformats.org/presentationml/2006/ole">
            <mc:AlternateContent xmlns:mc="http://schemas.openxmlformats.org/markup-compatibility/2006">
              <mc:Choice xmlns:v="urn:schemas-microsoft-com:vml" Requires="v">
                <p:oleObj name="Equation" r:id="rId9" imgW="2616200" imgH="4114800" progId="Equation.DSMT4">
                  <p:embed/>
                </p:oleObj>
              </mc:Choice>
              <mc:Fallback>
                <p:oleObj name="Equation" r:id="rId9" imgW="2616200" imgH="4114800" progId="Equation.DSMT4">
                  <p:embed/>
                  <p:pic>
                    <p:nvPicPr>
                      <p:cNvPr id="0"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18650" y="2532063"/>
                        <a:ext cx="2616200" cy="411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p:nvPr/>
        </p:nvCxnSpPr>
        <p:spPr>
          <a:xfrm>
            <a:off x="3132083" y="2343807"/>
            <a:ext cx="0" cy="45141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411310" y="2396359"/>
            <a:ext cx="0" cy="43197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354207" y="2385848"/>
            <a:ext cx="0" cy="44721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lide Number Placeholder 11"/>
          <p:cNvSpPr>
            <a:spLocks noGrp="1"/>
          </p:cNvSpPr>
          <p:nvPr>
            <p:ph type="sldNum" sz="quarter" idx="12"/>
          </p:nvPr>
        </p:nvSpPr>
        <p:spPr/>
        <p:txBody>
          <a:bodyPr/>
          <a:lstStyle/>
          <a:p>
            <a:fld id="{8AC7B609-6235-4DF7-8376-3B4225D7EDEF}" type="slidenum">
              <a:rPr lang="en-US" smtClean="0"/>
              <a:pPr/>
              <a:t>164</a:t>
            </a:fld>
            <a:endParaRPr lang="en-US"/>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453" y="44075"/>
            <a:ext cx="11329260" cy="3416320"/>
          </a:xfrm>
          <a:prstGeom prst="rect">
            <a:avLst/>
          </a:prstGeom>
        </p:spPr>
        <p:txBody>
          <a:bodyPr wrap="square">
            <a:spAutoFit/>
          </a:bodyPr>
          <a:lstStyle/>
          <a:p>
            <a:pPr algn="just" rtl="1">
              <a:lnSpc>
                <a:spcPct val="150000"/>
              </a:lnSpc>
            </a:pPr>
            <a:r>
              <a:rPr lang="fa-IR" sz="2400" b="1" dirty="0">
                <a:solidFill>
                  <a:srgbClr val="A162D0"/>
                </a:solidFill>
                <a:latin typeface="Times New Roman" panose="02020603050405020304" pitchFamily="18" charset="0"/>
                <a:cs typeface="Times New Roman" panose="02020603050405020304" pitchFamily="18" charset="0"/>
              </a:rPr>
              <a:t>ابیراهی رنگی</a:t>
            </a:r>
            <a:r>
              <a:rPr lang="fa-IR" sz="2400" dirty="0">
                <a:latin typeface="Times New Roman" panose="02020603050405020304" pitchFamily="18" charset="0"/>
                <a:cs typeface="Times New Roman" panose="02020603050405020304" pitchFamily="18" charset="0"/>
              </a:rPr>
              <a:t>: چنانچه نور تکفام نباشد نوعی دیگر از ابیراهی به نام ابیراهی رنگی نیز ظاهر خواهد شد. علت این نوع از ابیراهی پاشندگی نور می‌باشد. چون ضریب شکست هر محیط شفاف تابع طول موج نور عبوری از آن است در نتیجه هر گاه مثلا یک باریکه موازی نور سفید به یک عدسی بتابد رنگهای مختلف آن در مکانهای مختلفی کانونی خواهد شد و در نتیجه کانون به جای یک نقطه سفید، یک </a:t>
            </a:r>
            <a:r>
              <a:rPr lang="fa-IR" sz="2400" dirty="0">
                <a:solidFill>
                  <a:srgbClr val="FF0000"/>
                </a:solidFill>
                <a:latin typeface="Times New Roman" panose="02020603050405020304" pitchFamily="18" charset="0"/>
                <a:cs typeface="Times New Roman" panose="02020603050405020304" pitchFamily="18" charset="0"/>
              </a:rPr>
              <a:t>خط رنگی</a:t>
            </a:r>
            <a:r>
              <a:rPr lang="en-US" sz="2400" dirty="0">
                <a:solidFill>
                  <a:srgbClr val="FF0000"/>
                </a:solidFill>
                <a:latin typeface="Times New Roman" panose="02020603050405020304" pitchFamily="18" charset="0"/>
                <a:cs typeface="Times New Roman" panose="02020603050405020304" pitchFamily="18" charset="0"/>
              </a:rPr>
              <a:t> </a:t>
            </a:r>
            <a:r>
              <a:rPr lang="fa-IR" sz="2400" dirty="0">
                <a:solidFill>
                  <a:srgbClr val="FF0000"/>
                </a:solidFill>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روي محور اپتيكي (حلقه هاي رنگي روي پرده تصوير) خواهد شد و از وضوح تصویر کاسته می‌شود. این نوع ابیراهی باعث می‌شود که حاشیه‌های یک تصویر دارای رنگ‌های تفکیک شده باشد.   </a:t>
            </a:r>
          </a:p>
        </p:txBody>
      </p:sp>
      <p:pic>
        <p:nvPicPr>
          <p:cNvPr id="583682" name="Picture 2"/>
          <p:cNvPicPr>
            <a:picLocks noChangeAspect="1" noChangeArrowheads="1"/>
          </p:cNvPicPr>
          <p:nvPr/>
        </p:nvPicPr>
        <p:blipFill>
          <a:blip r:embed="rId2" cstate="print"/>
          <a:srcRect/>
          <a:stretch>
            <a:fillRect/>
          </a:stretch>
        </p:blipFill>
        <p:spPr bwMode="auto">
          <a:xfrm>
            <a:off x="712614" y="3292137"/>
            <a:ext cx="8980026" cy="346116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AC7B609-6235-4DF7-8376-3B4225D7EDEF}" type="slidenum">
              <a:rPr lang="en-US" smtClean="0"/>
              <a:pPr/>
              <a:t>165</a:t>
            </a:fld>
            <a:endParaRPr lang="en-US"/>
          </a:p>
        </p:txBody>
      </p:sp>
      <p:cxnSp>
        <p:nvCxnSpPr>
          <p:cNvPr id="6" name="Straight Arrow Connector 5"/>
          <p:cNvCxnSpPr/>
          <p:nvPr/>
        </p:nvCxnSpPr>
        <p:spPr>
          <a:xfrm>
            <a:off x="1914861" y="3657600"/>
            <a:ext cx="2377440" cy="6239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925619" y="3668358"/>
            <a:ext cx="1828800" cy="828338"/>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711379" y="3270325"/>
            <a:ext cx="139850" cy="1688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p:nvPr/>
        </p:nvGrpSpPr>
        <p:grpSpPr>
          <a:xfrm>
            <a:off x="520700" y="114300"/>
            <a:ext cx="6659926" cy="889000"/>
            <a:chOff x="825500" y="397739"/>
            <a:chExt cx="6659926" cy="889000"/>
          </a:xfrm>
        </p:grpSpPr>
        <p:graphicFrame>
          <p:nvGraphicFramePr>
            <p:cNvPr id="2" name="Object 1"/>
            <p:cNvGraphicFramePr>
              <a:graphicFrameLocks noChangeAspect="1"/>
            </p:cNvGraphicFramePr>
            <p:nvPr/>
          </p:nvGraphicFramePr>
          <p:xfrm>
            <a:off x="825500" y="397739"/>
            <a:ext cx="4445000" cy="889000"/>
          </p:xfrm>
          <a:graphic>
            <a:graphicData uri="http://schemas.openxmlformats.org/presentationml/2006/ole">
              <mc:AlternateContent xmlns:mc="http://schemas.openxmlformats.org/markup-compatibility/2006">
                <mc:Choice xmlns:v="urn:schemas-microsoft-com:vml" Requires="v">
                  <p:oleObj name="Equation" r:id="rId3" imgW="4445000" imgH="889000" progId="Equation.DSMT4">
                    <p:embed/>
                  </p:oleObj>
                </mc:Choice>
                <mc:Fallback>
                  <p:oleObj name="Equation" r:id="rId3" imgW="4445000" imgH="889000" progId="Equation.DSMT4">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0" y="397739"/>
                          <a:ext cx="4445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5979886" y="616666"/>
              <a:ext cx="1505540" cy="461665"/>
            </a:xfrm>
            <a:prstGeom prst="rect">
              <a:avLst/>
            </a:prstGeom>
            <a:noFill/>
          </p:spPr>
          <p:txBody>
            <a:bodyPr wrap="none" rtlCol="0">
              <a:spAutoFit/>
            </a:bodyPr>
            <a:lstStyle/>
            <a:p>
              <a:pPr algn="r" rtl="1"/>
              <a:r>
                <a:rPr lang="fa-IR" sz="2400" dirty="0">
                  <a:latin typeface="Times New Roman" panose="02020603050405020304" pitchFamily="18" charset="0"/>
                  <a:cs typeface="Times New Roman" panose="02020603050405020304" pitchFamily="18" charset="0"/>
                </a:rPr>
                <a:t>زاویه شکست</a:t>
              </a:r>
              <a:endParaRPr lang="en-US" sz="2400" dirty="0">
                <a:latin typeface="Times New Roman" panose="02020603050405020304" pitchFamily="18" charset="0"/>
                <a:cs typeface="Times New Roman" panose="02020603050405020304" pitchFamily="18" charset="0"/>
              </a:endParaRPr>
            </a:p>
          </p:txBody>
        </p:sp>
      </p:grpSp>
      <p:sp>
        <p:nvSpPr>
          <p:cNvPr id="9" name="TextBox 8"/>
          <p:cNvSpPr txBox="1"/>
          <p:nvPr/>
        </p:nvSpPr>
        <p:spPr>
          <a:xfrm>
            <a:off x="372533" y="1142816"/>
            <a:ext cx="11736388" cy="1687963"/>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از آنجایی که </a:t>
            </a:r>
            <a:r>
              <a:rPr lang="fa-IR" sz="2400" b="1" dirty="0">
                <a:latin typeface="Times New Roman" panose="02020603050405020304" pitchFamily="18" charset="0"/>
                <a:cs typeface="Times New Roman" panose="02020603050405020304" pitchFamily="18" charset="0"/>
              </a:rPr>
              <a:t>ضریب شکست </a:t>
            </a:r>
            <a:r>
              <a:rPr lang="fa-IR" sz="2400" dirty="0">
                <a:latin typeface="Times New Roman" panose="02020603050405020304" pitchFamily="18" charset="0"/>
                <a:cs typeface="Times New Roman" panose="02020603050405020304" pitchFamily="18" charset="0"/>
              </a:rPr>
              <a:t>هر محیط شفاف تابع </a:t>
            </a:r>
            <a:r>
              <a:rPr lang="fa-IR" sz="2400" b="1" dirty="0">
                <a:solidFill>
                  <a:srgbClr val="7030A0"/>
                </a:solidFill>
                <a:latin typeface="Times New Roman" panose="02020603050405020304" pitchFamily="18" charset="0"/>
                <a:cs typeface="Times New Roman" panose="02020603050405020304" pitchFamily="18" charset="0"/>
              </a:rPr>
              <a:t>طول موج </a:t>
            </a:r>
            <a:r>
              <a:rPr lang="fa-IR" sz="2400" dirty="0">
                <a:latin typeface="Times New Roman" panose="02020603050405020304" pitchFamily="18" charset="0"/>
                <a:cs typeface="Times New Roman" panose="02020603050405020304" pitchFamily="18" charset="0"/>
              </a:rPr>
              <a:t>نور منتشر شده درون آن است پس هنگام عبور یک پرتو نور سفید از مرز مشترک دو محیط شفاف، طول موجهای مختلف تحت زوایه‌های مختلف شکسته می‌شوند طوری‌که رنگهای مختلف نور از یکدیگر جدا می‌شوند. به این پدیده پاشندگی نور گویند.</a:t>
            </a:r>
            <a:endParaRPr lang="en-US"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8603634" y="27597"/>
            <a:ext cx="3501280"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none" rtlCol="0">
            <a:spAutoFit/>
          </a:bodyPr>
          <a:lstStyle/>
          <a:p>
            <a:r>
              <a:rPr lang="fa-IR" sz="2800" b="1" dirty="0">
                <a:solidFill>
                  <a:srgbClr val="FF0000"/>
                </a:solidFill>
              </a:rPr>
              <a:t>پاشندگی    </a:t>
            </a:r>
            <a:r>
              <a:rPr lang="en-US" sz="2800" b="1" dirty="0">
                <a:solidFill>
                  <a:srgbClr val="FF0000"/>
                </a:solidFill>
              </a:rPr>
              <a:t> Dispersion </a:t>
            </a:r>
            <a:r>
              <a:rPr lang="fa-IR" sz="2800" b="1" dirty="0">
                <a:solidFill>
                  <a:srgbClr val="FF0000"/>
                </a:solidFill>
              </a:rPr>
              <a:t>  </a:t>
            </a:r>
            <a:endParaRPr lang="en-US" sz="2800" b="1" dirty="0">
              <a:solidFill>
                <a:srgbClr val="FF0000"/>
              </a:solidFil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2500" y="2989980"/>
            <a:ext cx="5960270" cy="37440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374" y="2792474"/>
            <a:ext cx="4716000" cy="3949650"/>
          </a:xfrm>
          <a:prstGeom prst="rect">
            <a:avLst/>
          </a:prstGeom>
        </p:spPr>
      </p:pic>
      <p:sp>
        <p:nvSpPr>
          <p:cNvPr id="10" name="Slide Number Placeholder 9"/>
          <p:cNvSpPr>
            <a:spLocks noGrp="1"/>
          </p:cNvSpPr>
          <p:nvPr>
            <p:ph type="sldNum" sz="quarter" idx="12"/>
          </p:nvPr>
        </p:nvSpPr>
        <p:spPr/>
        <p:txBody>
          <a:bodyPr/>
          <a:lstStyle/>
          <a:p>
            <a:fld id="{8AC7B609-6235-4DF7-8376-3B4225D7EDEF}" type="slidenum">
              <a:rPr lang="en-US" smtClean="0"/>
              <a:pPr/>
              <a:t>166</a:t>
            </a:fld>
            <a:endParaRPr lang="en-US"/>
          </a:p>
        </p:txBody>
      </p:sp>
    </p:spTree>
    <p:extLst>
      <p:ext uri="{BB962C8B-B14F-4D97-AF65-F5344CB8AC3E}">
        <p14:creationId xmlns:p14="http://schemas.microsoft.com/office/powerpoint/2010/main" val="312067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9808"/>
            <a:ext cx="10140287" cy="830997"/>
          </a:xfrm>
          <a:prstGeom prst="rect">
            <a:avLst/>
          </a:prstGeom>
        </p:spPr>
        <p:txBody>
          <a:bodyPr wrap="square">
            <a:spAutoFit/>
          </a:bodyPr>
          <a:lstStyle/>
          <a:p>
            <a:r>
              <a:rPr lang="en-US" sz="2400" dirty="0">
                <a:latin typeface="Times New Roman" panose="02020603050405020304" pitchFamily="18" charset="0"/>
              </a:rPr>
              <a:t>it is shown that for a given small angle </a:t>
            </a:r>
            <a:r>
              <a:rPr lang="el-GR" sz="2400" i="1" dirty="0">
                <a:latin typeface="Times New Roman" panose="02020603050405020304" pitchFamily="18" charset="0"/>
              </a:rPr>
              <a:t>φ</a:t>
            </a:r>
            <a:r>
              <a:rPr lang="en-US" sz="2400" dirty="0">
                <a:latin typeface="Times New Roman" panose="02020603050405020304" pitchFamily="18" charset="0"/>
              </a:rPr>
              <a:t>, the dispersion of the F and C rays </a:t>
            </a:r>
          </a:p>
          <a:p>
            <a:endParaRPr lang="en-US" sz="2400" dirty="0">
              <a:latin typeface="Times New Roman" panose="02020603050405020304" pitchFamily="18" charset="0"/>
            </a:endParaRPr>
          </a:p>
        </p:txBody>
      </p:sp>
      <p:graphicFrame>
        <p:nvGraphicFramePr>
          <p:cNvPr id="4" name="Object 3"/>
          <p:cNvGraphicFramePr>
            <a:graphicFrameLocks noChangeAspect="1"/>
          </p:cNvGraphicFramePr>
          <p:nvPr/>
        </p:nvGraphicFramePr>
        <p:xfrm>
          <a:off x="876300" y="1028700"/>
          <a:ext cx="5702300" cy="3581400"/>
        </p:xfrm>
        <a:graphic>
          <a:graphicData uri="http://schemas.openxmlformats.org/presentationml/2006/ole">
            <mc:AlternateContent xmlns:mc="http://schemas.openxmlformats.org/markup-compatibility/2006">
              <mc:Choice xmlns:v="urn:schemas-microsoft-com:vml" Requires="v">
                <p:oleObj name="Equation" r:id="rId2" imgW="5702300" imgH="3581400" progId="Equation.DSMT4">
                  <p:embed/>
                </p:oleObj>
              </mc:Choice>
              <mc:Fallback>
                <p:oleObj name="Equation" r:id="rId2" imgW="5702300" imgH="3581400" progId="Equation.DSMT4">
                  <p:embed/>
                  <p:pic>
                    <p:nvPicPr>
                      <p:cNvPr id="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1028700"/>
                        <a:ext cx="5702300" cy="358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729803" y="4614551"/>
            <a:ext cx="6096000" cy="461665"/>
          </a:xfrm>
          <a:prstGeom prst="rect">
            <a:avLst/>
          </a:prstGeom>
        </p:spPr>
        <p:txBody>
          <a:bodyPr>
            <a:spAutoFit/>
          </a:bodyPr>
          <a:lstStyle/>
          <a:p>
            <a:r>
              <a:rPr lang="en-US" sz="2400" dirty="0">
                <a:latin typeface="Times New Roman" panose="02020603050405020304" pitchFamily="18" charset="0"/>
              </a:rPr>
              <a:t>while the deviation of the D ray depends on </a:t>
            </a:r>
          </a:p>
        </p:txBody>
      </p:sp>
      <p:sp>
        <p:nvSpPr>
          <p:cNvPr id="6" name="Rectangle 5"/>
          <p:cNvSpPr/>
          <p:nvPr/>
        </p:nvSpPr>
        <p:spPr>
          <a:xfrm>
            <a:off x="109183" y="5646161"/>
            <a:ext cx="6418868" cy="1200329"/>
          </a:xfrm>
          <a:prstGeom prst="rect">
            <a:avLst/>
          </a:prstGeom>
        </p:spPr>
        <p:txBody>
          <a:bodyPr wrap="square">
            <a:spAutoFit/>
          </a:bodyPr>
          <a:lstStyle/>
          <a:p>
            <a:pPr>
              <a:lnSpc>
                <a:spcPct val="150000"/>
              </a:lnSpc>
            </a:pPr>
            <a:r>
              <a:rPr lang="en-US" sz="2400" dirty="0">
                <a:latin typeface="Times New Roman" panose="02020603050405020304" pitchFamily="18" charset="0"/>
              </a:rPr>
              <a:t>The ratio of these two quantities  is called the </a:t>
            </a:r>
            <a:r>
              <a:rPr lang="en-US" sz="2400" i="1" dirty="0">
                <a:solidFill>
                  <a:srgbClr val="0070C0"/>
                </a:solidFill>
                <a:latin typeface="Times New Roman" panose="02020603050405020304" pitchFamily="18" charset="0"/>
              </a:rPr>
              <a:t>dispersive power </a:t>
            </a:r>
            <a:r>
              <a:rPr lang="en-US" sz="2400" dirty="0">
                <a:latin typeface="Times New Roman" panose="02020603050405020304" pitchFamily="18" charset="0"/>
              </a:rPr>
              <a:t>and is defined by the equation</a:t>
            </a:r>
          </a:p>
        </p:txBody>
      </p:sp>
      <p:graphicFrame>
        <p:nvGraphicFramePr>
          <p:cNvPr id="7" name="Object 6"/>
          <p:cNvGraphicFramePr>
            <a:graphicFrameLocks noChangeAspect="1"/>
          </p:cNvGraphicFramePr>
          <p:nvPr/>
        </p:nvGraphicFramePr>
        <p:xfrm>
          <a:off x="1504950" y="5232400"/>
          <a:ext cx="2552700" cy="431800"/>
        </p:xfrm>
        <a:graphic>
          <a:graphicData uri="http://schemas.openxmlformats.org/presentationml/2006/ole">
            <mc:AlternateContent xmlns:mc="http://schemas.openxmlformats.org/markup-compatibility/2006">
              <mc:Choice xmlns:v="urn:schemas-microsoft-com:vml" Requires="v">
                <p:oleObj name="Equation" r:id="rId4" imgW="2552700" imgH="431800" progId="Equation.DSMT4">
                  <p:embed/>
                </p:oleObj>
              </mc:Choice>
              <mc:Fallback>
                <p:oleObj name="Equation" r:id="rId4" imgW="2552700" imgH="431800" progId="Equation.DSMT4">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4950" y="5232400"/>
                        <a:ext cx="25527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6997700" y="5581650"/>
          <a:ext cx="3429000" cy="901700"/>
        </p:xfrm>
        <a:graphic>
          <a:graphicData uri="http://schemas.openxmlformats.org/presentationml/2006/ole">
            <mc:AlternateContent xmlns:mc="http://schemas.openxmlformats.org/markup-compatibility/2006">
              <mc:Choice xmlns:v="urn:schemas-microsoft-com:vml" Requires="v">
                <p:oleObj name="Equation" r:id="rId6" imgW="3429000" imgH="901700" progId="Equation.DSMT4">
                  <p:embed/>
                </p:oleObj>
              </mc:Choice>
              <mc:Fallback>
                <p:oleObj name="Equation" r:id="rId6" imgW="3429000" imgH="901700" progId="Equation.DSMT4">
                  <p:embed/>
                  <p:pic>
                    <p:nvPicPr>
                      <p:cNvPr id="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7700" y="5581650"/>
                        <a:ext cx="3429000" cy="901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11"/>
          <p:cNvGrpSpPr>
            <a:grpSpLocks noChangeAspect="1"/>
          </p:cNvGrpSpPr>
          <p:nvPr/>
        </p:nvGrpSpPr>
        <p:grpSpPr>
          <a:xfrm>
            <a:off x="7051610" y="974325"/>
            <a:ext cx="4983915" cy="3525010"/>
            <a:chOff x="2162629" y="2389800"/>
            <a:chExt cx="5024144" cy="3634025"/>
          </a:xfrm>
        </p:grpSpPr>
        <p:sp>
          <p:nvSpPr>
            <p:cNvPr id="13" name="TextBox 12"/>
            <p:cNvSpPr txBox="1"/>
            <p:nvPr/>
          </p:nvSpPr>
          <p:spPr>
            <a:xfrm>
              <a:off x="2162629" y="2389800"/>
              <a:ext cx="1574470" cy="461665"/>
            </a:xfrm>
            <a:prstGeom prst="rect">
              <a:avLst/>
            </a:prstGeom>
            <a:noFill/>
          </p:spPr>
          <p:txBody>
            <a:bodyPr wrap="none" rtlCol="0">
              <a:spAutoFit/>
            </a:bodyPr>
            <a:lstStyle/>
            <a:p>
              <a:pPr algn="r" rtl="1"/>
              <a:r>
                <a:rPr lang="en-US" sz="2400" dirty="0">
                  <a:latin typeface="Times New Roman" panose="02020603050405020304" pitchFamily="18" charset="0"/>
                  <a:cs typeface="Times New Roman" panose="02020603050405020304" pitchFamily="18" charset="0"/>
                </a:rPr>
                <a:t>White light</a:t>
              </a:r>
            </a:p>
          </p:txBody>
        </p:sp>
        <p:grpSp>
          <p:nvGrpSpPr>
            <p:cNvPr id="9" name="Group 13"/>
            <p:cNvGrpSpPr/>
            <p:nvPr/>
          </p:nvGrpSpPr>
          <p:grpSpPr>
            <a:xfrm>
              <a:off x="2365834" y="2465787"/>
              <a:ext cx="4820939" cy="3558038"/>
              <a:chOff x="2699656" y="2465790"/>
              <a:chExt cx="4820939" cy="3558038"/>
            </a:xfrm>
          </p:grpSpPr>
          <p:cxnSp>
            <p:nvCxnSpPr>
              <p:cNvPr id="15" name="Straight Connector 14"/>
              <p:cNvCxnSpPr/>
              <p:nvPr/>
            </p:nvCxnSpPr>
            <p:spPr>
              <a:xfrm>
                <a:off x="3976913" y="3280222"/>
                <a:ext cx="3222743" cy="1142333"/>
              </a:xfrm>
              <a:prstGeom prst="line">
                <a:avLst/>
              </a:prstGeom>
              <a:ln w="28575">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699656" y="3454400"/>
                <a:ext cx="4500000" cy="0"/>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426857" y="2465790"/>
                <a:ext cx="0" cy="270927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0" name="Group 17"/>
              <p:cNvGrpSpPr/>
              <p:nvPr/>
            </p:nvGrpSpPr>
            <p:grpSpPr>
              <a:xfrm>
                <a:off x="2699656" y="2830286"/>
                <a:ext cx="1712686" cy="609598"/>
                <a:chOff x="1857827" y="1828798"/>
                <a:chExt cx="2554515" cy="1611086"/>
              </a:xfrm>
            </p:grpSpPr>
            <p:cxnSp>
              <p:nvCxnSpPr>
                <p:cNvPr id="27" name="Straight Connector 26"/>
                <p:cNvCxnSpPr/>
                <p:nvPr/>
              </p:nvCxnSpPr>
              <p:spPr>
                <a:xfrm>
                  <a:off x="1857827" y="1828798"/>
                  <a:ext cx="2554515" cy="161108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017486" y="1923144"/>
                  <a:ext cx="653143" cy="40640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p:cNvCxnSpPr/>
              <p:nvPr/>
            </p:nvCxnSpPr>
            <p:spPr>
              <a:xfrm>
                <a:off x="4412340" y="3454400"/>
                <a:ext cx="2415229" cy="16546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426857" y="3454399"/>
                <a:ext cx="2104572" cy="190137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426857" y="3468917"/>
                <a:ext cx="1840344" cy="211366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767856" y="4802935"/>
                <a:ext cx="679994" cy="461665"/>
              </a:xfrm>
              <a:prstGeom prst="rect">
                <a:avLst/>
              </a:prstGeom>
              <a:noFill/>
            </p:spPr>
            <p:txBody>
              <a:bodyPr wrap="none" rtlCol="0">
                <a:spAutoFit/>
              </a:bodyPr>
              <a:lstStyle/>
              <a:p>
                <a:pPr algn="r" rtl="1"/>
                <a:r>
                  <a:rPr lang="en-US" sz="2400" dirty="0">
                    <a:latin typeface="Times New Roman" panose="02020603050405020304" pitchFamily="18" charset="0"/>
                    <a:cs typeface="Times New Roman" panose="02020603050405020304" pitchFamily="18" charset="0"/>
                  </a:rPr>
                  <a:t>Red</a:t>
                </a:r>
              </a:p>
            </p:txBody>
          </p:sp>
          <p:sp>
            <p:nvSpPr>
              <p:cNvPr id="23" name="TextBox 22"/>
              <p:cNvSpPr txBox="1"/>
              <p:nvPr/>
            </p:nvSpPr>
            <p:spPr>
              <a:xfrm>
                <a:off x="6461010" y="5255568"/>
                <a:ext cx="1059585" cy="461665"/>
              </a:xfrm>
              <a:prstGeom prst="rect">
                <a:avLst/>
              </a:prstGeom>
              <a:noFill/>
            </p:spPr>
            <p:txBody>
              <a:bodyPr wrap="none" rtlCol="0">
                <a:spAutoFit/>
              </a:bodyPr>
              <a:lstStyle/>
              <a:p>
                <a:pPr algn="r" rtl="1"/>
                <a:r>
                  <a:rPr lang="en-US" sz="2400" dirty="0">
                    <a:latin typeface="Times New Roman" panose="02020603050405020304" pitchFamily="18" charset="0"/>
                    <a:cs typeface="Times New Roman" panose="02020603050405020304" pitchFamily="18" charset="0"/>
                  </a:rPr>
                  <a:t>Yellow</a:t>
                </a:r>
              </a:p>
            </p:txBody>
          </p:sp>
          <p:sp>
            <p:nvSpPr>
              <p:cNvPr id="24" name="TextBox 23"/>
              <p:cNvSpPr txBox="1"/>
              <p:nvPr/>
            </p:nvSpPr>
            <p:spPr>
              <a:xfrm>
                <a:off x="6035285" y="5562163"/>
                <a:ext cx="764953" cy="461665"/>
              </a:xfrm>
              <a:prstGeom prst="rect">
                <a:avLst/>
              </a:prstGeom>
              <a:noFill/>
            </p:spPr>
            <p:txBody>
              <a:bodyPr wrap="none" rtlCol="0">
                <a:spAutoFit/>
              </a:bodyPr>
              <a:lstStyle/>
              <a:p>
                <a:pPr algn="r" rtl="1"/>
                <a:r>
                  <a:rPr lang="en-US" sz="2400" dirty="0">
                    <a:latin typeface="Times New Roman" panose="02020603050405020304" pitchFamily="18" charset="0"/>
                    <a:cs typeface="Times New Roman" panose="02020603050405020304" pitchFamily="18" charset="0"/>
                  </a:rPr>
                  <a:t>Blue</a:t>
                </a:r>
              </a:p>
            </p:txBody>
          </p:sp>
          <p:sp>
            <p:nvSpPr>
              <p:cNvPr id="25" name="TextBox 24"/>
              <p:cNvSpPr txBox="1"/>
              <p:nvPr/>
            </p:nvSpPr>
            <p:spPr>
              <a:xfrm>
                <a:off x="3962923" y="2851157"/>
                <a:ext cx="418878" cy="464457"/>
              </a:xfrm>
              <a:prstGeom prst="rect">
                <a:avLst/>
              </a:prstGeom>
              <a:noFill/>
            </p:spPr>
            <p:txBody>
              <a:bodyPr wrap="square" rtlCol="0">
                <a:spAutoFit/>
              </a:bodyPr>
              <a:lstStyle/>
              <a:p>
                <a:pPr algn="r" rtl="1"/>
                <a:r>
                  <a:rPr lang="el-GR" sz="2400" i="1" dirty="0">
                    <a:latin typeface="Times New Roman" panose="02020603050405020304" pitchFamily="18" charset="0"/>
                    <a:cs typeface="Times New Roman" panose="02020603050405020304" pitchFamily="18" charset="0"/>
                  </a:rPr>
                  <a:t>θ</a:t>
                </a:r>
                <a:r>
                  <a:rPr lang="en-US" sz="2400" baseline="-25000" dirty="0" err="1">
                    <a:latin typeface="Times New Roman" panose="02020603050405020304" pitchFamily="18" charset="0"/>
                    <a:cs typeface="Times New Roman" panose="02020603050405020304" pitchFamily="18" charset="0"/>
                  </a:rPr>
                  <a:t>i</a:t>
                </a:r>
                <a:endParaRPr lang="en-US" sz="2400" baseline="-250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4367170" y="3739025"/>
                <a:ext cx="418878" cy="464457"/>
              </a:xfrm>
              <a:prstGeom prst="rect">
                <a:avLst/>
              </a:prstGeom>
              <a:noFill/>
            </p:spPr>
            <p:txBody>
              <a:bodyPr wrap="square" rtlCol="0">
                <a:spAutoFit/>
              </a:bodyPr>
              <a:lstStyle/>
              <a:p>
                <a:pPr algn="r" rtl="1"/>
                <a:r>
                  <a:rPr lang="el-GR" sz="2400" i="1" dirty="0">
                    <a:latin typeface="Times New Roman" panose="02020603050405020304" pitchFamily="18" charset="0"/>
                    <a:cs typeface="Times New Roman" panose="02020603050405020304" pitchFamily="18" charset="0"/>
                  </a:rPr>
                  <a:t>θ</a:t>
                </a:r>
                <a:r>
                  <a:rPr lang="en-US" sz="2400" baseline="-25000" dirty="0">
                    <a:latin typeface="Times New Roman" panose="02020603050405020304" pitchFamily="18" charset="0"/>
                    <a:cs typeface="Times New Roman" panose="02020603050405020304" pitchFamily="18" charset="0"/>
                  </a:rPr>
                  <a:t>r</a:t>
                </a:r>
              </a:p>
            </p:txBody>
          </p:sp>
        </p:grpSp>
      </p:grpSp>
      <p:sp>
        <p:nvSpPr>
          <p:cNvPr id="29" name="Slide Number Placeholder 28"/>
          <p:cNvSpPr>
            <a:spLocks noGrp="1"/>
          </p:cNvSpPr>
          <p:nvPr>
            <p:ph type="sldNum" sz="quarter" idx="12"/>
          </p:nvPr>
        </p:nvSpPr>
        <p:spPr/>
        <p:txBody>
          <a:bodyPr/>
          <a:lstStyle/>
          <a:p>
            <a:fld id="{8AC7B609-6235-4DF7-8376-3B4225D7EDEF}" type="slidenum">
              <a:rPr lang="en-US" smtClean="0"/>
              <a:pPr/>
              <a:t>167</a:t>
            </a:fld>
            <a:endParaRPr lang="en-US"/>
          </a:p>
        </p:txBody>
      </p:sp>
    </p:spTree>
    <p:extLst>
      <p:ext uri="{BB962C8B-B14F-4D97-AF65-F5344CB8AC3E}">
        <p14:creationId xmlns:p14="http://schemas.microsoft.com/office/powerpoint/2010/main" val="14496129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823" y="365653"/>
            <a:ext cx="2948243" cy="1569660"/>
          </a:xfrm>
          <a:prstGeom prst="rect">
            <a:avLst/>
          </a:prstGeom>
        </p:spPr>
        <p:txBody>
          <a:bodyPr wrap="none">
            <a:spAutoFit/>
          </a:bodyPr>
          <a:lstStyle/>
          <a:p>
            <a:r>
              <a:rPr lang="el-GR" sz="2400" i="1" dirty="0">
                <a:solidFill>
                  <a:srgbClr val="AA4643"/>
                </a:solidFill>
                <a:latin typeface="Times New Roman" panose="02020603050405020304" pitchFamily="18" charset="0"/>
                <a:cs typeface="Times New Roman" panose="02020603050405020304" pitchFamily="18" charset="0"/>
              </a:rPr>
              <a:t>λ</a:t>
            </a:r>
            <a:r>
              <a:rPr lang="en-US" sz="2400" i="1" dirty="0">
                <a:solidFill>
                  <a:srgbClr val="AA4643"/>
                </a:solidFill>
                <a:latin typeface="Times New Roman" panose="02020603050405020304" pitchFamily="18" charset="0"/>
                <a:cs typeface="Times New Roman" panose="02020603050405020304" pitchFamily="18" charset="0"/>
              </a:rPr>
              <a:t>=400 nm: n</a:t>
            </a:r>
            <a:r>
              <a:rPr lang="en-US" sz="2400" dirty="0">
                <a:solidFill>
                  <a:srgbClr val="AA4643"/>
                </a:solidFill>
                <a:latin typeface="Times New Roman" panose="02020603050405020304" pitchFamily="18" charset="0"/>
                <a:cs typeface="Times New Roman" panose="02020603050405020304" pitchFamily="18" charset="0"/>
              </a:rPr>
              <a:t> = </a:t>
            </a:r>
            <a:r>
              <a:rPr lang="en-US" sz="2400" dirty="0">
                <a:latin typeface="Times New Roman" panose="02020603050405020304" pitchFamily="18" charset="0"/>
                <a:cs typeface="Times New Roman" panose="02020603050405020304" pitchFamily="18" charset="0"/>
              </a:rPr>
              <a:t>1.5308</a:t>
            </a:r>
          </a:p>
          <a:p>
            <a:r>
              <a:rPr lang="el-GR" sz="2400" i="1" dirty="0">
                <a:solidFill>
                  <a:srgbClr val="AA4643"/>
                </a:solidFill>
                <a:latin typeface="Times New Roman" panose="02020603050405020304" pitchFamily="18" charset="0"/>
                <a:cs typeface="Times New Roman" panose="02020603050405020304" pitchFamily="18" charset="0"/>
              </a:rPr>
              <a:t>λ</a:t>
            </a:r>
            <a:r>
              <a:rPr lang="en-US" sz="2400" i="1" dirty="0">
                <a:solidFill>
                  <a:srgbClr val="AA4643"/>
                </a:solidFill>
                <a:latin typeface="Times New Roman" panose="02020603050405020304" pitchFamily="18" charset="0"/>
                <a:cs typeface="Times New Roman" panose="02020603050405020304" pitchFamily="18" charset="0"/>
              </a:rPr>
              <a:t>=550 nm: n</a:t>
            </a:r>
            <a:r>
              <a:rPr lang="en-US" sz="2400" dirty="0">
                <a:solidFill>
                  <a:srgbClr val="AA4643"/>
                </a:solidFill>
                <a:latin typeface="Times New Roman" panose="02020603050405020304" pitchFamily="18" charset="0"/>
                <a:cs typeface="Times New Roman" panose="02020603050405020304" pitchFamily="18" charset="0"/>
              </a:rPr>
              <a:t> = </a:t>
            </a:r>
            <a:r>
              <a:rPr lang="en-US" sz="2400" dirty="0">
                <a:latin typeface="Times New Roman" panose="02020603050405020304" pitchFamily="18" charset="0"/>
                <a:cs typeface="Times New Roman" panose="02020603050405020304" pitchFamily="18" charset="0"/>
              </a:rPr>
              <a:t>1.5185</a:t>
            </a:r>
            <a:endParaRPr lang="en-US" sz="2400" dirty="0">
              <a:solidFill>
                <a:srgbClr val="AA4643"/>
              </a:solidFill>
              <a:latin typeface="Times New Roman" panose="02020603050405020304" pitchFamily="18" charset="0"/>
              <a:cs typeface="Times New Roman" panose="02020603050405020304" pitchFamily="18" charset="0"/>
            </a:endParaRPr>
          </a:p>
          <a:p>
            <a:r>
              <a:rPr lang="el-GR" sz="2400" i="1" dirty="0">
                <a:solidFill>
                  <a:srgbClr val="AA4643"/>
                </a:solidFill>
                <a:latin typeface="Times New Roman" panose="02020603050405020304" pitchFamily="18" charset="0"/>
                <a:cs typeface="Times New Roman" panose="02020603050405020304" pitchFamily="18" charset="0"/>
              </a:rPr>
              <a:t>λ</a:t>
            </a:r>
            <a:r>
              <a:rPr lang="en-US" sz="2400" i="1" dirty="0">
                <a:solidFill>
                  <a:srgbClr val="AA4643"/>
                </a:solidFill>
                <a:latin typeface="Times New Roman" panose="02020603050405020304" pitchFamily="18" charset="0"/>
                <a:cs typeface="Times New Roman" panose="02020603050405020304" pitchFamily="18" charset="0"/>
              </a:rPr>
              <a:t>=700 nm: n</a:t>
            </a:r>
            <a:r>
              <a:rPr lang="en-US" sz="2400" dirty="0">
                <a:solidFill>
                  <a:srgbClr val="AA4643"/>
                </a:solidFill>
                <a:latin typeface="Times New Roman" panose="02020603050405020304" pitchFamily="18" charset="0"/>
                <a:cs typeface="Times New Roman" panose="02020603050405020304" pitchFamily="18" charset="0"/>
              </a:rPr>
              <a:t> = </a:t>
            </a:r>
            <a:r>
              <a:rPr lang="en-US" sz="2400" dirty="0">
                <a:latin typeface="Times New Roman" panose="02020603050405020304" pitchFamily="18" charset="0"/>
                <a:cs typeface="Times New Roman" panose="02020603050405020304" pitchFamily="18" charset="0"/>
              </a:rPr>
              <a:t>1.5131</a:t>
            </a:r>
            <a:endParaRPr lang="en-US" sz="2400" dirty="0">
              <a:solidFill>
                <a:srgbClr val="AA4643"/>
              </a:solidFill>
              <a:latin typeface="Times New Roman" panose="02020603050405020304" pitchFamily="18" charset="0"/>
              <a:cs typeface="Times New Roman" panose="02020603050405020304" pitchFamily="18" charset="0"/>
            </a:endParaRPr>
          </a:p>
          <a:p>
            <a:endParaRPr lang="en-US" sz="2400" dirty="0">
              <a:solidFill>
                <a:srgbClr val="AA4643"/>
              </a:solidFill>
              <a:effectLst/>
              <a:latin typeface="Times New Roman" panose="02020603050405020304" pitchFamily="18" charset="0"/>
              <a:cs typeface="Times New Roman" panose="02020603050405020304" pitchFamily="18" charset="0"/>
            </a:endParaRPr>
          </a:p>
        </p:txBody>
      </p:sp>
      <p:sp>
        <p:nvSpPr>
          <p:cNvPr id="6" name="Rectangle 5"/>
          <p:cNvSpPr/>
          <p:nvPr/>
        </p:nvSpPr>
        <p:spPr>
          <a:xfrm>
            <a:off x="8124610" y="72898"/>
            <a:ext cx="2948243" cy="1569660"/>
          </a:xfrm>
          <a:prstGeom prst="rect">
            <a:avLst/>
          </a:prstGeom>
        </p:spPr>
        <p:txBody>
          <a:bodyPr wrap="none">
            <a:spAutoFit/>
          </a:bodyPr>
          <a:lstStyle/>
          <a:p>
            <a:r>
              <a:rPr lang="el-GR" sz="2400" i="1" dirty="0">
                <a:solidFill>
                  <a:srgbClr val="AA4643"/>
                </a:solidFill>
                <a:latin typeface="Times New Roman" panose="02020603050405020304" pitchFamily="18" charset="0"/>
                <a:cs typeface="Times New Roman" panose="02020603050405020304" pitchFamily="18" charset="0"/>
              </a:rPr>
              <a:t>λ</a:t>
            </a:r>
            <a:r>
              <a:rPr lang="en-US" sz="2400" i="1" dirty="0">
                <a:solidFill>
                  <a:srgbClr val="AA4643"/>
                </a:solidFill>
                <a:latin typeface="Times New Roman" panose="02020603050405020304" pitchFamily="18" charset="0"/>
                <a:cs typeface="Times New Roman" panose="02020603050405020304" pitchFamily="18" charset="0"/>
              </a:rPr>
              <a:t>=400 nm: n</a:t>
            </a:r>
            <a:r>
              <a:rPr lang="en-US" sz="2400" dirty="0">
                <a:solidFill>
                  <a:srgbClr val="AA4643"/>
                </a:solidFill>
                <a:latin typeface="Times New Roman" panose="02020603050405020304" pitchFamily="18" charset="0"/>
                <a:cs typeface="Times New Roman" panose="02020603050405020304" pitchFamily="18" charset="0"/>
              </a:rPr>
              <a:t> = </a:t>
            </a:r>
            <a:r>
              <a:rPr lang="en-US" sz="2400" dirty="0">
                <a:latin typeface="Times New Roman" panose="02020603050405020304" pitchFamily="18" charset="0"/>
                <a:cs typeface="Times New Roman" panose="02020603050405020304" pitchFamily="18" charset="0"/>
              </a:rPr>
              <a:t>1.8454</a:t>
            </a:r>
            <a:endParaRPr lang="en-US" sz="2400" dirty="0">
              <a:solidFill>
                <a:srgbClr val="AA4643"/>
              </a:solidFill>
              <a:latin typeface="Times New Roman" panose="02020603050405020304" pitchFamily="18" charset="0"/>
              <a:cs typeface="Times New Roman" panose="02020603050405020304" pitchFamily="18" charset="0"/>
            </a:endParaRPr>
          </a:p>
          <a:p>
            <a:r>
              <a:rPr lang="el-GR" sz="2400" i="1" dirty="0">
                <a:solidFill>
                  <a:srgbClr val="AA4643"/>
                </a:solidFill>
                <a:latin typeface="Times New Roman" panose="02020603050405020304" pitchFamily="18" charset="0"/>
                <a:cs typeface="Times New Roman" panose="02020603050405020304" pitchFamily="18" charset="0"/>
              </a:rPr>
              <a:t>λ</a:t>
            </a:r>
            <a:r>
              <a:rPr lang="en-US" sz="2400" i="1" dirty="0">
                <a:solidFill>
                  <a:srgbClr val="AA4643"/>
                </a:solidFill>
                <a:latin typeface="Times New Roman" panose="02020603050405020304" pitchFamily="18" charset="0"/>
                <a:cs typeface="Times New Roman" panose="02020603050405020304" pitchFamily="18" charset="0"/>
              </a:rPr>
              <a:t>=550 nm: n</a:t>
            </a:r>
            <a:r>
              <a:rPr lang="en-US" sz="2400" dirty="0">
                <a:solidFill>
                  <a:srgbClr val="AA4643"/>
                </a:solidFill>
                <a:latin typeface="Times New Roman" panose="02020603050405020304" pitchFamily="18" charset="0"/>
                <a:cs typeface="Times New Roman" panose="02020603050405020304" pitchFamily="18" charset="0"/>
              </a:rPr>
              <a:t> = </a:t>
            </a:r>
            <a:r>
              <a:rPr lang="en-US" sz="2400" dirty="0">
                <a:latin typeface="Times New Roman" panose="02020603050405020304" pitchFamily="18" charset="0"/>
                <a:cs typeface="Times New Roman" panose="02020603050405020304" pitchFamily="18" charset="0"/>
              </a:rPr>
              <a:t>1.7912</a:t>
            </a:r>
            <a:endParaRPr lang="en-US" sz="2400" dirty="0">
              <a:solidFill>
                <a:srgbClr val="AA4643"/>
              </a:solidFill>
              <a:latin typeface="Times New Roman" panose="02020603050405020304" pitchFamily="18" charset="0"/>
              <a:cs typeface="Times New Roman" panose="02020603050405020304" pitchFamily="18" charset="0"/>
            </a:endParaRPr>
          </a:p>
          <a:p>
            <a:r>
              <a:rPr lang="el-GR" sz="2400" i="1" dirty="0">
                <a:solidFill>
                  <a:srgbClr val="AA4643"/>
                </a:solidFill>
                <a:latin typeface="Times New Roman" panose="02020603050405020304" pitchFamily="18" charset="0"/>
                <a:cs typeface="Times New Roman" panose="02020603050405020304" pitchFamily="18" charset="0"/>
              </a:rPr>
              <a:t>λ</a:t>
            </a:r>
            <a:r>
              <a:rPr lang="en-US" sz="2400" i="1" dirty="0">
                <a:solidFill>
                  <a:srgbClr val="AA4643"/>
                </a:solidFill>
                <a:latin typeface="Times New Roman" panose="02020603050405020304" pitchFamily="18" charset="0"/>
                <a:cs typeface="Times New Roman" panose="02020603050405020304" pitchFamily="18" charset="0"/>
              </a:rPr>
              <a:t>=700 nm: n</a:t>
            </a:r>
            <a:r>
              <a:rPr lang="en-US" sz="2400" dirty="0">
                <a:solidFill>
                  <a:srgbClr val="AA4643"/>
                </a:solidFill>
                <a:latin typeface="Times New Roman" panose="02020603050405020304" pitchFamily="18" charset="0"/>
                <a:cs typeface="Times New Roman" panose="02020603050405020304" pitchFamily="18" charset="0"/>
              </a:rPr>
              <a:t> = </a:t>
            </a:r>
            <a:r>
              <a:rPr lang="en-US" sz="2400" dirty="0">
                <a:latin typeface="Times New Roman" panose="02020603050405020304" pitchFamily="18" charset="0"/>
                <a:cs typeface="Times New Roman" panose="02020603050405020304" pitchFamily="18" charset="0"/>
              </a:rPr>
              <a:t>1.7718</a:t>
            </a:r>
            <a:endParaRPr lang="en-US" sz="2400" dirty="0">
              <a:solidFill>
                <a:srgbClr val="AA4643"/>
              </a:solidFill>
              <a:latin typeface="Times New Roman" panose="02020603050405020304" pitchFamily="18" charset="0"/>
              <a:cs typeface="Times New Roman" panose="02020603050405020304" pitchFamily="18" charset="0"/>
            </a:endParaRPr>
          </a:p>
          <a:p>
            <a:endParaRPr lang="en-US" sz="2400" dirty="0">
              <a:solidFill>
                <a:srgbClr val="AA4643"/>
              </a:solidFill>
              <a:effectLst/>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nvGraphicFramePr>
        <p:xfrm>
          <a:off x="3397250" y="647700"/>
          <a:ext cx="3429000" cy="736600"/>
        </p:xfrm>
        <a:graphic>
          <a:graphicData uri="http://schemas.openxmlformats.org/presentationml/2006/ole">
            <mc:AlternateContent xmlns:mc="http://schemas.openxmlformats.org/markup-compatibility/2006">
              <mc:Choice xmlns:v="urn:schemas-microsoft-com:vml" Requires="v">
                <p:oleObj name="Equation" r:id="rId2" imgW="3429000" imgH="736600" progId="Equation.DSMT4">
                  <p:embed/>
                </p:oleObj>
              </mc:Choice>
              <mc:Fallback>
                <p:oleObj name="Equation" r:id="rId2" imgW="3429000" imgH="736600" progId="Equation.DSMT4">
                  <p:embed/>
                  <p:pic>
                    <p:nvPicPr>
                      <p:cNvPr id="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250" y="647700"/>
                        <a:ext cx="34290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8551571" y="1367736"/>
          <a:ext cx="1569157" cy="339066"/>
        </p:xfrm>
        <a:graphic>
          <a:graphicData uri="http://schemas.openxmlformats.org/presentationml/2006/ole">
            <mc:AlternateContent xmlns:mc="http://schemas.openxmlformats.org/markup-compatibility/2006">
              <mc:Choice xmlns:v="urn:schemas-microsoft-com:vml" Requires="v">
                <p:oleObj name="Equation" r:id="rId4" imgW="1409088" imgH="317362" progId="Equation.DSMT4">
                  <p:embed/>
                </p:oleObj>
              </mc:Choice>
              <mc:Fallback>
                <p:oleObj name="Equation" r:id="rId4" imgW="1409088" imgH="317362" progId="Equation.DSMT4">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1571" y="1367736"/>
                        <a:ext cx="1569157" cy="3390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10"/>
          <p:cNvGrpSpPr/>
          <p:nvPr/>
        </p:nvGrpSpPr>
        <p:grpSpPr>
          <a:xfrm>
            <a:off x="309093" y="1832448"/>
            <a:ext cx="4842456" cy="4739427"/>
            <a:chOff x="309093" y="1996224"/>
            <a:chExt cx="4842456" cy="4739427"/>
          </a:xfrm>
        </p:grpSpPr>
        <p:pic>
          <p:nvPicPr>
            <p:cNvPr id="3" name="Picture 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rcRect l="46799" t="26364" r="15983" b="8847"/>
            <a:stretch/>
          </p:blipFill>
          <p:spPr>
            <a:xfrm>
              <a:off x="309093" y="1996224"/>
              <a:ext cx="4842456" cy="4739427"/>
            </a:xfrm>
            <a:prstGeom prst="rect">
              <a:avLst/>
            </a:prstGeom>
          </p:spPr>
        </p:pic>
        <p:sp>
          <p:nvSpPr>
            <p:cNvPr id="10" name="TextBox 9"/>
            <p:cNvSpPr txBox="1"/>
            <p:nvPr/>
          </p:nvSpPr>
          <p:spPr>
            <a:xfrm>
              <a:off x="2095515" y="3242220"/>
              <a:ext cx="1459053" cy="451406"/>
            </a:xfrm>
            <a:prstGeom prst="rect">
              <a:avLst/>
            </a:prstGeom>
            <a:noFill/>
          </p:spPr>
          <p:txBody>
            <a:bodyPr wrap="none" rtlCol="0">
              <a:spAutoFit/>
            </a:bodyPr>
            <a:lstStyle/>
            <a:p>
              <a:pPr algn="r" rtl="1">
                <a:lnSpc>
                  <a:spcPts val="2800"/>
                </a:lnSpc>
              </a:pPr>
              <a:r>
                <a:rPr lang="en-US" sz="2400" dirty="0">
                  <a:solidFill>
                    <a:srgbClr val="FF0000"/>
                  </a:solidFill>
                  <a:latin typeface="Times New Roman" panose="02020603050405020304" pitchFamily="18" charset="0"/>
                  <a:cs typeface="Times New Roman" panose="02020603050405020304" pitchFamily="18" charset="0"/>
                </a:rPr>
                <a:t>BK7 glass</a:t>
              </a:r>
            </a:p>
          </p:txBody>
        </p:sp>
      </p:grpSp>
      <p:grpSp>
        <p:nvGrpSpPr>
          <p:cNvPr id="7" name="Group 12"/>
          <p:cNvGrpSpPr/>
          <p:nvPr/>
        </p:nvGrpSpPr>
        <p:grpSpPr>
          <a:xfrm>
            <a:off x="6722772" y="1716110"/>
            <a:ext cx="4775513" cy="4787721"/>
            <a:chOff x="6722772" y="1716110"/>
            <a:chExt cx="4775513" cy="4787721"/>
          </a:xfrm>
        </p:grpSpPr>
        <p:pic>
          <p:nvPicPr>
            <p:cNvPr id="5" name="Picture 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Lst>
            </a:blip>
            <a:srcRect l="47413" t="24252" r="15884" b="10300"/>
            <a:stretch/>
          </p:blipFill>
          <p:spPr>
            <a:xfrm>
              <a:off x="6722772" y="1716110"/>
              <a:ext cx="4775513" cy="4787721"/>
            </a:xfrm>
            <a:prstGeom prst="rect">
              <a:avLst/>
            </a:prstGeom>
          </p:spPr>
        </p:pic>
        <p:sp>
          <p:nvSpPr>
            <p:cNvPr id="12" name="TextBox 11"/>
            <p:cNvSpPr txBox="1"/>
            <p:nvPr/>
          </p:nvSpPr>
          <p:spPr>
            <a:xfrm>
              <a:off x="8876680" y="3467923"/>
              <a:ext cx="1516569" cy="451406"/>
            </a:xfrm>
            <a:prstGeom prst="rect">
              <a:avLst/>
            </a:prstGeom>
            <a:noFill/>
          </p:spPr>
          <p:txBody>
            <a:bodyPr wrap="none" rtlCol="0">
              <a:spAutoFit/>
            </a:bodyPr>
            <a:lstStyle/>
            <a:p>
              <a:pPr algn="r" rtl="1">
                <a:lnSpc>
                  <a:spcPts val="2800"/>
                </a:lnSpc>
              </a:pPr>
              <a:r>
                <a:rPr lang="en-US" sz="2400" dirty="0">
                  <a:solidFill>
                    <a:srgbClr val="FF0000"/>
                  </a:solidFill>
                  <a:latin typeface="Times New Roman" panose="02020603050405020304" pitchFamily="18" charset="0"/>
                  <a:cs typeface="Times New Roman" panose="02020603050405020304" pitchFamily="18" charset="0"/>
                </a:rPr>
                <a:t>SF11 glass</a:t>
              </a:r>
            </a:p>
          </p:txBody>
        </p:sp>
      </p:grpSp>
      <p:sp>
        <p:nvSpPr>
          <p:cNvPr id="13" name="Slide Number Placeholder 12"/>
          <p:cNvSpPr>
            <a:spLocks noGrp="1"/>
          </p:cNvSpPr>
          <p:nvPr>
            <p:ph type="sldNum" sz="quarter" idx="12"/>
          </p:nvPr>
        </p:nvSpPr>
        <p:spPr/>
        <p:txBody>
          <a:bodyPr/>
          <a:lstStyle/>
          <a:p>
            <a:fld id="{8AC7B609-6235-4DF7-8376-3B4225D7EDEF}" type="slidenum">
              <a:rPr lang="en-US" smtClean="0"/>
              <a:pPr/>
              <a:t>168</a:t>
            </a:fld>
            <a:endParaRPr lang="en-US"/>
          </a:p>
        </p:txBody>
      </p:sp>
    </p:spTree>
    <p:extLst>
      <p:ext uri="{BB962C8B-B14F-4D97-AF65-F5344CB8AC3E}">
        <p14:creationId xmlns:p14="http://schemas.microsoft.com/office/powerpoint/2010/main" val="104199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187" y="290248"/>
            <a:ext cx="10972800" cy="1200329"/>
          </a:xfrm>
          <a:prstGeom prst="rect">
            <a:avLst/>
          </a:prstGeom>
        </p:spPr>
        <p:txBody>
          <a:bodyPr wrap="square">
            <a:spAutoFit/>
          </a:bodyPr>
          <a:lstStyle/>
          <a:p>
            <a:r>
              <a:rPr lang="en-US" sz="2400" dirty="0">
                <a:latin typeface="Times New Roman" pitchFamily="18" charset="0"/>
                <a:cs typeface="Times New Roman" pitchFamily="18" charset="0"/>
              </a:rPr>
              <a:t>Chromatic aberration is eliminated by making use of multiple refracting  elements of opposite power. The most common solution is achieved with the  achromatic doublet, consisting of a convex and concave lens, of different glasses,  cemented together. </a:t>
            </a:r>
          </a:p>
        </p:txBody>
      </p:sp>
      <p:pic>
        <p:nvPicPr>
          <p:cNvPr id="705538" name="Picture 2"/>
          <p:cNvPicPr>
            <a:picLocks noChangeAspect="1" noChangeArrowheads="1"/>
          </p:cNvPicPr>
          <p:nvPr/>
        </p:nvPicPr>
        <p:blipFill>
          <a:blip r:embed="rId2" cstate="print"/>
          <a:srcRect/>
          <a:stretch>
            <a:fillRect/>
          </a:stretch>
        </p:blipFill>
        <p:spPr bwMode="auto">
          <a:xfrm>
            <a:off x="265190" y="1555957"/>
            <a:ext cx="3413432" cy="2185732"/>
          </a:xfrm>
          <a:prstGeom prst="rect">
            <a:avLst/>
          </a:prstGeom>
          <a:noFill/>
          <a:ln w="9525">
            <a:noFill/>
            <a:miter lim="800000"/>
            <a:headEnd/>
            <a:tailEnd/>
          </a:ln>
        </p:spPr>
      </p:pic>
      <p:sp>
        <p:nvSpPr>
          <p:cNvPr id="4" name="Rectangle 3"/>
          <p:cNvSpPr/>
          <p:nvPr/>
        </p:nvSpPr>
        <p:spPr>
          <a:xfrm>
            <a:off x="3279246" y="2273648"/>
            <a:ext cx="7704063" cy="830997"/>
          </a:xfrm>
          <a:prstGeom prst="rect">
            <a:avLst/>
          </a:prstGeom>
        </p:spPr>
        <p:txBody>
          <a:bodyPr wrap="square">
            <a:spAutoFit/>
          </a:bodyPr>
          <a:lstStyle/>
          <a:p>
            <a:r>
              <a:rPr lang="en-US" sz="2400" dirty="0">
                <a:latin typeface="Times New Roman" pitchFamily="18" charset="0"/>
                <a:cs typeface="Times New Roman" pitchFamily="18" charset="0"/>
              </a:rPr>
              <a:t>Achromatic doublet, consisting of (1) crown glass </a:t>
            </a:r>
            <a:r>
              <a:rPr lang="en-US" sz="2400" dirty="0" err="1">
                <a:latin typeface="Times New Roman" pitchFamily="18" charset="0"/>
                <a:cs typeface="Times New Roman" pitchFamily="18" charset="0"/>
              </a:rPr>
              <a:t>equiconvex</a:t>
            </a:r>
            <a:r>
              <a:rPr lang="en-US" sz="2400" dirty="0">
                <a:latin typeface="Times New Roman" pitchFamily="18" charset="0"/>
                <a:cs typeface="Times New Roman" pitchFamily="18" charset="0"/>
              </a:rPr>
              <a:t> lens cemented to (2) a negative flint glass lens. </a:t>
            </a:r>
          </a:p>
        </p:txBody>
      </p:sp>
      <p:pic>
        <p:nvPicPr>
          <p:cNvPr id="705539" name="Picture 3"/>
          <p:cNvPicPr>
            <a:picLocks noChangeAspect="1" noChangeArrowheads="1"/>
          </p:cNvPicPr>
          <p:nvPr/>
        </p:nvPicPr>
        <p:blipFill>
          <a:blip r:embed="rId3" cstate="print"/>
          <a:srcRect t="14337" r="7111" b="42105"/>
          <a:stretch>
            <a:fillRect/>
          </a:stretch>
        </p:blipFill>
        <p:spPr bwMode="auto">
          <a:xfrm>
            <a:off x="265063" y="3899338"/>
            <a:ext cx="8290358" cy="315310"/>
          </a:xfrm>
          <a:prstGeom prst="rect">
            <a:avLst/>
          </a:prstGeom>
          <a:noFill/>
          <a:ln w="9525">
            <a:noFill/>
            <a:miter lim="800000"/>
            <a:headEnd/>
            <a:tailEnd/>
          </a:ln>
        </p:spPr>
      </p:pic>
      <p:pic>
        <p:nvPicPr>
          <p:cNvPr id="705540" name="Picture 4"/>
          <p:cNvPicPr>
            <a:picLocks noChangeAspect="1" noChangeArrowheads="1"/>
          </p:cNvPicPr>
          <p:nvPr/>
        </p:nvPicPr>
        <p:blipFill>
          <a:blip r:embed="rId4" cstate="print"/>
          <a:srcRect/>
          <a:stretch>
            <a:fillRect/>
          </a:stretch>
        </p:blipFill>
        <p:spPr bwMode="auto">
          <a:xfrm>
            <a:off x="546537" y="5260647"/>
            <a:ext cx="2653917" cy="965061"/>
          </a:xfrm>
          <a:prstGeom prst="rect">
            <a:avLst/>
          </a:prstGeom>
          <a:noFill/>
          <a:ln w="9525">
            <a:noFill/>
            <a:miter lim="800000"/>
            <a:headEnd/>
            <a:tailEnd/>
          </a:ln>
        </p:spPr>
      </p:pic>
      <p:sp>
        <p:nvSpPr>
          <p:cNvPr id="8" name="TextBox 7"/>
          <p:cNvSpPr txBox="1"/>
          <p:nvPr/>
        </p:nvSpPr>
        <p:spPr>
          <a:xfrm>
            <a:off x="0" y="4120055"/>
            <a:ext cx="8355724"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lens with the same refractive index but different focal length</a:t>
            </a:r>
          </a:p>
        </p:txBody>
      </p:sp>
      <p:pic>
        <p:nvPicPr>
          <p:cNvPr id="705541" name="Picture 5"/>
          <p:cNvPicPr>
            <a:picLocks noChangeAspect="1" noChangeArrowheads="1"/>
          </p:cNvPicPr>
          <p:nvPr/>
        </p:nvPicPr>
        <p:blipFill>
          <a:blip r:embed="rId5" cstate="print"/>
          <a:srcRect/>
          <a:stretch>
            <a:fillRect/>
          </a:stretch>
        </p:blipFill>
        <p:spPr bwMode="auto">
          <a:xfrm>
            <a:off x="4395102" y="4734915"/>
            <a:ext cx="6942806" cy="2123085"/>
          </a:xfrm>
          <a:prstGeom prst="rect">
            <a:avLst/>
          </a:prstGeom>
          <a:noFill/>
          <a:ln w="9525">
            <a:noFill/>
            <a:miter lim="800000"/>
            <a:headEnd/>
            <a:tailEnd/>
          </a:ln>
        </p:spPr>
      </p:pic>
      <p:sp>
        <p:nvSpPr>
          <p:cNvPr id="9" name="Slide Number Placeholder 8"/>
          <p:cNvSpPr>
            <a:spLocks noGrp="1"/>
          </p:cNvSpPr>
          <p:nvPr>
            <p:ph type="sldNum" sz="quarter" idx="12"/>
          </p:nvPr>
        </p:nvSpPr>
        <p:spPr>
          <a:xfrm>
            <a:off x="11467657" y="6470704"/>
            <a:ext cx="515471" cy="274320"/>
          </a:xfrm>
        </p:spPr>
        <p:txBody>
          <a:bodyPr/>
          <a:lstStyle/>
          <a:p>
            <a:fld id="{8AC7B609-6235-4DF7-8376-3B4225D7EDEF}" type="slidenum">
              <a:rPr lang="en-US" smtClean="0"/>
              <a:pPr/>
              <a:t>169</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rcRect l="11092" t="10722" r="12269" b="404"/>
          <a:stretch>
            <a:fillRect/>
          </a:stretch>
        </p:blipFill>
        <p:spPr>
          <a:xfrm>
            <a:off x="262759" y="0"/>
            <a:ext cx="5665076" cy="4445876"/>
          </a:xfrm>
          <a:prstGeom prst="rect">
            <a:avLst/>
          </a:prstGeom>
        </p:spPr>
      </p:pic>
      <p:graphicFrame>
        <p:nvGraphicFramePr>
          <p:cNvPr id="7" name="Object 6"/>
          <p:cNvGraphicFramePr>
            <a:graphicFrameLocks noChangeAspect="1"/>
          </p:cNvGraphicFramePr>
          <p:nvPr/>
        </p:nvGraphicFramePr>
        <p:xfrm>
          <a:off x="1541463" y="4305300"/>
          <a:ext cx="5969000" cy="2298700"/>
        </p:xfrm>
        <a:graphic>
          <a:graphicData uri="http://schemas.openxmlformats.org/presentationml/2006/ole">
            <mc:AlternateContent xmlns:mc="http://schemas.openxmlformats.org/markup-compatibility/2006">
              <mc:Choice xmlns:v="urn:schemas-microsoft-com:vml" Requires="v">
                <p:oleObj name="Equation" r:id="rId3" imgW="5969000" imgH="2298700" progId="Equation.DSMT4">
                  <p:embed/>
                </p:oleObj>
              </mc:Choice>
              <mc:Fallback>
                <p:oleObj name="Equation" r:id="rId3" imgW="5969000" imgH="2298700" progId="Equation.DSMT4">
                  <p:embed/>
                  <p:pic>
                    <p:nvPicPr>
                      <p:cNvPr id="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1463" y="4305300"/>
                        <a:ext cx="5969000" cy="2298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04842325"/>
              </p:ext>
            </p:extLst>
          </p:nvPr>
        </p:nvGraphicFramePr>
        <p:xfrm>
          <a:off x="5799138" y="1123950"/>
          <a:ext cx="5969000" cy="736600"/>
        </p:xfrm>
        <a:graphic>
          <a:graphicData uri="http://schemas.openxmlformats.org/presentationml/2006/ole">
            <mc:AlternateContent xmlns:mc="http://schemas.openxmlformats.org/markup-compatibility/2006">
              <mc:Choice xmlns:v="urn:schemas-microsoft-com:vml" Requires="v">
                <p:oleObj name="Equation" r:id="rId5" imgW="5969000" imgH="736600" progId="Equation.DSMT4">
                  <p:embed/>
                </p:oleObj>
              </mc:Choice>
              <mc:Fallback>
                <p:oleObj name="Equation" r:id="rId5" imgW="5969000" imgH="736600" progId="Equation.DSMT4">
                  <p:embed/>
                  <p:pic>
                    <p:nvPicPr>
                      <p:cNvPr id="0"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9138" y="1123950"/>
                        <a:ext cx="59690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7" name="Group 16"/>
          <p:cNvGrpSpPr/>
          <p:nvPr/>
        </p:nvGrpSpPr>
        <p:grpSpPr>
          <a:xfrm>
            <a:off x="4758561" y="2274838"/>
            <a:ext cx="7052439" cy="2308324"/>
            <a:chOff x="4729644" y="1965434"/>
            <a:chExt cx="7052439" cy="2308324"/>
          </a:xfrm>
        </p:grpSpPr>
        <p:sp>
          <p:nvSpPr>
            <p:cNvPr id="9" name="TextBox 8"/>
            <p:cNvSpPr txBox="1"/>
            <p:nvPr/>
          </p:nvSpPr>
          <p:spPr>
            <a:xfrm>
              <a:off x="4729644" y="1965434"/>
              <a:ext cx="7052439"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چون مسیر مستقیم </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کوتاهتر از مسیرهای دیگر مثل </a:t>
              </a:r>
            </a:p>
            <a:p>
              <a:pPr algn="just" rtl="1">
                <a:lnSpc>
                  <a:spcPct val="150000"/>
                </a:lnSpc>
              </a:pP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است پس مسیر</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نیز کوتاهتر از هر مسیر دیگری مثل </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یا</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است. طبق اصل </a:t>
              </a:r>
              <a:r>
                <a:rPr lang="fa-IR" sz="2400" b="1" dirty="0">
                  <a:solidFill>
                    <a:srgbClr val="1E04E2"/>
                  </a:solidFill>
                  <a:latin typeface="Times New Roman" panose="02020603050405020304" pitchFamily="18" charset="0"/>
                  <a:cs typeface="Times New Roman" panose="02020603050405020304" pitchFamily="18" charset="0"/>
                </a:rPr>
                <a:t>هیرو</a:t>
              </a:r>
              <a:r>
                <a:rPr lang="fa-IR" sz="2400" dirty="0">
                  <a:latin typeface="Times New Roman" panose="02020603050405020304" pitchFamily="18" charset="0"/>
                  <a:cs typeface="Times New Roman" panose="02020603050405020304" pitchFamily="18" charset="0"/>
                </a:rPr>
                <a:t> نور کوتاهترین مسیر یعنی </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را انتخاب می کند. در این مسیر داریم: </a:t>
              </a:r>
              <a:endParaRPr lang="en-US" sz="2400" dirty="0">
                <a:latin typeface="Times New Roman" panose="02020603050405020304" pitchFamily="18" charset="0"/>
                <a:cs typeface="Times New Roman" panose="02020603050405020304" pitchFamily="18" charset="0"/>
              </a:endParaRPr>
            </a:p>
          </p:txBody>
        </p:sp>
        <p:graphicFrame>
          <p:nvGraphicFramePr>
            <p:cNvPr id="10" name="Object 9"/>
            <p:cNvGraphicFramePr>
              <a:graphicFrameLocks noChangeAspect="1"/>
            </p:cNvGraphicFramePr>
            <p:nvPr/>
          </p:nvGraphicFramePr>
          <p:xfrm>
            <a:off x="9093640" y="2160598"/>
            <a:ext cx="723900" cy="279400"/>
          </p:xfrm>
          <a:graphic>
            <a:graphicData uri="http://schemas.openxmlformats.org/presentationml/2006/ole">
              <mc:AlternateContent xmlns:mc="http://schemas.openxmlformats.org/markup-compatibility/2006">
                <mc:Choice xmlns:v="urn:schemas-microsoft-com:vml" Requires="v">
                  <p:oleObj name="Equation" r:id="rId7" imgW="723586" imgH="279279" progId="Equation.DSMT4">
                    <p:embed/>
                  </p:oleObj>
                </mc:Choice>
                <mc:Fallback>
                  <p:oleObj name="Equation" r:id="rId7" imgW="723586" imgH="279279" progId="Equation.DSMT4">
                    <p:embed/>
                    <p:pic>
                      <p:nvPicPr>
                        <p:cNvPr id="0"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3640" y="2160598"/>
                          <a:ext cx="7239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1348" name="Object 4"/>
            <p:cNvGraphicFramePr>
              <a:graphicFrameLocks noChangeAspect="1"/>
            </p:cNvGraphicFramePr>
            <p:nvPr/>
          </p:nvGraphicFramePr>
          <p:xfrm>
            <a:off x="10776390" y="2674948"/>
            <a:ext cx="711200" cy="292100"/>
          </p:xfrm>
          <a:graphic>
            <a:graphicData uri="http://schemas.openxmlformats.org/presentationml/2006/ole">
              <mc:AlternateContent xmlns:mc="http://schemas.openxmlformats.org/markup-compatibility/2006">
                <mc:Choice xmlns:v="urn:schemas-microsoft-com:vml" Requires="v">
                  <p:oleObj name="Equation" r:id="rId9" imgW="710891" imgH="291973" progId="Equation.DSMT4">
                    <p:embed/>
                  </p:oleObj>
                </mc:Choice>
                <mc:Fallback>
                  <p:oleObj name="Equation" r:id="rId9" imgW="710891" imgH="291973" progId="Equation.DSMT4">
                    <p:embed/>
                    <p:pic>
                      <p:nvPicPr>
                        <p:cNvPr id="0"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76390" y="2674948"/>
                          <a:ext cx="711200"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1349" name="Object 5"/>
            <p:cNvGraphicFramePr>
              <a:graphicFrameLocks noChangeAspect="1"/>
            </p:cNvGraphicFramePr>
            <p:nvPr>
              <p:extLst>
                <p:ext uri="{D42A27DB-BD31-4B8C-83A1-F6EECF244321}">
                  <p14:modId xmlns:p14="http://schemas.microsoft.com/office/powerpoint/2010/main" val="3066501724"/>
                </p:ext>
              </p:extLst>
            </p:nvPr>
          </p:nvGraphicFramePr>
          <p:xfrm>
            <a:off x="8459843" y="2708285"/>
            <a:ext cx="660400" cy="266700"/>
          </p:xfrm>
          <a:graphic>
            <a:graphicData uri="http://schemas.openxmlformats.org/presentationml/2006/ole">
              <mc:AlternateContent xmlns:mc="http://schemas.openxmlformats.org/markup-compatibility/2006">
                <mc:Choice xmlns:v="urn:schemas-microsoft-com:vml" Requires="v">
                  <p:oleObj name="Equation" r:id="rId11" imgW="660113" imgH="266584" progId="Equation.DSMT4">
                    <p:embed/>
                  </p:oleObj>
                </mc:Choice>
                <mc:Fallback>
                  <p:oleObj name="Equation" r:id="rId11" imgW="660113" imgH="266584" progId="Equation.DSMT4">
                    <p:embed/>
                    <p:pic>
                      <p:nvPicPr>
                        <p:cNvPr id="0"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59843" y="2708285"/>
                          <a:ext cx="6604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1350" name="Object 6"/>
            <p:cNvGraphicFramePr>
              <a:graphicFrameLocks noChangeAspect="1"/>
            </p:cNvGraphicFramePr>
            <p:nvPr>
              <p:extLst>
                <p:ext uri="{D42A27DB-BD31-4B8C-83A1-F6EECF244321}">
                  <p14:modId xmlns:p14="http://schemas.microsoft.com/office/powerpoint/2010/main" val="2587878479"/>
                </p:ext>
              </p:extLst>
            </p:nvPr>
          </p:nvGraphicFramePr>
          <p:xfrm>
            <a:off x="10606136" y="3250419"/>
            <a:ext cx="647700" cy="279400"/>
          </p:xfrm>
          <a:graphic>
            <a:graphicData uri="http://schemas.openxmlformats.org/presentationml/2006/ole">
              <mc:AlternateContent xmlns:mc="http://schemas.openxmlformats.org/markup-compatibility/2006">
                <mc:Choice xmlns:v="urn:schemas-microsoft-com:vml" Requires="v">
                  <p:oleObj name="Equation" r:id="rId13" imgW="647700" imgH="279400" progId="Equation.DSMT4">
                    <p:embed/>
                  </p:oleObj>
                </mc:Choice>
                <mc:Fallback>
                  <p:oleObj name="Equation" r:id="rId13" imgW="647700" imgH="279400" progId="Equation.DSMT4">
                    <p:embed/>
                    <p:pic>
                      <p:nvPicPr>
                        <p:cNvPr id="0" name="Picture 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06136" y="3250419"/>
                          <a:ext cx="6477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1351" name="Object 7"/>
            <p:cNvGraphicFramePr>
              <a:graphicFrameLocks noChangeAspect="1"/>
            </p:cNvGraphicFramePr>
            <p:nvPr>
              <p:extLst>
                <p:ext uri="{D42A27DB-BD31-4B8C-83A1-F6EECF244321}">
                  <p14:modId xmlns:p14="http://schemas.microsoft.com/office/powerpoint/2010/main" val="792781040"/>
                </p:ext>
              </p:extLst>
            </p:nvPr>
          </p:nvGraphicFramePr>
          <p:xfrm>
            <a:off x="9455590" y="3250419"/>
            <a:ext cx="622300" cy="266700"/>
          </p:xfrm>
          <a:graphic>
            <a:graphicData uri="http://schemas.openxmlformats.org/presentationml/2006/ole">
              <mc:AlternateContent xmlns:mc="http://schemas.openxmlformats.org/markup-compatibility/2006">
                <mc:Choice xmlns:v="urn:schemas-microsoft-com:vml" Requires="v">
                  <p:oleObj name="Equation" r:id="rId15" imgW="622030" imgH="266584" progId="Equation.DSMT4">
                    <p:embed/>
                  </p:oleObj>
                </mc:Choice>
                <mc:Fallback>
                  <p:oleObj name="Equation" r:id="rId15" imgW="622030" imgH="266584" progId="Equation.DSMT4">
                    <p:embed/>
                    <p:pic>
                      <p:nvPicPr>
                        <p:cNvPr id="0" name="Picture 2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55590" y="3250419"/>
                          <a:ext cx="6223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1355" name="Object 11"/>
            <p:cNvGraphicFramePr>
              <a:graphicFrameLocks noChangeAspect="1"/>
            </p:cNvGraphicFramePr>
            <p:nvPr>
              <p:extLst>
                <p:ext uri="{D42A27DB-BD31-4B8C-83A1-F6EECF244321}">
                  <p14:modId xmlns:p14="http://schemas.microsoft.com/office/powerpoint/2010/main" val="823365705"/>
                </p:ext>
              </p:extLst>
            </p:nvPr>
          </p:nvGraphicFramePr>
          <p:xfrm>
            <a:off x="10478216" y="3821122"/>
            <a:ext cx="660400" cy="266700"/>
          </p:xfrm>
          <a:graphic>
            <a:graphicData uri="http://schemas.openxmlformats.org/presentationml/2006/ole">
              <mc:AlternateContent xmlns:mc="http://schemas.openxmlformats.org/markup-compatibility/2006">
                <mc:Choice xmlns:v="urn:schemas-microsoft-com:vml" Requires="v">
                  <p:oleObj name="Equation" r:id="rId17" imgW="660113" imgH="266584" progId="Equation.DSMT4">
                    <p:embed/>
                  </p:oleObj>
                </mc:Choice>
                <mc:Fallback>
                  <p:oleObj name="Equation" r:id="rId17" imgW="660113" imgH="266584" progId="Equation.DSMT4">
                    <p:embed/>
                    <p:pic>
                      <p:nvPicPr>
                        <p:cNvPr id="0" name="Picture 2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78216" y="3821122"/>
                          <a:ext cx="6604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Slide Number Placeholder 12"/>
          <p:cNvSpPr>
            <a:spLocks noGrp="1"/>
          </p:cNvSpPr>
          <p:nvPr>
            <p:ph type="sldNum" sz="quarter" idx="12"/>
          </p:nvPr>
        </p:nvSpPr>
        <p:spPr/>
        <p:txBody>
          <a:bodyPr/>
          <a:lstStyle/>
          <a:p>
            <a:fld id="{8AC7B609-6235-4DF7-8376-3B4225D7EDEF}" type="slidenum">
              <a:rPr lang="en-US" smtClean="0"/>
              <a:pPr/>
              <a:t>17</a:t>
            </a:fld>
            <a:endParaRPr lang="en-US"/>
          </a:p>
        </p:txBody>
      </p:sp>
    </p:spTree>
    <p:extLst>
      <p:ext uri="{BB962C8B-B14F-4D97-AF65-F5344CB8AC3E}">
        <p14:creationId xmlns:p14="http://schemas.microsoft.com/office/powerpoint/2010/main" val="130452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62" name="Picture 2"/>
          <p:cNvPicPr>
            <a:picLocks noChangeAspect="1" noChangeArrowheads="1"/>
          </p:cNvPicPr>
          <p:nvPr/>
        </p:nvPicPr>
        <p:blipFill>
          <a:blip r:embed="rId2" cstate="print"/>
          <a:srcRect/>
          <a:stretch>
            <a:fillRect/>
          </a:stretch>
        </p:blipFill>
        <p:spPr bwMode="auto">
          <a:xfrm>
            <a:off x="1636888" y="399018"/>
            <a:ext cx="6108525" cy="893754"/>
          </a:xfrm>
          <a:prstGeom prst="rect">
            <a:avLst/>
          </a:prstGeom>
          <a:noFill/>
          <a:ln w="9525">
            <a:noFill/>
            <a:miter lim="800000"/>
            <a:headEnd/>
            <a:tailEnd/>
          </a:ln>
        </p:spPr>
      </p:pic>
      <p:pic>
        <p:nvPicPr>
          <p:cNvPr id="706563" name="Picture 3"/>
          <p:cNvPicPr>
            <a:picLocks noChangeAspect="1" noChangeArrowheads="1"/>
          </p:cNvPicPr>
          <p:nvPr/>
        </p:nvPicPr>
        <p:blipFill>
          <a:blip r:embed="rId3" cstate="print"/>
          <a:srcRect/>
          <a:stretch>
            <a:fillRect/>
          </a:stretch>
        </p:blipFill>
        <p:spPr bwMode="auto">
          <a:xfrm>
            <a:off x="553360" y="1603013"/>
            <a:ext cx="10174980" cy="1655194"/>
          </a:xfrm>
          <a:prstGeom prst="rect">
            <a:avLst/>
          </a:prstGeom>
          <a:noFill/>
          <a:ln w="9525">
            <a:noFill/>
            <a:miter lim="800000"/>
            <a:headEnd/>
            <a:tailEnd/>
          </a:ln>
        </p:spPr>
      </p:pic>
      <p:pic>
        <p:nvPicPr>
          <p:cNvPr id="706564" name="Picture 4"/>
          <p:cNvPicPr>
            <a:picLocks noChangeAspect="1" noChangeArrowheads="1"/>
          </p:cNvPicPr>
          <p:nvPr/>
        </p:nvPicPr>
        <p:blipFill>
          <a:blip r:embed="rId4" cstate="print"/>
          <a:srcRect/>
          <a:stretch>
            <a:fillRect/>
          </a:stretch>
        </p:blipFill>
        <p:spPr bwMode="auto">
          <a:xfrm>
            <a:off x="1136935" y="3258207"/>
            <a:ext cx="5379479" cy="941150"/>
          </a:xfrm>
          <a:prstGeom prst="rect">
            <a:avLst/>
          </a:prstGeom>
          <a:noFill/>
          <a:ln w="9525">
            <a:noFill/>
            <a:miter lim="800000"/>
            <a:headEnd/>
            <a:tailEnd/>
          </a:ln>
        </p:spPr>
      </p:pic>
      <p:pic>
        <p:nvPicPr>
          <p:cNvPr id="706565" name="Picture 5"/>
          <p:cNvPicPr>
            <a:picLocks noChangeAspect="1" noChangeArrowheads="1"/>
          </p:cNvPicPr>
          <p:nvPr/>
        </p:nvPicPr>
        <p:blipFill>
          <a:blip r:embed="rId5" cstate="print"/>
          <a:srcRect/>
          <a:stretch>
            <a:fillRect/>
          </a:stretch>
        </p:blipFill>
        <p:spPr bwMode="auto">
          <a:xfrm>
            <a:off x="1501422" y="4389279"/>
            <a:ext cx="3723076" cy="932376"/>
          </a:xfrm>
          <a:prstGeom prst="rect">
            <a:avLst/>
          </a:prstGeom>
          <a:noFill/>
          <a:ln w="9525">
            <a:noFill/>
            <a:miter lim="800000"/>
            <a:headEnd/>
            <a:tailEnd/>
          </a:ln>
        </p:spPr>
      </p:pic>
      <p:pic>
        <p:nvPicPr>
          <p:cNvPr id="706566" name="Picture 6"/>
          <p:cNvPicPr>
            <a:picLocks noChangeAspect="1" noChangeArrowheads="1"/>
          </p:cNvPicPr>
          <p:nvPr/>
        </p:nvPicPr>
        <p:blipFill>
          <a:blip r:embed="rId6" cstate="print"/>
          <a:srcRect/>
          <a:stretch>
            <a:fillRect/>
          </a:stretch>
        </p:blipFill>
        <p:spPr bwMode="auto">
          <a:xfrm>
            <a:off x="6880915" y="4466217"/>
            <a:ext cx="2576552" cy="830997"/>
          </a:xfrm>
          <a:prstGeom prst="rect">
            <a:avLst/>
          </a:prstGeom>
          <a:noFill/>
          <a:ln w="9525">
            <a:noFill/>
            <a:miter lim="800000"/>
            <a:headEnd/>
            <a:tailEnd/>
          </a:ln>
        </p:spPr>
      </p:pic>
      <p:sp>
        <p:nvSpPr>
          <p:cNvPr id="7" name="Rectangle 6"/>
          <p:cNvSpPr/>
          <p:nvPr/>
        </p:nvSpPr>
        <p:spPr>
          <a:xfrm>
            <a:off x="1145628" y="5731556"/>
            <a:ext cx="9827172" cy="830997"/>
          </a:xfrm>
          <a:prstGeom prst="rect">
            <a:avLst/>
          </a:prstGeom>
        </p:spPr>
        <p:txBody>
          <a:bodyPr wrap="square">
            <a:spAutoFit/>
          </a:bodyPr>
          <a:lstStyle/>
          <a:p>
            <a:r>
              <a:rPr lang="en-US" sz="2400" dirty="0">
                <a:latin typeface="Times New Roman" pitchFamily="18" charset="0"/>
                <a:cs typeface="Times New Roman" pitchFamily="18" charset="0"/>
              </a:rPr>
              <a:t>This condition is valid independent of the lens shapes, leaving the choice of shapes as latitude for compensating other aberrations. </a:t>
            </a:r>
          </a:p>
        </p:txBody>
      </p:sp>
      <p:sp>
        <p:nvSpPr>
          <p:cNvPr id="8" name="Slide Number Placeholder 7"/>
          <p:cNvSpPr>
            <a:spLocks noGrp="1"/>
          </p:cNvSpPr>
          <p:nvPr>
            <p:ph type="sldNum" sz="quarter" idx="12"/>
          </p:nvPr>
        </p:nvSpPr>
        <p:spPr/>
        <p:txBody>
          <a:bodyPr/>
          <a:lstStyle/>
          <a:p>
            <a:fld id="{8AC7B609-6235-4DF7-8376-3B4225D7EDEF}" type="slidenum">
              <a:rPr lang="en-US" smtClean="0"/>
              <a:pPr/>
              <a:t>170</a:t>
            </a:fld>
            <a:endParaRPr lang="en-US"/>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2915" y="107199"/>
            <a:ext cx="9568679" cy="3348696"/>
            <a:chOff x="760830" y="3307598"/>
            <a:chExt cx="9568679" cy="3348696"/>
          </a:xfrm>
        </p:grpSpPr>
        <p:pic>
          <p:nvPicPr>
            <p:cNvPr id="3" name="Picture 2"/>
            <p:cNvPicPr>
              <a:picLocks noChangeAspect="1"/>
            </p:cNvPicPr>
            <p:nvPr/>
          </p:nvPicPr>
          <p:blipFill>
            <a:blip r:embed="rId2" cstate="print"/>
            <a:stretch>
              <a:fillRect/>
            </a:stretch>
          </p:blipFill>
          <p:spPr>
            <a:xfrm>
              <a:off x="760830" y="3307598"/>
              <a:ext cx="7200000" cy="3348696"/>
            </a:xfrm>
            <a:prstGeom prst="rect">
              <a:avLst/>
            </a:prstGeom>
          </p:spPr>
        </p:pic>
        <p:sp>
          <p:nvSpPr>
            <p:cNvPr id="5" name="TextBox 4"/>
            <p:cNvSpPr txBox="1"/>
            <p:nvPr/>
          </p:nvSpPr>
          <p:spPr>
            <a:xfrm>
              <a:off x="7847739" y="5325560"/>
              <a:ext cx="2481770" cy="579967"/>
            </a:xfrm>
            <a:prstGeom prst="rect">
              <a:avLst/>
            </a:prstGeom>
            <a:noFill/>
          </p:spPr>
          <p:txBody>
            <a:bodyPr wrap="none" rtlCol="0">
              <a:spAutoFit/>
            </a:bodyPr>
            <a:lstStyle/>
            <a:p>
              <a:pPr algn="just" rtl="1">
                <a:lnSpc>
                  <a:spcPct val="150000"/>
                </a:lnSpc>
              </a:pPr>
              <a:r>
                <a:rPr lang="en-US" sz="2400" b="1" dirty="0">
                  <a:solidFill>
                    <a:srgbClr val="FF0000"/>
                  </a:solidFill>
                  <a:latin typeface="Times New Roman" panose="02020603050405020304" pitchFamily="18" charset="0"/>
                  <a:cs typeface="Times New Roman" panose="02020603050405020304" pitchFamily="18" charset="0"/>
                </a:rPr>
                <a:t>Simple Magnifier</a:t>
              </a:r>
            </a:p>
          </p:txBody>
        </p:sp>
      </p:grpSp>
      <p:sp>
        <p:nvSpPr>
          <p:cNvPr id="11" name="TextBox 10"/>
          <p:cNvSpPr txBox="1"/>
          <p:nvPr/>
        </p:nvSpPr>
        <p:spPr>
          <a:xfrm>
            <a:off x="519288" y="3307976"/>
            <a:ext cx="11291712"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چنانچه یک عدسی جلو چشم قرار گیرد برای آنکه شی به وضوح دیده شود باید فاصله چشم با عدسی طوری تنظیم گردد که تصویر آن در فاصله</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بيشتر از 25 سانتی‌متری ( نقطه نزدیک چشم) تشکیل گردد. براي حداقل فاصله:</a:t>
            </a:r>
            <a:endParaRPr lang="en-US" sz="2400" dirty="0">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2353235" y="4379646"/>
            <a:ext cx="8661075" cy="2411115"/>
            <a:chOff x="2353235" y="4379646"/>
            <a:chExt cx="8661075" cy="2411115"/>
          </a:xfrm>
        </p:grpSpPr>
        <p:pic>
          <p:nvPicPr>
            <p:cNvPr id="10" name="Picture 9"/>
            <p:cNvPicPr>
              <a:picLocks noChangeAspect="1"/>
            </p:cNvPicPr>
            <p:nvPr/>
          </p:nvPicPr>
          <p:blipFill>
            <a:blip r:embed="rId3" cstate="print"/>
            <a:stretch>
              <a:fillRect/>
            </a:stretch>
          </p:blipFill>
          <p:spPr>
            <a:xfrm>
              <a:off x="2353235" y="4379646"/>
              <a:ext cx="8661075" cy="2411115"/>
            </a:xfrm>
            <a:prstGeom prst="rect">
              <a:avLst/>
            </a:prstGeom>
          </p:spPr>
        </p:pic>
        <p:graphicFrame>
          <p:nvGraphicFramePr>
            <p:cNvPr id="12" name="Object 11"/>
            <p:cNvGraphicFramePr>
              <a:graphicFrameLocks noChangeAspect="1"/>
            </p:cNvGraphicFramePr>
            <p:nvPr>
              <p:extLst>
                <p:ext uri="{D42A27DB-BD31-4B8C-83A1-F6EECF244321}">
                  <p14:modId xmlns:p14="http://schemas.microsoft.com/office/powerpoint/2010/main" val="3930643546"/>
                </p:ext>
              </p:extLst>
            </p:nvPr>
          </p:nvGraphicFramePr>
          <p:xfrm>
            <a:off x="4829016" y="4635500"/>
            <a:ext cx="2184400" cy="800100"/>
          </p:xfrm>
          <a:graphic>
            <a:graphicData uri="http://schemas.openxmlformats.org/presentationml/2006/ole">
              <mc:AlternateContent xmlns:mc="http://schemas.openxmlformats.org/markup-compatibility/2006">
                <mc:Choice xmlns:v="urn:schemas-microsoft-com:vml" Requires="v">
                  <p:oleObj name="Equation" r:id="rId4" imgW="2184400" imgH="800100" progId="Equation.DSMT4">
                    <p:embed/>
                  </p:oleObj>
                </mc:Choice>
                <mc:Fallback>
                  <p:oleObj name="Equation" r:id="rId4" imgW="2184400" imgH="800100" progId="Equation.DSMT4">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9016" y="4635500"/>
                          <a:ext cx="21844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9" name="TextBox 8"/>
          <p:cNvSpPr txBox="1"/>
          <p:nvPr/>
        </p:nvSpPr>
        <p:spPr>
          <a:xfrm>
            <a:off x="4540469" y="304800"/>
            <a:ext cx="6779173" cy="738664"/>
          </a:xfrm>
          <a:prstGeom prst="rect">
            <a:avLst/>
          </a:prstGeom>
          <a:noFill/>
        </p:spPr>
        <p:txBody>
          <a:bodyPr wrap="square" rtlCol="0">
            <a:spAutoFit/>
          </a:bodyPr>
          <a:lstStyle/>
          <a:p>
            <a:pPr algn="just" rtl="1">
              <a:lnSpc>
                <a:spcPct val="150000"/>
              </a:lnSpc>
            </a:pPr>
            <a:r>
              <a:rPr lang="fa-IR" sz="2800" b="1" dirty="0">
                <a:solidFill>
                  <a:srgbClr val="0070C0"/>
                </a:solidFill>
                <a:latin typeface="Times New Roman" panose="02020603050405020304" pitchFamily="18" charset="0"/>
                <a:cs typeface="Times New Roman" panose="02020603050405020304" pitchFamily="18" charset="0"/>
              </a:rPr>
              <a:t>ابزارهای اپتیکی</a:t>
            </a:r>
            <a:r>
              <a:rPr lang="de-DE" sz="2800" b="1" dirty="0">
                <a:solidFill>
                  <a:srgbClr val="0070C0"/>
                </a:solidFill>
                <a:latin typeface="Times New Roman" panose="02020603050405020304" pitchFamily="18" charset="0"/>
                <a:cs typeface="Times New Roman" panose="02020603050405020304" pitchFamily="18" charset="0"/>
              </a:rPr>
              <a:t>   Optical Instruments            </a:t>
            </a:r>
            <a:r>
              <a:rPr lang="fa-IR" sz="2800" b="1" dirty="0">
                <a:solidFill>
                  <a:srgbClr val="0070C0"/>
                </a:solidFill>
                <a:latin typeface="Times New Roman" panose="02020603050405020304" pitchFamily="18" charset="0"/>
                <a:cs typeface="Times New Roman" panose="02020603050405020304" pitchFamily="18" charset="0"/>
              </a:rPr>
              <a:t>  </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4" name="Slide Number Placeholder 13"/>
          <p:cNvSpPr>
            <a:spLocks noGrp="1"/>
          </p:cNvSpPr>
          <p:nvPr>
            <p:ph type="sldNum" sz="quarter" idx="12"/>
          </p:nvPr>
        </p:nvSpPr>
        <p:spPr/>
        <p:txBody>
          <a:bodyPr/>
          <a:lstStyle/>
          <a:p>
            <a:fld id="{8AC7B609-6235-4DF7-8376-3B4225D7EDEF}" type="slidenum">
              <a:rPr lang="en-US" smtClean="0"/>
              <a:pPr/>
              <a:t>171</a:t>
            </a:fld>
            <a:endParaRPr lang="en-US"/>
          </a:p>
        </p:txBody>
      </p:sp>
    </p:spTree>
    <p:extLst>
      <p:ext uri="{BB962C8B-B14F-4D97-AF65-F5344CB8AC3E}">
        <p14:creationId xmlns:p14="http://schemas.microsoft.com/office/powerpoint/2010/main" val="45815310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51034" y="882869"/>
            <a:ext cx="4361794" cy="2862322"/>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این دوربین یک جعبه است که در یک وجه آن یک روزنه کوچک تعبیه شده و در وجه مقابل روزنه فیلم عکاسی قرار می‌گیرد. هر چه اندازه روزنه کوچک‌تر باشد تصویر ایجاد شده واضح تر لیکن کم نورتر است. </a:t>
            </a:r>
          </a:p>
        </p:txBody>
      </p:sp>
      <p:grpSp>
        <p:nvGrpSpPr>
          <p:cNvPr id="13" name="Group 12"/>
          <p:cNvGrpSpPr/>
          <p:nvPr/>
        </p:nvGrpSpPr>
        <p:grpSpPr>
          <a:xfrm>
            <a:off x="5699638" y="392089"/>
            <a:ext cx="6222524" cy="4292339"/>
            <a:chOff x="5678122" y="252240"/>
            <a:chExt cx="6222524" cy="4292339"/>
          </a:xfrm>
        </p:grpSpPr>
        <p:grpSp>
          <p:nvGrpSpPr>
            <p:cNvPr id="5" name="Group 4"/>
            <p:cNvGrpSpPr/>
            <p:nvPr/>
          </p:nvGrpSpPr>
          <p:grpSpPr>
            <a:xfrm>
              <a:off x="5678122" y="252240"/>
              <a:ext cx="6222524" cy="4292339"/>
              <a:chOff x="5315053" y="0"/>
              <a:chExt cx="6222524" cy="4292339"/>
            </a:xfrm>
          </p:grpSpPr>
          <p:pic>
            <p:nvPicPr>
              <p:cNvPr id="6" name="Picture 5"/>
              <p:cNvPicPr>
                <a:picLocks noChangeAspect="1"/>
              </p:cNvPicPr>
              <p:nvPr/>
            </p:nvPicPr>
            <p:blipFill>
              <a:blip r:embed="rId2" cstate="print"/>
              <a:stretch>
                <a:fillRect/>
              </a:stretch>
            </p:blipFill>
            <p:spPr>
              <a:xfrm>
                <a:off x="6280882" y="0"/>
                <a:ext cx="5256695" cy="4292339"/>
              </a:xfrm>
              <a:prstGeom prst="rect">
                <a:avLst/>
              </a:prstGeom>
            </p:spPr>
          </p:pic>
          <p:sp>
            <p:nvSpPr>
              <p:cNvPr id="7" name="TextBox 6"/>
              <p:cNvSpPr txBox="1"/>
              <p:nvPr/>
            </p:nvSpPr>
            <p:spPr>
              <a:xfrm>
                <a:off x="5315053" y="1418127"/>
                <a:ext cx="2225289" cy="579967"/>
              </a:xfrm>
              <a:prstGeom prst="rect">
                <a:avLst/>
              </a:prstGeom>
              <a:noFill/>
            </p:spPr>
            <p:txBody>
              <a:bodyPr wrap="none" rtlCol="0">
                <a:spAutoFit/>
              </a:bodyPr>
              <a:lstStyle/>
              <a:p>
                <a:pPr algn="just" rtl="1">
                  <a:lnSpc>
                    <a:spcPct val="150000"/>
                  </a:lnSpc>
                </a:pPr>
                <a:r>
                  <a:rPr lang="en-US" sz="2400" b="1" dirty="0">
                    <a:solidFill>
                      <a:srgbClr val="FF0000"/>
                    </a:solidFill>
                    <a:latin typeface="Times New Roman" panose="02020603050405020304" pitchFamily="18" charset="0"/>
                    <a:cs typeface="Times New Roman" panose="02020603050405020304" pitchFamily="18" charset="0"/>
                  </a:rPr>
                  <a:t>Pinhole camera</a:t>
                </a:r>
              </a:p>
            </p:txBody>
          </p:sp>
        </p:grpSp>
        <p:graphicFrame>
          <p:nvGraphicFramePr>
            <p:cNvPr id="9" name="Object 8"/>
            <p:cNvGraphicFramePr>
              <a:graphicFrameLocks noChangeAspect="1"/>
            </p:cNvGraphicFramePr>
            <p:nvPr/>
          </p:nvGraphicFramePr>
          <p:xfrm>
            <a:off x="7510572" y="3135914"/>
            <a:ext cx="190500" cy="241300"/>
          </p:xfrm>
          <a:graphic>
            <a:graphicData uri="http://schemas.openxmlformats.org/presentationml/2006/ole">
              <mc:AlternateContent xmlns:mc="http://schemas.openxmlformats.org/markup-compatibility/2006">
                <mc:Choice xmlns:v="urn:schemas-microsoft-com:vml" Requires="v">
                  <p:oleObj name="Equation" r:id="rId3" imgW="190417" imgH="241195" progId="Equation.DSMT4">
                    <p:embed/>
                  </p:oleObj>
                </mc:Choice>
                <mc:Fallback>
                  <p:oleObj name="Equation" r:id="rId3" imgW="190417" imgH="241195" progId="Equation.DSMT4">
                    <p:embed/>
                    <p:pic>
                      <p:nvPicPr>
                        <p:cNvPr id="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0572" y="3135914"/>
                          <a:ext cx="190500"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10659460" y="3155403"/>
            <a:ext cx="241300" cy="381000"/>
          </p:xfrm>
          <a:graphic>
            <a:graphicData uri="http://schemas.openxmlformats.org/presentationml/2006/ole">
              <mc:AlternateContent xmlns:mc="http://schemas.openxmlformats.org/markup-compatibility/2006">
                <mc:Choice xmlns:v="urn:schemas-microsoft-com:vml" Requires="v">
                  <p:oleObj name="Equation" r:id="rId5" imgW="241195" imgH="380835" progId="Equation.DSMT4">
                    <p:embed/>
                  </p:oleObj>
                </mc:Choice>
                <mc:Fallback>
                  <p:oleObj name="Equation" r:id="rId5" imgW="241195" imgH="380835" progId="Equation.DSMT4">
                    <p:embed/>
                    <p:pic>
                      <p:nvPicPr>
                        <p:cNvPr id="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9460" y="3155403"/>
                          <a:ext cx="241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6302922" y="3855654"/>
            <a:ext cx="546100" cy="304800"/>
          </p:xfrm>
          <a:graphic>
            <a:graphicData uri="http://schemas.openxmlformats.org/presentationml/2006/ole">
              <mc:AlternateContent xmlns:mc="http://schemas.openxmlformats.org/markup-compatibility/2006">
                <mc:Choice xmlns:v="urn:schemas-microsoft-com:vml" Requires="v">
                  <p:oleObj name="Equation" r:id="rId7" imgW="545626" imgH="304536" progId="Equation.DSMT4">
                    <p:embed/>
                  </p:oleObj>
                </mc:Choice>
                <mc:Fallback>
                  <p:oleObj name="Equation" r:id="rId7" imgW="545626" imgH="304536" progId="Equation.DSMT4">
                    <p:embed/>
                    <p:pic>
                      <p:nvPicPr>
                        <p:cNvPr id="0"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2922" y="3855654"/>
                          <a:ext cx="5461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10792592" y="1721835"/>
            <a:ext cx="647700" cy="368300"/>
          </p:xfrm>
          <a:graphic>
            <a:graphicData uri="http://schemas.openxmlformats.org/presentationml/2006/ole">
              <mc:AlternateContent xmlns:mc="http://schemas.openxmlformats.org/markup-compatibility/2006">
                <mc:Choice xmlns:v="urn:schemas-microsoft-com:vml" Requires="v">
                  <p:oleObj name="Equation" r:id="rId9" imgW="647700" imgH="368300" progId="Equation.DSMT4">
                    <p:embed/>
                  </p:oleObj>
                </mc:Choice>
                <mc:Fallback>
                  <p:oleObj name="Equation" r:id="rId9" imgW="647700" imgH="368300" progId="Equation.DSMT4">
                    <p:embed/>
                    <p:pic>
                      <p:nvPicPr>
                        <p:cNvPr id="0"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92592" y="1721835"/>
                          <a:ext cx="6477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4" name="Object 13"/>
          <p:cNvGraphicFramePr>
            <a:graphicFrameLocks noChangeAspect="1"/>
          </p:cNvGraphicFramePr>
          <p:nvPr/>
        </p:nvGraphicFramePr>
        <p:xfrm>
          <a:off x="2387600" y="4670425"/>
          <a:ext cx="1333500" cy="736600"/>
        </p:xfrm>
        <a:graphic>
          <a:graphicData uri="http://schemas.openxmlformats.org/presentationml/2006/ole">
            <mc:AlternateContent xmlns:mc="http://schemas.openxmlformats.org/markup-compatibility/2006">
              <mc:Choice xmlns:v="urn:schemas-microsoft-com:vml" Requires="v">
                <p:oleObj name="Equation" r:id="rId11" imgW="1333500" imgH="736600" progId="Equation.DSMT4">
                  <p:embed/>
                </p:oleObj>
              </mc:Choice>
              <mc:Fallback>
                <p:oleObj name="Equation" r:id="rId11" imgW="1333500" imgH="736600" progId="Equation.DSMT4">
                  <p:embed/>
                  <p:pic>
                    <p:nvPicPr>
                      <p:cNvPr id="0"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87600" y="4670425"/>
                        <a:ext cx="13335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Slide Number Placeholder 14"/>
          <p:cNvSpPr>
            <a:spLocks noGrp="1"/>
          </p:cNvSpPr>
          <p:nvPr>
            <p:ph type="sldNum" sz="quarter" idx="12"/>
          </p:nvPr>
        </p:nvSpPr>
        <p:spPr/>
        <p:txBody>
          <a:bodyPr/>
          <a:lstStyle/>
          <a:p>
            <a:fld id="{8AC7B609-6235-4DF7-8376-3B4225D7EDEF}" type="slidenum">
              <a:rPr lang="en-US" smtClean="0"/>
              <a:pPr/>
              <a:t>172</a:t>
            </a:fld>
            <a:endParaRPr lang="en-US"/>
          </a:p>
        </p:txBody>
      </p:sp>
    </p:spTree>
    <p:extLst>
      <p:ext uri="{BB962C8B-B14F-4D97-AF65-F5344CB8AC3E}">
        <p14:creationId xmlns:p14="http://schemas.microsoft.com/office/powerpoint/2010/main" val="407178294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74666" y="725214"/>
            <a:ext cx="5213131" cy="5078313"/>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چنانچه در محل دیافراگم دوربین منفذدار یک عدسی مثبت قرار گیرد از اجسامی که در فاصله خاصی قرار دارند می توان تصاویر با کیفیت بسیار مناسبتر نسبت به دوربین منفذدار تهیه کرد. در این دوربین می توان برای روشن‌تر شدن تصویر از دیافراگم بزرگتر استفاده کرد بدون آنکه وضوح تصویر از بین برود. عدسی مثبت دسته پرتو واگرای رسیده از هر نقطه از جسم را همگرا و در یک نقطه متمرکز می کند. </a:t>
            </a:r>
            <a:endParaRPr lang="en-US" sz="24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nvGraphicFramePr>
        <p:xfrm>
          <a:off x="1559474" y="3040008"/>
          <a:ext cx="279400" cy="317500"/>
        </p:xfrm>
        <a:graphic>
          <a:graphicData uri="http://schemas.openxmlformats.org/presentationml/2006/ole">
            <mc:AlternateContent xmlns:mc="http://schemas.openxmlformats.org/markup-compatibility/2006">
              <mc:Choice xmlns:v="urn:schemas-microsoft-com:vml" Requires="v">
                <p:oleObj name="Equation" r:id="rId2" imgW="279279" imgH="317362" progId="Equation.DSMT4">
                  <p:embed/>
                </p:oleObj>
              </mc:Choice>
              <mc:Fallback>
                <p:oleObj name="Equation" r:id="rId2" imgW="279279" imgH="317362" progId="Equation.DSMT4">
                  <p:embed/>
                  <p:pic>
                    <p:nvPicPr>
                      <p:cNvPr id="0"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474" y="3040008"/>
                        <a:ext cx="2794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154370" y="815311"/>
            <a:ext cx="5850641" cy="4084422"/>
            <a:chOff x="154370" y="815311"/>
            <a:chExt cx="5850641" cy="4084422"/>
          </a:xfrm>
        </p:grpSpPr>
        <p:grpSp>
          <p:nvGrpSpPr>
            <p:cNvPr id="4" name="Group 3"/>
            <p:cNvGrpSpPr/>
            <p:nvPr/>
          </p:nvGrpSpPr>
          <p:grpSpPr>
            <a:xfrm>
              <a:off x="231263" y="815311"/>
              <a:ext cx="5773748" cy="4084422"/>
              <a:chOff x="231263" y="2142653"/>
              <a:chExt cx="5773748" cy="4084422"/>
            </a:xfrm>
          </p:grpSpPr>
          <p:pic>
            <p:nvPicPr>
              <p:cNvPr id="2" name="Picture 1"/>
              <p:cNvPicPr>
                <a:picLocks noChangeAspect="1"/>
              </p:cNvPicPr>
              <p:nvPr/>
            </p:nvPicPr>
            <p:blipFill>
              <a:blip r:embed="rId4" cstate="print"/>
              <a:stretch>
                <a:fillRect/>
              </a:stretch>
            </p:blipFill>
            <p:spPr>
              <a:xfrm>
                <a:off x="497542" y="2142653"/>
                <a:ext cx="5507469" cy="4084422"/>
              </a:xfrm>
              <a:prstGeom prst="rect">
                <a:avLst/>
              </a:prstGeom>
            </p:spPr>
          </p:pic>
          <p:sp>
            <p:nvSpPr>
              <p:cNvPr id="3" name="TextBox 2"/>
              <p:cNvSpPr txBox="1"/>
              <p:nvPr/>
            </p:nvSpPr>
            <p:spPr>
              <a:xfrm>
                <a:off x="231263" y="3334868"/>
                <a:ext cx="2226893" cy="579967"/>
              </a:xfrm>
              <a:prstGeom prst="rect">
                <a:avLst/>
              </a:prstGeom>
              <a:noFill/>
            </p:spPr>
            <p:txBody>
              <a:bodyPr wrap="none" rtlCol="0">
                <a:spAutoFit/>
              </a:bodyPr>
              <a:lstStyle/>
              <a:p>
                <a:pPr algn="just" rtl="1">
                  <a:lnSpc>
                    <a:spcPct val="150000"/>
                  </a:lnSpc>
                </a:pPr>
                <a:r>
                  <a:rPr lang="en-US" sz="2400" b="1" dirty="0">
                    <a:solidFill>
                      <a:srgbClr val="FF0000"/>
                    </a:solidFill>
                    <a:latin typeface="Times New Roman" panose="02020603050405020304" pitchFamily="18" charset="0"/>
                    <a:cs typeface="Times New Roman" panose="02020603050405020304" pitchFamily="18" charset="0"/>
                  </a:rPr>
                  <a:t>Simple Camera</a:t>
                </a:r>
              </a:p>
            </p:txBody>
          </p:sp>
        </p:grpSp>
        <p:graphicFrame>
          <p:nvGraphicFramePr>
            <p:cNvPr id="6" name="Object 5"/>
            <p:cNvGraphicFramePr>
              <a:graphicFrameLocks noChangeAspect="1"/>
            </p:cNvGraphicFramePr>
            <p:nvPr/>
          </p:nvGraphicFramePr>
          <p:xfrm>
            <a:off x="154370" y="3403710"/>
            <a:ext cx="546100" cy="304800"/>
          </p:xfrm>
          <a:graphic>
            <a:graphicData uri="http://schemas.openxmlformats.org/presentationml/2006/ole">
              <mc:AlternateContent xmlns:mc="http://schemas.openxmlformats.org/markup-compatibility/2006">
                <mc:Choice xmlns:v="urn:schemas-microsoft-com:vml" Requires="v">
                  <p:oleObj name="Equation" r:id="rId5" imgW="545626" imgH="304536" progId="Equation.DSMT4">
                    <p:embed/>
                  </p:oleObj>
                </mc:Choice>
                <mc:Fallback>
                  <p:oleObj name="Equation" r:id="rId5" imgW="545626" imgH="304536" progId="Equation.DSMT4">
                    <p:embed/>
                    <p:pic>
                      <p:nvPicPr>
                        <p:cNvPr id="0"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370" y="3403710"/>
                          <a:ext cx="5461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4556892" y="4343071"/>
            <a:ext cx="317500" cy="381000"/>
          </p:xfrm>
          <a:graphic>
            <a:graphicData uri="http://schemas.openxmlformats.org/presentationml/2006/ole">
              <mc:AlternateContent xmlns:mc="http://schemas.openxmlformats.org/markup-compatibility/2006">
                <mc:Choice xmlns:v="urn:schemas-microsoft-com:vml" Requires="v">
                  <p:oleObj name="Equation" r:id="rId7" imgW="317225" imgH="380670" progId="Equation.DSMT4">
                    <p:embed/>
                  </p:oleObj>
                </mc:Choice>
                <mc:Fallback>
                  <p:oleObj name="Equation" r:id="rId7" imgW="317225" imgH="380670" progId="Equation.DSMT4">
                    <p:embed/>
                    <p:pic>
                      <p:nvPicPr>
                        <p:cNvPr id="0"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6892" y="4343071"/>
                          <a:ext cx="3175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3028734" y="3233134"/>
            <a:ext cx="304800" cy="393700"/>
          </p:xfrm>
          <a:graphic>
            <a:graphicData uri="http://schemas.openxmlformats.org/presentationml/2006/ole">
              <mc:AlternateContent xmlns:mc="http://schemas.openxmlformats.org/markup-compatibility/2006">
                <mc:Choice xmlns:v="urn:schemas-microsoft-com:vml" Requires="v">
                  <p:oleObj name="Equation" r:id="rId9" imgW="304536" imgH="393359" progId="Equation.DSMT4">
                    <p:embed/>
                  </p:oleObj>
                </mc:Choice>
                <mc:Fallback>
                  <p:oleObj name="Equation" r:id="rId9" imgW="304536" imgH="393359" progId="Equation.DSMT4">
                    <p:embed/>
                    <p:pic>
                      <p:nvPicPr>
                        <p:cNvPr id="0"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8734" y="3233134"/>
                          <a:ext cx="3048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5148865" y="2646363"/>
            <a:ext cx="647700" cy="368300"/>
          </p:xfrm>
          <a:graphic>
            <a:graphicData uri="http://schemas.openxmlformats.org/presentationml/2006/ole">
              <mc:AlternateContent xmlns:mc="http://schemas.openxmlformats.org/markup-compatibility/2006">
                <mc:Choice xmlns:v="urn:schemas-microsoft-com:vml" Requires="v">
                  <p:oleObj name="Equation" r:id="rId11" imgW="647700" imgH="368300" progId="Equation.DSMT4">
                    <p:embed/>
                  </p:oleObj>
                </mc:Choice>
                <mc:Fallback>
                  <p:oleObj name="Equation" r:id="rId11" imgW="647700" imgH="368300" progId="Equation.DSMT4">
                    <p:embed/>
                    <p:pic>
                      <p:nvPicPr>
                        <p:cNvPr id="0" name="Picture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48865" y="2646363"/>
                          <a:ext cx="6477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690182" name="Object 6"/>
          <p:cNvGraphicFramePr>
            <a:graphicFrameLocks noChangeAspect="1"/>
          </p:cNvGraphicFramePr>
          <p:nvPr/>
        </p:nvGraphicFramePr>
        <p:xfrm>
          <a:off x="3354388" y="5573713"/>
          <a:ext cx="1333500" cy="736600"/>
        </p:xfrm>
        <a:graphic>
          <a:graphicData uri="http://schemas.openxmlformats.org/presentationml/2006/ole">
            <mc:AlternateContent xmlns:mc="http://schemas.openxmlformats.org/markup-compatibility/2006">
              <mc:Choice xmlns:v="urn:schemas-microsoft-com:vml" Requires="v">
                <p:oleObj name="Equation" r:id="rId13" imgW="1333500" imgH="736600" progId="Equation.DSMT4">
                  <p:embed/>
                </p:oleObj>
              </mc:Choice>
              <mc:Fallback>
                <p:oleObj name="Equation" r:id="rId13" imgW="1333500" imgH="736600" progId="Equation.DSMT4">
                  <p:embed/>
                  <p:pic>
                    <p:nvPicPr>
                      <p:cNvPr id="0" name="Picture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54388" y="5573713"/>
                        <a:ext cx="13335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739775" y="5559425"/>
          <a:ext cx="1308100" cy="787400"/>
        </p:xfrm>
        <a:graphic>
          <a:graphicData uri="http://schemas.openxmlformats.org/presentationml/2006/ole">
            <mc:AlternateContent xmlns:mc="http://schemas.openxmlformats.org/markup-compatibility/2006">
              <mc:Choice xmlns:v="urn:schemas-microsoft-com:vml" Requires="v">
                <p:oleObj name="Equation" r:id="rId15" imgW="1308100" imgH="787400" progId="Equation.DSMT4">
                  <p:embed/>
                </p:oleObj>
              </mc:Choice>
              <mc:Fallback>
                <p:oleObj name="Equation" r:id="rId15" imgW="1308100" imgH="787400" progId="Equation.DSMT4">
                  <p:embed/>
                  <p:pic>
                    <p:nvPicPr>
                      <p:cNvPr id="0" name="Picture 2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9775" y="5559425"/>
                        <a:ext cx="13081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Slide Number Placeholder 13"/>
          <p:cNvSpPr>
            <a:spLocks noGrp="1"/>
          </p:cNvSpPr>
          <p:nvPr>
            <p:ph type="sldNum" sz="quarter" idx="12"/>
          </p:nvPr>
        </p:nvSpPr>
        <p:spPr/>
        <p:txBody>
          <a:bodyPr/>
          <a:lstStyle/>
          <a:p>
            <a:fld id="{8AC7B609-6235-4DF7-8376-3B4225D7EDEF}" type="slidenum">
              <a:rPr lang="en-US" smtClean="0"/>
              <a:pPr/>
              <a:t>173</a:t>
            </a:fld>
            <a:endParaRPr lang="en-US"/>
          </a:p>
        </p:txBody>
      </p:sp>
    </p:spTree>
    <p:extLst>
      <p:ext uri="{BB962C8B-B14F-4D97-AF65-F5344CB8AC3E}">
        <p14:creationId xmlns:p14="http://schemas.microsoft.com/office/powerpoint/2010/main" val="407178294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799" y="157655"/>
            <a:ext cx="10689021"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در یک دوربین ساده از آنجایی که فاصله کانونی عدسی ثابت و فاصله تصویر (فیلم) تا عدسی نیز ثابت است پس باید فاصله جسم تا عدسی (دوربین) نیز ثابت باشد. یعنی برای اجسامی که در فاصله خاصی هستند تصویر واضحی روی فیلم ایجاد شده و تصویر اجسام دورتر یا نزدیکتر تار خواهد شد چرا که تصویر واضح در جلو فیلم یا پشت آن ایجاد می‌شود. </a:t>
            </a:r>
            <a:endParaRPr lang="en-US" sz="2400" dirty="0">
              <a:latin typeface="Times New Roman" panose="02020603050405020304" pitchFamily="18" charset="0"/>
              <a:cs typeface="Times New Roman" panose="02020603050405020304" pitchFamily="18" charset="0"/>
            </a:endParaRPr>
          </a:p>
        </p:txBody>
      </p:sp>
      <p:graphicFrame>
        <p:nvGraphicFramePr>
          <p:cNvPr id="707586" name="Object 2"/>
          <p:cNvGraphicFramePr>
            <a:graphicFrameLocks noChangeAspect="1"/>
          </p:cNvGraphicFramePr>
          <p:nvPr/>
        </p:nvGraphicFramePr>
        <p:xfrm>
          <a:off x="1106488" y="2044700"/>
          <a:ext cx="7302500" cy="1625600"/>
        </p:xfrm>
        <a:graphic>
          <a:graphicData uri="http://schemas.openxmlformats.org/presentationml/2006/ole">
            <mc:AlternateContent xmlns:mc="http://schemas.openxmlformats.org/markup-compatibility/2006">
              <mc:Choice xmlns:v="urn:schemas-microsoft-com:vml" Requires="v">
                <p:oleObj name="Equation" r:id="rId2" imgW="7302500" imgH="1625600" progId="Equation.DSMT4">
                  <p:embed/>
                </p:oleObj>
              </mc:Choice>
              <mc:Fallback>
                <p:oleObj name="Equation" r:id="rId2" imgW="7302500" imgH="1625600" progId="Equation.DSMT4">
                  <p:embed/>
                  <p:pic>
                    <p:nvPicPr>
                      <p:cNvPr id="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488" y="2044700"/>
                        <a:ext cx="7302500" cy="162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493987" y="4088524"/>
            <a:ext cx="10520855" cy="1754326"/>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برای اینکه بتوان از اجسام در فواصل متفاوت تصاویر واضحی گرفت لازم است که بتوان فاصله کانونی عدسی را تغییر داد. برای این منظور می‌توان از یک سیستم اپتیکی متشکل از دو عدسی استفاده کرد که با تغییر فاصله بین دو عدسی فاصله کانونی آن نیز تغییر می‌کند. </a:t>
            </a: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noChangeArrowheads="1"/>
          </p:cNvPicPr>
          <p:nvPr/>
        </p:nvPicPr>
        <p:blipFill>
          <a:blip r:embed="rId4" cstate="print"/>
          <a:srcRect/>
          <a:stretch>
            <a:fillRect/>
          </a:stretch>
        </p:blipFill>
        <p:spPr bwMode="auto">
          <a:xfrm>
            <a:off x="683171" y="5344730"/>
            <a:ext cx="2817481" cy="1024539"/>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AC7B609-6235-4DF7-8376-3B4225D7EDEF}" type="slidenum">
              <a:rPr lang="en-US" smtClean="0"/>
              <a:pPr/>
              <a:t>174</a:t>
            </a:fld>
            <a:endParaRPr lang="en-US"/>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9745" y="100992"/>
            <a:ext cx="9911255" cy="1754326"/>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سیستم اپتیکی  یک دوربین متشکل از دو عدسی یکسان با فاصله کانونی 10 سانتی‌متر است. فاصله این دو عدسی می‌تواند از صفر تا 10 سانتی‌متر تغییر کند. اگر فاصله فیلم تا عدسی ثابت و 10.2 سانتی‌متر فرض شود این دوربین در چه بازه فاصله‌ای از اجسام می تواند تصویر واضح بگیرد.  </a:t>
            </a:r>
            <a:endParaRPr lang="en-US" sz="2400" dirty="0">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nvGraphicFramePr>
        <p:xfrm>
          <a:off x="223838" y="2005013"/>
          <a:ext cx="4127500" cy="3492500"/>
        </p:xfrm>
        <a:graphic>
          <a:graphicData uri="http://schemas.openxmlformats.org/presentationml/2006/ole">
            <mc:AlternateContent xmlns:mc="http://schemas.openxmlformats.org/markup-compatibility/2006">
              <mc:Choice xmlns:v="urn:schemas-microsoft-com:vml" Requires="v">
                <p:oleObj name="Equation" r:id="rId2" imgW="4127500" imgH="3492500" progId="Equation.DSMT4">
                  <p:embed/>
                </p:oleObj>
              </mc:Choice>
              <mc:Fallback>
                <p:oleObj name="Equation" r:id="rId2" imgW="4127500" imgH="3492500" progId="Equation.DSMT4">
                  <p:embed/>
                  <p:pic>
                    <p:nvPicPr>
                      <p:cNvPr id="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2005013"/>
                        <a:ext cx="4127500" cy="349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0898" name="Object 2"/>
          <p:cNvGraphicFramePr>
            <a:graphicFrameLocks noChangeAspect="1"/>
          </p:cNvGraphicFramePr>
          <p:nvPr/>
        </p:nvGraphicFramePr>
        <p:xfrm>
          <a:off x="5392738" y="2865438"/>
          <a:ext cx="6172200" cy="2819400"/>
        </p:xfrm>
        <a:graphic>
          <a:graphicData uri="http://schemas.openxmlformats.org/presentationml/2006/ole">
            <mc:AlternateContent xmlns:mc="http://schemas.openxmlformats.org/markup-compatibility/2006">
              <mc:Choice xmlns:v="urn:schemas-microsoft-com:vml" Requires="v">
                <p:oleObj name="Equation" r:id="rId4" imgW="6172200" imgH="2819400" progId="Equation.DSMT4">
                  <p:embed/>
                </p:oleObj>
              </mc:Choice>
              <mc:Fallback>
                <p:oleObj name="Equation" r:id="rId4" imgW="6172200" imgH="2819400" progId="Equation.DSMT4">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2738" y="2865438"/>
                        <a:ext cx="6172200" cy="281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683172" y="5623043"/>
            <a:ext cx="10026869"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این دوربین قادر است در بازه وسیع 9.8 تا 510 سانتی‌متری از اجسام تصاویر واضحی ایجاد کند.</a:t>
            </a:r>
          </a:p>
          <a:p>
            <a:pPr algn="just" rtl="1">
              <a:lnSpc>
                <a:spcPct val="150000"/>
              </a:lnSpc>
            </a:pPr>
            <a:r>
              <a:rPr lang="fa-IR" sz="2400" dirty="0">
                <a:latin typeface="Times New Roman" panose="02020603050405020304" pitchFamily="18" charset="0"/>
                <a:cs typeface="Times New Roman" panose="02020603050405020304" pitchFamily="18" charset="0"/>
              </a:rPr>
              <a:t>برای اجسام دروتر فاصله بین دو عدسی باید بیشتر شود. </a:t>
            </a:r>
            <a:endParaRPr lang="en-US" sz="2400" dirty="0">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8AC7B609-6235-4DF7-8376-3B4225D7EDEF}" type="slidenum">
              <a:rPr lang="en-US" smtClean="0"/>
              <a:pPr/>
              <a:t>175</a:t>
            </a:fld>
            <a:endParaRPr lang="en-US"/>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657D5-AC5F-4015-883E-B9EA2E8D8CC1}"/>
              </a:ext>
            </a:extLst>
          </p:cNvPr>
          <p:cNvSpPr>
            <a:spLocks noGrp="1"/>
          </p:cNvSpPr>
          <p:nvPr>
            <p:ph type="sldNum" sz="quarter" idx="12"/>
          </p:nvPr>
        </p:nvSpPr>
        <p:spPr/>
        <p:txBody>
          <a:bodyPr/>
          <a:lstStyle/>
          <a:p>
            <a:fld id="{8AC7B609-6235-4DF7-8376-3B4225D7EDEF}" type="slidenum">
              <a:rPr lang="en-US" smtClean="0"/>
              <a:pPr/>
              <a:t>176</a:t>
            </a:fld>
            <a:endParaRPr lang="en-US" dirty="0"/>
          </a:p>
        </p:txBody>
      </p:sp>
      <p:sp>
        <p:nvSpPr>
          <p:cNvPr id="3" name="TextBox 2">
            <a:extLst>
              <a:ext uri="{FF2B5EF4-FFF2-40B4-BE49-F238E27FC236}">
                <a16:creationId xmlns:a16="http://schemas.microsoft.com/office/drawing/2014/main" id="{EB35F70E-30AC-42D6-B932-36901D6CA9FE}"/>
              </a:ext>
            </a:extLst>
          </p:cNvPr>
          <p:cNvSpPr txBox="1"/>
          <p:nvPr/>
        </p:nvSpPr>
        <p:spPr>
          <a:xfrm>
            <a:off x="3181350" y="1238250"/>
            <a:ext cx="7655983"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3- توضیح دهید که چرا تصاویر یک دوربین دارای دو عدسی با فاصله قابل تنظیم بسیار بهتر از تصاویر یک دوربین دارای تک عدسی ثابت است.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635187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3802" y="707568"/>
            <a:ext cx="11844000" cy="6021280"/>
            <a:chOff x="153802" y="707568"/>
            <a:chExt cx="11844000" cy="602128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53802" y="1038172"/>
              <a:ext cx="11844000" cy="5690676"/>
            </a:xfrm>
            <a:prstGeom prst="rect">
              <a:avLst/>
            </a:prstGeom>
          </p:spPr>
        </p:pic>
        <p:sp>
          <p:nvSpPr>
            <p:cNvPr id="3" name="TextBox 2"/>
            <p:cNvSpPr txBox="1"/>
            <p:nvPr/>
          </p:nvSpPr>
          <p:spPr>
            <a:xfrm>
              <a:off x="9681907" y="707568"/>
              <a:ext cx="1749197" cy="661207"/>
            </a:xfrm>
            <a:prstGeom prst="rect">
              <a:avLst/>
            </a:prstGeom>
            <a:noFill/>
          </p:spPr>
          <p:txBody>
            <a:bodyPr wrap="none" rtlCol="0">
              <a:spAutoFit/>
            </a:bodyPr>
            <a:lstStyle/>
            <a:p>
              <a:pPr algn="just" rtl="1">
                <a:lnSpc>
                  <a:spcPct val="150000"/>
                </a:lnSpc>
              </a:pPr>
              <a:r>
                <a:rPr lang="fa-IR" sz="2800" b="1" dirty="0">
                  <a:solidFill>
                    <a:srgbClr val="FF0000"/>
                  </a:solidFill>
                  <a:latin typeface="Times New Roman" panose="02020603050405020304" pitchFamily="18" charset="0"/>
                  <a:cs typeface="Times New Roman" panose="02020603050405020304" pitchFamily="18" charset="0"/>
                </a:rPr>
                <a:t>میکروسکوپ</a:t>
              </a:r>
              <a:endParaRPr lang="en-US" sz="2800" b="1" dirty="0">
                <a:solidFill>
                  <a:srgbClr val="FF0000"/>
                </a:solidFill>
                <a:latin typeface="Times New Roman" panose="02020603050405020304" pitchFamily="18" charset="0"/>
                <a:cs typeface="Times New Roman" panose="02020603050405020304" pitchFamily="18" charset="0"/>
              </a:endParaRPr>
            </a:p>
          </p:txBody>
        </p:sp>
      </p:grpSp>
      <p:sp>
        <p:nvSpPr>
          <p:cNvPr id="5" name="Slide Number Placeholder 4"/>
          <p:cNvSpPr>
            <a:spLocks noGrp="1"/>
          </p:cNvSpPr>
          <p:nvPr>
            <p:ph type="sldNum" sz="quarter" idx="12"/>
          </p:nvPr>
        </p:nvSpPr>
        <p:spPr/>
        <p:txBody>
          <a:bodyPr/>
          <a:lstStyle/>
          <a:p>
            <a:fld id="{8AC7B609-6235-4DF7-8376-3B4225D7EDEF}" type="slidenum">
              <a:rPr lang="en-US" smtClean="0"/>
              <a:pPr/>
              <a:t>177</a:t>
            </a:fld>
            <a:endParaRPr lang="en-US"/>
          </a:p>
        </p:txBody>
      </p:sp>
    </p:spTree>
    <p:extLst>
      <p:ext uri="{BB962C8B-B14F-4D97-AF65-F5344CB8AC3E}">
        <p14:creationId xmlns:p14="http://schemas.microsoft.com/office/powerpoint/2010/main" val="149834726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8054" y="467903"/>
            <a:ext cx="10363200" cy="5078313"/>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ساختار میکروسکوپ</a:t>
            </a:r>
          </a:p>
          <a:p>
            <a:pPr algn="just" rtl="1">
              <a:lnSpc>
                <a:spcPct val="150000"/>
              </a:lnSpc>
            </a:pPr>
            <a:endParaRPr lang="fa-IR" sz="2400" b="1" dirty="0">
              <a:solidFill>
                <a:srgbClr val="FF0000"/>
              </a:solidFill>
              <a:latin typeface="Times New Roman" panose="02020603050405020304" pitchFamily="18" charset="0"/>
              <a:cs typeface="Times New Roman" panose="02020603050405020304" pitchFamily="18" charset="0"/>
            </a:endParaRPr>
          </a:p>
          <a:p>
            <a:pPr algn="just" rtl="1">
              <a:lnSpc>
                <a:spcPct val="150000"/>
              </a:lnSpc>
              <a:buFont typeface="Wingdings" pitchFamily="2" charset="2"/>
              <a:buChar char="v"/>
            </a:pPr>
            <a:r>
              <a:rPr lang="fa-IR" sz="2400" dirty="0">
                <a:latin typeface="Times New Roman" panose="02020603050405020304" pitchFamily="18" charset="0"/>
                <a:cs typeface="Times New Roman" panose="02020603050405020304" pitchFamily="18" charset="0"/>
              </a:rPr>
              <a:t>  از دو عدسی مثبت به نامهای عدسی شی‌ای و عدسی چشمی تشکیل شده است.</a:t>
            </a:r>
          </a:p>
          <a:p>
            <a:pPr algn="just" rtl="1">
              <a:lnSpc>
                <a:spcPct val="150000"/>
              </a:lnSpc>
              <a:buFont typeface="Wingdings" pitchFamily="2" charset="2"/>
              <a:buChar char="v"/>
            </a:pPr>
            <a:r>
              <a:rPr lang="fa-IR" sz="2400" dirty="0">
                <a:latin typeface="Times New Roman" panose="02020603050405020304" pitchFamily="18" charset="0"/>
                <a:cs typeface="Times New Roman" panose="02020603050405020304" pitchFamily="18" charset="0"/>
              </a:rPr>
              <a:t>  عدسی شي‌اي دارای فاصله کانونی کوتاه در حد چند میلی‌متر است. شی خارج از کانون این عدسی قرار می گیرد. پس یک تصویر حقیقی بزرگتر از شی بین دو عدسی تشکیل می‌گردد.</a:t>
            </a:r>
          </a:p>
          <a:p>
            <a:pPr algn="just" rtl="1">
              <a:lnSpc>
                <a:spcPct val="150000"/>
              </a:lnSpc>
              <a:buFont typeface="Wingdings" pitchFamily="2" charset="2"/>
              <a:buChar char="v"/>
            </a:pPr>
            <a:r>
              <a:rPr lang="fa-IR" sz="2400" dirty="0">
                <a:latin typeface="Times New Roman" panose="02020603050405020304" pitchFamily="18" charset="0"/>
                <a:cs typeface="Times New Roman" panose="02020603050405020304" pitchFamily="18" charset="0"/>
              </a:rPr>
              <a:t>  فاصله بین عدسی شي‌اي و عدسی چشمی طوری تنظیم می‌گردد که تصویر اولیه تقریبا روی کانون عدسی چشمی قرار بگیرد تا تصویر نهایی مجازی و در فاصله بسیار دور و درنتیجه خیلی بزرگتر از جسم ایجاد می‌شود.</a:t>
            </a:r>
          </a:p>
          <a:p>
            <a:pPr algn="just" rtl="1">
              <a:lnSpc>
                <a:spcPct val="150000"/>
              </a:lnSpc>
              <a:buFont typeface="Wingdings" pitchFamily="2" charset="2"/>
              <a:buChar char="v"/>
            </a:pPr>
            <a:r>
              <a:rPr lang="fa-IR" sz="2400" dirty="0">
                <a:latin typeface="Times New Roman" panose="02020603050405020304" pitchFamily="18" charset="0"/>
                <a:cs typeface="Times New Roman" panose="02020603050405020304" pitchFamily="18" charset="0"/>
              </a:rPr>
              <a:t>  بزرگنمایی تصویر مساوی حاصلضرب بزرگنمایی دو عدسی شی‌ای و چشمی می‌باشد. </a:t>
            </a:r>
            <a:endParaRPr lang="en-US" sz="24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a:xfrm>
            <a:off x="10837333" y="6470704"/>
            <a:ext cx="547843" cy="274320"/>
          </a:xfrm>
        </p:spPr>
        <p:txBody>
          <a:bodyPr/>
          <a:lstStyle/>
          <a:p>
            <a:fld id="{8AC7B609-6235-4DF7-8376-3B4225D7EDEF}" type="slidenum">
              <a:rPr lang="en-US" smtClean="0"/>
              <a:pPr/>
              <a:t>178</a:t>
            </a:fld>
            <a:endParaRPr lang="en-US" dirty="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6973" y="231240"/>
            <a:ext cx="9806152" cy="5724644"/>
          </a:xfrm>
          <a:prstGeom prst="rect">
            <a:avLst/>
          </a:prstGeom>
          <a:noFill/>
        </p:spPr>
        <p:txBody>
          <a:bodyPr wrap="square" rtlCol="0">
            <a:spAutoFit/>
          </a:bodyPr>
          <a:lstStyle/>
          <a:p>
            <a:pPr algn="just" rtl="1">
              <a:lnSpc>
                <a:spcPct val="150000"/>
              </a:lnSpc>
            </a:pPr>
            <a:r>
              <a:rPr lang="fa-IR" sz="2800" b="1" dirty="0">
                <a:solidFill>
                  <a:srgbClr val="FF0000"/>
                </a:solidFill>
                <a:latin typeface="Times New Roman" panose="02020603050405020304" pitchFamily="18" charset="0"/>
                <a:cs typeface="Times New Roman" panose="02020603050405020304" pitchFamily="18" charset="0"/>
              </a:rPr>
              <a:t>تلسکوپ</a:t>
            </a:r>
          </a:p>
          <a:p>
            <a:pPr algn="just" rtl="1">
              <a:lnSpc>
                <a:spcPct val="150000"/>
              </a:lnSpc>
            </a:pPr>
            <a:endParaRPr lang="fa-IR" sz="2400" dirty="0">
              <a:latin typeface="Times New Roman" panose="02020603050405020304" pitchFamily="18" charset="0"/>
              <a:cs typeface="Times New Roman" panose="02020603050405020304" pitchFamily="18" charset="0"/>
            </a:endParaRPr>
          </a:p>
          <a:p>
            <a:pPr algn="just" rtl="1">
              <a:lnSpc>
                <a:spcPct val="150000"/>
              </a:lnSpc>
              <a:buClr>
                <a:srgbClr val="0070C0"/>
              </a:buClr>
              <a:buFont typeface="Wingdings" pitchFamily="2" charset="2"/>
              <a:buChar char="v"/>
            </a:pPr>
            <a:r>
              <a:rPr lang="fa-IR" sz="2400" dirty="0">
                <a:latin typeface="Times New Roman" panose="02020603050405020304" pitchFamily="18" charset="0"/>
                <a:cs typeface="Times New Roman" panose="02020603050405020304" pitchFamily="18" charset="0"/>
              </a:rPr>
              <a:t>  شکستی (انکساری): از دو عدسی تشکیل شده است:</a:t>
            </a:r>
          </a:p>
          <a:p>
            <a:pPr algn="just" rtl="1">
              <a:lnSpc>
                <a:spcPct val="150000"/>
              </a:lnSpc>
              <a:buClr>
                <a:srgbClr val="00B050"/>
              </a:buClr>
              <a:buFont typeface="Wingdings" pitchFamily="2" charset="2"/>
              <a:buChar char="ü"/>
            </a:pPr>
            <a:r>
              <a:rPr lang="fa-IR" sz="2400" dirty="0">
                <a:latin typeface="Times New Roman" panose="02020603050405020304" pitchFamily="18" charset="0"/>
                <a:cs typeface="Times New Roman" panose="02020603050405020304" pitchFamily="18" charset="0"/>
              </a:rPr>
              <a:t>  تلسکوپ نجومی</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(کپلری) که از دو عدسی مثبت تشکیل شده است.</a:t>
            </a:r>
          </a:p>
          <a:p>
            <a:pPr algn="just" rtl="1">
              <a:lnSpc>
                <a:spcPct val="150000"/>
              </a:lnSpc>
              <a:buClr>
                <a:srgbClr val="00B050"/>
              </a:buClr>
              <a:buFont typeface="Wingdings" pitchFamily="2" charset="2"/>
              <a:buChar char="ü"/>
            </a:pPr>
            <a:r>
              <a:rPr lang="fa-IR" sz="2400" dirty="0">
                <a:latin typeface="Times New Roman" panose="02020603050405020304" pitchFamily="18" charset="0"/>
                <a:cs typeface="Times New Roman" panose="02020603050405020304" pitchFamily="18" charset="0"/>
              </a:rPr>
              <a:t>  تلسکوپ گالیله ای که از عدسی شی‌ای مثبت و عدسی چشمی منفی تشکیل شده است.</a:t>
            </a:r>
          </a:p>
          <a:p>
            <a:pPr algn="just" rtl="1">
              <a:lnSpc>
                <a:spcPct val="150000"/>
              </a:lnSpc>
              <a:buFont typeface="Wingdings" pitchFamily="2" charset="2"/>
              <a:buChar char="ü"/>
            </a:pPr>
            <a:endParaRPr lang="fa-IR" sz="2400" dirty="0">
              <a:latin typeface="Times New Roman" panose="02020603050405020304" pitchFamily="18" charset="0"/>
              <a:cs typeface="Times New Roman" panose="02020603050405020304" pitchFamily="18" charset="0"/>
            </a:endParaRPr>
          </a:p>
          <a:p>
            <a:pPr algn="just" rtl="1">
              <a:lnSpc>
                <a:spcPct val="150000"/>
              </a:lnSpc>
              <a:buClr>
                <a:srgbClr val="0070C0"/>
              </a:buClr>
              <a:buFont typeface="Wingdings" pitchFamily="2" charset="2"/>
              <a:buChar char="v"/>
            </a:pPr>
            <a:r>
              <a:rPr lang="fa-IR" sz="2400" dirty="0">
                <a:latin typeface="Times New Roman" panose="02020603050405020304" pitchFamily="18" charset="0"/>
                <a:cs typeface="Times New Roman" panose="02020603050405020304" pitchFamily="18" charset="0"/>
              </a:rPr>
              <a:t>  بازتابی (انعکاسی): از یک آینه کاو تشکیل شده. </a:t>
            </a:r>
          </a:p>
          <a:p>
            <a:pPr algn="just" rtl="1">
              <a:lnSpc>
                <a:spcPct val="150000"/>
              </a:lnSpc>
              <a:buClr>
                <a:srgbClr val="00B050"/>
              </a:buClr>
              <a:buFont typeface="Wingdings" pitchFamily="2" charset="2"/>
              <a:buChar char="ü"/>
            </a:pPr>
            <a:r>
              <a:rPr lang="fa-IR" sz="2400" dirty="0">
                <a:latin typeface="Times New Roman" panose="02020603050405020304" pitchFamily="18" charset="0"/>
                <a:cs typeface="Times New Roman" panose="02020603050405020304" pitchFamily="18" charset="0"/>
              </a:rPr>
              <a:t>  نیوتنی: از یک آینه تخت برای ایجاد تصویر نهایی استفاده می‌شود.</a:t>
            </a:r>
          </a:p>
          <a:p>
            <a:pPr algn="just" rtl="1">
              <a:lnSpc>
                <a:spcPct val="150000"/>
              </a:lnSpc>
              <a:buClr>
                <a:srgbClr val="00B050"/>
              </a:buClr>
              <a:buFont typeface="Wingdings" pitchFamily="2" charset="2"/>
              <a:buChar char="ü"/>
            </a:pPr>
            <a:r>
              <a:rPr lang="fa-IR" sz="2400" dirty="0">
                <a:latin typeface="Times New Roman" panose="02020603050405020304" pitchFamily="18" charset="0"/>
                <a:cs typeface="Times New Roman" panose="02020603050405020304" pitchFamily="18" charset="0"/>
              </a:rPr>
              <a:t>  کازگرین: از یک آینه کوژ برای ایجاد تصویر نهایی استفاده می‌شود.</a:t>
            </a:r>
          </a:p>
          <a:p>
            <a:pPr algn="just" rtl="1">
              <a:lnSpc>
                <a:spcPct val="150000"/>
              </a:lnSpc>
              <a:buClr>
                <a:srgbClr val="00B050"/>
              </a:buClr>
              <a:buFont typeface="Wingdings" pitchFamily="2" charset="2"/>
              <a:buChar char="ü"/>
            </a:pPr>
            <a:r>
              <a:rPr lang="fa-IR" sz="2400" dirty="0">
                <a:latin typeface="Times New Roman" panose="02020603050405020304" pitchFamily="18" charset="0"/>
                <a:cs typeface="Times New Roman" panose="02020603050405020304" pitchFamily="18" charset="0"/>
              </a:rPr>
              <a:t>  گرگورین: از یک آینه کاو برای ایجاد تصویر نهایی استفاده می‌شود.</a:t>
            </a:r>
          </a:p>
        </p:txBody>
      </p:sp>
      <p:sp>
        <p:nvSpPr>
          <p:cNvPr id="3" name="Slide Number Placeholder 2"/>
          <p:cNvSpPr>
            <a:spLocks noGrp="1"/>
          </p:cNvSpPr>
          <p:nvPr>
            <p:ph type="sldNum" sz="quarter" idx="12"/>
          </p:nvPr>
        </p:nvSpPr>
        <p:spPr>
          <a:xfrm>
            <a:off x="11563477" y="6470704"/>
            <a:ext cx="503020" cy="274320"/>
          </a:xfrm>
        </p:spPr>
        <p:txBody>
          <a:bodyPr/>
          <a:lstStyle/>
          <a:p>
            <a:fld id="{8AC7B609-6235-4DF7-8376-3B4225D7EDEF}" type="slidenum">
              <a:rPr lang="en-US" smtClean="0"/>
              <a:pPr/>
              <a:t>179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ChangeArrowheads="1"/>
          </p:cNvSpPr>
          <p:nvPr/>
        </p:nvSpPr>
        <p:spPr bwMode="auto">
          <a:xfrm>
            <a:off x="4258101" y="25424"/>
            <a:ext cx="30326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Fermat’s principle</a:t>
            </a:r>
            <a:endParaRPr kumimoji="0" lang="en-US" altLang="en-US" sz="2800" b="0" i="0" u="none" strike="noStrike" cap="none" normalizeH="0" baseline="0" dirty="0">
              <a:ln>
                <a:noFill/>
              </a:ln>
              <a:solidFill>
                <a:srgbClr val="FF0000"/>
              </a:solidFill>
              <a:effectLst/>
            </a:endParaRPr>
          </a:p>
        </p:txBody>
      </p:sp>
      <p:sp>
        <p:nvSpPr>
          <p:cNvPr id="10" name="TextBox 9"/>
          <p:cNvSpPr txBox="1"/>
          <p:nvPr/>
        </p:nvSpPr>
        <p:spPr>
          <a:xfrm>
            <a:off x="221640" y="561083"/>
            <a:ext cx="11472824" cy="6027612"/>
          </a:xfrm>
          <a:prstGeom prst="rect">
            <a:avLst/>
          </a:prstGeom>
          <a:noFill/>
        </p:spPr>
        <p:txBody>
          <a:bodyPr wrap="square" lIns="0" tIns="0" rIns="0" bIns="0" rtlCol="0">
            <a:spAutoFit/>
          </a:bodyPr>
          <a:lstStyle/>
          <a:p>
            <a:pPr algn="r" rtl="1">
              <a:lnSpc>
                <a:spcPct val="150000"/>
              </a:lnSpc>
            </a:pPr>
            <a:r>
              <a:rPr lang="fa-IR" sz="2400" dirty="0">
                <a:latin typeface="Times New Roman" panose="02020603050405020304" pitchFamily="18" charset="0"/>
                <a:cs typeface="Times New Roman" panose="02020603050405020304" pitchFamily="18" charset="0"/>
              </a:rPr>
              <a:t>پرتو نور در رفتن از نقطه </a:t>
            </a:r>
            <a:r>
              <a:rPr lang="en-US" sz="2400"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 به نقطه </a:t>
            </a:r>
            <a:r>
              <a:rPr lang="en-US" sz="2400" dirty="0">
                <a:latin typeface="Times New Roman" panose="02020603050405020304" pitchFamily="18" charset="0"/>
                <a:cs typeface="Times New Roman" panose="02020603050405020304" pitchFamily="18" charset="0"/>
              </a:rPr>
              <a:t> B</a:t>
            </a:r>
            <a:r>
              <a:rPr lang="fa-IR" sz="2400" dirty="0">
                <a:latin typeface="Times New Roman" panose="02020603050405020304" pitchFamily="18" charset="0"/>
                <a:cs typeface="Times New Roman" panose="02020603050405020304" pitchFamily="18" charset="0"/>
              </a:rPr>
              <a:t>مسیری را می پیماید که کمترین زمان را صرف کند.</a:t>
            </a:r>
          </a:p>
          <a:p>
            <a:pPr algn="r">
              <a:lnSpc>
                <a:spcPct val="150000"/>
              </a:lnSpc>
            </a:pPr>
            <a:r>
              <a:rPr lang="fa-IR" sz="2400" dirty="0">
                <a:latin typeface="Times New Roman" panose="02020603050405020304" pitchFamily="18" charset="0"/>
                <a:cs typeface="Times New Roman" panose="02020603050405020304" pitchFamily="18" charset="0"/>
              </a:rPr>
              <a:t>در این پیمایش اگر محیط انتشار نور همگن باشد و پرتو از طریق انتشار (و نه بازتاب یا شکست) از نقطه‌ای به نقطه دیگر برسد مسیر انتشار خط راست خواهد بود چرا که در شرایط سرعت ثابت، کوتاهترین مسیر یعنی خط راست معادل کوتاهترین زمان خواهد بود. در این حالت اصل فرما و اصل هیرو نتیجه یکسان می‌دهند چرا که در این حالت کوتاهترین زمان معادل کوتاهترین مسیر است. </a:t>
            </a:r>
          </a:p>
          <a:p>
            <a:pPr algn="r">
              <a:lnSpc>
                <a:spcPct val="150000"/>
              </a:lnSpc>
            </a:pPr>
            <a:r>
              <a:rPr lang="fa-IR" sz="2400" dirty="0">
                <a:latin typeface="Times New Roman" panose="02020603050405020304" pitchFamily="18" charset="0"/>
                <a:cs typeface="Times New Roman" panose="02020603050405020304" pitchFamily="18" charset="0"/>
              </a:rPr>
              <a:t>هرگاه نور از طریق فرایند بازتاب از نقطه‌ای به نقطه دیگر برود چون محیط برای پرتو بازتاب و پرتو تابش یکسان است باز هم اصل فرما (کوتاهترین زمان) معادل اصل هیرو (کوتاهترین مسیر) خواهد بود و با هر دو اصل می‌توان ثابت کرد که زاویه بازتابش مساوی زاویه تابش است.  </a:t>
            </a:r>
          </a:p>
          <a:p>
            <a:pPr algn="r">
              <a:lnSpc>
                <a:spcPct val="150000"/>
              </a:lnSpc>
            </a:pPr>
            <a:r>
              <a:rPr lang="fa-IR" sz="2400" dirty="0">
                <a:latin typeface="Times New Roman" panose="02020603050405020304" pitchFamily="18" charset="0"/>
                <a:cs typeface="Times New Roman" panose="02020603050405020304" pitchFamily="18" charset="0"/>
              </a:rPr>
              <a:t>و اما اگر پرتو نور از طریق فرایند شکست از نقطه‌ای در یک محیط به نقطه‌ای دیگر در محیطی دیگر برسد مسیر کوتاهترین زمان همان کوتاهترین مسیر نخواهد بود. در نتیجه قانون شکست با اصل فرما قابل اثبات ولی با اصل هیرو قابل اثبات نیست. در واقع اصل هیرو حالت خاص اصل فرما برای مواقعی است که محیط انتشار نور تغییر نکند. </a:t>
            </a:r>
          </a:p>
        </p:txBody>
      </p:sp>
      <p:sp>
        <p:nvSpPr>
          <p:cNvPr id="46" name="Slide Number Placeholder 45"/>
          <p:cNvSpPr>
            <a:spLocks noGrp="1"/>
          </p:cNvSpPr>
          <p:nvPr>
            <p:ph type="sldNum" sz="quarter" idx="12"/>
          </p:nvPr>
        </p:nvSpPr>
        <p:spPr/>
        <p:txBody>
          <a:bodyPr/>
          <a:lstStyle/>
          <a:p>
            <a:fld id="{8AC7B609-6235-4DF7-8376-3B4225D7EDEF}" type="slidenum">
              <a:rPr lang="en-US" smtClean="0"/>
              <a:pPr/>
              <a:t>18</a:t>
            </a:fld>
            <a:endParaRPr lang="en-US"/>
          </a:p>
        </p:txBody>
      </p:sp>
    </p:spTree>
    <p:extLst>
      <p:ext uri="{BB962C8B-B14F-4D97-AF65-F5344CB8AC3E}">
        <p14:creationId xmlns:p14="http://schemas.microsoft.com/office/powerpoint/2010/main" val="356862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5479" y="2437280"/>
            <a:ext cx="10198231" cy="4380140"/>
            <a:chOff x="178203" y="1474719"/>
            <a:chExt cx="11520000" cy="5001474"/>
          </a:xfrm>
        </p:grpSpPr>
        <p:pic>
          <p:nvPicPr>
            <p:cNvPr id="2" name="Picture 1"/>
            <p:cNvPicPr>
              <a:picLocks noChangeAspect="1"/>
            </p:cNvPicPr>
            <p:nvPr/>
          </p:nvPicPr>
          <p:blipFill rotWithShape="1">
            <a:blip r:embed="rId2" cstate="print"/>
            <a:srcRect b="56140"/>
            <a:stretch/>
          </p:blipFill>
          <p:spPr>
            <a:xfrm>
              <a:off x="178203" y="1474719"/>
              <a:ext cx="11520000" cy="5001474"/>
            </a:xfrm>
            <a:prstGeom prst="rect">
              <a:avLst/>
            </a:prstGeom>
          </p:spPr>
        </p:pic>
        <p:sp>
          <p:nvSpPr>
            <p:cNvPr id="3" name="TextBox 2"/>
            <p:cNvSpPr txBox="1"/>
            <p:nvPr/>
          </p:nvSpPr>
          <p:spPr>
            <a:xfrm>
              <a:off x="4632365" y="1620022"/>
              <a:ext cx="3705984" cy="1294821"/>
            </a:xfrm>
            <a:prstGeom prst="rect">
              <a:avLst/>
            </a:prstGeom>
            <a:noFill/>
          </p:spPr>
          <p:txBody>
            <a:bodyPr wrap="none" rtlCol="0">
              <a:spAutoFit/>
            </a:bodyPr>
            <a:lstStyle/>
            <a:p>
              <a:pPr algn="just" rtl="1">
                <a:lnSpc>
                  <a:spcPct val="150000"/>
                </a:lnSpc>
              </a:pPr>
              <a:r>
                <a:rPr lang="en-US" sz="2400" b="1" dirty="0">
                  <a:solidFill>
                    <a:srgbClr val="FF0000"/>
                  </a:solidFill>
                  <a:latin typeface="Times New Roman" panose="02020603050405020304" pitchFamily="18" charset="0"/>
                  <a:cs typeface="Times New Roman" panose="02020603050405020304" pitchFamily="18" charset="0"/>
                </a:rPr>
                <a:t>Astronomical Telescope</a:t>
              </a:r>
            </a:p>
            <a:p>
              <a:pPr rtl="1">
                <a:lnSpc>
                  <a:spcPct val="150000"/>
                </a:lnSpc>
              </a:pPr>
              <a:r>
                <a:rPr lang="en-US" sz="2400" b="1" dirty="0" err="1">
                  <a:solidFill>
                    <a:srgbClr val="FF0000"/>
                  </a:solidFill>
                  <a:latin typeface="Times New Roman" panose="02020603050405020304" pitchFamily="18" charset="0"/>
                  <a:cs typeface="Times New Roman" panose="02020603050405020304" pitchFamily="18" charset="0"/>
                </a:rPr>
                <a:t>Keplerian</a:t>
              </a:r>
              <a:r>
                <a:rPr lang="en-US" sz="2400" b="1" dirty="0">
                  <a:solidFill>
                    <a:srgbClr val="FF0000"/>
                  </a:solidFill>
                  <a:latin typeface="Times New Roman" panose="02020603050405020304" pitchFamily="18" charset="0"/>
                  <a:cs typeface="Times New Roman" panose="02020603050405020304" pitchFamily="18" charset="0"/>
                </a:rPr>
                <a:t> Telescope</a:t>
              </a:r>
            </a:p>
          </p:txBody>
        </p:sp>
      </p:grpSp>
      <p:sp>
        <p:nvSpPr>
          <p:cNvPr id="5" name="TextBox 4"/>
          <p:cNvSpPr txBox="1"/>
          <p:nvPr/>
        </p:nvSpPr>
        <p:spPr>
          <a:xfrm>
            <a:off x="567559" y="168165"/>
            <a:ext cx="11026130"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تلسکوپ نجومی دارای دو عدسی مثبت شی‌ای و چشمی می‌باشد. عدسی شی‌ای دارای قطر بزرگ و فاصله کانونی بزرگ است. عدسی چشمی دارای قطر کوچک و فاصله کانونی کوتاه است. فاصله دو عدسی برابر مجموع فواصل کانونی دو عدسی تنظیم می‌شود. اندازه تصویر نهایی برابر جسم، وارون و البته بسیار روشنتر است. دهانه وسیع تلسکوپ نور زیادی را تجمیع می‌کند.   </a:t>
            </a:r>
            <a:endParaRPr lang="en-US" sz="2400" dirty="0">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8AC7B609-6235-4DF7-8376-3B4225D7EDEF}" type="slidenum">
              <a:rPr lang="en-US" smtClean="0"/>
              <a:pPr/>
              <a:t>180</a:t>
            </a:fld>
            <a:endParaRPr lang="en-US"/>
          </a:p>
        </p:txBody>
      </p:sp>
    </p:spTree>
    <p:extLst>
      <p:ext uri="{BB962C8B-B14F-4D97-AF65-F5344CB8AC3E}">
        <p14:creationId xmlns:p14="http://schemas.microsoft.com/office/powerpoint/2010/main" val="333824878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498" y="2322789"/>
            <a:ext cx="10324356" cy="4430226"/>
            <a:chOff x="154458" y="1668822"/>
            <a:chExt cx="11880000" cy="5157763"/>
          </a:xfrm>
        </p:grpSpPr>
        <p:pic>
          <p:nvPicPr>
            <p:cNvPr id="2" name="Picture 1"/>
            <p:cNvPicPr>
              <a:picLocks noChangeAspect="1"/>
            </p:cNvPicPr>
            <p:nvPr/>
          </p:nvPicPr>
          <p:blipFill rotWithShape="1">
            <a:blip r:embed="rId2" cstate="print"/>
            <a:srcRect t="51565" b="4575"/>
            <a:stretch/>
          </p:blipFill>
          <p:spPr>
            <a:xfrm>
              <a:off x="154458" y="1668822"/>
              <a:ext cx="11880000" cy="5157763"/>
            </a:xfrm>
            <a:prstGeom prst="rect">
              <a:avLst/>
            </a:prstGeom>
          </p:spPr>
        </p:pic>
        <p:sp>
          <p:nvSpPr>
            <p:cNvPr id="3" name="TextBox 2"/>
            <p:cNvSpPr txBox="1"/>
            <p:nvPr/>
          </p:nvSpPr>
          <p:spPr>
            <a:xfrm>
              <a:off x="4758494" y="1840702"/>
              <a:ext cx="2617833" cy="579967"/>
            </a:xfrm>
            <a:prstGeom prst="rect">
              <a:avLst/>
            </a:prstGeom>
            <a:noFill/>
          </p:spPr>
          <p:txBody>
            <a:bodyPr wrap="none" rtlCol="0">
              <a:spAutoFit/>
            </a:bodyPr>
            <a:lstStyle/>
            <a:p>
              <a:pPr algn="just" rtl="1">
                <a:lnSpc>
                  <a:spcPct val="150000"/>
                </a:lnSpc>
              </a:pPr>
              <a:r>
                <a:rPr lang="en-US" sz="2400" b="1" dirty="0">
                  <a:solidFill>
                    <a:srgbClr val="FF0000"/>
                  </a:solidFill>
                  <a:latin typeface="Times New Roman" panose="02020603050405020304" pitchFamily="18" charset="0"/>
                  <a:cs typeface="Times New Roman" panose="02020603050405020304" pitchFamily="18" charset="0"/>
                </a:rPr>
                <a:t>Galilean Telescope</a:t>
              </a:r>
            </a:p>
          </p:txBody>
        </p:sp>
      </p:grpSp>
      <p:sp>
        <p:nvSpPr>
          <p:cNvPr id="6" name="TextBox 5"/>
          <p:cNvSpPr txBox="1"/>
          <p:nvPr/>
        </p:nvSpPr>
        <p:spPr>
          <a:xfrm>
            <a:off x="651639" y="168165"/>
            <a:ext cx="11021072"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تلسکوپ گالیله‌ای دارای عدسی شی‌ای مثبت و چشمی منفی می2باشد. عدسی شی‌ای دارای قطر بزرگ و فاصله کانونی بزرگ است. عدسی چشمی دارای قطر کوچک و فاصله کانونی کوتاه است. فاصله دو عدسی برابر تفاضل فواصل کانونی دو عدسی تنظیم می‌شود. اندازه تصویر نهایی برابر جسم، مستقیم و البته بسیار روشنتر است. دهانه وسیع تلسکوپ نور زیادی را تجمیع می‌کند.   </a:t>
            </a:r>
            <a:endParaRPr lang="en-US" sz="2400" dirty="0">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8AC7B609-6235-4DF7-8376-3B4225D7EDEF}" type="slidenum">
              <a:rPr lang="en-US" smtClean="0"/>
              <a:pPr/>
              <a:t>181</a:t>
            </a:fld>
            <a:endParaRPr lang="en-US"/>
          </a:p>
        </p:txBody>
      </p:sp>
    </p:spTree>
    <p:extLst>
      <p:ext uri="{BB962C8B-B14F-4D97-AF65-F5344CB8AC3E}">
        <p14:creationId xmlns:p14="http://schemas.microsoft.com/office/powerpoint/2010/main" val="31993212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122988" y="-15751"/>
            <a:ext cx="3793492" cy="4140076"/>
            <a:chOff x="4152329" y="409924"/>
            <a:chExt cx="3793492" cy="4140076"/>
          </a:xfrm>
        </p:grpSpPr>
        <p:graphicFrame>
          <p:nvGraphicFramePr>
            <p:cNvPr id="6" name="Object 5"/>
            <p:cNvGraphicFramePr>
              <a:graphicFrameLocks noChangeAspect="1"/>
            </p:cNvGraphicFramePr>
            <p:nvPr/>
          </p:nvGraphicFramePr>
          <p:xfrm>
            <a:off x="4152329" y="600300"/>
            <a:ext cx="3505200" cy="3949700"/>
          </p:xfrm>
          <a:graphic>
            <a:graphicData uri="http://schemas.openxmlformats.org/presentationml/2006/ole">
              <mc:AlternateContent xmlns:mc="http://schemas.openxmlformats.org/markup-compatibility/2006">
                <mc:Choice xmlns:v="urn:schemas-microsoft-com:vml" Requires="v">
                  <p:oleObj name="Equation" r:id="rId2" imgW="3505200" imgH="3949700" progId="Equation.DSMT4">
                    <p:embed/>
                  </p:oleObj>
                </mc:Choice>
                <mc:Fallback>
                  <p:oleObj name="Equation" r:id="rId2" imgW="3505200" imgH="3949700" progId="Equation.DSMT4">
                    <p:embed/>
                    <p:pic>
                      <p:nvPicPr>
                        <p:cNvPr id="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329" y="600300"/>
                          <a:ext cx="3505200" cy="3949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465379" y="409924"/>
              <a:ext cx="2480442"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تلسکوپ گالیله ای</a:t>
              </a:r>
              <a:endParaRPr lang="en-US" sz="2400" dirty="0">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671513" y="346846"/>
            <a:ext cx="3185787" cy="3237729"/>
            <a:chOff x="219574" y="756750"/>
            <a:chExt cx="3185787" cy="3237729"/>
          </a:xfrm>
        </p:grpSpPr>
        <p:graphicFrame>
          <p:nvGraphicFramePr>
            <p:cNvPr id="9" name="Object 8"/>
            <p:cNvGraphicFramePr>
              <a:graphicFrameLocks noChangeAspect="1"/>
            </p:cNvGraphicFramePr>
            <p:nvPr/>
          </p:nvGraphicFramePr>
          <p:xfrm>
            <a:off x="219574" y="946479"/>
            <a:ext cx="3149600" cy="3048000"/>
          </p:xfrm>
          <a:graphic>
            <a:graphicData uri="http://schemas.openxmlformats.org/presentationml/2006/ole">
              <mc:AlternateContent xmlns:mc="http://schemas.openxmlformats.org/markup-compatibility/2006">
                <mc:Choice xmlns:v="urn:schemas-microsoft-com:vml" Requires="v">
                  <p:oleObj name="Equation" r:id="rId4" imgW="3149600" imgH="3048000" progId="Equation.DSMT4">
                    <p:embed/>
                  </p:oleObj>
                </mc:Choice>
                <mc:Fallback>
                  <p:oleObj name="Equation" r:id="rId4" imgW="3149600" imgH="3048000" progId="Equation.DSMT4">
                    <p:embed/>
                    <p:pic>
                      <p:nvPicPr>
                        <p:cNvPr id="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74" y="946479"/>
                          <a:ext cx="3149600" cy="304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924919" y="756750"/>
              <a:ext cx="2480442"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تلسکوپ نجومی</a:t>
              </a:r>
              <a:endParaRPr lang="en-US" sz="2400" dirty="0">
                <a:latin typeface="Times New Roman" panose="02020603050405020304" pitchFamily="18" charset="0"/>
                <a:cs typeface="Times New Roman" panose="02020603050405020304" pitchFamily="18" charset="0"/>
              </a:endParaRPr>
            </a:p>
          </p:txBody>
        </p:sp>
      </p:grpSp>
      <p:sp>
        <p:nvSpPr>
          <p:cNvPr id="11" name="TextBox 10"/>
          <p:cNvSpPr txBox="1"/>
          <p:nvPr/>
        </p:nvSpPr>
        <p:spPr>
          <a:xfrm>
            <a:off x="270934" y="4158588"/>
            <a:ext cx="11672711" cy="1687963"/>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توان یک تلسكوپ از هر نوعی صفر است در نتیجه تصویر نهایی به اندازه جسم است. در واقع بزرگنمایی خطی یک تلسکوپ مساوی یک است يعني تلسكوپ تصويری بزرگتر از جسم نمي‌دهد بلكه تصوري واضح‌تر مي‌دهد. </a:t>
            </a:r>
          </a:p>
          <a:p>
            <a:pPr algn="just" rtl="1">
              <a:lnSpc>
                <a:spcPct val="150000"/>
              </a:lnSpc>
            </a:pPr>
            <a:r>
              <a:rPr lang="fa-IR" sz="2400" dirty="0">
                <a:latin typeface="Times New Roman" panose="02020603050405020304" pitchFamily="18" charset="0"/>
                <a:cs typeface="Times New Roman" panose="02020603050405020304" pitchFamily="18" charset="0"/>
              </a:rPr>
              <a:t>برای تلسکوپ بزرگنمایی زاویه‌ای تعریف می‌شود که برای هر دو نوع نجومی و گالیله‌ای از رابطه زیر بدست می آید:</a:t>
            </a:r>
            <a:endParaRPr lang="en-US" sz="2400" dirty="0">
              <a:latin typeface="Times New Roman" panose="02020603050405020304" pitchFamily="18" charset="0"/>
              <a:cs typeface="Times New Roman" panose="02020603050405020304" pitchFamily="18"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4124462133"/>
              </p:ext>
            </p:extLst>
          </p:nvPr>
        </p:nvGraphicFramePr>
        <p:xfrm>
          <a:off x="3643313" y="5987345"/>
          <a:ext cx="1701800" cy="812800"/>
        </p:xfrm>
        <a:graphic>
          <a:graphicData uri="http://schemas.openxmlformats.org/presentationml/2006/ole">
            <mc:AlternateContent xmlns:mc="http://schemas.openxmlformats.org/markup-compatibility/2006">
              <mc:Choice xmlns:v="urn:schemas-microsoft-com:vml" Requires="v">
                <p:oleObj name="Equation" r:id="rId6" imgW="1701800" imgH="812800" progId="Equation.DSMT4">
                  <p:embed/>
                </p:oleObj>
              </mc:Choice>
              <mc:Fallback>
                <p:oleObj name="Equation" r:id="rId6" imgW="1701800" imgH="812800" progId="Equation.DSMT4">
                  <p:embed/>
                  <p:pic>
                    <p:nvPicPr>
                      <p:cNvPr id="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3313" y="5987345"/>
                        <a:ext cx="17018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fld id="{8AC7B609-6235-4DF7-8376-3B4225D7EDEF}" type="slidenum">
              <a:rPr lang="en-US" smtClean="0"/>
              <a:pPr/>
              <a:t>182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7021" y="115618"/>
            <a:ext cx="5055476" cy="661207"/>
          </a:xfrm>
          <a:prstGeom prst="rect">
            <a:avLst/>
          </a:prstGeom>
          <a:noFill/>
        </p:spPr>
        <p:txBody>
          <a:bodyPr wrap="square" rtlCol="0">
            <a:spAutoFit/>
          </a:bodyPr>
          <a:lstStyle/>
          <a:p>
            <a:pPr algn="just" rtl="1">
              <a:lnSpc>
                <a:spcPct val="150000"/>
              </a:lnSpc>
            </a:pPr>
            <a:r>
              <a:rPr lang="fa-IR" sz="2800" b="1" dirty="0">
                <a:solidFill>
                  <a:srgbClr val="FF0000"/>
                </a:solidFill>
                <a:latin typeface="Times New Roman" panose="02020603050405020304" pitchFamily="18" charset="0"/>
                <a:cs typeface="Times New Roman" panose="02020603050405020304" pitchFamily="18" charset="0"/>
              </a:rPr>
              <a:t>باریکه‌گستر   </a:t>
            </a:r>
            <a:r>
              <a:rPr lang="en-US" sz="2800" b="1" dirty="0">
                <a:solidFill>
                  <a:srgbClr val="FF0000"/>
                </a:solidFill>
                <a:latin typeface="Times New Roman" panose="02020603050405020304" pitchFamily="18" charset="0"/>
                <a:cs typeface="Times New Roman" panose="02020603050405020304" pitchFamily="18" charset="0"/>
              </a:rPr>
              <a:t>Beam Expander</a:t>
            </a:r>
          </a:p>
        </p:txBody>
      </p:sp>
      <p:sp>
        <p:nvSpPr>
          <p:cNvPr id="3" name="TextBox 2"/>
          <p:cNvSpPr txBox="1"/>
          <p:nvPr/>
        </p:nvSpPr>
        <p:spPr>
          <a:xfrm>
            <a:off x="409903" y="798790"/>
            <a:ext cx="11037029"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باریکه خروجی اکثر لیزرها کوچک و در حدود یک میلی‌متر است. در بسیاری از موارد نیاز است که قطر باریکه را افزایش داد. برای این منظور می توان از تلسکوپ شکستی به طور وارون استفاده کرد. یعنی باریکه خروجی لیزر وارد بر عدسی با فاصله کانونی کوچکتر شود و پس از پهن شدن به طور موازی از عدسی با فاصله کانونی بزرگتر خارج شود.</a:t>
            </a:r>
            <a:endParaRPr lang="en-US" sz="2400" dirty="0">
              <a:latin typeface="Times New Roman" panose="02020603050405020304" pitchFamily="18" charset="0"/>
              <a:cs typeface="Times New Roman" panose="02020603050405020304" pitchFamily="18" charset="0"/>
            </a:endParaRPr>
          </a:p>
        </p:txBody>
      </p:sp>
      <p:pic>
        <p:nvPicPr>
          <p:cNvPr id="4" name="Picture 3" descr="I:\Backup of Computers\Semnan Uni\E\Lecturs\Laser Lab\Lab Manual\figures\Kepler Telescope.jpg"/>
          <p:cNvPicPr/>
          <p:nvPr/>
        </p:nvPicPr>
        <p:blipFill>
          <a:blip r:embed="rId2" cstate="print"/>
          <a:srcRect/>
          <a:stretch>
            <a:fillRect/>
          </a:stretch>
        </p:blipFill>
        <p:spPr bwMode="auto">
          <a:xfrm>
            <a:off x="563031" y="3153103"/>
            <a:ext cx="4397862" cy="2683872"/>
          </a:xfrm>
          <a:prstGeom prst="rect">
            <a:avLst/>
          </a:prstGeom>
          <a:noFill/>
          <a:ln w="9525">
            <a:noFill/>
            <a:miter lim="800000"/>
            <a:headEnd/>
            <a:tailEnd/>
          </a:ln>
        </p:spPr>
      </p:pic>
      <p:pic>
        <p:nvPicPr>
          <p:cNvPr id="5" name="Picture 4" descr="I:\Backup of Computers\Semnan Uni\E\Lecturs\Laser Lab\Lab Manual\figures\Galilean Telescope.jpg"/>
          <p:cNvPicPr/>
          <p:nvPr/>
        </p:nvPicPr>
        <p:blipFill>
          <a:blip r:embed="rId3" cstate="print"/>
          <a:srcRect/>
          <a:stretch>
            <a:fillRect/>
          </a:stretch>
        </p:blipFill>
        <p:spPr bwMode="auto">
          <a:xfrm>
            <a:off x="5864772" y="3247694"/>
            <a:ext cx="4960883" cy="2743199"/>
          </a:xfrm>
          <a:prstGeom prst="rect">
            <a:avLst/>
          </a:prstGeom>
          <a:noFill/>
          <a:ln w="9525">
            <a:noFill/>
            <a:miter lim="800000"/>
            <a:headEnd/>
            <a:tailEnd/>
          </a:ln>
        </p:spPr>
      </p:pic>
      <p:sp>
        <p:nvSpPr>
          <p:cNvPr id="72806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28067" name="Rectangle 3"/>
          <p:cNvSpPr>
            <a:spLocks noChangeArrowheads="1"/>
          </p:cNvSpPr>
          <p:nvPr/>
        </p:nvSpPr>
        <p:spPr bwMode="auto">
          <a:xfrm>
            <a:off x="0" y="4381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10" name="Group 9"/>
          <p:cNvGrpSpPr/>
          <p:nvPr/>
        </p:nvGrpSpPr>
        <p:grpSpPr>
          <a:xfrm>
            <a:off x="563031" y="5625608"/>
            <a:ext cx="8622652" cy="995776"/>
            <a:chOff x="174161" y="5499488"/>
            <a:chExt cx="8622652" cy="995776"/>
          </a:xfrm>
        </p:grpSpPr>
        <p:graphicFrame>
          <p:nvGraphicFramePr>
            <p:cNvPr id="728065" name="Object 1"/>
            <p:cNvGraphicFramePr>
              <a:graphicFrameLocks noChangeAspect="1"/>
            </p:cNvGraphicFramePr>
            <p:nvPr>
              <p:extLst>
                <p:ext uri="{D42A27DB-BD31-4B8C-83A1-F6EECF244321}">
                  <p14:modId xmlns:p14="http://schemas.microsoft.com/office/powerpoint/2010/main" val="983241024"/>
                </p:ext>
              </p:extLst>
            </p:nvPr>
          </p:nvGraphicFramePr>
          <p:xfrm>
            <a:off x="174161" y="5499488"/>
            <a:ext cx="2216028" cy="995776"/>
          </p:xfrm>
          <a:graphic>
            <a:graphicData uri="http://schemas.openxmlformats.org/presentationml/2006/ole">
              <mc:AlternateContent xmlns:mc="http://schemas.openxmlformats.org/markup-compatibility/2006">
                <mc:Choice xmlns:v="urn:schemas-microsoft-com:vml" Requires="v">
                  <p:oleObj name="Equation" r:id="rId4" imgW="1803240" imgH="799920" progId="Equation.DSMT4">
                    <p:embed/>
                  </p:oleObj>
                </mc:Choice>
                <mc:Fallback>
                  <p:oleObj name="Equation" r:id="rId4" imgW="1803240" imgH="799920" progId="Equation.DSMT4">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161" y="5499488"/>
                          <a:ext cx="2216028" cy="9957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564178" y="5833368"/>
              <a:ext cx="6232635"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برای هر دو نوع باریکه‌گستر این رابطه برقرار است:</a:t>
              </a:r>
              <a:endParaRPr lang="en-US" sz="2400" dirty="0">
                <a:latin typeface="Times New Roman" panose="02020603050405020304" pitchFamily="18" charset="0"/>
                <a:cs typeface="Times New Roman" panose="02020603050405020304" pitchFamily="18" charset="0"/>
              </a:endParaRPr>
            </a:p>
          </p:txBody>
        </p:sp>
      </p:grpSp>
      <p:sp>
        <p:nvSpPr>
          <p:cNvPr id="11" name="Slide Number Placeholder 10"/>
          <p:cNvSpPr>
            <a:spLocks noGrp="1"/>
          </p:cNvSpPr>
          <p:nvPr>
            <p:ph type="sldNum" sz="quarter" idx="12"/>
          </p:nvPr>
        </p:nvSpPr>
        <p:spPr/>
        <p:txBody>
          <a:bodyPr/>
          <a:lstStyle/>
          <a:p>
            <a:fld id="{8AC7B609-6235-4DF7-8376-3B4225D7EDEF}" type="slidenum">
              <a:rPr lang="en-US" smtClean="0"/>
              <a:pPr/>
              <a:t>183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117B8-22FF-4214-9B38-D04A3BB4D4E4}"/>
              </a:ext>
            </a:extLst>
          </p:cNvPr>
          <p:cNvSpPr>
            <a:spLocks noGrp="1"/>
          </p:cNvSpPr>
          <p:nvPr>
            <p:ph type="sldNum" sz="quarter" idx="12"/>
          </p:nvPr>
        </p:nvSpPr>
        <p:spPr/>
        <p:txBody>
          <a:bodyPr/>
          <a:lstStyle/>
          <a:p>
            <a:fld id="{8AC7B609-6235-4DF7-8376-3B4225D7EDEF}" type="slidenum">
              <a:rPr lang="en-US" smtClean="0"/>
              <a:pPr/>
              <a:t>184</a:t>
            </a:fld>
            <a:endParaRPr lang="en-US" dirty="0"/>
          </a:p>
        </p:txBody>
      </p:sp>
      <p:sp>
        <p:nvSpPr>
          <p:cNvPr id="3" name="TextBox 2">
            <a:extLst>
              <a:ext uri="{FF2B5EF4-FFF2-40B4-BE49-F238E27FC236}">
                <a16:creationId xmlns:a16="http://schemas.microsoft.com/office/drawing/2014/main" id="{C504F5A4-9A6E-4918-AD1D-EA884B870402}"/>
              </a:ext>
            </a:extLst>
          </p:cNvPr>
          <p:cNvSpPr txBox="1"/>
          <p:nvPr/>
        </p:nvSpPr>
        <p:spPr>
          <a:xfrm>
            <a:off x="3973689" y="1150139"/>
            <a:ext cx="7665155"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4- شباهتها و تفاوتهای دو باریکه‌گستر گالیله‌ای و کپلری را بنویسید.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34051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66127" y="2048351"/>
            <a:ext cx="9947963" cy="4557821"/>
            <a:chOff x="-176985" y="964257"/>
            <a:chExt cx="11087152" cy="5760000"/>
          </a:xfrm>
        </p:grpSpPr>
        <p:pic>
          <p:nvPicPr>
            <p:cNvPr id="3" name="Picture 2"/>
            <p:cNvPicPr>
              <a:picLocks noChangeAspect="1"/>
            </p:cNvPicPr>
            <p:nvPr/>
          </p:nvPicPr>
          <p:blipFill>
            <a:blip r:embed="rId2" cstate="print"/>
            <a:stretch>
              <a:fillRect/>
            </a:stretch>
          </p:blipFill>
          <p:spPr>
            <a:xfrm>
              <a:off x="1287423" y="964257"/>
              <a:ext cx="9622744" cy="5760000"/>
            </a:xfrm>
            <a:prstGeom prst="rect">
              <a:avLst/>
            </a:prstGeom>
          </p:spPr>
        </p:pic>
        <p:sp>
          <p:nvSpPr>
            <p:cNvPr id="4" name="TextBox 3"/>
            <p:cNvSpPr txBox="1"/>
            <p:nvPr/>
          </p:nvSpPr>
          <p:spPr>
            <a:xfrm>
              <a:off x="-176985" y="3264290"/>
              <a:ext cx="2928815" cy="579967"/>
            </a:xfrm>
            <a:prstGeom prst="rect">
              <a:avLst/>
            </a:prstGeom>
            <a:noFill/>
          </p:spPr>
          <p:txBody>
            <a:bodyPr wrap="none" rtlCol="0">
              <a:spAutoFit/>
            </a:bodyPr>
            <a:lstStyle/>
            <a:p>
              <a:pPr algn="just" rtl="1">
                <a:lnSpc>
                  <a:spcPct val="150000"/>
                </a:lnSpc>
              </a:pPr>
              <a:r>
                <a:rPr lang="en-US" sz="2400" b="1" dirty="0">
                  <a:solidFill>
                    <a:srgbClr val="FF0000"/>
                  </a:solidFill>
                  <a:latin typeface="Times New Roman" panose="02020603050405020304" pitchFamily="18" charset="0"/>
                  <a:cs typeface="Times New Roman" panose="02020603050405020304" pitchFamily="18" charset="0"/>
                </a:rPr>
                <a:t>Newtonian Telescope</a:t>
              </a:r>
            </a:p>
          </p:txBody>
        </p:sp>
      </p:grpSp>
      <p:sp>
        <p:nvSpPr>
          <p:cNvPr id="6" name="TextBox 5"/>
          <p:cNvSpPr txBox="1"/>
          <p:nvPr/>
        </p:nvSpPr>
        <p:spPr>
          <a:xfrm>
            <a:off x="430925" y="94608"/>
            <a:ext cx="11077904" cy="1754326"/>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تلسکوپ نیوتنی که یک تلسکوپ بازتابی است دارای یک آینه کاو بزرگ است که از اجسام دور مانند ستارگان تصویری حقیقی در صفحه کانونی می‌دهد. برای مشاهده این تصویر از یک آینه تخت کوچک که با محور اپتیکی زاویه 45 درجه ساخته استفاده شده تا پرتوها مطابق شکل به سمت چشم (آشکارساز) هدایت شوند. </a:t>
            </a:r>
            <a:endParaRPr lang="en-US" sz="2400" dirty="0">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8AC7B609-6235-4DF7-8376-3B4225D7EDEF}" type="slidenum">
              <a:rPr lang="en-US" smtClean="0"/>
              <a:pPr/>
              <a:t>185</a:t>
            </a:fld>
            <a:endParaRPr lang="en-US"/>
          </a:p>
        </p:txBody>
      </p:sp>
    </p:spTree>
    <p:extLst>
      <p:ext uri="{BB962C8B-B14F-4D97-AF65-F5344CB8AC3E}">
        <p14:creationId xmlns:p14="http://schemas.microsoft.com/office/powerpoint/2010/main" val="278523562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72353" y="2126759"/>
            <a:ext cx="11216334" cy="4318864"/>
            <a:chOff x="275741" y="1737573"/>
            <a:chExt cx="11890851" cy="4921028"/>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646592" y="1737573"/>
              <a:ext cx="11520000" cy="4921028"/>
            </a:xfrm>
            <a:prstGeom prst="rect">
              <a:avLst/>
            </a:prstGeom>
          </p:spPr>
        </p:pic>
        <p:sp>
          <p:nvSpPr>
            <p:cNvPr id="4" name="TextBox 3"/>
            <p:cNvSpPr txBox="1"/>
            <p:nvPr/>
          </p:nvSpPr>
          <p:spPr>
            <a:xfrm>
              <a:off x="275741" y="3924642"/>
              <a:ext cx="2962479" cy="579967"/>
            </a:xfrm>
            <a:prstGeom prst="rect">
              <a:avLst/>
            </a:prstGeom>
            <a:noFill/>
          </p:spPr>
          <p:txBody>
            <a:bodyPr wrap="none" rtlCol="0">
              <a:spAutoFit/>
            </a:bodyPr>
            <a:lstStyle/>
            <a:p>
              <a:pPr algn="just" rtl="1">
                <a:lnSpc>
                  <a:spcPct val="150000"/>
                </a:lnSpc>
              </a:pPr>
              <a:r>
                <a:rPr lang="en-US" sz="2400" b="1" dirty="0" err="1">
                  <a:solidFill>
                    <a:srgbClr val="FF0000"/>
                  </a:solidFill>
                  <a:latin typeface="Times New Roman" panose="02020603050405020304" pitchFamily="18" charset="0"/>
                  <a:cs typeface="Times New Roman" panose="02020603050405020304" pitchFamily="18" charset="0"/>
                </a:rPr>
                <a:t>Cassegrain</a:t>
              </a:r>
              <a:r>
                <a:rPr lang="en-US" sz="2400" b="1" dirty="0">
                  <a:solidFill>
                    <a:srgbClr val="FF0000"/>
                  </a:solidFill>
                  <a:latin typeface="Times New Roman" panose="02020603050405020304" pitchFamily="18" charset="0"/>
                  <a:cs typeface="Times New Roman" panose="02020603050405020304" pitchFamily="18" charset="0"/>
                </a:rPr>
                <a:t> Telescope</a:t>
              </a:r>
            </a:p>
          </p:txBody>
        </p:sp>
      </p:grpSp>
      <p:sp>
        <p:nvSpPr>
          <p:cNvPr id="6" name="TextBox 5"/>
          <p:cNvSpPr txBox="1"/>
          <p:nvPr/>
        </p:nvSpPr>
        <p:spPr>
          <a:xfrm>
            <a:off x="430925" y="94608"/>
            <a:ext cx="11077904" cy="1687963"/>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تلسکوپ کازگرین نیز یک تلسکوپ بازتابی شبیه تلسکوپ نیوتنی است با این تفاوت که به جای آینه تخت از یک آینه کوژ که محور آن منطبق بر محور تلسکوپ است استفاده شده و وسط آینه کاو بزرگ روزنه‌ای برای مشاهده تصویر نهایی تعبیه شده است. </a:t>
            </a:r>
            <a:endParaRPr lang="en-US" sz="2400" dirty="0">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8AC7B609-6235-4DF7-8376-3B4225D7EDEF}" type="slidenum">
              <a:rPr lang="en-US" smtClean="0"/>
              <a:pPr/>
              <a:t>186</a:t>
            </a:fld>
            <a:endParaRPr lang="en-US"/>
          </a:p>
        </p:txBody>
      </p:sp>
    </p:spTree>
    <p:extLst>
      <p:ext uri="{BB962C8B-B14F-4D97-AF65-F5344CB8AC3E}">
        <p14:creationId xmlns:p14="http://schemas.microsoft.com/office/powerpoint/2010/main" val="5965495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39905" y="1642787"/>
            <a:ext cx="10883153" cy="4827917"/>
            <a:chOff x="368628" y="1548197"/>
            <a:chExt cx="11621666" cy="512789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470294" y="1548197"/>
              <a:ext cx="11520000" cy="5127890"/>
            </a:xfrm>
            <a:prstGeom prst="rect">
              <a:avLst/>
            </a:prstGeom>
          </p:spPr>
        </p:pic>
        <p:sp>
          <p:nvSpPr>
            <p:cNvPr id="4" name="TextBox 3"/>
            <p:cNvSpPr txBox="1"/>
            <p:nvPr/>
          </p:nvSpPr>
          <p:spPr>
            <a:xfrm>
              <a:off x="368628" y="3940916"/>
              <a:ext cx="2868734" cy="579967"/>
            </a:xfrm>
            <a:prstGeom prst="rect">
              <a:avLst/>
            </a:prstGeom>
            <a:noFill/>
          </p:spPr>
          <p:txBody>
            <a:bodyPr wrap="none" rtlCol="0">
              <a:spAutoFit/>
            </a:bodyPr>
            <a:lstStyle/>
            <a:p>
              <a:pPr algn="just" rtl="1">
                <a:lnSpc>
                  <a:spcPct val="150000"/>
                </a:lnSpc>
              </a:pPr>
              <a:r>
                <a:rPr lang="en-US" sz="2400" b="1" dirty="0">
                  <a:solidFill>
                    <a:srgbClr val="FF0000"/>
                  </a:solidFill>
                  <a:latin typeface="Times New Roman" panose="02020603050405020304" pitchFamily="18" charset="0"/>
                  <a:cs typeface="Times New Roman" panose="02020603050405020304" pitchFamily="18" charset="0"/>
                </a:rPr>
                <a:t>Gregorian Telescope</a:t>
              </a:r>
            </a:p>
          </p:txBody>
        </p:sp>
      </p:grpSp>
      <p:sp>
        <p:nvSpPr>
          <p:cNvPr id="6" name="TextBox 5"/>
          <p:cNvSpPr txBox="1"/>
          <p:nvPr/>
        </p:nvSpPr>
        <p:spPr>
          <a:xfrm>
            <a:off x="430925" y="399398"/>
            <a:ext cx="11077904"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تلسکوپ گرگورین همان  تلسکوپ کازگرین است که به جای آینه کوژ از یک آینه کاو استفاده شده است. </a:t>
            </a:r>
            <a:endParaRPr lang="en-US" sz="2400" dirty="0">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8AC7B609-6235-4DF7-8376-3B4225D7EDEF}" type="slidenum">
              <a:rPr lang="en-US" smtClean="0"/>
              <a:pPr/>
              <a:t>187</a:t>
            </a:fld>
            <a:endParaRPr lang="en-US"/>
          </a:p>
        </p:txBody>
      </p:sp>
    </p:spTree>
    <p:extLst>
      <p:ext uri="{BB962C8B-B14F-4D97-AF65-F5344CB8AC3E}">
        <p14:creationId xmlns:p14="http://schemas.microsoft.com/office/powerpoint/2010/main" val="116895108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34759" y="196125"/>
            <a:ext cx="2658334"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lvl="0" algn="ctr" eaLnBrk="0" fontAlgn="base" hangingPunct="0">
              <a:spcBef>
                <a:spcPct val="0"/>
              </a:spcBef>
              <a:spcAft>
                <a:spcPct val="0"/>
              </a:spcAft>
            </a:pPr>
            <a:r>
              <a:rPr lang="fa-IR"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اپتیک چشم</a:t>
            </a:r>
            <a:endParaRPr lang="en-US" altLang="en-US" sz="2800" dirty="0">
              <a:solidFill>
                <a:srgbClr val="FF0000"/>
              </a:solidFill>
            </a:endParaRPr>
          </a:p>
        </p:txBody>
      </p:sp>
      <p:pic>
        <p:nvPicPr>
          <p:cNvPr id="712705" name="Picture 1"/>
          <p:cNvPicPr>
            <a:picLocks noChangeAspect="1" noChangeArrowheads="1"/>
          </p:cNvPicPr>
          <p:nvPr/>
        </p:nvPicPr>
        <p:blipFill>
          <a:blip r:embed="rId2" cstate="print"/>
          <a:srcRect l="2192"/>
          <a:stretch>
            <a:fillRect/>
          </a:stretch>
        </p:blipFill>
        <p:spPr bwMode="auto">
          <a:xfrm>
            <a:off x="31530" y="1901541"/>
            <a:ext cx="5843772" cy="3280059"/>
          </a:xfrm>
          <a:prstGeom prst="rect">
            <a:avLst/>
          </a:prstGeom>
          <a:noFill/>
          <a:ln w="9525">
            <a:noFill/>
            <a:miter lim="800000"/>
            <a:headEnd/>
            <a:tailEnd/>
          </a:ln>
        </p:spPr>
      </p:pic>
      <p:pic>
        <p:nvPicPr>
          <p:cNvPr id="712706" name="Picture 2"/>
          <p:cNvPicPr>
            <a:picLocks noChangeAspect="1" noChangeArrowheads="1"/>
          </p:cNvPicPr>
          <p:nvPr/>
        </p:nvPicPr>
        <p:blipFill>
          <a:blip r:embed="rId3" cstate="print"/>
          <a:srcRect/>
          <a:stretch>
            <a:fillRect/>
          </a:stretch>
        </p:blipFill>
        <p:spPr bwMode="auto">
          <a:xfrm>
            <a:off x="5992829" y="1776248"/>
            <a:ext cx="6174913" cy="3478924"/>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AC7B609-6235-4DF7-8376-3B4225D7EDEF}" type="slidenum">
              <a:rPr lang="en-US" smtClean="0"/>
              <a:pPr/>
              <a:t>188</a:t>
            </a:fld>
            <a:endParaRPr lang="en-US"/>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717" y="378373"/>
            <a:ext cx="11424745" cy="6186309"/>
          </a:xfrm>
          <a:prstGeom prst="rect">
            <a:avLst/>
          </a:prstGeom>
          <a:noFill/>
        </p:spPr>
        <p:txBody>
          <a:bodyPr wrap="square" rtlCol="0">
            <a:spAutoFit/>
          </a:bodyPr>
          <a:lstStyle/>
          <a:p>
            <a:pPr algn="just" rtl="1">
              <a:lnSpc>
                <a:spcPct val="150000"/>
              </a:lnSpc>
              <a:buClr>
                <a:srgbClr val="FF0000"/>
              </a:buClr>
              <a:buFont typeface="Wingdings" pitchFamily="2" charset="2"/>
              <a:buChar char="ü"/>
            </a:pPr>
            <a:r>
              <a:rPr lang="fa-IR" sz="2400" dirty="0">
                <a:latin typeface="Times New Roman" panose="02020603050405020304" pitchFamily="18" charset="0"/>
                <a:cs typeface="Times New Roman" panose="02020603050405020304" pitchFamily="18" charset="0"/>
              </a:rPr>
              <a:t> </a:t>
            </a:r>
            <a:r>
              <a:rPr lang="fa-IR" sz="2400" dirty="0">
                <a:solidFill>
                  <a:srgbClr val="1E04E2"/>
                </a:solidFill>
                <a:latin typeface="Times New Roman" panose="02020603050405020304" pitchFamily="18" charset="0"/>
                <a:cs typeface="Times New Roman" panose="02020603050405020304" pitchFamily="18" charset="0"/>
              </a:rPr>
              <a:t>قرنیه</a:t>
            </a:r>
            <a:r>
              <a:rPr lang="fa-IR" sz="2400" dirty="0">
                <a:latin typeface="Times New Roman" panose="02020603050405020304" pitchFamily="18" charset="0"/>
                <a:cs typeface="Times New Roman" panose="02020603050405020304" pitchFamily="18" charset="0"/>
              </a:rPr>
              <a:t>: با ضریب شکست 1.376 باعث می‌شود که پرتوهای نور هنگام ورود از هوا شکسته شوند. </a:t>
            </a:r>
          </a:p>
          <a:p>
            <a:pPr algn="just" rtl="1">
              <a:lnSpc>
                <a:spcPct val="150000"/>
              </a:lnSpc>
              <a:buClr>
                <a:srgbClr val="FF0000"/>
              </a:buClr>
              <a:buFont typeface="Wingdings" pitchFamily="2" charset="2"/>
              <a:buChar char="ü"/>
            </a:pPr>
            <a:r>
              <a:rPr lang="fa-IR" sz="2400" dirty="0">
                <a:latin typeface="Times New Roman" panose="02020603050405020304" pitchFamily="18" charset="0"/>
                <a:cs typeface="Times New Roman" panose="02020603050405020304" pitchFamily="18" charset="0"/>
              </a:rPr>
              <a:t> </a:t>
            </a:r>
            <a:r>
              <a:rPr lang="fa-IR" sz="2400" dirty="0">
                <a:solidFill>
                  <a:srgbClr val="1E04E2"/>
                </a:solidFill>
                <a:latin typeface="Times New Roman" panose="02020603050405020304" pitchFamily="18" charset="0"/>
                <a:cs typeface="Times New Roman" panose="02020603050405020304" pitchFamily="18" charset="0"/>
              </a:rPr>
              <a:t>عنبیه</a:t>
            </a:r>
            <a:r>
              <a:rPr lang="fa-IR" sz="2400" dirty="0">
                <a:latin typeface="Times New Roman" panose="02020603050405020304" pitchFamily="18" charset="0"/>
                <a:cs typeface="Times New Roman" panose="02020603050405020304" pitchFamily="18" charset="0"/>
              </a:rPr>
              <a:t>: که قسمت رنگی چشم است.</a:t>
            </a:r>
          </a:p>
          <a:p>
            <a:pPr algn="just" rtl="1">
              <a:lnSpc>
                <a:spcPct val="150000"/>
              </a:lnSpc>
              <a:buClr>
                <a:srgbClr val="FF0000"/>
              </a:buClr>
              <a:buFont typeface="Wingdings" pitchFamily="2" charset="2"/>
              <a:buChar char="ü"/>
            </a:pPr>
            <a:r>
              <a:rPr lang="fa-IR" sz="2400" dirty="0">
                <a:latin typeface="Times New Roman" panose="02020603050405020304" pitchFamily="18" charset="0"/>
                <a:cs typeface="Times New Roman" panose="02020603050405020304" pitchFamily="18" charset="0"/>
              </a:rPr>
              <a:t> </a:t>
            </a:r>
            <a:r>
              <a:rPr lang="fa-IR" sz="2400" dirty="0">
                <a:solidFill>
                  <a:srgbClr val="1E04E2"/>
                </a:solidFill>
                <a:latin typeface="Times New Roman" panose="02020603050405020304" pitchFamily="18" charset="0"/>
                <a:cs typeface="Times New Roman" panose="02020603050405020304" pitchFamily="18" charset="0"/>
              </a:rPr>
              <a:t>مردمک</a:t>
            </a:r>
            <a:r>
              <a:rPr lang="fa-IR" sz="2400" dirty="0">
                <a:latin typeface="Times New Roman" panose="02020603050405020304" pitchFamily="18" charset="0"/>
                <a:cs typeface="Times New Roman" panose="02020603050405020304" pitchFamily="18" charset="0"/>
              </a:rPr>
              <a:t>: روزنه‌ای در وسط عنبیه که با تنظیم قطر آن میزان نور ورودی به چشم کنترل می‌شود. در تاریکی قطر آن تا 8 میلی‌متر افزایش یافته و در روشنایی زیاد قطر آن تا 2 میلی‌متر کاهش می‌یابد. </a:t>
            </a:r>
          </a:p>
          <a:p>
            <a:pPr algn="just" rtl="1">
              <a:lnSpc>
                <a:spcPct val="150000"/>
              </a:lnSpc>
              <a:buClr>
                <a:srgbClr val="FF0000"/>
              </a:buClr>
              <a:buFont typeface="Wingdings" pitchFamily="2" charset="2"/>
              <a:buChar char="ü"/>
            </a:pPr>
            <a:r>
              <a:rPr lang="fa-IR" sz="2400" dirty="0">
                <a:latin typeface="Times New Roman" panose="02020603050405020304" pitchFamily="18" charset="0"/>
                <a:cs typeface="Times New Roman" panose="02020603050405020304" pitchFamily="18" charset="0"/>
              </a:rPr>
              <a:t> </a:t>
            </a:r>
            <a:r>
              <a:rPr lang="fa-IR" sz="2400" dirty="0">
                <a:solidFill>
                  <a:srgbClr val="1E04E2"/>
                </a:solidFill>
                <a:latin typeface="Times New Roman" panose="02020603050405020304" pitchFamily="18" charset="0"/>
                <a:cs typeface="Times New Roman" panose="02020603050405020304" pitchFamily="18" charset="0"/>
              </a:rPr>
              <a:t>عدسی</a:t>
            </a:r>
            <a:r>
              <a:rPr lang="fa-IR" sz="2400" dirty="0">
                <a:latin typeface="Times New Roman" panose="02020603050405020304" pitchFamily="18" charset="0"/>
                <a:cs typeface="Times New Roman" panose="02020603050405020304" pitchFamily="18" charset="0"/>
              </a:rPr>
              <a:t>: این عدسی که تقریبا به اندازه یک هسته پرتقال است وظیفه ایجاد تصویر نهایی بر روی شبکیه را دارد. ضخامت این عدسی و در نتیجه توان آن به گونه‌ای توسط ماهیچه‌های متصل به آن تنظیم می‌گردد که تصویر واضح از اجسامی که در فاصله 25 سانتی‌متری تا بینهایت قرار دارند بر روی شبکیه تشکیل شود.</a:t>
            </a:r>
          </a:p>
          <a:p>
            <a:pPr algn="just" rtl="1">
              <a:lnSpc>
                <a:spcPct val="150000"/>
              </a:lnSpc>
              <a:buClr>
                <a:srgbClr val="FF0000"/>
              </a:buClr>
              <a:buFont typeface="Wingdings" pitchFamily="2" charset="2"/>
              <a:buChar char="ü"/>
            </a:pPr>
            <a:r>
              <a:rPr lang="fa-IR" sz="2400" dirty="0">
                <a:latin typeface="Times New Roman" panose="02020603050405020304" pitchFamily="18" charset="0"/>
                <a:cs typeface="Times New Roman" panose="02020603050405020304" pitchFamily="18" charset="0"/>
              </a:rPr>
              <a:t> </a:t>
            </a:r>
            <a:r>
              <a:rPr lang="fa-IR" sz="2400" dirty="0">
                <a:solidFill>
                  <a:srgbClr val="1E04E2"/>
                </a:solidFill>
                <a:latin typeface="Times New Roman" panose="02020603050405020304" pitchFamily="18" charset="0"/>
                <a:cs typeface="Times New Roman" panose="02020603050405020304" pitchFamily="18" charset="0"/>
              </a:rPr>
              <a:t>شبکیه</a:t>
            </a:r>
            <a:r>
              <a:rPr lang="fa-IR" sz="2400" dirty="0">
                <a:latin typeface="Times New Roman" panose="02020603050405020304" pitchFamily="18" charset="0"/>
                <a:cs typeface="Times New Roman" panose="02020603050405020304" pitchFamily="18" charset="0"/>
              </a:rPr>
              <a:t>: انتهای چشم دارای سلولهای حساس به نور که تصویر بر روی آن تشکیل می‌شود. سلولهای روی آن همانند یک سلول خورشیدی با دریافت نور جریانی تولید کرده که توسط تارهای عصبی به مغز منتقل می‌شوند تا در آنجا پس از آنالیز منجر به حس دیداری شود. </a:t>
            </a:r>
          </a:p>
          <a:p>
            <a:pPr algn="just" rtl="1">
              <a:lnSpc>
                <a:spcPct val="150000"/>
              </a:lnSpc>
            </a:pPr>
            <a:endParaRPr lang="en-US" sz="24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8AC7B609-6235-4DF7-8376-3B4225D7EDEF}" type="slidenum">
              <a:rPr lang="en-US" smtClean="0"/>
              <a:pPr/>
              <a:t>189</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ChangeArrowheads="1"/>
          </p:cNvSpPr>
          <p:nvPr/>
        </p:nvSpPr>
        <p:spPr bwMode="auto">
          <a:xfrm>
            <a:off x="3723528" y="326501"/>
            <a:ext cx="52693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a-IR" altLang="en-US" sz="28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اثبات قانون بازتابش با استفاده از اصل فرما</a:t>
            </a:r>
            <a:endParaRPr kumimoji="0" lang="en-US" altLang="en-US" sz="2800" b="0" i="0" u="none" strike="noStrike" cap="none" normalizeH="0" baseline="0" dirty="0">
              <a:ln>
                <a:noFill/>
              </a:ln>
              <a:solidFill>
                <a:srgbClr val="FF0000"/>
              </a:solidFill>
              <a:effectLst/>
            </a:endParaRPr>
          </a:p>
        </p:txBody>
      </p:sp>
      <p:grpSp>
        <p:nvGrpSpPr>
          <p:cNvPr id="5" name="Group 16"/>
          <p:cNvGrpSpPr/>
          <p:nvPr/>
        </p:nvGrpSpPr>
        <p:grpSpPr>
          <a:xfrm>
            <a:off x="147812" y="2481943"/>
            <a:ext cx="5021658" cy="3978020"/>
            <a:chOff x="2092725" y="1901371"/>
            <a:chExt cx="4143241" cy="3440986"/>
          </a:xfrm>
        </p:grpSpPr>
        <p:grpSp>
          <p:nvGrpSpPr>
            <p:cNvPr id="6" name="Group 18"/>
            <p:cNvGrpSpPr/>
            <p:nvPr/>
          </p:nvGrpSpPr>
          <p:grpSpPr>
            <a:xfrm>
              <a:off x="2438402" y="2559259"/>
              <a:ext cx="2002971" cy="1512000"/>
              <a:chOff x="1553031" y="1718686"/>
              <a:chExt cx="2002971" cy="1512000"/>
            </a:xfrm>
          </p:grpSpPr>
          <p:cxnSp>
            <p:nvCxnSpPr>
              <p:cNvPr id="40" name="Straight Arrow Connector 39"/>
              <p:cNvCxnSpPr/>
              <p:nvPr/>
            </p:nvCxnSpPr>
            <p:spPr>
              <a:xfrm>
                <a:off x="2162632" y="2177142"/>
                <a:ext cx="972457" cy="7402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553031" y="1718686"/>
                <a:ext cx="2002971" cy="151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 name="Group 19"/>
            <p:cNvGrpSpPr/>
            <p:nvPr/>
          </p:nvGrpSpPr>
          <p:grpSpPr>
            <a:xfrm flipV="1">
              <a:off x="4412343" y="2951142"/>
              <a:ext cx="1368000" cy="1116000"/>
              <a:chOff x="1553031" y="1718686"/>
              <a:chExt cx="2002971" cy="1512000"/>
            </a:xfrm>
          </p:grpSpPr>
          <p:cxnSp>
            <p:nvCxnSpPr>
              <p:cNvPr id="38" name="Straight Arrow Connector 37"/>
              <p:cNvCxnSpPr/>
              <p:nvPr/>
            </p:nvCxnSpPr>
            <p:spPr>
              <a:xfrm>
                <a:off x="2162632" y="2177142"/>
                <a:ext cx="972457" cy="7402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553031" y="1718686"/>
                <a:ext cx="2002971" cy="151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a:off x="4412343" y="2148114"/>
              <a:ext cx="0" cy="301897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2386749" y="2490744"/>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5765829" y="2852919"/>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148114" y="1901371"/>
              <a:ext cx="401072" cy="523220"/>
            </a:xfrm>
            <a:prstGeom prst="rect">
              <a:avLst/>
            </a:prstGeom>
            <a:noFill/>
          </p:spPr>
          <p:txBody>
            <a:bodyPr wrap="none" rtlCol="0">
              <a:spAutoFit/>
            </a:bodyPr>
            <a:lstStyle/>
            <a:p>
              <a:r>
                <a:rPr lang="en-US" sz="2800" dirty="0"/>
                <a:t>A</a:t>
              </a:r>
            </a:p>
          </p:txBody>
        </p:sp>
        <p:sp>
          <p:nvSpPr>
            <p:cNvPr id="25" name="TextBox 24"/>
            <p:cNvSpPr txBox="1"/>
            <p:nvPr/>
          </p:nvSpPr>
          <p:spPr>
            <a:xfrm>
              <a:off x="5871764" y="2443303"/>
              <a:ext cx="364202" cy="523220"/>
            </a:xfrm>
            <a:prstGeom prst="rect">
              <a:avLst/>
            </a:prstGeom>
            <a:noFill/>
          </p:spPr>
          <p:txBody>
            <a:bodyPr wrap="none" rtlCol="0">
              <a:spAutoFit/>
            </a:bodyPr>
            <a:lstStyle/>
            <a:p>
              <a:r>
                <a:rPr lang="en-US" sz="2800" dirty="0"/>
                <a:t>B</a:t>
              </a:r>
            </a:p>
          </p:txBody>
        </p:sp>
        <p:cxnSp>
          <p:nvCxnSpPr>
            <p:cNvPr id="26" name="Straight Arrow Connector 25"/>
            <p:cNvCxnSpPr>
              <a:stCxn id="22" idx="4"/>
            </p:cNvCxnSpPr>
            <p:nvPr/>
          </p:nvCxnSpPr>
          <p:spPr>
            <a:xfrm flipH="1">
              <a:off x="2438402" y="2598744"/>
              <a:ext cx="0" cy="1468398"/>
            </a:xfrm>
            <a:prstGeom prst="straightConnector1">
              <a:avLst/>
            </a:prstGeom>
            <a:ln w="381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092725" y="3009889"/>
              <a:ext cx="383438" cy="523220"/>
            </a:xfrm>
            <a:prstGeom prst="rect">
              <a:avLst/>
            </a:prstGeom>
            <a:noFill/>
          </p:spPr>
          <p:txBody>
            <a:bodyPr wrap="none" rtlCol="0">
              <a:spAutoFit/>
            </a:bodyPr>
            <a:lstStyle/>
            <a:p>
              <a:r>
                <a:rPr lang="en-US" sz="2800" dirty="0"/>
                <a:t>a</a:t>
              </a:r>
            </a:p>
          </p:txBody>
        </p:sp>
        <p:sp>
          <p:nvSpPr>
            <p:cNvPr id="28" name="TextBox 27"/>
            <p:cNvSpPr txBox="1"/>
            <p:nvPr/>
          </p:nvSpPr>
          <p:spPr>
            <a:xfrm>
              <a:off x="5817195" y="3257553"/>
              <a:ext cx="383438" cy="523220"/>
            </a:xfrm>
            <a:prstGeom prst="rect">
              <a:avLst/>
            </a:prstGeom>
            <a:noFill/>
          </p:spPr>
          <p:txBody>
            <a:bodyPr wrap="none" rtlCol="0">
              <a:spAutoFit/>
            </a:bodyPr>
            <a:lstStyle/>
            <a:p>
              <a:r>
                <a:rPr lang="en-US" sz="2800" dirty="0"/>
                <a:t>b</a:t>
              </a:r>
            </a:p>
          </p:txBody>
        </p:sp>
        <p:cxnSp>
          <p:nvCxnSpPr>
            <p:cNvPr id="29" name="Straight Arrow Connector 28"/>
            <p:cNvCxnSpPr/>
            <p:nvPr/>
          </p:nvCxnSpPr>
          <p:spPr>
            <a:xfrm flipH="1">
              <a:off x="5828898" y="2950175"/>
              <a:ext cx="0" cy="1116000"/>
            </a:xfrm>
            <a:prstGeom prst="straightConnector1">
              <a:avLst/>
            </a:prstGeom>
            <a:ln w="381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H="1">
              <a:off x="4107119" y="3121689"/>
              <a:ext cx="0" cy="3456000"/>
            </a:xfrm>
            <a:prstGeom prst="straightConnector1">
              <a:avLst/>
            </a:prstGeom>
            <a:ln w="381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6200000" flipH="1">
              <a:off x="3405407" y="3358945"/>
              <a:ext cx="0" cy="1980000"/>
            </a:xfrm>
            <a:prstGeom prst="straightConnector1">
              <a:avLst/>
            </a:prstGeom>
            <a:ln w="381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6200000" flipH="1">
              <a:off x="5149406" y="3646947"/>
              <a:ext cx="0" cy="1404000"/>
            </a:xfrm>
            <a:prstGeom prst="straightConnector1">
              <a:avLst/>
            </a:prstGeom>
            <a:ln w="381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810460" y="4289087"/>
              <a:ext cx="683200" cy="523220"/>
            </a:xfrm>
            <a:prstGeom prst="rect">
              <a:avLst/>
            </a:prstGeom>
            <a:noFill/>
          </p:spPr>
          <p:txBody>
            <a:bodyPr wrap="none" rtlCol="0">
              <a:spAutoFit/>
            </a:bodyPr>
            <a:lstStyle/>
            <a:p>
              <a:r>
                <a:rPr lang="en-US" sz="2800" dirty="0"/>
                <a:t>d-x</a:t>
              </a:r>
            </a:p>
          </p:txBody>
        </p:sp>
        <p:sp>
          <p:nvSpPr>
            <p:cNvPr id="34" name="TextBox 33"/>
            <p:cNvSpPr txBox="1"/>
            <p:nvPr/>
          </p:nvSpPr>
          <p:spPr>
            <a:xfrm>
              <a:off x="3170029" y="4234955"/>
              <a:ext cx="364202" cy="523220"/>
            </a:xfrm>
            <a:prstGeom prst="rect">
              <a:avLst/>
            </a:prstGeom>
            <a:noFill/>
          </p:spPr>
          <p:txBody>
            <a:bodyPr wrap="none" rtlCol="0">
              <a:spAutoFit/>
            </a:bodyPr>
            <a:lstStyle/>
            <a:p>
              <a:r>
                <a:rPr lang="en-US" sz="2800" dirty="0"/>
                <a:t>x</a:t>
              </a:r>
            </a:p>
          </p:txBody>
        </p:sp>
        <p:sp>
          <p:nvSpPr>
            <p:cNvPr id="35" name="TextBox 34"/>
            <p:cNvSpPr txBox="1"/>
            <p:nvPr/>
          </p:nvSpPr>
          <p:spPr>
            <a:xfrm>
              <a:off x="3822674" y="4819137"/>
              <a:ext cx="383438" cy="523220"/>
            </a:xfrm>
            <a:prstGeom prst="rect">
              <a:avLst/>
            </a:prstGeom>
            <a:noFill/>
          </p:spPr>
          <p:txBody>
            <a:bodyPr wrap="none" rtlCol="0">
              <a:spAutoFit/>
            </a:bodyPr>
            <a:lstStyle/>
            <a:p>
              <a:r>
                <a:rPr lang="en-US" sz="2800" dirty="0"/>
                <a:t>d</a:t>
              </a:r>
            </a:p>
          </p:txBody>
        </p:sp>
        <p:sp>
          <p:nvSpPr>
            <p:cNvPr id="36" name="TextBox 35"/>
            <p:cNvSpPr txBox="1"/>
            <p:nvPr/>
          </p:nvSpPr>
          <p:spPr>
            <a:xfrm>
              <a:off x="3965924" y="3219095"/>
              <a:ext cx="426720" cy="523220"/>
            </a:xfrm>
            <a:prstGeom prst="rect">
              <a:avLst/>
            </a:prstGeom>
            <a:noFill/>
          </p:spPr>
          <p:txBody>
            <a:bodyPr wrap="none" rtlCol="0">
              <a:spAutoFit/>
            </a:bodyPr>
            <a:lstStyle/>
            <a:p>
              <a:r>
                <a:rPr lang="en-US" sz="2800" i="1" dirty="0">
                  <a:latin typeface="Times New Roman" panose="02020603050405020304" pitchFamily="18" charset="0"/>
                  <a:cs typeface="Times New Roman" panose="02020603050405020304" pitchFamily="18" charset="0"/>
                </a:rPr>
                <a:t>θ</a:t>
              </a:r>
              <a:r>
                <a:rPr lang="en-US" sz="2800" i="1" baseline="-25000" dirty="0">
                  <a:latin typeface="Times New Roman" panose="02020603050405020304" pitchFamily="18" charset="0"/>
                  <a:cs typeface="Times New Roman" panose="02020603050405020304" pitchFamily="18" charset="0"/>
                </a:rPr>
                <a:t>i</a:t>
              </a:r>
              <a:endParaRPr lang="en-US" sz="2800" i="1" baseline="-25000" dirty="0"/>
            </a:p>
          </p:txBody>
        </p:sp>
        <p:sp>
          <p:nvSpPr>
            <p:cNvPr id="37" name="TextBox 36"/>
            <p:cNvSpPr txBox="1"/>
            <p:nvPr/>
          </p:nvSpPr>
          <p:spPr>
            <a:xfrm>
              <a:off x="4454180" y="3240673"/>
              <a:ext cx="453970" cy="523220"/>
            </a:xfrm>
            <a:prstGeom prst="rect">
              <a:avLst/>
            </a:prstGeom>
            <a:noFill/>
          </p:spPr>
          <p:txBody>
            <a:bodyPr wrap="none" rtlCol="0">
              <a:spAutoFit/>
            </a:bodyPr>
            <a:lstStyle/>
            <a:p>
              <a:r>
                <a:rPr lang="en-US" sz="2800" i="1" dirty="0">
                  <a:latin typeface="Times New Roman" panose="02020603050405020304" pitchFamily="18" charset="0"/>
                  <a:cs typeface="Times New Roman" panose="02020603050405020304" pitchFamily="18" charset="0"/>
                </a:rPr>
                <a:t>θ</a:t>
              </a:r>
              <a:r>
                <a:rPr lang="en-US" sz="2800" i="1" baseline="-25000" dirty="0">
                  <a:latin typeface="Times New Roman" panose="02020603050405020304" pitchFamily="18" charset="0"/>
                  <a:cs typeface="Times New Roman" panose="02020603050405020304" pitchFamily="18" charset="0"/>
                </a:rPr>
                <a:t>r</a:t>
              </a:r>
              <a:endParaRPr lang="en-US" sz="2800" i="1" baseline="-25000" dirty="0"/>
            </a:p>
          </p:txBody>
        </p:sp>
        <p:cxnSp>
          <p:nvCxnSpPr>
            <p:cNvPr id="18" name="Straight Connector 17"/>
            <p:cNvCxnSpPr/>
            <p:nvPr/>
          </p:nvCxnSpPr>
          <p:spPr>
            <a:xfrm>
              <a:off x="2264230" y="4071259"/>
              <a:ext cx="3960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6372E58B-2572-C51E-2500-47C134D871B8}"/>
              </a:ext>
            </a:extLst>
          </p:cNvPr>
          <p:cNvGrpSpPr/>
          <p:nvPr/>
        </p:nvGrpSpPr>
        <p:grpSpPr>
          <a:xfrm>
            <a:off x="6573869" y="2704656"/>
            <a:ext cx="3318074" cy="736600"/>
            <a:chOff x="6306583" y="3281436"/>
            <a:chExt cx="3318074" cy="736600"/>
          </a:xfrm>
        </p:grpSpPr>
        <p:sp>
          <p:nvSpPr>
            <p:cNvPr id="14" name="TextBox 13"/>
            <p:cNvSpPr txBox="1"/>
            <p:nvPr/>
          </p:nvSpPr>
          <p:spPr>
            <a:xfrm>
              <a:off x="7398085" y="3347962"/>
              <a:ext cx="2226572" cy="487634"/>
            </a:xfrm>
            <a:prstGeom prst="rect">
              <a:avLst/>
            </a:prstGeom>
            <a:noFill/>
          </p:spPr>
          <p:txBody>
            <a:bodyPr wrap="none" lIns="0" tIns="0" rIns="0" bIns="0" rtlCol="0">
              <a:spAutoFit/>
            </a:bodyPr>
            <a:lstStyle/>
            <a:p>
              <a:pPr>
                <a:lnSpc>
                  <a:spcPct val="150000"/>
                </a:lnSpc>
              </a:pPr>
              <a:r>
                <a:rPr lang="fa-IR" sz="2400" dirty="0">
                  <a:latin typeface="Times New Roman" panose="02020603050405020304" pitchFamily="18" charset="0"/>
                  <a:cs typeface="Times New Roman" panose="02020603050405020304" pitchFamily="18" charset="0"/>
                </a:rPr>
                <a:t>شرط کمینه برای زمان</a:t>
              </a:r>
              <a:endParaRPr lang="en-US" sz="2400" dirty="0">
                <a:latin typeface="Times New Roman" panose="02020603050405020304" pitchFamily="18" charset="0"/>
                <a:cs typeface="Times New Roman" panose="02020603050405020304" pitchFamily="18" charset="0"/>
              </a:endParaRPr>
            </a:p>
          </p:txBody>
        </p:sp>
        <p:graphicFrame>
          <p:nvGraphicFramePr>
            <p:cNvPr id="43" name="Object 42"/>
            <p:cNvGraphicFramePr>
              <a:graphicFrameLocks noChangeAspect="1"/>
            </p:cNvGraphicFramePr>
            <p:nvPr>
              <p:extLst>
                <p:ext uri="{D42A27DB-BD31-4B8C-83A1-F6EECF244321}">
                  <p14:modId xmlns:p14="http://schemas.microsoft.com/office/powerpoint/2010/main" val="1318815879"/>
                </p:ext>
              </p:extLst>
            </p:nvPr>
          </p:nvGraphicFramePr>
          <p:xfrm>
            <a:off x="6306583" y="3281436"/>
            <a:ext cx="838200" cy="736600"/>
          </p:xfrm>
          <a:graphic>
            <a:graphicData uri="http://schemas.openxmlformats.org/presentationml/2006/ole">
              <mc:AlternateContent xmlns:mc="http://schemas.openxmlformats.org/markup-compatibility/2006">
                <mc:Choice xmlns:v="urn:schemas-microsoft-com:vml" Requires="v">
                  <p:oleObj name="Equation" r:id="rId3" imgW="838200" imgH="736600" progId="Equation.DSMT4">
                    <p:embed/>
                  </p:oleObj>
                </mc:Choice>
                <mc:Fallback>
                  <p:oleObj name="Equation" r:id="rId3" imgW="838200" imgH="736600" progId="Equation.DSMT4">
                    <p:embed/>
                    <p:pic>
                      <p:nvPicPr>
                        <p:cNvPr id="43" name="Object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583" y="3281436"/>
                          <a:ext cx="8382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 name="Object 43"/>
          <p:cNvGraphicFramePr>
            <a:graphicFrameLocks noChangeAspect="1"/>
          </p:cNvGraphicFramePr>
          <p:nvPr>
            <p:extLst>
              <p:ext uri="{D42A27DB-BD31-4B8C-83A1-F6EECF244321}">
                <p14:modId xmlns:p14="http://schemas.microsoft.com/office/powerpoint/2010/main" val="1171868168"/>
              </p:ext>
            </p:extLst>
          </p:nvPr>
        </p:nvGraphicFramePr>
        <p:xfrm>
          <a:off x="5964300" y="3731862"/>
          <a:ext cx="4673600" cy="990600"/>
        </p:xfrm>
        <a:graphic>
          <a:graphicData uri="http://schemas.openxmlformats.org/presentationml/2006/ole">
            <mc:AlternateContent xmlns:mc="http://schemas.openxmlformats.org/markup-compatibility/2006">
              <mc:Choice xmlns:v="urn:schemas-microsoft-com:vml" Requires="v">
                <p:oleObj name="Equation" r:id="rId5" imgW="4673600" imgH="990600" progId="Equation.DSMT4">
                  <p:embed/>
                </p:oleObj>
              </mc:Choice>
              <mc:Fallback>
                <p:oleObj name="Equation" r:id="rId5" imgW="4673600" imgH="990600" progId="Equation.DSMT4">
                  <p:embed/>
                  <p:pic>
                    <p:nvPicPr>
                      <p:cNvPr id="44" name="Object 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4300" y="3731862"/>
                        <a:ext cx="467360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59921894"/>
              </p:ext>
            </p:extLst>
          </p:nvPr>
        </p:nvGraphicFramePr>
        <p:xfrm>
          <a:off x="6010200" y="4914046"/>
          <a:ext cx="3238500" cy="850900"/>
        </p:xfrm>
        <a:graphic>
          <a:graphicData uri="http://schemas.openxmlformats.org/presentationml/2006/ole">
            <mc:AlternateContent xmlns:mc="http://schemas.openxmlformats.org/markup-compatibility/2006">
              <mc:Choice xmlns:v="urn:schemas-microsoft-com:vml" Requires="v">
                <p:oleObj name="Equation" r:id="rId7" imgW="3238500" imgH="850900" progId="Equation.DSMT4">
                  <p:embed/>
                </p:oleObj>
              </mc:Choice>
              <mc:Fallback>
                <p:oleObj name="Equation" r:id="rId7" imgW="3238500" imgH="850900" progId="Equation.DSMT4">
                  <p:embed/>
                  <p:pic>
                    <p:nvPicPr>
                      <p:cNvPr id="45" name="Object 4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0200" y="4914046"/>
                        <a:ext cx="3238500" cy="850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2871546976"/>
              </p:ext>
            </p:extLst>
          </p:nvPr>
        </p:nvGraphicFramePr>
        <p:xfrm>
          <a:off x="7372607" y="6097416"/>
          <a:ext cx="3098800" cy="381000"/>
        </p:xfrm>
        <a:graphic>
          <a:graphicData uri="http://schemas.openxmlformats.org/presentationml/2006/ole">
            <mc:AlternateContent xmlns:mc="http://schemas.openxmlformats.org/markup-compatibility/2006">
              <mc:Choice xmlns:v="urn:schemas-microsoft-com:vml" Requires="v">
                <p:oleObj name="Equation" r:id="rId9" imgW="3098800" imgH="381000" progId="Equation.DSMT4">
                  <p:embed/>
                </p:oleObj>
              </mc:Choice>
              <mc:Fallback>
                <p:oleObj name="Equation" r:id="rId9" imgW="3098800" imgH="381000" progId="Equation.DSMT4">
                  <p:embed/>
                  <p:pic>
                    <p:nvPicPr>
                      <p:cNvPr id="47" name="Object 4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72607" y="6097416"/>
                        <a:ext cx="30988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 name="Slide Number Placeholder 45"/>
          <p:cNvSpPr>
            <a:spLocks noGrp="1"/>
          </p:cNvSpPr>
          <p:nvPr>
            <p:ph type="sldNum" sz="quarter" idx="12"/>
          </p:nvPr>
        </p:nvSpPr>
        <p:spPr/>
        <p:txBody>
          <a:bodyPr/>
          <a:lstStyle/>
          <a:p>
            <a:fld id="{8AC7B609-6235-4DF7-8376-3B4225D7EDEF}" type="slidenum">
              <a:rPr lang="en-US" smtClean="0"/>
              <a:pPr/>
              <a:t>19</a:t>
            </a:fld>
            <a:endParaRPr lang="en-US"/>
          </a:p>
        </p:txBody>
      </p:sp>
      <p:grpSp>
        <p:nvGrpSpPr>
          <p:cNvPr id="3" name="Group 2">
            <a:extLst>
              <a:ext uri="{FF2B5EF4-FFF2-40B4-BE49-F238E27FC236}">
                <a16:creationId xmlns:a16="http://schemas.microsoft.com/office/drawing/2014/main" id="{7F40E4EB-5E14-EDEB-3BE9-68C35DE31ACA}"/>
              </a:ext>
            </a:extLst>
          </p:cNvPr>
          <p:cNvGrpSpPr/>
          <p:nvPr/>
        </p:nvGrpSpPr>
        <p:grpSpPr>
          <a:xfrm>
            <a:off x="3446179" y="1336613"/>
            <a:ext cx="8152530" cy="861024"/>
            <a:chOff x="1054670" y="1336613"/>
            <a:chExt cx="8152530" cy="861024"/>
          </a:xfrm>
        </p:grpSpPr>
        <p:graphicFrame>
          <p:nvGraphicFramePr>
            <p:cNvPr id="42" name="Object 41"/>
            <p:cNvGraphicFramePr>
              <a:graphicFrameLocks noChangeAspect="1"/>
            </p:cNvGraphicFramePr>
            <p:nvPr>
              <p:extLst>
                <p:ext uri="{D42A27DB-BD31-4B8C-83A1-F6EECF244321}">
                  <p14:modId xmlns:p14="http://schemas.microsoft.com/office/powerpoint/2010/main" val="2678998239"/>
                </p:ext>
              </p:extLst>
            </p:nvPr>
          </p:nvGraphicFramePr>
          <p:xfrm>
            <a:off x="1054670" y="1372137"/>
            <a:ext cx="4114800" cy="825500"/>
          </p:xfrm>
          <a:graphic>
            <a:graphicData uri="http://schemas.openxmlformats.org/presentationml/2006/ole">
              <mc:AlternateContent xmlns:mc="http://schemas.openxmlformats.org/markup-compatibility/2006">
                <mc:Choice xmlns:v="urn:schemas-microsoft-com:vml" Requires="v">
                  <p:oleObj name="Equation" r:id="rId11" imgW="4114800" imgH="825500" progId="Equation.DSMT4">
                    <p:embed/>
                  </p:oleObj>
                </mc:Choice>
                <mc:Fallback>
                  <p:oleObj name="Equation" r:id="rId11" imgW="4114800" imgH="825500" progId="Equation.DSMT4">
                    <p:embed/>
                    <p:pic>
                      <p:nvPicPr>
                        <p:cNvPr id="42" name="Object 4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4670" y="1372137"/>
                          <a:ext cx="4114800"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a:extLst>
                <a:ext uri="{FF2B5EF4-FFF2-40B4-BE49-F238E27FC236}">
                  <a16:creationId xmlns:a16="http://schemas.microsoft.com/office/drawing/2014/main" id="{5FFD5388-AE34-A4EB-134E-BF49D21B4FB1}"/>
                </a:ext>
              </a:extLst>
            </p:cNvPr>
            <p:cNvSpPr txBox="1"/>
            <p:nvPr/>
          </p:nvSpPr>
          <p:spPr>
            <a:xfrm>
              <a:off x="4894280" y="1336613"/>
              <a:ext cx="4312920" cy="579967"/>
            </a:xfrm>
            <a:prstGeom prst="rect">
              <a:avLst/>
            </a:prstGeom>
            <a:noFill/>
          </p:spPr>
          <p:txBody>
            <a:bodyPr wrap="square" rtlCol="1">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زمان انتشار از نقطه</a:t>
              </a:r>
              <a:r>
                <a:rPr lang="en-US" sz="2400" dirty="0">
                  <a:latin typeface="Times New Roman" panose="02020603050405020304" pitchFamily="18" charset="0"/>
                  <a:cs typeface="Times New Roman" panose="02020603050405020304" pitchFamily="18" charset="0"/>
                </a:rPr>
                <a:t>A </a:t>
              </a:r>
              <a:r>
                <a:rPr lang="fa-IR" sz="2400" dirty="0">
                  <a:latin typeface="Times New Roman" panose="02020603050405020304" pitchFamily="18" charset="0"/>
                  <a:cs typeface="Times New Roman" panose="02020603050405020304" pitchFamily="18" charset="0"/>
                </a:rPr>
                <a:t> تا نقطه</a:t>
              </a:r>
              <a:r>
                <a:rPr lang="en-US" sz="2400" dirty="0">
                  <a:latin typeface="Times New Roman" panose="02020603050405020304" pitchFamily="18" charset="0"/>
                  <a:cs typeface="Times New Roman" panose="02020603050405020304" pitchFamily="18" charset="0"/>
                </a:rPr>
                <a:t>B </a:t>
              </a:r>
              <a:r>
                <a:rPr lang="fa-IR" sz="2400"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117265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258" name="Picture 2"/>
          <p:cNvPicPr>
            <a:picLocks noChangeAspect="1" noChangeArrowheads="1"/>
          </p:cNvPicPr>
          <p:nvPr/>
        </p:nvPicPr>
        <p:blipFill>
          <a:blip r:embed="rId2" cstate="print"/>
          <a:srcRect/>
          <a:stretch>
            <a:fillRect/>
          </a:stretch>
        </p:blipFill>
        <p:spPr bwMode="auto">
          <a:xfrm>
            <a:off x="246540" y="364706"/>
            <a:ext cx="9258704" cy="6380318"/>
          </a:xfrm>
          <a:prstGeom prst="rect">
            <a:avLst/>
          </a:prstGeom>
          <a:noFill/>
          <a:ln w="9525">
            <a:noFill/>
            <a:miter lim="800000"/>
            <a:headEnd/>
            <a:tailEnd/>
          </a:ln>
        </p:spPr>
      </p:pic>
      <p:sp>
        <p:nvSpPr>
          <p:cNvPr id="3" name="TextBox 2"/>
          <p:cNvSpPr txBox="1"/>
          <p:nvPr/>
        </p:nvSpPr>
        <p:spPr>
          <a:xfrm>
            <a:off x="8085021" y="11376"/>
            <a:ext cx="3982802" cy="738664"/>
          </a:xfrm>
          <a:prstGeom prst="rect">
            <a:avLst/>
          </a:prstGeom>
          <a:noFill/>
        </p:spPr>
        <p:txBody>
          <a:bodyPr wrap="square" rtlCol="0">
            <a:spAutoFit/>
          </a:bodyPr>
          <a:lstStyle/>
          <a:p>
            <a:pPr algn="just" rtl="1">
              <a:lnSpc>
                <a:spcPct val="150000"/>
              </a:lnSpc>
            </a:pPr>
            <a:r>
              <a:rPr lang="fa-IR" sz="2800" b="1" dirty="0">
                <a:solidFill>
                  <a:srgbClr val="1E04E2"/>
                </a:solidFill>
                <a:latin typeface="Times New Roman" panose="02020603050405020304" pitchFamily="18" charset="0"/>
                <a:cs typeface="Times New Roman" panose="02020603050405020304" pitchFamily="18" charset="0"/>
              </a:rPr>
              <a:t>مشخصات اپتیکی چشم</a:t>
            </a:r>
            <a:endParaRPr lang="en-US" sz="2800" b="1" dirty="0">
              <a:solidFill>
                <a:srgbClr val="1E04E2"/>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8AC7B609-6235-4DF7-8376-3B4225D7EDEF}" type="slidenum">
              <a:rPr lang="en-US" smtClean="0"/>
              <a:pPr/>
              <a:t>190</a:t>
            </a:fld>
            <a:endParaRPr lang="en-US"/>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7379" y="42040"/>
            <a:ext cx="7966485" cy="738664"/>
          </a:xfrm>
          <a:prstGeom prst="rect">
            <a:avLst/>
          </a:prstGeom>
          <a:noFill/>
        </p:spPr>
        <p:txBody>
          <a:bodyPr wrap="square" rtlCol="0">
            <a:spAutoFit/>
          </a:bodyPr>
          <a:lstStyle/>
          <a:p>
            <a:pPr algn="just" rtl="1">
              <a:lnSpc>
                <a:spcPct val="150000"/>
              </a:lnSpc>
            </a:pPr>
            <a:r>
              <a:rPr lang="fa-IR" sz="2800" b="1" dirty="0">
                <a:solidFill>
                  <a:srgbClr val="1E04E2"/>
                </a:solidFill>
                <a:latin typeface="Times New Roman" panose="02020603050405020304" pitchFamily="18" charset="0"/>
                <a:cs typeface="Times New Roman" panose="02020603050405020304" pitchFamily="18" charset="0"/>
              </a:rPr>
              <a:t>تطبیق پذیری (تطابق) چشم     </a:t>
            </a:r>
            <a:r>
              <a:rPr lang="en-US" sz="2800" b="1" dirty="0">
                <a:solidFill>
                  <a:srgbClr val="1E04E2"/>
                </a:solidFill>
                <a:latin typeface="Times New Roman" panose="02020603050405020304" pitchFamily="18" charset="0"/>
                <a:cs typeface="Times New Roman" panose="02020603050405020304" pitchFamily="18" charset="0"/>
              </a:rPr>
              <a:t> Accommodation</a:t>
            </a:r>
          </a:p>
        </p:txBody>
      </p:sp>
      <p:sp>
        <p:nvSpPr>
          <p:cNvPr id="3" name="TextBox 2"/>
          <p:cNvSpPr txBox="1"/>
          <p:nvPr/>
        </p:nvSpPr>
        <p:spPr>
          <a:xfrm>
            <a:off x="273279" y="662163"/>
            <a:ext cx="11272958" cy="618630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چشم انسان این توانایی را دارد تا ضخامت عدسی و درنتیجه فاصله کانونی خود را طوری تنظیم کند تا برای بازه وسیعی از فاصله ها بتواند تصویری واضح روی شبکیه ایجاد نماید. به این توانایی چشم تطبیق‌پذیری گویند. </a:t>
            </a:r>
          </a:p>
          <a:p>
            <a:pPr algn="just" rtl="1">
              <a:lnSpc>
                <a:spcPct val="150000"/>
              </a:lnSpc>
            </a:pPr>
            <a:r>
              <a:rPr lang="fa-IR" sz="2400" dirty="0">
                <a:latin typeface="Times New Roman" panose="02020603050405020304" pitchFamily="18" charset="0"/>
                <a:cs typeface="Times New Roman" panose="02020603050405020304" pitchFamily="18" charset="0"/>
              </a:rPr>
              <a:t>نزدیک ترین فاصله‌ای که چشم توانایی تطبیق‌پذیری دارد را </a:t>
            </a:r>
            <a:r>
              <a:rPr lang="fa-IR" sz="2400" b="1" dirty="0">
                <a:solidFill>
                  <a:srgbClr val="FF0000"/>
                </a:solidFill>
                <a:latin typeface="Times New Roman" panose="02020603050405020304" pitchFamily="18" charset="0"/>
                <a:cs typeface="Times New Roman" panose="02020603050405020304" pitchFamily="18" charset="0"/>
              </a:rPr>
              <a:t>نقطه نزدیک </a:t>
            </a:r>
            <a:r>
              <a:rPr lang="fa-IR" sz="2400" dirty="0">
                <a:latin typeface="Times New Roman" panose="02020603050405020304" pitchFamily="18" charset="0"/>
                <a:cs typeface="Times New Roman" panose="02020603050405020304" pitchFamily="18" charset="0"/>
              </a:rPr>
              <a:t>چشم گویند. این فاصله برای یک نوجوان می تواند کمتر از 10 سانتی‌متر باشد. برای شخص بزرگسال این فاصله حدود 20 تا 40 سانتی‌متر و متوسط آن برای چشم سالم </a:t>
            </a:r>
            <a:r>
              <a:rPr lang="fa-IR" sz="2400" b="1" dirty="0">
                <a:solidFill>
                  <a:srgbClr val="1E04E2"/>
                </a:solidFill>
                <a:latin typeface="Times New Roman" panose="02020603050405020304" pitchFamily="18" charset="0"/>
                <a:cs typeface="Times New Roman" panose="02020603050405020304" pitchFamily="18" charset="0"/>
              </a:rPr>
              <a:t>25</a:t>
            </a:r>
            <a:r>
              <a:rPr lang="fa-IR" sz="2400" dirty="0">
                <a:latin typeface="Times New Roman" panose="02020603050405020304" pitchFamily="18" charset="0"/>
                <a:cs typeface="Times New Roman" panose="02020603050405020304" pitchFamily="18" charset="0"/>
              </a:rPr>
              <a:t> سانتی‌متر است. از 40 سالگی به بالا این فاصله دورتر می‌شود و شخص برای دیدن اشیاء نزدیک مانند مطالعه کتاب باید عینک با عدسی مثبت مشهور به عینک مطالعه استفاده کند. این فاصله در بزگسالی ممکن است تا 200 سانتی‌متر افزایش یابد. </a:t>
            </a:r>
          </a:p>
          <a:p>
            <a:pPr algn="just" rtl="1">
              <a:lnSpc>
                <a:spcPct val="150000"/>
              </a:lnSpc>
            </a:pPr>
            <a:r>
              <a:rPr lang="fa-IR" sz="2400" dirty="0">
                <a:latin typeface="Times New Roman" panose="02020603050405020304" pitchFamily="18" charset="0"/>
                <a:cs typeface="Times New Roman" panose="02020603050405020304" pitchFamily="18" charset="0"/>
              </a:rPr>
              <a:t>دورترین فاصله‌ای که چشم توانایی تطبیق پذیری را دارد </a:t>
            </a:r>
            <a:r>
              <a:rPr lang="fa-IR" sz="2400" b="1" dirty="0">
                <a:solidFill>
                  <a:srgbClr val="FF0000"/>
                </a:solidFill>
                <a:latin typeface="Times New Roman" panose="02020603050405020304" pitchFamily="18" charset="0"/>
                <a:cs typeface="Times New Roman" panose="02020603050405020304" pitchFamily="18" charset="0"/>
              </a:rPr>
              <a:t>نقطه دور </a:t>
            </a:r>
            <a:r>
              <a:rPr lang="fa-IR" sz="2400" dirty="0">
                <a:latin typeface="Times New Roman" panose="02020603050405020304" pitchFamily="18" charset="0"/>
                <a:cs typeface="Times New Roman" panose="02020603050405020304" pitchFamily="18" charset="0"/>
              </a:rPr>
              <a:t>چشم گویند. برای یک چشم سالم این فاصله بینهایت است. </a:t>
            </a:r>
          </a:p>
          <a:p>
            <a:pPr algn="just" rtl="1">
              <a:lnSpc>
                <a:spcPct val="150000"/>
              </a:lnSpc>
            </a:pPr>
            <a:r>
              <a:rPr lang="fa-IR" sz="2400" dirty="0">
                <a:latin typeface="Times New Roman" panose="02020603050405020304" pitchFamily="18" charset="0"/>
                <a:cs typeface="Times New Roman" panose="02020603050405020304" pitchFamily="18" charset="0"/>
              </a:rPr>
              <a:t>تنظیم قطر مردمک چشم به منظور کنترل نور ورودی به چشم را </a:t>
            </a:r>
            <a:r>
              <a:rPr lang="fa-IR" sz="2400" b="1" dirty="0">
                <a:solidFill>
                  <a:srgbClr val="FF0000"/>
                </a:solidFill>
                <a:latin typeface="Times New Roman" panose="02020603050405020304" pitchFamily="18" charset="0"/>
                <a:cs typeface="Times New Roman" panose="02020603050405020304" pitchFamily="18" charset="0"/>
              </a:rPr>
              <a:t>وفق پذیری (توافق) </a:t>
            </a:r>
            <a:r>
              <a:rPr lang="en-US" sz="2400" b="1" dirty="0">
                <a:solidFill>
                  <a:srgbClr val="1E04E2"/>
                </a:solidFill>
                <a:latin typeface="Times New Roman" panose="02020603050405020304" pitchFamily="18" charset="0"/>
                <a:cs typeface="Times New Roman" panose="02020603050405020304" pitchFamily="18" charset="0"/>
              </a:rPr>
              <a:t>Adaptation</a:t>
            </a:r>
            <a:r>
              <a:rPr lang="fa-IR" sz="2400" dirty="0">
                <a:latin typeface="Times New Roman" panose="02020603050405020304" pitchFamily="18" charset="0"/>
                <a:cs typeface="Times New Roman" panose="02020603050405020304" pitchFamily="18" charset="0"/>
              </a:rPr>
              <a:t> چشم گویند. </a:t>
            </a:r>
            <a:endParaRPr lang="en-US" sz="2400" dirty="0">
              <a:latin typeface="Times New Roman" panose="02020603050405020304" pitchFamily="18" charset="0"/>
              <a:cs typeface="Times New Roman" panose="02020603050405020304" pitchFamily="18" charset="0"/>
            </a:endParaRPr>
          </a:p>
          <a:p>
            <a:pPr algn="just" rtl="1">
              <a:lnSpc>
                <a:spcPct val="150000"/>
              </a:lnSpc>
            </a:pP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8AC7B609-6235-4DF7-8376-3B4225D7EDEF}" type="slidenum">
              <a:rPr lang="en-US" smtClean="0"/>
              <a:pPr/>
              <a:t>191</a:t>
            </a:fld>
            <a:endParaRPr lang="en-US"/>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269" y="199696"/>
            <a:ext cx="10909738" cy="661207"/>
          </a:xfrm>
          <a:prstGeom prst="rect">
            <a:avLst/>
          </a:prstGeom>
          <a:noFill/>
        </p:spPr>
        <p:txBody>
          <a:bodyPr wrap="square" rtlCol="0">
            <a:spAutoFit/>
          </a:bodyPr>
          <a:lstStyle/>
          <a:p>
            <a:pPr algn="just" rtl="1">
              <a:lnSpc>
                <a:spcPct val="150000"/>
              </a:lnSpc>
            </a:pPr>
            <a:r>
              <a:rPr lang="fa-IR" sz="2800" b="1" dirty="0">
                <a:latin typeface="Times New Roman" panose="02020603050405020304" pitchFamily="18" charset="0"/>
                <a:cs typeface="Times New Roman" panose="02020603050405020304" pitchFamily="18" charset="0"/>
              </a:rPr>
              <a:t>معایب چشم به علت خطای شکستی و روشهای اصلاح آن</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10207" y="1145628"/>
            <a:ext cx="10825655" cy="4524315"/>
          </a:xfrm>
          <a:prstGeom prst="rect">
            <a:avLst/>
          </a:prstGeom>
          <a:noFill/>
        </p:spPr>
        <p:txBody>
          <a:bodyPr wrap="square" rtlCol="0">
            <a:spAutoFit/>
          </a:bodyPr>
          <a:lstStyle/>
          <a:p>
            <a:pPr algn="just" rtl="1">
              <a:lnSpc>
                <a:spcPct val="150000"/>
              </a:lnSpc>
              <a:buClr>
                <a:srgbClr val="FF0000"/>
              </a:buClr>
              <a:buSzPct val="150000"/>
              <a:buFont typeface="Wingdings" pitchFamily="2" charset="2"/>
              <a:buChar char="v"/>
            </a:pPr>
            <a:r>
              <a:rPr lang="fa-IR" sz="2400" dirty="0">
                <a:latin typeface="Times New Roman" panose="02020603050405020304" pitchFamily="18" charset="0"/>
                <a:cs typeface="Times New Roman" panose="02020603050405020304" pitchFamily="18" charset="0"/>
              </a:rPr>
              <a:t> </a:t>
            </a:r>
            <a:r>
              <a:rPr lang="fa-IR" sz="2400" b="1" dirty="0">
                <a:solidFill>
                  <a:srgbClr val="FF0000"/>
                </a:solidFill>
                <a:latin typeface="Times New Roman" panose="02020603050405020304" pitchFamily="18" charset="0"/>
                <a:cs typeface="Times New Roman" panose="02020603050405020304" pitchFamily="18" charset="0"/>
              </a:rPr>
              <a:t>نزدیک بینی: </a:t>
            </a:r>
            <a:r>
              <a:rPr lang="fa-IR" sz="2400" dirty="0">
                <a:latin typeface="Times New Roman" panose="02020603050405020304" pitchFamily="18" charset="0"/>
                <a:cs typeface="Times New Roman" panose="02020603050405020304" pitchFamily="18" charset="0"/>
              </a:rPr>
              <a:t>چشم اشیاء نزدیک را به خوبی می‌بیند لیکن اشیاء دور را به خوبی نمی‌بیند. </a:t>
            </a:r>
          </a:p>
          <a:p>
            <a:pPr algn="just" rtl="1">
              <a:lnSpc>
                <a:spcPct val="150000"/>
              </a:lnSpc>
              <a:buClr>
                <a:srgbClr val="FF0000"/>
              </a:buClr>
              <a:buSzPct val="150000"/>
            </a:pPr>
            <a:r>
              <a:rPr lang="fa-IR" sz="2400" dirty="0">
                <a:latin typeface="Times New Roman" panose="02020603050405020304" pitchFamily="18" charset="0"/>
                <a:cs typeface="Times New Roman" panose="02020603050405020304" pitchFamily="18" charset="0"/>
              </a:rPr>
              <a:t>      این عیب به علت آن است که کره چشم از حالت کروی خارج شده طوری‌که فاصله شبکیه از عدسی بیشتر از حد معمول است. در این چشم تصویر واضح از اشیاء دور در جلو شبکیه تشکیل می‌گردد و روی شبکیه تصویری ناواضح تشکیل می‌شود. برای اصلاح این عیب باید از عینکی استفاده کرد که عدسی آن منفی باشد. این عینک از اشیاء دور تصویری مجازی در فاصله نزدیکتر به چشم تشکیل می‌دهد طوری‌که فاصله تصویر  تا چشم کمتر از فاصله ”نقطه دور“ چشم است و چشم  می‌تواند آن را مشاهده کند. </a:t>
            </a:r>
            <a:endParaRPr lang="en-US" sz="2400" dirty="0">
              <a:latin typeface="Times New Roman" panose="02020603050405020304" pitchFamily="18" charset="0"/>
              <a:cs typeface="Times New Roman" panose="02020603050405020304" pitchFamily="18" charset="0"/>
            </a:endParaRPr>
          </a:p>
          <a:p>
            <a:pPr algn="just" rtl="1">
              <a:lnSpc>
                <a:spcPct val="150000"/>
              </a:lnSpc>
              <a:buClr>
                <a:srgbClr val="FF0000"/>
              </a:buClr>
              <a:buSzPct val="150000"/>
            </a:pPr>
            <a:endParaRPr lang="fa-IR" sz="2400" dirty="0">
              <a:latin typeface="Times New Roman" panose="02020603050405020304" pitchFamily="18" charset="0"/>
              <a:cs typeface="Times New Roman" panose="02020603050405020304" pitchFamily="18" charset="0"/>
            </a:endParaRPr>
          </a:p>
          <a:p>
            <a:pPr algn="just" rtl="1">
              <a:lnSpc>
                <a:spcPct val="150000"/>
              </a:lnSpc>
              <a:buClr>
                <a:srgbClr val="FF0000"/>
              </a:buClr>
              <a:buSzPct val="150000"/>
            </a:pPr>
            <a:r>
              <a:rPr lang="fa-IR" sz="2400" b="1" dirty="0">
                <a:solidFill>
                  <a:srgbClr val="1E04E2"/>
                </a:solidFill>
                <a:latin typeface="Times New Roman" panose="02020603050405020304" pitchFamily="18" charset="0"/>
                <a:cs typeface="Times New Roman" panose="02020603050405020304" pitchFamily="18" charset="0"/>
              </a:rPr>
              <a:t>فاصله نقطه نزدیک </a:t>
            </a:r>
            <a:r>
              <a:rPr lang="fa-IR" sz="2400" dirty="0">
                <a:latin typeface="Times New Roman" panose="02020603050405020304" pitchFamily="18" charset="0"/>
                <a:cs typeface="Times New Roman" panose="02020603050405020304" pitchFamily="18" charset="0"/>
              </a:rPr>
              <a:t>یک چشم نزدیک بین کوتاهتر از یک چشم سالم است. </a:t>
            </a:r>
          </a:p>
        </p:txBody>
      </p:sp>
      <p:sp>
        <p:nvSpPr>
          <p:cNvPr id="4" name="Slide Number Placeholder 3"/>
          <p:cNvSpPr>
            <a:spLocks noGrp="1"/>
          </p:cNvSpPr>
          <p:nvPr>
            <p:ph type="sldNum" sz="quarter" idx="12"/>
          </p:nvPr>
        </p:nvSpPr>
        <p:spPr/>
        <p:txBody>
          <a:bodyPr/>
          <a:lstStyle/>
          <a:p>
            <a:fld id="{8AC7B609-6235-4DF7-8376-3B4225D7EDEF}" type="slidenum">
              <a:rPr lang="en-US" smtClean="0"/>
              <a:pPr/>
              <a:t>192</a:t>
            </a:fld>
            <a:endParaRPr lang="en-US"/>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62D9FC-C6D3-7C01-6D54-C3535D09F62C}"/>
              </a:ext>
            </a:extLst>
          </p:cNvPr>
          <p:cNvSpPr>
            <a:spLocks noGrp="1"/>
          </p:cNvSpPr>
          <p:nvPr>
            <p:ph type="sldNum" sz="quarter" idx="12"/>
          </p:nvPr>
        </p:nvSpPr>
        <p:spPr/>
        <p:txBody>
          <a:bodyPr/>
          <a:lstStyle/>
          <a:p>
            <a:fld id="{8AC7B609-6235-4DF7-8376-3B4225D7EDEF}" type="slidenum">
              <a:rPr lang="en-US" smtClean="0"/>
              <a:pPr/>
              <a:t>193</a:t>
            </a:fld>
            <a:endParaRPr lang="en-US" dirty="0"/>
          </a:p>
        </p:txBody>
      </p:sp>
      <p:pic>
        <p:nvPicPr>
          <p:cNvPr id="4" name="Picture 3">
            <a:extLst>
              <a:ext uri="{FF2B5EF4-FFF2-40B4-BE49-F238E27FC236}">
                <a16:creationId xmlns:a16="http://schemas.microsoft.com/office/drawing/2014/main" id="{7B5C1638-3BFB-D8E3-3A82-8F7884F82A96}"/>
              </a:ext>
            </a:extLst>
          </p:cNvPr>
          <p:cNvPicPr>
            <a:picLocks noChangeAspect="1"/>
          </p:cNvPicPr>
          <p:nvPr/>
        </p:nvPicPr>
        <p:blipFill>
          <a:blip r:embed="rId2"/>
          <a:stretch>
            <a:fillRect/>
          </a:stretch>
        </p:blipFill>
        <p:spPr>
          <a:xfrm>
            <a:off x="247139" y="312418"/>
            <a:ext cx="3164244" cy="6120000"/>
          </a:xfrm>
          <a:prstGeom prst="rect">
            <a:avLst/>
          </a:prstGeom>
        </p:spPr>
      </p:pic>
      <p:pic>
        <p:nvPicPr>
          <p:cNvPr id="6" name="Picture 5">
            <a:extLst>
              <a:ext uri="{FF2B5EF4-FFF2-40B4-BE49-F238E27FC236}">
                <a16:creationId xmlns:a16="http://schemas.microsoft.com/office/drawing/2014/main" id="{F5550F8D-D083-C49E-CC9F-724B0091F4F3}"/>
              </a:ext>
            </a:extLst>
          </p:cNvPr>
          <p:cNvPicPr>
            <a:picLocks noChangeAspect="1"/>
          </p:cNvPicPr>
          <p:nvPr/>
        </p:nvPicPr>
        <p:blipFill>
          <a:blip r:embed="rId3"/>
          <a:stretch>
            <a:fillRect/>
          </a:stretch>
        </p:blipFill>
        <p:spPr>
          <a:xfrm>
            <a:off x="4102020" y="255921"/>
            <a:ext cx="3269938" cy="6120000"/>
          </a:xfrm>
          <a:prstGeom prst="rect">
            <a:avLst/>
          </a:prstGeom>
        </p:spPr>
      </p:pic>
      <p:pic>
        <p:nvPicPr>
          <p:cNvPr id="8" name="Picture 7">
            <a:extLst>
              <a:ext uri="{FF2B5EF4-FFF2-40B4-BE49-F238E27FC236}">
                <a16:creationId xmlns:a16="http://schemas.microsoft.com/office/drawing/2014/main" id="{08DDAC31-938B-FEA8-469F-41AB049EEA4F}"/>
              </a:ext>
            </a:extLst>
          </p:cNvPr>
          <p:cNvPicPr>
            <a:picLocks noChangeAspect="1"/>
          </p:cNvPicPr>
          <p:nvPr/>
        </p:nvPicPr>
        <p:blipFill>
          <a:blip r:embed="rId4"/>
          <a:stretch>
            <a:fillRect/>
          </a:stretch>
        </p:blipFill>
        <p:spPr>
          <a:xfrm>
            <a:off x="7746837" y="207796"/>
            <a:ext cx="4221551" cy="6120000"/>
          </a:xfrm>
          <a:prstGeom prst="rect">
            <a:avLst/>
          </a:prstGeom>
        </p:spPr>
      </p:pic>
    </p:spTree>
    <p:extLst>
      <p:ext uri="{BB962C8B-B14F-4D97-AF65-F5344CB8AC3E}">
        <p14:creationId xmlns:p14="http://schemas.microsoft.com/office/powerpoint/2010/main" val="80373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62450" y="136638"/>
            <a:ext cx="11348550" cy="4457952"/>
            <a:chOff x="462450" y="136638"/>
            <a:chExt cx="10131972" cy="4457952"/>
          </a:xfrm>
        </p:grpSpPr>
        <p:sp>
          <p:nvSpPr>
            <p:cNvPr id="3" name="TextBox 2"/>
            <p:cNvSpPr txBox="1"/>
            <p:nvPr/>
          </p:nvSpPr>
          <p:spPr>
            <a:xfrm>
              <a:off x="462450" y="136638"/>
              <a:ext cx="10131972" cy="4457952"/>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نقطه نزدیک یک شخص در فاصله 15 و نقطه دور برای وی در فاصله 80 سانتی‌متر قرار دارد. </a:t>
              </a:r>
            </a:p>
            <a:p>
              <a:pPr algn="just" rtl="1">
                <a:lnSpc>
                  <a:spcPct val="150000"/>
                </a:lnSpc>
              </a:pPr>
              <a:r>
                <a:rPr lang="fa-IR" sz="2400" dirty="0">
                  <a:latin typeface="Times New Roman" panose="02020603050405020304" pitchFamily="18" charset="0"/>
                  <a:cs typeface="Times New Roman" panose="02020603050405020304" pitchFamily="18" charset="0"/>
                </a:rPr>
                <a:t>الف) شماره عینک این شخص را تعیین کنید. </a:t>
              </a:r>
            </a:p>
            <a:p>
              <a:pPr algn="just" rtl="1">
                <a:lnSpc>
                  <a:spcPct val="150000"/>
                </a:lnSpc>
              </a:pPr>
              <a:r>
                <a:rPr lang="fa-IR" sz="2400" dirty="0">
                  <a:latin typeface="Times New Roman" panose="02020603050405020304" pitchFamily="18" charset="0"/>
                  <a:cs typeface="Times New Roman" panose="02020603050405020304" pitchFamily="18" charset="0"/>
                </a:rPr>
                <a:t>ب) نزدیکترین فاصله‌ای که این شخص می‌تواند با عینک به وضوح ببیند را حساب کنید.</a:t>
              </a:r>
            </a:p>
            <a:p>
              <a:pPr algn="just" rtl="1">
                <a:lnSpc>
                  <a:spcPct val="150000"/>
                </a:lnSpc>
              </a:pPr>
              <a:r>
                <a:rPr lang="fa-IR" sz="2400" dirty="0">
                  <a:latin typeface="Times New Roman" panose="02020603050405020304" pitchFamily="18" charset="0"/>
                  <a:cs typeface="Times New Roman" panose="02020603050405020304" pitchFamily="18" charset="0"/>
                </a:rPr>
                <a:t>شماره عینک همان توان یک عدسی بر حسب                  می باشد. </a:t>
              </a:r>
            </a:p>
            <a:p>
              <a:pPr algn="just" rtl="1">
                <a:lnSpc>
                  <a:spcPct val="150000"/>
                </a:lnSpc>
              </a:pPr>
              <a:r>
                <a:rPr lang="fa-IR" sz="2400" dirty="0">
                  <a:latin typeface="Times New Roman" panose="02020603050405020304" pitchFamily="18" charset="0"/>
                  <a:cs typeface="Times New Roman" panose="02020603050405020304" pitchFamily="18" charset="0"/>
                </a:rPr>
                <a:t>الف) عینک مورد استفاده باید بتواند از اشیاء در بینهایت تصویری مجازی در فاصله 80 سانتی‌متری چشم ایجاد نماید تا چشم قادر به دیدن آن باشد. </a:t>
              </a:r>
            </a:p>
            <a:p>
              <a:pPr algn="just" rtl="1">
                <a:lnSpc>
                  <a:spcPct val="150000"/>
                </a:lnSpc>
              </a:pPr>
              <a:r>
                <a:rPr lang="fa-IR" sz="2400" dirty="0">
                  <a:latin typeface="Times New Roman" panose="02020603050405020304" pitchFamily="18" charset="0"/>
                  <a:cs typeface="Times New Roman" panose="02020603050405020304" pitchFamily="18" charset="0"/>
                </a:rPr>
                <a:t>ب) اجسامی که تصویر آنها توسط عینک در فاصله 15 سانتی متری تشکیل شوند </a:t>
              </a:r>
            </a:p>
            <a:p>
              <a:pPr algn="just" rtl="1">
                <a:lnSpc>
                  <a:spcPct val="150000"/>
                </a:lnSpc>
              </a:pPr>
              <a:r>
                <a:rPr lang="fa-IR" sz="2400" dirty="0">
                  <a:latin typeface="Times New Roman" panose="02020603050405020304" pitchFamily="18" charset="0"/>
                  <a:cs typeface="Times New Roman" panose="02020603050405020304" pitchFamily="18" charset="0"/>
                </a:rPr>
                <a:t>قابل رویت به طور واضح خواهند بود.  </a:t>
              </a:r>
              <a:endParaRPr lang="en-US" sz="24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81098814"/>
                </p:ext>
              </p:extLst>
            </p:nvPr>
          </p:nvGraphicFramePr>
          <p:xfrm>
            <a:off x="5481624" y="1873068"/>
            <a:ext cx="970052" cy="533400"/>
          </p:xfrm>
          <a:graphic>
            <a:graphicData uri="http://schemas.openxmlformats.org/presentationml/2006/ole">
              <mc:AlternateContent xmlns:mc="http://schemas.openxmlformats.org/markup-compatibility/2006">
                <mc:Choice xmlns:v="urn:schemas-microsoft-com:vml" Requires="v">
                  <p:oleObj name="Equation" r:id="rId2" imgW="1040948" imgH="533169" progId="Equation.DSMT4">
                    <p:embed/>
                  </p:oleObj>
                </mc:Choice>
                <mc:Fallback>
                  <p:oleObj name="Equation" r:id="rId2" imgW="1040948" imgH="533169" progId="Equation.DSMT4">
                    <p:embed/>
                    <p:pic>
                      <p:nvPicPr>
                        <p:cNvPr id="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1624" y="1873068"/>
                          <a:ext cx="970052" cy="533400"/>
                        </a:xfrm>
                        <a:prstGeom prst="rect">
                          <a:avLst/>
                        </a:prstGeom>
                        <a:noFill/>
                      </p:spPr>
                    </p:pic>
                  </p:oleObj>
                </mc:Fallback>
              </mc:AlternateContent>
            </a:graphicData>
          </a:graphic>
        </p:graphicFrame>
      </p:grpSp>
      <p:graphicFrame>
        <p:nvGraphicFramePr>
          <p:cNvPr id="6" name="Object 5"/>
          <p:cNvGraphicFramePr>
            <a:graphicFrameLocks noChangeAspect="1"/>
          </p:cNvGraphicFramePr>
          <p:nvPr/>
        </p:nvGraphicFramePr>
        <p:xfrm>
          <a:off x="5499100" y="2343150"/>
          <a:ext cx="177800" cy="292100"/>
        </p:xfrm>
        <a:graphic>
          <a:graphicData uri="http://schemas.openxmlformats.org/presentationml/2006/ole">
            <mc:AlternateContent xmlns:mc="http://schemas.openxmlformats.org/markup-compatibility/2006">
              <mc:Choice xmlns:v="urn:schemas-microsoft-com:vml" Requires="v">
                <p:oleObj name="Equation" r:id="rId4" imgW="177480" imgH="291960" progId="Equation.DSMT4">
                  <p:embed/>
                </p:oleObj>
              </mc:Choice>
              <mc:Fallback>
                <p:oleObj name="Equation" r:id="rId4" imgW="177480" imgH="291960" progId="Equation.DSMT4">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9100" y="2343150"/>
                        <a:ext cx="177800"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38308" name="Object 4"/>
          <p:cNvGraphicFramePr>
            <a:graphicFrameLocks noChangeAspect="1"/>
          </p:cNvGraphicFramePr>
          <p:nvPr>
            <p:extLst>
              <p:ext uri="{D42A27DB-BD31-4B8C-83A1-F6EECF244321}">
                <p14:modId xmlns:p14="http://schemas.microsoft.com/office/powerpoint/2010/main" val="689111290"/>
              </p:ext>
            </p:extLst>
          </p:nvPr>
        </p:nvGraphicFramePr>
        <p:xfrm>
          <a:off x="357188" y="4296777"/>
          <a:ext cx="1892300" cy="2133600"/>
        </p:xfrm>
        <a:graphic>
          <a:graphicData uri="http://schemas.openxmlformats.org/presentationml/2006/ole">
            <mc:AlternateContent xmlns:mc="http://schemas.openxmlformats.org/markup-compatibility/2006">
              <mc:Choice xmlns:v="urn:schemas-microsoft-com:vml" Requires="v">
                <p:oleObj name="Equation" r:id="rId6" imgW="1892300" imgH="2133600" progId="Equation.DSMT4">
                  <p:embed/>
                </p:oleObj>
              </mc:Choice>
              <mc:Fallback>
                <p:oleObj name="Equation" r:id="rId6" imgW="1892300" imgH="2133600" progId="Equation.DSMT4">
                  <p:embed/>
                  <p:pic>
                    <p:nvPicPr>
                      <p:cNvPr id="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8" y="4296777"/>
                        <a:ext cx="18923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38309" name="Object 5"/>
          <p:cNvGraphicFramePr>
            <a:graphicFrameLocks noChangeAspect="1"/>
          </p:cNvGraphicFramePr>
          <p:nvPr/>
        </p:nvGraphicFramePr>
        <p:xfrm>
          <a:off x="3433763" y="4670425"/>
          <a:ext cx="7480300" cy="2057400"/>
        </p:xfrm>
        <a:graphic>
          <a:graphicData uri="http://schemas.openxmlformats.org/presentationml/2006/ole">
            <mc:AlternateContent xmlns:mc="http://schemas.openxmlformats.org/markup-compatibility/2006">
              <mc:Choice xmlns:v="urn:schemas-microsoft-com:vml" Requires="v">
                <p:oleObj name="Equation" r:id="rId8" imgW="7480300" imgH="2057400" progId="Equation.DSMT4">
                  <p:embed/>
                </p:oleObj>
              </mc:Choice>
              <mc:Fallback>
                <p:oleObj name="Equation" r:id="rId8" imgW="7480300" imgH="2057400" progId="Equation.DSMT4">
                  <p:embed/>
                  <p:pic>
                    <p:nvPicPr>
                      <p:cNvPr id="0"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3763" y="4670425"/>
                        <a:ext cx="74803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Slide Number Placeholder 7"/>
          <p:cNvSpPr>
            <a:spLocks noGrp="1"/>
          </p:cNvSpPr>
          <p:nvPr>
            <p:ph type="sldNum" sz="quarter" idx="12"/>
          </p:nvPr>
        </p:nvSpPr>
        <p:spPr/>
        <p:txBody>
          <a:bodyPr/>
          <a:lstStyle/>
          <a:p>
            <a:fld id="{8AC7B609-6235-4DF7-8376-3B4225D7EDEF}" type="slidenum">
              <a:rPr lang="en-US" smtClean="0"/>
              <a:pPr/>
              <a:t>194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83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8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248" y="525517"/>
            <a:ext cx="10468304" cy="1754326"/>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شماره عینک یک شخص دوربین </a:t>
            </a:r>
            <a:r>
              <a:rPr lang="fa-IR" sz="2400" b="1" dirty="0">
                <a:solidFill>
                  <a:srgbClr val="FF0000"/>
                </a:solidFill>
                <a:latin typeface="Times New Roman" panose="02020603050405020304" pitchFamily="18" charset="0"/>
                <a:cs typeface="Times New Roman" panose="02020603050405020304" pitchFamily="18" charset="0"/>
              </a:rPr>
              <a:t>2-</a:t>
            </a:r>
            <a:r>
              <a:rPr lang="fa-IR" sz="2400" dirty="0">
                <a:latin typeface="Times New Roman" panose="02020603050405020304" pitchFamily="18" charset="0"/>
                <a:cs typeface="Times New Roman" panose="02020603050405020304" pitchFamily="18" charset="0"/>
              </a:rPr>
              <a:t> دیوپتر است. </a:t>
            </a:r>
          </a:p>
          <a:p>
            <a:pPr algn="just" rtl="1">
              <a:lnSpc>
                <a:spcPct val="150000"/>
              </a:lnSpc>
            </a:pPr>
            <a:r>
              <a:rPr lang="fa-IR" sz="2400" dirty="0">
                <a:latin typeface="Times New Roman" panose="02020603050405020304" pitchFamily="18" charset="0"/>
                <a:cs typeface="Times New Roman" panose="02020603050405020304" pitchFamily="18" charset="0"/>
              </a:rPr>
              <a:t>الف) دورترین نقطه برای این چشم را حساب کنید.</a:t>
            </a:r>
          </a:p>
          <a:p>
            <a:pPr algn="just" rtl="1">
              <a:lnSpc>
                <a:spcPct val="150000"/>
              </a:lnSpc>
            </a:pPr>
            <a:r>
              <a:rPr lang="fa-IR" sz="2400" dirty="0">
                <a:latin typeface="Times New Roman" panose="02020603050405020304" pitchFamily="18" charset="0"/>
                <a:cs typeface="Times New Roman" panose="02020603050405020304" pitchFamily="18" charset="0"/>
              </a:rPr>
              <a:t>ب) این عینک از اجسامی که در فاصله 25 سانتی متری است تصویر در چه فاصله ای می دهد؟</a:t>
            </a:r>
            <a:endParaRPr lang="en-US" sz="2400" dirty="0">
              <a:latin typeface="Times New Roman" panose="02020603050405020304" pitchFamily="18" charset="0"/>
              <a:cs typeface="Times New Roman" panose="02020603050405020304" pitchFamily="18" charset="0"/>
            </a:endParaRPr>
          </a:p>
        </p:txBody>
      </p:sp>
      <p:graphicFrame>
        <p:nvGraphicFramePr>
          <p:cNvPr id="739330" name="Object 2"/>
          <p:cNvGraphicFramePr>
            <a:graphicFrameLocks noChangeAspect="1"/>
          </p:cNvGraphicFramePr>
          <p:nvPr/>
        </p:nvGraphicFramePr>
        <p:xfrm>
          <a:off x="515938" y="2366963"/>
          <a:ext cx="3276600" cy="2438400"/>
        </p:xfrm>
        <a:graphic>
          <a:graphicData uri="http://schemas.openxmlformats.org/presentationml/2006/ole">
            <mc:AlternateContent xmlns:mc="http://schemas.openxmlformats.org/markup-compatibility/2006">
              <mc:Choice xmlns:v="urn:schemas-microsoft-com:vml" Requires="v">
                <p:oleObj name="Equation" r:id="rId2" imgW="3276600" imgH="2438400" progId="Equation.DSMT4">
                  <p:embed/>
                </p:oleObj>
              </mc:Choice>
              <mc:Fallback>
                <p:oleObj name="Equation" r:id="rId2" imgW="3276600" imgH="2438400" progId="Equation.DSMT4">
                  <p:embed/>
                  <p:pic>
                    <p:nvPicPr>
                      <p:cNvPr id="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38" y="2366963"/>
                        <a:ext cx="3276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39331" name="Object 3"/>
          <p:cNvGraphicFramePr>
            <a:graphicFrameLocks noChangeAspect="1"/>
          </p:cNvGraphicFramePr>
          <p:nvPr/>
        </p:nvGraphicFramePr>
        <p:xfrm>
          <a:off x="5327650" y="2286000"/>
          <a:ext cx="3860800" cy="3327400"/>
        </p:xfrm>
        <a:graphic>
          <a:graphicData uri="http://schemas.openxmlformats.org/presentationml/2006/ole">
            <mc:AlternateContent xmlns:mc="http://schemas.openxmlformats.org/markup-compatibility/2006">
              <mc:Choice xmlns:v="urn:schemas-microsoft-com:vml" Requires="v">
                <p:oleObj name="Equation" r:id="rId4" imgW="3860800" imgH="3327400" progId="Equation.DSMT4">
                  <p:embed/>
                </p:oleObj>
              </mc:Choice>
              <mc:Fallback>
                <p:oleObj name="Equation" r:id="rId4" imgW="3860800" imgH="3327400" progId="Equation.DSMT4">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7650" y="2286000"/>
                        <a:ext cx="3860800" cy="332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304799" y="5633556"/>
            <a:ext cx="10436773"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چنانچه نقطه نزدیک این چشم کمتر از 16.6 سانتی متر باشد می تواند با عینک، اجسام در فاصله 25 سانتی متری را به وضوح ببیند. </a:t>
            </a:r>
            <a:endParaRPr lang="en-US" sz="2400" dirty="0">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8AC7B609-6235-4DF7-8376-3B4225D7EDEF}" type="slidenum">
              <a:rPr lang="en-US" smtClean="0"/>
              <a:pPr/>
              <a:t>195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93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93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3579" y="231622"/>
            <a:ext cx="11444600" cy="6119945"/>
          </a:xfrm>
          <a:prstGeom prst="rect">
            <a:avLst/>
          </a:prstGeom>
          <a:noFill/>
        </p:spPr>
        <p:txBody>
          <a:bodyPr wrap="square" rtlCol="0">
            <a:spAutoFit/>
          </a:bodyPr>
          <a:lstStyle/>
          <a:p>
            <a:pPr algn="just" rtl="1">
              <a:lnSpc>
                <a:spcPct val="150000"/>
              </a:lnSpc>
              <a:buClr>
                <a:srgbClr val="FF0000"/>
              </a:buClr>
              <a:buSzPct val="150000"/>
              <a:buFont typeface="Wingdings" pitchFamily="2" charset="2"/>
              <a:buChar char="v"/>
            </a:pPr>
            <a:r>
              <a:rPr lang="fa-IR" sz="2400" dirty="0">
                <a:latin typeface="Times New Roman" panose="02020603050405020304" pitchFamily="18" charset="0"/>
                <a:cs typeface="Times New Roman" panose="02020603050405020304" pitchFamily="18" charset="0"/>
              </a:rPr>
              <a:t> </a:t>
            </a:r>
            <a:r>
              <a:rPr lang="fa-IR" sz="2400" b="1" dirty="0">
                <a:solidFill>
                  <a:srgbClr val="FF0000"/>
                </a:solidFill>
                <a:latin typeface="Times New Roman" panose="02020603050405020304" pitchFamily="18" charset="0"/>
                <a:cs typeface="Times New Roman" panose="02020603050405020304" pitchFamily="18" charset="0"/>
              </a:rPr>
              <a:t>دوربینی</a:t>
            </a:r>
            <a:r>
              <a:rPr lang="fa-IR" sz="2400" dirty="0">
                <a:latin typeface="Times New Roman" panose="02020603050405020304" pitchFamily="18" charset="0"/>
                <a:cs typeface="Times New Roman" panose="02020603050405020304" pitchFamily="18" charset="0"/>
              </a:rPr>
              <a:t> : چشم اشیاء دور تا بینهایت را به خوبی می‌بیند لیکن اشیاء نزدیک را به خوبی نمی‌بیند. </a:t>
            </a:r>
          </a:p>
          <a:p>
            <a:pPr algn="just" rtl="1">
              <a:lnSpc>
                <a:spcPct val="150000"/>
              </a:lnSpc>
              <a:buClr>
                <a:srgbClr val="FF0000"/>
              </a:buClr>
              <a:buSzPct val="150000"/>
            </a:pPr>
            <a:r>
              <a:rPr lang="fa-IR" sz="2400" dirty="0">
                <a:latin typeface="Times New Roman" panose="02020603050405020304" pitchFamily="18" charset="0"/>
                <a:cs typeface="Times New Roman" panose="02020603050405020304" pitchFamily="18" charset="0"/>
              </a:rPr>
              <a:t>      این عیب به علت آن است که کره چشم از حالت کروی خارج شده طوری که فاصله شبکیه از عدسی </a:t>
            </a:r>
            <a:r>
              <a:rPr lang="fa-IR" sz="2400" dirty="0">
                <a:solidFill>
                  <a:srgbClr val="FF0000"/>
                </a:solidFill>
                <a:latin typeface="Times New Roman" panose="02020603050405020304" pitchFamily="18" charset="0"/>
                <a:cs typeface="Times New Roman" panose="02020603050405020304" pitchFamily="18" charset="0"/>
              </a:rPr>
              <a:t>کمتر</a:t>
            </a:r>
            <a:r>
              <a:rPr lang="fa-IR" sz="2400" dirty="0">
                <a:latin typeface="Times New Roman" panose="02020603050405020304" pitchFamily="18" charset="0"/>
                <a:cs typeface="Times New Roman" panose="02020603050405020304" pitchFamily="18" charset="0"/>
              </a:rPr>
              <a:t> از حد معمول است. در این چشم تصویر واضح از </a:t>
            </a:r>
            <a:r>
              <a:rPr lang="fa-IR" sz="2400" dirty="0">
                <a:solidFill>
                  <a:srgbClr val="FF0000"/>
                </a:solidFill>
                <a:latin typeface="Times New Roman" panose="02020603050405020304" pitchFamily="18" charset="0"/>
                <a:cs typeface="Times New Roman" panose="02020603050405020304" pitchFamily="18" charset="0"/>
              </a:rPr>
              <a:t>اشیاء نزدیک در پشت شبکیه </a:t>
            </a:r>
            <a:r>
              <a:rPr lang="fa-IR" sz="2400" dirty="0">
                <a:latin typeface="Times New Roman" panose="02020603050405020304" pitchFamily="18" charset="0"/>
                <a:cs typeface="Times New Roman" panose="02020603050405020304" pitchFamily="18" charset="0"/>
              </a:rPr>
              <a:t>تشکیل می‌گردد یعنی تصویر تشکیل شده روی شبکیه ناواضح است. برای اصلاح این عیب باید از عینکی استفاده کرد که عدسی آن </a:t>
            </a:r>
            <a:r>
              <a:rPr lang="fa-IR" sz="2400" dirty="0">
                <a:solidFill>
                  <a:srgbClr val="FF0000"/>
                </a:solidFill>
                <a:latin typeface="Times New Roman" panose="02020603050405020304" pitchFamily="18" charset="0"/>
                <a:cs typeface="Times New Roman" panose="02020603050405020304" pitchFamily="18" charset="0"/>
              </a:rPr>
              <a:t>مثبت</a:t>
            </a:r>
            <a:r>
              <a:rPr lang="fa-IR" sz="2400" dirty="0">
                <a:latin typeface="Times New Roman" panose="02020603050405020304" pitchFamily="18" charset="0"/>
                <a:cs typeface="Times New Roman" panose="02020603050405020304" pitchFamily="18" charset="0"/>
              </a:rPr>
              <a:t> باشد. این عینک از اشیاء نزدیک تصویری مجازی در فاصله دورتر از چشم تشکیل می‌دهد طوری‌که فاصله تصویر  تا چشم بیشتر از فاصله ”نقطه نزدیک“ چشم است و چشم  می‌تواند آن را مشاهده کند. </a:t>
            </a:r>
            <a:r>
              <a:rPr lang="fa-IR" sz="2400" b="1" dirty="0">
                <a:solidFill>
                  <a:srgbClr val="1E04E2"/>
                </a:solidFill>
                <a:latin typeface="Times New Roman" panose="02020603050405020304" pitchFamily="18" charset="0"/>
                <a:cs typeface="Times New Roman" panose="02020603050405020304" pitchFamily="18" charset="0"/>
              </a:rPr>
              <a:t>”نقطه نزدیک“</a:t>
            </a:r>
            <a:r>
              <a:rPr lang="fa-IR" sz="2400" dirty="0">
                <a:latin typeface="Times New Roman" panose="02020603050405020304" pitchFamily="18" charset="0"/>
                <a:cs typeface="Times New Roman" panose="02020603050405020304" pitchFamily="18" charset="0"/>
              </a:rPr>
              <a:t> یک چشم دوربین </a:t>
            </a:r>
            <a:r>
              <a:rPr lang="fa-IR" sz="2400" dirty="0">
                <a:solidFill>
                  <a:srgbClr val="1E04E2"/>
                </a:solidFill>
                <a:latin typeface="Times New Roman" panose="02020603050405020304" pitchFamily="18" charset="0"/>
                <a:cs typeface="Times New Roman" panose="02020603050405020304" pitchFamily="18" charset="0"/>
              </a:rPr>
              <a:t>دورتر</a:t>
            </a:r>
            <a:r>
              <a:rPr lang="fa-IR" sz="2400" dirty="0">
                <a:latin typeface="Times New Roman" panose="02020603050405020304" pitchFamily="18" charset="0"/>
                <a:cs typeface="Times New Roman" panose="02020603050405020304" pitchFamily="18" charset="0"/>
              </a:rPr>
              <a:t> از حد معمول است. </a:t>
            </a:r>
          </a:p>
          <a:p>
            <a:pPr algn="just" rtl="1">
              <a:lnSpc>
                <a:spcPct val="150000"/>
              </a:lnSpc>
              <a:buClr>
                <a:srgbClr val="FF0000"/>
              </a:buClr>
              <a:buSzPct val="150000"/>
            </a:pPr>
            <a:r>
              <a:rPr lang="fa-IR" sz="2400" b="1" dirty="0">
                <a:solidFill>
                  <a:srgbClr val="1E04E2"/>
                </a:solidFill>
                <a:latin typeface="Times New Roman" panose="02020603050405020304" pitchFamily="18" charset="0"/>
                <a:cs typeface="Times New Roman" panose="02020603050405020304" pitchFamily="18" charset="0"/>
              </a:rPr>
              <a:t>پیرچشمی: </a:t>
            </a:r>
            <a:r>
              <a:rPr lang="fa-IR" sz="2400" dirty="0">
                <a:latin typeface="Times New Roman" panose="02020603050405020304" pitchFamily="18" charset="0"/>
                <a:cs typeface="Times New Roman" panose="02020603050405020304" pitchFamily="18" charset="0"/>
              </a:rPr>
              <a:t>همه انسانها از سن حدود 40 سالگی به بعد دچار عارضه دوربینی می‌شوند. کره چشم این افراد طبیعی بوده و تغییری نسبت به جوانی نکرده لیکن قدرت تطبيق‌پذیری چشم کاهش یافته و ماهیچه‌های اطراف عدسی چشم قادر به افزایش ضخامت آن به اندازه کافی برای دیدن اشیاء نزدیک نیستند. برای دیدن اشیاء نزدیک مانند مطالعه کتاب باید از عینک با نمره مثبت استفاده کنند. </a:t>
            </a:r>
            <a:endParaRPr lang="en-US" sz="2400" b="1" dirty="0">
              <a:solidFill>
                <a:srgbClr val="1E04E2"/>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8AC7B609-6235-4DF7-8376-3B4225D7EDEF}" type="slidenum">
              <a:rPr lang="en-US" smtClean="0"/>
              <a:pPr/>
              <a:t>196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A03B1D-65D9-3AB5-966B-1442203C868C}"/>
              </a:ext>
            </a:extLst>
          </p:cNvPr>
          <p:cNvSpPr>
            <a:spLocks noGrp="1"/>
          </p:cNvSpPr>
          <p:nvPr>
            <p:ph type="sldNum" sz="quarter" idx="12"/>
          </p:nvPr>
        </p:nvSpPr>
        <p:spPr/>
        <p:txBody>
          <a:bodyPr/>
          <a:lstStyle/>
          <a:p>
            <a:fld id="{8AC7B609-6235-4DF7-8376-3B4225D7EDEF}" type="slidenum">
              <a:rPr lang="en-US" smtClean="0"/>
              <a:pPr/>
              <a:t>197</a:t>
            </a:fld>
            <a:endParaRPr lang="en-US" dirty="0"/>
          </a:p>
        </p:txBody>
      </p:sp>
      <p:pic>
        <p:nvPicPr>
          <p:cNvPr id="4" name="Picture 3">
            <a:extLst>
              <a:ext uri="{FF2B5EF4-FFF2-40B4-BE49-F238E27FC236}">
                <a16:creationId xmlns:a16="http://schemas.microsoft.com/office/drawing/2014/main" id="{90F65630-3821-DFB3-5979-4E2BA1DAB25D}"/>
              </a:ext>
            </a:extLst>
          </p:cNvPr>
          <p:cNvPicPr>
            <a:picLocks noChangeAspect="1"/>
          </p:cNvPicPr>
          <p:nvPr/>
        </p:nvPicPr>
        <p:blipFill>
          <a:blip r:embed="rId2"/>
          <a:stretch>
            <a:fillRect/>
          </a:stretch>
        </p:blipFill>
        <p:spPr>
          <a:xfrm>
            <a:off x="440405" y="174242"/>
            <a:ext cx="5397558" cy="6480000"/>
          </a:xfrm>
          <a:prstGeom prst="rect">
            <a:avLst/>
          </a:prstGeom>
        </p:spPr>
      </p:pic>
      <p:pic>
        <p:nvPicPr>
          <p:cNvPr id="6" name="Picture 5">
            <a:extLst>
              <a:ext uri="{FF2B5EF4-FFF2-40B4-BE49-F238E27FC236}">
                <a16:creationId xmlns:a16="http://schemas.microsoft.com/office/drawing/2014/main" id="{1A77E300-8969-AFA6-4DE5-A92114D3A1FF}"/>
              </a:ext>
            </a:extLst>
          </p:cNvPr>
          <p:cNvPicPr>
            <a:picLocks noChangeAspect="1"/>
          </p:cNvPicPr>
          <p:nvPr/>
        </p:nvPicPr>
        <p:blipFill>
          <a:blip r:embed="rId3"/>
          <a:stretch>
            <a:fillRect/>
          </a:stretch>
        </p:blipFill>
        <p:spPr>
          <a:xfrm>
            <a:off x="6497081" y="30365"/>
            <a:ext cx="5469505" cy="6480000"/>
          </a:xfrm>
          <a:prstGeom prst="rect">
            <a:avLst/>
          </a:prstGeom>
        </p:spPr>
      </p:pic>
    </p:spTree>
    <p:extLst>
      <p:ext uri="{BB962C8B-B14F-4D97-AF65-F5344CB8AC3E}">
        <p14:creationId xmlns:p14="http://schemas.microsoft.com/office/powerpoint/2010/main" val="361896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248" y="420414"/>
            <a:ext cx="10794124" cy="3416320"/>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فاصله نزدیک یک شخص دوربین 150 سانتی‌متر است. شماره عینک این شخص چقدر باشد تا این چشم بتواند اشیاء در فاصله 25 سانتی‌متری (فاصله نزدیک یک چشم سالم) را به وضوح ببیند؟</a:t>
            </a:r>
          </a:p>
          <a:p>
            <a:pPr algn="just" rtl="1">
              <a:lnSpc>
                <a:spcPct val="150000"/>
              </a:lnSpc>
            </a:pPr>
            <a:endParaRPr lang="fa-IR" sz="2400" dirty="0">
              <a:latin typeface="Times New Roman" panose="02020603050405020304" pitchFamily="18" charset="0"/>
              <a:cs typeface="Times New Roman" panose="02020603050405020304" pitchFamily="18" charset="0"/>
            </a:endParaRPr>
          </a:p>
          <a:p>
            <a:pPr algn="just" rtl="1">
              <a:lnSpc>
                <a:spcPct val="150000"/>
              </a:lnSpc>
            </a:pPr>
            <a:r>
              <a:rPr lang="fa-IR" sz="2400" dirty="0">
                <a:latin typeface="Times New Roman" panose="02020603050405020304" pitchFamily="18" charset="0"/>
                <a:cs typeface="Times New Roman" panose="02020603050405020304" pitchFamily="18" charset="0"/>
              </a:rPr>
              <a:t>عینک تجویز شده باید قادر باشد از اشیایی که در فاصله 25 سانتی متری هستند تصویری مجازی و در فاصله 150 سانتی متری ایجاد کند. در نتیجه:</a:t>
            </a:r>
          </a:p>
          <a:p>
            <a:pPr algn="just" rtl="1">
              <a:lnSpc>
                <a:spcPct val="150000"/>
              </a:lnSpc>
            </a:pPr>
            <a:endParaRPr lang="en-US" sz="24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828675" y="3357563"/>
            <a:ext cx="6055605" cy="3132518"/>
            <a:chOff x="828675" y="3357563"/>
            <a:chExt cx="6055605" cy="3132518"/>
          </a:xfrm>
        </p:grpSpPr>
        <p:graphicFrame>
          <p:nvGraphicFramePr>
            <p:cNvPr id="741378" name="Object 2"/>
            <p:cNvGraphicFramePr>
              <a:graphicFrameLocks noChangeAspect="1"/>
            </p:cNvGraphicFramePr>
            <p:nvPr/>
          </p:nvGraphicFramePr>
          <p:xfrm>
            <a:off x="828675" y="3357563"/>
            <a:ext cx="2082800" cy="3022600"/>
          </p:xfrm>
          <a:graphic>
            <a:graphicData uri="http://schemas.openxmlformats.org/presentationml/2006/ole">
              <mc:AlternateContent xmlns:mc="http://schemas.openxmlformats.org/markup-compatibility/2006">
                <mc:Choice xmlns:v="urn:schemas-microsoft-com:vml" Requires="v">
                  <p:oleObj name="Equation" r:id="rId2" imgW="2082800" imgH="3022600" progId="Equation.DSMT4">
                    <p:embed/>
                  </p:oleObj>
                </mc:Choice>
                <mc:Fallback>
                  <p:oleObj name="Equation" r:id="rId2" imgW="2082800" imgH="3022600" progId="Equation.DSMT4">
                    <p:embed/>
                    <p:pic>
                      <p:nvPicPr>
                        <p:cNvPr id="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3357563"/>
                          <a:ext cx="2082800" cy="302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2459424" y="5843750"/>
              <a:ext cx="4424856"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فاصله کانونی عدسی تجویزی برای عینک </a:t>
              </a:r>
              <a:endParaRPr lang="en-US" sz="2400" dirty="0">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6546850" y="3709988"/>
            <a:ext cx="4636157" cy="1676400"/>
            <a:chOff x="6546850" y="3709988"/>
            <a:chExt cx="4636157" cy="1676400"/>
          </a:xfrm>
        </p:grpSpPr>
        <p:graphicFrame>
          <p:nvGraphicFramePr>
            <p:cNvPr id="741379" name="Object 3"/>
            <p:cNvGraphicFramePr>
              <a:graphicFrameLocks noChangeAspect="1"/>
            </p:cNvGraphicFramePr>
            <p:nvPr/>
          </p:nvGraphicFramePr>
          <p:xfrm>
            <a:off x="6546850" y="3709988"/>
            <a:ext cx="2324100" cy="1676400"/>
          </p:xfrm>
          <a:graphic>
            <a:graphicData uri="http://schemas.openxmlformats.org/presentationml/2006/ole">
              <mc:AlternateContent xmlns:mc="http://schemas.openxmlformats.org/markup-compatibility/2006">
                <mc:Choice xmlns:v="urn:schemas-microsoft-com:vml" Requires="v">
                  <p:oleObj name="Equation" r:id="rId4" imgW="2324100" imgH="1676400" progId="Equation.DSMT4">
                    <p:embed/>
                  </p:oleObj>
                </mc:Choice>
                <mc:Fallback>
                  <p:oleObj name="Equation" r:id="rId4" imgW="2324100" imgH="1676400" progId="Equation.DSMT4">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6850" y="3709988"/>
                          <a:ext cx="23241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Box 6"/>
            <p:cNvSpPr txBox="1"/>
            <p:nvPr/>
          </p:nvSpPr>
          <p:spPr>
            <a:xfrm>
              <a:off x="8797159" y="4603530"/>
              <a:ext cx="2385848"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نمره (شماره) عینک</a:t>
              </a:r>
              <a:endParaRPr lang="en-US" sz="2400" dirty="0">
                <a:latin typeface="Times New Roman" panose="02020603050405020304" pitchFamily="18" charset="0"/>
                <a:cs typeface="Times New Roman" panose="02020603050405020304" pitchFamily="18" charset="0"/>
              </a:endParaRPr>
            </a:p>
          </p:txBody>
        </p:sp>
      </p:grpSp>
      <p:sp>
        <p:nvSpPr>
          <p:cNvPr id="9" name="Slide Number Placeholder 8"/>
          <p:cNvSpPr>
            <a:spLocks noGrp="1"/>
          </p:cNvSpPr>
          <p:nvPr>
            <p:ph type="sldNum" sz="quarter" idx="12"/>
          </p:nvPr>
        </p:nvSpPr>
        <p:spPr/>
        <p:txBody>
          <a:bodyPr/>
          <a:lstStyle/>
          <a:p>
            <a:fld id="{8AC7B609-6235-4DF7-8376-3B4225D7EDEF}" type="slidenum">
              <a:rPr lang="en-US" smtClean="0"/>
              <a:pPr/>
              <a:t>198</a:t>
            </a:fld>
            <a:endParaRPr lang="en-US"/>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269" y="199697"/>
            <a:ext cx="11466785" cy="3416320"/>
          </a:xfrm>
          <a:prstGeom prst="rect">
            <a:avLst/>
          </a:prstGeom>
          <a:noFill/>
        </p:spPr>
        <p:txBody>
          <a:bodyPr wrap="square" rtlCol="0">
            <a:spAutoFit/>
          </a:bodyPr>
          <a:lstStyle/>
          <a:p>
            <a:pPr algn="just" rtl="1">
              <a:lnSpc>
                <a:spcPct val="150000"/>
              </a:lnSpc>
              <a:buClr>
                <a:srgbClr val="FF0000"/>
              </a:buClr>
              <a:buSzPct val="150000"/>
              <a:buFont typeface="Wingdings" pitchFamily="2" charset="2"/>
              <a:buChar char="v"/>
            </a:pPr>
            <a:r>
              <a:rPr lang="fa-IR" sz="2400" dirty="0">
                <a:latin typeface="Times New Roman" panose="02020603050405020304" pitchFamily="18" charset="0"/>
                <a:cs typeface="Times New Roman" panose="02020603050405020304" pitchFamily="18" charset="0"/>
              </a:rPr>
              <a:t> </a:t>
            </a:r>
            <a:r>
              <a:rPr lang="fa-IR" sz="2400" b="1" dirty="0">
                <a:solidFill>
                  <a:srgbClr val="1E04E2"/>
                </a:solidFill>
                <a:latin typeface="Times New Roman" panose="02020603050405020304" pitchFamily="18" charset="0"/>
                <a:cs typeface="Times New Roman" panose="02020603050405020304" pitchFamily="18" charset="0"/>
              </a:rPr>
              <a:t>آستیگماتیسم</a:t>
            </a:r>
            <a:r>
              <a:rPr lang="fa-IR"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b="1" dirty="0">
                <a:solidFill>
                  <a:srgbClr val="1E04E2"/>
                </a:solidFill>
                <a:latin typeface="Times New Roman" panose="02020603050405020304" pitchFamily="18" charset="0"/>
                <a:cs typeface="Times New Roman" panose="02020603050405020304" pitchFamily="18" charset="0"/>
              </a:rPr>
              <a:t>Astigmatism      </a:t>
            </a:r>
            <a:endParaRPr lang="fa-IR" sz="2400" b="1" dirty="0">
              <a:solidFill>
                <a:srgbClr val="1E04E2"/>
              </a:solidFill>
              <a:latin typeface="Times New Roman" panose="02020603050405020304" pitchFamily="18" charset="0"/>
              <a:cs typeface="Times New Roman" panose="02020603050405020304" pitchFamily="18" charset="0"/>
            </a:endParaRPr>
          </a:p>
          <a:p>
            <a:pPr algn="just">
              <a:lnSpc>
                <a:spcPct val="150000"/>
              </a:lnSpc>
              <a:buClr>
                <a:srgbClr val="FF0000"/>
              </a:buClr>
              <a:buSzPct val="150000"/>
            </a:pPr>
            <a:r>
              <a:rPr lang="en-US" sz="2400" dirty="0">
                <a:latin typeface="Times New Roman" panose="02020603050405020304" pitchFamily="18" charset="0"/>
                <a:cs typeface="Times New Roman" panose="02020603050405020304" pitchFamily="18" charset="0"/>
              </a:rPr>
              <a:t>The astigmatic eye suffers from uneven curvature in the surface of the refracting elements, most significantly, the cornea. Generally speaking, the radii of curvature of the corneal surface in two </a:t>
            </a:r>
            <a:r>
              <a:rPr lang="en-US" sz="2400" dirty="0" err="1">
                <a:latin typeface="Times New Roman" panose="02020603050405020304" pitchFamily="18" charset="0"/>
                <a:cs typeface="Times New Roman" panose="02020603050405020304" pitchFamily="18" charset="0"/>
              </a:rPr>
              <a:t>meridional</a:t>
            </a:r>
            <a:r>
              <a:rPr lang="en-US" sz="2400" dirty="0">
                <a:latin typeface="Times New Roman" panose="02020603050405020304" pitchFamily="18" charset="0"/>
                <a:cs typeface="Times New Roman" panose="02020603050405020304" pitchFamily="18" charset="0"/>
              </a:rPr>
              <a:t> planes (those containing the optic axis) are unequal. Such asymmetry leads to different refractive powers and, consequently, to focusing of light at different distances from the cornea, resulting, of course, in blurred vision.</a:t>
            </a:r>
            <a:r>
              <a:rPr lang="fa-IR" sz="2400" dirty="0">
                <a:latin typeface="Times New Roman" panose="02020603050405020304" pitchFamily="18" charset="0"/>
                <a:cs typeface="Times New Roman" panose="02020603050405020304" pitchFamily="18" charset="0"/>
              </a:rPr>
              <a:t> </a:t>
            </a:r>
          </a:p>
        </p:txBody>
      </p:sp>
      <p:sp>
        <p:nvSpPr>
          <p:cNvPr id="3" name="TextBox 2"/>
          <p:cNvSpPr txBox="1"/>
          <p:nvPr/>
        </p:nvSpPr>
        <p:spPr>
          <a:xfrm>
            <a:off x="599089" y="3889198"/>
            <a:ext cx="10993821"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آستیگماتسم ناشی از نابرابری شعاع خمیدگی قرنیه چشم می‌باشد. درنتیجه مجموعه اپتیکی چشم دارای دو نقطه کانونی می‌باشد. به عبارتی کانون پرتوهایی که در راستای افقی موازی هستند و کانون آن دسته پرتو که در راستای قائم موازی هستند بر یکدیگر منطبق نیستند و در نتیجه تصویر واضحی روی شبکیه تشکیل نمی‌شود. برای اصلاح عیب آستگماتیسم باید از عدسی استوانه‌ای استفاده کرد. </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8AC7B609-6235-4DF7-8376-3B4225D7EDEF}" type="slidenum">
              <a:rPr lang="en-US" smtClean="0"/>
              <a:pPr/>
              <a:t>199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918" b="13705"/>
          <a:stretch/>
        </p:blipFill>
        <p:spPr>
          <a:xfrm>
            <a:off x="-51517" y="1004551"/>
            <a:ext cx="12240000" cy="5459830"/>
          </a:xfrm>
          <a:prstGeom prst="rect">
            <a:avLst/>
          </a:prstGeom>
        </p:spPr>
      </p:pic>
      <p:sp>
        <p:nvSpPr>
          <p:cNvPr id="4" name="Rectangle 3"/>
          <p:cNvSpPr/>
          <p:nvPr/>
        </p:nvSpPr>
        <p:spPr>
          <a:xfrm>
            <a:off x="257581" y="333708"/>
            <a:ext cx="7450309"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Electromagnetic spectrum with visible light highlighted</a:t>
            </a:r>
          </a:p>
        </p:txBody>
      </p:sp>
      <p:sp>
        <p:nvSpPr>
          <p:cNvPr id="5" name="Slide Number Placeholder 4"/>
          <p:cNvSpPr>
            <a:spLocks noGrp="1"/>
          </p:cNvSpPr>
          <p:nvPr>
            <p:ph type="sldNum" sz="quarter" idx="12"/>
          </p:nvPr>
        </p:nvSpPr>
        <p:spPr/>
        <p:txBody>
          <a:bodyPr/>
          <a:lstStyle/>
          <a:p>
            <a:fld id="{8AC7B609-6235-4DF7-8376-3B4225D7EDEF}" type="slidenum">
              <a:rPr lang="en-US" smtClean="0"/>
              <a:pPr/>
              <a:t>2</a:t>
            </a:fld>
            <a:endParaRPr lang="en-US"/>
          </a:p>
        </p:txBody>
      </p:sp>
    </p:spTree>
    <p:extLst>
      <p:ext uri="{BB962C8B-B14F-4D97-AF65-F5344CB8AC3E}">
        <p14:creationId xmlns:p14="http://schemas.microsoft.com/office/powerpoint/2010/main" val="2892920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83" y="5210202"/>
            <a:ext cx="12085443" cy="1754326"/>
          </a:xfrm>
          <a:prstGeom prst="rect">
            <a:avLst/>
          </a:prstGeom>
        </p:spPr>
        <p:txBody>
          <a:bodyPr wrap="square">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Appealing to  the "economy of nature," Fermat supposed instead that the ray of light traveled the  path of least time from A to B, a generalization that included Hero's principle as a  special case.</a:t>
            </a:r>
          </a:p>
          <a:p>
            <a:pPr algn="just">
              <a:lnSpc>
                <a:spcPct val="150000"/>
              </a:lnSpc>
            </a:pPr>
            <a:endParaRPr lang="en-US" sz="2400"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4631970" y="0"/>
            <a:ext cx="303269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Fermat’s principle</a:t>
            </a:r>
            <a:endParaRPr kumimoji="0" lang="en-US" altLang="en-US" sz="2800" b="0"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FF0000"/>
              </a:solidFill>
              <a:effectLst/>
              <a:latin typeface="Arial" panose="020B0604020202020204" pitchFamily="34" charset="0"/>
            </a:endParaRPr>
          </a:p>
        </p:txBody>
      </p:sp>
      <p:sp>
        <p:nvSpPr>
          <p:cNvPr id="4" name="Text Box 25"/>
          <p:cNvSpPr txBox="1"/>
          <p:nvPr/>
        </p:nvSpPr>
        <p:spPr>
          <a:xfrm>
            <a:off x="1230086" y="1884739"/>
            <a:ext cx="2870574" cy="9144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6000"/>
              </a:lnSpc>
              <a:spcAft>
                <a:spcPts val="800"/>
              </a:spcAft>
            </a:pPr>
            <a:r>
              <a:rPr lang="en-US" sz="2400" dirty="0">
                <a:effectLst/>
                <a:ea typeface="Calibri" panose="020F0502020204030204" pitchFamily="34" charset="0"/>
                <a:cs typeface="Arial" panose="020B0604020202020204" pitchFamily="34" charset="0"/>
              </a:rPr>
              <a:t>   </a:t>
            </a:r>
            <a:r>
              <a:rPr lang="fa-IR" sz="2400" dirty="0">
                <a:effectLst/>
                <a:ea typeface="Calibri" panose="020F0502020204030204" pitchFamily="34" charset="0"/>
                <a:cs typeface="Arial" panose="020B0604020202020204" pitchFamily="34" charset="0"/>
              </a:rPr>
              <a:t>سرعت شنا کردن </a:t>
            </a:r>
            <a:r>
              <a:rPr lang="en-US" sz="2400" dirty="0">
                <a:ea typeface="Calibri" panose="020F0502020204030204" pitchFamily="34" charset="0"/>
                <a:cs typeface="Arial" panose="020B0604020202020204" pitchFamily="34" charset="0"/>
              </a:rPr>
              <a:t> </a:t>
            </a:r>
            <a:r>
              <a:rPr lang="en-US" sz="2400" dirty="0">
                <a:effectLst/>
                <a:ea typeface="Calibri" panose="020F0502020204030204" pitchFamily="34" charset="0"/>
                <a:cs typeface="Arial" panose="020B0604020202020204" pitchFamily="34" charset="0"/>
              </a:rPr>
              <a:t>=</a:t>
            </a:r>
            <a:r>
              <a:rPr lang="en-US" sz="2400" b="1" i="1" dirty="0" err="1">
                <a:solidFill>
                  <a:srgbClr val="0070C0"/>
                </a:solidFill>
                <a:effectLst/>
                <a:ea typeface="Calibri" panose="020F0502020204030204" pitchFamily="34" charset="0"/>
                <a:cs typeface="Arial" panose="020B0604020202020204" pitchFamily="34" charset="0"/>
              </a:rPr>
              <a:t>V</a:t>
            </a:r>
            <a:r>
              <a:rPr lang="en-US" sz="2400" b="1" baseline="-25000" dirty="0" err="1">
                <a:solidFill>
                  <a:srgbClr val="0070C0"/>
                </a:solidFill>
                <a:effectLst/>
                <a:ea typeface="Calibri" panose="020F0502020204030204" pitchFamily="34" charset="0"/>
                <a:cs typeface="Arial" panose="020B0604020202020204" pitchFamily="34" charset="0"/>
              </a:rPr>
              <a:t>r</a:t>
            </a:r>
            <a:endParaRPr lang="en-US" sz="1100" dirty="0">
              <a:effectLst/>
              <a:ea typeface="Calibri" panose="020F0502020204030204" pitchFamily="34" charset="0"/>
              <a:cs typeface="Arial" panose="020B0604020202020204" pitchFamily="34" charset="0"/>
            </a:endParaRPr>
          </a:p>
        </p:txBody>
      </p:sp>
      <p:sp>
        <p:nvSpPr>
          <p:cNvPr id="5" name="Text Box 24"/>
          <p:cNvSpPr txBox="1"/>
          <p:nvPr/>
        </p:nvSpPr>
        <p:spPr>
          <a:xfrm>
            <a:off x="1621971" y="2972341"/>
            <a:ext cx="2478689" cy="9144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6000"/>
              </a:lnSpc>
              <a:spcAft>
                <a:spcPts val="800"/>
              </a:spcAft>
            </a:pPr>
            <a:r>
              <a:rPr lang="fa-IR" sz="2400" dirty="0">
                <a:effectLst/>
                <a:ea typeface="Calibri" panose="020F0502020204030204" pitchFamily="34" charset="0"/>
                <a:cs typeface="Arial" panose="020B0604020202020204" pitchFamily="34" charset="0"/>
              </a:rPr>
              <a:t>سرعت دویدن</a:t>
            </a:r>
            <a:r>
              <a:rPr lang="en-US" sz="2400" dirty="0">
                <a:effectLst/>
                <a:ea typeface="Calibri" panose="020F0502020204030204" pitchFamily="34" charset="0"/>
                <a:cs typeface="Arial" panose="020B0604020202020204" pitchFamily="34" charset="0"/>
              </a:rPr>
              <a:t> =</a:t>
            </a:r>
            <a:r>
              <a:rPr lang="en-US" sz="2400" b="1" i="1" dirty="0">
                <a:solidFill>
                  <a:srgbClr val="0070C0"/>
                </a:solidFill>
                <a:effectLst/>
                <a:ea typeface="Calibri" panose="020F0502020204030204" pitchFamily="34" charset="0"/>
                <a:cs typeface="Arial" panose="020B0604020202020204" pitchFamily="34" charset="0"/>
              </a:rPr>
              <a:t>V</a:t>
            </a:r>
            <a:r>
              <a:rPr lang="en-US" sz="2400" b="1" i="1" baseline="-25000" dirty="0">
                <a:solidFill>
                  <a:srgbClr val="0070C0"/>
                </a:solidFill>
                <a:effectLst/>
                <a:ea typeface="Calibri" panose="020F0502020204030204" pitchFamily="34" charset="0"/>
                <a:cs typeface="Arial" panose="020B0604020202020204" pitchFamily="34" charset="0"/>
              </a:rPr>
              <a:t>i</a:t>
            </a:r>
            <a:endParaRPr lang="en-US" sz="1100" dirty="0">
              <a:effectLst/>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6485" y="1476954"/>
            <a:ext cx="6925303" cy="3411183"/>
          </a:xfrm>
          <a:prstGeom prst="rect">
            <a:avLst/>
          </a:prstGeom>
        </p:spPr>
      </p:pic>
      <p:sp>
        <p:nvSpPr>
          <p:cNvPr id="7" name="TextBox 6"/>
          <p:cNvSpPr txBox="1"/>
          <p:nvPr/>
        </p:nvSpPr>
        <p:spPr>
          <a:xfrm>
            <a:off x="872356" y="578073"/>
            <a:ext cx="10552386" cy="579967"/>
          </a:xfrm>
          <a:prstGeom prst="rect">
            <a:avLst/>
          </a:prstGeom>
          <a:noFill/>
        </p:spPr>
        <p:txBody>
          <a:bodyPr wrap="square" rtlCol="0">
            <a:spAutoFit/>
          </a:bodyPr>
          <a:lstStyle/>
          <a:p>
            <a:pPr algn="just" rtl="1">
              <a:lnSpc>
                <a:spcPct val="150000"/>
              </a:lnSpc>
            </a:pPr>
            <a:r>
              <a:rPr lang="fa-IR" sz="2400" b="1" dirty="0">
                <a:latin typeface="Times New Roman" panose="02020603050405020304" pitchFamily="18" charset="0"/>
                <a:cs typeface="Times New Roman" panose="02020603050405020304" pitchFamily="18" charset="0"/>
              </a:rPr>
              <a:t>سوال</a:t>
            </a:r>
            <a:r>
              <a:rPr lang="fa-IR" sz="2400" dirty="0">
                <a:latin typeface="Times New Roman" panose="02020603050405020304" pitchFamily="18" charset="0"/>
                <a:cs typeface="Times New Roman" panose="02020603050405020304" pitchFamily="18" charset="0"/>
              </a:rPr>
              <a:t>: شخص نشسته در ساحل برای نجات شخص در حال غرق شدن کدام مسیر را انتخاب می کند؟؟</a:t>
            </a:r>
            <a:endParaRPr lang="en-US" sz="2400" dirty="0">
              <a:latin typeface="Times New Roman" panose="02020603050405020304" pitchFamily="18" charset="0"/>
              <a:cs typeface="Times New Roman" panose="02020603050405020304" pitchFamily="18" charset="0"/>
            </a:endParaRPr>
          </a:p>
        </p:txBody>
      </p:sp>
      <p:sp>
        <p:nvSpPr>
          <p:cNvPr id="8" name="Slide Number Placeholder 7"/>
          <p:cNvSpPr>
            <a:spLocks noGrp="1"/>
          </p:cNvSpPr>
          <p:nvPr>
            <p:ph type="sldNum" sz="quarter" idx="12"/>
          </p:nvPr>
        </p:nvSpPr>
        <p:spPr/>
        <p:txBody>
          <a:bodyPr/>
          <a:lstStyle/>
          <a:p>
            <a:fld id="{8AC7B609-6235-4DF7-8376-3B4225D7EDEF}" type="slidenum">
              <a:rPr lang="en-US" smtClean="0"/>
              <a:pPr/>
              <a:t>20</a:t>
            </a:fld>
            <a:endParaRPr lang="en-US"/>
          </a:p>
        </p:txBody>
      </p:sp>
    </p:spTree>
    <p:extLst>
      <p:ext uri="{BB962C8B-B14F-4D97-AF65-F5344CB8AC3E}">
        <p14:creationId xmlns:p14="http://schemas.microsoft.com/office/powerpoint/2010/main" val="344463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690" name="Picture 2"/>
          <p:cNvPicPr>
            <a:picLocks noChangeAspect="1" noChangeArrowheads="1"/>
          </p:cNvPicPr>
          <p:nvPr/>
        </p:nvPicPr>
        <p:blipFill>
          <a:blip r:embed="rId2" cstate="print"/>
          <a:srcRect t="1248"/>
          <a:stretch>
            <a:fillRect/>
          </a:stretch>
        </p:blipFill>
        <p:spPr bwMode="auto">
          <a:xfrm>
            <a:off x="1598999" y="178674"/>
            <a:ext cx="8883274" cy="649539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AC7B609-6235-4DF7-8376-3B4225D7EDEF}" type="slidenum">
              <a:rPr lang="en-US" smtClean="0"/>
              <a:pPr/>
              <a:t>200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805" y="166285"/>
            <a:ext cx="5323561" cy="2795958"/>
          </a:xfrm>
          <a:prstGeom prst="rect">
            <a:avLst/>
          </a:prstGeom>
        </p:spPr>
        <p:txBody>
          <a:bodyPr wrap="square">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اگر در هنگام انتشار نور از نقطه‌ای به نقطه دیگر، محیط انتشار نور</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تغییر کند طوری که سرعت انتشار نور کمتر یا بیشتر شود آنگاه مسیر نور در مرز مشترک دو محیط طوری شکسته می‌شود که زمان سپری شده برای کل سفر کمترین مقدار ممکن باشد.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24" y="3022074"/>
            <a:ext cx="4752131" cy="3816000"/>
          </a:xfrm>
          <a:prstGeom prst="rect">
            <a:avLst/>
          </a:prstGeom>
        </p:spPr>
      </p:pic>
      <p:graphicFrame>
        <p:nvGraphicFramePr>
          <p:cNvPr id="14" name="Object 13"/>
          <p:cNvGraphicFramePr>
            <a:graphicFrameLocks noChangeAspect="1"/>
          </p:cNvGraphicFramePr>
          <p:nvPr>
            <p:extLst>
              <p:ext uri="{D42A27DB-BD31-4B8C-83A1-F6EECF244321}">
                <p14:modId xmlns:p14="http://schemas.microsoft.com/office/powerpoint/2010/main" val="4231827049"/>
              </p:ext>
            </p:extLst>
          </p:nvPr>
        </p:nvGraphicFramePr>
        <p:xfrm>
          <a:off x="5953272" y="2989742"/>
          <a:ext cx="5753100" cy="2108200"/>
        </p:xfrm>
        <a:graphic>
          <a:graphicData uri="http://schemas.openxmlformats.org/presentationml/2006/ole">
            <mc:AlternateContent xmlns:mc="http://schemas.openxmlformats.org/markup-compatibility/2006">
              <mc:Choice xmlns:v="urn:schemas-microsoft-com:vml" Requires="v">
                <p:oleObj name="Equation" r:id="rId4" imgW="5753100" imgH="2108200" progId="Equation.DSMT4">
                  <p:embed/>
                </p:oleObj>
              </mc:Choice>
              <mc:Fallback>
                <p:oleObj name="Equation" r:id="rId4" imgW="5753100" imgH="2108200" progId="Equation.DSMT4">
                  <p:embed/>
                  <p:pic>
                    <p:nvPicPr>
                      <p:cNvPr id="0"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272" y="2989742"/>
                        <a:ext cx="5753100" cy="210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18"/>
          <p:cNvGrpSpPr/>
          <p:nvPr/>
        </p:nvGrpSpPr>
        <p:grpSpPr>
          <a:xfrm>
            <a:off x="4952255" y="5194334"/>
            <a:ext cx="6942937" cy="1522151"/>
            <a:chOff x="5271404" y="5150792"/>
            <a:chExt cx="6942937" cy="1522151"/>
          </a:xfrm>
        </p:grpSpPr>
        <p:grpSp>
          <p:nvGrpSpPr>
            <p:cNvPr id="4" name="Group 16"/>
            <p:cNvGrpSpPr/>
            <p:nvPr/>
          </p:nvGrpSpPr>
          <p:grpSpPr>
            <a:xfrm>
              <a:off x="5271404" y="5618843"/>
              <a:ext cx="6745515" cy="1054100"/>
              <a:chOff x="4835978" y="5618843"/>
              <a:chExt cx="6745515" cy="1054100"/>
            </a:xfrm>
          </p:grpSpPr>
          <p:graphicFrame>
            <p:nvGraphicFramePr>
              <p:cNvPr id="15" name="Object 14"/>
              <p:cNvGraphicFramePr>
                <a:graphicFrameLocks noChangeAspect="1"/>
              </p:cNvGraphicFramePr>
              <p:nvPr>
                <p:extLst>
                  <p:ext uri="{D42A27DB-BD31-4B8C-83A1-F6EECF244321}">
                    <p14:modId xmlns:p14="http://schemas.microsoft.com/office/powerpoint/2010/main" val="383923562"/>
                  </p:ext>
                </p:extLst>
              </p:nvPr>
            </p:nvGraphicFramePr>
            <p:xfrm>
              <a:off x="4835978" y="5754008"/>
              <a:ext cx="4330700" cy="812800"/>
            </p:xfrm>
            <a:graphic>
              <a:graphicData uri="http://schemas.openxmlformats.org/presentationml/2006/ole">
                <mc:AlternateContent xmlns:mc="http://schemas.openxmlformats.org/markup-compatibility/2006">
                  <mc:Choice xmlns:v="urn:schemas-microsoft-com:vml" Requires="v">
                    <p:oleObj name="Equation" r:id="rId6" imgW="4330700" imgH="812800" progId="Equation.DSMT4">
                      <p:embed/>
                    </p:oleObj>
                  </mc:Choice>
                  <mc:Fallback>
                    <p:oleObj name="Equation" r:id="rId6" imgW="4330700" imgH="812800" progId="Equation.DSMT4">
                      <p:embed/>
                      <p:pic>
                        <p:nvPicPr>
                          <p:cNvPr id="0"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5978" y="5754008"/>
                            <a:ext cx="43307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844732294"/>
                  </p:ext>
                </p:extLst>
              </p:nvPr>
            </p:nvGraphicFramePr>
            <p:xfrm>
              <a:off x="9587593" y="5618843"/>
              <a:ext cx="1993900" cy="1054100"/>
            </p:xfrm>
            <a:graphic>
              <a:graphicData uri="http://schemas.openxmlformats.org/presentationml/2006/ole">
                <mc:AlternateContent xmlns:mc="http://schemas.openxmlformats.org/markup-compatibility/2006">
                  <mc:Choice xmlns:v="urn:schemas-microsoft-com:vml" Requires="v">
                    <p:oleObj name="Equation" r:id="rId8" imgW="1993900" imgH="1054100" progId="Equation.DSMT4">
                      <p:embed/>
                    </p:oleObj>
                  </mc:Choice>
                  <mc:Fallback>
                    <p:oleObj name="Equation" r:id="rId8" imgW="1993900" imgH="1054100" progId="Equation.DSMT4">
                      <p:embed/>
                      <p:pic>
                        <p:nvPicPr>
                          <p:cNvPr id="0" name="Picture 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87593" y="5618843"/>
                            <a:ext cx="1993900" cy="1054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Rectangle 17"/>
            <p:cNvSpPr/>
            <p:nvPr/>
          </p:nvSpPr>
          <p:spPr>
            <a:xfrm>
              <a:off x="9758219" y="5150792"/>
              <a:ext cx="2456122" cy="461665"/>
            </a:xfrm>
            <a:prstGeom prst="rect">
              <a:avLst/>
            </a:prstGeom>
          </p:spPr>
          <p:txBody>
            <a:bodyPr wrap="none">
              <a:spAutoFit/>
            </a:bodyPr>
            <a:lstStyle/>
            <a:p>
              <a:r>
                <a:rPr lang="fa-IR" sz="2400" b="1" dirty="0">
                  <a:solidFill>
                    <a:srgbClr val="7030A0"/>
                  </a:solidFill>
                  <a:latin typeface="Times New Roman" panose="02020603050405020304" pitchFamily="18" charset="0"/>
                  <a:cs typeface="Times New Roman" panose="02020603050405020304" pitchFamily="18" charset="0"/>
                </a:rPr>
                <a:t>(قانون اسنل - دکارت) </a:t>
              </a:r>
              <a:endParaRPr lang="en-US" sz="2400" b="1" dirty="0">
                <a:solidFill>
                  <a:srgbClr val="7030A0"/>
                </a:solidFill>
              </a:endParaRPr>
            </a:p>
          </p:txBody>
        </p:sp>
      </p:grpSp>
      <p:graphicFrame>
        <p:nvGraphicFramePr>
          <p:cNvPr id="414743" name="Object 23"/>
          <p:cNvGraphicFramePr>
            <a:graphicFrameLocks noChangeAspect="1"/>
          </p:cNvGraphicFramePr>
          <p:nvPr>
            <p:extLst>
              <p:ext uri="{D42A27DB-BD31-4B8C-83A1-F6EECF244321}">
                <p14:modId xmlns:p14="http://schemas.microsoft.com/office/powerpoint/2010/main" val="870699523"/>
              </p:ext>
            </p:extLst>
          </p:nvPr>
        </p:nvGraphicFramePr>
        <p:xfrm>
          <a:off x="7643813" y="734135"/>
          <a:ext cx="3568700" cy="1905000"/>
        </p:xfrm>
        <a:graphic>
          <a:graphicData uri="http://schemas.openxmlformats.org/presentationml/2006/ole">
            <mc:AlternateContent xmlns:mc="http://schemas.openxmlformats.org/markup-compatibility/2006">
              <mc:Choice xmlns:v="urn:schemas-microsoft-com:vml" Requires="v">
                <p:oleObj name="Equation" r:id="rId10" imgW="3568700" imgH="1905000" progId="Equation.DSMT4">
                  <p:embed/>
                </p:oleObj>
              </mc:Choice>
              <mc:Fallback>
                <p:oleObj name="Equation" r:id="rId10" imgW="3568700" imgH="1905000" progId="Equation.DSMT4">
                  <p:embed/>
                  <p:pic>
                    <p:nvPicPr>
                      <p:cNvPr id="0" name="Picture 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43813" y="734135"/>
                        <a:ext cx="35687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Slide Number Placeholder 11"/>
          <p:cNvSpPr>
            <a:spLocks noGrp="1"/>
          </p:cNvSpPr>
          <p:nvPr>
            <p:ph type="sldNum" sz="quarter" idx="12"/>
          </p:nvPr>
        </p:nvSpPr>
        <p:spPr/>
        <p:txBody>
          <a:bodyPr/>
          <a:lstStyle/>
          <a:p>
            <a:fld id="{8AC7B609-6235-4DF7-8376-3B4225D7EDEF}" type="slidenum">
              <a:rPr lang="en-US" smtClean="0"/>
              <a:pPr/>
              <a:t>21</a:t>
            </a:fld>
            <a:endParaRPr lang="en-US"/>
          </a:p>
        </p:txBody>
      </p:sp>
      <p:sp>
        <p:nvSpPr>
          <p:cNvPr id="5" name="Rectangle 5">
            <a:extLst>
              <a:ext uri="{FF2B5EF4-FFF2-40B4-BE49-F238E27FC236}">
                <a16:creationId xmlns:a16="http://schemas.microsoft.com/office/drawing/2014/main" id="{70FB28A4-881A-9C76-4086-D68EBECD2962}"/>
              </a:ext>
            </a:extLst>
          </p:cNvPr>
          <p:cNvSpPr>
            <a:spLocks noChangeArrowheads="1"/>
          </p:cNvSpPr>
          <p:nvPr/>
        </p:nvSpPr>
        <p:spPr bwMode="auto">
          <a:xfrm>
            <a:off x="6096000" y="58251"/>
            <a:ext cx="51908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a-IR" altLang="en-US" sz="28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اثبات قانون شکست با استفاده از اصل فرما</a:t>
            </a:r>
            <a:endParaRPr kumimoji="0" lang="en-US" altLang="en-US" sz="2800" b="0" i="0" u="none" strike="noStrike" cap="none" normalizeH="0" baseline="0" dirty="0">
              <a:ln>
                <a:noFill/>
              </a:ln>
              <a:solidFill>
                <a:srgbClr val="FF0000"/>
              </a:solidFill>
              <a:effectLst/>
            </a:endParaRPr>
          </a:p>
        </p:txBody>
      </p:sp>
    </p:spTree>
    <p:extLst>
      <p:ext uri="{BB962C8B-B14F-4D97-AF65-F5344CB8AC3E}">
        <p14:creationId xmlns:p14="http://schemas.microsoft.com/office/powerpoint/2010/main" val="335496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47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95080" y="-1347"/>
            <a:ext cx="2085827" cy="584775"/>
          </a:xfrm>
          <a:prstGeom prst="rect">
            <a:avLst/>
          </a:prstGeom>
          <a:noFill/>
        </p:spPr>
        <p:txBody>
          <a:bodyPr wrap="none" rtlCol="0">
            <a:spAutoFit/>
          </a:bodyPr>
          <a:lstStyle/>
          <a:p>
            <a:r>
              <a:rPr lang="fa-IR" sz="3200" b="1" dirty="0">
                <a:solidFill>
                  <a:srgbClr val="FF0000"/>
                </a:solidFill>
              </a:rPr>
              <a:t>اصل هویگنس</a:t>
            </a:r>
            <a:endParaRPr lang="en-US" sz="3200" b="1" dirty="0">
              <a:solidFill>
                <a:srgbClr val="FF0000"/>
              </a:solidFill>
            </a:endParaRPr>
          </a:p>
        </p:txBody>
      </p:sp>
      <p:sp>
        <p:nvSpPr>
          <p:cNvPr id="4" name="TextBox 3"/>
          <p:cNvSpPr txBox="1"/>
          <p:nvPr/>
        </p:nvSpPr>
        <p:spPr>
          <a:xfrm>
            <a:off x="546539" y="421186"/>
            <a:ext cx="10867326" cy="2308324"/>
          </a:xfrm>
          <a:prstGeom prst="rect">
            <a:avLst/>
          </a:prstGeom>
          <a:noFill/>
        </p:spPr>
        <p:txBody>
          <a:bodyPr wrap="square" rtlCol="0">
            <a:spAutoFit/>
          </a:bodyPr>
          <a:lstStyle/>
          <a:p>
            <a:pPr algn="just" rtl="1">
              <a:lnSpc>
                <a:spcPct val="150000"/>
              </a:lnSpc>
              <a:spcBef>
                <a:spcPts val="600"/>
              </a:spcBef>
            </a:pPr>
            <a:r>
              <a:rPr lang="fa-IR" sz="2400" dirty="0"/>
              <a:t>جبهه موج مکان هندسی تمام نقاط هم فاز می‌باشد درنتیجه صفحه‌ای عمود بر انتشار را تشکیل می‌دهد. مطابق اصل هویگنس: </a:t>
            </a:r>
            <a:r>
              <a:rPr lang="fa-IR" sz="2400" b="1" dirty="0"/>
              <a:t>هر نقطه از جبهه موج خود به عنوان یک منبع موج نقطه‌ای به انتشار امواج کروی می‌پردازد طوری که جبهه موج جدید صفحه ای مماس بر موجکهای تولید شده است.</a:t>
            </a:r>
            <a:endParaRPr lang="en-US" sz="2400" b="1" dirty="0"/>
          </a:p>
          <a:p>
            <a:pPr algn="r">
              <a:lnSpc>
                <a:spcPct val="150000"/>
              </a:lnSpc>
              <a:spcBef>
                <a:spcPts val="600"/>
              </a:spcBef>
            </a:pPr>
            <a:r>
              <a:rPr lang="fa-IR" sz="2400" dirty="0"/>
              <a:t> دریک محیط همگن، جبهه‌های موج در مکانهای متفاوت سطوحی موازی یکدیگر هستند. </a:t>
            </a:r>
            <a:endParaRPr lang="en-US" sz="2400" dirty="0"/>
          </a:p>
        </p:txBody>
      </p:sp>
      <p:grpSp>
        <p:nvGrpSpPr>
          <p:cNvPr id="7" name="Group 9"/>
          <p:cNvGrpSpPr/>
          <p:nvPr/>
        </p:nvGrpSpPr>
        <p:grpSpPr>
          <a:xfrm>
            <a:off x="457122" y="2780734"/>
            <a:ext cx="4618548" cy="3912564"/>
            <a:chOff x="500664" y="2925372"/>
            <a:chExt cx="4618548" cy="3912564"/>
          </a:xfrm>
        </p:grpSpPr>
        <p:grpSp>
          <p:nvGrpSpPr>
            <p:cNvPr id="10" name="Group 6"/>
            <p:cNvGrpSpPr/>
            <p:nvPr/>
          </p:nvGrpSpPr>
          <p:grpSpPr>
            <a:xfrm>
              <a:off x="500664" y="2925372"/>
              <a:ext cx="4618548" cy="3912564"/>
              <a:chOff x="500664" y="2925372"/>
              <a:chExt cx="4618548" cy="3912564"/>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212" y="2925372"/>
                <a:ext cx="4464000" cy="3912564"/>
              </a:xfrm>
              <a:prstGeom prst="rect">
                <a:avLst/>
              </a:prstGeom>
            </p:spPr>
          </p:pic>
          <p:sp>
            <p:nvSpPr>
              <p:cNvPr id="6" name="TextBox 5"/>
              <p:cNvSpPr txBox="1"/>
              <p:nvPr/>
            </p:nvSpPr>
            <p:spPr>
              <a:xfrm>
                <a:off x="500664" y="6259130"/>
                <a:ext cx="1447384" cy="369332"/>
              </a:xfrm>
              <a:prstGeom prst="rect">
                <a:avLst/>
              </a:prstGeom>
              <a:noFill/>
            </p:spPr>
            <p:txBody>
              <a:bodyPr wrap="none" lIns="0" tIns="0" rIns="0" bIns="0" rtlCol="0">
                <a:spAutoFit/>
              </a:bodyPr>
              <a:lstStyle/>
              <a:p>
                <a:r>
                  <a:rPr lang="en-US" sz="2400" b="1" dirty="0">
                    <a:solidFill>
                      <a:srgbClr val="0070C0"/>
                    </a:solidFill>
                    <a:latin typeface="Cambria Math" panose="02040503050406030204" pitchFamily="18" charset="0"/>
                  </a:rPr>
                  <a:t>Plane wave</a:t>
                </a:r>
              </a:p>
            </p:txBody>
          </p:sp>
        </p:grpSp>
        <p:sp>
          <p:nvSpPr>
            <p:cNvPr id="8" name="TextBox 7"/>
            <p:cNvSpPr txBox="1"/>
            <p:nvPr/>
          </p:nvSpPr>
          <p:spPr>
            <a:xfrm>
              <a:off x="2266679" y="4687867"/>
              <a:ext cx="1933093" cy="369332"/>
            </a:xfrm>
            <a:prstGeom prst="rect">
              <a:avLst/>
            </a:prstGeom>
            <a:noFill/>
          </p:spPr>
          <p:txBody>
            <a:bodyPr wrap="none" lIns="0" tIns="0" rIns="0" bIns="0" rtlCol="0">
              <a:spAutoFit/>
            </a:bodyPr>
            <a:lstStyle/>
            <a:p>
              <a:r>
                <a:rPr lang="en-US" sz="2400" b="1" dirty="0">
                  <a:solidFill>
                    <a:srgbClr val="0070C0"/>
                  </a:solidFill>
                  <a:latin typeface="Cambria Math" panose="02040503050406030204" pitchFamily="18" charset="0"/>
                </a:rPr>
                <a:t>Spherical</a:t>
              </a:r>
              <a:r>
                <a:rPr lang="en-US" sz="2400" dirty="0">
                  <a:latin typeface="Cambria Math" panose="02040503050406030204" pitchFamily="18" charset="0"/>
                </a:rPr>
                <a:t> </a:t>
              </a:r>
              <a:r>
                <a:rPr lang="en-US" sz="2400" b="1" dirty="0">
                  <a:solidFill>
                    <a:srgbClr val="0070C0"/>
                  </a:solidFill>
                  <a:latin typeface="Cambria Math" panose="02040503050406030204" pitchFamily="18" charset="0"/>
                </a:rPr>
                <a:t>wave</a:t>
              </a:r>
            </a:p>
          </p:txBody>
        </p:sp>
      </p:grpSp>
      <p:grpSp>
        <p:nvGrpSpPr>
          <p:cNvPr id="11" name="Group 10"/>
          <p:cNvGrpSpPr/>
          <p:nvPr/>
        </p:nvGrpSpPr>
        <p:grpSpPr>
          <a:xfrm>
            <a:off x="6310646" y="3114137"/>
            <a:ext cx="5522956" cy="3611137"/>
            <a:chOff x="6310646" y="3177197"/>
            <a:chExt cx="5522956" cy="3611137"/>
          </a:xfrm>
        </p:grpSpPr>
        <p:pic>
          <p:nvPicPr>
            <p:cNvPr id="5" name="Picture 4"/>
            <p:cNvPicPr>
              <a:picLocks noChangeAspect="1"/>
            </p:cNvPicPr>
            <p:nvPr/>
          </p:nvPicPr>
          <p:blipFill rotWithShape="1">
            <a:blip r:embed="rId3" cstate="print"/>
            <a:srcRect l="12650" t="12104" r="35581" b="10079"/>
            <a:stretch/>
          </p:blipFill>
          <p:spPr>
            <a:xfrm>
              <a:off x="6310646" y="3177197"/>
              <a:ext cx="4320000" cy="3611137"/>
            </a:xfrm>
            <a:prstGeom prst="rect">
              <a:avLst/>
            </a:prstGeom>
          </p:spPr>
        </p:pic>
        <p:sp>
          <p:nvSpPr>
            <p:cNvPr id="9" name="TextBox 8"/>
            <p:cNvSpPr txBox="1"/>
            <p:nvPr/>
          </p:nvSpPr>
          <p:spPr>
            <a:xfrm>
              <a:off x="9667560" y="4714886"/>
              <a:ext cx="2166042" cy="369332"/>
            </a:xfrm>
            <a:prstGeom prst="rect">
              <a:avLst/>
            </a:prstGeom>
            <a:noFill/>
          </p:spPr>
          <p:txBody>
            <a:bodyPr wrap="none" lIns="0" tIns="0" rIns="0" bIns="0" rtlCol="0">
              <a:spAutoFit/>
            </a:bodyPr>
            <a:lstStyle/>
            <a:p>
              <a:r>
                <a:rPr lang="en-US" sz="2400" b="1" dirty="0">
                  <a:solidFill>
                    <a:srgbClr val="0070C0"/>
                  </a:solidFill>
                  <a:latin typeface="Cambria Math" panose="02040503050406030204" pitchFamily="18" charset="0"/>
                </a:rPr>
                <a:t>Obstructed wave</a:t>
              </a:r>
            </a:p>
          </p:txBody>
        </p:sp>
      </p:grpSp>
      <p:sp>
        <p:nvSpPr>
          <p:cNvPr id="12" name="Slide Number Placeholder 11"/>
          <p:cNvSpPr>
            <a:spLocks noGrp="1"/>
          </p:cNvSpPr>
          <p:nvPr>
            <p:ph type="sldNum" sz="quarter" idx="12"/>
          </p:nvPr>
        </p:nvSpPr>
        <p:spPr/>
        <p:txBody>
          <a:bodyPr/>
          <a:lstStyle/>
          <a:p>
            <a:fld id="{8AC7B609-6235-4DF7-8376-3B4225D7EDEF}" type="slidenum">
              <a:rPr lang="en-US" smtClean="0"/>
              <a:pPr/>
              <a:t>22</a:t>
            </a:fld>
            <a:endParaRPr lang="en-US"/>
          </a:p>
        </p:txBody>
      </p:sp>
    </p:spTree>
    <p:extLst>
      <p:ext uri="{BB962C8B-B14F-4D97-AF65-F5344CB8AC3E}">
        <p14:creationId xmlns:p14="http://schemas.microsoft.com/office/powerpoint/2010/main" val="114082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8" name="Picture 2"/>
          <p:cNvPicPr>
            <a:picLocks noChangeAspect="1" noChangeArrowheads="1"/>
          </p:cNvPicPr>
          <p:nvPr/>
        </p:nvPicPr>
        <p:blipFill>
          <a:blip r:embed="rId2" cstate="print"/>
          <a:srcRect/>
          <a:stretch>
            <a:fillRect/>
          </a:stretch>
        </p:blipFill>
        <p:spPr bwMode="auto">
          <a:xfrm>
            <a:off x="140438" y="991101"/>
            <a:ext cx="7727655" cy="5426531"/>
          </a:xfrm>
          <a:prstGeom prst="rect">
            <a:avLst/>
          </a:prstGeom>
          <a:noFill/>
          <a:ln w="9525">
            <a:noFill/>
            <a:miter lim="800000"/>
            <a:headEnd/>
            <a:tailEnd/>
          </a:ln>
        </p:spPr>
      </p:pic>
      <p:sp>
        <p:nvSpPr>
          <p:cNvPr id="7" name="TextBox 6"/>
          <p:cNvSpPr txBox="1"/>
          <p:nvPr/>
        </p:nvSpPr>
        <p:spPr>
          <a:xfrm>
            <a:off x="3052795" y="190025"/>
            <a:ext cx="6487673" cy="584775"/>
          </a:xfrm>
          <a:prstGeom prst="rect">
            <a:avLst/>
          </a:prstGeom>
          <a:noFill/>
        </p:spPr>
        <p:txBody>
          <a:bodyPr wrap="none" rtlCol="0">
            <a:spAutoFit/>
          </a:bodyPr>
          <a:lstStyle/>
          <a:p>
            <a:r>
              <a:rPr lang="fa-IR" sz="3200" b="1" dirty="0">
                <a:solidFill>
                  <a:srgbClr val="FF0000"/>
                </a:solidFill>
              </a:rPr>
              <a:t>اثبات قانون بازتاب با استفاده از اصل هویگنس</a:t>
            </a:r>
            <a:endParaRPr lang="en-US" sz="3200" b="1" dirty="0">
              <a:solidFill>
                <a:srgbClr val="FF0000"/>
              </a:solidFill>
            </a:endParaRPr>
          </a:p>
        </p:txBody>
      </p:sp>
      <mc:AlternateContent xmlns:mc="http://schemas.openxmlformats.org/markup-compatibility/2006" xmlns:a14="http://schemas.microsoft.com/office/drawing/2010/main">
        <mc:Choice Requires="a14">
          <p:sp>
            <p:nvSpPr>
              <p:cNvPr id="9" name="TextBox 8"/>
              <p:cNvSpPr txBox="1"/>
              <p:nvPr/>
            </p:nvSpPr>
            <p:spPr>
              <a:xfrm>
                <a:off x="7868093" y="2382492"/>
                <a:ext cx="3964675" cy="461665"/>
              </a:xfrm>
              <a:prstGeom prst="rect">
                <a:avLst/>
              </a:prstGeom>
              <a:noFill/>
            </p:spPr>
            <p:txBody>
              <a:bodyPr wrap="none" rtlCol="0">
                <a:spAutoFit/>
              </a:bodyPr>
              <a:lstStyle/>
              <a:p>
                <a14:m>
                  <m:oMath xmlns:m="http://schemas.openxmlformats.org/officeDocument/2006/math">
                    <m:r>
                      <a:rPr lang="en-US" sz="2400" i="1" smtClean="0">
                        <a:latin typeface="Cambria Math" panose="02040503050406030204" pitchFamily="18" charset="0"/>
                        <a:ea typeface="Cambria Math" panose="02040503050406030204" pitchFamily="18" charset="0"/>
                      </a:rPr>
                      <m:t>&lt;</m:t>
                    </m:r>
                    <m:r>
                      <a:rPr lang="en-US" sz="2400" b="0" i="1" smtClean="0">
                        <a:latin typeface="Cambria Math" panose="02040503050406030204" pitchFamily="18" charset="0"/>
                        <a:ea typeface="Cambria Math" panose="02040503050406030204" pitchFamily="18" charset="0"/>
                      </a:rPr>
                      <m:t>𝐴𝐷𝑋</m:t>
                    </m:r>
                    <m:r>
                      <a:rPr lang="en-US" sz="2400" b="0" i="1" smtClean="0">
                        <a:latin typeface="Cambria Math" panose="02040503050406030204" pitchFamily="18" charset="0"/>
                        <a:ea typeface="Cambria Math" panose="02040503050406030204" pitchFamily="18" charset="0"/>
                      </a:rPr>
                      <m:t>= &lt;</m:t>
                    </m:r>
                    <m:r>
                      <a:rPr lang="en-US" sz="2400" b="0" i="1" smtClean="0">
                        <a:latin typeface="Cambria Math" panose="02040503050406030204" pitchFamily="18" charset="0"/>
                        <a:ea typeface="Cambria Math" panose="02040503050406030204" pitchFamily="18" charset="0"/>
                      </a:rPr>
                      <m:t>𝐼𝐷𝐺</m:t>
                    </m:r>
                    <m:r>
                      <a:rPr lang="en-US" sz="2400" b="0" i="1" smtClean="0">
                        <a:latin typeface="Cambria Math" panose="02040503050406030204" pitchFamily="18" charset="0"/>
                        <a:ea typeface="Cambria Math" panose="02040503050406030204" pitchFamily="18" charset="0"/>
                      </a:rPr>
                      <m:t> </m:t>
                    </m:r>
                  </m:oMath>
                </a14:m>
                <a:r>
                  <a:rPr lang="en-US" sz="2400" dirty="0"/>
                  <a:t> </a:t>
                </a:r>
                <a:r>
                  <a:rPr lang="fa-IR" sz="2400" dirty="0"/>
                  <a:t>متقابل به راس</a:t>
                </a:r>
                <a:r>
                  <a:rPr lang="en-US" sz="2400" dirty="0"/>
                  <a:t> </a:t>
                </a:r>
              </a:p>
            </p:txBody>
          </p:sp>
        </mc:Choice>
        <mc:Fallback xmlns="">
          <p:sp>
            <p:nvSpPr>
              <p:cNvPr id="9" name="TextBox 8"/>
              <p:cNvSpPr txBox="1">
                <a:spLocks noRot="1" noChangeAspect="1" noMove="1" noResize="1" noEditPoints="1" noAdjustHandles="1" noChangeArrowheads="1" noChangeShapeType="1" noTextEdit="1"/>
              </p:cNvSpPr>
              <p:nvPr/>
            </p:nvSpPr>
            <p:spPr>
              <a:xfrm>
                <a:off x="7868093" y="2382492"/>
                <a:ext cx="3964675" cy="461665"/>
              </a:xfrm>
              <a:prstGeom prst="rect">
                <a:avLst/>
              </a:prstGeom>
              <a:blipFill>
                <a:blip r:embed="rId4" cstate="print"/>
                <a:stretch>
                  <a:fillRect l="-154" t="-11842" b="-27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742050" y="3572206"/>
                <a:ext cx="2586477" cy="2185214"/>
              </a:xfrm>
              <a:prstGeom prst="rect">
                <a:avLst/>
              </a:prstGeom>
              <a:noFill/>
            </p:spPr>
            <p:txBody>
              <a:bodyPr wrap="none" lIns="0" tIns="0" rIns="0" bIns="0" rtlCol="0">
                <a:spAutoFit/>
              </a:bodyPr>
              <a:lstStyle/>
              <a:p>
                <a:r>
                  <a:rPr lang="en-US" sz="2400" i="1" dirty="0"/>
                  <a:t>DM=DG , DI=DI </a:t>
                </a:r>
              </a:p>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𝐷𝐼𝐺</m:t>
                      </m:r>
                      <m:r>
                        <a:rPr lang="en-US" sz="2400" b="0" i="1" smtClean="0">
                          <a:latin typeface="Cambria Math" panose="02040503050406030204" pitchFamily="18" charset="0"/>
                          <a:ea typeface="Cambria Math" panose="02040503050406030204" pitchFamily="18" charset="0"/>
                        </a:rPr>
                        <m:t>= ∆ </m:t>
                      </m:r>
                      <m:r>
                        <a:rPr lang="en-US" sz="2400" b="0" i="1" smtClean="0">
                          <a:latin typeface="Cambria Math" panose="02040503050406030204" pitchFamily="18" charset="0"/>
                          <a:ea typeface="Cambria Math" panose="02040503050406030204" pitchFamily="18" charset="0"/>
                        </a:rPr>
                        <m:t>𝐷𝐼𝑀</m:t>
                      </m:r>
                    </m:oMath>
                  </m:oMathPara>
                </a14:m>
                <a:endParaRPr lang="en-US" sz="2400" b="0"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&lt;</m:t>
                      </m:r>
                      <m:r>
                        <a:rPr lang="en-US" sz="2400" b="0" i="1" smtClean="0">
                          <a:latin typeface="Cambria Math" panose="02040503050406030204" pitchFamily="18" charset="0"/>
                          <a:ea typeface="Cambria Math" panose="02040503050406030204" pitchFamily="18" charset="0"/>
                        </a:rPr>
                        <m:t>𝐼𝐷𝐺</m:t>
                      </m:r>
                      <m:r>
                        <a:rPr lang="en-US" sz="2400" b="0" i="1" smtClean="0">
                          <a:latin typeface="Cambria Math" panose="02040503050406030204" pitchFamily="18" charset="0"/>
                          <a:ea typeface="Cambria Math" panose="02040503050406030204" pitchFamily="18" charset="0"/>
                        </a:rPr>
                        <m:t>= &lt;</m:t>
                      </m:r>
                      <m:r>
                        <a:rPr lang="en-US" sz="2400" b="0" i="1" smtClean="0">
                          <a:latin typeface="Cambria Math" panose="02040503050406030204" pitchFamily="18" charset="0"/>
                          <a:ea typeface="Cambria Math" panose="02040503050406030204" pitchFamily="18" charset="0"/>
                        </a:rPr>
                        <m:t>𝐼𝐷𝑀</m:t>
                      </m:r>
                    </m:oMath>
                  </m:oMathPara>
                </a14:m>
                <a:endParaRPr lang="en-US" sz="2400" b="0"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&lt;</m:t>
                      </m:r>
                      <m:r>
                        <a:rPr lang="en-US" sz="2400" b="0" i="1" smtClean="0">
                          <a:latin typeface="Cambria Math" panose="02040503050406030204" pitchFamily="18" charset="0"/>
                          <a:ea typeface="Cambria Math" panose="02040503050406030204" pitchFamily="18" charset="0"/>
                        </a:rPr>
                        <m:t>𝐴𝐷𝑋</m:t>
                      </m:r>
                      <m:r>
                        <a:rPr lang="en-US" sz="2400" b="0" i="1" smtClean="0">
                          <a:latin typeface="Cambria Math" panose="02040503050406030204" pitchFamily="18" charset="0"/>
                          <a:ea typeface="Cambria Math" panose="02040503050406030204" pitchFamily="18" charset="0"/>
                        </a:rPr>
                        <m:t>= &lt;</m:t>
                      </m:r>
                      <m:r>
                        <a:rPr lang="en-US" sz="2400" b="0" i="1" smtClean="0">
                          <a:latin typeface="Cambria Math" panose="02040503050406030204" pitchFamily="18" charset="0"/>
                          <a:ea typeface="Cambria Math" panose="02040503050406030204" pitchFamily="18" charset="0"/>
                        </a:rPr>
                        <m:t>𝐼𝐷𝑀</m:t>
                      </m:r>
                    </m:oMath>
                  </m:oMathPara>
                </a14:m>
                <a:endParaRPr lang="en-US" sz="2400" b="0"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2800" b="0" i="1" smtClean="0">
                              <a:solidFill>
                                <a:srgbClr val="0070C0"/>
                              </a:solidFill>
                              <a:latin typeface="Cambria Math" panose="02040503050406030204" pitchFamily="18" charset="0"/>
                              <a:ea typeface="Cambria Math" panose="02040503050406030204" pitchFamily="18" charset="0"/>
                            </a:rPr>
                          </m:ctrlPr>
                        </m:sSubPr>
                        <m:e>
                          <m:r>
                            <a:rPr lang="en-US" sz="2800" b="0" i="1" smtClean="0">
                              <a:solidFill>
                                <a:srgbClr val="0070C0"/>
                              </a:solidFill>
                              <a:latin typeface="Cambria Math" panose="02040503050406030204" pitchFamily="18" charset="0"/>
                              <a:ea typeface="Cambria Math" panose="02040503050406030204" pitchFamily="18" charset="0"/>
                            </a:rPr>
                            <m:t>𝜃</m:t>
                          </m:r>
                        </m:e>
                        <m:sub>
                          <m:r>
                            <a:rPr lang="en-US" sz="2800" b="0" i="1" smtClean="0">
                              <a:solidFill>
                                <a:srgbClr val="0070C0"/>
                              </a:solidFill>
                              <a:latin typeface="Cambria Math" panose="02040503050406030204" pitchFamily="18" charset="0"/>
                              <a:ea typeface="Cambria Math" panose="02040503050406030204" pitchFamily="18" charset="0"/>
                            </a:rPr>
                            <m:t>𝑖</m:t>
                          </m:r>
                        </m:sub>
                      </m:sSub>
                      <m:r>
                        <a:rPr lang="en-US" sz="2800" b="0" i="1" smtClean="0">
                          <a:solidFill>
                            <a:srgbClr val="0070C0"/>
                          </a:solidFill>
                          <a:latin typeface="Cambria Math" panose="02040503050406030204" pitchFamily="18" charset="0"/>
                          <a:ea typeface="Cambria Math" panose="02040503050406030204" pitchFamily="18" charset="0"/>
                        </a:rPr>
                        <m:t>=</m:t>
                      </m:r>
                      <m:sSub>
                        <m:sSubPr>
                          <m:ctrlPr>
                            <a:rPr lang="en-US" sz="2800" b="0" i="1" smtClean="0">
                              <a:solidFill>
                                <a:srgbClr val="0070C0"/>
                              </a:solidFill>
                              <a:latin typeface="Cambria Math" panose="02040503050406030204" pitchFamily="18" charset="0"/>
                              <a:ea typeface="Cambria Math" panose="02040503050406030204" pitchFamily="18" charset="0"/>
                            </a:rPr>
                          </m:ctrlPr>
                        </m:sSubPr>
                        <m:e>
                          <m:r>
                            <a:rPr lang="en-US" sz="2800" b="0" i="1" smtClean="0">
                              <a:solidFill>
                                <a:srgbClr val="0070C0"/>
                              </a:solidFill>
                              <a:latin typeface="Cambria Math" panose="02040503050406030204" pitchFamily="18" charset="0"/>
                              <a:ea typeface="Cambria Math" panose="02040503050406030204" pitchFamily="18" charset="0"/>
                            </a:rPr>
                            <m:t>𝜃</m:t>
                          </m:r>
                        </m:e>
                        <m:sub>
                          <m:r>
                            <a:rPr lang="en-US" sz="2800" b="0" i="1" smtClean="0">
                              <a:solidFill>
                                <a:srgbClr val="0070C0"/>
                              </a:solidFill>
                              <a:latin typeface="Cambria Math" panose="02040503050406030204" pitchFamily="18" charset="0"/>
                              <a:ea typeface="Cambria Math" panose="02040503050406030204" pitchFamily="18" charset="0"/>
                            </a:rPr>
                            <m:t>𝑟</m:t>
                          </m:r>
                        </m:sub>
                      </m:sSub>
                    </m:oMath>
                  </m:oMathPara>
                </a14:m>
                <a:endParaRPr lang="en-US" sz="2400" b="0" dirty="0">
                  <a:ea typeface="Cambria Math" panose="02040503050406030204" pitchFamily="18" charset="0"/>
                </a:endParaRPr>
              </a:p>
              <a:p>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8742050" y="3572206"/>
                <a:ext cx="2586477" cy="2185214"/>
              </a:xfrm>
              <a:prstGeom prst="rect">
                <a:avLst/>
              </a:prstGeom>
              <a:blipFill rotWithShape="0">
                <a:blip r:embed="rId5" cstate="print"/>
                <a:stretch>
                  <a:fillRect l="-7075" t="-4469" r="-1179"/>
                </a:stretch>
              </a:blipFill>
            </p:spPr>
            <p:txBody>
              <a:bodyPr/>
              <a:lstStyle/>
              <a:p>
                <a:r>
                  <a:rPr lang="en-US">
                    <a:noFill/>
                  </a:rPr>
                  <a:t> </a:t>
                </a:r>
              </a:p>
            </p:txBody>
          </p:sp>
        </mc:Fallback>
      </mc:AlternateContent>
      <p:sp>
        <p:nvSpPr>
          <p:cNvPr id="11" name="TextBox 10"/>
          <p:cNvSpPr txBox="1"/>
          <p:nvPr/>
        </p:nvSpPr>
        <p:spPr>
          <a:xfrm>
            <a:off x="7128077" y="5803742"/>
            <a:ext cx="4824782" cy="461665"/>
          </a:xfrm>
          <a:prstGeom prst="rect">
            <a:avLst/>
          </a:prstGeom>
          <a:noFill/>
        </p:spPr>
        <p:txBody>
          <a:bodyPr wrap="none" rtlCol="0">
            <a:spAutoFit/>
          </a:bodyPr>
          <a:lstStyle/>
          <a:p>
            <a:r>
              <a:rPr lang="en-US" sz="2400" b="1" dirty="0">
                <a:solidFill>
                  <a:srgbClr val="0070C0"/>
                </a:solidFill>
              </a:rPr>
              <a:t>Angle of incident=angle of reflection</a:t>
            </a:r>
          </a:p>
        </p:txBody>
      </p:sp>
      <p:sp>
        <p:nvSpPr>
          <p:cNvPr id="12" name="Slide Number Placeholder 11"/>
          <p:cNvSpPr>
            <a:spLocks noGrp="1"/>
          </p:cNvSpPr>
          <p:nvPr>
            <p:ph type="sldNum" sz="quarter" idx="12"/>
          </p:nvPr>
        </p:nvSpPr>
        <p:spPr>
          <a:xfrm>
            <a:off x="11599335" y="6470704"/>
            <a:ext cx="491194" cy="274320"/>
          </a:xfrm>
        </p:spPr>
        <p:txBody>
          <a:bodyPr/>
          <a:lstStyle/>
          <a:p>
            <a:fld id="{8AC7B609-6235-4DF7-8376-3B4225D7EDEF}" type="slidenum">
              <a:rPr lang="en-US" smtClean="0"/>
              <a:pPr/>
              <a:t>23</a:t>
            </a:fld>
            <a:endParaRPr lang="en-US"/>
          </a:p>
        </p:txBody>
      </p:sp>
    </p:spTree>
    <p:extLst>
      <p:ext uri="{BB962C8B-B14F-4D97-AF65-F5344CB8AC3E}">
        <p14:creationId xmlns:p14="http://schemas.microsoft.com/office/powerpoint/2010/main" val="41115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8050" y="3880886"/>
            <a:ext cx="7902712" cy="2533914"/>
          </a:xfrm>
          <a:prstGeom prst="rect">
            <a:avLst/>
          </a:prstGeom>
        </p:spPr>
      </p:pic>
      <p:sp>
        <p:nvSpPr>
          <p:cNvPr id="30" name="TextBox 29"/>
          <p:cNvSpPr txBox="1"/>
          <p:nvPr/>
        </p:nvSpPr>
        <p:spPr>
          <a:xfrm>
            <a:off x="884161" y="812636"/>
            <a:ext cx="10785325" cy="1133965"/>
          </a:xfrm>
          <a:prstGeom prst="rect">
            <a:avLst/>
          </a:prstGeom>
          <a:noFill/>
        </p:spPr>
        <p:txBody>
          <a:bodyPr wrap="none" rtlCol="0">
            <a:spAutoFit/>
          </a:bodyPr>
          <a:lstStyle/>
          <a:p>
            <a:pPr algn="r" rtl="1">
              <a:lnSpc>
                <a:spcPct val="150000"/>
              </a:lnSpc>
            </a:pPr>
            <a:r>
              <a:rPr lang="en-US" sz="2400" dirty="0">
                <a:latin typeface="Times New Roman" panose="02020603050405020304" pitchFamily="18" charset="0"/>
                <a:cs typeface="Times New Roman" panose="02020603050405020304" pitchFamily="18" charset="0"/>
              </a:rPr>
              <a:t>ab, cd </a:t>
            </a:r>
            <a:r>
              <a:rPr lang="fa-IR" sz="2400" dirty="0">
                <a:latin typeface="Times New Roman" panose="02020603050405020304" pitchFamily="18" charset="0"/>
                <a:cs typeface="Times New Roman" panose="02020603050405020304" pitchFamily="18" charset="0"/>
              </a:rPr>
              <a:t> و</a:t>
            </a:r>
            <a:r>
              <a:rPr lang="en-US" sz="2400" dirty="0" err="1">
                <a:latin typeface="Times New Roman" panose="02020603050405020304" pitchFamily="18" charset="0"/>
                <a:cs typeface="Times New Roman" panose="02020603050405020304" pitchFamily="18" charset="0"/>
              </a:rPr>
              <a:t>ef</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جبهه موج در لحظات مختلف هستند. در نتیجه زمانی که نور سپری می کند که از </a:t>
            </a:r>
            <a:r>
              <a:rPr lang="en-US" sz="2400" dirty="0">
                <a:latin typeface="Times New Roman" panose="02020603050405020304" pitchFamily="18" charset="0"/>
                <a:cs typeface="Times New Roman" panose="02020603050405020304" pitchFamily="18" charset="0"/>
              </a:rPr>
              <a:t> a</a:t>
            </a:r>
            <a:r>
              <a:rPr lang="fa-IR" sz="2400" dirty="0">
                <a:latin typeface="Times New Roman" panose="02020603050405020304" pitchFamily="18" charset="0"/>
                <a:cs typeface="Times New Roman" panose="02020603050405020304" pitchFamily="18" charset="0"/>
              </a:rPr>
              <a:t>به </a:t>
            </a:r>
            <a:r>
              <a:rPr lang="en-US" sz="2400" dirty="0">
                <a:latin typeface="Times New Roman" panose="02020603050405020304" pitchFamily="18" charset="0"/>
                <a:cs typeface="Times New Roman" panose="02020603050405020304" pitchFamily="18" charset="0"/>
              </a:rPr>
              <a:t> f</a:t>
            </a:r>
            <a:r>
              <a:rPr lang="fa-IR" sz="2400" dirty="0">
                <a:latin typeface="Times New Roman" panose="02020603050405020304" pitchFamily="18" charset="0"/>
                <a:cs typeface="Times New Roman" panose="02020603050405020304" pitchFamily="18" charset="0"/>
              </a:rPr>
              <a:t>برود</a:t>
            </a:r>
          </a:p>
          <a:p>
            <a:pPr algn="r" rtl="1">
              <a:lnSpc>
                <a:spcPct val="150000"/>
              </a:lnSpc>
            </a:pPr>
            <a:r>
              <a:rPr lang="fa-IR" sz="2400" dirty="0">
                <a:latin typeface="Times New Roman" panose="02020603050405020304" pitchFamily="18" charset="0"/>
                <a:cs typeface="Times New Roman" panose="02020603050405020304" pitchFamily="18" charset="0"/>
              </a:rPr>
              <a:t>مساوی زمانی است که برای رفتن از </a:t>
            </a:r>
            <a:r>
              <a:rPr lang="en-US" sz="2400" dirty="0">
                <a:latin typeface="Times New Roman" panose="02020603050405020304" pitchFamily="18" charset="0"/>
                <a:cs typeface="Times New Roman" panose="02020603050405020304" pitchFamily="18" charset="0"/>
              </a:rPr>
              <a:t> b</a:t>
            </a:r>
            <a:r>
              <a:rPr lang="fa-IR" sz="2400" dirty="0">
                <a:latin typeface="Times New Roman" panose="02020603050405020304" pitchFamily="18" charset="0"/>
                <a:cs typeface="Times New Roman" panose="02020603050405020304" pitchFamily="18" charset="0"/>
              </a:rPr>
              <a:t>به </a:t>
            </a:r>
            <a:r>
              <a:rPr lang="en-US" sz="2400" dirty="0">
                <a:latin typeface="Times New Roman" panose="02020603050405020304" pitchFamily="18" charset="0"/>
                <a:cs typeface="Times New Roman" panose="02020603050405020304" pitchFamily="18" charset="0"/>
              </a:rPr>
              <a:t> e</a:t>
            </a:r>
            <a:r>
              <a:rPr lang="fa-IR" sz="2400" dirty="0">
                <a:latin typeface="Times New Roman" panose="02020603050405020304" pitchFamily="18" charset="0"/>
                <a:cs typeface="Times New Roman" panose="02020603050405020304" pitchFamily="18" charset="0"/>
              </a:rPr>
              <a:t>سپری می‌شود. در نتیجه طول مسیر </a:t>
            </a:r>
            <a:r>
              <a:rPr lang="en-US" sz="2400" dirty="0">
                <a:latin typeface="Times New Roman" panose="02020603050405020304" pitchFamily="18" charset="0"/>
                <a:cs typeface="Times New Roman" panose="02020603050405020304" pitchFamily="18" charset="0"/>
              </a:rPr>
              <a:t> de</a:t>
            </a:r>
            <a:r>
              <a:rPr lang="fa-IR" sz="2400" dirty="0">
                <a:latin typeface="Times New Roman" panose="02020603050405020304" pitchFamily="18" charset="0"/>
                <a:cs typeface="Times New Roman" panose="02020603050405020304" pitchFamily="18" charset="0"/>
              </a:rPr>
              <a:t>مساوی مسیر </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cf</a:t>
            </a:r>
            <a:r>
              <a:rPr lang="fa-IR" sz="2400" dirty="0">
                <a:latin typeface="Times New Roman" panose="02020603050405020304" pitchFamily="18" charset="0"/>
                <a:cs typeface="Times New Roman" panose="02020603050405020304" pitchFamily="18" charset="0"/>
              </a:rPr>
              <a:t>است.</a:t>
            </a:r>
            <a:endParaRPr lang="en-US" sz="24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3052795" y="44885"/>
            <a:ext cx="6487673" cy="584775"/>
          </a:xfrm>
          <a:prstGeom prst="rect">
            <a:avLst/>
          </a:prstGeom>
          <a:noFill/>
        </p:spPr>
        <p:txBody>
          <a:bodyPr wrap="none" rtlCol="0">
            <a:spAutoFit/>
          </a:bodyPr>
          <a:lstStyle/>
          <a:p>
            <a:r>
              <a:rPr lang="fa-IR" sz="3200" b="1" dirty="0">
                <a:solidFill>
                  <a:srgbClr val="FF0000"/>
                </a:solidFill>
              </a:rPr>
              <a:t>اثبات قانون بازتاب با استفاده از اصل هویگنس</a:t>
            </a:r>
            <a:endParaRPr lang="en-US" sz="3200" b="1" dirty="0">
              <a:solidFill>
                <a:srgbClr val="FF0000"/>
              </a:solidFill>
            </a:endParaRPr>
          </a:p>
        </p:txBody>
      </p:sp>
      <p:grpSp>
        <p:nvGrpSpPr>
          <p:cNvPr id="2" name="Group 34"/>
          <p:cNvGrpSpPr/>
          <p:nvPr/>
        </p:nvGrpSpPr>
        <p:grpSpPr>
          <a:xfrm>
            <a:off x="2178050" y="2539125"/>
            <a:ext cx="7923440" cy="863600"/>
            <a:chOff x="2178050" y="2273300"/>
            <a:chExt cx="7923440" cy="863600"/>
          </a:xfrm>
        </p:grpSpPr>
        <p:graphicFrame>
          <p:nvGraphicFramePr>
            <p:cNvPr id="31" name="Object 30"/>
            <p:cNvGraphicFramePr>
              <a:graphicFrameLocks noChangeAspect="1"/>
            </p:cNvGraphicFramePr>
            <p:nvPr>
              <p:extLst>
                <p:ext uri="{D42A27DB-BD31-4B8C-83A1-F6EECF244321}">
                  <p14:modId xmlns:p14="http://schemas.microsoft.com/office/powerpoint/2010/main" val="2743482551"/>
                </p:ext>
              </p:extLst>
            </p:nvPr>
          </p:nvGraphicFramePr>
          <p:xfrm>
            <a:off x="2178050" y="2273300"/>
            <a:ext cx="7010400" cy="863600"/>
          </p:xfrm>
          <a:graphic>
            <a:graphicData uri="http://schemas.openxmlformats.org/presentationml/2006/ole">
              <mc:AlternateContent xmlns:mc="http://schemas.openxmlformats.org/markup-compatibility/2006">
                <mc:Choice xmlns:v="urn:schemas-microsoft-com:vml" Requires="v">
                  <p:oleObj name="Equation" r:id="rId3" imgW="7010400" imgH="863600" progId="Equation.DSMT4">
                    <p:embed/>
                  </p:oleObj>
                </mc:Choice>
                <mc:Fallback>
                  <p:oleObj name="Equation" r:id="rId3" imgW="7010400" imgH="863600" progId="Equation.DSMT4">
                    <p:embed/>
                    <p:pic>
                      <p:nvPicPr>
                        <p:cNvPr id="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8050" y="2273300"/>
                          <a:ext cx="70104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037084647"/>
                </p:ext>
              </p:extLst>
            </p:nvPr>
          </p:nvGraphicFramePr>
          <p:xfrm>
            <a:off x="9301390" y="2514600"/>
            <a:ext cx="800100" cy="381000"/>
          </p:xfrm>
          <a:graphic>
            <a:graphicData uri="http://schemas.openxmlformats.org/presentationml/2006/ole">
              <mc:AlternateContent xmlns:mc="http://schemas.openxmlformats.org/markup-compatibility/2006">
                <mc:Choice xmlns:v="urn:schemas-microsoft-com:vml" Requires="v">
                  <p:oleObj name="Equation" r:id="rId5" imgW="799753" imgH="380835" progId="Equation.DSMT4">
                    <p:embed/>
                  </p:oleObj>
                </mc:Choice>
                <mc:Fallback>
                  <p:oleObj name="Equation" r:id="rId5" imgW="799753" imgH="380835" progId="Equation.DSMT4">
                    <p:embed/>
                    <p:pic>
                      <p:nvPicPr>
                        <p:cNvPr id="0"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1390" y="2514600"/>
                          <a:ext cx="8001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8" name="Slide Number Placeholder 7"/>
          <p:cNvSpPr>
            <a:spLocks noGrp="1"/>
          </p:cNvSpPr>
          <p:nvPr>
            <p:ph type="sldNum" sz="quarter" idx="12"/>
          </p:nvPr>
        </p:nvSpPr>
        <p:spPr/>
        <p:txBody>
          <a:bodyPr/>
          <a:lstStyle/>
          <a:p>
            <a:fld id="{8AC7B609-6235-4DF7-8376-3B4225D7EDEF}" type="slidenum">
              <a:rPr lang="en-US" smtClean="0"/>
              <a:pPr/>
              <a:t>24</a:t>
            </a:fld>
            <a:endParaRPr lang="en-US"/>
          </a:p>
        </p:txBody>
      </p:sp>
    </p:spTree>
    <p:extLst>
      <p:ext uri="{BB962C8B-B14F-4D97-AF65-F5344CB8AC3E}">
        <p14:creationId xmlns:p14="http://schemas.microsoft.com/office/powerpoint/2010/main" val="334030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4" name="Picture 2"/>
          <p:cNvPicPr>
            <a:picLocks noChangeAspect="1" noChangeArrowheads="1"/>
          </p:cNvPicPr>
          <p:nvPr/>
        </p:nvPicPr>
        <p:blipFill>
          <a:blip r:embed="rId2" cstate="print"/>
          <a:srcRect/>
          <a:stretch>
            <a:fillRect/>
          </a:stretch>
        </p:blipFill>
        <p:spPr bwMode="auto">
          <a:xfrm>
            <a:off x="79962" y="994824"/>
            <a:ext cx="5693517" cy="4523490"/>
          </a:xfrm>
          <a:prstGeom prst="rect">
            <a:avLst/>
          </a:prstGeom>
          <a:noFill/>
          <a:ln w="9525">
            <a:noFill/>
            <a:miter lim="800000"/>
            <a:headEnd/>
            <a:tailEnd/>
          </a:ln>
        </p:spPr>
      </p:pic>
      <p:sp>
        <p:nvSpPr>
          <p:cNvPr id="2" name="TextBox 1"/>
          <p:cNvSpPr txBox="1"/>
          <p:nvPr/>
        </p:nvSpPr>
        <p:spPr>
          <a:xfrm>
            <a:off x="3275462" y="191069"/>
            <a:ext cx="5460149" cy="461665"/>
          </a:xfrm>
          <a:prstGeom prst="rect">
            <a:avLst/>
          </a:prstGeom>
          <a:noFill/>
        </p:spPr>
        <p:txBody>
          <a:bodyPr wrap="none" rtlCol="0">
            <a:spAutoFit/>
          </a:bodyPr>
          <a:lstStyle/>
          <a:p>
            <a:r>
              <a:rPr lang="fa-IR" sz="2400" b="1" dirty="0">
                <a:solidFill>
                  <a:srgbClr val="FF0000"/>
                </a:solidFill>
              </a:rPr>
              <a:t>اثبات قانون اسنل-دکارت با استفاده از اصل هویگنس</a:t>
            </a:r>
            <a:endParaRPr lang="en-US" sz="2400" b="1" dirty="0">
              <a:solidFill>
                <a:srgbClr val="FF0000"/>
              </a:solidFill>
            </a:endParaRPr>
          </a:p>
        </p:txBody>
      </p:sp>
      <p:sp>
        <p:nvSpPr>
          <p:cNvPr id="4" name="TextBox 3"/>
          <p:cNvSpPr txBox="1"/>
          <p:nvPr/>
        </p:nvSpPr>
        <p:spPr>
          <a:xfrm>
            <a:off x="6289567" y="903189"/>
            <a:ext cx="5710270" cy="1569660"/>
          </a:xfrm>
          <a:prstGeom prst="rect">
            <a:avLst/>
          </a:prstGeom>
          <a:noFill/>
        </p:spPr>
        <p:txBody>
          <a:bodyPr wrap="square" rtlCol="0">
            <a:spAutoFit/>
          </a:bodyPr>
          <a:lstStyle/>
          <a:p>
            <a:r>
              <a:rPr lang="en-US" sz="2400" dirty="0">
                <a:latin typeface="Times New Roman" pitchFamily="18" charset="0"/>
                <a:cs typeface="Times New Roman" pitchFamily="18" charset="0"/>
              </a:rPr>
              <a:t>DEF represents the incident wave front</a:t>
            </a:r>
          </a:p>
          <a:p>
            <a:r>
              <a:rPr lang="en-US" sz="2400" dirty="0">
                <a:latin typeface="Times New Roman" pitchFamily="18" charset="0"/>
                <a:cs typeface="Times New Roman" pitchFamily="18" charset="0"/>
              </a:rPr>
              <a:t>INM represents the refraction wave front</a:t>
            </a:r>
          </a:p>
          <a:p>
            <a:r>
              <a:rPr lang="en-US" sz="2400" dirty="0">
                <a:latin typeface="Times New Roman" pitchFamily="18" charset="0"/>
                <a:cs typeface="Times New Roman" pitchFamily="18" charset="0"/>
              </a:rPr>
              <a:t>AD (BJ , CI) represents the incident beams</a:t>
            </a:r>
          </a:p>
          <a:p>
            <a:r>
              <a:rPr lang="en-US" sz="2400" dirty="0">
                <a:latin typeface="Times New Roman" pitchFamily="18" charset="0"/>
                <a:cs typeface="Times New Roman" pitchFamily="18" charset="0"/>
              </a:rPr>
              <a:t>DM (JN) represents the refracted beams</a:t>
            </a:r>
          </a:p>
        </p:txBody>
      </p:sp>
      <p:sp>
        <p:nvSpPr>
          <p:cNvPr id="6" name="TextBox 5"/>
          <p:cNvSpPr txBox="1"/>
          <p:nvPr/>
        </p:nvSpPr>
        <p:spPr>
          <a:xfrm>
            <a:off x="5613991" y="3920348"/>
            <a:ext cx="6698780" cy="769441"/>
          </a:xfrm>
          <a:prstGeom prst="rect">
            <a:avLst/>
          </a:prstGeom>
          <a:noFill/>
        </p:spPr>
        <p:txBody>
          <a:bodyPr wrap="square" rtlCol="0">
            <a:spAutoFit/>
          </a:bodyPr>
          <a:lstStyle/>
          <a:p>
            <a:r>
              <a:rPr lang="en-US" sz="2200" dirty="0">
                <a:latin typeface="Times New Roman" pitchFamily="18" charset="0"/>
                <a:cs typeface="Times New Roman" pitchFamily="18" charset="0"/>
              </a:rPr>
              <a:t>FI=DG=</a:t>
            </a:r>
            <a:r>
              <a:rPr lang="en-US" sz="2200" i="1" dirty="0" err="1">
                <a:latin typeface="Times New Roman" pitchFamily="18" charset="0"/>
                <a:cs typeface="Times New Roman" pitchFamily="18" charset="0"/>
              </a:rPr>
              <a:t>v</a:t>
            </a:r>
            <a:r>
              <a:rPr lang="en-US" sz="2200" i="1" baseline="-25000" dirty="0" err="1">
                <a:latin typeface="Times New Roman" pitchFamily="18" charset="0"/>
                <a:cs typeface="Times New Roman" pitchFamily="18" charset="0"/>
              </a:rPr>
              <a:t>i</a:t>
            </a:r>
            <a:r>
              <a:rPr lang="en-US" sz="2200" i="1" dirty="0" err="1">
                <a:latin typeface="Times New Roman" pitchFamily="18" charset="0"/>
                <a:cs typeface="Times New Roman" pitchFamily="18" charset="0"/>
              </a:rPr>
              <a:t>t</a:t>
            </a:r>
            <a:r>
              <a:rPr lang="en-US" sz="2200" i="1" dirty="0">
                <a:latin typeface="Times New Roman" pitchFamily="18" charset="0"/>
                <a:cs typeface="Times New Roman" pitchFamily="18" charset="0"/>
              </a:rPr>
              <a:t> : v</a:t>
            </a:r>
            <a:r>
              <a:rPr lang="en-US" sz="2200" i="1" baseline="-25000" dirty="0">
                <a:latin typeface="Times New Roman" pitchFamily="18" charset="0"/>
                <a:cs typeface="Times New Roman" pitchFamily="18" charset="0"/>
              </a:rPr>
              <a:t>i </a:t>
            </a:r>
            <a:r>
              <a:rPr lang="en-US" sz="2200" dirty="0">
                <a:latin typeface="Times New Roman" pitchFamily="18" charset="0"/>
                <a:cs typeface="Times New Roman" pitchFamily="18" charset="0"/>
              </a:rPr>
              <a:t> is the light speed in the incident medium</a:t>
            </a:r>
          </a:p>
          <a:p>
            <a:r>
              <a:rPr lang="en-US" sz="2200" dirty="0">
                <a:latin typeface="Times New Roman" pitchFamily="18" charset="0"/>
                <a:cs typeface="Times New Roman" pitchFamily="18" charset="0"/>
              </a:rPr>
              <a:t>DM=</a:t>
            </a:r>
            <a:r>
              <a:rPr lang="en-US" sz="2200" i="1" dirty="0" err="1">
                <a:latin typeface="Times New Roman" pitchFamily="18" charset="0"/>
                <a:cs typeface="Times New Roman" pitchFamily="18" charset="0"/>
              </a:rPr>
              <a:t>v</a:t>
            </a:r>
            <a:r>
              <a:rPr lang="en-US" sz="2200" i="1" baseline="-25000" dirty="0" err="1">
                <a:latin typeface="Times New Roman" pitchFamily="18" charset="0"/>
                <a:cs typeface="Times New Roman" pitchFamily="18" charset="0"/>
              </a:rPr>
              <a:t>r</a:t>
            </a:r>
            <a:r>
              <a:rPr lang="en-US" sz="2200" i="1" dirty="0" err="1">
                <a:latin typeface="Times New Roman" pitchFamily="18" charset="0"/>
                <a:cs typeface="Times New Roman" pitchFamily="18" charset="0"/>
              </a:rPr>
              <a:t>t</a:t>
            </a:r>
            <a:r>
              <a:rPr lang="en-US" sz="2200" i="1" dirty="0">
                <a:latin typeface="Times New Roman" pitchFamily="18" charset="0"/>
                <a:cs typeface="Times New Roman" pitchFamily="18" charset="0"/>
              </a:rPr>
              <a:t> : </a:t>
            </a:r>
            <a:r>
              <a:rPr lang="en-US" sz="2200" i="1" dirty="0" err="1">
                <a:latin typeface="Times New Roman" pitchFamily="18" charset="0"/>
                <a:cs typeface="Times New Roman" pitchFamily="18" charset="0"/>
              </a:rPr>
              <a:t>v</a:t>
            </a:r>
            <a:r>
              <a:rPr lang="en-US" sz="2200" i="1" baseline="-25000" dirty="0" err="1">
                <a:latin typeface="Times New Roman" pitchFamily="18" charset="0"/>
                <a:cs typeface="Times New Roman" pitchFamily="18" charset="0"/>
              </a:rPr>
              <a:t>r</a:t>
            </a:r>
            <a:r>
              <a:rPr lang="en-US" sz="2200" i="1" baseline="-25000" dirty="0">
                <a:latin typeface="Times New Roman" pitchFamily="18" charset="0"/>
                <a:cs typeface="Times New Roman" pitchFamily="18" charset="0"/>
              </a:rPr>
              <a:t> </a:t>
            </a:r>
            <a:r>
              <a:rPr lang="en-US" sz="2200" dirty="0">
                <a:latin typeface="Times New Roman" pitchFamily="18" charset="0"/>
                <a:cs typeface="Times New Roman" pitchFamily="18" charset="0"/>
              </a:rPr>
              <a:t> is the light speed in the refractive medium</a:t>
            </a:r>
            <a:endParaRPr lang="en-US" sz="2200" i="1"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 name="TextBox 6"/>
              <p:cNvSpPr txBox="1"/>
              <p:nvPr/>
            </p:nvSpPr>
            <p:spPr>
              <a:xfrm>
                <a:off x="5578398" y="4887532"/>
                <a:ext cx="3356432" cy="6939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400" b="1" i="1" smtClean="0">
                              <a:latin typeface="Cambria Math" panose="02040503050406030204" pitchFamily="18" charset="0"/>
                            </a:rPr>
                          </m:ctrlPr>
                        </m:funcPr>
                        <m:fName>
                          <m:r>
                            <a:rPr lang="en-US" sz="2400" b="1" i="0" smtClean="0">
                              <a:latin typeface="Cambria Math" panose="02040503050406030204" pitchFamily="18" charset="0"/>
                            </a:rPr>
                            <m:t>𝐬𝐢𝐧</m:t>
                          </m:r>
                        </m:fName>
                        <m:e>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ea typeface="Cambria Math" panose="02040503050406030204" pitchFamily="18" charset="0"/>
                                </a:rPr>
                                <m:t>𝜽</m:t>
                              </m:r>
                            </m:e>
                            <m:sub>
                              <m:r>
                                <a:rPr lang="en-US" sz="2400" b="1" i="1" smtClean="0">
                                  <a:latin typeface="Cambria Math" panose="02040503050406030204" pitchFamily="18" charset="0"/>
                                </a:rPr>
                                <m:t>𝒊</m:t>
                              </m:r>
                              <m:r>
                                <a:rPr lang="en-US" sz="2400" b="1" i="1" smtClean="0">
                                  <a:latin typeface="Cambria Math" panose="02040503050406030204" pitchFamily="18" charset="0"/>
                                </a:rPr>
                                <m:t> </m:t>
                              </m:r>
                            </m:sub>
                          </m:sSub>
                          <m:r>
                            <a:rPr lang="en-US" sz="2400" b="1" i="1" smtClean="0">
                              <a:latin typeface="Cambria Math" panose="02040503050406030204" pitchFamily="18" charset="0"/>
                            </a:rPr>
                            <m:t>= </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𝑭𝑰</m:t>
                              </m:r>
                            </m:num>
                            <m:den>
                              <m:r>
                                <a:rPr lang="en-US" sz="2400" b="1" i="1" smtClean="0">
                                  <a:latin typeface="Cambria Math" panose="02040503050406030204" pitchFamily="18" charset="0"/>
                                </a:rPr>
                                <m:t>𝑫𝑰</m:t>
                              </m:r>
                            </m:den>
                          </m:f>
                        </m:e>
                      </m:func>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𝑫𝑮</m:t>
                          </m:r>
                        </m:num>
                        <m:den>
                          <m:r>
                            <a:rPr lang="en-US" sz="2400" b="1" i="1" smtClean="0">
                              <a:latin typeface="Cambria Math" panose="02040503050406030204" pitchFamily="18" charset="0"/>
                            </a:rPr>
                            <m:t>𝑫𝑰</m:t>
                          </m:r>
                        </m:den>
                      </m:f>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𝒗</m:t>
                              </m:r>
                            </m:e>
                            <m:sub>
                              <m:r>
                                <a:rPr lang="en-US" sz="2400" b="1" i="1" smtClean="0">
                                  <a:latin typeface="Cambria Math" panose="02040503050406030204" pitchFamily="18" charset="0"/>
                                </a:rPr>
                                <m:t>𝒊</m:t>
                              </m:r>
                            </m:sub>
                          </m:sSub>
                          <m:r>
                            <a:rPr lang="en-US" sz="2400" b="1" i="1" smtClean="0">
                              <a:latin typeface="Cambria Math" panose="02040503050406030204" pitchFamily="18" charset="0"/>
                            </a:rPr>
                            <m:t>𝒕</m:t>
                          </m:r>
                        </m:num>
                        <m:den>
                          <m:r>
                            <a:rPr lang="en-US" sz="2400" b="1" i="1" smtClean="0">
                              <a:latin typeface="Cambria Math" panose="02040503050406030204" pitchFamily="18" charset="0"/>
                            </a:rPr>
                            <m:t>𝑫𝑰</m:t>
                          </m:r>
                        </m:den>
                      </m:f>
                    </m:oMath>
                  </m:oMathPara>
                </a14:m>
                <a:endParaRPr lang="en-US" sz="2000" b="1" dirty="0"/>
              </a:p>
            </p:txBody>
          </p:sp>
        </mc:Choice>
        <mc:Fallback xmlns="">
          <p:sp>
            <p:nvSpPr>
              <p:cNvPr id="7" name="TextBox 6"/>
              <p:cNvSpPr txBox="1">
                <a:spLocks noRot="1" noChangeAspect="1" noMove="1" noResize="1" noEditPoints="1" noAdjustHandles="1" noChangeArrowheads="1" noChangeShapeType="1" noTextEdit="1"/>
              </p:cNvSpPr>
              <p:nvPr/>
            </p:nvSpPr>
            <p:spPr>
              <a:xfrm>
                <a:off x="5578398" y="4887532"/>
                <a:ext cx="3356432" cy="693908"/>
              </a:xfrm>
              <a:prstGeom prst="rect">
                <a:avLst/>
              </a:prstGeom>
              <a:blipFill rotWithShape="0">
                <a:blip r:embed="rId3"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9234205" y="4872473"/>
                <a:ext cx="2943755" cy="781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2400" b="1" i="1" smtClean="0">
                              <a:latin typeface="Cambria Math" panose="02040503050406030204" pitchFamily="18" charset="0"/>
                            </a:rPr>
                          </m:ctrlPr>
                        </m:funcPr>
                        <m:fName>
                          <m:r>
                            <a:rPr lang="en-US" sz="2400" b="1" i="0" smtClean="0">
                              <a:latin typeface="Cambria Math" panose="02040503050406030204" pitchFamily="18" charset="0"/>
                            </a:rPr>
                            <m:t>𝐬𝐢𝐧</m:t>
                          </m:r>
                        </m:fName>
                        <m:e>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ea typeface="Cambria Math" panose="02040503050406030204" pitchFamily="18" charset="0"/>
                                </a:rPr>
                                <m:t>𝜽</m:t>
                              </m:r>
                            </m:e>
                            <m:sub>
                              <m:r>
                                <a:rPr lang="en-US" sz="2400" b="1" i="1" smtClean="0">
                                  <a:latin typeface="Cambria Math" panose="02040503050406030204" pitchFamily="18" charset="0"/>
                                  <a:ea typeface="Cambria Math" panose="02040503050406030204" pitchFamily="18" charset="0"/>
                                </a:rPr>
                                <m:t>𝒓</m:t>
                              </m:r>
                              <m:r>
                                <a:rPr lang="en-US" sz="2400" b="1" i="1" smtClean="0">
                                  <a:latin typeface="Cambria Math" panose="02040503050406030204" pitchFamily="18" charset="0"/>
                                </a:rPr>
                                <m:t> </m:t>
                              </m:r>
                            </m:sub>
                          </m:sSub>
                          <m:r>
                            <a:rPr lang="en-US" sz="2400" b="1" i="1" smtClean="0">
                              <a:latin typeface="Cambria Math" panose="02040503050406030204" pitchFamily="18" charset="0"/>
                            </a:rPr>
                            <m:t>= </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𝑫𝑴</m:t>
                              </m:r>
                            </m:num>
                            <m:den>
                              <m:r>
                                <a:rPr lang="en-US" sz="2400" b="1" i="1" smtClean="0">
                                  <a:latin typeface="Cambria Math" panose="02040503050406030204" pitchFamily="18" charset="0"/>
                                </a:rPr>
                                <m:t>𝑫𝑰</m:t>
                              </m:r>
                            </m:den>
                          </m:f>
                        </m:e>
                      </m:func>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𝒗</m:t>
                              </m:r>
                            </m:e>
                            <m:sub>
                              <m:r>
                                <a:rPr lang="en-US" sz="2400" b="1" i="1" smtClean="0">
                                  <a:latin typeface="Cambria Math" panose="02040503050406030204" pitchFamily="18" charset="0"/>
                                </a:rPr>
                                <m:t>𝒓</m:t>
                              </m:r>
                            </m:sub>
                          </m:sSub>
                          <m:r>
                            <a:rPr lang="en-US" sz="2400" b="1" i="1" smtClean="0">
                              <a:latin typeface="Cambria Math" panose="02040503050406030204" pitchFamily="18" charset="0"/>
                            </a:rPr>
                            <m:t>𝒕</m:t>
                          </m:r>
                        </m:num>
                        <m:den>
                          <m:r>
                            <a:rPr lang="en-US" sz="2400" b="1" i="1" smtClean="0">
                              <a:latin typeface="Cambria Math" panose="02040503050406030204" pitchFamily="18" charset="0"/>
                            </a:rPr>
                            <m:t>𝑫𝑰</m:t>
                          </m:r>
                        </m:den>
                      </m:f>
                    </m:oMath>
                  </m:oMathPara>
                </a14:m>
                <a:endParaRPr lang="en-US" sz="2000" b="1" dirty="0"/>
              </a:p>
            </p:txBody>
          </p:sp>
        </mc:Choice>
        <mc:Fallback xmlns="">
          <p:sp>
            <p:nvSpPr>
              <p:cNvPr id="8" name="Rectangle 7"/>
              <p:cNvSpPr>
                <a:spLocks noRot="1" noChangeAspect="1" noMove="1" noResize="1" noEditPoints="1" noAdjustHandles="1" noChangeArrowheads="1" noChangeShapeType="1" noTextEdit="1"/>
              </p:cNvSpPr>
              <p:nvPr/>
            </p:nvSpPr>
            <p:spPr>
              <a:xfrm>
                <a:off x="9234205" y="4872473"/>
                <a:ext cx="2943755" cy="781368"/>
              </a:xfrm>
              <a:prstGeom prst="rect">
                <a:avLst/>
              </a:prstGeom>
              <a:blipFill rotWithShape="0">
                <a:blip r:embed="rId4"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963879" y="5835203"/>
                <a:ext cx="2634311" cy="851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400" b="1" i="1" smtClean="0">
                              <a:solidFill>
                                <a:srgbClr val="0070C0"/>
                              </a:solidFill>
                              <a:latin typeface="Cambria Math" panose="02040503050406030204" pitchFamily="18" charset="0"/>
                            </a:rPr>
                          </m:ctrlPr>
                        </m:fPr>
                        <m:num>
                          <m:func>
                            <m:funcPr>
                              <m:ctrlPr>
                                <a:rPr lang="en-US" sz="2400" b="1" i="1" smtClean="0">
                                  <a:solidFill>
                                    <a:srgbClr val="0070C0"/>
                                  </a:solidFill>
                                  <a:latin typeface="Cambria Math" panose="02040503050406030204" pitchFamily="18" charset="0"/>
                                </a:rPr>
                              </m:ctrlPr>
                            </m:funcPr>
                            <m:fName>
                              <m:r>
                                <a:rPr lang="en-US" sz="2400" b="1" i="0" smtClean="0">
                                  <a:solidFill>
                                    <a:srgbClr val="0070C0"/>
                                  </a:solidFill>
                                  <a:latin typeface="Cambria Math" panose="02040503050406030204" pitchFamily="18" charset="0"/>
                                </a:rPr>
                                <m:t>𝐬𝐢𝐧</m:t>
                              </m:r>
                            </m:fName>
                            <m:e>
                              <m:sSub>
                                <m:sSubPr>
                                  <m:ctrlPr>
                                    <a:rPr lang="en-US" sz="2400" b="1" i="1" smtClean="0">
                                      <a:solidFill>
                                        <a:srgbClr val="0070C0"/>
                                      </a:solidFill>
                                      <a:latin typeface="Cambria Math" panose="02040503050406030204" pitchFamily="18" charset="0"/>
                                    </a:rPr>
                                  </m:ctrlPr>
                                </m:sSubPr>
                                <m:e>
                                  <m:r>
                                    <a:rPr lang="en-US" sz="2400" b="1" i="1" smtClean="0">
                                      <a:solidFill>
                                        <a:srgbClr val="0070C0"/>
                                      </a:solidFill>
                                      <a:latin typeface="Cambria Math" panose="02040503050406030204" pitchFamily="18" charset="0"/>
                                      <a:ea typeface="Cambria Math" panose="02040503050406030204" pitchFamily="18" charset="0"/>
                                    </a:rPr>
                                    <m:t>𝜽</m:t>
                                  </m:r>
                                </m:e>
                                <m:sub>
                                  <m:r>
                                    <a:rPr lang="en-US" sz="2400" b="1" i="1" smtClean="0">
                                      <a:solidFill>
                                        <a:srgbClr val="0070C0"/>
                                      </a:solidFill>
                                      <a:latin typeface="Cambria Math" panose="02040503050406030204" pitchFamily="18" charset="0"/>
                                    </a:rPr>
                                    <m:t>𝒊</m:t>
                                  </m:r>
                                  <m:r>
                                    <a:rPr lang="en-US" sz="2400" b="1" i="1" smtClean="0">
                                      <a:solidFill>
                                        <a:srgbClr val="0070C0"/>
                                      </a:solidFill>
                                      <a:latin typeface="Cambria Math" panose="02040503050406030204" pitchFamily="18" charset="0"/>
                                    </a:rPr>
                                    <m:t> </m:t>
                                  </m:r>
                                </m:sub>
                              </m:sSub>
                            </m:e>
                          </m:func>
                        </m:num>
                        <m:den>
                          <m:func>
                            <m:funcPr>
                              <m:ctrlPr>
                                <a:rPr lang="en-US" sz="2400" b="1" i="1" smtClean="0">
                                  <a:solidFill>
                                    <a:srgbClr val="0070C0"/>
                                  </a:solidFill>
                                  <a:latin typeface="Cambria Math" panose="02040503050406030204" pitchFamily="18" charset="0"/>
                                </a:rPr>
                              </m:ctrlPr>
                            </m:funcPr>
                            <m:fName>
                              <m:r>
                                <a:rPr lang="en-US" sz="2400" b="1" i="0" smtClean="0">
                                  <a:solidFill>
                                    <a:srgbClr val="0070C0"/>
                                  </a:solidFill>
                                  <a:latin typeface="Cambria Math" panose="02040503050406030204" pitchFamily="18" charset="0"/>
                                </a:rPr>
                                <m:t>𝐬𝐢𝐧</m:t>
                              </m:r>
                            </m:fName>
                            <m:e>
                              <m:sSub>
                                <m:sSubPr>
                                  <m:ctrlPr>
                                    <a:rPr lang="en-US" sz="2400" b="1" i="1" smtClean="0">
                                      <a:solidFill>
                                        <a:srgbClr val="0070C0"/>
                                      </a:solidFill>
                                      <a:latin typeface="Cambria Math" panose="02040503050406030204" pitchFamily="18" charset="0"/>
                                    </a:rPr>
                                  </m:ctrlPr>
                                </m:sSubPr>
                                <m:e>
                                  <m:r>
                                    <a:rPr lang="en-US" sz="2400" b="1" i="1" smtClean="0">
                                      <a:solidFill>
                                        <a:srgbClr val="0070C0"/>
                                      </a:solidFill>
                                      <a:latin typeface="Cambria Math" panose="02040503050406030204" pitchFamily="18" charset="0"/>
                                      <a:ea typeface="Cambria Math" panose="02040503050406030204" pitchFamily="18" charset="0"/>
                                    </a:rPr>
                                    <m:t>𝜽</m:t>
                                  </m:r>
                                </m:e>
                                <m:sub>
                                  <m:r>
                                    <a:rPr lang="en-US" sz="2400" b="1" i="1" smtClean="0">
                                      <a:solidFill>
                                        <a:srgbClr val="0070C0"/>
                                      </a:solidFill>
                                      <a:latin typeface="Cambria Math" panose="02040503050406030204" pitchFamily="18" charset="0"/>
                                      <a:ea typeface="Cambria Math" panose="02040503050406030204" pitchFamily="18" charset="0"/>
                                    </a:rPr>
                                    <m:t>𝒓</m:t>
                                  </m:r>
                                  <m:r>
                                    <a:rPr lang="en-US" sz="2400" b="1" i="1" smtClean="0">
                                      <a:solidFill>
                                        <a:srgbClr val="0070C0"/>
                                      </a:solidFill>
                                      <a:latin typeface="Cambria Math" panose="02040503050406030204" pitchFamily="18" charset="0"/>
                                    </a:rPr>
                                    <m:t> </m:t>
                                  </m:r>
                                </m:sub>
                              </m:sSub>
                            </m:e>
                          </m:func>
                        </m:den>
                      </m:f>
                      <m:r>
                        <a:rPr lang="en-US" sz="2400" b="1" i="1" smtClean="0">
                          <a:solidFill>
                            <a:srgbClr val="0070C0"/>
                          </a:solidFill>
                          <a:latin typeface="Cambria Math" panose="02040503050406030204" pitchFamily="18" charset="0"/>
                        </a:rPr>
                        <m:t>=</m:t>
                      </m:r>
                      <m:f>
                        <m:fPr>
                          <m:ctrlPr>
                            <a:rPr lang="en-US" sz="2400" b="1" i="1" smtClean="0">
                              <a:solidFill>
                                <a:srgbClr val="0070C0"/>
                              </a:solidFill>
                              <a:latin typeface="Cambria Math" panose="02040503050406030204" pitchFamily="18" charset="0"/>
                            </a:rPr>
                          </m:ctrlPr>
                        </m:fPr>
                        <m:num>
                          <m:sSub>
                            <m:sSubPr>
                              <m:ctrlPr>
                                <a:rPr lang="en-US" sz="2400" b="1" i="1" smtClean="0">
                                  <a:solidFill>
                                    <a:srgbClr val="0070C0"/>
                                  </a:solidFill>
                                  <a:latin typeface="Cambria Math" panose="02040503050406030204" pitchFamily="18" charset="0"/>
                                </a:rPr>
                              </m:ctrlPr>
                            </m:sSubPr>
                            <m:e>
                              <m:r>
                                <a:rPr lang="en-US" sz="2400" b="1" i="1" smtClean="0">
                                  <a:solidFill>
                                    <a:srgbClr val="0070C0"/>
                                  </a:solidFill>
                                  <a:latin typeface="Cambria Math" panose="02040503050406030204" pitchFamily="18" charset="0"/>
                                </a:rPr>
                                <m:t>𝒗</m:t>
                              </m:r>
                            </m:e>
                            <m:sub>
                              <m:r>
                                <a:rPr lang="en-US" sz="2400" b="1" i="1" smtClean="0">
                                  <a:solidFill>
                                    <a:srgbClr val="0070C0"/>
                                  </a:solidFill>
                                  <a:latin typeface="Cambria Math" panose="02040503050406030204" pitchFamily="18" charset="0"/>
                                </a:rPr>
                                <m:t>𝒊</m:t>
                              </m:r>
                            </m:sub>
                          </m:sSub>
                        </m:num>
                        <m:den>
                          <m:sSub>
                            <m:sSubPr>
                              <m:ctrlPr>
                                <a:rPr lang="en-US" sz="2400" b="1" i="1" smtClean="0">
                                  <a:solidFill>
                                    <a:srgbClr val="0070C0"/>
                                  </a:solidFill>
                                  <a:latin typeface="Cambria Math" panose="02040503050406030204" pitchFamily="18" charset="0"/>
                                </a:rPr>
                              </m:ctrlPr>
                            </m:sSubPr>
                            <m:e>
                              <m:r>
                                <a:rPr lang="en-US" sz="2400" b="1" i="1" smtClean="0">
                                  <a:solidFill>
                                    <a:srgbClr val="0070C0"/>
                                  </a:solidFill>
                                  <a:latin typeface="Cambria Math" panose="02040503050406030204" pitchFamily="18" charset="0"/>
                                </a:rPr>
                                <m:t>𝒗</m:t>
                              </m:r>
                            </m:e>
                            <m:sub>
                              <m:r>
                                <a:rPr lang="en-US" sz="2400" b="1" i="1" smtClean="0">
                                  <a:solidFill>
                                    <a:srgbClr val="0070C0"/>
                                  </a:solidFill>
                                  <a:latin typeface="Cambria Math" panose="02040503050406030204" pitchFamily="18" charset="0"/>
                                </a:rPr>
                                <m:t>𝒓</m:t>
                              </m:r>
                            </m:sub>
                          </m:sSub>
                        </m:den>
                      </m:f>
                      <m:r>
                        <a:rPr lang="en-US" sz="2400" b="1" i="0" smtClean="0">
                          <a:solidFill>
                            <a:srgbClr val="0070C0"/>
                          </a:solidFill>
                          <a:latin typeface="Cambria Math" panose="02040503050406030204" pitchFamily="18" charset="0"/>
                        </a:rPr>
                        <m:t>= </m:t>
                      </m:r>
                      <m:f>
                        <m:fPr>
                          <m:ctrlPr>
                            <a:rPr lang="en-US" sz="2400" b="1" i="1" smtClean="0">
                              <a:solidFill>
                                <a:srgbClr val="0070C0"/>
                              </a:solidFill>
                              <a:latin typeface="Cambria Math" panose="02040503050406030204" pitchFamily="18" charset="0"/>
                            </a:rPr>
                          </m:ctrlPr>
                        </m:fPr>
                        <m:num>
                          <m:sSub>
                            <m:sSubPr>
                              <m:ctrlPr>
                                <a:rPr lang="en-US" sz="2400" b="1" i="1" smtClean="0">
                                  <a:solidFill>
                                    <a:srgbClr val="0070C0"/>
                                  </a:solidFill>
                                  <a:latin typeface="Cambria Math" panose="02040503050406030204" pitchFamily="18" charset="0"/>
                                </a:rPr>
                              </m:ctrlPr>
                            </m:sSubPr>
                            <m:e>
                              <m:r>
                                <a:rPr lang="en-US" sz="2400" b="1" i="1" smtClean="0">
                                  <a:solidFill>
                                    <a:srgbClr val="0070C0"/>
                                  </a:solidFill>
                                  <a:latin typeface="Cambria Math" panose="02040503050406030204" pitchFamily="18" charset="0"/>
                                </a:rPr>
                                <m:t>𝒏</m:t>
                              </m:r>
                            </m:e>
                            <m:sub>
                              <m:r>
                                <a:rPr lang="en-US" sz="2400" b="1" i="1" smtClean="0">
                                  <a:solidFill>
                                    <a:srgbClr val="0070C0"/>
                                  </a:solidFill>
                                  <a:latin typeface="Cambria Math" panose="02040503050406030204" pitchFamily="18" charset="0"/>
                                </a:rPr>
                                <m:t>𝒓</m:t>
                              </m:r>
                            </m:sub>
                          </m:sSub>
                        </m:num>
                        <m:den>
                          <m:sSub>
                            <m:sSubPr>
                              <m:ctrlPr>
                                <a:rPr lang="en-US" sz="2400" b="1" i="1" smtClean="0">
                                  <a:solidFill>
                                    <a:srgbClr val="0070C0"/>
                                  </a:solidFill>
                                  <a:latin typeface="Cambria Math" panose="02040503050406030204" pitchFamily="18" charset="0"/>
                                </a:rPr>
                              </m:ctrlPr>
                            </m:sSubPr>
                            <m:e>
                              <m:r>
                                <a:rPr lang="en-US" sz="2400" b="1" i="1" smtClean="0">
                                  <a:solidFill>
                                    <a:srgbClr val="0070C0"/>
                                  </a:solidFill>
                                  <a:latin typeface="Cambria Math" panose="02040503050406030204" pitchFamily="18" charset="0"/>
                                </a:rPr>
                                <m:t>𝒏</m:t>
                              </m:r>
                            </m:e>
                            <m:sub>
                              <m:r>
                                <a:rPr lang="en-US" sz="2400" b="1" i="1" smtClean="0">
                                  <a:solidFill>
                                    <a:srgbClr val="0070C0"/>
                                  </a:solidFill>
                                  <a:latin typeface="Cambria Math" panose="02040503050406030204" pitchFamily="18" charset="0"/>
                                </a:rPr>
                                <m:t>𝒊</m:t>
                              </m:r>
                            </m:sub>
                          </m:sSub>
                        </m:den>
                      </m:f>
                    </m:oMath>
                  </m:oMathPara>
                </a14:m>
                <a:endParaRPr lang="en-US" sz="2200" b="1" dirty="0">
                  <a:solidFill>
                    <a:srgbClr val="0070C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6963879" y="5835203"/>
                <a:ext cx="2634311" cy="851515"/>
              </a:xfrm>
              <a:prstGeom prst="rect">
                <a:avLst/>
              </a:prstGeom>
              <a:blipFill rotWithShape="0">
                <a:blip r:embed="rId5" cstate="print"/>
                <a:stretch>
                  <a:fillRect/>
                </a:stretch>
              </a:blipFill>
            </p:spPr>
            <p:txBody>
              <a:bodyPr/>
              <a:lstStyle/>
              <a:p>
                <a:r>
                  <a:rPr lang="en-US">
                    <a:noFill/>
                  </a:rPr>
                  <a:t> </a:t>
                </a:r>
              </a:p>
            </p:txBody>
          </p:sp>
        </mc:Fallback>
      </mc:AlternateContent>
      <p:sp>
        <p:nvSpPr>
          <p:cNvPr id="10" name="Slide Number Placeholder 9"/>
          <p:cNvSpPr>
            <a:spLocks noGrp="1"/>
          </p:cNvSpPr>
          <p:nvPr>
            <p:ph type="sldNum" sz="quarter" idx="12"/>
          </p:nvPr>
        </p:nvSpPr>
        <p:spPr/>
        <p:txBody>
          <a:bodyPr/>
          <a:lstStyle/>
          <a:p>
            <a:fld id="{8AC7B609-6235-4DF7-8376-3B4225D7EDEF}" type="slidenum">
              <a:rPr lang="en-US" smtClean="0"/>
              <a:pPr/>
              <a:t>25</a:t>
            </a:fld>
            <a:endParaRPr lang="en-US"/>
          </a:p>
        </p:txBody>
      </p:sp>
      <p:sp>
        <p:nvSpPr>
          <p:cNvPr id="3" name="TextBox 2">
            <a:extLst>
              <a:ext uri="{FF2B5EF4-FFF2-40B4-BE49-F238E27FC236}">
                <a16:creationId xmlns:a16="http://schemas.microsoft.com/office/drawing/2014/main" id="{98687748-8C4F-169C-79B3-9AB6EBAC20B9}"/>
              </a:ext>
            </a:extLst>
          </p:cNvPr>
          <p:cNvSpPr txBox="1"/>
          <p:nvPr/>
        </p:nvSpPr>
        <p:spPr>
          <a:xfrm>
            <a:off x="5908431" y="2671163"/>
            <a:ext cx="6119446" cy="1133965"/>
          </a:xfrm>
          <a:prstGeom prst="rect">
            <a:avLst/>
          </a:prstGeom>
          <a:noFill/>
        </p:spPr>
        <p:txBody>
          <a:bodyPr wrap="square" rtlCol="1">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مدت زمان انتشار نور از نقطه</a:t>
            </a:r>
            <a:r>
              <a:rPr lang="en-US" sz="2400" dirty="0">
                <a:latin typeface="Times New Roman" panose="02020603050405020304" pitchFamily="18" charset="0"/>
                <a:cs typeface="Times New Roman" panose="02020603050405020304" pitchFamily="18" charset="0"/>
              </a:rPr>
              <a:t>F </a:t>
            </a:r>
            <a:r>
              <a:rPr lang="fa-IR" sz="2400" dirty="0">
                <a:latin typeface="Times New Roman" panose="02020603050405020304" pitchFamily="18" charset="0"/>
                <a:cs typeface="Times New Roman" panose="02020603050405020304" pitchFamily="18" charset="0"/>
              </a:rPr>
              <a:t> تا</a:t>
            </a:r>
            <a:r>
              <a:rPr lang="en-US" sz="2400" dirty="0">
                <a:latin typeface="Times New Roman" panose="02020603050405020304" pitchFamily="18" charset="0"/>
                <a:cs typeface="Times New Roman" panose="02020603050405020304" pitchFamily="18" charset="0"/>
              </a:rPr>
              <a:t>I </a:t>
            </a:r>
            <a:r>
              <a:rPr lang="fa-IR" sz="2400" dirty="0">
                <a:latin typeface="Times New Roman" panose="02020603050405020304" pitchFamily="18" charset="0"/>
                <a:cs typeface="Times New Roman" panose="02020603050405020304" pitchFamily="18" charset="0"/>
              </a:rPr>
              <a:t> مساوی زمان از نقطه</a:t>
            </a:r>
            <a:r>
              <a:rPr lang="en-US" sz="2400" dirty="0">
                <a:latin typeface="Times New Roman" panose="02020603050405020304" pitchFamily="18" charset="0"/>
                <a:cs typeface="Times New Roman" panose="02020603050405020304" pitchFamily="18" charset="0"/>
              </a:rPr>
              <a:t>E </a:t>
            </a:r>
            <a:r>
              <a:rPr lang="fa-IR" sz="2400" dirty="0">
                <a:latin typeface="Times New Roman" panose="02020603050405020304" pitchFamily="18" charset="0"/>
                <a:cs typeface="Times New Roman" panose="02020603050405020304" pitchFamily="18" charset="0"/>
              </a:rPr>
              <a:t> تا</a:t>
            </a:r>
            <a:r>
              <a:rPr lang="en-US" sz="2400" dirty="0">
                <a:latin typeface="Times New Roman" panose="02020603050405020304" pitchFamily="18" charset="0"/>
                <a:cs typeface="Times New Roman" panose="02020603050405020304" pitchFamily="18" charset="0"/>
              </a:rPr>
              <a:t>N </a:t>
            </a:r>
            <a:r>
              <a:rPr lang="fa-IR" sz="2400" dirty="0">
                <a:latin typeface="Times New Roman" panose="02020603050405020304" pitchFamily="18" charset="0"/>
                <a:cs typeface="Times New Roman" panose="02020603050405020304" pitchFamily="18" charset="0"/>
              </a:rPr>
              <a:t> و مساوی زمان از نقطه</a:t>
            </a:r>
            <a:r>
              <a:rPr lang="en-US" sz="2400" dirty="0">
                <a:latin typeface="Times New Roman" panose="02020603050405020304" pitchFamily="18" charset="0"/>
                <a:cs typeface="Times New Roman" panose="02020603050405020304" pitchFamily="18" charset="0"/>
              </a:rPr>
              <a:t>D </a:t>
            </a:r>
            <a:r>
              <a:rPr lang="fa-IR" sz="2400" dirty="0">
                <a:latin typeface="Times New Roman" panose="02020603050405020304" pitchFamily="18" charset="0"/>
                <a:cs typeface="Times New Roman" panose="02020603050405020304" pitchFamily="18" charset="0"/>
              </a:rPr>
              <a:t> تا</a:t>
            </a:r>
            <a:r>
              <a:rPr lang="en-US" sz="2400" dirty="0">
                <a:latin typeface="Times New Roman" panose="02020603050405020304" pitchFamily="18" charset="0"/>
                <a:cs typeface="Times New Roman" panose="02020603050405020304" pitchFamily="18" charset="0"/>
              </a:rPr>
              <a:t>M </a:t>
            </a:r>
            <a:r>
              <a:rPr lang="fa-IR" sz="2400" dirty="0">
                <a:latin typeface="Times New Roman" panose="02020603050405020304" pitchFamily="18" charset="0"/>
                <a:cs typeface="Times New Roman" panose="02020603050405020304" pitchFamily="18" charset="0"/>
              </a:rPr>
              <a:t> می باشد</a:t>
            </a:r>
          </a:p>
        </p:txBody>
      </p:sp>
    </p:spTree>
    <p:extLst>
      <p:ext uri="{BB962C8B-B14F-4D97-AF65-F5344CB8AC3E}">
        <p14:creationId xmlns:p14="http://schemas.microsoft.com/office/powerpoint/2010/main" val="409980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animBg="1"/>
      <p:bldP spid="9"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700" y="255185"/>
            <a:ext cx="5852160" cy="4007215"/>
          </a:xfrm>
          <a:prstGeom prst="rect">
            <a:avLst/>
          </a:prstGeom>
        </p:spPr>
      </p:pic>
      <p:sp>
        <p:nvSpPr>
          <p:cNvPr id="3" name="TextBox 2"/>
          <p:cNvSpPr txBox="1"/>
          <p:nvPr/>
        </p:nvSpPr>
        <p:spPr>
          <a:xfrm>
            <a:off x="6751674" y="914401"/>
            <a:ext cx="5251640" cy="2862322"/>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ab, cd </a:t>
            </a:r>
            <a:r>
              <a:rPr lang="fa-IR" sz="2400" dirty="0">
                <a:latin typeface="Times New Roman" panose="02020603050405020304" pitchFamily="18" charset="0"/>
                <a:cs typeface="Times New Roman" panose="02020603050405020304" pitchFamily="18" charset="0"/>
              </a:rPr>
              <a:t> و</a:t>
            </a:r>
            <a:r>
              <a:rPr lang="en-US" sz="2400" dirty="0" err="1">
                <a:latin typeface="Times New Roman" panose="02020603050405020304" pitchFamily="18" charset="0"/>
                <a:cs typeface="Times New Roman" panose="02020603050405020304" pitchFamily="18" charset="0"/>
              </a:rPr>
              <a:t>ef</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جبهه موج در لحظات مختلف هستند. در نتیجه زمانی که نور سپری می کند که از </a:t>
            </a:r>
            <a:r>
              <a:rPr lang="en-US" sz="2400" dirty="0">
                <a:latin typeface="Times New Roman" panose="02020603050405020304" pitchFamily="18" charset="0"/>
                <a:cs typeface="Times New Roman" panose="02020603050405020304" pitchFamily="18" charset="0"/>
              </a:rPr>
              <a:t> a</a:t>
            </a:r>
            <a:r>
              <a:rPr lang="fa-IR" sz="2400" dirty="0">
                <a:latin typeface="Times New Roman" panose="02020603050405020304" pitchFamily="18" charset="0"/>
                <a:cs typeface="Times New Roman" panose="02020603050405020304" pitchFamily="18" charset="0"/>
              </a:rPr>
              <a:t>به</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f</a:t>
            </a:r>
            <a:r>
              <a:rPr lang="fa-IR" sz="2400" dirty="0">
                <a:latin typeface="Times New Roman" panose="02020603050405020304" pitchFamily="18" charset="0"/>
                <a:cs typeface="Times New Roman" panose="02020603050405020304" pitchFamily="18" charset="0"/>
              </a:rPr>
              <a:t> برود</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مساوی زمانی است که برای رفتن از </a:t>
            </a:r>
            <a:r>
              <a:rPr lang="en-US" sz="2400" dirty="0">
                <a:latin typeface="Times New Roman" panose="02020603050405020304" pitchFamily="18" charset="0"/>
                <a:cs typeface="Times New Roman" panose="02020603050405020304" pitchFamily="18" charset="0"/>
              </a:rPr>
              <a:t> b</a:t>
            </a:r>
            <a:r>
              <a:rPr lang="fa-IR" sz="2400" dirty="0">
                <a:latin typeface="Times New Roman" panose="02020603050405020304" pitchFamily="18" charset="0"/>
                <a:cs typeface="Times New Roman" panose="02020603050405020304" pitchFamily="18" charset="0"/>
              </a:rPr>
              <a:t>به </a:t>
            </a:r>
            <a:r>
              <a:rPr lang="en-US" sz="2400" dirty="0">
                <a:latin typeface="Times New Roman" panose="02020603050405020304" pitchFamily="18" charset="0"/>
                <a:cs typeface="Times New Roman" panose="02020603050405020304" pitchFamily="18" charset="0"/>
              </a:rPr>
              <a:t> e</a:t>
            </a:r>
            <a:r>
              <a:rPr lang="fa-IR" sz="2400" dirty="0">
                <a:latin typeface="Times New Roman" panose="02020603050405020304" pitchFamily="18" charset="0"/>
                <a:cs typeface="Times New Roman" panose="02020603050405020304" pitchFamily="18" charset="0"/>
              </a:rPr>
              <a:t> سپری می شود. در نتیجه راه اپتیکی از </a:t>
            </a:r>
            <a:r>
              <a:rPr lang="en-US" sz="2400" dirty="0">
                <a:latin typeface="Times New Roman" panose="02020603050405020304" pitchFamily="18" charset="0"/>
                <a:cs typeface="Times New Roman" panose="02020603050405020304" pitchFamily="18" charset="0"/>
              </a:rPr>
              <a:t> c </a:t>
            </a:r>
            <a:r>
              <a:rPr lang="fa-IR" sz="2400" dirty="0">
                <a:latin typeface="Times New Roman" panose="02020603050405020304" pitchFamily="18" charset="0"/>
                <a:cs typeface="Times New Roman" panose="02020603050405020304" pitchFamily="18" charset="0"/>
              </a:rPr>
              <a:t>تا </a:t>
            </a:r>
            <a:r>
              <a:rPr lang="en-US" sz="2400" dirty="0">
                <a:latin typeface="Times New Roman" panose="02020603050405020304" pitchFamily="18" charset="0"/>
                <a:cs typeface="Times New Roman" panose="02020603050405020304" pitchFamily="18" charset="0"/>
              </a:rPr>
              <a:t> f</a:t>
            </a:r>
            <a:r>
              <a:rPr lang="fa-IR" sz="2400" dirty="0">
                <a:latin typeface="Times New Roman" panose="02020603050405020304" pitchFamily="18" charset="0"/>
                <a:cs typeface="Times New Roman" panose="02020603050405020304" pitchFamily="18" charset="0"/>
              </a:rPr>
              <a:t> مساوی راه اپتیکی از </a:t>
            </a:r>
            <a:r>
              <a:rPr lang="en-US" sz="2400" dirty="0">
                <a:latin typeface="Times New Roman" panose="02020603050405020304" pitchFamily="18" charset="0"/>
                <a:cs typeface="Times New Roman" panose="02020603050405020304" pitchFamily="18" charset="0"/>
              </a:rPr>
              <a:t> d</a:t>
            </a:r>
            <a:r>
              <a:rPr lang="fa-IR" sz="2400" dirty="0">
                <a:latin typeface="Times New Roman" panose="02020603050405020304" pitchFamily="18" charset="0"/>
                <a:cs typeface="Times New Roman" panose="02020603050405020304" pitchFamily="18" charset="0"/>
              </a:rPr>
              <a:t>تا </a:t>
            </a:r>
            <a:r>
              <a:rPr lang="en-US" sz="2400" dirty="0">
                <a:latin typeface="Times New Roman" panose="02020603050405020304" pitchFamily="18" charset="0"/>
                <a:cs typeface="Times New Roman" panose="02020603050405020304" pitchFamily="18" charset="0"/>
              </a:rPr>
              <a:t> e</a:t>
            </a:r>
            <a:r>
              <a:rPr lang="fa-IR" sz="2400" dirty="0">
                <a:latin typeface="Times New Roman" panose="02020603050405020304" pitchFamily="18" charset="0"/>
                <a:cs typeface="Times New Roman" panose="02020603050405020304" pitchFamily="18" charset="0"/>
              </a:rPr>
              <a:t>است. یعنی:</a:t>
            </a:r>
          </a:p>
        </p:txBody>
      </p:sp>
      <p:graphicFrame>
        <p:nvGraphicFramePr>
          <p:cNvPr id="4" name="Object 3"/>
          <p:cNvGraphicFramePr>
            <a:graphicFrameLocks noChangeAspect="1"/>
          </p:cNvGraphicFramePr>
          <p:nvPr>
            <p:extLst>
              <p:ext uri="{D42A27DB-BD31-4B8C-83A1-F6EECF244321}">
                <p14:modId xmlns:p14="http://schemas.microsoft.com/office/powerpoint/2010/main" val="3981280913"/>
              </p:ext>
            </p:extLst>
          </p:nvPr>
        </p:nvGraphicFramePr>
        <p:xfrm>
          <a:off x="8693150" y="4354964"/>
          <a:ext cx="2133600" cy="431800"/>
        </p:xfrm>
        <a:graphic>
          <a:graphicData uri="http://schemas.openxmlformats.org/presentationml/2006/ole">
            <mc:AlternateContent xmlns:mc="http://schemas.openxmlformats.org/markup-compatibility/2006">
              <mc:Choice xmlns:v="urn:schemas-microsoft-com:vml" Requires="v">
                <p:oleObj name="Equation" r:id="rId3" imgW="2133600" imgH="431800" progId="Equation.DSMT4">
                  <p:embed/>
                </p:oleObj>
              </mc:Choice>
              <mc:Fallback>
                <p:oleObj name="Equation" r:id="rId3" imgW="2133600" imgH="431800" progId="Equation.DSMT4">
                  <p:embed/>
                  <p:pic>
                    <p:nvPicPr>
                      <p:cNvPr id="0"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3150" y="4354964"/>
                        <a:ext cx="21336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8" name="Group 6"/>
          <p:cNvGrpSpPr/>
          <p:nvPr/>
        </p:nvGrpSpPr>
        <p:grpSpPr>
          <a:xfrm>
            <a:off x="745581" y="5365750"/>
            <a:ext cx="10747868" cy="1155700"/>
            <a:chOff x="303272" y="5365750"/>
            <a:chExt cx="9547835" cy="1155700"/>
          </a:xfrm>
        </p:grpSpPr>
        <p:graphicFrame>
          <p:nvGraphicFramePr>
            <p:cNvPr id="5" name="Object 4"/>
            <p:cNvGraphicFramePr>
              <a:graphicFrameLocks noChangeAspect="1"/>
            </p:cNvGraphicFramePr>
            <p:nvPr>
              <p:extLst>
                <p:ext uri="{D42A27DB-BD31-4B8C-83A1-F6EECF244321}">
                  <p14:modId xmlns:p14="http://schemas.microsoft.com/office/powerpoint/2010/main" val="1517290047"/>
                </p:ext>
              </p:extLst>
            </p:nvPr>
          </p:nvGraphicFramePr>
          <p:xfrm>
            <a:off x="303272" y="5365750"/>
            <a:ext cx="7917156" cy="1155700"/>
          </p:xfrm>
          <a:graphic>
            <a:graphicData uri="http://schemas.openxmlformats.org/presentationml/2006/ole">
              <mc:AlternateContent xmlns:mc="http://schemas.openxmlformats.org/markup-compatibility/2006">
                <mc:Choice xmlns:v="urn:schemas-microsoft-com:vml" Requires="v">
                  <p:oleObj name="Equation" r:id="rId5" imgW="7924800" imgH="1155700" progId="Equation.DSMT4">
                    <p:embed/>
                  </p:oleObj>
                </mc:Choice>
                <mc:Fallback>
                  <p:oleObj name="Equation" r:id="rId5" imgW="7924800" imgH="1155700" progId="Equation.DSMT4">
                    <p:embed/>
                    <p:pic>
                      <p:nvPicPr>
                        <p:cNvPr id="0"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272" y="5365750"/>
                          <a:ext cx="7917156" cy="1155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846665410"/>
                </p:ext>
              </p:extLst>
            </p:nvPr>
          </p:nvGraphicFramePr>
          <p:xfrm>
            <a:off x="8346369" y="5488320"/>
            <a:ext cx="1504738" cy="812800"/>
          </p:xfrm>
          <a:graphic>
            <a:graphicData uri="http://schemas.openxmlformats.org/presentationml/2006/ole">
              <mc:AlternateContent xmlns:mc="http://schemas.openxmlformats.org/markup-compatibility/2006">
                <mc:Choice xmlns:v="urn:schemas-microsoft-com:vml" Requires="v">
                  <p:oleObj name="Equation" r:id="rId7" imgW="1511300" imgH="812800" progId="Equation.DSMT4">
                    <p:embed/>
                  </p:oleObj>
                </mc:Choice>
                <mc:Fallback>
                  <p:oleObj name="Equation" r:id="rId7" imgW="1511300" imgH="812800" progId="Equation.DSMT4">
                    <p:embed/>
                    <p:pic>
                      <p:nvPicPr>
                        <p:cNvPr id="0" name="Picture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46369" y="5488320"/>
                          <a:ext cx="1504738" cy="812800"/>
                        </a:xfrm>
                        <a:prstGeom prst="rect">
                          <a:avLst/>
                        </a:prstGeom>
                        <a:solidFill>
                          <a:srgbClr val="92D050"/>
                        </a:solidFill>
                      </p:spPr>
                    </p:pic>
                  </p:oleObj>
                </mc:Fallback>
              </mc:AlternateContent>
            </a:graphicData>
          </a:graphic>
        </p:graphicFrame>
      </p:grpSp>
      <p:sp>
        <p:nvSpPr>
          <p:cNvPr id="9" name="TextBox 8"/>
          <p:cNvSpPr txBox="1"/>
          <p:nvPr/>
        </p:nvSpPr>
        <p:spPr>
          <a:xfrm>
            <a:off x="6686945" y="277911"/>
            <a:ext cx="5460149" cy="461665"/>
          </a:xfrm>
          <a:prstGeom prst="rect">
            <a:avLst/>
          </a:prstGeom>
          <a:noFill/>
        </p:spPr>
        <p:txBody>
          <a:bodyPr wrap="none" rtlCol="0">
            <a:spAutoFit/>
          </a:bodyPr>
          <a:lstStyle/>
          <a:p>
            <a:r>
              <a:rPr lang="fa-IR" sz="2400" b="1" dirty="0">
                <a:solidFill>
                  <a:srgbClr val="FF0000"/>
                </a:solidFill>
              </a:rPr>
              <a:t>اثبات قانون اسنل-دکارت با استفاده از اصل هویگنس</a:t>
            </a:r>
            <a:endParaRPr lang="en-US" sz="2400" b="1" dirty="0">
              <a:solidFill>
                <a:srgbClr val="FF0000"/>
              </a:solidFill>
            </a:endParaRPr>
          </a:p>
        </p:txBody>
      </p:sp>
      <p:sp>
        <p:nvSpPr>
          <p:cNvPr id="10" name="Slide Number Placeholder 9"/>
          <p:cNvSpPr>
            <a:spLocks noGrp="1"/>
          </p:cNvSpPr>
          <p:nvPr>
            <p:ph type="sldNum" sz="quarter" idx="12"/>
          </p:nvPr>
        </p:nvSpPr>
        <p:spPr/>
        <p:txBody>
          <a:bodyPr/>
          <a:lstStyle/>
          <a:p>
            <a:fld id="{8AC7B609-6235-4DF7-8376-3B4225D7EDEF}" type="slidenum">
              <a:rPr lang="en-US" smtClean="0"/>
              <a:pPr/>
              <a:t>26</a:t>
            </a:fld>
            <a:endParaRPr lang="en-US"/>
          </a:p>
        </p:txBody>
      </p:sp>
    </p:spTree>
    <p:extLst>
      <p:ext uri="{BB962C8B-B14F-4D97-AF65-F5344CB8AC3E}">
        <p14:creationId xmlns:p14="http://schemas.microsoft.com/office/powerpoint/2010/main" val="71068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0" y="2895836"/>
            <a:ext cx="5796000" cy="393827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336522" y="3233854"/>
            <a:ext cx="6283049" cy="3240726"/>
            <a:chOff x="5315256" y="3140208"/>
            <a:chExt cx="6748963" cy="3710662"/>
          </a:xfrm>
        </p:grpSpPr>
        <p:pic>
          <p:nvPicPr>
            <p:cNvPr id="3073" name="Picture 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1641" y="3140208"/>
              <a:ext cx="5040000" cy="312775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6904855" y="5986071"/>
                  <a:ext cx="4183068" cy="461665"/>
                </a:xfrm>
                <a:prstGeom prst="rect">
                  <a:avLst/>
                </a:prstGeom>
                <a:noFill/>
              </p:spPr>
              <p:txBody>
                <a:bodyPr wrap="none" rtlCol="0">
                  <a:spAutoFit/>
                </a:bodyPr>
                <a:lstStyle/>
                <a:p>
                  <a14:m>
                    <m:oMath xmlns:m="http://schemas.openxmlformats.org/officeDocument/2006/math">
                      <m:r>
                        <a:rPr lang="en-US" sz="2400" b="1" i="1" smtClean="0">
                          <a:solidFill>
                            <a:srgbClr val="0070C0"/>
                          </a:solidFill>
                          <a:latin typeface="Cambria Math" panose="02040503050406030204" pitchFamily="18" charset="0"/>
                          <a:ea typeface="Cambria Math" panose="02040503050406030204" pitchFamily="18" charset="0"/>
                        </a:rPr>
                        <m:t>∆: </m:t>
                      </m:r>
                    </m:oMath>
                  </a14:m>
                  <a:r>
                    <a:rPr lang="en-US" sz="2400" b="1" dirty="0">
                      <a:solidFill>
                        <a:srgbClr val="0070C0"/>
                      </a:solidFill>
                    </a:rPr>
                    <a:t>Optical path for each surface</a:t>
                  </a:r>
                </a:p>
              </p:txBody>
            </p:sp>
          </mc:Choice>
          <mc:Fallback xmlns="">
            <p:sp>
              <p:nvSpPr>
                <p:cNvPr id="3" name="TextBox 2"/>
                <p:cNvSpPr txBox="1">
                  <a:spLocks noRot="1" noChangeAspect="1" noMove="1" noResize="1" noEditPoints="1" noAdjustHandles="1" noChangeArrowheads="1" noChangeShapeType="1" noTextEdit="1"/>
                </p:cNvSpPr>
                <p:nvPr/>
              </p:nvSpPr>
              <p:spPr>
                <a:xfrm>
                  <a:off x="6904855" y="5986071"/>
                  <a:ext cx="4183068" cy="461665"/>
                </a:xfrm>
                <a:prstGeom prst="rect">
                  <a:avLst/>
                </a:prstGeom>
                <a:blipFill rotWithShape="0">
                  <a:blip r:embed="rId5" cstate="print"/>
                  <a:stretch>
                    <a:fillRect l="-437" t="-10526" r="-1312"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5315256" y="6389205"/>
                  <a:ext cx="674896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0" smtClean="0">
                            <a:solidFill>
                              <a:srgbClr val="0070C0"/>
                            </a:solidFill>
                            <a:latin typeface="Cambria Math" panose="02040503050406030204" pitchFamily="18" charset="0"/>
                            <a:ea typeface="Cambria Math" panose="02040503050406030204" pitchFamily="18" charset="0"/>
                          </a:rPr>
                          <m:t>𝛉</m:t>
                        </m:r>
                        <m:r>
                          <a:rPr lang="en-US" sz="2400" b="1" i="0" smtClean="0">
                            <a:solidFill>
                              <a:srgbClr val="0070C0"/>
                            </a:solidFill>
                            <a:latin typeface="Cambria Math" panose="02040503050406030204" pitchFamily="18" charset="0"/>
                            <a:ea typeface="Cambria Math" panose="02040503050406030204" pitchFamily="18" charset="0"/>
                          </a:rPr>
                          <m:t>:</m:t>
                        </m:r>
                        <m:r>
                          <a:rPr lang="en-US" sz="2400" b="1" i="0" smtClean="0">
                            <a:solidFill>
                              <a:srgbClr val="0070C0"/>
                            </a:solidFill>
                            <a:latin typeface="Cambria Math" panose="02040503050406030204" pitchFamily="18" charset="0"/>
                            <a:ea typeface="Cambria Math" panose="02040503050406030204" pitchFamily="18" charset="0"/>
                          </a:rPr>
                          <m:t>𝐚𝐧𝐠𝐥𝐞</m:t>
                        </m:r>
                        <m:r>
                          <a:rPr lang="en-US" sz="2400" b="1" i="0" smtClean="0">
                            <a:solidFill>
                              <a:srgbClr val="0070C0"/>
                            </a:solidFill>
                            <a:latin typeface="Cambria Math" panose="02040503050406030204" pitchFamily="18" charset="0"/>
                            <a:ea typeface="Cambria Math" panose="02040503050406030204" pitchFamily="18" charset="0"/>
                          </a:rPr>
                          <m:t> </m:t>
                        </m:r>
                        <m:r>
                          <a:rPr lang="en-US" sz="2400" b="1" i="0" smtClean="0">
                            <a:solidFill>
                              <a:srgbClr val="0070C0"/>
                            </a:solidFill>
                            <a:latin typeface="Cambria Math" panose="02040503050406030204" pitchFamily="18" charset="0"/>
                            <a:ea typeface="Cambria Math" panose="02040503050406030204" pitchFamily="18" charset="0"/>
                          </a:rPr>
                          <m:t>𝐭𝐡𝐚𝐭</m:t>
                        </m:r>
                        <m:r>
                          <a:rPr lang="en-US" sz="2400" b="1" i="0" smtClean="0">
                            <a:solidFill>
                              <a:srgbClr val="0070C0"/>
                            </a:solidFill>
                            <a:latin typeface="Cambria Math" panose="02040503050406030204" pitchFamily="18" charset="0"/>
                            <a:ea typeface="Cambria Math" panose="02040503050406030204" pitchFamily="18" charset="0"/>
                          </a:rPr>
                          <m:t> </m:t>
                        </m:r>
                        <m:r>
                          <a:rPr lang="en-US" sz="2400" b="1" i="0" smtClean="0">
                            <a:solidFill>
                              <a:srgbClr val="0070C0"/>
                            </a:solidFill>
                            <a:latin typeface="Cambria Math" panose="02040503050406030204" pitchFamily="18" charset="0"/>
                            <a:ea typeface="Cambria Math" panose="02040503050406030204" pitchFamily="18" charset="0"/>
                          </a:rPr>
                          <m:t>𝐝𝐞𝐭𝐞𝐫𝐦𝐢𝐧𝐞𝐬</m:t>
                        </m:r>
                        <m:r>
                          <a:rPr lang="en-US" sz="2400" b="1" i="0" smtClean="0">
                            <a:solidFill>
                              <a:srgbClr val="0070C0"/>
                            </a:solidFill>
                            <a:latin typeface="Cambria Math" panose="02040503050406030204" pitchFamily="18" charset="0"/>
                            <a:ea typeface="Cambria Math" panose="02040503050406030204" pitchFamily="18" charset="0"/>
                          </a:rPr>
                          <m:t> </m:t>
                        </m:r>
                        <m:r>
                          <a:rPr lang="en-US" sz="2400" b="1" i="0" smtClean="0">
                            <a:solidFill>
                              <a:srgbClr val="0070C0"/>
                            </a:solidFill>
                            <a:latin typeface="Cambria Math" panose="02040503050406030204" pitchFamily="18" charset="0"/>
                            <a:ea typeface="Cambria Math" panose="02040503050406030204" pitchFamily="18" charset="0"/>
                          </a:rPr>
                          <m:t>𝐭𝐡𝐞</m:t>
                        </m:r>
                        <m:r>
                          <a:rPr lang="en-US" sz="2400" b="1" i="0" smtClean="0">
                            <a:solidFill>
                              <a:srgbClr val="0070C0"/>
                            </a:solidFill>
                            <a:latin typeface="Cambria Math" panose="02040503050406030204" pitchFamily="18" charset="0"/>
                            <a:ea typeface="Cambria Math" panose="02040503050406030204" pitchFamily="18" charset="0"/>
                          </a:rPr>
                          <m:t> </m:t>
                        </m:r>
                        <m:r>
                          <a:rPr lang="en-US" sz="2400" b="1" i="0" smtClean="0">
                            <a:solidFill>
                              <a:srgbClr val="0070C0"/>
                            </a:solidFill>
                            <a:latin typeface="Cambria Math" panose="02040503050406030204" pitchFamily="18" charset="0"/>
                            <a:ea typeface="Cambria Math" panose="02040503050406030204" pitchFamily="18" charset="0"/>
                          </a:rPr>
                          <m:t>𝐝𝐢𝐟𝐟𝐞𝐫𝐞𝐧𝐭</m:t>
                        </m:r>
                        <m:r>
                          <a:rPr lang="en-US" sz="2400" b="1" i="0" smtClean="0">
                            <a:solidFill>
                              <a:srgbClr val="0070C0"/>
                            </a:solidFill>
                            <a:latin typeface="Cambria Math" panose="02040503050406030204" pitchFamily="18" charset="0"/>
                            <a:ea typeface="Cambria Math" panose="02040503050406030204" pitchFamily="18" charset="0"/>
                          </a:rPr>
                          <m:t> </m:t>
                        </m:r>
                        <m:r>
                          <a:rPr lang="en-US" sz="2400" b="1" i="0" smtClean="0">
                            <a:solidFill>
                              <a:srgbClr val="0070C0"/>
                            </a:solidFill>
                            <a:latin typeface="Cambria Math" panose="02040503050406030204" pitchFamily="18" charset="0"/>
                            <a:ea typeface="Cambria Math" panose="02040503050406030204" pitchFamily="18" charset="0"/>
                          </a:rPr>
                          <m:t>𝐩𝐚𝐭𝐡𝐞𝐬</m:t>
                        </m:r>
                      </m:oMath>
                    </m:oMathPara>
                  </a14:m>
                  <a:endParaRPr lang="en-US" sz="2400" b="1" dirty="0">
                    <a:solidFill>
                      <a:srgbClr val="0070C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315256" y="6389205"/>
                  <a:ext cx="6748963" cy="461665"/>
                </a:xfrm>
                <a:prstGeom prst="rect">
                  <a:avLst/>
                </a:prstGeom>
                <a:blipFill rotWithShape="0">
                  <a:blip r:embed="rId6" cstate="print"/>
                  <a:stretch>
                    <a:fillRect b="-18421"/>
                  </a:stretch>
                </a:blipFill>
              </p:spPr>
              <p:txBody>
                <a:bodyPr/>
                <a:lstStyle/>
                <a:p>
                  <a:r>
                    <a:rPr lang="en-US">
                      <a:noFill/>
                    </a:rPr>
                    <a:t> </a:t>
                  </a:r>
                </a:p>
              </p:txBody>
            </p:sp>
          </mc:Fallback>
        </mc:AlternateContent>
      </p:grpSp>
      <p:sp>
        <p:nvSpPr>
          <p:cNvPr id="2" name="TextBox 1"/>
          <p:cNvSpPr txBox="1"/>
          <p:nvPr/>
        </p:nvSpPr>
        <p:spPr>
          <a:xfrm>
            <a:off x="118981" y="9938"/>
            <a:ext cx="11924335" cy="3442289"/>
          </a:xfrm>
          <a:prstGeom prst="rect">
            <a:avLst/>
          </a:prstGeom>
          <a:noFill/>
        </p:spPr>
        <p:txBody>
          <a:bodyPr wrap="square" rtlCol="0">
            <a:spAutoFit/>
          </a:bodyPr>
          <a:lstStyle/>
          <a:p>
            <a:pPr algn="r" rtl="1">
              <a:lnSpc>
                <a:spcPct val="150000"/>
              </a:lnSpc>
            </a:pPr>
            <a:r>
              <a:rPr lang="fa-IR" sz="2400" dirty="0">
                <a:latin typeface="Times New Roman" panose="02020603050405020304" pitchFamily="18" charset="0"/>
                <a:cs typeface="Times New Roman" panose="02020603050405020304" pitchFamily="18" charset="0"/>
              </a:rPr>
              <a:t>سطح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کروی، سطح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b</a:t>
            </a:r>
            <a:r>
              <a:rPr lang="fa-IR" sz="2400" dirty="0">
                <a:latin typeface="Times New Roman" panose="02020603050405020304" pitchFamily="18" charset="0"/>
                <a:cs typeface="Times New Roman" panose="02020603050405020304" pitchFamily="18" charset="0"/>
              </a:rPr>
              <a:t>بیضوی و سطح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c</a:t>
            </a:r>
            <a:r>
              <a:rPr lang="fa-IR" sz="2400" dirty="0">
                <a:latin typeface="Times New Roman" panose="02020603050405020304" pitchFamily="18" charset="0"/>
                <a:cs typeface="Times New Roman" panose="02020603050405020304" pitchFamily="18" charset="0"/>
              </a:rPr>
              <a:t>تخت است.</a:t>
            </a:r>
          </a:p>
          <a:p>
            <a:pPr algn="r" rtl="1">
              <a:lnSpc>
                <a:spcPct val="150000"/>
              </a:lnSpc>
            </a:pPr>
            <a:r>
              <a:rPr lang="fa-IR" sz="2400" dirty="0">
                <a:latin typeface="Times New Roman" panose="02020603050405020304" pitchFamily="18" charset="0"/>
                <a:cs typeface="Times New Roman" panose="02020603050405020304" pitchFamily="18" charset="0"/>
              </a:rPr>
              <a:t>چنانچه پرتو نور از نقطه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Q</a:t>
            </a:r>
            <a:r>
              <a:rPr lang="fa-IR" sz="2400" dirty="0">
                <a:latin typeface="Times New Roman" panose="02020603050405020304" pitchFamily="18" charset="0"/>
                <a:cs typeface="Times New Roman" panose="02020603050405020304" pitchFamily="18" charset="0"/>
              </a:rPr>
              <a:t>گسیل شده و به نقطه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B</a:t>
            </a:r>
            <a:r>
              <a:rPr lang="fa-IR" sz="2400" dirty="0">
                <a:latin typeface="Times New Roman" panose="02020603050405020304" pitchFamily="18" charset="0"/>
                <a:cs typeface="Times New Roman" panose="02020603050405020304" pitchFamily="18" charset="0"/>
              </a:rPr>
              <a:t>بتابد</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بازتاب آن به نقطه </a:t>
            </a:r>
            <a:r>
              <a:rPr lang="en-US" sz="2400" i="1" dirty="0">
                <a:latin typeface="Times New Roman" panose="02020603050405020304" pitchFamily="18" charset="0"/>
                <a:cs typeface="Times New Roman" panose="02020603050405020304" pitchFamily="18" charset="0"/>
              </a:rPr>
              <a:t>Q’</a:t>
            </a:r>
            <a:r>
              <a:rPr lang="fa-IR" sz="2400" dirty="0">
                <a:latin typeface="Times New Roman" panose="02020603050405020304" pitchFamily="18" charset="0"/>
                <a:cs typeface="Times New Roman" panose="02020603050405020304" pitchFamily="18" charset="0"/>
              </a:rPr>
              <a:t> خواهد رسید. اگر زاویه </a:t>
            </a:r>
            <a:r>
              <a:rPr lang="en-US" sz="2400" dirty="0">
                <a:latin typeface="Times New Roman" panose="02020603050405020304" pitchFamily="18" charset="0"/>
                <a:cs typeface="Times New Roman" panose="02020603050405020304" pitchFamily="18" charset="0"/>
              </a:rPr>
              <a:t> </a:t>
            </a:r>
            <a:r>
              <a:rPr lang="el-GR" sz="2400" i="1" dirty="0">
                <a:latin typeface="Times New Roman" panose="02020603050405020304" pitchFamily="18" charset="0"/>
                <a:cs typeface="Times New Roman" panose="02020603050405020304" pitchFamily="18" charset="0"/>
              </a:rPr>
              <a:t>θ</a:t>
            </a:r>
            <a:r>
              <a:rPr lang="fa-IR" sz="2400" dirty="0">
                <a:latin typeface="Times New Roman" panose="02020603050405020304" pitchFamily="18" charset="0"/>
                <a:cs typeface="Times New Roman" panose="02020603050405020304" pitchFamily="18" charset="0"/>
              </a:rPr>
              <a:t>در شکل اندکی</a:t>
            </a:r>
          </a:p>
          <a:p>
            <a:pPr algn="r" rtl="1">
              <a:lnSpc>
                <a:spcPct val="150000"/>
              </a:lnSpc>
            </a:pPr>
            <a:r>
              <a:rPr lang="fa-IR" sz="2400" dirty="0">
                <a:latin typeface="Times New Roman" panose="02020603050405020304" pitchFamily="18" charset="0"/>
                <a:cs typeface="Times New Roman" panose="02020603050405020304" pitchFamily="18" charset="0"/>
              </a:rPr>
              <a:t>تغییرکرده (کمتر با بیشترشود) طول مسیر طی شده و در نتیجه زمان سپری شده از </a:t>
            </a:r>
            <a:r>
              <a:rPr lang="en-US" sz="2400" i="1" dirty="0">
                <a:latin typeface="Times New Roman" panose="02020603050405020304" pitchFamily="18" charset="0"/>
                <a:cs typeface="Times New Roman" panose="02020603050405020304" pitchFamily="18" charset="0"/>
              </a:rPr>
              <a:t> Q</a:t>
            </a:r>
            <a:r>
              <a:rPr lang="fa-IR" sz="2400" dirty="0">
                <a:latin typeface="Times New Roman" panose="02020603050405020304" pitchFamily="18" charset="0"/>
                <a:cs typeface="Times New Roman" panose="02020603050405020304" pitchFamily="18" charset="0"/>
              </a:rPr>
              <a:t>تا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Q’</a:t>
            </a:r>
            <a:r>
              <a:rPr lang="fa-IR" sz="2400" dirty="0">
                <a:latin typeface="Times New Roman" panose="02020603050405020304" pitchFamily="18" charset="0"/>
                <a:cs typeface="Times New Roman" panose="02020603050405020304" pitchFamily="18" charset="0"/>
              </a:rPr>
              <a:t>در بازتاب از سطح بیضوی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b</a:t>
            </a:r>
            <a:r>
              <a:rPr lang="fa-IR" sz="2400" i="1"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تغییری نکرده در حالی که در بازتاب از سطح دایره‌ای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این زمان کوتاهتر و در بازتاب از سطح تخت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c</a:t>
            </a:r>
            <a:r>
              <a:rPr lang="fa-IR" sz="2400" dirty="0">
                <a:latin typeface="Times New Roman" panose="02020603050405020304" pitchFamily="18" charset="0"/>
                <a:cs typeface="Times New Roman" panose="02020603050405020304" pitchFamily="18" charset="0"/>
              </a:rPr>
              <a:t>این زمان طولانی‌تر خواهد شد</a:t>
            </a:r>
            <a:r>
              <a:rPr lang="fa-IR" sz="2800" b="1" dirty="0">
                <a:latin typeface="Times New Roman" panose="02020603050405020304" pitchFamily="18" charset="0"/>
                <a:cs typeface="Times New Roman" panose="02020603050405020304" pitchFamily="18" charset="0"/>
              </a:rPr>
              <a:t>.  </a:t>
            </a:r>
            <a:r>
              <a:rPr lang="fa-IR" sz="2800" b="1" dirty="0">
                <a:solidFill>
                  <a:srgbClr val="FF0000"/>
                </a:solidFill>
                <a:latin typeface="Times New Roman" panose="02020603050405020304" pitchFamily="18" charset="0"/>
                <a:cs typeface="Times New Roman" panose="02020603050405020304" pitchFamily="18" charset="0"/>
              </a:rPr>
              <a:t>اصل فرما: </a:t>
            </a:r>
            <a:r>
              <a:rPr lang="fa-IR" sz="2400" dirty="0">
                <a:solidFill>
                  <a:srgbClr val="FF0000"/>
                </a:solidFill>
                <a:latin typeface="Times New Roman" panose="02020603050405020304" pitchFamily="18" charset="0"/>
                <a:cs typeface="Times New Roman" panose="02020603050405020304" pitchFamily="18" charset="0"/>
              </a:rPr>
              <a:t>مسیر اتخاذ شده توسط نور در انتشار بین دو نقطه به گونه‌ای است که راه اپتیکی این مسیر با راه اپتیکی مسیرهای مجاور و نزدیک به آن یکسان است.</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8" name="Slide Number Placeholder 7"/>
          <p:cNvSpPr>
            <a:spLocks noGrp="1"/>
          </p:cNvSpPr>
          <p:nvPr>
            <p:ph type="sldNum" sz="quarter" idx="12"/>
          </p:nvPr>
        </p:nvSpPr>
        <p:spPr/>
        <p:txBody>
          <a:bodyPr/>
          <a:lstStyle/>
          <a:p>
            <a:fld id="{8AC7B609-6235-4DF7-8376-3B4225D7EDEF}" type="slidenum">
              <a:rPr lang="en-US" smtClean="0"/>
              <a:pPr/>
              <a:t>27</a:t>
            </a:fld>
            <a:endParaRPr lang="en-US"/>
          </a:p>
        </p:txBody>
      </p:sp>
    </p:spTree>
    <p:extLst>
      <p:ext uri="{BB962C8B-B14F-4D97-AF65-F5344CB8AC3E}">
        <p14:creationId xmlns:p14="http://schemas.microsoft.com/office/powerpoint/2010/main" val="2035531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2" name="Picture 2"/>
          <p:cNvPicPr>
            <a:picLocks noChangeAspect="1" noChangeArrowheads="1"/>
          </p:cNvPicPr>
          <p:nvPr/>
        </p:nvPicPr>
        <p:blipFill>
          <a:blip r:embed="rId2" cstate="print"/>
          <a:srcRect/>
          <a:stretch>
            <a:fillRect/>
          </a:stretch>
        </p:blipFill>
        <p:spPr bwMode="auto">
          <a:xfrm>
            <a:off x="1621971" y="3870805"/>
            <a:ext cx="8610600" cy="2975883"/>
          </a:xfrm>
          <a:prstGeom prst="rect">
            <a:avLst/>
          </a:prstGeom>
          <a:noFill/>
          <a:ln w="9525">
            <a:noFill/>
            <a:miter lim="800000"/>
            <a:headEnd/>
            <a:tailEnd/>
          </a:ln>
        </p:spPr>
      </p:pic>
      <p:sp>
        <p:nvSpPr>
          <p:cNvPr id="3" name="TextBox 2"/>
          <p:cNvSpPr txBox="1"/>
          <p:nvPr/>
        </p:nvSpPr>
        <p:spPr>
          <a:xfrm>
            <a:off x="163283" y="2256"/>
            <a:ext cx="11941629" cy="3416320"/>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تصویر ایده آل:</a:t>
            </a:r>
          </a:p>
          <a:p>
            <a:pPr algn="just" rtl="1">
              <a:lnSpc>
                <a:spcPct val="150000"/>
              </a:lnSpc>
            </a:pPr>
            <a:r>
              <a:rPr lang="fa-IR" sz="2400" dirty="0">
                <a:latin typeface="Times New Roman" panose="02020603050405020304" pitchFamily="18" charset="0"/>
                <a:cs typeface="Times New Roman" panose="02020603050405020304" pitchFamily="18" charset="0"/>
              </a:rPr>
              <a:t>1- تمام پرتو‌های گسیل شده از هر نقطه از جسم که به سیستم اپتیکی می‌رسند پس از عبور از سیستم اپتیکی همگی از یک نقطه که </a:t>
            </a:r>
            <a:r>
              <a:rPr lang="fa-IR" sz="2400" b="1" dirty="0">
                <a:latin typeface="Times New Roman" panose="02020603050405020304" pitchFamily="18" charset="0"/>
                <a:cs typeface="Times New Roman" panose="02020603050405020304" pitchFamily="18" charset="0"/>
              </a:rPr>
              <a:t>تصویر</a:t>
            </a:r>
            <a:r>
              <a:rPr lang="fa-IR" sz="2400" dirty="0">
                <a:latin typeface="Times New Roman" panose="02020603050405020304" pitchFamily="18" charset="0"/>
                <a:cs typeface="Times New Roman" panose="02020603050405020304" pitchFamily="18" charset="0"/>
              </a:rPr>
              <a:t> نامیده می شود عبور کنند. </a:t>
            </a:r>
          </a:p>
          <a:p>
            <a:pPr algn="just" rtl="1">
              <a:lnSpc>
                <a:spcPct val="150000"/>
              </a:lnSpc>
            </a:pPr>
            <a:r>
              <a:rPr lang="fa-IR" sz="2400" dirty="0">
                <a:latin typeface="Times New Roman" panose="02020603050405020304" pitchFamily="18" charset="0"/>
                <a:cs typeface="Times New Roman" panose="02020603050405020304" pitchFamily="18" charset="0"/>
              </a:rPr>
              <a:t>2- تمام پرتوهایی که از نقطه تصویر </a:t>
            </a:r>
            <a:r>
              <a:rPr lang="en-US" sz="2400" i="1" dirty="0">
                <a:latin typeface="Times New Roman" panose="02020603050405020304" pitchFamily="18" charset="0"/>
                <a:cs typeface="Times New Roman" panose="02020603050405020304" pitchFamily="18" charset="0"/>
              </a:rPr>
              <a:t> I</a:t>
            </a:r>
            <a:r>
              <a:rPr lang="fa-IR" sz="2400" dirty="0">
                <a:latin typeface="Times New Roman" panose="02020603050405020304" pitchFamily="18" charset="0"/>
                <a:cs typeface="Times New Roman" panose="02020603050405020304" pitchFamily="18" charset="0"/>
              </a:rPr>
              <a:t>عبور می‌کنند از جسم نقطه‌ای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O</a:t>
            </a:r>
            <a:r>
              <a:rPr lang="fa-IR" sz="2400" dirty="0">
                <a:latin typeface="Times New Roman" panose="02020603050405020304" pitchFamily="18" charset="0"/>
                <a:cs typeface="Times New Roman" panose="02020603050405020304" pitchFamily="18" charset="0"/>
              </a:rPr>
              <a:t>رسیده باشند. به عبارتی هیچ پرتویی از نقطه دیگری به مکان نقطه تصویر </a:t>
            </a:r>
            <a:r>
              <a:rPr lang="en-US" sz="2400" i="1" dirty="0">
                <a:latin typeface="Times New Roman" panose="02020603050405020304" pitchFamily="18" charset="0"/>
                <a:cs typeface="Times New Roman" panose="02020603050405020304" pitchFamily="18" charset="0"/>
              </a:rPr>
              <a:t>I</a:t>
            </a:r>
            <a:r>
              <a:rPr lang="fa-IR" sz="2400" dirty="0">
                <a:latin typeface="Times New Roman" panose="02020603050405020304" pitchFamily="18" charset="0"/>
                <a:cs typeface="Times New Roman" panose="02020603050405020304" pitchFamily="18" charset="0"/>
              </a:rPr>
              <a:t> نرسد. </a:t>
            </a:r>
          </a:p>
          <a:p>
            <a:pPr algn="just" rtl="1">
              <a:lnSpc>
                <a:spcPct val="150000"/>
              </a:lnSpc>
            </a:pPr>
            <a:r>
              <a:rPr lang="fa-IR" sz="2400" dirty="0">
                <a:latin typeface="Times New Roman" panose="02020603050405020304" pitchFamily="18" charset="0"/>
                <a:cs typeface="Times New Roman" panose="02020603050405020304" pitchFamily="18" charset="0"/>
              </a:rPr>
              <a:t>این دو شرط باعث می‌شود که تصویر هر نقطه از جسم فقط یک نقطه باشد. </a:t>
            </a:r>
          </a:p>
        </p:txBody>
      </p:sp>
      <p:sp>
        <p:nvSpPr>
          <p:cNvPr id="4" name="Slide Number Placeholder 3"/>
          <p:cNvSpPr>
            <a:spLocks noGrp="1"/>
          </p:cNvSpPr>
          <p:nvPr>
            <p:ph type="sldNum" sz="quarter" idx="12"/>
          </p:nvPr>
        </p:nvSpPr>
        <p:spPr/>
        <p:txBody>
          <a:bodyPr/>
          <a:lstStyle/>
          <a:p>
            <a:fld id="{8AC7B609-6235-4DF7-8376-3B4225D7EDEF}" type="slidenum">
              <a:rPr lang="en-US" smtClean="0"/>
              <a:pPr/>
              <a:t>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17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7429" y="157531"/>
            <a:ext cx="2460155"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a-IR" sz="2800" b="1" dirty="0">
                <a:solidFill>
                  <a:srgbClr val="FF0000"/>
                </a:solidFill>
              </a:rPr>
              <a:t>بازتاب منظم</a:t>
            </a:r>
            <a:endParaRPr lang="en-US" sz="2800" b="1" dirty="0">
              <a:solidFill>
                <a:srgbClr val="FF0000"/>
              </a:solidFill>
            </a:endParaRPr>
          </a:p>
        </p:txBody>
      </p:sp>
      <p:sp>
        <p:nvSpPr>
          <p:cNvPr id="3" name="TextBox 2"/>
          <p:cNvSpPr txBox="1"/>
          <p:nvPr/>
        </p:nvSpPr>
        <p:spPr>
          <a:xfrm>
            <a:off x="250366" y="587818"/>
            <a:ext cx="11843657" cy="2795958"/>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با کمک قوانین بازتابش می‌توان تصویر یک نقطه یا جسم را در هر نوع آینه‌ای پیدا کرد. آینه، سطحی با ضریب بازتاب بالا است که بازتابش از سطح آن منظم است. بدین منظور باید سطح آینه بسیار هموار باشد طوری که ابعاد ناهمواریها کوچکتر از طول موج نور تابشی باشد. با این شرایط هرگاه یک دسته پرتو موازی به یک آینه تخت با سطح بسیار صاف بتابد بازتابش نیز دسته پرتوی موازی خواهد بود. چنانچه سطح آینه ناهمواریهای درشتر از طول موج داشته باشد بازتابش نامنظم خواهد بود و درنتیجه تصویر یک نقطه چندین نقطه خواهد شد و تصویر وضوح خود را از دست می‌دهد. </a:t>
            </a:r>
            <a:endParaRPr lang="en-US" sz="2400" dirty="0">
              <a:latin typeface="Times New Roman" panose="02020603050405020304" pitchFamily="18" charset="0"/>
              <a:cs typeface="Times New Roman" panose="02020603050405020304" pitchFamily="18" charset="0"/>
            </a:endParaRPr>
          </a:p>
        </p:txBody>
      </p:sp>
      <p:grpSp>
        <p:nvGrpSpPr>
          <p:cNvPr id="48" name="Group 47"/>
          <p:cNvGrpSpPr/>
          <p:nvPr/>
        </p:nvGrpSpPr>
        <p:grpSpPr>
          <a:xfrm>
            <a:off x="5562648" y="3603177"/>
            <a:ext cx="6020579" cy="3061908"/>
            <a:chOff x="3755572" y="3429001"/>
            <a:chExt cx="6020579" cy="3061908"/>
          </a:xfrm>
        </p:grpSpPr>
        <p:grpSp>
          <p:nvGrpSpPr>
            <p:cNvPr id="46" name="Group 45"/>
            <p:cNvGrpSpPr/>
            <p:nvPr/>
          </p:nvGrpSpPr>
          <p:grpSpPr>
            <a:xfrm>
              <a:off x="3755572" y="3429001"/>
              <a:ext cx="4774473" cy="3061908"/>
              <a:chOff x="3755572" y="3429001"/>
              <a:chExt cx="4774473" cy="3061908"/>
            </a:xfrm>
          </p:grpSpPr>
          <p:grpSp>
            <p:nvGrpSpPr>
              <p:cNvPr id="44" name="Group 43"/>
              <p:cNvGrpSpPr/>
              <p:nvPr/>
            </p:nvGrpSpPr>
            <p:grpSpPr>
              <a:xfrm>
                <a:off x="4397828" y="3429001"/>
                <a:ext cx="4132217" cy="3061908"/>
                <a:chOff x="4397828" y="3429001"/>
                <a:chExt cx="4132217" cy="3061908"/>
              </a:xfrm>
            </p:grpSpPr>
            <p:grpSp>
              <p:nvGrpSpPr>
                <p:cNvPr id="42" name="Group 41"/>
                <p:cNvGrpSpPr/>
                <p:nvPr/>
              </p:nvGrpSpPr>
              <p:grpSpPr>
                <a:xfrm>
                  <a:off x="4397828" y="3429001"/>
                  <a:ext cx="4132217" cy="2535500"/>
                  <a:chOff x="3788228" y="3178629"/>
                  <a:chExt cx="4132217" cy="2535500"/>
                </a:xfrm>
              </p:grpSpPr>
              <p:grpSp>
                <p:nvGrpSpPr>
                  <p:cNvPr id="26" name="Group 25"/>
                  <p:cNvGrpSpPr/>
                  <p:nvPr/>
                </p:nvGrpSpPr>
                <p:grpSpPr>
                  <a:xfrm>
                    <a:off x="4811485" y="5441571"/>
                    <a:ext cx="3108960" cy="272558"/>
                    <a:chOff x="4811485" y="5441571"/>
                    <a:chExt cx="4572001" cy="272558"/>
                  </a:xfrm>
                </p:grpSpPr>
                <p:sp>
                  <p:nvSpPr>
                    <p:cNvPr id="25" name="Freeform 24"/>
                    <p:cNvSpPr>
                      <a:spLocks noChangeAspect="1"/>
                    </p:cNvSpPr>
                    <p:nvPr/>
                  </p:nvSpPr>
                  <p:spPr>
                    <a:xfrm rot="-60000">
                      <a:off x="4833257" y="5441571"/>
                      <a:ext cx="4463143" cy="153689"/>
                    </a:xfrm>
                    <a:custGeom>
                      <a:avLst/>
                      <a:gdLst>
                        <a:gd name="connsiteX0" fmla="*/ 0 w 4463143"/>
                        <a:gd name="connsiteY0" fmla="*/ 66603 h 153689"/>
                        <a:gd name="connsiteX1" fmla="*/ 174172 w 4463143"/>
                        <a:gd name="connsiteY1" fmla="*/ 33946 h 153689"/>
                        <a:gd name="connsiteX2" fmla="*/ 206829 w 4463143"/>
                        <a:gd name="connsiteY2" fmla="*/ 23060 h 153689"/>
                        <a:gd name="connsiteX3" fmla="*/ 239486 w 4463143"/>
                        <a:gd name="connsiteY3" fmla="*/ 12174 h 153689"/>
                        <a:gd name="connsiteX4" fmla="*/ 293914 w 4463143"/>
                        <a:gd name="connsiteY4" fmla="*/ 44832 h 153689"/>
                        <a:gd name="connsiteX5" fmla="*/ 326572 w 4463143"/>
                        <a:gd name="connsiteY5" fmla="*/ 55717 h 153689"/>
                        <a:gd name="connsiteX6" fmla="*/ 468086 w 4463143"/>
                        <a:gd name="connsiteY6" fmla="*/ 44832 h 153689"/>
                        <a:gd name="connsiteX7" fmla="*/ 500743 w 4463143"/>
                        <a:gd name="connsiteY7" fmla="*/ 23060 h 153689"/>
                        <a:gd name="connsiteX8" fmla="*/ 587829 w 4463143"/>
                        <a:gd name="connsiteY8" fmla="*/ 33946 h 153689"/>
                        <a:gd name="connsiteX9" fmla="*/ 620486 w 4463143"/>
                        <a:gd name="connsiteY9" fmla="*/ 88374 h 153689"/>
                        <a:gd name="connsiteX10" fmla="*/ 664029 w 4463143"/>
                        <a:gd name="connsiteY10" fmla="*/ 77489 h 153689"/>
                        <a:gd name="connsiteX11" fmla="*/ 718457 w 4463143"/>
                        <a:gd name="connsiteY11" fmla="*/ 66603 h 153689"/>
                        <a:gd name="connsiteX12" fmla="*/ 751114 w 4463143"/>
                        <a:gd name="connsiteY12" fmla="*/ 55717 h 153689"/>
                        <a:gd name="connsiteX13" fmla="*/ 892629 w 4463143"/>
                        <a:gd name="connsiteY13" fmla="*/ 44832 h 153689"/>
                        <a:gd name="connsiteX14" fmla="*/ 990600 w 4463143"/>
                        <a:gd name="connsiteY14" fmla="*/ 44832 h 153689"/>
                        <a:gd name="connsiteX15" fmla="*/ 1012372 w 4463143"/>
                        <a:gd name="connsiteY15" fmla="*/ 66603 h 153689"/>
                        <a:gd name="connsiteX16" fmla="*/ 1240972 w 4463143"/>
                        <a:gd name="connsiteY16" fmla="*/ 66603 h 153689"/>
                        <a:gd name="connsiteX17" fmla="*/ 1306286 w 4463143"/>
                        <a:gd name="connsiteY17" fmla="*/ 88374 h 153689"/>
                        <a:gd name="connsiteX18" fmla="*/ 1371600 w 4463143"/>
                        <a:gd name="connsiteY18" fmla="*/ 55717 h 153689"/>
                        <a:gd name="connsiteX19" fmla="*/ 1404257 w 4463143"/>
                        <a:gd name="connsiteY19" fmla="*/ 66603 h 153689"/>
                        <a:gd name="connsiteX20" fmla="*/ 1436914 w 4463143"/>
                        <a:gd name="connsiteY20" fmla="*/ 55717 h 153689"/>
                        <a:gd name="connsiteX21" fmla="*/ 1524000 w 4463143"/>
                        <a:gd name="connsiteY21" fmla="*/ 88374 h 153689"/>
                        <a:gd name="connsiteX22" fmla="*/ 1545772 w 4463143"/>
                        <a:gd name="connsiteY22" fmla="*/ 66603 h 153689"/>
                        <a:gd name="connsiteX23" fmla="*/ 1611086 w 4463143"/>
                        <a:gd name="connsiteY23" fmla="*/ 44832 h 153689"/>
                        <a:gd name="connsiteX24" fmla="*/ 1774372 w 4463143"/>
                        <a:gd name="connsiteY24" fmla="*/ 77489 h 153689"/>
                        <a:gd name="connsiteX25" fmla="*/ 1807029 w 4463143"/>
                        <a:gd name="connsiteY25" fmla="*/ 88374 h 153689"/>
                        <a:gd name="connsiteX26" fmla="*/ 1883229 w 4463143"/>
                        <a:gd name="connsiteY26" fmla="*/ 66603 h 153689"/>
                        <a:gd name="connsiteX27" fmla="*/ 1948543 w 4463143"/>
                        <a:gd name="connsiteY27" fmla="*/ 77489 h 153689"/>
                        <a:gd name="connsiteX28" fmla="*/ 1981200 w 4463143"/>
                        <a:gd name="connsiteY28" fmla="*/ 88374 h 153689"/>
                        <a:gd name="connsiteX29" fmla="*/ 2057400 w 4463143"/>
                        <a:gd name="connsiteY29" fmla="*/ 99260 h 153689"/>
                        <a:gd name="connsiteX30" fmla="*/ 2144486 w 4463143"/>
                        <a:gd name="connsiteY30" fmla="*/ 77489 h 153689"/>
                        <a:gd name="connsiteX31" fmla="*/ 2166257 w 4463143"/>
                        <a:gd name="connsiteY31" fmla="*/ 44832 h 153689"/>
                        <a:gd name="connsiteX32" fmla="*/ 2177143 w 4463143"/>
                        <a:gd name="connsiteY32" fmla="*/ 77489 h 153689"/>
                        <a:gd name="connsiteX33" fmla="*/ 2209800 w 4463143"/>
                        <a:gd name="connsiteY33" fmla="*/ 88374 h 153689"/>
                        <a:gd name="connsiteX34" fmla="*/ 2275114 w 4463143"/>
                        <a:gd name="connsiteY34" fmla="*/ 99260 h 153689"/>
                        <a:gd name="connsiteX35" fmla="*/ 2307772 w 4463143"/>
                        <a:gd name="connsiteY35" fmla="*/ 88374 h 153689"/>
                        <a:gd name="connsiteX36" fmla="*/ 2340429 w 4463143"/>
                        <a:gd name="connsiteY36" fmla="*/ 66603 h 153689"/>
                        <a:gd name="connsiteX37" fmla="*/ 2362200 w 4463143"/>
                        <a:gd name="connsiteY37" fmla="*/ 99260 h 153689"/>
                        <a:gd name="connsiteX38" fmla="*/ 2416629 w 4463143"/>
                        <a:gd name="connsiteY38" fmla="*/ 110146 h 153689"/>
                        <a:gd name="connsiteX39" fmla="*/ 2449286 w 4463143"/>
                        <a:gd name="connsiteY39" fmla="*/ 121032 h 153689"/>
                        <a:gd name="connsiteX40" fmla="*/ 2503714 w 4463143"/>
                        <a:gd name="connsiteY40" fmla="*/ 110146 h 153689"/>
                        <a:gd name="connsiteX41" fmla="*/ 2677886 w 4463143"/>
                        <a:gd name="connsiteY41" fmla="*/ 66603 h 153689"/>
                        <a:gd name="connsiteX42" fmla="*/ 2710543 w 4463143"/>
                        <a:gd name="connsiteY42" fmla="*/ 77489 h 153689"/>
                        <a:gd name="connsiteX43" fmla="*/ 2732314 w 4463143"/>
                        <a:gd name="connsiteY43" fmla="*/ 110146 h 153689"/>
                        <a:gd name="connsiteX44" fmla="*/ 2808514 w 4463143"/>
                        <a:gd name="connsiteY44" fmla="*/ 88374 h 153689"/>
                        <a:gd name="connsiteX45" fmla="*/ 2830286 w 4463143"/>
                        <a:gd name="connsiteY45" fmla="*/ 66603 h 153689"/>
                        <a:gd name="connsiteX46" fmla="*/ 2895600 w 4463143"/>
                        <a:gd name="connsiteY46" fmla="*/ 88374 h 153689"/>
                        <a:gd name="connsiteX47" fmla="*/ 2982686 w 4463143"/>
                        <a:gd name="connsiteY47" fmla="*/ 110146 h 153689"/>
                        <a:gd name="connsiteX48" fmla="*/ 3037114 w 4463143"/>
                        <a:gd name="connsiteY48" fmla="*/ 99260 h 153689"/>
                        <a:gd name="connsiteX49" fmla="*/ 3124200 w 4463143"/>
                        <a:gd name="connsiteY49" fmla="*/ 88374 h 153689"/>
                        <a:gd name="connsiteX50" fmla="*/ 3178629 w 4463143"/>
                        <a:gd name="connsiteY50" fmla="*/ 99260 h 153689"/>
                        <a:gd name="connsiteX51" fmla="*/ 3211286 w 4463143"/>
                        <a:gd name="connsiteY51" fmla="*/ 110146 h 153689"/>
                        <a:gd name="connsiteX52" fmla="*/ 3298372 w 4463143"/>
                        <a:gd name="connsiteY52" fmla="*/ 88374 h 153689"/>
                        <a:gd name="connsiteX53" fmla="*/ 3363686 w 4463143"/>
                        <a:gd name="connsiteY53" fmla="*/ 110146 h 153689"/>
                        <a:gd name="connsiteX54" fmla="*/ 3429000 w 4463143"/>
                        <a:gd name="connsiteY54" fmla="*/ 88374 h 153689"/>
                        <a:gd name="connsiteX55" fmla="*/ 3450772 w 4463143"/>
                        <a:gd name="connsiteY55" fmla="*/ 66603 h 153689"/>
                        <a:gd name="connsiteX56" fmla="*/ 3548743 w 4463143"/>
                        <a:gd name="connsiteY56" fmla="*/ 99260 h 153689"/>
                        <a:gd name="connsiteX57" fmla="*/ 3581400 w 4463143"/>
                        <a:gd name="connsiteY57" fmla="*/ 110146 h 153689"/>
                        <a:gd name="connsiteX58" fmla="*/ 3624943 w 4463143"/>
                        <a:gd name="connsiteY58" fmla="*/ 99260 h 153689"/>
                        <a:gd name="connsiteX59" fmla="*/ 3733800 w 4463143"/>
                        <a:gd name="connsiteY59" fmla="*/ 121032 h 153689"/>
                        <a:gd name="connsiteX60" fmla="*/ 3766457 w 4463143"/>
                        <a:gd name="connsiteY60" fmla="*/ 110146 h 153689"/>
                        <a:gd name="connsiteX61" fmla="*/ 3788229 w 4463143"/>
                        <a:gd name="connsiteY61" fmla="*/ 88374 h 153689"/>
                        <a:gd name="connsiteX62" fmla="*/ 3820886 w 4463143"/>
                        <a:gd name="connsiteY62" fmla="*/ 99260 h 153689"/>
                        <a:gd name="connsiteX63" fmla="*/ 3897086 w 4463143"/>
                        <a:gd name="connsiteY63" fmla="*/ 110146 h 153689"/>
                        <a:gd name="connsiteX64" fmla="*/ 3984172 w 4463143"/>
                        <a:gd name="connsiteY64" fmla="*/ 110146 h 153689"/>
                        <a:gd name="connsiteX65" fmla="*/ 3995057 w 4463143"/>
                        <a:gd name="connsiteY65" fmla="*/ 77489 h 153689"/>
                        <a:gd name="connsiteX66" fmla="*/ 4060372 w 4463143"/>
                        <a:gd name="connsiteY66" fmla="*/ 99260 h 153689"/>
                        <a:gd name="connsiteX67" fmla="*/ 4125686 w 4463143"/>
                        <a:gd name="connsiteY67" fmla="*/ 110146 h 153689"/>
                        <a:gd name="connsiteX68" fmla="*/ 4147457 w 4463143"/>
                        <a:gd name="connsiteY68" fmla="*/ 88374 h 153689"/>
                        <a:gd name="connsiteX69" fmla="*/ 4180114 w 4463143"/>
                        <a:gd name="connsiteY69" fmla="*/ 153689 h 153689"/>
                        <a:gd name="connsiteX70" fmla="*/ 4234543 w 4463143"/>
                        <a:gd name="connsiteY70" fmla="*/ 142803 h 153689"/>
                        <a:gd name="connsiteX71" fmla="*/ 4278086 w 4463143"/>
                        <a:gd name="connsiteY71" fmla="*/ 131917 h 153689"/>
                        <a:gd name="connsiteX72" fmla="*/ 4332514 w 4463143"/>
                        <a:gd name="connsiteY72" fmla="*/ 142803 h 153689"/>
                        <a:gd name="connsiteX73" fmla="*/ 4386943 w 4463143"/>
                        <a:gd name="connsiteY73" fmla="*/ 131917 h 153689"/>
                        <a:gd name="connsiteX74" fmla="*/ 4441372 w 4463143"/>
                        <a:gd name="connsiteY74" fmla="*/ 142803 h 153689"/>
                        <a:gd name="connsiteX75" fmla="*/ 4463143 w 4463143"/>
                        <a:gd name="connsiteY75" fmla="*/ 142803 h 15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463143" h="153689">
                          <a:moveTo>
                            <a:pt x="0" y="66603"/>
                          </a:moveTo>
                          <a:cubicBezTo>
                            <a:pt x="131688" y="53434"/>
                            <a:pt x="74265" y="67248"/>
                            <a:pt x="174172" y="33946"/>
                          </a:cubicBezTo>
                          <a:lnTo>
                            <a:pt x="206829" y="23060"/>
                          </a:lnTo>
                          <a:lnTo>
                            <a:pt x="239486" y="12174"/>
                          </a:lnTo>
                          <a:cubicBezTo>
                            <a:pt x="332007" y="43015"/>
                            <a:pt x="219194" y="0"/>
                            <a:pt x="293914" y="44832"/>
                          </a:cubicBezTo>
                          <a:cubicBezTo>
                            <a:pt x="303754" y="50736"/>
                            <a:pt x="315686" y="52089"/>
                            <a:pt x="326572" y="55717"/>
                          </a:cubicBezTo>
                          <a:cubicBezTo>
                            <a:pt x="373743" y="52089"/>
                            <a:pt x="421586" y="53551"/>
                            <a:pt x="468086" y="44832"/>
                          </a:cubicBezTo>
                          <a:cubicBezTo>
                            <a:pt x="480945" y="42421"/>
                            <a:pt x="487714" y="24245"/>
                            <a:pt x="500743" y="23060"/>
                          </a:cubicBezTo>
                          <a:cubicBezTo>
                            <a:pt x="529877" y="20411"/>
                            <a:pt x="558800" y="30317"/>
                            <a:pt x="587829" y="33946"/>
                          </a:cubicBezTo>
                          <a:cubicBezTo>
                            <a:pt x="592133" y="46859"/>
                            <a:pt x="599389" y="84858"/>
                            <a:pt x="620486" y="88374"/>
                          </a:cubicBezTo>
                          <a:cubicBezTo>
                            <a:pt x="635243" y="90834"/>
                            <a:pt x="649424" y="80734"/>
                            <a:pt x="664029" y="77489"/>
                          </a:cubicBezTo>
                          <a:cubicBezTo>
                            <a:pt x="682090" y="73475"/>
                            <a:pt x="700507" y="71091"/>
                            <a:pt x="718457" y="66603"/>
                          </a:cubicBezTo>
                          <a:cubicBezTo>
                            <a:pt x="729589" y="63820"/>
                            <a:pt x="739728" y="57140"/>
                            <a:pt x="751114" y="55717"/>
                          </a:cubicBezTo>
                          <a:cubicBezTo>
                            <a:pt x="798060" y="49849"/>
                            <a:pt x="845457" y="48460"/>
                            <a:pt x="892629" y="44832"/>
                          </a:cubicBezTo>
                          <a:cubicBezTo>
                            <a:pt x="934508" y="30872"/>
                            <a:pt x="936505" y="24547"/>
                            <a:pt x="990600" y="44832"/>
                          </a:cubicBezTo>
                          <a:cubicBezTo>
                            <a:pt x="1000210" y="48436"/>
                            <a:pt x="1005115" y="59346"/>
                            <a:pt x="1012372" y="66603"/>
                          </a:cubicBezTo>
                          <a:cubicBezTo>
                            <a:pt x="1113038" y="49825"/>
                            <a:pt x="1101276" y="46646"/>
                            <a:pt x="1240972" y="66603"/>
                          </a:cubicBezTo>
                          <a:cubicBezTo>
                            <a:pt x="1263690" y="69848"/>
                            <a:pt x="1306286" y="88374"/>
                            <a:pt x="1306286" y="88374"/>
                          </a:cubicBezTo>
                          <a:cubicBezTo>
                            <a:pt x="1322796" y="77367"/>
                            <a:pt x="1349067" y="55717"/>
                            <a:pt x="1371600" y="55717"/>
                          </a:cubicBezTo>
                          <a:cubicBezTo>
                            <a:pt x="1383075" y="55717"/>
                            <a:pt x="1393371" y="62974"/>
                            <a:pt x="1404257" y="66603"/>
                          </a:cubicBezTo>
                          <a:cubicBezTo>
                            <a:pt x="1415143" y="62974"/>
                            <a:pt x="1425439" y="55717"/>
                            <a:pt x="1436914" y="55717"/>
                          </a:cubicBezTo>
                          <a:cubicBezTo>
                            <a:pt x="1483994" y="55717"/>
                            <a:pt x="1490216" y="65852"/>
                            <a:pt x="1524000" y="88374"/>
                          </a:cubicBezTo>
                          <a:cubicBezTo>
                            <a:pt x="1531257" y="81117"/>
                            <a:pt x="1536592" y="71193"/>
                            <a:pt x="1545772" y="66603"/>
                          </a:cubicBezTo>
                          <a:cubicBezTo>
                            <a:pt x="1566298" y="56340"/>
                            <a:pt x="1611086" y="44832"/>
                            <a:pt x="1611086" y="44832"/>
                          </a:cubicBezTo>
                          <a:cubicBezTo>
                            <a:pt x="1707572" y="76994"/>
                            <a:pt x="1653591" y="64069"/>
                            <a:pt x="1774372" y="77489"/>
                          </a:cubicBezTo>
                          <a:cubicBezTo>
                            <a:pt x="1785258" y="81117"/>
                            <a:pt x="1795555" y="88374"/>
                            <a:pt x="1807029" y="88374"/>
                          </a:cubicBezTo>
                          <a:cubicBezTo>
                            <a:pt x="1820702" y="88374"/>
                            <a:pt x="1867826" y="71737"/>
                            <a:pt x="1883229" y="66603"/>
                          </a:cubicBezTo>
                          <a:cubicBezTo>
                            <a:pt x="1905000" y="70232"/>
                            <a:pt x="1926997" y="72701"/>
                            <a:pt x="1948543" y="77489"/>
                          </a:cubicBezTo>
                          <a:cubicBezTo>
                            <a:pt x="1959744" y="79978"/>
                            <a:pt x="1969948" y="86124"/>
                            <a:pt x="1981200" y="88374"/>
                          </a:cubicBezTo>
                          <a:cubicBezTo>
                            <a:pt x="2006360" y="93406"/>
                            <a:pt x="2032000" y="95631"/>
                            <a:pt x="2057400" y="99260"/>
                          </a:cubicBezTo>
                          <a:cubicBezTo>
                            <a:pt x="2060107" y="98719"/>
                            <a:pt x="2133330" y="86414"/>
                            <a:pt x="2144486" y="77489"/>
                          </a:cubicBezTo>
                          <a:cubicBezTo>
                            <a:pt x="2154702" y="69316"/>
                            <a:pt x="2159000" y="55718"/>
                            <a:pt x="2166257" y="44832"/>
                          </a:cubicBezTo>
                          <a:cubicBezTo>
                            <a:pt x="2169886" y="55718"/>
                            <a:pt x="2169029" y="69375"/>
                            <a:pt x="2177143" y="77489"/>
                          </a:cubicBezTo>
                          <a:cubicBezTo>
                            <a:pt x="2185257" y="85603"/>
                            <a:pt x="2198599" y="85885"/>
                            <a:pt x="2209800" y="88374"/>
                          </a:cubicBezTo>
                          <a:cubicBezTo>
                            <a:pt x="2231346" y="93162"/>
                            <a:pt x="2253343" y="95631"/>
                            <a:pt x="2275114" y="99260"/>
                          </a:cubicBezTo>
                          <a:cubicBezTo>
                            <a:pt x="2286000" y="95631"/>
                            <a:pt x="2297509" y="93506"/>
                            <a:pt x="2307772" y="88374"/>
                          </a:cubicBezTo>
                          <a:cubicBezTo>
                            <a:pt x="2319474" y="82523"/>
                            <a:pt x="2327600" y="64037"/>
                            <a:pt x="2340429" y="66603"/>
                          </a:cubicBezTo>
                          <a:cubicBezTo>
                            <a:pt x="2353258" y="69169"/>
                            <a:pt x="2350841" y="92769"/>
                            <a:pt x="2362200" y="99260"/>
                          </a:cubicBezTo>
                          <a:cubicBezTo>
                            <a:pt x="2378264" y="108440"/>
                            <a:pt x="2398679" y="105658"/>
                            <a:pt x="2416629" y="110146"/>
                          </a:cubicBezTo>
                          <a:cubicBezTo>
                            <a:pt x="2427761" y="112929"/>
                            <a:pt x="2438400" y="117403"/>
                            <a:pt x="2449286" y="121032"/>
                          </a:cubicBezTo>
                          <a:cubicBezTo>
                            <a:pt x="2467429" y="117403"/>
                            <a:pt x="2485304" y="111987"/>
                            <a:pt x="2503714" y="110146"/>
                          </a:cubicBezTo>
                          <a:cubicBezTo>
                            <a:pt x="2680458" y="92471"/>
                            <a:pt x="2649327" y="152278"/>
                            <a:pt x="2677886" y="66603"/>
                          </a:cubicBezTo>
                          <a:cubicBezTo>
                            <a:pt x="2688772" y="70232"/>
                            <a:pt x="2701583" y="70321"/>
                            <a:pt x="2710543" y="77489"/>
                          </a:cubicBezTo>
                          <a:cubicBezTo>
                            <a:pt x="2720759" y="85662"/>
                            <a:pt x="2719902" y="106009"/>
                            <a:pt x="2732314" y="110146"/>
                          </a:cubicBezTo>
                          <a:cubicBezTo>
                            <a:pt x="2739149" y="112424"/>
                            <a:pt x="2798355" y="91760"/>
                            <a:pt x="2808514" y="88374"/>
                          </a:cubicBezTo>
                          <a:cubicBezTo>
                            <a:pt x="2815771" y="81117"/>
                            <a:pt x="2820023" y="66603"/>
                            <a:pt x="2830286" y="66603"/>
                          </a:cubicBezTo>
                          <a:cubicBezTo>
                            <a:pt x="2853235" y="66603"/>
                            <a:pt x="2873097" y="83873"/>
                            <a:pt x="2895600" y="88374"/>
                          </a:cubicBezTo>
                          <a:cubicBezTo>
                            <a:pt x="2961281" y="101510"/>
                            <a:pt x="2932476" y="93409"/>
                            <a:pt x="2982686" y="110146"/>
                          </a:cubicBezTo>
                          <a:cubicBezTo>
                            <a:pt x="3000829" y="106517"/>
                            <a:pt x="3018612" y="99260"/>
                            <a:pt x="3037114" y="99260"/>
                          </a:cubicBezTo>
                          <a:cubicBezTo>
                            <a:pt x="3125125" y="99260"/>
                            <a:pt x="3080976" y="131600"/>
                            <a:pt x="3124200" y="88374"/>
                          </a:cubicBezTo>
                          <a:cubicBezTo>
                            <a:pt x="3142343" y="92003"/>
                            <a:pt x="3160679" y="94772"/>
                            <a:pt x="3178629" y="99260"/>
                          </a:cubicBezTo>
                          <a:cubicBezTo>
                            <a:pt x="3189761" y="102043"/>
                            <a:pt x="3199811" y="110146"/>
                            <a:pt x="3211286" y="110146"/>
                          </a:cubicBezTo>
                          <a:cubicBezTo>
                            <a:pt x="3237557" y="110146"/>
                            <a:pt x="3272603" y="96964"/>
                            <a:pt x="3298372" y="88374"/>
                          </a:cubicBezTo>
                          <a:cubicBezTo>
                            <a:pt x="3320143" y="95631"/>
                            <a:pt x="3341915" y="117403"/>
                            <a:pt x="3363686" y="110146"/>
                          </a:cubicBezTo>
                          <a:lnTo>
                            <a:pt x="3429000" y="88374"/>
                          </a:lnTo>
                          <a:cubicBezTo>
                            <a:pt x="3436257" y="81117"/>
                            <a:pt x="3440588" y="67876"/>
                            <a:pt x="3450772" y="66603"/>
                          </a:cubicBezTo>
                          <a:cubicBezTo>
                            <a:pt x="3515441" y="58520"/>
                            <a:pt x="3505753" y="77765"/>
                            <a:pt x="3548743" y="99260"/>
                          </a:cubicBezTo>
                          <a:cubicBezTo>
                            <a:pt x="3559006" y="104392"/>
                            <a:pt x="3570514" y="106517"/>
                            <a:pt x="3581400" y="110146"/>
                          </a:cubicBezTo>
                          <a:cubicBezTo>
                            <a:pt x="3595914" y="106517"/>
                            <a:pt x="3609982" y="99260"/>
                            <a:pt x="3624943" y="99260"/>
                          </a:cubicBezTo>
                          <a:cubicBezTo>
                            <a:pt x="3674977" y="99260"/>
                            <a:pt x="3693584" y="107626"/>
                            <a:pt x="3733800" y="121032"/>
                          </a:cubicBezTo>
                          <a:cubicBezTo>
                            <a:pt x="3744686" y="117403"/>
                            <a:pt x="3756618" y="116050"/>
                            <a:pt x="3766457" y="110146"/>
                          </a:cubicBezTo>
                          <a:cubicBezTo>
                            <a:pt x="3775258" y="104865"/>
                            <a:pt x="3778165" y="90387"/>
                            <a:pt x="3788229" y="88374"/>
                          </a:cubicBezTo>
                          <a:cubicBezTo>
                            <a:pt x="3799481" y="86124"/>
                            <a:pt x="3809634" y="97010"/>
                            <a:pt x="3820886" y="99260"/>
                          </a:cubicBezTo>
                          <a:cubicBezTo>
                            <a:pt x="3846046" y="104292"/>
                            <a:pt x="3871686" y="106517"/>
                            <a:pt x="3897086" y="110146"/>
                          </a:cubicBezTo>
                          <a:cubicBezTo>
                            <a:pt x="3928287" y="120547"/>
                            <a:pt x="3949142" y="133500"/>
                            <a:pt x="3984172" y="110146"/>
                          </a:cubicBezTo>
                          <a:cubicBezTo>
                            <a:pt x="3993719" y="103781"/>
                            <a:pt x="3991429" y="88375"/>
                            <a:pt x="3995057" y="77489"/>
                          </a:cubicBezTo>
                          <a:cubicBezTo>
                            <a:pt x="4016829" y="84746"/>
                            <a:pt x="4076600" y="83032"/>
                            <a:pt x="4060372" y="99260"/>
                          </a:cubicBezTo>
                          <a:cubicBezTo>
                            <a:pt x="4017914" y="141718"/>
                            <a:pt x="4028416" y="122305"/>
                            <a:pt x="4125686" y="110146"/>
                          </a:cubicBezTo>
                          <a:cubicBezTo>
                            <a:pt x="4132943" y="102889"/>
                            <a:pt x="4137500" y="85885"/>
                            <a:pt x="4147457" y="88374"/>
                          </a:cubicBezTo>
                          <a:cubicBezTo>
                            <a:pt x="4162805" y="92211"/>
                            <a:pt x="4176308" y="142270"/>
                            <a:pt x="4180114" y="153689"/>
                          </a:cubicBezTo>
                          <a:cubicBezTo>
                            <a:pt x="4198257" y="150060"/>
                            <a:pt x="4216481" y="146817"/>
                            <a:pt x="4234543" y="142803"/>
                          </a:cubicBezTo>
                          <a:cubicBezTo>
                            <a:pt x="4249148" y="139557"/>
                            <a:pt x="4263125" y="131917"/>
                            <a:pt x="4278086" y="131917"/>
                          </a:cubicBezTo>
                          <a:cubicBezTo>
                            <a:pt x="4296588" y="131917"/>
                            <a:pt x="4314371" y="139174"/>
                            <a:pt x="4332514" y="142803"/>
                          </a:cubicBezTo>
                          <a:cubicBezTo>
                            <a:pt x="4350657" y="139174"/>
                            <a:pt x="4368441" y="131917"/>
                            <a:pt x="4386943" y="131917"/>
                          </a:cubicBezTo>
                          <a:cubicBezTo>
                            <a:pt x="4405445" y="131917"/>
                            <a:pt x="4423056" y="140186"/>
                            <a:pt x="4441372" y="142803"/>
                          </a:cubicBezTo>
                          <a:cubicBezTo>
                            <a:pt x="4448556" y="143829"/>
                            <a:pt x="4455886" y="142803"/>
                            <a:pt x="4463143" y="142803"/>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ctangle 22"/>
                    <p:cNvSpPr/>
                    <p:nvPr/>
                  </p:nvSpPr>
                  <p:spPr>
                    <a:xfrm>
                      <a:off x="4811485" y="5519058"/>
                      <a:ext cx="4572000" cy="1188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811486" y="5595257"/>
                      <a:ext cx="4572000" cy="1188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Arrow Connector 27"/>
                  <p:cNvCxnSpPr/>
                  <p:nvPr/>
                </p:nvCxnSpPr>
                <p:spPr>
                  <a:xfrm>
                    <a:off x="3788228" y="4582890"/>
                    <a:ext cx="1371600" cy="914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212778" y="4593772"/>
                    <a:ext cx="1371600" cy="914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648218" y="4593772"/>
                    <a:ext cx="1371600" cy="914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148974" y="4572000"/>
                    <a:ext cx="1371600" cy="914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5148943" y="3178629"/>
                    <a:ext cx="1110343" cy="23186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5584371" y="3679371"/>
                    <a:ext cx="1894115" cy="18179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6019800" y="3483429"/>
                    <a:ext cx="1861457" cy="20029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6498771" y="3624943"/>
                    <a:ext cx="21772" cy="18723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5693229" y="5910942"/>
                  <a:ext cx="2122714"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بازتابش نامنظم</a:t>
                  </a:r>
                  <a:endParaRPr lang="en-US" sz="2400" dirty="0">
                    <a:latin typeface="Times New Roman" panose="02020603050405020304" pitchFamily="18" charset="0"/>
                    <a:cs typeface="Times New Roman" panose="02020603050405020304" pitchFamily="18" charset="0"/>
                  </a:endParaRPr>
                </a:p>
              </p:txBody>
            </p:sp>
          </p:grpSp>
          <p:sp>
            <p:nvSpPr>
              <p:cNvPr id="45" name="TextBox 44"/>
              <p:cNvSpPr txBox="1"/>
              <p:nvPr/>
            </p:nvSpPr>
            <p:spPr>
              <a:xfrm>
                <a:off x="3755572" y="3592285"/>
                <a:ext cx="1937658" cy="1133965"/>
              </a:xfrm>
              <a:prstGeom prst="rect">
                <a:avLst/>
              </a:prstGeom>
              <a:noFill/>
            </p:spPr>
            <p:txBody>
              <a:bodyPr wrap="square" rtlCol="0">
                <a:spAutoFit/>
              </a:bodyPr>
              <a:lstStyle/>
              <a:p>
                <a:pPr algn="r" rtl="1">
                  <a:lnSpc>
                    <a:spcPct val="150000"/>
                  </a:lnSpc>
                </a:pPr>
                <a:r>
                  <a:rPr lang="fa-IR" sz="2400" dirty="0">
                    <a:latin typeface="Times New Roman" panose="02020603050405020304" pitchFamily="18" charset="0"/>
                    <a:cs typeface="Times New Roman" panose="02020603050405020304" pitchFamily="18" charset="0"/>
                  </a:rPr>
                  <a:t>دسته پرتو تابش </a:t>
                </a:r>
                <a:r>
                  <a:rPr lang="fa-IR" sz="2400" dirty="0">
                    <a:solidFill>
                      <a:srgbClr val="1E04E2"/>
                    </a:solidFill>
                    <a:latin typeface="Times New Roman" panose="02020603050405020304" pitchFamily="18" charset="0"/>
                    <a:cs typeface="Times New Roman" panose="02020603050405020304" pitchFamily="18" charset="0"/>
                  </a:rPr>
                  <a:t>موازی</a:t>
                </a:r>
                <a:endParaRPr lang="en-US" sz="2400" dirty="0">
                  <a:solidFill>
                    <a:srgbClr val="1E04E2"/>
                  </a:solidFill>
                  <a:latin typeface="Times New Roman" panose="02020603050405020304" pitchFamily="18" charset="0"/>
                  <a:cs typeface="Times New Roman" panose="02020603050405020304" pitchFamily="18" charset="0"/>
                </a:endParaRPr>
              </a:p>
            </p:txBody>
          </p:sp>
        </p:grpSp>
        <p:sp>
          <p:nvSpPr>
            <p:cNvPr id="47" name="TextBox 46"/>
            <p:cNvSpPr txBox="1"/>
            <p:nvPr/>
          </p:nvSpPr>
          <p:spPr>
            <a:xfrm>
              <a:off x="7544579" y="4154900"/>
              <a:ext cx="2231572" cy="1133965"/>
            </a:xfrm>
            <a:prstGeom prst="rect">
              <a:avLst/>
            </a:prstGeom>
            <a:noFill/>
          </p:spPr>
          <p:txBody>
            <a:bodyPr wrap="square" rtlCol="0">
              <a:spAutoFit/>
            </a:bodyPr>
            <a:lstStyle/>
            <a:p>
              <a:pPr algn="r" rtl="1">
                <a:lnSpc>
                  <a:spcPct val="150000"/>
                </a:lnSpc>
              </a:pPr>
              <a:r>
                <a:rPr lang="fa-IR" sz="2400" dirty="0">
                  <a:latin typeface="Times New Roman" panose="02020603050405020304" pitchFamily="18" charset="0"/>
                  <a:cs typeface="Times New Roman" panose="02020603050405020304" pitchFamily="18" charset="0"/>
                </a:rPr>
                <a:t>دسته پرتو بازتابش                </a:t>
              </a:r>
              <a:r>
                <a:rPr lang="fa-IR" sz="2400" dirty="0">
                  <a:solidFill>
                    <a:srgbClr val="1E04E2"/>
                  </a:solidFill>
                  <a:latin typeface="Times New Roman" panose="02020603050405020304" pitchFamily="18" charset="0"/>
                  <a:cs typeface="Times New Roman" panose="02020603050405020304" pitchFamily="18" charset="0"/>
                </a:rPr>
                <a:t>ناموازی</a:t>
              </a:r>
              <a:endParaRPr lang="en-US" sz="2400" dirty="0">
                <a:solidFill>
                  <a:srgbClr val="1E04E2"/>
                </a:solidFill>
                <a:latin typeface="Times New Roman" panose="02020603050405020304" pitchFamily="18" charset="0"/>
                <a:cs typeface="Times New Roman" panose="02020603050405020304" pitchFamily="18" charset="0"/>
              </a:endParaRPr>
            </a:p>
          </p:txBody>
        </p:sp>
      </p:grpSp>
      <p:grpSp>
        <p:nvGrpSpPr>
          <p:cNvPr id="52" name="Group 51"/>
          <p:cNvGrpSpPr/>
          <p:nvPr/>
        </p:nvGrpSpPr>
        <p:grpSpPr>
          <a:xfrm>
            <a:off x="217709" y="3962409"/>
            <a:ext cx="4833263" cy="2691786"/>
            <a:chOff x="-217720" y="3864437"/>
            <a:chExt cx="4833263" cy="2691786"/>
          </a:xfrm>
        </p:grpSpPr>
        <p:grpSp>
          <p:nvGrpSpPr>
            <p:cNvPr id="50" name="Group 49"/>
            <p:cNvGrpSpPr/>
            <p:nvPr/>
          </p:nvGrpSpPr>
          <p:grpSpPr>
            <a:xfrm>
              <a:off x="-217720" y="3864437"/>
              <a:ext cx="3252657" cy="2691786"/>
              <a:chOff x="-217720" y="3864437"/>
              <a:chExt cx="3252657" cy="2691786"/>
            </a:xfrm>
          </p:grpSpPr>
          <p:grpSp>
            <p:nvGrpSpPr>
              <p:cNvPr id="21" name="Group 20"/>
              <p:cNvGrpSpPr/>
              <p:nvPr/>
            </p:nvGrpSpPr>
            <p:grpSpPr>
              <a:xfrm>
                <a:off x="794656" y="4190988"/>
                <a:ext cx="2240281" cy="2365235"/>
                <a:chOff x="566057" y="2960903"/>
                <a:chExt cx="2240281" cy="2365235"/>
              </a:xfrm>
            </p:grpSpPr>
            <p:grpSp>
              <p:nvGrpSpPr>
                <p:cNvPr id="19" name="Group 18"/>
                <p:cNvGrpSpPr/>
                <p:nvPr/>
              </p:nvGrpSpPr>
              <p:grpSpPr>
                <a:xfrm>
                  <a:off x="566057" y="2960903"/>
                  <a:ext cx="2240281" cy="1750435"/>
                  <a:chOff x="391886" y="2971788"/>
                  <a:chExt cx="2240281" cy="1750435"/>
                </a:xfrm>
              </p:grpSpPr>
              <p:grpSp>
                <p:nvGrpSpPr>
                  <p:cNvPr id="8" name="Group 7"/>
                  <p:cNvGrpSpPr/>
                  <p:nvPr/>
                </p:nvGrpSpPr>
                <p:grpSpPr>
                  <a:xfrm>
                    <a:off x="468082" y="4539343"/>
                    <a:ext cx="1920240" cy="182880"/>
                    <a:chOff x="468082" y="4539343"/>
                    <a:chExt cx="3265718" cy="174169"/>
                  </a:xfrm>
                </p:grpSpPr>
                <p:sp>
                  <p:nvSpPr>
                    <p:cNvPr id="6" name="Rectangle 5"/>
                    <p:cNvSpPr/>
                    <p:nvPr/>
                  </p:nvSpPr>
                  <p:spPr>
                    <a:xfrm>
                      <a:off x="468086" y="4539343"/>
                      <a:ext cx="3265714" cy="979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8082" y="4615541"/>
                      <a:ext cx="3265714" cy="979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Arrow Connector 9"/>
                  <p:cNvCxnSpPr/>
                  <p:nvPr/>
                </p:nvCxnSpPr>
                <p:spPr>
                  <a:xfrm>
                    <a:off x="391886" y="3799114"/>
                    <a:ext cx="548640" cy="7315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98716" y="3799110"/>
                    <a:ext cx="548640" cy="7315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83778" y="3799110"/>
                    <a:ext cx="548640" cy="7315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990612" y="3799110"/>
                    <a:ext cx="548640" cy="7315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534887" y="2971788"/>
                    <a:ext cx="1097280" cy="15544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328049" y="2982670"/>
                    <a:ext cx="1097280" cy="15544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142987" y="2982670"/>
                    <a:ext cx="1097280" cy="15544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936153" y="2982670"/>
                    <a:ext cx="1097280" cy="15544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674913" y="4746171"/>
                  <a:ext cx="1861457"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   بازتابش منظم</a:t>
                  </a:r>
                  <a:endParaRPr lang="en-US" sz="2400" dirty="0">
                    <a:latin typeface="Times New Roman" panose="02020603050405020304" pitchFamily="18" charset="0"/>
                    <a:cs typeface="Times New Roman" panose="02020603050405020304" pitchFamily="18" charset="0"/>
                  </a:endParaRPr>
                </a:p>
              </p:txBody>
            </p:sp>
          </p:grpSp>
          <p:sp>
            <p:nvSpPr>
              <p:cNvPr id="49" name="TextBox 48"/>
              <p:cNvSpPr txBox="1"/>
              <p:nvPr/>
            </p:nvSpPr>
            <p:spPr>
              <a:xfrm>
                <a:off x="-217720" y="3864437"/>
                <a:ext cx="1937658" cy="1133965"/>
              </a:xfrm>
              <a:prstGeom prst="rect">
                <a:avLst/>
              </a:prstGeom>
              <a:noFill/>
            </p:spPr>
            <p:txBody>
              <a:bodyPr wrap="square" rtlCol="0">
                <a:spAutoFit/>
              </a:bodyPr>
              <a:lstStyle/>
              <a:p>
                <a:pPr algn="r" rtl="1">
                  <a:lnSpc>
                    <a:spcPct val="150000"/>
                  </a:lnSpc>
                </a:pPr>
                <a:r>
                  <a:rPr lang="fa-IR" sz="2400" dirty="0">
                    <a:latin typeface="Times New Roman" panose="02020603050405020304" pitchFamily="18" charset="0"/>
                    <a:cs typeface="Times New Roman" panose="02020603050405020304" pitchFamily="18" charset="0"/>
                  </a:rPr>
                  <a:t>دسته پرتو تابش </a:t>
                </a:r>
                <a:r>
                  <a:rPr lang="fa-IR" sz="2400" dirty="0">
                    <a:solidFill>
                      <a:srgbClr val="1E04E2"/>
                    </a:solidFill>
                    <a:latin typeface="Times New Roman" panose="02020603050405020304" pitchFamily="18" charset="0"/>
                    <a:cs typeface="Times New Roman" panose="02020603050405020304" pitchFamily="18" charset="0"/>
                  </a:rPr>
                  <a:t>موازی</a:t>
                </a:r>
                <a:endParaRPr lang="en-US" sz="2400" dirty="0">
                  <a:solidFill>
                    <a:srgbClr val="1E04E2"/>
                  </a:solidFill>
                  <a:latin typeface="Times New Roman" panose="02020603050405020304" pitchFamily="18" charset="0"/>
                  <a:cs typeface="Times New Roman" panose="02020603050405020304" pitchFamily="18" charset="0"/>
                </a:endParaRPr>
              </a:p>
            </p:txBody>
          </p:sp>
        </p:grpSp>
        <p:sp>
          <p:nvSpPr>
            <p:cNvPr id="51" name="TextBox 50"/>
            <p:cNvSpPr txBox="1"/>
            <p:nvPr/>
          </p:nvSpPr>
          <p:spPr>
            <a:xfrm>
              <a:off x="2405761" y="4593777"/>
              <a:ext cx="2209782" cy="1133965"/>
            </a:xfrm>
            <a:prstGeom prst="rect">
              <a:avLst/>
            </a:prstGeom>
            <a:noFill/>
          </p:spPr>
          <p:txBody>
            <a:bodyPr wrap="square" rtlCol="0">
              <a:spAutoFit/>
            </a:bodyPr>
            <a:lstStyle/>
            <a:p>
              <a:pPr algn="r" rtl="1">
                <a:lnSpc>
                  <a:spcPct val="150000"/>
                </a:lnSpc>
              </a:pPr>
              <a:r>
                <a:rPr lang="fa-IR" sz="2400" dirty="0">
                  <a:latin typeface="Times New Roman" panose="02020603050405020304" pitchFamily="18" charset="0"/>
                  <a:cs typeface="Times New Roman" panose="02020603050405020304" pitchFamily="18" charset="0"/>
                </a:rPr>
                <a:t>دسته پرتو بازتابشی </a:t>
              </a:r>
              <a:r>
                <a:rPr lang="fa-IR" sz="2400" dirty="0">
                  <a:solidFill>
                    <a:srgbClr val="1E04E2"/>
                  </a:solidFill>
                  <a:latin typeface="Times New Roman" panose="02020603050405020304" pitchFamily="18" charset="0"/>
                  <a:cs typeface="Times New Roman" panose="02020603050405020304" pitchFamily="18" charset="0"/>
                </a:rPr>
                <a:t>موازی</a:t>
              </a:r>
              <a:endParaRPr lang="en-US" sz="2400" dirty="0">
                <a:solidFill>
                  <a:srgbClr val="1E04E2"/>
                </a:solidFill>
                <a:latin typeface="Times New Roman" panose="02020603050405020304" pitchFamily="18" charset="0"/>
                <a:cs typeface="Times New Roman" panose="02020603050405020304" pitchFamily="18" charset="0"/>
              </a:endParaRPr>
            </a:p>
          </p:txBody>
        </p:sp>
      </p:grpSp>
      <p:sp>
        <p:nvSpPr>
          <p:cNvPr id="41" name="Slide Number Placeholder 40"/>
          <p:cNvSpPr>
            <a:spLocks noGrp="1"/>
          </p:cNvSpPr>
          <p:nvPr>
            <p:ph type="sldNum" sz="quarter" idx="12"/>
          </p:nvPr>
        </p:nvSpPr>
        <p:spPr/>
        <p:txBody>
          <a:bodyPr/>
          <a:lstStyle/>
          <a:p>
            <a:fld id="{8AC7B609-6235-4DF7-8376-3B4225D7EDEF}" type="slidenum">
              <a:rPr lang="en-US" smtClean="0"/>
              <a:pPr/>
              <a:t>29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t="15801" r="76165" b="25044"/>
          <a:stretch/>
        </p:blipFill>
        <p:spPr>
          <a:xfrm>
            <a:off x="28303" y="64388"/>
            <a:ext cx="5112000" cy="6815550"/>
          </a:xfrm>
          <a:prstGeom prst="rect">
            <a:avLst/>
          </a:prstGeom>
        </p:spPr>
      </p:pic>
      <p:sp>
        <p:nvSpPr>
          <p:cNvPr id="3" name="Rectangle 2"/>
          <p:cNvSpPr/>
          <p:nvPr/>
        </p:nvSpPr>
        <p:spPr>
          <a:xfrm>
            <a:off x="5752563" y="64388"/>
            <a:ext cx="6096000" cy="6878806"/>
          </a:xfrm>
          <a:prstGeom prst="rect">
            <a:avLst/>
          </a:prstGeom>
        </p:spPr>
        <p:txBody>
          <a:bodyPr>
            <a:spAutoFit/>
          </a:bodyPr>
          <a:lstStyle/>
          <a:p>
            <a:r>
              <a:rPr lang="el-GR" sz="2100" dirty="0">
                <a:latin typeface="Times New Roman" panose="02020603050405020304" pitchFamily="18" charset="0"/>
                <a:cs typeface="Times New Roman" panose="02020603050405020304" pitchFamily="18" charset="0"/>
              </a:rPr>
              <a:t>γ = </a:t>
            </a:r>
            <a:r>
              <a:rPr lang="en-US" sz="2100" dirty="0">
                <a:latin typeface="Times New Roman" panose="02020603050405020304" pitchFamily="18" charset="0"/>
                <a:cs typeface="Times New Roman" panose="02020603050405020304" pitchFamily="18" charset="0"/>
                <a:hlinkClick r:id="rId3" tooltip="Gamma ray"/>
              </a:rPr>
              <a:t>Gamma rays</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HX = Hard </a:t>
            </a:r>
            <a:r>
              <a:rPr lang="en-US" sz="2100" dirty="0">
                <a:latin typeface="Times New Roman" panose="02020603050405020304" pitchFamily="18" charset="0"/>
                <a:cs typeface="Times New Roman" panose="02020603050405020304" pitchFamily="18" charset="0"/>
                <a:hlinkClick r:id="rId4" tooltip="X-ray"/>
              </a:rPr>
              <a:t>X-rays</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SX = Soft X-Rays</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EUV = Extreme-</a:t>
            </a:r>
            <a:r>
              <a:rPr lang="en-US" sz="2100" dirty="0">
                <a:latin typeface="Times New Roman" panose="02020603050405020304" pitchFamily="18" charset="0"/>
                <a:cs typeface="Times New Roman" panose="02020603050405020304" pitchFamily="18" charset="0"/>
                <a:hlinkClick r:id="rId5" tooltip="Ultraviolet"/>
              </a:rPr>
              <a:t>ultraviolet</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NUV = Near-ultraviolet</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hlinkClick r:id="rId6" tooltip="Visible light"/>
              </a:rPr>
              <a:t>Visible light</a:t>
            </a:r>
            <a:r>
              <a:rPr lang="en-US" sz="2100" dirty="0">
                <a:latin typeface="Times New Roman" panose="02020603050405020304" pitchFamily="18" charset="0"/>
                <a:cs typeface="Times New Roman" panose="02020603050405020304" pitchFamily="18" charset="0"/>
              </a:rPr>
              <a:t> (colored bands)</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NIR = Near-</a:t>
            </a:r>
            <a:r>
              <a:rPr lang="en-US" sz="2100" dirty="0">
                <a:latin typeface="Times New Roman" panose="02020603050405020304" pitchFamily="18" charset="0"/>
                <a:cs typeface="Times New Roman" panose="02020603050405020304" pitchFamily="18" charset="0"/>
                <a:hlinkClick r:id="rId7" tooltip="Infrared"/>
              </a:rPr>
              <a:t>infrared</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MIR = Mid-infrared</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FIR = Far-infrared</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EHF = </a:t>
            </a:r>
            <a:r>
              <a:rPr lang="en-US" sz="2100" dirty="0">
                <a:latin typeface="Times New Roman" panose="02020603050405020304" pitchFamily="18" charset="0"/>
                <a:cs typeface="Times New Roman" panose="02020603050405020304" pitchFamily="18" charset="0"/>
                <a:hlinkClick r:id="rId8" tooltip="Extremely high frequency"/>
              </a:rPr>
              <a:t>Extremely high frequency</a:t>
            </a:r>
            <a:r>
              <a:rPr lang="en-US" sz="2100" dirty="0">
                <a:latin typeface="Times New Roman" panose="02020603050405020304" pitchFamily="18" charset="0"/>
                <a:cs typeface="Times New Roman" panose="02020603050405020304" pitchFamily="18" charset="0"/>
              </a:rPr>
              <a:t> (microwaves)</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SHF = </a:t>
            </a:r>
            <a:r>
              <a:rPr lang="en-US" sz="2100" dirty="0">
                <a:latin typeface="Times New Roman" panose="02020603050405020304" pitchFamily="18" charset="0"/>
                <a:cs typeface="Times New Roman" panose="02020603050405020304" pitchFamily="18" charset="0"/>
                <a:hlinkClick r:id="rId9" tooltip="Super-high frequency"/>
              </a:rPr>
              <a:t>Super-high frequency</a:t>
            </a:r>
            <a:r>
              <a:rPr lang="en-US" sz="2100" dirty="0">
                <a:latin typeface="Times New Roman" panose="02020603050405020304" pitchFamily="18" charset="0"/>
                <a:cs typeface="Times New Roman" panose="02020603050405020304" pitchFamily="18" charset="0"/>
              </a:rPr>
              <a:t> (microwaves)</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UHF = </a:t>
            </a:r>
            <a:r>
              <a:rPr lang="en-US" sz="2100" dirty="0">
                <a:latin typeface="Times New Roman" panose="02020603050405020304" pitchFamily="18" charset="0"/>
                <a:cs typeface="Times New Roman" panose="02020603050405020304" pitchFamily="18" charset="0"/>
                <a:hlinkClick r:id="rId10" tooltip="Ultrahigh frequency"/>
              </a:rPr>
              <a:t>Ultrahigh frequency</a:t>
            </a:r>
            <a:r>
              <a:rPr lang="en-US" sz="2100" dirty="0">
                <a:latin typeface="Times New Roman" panose="02020603050405020304" pitchFamily="18" charset="0"/>
                <a:cs typeface="Times New Roman" panose="02020603050405020304" pitchFamily="18" charset="0"/>
              </a:rPr>
              <a:t> (radio waves)</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VHF = </a:t>
            </a:r>
            <a:r>
              <a:rPr lang="en-US" sz="2100" dirty="0">
                <a:latin typeface="Times New Roman" panose="02020603050405020304" pitchFamily="18" charset="0"/>
                <a:cs typeface="Times New Roman" panose="02020603050405020304" pitchFamily="18" charset="0"/>
                <a:hlinkClick r:id="rId11" tooltip="Very high frequency"/>
              </a:rPr>
              <a:t>Very high frequency</a:t>
            </a:r>
            <a:r>
              <a:rPr lang="en-US" sz="2100" dirty="0">
                <a:latin typeface="Times New Roman" panose="02020603050405020304" pitchFamily="18" charset="0"/>
                <a:cs typeface="Times New Roman" panose="02020603050405020304" pitchFamily="18" charset="0"/>
              </a:rPr>
              <a:t> (radio)</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HF = </a:t>
            </a:r>
            <a:r>
              <a:rPr lang="en-US" sz="2100" dirty="0">
                <a:latin typeface="Times New Roman" panose="02020603050405020304" pitchFamily="18" charset="0"/>
                <a:cs typeface="Times New Roman" panose="02020603050405020304" pitchFamily="18" charset="0"/>
                <a:hlinkClick r:id="rId12" tooltip="High frequency"/>
              </a:rPr>
              <a:t>High frequency</a:t>
            </a:r>
            <a:r>
              <a:rPr lang="en-US" sz="2100" dirty="0">
                <a:latin typeface="Times New Roman" panose="02020603050405020304" pitchFamily="18" charset="0"/>
                <a:cs typeface="Times New Roman" panose="02020603050405020304" pitchFamily="18" charset="0"/>
              </a:rPr>
              <a:t> (radio)</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MF = </a:t>
            </a:r>
            <a:r>
              <a:rPr lang="en-US" sz="2100" dirty="0">
                <a:latin typeface="Times New Roman" panose="02020603050405020304" pitchFamily="18" charset="0"/>
                <a:cs typeface="Times New Roman" panose="02020603050405020304" pitchFamily="18" charset="0"/>
                <a:hlinkClick r:id="rId13" tooltip="Medium frequency"/>
              </a:rPr>
              <a:t>Medium frequency</a:t>
            </a:r>
            <a:r>
              <a:rPr lang="en-US" sz="2100" dirty="0">
                <a:latin typeface="Times New Roman" panose="02020603050405020304" pitchFamily="18" charset="0"/>
                <a:cs typeface="Times New Roman" panose="02020603050405020304" pitchFamily="18" charset="0"/>
              </a:rPr>
              <a:t> (radio)</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LF = </a:t>
            </a:r>
            <a:r>
              <a:rPr lang="en-US" sz="2100" dirty="0">
                <a:latin typeface="Times New Roman" panose="02020603050405020304" pitchFamily="18" charset="0"/>
                <a:cs typeface="Times New Roman" panose="02020603050405020304" pitchFamily="18" charset="0"/>
                <a:hlinkClick r:id="rId14" tooltip="Low frequency"/>
              </a:rPr>
              <a:t>Low frequency</a:t>
            </a:r>
            <a:r>
              <a:rPr lang="en-US" sz="2100" dirty="0">
                <a:latin typeface="Times New Roman" panose="02020603050405020304" pitchFamily="18" charset="0"/>
                <a:cs typeface="Times New Roman" panose="02020603050405020304" pitchFamily="18" charset="0"/>
              </a:rPr>
              <a:t> (radio)</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VLF = </a:t>
            </a:r>
            <a:r>
              <a:rPr lang="en-US" sz="2100" dirty="0">
                <a:latin typeface="Times New Roman" panose="02020603050405020304" pitchFamily="18" charset="0"/>
                <a:cs typeface="Times New Roman" panose="02020603050405020304" pitchFamily="18" charset="0"/>
                <a:hlinkClick r:id="rId15" tooltip="Very low frequency"/>
              </a:rPr>
              <a:t>Very low frequency</a:t>
            </a:r>
            <a:r>
              <a:rPr lang="en-US" sz="2100" dirty="0">
                <a:latin typeface="Times New Roman" panose="02020603050405020304" pitchFamily="18" charset="0"/>
                <a:cs typeface="Times New Roman" panose="02020603050405020304" pitchFamily="18" charset="0"/>
              </a:rPr>
              <a:t> (radio)</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VF = </a:t>
            </a:r>
            <a:r>
              <a:rPr lang="en-US" sz="2100" dirty="0">
                <a:latin typeface="Times New Roman" panose="02020603050405020304" pitchFamily="18" charset="0"/>
                <a:cs typeface="Times New Roman" panose="02020603050405020304" pitchFamily="18" charset="0"/>
                <a:hlinkClick r:id="rId16" tooltip="Voice frequency"/>
              </a:rPr>
              <a:t>Voice frequency</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ULF = </a:t>
            </a:r>
            <a:r>
              <a:rPr lang="en-US" sz="2100" dirty="0">
                <a:latin typeface="Times New Roman" panose="02020603050405020304" pitchFamily="18" charset="0"/>
                <a:cs typeface="Times New Roman" panose="02020603050405020304" pitchFamily="18" charset="0"/>
                <a:hlinkClick r:id="rId17" tooltip="Ultra-low frequency"/>
              </a:rPr>
              <a:t>Ultra-low frequency</a:t>
            </a:r>
            <a:r>
              <a:rPr lang="en-US" sz="2100" dirty="0">
                <a:latin typeface="Times New Roman" panose="02020603050405020304" pitchFamily="18" charset="0"/>
                <a:cs typeface="Times New Roman" panose="02020603050405020304" pitchFamily="18" charset="0"/>
              </a:rPr>
              <a:t> (radio)</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SLF = </a:t>
            </a:r>
            <a:r>
              <a:rPr lang="en-US" sz="2100" dirty="0">
                <a:latin typeface="Times New Roman" panose="02020603050405020304" pitchFamily="18" charset="0"/>
                <a:cs typeface="Times New Roman" panose="02020603050405020304" pitchFamily="18" charset="0"/>
                <a:hlinkClick r:id="rId18" tooltip="Super-low frequency"/>
              </a:rPr>
              <a:t>Super-low frequency</a:t>
            </a:r>
            <a:r>
              <a:rPr lang="en-US" sz="2100" dirty="0">
                <a:latin typeface="Times New Roman" panose="02020603050405020304" pitchFamily="18" charset="0"/>
                <a:cs typeface="Times New Roman" panose="02020603050405020304" pitchFamily="18" charset="0"/>
              </a:rPr>
              <a:t> (radio)</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ELF = </a:t>
            </a:r>
            <a:r>
              <a:rPr lang="en-US" sz="2100" dirty="0">
                <a:latin typeface="Times New Roman" panose="02020603050405020304" pitchFamily="18" charset="0"/>
                <a:cs typeface="Times New Roman" panose="02020603050405020304" pitchFamily="18" charset="0"/>
                <a:hlinkClick r:id="rId19" tooltip="Extremely low frequency"/>
              </a:rPr>
              <a:t>Extremely low frequency</a:t>
            </a:r>
            <a:r>
              <a:rPr lang="en-US" sz="2100" dirty="0">
                <a:latin typeface="Times New Roman" panose="02020603050405020304" pitchFamily="18" charset="0"/>
                <a:cs typeface="Times New Roman" panose="02020603050405020304" pitchFamily="18" charset="0"/>
              </a:rPr>
              <a:t>(radio)</a:t>
            </a:r>
          </a:p>
        </p:txBody>
      </p:sp>
      <p:sp>
        <p:nvSpPr>
          <p:cNvPr id="4" name="Slide Number Placeholder 3"/>
          <p:cNvSpPr>
            <a:spLocks noGrp="1"/>
          </p:cNvSpPr>
          <p:nvPr>
            <p:ph type="sldNum" sz="quarter" idx="12"/>
          </p:nvPr>
        </p:nvSpPr>
        <p:spPr/>
        <p:txBody>
          <a:bodyPr/>
          <a:lstStyle/>
          <a:p>
            <a:fld id="{8AC7B609-6235-4DF7-8376-3B4225D7EDEF}" type="slidenum">
              <a:rPr lang="en-US" smtClean="0"/>
              <a:pPr/>
              <a:t>3</a:t>
            </a:fld>
            <a:endParaRPr lang="en-US"/>
          </a:p>
        </p:txBody>
      </p:sp>
    </p:spTree>
    <p:extLst>
      <p:ext uri="{BB962C8B-B14F-4D97-AF65-F5344CB8AC3E}">
        <p14:creationId xmlns:p14="http://schemas.microsoft.com/office/powerpoint/2010/main" val="1463303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0743" y="157531"/>
            <a:ext cx="3505200"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a-IR" sz="2800" b="1" dirty="0">
                <a:solidFill>
                  <a:srgbClr val="FF0000"/>
                </a:solidFill>
              </a:rPr>
              <a:t>تصویر در آینه تخت</a:t>
            </a:r>
            <a:endParaRPr lang="en-US" sz="2800" b="1" dirty="0">
              <a:solidFill>
                <a:srgbClr val="FF0000"/>
              </a:solidFill>
            </a:endParaRPr>
          </a:p>
        </p:txBody>
      </p:sp>
      <p:grpSp>
        <p:nvGrpSpPr>
          <p:cNvPr id="32" name="Group 31"/>
          <p:cNvGrpSpPr/>
          <p:nvPr/>
        </p:nvGrpSpPr>
        <p:grpSpPr>
          <a:xfrm>
            <a:off x="6063343" y="1269699"/>
            <a:ext cx="5477693" cy="2625303"/>
            <a:chOff x="609598" y="947057"/>
            <a:chExt cx="5477693" cy="2625303"/>
          </a:xfrm>
        </p:grpSpPr>
        <p:cxnSp>
          <p:nvCxnSpPr>
            <p:cNvPr id="18" name="Straight Connector 17"/>
            <p:cNvCxnSpPr/>
            <p:nvPr/>
          </p:nvCxnSpPr>
          <p:spPr>
            <a:xfrm flipV="1">
              <a:off x="3526971" y="2579918"/>
              <a:ext cx="2560320" cy="0"/>
            </a:xfrm>
            <a:prstGeom prst="line">
              <a:avLst/>
            </a:prstGeom>
            <a:ln w="19050">
              <a:solidFill>
                <a:srgbClr val="FF66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527026" y="2013885"/>
              <a:ext cx="2547257" cy="1153882"/>
            </a:xfrm>
            <a:prstGeom prst="line">
              <a:avLst/>
            </a:prstGeom>
            <a:ln w="19050">
              <a:solidFill>
                <a:srgbClr val="FF6600"/>
              </a:solidFill>
              <a:prstDash val="sysDash"/>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3516086" y="1556653"/>
              <a:ext cx="167638" cy="1920240"/>
              <a:chOff x="3516086" y="1556653"/>
              <a:chExt cx="167638" cy="3657604"/>
            </a:xfrm>
          </p:grpSpPr>
          <p:sp>
            <p:nvSpPr>
              <p:cNvPr id="3" name="Rectangle 2"/>
              <p:cNvSpPr/>
              <p:nvPr/>
            </p:nvSpPr>
            <p:spPr>
              <a:xfrm>
                <a:off x="3516086" y="1556657"/>
                <a:ext cx="91440" cy="3657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92284" y="1556653"/>
                <a:ext cx="91440" cy="36576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4"/>
            <p:cNvSpPr/>
            <p:nvPr/>
          </p:nvSpPr>
          <p:spPr>
            <a:xfrm>
              <a:off x="2057401" y="2525486"/>
              <a:ext cx="130629" cy="1306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2144489" y="2579914"/>
              <a:ext cx="1371600" cy="0"/>
            </a:xfrm>
            <a:prstGeom prst="straightConnector1">
              <a:avLst/>
            </a:prstGeom>
            <a:ln w="3810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827314" y="2579912"/>
              <a:ext cx="1469575" cy="0"/>
            </a:xfrm>
            <a:prstGeom prst="straightConnector1">
              <a:avLst/>
            </a:prstGeom>
            <a:ln w="3810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133603" y="2024743"/>
              <a:ext cx="1371600" cy="548640"/>
            </a:xfrm>
            <a:prstGeom prst="straightConnector1">
              <a:avLst/>
            </a:prstGeom>
            <a:ln w="3810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970335" y="2013859"/>
              <a:ext cx="155448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1295400" y="990600"/>
              <a:ext cx="2209801" cy="1001488"/>
            </a:xfrm>
            <a:prstGeom prst="straightConnector1">
              <a:avLst/>
            </a:prstGeom>
            <a:ln w="381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4724399" y="2525505"/>
              <a:ext cx="118872" cy="118872"/>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612570" y="2394858"/>
              <a:ext cx="576943"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a:t>
              </a:r>
              <a:r>
                <a:rPr lang="en-US" sz="2400" baseline="-25000" dirty="0">
                  <a:latin typeface="Times New Roman" panose="02020603050405020304" pitchFamily="18" charset="0"/>
                  <a:cs typeface="Times New Roman" panose="02020603050405020304" pitchFamily="18" charset="0"/>
                </a:rPr>
                <a:t>1</a:t>
              </a:r>
            </a:p>
          </p:txBody>
        </p:sp>
        <p:sp>
          <p:nvSpPr>
            <p:cNvPr id="24" name="TextBox 23"/>
            <p:cNvSpPr txBox="1"/>
            <p:nvPr/>
          </p:nvSpPr>
          <p:spPr>
            <a:xfrm>
              <a:off x="2503725" y="1959428"/>
              <a:ext cx="925285" cy="1133965"/>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a:t>
              </a:r>
              <a:r>
                <a:rPr lang="en-US" sz="2400" baseline="-25000" dirty="0">
                  <a:latin typeface="Times New Roman" panose="02020603050405020304" pitchFamily="18" charset="0"/>
                  <a:cs typeface="Times New Roman" panose="02020603050405020304" pitchFamily="18" charset="0"/>
                </a:rPr>
                <a:t>2</a:t>
              </a:r>
            </a:p>
            <a:p>
              <a:pPr algn="just" rtl="1">
                <a:lnSpc>
                  <a:spcPct val="150000"/>
                </a:lnSpc>
              </a:pPr>
              <a:endParaRPr lang="en-US" sz="24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609598" y="2438395"/>
              <a:ext cx="968828" cy="1133965"/>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1</a:t>
              </a:r>
            </a:p>
            <a:p>
              <a:pPr algn="just" rtl="1">
                <a:lnSpc>
                  <a:spcPct val="150000"/>
                </a:lnSpc>
              </a:pPr>
              <a:endParaRPr lang="en-US" sz="24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1143004" y="947057"/>
              <a:ext cx="751115" cy="1133965"/>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2</a:t>
              </a:r>
            </a:p>
            <a:p>
              <a:pPr algn="just" rtl="1">
                <a:lnSpc>
                  <a:spcPct val="150000"/>
                </a:lnSpc>
              </a:pPr>
              <a:endParaRPr lang="en-US" sz="24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1621967" y="1807025"/>
              <a:ext cx="1164772" cy="579967"/>
            </a:xfrm>
            <a:prstGeom prst="rect">
              <a:avLst/>
            </a:prstGeom>
            <a:noFill/>
          </p:spPr>
          <p:txBody>
            <a:bodyPr wrap="square" rtlCol="0">
              <a:spAutoFit/>
            </a:bodyPr>
            <a:lstStyle/>
            <a:p>
              <a:pPr algn="just" rtl="1">
                <a:lnSpc>
                  <a:spcPct val="150000"/>
                </a:lnSpc>
              </a:pPr>
              <a:r>
                <a:rPr lang="el-GR" sz="2400" dirty="0">
                  <a:latin typeface="Times New Roman"/>
                  <a:cs typeface="Times New Roman"/>
                </a:rPr>
                <a:t>θ</a:t>
              </a:r>
              <a:r>
                <a:rPr lang="en-US" sz="2400" baseline="-25000" dirty="0" err="1">
                  <a:latin typeface="Times New Roman"/>
                  <a:cs typeface="Times New Roman"/>
                </a:rPr>
                <a:t>i</a:t>
              </a:r>
              <a:endParaRPr lang="en-US" sz="2400" baseline="-250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968827" y="1415144"/>
              <a:ext cx="1861458" cy="1133965"/>
            </a:xfrm>
            <a:prstGeom prst="rect">
              <a:avLst/>
            </a:prstGeom>
            <a:noFill/>
          </p:spPr>
          <p:txBody>
            <a:bodyPr wrap="square" rtlCol="0">
              <a:spAutoFit/>
            </a:bodyPr>
            <a:lstStyle/>
            <a:p>
              <a:pPr algn="just" rtl="1">
                <a:lnSpc>
                  <a:spcPct val="150000"/>
                </a:lnSpc>
              </a:pPr>
              <a:r>
                <a:rPr lang="el-GR" sz="2400" dirty="0">
                  <a:latin typeface="Times New Roman"/>
                  <a:cs typeface="Times New Roman"/>
                </a:rPr>
                <a:t>θ</a:t>
              </a:r>
              <a:r>
                <a:rPr lang="en-US" sz="2400" baseline="-25000" dirty="0">
                  <a:latin typeface="Times New Roman"/>
                  <a:cs typeface="Times New Roman"/>
                </a:rPr>
                <a:t>r</a:t>
              </a:r>
              <a:endParaRPr lang="en-US" sz="2400" baseline="-25000" dirty="0">
                <a:latin typeface="Times New Roman" panose="02020603050405020304" pitchFamily="18" charset="0"/>
                <a:cs typeface="Times New Roman" panose="02020603050405020304" pitchFamily="18" charset="0"/>
              </a:endParaRPr>
            </a:p>
            <a:p>
              <a:pPr algn="just" rtl="1">
                <a:lnSpc>
                  <a:spcPct val="150000"/>
                </a:lnSpc>
              </a:pPr>
              <a:endParaRPr lang="en-US" sz="24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1698171" y="2460174"/>
              <a:ext cx="609599" cy="646331"/>
            </a:xfrm>
            <a:prstGeom prst="rect">
              <a:avLst/>
            </a:prstGeom>
            <a:noFill/>
          </p:spPr>
          <p:txBody>
            <a:bodyPr wrap="square" rtlCol="0">
              <a:spAutoFit/>
            </a:bodyPr>
            <a:lstStyle/>
            <a:p>
              <a:pPr algn="just" rtl="1">
                <a:lnSpc>
                  <a:spcPct val="150000"/>
                </a:lnSpc>
              </a:pPr>
              <a:r>
                <a:rPr lang="en-US" sz="2400" i="1" dirty="0">
                  <a:latin typeface="Times New Roman" panose="02020603050405020304" pitchFamily="18" charset="0"/>
                  <a:cs typeface="Times New Roman" panose="02020603050405020304" pitchFamily="18" charset="0"/>
                </a:rPr>
                <a:t>O</a:t>
              </a:r>
            </a:p>
          </p:txBody>
        </p:sp>
        <p:sp>
          <p:nvSpPr>
            <p:cNvPr id="30" name="TextBox 29"/>
            <p:cNvSpPr txBox="1"/>
            <p:nvPr/>
          </p:nvSpPr>
          <p:spPr>
            <a:xfrm>
              <a:off x="4234539" y="2514599"/>
              <a:ext cx="674915" cy="579967"/>
            </a:xfrm>
            <a:prstGeom prst="rect">
              <a:avLst/>
            </a:prstGeom>
            <a:noFill/>
          </p:spPr>
          <p:txBody>
            <a:bodyPr wrap="square" rtlCol="0">
              <a:spAutoFit/>
            </a:bodyPr>
            <a:lstStyle/>
            <a:p>
              <a:pPr algn="just" rtl="1">
                <a:lnSpc>
                  <a:spcPct val="150000"/>
                </a:lnSpc>
              </a:pPr>
              <a:r>
                <a:rPr lang="en-US" sz="2400" i="1" dirty="0">
                  <a:latin typeface="Times New Roman" panose="02020603050405020304" pitchFamily="18" charset="0"/>
                  <a:cs typeface="Times New Roman" panose="02020603050405020304" pitchFamily="18" charset="0"/>
                </a:rPr>
                <a:t>I</a:t>
              </a:r>
            </a:p>
          </p:txBody>
        </p:sp>
      </p:grpSp>
      <p:sp>
        <p:nvSpPr>
          <p:cNvPr id="33" name="TextBox 32"/>
          <p:cNvSpPr txBox="1"/>
          <p:nvPr/>
        </p:nvSpPr>
        <p:spPr>
          <a:xfrm>
            <a:off x="3703320" y="3653773"/>
            <a:ext cx="8305800" cy="2862322"/>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برای یک جسم حقیقی:</a:t>
            </a:r>
          </a:p>
          <a:p>
            <a:pPr algn="just" rtl="1">
              <a:lnSpc>
                <a:spcPct val="150000"/>
              </a:lnSpc>
            </a:pPr>
            <a:r>
              <a:rPr lang="fa-IR" sz="2400" dirty="0">
                <a:latin typeface="Times New Roman" panose="02020603050405020304" pitchFamily="18" charset="0"/>
                <a:cs typeface="Times New Roman" panose="02020603050405020304" pitchFamily="18" charset="0"/>
              </a:rPr>
              <a:t>1- تصویر مجازی است. مکان آن در محل تلاقی امتداد پرتوهای بازتابش می‌باشد</a:t>
            </a:r>
          </a:p>
          <a:p>
            <a:pPr algn="just" rtl="1">
              <a:lnSpc>
                <a:spcPct val="150000"/>
              </a:lnSpc>
            </a:pPr>
            <a:r>
              <a:rPr lang="fa-IR" sz="2400" dirty="0">
                <a:latin typeface="Times New Roman" panose="02020603050405020304" pitchFamily="18" charset="0"/>
                <a:cs typeface="Times New Roman" panose="02020603050405020304" pitchFamily="18" charset="0"/>
              </a:rPr>
              <a:t>2- فاصله تصویر تا آینه مساوی فاصله جسم تا آینه است.</a:t>
            </a:r>
          </a:p>
          <a:p>
            <a:pPr algn="just" rtl="1">
              <a:lnSpc>
                <a:spcPct val="150000"/>
              </a:lnSpc>
            </a:pPr>
            <a:r>
              <a:rPr lang="fa-IR" sz="2400" dirty="0">
                <a:latin typeface="Times New Roman" panose="02020603050405020304" pitchFamily="18" charset="0"/>
                <a:cs typeface="Times New Roman" panose="02020603050405020304" pitchFamily="18" charset="0"/>
              </a:rPr>
              <a:t>3- اندازه تصویر در تمام راستاها مساوی اندازه جسم است.</a:t>
            </a:r>
          </a:p>
          <a:p>
            <a:pPr algn="just" rtl="1">
              <a:lnSpc>
                <a:spcPct val="150000"/>
              </a:lnSpc>
            </a:pPr>
            <a:r>
              <a:rPr lang="fa-IR" sz="2400" dirty="0">
                <a:latin typeface="Times New Roman" panose="02020603050405020304" pitchFamily="18" charset="0"/>
                <a:cs typeface="Times New Roman" panose="02020603050405020304" pitchFamily="18" charset="0"/>
              </a:rPr>
              <a:t>4- تصویر مستقیم ولی دارای وارونی جانبی است</a:t>
            </a:r>
          </a:p>
        </p:txBody>
      </p:sp>
      <p:grpSp>
        <p:nvGrpSpPr>
          <p:cNvPr id="56" name="Group 55"/>
          <p:cNvGrpSpPr/>
          <p:nvPr/>
        </p:nvGrpSpPr>
        <p:grpSpPr>
          <a:xfrm>
            <a:off x="337458" y="979716"/>
            <a:ext cx="3250491" cy="5649684"/>
            <a:chOff x="283028" y="979716"/>
            <a:chExt cx="3250491" cy="5649684"/>
          </a:xfrm>
        </p:grpSpPr>
        <p:grpSp>
          <p:nvGrpSpPr>
            <p:cNvPr id="36" name="Group 35"/>
            <p:cNvGrpSpPr/>
            <p:nvPr/>
          </p:nvGrpSpPr>
          <p:grpSpPr>
            <a:xfrm>
              <a:off x="1839687" y="1524000"/>
              <a:ext cx="182880" cy="5105400"/>
              <a:chOff x="2547258" y="2873823"/>
              <a:chExt cx="167638" cy="1920240"/>
            </a:xfrm>
          </p:grpSpPr>
          <p:sp>
            <p:nvSpPr>
              <p:cNvPr id="34" name="Rectangle 33"/>
              <p:cNvSpPr/>
              <p:nvPr/>
            </p:nvSpPr>
            <p:spPr>
              <a:xfrm>
                <a:off x="2547258" y="2873825"/>
                <a:ext cx="91440" cy="19202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623456" y="2873823"/>
                <a:ext cx="91440" cy="19202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Arrow Connector 37"/>
            <p:cNvCxnSpPr/>
            <p:nvPr/>
          </p:nvCxnSpPr>
          <p:spPr>
            <a:xfrm flipV="1">
              <a:off x="892629" y="1850570"/>
              <a:ext cx="0" cy="73152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3080714" y="1872342"/>
              <a:ext cx="0" cy="73152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892628" y="2895600"/>
              <a:ext cx="731520" cy="64008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2296888" y="2906483"/>
              <a:ext cx="731520" cy="64008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718457" y="3962400"/>
              <a:ext cx="822960" cy="64008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2362221" y="3962400"/>
              <a:ext cx="822960" cy="64008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370114" y="5725886"/>
              <a:ext cx="1280160" cy="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2253359" y="5725886"/>
              <a:ext cx="1280160" cy="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990599" y="979716"/>
              <a:ext cx="1175657"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آینه</a:t>
              </a:r>
              <a:endParaRPr lang="en-US" sz="2400" dirty="0">
                <a:latin typeface="Times New Roman" panose="02020603050405020304" pitchFamily="18" charset="0"/>
                <a:cs typeface="Times New Roman" panose="02020603050405020304" pitchFamily="18" charset="0"/>
              </a:endParaRPr>
            </a:p>
          </p:txBody>
        </p:sp>
        <p:sp>
          <p:nvSpPr>
            <p:cNvPr id="54" name="TextBox 53"/>
            <p:cNvSpPr txBox="1"/>
            <p:nvPr/>
          </p:nvSpPr>
          <p:spPr>
            <a:xfrm>
              <a:off x="283028" y="4898571"/>
              <a:ext cx="1012372"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جسم</a:t>
              </a:r>
              <a:endParaRPr lang="en-US" sz="2400" dirty="0">
                <a:latin typeface="Times New Roman" panose="02020603050405020304" pitchFamily="18" charset="0"/>
                <a:cs typeface="Times New Roman" panose="02020603050405020304" pitchFamily="18" charset="0"/>
              </a:endParaRPr>
            </a:p>
          </p:txBody>
        </p:sp>
        <p:sp>
          <p:nvSpPr>
            <p:cNvPr id="55" name="TextBox 54"/>
            <p:cNvSpPr txBox="1"/>
            <p:nvPr/>
          </p:nvSpPr>
          <p:spPr>
            <a:xfrm>
              <a:off x="2362200" y="4844143"/>
              <a:ext cx="947057"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تصویر</a:t>
              </a:r>
              <a:endParaRPr lang="en-US" sz="2400" dirty="0">
                <a:latin typeface="Times New Roman" panose="02020603050405020304" pitchFamily="18" charset="0"/>
                <a:cs typeface="Times New Roman" panose="02020603050405020304" pitchFamily="18" charset="0"/>
              </a:endParaRPr>
            </a:p>
          </p:txBody>
        </p:sp>
      </p:grpSp>
      <p:sp>
        <p:nvSpPr>
          <p:cNvPr id="41" name="Slide Number Placeholder 40"/>
          <p:cNvSpPr>
            <a:spLocks noGrp="1"/>
          </p:cNvSpPr>
          <p:nvPr>
            <p:ph type="sldNum" sz="quarter" idx="12"/>
          </p:nvPr>
        </p:nvSpPr>
        <p:spPr/>
        <p:txBody>
          <a:bodyPr/>
          <a:lstStyle/>
          <a:p>
            <a:fld id="{8AC7B609-6235-4DF7-8376-3B4225D7EDEF}" type="slidenum">
              <a:rPr lang="en-US" smtClean="0"/>
              <a:pPr/>
              <a:t>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l="2838" t="3003" r="60579" b="47362"/>
          <a:stretch>
            <a:fillRect/>
          </a:stretch>
        </p:blipFill>
        <p:spPr>
          <a:xfrm>
            <a:off x="512955" y="60549"/>
            <a:ext cx="3014615" cy="3630505"/>
          </a:xfrm>
          <a:prstGeom prst="rect">
            <a:avLst/>
          </a:prstGeom>
        </p:spPr>
      </p:pic>
      <p:sp>
        <p:nvSpPr>
          <p:cNvPr id="3" name="TextBox 2"/>
          <p:cNvSpPr txBox="1"/>
          <p:nvPr/>
        </p:nvSpPr>
        <p:spPr>
          <a:xfrm>
            <a:off x="4705289" y="157531"/>
            <a:ext cx="2762295"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r"/>
            <a:r>
              <a:rPr lang="fa-IR" sz="2800" b="1" dirty="0">
                <a:solidFill>
                  <a:srgbClr val="FF0000"/>
                </a:solidFill>
              </a:rPr>
              <a:t>بازتاب از سطوح تخت</a:t>
            </a:r>
            <a:endParaRPr lang="en-US" sz="2800" b="1" dirty="0">
              <a:solidFill>
                <a:srgbClr val="FF0000"/>
              </a:solidFill>
            </a:endParaRPr>
          </a:p>
        </p:txBody>
      </p:sp>
      <p:pic>
        <p:nvPicPr>
          <p:cNvPr id="4" name="Picture 3"/>
          <p:cNvPicPr>
            <a:picLocks noChangeAspect="1"/>
          </p:cNvPicPr>
          <p:nvPr/>
        </p:nvPicPr>
        <p:blipFill>
          <a:blip r:embed="rId2" cstate="print"/>
          <a:srcRect l="62696" t="62240" r="1311" b="977"/>
          <a:stretch>
            <a:fillRect/>
          </a:stretch>
        </p:blipFill>
        <p:spPr>
          <a:xfrm>
            <a:off x="8175118" y="3590694"/>
            <a:ext cx="3491275" cy="3166948"/>
          </a:xfrm>
          <a:prstGeom prst="rect">
            <a:avLst/>
          </a:prstGeom>
        </p:spPr>
      </p:pic>
      <p:pic>
        <p:nvPicPr>
          <p:cNvPr id="5" name="Picture 4"/>
          <p:cNvPicPr>
            <a:picLocks noChangeAspect="1"/>
          </p:cNvPicPr>
          <p:nvPr/>
        </p:nvPicPr>
        <p:blipFill>
          <a:blip r:embed="rId2" cstate="print"/>
          <a:srcRect l="72858" t="11423" r="5310" b="47584"/>
          <a:stretch>
            <a:fillRect/>
          </a:stretch>
        </p:blipFill>
        <p:spPr>
          <a:xfrm>
            <a:off x="8508379" y="133814"/>
            <a:ext cx="2074127" cy="3456875"/>
          </a:xfrm>
          <a:prstGeom prst="rect">
            <a:avLst/>
          </a:prstGeom>
        </p:spPr>
      </p:pic>
      <p:pic>
        <p:nvPicPr>
          <p:cNvPr id="6" name="Picture 5"/>
          <p:cNvPicPr>
            <a:picLocks noChangeAspect="1"/>
          </p:cNvPicPr>
          <p:nvPr/>
        </p:nvPicPr>
        <p:blipFill>
          <a:blip r:embed="rId2" cstate="print"/>
          <a:srcRect l="6772" t="65047" r="49368" b="1937"/>
          <a:stretch>
            <a:fillRect/>
          </a:stretch>
        </p:blipFill>
        <p:spPr>
          <a:xfrm>
            <a:off x="434897" y="3657948"/>
            <a:ext cx="4739270" cy="3166598"/>
          </a:xfrm>
          <a:prstGeom prst="rect">
            <a:avLst/>
          </a:prstGeom>
        </p:spPr>
      </p:pic>
      <p:sp>
        <p:nvSpPr>
          <p:cNvPr id="7" name="Slide Number Placeholder 6"/>
          <p:cNvSpPr>
            <a:spLocks noGrp="1"/>
          </p:cNvSpPr>
          <p:nvPr>
            <p:ph type="sldNum" sz="quarter" idx="12"/>
          </p:nvPr>
        </p:nvSpPr>
        <p:spPr/>
        <p:txBody>
          <a:bodyPr/>
          <a:lstStyle/>
          <a:p>
            <a:fld id="{8AC7B609-6235-4DF7-8376-3B4225D7EDEF}" type="slidenum">
              <a:rPr lang="en-US" smtClean="0"/>
              <a:pPr/>
              <a:t>31</a:t>
            </a:fld>
            <a:endParaRPr lang="en-US"/>
          </a:p>
        </p:txBody>
      </p:sp>
    </p:spTree>
    <p:extLst>
      <p:ext uri="{BB962C8B-B14F-4D97-AF65-F5344CB8AC3E}">
        <p14:creationId xmlns:p14="http://schemas.microsoft.com/office/powerpoint/2010/main" val="1805451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91620" y="86823"/>
            <a:ext cx="7779117"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r"/>
            <a:r>
              <a:rPr lang="en-US" sz="2800" b="1" dirty="0">
                <a:solidFill>
                  <a:srgbClr val="FF0000"/>
                </a:solidFill>
              </a:rPr>
              <a:t>Reflecting from curved surfaces  </a:t>
            </a:r>
            <a:r>
              <a:rPr lang="fa-IR" sz="2800" b="1" dirty="0">
                <a:solidFill>
                  <a:srgbClr val="FF0000"/>
                </a:solidFill>
              </a:rPr>
              <a:t>بازتاب از سطوح خمیده</a:t>
            </a:r>
            <a:endParaRPr lang="en-US" sz="2800" b="1" dirty="0">
              <a:solidFill>
                <a:srgbClr val="FF0000"/>
              </a:solidFill>
            </a:endParaRPr>
          </a:p>
        </p:txBody>
      </p:sp>
      <p:grpSp>
        <p:nvGrpSpPr>
          <p:cNvPr id="11" name="Group 10"/>
          <p:cNvGrpSpPr/>
          <p:nvPr/>
        </p:nvGrpSpPr>
        <p:grpSpPr>
          <a:xfrm>
            <a:off x="483020" y="2186148"/>
            <a:ext cx="4456842" cy="4148095"/>
            <a:chOff x="8592000" y="2443933"/>
            <a:chExt cx="3600000" cy="3654740"/>
          </a:xfrm>
        </p:grpSpPr>
        <p:pic>
          <p:nvPicPr>
            <p:cNvPr id="4" name="Picture 3"/>
            <p:cNvPicPr>
              <a:picLocks noChangeAspect="1"/>
            </p:cNvPicPr>
            <p:nvPr/>
          </p:nvPicPr>
          <p:blipFill>
            <a:blip r:embed="rId2" cstate="print"/>
            <a:stretch>
              <a:fillRect/>
            </a:stretch>
          </p:blipFill>
          <p:spPr>
            <a:xfrm>
              <a:off x="8592000" y="2443933"/>
              <a:ext cx="3600000" cy="3190589"/>
            </a:xfrm>
            <a:prstGeom prst="rect">
              <a:avLst/>
            </a:prstGeom>
          </p:spPr>
        </p:pic>
        <p:sp>
          <p:nvSpPr>
            <p:cNvPr id="10" name="TextBox 9"/>
            <p:cNvSpPr txBox="1"/>
            <p:nvPr/>
          </p:nvSpPr>
          <p:spPr>
            <a:xfrm>
              <a:off x="10233082" y="5518706"/>
              <a:ext cx="922048"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سهموی</a:t>
              </a:r>
              <a:endParaRPr lang="en-US" sz="2400" dirty="0">
                <a:latin typeface="Times New Roman" panose="02020603050405020304" pitchFamily="18" charset="0"/>
                <a:cs typeface="Times New Roman" panose="02020603050405020304" pitchFamily="18" charset="0"/>
              </a:endParaRPr>
            </a:p>
          </p:txBody>
        </p:sp>
      </p:grpSp>
      <p:sp>
        <p:nvSpPr>
          <p:cNvPr id="12" name="TextBox 11"/>
          <p:cNvSpPr txBox="1"/>
          <p:nvPr/>
        </p:nvSpPr>
        <p:spPr>
          <a:xfrm>
            <a:off x="234176" y="722142"/>
            <a:ext cx="11608419" cy="1133965"/>
          </a:xfrm>
          <a:prstGeom prst="rect">
            <a:avLst/>
          </a:prstGeom>
          <a:noFill/>
        </p:spPr>
        <p:txBody>
          <a:bodyPr wrap="square" rtlCol="0">
            <a:spAutoFit/>
          </a:bodyPr>
          <a:lstStyle/>
          <a:p>
            <a:pPr algn="just" rtl="1">
              <a:lnSpc>
                <a:spcPct val="150000"/>
              </a:lnSpc>
            </a:pPr>
            <a:r>
              <a:rPr lang="fa-IR" sz="2400" b="1" dirty="0">
                <a:latin typeface="Times New Roman" panose="02020603050405020304" pitchFamily="18" charset="0"/>
                <a:cs typeface="Times New Roman" panose="02020603050405020304" pitchFamily="18" charset="0"/>
              </a:rPr>
              <a:t>سطوح دکارتی:</a:t>
            </a:r>
            <a:r>
              <a:rPr lang="en-US" sz="2400" b="1" dirty="0">
                <a:latin typeface="Times New Roman" panose="02020603050405020304" pitchFamily="18" charset="0"/>
                <a:cs typeface="Times New Roman" panose="02020603050405020304" pitchFamily="18" charset="0"/>
              </a:rPr>
              <a:t> </a:t>
            </a:r>
            <a:r>
              <a:rPr lang="fa-IR" sz="2400" b="1"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سطوحی که با تغییر مسیر پرتوهای تابشی طی فرایند بازتابش یا شکست باعث تشکیل تصویر (حقیقی یا مجازی) ایده آل می‌شود. هرگاه تصویر هر نقطه از جسم فقط یک نقطه باشد تصویر ایده آل است. </a:t>
            </a:r>
            <a:endParaRPr lang="en-US" sz="2400" dirty="0">
              <a:latin typeface="Times New Roman" panose="02020603050405020304" pitchFamily="18" charset="0"/>
              <a:cs typeface="Times New Roman" panose="02020603050405020304" pitchFamily="18" charset="0"/>
            </a:endParaRPr>
          </a:p>
        </p:txBody>
      </p:sp>
      <p:sp>
        <p:nvSpPr>
          <p:cNvPr id="14" name="Rectangle 13"/>
          <p:cNvSpPr/>
          <p:nvPr/>
        </p:nvSpPr>
        <p:spPr>
          <a:xfrm>
            <a:off x="5192111" y="3123125"/>
            <a:ext cx="6663558" cy="2308324"/>
          </a:xfrm>
          <a:prstGeom prst="rect">
            <a:avLst/>
          </a:prstGeom>
        </p:spPr>
        <p:txBody>
          <a:bodyPr wrap="square">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سطح سهموی: هرگاه یک چشمه نقطه‌ای در کانون آینه قرار گیرد بازتابش از سطح آینه دسته پرتوی موازی محور آینه خواهد بود. مطابق اصل برگشت پذیری نور هرگاه یک دسته پرتو موازی به یک آینه سهموی بتابد تمام آن در کانون متمرکز خواهد شد.</a:t>
            </a:r>
            <a:endParaRPr lang="en-US" sz="2400" dirty="0"/>
          </a:p>
        </p:txBody>
      </p:sp>
      <p:sp>
        <p:nvSpPr>
          <p:cNvPr id="8" name="Slide Number Placeholder 7"/>
          <p:cNvSpPr>
            <a:spLocks noGrp="1"/>
          </p:cNvSpPr>
          <p:nvPr>
            <p:ph type="sldNum" sz="quarter" idx="12"/>
          </p:nvPr>
        </p:nvSpPr>
        <p:spPr/>
        <p:txBody>
          <a:bodyPr/>
          <a:lstStyle/>
          <a:p>
            <a:fld id="{8AC7B609-6235-4DF7-8376-3B4225D7EDEF}" type="slidenum">
              <a:rPr lang="en-US" smtClean="0"/>
              <a:pPr/>
              <a:t>32</a:t>
            </a:fld>
            <a:endParaRPr lang="en-US"/>
          </a:p>
        </p:txBody>
      </p:sp>
    </p:spTree>
    <p:extLst>
      <p:ext uri="{BB962C8B-B14F-4D97-AF65-F5344CB8AC3E}">
        <p14:creationId xmlns:p14="http://schemas.microsoft.com/office/powerpoint/2010/main" val="81558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70484" y="183564"/>
            <a:ext cx="6453350" cy="1754326"/>
          </a:xfrm>
          <a:prstGeom prst="rect">
            <a:avLst/>
          </a:prstGeom>
          <a:noFill/>
        </p:spPr>
        <p:txBody>
          <a:bodyPr wrap="square" rtlCol="0">
            <a:spAutoFit/>
          </a:bodyPr>
          <a:lstStyle/>
          <a:p>
            <a:pPr algn="just" rtl="1">
              <a:lnSpc>
                <a:spcPct val="150000"/>
              </a:lnSpc>
            </a:pPr>
            <a:r>
              <a:rPr lang="fa-IR" sz="2400" b="1" dirty="0">
                <a:solidFill>
                  <a:srgbClr val="00B0F0"/>
                </a:solidFill>
                <a:latin typeface="Times New Roman" panose="02020603050405020304" pitchFamily="18" charset="0"/>
                <a:cs typeface="Times New Roman" panose="02020603050405020304" pitchFamily="18" charset="0"/>
              </a:rPr>
              <a:t>ویژگیهای سطوح بازتابی دکارتی:</a:t>
            </a:r>
          </a:p>
          <a:p>
            <a:pPr algn="just" rtl="1">
              <a:lnSpc>
                <a:spcPct val="150000"/>
              </a:lnSpc>
            </a:pPr>
            <a:r>
              <a:rPr lang="fa-IR" sz="2400" dirty="0">
                <a:latin typeface="Times New Roman" panose="02020603050405020304" pitchFamily="18" charset="0"/>
                <a:cs typeface="Times New Roman" panose="02020603050405020304" pitchFamily="18" charset="0"/>
              </a:rPr>
              <a:t>آینه هذلولوی: هرگاه یک چشمه نقطه‌ای در کانون این نوع آینه قرار گیرد تصویر آن در کانون دوم هذلولی تشکیل خواهد شد.</a:t>
            </a:r>
          </a:p>
        </p:txBody>
      </p:sp>
      <p:grpSp>
        <p:nvGrpSpPr>
          <p:cNvPr id="3" name="Group 2"/>
          <p:cNvGrpSpPr/>
          <p:nvPr/>
        </p:nvGrpSpPr>
        <p:grpSpPr>
          <a:xfrm>
            <a:off x="378371" y="3117728"/>
            <a:ext cx="4320000" cy="3673366"/>
            <a:chOff x="131620" y="2046890"/>
            <a:chExt cx="4320000" cy="3809765"/>
          </a:xfrm>
        </p:grpSpPr>
        <p:pic>
          <p:nvPicPr>
            <p:cNvPr id="4" name="Picture 3"/>
            <p:cNvPicPr>
              <a:picLocks noChangeAspect="1"/>
            </p:cNvPicPr>
            <p:nvPr/>
          </p:nvPicPr>
          <p:blipFill>
            <a:blip r:embed="rId2" cstate="print"/>
            <a:stretch>
              <a:fillRect/>
            </a:stretch>
          </p:blipFill>
          <p:spPr>
            <a:xfrm>
              <a:off x="131620" y="2046890"/>
              <a:ext cx="4320000" cy="3809765"/>
            </a:xfrm>
            <a:prstGeom prst="rect">
              <a:avLst/>
            </a:prstGeom>
          </p:spPr>
        </p:pic>
        <p:sp>
          <p:nvSpPr>
            <p:cNvPr id="5" name="TextBox 4"/>
            <p:cNvSpPr txBox="1"/>
            <p:nvPr/>
          </p:nvSpPr>
          <p:spPr>
            <a:xfrm>
              <a:off x="3220113" y="5248641"/>
              <a:ext cx="925254"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بیضوی</a:t>
              </a:r>
              <a:endParaRPr lang="en-US" sz="2400" dirty="0">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307881" y="10510"/>
            <a:ext cx="4737082" cy="3195082"/>
            <a:chOff x="4354366" y="2439440"/>
            <a:chExt cx="4320000" cy="3195082"/>
          </a:xfrm>
        </p:grpSpPr>
        <p:pic>
          <p:nvPicPr>
            <p:cNvPr id="7" name="Picture 6"/>
            <p:cNvPicPr>
              <a:picLocks noChangeAspect="1"/>
            </p:cNvPicPr>
            <p:nvPr/>
          </p:nvPicPr>
          <p:blipFill>
            <a:blip r:embed="rId3" cstate="print"/>
            <a:srcRect t="5064"/>
            <a:stretch>
              <a:fillRect/>
            </a:stretch>
          </p:blipFill>
          <p:spPr>
            <a:xfrm>
              <a:off x="4354366" y="2439440"/>
              <a:ext cx="4320000" cy="3195082"/>
            </a:xfrm>
            <a:prstGeom prst="rect">
              <a:avLst/>
            </a:prstGeom>
          </p:spPr>
        </p:pic>
        <p:sp>
          <p:nvSpPr>
            <p:cNvPr id="8" name="TextBox 7"/>
            <p:cNvSpPr txBox="1"/>
            <p:nvPr/>
          </p:nvSpPr>
          <p:spPr>
            <a:xfrm>
              <a:off x="5798438" y="4498426"/>
              <a:ext cx="1018227"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هذلولوی</a:t>
              </a:r>
              <a:endParaRPr lang="en-US" sz="2400" dirty="0">
                <a:latin typeface="Times New Roman" panose="02020603050405020304" pitchFamily="18" charset="0"/>
                <a:cs typeface="Times New Roman" panose="02020603050405020304" pitchFamily="18" charset="0"/>
              </a:endParaRPr>
            </a:p>
          </p:txBody>
        </p:sp>
      </p:grpSp>
      <p:sp>
        <p:nvSpPr>
          <p:cNvPr id="9" name="Rectangle 8"/>
          <p:cNvSpPr/>
          <p:nvPr/>
        </p:nvSpPr>
        <p:spPr>
          <a:xfrm>
            <a:off x="5675971" y="2496854"/>
            <a:ext cx="6087244" cy="3349956"/>
          </a:xfrm>
          <a:prstGeom prst="rect">
            <a:avLst/>
          </a:prstGeom>
        </p:spPr>
        <p:txBody>
          <a:bodyPr wrap="square">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آینه بیضوی: هرگاه یک چشمه نقطه‌ای در یکی از کانون‌های این نوع آینه قرار گیرد تصویر آن در کانون دیگر آینه تشکیل خواهد شد. این خاصیت باعث شده تا مقطع کاواک بعضی از لیزرها را بیضوی بسازند. لامپ در یک کانون و میله کریستال لیزری در کانون دیگر قرار می‌گیرد در نتیجه تمام نور لامپ به محیط فعال لیزری می رسد.</a:t>
            </a:r>
            <a:endParaRPr lang="en-US" sz="2400" dirty="0">
              <a:latin typeface="Times New Roman" panose="02020603050405020304" pitchFamily="18" charset="0"/>
              <a:cs typeface="Times New Roman" panose="02020603050405020304" pitchFamily="18" charset="0"/>
            </a:endParaRPr>
          </a:p>
        </p:txBody>
      </p:sp>
      <p:sp>
        <p:nvSpPr>
          <p:cNvPr id="10" name="Slide Number Placeholder 9"/>
          <p:cNvSpPr>
            <a:spLocks noGrp="1"/>
          </p:cNvSpPr>
          <p:nvPr>
            <p:ph type="sldNum" sz="quarter" idx="12"/>
          </p:nvPr>
        </p:nvSpPr>
        <p:spPr/>
        <p:txBody>
          <a:bodyPr/>
          <a:lstStyle/>
          <a:p>
            <a:fld id="{8AC7B609-6235-4DF7-8376-3B4225D7EDEF}" type="slidenum">
              <a:rPr lang="en-US" smtClean="0"/>
              <a:pPr/>
              <a:t>33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0270" y="152694"/>
            <a:ext cx="10128671" cy="430887"/>
          </a:xfrm>
          <a:prstGeom prst="rect">
            <a:avLst/>
          </a:prstGeom>
          <a:noFill/>
        </p:spPr>
        <p:txBody>
          <a:bodyPr wrap="none" lIns="0" tIns="0" rIns="0" bIns="0" rtlCol="0">
            <a:spAutoFit/>
          </a:bodyPr>
          <a:lstStyle/>
          <a:p>
            <a:pPr algn="r" rtl="1"/>
            <a:r>
              <a:rPr lang="fa-IR" sz="2400" b="1" dirty="0">
                <a:solidFill>
                  <a:srgbClr val="FF0000"/>
                </a:solidFill>
                <a:latin typeface="Cambria Math" panose="02040503050406030204" pitchFamily="18" charset="0"/>
              </a:rPr>
              <a:t>اثبات رابطه بین فاصله کانونی و شعاع آینه کروی برای پرتوهای پیرامحوری</a:t>
            </a:r>
            <a:r>
              <a:rPr lang="en-US" sz="2400" b="1" dirty="0">
                <a:solidFill>
                  <a:srgbClr val="FF0000"/>
                </a:solidFill>
                <a:latin typeface="Cambria Math" panose="02040503050406030204" pitchFamily="18" charset="0"/>
              </a:rPr>
              <a:t>  </a:t>
            </a:r>
            <a:r>
              <a:rPr lang="en-US" sz="2800" b="1" dirty="0">
                <a:solidFill>
                  <a:srgbClr val="00B050"/>
                </a:solidFill>
                <a:latin typeface="Cambria Math" panose="02040503050406030204" pitchFamily="18" charset="0"/>
              </a:rPr>
              <a:t>(paraxial ray</a:t>
            </a:r>
            <a:r>
              <a:rPr lang="de-DE" sz="2800" b="1" dirty="0">
                <a:solidFill>
                  <a:srgbClr val="00B050"/>
                </a:solidFill>
                <a:latin typeface="Cambria Math" panose="02040503050406030204" pitchFamily="18" charset="0"/>
              </a:rPr>
              <a:t>s</a:t>
            </a:r>
            <a:r>
              <a:rPr lang="en-US" sz="2800" b="1" dirty="0">
                <a:solidFill>
                  <a:srgbClr val="00B050"/>
                </a:solidFill>
                <a:latin typeface="Cambria Math" panose="02040503050406030204" pitchFamily="18" charset="0"/>
              </a:rPr>
              <a:t>) </a:t>
            </a:r>
          </a:p>
        </p:txBody>
      </p:sp>
      <p:sp>
        <p:nvSpPr>
          <p:cNvPr id="3" name="TextBox 2"/>
          <p:cNvSpPr txBox="1"/>
          <p:nvPr/>
        </p:nvSpPr>
        <p:spPr>
          <a:xfrm>
            <a:off x="1952679" y="758055"/>
            <a:ext cx="9860072" cy="369332"/>
          </a:xfrm>
          <a:prstGeom prst="rect">
            <a:avLst/>
          </a:prstGeom>
          <a:noFill/>
        </p:spPr>
        <p:txBody>
          <a:bodyPr wrap="none" lIns="0" tIns="0" rIns="0" bIns="0" rtlCol="0">
            <a:spAutoFit/>
          </a:bodyPr>
          <a:lstStyle/>
          <a:p>
            <a:pPr algn="r" rtl="1"/>
            <a:r>
              <a:rPr lang="fa-IR" sz="2400" dirty="0">
                <a:latin typeface="Cambria Math" panose="02040503050406030204" pitchFamily="18" charset="0"/>
              </a:rPr>
              <a:t>برای آینه‌های با شعاع خمیدگی بزرگ و قطر دهانه کوچک می‌توان تقریب پیرامحوری را بکار برد.</a:t>
            </a:r>
            <a:endParaRPr lang="en-US" sz="2400" dirty="0">
              <a:latin typeface="Cambria Math" panose="02040503050406030204" pitchFamily="18" charset="0"/>
            </a:endParaRPr>
          </a:p>
        </p:txBody>
      </p:sp>
      <p:pic>
        <p:nvPicPr>
          <p:cNvPr id="264194" name="Picture 2"/>
          <p:cNvPicPr>
            <a:picLocks noChangeAspect="1" noChangeArrowheads="1"/>
          </p:cNvPicPr>
          <p:nvPr/>
        </p:nvPicPr>
        <p:blipFill>
          <a:blip r:embed="rId2" cstate="print"/>
          <a:srcRect/>
          <a:stretch>
            <a:fillRect/>
          </a:stretch>
        </p:blipFill>
        <p:spPr bwMode="auto">
          <a:xfrm>
            <a:off x="0" y="1220620"/>
            <a:ext cx="6400800" cy="4451353"/>
          </a:xfrm>
          <a:prstGeom prst="rect">
            <a:avLst/>
          </a:prstGeom>
          <a:noFill/>
          <a:ln w="9525">
            <a:noFill/>
            <a:miter lim="800000"/>
            <a:headEnd/>
            <a:tailEnd/>
          </a:ln>
        </p:spPr>
      </p:pic>
      <p:graphicFrame>
        <p:nvGraphicFramePr>
          <p:cNvPr id="11" name="Object 10"/>
          <p:cNvGraphicFramePr>
            <a:graphicFrameLocks noChangeAspect="1"/>
          </p:cNvGraphicFramePr>
          <p:nvPr/>
        </p:nvGraphicFramePr>
        <p:xfrm>
          <a:off x="6894033" y="1454150"/>
          <a:ext cx="4572000" cy="2552700"/>
        </p:xfrm>
        <a:graphic>
          <a:graphicData uri="http://schemas.openxmlformats.org/presentationml/2006/ole">
            <mc:AlternateContent xmlns:mc="http://schemas.openxmlformats.org/markup-compatibility/2006">
              <mc:Choice xmlns:v="urn:schemas-microsoft-com:vml" Requires="v">
                <p:oleObj name="Equation" r:id="rId3" imgW="4572000" imgH="2552700" progId="Equation.DSMT4">
                  <p:embed/>
                </p:oleObj>
              </mc:Choice>
              <mc:Fallback>
                <p:oleObj name="Equation" r:id="rId3" imgW="4572000" imgH="2552700" progId="Equation.DSMT4">
                  <p:embed/>
                  <p:pic>
                    <p:nvPicPr>
                      <p:cNvPr id="0"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033" y="1454150"/>
                        <a:ext cx="4572000" cy="2552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5473700" y="4425950"/>
          <a:ext cx="6134100" cy="863600"/>
        </p:xfrm>
        <a:graphic>
          <a:graphicData uri="http://schemas.openxmlformats.org/presentationml/2006/ole">
            <mc:AlternateContent xmlns:mc="http://schemas.openxmlformats.org/markup-compatibility/2006">
              <mc:Choice xmlns:v="urn:schemas-microsoft-com:vml" Requires="v">
                <p:oleObj name="Equation" r:id="rId5" imgW="6134100" imgH="863600" progId="Equation.DSMT4">
                  <p:embed/>
                </p:oleObj>
              </mc:Choice>
              <mc:Fallback>
                <p:oleObj name="Equation" r:id="rId5" imgW="6134100" imgH="863600" progId="Equation.DSMT4">
                  <p:embed/>
                  <p:pic>
                    <p:nvPicPr>
                      <p:cNvPr id="0"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3700" y="4425950"/>
                        <a:ext cx="61341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4197" name="Object 5"/>
          <p:cNvGraphicFramePr>
            <a:graphicFrameLocks noChangeAspect="1"/>
          </p:cNvGraphicFramePr>
          <p:nvPr/>
        </p:nvGraphicFramePr>
        <p:xfrm>
          <a:off x="6318250" y="5797550"/>
          <a:ext cx="3848100" cy="736600"/>
        </p:xfrm>
        <a:graphic>
          <a:graphicData uri="http://schemas.openxmlformats.org/presentationml/2006/ole">
            <mc:AlternateContent xmlns:mc="http://schemas.openxmlformats.org/markup-compatibility/2006">
              <mc:Choice xmlns:v="urn:schemas-microsoft-com:vml" Requires="v">
                <p:oleObj name="Equation" r:id="rId7" imgW="3848100" imgH="736600" progId="Equation.DSMT4">
                  <p:embed/>
                </p:oleObj>
              </mc:Choice>
              <mc:Fallback>
                <p:oleObj name="Equation" r:id="rId7" imgW="3848100" imgH="736600" progId="Equation.DSMT4">
                  <p:embed/>
                  <p:pic>
                    <p:nvPicPr>
                      <p:cNvPr id="0" name="Picture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8250" y="5797550"/>
                        <a:ext cx="38481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Slide Number Placeholder 7"/>
          <p:cNvSpPr>
            <a:spLocks noGrp="1"/>
          </p:cNvSpPr>
          <p:nvPr>
            <p:ph type="sldNum" sz="quarter" idx="12"/>
          </p:nvPr>
        </p:nvSpPr>
        <p:spPr/>
        <p:txBody>
          <a:bodyPr/>
          <a:lstStyle/>
          <a:p>
            <a:fld id="{8AC7B609-6235-4DF7-8376-3B4225D7EDEF}" type="slidenum">
              <a:rPr lang="en-US" smtClean="0"/>
              <a:pPr/>
              <a:t>34</a:t>
            </a:fld>
            <a:endParaRPr lang="en-US"/>
          </a:p>
        </p:txBody>
      </p:sp>
    </p:spTree>
    <p:extLst>
      <p:ext uri="{BB962C8B-B14F-4D97-AF65-F5344CB8AC3E}">
        <p14:creationId xmlns:p14="http://schemas.microsoft.com/office/powerpoint/2010/main" val="204886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4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5218" name="Object 2"/>
          <p:cNvGraphicFramePr>
            <a:graphicFrameLocks noChangeAspect="1"/>
          </p:cNvGraphicFramePr>
          <p:nvPr>
            <p:extLst>
              <p:ext uri="{D42A27DB-BD31-4B8C-83A1-F6EECF244321}">
                <p14:modId xmlns:p14="http://schemas.microsoft.com/office/powerpoint/2010/main" val="2282143751"/>
              </p:ext>
            </p:extLst>
          </p:nvPr>
        </p:nvGraphicFramePr>
        <p:xfrm>
          <a:off x="4794094" y="1670331"/>
          <a:ext cx="1562100" cy="736600"/>
        </p:xfrm>
        <a:graphic>
          <a:graphicData uri="http://schemas.openxmlformats.org/presentationml/2006/ole">
            <mc:AlternateContent xmlns:mc="http://schemas.openxmlformats.org/markup-compatibility/2006">
              <mc:Choice xmlns:v="urn:schemas-microsoft-com:vml" Requires="v">
                <p:oleObj name="Equation" r:id="rId2" imgW="1562100" imgH="736600" progId="Equation.DSMT4">
                  <p:embed/>
                </p:oleObj>
              </mc:Choice>
              <mc:Fallback>
                <p:oleObj name="Equation" r:id="rId2" imgW="1562100" imgH="736600" progId="Equation.DSMT4">
                  <p:embed/>
                  <p:pic>
                    <p:nvPicPr>
                      <p:cNvPr id="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094" y="1670331"/>
                        <a:ext cx="15621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869794" y="356839"/>
            <a:ext cx="10972801"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با استفاده از یک قرارداد علامتی می‌توان از رابطه زیر برای تمام حالات متفاوت جسم، تصویر و آینه از تک رابطه زیر استفاده کرد.</a:t>
            </a:r>
            <a:endParaRPr lang="en-US" sz="2400" dirty="0">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379141" y="3323059"/>
            <a:ext cx="11597269" cy="2308324"/>
            <a:chOff x="379141" y="3088888"/>
            <a:chExt cx="11597269" cy="2308324"/>
          </a:xfrm>
        </p:grpSpPr>
        <p:sp>
          <p:nvSpPr>
            <p:cNvPr id="7" name="TextBox 6"/>
            <p:cNvSpPr txBox="1"/>
            <p:nvPr/>
          </p:nvSpPr>
          <p:spPr>
            <a:xfrm>
              <a:off x="379141" y="3088888"/>
              <a:ext cx="11597269"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قرارداد علامتی برای بکار بردن رابطه بالا با این فرض که نور از چپ به راست منتشر می‌شود:</a:t>
              </a:r>
            </a:p>
            <a:p>
              <a:pPr algn="just" rtl="1">
                <a:lnSpc>
                  <a:spcPct val="150000"/>
                </a:lnSpc>
              </a:pPr>
              <a:r>
                <a:rPr lang="fa-IR" sz="2400" dirty="0">
                  <a:latin typeface="Times New Roman" panose="02020603050405020304" pitchFamily="18" charset="0"/>
                  <a:cs typeface="Times New Roman" panose="02020603050405020304" pitchFamily="18" charset="0"/>
                </a:rPr>
                <a:t>1- علامت    : برای جسم حقیقی مثبت و برای جسم مجازی منفی می‌باشد.</a:t>
              </a:r>
            </a:p>
            <a:p>
              <a:pPr algn="just" rtl="1">
                <a:lnSpc>
                  <a:spcPct val="150000"/>
                </a:lnSpc>
              </a:pPr>
              <a:r>
                <a:rPr lang="fa-IR" sz="2400" dirty="0">
                  <a:latin typeface="Times New Roman" panose="02020603050405020304" pitchFamily="18" charset="0"/>
                  <a:cs typeface="Times New Roman" panose="02020603050405020304" pitchFamily="18" charset="0"/>
                </a:rPr>
                <a:t>2- علامت </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 برای تصویر حقیقی مثبت و برای تصویر مجازی منفی می‌باشد.</a:t>
              </a:r>
            </a:p>
            <a:p>
              <a:pPr algn="just" rtl="1">
                <a:lnSpc>
                  <a:spcPct val="150000"/>
                </a:lnSpc>
              </a:pPr>
              <a:r>
                <a:rPr lang="fa-IR" sz="2400" dirty="0">
                  <a:latin typeface="Times New Roman" panose="02020603050405020304" pitchFamily="18" charset="0"/>
                  <a:cs typeface="Times New Roman" panose="02020603050405020304" pitchFamily="18" charset="0"/>
                </a:rPr>
                <a:t>3-علامت    </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هرگاه مرکز خمیدگی آینه سمت راست آن باشد مثبت و هرگاه سمت چپ آن باشد منفی خواهد بود.</a:t>
              </a:r>
              <a:endParaRPr lang="en-US" sz="2400" dirty="0">
                <a:latin typeface="Times New Roman" panose="02020603050405020304" pitchFamily="18" charset="0"/>
                <a:cs typeface="Times New Roman" panose="02020603050405020304" pitchFamily="18" charset="0"/>
              </a:endParaRPr>
            </a:p>
          </p:txBody>
        </p:sp>
        <p:graphicFrame>
          <p:nvGraphicFramePr>
            <p:cNvPr id="265219" name="Object 3"/>
            <p:cNvGraphicFramePr>
              <a:graphicFrameLocks noChangeAspect="1"/>
            </p:cNvGraphicFramePr>
            <p:nvPr/>
          </p:nvGraphicFramePr>
          <p:xfrm>
            <a:off x="10534650" y="4271154"/>
            <a:ext cx="292100" cy="385763"/>
          </p:xfrm>
          <a:graphic>
            <a:graphicData uri="http://schemas.openxmlformats.org/presentationml/2006/ole">
              <mc:AlternateContent xmlns:mc="http://schemas.openxmlformats.org/markup-compatibility/2006">
                <mc:Choice xmlns:v="urn:schemas-microsoft-com:vml" Requires="v">
                  <p:oleObj name="Equation" r:id="rId4" imgW="291973" imgH="342751" progId="Equation.DSMT4">
                    <p:embed/>
                  </p:oleObj>
                </mc:Choice>
                <mc:Fallback>
                  <p:oleObj name="Equation" r:id="rId4" imgW="291973" imgH="342751" progId="Equation.DSMT4">
                    <p:embed/>
                    <p:pic>
                      <p:nvPicPr>
                        <p:cNvPr id="0"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4650" y="4271154"/>
                          <a:ext cx="292100"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5220" name="Object 4"/>
            <p:cNvGraphicFramePr>
              <a:graphicFrameLocks noChangeAspect="1"/>
            </p:cNvGraphicFramePr>
            <p:nvPr/>
          </p:nvGraphicFramePr>
          <p:xfrm>
            <a:off x="10633306" y="3864325"/>
            <a:ext cx="203200" cy="241300"/>
          </p:xfrm>
          <a:graphic>
            <a:graphicData uri="http://schemas.openxmlformats.org/presentationml/2006/ole">
              <mc:AlternateContent xmlns:mc="http://schemas.openxmlformats.org/markup-compatibility/2006">
                <mc:Choice xmlns:v="urn:schemas-microsoft-com:vml" Requires="v">
                  <p:oleObj name="Equation" r:id="rId6" imgW="203112" imgH="241195" progId="Equation.DSMT4">
                    <p:embed/>
                  </p:oleObj>
                </mc:Choice>
                <mc:Fallback>
                  <p:oleObj name="Equation" r:id="rId6" imgW="203112" imgH="241195" progId="Equation.DSMT4">
                    <p:embed/>
                    <p:pic>
                      <p:nvPicPr>
                        <p:cNvPr id="0"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33306" y="3864325"/>
                          <a:ext cx="20320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5221" name="Object 5"/>
            <p:cNvGraphicFramePr>
              <a:graphicFrameLocks noChangeAspect="1"/>
            </p:cNvGraphicFramePr>
            <p:nvPr/>
          </p:nvGraphicFramePr>
          <p:xfrm>
            <a:off x="10604810" y="4891941"/>
            <a:ext cx="304800" cy="304800"/>
          </p:xfrm>
          <a:graphic>
            <a:graphicData uri="http://schemas.openxmlformats.org/presentationml/2006/ole">
              <mc:AlternateContent xmlns:mc="http://schemas.openxmlformats.org/markup-compatibility/2006">
                <mc:Choice xmlns:v="urn:schemas-microsoft-com:vml" Requires="v">
                  <p:oleObj name="Equation" r:id="rId8" imgW="304536" imgH="304536" progId="Equation.DSMT4">
                    <p:embed/>
                  </p:oleObj>
                </mc:Choice>
                <mc:Fallback>
                  <p:oleObj name="Equation" r:id="rId8" imgW="304536" imgH="304536" progId="Equation.DSMT4">
                    <p:embed/>
                    <p:pic>
                      <p:nvPicPr>
                        <p:cNvPr id="0" name="Picture 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04810" y="4891941"/>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9" name="Slide Number Placeholder 8"/>
          <p:cNvSpPr>
            <a:spLocks noGrp="1"/>
          </p:cNvSpPr>
          <p:nvPr>
            <p:ph type="sldNum" sz="quarter" idx="12"/>
          </p:nvPr>
        </p:nvSpPr>
        <p:spPr/>
        <p:txBody>
          <a:bodyPr/>
          <a:lstStyle/>
          <a:p>
            <a:fld id="{8AC7B609-6235-4DF7-8376-3B4225D7EDEF}" type="slidenum">
              <a:rPr lang="en-US" smtClean="0"/>
              <a:pPr/>
              <a:t>35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34319" y="421833"/>
            <a:ext cx="10676681" cy="1226298"/>
          </a:xfrm>
          <a:prstGeom prst="rect">
            <a:avLst/>
          </a:prstGeom>
          <a:noFill/>
        </p:spPr>
        <p:txBody>
          <a:bodyPr wrap="square" rtlCol="0">
            <a:spAutoFit/>
          </a:bodyPr>
          <a:lstStyle/>
          <a:p>
            <a:pPr algn="just" rtl="1">
              <a:lnSpc>
                <a:spcPct val="150000"/>
              </a:lnSpc>
            </a:pPr>
            <a:r>
              <a:rPr lang="fa-IR" sz="2800" b="1" dirty="0">
                <a:solidFill>
                  <a:srgbClr val="FF0000"/>
                </a:solidFill>
                <a:latin typeface="Times New Roman" panose="02020603050405020304" pitchFamily="18" charset="0"/>
                <a:cs typeface="Times New Roman" panose="02020603050405020304" pitchFamily="18" charset="0"/>
              </a:rPr>
              <a:t>تعریف کانون آینه کروی</a:t>
            </a:r>
            <a:r>
              <a:rPr lang="fa-IR" sz="2400" dirty="0">
                <a:latin typeface="Times New Roman" panose="02020603050405020304" pitchFamily="18" charset="0"/>
                <a:cs typeface="Times New Roman" panose="02020603050405020304" pitchFamily="18" charset="0"/>
              </a:rPr>
              <a:t>: محل تصویر جسمی که در بینهایت قرار دارد و یا محل جسمی که تصویر آن در بینهایت تشکیل شده است.</a:t>
            </a:r>
            <a:endParaRPr lang="en-US" sz="24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27179682"/>
              </p:ext>
            </p:extLst>
          </p:nvPr>
        </p:nvGraphicFramePr>
        <p:xfrm>
          <a:off x="4586555" y="1352425"/>
          <a:ext cx="2046288" cy="863600"/>
        </p:xfrm>
        <a:graphic>
          <a:graphicData uri="http://schemas.openxmlformats.org/presentationml/2006/ole">
            <mc:AlternateContent xmlns:mc="http://schemas.openxmlformats.org/markup-compatibility/2006">
              <mc:Choice xmlns:v="urn:schemas-microsoft-com:vml" Requires="v">
                <p:oleObj name="Equation" r:id="rId2" imgW="2044440" imgH="863280" progId="Equation.DSMT4">
                  <p:embed/>
                </p:oleObj>
              </mc:Choice>
              <mc:Fallback>
                <p:oleObj name="Equation" r:id="rId2" imgW="2044440" imgH="863280" progId="Equation.DSMT4">
                  <p:embed/>
                  <p:pic>
                    <p:nvPicPr>
                      <p:cNvPr id="0" name="Picture 28"/>
                      <p:cNvPicPr>
                        <a:picLocks noChangeAspect="1" noChangeArrowheads="1"/>
                      </p:cNvPicPr>
                      <p:nvPr/>
                    </p:nvPicPr>
                    <p:blipFill>
                      <a:blip r:embed="rId3"/>
                      <a:srcRect/>
                      <a:stretch>
                        <a:fillRect/>
                      </a:stretch>
                    </p:blipFill>
                    <p:spPr bwMode="auto">
                      <a:xfrm>
                        <a:off x="4586555" y="1352425"/>
                        <a:ext cx="2046288"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6243" name="Object 3"/>
          <p:cNvGraphicFramePr>
            <a:graphicFrameLocks noChangeAspect="1"/>
          </p:cNvGraphicFramePr>
          <p:nvPr>
            <p:extLst>
              <p:ext uri="{D42A27DB-BD31-4B8C-83A1-F6EECF244321}">
                <p14:modId xmlns:p14="http://schemas.microsoft.com/office/powerpoint/2010/main" val="1014993334"/>
              </p:ext>
            </p:extLst>
          </p:nvPr>
        </p:nvGraphicFramePr>
        <p:xfrm>
          <a:off x="4184650" y="2423884"/>
          <a:ext cx="3136900" cy="787400"/>
        </p:xfrm>
        <a:graphic>
          <a:graphicData uri="http://schemas.openxmlformats.org/presentationml/2006/ole">
            <mc:AlternateContent xmlns:mc="http://schemas.openxmlformats.org/markup-compatibility/2006">
              <mc:Choice xmlns:v="urn:schemas-microsoft-com:vml" Requires="v">
                <p:oleObj name="Equation" r:id="rId4" imgW="3136900" imgH="787400" progId="Equation.DSMT4">
                  <p:embed/>
                </p:oleObj>
              </mc:Choice>
              <mc:Fallback>
                <p:oleObj name="Equation" r:id="rId4" imgW="3136900" imgH="787400" progId="Equation.DSMT4">
                  <p:embed/>
                  <p:pic>
                    <p:nvPicPr>
                      <p:cNvPr id="0"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4650" y="2423884"/>
                        <a:ext cx="3136900"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1134319" y="3310360"/>
            <a:ext cx="10706582"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فاصله کانونی آینه‌های کروی برای پرتوهای پیرامحوری به اندازه نصف شعاع خمیدگی آینه است.</a:t>
            </a:r>
            <a:endParaRPr lang="en-US" sz="2400" dirty="0">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5486886" y="4572018"/>
            <a:ext cx="6368572" cy="1612695"/>
            <a:chOff x="5174402" y="4184730"/>
            <a:chExt cx="6368572" cy="1612695"/>
          </a:xfrm>
        </p:grpSpPr>
        <p:grpSp>
          <p:nvGrpSpPr>
            <p:cNvPr id="13" name="Group 13"/>
            <p:cNvGrpSpPr/>
            <p:nvPr/>
          </p:nvGrpSpPr>
          <p:grpSpPr>
            <a:xfrm>
              <a:off x="5466016" y="4184730"/>
              <a:ext cx="6076958" cy="1006457"/>
              <a:chOff x="4637654" y="4550484"/>
              <a:chExt cx="6076958" cy="1006457"/>
            </a:xfrm>
          </p:grpSpPr>
          <p:graphicFrame>
            <p:nvGraphicFramePr>
              <p:cNvPr id="15" name="Object 14"/>
              <p:cNvGraphicFramePr>
                <a:graphicFrameLocks noChangeAspect="1"/>
              </p:cNvGraphicFramePr>
              <p:nvPr/>
            </p:nvGraphicFramePr>
            <p:xfrm>
              <a:off x="4637654" y="4693341"/>
              <a:ext cx="4356100" cy="863600"/>
            </p:xfrm>
            <a:graphic>
              <a:graphicData uri="http://schemas.openxmlformats.org/presentationml/2006/ole">
                <mc:AlternateContent xmlns:mc="http://schemas.openxmlformats.org/markup-compatibility/2006">
                  <mc:Choice xmlns:v="urn:schemas-microsoft-com:vml" Requires="v">
                    <p:oleObj name="Equation" r:id="rId6" imgW="4356100" imgH="863600" progId="Equation.DSMT4">
                      <p:embed/>
                    </p:oleObj>
                  </mc:Choice>
                  <mc:Fallback>
                    <p:oleObj name="Equation" r:id="rId6" imgW="4356100" imgH="863600" progId="Equation.DSMT4">
                      <p:embed/>
                      <p:pic>
                        <p:nvPicPr>
                          <p:cNvPr id="0"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7654" y="4693341"/>
                            <a:ext cx="43561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8326415" y="4550484"/>
                <a:ext cx="2388197" cy="972382"/>
              </a:xfrm>
              <a:prstGeom prst="rect">
                <a:avLst/>
              </a:prstGeom>
              <a:noFill/>
            </p:spPr>
            <p:txBody>
              <a:bodyPr wrap="square" rtlCol="0">
                <a:spAutoFit/>
              </a:bodyPr>
              <a:lstStyle/>
              <a:p>
                <a:pPr algn="just" rtl="1">
                  <a:lnSpc>
                    <a:spcPts val="3600"/>
                  </a:lnSpc>
                </a:pPr>
                <a:r>
                  <a:rPr lang="fa-IR" sz="2400" dirty="0">
                    <a:latin typeface="Times New Roman" panose="02020603050405020304" pitchFamily="18" charset="0"/>
                    <a:cs typeface="Times New Roman" panose="02020603050405020304" pitchFamily="18" charset="0"/>
                  </a:rPr>
                  <a:t>تصویر مستقیم</a:t>
                </a:r>
              </a:p>
              <a:p>
                <a:pPr algn="just" rtl="1">
                  <a:lnSpc>
                    <a:spcPts val="3600"/>
                  </a:lnSpc>
                </a:pPr>
                <a:r>
                  <a:rPr lang="fa-IR" sz="2400" dirty="0">
                    <a:latin typeface="Times New Roman" panose="02020603050405020304" pitchFamily="18" charset="0"/>
                    <a:cs typeface="Times New Roman" panose="02020603050405020304" pitchFamily="18" charset="0"/>
                  </a:rPr>
                  <a:t>تصویر وارون</a:t>
                </a:r>
                <a:endParaRPr lang="en-US" sz="2400" dirty="0">
                  <a:latin typeface="Times New Roman" panose="02020603050405020304" pitchFamily="18" charset="0"/>
                  <a:cs typeface="Times New Roman" panose="02020603050405020304" pitchFamily="18" charset="0"/>
                </a:endParaRPr>
              </a:p>
            </p:txBody>
          </p:sp>
        </p:grpSp>
        <p:sp>
          <p:nvSpPr>
            <p:cNvPr id="14" name="TextBox 13"/>
            <p:cNvSpPr txBox="1"/>
            <p:nvPr/>
          </p:nvSpPr>
          <p:spPr>
            <a:xfrm>
              <a:off x="5174402" y="5217458"/>
              <a:ext cx="3671627" cy="579967"/>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  بزرگنمایی</a:t>
              </a:r>
              <a:r>
                <a:rPr lang="en-US" sz="2400" b="1" dirty="0">
                  <a:solidFill>
                    <a:srgbClr val="FF0000"/>
                  </a:solidFill>
                  <a:latin typeface="Times New Roman" panose="02020603050405020304" pitchFamily="18" charset="0"/>
                  <a:cs typeface="Times New Roman" panose="02020603050405020304" pitchFamily="18" charset="0"/>
                </a:rPr>
                <a:t>Magnification  </a:t>
              </a:r>
            </a:p>
          </p:txBody>
        </p:sp>
      </p:grpSp>
      <p:sp>
        <p:nvSpPr>
          <p:cNvPr id="18" name="Slide Number Placeholder 17"/>
          <p:cNvSpPr>
            <a:spLocks noGrp="1"/>
          </p:cNvSpPr>
          <p:nvPr>
            <p:ph type="sldNum" sz="quarter" idx="12"/>
          </p:nvPr>
        </p:nvSpPr>
        <p:spPr/>
        <p:txBody>
          <a:bodyPr/>
          <a:lstStyle/>
          <a:p>
            <a:fld id="{8AC7B609-6235-4DF7-8376-3B4225D7EDEF}" type="slidenum">
              <a:rPr lang="en-US" smtClean="0"/>
              <a:pPr/>
              <a:t>36</a:t>
            </a:fld>
            <a:endParaRPr lang="en-US"/>
          </a:p>
        </p:txBody>
      </p:sp>
      <p:grpSp>
        <p:nvGrpSpPr>
          <p:cNvPr id="4" name="Group 3">
            <a:extLst>
              <a:ext uri="{FF2B5EF4-FFF2-40B4-BE49-F238E27FC236}">
                <a16:creationId xmlns:a16="http://schemas.microsoft.com/office/drawing/2014/main" id="{BE662CB9-7B3A-D98C-FFEF-6F0E7E8AAC4D}"/>
              </a:ext>
            </a:extLst>
          </p:cNvPr>
          <p:cNvGrpSpPr/>
          <p:nvPr/>
        </p:nvGrpSpPr>
        <p:grpSpPr>
          <a:xfrm>
            <a:off x="685800" y="4458221"/>
            <a:ext cx="4004782" cy="1939223"/>
            <a:chOff x="685800" y="4458221"/>
            <a:chExt cx="4004782" cy="1939223"/>
          </a:xfrm>
        </p:grpSpPr>
        <p:grpSp>
          <p:nvGrpSpPr>
            <p:cNvPr id="12" name="Group 11"/>
            <p:cNvGrpSpPr/>
            <p:nvPr/>
          </p:nvGrpSpPr>
          <p:grpSpPr>
            <a:xfrm>
              <a:off x="685800" y="4458221"/>
              <a:ext cx="3900755" cy="1864792"/>
              <a:chOff x="3439996" y="4242442"/>
              <a:chExt cx="3900755" cy="1864792"/>
            </a:xfrm>
          </p:grpSpPr>
          <p:graphicFrame>
            <p:nvGraphicFramePr>
              <p:cNvPr id="266244" name="Object 4"/>
              <p:cNvGraphicFramePr>
                <a:graphicFrameLocks noChangeAspect="1"/>
              </p:cNvGraphicFramePr>
              <p:nvPr/>
            </p:nvGraphicFramePr>
            <p:xfrm>
              <a:off x="3439996" y="4354634"/>
              <a:ext cx="2895600" cy="1752600"/>
            </p:xfrm>
            <a:graphic>
              <a:graphicData uri="http://schemas.openxmlformats.org/presentationml/2006/ole">
                <mc:AlternateContent xmlns:mc="http://schemas.openxmlformats.org/markup-compatibility/2006">
                  <mc:Choice xmlns:v="urn:schemas-microsoft-com:vml" Requires="v">
                    <p:oleObj name="Equation" r:id="rId8" imgW="2895600" imgH="1752600" progId="Equation.DSMT4">
                      <p:embed/>
                    </p:oleObj>
                  </mc:Choice>
                  <mc:Fallback>
                    <p:oleObj name="Equation" r:id="rId8" imgW="2895600" imgH="1752600" progId="Equation.DSMT4">
                      <p:embed/>
                      <p:pic>
                        <p:nvPicPr>
                          <p:cNvPr id="0" name="Picture 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9996" y="4354634"/>
                            <a:ext cx="28956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Box 10"/>
              <p:cNvSpPr txBox="1"/>
              <p:nvPr/>
            </p:nvSpPr>
            <p:spPr>
              <a:xfrm>
                <a:off x="4227161" y="4242442"/>
                <a:ext cx="3113590"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فرمول آینه های کروی</a:t>
                </a:r>
                <a:endParaRPr lang="en-US" sz="2400" dirty="0">
                  <a:latin typeface="Times New Roman" panose="02020603050405020304" pitchFamily="18" charset="0"/>
                  <a:cs typeface="Times New Roman" panose="02020603050405020304" pitchFamily="18" charset="0"/>
                </a:endParaRPr>
              </a:p>
            </p:txBody>
          </p:sp>
        </p:grpSp>
        <p:sp>
          <p:nvSpPr>
            <p:cNvPr id="2" name="TextBox 1">
              <a:extLst>
                <a:ext uri="{FF2B5EF4-FFF2-40B4-BE49-F238E27FC236}">
                  <a16:creationId xmlns:a16="http://schemas.microsoft.com/office/drawing/2014/main" id="{740A4760-7F92-374F-3186-A4FA2510090C}"/>
                </a:ext>
              </a:extLst>
            </p:cNvPr>
            <p:cNvSpPr txBox="1"/>
            <p:nvPr/>
          </p:nvSpPr>
          <p:spPr>
            <a:xfrm>
              <a:off x="3693193" y="5263479"/>
              <a:ext cx="997389" cy="1133965"/>
            </a:xfrm>
            <a:prstGeom prst="rect">
              <a:avLst/>
            </a:prstGeom>
            <a:noFill/>
          </p:spPr>
          <p:txBody>
            <a:bodyPr wrap="none" rtlCol="0">
              <a:spAutoFit/>
            </a:bodyPr>
            <a:lstStyle/>
            <a:p>
              <a:pPr algn="just" rtl="1">
                <a:lnSpc>
                  <a:spcPct val="150000"/>
                </a:lnSpc>
              </a:pPr>
              <a:r>
                <a:rPr lang="fa-IR" sz="2400" dirty="0">
                  <a:solidFill>
                    <a:srgbClr val="1E04E2"/>
                  </a:solidFill>
                  <a:latin typeface="Times New Roman" panose="02020603050405020304" pitchFamily="18" charset="0"/>
                  <a:cs typeface="Times New Roman" panose="02020603050405020304" pitchFamily="18" charset="0"/>
                </a:rPr>
                <a:t>آینه کاو</a:t>
              </a:r>
            </a:p>
            <a:p>
              <a:pPr algn="just" rtl="1">
                <a:lnSpc>
                  <a:spcPct val="150000"/>
                </a:lnSpc>
              </a:pPr>
              <a:r>
                <a:rPr lang="fa-IR" sz="2400" dirty="0">
                  <a:solidFill>
                    <a:srgbClr val="1E04E2"/>
                  </a:solidFill>
                  <a:latin typeface="Times New Roman" panose="02020603050405020304" pitchFamily="18" charset="0"/>
                  <a:cs typeface="Times New Roman" panose="02020603050405020304" pitchFamily="18" charset="0"/>
                </a:rPr>
                <a:t>آینه کوژ</a:t>
              </a:r>
              <a:endParaRPr lang="en-US" sz="2400" dirty="0">
                <a:solidFill>
                  <a:srgbClr val="1E04E2"/>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6100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716" y="220724"/>
            <a:ext cx="11803117"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مثال: جسمی جلو یک آینه کوژ با شعاع 40 سانتی متر قرار گرفته است. مکان و ویژگیهای تصویر را برای حالات زیر حساب کنید. فاصله جسم از آینه  الف) 10 سانتی متر   ب) 20 سانتی متر  پ) 40 سانتی متر   ت) 100 سانتی متر</a:t>
            </a:r>
            <a:endParaRPr lang="en-US" sz="24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H="1">
            <a:off x="4004451" y="1513490"/>
            <a:ext cx="0" cy="53445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531813" y="1576551"/>
            <a:ext cx="3409566" cy="4655974"/>
            <a:chOff x="531813" y="1576551"/>
            <a:chExt cx="3409566" cy="4655974"/>
          </a:xfrm>
        </p:grpSpPr>
        <p:graphicFrame>
          <p:nvGraphicFramePr>
            <p:cNvPr id="878594" name="Object 2"/>
            <p:cNvGraphicFramePr>
              <a:graphicFrameLocks noChangeAspect="1"/>
            </p:cNvGraphicFramePr>
            <p:nvPr/>
          </p:nvGraphicFramePr>
          <p:xfrm>
            <a:off x="531813" y="2120900"/>
            <a:ext cx="2719387" cy="4111625"/>
          </p:xfrm>
          <a:graphic>
            <a:graphicData uri="http://schemas.openxmlformats.org/presentationml/2006/ole">
              <mc:AlternateContent xmlns:mc="http://schemas.openxmlformats.org/markup-compatibility/2006">
                <mc:Choice xmlns:v="urn:schemas-microsoft-com:vml" Requires="v">
                  <p:oleObj name="Equation" r:id="rId2" imgW="2806700" imgH="4241800" progId="Equation.DSMT4">
                    <p:embed/>
                  </p:oleObj>
                </mc:Choice>
                <mc:Fallback>
                  <p:oleObj name="Equation" r:id="rId2" imgW="2806700" imgH="4241800" progId="Equation.DSMT4">
                    <p:embed/>
                    <p:pic>
                      <p:nvPicPr>
                        <p:cNvPr id="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13" y="2120900"/>
                          <a:ext cx="2719387" cy="411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p:cNvSpPr txBox="1"/>
            <p:nvPr/>
          </p:nvSpPr>
          <p:spPr>
            <a:xfrm>
              <a:off x="2816772" y="1576551"/>
              <a:ext cx="1040524" cy="661207"/>
            </a:xfrm>
            <a:prstGeom prst="rect">
              <a:avLst/>
            </a:prstGeom>
            <a:noFill/>
          </p:spPr>
          <p:txBody>
            <a:bodyPr wrap="square" rtlCol="0">
              <a:spAutoFit/>
            </a:bodyPr>
            <a:lstStyle/>
            <a:p>
              <a:pPr algn="just" rtl="1">
                <a:lnSpc>
                  <a:spcPct val="150000"/>
                </a:lnSpc>
              </a:pPr>
              <a:r>
                <a:rPr lang="fa-IR" sz="2800" b="1" dirty="0">
                  <a:solidFill>
                    <a:srgbClr val="FF0000"/>
                  </a:solidFill>
                  <a:latin typeface="Times New Roman" panose="02020603050405020304" pitchFamily="18" charset="0"/>
                  <a:cs typeface="Times New Roman" panose="02020603050405020304" pitchFamily="18" charset="0"/>
                </a:rPr>
                <a:t>الف</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186151" y="4580915"/>
              <a:ext cx="1755228" cy="579967"/>
            </a:xfrm>
            <a:prstGeom prst="rect">
              <a:avLst/>
            </a:prstGeom>
            <a:noFill/>
          </p:spPr>
          <p:txBody>
            <a:bodyPr wrap="square" rtlCol="0">
              <a:spAutoFit/>
            </a:bodyPr>
            <a:lstStyle/>
            <a:p>
              <a:pPr algn="just" rtl="1">
                <a:lnSpc>
                  <a:spcPct val="150000"/>
                </a:lnSpc>
              </a:pPr>
              <a:r>
                <a:rPr lang="fa-IR" sz="2400" dirty="0">
                  <a:solidFill>
                    <a:srgbClr val="1E04E2"/>
                  </a:solidFill>
                  <a:latin typeface="Times New Roman" panose="02020603050405020304" pitchFamily="18" charset="0"/>
                  <a:cs typeface="Times New Roman" panose="02020603050405020304" pitchFamily="18" charset="0"/>
                </a:rPr>
                <a:t>تصویر مجازی</a:t>
              </a:r>
              <a:endParaRPr lang="en-US" sz="2400" dirty="0">
                <a:solidFill>
                  <a:srgbClr val="1E04E2"/>
                </a:solidFill>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4410260" y="1940616"/>
            <a:ext cx="3392789" cy="4089631"/>
            <a:chOff x="559100" y="1839301"/>
            <a:chExt cx="3392789" cy="4089631"/>
          </a:xfrm>
        </p:grpSpPr>
        <p:graphicFrame>
          <p:nvGraphicFramePr>
            <p:cNvPr id="10" name="Object 2"/>
            <p:cNvGraphicFramePr>
              <a:graphicFrameLocks noChangeAspect="1"/>
            </p:cNvGraphicFramePr>
            <p:nvPr/>
          </p:nvGraphicFramePr>
          <p:xfrm>
            <a:off x="559100" y="2336419"/>
            <a:ext cx="2668587" cy="3592513"/>
          </p:xfrm>
          <a:graphic>
            <a:graphicData uri="http://schemas.openxmlformats.org/presentationml/2006/ole">
              <mc:AlternateContent xmlns:mc="http://schemas.openxmlformats.org/markup-compatibility/2006">
                <mc:Choice xmlns:v="urn:schemas-microsoft-com:vml" Requires="v">
                  <p:oleObj name="Equation" r:id="rId4" imgW="2755900" imgH="3708400" progId="Equation.DSMT4">
                    <p:embed/>
                  </p:oleObj>
                </mc:Choice>
                <mc:Fallback>
                  <p:oleObj name="Equation" r:id="rId4" imgW="2755900" imgH="3708400" progId="Equation.DSMT4">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100" y="2336419"/>
                          <a:ext cx="2668587" cy="359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Box 10"/>
            <p:cNvSpPr txBox="1"/>
            <p:nvPr/>
          </p:nvSpPr>
          <p:spPr>
            <a:xfrm>
              <a:off x="2406882" y="1839301"/>
              <a:ext cx="1040524" cy="661207"/>
            </a:xfrm>
            <a:prstGeom prst="rect">
              <a:avLst/>
            </a:prstGeom>
            <a:noFill/>
          </p:spPr>
          <p:txBody>
            <a:bodyPr wrap="square" rtlCol="0">
              <a:spAutoFit/>
            </a:bodyPr>
            <a:lstStyle/>
            <a:p>
              <a:pPr algn="just" rtl="1">
                <a:lnSpc>
                  <a:spcPct val="150000"/>
                </a:lnSpc>
              </a:pPr>
              <a:r>
                <a:rPr lang="fa-IR" sz="2800" b="1" dirty="0">
                  <a:solidFill>
                    <a:srgbClr val="FF0000"/>
                  </a:solidFill>
                  <a:latin typeface="Times New Roman" panose="02020603050405020304" pitchFamily="18" charset="0"/>
                  <a:cs typeface="Times New Roman" panose="02020603050405020304" pitchFamily="18" charset="0"/>
                </a:rPr>
                <a:t>ب</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196661" y="4611582"/>
              <a:ext cx="1755228" cy="579967"/>
            </a:xfrm>
            <a:prstGeom prst="rect">
              <a:avLst/>
            </a:prstGeom>
            <a:noFill/>
          </p:spPr>
          <p:txBody>
            <a:bodyPr wrap="square" rtlCol="0">
              <a:spAutoFit/>
            </a:bodyPr>
            <a:lstStyle/>
            <a:p>
              <a:pPr algn="just" rtl="1">
                <a:lnSpc>
                  <a:spcPct val="150000"/>
                </a:lnSpc>
              </a:pPr>
              <a:r>
                <a:rPr lang="fa-IR" sz="2400" dirty="0">
                  <a:solidFill>
                    <a:srgbClr val="1E04E2"/>
                  </a:solidFill>
                  <a:latin typeface="Times New Roman" panose="02020603050405020304" pitchFamily="18" charset="0"/>
                  <a:cs typeface="Times New Roman" panose="02020603050405020304" pitchFamily="18" charset="0"/>
                </a:rPr>
                <a:t>تصویر مجازی</a:t>
              </a:r>
              <a:endParaRPr lang="en-US" sz="2400" dirty="0">
                <a:solidFill>
                  <a:srgbClr val="1E04E2"/>
                </a:solidFill>
                <a:latin typeface="Times New Roman" panose="02020603050405020304" pitchFamily="18" charset="0"/>
                <a:cs typeface="Times New Roman" panose="02020603050405020304" pitchFamily="18" charset="0"/>
              </a:endParaRPr>
            </a:p>
          </p:txBody>
        </p:sp>
      </p:grpSp>
      <p:cxnSp>
        <p:nvCxnSpPr>
          <p:cNvPr id="13" name="Straight Connector 12"/>
          <p:cNvCxnSpPr/>
          <p:nvPr/>
        </p:nvCxnSpPr>
        <p:spPr>
          <a:xfrm flipH="1">
            <a:off x="8140272" y="1513490"/>
            <a:ext cx="0" cy="53445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8620125" y="1566044"/>
            <a:ext cx="3329246" cy="4612506"/>
            <a:chOff x="537702" y="1502981"/>
            <a:chExt cx="3329246" cy="4612506"/>
          </a:xfrm>
        </p:grpSpPr>
        <p:graphicFrame>
          <p:nvGraphicFramePr>
            <p:cNvPr id="16" name="Object 2"/>
            <p:cNvGraphicFramePr>
              <a:graphicFrameLocks noChangeAspect="1"/>
            </p:cNvGraphicFramePr>
            <p:nvPr/>
          </p:nvGraphicFramePr>
          <p:xfrm>
            <a:off x="537702" y="2005450"/>
            <a:ext cx="2706688" cy="4110037"/>
          </p:xfrm>
          <a:graphic>
            <a:graphicData uri="http://schemas.openxmlformats.org/presentationml/2006/ole">
              <mc:AlternateContent xmlns:mc="http://schemas.openxmlformats.org/markup-compatibility/2006">
                <mc:Choice xmlns:v="urn:schemas-microsoft-com:vml" Requires="v">
                  <p:oleObj name="Equation" r:id="rId6" imgW="2794000" imgH="4241800" progId="Equation.DSMT4">
                    <p:embed/>
                  </p:oleObj>
                </mc:Choice>
                <mc:Fallback>
                  <p:oleObj name="Equation" r:id="rId6" imgW="2794000" imgH="4241800" progId="Equation.DSMT4">
                    <p:embed/>
                    <p:pic>
                      <p:nvPicPr>
                        <p:cNvPr id="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702" y="2005450"/>
                          <a:ext cx="2706688" cy="411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TextBox 16"/>
            <p:cNvSpPr txBox="1"/>
            <p:nvPr/>
          </p:nvSpPr>
          <p:spPr>
            <a:xfrm>
              <a:off x="2511982" y="1502981"/>
              <a:ext cx="1040524" cy="661207"/>
            </a:xfrm>
            <a:prstGeom prst="rect">
              <a:avLst/>
            </a:prstGeom>
            <a:noFill/>
          </p:spPr>
          <p:txBody>
            <a:bodyPr wrap="square" rtlCol="0">
              <a:spAutoFit/>
            </a:bodyPr>
            <a:lstStyle/>
            <a:p>
              <a:pPr algn="just" rtl="1">
                <a:lnSpc>
                  <a:spcPct val="150000"/>
                </a:lnSpc>
              </a:pPr>
              <a:r>
                <a:rPr lang="fa-IR" sz="2800" b="1" dirty="0">
                  <a:solidFill>
                    <a:srgbClr val="FF0000"/>
                  </a:solidFill>
                  <a:latin typeface="Times New Roman" panose="02020603050405020304" pitchFamily="18" charset="0"/>
                  <a:cs typeface="Times New Roman" panose="02020603050405020304" pitchFamily="18" charset="0"/>
                </a:rPr>
                <a:t>پ</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111720" y="4433283"/>
              <a:ext cx="1755228" cy="579967"/>
            </a:xfrm>
            <a:prstGeom prst="rect">
              <a:avLst/>
            </a:prstGeom>
            <a:noFill/>
          </p:spPr>
          <p:txBody>
            <a:bodyPr wrap="square" rtlCol="0">
              <a:spAutoFit/>
            </a:bodyPr>
            <a:lstStyle/>
            <a:p>
              <a:pPr algn="just" rtl="1">
                <a:lnSpc>
                  <a:spcPct val="150000"/>
                </a:lnSpc>
              </a:pPr>
              <a:r>
                <a:rPr lang="fa-IR" sz="2400" dirty="0">
                  <a:solidFill>
                    <a:srgbClr val="1E04E2"/>
                  </a:solidFill>
                  <a:latin typeface="Times New Roman" panose="02020603050405020304" pitchFamily="18" charset="0"/>
                  <a:cs typeface="Times New Roman" panose="02020603050405020304" pitchFamily="18" charset="0"/>
                </a:rPr>
                <a:t>تصویر مجازی</a:t>
              </a:r>
              <a:endParaRPr lang="en-US" sz="2400" dirty="0">
                <a:solidFill>
                  <a:srgbClr val="1E04E2"/>
                </a:solidFill>
                <a:latin typeface="Times New Roman" panose="02020603050405020304" pitchFamily="18" charset="0"/>
                <a:cs typeface="Times New Roman" panose="02020603050405020304" pitchFamily="18" charset="0"/>
              </a:endParaRPr>
            </a:p>
          </p:txBody>
        </p:sp>
      </p:grpSp>
      <p:sp>
        <p:nvSpPr>
          <p:cNvPr id="19" name="Slide Number Placeholder 18"/>
          <p:cNvSpPr>
            <a:spLocks noGrp="1"/>
          </p:cNvSpPr>
          <p:nvPr>
            <p:ph type="sldNum" sz="quarter" idx="12"/>
          </p:nvPr>
        </p:nvSpPr>
        <p:spPr/>
        <p:txBody>
          <a:bodyPr/>
          <a:lstStyle/>
          <a:p>
            <a:fld id="{8AC7B609-6235-4DF7-8376-3B4225D7EDEF}" type="slidenum">
              <a:rPr lang="en-US" smtClean="0"/>
              <a:pPr/>
              <a:t>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736" y="94597"/>
            <a:ext cx="11792607" cy="2862322"/>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مثال: در یک آینه کروی ارتفاع تصویر دو برابر جسم و فاصله جسم تا تصویر مساوی 60 سانتی متر است. فاصله جسم تا آینه، تصویر تا آینه، شعاع آینه و نوع آینه و نوع تصویر را تعیین کنید. </a:t>
            </a:r>
          </a:p>
          <a:p>
            <a:pPr algn="just" rtl="1">
              <a:lnSpc>
                <a:spcPct val="150000"/>
              </a:lnSpc>
              <a:buFont typeface="Wingdings" pitchFamily="2" charset="2"/>
              <a:buChar char="ü"/>
            </a:pPr>
            <a:r>
              <a:rPr lang="fa-IR" sz="2400" dirty="0">
                <a:latin typeface="Times New Roman" panose="02020603050405020304" pitchFamily="18" charset="0"/>
                <a:cs typeface="Times New Roman" panose="02020603050405020304" pitchFamily="18" charset="0"/>
              </a:rPr>
              <a:t> </a:t>
            </a:r>
            <a:r>
              <a:rPr lang="fa-IR" sz="2400" dirty="0">
                <a:solidFill>
                  <a:srgbClr val="1E04E2"/>
                </a:solidFill>
                <a:latin typeface="Times New Roman" panose="02020603050405020304" pitchFamily="18" charset="0"/>
                <a:cs typeface="Times New Roman" panose="02020603050405020304" pitchFamily="18" charset="0"/>
              </a:rPr>
              <a:t>چون تصویر از شی بزرگتر است پس آینه کاو است. تصویر در آینه کوژ همیشه از شی کوچکتر است.</a:t>
            </a:r>
          </a:p>
          <a:p>
            <a:pPr algn="just" rtl="1">
              <a:lnSpc>
                <a:spcPct val="150000"/>
              </a:lnSpc>
              <a:buFont typeface="Wingdings" pitchFamily="2" charset="2"/>
              <a:buChar char="ü"/>
            </a:pPr>
            <a:r>
              <a:rPr lang="fa-IR" sz="2400" dirty="0">
                <a:solidFill>
                  <a:srgbClr val="1E04E2"/>
                </a:solidFill>
                <a:latin typeface="Times New Roman" panose="02020603050405020304" pitchFamily="18" charset="0"/>
                <a:cs typeface="Times New Roman" panose="02020603050405020304" pitchFamily="18" charset="0"/>
              </a:rPr>
              <a:t> تصویر بزرگتر از شی در آینه کاو ممکن است حقیقی باشد یا مجازی. پس لازم است برای هر دو احتمال مسئل حل شود.    </a:t>
            </a:r>
            <a:r>
              <a:rPr lang="fa-IR" sz="2400" b="1" dirty="0">
                <a:solidFill>
                  <a:srgbClr val="FF0000"/>
                </a:solidFill>
                <a:latin typeface="Times New Roman" panose="02020603050405020304" pitchFamily="18" charset="0"/>
                <a:cs typeface="Times New Roman" panose="02020603050405020304" pitchFamily="18" charset="0"/>
              </a:rPr>
              <a:t>فرض تصویر مجازی:</a:t>
            </a:r>
          </a:p>
        </p:txBody>
      </p:sp>
      <p:grpSp>
        <p:nvGrpSpPr>
          <p:cNvPr id="9" name="Group 8"/>
          <p:cNvGrpSpPr/>
          <p:nvPr/>
        </p:nvGrpSpPr>
        <p:grpSpPr>
          <a:xfrm>
            <a:off x="178676" y="3008161"/>
            <a:ext cx="5885574" cy="2341714"/>
            <a:chOff x="178676" y="2755921"/>
            <a:chExt cx="5885574" cy="2341714"/>
          </a:xfrm>
        </p:grpSpPr>
        <p:grpSp>
          <p:nvGrpSpPr>
            <p:cNvPr id="7" name="Group 6"/>
            <p:cNvGrpSpPr/>
            <p:nvPr/>
          </p:nvGrpSpPr>
          <p:grpSpPr>
            <a:xfrm>
              <a:off x="260350" y="2755921"/>
              <a:ext cx="5803900" cy="2341714"/>
              <a:chOff x="260350" y="2755921"/>
              <a:chExt cx="5803900" cy="2341714"/>
            </a:xfrm>
          </p:grpSpPr>
          <p:graphicFrame>
            <p:nvGraphicFramePr>
              <p:cNvPr id="3" name="Object 2"/>
              <p:cNvGraphicFramePr>
                <a:graphicFrameLocks noChangeAspect="1"/>
              </p:cNvGraphicFramePr>
              <p:nvPr/>
            </p:nvGraphicFramePr>
            <p:xfrm>
              <a:off x="260350" y="3014835"/>
              <a:ext cx="5803900" cy="2082800"/>
            </p:xfrm>
            <a:graphic>
              <a:graphicData uri="http://schemas.openxmlformats.org/presentationml/2006/ole">
                <mc:AlternateContent xmlns:mc="http://schemas.openxmlformats.org/markup-compatibility/2006">
                  <mc:Choice xmlns:v="urn:schemas-microsoft-com:vml" Requires="v">
                    <p:oleObj name="Equation" r:id="rId2" imgW="5803900" imgH="2082800" progId="Equation.DSMT4">
                      <p:embed/>
                    </p:oleObj>
                  </mc:Choice>
                  <mc:Fallback>
                    <p:oleObj name="Equation" r:id="rId2" imgW="5803900" imgH="2082800" progId="Equation.DSMT4">
                      <p:embed/>
                      <p:pic>
                        <p:nvPicPr>
                          <p:cNvPr id="3"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 y="3014835"/>
                            <a:ext cx="5803900" cy="208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2462" y="2755921"/>
                <a:ext cx="3468414"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فاصله جسم تا تصویر</a:t>
                </a:r>
                <a:endParaRPr lang="en-US" sz="2400" dirty="0">
                  <a:latin typeface="Times New Roman" panose="02020603050405020304" pitchFamily="18" charset="0"/>
                  <a:cs typeface="Times New Roman" panose="02020603050405020304" pitchFamily="18" charset="0"/>
                </a:endParaRPr>
              </a:p>
            </p:txBody>
          </p:sp>
        </p:grpSp>
        <p:sp>
          <p:nvSpPr>
            <p:cNvPr id="8" name="TextBox 7"/>
            <p:cNvSpPr txBox="1"/>
            <p:nvPr/>
          </p:nvSpPr>
          <p:spPr>
            <a:xfrm>
              <a:off x="178676" y="3771004"/>
              <a:ext cx="5065987"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تصویر مجازی باشد بزرگنمایی مثبت است</a:t>
              </a:r>
              <a:endParaRPr lang="en-US" sz="2400" dirty="0">
                <a:latin typeface="Times New Roman" panose="02020603050405020304" pitchFamily="18" charset="0"/>
                <a:cs typeface="Times New Roman" panose="02020603050405020304" pitchFamily="18" charset="0"/>
              </a:endParaRPr>
            </a:p>
          </p:txBody>
        </p:sp>
      </p:grpSp>
      <p:graphicFrame>
        <p:nvGraphicFramePr>
          <p:cNvPr id="14" name="Object 2"/>
          <p:cNvGraphicFramePr>
            <a:graphicFrameLocks noChangeAspect="1"/>
          </p:cNvGraphicFramePr>
          <p:nvPr/>
        </p:nvGraphicFramePr>
        <p:xfrm>
          <a:off x="7605713" y="3214688"/>
          <a:ext cx="1943100" cy="2732087"/>
        </p:xfrm>
        <a:graphic>
          <a:graphicData uri="http://schemas.openxmlformats.org/presentationml/2006/ole">
            <mc:AlternateContent xmlns:mc="http://schemas.openxmlformats.org/markup-compatibility/2006">
              <mc:Choice xmlns:v="urn:schemas-microsoft-com:vml" Requires="v">
                <p:oleObj name="Equation" r:id="rId4" imgW="2006600" imgH="2819400" progId="Equation.DSMT4">
                  <p:embed/>
                </p:oleObj>
              </mc:Choice>
              <mc:Fallback>
                <p:oleObj name="Equation" r:id="rId4" imgW="2006600" imgH="2819400" progId="Equation.DSMT4">
                  <p:embed/>
                  <p:pic>
                    <p:nvPicPr>
                      <p:cNvPr id="1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13" y="3214688"/>
                        <a:ext cx="1943100" cy="273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Box 14"/>
          <p:cNvSpPr txBox="1"/>
          <p:nvPr/>
        </p:nvSpPr>
        <p:spPr>
          <a:xfrm>
            <a:off x="5579390" y="5906082"/>
            <a:ext cx="6276277"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منفی شدن علامت شعاع خود نشان دهنده کاو بودن آینه است.</a:t>
            </a:r>
            <a:endParaRPr 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346841" y="6011917"/>
            <a:ext cx="4855780" cy="579967"/>
          </a:xfrm>
          <a:prstGeom prst="rect">
            <a:avLst/>
          </a:prstGeom>
          <a:noFill/>
        </p:spPr>
        <p:txBody>
          <a:bodyPr wrap="square" rtlCol="0">
            <a:spAutoFit/>
          </a:bodyPr>
          <a:lstStyle/>
          <a:p>
            <a:pPr algn="just" rtl="1">
              <a:lnSpc>
                <a:spcPct val="150000"/>
              </a:lnSpc>
            </a:pPr>
            <a:r>
              <a:rPr lang="fa-IR" sz="2400" dirty="0">
                <a:solidFill>
                  <a:srgbClr val="FF0000"/>
                </a:solidFill>
                <a:latin typeface="Times New Roman" panose="02020603050405020304" pitchFamily="18" charset="0"/>
                <a:cs typeface="Times New Roman" panose="02020603050405020304" pitchFamily="18" charset="0"/>
              </a:rPr>
              <a:t>برای فرض تصویر حقیقی مسئله را حل کنید</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1" name="Slide Number Placeholder 10"/>
          <p:cNvSpPr>
            <a:spLocks noGrp="1"/>
          </p:cNvSpPr>
          <p:nvPr>
            <p:ph type="sldNum" sz="quarter" idx="12"/>
          </p:nvPr>
        </p:nvSpPr>
        <p:spPr/>
        <p:txBody>
          <a:bodyPr/>
          <a:lstStyle/>
          <a:p>
            <a:fld id="{8AC7B609-6235-4DF7-8376-3B4225D7EDEF}" type="slidenum">
              <a:rPr lang="en-US" smtClean="0"/>
              <a:pPr/>
              <a:t>38</a:t>
            </a:fld>
            <a:endParaRPr lang="en-US"/>
          </a:p>
        </p:txBody>
      </p:sp>
    </p:spTree>
    <p:extLst>
      <p:ext uri="{BB962C8B-B14F-4D97-AF65-F5344CB8AC3E}">
        <p14:creationId xmlns:p14="http://schemas.microsoft.com/office/powerpoint/2010/main" val="111326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15007" y="189190"/>
            <a:ext cx="11277600" cy="1200329"/>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مثال: </a:t>
            </a:r>
            <a:r>
              <a:rPr lang="fa-IR" sz="2400" dirty="0">
                <a:latin typeface="Times New Roman" panose="02020603050405020304" pitchFamily="18" charset="0"/>
                <a:cs typeface="Times New Roman" panose="02020603050405020304" pitchFamily="18" charset="0"/>
              </a:rPr>
              <a:t>در شکل زیر شعاع آینه کاو 40 سانتی متر و جسم در فاصله 25 سانتی متری از آینه است. تصویر نهایی آینه کاو کجا و چگونه تشکیل می شود. فاصله آینه تخت تا آینه کاو 90 سانتی متر است.</a:t>
            </a:r>
            <a:endParaRPr lang="en-US" sz="2400" dirty="0">
              <a:latin typeface="Times New Roman" panose="02020603050405020304" pitchFamily="18" charset="0"/>
              <a:cs typeface="Times New Roman" panose="02020603050405020304" pitchFamily="18" charset="0"/>
            </a:endParaRPr>
          </a:p>
        </p:txBody>
      </p:sp>
      <p:grpSp>
        <p:nvGrpSpPr>
          <p:cNvPr id="2" name="Group 19"/>
          <p:cNvGrpSpPr/>
          <p:nvPr/>
        </p:nvGrpSpPr>
        <p:grpSpPr>
          <a:xfrm>
            <a:off x="3457848" y="1345329"/>
            <a:ext cx="4206240" cy="1865579"/>
            <a:chOff x="3089998" y="1439919"/>
            <a:chExt cx="4206240" cy="1865579"/>
          </a:xfrm>
        </p:grpSpPr>
        <p:pic>
          <p:nvPicPr>
            <p:cNvPr id="574467" name="Picture 3"/>
            <p:cNvPicPr>
              <a:picLocks noChangeAspect="1" noChangeArrowheads="1"/>
            </p:cNvPicPr>
            <p:nvPr/>
          </p:nvPicPr>
          <p:blipFill>
            <a:blip r:embed="rId2" cstate="print"/>
            <a:srcRect/>
            <a:stretch>
              <a:fillRect/>
            </a:stretch>
          </p:blipFill>
          <p:spPr bwMode="auto">
            <a:xfrm>
              <a:off x="6698539" y="1488695"/>
              <a:ext cx="548640" cy="1805718"/>
            </a:xfrm>
            <a:prstGeom prst="rect">
              <a:avLst/>
            </a:prstGeom>
            <a:noFill/>
            <a:ln w="9525">
              <a:noFill/>
              <a:miter lim="800000"/>
              <a:headEnd/>
              <a:tailEnd/>
            </a:ln>
          </p:spPr>
        </p:pic>
        <p:cxnSp>
          <p:nvCxnSpPr>
            <p:cNvPr id="7" name="Straight Connector 6"/>
            <p:cNvCxnSpPr/>
            <p:nvPr/>
          </p:nvCxnSpPr>
          <p:spPr>
            <a:xfrm flipH="1" flipV="1">
              <a:off x="3089998" y="2385848"/>
              <a:ext cx="4206240" cy="57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6138040" y="2343807"/>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12529" y="1786764"/>
              <a:ext cx="704193"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c</a:t>
              </a:r>
            </a:p>
          </p:txBody>
        </p:sp>
        <p:grpSp>
          <p:nvGrpSpPr>
            <p:cNvPr id="3" name="Group 11"/>
            <p:cNvGrpSpPr/>
            <p:nvPr/>
          </p:nvGrpSpPr>
          <p:grpSpPr>
            <a:xfrm>
              <a:off x="3347551" y="1471438"/>
              <a:ext cx="138730" cy="1834060"/>
              <a:chOff x="3347551" y="1471438"/>
              <a:chExt cx="138730" cy="1834060"/>
            </a:xfrm>
          </p:grpSpPr>
          <p:sp>
            <p:nvSpPr>
              <p:cNvPr id="10" name="Rectangle 9"/>
              <p:cNvSpPr/>
              <p:nvPr/>
            </p:nvSpPr>
            <p:spPr>
              <a:xfrm>
                <a:off x="3394841" y="1471438"/>
                <a:ext cx="91440" cy="1828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347551" y="1476698"/>
                <a:ext cx="45720" cy="18288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Arrow Connector 14"/>
            <p:cNvCxnSpPr/>
            <p:nvPr/>
          </p:nvCxnSpPr>
          <p:spPr>
            <a:xfrm flipV="1">
              <a:off x="6579476" y="1944414"/>
              <a:ext cx="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337740" y="1965433"/>
              <a:ext cx="546538" cy="498663"/>
            </a:xfrm>
            <a:prstGeom prst="rect">
              <a:avLst/>
            </a:prstGeom>
            <a:noFill/>
          </p:spPr>
          <p:txBody>
            <a:bodyPr wrap="square" rtlCol="0">
              <a:spAutoFit/>
            </a:bodyPr>
            <a:lstStyle/>
            <a:p>
              <a:pPr algn="just" rtl="1">
                <a:lnSpc>
                  <a:spcPct val="150000"/>
                </a:lnSpc>
              </a:pPr>
              <a:r>
                <a:rPr lang="en-US" sz="2000" dirty="0">
                  <a:latin typeface="Times New Roman" panose="02020603050405020304" pitchFamily="18" charset="0"/>
                  <a:cs typeface="Times New Roman" panose="02020603050405020304" pitchFamily="18" charset="0"/>
                </a:rPr>
                <a:t>A</a:t>
              </a:r>
            </a:p>
          </p:txBody>
        </p:sp>
        <p:sp>
          <p:nvSpPr>
            <p:cNvPr id="17" name="TextBox 16"/>
            <p:cNvSpPr txBox="1"/>
            <p:nvPr/>
          </p:nvSpPr>
          <p:spPr>
            <a:xfrm>
              <a:off x="6342995" y="1623847"/>
              <a:ext cx="546538" cy="498663"/>
            </a:xfrm>
            <a:prstGeom prst="rect">
              <a:avLst/>
            </a:prstGeom>
            <a:noFill/>
          </p:spPr>
          <p:txBody>
            <a:bodyPr wrap="square" rtlCol="0">
              <a:spAutoFit/>
            </a:bodyPr>
            <a:lstStyle/>
            <a:p>
              <a:pPr algn="just" rtl="1">
                <a:lnSpc>
                  <a:spcPct val="150000"/>
                </a:lnSpc>
              </a:pPr>
              <a:r>
                <a:rPr lang="en-US" sz="2000" dirty="0">
                  <a:latin typeface="Times New Roman" panose="02020603050405020304" pitchFamily="18" charset="0"/>
                  <a:cs typeface="Times New Roman" panose="02020603050405020304" pitchFamily="18" charset="0"/>
                </a:rPr>
                <a:t>B</a:t>
              </a:r>
            </a:p>
          </p:txBody>
        </p:sp>
        <p:sp>
          <p:nvSpPr>
            <p:cNvPr id="18" name="TextBox 17"/>
            <p:cNvSpPr txBox="1"/>
            <p:nvPr/>
          </p:nvSpPr>
          <p:spPr>
            <a:xfrm>
              <a:off x="4382858" y="2659112"/>
              <a:ext cx="2490951" cy="646331"/>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Concave Mirror</a:t>
              </a:r>
            </a:p>
          </p:txBody>
        </p:sp>
        <p:sp>
          <p:nvSpPr>
            <p:cNvPr id="19" name="TextBox 18"/>
            <p:cNvSpPr txBox="1"/>
            <p:nvPr/>
          </p:nvSpPr>
          <p:spPr>
            <a:xfrm>
              <a:off x="3426373" y="1439919"/>
              <a:ext cx="1597573" cy="646331"/>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Flat Mirror</a:t>
              </a:r>
            </a:p>
          </p:txBody>
        </p:sp>
      </p:grpSp>
      <p:sp>
        <p:nvSpPr>
          <p:cNvPr id="21" name="TextBox 20"/>
          <p:cNvSpPr txBox="1"/>
          <p:nvPr/>
        </p:nvSpPr>
        <p:spPr>
          <a:xfrm>
            <a:off x="7977343" y="1450439"/>
            <a:ext cx="3983421" cy="3970318"/>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چون دو آینه روبروی یکدیگر هستند ممکن است چندین تصویر تشکیل شود:</a:t>
            </a:r>
          </a:p>
          <a:p>
            <a:pPr algn="just" rtl="1">
              <a:lnSpc>
                <a:spcPct val="150000"/>
              </a:lnSpc>
              <a:buFont typeface="Wingdings" pitchFamily="2" charset="2"/>
              <a:buChar char="ü"/>
            </a:pPr>
            <a:r>
              <a:rPr lang="fa-IR" sz="2400" dirty="0">
                <a:latin typeface="Times New Roman" panose="02020603050405020304" pitchFamily="18" charset="0"/>
                <a:cs typeface="Times New Roman" panose="02020603050405020304" pitchFamily="18" charset="0"/>
              </a:rPr>
              <a:t> تصویر جسم در آینه تخت </a:t>
            </a:r>
          </a:p>
          <a:p>
            <a:pPr algn="just" rtl="1">
              <a:lnSpc>
                <a:spcPct val="150000"/>
              </a:lnSpc>
              <a:buFont typeface="Wingdings" pitchFamily="2" charset="2"/>
              <a:buChar char="ü"/>
            </a:pPr>
            <a:r>
              <a:rPr lang="fa-IR" sz="2400" dirty="0">
                <a:latin typeface="Times New Roman" panose="02020603050405020304" pitchFamily="18" charset="0"/>
                <a:cs typeface="Times New Roman" panose="02020603050405020304" pitchFamily="18" charset="0"/>
              </a:rPr>
              <a:t>  تصویر این تصویر در آینه کاو</a:t>
            </a:r>
          </a:p>
          <a:p>
            <a:pPr algn="just" rtl="1">
              <a:lnSpc>
                <a:spcPct val="150000"/>
              </a:lnSpc>
            </a:pPr>
            <a:r>
              <a:rPr lang="fa-IR" sz="2400" dirty="0">
                <a:latin typeface="Times New Roman" panose="02020603050405020304" pitchFamily="18" charset="0"/>
                <a:cs typeface="Times New Roman" panose="02020603050405020304" pitchFamily="18" charset="0"/>
              </a:rPr>
              <a:t>..</a:t>
            </a:r>
          </a:p>
          <a:p>
            <a:pPr algn="just" rtl="1">
              <a:lnSpc>
                <a:spcPct val="150000"/>
              </a:lnSpc>
              <a:buFont typeface="Wingdings" pitchFamily="2" charset="2"/>
              <a:buChar char="ü"/>
            </a:pPr>
            <a:r>
              <a:rPr lang="fa-IR" sz="2400" dirty="0">
                <a:latin typeface="Times New Roman" panose="02020603050405020304" pitchFamily="18" charset="0"/>
                <a:cs typeface="Times New Roman" panose="02020603050405020304" pitchFamily="18" charset="0"/>
              </a:rPr>
              <a:t> تصویر در آینه کاو</a:t>
            </a:r>
          </a:p>
          <a:p>
            <a:pPr algn="just" rtl="1">
              <a:lnSpc>
                <a:spcPct val="150000"/>
              </a:lnSpc>
              <a:buFont typeface="Wingdings" pitchFamily="2" charset="2"/>
              <a:buChar char="ü"/>
            </a:pPr>
            <a:r>
              <a:rPr lang="fa-IR" sz="2400" dirty="0">
                <a:latin typeface="Times New Roman" panose="02020603050405020304" pitchFamily="18" charset="0"/>
                <a:cs typeface="Times New Roman" panose="02020603050405020304" pitchFamily="18" charset="0"/>
              </a:rPr>
              <a:t> تصویر این تصویر در آینه تخت</a:t>
            </a:r>
            <a:endParaRPr lang="en-US" sz="2400" dirty="0">
              <a:latin typeface="Times New Roman" panose="02020603050405020304" pitchFamily="18" charset="0"/>
              <a:cs typeface="Times New Roman" panose="02020603050405020304" pitchFamily="18" charset="0"/>
            </a:endParaRPr>
          </a:p>
        </p:txBody>
      </p:sp>
      <p:graphicFrame>
        <p:nvGraphicFramePr>
          <p:cNvPr id="574469" name="Object 5"/>
          <p:cNvGraphicFramePr>
            <a:graphicFrameLocks noChangeAspect="1"/>
          </p:cNvGraphicFramePr>
          <p:nvPr/>
        </p:nvGraphicFramePr>
        <p:xfrm>
          <a:off x="400050" y="2546350"/>
          <a:ext cx="2692400" cy="3708400"/>
        </p:xfrm>
        <a:graphic>
          <a:graphicData uri="http://schemas.openxmlformats.org/presentationml/2006/ole">
            <mc:AlternateContent xmlns:mc="http://schemas.openxmlformats.org/markup-compatibility/2006">
              <mc:Choice xmlns:v="urn:schemas-microsoft-com:vml" Requires="v">
                <p:oleObj name="Equation" r:id="rId3" imgW="2692400" imgH="3708400" progId="Equation.DSMT4">
                  <p:embed/>
                </p:oleObj>
              </mc:Choice>
              <mc:Fallback>
                <p:oleObj name="Equation" r:id="rId3" imgW="2692400" imgH="3708400" progId="Equation.DSMT4">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2546350"/>
                        <a:ext cx="2692400" cy="37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TextBox 23"/>
          <p:cNvSpPr txBox="1"/>
          <p:nvPr/>
        </p:nvSpPr>
        <p:spPr>
          <a:xfrm>
            <a:off x="3037486" y="5736314"/>
            <a:ext cx="8681545"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آینه کاو تصویری وارون در فاصله 100 سانتی متری با بزرگنمایی 4 می دهد. </a:t>
            </a:r>
            <a:endParaRPr lang="en-US" sz="2400" dirty="0">
              <a:latin typeface="Times New Roman" panose="02020603050405020304" pitchFamily="18" charset="0"/>
              <a:cs typeface="Times New Roman" panose="02020603050405020304" pitchFamily="18" charset="0"/>
            </a:endParaRPr>
          </a:p>
        </p:txBody>
      </p:sp>
      <p:sp>
        <p:nvSpPr>
          <p:cNvPr id="20" name="Slide Number Placeholder 19"/>
          <p:cNvSpPr>
            <a:spLocks noGrp="1"/>
          </p:cNvSpPr>
          <p:nvPr>
            <p:ph type="sldNum" sz="quarter" idx="12"/>
          </p:nvPr>
        </p:nvSpPr>
        <p:spPr/>
        <p:txBody>
          <a:bodyPr/>
          <a:lstStyle/>
          <a:p>
            <a:fld id="{8AC7B609-6235-4DF7-8376-3B4225D7EDEF}" type="slidenum">
              <a:rPr lang="en-US" smtClean="0"/>
              <a:pPr/>
              <a:t>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44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t="15625" r="50132" b="32263"/>
          <a:stretch/>
        </p:blipFill>
        <p:spPr>
          <a:xfrm>
            <a:off x="311639" y="64371"/>
            <a:ext cx="11556000" cy="6789515"/>
          </a:xfrm>
          <a:prstGeom prst="rect">
            <a:avLst/>
          </a:prstGeom>
        </p:spPr>
      </p:pic>
      <p:sp>
        <p:nvSpPr>
          <p:cNvPr id="3" name="Slide Number Placeholder 2"/>
          <p:cNvSpPr>
            <a:spLocks noGrp="1"/>
          </p:cNvSpPr>
          <p:nvPr>
            <p:ph type="sldNum" sz="quarter" idx="12"/>
          </p:nvPr>
        </p:nvSpPr>
        <p:spPr/>
        <p:txBody>
          <a:bodyPr/>
          <a:lstStyle/>
          <a:p>
            <a:fld id="{8AC7B609-6235-4DF7-8376-3B4225D7EDEF}" type="slidenum">
              <a:rPr lang="en-US" smtClean="0"/>
              <a:pPr/>
              <a:t>4</a:t>
            </a:fld>
            <a:endParaRPr lang="en-US"/>
          </a:p>
        </p:txBody>
      </p:sp>
    </p:spTree>
    <p:extLst>
      <p:ext uri="{BB962C8B-B14F-4D97-AF65-F5344CB8AC3E}">
        <p14:creationId xmlns:p14="http://schemas.microsoft.com/office/powerpoint/2010/main" val="2159670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346862" y="415150"/>
            <a:ext cx="5498619" cy="3231944"/>
            <a:chOff x="2995382" y="888100"/>
            <a:chExt cx="5498619" cy="3231944"/>
          </a:xfrm>
        </p:grpSpPr>
        <p:pic>
          <p:nvPicPr>
            <p:cNvPr id="575490" name="Picture 2"/>
            <p:cNvPicPr>
              <a:picLocks noChangeAspect="1" noChangeArrowheads="1"/>
            </p:cNvPicPr>
            <p:nvPr/>
          </p:nvPicPr>
          <p:blipFill>
            <a:blip r:embed="rId2" cstate="print"/>
            <a:srcRect/>
            <a:stretch>
              <a:fillRect/>
            </a:stretch>
          </p:blipFill>
          <p:spPr bwMode="auto">
            <a:xfrm>
              <a:off x="4664951" y="1115738"/>
              <a:ext cx="3829050" cy="1809750"/>
            </a:xfrm>
            <a:prstGeom prst="rect">
              <a:avLst/>
            </a:prstGeom>
            <a:noFill/>
            <a:ln w="9525">
              <a:noFill/>
              <a:miter lim="800000"/>
              <a:headEnd/>
              <a:tailEnd/>
            </a:ln>
          </p:spPr>
        </p:pic>
        <p:cxnSp>
          <p:nvCxnSpPr>
            <p:cNvPr id="4" name="Straight Connector 3"/>
            <p:cNvCxnSpPr/>
            <p:nvPr/>
          </p:nvCxnSpPr>
          <p:spPr>
            <a:xfrm>
              <a:off x="2995382" y="2039008"/>
              <a:ext cx="1828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897771" y="888100"/>
              <a:ext cx="115660" cy="32266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50481" y="893360"/>
              <a:ext cx="57830" cy="322668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1"/>
            <p:cNvGrpSpPr/>
            <p:nvPr/>
          </p:nvGrpSpPr>
          <p:grpSpPr>
            <a:xfrm>
              <a:off x="3930869" y="1881353"/>
              <a:ext cx="462456" cy="2224770"/>
              <a:chOff x="3930869" y="1881353"/>
              <a:chExt cx="462456" cy="2224770"/>
            </a:xfrm>
          </p:grpSpPr>
          <p:cxnSp>
            <p:nvCxnSpPr>
              <p:cNvPr id="6" name="Straight Arrow Connector 5"/>
              <p:cNvCxnSpPr/>
              <p:nvPr/>
            </p:nvCxnSpPr>
            <p:spPr>
              <a:xfrm>
                <a:off x="4382814" y="2049517"/>
                <a:ext cx="10510" cy="1860332"/>
              </a:xfrm>
              <a:prstGeom prst="straightConnector1">
                <a:avLst/>
              </a:prstGeom>
              <a:ln w="28575">
                <a:solidFill>
                  <a:srgbClr val="A162D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930869" y="1881353"/>
                <a:ext cx="462456" cy="553998"/>
              </a:xfrm>
              <a:prstGeom prst="rect">
                <a:avLst/>
              </a:prstGeom>
              <a:noFill/>
            </p:spPr>
            <p:txBody>
              <a:bodyPr wrap="square" rtlCol="0">
                <a:spAutoFit/>
              </a:bodyPr>
              <a:lstStyle/>
              <a:p>
                <a:pPr algn="just" rtl="1">
                  <a:lnSpc>
                    <a:spcPct val="150000"/>
                  </a:lnSpc>
                </a:pPr>
                <a:r>
                  <a:rPr lang="en-US" sz="2000" dirty="0">
                    <a:latin typeface="Times New Roman" panose="02020603050405020304" pitchFamily="18" charset="0"/>
                    <a:cs typeface="Times New Roman" panose="02020603050405020304" pitchFamily="18" charset="0"/>
                  </a:rPr>
                  <a:t>A</a:t>
                </a:r>
                <a:r>
                  <a:rPr lang="en-US" sz="2000" dirty="0">
                    <a:latin typeface="Times New Roman"/>
                    <a:cs typeface="Times New Roman"/>
                  </a:rPr>
                  <a:t>'</a:t>
                </a:r>
                <a:endParaRPr lang="en-US" sz="2000" dirty="0">
                  <a:latin typeface="Times New Roman" panose="02020603050405020304" pitchFamily="18" charset="0"/>
                  <a:cs typeface="Times New Roman" panose="02020603050405020304" pitchFamily="18" charset="0"/>
                </a:endParaRPr>
              </a:p>
            </p:txBody>
          </p:sp>
          <p:sp>
            <p:nvSpPr>
              <p:cNvPr id="10" name="Rectangle 9"/>
              <p:cNvSpPr/>
              <p:nvPr/>
            </p:nvSpPr>
            <p:spPr>
              <a:xfrm>
                <a:off x="3971980" y="3648049"/>
                <a:ext cx="380232" cy="458074"/>
              </a:xfrm>
              <a:prstGeom prst="rect">
                <a:avLst/>
              </a:prstGeom>
            </p:spPr>
            <p:txBody>
              <a:bodyPr wrap="none">
                <a:spAutoFit/>
              </a:bodyPr>
              <a:lstStyle/>
              <a:p>
                <a:pPr algn="just" rtl="1">
                  <a:lnSpc>
                    <a:spcPct val="150000"/>
                  </a:lnSpc>
                </a:pPr>
                <a:r>
                  <a:rPr lang="en-US" dirty="0">
                    <a:latin typeface="Times New Roman" panose="02020603050405020304" pitchFamily="18" charset="0"/>
                    <a:cs typeface="Times New Roman" panose="02020603050405020304" pitchFamily="18" charset="0"/>
                  </a:rPr>
                  <a:t>B</a:t>
                </a:r>
                <a:r>
                  <a:rPr lang="en-US" dirty="0">
                    <a:latin typeface="Times New Roman"/>
                    <a:cs typeface="Times New Roman"/>
                  </a:rPr>
                  <a:t>'</a:t>
                </a:r>
                <a:endParaRPr lang="en-US" dirty="0">
                  <a:latin typeface="Times New Roman" panose="02020603050405020304" pitchFamily="18" charset="0"/>
                  <a:cs typeface="Times New Roman" panose="02020603050405020304" pitchFamily="18" charset="0"/>
                </a:endParaRPr>
              </a:p>
            </p:txBody>
          </p:sp>
        </p:grpSp>
        <p:grpSp>
          <p:nvGrpSpPr>
            <p:cNvPr id="5" name="Group 12"/>
            <p:cNvGrpSpPr/>
            <p:nvPr/>
          </p:nvGrpSpPr>
          <p:grpSpPr>
            <a:xfrm>
              <a:off x="5081757" y="1876100"/>
              <a:ext cx="462456" cy="2224770"/>
              <a:chOff x="3930869" y="1881353"/>
              <a:chExt cx="462456" cy="2224770"/>
            </a:xfrm>
          </p:grpSpPr>
          <p:cxnSp>
            <p:nvCxnSpPr>
              <p:cNvPr id="14" name="Straight Arrow Connector 13"/>
              <p:cNvCxnSpPr/>
              <p:nvPr/>
            </p:nvCxnSpPr>
            <p:spPr>
              <a:xfrm>
                <a:off x="4382814" y="2049517"/>
                <a:ext cx="10510" cy="1860332"/>
              </a:xfrm>
              <a:prstGeom prst="straightConnector1">
                <a:avLst/>
              </a:prstGeom>
              <a:ln w="28575">
                <a:solidFill>
                  <a:srgbClr val="A162D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930869" y="1881353"/>
                <a:ext cx="462456" cy="498663"/>
              </a:xfrm>
              <a:prstGeom prst="rect">
                <a:avLst/>
              </a:prstGeom>
              <a:noFill/>
            </p:spPr>
            <p:txBody>
              <a:bodyPr wrap="square" rtlCol="0">
                <a:spAutoFit/>
              </a:bodyPr>
              <a:lstStyle/>
              <a:p>
                <a:pPr algn="just" rtl="1">
                  <a:lnSpc>
                    <a:spcPct val="150000"/>
                  </a:lnSpc>
                </a:pPr>
                <a:r>
                  <a:rPr lang="en-US" sz="2000" dirty="0">
                    <a:latin typeface="Times New Roman" panose="02020603050405020304" pitchFamily="18" charset="0"/>
                    <a:cs typeface="Times New Roman" panose="02020603050405020304" pitchFamily="18" charset="0"/>
                  </a:rPr>
                  <a:t>A</a:t>
                </a:r>
                <a:r>
                  <a:rPr lang="en-US" sz="2000" dirty="0">
                    <a:latin typeface="Times New Roman"/>
                    <a:cs typeface="Times New Roman"/>
                  </a:rPr>
                  <a:t>''</a:t>
                </a:r>
                <a:endParaRPr lang="en-US" sz="2000" dirty="0">
                  <a:latin typeface="Times New Roman" panose="02020603050405020304" pitchFamily="18" charset="0"/>
                  <a:cs typeface="Times New Roman" panose="02020603050405020304" pitchFamily="18" charset="0"/>
                </a:endParaRPr>
              </a:p>
            </p:txBody>
          </p:sp>
          <p:sp>
            <p:nvSpPr>
              <p:cNvPr id="16" name="Rectangle 15"/>
              <p:cNvSpPr/>
              <p:nvPr/>
            </p:nvSpPr>
            <p:spPr>
              <a:xfrm>
                <a:off x="3951141" y="3648049"/>
                <a:ext cx="421910" cy="458074"/>
              </a:xfrm>
              <a:prstGeom prst="rect">
                <a:avLst/>
              </a:prstGeom>
            </p:spPr>
            <p:txBody>
              <a:bodyPr wrap="none">
                <a:spAutoFit/>
              </a:bodyPr>
              <a:lstStyle/>
              <a:p>
                <a:pPr algn="just" rtl="1">
                  <a:lnSpc>
                    <a:spcPct val="150000"/>
                  </a:lnSpc>
                </a:pPr>
                <a:r>
                  <a:rPr lang="en-US" dirty="0">
                    <a:latin typeface="Times New Roman" panose="02020603050405020304" pitchFamily="18" charset="0"/>
                    <a:cs typeface="Times New Roman" panose="02020603050405020304" pitchFamily="18" charset="0"/>
                  </a:rPr>
                  <a:t>B</a:t>
                </a:r>
                <a:r>
                  <a:rPr lang="en-US" dirty="0">
                    <a:latin typeface="Times New Roman"/>
                    <a:cs typeface="Times New Roman"/>
                  </a:rPr>
                  <a:t>''</a:t>
                </a:r>
                <a:endParaRPr lang="en-US" dirty="0">
                  <a:latin typeface="Times New Roman" panose="02020603050405020304" pitchFamily="18" charset="0"/>
                  <a:cs typeface="Times New Roman" panose="02020603050405020304" pitchFamily="18" charset="0"/>
                </a:endParaRPr>
              </a:p>
            </p:txBody>
          </p:sp>
        </p:grpSp>
      </p:grpSp>
      <p:sp>
        <p:nvSpPr>
          <p:cNvPr id="18" name="TextBox 17"/>
          <p:cNvSpPr txBox="1"/>
          <p:nvPr/>
        </p:nvSpPr>
        <p:spPr>
          <a:xfrm>
            <a:off x="6127527" y="399396"/>
            <a:ext cx="5864773" cy="3416320"/>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  A</a:t>
            </a:r>
            <a:r>
              <a:rPr lang="en-US" sz="2400" dirty="0">
                <a:latin typeface="Times New Roman"/>
                <a:cs typeface="Times New Roman"/>
              </a:rPr>
              <a:t>'B' </a:t>
            </a:r>
            <a:r>
              <a:rPr lang="fa-IR" sz="2400" dirty="0">
                <a:latin typeface="Times New Roman" panose="02020603050405020304" pitchFamily="18" charset="0"/>
                <a:cs typeface="Times New Roman" panose="02020603050405020304" pitchFamily="18" charset="0"/>
              </a:rPr>
              <a:t>تصویر حقیقی جسم </a:t>
            </a:r>
            <a:r>
              <a:rPr lang="en-US" sz="2400" dirty="0">
                <a:latin typeface="Times New Roman" panose="02020603050405020304" pitchFamily="18" charset="0"/>
                <a:cs typeface="Times New Roman" panose="02020603050405020304" pitchFamily="18" charset="0"/>
              </a:rPr>
              <a:t>A</a:t>
            </a:r>
            <a:r>
              <a:rPr lang="en-US" sz="2400" dirty="0">
                <a:latin typeface="Times New Roman"/>
                <a:cs typeface="Times New Roman"/>
              </a:rPr>
              <a:t>B </a:t>
            </a:r>
            <a:r>
              <a:rPr lang="fa-IR" sz="2400" dirty="0">
                <a:latin typeface="Times New Roman" panose="02020603050405020304" pitchFamily="18" charset="0"/>
                <a:cs typeface="Times New Roman" panose="02020603050405020304" pitchFamily="18" charset="0"/>
              </a:rPr>
              <a:t>در آینه کاو است</a:t>
            </a:r>
            <a:r>
              <a:rPr lang="en-US" sz="2400" dirty="0">
                <a:latin typeface="Times New Roman" panose="02020603050405020304" pitchFamily="18" charset="0"/>
                <a:cs typeface="Times New Roman" panose="02020603050405020304" pitchFamily="18" charset="0"/>
              </a:rPr>
              <a:t>.</a:t>
            </a:r>
            <a:r>
              <a:rPr lang="fa-IR" sz="2400" dirty="0">
                <a:latin typeface="Times New Roman" panose="02020603050405020304" pitchFamily="18" charset="0"/>
                <a:cs typeface="Times New Roman" panose="02020603050405020304" pitchFamily="18" charset="0"/>
              </a:rPr>
              <a:t> این آینه تخت مانع تشکیل این تصویر حقیقی شده است. آینه تخت پرتوهایی که قرار است تصویر </a:t>
            </a:r>
            <a:r>
              <a:rPr lang="en-US" sz="2400" dirty="0">
                <a:latin typeface="Times New Roman" panose="02020603050405020304" pitchFamily="18" charset="0"/>
                <a:cs typeface="Times New Roman" panose="02020603050405020304" pitchFamily="18" charset="0"/>
              </a:rPr>
              <a:t> A</a:t>
            </a:r>
            <a:r>
              <a:rPr lang="en-US" sz="2400" dirty="0">
                <a:latin typeface="Times New Roman"/>
                <a:cs typeface="Times New Roman"/>
              </a:rPr>
              <a:t>'B' </a:t>
            </a:r>
            <a:r>
              <a:rPr lang="fa-IR" sz="2400" dirty="0">
                <a:latin typeface="Times New Roman" panose="02020603050405020304" pitchFamily="18" charset="0"/>
                <a:cs typeface="Times New Roman" panose="02020603050405020304" pitchFamily="18" charset="0"/>
              </a:rPr>
              <a:t>را تشکیل بدهند بازتاب کرده و تصویر </a:t>
            </a:r>
            <a:r>
              <a:rPr lang="en-US" sz="2400" dirty="0">
                <a:latin typeface="Times New Roman" panose="02020603050405020304" pitchFamily="18" charset="0"/>
                <a:cs typeface="Times New Roman" panose="02020603050405020304" pitchFamily="18" charset="0"/>
              </a:rPr>
              <a:t> A</a:t>
            </a:r>
            <a:r>
              <a:rPr lang="en-US" sz="2400" dirty="0">
                <a:latin typeface="Times New Roman"/>
                <a:cs typeface="Times New Roman"/>
              </a:rPr>
              <a:t>''B''</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در جلو آینه تخت تشکیل می شود. این تصویر حقیقی است</a:t>
            </a:r>
            <a:r>
              <a:rPr lang="fa-IR" sz="2400" dirty="0">
                <a:solidFill>
                  <a:srgbClr val="0070C0"/>
                </a:solidFill>
                <a:latin typeface="Times New Roman" panose="02020603050405020304" pitchFamily="18" charset="0"/>
                <a:cs typeface="Times New Roman" panose="02020603050405020304" pitchFamily="18" charset="0"/>
              </a:rPr>
              <a:t>.</a:t>
            </a:r>
            <a:r>
              <a:rPr lang="en-US" sz="2400" dirty="0">
                <a:solidFill>
                  <a:srgbClr val="0070C0"/>
                </a:solidFill>
                <a:latin typeface="Times New Roman" panose="02020603050405020304" pitchFamily="18" charset="0"/>
                <a:cs typeface="Times New Roman" panose="02020603050405020304" pitchFamily="18" charset="0"/>
              </a:rPr>
              <a:t> A</a:t>
            </a:r>
            <a:r>
              <a:rPr lang="en-US" sz="2400" dirty="0">
                <a:solidFill>
                  <a:srgbClr val="0070C0"/>
                </a:solidFill>
                <a:latin typeface="Times New Roman"/>
                <a:cs typeface="Times New Roman"/>
              </a:rPr>
              <a:t>''B''</a:t>
            </a:r>
            <a:r>
              <a:rPr lang="en-US" sz="2400" dirty="0">
                <a:solidFill>
                  <a:srgbClr val="0070C0"/>
                </a:solidFill>
                <a:latin typeface="Times New Roman" panose="02020603050405020304" pitchFamily="18" charset="0"/>
                <a:cs typeface="Times New Roman" panose="02020603050405020304" pitchFamily="18" charset="0"/>
              </a:rPr>
              <a:t> </a:t>
            </a:r>
            <a:r>
              <a:rPr lang="fa-IR" sz="2400" dirty="0">
                <a:solidFill>
                  <a:srgbClr val="0070C0"/>
                </a:solidFill>
                <a:latin typeface="Times New Roman" panose="02020603050405020304" pitchFamily="18" charset="0"/>
                <a:cs typeface="Times New Roman" panose="02020603050405020304" pitchFamily="18" charset="0"/>
              </a:rPr>
              <a:t>تصویری حقیقی از جسم مجازی </a:t>
            </a:r>
            <a:r>
              <a:rPr lang="en-US" sz="2400" dirty="0">
                <a:solidFill>
                  <a:srgbClr val="0070C0"/>
                </a:solidFill>
                <a:latin typeface="Times New Roman" panose="02020603050405020304" pitchFamily="18" charset="0"/>
                <a:cs typeface="Times New Roman" panose="02020603050405020304" pitchFamily="18" charset="0"/>
              </a:rPr>
              <a:t> A</a:t>
            </a:r>
            <a:r>
              <a:rPr lang="en-US" sz="2400" dirty="0">
                <a:solidFill>
                  <a:srgbClr val="0070C0"/>
                </a:solidFill>
                <a:latin typeface="Times New Roman"/>
                <a:cs typeface="Times New Roman"/>
              </a:rPr>
              <a:t>'B' </a:t>
            </a:r>
            <a:r>
              <a:rPr lang="fa-IR" sz="2400" dirty="0">
                <a:solidFill>
                  <a:srgbClr val="0070C0"/>
                </a:solidFill>
                <a:latin typeface="Times New Roman" panose="02020603050405020304" pitchFamily="18" charset="0"/>
                <a:cs typeface="Times New Roman" panose="02020603050405020304" pitchFamily="18" charset="0"/>
              </a:rPr>
              <a:t>توسط آینه تخت است. </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78677" y="4224668"/>
            <a:ext cx="11655972"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از آنجایی که فاصله تصویر در آینه تخت به اندازه فاصله جسم از آینه است و تصویر هم اندازه جسم و مستقیم است در نتیجه تصویر نهایی در فاصله 80 سانتی متری از آینه کاو، وارون و 4 برابر جسم تشکیل می‌شود. </a:t>
            </a:r>
          </a:p>
          <a:p>
            <a:pPr algn="just" rtl="1">
              <a:lnSpc>
                <a:spcPct val="150000"/>
              </a:lnSpc>
            </a:pPr>
            <a:r>
              <a:rPr lang="fa-IR" sz="2400" dirty="0">
                <a:latin typeface="Times New Roman" panose="02020603050405020304" pitchFamily="18" charset="0"/>
                <a:cs typeface="Times New Roman" panose="02020603050405020304" pitchFamily="18" charset="0"/>
              </a:rPr>
              <a:t>این مثالی از مفهوم </a:t>
            </a:r>
            <a:r>
              <a:rPr lang="fa-IR" sz="2400" b="1" dirty="0">
                <a:solidFill>
                  <a:srgbClr val="FF0000"/>
                </a:solidFill>
                <a:latin typeface="Times New Roman" panose="02020603050405020304" pitchFamily="18" charset="0"/>
                <a:cs typeface="Times New Roman" panose="02020603050405020304" pitchFamily="18" charset="0"/>
              </a:rPr>
              <a:t>جسم مجازی </a:t>
            </a:r>
            <a:r>
              <a:rPr lang="fa-IR" sz="2400" dirty="0">
                <a:latin typeface="Times New Roman" panose="02020603050405020304" pitchFamily="18" charset="0"/>
                <a:cs typeface="Times New Roman" panose="02020603050405020304" pitchFamily="18" charset="0"/>
              </a:rPr>
              <a:t>است. در مکان </a:t>
            </a:r>
            <a:r>
              <a:rPr lang="en-US" sz="2400" dirty="0">
                <a:latin typeface="Times New Roman" panose="02020603050405020304" pitchFamily="18" charset="0"/>
                <a:cs typeface="Times New Roman" panose="02020603050405020304" pitchFamily="18" charset="0"/>
              </a:rPr>
              <a:t>A</a:t>
            </a:r>
            <a:r>
              <a:rPr lang="en-US" sz="2400" dirty="0">
                <a:latin typeface="Times New Roman"/>
                <a:cs typeface="Times New Roman"/>
              </a:rPr>
              <a:t>'B'</a:t>
            </a:r>
            <a:r>
              <a:rPr lang="fa-IR" sz="2400" dirty="0">
                <a:latin typeface="Times New Roman"/>
                <a:cs typeface="Times New Roman"/>
              </a:rPr>
              <a:t> هیچ شی‌ای وجود ندارد. در این مکان جسمی مجازی فرض شده که تصویر آن در آینه تخت </a:t>
            </a:r>
            <a:r>
              <a:rPr lang="en-US" sz="2400" dirty="0">
                <a:latin typeface="Times New Roman" panose="02020603050405020304" pitchFamily="18" charset="0"/>
                <a:cs typeface="Times New Roman" panose="02020603050405020304" pitchFamily="18" charset="0"/>
              </a:rPr>
              <a:t>A</a:t>
            </a:r>
            <a:r>
              <a:rPr lang="en-US" sz="2400" dirty="0">
                <a:latin typeface="Times New Roman"/>
                <a:cs typeface="Times New Roman"/>
              </a:rPr>
              <a:t>''B‘’</a:t>
            </a:r>
            <a:r>
              <a:rPr lang="fa-IR" sz="2400" dirty="0">
                <a:latin typeface="Times New Roman"/>
                <a:cs typeface="Times New Roman"/>
              </a:rPr>
              <a:t> و حقیقی می‌باشد. </a:t>
            </a:r>
            <a:endParaRPr lang="en-US" sz="2400" dirty="0">
              <a:latin typeface="Times New Roman" panose="02020603050405020304" pitchFamily="18" charset="0"/>
              <a:cs typeface="Times New Roman" panose="02020603050405020304" pitchFamily="18" charset="0"/>
            </a:endParaRPr>
          </a:p>
        </p:txBody>
      </p:sp>
      <p:sp>
        <p:nvSpPr>
          <p:cNvPr id="17" name="Slide Number Placeholder 16"/>
          <p:cNvSpPr>
            <a:spLocks noGrp="1"/>
          </p:cNvSpPr>
          <p:nvPr>
            <p:ph type="sldNum" sz="quarter" idx="12"/>
          </p:nvPr>
        </p:nvSpPr>
        <p:spPr/>
        <p:txBody>
          <a:bodyPr/>
          <a:lstStyle/>
          <a:p>
            <a:fld id="{8AC7B609-6235-4DF7-8376-3B4225D7EDEF}" type="slidenum">
              <a:rPr lang="en-US" smtClean="0"/>
              <a:pPr/>
              <a:t>40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826" y="55359"/>
            <a:ext cx="5519140" cy="461665"/>
          </a:xfrm>
          <a:prstGeom prst="rect">
            <a:avLst/>
          </a:prstGeom>
        </p:spPr>
        <p:txBody>
          <a:bodyPr wrap="none">
            <a:spAutoFit/>
          </a:bodyPr>
          <a:lstStyle/>
          <a:p>
            <a:r>
              <a:rPr lang="en-US" sz="2400" b="1" dirty="0">
                <a:solidFill>
                  <a:srgbClr val="FF0000"/>
                </a:solidFill>
              </a:rPr>
              <a:t>REFRACTION THROUGH PLANE SURFACES </a:t>
            </a:r>
          </a:p>
        </p:txBody>
      </p:sp>
      <p:sp>
        <p:nvSpPr>
          <p:cNvPr id="4" name="TextBox 3"/>
          <p:cNvSpPr txBox="1"/>
          <p:nvPr/>
        </p:nvSpPr>
        <p:spPr>
          <a:xfrm>
            <a:off x="8995144" y="255414"/>
            <a:ext cx="2951337"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a-IR" sz="2800" b="1" dirty="0">
                <a:solidFill>
                  <a:srgbClr val="FF0000"/>
                </a:solidFill>
              </a:rPr>
              <a:t>شکست در سطوح تخت</a:t>
            </a:r>
            <a:endParaRPr lang="en-US" sz="2800" b="1" dirty="0">
              <a:solidFill>
                <a:srgbClr val="FF0000"/>
              </a:solidFill>
            </a:endParaRPr>
          </a:p>
        </p:txBody>
      </p:sp>
      <p:sp>
        <p:nvSpPr>
          <p:cNvPr id="5" name="Rectangle 4"/>
          <p:cNvSpPr/>
          <p:nvPr/>
        </p:nvSpPr>
        <p:spPr>
          <a:xfrm>
            <a:off x="111322" y="577729"/>
            <a:ext cx="8221015" cy="6186309"/>
          </a:xfrm>
          <a:prstGeom prst="rect">
            <a:avLst/>
          </a:prstGeom>
        </p:spPr>
        <p:txBody>
          <a:bodyPr wrap="square">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Consider light ray (1) in the figure (a), incident at angle </a:t>
            </a:r>
            <a:r>
              <a:rPr lang="el-GR" sz="2400" dirty="0">
                <a:latin typeface="Times New Roman" panose="02020603050405020304" pitchFamily="18" charset="0"/>
                <a:cs typeface="Times New Roman" panose="02020603050405020304" pitchFamily="18" charset="0"/>
              </a:rPr>
              <a:t>θ</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at a plane interface  separating two transparent media characterized, in order, by refractive indices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and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 Let the angle of refraction be the angle </a:t>
            </a:r>
            <a:r>
              <a:rPr lang="el-GR" sz="2400" dirty="0">
                <a:latin typeface="Times New Roman" panose="02020603050405020304" pitchFamily="18" charset="0"/>
                <a:cs typeface="Times New Roman" panose="02020603050405020304" pitchFamily="18" charset="0"/>
              </a:rPr>
              <a:t>θ</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Snell's law, which now takes the form, </a:t>
            </a:r>
          </a:p>
          <a:p>
            <a:pPr algn="just">
              <a:lnSpc>
                <a:spcPct val="150000"/>
              </a:lnSpc>
            </a:pPr>
            <a:endParaRPr lang="en-US" sz="2400" dirty="0">
              <a:latin typeface="Times New Roman" panose="02020603050405020304" pitchFamily="18" charset="0"/>
              <a:cs typeface="Times New Roman" panose="02020603050405020304" pitchFamily="18" charset="0"/>
            </a:endParaRPr>
          </a:p>
          <a:p>
            <a:pPr algn="just">
              <a:lnSpc>
                <a:spcPct val="150000"/>
              </a:lnSpc>
            </a:pPr>
            <a:r>
              <a:rPr lang="en-US" sz="2400" dirty="0">
                <a:latin typeface="Times New Roman" panose="02020603050405020304" pitchFamily="18" charset="0"/>
                <a:cs typeface="Times New Roman" panose="02020603050405020304" pitchFamily="18" charset="0"/>
              </a:rPr>
              <a:t>requires an angle of refraction </a:t>
            </a:r>
            <a:r>
              <a:rPr lang="el-GR" sz="2400" dirty="0">
                <a:latin typeface="Times New Roman" panose="02020603050405020304" pitchFamily="18" charset="0"/>
                <a:cs typeface="Times New Roman" panose="02020603050405020304" pitchFamily="18" charset="0"/>
              </a:rPr>
              <a:t>θ</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such that the refracted ray bends away from the normal, as in Figure (a), rays 1 and 2, when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&lt;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 For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&gt;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 on the other  hand, the refracted ray bends toward the normal. The law also requires that ray 3, incident normal to the surface (</a:t>
            </a:r>
            <a:r>
              <a:rPr lang="el-GR" sz="2400" dirty="0">
                <a:latin typeface="Times New Roman" panose="02020603050405020304" pitchFamily="18" charset="0"/>
                <a:cs typeface="Times New Roman" panose="02020603050405020304" pitchFamily="18" charset="0"/>
              </a:rPr>
              <a:t>θ</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 0), be transmitted without change of direction (</a:t>
            </a:r>
            <a:r>
              <a:rPr lang="el-GR" sz="2400" dirty="0">
                <a:latin typeface="Times New Roman" panose="02020603050405020304" pitchFamily="18" charset="0"/>
                <a:cs typeface="Times New Roman" panose="02020603050405020304" pitchFamily="18" charset="0"/>
              </a:rPr>
              <a:t>θ</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 0), regardless of the ratio of refractive indices. </a:t>
            </a:r>
          </a:p>
        </p:txBody>
      </p:sp>
      <p:pic>
        <p:nvPicPr>
          <p:cNvPr id="6" name="Picture 5"/>
          <p:cNvPicPr>
            <a:picLocks noChangeAspect="1"/>
          </p:cNvPicPr>
          <p:nvPr/>
        </p:nvPicPr>
        <p:blipFill>
          <a:blip r:embed="rId2" cstate="print"/>
          <a:stretch>
            <a:fillRect/>
          </a:stretch>
        </p:blipFill>
        <p:spPr>
          <a:xfrm>
            <a:off x="902507" y="2923852"/>
            <a:ext cx="3060000" cy="515445"/>
          </a:xfrm>
          <a:prstGeom prst="rect">
            <a:avLst/>
          </a:prstGeom>
        </p:spPr>
      </p:pic>
      <p:pic>
        <p:nvPicPr>
          <p:cNvPr id="7" name="Picture 6"/>
          <p:cNvPicPr>
            <a:picLocks noChangeAspect="1"/>
          </p:cNvPicPr>
          <p:nvPr/>
        </p:nvPicPr>
        <p:blipFill>
          <a:blip r:embed="rId3" cstate="print"/>
          <a:stretch>
            <a:fillRect/>
          </a:stretch>
        </p:blipFill>
        <p:spPr>
          <a:xfrm>
            <a:off x="8332336" y="2072183"/>
            <a:ext cx="3859663" cy="4457405"/>
          </a:xfrm>
          <a:prstGeom prst="rect">
            <a:avLst/>
          </a:prstGeom>
        </p:spPr>
      </p:pic>
      <p:sp>
        <p:nvSpPr>
          <p:cNvPr id="8" name="Slide Number Placeholder 7"/>
          <p:cNvSpPr>
            <a:spLocks noGrp="1"/>
          </p:cNvSpPr>
          <p:nvPr>
            <p:ph type="sldNum" sz="quarter" idx="12"/>
          </p:nvPr>
        </p:nvSpPr>
        <p:spPr/>
        <p:txBody>
          <a:bodyPr/>
          <a:lstStyle/>
          <a:p>
            <a:fld id="{8AC7B609-6235-4DF7-8376-3B4225D7EDEF}" type="slidenum">
              <a:rPr lang="en-US" smtClean="0"/>
              <a:pPr/>
              <a:t>41</a:t>
            </a:fld>
            <a:endParaRPr lang="en-US"/>
          </a:p>
        </p:txBody>
      </p:sp>
    </p:spTree>
    <p:extLst>
      <p:ext uri="{BB962C8B-B14F-4D97-AF65-F5344CB8AC3E}">
        <p14:creationId xmlns:p14="http://schemas.microsoft.com/office/powerpoint/2010/main" val="1605479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tretch>
            <a:fillRect/>
          </a:stretch>
        </p:blipFill>
        <p:spPr>
          <a:xfrm>
            <a:off x="8026403" y="2072180"/>
            <a:ext cx="4170734" cy="4698006"/>
          </a:xfrm>
          <a:prstGeom prst="rect">
            <a:avLst/>
          </a:prstGeom>
        </p:spPr>
      </p:pic>
      <p:pic>
        <p:nvPicPr>
          <p:cNvPr id="6" name="Picture 5"/>
          <p:cNvPicPr>
            <a:picLocks noChangeAspect="1"/>
          </p:cNvPicPr>
          <p:nvPr/>
        </p:nvPicPr>
        <p:blipFill>
          <a:blip r:embed="rId3" cstate="print"/>
          <a:stretch>
            <a:fillRect/>
          </a:stretch>
        </p:blipFill>
        <p:spPr>
          <a:xfrm>
            <a:off x="1942843" y="1650873"/>
            <a:ext cx="2977669" cy="509734"/>
          </a:xfrm>
          <a:prstGeom prst="rect">
            <a:avLst/>
          </a:prstGeom>
        </p:spPr>
      </p:pic>
      <p:sp>
        <p:nvSpPr>
          <p:cNvPr id="3" name="TextBox 2"/>
          <p:cNvSpPr txBox="1"/>
          <p:nvPr/>
        </p:nvSpPr>
        <p:spPr>
          <a:xfrm>
            <a:off x="111237" y="202795"/>
            <a:ext cx="7915166" cy="6186309"/>
          </a:xfrm>
          <a:prstGeom prst="rect">
            <a:avLst/>
          </a:prstGeom>
          <a:noFill/>
        </p:spPr>
        <p:txBody>
          <a:bodyPr wrap="square" rtlCol="0">
            <a:spAutoFit/>
          </a:bodyPr>
          <a:lstStyle/>
          <a:p>
            <a:pPr algn="r" rtl="1">
              <a:lnSpc>
                <a:spcPct val="150000"/>
              </a:lnSpc>
            </a:pPr>
            <a:r>
              <a:rPr lang="fa-IR" sz="2400" dirty="0">
                <a:latin typeface="Times New Roman" panose="02020603050405020304" pitchFamily="18" charset="0"/>
                <a:cs typeface="Times New Roman" panose="02020603050405020304" pitchFamily="18" charset="0"/>
              </a:rPr>
              <a:t>چشمه نور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S</a:t>
            </a:r>
            <a:r>
              <a:rPr lang="fa-IR" sz="2400" dirty="0">
                <a:latin typeface="Times New Roman" panose="02020603050405020304" pitchFamily="18" charset="0"/>
                <a:cs typeface="Times New Roman" panose="02020603050405020304" pitchFamily="18" charset="0"/>
              </a:rPr>
              <a:t>در محیط با ضریب شکست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1</a:t>
            </a:r>
            <a:r>
              <a:rPr lang="fa-IR" sz="2400" dirty="0">
                <a:latin typeface="Times New Roman" panose="02020603050405020304" pitchFamily="18" charset="0"/>
                <a:cs typeface="Times New Roman" panose="02020603050405020304" pitchFamily="18" charset="0"/>
              </a:rPr>
              <a:t>قرار دارد. پرتوهای 1و 2 پس از رسیدن به مرز جدا کننده دو محیط طوری می‌شکنند که قانون اسنل-دکارت صادق باشد:</a:t>
            </a:r>
          </a:p>
          <a:p>
            <a:pPr algn="r" rtl="1">
              <a:lnSpc>
                <a:spcPct val="150000"/>
              </a:lnSpc>
            </a:pPr>
            <a:endParaRPr lang="fa-IR" sz="2400" dirty="0">
              <a:latin typeface="Times New Roman" panose="02020603050405020304" pitchFamily="18" charset="0"/>
              <a:cs typeface="Times New Roman" panose="02020603050405020304" pitchFamily="18" charset="0"/>
            </a:endParaRPr>
          </a:p>
          <a:p>
            <a:pPr algn="r" rtl="1">
              <a:lnSpc>
                <a:spcPct val="150000"/>
              </a:lnSpc>
            </a:pPr>
            <a:r>
              <a:rPr lang="fa-IR" sz="2400" dirty="0">
                <a:latin typeface="Times New Roman" panose="02020603050405020304" pitchFamily="18" charset="0"/>
                <a:cs typeface="Times New Roman" panose="02020603050405020304" pitchFamily="18" charset="0"/>
              </a:rPr>
              <a:t>اگر ضریب شکست محیط 2 یعنی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2</a:t>
            </a:r>
            <a:r>
              <a:rPr lang="fa-IR" sz="2400" dirty="0">
                <a:latin typeface="Times New Roman" panose="02020603050405020304" pitchFamily="18" charset="0"/>
                <a:cs typeface="Times New Roman" panose="02020603050405020304" pitchFamily="18" charset="0"/>
              </a:rPr>
              <a:t>کمتر از محیط یک باشد (مطابق شکل) پرتو نور طوری می‌شکند که از خط عمود بر مرز مشترک دو محیط دور شود و بر عکس.</a:t>
            </a:r>
          </a:p>
          <a:p>
            <a:pPr algn="r" rtl="1">
              <a:lnSpc>
                <a:spcPct val="150000"/>
              </a:lnSpc>
            </a:pPr>
            <a:endParaRPr lang="fa-IR" sz="2400" dirty="0">
              <a:latin typeface="Times New Roman" panose="02020603050405020304" pitchFamily="18" charset="0"/>
              <a:cs typeface="Times New Roman" panose="02020603050405020304" pitchFamily="18" charset="0"/>
            </a:endParaRPr>
          </a:p>
          <a:p>
            <a:pPr algn="r" rtl="1">
              <a:lnSpc>
                <a:spcPct val="150000"/>
              </a:lnSpc>
            </a:pPr>
            <a:r>
              <a:rPr lang="fa-IR" sz="2400" dirty="0">
                <a:latin typeface="Times New Roman" panose="02020603050405020304" pitchFamily="18" charset="0"/>
                <a:cs typeface="Times New Roman" panose="02020603050405020304" pitchFamily="18" charset="0"/>
              </a:rPr>
              <a:t> مطابق قانون اسنل-دکارت چنانچه پرتو نور عمود بر مرز مشترک بتابد (زاویه تابش صفر باشد) آنگاه بدون شکست (بدون تغییر مسیر) وارد محیط دوم خواهد شد.</a:t>
            </a:r>
            <a:endParaRPr lang="en-US" sz="2400" dirty="0">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4114493994"/>
              </p:ext>
            </p:extLst>
          </p:nvPr>
        </p:nvGraphicFramePr>
        <p:xfrm>
          <a:off x="2997200" y="4000500"/>
          <a:ext cx="1638300" cy="381000"/>
        </p:xfrm>
        <a:graphic>
          <a:graphicData uri="http://schemas.openxmlformats.org/presentationml/2006/ole">
            <mc:AlternateContent xmlns:mc="http://schemas.openxmlformats.org/markup-compatibility/2006">
              <mc:Choice xmlns:v="urn:schemas-microsoft-com:vml" Requires="v">
                <p:oleObj name="Equation" r:id="rId4" imgW="1638300" imgH="381000" progId="Equation.DSMT4">
                  <p:embed/>
                </p:oleObj>
              </mc:Choice>
              <mc:Fallback>
                <p:oleObj name="Equation" r:id="rId4" imgW="1638300" imgH="381000" progId="Equation.DSMT4">
                  <p:embed/>
                  <p:pic>
                    <p:nvPicPr>
                      <p:cNvPr id="0" name="Picture 4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7200" y="4000500"/>
                        <a:ext cx="1638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498891449"/>
              </p:ext>
            </p:extLst>
          </p:nvPr>
        </p:nvGraphicFramePr>
        <p:xfrm>
          <a:off x="3035300" y="5981700"/>
          <a:ext cx="2197100" cy="381000"/>
        </p:xfrm>
        <a:graphic>
          <a:graphicData uri="http://schemas.openxmlformats.org/presentationml/2006/ole">
            <mc:AlternateContent xmlns:mc="http://schemas.openxmlformats.org/markup-compatibility/2006">
              <mc:Choice xmlns:v="urn:schemas-microsoft-com:vml" Requires="v">
                <p:oleObj name="Equation" r:id="rId6" imgW="2197100" imgH="381000" progId="Equation.DSMT4">
                  <p:embed/>
                </p:oleObj>
              </mc:Choice>
              <mc:Fallback>
                <p:oleObj name="Equation" r:id="rId6" imgW="2197100" imgH="381000" progId="Equation.DSMT4">
                  <p:embed/>
                  <p:pic>
                    <p:nvPicPr>
                      <p:cNvPr id="0" name="Picture 4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5300" y="5981700"/>
                        <a:ext cx="21971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Slide Number Placeholder 11"/>
          <p:cNvSpPr>
            <a:spLocks noGrp="1"/>
          </p:cNvSpPr>
          <p:nvPr>
            <p:ph type="sldNum" sz="quarter" idx="12"/>
          </p:nvPr>
        </p:nvSpPr>
        <p:spPr/>
        <p:txBody>
          <a:bodyPr/>
          <a:lstStyle/>
          <a:p>
            <a:fld id="{8AC7B609-6235-4DF7-8376-3B4225D7EDEF}" type="slidenum">
              <a:rPr lang="en-US" smtClean="0"/>
              <a:pPr/>
              <a:t>42</a:t>
            </a:fld>
            <a:endParaRPr lang="en-US"/>
          </a:p>
        </p:txBody>
      </p:sp>
      <p:sp>
        <p:nvSpPr>
          <p:cNvPr id="2" name="TextBox 1">
            <a:extLst>
              <a:ext uri="{FF2B5EF4-FFF2-40B4-BE49-F238E27FC236}">
                <a16:creationId xmlns:a16="http://schemas.microsoft.com/office/drawing/2014/main" id="{99F2DD2D-F93A-EDC3-BFC4-6DE21DD3099F}"/>
              </a:ext>
            </a:extLst>
          </p:cNvPr>
          <p:cNvSpPr txBox="1"/>
          <p:nvPr/>
        </p:nvSpPr>
        <p:spPr>
          <a:xfrm>
            <a:off x="8995144" y="255414"/>
            <a:ext cx="2951337"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a-IR" sz="2800" b="1" dirty="0">
                <a:solidFill>
                  <a:srgbClr val="FF0000"/>
                </a:solidFill>
              </a:rPr>
              <a:t>شکست در سطوح تخت</a:t>
            </a:r>
            <a:endParaRPr lang="en-US" sz="2800" b="1" dirty="0">
              <a:solidFill>
                <a:srgbClr val="FF0000"/>
              </a:solidFill>
            </a:endParaRPr>
          </a:p>
        </p:txBody>
      </p:sp>
    </p:spTree>
    <p:extLst>
      <p:ext uri="{BB962C8B-B14F-4D97-AF65-F5344CB8AC3E}">
        <p14:creationId xmlns:p14="http://schemas.microsoft.com/office/powerpoint/2010/main" val="356786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04363" y="522285"/>
            <a:ext cx="5803386" cy="5260070"/>
            <a:chOff x="204363" y="522285"/>
            <a:chExt cx="5803386" cy="5260070"/>
          </a:xfrm>
        </p:grpSpPr>
        <p:grpSp>
          <p:nvGrpSpPr>
            <p:cNvPr id="6" name="Group 5"/>
            <p:cNvGrpSpPr/>
            <p:nvPr/>
          </p:nvGrpSpPr>
          <p:grpSpPr>
            <a:xfrm>
              <a:off x="1098550" y="4582026"/>
              <a:ext cx="3693353" cy="1200329"/>
              <a:chOff x="488955" y="4582026"/>
              <a:chExt cx="3693353" cy="1200329"/>
            </a:xfrm>
          </p:grpSpPr>
          <p:graphicFrame>
            <p:nvGraphicFramePr>
              <p:cNvPr id="4" name="Object 3"/>
              <p:cNvGraphicFramePr>
                <a:graphicFrameLocks noChangeAspect="1"/>
              </p:cNvGraphicFramePr>
              <p:nvPr>
                <p:extLst>
                  <p:ext uri="{D42A27DB-BD31-4B8C-83A1-F6EECF244321}">
                    <p14:modId xmlns:p14="http://schemas.microsoft.com/office/powerpoint/2010/main" val="4205010672"/>
                  </p:ext>
                </p:extLst>
              </p:nvPr>
            </p:nvGraphicFramePr>
            <p:xfrm>
              <a:off x="488955" y="4775200"/>
              <a:ext cx="1104900" cy="889000"/>
            </p:xfrm>
            <a:graphic>
              <a:graphicData uri="http://schemas.openxmlformats.org/presentationml/2006/ole">
                <mc:AlternateContent xmlns:mc="http://schemas.openxmlformats.org/markup-compatibility/2006">
                  <mc:Choice xmlns:v="urn:schemas-microsoft-com:vml" Requires="v">
                    <p:oleObj name="Equation" r:id="rId2" imgW="1104900" imgH="889000" progId="Equation.DSMT4">
                      <p:embed/>
                    </p:oleObj>
                  </mc:Choice>
                  <mc:Fallback>
                    <p:oleObj name="Equation" r:id="rId2" imgW="1104900" imgH="889000" progId="Equation.DSMT4">
                      <p:embed/>
                      <p:pic>
                        <p:nvPicPr>
                          <p:cNvPr id="0" name="Picture 4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5" y="4775200"/>
                            <a:ext cx="11049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1995491" y="4582026"/>
                <a:ext cx="2186817" cy="1200329"/>
              </a:xfrm>
              <a:prstGeom prst="rect">
                <a:avLst/>
              </a:prstGeom>
              <a:noFill/>
            </p:spPr>
            <p:txBody>
              <a:bodyPr wrap="none" rtlCol="0">
                <a:spAutoFit/>
              </a:bodyPr>
              <a:lstStyle/>
              <a:p>
                <a:pPr algn="r" rtl="1">
                  <a:lnSpc>
                    <a:spcPct val="150000"/>
                  </a:lnSpc>
                </a:pPr>
                <a:r>
                  <a:rPr lang="fa-IR" sz="2400" dirty="0">
                    <a:latin typeface="Times New Roman" panose="02020603050405020304" pitchFamily="18" charset="0"/>
                    <a:cs typeface="Times New Roman" panose="02020603050405020304" pitchFamily="18" charset="0"/>
                  </a:rPr>
                  <a:t>محیط تابش: هوا</a:t>
                </a:r>
              </a:p>
              <a:p>
                <a:pPr algn="r" rtl="1">
                  <a:lnSpc>
                    <a:spcPct val="150000"/>
                  </a:lnSpc>
                </a:pPr>
                <a:r>
                  <a:rPr lang="fa-IR" sz="2400" dirty="0">
                    <a:latin typeface="Times New Roman" panose="02020603050405020304" pitchFamily="18" charset="0"/>
                    <a:cs typeface="Times New Roman" panose="02020603050405020304" pitchFamily="18" charset="0"/>
                  </a:rPr>
                  <a:t>محیط شکست: شیشه</a:t>
                </a:r>
                <a:endParaRPr lang="en-US" sz="2400" dirty="0">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204363" y="522285"/>
              <a:ext cx="5803386" cy="3943103"/>
              <a:chOff x="204363" y="522285"/>
              <a:chExt cx="5803386" cy="3943103"/>
            </a:xfrm>
          </p:grpSpPr>
          <p:pic>
            <p:nvPicPr>
              <p:cNvPr id="2" name="Picture 1"/>
              <p:cNvPicPr>
                <a:picLocks noChangeAspect="1"/>
              </p:cNvPicPr>
              <p:nvPr/>
            </p:nvPicPr>
            <p:blipFill>
              <a:blip r:embed="rId4" cstate="print"/>
              <a:stretch>
                <a:fillRect/>
              </a:stretch>
            </p:blipFill>
            <p:spPr>
              <a:xfrm>
                <a:off x="204363" y="679926"/>
                <a:ext cx="5716302" cy="3785462"/>
              </a:xfrm>
              <a:prstGeom prst="rect">
                <a:avLst/>
              </a:prstGeom>
            </p:spPr>
          </p:pic>
          <p:sp>
            <p:nvSpPr>
              <p:cNvPr id="10" name="TextBox 9"/>
              <p:cNvSpPr txBox="1"/>
              <p:nvPr/>
            </p:nvSpPr>
            <p:spPr>
              <a:xfrm>
                <a:off x="4733040" y="3396345"/>
                <a:ext cx="1274709" cy="579967"/>
              </a:xfrm>
              <a:prstGeom prst="rect">
                <a:avLst/>
              </a:prstGeom>
              <a:noFill/>
            </p:spPr>
            <p:txBody>
              <a:bodyPr wrap="none" rtlCol="0">
                <a:spAutoFit/>
              </a:bodyPr>
              <a:lstStyle/>
              <a:p>
                <a:pPr algn="r" rtl="1">
                  <a:lnSpc>
                    <a:spcPct val="150000"/>
                  </a:lnSpc>
                </a:pPr>
                <a:r>
                  <a:rPr lang="fa-IR" sz="2400" dirty="0">
                    <a:latin typeface="Times New Roman" panose="02020603050405020304" pitchFamily="18" charset="0"/>
                    <a:cs typeface="Times New Roman" panose="02020603050405020304" pitchFamily="18" charset="0"/>
                  </a:rPr>
                  <a:t>زاویه تابش</a:t>
                </a:r>
                <a:endParaRPr lang="en-US"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15827" y="522285"/>
                <a:ext cx="1505541" cy="579967"/>
              </a:xfrm>
              <a:prstGeom prst="rect">
                <a:avLst/>
              </a:prstGeom>
              <a:noFill/>
            </p:spPr>
            <p:txBody>
              <a:bodyPr wrap="none" rtlCol="0">
                <a:spAutoFit/>
              </a:bodyPr>
              <a:lstStyle/>
              <a:p>
                <a:pPr algn="r" rtl="1">
                  <a:lnSpc>
                    <a:spcPct val="150000"/>
                  </a:lnSpc>
                </a:pPr>
                <a:r>
                  <a:rPr lang="fa-IR" sz="2400" dirty="0">
                    <a:latin typeface="Times New Roman" panose="02020603050405020304" pitchFamily="18" charset="0"/>
                    <a:cs typeface="Times New Roman" panose="02020603050405020304" pitchFamily="18" charset="0"/>
                  </a:rPr>
                  <a:t>زاویه شکست</a:t>
                </a:r>
                <a:endParaRPr lang="en-US" sz="2400" dirty="0">
                  <a:latin typeface="Times New Roman" panose="02020603050405020304" pitchFamily="18" charset="0"/>
                  <a:cs typeface="Times New Roman" panose="02020603050405020304" pitchFamily="18" charset="0"/>
                </a:endParaRPr>
              </a:p>
            </p:txBody>
          </p:sp>
        </p:grpSp>
      </p:grpSp>
      <p:grpSp>
        <p:nvGrpSpPr>
          <p:cNvPr id="16" name="Group 15"/>
          <p:cNvGrpSpPr/>
          <p:nvPr/>
        </p:nvGrpSpPr>
        <p:grpSpPr>
          <a:xfrm>
            <a:off x="6300368" y="490104"/>
            <a:ext cx="5716302" cy="5307373"/>
            <a:chOff x="6300368" y="490104"/>
            <a:chExt cx="5716302" cy="5307373"/>
          </a:xfrm>
        </p:grpSpPr>
        <p:grpSp>
          <p:nvGrpSpPr>
            <p:cNvPr id="9" name="Group 8"/>
            <p:cNvGrpSpPr/>
            <p:nvPr/>
          </p:nvGrpSpPr>
          <p:grpSpPr>
            <a:xfrm>
              <a:off x="7308850" y="4597148"/>
              <a:ext cx="3277126" cy="1200329"/>
              <a:chOff x="6771823" y="4452008"/>
              <a:chExt cx="3277126" cy="1200329"/>
            </a:xfrm>
          </p:grpSpPr>
          <p:graphicFrame>
            <p:nvGraphicFramePr>
              <p:cNvPr id="7" name="Object 6"/>
              <p:cNvGraphicFramePr>
                <a:graphicFrameLocks noChangeAspect="1"/>
              </p:cNvGraphicFramePr>
              <p:nvPr>
                <p:extLst>
                  <p:ext uri="{D42A27DB-BD31-4B8C-83A1-F6EECF244321}">
                    <p14:modId xmlns:p14="http://schemas.microsoft.com/office/powerpoint/2010/main" val="2927537472"/>
                  </p:ext>
                </p:extLst>
              </p:nvPr>
            </p:nvGraphicFramePr>
            <p:xfrm>
              <a:off x="6771823" y="4655460"/>
              <a:ext cx="1333500" cy="889000"/>
            </p:xfrm>
            <a:graphic>
              <a:graphicData uri="http://schemas.openxmlformats.org/presentationml/2006/ole">
                <mc:AlternateContent xmlns:mc="http://schemas.openxmlformats.org/markup-compatibility/2006">
                  <mc:Choice xmlns:v="urn:schemas-microsoft-com:vml" Requires="v">
                    <p:oleObj name="Equation" r:id="rId5" imgW="1333500" imgH="889000" progId="Equation.DSMT4">
                      <p:embed/>
                    </p:oleObj>
                  </mc:Choice>
                  <mc:Fallback>
                    <p:oleObj name="Equation" r:id="rId5" imgW="1333500" imgH="889000" progId="Equation.DSMT4">
                      <p:embed/>
                      <p:pic>
                        <p:nvPicPr>
                          <p:cNvPr id="0" name="Picture 4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1823" y="4655460"/>
                            <a:ext cx="13335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8044874" y="4452008"/>
                <a:ext cx="2004075" cy="1200329"/>
              </a:xfrm>
              <a:prstGeom prst="rect">
                <a:avLst/>
              </a:prstGeom>
              <a:noFill/>
            </p:spPr>
            <p:txBody>
              <a:bodyPr wrap="none" rtlCol="0">
                <a:spAutoFit/>
              </a:bodyPr>
              <a:lstStyle/>
              <a:p>
                <a:pPr algn="r" rtl="1">
                  <a:lnSpc>
                    <a:spcPct val="150000"/>
                  </a:lnSpc>
                </a:pPr>
                <a:r>
                  <a:rPr lang="fa-IR" sz="2400" dirty="0">
                    <a:latin typeface="Times New Roman" panose="02020603050405020304" pitchFamily="18" charset="0"/>
                    <a:cs typeface="Times New Roman" panose="02020603050405020304" pitchFamily="18" charset="0"/>
                  </a:rPr>
                  <a:t>محیط تابش: آب</a:t>
                </a:r>
              </a:p>
              <a:p>
                <a:pPr algn="r" rtl="1">
                  <a:lnSpc>
                    <a:spcPct val="150000"/>
                  </a:lnSpc>
                </a:pPr>
                <a:r>
                  <a:rPr lang="fa-IR" sz="2400" dirty="0">
                    <a:latin typeface="Times New Roman" panose="02020603050405020304" pitchFamily="18" charset="0"/>
                    <a:cs typeface="Times New Roman" panose="02020603050405020304" pitchFamily="18" charset="0"/>
                  </a:rPr>
                  <a:t>محیط شکست: هوا</a:t>
                </a:r>
                <a:endParaRPr lang="en-US" sz="2400" dirty="0">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6300368" y="490104"/>
              <a:ext cx="5716302" cy="3946253"/>
              <a:chOff x="6300368" y="490104"/>
              <a:chExt cx="5716302" cy="3946253"/>
            </a:xfrm>
          </p:grpSpPr>
          <p:pic>
            <p:nvPicPr>
              <p:cNvPr id="3" name="Picture 2"/>
              <p:cNvPicPr>
                <a:picLocks noChangeAspect="1"/>
              </p:cNvPicPr>
              <p:nvPr/>
            </p:nvPicPr>
            <p:blipFill>
              <a:blip r:embed="rId7" cstate="print"/>
              <a:stretch>
                <a:fillRect/>
              </a:stretch>
            </p:blipFill>
            <p:spPr>
              <a:xfrm>
                <a:off x="6300368" y="650895"/>
                <a:ext cx="5716302" cy="3785462"/>
              </a:xfrm>
              <a:prstGeom prst="rect">
                <a:avLst/>
              </a:prstGeom>
            </p:spPr>
          </p:pic>
          <p:sp>
            <p:nvSpPr>
              <p:cNvPr id="13" name="TextBox 12"/>
              <p:cNvSpPr txBox="1"/>
              <p:nvPr/>
            </p:nvSpPr>
            <p:spPr>
              <a:xfrm>
                <a:off x="6804570" y="490104"/>
                <a:ext cx="1505541" cy="579967"/>
              </a:xfrm>
              <a:prstGeom prst="rect">
                <a:avLst/>
              </a:prstGeom>
              <a:noFill/>
            </p:spPr>
            <p:txBody>
              <a:bodyPr wrap="none" rtlCol="0">
                <a:spAutoFit/>
              </a:bodyPr>
              <a:lstStyle/>
              <a:p>
                <a:pPr algn="r" rtl="1">
                  <a:lnSpc>
                    <a:spcPct val="150000"/>
                  </a:lnSpc>
                </a:pPr>
                <a:r>
                  <a:rPr lang="fa-IR" sz="2400" dirty="0">
                    <a:latin typeface="Times New Roman" panose="02020603050405020304" pitchFamily="18" charset="0"/>
                    <a:cs typeface="Times New Roman" panose="02020603050405020304" pitchFamily="18" charset="0"/>
                  </a:rPr>
                  <a:t>زاویه شکست</a:t>
                </a:r>
                <a:endParaRPr lang="en-US"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0741961" y="3360058"/>
                <a:ext cx="1274709" cy="579967"/>
              </a:xfrm>
              <a:prstGeom prst="rect">
                <a:avLst/>
              </a:prstGeom>
              <a:noFill/>
            </p:spPr>
            <p:txBody>
              <a:bodyPr wrap="none" rtlCol="0">
                <a:spAutoFit/>
              </a:bodyPr>
              <a:lstStyle/>
              <a:p>
                <a:pPr algn="r" rtl="1">
                  <a:lnSpc>
                    <a:spcPct val="150000"/>
                  </a:lnSpc>
                </a:pPr>
                <a:r>
                  <a:rPr lang="fa-IR" sz="2400" dirty="0">
                    <a:latin typeface="Times New Roman" panose="02020603050405020304" pitchFamily="18" charset="0"/>
                    <a:cs typeface="Times New Roman" panose="02020603050405020304" pitchFamily="18" charset="0"/>
                  </a:rPr>
                  <a:t>زاویه تابش</a:t>
                </a:r>
                <a:endParaRPr lang="en-US" sz="2400" dirty="0">
                  <a:latin typeface="Times New Roman" panose="02020603050405020304" pitchFamily="18" charset="0"/>
                  <a:cs typeface="Times New Roman" panose="02020603050405020304" pitchFamily="18" charset="0"/>
                </a:endParaRPr>
              </a:p>
            </p:txBody>
          </p:sp>
        </p:grpSp>
      </p:grpSp>
      <p:sp>
        <p:nvSpPr>
          <p:cNvPr id="18" name="Slide Number Placeholder 17"/>
          <p:cNvSpPr>
            <a:spLocks noGrp="1"/>
          </p:cNvSpPr>
          <p:nvPr>
            <p:ph type="sldNum" sz="quarter" idx="12"/>
          </p:nvPr>
        </p:nvSpPr>
        <p:spPr/>
        <p:txBody>
          <a:bodyPr/>
          <a:lstStyle/>
          <a:p>
            <a:fld id="{8AC7B609-6235-4DF7-8376-3B4225D7EDEF}" type="slidenum">
              <a:rPr lang="en-US" smtClean="0"/>
              <a:pPr/>
              <a:t>43</a:t>
            </a:fld>
            <a:endParaRPr lang="en-US"/>
          </a:p>
        </p:txBody>
      </p:sp>
      <p:sp>
        <p:nvSpPr>
          <p:cNvPr id="19" name="TextBox 18">
            <a:extLst>
              <a:ext uri="{FF2B5EF4-FFF2-40B4-BE49-F238E27FC236}">
                <a16:creationId xmlns:a16="http://schemas.microsoft.com/office/drawing/2014/main" id="{4249B5A9-D33C-D156-9000-85BEF0FEE2FE}"/>
              </a:ext>
            </a:extLst>
          </p:cNvPr>
          <p:cNvSpPr txBox="1"/>
          <p:nvPr/>
        </p:nvSpPr>
        <p:spPr>
          <a:xfrm>
            <a:off x="2748257" y="2506566"/>
            <a:ext cx="2350323" cy="579967"/>
          </a:xfrm>
          <a:prstGeom prst="rect">
            <a:avLst/>
          </a:prstGeom>
          <a:noFill/>
        </p:spPr>
        <p:txBody>
          <a:bodyPr wrap="none" rtlCol="0">
            <a:spAutoFit/>
          </a:bodyPr>
          <a:lstStyle/>
          <a:p>
            <a:pPr algn="just" rtl="1">
              <a:lnSpc>
                <a:spcPct val="150000"/>
              </a:lnSpc>
            </a:pPr>
            <a:r>
              <a:rPr lang="fa-IR" sz="2400" dirty="0">
                <a:solidFill>
                  <a:srgbClr val="C00000"/>
                </a:solidFill>
                <a:latin typeface="Times New Roman" panose="02020603050405020304" pitchFamily="18" charset="0"/>
                <a:cs typeface="Times New Roman" panose="02020603050405020304" pitchFamily="18" charset="0"/>
              </a:rPr>
              <a:t>انتشار از هوا به شیشه</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125F582F-C915-AD5B-4863-FD890B2EB31C}"/>
              </a:ext>
            </a:extLst>
          </p:cNvPr>
          <p:cNvSpPr txBox="1"/>
          <p:nvPr/>
        </p:nvSpPr>
        <p:spPr>
          <a:xfrm>
            <a:off x="9177580" y="2251439"/>
            <a:ext cx="2116285" cy="579967"/>
          </a:xfrm>
          <a:prstGeom prst="rect">
            <a:avLst/>
          </a:prstGeom>
          <a:noFill/>
        </p:spPr>
        <p:txBody>
          <a:bodyPr wrap="none" rtlCol="0">
            <a:spAutoFit/>
          </a:bodyPr>
          <a:lstStyle/>
          <a:p>
            <a:pPr algn="just" rtl="1">
              <a:lnSpc>
                <a:spcPct val="150000"/>
              </a:lnSpc>
            </a:pPr>
            <a:r>
              <a:rPr lang="fa-IR" sz="2400" dirty="0">
                <a:solidFill>
                  <a:srgbClr val="C00000"/>
                </a:solidFill>
                <a:latin typeface="Times New Roman" panose="02020603050405020304" pitchFamily="18" charset="0"/>
                <a:cs typeface="Times New Roman" panose="02020603050405020304" pitchFamily="18" charset="0"/>
              </a:rPr>
              <a:t>انتشار از آب به هوا</a:t>
            </a:r>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061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6784258" y="1146221"/>
            <a:ext cx="5407742" cy="5711779"/>
          </a:xfrm>
          <a:prstGeom prst="rect">
            <a:avLst/>
          </a:prstGeom>
        </p:spPr>
      </p:pic>
      <p:sp>
        <p:nvSpPr>
          <p:cNvPr id="6" name="TextBox 5"/>
          <p:cNvSpPr txBox="1"/>
          <p:nvPr/>
        </p:nvSpPr>
        <p:spPr>
          <a:xfrm>
            <a:off x="157955" y="141680"/>
            <a:ext cx="1673856"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r"/>
            <a:r>
              <a:rPr lang="fa-IR" sz="2800" b="1" dirty="0">
                <a:solidFill>
                  <a:srgbClr val="FF0000"/>
                </a:solidFill>
              </a:rPr>
              <a:t>عمق ظاهری</a:t>
            </a:r>
            <a:endParaRPr lang="en-US" sz="2800" b="1" dirty="0">
              <a:solidFill>
                <a:srgbClr val="FF0000"/>
              </a:solidFill>
            </a:endParaRPr>
          </a:p>
        </p:txBody>
      </p:sp>
      <mc:AlternateContent xmlns:mc="http://schemas.openxmlformats.org/markup-compatibility/2006" xmlns:a14="http://schemas.microsoft.com/office/drawing/2010/main">
        <mc:Choice Requires="a14">
          <p:sp>
            <p:nvSpPr>
              <p:cNvPr id="8" name="Rectangle 7"/>
              <p:cNvSpPr/>
              <p:nvPr/>
            </p:nvSpPr>
            <p:spPr>
              <a:xfrm>
                <a:off x="157955" y="1492246"/>
                <a:ext cx="6866158" cy="4760278"/>
              </a:xfrm>
              <a:prstGeom prst="rect">
                <a:avLst/>
              </a:prstGeom>
            </p:spPr>
            <p:txBody>
              <a:bodyPr wrap="square">
                <a:spAutoFit/>
              </a:bodyPr>
              <a:lstStyle/>
              <a:p>
                <a:pPr algn="just">
                  <a:lnSpc>
                    <a:spcPts val="3200"/>
                  </a:lnSpc>
                </a:pPr>
                <a:r>
                  <a:rPr lang="en-US" sz="2400" dirty="0">
                    <a:latin typeface="Times New Roman" panose="02020603050405020304" pitchFamily="18" charset="0"/>
                    <a:cs typeface="Times New Roman" panose="02020603050405020304" pitchFamily="18" charset="0"/>
                  </a:rPr>
                  <a:t>For rays making a small angle with the normal  to the surface, however, a reasonably good image can be located. In this   approximation, where we allow only such paraxial rays to form the image, the angles of   incidence and refraction are both small and the approximation. </a:t>
                </a:r>
              </a:p>
              <a:p>
                <a:pPr algn="just">
                  <a:lnSpc>
                    <a:spcPts val="3600"/>
                  </a:lnSpc>
                </a:pPr>
                <a14:m>
                  <m:oMathPara xmlns:m="http://schemas.openxmlformats.org/officeDocument/2006/math">
                    <m:oMathParaPr>
                      <m:jc m:val="centerGroup"/>
                    </m:oMathParaPr>
                    <m:oMath xmlns:m="http://schemas.openxmlformats.org/officeDocument/2006/math">
                      <m:func>
                        <m:funcPr>
                          <m:ctrlPr>
                            <a:rPr lang="en-US" sz="2400" i="1">
                              <a:latin typeface="Cambria Math" panose="02040503050406030204" pitchFamily="18" charset="0"/>
                              <a:cs typeface="Times New Roman" panose="02020603050405020304" pitchFamily="18" charset="0"/>
                            </a:rPr>
                          </m:ctrlPr>
                        </m:funcPr>
                        <m:fName>
                          <m:r>
                            <m:rPr>
                              <m:sty m:val="p"/>
                            </m:rPr>
                            <a:rPr lang="en-US" sz="2400">
                              <a:latin typeface="Cambria Math" panose="02040503050406030204" pitchFamily="18" charset="0"/>
                              <a:cs typeface="Times New Roman" panose="02020603050405020304" pitchFamily="18" charset="0"/>
                            </a:rPr>
                            <m:t>sin</m:t>
                          </m:r>
                        </m:fName>
                        <m:e>
                          <m:r>
                            <a:rPr lang="en-US" sz="2400" i="1">
                              <a:latin typeface="Cambria Math" panose="02040503050406030204" pitchFamily="18" charset="0"/>
                              <a:ea typeface="Cambria Math" panose="02040503050406030204" pitchFamily="18" charset="0"/>
                              <a:cs typeface="Times New Roman" panose="02020603050405020304" pitchFamily="18" charset="0"/>
                            </a:rPr>
                            <m:t>𝜃</m:t>
                          </m:r>
                          <m:r>
                            <a:rPr lang="en-US" sz="2400" i="1">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2400" i="1">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2400">
                                  <a:latin typeface="Cambria Math" panose="02040503050406030204" pitchFamily="18" charset="0"/>
                                  <a:ea typeface="Cambria Math" panose="02040503050406030204" pitchFamily="18" charset="0"/>
                                  <a:cs typeface="Times New Roman" panose="02020603050405020304" pitchFamily="18" charset="0"/>
                                </a:rPr>
                                <m:t>tan</m:t>
                              </m:r>
                            </m:fName>
                            <m:e>
                              <m:r>
                                <a:rPr lang="en-US" sz="2400" i="1">
                                  <a:latin typeface="Cambria Math" panose="02040503050406030204" pitchFamily="18" charset="0"/>
                                  <a:ea typeface="Cambria Math" panose="02040503050406030204" pitchFamily="18" charset="0"/>
                                  <a:cs typeface="Times New Roman" panose="02020603050405020304" pitchFamily="18" charset="0"/>
                                </a:rPr>
                                <m:t>𝜃</m:t>
                              </m:r>
                              <m:r>
                                <a:rPr lang="en-US" sz="2400" i="1">
                                  <a:latin typeface="Cambria Math" panose="02040503050406030204" pitchFamily="18" charset="0"/>
                                  <a:ea typeface="Cambria Math" panose="02040503050406030204" pitchFamily="18" charset="0"/>
                                  <a:cs typeface="Times New Roman" panose="02020603050405020304" pitchFamily="18" charset="0"/>
                                </a:rPr>
                                <m:t>   </m:t>
                              </m:r>
                            </m:e>
                          </m:func>
                        </m:e>
                      </m:func>
                    </m:oMath>
                  </m:oMathPara>
                </a14:m>
                <a:endParaRPr lang="en-US" sz="2400" dirty="0">
                  <a:latin typeface="Times New Roman" panose="02020603050405020304" pitchFamily="18" charset="0"/>
                  <a:cs typeface="Times New Roman" panose="02020603050405020304" pitchFamily="18" charset="0"/>
                </a:endParaRPr>
              </a:p>
              <a:p>
                <a:pPr algn="just">
                  <a:lnSpc>
                    <a:spcPts val="3600"/>
                  </a:lnSpc>
                </a:pPr>
                <a:r>
                  <a:rPr lang="en-US" sz="2400" dirty="0">
                    <a:latin typeface="Times New Roman" panose="02020603050405020304" pitchFamily="18" charset="0"/>
                    <a:cs typeface="Times New Roman" panose="02020603050405020304" pitchFamily="18" charset="0"/>
                  </a:rPr>
                  <a:t>is valid. Snell's law can be approximated by:</a:t>
                </a:r>
              </a:p>
              <a:p>
                <a:pPr algn="just">
                  <a:lnSpc>
                    <a:spcPts val="3600"/>
                  </a:lnSpc>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cs typeface="Times New Roman" panose="02020603050405020304" pitchFamily="18" charset="0"/>
                            </a:rPr>
                            <m:t>𝑛</m:t>
                          </m:r>
                        </m:e>
                        <m:sub>
                          <m:r>
                            <a:rPr lang="en-US" sz="2400" i="1">
                              <a:latin typeface="Cambria Math" panose="02040503050406030204" pitchFamily="18" charset="0"/>
                              <a:cs typeface="Times New Roman" panose="02020603050405020304" pitchFamily="18" charset="0"/>
                            </a:rPr>
                            <m:t>1</m:t>
                          </m:r>
                        </m:sub>
                      </m:sSub>
                      <m:sSub>
                        <m:sSubPr>
                          <m:ctrlPr>
                            <a:rPr lang="en-US" sz="2400" i="1">
                              <a:latin typeface="Cambria Math" panose="02040503050406030204" pitchFamily="18" charset="0"/>
                              <a:cs typeface="Times New Roman" panose="02020603050405020304" pitchFamily="18" charset="0"/>
                            </a:rPr>
                          </m:ctrlPr>
                        </m:sSubPr>
                        <m:e>
                          <m:func>
                            <m:funcPr>
                              <m:ctrlPr>
                                <a:rPr lang="en-US" sz="2400" i="1">
                                  <a:latin typeface="Cambria Math" panose="02040503050406030204" pitchFamily="18" charset="0"/>
                                  <a:cs typeface="Times New Roman" panose="02020603050405020304" pitchFamily="18" charset="0"/>
                                </a:rPr>
                              </m:ctrlPr>
                            </m:funcPr>
                            <m:fName>
                              <m:r>
                                <m:rPr>
                                  <m:sty m:val="p"/>
                                </m:rPr>
                                <a:rPr lang="en-US" sz="2400">
                                  <a:latin typeface="Cambria Math" panose="02040503050406030204" pitchFamily="18" charset="0"/>
                                  <a:cs typeface="Times New Roman" panose="02020603050405020304" pitchFamily="18" charset="0"/>
                                </a:rPr>
                                <m:t>tan</m:t>
                              </m:r>
                            </m:fName>
                            <m:e>
                              <m:sSub>
                                <m:sSubPr>
                                  <m:ctrlPr>
                                    <a:rPr lang="en-US" sz="2400" i="1">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mbria Math" panose="02040503050406030204" pitchFamily="18" charset="0"/>
                                      <a:cs typeface="Times New Roman" panose="02020603050405020304" pitchFamily="18" charset="0"/>
                                    </a:rPr>
                                    <m:t>𝜃</m:t>
                                  </m:r>
                                </m:e>
                                <m:sub>
                                  <m:r>
                                    <a:rPr lang="en-US" sz="2400" i="1">
                                      <a:latin typeface="Cambria Math" panose="02040503050406030204" pitchFamily="18" charset="0"/>
                                      <a:cs typeface="Times New Roman" panose="02020603050405020304" pitchFamily="18" charset="0"/>
                                    </a:rPr>
                                    <m:t>1</m:t>
                                  </m:r>
                                </m:sub>
                              </m:sSub>
                            </m:e>
                          </m:func>
                          <m:r>
                            <a:rPr lang="en-US" sz="2400" i="1">
                              <a:latin typeface="Cambria Math" panose="02040503050406030204" pitchFamily="18" charset="0"/>
                              <a:ea typeface="Cambria Math" panose="02040503050406030204" pitchFamily="18" charset="0"/>
                              <a:cs typeface="Times New Roman" panose="02020603050405020304" pitchFamily="18" charset="0"/>
                            </a:rPr>
                            <m:t>≅</m:t>
                          </m:r>
                          <m:r>
                            <a:rPr lang="en-US" sz="2400" i="1">
                              <a:latin typeface="Cambria Math" panose="02040503050406030204" pitchFamily="18" charset="0"/>
                              <a:cs typeface="Times New Roman" panose="02020603050405020304" pitchFamily="18" charset="0"/>
                            </a:rPr>
                            <m:t>𝑛</m:t>
                          </m:r>
                        </m:e>
                        <m:sub>
                          <m:r>
                            <a:rPr lang="en-US" sz="2400" i="1">
                              <a:latin typeface="Cambria Math" panose="02040503050406030204" pitchFamily="18" charset="0"/>
                              <a:cs typeface="Times New Roman" panose="02020603050405020304" pitchFamily="18" charset="0"/>
                            </a:rPr>
                            <m:t>2</m:t>
                          </m:r>
                        </m:sub>
                      </m:sSub>
                      <m:func>
                        <m:funcPr>
                          <m:ctrlPr>
                            <a:rPr lang="en-US" sz="2400" i="1">
                              <a:latin typeface="Cambria Math" panose="02040503050406030204" pitchFamily="18" charset="0"/>
                              <a:cs typeface="Times New Roman" panose="02020603050405020304" pitchFamily="18" charset="0"/>
                            </a:rPr>
                          </m:ctrlPr>
                        </m:funcPr>
                        <m:fName>
                          <m:r>
                            <m:rPr>
                              <m:sty m:val="p"/>
                            </m:rPr>
                            <a:rPr lang="en-US" sz="2400">
                              <a:latin typeface="Cambria Math" panose="02040503050406030204" pitchFamily="18" charset="0"/>
                              <a:cs typeface="Times New Roman" panose="02020603050405020304" pitchFamily="18" charset="0"/>
                            </a:rPr>
                            <m:t>tan</m:t>
                          </m:r>
                        </m:fName>
                        <m:e>
                          <m:sSub>
                            <m:sSubPr>
                              <m:ctrlPr>
                                <a:rPr lang="en-US" sz="2400" i="1">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mbria Math" panose="02040503050406030204" pitchFamily="18" charset="0"/>
                                  <a:cs typeface="Times New Roman" panose="02020603050405020304" pitchFamily="18" charset="0"/>
                                </a:rPr>
                                <m:t>𝜃</m:t>
                              </m:r>
                            </m:e>
                            <m:sub>
                              <m:r>
                                <a:rPr lang="en-US" sz="2400" i="1">
                                  <a:latin typeface="Cambria Math" panose="02040503050406030204" pitchFamily="18" charset="0"/>
                                  <a:ea typeface="Cambria Math" panose="02040503050406030204" pitchFamily="18" charset="0"/>
                                  <a:cs typeface="Times New Roman" panose="02020603050405020304" pitchFamily="18" charset="0"/>
                                </a:rPr>
                                <m:t>2</m:t>
                              </m:r>
                            </m:sub>
                          </m:sSub>
                        </m:e>
                      </m:func>
                    </m:oMath>
                  </m:oMathPara>
                </a14:m>
                <a:endParaRPr lang="en-US" sz="2400" dirty="0">
                  <a:latin typeface="Times New Roman" panose="02020603050405020304" pitchFamily="18" charset="0"/>
                  <a:cs typeface="Times New Roman" panose="02020603050405020304" pitchFamily="18" charset="0"/>
                </a:endParaRPr>
              </a:p>
              <a:p>
                <a:pPr algn="just">
                  <a:lnSpc>
                    <a:spcPts val="2800"/>
                  </a:lnSpc>
                </a:pPr>
                <a:endParaRPr lang="en-US" sz="2400" dirty="0">
                  <a:latin typeface="Times New Roman" panose="02020603050405020304" pitchFamily="18" charset="0"/>
                  <a:cs typeface="Times New Roman" panose="02020603050405020304" pitchFamily="18" charset="0"/>
                </a:endParaRPr>
              </a:p>
              <a:p>
                <a:pPr algn="just">
                  <a:lnSpc>
                    <a:spcPts val="3600"/>
                  </a:lnSpc>
                </a:pPr>
                <a14:m>
                  <m:oMathPara xmlns:m="http://schemas.openxmlformats.org/officeDocument/2006/math">
                    <m:oMathParaPr>
                      <m:jc m:val="centerGroup"/>
                    </m:oMathParaPr>
                    <m:oMath xmlns:m="http://schemas.openxmlformats.org/officeDocument/2006/math">
                      <m:sSup>
                        <m:sSupPr>
                          <m:ctrlPr>
                            <a:rPr lang="en-US" sz="2800" b="1" i="1">
                              <a:solidFill>
                                <a:srgbClr val="7030A0"/>
                              </a:solidFill>
                              <a:latin typeface="Cambria Math" panose="02040503050406030204" pitchFamily="18" charset="0"/>
                              <a:cs typeface="Times New Roman" panose="02020603050405020304" pitchFamily="18" charset="0"/>
                            </a:rPr>
                          </m:ctrlPr>
                        </m:sSupPr>
                        <m:e>
                          <m:r>
                            <a:rPr lang="en-US" sz="2800" b="1" i="1">
                              <a:solidFill>
                                <a:srgbClr val="7030A0"/>
                              </a:solidFill>
                              <a:latin typeface="Cambria Math" panose="02040503050406030204" pitchFamily="18" charset="0"/>
                              <a:cs typeface="Times New Roman" panose="02020603050405020304" pitchFamily="18" charset="0"/>
                            </a:rPr>
                            <m:t>𝑺</m:t>
                          </m:r>
                        </m:e>
                        <m:sup>
                          <m:r>
                            <a:rPr lang="en-US" sz="2800" b="1" i="1">
                              <a:solidFill>
                                <a:srgbClr val="7030A0"/>
                              </a:solidFill>
                              <a:latin typeface="Cambria Math" panose="02040503050406030204" pitchFamily="18" charset="0"/>
                              <a:cs typeface="Times New Roman" panose="02020603050405020304" pitchFamily="18" charset="0"/>
                            </a:rPr>
                            <m:t>′</m:t>
                          </m:r>
                        </m:sup>
                      </m:sSup>
                      <m:r>
                        <a:rPr lang="en-US" sz="2800" b="1" i="1">
                          <a:solidFill>
                            <a:srgbClr val="7030A0"/>
                          </a:solidFill>
                          <a:latin typeface="Cambria Math" panose="02040503050406030204" pitchFamily="18" charset="0"/>
                          <a:cs typeface="Times New Roman" panose="02020603050405020304" pitchFamily="18" charset="0"/>
                        </a:rPr>
                        <m:t>=</m:t>
                      </m:r>
                      <m:f>
                        <m:fPr>
                          <m:ctrlPr>
                            <a:rPr lang="en-US" sz="2800" b="1" i="1">
                              <a:solidFill>
                                <a:srgbClr val="7030A0"/>
                              </a:solidFill>
                              <a:latin typeface="Cambria Math" panose="02040503050406030204" pitchFamily="18" charset="0"/>
                              <a:cs typeface="Times New Roman" panose="02020603050405020304" pitchFamily="18" charset="0"/>
                            </a:rPr>
                          </m:ctrlPr>
                        </m:fPr>
                        <m:num>
                          <m:sSub>
                            <m:sSubPr>
                              <m:ctrlPr>
                                <a:rPr lang="en-US" sz="2800" b="1" i="1">
                                  <a:solidFill>
                                    <a:srgbClr val="7030A0"/>
                                  </a:solidFill>
                                  <a:latin typeface="Cambria Math" panose="02040503050406030204" pitchFamily="18" charset="0"/>
                                  <a:cs typeface="Times New Roman" panose="02020603050405020304" pitchFamily="18" charset="0"/>
                                </a:rPr>
                              </m:ctrlPr>
                            </m:sSubPr>
                            <m:e>
                              <m:r>
                                <a:rPr lang="en-US" sz="2800" b="1" i="1">
                                  <a:solidFill>
                                    <a:srgbClr val="7030A0"/>
                                  </a:solidFill>
                                  <a:latin typeface="Cambria Math" panose="02040503050406030204" pitchFamily="18" charset="0"/>
                                  <a:cs typeface="Times New Roman" panose="02020603050405020304" pitchFamily="18" charset="0"/>
                                </a:rPr>
                                <m:t>𝒏</m:t>
                              </m:r>
                            </m:e>
                            <m:sub>
                              <m:r>
                                <a:rPr lang="en-US" sz="2800" b="1" i="1">
                                  <a:solidFill>
                                    <a:srgbClr val="7030A0"/>
                                  </a:solidFill>
                                  <a:latin typeface="Cambria Math" panose="02040503050406030204" pitchFamily="18" charset="0"/>
                                  <a:cs typeface="Times New Roman" panose="02020603050405020304" pitchFamily="18" charset="0"/>
                                </a:rPr>
                                <m:t>𝟐</m:t>
                              </m:r>
                            </m:sub>
                          </m:sSub>
                        </m:num>
                        <m:den>
                          <m:sSub>
                            <m:sSubPr>
                              <m:ctrlPr>
                                <a:rPr lang="en-US" sz="2800" b="1" i="1">
                                  <a:solidFill>
                                    <a:srgbClr val="7030A0"/>
                                  </a:solidFill>
                                  <a:latin typeface="Cambria Math" panose="02040503050406030204" pitchFamily="18" charset="0"/>
                                  <a:cs typeface="Times New Roman" panose="02020603050405020304" pitchFamily="18" charset="0"/>
                                </a:rPr>
                              </m:ctrlPr>
                            </m:sSubPr>
                            <m:e>
                              <m:r>
                                <a:rPr lang="en-US" sz="2800" b="1" i="1">
                                  <a:solidFill>
                                    <a:srgbClr val="7030A0"/>
                                  </a:solidFill>
                                  <a:latin typeface="Cambria Math" panose="02040503050406030204" pitchFamily="18" charset="0"/>
                                  <a:cs typeface="Times New Roman" panose="02020603050405020304" pitchFamily="18" charset="0"/>
                                </a:rPr>
                                <m:t>𝒏</m:t>
                              </m:r>
                            </m:e>
                            <m:sub>
                              <m:r>
                                <a:rPr lang="en-US" sz="2800" b="1" i="1">
                                  <a:solidFill>
                                    <a:srgbClr val="7030A0"/>
                                  </a:solidFill>
                                  <a:latin typeface="Cambria Math" panose="02040503050406030204" pitchFamily="18" charset="0"/>
                                  <a:cs typeface="Times New Roman" panose="02020603050405020304" pitchFamily="18" charset="0"/>
                                </a:rPr>
                                <m:t>𝟏</m:t>
                              </m:r>
                            </m:sub>
                          </m:sSub>
                        </m:den>
                      </m:f>
                      <m:r>
                        <a:rPr lang="en-US" sz="2800" b="1" i="1">
                          <a:solidFill>
                            <a:srgbClr val="7030A0"/>
                          </a:solidFill>
                          <a:latin typeface="Cambria Math" panose="02040503050406030204" pitchFamily="18" charset="0"/>
                          <a:cs typeface="Times New Roman" panose="02020603050405020304" pitchFamily="18" charset="0"/>
                        </a:rPr>
                        <m:t>𝑺</m:t>
                      </m:r>
                    </m:oMath>
                  </m:oMathPara>
                </a14:m>
                <a:endParaRPr lang="en-US" sz="2800" b="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57955" y="1492246"/>
                <a:ext cx="6866158" cy="4760278"/>
              </a:xfrm>
              <a:prstGeom prst="rect">
                <a:avLst/>
              </a:prstGeom>
              <a:blipFill rotWithShape="0">
                <a:blip r:embed="rId3" cstate="print"/>
                <a:stretch>
                  <a:fillRect l="-1421" t="-768" r="-1332" b="-1793"/>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8AC7B609-6235-4DF7-8376-3B4225D7EDEF}" type="slidenum">
              <a:rPr lang="en-US" smtClean="0"/>
              <a:pPr/>
              <a:t>44</a:t>
            </a:fld>
            <a:endParaRPr lang="en-US"/>
          </a:p>
        </p:txBody>
      </p:sp>
    </p:spTree>
    <p:extLst>
      <p:ext uri="{BB962C8B-B14F-4D97-AF65-F5344CB8AC3E}">
        <p14:creationId xmlns:p14="http://schemas.microsoft.com/office/powerpoint/2010/main" val="370993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6769744" y="1102678"/>
            <a:ext cx="5407742" cy="5711779"/>
          </a:xfrm>
          <a:prstGeom prst="rect">
            <a:avLst/>
          </a:prstGeom>
        </p:spPr>
      </p:pic>
      <p:sp>
        <p:nvSpPr>
          <p:cNvPr id="6" name="TextBox 5"/>
          <p:cNvSpPr txBox="1"/>
          <p:nvPr/>
        </p:nvSpPr>
        <p:spPr>
          <a:xfrm>
            <a:off x="10216355" y="157232"/>
            <a:ext cx="1673856"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r"/>
            <a:r>
              <a:rPr lang="fa-IR" sz="2800" b="1" dirty="0">
                <a:solidFill>
                  <a:srgbClr val="FF0000"/>
                </a:solidFill>
              </a:rPr>
              <a:t>عمق ظاهری</a:t>
            </a:r>
            <a:endParaRPr lang="en-US" sz="2800" b="1" dirty="0">
              <a:solidFill>
                <a:srgbClr val="FF0000"/>
              </a:solidFill>
            </a:endParaRPr>
          </a:p>
        </p:txBody>
      </p:sp>
      <mc:AlternateContent xmlns:mc="http://schemas.openxmlformats.org/markup-compatibility/2006" xmlns:a14="http://schemas.microsoft.com/office/drawing/2010/main">
        <mc:Choice Requires="a14">
          <p:sp>
            <p:nvSpPr>
              <p:cNvPr id="8" name="Rectangle 7"/>
              <p:cNvSpPr/>
              <p:nvPr/>
            </p:nvSpPr>
            <p:spPr>
              <a:xfrm>
                <a:off x="513866" y="116704"/>
                <a:ext cx="6866158" cy="3580467"/>
              </a:xfrm>
              <a:prstGeom prst="rect">
                <a:avLst/>
              </a:prstGeom>
            </p:spPr>
            <p:txBody>
              <a:bodyPr wrap="square">
                <a:spAutoFit/>
              </a:bodyPr>
              <a:lstStyle/>
              <a:p>
                <a:pPr algn="just" rtl="1">
                  <a:lnSpc>
                    <a:spcPts val="3600"/>
                  </a:lnSpc>
                </a:pPr>
                <a:r>
                  <a:rPr lang="fa-IR" sz="2400" dirty="0">
                    <a:latin typeface="Cambria Math" panose="02040503050406030204" pitchFamily="18" charset="0"/>
                    <a:cs typeface="Times New Roman" panose="02020603050405020304" pitchFamily="18" charset="0"/>
                  </a:rPr>
                  <a:t>برای پرتوهایی که زاویه کوچکی با راستای قائم می‌سازند (تقریب پیرامحوری) می توان از تقریب زیر استفاده کرد</a:t>
                </a:r>
                <a:endParaRPr lang="en-US" sz="2400" dirty="0">
                  <a:latin typeface="Cambria Math" panose="02040503050406030204" pitchFamily="18" charset="0"/>
                  <a:cs typeface="Times New Roman" panose="02020603050405020304" pitchFamily="18" charset="0"/>
                </a:endParaRPr>
              </a:p>
              <a:p>
                <a:pPr algn="just">
                  <a:lnSpc>
                    <a:spcPts val="3600"/>
                  </a:lnSpc>
                </a:pPr>
                <a14:m>
                  <m:oMathPara xmlns:m="http://schemas.openxmlformats.org/officeDocument/2006/math">
                    <m:oMathParaPr>
                      <m:jc m:val="centerGroup"/>
                    </m:oMathParaPr>
                    <m:oMath xmlns:m="http://schemas.openxmlformats.org/officeDocument/2006/math">
                      <m:func>
                        <m:funcPr>
                          <m:ctrlPr>
                            <a:rPr lang="en-US" sz="2400" i="1">
                              <a:latin typeface="Cambria Math" panose="02040503050406030204" pitchFamily="18" charset="0"/>
                              <a:cs typeface="Times New Roman" panose="02020603050405020304" pitchFamily="18" charset="0"/>
                            </a:rPr>
                          </m:ctrlPr>
                        </m:funcPr>
                        <m:fName>
                          <m:r>
                            <m:rPr>
                              <m:sty m:val="p"/>
                            </m:rPr>
                            <a:rPr lang="en-US" sz="2400" i="0">
                              <a:latin typeface="Cambria Math" panose="02040503050406030204" pitchFamily="18" charset="0"/>
                              <a:cs typeface="Times New Roman" panose="02020603050405020304" pitchFamily="18" charset="0"/>
                            </a:rPr>
                            <m:t>sin</m:t>
                          </m:r>
                        </m:fName>
                        <m:e>
                          <m:r>
                            <m:rPr>
                              <m:sty m:val="p"/>
                            </m:rPr>
                            <a:rPr lang="en-US" sz="2400" i="0">
                              <a:latin typeface="Cambria Math" panose="02040503050406030204" pitchFamily="18" charset="0"/>
                              <a:ea typeface="Cambria Math" panose="02040503050406030204" pitchFamily="18" charset="0"/>
                              <a:cs typeface="Times New Roman" panose="02020603050405020304" pitchFamily="18" charset="0"/>
                            </a:rPr>
                            <m:t>θ</m:t>
                          </m:r>
                          <m:r>
                            <a:rPr lang="en-US" sz="2400" i="0">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2400" i="1">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2400" i="0">
                                  <a:latin typeface="Cambria Math" panose="02040503050406030204" pitchFamily="18" charset="0"/>
                                  <a:ea typeface="Cambria Math" panose="02040503050406030204" pitchFamily="18" charset="0"/>
                                  <a:cs typeface="Times New Roman" panose="02020603050405020304" pitchFamily="18" charset="0"/>
                                </a:rPr>
                                <m:t>tan</m:t>
                              </m:r>
                            </m:fName>
                            <m:e>
                              <m:r>
                                <m:rPr>
                                  <m:sty m:val="p"/>
                                </m:rPr>
                                <a:rPr lang="en-US" sz="2400" i="0">
                                  <a:latin typeface="Cambria Math" panose="02040503050406030204" pitchFamily="18" charset="0"/>
                                  <a:ea typeface="Cambria Math" panose="02040503050406030204" pitchFamily="18" charset="0"/>
                                  <a:cs typeface="Times New Roman" panose="02020603050405020304" pitchFamily="18" charset="0"/>
                                </a:rPr>
                                <m:t>θ</m:t>
                              </m:r>
                              <m:r>
                                <a:rPr lang="en-US" sz="2400" i="0">
                                  <a:latin typeface="Cambria Math" panose="02040503050406030204" pitchFamily="18" charset="0"/>
                                  <a:ea typeface="Cambria Math" panose="02040503050406030204" pitchFamily="18" charset="0"/>
                                  <a:cs typeface="Times New Roman" panose="02020603050405020304" pitchFamily="18" charset="0"/>
                                </a:rPr>
                                <m:t>   </m:t>
                              </m:r>
                            </m:e>
                          </m:func>
                        </m:e>
                      </m:func>
                    </m:oMath>
                  </m:oMathPara>
                </a14:m>
                <a:endParaRPr lang="fa-IR" sz="2400" dirty="0">
                  <a:latin typeface="Times New Roman" panose="02020603050405020304" pitchFamily="18" charset="0"/>
                  <a:ea typeface="Cambria Math" panose="02040503050406030204" pitchFamily="18" charset="0"/>
                  <a:cs typeface="Times New Roman" panose="02020603050405020304" pitchFamily="18" charset="0"/>
                </a:endParaRPr>
              </a:p>
              <a:p>
                <a:pPr algn="just" rtl="1">
                  <a:lnSpc>
                    <a:spcPts val="3600"/>
                  </a:lnSpc>
                </a:pPr>
                <a:r>
                  <a:rPr lang="fa-IR" sz="2400" dirty="0">
                    <a:latin typeface="Cambria Math" panose="02040503050406030204" pitchFamily="18" charset="0"/>
                    <a:cs typeface="Times New Roman" panose="02020603050405020304" pitchFamily="18" charset="0"/>
                  </a:rPr>
                  <a:t>در نتیجه قانون اسنل – دکارت می تواند به صورت زیر تبدیل شده:</a:t>
                </a:r>
              </a:p>
              <a:p>
                <a:pPr algn="just">
                  <a:lnSpc>
                    <a:spcPts val="3600"/>
                  </a:lnSpc>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cs typeface="Times New Roman" panose="02020603050405020304" pitchFamily="18" charset="0"/>
                            </a:rPr>
                          </m:ctrlPr>
                        </m:sSubPr>
                        <m:e>
                          <m:r>
                            <m:rPr>
                              <m:sty m:val="p"/>
                            </m:rPr>
                            <a:rPr lang="en-US" sz="2400" i="0">
                              <a:latin typeface="Cambria Math" panose="02040503050406030204" pitchFamily="18" charset="0"/>
                              <a:cs typeface="Times New Roman" panose="02020603050405020304" pitchFamily="18" charset="0"/>
                            </a:rPr>
                            <m:t>n</m:t>
                          </m:r>
                        </m:e>
                        <m:sub>
                          <m:r>
                            <a:rPr lang="en-US" sz="2400" i="0">
                              <a:latin typeface="Cambria Math" panose="02040503050406030204" pitchFamily="18" charset="0"/>
                              <a:cs typeface="Times New Roman" panose="02020603050405020304" pitchFamily="18" charset="0"/>
                            </a:rPr>
                            <m:t>1</m:t>
                          </m:r>
                        </m:sub>
                      </m:sSub>
                      <m:sSub>
                        <m:sSubPr>
                          <m:ctrlPr>
                            <a:rPr lang="en-US" sz="2400" i="1">
                              <a:latin typeface="Cambria Math" panose="02040503050406030204" pitchFamily="18" charset="0"/>
                              <a:cs typeface="Times New Roman" panose="02020603050405020304" pitchFamily="18" charset="0"/>
                            </a:rPr>
                          </m:ctrlPr>
                        </m:sSubPr>
                        <m:e>
                          <m:func>
                            <m:funcPr>
                              <m:ctrlPr>
                                <a:rPr lang="en-US" sz="2400" i="1">
                                  <a:latin typeface="Cambria Math" panose="02040503050406030204" pitchFamily="18" charset="0"/>
                                  <a:cs typeface="Times New Roman" panose="02020603050405020304" pitchFamily="18" charset="0"/>
                                </a:rPr>
                              </m:ctrlPr>
                            </m:funcPr>
                            <m:fName>
                              <m:r>
                                <m:rPr>
                                  <m:sty m:val="p"/>
                                </m:rPr>
                                <a:rPr lang="en-US" sz="2400" i="0">
                                  <a:latin typeface="Cambria Math" panose="02040503050406030204" pitchFamily="18" charset="0"/>
                                  <a:cs typeface="Times New Roman" panose="02020603050405020304" pitchFamily="18" charset="0"/>
                                </a:rPr>
                                <m:t>tan</m:t>
                              </m:r>
                            </m:fName>
                            <m:e>
                              <m:sSub>
                                <m:sSubPr>
                                  <m:ctrlPr>
                                    <a:rPr lang="en-US" sz="2400" i="1">
                                      <a:latin typeface="Cambria Math" panose="02040503050406030204" pitchFamily="18" charset="0"/>
                                      <a:cs typeface="Times New Roman" panose="02020603050405020304" pitchFamily="18" charset="0"/>
                                    </a:rPr>
                                  </m:ctrlPr>
                                </m:sSubPr>
                                <m:e>
                                  <m:r>
                                    <m:rPr>
                                      <m:sty m:val="p"/>
                                    </m:rPr>
                                    <a:rPr lang="en-US" sz="2400" i="0">
                                      <a:latin typeface="Cambria Math" panose="02040503050406030204" pitchFamily="18" charset="0"/>
                                      <a:ea typeface="Cambria Math" panose="02040503050406030204" pitchFamily="18" charset="0"/>
                                      <a:cs typeface="Times New Roman" panose="02020603050405020304" pitchFamily="18" charset="0"/>
                                    </a:rPr>
                                    <m:t>θ</m:t>
                                  </m:r>
                                </m:e>
                                <m:sub>
                                  <m:r>
                                    <a:rPr lang="en-US" sz="2400" i="0">
                                      <a:latin typeface="Cambria Math" panose="02040503050406030204" pitchFamily="18" charset="0"/>
                                      <a:cs typeface="Times New Roman" panose="02020603050405020304" pitchFamily="18" charset="0"/>
                                    </a:rPr>
                                    <m:t>1</m:t>
                                  </m:r>
                                </m:sub>
                              </m:sSub>
                            </m:e>
                          </m:func>
                          <m:r>
                            <a:rPr lang="en-US" sz="2400" i="0">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2400" i="0">
                              <a:latin typeface="Cambria Math" panose="02040503050406030204" pitchFamily="18" charset="0"/>
                              <a:cs typeface="Times New Roman" panose="02020603050405020304" pitchFamily="18" charset="0"/>
                            </a:rPr>
                            <m:t>n</m:t>
                          </m:r>
                        </m:e>
                        <m:sub>
                          <m:r>
                            <a:rPr lang="en-US" sz="2400" i="0">
                              <a:latin typeface="Cambria Math" panose="02040503050406030204" pitchFamily="18" charset="0"/>
                              <a:cs typeface="Times New Roman" panose="02020603050405020304" pitchFamily="18" charset="0"/>
                            </a:rPr>
                            <m:t>2</m:t>
                          </m:r>
                        </m:sub>
                      </m:sSub>
                      <m:func>
                        <m:funcPr>
                          <m:ctrlPr>
                            <a:rPr lang="en-US" sz="2400" i="1">
                              <a:latin typeface="Cambria Math" panose="02040503050406030204" pitchFamily="18" charset="0"/>
                              <a:cs typeface="Times New Roman" panose="02020603050405020304" pitchFamily="18" charset="0"/>
                            </a:rPr>
                          </m:ctrlPr>
                        </m:funcPr>
                        <m:fName>
                          <m:r>
                            <m:rPr>
                              <m:sty m:val="p"/>
                            </m:rPr>
                            <a:rPr lang="en-US" sz="2400" i="0">
                              <a:latin typeface="Cambria Math" panose="02040503050406030204" pitchFamily="18" charset="0"/>
                              <a:cs typeface="Times New Roman" panose="02020603050405020304" pitchFamily="18" charset="0"/>
                            </a:rPr>
                            <m:t>tan</m:t>
                          </m:r>
                        </m:fName>
                        <m:e>
                          <m:sSub>
                            <m:sSubPr>
                              <m:ctrlPr>
                                <a:rPr lang="en-US" sz="2400" i="1">
                                  <a:latin typeface="Cambria Math" panose="02040503050406030204" pitchFamily="18" charset="0"/>
                                  <a:cs typeface="Times New Roman" panose="02020603050405020304" pitchFamily="18" charset="0"/>
                                </a:rPr>
                              </m:ctrlPr>
                            </m:sSubPr>
                            <m:e>
                              <m:r>
                                <m:rPr>
                                  <m:sty m:val="p"/>
                                </m:rPr>
                                <a:rPr lang="en-US" sz="2400" i="0">
                                  <a:latin typeface="Cambria Math" panose="02040503050406030204" pitchFamily="18" charset="0"/>
                                  <a:ea typeface="Cambria Math" panose="02040503050406030204" pitchFamily="18" charset="0"/>
                                  <a:cs typeface="Times New Roman" panose="02020603050405020304" pitchFamily="18" charset="0"/>
                                </a:rPr>
                                <m:t>θ</m:t>
                              </m:r>
                            </m:e>
                            <m:sub>
                              <m:r>
                                <a:rPr lang="en-US" sz="2400" i="0">
                                  <a:latin typeface="Cambria Math" panose="02040503050406030204" pitchFamily="18" charset="0"/>
                                  <a:ea typeface="Cambria Math" panose="02040503050406030204" pitchFamily="18" charset="0"/>
                                  <a:cs typeface="Times New Roman" panose="02020603050405020304" pitchFamily="18" charset="0"/>
                                </a:rPr>
                                <m:t>2</m:t>
                              </m:r>
                            </m:sub>
                          </m:sSub>
                        </m:e>
                      </m:func>
                    </m:oMath>
                  </m:oMathPara>
                </a14:m>
                <a:endParaRPr lang="fa-IR" sz="2400" dirty="0">
                  <a:latin typeface="Times New Roman" panose="02020603050405020304" pitchFamily="18" charset="0"/>
                  <a:cs typeface="Times New Roman" panose="02020603050405020304" pitchFamily="18" charset="0"/>
                </a:endParaRPr>
              </a:p>
              <a:p>
                <a:pPr algn="just">
                  <a:lnSpc>
                    <a:spcPts val="3600"/>
                  </a:lnSpc>
                </a:pPr>
                <a:r>
                  <a:rPr lang="fa-IR" sz="2400" dirty="0">
                    <a:latin typeface="Times New Roman" panose="02020603050405020304" pitchFamily="18" charset="0"/>
                    <a:cs typeface="Times New Roman" panose="02020603050405020304" pitchFamily="18" charset="0"/>
                  </a:rPr>
                  <a:t>و مطابق شکل می توان عمق ظاهری را محاسبه نمود:</a:t>
                </a:r>
                <a:endParaRPr lang="en-US" sz="2400" dirty="0">
                  <a:latin typeface="Times New Roman" panose="02020603050405020304" pitchFamily="18" charset="0"/>
                  <a:cs typeface="Times New Roman" panose="02020603050405020304" pitchFamily="18" charset="0"/>
                </a:endParaRPr>
              </a:p>
              <a:p>
                <a:pPr algn="just">
                  <a:lnSpc>
                    <a:spcPts val="2800"/>
                  </a:lnSpc>
                </a:pPr>
                <a:endParaRPr lang="fa-IR" sz="2800" b="1" dirty="0">
                  <a:solidFill>
                    <a:srgbClr val="7030A0"/>
                  </a:solidFill>
                  <a:latin typeface="Times New Roman" panose="02020603050405020304" pitchFamily="18" charset="0"/>
                  <a:cs typeface="Times New Roman" panose="02020603050405020304" pitchFamily="18" charset="0"/>
                </a:endParaRPr>
              </a:p>
              <a:p>
                <a:pPr algn="just">
                  <a:lnSpc>
                    <a:spcPts val="2800"/>
                  </a:lnSpc>
                </a:pPr>
                <a:endParaRPr lang="en-US" sz="2400" dirty="0">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13866" y="116704"/>
                <a:ext cx="6866158" cy="3580467"/>
              </a:xfrm>
              <a:prstGeom prst="rect">
                <a:avLst/>
              </a:prstGeom>
              <a:blipFill>
                <a:blip r:embed="rId3"/>
                <a:stretch>
                  <a:fillRect l="-2484" r="-1331"/>
                </a:stretch>
              </a:blipFill>
            </p:spPr>
            <p:txBody>
              <a:bodyPr/>
              <a:lstStyle/>
              <a:p>
                <a:r>
                  <a:rPr lang="en-US">
                    <a:noFill/>
                  </a:rPr>
                  <a:t> </a:t>
                </a:r>
              </a:p>
            </p:txBody>
          </p:sp>
        </mc:Fallback>
      </mc:AlternateContent>
      <p:grpSp>
        <p:nvGrpSpPr>
          <p:cNvPr id="34" name="Group 33"/>
          <p:cNvGrpSpPr/>
          <p:nvPr/>
        </p:nvGrpSpPr>
        <p:grpSpPr>
          <a:xfrm>
            <a:off x="130626" y="3106057"/>
            <a:ext cx="3512507" cy="3606800"/>
            <a:chOff x="1175657" y="1183786"/>
            <a:chExt cx="2844800" cy="2946628"/>
          </a:xfrm>
        </p:grpSpPr>
        <p:sp>
          <p:nvSpPr>
            <p:cNvPr id="31" name="TextBox 30"/>
            <p:cNvSpPr txBox="1"/>
            <p:nvPr/>
          </p:nvSpPr>
          <p:spPr>
            <a:xfrm>
              <a:off x="2134183" y="3668749"/>
              <a:ext cx="356188" cy="461665"/>
            </a:xfrm>
            <a:prstGeom prst="rect">
              <a:avLst/>
            </a:prstGeom>
            <a:noFill/>
          </p:spPr>
          <p:txBody>
            <a:bodyPr wrap="none" rtlCol="0">
              <a:spAutoFit/>
            </a:bodyPr>
            <a:lstStyle/>
            <a:p>
              <a:pPr algn="r" rtl="1"/>
              <a:r>
                <a:rPr lang="en-US" sz="2400" dirty="0">
                  <a:latin typeface="Times New Roman" panose="02020603050405020304" pitchFamily="18" charset="0"/>
                  <a:cs typeface="Times New Roman" panose="02020603050405020304" pitchFamily="18" charset="0"/>
                </a:rPr>
                <a:t>S</a:t>
              </a:r>
            </a:p>
          </p:txBody>
        </p:sp>
        <p:grpSp>
          <p:nvGrpSpPr>
            <p:cNvPr id="33" name="Group 32"/>
            <p:cNvGrpSpPr/>
            <p:nvPr/>
          </p:nvGrpSpPr>
          <p:grpSpPr>
            <a:xfrm>
              <a:off x="1175657" y="1183786"/>
              <a:ext cx="2844800" cy="2785013"/>
              <a:chOff x="1175657" y="1183785"/>
              <a:chExt cx="2844800" cy="2785013"/>
            </a:xfrm>
          </p:grpSpPr>
          <p:cxnSp>
            <p:nvCxnSpPr>
              <p:cNvPr id="3" name="Straight Connector 2"/>
              <p:cNvCxnSpPr/>
              <p:nvPr/>
            </p:nvCxnSpPr>
            <p:spPr>
              <a:xfrm>
                <a:off x="1175657" y="2525486"/>
                <a:ext cx="284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496457" y="1799771"/>
                <a:ext cx="0" cy="215879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2492399" y="1494563"/>
                <a:ext cx="4059" cy="2409778"/>
                <a:chOff x="2477885" y="1131706"/>
                <a:chExt cx="4059" cy="2409778"/>
              </a:xfrm>
            </p:grpSpPr>
            <p:cxnSp>
              <p:nvCxnSpPr>
                <p:cNvPr id="11" name="Straight Connector 10"/>
                <p:cNvCxnSpPr/>
                <p:nvPr/>
              </p:nvCxnSpPr>
              <p:spPr>
                <a:xfrm flipV="1">
                  <a:off x="2477885" y="1131706"/>
                  <a:ext cx="0" cy="240977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481944" y="1538515"/>
                  <a:ext cx="0" cy="79828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rot="-600000">
                <a:off x="2343886" y="2511839"/>
                <a:ext cx="0" cy="1404000"/>
                <a:chOff x="2467430" y="1131706"/>
                <a:chExt cx="10455" cy="2409778"/>
              </a:xfrm>
            </p:grpSpPr>
            <p:cxnSp>
              <p:nvCxnSpPr>
                <p:cNvPr id="16" name="Straight Connector 15"/>
                <p:cNvCxnSpPr/>
                <p:nvPr/>
              </p:nvCxnSpPr>
              <p:spPr>
                <a:xfrm flipV="1">
                  <a:off x="2477885" y="1131706"/>
                  <a:ext cx="0" cy="240977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467430" y="1538515"/>
                  <a:ext cx="0" cy="79828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rot="600000">
                <a:off x="2640953" y="2547145"/>
                <a:ext cx="0" cy="1368000"/>
                <a:chOff x="2477885" y="1131706"/>
                <a:chExt cx="4059" cy="2409778"/>
              </a:xfrm>
            </p:grpSpPr>
            <p:cxnSp>
              <p:nvCxnSpPr>
                <p:cNvPr id="19" name="Straight Connector 18"/>
                <p:cNvCxnSpPr/>
                <p:nvPr/>
              </p:nvCxnSpPr>
              <p:spPr>
                <a:xfrm flipV="1">
                  <a:off x="2477885" y="1131706"/>
                  <a:ext cx="0" cy="240977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481944" y="1538515"/>
                  <a:ext cx="0" cy="79828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rot="1200000">
                <a:off x="2996549" y="1219087"/>
                <a:ext cx="0" cy="1368000"/>
                <a:chOff x="2477885" y="1131706"/>
                <a:chExt cx="4059" cy="2409778"/>
              </a:xfrm>
            </p:grpSpPr>
            <p:cxnSp>
              <p:nvCxnSpPr>
                <p:cNvPr id="22" name="Straight Connector 21"/>
                <p:cNvCxnSpPr/>
                <p:nvPr/>
              </p:nvCxnSpPr>
              <p:spPr>
                <a:xfrm flipV="1">
                  <a:off x="2477885" y="1131706"/>
                  <a:ext cx="0" cy="240977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481944" y="1538515"/>
                  <a:ext cx="0" cy="79828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200000">
                <a:off x="1988286" y="1183785"/>
                <a:ext cx="0" cy="1404000"/>
                <a:chOff x="2467430" y="1131706"/>
                <a:chExt cx="10455" cy="2409778"/>
              </a:xfrm>
            </p:grpSpPr>
            <p:cxnSp>
              <p:nvCxnSpPr>
                <p:cNvPr id="25" name="Straight Connector 24"/>
                <p:cNvCxnSpPr/>
                <p:nvPr/>
              </p:nvCxnSpPr>
              <p:spPr>
                <a:xfrm flipV="1">
                  <a:off x="2477885" y="1131706"/>
                  <a:ext cx="0" cy="240977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467430" y="1538515"/>
                  <a:ext cx="0" cy="79828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8" name="Straight Connector 27"/>
              <p:cNvCxnSpPr/>
              <p:nvPr/>
            </p:nvCxnSpPr>
            <p:spPr>
              <a:xfrm rot="-1620000" flipH="1">
                <a:off x="2219963" y="2218782"/>
                <a:ext cx="986971" cy="914808"/>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4080000" flipH="1">
                <a:off x="1748249" y="2109924"/>
                <a:ext cx="986971" cy="914808"/>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2431143" y="3142344"/>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438399" y="3860798"/>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598057" y="2977093"/>
                <a:ext cx="412293" cy="461665"/>
              </a:xfrm>
              <a:prstGeom prst="rect">
                <a:avLst/>
              </a:prstGeom>
              <a:noFill/>
            </p:spPr>
            <p:txBody>
              <a:bodyPr wrap="none" rtlCol="0">
                <a:spAutoFit/>
              </a:bodyPr>
              <a:lstStyle/>
              <a:p>
                <a:pPr algn="r" rtl="1"/>
                <a:r>
                  <a:rPr lang="en-US" sz="2400" dirty="0">
                    <a:latin typeface="Times New Roman" panose="02020603050405020304" pitchFamily="18" charset="0"/>
                    <a:cs typeface="Times New Roman" panose="02020603050405020304" pitchFamily="18" charset="0"/>
                  </a:rPr>
                  <a:t>S'</a:t>
                </a:r>
              </a:p>
            </p:txBody>
          </p:sp>
        </p:grpSp>
      </p:grpSp>
      <p:graphicFrame>
        <p:nvGraphicFramePr>
          <p:cNvPr id="2" name="Object 1"/>
          <p:cNvGraphicFramePr>
            <a:graphicFrameLocks noChangeAspect="1"/>
          </p:cNvGraphicFramePr>
          <p:nvPr>
            <p:extLst>
              <p:ext uri="{D42A27DB-BD31-4B8C-83A1-F6EECF244321}">
                <p14:modId xmlns:p14="http://schemas.microsoft.com/office/powerpoint/2010/main" val="769051269"/>
              </p:ext>
            </p:extLst>
          </p:nvPr>
        </p:nvGraphicFramePr>
        <p:xfrm>
          <a:off x="3409950" y="3346450"/>
          <a:ext cx="3111500" cy="736600"/>
        </p:xfrm>
        <a:graphic>
          <a:graphicData uri="http://schemas.openxmlformats.org/presentationml/2006/ole">
            <mc:AlternateContent xmlns:mc="http://schemas.openxmlformats.org/markup-compatibility/2006">
              <mc:Choice xmlns:v="urn:schemas-microsoft-com:vml" Requires="v">
                <p:oleObj name="Equation" r:id="rId4" imgW="3111500" imgH="736600" progId="Equation.DSMT4">
                  <p:embed/>
                </p:oleObj>
              </mc:Choice>
              <mc:Fallback>
                <p:oleObj name="Equation" r:id="rId4" imgW="3111500" imgH="736600" progId="Equation.DSMT4">
                  <p:embed/>
                  <p:pic>
                    <p:nvPicPr>
                      <p:cNvPr id="0" name="Picture 6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9950" y="3346450"/>
                        <a:ext cx="31115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124985942"/>
              </p:ext>
            </p:extLst>
          </p:nvPr>
        </p:nvGraphicFramePr>
        <p:xfrm>
          <a:off x="4743450" y="2363788"/>
          <a:ext cx="215900" cy="368300"/>
        </p:xfrm>
        <a:graphic>
          <a:graphicData uri="http://schemas.openxmlformats.org/presentationml/2006/ole">
            <mc:AlternateContent xmlns:mc="http://schemas.openxmlformats.org/markup-compatibility/2006">
              <mc:Choice xmlns:v="urn:schemas-microsoft-com:vml" Requires="v">
                <p:oleObj name="Equation" r:id="rId6" imgW="215806" imgH="368140" progId="Equation.DSMT4">
                  <p:embed/>
                </p:oleObj>
              </mc:Choice>
              <mc:Fallback>
                <p:oleObj name="Equation" r:id="rId6" imgW="215806" imgH="368140" progId="Equation.DSMT4">
                  <p:embed/>
                  <p:pic>
                    <p:nvPicPr>
                      <p:cNvPr id="0" name="Picture 65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3450" y="2363788"/>
                        <a:ext cx="2159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314339857"/>
              </p:ext>
            </p:extLst>
          </p:nvPr>
        </p:nvGraphicFramePr>
        <p:xfrm>
          <a:off x="4248150" y="4495800"/>
          <a:ext cx="1409700" cy="800100"/>
        </p:xfrm>
        <a:graphic>
          <a:graphicData uri="http://schemas.openxmlformats.org/presentationml/2006/ole">
            <mc:AlternateContent xmlns:mc="http://schemas.openxmlformats.org/markup-compatibility/2006">
              <mc:Choice xmlns:v="urn:schemas-microsoft-com:vml" Requires="v">
                <p:oleObj name="Equation" r:id="rId8" imgW="1409088" imgH="799753" progId="Equation.DSMT4">
                  <p:embed/>
                </p:oleObj>
              </mc:Choice>
              <mc:Fallback>
                <p:oleObj name="Equation" r:id="rId8" imgW="1409088" imgH="799753" progId="Equation.DSMT4">
                  <p:embed/>
                  <p:pic>
                    <p:nvPicPr>
                      <p:cNvPr id="0" name="Picture 65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48150" y="4495800"/>
                        <a:ext cx="14097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593525643"/>
              </p:ext>
            </p:extLst>
          </p:nvPr>
        </p:nvGraphicFramePr>
        <p:xfrm>
          <a:off x="4229100" y="5759450"/>
          <a:ext cx="1231900" cy="800100"/>
        </p:xfrm>
        <a:graphic>
          <a:graphicData uri="http://schemas.openxmlformats.org/presentationml/2006/ole">
            <mc:AlternateContent xmlns:mc="http://schemas.openxmlformats.org/markup-compatibility/2006">
              <mc:Choice xmlns:v="urn:schemas-microsoft-com:vml" Requires="v">
                <p:oleObj name="Equation" r:id="rId10" imgW="1231366" imgH="799753" progId="Equation.DSMT4">
                  <p:embed/>
                </p:oleObj>
              </mc:Choice>
              <mc:Fallback>
                <p:oleObj name="Equation" r:id="rId10" imgW="1231366" imgH="799753" progId="Equation.DSMT4">
                  <p:embed/>
                  <p:pic>
                    <p:nvPicPr>
                      <p:cNvPr id="0" name="Picture 65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29100" y="5759450"/>
                        <a:ext cx="12319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Slide Number Placeholder 36"/>
          <p:cNvSpPr>
            <a:spLocks noGrp="1"/>
          </p:cNvSpPr>
          <p:nvPr>
            <p:ph type="sldNum" sz="quarter" idx="12"/>
          </p:nvPr>
        </p:nvSpPr>
        <p:spPr/>
        <p:txBody>
          <a:bodyPr/>
          <a:lstStyle/>
          <a:p>
            <a:fld id="{8AC7B609-6235-4DF7-8376-3B4225D7EDEF}" type="slidenum">
              <a:rPr lang="en-US" smtClean="0"/>
              <a:pPr/>
              <a:t>45</a:t>
            </a:fld>
            <a:endParaRPr lang="en-US"/>
          </a:p>
        </p:txBody>
      </p:sp>
    </p:spTree>
    <p:extLst>
      <p:ext uri="{BB962C8B-B14F-4D97-AF65-F5344CB8AC3E}">
        <p14:creationId xmlns:p14="http://schemas.microsoft.com/office/powerpoint/2010/main" val="399232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0221" y="8162"/>
            <a:ext cx="11902889" cy="1323439"/>
          </a:xfrm>
          <a:prstGeom prst="rect">
            <a:avLst/>
          </a:prstGeom>
        </p:spPr>
        <p:txBody>
          <a:bodyPr wrap="square">
            <a:spAutoFit/>
          </a:bodyPr>
          <a:lstStyle/>
          <a:p>
            <a:pPr algn="just">
              <a:lnSpc>
                <a:spcPts val="3200"/>
              </a:lnSpc>
            </a:pPr>
            <a:r>
              <a:rPr lang="en-US" sz="2400" dirty="0">
                <a:latin typeface="Times New Roman" panose="02020603050405020304" pitchFamily="18" charset="0"/>
                <a:cs typeface="Times New Roman" panose="02020603050405020304" pitchFamily="18" charset="0"/>
              </a:rPr>
              <a:t>A unique image point is not determined by these  rays because they have no common intersection or virtual image point below the  surface from which they appear to originate after refraction, as shown by the dashed  line extensions of the refracted rays. </a:t>
            </a:r>
          </a:p>
        </p:txBody>
      </p:sp>
      <p:pic>
        <p:nvPicPr>
          <p:cNvPr id="9" name="Picture 8"/>
          <p:cNvPicPr>
            <a:picLocks noChangeAspect="1"/>
          </p:cNvPicPr>
          <p:nvPr/>
        </p:nvPicPr>
        <p:blipFill>
          <a:blip r:embed="rId2" cstate="print"/>
          <a:stretch>
            <a:fillRect/>
          </a:stretch>
        </p:blipFill>
        <p:spPr>
          <a:xfrm>
            <a:off x="7535786" y="2072180"/>
            <a:ext cx="4635194" cy="4698006"/>
          </a:xfrm>
          <a:prstGeom prst="rect">
            <a:avLst/>
          </a:prstGeom>
        </p:spPr>
      </p:pic>
      <p:sp>
        <p:nvSpPr>
          <p:cNvPr id="2" name="TextBox 1"/>
          <p:cNvSpPr txBox="1"/>
          <p:nvPr/>
        </p:nvSpPr>
        <p:spPr>
          <a:xfrm>
            <a:off x="68690" y="1705256"/>
            <a:ext cx="7373257" cy="4851649"/>
          </a:xfrm>
          <a:prstGeom prst="rect">
            <a:avLst/>
          </a:prstGeom>
          <a:noFill/>
        </p:spPr>
        <p:txBody>
          <a:bodyPr wrap="square" rtlCol="0">
            <a:spAutoFit/>
          </a:bodyPr>
          <a:lstStyle/>
          <a:p>
            <a:pPr algn="r" rtl="1">
              <a:lnSpc>
                <a:spcPts val="3400"/>
              </a:lnSpc>
            </a:pPr>
            <a:r>
              <a:rPr lang="fa-IR" sz="2400" dirty="0">
                <a:latin typeface="Times New Roman" panose="02020603050405020304" pitchFamily="18" charset="0"/>
                <a:cs typeface="Times New Roman" panose="02020603050405020304" pitchFamily="18" charset="0"/>
              </a:rPr>
              <a:t>مطابق شکل امتداد پرتوهای 1، 2 و3 تقاطع مشترکی ندارند یعنی تصویر </a:t>
            </a:r>
          </a:p>
          <a:p>
            <a:pPr algn="just" rtl="1">
              <a:lnSpc>
                <a:spcPts val="3400"/>
              </a:lnSpc>
            </a:pPr>
            <a:r>
              <a:rPr lang="fa-IR" sz="2400" dirty="0">
                <a:latin typeface="Times New Roman" panose="02020603050405020304" pitchFamily="18" charset="0"/>
                <a:cs typeface="Times New Roman" panose="02020603050405020304" pitchFamily="18" charset="0"/>
              </a:rPr>
              <a:t>مجازی واحدی زیر سطح تشکیل نمی‌شود طوری که این سه پرتو از آن تصویر سرچشمه گرفته باشند. </a:t>
            </a:r>
          </a:p>
          <a:p>
            <a:pPr algn="r" rtl="1">
              <a:lnSpc>
                <a:spcPts val="3400"/>
              </a:lnSpc>
            </a:pPr>
            <a:r>
              <a:rPr lang="fa-IR" sz="2400" dirty="0">
                <a:latin typeface="Times New Roman" panose="02020603050405020304" pitchFamily="18" charset="0"/>
                <a:cs typeface="Times New Roman" panose="02020603050405020304" pitchFamily="18" charset="0"/>
              </a:rPr>
              <a:t>برای یک ناظر انسانی، البته، بخاطر کوچک بوده قطر مردمک چشم دسته پرتوی باریک با واگرایی بسیار کم به درون چشم راه پیدا می‌کنند در نتیجه به نظر می‌رسد که تمام آنها از یک نقطه گسیل شده‌اند که محل تصویر مجازی می‌باشد. </a:t>
            </a:r>
          </a:p>
          <a:p>
            <a:pPr algn="r" rtl="1">
              <a:lnSpc>
                <a:spcPts val="3400"/>
              </a:lnSpc>
            </a:pPr>
            <a:r>
              <a:rPr lang="fa-IR" sz="2400" dirty="0">
                <a:latin typeface="Times New Roman" panose="02020603050405020304" pitchFamily="18" charset="0"/>
                <a:cs typeface="Times New Roman" panose="02020603050405020304" pitchFamily="18" charset="0"/>
              </a:rPr>
              <a:t>مطابق شکل به نظر می‌رسد که پرتو 1 نسبت به پرتو 2 از محلی بالاتر (کم عمقتر) سرچشمه گرفته یعنی محل تصویر مجازی یا همان عمق مجازی تابع زاویه دید ناظر است طوری که هر چه ناظر از دید قائم فاصله می گیرد عمق مجازی کمتر می‌شود.  </a:t>
            </a:r>
            <a:endParaRPr lang="en-US" sz="24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8AC7B609-6235-4DF7-8376-3B4225D7EDEF}" type="slidenum">
              <a:rPr lang="en-US" smtClean="0"/>
              <a:pPr/>
              <a:t>46</a:t>
            </a:fld>
            <a:endParaRPr lang="en-US"/>
          </a:p>
        </p:txBody>
      </p:sp>
    </p:spTree>
    <p:extLst>
      <p:ext uri="{BB962C8B-B14F-4D97-AF65-F5344CB8AC3E}">
        <p14:creationId xmlns:p14="http://schemas.microsoft.com/office/powerpoint/2010/main" val="207550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grayscl/>
          </a:blip>
          <a:srcRect l="5148"/>
          <a:stretch/>
        </p:blipFill>
        <p:spPr>
          <a:xfrm>
            <a:off x="885370" y="43527"/>
            <a:ext cx="10493830" cy="6776326"/>
          </a:xfrm>
          <a:prstGeom prst="rect">
            <a:avLst/>
          </a:prstGeom>
        </p:spPr>
      </p:pic>
      <p:sp>
        <p:nvSpPr>
          <p:cNvPr id="3" name="Slide Number Placeholder 2"/>
          <p:cNvSpPr>
            <a:spLocks noGrp="1"/>
          </p:cNvSpPr>
          <p:nvPr>
            <p:ph type="sldNum" sz="quarter" idx="12"/>
          </p:nvPr>
        </p:nvSpPr>
        <p:spPr/>
        <p:txBody>
          <a:bodyPr/>
          <a:lstStyle/>
          <a:p>
            <a:fld id="{8AC7B609-6235-4DF7-8376-3B4225D7EDEF}" type="slidenum">
              <a:rPr lang="en-US" smtClean="0"/>
              <a:pPr/>
              <a:t>47</a:t>
            </a:fld>
            <a:endParaRPr lang="en-US"/>
          </a:p>
        </p:txBody>
      </p:sp>
      <p:sp>
        <p:nvSpPr>
          <p:cNvPr id="4" name="TextBox 3">
            <a:extLst>
              <a:ext uri="{FF2B5EF4-FFF2-40B4-BE49-F238E27FC236}">
                <a16:creationId xmlns:a16="http://schemas.microsoft.com/office/drawing/2014/main" id="{E28DF6E7-3F14-C2A8-6331-8B4A1195B030}"/>
              </a:ext>
            </a:extLst>
          </p:cNvPr>
          <p:cNvSpPr txBox="1"/>
          <p:nvPr/>
        </p:nvSpPr>
        <p:spPr>
          <a:xfrm>
            <a:off x="8271361" y="903767"/>
            <a:ext cx="660758" cy="579967"/>
          </a:xfrm>
          <a:prstGeom prst="rect">
            <a:avLst/>
          </a:prstGeom>
          <a:noFill/>
        </p:spPr>
        <p:txBody>
          <a:bodyPr wrap="none" rtlCol="0">
            <a:spAutoFit/>
          </a:bodyPr>
          <a:lstStyle/>
          <a:p>
            <a:pPr algn="just" rtl="1">
              <a:lnSpc>
                <a:spcPct val="150000"/>
              </a:lnSpc>
            </a:pPr>
            <a:r>
              <a:rPr lang="fa-IR" sz="2400" dirty="0">
                <a:solidFill>
                  <a:srgbClr val="C00000"/>
                </a:solidFill>
                <a:latin typeface="Times New Roman" panose="02020603050405020304" pitchFamily="18" charset="0"/>
                <a:cs typeface="Times New Roman" panose="02020603050405020304" pitchFamily="18" charset="0"/>
              </a:rPr>
              <a:t>ناظر</a:t>
            </a:r>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71526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grayscl/>
          </a:blip>
          <a:stretch>
            <a:fillRect/>
          </a:stretch>
        </p:blipFill>
        <p:spPr>
          <a:xfrm>
            <a:off x="743734" y="130954"/>
            <a:ext cx="10665001" cy="6501970"/>
          </a:xfrm>
          <a:prstGeom prst="rect">
            <a:avLst/>
          </a:prstGeom>
        </p:spPr>
      </p:pic>
      <p:sp>
        <p:nvSpPr>
          <p:cNvPr id="3" name="Slide Number Placeholder 2"/>
          <p:cNvSpPr>
            <a:spLocks noGrp="1"/>
          </p:cNvSpPr>
          <p:nvPr>
            <p:ph type="sldNum" sz="quarter" idx="12"/>
          </p:nvPr>
        </p:nvSpPr>
        <p:spPr>
          <a:xfrm>
            <a:off x="11060620" y="6491970"/>
            <a:ext cx="973667" cy="274320"/>
          </a:xfrm>
        </p:spPr>
        <p:txBody>
          <a:bodyPr/>
          <a:lstStyle/>
          <a:p>
            <a:fld id="{8AC7B609-6235-4DF7-8376-3B4225D7EDEF}" type="slidenum">
              <a:rPr lang="en-US" smtClean="0"/>
              <a:pPr/>
              <a:t>48</a:t>
            </a:fld>
            <a:endParaRPr lang="en-US" dirty="0"/>
          </a:p>
        </p:txBody>
      </p:sp>
    </p:spTree>
    <p:extLst>
      <p:ext uri="{BB962C8B-B14F-4D97-AF65-F5344CB8AC3E}">
        <p14:creationId xmlns:p14="http://schemas.microsoft.com/office/powerpoint/2010/main" val="15347846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b="14015"/>
          <a:stretch/>
        </p:blipFill>
        <p:spPr>
          <a:xfrm>
            <a:off x="218157" y="2656784"/>
            <a:ext cx="5612230" cy="3914139"/>
          </a:xfrm>
          <a:prstGeom prst="rect">
            <a:avLst/>
          </a:prstGeom>
        </p:spPr>
      </p:pic>
      <p:sp>
        <p:nvSpPr>
          <p:cNvPr id="4" name="Rectangle 3"/>
          <p:cNvSpPr/>
          <p:nvPr/>
        </p:nvSpPr>
        <p:spPr>
          <a:xfrm>
            <a:off x="128789" y="79313"/>
            <a:ext cx="11845054" cy="2272417"/>
          </a:xfrm>
          <a:prstGeom prst="rect">
            <a:avLst/>
          </a:prstGeom>
        </p:spPr>
        <p:txBody>
          <a:bodyPr wrap="square">
            <a:spAutoFit/>
          </a:bodyPr>
          <a:lstStyle/>
          <a:p>
            <a:pPr algn="just">
              <a:lnSpc>
                <a:spcPts val="3400"/>
              </a:lnSpc>
            </a:pPr>
            <a:r>
              <a:rPr lang="en-US" sz="2400" dirty="0">
                <a:latin typeface="Times New Roman" panose="02020603050405020304" pitchFamily="18" charset="0"/>
                <a:cs typeface="Times New Roman" panose="02020603050405020304" pitchFamily="18" charset="0"/>
              </a:rPr>
              <a:t>Even when the viewing angle θ</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is not small, a  reasonably good retinal image of the object is formed because the aperture or pupil of the eye admits only a small bundle of rays while forming the image.  Since these rays differ very little in direction, they will appear to originate from   approximately the same image point. However, the depth of this image will vary with the angle of  viewing. </a:t>
            </a:r>
          </a:p>
        </p:txBody>
      </p:sp>
      <p:sp>
        <p:nvSpPr>
          <p:cNvPr id="6" name="TextBox 5"/>
          <p:cNvSpPr txBox="1"/>
          <p:nvPr/>
        </p:nvSpPr>
        <p:spPr>
          <a:xfrm>
            <a:off x="2614411" y="489397"/>
            <a:ext cx="184731" cy="369332"/>
          </a:xfrm>
          <a:prstGeom prst="rect">
            <a:avLst/>
          </a:prstGeom>
          <a:noFill/>
        </p:spPr>
        <p:txBody>
          <a:bodyPr wrap="none" rtlCol="0">
            <a:spAutoFit/>
          </a:bodyPr>
          <a:lstStyle/>
          <a:p>
            <a:endParaRPr lang="en-US" dirty="0"/>
          </a:p>
        </p:txBody>
      </p:sp>
      <p:sp>
        <p:nvSpPr>
          <p:cNvPr id="7" name="Rectangle 6"/>
          <p:cNvSpPr/>
          <p:nvPr/>
        </p:nvSpPr>
        <p:spPr>
          <a:xfrm>
            <a:off x="6253316" y="3349504"/>
            <a:ext cx="5720526" cy="3416320"/>
          </a:xfrm>
          <a:prstGeom prst="rect">
            <a:avLst/>
          </a:prstGeom>
        </p:spPr>
        <p:txBody>
          <a:bodyPr wrap="square">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Rays from the object that make increasingly larger angles of incidence with the  interface must, by Snell's law, refract at increasingly larger angles, as shown in   Figure c. A critical angle of incidence </a:t>
            </a:r>
            <a:r>
              <a:rPr lang="en-US" sz="2400" i="1" dirty="0" err="1">
                <a:latin typeface="Times New Roman" panose="02020603050405020304" pitchFamily="18" charset="0"/>
                <a:cs typeface="Times New Roman" panose="02020603050405020304" pitchFamily="18" charset="0"/>
              </a:rPr>
              <a:t>θ</a:t>
            </a:r>
            <a:r>
              <a:rPr lang="en-US" sz="2400" dirty="0" err="1">
                <a:latin typeface="Times New Roman" panose="02020603050405020304" pitchFamily="18" charset="0"/>
                <a:cs typeface="Times New Roman" panose="02020603050405020304" pitchFamily="18" charset="0"/>
              </a:rPr>
              <a:t>с</a:t>
            </a:r>
            <a:r>
              <a:rPr lang="en-US" sz="2400" dirty="0">
                <a:latin typeface="Times New Roman" panose="02020603050405020304" pitchFamily="18" charset="0"/>
                <a:cs typeface="Times New Roman" panose="02020603050405020304" pitchFamily="18" charset="0"/>
              </a:rPr>
              <a:t> is reached when the angle of refraction  reaches 90°. </a:t>
            </a:r>
          </a:p>
        </p:txBody>
      </p:sp>
      <p:sp>
        <p:nvSpPr>
          <p:cNvPr id="8" name="TextBox 7"/>
          <p:cNvSpPr txBox="1"/>
          <p:nvPr/>
        </p:nvSpPr>
        <p:spPr>
          <a:xfrm>
            <a:off x="7160952" y="2471023"/>
            <a:ext cx="3409395"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r"/>
            <a:r>
              <a:rPr lang="en-US" sz="2800" b="1" dirty="0">
                <a:solidFill>
                  <a:srgbClr val="FF0000"/>
                </a:solidFill>
              </a:rPr>
              <a:t>Critical angle   </a:t>
            </a:r>
            <a:r>
              <a:rPr lang="fa-IR" sz="2800" b="1" dirty="0">
                <a:solidFill>
                  <a:srgbClr val="FF0000"/>
                </a:solidFill>
              </a:rPr>
              <a:t>زاویه حد</a:t>
            </a:r>
            <a:endParaRPr lang="en-US" sz="2800" b="1" dirty="0">
              <a:solidFill>
                <a:srgbClr val="FF0000"/>
              </a:solidFill>
            </a:endParaRPr>
          </a:p>
        </p:txBody>
      </p:sp>
      <p:sp>
        <p:nvSpPr>
          <p:cNvPr id="9" name="Slide Number Placeholder 8"/>
          <p:cNvSpPr>
            <a:spLocks noGrp="1"/>
          </p:cNvSpPr>
          <p:nvPr>
            <p:ph type="sldNum" sz="quarter" idx="12"/>
          </p:nvPr>
        </p:nvSpPr>
        <p:spPr>
          <a:xfrm>
            <a:off x="11559224" y="6400800"/>
            <a:ext cx="520478" cy="344224"/>
          </a:xfrm>
        </p:spPr>
        <p:txBody>
          <a:bodyPr/>
          <a:lstStyle/>
          <a:p>
            <a:fld id="{8AC7B609-6235-4DF7-8376-3B4225D7EDEF}" type="slidenum">
              <a:rPr lang="en-US" smtClean="0"/>
              <a:pPr/>
              <a:t>49</a:t>
            </a:fld>
            <a:endParaRPr lang="en-US" dirty="0"/>
          </a:p>
        </p:txBody>
      </p:sp>
      <p:sp>
        <p:nvSpPr>
          <p:cNvPr id="5" name="TextBox 4">
            <a:extLst>
              <a:ext uri="{FF2B5EF4-FFF2-40B4-BE49-F238E27FC236}">
                <a16:creationId xmlns:a16="http://schemas.microsoft.com/office/drawing/2014/main" id="{072BFA9F-6264-5458-6C40-DD8B65312AB7}"/>
              </a:ext>
            </a:extLst>
          </p:cNvPr>
          <p:cNvSpPr txBox="1"/>
          <p:nvPr/>
        </p:nvSpPr>
        <p:spPr>
          <a:xfrm>
            <a:off x="3203160" y="5990956"/>
            <a:ext cx="526106" cy="579967"/>
          </a:xfrm>
          <a:prstGeom prst="rect">
            <a:avLst/>
          </a:prstGeom>
          <a:noFill/>
        </p:spPr>
        <p:txBody>
          <a:bodyPr wrap="none" rtlCol="0">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81687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75645" y="128789"/>
            <a:ext cx="3873048"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r"/>
            <a:r>
              <a:rPr lang="en-US" sz="2800" b="1" dirty="0">
                <a:solidFill>
                  <a:srgbClr val="FF0000"/>
                </a:solidFill>
              </a:rPr>
              <a:t>Speed of light    </a:t>
            </a:r>
            <a:r>
              <a:rPr lang="fa-IR" sz="2800" b="1" dirty="0">
                <a:solidFill>
                  <a:srgbClr val="FF0000"/>
                </a:solidFill>
              </a:rPr>
              <a:t>سرعت نور</a:t>
            </a:r>
            <a:endParaRPr lang="en-US" sz="2800" b="1" dirty="0">
              <a:solidFill>
                <a:srgbClr val="FF0000"/>
              </a:solidFill>
            </a:endParaRPr>
          </a:p>
        </p:txBody>
      </p:sp>
      <p:sp>
        <p:nvSpPr>
          <p:cNvPr id="4" name="Rectangle 3"/>
          <p:cNvSpPr/>
          <p:nvPr/>
        </p:nvSpPr>
        <p:spPr>
          <a:xfrm>
            <a:off x="7083380" y="786611"/>
            <a:ext cx="4965312" cy="5632311"/>
          </a:xfrm>
          <a:prstGeom prst="rect">
            <a:avLst/>
          </a:prstGeom>
        </p:spPr>
        <p:txBody>
          <a:bodyPr wrap="square">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At some point the light passing through </a:t>
            </a:r>
            <a:r>
              <a:rPr lang="en-US" sz="2400" i="1" dirty="0">
                <a:latin typeface="Times New Roman" panose="02020603050405020304" pitchFamily="18" charset="0"/>
                <a:cs typeface="Times New Roman" panose="02020603050405020304" pitchFamily="18" charset="0"/>
              </a:rPr>
              <a:t>0 </a:t>
            </a:r>
            <a:r>
              <a:rPr lang="en-US" sz="2400" dirty="0">
                <a:latin typeface="Times New Roman" panose="02020603050405020304" pitchFamily="18" charset="0"/>
                <a:cs typeface="Times New Roman" panose="02020603050405020304" pitchFamily="18" charset="0"/>
              </a:rPr>
              <a:t>will return just in time to be stopped by tooth </a:t>
            </a:r>
            <a:r>
              <a:rPr lang="en-US" sz="2400" i="1" dirty="0">
                <a:latin typeface="Times New Roman" panose="02020603050405020304" pitchFamily="18" charset="0"/>
                <a:cs typeface="Times New Roman" panose="02020603050405020304" pitchFamily="18" charset="0"/>
              </a:rPr>
              <a:t>a. </a:t>
            </a:r>
            <a:r>
              <a:rPr lang="en-US" sz="2400" dirty="0">
                <a:latin typeface="Times New Roman" panose="02020603050405020304" pitchFamily="18" charset="0"/>
                <a:cs typeface="Times New Roman" panose="02020603050405020304" pitchFamily="18" charset="0"/>
              </a:rPr>
              <a:t>At this same speed light passing through opening 1 will return in time to be stopped by the next tooth </a:t>
            </a:r>
            <a:r>
              <a:rPr lang="en-US" sz="2400" i="1" dirty="0">
                <a:latin typeface="Times New Roman" panose="02020603050405020304" pitchFamily="18" charset="0"/>
                <a:cs typeface="Times New Roman" panose="02020603050405020304" pitchFamily="18" charset="0"/>
              </a:rPr>
              <a:t>b. </a:t>
            </a:r>
            <a:r>
              <a:rPr lang="en-US" sz="2400" dirty="0">
                <a:latin typeface="Times New Roman" panose="02020603050405020304" pitchFamily="18" charset="0"/>
                <a:cs typeface="Times New Roman" panose="02020603050405020304" pitchFamily="18" charset="0"/>
              </a:rPr>
              <a:t>Under these circumstances the light S is completely eclipsed from the observer. At twice this speed the light will reappear and reach a maximum intensity.</a:t>
            </a:r>
          </a:p>
        </p:txBody>
      </p:sp>
      <p:sp>
        <p:nvSpPr>
          <p:cNvPr id="5" name="Rectangle 4"/>
          <p:cNvSpPr/>
          <p:nvPr/>
        </p:nvSpPr>
        <p:spPr>
          <a:xfrm>
            <a:off x="70181" y="128789"/>
            <a:ext cx="4643487" cy="1754326"/>
          </a:xfrm>
          <a:prstGeom prst="rect">
            <a:avLst/>
          </a:prstGeom>
        </p:spPr>
        <p:txBody>
          <a:bodyPr wrap="square">
            <a:spAutoFit/>
          </a:bodyPr>
          <a:lstStyle/>
          <a:p>
            <a:pPr algn="just">
              <a:lnSpc>
                <a:spcPct val="150000"/>
              </a:lnSpc>
            </a:pPr>
            <a:r>
              <a:rPr lang="en-US" sz="2400" dirty="0">
                <a:solidFill>
                  <a:srgbClr val="0070C0"/>
                </a:solidFill>
                <a:latin typeface="Times New Roman" panose="02020603050405020304" pitchFamily="18" charset="0"/>
              </a:rPr>
              <a:t>In 1849 the French physicist </a:t>
            </a:r>
            <a:r>
              <a:rPr lang="en-US" sz="2400" dirty="0" err="1">
                <a:solidFill>
                  <a:srgbClr val="0070C0"/>
                </a:solidFill>
                <a:latin typeface="Times New Roman" panose="02020603050405020304" pitchFamily="18" charset="0"/>
              </a:rPr>
              <a:t>Fizeau</a:t>
            </a:r>
            <a:r>
              <a:rPr lang="en-US" sz="2400" dirty="0">
                <a:solidFill>
                  <a:srgbClr val="0070C0"/>
                </a:solidFill>
                <a:latin typeface="Times New Roman" panose="02020603050405020304" pitchFamily="18" charset="0"/>
              </a:rPr>
              <a:t>. became the first man to measure the speed of light here on earth.</a:t>
            </a:r>
            <a:endParaRPr lang="en-US" sz="2400" dirty="0">
              <a:solidFill>
                <a:srgbClr val="0070C0"/>
              </a:solidFill>
            </a:endParaRPr>
          </a:p>
        </p:txBody>
      </p:sp>
      <p:pic>
        <p:nvPicPr>
          <p:cNvPr id="6" name="Picture 5"/>
          <p:cNvPicPr>
            <a:picLocks noChangeAspect="1"/>
          </p:cNvPicPr>
          <p:nvPr/>
        </p:nvPicPr>
        <p:blipFill>
          <a:blip r:embed="rId3" cstate="print">
            <a:lum contrast="20000"/>
          </a:blip>
          <a:srcRect l="1692" t="2371" r="2876" b="2804"/>
          <a:stretch>
            <a:fillRect/>
          </a:stretch>
        </p:blipFill>
        <p:spPr>
          <a:xfrm>
            <a:off x="136634" y="1860331"/>
            <a:ext cx="6653049" cy="4866290"/>
          </a:xfrm>
          <a:prstGeom prst="rect">
            <a:avLst/>
          </a:prstGeom>
        </p:spPr>
      </p:pic>
      <p:sp>
        <p:nvSpPr>
          <p:cNvPr id="7" name="Slide Number Placeholder 6"/>
          <p:cNvSpPr>
            <a:spLocks noGrp="1"/>
          </p:cNvSpPr>
          <p:nvPr>
            <p:ph type="sldNum" sz="quarter" idx="12"/>
          </p:nvPr>
        </p:nvSpPr>
        <p:spPr/>
        <p:txBody>
          <a:bodyPr/>
          <a:lstStyle/>
          <a:p>
            <a:fld id="{8AC7B609-6235-4DF7-8376-3B4225D7EDEF}" type="slidenum">
              <a:rPr lang="en-US" sz="1800" smtClean="0">
                <a:solidFill>
                  <a:srgbClr val="FF0000"/>
                </a:solidFill>
              </a:rPr>
              <a:pPr/>
              <a:t>5</a:t>
            </a:fld>
            <a:endParaRPr lang="en-US" sz="1800" dirty="0">
              <a:solidFill>
                <a:srgbClr val="FF0000"/>
              </a:solidFill>
            </a:endParaRPr>
          </a:p>
        </p:txBody>
      </p:sp>
    </p:spTree>
    <p:extLst>
      <p:ext uri="{BB962C8B-B14F-4D97-AF65-F5344CB8AC3E}">
        <p14:creationId xmlns:p14="http://schemas.microsoft.com/office/powerpoint/2010/main" val="33915321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r="2398" b="18295"/>
          <a:stretch>
            <a:fillRect/>
          </a:stretch>
        </p:blipFill>
        <p:spPr>
          <a:xfrm>
            <a:off x="150622" y="2403542"/>
            <a:ext cx="5792983" cy="4135496"/>
          </a:xfrm>
          <a:prstGeom prst="rect">
            <a:avLst/>
          </a:prstGeom>
        </p:spPr>
      </p:pic>
      <p:sp>
        <p:nvSpPr>
          <p:cNvPr id="6" name="TextBox 5"/>
          <p:cNvSpPr txBox="1"/>
          <p:nvPr/>
        </p:nvSpPr>
        <p:spPr>
          <a:xfrm>
            <a:off x="2614411" y="489397"/>
            <a:ext cx="184731" cy="369332"/>
          </a:xfrm>
          <a:prstGeom prst="rect">
            <a:avLst/>
          </a:prstGeom>
          <a:noFill/>
        </p:spPr>
        <p:txBody>
          <a:bodyPr wrap="none" rtlCol="0">
            <a:spAutoFit/>
          </a:bodyPr>
          <a:lstStyle/>
          <a:p>
            <a:endParaRPr lang="en-US" dirty="0"/>
          </a:p>
        </p:txBody>
      </p:sp>
      <p:sp>
        <p:nvSpPr>
          <p:cNvPr id="8" name="TextBox 7"/>
          <p:cNvSpPr txBox="1"/>
          <p:nvPr/>
        </p:nvSpPr>
        <p:spPr>
          <a:xfrm>
            <a:off x="8564447" y="139923"/>
            <a:ext cx="3409395"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r"/>
            <a:r>
              <a:rPr lang="en-US" sz="2800" b="1" dirty="0">
                <a:solidFill>
                  <a:srgbClr val="FF0000"/>
                </a:solidFill>
              </a:rPr>
              <a:t>Critical angle   </a:t>
            </a:r>
            <a:r>
              <a:rPr lang="fa-IR" sz="2800" b="1" dirty="0">
                <a:solidFill>
                  <a:srgbClr val="FF0000"/>
                </a:solidFill>
              </a:rPr>
              <a:t>زاویه حد</a:t>
            </a:r>
            <a:endParaRPr lang="en-US" sz="2800" b="1" dirty="0">
              <a:solidFill>
                <a:srgbClr val="FF0000"/>
              </a:solidFill>
            </a:endParaRPr>
          </a:p>
        </p:txBody>
      </p:sp>
      <p:sp>
        <p:nvSpPr>
          <p:cNvPr id="3" name="TextBox 2"/>
          <p:cNvSpPr txBox="1"/>
          <p:nvPr/>
        </p:nvSpPr>
        <p:spPr>
          <a:xfrm>
            <a:off x="188685" y="673551"/>
            <a:ext cx="11828699" cy="2862322"/>
          </a:xfrm>
          <a:prstGeom prst="rect">
            <a:avLst/>
          </a:prstGeom>
          <a:noFill/>
        </p:spPr>
        <p:txBody>
          <a:bodyPr wrap="square" rtlCol="0">
            <a:spAutoFit/>
          </a:bodyPr>
          <a:lstStyle/>
          <a:p>
            <a:pPr algn="r" rtl="1">
              <a:lnSpc>
                <a:spcPct val="150000"/>
              </a:lnSpc>
            </a:pPr>
            <a:r>
              <a:rPr lang="fa-IR" sz="2400" dirty="0">
                <a:latin typeface="Times New Roman" panose="02020603050405020304" pitchFamily="18" charset="0"/>
                <a:cs typeface="Times New Roman" panose="02020603050405020304" pitchFamily="18" charset="0"/>
              </a:rPr>
              <a:t>طبق قانون اسنل-دکارت و مطابق شکل هر چقدر زاویه تابش افزایش یابد زاویه شکست نیز افزایش می‌یابد. برای حالتی که ضریب شکست محیط دوم کمتر از محیط اول است زاویه شکست زودتر از زاویه تابش به 90 درجه خواهد رسید، یعنی پرتو شکست مماس بر مرز مشترک خواهد شد. </a:t>
            </a:r>
          </a:p>
          <a:p>
            <a:pPr algn="r" rtl="1">
              <a:lnSpc>
                <a:spcPct val="150000"/>
              </a:lnSpc>
            </a:pPr>
            <a:r>
              <a:rPr lang="fa-IR" sz="2400" dirty="0">
                <a:latin typeface="Times New Roman" panose="02020603050405020304" pitchFamily="18" charset="0"/>
                <a:cs typeface="Times New Roman" panose="02020603050405020304" pitchFamily="18" charset="0"/>
              </a:rPr>
              <a:t>به زاویه تابشی که زاویه شکست متناظر با آن 90 درجه باشد زاویه حد گویند. </a:t>
            </a:r>
            <a:endParaRPr lang="en-US" sz="2400" dirty="0">
              <a:latin typeface="Times New Roman" panose="02020603050405020304" pitchFamily="18" charset="0"/>
              <a:cs typeface="Times New Roman" panose="02020603050405020304" pitchFamily="18" charset="0"/>
            </a:endParaRPr>
          </a:p>
          <a:p>
            <a:pPr algn="r" rtl="1">
              <a:lnSpc>
                <a:spcPct val="150000"/>
              </a:lnSpc>
            </a:pPr>
            <a:r>
              <a:rPr lang="fa-IR" sz="2400" dirty="0">
                <a:latin typeface="Times New Roman" panose="02020603050405020304" pitchFamily="18" charset="0"/>
                <a:cs typeface="Times New Roman" panose="02020603050405020304" pitchFamily="18" charset="0"/>
              </a:rPr>
              <a:t>مطابق قانون اسنل: </a:t>
            </a:r>
            <a:endParaRPr lang="en-US" sz="2400"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690877035"/>
              </p:ext>
            </p:extLst>
          </p:nvPr>
        </p:nvGraphicFramePr>
        <p:xfrm>
          <a:off x="7805738" y="4164013"/>
          <a:ext cx="2895600" cy="1739900"/>
        </p:xfrm>
        <a:graphic>
          <a:graphicData uri="http://schemas.openxmlformats.org/presentationml/2006/ole">
            <mc:AlternateContent xmlns:mc="http://schemas.openxmlformats.org/markup-compatibility/2006">
              <mc:Choice xmlns:v="urn:schemas-microsoft-com:vml" Requires="v">
                <p:oleObj name="Equation" r:id="rId3" imgW="2895480" imgH="1739880" progId="Equation.DSMT4">
                  <p:embed/>
                </p:oleObj>
              </mc:Choice>
              <mc:Fallback>
                <p:oleObj name="Equation" r:id="rId3" imgW="2895480" imgH="1739880" progId="Equation.DSMT4">
                  <p:embed/>
                  <p:pic>
                    <p:nvPicPr>
                      <p:cNvPr id="0" name="Picture 183"/>
                      <p:cNvPicPr>
                        <a:picLocks noChangeAspect="1" noChangeArrowheads="1"/>
                      </p:cNvPicPr>
                      <p:nvPr/>
                    </p:nvPicPr>
                    <p:blipFill>
                      <a:blip r:embed="rId4"/>
                      <a:srcRect/>
                      <a:stretch>
                        <a:fillRect/>
                      </a:stretch>
                    </p:blipFill>
                    <p:spPr bwMode="auto">
                      <a:xfrm>
                        <a:off x="7805738" y="4164013"/>
                        <a:ext cx="2895600" cy="173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8AC7B609-6235-4DF7-8376-3B4225D7EDEF}" type="slidenum">
              <a:rPr lang="en-US" smtClean="0"/>
              <a:pPr/>
              <a:t>50</a:t>
            </a:fld>
            <a:endParaRPr lang="en-US"/>
          </a:p>
        </p:txBody>
      </p:sp>
    </p:spTree>
    <p:extLst>
      <p:ext uri="{BB962C8B-B14F-4D97-AF65-F5344CB8AC3E}">
        <p14:creationId xmlns:p14="http://schemas.microsoft.com/office/powerpoint/2010/main" val="18083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0286" y="1320800"/>
            <a:ext cx="11611427"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در هنگامی که نور از محیط با ضریب شکست بیشتر به محیط با ضریب شکست کمتر وارد می شود چنانچه زاویه تابش بیشتر از زاویه حد شود نور به طور کامل به محیط اول بازتاب خواهد شد یعنی سطح جدایی دو محیط همانند یک آینه 100 درصد بازتابنده عمل می کند. به این پدیده بازتابش کلی داخلی گویند. </a:t>
            </a:r>
          </a:p>
          <a:p>
            <a:pPr algn="just" rtl="1">
              <a:lnSpc>
                <a:spcPct val="150000"/>
              </a:lnSpc>
            </a:pPr>
            <a:r>
              <a:rPr lang="fa-IR" sz="2400" dirty="0">
                <a:latin typeface="Times New Roman" panose="02020603050405020304" pitchFamily="18" charset="0"/>
                <a:cs typeface="Times New Roman" panose="02020603050405020304" pitchFamily="18" charset="0"/>
              </a:rPr>
              <a:t>پدیده بازتابش کلی داخلی اساس انتقال نور در تارهای نوری طی بازتابهای متعدد درون تار می باشد. </a:t>
            </a:r>
          </a:p>
        </p:txBody>
      </p:sp>
      <p:pic>
        <p:nvPicPr>
          <p:cNvPr id="4" name="Picture 3"/>
          <p:cNvPicPr>
            <a:picLocks noChangeAspect="1"/>
          </p:cNvPicPr>
          <p:nvPr/>
        </p:nvPicPr>
        <p:blipFill rotWithShape="1">
          <a:blip r:embed="rId2" cstate="print"/>
          <a:srcRect t="25809" b="36603"/>
          <a:stretch/>
        </p:blipFill>
        <p:spPr>
          <a:xfrm>
            <a:off x="0" y="4095145"/>
            <a:ext cx="4572000" cy="2240696"/>
          </a:xfrm>
          <a:prstGeom prst="rect">
            <a:avLst/>
          </a:prstGeom>
        </p:spPr>
      </p:pic>
      <p:pic>
        <p:nvPicPr>
          <p:cNvPr id="5" name="Picture 4"/>
          <p:cNvPicPr>
            <a:picLocks noChangeAspect="1"/>
          </p:cNvPicPr>
          <p:nvPr/>
        </p:nvPicPr>
        <p:blipFill>
          <a:blip r:embed="rId3" cstate="print"/>
          <a:stretch>
            <a:fillRect/>
          </a:stretch>
        </p:blipFill>
        <p:spPr>
          <a:xfrm>
            <a:off x="8215848" y="3691840"/>
            <a:ext cx="3960000" cy="3072094"/>
          </a:xfrm>
          <a:prstGeom prst="rect">
            <a:avLst/>
          </a:prstGeom>
        </p:spPr>
      </p:pic>
      <p:pic>
        <p:nvPicPr>
          <p:cNvPr id="6" name="Picture 5"/>
          <p:cNvPicPr>
            <a:picLocks noChangeAspect="1"/>
          </p:cNvPicPr>
          <p:nvPr/>
        </p:nvPicPr>
        <p:blipFill>
          <a:blip r:embed="rId4" cstate="print"/>
          <a:stretch>
            <a:fillRect/>
          </a:stretch>
        </p:blipFill>
        <p:spPr>
          <a:xfrm>
            <a:off x="4442137" y="3683766"/>
            <a:ext cx="3780000" cy="3068300"/>
          </a:xfrm>
          <a:prstGeom prst="rect">
            <a:avLst/>
          </a:prstGeom>
        </p:spPr>
      </p:pic>
      <p:sp>
        <p:nvSpPr>
          <p:cNvPr id="7" name="Slide Number Placeholder 6"/>
          <p:cNvSpPr>
            <a:spLocks noGrp="1"/>
          </p:cNvSpPr>
          <p:nvPr>
            <p:ph type="sldNum" sz="quarter" idx="12"/>
          </p:nvPr>
        </p:nvSpPr>
        <p:spPr/>
        <p:txBody>
          <a:bodyPr/>
          <a:lstStyle/>
          <a:p>
            <a:fld id="{8AC7B609-6235-4DF7-8376-3B4225D7EDEF}" type="slidenum">
              <a:rPr lang="en-US" smtClean="0"/>
              <a:pPr/>
              <a:t>51</a:t>
            </a:fld>
            <a:endParaRPr lang="en-US"/>
          </a:p>
        </p:txBody>
      </p:sp>
      <p:sp>
        <p:nvSpPr>
          <p:cNvPr id="8" name="TextBox 7">
            <a:extLst>
              <a:ext uri="{FF2B5EF4-FFF2-40B4-BE49-F238E27FC236}">
                <a16:creationId xmlns:a16="http://schemas.microsoft.com/office/drawing/2014/main" id="{D1155202-FA10-F1AB-A5CE-D0C48E87966A}"/>
              </a:ext>
            </a:extLst>
          </p:cNvPr>
          <p:cNvSpPr txBox="1"/>
          <p:nvPr/>
        </p:nvSpPr>
        <p:spPr>
          <a:xfrm>
            <a:off x="2335870" y="197791"/>
            <a:ext cx="7084577" cy="66120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Total internal reflection</a:t>
            </a:r>
            <a:r>
              <a:rPr lang="fa-IR" sz="2800" b="1" dirty="0">
                <a:solidFill>
                  <a:srgbClr val="FF0000"/>
                </a:solidFill>
                <a:latin typeface="Times New Roman" panose="02020603050405020304" pitchFamily="18" charset="0"/>
                <a:cs typeface="Times New Roman" panose="02020603050405020304" pitchFamily="18" charset="0"/>
              </a:rPr>
              <a:t>بازتابش داخلی کلی       </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2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29028" y="3016938"/>
            <a:ext cx="3780000" cy="3915079"/>
          </a:xfrm>
          <a:prstGeom prst="rect">
            <a:avLst/>
          </a:prstGeom>
        </p:spPr>
      </p:pic>
      <p:pic>
        <p:nvPicPr>
          <p:cNvPr id="7" name="Picture 6"/>
          <p:cNvPicPr>
            <a:picLocks noChangeAspect="1"/>
          </p:cNvPicPr>
          <p:nvPr/>
        </p:nvPicPr>
        <p:blipFill>
          <a:blip r:embed="rId3" cstate="print"/>
          <a:stretch>
            <a:fillRect/>
          </a:stretch>
        </p:blipFill>
        <p:spPr>
          <a:xfrm>
            <a:off x="3800438" y="2943195"/>
            <a:ext cx="3780000" cy="3945290"/>
          </a:xfrm>
          <a:prstGeom prst="rect">
            <a:avLst/>
          </a:prstGeom>
        </p:spPr>
      </p:pic>
      <p:pic>
        <p:nvPicPr>
          <p:cNvPr id="8" name="Picture 7"/>
          <p:cNvPicPr>
            <a:picLocks noChangeAspect="1"/>
          </p:cNvPicPr>
          <p:nvPr/>
        </p:nvPicPr>
        <p:blipFill>
          <a:blip r:embed="rId4" cstate="print"/>
          <a:stretch>
            <a:fillRect/>
          </a:stretch>
        </p:blipFill>
        <p:spPr>
          <a:xfrm>
            <a:off x="7418210" y="3018867"/>
            <a:ext cx="4680000" cy="3342412"/>
          </a:xfrm>
          <a:prstGeom prst="rect">
            <a:avLst/>
          </a:prstGeom>
        </p:spPr>
      </p:pic>
      <p:sp>
        <p:nvSpPr>
          <p:cNvPr id="6" name="TextBox 5"/>
          <p:cNvSpPr txBox="1"/>
          <p:nvPr/>
        </p:nvSpPr>
        <p:spPr>
          <a:xfrm>
            <a:off x="927100" y="1261278"/>
            <a:ext cx="9957861"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بازتابش </a:t>
            </a:r>
            <a:r>
              <a:rPr lang="fa-IR" sz="2400" dirty="0">
                <a:solidFill>
                  <a:srgbClr val="C00000"/>
                </a:solidFill>
                <a:latin typeface="Times New Roman" panose="02020603050405020304" pitchFamily="18" charset="0"/>
                <a:cs typeface="Times New Roman" panose="02020603050405020304" pitchFamily="18" charset="0"/>
              </a:rPr>
              <a:t>داخلی کلی </a:t>
            </a:r>
            <a:r>
              <a:rPr lang="fa-IR" sz="2400" dirty="0">
                <a:latin typeface="Times New Roman" panose="02020603050405020304" pitchFamily="18" charset="0"/>
                <a:cs typeface="Times New Roman" panose="02020603050405020304" pitchFamily="18" charset="0"/>
              </a:rPr>
              <a:t>به این معنی است که </a:t>
            </a:r>
            <a:r>
              <a:rPr lang="fa-IR" sz="2400" dirty="0">
                <a:solidFill>
                  <a:srgbClr val="C00000"/>
                </a:solidFill>
                <a:latin typeface="Times New Roman" panose="02020603050405020304" pitchFamily="18" charset="0"/>
                <a:cs typeface="Times New Roman" panose="02020603050405020304" pitchFamily="18" charset="0"/>
              </a:rPr>
              <a:t>کل</a:t>
            </a:r>
            <a:r>
              <a:rPr lang="fa-IR" sz="2400" dirty="0">
                <a:latin typeface="Times New Roman" panose="02020603050405020304" pitchFamily="18" charset="0"/>
                <a:cs typeface="Times New Roman" panose="02020603050405020304" pitchFamily="18" charset="0"/>
              </a:rPr>
              <a:t> نور به </a:t>
            </a:r>
            <a:r>
              <a:rPr lang="fa-IR" sz="2400" dirty="0">
                <a:solidFill>
                  <a:srgbClr val="C00000"/>
                </a:solidFill>
                <a:latin typeface="Times New Roman" panose="02020603050405020304" pitchFamily="18" charset="0"/>
                <a:cs typeface="Times New Roman" panose="02020603050405020304" pitchFamily="18" charset="0"/>
              </a:rPr>
              <a:t>داخل</a:t>
            </a:r>
            <a:r>
              <a:rPr lang="fa-IR" sz="2400" dirty="0">
                <a:latin typeface="Times New Roman" panose="02020603050405020304" pitchFamily="18" charset="0"/>
                <a:cs typeface="Times New Roman" panose="02020603050405020304" pitchFamily="18" charset="0"/>
              </a:rPr>
              <a:t> محیط اول بازتابیده و هیچ مقدار آن وارد محیط دوم (با ضریب شکست کمتر) نمی‌شود. </a:t>
            </a:r>
            <a:endParaRPr lang="en-US" sz="24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927100" y="152400"/>
            <a:ext cx="9869197" cy="889000"/>
            <a:chOff x="927100" y="152400"/>
            <a:chExt cx="9869197" cy="889000"/>
          </a:xfrm>
        </p:grpSpPr>
        <p:graphicFrame>
          <p:nvGraphicFramePr>
            <p:cNvPr id="5" name="Object 4"/>
            <p:cNvGraphicFramePr>
              <a:graphicFrameLocks noChangeAspect="1"/>
            </p:cNvGraphicFramePr>
            <p:nvPr>
              <p:extLst>
                <p:ext uri="{D42A27DB-BD31-4B8C-83A1-F6EECF244321}">
                  <p14:modId xmlns:p14="http://schemas.microsoft.com/office/powerpoint/2010/main" val="85570267"/>
                </p:ext>
              </p:extLst>
            </p:nvPr>
          </p:nvGraphicFramePr>
          <p:xfrm>
            <a:off x="927100" y="152400"/>
            <a:ext cx="5765800" cy="889000"/>
          </p:xfrm>
          <a:graphic>
            <a:graphicData uri="http://schemas.openxmlformats.org/presentationml/2006/ole">
              <mc:AlternateContent xmlns:mc="http://schemas.openxmlformats.org/markup-compatibility/2006">
                <mc:Choice xmlns:v="urn:schemas-microsoft-com:vml" Requires="v">
                  <p:oleObj name="Equation" r:id="rId5" imgW="5765800" imgH="889000" progId="Equation.DSMT4">
                    <p:embed/>
                  </p:oleObj>
                </mc:Choice>
                <mc:Fallback>
                  <p:oleObj name="Equation" r:id="rId5" imgW="5765800" imgH="889000" progId="Equation.DSMT4">
                    <p:embed/>
                    <p:pic>
                      <p:nvPicPr>
                        <p:cNvPr id="0" name="Picture 2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100" y="152400"/>
                          <a:ext cx="57658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7303032" y="227844"/>
              <a:ext cx="3493265"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نور از شیشه وارد هوا شود</a:t>
              </a:r>
              <a:endParaRPr lang="en-US" sz="2400" dirty="0">
                <a:latin typeface="Times New Roman" panose="02020603050405020304" pitchFamily="18" charset="0"/>
                <a:cs typeface="Times New Roman" panose="02020603050405020304" pitchFamily="18" charset="0"/>
              </a:endParaRPr>
            </a:p>
          </p:txBody>
        </p:sp>
      </p:grpSp>
      <p:sp>
        <p:nvSpPr>
          <p:cNvPr id="9" name="Slide Number Placeholder 8"/>
          <p:cNvSpPr>
            <a:spLocks noGrp="1"/>
          </p:cNvSpPr>
          <p:nvPr>
            <p:ph type="sldNum" sz="quarter" idx="12"/>
          </p:nvPr>
        </p:nvSpPr>
        <p:spPr/>
        <p:txBody>
          <a:bodyPr/>
          <a:lstStyle/>
          <a:p>
            <a:fld id="{8AC7B609-6235-4DF7-8376-3B4225D7EDEF}" type="slidenum">
              <a:rPr lang="en-US" smtClean="0"/>
              <a:pPr/>
              <a:t>52</a:t>
            </a:fld>
            <a:endParaRPr lang="en-US"/>
          </a:p>
        </p:txBody>
      </p:sp>
    </p:spTree>
    <p:extLst>
      <p:ext uri="{BB962C8B-B14F-4D97-AF65-F5344CB8AC3E}">
        <p14:creationId xmlns:p14="http://schemas.microsoft.com/office/powerpoint/2010/main" val="315821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8685" y="37881"/>
            <a:ext cx="11754594" cy="1687963"/>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بر اساس بازتابش داخلی کلی از یک منشور شیشه‌ای قائم الزاویه متساوی‌الساقین برای تغییر مسیر پرتو نور به اندازه 90 یا 180 درجه و همینطور برای وارون کردن فضایی پرتو می توان به صورتهای زیر از بازتابش کلی داخلی استفاده کرد. </a:t>
            </a:r>
            <a:endParaRPr lang="en-US" sz="2400" dirty="0">
              <a:latin typeface="Times New Roman" panose="02020603050405020304" pitchFamily="18" charset="0"/>
              <a:cs typeface="Times New Roman" panose="02020603050405020304" pitchFamily="18" charset="0"/>
            </a:endParaRPr>
          </a:p>
        </p:txBody>
      </p:sp>
      <p:grpSp>
        <p:nvGrpSpPr>
          <p:cNvPr id="37" name="Group 36"/>
          <p:cNvGrpSpPr/>
          <p:nvPr/>
        </p:nvGrpSpPr>
        <p:grpSpPr>
          <a:xfrm>
            <a:off x="4877782" y="1735771"/>
            <a:ext cx="7018924" cy="4441221"/>
            <a:chOff x="4877782" y="1735771"/>
            <a:chExt cx="7018924" cy="4441221"/>
          </a:xfrm>
        </p:grpSpPr>
        <p:grpSp>
          <p:nvGrpSpPr>
            <p:cNvPr id="35" name="Group 34"/>
            <p:cNvGrpSpPr/>
            <p:nvPr/>
          </p:nvGrpSpPr>
          <p:grpSpPr>
            <a:xfrm>
              <a:off x="4877782" y="2231702"/>
              <a:ext cx="7018924" cy="3945290"/>
              <a:chOff x="6343722" y="1709188"/>
              <a:chExt cx="7018924" cy="3945290"/>
            </a:xfrm>
          </p:grpSpPr>
          <p:pic>
            <p:nvPicPr>
              <p:cNvPr id="7" name="Picture 6"/>
              <p:cNvPicPr>
                <a:picLocks noChangeAspect="1"/>
              </p:cNvPicPr>
              <p:nvPr/>
            </p:nvPicPr>
            <p:blipFill>
              <a:blip r:embed="rId2" cstate="print"/>
              <a:stretch>
                <a:fillRect/>
              </a:stretch>
            </p:blipFill>
            <p:spPr>
              <a:xfrm>
                <a:off x="9582646" y="1709188"/>
                <a:ext cx="3780000" cy="3945290"/>
              </a:xfrm>
              <a:prstGeom prst="rect">
                <a:avLst/>
              </a:prstGeom>
            </p:spPr>
          </p:pic>
          <p:grpSp>
            <p:nvGrpSpPr>
              <p:cNvPr id="34" name="Group 33"/>
              <p:cNvGrpSpPr/>
              <p:nvPr/>
            </p:nvGrpSpPr>
            <p:grpSpPr>
              <a:xfrm>
                <a:off x="6343722" y="2719288"/>
                <a:ext cx="2520000" cy="2520000"/>
                <a:chOff x="5806692" y="2936996"/>
                <a:chExt cx="2520000" cy="2520000"/>
              </a:xfrm>
            </p:grpSpPr>
            <p:grpSp>
              <p:nvGrpSpPr>
                <p:cNvPr id="28" name="Group 27"/>
                <p:cNvGrpSpPr/>
                <p:nvPr/>
              </p:nvGrpSpPr>
              <p:grpSpPr>
                <a:xfrm>
                  <a:off x="5806692" y="2936996"/>
                  <a:ext cx="2520000" cy="2520000"/>
                  <a:chOff x="5401300" y="1875039"/>
                  <a:chExt cx="2520000" cy="2520000"/>
                </a:xfrm>
              </p:grpSpPr>
              <p:sp>
                <p:nvSpPr>
                  <p:cNvPr id="19" name="Right Triangle 18"/>
                  <p:cNvSpPr/>
                  <p:nvPr/>
                </p:nvSpPr>
                <p:spPr>
                  <a:xfrm rot="18900000" flipH="1">
                    <a:off x="5401300" y="1875039"/>
                    <a:ext cx="2520000" cy="2520000"/>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5689498" y="1921667"/>
                    <a:ext cx="1972575" cy="2426809"/>
                    <a:chOff x="5689498" y="1921667"/>
                    <a:chExt cx="1972575" cy="2426809"/>
                  </a:xfrm>
                </p:grpSpPr>
                <p:cxnSp>
                  <p:nvCxnSpPr>
                    <p:cNvPr id="20" name="Straight Arrow Connector 19"/>
                    <p:cNvCxnSpPr/>
                    <p:nvPr/>
                  </p:nvCxnSpPr>
                  <p:spPr>
                    <a:xfrm>
                      <a:off x="5689498" y="2125048"/>
                      <a:ext cx="900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553312" y="2138124"/>
                      <a:ext cx="900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6465966" y="3157154"/>
                      <a:ext cx="1980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6599506" y="4129099"/>
                      <a:ext cx="828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769426" y="4129099"/>
                      <a:ext cx="900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756518" y="1921667"/>
                      <a:ext cx="900000" cy="900000"/>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V="1">
                      <a:off x="6762073" y="3448476"/>
                      <a:ext cx="900000" cy="900000"/>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33" name="Group 32"/>
                <p:cNvGrpSpPr/>
                <p:nvPr/>
              </p:nvGrpSpPr>
              <p:grpSpPr>
                <a:xfrm>
                  <a:off x="6910594" y="3101866"/>
                  <a:ext cx="1002341" cy="2116616"/>
                  <a:chOff x="6910594" y="3101866"/>
                  <a:chExt cx="1002341" cy="2116616"/>
                </a:xfrm>
              </p:grpSpPr>
              <p:sp>
                <p:nvSpPr>
                  <p:cNvPr id="29" name="TextBox 28"/>
                  <p:cNvSpPr txBox="1"/>
                  <p:nvPr/>
                </p:nvSpPr>
                <p:spPr>
                  <a:xfrm>
                    <a:off x="6954493" y="3101866"/>
                    <a:ext cx="631903"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°45</a:t>
                    </a:r>
                    <a:endParaRPr lang="en-US" sz="24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6910594" y="4638515"/>
                    <a:ext cx="631903"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°45</a:t>
                    </a:r>
                    <a:endParaRPr lang="en-US" sz="24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7273656" y="4203094"/>
                    <a:ext cx="631903"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°45</a:t>
                    </a:r>
                    <a:endParaRPr lang="en-US" sz="24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7281032" y="3529945"/>
                    <a:ext cx="631903"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°45</a:t>
                    </a:r>
                    <a:endParaRPr lang="en-US" sz="2400" dirty="0">
                      <a:latin typeface="Times New Roman" panose="02020603050405020304" pitchFamily="18" charset="0"/>
                      <a:cs typeface="Times New Roman" panose="02020603050405020304" pitchFamily="18" charset="0"/>
                    </a:endParaRPr>
                  </a:p>
                </p:txBody>
              </p:sp>
            </p:grpSp>
          </p:grpSp>
        </p:grpSp>
        <p:sp>
          <p:nvSpPr>
            <p:cNvPr id="36" name="TextBox 35"/>
            <p:cNvSpPr txBox="1"/>
            <p:nvPr/>
          </p:nvSpPr>
          <p:spPr>
            <a:xfrm>
              <a:off x="7113966" y="1735771"/>
              <a:ext cx="4705135"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تغییر جهت 180 درجه ای و وارونگی فضایی</a:t>
              </a:r>
              <a:endParaRPr lang="en-US" sz="2400" dirty="0">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188685" y="1103081"/>
            <a:ext cx="5057223" cy="5819396"/>
            <a:chOff x="188685" y="1103081"/>
            <a:chExt cx="5057223" cy="5819396"/>
          </a:xfrm>
        </p:grpSpPr>
        <p:grpSp>
          <p:nvGrpSpPr>
            <p:cNvPr id="18" name="Group 17"/>
            <p:cNvGrpSpPr/>
            <p:nvPr/>
          </p:nvGrpSpPr>
          <p:grpSpPr>
            <a:xfrm>
              <a:off x="188685" y="1103081"/>
              <a:ext cx="3312000" cy="5819396"/>
              <a:chOff x="188685" y="1103081"/>
              <a:chExt cx="3312000" cy="5819396"/>
            </a:xfrm>
          </p:grpSpPr>
          <p:pic>
            <p:nvPicPr>
              <p:cNvPr id="3" name="Picture 2"/>
              <p:cNvPicPr>
                <a:picLocks noChangeAspect="1"/>
              </p:cNvPicPr>
              <p:nvPr/>
            </p:nvPicPr>
            <p:blipFill>
              <a:blip r:embed="rId3" cstate="print"/>
              <a:stretch>
                <a:fillRect/>
              </a:stretch>
            </p:blipFill>
            <p:spPr>
              <a:xfrm>
                <a:off x="188685" y="3492119"/>
                <a:ext cx="3312000" cy="3430358"/>
              </a:xfrm>
              <a:prstGeom prst="rect">
                <a:avLst/>
              </a:prstGeom>
            </p:spPr>
          </p:pic>
          <p:grpSp>
            <p:nvGrpSpPr>
              <p:cNvPr id="17" name="Group 16"/>
              <p:cNvGrpSpPr/>
              <p:nvPr/>
            </p:nvGrpSpPr>
            <p:grpSpPr>
              <a:xfrm>
                <a:off x="348346" y="1103081"/>
                <a:ext cx="2786743" cy="2391958"/>
                <a:chOff x="522514" y="1161143"/>
                <a:chExt cx="2786743" cy="2391958"/>
              </a:xfrm>
            </p:grpSpPr>
            <p:sp>
              <p:nvSpPr>
                <p:cNvPr id="2" name="Right Triangle 1"/>
                <p:cNvSpPr/>
                <p:nvPr/>
              </p:nvSpPr>
              <p:spPr>
                <a:xfrm>
                  <a:off x="1378857" y="1161143"/>
                  <a:ext cx="1930400" cy="1915886"/>
                </a:xfrm>
                <a:prstGeom prst="r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522514" y="2119086"/>
                  <a:ext cx="900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182913" y="2126339"/>
                  <a:ext cx="119017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1609544" y="2833101"/>
                  <a:ext cx="1440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596575" y="1582056"/>
                  <a:ext cx="1277257" cy="1277258"/>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41182" y="2464708"/>
                  <a:ext cx="631903"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°45</a:t>
                  </a:r>
                  <a:endParaRPr 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462047" y="2006945"/>
                  <a:ext cx="631903"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°45</a:t>
                  </a:r>
                  <a:endParaRPr lang="en-US" sz="2400" dirty="0">
                    <a:latin typeface="Times New Roman" panose="02020603050405020304" pitchFamily="18" charset="0"/>
                    <a:cs typeface="Times New Roman" panose="02020603050405020304" pitchFamily="18" charset="0"/>
                  </a:endParaRPr>
                </a:p>
              </p:txBody>
            </p:sp>
          </p:grpSp>
        </p:grpSp>
        <p:sp>
          <p:nvSpPr>
            <p:cNvPr id="38" name="TextBox 37"/>
            <p:cNvSpPr txBox="1"/>
            <p:nvPr/>
          </p:nvSpPr>
          <p:spPr>
            <a:xfrm>
              <a:off x="2631089" y="1737858"/>
              <a:ext cx="2614819"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تغییر جهت 90 درجه ای</a:t>
              </a:r>
              <a:endParaRPr lang="en-US" sz="2400" dirty="0">
                <a:latin typeface="Times New Roman" panose="02020603050405020304" pitchFamily="18" charset="0"/>
                <a:cs typeface="Times New Roman" panose="02020603050405020304" pitchFamily="18" charset="0"/>
              </a:endParaRPr>
            </a:p>
          </p:txBody>
        </p:sp>
      </p:grpSp>
      <p:sp>
        <p:nvSpPr>
          <p:cNvPr id="40" name="Slide Number Placeholder 39"/>
          <p:cNvSpPr>
            <a:spLocks noGrp="1"/>
          </p:cNvSpPr>
          <p:nvPr>
            <p:ph type="sldNum" sz="quarter" idx="12"/>
          </p:nvPr>
        </p:nvSpPr>
        <p:spPr/>
        <p:txBody>
          <a:bodyPr/>
          <a:lstStyle/>
          <a:p>
            <a:fld id="{8AC7B609-6235-4DF7-8376-3B4225D7EDEF}" type="slidenum">
              <a:rPr lang="en-US" smtClean="0"/>
              <a:pPr/>
              <a:t>53</a:t>
            </a:fld>
            <a:endParaRPr lang="en-US"/>
          </a:p>
        </p:txBody>
      </p:sp>
    </p:spTree>
    <p:extLst>
      <p:ext uri="{BB962C8B-B14F-4D97-AF65-F5344CB8AC3E}">
        <p14:creationId xmlns:p14="http://schemas.microsoft.com/office/powerpoint/2010/main" val="310116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287400" y="928811"/>
            <a:ext cx="11622121" cy="5037016"/>
            <a:chOff x="447061" y="1741610"/>
            <a:chExt cx="11622121" cy="5037016"/>
          </a:xfrm>
        </p:grpSpPr>
        <p:pic>
          <p:nvPicPr>
            <p:cNvPr id="5" name="Picture 4"/>
            <p:cNvPicPr>
              <a:picLocks noChangeAspect="1"/>
            </p:cNvPicPr>
            <p:nvPr/>
          </p:nvPicPr>
          <p:blipFill>
            <a:blip r:embed="rId2" cstate="print"/>
            <a:stretch>
              <a:fillRect/>
            </a:stretch>
          </p:blipFill>
          <p:spPr>
            <a:xfrm>
              <a:off x="7389182" y="1741610"/>
              <a:ext cx="4680000" cy="3342412"/>
            </a:xfrm>
            <a:prstGeom prst="rect">
              <a:avLst/>
            </a:prstGeom>
          </p:spPr>
        </p:pic>
        <p:grpSp>
          <p:nvGrpSpPr>
            <p:cNvPr id="34" name="Group 33"/>
            <p:cNvGrpSpPr/>
            <p:nvPr/>
          </p:nvGrpSpPr>
          <p:grpSpPr>
            <a:xfrm>
              <a:off x="447061" y="3178626"/>
              <a:ext cx="6572317" cy="3600000"/>
              <a:chOff x="-104480" y="2685143"/>
              <a:chExt cx="6572317" cy="3600000"/>
            </a:xfrm>
          </p:grpSpPr>
          <p:sp>
            <p:nvSpPr>
              <p:cNvPr id="26" name="TextBox 25"/>
              <p:cNvSpPr txBox="1"/>
              <p:nvPr/>
            </p:nvSpPr>
            <p:spPr>
              <a:xfrm>
                <a:off x="-104480" y="3403647"/>
                <a:ext cx="386644" cy="738664"/>
              </a:xfrm>
              <a:prstGeom prst="rect">
                <a:avLst/>
              </a:prstGeom>
              <a:noFill/>
            </p:spPr>
            <p:txBody>
              <a:bodyPr wrap="none" rtlCol="0">
                <a:spAutoFit/>
              </a:bodyPr>
              <a:lstStyle/>
              <a:p>
                <a:pPr algn="just" rtl="1">
                  <a:lnSpc>
                    <a:spcPct val="150000"/>
                  </a:lnSpc>
                </a:pPr>
                <a:r>
                  <a:rPr lang="fa-IR" sz="2800" b="1" dirty="0">
                    <a:solidFill>
                      <a:srgbClr val="0070C0"/>
                    </a:solidFill>
                    <a:latin typeface="Times New Roman" panose="02020603050405020304" pitchFamily="18" charset="0"/>
                    <a:cs typeface="Times New Roman" panose="02020603050405020304" pitchFamily="18" charset="0"/>
                  </a:rPr>
                  <a:t>1</a:t>
                </a:r>
                <a:endParaRPr lang="en-US" sz="2800" b="1" dirty="0">
                  <a:solidFill>
                    <a:srgbClr val="0070C0"/>
                  </a:solidFill>
                  <a:latin typeface="Times New Roman" panose="02020603050405020304" pitchFamily="18" charset="0"/>
                  <a:cs typeface="Times New Roman" panose="02020603050405020304" pitchFamily="18" charset="0"/>
                </a:endParaRPr>
              </a:p>
            </p:txBody>
          </p:sp>
          <p:grpSp>
            <p:nvGrpSpPr>
              <p:cNvPr id="33" name="Group 32"/>
              <p:cNvGrpSpPr/>
              <p:nvPr/>
            </p:nvGrpSpPr>
            <p:grpSpPr>
              <a:xfrm>
                <a:off x="-97223" y="2685143"/>
                <a:ext cx="6565060" cy="3600000"/>
                <a:chOff x="-97223" y="2685143"/>
                <a:chExt cx="6565060" cy="3600000"/>
              </a:xfrm>
            </p:grpSpPr>
            <p:sp>
              <p:nvSpPr>
                <p:cNvPr id="6" name="Right Triangle 5"/>
                <p:cNvSpPr/>
                <p:nvPr/>
              </p:nvSpPr>
              <p:spPr>
                <a:xfrm rot="2700000" flipV="1">
                  <a:off x="1494973" y="2685143"/>
                  <a:ext cx="3600000" cy="3600000"/>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7223" y="3730219"/>
                  <a:ext cx="386645" cy="738664"/>
                </a:xfrm>
                <a:prstGeom prst="rect">
                  <a:avLst/>
                </a:prstGeom>
                <a:noFill/>
              </p:spPr>
              <p:txBody>
                <a:bodyPr wrap="none" rtlCol="0">
                  <a:spAutoFit/>
                </a:bodyPr>
                <a:lstStyle/>
                <a:p>
                  <a:pPr algn="just" rtl="1">
                    <a:lnSpc>
                      <a:spcPct val="150000"/>
                    </a:lnSpc>
                  </a:pPr>
                  <a:r>
                    <a:rPr lang="fa-IR" sz="2800" b="1" dirty="0">
                      <a:solidFill>
                        <a:srgbClr val="0070C0"/>
                      </a:solidFill>
                      <a:latin typeface="Times New Roman" panose="02020603050405020304" pitchFamily="18" charset="0"/>
                      <a:cs typeface="Times New Roman" panose="02020603050405020304" pitchFamily="18" charset="0"/>
                    </a:rPr>
                    <a:t>2</a:t>
                  </a:r>
                  <a:endParaRPr lang="en-US" sz="2800" b="1" dirty="0">
                    <a:solidFill>
                      <a:srgbClr val="0070C0"/>
                    </a:solidFill>
                    <a:latin typeface="Times New Roman" panose="02020603050405020304" pitchFamily="18" charset="0"/>
                    <a:cs typeface="Times New Roman" panose="02020603050405020304" pitchFamily="18" charset="0"/>
                  </a:endParaRPr>
                </a:p>
              </p:txBody>
            </p:sp>
            <p:grpSp>
              <p:nvGrpSpPr>
                <p:cNvPr id="32" name="Group 31"/>
                <p:cNvGrpSpPr/>
                <p:nvPr/>
              </p:nvGrpSpPr>
              <p:grpSpPr>
                <a:xfrm>
                  <a:off x="224860" y="2893752"/>
                  <a:ext cx="6242977" cy="1927430"/>
                  <a:chOff x="224860" y="2908270"/>
                  <a:chExt cx="6242977" cy="1927430"/>
                </a:xfrm>
              </p:grpSpPr>
              <p:cxnSp>
                <p:nvCxnSpPr>
                  <p:cNvPr id="7" name="Straight Arrow Connector 6"/>
                  <p:cNvCxnSpPr/>
                  <p:nvPr/>
                </p:nvCxnSpPr>
                <p:spPr>
                  <a:xfrm>
                    <a:off x="5100212" y="3813591"/>
                    <a:ext cx="1080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734651" y="3434105"/>
                    <a:ext cx="1440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200000">
                    <a:off x="1783996" y="3941786"/>
                    <a:ext cx="3096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200000">
                    <a:off x="1365994" y="4117633"/>
                    <a:ext cx="2052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200000">
                    <a:off x="1015035" y="4302377"/>
                    <a:ext cx="936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24974" y="3780967"/>
                    <a:ext cx="1260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24860" y="4136567"/>
                    <a:ext cx="900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2700000" flipH="1">
                    <a:off x="1443394" y="3011959"/>
                    <a:ext cx="0" cy="14400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2700000" flipH="1">
                    <a:off x="934277" y="3256027"/>
                    <a:ext cx="0" cy="14400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200000">
                    <a:off x="3262922" y="4131521"/>
                    <a:ext cx="1944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6060" y="3655426"/>
                    <a:ext cx="664631"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°45</a:t>
                    </a:r>
                    <a:endParaRPr lang="en-US" sz="24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662820" y="3271495"/>
                    <a:ext cx="631903"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°45</a:t>
                    </a:r>
                    <a:endParaRPr lang="en-US" sz="2400" dirty="0">
                      <a:latin typeface="Times New Roman" panose="02020603050405020304" pitchFamily="18" charset="0"/>
                      <a:cs typeface="Times New Roman" panose="02020603050405020304" pitchFamily="18" charset="0"/>
                    </a:endParaRPr>
                  </a:p>
                </p:txBody>
              </p:sp>
              <p:cxnSp>
                <p:nvCxnSpPr>
                  <p:cNvPr id="20" name="Straight Connector 19"/>
                  <p:cNvCxnSpPr/>
                  <p:nvPr/>
                </p:nvCxnSpPr>
                <p:spPr>
                  <a:xfrm flipH="1">
                    <a:off x="3321540" y="3395700"/>
                    <a:ext cx="0" cy="14400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2700000" flipH="1">
                    <a:off x="4732102" y="2714105"/>
                    <a:ext cx="0" cy="14400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040034" y="3732151"/>
                    <a:ext cx="1068588"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a:t>
                    </a:r>
                    <a:r>
                      <a:rPr lang="el-GR" sz="2400" dirty="0">
                        <a:latin typeface="Times New Roman" panose="02020603050405020304" pitchFamily="18" charset="0"/>
                        <a:cs typeface="Times New Roman" panose="02020603050405020304" pitchFamily="18" charset="0"/>
                      </a:rPr>
                      <a:t>θ</a:t>
                    </a:r>
                    <a:r>
                      <a:rPr lang="fa-IR" sz="2400" dirty="0">
                        <a:latin typeface="Times New Roman" panose="02020603050405020304" pitchFamily="18" charset="0"/>
                        <a:cs typeface="Times New Roman" panose="02020603050405020304" pitchFamily="18" charset="0"/>
                      </a:rPr>
                      <a:t>45</a:t>
                    </a:r>
                    <a:endParaRPr lang="en-US" sz="24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1943261" y="3778546"/>
                    <a:ext cx="212205" cy="646331"/>
                  </a:xfrm>
                  <a:prstGeom prst="rect">
                    <a:avLst/>
                  </a:prstGeom>
                  <a:noFill/>
                </p:spPr>
                <p:txBody>
                  <a:bodyPr wrap="square" rtlCol="0">
                    <a:spAutoFit/>
                  </a:bodyPr>
                  <a:lstStyle/>
                  <a:p>
                    <a:pPr algn="just" rtl="1">
                      <a:lnSpc>
                        <a:spcPct val="150000"/>
                      </a:lnSpc>
                    </a:pPr>
                    <a:r>
                      <a:rPr lang="el-GR" sz="2400" dirty="0">
                        <a:latin typeface="Times New Roman" panose="02020603050405020304" pitchFamily="18" charset="0"/>
                        <a:cs typeface="Times New Roman" panose="02020603050405020304" pitchFamily="18" charset="0"/>
                      </a:rPr>
                      <a:t>θ</a:t>
                    </a:r>
                    <a:endParaRPr lang="en-US" sz="24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4526186" y="2908270"/>
                    <a:ext cx="1068588"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°45</a:t>
                    </a:r>
                    <a:endParaRPr lang="en-US" sz="24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6081193" y="3453771"/>
                    <a:ext cx="386644" cy="738664"/>
                  </a:xfrm>
                  <a:prstGeom prst="rect">
                    <a:avLst/>
                  </a:prstGeom>
                  <a:noFill/>
                </p:spPr>
                <p:txBody>
                  <a:bodyPr wrap="none" rtlCol="0">
                    <a:spAutoFit/>
                  </a:bodyPr>
                  <a:lstStyle/>
                  <a:p>
                    <a:pPr algn="just" rtl="1">
                      <a:lnSpc>
                        <a:spcPct val="150000"/>
                      </a:lnSpc>
                    </a:pPr>
                    <a:r>
                      <a:rPr lang="fa-IR" sz="2800" b="1" dirty="0">
                        <a:solidFill>
                          <a:srgbClr val="0070C0"/>
                        </a:solidFill>
                        <a:latin typeface="Times New Roman" panose="02020603050405020304" pitchFamily="18" charset="0"/>
                        <a:cs typeface="Times New Roman" panose="02020603050405020304" pitchFamily="18" charset="0"/>
                      </a:rPr>
                      <a:t>1</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6064098" y="3055305"/>
                    <a:ext cx="386645" cy="738664"/>
                  </a:xfrm>
                  <a:prstGeom prst="rect">
                    <a:avLst/>
                  </a:prstGeom>
                  <a:noFill/>
                </p:spPr>
                <p:txBody>
                  <a:bodyPr wrap="none" rtlCol="0">
                    <a:spAutoFit/>
                  </a:bodyPr>
                  <a:lstStyle/>
                  <a:p>
                    <a:pPr algn="just" rtl="1">
                      <a:lnSpc>
                        <a:spcPct val="150000"/>
                      </a:lnSpc>
                    </a:pPr>
                    <a:r>
                      <a:rPr lang="fa-IR" sz="2800" b="1" dirty="0">
                        <a:solidFill>
                          <a:srgbClr val="0070C0"/>
                        </a:solidFill>
                        <a:latin typeface="Times New Roman" panose="02020603050405020304" pitchFamily="18" charset="0"/>
                        <a:cs typeface="Times New Roman" panose="02020603050405020304" pitchFamily="18" charset="0"/>
                      </a:rPr>
                      <a:t>2</a:t>
                    </a:r>
                    <a:endParaRPr lang="en-US" sz="2800" b="1" dirty="0">
                      <a:solidFill>
                        <a:srgbClr val="0070C0"/>
                      </a:solidFill>
                      <a:latin typeface="Times New Roman" panose="02020603050405020304" pitchFamily="18" charset="0"/>
                      <a:cs typeface="Times New Roman" panose="02020603050405020304" pitchFamily="18" charset="0"/>
                    </a:endParaRPr>
                  </a:p>
                </p:txBody>
              </p:sp>
              <p:cxnSp>
                <p:nvCxnSpPr>
                  <p:cNvPr id="30" name="Straight Connector 29"/>
                  <p:cNvCxnSpPr/>
                  <p:nvPr/>
                </p:nvCxnSpPr>
                <p:spPr>
                  <a:xfrm rot="2700000" flipH="1">
                    <a:off x="5189303" y="2997131"/>
                    <a:ext cx="0" cy="14400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823726" y="3350956"/>
                    <a:ext cx="1068588"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°45</a:t>
                    </a:r>
                    <a:endParaRPr lang="en-US" sz="2400" dirty="0">
                      <a:latin typeface="Times New Roman" panose="02020603050405020304" pitchFamily="18" charset="0"/>
                      <a:cs typeface="Times New Roman" panose="02020603050405020304" pitchFamily="18" charset="0"/>
                    </a:endParaRPr>
                  </a:p>
                </p:txBody>
              </p:sp>
            </p:grpSp>
          </p:grpSp>
        </p:grpSp>
      </p:grpSp>
      <p:sp>
        <p:nvSpPr>
          <p:cNvPr id="36" name="TextBox 35"/>
          <p:cNvSpPr txBox="1"/>
          <p:nvPr/>
        </p:nvSpPr>
        <p:spPr>
          <a:xfrm>
            <a:off x="4880917" y="1092556"/>
            <a:ext cx="1826142"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وارونگی فضایی</a:t>
            </a:r>
            <a:endParaRPr lang="en-US" sz="2400" dirty="0">
              <a:latin typeface="Times New Roman" panose="02020603050405020304" pitchFamily="18" charset="0"/>
              <a:cs typeface="Times New Roman" panose="02020603050405020304" pitchFamily="18" charset="0"/>
            </a:endParaRPr>
          </a:p>
        </p:txBody>
      </p:sp>
      <p:sp>
        <p:nvSpPr>
          <p:cNvPr id="37" name="Slide Number Placeholder 36"/>
          <p:cNvSpPr>
            <a:spLocks noGrp="1"/>
          </p:cNvSpPr>
          <p:nvPr>
            <p:ph type="sldNum" sz="quarter" idx="12"/>
          </p:nvPr>
        </p:nvSpPr>
        <p:spPr/>
        <p:txBody>
          <a:bodyPr/>
          <a:lstStyle/>
          <a:p>
            <a:fld id="{8AC7B609-6235-4DF7-8376-3B4225D7EDEF}" type="slidenum">
              <a:rPr lang="en-US" smtClean="0"/>
              <a:pPr/>
              <a:t>54</a:t>
            </a:fld>
            <a:endParaRPr lang="en-US"/>
          </a:p>
        </p:txBody>
      </p:sp>
    </p:spTree>
    <p:extLst>
      <p:ext uri="{BB962C8B-B14F-4D97-AF65-F5344CB8AC3E}">
        <p14:creationId xmlns:p14="http://schemas.microsoft.com/office/powerpoint/2010/main" val="9653265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09990" y="249042"/>
            <a:ext cx="5809958" cy="579967"/>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روزنه عددی </a:t>
            </a:r>
            <a:r>
              <a:rPr lang="en-US" sz="2400" b="1" dirty="0">
                <a:solidFill>
                  <a:srgbClr val="FF0000"/>
                </a:solidFill>
                <a:latin typeface="Times New Roman" panose="02020603050405020304" pitchFamily="18" charset="0"/>
                <a:cs typeface="Times New Roman" panose="02020603050405020304" pitchFamily="18" charset="0"/>
              </a:rPr>
              <a:t>Numerical Aperture</a:t>
            </a:r>
            <a:r>
              <a:rPr lang="en-US" sz="2400" b="1" dirty="0">
                <a:latin typeface="Times New Roman" panose="02020603050405020304" pitchFamily="18" charset="0"/>
                <a:cs typeface="Times New Roman" panose="02020603050405020304" pitchFamily="18" charset="0"/>
              </a:rPr>
              <a:t> (</a:t>
            </a:r>
            <a:r>
              <a:rPr lang="en-US" sz="2400" b="1" dirty="0">
                <a:solidFill>
                  <a:srgbClr val="A162D0"/>
                </a:solidFill>
                <a:latin typeface="Times New Roman" panose="02020603050405020304" pitchFamily="18" charset="0"/>
                <a:cs typeface="Times New Roman" panose="02020603050405020304" pitchFamily="18" charset="0"/>
              </a:rPr>
              <a:t>NA</a:t>
            </a:r>
            <a:r>
              <a:rPr lang="en-US" sz="2400" b="1" dirty="0">
                <a:latin typeface="Times New Roman" panose="02020603050405020304" pitchFamily="18" charset="0"/>
                <a:cs typeface="Times New Roman" panose="02020603050405020304" pitchFamily="18" charset="0"/>
              </a:rPr>
              <a:t>)</a:t>
            </a:r>
            <a:endParaRPr lang="en-US" sz="24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571396" name="Object 4"/>
          <p:cNvGraphicFramePr>
            <a:graphicFrameLocks noChangeAspect="1"/>
          </p:cNvGraphicFramePr>
          <p:nvPr>
            <p:extLst>
              <p:ext uri="{D42A27DB-BD31-4B8C-83A1-F6EECF244321}">
                <p14:modId xmlns:p14="http://schemas.microsoft.com/office/powerpoint/2010/main" val="1709419914"/>
              </p:ext>
            </p:extLst>
          </p:nvPr>
        </p:nvGraphicFramePr>
        <p:xfrm>
          <a:off x="6846888" y="2157581"/>
          <a:ext cx="2108200" cy="381000"/>
        </p:xfrm>
        <a:graphic>
          <a:graphicData uri="http://schemas.openxmlformats.org/presentationml/2006/ole">
            <mc:AlternateContent xmlns:mc="http://schemas.openxmlformats.org/markup-compatibility/2006">
              <mc:Choice xmlns:v="urn:schemas-microsoft-com:vml" Requires="v">
                <p:oleObj name="Equation" r:id="rId2" imgW="2108160" imgH="380880" progId="Equation.DSMT4">
                  <p:embed/>
                </p:oleObj>
              </mc:Choice>
              <mc:Fallback>
                <p:oleObj name="Equation" r:id="rId2" imgW="2108160" imgH="380880" progId="Equation.DSMT4">
                  <p:embed/>
                  <p:pic>
                    <p:nvPicPr>
                      <p:cNvPr id="0" name="Picture 7"/>
                      <p:cNvPicPr>
                        <a:picLocks noChangeAspect="1" noChangeArrowheads="1"/>
                      </p:cNvPicPr>
                      <p:nvPr/>
                    </p:nvPicPr>
                    <p:blipFill>
                      <a:blip r:embed="rId3"/>
                      <a:srcRect/>
                      <a:stretch>
                        <a:fillRect/>
                      </a:stretch>
                    </p:blipFill>
                    <p:spPr bwMode="auto">
                      <a:xfrm>
                        <a:off x="6846888" y="2157581"/>
                        <a:ext cx="21082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fld id="{8AC7B609-6235-4DF7-8376-3B4225D7EDEF}" type="slidenum">
              <a:rPr lang="en-US" smtClean="0"/>
              <a:pPr/>
              <a:t>55</a:t>
            </a:fld>
            <a:endParaRPr lang="en-US"/>
          </a:p>
        </p:txBody>
      </p:sp>
      <p:grpSp>
        <p:nvGrpSpPr>
          <p:cNvPr id="8" name="Group 16">
            <a:extLst>
              <a:ext uri="{FF2B5EF4-FFF2-40B4-BE49-F238E27FC236}">
                <a16:creationId xmlns:a16="http://schemas.microsoft.com/office/drawing/2014/main" id="{196CEA35-7C63-00BF-488F-CE8B897A2124}"/>
              </a:ext>
            </a:extLst>
          </p:cNvPr>
          <p:cNvGrpSpPr/>
          <p:nvPr/>
        </p:nvGrpSpPr>
        <p:grpSpPr>
          <a:xfrm>
            <a:off x="262597" y="1903185"/>
            <a:ext cx="5234155" cy="2286327"/>
            <a:chOff x="367859" y="1271752"/>
            <a:chExt cx="5234155" cy="2286327"/>
          </a:xfrm>
        </p:grpSpPr>
        <p:grpSp>
          <p:nvGrpSpPr>
            <p:cNvPr id="10" name="Group 19">
              <a:extLst>
                <a:ext uri="{FF2B5EF4-FFF2-40B4-BE49-F238E27FC236}">
                  <a16:creationId xmlns:a16="http://schemas.microsoft.com/office/drawing/2014/main" id="{B7528845-170E-DAAF-5AF1-B74763C86D15}"/>
                </a:ext>
              </a:extLst>
            </p:cNvPr>
            <p:cNvGrpSpPr/>
            <p:nvPr/>
          </p:nvGrpSpPr>
          <p:grpSpPr>
            <a:xfrm>
              <a:off x="367859" y="1271752"/>
              <a:ext cx="5234155" cy="2286327"/>
              <a:chOff x="4698121" y="1986456"/>
              <a:chExt cx="5234155" cy="2286327"/>
            </a:xfrm>
          </p:grpSpPr>
          <p:grpSp>
            <p:nvGrpSpPr>
              <p:cNvPr id="15" name="Group 14">
                <a:extLst>
                  <a:ext uri="{FF2B5EF4-FFF2-40B4-BE49-F238E27FC236}">
                    <a16:creationId xmlns:a16="http://schemas.microsoft.com/office/drawing/2014/main" id="{114DBCBC-F0AF-7612-CB12-9AF2AE78BCDF}"/>
                  </a:ext>
                </a:extLst>
              </p:cNvPr>
              <p:cNvGrpSpPr/>
              <p:nvPr/>
            </p:nvGrpSpPr>
            <p:grpSpPr>
              <a:xfrm>
                <a:off x="4698121" y="1986456"/>
                <a:ext cx="5234155" cy="2286327"/>
                <a:chOff x="4698121" y="1986456"/>
                <a:chExt cx="5234155" cy="2286327"/>
              </a:xfrm>
            </p:grpSpPr>
            <p:pic>
              <p:nvPicPr>
                <p:cNvPr id="18" name="Picture 2" descr="https://upload.wikimedia.org/wikipedia/commons/thumb/0/08/Numerical_aperture_for_a_lens.svg/1024px-Numerical_aperture_for_a_lens.svg.png">
                  <a:extLst>
                    <a:ext uri="{FF2B5EF4-FFF2-40B4-BE49-F238E27FC236}">
                      <a16:creationId xmlns:a16="http://schemas.microsoft.com/office/drawing/2014/main" id="{B4CDC79C-0B85-4DB5-501B-371122B7EC4C}"/>
                    </a:ext>
                  </a:extLst>
                </p:cNvPr>
                <p:cNvPicPr>
                  <a:picLocks noChangeAspect="1" noChangeArrowheads="1"/>
                </p:cNvPicPr>
                <p:nvPr/>
              </p:nvPicPr>
              <p:blipFill>
                <a:blip r:embed="rId4" cstate="print"/>
                <a:srcRect l="76225" t="16655"/>
                <a:stretch>
                  <a:fillRect/>
                </a:stretch>
              </p:blipFill>
              <p:spPr bwMode="auto">
                <a:xfrm>
                  <a:off x="5990897" y="1986456"/>
                  <a:ext cx="823494" cy="2286327"/>
                </a:xfrm>
                <a:prstGeom prst="rect">
                  <a:avLst/>
                </a:prstGeom>
                <a:noFill/>
              </p:spPr>
            </p:pic>
            <p:cxnSp>
              <p:nvCxnSpPr>
                <p:cNvPr id="19" name="Straight Arrow Connector 18">
                  <a:extLst>
                    <a:ext uri="{FF2B5EF4-FFF2-40B4-BE49-F238E27FC236}">
                      <a16:creationId xmlns:a16="http://schemas.microsoft.com/office/drawing/2014/main" id="{6606EC0D-CAA7-9298-397C-7ABDBDFC9508}"/>
                    </a:ext>
                  </a:extLst>
                </p:cNvPr>
                <p:cNvCxnSpPr/>
                <p:nvPr/>
              </p:nvCxnSpPr>
              <p:spPr>
                <a:xfrm flipV="1">
                  <a:off x="4792714" y="2060027"/>
                  <a:ext cx="128016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4">
                  <a:extLst>
                    <a:ext uri="{FF2B5EF4-FFF2-40B4-BE49-F238E27FC236}">
                      <a16:creationId xmlns:a16="http://schemas.microsoft.com/office/drawing/2014/main" id="{8EA4DCA6-2B8D-EC34-01A4-31E663F498F5}"/>
                    </a:ext>
                  </a:extLst>
                </p:cNvPr>
                <p:cNvCxnSpPr/>
                <p:nvPr/>
              </p:nvCxnSpPr>
              <p:spPr>
                <a:xfrm flipV="1">
                  <a:off x="4698121" y="4088524"/>
                  <a:ext cx="1371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FF8ABFC-AD3F-3B72-A9F8-6C73B93F2CE6}"/>
                    </a:ext>
                  </a:extLst>
                </p:cNvPr>
                <p:cNvCxnSpPr/>
                <p:nvPr/>
              </p:nvCxnSpPr>
              <p:spPr>
                <a:xfrm>
                  <a:off x="6053959" y="2049518"/>
                  <a:ext cx="3878317" cy="171318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B5C4EAD-7037-CA32-5ED0-D93A2233AD60}"/>
                    </a:ext>
                  </a:extLst>
                </p:cNvPr>
                <p:cNvCxnSpPr/>
                <p:nvPr/>
              </p:nvCxnSpPr>
              <p:spPr>
                <a:xfrm flipV="1">
                  <a:off x="6043449" y="2375338"/>
                  <a:ext cx="3867806" cy="171318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3" name="Object 3">
                  <a:extLst>
                    <a:ext uri="{FF2B5EF4-FFF2-40B4-BE49-F238E27FC236}">
                      <a16:creationId xmlns:a16="http://schemas.microsoft.com/office/drawing/2014/main" id="{CFE07CE3-42E5-A056-6B4B-DFBAD097FA0B}"/>
                    </a:ext>
                  </a:extLst>
                </p:cNvPr>
                <p:cNvGraphicFramePr>
                  <a:graphicFrameLocks noChangeAspect="1"/>
                </p:cNvGraphicFramePr>
                <p:nvPr/>
              </p:nvGraphicFramePr>
              <p:xfrm>
                <a:off x="9136121" y="2721465"/>
                <a:ext cx="407274" cy="339395"/>
              </p:xfrm>
              <a:graphic>
                <a:graphicData uri="http://schemas.openxmlformats.org/presentationml/2006/ole">
                  <mc:AlternateContent xmlns:mc="http://schemas.openxmlformats.org/markup-compatibility/2006">
                    <mc:Choice xmlns:v="urn:schemas-microsoft-com:vml" Requires="v">
                      <p:oleObj name="Equation" r:id="rId5" imgW="457200" imgH="381000" progId="Equation.DSMT4">
                        <p:embed/>
                      </p:oleObj>
                    </mc:Choice>
                    <mc:Fallback>
                      <p:oleObj name="Equation" r:id="rId5" imgW="457200" imgH="381000" progId="Equation.DSMT4">
                        <p:embed/>
                        <p:pic>
                          <p:nvPicPr>
                            <p:cNvPr id="28"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6121" y="2721465"/>
                              <a:ext cx="407274" cy="339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cxnSp>
            <p:nvCxnSpPr>
              <p:cNvPr id="16" name="Straight Arrow Connector 15">
                <a:extLst>
                  <a:ext uri="{FF2B5EF4-FFF2-40B4-BE49-F238E27FC236}">
                    <a16:creationId xmlns:a16="http://schemas.microsoft.com/office/drawing/2014/main" id="{61CFF966-26D0-86FC-8569-51EE2D1EB4D7}"/>
                  </a:ext>
                </a:extLst>
              </p:cNvPr>
              <p:cNvCxnSpPr/>
              <p:nvPr/>
            </p:nvCxnSpPr>
            <p:spPr>
              <a:xfrm flipV="1">
                <a:off x="6148552" y="3058510"/>
                <a:ext cx="2217682" cy="21021"/>
              </a:xfrm>
              <a:prstGeom prst="straightConnector1">
                <a:avLst/>
              </a:prstGeom>
              <a:ln w="19050">
                <a:solidFill>
                  <a:schemeClr val="tx1">
                    <a:lumMod val="65000"/>
                    <a:lumOff val="35000"/>
                  </a:schemeClr>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8055E83-22A9-0F8D-EBA7-E039AC11BF6E}"/>
                  </a:ext>
                </a:extLst>
              </p:cNvPr>
              <p:cNvSpPr txBox="1"/>
              <p:nvPr/>
            </p:nvSpPr>
            <p:spPr>
              <a:xfrm>
                <a:off x="6558462" y="2564529"/>
                <a:ext cx="893379" cy="661207"/>
              </a:xfrm>
              <a:prstGeom prst="rect">
                <a:avLst/>
              </a:prstGeom>
              <a:noFill/>
            </p:spPr>
            <p:txBody>
              <a:bodyPr wrap="square" rtlCol="0">
                <a:spAutoFit/>
              </a:bodyPr>
              <a:lstStyle/>
              <a:p>
                <a:pPr algn="just" rtl="1">
                  <a:lnSpc>
                    <a:spcPct val="150000"/>
                  </a:lnSpc>
                </a:pPr>
                <a:r>
                  <a:rPr lang="en-US" sz="2800" i="1" dirty="0">
                    <a:latin typeface="Times New Roman" panose="02020603050405020304" pitchFamily="18" charset="0"/>
                    <a:cs typeface="Times New Roman" panose="02020603050405020304" pitchFamily="18" charset="0"/>
                  </a:rPr>
                  <a:t>f</a:t>
                </a:r>
              </a:p>
            </p:txBody>
          </p:sp>
        </p:grpSp>
        <p:cxnSp>
          <p:nvCxnSpPr>
            <p:cNvPr id="14" name="Straight Connector 13">
              <a:extLst>
                <a:ext uri="{FF2B5EF4-FFF2-40B4-BE49-F238E27FC236}">
                  <a16:creationId xmlns:a16="http://schemas.microsoft.com/office/drawing/2014/main" id="{AE1A35B8-B566-4917-FFBE-98C955684C33}"/>
                </a:ext>
              </a:extLst>
            </p:cNvPr>
            <p:cNvCxnSpPr/>
            <p:nvPr/>
          </p:nvCxnSpPr>
          <p:spPr>
            <a:xfrm>
              <a:off x="4099033" y="2354318"/>
              <a:ext cx="146304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7334BAF6-A090-8B3E-A84F-688EEACA2351}"/>
              </a:ext>
            </a:extLst>
          </p:cNvPr>
          <p:cNvSpPr txBox="1"/>
          <p:nvPr/>
        </p:nvSpPr>
        <p:spPr>
          <a:xfrm>
            <a:off x="633046" y="1167616"/>
            <a:ext cx="11177954" cy="579967"/>
          </a:xfrm>
          <a:prstGeom prst="rect">
            <a:avLst/>
          </a:prstGeom>
          <a:noFill/>
        </p:spPr>
        <p:txBody>
          <a:bodyPr wrap="square" rtlCol="1">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برای هر عدسی یا شی‌ای </a:t>
            </a:r>
            <a:r>
              <a:rPr lang="en-US" sz="2400" dirty="0">
                <a:latin typeface="Times New Roman" panose="02020603050405020304" pitchFamily="18" charset="0"/>
                <a:cs typeface="Times New Roman" panose="02020603050405020304" pitchFamily="18" charset="0"/>
              </a:rPr>
              <a:t>(objective)</a:t>
            </a:r>
            <a:r>
              <a:rPr lang="fa-IR" sz="2400" dirty="0">
                <a:latin typeface="Times New Roman" panose="02020603050405020304" pitchFamily="18" charset="0"/>
                <a:cs typeface="Times New Roman" panose="02020603050405020304" pitchFamily="18" charset="0"/>
              </a:rPr>
              <a:t>، روزنه عددی به صورت زیر تعریف می گردد:</a:t>
            </a:r>
          </a:p>
        </p:txBody>
      </p:sp>
      <p:grpSp>
        <p:nvGrpSpPr>
          <p:cNvPr id="29" name="Group 28">
            <a:extLst>
              <a:ext uri="{FF2B5EF4-FFF2-40B4-BE49-F238E27FC236}">
                <a16:creationId xmlns:a16="http://schemas.microsoft.com/office/drawing/2014/main" id="{2E74CF0A-56AA-BA51-43F1-BA4BE2555648}"/>
              </a:ext>
            </a:extLst>
          </p:cNvPr>
          <p:cNvGrpSpPr/>
          <p:nvPr/>
        </p:nvGrpSpPr>
        <p:grpSpPr>
          <a:xfrm>
            <a:off x="3722308" y="2919594"/>
            <a:ext cx="8318343" cy="579967"/>
            <a:chOff x="3186747" y="3278164"/>
            <a:chExt cx="8318343" cy="579967"/>
          </a:xfrm>
        </p:grpSpPr>
        <p:sp>
          <p:nvSpPr>
            <p:cNvPr id="25" name="TextBox 24">
              <a:extLst>
                <a:ext uri="{FF2B5EF4-FFF2-40B4-BE49-F238E27FC236}">
                  <a16:creationId xmlns:a16="http://schemas.microsoft.com/office/drawing/2014/main" id="{3D4272EB-02A9-7D96-AF6F-4547371AF9C7}"/>
                </a:ext>
              </a:extLst>
            </p:cNvPr>
            <p:cNvSpPr txBox="1"/>
            <p:nvPr/>
          </p:nvSpPr>
          <p:spPr>
            <a:xfrm>
              <a:off x="3186747" y="3278164"/>
              <a:ext cx="8018585" cy="579967"/>
            </a:xfrm>
            <a:prstGeom prst="rect">
              <a:avLst/>
            </a:prstGeom>
            <a:noFill/>
          </p:spPr>
          <p:txBody>
            <a:bodyPr wrap="square" rtlCol="1">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ضریب شکست است  و</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زاویه</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مطابق شکل تعریف می شود. </a:t>
              </a:r>
            </a:p>
          </p:txBody>
        </p:sp>
        <p:graphicFrame>
          <p:nvGraphicFramePr>
            <p:cNvPr id="27" name="Object 26">
              <a:extLst>
                <a:ext uri="{FF2B5EF4-FFF2-40B4-BE49-F238E27FC236}">
                  <a16:creationId xmlns:a16="http://schemas.microsoft.com/office/drawing/2014/main" id="{33849CE3-7F24-1E31-2A84-E179DCCCE48B}"/>
                </a:ext>
              </a:extLst>
            </p:cNvPr>
            <p:cNvGraphicFramePr>
              <a:graphicFrameLocks noChangeAspect="1"/>
            </p:cNvGraphicFramePr>
            <p:nvPr>
              <p:extLst>
                <p:ext uri="{D42A27DB-BD31-4B8C-83A1-F6EECF244321}">
                  <p14:modId xmlns:p14="http://schemas.microsoft.com/office/powerpoint/2010/main" val="2656785179"/>
                </p:ext>
              </p:extLst>
            </p:nvPr>
          </p:nvGraphicFramePr>
          <p:xfrm>
            <a:off x="11225690" y="3426185"/>
            <a:ext cx="279400" cy="381000"/>
          </p:xfrm>
          <a:graphic>
            <a:graphicData uri="http://schemas.openxmlformats.org/presentationml/2006/ole">
              <mc:AlternateContent xmlns:mc="http://schemas.openxmlformats.org/markup-compatibility/2006">
                <mc:Choice xmlns:v="urn:schemas-microsoft-com:vml" Requires="v">
                  <p:oleObj name="Equation" r:id="rId7" imgW="279360" imgH="380880" progId="Equation.DSMT4">
                    <p:embed/>
                  </p:oleObj>
                </mc:Choice>
                <mc:Fallback>
                  <p:oleObj name="Equation" r:id="rId7" imgW="279360" imgH="380880" progId="Equation.DSMT4">
                    <p:embed/>
                    <p:pic>
                      <p:nvPicPr>
                        <p:cNvPr id="0" name=""/>
                        <p:cNvPicPr/>
                        <p:nvPr/>
                      </p:nvPicPr>
                      <p:blipFill>
                        <a:blip r:embed="rId8"/>
                        <a:stretch>
                          <a:fillRect/>
                        </a:stretch>
                      </p:blipFill>
                      <p:spPr>
                        <a:xfrm>
                          <a:off x="11225690" y="3426185"/>
                          <a:ext cx="279400" cy="38100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2C12FB38-3444-8127-D013-78BEF32D2DA3}"/>
                </a:ext>
              </a:extLst>
            </p:cNvPr>
            <p:cNvGraphicFramePr>
              <a:graphicFrameLocks noChangeAspect="1"/>
            </p:cNvGraphicFramePr>
            <p:nvPr>
              <p:extLst>
                <p:ext uri="{D42A27DB-BD31-4B8C-83A1-F6EECF244321}">
                  <p14:modId xmlns:p14="http://schemas.microsoft.com/office/powerpoint/2010/main" val="4083996672"/>
                </p:ext>
              </p:extLst>
            </p:nvPr>
          </p:nvGraphicFramePr>
          <p:xfrm>
            <a:off x="7686686" y="3450350"/>
            <a:ext cx="495300" cy="381000"/>
          </p:xfrm>
          <a:graphic>
            <a:graphicData uri="http://schemas.openxmlformats.org/presentationml/2006/ole">
              <mc:AlternateContent xmlns:mc="http://schemas.openxmlformats.org/markup-compatibility/2006">
                <mc:Choice xmlns:v="urn:schemas-microsoft-com:vml" Requires="v">
                  <p:oleObj name="Equation" r:id="rId9" imgW="495000" imgH="380880" progId="Equation.DSMT4">
                    <p:embed/>
                  </p:oleObj>
                </mc:Choice>
                <mc:Fallback>
                  <p:oleObj name="Equation" r:id="rId9" imgW="495000" imgH="380880" progId="Equation.DSMT4">
                    <p:embed/>
                    <p:pic>
                      <p:nvPicPr>
                        <p:cNvPr id="0" name=""/>
                        <p:cNvPicPr/>
                        <p:nvPr/>
                      </p:nvPicPr>
                      <p:blipFill>
                        <a:blip r:embed="rId10"/>
                        <a:stretch>
                          <a:fillRect/>
                        </a:stretch>
                      </p:blipFill>
                      <p:spPr>
                        <a:xfrm>
                          <a:off x="7686686" y="3450350"/>
                          <a:ext cx="495300" cy="381000"/>
                        </a:xfrm>
                        <a:prstGeom prst="rect">
                          <a:avLst/>
                        </a:prstGeom>
                      </p:spPr>
                    </p:pic>
                  </p:oleObj>
                </mc:Fallback>
              </mc:AlternateContent>
            </a:graphicData>
          </a:graphic>
        </p:graphicFrame>
      </p:grpSp>
      <p:sp>
        <p:nvSpPr>
          <p:cNvPr id="30" name="TextBox 29">
            <a:extLst>
              <a:ext uri="{FF2B5EF4-FFF2-40B4-BE49-F238E27FC236}">
                <a16:creationId xmlns:a16="http://schemas.microsoft.com/office/drawing/2014/main" id="{9F1B02DC-D500-D6CA-611C-C577BC2EE726}"/>
              </a:ext>
            </a:extLst>
          </p:cNvPr>
          <p:cNvSpPr txBox="1"/>
          <p:nvPr/>
        </p:nvSpPr>
        <p:spPr>
          <a:xfrm>
            <a:off x="2122938" y="4080515"/>
            <a:ext cx="9806465" cy="579967"/>
          </a:xfrm>
          <a:prstGeom prst="rect">
            <a:avLst/>
          </a:prstGeom>
          <a:noFill/>
        </p:spPr>
        <p:txBody>
          <a:bodyPr wrap="square" rtlCol="1">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برای حالتی که روزنه عددی کوچک است می‌توان  تقریب زیر را به‌کار برد:</a:t>
            </a:r>
          </a:p>
        </p:txBody>
      </p:sp>
      <p:graphicFrame>
        <p:nvGraphicFramePr>
          <p:cNvPr id="31" name="Object 30">
            <a:extLst>
              <a:ext uri="{FF2B5EF4-FFF2-40B4-BE49-F238E27FC236}">
                <a16:creationId xmlns:a16="http://schemas.microsoft.com/office/drawing/2014/main" id="{AEDDC2EB-B4F3-F6E2-A854-B933C1E94AA4}"/>
              </a:ext>
            </a:extLst>
          </p:cNvPr>
          <p:cNvGraphicFramePr>
            <a:graphicFrameLocks noChangeAspect="1"/>
          </p:cNvGraphicFramePr>
          <p:nvPr>
            <p:extLst>
              <p:ext uri="{D42A27DB-BD31-4B8C-83A1-F6EECF244321}">
                <p14:modId xmlns:p14="http://schemas.microsoft.com/office/powerpoint/2010/main" val="3757115963"/>
              </p:ext>
            </p:extLst>
          </p:nvPr>
        </p:nvGraphicFramePr>
        <p:xfrm>
          <a:off x="6846888" y="4863842"/>
          <a:ext cx="1460500" cy="787400"/>
        </p:xfrm>
        <a:graphic>
          <a:graphicData uri="http://schemas.openxmlformats.org/presentationml/2006/ole">
            <mc:AlternateContent xmlns:mc="http://schemas.openxmlformats.org/markup-compatibility/2006">
              <mc:Choice xmlns:v="urn:schemas-microsoft-com:vml" Requires="v">
                <p:oleObj name="Equation" r:id="rId11" imgW="1460160" imgH="787320" progId="Equation.DSMT4">
                  <p:embed/>
                </p:oleObj>
              </mc:Choice>
              <mc:Fallback>
                <p:oleObj name="Equation" r:id="rId11" imgW="1460160" imgH="787320" progId="Equation.DSMT4">
                  <p:embed/>
                  <p:pic>
                    <p:nvPicPr>
                      <p:cNvPr id="0" name=""/>
                      <p:cNvPicPr/>
                      <p:nvPr/>
                    </p:nvPicPr>
                    <p:blipFill>
                      <a:blip r:embed="rId12"/>
                      <a:stretch>
                        <a:fillRect/>
                      </a:stretch>
                    </p:blipFill>
                    <p:spPr>
                      <a:xfrm>
                        <a:off x="6846888" y="4863842"/>
                        <a:ext cx="1460500" cy="787400"/>
                      </a:xfrm>
                      <a:prstGeom prst="rect">
                        <a:avLst/>
                      </a:prstGeom>
                    </p:spPr>
                  </p:pic>
                </p:oleObj>
              </mc:Fallback>
            </mc:AlternateContent>
          </a:graphicData>
        </a:graphic>
      </p:graphicFrame>
      <p:sp>
        <p:nvSpPr>
          <p:cNvPr id="32" name="TextBox 31">
            <a:extLst>
              <a:ext uri="{FF2B5EF4-FFF2-40B4-BE49-F238E27FC236}">
                <a16:creationId xmlns:a16="http://schemas.microsoft.com/office/drawing/2014/main" id="{BAF7E054-A956-7E4F-3432-38CAF6708A5E}"/>
              </a:ext>
            </a:extLst>
          </p:cNvPr>
          <p:cNvSpPr txBox="1"/>
          <p:nvPr/>
        </p:nvSpPr>
        <p:spPr>
          <a:xfrm>
            <a:off x="633046" y="5767754"/>
            <a:ext cx="11000609" cy="579967"/>
          </a:xfrm>
          <a:prstGeom prst="rect">
            <a:avLst/>
          </a:prstGeom>
          <a:noFill/>
        </p:spPr>
        <p:txBody>
          <a:bodyPr wrap="square" rtlCol="1">
            <a:spAutoFit/>
          </a:bodyPr>
          <a:lstStyle/>
          <a:p>
            <a:pPr algn="just" rtl="1">
              <a:lnSpc>
                <a:spcPct val="150000"/>
              </a:lnSpc>
            </a:pPr>
            <a:r>
              <a:rPr lang="en-US" sz="2400" i="1" dirty="0">
                <a:latin typeface="Times New Roman" panose="02020603050405020304" pitchFamily="18" charset="0"/>
                <a:cs typeface="Times New Roman" panose="02020603050405020304" pitchFamily="18" charset="0"/>
              </a:rPr>
              <a:t>D</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در واقع قطر باریکه ورودی به عدسی است که باید کمتر از قطر دهانه عدسی باشد.</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399" y="210207"/>
            <a:ext cx="10247587" cy="646331"/>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روزنه عددی </a:t>
            </a:r>
            <a:r>
              <a:rPr lang="fa-IR" sz="2400" b="1" dirty="0">
                <a:latin typeface="Times New Roman" panose="02020603050405020304" pitchFamily="18" charset="0"/>
                <a:cs typeface="Times New Roman" panose="02020603050405020304" pitchFamily="18" charset="0"/>
              </a:rPr>
              <a:t>برای </a:t>
            </a:r>
            <a:r>
              <a:rPr lang="fa-IR" sz="2400" b="1" dirty="0">
                <a:solidFill>
                  <a:srgbClr val="0070C0"/>
                </a:solidFill>
                <a:latin typeface="Times New Roman" panose="02020603050405020304" pitchFamily="18" charset="0"/>
                <a:cs typeface="Times New Roman" panose="02020603050405020304" pitchFamily="18" charset="0"/>
              </a:rPr>
              <a:t>تار نوری </a:t>
            </a:r>
            <a:r>
              <a:rPr lang="en-US" sz="2400" b="1" dirty="0">
                <a:solidFill>
                  <a:srgbClr val="0070C0"/>
                </a:solidFill>
                <a:latin typeface="Times New Roman" panose="02020603050405020304" pitchFamily="18" charset="0"/>
                <a:cs typeface="Times New Roman" panose="02020603050405020304" pitchFamily="18" charset="0"/>
              </a:rPr>
              <a:t>              </a:t>
            </a:r>
            <a:r>
              <a:rPr lang="fa-IR" sz="2400" b="1" dirty="0">
                <a:solidFill>
                  <a:srgbClr val="0070C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Numerical Aperture</a:t>
            </a:r>
            <a:r>
              <a:rPr lang="en-US" sz="2400" b="1" dirty="0">
                <a:latin typeface="Times New Roman" panose="02020603050405020304" pitchFamily="18" charset="0"/>
                <a:cs typeface="Times New Roman" panose="02020603050405020304" pitchFamily="18" charset="0"/>
              </a:rPr>
              <a:t> (</a:t>
            </a:r>
            <a:r>
              <a:rPr lang="en-US" sz="2400" b="1" dirty="0">
                <a:solidFill>
                  <a:srgbClr val="A162D0"/>
                </a:solidFill>
                <a:latin typeface="Times New Roman" panose="02020603050405020304" pitchFamily="18" charset="0"/>
                <a:cs typeface="Times New Roman" panose="02020603050405020304" pitchFamily="18" charset="0"/>
              </a:rPr>
              <a:t>NA</a:t>
            </a:r>
            <a:r>
              <a:rPr lang="en-US" sz="2400" b="1" dirty="0">
                <a:latin typeface="Times New Roman" panose="02020603050405020304" pitchFamily="18" charset="0"/>
                <a:cs typeface="Times New Roman" panose="02020603050405020304" pitchFamily="18" charset="0"/>
              </a:rPr>
              <a:t>) of an </a:t>
            </a:r>
            <a:r>
              <a:rPr lang="en-US" sz="2400" b="1" dirty="0">
                <a:solidFill>
                  <a:srgbClr val="0070C0"/>
                </a:solidFill>
                <a:latin typeface="Times New Roman" panose="02020603050405020304" pitchFamily="18" charset="0"/>
                <a:cs typeface="Times New Roman" panose="02020603050405020304" pitchFamily="18" charset="0"/>
              </a:rPr>
              <a:t>optical fiber</a:t>
            </a:r>
          </a:p>
        </p:txBody>
      </p:sp>
      <p:graphicFrame>
        <p:nvGraphicFramePr>
          <p:cNvPr id="9" name="Object 8"/>
          <p:cNvGraphicFramePr>
            <a:graphicFrameLocks noChangeAspect="1"/>
          </p:cNvGraphicFramePr>
          <p:nvPr>
            <p:extLst>
              <p:ext uri="{D42A27DB-BD31-4B8C-83A1-F6EECF244321}">
                <p14:modId xmlns:p14="http://schemas.microsoft.com/office/powerpoint/2010/main" val="1964895604"/>
              </p:ext>
            </p:extLst>
          </p:nvPr>
        </p:nvGraphicFramePr>
        <p:xfrm>
          <a:off x="369888" y="4205802"/>
          <a:ext cx="6819900" cy="2451100"/>
        </p:xfrm>
        <a:graphic>
          <a:graphicData uri="http://schemas.openxmlformats.org/presentationml/2006/ole">
            <mc:AlternateContent xmlns:mc="http://schemas.openxmlformats.org/markup-compatibility/2006">
              <mc:Choice xmlns:v="urn:schemas-microsoft-com:vml" Requires="v">
                <p:oleObj name="Equation" r:id="rId2" imgW="6819900" imgH="2451100" progId="Equation.DSMT4">
                  <p:embed/>
                </p:oleObj>
              </mc:Choice>
              <mc:Fallback>
                <p:oleObj name="Equation" r:id="rId2" imgW="6819900" imgH="2451100" progId="Equation.DSMT4">
                  <p:embed/>
                  <p:pic>
                    <p:nvPicPr>
                      <p:cNvPr id="9"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8" y="4205802"/>
                        <a:ext cx="6819900" cy="245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1396" name="Object 4"/>
          <p:cNvGraphicFramePr>
            <a:graphicFrameLocks noChangeAspect="1"/>
          </p:cNvGraphicFramePr>
          <p:nvPr>
            <p:extLst>
              <p:ext uri="{D42A27DB-BD31-4B8C-83A1-F6EECF244321}">
                <p14:modId xmlns:p14="http://schemas.microsoft.com/office/powerpoint/2010/main" val="3792392793"/>
              </p:ext>
            </p:extLst>
          </p:nvPr>
        </p:nvGraphicFramePr>
        <p:xfrm>
          <a:off x="8232775" y="4098639"/>
          <a:ext cx="3403600" cy="2006600"/>
        </p:xfrm>
        <a:graphic>
          <a:graphicData uri="http://schemas.openxmlformats.org/presentationml/2006/ole">
            <mc:AlternateContent xmlns:mc="http://schemas.openxmlformats.org/markup-compatibility/2006">
              <mc:Choice xmlns:v="urn:schemas-microsoft-com:vml" Requires="v">
                <p:oleObj name="Equation" r:id="rId4" imgW="3403600" imgH="2006600" progId="Equation.DSMT4">
                  <p:embed/>
                </p:oleObj>
              </mc:Choice>
              <mc:Fallback>
                <p:oleObj name="Equation" r:id="rId4" imgW="3403600" imgH="2006600" progId="Equation.DSMT4">
                  <p:embed/>
                  <p:pic>
                    <p:nvPicPr>
                      <p:cNvPr id="57139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2775" y="4098639"/>
                        <a:ext cx="3403600" cy="200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2"/>
          <p:cNvGrpSpPr/>
          <p:nvPr/>
        </p:nvGrpSpPr>
        <p:grpSpPr>
          <a:xfrm>
            <a:off x="4587297" y="1123950"/>
            <a:ext cx="4803228" cy="579975"/>
            <a:chOff x="3310758" y="966951"/>
            <a:chExt cx="4803228" cy="579975"/>
          </a:xfrm>
        </p:grpSpPr>
        <p:sp>
          <p:nvSpPr>
            <p:cNvPr id="11" name="TextBox 10"/>
            <p:cNvSpPr txBox="1"/>
            <p:nvPr/>
          </p:nvSpPr>
          <p:spPr>
            <a:xfrm>
              <a:off x="3310758" y="966951"/>
              <a:ext cx="2207173"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هسته: </a:t>
              </a:r>
              <a:r>
                <a:rPr lang="en-US" sz="2400" dirty="0">
                  <a:latin typeface="Times New Roman" panose="02020603050405020304" pitchFamily="18" charset="0"/>
                  <a:cs typeface="Times New Roman" panose="02020603050405020304" pitchFamily="18" charset="0"/>
                </a:rPr>
                <a:t>core</a:t>
              </a:r>
            </a:p>
          </p:txBody>
        </p:sp>
        <p:sp>
          <p:nvSpPr>
            <p:cNvPr id="12" name="TextBox 11"/>
            <p:cNvSpPr txBox="1"/>
            <p:nvPr/>
          </p:nvSpPr>
          <p:spPr>
            <a:xfrm>
              <a:off x="6085490" y="966959"/>
              <a:ext cx="2028496"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پوسته: </a:t>
              </a:r>
              <a:r>
                <a:rPr lang="en-US" sz="2400" dirty="0">
                  <a:latin typeface="Times New Roman" panose="02020603050405020304" pitchFamily="18" charset="0"/>
                  <a:cs typeface="Times New Roman" panose="02020603050405020304" pitchFamily="18" charset="0"/>
                </a:rPr>
                <a:t>cladding</a:t>
              </a:r>
            </a:p>
          </p:txBody>
        </p:sp>
      </p:grpSp>
      <p:sp>
        <p:nvSpPr>
          <p:cNvPr id="13" name="Slide Number Placeholder 12"/>
          <p:cNvSpPr>
            <a:spLocks noGrp="1"/>
          </p:cNvSpPr>
          <p:nvPr>
            <p:ph type="sldNum" sz="quarter" idx="12"/>
          </p:nvPr>
        </p:nvSpPr>
        <p:spPr/>
        <p:txBody>
          <a:bodyPr/>
          <a:lstStyle/>
          <a:p>
            <a:fld id="{8AC7B609-6235-4DF7-8376-3B4225D7EDEF}" type="slidenum">
              <a:rPr lang="en-US" smtClean="0"/>
              <a:pPr/>
              <a:t>56</a:t>
            </a:fld>
            <a:endParaRPr lang="en-US"/>
          </a:p>
        </p:txBody>
      </p:sp>
      <p:grpSp>
        <p:nvGrpSpPr>
          <p:cNvPr id="52" name="Group 51">
            <a:extLst>
              <a:ext uri="{FF2B5EF4-FFF2-40B4-BE49-F238E27FC236}">
                <a16:creationId xmlns:a16="http://schemas.microsoft.com/office/drawing/2014/main" id="{99E11894-C93F-410E-9DEC-2E2849E05E8D}"/>
              </a:ext>
            </a:extLst>
          </p:cNvPr>
          <p:cNvGrpSpPr/>
          <p:nvPr/>
        </p:nvGrpSpPr>
        <p:grpSpPr>
          <a:xfrm>
            <a:off x="1143789" y="1097566"/>
            <a:ext cx="10267169" cy="2785730"/>
            <a:chOff x="1329057" y="3965940"/>
            <a:chExt cx="10267169" cy="2785730"/>
          </a:xfrm>
        </p:grpSpPr>
        <p:grpSp>
          <p:nvGrpSpPr>
            <p:cNvPr id="53" name="Group 46">
              <a:extLst>
                <a:ext uri="{FF2B5EF4-FFF2-40B4-BE49-F238E27FC236}">
                  <a16:creationId xmlns:a16="http://schemas.microsoft.com/office/drawing/2014/main" id="{0521D286-78CB-4545-AE6A-672D637D0431}"/>
                </a:ext>
              </a:extLst>
            </p:cNvPr>
            <p:cNvGrpSpPr/>
            <p:nvPr/>
          </p:nvGrpSpPr>
          <p:grpSpPr>
            <a:xfrm>
              <a:off x="1401924" y="3965940"/>
              <a:ext cx="10194302" cy="2785730"/>
              <a:chOff x="1114833" y="3849722"/>
              <a:chExt cx="10194302" cy="2945218"/>
            </a:xfrm>
          </p:grpSpPr>
          <p:grpSp>
            <p:nvGrpSpPr>
              <p:cNvPr id="55" name="Group 41">
                <a:extLst>
                  <a:ext uri="{FF2B5EF4-FFF2-40B4-BE49-F238E27FC236}">
                    <a16:creationId xmlns:a16="http://schemas.microsoft.com/office/drawing/2014/main" id="{D26454C5-32BC-479F-97BA-26FC8066B97E}"/>
                  </a:ext>
                </a:extLst>
              </p:cNvPr>
              <p:cNvGrpSpPr/>
              <p:nvPr/>
            </p:nvGrpSpPr>
            <p:grpSpPr>
              <a:xfrm>
                <a:off x="1114833" y="3849722"/>
                <a:ext cx="9878987" cy="2945218"/>
                <a:chOff x="1882088" y="3650069"/>
                <a:chExt cx="9878987" cy="2945218"/>
              </a:xfrm>
            </p:grpSpPr>
            <p:grpSp>
              <p:nvGrpSpPr>
                <p:cNvPr id="58" name="Group 7">
                  <a:extLst>
                    <a:ext uri="{FF2B5EF4-FFF2-40B4-BE49-F238E27FC236}">
                      <a16:creationId xmlns:a16="http://schemas.microsoft.com/office/drawing/2014/main" id="{4C31FC84-A251-4A69-AAFA-9EE87946E1FA}"/>
                    </a:ext>
                  </a:extLst>
                </p:cNvPr>
                <p:cNvGrpSpPr/>
                <p:nvPr/>
              </p:nvGrpSpPr>
              <p:grpSpPr>
                <a:xfrm>
                  <a:off x="2327916" y="3791028"/>
                  <a:ext cx="9433159" cy="2743200"/>
                  <a:chOff x="128337" y="1351771"/>
                  <a:chExt cx="9433159" cy="2743200"/>
                </a:xfrm>
              </p:grpSpPr>
              <p:pic>
                <p:nvPicPr>
                  <p:cNvPr id="69" name="Picture 2" descr="https://upload.wikimedia.org/wikipedia/commons/thumb/b/b3/Optic_fibre-numerical_aperture_diagram.svg/1920px-Optic_fibre-numerical_aperture_diagram.svg.png">
                    <a:extLst>
                      <a:ext uri="{FF2B5EF4-FFF2-40B4-BE49-F238E27FC236}">
                        <a16:creationId xmlns:a16="http://schemas.microsoft.com/office/drawing/2014/main" id="{80426DE3-DA68-4B35-BDDB-BAE0C3775554}"/>
                      </a:ext>
                    </a:extLst>
                  </p:cNvPr>
                  <p:cNvPicPr>
                    <a:picLocks noChangeAspect="1" noChangeArrowheads="1"/>
                  </p:cNvPicPr>
                  <p:nvPr/>
                </p:nvPicPr>
                <p:blipFill>
                  <a:blip r:embed="rId6" cstate="print"/>
                  <a:srcRect l="10301"/>
                  <a:stretch>
                    <a:fillRect/>
                  </a:stretch>
                </p:blipFill>
                <p:spPr bwMode="auto">
                  <a:xfrm>
                    <a:off x="2424972" y="1351771"/>
                    <a:ext cx="7136524" cy="2743200"/>
                  </a:xfrm>
                  <a:prstGeom prst="rect">
                    <a:avLst/>
                  </a:prstGeom>
                  <a:noFill/>
                </p:spPr>
              </p:pic>
              <p:sp>
                <p:nvSpPr>
                  <p:cNvPr id="70" name="TextBox 69">
                    <a:extLst>
                      <a:ext uri="{FF2B5EF4-FFF2-40B4-BE49-F238E27FC236}">
                        <a16:creationId xmlns:a16="http://schemas.microsoft.com/office/drawing/2014/main" id="{A26E4F36-AA02-46BB-9772-B36FC2ACF48E}"/>
                      </a:ext>
                    </a:extLst>
                  </p:cNvPr>
                  <p:cNvSpPr txBox="1"/>
                  <p:nvPr/>
                </p:nvSpPr>
                <p:spPr>
                  <a:xfrm>
                    <a:off x="128337" y="1738945"/>
                    <a:ext cx="451945" cy="579967"/>
                  </a:xfrm>
                  <a:prstGeom prst="rect">
                    <a:avLst/>
                  </a:prstGeom>
                  <a:noFill/>
                </p:spPr>
                <p:txBody>
                  <a:bodyPr wrap="square" rtlCol="0">
                    <a:spAutoFit/>
                  </a:bodyPr>
                  <a:lstStyle/>
                  <a:p>
                    <a:pPr algn="just" rtl="1">
                      <a:lnSpc>
                        <a:spcPct val="150000"/>
                      </a:lnSpc>
                    </a:pP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0</a:t>
                    </a:r>
                  </a:p>
                </p:txBody>
              </p:sp>
            </p:grpSp>
            <p:grpSp>
              <p:nvGrpSpPr>
                <p:cNvPr id="59" name="Group 19">
                  <a:extLst>
                    <a:ext uri="{FF2B5EF4-FFF2-40B4-BE49-F238E27FC236}">
                      <a16:creationId xmlns:a16="http://schemas.microsoft.com/office/drawing/2014/main" id="{D3A59192-7098-4671-8A4C-0B062BF9F13C}"/>
                    </a:ext>
                  </a:extLst>
                </p:cNvPr>
                <p:cNvGrpSpPr/>
                <p:nvPr/>
              </p:nvGrpSpPr>
              <p:grpSpPr>
                <a:xfrm>
                  <a:off x="1882088" y="3650069"/>
                  <a:ext cx="3787602" cy="2945218"/>
                  <a:chOff x="4757026" y="1663245"/>
                  <a:chExt cx="3497014" cy="2945218"/>
                </a:xfrm>
              </p:grpSpPr>
              <p:grpSp>
                <p:nvGrpSpPr>
                  <p:cNvPr id="61" name="Group 14">
                    <a:extLst>
                      <a:ext uri="{FF2B5EF4-FFF2-40B4-BE49-F238E27FC236}">
                        <a16:creationId xmlns:a16="http://schemas.microsoft.com/office/drawing/2014/main" id="{B2FECD7C-25C1-4CCB-8554-A0A30DB30729}"/>
                      </a:ext>
                    </a:extLst>
                  </p:cNvPr>
                  <p:cNvGrpSpPr/>
                  <p:nvPr/>
                </p:nvGrpSpPr>
                <p:grpSpPr>
                  <a:xfrm>
                    <a:off x="4757026" y="1663245"/>
                    <a:ext cx="3497014" cy="2945218"/>
                    <a:chOff x="4757026" y="1663245"/>
                    <a:chExt cx="3497014" cy="2945218"/>
                  </a:xfrm>
                </p:grpSpPr>
                <p:pic>
                  <p:nvPicPr>
                    <p:cNvPr id="64" name="Picture 2" descr="https://upload.wikimedia.org/wikipedia/commons/thumb/0/08/Numerical_aperture_for_a_lens.svg/1024px-Numerical_aperture_for_a_lens.svg.png">
                      <a:extLst>
                        <a:ext uri="{FF2B5EF4-FFF2-40B4-BE49-F238E27FC236}">
                          <a16:creationId xmlns:a16="http://schemas.microsoft.com/office/drawing/2014/main" id="{5F77B938-3D15-492D-9DFC-0AC7A47792FF}"/>
                        </a:ext>
                      </a:extLst>
                    </p:cNvPr>
                    <p:cNvPicPr>
                      <a:picLocks noChangeAspect="1" noChangeArrowheads="1"/>
                    </p:cNvPicPr>
                    <p:nvPr/>
                  </p:nvPicPr>
                  <p:blipFill>
                    <a:blip r:embed="rId7" cstate="print"/>
                    <a:srcRect l="76225" t="16655" r="13442"/>
                    <a:stretch>
                      <a:fillRect/>
                    </a:stretch>
                  </p:blipFill>
                  <p:spPr bwMode="auto">
                    <a:xfrm>
                      <a:off x="5990897" y="1663245"/>
                      <a:ext cx="495340" cy="2945218"/>
                    </a:xfrm>
                    <a:prstGeom prst="rect">
                      <a:avLst/>
                    </a:prstGeom>
                    <a:noFill/>
                  </p:spPr>
                </p:pic>
                <p:cxnSp>
                  <p:nvCxnSpPr>
                    <p:cNvPr id="65" name="Straight Arrow Connector 64">
                      <a:extLst>
                        <a:ext uri="{FF2B5EF4-FFF2-40B4-BE49-F238E27FC236}">
                          <a16:creationId xmlns:a16="http://schemas.microsoft.com/office/drawing/2014/main" id="{052B32E1-4DCD-4796-A40A-85767F04CFCC}"/>
                        </a:ext>
                      </a:extLst>
                    </p:cNvPr>
                    <p:cNvCxnSpPr/>
                    <p:nvPr/>
                  </p:nvCxnSpPr>
                  <p:spPr>
                    <a:xfrm flipV="1">
                      <a:off x="4841799" y="2083119"/>
                      <a:ext cx="135079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C8D36848-5ECC-4774-98AC-092D6235BCBF}"/>
                        </a:ext>
                      </a:extLst>
                    </p:cNvPr>
                    <p:cNvCxnSpPr/>
                    <p:nvPr/>
                  </p:nvCxnSpPr>
                  <p:spPr>
                    <a:xfrm flipV="1">
                      <a:off x="4757026" y="4099765"/>
                      <a:ext cx="1371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41D81362-B0A3-4DC7-A36B-AEB4B30D7759}"/>
                        </a:ext>
                      </a:extLst>
                    </p:cNvPr>
                    <p:cNvCxnSpPr/>
                    <p:nvPr/>
                  </p:nvCxnSpPr>
                  <p:spPr>
                    <a:xfrm>
                      <a:off x="6172099" y="2079177"/>
                      <a:ext cx="2076900" cy="10219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9AF90DBD-2296-4615-AA78-78A8B4C20F5B}"/>
                        </a:ext>
                      </a:extLst>
                    </p:cNvPr>
                    <p:cNvCxnSpPr/>
                    <p:nvPr/>
                  </p:nvCxnSpPr>
                  <p:spPr>
                    <a:xfrm flipV="1">
                      <a:off x="6093567" y="3110695"/>
                      <a:ext cx="2160473" cy="989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88DA42FB-3A30-43AB-8CA1-FEC863ACCFA5}"/>
                      </a:ext>
                    </a:extLst>
                  </p:cNvPr>
                  <p:cNvCxnSpPr/>
                  <p:nvPr/>
                </p:nvCxnSpPr>
                <p:spPr>
                  <a:xfrm flipV="1">
                    <a:off x="6129140" y="3090039"/>
                    <a:ext cx="2110615" cy="0"/>
                  </a:xfrm>
                  <a:prstGeom prst="straightConnector1">
                    <a:avLst/>
                  </a:prstGeom>
                  <a:ln w="19050">
                    <a:solidFill>
                      <a:schemeClr val="tx1">
                        <a:lumMod val="65000"/>
                        <a:lumOff val="35000"/>
                      </a:schemeClr>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CF5C1048-3ABB-482F-B77D-90B33B2BB44A}"/>
                      </a:ext>
                    </a:extLst>
                  </p:cNvPr>
                  <p:cNvSpPr txBox="1"/>
                  <p:nvPr/>
                </p:nvSpPr>
                <p:spPr>
                  <a:xfrm>
                    <a:off x="6849575" y="2598875"/>
                    <a:ext cx="893379" cy="699062"/>
                  </a:xfrm>
                  <a:prstGeom prst="rect">
                    <a:avLst/>
                  </a:prstGeom>
                  <a:noFill/>
                </p:spPr>
                <p:txBody>
                  <a:bodyPr wrap="square" rtlCol="0">
                    <a:spAutoFit/>
                  </a:bodyPr>
                  <a:lstStyle/>
                  <a:p>
                    <a:pPr algn="just" rtl="1">
                      <a:lnSpc>
                        <a:spcPct val="150000"/>
                      </a:lnSpc>
                    </a:pPr>
                    <a:r>
                      <a:rPr lang="en-US" sz="2800" b="1" i="1" dirty="0">
                        <a:latin typeface="Times New Roman" panose="02020603050405020304" pitchFamily="18" charset="0"/>
                        <a:cs typeface="Times New Roman" panose="02020603050405020304" pitchFamily="18" charset="0"/>
                      </a:rPr>
                      <a:t>f</a:t>
                    </a:r>
                  </a:p>
                </p:txBody>
              </p:sp>
            </p:grpSp>
            <p:graphicFrame>
              <p:nvGraphicFramePr>
                <p:cNvPr id="60" name="Object 3">
                  <a:extLst>
                    <a:ext uri="{FF2B5EF4-FFF2-40B4-BE49-F238E27FC236}">
                      <a16:creationId xmlns:a16="http://schemas.microsoft.com/office/drawing/2014/main" id="{0AEF5CF8-D989-4CA9-8343-DBECA4A6668F}"/>
                    </a:ext>
                  </a:extLst>
                </p:cNvPr>
                <p:cNvGraphicFramePr>
                  <a:graphicFrameLocks noChangeAspect="1"/>
                </p:cNvGraphicFramePr>
                <p:nvPr/>
              </p:nvGraphicFramePr>
              <p:xfrm>
                <a:off x="4289751" y="5153366"/>
                <a:ext cx="407274" cy="339395"/>
              </p:xfrm>
              <a:graphic>
                <a:graphicData uri="http://schemas.openxmlformats.org/presentationml/2006/ole">
                  <mc:AlternateContent xmlns:mc="http://schemas.openxmlformats.org/markup-compatibility/2006">
                    <mc:Choice xmlns:v="urn:schemas-microsoft-com:vml" Requires="v">
                      <p:oleObj name="Equation" r:id="rId8" imgW="457200" imgH="381000" progId="Equation.DSMT4">
                        <p:embed/>
                      </p:oleObj>
                    </mc:Choice>
                    <mc:Fallback>
                      <p:oleObj name="Equation" r:id="rId8" imgW="457200" imgH="381000" progId="Equation.DSMT4">
                        <p:embed/>
                        <p:pic>
                          <p:nvPicPr>
                            <p:cNvPr id="4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9751" y="5153366"/>
                              <a:ext cx="407274" cy="339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cxnSp>
            <p:nvCxnSpPr>
              <p:cNvPr id="56" name="Straight Arrow Connector 55">
                <a:extLst>
                  <a:ext uri="{FF2B5EF4-FFF2-40B4-BE49-F238E27FC236}">
                    <a16:creationId xmlns:a16="http://schemas.microsoft.com/office/drawing/2014/main" id="{94F7EE87-DC91-4F99-BC76-6F2F4E89832E}"/>
                  </a:ext>
                </a:extLst>
              </p:cNvPr>
              <p:cNvCxnSpPr/>
              <p:nvPr/>
            </p:nvCxnSpPr>
            <p:spPr>
              <a:xfrm flipH="1">
                <a:off x="10993818" y="4897821"/>
                <a:ext cx="0" cy="73152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89539E4-8A86-4B47-A3F6-F91D9ED2A92E}"/>
                  </a:ext>
                </a:extLst>
              </p:cNvPr>
              <p:cNvSpPr txBox="1"/>
              <p:nvPr/>
            </p:nvSpPr>
            <p:spPr>
              <a:xfrm>
                <a:off x="10710046" y="4845272"/>
                <a:ext cx="599089" cy="579967"/>
              </a:xfrm>
              <a:prstGeom prst="rect">
                <a:avLst/>
              </a:prstGeom>
              <a:noFill/>
            </p:spPr>
            <p:txBody>
              <a:bodyPr wrap="square" rtlCol="0">
                <a:spAutoFit/>
              </a:bodyPr>
              <a:lstStyle/>
              <a:p>
                <a:pPr algn="just" rtl="1">
                  <a:lnSpc>
                    <a:spcPct val="150000"/>
                  </a:lnSpc>
                </a:pPr>
                <a:r>
                  <a:rPr lang="en-US" sz="2400" i="1" dirty="0">
                    <a:latin typeface="Times New Roman" panose="02020603050405020304" pitchFamily="18" charset="0"/>
                    <a:cs typeface="Times New Roman" panose="02020603050405020304" pitchFamily="18" charset="0"/>
                  </a:rPr>
                  <a:t>d</a:t>
                </a:r>
              </a:p>
            </p:txBody>
          </p:sp>
        </p:grpSp>
        <p:pic>
          <p:nvPicPr>
            <p:cNvPr id="54" name="Picture 2" descr="https://upload.wikimedia.org/wikipedia/commons/thumb/0/08/Numerical_aperture_for_a_lens.svg/1024px-Numerical_aperture_for_a_lens.svg.png">
              <a:extLst>
                <a:ext uri="{FF2B5EF4-FFF2-40B4-BE49-F238E27FC236}">
                  <a16:creationId xmlns:a16="http://schemas.microsoft.com/office/drawing/2014/main" id="{FD237030-3235-40D3-AB4C-9DB64F26A08A}"/>
                </a:ext>
              </a:extLst>
            </p:cNvPr>
            <p:cNvPicPr>
              <a:picLocks noChangeAspect="1" noChangeArrowheads="1"/>
            </p:cNvPicPr>
            <p:nvPr/>
          </p:nvPicPr>
          <p:blipFill>
            <a:blip r:embed="rId7" cstate="print"/>
            <a:srcRect l="90431" t="16655"/>
            <a:stretch>
              <a:fillRect/>
            </a:stretch>
          </p:blipFill>
          <p:spPr bwMode="auto">
            <a:xfrm>
              <a:off x="1329057" y="4327451"/>
              <a:ext cx="358967" cy="2062716"/>
            </a:xfrm>
            <a:prstGeom prst="rect">
              <a:avLst/>
            </a:prstGeom>
            <a:noFill/>
          </p:spPr>
        </p:pic>
      </p:grpSp>
    </p:spTree>
    <p:extLst>
      <p:ext uri="{BB962C8B-B14F-4D97-AF65-F5344CB8AC3E}">
        <p14:creationId xmlns:p14="http://schemas.microsoft.com/office/powerpoint/2010/main" val="261705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1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8" name="Picture 2" descr="I:\Backup of Computers\Semnan Uni\E\Lecturs\Advanced Optics\figures\400u fiber_Edmund optics.JPG"/>
          <p:cNvPicPr>
            <a:picLocks noChangeAspect="1" noChangeArrowheads="1"/>
          </p:cNvPicPr>
          <p:nvPr/>
        </p:nvPicPr>
        <p:blipFill>
          <a:blip r:embed="rId2" cstate="print"/>
          <a:srcRect/>
          <a:stretch>
            <a:fillRect/>
          </a:stretch>
        </p:blipFill>
        <p:spPr bwMode="auto">
          <a:xfrm>
            <a:off x="264463" y="809303"/>
            <a:ext cx="11687173" cy="3153102"/>
          </a:xfrm>
          <a:prstGeom prst="rect">
            <a:avLst/>
          </a:prstGeom>
          <a:noFill/>
        </p:spPr>
      </p:pic>
      <p:sp>
        <p:nvSpPr>
          <p:cNvPr id="3" name="TextBox 2"/>
          <p:cNvSpPr txBox="1"/>
          <p:nvPr/>
        </p:nvSpPr>
        <p:spPr>
          <a:xfrm>
            <a:off x="1124607" y="157662"/>
            <a:ext cx="10321159"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مشخصات یک تار نوری از سایت </a:t>
            </a:r>
            <a:r>
              <a:rPr lang="de-DE" sz="2400" dirty="0">
                <a:latin typeface="Times New Roman" panose="02020603050405020304" pitchFamily="18" charset="0"/>
                <a:cs typeface="Times New Roman" panose="02020603050405020304" pitchFamily="18" charset="0"/>
              </a:rPr>
              <a:t>Edmund Optics:   </a:t>
            </a:r>
            <a:r>
              <a:rPr lang="en-US" sz="2400" dirty="0">
                <a:hlinkClick r:id="rId3"/>
              </a:rPr>
              <a:t>https://www.edmundoptics.de</a:t>
            </a:r>
            <a:r>
              <a:rPr lang="en-US" sz="2400" dirty="0"/>
              <a:t>  </a:t>
            </a:r>
            <a:endParaRPr lang="en-US" sz="2400" dirty="0">
              <a:latin typeface="Times New Roman" panose="02020603050405020304" pitchFamily="18" charset="0"/>
              <a:cs typeface="Times New Roman" panose="02020603050405020304" pitchFamily="18" charset="0"/>
            </a:endParaRPr>
          </a:p>
        </p:txBody>
      </p:sp>
      <p:graphicFrame>
        <p:nvGraphicFramePr>
          <p:cNvPr id="572419" name="Object 3"/>
          <p:cNvGraphicFramePr>
            <a:graphicFrameLocks noChangeAspect="1"/>
          </p:cNvGraphicFramePr>
          <p:nvPr>
            <p:extLst>
              <p:ext uri="{D42A27DB-BD31-4B8C-83A1-F6EECF244321}">
                <p14:modId xmlns:p14="http://schemas.microsoft.com/office/powerpoint/2010/main" val="270406476"/>
              </p:ext>
            </p:extLst>
          </p:nvPr>
        </p:nvGraphicFramePr>
        <p:xfrm>
          <a:off x="674493" y="4658975"/>
          <a:ext cx="2844800" cy="1422400"/>
        </p:xfrm>
        <a:graphic>
          <a:graphicData uri="http://schemas.openxmlformats.org/presentationml/2006/ole">
            <mc:AlternateContent xmlns:mc="http://schemas.openxmlformats.org/markup-compatibility/2006">
              <mc:Choice xmlns:v="urn:schemas-microsoft-com:vml" Requires="v">
                <p:oleObj name="Equation" r:id="rId4" imgW="2844800" imgH="1422400" progId="Equation.DSMT4">
                  <p:embed/>
                </p:oleObj>
              </mc:Choice>
              <mc:Fallback>
                <p:oleObj name="Equation" r:id="rId4" imgW="2844800" imgH="1422400" progId="Equation.DSMT4">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493" y="4658975"/>
                        <a:ext cx="2844800"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72420" name="Object 4"/>
          <p:cNvGraphicFramePr>
            <a:graphicFrameLocks noChangeAspect="1"/>
          </p:cNvGraphicFramePr>
          <p:nvPr>
            <p:extLst>
              <p:ext uri="{D42A27DB-BD31-4B8C-83A1-F6EECF244321}">
                <p14:modId xmlns:p14="http://schemas.microsoft.com/office/powerpoint/2010/main" val="1004777002"/>
              </p:ext>
            </p:extLst>
          </p:nvPr>
        </p:nvGraphicFramePr>
        <p:xfrm>
          <a:off x="5424195" y="4308475"/>
          <a:ext cx="3251200" cy="2336800"/>
        </p:xfrm>
        <a:graphic>
          <a:graphicData uri="http://schemas.openxmlformats.org/presentationml/2006/ole">
            <mc:AlternateContent xmlns:mc="http://schemas.openxmlformats.org/markup-compatibility/2006">
              <mc:Choice xmlns:v="urn:schemas-microsoft-com:vml" Requires="v">
                <p:oleObj name="Equation" r:id="rId6" imgW="3251200" imgH="2336800" progId="Equation.DSMT4">
                  <p:embed/>
                </p:oleObj>
              </mc:Choice>
              <mc:Fallback>
                <p:oleObj name="Equation" r:id="rId6" imgW="3251200" imgH="2336800" progId="Equation.DSMT4">
                  <p:embed/>
                  <p:pic>
                    <p:nvPicPr>
                      <p:cNvPr id="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4195" y="4308475"/>
                        <a:ext cx="3251200" cy="233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Slide Number Placeholder 17"/>
          <p:cNvSpPr>
            <a:spLocks noGrp="1"/>
          </p:cNvSpPr>
          <p:nvPr>
            <p:ph type="sldNum" sz="quarter" idx="12"/>
          </p:nvPr>
        </p:nvSpPr>
        <p:spPr/>
        <p:txBody>
          <a:bodyPr/>
          <a:lstStyle/>
          <a:p>
            <a:fld id="{8AC7B609-6235-4DF7-8376-3B4225D7EDEF}" type="slidenum">
              <a:rPr lang="en-US" smtClean="0"/>
              <a:pPr/>
              <a:t>57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24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2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46" name="Object 6"/>
          <p:cNvGraphicFramePr>
            <a:graphicFrameLocks noChangeAspect="1"/>
          </p:cNvGraphicFramePr>
          <p:nvPr>
            <p:extLst>
              <p:ext uri="{D42A27DB-BD31-4B8C-83A1-F6EECF244321}">
                <p14:modId xmlns:p14="http://schemas.microsoft.com/office/powerpoint/2010/main" val="3475426975"/>
              </p:ext>
            </p:extLst>
          </p:nvPr>
        </p:nvGraphicFramePr>
        <p:xfrm>
          <a:off x="623888" y="2603500"/>
          <a:ext cx="3746500" cy="3810000"/>
        </p:xfrm>
        <a:graphic>
          <a:graphicData uri="http://schemas.openxmlformats.org/presentationml/2006/ole">
            <mc:AlternateContent xmlns:mc="http://schemas.openxmlformats.org/markup-compatibility/2006">
              <mc:Choice xmlns:v="urn:schemas-microsoft-com:vml" Requires="v">
                <p:oleObj name="Equation" r:id="rId2" imgW="3746160" imgH="3809880" progId="Equation.DSMT4">
                  <p:embed/>
                </p:oleObj>
              </mc:Choice>
              <mc:Fallback>
                <p:oleObj name="Equation" r:id="rId2" imgW="3746160" imgH="3809880" progId="Equation.DSMT4">
                  <p:embed/>
                  <p:pic>
                    <p:nvPicPr>
                      <p:cNvPr id="0" name="Picture 8"/>
                      <p:cNvPicPr>
                        <a:picLocks noChangeAspect="1" noChangeArrowheads="1"/>
                      </p:cNvPicPr>
                      <p:nvPr/>
                    </p:nvPicPr>
                    <p:blipFill>
                      <a:blip r:embed="rId3"/>
                      <a:srcRect/>
                      <a:stretch>
                        <a:fillRect/>
                      </a:stretch>
                    </p:blipFill>
                    <p:spPr bwMode="auto">
                      <a:xfrm>
                        <a:off x="623888" y="2603500"/>
                        <a:ext cx="37465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 name="TextBox 47"/>
          <p:cNvSpPr txBox="1"/>
          <p:nvPr/>
        </p:nvSpPr>
        <p:spPr>
          <a:xfrm>
            <a:off x="406235" y="52560"/>
            <a:ext cx="11659636" cy="2241960"/>
          </a:xfrm>
          <a:prstGeom prst="rect">
            <a:avLst/>
          </a:prstGeom>
          <a:noFill/>
        </p:spPr>
        <p:txBody>
          <a:bodyPr wrap="square" rtlCol="0">
            <a:spAutoFit/>
          </a:bodyPr>
          <a:lstStyle/>
          <a:p>
            <a:pPr algn="just" rtl="1">
              <a:lnSpc>
                <a:spcPct val="150000"/>
              </a:lnSpc>
            </a:pPr>
            <a:r>
              <a:rPr lang="en-US" sz="2400" b="1" dirty="0">
                <a:solidFill>
                  <a:srgbClr val="FF0000"/>
                </a:solidFill>
                <a:latin typeface="Times New Roman" panose="02020603050405020304" pitchFamily="18" charset="0"/>
                <a:cs typeface="Times New Roman" panose="02020603050405020304" pitchFamily="18" charset="0"/>
              </a:rPr>
              <a:t>Fiber coupling</a:t>
            </a:r>
          </a:p>
          <a:p>
            <a:pPr algn="just" rtl="1">
              <a:lnSpc>
                <a:spcPct val="150000"/>
              </a:lnSpc>
            </a:pPr>
            <a:r>
              <a:rPr lang="fa-IR" sz="2400" dirty="0">
                <a:latin typeface="Times New Roman" panose="02020603050405020304" pitchFamily="18" charset="0"/>
                <a:cs typeface="Times New Roman" panose="02020603050405020304" pitchFamily="18" charset="0"/>
              </a:rPr>
              <a:t>برای کوپل (جفت) کردن یک باریکه لیزر درون یک تار نوری باید باریکه توسط یک عدسی مناسب در ورودی تار کانونی شود. قطر دهانه عدسی باید از قطر باریکه بیشتر باشد و فاصله کانونی آن بین یک مقدار کمینه و بیشینه باشد. مقدار کمینه آن توسط روزنه عددی تار تعیین می شود و مقدار بیشینه آن توسط قطر هسته تار نوری تعیین می شود.</a:t>
            </a:r>
            <a:endParaRPr lang="en-US" sz="2400" dirty="0">
              <a:latin typeface="Times New Roman" panose="02020603050405020304" pitchFamily="18" charset="0"/>
              <a:cs typeface="Times New Roman" panose="02020603050405020304" pitchFamily="18" charset="0"/>
            </a:endParaRPr>
          </a:p>
        </p:txBody>
      </p:sp>
      <p:grpSp>
        <p:nvGrpSpPr>
          <p:cNvPr id="11" name="Group 50"/>
          <p:cNvGrpSpPr/>
          <p:nvPr/>
        </p:nvGrpSpPr>
        <p:grpSpPr>
          <a:xfrm>
            <a:off x="4952580" y="3429000"/>
            <a:ext cx="6583582" cy="800100"/>
            <a:chOff x="4298731" y="3100388"/>
            <a:chExt cx="6583582" cy="800100"/>
          </a:xfrm>
        </p:grpSpPr>
        <p:graphicFrame>
          <p:nvGraphicFramePr>
            <p:cNvPr id="49" name="Object 48"/>
            <p:cNvGraphicFramePr>
              <a:graphicFrameLocks noChangeAspect="1"/>
            </p:cNvGraphicFramePr>
            <p:nvPr>
              <p:extLst>
                <p:ext uri="{D42A27DB-BD31-4B8C-83A1-F6EECF244321}">
                  <p14:modId xmlns:p14="http://schemas.microsoft.com/office/powerpoint/2010/main" val="141070289"/>
                </p:ext>
              </p:extLst>
            </p:nvPr>
          </p:nvGraphicFramePr>
          <p:xfrm>
            <a:off x="7440613" y="3100388"/>
            <a:ext cx="3441700" cy="800100"/>
          </p:xfrm>
          <a:graphic>
            <a:graphicData uri="http://schemas.openxmlformats.org/presentationml/2006/ole">
              <mc:AlternateContent xmlns:mc="http://schemas.openxmlformats.org/markup-compatibility/2006">
                <mc:Choice xmlns:v="urn:schemas-microsoft-com:vml" Requires="v">
                  <p:oleObj name="Equation" r:id="rId4" imgW="3441700" imgH="800100" progId="Equation.DSMT4">
                    <p:embed/>
                  </p:oleObj>
                </mc:Choice>
                <mc:Fallback>
                  <p:oleObj name="Equation" r:id="rId4" imgW="3441700" imgH="800100" progId="Equation.DSMT4">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0613" y="3100388"/>
                          <a:ext cx="34417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 name="TextBox 49"/>
            <p:cNvSpPr txBox="1"/>
            <p:nvPr/>
          </p:nvSpPr>
          <p:spPr>
            <a:xfrm>
              <a:off x="4298731" y="3111062"/>
              <a:ext cx="2932386"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 </a:t>
              </a:r>
              <a:r>
                <a:rPr lang="fa-IR" sz="2400" b="1" dirty="0">
                  <a:solidFill>
                    <a:srgbClr val="0070C0"/>
                  </a:solidFill>
                  <a:latin typeface="Times New Roman" panose="02020603050405020304" pitchFamily="18" charset="0"/>
                  <a:cs typeface="Times New Roman" panose="02020603050405020304" pitchFamily="18" charset="0"/>
                </a:rPr>
                <a:t>برای پرتو گاوسی</a:t>
              </a:r>
              <a:endParaRPr lang="en-US" sz="2400" b="1" dirty="0">
                <a:solidFill>
                  <a:srgbClr val="0070C0"/>
                </a:solidFill>
                <a:latin typeface="Times New Roman" panose="02020603050405020304" pitchFamily="18" charset="0"/>
                <a:cs typeface="Times New Roman" panose="02020603050405020304" pitchFamily="18" charset="0"/>
              </a:endParaRPr>
            </a:p>
          </p:txBody>
        </p:sp>
      </p:grpSp>
      <p:sp>
        <p:nvSpPr>
          <p:cNvPr id="28" name="Slide Number Placeholder 27"/>
          <p:cNvSpPr>
            <a:spLocks noGrp="1"/>
          </p:cNvSpPr>
          <p:nvPr>
            <p:ph type="sldNum" sz="quarter" idx="12"/>
          </p:nvPr>
        </p:nvSpPr>
        <p:spPr/>
        <p:txBody>
          <a:bodyPr/>
          <a:lstStyle/>
          <a:p>
            <a:fld id="{8AC7B609-6235-4DF7-8376-3B4225D7EDEF}" type="slidenum">
              <a:rPr lang="en-US" smtClean="0"/>
              <a:pPr/>
              <a:t>58</a:t>
            </a:fld>
            <a:endParaRPr lang="en-US"/>
          </a:p>
        </p:txBody>
      </p:sp>
      <p:sp>
        <p:nvSpPr>
          <p:cNvPr id="12" name="Rectangle 11">
            <a:extLst>
              <a:ext uri="{FF2B5EF4-FFF2-40B4-BE49-F238E27FC236}">
                <a16:creationId xmlns:a16="http://schemas.microsoft.com/office/drawing/2014/main" id="{A4CC517F-94D3-486A-95DB-C3AA516F6B99}"/>
              </a:ext>
            </a:extLst>
          </p:cNvPr>
          <p:cNvSpPr/>
          <p:nvPr/>
        </p:nvSpPr>
        <p:spPr>
          <a:xfrm>
            <a:off x="4843604" y="4509003"/>
            <a:ext cx="7284602" cy="960328"/>
          </a:xfrm>
          <a:prstGeom prst="rect">
            <a:avLst/>
          </a:prstGeom>
        </p:spPr>
        <p:txBody>
          <a:bodyPr wrap="square">
            <a:spAutoFit/>
          </a:bodyPr>
          <a:lstStyle/>
          <a:p>
            <a:pPr algn="just" rtl="1">
              <a:lnSpc>
                <a:spcPct val="150000"/>
              </a:lnSpc>
            </a:pPr>
            <a:r>
              <a:rPr lang="fa-IR" sz="2000" dirty="0">
                <a:latin typeface="Times New Roman" panose="02020603050405020304" pitchFamily="18" charset="0"/>
                <a:cs typeface="Times New Roman" panose="02020603050405020304" pitchFamily="18" charset="0"/>
              </a:rPr>
              <a:t>در اين رابطه </a:t>
            </a:r>
            <a:r>
              <a:rPr lang="en-US" sz="2000" dirty="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d</a:t>
            </a:r>
            <a:r>
              <a:rPr lang="fa-IR" sz="2000" dirty="0">
                <a:latin typeface="Times New Roman" panose="02020603050405020304" pitchFamily="18" charset="0"/>
                <a:cs typeface="Times New Roman" panose="02020603050405020304" pitchFamily="18" charset="0"/>
              </a:rPr>
              <a:t>قطر باریکه در كانون است كه حداكثر ميتواند برابر با قطر هسته تار نوري باشد. </a:t>
            </a:r>
            <a:r>
              <a:rPr lang="en-US" sz="2000" dirty="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D</a:t>
            </a:r>
            <a:r>
              <a:rPr lang="fa-IR" sz="2000" dirty="0">
                <a:latin typeface="Times New Roman" panose="02020603050405020304" pitchFamily="18" charset="0"/>
                <a:cs typeface="Times New Roman" panose="02020603050405020304" pitchFamily="18" charset="0"/>
              </a:rPr>
              <a:t>قطر باریکه ليزر قبل از عدسي جفت‌كننده است. </a:t>
            </a:r>
            <a:r>
              <a:rPr lang="en-US" sz="2000" dirty="0">
                <a:latin typeface="Times New Roman" panose="02020603050405020304" pitchFamily="18" charset="0"/>
                <a:cs typeface="Times New Roman" panose="02020603050405020304" pitchFamily="18" charset="0"/>
              </a:rPr>
              <a:t> </a:t>
            </a:r>
            <a:r>
              <a:rPr lang="el-GR" sz="2000" b="1" i="1" dirty="0">
                <a:latin typeface="Times New Roman"/>
                <a:cs typeface="Times New Roman"/>
              </a:rPr>
              <a:t>λ</a:t>
            </a:r>
            <a:r>
              <a:rPr lang="fa-IR" sz="2000" dirty="0">
                <a:latin typeface="Times New Roman" panose="02020603050405020304" pitchFamily="18" charset="0"/>
                <a:cs typeface="Times New Roman" panose="02020603050405020304" pitchFamily="18" charset="0"/>
              </a:rPr>
              <a:t>طول موج ليزر است.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46" name="Object 6"/>
          <p:cNvGraphicFramePr>
            <a:graphicFrameLocks noChangeAspect="1"/>
          </p:cNvGraphicFramePr>
          <p:nvPr/>
        </p:nvGraphicFramePr>
        <p:xfrm>
          <a:off x="469900" y="3657489"/>
          <a:ext cx="11341100" cy="800100"/>
        </p:xfrm>
        <a:graphic>
          <a:graphicData uri="http://schemas.openxmlformats.org/presentationml/2006/ole">
            <mc:AlternateContent xmlns:mc="http://schemas.openxmlformats.org/markup-compatibility/2006">
              <mc:Choice xmlns:v="urn:schemas-microsoft-com:vml" Requires="v">
                <p:oleObj name="Equation" r:id="rId2" imgW="11341100" imgH="800100" progId="Equation.DSMT4">
                  <p:embed/>
                </p:oleObj>
              </mc:Choice>
              <mc:Fallback>
                <p:oleObj name="Equation" r:id="rId2" imgW="11341100" imgH="800100" progId="Equation.DSMT4">
                  <p:embed/>
                  <p:pic>
                    <p:nvPicPr>
                      <p:cNvPr id="573446"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3657489"/>
                        <a:ext cx="113411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 name="TextBox 47"/>
          <p:cNvSpPr txBox="1"/>
          <p:nvPr/>
        </p:nvSpPr>
        <p:spPr>
          <a:xfrm>
            <a:off x="418214" y="156671"/>
            <a:ext cx="11596577"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براي يك ليزر </a:t>
            </a:r>
            <a:r>
              <a:rPr lang="en-US" sz="2400" dirty="0">
                <a:latin typeface="Times New Roman" panose="02020603050405020304" pitchFamily="18" charset="0"/>
                <a:cs typeface="Times New Roman" panose="02020603050405020304" pitchFamily="18" charset="0"/>
              </a:rPr>
              <a:t> Nd-YAG</a:t>
            </a:r>
            <a:r>
              <a:rPr lang="fa-IR" sz="2400" dirty="0">
                <a:latin typeface="Times New Roman" panose="02020603050405020304" pitchFamily="18" charset="0"/>
                <a:cs typeface="Times New Roman" panose="02020603050405020304" pitchFamily="18" charset="0"/>
              </a:rPr>
              <a:t>با طول موج 1064 نانومتر و قطر باریکه 3 ميلي‌متر كه قرار است با يك تار نوري به قطر 100 ميكرون جفت شود حداكثر فاصله كانوني عدسي جفت‌كننده مساوي است با:</a:t>
            </a:r>
            <a:endParaRPr lang="en-US" sz="2400" dirty="0">
              <a:latin typeface="Times New Roman" panose="02020603050405020304" pitchFamily="18" charset="0"/>
              <a:cs typeface="Times New Roman" panose="02020603050405020304" pitchFamily="18" charset="0"/>
            </a:endParaRPr>
          </a:p>
        </p:txBody>
      </p:sp>
      <p:graphicFrame>
        <p:nvGraphicFramePr>
          <p:cNvPr id="942085" name="Object 5"/>
          <p:cNvGraphicFramePr>
            <a:graphicFrameLocks noChangeAspect="1"/>
          </p:cNvGraphicFramePr>
          <p:nvPr/>
        </p:nvGraphicFramePr>
        <p:xfrm>
          <a:off x="1214474" y="1695732"/>
          <a:ext cx="5080000" cy="800100"/>
        </p:xfrm>
        <a:graphic>
          <a:graphicData uri="http://schemas.openxmlformats.org/presentationml/2006/ole">
            <mc:AlternateContent xmlns:mc="http://schemas.openxmlformats.org/markup-compatibility/2006">
              <mc:Choice xmlns:v="urn:schemas-microsoft-com:vml" Requires="v">
                <p:oleObj name="Equation" r:id="rId4" imgW="5080000" imgH="800100" progId="Equation.DSMT4">
                  <p:embed/>
                </p:oleObj>
              </mc:Choice>
              <mc:Fallback>
                <p:oleObj name="Equation" r:id="rId4" imgW="5080000" imgH="800100" progId="Equation.DSMT4">
                  <p:embed/>
                  <p:pic>
                    <p:nvPicPr>
                      <p:cNvPr id="942085"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474" y="1695732"/>
                        <a:ext cx="50800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 name="TextBox 27"/>
          <p:cNvSpPr txBox="1"/>
          <p:nvPr/>
        </p:nvSpPr>
        <p:spPr>
          <a:xfrm>
            <a:off x="418214" y="2852343"/>
            <a:ext cx="11440633"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اگر روزنه عددي </a:t>
            </a:r>
            <a:r>
              <a:rPr lang="en-US" sz="2400" dirty="0">
                <a:latin typeface="Times New Roman" panose="02020603050405020304" pitchFamily="18" charset="0"/>
                <a:cs typeface="Times New Roman" panose="02020603050405020304" pitchFamily="18" charset="0"/>
              </a:rPr>
              <a:t>(NA)</a:t>
            </a:r>
            <a:r>
              <a:rPr lang="fa-IR" sz="2400" dirty="0">
                <a:latin typeface="Times New Roman" panose="02020603050405020304" pitchFamily="18" charset="0"/>
                <a:cs typeface="Times New Roman" panose="02020603050405020304" pitchFamily="18" charset="0"/>
              </a:rPr>
              <a:t> تار مورد استفاده 0.22 باشد حداقل فاصله كانوني عدسي جفت‌كننده مساوي است با:  </a:t>
            </a:r>
            <a:endParaRPr lang="en-US" sz="2400" dirty="0">
              <a:latin typeface="Times New Roman" panose="02020603050405020304" pitchFamily="18" charset="0"/>
              <a:cs typeface="Times New Roman" panose="02020603050405020304" pitchFamily="18" charset="0"/>
            </a:endParaRPr>
          </a:p>
        </p:txBody>
      </p:sp>
      <p:sp>
        <p:nvSpPr>
          <p:cNvPr id="9" name="Slide Number Placeholder 8"/>
          <p:cNvSpPr>
            <a:spLocks noGrp="1"/>
          </p:cNvSpPr>
          <p:nvPr>
            <p:ph type="sldNum" sz="quarter" idx="12"/>
          </p:nvPr>
        </p:nvSpPr>
        <p:spPr>
          <a:xfrm>
            <a:off x="11472530" y="6427009"/>
            <a:ext cx="542261" cy="274320"/>
          </a:xfrm>
        </p:spPr>
        <p:txBody>
          <a:bodyPr/>
          <a:lstStyle/>
          <a:p>
            <a:fld id="{8AC7B609-6235-4DF7-8376-3B4225D7EDEF}" type="slidenum">
              <a:rPr lang="en-US" smtClean="0"/>
              <a:pPr/>
              <a:t>59</a:t>
            </a:fld>
            <a:endParaRPr lang="en-US" dirty="0"/>
          </a:p>
        </p:txBody>
      </p:sp>
      <p:sp>
        <p:nvSpPr>
          <p:cNvPr id="3" name="TextBox 2">
            <a:extLst>
              <a:ext uri="{FF2B5EF4-FFF2-40B4-BE49-F238E27FC236}">
                <a16:creationId xmlns:a16="http://schemas.microsoft.com/office/drawing/2014/main" id="{4028D1C8-C0C2-4B59-8D0B-CEF2D4FB5A7E}"/>
              </a:ext>
            </a:extLst>
          </p:cNvPr>
          <p:cNvSpPr txBox="1"/>
          <p:nvPr/>
        </p:nvSpPr>
        <p:spPr>
          <a:xfrm>
            <a:off x="1031358" y="4994017"/>
            <a:ext cx="9856381" cy="1687963"/>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فاصله بین کمینه و بیشینه مجاز برای عدسی مورد استفاده جهت جفت کردن باریکه با تار نوری بسیار زیاد است و در عمل انتخاب فاصله کانونی مناسب بسیار راحت خواهد بود. در این مثال فاصله کانونی 50 تا 100 میلی‌متر مطلوب خواهد بود. </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20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34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2428" y="150004"/>
            <a:ext cx="11011437" cy="3416320"/>
          </a:xfrm>
          <a:prstGeom prst="rect">
            <a:avLst/>
          </a:prstGeom>
        </p:spPr>
        <p:txBody>
          <a:bodyPr wrap="square">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This condition occurs when the light pulses getting through openings 1, 2, 3, 4, ... return just in time to get through openings 2, 3, 4, 5, ... , respectively. Since the wheel contained 720 teeth, </a:t>
            </a:r>
            <a:r>
              <a:rPr lang="en-US" sz="2400" dirty="0" err="1">
                <a:latin typeface="Times New Roman" panose="02020603050405020304" pitchFamily="18" charset="0"/>
                <a:cs typeface="Times New Roman" panose="02020603050405020304" pitchFamily="18" charset="0"/>
              </a:rPr>
              <a:t>Fizeau</a:t>
            </a:r>
            <a:r>
              <a:rPr lang="en-US" sz="2400" dirty="0">
                <a:latin typeface="Times New Roman" panose="02020603050405020304" pitchFamily="18" charset="0"/>
                <a:cs typeface="Times New Roman" panose="02020603050405020304" pitchFamily="18" charset="0"/>
              </a:rPr>
              <a:t> found the maximum intensity to occur when its speed was 25 rev/s. The time required for each light pulse to travel over and back could be calculated by </a:t>
            </a:r>
            <a:r>
              <a:rPr lang="en-US" sz="2400" i="1" dirty="0">
                <a:latin typeface="Times New Roman" panose="02020603050405020304" pitchFamily="18" charset="0"/>
                <a:cs typeface="Times New Roman" panose="02020603050405020304" pitchFamily="18" charset="0"/>
              </a:rPr>
              <a:t>(1/720)(1/25) </a:t>
            </a:r>
            <a:r>
              <a:rPr lang="en-US" sz="2400" dirty="0">
                <a:latin typeface="Times New Roman" panose="02020603050405020304" pitchFamily="18" charset="0"/>
                <a:cs typeface="Times New Roman" panose="02020603050405020304" pitchFamily="18" charset="0"/>
              </a:rPr>
              <a:t>= 1/18,000 s. From the measured distance over and back of 17.34 km, this gave a speed of </a:t>
            </a:r>
            <a:r>
              <a:rPr lang="en-US" sz="2400" i="1" dirty="0">
                <a:latin typeface="Times New Roman" panose="02020603050405020304" pitchFamily="18" charset="0"/>
                <a:cs typeface="Times New Roman" panose="02020603050405020304" pitchFamily="18" charset="0"/>
              </a:rPr>
              <a:t>v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d/t</a:t>
            </a:r>
            <a:r>
              <a:rPr lang="en-US" sz="2400" dirty="0">
                <a:latin typeface="Times New Roman" panose="02020603050405020304" pitchFamily="18" charset="0"/>
                <a:cs typeface="Times New Roman" panose="02020603050405020304" pitchFamily="18" charset="0"/>
              </a:rPr>
              <a:t> = 17.34km/(1/18000 s) = 312,000 km/s</a:t>
            </a:r>
          </a:p>
        </p:txBody>
      </p:sp>
      <p:sp>
        <p:nvSpPr>
          <p:cNvPr id="3" name="TextBox 2"/>
          <p:cNvSpPr txBox="1"/>
          <p:nvPr/>
        </p:nvSpPr>
        <p:spPr>
          <a:xfrm>
            <a:off x="273269" y="4004441"/>
            <a:ext cx="11550869"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فیزو سرعت چرخ دنده را طوری تنظیم کرد که چشمه </a:t>
            </a:r>
            <a:r>
              <a:rPr lang="en-US" sz="2400" dirty="0">
                <a:latin typeface="Times New Roman" panose="02020603050405020304" pitchFamily="18" charset="0"/>
                <a:cs typeface="Times New Roman" panose="02020603050405020304" pitchFamily="18" charset="0"/>
              </a:rPr>
              <a:t> S</a:t>
            </a:r>
            <a:r>
              <a:rPr lang="fa-IR" sz="2400" dirty="0">
                <a:latin typeface="Times New Roman" panose="02020603050405020304" pitchFamily="18" charset="0"/>
                <a:cs typeface="Times New Roman" panose="02020603050405020304" pitchFamily="18" charset="0"/>
              </a:rPr>
              <a:t>توسط ناظر قابل مشاهده بود. این بدین معنی است که نور عبوری از روزنه شماره 1 هنگام برگشت از روزنه 2 عبور کرده و نور عبوری از روزنه 2 هنگام برگشت از روزنه 3 عبور کرده و علی آخر. با توجه به اینکه تعداد دنده های چرخ معلوم بود فیزو توانست زمان رفت و برگشت نور را محاسبه کرده  و چون مسافت رفت و برگشت نور نیز معلوم بود وی توانست سرعت  نور را  اندازه گیری کند. </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8A40E18E-7F9E-471D-BFDD-2D34B6A12276}" type="slidenum">
              <a:rPr lang="en-US" smtClean="0"/>
              <a:pPr/>
              <a:t>6</a:t>
            </a:fld>
            <a:endParaRPr lang="en-US" dirty="0"/>
          </a:p>
        </p:txBody>
      </p:sp>
    </p:spTree>
    <p:extLst>
      <p:ext uri="{BB962C8B-B14F-4D97-AF65-F5344CB8AC3E}">
        <p14:creationId xmlns:p14="http://schemas.microsoft.com/office/powerpoint/2010/main" val="36222593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4840" y="74424"/>
            <a:ext cx="12107793" cy="6586641"/>
            <a:chOff x="43475" y="51005"/>
            <a:chExt cx="12061789" cy="6719826"/>
          </a:xfrm>
        </p:grpSpPr>
        <p:sp>
          <p:nvSpPr>
            <p:cNvPr id="10" name="TextBox 9"/>
            <p:cNvSpPr txBox="1"/>
            <p:nvPr/>
          </p:nvSpPr>
          <p:spPr>
            <a:xfrm>
              <a:off x="3759200" y="141502"/>
              <a:ext cx="8180336" cy="73866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Angle of deviation in a prism</a:t>
              </a:r>
              <a:r>
                <a:rPr lang="fa-IR" sz="2800" b="1" dirty="0">
                  <a:solidFill>
                    <a:srgbClr val="FF0000"/>
                  </a:solidFill>
                  <a:latin typeface="Times New Roman" panose="02020603050405020304" pitchFamily="18" charset="0"/>
                  <a:cs typeface="Times New Roman" panose="02020603050405020304" pitchFamily="18" charset="0"/>
                </a:rPr>
                <a:t> زاویه انحراف در منشور    </a:t>
              </a:r>
              <a:endParaRPr lang="en-US" sz="2800" b="1" dirty="0">
                <a:solidFill>
                  <a:srgbClr val="FF0000"/>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43475" y="51005"/>
              <a:ext cx="12061789" cy="6719826"/>
              <a:chOff x="43475" y="21977"/>
              <a:chExt cx="12061789" cy="6719826"/>
            </a:xfrm>
          </p:grpSpPr>
          <p:grpSp>
            <p:nvGrpSpPr>
              <p:cNvPr id="9" name="Group 8"/>
              <p:cNvGrpSpPr/>
              <p:nvPr/>
            </p:nvGrpSpPr>
            <p:grpSpPr>
              <a:xfrm>
                <a:off x="43475" y="21977"/>
                <a:ext cx="12061789" cy="6454298"/>
                <a:chOff x="116048" y="-36079"/>
                <a:chExt cx="12061789" cy="6454298"/>
              </a:xfrm>
            </p:grpSpPr>
            <p:pic>
              <p:nvPicPr>
                <p:cNvPr id="2" name="Picture 1"/>
                <p:cNvPicPr>
                  <a:picLocks noChangeAspect="1"/>
                </p:cNvPicPr>
                <p:nvPr/>
              </p:nvPicPr>
              <p:blipFill>
                <a:blip r:embed="rId3" cstate="print"/>
                <a:stretch>
                  <a:fillRect/>
                </a:stretch>
              </p:blipFill>
              <p:spPr>
                <a:xfrm>
                  <a:off x="373087" y="2089334"/>
                  <a:ext cx="6506683" cy="4328885"/>
                </a:xfrm>
                <a:prstGeom prst="rect">
                  <a:avLst/>
                </a:prstGeom>
              </p:spPr>
            </p:pic>
            <p:pic>
              <p:nvPicPr>
                <p:cNvPr id="3" name="Picture 2"/>
                <p:cNvPicPr>
                  <a:picLocks noChangeAspect="1"/>
                </p:cNvPicPr>
                <p:nvPr/>
              </p:nvPicPr>
              <p:blipFill rotWithShape="1">
                <a:blip r:embed="rId4" cstate="print"/>
                <a:srcRect t="25265" r="40765"/>
                <a:stretch/>
              </p:blipFill>
              <p:spPr>
                <a:xfrm>
                  <a:off x="116048" y="-36079"/>
                  <a:ext cx="3492000" cy="1140219"/>
                </a:xfrm>
                <a:prstGeom prst="rect">
                  <a:avLst/>
                </a:prstGeom>
              </p:spPr>
            </p:pic>
            <p:pic>
              <p:nvPicPr>
                <p:cNvPr id="7" name="Picture 6"/>
                <p:cNvPicPr>
                  <a:picLocks noChangeAspect="1"/>
                </p:cNvPicPr>
                <p:nvPr/>
              </p:nvPicPr>
              <p:blipFill rotWithShape="1">
                <a:blip r:embed="rId5" cstate="print"/>
                <a:srcRect r="48899" b="6040"/>
                <a:stretch/>
              </p:blipFill>
              <p:spPr>
                <a:xfrm>
                  <a:off x="7921941" y="4788844"/>
                  <a:ext cx="2376000" cy="553812"/>
                </a:xfrm>
                <a:prstGeom prst="rect">
                  <a:avLst/>
                </a:prstGeom>
              </p:spPr>
            </p:pic>
            <p:pic>
              <p:nvPicPr>
                <p:cNvPr id="8" name="Picture 7"/>
                <p:cNvPicPr>
                  <a:picLocks noChangeAspect="1"/>
                </p:cNvPicPr>
                <p:nvPr/>
              </p:nvPicPr>
              <p:blipFill rotWithShape="1">
                <a:blip r:embed="rId6" cstate="print"/>
                <a:srcRect r="5983" b="45790"/>
                <a:stretch/>
              </p:blipFill>
              <p:spPr>
                <a:xfrm>
                  <a:off x="5553837" y="5496086"/>
                  <a:ext cx="6624000" cy="498315"/>
                </a:xfrm>
                <a:prstGeom prst="rect">
                  <a:avLst/>
                </a:prstGeom>
              </p:spPr>
            </p:pic>
          </p:grpSp>
          <p:pic>
            <p:nvPicPr>
              <p:cNvPr id="11" name="Picture 10"/>
              <p:cNvPicPr>
                <a:picLocks noChangeAspect="1"/>
              </p:cNvPicPr>
              <p:nvPr/>
            </p:nvPicPr>
            <p:blipFill rotWithShape="1">
              <a:blip r:embed="rId6" cstate="print"/>
              <a:srcRect l="63008" t="47105" r="5983"/>
              <a:stretch/>
            </p:blipFill>
            <p:spPr>
              <a:xfrm>
                <a:off x="7220958" y="6060783"/>
                <a:ext cx="3060000" cy="681020"/>
              </a:xfrm>
              <a:prstGeom prst="rect">
                <a:avLst/>
              </a:prstGeom>
            </p:spPr>
          </p:pic>
        </p:grpSp>
      </p:grpSp>
      <p:grpSp>
        <p:nvGrpSpPr>
          <p:cNvPr id="18" name="Group 17"/>
          <p:cNvGrpSpPr/>
          <p:nvPr/>
        </p:nvGrpSpPr>
        <p:grpSpPr>
          <a:xfrm>
            <a:off x="692150" y="1304370"/>
            <a:ext cx="5044968" cy="579967"/>
            <a:chOff x="692150" y="1304370"/>
            <a:chExt cx="5044968" cy="579967"/>
          </a:xfrm>
        </p:grpSpPr>
        <p:graphicFrame>
          <p:nvGraphicFramePr>
            <p:cNvPr id="14" name="Object 13"/>
            <p:cNvGraphicFramePr>
              <a:graphicFrameLocks noChangeAspect="1"/>
            </p:cNvGraphicFramePr>
            <p:nvPr>
              <p:extLst>
                <p:ext uri="{D42A27DB-BD31-4B8C-83A1-F6EECF244321}">
                  <p14:modId xmlns:p14="http://schemas.microsoft.com/office/powerpoint/2010/main" val="1509860325"/>
                </p:ext>
              </p:extLst>
            </p:nvPr>
          </p:nvGraphicFramePr>
          <p:xfrm>
            <a:off x="692150" y="1447800"/>
            <a:ext cx="1270000" cy="381000"/>
          </p:xfrm>
          <a:graphic>
            <a:graphicData uri="http://schemas.openxmlformats.org/presentationml/2006/ole">
              <mc:AlternateContent xmlns:mc="http://schemas.openxmlformats.org/markup-compatibility/2006">
                <mc:Choice xmlns:v="urn:schemas-microsoft-com:vml" Requires="v">
                  <p:oleObj name="Equation" r:id="rId7" imgW="1269449" imgH="380835" progId="Equation.DSMT4">
                    <p:embed/>
                  </p:oleObj>
                </mc:Choice>
                <mc:Fallback>
                  <p:oleObj name="Equation" r:id="rId7" imgW="1269449" imgH="380835" progId="Equation.DSMT4">
                    <p:embed/>
                    <p:pic>
                      <p:nvPicPr>
                        <p:cNvPr id="0" name="Picture 5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150" y="1447800"/>
                          <a:ext cx="12700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2463465" y="1304370"/>
              <a:ext cx="3273653"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انحراف ایجاد شده در سطح اول</a:t>
              </a:r>
              <a:endParaRPr lang="en-US" sz="2400" dirty="0">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6432550" y="1249189"/>
            <a:ext cx="4955442" cy="579967"/>
            <a:chOff x="6432550" y="1249189"/>
            <a:chExt cx="4955442" cy="579967"/>
          </a:xfrm>
        </p:grpSpPr>
        <p:graphicFrame>
          <p:nvGraphicFramePr>
            <p:cNvPr id="15" name="Object 14"/>
            <p:cNvGraphicFramePr>
              <a:graphicFrameLocks noChangeAspect="1"/>
            </p:cNvGraphicFramePr>
            <p:nvPr>
              <p:extLst>
                <p:ext uri="{D42A27DB-BD31-4B8C-83A1-F6EECF244321}">
                  <p14:modId xmlns:p14="http://schemas.microsoft.com/office/powerpoint/2010/main" val="1178137623"/>
                </p:ext>
              </p:extLst>
            </p:nvPr>
          </p:nvGraphicFramePr>
          <p:xfrm>
            <a:off x="6432550" y="1397000"/>
            <a:ext cx="1257300" cy="381000"/>
          </p:xfrm>
          <a:graphic>
            <a:graphicData uri="http://schemas.openxmlformats.org/presentationml/2006/ole">
              <mc:AlternateContent xmlns:mc="http://schemas.openxmlformats.org/markup-compatibility/2006">
                <mc:Choice xmlns:v="urn:schemas-microsoft-com:vml" Requires="v">
                  <p:oleObj name="Equation" r:id="rId9" imgW="1257300" imgH="381000" progId="Equation.DSMT4">
                    <p:embed/>
                  </p:oleObj>
                </mc:Choice>
                <mc:Fallback>
                  <p:oleObj name="Equation" r:id="rId9" imgW="1257300" imgH="381000" progId="Equation.DSMT4">
                    <p:embed/>
                    <p:pic>
                      <p:nvPicPr>
                        <p:cNvPr id="0" name="Picture 5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32550" y="1397000"/>
                          <a:ext cx="1257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8"/>
            <p:cNvSpPr/>
            <p:nvPr/>
          </p:nvSpPr>
          <p:spPr>
            <a:xfrm>
              <a:off x="8125560" y="1249189"/>
              <a:ext cx="3262432" cy="579967"/>
            </a:xfrm>
            <a:prstGeom prst="rect">
              <a:avLst/>
            </a:prstGeom>
          </p:spPr>
          <p:txBody>
            <a:bodyPr wrap="none">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انحراف ایجاد شده در سطح دوم</a:t>
              </a:r>
              <a:endParaRPr lang="en-US" sz="2400" dirty="0">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7467600" y="2100834"/>
            <a:ext cx="2941701" cy="579967"/>
            <a:chOff x="6828973" y="2100834"/>
            <a:chExt cx="2941701" cy="579967"/>
          </a:xfrm>
        </p:grpSpPr>
        <p:graphicFrame>
          <p:nvGraphicFramePr>
            <p:cNvPr id="16" name="Object 15"/>
            <p:cNvGraphicFramePr>
              <a:graphicFrameLocks noChangeAspect="1"/>
            </p:cNvGraphicFramePr>
            <p:nvPr>
              <p:extLst>
                <p:ext uri="{D42A27DB-BD31-4B8C-83A1-F6EECF244321}">
                  <p14:modId xmlns:p14="http://schemas.microsoft.com/office/powerpoint/2010/main" val="3490782639"/>
                </p:ext>
              </p:extLst>
            </p:nvPr>
          </p:nvGraphicFramePr>
          <p:xfrm>
            <a:off x="6828973" y="2228850"/>
            <a:ext cx="1181100" cy="330200"/>
          </p:xfrm>
          <a:graphic>
            <a:graphicData uri="http://schemas.openxmlformats.org/presentationml/2006/ole">
              <mc:AlternateContent xmlns:mc="http://schemas.openxmlformats.org/markup-compatibility/2006">
                <mc:Choice xmlns:v="urn:schemas-microsoft-com:vml" Requires="v">
                  <p:oleObj name="Equation" r:id="rId11" imgW="1180588" imgH="330057" progId="Equation.DSMT4">
                    <p:embed/>
                  </p:oleObj>
                </mc:Choice>
                <mc:Fallback>
                  <p:oleObj name="Equation" r:id="rId11" imgW="1180588" imgH="330057" progId="Equation.DSMT4">
                    <p:embed/>
                    <p:pic>
                      <p:nvPicPr>
                        <p:cNvPr id="0" name="Picture 52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28973" y="2228850"/>
                          <a:ext cx="11811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20"/>
            <p:cNvSpPr/>
            <p:nvPr/>
          </p:nvSpPr>
          <p:spPr>
            <a:xfrm>
              <a:off x="8471921" y="2100834"/>
              <a:ext cx="1298753" cy="579967"/>
            </a:xfrm>
            <a:prstGeom prst="rect">
              <a:avLst/>
            </a:prstGeom>
          </p:spPr>
          <p:txBody>
            <a:bodyPr wrap="none">
              <a:spAutoFit/>
            </a:bodyPr>
            <a:lstStyle/>
            <a:p>
              <a:pPr algn="just" rtl="1">
                <a:lnSpc>
                  <a:spcPct val="150000"/>
                </a:lnSpc>
              </a:pPr>
              <a:r>
                <a:rPr lang="fa-IR" sz="2400" b="1" dirty="0">
                  <a:latin typeface="Times New Roman" panose="02020603050405020304" pitchFamily="18" charset="0"/>
                  <a:cs typeface="Times New Roman" panose="02020603050405020304" pitchFamily="18" charset="0"/>
                </a:rPr>
                <a:t>انحراف کل</a:t>
              </a:r>
              <a:endParaRPr lang="en-US" sz="2400" b="1" dirty="0">
                <a:latin typeface="Times New Roman" panose="02020603050405020304" pitchFamily="18" charset="0"/>
                <a:cs typeface="Times New Roman" panose="02020603050405020304" pitchFamily="18" charset="0"/>
              </a:endParaRPr>
            </a:p>
          </p:txBody>
        </p:sp>
      </p:grpSp>
      <p:sp>
        <p:nvSpPr>
          <p:cNvPr id="23" name="TextBox 22"/>
          <p:cNvSpPr txBox="1"/>
          <p:nvPr/>
        </p:nvSpPr>
        <p:spPr>
          <a:xfrm>
            <a:off x="6983542" y="2833916"/>
            <a:ext cx="5030252" cy="1754326"/>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چون '</a:t>
            </a:r>
            <a:r>
              <a:rPr lang="en-US" sz="2400" dirty="0">
                <a:latin typeface="Times New Roman" panose="02020603050405020304" pitchFamily="18" charset="0"/>
                <a:cs typeface="Times New Roman" panose="02020603050405020304" pitchFamily="18" charset="0"/>
              </a:rPr>
              <a:t> NN</a:t>
            </a:r>
            <a:r>
              <a:rPr lang="fa-IR" sz="2400" dirty="0">
                <a:latin typeface="Times New Roman" panose="02020603050405020304" pitchFamily="18" charset="0"/>
                <a:cs typeface="Times New Roman" panose="02020603050405020304" pitchFamily="18" charset="0"/>
              </a:rPr>
              <a:t>و </a:t>
            </a:r>
            <a:r>
              <a:rPr lang="en-US" sz="2400" dirty="0">
                <a:latin typeface="Times New Roman" panose="02020603050405020304" pitchFamily="18" charset="0"/>
                <a:cs typeface="Times New Roman" panose="02020603050405020304" pitchFamily="18" charset="0"/>
              </a:rPr>
              <a:t> MN'</a:t>
            </a:r>
            <a:r>
              <a:rPr lang="fa-IR" sz="2400" dirty="0">
                <a:latin typeface="Times New Roman" panose="02020603050405020304" pitchFamily="18" charset="0"/>
                <a:cs typeface="Times New Roman" panose="02020603050405020304" pitchFamily="18" charset="0"/>
              </a:rPr>
              <a:t>بر دو سطح منشور عمود هستند پس زاویه خارجی در </a:t>
            </a:r>
            <a:r>
              <a:rPr lang="en-US" sz="2400" dirty="0">
                <a:latin typeface="Times New Roman" panose="02020603050405020304" pitchFamily="18" charset="0"/>
                <a:cs typeface="Times New Roman" panose="02020603050405020304" pitchFamily="18" charset="0"/>
              </a:rPr>
              <a:t> N'</a:t>
            </a:r>
            <a:r>
              <a:rPr lang="fa-IR" sz="2400" dirty="0">
                <a:latin typeface="Times New Roman" panose="02020603050405020304" pitchFamily="18" charset="0"/>
                <a:cs typeface="Times New Roman" panose="02020603050405020304" pitchFamily="18" charset="0"/>
              </a:rPr>
              <a:t>مساوی </a:t>
            </a:r>
            <a:r>
              <a:rPr lang="en-US" sz="2400" dirty="0">
                <a:latin typeface="Times New Roman" panose="02020603050405020304" pitchFamily="18" charset="0"/>
                <a:cs typeface="Times New Roman" panose="02020603050405020304" pitchFamily="18" charset="0"/>
              </a:rPr>
              <a:t> </a:t>
            </a:r>
            <a:r>
              <a:rPr lang="el-GR" sz="2400" dirty="0">
                <a:latin typeface="Times New Roman" panose="02020603050405020304" pitchFamily="18" charset="0"/>
                <a:cs typeface="Times New Roman" panose="02020603050405020304" pitchFamily="18" charset="0"/>
              </a:rPr>
              <a:t>α</a:t>
            </a:r>
            <a:r>
              <a:rPr lang="fa-IR" sz="2400" dirty="0">
                <a:latin typeface="Times New Roman" panose="02020603050405020304" pitchFamily="18" charset="0"/>
                <a:cs typeface="Times New Roman" panose="02020603050405020304" pitchFamily="18" charset="0"/>
              </a:rPr>
              <a:t>است. پس از مثلث </a:t>
            </a:r>
            <a:r>
              <a:rPr lang="en-US" sz="2400" dirty="0">
                <a:latin typeface="Times New Roman" panose="02020603050405020304" pitchFamily="18" charset="0"/>
                <a:cs typeface="Times New Roman" panose="02020603050405020304" pitchFamily="18" charset="0"/>
              </a:rPr>
              <a:t> ABN'</a:t>
            </a:r>
            <a:r>
              <a:rPr lang="fa-IR" sz="2400" dirty="0">
                <a:latin typeface="Times New Roman" panose="02020603050405020304" pitchFamily="18" charset="0"/>
                <a:cs typeface="Times New Roman" panose="02020603050405020304" pitchFamily="18" charset="0"/>
              </a:rPr>
              <a:t>می توان نوشت</a:t>
            </a:r>
            <a:r>
              <a:rPr lang="en-US" sz="2400" dirty="0">
                <a:latin typeface="Times New Roman" panose="02020603050405020304" pitchFamily="18" charset="0"/>
                <a:cs typeface="Times New Roman" panose="02020603050405020304" pitchFamily="18" charset="0"/>
              </a:rPr>
              <a:t>:</a:t>
            </a:r>
          </a:p>
        </p:txBody>
      </p:sp>
      <p:sp>
        <p:nvSpPr>
          <p:cNvPr id="24" name="Slide Number Placeholder 23"/>
          <p:cNvSpPr>
            <a:spLocks noGrp="1"/>
          </p:cNvSpPr>
          <p:nvPr>
            <p:ph type="sldNum" sz="quarter" idx="12"/>
          </p:nvPr>
        </p:nvSpPr>
        <p:spPr/>
        <p:txBody>
          <a:bodyPr/>
          <a:lstStyle/>
          <a:p>
            <a:fld id="{8AC7B609-6235-4DF7-8376-3B4225D7EDEF}" type="slidenum">
              <a:rPr lang="en-US" smtClean="0"/>
              <a:pPr/>
              <a:t>60</a:t>
            </a:fld>
            <a:endParaRPr lang="en-US"/>
          </a:p>
        </p:txBody>
      </p:sp>
    </p:spTree>
    <p:extLst>
      <p:ext uri="{BB962C8B-B14F-4D97-AF65-F5344CB8AC3E}">
        <p14:creationId xmlns:p14="http://schemas.microsoft.com/office/powerpoint/2010/main" val="21229797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34738" y="3244334"/>
            <a:ext cx="322524" cy="369332"/>
          </a:xfrm>
          <a:prstGeom prst="rect">
            <a:avLst/>
          </a:prstGeom>
        </p:spPr>
        <p:txBody>
          <a:bodyPr wrap="none">
            <a:spAutoFit/>
          </a:bodyPr>
          <a:lstStyle/>
          <a:p>
            <a:r>
              <a:rPr lang="en-US" dirty="0">
                <a:latin typeface="Courier"/>
              </a:rPr>
              <a:t> </a:t>
            </a:r>
            <a:endParaRPr lang="en-US" dirty="0"/>
          </a:p>
        </p:txBody>
      </p:sp>
      <p:sp>
        <p:nvSpPr>
          <p:cNvPr id="4" name="Rectangle 3"/>
          <p:cNvSpPr/>
          <p:nvPr/>
        </p:nvSpPr>
        <p:spPr>
          <a:xfrm>
            <a:off x="5953974" y="3282806"/>
            <a:ext cx="284052" cy="292388"/>
          </a:xfrm>
          <a:prstGeom prst="rect">
            <a:avLst/>
          </a:prstGeom>
        </p:spPr>
        <p:txBody>
          <a:bodyPr wrap="none">
            <a:spAutoFit/>
          </a:bodyPr>
          <a:lstStyle/>
          <a:p>
            <a:r>
              <a:rPr lang="en-US" sz="1300" dirty="0">
                <a:latin typeface="Courier"/>
              </a:rPr>
              <a:t> </a:t>
            </a:r>
            <a:endParaRPr lang="en-US" dirty="0"/>
          </a:p>
        </p:txBody>
      </p:sp>
      <mc:AlternateContent xmlns:mc="http://schemas.openxmlformats.org/markup-compatibility/2006" xmlns:a14="http://schemas.microsoft.com/office/drawing/2010/main">
        <mc:Choice Requires="a14">
          <p:sp>
            <p:nvSpPr>
              <p:cNvPr id="6" name="Rectangle 5"/>
              <p:cNvSpPr/>
              <p:nvPr/>
            </p:nvSpPr>
            <p:spPr>
              <a:xfrm>
                <a:off x="58053" y="230193"/>
                <a:ext cx="12133947" cy="1050224"/>
              </a:xfrm>
              <a:prstGeom prst="rect">
                <a:avLst/>
              </a:prstGeom>
            </p:spPr>
            <p:txBody>
              <a:bodyPr wrap="square">
                <a:spAutoFit/>
              </a:bodyPr>
              <a:lstStyle/>
              <a:p>
                <a:r>
                  <a:rPr lang="el-GR" sz="2400" b="0" i="1" dirty="0"/>
                  <a:t>δ</a:t>
                </a:r>
                <a14:m>
                  <m:oMath xmlns:m="http://schemas.openxmlformats.org/officeDocument/2006/math">
                    <m:r>
                      <a:rPr lang="en-US" sz="2400" b="0" i="0" smtClean="0">
                        <a:latin typeface="Cambria Math" panose="02040503050406030204" pitchFamily="18" charset="0"/>
                      </a:rPr>
                      <m:t>=</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𝜃</m:t>
                            </m:r>
                          </m:e>
                          <m:sub>
                            <m:r>
                              <a:rPr lang="en-US" sz="2400" i="1">
                                <a:latin typeface="Cambria Math" panose="02040503050406030204" pitchFamily="18" charset="0"/>
                              </a:rPr>
                              <m:t>𝑖</m:t>
                            </m:r>
                          </m:sub>
                        </m:sSub>
                        <m:r>
                          <a:rPr lang="en-US" sz="2400" i="0">
                            <a:latin typeface="Cambria Math" panose="02040503050406030204" pitchFamily="18" charset="0"/>
                          </a:rPr>
                          <m:t>+</m:t>
                        </m:r>
                        <m:d>
                          <m:dPr>
                            <m:ctrlPr>
                              <a:rPr lang="en-US" sz="2400" i="1">
                                <a:latin typeface="Cambria Math" panose="02040503050406030204" pitchFamily="18" charset="0"/>
                              </a:rPr>
                            </m:ctrlPr>
                          </m:dPr>
                          <m:e>
                            <m:f>
                              <m:fPr>
                                <m:type m:val="lin"/>
                                <m:ctrlPr>
                                  <a:rPr lang="en-US" sz="2400" i="1">
                                    <a:latin typeface="Cambria Math" panose="02040503050406030204" pitchFamily="18" charset="0"/>
                                  </a:rPr>
                                </m:ctrlPr>
                              </m:fPr>
                              <m:num>
                                <m:r>
                                  <a:rPr lang="en-US" sz="2400" i="0">
                                    <a:latin typeface="Cambria Math" panose="02040503050406030204" pitchFamily="18" charset="0"/>
                                  </a:rPr>
                                  <m:t>180</m:t>
                                </m:r>
                              </m:num>
                              <m:den>
                                <m:r>
                                  <m:rPr>
                                    <m:sty m:val="p"/>
                                  </m:rPr>
                                  <a:rPr lang="en-US" sz="2400" i="0">
                                    <a:latin typeface="Cambria Math" panose="02040503050406030204" pitchFamily="18" charset="0"/>
                                  </a:rPr>
                                  <m:t>Pi</m:t>
                                </m:r>
                              </m:den>
                            </m:f>
                          </m:e>
                        </m:d>
                        <m:r>
                          <a:rPr lang="en-US" sz="2400" i="0">
                            <a:latin typeface="Cambria Math" panose="02040503050406030204" pitchFamily="18" charset="0"/>
                          </a:rPr>
                          <m:t>∗</m:t>
                        </m:r>
                        <m:d>
                          <m:dPr>
                            <m:begChr m:val=""/>
                            <m:endChr m:val="]"/>
                            <m:ctrlPr>
                              <a:rPr lang="en-US" sz="2400" i="1">
                                <a:latin typeface="Cambria Math" panose="02040503050406030204" pitchFamily="18" charset="0"/>
                              </a:rPr>
                            </m:ctrlPr>
                          </m:dPr>
                          <m:e>
                            <m:r>
                              <m:rPr>
                                <m:sty m:val="p"/>
                              </m:rPr>
                              <a:rPr lang="en-US" sz="2400" i="0">
                                <a:latin typeface="Cambria Math" panose="02040503050406030204" pitchFamily="18" charset="0"/>
                              </a:rPr>
                              <m:t>ArcSin</m:t>
                            </m:r>
                            <m:r>
                              <a:rPr lang="en-US" sz="2400" i="0">
                                <a:latin typeface="Cambria Math" panose="02040503050406030204" pitchFamily="18" charset="0"/>
                              </a:rPr>
                              <m:t>[</m:t>
                            </m:r>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r>
                                      <m:rPr>
                                        <m:sty m:val="p"/>
                                      </m:rPr>
                                      <a:rPr lang="en-US" sz="2400" i="0">
                                        <a:latin typeface="Cambria Math" panose="02040503050406030204" pitchFamily="18" charset="0"/>
                                      </a:rPr>
                                      <m:t>n</m:t>
                                    </m:r>
                                    <m:r>
                                      <m:rPr>
                                        <m:sty m:val="p"/>
                                      </m:rPr>
                                      <a:rPr lang="en-US" sz="2400" i="0" baseline="-25000">
                                        <a:latin typeface="Cambria Math" panose="02040503050406030204" pitchFamily="18" charset="0"/>
                                      </a:rPr>
                                      <m:t>r</m:t>
                                    </m:r>
                                  </m:num>
                                  <m:den>
                                    <m:r>
                                      <m:rPr>
                                        <m:sty m:val="p"/>
                                      </m:rPr>
                                      <a:rPr lang="en-US" sz="2400" i="0">
                                        <a:latin typeface="Cambria Math" panose="02040503050406030204" pitchFamily="18" charset="0"/>
                                      </a:rPr>
                                      <m:t>n</m:t>
                                    </m:r>
                                    <m:r>
                                      <m:rPr>
                                        <m:sty m:val="p"/>
                                      </m:rPr>
                                      <a:rPr lang="en-US" sz="2400" i="0" baseline="-25000">
                                        <a:latin typeface="Cambria Math" panose="02040503050406030204" pitchFamily="18" charset="0"/>
                                      </a:rPr>
                                      <m:t>i</m:t>
                                    </m:r>
                                  </m:den>
                                </m:f>
                              </m:e>
                            </m:d>
                            <m:r>
                              <a:rPr lang="en-US" sz="2400" i="0">
                                <a:latin typeface="Cambria Math" panose="02040503050406030204" pitchFamily="18" charset="0"/>
                              </a:rPr>
                              <m:t>∗</m:t>
                            </m:r>
                            <m:d>
                              <m:dPr>
                                <m:begChr m:val=""/>
                                <m:endChr m:val="]"/>
                                <m:ctrlPr>
                                  <a:rPr lang="en-US" sz="2400" i="1">
                                    <a:latin typeface="Cambria Math" panose="02040503050406030204" pitchFamily="18" charset="0"/>
                                  </a:rPr>
                                </m:ctrlPr>
                              </m:dPr>
                              <m:e>
                                <m:r>
                                  <m:rPr>
                                    <m:sty m:val="p"/>
                                  </m:rPr>
                                  <a:rPr lang="en-US" sz="2400" i="0">
                                    <a:latin typeface="Cambria Math" panose="02040503050406030204" pitchFamily="18" charset="0"/>
                                  </a:rPr>
                                  <m:t>Sin</m:t>
                                </m:r>
                                <m:r>
                                  <a:rPr lang="en-US" sz="2400" i="0">
                                    <a:latin typeface="Cambria Math" panose="02040503050406030204" pitchFamily="18" charset="0"/>
                                  </a:rPr>
                                  <m:t>[</m:t>
                                </m:r>
                                <m:r>
                                  <a:rPr lang="en-US" sz="2400" i="1">
                                    <a:latin typeface="Cambria Math" panose="02040503050406030204" pitchFamily="18" charset="0"/>
                                  </a:rPr>
                                  <m:t>𝛼</m:t>
                                </m:r>
                                <m:r>
                                  <a:rPr lang="en-US" sz="2400" i="0">
                                    <a:latin typeface="Cambria Math" panose="02040503050406030204" pitchFamily="18" charset="0"/>
                                  </a:rPr>
                                  <m:t>∗</m:t>
                                </m:r>
                                <m:f>
                                  <m:fPr>
                                    <m:type m:val="lin"/>
                                    <m:ctrlPr>
                                      <a:rPr lang="en-US" sz="2400" i="1">
                                        <a:latin typeface="Cambria Math" panose="02040503050406030204" pitchFamily="18" charset="0"/>
                                      </a:rPr>
                                    </m:ctrlPr>
                                  </m:fPr>
                                  <m:num>
                                    <m:r>
                                      <m:rPr>
                                        <m:sty m:val="p"/>
                                      </m:rPr>
                                      <a:rPr lang="en-US" sz="2400" i="0">
                                        <a:latin typeface="Cambria Math" panose="02040503050406030204" pitchFamily="18" charset="0"/>
                                      </a:rPr>
                                      <m:t>Pi</m:t>
                                    </m:r>
                                  </m:num>
                                  <m:den>
                                    <m:r>
                                      <a:rPr lang="en-US" sz="2400" i="0">
                                        <a:latin typeface="Cambria Math" panose="02040503050406030204" pitchFamily="18" charset="0"/>
                                      </a:rPr>
                                      <m:t>180</m:t>
                                    </m:r>
                                  </m:den>
                                </m:f>
                                <m:r>
                                  <a:rPr lang="en-US" sz="2400" i="0">
                                    <a:latin typeface="Cambria Math" panose="02040503050406030204" pitchFamily="18" charset="0"/>
                                  </a:rPr>
                                  <m:t>−</m:t>
                                </m:r>
                                <m:d>
                                  <m:dPr>
                                    <m:begChr m:val=""/>
                                    <m:endChr m:val="]"/>
                                    <m:ctrlPr>
                                      <a:rPr lang="en-US" sz="2400" i="1">
                                        <a:latin typeface="Cambria Math" panose="02040503050406030204" pitchFamily="18" charset="0"/>
                                      </a:rPr>
                                    </m:ctrlPr>
                                  </m:dPr>
                                  <m:e>
                                    <m:r>
                                      <m:rPr>
                                        <m:sty m:val="p"/>
                                      </m:rPr>
                                      <a:rPr lang="en-US" sz="2400" i="0">
                                        <a:latin typeface="Cambria Math" panose="02040503050406030204" pitchFamily="18" charset="0"/>
                                      </a:rPr>
                                      <m:t>ArcSin</m:t>
                                    </m:r>
                                    <m:r>
                                      <a:rPr lang="en-US" sz="2400" i="0">
                                        <a:latin typeface="Cambria Math" panose="02040503050406030204" pitchFamily="18" charset="0"/>
                                      </a:rPr>
                                      <m:t>[</m:t>
                                    </m:r>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r>
                                              <m:rPr>
                                                <m:sty m:val="p"/>
                                              </m:rPr>
                                              <a:rPr lang="en-US" sz="2400" i="0">
                                                <a:latin typeface="Cambria Math" panose="02040503050406030204" pitchFamily="18" charset="0"/>
                                              </a:rPr>
                                              <m:t>n</m:t>
                                            </m:r>
                                            <m:r>
                                              <m:rPr>
                                                <m:sty m:val="p"/>
                                              </m:rPr>
                                              <a:rPr lang="en-US" sz="2400" i="0" baseline="-25000">
                                                <a:latin typeface="Cambria Math" panose="02040503050406030204" pitchFamily="18" charset="0"/>
                                              </a:rPr>
                                              <m:t>i</m:t>
                                            </m:r>
                                          </m:num>
                                          <m:den>
                                            <m:r>
                                              <m:rPr>
                                                <m:sty m:val="p"/>
                                              </m:rPr>
                                              <a:rPr lang="en-US" sz="2400" i="0">
                                                <a:latin typeface="Cambria Math" panose="02040503050406030204" pitchFamily="18" charset="0"/>
                                              </a:rPr>
                                              <m:t>n</m:t>
                                            </m:r>
                                            <m:r>
                                              <m:rPr>
                                                <m:sty m:val="p"/>
                                              </m:rPr>
                                              <a:rPr lang="en-US" sz="2400" i="0" baseline="-25000">
                                                <a:latin typeface="Cambria Math" panose="02040503050406030204" pitchFamily="18" charset="0"/>
                                              </a:rPr>
                                              <m:t>r</m:t>
                                            </m:r>
                                          </m:den>
                                        </m:f>
                                      </m:e>
                                    </m:d>
                                    <m:r>
                                      <a:rPr lang="en-US" sz="2400" i="0">
                                        <a:latin typeface="Cambria Math" panose="02040503050406030204" pitchFamily="18" charset="0"/>
                                      </a:rPr>
                                      <m:t>∗</m:t>
                                    </m:r>
                                    <m:d>
                                      <m:dPr>
                                        <m:begChr m:val=""/>
                                        <m:endChr m:val="]"/>
                                        <m:ctrlPr>
                                          <a:rPr lang="en-US" sz="2400" i="1">
                                            <a:latin typeface="Cambria Math" panose="02040503050406030204" pitchFamily="18" charset="0"/>
                                          </a:rPr>
                                        </m:ctrlPr>
                                      </m:dPr>
                                      <m:e>
                                        <m:r>
                                          <m:rPr>
                                            <m:sty m:val="p"/>
                                          </m:rPr>
                                          <a:rPr lang="en-US" sz="2400" i="0">
                                            <a:latin typeface="Cambria Math" panose="02040503050406030204" pitchFamily="18" charset="0"/>
                                          </a:rPr>
                                          <m:t>Sin</m:t>
                                        </m:r>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𝜃</m:t>
                                            </m:r>
                                          </m:e>
                                          <m:sub>
                                            <m:r>
                                              <a:rPr lang="en-US" sz="2400" i="1">
                                                <a:latin typeface="Cambria Math" panose="02040503050406030204" pitchFamily="18" charset="0"/>
                                              </a:rPr>
                                              <m:t>𝑖</m:t>
                                            </m:r>
                                          </m:sub>
                                        </m:sSub>
                                        <m:r>
                                          <a:rPr lang="en-US" sz="2400" i="0">
                                            <a:latin typeface="Cambria Math" panose="02040503050406030204" pitchFamily="18" charset="0"/>
                                          </a:rPr>
                                          <m:t>∗</m:t>
                                        </m:r>
                                        <m:f>
                                          <m:fPr>
                                            <m:type m:val="lin"/>
                                            <m:ctrlPr>
                                              <a:rPr lang="en-US" sz="2400" i="1">
                                                <a:latin typeface="Cambria Math" panose="02040503050406030204" pitchFamily="18" charset="0"/>
                                              </a:rPr>
                                            </m:ctrlPr>
                                          </m:fPr>
                                          <m:num>
                                            <m:r>
                                              <m:rPr>
                                                <m:sty m:val="p"/>
                                              </m:rPr>
                                              <a:rPr lang="en-US" sz="2400" i="0">
                                                <a:latin typeface="Cambria Math" panose="02040503050406030204" pitchFamily="18" charset="0"/>
                                              </a:rPr>
                                              <m:t>Pi</m:t>
                                            </m:r>
                                          </m:num>
                                          <m:den>
                                            <m:r>
                                              <a:rPr lang="en-US" sz="2400" i="0">
                                                <a:latin typeface="Cambria Math" panose="02040503050406030204" pitchFamily="18" charset="0"/>
                                              </a:rPr>
                                              <m:t>180</m:t>
                                            </m:r>
                                          </m:den>
                                        </m:f>
                                      </m:e>
                                    </m:d>
                                  </m:e>
                                </m:d>
                              </m:e>
                            </m:d>
                          </m:e>
                        </m:d>
                        <m:r>
                          <a:rPr lang="en-US" sz="2400" i="0">
                            <a:latin typeface="Cambria Math" panose="02040503050406030204" pitchFamily="18" charset="0"/>
                          </a:rPr>
                          <m:t>−</m:t>
                        </m:r>
                        <m:r>
                          <a:rPr lang="en-US" sz="2400" i="1">
                            <a:latin typeface="Cambria Math" panose="02040503050406030204" pitchFamily="18" charset="0"/>
                          </a:rPr>
                          <m:t>𝛼</m:t>
                        </m:r>
                      </m:e>
                    </m:d>
                  </m:oMath>
                </a14:m>
                <a:endParaRPr lang="en-US" sz="2400" dirty="0"/>
              </a:p>
            </p:txBody>
          </p:sp>
        </mc:Choice>
        <mc:Fallback xmlns="">
          <p:sp>
            <p:nvSpPr>
              <p:cNvPr id="6" name="Rectangle 5"/>
              <p:cNvSpPr>
                <a:spLocks noRot="1" noChangeAspect="1" noMove="1" noResize="1" noEditPoints="1" noAdjustHandles="1" noChangeArrowheads="1" noChangeShapeType="1" noTextEdit="1"/>
              </p:cNvSpPr>
              <p:nvPr/>
            </p:nvSpPr>
            <p:spPr>
              <a:xfrm>
                <a:off x="58053" y="230193"/>
                <a:ext cx="12133947" cy="1050224"/>
              </a:xfrm>
              <a:prstGeom prst="rect">
                <a:avLst/>
              </a:prstGeom>
              <a:blipFill rotWithShape="0">
                <a:blip r:embed="rId4" cstate="print"/>
                <a:stretch>
                  <a:fillRect l="-804"/>
                </a:stretch>
              </a:blipFill>
            </p:spPr>
            <p:txBody>
              <a:bodyPr/>
              <a:lstStyle/>
              <a:p>
                <a:r>
                  <a:rPr lang="en-US">
                    <a:noFill/>
                  </a:rPr>
                  <a:t> </a:t>
                </a:r>
              </a:p>
            </p:txBody>
          </p:sp>
        </mc:Fallback>
      </mc:AlternateContent>
      <p:grpSp>
        <p:nvGrpSpPr>
          <p:cNvPr id="22" name="Group 21"/>
          <p:cNvGrpSpPr/>
          <p:nvPr/>
        </p:nvGrpSpPr>
        <p:grpSpPr>
          <a:xfrm>
            <a:off x="6232955" y="2004338"/>
            <a:ext cx="5861439" cy="4338407"/>
            <a:chOff x="6232955" y="2062392"/>
            <a:chExt cx="5861439" cy="4338407"/>
          </a:xfrm>
        </p:grpSpPr>
        <p:grpSp>
          <p:nvGrpSpPr>
            <p:cNvPr id="20" name="Group 19"/>
            <p:cNvGrpSpPr/>
            <p:nvPr/>
          </p:nvGrpSpPr>
          <p:grpSpPr>
            <a:xfrm>
              <a:off x="6232955" y="2062392"/>
              <a:ext cx="5861439" cy="4338407"/>
              <a:chOff x="6232955" y="2062392"/>
              <a:chExt cx="5861439" cy="4338407"/>
            </a:xfrm>
          </p:grpSpPr>
          <p:grpSp>
            <p:nvGrpSpPr>
              <p:cNvPr id="10" name="Group 9"/>
              <p:cNvGrpSpPr/>
              <p:nvPr/>
            </p:nvGrpSpPr>
            <p:grpSpPr>
              <a:xfrm>
                <a:off x="6232955" y="2062392"/>
                <a:ext cx="5861439" cy="4338407"/>
                <a:chOff x="6276497" y="1989822"/>
                <a:chExt cx="5861439" cy="4338407"/>
              </a:xfrm>
            </p:grpSpPr>
            <p:pic>
              <p:nvPicPr>
                <p:cNvPr id="16" name="Picture 15"/>
                <p:cNvPicPr>
                  <a:picLocks noChangeAspect="1"/>
                </p:cNvPicPr>
                <p:nvPr/>
              </p:nvPicPr>
              <p:blipFill rotWithShape="1">
                <a:blip r:embed="rId5" cstate="print"/>
                <a:srcRect t="7771"/>
                <a:stretch/>
              </p:blipFill>
              <p:spPr>
                <a:xfrm>
                  <a:off x="6276497" y="2423887"/>
                  <a:ext cx="5861439" cy="3904342"/>
                </a:xfrm>
                <a:prstGeom prst="rect">
                  <a:avLst/>
                </a:prstGeom>
              </p:spPr>
            </p:pic>
            <p:sp>
              <p:nvSpPr>
                <p:cNvPr id="8" name="TextBox 7"/>
                <p:cNvSpPr txBox="1"/>
                <p:nvPr/>
              </p:nvSpPr>
              <p:spPr>
                <a:xfrm>
                  <a:off x="7342466" y="1989822"/>
                  <a:ext cx="4270721"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مشتق زاویه انحراف بر حسب زاویه تابش</a:t>
                  </a:r>
                  <a:endParaRPr lang="en-US" sz="2400" dirty="0">
                    <a:latin typeface="Times New Roman" panose="02020603050405020304" pitchFamily="18" charset="0"/>
                    <a:cs typeface="Times New Roman" panose="02020603050405020304" pitchFamily="18" charset="0"/>
                  </a:endParaRPr>
                </a:p>
              </p:txBody>
            </p:sp>
          </p:grpSp>
          <p:cxnSp>
            <p:nvCxnSpPr>
              <p:cNvPr id="17" name="Straight Connector 16"/>
              <p:cNvCxnSpPr/>
              <p:nvPr/>
            </p:nvCxnSpPr>
            <p:spPr>
              <a:xfrm>
                <a:off x="9419772" y="3278432"/>
                <a:ext cx="14514" cy="1335164"/>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018146" y="4489683"/>
                <a:ext cx="832279"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48/6 </a:t>
                </a:r>
                <a:endParaRPr lang="en-US" sz="2400" dirty="0">
                  <a:latin typeface="Times New Roman" panose="02020603050405020304" pitchFamily="18" charset="0"/>
                  <a:cs typeface="Times New Roman" panose="02020603050405020304" pitchFamily="18" charset="0"/>
                </a:endParaRPr>
              </a:p>
            </p:txBody>
          </p:sp>
        </p:grpSp>
        <p:sp>
          <p:nvSpPr>
            <p:cNvPr id="21" name="TextBox 20"/>
            <p:cNvSpPr txBox="1"/>
            <p:nvPr/>
          </p:nvSpPr>
          <p:spPr>
            <a:xfrm>
              <a:off x="6602073" y="2116000"/>
              <a:ext cx="482824" cy="579967"/>
            </a:xfrm>
            <a:prstGeom prst="rect">
              <a:avLst/>
            </a:prstGeom>
            <a:noFill/>
          </p:spPr>
          <p:txBody>
            <a:bodyPr wrap="none" rtlCol="0">
              <a:spAutoFit/>
            </a:bodyPr>
            <a:lstStyle/>
            <a:p>
              <a:pPr algn="just" rtl="1">
                <a:lnSpc>
                  <a:spcPct val="150000"/>
                </a:lnSpc>
              </a:pPr>
              <a:r>
                <a:rPr lang="en-US" sz="2400" dirty="0">
                  <a:solidFill>
                    <a:srgbClr val="FF6600"/>
                  </a:solidFill>
                  <a:latin typeface="Times New Roman" panose="02020603050405020304" pitchFamily="18" charset="0"/>
                  <a:cs typeface="Times New Roman" panose="02020603050405020304" pitchFamily="18" charset="0"/>
                </a:rPr>
                <a:t>d</a:t>
              </a:r>
              <a:r>
                <a:rPr lang="el-GR" sz="2400" i="1" dirty="0">
                  <a:solidFill>
                    <a:srgbClr val="FF6600"/>
                  </a:solidFill>
                  <a:latin typeface="Times New Roman" panose="02020603050405020304" pitchFamily="18" charset="0"/>
                  <a:cs typeface="Times New Roman" panose="02020603050405020304" pitchFamily="18" charset="0"/>
                </a:rPr>
                <a:t>δ</a:t>
              </a:r>
              <a:endParaRPr lang="en-US" sz="2400" i="1" dirty="0">
                <a:solidFill>
                  <a:srgbClr val="FF6600"/>
                </a:solidFill>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149077" y="1993323"/>
            <a:ext cx="5904000" cy="4671906"/>
            <a:chOff x="149077" y="1993323"/>
            <a:chExt cx="5904000" cy="4671906"/>
          </a:xfrm>
        </p:grpSpPr>
        <p:grpSp>
          <p:nvGrpSpPr>
            <p:cNvPr id="5" name="Group 4"/>
            <p:cNvGrpSpPr/>
            <p:nvPr/>
          </p:nvGrpSpPr>
          <p:grpSpPr>
            <a:xfrm>
              <a:off x="149077" y="1993323"/>
              <a:ext cx="5904000" cy="4671906"/>
              <a:chOff x="149077" y="1993323"/>
              <a:chExt cx="5904000" cy="4671906"/>
            </a:xfrm>
          </p:grpSpPr>
          <p:grpSp>
            <p:nvGrpSpPr>
              <p:cNvPr id="15" name="Group 14"/>
              <p:cNvGrpSpPr/>
              <p:nvPr/>
            </p:nvGrpSpPr>
            <p:grpSpPr>
              <a:xfrm>
                <a:off x="149077" y="2162629"/>
                <a:ext cx="5904000" cy="4502600"/>
                <a:chOff x="540960" y="2162629"/>
                <a:chExt cx="5904000" cy="4502600"/>
              </a:xfrm>
            </p:grpSpPr>
            <p:grpSp>
              <p:nvGrpSpPr>
                <p:cNvPr id="14" name="Group 13"/>
                <p:cNvGrpSpPr/>
                <p:nvPr/>
              </p:nvGrpSpPr>
              <p:grpSpPr>
                <a:xfrm>
                  <a:off x="540960" y="2162629"/>
                  <a:ext cx="5904000" cy="4502600"/>
                  <a:chOff x="540960" y="2162629"/>
                  <a:chExt cx="5904000" cy="4502600"/>
                </a:xfrm>
              </p:grpSpPr>
              <p:pic>
                <p:nvPicPr>
                  <p:cNvPr id="13" name="Picture 12"/>
                  <p:cNvPicPr>
                    <a:picLocks noChangeAspect="1"/>
                  </p:cNvPicPr>
                  <p:nvPr/>
                </p:nvPicPr>
                <p:blipFill>
                  <a:blip r:embed="rId6" cstate="print"/>
                  <a:stretch>
                    <a:fillRect/>
                  </a:stretch>
                </p:blipFill>
                <p:spPr>
                  <a:xfrm>
                    <a:off x="540960" y="2162629"/>
                    <a:ext cx="5904000" cy="4502600"/>
                  </a:xfrm>
                  <a:prstGeom prst="rect">
                    <a:avLst/>
                  </a:prstGeom>
                </p:spPr>
              </p:pic>
              <p:cxnSp>
                <p:nvCxnSpPr>
                  <p:cNvPr id="11" name="Straight Connector 10"/>
                  <p:cNvCxnSpPr/>
                  <p:nvPr/>
                </p:nvCxnSpPr>
                <p:spPr>
                  <a:xfrm flipH="1">
                    <a:off x="928758" y="4064001"/>
                    <a:ext cx="2736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3652470" y="4064001"/>
                    <a:ext cx="0" cy="212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7" name="Object 6"/>
                <p:cNvGraphicFramePr>
                  <a:graphicFrameLocks noChangeAspect="1"/>
                </p:cNvGraphicFramePr>
                <p:nvPr>
                  <p:extLst>
                    <p:ext uri="{D42A27DB-BD31-4B8C-83A1-F6EECF244321}">
                      <p14:modId xmlns:p14="http://schemas.microsoft.com/office/powerpoint/2010/main" val="2475786439"/>
                    </p:ext>
                  </p:extLst>
                </p:nvPr>
              </p:nvGraphicFramePr>
              <p:xfrm>
                <a:off x="2383842" y="4357121"/>
                <a:ext cx="3429000" cy="1473200"/>
              </p:xfrm>
              <a:graphic>
                <a:graphicData uri="http://schemas.openxmlformats.org/presentationml/2006/ole">
                  <mc:AlternateContent xmlns:mc="http://schemas.openxmlformats.org/markup-compatibility/2006">
                    <mc:Choice xmlns:v="urn:schemas-microsoft-com:vml" Requires="v">
                      <p:oleObj name="Equation" r:id="rId7" imgW="3429000" imgH="1473200" progId="Equation.DSMT4">
                        <p:embed/>
                      </p:oleObj>
                    </mc:Choice>
                    <mc:Fallback>
                      <p:oleObj name="Equation" r:id="rId7" imgW="3429000" imgH="1473200" progId="Equation.DSMT4">
                        <p:embed/>
                        <p:pic>
                          <p:nvPicPr>
                            <p:cNvPr id="0" name="Picture 2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3842" y="4357121"/>
                              <a:ext cx="3429000" cy="147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 name="TextBox 1"/>
              <p:cNvSpPr txBox="1"/>
              <p:nvPr/>
            </p:nvSpPr>
            <p:spPr>
              <a:xfrm>
                <a:off x="547369" y="1993323"/>
                <a:ext cx="5342319"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مقدار زاویه انحراف در منشوربر حسب زاویه تابش</a:t>
                </a:r>
                <a:endParaRPr lang="en-US" sz="2400" dirty="0">
                  <a:latin typeface="Times New Roman" panose="02020603050405020304" pitchFamily="18" charset="0"/>
                  <a:cs typeface="Times New Roman" panose="02020603050405020304" pitchFamily="18" charset="0"/>
                </a:endParaRPr>
              </a:p>
            </p:txBody>
          </p:sp>
        </p:grpSp>
        <p:graphicFrame>
          <p:nvGraphicFramePr>
            <p:cNvPr id="23" name="Object 22"/>
            <p:cNvGraphicFramePr>
              <a:graphicFrameLocks noChangeAspect="1"/>
            </p:cNvGraphicFramePr>
            <p:nvPr/>
          </p:nvGraphicFramePr>
          <p:xfrm>
            <a:off x="3046671" y="2881128"/>
            <a:ext cx="850900" cy="279400"/>
          </p:xfrm>
          <a:graphic>
            <a:graphicData uri="http://schemas.openxmlformats.org/presentationml/2006/ole">
              <mc:AlternateContent xmlns:mc="http://schemas.openxmlformats.org/markup-compatibility/2006">
                <mc:Choice xmlns:v="urn:schemas-microsoft-com:vml" Requires="v">
                  <p:oleObj name="Equation" r:id="rId9" imgW="850531" imgH="279279" progId="Equation.DSMT4">
                    <p:embed/>
                  </p:oleObj>
                </mc:Choice>
                <mc:Fallback>
                  <p:oleObj name="Equation" r:id="rId9" imgW="850531" imgH="279279" progId="Equation.DSMT4">
                    <p:embed/>
                    <p:pic>
                      <p:nvPicPr>
                        <p:cNvPr id="0" name="Picture 2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6671" y="2881128"/>
                          <a:ext cx="8509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5" name="Slide Number Placeholder 24"/>
          <p:cNvSpPr>
            <a:spLocks noGrp="1"/>
          </p:cNvSpPr>
          <p:nvPr>
            <p:ph type="sldNum" sz="quarter" idx="12"/>
          </p:nvPr>
        </p:nvSpPr>
        <p:spPr/>
        <p:txBody>
          <a:bodyPr/>
          <a:lstStyle/>
          <a:p>
            <a:fld id="{8AC7B609-6235-4DF7-8376-3B4225D7EDEF}" type="slidenum">
              <a:rPr lang="en-US" smtClean="0"/>
              <a:pPr/>
              <a:t>61</a:t>
            </a:fld>
            <a:endParaRPr lang="en-US"/>
          </a:p>
        </p:txBody>
      </p:sp>
    </p:spTree>
    <p:extLst>
      <p:ext uri="{BB962C8B-B14F-4D97-AF65-F5344CB8AC3E}">
        <p14:creationId xmlns:p14="http://schemas.microsoft.com/office/powerpoint/2010/main" val="31141610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745" y="126989"/>
            <a:ext cx="10551886" cy="73866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Minimum angle of deviation in a prism</a:t>
            </a:r>
            <a:r>
              <a:rPr lang="fa-IR" sz="2800" b="1" dirty="0">
                <a:solidFill>
                  <a:srgbClr val="FF0000"/>
                </a:solidFill>
                <a:latin typeface="Times New Roman" panose="02020603050405020304" pitchFamily="18" charset="0"/>
                <a:cs typeface="Times New Roman" panose="02020603050405020304" pitchFamily="18" charset="0"/>
              </a:rPr>
              <a:t>کمینه زاویه انحراف در منشور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18704" y="972459"/>
            <a:ext cx="11623967"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کمترین زاویه انحراف موقعی رخ می دهد که پرتو شکست درون منشور با هر دو سطح منشور زاویه یکسان بسازد.</a:t>
            </a: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stretch>
            <a:fillRect/>
          </a:stretch>
        </p:blipFill>
        <p:spPr>
          <a:xfrm>
            <a:off x="22187" y="2418564"/>
            <a:ext cx="6120000" cy="4071621"/>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1397550426"/>
              </p:ext>
            </p:extLst>
          </p:nvPr>
        </p:nvGraphicFramePr>
        <p:xfrm>
          <a:off x="4165600" y="1790700"/>
          <a:ext cx="3746500" cy="381000"/>
        </p:xfrm>
        <a:graphic>
          <a:graphicData uri="http://schemas.openxmlformats.org/presentationml/2006/ole">
            <mc:AlternateContent xmlns:mc="http://schemas.openxmlformats.org/markup-compatibility/2006">
              <mc:Choice xmlns:v="urn:schemas-microsoft-com:vml" Requires="v">
                <p:oleObj name="Equation" r:id="rId3" imgW="3746160" imgH="380880" progId="Equation.DSMT4">
                  <p:embed/>
                </p:oleObj>
              </mc:Choice>
              <mc:Fallback>
                <p:oleObj name="Equation" r:id="rId3" imgW="3746160" imgH="380880" progId="Equation.DSMT4">
                  <p:embed/>
                  <p:pic>
                    <p:nvPicPr>
                      <p:cNvPr id="0" name="Picture 999"/>
                      <p:cNvPicPr>
                        <a:picLocks noChangeAspect="1" noChangeArrowheads="1"/>
                      </p:cNvPicPr>
                      <p:nvPr/>
                    </p:nvPicPr>
                    <p:blipFill>
                      <a:blip r:embed="rId4"/>
                      <a:srcRect/>
                      <a:stretch>
                        <a:fillRect/>
                      </a:stretch>
                    </p:blipFill>
                    <p:spPr bwMode="auto">
                      <a:xfrm>
                        <a:off x="4165600" y="1790700"/>
                        <a:ext cx="37465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44085115"/>
              </p:ext>
            </p:extLst>
          </p:nvPr>
        </p:nvGraphicFramePr>
        <p:xfrm>
          <a:off x="6997700" y="2540000"/>
          <a:ext cx="4394200" cy="381000"/>
        </p:xfrm>
        <a:graphic>
          <a:graphicData uri="http://schemas.openxmlformats.org/presentationml/2006/ole">
            <mc:AlternateContent xmlns:mc="http://schemas.openxmlformats.org/markup-compatibility/2006">
              <mc:Choice xmlns:v="urn:schemas-microsoft-com:vml" Requires="v">
                <p:oleObj name="Equation" r:id="rId5" imgW="4394200" imgH="381000" progId="Equation.DSMT4">
                  <p:embed/>
                </p:oleObj>
              </mc:Choice>
              <mc:Fallback>
                <p:oleObj name="Equation" r:id="rId5" imgW="4394200" imgH="381000" progId="Equation.DSMT4">
                  <p:embed/>
                  <p:pic>
                    <p:nvPicPr>
                      <p:cNvPr id="0" name="Picture 10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7700" y="2540000"/>
                        <a:ext cx="43942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47653611"/>
              </p:ext>
            </p:extLst>
          </p:nvPr>
        </p:nvGraphicFramePr>
        <p:xfrm>
          <a:off x="7321550" y="3206750"/>
          <a:ext cx="3479800" cy="723900"/>
        </p:xfrm>
        <a:graphic>
          <a:graphicData uri="http://schemas.openxmlformats.org/presentationml/2006/ole">
            <mc:AlternateContent xmlns:mc="http://schemas.openxmlformats.org/markup-compatibility/2006">
              <mc:Choice xmlns:v="urn:schemas-microsoft-com:vml" Requires="v">
                <p:oleObj name="Equation" r:id="rId7" imgW="3479800" imgH="723900" progId="Equation.DSMT4">
                  <p:embed/>
                </p:oleObj>
              </mc:Choice>
              <mc:Fallback>
                <p:oleObj name="Equation" r:id="rId7" imgW="3479800" imgH="723900" progId="Equation.DSMT4">
                  <p:embed/>
                  <p:pic>
                    <p:nvPicPr>
                      <p:cNvPr id="0" name="Picture 1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1550" y="3206750"/>
                        <a:ext cx="34798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198394321"/>
              </p:ext>
            </p:extLst>
          </p:nvPr>
        </p:nvGraphicFramePr>
        <p:xfrm>
          <a:off x="9626600" y="4330700"/>
          <a:ext cx="1447800" cy="800100"/>
        </p:xfrm>
        <a:graphic>
          <a:graphicData uri="http://schemas.openxmlformats.org/presentationml/2006/ole">
            <mc:AlternateContent xmlns:mc="http://schemas.openxmlformats.org/markup-compatibility/2006">
              <mc:Choice xmlns:v="urn:schemas-microsoft-com:vml" Requires="v">
                <p:oleObj name="Equation" r:id="rId9" imgW="1447800" imgH="800100" progId="Equation.DSMT4">
                  <p:embed/>
                </p:oleObj>
              </mc:Choice>
              <mc:Fallback>
                <p:oleObj name="Equation" r:id="rId9" imgW="1447800" imgH="800100" progId="Equation.DSMT4">
                  <p:embed/>
                  <p:pic>
                    <p:nvPicPr>
                      <p:cNvPr id="0" name="Picture 100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26600" y="4330700"/>
                        <a:ext cx="14478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24066006"/>
              </p:ext>
            </p:extLst>
          </p:nvPr>
        </p:nvGraphicFramePr>
        <p:xfrm>
          <a:off x="4743450" y="2363788"/>
          <a:ext cx="215900" cy="368300"/>
        </p:xfrm>
        <a:graphic>
          <a:graphicData uri="http://schemas.openxmlformats.org/presentationml/2006/ole">
            <mc:AlternateContent xmlns:mc="http://schemas.openxmlformats.org/markup-compatibility/2006">
              <mc:Choice xmlns:v="urn:schemas-microsoft-com:vml" Requires="v">
                <p:oleObj name="Equation" r:id="rId11" imgW="215806" imgH="368140" progId="Equation.DSMT4">
                  <p:embed/>
                </p:oleObj>
              </mc:Choice>
              <mc:Fallback>
                <p:oleObj name="Equation" r:id="rId11" imgW="215806" imgH="368140" progId="Equation.DSMT4">
                  <p:embed/>
                  <p:pic>
                    <p:nvPicPr>
                      <p:cNvPr id="0" name="Picture 100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43450" y="2363788"/>
                        <a:ext cx="2159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914523161"/>
              </p:ext>
            </p:extLst>
          </p:nvPr>
        </p:nvGraphicFramePr>
        <p:xfrm>
          <a:off x="6197600" y="5080000"/>
          <a:ext cx="2451100" cy="1447800"/>
        </p:xfrm>
        <a:graphic>
          <a:graphicData uri="http://schemas.openxmlformats.org/presentationml/2006/ole">
            <mc:AlternateContent xmlns:mc="http://schemas.openxmlformats.org/markup-compatibility/2006">
              <mc:Choice xmlns:v="urn:schemas-microsoft-com:vml" Requires="v">
                <p:oleObj name="Equation" r:id="rId13" imgW="2451100" imgH="1447800" progId="Equation.DSMT4">
                  <p:embed/>
                </p:oleObj>
              </mc:Choice>
              <mc:Fallback>
                <p:oleObj name="Equation" r:id="rId13" imgW="2451100" imgH="1447800" progId="Equation.DSMT4">
                  <p:embed/>
                  <p:pic>
                    <p:nvPicPr>
                      <p:cNvPr id="0" name="Picture 100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97600" y="5080000"/>
                        <a:ext cx="2451100" cy="144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Slide Number Placeholder 11"/>
          <p:cNvSpPr>
            <a:spLocks noGrp="1"/>
          </p:cNvSpPr>
          <p:nvPr>
            <p:ph type="sldNum" sz="quarter" idx="12"/>
          </p:nvPr>
        </p:nvSpPr>
        <p:spPr/>
        <p:txBody>
          <a:bodyPr/>
          <a:lstStyle/>
          <a:p>
            <a:fld id="{8AC7B609-6235-4DF7-8376-3B4225D7EDEF}" type="slidenum">
              <a:rPr lang="en-US" smtClean="0"/>
              <a:pPr/>
              <a:t>62</a:t>
            </a:fld>
            <a:endParaRPr lang="en-US"/>
          </a:p>
        </p:txBody>
      </p:sp>
    </p:spTree>
    <p:extLst>
      <p:ext uri="{BB962C8B-B14F-4D97-AF65-F5344CB8AC3E}">
        <p14:creationId xmlns:p14="http://schemas.microsoft.com/office/powerpoint/2010/main" val="20973319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837446399"/>
              </p:ext>
            </p:extLst>
          </p:nvPr>
        </p:nvGraphicFramePr>
        <p:xfrm>
          <a:off x="876300" y="1628775"/>
          <a:ext cx="2451100" cy="1447800"/>
        </p:xfrm>
        <a:graphic>
          <a:graphicData uri="http://schemas.openxmlformats.org/presentationml/2006/ole">
            <mc:AlternateContent xmlns:mc="http://schemas.openxmlformats.org/markup-compatibility/2006">
              <mc:Choice xmlns:v="urn:schemas-microsoft-com:vml" Requires="v">
                <p:oleObj name="Equation" r:id="rId2" imgW="2451100" imgH="1447800" progId="Equation.DSMT4">
                  <p:embed/>
                </p:oleObj>
              </mc:Choice>
              <mc:Fallback>
                <p:oleObj name="Equation" r:id="rId2" imgW="2451100" imgH="1447800" progId="Equation.DSMT4">
                  <p:embed/>
                  <p:pic>
                    <p:nvPicPr>
                      <p:cNvPr id="0" name="Picture 3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1628775"/>
                        <a:ext cx="2451100" cy="144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625034504"/>
              </p:ext>
            </p:extLst>
          </p:nvPr>
        </p:nvGraphicFramePr>
        <p:xfrm>
          <a:off x="6677025" y="1528763"/>
          <a:ext cx="3797300" cy="1625600"/>
        </p:xfrm>
        <a:graphic>
          <a:graphicData uri="http://schemas.openxmlformats.org/presentationml/2006/ole">
            <mc:AlternateContent xmlns:mc="http://schemas.openxmlformats.org/markup-compatibility/2006">
              <mc:Choice xmlns:v="urn:schemas-microsoft-com:vml" Requires="v">
                <p:oleObj name="Equation" r:id="rId4" imgW="3797300" imgH="1625600" progId="Equation.DSMT4">
                  <p:embed/>
                </p:oleObj>
              </mc:Choice>
              <mc:Fallback>
                <p:oleObj name="Equation" r:id="rId4" imgW="3797300" imgH="1625600" progId="Equation.DSMT4">
                  <p:embed/>
                  <p:pic>
                    <p:nvPicPr>
                      <p:cNvPr id="0" name="Picture 3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7025" y="1528763"/>
                        <a:ext cx="3797300" cy="162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802" name="Object 322"/>
          <p:cNvGraphicFramePr>
            <a:graphicFrameLocks noChangeAspect="1"/>
          </p:cNvGraphicFramePr>
          <p:nvPr/>
        </p:nvGraphicFramePr>
        <p:xfrm>
          <a:off x="6877050" y="4700588"/>
          <a:ext cx="3327400" cy="812800"/>
        </p:xfrm>
        <a:graphic>
          <a:graphicData uri="http://schemas.openxmlformats.org/presentationml/2006/ole">
            <mc:AlternateContent xmlns:mc="http://schemas.openxmlformats.org/markup-compatibility/2006">
              <mc:Choice xmlns:v="urn:schemas-microsoft-com:vml" Requires="v">
                <p:oleObj name="Equation" r:id="rId6" imgW="3327400" imgH="812800" progId="Equation.DSMT4">
                  <p:embed/>
                </p:oleObj>
              </mc:Choice>
              <mc:Fallback>
                <p:oleObj name="Equation" r:id="rId6" imgW="3327400" imgH="812800" progId="Equation.DSMT4">
                  <p:embed/>
                  <p:pic>
                    <p:nvPicPr>
                      <p:cNvPr id="0" name="Picture 3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7050" y="4700588"/>
                        <a:ext cx="3327400" cy="812800"/>
                      </a:xfrm>
                      <a:prstGeom prst="rect">
                        <a:avLst/>
                      </a:prstGeom>
                      <a:blipFill dpi="0" rotWithShape="0">
                        <a:blip r:embed="rId8"/>
                        <a:srcRect/>
                        <a:tile tx="0" ty="0" sx="100000" sy="100000" flip="none" algn="tl"/>
                      </a:blipFill>
                      <a:ln w="1905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Slide Number Placeholder 4"/>
          <p:cNvSpPr>
            <a:spLocks noGrp="1"/>
          </p:cNvSpPr>
          <p:nvPr>
            <p:ph type="sldNum" sz="quarter" idx="12"/>
          </p:nvPr>
        </p:nvSpPr>
        <p:spPr/>
        <p:txBody>
          <a:bodyPr/>
          <a:lstStyle/>
          <a:p>
            <a:fld id="{8AC7B609-6235-4DF7-8376-3B4225D7EDEF}" type="slidenum">
              <a:rPr lang="en-US" smtClean="0"/>
              <a:pPr/>
              <a:t>63</a:t>
            </a:fld>
            <a:endParaRPr lang="en-US"/>
          </a:p>
        </p:txBody>
      </p:sp>
    </p:spTree>
    <p:extLst>
      <p:ext uri="{BB962C8B-B14F-4D97-AF65-F5344CB8AC3E}">
        <p14:creationId xmlns:p14="http://schemas.microsoft.com/office/powerpoint/2010/main" val="29090162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285" y="647347"/>
            <a:ext cx="11938715" cy="1938992"/>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Show that the lateral displacement S of a ray of light penetrating a rectangular plate of  thickness </a:t>
            </a:r>
            <a:r>
              <a:rPr lang="en-US" sz="2400" i="1"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 is given by </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where θ</a:t>
            </a:r>
            <a:r>
              <a:rPr lang="en-US" sz="2400" baseline="-25000" dirty="0">
                <a:latin typeface="Times New Roman" panose="02020603050405020304" pitchFamily="18" charset="0"/>
                <a:cs typeface="Times New Roman" panose="02020603050405020304" pitchFamily="18" charset="0"/>
              </a:rPr>
              <a:t>1 </a:t>
            </a:r>
            <a:r>
              <a:rPr lang="en-US" sz="2400" dirty="0">
                <a:latin typeface="Times New Roman" panose="02020603050405020304" pitchFamily="18" charset="0"/>
                <a:cs typeface="Times New Roman" panose="02020603050405020304" pitchFamily="18" charset="0"/>
              </a:rPr>
              <a:t>and θ</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are the angles of incidence and refraction, respectively. </a:t>
            </a:r>
          </a:p>
        </p:txBody>
      </p:sp>
      <p:graphicFrame>
        <p:nvGraphicFramePr>
          <p:cNvPr id="3" name="Object 2"/>
          <p:cNvGraphicFramePr>
            <a:graphicFrameLocks noChangeAspect="1"/>
          </p:cNvGraphicFramePr>
          <p:nvPr>
            <p:extLst>
              <p:ext uri="{D42A27DB-BD31-4B8C-83A1-F6EECF244321}">
                <p14:modId xmlns:p14="http://schemas.microsoft.com/office/powerpoint/2010/main" val="2261143371"/>
              </p:ext>
            </p:extLst>
          </p:nvPr>
        </p:nvGraphicFramePr>
        <p:xfrm>
          <a:off x="4216400" y="1263650"/>
          <a:ext cx="2032000" cy="800100"/>
        </p:xfrm>
        <a:graphic>
          <a:graphicData uri="http://schemas.openxmlformats.org/presentationml/2006/ole">
            <mc:AlternateContent xmlns:mc="http://schemas.openxmlformats.org/markup-compatibility/2006">
              <mc:Choice xmlns:v="urn:schemas-microsoft-com:vml" Requires="v">
                <p:oleObj name="Equation" r:id="rId2" imgW="2032000" imgH="800100" progId="Equation.DSMT4">
                  <p:embed/>
                </p:oleObj>
              </mc:Choice>
              <mc:Fallback>
                <p:oleObj name="Equation" r:id="rId2" imgW="2032000" imgH="800100" progId="Equation.DSMT4">
                  <p:embed/>
                  <p:pic>
                    <p:nvPicPr>
                      <p:cNvPr id="0" name="Picture 8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6400" y="1263650"/>
                        <a:ext cx="20320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7" name="Group 36"/>
          <p:cNvGrpSpPr/>
          <p:nvPr/>
        </p:nvGrpSpPr>
        <p:grpSpPr>
          <a:xfrm>
            <a:off x="196452" y="2664736"/>
            <a:ext cx="4176000" cy="4104000"/>
            <a:chOff x="93420" y="1793467"/>
            <a:chExt cx="4176000" cy="4104000"/>
          </a:xfrm>
        </p:grpSpPr>
        <p:grpSp>
          <p:nvGrpSpPr>
            <p:cNvPr id="23" name="Group 22"/>
            <p:cNvGrpSpPr/>
            <p:nvPr/>
          </p:nvGrpSpPr>
          <p:grpSpPr>
            <a:xfrm>
              <a:off x="93420" y="1793467"/>
              <a:ext cx="4176000" cy="4104000"/>
              <a:chOff x="737366" y="1793467"/>
              <a:chExt cx="4167646" cy="4087008"/>
            </a:xfrm>
          </p:grpSpPr>
          <p:sp>
            <p:nvSpPr>
              <p:cNvPr id="4" name="Rectangle 3"/>
              <p:cNvSpPr/>
              <p:nvPr/>
            </p:nvSpPr>
            <p:spPr>
              <a:xfrm>
                <a:off x="2086377" y="2331076"/>
                <a:ext cx="1476000" cy="31262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737366" y="3493445"/>
                <a:ext cx="1339403" cy="9015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2820000" flipV="1">
                <a:off x="2499757" y="2560417"/>
                <a:ext cx="684000" cy="1440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565609" y="2131211"/>
                <a:ext cx="1339403" cy="9015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065065" y="1793467"/>
                <a:ext cx="2520554" cy="170185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71291" y="3433687"/>
                <a:ext cx="3368668" cy="10113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310570" y="3443476"/>
                <a:ext cx="393056" cy="421719"/>
              </a:xfrm>
              <a:prstGeom prst="rect">
                <a:avLst/>
              </a:prstGeom>
              <a:noFill/>
            </p:spPr>
            <p:txBody>
              <a:bodyPr wrap="none" rtlCol="0">
                <a:spAutoFit/>
              </a:bodyPr>
              <a:lstStyle/>
              <a:p>
                <a:pPr algn="r" rtl="1">
                  <a:lnSpc>
                    <a:spcPts val="2800"/>
                  </a:lnSpc>
                </a:pPr>
                <a:r>
                  <a:rPr lang="en-US" sz="2000" dirty="0">
                    <a:latin typeface="Times New Roman" panose="02020603050405020304" pitchFamily="18" charset="0"/>
                    <a:cs typeface="Times New Roman" panose="02020603050405020304" pitchFamily="18" charset="0"/>
                  </a:rPr>
                  <a:t>θ</a:t>
                </a:r>
                <a:r>
                  <a:rPr lang="en-US" sz="2000" baseline="-25000" dirty="0">
                    <a:latin typeface="Times New Roman" panose="02020603050405020304" pitchFamily="18" charset="0"/>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2988777" y="3099857"/>
                <a:ext cx="393056" cy="421719"/>
              </a:xfrm>
              <a:prstGeom prst="rect">
                <a:avLst/>
              </a:prstGeom>
              <a:noFill/>
            </p:spPr>
            <p:txBody>
              <a:bodyPr wrap="none" rtlCol="0">
                <a:spAutoFit/>
              </a:bodyPr>
              <a:lstStyle/>
              <a:p>
                <a:pPr algn="r" rtl="1">
                  <a:lnSpc>
                    <a:spcPts val="2800"/>
                  </a:lnSpc>
                </a:pPr>
                <a:r>
                  <a:rPr lang="en-US" sz="2000" dirty="0">
                    <a:latin typeface="Times New Roman" panose="02020603050405020304" pitchFamily="18" charset="0"/>
                    <a:cs typeface="Times New Roman" panose="02020603050405020304" pitchFamily="18" charset="0"/>
                  </a:rPr>
                  <a:t>θ</a:t>
                </a:r>
                <a:r>
                  <a:rPr lang="en-US" sz="2000" baseline="-25000" dirty="0">
                    <a:latin typeface="Times New Roman" panose="02020603050405020304" pitchFamily="18" charset="0"/>
                    <a:cs typeface="Times New Roman" panose="02020603050405020304" pitchFamily="18" charset="0"/>
                  </a:rPr>
                  <a:t>2</a:t>
                </a:r>
                <a:endParaRPr lang="en-US" sz="20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4181498" y="1955024"/>
                <a:ext cx="343121" cy="421719"/>
              </a:xfrm>
              <a:prstGeom prst="rect">
                <a:avLst/>
              </a:prstGeom>
              <a:noFill/>
            </p:spPr>
            <p:txBody>
              <a:bodyPr wrap="square" rtlCol="0">
                <a:spAutoFit/>
              </a:bodyPr>
              <a:lstStyle/>
              <a:p>
                <a:pPr algn="r" rtl="1">
                  <a:lnSpc>
                    <a:spcPts val="2800"/>
                  </a:lnSpc>
                </a:pPr>
                <a:r>
                  <a:rPr lang="en-US" sz="2000" i="1" dirty="0">
                    <a:latin typeface="Times New Roman" panose="02020603050405020304" pitchFamily="18" charset="0"/>
                    <a:cs typeface="Times New Roman" panose="02020603050405020304" pitchFamily="18" charset="0"/>
                  </a:rPr>
                  <a:t>S</a:t>
                </a:r>
              </a:p>
            </p:txBody>
          </p:sp>
          <p:cxnSp>
            <p:nvCxnSpPr>
              <p:cNvPr id="19" name="Straight Arrow Connector 18"/>
              <p:cNvCxnSpPr/>
              <p:nvPr/>
            </p:nvCxnSpPr>
            <p:spPr>
              <a:xfrm>
                <a:off x="4056845" y="2156969"/>
                <a:ext cx="296214" cy="315775"/>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076769" y="5563673"/>
                <a:ext cx="1508260"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703299" y="5458756"/>
                <a:ext cx="255199" cy="421719"/>
              </a:xfrm>
              <a:prstGeom prst="rect">
                <a:avLst/>
              </a:prstGeom>
              <a:noFill/>
            </p:spPr>
            <p:txBody>
              <a:bodyPr wrap="none" rtlCol="0">
                <a:spAutoFit/>
              </a:bodyPr>
              <a:lstStyle/>
              <a:p>
                <a:pPr algn="r" rtl="1">
                  <a:lnSpc>
                    <a:spcPts val="2800"/>
                  </a:lnSpc>
                </a:pPr>
                <a:r>
                  <a:rPr lang="en-US" sz="2000" i="1" dirty="0">
                    <a:latin typeface="Times New Roman" panose="02020603050405020304" pitchFamily="18" charset="0"/>
                    <a:cs typeface="Times New Roman" panose="02020603050405020304" pitchFamily="18" charset="0"/>
                  </a:rPr>
                  <a:t>t</a:t>
                </a:r>
              </a:p>
            </p:txBody>
          </p:sp>
        </p:grpSp>
        <p:cxnSp>
          <p:nvCxnSpPr>
            <p:cNvPr id="35" name="Straight Connector 34"/>
            <p:cNvCxnSpPr/>
            <p:nvPr/>
          </p:nvCxnSpPr>
          <p:spPr>
            <a:xfrm flipH="1" flipV="1">
              <a:off x="2686583" y="2647931"/>
              <a:ext cx="237511" cy="38995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889675" y="3068542"/>
              <a:ext cx="338555" cy="451406"/>
            </a:xfrm>
            <a:prstGeom prst="rect">
              <a:avLst/>
            </a:prstGeom>
            <a:noFill/>
          </p:spPr>
          <p:txBody>
            <a:bodyPr wrap="none" rtlCol="0">
              <a:spAutoFit/>
            </a:bodyPr>
            <a:lstStyle/>
            <a:p>
              <a:pPr algn="r" rtl="1">
                <a:lnSpc>
                  <a:spcPts val="2800"/>
                </a:lnSpc>
              </a:pPr>
              <a:r>
                <a:rPr lang="en-US" sz="2400" i="1" dirty="0">
                  <a:latin typeface="Times New Roman" panose="02020603050405020304" pitchFamily="18" charset="0"/>
                  <a:cs typeface="Times New Roman" panose="02020603050405020304" pitchFamily="18" charset="0"/>
                </a:rPr>
                <a:t>d</a:t>
              </a:r>
            </a:p>
          </p:txBody>
        </p:sp>
      </p:grpSp>
      <p:graphicFrame>
        <p:nvGraphicFramePr>
          <p:cNvPr id="38" name="Object 37"/>
          <p:cNvGraphicFramePr>
            <a:graphicFrameLocks noChangeAspect="1"/>
          </p:cNvGraphicFramePr>
          <p:nvPr>
            <p:extLst>
              <p:ext uri="{D42A27DB-BD31-4B8C-83A1-F6EECF244321}">
                <p14:modId xmlns:p14="http://schemas.microsoft.com/office/powerpoint/2010/main" val="418177681"/>
              </p:ext>
            </p:extLst>
          </p:nvPr>
        </p:nvGraphicFramePr>
        <p:xfrm>
          <a:off x="6178550" y="3302000"/>
          <a:ext cx="4622800" cy="1600200"/>
        </p:xfrm>
        <a:graphic>
          <a:graphicData uri="http://schemas.openxmlformats.org/presentationml/2006/ole">
            <mc:AlternateContent xmlns:mc="http://schemas.openxmlformats.org/markup-compatibility/2006">
              <mc:Choice xmlns:v="urn:schemas-microsoft-com:vml" Requires="v">
                <p:oleObj name="Equation" r:id="rId4" imgW="4622800" imgH="1600200" progId="Equation.DSMT4">
                  <p:embed/>
                </p:oleObj>
              </mc:Choice>
              <mc:Fallback>
                <p:oleObj name="Equation" r:id="rId4" imgW="4622800" imgH="1600200" progId="Equation.DSMT4">
                  <p:embed/>
                  <p:pic>
                    <p:nvPicPr>
                      <p:cNvPr id="0" name="Picture 8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8550" y="3302000"/>
                        <a:ext cx="4622800" cy="160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3086927132"/>
              </p:ext>
            </p:extLst>
          </p:nvPr>
        </p:nvGraphicFramePr>
        <p:xfrm>
          <a:off x="6096000" y="5511800"/>
          <a:ext cx="3454400" cy="990600"/>
        </p:xfrm>
        <a:graphic>
          <a:graphicData uri="http://schemas.openxmlformats.org/presentationml/2006/ole">
            <mc:AlternateContent xmlns:mc="http://schemas.openxmlformats.org/markup-compatibility/2006">
              <mc:Choice xmlns:v="urn:schemas-microsoft-com:vml" Requires="v">
                <p:oleObj name="Equation" r:id="rId6" imgW="3454400" imgH="990600" progId="Equation.DSMT4">
                  <p:embed/>
                </p:oleObj>
              </mc:Choice>
              <mc:Fallback>
                <p:oleObj name="Equation" r:id="rId6" imgW="3454400" imgH="990600" progId="Equation.DSMT4">
                  <p:embed/>
                  <p:pic>
                    <p:nvPicPr>
                      <p:cNvPr id="0" name="Picture 8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5511800"/>
                        <a:ext cx="345440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TextBox 23"/>
          <p:cNvSpPr txBox="1"/>
          <p:nvPr/>
        </p:nvSpPr>
        <p:spPr>
          <a:xfrm>
            <a:off x="260600" y="73822"/>
            <a:ext cx="1704313"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r"/>
            <a:r>
              <a:rPr lang="en-US" sz="2800" b="1" dirty="0">
                <a:solidFill>
                  <a:srgbClr val="FF0000"/>
                </a:solidFill>
              </a:rPr>
              <a:t>Problem 1</a:t>
            </a:r>
          </a:p>
        </p:txBody>
      </p:sp>
      <p:sp>
        <p:nvSpPr>
          <p:cNvPr id="25" name="Slide Number Placeholder 24"/>
          <p:cNvSpPr>
            <a:spLocks noGrp="1"/>
          </p:cNvSpPr>
          <p:nvPr>
            <p:ph type="sldNum" sz="quarter" idx="12"/>
          </p:nvPr>
        </p:nvSpPr>
        <p:spPr/>
        <p:txBody>
          <a:bodyPr/>
          <a:lstStyle/>
          <a:p>
            <a:fld id="{8AC7B609-6235-4DF7-8376-3B4225D7EDEF}" type="slidenum">
              <a:rPr lang="en-US" smtClean="0"/>
              <a:pPr/>
              <a:t>64</a:t>
            </a:fld>
            <a:endParaRPr lang="en-US"/>
          </a:p>
        </p:txBody>
      </p:sp>
    </p:spTree>
    <p:extLst>
      <p:ext uri="{BB962C8B-B14F-4D97-AF65-F5344CB8AC3E}">
        <p14:creationId xmlns:p14="http://schemas.microsoft.com/office/powerpoint/2010/main" val="18642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30628" y="799611"/>
            <a:ext cx="5400000" cy="3239644"/>
          </a:xfrm>
          <a:prstGeom prst="rect">
            <a:avLst/>
          </a:prstGeom>
        </p:spPr>
      </p:pic>
      <p:pic>
        <p:nvPicPr>
          <p:cNvPr id="3" name="Picture 2"/>
          <p:cNvPicPr>
            <a:picLocks noChangeAspect="1"/>
          </p:cNvPicPr>
          <p:nvPr/>
        </p:nvPicPr>
        <p:blipFill>
          <a:blip r:embed="rId3" cstate="print"/>
          <a:stretch>
            <a:fillRect/>
          </a:stretch>
        </p:blipFill>
        <p:spPr>
          <a:xfrm>
            <a:off x="6628624" y="1177274"/>
            <a:ext cx="5400000" cy="2494840"/>
          </a:xfrm>
          <a:prstGeom prst="rect">
            <a:avLst/>
          </a:prstGeom>
        </p:spPr>
      </p:pic>
      <p:sp>
        <p:nvSpPr>
          <p:cNvPr id="4" name="Rectangle 3"/>
          <p:cNvSpPr/>
          <p:nvPr/>
        </p:nvSpPr>
        <p:spPr>
          <a:xfrm>
            <a:off x="390644" y="4039254"/>
            <a:ext cx="5572536" cy="2308324"/>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Hyperbolic surface images object point О at infinity when О is at one focus and </a:t>
            </a:r>
            <a:r>
              <a:rPr lang="en-US" sz="2400" i="1" dirty="0" err="1">
                <a:latin typeface="Times New Roman" panose="02020603050405020304" pitchFamily="18" charset="0"/>
                <a:cs typeface="Times New Roman" panose="02020603050405020304" pitchFamily="18" charset="0"/>
              </a:rPr>
              <a:t>n</a:t>
            </a:r>
            <a:r>
              <a:rPr lang="en-US" sz="2400" baseline="-250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&gt;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o</a:t>
            </a:r>
            <a:r>
              <a:rPr lang="en-US" sz="2400" dirty="0">
                <a:latin typeface="Times New Roman" panose="02020603050405020304" pitchFamily="18" charset="0"/>
                <a:cs typeface="Times New Roman" panose="02020603050405020304" pitchFamily="18" charset="0"/>
              </a:rPr>
              <a:t>. </a:t>
            </a:r>
            <a:endParaRPr lang="fa-IR" sz="2400" dirty="0">
              <a:latin typeface="Times New Roman" panose="02020603050405020304" pitchFamily="18" charset="0"/>
              <a:cs typeface="Times New Roman" panose="02020603050405020304" pitchFamily="18" charset="0"/>
            </a:endParaRPr>
          </a:p>
          <a:p>
            <a:pPr algn="r" rtl="1">
              <a:lnSpc>
                <a:spcPct val="150000"/>
              </a:lnSpc>
            </a:pPr>
            <a:r>
              <a:rPr lang="fa-IR" sz="2400" dirty="0">
                <a:latin typeface="Times New Roman" panose="02020603050405020304" pitchFamily="18" charset="0"/>
                <a:cs typeface="Times New Roman" panose="02020603050405020304" pitchFamily="18" charset="0"/>
              </a:rPr>
              <a:t>سطح هذلولوی از شی نقطه‌ای که در یک کانون آن باشد تصویری در بینهایت می‌دهد وقتی که </a:t>
            </a:r>
            <a:r>
              <a:rPr lang="en-US" sz="2400" i="1" dirty="0" err="1">
                <a:latin typeface="Times New Roman" panose="02020603050405020304" pitchFamily="18" charset="0"/>
                <a:cs typeface="Times New Roman" panose="02020603050405020304" pitchFamily="18" charset="0"/>
              </a:rPr>
              <a:t>n</a:t>
            </a:r>
            <a:r>
              <a:rPr lang="en-US" sz="2400" baseline="-250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&gt;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o</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630302" y="276390"/>
            <a:ext cx="7440435"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r"/>
            <a:r>
              <a:rPr lang="en-US" sz="2800" b="1" dirty="0">
                <a:solidFill>
                  <a:srgbClr val="FF0000"/>
                </a:solidFill>
              </a:rPr>
              <a:t>Refracting at curved surfaces  </a:t>
            </a:r>
            <a:r>
              <a:rPr lang="fa-IR" sz="2800" b="1" dirty="0">
                <a:solidFill>
                  <a:srgbClr val="FF0000"/>
                </a:solidFill>
              </a:rPr>
              <a:t>شکست درسطوح خمیده</a:t>
            </a:r>
            <a:endParaRPr lang="en-US" sz="2800" b="1" dirty="0">
              <a:solidFill>
                <a:srgbClr val="FF0000"/>
              </a:solidFill>
            </a:endParaRPr>
          </a:p>
        </p:txBody>
      </p:sp>
      <p:sp>
        <p:nvSpPr>
          <p:cNvPr id="6" name="Rectangle 5"/>
          <p:cNvSpPr/>
          <p:nvPr/>
        </p:nvSpPr>
        <p:spPr>
          <a:xfrm>
            <a:off x="6570401" y="4039254"/>
            <a:ext cx="5516446" cy="2308324"/>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Ellipsoid surface images object point О at infinity when О is at one focus and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o</a:t>
            </a:r>
            <a:r>
              <a:rPr lang="en-US" sz="2400" dirty="0">
                <a:latin typeface="Times New Roman" panose="02020603050405020304" pitchFamily="18" charset="0"/>
                <a:cs typeface="Times New Roman" panose="02020603050405020304" pitchFamily="18" charset="0"/>
              </a:rPr>
              <a:t> &gt; </a:t>
            </a:r>
            <a:r>
              <a:rPr lang="en-US" sz="2400" i="1" dirty="0" err="1">
                <a:latin typeface="Times New Roman" panose="02020603050405020304" pitchFamily="18" charset="0"/>
                <a:cs typeface="Times New Roman" panose="02020603050405020304" pitchFamily="18" charset="0"/>
              </a:rPr>
              <a:t>n</a:t>
            </a:r>
            <a:r>
              <a:rPr lang="en-US" sz="2400" baseline="-250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a:t>
            </a:r>
            <a:endParaRPr lang="fa-IR" sz="2400" dirty="0">
              <a:latin typeface="Times New Roman" panose="02020603050405020304" pitchFamily="18" charset="0"/>
              <a:cs typeface="Times New Roman" panose="02020603050405020304" pitchFamily="18" charset="0"/>
            </a:endParaRPr>
          </a:p>
          <a:p>
            <a:pPr algn="r" rtl="1">
              <a:lnSpc>
                <a:spcPct val="150000"/>
              </a:lnSpc>
            </a:pPr>
            <a:r>
              <a:rPr lang="fa-IR" sz="2400" dirty="0">
                <a:latin typeface="Times New Roman" panose="02020603050405020304" pitchFamily="18" charset="0"/>
                <a:cs typeface="Times New Roman" panose="02020603050405020304" pitchFamily="18" charset="0"/>
              </a:rPr>
              <a:t>سطح بیضوی از شی نقطه‌ای که در یک کانون آن باشد تصویری در بینهایت می‌دهد وقتی که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o</a:t>
            </a:r>
            <a:r>
              <a:rPr lang="en-US" sz="2400" dirty="0">
                <a:latin typeface="Times New Roman" panose="02020603050405020304" pitchFamily="18" charset="0"/>
                <a:cs typeface="Times New Roman" panose="02020603050405020304" pitchFamily="18" charset="0"/>
              </a:rPr>
              <a:t> &gt; </a:t>
            </a:r>
            <a:r>
              <a:rPr lang="en-US" sz="2400" i="1" dirty="0" err="1">
                <a:latin typeface="Times New Roman" panose="02020603050405020304" pitchFamily="18" charset="0"/>
                <a:cs typeface="Times New Roman" panose="02020603050405020304" pitchFamily="18" charset="0"/>
              </a:rPr>
              <a:t>n</a:t>
            </a:r>
            <a:r>
              <a:rPr lang="en-US" sz="2400" baseline="-250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a:t>
            </a:r>
          </a:p>
        </p:txBody>
      </p:sp>
      <p:sp>
        <p:nvSpPr>
          <p:cNvPr id="7" name="Slide Number Placeholder 6"/>
          <p:cNvSpPr>
            <a:spLocks noGrp="1"/>
          </p:cNvSpPr>
          <p:nvPr>
            <p:ph type="sldNum" sz="quarter" idx="12"/>
          </p:nvPr>
        </p:nvSpPr>
        <p:spPr/>
        <p:txBody>
          <a:bodyPr/>
          <a:lstStyle/>
          <a:p>
            <a:fld id="{8AC7B609-6235-4DF7-8376-3B4225D7EDEF}" type="slidenum">
              <a:rPr lang="en-US" smtClean="0"/>
              <a:pPr/>
              <a:t>65</a:t>
            </a:fld>
            <a:endParaRPr lang="en-US"/>
          </a:p>
        </p:txBody>
      </p:sp>
    </p:spTree>
    <p:extLst>
      <p:ext uri="{BB962C8B-B14F-4D97-AF65-F5344CB8AC3E}">
        <p14:creationId xmlns:p14="http://schemas.microsoft.com/office/powerpoint/2010/main" val="168324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p:cNvPicPr>
            <a:picLocks noChangeAspect="1" noChangeArrowheads="1"/>
          </p:cNvPicPr>
          <p:nvPr/>
        </p:nvPicPr>
        <p:blipFill>
          <a:blip r:embed="rId2" cstate="print"/>
          <a:srcRect/>
          <a:stretch>
            <a:fillRect/>
          </a:stretch>
        </p:blipFill>
        <p:spPr bwMode="auto">
          <a:xfrm>
            <a:off x="174723" y="170886"/>
            <a:ext cx="6736440" cy="6687114"/>
          </a:xfrm>
          <a:prstGeom prst="rect">
            <a:avLst/>
          </a:prstGeom>
          <a:noFill/>
          <a:ln w="9525">
            <a:noFill/>
            <a:miter lim="800000"/>
            <a:headEnd/>
            <a:tailEnd/>
          </a:ln>
        </p:spPr>
      </p:pic>
      <p:graphicFrame>
        <p:nvGraphicFramePr>
          <p:cNvPr id="269315" name="Object 3"/>
          <p:cNvGraphicFramePr>
            <a:graphicFrameLocks noChangeAspect="1"/>
          </p:cNvGraphicFramePr>
          <p:nvPr/>
        </p:nvGraphicFramePr>
        <p:xfrm>
          <a:off x="6832600" y="565150"/>
          <a:ext cx="4572000" cy="2552700"/>
        </p:xfrm>
        <a:graphic>
          <a:graphicData uri="http://schemas.openxmlformats.org/presentationml/2006/ole">
            <mc:AlternateContent xmlns:mc="http://schemas.openxmlformats.org/markup-compatibility/2006">
              <mc:Choice xmlns:v="urn:schemas-microsoft-com:vml" Requires="v">
                <p:oleObj name="Equation" r:id="rId3" imgW="4572000" imgH="2552700" progId="Equation.DSMT4">
                  <p:embed/>
                </p:oleObj>
              </mc:Choice>
              <mc:Fallback>
                <p:oleObj name="Equation" r:id="rId3" imgW="4572000" imgH="2552700" progId="Equation.DSMT4">
                  <p:embed/>
                  <p:pic>
                    <p:nvPicPr>
                      <p:cNvPr id="0"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2600" y="565150"/>
                        <a:ext cx="4572000" cy="2552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nvGraphicFramePr>
        <p:xfrm>
          <a:off x="7531100" y="3829050"/>
          <a:ext cx="3111500" cy="838200"/>
        </p:xfrm>
        <a:graphic>
          <a:graphicData uri="http://schemas.openxmlformats.org/presentationml/2006/ole">
            <mc:AlternateContent xmlns:mc="http://schemas.openxmlformats.org/markup-compatibility/2006">
              <mc:Choice xmlns:v="urn:schemas-microsoft-com:vml" Requires="v">
                <p:oleObj name="Equation" r:id="rId5" imgW="3111500" imgH="838200" progId="Equation.DSMT4">
                  <p:embed/>
                </p:oleObj>
              </mc:Choice>
              <mc:Fallback>
                <p:oleObj name="Equation" r:id="rId5" imgW="3111500" imgH="838200" progId="Equation.DSMT4">
                  <p:embed/>
                  <p:pic>
                    <p:nvPicPr>
                      <p:cNvPr id="0"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1100" y="3829050"/>
                        <a:ext cx="31115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nvGraphicFramePr>
        <p:xfrm>
          <a:off x="5102225" y="6140450"/>
          <a:ext cx="4648200" cy="381000"/>
        </p:xfrm>
        <a:graphic>
          <a:graphicData uri="http://schemas.openxmlformats.org/presentationml/2006/ole">
            <mc:AlternateContent xmlns:mc="http://schemas.openxmlformats.org/markup-compatibility/2006">
              <mc:Choice xmlns:v="urn:schemas-microsoft-com:vml" Requires="v">
                <p:oleObj name="Equation" r:id="rId7" imgW="4648200" imgH="381000" progId="Equation.DSMT4">
                  <p:embed/>
                </p:oleObj>
              </mc:Choice>
              <mc:Fallback>
                <p:oleObj name="Equation" r:id="rId7" imgW="4648200" imgH="381000" progId="Equation.DSMT4">
                  <p:embed/>
                  <p:pic>
                    <p:nvPicPr>
                      <p:cNvPr id="0"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2225" y="6140450"/>
                        <a:ext cx="46482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6690731" y="5419228"/>
            <a:ext cx="5013209"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قانون اسنل-دکارت در تقریب پیرامحوری</a:t>
            </a:r>
            <a:endParaRPr lang="en-US" sz="2400" dirty="0">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8AC7B609-6235-4DF7-8376-3B4225D7EDEF}" type="slidenum">
              <a:rPr lang="en-US" smtClean="0"/>
              <a:pPr/>
              <a:t>66</a:t>
            </a:fld>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435350" y="146050"/>
            <a:ext cx="5962650" cy="2844800"/>
            <a:chOff x="3435350" y="146050"/>
            <a:chExt cx="5962650" cy="2844800"/>
          </a:xfrm>
        </p:grpSpPr>
        <p:graphicFrame>
          <p:nvGraphicFramePr>
            <p:cNvPr id="5" name="Object 4"/>
            <p:cNvGraphicFramePr>
              <a:graphicFrameLocks noChangeAspect="1"/>
            </p:cNvGraphicFramePr>
            <p:nvPr/>
          </p:nvGraphicFramePr>
          <p:xfrm>
            <a:off x="6489700" y="146050"/>
            <a:ext cx="2908300" cy="2844800"/>
          </p:xfrm>
          <a:graphic>
            <a:graphicData uri="http://schemas.openxmlformats.org/presentationml/2006/ole">
              <mc:AlternateContent xmlns:mc="http://schemas.openxmlformats.org/markup-compatibility/2006">
                <mc:Choice xmlns:v="urn:schemas-microsoft-com:vml" Requires="v">
                  <p:oleObj name="Equation" r:id="rId2" imgW="2908300" imgH="2844800" progId="Equation.DSMT4">
                    <p:embed/>
                  </p:oleObj>
                </mc:Choice>
                <mc:Fallback>
                  <p:oleObj name="Equation" r:id="rId2" imgW="2908300" imgH="2844800" progId="Equation.DSMT4">
                    <p:embed/>
                    <p:pic>
                      <p:nvPicPr>
                        <p:cNvPr id="0"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700" y="146050"/>
                          <a:ext cx="2908300" cy="284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0341" name="Object 5"/>
            <p:cNvGraphicFramePr>
              <a:graphicFrameLocks noChangeAspect="1"/>
            </p:cNvGraphicFramePr>
            <p:nvPr/>
          </p:nvGraphicFramePr>
          <p:xfrm>
            <a:off x="3435350" y="1352550"/>
            <a:ext cx="1384300" cy="381000"/>
          </p:xfrm>
          <a:graphic>
            <a:graphicData uri="http://schemas.openxmlformats.org/presentationml/2006/ole">
              <mc:AlternateContent xmlns:mc="http://schemas.openxmlformats.org/markup-compatibility/2006">
                <mc:Choice xmlns:v="urn:schemas-microsoft-com:vml" Requires="v">
                  <p:oleObj name="Equation" r:id="rId4" imgW="1384300" imgH="381000" progId="Equation.DSMT4">
                    <p:embed/>
                  </p:oleObj>
                </mc:Choice>
                <mc:Fallback>
                  <p:oleObj name="Equation" r:id="rId4" imgW="1384300" imgH="381000" progId="Equation.DSMT4">
                    <p:embed/>
                    <p:pic>
                      <p:nvPicPr>
                        <p:cNvPr id="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5350" y="1352550"/>
                          <a:ext cx="1384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270342" name="Object 6"/>
          <p:cNvGraphicFramePr>
            <a:graphicFrameLocks noChangeAspect="1"/>
          </p:cNvGraphicFramePr>
          <p:nvPr/>
        </p:nvGraphicFramePr>
        <p:xfrm>
          <a:off x="4911725" y="5835650"/>
          <a:ext cx="2679700" cy="736600"/>
        </p:xfrm>
        <a:graphic>
          <a:graphicData uri="http://schemas.openxmlformats.org/presentationml/2006/ole">
            <mc:AlternateContent xmlns:mc="http://schemas.openxmlformats.org/markup-compatibility/2006">
              <mc:Choice xmlns:v="urn:schemas-microsoft-com:vml" Requires="v">
                <p:oleObj name="Equation" r:id="rId6" imgW="2679700" imgH="736600" progId="Equation.DSMT4">
                  <p:embed/>
                </p:oleObj>
              </mc:Choice>
              <mc:Fallback>
                <p:oleObj name="Equation" r:id="rId6" imgW="2679700" imgH="736600" progId="Equation.DSMT4">
                  <p:embed/>
                  <p:pic>
                    <p:nvPicPr>
                      <p:cNvPr id="0" name="Picture 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1725" y="5835650"/>
                        <a:ext cx="26797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7" name="Group 6"/>
          <p:cNvGrpSpPr/>
          <p:nvPr/>
        </p:nvGrpSpPr>
        <p:grpSpPr>
          <a:xfrm>
            <a:off x="449765" y="3378818"/>
            <a:ext cx="11597269" cy="2308324"/>
            <a:chOff x="379141" y="3088888"/>
            <a:chExt cx="11597269" cy="2308324"/>
          </a:xfrm>
        </p:grpSpPr>
        <p:sp>
          <p:nvSpPr>
            <p:cNvPr id="8" name="TextBox 7"/>
            <p:cNvSpPr txBox="1"/>
            <p:nvPr/>
          </p:nvSpPr>
          <p:spPr>
            <a:xfrm>
              <a:off x="379141" y="3088888"/>
              <a:ext cx="11597269"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قرارداد علامتی: با استفاده از قرارداد قبلی می‌توان رابطه زیر را برای هر نوع خمیدگی و هر نوع تصویر نوشت</a:t>
              </a:r>
            </a:p>
            <a:p>
              <a:pPr algn="just" rtl="1">
                <a:lnSpc>
                  <a:spcPct val="150000"/>
                </a:lnSpc>
              </a:pPr>
              <a:r>
                <a:rPr lang="fa-IR" sz="2400" dirty="0">
                  <a:latin typeface="Times New Roman" panose="02020603050405020304" pitchFamily="18" charset="0"/>
                  <a:cs typeface="Times New Roman" panose="02020603050405020304" pitchFamily="18" charset="0"/>
                </a:rPr>
                <a:t>1- علامت    : برای جسم حقیقی مثبت و برای جسم مجازی منفی می‌باشد.</a:t>
              </a:r>
            </a:p>
            <a:p>
              <a:pPr algn="just" rtl="1">
                <a:lnSpc>
                  <a:spcPct val="150000"/>
                </a:lnSpc>
              </a:pPr>
              <a:r>
                <a:rPr lang="fa-IR" sz="2400" dirty="0">
                  <a:latin typeface="Times New Roman" panose="02020603050405020304" pitchFamily="18" charset="0"/>
                  <a:cs typeface="Times New Roman" panose="02020603050405020304" pitchFamily="18" charset="0"/>
                </a:rPr>
                <a:t>2- علامت </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 برای تصویر حقیقی مثبت و برای تصویر مجازی منفی می‌باشد.</a:t>
              </a:r>
            </a:p>
            <a:p>
              <a:pPr algn="just" rtl="1">
                <a:lnSpc>
                  <a:spcPct val="150000"/>
                </a:lnSpc>
              </a:pPr>
              <a:r>
                <a:rPr lang="fa-IR" sz="2400" dirty="0">
                  <a:latin typeface="Times New Roman" panose="02020603050405020304" pitchFamily="18" charset="0"/>
                  <a:cs typeface="Times New Roman" panose="02020603050405020304" pitchFamily="18" charset="0"/>
                </a:rPr>
                <a:t>3-علامت    </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هرگاه مرکز خمیدگی سطح شکننده سمت راست آن باشد مثبت و سمت چپ آن باشد منفی خواهد بود.</a:t>
              </a:r>
              <a:endParaRPr lang="en-US" sz="2400" dirty="0">
                <a:latin typeface="Times New Roman" panose="02020603050405020304" pitchFamily="18" charset="0"/>
                <a:cs typeface="Times New Roman" panose="02020603050405020304" pitchFamily="18" charset="0"/>
              </a:endParaRPr>
            </a:p>
          </p:txBody>
        </p:sp>
        <p:graphicFrame>
          <p:nvGraphicFramePr>
            <p:cNvPr id="9" name="Object 3"/>
            <p:cNvGraphicFramePr>
              <a:graphicFrameLocks noChangeAspect="1"/>
            </p:cNvGraphicFramePr>
            <p:nvPr/>
          </p:nvGraphicFramePr>
          <p:xfrm>
            <a:off x="10604024" y="4266195"/>
            <a:ext cx="292100" cy="385763"/>
          </p:xfrm>
          <a:graphic>
            <a:graphicData uri="http://schemas.openxmlformats.org/presentationml/2006/ole">
              <mc:AlternateContent xmlns:mc="http://schemas.openxmlformats.org/markup-compatibility/2006">
                <mc:Choice xmlns:v="urn:schemas-microsoft-com:vml" Requires="v">
                  <p:oleObj name="Equation" r:id="rId8" imgW="291973" imgH="342751" progId="Equation.DSMT4">
                    <p:embed/>
                  </p:oleObj>
                </mc:Choice>
                <mc:Fallback>
                  <p:oleObj name="Equation" r:id="rId8" imgW="291973" imgH="342751" progId="Equation.DSMT4">
                    <p:embed/>
                    <p:pic>
                      <p:nvPicPr>
                        <p:cNvPr id="0" name="Picture 4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04024" y="4266195"/>
                          <a:ext cx="292100"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4"/>
            <p:cNvGraphicFramePr>
              <a:graphicFrameLocks noChangeAspect="1"/>
            </p:cNvGraphicFramePr>
            <p:nvPr/>
          </p:nvGraphicFramePr>
          <p:xfrm>
            <a:off x="10633306" y="3864325"/>
            <a:ext cx="203200" cy="241300"/>
          </p:xfrm>
          <a:graphic>
            <a:graphicData uri="http://schemas.openxmlformats.org/presentationml/2006/ole">
              <mc:AlternateContent xmlns:mc="http://schemas.openxmlformats.org/markup-compatibility/2006">
                <mc:Choice xmlns:v="urn:schemas-microsoft-com:vml" Requires="v">
                  <p:oleObj name="Equation" r:id="rId10" imgW="203112" imgH="241195" progId="Equation.DSMT4">
                    <p:embed/>
                  </p:oleObj>
                </mc:Choice>
                <mc:Fallback>
                  <p:oleObj name="Equation" r:id="rId10" imgW="203112" imgH="241195" progId="Equation.DSMT4">
                    <p:embed/>
                    <p:pic>
                      <p:nvPicPr>
                        <p:cNvPr id="0" name="Picture 4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33306" y="3864325"/>
                          <a:ext cx="20320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10604810" y="4891941"/>
            <a:ext cx="304800" cy="304800"/>
          </p:xfrm>
          <a:graphic>
            <a:graphicData uri="http://schemas.openxmlformats.org/presentationml/2006/ole">
              <mc:AlternateContent xmlns:mc="http://schemas.openxmlformats.org/markup-compatibility/2006">
                <mc:Choice xmlns:v="urn:schemas-microsoft-com:vml" Requires="v">
                  <p:oleObj name="Equation" r:id="rId12" imgW="304536" imgH="304536" progId="Equation.DSMT4">
                    <p:embed/>
                  </p:oleObj>
                </mc:Choice>
                <mc:Fallback>
                  <p:oleObj name="Equation" r:id="rId12" imgW="304536" imgH="304536" progId="Equation.DSMT4">
                    <p:embed/>
                    <p:pic>
                      <p:nvPicPr>
                        <p:cNvPr id="0" name="Picture 4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04810" y="4891941"/>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3" name="Slide Number Placeholder 12"/>
          <p:cNvSpPr>
            <a:spLocks noGrp="1"/>
          </p:cNvSpPr>
          <p:nvPr>
            <p:ph type="sldNum" sz="quarter" idx="12"/>
          </p:nvPr>
        </p:nvSpPr>
        <p:spPr/>
        <p:txBody>
          <a:bodyPr/>
          <a:lstStyle/>
          <a:p>
            <a:fld id="{8AC7B609-6235-4DF7-8376-3B4225D7EDEF}" type="slidenum">
              <a:rPr lang="en-US" smtClean="0"/>
              <a:pPr/>
              <a:t>67</a:t>
            </a:fld>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394" name="Picture 2"/>
          <p:cNvPicPr>
            <a:picLocks noChangeAspect="1" noChangeArrowheads="1"/>
          </p:cNvPicPr>
          <p:nvPr/>
        </p:nvPicPr>
        <p:blipFill>
          <a:blip r:embed="rId2" cstate="print"/>
          <a:srcRect l="4917" t="12175" r="9113"/>
          <a:stretch>
            <a:fillRect/>
          </a:stretch>
        </p:blipFill>
        <p:spPr bwMode="auto">
          <a:xfrm>
            <a:off x="53147" y="2636874"/>
            <a:ext cx="7801802" cy="4166383"/>
          </a:xfrm>
          <a:prstGeom prst="rect">
            <a:avLst/>
          </a:prstGeom>
          <a:noFill/>
          <a:ln w="9525">
            <a:noFill/>
            <a:miter lim="800000"/>
            <a:headEnd/>
            <a:tailEnd/>
          </a:ln>
        </p:spPr>
      </p:pic>
      <p:sp>
        <p:nvSpPr>
          <p:cNvPr id="3" name="TextBox 2"/>
          <p:cNvSpPr txBox="1"/>
          <p:nvPr/>
        </p:nvSpPr>
        <p:spPr>
          <a:xfrm>
            <a:off x="357352" y="219000"/>
            <a:ext cx="11666482"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شکست در مرز کروی باعث تغییر مسیر پرتوهای رسیده از جسم شده و در محل تلاقی پرتوهای شکست یا امتداد آنها تصویر حقیقی یا مجازی تشکیل می‌شود. نسبت طول تصویر به طول جسم بزرگنمایی قرارداد شده است:</a:t>
            </a:r>
            <a:endParaRPr lang="en-US" sz="24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nvGraphicFramePr>
        <p:xfrm>
          <a:off x="4824413" y="1558925"/>
          <a:ext cx="876300" cy="812800"/>
        </p:xfrm>
        <a:graphic>
          <a:graphicData uri="http://schemas.openxmlformats.org/presentationml/2006/ole">
            <mc:AlternateContent xmlns:mc="http://schemas.openxmlformats.org/markup-compatibility/2006">
              <mc:Choice xmlns:v="urn:schemas-microsoft-com:vml" Requires="v">
                <p:oleObj name="Equation" r:id="rId3" imgW="876300" imgH="812800" progId="Equation.DSMT4">
                  <p:embed/>
                </p:oleObj>
              </mc:Choice>
              <mc:Fallback>
                <p:oleObj name="Equation" r:id="rId3" imgW="876300" imgH="812800" progId="Equation.DSMT4">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413" y="1558925"/>
                        <a:ext cx="8763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27396" name="Picture 4"/>
          <p:cNvPicPr>
            <a:picLocks noChangeAspect="1" noChangeArrowheads="1"/>
          </p:cNvPicPr>
          <p:nvPr/>
        </p:nvPicPr>
        <p:blipFill>
          <a:blip r:embed="rId5" cstate="print"/>
          <a:srcRect/>
          <a:stretch>
            <a:fillRect/>
          </a:stretch>
        </p:blipFill>
        <p:spPr bwMode="auto">
          <a:xfrm>
            <a:off x="8394371" y="2905326"/>
            <a:ext cx="1802252" cy="475827"/>
          </a:xfrm>
          <a:prstGeom prst="rect">
            <a:avLst/>
          </a:prstGeom>
          <a:noFill/>
          <a:ln w="9525">
            <a:noFill/>
            <a:miter lim="800000"/>
            <a:headEnd/>
            <a:tailEnd/>
          </a:ln>
        </p:spPr>
      </p:pic>
      <p:graphicFrame>
        <p:nvGraphicFramePr>
          <p:cNvPr id="827397" name="Object 5"/>
          <p:cNvGraphicFramePr>
            <a:graphicFrameLocks noChangeAspect="1"/>
          </p:cNvGraphicFramePr>
          <p:nvPr/>
        </p:nvGraphicFramePr>
        <p:xfrm>
          <a:off x="7978775" y="2112963"/>
          <a:ext cx="2540000" cy="381000"/>
        </p:xfrm>
        <a:graphic>
          <a:graphicData uri="http://schemas.openxmlformats.org/presentationml/2006/ole">
            <mc:AlternateContent xmlns:mc="http://schemas.openxmlformats.org/markup-compatibility/2006">
              <mc:Choice xmlns:v="urn:schemas-microsoft-com:vml" Requires="v">
                <p:oleObj name="Equation" r:id="rId6" imgW="2540000" imgH="381000" progId="Equation.DSMT4">
                  <p:embed/>
                </p:oleObj>
              </mc:Choice>
              <mc:Fallback>
                <p:oleObj name="Equation" r:id="rId6" imgW="2540000" imgH="381000" progId="Equation.DSMT4">
                  <p:embed/>
                  <p:pic>
                    <p:nvPicPr>
                      <p:cNvPr id="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8775" y="2112963"/>
                        <a:ext cx="2540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27398" name="Picture 6"/>
          <p:cNvPicPr>
            <a:picLocks noChangeAspect="1" noChangeArrowheads="1"/>
          </p:cNvPicPr>
          <p:nvPr/>
        </p:nvPicPr>
        <p:blipFill>
          <a:blip r:embed="rId8" cstate="print"/>
          <a:srcRect/>
          <a:stretch>
            <a:fillRect/>
          </a:stretch>
        </p:blipFill>
        <p:spPr bwMode="auto">
          <a:xfrm>
            <a:off x="8270326" y="3619226"/>
            <a:ext cx="2117951" cy="984304"/>
          </a:xfrm>
          <a:prstGeom prst="rect">
            <a:avLst/>
          </a:prstGeom>
          <a:noFill/>
          <a:ln w="9525">
            <a:noFill/>
            <a:miter lim="800000"/>
            <a:headEnd/>
            <a:tailEnd/>
          </a:ln>
        </p:spPr>
      </p:pic>
      <p:pic>
        <p:nvPicPr>
          <p:cNvPr id="827399" name="Picture 7"/>
          <p:cNvPicPr>
            <a:picLocks noChangeAspect="1" noChangeArrowheads="1"/>
          </p:cNvPicPr>
          <p:nvPr/>
        </p:nvPicPr>
        <p:blipFill>
          <a:blip r:embed="rId9" cstate="print"/>
          <a:srcRect/>
          <a:stretch>
            <a:fillRect/>
          </a:stretch>
        </p:blipFill>
        <p:spPr bwMode="auto">
          <a:xfrm>
            <a:off x="8166593" y="4942161"/>
            <a:ext cx="2672179" cy="1017204"/>
          </a:xfrm>
          <a:prstGeom prst="rect">
            <a:avLst/>
          </a:prstGeom>
          <a:noFill/>
          <a:ln w="9525">
            <a:noFill/>
            <a:miter lim="800000"/>
            <a:headEnd/>
            <a:tailEnd/>
          </a:ln>
        </p:spPr>
      </p:pic>
      <p:cxnSp>
        <p:nvCxnSpPr>
          <p:cNvPr id="14" name="Straight Connector 13"/>
          <p:cNvCxnSpPr/>
          <p:nvPr/>
        </p:nvCxnSpPr>
        <p:spPr>
          <a:xfrm flipH="1">
            <a:off x="1031371" y="4540100"/>
            <a:ext cx="4093535" cy="10526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8AC7B609-6235-4DF7-8376-3B4225D7EDEF}" type="slidenum">
              <a:rPr lang="en-US" smtClean="0"/>
              <a:pPr/>
              <a:t>68</a:t>
            </a:fld>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5934" y="457200"/>
            <a:ext cx="11557591"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مثال: روي تيله‌اي بلوري به قطر 20 ميلي‌متر يك نقطه رنگي قرار دارد. اگر درست از طرف مقابل به آن نگاه شود این نقطه رنگی در چه فاصله‌اي از سطح مقابل تيله و چند برابر ديده مي‌شود.</a:t>
            </a:r>
            <a:endParaRPr lang="en-US" sz="2400" dirty="0">
              <a:latin typeface="Times New Roman" panose="02020603050405020304" pitchFamily="18" charset="0"/>
              <a:cs typeface="Times New Roman" panose="02020603050405020304" pitchFamily="18" charset="0"/>
            </a:endParaRPr>
          </a:p>
        </p:txBody>
      </p:sp>
      <p:graphicFrame>
        <p:nvGraphicFramePr>
          <p:cNvPr id="991234" name="Object 2"/>
          <p:cNvGraphicFramePr>
            <a:graphicFrameLocks noChangeAspect="1"/>
          </p:cNvGraphicFramePr>
          <p:nvPr/>
        </p:nvGraphicFramePr>
        <p:xfrm>
          <a:off x="850900" y="1939925"/>
          <a:ext cx="3238500" cy="3721100"/>
        </p:xfrm>
        <a:graphic>
          <a:graphicData uri="http://schemas.openxmlformats.org/presentationml/2006/ole">
            <mc:AlternateContent xmlns:mc="http://schemas.openxmlformats.org/markup-compatibility/2006">
              <mc:Choice xmlns:v="urn:schemas-microsoft-com:vml" Requires="v">
                <p:oleObj name="Equation" r:id="rId2" imgW="3238500" imgH="3721100" progId="Equation.DSMT4">
                  <p:embed/>
                </p:oleObj>
              </mc:Choice>
              <mc:Fallback>
                <p:oleObj name="Equation" r:id="rId2" imgW="3238500" imgH="3721100" progId="Equation.DSMT4">
                  <p:embed/>
                  <p:pic>
                    <p:nvPicPr>
                      <p:cNvPr id="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00" y="1939925"/>
                        <a:ext cx="3238500" cy="37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12"/>
          <p:cNvGraphicFramePr>
            <a:graphicFrameLocks noChangeAspect="1"/>
          </p:cNvGraphicFramePr>
          <p:nvPr/>
        </p:nvGraphicFramePr>
        <p:xfrm>
          <a:off x="5853113" y="4600575"/>
          <a:ext cx="3530600" cy="800100"/>
        </p:xfrm>
        <a:graphic>
          <a:graphicData uri="http://schemas.openxmlformats.org/presentationml/2006/ole">
            <mc:AlternateContent xmlns:mc="http://schemas.openxmlformats.org/markup-compatibility/2006">
              <mc:Choice xmlns:v="urn:schemas-microsoft-com:vml" Requires="v">
                <p:oleObj name="Equation" r:id="rId4" imgW="3530600" imgH="800100" progId="Equation.DSMT4">
                  <p:embed/>
                </p:oleObj>
              </mc:Choice>
              <mc:Fallback>
                <p:oleObj name="Equation" r:id="rId4" imgW="3530600" imgH="800100" progId="Equation.DSMT4">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3113" y="4600575"/>
                        <a:ext cx="35306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5380186" y="1754367"/>
            <a:ext cx="6583680" cy="2020155"/>
            <a:chOff x="5380186" y="1754367"/>
            <a:chExt cx="6583680" cy="2020155"/>
          </a:xfrm>
        </p:grpSpPr>
        <p:grpSp>
          <p:nvGrpSpPr>
            <p:cNvPr id="12" name="Group 11"/>
            <p:cNvGrpSpPr/>
            <p:nvPr/>
          </p:nvGrpSpPr>
          <p:grpSpPr>
            <a:xfrm>
              <a:off x="5380186" y="1754367"/>
              <a:ext cx="6583680" cy="2020155"/>
              <a:chOff x="5380186" y="1754367"/>
              <a:chExt cx="6583680" cy="2020155"/>
            </a:xfrm>
          </p:grpSpPr>
          <p:sp>
            <p:nvSpPr>
              <p:cNvPr id="3" name="Oval 2"/>
              <p:cNvSpPr/>
              <p:nvPr/>
            </p:nvSpPr>
            <p:spPr>
              <a:xfrm>
                <a:off x="8123362" y="1945722"/>
                <a:ext cx="1828800" cy="18288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5380186" y="2849490"/>
                <a:ext cx="6583680" cy="212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flipH="1">
                <a:off x="8102105" y="2764436"/>
                <a:ext cx="9144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815023" y="2615576"/>
                <a:ext cx="329609" cy="742511"/>
              </a:xfrm>
              <a:prstGeom prst="rect">
                <a:avLst/>
              </a:prstGeom>
              <a:noFill/>
            </p:spPr>
            <p:txBody>
              <a:bodyPr wrap="square" rtlCol="0">
                <a:spAutoFit/>
              </a:bodyPr>
              <a:lstStyle/>
              <a:p>
                <a:pPr algn="just" rtl="1">
                  <a:lnSpc>
                    <a:spcPct val="150000"/>
                  </a:lnSpc>
                </a:pPr>
                <a:r>
                  <a:rPr lang="en-US" sz="3200" dirty="0">
                    <a:solidFill>
                      <a:srgbClr val="00B0F0"/>
                    </a:solidFill>
                    <a:latin typeface="Times New Roman" panose="02020603050405020304" pitchFamily="18" charset="0"/>
                    <a:cs typeface="Times New Roman" panose="02020603050405020304" pitchFamily="18" charset="0"/>
                  </a:rPr>
                  <a:t>o</a:t>
                </a:r>
              </a:p>
            </p:txBody>
          </p:sp>
          <p:cxnSp>
            <p:nvCxnSpPr>
              <p:cNvPr id="9" name="Straight Arrow Connector 8"/>
              <p:cNvCxnSpPr/>
              <p:nvPr/>
            </p:nvCxnSpPr>
            <p:spPr>
              <a:xfrm flipV="1">
                <a:off x="9059028" y="1998921"/>
                <a:ext cx="414670" cy="8612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090928" y="1754367"/>
                <a:ext cx="276446" cy="646331"/>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p>
            </p:txBody>
          </p:sp>
        </p:grpSp>
        <p:sp>
          <p:nvSpPr>
            <p:cNvPr id="14" name="TextBox 13"/>
            <p:cNvSpPr txBox="1"/>
            <p:nvPr/>
          </p:nvSpPr>
          <p:spPr>
            <a:xfrm>
              <a:off x="5635249" y="2700671"/>
              <a:ext cx="946298" cy="742511"/>
            </a:xfrm>
            <a:prstGeom prst="rect">
              <a:avLst/>
            </a:prstGeom>
            <a:noFill/>
          </p:spPr>
          <p:txBody>
            <a:bodyPr wrap="square" rtlCol="0">
              <a:spAutoFit/>
            </a:bodyPr>
            <a:lstStyle/>
            <a:p>
              <a:pPr algn="just" rtl="1">
                <a:lnSpc>
                  <a:spcPct val="150000"/>
                </a:lnSpc>
              </a:pPr>
              <a:r>
                <a:rPr lang="en-US" sz="3200" dirty="0">
                  <a:solidFill>
                    <a:srgbClr val="FF0000"/>
                  </a:solidFill>
                  <a:latin typeface="Times New Roman" panose="02020603050405020304" pitchFamily="18" charset="0"/>
                  <a:cs typeface="Times New Roman" panose="02020603050405020304" pitchFamily="18" charset="0"/>
                </a:rPr>
                <a:t>I</a:t>
              </a:r>
            </a:p>
          </p:txBody>
        </p:sp>
        <p:sp>
          <p:nvSpPr>
            <p:cNvPr id="15" name="Oval 14"/>
            <p:cNvSpPr/>
            <p:nvPr/>
          </p:nvSpPr>
          <p:spPr>
            <a:xfrm flipH="1">
              <a:off x="6553296" y="2672284"/>
              <a:ext cx="27432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1073888" y="5890443"/>
            <a:ext cx="10473070"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تصوير در فاصله 40 سانتي‌متري از سطح مقابل و سه برابر اندازه واقعي مشاهده مي‌شود.</a:t>
            </a:r>
            <a:endParaRPr lang="en-US" sz="2400" dirty="0">
              <a:latin typeface="Times New Roman" panose="02020603050405020304" pitchFamily="18" charset="0"/>
              <a:cs typeface="Times New Roman" panose="02020603050405020304" pitchFamily="18" charset="0"/>
            </a:endParaRPr>
          </a:p>
        </p:txBody>
      </p:sp>
      <p:sp>
        <p:nvSpPr>
          <p:cNvPr id="18" name="Slide Number Placeholder 17"/>
          <p:cNvSpPr>
            <a:spLocks noGrp="1"/>
          </p:cNvSpPr>
          <p:nvPr>
            <p:ph type="sldNum" sz="quarter" idx="12"/>
          </p:nvPr>
        </p:nvSpPr>
        <p:spPr/>
        <p:txBody>
          <a:bodyPr/>
          <a:lstStyle/>
          <a:p>
            <a:fld id="{8AC7B609-6235-4DF7-8376-3B4225D7EDEF}" type="slidenum">
              <a:rPr lang="en-US" smtClean="0"/>
              <a:pPr/>
              <a:t>69</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5709" y="808952"/>
            <a:ext cx="11217498" cy="1133965"/>
          </a:xfrm>
          <a:prstGeom prst="rect">
            <a:avLst/>
          </a:prstGeom>
        </p:spPr>
        <p:txBody>
          <a:bodyPr wrap="square">
            <a:spAutoFit/>
          </a:bodyPr>
          <a:lstStyle/>
          <a:p>
            <a:pPr>
              <a:lnSpc>
                <a:spcPct val="150000"/>
              </a:lnSpc>
            </a:pPr>
            <a:r>
              <a:rPr lang="en-US" sz="2400" dirty="0">
                <a:latin typeface="Times New Roman" panose="02020603050405020304" pitchFamily="18" charset="0"/>
              </a:rPr>
              <a:t>The index of refraction, or refractive index, of any optical medium is defined as the ratio between the speed of light in a vacuum and the speed of light in the medium:</a:t>
            </a:r>
          </a:p>
        </p:txBody>
      </p:sp>
      <p:graphicFrame>
        <p:nvGraphicFramePr>
          <p:cNvPr id="7" name="Object 6"/>
          <p:cNvGraphicFramePr>
            <a:graphicFrameLocks noChangeAspect="1"/>
          </p:cNvGraphicFramePr>
          <p:nvPr>
            <p:extLst>
              <p:ext uri="{D42A27DB-BD31-4B8C-83A1-F6EECF244321}">
                <p14:modId xmlns:p14="http://schemas.microsoft.com/office/powerpoint/2010/main" val="3629704576"/>
              </p:ext>
            </p:extLst>
          </p:nvPr>
        </p:nvGraphicFramePr>
        <p:xfrm>
          <a:off x="1606550" y="3703638"/>
          <a:ext cx="5499100" cy="1625600"/>
        </p:xfrm>
        <a:graphic>
          <a:graphicData uri="http://schemas.openxmlformats.org/presentationml/2006/ole">
            <mc:AlternateContent xmlns:mc="http://schemas.openxmlformats.org/markup-compatibility/2006">
              <mc:Choice xmlns:v="urn:schemas-microsoft-com:vml" Requires="v">
                <p:oleObj name="Equation" r:id="rId2" imgW="5499000" imgH="1625400" progId="Equation.DSMT4">
                  <p:embed/>
                </p:oleObj>
              </mc:Choice>
              <mc:Fallback>
                <p:oleObj name="Equation" r:id="rId2" imgW="5499000" imgH="1625400" progId="Equation.DSMT4">
                  <p:embed/>
                  <p:pic>
                    <p:nvPicPr>
                      <p:cNvPr id="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550" y="3703638"/>
                        <a:ext cx="5499100" cy="162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502228" y="2228922"/>
            <a:ext cx="9829800" cy="1754326"/>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ضریب شکست هر محیط شفاف به صورت خارج قسمت سرعت نور در خلا به سرعت نور در محیط شفاف تعریف می شود. طبق این تعریف، ضریب شکست کمیتی بدون</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واحد (</a:t>
            </a:r>
            <a:r>
              <a:rPr lang="en-US" sz="2400" dirty="0">
                <a:solidFill>
                  <a:srgbClr val="1E04E2"/>
                </a:solidFill>
                <a:latin typeface="Times New Roman" panose="02020603050405020304" pitchFamily="18" charset="0"/>
                <a:cs typeface="Times New Roman" panose="02020603050405020304" pitchFamily="18" charset="0"/>
              </a:rPr>
              <a:t>unitless</a:t>
            </a:r>
            <a:r>
              <a:rPr lang="fa-IR" sz="2400" dirty="0">
                <a:latin typeface="Times New Roman" panose="02020603050405020304" pitchFamily="18" charset="0"/>
                <a:cs typeface="Times New Roman" panose="02020603050405020304" pitchFamily="18" charset="0"/>
              </a:rPr>
              <a:t>) است. </a:t>
            </a:r>
          </a:p>
          <a:p>
            <a:pPr algn="just" rtl="1">
              <a:lnSpc>
                <a:spcPct val="150000"/>
              </a:lnSpc>
            </a:pPr>
            <a:endParaRPr lang="en-US" sz="2400" dirty="0">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nvGraphicFramePr>
        <p:xfrm>
          <a:off x="5530850" y="3029475"/>
          <a:ext cx="114300" cy="177800"/>
        </p:xfrm>
        <a:graphic>
          <a:graphicData uri="http://schemas.openxmlformats.org/presentationml/2006/ole">
            <mc:AlternateContent xmlns:mc="http://schemas.openxmlformats.org/markup-compatibility/2006">
              <mc:Choice xmlns:v="urn:schemas-microsoft-com:vml" Requires="v">
                <p:oleObj name="Equation" r:id="rId4" imgW="114102" imgH="177492" progId="Equation.DSMT4">
                  <p:embed/>
                </p:oleObj>
              </mc:Choice>
              <mc:Fallback>
                <p:oleObj name="Equation" r:id="rId4" imgW="114102" imgH="177492" progId="Equation.DSMT4">
                  <p:embed/>
                  <p:pic>
                    <p:nvPicPr>
                      <p:cNvPr id="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0850" y="302947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359229" y="5494636"/>
            <a:ext cx="11244942"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طبق این قرار داد ضریب شکست خلا مساوی 1 و ضریب شکست هر محیط شفاف بیشتر از 1 خواهد بود.</a:t>
            </a:r>
            <a:endParaRPr lang="en-US"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121572" y="163551"/>
            <a:ext cx="5623034"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lvl="0" algn="ctr" eaLnBrk="0" fontAlgn="base" hangingPunct="0">
              <a:spcBef>
                <a:spcPct val="0"/>
              </a:spcBef>
              <a:spcAft>
                <a:spcPct val="0"/>
              </a:spcAft>
            </a:pPr>
            <a:r>
              <a:rPr lang="fa-IR"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ضریب شکست   </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Refractive Index     </a:t>
            </a:r>
            <a:endParaRPr lang="en-US" altLang="en-US" sz="2800" dirty="0">
              <a:solidFill>
                <a:srgbClr val="FF0000"/>
              </a:solidFill>
            </a:endParaRPr>
          </a:p>
        </p:txBody>
      </p:sp>
      <p:sp>
        <p:nvSpPr>
          <p:cNvPr id="12" name="Slide Number Placeholder 11"/>
          <p:cNvSpPr>
            <a:spLocks noGrp="1"/>
          </p:cNvSpPr>
          <p:nvPr>
            <p:ph type="sldNum" sz="quarter" idx="12"/>
          </p:nvPr>
        </p:nvSpPr>
        <p:spPr/>
        <p:txBody>
          <a:bodyPr/>
          <a:lstStyle/>
          <a:p>
            <a:fld id="{8AC7B609-6235-4DF7-8376-3B4225D7EDEF}" type="slidenum">
              <a:rPr lang="en-US" smtClean="0"/>
              <a:pPr/>
              <a:t>7</a:t>
            </a:fld>
            <a:endParaRPr lang="en-US"/>
          </a:p>
        </p:txBody>
      </p:sp>
    </p:spTree>
    <p:extLst>
      <p:ext uri="{BB962C8B-B14F-4D97-AF65-F5344CB8AC3E}">
        <p14:creationId xmlns:p14="http://schemas.microsoft.com/office/powerpoint/2010/main" val="39833973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C2E659-7AA1-4A0E-8D6F-FA95B9E08205}"/>
              </a:ext>
            </a:extLst>
          </p:cNvPr>
          <p:cNvSpPr>
            <a:spLocks noGrp="1"/>
          </p:cNvSpPr>
          <p:nvPr>
            <p:ph type="sldNum" sz="quarter" idx="12"/>
          </p:nvPr>
        </p:nvSpPr>
        <p:spPr/>
        <p:txBody>
          <a:bodyPr/>
          <a:lstStyle/>
          <a:p>
            <a:fld id="{8AC7B609-6235-4DF7-8376-3B4225D7EDEF}" type="slidenum">
              <a:rPr lang="en-US" smtClean="0"/>
              <a:pPr/>
              <a:t>70</a:t>
            </a:fld>
            <a:endParaRPr lang="en-US" dirty="0"/>
          </a:p>
        </p:txBody>
      </p:sp>
      <p:sp>
        <p:nvSpPr>
          <p:cNvPr id="3" name="TextBox 2">
            <a:extLst>
              <a:ext uri="{FF2B5EF4-FFF2-40B4-BE49-F238E27FC236}">
                <a16:creationId xmlns:a16="http://schemas.microsoft.com/office/drawing/2014/main" id="{3241256C-6C2A-4CEA-A887-2334C2EEA41D}"/>
              </a:ext>
            </a:extLst>
          </p:cNvPr>
          <p:cNvSpPr txBox="1"/>
          <p:nvPr/>
        </p:nvSpPr>
        <p:spPr>
          <a:xfrm>
            <a:off x="1186004" y="1032095"/>
            <a:ext cx="9895438" cy="1687963"/>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یک ماهی بسیار کوچک درون یک تُنگ کروی پر از آب به فاصله 5 سانتی‌متر از دیواره تُنگ قرار دارد. قطر تُنگ 30 سانتی متر است. از شکست پرتوها به علت دیواره شیشه‌ای صرفنظر کنید.</a:t>
            </a:r>
          </a:p>
          <a:p>
            <a:pPr algn="just" rtl="1">
              <a:lnSpc>
                <a:spcPct val="150000"/>
              </a:lnSpc>
            </a:pPr>
            <a:r>
              <a:rPr lang="fa-IR" sz="2400" dirty="0">
                <a:latin typeface="Times New Roman" panose="02020603050405020304" pitchFamily="18" charset="0"/>
                <a:cs typeface="Times New Roman" panose="02020603050405020304" pitchFamily="18" charset="0"/>
              </a:rPr>
              <a:t>با محاسبه نشان دهید که از کدام طرف اگر به ماهی نگاه کنیم آن را درشتتر می‌بینیم. </a:t>
            </a:r>
            <a:endParaRPr lang="en-US" sz="2400" dirty="0">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933EAC3F-FBB0-4141-8F90-4F9389A1979A}"/>
              </a:ext>
            </a:extLst>
          </p:cNvPr>
          <p:cNvGraphicFramePr>
            <a:graphicFrameLocks noChangeAspect="1"/>
          </p:cNvGraphicFramePr>
          <p:nvPr>
            <p:extLst>
              <p:ext uri="{D42A27DB-BD31-4B8C-83A1-F6EECF244321}">
                <p14:modId xmlns:p14="http://schemas.microsoft.com/office/powerpoint/2010/main" val="1279272622"/>
              </p:ext>
            </p:extLst>
          </p:nvPr>
        </p:nvGraphicFramePr>
        <p:xfrm>
          <a:off x="1681163" y="2081213"/>
          <a:ext cx="698500" cy="736600"/>
        </p:xfrm>
        <a:graphic>
          <a:graphicData uri="http://schemas.openxmlformats.org/presentationml/2006/ole">
            <mc:AlternateContent xmlns:mc="http://schemas.openxmlformats.org/markup-compatibility/2006">
              <mc:Choice xmlns:v="urn:schemas-microsoft-com:vml" Requires="v">
                <p:oleObj name="Equation" r:id="rId2" imgW="698400" imgH="736560" progId="Equation.DSMT4">
                  <p:embed/>
                </p:oleObj>
              </mc:Choice>
              <mc:Fallback>
                <p:oleObj name="Equation" r:id="rId2" imgW="698400" imgH="736560" progId="Equation.DSMT4">
                  <p:embed/>
                  <p:pic>
                    <p:nvPicPr>
                      <p:cNvPr id="0" name=""/>
                      <p:cNvPicPr/>
                      <p:nvPr/>
                    </p:nvPicPr>
                    <p:blipFill>
                      <a:blip r:embed="rId3"/>
                      <a:stretch>
                        <a:fillRect/>
                      </a:stretch>
                    </p:blipFill>
                    <p:spPr>
                      <a:xfrm>
                        <a:off x="1681163" y="2081213"/>
                        <a:ext cx="698500" cy="736600"/>
                      </a:xfrm>
                      <a:prstGeom prst="rect">
                        <a:avLst/>
                      </a:prstGeom>
                    </p:spPr>
                  </p:pic>
                </p:oleObj>
              </mc:Fallback>
            </mc:AlternateContent>
          </a:graphicData>
        </a:graphic>
      </p:graphicFrame>
    </p:spTree>
    <p:extLst>
      <p:ext uri="{BB962C8B-B14F-4D97-AF65-F5344CB8AC3E}">
        <p14:creationId xmlns:p14="http://schemas.microsoft.com/office/powerpoint/2010/main" val="2940239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84" name="Picture 4"/>
          <p:cNvPicPr>
            <a:picLocks noChangeAspect="1" noChangeArrowheads="1"/>
          </p:cNvPicPr>
          <p:nvPr/>
        </p:nvPicPr>
        <p:blipFill>
          <a:blip r:embed="rId2" cstate="print"/>
          <a:srcRect/>
          <a:stretch>
            <a:fillRect/>
          </a:stretch>
        </p:blipFill>
        <p:spPr bwMode="auto">
          <a:xfrm>
            <a:off x="181088" y="3250902"/>
            <a:ext cx="10277475" cy="3543300"/>
          </a:xfrm>
          <a:prstGeom prst="rect">
            <a:avLst/>
          </a:prstGeom>
          <a:noFill/>
          <a:ln w="9525">
            <a:noFill/>
            <a:miter lim="800000"/>
            <a:headEnd/>
            <a:tailEnd/>
          </a:ln>
        </p:spPr>
      </p:pic>
      <p:sp>
        <p:nvSpPr>
          <p:cNvPr id="2" name="Rectangle 1"/>
          <p:cNvSpPr/>
          <p:nvPr/>
        </p:nvSpPr>
        <p:spPr>
          <a:xfrm>
            <a:off x="116113" y="35451"/>
            <a:ext cx="11872685" cy="579582"/>
          </a:xfrm>
          <a:prstGeom prst="rect">
            <a:avLst/>
          </a:prstGeom>
        </p:spPr>
        <p:txBody>
          <a:bodyPr wrap="square">
            <a:spAutoFit/>
          </a:bodyPr>
          <a:lstStyle/>
          <a:p>
            <a:pPr algn="r">
              <a:lnSpc>
                <a:spcPct val="150000"/>
              </a:lnSpc>
              <a:spcAft>
                <a:spcPts val="800"/>
              </a:spcAft>
            </a:pPr>
            <a:r>
              <a:rPr lang="fa-IR" sz="2400" b="1" dirty="0">
                <a:solidFill>
                  <a:srgbClr val="FF0000"/>
                </a:solidFill>
                <a:latin typeface="Times New Roman" panose="02020603050405020304" pitchFamily="18" charset="0"/>
                <a:ea typeface="Calibri" panose="020F0502020204030204" pitchFamily="34" charset="0"/>
              </a:rPr>
              <a:t>تعریف کانون اولیه و ثانویه</a:t>
            </a:r>
            <a:endParaRPr lang="en-US" sz="2400" dirty="0">
              <a:solidFill>
                <a:srgbClr val="0070C0"/>
              </a:solidFill>
              <a:latin typeface="Times New Roman" panose="02020603050405020304" pitchFamily="18" charset="0"/>
              <a:ea typeface="Calibri" panose="020F0502020204030204" pitchFamily="34" charset="0"/>
            </a:endParaRPr>
          </a:p>
        </p:txBody>
      </p:sp>
      <p:sp>
        <p:nvSpPr>
          <p:cNvPr id="4" name="TextBox 3"/>
          <p:cNvSpPr txBox="1"/>
          <p:nvPr/>
        </p:nvSpPr>
        <p:spPr>
          <a:xfrm>
            <a:off x="58056" y="522128"/>
            <a:ext cx="12075887" cy="2862322"/>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در شکل </a:t>
            </a:r>
            <a:r>
              <a:rPr lang="en-US" sz="2400" dirty="0">
                <a:latin typeface="Times New Roman" panose="02020603050405020304" pitchFamily="18" charset="0"/>
                <a:cs typeface="Times New Roman" panose="02020603050405020304" pitchFamily="18" charset="0"/>
              </a:rPr>
              <a:t> (a)</a:t>
            </a:r>
            <a:r>
              <a:rPr lang="fa-IR" sz="2400" dirty="0">
                <a:latin typeface="Times New Roman" panose="02020603050405020304" pitchFamily="18" charset="0"/>
                <a:cs typeface="Times New Roman" panose="02020603050405020304" pitchFamily="18" charset="0"/>
              </a:rPr>
              <a:t>دسته پرتو واگر از چشمه نقطه‌ای واقع در نقطه </a:t>
            </a:r>
            <a:r>
              <a:rPr lang="en-US" sz="2400" dirty="0">
                <a:latin typeface="Times New Roman" panose="02020603050405020304" pitchFamily="18" charset="0"/>
                <a:cs typeface="Times New Roman" panose="02020603050405020304" pitchFamily="18" charset="0"/>
              </a:rPr>
              <a:t> F</a:t>
            </a:r>
            <a:r>
              <a:rPr lang="fa-IR" sz="2400" dirty="0">
                <a:latin typeface="Times New Roman" panose="02020603050405020304" pitchFamily="18" charset="0"/>
                <a:cs typeface="Times New Roman" panose="02020603050405020304" pitchFamily="18" charset="0"/>
              </a:rPr>
              <a:t>به سطح شکننده کروی رسیده و در محیط دوم (شکست) تبدیل به یک دسته پرتو موازی محور اصلی شده است. در شکل </a:t>
            </a:r>
            <a:r>
              <a:rPr lang="en-US" sz="2400" dirty="0">
                <a:latin typeface="Times New Roman" panose="02020603050405020304" pitchFamily="18" charset="0"/>
                <a:cs typeface="Times New Roman" panose="02020603050405020304" pitchFamily="18" charset="0"/>
              </a:rPr>
              <a:t> (b)</a:t>
            </a:r>
            <a:r>
              <a:rPr lang="fa-IR" sz="2400" dirty="0">
                <a:latin typeface="Times New Roman" panose="02020603050405020304" pitchFamily="18" charset="0"/>
                <a:cs typeface="Times New Roman" panose="02020603050405020304" pitchFamily="18" charset="0"/>
              </a:rPr>
              <a:t>یک دسته پرتو همگرا طوری به سطح شکننده کروی می رسند که امتداد آنها از  نقطه </a:t>
            </a:r>
            <a:r>
              <a:rPr lang="en-US" sz="2400" dirty="0">
                <a:latin typeface="Times New Roman" panose="02020603050405020304" pitchFamily="18" charset="0"/>
                <a:cs typeface="Times New Roman" panose="02020603050405020304" pitchFamily="18" charset="0"/>
              </a:rPr>
              <a:t> F</a:t>
            </a:r>
            <a:r>
              <a:rPr lang="fa-IR" sz="2400" dirty="0">
                <a:latin typeface="Times New Roman" panose="02020603050405020304" pitchFamily="18" charset="0"/>
                <a:cs typeface="Times New Roman" panose="02020603050405020304" pitchFamily="18" charset="0"/>
              </a:rPr>
              <a:t>روی محور اصلی در محیط دوم می‌گذرد. این دسته پرتو همگرا در سطح شکننده طوری می‌شکنند که در محیط دوم تبدیل به یک دسته پرتو موازی محور اصلی می‌شود. در هر دو مورد نقطه </a:t>
            </a:r>
            <a:r>
              <a:rPr lang="en-US" sz="2400" dirty="0">
                <a:latin typeface="Times New Roman" panose="02020603050405020304" pitchFamily="18" charset="0"/>
                <a:cs typeface="Times New Roman" panose="02020603050405020304" pitchFamily="18" charset="0"/>
              </a:rPr>
              <a:t> F</a:t>
            </a:r>
            <a:r>
              <a:rPr lang="fa-IR" sz="2400" dirty="0">
                <a:latin typeface="Times New Roman" panose="02020603050405020304" pitchFamily="18" charset="0"/>
                <a:cs typeface="Times New Roman" panose="02020603050405020304" pitchFamily="18" charset="0"/>
              </a:rPr>
              <a:t>کانون اولیه نامیده می‌شود و فاصله کانون تا راس (نقطه </a:t>
            </a:r>
            <a:r>
              <a:rPr lang="en-US" sz="2400"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 مساوی فاصله کانونی اولیه می‌باشد.  </a:t>
            </a:r>
            <a:endParaRPr lang="en-US" sz="2400" dirty="0">
              <a:latin typeface="Times New Roman" panose="02020603050405020304" pitchFamily="18" charset="0"/>
              <a:cs typeface="Times New Roman" panose="02020603050405020304" pitchFamily="18" charset="0"/>
            </a:endParaRPr>
          </a:p>
        </p:txBody>
      </p:sp>
      <p:sp>
        <p:nvSpPr>
          <p:cNvPr id="9" name="Slide Number Placeholder 8"/>
          <p:cNvSpPr>
            <a:spLocks noGrp="1"/>
          </p:cNvSpPr>
          <p:nvPr>
            <p:ph type="sldNum" sz="quarter" idx="12"/>
          </p:nvPr>
        </p:nvSpPr>
        <p:spPr/>
        <p:txBody>
          <a:bodyPr/>
          <a:lstStyle/>
          <a:p>
            <a:fld id="{8AC7B609-6235-4DF7-8376-3B4225D7EDEF}" type="slidenum">
              <a:rPr lang="en-US" smtClean="0"/>
              <a:pPr/>
              <a:t>71</a:t>
            </a:fld>
            <a:endParaRPr lang="en-US"/>
          </a:p>
        </p:txBody>
      </p:sp>
      <p:grpSp>
        <p:nvGrpSpPr>
          <p:cNvPr id="8" name="Group 7"/>
          <p:cNvGrpSpPr/>
          <p:nvPr/>
        </p:nvGrpSpPr>
        <p:grpSpPr>
          <a:xfrm>
            <a:off x="233842" y="3622403"/>
            <a:ext cx="4348751" cy="3094658"/>
            <a:chOff x="856043" y="3664934"/>
            <a:chExt cx="3329208" cy="3094658"/>
          </a:xfrm>
        </p:grpSpPr>
        <p:sp>
          <p:nvSpPr>
            <p:cNvPr id="5" name="TextBox 4"/>
            <p:cNvSpPr txBox="1"/>
            <p:nvPr/>
          </p:nvSpPr>
          <p:spPr>
            <a:xfrm>
              <a:off x="856043" y="3664934"/>
              <a:ext cx="1276310" cy="579967"/>
            </a:xfrm>
            <a:prstGeom prst="rect">
              <a:avLst/>
            </a:prstGeom>
            <a:noFill/>
          </p:spPr>
          <p:txBody>
            <a:bodyPr wrap="none" rtlCol="0">
              <a:spAutoFit/>
            </a:bodyPr>
            <a:lstStyle/>
            <a:p>
              <a:pPr algn="just" rtl="1">
                <a:lnSpc>
                  <a:spcPct val="150000"/>
                </a:lnSpc>
              </a:pPr>
              <a:r>
                <a:rPr lang="fa-IR" sz="2400" dirty="0">
                  <a:solidFill>
                    <a:srgbClr val="0070C0"/>
                  </a:solidFill>
                  <a:latin typeface="Times New Roman" panose="02020603050405020304" pitchFamily="18" charset="0"/>
                  <a:cs typeface="Times New Roman" panose="02020603050405020304" pitchFamily="18" charset="0"/>
                </a:rPr>
                <a:t>محیط تابش</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678104" y="6179625"/>
              <a:ext cx="1507147" cy="579967"/>
            </a:xfrm>
            <a:prstGeom prst="rect">
              <a:avLst/>
            </a:prstGeom>
            <a:noFill/>
          </p:spPr>
          <p:txBody>
            <a:bodyPr wrap="none" rtlCol="0">
              <a:spAutoFit/>
            </a:bodyPr>
            <a:lstStyle/>
            <a:p>
              <a:pPr algn="just" rtl="1">
                <a:lnSpc>
                  <a:spcPct val="150000"/>
                </a:lnSpc>
              </a:pPr>
              <a:r>
                <a:rPr lang="fa-IR" sz="2400" dirty="0">
                  <a:solidFill>
                    <a:srgbClr val="0070C0"/>
                  </a:solidFill>
                  <a:latin typeface="Times New Roman" panose="02020603050405020304" pitchFamily="18" charset="0"/>
                  <a:cs typeface="Times New Roman" panose="02020603050405020304" pitchFamily="18" charset="0"/>
                </a:rPr>
                <a:t>محیط شکست</a:t>
              </a:r>
              <a:endParaRPr lang="en-US" sz="2400" dirty="0">
                <a:solidFill>
                  <a:srgbClr val="0070C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712363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5330" name="Picture 2"/>
          <p:cNvPicPr>
            <a:picLocks noChangeAspect="1" noChangeArrowheads="1"/>
          </p:cNvPicPr>
          <p:nvPr/>
        </p:nvPicPr>
        <p:blipFill>
          <a:blip r:embed="rId2" cstate="print"/>
          <a:srcRect/>
          <a:stretch>
            <a:fillRect/>
          </a:stretch>
        </p:blipFill>
        <p:spPr bwMode="auto">
          <a:xfrm>
            <a:off x="483327" y="2503455"/>
            <a:ext cx="10500095" cy="4205683"/>
          </a:xfrm>
          <a:prstGeom prst="rect">
            <a:avLst/>
          </a:prstGeom>
          <a:noFill/>
          <a:ln w="9525">
            <a:noFill/>
            <a:miter lim="800000"/>
            <a:headEnd/>
            <a:tailEnd/>
          </a:ln>
        </p:spPr>
      </p:pic>
      <p:sp>
        <p:nvSpPr>
          <p:cNvPr id="3" name="TextBox 2"/>
          <p:cNvSpPr txBox="1"/>
          <p:nvPr/>
        </p:nvSpPr>
        <p:spPr>
          <a:xfrm>
            <a:off x="58056" y="14137"/>
            <a:ext cx="12075887"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در شکل </a:t>
            </a:r>
            <a:r>
              <a:rPr lang="en-US" sz="2400" dirty="0">
                <a:latin typeface="Times New Roman" panose="02020603050405020304" pitchFamily="18" charset="0"/>
                <a:cs typeface="Times New Roman" panose="02020603050405020304" pitchFamily="18" charset="0"/>
              </a:rPr>
              <a:t> (c)</a:t>
            </a:r>
            <a:r>
              <a:rPr lang="fa-IR" sz="2400" dirty="0">
                <a:latin typeface="Times New Roman" panose="02020603050405020304" pitchFamily="18" charset="0"/>
                <a:cs typeface="Times New Roman" panose="02020603050405020304" pitchFamily="18" charset="0"/>
              </a:rPr>
              <a:t>دسته پرتو موازی محور اصلی به سطح شکننده کروی رسیده و در محیط دوم تبدیل به یک دسته پرتو همگرا شده است طوری که از نقطه </a:t>
            </a:r>
            <a:r>
              <a:rPr lang="en-US" sz="2400" dirty="0">
                <a:latin typeface="Times New Roman" panose="02020603050405020304" pitchFamily="18" charset="0"/>
                <a:cs typeface="Times New Roman" panose="02020603050405020304" pitchFamily="18" charset="0"/>
              </a:rPr>
              <a:t>F’</a:t>
            </a:r>
            <a:r>
              <a:rPr lang="fa-IR" sz="2400" dirty="0">
                <a:latin typeface="Times New Roman" panose="02020603050405020304" pitchFamily="18" charset="0"/>
                <a:cs typeface="Times New Roman" panose="02020603050405020304" pitchFamily="18" charset="0"/>
              </a:rPr>
              <a:t> می‌گذرد. در شکل </a:t>
            </a:r>
            <a:r>
              <a:rPr lang="en-US" sz="2400" dirty="0">
                <a:latin typeface="Times New Roman" panose="02020603050405020304" pitchFamily="18" charset="0"/>
                <a:cs typeface="Times New Roman" panose="02020603050405020304" pitchFamily="18" charset="0"/>
              </a:rPr>
              <a:t> (d)</a:t>
            </a:r>
            <a:r>
              <a:rPr lang="fa-IR" sz="2400" dirty="0">
                <a:latin typeface="Times New Roman" panose="02020603050405020304" pitchFamily="18" charset="0"/>
                <a:cs typeface="Times New Roman" panose="02020603050405020304" pitchFamily="18" charset="0"/>
              </a:rPr>
              <a:t> دسته پرتو موازی محور اصلی به سطح شکننده کروی رسیده و در محیط دوم تبدیل به یک دسته پرتو واگر شده است طوری که امتداد آنها از نقطه </a:t>
            </a:r>
            <a:r>
              <a:rPr lang="en-US" sz="2400" dirty="0">
                <a:latin typeface="Times New Roman" panose="02020603050405020304" pitchFamily="18" charset="0"/>
                <a:cs typeface="Times New Roman" panose="02020603050405020304" pitchFamily="18" charset="0"/>
              </a:rPr>
              <a:t>F’</a:t>
            </a:r>
            <a:r>
              <a:rPr lang="fa-IR" sz="2400" dirty="0">
                <a:latin typeface="Times New Roman" panose="02020603050405020304" pitchFamily="18" charset="0"/>
                <a:cs typeface="Times New Roman" panose="02020603050405020304" pitchFamily="18" charset="0"/>
              </a:rPr>
              <a:t> می‌گذرد. در هر دو مورد نقطه </a:t>
            </a:r>
            <a:r>
              <a:rPr lang="en-US" sz="2400" dirty="0">
                <a:latin typeface="Times New Roman" panose="02020603050405020304" pitchFamily="18" charset="0"/>
                <a:cs typeface="Times New Roman" panose="02020603050405020304" pitchFamily="18" charset="0"/>
              </a:rPr>
              <a:t> F'</a:t>
            </a:r>
            <a:r>
              <a:rPr lang="fa-IR" sz="2400" dirty="0">
                <a:latin typeface="Times New Roman" panose="02020603050405020304" pitchFamily="18" charset="0"/>
                <a:cs typeface="Times New Roman" panose="02020603050405020304" pitchFamily="18" charset="0"/>
              </a:rPr>
              <a:t> کانون ثانویه نامیده می‌شود و فاصله کانون ثانویه (</a:t>
            </a:r>
            <a:r>
              <a:rPr lang="en-US" sz="2400" dirty="0">
                <a:latin typeface="Times New Roman" panose="02020603050405020304" pitchFamily="18" charset="0"/>
                <a:cs typeface="Times New Roman" panose="02020603050405020304" pitchFamily="18" charset="0"/>
              </a:rPr>
              <a:t>F'</a:t>
            </a:r>
            <a:r>
              <a:rPr lang="fa-IR" sz="2400" dirty="0">
                <a:latin typeface="Times New Roman" panose="02020603050405020304" pitchFamily="18" charset="0"/>
                <a:cs typeface="Times New Roman" panose="02020603050405020304" pitchFamily="18" charset="0"/>
              </a:rPr>
              <a:t> ) تا راس (نقطه </a:t>
            </a:r>
            <a:r>
              <a:rPr lang="en-US" sz="2400"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 مساوی فاصله کانونی ثانویه می‌باشد.  </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8AC7B609-6235-4DF7-8376-3B4225D7EDEF}" type="slidenum">
              <a:rPr lang="en-US" smtClean="0"/>
              <a:pPr/>
              <a:t>72</a:t>
            </a:fld>
            <a:endParaRPr lang="en-US"/>
          </a:p>
        </p:txBody>
      </p:sp>
    </p:spTree>
    <p:extLst>
      <p:ext uri="{BB962C8B-B14F-4D97-AF65-F5344CB8AC3E}">
        <p14:creationId xmlns:p14="http://schemas.microsoft.com/office/powerpoint/2010/main" val="30735456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2" cstate="print"/>
          <a:srcRect t="10770" r="50345"/>
          <a:stretch>
            <a:fillRect/>
          </a:stretch>
        </p:blipFill>
        <p:spPr bwMode="auto">
          <a:xfrm>
            <a:off x="606391" y="3795820"/>
            <a:ext cx="4754880" cy="2945813"/>
          </a:xfrm>
          <a:prstGeom prst="rect">
            <a:avLst/>
          </a:prstGeom>
          <a:noFill/>
          <a:ln w="9525">
            <a:noFill/>
            <a:miter lim="800000"/>
            <a:headEnd/>
            <a:tailEnd/>
          </a:ln>
        </p:spPr>
      </p:pic>
      <p:sp>
        <p:nvSpPr>
          <p:cNvPr id="5" name="TextBox 4"/>
          <p:cNvSpPr txBox="1"/>
          <p:nvPr/>
        </p:nvSpPr>
        <p:spPr>
          <a:xfrm>
            <a:off x="3796875" y="95900"/>
            <a:ext cx="8174961" cy="1133965"/>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1</a:t>
            </a:r>
            <a:r>
              <a:rPr lang="fa-IR" sz="2400" dirty="0">
                <a:latin typeface="Times New Roman" panose="02020603050405020304" pitchFamily="18" charset="0"/>
                <a:cs typeface="Times New Roman" panose="02020603050405020304" pitchFamily="18" charset="0"/>
              </a:rPr>
              <a:t>ضریب شکست محیط 1 ،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2</a:t>
            </a:r>
            <a:r>
              <a:rPr lang="fa-IR" sz="2400" dirty="0">
                <a:latin typeface="Times New Roman" panose="02020603050405020304" pitchFamily="18" charset="0"/>
                <a:cs typeface="Times New Roman" panose="02020603050405020304" pitchFamily="18" charset="0"/>
              </a:rPr>
              <a:t>ضریب شکست محیط 2 ، </a:t>
            </a:r>
            <a:r>
              <a:rPr lang="en-US" sz="2400" dirty="0">
                <a:latin typeface="Times New Roman" panose="02020603050405020304" pitchFamily="18" charset="0"/>
                <a:cs typeface="Times New Roman" panose="02020603050405020304" pitchFamily="18" charset="0"/>
              </a:rPr>
              <a:t>   R</a:t>
            </a:r>
            <a:r>
              <a:rPr lang="fa-IR" sz="2400" dirty="0">
                <a:latin typeface="Times New Roman" panose="02020603050405020304" pitchFamily="18" charset="0"/>
                <a:cs typeface="Times New Roman" panose="02020603050405020304" pitchFamily="18" charset="0"/>
              </a:rPr>
              <a:t>شعاع انحناء مرز دو محیط ،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s</a:t>
            </a:r>
            <a:r>
              <a:rPr lang="fa-IR" sz="2400" dirty="0">
                <a:latin typeface="Times New Roman" panose="02020603050405020304" pitchFamily="18" charset="0"/>
                <a:cs typeface="Times New Roman" panose="02020603050405020304" pitchFamily="18" charset="0"/>
              </a:rPr>
              <a:t>فاصله جسم تا مرز مشترک و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s</a:t>
            </a:r>
            <a:r>
              <a:rPr lang="en-US" sz="2400" i="1" dirty="0">
                <a:latin typeface="Times New Roman"/>
                <a:cs typeface="Times New Roman"/>
              </a:rPr>
              <a:t>'</a:t>
            </a:r>
            <a:r>
              <a:rPr lang="fa-IR" sz="2400" dirty="0">
                <a:latin typeface="Times New Roman" panose="02020603050405020304" pitchFamily="18" charset="0"/>
                <a:cs typeface="Times New Roman" panose="02020603050405020304" pitchFamily="18" charset="0"/>
              </a:rPr>
              <a:t>فاصله تصویر تا مرز مشترک</a:t>
            </a:r>
            <a:endParaRPr lang="en-US" sz="2400" dirty="0">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028252883"/>
              </p:ext>
            </p:extLst>
          </p:nvPr>
        </p:nvGraphicFramePr>
        <p:xfrm>
          <a:off x="946150" y="1619250"/>
          <a:ext cx="9232900" cy="1879600"/>
        </p:xfrm>
        <a:graphic>
          <a:graphicData uri="http://schemas.openxmlformats.org/presentationml/2006/ole">
            <mc:AlternateContent xmlns:mc="http://schemas.openxmlformats.org/markup-compatibility/2006">
              <mc:Choice xmlns:v="urn:schemas-microsoft-com:vml" Requires="v">
                <p:oleObj name="Equation" r:id="rId3" imgW="9232900" imgH="1879600" progId="Equation.DSMT4">
                  <p:embed/>
                </p:oleObj>
              </mc:Choice>
              <mc:Fallback>
                <p:oleObj name="Equation" r:id="rId3" imgW="9232900" imgH="1879600" progId="Equation.DSMT4">
                  <p:embed/>
                  <p:pic>
                    <p:nvPicPr>
                      <p:cNvPr id="0" name="Picture 4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150" y="1619250"/>
                        <a:ext cx="9232900" cy="187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636046853"/>
              </p:ext>
            </p:extLst>
          </p:nvPr>
        </p:nvGraphicFramePr>
        <p:xfrm>
          <a:off x="10896600" y="2127250"/>
          <a:ext cx="1041400" cy="800100"/>
        </p:xfrm>
        <a:graphic>
          <a:graphicData uri="http://schemas.openxmlformats.org/presentationml/2006/ole">
            <mc:AlternateContent xmlns:mc="http://schemas.openxmlformats.org/markup-compatibility/2006">
              <mc:Choice xmlns:v="urn:schemas-microsoft-com:vml" Requires="v">
                <p:oleObj name="Equation" r:id="rId5" imgW="1040948" imgH="799753" progId="Equation.DSMT4">
                  <p:embed/>
                </p:oleObj>
              </mc:Choice>
              <mc:Fallback>
                <p:oleObj name="Equation" r:id="rId5" imgW="1040948" imgH="799753" progId="Equation.DSMT4">
                  <p:embed/>
                  <p:pic>
                    <p:nvPicPr>
                      <p:cNvPr id="0" name="Picture 4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96600" y="2127250"/>
                        <a:ext cx="1041400" cy="800100"/>
                      </a:xfrm>
                      <a:prstGeom prst="rect">
                        <a:avLst/>
                      </a:prstGeom>
                      <a:solidFill>
                        <a:srgbClr val="A0C1D5"/>
                      </a:solidFill>
                      <a:ln w="28575">
                        <a:solidFill>
                          <a:srgbClr val="FF0000"/>
                        </a:solidFill>
                        <a:miter lim="800000"/>
                        <a:headEnd/>
                        <a:tailEnd/>
                      </a:ln>
                    </p:spPr>
                  </p:pic>
                </p:oleObj>
              </mc:Fallback>
            </mc:AlternateContent>
          </a:graphicData>
        </a:graphic>
      </p:graphicFrame>
      <p:graphicFrame>
        <p:nvGraphicFramePr>
          <p:cNvPr id="27045" name="Object 421"/>
          <p:cNvGraphicFramePr>
            <a:graphicFrameLocks noChangeAspect="1"/>
          </p:cNvGraphicFramePr>
          <p:nvPr/>
        </p:nvGraphicFramePr>
        <p:xfrm>
          <a:off x="438150" y="292100"/>
          <a:ext cx="2438400" cy="736600"/>
        </p:xfrm>
        <a:graphic>
          <a:graphicData uri="http://schemas.openxmlformats.org/presentationml/2006/ole">
            <mc:AlternateContent xmlns:mc="http://schemas.openxmlformats.org/markup-compatibility/2006">
              <mc:Choice xmlns:v="urn:schemas-microsoft-com:vml" Requires="v">
                <p:oleObj name="Equation" r:id="rId7" imgW="2438400" imgH="736600" progId="Equation.DSMT4">
                  <p:embed/>
                </p:oleObj>
              </mc:Choice>
              <mc:Fallback>
                <p:oleObj name="Equation" r:id="rId7" imgW="2438400" imgH="736600" progId="Equation.DSMT4">
                  <p:embed/>
                  <p:pic>
                    <p:nvPicPr>
                      <p:cNvPr id="0" name="Picture 4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150" y="292100"/>
                        <a:ext cx="24384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Slide Number Placeholder 8"/>
          <p:cNvSpPr>
            <a:spLocks noGrp="1"/>
          </p:cNvSpPr>
          <p:nvPr>
            <p:ph type="sldNum" sz="quarter" idx="12"/>
          </p:nvPr>
        </p:nvSpPr>
        <p:spPr>
          <a:xfrm>
            <a:off x="11472540" y="6470704"/>
            <a:ext cx="561753" cy="274320"/>
          </a:xfrm>
        </p:spPr>
        <p:txBody>
          <a:bodyPr/>
          <a:lstStyle/>
          <a:p>
            <a:fld id="{8AC7B609-6235-4DF7-8376-3B4225D7EDEF}" type="slidenum">
              <a:rPr lang="en-US" smtClean="0"/>
              <a:pPr/>
              <a:t>73</a:t>
            </a:fld>
            <a:endParaRPr lang="en-US" dirty="0"/>
          </a:p>
        </p:txBody>
      </p:sp>
      <p:pic>
        <p:nvPicPr>
          <p:cNvPr id="13" name="Picture 2"/>
          <p:cNvPicPr>
            <a:picLocks noChangeAspect="1" noChangeArrowheads="1"/>
          </p:cNvPicPr>
          <p:nvPr/>
        </p:nvPicPr>
        <p:blipFill>
          <a:blip r:embed="rId9" cstate="print"/>
          <a:srcRect l="2992" r="50833" b="12135"/>
          <a:stretch>
            <a:fillRect/>
          </a:stretch>
        </p:blipFill>
        <p:spPr bwMode="auto">
          <a:xfrm>
            <a:off x="6858019" y="3577366"/>
            <a:ext cx="4114800" cy="3136163"/>
          </a:xfrm>
          <a:prstGeom prst="rect">
            <a:avLst/>
          </a:prstGeom>
          <a:noFill/>
          <a:ln w="9525">
            <a:noFill/>
            <a:miter lim="800000"/>
            <a:headEnd/>
            <a:tailEnd/>
          </a:ln>
        </p:spPr>
      </p:pic>
    </p:spTree>
    <p:extLst>
      <p:ext uri="{BB962C8B-B14F-4D97-AF65-F5344CB8AC3E}">
        <p14:creationId xmlns:p14="http://schemas.microsoft.com/office/powerpoint/2010/main" val="31490365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035404" y="-155460"/>
            <a:ext cx="1962397" cy="738664"/>
          </a:xfrm>
          <a:prstGeom prst="rect">
            <a:avLst/>
          </a:prstGeom>
          <a:noFill/>
        </p:spPr>
        <p:txBody>
          <a:bodyPr wrap="none" rtlCol="0">
            <a:spAutoFit/>
          </a:bodyPr>
          <a:lstStyle/>
          <a:p>
            <a:pPr algn="just" rtl="1">
              <a:lnSpc>
                <a:spcPct val="150000"/>
              </a:lnSpc>
            </a:pPr>
            <a:r>
              <a:rPr lang="fa-IR" sz="2800" b="1" dirty="0">
                <a:solidFill>
                  <a:srgbClr val="FF0000"/>
                </a:solidFill>
                <a:latin typeface="Times New Roman" panose="02020603050405020304" pitchFamily="18" charset="0"/>
                <a:cs typeface="Times New Roman" panose="02020603050405020304" pitchFamily="18" charset="0"/>
              </a:rPr>
              <a:t>انواع عدسی ها</a:t>
            </a:r>
            <a:endParaRPr lang="en-US" sz="2800" b="1" dirty="0">
              <a:solidFill>
                <a:srgbClr val="FF0000"/>
              </a:solidFill>
              <a:latin typeface="Times New Roman" panose="02020603050405020304" pitchFamily="18" charset="0"/>
              <a:cs typeface="Times New Roman" panose="02020603050405020304" pitchFamily="18" charset="0"/>
            </a:endParaRPr>
          </a:p>
        </p:txBody>
      </p:sp>
      <p:grpSp>
        <p:nvGrpSpPr>
          <p:cNvPr id="12" name="Group 24"/>
          <p:cNvGrpSpPr/>
          <p:nvPr/>
        </p:nvGrpSpPr>
        <p:grpSpPr>
          <a:xfrm>
            <a:off x="81905" y="771703"/>
            <a:ext cx="12153003" cy="5599563"/>
            <a:chOff x="81905" y="771703"/>
            <a:chExt cx="12153003" cy="5599563"/>
          </a:xfrm>
        </p:grpSpPr>
        <p:grpSp>
          <p:nvGrpSpPr>
            <p:cNvPr id="13" name="Group 17"/>
            <p:cNvGrpSpPr/>
            <p:nvPr/>
          </p:nvGrpSpPr>
          <p:grpSpPr>
            <a:xfrm>
              <a:off x="81905" y="771703"/>
              <a:ext cx="12153003" cy="5097383"/>
              <a:chOff x="81905" y="771703"/>
              <a:chExt cx="12153003" cy="5097383"/>
            </a:xfrm>
          </p:grpSpPr>
          <p:grpSp>
            <p:nvGrpSpPr>
              <p:cNvPr id="14" name="Group 13"/>
              <p:cNvGrpSpPr/>
              <p:nvPr/>
            </p:nvGrpSpPr>
            <p:grpSpPr>
              <a:xfrm>
                <a:off x="81905" y="1392651"/>
                <a:ext cx="12153003" cy="4476435"/>
                <a:chOff x="81905" y="1015283"/>
                <a:chExt cx="12153003" cy="4476435"/>
              </a:xfrm>
            </p:grpSpPr>
            <p:grpSp>
              <p:nvGrpSpPr>
                <p:cNvPr id="18" name="Group 11"/>
                <p:cNvGrpSpPr/>
                <p:nvPr/>
              </p:nvGrpSpPr>
              <p:grpSpPr>
                <a:xfrm>
                  <a:off x="81905" y="1030514"/>
                  <a:ext cx="6071964" cy="4461204"/>
                  <a:chOff x="81905" y="0"/>
                  <a:chExt cx="6071964" cy="4461204"/>
                </a:xfrm>
              </p:grpSpPr>
              <p:pic>
                <p:nvPicPr>
                  <p:cNvPr id="2" name="Picture 1"/>
                  <p:cNvPicPr>
                    <a:picLocks noChangeAspect="1"/>
                  </p:cNvPicPr>
                  <p:nvPr/>
                </p:nvPicPr>
                <p:blipFill>
                  <a:blip r:embed="rId2" cstate="print">
                    <a:lum contrast="20000"/>
                  </a:blip>
                  <a:stretch>
                    <a:fillRect/>
                  </a:stretch>
                </p:blipFill>
                <p:spPr>
                  <a:xfrm>
                    <a:off x="196846" y="537019"/>
                    <a:ext cx="5400000" cy="3535090"/>
                  </a:xfrm>
                  <a:prstGeom prst="rect">
                    <a:avLst/>
                  </a:prstGeom>
                </p:spPr>
              </p:pic>
              <p:sp>
                <p:nvSpPr>
                  <p:cNvPr id="4" name="Rectangle 3"/>
                  <p:cNvSpPr/>
                  <p:nvPr/>
                </p:nvSpPr>
                <p:spPr>
                  <a:xfrm>
                    <a:off x="81905" y="3999539"/>
                    <a:ext cx="1653017" cy="461665"/>
                  </a:xfrm>
                  <a:prstGeom prst="rect">
                    <a:avLst/>
                  </a:prstGeom>
                </p:spPr>
                <p:txBody>
                  <a:bodyPr wrap="none">
                    <a:spAutoFit/>
                  </a:bodyPr>
                  <a:lstStyle/>
                  <a:p>
                    <a:r>
                      <a:rPr lang="en-US" sz="2400" dirty="0" err="1">
                        <a:latin typeface="Times New Roman" panose="02020603050405020304" pitchFamily="18" charset="0"/>
                      </a:rPr>
                      <a:t>Equiconvex</a:t>
                    </a:r>
                    <a:endParaRPr lang="en-US" dirty="0"/>
                  </a:p>
                </p:txBody>
              </p:sp>
              <p:sp>
                <p:nvSpPr>
                  <p:cNvPr id="5" name="Rectangle 4"/>
                  <p:cNvSpPr/>
                  <p:nvPr/>
                </p:nvSpPr>
                <p:spPr>
                  <a:xfrm>
                    <a:off x="1801859" y="3999539"/>
                    <a:ext cx="1915909" cy="461665"/>
                  </a:xfrm>
                  <a:prstGeom prst="rect">
                    <a:avLst/>
                  </a:prstGeom>
                </p:spPr>
                <p:txBody>
                  <a:bodyPr wrap="none">
                    <a:spAutoFit/>
                  </a:bodyPr>
                  <a:lstStyle/>
                  <a:p>
                    <a:r>
                      <a:rPr lang="en-US" sz="2400" dirty="0" err="1">
                        <a:latin typeface="Times New Roman" panose="02020603050405020304" pitchFamily="18" charset="0"/>
                      </a:rPr>
                      <a:t>plano</a:t>
                    </a:r>
                    <a:r>
                      <a:rPr lang="en-US" sz="2400" dirty="0">
                        <a:latin typeface="Times New Roman" panose="02020603050405020304" pitchFamily="18" charset="0"/>
                      </a:rPr>
                      <a:t>-convex</a:t>
                    </a:r>
                    <a:r>
                      <a:rPr lang="en-US" i="1" dirty="0">
                        <a:latin typeface="Times New Roman" panose="02020603050405020304" pitchFamily="18" charset="0"/>
                      </a:rPr>
                      <a:t>,</a:t>
                    </a:r>
                    <a:endParaRPr lang="en-US" dirty="0"/>
                  </a:p>
                </p:txBody>
              </p:sp>
              <p:sp>
                <p:nvSpPr>
                  <p:cNvPr id="6" name="Rectangle 5"/>
                  <p:cNvSpPr/>
                  <p:nvPr/>
                </p:nvSpPr>
                <p:spPr>
                  <a:xfrm>
                    <a:off x="3697747" y="3999078"/>
                    <a:ext cx="2456122" cy="461665"/>
                  </a:xfrm>
                  <a:prstGeom prst="rect">
                    <a:avLst/>
                  </a:prstGeom>
                </p:spPr>
                <p:txBody>
                  <a:bodyPr wrap="none">
                    <a:spAutoFit/>
                  </a:bodyPr>
                  <a:lstStyle/>
                  <a:p>
                    <a:r>
                      <a:rPr lang="en-US" sz="2400" dirty="0">
                        <a:latin typeface="Times New Roman" panose="02020603050405020304" pitchFamily="18" charset="0"/>
                      </a:rPr>
                      <a:t>positive meniscus</a:t>
                    </a:r>
                    <a:endParaRPr lang="en-US" sz="2400" dirty="0"/>
                  </a:p>
                </p:txBody>
              </p:sp>
              <p:sp>
                <p:nvSpPr>
                  <p:cNvPr id="10" name="Rectangle 9"/>
                  <p:cNvSpPr/>
                  <p:nvPr/>
                </p:nvSpPr>
                <p:spPr>
                  <a:xfrm>
                    <a:off x="484222" y="0"/>
                    <a:ext cx="4551182" cy="523220"/>
                  </a:xfrm>
                  <a:prstGeom prst="rect">
                    <a:avLst/>
                  </a:prstGeom>
                </p:spPr>
                <p:txBody>
                  <a:bodyPr wrap="none">
                    <a:spAutoFit/>
                  </a:bodyPr>
                  <a:lstStyle/>
                  <a:p>
                    <a:r>
                      <a:rPr lang="en-US" sz="2800" dirty="0">
                        <a:latin typeface="Times New Roman" panose="02020603050405020304" pitchFamily="18" charset="0"/>
                      </a:rPr>
                      <a:t>converging, or positive lenses</a:t>
                    </a:r>
                    <a:endParaRPr lang="en-US" sz="2800" dirty="0"/>
                  </a:p>
                </p:txBody>
              </p:sp>
            </p:grpSp>
            <p:grpSp>
              <p:nvGrpSpPr>
                <p:cNvPr id="25" name="Group 12"/>
                <p:cNvGrpSpPr/>
                <p:nvPr/>
              </p:nvGrpSpPr>
              <p:grpSpPr>
                <a:xfrm>
                  <a:off x="6182897" y="1015283"/>
                  <a:ext cx="6052011" cy="4446943"/>
                  <a:chOff x="6182897" y="13799"/>
                  <a:chExt cx="6052011" cy="4446943"/>
                </a:xfrm>
              </p:grpSpPr>
              <p:pic>
                <p:nvPicPr>
                  <p:cNvPr id="3" name="Picture 2"/>
                  <p:cNvPicPr>
                    <a:picLocks noChangeAspect="1"/>
                  </p:cNvPicPr>
                  <p:nvPr/>
                </p:nvPicPr>
                <p:blipFill>
                  <a:blip r:embed="rId3" cstate="print">
                    <a:lum contrast="20000"/>
                  </a:blip>
                  <a:stretch>
                    <a:fillRect/>
                  </a:stretch>
                </p:blipFill>
                <p:spPr>
                  <a:xfrm>
                    <a:off x="6749767" y="650415"/>
                    <a:ext cx="5400000" cy="3436208"/>
                  </a:xfrm>
                  <a:prstGeom prst="rect">
                    <a:avLst/>
                  </a:prstGeom>
                </p:spPr>
              </p:pic>
              <p:sp>
                <p:nvSpPr>
                  <p:cNvPr id="7" name="Rectangle 6"/>
                  <p:cNvSpPr/>
                  <p:nvPr/>
                </p:nvSpPr>
                <p:spPr>
                  <a:xfrm>
                    <a:off x="6182897" y="3999077"/>
                    <a:ext cx="1778051" cy="461665"/>
                  </a:xfrm>
                  <a:prstGeom prst="rect">
                    <a:avLst/>
                  </a:prstGeom>
                </p:spPr>
                <p:txBody>
                  <a:bodyPr wrap="none">
                    <a:spAutoFit/>
                  </a:bodyPr>
                  <a:lstStyle/>
                  <a:p>
                    <a:r>
                      <a:rPr lang="en-US" sz="2400" dirty="0" err="1">
                        <a:latin typeface="Times New Roman" panose="02020603050405020304" pitchFamily="18" charset="0"/>
                      </a:rPr>
                      <a:t>equiconcave</a:t>
                    </a:r>
                    <a:endParaRPr lang="en-US" dirty="0"/>
                  </a:p>
                </p:txBody>
              </p:sp>
              <p:sp>
                <p:nvSpPr>
                  <p:cNvPr id="8" name="Rectangle 7"/>
                  <p:cNvSpPr/>
                  <p:nvPr/>
                </p:nvSpPr>
                <p:spPr>
                  <a:xfrm>
                    <a:off x="7832056" y="3995694"/>
                    <a:ext cx="2053767" cy="461665"/>
                  </a:xfrm>
                  <a:prstGeom prst="rect">
                    <a:avLst/>
                  </a:prstGeom>
                </p:spPr>
                <p:txBody>
                  <a:bodyPr wrap="none">
                    <a:spAutoFit/>
                  </a:bodyPr>
                  <a:lstStyle/>
                  <a:p>
                    <a:r>
                      <a:rPr lang="en-US" sz="2400" dirty="0" err="1">
                        <a:latin typeface="Times New Roman" panose="02020603050405020304" pitchFamily="18" charset="0"/>
                      </a:rPr>
                      <a:t>plano</a:t>
                    </a:r>
                    <a:r>
                      <a:rPr lang="en-US" sz="2400" dirty="0">
                        <a:latin typeface="Times New Roman" panose="02020603050405020304" pitchFamily="18" charset="0"/>
                      </a:rPr>
                      <a:t>-concave</a:t>
                    </a:r>
                    <a:endParaRPr lang="en-US" sz="2400" dirty="0"/>
                  </a:p>
                </p:txBody>
              </p:sp>
              <p:sp>
                <p:nvSpPr>
                  <p:cNvPr id="9" name="Rectangle 8"/>
                  <p:cNvSpPr/>
                  <p:nvPr/>
                </p:nvSpPr>
                <p:spPr>
                  <a:xfrm>
                    <a:off x="9788404" y="3964974"/>
                    <a:ext cx="2446504" cy="461665"/>
                  </a:xfrm>
                  <a:prstGeom prst="rect">
                    <a:avLst/>
                  </a:prstGeom>
                </p:spPr>
                <p:txBody>
                  <a:bodyPr wrap="none">
                    <a:spAutoFit/>
                  </a:bodyPr>
                  <a:lstStyle/>
                  <a:p>
                    <a:r>
                      <a:rPr lang="en-US" sz="2400" dirty="0">
                        <a:latin typeface="Times New Roman" panose="02020603050405020304" pitchFamily="18" charset="0"/>
                      </a:rPr>
                      <a:t>negative meniscus</a:t>
                    </a:r>
                    <a:endParaRPr lang="en-US" sz="2400" dirty="0"/>
                  </a:p>
                </p:txBody>
              </p:sp>
              <p:sp>
                <p:nvSpPr>
                  <p:cNvPr id="11" name="Rectangle 10"/>
                  <p:cNvSpPr/>
                  <p:nvPr/>
                </p:nvSpPr>
                <p:spPr>
                  <a:xfrm>
                    <a:off x="7071922" y="13799"/>
                    <a:ext cx="4390882" cy="523220"/>
                  </a:xfrm>
                  <a:prstGeom prst="rect">
                    <a:avLst/>
                  </a:prstGeom>
                </p:spPr>
                <p:txBody>
                  <a:bodyPr wrap="none">
                    <a:spAutoFit/>
                  </a:bodyPr>
                  <a:lstStyle/>
                  <a:p>
                    <a:r>
                      <a:rPr lang="en-US" sz="2800" dirty="0">
                        <a:latin typeface="Times New Roman" panose="02020603050405020304" pitchFamily="18" charset="0"/>
                      </a:rPr>
                      <a:t>diverging, or negative lenses</a:t>
                    </a:r>
                    <a:endParaRPr lang="en-US" sz="2800" dirty="0"/>
                  </a:p>
                </p:txBody>
              </p:sp>
            </p:grpSp>
          </p:grpSp>
          <p:sp>
            <p:nvSpPr>
              <p:cNvPr id="16" name="TextBox 15"/>
              <p:cNvSpPr txBox="1"/>
              <p:nvPr/>
            </p:nvSpPr>
            <p:spPr>
              <a:xfrm>
                <a:off x="1546107" y="771703"/>
                <a:ext cx="2297424"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عدسی همگرا یا مثبت</a:t>
                </a:r>
                <a:endParaRPr lang="en-US" sz="24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8194793" y="779309"/>
                <a:ext cx="2145139"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عدسی واگرا یا منفی</a:t>
                </a:r>
                <a:endParaRPr lang="en-US" sz="2400" dirty="0">
                  <a:latin typeface="Times New Roman" panose="02020603050405020304" pitchFamily="18" charset="0"/>
                  <a:cs typeface="Times New Roman" panose="02020603050405020304" pitchFamily="18" charset="0"/>
                </a:endParaRPr>
              </a:p>
            </p:txBody>
          </p:sp>
        </p:grpSp>
        <p:sp>
          <p:nvSpPr>
            <p:cNvPr id="19" name="TextBox 18"/>
            <p:cNvSpPr txBox="1"/>
            <p:nvPr/>
          </p:nvSpPr>
          <p:spPr>
            <a:xfrm>
              <a:off x="135823" y="5718423"/>
              <a:ext cx="1611340"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دو کوژ یکسان</a:t>
              </a:r>
              <a:endParaRPr lang="en-US" sz="24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2087129" y="5724935"/>
              <a:ext cx="1356462"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تخت – کوژ</a:t>
              </a:r>
              <a:endParaRPr lang="en-US" sz="24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4043613" y="5724934"/>
              <a:ext cx="1792478"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کاو – کوژ مثبت</a:t>
              </a:r>
              <a:endParaRPr lang="en-US" sz="24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6318428" y="5640995"/>
              <a:ext cx="1531189"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دو کاو یکسان</a:t>
              </a:r>
              <a:endParaRPr lang="en-US" sz="24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8284394" y="5705503"/>
              <a:ext cx="1225015"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تخت - کاو</a:t>
              </a:r>
              <a:endParaRPr lang="en-US" sz="24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9962118" y="5666072"/>
              <a:ext cx="1758815"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کاو – کوژ منفی</a:t>
              </a:r>
              <a:endParaRPr lang="en-US" sz="2400" dirty="0">
                <a:latin typeface="Times New Roman" panose="02020603050405020304" pitchFamily="18" charset="0"/>
                <a:cs typeface="Times New Roman" panose="02020603050405020304" pitchFamily="18" charset="0"/>
              </a:endParaRPr>
            </a:p>
          </p:txBody>
        </p:sp>
      </p:grpSp>
      <p:sp>
        <p:nvSpPr>
          <p:cNvPr id="26" name="Slide Number Placeholder 25"/>
          <p:cNvSpPr>
            <a:spLocks noGrp="1"/>
          </p:cNvSpPr>
          <p:nvPr>
            <p:ph type="sldNum" sz="quarter" idx="12"/>
          </p:nvPr>
        </p:nvSpPr>
        <p:spPr/>
        <p:txBody>
          <a:bodyPr/>
          <a:lstStyle/>
          <a:p>
            <a:fld id="{8AC7B609-6235-4DF7-8376-3B4225D7EDEF}" type="slidenum">
              <a:rPr lang="en-US" smtClean="0"/>
              <a:pPr/>
              <a:t>74</a:t>
            </a:fld>
            <a:endParaRPr lang="en-US"/>
          </a:p>
        </p:txBody>
      </p:sp>
    </p:spTree>
    <p:extLst>
      <p:ext uri="{BB962C8B-B14F-4D97-AF65-F5344CB8AC3E}">
        <p14:creationId xmlns:p14="http://schemas.microsoft.com/office/powerpoint/2010/main" val="31935095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73" name="Picture 573"/>
          <p:cNvPicPr>
            <a:picLocks noChangeAspect="1" noChangeArrowheads="1"/>
          </p:cNvPicPr>
          <p:nvPr/>
        </p:nvPicPr>
        <p:blipFill>
          <a:blip r:embed="rId2" cstate="print"/>
          <a:srcRect/>
          <a:stretch>
            <a:fillRect/>
          </a:stretch>
        </p:blipFill>
        <p:spPr bwMode="auto">
          <a:xfrm>
            <a:off x="219738" y="74422"/>
            <a:ext cx="8742571" cy="3200405"/>
          </a:xfrm>
          <a:prstGeom prst="rect">
            <a:avLst/>
          </a:prstGeom>
          <a:noFill/>
          <a:ln w="9525">
            <a:noFill/>
            <a:miter lim="800000"/>
            <a:headEnd/>
            <a:tailEnd/>
          </a:ln>
        </p:spPr>
      </p:pic>
      <p:graphicFrame>
        <p:nvGraphicFramePr>
          <p:cNvPr id="8" name="Object 7"/>
          <p:cNvGraphicFramePr>
            <a:graphicFrameLocks noChangeAspect="1"/>
          </p:cNvGraphicFramePr>
          <p:nvPr>
            <p:extLst>
              <p:ext uri="{D42A27DB-BD31-4B8C-83A1-F6EECF244321}">
                <p14:modId xmlns:p14="http://schemas.microsoft.com/office/powerpoint/2010/main" val="3421507204"/>
              </p:ext>
            </p:extLst>
          </p:nvPr>
        </p:nvGraphicFramePr>
        <p:xfrm>
          <a:off x="731099" y="5781381"/>
          <a:ext cx="5130800" cy="889000"/>
        </p:xfrm>
        <a:graphic>
          <a:graphicData uri="http://schemas.openxmlformats.org/presentationml/2006/ole">
            <mc:AlternateContent xmlns:mc="http://schemas.openxmlformats.org/markup-compatibility/2006">
              <mc:Choice xmlns:v="urn:schemas-microsoft-com:vml" Requires="v">
                <p:oleObj name="Equation" r:id="rId3" imgW="5130800" imgH="889000" progId="Equation.DSMT4">
                  <p:embed/>
                </p:oleObj>
              </mc:Choice>
              <mc:Fallback>
                <p:oleObj name="Equation" r:id="rId3" imgW="5130800" imgH="889000" progId="Equation.DSMT4">
                  <p:embed/>
                  <p:pic>
                    <p:nvPicPr>
                      <p:cNvPr id="0" name="Picture 5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099" y="5781381"/>
                        <a:ext cx="5130800" cy="889000"/>
                      </a:xfrm>
                      <a:prstGeom prst="rect">
                        <a:avLst/>
                      </a:prstGeom>
                      <a:solidFill>
                        <a:srgbClr val="A0C1D5"/>
                      </a:solidFill>
                      <a:ln w="38100">
                        <a:solidFill>
                          <a:srgbClr val="FF0000"/>
                        </a:solidFill>
                        <a:miter lim="800000"/>
                        <a:headEnd/>
                        <a:tailEnd/>
                      </a:ln>
                    </p:spPr>
                  </p:pic>
                </p:oleObj>
              </mc:Fallback>
            </mc:AlternateContent>
          </a:graphicData>
        </a:graphic>
      </p:graphicFrame>
      <p:sp>
        <p:nvSpPr>
          <p:cNvPr id="16" name="TextBox 15"/>
          <p:cNvSpPr txBox="1"/>
          <p:nvPr/>
        </p:nvSpPr>
        <p:spPr>
          <a:xfrm>
            <a:off x="5932958" y="5795927"/>
            <a:ext cx="4340771"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محیط دو طرف عدسی یکسان باشد.</a:t>
            </a:r>
            <a:endParaRPr lang="en-US" sz="2400" dirty="0">
              <a:latin typeface="Times New Roman" panose="02020603050405020304" pitchFamily="18" charset="0"/>
              <a:cs typeface="Times New Roman" panose="02020603050405020304" pitchFamily="18" charset="0"/>
            </a:endParaRPr>
          </a:p>
        </p:txBody>
      </p:sp>
      <p:grpSp>
        <p:nvGrpSpPr>
          <p:cNvPr id="24" name="Group 23"/>
          <p:cNvGrpSpPr/>
          <p:nvPr/>
        </p:nvGrpSpPr>
        <p:grpSpPr>
          <a:xfrm>
            <a:off x="690193" y="3678909"/>
            <a:ext cx="6619064" cy="1752600"/>
            <a:chOff x="-2302578" y="343420"/>
            <a:chExt cx="6619064" cy="1752600"/>
          </a:xfrm>
        </p:grpSpPr>
        <p:graphicFrame>
          <p:nvGraphicFramePr>
            <p:cNvPr id="26" name="Object 25"/>
            <p:cNvGraphicFramePr>
              <a:graphicFrameLocks noChangeAspect="1"/>
            </p:cNvGraphicFramePr>
            <p:nvPr>
              <p:extLst>
                <p:ext uri="{D42A27DB-BD31-4B8C-83A1-F6EECF244321}">
                  <p14:modId xmlns:p14="http://schemas.microsoft.com/office/powerpoint/2010/main" val="1625402431"/>
                </p:ext>
              </p:extLst>
            </p:nvPr>
          </p:nvGraphicFramePr>
          <p:xfrm>
            <a:off x="-2302578" y="343420"/>
            <a:ext cx="3136900" cy="1752600"/>
          </p:xfrm>
          <a:graphic>
            <a:graphicData uri="http://schemas.openxmlformats.org/presentationml/2006/ole">
              <mc:AlternateContent xmlns:mc="http://schemas.openxmlformats.org/markup-compatibility/2006">
                <mc:Choice xmlns:v="urn:schemas-microsoft-com:vml" Requires="v">
                  <p:oleObj name="Equation" r:id="rId5" imgW="3136900" imgH="1752600" progId="Equation.DSMT4">
                    <p:embed/>
                  </p:oleObj>
                </mc:Choice>
                <mc:Fallback>
                  <p:oleObj name="Equation" r:id="rId5" imgW="3136900" imgH="1752600" progId="Equation.DSMT4">
                    <p:embed/>
                    <p:pic>
                      <p:nvPicPr>
                        <p:cNvPr id="0" name="Picture 57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2578" y="343420"/>
                          <a:ext cx="3136900" cy="1752600"/>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92081560"/>
                </p:ext>
              </p:extLst>
            </p:nvPr>
          </p:nvGraphicFramePr>
          <p:xfrm>
            <a:off x="773186" y="843868"/>
            <a:ext cx="3543300" cy="800100"/>
          </p:xfrm>
          <a:graphic>
            <a:graphicData uri="http://schemas.openxmlformats.org/presentationml/2006/ole">
              <mc:AlternateContent xmlns:mc="http://schemas.openxmlformats.org/markup-compatibility/2006">
                <mc:Choice xmlns:v="urn:schemas-microsoft-com:vml" Requires="v">
                  <p:oleObj name="Equation" r:id="rId7" imgW="3543300" imgH="800100" progId="Equation.DSMT4">
                    <p:embed/>
                  </p:oleObj>
                </mc:Choice>
                <mc:Fallback>
                  <p:oleObj name="Equation" r:id="rId7" imgW="3543300" imgH="800100" progId="Equation.DSMT4">
                    <p:embed/>
                    <p:pic>
                      <p:nvPicPr>
                        <p:cNvPr id="0" name="Picture 5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3186" y="843868"/>
                          <a:ext cx="3543300" cy="800100"/>
                        </a:xfrm>
                        <a:prstGeom prst="rect">
                          <a:avLst/>
                        </a:prstGeom>
                        <a:solidFill>
                          <a:srgbClr val="A0C1D5"/>
                        </a:solidFill>
                        <a:ln w="38100">
                          <a:solidFill>
                            <a:srgbClr val="FF0000"/>
                          </a:solidFill>
                          <a:miter lim="800000"/>
                          <a:headEnd/>
                          <a:tailEnd/>
                        </a:ln>
                      </p:spPr>
                    </p:pic>
                  </p:oleObj>
                </mc:Fallback>
              </mc:AlternateContent>
            </a:graphicData>
          </a:graphic>
        </p:graphicFrame>
      </p:grpSp>
      <p:sp>
        <p:nvSpPr>
          <p:cNvPr id="25" name="TextBox 24"/>
          <p:cNvSpPr txBox="1"/>
          <p:nvPr/>
        </p:nvSpPr>
        <p:spPr>
          <a:xfrm>
            <a:off x="8523818" y="252614"/>
            <a:ext cx="3668182" cy="579967"/>
          </a:xfrm>
          <a:prstGeom prst="rect">
            <a:avLst/>
          </a:prstGeom>
          <a:noFill/>
        </p:spPr>
        <p:txBody>
          <a:bodyPr wrap="square" rtlCol="0">
            <a:spAutoFit/>
          </a:bodyPr>
          <a:lstStyle/>
          <a:p>
            <a:pPr algn="just" rtl="1">
              <a:lnSpc>
                <a:spcPct val="150000"/>
              </a:lnSpc>
            </a:pPr>
            <a:r>
              <a:rPr lang="fa-IR" sz="2400" b="1" dirty="0">
                <a:solidFill>
                  <a:srgbClr val="0070C0"/>
                </a:solidFill>
                <a:latin typeface="Times New Roman" panose="02020603050405020304" pitchFamily="18" charset="0"/>
                <a:cs typeface="Times New Roman" panose="02020603050405020304" pitchFamily="18" charset="0"/>
              </a:rPr>
              <a:t>برای یک عدسی نازک</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7407969" y="4253074"/>
            <a:ext cx="4365298"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محیط دو طرف عدسی متفاوت باشد.</a:t>
            </a:r>
            <a:endParaRPr lang="en-US" sz="2400" dirty="0">
              <a:latin typeface="Times New Roman" panose="02020603050405020304" pitchFamily="18" charset="0"/>
              <a:cs typeface="Times New Roman" panose="02020603050405020304" pitchFamily="18" charset="0"/>
            </a:endParaRPr>
          </a:p>
        </p:txBody>
      </p:sp>
      <p:sp>
        <p:nvSpPr>
          <p:cNvPr id="11" name="Slide Number Placeholder 10"/>
          <p:cNvSpPr>
            <a:spLocks noGrp="1"/>
          </p:cNvSpPr>
          <p:nvPr>
            <p:ph type="sldNum" sz="quarter" idx="12"/>
          </p:nvPr>
        </p:nvSpPr>
        <p:spPr/>
        <p:txBody>
          <a:bodyPr/>
          <a:lstStyle/>
          <a:p>
            <a:fld id="{8AC7B609-6235-4DF7-8376-3B4225D7EDEF}" type="slidenum">
              <a:rPr lang="en-US" smtClean="0"/>
              <a:pPr/>
              <a:t>75</a:t>
            </a:fld>
            <a:endParaRPr lang="en-US"/>
          </a:p>
        </p:txBody>
      </p:sp>
      <p:graphicFrame>
        <p:nvGraphicFramePr>
          <p:cNvPr id="14" name="Object 13"/>
          <p:cNvGraphicFramePr>
            <a:graphicFrameLocks noChangeAspect="1"/>
          </p:cNvGraphicFramePr>
          <p:nvPr/>
        </p:nvGraphicFramePr>
        <p:xfrm>
          <a:off x="6777966" y="3310385"/>
          <a:ext cx="5105400" cy="381000"/>
        </p:xfrm>
        <a:graphic>
          <a:graphicData uri="http://schemas.openxmlformats.org/presentationml/2006/ole">
            <mc:AlternateContent xmlns:mc="http://schemas.openxmlformats.org/markup-compatibility/2006">
              <mc:Choice xmlns:v="urn:schemas-microsoft-com:vml" Requires="v">
                <p:oleObj name="Equation" r:id="rId9" imgW="5105400" imgH="381000" progId="Equation.DSMT4">
                  <p:embed/>
                </p:oleObj>
              </mc:Choice>
              <mc:Fallback>
                <p:oleObj name="Equation" r:id="rId9" imgW="5105400" imgH="381000" progId="Equation.DSMT4">
                  <p:embed/>
                  <p:pic>
                    <p:nvPicPr>
                      <p:cNvPr id="0" name="Picture 57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77966" y="3310385"/>
                        <a:ext cx="51054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062529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5688" y="189193"/>
            <a:ext cx="11334682" cy="1959511"/>
          </a:xfrm>
          <a:prstGeom prst="rect">
            <a:avLst/>
          </a:prstGeom>
        </p:spPr>
        <p:txBody>
          <a:bodyPr wrap="square">
            <a:spAutoFit/>
          </a:bodyPr>
          <a:lstStyle/>
          <a:p>
            <a:pPr algn="r" rtl="1">
              <a:lnSpc>
                <a:spcPct val="150000"/>
              </a:lnSpc>
              <a:spcAft>
                <a:spcPts val="800"/>
              </a:spcAft>
            </a:pPr>
            <a:r>
              <a:rPr lang="fa-IR" sz="2400" b="1" dirty="0">
                <a:solidFill>
                  <a:srgbClr val="FF0000"/>
                </a:solidFill>
                <a:latin typeface="Times New Roman" panose="02020603050405020304" pitchFamily="18" charset="0"/>
                <a:ea typeface="Calibri" panose="020F0502020204030204" pitchFamily="34" charset="0"/>
              </a:rPr>
              <a:t>تعریف کانون عدسی‌های نازک: </a:t>
            </a:r>
          </a:p>
          <a:p>
            <a:pPr algn="r" rtl="1">
              <a:lnSpc>
                <a:spcPct val="150000"/>
              </a:lnSpc>
              <a:spcAft>
                <a:spcPts val="800"/>
              </a:spcAft>
            </a:pPr>
            <a:r>
              <a:rPr lang="fa-IR" sz="2400" b="1" dirty="0">
                <a:solidFill>
                  <a:srgbClr val="0070C0"/>
                </a:solidFill>
                <a:latin typeface="Times New Roman" panose="02020603050405020304" pitchFamily="18" charset="0"/>
                <a:ea typeface="Calibri" panose="020F0502020204030204" pitchFamily="34" charset="0"/>
              </a:rPr>
              <a:t>کانون اولیه: </a:t>
            </a:r>
            <a:r>
              <a:rPr lang="fa-IR" sz="2400" dirty="0">
                <a:solidFill>
                  <a:srgbClr val="0070C0"/>
                </a:solidFill>
                <a:latin typeface="Times New Roman" panose="02020603050405020304" pitchFamily="18" charset="0"/>
                <a:ea typeface="Calibri" panose="020F0502020204030204" pitchFamily="34" charset="0"/>
              </a:rPr>
              <a:t>مکان جسم هرگاه تصویر آن در فاصله بینهایت از عدسی تشکیل شود.</a:t>
            </a:r>
            <a:endParaRPr lang="fa-IR" sz="2400" b="1" dirty="0">
              <a:solidFill>
                <a:srgbClr val="FF0000"/>
              </a:solidFill>
              <a:latin typeface="Times New Roman" panose="02020603050405020304" pitchFamily="18" charset="0"/>
              <a:ea typeface="Calibri" panose="020F0502020204030204" pitchFamily="34" charset="0"/>
            </a:endParaRPr>
          </a:p>
          <a:p>
            <a:pPr algn="r" rtl="1">
              <a:lnSpc>
                <a:spcPct val="150000"/>
              </a:lnSpc>
              <a:spcAft>
                <a:spcPts val="800"/>
              </a:spcAft>
            </a:pPr>
            <a:r>
              <a:rPr lang="fa-IR" sz="2400" b="1" dirty="0">
                <a:solidFill>
                  <a:srgbClr val="0070C0"/>
                </a:solidFill>
                <a:latin typeface="Times New Roman" panose="02020603050405020304" pitchFamily="18" charset="0"/>
                <a:ea typeface="Calibri" panose="020F0502020204030204" pitchFamily="34" charset="0"/>
              </a:rPr>
              <a:t>کانون ثانویه: </a:t>
            </a:r>
            <a:r>
              <a:rPr lang="fa-IR" sz="2400" dirty="0">
                <a:solidFill>
                  <a:srgbClr val="0070C0"/>
                </a:solidFill>
                <a:latin typeface="Times New Roman" panose="02020603050405020304" pitchFamily="18" charset="0"/>
                <a:ea typeface="Calibri" panose="020F0502020204030204" pitchFamily="34" charset="0"/>
              </a:rPr>
              <a:t>مکان تصویر جسمی که در فاصله بینهایت از عدسی قرار گرفته است. </a:t>
            </a:r>
            <a:endParaRPr lang="en-US" sz="2400" dirty="0">
              <a:solidFill>
                <a:srgbClr val="0070C0"/>
              </a:solidFill>
              <a:latin typeface="Times New Roman" panose="02020603050405020304" pitchFamily="18" charset="0"/>
              <a:ea typeface="Calibri" panose="020F0502020204030204" pitchFamily="34"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430460313"/>
              </p:ext>
            </p:extLst>
          </p:nvPr>
        </p:nvGraphicFramePr>
        <p:xfrm>
          <a:off x="2049463" y="4405313"/>
          <a:ext cx="6426200" cy="889000"/>
        </p:xfrm>
        <a:graphic>
          <a:graphicData uri="http://schemas.openxmlformats.org/presentationml/2006/ole">
            <mc:AlternateContent xmlns:mc="http://schemas.openxmlformats.org/markup-compatibility/2006">
              <mc:Choice xmlns:v="urn:schemas-microsoft-com:vml" Requires="v">
                <p:oleObj name="Equation" r:id="rId2" imgW="6426200" imgH="889000" progId="Equation.DSMT4">
                  <p:embed/>
                </p:oleObj>
              </mc:Choice>
              <mc:Fallback>
                <p:oleObj name="Equation" r:id="rId2" imgW="6426200" imgH="889000" progId="Equation.DSMT4">
                  <p:embed/>
                  <p:pic>
                    <p:nvPicPr>
                      <p:cNvPr id="0" name="Picture 8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463" y="4405313"/>
                        <a:ext cx="6426200" cy="889000"/>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nvGrpSpPr>
          <p:cNvPr id="9" name="Group 8"/>
          <p:cNvGrpSpPr/>
          <p:nvPr/>
        </p:nvGrpSpPr>
        <p:grpSpPr>
          <a:xfrm>
            <a:off x="2528888" y="5693851"/>
            <a:ext cx="5685603" cy="889000"/>
            <a:chOff x="1223197" y="3672923"/>
            <a:chExt cx="5685603" cy="889000"/>
          </a:xfrm>
        </p:grpSpPr>
        <p:sp>
          <p:nvSpPr>
            <p:cNvPr id="14" name="TextBox 13"/>
            <p:cNvSpPr txBox="1"/>
            <p:nvPr/>
          </p:nvSpPr>
          <p:spPr>
            <a:xfrm>
              <a:off x="4629830" y="3878237"/>
              <a:ext cx="2278970" cy="461665"/>
            </a:xfrm>
            <a:prstGeom prst="rect">
              <a:avLst/>
            </a:prstGeom>
            <a:noFill/>
          </p:spPr>
          <p:txBody>
            <a:bodyPr wrap="square" rtlCol="0">
              <a:spAutoFit/>
            </a:bodyPr>
            <a:lstStyle/>
            <a:p>
              <a:r>
                <a:rPr lang="fa-IR" sz="2400" b="1" dirty="0">
                  <a:solidFill>
                    <a:srgbClr val="FF0000"/>
                  </a:solidFill>
                </a:rPr>
                <a:t>فرمول عدسی سازان</a:t>
              </a:r>
              <a:endParaRPr lang="en-US" sz="2400" b="1" dirty="0">
                <a:solidFill>
                  <a:srgbClr val="FF0000"/>
                </a:soli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2212176907"/>
                </p:ext>
              </p:extLst>
            </p:nvPr>
          </p:nvGraphicFramePr>
          <p:xfrm>
            <a:off x="1223197" y="3672923"/>
            <a:ext cx="2908300" cy="889000"/>
          </p:xfrm>
          <a:graphic>
            <a:graphicData uri="http://schemas.openxmlformats.org/presentationml/2006/ole">
              <mc:AlternateContent xmlns:mc="http://schemas.openxmlformats.org/markup-compatibility/2006">
                <mc:Choice xmlns:v="urn:schemas-microsoft-com:vml" Requires="v">
                  <p:oleObj name="Equation" r:id="rId4" imgW="2908300" imgH="889000" progId="Equation.DSMT4">
                    <p:embed/>
                  </p:oleObj>
                </mc:Choice>
                <mc:Fallback>
                  <p:oleObj name="Equation" r:id="rId4" imgW="2908300" imgH="889000" progId="Equation.DSMT4">
                    <p:embed/>
                    <p:pic>
                      <p:nvPicPr>
                        <p:cNvPr id="0" name="Picture 8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3197" y="3672923"/>
                          <a:ext cx="2908300" cy="889000"/>
                        </a:xfrm>
                        <a:prstGeom prst="rect">
                          <a:avLst/>
                        </a:prstGeom>
                        <a:solidFill>
                          <a:srgbClr val="A0C1D5"/>
                        </a:solidFill>
                        <a:ln w="38100">
                          <a:solidFill>
                            <a:srgbClr val="FF0000"/>
                          </a:solidFill>
                          <a:miter lim="800000"/>
                          <a:headEnd/>
                          <a:tailEnd/>
                        </a:ln>
                      </p:spPr>
                    </p:pic>
                  </p:oleObj>
                </mc:Fallback>
              </mc:AlternateContent>
            </a:graphicData>
          </a:graphic>
        </p:graphicFrame>
      </p:grpSp>
      <p:graphicFrame>
        <p:nvGraphicFramePr>
          <p:cNvPr id="3" name="Object 2"/>
          <p:cNvGraphicFramePr>
            <a:graphicFrameLocks noChangeAspect="1"/>
          </p:cNvGraphicFramePr>
          <p:nvPr>
            <p:extLst>
              <p:ext uri="{D42A27DB-BD31-4B8C-83A1-F6EECF244321}">
                <p14:modId xmlns:p14="http://schemas.microsoft.com/office/powerpoint/2010/main" val="959811578"/>
              </p:ext>
            </p:extLst>
          </p:nvPr>
        </p:nvGraphicFramePr>
        <p:xfrm>
          <a:off x="3340100" y="2355850"/>
          <a:ext cx="4978400" cy="889000"/>
        </p:xfrm>
        <a:graphic>
          <a:graphicData uri="http://schemas.openxmlformats.org/presentationml/2006/ole">
            <mc:AlternateContent xmlns:mc="http://schemas.openxmlformats.org/markup-compatibility/2006">
              <mc:Choice xmlns:v="urn:schemas-microsoft-com:vml" Requires="v">
                <p:oleObj name="Equation" r:id="rId6" imgW="4978400" imgH="889000" progId="Equation.DSMT4">
                  <p:embed/>
                </p:oleObj>
              </mc:Choice>
              <mc:Fallback>
                <p:oleObj name="Equation" r:id="rId6" imgW="4978400" imgH="889000" progId="Equation.DSMT4">
                  <p:embed/>
                  <p:pic>
                    <p:nvPicPr>
                      <p:cNvPr id="0" name="Picture 8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0100" y="2355850"/>
                        <a:ext cx="49784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49795" y="3459770"/>
            <a:ext cx="9611832"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محیط دو طرف عدسی یکسان باشد فاصله کانونی دو طرف آن برابر يكديگر خواهند بود.</a:t>
            </a:r>
            <a:endParaRPr lang="en-US" sz="2400" dirty="0">
              <a:latin typeface="Times New Roman" panose="02020603050405020304" pitchFamily="18" charset="0"/>
              <a:cs typeface="Times New Roman" panose="02020603050405020304" pitchFamily="18" charset="0"/>
            </a:endParaRPr>
          </a:p>
        </p:txBody>
      </p:sp>
      <p:sp>
        <p:nvSpPr>
          <p:cNvPr id="10" name="Slide Number Placeholder 9"/>
          <p:cNvSpPr>
            <a:spLocks noGrp="1"/>
          </p:cNvSpPr>
          <p:nvPr>
            <p:ph type="sldNum" sz="quarter" idx="12"/>
          </p:nvPr>
        </p:nvSpPr>
        <p:spPr/>
        <p:txBody>
          <a:bodyPr/>
          <a:lstStyle/>
          <a:p>
            <a:fld id="{8AC7B609-6235-4DF7-8376-3B4225D7EDEF}" type="slidenum">
              <a:rPr lang="en-US" smtClean="0"/>
              <a:pPr/>
              <a:t>76</a:t>
            </a:fld>
            <a:endParaRPr lang="en-US"/>
          </a:p>
        </p:txBody>
      </p:sp>
    </p:spTree>
    <p:extLst>
      <p:ext uri="{BB962C8B-B14F-4D97-AF65-F5344CB8AC3E}">
        <p14:creationId xmlns:p14="http://schemas.microsoft.com/office/powerpoint/2010/main" val="3011517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p:cNvGraphicFramePr>
            <a:graphicFrameLocks noChangeAspect="1"/>
          </p:cNvGraphicFramePr>
          <p:nvPr>
            <p:extLst>
              <p:ext uri="{D42A27DB-BD31-4B8C-83A1-F6EECF244321}">
                <p14:modId xmlns:p14="http://schemas.microsoft.com/office/powerpoint/2010/main" val="3522194817"/>
              </p:ext>
            </p:extLst>
          </p:nvPr>
        </p:nvGraphicFramePr>
        <p:xfrm>
          <a:off x="7353300" y="1579563"/>
          <a:ext cx="4660900" cy="381000"/>
        </p:xfrm>
        <a:graphic>
          <a:graphicData uri="http://schemas.openxmlformats.org/presentationml/2006/ole">
            <mc:AlternateContent xmlns:mc="http://schemas.openxmlformats.org/markup-compatibility/2006">
              <mc:Choice xmlns:v="urn:schemas-microsoft-com:vml" Requires="v">
                <p:oleObj name="Equation" r:id="rId2" imgW="4660900" imgH="381000" progId="Equation.DSMT4">
                  <p:embed/>
                </p:oleObj>
              </mc:Choice>
              <mc:Fallback>
                <p:oleObj name="Equation" r:id="rId2" imgW="4660900" imgH="381000" progId="Equation.DSMT4">
                  <p:embed/>
                  <p:pic>
                    <p:nvPicPr>
                      <p:cNvPr id="0"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3300" y="1579563"/>
                        <a:ext cx="46609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606056" y="118312"/>
            <a:ext cx="11431397"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محیط دو طرف عدسی متفاوت باشد فاصله کانونی اوليه و ثانويه آن (واقع در دو طرف عدسي) با هم برابر نخواهند بود.</a:t>
            </a:r>
            <a:endParaRPr lang="en-US" sz="2400" dirty="0">
              <a:latin typeface="Times New Roman" panose="02020603050405020304" pitchFamily="18" charset="0"/>
              <a:cs typeface="Times New Roman" panose="02020603050405020304" pitchFamily="18" charset="0"/>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012786896"/>
              </p:ext>
            </p:extLst>
          </p:nvPr>
        </p:nvGraphicFramePr>
        <p:xfrm>
          <a:off x="7766050" y="2617788"/>
          <a:ext cx="3721100" cy="812800"/>
        </p:xfrm>
        <a:graphic>
          <a:graphicData uri="http://schemas.openxmlformats.org/presentationml/2006/ole">
            <mc:AlternateContent xmlns:mc="http://schemas.openxmlformats.org/markup-compatibility/2006">
              <mc:Choice xmlns:v="urn:schemas-microsoft-com:vml" Requires="v">
                <p:oleObj name="Equation" r:id="rId4" imgW="3721100" imgH="812800" progId="Equation.DSMT4">
                  <p:embed/>
                </p:oleObj>
              </mc:Choice>
              <mc:Fallback>
                <p:oleObj name="Equation" r:id="rId4" imgW="3721100" imgH="812800" progId="Equation.DSMT4">
                  <p:embed/>
                  <p:pic>
                    <p:nvPicPr>
                      <p:cNvPr id="0" name="Picture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6050" y="2617788"/>
                        <a:ext cx="37211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nvGrpSpPr>
          <p:cNvPr id="4" name="Group 9"/>
          <p:cNvGrpSpPr/>
          <p:nvPr/>
        </p:nvGrpSpPr>
        <p:grpSpPr>
          <a:xfrm>
            <a:off x="7929563" y="4198938"/>
            <a:ext cx="3162300" cy="1658886"/>
            <a:chOff x="8216654" y="4826285"/>
            <a:chExt cx="3162300" cy="1658886"/>
          </a:xfrm>
        </p:grpSpPr>
        <p:graphicFrame>
          <p:nvGraphicFramePr>
            <p:cNvPr id="16" name="Object 15"/>
            <p:cNvGraphicFramePr>
              <a:graphicFrameLocks noChangeAspect="1"/>
            </p:cNvGraphicFramePr>
            <p:nvPr>
              <p:extLst>
                <p:ext uri="{D42A27DB-BD31-4B8C-83A1-F6EECF244321}">
                  <p14:modId xmlns:p14="http://schemas.microsoft.com/office/powerpoint/2010/main" val="2652885445"/>
                </p:ext>
              </p:extLst>
            </p:nvPr>
          </p:nvGraphicFramePr>
          <p:xfrm>
            <a:off x="8216654" y="4826285"/>
            <a:ext cx="3162300" cy="812800"/>
          </p:xfrm>
          <a:graphic>
            <a:graphicData uri="http://schemas.openxmlformats.org/presentationml/2006/ole">
              <mc:AlternateContent xmlns:mc="http://schemas.openxmlformats.org/markup-compatibility/2006">
                <mc:Choice xmlns:v="urn:schemas-microsoft-com:vml" Requires="v">
                  <p:oleObj name="Equation" r:id="rId6" imgW="3162300" imgH="812800" progId="Equation.DSMT4">
                    <p:embed/>
                  </p:oleObj>
                </mc:Choice>
                <mc:Fallback>
                  <p:oleObj name="Equation" r:id="rId6" imgW="3162300" imgH="812800" progId="Equation.DSMT4">
                    <p:embed/>
                    <p:pic>
                      <p:nvPicPr>
                        <p:cNvPr id="0" name="Picture 4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6654" y="4826285"/>
                          <a:ext cx="3162300" cy="812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8289272" y="5823964"/>
              <a:ext cx="2860078" cy="66120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  : </a:t>
              </a:r>
              <a:r>
                <a:rPr lang="en-US" sz="2800" b="1" i="1" dirty="0">
                  <a:solidFill>
                    <a:srgbClr val="FF0000"/>
                  </a:solidFill>
                  <a:latin typeface="Times New Roman" panose="02020603050405020304" pitchFamily="18" charset="0"/>
                  <a:cs typeface="Times New Roman" panose="02020603050405020304" pitchFamily="18" charset="0"/>
                </a:rPr>
                <a:t>f</a:t>
              </a:r>
              <a:r>
                <a:rPr lang="en-US" sz="2800" b="1" baseline="-25000" dirty="0">
                  <a:solidFill>
                    <a:srgbClr val="FF0000"/>
                  </a:solidFill>
                  <a:latin typeface="Times New Roman" panose="02020603050405020304" pitchFamily="18" charset="0"/>
                  <a:cs typeface="Times New Roman" panose="02020603050405020304" pitchFamily="18" charset="0"/>
                </a:rPr>
                <a:t>2nd</a:t>
              </a:r>
              <a:r>
                <a:rPr lang="fa-IR" sz="2400" dirty="0">
                  <a:latin typeface="Times New Roman" panose="02020603050405020304" pitchFamily="18" charset="0"/>
                  <a:cs typeface="Times New Roman" panose="02020603050405020304" pitchFamily="18" charset="0"/>
                </a:rPr>
                <a:t>فاصله کانون ثانویه</a:t>
              </a:r>
              <a:endParaRPr lang="en-US" sz="2400" dirty="0">
                <a:latin typeface="Times New Roman" panose="02020603050405020304" pitchFamily="18" charset="0"/>
                <a:cs typeface="Times New Roman" panose="02020603050405020304" pitchFamily="18" charset="0"/>
              </a:endParaRPr>
            </a:p>
          </p:txBody>
        </p:sp>
      </p:grpSp>
      <p:cxnSp>
        <p:nvCxnSpPr>
          <p:cNvPr id="17" name="Straight Connector 16"/>
          <p:cNvCxnSpPr/>
          <p:nvPr/>
        </p:nvCxnSpPr>
        <p:spPr>
          <a:xfrm flipH="1">
            <a:off x="6475227" y="1103949"/>
            <a:ext cx="10849" cy="4201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9" name="Object 18"/>
          <p:cNvGraphicFramePr>
            <a:graphicFrameLocks noChangeAspect="1"/>
          </p:cNvGraphicFramePr>
          <p:nvPr>
            <p:extLst>
              <p:ext uri="{D42A27DB-BD31-4B8C-83A1-F6EECF244321}">
                <p14:modId xmlns:p14="http://schemas.microsoft.com/office/powerpoint/2010/main" val="3983594821"/>
              </p:ext>
            </p:extLst>
          </p:nvPr>
        </p:nvGraphicFramePr>
        <p:xfrm>
          <a:off x="1155700" y="1631950"/>
          <a:ext cx="4381500" cy="381000"/>
        </p:xfrm>
        <a:graphic>
          <a:graphicData uri="http://schemas.openxmlformats.org/presentationml/2006/ole">
            <mc:AlternateContent xmlns:mc="http://schemas.openxmlformats.org/markup-compatibility/2006">
              <mc:Choice xmlns:v="urn:schemas-microsoft-com:vml" Requires="v">
                <p:oleObj name="Equation" r:id="rId8" imgW="4381500" imgH="381000" progId="Equation.DSMT4">
                  <p:embed/>
                </p:oleObj>
              </mc:Choice>
              <mc:Fallback>
                <p:oleObj name="Equation" r:id="rId8" imgW="4381500" imgH="381000" progId="Equation.DSMT4">
                  <p:embed/>
                  <p:pic>
                    <p:nvPicPr>
                      <p:cNvPr id="0" name="Picture 5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5700" y="1631950"/>
                        <a:ext cx="43815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688463043"/>
              </p:ext>
            </p:extLst>
          </p:nvPr>
        </p:nvGraphicFramePr>
        <p:xfrm>
          <a:off x="1454150" y="2578100"/>
          <a:ext cx="3670300" cy="812800"/>
        </p:xfrm>
        <a:graphic>
          <a:graphicData uri="http://schemas.openxmlformats.org/presentationml/2006/ole">
            <mc:AlternateContent xmlns:mc="http://schemas.openxmlformats.org/markup-compatibility/2006">
              <mc:Choice xmlns:v="urn:schemas-microsoft-com:vml" Requires="v">
                <p:oleObj name="Equation" r:id="rId10" imgW="3670300" imgH="812800" progId="Equation.DSMT4">
                  <p:embed/>
                </p:oleObj>
              </mc:Choice>
              <mc:Fallback>
                <p:oleObj name="Equation" r:id="rId10" imgW="3670300" imgH="812800" progId="Equation.DSMT4">
                  <p:embed/>
                  <p:pic>
                    <p:nvPicPr>
                      <p:cNvPr id="0" name="Picture 5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54150" y="2578100"/>
                        <a:ext cx="3670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nvGrpSpPr>
          <p:cNvPr id="22" name="Group 21"/>
          <p:cNvGrpSpPr/>
          <p:nvPr/>
        </p:nvGrpSpPr>
        <p:grpSpPr>
          <a:xfrm>
            <a:off x="1744663" y="3913188"/>
            <a:ext cx="3098800" cy="1640821"/>
            <a:chOff x="8072567" y="4445103"/>
            <a:chExt cx="3098800" cy="1640821"/>
          </a:xfrm>
        </p:grpSpPr>
        <p:graphicFrame>
          <p:nvGraphicFramePr>
            <p:cNvPr id="23" name="Object 22"/>
            <p:cNvGraphicFramePr>
              <a:graphicFrameLocks noChangeAspect="1"/>
            </p:cNvGraphicFramePr>
            <p:nvPr>
              <p:extLst>
                <p:ext uri="{D42A27DB-BD31-4B8C-83A1-F6EECF244321}">
                  <p14:modId xmlns:p14="http://schemas.microsoft.com/office/powerpoint/2010/main" val="3924291941"/>
                </p:ext>
              </p:extLst>
            </p:nvPr>
          </p:nvGraphicFramePr>
          <p:xfrm>
            <a:off x="8072567" y="4445103"/>
            <a:ext cx="3098800" cy="812800"/>
          </p:xfrm>
          <a:graphic>
            <a:graphicData uri="http://schemas.openxmlformats.org/presentationml/2006/ole">
              <mc:AlternateContent xmlns:mc="http://schemas.openxmlformats.org/markup-compatibility/2006">
                <mc:Choice xmlns:v="urn:schemas-microsoft-com:vml" Requires="v">
                  <p:oleObj name="Equation" r:id="rId12" imgW="3098800" imgH="812800" progId="Equation.DSMT4">
                    <p:embed/>
                  </p:oleObj>
                </mc:Choice>
                <mc:Fallback>
                  <p:oleObj name="Equation" r:id="rId12" imgW="3098800" imgH="812800" progId="Equation.DSMT4">
                    <p:embed/>
                    <p:pic>
                      <p:nvPicPr>
                        <p:cNvPr id="0" name="Picture 5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72567" y="4445103"/>
                          <a:ext cx="3098800" cy="812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TextBox 23"/>
            <p:cNvSpPr txBox="1"/>
            <p:nvPr/>
          </p:nvSpPr>
          <p:spPr>
            <a:xfrm>
              <a:off x="8300625" y="5424717"/>
              <a:ext cx="2674130" cy="66120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  : </a:t>
              </a:r>
              <a:r>
                <a:rPr lang="en-US" sz="2800" b="1" i="1" dirty="0">
                  <a:solidFill>
                    <a:srgbClr val="FF0000"/>
                  </a:solidFill>
                  <a:latin typeface="Times New Roman" panose="02020603050405020304" pitchFamily="18" charset="0"/>
                  <a:cs typeface="Times New Roman" panose="02020603050405020304" pitchFamily="18" charset="0"/>
                </a:rPr>
                <a:t>f</a:t>
              </a:r>
              <a:r>
                <a:rPr lang="en-US" sz="2800" b="1" baseline="-25000" dirty="0">
                  <a:solidFill>
                    <a:srgbClr val="FF0000"/>
                  </a:solidFill>
                  <a:latin typeface="Times New Roman" panose="02020603050405020304" pitchFamily="18" charset="0"/>
                  <a:cs typeface="Times New Roman" panose="02020603050405020304" pitchFamily="18" charset="0"/>
                </a:rPr>
                <a:t>1st</a:t>
              </a:r>
              <a:r>
                <a:rPr lang="fa-IR" sz="2400" dirty="0">
                  <a:latin typeface="Times New Roman" panose="02020603050405020304" pitchFamily="18" charset="0"/>
                  <a:cs typeface="Times New Roman" panose="02020603050405020304" pitchFamily="18" charset="0"/>
                </a:rPr>
                <a:t>فاصله کانون اولیه</a:t>
              </a:r>
              <a:endParaRPr lang="en-US" sz="2400" dirty="0">
                <a:latin typeface="Times New Roman" panose="02020603050405020304" pitchFamily="18" charset="0"/>
                <a:cs typeface="Times New Roman" panose="02020603050405020304" pitchFamily="18" charset="0"/>
              </a:endParaRPr>
            </a:p>
          </p:txBody>
        </p:sp>
      </p:grpSp>
      <p:graphicFrame>
        <p:nvGraphicFramePr>
          <p:cNvPr id="25" name="Object 24"/>
          <p:cNvGraphicFramePr>
            <a:graphicFrameLocks noChangeAspect="1"/>
          </p:cNvGraphicFramePr>
          <p:nvPr>
            <p:extLst>
              <p:ext uri="{D42A27DB-BD31-4B8C-83A1-F6EECF244321}">
                <p14:modId xmlns:p14="http://schemas.microsoft.com/office/powerpoint/2010/main" val="4288300932"/>
              </p:ext>
            </p:extLst>
          </p:nvPr>
        </p:nvGraphicFramePr>
        <p:xfrm>
          <a:off x="5878513" y="5535613"/>
          <a:ext cx="1181100" cy="812800"/>
        </p:xfrm>
        <a:graphic>
          <a:graphicData uri="http://schemas.openxmlformats.org/presentationml/2006/ole">
            <mc:AlternateContent xmlns:mc="http://schemas.openxmlformats.org/markup-compatibility/2006">
              <mc:Choice xmlns:v="urn:schemas-microsoft-com:vml" Requires="v">
                <p:oleObj name="Equation" r:id="rId14" imgW="1180588" imgH="812447" progId="Equation.DSMT4">
                  <p:embed/>
                </p:oleObj>
              </mc:Choice>
              <mc:Fallback>
                <p:oleObj name="Equation" r:id="rId14" imgW="1180588" imgH="812447" progId="Equation.DSMT4">
                  <p:embed/>
                  <p:pic>
                    <p:nvPicPr>
                      <p:cNvPr id="0" name="Picture 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78513" y="5535613"/>
                        <a:ext cx="1181100" cy="812800"/>
                      </a:xfrm>
                      <a:prstGeom prst="rect">
                        <a:avLst/>
                      </a:prstGeom>
                      <a:solidFill>
                        <a:srgbClr val="A0C1D5"/>
                      </a:solidFill>
                      <a:ln w="28575">
                        <a:solidFill>
                          <a:srgbClr val="FF0000"/>
                        </a:solidFill>
                        <a:miter lim="800000"/>
                        <a:headEnd/>
                        <a:tailEnd/>
                      </a:ln>
                    </p:spPr>
                  </p:pic>
                </p:oleObj>
              </mc:Fallback>
            </mc:AlternateContent>
          </a:graphicData>
        </a:graphic>
      </p:graphicFrame>
      <p:sp>
        <p:nvSpPr>
          <p:cNvPr id="18" name="Slide Number Placeholder 17"/>
          <p:cNvSpPr>
            <a:spLocks noGrp="1"/>
          </p:cNvSpPr>
          <p:nvPr>
            <p:ph type="sldNum" sz="quarter" idx="12"/>
          </p:nvPr>
        </p:nvSpPr>
        <p:spPr/>
        <p:txBody>
          <a:bodyPr/>
          <a:lstStyle/>
          <a:p>
            <a:fld id="{8AC7B609-6235-4DF7-8376-3B4225D7EDEF}" type="slidenum">
              <a:rPr lang="en-US" smtClean="0"/>
              <a:pPr/>
              <a:t>77</a:t>
            </a:fld>
            <a:endParaRPr lang="en-US"/>
          </a:p>
        </p:txBody>
      </p:sp>
    </p:spTree>
    <p:extLst>
      <p:ext uri="{BB962C8B-B14F-4D97-AF65-F5344CB8AC3E}">
        <p14:creationId xmlns:p14="http://schemas.microsoft.com/office/powerpoint/2010/main" val="3011517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C7B609-6235-4DF7-8376-3B4225D7EDEF}" type="slidenum">
              <a:rPr lang="en-US" smtClean="0"/>
              <a:pPr/>
              <a:t>78</a:t>
            </a:fld>
            <a:endParaRPr lang="en-US" dirty="0"/>
          </a:p>
        </p:txBody>
      </p:sp>
      <p:sp>
        <p:nvSpPr>
          <p:cNvPr id="9" name="TextBox 8"/>
          <p:cNvSpPr txBox="1"/>
          <p:nvPr/>
        </p:nvSpPr>
        <p:spPr>
          <a:xfrm>
            <a:off x="5785289" y="147144"/>
            <a:ext cx="6038850" cy="579967"/>
          </a:xfrm>
          <a:prstGeom prst="rect">
            <a:avLst/>
          </a:prstGeom>
          <a:noFill/>
        </p:spPr>
        <p:txBody>
          <a:bodyPr wrap="square" rtlCol="0">
            <a:spAutoFit/>
          </a:bodyPr>
          <a:lstStyle/>
          <a:p>
            <a:pPr algn="just" rtl="1">
              <a:lnSpc>
                <a:spcPct val="150000"/>
              </a:lnSpc>
            </a:pPr>
            <a:r>
              <a:rPr lang="en-US" sz="2400" b="1" dirty="0">
                <a:solidFill>
                  <a:srgbClr val="FF0000"/>
                </a:solidFill>
                <a:latin typeface="Times New Roman" panose="02020603050405020304" pitchFamily="18" charset="0"/>
                <a:cs typeface="Times New Roman" panose="02020603050405020304" pitchFamily="18" charset="0"/>
              </a:rPr>
              <a:t>F</a:t>
            </a:r>
            <a:r>
              <a:rPr lang="en-US" sz="2400" b="1" baseline="-25000" dirty="0">
                <a:solidFill>
                  <a:srgbClr val="FF0000"/>
                </a:solidFill>
                <a:latin typeface="Times New Roman" panose="02020603050405020304" pitchFamily="18" charset="0"/>
                <a:cs typeface="Times New Roman" panose="02020603050405020304" pitchFamily="18" charset="0"/>
              </a:rPr>
              <a:t>1st</a:t>
            </a:r>
            <a:r>
              <a:rPr lang="en-US" sz="2400" dirty="0">
                <a:solidFill>
                  <a:srgbClr val="0070C0"/>
                </a:solidFill>
                <a:latin typeface="Times New Roman" panose="02020603050405020304" pitchFamily="18" charset="0"/>
                <a:cs typeface="Times New Roman" panose="02020603050405020304" pitchFamily="18" charset="0"/>
              </a:rPr>
              <a:t>  </a:t>
            </a:r>
            <a:r>
              <a:rPr lang="fa-IR" sz="2400" dirty="0">
                <a:solidFill>
                  <a:srgbClr val="0070C0"/>
                </a:solidFill>
                <a:latin typeface="Times New Roman" panose="02020603050405020304" pitchFamily="18" charset="0"/>
                <a:cs typeface="Times New Roman" panose="02020603050405020304" pitchFamily="18" charset="0"/>
              </a:rPr>
              <a:t> كانون اوليه  و </a:t>
            </a:r>
            <a:r>
              <a:rPr lang="en-US" sz="2400" b="1" dirty="0">
                <a:solidFill>
                  <a:srgbClr val="FF0000"/>
                </a:solidFill>
                <a:latin typeface="Times New Roman" panose="02020603050405020304" pitchFamily="18" charset="0"/>
                <a:cs typeface="Times New Roman" panose="02020603050405020304" pitchFamily="18" charset="0"/>
              </a:rPr>
              <a:t>F</a:t>
            </a:r>
            <a:r>
              <a:rPr lang="en-US" sz="2400" b="1" baseline="-25000" dirty="0">
                <a:solidFill>
                  <a:srgbClr val="FF0000"/>
                </a:solidFill>
                <a:latin typeface="Times New Roman" panose="02020603050405020304" pitchFamily="18" charset="0"/>
                <a:cs typeface="Times New Roman" panose="02020603050405020304" pitchFamily="18" charset="0"/>
              </a:rPr>
              <a:t>2nd </a:t>
            </a:r>
            <a:r>
              <a:rPr lang="fa-IR" sz="2400" b="1" baseline="-25000" dirty="0">
                <a:solidFill>
                  <a:srgbClr val="FF0000"/>
                </a:solidFill>
                <a:latin typeface="Times New Roman" panose="02020603050405020304" pitchFamily="18" charset="0"/>
                <a:cs typeface="Times New Roman" panose="02020603050405020304" pitchFamily="18" charset="0"/>
              </a:rPr>
              <a:t> </a:t>
            </a:r>
            <a:r>
              <a:rPr lang="fa-IR" sz="2400" dirty="0">
                <a:solidFill>
                  <a:srgbClr val="0070C0"/>
                </a:solidFill>
                <a:latin typeface="Times New Roman" panose="02020603050405020304" pitchFamily="18" charset="0"/>
                <a:cs typeface="Times New Roman" panose="02020603050405020304" pitchFamily="18" charset="0"/>
              </a:rPr>
              <a:t>كانون ثانويه است.</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6180083" y="819821"/>
            <a:ext cx="5812219" cy="2862322"/>
          </a:xfrm>
          <a:prstGeom prst="rect">
            <a:avLst/>
          </a:prstGeom>
          <a:noFill/>
        </p:spPr>
        <p:txBody>
          <a:bodyPr wrap="square" rtlCol="0">
            <a:spAutoFit/>
          </a:bodyPr>
          <a:lstStyle/>
          <a:p>
            <a:pPr algn="just" rtl="1">
              <a:lnSpc>
                <a:spcPts val="3600"/>
              </a:lnSpc>
            </a:pPr>
            <a:r>
              <a:rPr lang="fa-IR" sz="2400" dirty="0">
                <a:latin typeface="Times New Roman" panose="02020603050405020304" pitchFamily="18" charset="0"/>
                <a:cs typeface="Times New Roman" panose="02020603050405020304" pitchFamily="18" charset="0"/>
              </a:rPr>
              <a:t>در عدسي همگرا، كانون اوليه مكان جسمی حقيقي است كه تصوير آن در بينهايت تشكيل مي‌شود. اين كانون در سمت چپ عدسي (فضاي جسم) قرار دارد. كانون ثانويه مكان تصوير حقيقي جسمي است كه در بينهايت قرار دارد. اين كانون در سمت راست عدسي (فضاي تصوير) قرار دارد.</a:t>
            </a:r>
            <a:endParaRPr lang="en-US" sz="2400" dirty="0">
              <a:latin typeface="Times New Roman" panose="02020603050405020304" pitchFamily="18" charset="0"/>
              <a:cs typeface="Times New Roman" panose="02020603050405020304" pitchFamily="18" charset="0"/>
            </a:endParaRPr>
          </a:p>
          <a:p>
            <a:pPr algn="just" rtl="1">
              <a:lnSpc>
                <a:spcPts val="3600"/>
              </a:lnSpc>
            </a:pPr>
            <a:endParaRPr lang="en-US" sz="2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7126014" y="3578786"/>
            <a:ext cx="4903074" cy="2862322"/>
          </a:xfrm>
          <a:prstGeom prst="rect">
            <a:avLst/>
          </a:prstGeom>
          <a:noFill/>
        </p:spPr>
        <p:txBody>
          <a:bodyPr wrap="square" rtlCol="0">
            <a:spAutoFit/>
          </a:bodyPr>
          <a:lstStyle/>
          <a:p>
            <a:pPr algn="just" rtl="1">
              <a:lnSpc>
                <a:spcPts val="3600"/>
              </a:lnSpc>
            </a:pPr>
            <a:r>
              <a:rPr lang="fa-IR" sz="2400" dirty="0">
                <a:latin typeface="Times New Roman" panose="02020603050405020304" pitchFamily="18" charset="0"/>
                <a:cs typeface="Times New Roman" panose="02020603050405020304" pitchFamily="18" charset="0"/>
              </a:rPr>
              <a:t>در عدسي واگرا، كانون اوليه مكان جسمی مجازي است كه تصوير آن در بينهايت تشكيل مي شود. اين كانون در سمت راست عدسي قرار دارد. كانون ثانويه اين عدسي مكان تصوير مجازي جسمي است كه در بينهايت قرار دارد. اين كانون در سمت چپ عدسي قرار دارد.</a:t>
            </a:r>
            <a:endParaRPr lang="en-US" sz="2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1556E23-C5F0-0639-9A90-7441ADEB41C6}"/>
              </a:ext>
            </a:extLst>
          </p:cNvPr>
          <p:cNvPicPr>
            <a:picLocks noChangeAspect="1"/>
          </p:cNvPicPr>
          <p:nvPr/>
        </p:nvPicPr>
        <p:blipFill>
          <a:blip r:embed="rId2"/>
          <a:stretch>
            <a:fillRect/>
          </a:stretch>
        </p:blipFill>
        <p:spPr>
          <a:xfrm>
            <a:off x="104447" y="460992"/>
            <a:ext cx="6038850" cy="2181225"/>
          </a:xfrm>
          <a:prstGeom prst="rect">
            <a:avLst/>
          </a:prstGeom>
        </p:spPr>
      </p:pic>
      <p:pic>
        <p:nvPicPr>
          <p:cNvPr id="8" name="Picture 7">
            <a:extLst>
              <a:ext uri="{FF2B5EF4-FFF2-40B4-BE49-F238E27FC236}">
                <a16:creationId xmlns:a16="http://schemas.microsoft.com/office/drawing/2014/main" id="{B33CEB40-F783-D940-B9E1-CF3892A64329}"/>
              </a:ext>
            </a:extLst>
          </p:cNvPr>
          <p:cNvPicPr>
            <a:picLocks noChangeAspect="1"/>
          </p:cNvPicPr>
          <p:nvPr/>
        </p:nvPicPr>
        <p:blipFill>
          <a:blip r:embed="rId3"/>
          <a:stretch>
            <a:fillRect/>
          </a:stretch>
        </p:blipFill>
        <p:spPr>
          <a:xfrm>
            <a:off x="210128" y="3955455"/>
            <a:ext cx="6715125" cy="2409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18941" y="138992"/>
            <a:ext cx="11724015" cy="1754326"/>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مثال: یک عدسی دو کوژ با ضریب شکست 1.5 طوری نصب شده که یک طرف آن هوا و طرف دیگر آن آب است. مرز مشترک با هوا دارای شعاع انحنا 40 سانتی‌متر و مرز مشترک با آب دارای شعاع خمیدگی 60 سانتی‌متر است. فاصله کانونی دوطرف آن را حساب کنید. </a:t>
            </a:r>
            <a:endParaRPr lang="en-US" sz="2400" dirty="0">
              <a:latin typeface="Times New Roman" panose="02020603050405020304" pitchFamily="18" charset="0"/>
              <a:cs typeface="Times New Roman" panose="02020603050405020304" pitchFamily="18"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2073817469"/>
              </p:ext>
            </p:extLst>
          </p:nvPr>
        </p:nvGraphicFramePr>
        <p:xfrm>
          <a:off x="900113" y="1911350"/>
          <a:ext cx="2971800" cy="533400"/>
        </p:xfrm>
        <a:graphic>
          <a:graphicData uri="http://schemas.openxmlformats.org/presentationml/2006/ole">
            <mc:AlternateContent xmlns:mc="http://schemas.openxmlformats.org/markup-compatibility/2006">
              <mc:Choice xmlns:v="urn:schemas-microsoft-com:vml" Requires="v">
                <p:oleObj name="Equation" r:id="rId2" imgW="2971800" imgH="533400" progId="Equation.DSMT4">
                  <p:embed/>
                </p:oleObj>
              </mc:Choice>
              <mc:Fallback>
                <p:oleObj name="Equation" r:id="rId2" imgW="2971800" imgH="533400" progId="Equation.DSMT4">
                  <p:embed/>
                  <p:pic>
                    <p:nvPicPr>
                      <p:cNvPr id="0" name="Picture 15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911350"/>
                        <a:ext cx="29718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650012244"/>
              </p:ext>
            </p:extLst>
          </p:nvPr>
        </p:nvGraphicFramePr>
        <p:xfrm>
          <a:off x="887413" y="2598738"/>
          <a:ext cx="2984500" cy="381000"/>
        </p:xfrm>
        <a:graphic>
          <a:graphicData uri="http://schemas.openxmlformats.org/presentationml/2006/ole">
            <mc:AlternateContent xmlns:mc="http://schemas.openxmlformats.org/markup-compatibility/2006">
              <mc:Choice xmlns:v="urn:schemas-microsoft-com:vml" Requires="v">
                <p:oleObj name="Equation" r:id="rId4" imgW="2984500" imgH="381000" progId="Equation.DSMT4">
                  <p:embed/>
                </p:oleObj>
              </mc:Choice>
              <mc:Fallback>
                <p:oleObj name="Equation" r:id="rId4" imgW="2984500" imgH="381000" progId="Equation.DSMT4">
                  <p:embed/>
                  <p:pic>
                    <p:nvPicPr>
                      <p:cNvPr id="0" name="Picture 15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413" y="2598738"/>
                        <a:ext cx="29845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636370404"/>
              </p:ext>
            </p:extLst>
          </p:nvPr>
        </p:nvGraphicFramePr>
        <p:xfrm>
          <a:off x="768350" y="3314700"/>
          <a:ext cx="3098800" cy="812800"/>
        </p:xfrm>
        <a:graphic>
          <a:graphicData uri="http://schemas.openxmlformats.org/presentationml/2006/ole">
            <mc:AlternateContent xmlns:mc="http://schemas.openxmlformats.org/markup-compatibility/2006">
              <mc:Choice xmlns:v="urn:schemas-microsoft-com:vml" Requires="v">
                <p:oleObj name="Equation" r:id="rId6" imgW="3098800" imgH="812800" progId="Equation.DSMT4">
                  <p:embed/>
                </p:oleObj>
              </mc:Choice>
              <mc:Fallback>
                <p:oleObj name="Equation" r:id="rId6" imgW="3098800" imgH="812800" progId="Equation.DSMT4">
                  <p:embed/>
                  <p:pic>
                    <p:nvPicPr>
                      <p:cNvPr id="0" name="Picture 15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350" y="3314700"/>
                        <a:ext cx="3098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741851584"/>
              </p:ext>
            </p:extLst>
          </p:nvPr>
        </p:nvGraphicFramePr>
        <p:xfrm>
          <a:off x="863600" y="4686300"/>
          <a:ext cx="3314700" cy="812800"/>
        </p:xfrm>
        <a:graphic>
          <a:graphicData uri="http://schemas.openxmlformats.org/presentationml/2006/ole">
            <mc:AlternateContent xmlns:mc="http://schemas.openxmlformats.org/markup-compatibility/2006">
              <mc:Choice xmlns:v="urn:schemas-microsoft-com:vml" Requires="v">
                <p:oleObj name="Equation" r:id="rId8" imgW="3314700" imgH="812800" progId="Equation.DSMT4">
                  <p:embed/>
                </p:oleObj>
              </mc:Choice>
              <mc:Fallback>
                <p:oleObj name="Equation" r:id="rId8" imgW="3314700" imgH="812800" progId="Equation.DSMT4">
                  <p:embed/>
                  <p:pic>
                    <p:nvPicPr>
                      <p:cNvPr id="0" name="Picture 15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600" y="4686300"/>
                        <a:ext cx="33147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098128252"/>
              </p:ext>
            </p:extLst>
          </p:nvPr>
        </p:nvGraphicFramePr>
        <p:xfrm>
          <a:off x="927100" y="5803900"/>
          <a:ext cx="4838700" cy="812800"/>
        </p:xfrm>
        <a:graphic>
          <a:graphicData uri="http://schemas.openxmlformats.org/presentationml/2006/ole">
            <mc:AlternateContent xmlns:mc="http://schemas.openxmlformats.org/markup-compatibility/2006">
              <mc:Choice xmlns:v="urn:schemas-microsoft-com:vml" Requires="v">
                <p:oleObj name="Equation" r:id="rId10" imgW="4838700" imgH="812800" progId="Equation.DSMT4">
                  <p:embed/>
                </p:oleObj>
              </mc:Choice>
              <mc:Fallback>
                <p:oleObj name="Equation" r:id="rId10" imgW="4838700" imgH="812800" progId="Equation.DSMT4">
                  <p:embed/>
                  <p:pic>
                    <p:nvPicPr>
                      <p:cNvPr id="0" name="Picture 15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7100" y="5803900"/>
                        <a:ext cx="48387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39720" name="Object 1480"/>
          <p:cNvGraphicFramePr>
            <a:graphicFrameLocks noChangeAspect="1"/>
          </p:cNvGraphicFramePr>
          <p:nvPr/>
        </p:nvGraphicFramePr>
        <p:xfrm>
          <a:off x="6699250" y="2324100"/>
          <a:ext cx="3606800" cy="1270000"/>
        </p:xfrm>
        <a:graphic>
          <a:graphicData uri="http://schemas.openxmlformats.org/presentationml/2006/ole">
            <mc:AlternateContent xmlns:mc="http://schemas.openxmlformats.org/markup-compatibility/2006">
              <mc:Choice xmlns:v="urn:schemas-microsoft-com:vml" Requires="v">
                <p:oleObj name="Equation" r:id="rId12" imgW="3606800" imgH="1270000" progId="Equation.DSMT4">
                  <p:embed/>
                </p:oleObj>
              </mc:Choice>
              <mc:Fallback>
                <p:oleObj name="Equation" r:id="rId12" imgW="3606800" imgH="1270000" progId="Equation.DSMT4">
                  <p:embed/>
                  <p:pic>
                    <p:nvPicPr>
                      <p:cNvPr id="0" name="Picture 152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99250" y="2324100"/>
                        <a:ext cx="36068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39721" name="Object 1481"/>
          <p:cNvGraphicFramePr>
            <a:graphicFrameLocks noChangeAspect="1"/>
          </p:cNvGraphicFramePr>
          <p:nvPr/>
        </p:nvGraphicFramePr>
        <p:xfrm>
          <a:off x="7143750" y="4260850"/>
          <a:ext cx="3403600" cy="736600"/>
        </p:xfrm>
        <a:graphic>
          <a:graphicData uri="http://schemas.openxmlformats.org/presentationml/2006/ole">
            <mc:AlternateContent xmlns:mc="http://schemas.openxmlformats.org/markup-compatibility/2006">
              <mc:Choice xmlns:v="urn:schemas-microsoft-com:vml" Requires="v">
                <p:oleObj name="Equation" r:id="rId14" imgW="3403600" imgH="736600" progId="Equation.DSMT4">
                  <p:embed/>
                </p:oleObj>
              </mc:Choice>
              <mc:Fallback>
                <p:oleObj name="Equation" r:id="rId14" imgW="3403600" imgH="736600" progId="Equation.DSMT4">
                  <p:embed/>
                  <p:pic>
                    <p:nvPicPr>
                      <p:cNvPr id="0" name="Picture 152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43750" y="4260850"/>
                        <a:ext cx="34036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A162D0"/>
                            </a:solidFill>
                            <a:miter lim="800000"/>
                            <a:headEnd/>
                            <a:tailEnd/>
                          </a14:hiddenLine>
                        </a:ext>
                      </a:extLst>
                    </p:spPr>
                  </p:pic>
                </p:oleObj>
              </mc:Fallback>
            </mc:AlternateContent>
          </a:graphicData>
        </a:graphic>
      </p:graphicFrame>
      <p:sp>
        <p:nvSpPr>
          <p:cNvPr id="13" name="Slide Number Placeholder 12"/>
          <p:cNvSpPr>
            <a:spLocks noGrp="1"/>
          </p:cNvSpPr>
          <p:nvPr>
            <p:ph type="sldNum" sz="quarter" idx="12"/>
          </p:nvPr>
        </p:nvSpPr>
        <p:spPr/>
        <p:txBody>
          <a:bodyPr/>
          <a:lstStyle/>
          <a:p>
            <a:fld id="{8AC7B609-6235-4DF7-8376-3B4225D7EDEF}" type="slidenum">
              <a:rPr lang="en-US" smtClean="0"/>
              <a:pPr/>
              <a:t>79</a:t>
            </a:fld>
            <a:endParaRPr lang="en-US"/>
          </a:p>
        </p:txBody>
      </p:sp>
      <p:graphicFrame>
        <p:nvGraphicFramePr>
          <p:cNvPr id="139754" name="Object 1514"/>
          <p:cNvGraphicFramePr>
            <a:graphicFrameLocks noChangeAspect="1"/>
          </p:cNvGraphicFramePr>
          <p:nvPr/>
        </p:nvGraphicFramePr>
        <p:xfrm>
          <a:off x="8388350" y="5651500"/>
          <a:ext cx="1381125" cy="506413"/>
        </p:xfrm>
        <a:graphic>
          <a:graphicData uri="http://schemas.openxmlformats.org/presentationml/2006/ole">
            <mc:AlternateContent xmlns:mc="http://schemas.openxmlformats.org/markup-compatibility/2006">
              <mc:Choice xmlns:v="urn:schemas-microsoft-com:vml" Requires="v">
                <p:oleObj name="Equation" r:id="rId16" imgW="1040948" imgH="380835" progId="Equation.DSMT4">
                  <p:embed/>
                </p:oleObj>
              </mc:Choice>
              <mc:Fallback>
                <p:oleObj name="Equation" r:id="rId16" imgW="1040948" imgH="380835" progId="Equation.DSMT4">
                  <p:embed/>
                  <p:pic>
                    <p:nvPicPr>
                      <p:cNvPr id="0" name="Picture 153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88350" y="5651500"/>
                        <a:ext cx="1381125"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4017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7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9721"/>
                                        </p:tgtEl>
                                        <p:attrNameLst>
                                          <p:attrName>style.visibility</p:attrName>
                                        </p:attrNameLst>
                                      </p:cBhvr>
                                      <p:to>
                                        <p:strVal val="visible"/>
                                      </p:to>
                                    </p:set>
                                    <p:animEffect transition="in" filter="barn(inVertical)">
                                      <p:cBhvr>
                                        <p:cTn id="23" dur="500"/>
                                        <p:tgtEl>
                                          <p:spTgt spid="13972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97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p:nvPr/>
        </p:nvGrpSpPr>
        <p:grpSpPr>
          <a:xfrm>
            <a:off x="6324603" y="250372"/>
            <a:ext cx="3773715" cy="1611086"/>
            <a:chOff x="1494972" y="631371"/>
            <a:chExt cx="3773715" cy="1611086"/>
          </a:xfrm>
        </p:grpSpPr>
        <p:sp>
          <p:nvSpPr>
            <p:cNvPr id="2" name="Rectangle 1"/>
            <p:cNvSpPr/>
            <p:nvPr/>
          </p:nvSpPr>
          <p:spPr>
            <a:xfrm>
              <a:off x="1494972" y="631371"/>
              <a:ext cx="3773715" cy="16110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51322" y="1436914"/>
              <a:ext cx="312907" cy="421719"/>
            </a:xfrm>
            <a:prstGeom prst="rect">
              <a:avLst/>
            </a:prstGeom>
            <a:noFill/>
          </p:spPr>
          <p:txBody>
            <a:bodyPr wrap="none" rtlCol="0">
              <a:spAutoFit/>
            </a:bodyPr>
            <a:lstStyle/>
            <a:p>
              <a:pPr algn="r" rtl="1">
                <a:lnSpc>
                  <a:spcPts val="2800"/>
                </a:lnSpc>
              </a:pPr>
              <a:r>
                <a:rPr lang="en-US" sz="2000" dirty="0">
                  <a:latin typeface="Times New Roman" panose="02020603050405020304" pitchFamily="18" charset="0"/>
                  <a:cs typeface="Times New Roman" panose="02020603050405020304" pitchFamily="18" charset="0"/>
                </a:rPr>
                <a:t>n</a:t>
              </a:r>
            </a:p>
          </p:txBody>
        </p:sp>
        <p:cxnSp>
          <p:nvCxnSpPr>
            <p:cNvPr id="5" name="Straight Connector 4"/>
            <p:cNvCxnSpPr/>
            <p:nvPr/>
          </p:nvCxnSpPr>
          <p:spPr>
            <a:xfrm>
              <a:off x="2757713" y="1110344"/>
              <a:ext cx="222068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535991" y="761195"/>
              <a:ext cx="312906" cy="421719"/>
            </a:xfrm>
            <a:prstGeom prst="rect">
              <a:avLst/>
            </a:prstGeom>
            <a:noFill/>
          </p:spPr>
          <p:txBody>
            <a:bodyPr wrap="none" rtlCol="0">
              <a:spAutoFit/>
            </a:bodyPr>
            <a:lstStyle/>
            <a:p>
              <a:pPr algn="r" rtl="1">
                <a:lnSpc>
                  <a:spcPts val="2800"/>
                </a:lnSpc>
              </a:pPr>
              <a:r>
                <a:rPr lang="en-US" sz="2000" i="1" dirty="0">
                  <a:latin typeface="Times New Roman" panose="02020603050405020304" pitchFamily="18" charset="0"/>
                  <a:cs typeface="Times New Roman" panose="02020603050405020304" pitchFamily="18" charset="0"/>
                </a:rPr>
                <a:t>a</a:t>
              </a:r>
            </a:p>
          </p:txBody>
        </p:sp>
        <p:sp>
          <p:nvSpPr>
            <p:cNvPr id="7" name="TextBox 6"/>
            <p:cNvSpPr txBox="1"/>
            <p:nvPr/>
          </p:nvSpPr>
          <p:spPr>
            <a:xfrm>
              <a:off x="4799325" y="761194"/>
              <a:ext cx="312907" cy="421719"/>
            </a:xfrm>
            <a:prstGeom prst="rect">
              <a:avLst/>
            </a:prstGeom>
            <a:noFill/>
          </p:spPr>
          <p:txBody>
            <a:bodyPr wrap="none" rtlCol="0">
              <a:spAutoFit/>
            </a:bodyPr>
            <a:lstStyle/>
            <a:p>
              <a:pPr algn="r" rtl="1">
                <a:lnSpc>
                  <a:spcPts val="2800"/>
                </a:lnSpc>
              </a:pPr>
              <a:r>
                <a:rPr lang="en-US" sz="2000" i="1" dirty="0">
                  <a:latin typeface="Times New Roman" panose="02020603050405020304" pitchFamily="18" charset="0"/>
                  <a:cs typeface="Times New Roman" panose="02020603050405020304" pitchFamily="18" charset="0"/>
                </a:rPr>
                <a:t>b</a:t>
              </a:r>
            </a:p>
          </p:txBody>
        </p:sp>
        <p:sp>
          <p:nvSpPr>
            <p:cNvPr id="8" name="TextBox 7"/>
            <p:cNvSpPr txBox="1"/>
            <p:nvPr/>
          </p:nvSpPr>
          <p:spPr>
            <a:xfrm>
              <a:off x="2202118" y="1451428"/>
              <a:ext cx="2650085" cy="421719"/>
            </a:xfrm>
            <a:prstGeom prst="rect">
              <a:avLst/>
            </a:prstGeom>
            <a:noFill/>
          </p:spPr>
          <p:txBody>
            <a:bodyPr wrap="none" rtlCol="0">
              <a:spAutoFit/>
            </a:bodyPr>
            <a:lstStyle/>
            <a:p>
              <a:pPr algn="r" rtl="1">
                <a:lnSpc>
                  <a:spcPts val="2800"/>
                </a:lnSpc>
              </a:pPr>
              <a:r>
                <a:rPr lang="fa-IR" sz="2000" dirty="0">
                  <a:latin typeface="Times New Roman" panose="02020603050405020304" pitchFamily="18" charset="0"/>
                  <a:cs typeface="Times New Roman" panose="02020603050405020304" pitchFamily="18" charset="0"/>
                </a:rPr>
                <a:t>محیط شفاف با ضریب شکست</a:t>
              </a:r>
              <a:endParaRPr lang="en-US" sz="2000" dirty="0">
                <a:latin typeface="Times New Roman" panose="02020603050405020304" pitchFamily="18" charset="0"/>
                <a:cs typeface="Times New Roman" panose="02020603050405020304" pitchFamily="18" charset="0"/>
              </a:endParaRPr>
            </a:p>
          </p:txBody>
        </p:sp>
      </p:grpSp>
      <p:sp>
        <p:nvSpPr>
          <p:cNvPr id="10" name="TextBox 9"/>
          <p:cNvSpPr txBox="1"/>
          <p:nvPr/>
        </p:nvSpPr>
        <p:spPr>
          <a:xfrm>
            <a:off x="178420" y="1973940"/>
            <a:ext cx="11742233" cy="1703351"/>
          </a:xfrm>
          <a:prstGeom prst="rect">
            <a:avLst/>
          </a:prstGeom>
          <a:noFill/>
        </p:spPr>
        <p:txBody>
          <a:bodyPr wrap="square" rtlCol="0">
            <a:spAutoFit/>
          </a:bodyPr>
          <a:lstStyle/>
          <a:p>
            <a:pPr algn="just" rtl="1">
              <a:lnSpc>
                <a:spcPts val="3200"/>
              </a:lnSpc>
            </a:pPr>
            <a:r>
              <a:rPr lang="fa-IR" sz="2400" dirty="0">
                <a:latin typeface="Times New Roman" panose="02020603050405020304" pitchFamily="18" charset="0"/>
                <a:cs typeface="Times New Roman" panose="02020603050405020304" pitchFamily="18" charset="0"/>
              </a:rPr>
              <a:t>اگر فاصله بین دو نقطه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تا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b</a:t>
            </a:r>
            <a:r>
              <a:rPr lang="fa-IR" sz="2400" dirty="0">
                <a:latin typeface="Times New Roman" panose="02020603050405020304" pitchFamily="18" charset="0"/>
                <a:cs typeface="Times New Roman" panose="02020603050405020304" pitchFamily="18" charset="0"/>
              </a:rPr>
              <a:t>در محیط مادی با ضریب شکست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n</a:t>
            </a:r>
            <a:r>
              <a:rPr lang="fa-IR" sz="2400" dirty="0">
                <a:latin typeface="Times New Roman" panose="02020603050405020304" pitchFamily="18" charset="0"/>
                <a:cs typeface="Times New Roman" panose="02020603050405020304" pitchFamily="18" charset="0"/>
              </a:rPr>
              <a:t>مساوی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d</a:t>
            </a:r>
            <a:r>
              <a:rPr lang="fa-IR" sz="2400" dirty="0">
                <a:latin typeface="Times New Roman" panose="02020603050405020304" pitchFamily="18" charset="0"/>
                <a:cs typeface="Times New Roman" panose="02020603050405020304" pitchFamily="18" charset="0"/>
              </a:rPr>
              <a:t>باشد راه اپتیکی از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تا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b</a:t>
            </a:r>
            <a:r>
              <a:rPr lang="fa-IR" sz="2400" dirty="0">
                <a:latin typeface="Times New Roman" panose="02020603050405020304" pitchFamily="18" charset="0"/>
                <a:cs typeface="Times New Roman" panose="02020603050405020304" pitchFamily="18" charset="0"/>
              </a:rPr>
              <a:t>مساوی فاصله ای است که نور در خلاء طی می‌کند در همان مدت زمانی که مسیر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d</a:t>
            </a:r>
            <a:r>
              <a:rPr lang="fa-IR" sz="2400" dirty="0">
                <a:latin typeface="Times New Roman" panose="02020603050405020304" pitchFamily="18" charset="0"/>
                <a:cs typeface="Times New Roman" panose="02020603050405020304" pitchFamily="18" charset="0"/>
              </a:rPr>
              <a:t> در محیط مادی را طی می‌کند. </a:t>
            </a:r>
          </a:p>
          <a:p>
            <a:pPr algn="just" rtl="1">
              <a:lnSpc>
                <a:spcPts val="3200"/>
              </a:lnSpc>
            </a:pPr>
            <a:r>
              <a:rPr lang="fa-IR" sz="2400" dirty="0">
                <a:latin typeface="Times New Roman" panose="02020603050405020304" pitchFamily="18" charset="0"/>
                <a:cs typeface="Times New Roman" panose="02020603050405020304" pitchFamily="18" charset="0"/>
              </a:rPr>
              <a:t>به عبارت دیگر اگر مدت زمان انتشار نور از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تا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b</a:t>
            </a:r>
            <a:r>
              <a:rPr lang="fa-IR" sz="2400" dirty="0">
                <a:latin typeface="Times New Roman" panose="02020603050405020304" pitchFamily="18" charset="0"/>
                <a:cs typeface="Times New Roman" panose="02020603050405020304" pitchFamily="18" charset="0"/>
              </a:rPr>
              <a:t>به اندازه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t</a:t>
            </a:r>
            <a:r>
              <a:rPr lang="fa-IR" sz="2400" dirty="0">
                <a:latin typeface="Times New Roman" panose="02020603050405020304" pitchFamily="18" charset="0"/>
                <a:cs typeface="Times New Roman" panose="02020603050405020304" pitchFamily="18" charset="0"/>
              </a:rPr>
              <a:t>باشد راه اپتیکی از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تا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b</a:t>
            </a:r>
            <a:r>
              <a:rPr lang="fa-IR" sz="2400" dirty="0">
                <a:latin typeface="Times New Roman" panose="02020603050405020304" pitchFamily="18" charset="0"/>
                <a:cs typeface="Times New Roman" panose="02020603050405020304" pitchFamily="18" charset="0"/>
              </a:rPr>
              <a:t>مساوی طول مسیری است که نور در خلاء</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در مدت زمان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t</a:t>
            </a:r>
            <a:r>
              <a:rPr lang="fa-IR" sz="2400" dirty="0">
                <a:latin typeface="Times New Roman" panose="02020603050405020304" pitchFamily="18" charset="0"/>
                <a:cs typeface="Times New Roman" panose="02020603050405020304" pitchFamily="18" charset="0"/>
              </a:rPr>
              <a:t>طی می‌کند. راه اپتیکی تعیین کننده تغییر فاز یک موج حین انتشار درون یک محیط است.</a:t>
            </a:r>
            <a:endParaRPr lang="en-US" sz="2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62857" y="3893738"/>
            <a:ext cx="11393714" cy="810478"/>
          </a:xfrm>
          <a:prstGeom prst="rect">
            <a:avLst/>
          </a:prstGeom>
          <a:noFill/>
        </p:spPr>
        <p:txBody>
          <a:bodyPr wrap="square" rtlCol="0">
            <a:spAutoFit/>
          </a:bodyPr>
          <a:lstStyle/>
          <a:p>
            <a:pPr algn="r" rtl="1">
              <a:lnSpc>
                <a:spcPts val="2800"/>
              </a:lnSpc>
            </a:pPr>
            <a:r>
              <a:rPr lang="fa-IR" sz="2400" dirty="0">
                <a:latin typeface="Times New Roman" panose="02020603050405020304" pitchFamily="18" charset="0"/>
                <a:cs typeface="Times New Roman" panose="02020603050405020304" pitchFamily="18" charset="0"/>
              </a:rPr>
              <a:t>اگر فاصله واقعی بین دو نقطه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تا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b</a:t>
            </a:r>
            <a:r>
              <a:rPr lang="fa-IR" sz="2400" dirty="0">
                <a:latin typeface="Times New Roman" panose="02020603050405020304" pitchFamily="18" charset="0"/>
                <a:cs typeface="Times New Roman" panose="02020603050405020304" pitchFamily="18" charset="0"/>
              </a:rPr>
              <a:t>در محیط مادی با ضریب شکست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n</a:t>
            </a:r>
            <a:r>
              <a:rPr lang="fa-IR" sz="2400" dirty="0">
                <a:latin typeface="Times New Roman" panose="02020603050405020304" pitchFamily="18" charset="0"/>
                <a:cs typeface="Times New Roman" panose="02020603050405020304" pitchFamily="18" charset="0"/>
              </a:rPr>
              <a:t>مساوی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d</a:t>
            </a:r>
            <a:r>
              <a:rPr lang="fa-IR" sz="2400" dirty="0">
                <a:latin typeface="Times New Roman" panose="02020603050405020304" pitchFamily="18" charset="0"/>
                <a:cs typeface="Times New Roman" panose="02020603050405020304" pitchFamily="18" charset="0"/>
              </a:rPr>
              <a:t>باشد راه اپتیکی از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تا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b</a:t>
            </a:r>
            <a:r>
              <a:rPr lang="fa-IR" sz="2400" i="1"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مساوی </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nd</a:t>
            </a:r>
            <a:r>
              <a:rPr lang="fa-IR" sz="2400" dirty="0">
                <a:latin typeface="Times New Roman" panose="02020603050405020304" pitchFamily="18" charset="0"/>
                <a:cs typeface="Times New Roman" panose="02020603050405020304" pitchFamily="18" charset="0"/>
              </a:rPr>
              <a:t>خواهد بود. اثبات</a:t>
            </a:r>
            <a:r>
              <a:rPr lang="en-US" sz="2400" dirty="0">
                <a:latin typeface="Times New Roman" panose="02020603050405020304" pitchFamily="18" charset="0"/>
                <a:cs typeface="Times New Roman" panose="02020603050405020304" pitchFamily="18" charset="0"/>
              </a:rPr>
              <a:t>:</a:t>
            </a:r>
            <a:r>
              <a:rPr lang="fa-IR"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pSp>
        <p:nvGrpSpPr>
          <p:cNvPr id="9" name="Group 16"/>
          <p:cNvGrpSpPr/>
          <p:nvPr/>
        </p:nvGrpSpPr>
        <p:grpSpPr>
          <a:xfrm>
            <a:off x="1295400" y="4748713"/>
            <a:ext cx="6233539" cy="838200"/>
            <a:chOff x="1295400" y="4719862"/>
            <a:chExt cx="6233539" cy="838200"/>
          </a:xfrm>
        </p:grpSpPr>
        <p:graphicFrame>
          <p:nvGraphicFramePr>
            <p:cNvPr id="13" name="Object 12"/>
            <p:cNvGraphicFramePr>
              <a:graphicFrameLocks noChangeAspect="1"/>
            </p:cNvGraphicFramePr>
            <p:nvPr>
              <p:extLst>
                <p:ext uri="{D42A27DB-BD31-4B8C-83A1-F6EECF244321}">
                  <p14:modId xmlns:p14="http://schemas.microsoft.com/office/powerpoint/2010/main" val="1973394776"/>
                </p:ext>
              </p:extLst>
            </p:nvPr>
          </p:nvGraphicFramePr>
          <p:xfrm>
            <a:off x="1295400" y="4719862"/>
            <a:ext cx="2362200" cy="838200"/>
          </p:xfrm>
          <a:graphic>
            <a:graphicData uri="http://schemas.openxmlformats.org/presentationml/2006/ole">
              <mc:AlternateContent xmlns:mc="http://schemas.openxmlformats.org/markup-compatibility/2006">
                <mc:Choice xmlns:v="urn:schemas-microsoft-com:vml" Requires="v">
                  <p:oleObj name="Equation" r:id="rId2" imgW="2362200" imgH="838200" progId="Equation.DSMT4">
                    <p:embed/>
                  </p:oleObj>
                </mc:Choice>
                <mc:Fallback>
                  <p:oleObj name="Equation" r:id="rId2" imgW="2362200" imgH="838200" progId="Equation.DSMT4">
                    <p:embed/>
                    <p:pic>
                      <p:nvPicPr>
                        <p:cNvPr id="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719862"/>
                          <a:ext cx="2362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5"/>
            <p:cNvSpPr/>
            <p:nvPr/>
          </p:nvSpPr>
          <p:spPr>
            <a:xfrm>
              <a:off x="4151091" y="4829963"/>
              <a:ext cx="3377848" cy="461665"/>
            </a:xfrm>
            <a:prstGeom prst="rect">
              <a:avLst/>
            </a:prstGeom>
          </p:spPr>
          <p:txBody>
            <a:bodyPr wrap="none">
              <a:spAutoFit/>
            </a:bodyPr>
            <a:lstStyle/>
            <a:p>
              <a:pPr algn="l" rtl="1"/>
              <a:r>
                <a:rPr lang="fa-IR" sz="2400" dirty="0">
                  <a:latin typeface="Times New Roman" panose="02020603050405020304" pitchFamily="18" charset="0"/>
                  <a:cs typeface="Times New Roman" panose="02020603050405020304" pitchFamily="18" charset="0"/>
                </a:rPr>
                <a:t>مدت زمان انتشار نور از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تا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b</a:t>
              </a:r>
              <a:endParaRPr lang="en-US" sz="2400" dirty="0"/>
            </a:p>
          </p:txBody>
        </p:sp>
      </p:grpSp>
      <p:grpSp>
        <p:nvGrpSpPr>
          <p:cNvPr id="11" name="Group 18"/>
          <p:cNvGrpSpPr/>
          <p:nvPr/>
        </p:nvGrpSpPr>
        <p:grpSpPr>
          <a:xfrm>
            <a:off x="1314450" y="5808855"/>
            <a:ext cx="5534496" cy="812800"/>
            <a:chOff x="1314450" y="5883726"/>
            <a:chExt cx="5534496" cy="812800"/>
          </a:xfrm>
        </p:grpSpPr>
        <p:graphicFrame>
          <p:nvGraphicFramePr>
            <p:cNvPr id="15" name="Object 14"/>
            <p:cNvGraphicFramePr>
              <a:graphicFrameLocks noChangeAspect="1"/>
            </p:cNvGraphicFramePr>
            <p:nvPr>
              <p:extLst>
                <p:ext uri="{D42A27DB-BD31-4B8C-83A1-F6EECF244321}">
                  <p14:modId xmlns:p14="http://schemas.microsoft.com/office/powerpoint/2010/main" val="1088514054"/>
                </p:ext>
              </p:extLst>
            </p:nvPr>
          </p:nvGraphicFramePr>
          <p:xfrm>
            <a:off x="1314450" y="5883726"/>
            <a:ext cx="2578100" cy="812800"/>
          </p:xfrm>
          <a:graphic>
            <a:graphicData uri="http://schemas.openxmlformats.org/presentationml/2006/ole">
              <mc:AlternateContent xmlns:mc="http://schemas.openxmlformats.org/markup-compatibility/2006">
                <mc:Choice xmlns:v="urn:schemas-microsoft-com:vml" Requires="v">
                  <p:oleObj name="Equation" r:id="rId4" imgW="2578100" imgH="812800" progId="Equation.DSMT4">
                    <p:embed/>
                  </p:oleObj>
                </mc:Choice>
                <mc:Fallback>
                  <p:oleObj name="Equation" r:id="rId4" imgW="2578100" imgH="812800" progId="Equation.DSMT4">
                    <p:embed/>
                    <p:pic>
                      <p:nvPicPr>
                        <p:cNvPr id="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4450" y="5883726"/>
                          <a:ext cx="25781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17"/>
            <p:cNvSpPr/>
            <p:nvPr/>
          </p:nvSpPr>
          <p:spPr>
            <a:xfrm>
              <a:off x="4602817" y="6062267"/>
              <a:ext cx="2246129" cy="461665"/>
            </a:xfrm>
            <a:prstGeom prst="rect">
              <a:avLst/>
            </a:prstGeom>
          </p:spPr>
          <p:txBody>
            <a:bodyPr wrap="none">
              <a:spAutoFit/>
            </a:bodyPr>
            <a:lstStyle/>
            <a:p>
              <a:pPr algn="r" rtl="1"/>
              <a:r>
                <a:rPr lang="fa-IR" sz="2400" dirty="0">
                  <a:latin typeface="Times New Roman" panose="02020603050405020304" pitchFamily="18" charset="0"/>
                  <a:cs typeface="Times New Roman" panose="02020603050405020304" pitchFamily="18" charset="0"/>
                </a:rPr>
                <a:t>راه اپتیکی از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تا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b</a:t>
              </a:r>
              <a:endParaRPr lang="en-US" sz="2400" dirty="0"/>
            </a:p>
          </p:txBody>
        </p:sp>
      </p:grpSp>
      <p:sp>
        <p:nvSpPr>
          <p:cNvPr id="20" name="TextBox 19"/>
          <p:cNvSpPr txBox="1"/>
          <p:nvPr/>
        </p:nvSpPr>
        <p:spPr>
          <a:xfrm>
            <a:off x="441615" y="313519"/>
            <a:ext cx="2779230" cy="95410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lvl="0" algn="ctr" eaLnBrk="0" fontAlgn="base" hangingPunct="0">
              <a:spcBef>
                <a:spcPct val="0"/>
              </a:spcBef>
              <a:spcAft>
                <a:spcPct val="0"/>
              </a:spcAft>
            </a:pP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Optical path</a:t>
            </a:r>
          </a:p>
          <a:p>
            <a:pPr lvl="0" algn="ctr" eaLnBrk="0" fontAlgn="base" hangingPunct="0">
              <a:spcBef>
                <a:spcPct val="0"/>
              </a:spcBef>
              <a:spcAft>
                <a:spcPct val="0"/>
              </a:spcAft>
            </a:pPr>
            <a:r>
              <a:rPr lang="fa-IR" altLang="en-US" sz="2800" b="1" dirty="0">
                <a:solidFill>
                  <a:srgbClr val="FF0000"/>
                </a:solidFill>
                <a:latin typeface="Times New Roman" panose="02020603050405020304" pitchFamily="18" charset="0"/>
                <a:cs typeface="Times New Roman" panose="02020603050405020304" pitchFamily="18" charset="0"/>
              </a:rPr>
              <a:t>راه اپتیکی</a:t>
            </a:r>
            <a:endParaRPr lang="en-US" altLang="en-US" sz="2800" dirty="0">
              <a:solidFill>
                <a:srgbClr val="FF0000"/>
              </a:solidFill>
            </a:endParaRPr>
          </a:p>
        </p:txBody>
      </p:sp>
      <p:sp>
        <p:nvSpPr>
          <p:cNvPr id="19" name="Slide Number Placeholder 18"/>
          <p:cNvSpPr>
            <a:spLocks noGrp="1"/>
          </p:cNvSpPr>
          <p:nvPr>
            <p:ph type="sldNum" sz="quarter" idx="12"/>
          </p:nvPr>
        </p:nvSpPr>
        <p:spPr/>
        <p:txBody>
          <a:bodyPr/>
          <a:lstStyle/>
          <a:p>
            <a:fld id="{8AC7B609-6235-4DF7-8376-3B4225D7EDEF}" type="slidenum">
              <a:rPr lang="en-US" smtClean="0"/>
              <a:pPr/>
              <a:t>8</a:t>
            </a:fld>
            <a:endParaRPr lang="en-US"/>
          </a:p>
        </p:txBody>
      </p:sp>
    </p:spTree>
    <p:extLst>
      <p:ext uri="{BB962C8B-B14F-4D97-AF65-F5344CB8AC3E}">
        <p14:creationId xmlns:p14="http://schemas.microsoft.com/office/powerpoint/2010/main" val="484872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9093" y="85587"/>
            <a:ext cx="11767065"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در مثال قبل عدسی را بچرخانید طوری که مرز مشترک با هوا دارای شعاع انحنا 60 سانتی‌متر و مرز مشترک با آب دارای شعاع خمیدگی  40 سانتی‌متر است. فاصله کانونی دوطرف آن را حساب کنید. </a:t>
            </a:r>
            <a:endParaRPr lang="en-US" sz="2400"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444500" y="790575"/>
            <a:ext cx="2984500" cy="1068388"/>
            <a:chOff x="530067" y="2774215"/>
            <a:chExt cx="2984500" cy="1068388"/>
          </a:xfrm>
        </p:grpSpPr>
        <p:graphicFrame>
          <p:nvGraphicFramePr>
            <p:cNvPr id="4" name="Object 3"/>
            <p:cNvGraphicFramePr>
              <a:graphicFrameLocks noChangeAspect="1"/>
            </p:cNvGraphicFramePr>
            <p:nvPr>
              <p:extLst>
                <p:ext uri="{D42A27DB-BD31-4B8C-83A1-F6EECF244321}">
                  <p14:modId xmlns:p14="http://schemas.microsoft.com/office/powerpoint/2010/main" val="2346302709"/>
                </p:ext>
              </p:extLst>
            </p:nvPr>
          </p:nvGraphicFramePr>
          <p:xfrm>
            <a:off x="542767" y="2774215"/>
            <a:ext cx="2971800" cy="533400"/>
          </p:xfrm>
          <a:graphic>
            <a:graphicData uri="http://schemas.openxmlformats.org/presentationml/2006/ole">
              <mc:AlternateContent xmlns:mc="http://schemas.openxmlformats.org/markup-compatibility/2006">
                <mc:Choice xmlns:v="urn:schemas-microsoft-com:vml" Requires="v">
                  <p:oleObj name="Equation" r:id="rId2" imgW="2971800" imgH="533400" progId="Equation.DSMT4">
                    <p:embed/>
                  </p:oleObj>
                </mc:Choice>
                <mc:Fallback>
                  <p:oleObj name="Equation" r:id="rId2" imgW="2971800" imgH="533400" progId="Equation.DSMT4">
                    <p:embed/>
                    <p:pic>
                      <p:nvPicPr>
                        <p:cNvPr id="0" name="Picture 15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67" y="2774215"/>
                          <a:ext cx="29718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919470556"/>
                </p:ext>
              </p:extLst>
            </p:nvPr>
          </p:nvGraphicFramePr>
          <p:xfrm>
            <a:off x="530067" y="3461603"/>
            <a:ext cx="2984500" cy="381000"/>
          </p:xfrm>
          <a:graphic>
            <a:graphicData uri="http://schemas.openxmlformats.org/presentationml/2006/ole">
              <mc:AlternateContent xmlns:mc="http://schemas.openxmlformats.org/markup-compatibility/2006">
                <mc:Choice xmlns:v="urn:schemas-microsoft-com:vml" Requires="v">
                  <p:oleObj name="Equation" r:id="rId4" imgW="2984500" imgH="381000" progId="Equation.DSMT4">
                    <p:embed/>
                  </p:oleObj>
                </mc:Choice>
                <mc:Fallback>
                  <p:oleObj name="Equation" r:id="rId4" imgW="2984500" imgH="381000" progId="Equation.DSMT4">
                    <p:embed/>
                    <p:pic>
                      <p:nvPicPr>
                        <p:cNvPr id="0" name="Picture 15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067" y="3461603"/>
                          <a:ext cx="29845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6" name="Object 5"/>
          <p:cNvGraphicFramePr>
            <a:graphicFrameLocks noChangeAspect="1"/>
          </p:cNvGraphicFramePr>
          <p:nvPr>
            <p:extLst>
              <p:ext uri="{D42A27DB-BD31-4B8C-83A1-F6EECF244321}">
                <p14:modId xmlns:p14="http://schemas.microsoft.com/office/powerpoint/2010/main" val="4218918930"/>
              </p:ext>
            </p:extLst>
          </p:nvPr>
        </p:nvGraphicFramePr>
        <p:xfrm>
          <a:off x="488950" y="2400300"/>
          <a:ext cx="3098800" cy="812800"/>
        </p:xfrm>
        <a:graphic>
          <a:graphicData uri="http://schemas.openxmlformats.org/presentationml/2006/ole">
            <mc:AlternateContent xmlns:mc="http://schemas.openxmlformats.org/markup-compatibility/2006">
              <mc:Choice xmlns:v="urn:schemas-microsoft-com:vml" Requires="v">
                <p:oleObj name="Equation" r:id="rId6" imgW="3098800" imgH="812800" progId="Equation.DSMT4">
                  <p:embed/>
                </p:oleObj>
              </mc:Choice>
              <mc:Fallback>
                <p:oleObj name="Equation" r:id="rId6" imgW="3098800" imgH="812800" progId="Equation.DSMT4">
                  <p:embed/>
                  <p:pic>
                    <p:nvPicPr>
                      <p:cNvPr id="0" name="Picture 15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950" y="2400300"/>
                        <a:ext cx="3098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590687693"/>
              </p:ext>
            </p:extLst>
          </p:nvPr>
        </p:nvGraphicFramePr>
        <p:xfrm>
          <a:off x="508000" y="3822700"/>
          <a:ext cx="3314700" cy="812800"/>
        </p:xfrm>
        <a:graphic>
          <a:graphicData uri="http://schemas.openxmlformats.org/presentationml/2006/ole">
            <mc:AlternateContent xmlns:mc="http://schemas.openxmlformats.org/markup-compatibility/2006">
              <mc:Choice xmlns:v="urn:schemas-microsoft-com:vml" Requires="v">
                <p:oleObj name="Equation" r:id="rId8" imgW="3314700" imgH="812800" progId="Equation.DSMT4">
                  <p:embed/>
                </p:oleObj>
              </mc:Choice>
              <mc:Fallback>
                <p:oleObj name="Equation" r:id="rId8" imgW="3314700" imgH="812800" progId="Equation.DSMT4">
                  <p:embed/>
                  <p:pic>
                    <p:nvPicPr>
                      <p:cNvPr id="0" name="Picture 15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000" y="3822700"/>
                        <a:ext cx="33147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747257437"/>
              </p:ext>
            </p:extLst>
          </p:nvPr>
        </p:nvGraphicFramePr>
        <p:xfrm>
          <a:off x="406400" y="5041900"/>
          <a:ext cx="2870200" cy="812800"/>
        </p:xfrm>
        <a:graphic>
          <a:graphicData uri="http://schemas.openxmlformats.org/presentationml/2006/ole">
            <mc:AlternateContent xmlns:mc="http://schemas.openxmlformats.org/markup-compatibility/2006">
              <mc:Choice xmlns:v="urn:schemas-microsoft-com:vml" Requires="v">
                <p:oleObj name="Equation" r:id="rId10" imgW="2870200" imgH="812800" progId="Equation.DSMT4">
                  <p:embed/>
                </p:oleObj>
              </mc:Choice>
              <mc:Fallback>
                <p:oleObj name="Equation" r:id="rId10" imgW="2870200" imgH="812800" progId="Equation.DSMT4">
                  <p:embed/>
                  <p:pic>
                    <p:nvPicPr>
                      <p:cNvPr id="0" name="Picture 15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6400" y="5041900"/>
                        <a:ext cx="2870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209634756"/>
              </p:ext>
            </p:extLst>
          </p:nvPr>
        </p:nvGraphicFramePr>
        <p:xfrm>
          <a:off x="596900" y="6273800"/>
          <a:ext cx="1397000" cy="381000"/>
        </p:xfrm>
        <a:graphic>
          <a:graphicData uri="http://schemas.openxmlformats.org/presentationml/2006/ole">
            <mc:AlternateContent xmlns:mc="http://schemas.openxmlformats.org/markup-compatibility/2006">
              <mc:Choice xmlns:v="urn:schemas-microsoft-com:vml" Requires="v">
                <p:oleObj name="Equation" r:id="rId12" imgW="1397000" imgH="381000" progId="Equation.DSMT4">
                  <p:embed/>
                </p:oleObj>
              </mc:Choice>
              <mc:Fallback>
                <p:oleObj name="Equation" r:id="rId12" imgW="1397000" imgH="381000" progId="Equation.DSMT4">
                  <p:embed/>
                  <p:pic>
                    <p:nvPicPr>
                      <p:cNvPr id="0" name="Picture 15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6900" y="6273800"/>
                        <a:ext cx="1397000" cy="381000"/>
                      </a:xfrm>
                      <a:prstGeom prst="rect">
                        <a:avLst/>
                      </a:prstGeom>
                      <a:noFill/>
                      <a:ln w="38100">
                        <a:solidFill>
                          <a:srgbClr val="A162D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15404568"/>
              </p:ext>
            </p:extLst>
          </p:nvPr>
        </p:nvGraphicFramePr>
        <p:xfrm>
          <a:off x="7105650" y="1435100"/>
          <a:ext cx="3162300" cy="812800"/>
        </p:xfrm>
        <a:graphic>
          <a:graphicData uri="http://schemas.openxmlformats.org/presentationml/2006/ole">
            <mc:AlternateContent xmlns:mc="http://schemas.openxmlformats.org/markup-compatibility/2006">
              <mc:Choice xmlns:v="urn:schemas-microsoft-com:vml" Requires="v">
                <p:oleObj name="Equation" r:id="rId14" imgW="3162300" imgH="812800" progId="Equation.DSMT4">
                  <p:embed/>
                </p:oleObj>
              </mc:Choice>
              <mc:Fallback>
                <p:oleObj name="Equation" r:id="rId14" imgW="3162300" imgH="812800" progId="Equation.DSMT4">
                  <p:embed/>
                  <p:pic>
                    <p:nvPicPr>
                      <p:cNvPr id="0" name="Picture 152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05650" y="1435100"/>
                        <a:ext cx="3162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797258407"/>
              </p:ext>
            </p:extLst>
          </p:nvPr>
        </p:nvGraphicFramePr>
        <p:xfrm>
          <a:off x="6953250" y="2667000"/>
          <a:ext cx="3606800" cy="812800"/>
        </p:xfrm>
        <a:graphic>
          <a:graphicData uri="http://schemas.openxmlformats.org/presentationml/2006/ole">
            <mc:AlternateContent xmlns:mc="http://schemas.openxmlformats.org/markup-compatibility/2006">
              <mc:Choice xmlns:v="urn:schemas-microsoft-com:vml" Requires="v">
                <p:oleObj name="Equation" r:id="rId16" imgW="3606800" imgH="812800" progId="Equation.DSMT4">
                  <p:embed/>
                </p:oleObj>
              </mc:Choice>
              <mc:Fallback>
                <p:oleObj name="Equation" r:id="rId16" imgW="3606800" imgH="812800" progId="Equation.DSMT4">
                  <p:embed/>
                  <p:pic>
                    <p:nvPicPr>
                      <p:cNvPr id="0" name="Picture 15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53250" y="2667000"/>
                        <a:ext cx="3606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589403373"/>
              </p:ext>
            </p:extLst>
          </p:nvPr>
        </p:nvGraphicFramePr>
        <p:xfrm>
          <a:off x="7353300" y="3879850"/>
          <a:ext cx="2921000" cy="812800"/>
        </p:xfrm>
        <a:graphic>
          <a:graphicData uri="http://schemas.openxmlformats.org/presentationml/2006/ole">
            <mc:AlternateContent xmlns:mc="http://schemas.openxmlformats.org/markup-compatibility/2006">
              <mc:Choice xmlns:v="urn:schemas-microsoft-com:vml" Requires="v">
                <p:oleObj name="Equation" r:id="rId18" imgW="2921000" imgH="812800" progId="Equation.DSMT4">
                  <p:embed/>
                </p:oleObj>
              </mc:Choice>
              <mc:Fallback>
                <p:oleObj name="Equation" r:id="rId18" imgW="2921000" imgH="812800" progId="Equation.DSMT4">
                  <p:embed/>
                  <p:pic>
                    <p:nvPicPr>
                      <p:cNvPr id="0" name="Picture 152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53300" y="3879850"/>
                        <a:ext cx="2921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921467924"/>
              </p:ext>
            </p:extLst>
          </p:nvPr>
        </p:nvGraphicFramePr>
        <p:xfrm>
          <a:off x="7816850" y="5124450"/>
          <a:ext cx="1968500" cy="381000"/>
        </p:xfrm>
        <a:graphic>
          <a:graphicData uri="http://schemas.openxmlformats.org/presentationml/2006/ole">
            <mc:AlternateContent xmlns:mc="http://schemas.openxmlformats.org/markup-compatibility/2006">
              <mc:Choice xmlns:v="urn:schemas-microsoft-com:vml" Requires="v">
                <p:oleObj name="Equation" r:id="rId20" imgW="1968500" imgH="381000" progId="Equation.DSMT4">
                  <p:embed/>
                </p:oleObj>
              </mc:Choice>
              <mc:Fallback>
                <p:oleObj name="Equation" r:id="rId20" imgW="1968500" imgH="381000" progId="Equation.DSMT4">
                  <p:embed/>
                  <p:pic>
                    <p:nvPicPr>
                      <p:cNvPr id="0" name="Picture 152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816850" y="5124450"/>
                        <a:ext cx="1968500" cy="381000"/>
                      </a:xfrm>
                      <a:prstGeom prst="rect">
                        <a:avLst/>
                      </a:prstGeom>
                      <a:noFill/>
                      <a:ln w="38100">
                        <a:solidFill>
                          <a:srgbClr val="A162D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0" name="Group 19"/>
          <p:cNvGrpSpPr/>
          <p:nvPr/>
        </p:nvGrpSpPr>
        <p:grpSpPr>
          <a:xfrm>
            <a:off x="5536214" y="5886272"/>
            <a:ext cx="6359951" cy="599843"/>
            <a:chOff x="5536214" y="6003235"/>
            <a:chExt cx="6359951" cy="599843"/>
          </a:xfrm>
        </p:grpSpPr>
        <p:graphicFrame>
          <p:nvGraphicFramePr>
            <p:cNvPr id="10" name="Object 9"/>
            <p:cNvGraphicFramePr>
              <a:graphicFrameLocks noChangeAspect="1"/>
            </p:cNvGraphicFramePr>
            <p:nvPr>
              <p:extLst>
                <p:ext uri="{D42A27DB-BD31-4B8C-83A1-F6EECF244321}">
                  <p14:modId xmlns:p14="http://schemas.microsoft.com/office/powerpoint/2010/main" val="1012398234"/>
                </p:ext>
              </p:extLst>
            </p:nvPr>
          </p:nvGraphicFramePr>
          <p:xfrm>
            <a:off x="8029575" y="6108188"/>
            <a:ext cx="1265238" cy="461963"/>
          </p:xfrm>
          <a:graphic>
            <a:graphicData uri="http://schemas.openxmlformats.org/presentationml/2006/ole">
              <mc:AlternateContent xmlns:mc="http://schemas.openxmlformats.org/markup-compatibility/2006">
                <mc:Choice xmlns:v="urn:schemas-microsoft-com:vml" Requires="v">
                  <p:oleObj name="Equation" r:id="rId22" imgW="1040948" imgH="380835" progId="Equation.DSMT4">
                    <p:embed/>
                  </p:oleObj>
                </mc:Choice>
                <mc:Fallback>
                  <p:oleObj name="Equation" r:id="rId22" imgW="1040948" imgH="380835" progId="Equation.DSMT4">
                    <p:embed/>
                    <p:pic>
                      <p:nvPicPr>
                        <p:cNvPr id="0" name="Picture 152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029575" y="6108188"/>
                          <a:ext cx="1265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A162D0"/>
                              </a:solidFill>
                              <a:miter lim="800000"/>
                              <a:headEnd/>
                              <a:tailEnd/>
                            </a14:hiddenLine>
                          </a:ext>
                        </a:extLst>
                      </p:spPr>
                    </p:pic>
                  </p:oleObj>
                </mc:Fallback>
              </mc:AlternateContent>
            </a:graphicData>
          </a:graphic>
        </p:graphicFrame>
        <p:sp>
          <p:nvSpPr>
            <p:cNvPr id="18" name="TextBox 17"/>
            <p:cNvSpPr txBox="1"/>
            <p:nvPr/>
          </p:nvSpPr>
          <p:spPr>
            <a:xfrm>
              <a:off x="9347069" y="6003235"/>
              <a:ext cx="2549096"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فاصله کانونی درون هوا</a:t>
              </a:r>
              <a:endParaRPr lang="en-US" sz="24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5536214" y="6023111"/>
              <a:ext cx="2497800"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فاصله کانونی درون آب</a:t>
              </a:r>
              <a:endParaRPr lang="en-US" sz="2400" dirty="0">
                <a:latin typeface="Times New Roman" panose="02020603050405020304" pitchFamily="18" charset="0"/>
                <a:cs typeface="Times New Roman" panose="02020603050405020304" pitchFamily="18" charset="0"/>
              </a:endParaRPr>
            </a:p>
          </p:txBody>
        </p:sp>
      </p:grpSp>
      <p:sp>
        <p:nvSpPr>
          <p:cNvPr id="21" name="Slide Number Placeholder 20"/>
          <p:cNvSpPr>
            <a:spLocks noGrp="1"/>
          </p:cNvSpPr>
          <p:nvPr>
            <p:ph type="sldNum" sz="quarter" idx="12"/>
          </p:nvPr>
        </p:nvSpPr>
        <p:spPr/>
        <p:txBody>
          <a:bodyPr/>
          <a:lstStyle/>
          <a:p>
            <a:fld id="{8AC7B609-6235-4DF7-8376-3B4225D7EDEF}" type="slidenum">
              <a:rPr lang="en-US" smtClean="0"/>
              <a:pPr/>
              <a:t>80</a:t>
            </a:fld>
            <a:endParaRPr lang="en-US"/>
          </a:p>
        </p:txBody>
      </p:sp>
    </p:spTree>
    <p:extLst>
      <p:ext uri="{BB962C8B-B14F-4D97-AF65-F5344CB8AC3E}">
        <p14:creationId xmlns:p14="http://schemas.microsoft.com/office/powerpoint/2010/main" val="86849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2262" name="Object 6"/>
          <p:cNvGraphicFramePr>
            <a:graphicFrameLocks noChangeAspect="1"/>
          </p:cNvGraphicFramePr>
          <p:nvPr/>
        </p:nvGraphicFramePr>
        <p:xfrm>
          <a:off x="555625" y="4032250"/>
          <a:ext cx="2971800" cy="533400"/>
        </p:xfrm>
        <a:graphic>
          <a:graphicData uri="http://schemas.openxmlformats.org/presentationml/2006/ole">
            <mc:AlternateContent xmlns:mc="http://schemas.openxmlformats.org/markup-compatibility/2006">
              <mc:Choice xmlns:v="urn:schemas-microsoft-com:vml" Requires="v">
                <p:oleObj name="Equation" r:id="rId2" imgW="2971800" imgH="533400" progId="Equation.DSMT4">
                  <p:embed/>
                </p:oleObj>
              </mc:Choice>
              <mc:Fallback>
                <p:oleObj name="Equation" r:id="rId2" imgW="2971800" imgH="533400" progId="Equation.DSMT4">
                  <p:embed/>
                  <p:pic>
                    <p:nvPicPr>
                      <p:cNvPr id="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5" y="4032250"/>
                        <a:ext cx="29718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92264" name="Object 8"/>
          <p:cNvGraphicFramePr>
            <a:graphicFrameLocks noChangeAspect="1"/>
          </p:cNvGraphicFramePr>
          <p:nvPr/>
        </p:nvGraphicFramePr>
        <p:xfrm>
          <a:off x="514350" y="4852988"/>
          <a:ext cx="3251200" cy="381000"/>
        </p:xfrm>
        <a:graphic>
          <a:graphicData uri="http://schemas.openxmlformats.org/presentationml/2006/ole">
            <mc:AlternateContent xmlns:mc="http://schemas.openxmlformats.org/markup-compatibility/2006">
              <mc:Choice xmlns:v="urn:schemas-microsoft-com:vml" Requires="v">
                <p:oleObj name="Equation" r:id="rId4" imgW="3251200" imgH="381000" progId="Equation.DSMT4">
                  <p:embed/>
                </p:oleObj>
              </mc:Choice>
              <mc:Fallback>
                <p:oleObj name="Equation" r:id="rId4" imgW="3251200" imgH="381000" progId="Equation.DSMT4">
                  <p:embed/>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 y="4852988"/>
                        <a:ext cx="3251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2265" name="Object 9"/>
          <p:cNvGraphicFramePr>
            <a:graphicFrameLocks noChangeAspect="1"/>
          </p:cNvGraphicFramePr>
          <p:nvPr/>
        </p:nvGraphicFramePr>
        <p:xfrm>
          <a:off x="417513" y="5703888"/>
          <a:ext cx="4508500" cy="381000"/>
        </p:xfrm>
        <a:graphic>
          <a:graphicData uri="http://schemas.openxmlformats.org/presentationml/2006/ole">
            <mc:AlternateContent xmlns:mc="http://schemas.openxmlformats.org/markup-compatibility/2006">
              <mc:Choice xmlns:v="urn:schemas-microsoft-com:vml" Requires="v">
                <p:oleObj name="Equation" r:id="rId6" imgW="4508500" imgH="381000" progId="Equation.DSMT4">
                  <p:embed/>
                </p:oleObj>
              </mc:Choice>
              <mc:Fallback>
                <p:oleObj name="Equation" r:id="rId6" imgW="4508500" imgH="381000" progId="Equation.DSMT4">
                  <p:embed/>
                  <p:pic>
                    <p:nvPicPr>
                      <p:cNvPr id="0"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513" y="5703888"/>
                        <a:ext cx="45085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2267" name="Object 11"/>
          <p:cNvGraphicFramePr>
            <a:graphicFrameLocks noChangeAspect="1"/>
          </p:cNvGraphicFramePr>
          <p:nvPr/>
        </p:nvGraphicFramePr>
        <p:xfrm>
          <a:off x="8178800" y="4991100"/>
          <a:ext cx="1041400" cy="381000"/>
        </p:xfrm>
        <a:graphic>
          <a:graphicData uri="http://schemas.openxmlformats.org/presentationml/2006/ole">
            <mc:AlternateContent xmlns:mc="http://schemas.openxmlformats.org/markup-compatibility/2006">
              <mc:Choice xmlns:v="urn:schemas-microsoft-com:vml" Requires="v">
                <p:oleObj name="Equation" r:id="rId8" imgW="1040948" imgH="380835" progId="Equation.DSMT4">
                  <p:embed/>
                </p:oleObj>
              </mc:Choice>
              <mc:Fallback>
                <p:oleObj name="Equation" r:id="rId8" imgW="1040948" imgH="380835" progId="Equation.DSMT4">
                  <p:embed/>
                  <p:pic>
                    <p:nvPicPr>
                      <p:cNvPr id="0"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78800" y="4991100"/>
                        <a:ext cx="1041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 name="TextBox 59"/>
          <p:cNvSpPr txBox="1"/>
          <p:nvPr/>
        </p:nvSpPr>
        <p:spPr>
          <a:xfrm>
            <a:off x="5869167" y="3997854"/>
            <a:ext cx="5901070"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كانون اوليه درون هوا و كانون ثانويه درون آب قرار دارد.</a:t>
            </a:r>
            <a:endParaRPr lang="en-US" sz="2400" dirty="0">
              <a:latin typeface="Times New Roman" panose="02020603050405020304" pitchFamily="18" charset="0"/>
              <a:cs typeface="Times New Roman" panose="02020603050405020304" pitchFamily="18" charset="0"/>
            </a:endParaRPr>
          </a:p>
        </p:txBody>
      </p:sp>
      <p:sp>
        <p:nvSpPr>
          <p:cNvPr id="38" name="Slide Number Placeholder 37"/>
          <p:cNvSpPr>
            <a:spLocks noGrp="1"/>
          </p:cNvSpPr>
          <p:nvPr>
            <p:ph type="sldNum" sz="quarter" idx="12"/>
          </p:nvPr>
        </p:nvSpPr>
        <p:spPr/>
        <p:txBody>
          <a:bodyPr/>
          <a:lstStyle/>
          <a:p>
            <a:fld id="{8AC7B609-6235-4DF7-8376-3B4225D7EDEF}" type="slidenum">
              <a:rPr lang="en-US" smtClean="0"/>
              <a:pPr/>
              <a:t>81</a:t>
            </a:fld>
            <a:endParaRPr lang="en-US"/>
          </a:p>
        </p:txBody>
      </p:sp>
      <p:pic>
        <p:nvPicPr>
          <p:cNvPr id="5" name="Picture 4">
            <a:extLst>
              <a:ext uri="{FF2B5EF4-FFF2-40B4-BE49-F238E27FC236}">
                <a16:creationId xmlns:a16="http://schemas.microsoft.com/office/drawing/2014/main" id="{E8E41B0D-E94F-C4CD-CE5C-916C109433C6}"/>
              </a:ext>
            </a:extLst>
          </p:cNvPr>
          <p:cNvPicPr>
            <a:picLocks noChangeAspect="1"/>
          </p:cNvPicPr>
          <p:nvPr/>
        </p:nvPicPr>
        <p:blipFill>
          <a:blip r:embed="rId10"/>
          <a:stretch>
            <a:fillRect/>
          </a:stretch>
        </p:blipFill>
        <p:spPr>
          <a:xfrm>
            <a:off x="42204" y="182846"/>
            <a:ext cx="12096000" cy="367771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08815" y="3215090"/>
            <a:ext cx="9614735" cy="861774"/>
            <a:chOff x="116114" y="4202356"/>
            <a:chExt cx="9614735" cy="861774"/>
          </a:xfrm>
        </p:grpSpPr>
        <p:graphicFrame>
          <p:nvGraphicFramePr>
            <p:cNvPr id="15" name="Object 14"/>
            <p:cNvGraphicFramePr>
              <a:graphicFrameLocks noChangeAspect="1"/>
            </p:cNvGraphicFramePr>
            <p:nvPr>
              <p:extLst>
                <p:ext uri="{D42A27DB-BD31-4B8C-83A1-F6EECF244321}">
                  <p14:modId xmlns:p14="http://schemas.microsoft.com/office/powerpoint/2010/main" val="1769052617"/>
                </p:ext>
              </p:extLst>
            </p:nvPr>
          </p:nvGraphicFramePr>
          <p:xfrm>
            <a:off x="6149449" y="4448016"/>
            <a:ext cx="3581400" cy="342900"/>
          </p:xfrm>
          <a:graphic>
            <a:graphicData uri="http://schemas.openxmlformats.org/presentationml/2006/ole">
              <mc:AlternateContent xmlns:mc="http://schemas.openxmlformats.org/markup-compatibility/2006">
                <mc:Choice xmlns:v="urn:schemas-microsoft-com:vml" Requires="v">
                  <p:oleObj name="Equation" r:id="rId2" imgW="3581400" imgH="342900" progId="Equation.DSMT4">
                    <p:embed/>
                  </p:oleObj>
                </mc:Choice>
                <mc:Fallback>
                  <p:oleObj name="Equation" r:id="rId2" imgW="3581400" imgH="342900" progId="Equation.DSMT4">
                    <p:embed/>
                    <p:pic>
                      <p:nvPicPr>
                        <p:cNvPr id="0" name="Picture 7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9449" y="4448016"/>
                          <a:ext cx="35814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10"/>
            <p:cNvSpPr/>
            <p:nvPr/>
          </p:nvSpPr>
          <p:spPr>
            <a:xfrm>
              <a:off x="116114" y="4202356"/>
              <a:ext cx="5543936" cy="861774"/>
            </a:xfrm>
            <a:prstGeom prst="rect">
              <a:avLst/>
            </a:prstGeom>
          </p:spPr>
          <p:txBody>
            <a:bodyPr wrap="square">
              <a:spAutoFit/>
            </a:bodyPr>
            <a:lstStyle/>
            <a:p>
              <a:pPr algn="r"/>
              <a:r>
                <a:rPr lang="fa-IR" sz="2400" dirty="0"/>
                <a:t>برای یک عدسی </a:t>
              </a:r>
              <a:r>
                <a:rPr lang="fa-IR" sz="2600" dirty="0">
                  <a:solidFill>
                    <a:srgbClr val="FF0000"/>
                  </a:solidFill>
                </a:rPr>
                <a:t>شیشه</a:t>
              </a:r>
              <a:r>
                <a:rPr lang="fa-IR" sz="2400" dirty="0">
                  <a:solidFill>
                    <a:srgbClr val="FF0000"/>
                  </a:solidFill>
                </a:rPr>
                <a:t>‌</a:t>
              </a:r>
              <a:r>
                <a:rPr lang="fa-IR" sz="2400" dirty="0"/>
                <a:t>ای دوکوژ که خمیدگی دو طرف آن یکسان بوده و در هوا قرار داشته باشد</a:t>
              </a:r>
              <a:endParaRPr lang="en-US" sz="2400" dirty="0"/>
            </a:p>
          </p:txBody>
        </p:sp>
      </p:grpSp>
      <p:grpSp>
        <p:nvGrpSpPr>
          <p:cNvPr id="19" name="Group 18"/>
          <p:cNvGrpSpPr/>
          <p:nvPr/>
        </p:nvGrpSpPr>
        <p:grpSpPr>
          <a:xfrm>
            <a:off x="1770742" y="5856309"/>
            <a:ext cx="8548008" cy="861774"/>
            <a:chOff x="1258077" y="4329945"/>
            <a:chExt cx="8548008" cy="861774"/>
          </a:xfrm>
        </p:grpSpPr>
        <p:graphicFrame>
          <p:nvGraphicFramePr>
            <p:cNvPr id="20" name="Object 19"/>
            <p:cNvGraphicFramePr>
              <a:graphicFrameLocks noChangeAspect="1"/>
            </p:cNvGraphicFramePr>
            <p:nvPr>
              <p:extLst>
                <p:ext uri="{D42A27DB-BD31-4B8C-83A1-F6EECF244321}">
                  <p14:modId xmlns:p14="http://schemas.microsoft.com/office/powerpoint/2010/main" val="2511762271"/>
                </p:ext>
              </p:extLst>
            </p:nvPr>
          </p:nvGraphicFramePr>
          <p:xfrm>
            <a:off x="6072285" y="4448986"/>
            <a:ext cx="3733800" cy="342900"/>
          </p:xfrm>
          <a:graphic>
            <a:graphicData uri="http://schemas.openxmlformats.org/presentationml/2006/ole">
              <mc:AlternateContent xmlns:mc="http://schemas.openxmlformats.org/markup-compatibility/2006">
                <mc:Choice xmlns:v="urn:schemas-microsoft-com:vml" Requires="v">
                  <p:oleObj name="Equation" r:id="rId4" imgW="3733800" imgH="342900" progId="Equation.DSMT4">
                    <p:embed/>
                  </p:oleObj>
                </mc:Choice>
                <mc:Fallback>
                  <p:oleObj name="Equation" r:id="rId4" imgW="3733800" imgH="342900" progId="Equation.DSMT4">
                    <p:embed/>
                    <p:pic>
                      <p:nvPicPr>
                        <p:cNvPr id="0" name="Picture 7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285" y="4448986"/>
                          <a:ext cx="37338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20"/>
            <p:cNvSpPr/>
            <p:nvPr/>
          </p:nvSpPr>
          <p:spPr>
            <a:xfrm>
              <a:off x="1258077" y="4329945"/>
              <a:ext cx="4152777" cy="861774"/>
            </a:xfrm>
            <a:prstGeom prst="rect">
              <a:avLst/>
            </a:prstGeom>
          </p:spPr>
          <p:txBody>
            <a:bodyPr wrap="square">
              <a:spAutoFit/>
            </a:bodyPr>
            <a:lstStyle/>
            <a:p>
              <a:pPr algn="r"/>
              <a:r>
                <a:rPr lang="fa-IR" sz="2400" dirty="0"/>
                <a:t>برای یک عدسی </a:t>
              </a:r>
              <a:r>
                <a:rPr lang="fa-IR" sz="2600" dirty="0">
                  <a:solidFill>
                    <a:srgbClr val="FF0000"/>
                  </a:solidFill>
                </a:rPr>
                <a:t>شیشه</a:t>
              </a:r>
              <a:r>
                <a:rPr lang="fa-IR" sz="2400" dirty="0">
                  <a:solidFill>
                    <a:srgbClr val="FF0000"/>
                  </a:solidFill>
                </a:rPr>
                <a:t>‌</a:t>
              </a:r>
              <a:r>
                <a:rPr lang="fa-IR" sz="2400" dirty="0"/>
                <a:t>ای تخت - کوژ که در هوا قرار داشته باشد</a:t>
              </a:r>
              <a:endParaRPr lang="en-US" sz="2400" dirty="0"/>
            </a:p>
          </p:txBody>
        </p:sp>
      </p:grpSp>
      <p:grpSp>
        <p:nvGrpSpPr>
          <p:cNvPr id="17" name="Group 16"/>
          <p:cNvGrpSpPr/>
          <p:nvPr/>
        </p:nvGrpSpPr>
        <p:grpSpPr>
          <a:xfrm>
            <a:off x="711200" y="349250"/>
            <a:ext cx="5689804" cy="889000"/>
            <a:chOff x="1218996" y="3670597"/>
            <a:chExt cx="5689804" cy="889000"/>
          </a:xfrm>
        </p:grpSpPr>
        <p:sp>
          <p:nvSpPr>
            <p:cNvPr id="22" name="TextBox 21"/>
            <p:cNvSpPr txBox="1"/>
            <p:nvPr/>
          </p:nvSpPr>
          <p:spPr>
            <a:xfrm>
              <a:off x="4629830" y="3878237"/>
              <a:ext cx="2278970" cy="461665"/>
            </a:xfrm>
            <a:prstGeom prst="rect">
              <a:avLst/>
            </a:prstGeom>
            <a:noFill/>
          </p:spPr>
          <p:txBody>
            <a:bodyPr wrap="square" rtlCol="0">
              <a:spAutoFit/>
            </a:bodyPr>
            <a:lstStyle/>
            <a:p>
              <a:r>
                <a:rPr lang="fa-IR" sz="2400" b="1" dirty="0">
                  <a:solidFill>
                    <a:srgbClr val="FF0000"/>
                  </a:solidFill>
                </a:rPr>
                <a:t>فرمول عدسی سازان</a:t>
              </a:r>
              <a:endParaRPr lang="en-US" sz="2400" b="1" dirty="0">
                <a:solidFill>
                  <a:srgbClr val="FF0000"/>
                </a:solidFill>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4226772715"/>
                </p:ext>
              </p:extLst>
            </p:nvPr>
          </p:nvGraphicFramePr>
          <p:xfrm>
            <a:off x="1218996" y="3670597"/>
            <a:ext cx="2908300" cy="889000"/>
          </p:xfrm>
          <a:graphic>
            <a:graphicData uri="http://schemas.openxmlformats.org/presentationml/2006/ole">
              <mc:AlternateContent xmlns:mc="http://schemas.openxmlformats.org/markup-compatibility/2006">
                <mc:Choice xmlns:v="urn:schemas-microsoft-com:vml" Requires="v">
                  <p:oleObj name="Equation" r:id="rId6" imgW="2908300" imgH="889000" progId="Equation.DSMT4">
                    <p:embed/>
                  </p:oleObj>
                </mc:Choice>
                <mc:Fallback>
                  <p:oleObj name="Equation" r:id="rId6" imgW="2908300" imgH="889000" progId="Equation.DSMT4">
                    <p:embed/>
                    <p:pic>
                      <p:nvPicPr>
                        <p:cNvPr id="0" name="Picture 75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8996" y="3670597"/>
                          <a:ext cx="2908300" cy="889000"/>
                        </a:xfrm>
                        <a:prstGeom prst="rect">
                          <a:avLst/>
                        </a:prstGeom>
                        <a:solidFill>
                          <a:srgbClr val="A0C1D5"/>
                        </a:solidFill>
                        <a:ln w="38100">
                          <a:solidFill>
                            <a:srgbClr val="FF0000"/>
                          </a:solidFill>
                          <a:miter lim="800000"/>
                          <a:headEnd/>
                          <a:tailEnd/>
                        </a:ln>
                      </p:spPr>
                    </p:pic>
                  </p:oleObj>
                </mc:Fallback>
              </mc:AlternateContent>
            </a:graphicData>
          </a:graphic>
        </p:graphicFrame>
      </p:grpSp>
      <p:grpSp>
        <p:nvGrpSpPr>
          <p:cNvPr id="32" name="Group 31"/>
          <p:cNvGrpSpPr/>
          <p:nvPr/>
        </p:nvGrpSpPr>
        <p:grpSpPr>
          <a:xfrm>
            <a:off x="504910" y="1930400"/>
            <a:ext cx="11191790" cy="868679"/>
            <a:chOff x="504910" y="1930400"/>
            <a:chExt cx="11191790" cy="868679"/>
          </a:xfrm>
        </p:grpSpPr>
        <p:grpSp>
          <p:nvGrpSpPr>
            <p:cNvPr id="8" name="Group 7"/>
            <p:cNvGrpSpPr/>
            <p:nvPr/>
          </p:nvGrpSpPr>
          <p:grpSpPr>
            <a:xfrm>
              <a:off x="8970381" y="1930400"/>
              <a:ext cx="2726319" cy="800100"/>
              <a:chOff x="4836696" y="2508793"/>
              <a:chExt cx="3016157" cy="800100"/>
            </a:xfrm>
          </p:grpSpPr>
          <p:sp>
            <p:nvSpPr>
              <p:cNvPr id="9" name="Rectangle 8"/>
              <p:cNvSpPr/>
              <p:nvPr/>
            </p:nvSpPr>
            <p:spPr>
              <a:xfrm>
                <a:off x="4836696" y="2677091"/>
                <a:ext cx="1152469" cy="461665"/>
              </a:xfrm>
              <a:prstGeom prst="rect">
                <a:avLst/>
              </a:prstGeom>
            </p:spPr>
            <p:txBody>
              <a:bodyPr wrap="square">
                <a:spAutoFit/>
              </a:bodyPr>
              <a:lstStyle/>
              <a:p>
                <a:pPr algn="r"/>
                <a:r>
                  <a:rPr lang="fa-IR" sz="2400" dirty="0"/>
                  <a:t>: در هوا</a:t>
                </a:r>
                <a:endParaRPr lang="en-US" sz="2400" dirty="0"/>
              </a:p>
            </p:txBody>
          </p:sp>
          <p:graphicFrame>
            <p:nvGraphicFramePr>
              <p:cNvPr id="3" name="Object 2"/>
              <p:cNvGraphicFramePr>
                <a:graphicFrameLocks noChangeAspect="1"/>
              </p:cNvGraphicFramePr>
              <p:nvPr>
                <p:extLst>
                  <p:ext uri="{D42A27DB-BD31-4B8C-83A1-F6EECF244321}">
                    <p14:modId xmlns:p14="http://schemas.microsoft.com/office/powerpoint/2010/main" val="3792198880"/>
                  </p:ext>
                </p:extLst>
              </p:nvPr>
            </p:nvGraphicFramePr>
            <p:xfrm>
              <a:off x="6265186" y="2508793"/>
              <a:ext cx="1587667" cy="800100"/>
            </p:xfrm>
            <a:graphic>
              <a:graphicData uri="http://schemas.openxmlformats.org/presentationml/2006/ole">
                <mc:AlternateContent xmlns:mc="http://schemas.openxmlformats.org/markup-compatibility/2006">
                  <mc:Choice xmlns:v="urn:schemas-microsoft-com:vml" Requires="v">
                    <p:oleObj name="Equation" r:id="rId8" imgW="1587500" imgH="800100" progId="Equation.DSMT4">
                      <p:embed/>
                    </p:oleObj>
                  </mc:Choice>
                  <mc:Fallback>
                    <p:oleObj name="Equation" r:id="rId8" imgW="1587500" imgH="800100" progId="Equation.DSMT4">
                      <p:embed/>
                      <p:pic>
                        <p:nvPicPr>
                          <p:cNvPr id="0" name="Picture 75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5186" y="2508793"/>
                            <a:ext cx="1587667"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6" name="Group 25"/>
            <p:cNvGrpSpPr/>
            <p:nvPr/>
          </p:nvGrpSpPr>
          <p:grpSpPr>
            <a:xfrm>
              <a:off x="504910" y="1962150"/>
              <a:ext cx="7343690" cy="836929"/>
              <a:chOff x="3523785" y="1042527"/>
              <a:chExt cx="7343690" cy="836929"/>
            </a:xfrm>
          </p:grpSpPr>
          <p:graphicFrame>
            <p:nvGraphicFramePr>
              <p:cNvPr id="24" name="Object 23"/>
              <p:cNvGraphicFramePr>
                <a:graphicFrameLocks noChangeAspect="1"/>
              </p:cNvGraphicFramePr>
              <p:nvPr>
                <p:extLst>
                  <p:ext uri="{D42A27DB-BD31-4B8C-83A1-F6EECF244321}">
                    <p14:modId xmlns:p14="http://schemas.microsoft.com/office/powerpoint/2010/main" val="3792198880"/>
                  </p:ext>
                </p:extLst>
              </p:nvPr>
            </p:nvGraphicFramePr>
            <p:xfrm>
              <a:off x="7514675" y="1042527"/>
              <a:ext cx="3352800" cy="800100"/>
            </p:xfrm>
            <a:graphic>
              <a:graphicData uri="http://schemas.openxmlformats.org/presentationml/2006/ole">
                <mc:AlternateContent xmlns:mc="http://schemas.openxmlformats.org/markup-compatibility/2006">
                  <mc:Choice xmlns:v="urn:schemas-microsoft-com:vml" Requires="v">
                    <p:oleObj name="Equation" r:id="rId10" imgW="3352800" imgH="800100" progId="Equation.DSMT4">
                      <p:embed/>
                    </p:oleObj>
                  </mc:Choice>
                  <mc:Fallback>
                    <p:oleObj name="Equation" r:id="rId10" imgW="3352800" imgH="800100" progId="Equation.DSMT4">
                      <p:embed/>
                      <p:pic>
                        <p:nvPicPr>
                          <p:cNvPr id="0" name="Picture 75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4675" y="1042527"/>
                            <a:ext cx="33528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Rectangle 24"/>
              <p:cNvSpPr/>
              <p:nvPr/>
            </p:nvSpPr>
            <p:spPr>
              <a:xfrm>
                <a:off x="3523785" y="1048459"/>
                <a:ext cx="3455596" cy="830997"/>
              </a:xfrm>
              <a:prstGeom prst="rect">
                <a:avLst/>
              </a:prstGeom>
            </p:spPr>
            <p:txBody>
              <a:bodyPr wrap="square">
                <a:spAutoFit/>
              </a:bodyPr>
              <a:lstStyle/>
              <a:p>
                <a:pPr algn="r"/>
                <a:r>
                  <a:rPr lang="fa-IR" sz="2400" dirty="0"/>
                  <a:t>برای یک عدسی دوکوژ که شعاع خمیدگی دو طرف آن یکسان باشد</a:t>
                </a:r>
                <a:endParaRPr lang="en-US" sz="2400" dirty="0"/>
              </a:p>
            </p:txBody>
          </p:sp>
        </p:grpSp>
      </p:grpSp>
      <p:grpSp>
        <p:nvGrpSpPr>
          <p:cNvPr id="31" name="Group 30"/>
          <p:cNvGrpSpPr/>
          <p:nvPr/>
        </p:nvGrpSpPr>
        <p:grpSpPr>
          <a:xfrm>
            <a:off x="298495" y="4368800"/>
            <a:ext cx="11144205" cy="920750"/>
            <a:chOff x="321644" y="3813199"/>
            <a:chExt cx="11144205" cy="920750"/>
          </a:xfrm>
        </p:grpSpPr>
        <p:grpSp>
          <p:nvGrpSpPr>
            <p:cNvPr id="13" name="Group 12"/>
            <p:cNvGrpSpPr/>
            <p:nvPr/>
          </p:nvGrpSpPr>
          <p:grpSpPr>
            <a:xfrm>
              <a:off x="8750471" y="3813199"/>
              <a:ext cx="2715378" cy="787400"/>
              <a:chOff x="5381281" y="2454437"/>
              <a:chExt cx="2715378" cy="787400"/>
            </a:xfrm>
          </p:grpSpPr>
          <p:sp>
            <p:nvSpPr>
              <p:cNvPr id="14" name="Rectangle 13"/>
              <p:cNvSpPr/>
              <p:nvPr/>
            </p:nvSpPr>
            <p:spPr>
              <a:xfrm>
                <a:off x="5381281" y="2677091"/>
                <a:ext cx="1029756" cy="461665"/>
              </a:xfrm>
              <a:prstGeom prst="rect">
                <a:avLst/>
              </a:prstGeom>
            </p:spPr>
            <p:txBody>
              <a:bodyPr wrap="square">
                <a:spAutoFit/>
              </a:bodyPr>
              <a:lstStyle/>
              <a:p>
                <a:pPr algn="r"/>
                <a:r>
                  <a:rPr lang="fa-IR" sz="2400" dirty="0"/>
                  <a:t>: در هوا</a:t>
                </a:r>
                <a:endParaRPr lang="en-US" sz="2400" dirty="0"/>
              </a:p>
            </p:txBody>
          </p:sp>
          <p:graphicFrame>
            <p:nvGraphicFramePr>
              <p:cNvPr id="18" name="Object 17"/>
              <p:cNvGraphicFramePr>
                <a:graphicFrameLocks noChangeAspect="1"/>
              </p:cNvGraphicFramePr>
              <p:nvPr>
                <p:extLst>
                  <p:ext uri="{D42A27DB-BD31-4B8C-83A1-F6EECF244321}">
                    <p14:modId xmlns:p14="http://schemas.microsoft.com/office/powerpoint/2010/main" val="2451797917"/>
                  </p:ext>
                </p:extLst>
              </p:nvPr>
            </p:nvGraphicFramePr>
            <p:xfrm>
              <a:off x="6699659" y="2454437"/>
              <a:ext cx="1397000" cy="787400"/>
            </p:xfrm>
            <a:graphic>
              <a:graphicData uri="http://schemas.openxmlformats.org/presentationml/2006/ole">
                <mc:AlternateContent xmlns:mc="http://schemas.openxmlformats.org/markup-compatibility/2006">
                  <mc:Choice xmlns:v="urn:schemas-microsoft-com:vml" Requires="v">
                    <p:oleObj name="Equation" r:id="rId12" imgW="1397000" imgH="787400" progId="Equation.DSMT4">
                      <p:embed/>
                    </p:oleObj>
                  </mc:Choice>
                  <mc:Fallback>
                    <p:oleObj name="Equation" r:id="rId12" imgW="1397000" imgH="787400" progId="Equation.DSMT4">
                      <p:embed/>
                      <p:pic>
                        <p:nvPicPr>
                          <p:cNvPr id="0" name="Picture 75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99659" y="2454437"/>
                            <a:ext cx="13970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8" name="Group 27"/>
            <p:cNvGrpSpPr/>
            <p:nvPr/>
          </p:nvGrpSpPr>
          <p:grpSpPr>
            <a:xfrm>
              <a:off x="321644" y="3933849"/>
              <a:ext cx="7315155" cy="800100"/>
              <a:chOff x="3465911" y="1044552"/>
              <a:chExt cx="7315155" cy="800100"/>
            </a:xfrm>
          </p:grpSpPr>
          <p:graphicFrame>
            <p:nvGraphicFramePr>
              <p:cNvPr id="29" name="Object 28"/>
              <p:cNvGraphicFramePr>
                <a:graphicFrameLocks noChangeAspect="1"/>
              </p:cNvGraphicFramePr>
              <p:nvPr>
                <p:extLst>
                  <p:ext uri="{D42A27DB-BD31-4B8C-83A1-F6EECF244321}">
                    <p14:modId xmlns:p14="http://schemas.microsoft.com/office/powerpoint/2010/main" val="3792198880"/>
                  </p:ext>
                </p:extLst>
              </p:nvPr>
            </p:nvGraphicFramePr>
            <p:xfrm>
              <a:off x="7606066" y="1044552"/>
              <a:ext cx="3175000" cy="800100"/>
            </p:xfrm>
            <a:graphic>
              <a:graphicData uri="http://schemas.openxmlformats.org/presentationml/2006/ole">
                <mc:AlternateContent xmlns:mc="http://schemas.openxmlformats.org/markup-compatibility/2006">
                  <mc:Choice xmlns:v="urn:schemas-microsoft-com:vml" Requires="v">
                    <p:oleObj name="Equation" r:id="rId14" imgW="3175000" imgH="800100" progId="Equation.DSMT4">
                      <p:embed/>
                    </p:oleObj>
                  </mc:Choice>
                  <mc:Fallback>
                    <p:oleObj name="Equation" r:id="rId14" imgW="3175000" imgH="800100" progId="Equation.DSMT4">
                      <p:embed/>
                      <p:pic>
                        <p:nvPicPr>
                          <p:cNvPr id="0" name="Picture 75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06066" y="1044552"/>
                            <a:ext cx="31750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Rectangle 29"/>
              <p:cNvSpPr/>
              <p:nvPr/>
            </p:nvSpPr>
            <p:spPr>
              <a:xfrm>
                <a:off x="3465911" y="1187355"/>
                <a:ext cx="3455596" cy="461665"/>
              </a:xfrm>
              <a:prstGeom prst="rect">
                <a:avLst/>
              </a:prstGeom>
            </p:spPr>
            <p:txBody>
              <a:bodyPr wrap="square">
                <a:spAutoFit/>
              </a:bodyPr>
              <a:lstStyle/>
              <a:p>
                <a:pPr algn="r"/>
                <a:r>
                  <a:rPr lang="fa-IR" sz="2400" dirty="0"/>
                  <a:t>برای یک عدسی تخت - کوژ</a:t>
                </a:r>
                <a:endParaRPr lang="en-US" sz="2400" dirty="0"/>
              </a:p>
            </p:txBody>
          </p:sp>
        </p:grpSp>
      </p:grpSp>
      <p:sp>
        <p:nvSpPr>
          <p:cNvPr id="27" name="Slide Number Placeholder 26"/>
          <p:cNvSpPr>
            <a:spLocks noGrp="1"/>
          </p:cNvSpPr>
          <p:nvPr>
            <p:ph type="sldNum" sz="quarter" idx="12"/>
          </p:nvPr>
        </p:nvSpPr>
        <p:spPr/>
        <p:txBody>
          <a:bodyPr/>
          <a:lstStyle/>
          <a:p>
            <a:fld id="{8AC7B609-6235-4DF7-8376-3B4225D7EDEF}" type="slidenum">
              <a:rPr lang="en-US" smtClean="0"/>
              <a:pPr/>
              <a:t>82</a:t>
            </a:fld>
            <a:endParaRPr lang="en-US"/>
          </a:p>
        </p:txBody>
      </p:sp>
    </p:spTree>
    <p:extLst>
      <p:ext uri="{BB962C8B-B14F-4D97-AF65-F5344CB8AC3E}">
        <p14:creationId xmlns:p14="http://schemas.microsoft.com/office/powerpoint/2010/main" val="27353678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713060" y="56931"/>
            <a:ext cx="9423108"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فاصله کانونی دو عدسی شیشه‌ای در شکل مقابل را پیدا کنید. این دو عدسی در هوا قرار دارند. </a:t>
            </a:r>
            <a:endParaRPr lang="en-US" sz="2400" dirty="0">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183993" y="139426"/>
            <a:ext cx="2970588" cy="3263452"/>
            <a:chOff x="456698" y="128793"/>
            <a:chExt cx="2970588" cy="3263452"/>
          </a:xfrm>
        </p:grpSpPr>
        <p:grpSp>
          <p:nvGrpSpPr>
            <p:cNvPr id="9" name="Group 8"/>
            <p:cNvGrpSpPr/>
            <p:nvPr/>
          </p:nvGrpSpPr>
          <p:grpSpPr>
            <a:xfrm>
              <a:off x="456698" y="128793"/>
              <a:ext cx="2970588" cy="3263452"/>
              <a:chOff x="8827972" y="1303152"/>
              <a:chExt cx="2970588" cy="3936316"/>
            </a:xfrm>
          </p:grpSpPr>
          <p:sp>
            <p:nvSpPr>
              <p:cNvPr id="10" name="Rectangle 9"/>
              <p:cNvSpPr/>
              <p:nvPr/>
            </p:nvSpPr>
            <p:spPr>
              <a:xfrm>
                <a:off x="9283128" y="4154214"/>
                <a:ext cx="2515432" cy="556852"/>
              </a:xfrm>
              <a:prstGeom prst="rect">
                <a:avLst/>
              </a:prstGeom>
            </p:spPr>
            <p:txBody>
              <a:bodyPr wrap="none">
                <a:spAutoFit/>
              </a:bodyPr>
              <a:lstStyle/>
              <a:p>
                <a:r>
                  <a:rPr lang="en-US" sz="2400" dirty="0">
                    <a:latin typeface="Times New Roman" panose="02020603050405020304" pitchFamily="18" charset="0"/>
                  </a:rPr>
                  <a:t>Negative meniscus</a:t>
                </a:r>
                <a:endParaRPr lang="en-US" sz="2400" dirty="0"/>
              </a:p>
            </p:txBody>
          </p:sp>
          <p:grpSp>
            <p:nvGrpSpPr>
              <p:cNvPr id="11" name="Group 10"/>
              <p:cNvGrpSpPr/>
              <p:nvPr/>
            </p:nvGrpSpPr>
            <p:grpSpPr>
              <a:xfrm>
                <a:off x="8827972" y="1303152"/>
                <a:ext cx="2807154" cy="3936316"/>
                <a:chOff x="8827972" y="1303152"/>
                <a:chExt cx="2807154" cy="3936316"/>
              </a:xfrm>
            </p:grpSpPr>
            <p:pic>
              <p:nvPicPr>
                <p:cNvPr id="12" name="Picture 11"/>
                <p:cNvPicPr>
                  <a:picLocks noChangeAspect="1"/>
                </p:cNvPicPr>
                <p:nvPr/>
              </p:nvPicPr>
              <p:blipFill rotWithShape="1">
                <a:blip r:embed="rId2" cstate="print">
                  <a:lum contrast="20000"/>
                </a:blip>
                <a:srcRect l="74388" t="17029" r="9156"/>
                <a:stretch/>
              </p:blipFill>
              <p:spPr>
                <a:xfrm>
                  <a:off x="9994007" y="1303152"/>
                  <a:ext cx="888642" cy="2851063"/>
                </a:xfrm>
                <a:prstGeom prst="rect">
                  <a:avLst/>
                </a:prstGeom>
              </p:spPr>
            </p:pic>
            <p:sp>
              <p:nvSpPr>
                <p:cNvPr id="13" name="TextBox 12"/>
                <p:cNvSpPr txBox="1"/>
                <p:nvPr/>
              </p:nvSpPr>
              <p:spPr>
                <a:xfrm>
                  <a:off x="8827972" y="1964310"/>
                  <a:ext cx="1204176" cy="779593"/>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 60 </a:t>
                  </a:r>
                  <a:endParaRPr lang="en-US" sz="2400" baseline="-250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0533542" y="1982855"/>
                  <a:ext cx="1101584" cy="699546"/>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 30</a:t>
                  </a:r>
                  <a:endParaRPr lang="en-US" sz="2400" baseline="-250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9643759" y="4539922"/>
                  <a:ext cx="1758815" cy="699546"/>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کاو – کوژ منفی</a:t>
                  </a:r>
                  <a:endParaRPr lang="en-US" sz="2400" dirty="0">
                    <a:latin typeface="Times New Roman" panose="02020603050405020304" pitchFamily="18" charset="0"/>
                    <a:cs typeface="Times New Roman" panose="02020603050405020304" pitchFamily="18" charset="0"/>
                  </a:endParaRPr>
                </a:p>
              </p:txBody>
            </p:sp>
          </p:grpSp>
        </p:grpSp>
        <p:sp>
          <p:nvSpPr>
            <p:cNvPr id="17" name="TextBox 16"/>
            <p:cNvSpPr txBox="1"/>
            <p:nvPr/>
          </p:nvSpPr>
          <p:spPr>
            <a:xfrm>
              <a:off x="831967" y="1323265"/>
              <a:ext cx="415498" cy="823752"/>
            </a:xfrm>
            <a:prstGeom prst="rect">
              <a:avLst/>
            </a:prstGeom>
            <a:noFill/>
          </p:spPr>
          <p:txBody>
            <a:bodyPr wrap="none" rtlCol="0">
              <a:spAutoFit/>
            </a:bodyPr>
            <a:lstStyle/>
            <a:p>
              <a:pPr algn="just" rtl="1">
                <a:lnSpc>
                  <a:spcPct val="150000"/>
                </a:lnSpc>
              </a:pPr>
              <a:r>
                <a:rPr lang="en-US" sz="3600" b="1" dirty="0">
                  <a:solidFill>
                    <a:srgbClr val="FF0000"/>
                  </a:solidFill>
                  <a:latin typeface="Times New Roman" panose="02020603050405020304" pitchFamily="18" charset="0"/>
                  <a:cs typeface="Times New Roman" panose="02020603050405020304" pitchFamily="18" charset="0"/>
                </a:rPr>
                <a:t>a</a:t>
              </a:r>
            </a:p>
          </p:txBody>
        </p:sp>
      </p:grpSp>
      <p:grpSp>
        <p:nvGrpSpPr>
          <p:cNvPr id="20" name="Group 19"/>
          <p:cNvGrpSpPr/>
          <p:nvPr/>
        </p:nvGrpSpPr>
        <p:grpSpPr>
          <a:xfrm>
            <a:off x="160563" y="3572988"/>
            <a:ext cx="2988470" cy="3136129"/>
            <a:chOff x="392385" y="3572988"/>
            <a:chExt cx="2988470" cy="3136129"/>
          </a:xfrm>
        </p:grpSpPr>
        <p:grpSp>
          <p:nvGrpSpPr>
            <p:cNvPr id="2" name="Group 1"/>
            <p:cNvGrpSpPr/>
            <p:nvPr/>
          </p:nvGrpSpPr>
          <p:grpSpPr>
            <a:xfrm>
              <a:off x="392385" y="3572988"/>
              <a:ext cx="2988470" cy="3136129"/>
              <a:chOff x="8583353" y="754742"/>
              <a:chExt cx="2988470" cy="3783350"/>
            </a:xfrm>
          </p:grpSpPr>
          <p:grpSp>
            <p:nvGrpSpPr>
              <p:cNvPr id="3" name="Group 2"/>
              <p:cNvGrpSpPr/>
              <p:nvPr/>
            </p:nvGrpSpPr>
            <p:grpSpPr>
              <a:xfrm>
                <a:off x="9115701" y="754742"/>
                <a:ext cx="2456122" cy="3783350"/>
                <a:chOff x="9738104" y="537028"/>
                <a:chExt cx="2456122" cy="3783350"/>
              </a:xfrm>
            </p:grpSpPr>
            <p:pic>
              <p:nvPicPr>
                <p:cNvPr id="6" name="Picture 5"/>
                <p:cNvPicPr>
                  <a:picLocks noChangeAspect="1"/>
                </p:cNvPicPr>
                <p:nvPr/>
              </p:nvPicPr>
              <p:blipFill rotWithShape="1">
                <a:blip r:embed="rId3" cstate="print">
                  <a:lum contrast="20000"/>
                </a:blip>
                <a:srcRect l="75221" t="20734" r="9458"/>
                <a:stretch/>
              </p:blipFill>
              <p:spPr>
                <a:xfrm>
                  <a:off x="10130970" y="537028"/>
                  <a:ext cx="827315" cy="2802119"/>
                </a:xfrm>
                <a:prstGeom prst="rect">
                  <a:avLst/>
                </a:prstGeom>
              </p:spPr>
            </p:pic>
            <p:sp>
              <p:nvSpPr>
                <p:cNvPr id="7" name="Rectangle 6"/>
                <p:cNvSpPr/>
                <p:nvPr/>
              </p:nvSpPr>
              <p:spPr>
                <a:xfrm>
                  <a:off x="9738104" y="3288339"/>
                  <a:ext cx="2456122" cy="461665"/>
                </a:xfrm>
                <a:prstGeom prst="rect">
                  <a:avLst/>
                </a:prstGeom>
              </p:spPr>
              <p:txBody>
                <a:bodyPr wrap="none">
                  <a:spAutoFit/>
                </a:bodyPr>
                <a:lstStyle/>
                <a:p>
                  <a:r>
                    <a:rPr lang="en-US" sz="2400" dirty="0">
                      <a:latin typeface="Times New Roman" panose="02020603050405020304" pitchFamily="18" charset="0"/>
                    </a:rPr>
                    <a:t>positive meniscus</a:t>
                  </a:r>
                  <a:endParaRPr lang="en-US" sz="2400" dirty="0"/>
                </a:p>
              </p:txBody>
            </p:sp>
            <p:sp>
              <p:nvSpPr>
                <p:cNvPr id="8" name="TextBox 7"/>
                <p:cNvSpPr txBox="1"/>
                <p:nvPr/>
              </p:nvSpPr>
              <p:spPr>
                <a:xfrm>
                  <a:off x="9824323" y="3674047"/>
                  <a:ext cx="1792478"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کاو – کوژ مثبت</a:t>
                  </a:r>
                  <a:endParaRPr lang="en-US" sz="2400" dirty="0">
                    <a:latin typeface="Times New Roman" panose="02020603050405020304" pitchFamily="18" charset="0"/>
                    <a:cs typeface="Times New Roman" panose="02020603050405020304" pitchFamily="18" charset="0"/>
                  </a:endParaRPr>
                </a:p>
              </p:txBody>
            </p:sp>
          </p:grpSp>
          <p:sp>
            <p:nvSpPr>
              <p:cNvPr id="4" name="TextBox 3"/>
              <p:cNvSpPr txBox="1"/>
              <p:nvPr/>
            </p:nvSpPr>
            <p:spPr>
              <a:xfrm>
                <a:off x="8583353" y="1371719"/>
                <a:ext cx="1050288" cy="779718"/>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30</a:t>
                </a:r>
                <a:endParaRPr lang="en-US" sz="2400" baseline="-25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120435" y="1319033"/>
                <a:ext cx="1101584" cy="779718"/>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 60</a:t>
                </a:r>
                <a:endParaRPr lang="en-US" sz="2400" baseline="-25000" dirty="0">
                  <a:latin typeface="Times New Roman" panose="02020603050405020304" pitchFamily="18" charset="0"/>
                  <a:cs typeface="Times New Roman" panose="02020603050405020304" pitchFamily="18" charset="0"/>
                </a:endParaRPr>
              </a:p>
            </p:txBody>
          </p:sp>
        </p:grpSp>
        <p:sp>
          <p:nvSpPr>
            <p:cNvPr id="19" name="TextBox 18"/>
            <p:cNvSpPr txBox="1"/>
            <p:nvPr/>
          </p:nvSpPr>
          <p:spPr>
            <a:xfrm>
              <a:off x="572299" y="4798419"/>
              <a:ext cx="441146" cy="823752"/>
            </a:xfrm>
            <a:prstGeom prst="rect">
              <a:avLst/>
            </a:prstGeom>
            <a:noFill/>
          </p:spPr>
          <p:txBody>
            <a:bodyPr wrap="none" rtlCol="0">
              <a:spAutoFit/>
            </a:bodyPr>
            <a:lstStyle/>
            <a:p>
              <a:pPr algn="just" rtl="1">
                <a:lnSpc>
                  <a:spcPct val="150000"/>
                </a:lnSpc>
              </a:pPr>
              <a:r>
                <a:rPr lang="en-US" sz="3600" b="1" dirty="0">
                  <a:solidFill>
                    <a:srgbClr val="FF0000"/>
                  </a:solidFill>
                  <a:latin typeface="Times New Roman" panose="02020603050405020304" pitchFamily="18" charset="0"/>
                  <a:cs typeface="Times New Roman" panose="02020603050405020304" pitchFamily="18" charset="0"/>
                </a:rPr>
                <a:t>b</a:t>
              </a:r>
            </a:p>
          </p:txBody>
        </p:sp>
      </p:grpSp>
      <p:graphicFrame>
        <p:nvGraphicFramePr>
          <p:cNvPr id="21" name="Object 20"/>
          <p:cNvGraphicFramePr>
            <a:graphicFrameLocks noChangeAspect="1"/>
          </p:cNvGraphicFramePr>
          <p:nvPr>
            <p:extLst>
              <p:ext uri="{D42A27DB-BD31-4B8C-83A1-F6EECF244321}">
                <p14:modId xmlns:p14="http://schemas.microsoft.com/office/powerpoint/2010/main" val="2858979511"/>
              </p:ext>
            </p:extLst>
          </p:nvPr>
        </p:nvGraphicFramePr>
        <p:xfrm>
          <a:off x="6451600" y="1073150"/>
          <a:ext cx="2908300" cy="889000"/>
        </p:xfrm>
        <a:graphic>
          <a:graphicData uri="http://schemas.openxmlformats.org/presentationml/2006/ole">
            <mc:AlternateContent xmlns:mc="http://schemas.openxmlformats.org/markup-compatibility/2006">
              <mc:Choice xmlns:v="urn:schemas-microsoft-com:vml" Requires="v">
                <p:oleObj name="Equation" r:id="rId4" imgW="2908300" imgH="889000" progId="Equation.DSMT4">
                  <p:embed/>
                </p:oleObj>
              </mc:Choice>
              <mc:Fallback>
                <p:oleObj name="Equation" r:id="rId4" imgW="2908300" imgH="889000" progId="Equation.DSMT4">
                  <p:embed/>
                  <p:pic>
                    <p:nvPicPr>
                      <p:cNvPr id="0" name="Picture 36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1600" y="1073150"/>
                        <a:ext cx="29083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851481454"/>
              </p:ext>
            </p:extLst>
          </p:nvPr>
        </p:nvGraphicFramePr>
        <p:xfrm>
          <a:off x="4349750" y="3911600"/>
          <a:ext cx="2870200" cy="2146300"/>
        </p:xfrm>
        <a:graphic>
          <a:graphicData uri="http://schemas.openxmlformats.org/presentationml/2006/ole">
            <mc:AlternateContent xmlns:mc="http://schemas.openxmlformats.org/markup-compatibility/2006">
              <mc:Choice xmlns:v="urn:schemas-microsoft-com:vml" Requires="v">
                <p:oleObj name="Equation" r:id="rId6" imgW="2870200" imgH="2146300" progId="Equation.DSMT4">
                  <p:embed/>
                </p:oleObj>
              </mc:Choice>
              <mc:Fallback>
                <p:oleObj name="Equation" r:id="rId6" imgW="2870200" imgH="2146300" progId="Equation.DSMT4">
                  <p:embed/>
                  <p:pic>
                    <p:nvPicPr>
                      <p:cNvPr id="0" name="Picture 3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9750" y="3911600"/>
                        <a:ext cx="2870200" cy="2146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4" name="Straight Connector 23"/>
          <p:cNvCxnSpPr/>
          <p:nvPr/>
        </p:nvCxnSpPr>
        <p:spPr>
          <a:xfrm flipH="1">
            <a:off x="7817476" y="2875251"/>
            <a:ext cx="0" cy="39827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305741" y="2726677"/>
            <a:ext cx="604654" cy="661207"/>
          </a:xfrm>
          <a:prstGeom prst="rect">
            <a:avLst/>
          </a:prstGeom>
          <a:noFill/>
        </p:spPr>
        <p:txBody>
          <a:bodyPr wrap="none" rtlCol="0">
            <a:spAutoFit/>
          </a:bodyPr>
          <a:lstStyle/>
          <a:p>
            <a:pPr algn="just" rtl="1">
              <a:lnSpc>
                <a:spcPct val="150000"/>
              </a:lnSpc>
            </a:pPr>
            <a:r>
              <a:rPr lang="en-US" sz="2800" b="1" dirty="0">
                <a:solidFill>
                  <a:srgbClr val="FF0000"/>
                </a:solidFill>
                <a:latin typeface="Times New Roman" panose="02020603050405020304" pitchFamily="18" charset="0"/>
                <a:cs typeface="Times New Roman" panose="02020603050405020304" pitchFamily="18" charset="0"/>
              </a:rPr>
              <a:t>(a)</a:t>
            </a:r>
          </a:p>
        </p:txBody>
      </p:sp>
      <p:sp>
        <p:nvSpPr>
          <p:cNvPr id="26" name="TextBox 25"/>
          <p:cNvSpPr txBox="1"/>
          <p:nvPr/>
        </p:nvSpPr>
        <p:spPr>
          <a:xfrm>
            <a:off x="8371603" y="2645980"/>
            <a:ext cx="625492" cy="738664"/>
          </a:xfrm>
          <a:prstGeom prst="rect">
            <a:avLst/>
          </a:prstGeom>
          <a:noFill/>
        </p:spPr>
        <p:txBody>
          <a:bodyPr wrap="none" rtlCol="0">
            <a:spAutoFit/>
          </a:bodyPr>
          <a:lstStyle/>
          <a:p>
            <a:pPr algn="just" rtl="1">
              <a:lnSpc>
                <a:spcPct val="150000"/>
              </a:lnSpc>
            </a:pPr>
            <a:r>
              <a:rPr lang="en-US" sz="2800" b="1" dirty="0">
                <a:solidFill>
                  <a:srgbClr val="FF0000"/>
                </a:solidFill>
                <a:latin typeface="Times New Roman" panose="02020603050405020304" pitchFamily="18" charset="0"/>
                <a:cs typeface="Times New Roman" panose="02020603050405020304" pitchFamily="18" charset="0"/>
              </a:rPr>
              <a:t>(b)</a:t>
            </a:r>
          </a:p>
        </p:txBody>
      </p:sp>
      <p:graphicFrame>
        <p:nvGraphicFramePr>
          <p:cNvPr id="27" name="Object 26"/>
          <p:cNvGraphicFramePr>
            <a:graphicFrameLocks noChangeAspect="1"/>
          </p:cNvGraphicFramePr>
          <p:nvPr>
            <p:extLst>
              <p:ext uri="{D42A27DB-BD31-4B8C-83A1-F6EECF244321}">
                <p14:modId xmlns:p14="http://schemas.microsoft.com/office/powerpoint/2010/main" val="918905876"/>
              </p:ext>
            </p:extLst>
          </p:nvPr>
        </p:nvGraphicFramePr>
        <p:xfrm>
          <a:off x="8413750" y="3860800"/>
          <a:ext cx="2870200" cy="2146300"/>
        </p:xfrm>
        <a:graphic>
          <a:graphicData uri="http://schemas.openxmlformats.org/presentationml/2006/ole">
            <mc:AlternateContent xmlns:mc="http://schemas.openxmlformats.org/markup-compatibility/2006">
              <mc:Choice xmlns:v="urn:schemas-microsoft-com:vml" Requires="v">
                <p:oleObj name="Equation" r:id="rId8" imgW="2870200" imgH="2146300" progId="Equation.DSMT4">
                  <p:embed/>
                </p:oleObj>
              </mc:Choice>
              <mc:Fallback>
                <p:oleObj name="Equation" r:id="rId8" imgW="2870200" imgH="2146300" progId="Equation.DSMT4">
                  <p:embed/>
                  <p:pic>
                    <p:nvPicPr>
                      <p:cNvPr id="0" name="Picture 36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13750" y="3860800"/>
                        <a:ext cx="2870200" cy="2146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9" name="Straight Connector 28"/>
          <p:cNvCxnSpPr/>
          <p:nvPr/>
        </p:nvCxnSpPr>
        <p:spPr>
          <a:xfrm>
            <a:off x="0" y="3449039"/>
            <a:ext cx="37477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Slide Number Placeholder 27"/>
          <p:cNvSpPr>
            <a:spLocks noGrp="1"/>
          </p:cNvSpPr>
          <p:nvPr>
            <p:ph type="sldNum" sz="quarter" idx="12"/>
          </p:nvPr>
        </p:nvSpPr>
        <p:spPr/>
        <p:txBody>
          <a:bodyPr/>
          <a:lstStyle/>
          <a:p>
            <a:fld id="{8AC7B609-6235-4DF7-8376-3B4225D7EDEF}" type="slidenum">
              <a:rPr lang="en-US" smtClean="0"/>
              <a:pPr/>
              <a:t>83</a:t>
            </a:fld>
            <a:endParaRPr lang="en-US"/>
          </a:p>
        </p:txBody>
      </p:sp>
    </p:spTree>
    <p:extLst>
      <p:ext uri="{BB962C8B-B14F-4D97-AF65-F5344CB8AC3E}">
        <p14:creationId xmlns:p14="http://schemas.microsoft.com/office/powerpoint/2010/main" val="39286518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9071" y="37492"/>
            <a:ext cx="6952544" cy="523220"/>
          </a:xfrm>
          <a:prstGeom prst="rect">
            <a:avLst/>
          </a:prstGeom>
        </p:spPr>
        <p:txBody>
          <a:bodyPr wrap="none">
            <a:spAutoFit/>
          </a:bodyPr>
          <a:lstStyle/>
          <a:p>
            <a:r>
              <a:rPr lang="en-US" sz="2800" b="1" dirty="0">
                <a:solidFill>
                  <a:srgbClr val="FF0000"/>
                </a:solidFill>
                <a:latin typeface="Times New Roman" panose="02020603050405020304" pitchFamily="18" charset="0"/>
                <a:cs typeface="Times New Roman" panose="02020603050405020304" pitchFamily="18" charset="0"/>
              </a:rPr>
              <a:t>Oil immersion objectives   </a:t>
            </a:r>
            <a:r>
              <a:rPr lang="fa-IR" sz="2800" b="1" dirty="0">
                <a:solidFill>
                  <a:srgbClr val="FF0000"/>
                </a:solidFill>
                <a:latin typeface="Times New Roman" panose="02020603050405020304" pitchFamily="18" charset="0"/>
                <a:cs typeface="Times New Roman" panose="02020603050405020304" pitchFamily="18" charset="0"/>
              </a:rPr>
              <a:t>لنز غوطه ور در روغن</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12389" y="631065"/>
            <a:ext cx="11328917" cy="3416320"/>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برای افزایش توان تفکیک‌پذیری یک میکروسکوپ باید از عدسی‌های با فاصله کانونی کوتاه استفاده کرد. هر چقدر فاصله کانونی کوتاهتر باشد کار با میکروسکوپ سخت‌تر شده چرا که برای داشتن تصویر مجازی از یک جسم، آن جسم باید در فاصله کانونی عدسی قرار گیرد. برای آنکه بتوان همزمان رزولوشن و فاصله کاری عدسی میکروسکووپ را افزایش داد می توان بین عدسی و جسمی که قرار است مشاهده شود را با روغنی که ضریب شکست آن نزدیک به شیشه است پر کرد و البته این کار سختی نیست چرا که در این موارد فاصله کانونی عدسی بسیار کوتاه و در حد چند میلی‌متر است. در مثال قبل دیدیم که فاصله کانونی یک عدسی در آب بیشتر از هوا بود. </a:t>
            </a:r>
          </a:p>
        </p:txBody>
      </p:sp>
      <p:grpSp>
        <p:nvGrpSpPr>
          <p:cNvPr id="12" name="Group 11"/>
          <p:cNvGrpSpPr/>
          <p:nvPr/>
        </p:nvGrpSpPr>
        <p:grpSpPr>
          <a:xfrm>
            <a:off x="682580" y="4067314"/>
            <a:ext cx="11256367" cy="2619236"/>
            <a:chOff x="682580" y="4067314"/>
            <a:chExt cx="11256367" cy="2619236"/>
          </a:xfrm>
        </p:grpSpPr>
        <p:graphicFrame>
          <p:nvGraphicFramePr>
            <p:cNvPr id="7" name="Object 6"/>
            <p:cNvGraphicFramePr>
              <a:graphicFrameLocks noChangeAspect="1"/>
            </p:cNvGraphicFramePr>
            <p:nvPr>
              <p:extLst>
                <p:ext uri="{D42A27DB-BD31-4B8C-83A1-F6EECF244321}">
                  <p14:modId xmlns:p14="http://schemas.microsoft.com/office/powerpoint/2010/main" val="2476216607"/>
                </p:ext>
              </p:extLst>
            </p:nvPr>
          </p:nvGraphicFramePr>
          <p:xfrm>
            <a:off x="844550" y="5003800"/>
            <a:ext cx="1739900" cy="800100"/>
          </p:xfrm>
          <a:graphic>
            <a:graphicData uri="http://schemas.openxmlformats.org/presentationml/2006/ole">
              <mc:AlternateContent xmlns:mc="http://schemas.openxmlformats.org/markup-compatibility/2006">
                <mc:Choice xmlns:v="urn:schemas-microsoft-com:vml" Requires="v">
                  <p:oleObj name="Equation" r:id="rId2" imgW="1739900" imgH="800100" progId="Equation.DSMT4">
                    <p:embed/>
                  </p:oleObj>
                </mc:Choice>
                <mc:Fallback>
                  <p:oleObj name="Equation" r:id="rId2" imgW="1739900" imgH="800100" progId="Equation.DSMT4">
                    <p:embed/>
                    <p:pic>
                      <p:nvPicPr>
                        <p:cNvPr id="0" name="Picture 5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550" y="5003800"/>
                          <a:ext cx="17399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50548383"/>
                </p:ext>
              </p:extLst>
            </p:nvPr>
          </p:nvGraphicFramePr>
          <p:xfrm>
            <a:off x="3663950" y="5016500"/>
            <a:ext cx="2654300" cy="876300"/>
          </p:xfrm>
          <a:graphic>
            <a:graphicData uri="http://schemas.openxmlformats.org/presentationml/2006/ole">
              <mc:AlternateContent xmlns:mc="http://schemas.openxmlformats.org/markup-compatibility/2006">
                <mc:Choice xmlns:v="urn:schemas-microsoft-com:vml" Requires="v">
                  <p:oleObj name="Equation" r:id="rId4" imgW="2654300" imgH="876300" progId="Equation.DSMT4">
                    <p:embed/>
                  </p:oleObj>
                </mc:Choice>
                <mc:Fallback>
                  <p:oleObj name="Equation" r:id="rId4" imgW="2654300" imgH="876300" progId="Equation.DSMT4">
                    <p:embed/>
                    <p:pic>
                      <p:nvPicPr>
                        <p:cNvPr id="0" name="Picture 5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3950" y="5016500"/>
                          <a:ext cx="2654300" cy="876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050717479"/>
                </p:ext>
              </p:extLst>
            </p:nvPr>
          </p:nvGraphicFramePr>
          <p:xfrm>
            <a:off x="7696200" y="5080000"/>
            <a:ext cx="2184400" cy="812800"/>
          </p:xfrm>
          <a:graphic>
            <a:graphicData uri="http://schemas.openxmlformats.org/presentationml/2006/ole">
              <mc:AlternateContent xmlns:mc="http://schemas.openxmlformats.org/markup-compatibility/2006">
                <mc:Choice xmlns:v="urn:schemas-microsoft-com:vml" Requires="v">
                  <p:oleObj name="Equation" r:id="rId6" imgW="2184400" imgH="812800" progId="Equation.DSMT4">
                    <p:embed/>
                  </p:oleObj>
                </mc:Choice>
                <mc:Fallback>
                  <p:oleObj name="Equation" r:id="rId6" imgW="2184400" imgH="812800" progId="Equation.DSMT4">
                    <p:embed/>
                    <p:pic>
                      <p:nvPicPr>
                        <p:cNvPr id="0" name="Picture 5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5080000"/>
                          <a:ext cx="21844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308371"/>
                </p:ext>
              </p:extLst>
            </p:nvPr>
          </p:nvGraphicFramePr>
          <p:xfrm>
            <a:off x="8185150" y="6305550"/>
            <a:ext cx="1219200" cy="381000"/>
          </p:xfrm>
          <a:graphic>
            <a:graphicData uri="http://schemas.openxmlformats.org/presentationml/2006/ole">
              <mc:AlternateContent xmlns:mc="http://schemas.openxmlformats.org/markup-compatibility/2006">
                <mc:Choice xmlns:v="urn:schemas-microsoft-com:vml" Requires="v">
                  <p:oleObj name="Equation" r:id="rId8" imgW="1218671" imgH="380835" progId="Equation.DSMT4">
                    <p:embed/>
                  </p:oleObj>
                </mc:Choice>
                <mc:Fallback>
                  <p:oleObj name="Equation" r:id="rId8" imgW="1218671" imgH="380835" progId="Equation.DSMT4">
                    <p:embed/>
                    <p:pic>
                      <p:nvPicPr>
                        <p:cNvPr id="0" name="Picture 53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85150" y="6305550"/>
                          <a:ext cx="1219200" cy="381000"/>
                        </a:xfrm>
                        <a:prstGeom prst="rect">
                          <a:avLst/>
                        </a:prstGeom>
                        <a:noFill/>
                        <a:ln w="38100">
                          <a:solidFill>
                            <a:srgbClr val="A162D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682580" y="4067314"/>
              <a:ext cx="11256367"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مثال: فاصله کانونی یک عدسی دو‌کوژ با شعاع خمیدگی 10 میلی متر در روغن با ضریب شکست 1.4 را با هوا مقایسه کنید. </a:t>
              </a:r>
              <a:endParaRPr lang="en-US" sz="2400" dirty="0">
                <a:latin typeface="Times New Roman" panose="02020603050405020304" pitchFamily="18" charset="0"/>
                <a:cs typeface="Times New Roman" panose="02020603050405020304" pitchFamily="18" charset="0"/>
              </a:endParaRPr>
            </a:p>
          </p:txBody>
        </p:sp>
      </p:grpSp>
      <p:sp>
        <p:nvSpPr>
          <p:cNvPr id="13" name="Slide Number Placeholder 12"/>
          <p:cNvSpPr>
            <a:spLocks noGrp="1"/>
          </p:cNvSpPr>
          <p:nvPr>
            <p:ph type="sldNum" sz="quarter" idx="12"/>
          </p:nvPr>
        </p:nvSpPr>
        <p:spPr/>
        <p:txBody>
          <a:bodyPr/>
          <a:lstStyle/>
          <a:p>
            <a:fld id="{8AC7B609-6235-4DF7-8376-3B4225D7EDEF}" type="slidenum">
              <a:rPr lang="en-US" smtClean="0"/>
              <a:pPr/>
              <a:t>84</a:t>
            </a:fld>
            <a:endParaRPr lang="en-US"/>
          </a:p>
        </p:txBody>
      </p:sp>
    </p:spTree>
    <p:extLst>
      <p:ext uri="{BB962C8B-B14F-4D97-AF65-F5344CB8AC3E}">
        <p14:creationId xmlns:p14="http://schemas.microsoft.com/office/powerpoint/2010/main" val="247772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172" y="872359"/>
            <a:ext cx="5917325" cy="3416320"/>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ناحیه زرد رنگ با روغن پر شده است. پرتوهایی مثل</a:t>
            </a:r>
            <a:r>
              <a:rPr lang="en-US" sz="2400" dirty="0">
                <a:latin typeface="Times New Roman" panose="02020603050405020304" pitchFamily="18" charset="0"/>
                <a:cs typeface="Times New Roman" panose="02020603050405020304" pitchFamily="18" charset="0"/>
              </a:rPr>
              <a:t> B </a:t>
            </a:r>
            <a:r>
              <a:rPr lang="fa-IR" sz="2400" dirty="0">
                <a:latin typeface="Times New Roman" panose="02020603050405020304" pitchFamily="18" charset="0"/>
                <a:cs typeface="Times New Roman" panose="02020603050405020304" pitchFamily="18" charset="0"/>
              </a:rPr>
              <a:t> که از شیشه نازک روی نمونه وارد هوا شده بسیار شکسته و وارد چشمی نشده در حالی که پرتویی مثل </a:t>
            </a:r>
            <a:r>
              <a:rPr lang="en-US" sz="2400" dirty="0">
                <a:latin typeface="Times New Roman" panose="02020603050405020304" pitchFamily="18" charset="0"/>
                <a:cs typeface="Times New Roman" panose="02020603050405020304" pitchFamily="18" charset="0"/>
              </a:rPr>
              <a:t> A</a:t>
            </a:r>
            <a:r>
              <a:rPr lang="fa-IR" sz="2400" dirty="0">
                <a:latin typeface="Times New Roman" panose="02020603050405020304" pitchFamily="18" charset="0"/>
                <a:cs typeface="Times New Roman" panose="02020603050405020304" pitchFamily="18" charset="0"/>
              </a:rPr>
              <a:t>که از شیشه وارد روغن شده بسیار کم شکسته شده و وارد چشمی خواهد شده. بدین طریق می توان پرتوهایی بیشتری از جسم را دریافت کرد. </a:t>
            </a:r>
            <a:endParaRPr lang="en-US" sz="2400" dirty="0">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7315192" y="896340"/>
            <a:ext cx="4431727" cy="5052430"/>
            <a:chOff x="7315192" y="896340"/>
            <a:chExt cx="4431727" cy="5052430"/>
          </a:xfrm>
        </p:grpSpPr>
        <p:grpSp>
          <p:nvGrpSpPr>
            <p:cNvPr id="13" name="Group 12"/>
            <p:cNvGrpSpPr/>
            <p:nvPr/>
          </p:nvGrpSpPr>
          <p:grpSpPr>
            <a:xfrm>
              <a:off x="7315192" y="896340"/>
              <a:ext cx="4431727" cy="5052430"/>
              <a:chOff x="7315192" y="896340"/>
              <a:chExt cx="4431727" cy="5052430"/>
            </a:xfrm>
          </p:grpSpPr>
          <p:grpSp>
            <p:nvGrpSpPr>
              <p:cNvPr id="10" name="Group 9"/>
              <p:cNvGrpSpPr/>
              <p:nvPr/>
            </p:nvGrpSpPr>
            <p:grpSpPr>
              <a:xfrm>
                <a:off x="7357241" y="896340"/>
                <a:ext cx="4389678" cy="5025103"/>
                <a:chOff x="7357241" y="896340"/>
                <a:chExt cx="4389678" cy="5025103"/>
              </a:xfrm>
            </p:grpSpPr>
            <p:grpSp>
              <p:nvGrpSpPr>
                <p:cNvPr id="8" name="Group 7"/>
                <p:cNvGrpSpPr/>
                <p:nvPr/>
              </p:nvGrpSpPr>
              <p:grpSpPr>
                <a:xfrm>
                  <a:off x="7357241" y="896340"/>
                  <a:ext cx="4389678" cy="5025103"/>
                  <a:chOff x="7357241" y="896340"/>
                  <a:chExt cx="4389678" cy="5025103"/>
                </a:xfrm>
              </p:grpSpPr>
              <p:grpSp>
                <p:nvGrpSpPr>
                  <p:cNvPr id="6" name="Group 5"/>
                  <p:cNvGrpSpPr/>
                  <p:nvPr/>
                </p:nvGrpSpPr>
                <p:grpSpPr>
                  <a:xfrm>
                    <a:off x="7426919" y="896340"/>
                    <a:ext cx="4320000" cy="5025103"/>
                    <a:chOff x="7426919" y="896340"/>
                    <a:chExt cx="4320000" cy="5025103"/>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6919" y="896340"/>
                      <a:ext cx="4320000" cy="5025103"/>
                    </a:xfrm>
                    <a:prstGeom prst="rect">
                      <a:avLst/>
                    </a:prstGeom>
                  </p:spPr>
                </p:pic>
                <p:sp>
                  <p:nvSpPr>
                    <p:cNvPr id="4" name="TextBox 3"/>
                    <p:cNvSpPr txBox="1"/>
                    <p:nvPr/>
                  </p:nvSpPr>
                  <p:spPr>
                    <a:xfrm>
                      <a:off x="8324196" y="3373822"/>
                      <a:ext cx="651642"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A</a:t>
                      </a:r>
                    </a:p>
                  </p:txBody>
                </p:sp>
                <p:sp>
                  <p:nvSpPr>
                    <p:cNvPr id="5" name="TextBox 4"/>
                    <p:cNvSpPr txBox="1"/>
                    <p:nvPr/>
                  </p:nvSpPr>
                  <p:spPr>
                    <a:xfrm>
                      <a:off x="10489323" y="3415865"/>
                      <a:ext cx="472965"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B</a:t>
                      </a:r>
                    </a:p>
                  </p:txBody>
                </p:sp>
              </p:grpSp>
              <p:sp>
                <p:nvSpPr>
                  <p:cNvPr id="7" name="TextBox 6"/>
                  <p:cNvSpPr txBox="1"/>
                  <p:nvPr/>
                </p:nvSpPr>
                <p:spPr>
                  <a:xfrm>
                    <a:off x="7357241" y="3132075"/>
                    <a:ext cx="956440"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روغن</a:t>
                    </a:r>
                    <a:endParaRPr lang="en-US" sz="2400" dirty="0">
                      <a:latin typeface="Times New Roman" panose="02020603050405020304" pitchFamily="18" charset="0"/>
                      <a:cs typeface="Times New Roman" panose="02020603050405020304" pitchFamily="18" charset="0"/>
                    </a:endParaRPr>
                  </a:p>
                </p:txBody>
              </p:sp>
            </p:grpSp>
            <p:sp>
              <p:nvSpPr>
                <p:cNvPr id="9" name="Rectangle 8"/>
                <p:cNvSpPr/>
                <p:nvPr/>
              </p:nvSpPr>
              <p:spPr>
                <a:xfrm>
                  <a:off x="8416632" y="1608083"/>
                  <a:ext cx="969106" cy="523220"/>
                </a:xfrm>
                <a:prstGeom prst="rect">
                  <a:avLst/>
                </a:prstGeom>
              </p:spPr>
              <p:txBody>
                <a:bodyPr wrap="square">
                  <a:spAutoFit/>
                </a:bodyPr>
                <a:lstStyle/>
                <a:p>
                  <a:r>
                    <a:rPr lang="fa-IR" sz="2800" b="1" dirty="0">
                      <a:solidFill>
                        <a:srgbClr val="FFFF00"/>
                      </a:solidFill>
                      <a:latin typeface="Times New Roman" panose="02020603050405020304" pitchFamily="18" charset="0"/>
                      <a:cs typeface="Times New Roman" panose="02020603050405020304" pitchFamily="18" charset="0"/>
                    </a:rPr>
                    <a:t>چشمی</a:t>
                  </a:r>
                  <a:endParaRPr lang="en-US" sz="2800" b="1" dirty="0">
                    <a:solidFill>
                      <a:srgbClr val="FFFF00"/>
                    </a:solidFill>
                  </a:endParaRPr>
                </a:p>
              </p:txBody>
            </p:sp>
          </p:grpSp>
          <p:sp>
            <p:nvSpPr>
              <p:cNvPr id="11" name="TextBox 10"/>
              <p:cNvSpPr txBox="1"/>
              <p:nvPr/>
            </p:nvSpPr>
            <p:spPr>
              <a:xfrm>
                <a:off x="7315192" y="4235669"/>
                <a:ext cx="851338"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شیشه</a:t>
                </a:r>
                <a:endParaRPr lang="en-US" sz="2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7404532" y="5302439"/>
                <a:ext cx="851338"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شیشه</a:t>
                </a:r>
                <a:endParaRPr lang="en-US" sz="2400" dirty="0">
                  <a:latin typeface="Times New Roman" panose="02020603050405020304" pitchFamily="18" charset="0"/>
                  <a:cs typeface="Times New Roman" panose="02020603050405020304" pitchFamily="18" charset="0"/>
                </a:endParaRPr>
              </a:p>
            </p:txBody>
          </p:sp>
        </p:grpSp>
        <p:sp>
          <p:nvSpPr>
            <p:cNvPr id="14" name="TextBox 13"/>
            <p:cNvSpPr txBox="1"/>
            <p:nvPr/>
          </p:nvSpPr>
          <p:spPr>
            <a:xfrm>
              <a:off x="8177047" y="4792718"/>
              <a:ext cx="1324303"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نمونه</a:t>
              </a:r>
              <a:endParaRPr lang="en-US" sz="2400" dirty="0">
                <a:latin typeface="Times New Roman" panose="02020603050405020304" pitchFamily="18" charset="0"/>
                <a:cs typeface="Times New Roman" panose="02020603050405020304" pitchFamily="18" charset="0"/>
              </a:endParaRPr>
            </a:p>
          </p:txBody>
        </p:sp>
      </p:grpSp>
      <p:sp>
        <p:nvSpPr>
          <p:cNvPr id="16" name="Slide Number Placeholder 15"/>
          <p:cNvSpPr>
            <a:spLocks noGrp="1"/>
          </p:cNvSpPr>
          <p:nvPr>
            <p:ph type="sldNum" sz="quarter" idx="12"/>
          </p:nvPr>
        </p:nvSpPr>
        <p:spPr/>
        <p:txBody>
          <a:bodyPr/>
          <a:lstStyle/>
          <a:p>
            <a:fld id="{8AC7B609-6235-4DF7-8376-3B4225D7EDEF}" type="slidenum">
              <a:rPr lang="en-US" smtClean="0"/>
              <a:pPr/>
              <a:t>85</a:t>
            </a:fld>
            <a:endParaRPr lang="en-US"/>
          </a:p>
        </p:txBody>
      </p:sp>
    </p:spTree>
    <p:extLst>
      <p:ext uri="{BB962C8B-B14F-4D97-AF65-F5344CB8AC3E}">
        <p14:creationId xmlns:p14="http://schemas.microsoft.com/office/powerpoint/2010/main" val="16202910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681730" y="754742"/>
            <a:ext cx="2516811" cy="3752962"/>
            <a:chOff x="681730" y="754742"/>
            <a:chExt cx="2516811" cy="3752962"/>
          </a:xfrm>
        </p:grpSpPr>
        <p:grpSp>
          <p:nvGrpSpPr>
            <p:cNvPr id="17" name="Group 16"/>
            <p:cNvGrpSpPr/>
            <p:nvPr/>
          </p:nvGrpSpPr>
          <p:grpSpPr>
            <a:xfrm>
              <a:off x="1214019" y="754742"/>
              <a:ext cx="1653017" cy="3752962"/>
              <a:chOff x="1214019" y="754742"/>
              <a:chExt cx="1653017" cy="3752962"/>
            </a:xfrm>
          </p:grpSpPr>
          <p:pic>
            <p:nvPicPr>
              <p:cNvPr id="6" name="Picture 5"/>
              <p:cNvPicPr>
                <a:picLocks noChangeAspect="1"/>
              </p:cNvPicPr>
              <p:nvPr/>
            </p:nvPicPr>
            <p:blipFill rotWithShape="1">
              <a:blip r:embed="rId2" cstate="print">
                <a:lum contrast="20000"/>
              </a:blip>
              <a:srcRect l="10847" t="21350" r="70876"/>
              <a:stretch/>
            </p:blipFill>
            <p:spPr>
              <a:xfrm>
                <a:off x="1378858" y="754742"/>
                <a:ext cx="986971" cy="2780347"/>
              </a:xfrm>
              <a:prstGeom prst="rect">
                <a:avLst/>
              </a:prstGeom>
            </p:spPr>
          </p:pic>
          <p:sp>
            <p:nvSpPr>
              <p:cNvPr id="11" name="Rectangle 10"/>
              <p:cNvSpPr/>
              <p:nvPr/>
            </p:nvSpPr>
            <p:spPr>
              <a:xfrm>
                <a:off x="1214019" y="3650602"/>
                <a:ext cx="1653017" cy="461665"/>
              </a:xfrm>
              <a:prstGeom prst="rect">
                <a:avLst/>
              </a:prstGeom>
            </p:spPr>
            <p:txBody>
              <a:bodyPr wrap="none">
                <a:spAutoFit/>
              </a:bodyPr>
              <a:lstStyle/>
              <a:p>
                <a:r>
                  <a:rPr lang="en-US" sz="2400" dirty="0" err="1">
                    <a:latin typeface="Times New Roman" panose="02020603050405020304" pitchFamily="18" charset="0"/>
                  </a:rPr>
                  <a:t>Equiconvex</a:t>
                </a:r>
                <a:endParaRPr lang="en-US" dirty="0"/>
              </a:p>
            </p:txBody>
          </p:sp>
          <p:sp>
            <p:nvSpPr>
              <p:cNvPr id="14" name="TextBox 13"/>
              <p:cNvSpPr txBox="1"/>
              <p:nvPr/>
            </p:nvSpPr>
            <p:spPr>
              <a:xfrm>
                <a:off x="1245359" y="3927737"/>
                <a:ext cx="1611340"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دو کوژ یکسان</a:t>
                </a:r>
                <a:endParaRPr lang="en-US" sz="2400" dirty="0">
                  <a:latin typeface="Times New Roman" panose="02020603050405020304" pitchFamily="18" charset="0"/>
                  <a:cs typeface="Times New Roman" panose="02020603050405020304" pitchFamily="18" charset="0"/>
                </a:endParaRPr>
              </a:p>
            </p:txBody>
          </p:sp>
        </p:grpSp>
        <p:sp>
          <p:nvSpPr>
            <p:cNvPr id="20" name="TextBox 19"/>
            <p:cNvSpPr txBox="1"/>
            <p:nvPr/>
          </p:nvSpPr>
          <p:spPr>
            <a:xfrm>
              <a:off x="681730" y="1117600"/>
              <a:ext cx="973344"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&gt; 0</a:t>
              </a:r>
              <a:endParaRPr lang="en-US" sz="2400" baseline="-250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2225198" y="1117600"/>
              <a:ext cx="973343"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&lt; 0</a:t>
              </a:r>
              <a:endParaRPr lang="en-US" sz="2400" baseline="-25000" dirty="0">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4853451" y="754742"/>
            <a:ext cx="2678228" cy="3733362"/>
            <a:chOff x="4853451" y="754742"/>
            <a:chExt cx="2678228" cy="3733362"/>
          </a:xfrm>
        </p:grpSpPr>
        <p:grpSp>
          <p:nvGrpSpPr>
            <p:cNvPr id="18" name="Group 17"/>
            <p:cNvGrpSpPr/>
            <p:nvPr/>
          </p:nvGrpSpPr>
          <p:grpSpPr>
            <a:xfrm>
              <a:off x="5483087" y="754742"/>
              <a:ext cx="1915909" cy="3733362"/>
              <a:chOff x="5483087" y="754742"/>
              <a:chExt cx="1915909" cy="3733362"/>
            </a:xfrm>
          </p:grpSpPr>
          <p:pic>
            <p:nvPicPr>
              <p:cNvPr id="8" name="Picture 7"/>
              <p:cNvPicPr>
                <a:picLocks noChangeAspect="1"/>
              </p:cNvPicPr>
              <p:nvPr/>
            </p:nvPicPr>
            <p:blipFill rotWithShape="1">
              <a:blip r:embed="rId2" cstate="print">
                <a:lum contrast="20000"/>
              </a:blip>
              <a:srcRect l="45117" t="21350" r="41175"/>
              <a:stretch/>
            </p:blipFill>
            <p:spPr>
              <a:xfrm>
                <a:off x="5776685" y="754742"/>
                <a:ext cx="740230" cy="2780346"/>
              </a:xfrm>
              <a:prstGeom prst="rect">
                <a:avLst/>
              </a:prstGeom>
            </p:spPr>
          </p:pic>
          <p:sp>
            <p:nvSpPr>
              <p:cNvPr id="12" name="Rectangle 11"/>
              <p:cNvSpPr/>
              <p:nvPr/>
            </p:nvSpPr>
            <p:spPr>
              <a:xfrm>
                <a:off x="5483087" y="3535548"/>
                <a:ext cx="1915909" cy="461665"/>
              </a:xfrm>
              <a:prstGeom prst="rect">
                <a:avLst/>
              </a:prstGeom>
            </p:spPr>
            <p:txBody>
              <a:bodyPr wrap="none">
                <a:spAutoFit/>
              </a:bodyPr>
              <a:lstStyle/>
              <a:p>
                <a:r>
                  <a:rPr lang="en-US" sz="2400" dirty="0" err="1">
                    <a:latin typeface="Times New Roman" panose="02020603050405020304" pitchFamily="18" charset="0"/>
                  </a:rPr>
                  <a:t>plano</a:t>
                </a:r>
                <a:r>
                  <a:rPr lang="en-US" sz="2400" dirty="0">
                    <a:latin typeface="Times New Roman" panose="02020603050405020304" pitchFamily="18" charset="0"/>
                  </a:rPr>
                  <a:t>-convex</a:t>
                </a:r>
                <a:r>
                  <a:rPr lang="en-US" i="1" dirty="0">
                    <a:latin typeface="Times New Roman" panose="02020603050405020304" pitchFamily="18" charset="0"/>
                  </a:rPr>
                  <a:t>,</a:t>
                </a:r>
                <a:endParaRPr lang="en-US" dirty="0"/>
              </a:p>
            </p:txBody>
          </p:sp>
          <p:sp>
            <p:nvSpPr>
              <p:cNvPr id="15" name="TextBox 14"/>
              <p:cNvSpPr txBox="1"/>
              <p:nvPr/>
            </p:nvSpPr>
            <p:spPr>
              <a:xfrm>
                <a:off x="5723201" y="3841773"/>
                <a:ext cx="1356462"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تخت – کوژ</a:t>
                </a:r>
                <a:endParaRPr lang="en-US" sz="2400" dirty="0">
                  <a:latin typeface="Times New Roman" panose="02020603050405020304" pitchFamily="18" charset="0"/>
                  <a:cs typeface="Times New Roman" panose="02020603050405020304" pitchFamily="18" charset="0"/>
                </a:endParaRPr>
              </a:p>
            </p:txBody>
          </p:sp>
        </p:grpSp>
        <p:sp>
          <p:nvSpPr>
            <p:cNvPr id="21" name="TextBox 20"/>
            <p:cNvSpPr txBox="1"/>
            <p:nvPr/>
          </p:nvSpPr>
          <p:spPr>
            <a:xfrm>
              <a:off x="4853451" y="1248225"/>
              <a:ext cx="973344"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&gt; 0</a:t>
              </a:r>
              <a:endParaRPr lang="en-US" sz="2400" baseline="-250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6569556" y="1239301"/>
              <a:ext cx="962123"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endParaRPr lang="en-US" sz="2400" baseline="-25000" dirty="0">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8686220" y="754742"/>
            <a:ext cx="2885603" cy="3704327"/>
            <a:chOff x="8686220" y="754742"/>
            <a:chExt cx="2885603" cy="3704327"/>
          </a:xfrm>
        </p:grpSpPr>
        <p:grpSp>
          <p:nvGrpSpPr>
            <p:cNvPr id="19" name="Group 18"/>
            <p:cNvGrpSpPr/>
            <p:nvPr/>
          </p:nvGrpSpPr>
          <p:grpSpPr>
            <a:xfrm>
              <a:off x="9115701" y="754742"/>
              <a:ext cx="2456122" cy="3704327"/>
              <a:chOff x="9738104" y="537028"/>
              <a:chExt cx="2456122" cy="3704327"/>
            </a:xfrm>
          </p:grpSpPr>
          <p:pic>
            <p:nvPicPr>
              <p:cNvPr id="9" name="Picture 8"/>
              <p:cNvPicPr>
                <a:picLocks noChangeAspect="1"/>
              </p:cNvPicPr>
              <p:nvPr/>
            </p:nvPicPr>
            <p:blipFill rotWithShape="1">
              <a:blip r:embed="rId2" cstate="print">
                <a:lum contrast="20000"/>
              </a:blip>
              <a:srcRect l="75221" t="20734" r="9458"/>
              <a:stretch/>
            </p:blipFill>
            <p:spPr>
              <a:xfrm>
                <a:off x="10130970" y="537028"/>
                <a:ext cx="827315" cy="2802119"/>
              </a:xfrm>
              <a:prstGeom prst="rect">
                <a:avLst/>
              </a:prstGeom>
            </p:spPr>
          </p:pic>
          <p:sp>
            <p:nvSpPr>
              <p:cNvPr id="13" name="Rectangle 12"/>
              <p:cNvSpPr/>
              <p:nvPr/>
            </p:nvSpPr>
            <p:spPr>
              <a:xfrm>
                <a:off x="9738104" y="3288339"/>
                <a:ext cx="2456122" cy="461665"/>
              </a:xfrm>
              <a:prstGeom prst="rect">
                <a:avLst/>
              </a:prstGeom>
            </p:spPr>
            <p:txBody>
              <a:bodyPr wrap="none">
                <a:spAutoFit/>
              </a:bodyPr>
              <a:lstStyle/>
              <a:p>
                <a:r>
                  <a:rPr lang="en-US" sz="2400" dirty="0">
                    <a:latin typeface="Times New Roman" panose="02020603050405020304" pitchFamily="18" charset="0"/>
                  </a:rPr>
                  <a:t>positive meniscus</a:t>
                </a:r>
                <a:endParaRPr lang="en-US" sz="2400" dirty="0"/>
              </a:p>
            </p:txBody>
          </p:sp>
          <p:sp>
            <p:nvSpPr>
              <p:cNvPr id="16" name="TextBox 15"/>
              <p:cNvSpPr txBox="1"/>
              <p:nvPr/>
            </p:nvSpPr>
            <p:spPr>
              <a:xfrm>
                <a:off x="10095259" y="3595024"/>
                <a:ext cx="1792478"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کاو – کوژ مثبت</a:t>
                </a:r>
                <a:endParaRPr lang="en-US" sz="2400" dirty="0">
                  <a:latin typeface="Times New Roman" panose="02020603050405020304" pitchFamily="18" charset="0"/>
                  <a:cs typeface="Times New Roman" panose="02020603050405020304" pitchFamily="18" charset="0"/>
                </a:endParaRPr>
              </a:p>
            </p:txBody>
          </p:sp>
        </p:grpSp>
        <p:sp>
          <p:nvSpPr>
            <p:cNvPr id="22" name="TextBox 21"/>
            <p:cNvSpPr txBox="1"/>
            <p:nvPr/>
          </p:nvSpPr>
          <p:spPr>
            <a:xfrm>
              <a:off x="8686220" y="1231886"/>
              <a:ext cx="973344"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&gt; 0</a:t>
              </a:r>
              <a:endParaRPr lang="en-US" sz="2400" baseline="-250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0197379" y="1210274"/>
              <a:ext cx="947695"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&gt; 0</a:t>
              </a:r>
              <a:endParaRPr lang="en-US" sz="2400" baseline="-25000" dirty="0">
                <a:latin typeface="Times New Roman" panose="02020603050405020304" pitchFamily="18" charset="0"/>
                <a:cs typeface="Times New Roman" panose="02020603050405020304" pitchFamily="18" charset="0"/>
              </a:endParaRPr>
            </a:p>
          </p:txBody>
        </p:sp>
      </p:grpSp>
      <p:graphicFrame>
        <p:nvGraphicFramePr>
          <p:cNvPr id="30" name="Object 29"/>
          <p:cNvGraphicFramePr>
            <a:graphicFrameLocks noChangeAspect="1"/>
          </p:cNvGraphicFramePr>
          <p:nvPr>
            <p:extLst>
              <p:ext uri="{D42A27DB-BD31-4B8C-83A1-F6EECF244321}">
                <p14:modId xmlns:p14="http://schemas.microsoft.com/office/powerpoint/2010/main" val="1101511919"/>
              </p:ext>
            </p:extLst>
          </p:nvPr>
        </p:nvGraphicFramePr>
        <p:xfrm>
          <a:off x="628650" y="5200650"/>
          <a:ext cx="3238500" cy="889000"/>
        </p:xfrm>
        <a:graphic>
          <a:graphicData uri="http://schemas.openxmlformats.org/presentationml/2006/ole">
            <mc:AlternateContent xmlns:mc="http://schemas.openxmlformats.org/markup-compatibility/2006">
              <mc:Choice xmlns:v="urn:schemas-microsoft-com:vml" Requires="v">
                <p:oleObj name="Equation" r:id="rId3" imgW="3238500" imgH="889000" progId="Equation.DSMT4">
                  <p:embed/>
                </p:oleObj>
              </mc:Choice>
              <mc:Fallback>
                <p:oleObj name="Equation" r:id="rId3" imgW="3238500" imgH="889000" progId="Equation.DSMT4">
                  <p:embed/>
                  <p:pic>
                    <p:nvPicPr>
                      <p:cNvPr id="0" name="Picture 1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5200650"/>
                        <a:ext cx="32385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 name="TextBox 1"/>
          <p:cNvSpPr txBox="1"/>
          <p:nvPr/>
        </p:nvSpPr>
        <p:spPr>
          <a:xfrm>
            <a:off x="5146157" y="5165986"/>
            <a:ext cx="6731097"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عدسي </a:t>
            </a:r>
            <a:r>
              <a:rPr lang="fa-IR" sz="2400" b="1" dirty="0">
                <a:solidFill>
                  <a:srgbClr val="FF0000"/>
                </a:solidFill>
                <a:latin typeface="Times New Roman" panose="02020603050405020304" pitchFamily="18" charset="0"/>
                <a:cs typeface="Times New Roman" panose="02020603050405020304" pitchFamily="18" charset="0"/>
              </a:rPr>
              <a:t>همگرا</a:t>
            </a:r>
            <a:r>
              <a:rPr lang="en-US" sz="2400" dirty="0">
                <a:solidFill>
                  <a:srgbClr val="0070C0"/>
                </a:solidFill>
                <a:latin typeface="Times New Roman" panose="02020603050405020304" pitchFamily="18" charset="0"/>
                <a:cs typeface="Times New Roman" panose="02020603050405020304" pitchFamily="18" charset="0"/>
              </a:rPr>
              <a:t>(converging</a:t>
            </a:r>
            <a:r>
              <a:rPr lang="en-US" sz="2400" dirty="0">
                <a:latin typeface="Times New Roman" panose="02020603050405020304" pitchFamily="18" charset="0"/>
                <a:cs typeface="Times New Roman" panose="02020603050405020304" pitchFamily="18" charset="0"/>
              </a:rPr>
              <a:t> lens) </a:t>
            </a:r>
            <a:r>
              <a:rPr lang="fa-IR" sz="2400" dirty="0">
                <a:latin typeface="Times New Roman" panose="02020603050405020304" pitchFamily="18" charset="0"/>
                <a:cs typeface="Times New Roman" panose="02020603050405020304" pitchFamily="18" charset="0"/>
              </a:rPr>
              <a:t> به اين دليل عدسي </a:t>
            </a:r>
            <a:r>
              <a:rPr lang="fa-IR" sz="2400" b="1" dirty="0">
                <a:solidFill>
                  <a:srgbClr val="FF0000"/>
                </a:solidFill>
                <a:latin typeface="Times New Roman" panose="02020603050405020304" pitchFamily="18" charset="0"/>
                <a:cs typeface="Times New Roman" panose="02020603050405020304" pitchFamily="18" charset="0"/>
              </a:rPr>
              <a:t>مثبت</a:t>
            </a:r>
            <a:r>
              <a:rPr lang="fa-I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a:solidFill>
                  <a:srgbClr val="0070C0"/>
                </a:solidFill>
                <a:latin typeface="Times New Roman" panose="02020603050405020304" pitchFamily="18" charset="0"/>
                <a:cs typeface="Times New Roman" panose="02020603050405020304" pitchFamily="18" charset="0"/>
              </a:rPr>
              <a:t>Positive</a:t>
            </a:r>
            <a:r>
              <a:rPr lang="en-US" sz="2400" dirty="0">
                <a:latin typeface="Times New Roman" panose="02020603050405020304" pitchFamily="18" charset="0"/>
                <a:cs typeface="Times New Roman" panose="02020603050405020304" pitchFamily="18" charset="0"/>
              </a:rPr>
              <a:t> lens)</a:t>
            </a:r>
            <a:r>
              <a:rPr lang="fa-IR" sz="2400" dirty="0">
                <a:latin typeface="Times New Roman" panose="02020603050405020304" pitchFamily="18" charset="0"/>
                <a:cs typeface="Times New Roman" panose="02020603050405020304" pitchFamily="18" charset="0"/>
              </a:rPr>
              <a:t> ناميده مي شوند كه فاصله كانوني آن مثبت است.</a:t>
            </a:r>
            <a:endParaRPr lang="en-US" sz="2400" dirty="0">
              <a:latin typeface="Times New Roman" panose="02020603050405020304" pitchFamily="18" charset="0"/>
              <a:cs typeface="Times New Roman" panose="02020603050405020304" pitchFamily="18" charset="0"/>
            </a:endParaRPr>
          </a:p>
        </p:txBody>
      </p:sp>
      <p:sp>
        <p:nvSpPr>
          <p:cNvPr id="29" name="Slide Number Placeholder 28"/>
          <p:cNvSpPr>
            <a:spLocks noGrp="1"/>
          </p:cNvSpPr>
          <p:nvPr>
            <p:ph type="sldNum" sz="quarter" idx="12"/>
          </p:nvPr>
        </p:nvSpPr>
        <p:spPr/>
        <p:txBody>
          <a:bodyPr/>
          <a:lstStyle/>
          <a:p>
            <a:fld id="{8AC7B609-6235-4DF7-8376-3B4225D7EDEF}" type="slidenum">
              <a:rPr lang="en-US" smtClean="0"/>
              <a:pPr/>
              <a:t>86</a:t>
            </a:fld>
            <a:endParaRPr lang="en-US"/>
          </a:p>
        </p:txBody>
      </p:sp>
    </p:spTree>
    <p:extLst>
      <p:ext uri="{BB962C8B-B14F-4D97-AF65-F5344CB8AC3E}">
        <p14:creationId xmlns:p14="http://schemas.microsoft.com/office/powerpoint/2010/main" val="19199947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81375" y="563880"/>
            <a:ext cx="2327016" cy="3755962"/>
            <a:chOff x="385513" y="463638"/>
            <a:chExt cx="2327016" cy="3755962"/>
          </a:xfrm>
        </p:grpSpPr>
        <p:pic>
          <p:nvPicPr>
            <p:cNvPr id="3" name="Picture 2"/>
            <p:cNvPicPr>
              <a:picLocks noChangeAspect="1"/>
            </p:cNvPicPr>
            <p:nvPr/>
          </p:nvPicPr>
          <p:blipFill rotWithShape="1">
            <a:blip r:embed="rId2" cstate="print">
              <a:lum contrast="20000"/>
            </a:blip>
            <a:srcRect l="3316" t="17029" r="80228"/>
            <a:stretch/>
          </p:blipFill>
          <p:spPr>
            <a:xfrm>
              <a:off x="1043190" y="463638"/>
              <a:ext cx="888642" cy="2851063"/>
            </a:xfrm>
            <a:prstGeom prst="rect">
              <a:avLst/>
            </a:prstGeom>
          </p:spPr>
        </p:pic>
        <p:sp>
          <p:nvSpPr>
            <p:cNvPr id="6" name="Rectangle 5"/>
            <p:cNvSpPr/>
            <p:nvPr/>
          </p:nvSpPr>
          <p:spPr>
            <a:xfrm>
              <a:off x="621591" y="3328631"/>
              <a:ext cx="1771639" cy="461665"/>
            </a:xfrm>
            <a:prstGeom prst="rect">
              <a:avLst/>
            </a:prstGeom>
          </p:spPr>
          <p:txBody>
            <a:bodyPr wrap="none">
              <a:spAutoFit/>
            </a:bodyPr>
            <a:lstStyle/>
            <a:p>
              <a:r>
                <a:rPr lang="en-US" sz="2400" dirty="0" err="1">
                  <a:latin typeface="Times New Roman" panose="02020603050405020304" pitchFamily="18" charset="0"/>
                </a:rPr>
                <a:t>Equiconcave</a:t>
              </a:r>
              <a:endParaRPr lang="en-US" dirty="0"/>
            </a:p>
          </p:txBody>
        </p:sp>
        <p:sp>
          <p:nvSpPr>
            <p:cNvPr id="7" name="TextBox 6"/>
            <p:cNvSpPr txBox="1"/>
            <p:nvPr/>
          </p:nvSpPr>
          <p:spPr>
            <a:xfrm>
              <a:off x="708749" y="3639633"/>
              <a:ext cx="1531189"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دو کاو یکسان</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85513" y="1259269"/>
              <a:ext cx="973344"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&lt; 0</a:t>
              </a:r>
              <a:endParaRPr lang="en-US" sz="2400" baseline="-250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764834" y="1272147"/>
              <a:ext cx="947695"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&gt; 0</a:t>
              </a:r>
              <a:endParaRPr lang="en-US" sz="2400" baseline="-25000" dirty="0">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4410157" y="563880"/>
            <a:ext cx="2254113" cy="3670385"/>
            <a:chOff x="4577581" y="563880"/>
            <a:chExt cx="2254113" cy="3670385"/>
          </a:xfrm>
        </p:grpSpPr>
        <p:sp>
          <p:nvSpPr>
            <p:cNvPr id="16" name="Rectangle 15"/>
            <p:cNvSpPr/>
            <p:nvPr/>
          </p:nvSpPr>
          <p:spPr>
            <a:xfrm>
              <a:off x="4838346" y="3357039"/>
              <a:ext cx="1976823" cy="461665"/>
            </a:xfrm>
            <a:prstGeom prst="rect">
              <a:avLst/>
            </a:prstGeom>
          </p:spPr>
          <p:txBody>
            <a:bodyPr wrap="none">
              <a:spAutoFit/>
            </a:bodyPr>
            <a:lstStyle/>
            <a:p>
              <a:r>
                <a:rPr lang="en-US" sz="2400" dirty="0" err="1">
                  <a:latin typeface="Times New Roman" panose="02020603050405020304" pitchFamily="18" charset="0"/>
                </a:rPr>
                <a:t>plano</a:t>
              </a:r>
              <a:r>
                <a:rPr lang="en-US" sz="2400" dirty="0">
                  <a:latin typeface="Times New Roman" panose="02020603050405020304" pitchFamily="18" charset="0"/>
                </a:rPr>
                <a:t>-concave</a:t>
              </a:r>
              <a:endParaRPr lang="en-US" dirty="0"/>
            </a:p>
          </p:txBody>
        </p:sp>
        <p:grpSp>
          <p:nvGrpSpPr>
            <p:cNvPr id="18" name="Group 17"/>
            <p:cNvGrpSpPr/>
            <p:nvPr/>
          </p:nvGrpSpPr>
          <p:grpSpPr>
            <a:xfrm>
              <a:off x="4577581" y="563880"/>
              <a:ext cx="2254113" cy="3670385"/>
              <a:chOff x="3560079" y="477568"/>
              <a:chExt cx="2254113" cy="3670385"/>
            </a:xfrm>
          </p:grpSpPr>
          <p:grpSp>
            <p:nvGrpSpPr>
              <p:cNvPr id="14" name="Group 13"/>
              <p:cNvGrpSpPr/>
              <p:nvPr/>
            </p:nvGrpSpPr>
            <p:grpSpPr>
              <a:xfrm>
                <a:off x="4428603" y="477568"/>
                <a:ext cx="1385589" cy="2851063"/>
                <a:chOff x="3424052" y="477568"/>
                <a:chExt cx="1385589" cy="2851063"/>
              </a:xfrm>
            </p:grpSpPr>
            <p:pic>
              <p:nvPicPr>
                <p:cNvPr id="5" name="Picture 4"/>
                <p:cNvPicPr>
                  <a:picLocks noChangeAspect="1"/>
                </p:cNvPicPr>
                <p:nvPr/>
              </p:nvPicPr>
              <p:blipFill rotWithShape="1">
                <a:blip r:embed="rId2" cstate="print">
                  <a:lum contrast="20000"/>
                </a:blip>
                <a:srcRect l="41238" t="17029" r="46122"/>
                <a:stretch/>
              </p:blipFill>
              <p:spPr>
                <a:xfrm>
                  <a:off x="3424052" y="477568"/>
                  <a:ext cx="682580" cy="2851063"/>
                </a:xfrm>
                <a:prstGeom prst="rect">
                  <a:avLst/>
                </a:prstGeom>
              </p:spPr>
            </p:pic>
            <p:sp>
              <p:nvSpPr>
                <p:cNvPr id="13" name="TextBox 12"/>
                <p:cNvSpPr txBox="1"/>
                <p:nvPr/>
              </p:nvSpPr>
              <p:spPr>
                <a:xfrm>
                  <a:off x="3861946" y="1269999"/>
                  <a:ext cx="947695"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&gt; 0</a:t>
                  </a:r>
                  <a:endParaRPr lang="en-US" sz="2400" baseline="-25000" dirty="0">
                    <a:latin typeface="Times New Roman" panose="02020603050405020304" pitchFamily="18" charset="0"/>
                    <a:cs typeface="Times New Roman" panose="02020603050405020304" pitchFamily="18" charset="0"/>
                  </a:endParaRPr>
                </a:p>
              </p:txBody>
            </p:sp>
          </p:grpSp>
          <p:sp>
            <p:nvSpPr>
              <p:cNvPr id="15" name="TextBox 14"/>
              <p:cNvSpPr txBox="1"/>
              <p:nvPr/>
            </p:nvSpPr>
            <p:spPr>
              <a:xfrm>
                <a:off x="3560079" y="1281634"/>
                <a:ext cx="962123"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endParaRPr lang="en-US" sz="2400" baseline="-250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4131403" y="3567986"/>
                <a:ext cx="1276311"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تخت – کاو</a:t>
                </a:r>
                <a:endParaRPr lang="en-US" sz="2400" dirty="0">
                  <a:latin typeface="Times New Roman" panose="02020603050405020304" pitchFamily="18" charset="0"/>
                  <a:cs typeface="Times New Roman" panose="02020603050405020304" pitchFamily="18" charset="0"/>
                </a:endParaRPr>
              </a:p>
            </p:txBody>
          </p:sp>
        </p:grpSp>
      </p:grpSp>
      <p:grpSp>
        <p:nvGrpSpPr>
          <p:cNvPr id="22" name="Group 21"/>
          <p:cNvGrpSpPr/>
          <p:nvPr/>
        </p:nvGrpSpPr>
        <p:grpSpPr>
          <a:xfrm>
            <a:off x="8647172" y="453143"/>
            <a:ext cx="2871202" cy="3737715"/>
            <a:chOff x="8943388" y="1303152"/>
            <a:chExt cx="2871202" cy="3737715"/>
          </a:xfrm>
        </p:grpSpPr>
        <p:sp>
          <p:nvSpPr>
            <p:cNvPr id="19" name="Rectangle 18"/>
            <p:cNvSpPr/>
            <p:nvPr/>
          </p:nvSpPr>
          <p:spPr>
            <a:xfrm>
              <a:off x="9283128" y="4154215"/>
              <a:ext cx="2531462" cy="461665"/>
            </a:xfrm>
            <a:prstGeom prst="rect">
              <a:avLst/>
            </a:prstGeom>
          </p:spPr>
          <p:txBody>
            <a:bodyPr wrap="none">
              <a:spAutoFit/>
            </a:bodyPr>
            <a:lstStyle/>
            <a:p>
              <a:r>
                <a:rPr lang="fa-IR" sz="2400" dirty="0">
                  <a:latin typeface="Times New Roman" panose="02020603050405020304" pitchFamily="18" charset="0"/>
                </a:rPr>
                <a:t> </a:t>
              </a:r>
              <a:r>
                <a:rPr lang="en-US" sz="2400" dirty="0">
                  <a:latin typeface="Times New Roman" panose="02020603050405020304" pitchFamily="18" charset="0"/>
                </a:rPr>
                <a:t>negative meniscus</a:t>
              </a:r>
              <a:endParaRPr lang="en-US" sz="2400" dirty="0"/>
            </a:p>
          </p:txBody>
        </p:sp>
        <p:grpSp>
          <p:nvGrpSpPr>
            <p:cNvPr id="21" name="Group 20"/>
            <p:cNvGrpSpPr/>
            <p:nvPr/>
          </p:nvGrpSpPr>
          <p:grpSpPr>
            <a:xfrm>
              <a:off x="8943388" y="1303152"/>
              <a:ext cx="2614793" cy="3737715"/>
              <a:chOff x="8943388" y="1303152"/>
              <a:chExt cx="2614793" cy="3737715"/>
            </a:xfrm>
          </p:grpSpPr>
          <p:pic>
            <p:nvPicPr>
              <p:cNvPr id="4" name="Picture 3"/>
              <p:cNvPicPr>
                <a:picLocks noChangeAspect="1"/>
              </p:cNvPicPr>
              <p:nvPr/>
            </p:nvPicPr>
            <p:blipFill rotWithShape="1">
              <a:blip r:embed="rId2" cstate="print">
                <a:lum contrast="20000"/>
              </a:blip>
              <a:srcRect l="74388" t="17029" r="9156"/>
              <a:stretch/>
            </p:blipFill>
            <p:spPr>
              <a:xfrm>
                <a:off x="9994007" y="1303152"/>
                <a:ext cx="888642" cy="2851063"/>
              </a:xfrm>
              <a:prstGeom prst="rect">
                <a:avLst/>
              </a:prstGeom>
            </p:spPr>
          </p:pic>
          <p:sp>
            <p:nvSpPr>
              <p:cNvPr id="9" name="TextBox 8"/>
              <p:cNvSpPr txBox="1"/>
              <p:nvPr/>
            </p:nvSpPr>
            <p:spPr>
              <a:xfrm>
                <a:off x="8943388" y="2088585"/>
                <a:ext cx="973344"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&gt; 0</a:t>
                </a:r>
                <a:endParaRPr lang="en-US" sz="2400" baseline="-25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0610486" y="2107130"/>
                <a:ext cx="947695"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&gt; 0</a:t>
                </a:r>
                <a:endParaRPr lang="en-US" sz="2400" baseline="-250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9756648" y="4460900"/>
                <a:ext cx="1758815"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کاو – کوژ منفی</a:t>
                </a:r>
                <a:endParaRPr lang="en-US" sz="2400" dirty="0">
                  <a:latin typeface="Times New Roman" panose="02020603050405020304" pitchFamily="18" charset="0"/>
                  <a:cs typeface="Times New Roman" panose="02020603050405020304" pitchFamily="18" charset="0"/>
                </a:endParaRPr>
              </a:p>
            </p:txBody>
          </p:sp>
        </p:grpSp>
      </p:grpSp>
      <p:graphicFrame>
        <p:nvGraphicFramePr>
          <p:cNvPr id="24" name="Object 23"/>
          <p:cNvGraphicFramePr>
            <a:graphicFrameLocks noChangeAspect="1"/>
          </p:cNvGraphicFramePr>
          <p:nvPr>
            <p:extLst>
              <p:ext uri="{D42A27DB-BD31-4B8C-83A1-F6EECF244321}">
                <p14:modId xmlns:p14="http://schemas.microsoft.com/office/powerpoint/2010/main" val="3965780834"/>
              </p:ext>
            </p:extLst>
          </p:nvPr>
        </p:nvGraphicFramePr>
        <p:xfrm>
          <a:off x="730250" y="5200650"/>
          <a:ext cx="3238500" cy="889000"/>
        </p:xfrm>
        <a:graphic>
          <a:graphicData uri="http://schemas.openxmlformats.org/presentationml/2006/ole">
            <mc:AlternateContent xmlns:mc="http://schemas.openxmlformats.org/markup-compatibility/2006">
              <mc:Choice xmlns:v="urn:schemas-microsoft-com:vml" Requires="v">
                <p:oleObj name="Equation" r:id="rId3" imgW="3238500" imgH="889000" progId="Equation.DSMT4">
                  <p:embed/>
                </p:oleObj>
              </mc:Choice>
              <mc:Fallback>
                <p:oleObj name="Equation" r:id="rId3" imgW="3238500" imgH="889000" progId="Equation.DSMT4">
                  <p:embed/>
                  <p:pic>
                    <p:nvPicPr>
                      <p:cNvPr id="0" name="Picture 1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0" y="5200650"/>
                        <a:ext cx="32385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6" name="TextBox 25"/>
          <p:cNvSpPr txBox="1"/>
          <p:nvPr/>
        </p:nvSpPr>
        <p:spPr>
          <a:xfrm>
            <a:off x="5146157" y="5165986"/>
            <a:ext cx="6731097"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عدسي </a:t>
            </a:r>
            <a:r>
              <a:rPr lang="fa-IR" sz="2400" b="1" dirty="0">
                <a:solidFill>
                  <a:srgbClr val="FF0000"/>
                </a:solidFill>
                <a:latin typeface="Times New Roman" panose="02020603050405020304" pitchFamily="18" charset="0"/>
                <a:cs typeface="Times New Roman" panose="02020603050405020304" pitchFamily="18" charset="0"/>
              </a:rPr>
              <a:t>واگرا</a:t>
            </a:r>
            <a:r>
              <a:rPr lang="en-US" sz="2400" dirty="0">
                <a:solidFill>
                  <a:srgbClr val="0070C0"/>
                </a:solidFill>
                <a:latin typeface="Times New Roman" panose="02020603050405020304" pitchFamily="18" charset="0"/>
                <a:cs typeface="Times New Roman" panose="02020603050405020304" pitchFamily="18" charset="0"/>
              </a:rPr>
              <a:t>(diverging</a:t>
            </a:r>
            <a:r>
              <a:rPr lang="en-US" sz="2400" dirty="0">
                <a:latin typeface="Times New Roman" panose="02020603050405020304" pitchFamily="18" charset="0"/>
                <a:cs typeface="Times New Roman" panose="02020603050405020304" pitchFamily="18" charset="0"/>
              </a:rPr>
              <a:t> lens) </a:t>
            </a:r>
            <a:r>
              <a:rPr lang="fa-IR" sz="2400" dirty="0">
                <a:latin typeface="Times New Roman" panose="02020603050405020304" pitchFamily="18" charset="0"/>
                <a:cs typeface="Times New Roman" panose="02020603050405020304" pitchFamily="18" charset="0"/>
              </a:rPr>
              <a:t> به اين دليل عدسي </a:t>
            </a:r>
            <a:r>
              <a:rPr lang="fa-IR" sz="2400" b="1" dirty="0">
                <a:solidFill>
                  <a:srgbClr val="FF0000"/>
                </a:solidFill>
                <a:latin typeface="Times New Roman" panose="02020603050405020304" pitchFamily="18" charset="0"/>
                <a:cs typeface="Times New Roman" panose="02020603050405020304" pitchFamily="18" charset="0"/>
              </a:rPr>
              <a:t>منفي</a:t>
            </a:r>
            <a:r>
              <a:rPr lang="fa-I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a:solidFill>
                  <a:srgbClr val="0070C0"/>
                </a:solidFill>
                <a:latin typeface="Times New Roman" panose="02020603050405020304" pitchFamily="18" charset="0"/>
                <a:cs typeface="Times New Roman" panose="02020603050405020304" pitchFamily="18" charset="0"/>
              </a:rPr>
              <a:t>Negative</a:t>
            </a:r>
            <a:r>
              <a:rPr lang="en-US" sz="2400" dirty="0">
                <a:latin typeface="Times New Roman" panose="02020603050405020304" pitchFamily="18" charset="0"/>
                <a:cs typeface="Times New Roman" panose="02020603050405020304" pitchFamily="18" charset="0"/>
              </a:rPr>
              <a:t> lens)</a:t>
            </a:r>
            <a:r>
              <a:rPr lang="fa-IR" sz="2400" dirty="0">
                <a:latin typeface="Times New Roman" panose="02020603050405020304" pitchFamily="18" charset="0"/>
                <a:cs typeface="Times New Roman" panose="02020603050405020304" pitchFamily="18" charset="0"/>
              </a:rPr>
              <a:t> ناميده مي شود كه فاصله كانوني آن منفي است.</a:t>
            </a:r>
            <a:endParaRPr lang="en-US" sz="2400" dirty="0">
              <a:latin typeface="Times New Roman" panose="02020603050405020304" pitchFamily="18" charset="0"/>
              <a:cs typeface="Times New Roman" panose="02020603050405020304" pitchFamily="18" charset="0"/>
            </a:endParaRPr>
          </a:p>
        </p:txBody>
      </p:sp>
      <p:sp>
        <p:nvSpPr>
          <p:cNvPr id="25" name="Slide Number Placeholder 24"/>
          <p:cNvSpPr>
            <a:spLocks noGrp="1"/>
          </p:cNvSpPr>
          <p:nvPr>
            <p:ph type="sldNum" sz="quarter" idx="12"/>
          </p:nvPr>
        </p:nvSpPr>
        <p:spPr/>
        <p:txBody>
          <a:bodyPr/>
          <a:lstStyle/>
          <a:p>
            <a:fld id="{8AC7B609-6235-4DF7-8376-3B4225D7EDEF}" type="slidenum">
              <a:rPr lang="en-US" smtClean="0"/>
              <a:pPr/>
              <a:t>87</a:t>
            </a:fld>
            <a:endParaRPr lang="en-US"/>
          </a:p>
        </p:txBody>
      </p:sp>
    </p:spTree>
    <p:extLst>
      <p:ext uri="{BB962C8B-B14F-4D97-AF65-F5344CB8AC3E}">
        <p14:creationId xmlns:p14="http://schemas.microsoft.com/office/powerpoint/2010/main" val="29273226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400" y="67383"/>
            <a:ext cx="11404600" cy="1434047"/>
          </a:xfrm>
          <a:prstGeom prst="rect">
            <a:avLst/>
          </a:prstGeom>
          <a:noFill/>
        </p:spPr>
        <p:txBody>
          <a:bodyPr wrap="square" rtlCol="0">
            <a:spAutoFit/>
          </a:bodyPr>
          <a:lstStyle/>
          <a:p>
            <a:pPr algn="r" rtl="1">
              <a:lnSpc>
                <a:spcPts val="3600"/>
              </a:lnSpc>
            </a:pPr>
            <a:r>
              <a:rPr lang="fa-IR" sz="2400" dirty="0">
                <a:latin typeface="Times New Roman" panose="02020603050405020304" pitchFamily="18" charset="0"/>
                <a:cs typeface="Times New Roman" panose="02020603050405020304" pitchFamily="18" charset="0"/>
              </a:rPr>
              <a:t>در شرایط پیرامحوری تصویر هر نقطه یک نقطه خواهد بود. به عبارتی تمام پرتوهایی که از یک نقطه روی محور اصلی گسیل می شوند پس از بازتاب یا شکست در یک نقطه روی محور اصلی به یکدیگر خواهند رسید بدون توجه به زاویه تابش آنها.</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stretch>
            <a:fillRect/>
          </a:stretch>
        </p:blipFill>
        <p:spPr>
          <a:xfrm>
            <a:off x="-1" y="3098800"/>
            <a:ext cx="6626231" cy="3728574"/>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3884916107"/>
              </p:ext>
            </p:extLst>
          </p:nvPr>
        </p:nvGraphicFramePr>
        <p:xfrm>
          <a:off x="2632075" y="1174750"/>
          <a:ext cx="4241800" cy="1752600"/>
        </p:xfrm>
        <a:graphic>
          <a:graphicData uri="http://schemas.openxmlformats.org/presentationml/2006/ole">
            <mc:AlternateContent xmlns:mc="http://schemas.openxmlformats.org/markup-compatibility/2006">
              <mc:Choice xmlns:v="urn:schemas-microsoft-com:vml" Requires="v">
                <p:oleObj name="Equation" r:id="rId3" imgW="4241800" imgH="1752600" progId="Equation.DSMT4">
                  <p:embed/>
                </p:oleObj>
              </mc:Choice>
              <mc:Fallback>
                <p:oleObj name="Equation" r:id="rId3" imgW="4241800" imgH="1752600" progId="Equation.DSMT4">
                  <p:embed/>
                  <p:pic>
                    <p:nvPicPr>
                      <p:cNvPr id="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2075" y="1174750"/>
                        <a:ext cx="4241800" cy="175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560775530"/>
              </p:ext>
            </p:extLst>
          </p:nvPr>
        </p:nvGraphicFramePr>
        <p:xfrm>
          <a:off x="7321550" y="3467100"/>
          <a:ext cx="4279900" cy="889000"/>
        </p:xfrm>
        <a:graphic>
          <a:graphicData uri="http://schemas.openxmlformats.org/presentationml/2006/ole">
            <mc:AlternateContent xmlns:mc="http://schemas.openxmlformats.org/markup-compatibility/2006">
              <mc:Choice xmlns:v="urn:schemas-microsoft-com:vml" Requires="v">
                <p:oleObj name="Equation" r:id="rId5" imgW="4279900" imgH="889000" progId="Equation.DSMT4">
                  <p:embed/>
                </p:oleObj>
              </mc:Choice>
              <mc:Fallback>
                <p:oleObj name="Equation" r:id="rId5" imgW="4279900" imgH="889000" progId="Equation.DSMT4">
                  <p:embed/>
                  <p:pic>
                    <p:nvPicPr>
                      <p:cNvPr id="0"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1550" y="3467100"/>
                        <a:ext cx="42799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555152461"/>
              </p:ext>
            </p:extLst>
          </p:nvPr>
        </p:nvGraphicFramePr>
        <p:xfrm>
          <a:off x="7346950" y="4721225"/>
          <a:ext cx="3683000" cy="1714500"/>
        </p:xfrm>
        <a:graphic>
          <a:graphicData uri="http://schemas.openxmlformats.org/presentationml/2006/ole">
            <mc:AlternateContent xmlns:mc="http://schemas.openxmlformats.org/markup-compatibility/2006">
              <mc:Choice xmlns:v="urn:schemas-microsoft-com:vml" Requires="v">
                <p:oleObj name="Equation" r:id="rId7" imgW="3683000" imgH="1714500" progId="Equation.DSMT4">
                  <p:embed/>
                </p:oleObj>
              </mc:Choice>
              <mc:Fallback>
                <p:oleObj name="Equation" r:id="rId7" imgW="3683000" imgH="1714500" progId="Equation.DSMT4">
                  <p:embed/>
                  <p:pic>
                    <p:nvPicPr>
                      <p:cNvPr id="0"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6950" y="4721225"/>
                        <a:ext cx="3683000" cy="171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7358093" y="1840647"/>
            <a:ext cx="4232249" cy="810478"/>
          </a:xfrm>
          <a:prstGeom prst="rect">
            <a:avLst/>
          </a:prstGeom>
          <a:noFill/>
        </p:spPr>
        <p:txBody>
          <a:bodyPr wrap="none" rtlCol="0">
            <a:spAutoFit/>
          </a:bodyPr>
          <a:lstStyle/>
          <a:p>
            <a:pPr algn="r" rtl="1">
              <a:lnSpc>
                <a:spcPts val="2800"/>
              </a:lnSpc>
            </a:pPr>
            <a:r>
              <a:rPr lang="en-US" sz="2400" dirty="0">
                <a:solidFill>
                  <a:srgbClr val="FF0000"/>
                </a:solidFill>
                <a:latin typeface="Times New Roman" panose="02020603050405020304" pitchFamily="18" charset="0"/>
                <a:cs typeface="Times New Roman" panose="02020603050405020304" pitchFamily="18" charset="0"/>
              </a:rPr>
              <a:t>Newtonian equation for thin lens</a:t>
            </a:r>
          </a:p>
          <a:p>
            <a:pPr algn="r" rtl="1">
              <a:lnSpc>
                <a:spcPts val="2800"/>
              </a:lnSpc>
            </a:pPr>
            <a:r>
              <a:rPr lang="fa-IR" sz="2400" dirty="0">
                <a:solidFill>
                  <a:srgbClr val="FF0000"/>
                </a:solidFill>
                <a:latin typeface="Times New Roman" panose="02020603050405020304" pitchFamily="18" charset="0"/>
                <a:cs typeface="Times New Roman" panose="02020603050405020304" pitchFamily="18" charset="0"/>
              </a:rPr>
              <a:t>قانون نیوتن برای عدسی نازک</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8" name="Slide Number Placeholder 7"/>
          <p:cNvSpPr>
            <a:spLocks noGrp="1"/>
          </p:cNvSpPr>
          <p:nvPr>
            <p:ph type="sldNum" sz="quarter" idx="12"/>
          </p:nvPr>
        </p:nvSpPr>
        <p:spPr/>
        <p:txBody>
          <a:bodyPr/>
          <a:lstStyle/>
          <a:p>
            <a:fld id="{8AC7B609-6235-4DF7-8376-3B4225D7EDEF}" type="slidenum">
              <a:rPr lang="en-US" smtClean="0"/>
              <a:pPr/>
              <a:t>88</a:t>
            </a:fld>
            <a:endParaRPr lang="en-US"/>
          </a:p>
        </p:txBody>
      </p:sp>
    </p:spTree>
    <p:extLst>
      <p:ext uri="{BB962C8B-B14F-4D97-AF65-F5344CB8AC3E}">
        <p14:creationId xmlns:p14="http://schemas.microsoft.com/office/powerpoint/2010/main" val="201462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3170" y="117364"/>
            <a:ext cx="1704313"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r"/>
            <a:r>
              <a:rPr lang="en-US" sz="2800" b="1" dirty="0">
                <a:solidFill>
                  <a:srgbClr val="FF0000"/>
                </a:solidFill>
              </a:rPr>
              <a:t>Problem 2</a:t>
            </a:r>
          </a:p>
        </p:txBody>
      </p:sp>
      <p:sp>
        <p:nvSpPr>
          <p:cNvPr id="4" name="TextBox 3"/>
          <p:cNvSpPr txBox="1"/>
          <p:nvPr/>
        </p:nvSpPr>
        <p:spPr>
          <a:xfrm>
            <a:off x="391682" y="798285"/>
            <a:ext cx="11435483" cy="1754326"/>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یک تیر چوبی یک متری روی محور اصلی یک عدسی همگرا طوری قرار گرفته که نزدیک‌ترین انتهای آن به عدسی 60 سانتی‌متر تا عدسی فاصله دارد. اگر فاصله کانونی عدسی 40 سانتی‌متر باشد طول تصویر این جسم چقدر خواهد بود. </a:t>
            </a:r>
            <a:endParaRPr lang="en-US" sz="2400" dirty="0">
              <a:latin typeface="Times New Roman" panose="02020603050405020304" pitchFamily="18" charset="0"/>
              <a:cs typeface="Times New Roman" panose="02020603050405020304" pitchFamily="18" charset="0"/>
            </a:endParaRPr>
          </a:p>
        </p:txBody>
      </p:sp>
      <p:grpSp>
        <p:nvGrpSpPr>
          <p:cNvPr id="10" name="Group 9"/>
          <p:cNvGrpSpPr/>
          <p:nvPr/>
        </p:nvGrpSpPr>
        <p:grpSpPr>
          <a:xfrm>
            <a:off x="1593850" y="2762250"/>
            <a:ext cx="6509619" cy="3251200"/>
            <a:chOff x="1593850" y="2762250"/>
            <a:chExt cx="6509619" cy="3251200"/>
          </a:xfrm>
        </p:grpSpPr>
        <p:grpSp>
          <p:nvGrpSpPr>
            <p:cNvPr id="2" name="Group 6"/>
            <p:cNvGrpSpPr/>
            <p:nvPr/>
          </p:nvGrpSpPr>
          <p:grpSpPr>
            <a:xfrm>
              <a:off x="1593850" y="2762250"/>
              <a:ext cx="4688127" cy="3251200"/>
              <a:chOff x="1593850" y="2762250"/>
              <a:chExt cx="4688127" cy="3251200"/>
            </a:xfrm>
          </p:grpSpPr>
          <p:graphicFrame>
            <p:nvGraphicFramePr>
              <p:cNvPr id="5" name="Object 4"/>
              <p:cNvGraphicFramePr>
                <a:graphicFrameLocks noChangeAspect="1"/>
              </p:cNvGraphicFramePr>
              <p:nvPr>
                <p:extLst>
                  <p:ext uri="{D42A27DB-BD31-4B8C-83A1-F6EECF244321}">
                    <p14:modId xmlns:p14="http://schemas.microsoft.com/office/powerpoint/2010/main" val="487770508"/>
                  </p:ext>
                </p:extLst>
              </p:nvPr>
            </p:nvGraphicFramePr>
            <p:xfrm>
              <a:off x="1593850" y="2762250"/>
              <a:ext cx="3568700" cy="3251200"/>
            </p:xfrm>
            <a:graphic>
              <a:graphicData uri="http://schemas.openxmlformats.org/presentationml/2006/ole">
                <mc:AlternateContent xmlns:mc="http://schemas.openxmlformats.org/markup-compatibility/2006">
                  <mc:Choice xmlns:v="urn:schemas-microsoft-com:vml" Requires="v">
                    <p:oleObj name="Equation" r:id="rId2" imgW="3568700" imgH="3251200" progId="Equation.DSMT4">
                      <p:embed/>
                    </p:oleObj>
                  </mc:Choice>
                  <mc:Fallback>
                    <p:oleObj name="Equation" r:id="rId2" imgW="3568700" imgH="3251200" progId="Equation.DSMT4">
                      <p:embed/>
                      <p:pic>
                        <p:nvPicPr>
                          <p:cNvPr id="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850" y="2762250"/>
                            <a:ext cx="3568700" cy="325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858189" y="5302931"/>
                <a:ext cx="1423788"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طول تصویر</a:t>
                </a:r>
                <a:endParaRPr lang="en-US" sz="2400" dirty="0">
                  <a:latin typeface="Times New Roman" panose="02020603050405020304" pitchFamily="18" charset="0"/>
                  <a:cs typeface="Times New Roman" panose="02020603050405020304" pitchFamily="18" charset="0"/>
                </a:endParaRPr>
              </a:p>
            </p:txBody>
          </p:sp>
        </p:grpSp>
        <p:sp>
          <p:nvSpPr>
            <p:cNvPr id="7" name="TextBox 6"/>
            <p:cNvSpPr txBox="1"/>
            <p:nvPr/>
          </p:nvSpPr>
          <p:spPr>
            <a:xfrm>
              <a:off x="5475883" y="3658828"/>
              <a:ext cx="2627586"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مكان ابتداي تير چوبي</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758929" y="4477038"/>
              <a:ext cx="2343807"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مكان انتهاي تير چوبي</a:t>
              </a:r>
              <a:endParaRPr lang="en-US" sz="2400" dirty="0">
                <a:latin typeface="Times New Roman" panose="02020603050405020304" pitchFamily="18" charset="0"/>
                <a:cs typeface="Times New Roman" panose="02020603050405020304" pitchFamily="18" charset="0"/>
              </a:endParaRPr>
            </a:p>
          </p:txBody>
        </p:sp>
      </p:grpSp>
      <p:sp>
        <p:nvSpPr>
          <p:cNvPr id="11" name="Slide Number Placeholder 10"/>
          <p:cNvSpPr>
            <a:spLocks noGrp="1"/>
          </p:cNvSpPr>
          <p:nvPr>
            <p:ph type="sldNum" sz="quarter" idx="12"/>
          </p:nvPr>
        </p:nvSpPr>
        <p:spPr/>
        <p:txBody>
          <a:bodyPr/>
          <a:lstStyle/>
          <a:p>
            <a:fld id="{8AC7B609-6235-4DF7-8376-3B4225D7EDEF}" type="slidenum">
              <a:rPr lang="en-US" smtClean="0"/>
              <a:pPr/>
              <a:t>89</a:t>
            </a:fld>
            <a:endParaRPr lang="en-US"/>
          </a:p>
        </p:txBody>
      </p:sp>
    </p:spTree>
    <p:extLst>
      <p:ext uri="{BB962C8B-B14F-4D97-AF65-F5344CB8AC3E}">
        <p14:creationId xmlns:p14="http://schemas.microsoft.com/office/powerpoint/2010/main" val="81651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39"/>
          <p:cNvPicPr>
            <a:picLocks noChangeAspect="1" noChangeArrowheads="1"/>
          </p:cNvPicPr>
          <p:nvPr/>
        </p:nvPicPr>
        <p:blipFill>
          <a:blip r:embed="rId2" cstate="print">
            <a:extLst>
              <a:ext uri="{28A0092B-C50C-407E-A947-70E740481C1C}">
                <a14:useLocalDpi xmlns:a14="http://schemas.microsoft.com/office/drawing/2010/main" val="0"/>
              </a:ext>
            </a:extLst>
          </a:blip>
          <a:srcRect b="20878"/>
          <a:stretch>
            <a:fillRect/>
          </a:stretch>
        </p:blipFill>
        <p:spPr bwMode="auto">
          <a:xfrm>
            <a:off x="66906" y="258065"/>
            <a:ext cx="12054468" cy="199336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57565" y="2740673"/>
            <a:ext cx="11227154"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نور از درون یک سری از محیطهای شفاف با ضخامت و ضریب شکست متفاوت عبور کند راه اپتیکی کل در عبور از آنها را می‌توان از رابطه زیر بدست آورد:</a:t>
            </a:r>
            <a:endParaRPr lang="en-US" sz="2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90654" y="4590448"/>
            <a:ext cx="11294065"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ضریب شکست یک محیط در یک راستایی مانند راستای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x</a:t>
            </a:r>
            <a:r>
              <a:rPr lang="fa-IR" sz="2400" dirty="0">
                <a:latin typeface="Times New Roman" panose="02020603050405020304" pitchFamily="18" charset="0"/>
                <a:cs typeface="Times New Roman" panose="02020603050405020304" pitchFamily="18" charset="0"/>
              </a:rPr>
              <a:t>متغییر، یعنی تابع مکان، باشد راه اپتیکی بین دو نقطه در راستای مورد نظر را می‌توان از رابطه زیر بدست آورد که همان جمع پیوسته رابطه بالایی است:</a:t>
            </a:r>
            <a:endParaRPr lang="en-US" sz="24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nvGraphicFramePr>
        <p:xfrm>
          <a:off x="4824228" y="5941502"/>
          <a:ext cx="1676400" cy="647700"/>
        </p:xfrm>
        <a:graphic>
          <a:graphicData uri="http://schemas.openxmlformats.org/presentationml/2006/ole">
            <mc:AlternateContent xmlns:mc="http://schemas.openxmlformats.org/markup-compatibility/2006">
              <mc:Choice xmlns:v="urn:schemas-microsoft-com:vml" Requires="v">
                <p:oleObj name="Equation" r:id="rId3" imgW="1676400" imgH="647700" progId="Equation.DSMT4">
                  <p:embed/>
                </p:oleObj>
              </mc:Choice>
              <mc:Fallback>
                <p:oleObj name="Equation" r:id="rId3" imgW="1676400" imgH="647700" progId="Equation.DSMT4">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228" y="5941502"/>
                        <a:ext cx="167640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2071281" y="3875974"/>
          <a:ext cx="2971800" cy="355600"/>
        </p:xfrm>
        <a:graphic>
          <a:graphicData uri="http://schemas.openxmlformats.org/presentationml/2006/ole">
            <mc:AlternateContent xmlns:mc="http://schemas.openxmlformats.org/markup-compatibility/2006">
              <mc:Choice xmlns:v="urn:schemas-microsoft-com:vml" Requires="v">
                <p:oleObj name="Equation" r:id="rId5" imgW="2971800" imgH="355600" progId="Equation.DSMT4">
                  <p:embed/>
                </p:oleObj>
              </mc:Choice>
              <mc:Fallback>
                <p:oleObj name="Equation" r:id="rId5" imgW="2971800" imgH="355600" progId="Equation.DSMT4">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1281" y="3875974"/>
                        <a:ext cx="29718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Slide Number Placeholder 7"/>
          <p:cNvSpPr>
            <a:spLocks noGrp="1"/>
          </p:cNvSpPr>
          <p:nvPr>
            <p:ph type="sldNum" sz="quarter" idx="12"/>
          </p:nvPr>
        </p:nvSpPr>
        <p:spPr/>
        <p:txBody>
          <a:bodyPr/>
          <a:lstStyle/>
          <a:p>
            <a:fld id="{8AC7B609-6235-4DF7-8376-3B4225D7EDEF}" type="slidenum">
              <a:rPr lang="en-US" smtClean="0"/>
              <a:pPr/>
              <a:t>9</a:t>
            </a:fld>
            <a:endParaRPr lang="en-US"/>
          </a:p>
        </p:txBody>
      </p:sp>
    </p:spTree>
    <p:extLst>
      <p:ext uri="{BB962C8B-B14F-4D97-AF65-F5344CB8AC3E}">
        <p14:creationId xmlns:p14="http://schemas.microsoft.com/office/powerpoint/2010/main" val="39833973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837333" y="6109182"/>
            <a:ext cx="973667" cy="274320"/>
          </a:xfrm>
        </p:spPr>
        <p:txBody>
          <a:bodyPr/>
          <a:lstStyle/>
          <a:p>
            <a:fld id="{8AC7B609-6235-4DF7-8376-3B4225D7EDEF}" type="slidenum">
              <a:rPr lang="en-US" smtClean="0"/>
              <a:pPr/>
              <a:t>90</a:t>
            </a:fld>
            <a:endParaRPr lang="en-US" dirty="0"/>
          </a:p>
        </p:txBody>
      </p:sp>
      <p:sp>
        <p:nvSpPr>
          <p:cNvPr id="3" name="TextBox 2"/>
          <p:cNvSpPr txBox="1"/>
          <p:nvPr/>
        </p:nvSpPr>
        <p:spPr>
          <a:xfrm>
            <a:off x="3859619" y="85057"/>
            <a:ext cx="4306186" cy="579967"/>
          </a:xfrm>
          <a:prstGeom prst="rect">
            <a:avLst/>
          </a:prstGeom>
          <a:ln>
            <a:solidFill>
              <a:srgbClr val="A162D0"/>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50000"/>
              </a:lnSpc>
            </a:pPr>
            <a:r>
              <a:rPr lang="en-US" sz="2400" b="1" dirty="0">
                <a:solidFill>
                  <a:srgbClr val="FF0000"/>
                </a:solidFill>
                <a:latin typeface="Times New Roman" panose="02020603050405020304" pitchFamily="18" charset="0"/>
                <a:cs typeface="Times New Roman" panose="02020603050405020304" pitchFamily="18" charset="0"/>
              </a:rPr>
              <a:t>Refraction power      </a:t>
            </a:r>
            <a:r>
              <a:rPr lang="fa-IR" sz="2400" b="1" dirty="0">
                <a:solidFill>
                  <a:srgbClr val="FF0000"/>
                </a:solidFill>
                <a:latin typeface="Times New Roman" panose="02020603050405020304" pitchFamily="18" charset="0"/>
                <a:cs typeface="Times New Roman" panose="02020603050405020304" pitchFamily="18" charset="0"/>
              </a:rPr>
              <a:t>توان شکست</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12651" y="1010078"/>
            <a:ext cx="11663916"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معکوس فاصله کانونی برای یک سیستم اپتیکی را توان شکست آن گویند. </a:t>
            </a:r>
            <a:endParaRPr lang="en-US" sz="2400"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nvGraphicFramePr>
        <p:xfrm>
          <a:off x="5294276" y="1661138"/>
          <a:ext cx="800100" cy="787400"/>
        </p:xfrm>
        <a:graphic>
          <a:graphicData uri="http://schemas.openxmlformats.org/presentationml/2006/ole">
            <mc:AlternateContent xmlns:mc="http://schemas.openxmlformats.org/markup-compatibility/2006">
              <mc:Choice xmlns:v="urn:schemas-microsoft-com:vml" Requires="v">
                <p:oleObj name="Equation" r:id="rId2" imgW="800100" imgH="787400" progId="Equation.DSMT4">
                  <p:embed/>
                </p:oleObj>
              </mc:Choice>
              <mc:Fallback>
                <p:oleObj name="Equation" r:id="rId2" imgW="800100" imgH="787400" progId="Equation.DSMT4">
                  <p:embed/>
                  <p:pic>
                    <p:nvPicPr>
                      <p:cNvPr id="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4276" y="1661138"/>
                        <a:ext cx="8001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308344" y="2615590"/>
            <a:ext cx="11419368" cy="1687963"/>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چنانچه فاصله کانونی بر حسب متر جایگزین شود توان شکست بر حسب </a:t>
            </a:r>
            <a:r>
              <a:rPr lang="fa-IR" sz="2400" dirty="0">
                <a:solidFill>
                  <a:srgbClr val="FF0000"/>
                </a:solidFill>
                <a:latin typeface="Times New Roman" panose="02020603050405020304" pitchFamily="18" charset="0"/>
                <a:cs typeface="Times New Roman" panose="02020603050405020304" pitchFamily="18" charset="0"/>
              </a:rPr>
              <a:t>دیوپتر</a:t>
            </a:r>
            <a:r>
              <a:rPr lang="fa-I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cs typeface="Times New Roman" panose="02020603050405020304" pitchFamily="18" charset="0"/>
              </a:rPr>
              <a:t>D</a:t>
            </a:r>
            <a:r>
              <a:rPr lang="en-US" sz="2400" dirty="0">
                <a:latin typeface="Times New Roman" panose="02020603050405020304" pitchFamily="18" charset="0"/>
                <a:cs typeface="Times New Roman" panose="02020603050405020304" pitchFamily="18" charset="0"/>
              </a:rPr>
              <a:t>)</a:t>
            </a:r>
            <a:r>
              <a:rPr lang="fa-IR" sz="2400" dirty="0">
                <a:latin typeface="Times New Roman" panose="02020603050405020304" pitchFamily="18" charset="0"/>
                <a:cs typeface="Times New Roman" panose="02020603050405020304" pitchFamily="18" charset="0"/>
              </a:rPr>
              <a:t> محاسبه خواهد شد.</a:t>
            </a:r>
            <a:endParaRPr lang="en-US" sz="2400" dirty="0">
              <a:latin typeface="Times New Roman" panose="02020603050405020304" pitchFamily="18" charset="0"/>
              <a:cs typeface="Times New Roman" panose="02020603050405020304" pitchFamily="18" charset="0"/>
            </a:endParaRPr>
          </a:p>
          <a:p>
            <a:pPr algn="just" rtl="1">
              <a:lnSpc>
                <a:spcPct val="150000"/>
              </a:lnSpc>
            </a:pPr>
            <a:r>
              <a:rPr lang="fa-IR" sz="2400" dirty="0">
                <a:latin typeface="Times New Roman" panose="02020603050405020304" pitchFamily="18" charset="0"/>
                <a:cs typeface="Times New Roman" panose="02020603050405020304" pitchFamily="18" charset="0"/>
              </a:rPr>
              <a:t>توان شکست یک عدسی همگرا همانند فاصله کانونی آن مثبت و توان یک عدسی واگرا منفی می‌باشد. </a:t>
            </a:r>
          </a:p>
          <a:p>
            <a:pPr algn="just" rtl="1">
              <a:lnSpc>
                <a:spcPct val="150000"/>
              </a:lnSpc>
              <a:buClr>
                <a:srgbClr val="FF0000"/>
              </a:buClr>
              <a:buSzPct val="140000"/>
              <a:buFont typeface="Wingdings" pitchFamily="2" charset="2"/>
              <a:buChar char="v"/>
            </a:pPr>
            <a:r>
              <a:rPr lang="fa-IR" sz="2400" dirty="0">
                <a:latin typeface="Times New Roman" panose="02020603050405020304" pitchFamily="18" charset="0"/>
                <a:cs typeface="Times New Roman" panose="02020603050405020304" pitchFamily="18" charset="0"/>
              </a:rPr>
              <a:t>  شماره عینکها همان توان شکست عدسی عینک می باشد.</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14672" y="5082359"/>
            <a:ext cx="11270512" cy="579967"/>
          </a:xfrm>
          <a:prstGeom prst="rect">
            <a:avLst/>
          </a:prstGeom>
          <a:noFill/>
        </p:spPr>
        <p:txBody>
          <a:bodyPr wrap="square" rtlCol="0">
            <a:spAutoFit/>
          </a:bodyPr>
          <a:lstStyle/>
          <a:p>
            <a:pPr algn="just" rtl="1">
              <a:lnSpc>
                <a:spcPct val="150000"/>
              </a:lnSpc>
            </a:pPr>
            <a:r>
              <a:rPr lang="fa-IR" sz="2400" dirty="0">
                <a:solidFill>
                  <a:srgbClr val="C00000"/>
                </a:solidFill>
                <a:latin typeface="Times New Roman" panose="02020603050405020304" pitchFamily="18" charset="0"/>
                <a:cs typeface="Times New Roman" panose="02020603050405020304" pitchFamily="18" charset="0"/>
              </a:rPr>
              <a:t>سوال؟ </a:t>
            </a:r>
            <a:r>
              <a:rPr lang="fa-IR" sz="2400" dirty="0">
                <a:latin typeface="Times New Roman" panose="02020603050405020304" pitchFamily="18" charset="0"/>
                <a:cs typeface="Times New Roman" panose="02020603050405020304" pitchFamily="18" charset="0"/>
              </a:rPr>
              <a:t>شماره یک عینک 0.8 است. فاصله کانونی عدسی آن چند سانتی‌متر است.</a:t>
            </a:r>
            <a:endParaRPr lang="en-US" sz="2400" dirty="0">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nvGraphicFramePr>
        <p:xfrm>
          <a:off x="483782" y="5807850"/>
          <a:ext cx="5232400" cy="787400"/>
        </p:xfrm>
        <a:graphic>
          <a:graphicData uri="http://schemas.openxmlformats.org/presentationml/2006/ole">
            <mc:AlternateContent xmlns:mc="http://schemas.openxmlformats.org/markup-compatibility/2006">
              <mc:Choice xmlns:v="urn:schemas-microsoft-com:vml" Requires="v">
                <p:oleObj name="Equation" r:id="rId4" imgW="5232400" imgH="787400" progId="Equation.DSMT4">
                  <p:embed/>
                </p:oleObj>
              </mc:Choice>
              <mc:Fallback>
                <p:oleObj name="Equation" r:id="rId4" imgW="5232400" imgH="787400" progId="Equation.DSMT4">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782" y="5807850"/>
                        <a:ext cx="5232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57651" y="2973214"/>
            <a:ext cx="5400000" cy="3255277"/>
          </a:xfrm>
          <a:prstGeom prst="rect">
            <a:avLst/>
          </a:prstGeom>
        </p:spPr>
      </p:pic>
      <p:sp>
        <p:nvSpPr>
          <p:cNvPr id="4" name="TextBox 3"/>
          <p:cNvSpPr txBox="1"/>
          <p:nvPr/>
        </p:nvSpPr>
        <p:spPr>
          <a:xfrm>
            <a:off x="3864371" y="116681"/>
            <a:ext cx="4571291" cy="661207"/>
          </a:xfrm>
          <a:prstGeom prst="rect">
            <a:avLst/>
          </a:prstGeom>
          <a:ln w="381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lnSpc>
                <a:spcPct val="150000"/>
              </a:lnSpc>
            </a:pPr>
            <a:r>
              <a:rPr lang="en-US" sz="2800" dirty="0">
                <a:latin typeface="Times New Roman" panose="02020603050405020304" pitchFamily="18" charset="0"/>
                <a:cs typeface="Times New Roman" panose="02020603050405020304" pitchFamily="18" charset="0"/>
              </a:rPr>
              <a:t>Matrix method    </a:t>
            </a:r>
            <a:r>
              <a:rPr lang="fa-IR" sz="2800" dirty="0">
                <a:latin typeface="Times New Roman" panose="02020603050405020304" pitchFamily="18" charset="0"/>
                <a:cs typeface="Times New Roman" panose="02020603050405020304" pitchFamily="18" charset="0"/>
              </a:rPr>
              <a:t>روش ماتریسی</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76189" y="888641"/>
            <a:ext cx="10819442" cy="2862322"/>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در این روش هر نقطه از هر پرتو را با دو مشخصه، ارتفاع آن نقطه نسبت به محور اپتیکی و زاویه‌ای که پرتو با محور اپتیکی می‌سازد، مشخص می‌کنیم. در شکل زیر</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پرتو در یک محیط همگن بدون بازتاب یا شکست از نقطه </a:t>
            </a:r>
            <a:r>
              <a:rPr lang="en-US" sz="2400" dirty="0">
                <a:latin typeface="Times New Roman" panose="02020603050405020304" pitchFamily="18" charset="0"/>
                <a:cs typeface="Times New Roman" panose="02020603050405020304" pitchFamily="18" charset="0"/>
              </a:rPr>
              <a:t>0</a:t>
            </a:r>
            <a:r>
              <a:rPr lang="fa-IR" sz="2400" dirty="0">
                <a:latin typeface="Times New Roman" panose="02020603050405020304" pitchFamily="18" charset="0"/>
                <a:cs typeface="Times New Roman" panose="02020603050405020304" pitchFamily="18" charset="0"/>
              </a:rPr>
              <a:t> به نقطه </a:t>
            </a:r>
            <a:r>
              <a:rPr lang="en-US" sz="2400" dirty="0">
                <a:latin typeface="Times New Roman" panose="02020603050405020304" pitchFamily="18" charset="0"/>
                <a:cs typeface="Times New Roman" panose="02020603050405020304" pitchFamily="18" charset="0"/>
              </a:rPr>
              <a:t>1</a:t>
            </a:r>
            <a:r>
              <a:rPr lang="fa-IR" sz="2400" dirty="0">
                <a:latin typeface="Times New Roman" panose="02020603050405020304" pitchFamily="18" charset="0"/>
                <a:cs typeface="Times New Roman" panose="02020603050405020304" pitchFamily="18" charset="0"/>
              </a:rPr>
              <a:t> رفته است.   نقطه </a:t>
            </a:r>
            <a:r>
              <a:rPr lang="en-US" sz="2400" dirty="0">
                <a:latin typeface="Times New Roman" panose="02020603050405020304" pitchFamily="18" charset="0"/>
                <a:cs typeface="Times New Roman" panose="02020603050405020304" pitchFamily="18" charset="0"/>
              </a:rPr>
              <a:t>0 </a:t>
            </a:r>
            <a:r>
              <a:rPr lang="fa-IR" sz="2400" dirty="0">
                <a:latin typeface="Times New Roman" panose="02020603050405020304" pitchFamily="18" charset="0"/>
                <a:cs typeface="Times New Roman" panose="02020603050405020304" pitchFamily="18" charset="0"/>
              </a:rPr>
              <a:t> با مشخصات </a:t>
            </a:r>
            <a:r>
              <a:rPr lang="el-GR" sz="2400" i="1" dirty="0">
                <a:latin typeface="Times New Roman" panose="02020603050405020304" pitchFamily="18" charset="0"/>
                <a:cs typeface="Times New Roman" panose="02020603050405020304" pitchFamily="18" charset="0"/>
              </a:rPr>
              <a:t>α</a:t>
            </a:r>
            <a:r>
              <a:rPr lang="en-US" sz="2400" baseline="-25000" dirty="0">
                <a:latin typeface="Times New Roman" panose="02020603050405020304" pitchFamily="18" charset="0"/>
                <a:cs typeface="Times New Roman" panose="02020603050405020304" pitchFamily="18" charset="0"/>
              </a:rPr>
              <a:t>0</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و </a:t>
            </a:r>
            <a:r>
              <a:rPr lang="en-US" sz="2400" i="1" dirty="0">
                <a:latin typeface="Times New Roman" panose="02020603050405020304" pitchFamily="18" charset="0"/>
                <a:cs typeface="Times New Roman" panose="02020603050405020304" pitchFamily="18" charset="0"/>
              </a:rPr>
              <a:t>y</a:t>
            </a:r>
            <a:r>
              <a:rPr lang="en-US" sz="2400" baseline="-25000" dirty="0">
                <a:latin typeface="Times New Roman" panose="02020603050405020304" pitchFamily="18" charset="0"/>
                <a:cs typeface="Times New Roman" panose="02020603050405020304" pitchFamily="18" charset="0"/>
              </a:rPr>
              <a:t>0</a:t>
            </a:r>
            <a:r>
              <a:rPr lang="fa-IR" sz="2400" dirty="0">
                <a:latin typeface="Times New Roman" panose="02020603050405020304" pitchFamily="18" charset="0"/>
                <a:cs typeface="Times New Roman" panose="02020603050405020304" pitchFamily="18" charset="0"/>
              </a:rPr>
              <a:t> نشان داده می‌شود و نقطه </a:t>
            </a:r>
            <a:r>
              <a:rPr lang="en-US" sz="2400" dirty="0">
                <a:latin typeface="Times New Roman" panose="02020603050405020304" pitchFamily="18" charset="0"/>
                <a:cs typeface="Times New Roman" panose="02020603050405020304" pitchFamily="18" charset="0"/>
              </a:rPr>
              <a:t> 1</a:t>
            </a:r>
            <a:r>
              <a:rPr lang="fa-IR" sz="2400" dirty="0">
                <a:latin typeface="Times New Roman" panose="02020603050405020304" pitchFamily="18" charset="0"/>
                <a:cs typeface="Times New Roman" panose="02020603050405020304" pitchFamily="18" charset="0"/>
              </a:rPr>
              <a:t>با مشخصات </a:t>
            </a:r>
            <a:r>
              <a:rPr lang="el-GR" sz="2400" i="1" dirty="0">
                <a:latin typeface="Times New Roman" panose="02020603050405020304" pitchFamily="18" charset="0"/>
                <a:cs typeface="Times New Roman" panose="02020603050405020304" pitchFamily="18" charset="0"/>
              </a:rPr>
              <a:t>α</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و </a:t>
            </a:r>
            <a:r>
              <a:rPr lang="en-US" sz="2400" i="1" dirty="0">
                <a:latin typeface="Times New Roman" panose="02020603050405020304" pitchFamily="18" charset="0"/>
                <a:cs typeface="Times New Roman" panose="02020603050405020304" pitchFamily="18" charset="0"/>
              </a:rPr>
              <a:t>y</a:t>
            </a:r>
            <a:r>
              <a:rPr lang="en-US" sz="2400" baseline="-25000" dirty="0">
                <a:latin typeface="Times New Roman" panose="02020603050405020304" pitchFamily="18" charset="0"/>
                <a:cs typeface="Times New Roman" panose="02020603050405020304" pitchFamily="18" charset="0"/>
              </a:rPr>
              <a:t>1</a:t>
            </a:r>
            <a:r>
              <a:rPr lang="fa-IR" sz="2400" dirty="0">
                <a:latin typeface="Times New Roman" panose="02020603050405020304" pitchFamily="18" charset="0"/>
                <a:cs typeface="Times New Roman" panose="02020603050405020304" pitchFamily="18" charset="0"/>
              </a:rPr>
              <a:t> نشان داده می‌شود</a:t>
            </a:r>
            <a:r>
              <a:rPr lang="en-US" sz="2400" dirty="0">
                <a:latin typeface="Times New Roman" panose="02020603050405020304" pitchFamily="18" charset="0"/>
                <a:cs typeface="Times New Roman" panose="02020603050405020304" pitchFamily="18" charset="0"/>
              </a:rPr>
              <a:t>.</a:t>
            </a:r>
            <a:r>
              <a:rPr lang="fa-IR" sz="2400" dirty="0">
                <a:latin typeface="Times New Roman" panose="02020603050405020304" pitchFamily="18" charset="0"/>
                <a:cs typeface="Times New Roman" panose="02020603050405020304" pitchFamily="18" charset="0"/>
              </a:rPr>
              <a:t> ماتریس انتقال ماتریسی است که مختصات اولیه </a:t>
            </a:r>
            <a:r>
              <a:rPr lang="el-GR" sz="2400" i="1" dirty="0">
                <a:latin typeface="Times New Roman" panose="02020603050405020304" pitchFamily="18" charset="0"/>
                <a:cs typeface="Times New Roman" panose="02020603050405020304" pitchFamily="18" charset="0"/>
              </a:rPr>
              <a:t>α</a:t>
            </a:r>
            <a:r>
              <a:rPr lang="en-US" sz="2400" baseline="-25000" dirty="0">
                <a:latin typeface="Times New Roman" panose="02020603050405020304" pitchFamily="18" charset="0"/>
                <a:cs typeface="Times New Roman" panose="02020603050405020304" pitchFamily="18" charset="0"/>
              </a:rPr>
              <a:t>0</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و</a:t>
            </a:r>
            <a:r>
              <a:rPr lang="en-US" sz="2400" i="1" dirty="0">
                <a:latin typeface="Times New Roman" panose="02020603050405020304" pitchFamily="18" charset="0"/>
                <a:cs typeface="Times New Roman" panose="02020603050405020304" pitchFamily="18" charset="0"/>
              </a:rPr>
              <a:t>y</a:t>
            </a:r>
            <a:r>
              <a:rPr lang="en-US" sz="2400" baseline="-25000" dirty="0">
                <a:latin typeface="Times New Roman" panose="02020603050405020304" pitchFamily="18" charset="0"/>
                <a:cs typeface="Times New Roman" panose="02020603050405020304" pitchFamily="18" charset="0"/>
              </a:rPr>
              <a:t>0 </a:t>
            </a:r>
            <a:r>
              <a:rPr lang="fa-IR" sz="2400" baseline="-250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را به مختصات ثانویه </a:t>
            </a:r>
            <a:r>
              <a:rPr lang="el-GR" sz="2400" i="1" dirty="0">
                <a:latin typeface="Times New Roman" panose="02020603050405020304" pitchFamily="18" charset="0"/>
                <a:cs typeface="Times New Roman" panose="02020603050405020304" pitchFamily="18" charset="0"/>
              </a:rPr>
              <a:t>α</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و </a:t>
            </a:r>
            <a:r>
              <a:rPr lang="en-US" sz="2400" i="1" dirty="0">
                <a:latin typeface="Times New Roman" panose="02020603050405020304" pitchFamily="18" charset="0"/>
                <a:cs typeface="Times New Roman" panose="02020603050405020304" pitchFamily="18" charset="0"/>
              </a:rPr>
              <a:t>y</a:t>
            </a:r>
            <a:r>
              <a:rPr lang="en-US" sz="2400" baseline="-25000" dirty="0">
                <a:latin typeface="Times New Roman" panose="02020603050405020304" pitchFamily="18" charset="0"/>
                <a:cs typeface="Times New Roman" panose="02020603050405020304" pitchFamily="18" charset="0"/>
              </a:rPr>
              <a:t>1</a:t>
            </a:r>
            <a:r>
              <a:rPr lang="fa-IR" sz="2400" baseline="-250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تبدیل می‌کند. مطابق شکل می‌توان نوشت:</a:t>
            </a:r>
            <a:endParaRPr lang="en-US" sz="2400" dirty="0">
              <a:latin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219013986"/>
              </p:ext>
            </p:extLst>
          </p:nvPr>
        </p:nvGraphicFramePr>
        <p:xfrm>
          <a:off x="5389563" y="3725863"/>
          <a:ext cx="2514600" cy="889000"/>
        </p:xfrm>
        <a:graphic>
          <a:graphicData uri="http://schemas.openxmlformats.org/presentationml/2006/ole">
            <mc:AlternateContent xmlns:mc="http://schemas.openxmlformats.org/markup-compatibility/2006">
              <mc:Choice xmlns:v="urn:schemas-microsoft-com:vml" Requires="v">
                <p:oleObj name="Equation" r:id="rId3" imgW="2514600" imgH="888840" progId="Equation.DSMT4">
                  <p:embed/>
                </p:oleObj>
              </mc:Choice>
              <mc:Fallback>
                <p:oleObj name="Equation" r:id="rId3" imgW="2514600" imgH="888840" progId="Equation.DSMT4">
                  <p:embed/>
                  <p:pic>
                    <p:nvPicPr>
                      <p:cNvPr id="0" name="Picture 6"/>
                      <p:cNvPicPr>
                        <a:picLocks noChangeAspect="1" noChangeArrowheads="1"/>
                      </p:cNvPicPr>
                      <p:nvPr/>
                    </p:nvPicPr>
                    <p:blipFill>
                      <a:blip r:embed="rId4"/>
                      <a:srcRect/>
                      <a:stretch>
                        <a:fillRect/>
                      </a:stretch>
                    </p:blipFill>
                    <p:spPr bwMode="auto">
                      <a:xfrm>
                        <a:off x="5389563" y="3725863"/>
                        <a:ext cx="25146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232783" y="4753074"/>
            <a:ext cx="5958692"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تقریب پیرامحوری یعنی اینکه زاویه پرتوها با محور اپتیکی بسیار کوچک است طوری که:</a:t>
            </a:r>
            <a:endParaRPr lang="en-US" sz="2400" dirty="0">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4138677163"/>
              </p:ext>
            </p:extLst>
          </p:nvPr>
        </p:nvGraphicFramePr>
        <p:xfrm>
          <a:off x="6605588" y="6178550"/>
          <a:ext cx="2768600" cy="381000"/>
        </p:xfrm>
        <a:graphic>
          <a:graphicData uri="http://schemas.openxmlformats.org/presentationml/2006/ole">
            <mc:AlternateContent xmlns:mc="http://schemas.openxmlformats.org/markup-compatibility/2006">
              <mc:Choice xmlns:v="urn:schemas-microsoft-com:vml" Requires="v">
                <p:oleObj name="Equation" r:id="rId5" imgW="2768400" imgH="380880" progId="Equation.DSMT4">
                  <p:embed/>
                </p:oleObj>
              </mc:Choice>
              <mc:Fallback>
                <p:oleObj name="Equation" r:id="rId5" imgW="2768400" imgH="380880" progId="Equation.DSMT4">
                  <p:embed/>
                  <p:pic>
                    <p:nvPicPr>
                      <p:cNvPr id="0" name="Picture 7"/>
                      <p:cNvPicPr>
                        <a:picLocks noChangeAspect="1" noChangeArrowheads="1"/>
                      </p:cNvPicPr>
                      <p:nvPr/>
                    </p:nvPicPr>
                    <p:blipFill>
                      <a:blip r:embed="rId6"/>
                      <a:srcRect/>
                      <a:stretch>
                        <a:fillRect/>
                      </a:stretch>
                    </p:blipFill>
                    <p:spPr bwMode="auto">
                      <a:xfrm>
                        <a:off x="6605588" y="6178550"/>
                        <a:ext cx="27686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8"/>
          <p:cNvSpPr>
            <a:spLocks noGrp="1"/>
          </p:cNvSpPr>
          <p:nvPr>
            <p:ph type="sldNum" sz="quarter" idx="12"/>
          </p:nvPr>
        </p:nvSpPr>
        <p:spPr/>
        <p:txBody>
          <a:bodyPr/>
          <a:lstStyle/>
          <a:p>
            <a:fld id="{8AC7B609-6235-4DF7-8376-3B4225D7EDEF}" type="slidenum">
              <a:rPr lang="en-US" smtClean="0"/>
              <a:pPr/>
              <a:t>91</a:t>
            </a:fld>
            <a:endParaRPr lang="en-US"/>
          </a:p>
        </p:txBody>
      </p:sp>
      <p:cxnSp>
        <p:nvCxnSpPr>
          <p:cNvPr id="11" name="Straight Arrow Connector 10"/>
          <p:cNvCxnSpPr/>
          <p:nvPr/>
        </p:nvCxnSpPr>
        <p:spPr>
          <a:xfrm flipV="1">
            <a:off x="2562441" y="3710763"/>
            <a:ext cx="21265" cy="967563"/>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400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47159" y="141668"/>
            <a:ext cx="8282177"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در نتیجه روابط تبدیلی قبلی به شکل زیر ساده می شوند: </a:t>
            </a:r>
            <a:endParaRPr lang="en-US" sz="2400" dirty="0">
              <a:latin typeface="Times New Roman" panose="02020603050405020304" pitchFamily="18" charset="0"/>
              <a:cs typeface="Times New Roman" panose="02020603050405020304" pitchFamily="18" charset="0"/>
            </a:endParaRPr>
          </a:p>
        </p:txBody>
      </p:sp>
      <p:grpSp>
        <p:nvGrpSpPr>
          <p:cNvPr id="5" name="Group 4"/>
          <p:cNvGrpSpPr/>
          <p:nvPr/>
        </p:nvGrpSpPr>
        <p:grpSpPr>
          <a:xfrm>
            <a:off x="495300" y="1160463"/>
            <a:ext cx="5154613" cy="889000"/>
            <a:chOff x="1737268" y="1160463"/>
            <a:chExt cx="5154613" cy="889000"/>
          </a:xfrm>
        </p:grpSpPr>
        <p:graphicFrame>
          <p:nvGraphicFramePr>
            <p:cNvPr id="2" name="Object 1"/>
            <p:cNvGraphicFramePr>
              <a:graphicFrameLocks noChangeAspect="1"/>
            </p:cNvGraphicFramePr>
            <p:nvPr>
              <p:extLst>
                <p:ext uri="{D42A27DB-BD31-4B8C-83A1-F6EECF244321}">
                  <p14:modId xmlns:p14="http://schemas.microsoft.com/office/powerpoint/2010/main" val="950277343"/>
                </p:ext>
              </p:extLst>
            </p:nvPr>
          </p:nvGraphicFramePr>
          <p:xfrm>
            <a:off x="1737268" y="1160463"/>
            <a:ext cx="2336800" cy="889000"/>
          </p:xfrm>
          <a:graphic>
            <a:graphicData uri="http://schemas.openxmlformats.org/presentationml/2006/ole">
              <mc:AlternateContent xmlns:mc="http://schemas.openxmlformats.org/markup-compatibility/2006">
                <mc:Choice xmlns:v="urn:schemas-microsoft-com:vml" Requires="v">
                  <p:oleObj name="Equation" r:id="rId2" imgW="2336800" imgH="889000" progId="Equation.DSMT4">
                    <p:embed/>
                  </p:oleObj>
                </mc:Choice>
                <mc:Fallback>
                  <p:oleObj name="Equation" r:id="rId2" imgW="2336800" imgH="889000" progId="Equation.DSMT4">
                    <p:embed/>
                    <p:pic>
                      <p:nvPicPr>
                        <p:cNvPr id="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268" y="1160463"/>
                          <a:ext cx="23368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815495841"/>
                </p:ext>
              </p:extLst>
            </p:nvPr>
          </p:nvGraphicFramePr>
          <p:xfrm>
            <a:off x="4516981" y="1160463"/>
            <a:ext cx="2374900" cy="889000"/>
          </p:xfrm>
          <a:graphic>
            <a:graphicData uri="http://schemas.openxmlformats.org/presentationml/2006/ole">
              <mc:AlternateContent xmlns:mc="http://schemas.openxmlformats.org/markup-compatibility/2006">
                <mc:Choice xmlns:v="urn:schemas-microsoft-com:vml" Requires="v">
                  <p:oleObj name="Equation" r:id="rId4" imgW="2374900" imgH="889000" progId="Equation.DSMT4">
                    <p:embed/>
                  </p:oleObj>
                </mc:Choice>
                <mc:Fallback>
                  <p:oleObj name="Equation" r:id="rId4" imgW="2374900" imgH="889000" progId="Equation.DSMT4">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6981" y="1160463"/>
                          <a:ext cx="23749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 name="TextBox 5"/>
          <p:cNvSpPr txBox="1"/>
          <p:nvPr/>
        </p:nvSpPr>
        <p:spPr>
          <a:xfrm>
            <a:off x="2129041" y="2318846"/>
            <a:ext cx="8167299"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روابط تبدیلی بالا را می‌توان به روش ماتریسی به صورت زیر نمایش داد:</a:t>
            </a:r>
            <a:endParaRPr lang="en-US" sz="24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399700900"/>
              </p:ext>
            </p:extLst>
          </p:nvPr>
        </p:nvGraphicFramePr>
        <p:xfrm>
          <a:off x="2792413" y="3278188"/>
          <a:ext cx="2730500" cy="889000"/>
        </p:xfrm>
        <a:graphic>
          <a:graphicData uri="http://schemas.openxmlformats.org/presentationml/2006/ole">
            <mc:AlternateContent xmlns:mc="http://schemas.openxmlformats.org/markup-compatibility/2006">
              <mc:Choice xmlns:v="urn:schemas-microsoft-com:vml" Requires="v">
                <p:oleObj name="Equation" r:id="rId6" imgW="2730500" imgH="889000" progId="Equation.DSMT4">
                  <p:embed/>
                </p:oleObj>
              </mc:Choice>
              <mc:Fallback>
                <p:oleObj name="Equation" r:id="rId6" imgW="2730500" imgH="889000" progId="Equation.DSMT4">
                  <p:embed/>
                  <p:pic>
                    <p:nvPicPr>
                      <p:cNvPr id="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2413" y="3278188"/>
                        <a:ext cx="27305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614147" y="4559121"/>
            <a:ext cx="9697964"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در این نمادگذاری ماتریس 2*2 بالا را ماتریس انتقال پرتو (</a:t>
            </a:r>
            <a:r>
              <a:rPr lang="en-US" sz="2400" dirty="0">
                <a:latin typeface="Times New Roman" panose="02020603050405020304" pitchFamily="18" charset="0"/>
                <a:cs typeface="Times New Roman" panose="02020603050405020304" pitchFamily="18" charset="0"/>
              </a:rPr>
              <a:t>ray-transfer matrix</a:t>
            </a:r>
            <a:r>
              <a:rPr lang="fa-IR" sz="2400" dirty="0">
                <a:latin typeface="Times New Roman" panose="02020603050405020304" pitchFamily="18" charset="0"/>
                <a:cs typeface="Times New Roman" panose="02020603050405020304" pitchFamily="18" charset="0"/>
              </a:rPr>
              <a:t>) در محیط همگن گویند. </a:t>
            </a:r>
            <a:r>
              <a:rPr lang="en-US" sz="2400" dirty="0">
                <a:latin typeface="Times New Roman" panose="02020603050405020304" pitchFamily="18" charset="0"/>
                <a:cs typeface="Times New Roman" panose="02020603050405020304" pitchFamily="18" charset="0"/>
              </a:rPr>
              <a:t>L</a:t>
            </a:r>
            <a:r>
              <a:rPr lang="fa-IR" sz="2400" dirty="0">
                <a:latin typeface="Times New Roman" panose="02020603050405020304" pitchFamily="18" charset="0"/>
                <a:cs typeface="Times New Roman" panose="02020603050405020304" pitchFamily="18" charset="0"/>
              </a:rPr>
              <a:t> طول انتشار در راستای محور اپتیکی است. </a:t>
            </a:r>
            <a:endParaRPr lang="en-US" sz="2400" dirty="0">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278118268"/>
              </p:ext>
            </p:extLst>
          </p:nvPr>
        </p:nvGraphicFramePr>
        <p:xfrm>
          <a:off x="2271745" y="5472113"/>
          <a:ext cx="1765300" cy="863600"/>
        </p:xfrm>
        <a:graphic>
          <a:graphicData uri="http://schemas.openxmlformats.org/presentationml/2006/ole">
            <mc:AlternateContent xmlns:mc="http://schemas.openxmlformats.org/markup-compatibility/2006">
              <mc:Choice xmlns:v="urn:schemas-microsoft-com:vml" Requires="v">
                <p:oleObj name="Equation" r:id="rId8" imgW="1765300" imgH="863600" progId="Equation.DSMT4">
                  <p:embed/>
                </p:oleObj>
              </mc:Choice>
              <mc:Fallback>
                <p:oleObj name="Equation" r:id="rId8" imgW="1765300" imgH="863600" progId="Equation.DSMT4">
                  <p:embed/>
                  <p:pic>
                    <p:nvPicPr>
                      <p:cNvPr id="0"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1745" y="5472113"/>
                        <a:ext cx="1765300" cy="863600"/>
                      </a:xfrm>
                      <a:prstGeom prst="rect">
                        <a:avLst/>
                      </a:prstGeom>
                      <a:blipFill dpi="0" rotWithShape="1">
                        <a:blip r:embed="rId10"/>
                        <a:srcRect/>
                        <a:tile tx="0" ty="0" sx="100000" sy="100000" flip="none" algn="tl"/>
                      </a:blipFill>
                    </p:spPr>
                  </p:pic>
                </p:oleObj>
              </mc:Fallback>
            </mc:AlternateContent>
          </a:graphicData>
        </a:graphic>
      </p:graphicFrame>
      <p:sp>
        <p:nvSpPr>
          <p:cNvPr id="10" name="Slide Number Placeholder 9"/>
          <p:cNvSpPr>
            <a:spLocks noGrp="1"/>
          </p:cNvSpPr>
          <p:nvPr>
            <p:ph type="sldNum" sz="quarter" idx="12"/>
          </p:nvPr>
        </p:nvSpPr>
        <p:spPr/>
        <p:txBody>
          <a:bodyPr/>
          <a:lstStyle/>
          <a:p>
            <a:fld id="{8AC7B609-6235-4DF7-8376-3B4225D7EDEF}" type="slidenum">
              <a:rPr lang="en-US" smtClean="0"/>
              <a:pPr/>
              <a:t>92</a:t>
            </a:fld>
            <a:endParaRPr lang="en-US"/>
          </a:p>
        </p:txBody>
      </p:sp>
    </p:spTree>
    <p:extLst>
      <p:ext uri="{BB962C8B-B14F-4D97-AF65-F5344CB8AC3E}">
        <p14:creationId xmlns:p14="http://schemas.microsoft.com/office/powerpoint/2010/main" val="15825000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C7B609-6235-4DF7-8376-3B4225D7EDEF}" type="slidenum">
              <a:rPr lang="en-US" smtClean="0"/>
              <a:pPr/>
              <a:t>93</a:t>
            </a:fld>
            <a:endParaRPr lang="en-US" dirty="0"/>
          </a:p>
        </p:txBody>
      </p:sp>
      <p:grpSp>
        <p:nvGrpSpPr>
          <p:cNvPr id="31" name="Group 30"/>
          <p:cNvGrpSpPr/>
          <p:nvPr/>
        </p:nvGrpSpPr>
        <p:grpSpPr>
          <a:xfrm>
            <a:off x="350878" y="95682"/>
            <a:ext cx="11089758" cy="3841189"/>
            <a:chOff x="265814" y="425305"/>
            <a:chExt cx="11089758" cy="3841189"/>
          </a:xfrm>
        </p:grpSpPr>
        <p:cxnSp>
          <p:nvCxnSpPr>
            <p:cNvPr id="4" name="Straight Connector 3"/>
            <p:cNvCxnSpPr/>
            <p:nvPr/>
          </p:nvCxnSpPr>
          <p:spPr>
            <a:xfrm flipV="1">
              <a:off x="265814" y="1605516"/>
              <a:ext cx="1108975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733647" y="669852"/>
              <a:ext cx="10069032" cy="30090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435395" y="2881423"/>
              <a:ext cx="1967024" cy="5847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116419" y="3498112"/>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883888" y="2374605"/>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969795" y="857693"/>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H="1">
              <a:off x="1158948" y="1190846"/>
              <a:ext cx="0" cy="2892056"/>
            </a:xfrm>
            <a:prstGeom prst="line">
              <a:avLst/>
            </a:prstGeom>
            <a:ln w="190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937051" y="1236938"/>
              <a:ext cx="0" cy="2892056"/>
            </a:xfrm>
            <a:prstGeom prst="line">
              <a:avLst/>
            </a:prstGeom>
            <a:ln w="190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0012326" y="517454"/>
              <a:ext cx="0" cy="3749040"/>
            </a:xfrm>
            <a:prstGeom prst="line">
              <a:avLst/>
            </a:prstGeom>
            <a:ln w="190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158949" y="3838350"/>
              <a:ext cx="3785191" cy="0"/>
            </a:xfrm>
            <a:prstGeom prst="straightConnector1">
              <a:avLst/>
            </a:prstGeom>
            <a:ln w="1905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151853" y="3990750"/>
              <a:ext cx="8869680" cy="0"/>
            </a:xfrm>
            <a:prstGeom prst="straightConnector1">
              <a:avLst/>
            </a:prstGeom>
            <a:ln w="1905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806985" y="3359890"/>
              <a:ext cx="1605517"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100 cm</a:t>
              </a:r>
            </a:p>
          </p:txBody>
        </p:sp>
        <p:sp>
          <p:nvSpPr>
            <p:cNvPr id="21" name="TextBox 20"/>
            <p:cNvSpPr txBox="1"/>
            <p:nvPr/>
          </p:nvSpPr>
          <p:spPr>
            <a:xfrm>
              <a:off x="5146159" y="3615067"/>
              <a:ext cx="2105246"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220 cm</a:t>
              </a:r>
            </a:p>
          </p:txBody>
        </p:sp>
        <p:cxnSp>
          <p:nvCxnSpPr>
            <p:cNvPr id="22" name="Straight Arrow Connector 21"/>
            <p:cNvCxnSpPr/>
            <p:nvPr/>
          </p:nvCxnSpPr>
          <p:spPr>
            <a:xfrm flipH="1" flipV="1">
              <a:off x="1148315" y="1626781"/>
              <a:ext cx="0" cy="1884722"/>
            </a:xfrm>
            <a:prstGeom prst="straightConnector1">
              <a:avLst/>
            </a:prstGeom>
            <a:ln w="1905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50868" y="2307265"/>
              <a:ext cx="1275907"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80 cm</a:t>
              </a:r>
            </a:p>
          </p:txBody>
        </p:sp>
        <p:graphicFrame>
          <p:nvGraphicFramePr>
            <p:cNvPr id="27" name="Object 26"/>
            <p:cNvGraphicFramePr>
              <a:graphicFrameLocks noChangeAspect="1"/>
            </p:cNvGraphicFramePr>
            <p:nvPr/>
          </p:nvGraphicFramePr>
          <p:xfrm>
            <a:off x="8583274" y="1284401"/>
            <a:ext cx="454394" cy="314580"/>
          </p:xfrm>
          <a:graphic>
            <a:graphicData uri="http://schemas.openxmlformats.org/presentationml/2006/ole">
              <mc:AlternateContent xmlns:mc="http://schemas.openxmlformats.org/markup-compatibility/2006">
                <mc:Choice xmlns:v="urn:schemas-microsoft-com:vml" Requires="v">
                  <p:oleObj name="Equation" r:id="rId2" imgW="495085" imgH="342751" progId="Equation.DSMT4">
                    <p:embed/>
                  </p:oleObj>
                </mc:Choice>
                <mc:Fallback>
                  <p:oleObj name="Equation" r:id="rId2" imgW="495085" imgH="342751" progId="Equation.DSMT4">
                    <p:embed/>
                    <p:pic>
                      <p:nvPicPr>
                        <p:cNvPr id="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3274" y="1284401"/>
                          <a:ext cx="454394" cy="3145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extBox 27"/>
            <p:cNvSpPr txBox="1"/>
            <p:nvPr/>
          </p:nvSpPr>
          <p:spPr>
            <a:xfrm>
              <a:off x="808075" y="3179131"/>
              <a:ext cx="361507"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a</a:t>
              </a:r>
            </a:p>
          </p:txBody>
        </p:sp>
        <p:sp>
          <p:nvSpPr>
            <p:cNvPr id="29" name="TextBox 28"/>
            <p:cNvSpPr txBox="1"/>
            <p:nvPr/>
          </p:nvSpPr>
          <p:spPr>
            <a:xfrm>
              <a:off x="4284915" y="2009547"/>
              <a:ext cx="659219"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b</a:t>
              </a:r>
            </a:p>
          </p:txBody>
        </p:sp>
        <p:sp>
          <p:nvSpPr>
            <p:cNvPr id="30" name="TextBox 29"/>
            <p:cNvSpPr txBox="1"/>
            <p:nvPr/>
          </p:nvSpPr>
          <p:spPr>
            <a:xfrm>
              <a:off x="9590567" y="425305"/>
              <a:ext cx="446567"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c</a:t>
              </a:r>
            </a:p>
          </p:txBody>
        </p:sp>
      </p:grpSp>
      <p:sp>
        <p:nvSpPr>
          <p:cNvPr id="32" name="TextBox 31"/>
          <p:cNvSpPr txBox="1"/>
          <p:nvPr/>
        </p:nvSpPr>
        <p:spPr>
          <a:xfrm>
            <a:off x="584791" y="85054"/>
            <a:ext cx="7442790"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مشخصات پرتویی دو نقطه </a:t>
            </a:r>
            <a:r>
              <a:rPr lang="en-US" sz="2400" dirty="0">
                <a:latin typeface="Times New Roman" panose="02020603050405020304" pitchFamily="18" charset="0"/>
                <a:cs typeface="Times New Roman" panose="02020603050405020304" pitchFamily="18" charset="0"/>
              </a:rPr>
              <a:t> b</a:t>
            </a:r>
            <a:r>
              <a:rPr lang="fa-IR" sz="2400" dirty="0">
                <a:latin typeface="Times New Roman" panose="02020603050405020304" pitchFamily="18" charset="0"/>
                <a:cs typeface="Times New Roman" panose="02020603050405020304" pitchFamily="18" charset="0"/>
              </a:rPr>
              <a:t>و </a:t>
            </a:r>
            <a:r>
              <a:rPr lang="en-US" sz="2400" dirty="0">
                <a:latin typeface="Times New Roman" panose="02020603050405020304" pitchFamily="18" charset="0"/>
                <a:cs typeface="Times New Roman" panose="02020603050405020304" pitchFamily="18" charset="0"/>
              </a:rPr>
              <a:t> c</a:t>
            </a:r>
            <a:r>
              <a:rPr lang="fa-IR" sz="2400" dirty="0">
                <a:latin typeface="Times New Roman" panose="02020603050405020304" pitchFamily="18" charset="0"/>
                <a:cs typeface="Times New Roman" panose="02020603050405020304" pitchFamily="18" charset="0"/>
              </a:rPr>
              <a:t>را پیدا کنید.</a:t>
            </a:r>
            <a:endParaRPr lang="en-US" sz="2400" dirty="0">
              <a:latin typeface="Times New Roman" panose="02020603050405020304" pitchFamily="18" charset="0"/>
              <a:cs typeface="Times New Roman" panose="02020603050405020304" pitchFamily="18" charset="0"/>
            </a:endParaRPr>
          </a:p>
        </p:txBody>
      </p:sp>
      <p:graphicFrame>
        <p:nvGraphicFramePr>
          <p:cNvPr id="33" name="Object 32"/>
          <p:cNvGraphicFramePr>
            <a:graphicFrameLocks noChangeAspect="1"/>
          </p:cNvGraphicFramePr>
          <p:nvPr/>
        </p:nvGraphicFramePr>
        <p:xfrm>
          <a:off x="344745" y="4217398"/>
          <a:ext cx="6743700" cy="863600"/>
        </p:xfrm>
        <a:graphic>
          <a:graphicData uri="http://schemas.openxmlformats.org/presentationml/2006/ole">
            <mc:AlternateContent xmlns:mc="http://schemas.openxmlformats.org/markup-compatibility/2006">
              <mc:Choice xmlns:v="urn:schemas-microsoft-com:vml" Requires="v">
                <p:oleObj name="Equation" r:id="rId4" imgW="6743700" imgH="863600" progId="Equation.DSMT4">
                  <p:embed/>
                </p:oleObj>
              </mc:Choice>
              <mc:Fallback>
                <p:oleObj name="Equation" r:id="rId4" imgW="6743700" imgH="863600" progId="Equation.DSMT4">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745" y="4217398"/>
                        <a:ext cx="67437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79300" name="Object 4"/>
          <p:cNvGraphicFramePr>
            <a:graphicFrameLocks noChangeAspect="1"/>
          </p:cNvGraphicFramePr>
          <p:nvPr/>
        </p:nvGraphicFramePr>
        <p:xfrm>
          <a:off x="311074" y="5451294"/>
          <a:ext cx="6807200" cy="863600"/>
        </p:xfrm>
        <a:graphic>
          <a:graphicData uri="http://schemas.openxmlformats.org/presentationml/2006/ole">
            <mc:AlternateContent xmlns:mc="http://schemas.openxmlformats.org/markup-compatibility/2006">
              <mc:Choice xmlns:v="urn:schemas-microsoft-com:vml" Requires="v">
                <p:oleObj name="Equation" r:id="rId6" imgW="6807200" imgH="863600" progId="Equation.DSMT4">
                  <p:embed/>
                </p:oleObj>
              </mc:Choice>
              <mc:Fallback>
                <p:oleObj name="Equation" r:id="rId6" imgW="6807200" imgH="863600" progId="Equation.DSMT4">
                  <p:embed/>
                  <p:pic>
                    <p:nvPicPr>
                      <p:cNvPr id="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074" y="5451294"/>
                        <a:ext cx="68072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 name="Object 34"/>
          <p:cNvGraphicFramePr>
            <a:graphicFrameLocks noChangeAspect="1"/>
          </p:cNvGraphicFramePr>
          <p:nvPr/>
        </p:nvGraphicFramePr>
        <p:xfrm>
          <a:off x="6702634" y="2043771"/>
          <a:ext cx="2895600" cy="723900"/>
        </p:xfrm>
        <a:graphic>
          <a:graphicData uri="http://schemas.openxmlformats.org/presentationml/2006/ole">
            <mc:AlternateContent xmlns:mc="http://schemas.openxmlformats.org/markup-compatibility/2006">
              <mc:Choice xmlns:v="urn:schemas-microsoft-com:vml" Requires="v">
                <p:oleObj name="Equation" r:id="rId8" imgW="2895600" imgH="723900" progId="Equation.DSMT4">
                  <p:embed/>
                </p:oleObj>
              </mc:Choice>
              <mc:Fallback>
                <p:oleObj name="Equation" r:id="rId8" imgW="2895600" imgH="723900" progId="Equation.DSMT4">
                  <p:embed/>
                  <p:pic>
                    <p:nvPicPr>
                      <p:cNvPr id="0"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2634" y="2043771"/>
                        <a:ext cx="28956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 name="TextBox 35"/>
          <p:cNvSpPr txBox="1"/>
          <p:nvPr/>
        </p:nvSpPr>
        <p:spPr>
          <a:xfrm>
            <a:off x="7347101" y="4284921"/>
            <a:ext cx="4763387"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نقطه </a:t>
            </a:r>
            <a:r>
              <a:rPr lang="en-US" sz="2400" dirty="0">
                <a:latin typeface="Times New Roman" panose="02020603050405020304" pitchFamily="18" charset="0"/>
                <a:cs typeface="Times New Roman" panose="02020603050405020304" pitchFamily="18" charset="0"/>
              </a:rPr>
              <a:t> :b</a:t>
            </a:r>
            <a:r>
              <a:rPr lang="fa-IR" sz="2400" dirty="0">
                <a:latin typeface="Times New Roman" panose="02020603050405020304" pitchFamily="18" charset="0"/>
                <a:cs typeface="Times New Roman" panose="02020603050405020304" pitchFamily="18" charset="0"/>
              </a:rPr>
              <a:t>28 سانتی متر پایینتر از محور اپتیکی</a:t>
            </a:r>
            <a:endParaRPr lang="en-US" sz="2400"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7038754" y="5553786"/>
            <a:ext cx="5107172"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نقطه </a:t>
            </a:r>
            <a:r>
              <a:rPr lang="en-US" sz="2400" dirty="0">
                <a:latin typeface="Times New Roman" panose="02020603050405020304" pitchFamily="18" charset="0"/>
                <a:cs typeface="Times New Roman" panose="02020603050405020304" pitchFamily="18" charset="0"/>
              </a:rPr>
              <a:t> 34.4 :c</a:t>
            </a:r>
            <a:r>
              <a:rPr lang="fa-IR" sz="2400" dirty="0">
                <a:latin typeface="Times New Roman" panose="02020603050405020304" pitchFamily="18" charset="0"/>
                <a:cs typeface="Times New Roman" panose="02020603050405020304" pitchFamily="18" charset="0"/>
              </a:rPr>
              <a:t>سانتی متر بالاتر از محور اپتیکی</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793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185430" y="4023465"/>
            <a:ext cx="5641288"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قرارداد علامتی برای</a:t>
            </a:r>
            <a:r>
              <a:rPr lang="de-DE"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ارتفاع یک نقطه روی یک پرتو</a:t>
            </a:r>
            <a:endParaRPr lang="en-US" sz="2400" dirty="0">
              <a:latin typeface="Times New Roman" panose="02020603050405020304" pitchFamily="18" charset="0"/>
              <a:cs typeface="Times New Roman" panose="02020603050405020304" pitchFamily="18" charset="0"/>
            </a:endParaRPr>
          </a:p>
        </p:txBody>
      </p:sp>
      <p:grpSp>
        <p:nvGrpSpPr>
          <p:cNvPr id="2" name="Group 20"/>
          <p:cNvGrpSpPr/>
          <p:nvPr/>
        </p:nvGrpSpPr>
        <p:grpSpPr>
          <a:xfrm>
            <a:off x="4913237" y="3575713"/>
            <a:ext cx="7001258" cy="2497541"/>
            <a:chOff x="4913237" y="3575713"/>
            <a:chExt cx="7001258" cy="2497541"/>
          </a:xfrm>
        </p:grpSpPr>
        <p:grpSp>
          <p:nvGrpSpPr>
            <p:cNvPr id="5" name="Group 15"/>
            <p:cNvGrpSpPr/>
            <p:nvPr/>
          </p:nvGrpSpPr>
          <p:grpSpPr>
            <a:xfrm>
              <a:off x="4913237" y="3575713"/>
              <a:ext cx="5303520" cy="2497541"/>
              <a:chOff x="2456597" y="3575713"/>
              <a:chExt cx="5303520" cy="2497541"/>
            </a:xfrm>
          </p:grpSpPr>
          <p:cxnSp>
            <p:nvCxnSpPr>
              <p:cNvPr id="6" name="Straight Connector 5"/>
              <p:cNvCxnSpPr/>
              <p:nvPr/>
            </p:nvCxnSpPr>
            <p:spPr>
              <a:xfrm flipV="1">
                <a:off x="2456597" y="4913194"/>
                <a:ext cx="53035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425588" y="3575713"/>
                <a:ext cx="3548418" cy="249754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414448" y="3848669"/>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028364" y="5556914"/>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9" idx="4"/>
              </p:cNvCxnSpPr>
              <p:nvPr/>
            </p:nvCxnSpPr>
            <p:spPr>
              <a:xfrm flipH="1">
                <a:off x="6482687" y="3985829"/>
                <a:ext cx="341" cy="927365"/>
              </a:xfrm>
              <a:prstGeom prst="straightConnector1">
                <a:avLst/>
              </a:prstGeom>
              <a:ln w="28575">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096603" y="4929799"/>
                <a:ext cx="341" cy="731520"/>
              </a:xfrm>
              <a:prstGeom prst="straightConnector1">
                <a:avLst/>
              </a:prstGeom>
              <a:ln w="28575">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455394" y="4080680"/>
                <a:ext cx="832513" cy="579967"/>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y </a:t>
                </a:r>
                <a:r>
                  <a:rPr lang="en-US" sz="2400" dirty="0">
                    <a:latin typeface="Times New Roman"/>
                    <a:cs typeface="Times New Roman"/>
                  </a:rPr>
                  <a:t>&gt; 0</a:t>
                </a:r>
                <a:endParaRPr lang="en-US" sz="2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3141263" y="4901819"/>
                <a:ext cx="832513" cy="579967"/>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y </a:t>
                </a:r>
                <a:r>
                  <a:rPr lang="en-US" sz="2400" dirty="0">
                    <a:latin typeface="Times New Roman"/>
                    <a:cs typeface="Times New Roman"/>
                  </a:rPr>
                  <a:t>&lt; 0</a:t>
                </a:r>
                <a:endParaRPr lang="en-US" sz="2400" dirty="0">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9880978" y="4503760"/>
              <a:ext cx="2033517" cy="646331"/>
            </a:xfrm>
            <a:prstGeom prst="rect">
              <a:avLst/>
            </a:prstGeom>
            <a:noFill/>
            <a:ln>
              <a:noFill/>
            </a:ln>
          </p:spPr>
          <p:txBody>
            <a:bodyPr wrap="square" rtlCol="0">
              <a:spAutoFit/>
            </a:bodyPr>
            <a:lstStyle/>
            <a:p>
              <a:pPr algn="just" rtl="1">
                <a:lnSpc>
                  <a:spcPct val="150000"/>
                </a:lnSpc>
              </a:pPr>
              <a:r>
                <a:rPr lang="de-DE" sz="2400" dirty="0">
                  <a:latin typeface="Times New Roman" panose="02020603050405020304" pitchFamily="18" charset="0"/>
                  <a:cs typeface="Times New Roman" panose="02020603050405020304" pitchFamily="18" charset="0"/>
                </a:rPr>
                <a:t>Optical axis</a:t>
              </a:r>
              <a:endParaRPr lang="en-US" sz="2400" dirty="0">
                <a:latin typeface="Times New Roman" panose="02020603050405020304" pitchFamily="18" charset="0"/>
                <a:cs typeface="Times New Roman" panose="02020603050405020304" pitchFamily="18" charset="0"/>
              </a:endParaRPr>
            </a:p>
          </p:txBody>
        </p:sp>
      </p:grpSp>
      <p:grpSp>
        <p:nvGrpSpPr>
          <p:cNvPr id="7" name="Group 19"/>
          <p:cNvGrpSpPr/>
          <p:nvPr/>
        </p:nvGrpSpPr>
        <p:grpSpPr>
          <a:xfrm>
            <a:off x="1481727" y="1477399"/>
            <a:ext cx="10137057" cy="1572551"/>
            <a:chOff x="1877519" y="1477399"/>
            <a:chExt cx="10137057" cy="1572551"/>
          </a:xfrm>
        </p:grpSpPr>
        <p:grpSp>
          <p:nvGrpSpPr>
            <p:cNvPr id="11" name="Group 1"/>
            <p:cNvGrpSpPr/>
            <p:nvPr/>
          </p:nvGrpSpPr>
          <p:grpSpPr>
            <a:xfrm>
              <a:off x="1877519" y="1477399"/>
              <a:ext cx="8446896" cy="1572551"/>
              <a:chOff x="1440777" y="5025817"/>
              <a:chExt cx="8446896" cy="1572551"/>
            </a:xfrm>
          </p:grpSpPr>
          <p:pic>
            <p:nvPicPr>
              <p:cNvPr id="3" name="Picture 2"/>
              <p:cNvPicPr>
                <a:picLocks noChangeAspect="1"/>
              </p:cNvPicPr>
              <p:nvPr/>
            </p:nvPicPr>
            <p:blipFill rotWithShape="1">
              <a:blip r:embed="rId2" cstate="print"/>
              <a:srcRect l="9882" t="13429" r="10080" b="9939"/>
              <a:stretch/>
            </p:blipFill>
            <p:spPr>
              <a:xfrm>
                <a:off x="7655673" y="5025817"/>
                <a:ext cx="2232000" cy="1572551"/>
              </a:xfrm>
              <a:prstGeom prst="rect">
                <a:avLst/>
              </a:prstGeom>
            </p:spPr>
          </p:pic>
          <p:sp>
            <p:nvSpPr>
              <p:cNvPr id="4" name="TextBox 3"/>
              <p:cNvSpPr txBox="1"/>
              <p:nvPr/>
            </p:nvSpPr>
            <p:spPr>
              <a:xfrm>
                <a:off x="1440777" y="5495149"/>
                <a:ext cx="5562741"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قرارداد علامتی برای زاویه یک پرتو با محور اصلی</a:t>
                </a:r>
                <a:endParaRPr lang="en-US" sz="2400" dirty="0">
                  <a:latin typeface="Times New Roman" panose="02020603050405020304" pitchFamily="18" charset="0"/>
                  <a:cs typeface="Times New Roman" panose="02020603050405020304" pitchFamily="18" charset="0"/>
                </a:endParaRPr>
              </a:p>
            </p:txBody>
          </p:sp>
        </p:grpSp>
        <p:sp>
          <p:nvSpPr>
            <p:cNvPr id="19" name="TextBox 18"/>
            <p:cNvSpPr txBox="1"/>
            <p:nvPr/>
          </p:nvSpPr>
          <p:spPr>
            <a:xfrm>
              <a:off x="9981059" y="1912960"/>
              <a:ext cx="2033517" cy="646331"/>
            </a:xfrm>
            <a:prstGeom prst="rect">
              <a:avLst/>
            </a:prstGeom>
            <a:noFill/>
            <a:ln>
              <a:noFill/>
            </a:ln>
          </p:spPr>
          <p:txBody>
            <a:bodyPr wrap="square" rtlCol="0">
              <a:spAutoFit/>
            </a:bodyPr>
            <a:lstStyle/>
            <a:p>
              <a:pPr algn="just" rtl="1">
                <a:lnSpc>
                  <a:spcPct val="150000"/>
                </a:lnSpc>
              </a:pPr>
              <a:r>
                <a:rPr lang="de-DE" sz="2400" dirty="0">
                  <a:latin typeface="Times New Roman" panose="02020603050405020304" pitchFamily="18" charset="0"/>
                  <a:cs typeface="Times New Roman" panose="02020603050405020304" pitchFamily="18" charset="0"/>
                </a:rPr>
                <a:t>Optical axis</a:t>
              </a:r>
              <a:endParaRPr lang="en-US" sz="2400" dirty="0">
                <a:latin typeface="Times New Roman" panose="02020603050405020304" pitchFamily="18" charset="0"/>
                <a:cs typeface="Times New Roman" panose="02020603050405020304" pitchFamily="18" charset="0"/>
              </a:endParaRPr>
            </a:p>
          </p:txBody>
        </p:sp>
      </p:grpSp>
      <p:cxnSp>
        <p:nvCxnSpPr>
          <p:cNvPr id="21" name="Straight Arrow Connector 20"/>
          <p:cNvCxnSpPr/>
          <p:nvPr/>
        </p:nvCxnSpPr>
        <p:spPr>
          <a:xfrm>
            <a:off x="6684579" y="3321269"/>
            <a:ext cx="1702676" cy="313208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Slide Number Placeholder 19"/>
          <p:cNvSpPr>
            <a:spLocks noGrp="1"/>
          </p:cNvSpPr>
          <p:nvPr>
            <p:ph type="sldNum" sz="quarter" idx="12"/>
          </p:nvPr>
        </p:nvSpPr>
        <p:spPr/>
        <p:txBody>
          <a:bodyPr/>
          <a:lstStyle/>
          <a:p>
            <a:fld id="{8AC7B609-6235-4DF7-8376-3B4225D7EDEF}" type="slidenum">
              <a:rPr lang="en-US" smtClean="0"/>
              <a:pPr/>
              <a:t>94</a:t>
            </a:fld>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22097" y="13648"/>
            <a:ext cx="4468969" cy="579967"/>
          </a:xfrm>
          <a:prstGeom prst="rect">
            <a:avLst/>
          </a:prstGeom>
          <a:noFill/>
        </p:spPr>
        <p:txBody>
          <a:bodyPr wrap="square" rtlCol="0">
            <a:spAutoFit/>
          </a:bodyPr>
          <a:lstStyle/>
          <a:p>
            <a:pPr algn="just">
              <a:lnSpc>
                <a:spcPct val="150000"/>
              </a:lnSpc>
            </a:pPr>
            <a:r>
              <a:rPr lang="en-US" sz="2400" dirty="0">
                <a:solidFill>
                  <a:srgbClr val="FF0000"/>
                </a:solidFill>
                <a:latin typeface="Times New Roman" panose="02020603050405020304" pitchFamily="18" charset="0"/>
                <a:cs typeface="Times New Roman" panose="02020603050405020304" pitchFamily="18" charset="0"/>
              </a:rPr>
              <a:t>The reflection matrix  </a:t>
            </a:r>
            <a:r>
              <a:rPr lang="fa-IR" sz="2400" dirty="0">
                <a:solidFill>
                  <a:srgbClr val="FF0000"/>
                </a:solidFill>
                <a:latin typeface="Times New Roman" panose="02020603050405020304" pitchFamily="18" charset="0"/>
                <a:cs typeface="Times New Roman" panose="02020603050405020304" pitchFamily="18" charset="0"/>
              </a:rPr>
              <a:t>ماتریس بازتاب</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80072" y="532640"/>
            <a:ext cx="9814806"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پرتو به آینه کاو/کوژ کروی برخورد کرده و سپس بازتاب شده است. در نقطه بازتاب ارتفاع پرتو تغییر نمی‌کند ولی جهت آن تغییر می‌کند. پس می‌توان نوشت: </a:t>
            </a:r>
            <a:endParaRPr lang="en-US" sz="2400" dirty="0">
              <a:latin typeface="Times New Roman" panose="02020603050405020304" pitchFamily="18" charset="0"/>
              <a:cs typeface="Times New Roman" panose="02020603050405020304" pitchFamily="18"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3178247331"/>
              </p:ext>
            </p:extLst>
          </p:nvPr>
        </p:nvGraphicFramePr>
        <p:xfrm>
          <a:off x="935702" y="2575036"/>
          <a:ext cx="3276600" cy="355600"/>
        </p:xfrm>
        <a:graphic>
          <a:graphicData uri="http://schemas.openxmlformats.org/presentationml/2006/ole">
            <mc:AlternateContent xmlns:mc="http://schemas.openxmlformats.org/markup-compatibility/2006">
              <mc:Choice xmlns:v="urn:schemas-microsoft-com:vml" Requires="v">
                <p:oleObj name="Equation" r:id="rId2" imgW="3276600" imgH="355600" progId="Equation.DSMT4">
                  <p:embed/>
                </p:oleObj>
              </mc:Choice>
              <mc:Fallback>
                <p:oleObj name="Equation" r:id="rId2" imgW="3276600" imgH="355600" progId="Equation.DSMT4">
                  <p:embed/>
                  <p:pic>
                    <p:nvPicPr>
                      <p:cNvPr id="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702" y="2575036"/>
                        <a:ext cx="32766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16"/>
          <p:cNvGrpSpPr/>
          <p:nvPr/>
        </p:nvGrpSpPr>
        <p:grpSpPr>
          <a:xfrm>
            <a:off x="4846935" y="1651545"/>
            <a:ext cx="6188927" cy="4873083"/>
            <a:chOff x="7297206" y="3199055"/>
            <a:chExt cx="4533059" cy="3514815"/>
          </a:xfrm>
        </p:grpSpPr>
        <p:grpSp>
          <p:nvGrpSpPr>
            <p:cNvPr id="4" name="Group 10"/>
            <p:cNvGrpSpPr/>
            <p:nvPr/>
          </p:nvGrpSpPr>
          <p:grpSpPr>
            <a:xfrm>
              <a:off x="7297206" y="3199055"/>
              <a:ext cx="4533059" cy="3514815"/>
              <a:chOff x="7133433" y="2598554"/>
              <a:chExt cx="4533059" cy="351481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3433" y="2598554"/>
                <a:ext cx="4320000" cy="3514815"/>
              </a:xfrm>
              <a:prstGeom prst="rect">
                <a:avLst/>
              </a:prstGeom>
            </p:spPr>
          </p:pic>
          <p:sp>
            <p:nvSpPr>
              <p:cNvPr id="10" name="TextBox 9"/>
              <p:cNvSpPr txBox="1"/>
              <p:nvPr/>
            </p:nvSpPr>
            <p:spPr>
              <a:xfrm>
                <a:off x="9662417" y="5021469"/>
                <a:ext cx="2004075"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Convex mirror</a:t>
                </a:r>
              </a:p>
            </p:txBody>
          </p:sp>
        </p:grpSp>
        <p:sp>
          <p:nvSpPr>
            <p:cNvPr id="16" name="TextBox 15"/>
            <p:cNvSpPr txBox="1"/>
            <p:nvPr/>
          </p:nvSpPr>
          <p:spPr>
            <a:xfrm>
              <a:off x="10358823" y="6053511"/>
              <a:ext cx="997389"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آینه کوژ</a:t>
              </a:r>
              <a:endParaRPr lang="en-US" sz="2400" dirty="0">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586864" y="3986911"/>
            <a:ext cx="5286233"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برای آینه کوژ </a:t>
            </a:r>
            <a:r>
              <a:rPr lang="en-US" sz="2400" dirty="0">
                <a:latin typeface="Times New Roman" panose="02020603050405020304" pitchFamily="18" charset="0"/>
                <a:cs typeface="Times New Roman" panose="02020603050405020304" pitchFamily="18" charset="0"/>
              </a:rPr>
              <a:t>  (R&gt; 0)</a:t>
            </a:r>
            <a:r>
              <a:rPr lang="fa-IR" sz="2400" dirty="0">
                <a:latin typeface="Times New Roman" panose="02020603050405020304" pitchFamily="18" charset="0"/>
                <a:cs typeface="Times New Roman" panose="02020603050405020304" pitchFamily="18" charset="0"/>
              </a:rPr>
              <a:t>می توان نوشت:</a:t>
            </a:r>
            <a:endParaRPr lang="en-US" sz="2400" dirty="0">
              <a:latin typeface="Times New Roman" panose="02020603050405020304" pitchFamily="18" charset="0"/>
              <a:cs typeface="Times New Roman" panose="02020603050405020304" pitchFamily="18" charset="0"/>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3629466645"/>
              </p:ext>
            </p:extLst>
          </p:nvPr>
        </p:nvGraphicFramePr>
        <p:xfrm>
          <a:off x="808038" y="4975225"/>
          <a:ext cx="7162800" cy="1446213"/>
        </p:xfrm>
        <a:graphic>
          <a:graphicData uri="http://schemas.openxmlformats.org/presentationml/2006/ole">
            <mc:AlternateContent xmlns:mc="http://schemas.openxmlformats.org/markup-compatibility/2006">
              <mc:Choice xmlns:v="urn:schemas-microsoft-com:vml" Requires="v">
                <p:oleObj name="Equation" r:id="rId5" imgW="7162800" imgH="1625600" progId="Equation.DSMT4">
                  <p:embed/>
                </p:oleObj>
              </mc:Choice>
              <mc:Fallback>
                <p:oleObj name="Equation" r:id="rId5" imgW="7162800" imgH="1625600" progId="Equation.DSMT4">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038" y="4975225"/>
                        <a:ext cx="7162800" cy="1446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Slide Number Placeholder 13"/>
          <p:cNvSpPr>
            <a:spLocks noGrp="1"/>
          </p:cNvSpPr>
          <p:nvPr>
            <p:ph type="sldNum" sz="quarter" idx="12"/>
          </p:nvPr>
        </p:nvSpPr>
        <p:spPr/>
        <p:txBody>
          <a:bodyPr/>
          <a:lstStyle/>
          <a:p>
            <a:fld id="{8AC7B609-6235-4DF7-8376-3B4225D7EDEF}" type="slidenum">
              <a:rPr lang="en-US" smtClean="0"/>
              <a:pPr/>
              <a:t>95</a:t>
            </a:fld>
            <a:endParaRPr lang="en-US"/>
          </a:p>
        </p:txBody>
      </p:sp>
    </p:spTree>
    <p:extLst>
      <p:ext uri="{BB962C8B-B14F-4D97-AF65-F5344CB8AC3E}">
        <p14:creationId xmlns:p14="http://schemas.microsoft.com/office/powerpoint/2010/main" val="13507505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p:cNvGrpSpPr/>
          <p:nvPr/>
        </p:nvGrpSpPr>
        <p:grpSpPr>
          <a:xfrm>
            <a:off x="159774" y="3002512"/>
            <a:ext cx="4616942" cy="3714060"/>
            <a:chOff x="611353" y="3134232"/>
            <a:chExt cx="4172446" cy="3331346"/>
          </a:xfrm>
        </p:grpSpPr>
        <p:grpSp>
          <p:nvGrpSpPr>
            <p:cNvPr id="6" name="Group 8"/>
            <p:cNvGrpSpPr/>
            <p:nvPr/>
          </p:nvGrpSpPr>
          <p:grpSpPr>
            <a:xfrm>
              <a:off x="611353" y="3134232"/>
              <a:ext cx="4172446" cy="3292945"/>
              <a:chOff x="979843" y="2533731"/>
              <a:chExt cx="4172446" cy="3292945"/>
            </a:xfrm>
          </p:grpSpPr>
          <p:pic>
            <p:nvPicPr>
              <p:cNvPr id="11" name="Picture 10"/>
              <p:cNvPicPr>
                <a:picLocks noChangeAspect="1"/>
              </p:cNvPicPr>
              <p:nvPr/>
            </p:nvPicPr>
            <p:blipFill rotWithShape="1">
              <a:blip r:embed="rId2" cstate="print"/>
              <a:srcRect l="3759" t="13831" r="3287" b="7343"/>
              <a:stretch/>
            </p:blipFill>
            <p:spPr>
              <a:xfrm>
                <a:off x="979843" y="2533731"/>
                <a:ext cx="4172446" cy="3292945"/>
              </a:xfrm>
              <a:prstGeom prst="rect">
                <a:avLst/>
              </a:prstGeom>
            </p:spPr>
          </p:pic>
          <p:sp>
            <p:nvSpPr>
              <p:cNvPr id="12" name="TextBox 11"/>
              <p:cNvSpPr txBox="1"/>
              <p:nvPr/>
            </p:nvSpPr>
            <p:spPr>
              <a:xfrm>
                <a:off x="1777547" y="4818451"/>
                <a:ext cx="2122697"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Concave mirror</a:t>
                </a:r>
              </a:p>
            </p:txBody>
          </p:sp>
        </p:grpSp>
        <p:sp>
          <p:nvSpPr>
            <p:cNvPr id="10" name="TextBox 9"/>
            <p:cNvSpPr txBox="1"/>
            <p:nvPr/>
          </p:nvSpPr>
          <p:spPr>
            <a:xfrm>
              <a:off x="1930418" y="5885611"/>
              <a:ext cx="917239"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آینه کاو</a:t>
              </a:r>
              <a:endParaRPr lang="en-US" sz="2400" dirty="0">
                <a:latin typeface="Times New Roman" panose="02020603050405020304" pitchFamily="18" charset="0"/>
                <a:cs typeface="Times New Roman" panose="02020603050405020304" pitchFamily="18" charset="0"/>
              </a:endParaRPr>
            </a:p>
          </p:txBody>
        </p:sp>
      </p:grpSp>
      <p:sp>
        <p:nvSpPr>
          <p:cNvPr id="4" name="TextBox 3"/>
          <p:cNvSpPr txBox="1"/>
          <p:nvPr/>
        </p:nvSpPr>
        <p:spPr>
          <a:xfrm>
            <a:off x="4326340" y="317196"/>
            <a:ext cx="6080053"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برای آینه کاو</a:t>
            </a:r>
            <a:r>
              <a:rPr lang="en-US" sz="2400" dirty="0">
                <a:latin typeface="Times New Roman" panose="02020603050405020304" pitchFamily="18" charset="0"/>
                <a:cs typeface="Times New Roman" panose="02020603050405020304" pitchFamily="18" charset="0"/>
              </a:rPr>
              <a:t> (R&lt; 0) </a:t>
            </a:r>
            <a:r>
              <a:rPr lang="fa-IR" sz="2400" dirty="0">
                <a:latin typeface="Times New Roman" panose="02020603050405020304" pitchFamily="18" charset="0"/>
                <a:cs typeface="Times New Roman" panose="02020603050405020304" pitchFamily="18" charset="0"/>
              </a:rPr>
              <a:t>می‌توان نوشت:</a:t>
            </a:r>
            <a:endParaRPr lang="en-US" sz="2400"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134382163"/>
              </p:ext>
            </p:extLst>
          </p:nvPr>
        </p:nvGraphicFramePr>
        <p:xfrm>
          <a:off x="911225" y="369888"/>
          <a:ext cx="6946900" cy="2006600"/>
        </p:xfrm>
        <a:graphic>
          <a:graphicData uri="http://schemas.openxmlformats.org/presentationml/2006/ole">
            <mc:AlternateContent xmlns:mc="http://schemas.openxmlformats.org/markup-compatibility/2006">
              <mc:Choice xmlns:v="urn:schemas-microsoft-com:vml" Requires="v">
                <p:oleObj name="Equation" r:id="rId3" imgW="6946900" imgH="2006600" progId="Equation.DSMT4">
                  <p:embed/>
                </p:oleObj>
              </mc:Choice>
              <mc:Fallback>
                <p:oleObj name="Equation" r:id="rId3" imgW="6946900" imgH="2006600" progId="Equation.DSMT4">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225" y="369888"/>
                        <a:ext cx="6946900" cy="200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06463" y="2191974"/>
            <a:ext cx="8545849"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پس برای بازتاب توسط هر آینه کروی ماتریس انتقال به صورت زیر خواهد بود:</a:t>
            </a:r>
            <a:endParaRPr lang="en-US" sz="2400" dirty="0">
              <a:latin typeface="Times New Roman" panose="02020603050405020304" pitchFamily="18" charset="0"/>
              <a:cs typeface="Times New Roman" panose="02020603050405020304" pitchFamily="18"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424615338"/>
              </p:ext>
            </p:extLst>
          </p:nvPr>
        </p:nvGraphicFramePr>
        <p:xfrm>
          <a:off x="5265738" y="3535363"/>
          <a:ext cx="5638800" cy="1320800"/>
        </p:xfrm>
        <a:graphic>
          <a:graphicData uri="http://schemas.openxmlformats.org/presentationml/2006/ole">
            <mc:AlternateContent xmlns:mc="http://schemas.openxmlformats.org/markup-compatibility/2006">
              <mc:Choice xmlns:v="urn:schemas-microsoft-com:vml" Requires="v">
                <p:oleObj name="Equation" r:id="rId5" imgW="5638800" imgH="1320800" progId="Equation.DSMT4">
                  <p:embed/>
                </p:oleObj>
              </mc:Choice>
              <mc:Fallback>
                <p:oleObj name="Equation" r:id="rId5" imgW="5638800" imgH="1320800" progId="Equation.DSMT4">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5738" y="3535363"/>
                        <a:ext cx="563880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8" name="Group 2"/>
          <p:cNvGrpSpPr/>
          <p:nvPr/>
        </p:nvGrpSpPr>
        <p:grpSpPr>
          <a:xfrm>
            <a:off x="5102224" y="5332413"/>
            <a:ext cx="5478463" cy="1296987"/>
            <a:chOff x="5971561" y="5332413"/>
            <a:chExt cx="4924644" cy="1296987"/>
          </a:xfrm>
        </p:grpSpPr>
        <p:graphicFrame>
          <p:nvGraphicFramePr>
            <p:cNvPr id="14" name="Object 13"/>
            <p:cNvGraphicFramePr>
              <a:graphicFrameLocks noChangeAspect="1"/>
            </p:cNvGraphicFramePr>
            <p:nvPr>
              <p:extLst>
                <p:ext uri="{D42A27DB-BD31-4B8C-83A1-F6EECF244321}">
                  <p14:modId xmlns:p14="http://schemas.microsoft.com/office/powerpoint/2010/main" val="2888145432"/>
                </p:ext>
              </p:extLst>
            </p:nvPr>
          </p:nvGraphicFramePr>
          <p:xfrm>
            <a:off x="5971561" y="5332413"/>
            <a:ext cx="2757001" cy="1244600"/>
          </p:xfrm>
          <a:graphic>
            <a:graphicData uri="http://schemas.openxmlformats.org/presentationml/2006/ole">
              <mc:AlternateContent xmlns:mc="http://schemas.openxmlformats.org/markup-compatibility/2006">
                <mc:Choice xmlns:v="urn:schemas-microsoft-com:vml" Requires="v">
                  <p:oleObj name="Equation" r:id="rId7" imgW="2755900" imgH="1244600" progId="Equation.DSMT4">
                    <p:embed/>
                  </p:oleObj>
                </mc:Choice>
                <mc:Fallback>
                  <p:oleObj name="Equation" r:id="rId7" imgW="2755900" imgH="1244600" progId="Equation.DSMT4">
                    <p:embed/>
                    <p:pic>
                      <p:nvPicPr>
                        <p:cNvPr id="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1561" y="5332413"/>
                          <a:ext cx="2757001" cy="124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824254665"/>
                </p:ext>
              </p:extLst>
            </p:nvPr>
          </p:nvGraphicFramePr>
          <p:xfrm>
            <a:off x="8825600" y="5334000"/>
            <a:ext cx="2070605" cy="1295400"/>
          </p:xfrm>
          <a:graphic>
            <a:graphicData uri="http://schemas.openxmlformats.org/presentationml/2006/ole">
              <mc:AlternateContent xmlns:mc="http://schemas.openxmlformats.org/markup-compatibility/2006">
                <mc:Choice xmlns:v="urn:schemas-microsoft-com:vml" Requires="v">
                  <p:oleObj name="Equation" r:id="rId9" imgW="2070100" imgH="1295400" progId="Equation.DSMT4">
                    <p:embed/>
                  </p:oleObj>
                </mc:Choice>
                <mc:Fallback>
                  <p:oleObj name="Equation" r:id="rId9" imgW="2070100" imgH="1295400" progId="Equation.DSMT4">
                    <p:embed/>
                    <p:pic>
                      <p:nvPicPr>
                        <p:cNvPr id="0"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25600" y="5334000"/>
                          <a:ext cx="2070605" cy="1295400"/>
                        </a:xfrm>
                        <a:prstGeom prst="rect">
                          <a:avLst/>
                        </a:prstGeom>
                        <a:blipFill dpi="0" rotWithShape="1">
                          <a:blip r:embed="rId11"/>
                          <a:srcRect/>
                          <a:tile tx="0" ty="0" sx="100000" sy="100000" flip="none" algn="tl"/>
                        </a:blipFill>
                      </p:spPr>
                    </p:pic>
                  </p:oleObj>
                </mc:Fallback>
              </mc:AlternateContent>
            </a:graphicData>
          </a:graphic>
        </p:graphicFrame>
      </p:grpSp>
      <p:sp>
        <p:nvSpPr>
          <p:cNvPr id="15" name="Slide Number Placeholder 14"/>
          <p:cNvSpPr>
            <a:spLocks noGrp="1"/>
          </p:cNvSpPr>
          <p:nvPr>
            <p:ph type="sldNum" sz="quarter" idx="12"/>
          </p:nvPr>
        </p:nvSpPr>
        <p:spPr/>
        <p:txBody>
          <a:bodyPr/>
          <a:lstStyle/>
          <a:p>
            <a:fld id="{8AC7B609-6235-4DF7-8376-3B4225D7EDEF}" type="slidenum">
              <a:rPr lang="en-US" smtClean="0"/>
              <a:pPr/>
              <a:t>96</a:t>
            </a:fld>
            <a:endParaRPr lang="en-US"/>
          </a:p>
        </p:txBody>
      </p:sp>
    </p:spTree>
    <p:extLst>
      <p:ext uri="{BB962C8B-B14F-4D97-AF65-F5344CB8AC3E}">
        <p14:creationId xmlns:p14="http://schemas.microsoft.com/office/powerpoint/2010/main" val="16770374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C7B609-6235-4DF7-8376-3B4225D7EDEF}" type="slidenum">
              <a:rPr lang="en-US" smtClean="0"/>
              <a:pPr/>
              <a:t>97</a:t>
            </a:fld>
            <a:endParaRPr lang="en-US" dirty="0"/>
          </a:p>
        </p:txBody>
      </p:sp>
      <p:pic>
        <p:nvPicPr>
          <p:cNvPr id="1038342" name="Picture 6"/>
          <p:cNvPicPr>
            <a:picLocks noChangeAspect="1" noChangeArrowheads="1"/>
          </p:cNvPicPr>
          <p:nvPr/>
        </p:nvPicPr>
        <p:blipFill>
          <a:blip r:embed="rId2" cstate="print"/>
          <a:srcRect/>
          <a:stretch>
            <a:fillRect/>
          </a:stretch>
        </p:blipFill>
        <p:spPr bwMode="auto">
          <a:xfrm>
            <a:off x="606057" y="1033528"/>
            <a:ext cx="4170954" cy="4152900"/>
          </a:xfrm>
          <a:prstGeom prst="rect">
            <a:avLst/>
          </a:prstGeom>
          <a:noFill/>
          <a:ln w="9525">
            <a:noFill/>
            <a:miter lim="800000"/>
            <a:headEnd/>
            <a:tailEnd/>
          </a:ln>
        </p:spPr>
      </p:pic>
      <p:graphicFrame>
        <p:nvGraphicFramePr>
          <p:cNvPr id="1038344" name="Object 8"/>
          <p:cNvGraphicFramePr>
            <a:graphicFrameLocks noChangeAspect="1"/>
          </p:cNvGraphicFramePr>
          <p:nvPr/>
        </p:nvGraphicFramePr>
        <p:xfrm>
          <a:off x="6007100" y="1460053"/>
          <a:ext cx="2857500" cy="4191000"/>
        </p:xfrm>
        <a:graphic>
          <a:graphicData uri="http://schemas.openxmlformats.org/presentationml/2006/ole">
            <mc:AlternateContent xmlns:mc="http://schemas.openxmlformats.org/markup-compatibility/2006">
              <mc:Choice xmlns:v="urn:schemas-microsoft-com:vml" Requires="v">
                <p:oleObj name="Equation" r:id="rId3" imgW="2857500" imgH="4191000" progId="Equation.DSMT4">
                  <p:embed/>
                </p:oleObj>
              </mc:Choice>
              <mc:Fallback>
                <p:oleObj name="Equation" r:id="rId3" imgW="2857500" imgH="4191000" progId="Equation.DSMT4">
                  <p:embed/>
                  <p:pic>
                    <p:nvPicPr>
                      <p:cNvPr id="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7100" y="1460053"/>
                        <a:ext cx="28575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Box 9"/>
          <p:cNvSpPr txBox="1"/>
          <p:nvPr/>
        </p:nvSpPr>
        <p:spPr>
          <a:xfrm>
            <a:off x="350874" y="393405"/>
            <a:ext cx="11589489" cy="579967"/>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تمرین</a:t>
            </a:r>
            <a:r>
              <a:rPr lang="fa-IR" sz="2400" dirty="0">
                <a:latin typeface="Times New Roman" panose="02020603050405020304" pitchFamily="18" charset="0"/>
                <a:cs typeface="Times New Roman" panose="02020603050405020304" pitchFamily="18" charset="0"/>
              </a:rPr>
              <a:t>: ثابت کنید که پرتویی که از کانون عبور کرده و به آینه کروی تابیده موازی با محور اصلی بازتاب خواهد شد.</a:t>
            </a:r>
            <a:endParaRPr lang="en-US" sz="2400" dirty="0">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nvGraphicFramePr>
        <p:xfrm>
          <a:off x="1239431" y="4707381"/>
          <a:ext cx="977900" cy="1244600"/>
        </p:xfrm>
        <a:graphic>
          <a:graphicData uri="http://schemas.openxmlformats.org/presentationml/2006/ole">
            <mc:AlternateContent xmlns:mc="http://schemas.openxmlformats.org/markup-compatibility/2006">
              <mc:Choice xmlns:v="urn:schemas-microsoft-com:vml" Requires="v">
                <p:oleObj name="Equation" r:id="rId5" imgW="977900" imgH="1244600" progId="Equation.DSMT4">
                  <p:embed/>
                </p:oleObj>
              </mc:Choice>
              <mc:Fallback>
                <p:oleObj name="Equation" r:id="rId5" imgW="977900" imgH="1244600" progId="Equation.DSMT4">
                  <p:embed/>
                  <p:pic>
                    <p:nvPicPr>
                      <p:cNvPr id="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9431" y="4707381"/>
                        <a:ext cx="977900" cy="124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2923972" y="5762845"/>
            <a:ext cx="8654884"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زاویه پرتو بازتاب با محور اصلی صفر یعنی</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این پرتو موازی محور اصلی است.</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C7B609-6235-4DF7-8376-3B4225D7EDEF}" type="slidenum">
              <a:rPr lang="en-US" smtClean="0"/>
              <a:pPr/>
              <a:t>98</a:t>
            </a:fld>
            <a:endParaRPr lang="en-US" dirty="0"/>
          </a:p>
        </p:txBody>
      </p:sp>
      <p:graphicFrame>
        <p:nvGraphicFramePr>
          <p:cNvPr id="1038344" name="Object 8"/>
          <p:cNvGraphicFramePr>
            <a:graphicFrameLocks noChangeAspect="1"/>
          </p:cNvGraphicFramePr>
          <p:nvPr/>
        </p:nvGraphicFramePr>
        <p:xfrm>
          <a:off x="4826000" y="2076450"/>
          <a:ext cx="5219700" cy="3149600"/>
        </p:xfrm>
        <a:graphic>
          <a:graphicData uri="http://schemas.openxmlformats.org/presentationml/2006/ole">
            <mc:AlternateContent xmlns:mc="http://schemas.openxmlformats.org/markup-compatibility/2006">
              <mc:Choice xmlns:v="urn:schemas-microsoft-com:vml" Requires="v">
                <p:oleObj name="Equation" r:id="rId2" imgW="5219700" imgH="3149600" progId="Equation.DSMT4">
                  <p:embed/>
                </p:oleObj>
              </mc:Choice>
              <mc:Fallback>
                <p:oleObj name="Equation" r:id="rId2" imgW="5219700" imgH="3149600" progId="Equation.DSMT4">
                  <p:embed/>
                  <p:pic>
                    <p:nvPicPr>
                      <p:cNvPr id="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0" y="2076450"/>
                        <a:ext cx="5219700" cy="31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Box 9"/>
          <p:cNvSpPr txBox="1"/>
          <p:nvPr/>
        </p:nvSpPr>
        <p:spPr>
          <a:xfrm>
            <a:off x="223284" y="180747"/>
            <a:ext cx="11834037" cy="646331"/>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تمرین</a:t>
            </a:r>
            <a:r>
              <a:rPr lang="fa-IR" sz="2400" dirty="0">
                <a:latin typeface="Times New Roman" panose="02020603050405020304" pitchFamily="18" charset="0"/>
                <a:cs typeface="Times New Roman" panose="02020603050405020304" pitchFamily="18" charset="0"/>
              </a:rPr>
              <a:t>: ثابت کنید که پرتویی که موازی با محور اصلی به آینه کروی تابیده بازتاب آن   از کانون عبور کرده خواهد کرد.</a:t>
            </a:r>
            <a:endParaRPr lang="en-US" sz="2400" dirty="0">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nvGraphicFramePr>
        <p:xfrm>
          <a:off x="547688" y="4903788"/>
          <a:ext cx="977900" cy="787400"/>
        </p:xfrm>
        <a:graphic>
          <a:graphicData uri="http://schemas.openxmlformats.org/presentationml/2006/ole">
            <mc:AlternateContent xmlns:mc="http://schemas.openxmlformats.org/markup-compatibility/2006">
              <mc:Choice xmlns:v="urn:schemas-microsoft-com:vml" Requires="v">
                <p:oleObj name="Equation" r:id="rId4" imgW="977900" imgH="787400" progId="Equation.DSMT4">
                  <p:embed/>
                </p:oleObj>
              </mc:Choice>
              <mc:Fallback>
                <p:oleObj name="Equation" r:id="rId4" imgW="977900" imgH="787400" progId="Equation.DSMT4">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688" y="4903788"/>
                        <a:ext cx="9779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3285476" y="5231217"/>
            <a:ext cx="8654884"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زاویه پرتو تابش با محور اصلی صفر بوده است. زاویه پرتو بازتابش با محور اصلی نشان می دهد که  این پرتو از کانون عبور خواهد کرد. </a:t>
            </a:r>
            <a:endParaRPr lang="en-US" sz="2400" dirty="0">
              <a:latin typeface="Times New Roman" panose="02020603050405020304" pitchFamily="18" charset="0"/>
              <a:cs typeface="Times New Roman" panose="02020603050405020304" pitchFamily="18" charset="0"/>
            </a:endParaRPr>
          </a:p>
        </p:txBody>
      </p:sp>
      <p:pic>
        <p:nvPicPr>
          <p:cNvPr id="1080330" name="Picture 10"/>
          <p:cNvPicPr>
            <a:picLocks noChangeAspect="1" noChangeArrowheads="1"/>
          </p:cNvPicPr>
          <p:nvPr/>
        </p:nvPicPr>
        <p:blipFill>
          <a:blip r:embed="rId6" cstate="print"/>
          <a:srcRect/>
          <a:stretch>
            <a:fillRect/>
          </a:stretch>
        </p:blipFill>
        <p:spPr bwMode="auto">
          <a:xfrm>
            <a:off x="321747" y="1000125"/>
            <a:ext cx="3552825" cy="3943350"/>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23883" t="9956" b="22491"/>
          <a:stretch/>
        </p:blipFill>
        <p:spPr>
          <a:xfrm>
            <a:off x="250242" y="2499333"/>
            <a:ext cx="4977680" cy="3646285"/>
          </a:xfrm>
          <a:prstGeom prst="rect">
            <a:avLst/>
          </a:prstGeom>
        </p:spPr>
      </p:pic>
      <p:sp>
        <p:nvSpPr>
          <p:cNvPr id="3" name="TextBox 2"/>
          <p:cNvSpPr txBox="1"/>
          <p:nvPr/>
        </p:nvSpPr>
        <p:spPr>
          <a:xfrm>
            <a:off x="3840211" y="0"/>
            <a:ext cx="4468969" cy="579967"/>
          </a:xfrm>
          <a:prstGeom prst="rect">
            <a:avLst/>
          </a:prstGeom>
          <a:noFill/>
        </p:spPr>
        <p:txBody>
          <a:bodyPr wrap="square" rtlCol="0">
            <a:spAutoFit/>
          </a:bodyPr>
          <a:lstStyle/>
          <a:p>
            <a:pPr algn="just">
              <a:lnSpc>
                <a:spcPct val="150000"/>
              </a:lnSpc>
            </a:pPr>
            <a:r>
              <a:rPr lang="en-US" sz="2400" dirty="0">
                <a:solidFill>
                  <a:srgbClr val="FF0000"/>
                </a:solidFill>
                <a:latin typeface="Times New Roman" panose="02020603050405020304" pitchFamily="18" charset="0"/>
                <a:cs typeface="Times New Roman" panose="02020603050405020304" pitchFamily="18" charset="0"/>
              </a:rPr>
              <a:t>The refraction matrix  </a:t>
            </a:r>
            <a:r>
              <a:rPr lang="fa-IR" sz="2400" dirty="0">
                <a:solidFill>
                  <a:srgbClr val="FF0000"/>
                </a:solidFill>
                <a:latin typeface="Times New Roman" panose="02020603050405020304" pitchFamily="18" charset="0"/>
                <a:cs typeface="Times New Roman" panose="02020603050405020304" pitchFamily="18" charset="0"/>
              </a:rPr>
              <a:t>ماتریس شکست</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57578" y="734094"/>
            <a:ext cx="9923652"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فرض کنیم پرتو</a:t>
            </a:r>
            <a:r>
              <a:rPr lang="de-DE"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در مرز مشترک کروی دو محیط شفاف شکسته شود. در نقطه شکست ارتفاع پرتو تغییر نمی‌کند بلکه فقط جهت آن تغییر می‌کند. پس:</a:t>
            </a:r>
            <a:endParaRPr lang="en-US" sz="2400"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080128204"/>
              </p:ext>
            </p:extLst>
          </p:nvPr>
        </p:nvGraphicFramePr>
        <p:xfrm>
          <a:off x="1273175" y="2051050"/>
          <a:ext cx="3352800" cy="355600"/>
        </p:xfrm>
        <a:graphic>
          <a:graphicData uri="http://schemas.openxmlformats.org/presentationml/2006/ole">
            <mc:AlternateContent xmlns:mc="http://schemas.openxmlformats.org/markup-compatibility/2006">
              <mc:Choice xmlns:v="urn:schemas-microsoft-com:vml" Requires="v">
                <p:oleObj name="Equation" r:id="rId3" imgW="3352800" imgH="355600" progId="Equation.DSMT4">
                  <p:embed/>
                </p:oleObj>
              </mc:Choice>
              <mc:Fallback>
                <p:oleObj name="Equation" r:id="rId3" imgW="3352800" imgH="355600" progId="Equation.DSMT4">
                  <p:embed/>
                  <p:pic>
                    <p:nvPicPr>
                      <p:cNvPr id="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175" y="2051050"/>
                        <a:ext cx="33528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487771492"/>
              </p:ext>
            </p:extLst>
          </p:nvPr>
        </p:nvGraphicFramePr>
        <p:xfrm>
          <a:off x="5686425" y="2530475"/>
          <a:ext cx="4673600" cy="3911600"/>
        </p:xfrm>
        <a:graphic>
          <a:graphicData uri="http://schemas.openxmlformats.org/presentationml/2006/ole">
            <mc:AlternateContent xmlns:mc="http://schemas.openxmlformats.org/markup-compatibility/2006">
              <mc:Choice xmlns:v="urn:schemas-microsoft-com:vml" Requires="v">
                <p:oleObj name="Equation" r:id="rId5" imgW="4673600" imgH="3911600" progId="Equation.DSMT4">
                  <p:embed/>
                </p:oleObj>
              </mc:Choice>
              <mc:Fallback>
                <p:oleObj name="Equation" r:id="rId5" imgW="4673600" imgH="3911600" progId="Equation.DSMT4">
                  <p:embed/>
                  <p:pic>
                    <p:nvPicPr>
                      <p:cNvPr id="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6425" y="2530475"/>
                        <a:ext cx="4673600" cy="391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671898783"/>
              </p:ext>
            </p:extLst>
          </p:nvPr>
        </p:nvGraphicFramePr>
        <p:xfrm>
          <a:off x="4394200" y="2362200"/>
          <a:ext cx="914400" cy="336550"/>
        </p:xfrm>
        <a:graphic>
          <a:graphicData uri="http://schemas.openxmlformats.org/presentationml/2006/ole">
            <mc:AlternateContent xmlns:mc="http://schemas.openxmlformats.org/markup-compatibility/2006">
              <mc:Choice xmlns:v="urn:schemas-microsoft-com:vml" Requires="v">
                <p:oleObj name="Equation" r:id="rId7" imgW="457677" imgH="793306" progId="Equation.DSMT4">
                  <p:embed/>
                </p:oleObj>
              </mc:Choice>
              <mc:Fallback>
                <p:oleObj name="Equation" r:id="rId7" imgW="457677" imgH="793306" progId="Equation.DSMT4">
                  <p:embed/>
                  <p:pic>
                    <p:nvPicPr>
                      <p:cNvPr id="0"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4200" y="2362200"/>
                        <a:ext cx="914400" cy="33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8"/>
          <p:cNvSpPr>
            <a:spLocks noGrp="1"/>
          </p:cNvSpPr>
          <p:nvPr>
            <p:ph type="sldNum" sz="quarter" idx="12"/>
          </p:nvPr>
        </p:nvSpPr>
        <p:spPr/>
        <p:txBody>
          <a:bodyPr/>
          <a:lstStyle/>
          <a:p>
            <a:fld id="{8AC7B609-6235-4DF7-8376-3B4225D7EDEF}" type="slidenum">
              <a:rPr lang="en-US" smtClean="0"/>
              <a:pPr/>
              <a:t>99</a:t>
            </a:fld>
            <a:endParaRPr lang="en-US"/>
          </a:p>
        </p:txBody>
      </p:sp>
      <p:graphicFrame>
        <p:nvGraphicFramePr>
          <p:cNvPr id="10" name="Object 9"/>
          <p:cNvGraphicFramePr>
            <a:graphicFrameLocks noChangeAspect="1"/>
          </p:cNvGraphicFramePr>
          <p:nvPr/>
        </p:nvGraphicFramePr>
        <p:xfrm>
          <a:off x="1671638" y="5551488"/>
          <a:ext cx="241300" cy="381000"/>
        </p:xfrm>
        <a:graphic>
          <a:graphicData uri="http://schemas.openxmlformats.org/presentationml/2006/ole">
            <mc:AlternateContent xmlns:mc="http://schemas.openxmlformats.org/markup-compatibility/2006">
              <mc:Choice xmlns:v="urn:schemas-microsoft-com:vml" Requires="v">
                <p:oleObj name="Equation" r:id="rId9" imgW="241195" imgH="380835" progId="Equation.DSMT4">
                  <p:embed/>
                </p:oleObj>
              </mc:Choice>
              <mc:Fallback>
                <p:oleObj name="Equation" r:id="rId9" imgW="241195" imgH="380835" progId="Equation.DSMT4">
                  <p:embed/>
                  <p:pic>
                    <p:nvPicPr>
                      <p:cNvPr id="0"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1638" y="5551488"/>
                        <a:ext cx="241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2428875" y="5551488"/>
          <a:ext cx="279400" cy="381000"/>
        </p:xfrm>
        <a:graphic>
          <a:graphicData uri="http://schemas.openxmlformats.org/presentationml/2006/ole">
            <mc:AlternateContent xmlns:mc="http://schemas.openxmlformats.org/markup-compatibility/2006">
              <mc:Choice xmlns:v="urn:schemas-microsoft-com:vml" Requires="v">
                <p:oleObj name="Equation" r:id="rId11" imgW="279279" imgH="380835" progId="Equation.DSMT4">
                  <p:embed/>
                </p:oleObj>
              </mc:Choice>
              <mc:Fallback>
                <p:oleObj name="Equation" r:id="rId11" imgW="279279" imgH="380835" progId="Equation.DSMT4">
                  <p:embed/>
                  <p:pic>
                    <p:nvPicPr>
                      <p:cNvPr id="0"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28875" y="5551488"/>
                        <a:ext cx="2794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543300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31&quot;&gt;&lt;property id=&quot;20148&quot; value=&quot;5&quot;/&gt;&lt;property id=&quot;20300&quot; value=&quot;Slide 24&quot;/&gt;&lt;property id=&quot;20307&quot; value=&quot;310&quot;/&gt;&lt;/object&gt;&lt;object type=&quot;3&quot; unique_id=&quot;10032&quot;&gt;&lt;property id=&quot;20148&quot; value=&quot;5&quot;/&gt;&lt;property id=&quot;20300&quot; value=&quot;Slide 28&quot;/&gt;&lt;property id=&quot;20307&quot; value=&quot;278&quot;/&gt;&lt;/object&gt;&lt;object type=&quot;3&quot; unique_id=&quot;10033&quot;&gt;&lt;property id=&quot;20148&quot; value=&quot;5&quot;/&gt;&lt;property id=&quot;20300&quot; value=&quot;Slide 34&quot;/&gt;&lt;property id=&quot;20307&quot; value=&quot;279&quot;/&gt;&lt;/object&gt;&lt;object type=&quot;3&quot; unique_id=&quot;10034&quot;&gt;&lt;property id=&quot;20148&quot; value=&quot;5&quot;/&gt;&lt;property id=&quot;20300&quot; value=&quot;Slide 35&quot;/&gt;&lt;property id=&quot;20307&quot; value=&quot;311&quot;/&gt;&lt;/object&gt;&lt;object type=&quot;3&quot; unique_id=&quot;10035&quot;&gt;&lt;property id=&quot;20148&quot; value=&quot;5&quot;/&gt;&lt;property id=&quot;20300&quot; value=&quot;Slide 36&quot;/&gt;&lt;property id=&quot;20307&quot; value=&quot;312&quot;/&gt;&lt;/object&gt;&lt;object type=&quot;3&quot; unique_id=&quot;10036&quot;&gt;&lt;property id=&quot;20148&quot; value=&quot;5&quot;/&gt;&lt;property id=&quot;20300&quot; value=&quot;Slide 37&quot;/&gt;&lt;property id=&quot;20307&quot; value=&quot;280&quot;/&gt;&lt;/object&gt;&lt;object type=&quot;3&quot; unique_id=&quot;10037&quot;&gt;&lt;property id=&quot;20148&quot; value=&quot;5&quot;/&gt;&lt;property id=&quot;20300&quot; value=&quot;Slide 38&quot;/&gt;&lt;property id=&quot;20307&quot; value=&quot;317&quot;/&gt;&lt;/object&gt;&lt;object type=&quot;3&quot; unique_id=&quot;10038&quot;&gt;&lt;property id=&quot;20148&quot; value=&quot;5&quot;/&gt;&lt;property id=&quot;20300&quot; value=&quot;Slide 39&quot;/&gt;&lt;property id=&quot;20307&quot; value=&quot;318&quot;/&gt;&lt;/object&gt;&lt;object type=&quot;3&quot; unique_id=&quot;10039&quot;&gt;&lt;property id=&quot;20148&quot; value=&quot;5&quot;/&gt;&lt;property id=&quot;20300&quot; value=&quot;Slide 40&quot;/&gt;&lt;property id=&quot;20307&quot; value=&quot;326&quot;/&gt;&lt;/object&gt;&lt;object type=&quot;3&quot; unique_id=&quot;10040&quot;&gt;&lt;property id=&quot;20148&quot; value=&quot;5&quot;/&gt;&lt;property id=&quot;20300&quot; value=&quot;Slide 41&quot;/&gt;&lt;property id=&quot;20307&quot; value=&quot;327&quot;/&gt;&lt;/object&gt;&lt;object type=&quot;3&quot; unique_id=&quot;10041&quot;&gt;&lt;property id=&quot;20148&quot; value=&quot;5&quot;/&gt;&lt;property id=&quot;20300&quot; value=&quot;Slide 42&quot;/&gt;&lt;property id=&quot;20307&quot; value=&quot;285&quot;/&gt;&lt;/object&gt;&lt;object type=&quot;3&quot; unique_id=&quot;10042&quot;&gt;&lt;property id=&quot;20148&quot; value=&quot;5&quot;/&gt;&lt;property id=&quot;20300&quot; value=&quot;Slide 43&quot;/&gt;&lt;property id=&quot;20307&quot; value=&quot;304&quot;/&gt;&lt;/object&gt;&lt;object type=&quot;3&quot; unique_id=&quot;10043&quot;&gt;&lt;property id=&quot;20148&quot; value=&quot;5&quot;/&gt;&lt;property id=&quot;20300&quot; value=&quot;Slide 44&quot;/&gt;&lt;property id=&quot;20307&quot; value=&quot;319&quot;/&gt;&lt;/object&gt;&lt;object type=&quot;3&quot; unique_id=&quot;10044&quot;&gt;&lt;property id=&quot;20148&quot; value=&quot;5&quot;/&gt;&lt;property id=&quot;20300&quot; value=&quot;Slide 45&quot;/&gt;&lt;property id=&quot;20307&quot; value=&quot;320&quot;/&gt;&lt;/object&gt;&lt;object type=&quot;3&quot; unique_id=&quot;10045&quot;&gt;&lt;property id=&quot;20148&quot; value=&quot;5&quot;/&gt;&lt;property id=&quot;20300&quot; value=&quot;Slide 46&quot;/&gt;&lt;property id=&quot;20307&quot; value=&quot;305&quot;/&gt;&lt;/object&gt;&lt;object type=&quot;3&quot; unique_id=&quot;10046&quot;&gt;&lt;property id=&quot;20148&quot; value=&quot;5&quot;/&gt;&lt;property id=&quot;20300&quot; value=&quot;Slide 47&quot;/&gt;&lt;property id=&quot;20307&quot; value=&quot;321&quot;/&gt;&lt;/object&gt;&lt;object type=&quot;3&quot; unique_id=&quot;10047&quot;&gt;&lt;property id=&quot;20148&quot; value=&quot;5&quot;/&gt;&lt;property id=&quot;20300&quot; value=&quot;Slide 48&quot;/&gt;&lt;property id=&quot;20307&quot; value=&quot;322&quot;/&gt;&lt;/object&gt;&lt;object type=&quot;3&quot; unique_id=&quot;10048&quot;&gt;&lt;property id=&quot;20148&quot; value=&quot;5&quot;/&gt;&lt;property id=&quot;20300&quot; value=&quot;Slide 49&quot;/&gt;&lt;property id=&quot;20307&quot; value=&quot;306&quot;/&gt;&lt;/object&gt;&lt;object type=&quot;3&quot; unique_id=&quot;10049&quot;&gt;&lt;property id=&quot;20148&quot; value=&quot;5&quot;/&gt;&lt;property id=&quot;20300&quot; value=&quot;Slide 50&quot;/&gt;&lt;property id=&quot;20307&quot; value=&quot;307&quot;/&gt;&lt;/object&gt;&lt;object type=&quot;3&quot; unique_id=&quot;10050&quot;&gt;&lt;property id=&quot;20148&quot; value=&quot;5&quot;/&gt;&lt;property id=&quot;20300&quot; value=&quot;Slide 51&quot;/&gt;&lt;property id=&quot;20307&quot; value=&quot;308&quot;/&gt;&lt;/object&gt;&lt;object type=&quot;3&quot; unique_id=&quot;10051&quot;&gt;&lt;property id=&quot;20148&quot; value=&quot;5&quot;/&gt;&lt;property id=&quot;20300&quot; value=&quot;Slide 52&quot;/&gt;&lt;property id=&quot;20307&quot; value=&quot;323&quot;/&gt;&lt;/object&gt;&lt;object type=&quot;3&quot; unique_id=&quot;10052&quot;&gt;&lt;property id=&quot;20148&quot; value=&quot;5&quot;/&gt;&lt;property id=&quot;20300&quot; value=&quot;Slide 53&quot;/&gt;&lt;property id=&quot;20307&quot; value=&quot;287&quot;/&gt;&lt;/object&gt;&lt;object type=&quot;3&quot; unique_id=&quot;10058&quot;&gt;&lt;property id=&quot;20148&quot; value=&quot;5&quot;/&gt;&lt;property id=&quot;20300&quot; value=&quot;Slide 54&quot;/&gt;&lt;property id=&quot;20307&quot; value=&quot;290&quot;/&gt;&lt;/object&gt;&lt;object type=&quot;3&quot; unique_id=&quot;10059&quot;&gt;&lt;property id=&quot;20148&quot; value=&quot;5&quot;/&gt;&lt;property id=&quot;20300&quot; value=&quot;Slide 55&quot;/&gt;&lt;property id=&quot;20307&quot; value=&quot;328&quot;/&gt;&lt;/object&gt;&lt;object type=&quot;3&quot; unique_id=&quot;10068&quot;&gt;&lt;property id=&quot;20148&quot; value=&quot;5&quot;/&gt;&lt;property id=&quot;20300&quot; value=&quot;Slide 58&quot;/&gt;&lt;property id=&quot;20307&quot; value=&quot;329&quot;/&gt;&lt;/object&gt;&lt;object type=&quot;3&quot; unique_id=&quot;10069&quot;&gt;&lt;property id=&quot;20148&quot; value=&quot;5&quot;/&gt;&lt;property id=&quot;20300&quot; value=&quot;Slide 59&quot;/&gt;&lt;property id=&quot;20307&quot; value=&quot;334&quot;/&gt;&lt;/object&gt;&lt;object type=&quot;3&quot; unique_id=&quot;10070&quot;&gt;&lt;property id=&quot;20148&quot; value=&quot;5&quot;/&gt;&lt;property id=&quot;20300&quot; value=&quot;Slide 60&quot;/&gt;&lt;property id=&quot;20307&quot; value=&quot;335&quot;/&gt;&lt;/object&gt;&lt;object type=&quot;3&quot; unique_id=&quot;10071&quot;&gt;&lt;property id=&quot;20148&quot; value=&quot;5&quot;/&gt;&lt;property id=&quot;20300&quot; value=&quot;Slide 61&quot;/&gt;&lt;property id=&quot;20307&quot; value=&quot;284&quot;/&gt;&lt;/object&gt;&lt;object type=&quot;3&quot; unique_id=&quot;10072&quot;&gt;&lt;property id=&quot;20148&quot; value=&quot;5&quot;/&gt;&lt;property id=&quot;20300&quot; value=&quot;Slide 62&quot;/&gt;&lt;property id=&quot;20307&quot; value=&quot;336&quot;/&gt;&lt;/object&gt;&lt;object type=&quot;3&quot; unique_id=&quot;10073&quot;&gt;&lt;property id=&quot;20148&quot; value=&quot;5&quot;/&gt;&lt;property id=&quot;20300&quot; value=&quot;Slide 64&quot;/&gt;&lt;property id=&quot;20307&quot; value=&quot;337&quot;/&gt;&lt;/object&gt;&lt;object type=&quot;3&quot; unique_id=&quot;10074&quot;&gt;&lt;property id=&quot;20148&quot; value=&quot;5&quot;/&gt;&lt;property id=&quot;20300&quot; value=&quot;Slide 65&quot;/&gt;&lt;property id=&quot;20307&quot; value=&quot;338&quot;/&gt;&lt;/object&gt;&lt;object type=&quot;3&quot; unique_id=&quot;10075&quot;&gt;&lt;property id=&quot;20148&quot; value=&quot;5&quot;/&gt;&lt;property id=&quot;20300&quot; value=&quot;Slide 66&quot;/&gt;&lt;property id=&quot;20307&quot; value=&quot;325&quot;/&gt;&lt;/object&gt;&lt;object type=&quot;3&quot; unique_id=&quot;10076&quot;&gt;&lt;property id=&quot;20148&quot; value=&quot;5&quot;/&gt;&lt;property id=&quot;20300&quot; value=&quot;Slide 67&quot;/&gt;&lt;property id=&quot;20307&quot; value=&quot;343&quot;/&gt;&lt;/object&gt;&lt;object type=&quot;3&quot; unique_id=&quot;10077&quot;&gt;&lt;property id=&quot;20148&quot; value=&quot;5&quot;/&gt;&lt;property id=&quot;20300&quot; value=&quot;Slide 68&quot;/&gt;&lt;property id=&quot;20307&quot; value=&quot;339&quot;/&gt;&lt;/object&gt;&lt;object type=&quot;3&quot; unique_id=&quot;10078&quot;&gt;&lt;property id=&quot;20148&quot; value=&quot;5&quot;/&gt;&lt;property id=&quot;20300&quot; value=&quot;Slide 69&quot;/&gt;&lt;property id=&quot;20307&quot; value=&quot;342&quot;/&gt;&lt;/object&gt;&lt;object type=&quot;3&quot; unique_id=&quot;10079&quot;&gt;&lt;property id=&quot;20148&quot; value=&quot;5&quot;/&gt;&lt;property id=&quot;20300&quot; value=&quot;Slide 70&quot;/&gt;&lt;property id=&quot;20307&quot; value=&quot;330&quot;/&gt;&lt;/object&gt;&lt;object type=&quot;3&quot; unique_id=&quot;10080&quot;&gt;&lt;property id=&quot;20148&quot; value=&quot;5&quot;/&gt;&lt;property id=&quot;20300&quot; value=&quot;Slide 71&quot;/&gt;&lt;property id=&quot;20307&quot; value=&quot;331&quot;/&gt;&lt;/object&gt;&lt;object type=&quot;3&quot; unique_id=&quot;11529&quot;&gt;&lt;property id=&quot;20148&quot; value=&quot;5&quot;/&gt;&lt;property id=&quot;20300&quot; value=&quot;Slide 125&quot;/&gt;&lt;property id=&quot;20307&quot; value=&quot;387&quot;/&gt;&lt;/object&gt;&lt;object type=&quot;3&quot; unique_id=&quot;11530&quot;&gt;&lt;property id=&quot;20148&quot; value=&quot;5&quot;/&gt;&lt;property id=&quot;20300&quot; value=&quot;Slide 126&quot;/&gt;&lt;property id=&quot;20307&quot; value=&quot;388&quot;/&gt;&lt;/object&gt;&lt;object type=&quot;3&quot; unique_id=&quot;11532&quot;&gt;&lt;property id=&quot;20148&quot; value=&quot;5&quot;/&gt;&lt;property id=&quot;20300&quot; value=&quot;Slide 127&quot;/&gt;&lt;property id=&quot;20307&quot; value=&quot;392&quot;/&gt;&lt;/object&gt;&lt;object type=&quot;3&quot; unique_id=&quot;11533&quot;&gt;&lt;property id=&quot;20148&quot; value=&quot;5&quot;/&gt;&lt;property id=&quot;20300&quot; value=&quot;Slide 128&quot;/&gt;&lt;property id=&quot;20307&quot; value=&quot;393&quot;/&gt;&lt;/object&gt;&lt;object type=&quot;3&quot; unique_id=&quot;11534&quot;&gt;&lt;property id=&quot;20148&quot; value=&quot;5&quot;/&gt;&lt;property id=&quot;20300&quot; value=&quot;Slide 129&quot;/&gt;&lt;property id=&quot;20307&quot; value=&quot;394&quot;/&gt;&lt;/object&gt;&lt;object type=&quot;3&quot; unique_id=&quot;11535&quot;&gt;&lt;property id=&quot;20148&quot; value=&quot;5&quot;/&gt;&lt;property id=&quot;20300&quot; value=&quot;Slide 130&quot;/&gt;&lt;property id=&quot;20307&quot; value=&quot;395&quot;/&gt;&lt;/object&gt;&lt;object type=&quot;3&quot; unique_id=&quot;11537&quot;&gt;&lt;property id=&quot;20148&quot; value=&quot;5&quot;/&gt;&lt;property id=&quot;20300&quot; value=&quot;Slide 145&quot;/&gt;&lt;property id=&quot;20307&quot; value=&quot;398&quot;/&gt;&lt;/object&gt;&lt;object type=&quot;3&quot; unique_id=&quot;11539&quot;&gt;&lt;property id=&quot;20148&quot; value=&quot;5&quot;/&gt;&lt;property id=&quot;20300&quot; value=&quot;Slide 150&quot;/&gt;&lt;property id=&quot;20307&quot; value=&quot;400&quot;/&gt;&lt;/object&gt;&lt;object type=&quot;3&quot; unique_id=&quot;11540&quot;&gt;&lt;property id=&quot;20148&quot; value=&quot;5&quot;/&gt;&lt;property id=&quot;20300&quot; value=&quot;Slide 153&quot;/&gt;&lt;property id=&quot;20307&quot; value=&quot;401&quot;/&gt;&lt;/object&gt;&lt;object type=&quot;3&quot; unique_id=&quot;11541&quot;&gt;&lt;property id=&quot;20148&quot; value=&quot;5&quot;/&gt;&lt;property id=&quot;20300&quot; value=&quot;Slide 154&quot;/&gt;&lt;property id=&quot;20307&quot; value=&quot;402&quot;/&gt;&lt;/object&gt;&lt;object type=&quot;3&quot; unique_id=&quot;11542&quot;&gt;&lt;property id=&quot;20148&quot; value=&quot;5&quot;/&gt;&lt;property id=&quot;20300&quot; value=&quot;Slide 157&quot;/&gt;&lt;property id=&quot;20307&quot; value=&quot;403&quot;/&gt;&lt;/object&gt;&lt;object type=&quot;3&quot; unique_id=&quot;11543&quot;&gt;&lt;property id=&quot;20148&quot; value=&quot;5&quot;/&gt;&lt;property id=&quot;20300&quot; value=&quot;Slide 158&quot;/&gt;&lt;property id=&quot;20307&quot; value=&quot;404&quot;/&gt;&lt;/object&gt;&lt;object type=&quot;3&quot; unique_id=&quot;11544&quot;&gt;&lt;property id=&quot;20148&quot; value=&quot;5&quot;/&gt;&lt;property id=&quot;20300&quot; value=&quot;Slide 159&quot;/&gt;&lt;property id=&quot;20307&quot; value=&quot;405&quot;/&gt;&lt;/object&gt;&lt;object type=&quot;3&quot; unique_id=&quot;11960&quot;&gt;&lt;property id=&quot;20148&quot; value=&quot;5&quot;/&gt;&lt;property id=&quot;20300&quot; value=&quot;Slide 123&quot;/&gt;&lt;property id=&quot;20307&quot; value=&quot;420&quot;/&gt;&lt;/object&gt;&lt;object type=&quot;3&quot; unique_id=&quot;11961&quot;&gt;&lt;property id=&quot;20148&quot; value=&quot;5&quot;/&gt;&lt;property id=&quot;20300&quot; value=&quot;Slide 124&quot;/&gt;&lt;property id=&quot;20307&quot; value=&quot;421&quot;/&gt;&lt;/object&gt;&lt;object type=&quot;3&quot; unique_id=&quot;12395&quot;&gt;&lt;property id=&quot;20148&quot; value=&quot;5&quot;/&gt;&lt;property id=&quot;20300&quot; value=&quot;Slide 29&quot;/&gt;&lt;property id=&quot;20307&quot; value=&quot;422&quot;/&gt;&lt;/object&gt;&lt;object type=&quot;3&quot; unique_id=&quot;12396&quot;&gt;&lt;property id=&quot;20148&quot; value=&quot;5&quot;/&gt;&lt;property id=&quot;20300&quot; value=&quot;Slide 31&quot;/&gt;&lt;property id=&quot;20307&quot; value=&quot;423&quot;/&gt;&lt;/object&gt;&lt;object type=&quot;3&quot; unique_id=&quot;12397&quot;&gt;&lt;property id=&quot;20148&quot; value=&quot;5&quot;/&gt;&lt;property id=&quot;20300&quot; value=&quot;Slide 33&quot;/&gt;&lt;property id=&quot;20307&quot; value=&quot;424&quot;/&gt;&lt;/object&gt;&lt;object type=&quot;3&quot; unique_id=&quot;13240&quot;&gt;&lt;property id=&quot;20148&quot; value=&quot;5&quot;/&gt;&lt;property id=&quot;20300&quot; value=&quot;Slide 32&quot;/&gt;&lt;property id=&quot;20307&quot; value=&quot;425&quot;/&gt;&lt;/object&gt;&lt;object type=&quot;3&quot; unique_id=&quot;13241&quot;&gt;&lt;property id=&quot;20148&quot; value=&quot;5&quot;/&gt;&lt;property id=&quot;20300&quot; value=&quot;Slide 72&quot;/&gt;&lt;property id=&quot;20307&quot; value=&quot;426&quot;/&gt;&lt;/object&gt;&lt;object type=&quot;3&quot; unique_id=&quot;13242&quot;&gt;&lt;property id=&quot;20148&quot; value=&quot;5&quot;/&gt;&lt;property id=&quot;20300&quot; value=&quot;Slide 73&quot;/&gt;&lt;property id=&quot;20307&quot; value=&quot;427&quot;/&gt;&lt;/object&gt;&lt;object type=&quot;3&quot; unique_id=&quot;13937&quot;&gt;&lt;property id=&quot;20148&quot; value=&quot;5&quot;/&gt;&lt;property id=&quot;20300&quot; value=&quot;Slide 56&quot;/&gt;&lt;property id=&quot;20307&quot; value=&quot;428&quot;/&gt;&lt;/object&gt;&lt;object type=&quot;3&quot; unique_id=&quot;14623&quot;&gt;&lt;property id=&quot;20148&quot; value=&quot;5&quot;/&gt;&lt;property id=&quot;20300&quot; value=&quot;Slide 57&quot;/&gt;&lt;property id=&quot;20307&quot; value=&quot;429&quot;/&gt;&lt;/object&gt;&lt;object type=&quot;3&quot; unique_id=&quot;15728&quot;&gt;&lt;property id=&quot;20148&quot; value=&quot;5&quot;/&gt;&lt;property id=&quot;20300&quot; value=&quot;Slide 63&quot;/&gt;&lt;property id=&quot;20307&quot; value=&quot;430&quot;/&gt;&lt;/object&gt;&lt;object type=&quot;3&quot; unique_id=&quot;19707&quot;&gt;&lt;property id=&quot;20148&quot; value=&quot;5&quot;/&gt;&lt;property id=&quot;20300&quot; value=&quot;Slide 1&quot;/&gt;&lt;property id=&quot;20307&quot; value=&quot;436&quot;/&gt;&lt;/object&gt;&lt;object type=&quot;3&quot; unique_id=&quot;19709&quot;&gt;&lt;property id=&quot;20148&quot; value=&quot;5&quot;/&gt;&lt;property id=&quot;20300&quot; value=&quot;Slide 2&quot;/&gt;&lt;property id=&quot;20307&quot; value=&quot;438&quot;/&gt;&lt;/object&gt;&lt;object type=&quot;3&quot; unique_id=&quot;19710&quot;&gt;&lt;property id=&quot;20148&quot; value=&quot;5&quot;/&gt;&lt;property id=&quot;20300&quot; value=&quot;Slide 3&quot;/&gt;&lt;property id=&quot;20307&quot; value=&quot;439&quot;/&gt;&lt;/object&gt;&lt;object type=&quot;3&quot; unique_id=&quot;19711&quot;&gt;&lt;property id=&quot;20148&quot; value=&quot;5&quot;/&gt;&lt;property id=&quot;20300&quot; value=&quot;Slide 4&quot;/&gt;&lt;property id=&quot;20307&quot; value=&quot;440&quot;/&gt;&lt;/object&gt;&lt;object type=&quot;3&quot; unique_id=&quot;19712&quot;&gt;&lt;property id=&quot;20148&quot; value=&quot;5&quot;/&gt;&lt;property id=&quot;20300&quot; value=&quot;Slide 5&quot;/&gt;&lt;property id=&quot;20307&quot; value=&quot;441&quot;/&gt;&lt;/object&gt;&lt;object type=&quot;3&quot; unique_id=&quot;19713&quot;&gt;&lt;property id=&quot;20148&quot; value=&quot;5&quot;/&gt;&lt;property id=&quot;20300&quot; value=&quot;Slide 6&quot;/&gt;&lt;property id=&quot;20307&quot; value=&quot;442&quot;/&gt;&lt;/object&gt;&lt;object type=&quot;3&quot; unique_id=&quot;19714&quot;&gt;&lt;property id=&quot;20148&quot; value=&quot;5&quot;/&gt;&lt;property id=&quot;20300&quot; value=&quot;Slide 7&quot;/&gt;&lt;property id=&quot;20307&quot; value=&quot;443&quot;/&gt;&lt;/object&gt;&lt;object type=&quot;3&quot; unique_id=&quot;19715&quot;&gt;&lt;property id=&quot;20148&quot; value=&quot;5&quot;/&gt;&lt;property id=&quot;20300&quot; value=&quot;Slide 8&quot;/&gt;&lt;property id=&quot;20307&quot; value=&quot;444&quot;/&gt;&lt;/object&gt;&lt;object type=&quot;3&quot; unique_id=&quot;19716&quot;&gt;&lt;property id=&quot;20148&quot; value=&quot;5&quot;/&gt;&lt;property id=&quot;20300&quot; value=&quot;Slide 9&quot;/&gt;&lt;property id=&quot;20307&quot; value=&quot;445&quot;/&gt;&lt;/object&gt;&lt;object type=&quot;3&quot; unique_id=&quot;19717&quot;&gt;&lt;property id=&quot;20148&quot; value=&quot;5&quot;/&gt;&lt;property id=&quot;20300&quot; value=&quot;Slide 10&quot;/&gt;&lt;property id=&quot;20307&quot; value=&quot;446&quot;/&gt;&lt;/object&gt;&lt;object type=&quot;3&quot; unique_id=&quot;19718&quot;&gt;&lt;property id=&quot;20148&quot; value=&quot;5&quot;/&gt;&lt;property id=&quot;20300&quot; value=&quot;Slide 11&quot;/&gt;&lt;property id=&quot;20307&quot; value=&quot;447&quot;/&gt;&lt;/object&gt;&lt;object type=&quot;3&quot; unique_id=&quot;19719&quot;&gt;&lt;property id=&quot;20148&quot; value=&quot;5&quot;/&gt;&lt;property id=&quot;20300&quot; value=&quot;Slide 12&quot;/&gt;&lt;property id=&quot;20307&quot; value=&quot;448&quot;/&gt;&lt;/object&gt;&lt;object type=&quot;3&quot; unique_id=&quot;19720&quot;&gt;&lt;property id=&quot;20148&quot; value=&quot;5&quot;/&gt;&lt;property id=&quot;20300&quot; value=&quot;Slide 13&quot;/&gt;&lt;property id=&quot;20307&quot; value=&quot;449&quot;/&gt;&lt;/object&gt;&lt;object type=&quot;3&quot; unique_id=&quot;19721&quot;&gt;&lt;property id=&quot;20148&quot; value=&quot;5&quot;/&gt;&lt;property id=&quot;20300&quot; value=&quot;Slide 14&quot;/&gt;&lt;property id=&quot;20307&quot; value=&quot;450&quot;/&gt;&lt;/object&gt;&lt;object type=&quot;3&quot; unique_id=&quot;19722&quot;&gt;&lt;property id=&quot;20148&quot; value=&quot;5&quot;/&gt;&lt;property id=&quot;20300&quot; value=&quot;Slide 15&quot;/&gt;&lt;property id=&quot;20307&quot; value=&quot;451&quot;/&gt;&lt;/object&gt;&lt;object type=&quot;3&quot; unique_id=&quot;19723&quot;&gt;&lt;property id=&quot;20148&quot; value=&quot;5&quot;/&gt;&lt;property id=&quot;20300&quot; value=&quot;Slide 16&quot;/&gt;&lt;property id=&quot;20307&quot; value=&quot;452&quot;/&gt;&lt;/object&gt;&lt;object type=&quot;3&quot; unique_id=&quot;19724&quot;&gt;&lt;property id=&quot;20148&quot; value=&quot;5&quot;/&gt;&lt;property id=&quot;20300&quot; value=&quot;Slide 17&quot;/&gt;&lt;property id=&quot;20307&quot; value=&quot;453&quot;/&gt;&lt;/object&gt;&lt;object type=&quot;3&quot; unique_id=&quot;19725&quot;&gt;&lt;property id=&quot;20148&quot; value=&quot;5&quot;/&gt;&lt;property id=&quot;20300&quot; value=&quot;Slide 18&quot;/&gt;&lt;property id=&quot;20307&quot; value=&quot;454&quot;/&gt;&lt;/object&gt;&lt;object type=&quot;3&quot; unique_id=&quot;19726&quot;&gt;&lt;property id=&quot;20148&quot; value=&quot;5&quot;/&gt;&lt;property id=&quot;20300&quot; value=&quot;Slide 19&quot;/&gt;&lt;property id=&quot;20307&quot; value=&quot;455&quot;/&gt;&lt;/object&gt;&lt;object type=&quot;3&quot; unique_id=&quot;19727&quot;&gt;&lt;property id=&quot;20148&quot; value=&quot;5&quot;/&gt;&lt;property id=&quot;20300&quot; value=&quot;Slide 20&quot;/&gt;&lt;property id=&quot;20307&quot; value=&quot;456&quot;/&gt;&lt;/object&gt;&lt;object type=&quot;3&quot; unique_id=&quot;19728&quot;&gt;&lt;property id=&quot;20148&quot; value=&quot;5&quot;/&gt;&lt;property id=&quot;20300&quot; value=&quot;Slide 21&quot;/&gt;&lt;property id=&quot;20307&quot; value=&quot;457&quot;/&gt;&lt;/object&gt;&lt;object type=&quot;3&quot; unique_id=&quot;19729&quot;&gt;&lt;property id=&quot;20148&quot; value=&quot;5&quot;/&gt;&lt;property id=&quot;20300&quot; value=&quot;Slide 22&quot;/&gt;&lt;property id=&quot;20307&quot; value=&quot;458&quot;/&gt;&lt;/object&gt;&lt;object type=&quot;3&quot; unique_id=&quot;19730&quot;&gt;&lt;property id=&quot;20148&quot; value=&quot;5&quot;/&gt;&lt;property id=&quot;20300&quot; value=&quot;Slide 23&quot;/&gt;&lt;property id=&quot;20307&quot; value=&quot;459&quot;/&gt;&lt;/object&gt;&lt;object type=&quot;3&quot; unique_id=&quot;20315&quot;&gt;&lt;property id=&quot;20148&quot; value=&quot;5&quot;/&gt;&lt;property id=&quot;20300&quot; value=&quot;Slide 25&quot;/&gt;&lt;property id=&quot;20307&quot; value=&quot;460&quot;/&gt;&lt;/object&gt;&lt;object type=&quot;3&quot; unique_id=&quot;20463&quot;&gt;&lt;property id=&quot;20148&quot; value=&quot;5&quot;/&gt;&lt;property id=&quot;20300&quot; value=&quot;Slide 26&quot;/&gt;&lt;property id=&quot;20307&quot; value=&quot;461&quot;/&gt;&lt;/object&gt;&lt;object type=&quot;3&quot; unique_id=&quot;21352&quot;&gt;&lt;property id=&quot;20148&quot; value=&quot;5&quot;/&gt;&lt;property id=&quot;20300&quot; value=&quot;Slide 27&quot;/&gt;&lt;property id=&quot;20307&quot; value=&quot;462&quot;/&gt;&lt;/object&gt;&lt;object type=&quot;3&quot; unique_id=&quot;21353&quot;&gt;&lt;property id=&quot;20148&quot; value=&quot;5&quot;/&gt;&lt;property id=&quot;20300&quot; value=&quot;Slide 30&quot;/&gt;&lt;property id=&quot;20307&quot; value=&quot;463&quot;/&gt;&lt;/object&gt;&lt;object type=&quot;3&quot; unique_id=&quot;24684&quot;&gt;&lt;property id=&quot;20148&quot; value=&quot;5&quot;/&gt;&lt;property id=&quot;20300&quot; value=&quot;Slide 122&quot;/&gt;&lt;property id=&quot;20307&quot; value=&quot;479&quot;/&gt;&lt;/object&gt;&lt;object type=&quot;3&quot; unique_id=&quot;25317&quot;&gt;&lt;property id=&quot;20148&quot; value=&quot;5&quot;/&gt;&lt;property id=&quot;20300&quot; value=&quot;Slide 131&quot;/&gt;&lt;property id=&quot;20307&quot; value=&quot;483&quot;/&gt;&lt;/object&gt;&lt;object type=&quot;3&quot; unique_id=&quot;25318&quot;&gt;&lt;property id=&quot;20148&quot; value=&quot;5&quot;/&gt;&lt;property id=&quot;20300&quot; value=&quot;Slide 132&quot;/&gt;&lt;property id=&quot;20307&quot; value=&quot;484&quot;/&gt;&lt;/object&gt;&lt;object type=&quot;3&quot; unique_id=&quot;25319&quot;&gt;&lt;property id=&quot;20148&quot; value=&quot;5&quot;/&gt;&lt;property id=&quot;20300&quot; value=&quot;Slide 133&quot;/&gt;&lt;property id=&quot;20307&quot; value=&quot;481&quot;/&gt;&lt;/object&gt;&lt;object type=&quot;3&quot; unique_id=&quot;25321&quot;&gt;&lt;property id=&quot;20148&quot; value=&quot;5&quot;/&gt;&lt;property id=&quot;20300&quot; value=&quot;Slide 146&quot;/&gt;&lt;property id=&quot;20307&quot; value=&quot;485&quot;/&gt;&lt;/object&gt;&lt;object type=&quot;3&quot; unique_id=&quot;33050&quot;&gt;&lt;property id=&quot;20148&quot; value=&quot;5&quot;/&gt;&lt;property id=&quot;20300&quot; value=&quot;Slide 74&quot;/&gt;&lt;property id=&quot;20307&quot; value=&quot;486&quot;/&gt;&lt;/object&gt;&lt;object type=&quot;3&quot; unique_id=&quot;33051&quot;&gt;&lt;property id=&quot;20148&quot; value=&quot;5&quot;/&gt;&lt;property id=&quot;20300&quot; value=&quot;Slide 75&quot;/&gt;&lt;property id=&quot;20307&quot; value=&quot;487&quot;/&gt;&lt;/object&gt;&lt;object type=&quot;3&quot; unique_id=&quot;33052&quot;&gt;&lt;property id=&quot;20148&quot; value=&quot;5&quot;/&gt;&lt;property id=&quot;20300&quot; value=&quot;Slide 76&quot;/&gt;&lt;property id=&quot;20307&quot; value=&quot;488&quot;/&gt;&lt;/object&gt;&lt;object type=&quot;3&quot; unique_id=&quot;33053&quot;&gt;&lt;property id=&quot;20148&quot; value=&quot;5&quot;/&gt;&lt;property id=&quot;20300&quot; value=&quot;Slide 77&quot;/&gt;&lt;property id=&quot;20307&quot; value=&quot;489&quot;/&gt;&lt;/object&gt;&lt;object type=&quot;3&quot; unique_id=&quot;33054&quot;&gt;&lt;property id=&quot;20148&quot; value=&quot;5&quot;/&gt;&lt;property id=&quot;20300&quot; value=&quot;Slide 78&quot;/&gt;&lt;property id=&quot;20307&quot; value=&quot;490&quot;/&gt;&lt;/object&gt;&lt;object type=&quot;3&quot; unique_id=&quot;33055&quot;&gt;&lt;property id=&quot;20148&quot; value=&quot;5&quot;/&gt;&lt;property id=&quot;20300&quot; value=&quot;Slide 79&quot;/&gt;&lt;property id=&quot;20307&quot; value=&quot;491&quot;/&gt;&lt;/object&gt;&lt;object type=&quot;3&quot; unique_id=&quot;33056&quot;&gt;&lt;property id=&quot;20148&quot; value=&quot;5&quot;/&gt;&lt;property id=&quot;20300&quot; value=&quot;Slide 80&quot;/&gt;&lt;property id=&quot;20307&quot; value=&quot;492&quot;/&gt;&lt;/object&gt;&lt;object type=&quot;3&quot; unique_id=&quot;33057&quot;&gt;&lt;property id=&quot;20148&quot; value=&quot;5&quot;/&gt;&lt;property id=&quot;20300&quot; value=&quot;Slide 81&quot;/&gt;&lt;property id=&quot;20307&quot; value=&quot;493&quot;/&gt;&lt;/object&gt;&lt;object type=&quot;3&quot; unique_id=&quot;33058&quot;&gt;&lt;property id=&quot;20148&quot; value=&quot;5&quot;/&gt;&lt;property id=&quot;20300&quot; value=&quot;Slide 82&quot;/&gt;&lt;property id=&quot;20307&quot; value=&quot;494&quot;/&gt;&lt;/object&gt;&lt;object type=&quot;3&quot; unique_id=&quot;33059&quot;&gt;&lt;property id=&quot;20148&quot; value=&quot;5&quot;/&gt;&lt;property id=&quot;20300&quot; value=&quot;Slide 83&quot;/&gt;&lt;property id=&quot;20307&quot; value=&quot;495&quot;/&gt;&lt;/object&gt;&lt;object type=&quot;3&quot; unique_id=&quot;33060&quot;&gt;&lt;property id=&quot;20148&quot; value=&quot;5&quot;/&gt;&lt;property id=&quot;20300&quot; value=&quot;Slide 84&quot;/&gt;&lt;property id=&quot;20307&quot; value=&quot;496&quot;/&gt;&lt;/object&gt;&lt;object type=&quot;3&quot; unique_id=&quot;33061&quot;&gt;&lt;property id=&quot;20148&quot; value=&quot;5&quot;/&gt;&lt;property id=&quot;20300&quot; value=&quot;Slide 85&quot;/&gt;&lt;property id=&quot;20307&quot; value=&quot;497&quot;/&gt;&lt;/object&gt;&lt;object type=&quot;3&quot; unique_id=&quot;33062&quot;&gt;&lt;property id=&quot;20148&quot; value=&quot;5&quot;/&gt;&lt;property id=&quot;20300&quot; value=&quot;Slide 86&quot;/&gt;&lt;property id=&quot;20307&quot; value=&quot;498&quot;/&gt;&lt;/object&gt;&lt;object type=&quot;3&quot; unique_id=&quot;33063&quot;&gt;&lt;property id=&quot;20148&quot; value=&quot;5&quot;/&gt;&lt;property id=&quot;20300&quot; value=&quot;Slide 87&quot;/&gt;&lt;property id=&quot;20307&quot; value=&quot;499&quot;/&gt;&lt;/object&gt;&lt;object type=&quot;3&quot; unique_id=&quot;33064&quot;&gt;&lt;property id=&quot;20148&quot; value=&quot;5&quot;/&gt;&lt;property id=&quot;20300&quot; value=&quot;Slide 88&quot;/&gt;&lt;property id=&quot;20307&quot; value=&quot;500&quot;/&gt;&lt;/object&gt;&lt;object type=&quot;3&quot; unique_id=&quot;33065&quot;&gt;&lt;property id=&quot;20148&quot; value=&quot;5&quot;/&gt;&lt;property id=&quot;20300&quot; value=&quot;Slide 89&quot;/&gt;&lt;property id=&quot;20307&quot; value=&quot;501&quot;/&gt;&lt;/object&gt;&lt;object type=&quot;3&quot; unique_id=&quot;33066&quot;&gt;&lt;property id=&quot;20148&quot; value=&quot;5&quot;/&gt;&lt;property id=&quot;20300&quot; value=&quot;Slide 90&quot;/&gt;&lt;property id=&quot;20307&quot; value=&quot;502&quot;/&gt;&lt;/object&gt;&lt;object type=&quot;3&quot; unique_id=&quot;33067&quot;&gt;&lt;property id=&quot;20148&quot; value=&quot;5&quot;/&gt;&lt;property id=&quot;20300&quot; value=&quot;Slide 91&quot;/&gt;&lt;property id=&quot;20307&quot; value=&quot;503&quot;/&gt;&lt;/object&gt;&lt;object type=&quot;3&quot; unique_id=&quot;33068&quot;&gt;&lt;property id=&quot;20148&quot; value=&quot;5&quot;/&gt;&lt;property id=&quot;20300&quot; value=&quot;Slide 92&quot;/&gt;&lt;property id=&quot;20307&quot; value=&quot;504&quot;/&gt;&lt;/object&gt;&lt;object type=&quot;3&quot; unique_id=&quot;33069&quot;&gt;&lt;property id=&quot;20148&quot; value=&quot;5&quot;/&gt;&lt;property id=&quot;20300&quot; value=&quot;Slide 93&quot;/&gt;&lt;property id=&quot;20307&quot; value=&quot;505&quot;/&gt;&lt;/object&gt;&lt;object type=&quot;3&quot; unique_id=&quot;33070&quot;&gt;&lt;property id=&quot;20148&quot; value=&quot;5&quot;/&gt;&lt;property id=&quot;20300&quot; value=&quot;Slide 94&quot;/&gt;&lt;property id=&quot;20307&quot; value=&quot;506&quot;/&gt;&lt;/object&gt;&lt;object type=&quot;3&quot; unique_id=&quot;33071&quot;&gt;&lt;property id=&quot;20148&quot; value=&quot;5&quot;/&gt;&lt;property id=&quot;20300&quot; value=&quot;Slide 95&quot;/&gt;&lt;property id=&quot;20307&quot; value=&quot;507&quot;/&gt;&lt;/object&gt;&lt;object type=&quot;3&quot; unique_id=&quot;33072&quot;&gt;&lt;property id=&quot;20148&quot; value=&quot;5&quot;/&gt;&lt;property id=&quot;20300&quot; value=&quot;Slide 96&quot;/&gt;&lt;property id=&quot;20307&quot; value=&quot;508&quot;/&gt;&lt;/object&gt;&lt;object type=&quot;3&quot; unique_id=&quot;33073&quot;&gt;&lt;property id=&quot;20148&quot; value=&quot;5&quot;/&gt;&lt;property id=&quot;20300&quot; value=&quot;Slide 97&quot;/&gt;&lt;property id=&quot;20307&quot; value=&quot;509&quot;/&gt;&lt;/object&gt;&lt;object type=&quot;3&quot; unique_id=&quot;33074&quot;&gt;&lt;property id=&quot;20148&quot; value=&quot;5&quot;/&gt;&lt;property id=&quot;20300&quot; value=&quot;Slide 98&quot;/&gt;&lt;property id=&quot;20307&quot; value=&quot;510&quot;/&gt;&lt;/object&gt;&lt;object type=&quot;3&quot; unique_id=&quot;33075&quot;&gt;&lt;property id=&quot;20148&quot; value=&quot;5&quot;/&gt;&lt;property id=&quot;20300&quot; value=&quot;Slide 99&quot;/&gt;&lt;property id=&quot;20307&quot; value=&quot;511&quot;/&gt;&lt;/object&gt;&lt;object type=&quot;3&quot; unique_id=&quot;33076&quot;&gt;&lt;property id=&quot;20148&quot; value=&quot;5&quot;/&gt;&lt;property id=&quot;20300&quot; value=&quot;Slide 100&quot;/&gt;&lt;property id=&quot;20307&quot; value=&quot;512&quot;/&gt;&lt;/object&gt;&lt;object type=&quot;3&quot; unique_id=&quot;33077&quot;&gt;&lt;property id=&quot;20148&quot; value=&quot;5&quot;/&gt;&lt;property id=&quot;20300&quot; value=&quot;Slide 101&quot;/&gt;&lt;property id=&quot;20307&quot; value=&quot;513&quot;/&gt;&lt;/object&gt;&lt;object type=&quot;3&quot; unique_id=&quot;33078&quot;&gt;&lt;property id=&quot;20148&quot; value=&quot;5&quot;/&gt;&lt;property id=&quot;20300&quot; value=&quot;Slide 102&quot;/&gt;&lt;property id=&quot;20307&quot; value=&quot;514&quot;/&gt;&lt;/object&gt;&lt;object type=&quot;3&quot; unique_id=&quot;33079&quot;&gt;&lt;property id=&quot;20148&quot; value=&quot;5&quot;/&gt;&lt;property id=&quot;20300&quot; value=&quot;Slide 103&quot;/&gt;&lt;property id=&quot;20307&quot; value=&quot;515&quot;/&gt;&lt;/object&gt;&lt;object type=&quot;3&quot; unique_id=&quot;33080&quot;&gt;&lt;property id=&quot;20148&quot; value=&quot;5&quot;/&gt;&lt;property id=&quot;20300&quot; value=&quot;Slide 104&quot;/&gt;&lt;property id=&quot;20307&quot; value=&quot;516&quot;/&gt;&lt;/object&gt;&lt;object type=&quot;3&quot; unique_id=&quot;33081&quot;&gt;&lt;property id=&quot;20148&quot; value=&quot;5&quot;/&gt;&lt;property id=&quot;20300&quot; value=&quot;Slide 105&quot;/&gt;&lt;property id=&quot;20307&quot; value=&quot;517&quot;/&gt;&lt;/object&gt;&lt;object type=&quot;3&quot; unique_id=&quot;33082&quot;&gt;&lt;property id=&quot;20148&quot; value=&quot;5&quot;/&gt;&lt;property id=&quot;20300&quot; value=&quot;Slide 106&quot;/&gt;&lt;property id=&quot;20307&quot; value=&quot;518&quot;/&gt;&lt;/object&gt;&lt;object type=&quot;3&quot; unique_id=&quot;33083&quot;&gt;&lt;property id=&quot;20148&quot; value=&quot;5&quot;/&gt;&lt;property id=&quot;20300&quot; value=&quot;Slide 107&quot;/&gt;&lt;property id=&quot;20307&quot; value=&quot;519&quot;/&gt;&lt;/object&gt;&lt;object type=&quot;3&quot; unique_id=&quot;33084&quot;&gt;&lt;property id=&quot;20148&quot; value=&quot;5&quot;/&gt;&lt;property id=&quot;20300&quot; value=&quot;Slide 108&quot;/&gt;&lt;property id=&quot;20307&quot; value=&quot;520&quot;/&gt;&lt;/object&gt;&lt;object type=&quot;3&quot; unique_id=&quot;33085&quot;&gt;&lt;property id=&quot;20148&quot; value=&quot;5&quot;/&gt;&lt;property id=&quot;20300&quot; value=&quot;Slide 109&quot;/&gt;&lt;property id=&quot;20307&quot; value=&quot;521&quot;/&gt;&lt;/object&gt;&lt;object type=&quot;3&quot; unique_id=&quot;33086&quot;&gt;&lt;property id=&quot;20148&quot; value=&quot;5&quot;/&gt;&lt;property id=&quot;20300&quot; value=&quot;Slide 110&quot;/&gt;&lt;property id=&quot;20307&quot; value=&quot;522&quot;/&gt;&lt;/object&gt;&lt;object type=&quot;3&quot; unique_id=&quot;33087&quot;&gt;&lt;property id=&quot;20148&quot; value=&quot;5&quot;/&gt;&lt;property id=&quot;20300&quot; value=&quot;Slide 111&quot;/&gt;&lt;property id=&quot;20307&quot; value=&quot;523&quot;/&gt;&lt;/object&gt;&lt;object type=&quot;3&quot; unique_id=&quot;33088&quot;&gt;&lt;property id=&quot;20148&quot; value=&quot;5&quot;/&gt;&lt;property id=&quot;20300&quot; value=&quot;Slide 112&quot;/&gt;&lt;property id=&quot;20307&quot; value=&quot;524&quot;/&gt;&lt;/object&gt;&lt;object type=&quot;3&quot; unique_id=&quot;33089&quot;&gt;&lt;property id=&quot;20148&quot; value=&quot;5&quot;/&gt;&lt;property id=&quot;20300&quot; value=&quot;Slide 113&quot;/&gt;&lt;property id=&quot;20307&quot; value=&quot;525&quot;/&gt;&lt;/object&gt;&lt;object type=&quot;3&quot; unique_id=&quot;33090&quot;&gt;&lt;property id=&quot;20148&quot; value=&quot;5&quot;/&gt;&lt;property id=&quot;20300&quot; value=&quot;Slide 114&quot;/&gt;&lt;property id=&quot;20307&quot; value=&quot;526&quot;/&gt;&lt;/object&gt;&lt;object type=&quot;3&quot; unique_id=&quot;33091&quot;&gt;&lt;property id=&quot;20148&quot; value=&quot;5&quot;/&gt;&lt;property id=&quot;20300&quot; value=&quot;Slide 115&quot;/&gt;&lt;property id=&quot;20307&quot; value=&quot;527&quot;/&gt;&lt;/object&gt;&lt;object type=&quot;3&quot; unique_id=&quot;33092&quot;&gt;&lt;property id=&quot;20148&quot; value=&quot;5&quot;/&gt;&lt;property id=&quot;20300&quot; value=&quot;Slide 116&quot;/&gt;&lt;property id=&quot;20307&quot; value=&quot;528&quot;/&gt;&lt;/object&gt;&lt;object type=&quot;3&quot; unique_id=&quot;33093&quot;&gt;&lt;property id=&quot;20148&quot; value=&quot;5&quot;/&gt;&lt;property id=&quot;20300&quot; value=&quot;Slide 117&quot;/&gt;&lt;property id=&quot;20307&quot; value=&quot;529&quot;/&gt;&lt;/object&gt;&lt;object type=&quot;3&quot; unique_id=&quot;33094&quot;&gt;&lt;property id=&quot;20148&quot; value=&quot;5&quot;/&gt;&lt;property id=&quot;20300&quot; value=&quot;Slide 118&quot;/&gt;&lt;property id=&quot;20307&quot; value=&quot;530&quot;/&gt;&lt;/object&gt;&lt;object type=&quot;3&quot; unique_id=&quot;33095&quot;&gt;&lt;property id=&quot;20148&quot; value=&quot;5&quot;/&gt;&lt;property id=&quot;20300&quot; value=&quot;Slide 119&quot;/&gt;&lt;property id=&quot;20307&quot; value=&quot;531&quot;/&gt;&lt;/object&gt;&lt;object type=&quot;3&quot; unique_id=&quot;33096&quot;&gt;&lt;property id=&quot;20148&quot; value=&quot;5&quot;/&gt;&lt;property id=&quot;20300&quot; value=&quot;Slide 120&quot;/&gt;&lt;property id=&quot;20307&quot; value=&quot;532&quot;/&gt;&lt;/object&gt;&lt;object type=&quot;3&quot; unique_id=&quot;33097&quot;&gt;&lt;property id=&quot;20148&quot; value=&quot;5&quot;/&gt;&lt;property id=&quot;20300&quot; value=&quot;Slide 121&quot;/&gt;&lt;property id=&quot;20307&quot; value=&quot;533&quot;/&gt;&lt;/object&gt;&lt;object type=&quot;3&quot; unique_id=&quot;34008&quot;&gt;&lt;property id=&quot;20148&quot; value=&quot;5&quot;/&gt;&lt;property id=&quot;20300&quot; value=&quot;Slide 147&quot;/&gt;&lt;property id=&quot;20307&quot; value=&quot;534&quot;/&gt;&lt;/object&gt;&lt;object type=&quot;3&quot; unique_id=&quot;34009&quot;&gt;&lt;property id=&quot;20148&quot; value=&quot;5&quot;/&gt;&lt;property id=&quot;20300&quot; value=&quot;Slide 160&quot;/&gt;&lt;property id=&quot;20307&quot; value=&quot;535&quot;/&gt;&lt;/object&gt;&lt;object type=&quot;3&quot; unique_id=&quot;34508&quot;&gt;&lt;property id=&quot;20148&quot; value=&quot;5&quot;/&gt;&lt;property id=&quot;20300&quot; value=&quot;Slide 134&quot;/&gt;&lt;property id=&quot;20307&quot; value=&quot;536&quot;/&gt;&lt;/object&gt;&lt;object type=&quot;3&quot; unique_id=&quot;34509&quot;&gt;&lt;property id=&quot;20148&quot; value=&quot;5&quot;/&gt;&lt;property id=&quot;20300&quot; value=&quot;Slide 135&quot;/&gt;&lt;property id=&quot;20307&quot; value=&quot;537&quot;/&gt;&lt;/object&gt;&lt;object type=&quot;3&quot; unique_id=&quot;34510&quot;&gt;&lt;property id=&quot;20148&quot; value=&quot;5&quot;/&gt;&lt;property id=&quot;20300&quot; value=&quot;Slide 136&quot;/&gt;&lt;property id=&quot;20307&quot; value=&quot;538&quot;/&gt;&lt;/object&gt;&lt;object type=&quot;3&quot; unique_id=&quot;35356&quot;&gt;&lt;property id=&quot;20148&quot; value=&quot;5&quot;/&gt;&lt;property id=&quot;20300&quot; value=&quot;Slide 137&quot;/&gt;&lt;property id=&quot;20307&quot; value=&quot;539&quot;/&gt;&lt;/object&gt;&lt;object type=&quot;3&quot; unique_id=&quot;35357&quot;&gt;&lt;property id=&quot;20148&quot; value=&quot;5&quot;/&gt;&lt;property id=&quot;20300&quot; value=&quot;Slide 138&quot;/&gt;&lt;property id=&quot;20307&quot; value=&quot;540&quot;/&gt;&lt;/object&gt;&lt;object type=&quot;3&quot; unique_id=&quot;36726&quot;&gt;&lt;property id=&quot;20148&quot; value=&quot;5&quot;/&gt;&lt;property id=&quot;20300&quot; value=&quot;Slide 139&quot;/&gt;&lt;property id=&quot;20307&quot; value=&quot;541&quot;/&gt;&lt;/object&gt;&lt;object type=&quot;3&quot; unique_id=&quot;36727&quot;&gt;&lt;property id=&quot;20148&quot; value=&quot;5&quot;/&gt;&lt;property id=&quot;20300&quot; value=&quot;Slide 140&quot;/&gt;&lt;property id=&quot;20307&quot; value=&quot;542&quot;/&gt;&lt;/object&gt;&lt;object type=&quot;3&quot; unique_id=&quot;36728&quot;&gt;&lt;property id=&quot;20148&quot; value=&quot;5&quot;/&gt;&lt;property id=&quot;20300&quot; value=&quot;Slide 141&quot;/&gt;&lt;property id=&quot;20307&quot; value=&quot;543&quot;/&gt;&lt;/object&gt;&lt;object type=&quot;3&quot; unique_id=&quot;36729&quot;&gt;&lt;property id=&quot;20148&quot; value=&quot;5&quot;/&gt;&lt;property id=&quot;20300&quot; value=&quot;Slide 142&quot;/&gt;&lt;property id=&quot;20307&quot; value=&quot;544&quot;/&gt;&lt;/object&gt;&lt;object type=&quot;3&quot; unique_id=&quot;36730&quot;&gt;&lt;property id=&quot;20148&quot; value=&quot;5&quot;/&gt;&lt;property id=&quot;20300&quot; value=&quot;Slide 143&quot;/&gt;&lt;property id=&quot;20307&quot; value=&quot;545&quot;/&gt;&lt;/object&gt;&lt;object type=&quot;3&quot; unique_id=&quot;36731&quot;&gt;&lt;property id=&quot;20148&quot; value=&quot;5&quot;/&gt;&lt;property id=&quot;20300&quot; value=&quot;Slide 144&quot;/&gt;&lt;property id=&quot;20307&quot; value=&quot;546&quot;/&gt;&lt;/object&gt;&lt;object type=&quot;3&quot; unique_id=&quot;38120&quot;&gt;&lt;property id=&quot;20148&quot; value=&quot;5&quot;/&gt;&lt;property id=&quot;20300&quot; value=&quot;Slide 148&quot;/&gt;&lt;property id=&quot;20307&quot; value=&quot;547&quot;/&gt;&lt;/object&gt;&lt;object type=&quot;3&quot; unique_id=&quot;38121&quot;&gt;&lt;property id=&quot;20148&quot; value=&quot;5&quot;/&gt;&lt;property id=&quot;20300&quot; value=&quot;Slide 149&quot;/&gt;&lt;property id=&quot;20307&quot; value=&quot;548&quot;/&gt;&lt;/object&gt;&lt;object type=&quot;3&quot; unique_id=&quot;38997&quot;&gt;&lt;property id=&quot;20148&quot; value=&quot;5&quot;/&gt;&lt;property id=&quot;20300&quot; value=&quot;Slide 151&quot;/&gt;&lt;property id=&quot;20307&quot; value=&quot;549&quot;/&gt;&lt;/object&gt;&lt;object type=&quot;3&quot; unique_id=&quot;38998&quot;&gt;&lt;property id=&quot;20148&quot; value=&quot;5&quot;/&gt;&lt;property id=&quot;20300&quot; value=&quot;Slide 152&quot;/&gt;&lt;property id=&quot;20307&quot; value=&quot;550&quot;/&gt;&lt;/object&gt;&lt;object type=&quot;3&quot; unique_id=&quot;39704&quot;&gt;&lt;property id=&quot;20148&quot; value=&quot;5&quot;/&gt;&lt;property id=&quot;20300&quot; value=&quot;Slide 155&quot;/&gt;&lt;property id=&quot;20307&quot; value=&quot;551&quot;/&gt;&lt;/object&gt;&lt;object type=&quot;3&quot; unique_id=&quot;39705&quot;&gt;&lt;property id=&quot;20148&quot; value=&quot;5&quot;/&gt;&lt;property id=&quot;20300&quot; value=&quot;Slide 156&quot;/&gt;&lt;property id=&quot;20307&quot; value=&quot;552&quot;/&gt;&lt;/object&gt;&lt;object type=&quot;3&quot; unique_id=&quot;41308&quot;&gt;&lt;property id=&quot;20148&quot; value=&quot;5&quot;/&gt;&lt;property id=&quot;20300&quot; value=&quot;Slide 161&quot;/&gt;&lt;property id=&quot;20307&quot; value=&quot;553&quot;/&gt;&lt;/object&gt;&lt;object type=&quot;3&quot; unique_id=&quot;41309&quot;&gt;&lt;property id=&quot;20148&quot; value=&quot;5&quot;/&gt;&lt;property id=&quot;20300&quot; value=&quot;Slide 162&quot;/&gt;&lt;property id=&quot;20307&quot; value=&quot;554&quot;/&gt;&lt;/object&gt;&lt;object type=&quot;3&quot; unique_id=&quot;41310&quot;&gt;&lt;property id=&quot;20148&quot; value=&quot;5&quot;/&gt;&lt;property id=&quot;20300&quot; value=&quot;Slide 163&quot;/&gt;&lt;property id=&quot;20307&quot; value=&quot;559&quot;/&gt;&lt;/object&gt;&lt;object type=&quot;3&quot; unique_id=&quot;41311&quot;&gt;&lt;property id=&quot;20148&quot; value=&quot;5&quot;/&gt;&lt;property id=&quot;20300&quot; value=&quot;Slide 164&quot;/&gt;&lt;property id=&quot;20307&quot; value=&quot;556&quot;/&gt;&lt;/object&gt;&lt;object type=&quot;3&quot; unique_id=&quot;41312&quot;&gt;&lt;property id=&quot;20148&quot; value=&quot;5&quot;/&gt;&lt;property id=&quot;20300&quot; value=&quot;Slide 165&quot;/&gt;&lt;property id=&quot;20307&quot; value=&quot;555&quot;/&gt;&lt;/object&gt;&lt;object type=&quot;3&quot; unique_id=&quot;41313&quot;&gt;&lt;property id=&quot;20148&quot; value=&quot;5&quot;/&gt;&lt;property id=&quot;20300&quot; value=&quot;Slide 168&quot;/&gt;&lt;property id=&quot;20307&quot; value=&quot;557&quot;/&gt;&lt;/object&gt;&lt;object type=&quot;3&quot; unique_id=&quot;41314&quot;&gt;&lt;property id=&quot;20148&quot; value=&quot;5&quot;/&gt;&lt;property id=&quot;20300&quot; value=&quot;Slide 171&quot;/&gt;&lt;property id=&quot;20307&quot; value=&quot;558&quot;/&gt;&lt;/object&gt;&lt;object type=&quot;3&quot; unique_id=&quot;41870&quot;&gt;&lt;property id=&quot;20148&quot; value=&quot;5&quot;/&gt;&lt;property id=&quot;20300&quot; value=&quot;Slide 166&quot;/&gt;&lt;property id=&quot;20307&quot; value=&quot;560&quot;/&gt;&lt;/object&gt;&lt;object type=&quot;3&quot; unique_id=&quot;42801&quot;&gt;&lt;property id=&quot;20148&quot; value=&quot;5&quot;/&gt;&lt;property id=&quot;20300&quot; value=&quot;Slide 167&quot;/&gt;&lt;property id=&quot;20307&quot; value=&quot;561&quot;/&gt;&lt;/object&gt;&lt;object type=&quot;3&quot; unique_id=&quot;42802&quot;&gt;&lt;property id=&quot;20148&quot; value=&quot;5&quot;/&gt;&lt;property id=&quot;20300&quot; value=&quot;Slide 169&quot;/&gt;&lt;property id=&quot;20307&quot; value=&quot;562&quot;/&gt;&lt;/object&gt;&lt;object type=&quot;3&quot; unique_id=&quot;42803&quot;&gt;&lt;property id=&quot;20148&quot; value=&quot;5&quot;/&gt;&lt;property id=&quot;20300&quot; value=&quot;Slide 170&quot;/&gt;&lt;property id=&quot;20307&quot; value=&quot;563&quot;/&gt;&lt;/object&gt;&lt;object type=&quot;3&quot; unique_id=&quot;45124&quot;&gt;&lt;property id=&quot;20148&quot; value=&quot;5&quot;/&gt;&lt;property id=&quot;20300&quot; value=&quot;Slide 173&quot;/&gt;&lt;property id=&quot;20307&quot; value=&quot;564&quot;/&gt;&lt;/object&gt;&lt;object type=&quot;3&quot; unique_id=&quot;45125&quot;&gt;&lt;property id=&quot;20148&quot; value=&quot;5&quot;/&gt;&lt;property id=&quot;20300&quot; value=&quot;Slide 174&quot;/&gt;&lt;property id=&quot;20307&quot; value=&quot;565&quot;/&gt;&lt;/object&gt;&lt;object type=&quot;3&quot; unique_id=&quot;45126&quot;&gt;&lt;property id=&quot;20148&quot; value=&quot;5&quot;/&gt;&lt;property id=&quot;20300&quot; value=&quot;Slide 175&quot;/&gt;&lt;property id=&quot;20307&quot; value=&quot;566&quot;/&gt;&lt;/object&gt;&lt;object type=&quot;3&quot; unique_id=&quot;45127&quot;&gt;&lt;property id=&quot;20148&quot; value=&quot;5&quot;/&gt;&lt;property id=&quot;20300&quot; value=&quot;Slide 176&quot;/&gt;&lt;property id=&quot;20307&quot; value=&quot;567&quot;/&gt;&lt;/object&gt;&lt;object type=&quot;3&quot; unique_id=&quot;45128&quot;&gt;&lt;property id=&quot;20148&quot; value=&quot;5&quot;/&gt;&lt;property id=&quot;20300&quot; value=&quot;Slide 177&quot;/&gt;&lt;property id=&quot;20307&quot; value=&quot;568&quot;/&gt;&lt;/object&gt;&lt;object type=&quot;3&quot; unique_id=&quot;45129&quot;&gt;&lt;property id=&quot;20148&quot; value=&quot;5&quot;/&gt;&lt;property id=&quot;20300&quot; value=&quot;Slide 178&quot;/&gt;&lt;property id=&quot;20307&quot; value=&quot;569&quot;/&gt;&lt;/object&gt;&lt;object type=&quot;3&quot; unique_id=&quot;45858&quot;&gt;&lt;property id=&quot;20148&quot; value=&quot;5&quot;/&gt;&lt;property id=&quot;20300&quot; value=&quot;Slide 172&quot;/&gt;&lt;property id=&quot;20307&quot; value=&quot;570&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lnDef>
      <a:spPr>
        <a:ln w="19050">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just" rtl="1">
          <a:lnSpc>
            <a:spcPct val="150000"/>
          </a:lnSpc>
          <a:defRPr sz="2400"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38976</TotalTime>
  <Words>12883</Words>
  <Application>Microsoft Office PowerPoint</Application>
  <PresentationFormat>Widescreen</PresentationFormat>
  <Paragraphs>1091</Paragraphs>
  <Slides>200</Slides>
  <Notes>11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200</vt:i4>
      </vt:variant>
    </vt:vector>
  </HeadingPairs>
  <TitlesOfParts>
    <vt:vector size="211" baseType="lpstr">
      <vt:lpstr>Arial</vt:lpstr>
      <vt:lpstr>Calibri</vt:lpstr>
      <vt:lpstr>Cambria Math</vt:lpstr>
      <vt:lpstr>Courier</vt:lpstr>
      <vt:lpstr>Times New Roman</vt:lpstr>
      <vt:lpstr>Tw Cen MT</vt:lpstr>
      <vt:lpstr>Tw Cen MT Condensed</vt:lpstr>
      <vt:lpstr>Wingdings</vt:lpstr>
      <vt:lpstr>Wingdings 3</vt:lpstr>
      <vt:lpstr>Integral</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dc:creator>
  <cp:lastModifiedBy>User</cp:lastModifiedBy>
  <cp:revision>1327</cp:revision>
  <dcterms:created xsi:type="dcterms:W3CDTF">2017-09-10T06:44:02Z</dcterms:created>
  <dcterms:modified xsi:type="dcterms:W3CDTF">2024-09-20T17:28:14Z</dcterms:modified>
</cp:coreProperties>
</file>